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"/>
  </p:notesMasterIdLst>
  <p:sldIdLst>
    <p:sldId id="261" r:id="rId2"/>
  </p:sldIdLst>
  <p:sldSz cx="12192000" cy="6858000"/>
  <p:notesSz cx="6858000" cy="12192000"/>
  <p:embeddedFontLst>
    <p:embeddedFont>
      <p:font typeface="Open Sans" panose="020B0606030504020204" pitchFamily="34" charset="0"/>
      <p:regular r:id="rId4"/>
      <p:bold r:id="rId5"/>
      <p:italic r:id="rId6"/>
      <p:boldItalic r:id="rId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1239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9898" y="0"/>
            <a:ext cx="2291953" cy="1440061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55" y="1054894"/>
            <a:ext cx="1597075" cy="5715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173" y="1769269"/>
            <a:ext cx="5620494" cy="2283619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173" y="4053036"/>
            <a:ext cx="5620494" cy="2023021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7082" y="4553694"/>
            <a:ext cx="1743373" cy="418207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60290" y="4553694"/>
            <a:ext cx="3462486" cy="418207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06996" y="5294263"/>
            <a:ext cx="4291459" cy="425053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60463" y="4972050"/>
            <a:ext cx="2767459" cy="322213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95765" y="3977580"/>
            <a:ext cx="5059561" cy="2098477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78675" y="4080421"/>
            <a:ext cx="146298" cy="116532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81192" y="5705773"/>
            <a:ext cx="4876800" cy="315367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158359"/>
            <a:ext cx="12192000" cy="342900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4173" y="6158359"/>
            <a:ext cx="60871" cy="342900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556177"/>
            <a:ext cx="12192000" cy="301675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668000" y="5019973"/>
            <a:ext cx="1524000" cy="1837879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063" y="6206430"/>
            <a:ext cx="255984" cy="239911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729859" y="5177730"/>
            <a:ext cx="231577" cy="239911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717655" y="4903440"/>
            <a:ext cx="268188" cy="239911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717655" y="4423321"/>
            <a:ext cx="268188" cy="205680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42063" y="4080421"/>
            <a:ext cx="146298" cy="267444"/>
          </a:xfrm>
          <a:prstGeom prst="rect">
            <a:avLst/>
          </a:prstGeom>
        </p:spPr>
      </p:pic>
      <p:pic>
        <p:nvPicPr>
          <p:cNvPr id="23" name="SK-6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388275" y="514350"/>
            <a:ext cx="4120753" cy="3120330"/>
          </a:xfrm>
          <a:prstGeom prst="rect">
            <a:avLst/>
          </a:prstGeom>
        </p:spPr>
      </p:pic>
      <p:pic>
        <p:nvPicPr>
          <p:cNvPr id="24" name="SK-6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43694" y="4162723"/>
            <a:ext cx="268188" cy="287982"/>
          </a:xfrm>
          <a:prstGeom prst="rect">
            <a:avLst/>
          </a:prstGeom>
        </p:spPr>
      </p:pic>
      <p:pic>
        <p:nvPicPr>
          <p:cNvPr id="25" name="SK-6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43694" y="1878955"/>
            <a:ext cx="268188" cy="287982"/>
          </a:xfrm>
          <a:prstGeom prst="rect">
            <a:avLst/>
          </a:prstGeom>
        </p:spPr>
      </p:pic>
      <p:sp>
        <p:nvSpPr>
          <p:cNvPr id="26" name="SK-6-text-25"/>
          <p:cNvSpPr/>
          <p:nvPr/>
        </p:nvSpPr>
        <p:spPr>
          <a:xfrm>
            <a:off x="609600" y="370284"/>
            <a:ext cx="11582400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20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Hypermobility Syndrome</a:t>
            </a:r>
            <a:endParaRPr lang="en-US" sz="3900" dirty="0"/>
          </a:p>
        </p:txBody>
      </p:sp>
      <p:sp>
        <p:nvSpPr>
          <p:cNvPr id="27" name="SK-6-text-26"/>
          <p:cNvSpPr/>
          <p:nvPr/>
        </p:nvSpPr>
        <p:spPr>
          <a:xfrm>
            <a:off x="597396" y="1302990"/>
            <a:ext cx="11594604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77777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Beighton Score · Brighton Criteria · Management</a:t>
            </a:r>
            <a:endParaRPr lang="en-US" sz="1950" dirty="0"/>
          </a:p>
        </p:txBody>
      </p:sp>
      <p:sp>
        <p:nvSpPr>
          <p:cNvPr id="28" name="SK-6-text-27"/>
          <p:cNvSpPr/>
          <p:nvPr/>
        </p:nvSpPr>
        <p:spPr>
          <a:xfrm>
            <a:off x="1060698" y="1885950"/>
            <a:ext cx="825246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Beighton Score (max 9 points)</a:t>
            </a:r>
            <a:endParaRPr lang="en-US" sz="1800" dirty="0"/>
          </a:p>
        </p:txBody>
      </p:sp>
      <p:sp>
        <p:nvSpPr>
          <p:cNvPr id="29" name="SK-6-text-28"/>
          <p:cNvSpPr/>
          <p:nvPr/>
        </p:nvSpPr>
        <p:spPr>
          <a:xfrm>
            <a:off x="816769" y="2249388"/>
            <a:ext cx="11375231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Palms flat on floor, knees straight [1]</a:t>
            </a:r>
            <a:endParaRPr lang="en-US" sz="1950" dirty="0"/>
          </a:p>
        </p:txBody>
      </p:sp>
      <p:sp>
        <p:nvSpPr>
          <p:cNvPr id="30" name="SK-6-text-29"/>
          <p:cNvSpPr/>
          <p:nvPr/>
        </p:nvSpPr>
        <p:spPr>
          <a:xfrm>
            <a:off x="816769" y="2537371"/>
            <a:ext cx="1072324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Elbow hyperextension &gt;10° [1+1]</a:t>
            </a:r>
            <a:endParaRPr lang="en-US" sz="1950" dirty="0"/>
          </a:p>
        </p:txBody>
      </p:sp>
      <p:sp>
        <p:nvSpPr>
          <p:cNvPr id="31" name="SK-6-text-30"/>
          <p:cNvSpPr/>
          <p:nvPr/>
        </p:nvSpPr>
        <p:spPr>
          <a:xfrm>
            <a:off x="816769" y="2825353"/>
            <a:ext cx="1042606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Knee hyperextension &gt;10° [1+1]</a:t>
            </a:r>
            <a:endParaRPr lang="en-US" sz="1950" dirty="0"/>
          </a:p>
        </p:txBody>
      </p:sp>
      <p:sp>
        <p:nvSpPr>
          <p:cNvPr id="32" name="SK-6-text-31"/>
          <p:cNvSpPr/>
          <p:nvPr/>
        </p:nvSpPr>
        <p:spPr>
          <a:xfrm>
            <a:off x="816769" y="3113484"/>
            <a:ext cx="11375231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Thumb touching forearm (wrist flexion) [1+1]</a:t>
            </a:r>
            <a:endParaRPr lang="en-US" sz="1950" dirty="0"/>
          </a:p>
        </p:txBody>
      </p:sp>
      <p:sp>
        <p:nvSpPr>
          <p:cNvPr id="33" name="SK-6-text-32"/>
          <p:cNvSpPr/>
          <p:nvPr/>
        </p:nvSpPr>
        <p:spPr>
          <a:xfrm>
            <a:off x="816769" y="3394621"/>
            <a:ext cx="11375231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Little finger dorsiflexion &gt;90° [1+1]</a:t>
            </a:r>
            <a:endParaRPr lang="en-US" sz="1950" dirty="0"/>
          </a:p>
        </p:txBody>
      </p:sp>
      <p:sp>
        <p:nvSpPr>
          <p:cNvPr id="34" name="SK-6-text-33"/>
          <p:cNvSpPr/>
          <p:nvPr/>
        </p:nvSpPr>
        <p:spPr>
          <a:xfrm>
            <a:off x="1084957" y="3716982"/>
            <a:ext cx="751332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*Bilateral tests marked L + R separately</a:t>
            </a:r>
            <a:endParaRPr lang="en-US" sz="1200" dirty="0"/>
          </a:p>
        </p:txBody>
      </p:sp>
      <p:sp>
        <p:nvSpPr>
          <p:cNvPr id="35" name="SK-6-text-34"/>
          <p:cNvSpPr/>
          <p:nvPr/>
        </p:nvSpPr>
        <p:spPr>
          <a:xfrm>
            <a:off x="1060698" y="4169569"/>
            <a:ext cx="697230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20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Brighton Criteria for JHS</a:t>
            </a:r>
            <a:endParaRPr lang="en-US" sz="1800" dirty="0"/>
          </a:p>
        </p:txBody>
      </p:sp>
      <p:sp>
        <p:nvSpPr>
          <p:cNvPr id="36" name="SK-6-text-35"/>
          <p:cNvSpPr/>
          <p:nvPr/>
        </p:nvSpPr>
        <p:spPr>
          <a:xfrm>
            <a:off x="877788" y="4642842"/>
            <a:ext cx="36004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Beighton ≥ 4/9</a:t>
            </a:r>
            <a:endParaRPr lang="en-US" sz="1500" dirty="0"/>
          </a:p>
        </p:txBody>
      </p:sp>
      <p:sp>
        <p:nvSpPr>
          <p:cNvPr id="37" name="SK-6-text-36"/>
          <p:cNvSpPr/>
          <p:nvPr/>
        </p:nvSpPr>
        <p:spPr>
          <a:xfrm>
            <a:off x="2682180" y="4642842"/>
            <a:ext cx="840105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Arthralgia &gt; 3 months in ≥ 4 joints</a:t>
            </a:r>
            <a:endParaRPr lang="en-US" sz="1500" dirty="0"/>
          </a:p>
        </p:txBody>
      </p:sp>
      <p:sp>
        <p:nvSpPr>
          <p:cNvPr id="38" name="SK-6-text-37"/>
          <p:cNvSpPr/>
          <p:nvPr/>
        </p:nvSpPr>
        <p:spPr>
          <a:xfrm>
            <a:off x="1353294" y="5397103"/>
            <a:ext cx="915733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= Joint Hypermobility Syndrome (JHS)</a:t>
            </a:r>
            <a:endParaRPr lang="en-US" sz="1650" dirty="0"/>
          </a:p>
        </p:txBody>
      </p:sp>
      <p:sp>
        <p:nvSpPr>
          <p:cNvPr id="39" name="SK-6-text-38"/>
          <p:cNvSpPr/>
          <p:nvPr/>
        </p:nvSpPr>
        <p:spPr>
          <a:xfrm>
            <a:off x="1377553" y="5767536"/>
            <a:ext cx="95250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*Not the same as Ehlers-Danlos or Marfan's syndrome</a:t>
            </a:r>
            <a:endParaRPr lang="en-US" sz="1200" dirty="0"/>
          </a:p>
        </p:txBody>
      </p:sp>
      <p:sp>
        <p:nvSpPr>
          <p:cNvPr id="40" name="SK-6-text-39"/>
          <p:cNvSpPr/>
          <p:nvPr/>
        </p:nvSpPr>
        <p:spPr>
          <a:xfrm>
            <a:off x="7839373" y="3668911"/>
            <a:ext cx="435262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Beighton Score — 5 test positions illustrated</a:t>
            </a:r>
            <a:endParaRPr lang="en-US" sz="1200" dirty="0"/>
          </a:p>
        </p:txBody>
      </p:sp>
      <p:sp>
        <p:nvSpPr>
          <p:cNvPr id="41" name="SK-6-text-40"/>
          <p:cNvSpPr/>
          <p:nvPr/>
        </p:nvSpPr>
        <p:spPr>
          <a:xfrm>
            <a:off x="7010400" y="4094113"/>
            <a:ext cx="285750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20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Management</a:t>
            </a:r>
            <a:endParaRPr lang="en-US" sz="1800" dirty="0"/>
          </a:p>
        </p:txBody>
      </p:sp>
      <p:sp>
        <p:nvSpPr>
          <p:cNvPr id="42" name="SK-6-text-41"/>
          <p:cNvSpPr/>
          <p:nvPr/>
        </p:nvSpPr>
        <p:spPr>
          <a:xfrm>
            <a:off x="7034659" y="4416475"/>
            <a:ext cx="4254996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Low-impact exercise — swimming and cycling to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build muscle strength</a:t>
            </a:r>
            <a:endParaRPr lang="en-US" sz="1500" dirty="0"/>
          </a:p>
        </p:txBody>
      </p:sp>
      <p:sp>
        <p:nvSpPr>
          <p:cNvPr id="43" name="SK-6-text-42"/>
          <p:cNvSpPr/>
          <p:nvPr/>
        </p:nvSpPr>
        <p:spPr>
          <a:xfrm>
            <a:off x="7034659" y="4910286"/>
            <a:ext cx="515734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Foot pronation — medial arch inserts recommended</a:t>
            </a:r>
            <a:endParaRPr lang="en-US" sz="1500" dirty="0"/>
          </a:p>
        </p:txBody>
      </p:sp>
      <p:sp>
        <p:nvSpPr>
          <p:cNvPr id="44" name="SK-6-text-43"/>
          <p:cNvSpPr/>
          <p:nvPr/>
        </p:nvSpPr>
        <p:spPr>
          <a:xfrm>
            <a:off x="7022455" y="5177730"/>
            <a:ext cx="4096494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Advise patients — joints dislocate/injure easily;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muscles fatigue quickly</a:t>
            </a:r>
            <a:endParaRPr lang="en-US" sz="1500" dirty="0"/>
          </a:p>
        </p:txBody>
      </p:sp>
      <p:sp>
        <p:nvSpPr>
          <p:cNvPr id="45" name="SK-6-text-44"/>
          <p:cNvSpPr/>
          <p:nvPr/>
        </p:nvSpPr>
        <p:spPr>
          <a:xfrm>
            <a:off x="6778675" y="5760690"/>
            <a:ext cx="541332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*"Keep active — improve strength, reduce pain, improve posture"</a:t>
            </a:r>
            <a:endParaRPr lang="en-US" sz="1200" dirty="0"/>
          </a:p>
        </p:txBody>
      </p:sp>
      <p:sp>
        <p:nvSpPr>
          <p:cNvPr id="46" name="SK-6-text-45"/>
          <p:cNvSpPr/>
          <p:nvPr/>
        </p:nvSpPr>
        <p:spPr>
          <a:xfrm>
            <a:off x="1011882" y="6213277"/>
            <a:ext cx="1127760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Quick-recall fact: 1 in 5 people have joint hypermobility — usually benign · Common in gymnasts, ballet dancers, musicians</a:t>
            </a:r>
            <a:endParaRPr lang="en-US" sz="1400" dirty="0"/>
          </a:p>
        </p:txBody>
      </p:sp>
      <p:sp>
        <p:nvSpPr>
          <p:cNvPr id="47" name="SK-6-text-46"/>
          <p:cNvSpPr/>
          <p:nvPr/>
        </p:nvSpPr>
        <p:spPr>
          <a:xfrm>
            <a:off x="109686" y="6624786"/>
            <a:ext cx="903732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· MSK Common Conditions &amp; Key Points</a:t>
            </a:r>
            <a:endParaRPr lang="en-US" sz="1200" dirty="0"/>
          </a:p>
        </p:txBody>
      </p:sp>
      <p:sp>
        <p:nvSpPr>
          <p:cNvPr id="48" name="SK-6-text-47"/>
          <p:cNvSpPr/>
          <p:nvPr/>
        </p:nvSpPr>
        <p:spPr>
          <a:xfrm>
            <a:off x="5608290" y="6624786"/>
            <a:ext cx="28194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Slide 6 of 10</a:t>
            </a:r>
            <a:endParaRPr lang="en-US" sz="1200" dirty="0"/>
          </a:p>
        </p:txBody>
      </p:sp>
      <p:sp>
        <p:nvSpPr>
          <p:cNvPr id="49" name="SK-6-text-48"/>
          <p:cNvSpPr/>
          <p:nvPr/>
        </p:nvSpPr>
        <p:spPr>
          <a:xfrm>
            <a:off x="9399984" y="6624786"/>
            <a:ext cx="279201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 · June 2026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201</Words>
  <Application>Microsoft Office PowerPoint</Application>
  <PresentationFormat>Widescreen</PresentationFormat>
  <Paragraphs>27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Open Sans</vt:lpstr>
      <vt:lpstr>Arial</vt:lpstr>
      <vt:lpstr>Office Theme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3</cp:revision>
  <dcterms:created xsi:type="dcterms:W3CDTF">2026-06-17T16:13:30Z</dcterms:created>
  <dcterms:modified xsi:type="dcterms:W3CDTF">2026-06-17T16:57:07Z</dcterms:modified>
</cp:coreProperties>
</file>