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embeddedFontLst>
    <p:embeddedFont>
      <p:font typeface="Montserrat" panose="00000500000000000000" pitchFamily="2" charset="0"/>
      <p:regular r:id="rId13"/>
      <p:bold r:id="rId14"/>
      <p:italic r:id="rId15"/>
      <p:boldItalic r:id="rId16"/>
    </p:embeddedFont>
    <p:embeddedFont>
      <p:font typeface="Open Sans" panose="020B0606030504020204" pitchFamily="34" charset="0"/>
      <p:regular r:id="rId17"/>
      <p:bold r:id="rId18"/>
    </p:embeddedFont>
    <p:embeddedFont>
      <p:font typeface="Roboto" panose="02000000000000000000" pitchFamily="2" charset="0"/>
      <p:regular r:id="rId19"/>
      <p:bold r:id="rId20"/>
      <p:italic r:id="rId21"/>
      <p:boldItalic r:id="rId22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8" d="100"/>
          <a:sy n="88" d="100"/>
        </p:scale>
        <p:origin x="228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4237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19" Type="http://schemas.openxmlformats.org/officeDocument/2006/relationships/image" Target="../media/image22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3" Type="http://schemas.openxmlformats.org/officeDocument/2006/relationships/image" Target="../media/image1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Relationship Id="rId14" Type="http://schemas.openxmlformats.org/officeDocument/2006/relationships/image" Target="../media/image3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3" Type="http://schemas.openxmlformats.org/officeDocument/2006/relationships/image" Target="../media/image1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5" Type="http://schemas.openxmlformats.org/officeDocument/2006/relationships/image" Target="../media/image4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Relationship Id="rId14" Type="http://schemas.openxmlformats.org/officeDocument/2006/relationships/image" Target="../media/image4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7.png"/><Relationship Id="rId18" Type="http://schemas.openxmlformats.org/officeDocument/2006/relationships/image" Target="../media/image62.png"/><Relationship Id="rId3" Type="http://schemas.openxmlformats.org/officeDocument/2006/relationships/image" Target="../media/image47.png"/><Relationship Id="rId21" Type="http://schemas.openxmlformats.org/officeDocument/2006/relationships/image" Target="../media/image65.png"/><Relationship Id="rId7" Type="http://schemas.openxmlformats.org/officeDocument/2006/relationships/image" Target="../media/image51.png"/><Relationship Id="rId12" Type="http://schemas.openxmlformats.org/officeDocument/2006/relationships/image" Target="../media/image56.png"/><Relationship Id="rId17" Type="http://schemas.openxmlformats.org/officeDocument/2006/relationships/image" Target="../media/image61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60.png"/><Relationship Id="rId20" Type="http://schemas.openxmlformats.org/officeDocument/2006/relationships/image" Target="../media/image6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5" Type="http://schemas.openxmlformats.org/officeDocument/2006/relationships/image" Target="../media/image49.png"/><Relationship Id="rId15" Type="http://schemas.openxmlformats.org/officeDocument/2006/relationships/image" Target="../media/image59.png"/><Relationship Id="rId23" Type="http://schemas.openxmlformats.org/officeDocument/2006/relationships/image" Target="../media/image67.png"/><Relationship Id="rId10" Type="http://schemas.openxmlformats.org/officeDocument/2006/relationships/image" Target="../media/image54.png"/><Relationship Id="rId19" Type="http://schemas.openxmlformats.org/officeDocument/2006/relationships/image" Target="../media/image63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Relationship Id="rId14" Type="http://schemas.openxmlformats.org/officeDocument/2006/relationships/image" Target="../media/image58.png"/><Relationship Id="rId22" Type="http://schemas.openxmlformats.org/officeDocument/2006/relationships/image" Target="../media/image6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13" Type="http://schemas.openxmlformats.org/officeDocument/2006/relationships/image" Target="../media/image78.png"/><Relationship Id="rId18" Type="http://schemas.openxmlformats.org/officeDocument/2006/relationships/image" Target="../media/image83.png"/><Relationship Id="rId3" Type="http://schemas.openxmlformats.org/officeDocument/2006/relationships/image" Target="../media/image68.png"/><Relationship Id="rId21" Type="http://schemas.openxmlformats.org/officeDocument/2006/relationships/image" Target="../media/image86.png"/><Relationship Id="rId7" Type="http://schemas.openxmlformats.org/officeDocument/2006/relationships/image" Target="../media/image72.png"/><Relationship Id="rId12" Type="http://schemas.openxmlformats.org/officeDocument/2006/relationships/image" Target="../media/image77.png"/><Relationship Id="rId17" Type="http://schemas.openxmlformats.org/officeDocument/2006/relationships/image" Target="../media/image82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81.png"/><Relationship Id="rId20" Type="http://schemas.openxmlformats.org/officeDocument/2006/relationships/image" Target="../media/image8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1.png"/><Relationship Id="rId11" Type="http://schemas.openxmlformats.org/officeDocument/2006/relationships/image" Target="../media/image76.png"/><Relationship Id="rId5" Type="http://schemas.openxmlformats.org/officeDocument/2006/relationships/image" Target="../media/image70.png"/><Relationship Id="rId15" Type="http://schemas.openxmlformats.org/officeDocument/2006/relationships/image" Target="../media/image80.png"/><Relationship Id="rId10" Type="http://schemas.openxmlformats.org/officeDocument/2006/relationships/image" Target="../media/image75.png"/><Relationship Id="rId19" Type="http://schemas.openxmlformats.org/officeDocument/2006/relationships/image" Target="../media/image84.png"/><Relationship Id="rId4" Type="http://schemas.openxmlformats.org/officeDocument/2006/relationships/image" Target="../media/image69.png"/><Relationship Id="rId9" Type="http://schemas.openxmlformats.org/officeDocument/2006/relationships/image" Target="../media/image74.png"/><Relationship Id="rId14" Type="http://schemas.openxmlformats.org/officeDocument/2006/relationships/image" Target="../media/image7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13" Type="http://schemas.openxmlformats.org/officeDocument/2006/relationships/image" Target="../media/image97.png"/><Relationship Id="rId18" Type="http://schemas.openxmlformats.org/officeDocument/2006/relationships/image" Target="../media/image102.png"/><Relationship Id="rId3" Type="http://schemas.openxmlformats.org/officeDocument/2006/relationships/image" Target="../media/image87.png"/><Relationship Id="rId7" Type="http://schemas.openxmlformats.org/officeDocument/2006/relationships/image" Target="../media/image91.png"/><Relationship Id="rId12" Type="http://schemas.openxmlformats.org/officeDocument/2006/relationships/image" Target="../media/image96.png"/><Relationship Id="rId17" Type="http://schemas.openxmlformats.org/officeDocument/2006/relationships/image" Target="../media/image101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100.png"/><Relationship Id="rId20" Type="http://schemas.openxmlformats.org/officeDocument/2006/relationships/image" Target="../media/image10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0.png"/><Relationship Id="rId11" Type="http://schemas.openxmlformats.org/officeDocument/2006/relationships/image" Target="../media/image95.png"/><Relationship Id="rId5" Type="http://schemas.openxmlformats.org/officeDocument/2006/relationships/image" Target="../media/image89.png"/><Relationship Id="rId15" Type="http://schemas.openxmlformats.org/officeDocument/2006/relationships/image" Target="../media/image99.png"/><Relationship Id="rId10" Type="http://schemas.openxmlformats.org/officeDocument/2006/relationships/image" Target="../media/image94.png"/><Relationship Id="rId19" Type="http://schemas.openxmlformats.org/officeDocument/2006/relationships/image" Target="../media/image103.png"/><Relationship Id="rId4" Type="http://schemas.openxmlformats.org/officeDocument/2006/relationships/image" Target="../media/image88.png"/><Relationship Id="rId9" Type="http://schemas.openxmlformats.org/officeDocument/2006/relationships/image" Target="../media/image93.png"/><Relationship Id="rId14" Type="http://schemas.openxmlformats.org/officeDocument/2006/relationships/image" Target="../media/image9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13" Type="http://schemas.openxmlformats.org/officeDocument/2006/relationships/image" Target="../media/image115.png"/><Relationship Id="rId18" Type="http://schemas.openxmlformats.org/officeDocument/2006/relationships/image" Target="../media/image120.png"/><Relationship Id="rId3" Type="http://schemas.openxmlformats.org/officeDocument/2006/relationships/image" Target="../media/image105.png"/><Relationship Id="rId21" Type="http://schemas.openxmlformats.org/officeDocument/2006/relationships/image" Target="../media/image123.png"/><Relationship Id="rId7" Type="http://schemas.openxmlformats.org/officeDocument/2006/relationships/image" Target="../media/image109.png"/><Relationship Id="rId12" Type="http://schemas.openxmlformats.org/officeDocument/2006/relationships/image" Target="../media/image114.png"/><Relationship Id="rId17" Type="http://schemas.openxmlformats.org/officeDocument/2006/relationships/image" Target="../media/image119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118.png"/><Relationship Id="rId20" Type="http://schemas.openxmlformats.org/officeDocument/2006/relationships/image" Target="../media/image1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8.png"/><Relationship Id="rId11" Type="http://schemas.openxmlformats.org/officeDocument/2006/relationships/image" Target="../media/image113.png"/><Relationship Id="rId5" Type="http://schemas.openxmlformats.org/officeDocument/2006/relationships/image" Target="../media/image107.png"/><Relationship Id="rId15" Type="http://schemas.openxmlformats.org/officeDocument/2006/relationships/image" Target="../media/image117.png"/><Relationship Id="rId10" Type="http://schemas.openxmlformats.org/officeDocument/2006/relationships/image" Target="../media/image112.png"/><Relationship Id="rId19" Type="http://schemas.openxmlformats.org/officeDocument/2006/relationships/image" Target="../media/image121.png"/><Relationship Id="rId4" Type="http://schemas.openxmlformats.org/officeDocument/2006/relationships/image" Target="../media/image106.png"/><Relationship Id="rId9" Type="http://schemas.openxmlformats.org/officeDocument/2006/relationships/image" Target="../media/image111.png"/><Relationship Id="rId14" Type="http://schemas.openxmlformats.org/officeDocument/2006/relationships/image" Target="../media/image11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png"/><Relationship Id="rId13" Type="http://schemas.openxmlformats.org/officeDocument/2006/relationships/image" Target="../media/image134.png"/><Relationship Id="rId3" Type="http://schemas.openxmlformats.org/officeDocument/2006/relationships/image" Target="../media/image124.png"/><Relationship Id="rId7" Type="http://schemas.openxmlformats.org/officeDocument/2006/relationships/image" Target="../media/image128.png"/><Relationship Id="rId12" Type="http://schemas.openxmlformats.org/officeDocument/2006/relationships/image" Target="../media/image13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7.png"/><Relationship Id="rId11" Type="http://schemas.openxmlformats.org/officeDocument/2006/relationships/image" Target="../media/image132.png"/><Relationship Id="rId5" Type="http://schemas.openxmlformats.org/officeDocument/2006/relationships/image" Target="../media/image126.png"/><Relationship Id="rId10" Type="http://schemas.openxmlformats.org/officeDocument/2006/relationships/image" Target="../media/image131.png"/><Relationship Id="rId4" Type="http://schemas.openxmlformats.org/officeDocument/2006/relationships/image" Target="../media/image125.png"/><Relationship Id="rId9" Type="http://schemas.openxmlformats.org/officeDocument/2006/relationships/image" Target="../media/image130.png"/><Relationship Id="rId14" Type="http://schemas.openxmlformats.org/officeDocument/2006/relationships/image" Target="../media/image13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png"/><Relationship Id="rId13" Type="http://schemas.openxmlformats.org/officeDocument/2006/relationships/image" Target="../media/image146.png"/><Relationship Id="rId18" Type="http://schemas.openxmlformats.org/officeDocument/2006/relationships/image" Target="../media/image151.png"/><Relationship Id="rId3" Type="http://schemas.openxmlformats.org/officeDocument/2006/relationships/image" Target="../media/image136.png"/><Relationship Id="rId21" Type="http://schemas.openxmlformats.org/officeDocument/2006/relationships/image" Target="../media/image154.png"/><Relationship Id="rId7" Type="http://schemas.openxmlformats.org/officeDocument/2006/relationships/image" Target="../media/image140.png"/><Relationship Id="rId12" Type="http://schemas.openxmlformats.org/officeDocument/2006/relationships/image" Target="../media/image145.png"/><Relationship Id="rId17" Type="http://schemas.openxmlformats.org/officeDocument/2006/relationships/image" Target="../media/image150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149.png"/><Relationship Id="rId20" Type="http://schemas.openxmlformats.org/officeDocument/2006/relationships/image" Target="../media/image15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9.png"/><Relationship Id="rId11" Type="http://schemas.openxmlformats.org/officeDocument/2006/relationships/image" Target="../media/image144.png"/><Relationship Id="rId24" Type="http://schemas.openxmlformats.org/officeDocument/2006/relationships/image" Target="../media/image157.png"/><Relationship Id="rId5" Type="http://schemas.openxmlformats.org/officeDocument/2006/relationships/image" Target="../media/image138.png"/><Relationship Id="rId15" Type="http://schemas.openxmlformats.org/officeDocument/2006/relationships/image" Target="../media/image148.png"/><Relationship Id="rId23" Type="http://schemas.openxmlformats.org/officeDocument/2006/relationships/image" Target="../media/image156.png"/><Relationship Id="rId10" Type="http://schemas.openxmlformats.org/officeDocument/2006/relationships/image" Target="../media/image143.png"/><Relationship Id="rId19" Type="http://schemas.openxmlformats.org/officeDocument/2006/relationships/image" Target="../media/image152.png"/><Relationship Id="rId4" Type="http://schemas.openxmlformats.org/officeDocument/2006/relationships/image" Target="../media/image137.png"/><Relationship Id="rId9" Type="http://schemas.openxmlformats.org/officeDocument/2006/relationships/image" Target="../media/image142.png"/><Relationship Id="rId14" Type="http://schemas.openxmlformats.org/officeDocument/2006/relationships/image" Target="../media/image147.png"/><Relationship Id="rId22" Type="http://schemas.openxmlformats.org/officeDocument/2006/relationships/image" Target="../media/image1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864096"/>
          </a:xfrm>
          <a:prstGeom prst="rect">
            <a:avLst/>
          </a:prstGeom>
        </p:spPr>
      </p:pic>
      <p:pic>
        <p:nvPicPr>
          <p:cNvPr id="4" name="SK-1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206430"/>
            <a:ext cx="12192000" cy="651421"/>
          </a:xfrm>
          <a:prstGeom prst="rect">
            <a:avLst/>
          </a:prstGeom>
        </p:spPr>
      </p:pic>
      <p:pic>
        <p:nvPicPr>
          <p:cNvPr id="5" name="SK-1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68753" y="932557"/>
            <a:ext cx="4754761" cy="4944517"/>
          </a:xfrm>
          <a:prstGeom prst="rect">
            <a:avLst/>
          </a:prstGeom>
        </p:spPr>
      </p:pic>
      <p:pic>
        <p:nvPicPr>
          <p:cNvPr id="6" name="SK-1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1098" y="4718298"/>
            <a:ext cx="1255663" cy="109686"/>
          </a:xfrm>
          <a:prstGeom prst="rect">
            <a:avLst/>
          </a:prstGeom>
        </p:spPr>
      </p:pic>
      <p:pic>
        <p:nvPicPr>
          <p:cNvPr id="7" name="SK-1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54094" y="994321"/>
            <a:ext cx="3425875" cy="5164038"/>
          </a:xfrm>
          <a:prstGeom prst="rect">
            <a:avLst/>
          </a:prstGeom>
        </p:spPr>
      </p:pic>
      <p:sp>
        <p:nvSpPr>
          <p:cNvPr id="8" name="SK-1-text-7"/>
          <p:cNvSpPr/>
          <p:nvPr/>
        </p:nvSpPr>
        <p:spPr>
          <a:xfrm>
            <a:off x="2433191" y="219373"/>
            <a:ext cx="7252246" cy="3976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28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TEACHING DECK</a:t>
            </a:r>
            <a:endParaRPr lang="en-US" sz="2850" dirty="0"/>
          </a:p>
        </p:txBody>
      </p:sp>
      <p:sp>
        <p:nvSpPr>
          <p:cNvPr id="9" name="SK-1-text-8"/>
          <p:cNvSpPr/>
          <p:nvPr/>
        </p:nvSpPr>
        <p:spPr>
          <a:xfrm>
            <a:off x="10128498" y="356592"/>
            <a:ext cx="1758553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www.bradfordvts.co.uk</a:t>
            </a:r>
            <a:endParaRPr lang="en-US" sz="1200" dirty="0"/>
          </a:p>
        </p:txBody>
      </p:sp>
      <p:sp>
        <p:nvSpPr>
          <p:cNvPr id="10" name="SK-1-text-9"/>
          <p:cNvSpPr/>
          <p:nvPr/>
        </p:nvSpPr>
        <p:spPr>
          <a:xfrm>
            <a:off x="402282" y="2098477"/>
            <a:ext cx="6193482" cy="19544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6435"/>
              </a:lnSpc>
              <a:buNone/>
            </a:pPr>
            <a:r>
              <a:rPr lang="en-US" sz="5850" b="1" dirty="0">
                <a:solidFill>
                  <a:srgbClr val="00153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Joint Injections</a:t>
            </a:r>
            <a:endParaRPr lang="en-US" sz="5850" dirty="0"/>
          </a:p>
          <a:p>
            <a:pPr marL="0" indent="0" algn="l">
              <a:lnSpc>
                <a:spcPts val="6435"/>
              </a:lnSpc>
              <a:buNone/>
            </a:pPr>
            <a:r>
              <a:rPr lang="en-US" sz="5850" b="1" dirty="0">
                <a:solidFill>
                  <a:srgbClr val="00153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 Primary Care</a:t>
            </a:r>
            <a:endParaRPr lang="en-US" sz="5850" dirty="0"/>
          </a:p>
        </p:txBody>
      </p:sp>
      <p:sp>
        <p:nvSpPr>
          <p:cNvPr id="11" name="SK-1-text-10"/>
          <p:cNvSpPr/>
          <p:nvPr/>
        </p:nvSpPr>
        <p:spPr>
          <a:xfrm>
            <a:off x="414486" y="4169569"/>
            <a:ext cx="11777514" cy="3085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70707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comprehensive guide for GP trainees on joint injections</a:t>
            </a:r>
            <a:endParaRPr lang="en-US" sz="1650" dirty="0"/>
          </a:p>
        </p:txBody>
      </p:sp>
      <p:sp>
        <p:nvSpPr>
          <p:cNvPr id="12" name="SK-1-text-11"/>
          <p:cNvSpPr/>
          <p:nvPr/>
        </p:nvSpPr>
        <p:spPr>
          <a:xfrm>
            <a:off x="414486" y="5019973"/>
            <a:ext cx="11777514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70707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Featuring June 2026 clinical updates • NICE NG226 • Bradford VTS</a:t>
            </a:r>
            <a:endParaRPr lang="en-US" sz="1200" dirty="0"/>
          </a:p>
        </p:txBody>
      </p:sp>
      <p:sp>
        <p:nvSpPr>
          <p:cNvPr id="13" name="SK-1-text-12"/>
          <p:cNvSpPr/>
          <p:nvPr/>
        </p:nvSpPr>
        <p:spPr>
          <a:xfrm>
            <a:off x="414486" y="6480721"/>
            <a:ext cx="7597140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| Joint Injections in Primary Care</a:t>
            </a:r>
            <a:endParaRPr lang="en-US" sz="1050" dirty="0"/>
          </a:p>
        </p:txBody>
      </p:sp>
      <p:sp>
        <p:nvSpPr>
          <p:cNvPr id="14" name="SK-1-text-13"/>
          <p:cNvSpPr/>
          <p:nvPr/>
        </p:nvSpPr>
        <p:spPr>
          <a:xfrm>
            <a:off x="5265390" y="6487567"/>
            <a:ext cx="1648867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www.bradfordvts.co.uk</a:t>
            </a:r>
            <a:endParaRPr lang="en-US" sz="1050" dirty="0"/>
          </a:p>
        </p:txBody>
      </p:sp>
      <p:sp>
        <p:nvSpPr>
          <p:cNvPr id="15" name="SK-1-text-14"/>
          <p:cNvSpPr/>
          <p:nvPr/>
        </p:nvSpPr>
        <p:spPr>
          <a:xfrm>
            <a:off x="10957471" y="6487567"/>
            <a:ext cx="80769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June 2026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29059"/>
            <a:ext cx="414486" cy="1131540"/>
          </a:xfrm>
          <a:prstGeom prst="rect">
            <a:avLst/>
          </a:prstGeom>
        </p:spPr>
      </p:pic>
      <p:pic>
        <p:nvPicPr>
          <p:cNvPr id="4" name="SK-2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521946"/>
            <a:ext cx="12192000" cy="335905"/>
          </a:xfrm>
          <a:prstGeom prst="rect">
            <a:avLst/>
          </a:prstGeom>
        </p:spPr>
      </p:pic>
      <p:pic>
        <p:nvPicPr>
          <p:cNvPr id="5" name="SK-2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" y="1755577"/>
            <a:ext cx="5364361" cy="4423321"/>
          </a:xfrm>
          <a:prstGeom prst="rect">
            <a:avLst/>
          </a:prstGeom>
        </p:spPr>
      </p:pic>
      <p:pic>
        <p:nvPicPr>
          <p:cNvPr id="6" name="SK-2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" y="1755577"/>
            <a:ext cx="5364361" cy="617190"/>
          </a:xfrm>
          <a:prstGeom prst="rect">
            <a:avLst/>
          </a:prstGeom>
        </p:spPr>
      </p:pic>
      <p:pic>
        <p:nvPicPr>
          <p:cNvPr id="7" name="SK-2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3380" y="2619673"/>
            <a:ext cx="2316361" cy="425053"/>
          </a:xfrm>
          <a:prstGeom prst="rect">
            <a:avLst/>
          </a:prstGeom>
        </p:spPr>
      </p:pic>
      <p:pic>
        <p:nvPicPr>
          <p:cNvPr id="8" name="SK-2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3671" y="2619673"/>
            <a:ext cx="2316361" cy="425053"/>
          </a:xfrm>
          <a:prstGeom prst="rect">
            <a:avLst/>
          </a:prstGeom>
        </p:spPr>
      </p:pic>
      <p:pic>
        <p:nvPicPr>
          <p:cNvPr id="9" name="SK-2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3380" y="3188940"/>
            <a:ext cx="2316361" cy="425053"/>
          </a:xfrm>
          <a:prstGeom prst="rect">
            <a:avLst/>
          </a:prstGeom>
        </p:spPr>
      </p:pic>
      <p:pic>
        <p:nvPicPr>
          <p:cNvPr id="10" name="SK-2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13671" y="3188940"/>
            <a:ext cx="2316361" cy="425053"/>
          </a:xfrm>
          <a:prstGeom prst="rect">
            <a:avLst/>
          </a:prstGeom>
        </p:spPr>
      </p:pic>
      <p:pic>
        <p:nvPicPr>
          <p:cNvPr id="11" name="SK-2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53380" y="3758059"/>
            <a:ext cx="2316361" cy="425053"/>
          </a:xfrm>
          <a:prstGeom prst="rect">
            <a:avLst/>
          </a:prstGeom>
        </p:spPr>
      </p:pic>
      <p:pic>
        <p:nvPicPr>
          <p:cNvPr id="12" name="SK-2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413671" y="3758059"/>
            <a:ext cx="2316361" cy="425053"/>
          </a:xfrm>
          <a:prstGeom prst="rect">
            <a:avLst/>
          </a:prstGeom>
        </p:spPr>
      </p:pic>
      <p:pic>
        <p:nvPicPr>
          <p:cNvPr id="13" name="SK-2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53380" y="4327327"/>
            <a:ext cx="2316361" cy="644574"/>
          </a:xfrm>
          <a:prstGeom prst="rect">
            <a:avLst/>
          </a:prstGeom>
        </p:spPr>
      </p:pic>
      <p:pic>
        <p:nvPicPr>
          <p:cNvPr id="14" name="SK-2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413671" y="4327327"/>
            <a:ext cx="2316361" cy="644574"/>
          </a:xfrm>
          <a:prstGeom prst="rect">
            <a:avLst/>
          </a:prstGeom>
        </p:spPr>
      </p:pic>
      <p:pic>
        <p:nvPicPr>
          <p:cNvPr id="15" name="SK-2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17890" y="1755577"/>
            <a:ext cx="5364361" cy="4423321"/>
          </a:xfrm>
          <a:prstGeom prst="rect">
            <a:avLst/>
          </a:prstGeom>
        </p:spPr>
      </p:pic>
      <p:pic>
        <p:nvPicPr>
          <p:cNvPr id="16" name="SK-2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217890" y="1755577"/>
            <a:ext cx="5364361" cy="617190"/>
          </a:xfrm>
          <a:prstGeom prst="rect">
            <a:avLst/>
          </a:prstGeom>
        </p:spPr>
      </p:pic>
      <p:pic>
        <p:nvPicPr>
          <p:cNvPr id="17" name="SK-2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25059" y="5513784"/>
            <a:ext cx="4157365" cy="438894"/>
          </a:xfrm>
          <a:prstGeom prst="rect">
            <a:avLst/>
          </a:prstGeom>
        </p:spPr>
      </p:pic>
      <p:pic>
        <p:nvPicPr>
          <p:cNvPr id="18" name="SK-2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533757" y="4869061"/>
            <a:ext cx="1658094" cy="1652736"/>
          </a:xfrm>
          <a:prstGeom prst="rect">
            <a:avLst/>
          </a:prstGeom>
        </p:spPr>
      </p:pic>
      <p:pic>
        <p:nvPicPr>
          <p:cNvPr id="19" name="SK-2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558165" y="5115967"/>
            <a:ext cx="1584871" cy="1296144"/>
          </a:xfrm>
          <a:prstGeom prst="rect">
            <a:avLst/>
          </a:prstGeom>
        </p:spPr>
      </p:pic>
      <p:sp>
        <p:nvSpPr>
          <p:cNvPr id="20" name="SK-2-text-19"/>
          <p:cNvSpPr/>
          <p:nvPr/>
        </p:nvSpPr>
        <p:spPr>
          <a:xfrm>
            <a:off x="597396" y="418207"/>
            <a:ext cx="11594604" cy="6171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4500" b="1" dirty="0">
                <a:solidFill>
                  <a:srgbClr val="0D22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Indications and NICE Clinical Updates</a:t>
            </a:r>
            <a:endParaRPr lang="en-US" sz="4500" dirty="0"/>
          </a:p>
        </p:txBody>
      </p:sp>
      <p:sp>
        <p:nvSpPr>
          <p:cNvPr id="21" name="SK-2-text-20"/>
          <p:cNvSpPr/>
          <p:nvPr/>
        </p:nvSpPr>
        <p:spPr>
          <a:xfrm>
            <a:off x="572988" y="1076623"/>
            <a:ext cx="11619012" cy="3908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700" dirty="0">
                <a:solidFill>
                  <a:srgbClr val="6D5F4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When to consider corticosteroid injection — and when to hold back</a:t>
            </a:r>
            <a:endParaRPr lang="en-US" sz="2700" dirty="0"/>
          </a:p>
        </p:txBody>
      </p:sp>
      <p:sp>
        <p:nvSpPr>
          <p:cNvPr id="22" name="SK-2-text-21"/>
          <p:cNvSpPr/>
          <p:nvPr/>
        </p:nvSpPr>
        <p:spPr>
          <a:xfrm>
            <a:off x="828973" y="1933873"/>
            <a:ext cx="4567238" cy="3634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625" b="1" dirty="0">
                <a:solidFill>
                  <a:srgbClr val="B35C1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Why Inject?</a:t>
            </a:r>
            <a:endParaRPr lang="en-US" sz="2625" dirty="0"/>
          </a:p>
        </p:txBody>
      </p:sp>
      <p:sp>
        <p:nvSpPr>
          <p:cNvPr id="23" name="SK-2-text-22"/>
          <p:cNvSpPr/>
          <p:nvPr/>
        </p:nvSpPr>
        <p:spPr>
          <a:xfrm>
            <a:off x="1280071" y="2715667"/>
            <a:ext cx="3789998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Osteoarthritis</a:t>
            </a:r>
            <a:endParaRPr lang="en-US" sz="1725" dirty="0"/>
          </a:p>
        </p:txBody>
      </p:sp>
      <p:sp>
        <p:nvSpPr>
          <p:cNvPr id="24" name="SK-2-text-23"/>
          <p:cNvSpPr/>
          <p:nvPr/>
        </p:nvSpPr>
        <p:spPr>
          <a:xfrm>
            <a:off x="1743373" y="3298627"/>
            <a:ext cx="1161098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Gout</a:t>
            </a:r>
            <a:endParaRPr lang="en-US" sz="1725" dirty="0"/>
          </a:p>
        </p:txBody>
      </p:sp>
      <p:sp>
        <p:nvSpPr>
          <p:cNvPr id="25" name="SK-2-text-24"/>
          <p:cNvSpPr/>
          <p:nvPr/>
        </p:nvSpPr>
        <p:spPr>
          <a:xfrm>
            <a:off x="1597075" y="3861048"/>
            <a:ext cx="2212657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Bursitis</a:t>
            </a:r>
            <a:endParaRPr lang="en-US" sz="1725" dirty="0"/>
          </a:p>
        </p:txBody>
      </p:sp>
      <p:sp>
        <p:nvSpPr>
          <p:cNvPr id="26" name="SK-2-text-25"/>
          <p:cNvSpPr/>
          <p:nvPr/>
        </p:nvSpPr>
        <p:spPr>
          <a:xfrm>
            <a:off x="1267867" y="4389090"/>
            <a:ext cx="1475184" cy="5485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063"/>
              </a:lnSpc>
              <a:buNone/>
            </a:pPr>
            <a:r>
              <a:rPr lang="en-US" sz="187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Carpal Tunnel</a:t>
            </a:r>
            <a:endParaRPr lang="en-US" sz="1875" dirty="0"/>
          </a:p>
          <a:p>
            <a:pPr marL="0" indent="0" algn="ctr">
              <a:lnSpc>
                <a:spcPts val="2063"/>
              </a:lnSpc>
              <a:buNone/>
            </a:pPr>
            <a:r>
              <a:rPr lang="en-US" sz="187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Syndrome</a:t>
            </a:r>
            <a:endParaRPr lang="en-US" sz="1875" dirty="0"/>
          </a:p>
        </p:txBody>
      </p:sp>
      <p:sp>
        <p:nvSpPr>
          <p:cNvPr id="27" name="SK-2-text-26"/>
          <p:cNvSpPr/>
          <p:nvPr/>
        </p:nvSpPr>
        <p:spPr>
          <a:xfrm>
            <a:off x="3570685" y="2715667"/>
            <a:ext cx="5367338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Rheumatoid Arthritis</a:t>
            </a:r>
            <a:endParaRPr lang="en-US" sz="1725" dirty="0"/>
          </a:p>
        </p:txBody>
      </p:sp>
      <p:sp>
        <p:nvSpPr>
          <p:cNvPr id="28" name="SK-2-text-27"/>
          <p:cNvSpPr/>
          <p:nvPr/>
        </p:nvSpPr>
        <p:spPr>
          <a:xfrm>
            <a:off x="3998863" y="3291780"/>
            <a:ext cx="2475548" cy="2674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Synovitis</a:t>
            </a:r>
            <a:endParaRPr lang="en-US" sz="1725" dirty="0"/>
          </a:p>
        </p:txBody>
      </p:sp>
      <p:sp>
        <p:nvSpPr>
          <p:cNvPr id="29" name="SK-2-text-28"/>
          <p:cNvSpPr/>
          <p:nvPr/>
        </p:nvSpPr>
        <p:spPr>
          <a:xfrm>
            <a:off x="3962400" y="3861048"/>
            <a:ext cx="2738438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Tendinitis</a:t>
            </a:r>
            <a:endParaRPr lang="en-US" sz="1725" dirty="0"/>
          </a:p>
        </p:txBody>
      </p:sp>
      <p:sp>
        <p:nvSpPr>
          <p:cNvPr id="30" name="SK-2-text-29"/>
          <p:cNvSpPr/>
          <p:nvPr/>
        </p:nvSpPr>
        <p:spPr>
          <a:xfrm>
            <a:off x="3694063" y="4389090"/>
            <a:ext cx="1584871" cy="5073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2063"/>
              </a:lnSpc>
              <a:buNone/>
            </a:pPr>
            <a:r>
              <a:rPr lang="en-US" sz="187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Muscle Trigger</a:t>
            </a:r>
            <a:endParaRPr lang="en-US" sz="1875" dirty="0"/>
          </a:p>
          <a:p>
            <a:pPr marL="0" indent="0" algn="ctr">
              <a:lnSpc>
                <a:spcPts val="2063"/>
              </a:lnSpc>
              <a:buNone/>
            </a:pPr>
            <a:r>
              <a:rPr lang="en-US" sz="1875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Points</a:t>
            </a:r>
            <a:endParaRPr lang="en-US" sz="1875" dirty="0"/>
          </a:p>
        </p:txBody>
      </p:sp>
      <p:sp>
        <p:nvSpPr>
          <p:cNvPr id="31" name="SK-2-text-30"/>
          <p:cNvSpPr/>
          <p:nvPr/>
        </p:nvSpPr>
        <p:spPr>
          <a:xfrm>
            <a:off x="828973" y="5191423"/>
            <a:ext cx="4657279" cy="7679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*Mechanism: corticosteroid reduces capillary</a:t>
            </a:r>
            <a:endParaRPr lang="en-US" sz="165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dilatation and vascular permeability, dampening</a:t>
            </a:r>
            <a:endParaRPr lang="en-US" sz="1650" dirty="0"/>
          </a:p>
          <a:p>
            <a:pPr marL="0" indent="0" algn="l">
              <a:lnSpc>
                <a:spcPts val="1980"/>
              </a:lnSpc>
              <a:buNone/>
            </a:pPr>
            <a:r>
              <a:rPr lang="en-US" sz="165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inflammatory cascade.</a:t>
            </a:r>
            <a:endParaRPr lang="en-US" sz="1650" dirty="0"/>
          </a:p>
        </p:txBody>
      </p:sp>
      <p:sp>
        <p:nvSpPr>
          <p:cNvPr id="32" name="SK-2-text-31"/>
          <p:cNvSpPr/>
          <p:nvPr/>
        </p:nvSpPr>
        <p:spPr>
          <a:xfrm>
            <a:off x="6449467" y="1933873"/>
            <a:ext cx="5742533" cy="3634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625" b="1" dirty="0">
                <a:solidFill>
                  <a:srgbClr val="B35C1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NICE NG226 — Key Guidance</a:t>
            </a:r>
            <a:endParaRPr lang="en-US" sz="2625" dirty="0"/>
          </a:p>
        </p:txBody>
      </p:sp>
      <p:sp>
        <p:nvSpPr>
          <p:cNvPr id="33" name="SK-2-text-32"/>
          <p:cNvSpPr/>
          <p:nvPr/>
        </p:nvSpPr>
        <p:spPr>
          <a:xfrm>
            <a:off x="6437263" y="2571750"/>
            <a:ext cx="4498777" cy="79548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▶ Conservative treatment first — NSAIDs,</a:t>
            </a:r>
            <a:endParaRPr lang="en-US" sz="1800" dirty="0"/>
          </a:p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physiotherapy, and exercise before</a:t>
            </a:r>
            <a:endParaRPr lang="en-US" sz="1800" dirty="0"/>
          </a:p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considering injection</a:t>
            </a:r>
            <a:endParaRPr lang="en-US" sz="1800" dirty="0"/>
          </a:p>
        </p:txBody>
      </p:sp>
      <p:sp>
        <p:nvSpPr>
          <p:cNvPr id="34" name="SK-2-text-33"/>
          <p:cNvSpPr/>
          <p:nvPr/>
        </p:nvSpPr>
        <p:spPr>
          <a:xfrm>
            <a:off x="6437263" y="3476923"/>
            <a:ext cx="4888855" cy="5348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▶ Injection to support exercise — not as a</a:t>
            </a:r>
            <a:endParaRPr lang="en-US" sz="1800" dirty="0"/>
          </a:p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standalone fix; continue rehab after injection</a:t>
            </a:r>
            <a:endParaRPr lang="en-US" sz="1800" dirty="0"/>
          </a:p>
        </p:txBody>
      </p:sp>
      <p:sp>
        <p:nvSpPr>
          <p:cNvPr id="35" name="SK-2-text-34"/>
          <p:cNvSpPr/>
          <p:nvPr/>
        </p:nvSpPr>
        <p:spPr>
          <a:xfrm>
            <a:off x="6437263" y="4142184"/>
            <a:ext cx="4730353" cy="5073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▶ Short-term relief only — expected benefit:</a:t>
            </a:r>
            <a:endParaRPr lang="en-US" sz="1800" dirty="0"/>
          </a:p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2–10 weeks</a:t>
            </a:r>
            <a:endParaRPr lang="en-US" sz="1800" dirty="0"/>
          </a:p>
        </p:txBody>
      </p:sp>
      <p:sp>
        <p:nvSpPr>
          <p:cNvPr id="36" name="SK-2-text-35"/>
          <p:cNvSpPr/>
          <p:nvPr/>
        </p:nvSpPr>
        <p:spPr>
          <a:xfrm>
            <a:off x="6437263" y="4793605"/>
            <a:ext cx="4230588" cy="5348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▶ Hyaluronan NOT recommended — no</a:t>
            </a:r>
            <a:endParaRPr lang="en-US" sz="1800" dirty="0"/>
          </a:p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evidence of benefit; do not offer</a:t>
            </a:r>
            <a:endParaRPr lang="en-US" sz="1800" dirty="0"/>
          </a:p>
        </p:txBody>
      </p:sp>
      <p:sp>
        <p:nvSpPr>
          <p:cNvPr id="37" name="SK-2-text-36"/>
          <p:cNvSpPr/>
          <p:nvPr/>
        </p:nvSpPr>
        <p:spPr>
          <a:xfrm>
            <a:off x="6477744" y="5616625"/>
            <a:ext cx="4040088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“Injection = bridge to rehab, not a cure”</a:t>
            </a:r>
            <a:endParaRPr lang="en-US" sz="1800" dirty="0"/>
          </a:p>
        </p:txBody>
      </p:sp>
      <p:sp>
        <p:nvSpPr>
          <p:cNvPr id="38" name="SK-2-text-37"/>
          <p:cNvSpPr/>
          <p:nvPr/>
        </p:nvSpPr>
        <p:spPr>
          <a:xfrm>
            <a:off x="572988" y="6604248"/>
            <a:ext cx="975550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| Joint Injections in Primary Care</a:t>
            </a:r>
            <a:endParaRPr lang="en-US" sz="1350" dirty="0"/>
          </a:p>
        </p:txBody>
      </p:sp>
      <p:sp>
        <p:nvSpPr>
          <p:cNvPr id="39" name="SK-2-text-38"/>
          <p:cNvSpPr/>
          <p:nvPr/>
        </p:nvSpPr>
        <p:spPr>
          <a:xfrm>
            <a:off x="5242471" y="6617940"/>
            <a:ext cx="4406265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350" dirty="0"/>
          </a:p>
        </p:txBody>
      </p:sp>
      <p:sp>
        <p:nvSpPr>
          <p:cNvPr id="40" name="SK-2-text-39"/>
          <p:cNvSpPr/>
          <p:nvPr/>
        </p:nvSpPr>
        <p:spPr>
          <a:xfrm>
            <a:off x="10789890" y="6604248"/>
            <a:ext cx="140211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June 2026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596" y="226219"/>
            <a:ext cx="121890" cy="816025"/>
          </a:xfrm>
          <a:prstGeom prst="rect">
            <a:avLst/>
          </a:prstGeom>
        </p:spPr>
      </p:pic>
      <p:pic>
        <p:nvPicPr>
          <p:cNvPr id="4" name="SK-3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596" y="1309836"/>
            <a:ext cx="5522863" cy="4320480"/>
          </a:xfrm>
          <a:prstGeom prst="rect">
            <a:avLst/>
          </a:prstGeom>
        </p:spPr>
      </p:pic>
      <p:pic>
        <p:nvPicPr>
          <p:cNvPr id="5" name="SK-3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4146" y="2239863"/>
            <a:ext cx="4901093" cy="32736"/>
          </a:xfrm>
          <a:prstGeom prst="rect">
            <a:avLst/>
          </a:prstGeom>
        </p:spPr>
      </p:pic>
      <p:pic>
        <p:nvPicPr>
          <p:cNvPr id="6" name="SK-3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71592" y="1309836"/>
            <a:ext cx="5827663" cy="4320480"/>
          </a:xfrm>
          <a:prstGeom prst="rect">
            <a:avLst/>
          </a:prstGeom>
        </p:spPr>
      </p:pic>
      <p:pic>
        <p:nvPicPr>
          <p:cNvPr id="7" name="SK-3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66532" y="2239863"/>
            <a:ext cx="5315726" cy="32966"/>
          </a:xfrm>
          <a:prstGeom prst="rect">
            <a:avLst/>
          </a:prstGeom>
        </p:spPr>
      </p:pic>
      <p:pic>
        <p:nvPicPr>
          <p:cNvPr id="8" name="SK-3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93482" y="5095429"/>
            <a:ext cx="5705773" cy="418207"/>
          </a:xfrm>
          <a:prstGeom prst="rect">
            <a:avLst/>
          </a:prstGeom>
        </p:spPr>
      </p:pic>
      <p:pic>
        <p:nvPicPr>
          <p:cNvPr id="9" name="SK-3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2596" y="5767536"/>
            <a:ext cx="11606659" cy="569119"/>
          </a:xfrm>
          <a:prstGeom prst="rect">
            <a:avLst/>
          </a:prstGeom>
        </p:spPr>
      </p:pic>
      <p:pic>
        <p:nvPicPr>
          <p:cNvPr id="10" name="SK-3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6425803"/>
            <a:ext cx="12192000" cy="432048"/>
          </a:xfrm>
          <a:prstGeom prst="rect">
            <a:avLst/>
          </a:prstGeom>
        </p:spPr>
      </p:pic>
      <p:pic>
        <p:nvPicPr>
          <p:cNvPr id="11" name="SK-3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16596" y="5836146"/>
            <a:ext cx="475357" cy="425053"/>
          </a:xfrm>
          <a:prstGeom prst="rect">
            <a:avLst/>
          </a:prstGeom>
        </p:spPr>
      </p:pic>
      <p:pic>
        <p:nvPicPr>
          <p:cNvPr id="12" name="SK-3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42298" y="1481286"/>
            <a:ext cx="682675" cy="644575"/>
          </a:xfrm>
          <a:prstGeom prst="rect">
            <a:avLst/>
          </a:prstGeom>
        </p:spPr>
      </p:pic>
      <p:pic>
        <p:nvPicPr>
          <p:cNvPr id="13" name="SK-3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4173" y="1433215"/>
            <a:ext cx="694879" cy="692646"/>
          </a:xfrm>
          <a:prstGeom prst="rect">
            <a:avLst/>
          </a:prstGeom>
        </p:spPr>
      </p:pic>
      <p:sp>
        <p:nvSpPr>
          <p:cNvPr id="14" name="SK-3-text-13"/>
          <p:cNvSpPr/>
          <p:nvPr/>
        </p:nvSpPr>
        <p:spPr>
          <a:xfrm>
            <a:off x="572988" y="246757"/>
            <a:ext cx="11619012" cy="4731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300" b="1" dirty="0">
                <a:solidFill>
                  <a:srgbClr val="0D1B3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Absolute and Relative Contraindications</a:t>
            </a:r>
            <a:endParaRPr lang="en-US" sz="3300" dirty="0"/>
          </a:p>
        </p:txBody>
      </p:sp>
      <p:sp>
        <p:nvSpPr>
          <p:cNvPr id="15" name="SK-3-text-14"/>
          <p:cNvSpPr/>
          <p:nvPr/>
        </p:nvSpPr>
        <p:spPr>
          <a:xfrm>
            <a:off x="572988" y="809179"/>
            <a:ext cx="11619012" cy="2879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75757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Critical safety screening before every injection</a:t>
            </a:r>
            <a:endParaRPr lang="en-US" sz="1800" dirty="0"/>
          </a:p>
        </p:txBody>
      </p:sp>
      <p:sp>
        <p:nvSpPr>
          <p:cNvPr id="16" name="SK-3-text-15"/>
          <p:cNvSpPr/>
          <p:nvPr/>
        </p:nvSpPr>
        <p:spPr>
          <a:xfrm>
            <a:off x="1450777" y="1481286"/>
            <a:ext cx="3174683" cy="3565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47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ABSOLUTE</a:t>
            </a:r>
            <a:endParaRPr lang="en-US" sz="2475" dirty="0"/>
          </a:p>
        </p:txBody>
      </p:sp>
      <p:sp>
        <p:nvSpPr>
          <p:cNvPr id="17" name="SK-3-text-16"/>
          <p:cNvSpPr/>
          <p:nvPr/>
        </p:nvSpPr>
        <p:spPr>
          <a:xfrm>
            <a:off x="1462980" y="1885950"/>
            <a:ext cx="7397115" cy="2674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 NOT inject — no exceptions</a:t>
            </a:r>
            <a:endParaRPr lang="en-US" sz="1650" dirty="0"/>
          </a:p>
        </p:txBody>
      </p:sp>
      <p:sp>
        <p:nvSpPr>
          <p:cNvPr id="18" name="SK-3-text-17"/>
          <p:cNvSpPr/>
          <p:nvPr/>
        </p:nvSpPr>
        <p:spPr>
          <a:xfrm>
            <a:off x="511969" y="2386459"/>
            <a:ext cx="8822055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1. Septic / infectious arthritis</a:t>
            </a:r>
            <a:endParaRPr lang="en-US" sz="1650" dirty="0"/>
          </a:p>
        </p:txBody>
      </p:sp>
      <p:sp>
        <p:nvSpPr>
          <p:cNvPr id="19" name="SK-3-text-18"/>
          <p:cNvSpPr/>
          <p:nvPr/>
        </p:nvSpPr>
        <p:spPr>
          <a:xfrm>
            <a:off x="511969" y="2695129"/>
            <a:ext cx="11680031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2. Periarticular cellulitis or skin infection</a:t>
            </a:r>
            <a:endParaRPr lang="en-US" sz="1650" dirty="0"/>
          </a:p>
        </p:txBody>
      </p:sp>
      <p:sp>
        <p:nvSpPr>
          <p:cNvPr id="20" name="SK-3-text-19"/>
          <p:cNvSpPr/>
          <p:nvPr/>
        </p:nvSpPr>
        <p:spPr>
          <a:xfrm>
            <a:off x="511969" y="3010644"/>
            <a:ext cx="7816215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3. Bacteraemia / septicaemia</a:t>
            </a:r>
            <a:endParaRPr lang="en-US" sz="1650" dirty="0"/>
          </a:p>
        </p:txBody>
      </p:sp>
      <p:sp>
        <p:nvSpPr>
          <p:cNvPr id="21" name="SK-3-text-20"/>
          <p:cNvSpPr/>
          <p:nvPr/>
        </p:nvSpPr>
        <p:spPr>
          <a:xfrm>
            <a:off x="511969" y="3326011"/>
            <a:ext cx="7061835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4. Adjacent osteomyelitis</a:t>
            </a:r>
            <a:endParaRPr lang="en-US" sz="1650" dirty="0"/>
          </a:p>
        </p:txBody>
      </p:sp>
      <p:sp>
        <p:nvSpPr>
          <p:cNvPr id="22" name="SK-3-text-21"/>
          <p:cNvSpPr/>
          <p:nvPr/>
        </p:nvSpPr>
        <p:spPr>
          <a:xfrm>
            <a:off x="511969" y="3634680"/>
            <a:ext cx="11085195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5. Joint prosthesis (high infection risk)</a:t>
            </a:r>
            <a:endParaRPr lang="en-US" sz="1650" dirty="0"/>
          </a:p>
        </p:txBody>
      </p:sp>
      <p:sp>
        <p:nvSpPr>
          <p:cNvPr id="23" name="SK-3-text-22"/>
          <p:cNvSpPr/>
          <p:nvPr/>
        </p:nvSpPr>
        <p:spPr>
          <a:xfrm>
            <a:off x="511969" y="3957042"/>
            <a:ext cx="11680031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6. Uncontrolled coagulopathy / bleeding disorder</a:t>
            </a:r>
            <a:endParaRPr lang="en-US" sz="1650" dirty="0"/>
          </a:p>
        </p:txBody>
      </p:sp>
      <p:sp>
        <p:nvSpPr>
          <p:cNvPr id="24" name="SK-3-text-23"/>
          <p:cNvSpPr/>
          <p:nvPr/>
        </p:nvSpPr>
        <p:spPr>
          <a:xfrm>
            <a:off x="511969" y="4279255"/>
            <a:ext cx="10330815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7. Poorly controlled diabetes mellitus</a:t>
            </a:r>
            <a:endParaRPr lang="en-US" sz="1650" dirty="0"/>
          </a:p>
        </p:txBody>
      </p:sp>
      <p:sp>
        <p:nvSpPr>
          <p:cNvPr id="25" name="SK-3-text-24"/>
          <p:cNvSpPr/>
          <p:nvPr/>
        </p:nvSpPr>
        <p:spPr>
          <a:xfrm>
            <a:off x="511969" y="4594771"/>
            <a:ext cx="7061835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8. Osteochondral fracture</a:t>
            </a:r>
            <a:endParaRPr lang="en-US" sz="1650" dirty="0"/>
          </a:p>
        </p:txBody>
      </p:sp>
      <p:sp>
        <p:nvSpPr>
          <p:cNvPr id="26" name="SK-3-text-25"/>
          <p:cNvSpPr/>
          <p:nvPr/>
        </p:nvSpPr>
        <p:spPr>
          <a:xfrm>
            <a:off x="511969" y="4910286"/>
            <a:ext cx="4798695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9. Haemarthrosis</a:t>
            </a:r>
            <a:endParaRPr lang="en-US" sz="1650" dirty="0"/>
          </a:p>
        </p:txBody>
      </p:sp>
      <p:sp>
        <p:nvSpPr>
          <p:cNvPr id="27" name="SK-3-text-26"/>
          <p:cNvSpPr/>
          <p:nvPr/>
        </p:nvSpPr>
        <p:spPr>
          <a:xfrm>
            <a:off x="511969" y="5232648"/>
            <a:ext cx="10749915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10. Impending joint replacement surgery</a:t>
            </a:r>
            <a:endParaRPr lang="en-US" sz="1650" dirty="0"/>
          </a:p>
        </p:txBody>
      </p:sp>
      <p:sp>
        <p:nvSpPr>
          <p:cNvPr id="28" name="SK-3-text-27"/>
          <p:cNvSpPr/>
          <p:nvPr/>
        </p:nvSpPr>
        <p:spPr>
          <a:xfrm>
            <a:off x="7095679" y="1501825"/>
            <a:ext cx="3174683" cy="33590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475" b="1" dirty="0">
                <a:solidFill>
                  <a:srgbClr val="0D1B3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RELATIVE</a:t>
            </a:r>
            <a:endParaRPr lang="en-US" sz="2475" dirty="0"/>
          </a:p>
        </p:txBody>
      </p:sp>
      <p:sp>
        <p:nvSpPr>
          <p:cNvPr id="29" name="SK-3-text-28"/>
          <p:cNvSpPr/>
          <p:nvPr/>
        </p:nvSpPr>
        <p:spPr>
          <a:xfrm>
            <a:off x="7095679" y="1906488"/>
            <a:ext cx="5096321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42424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Proceed with caution — assess risk</a:t>
            </a:r>
            <a:endParaRPr lang="en-US" sz="1650" dirty="0"/>
          </a:p>
        </p:txBody>
      </p:sp>
      <p:sp>
        <p:nvSpPr>
          <p:cNvPr id="30" name="SK-3-text-29"/>
          <p:cNvSpPr/>
          <p:nvPr/>
        </p:nvSpPr>
        <p:spPr>
          <a:xfrm>
            <a:off x="6230094" y="2427684"/>
            <a:ext cx="5961906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0D1B3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1. Charcot joint (neuropathic sensory loss)</a:t>
            </a:r>
            <a:endParaRPr lang="en-US" sz="1650" dirty="0"/>
          </a:p>
        </p:txBody>
      </p:sp>
      <p:sp>
        <p:nvSpPr>
          <p:cNvPr id="31" name="SK-3-text-30"/>
          <p:cNvSpPr/>
          <p:nvPr/>
        </p:nvSpPr>
        <p:spPr>
          <a:xfrm>
            <a:off x="6230094" y="2777430"/>
            <a:ext cx="5961906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0D1B3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2. Tumour adjacent to injection site</a:t>
            </a:r>
            <a:endParaRPr lang="en-US" sz="1650" dirty="0"/>
          </a:p>
        </p:txBody>
      </p:sp>
      <p:sp>
        <p:nvSpPr>
          <p:cNvPr id="32" name="SK-3-text-31"/>
          <p:cNvSpPr/>
          <p:nvPr/>
        </p:nvSpPr>
        <p:spPr>
          <a:xfrm>
            <a:off x="6230094" y="3120330"/>
            <a:ext cx="5961906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0D1B3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3. Active infections elsewhere (e.g. TB)</a:t>
            </a:r>
            <a:endParaRPr lang="en-US" sz="1650" dirty="0"/>
          </a:p>
        </p:txBody>
      </p:sp>
      <p:sp>
        <p:nvSpPr>
          <p:cNvPr id="33" name="SK-3-text-32"/>
          <p:cNvSpPr/>
          <p:nvPr/>
        </p:nvSpPr>
        <p:spPr>
          <a:xfrm>
            <a:off x="6230094" y="3470077"/>
            <a:ext cx="5961906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0D1B3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4. Immunosuppressed patients</a:t>
            </a:r>
            <a:endParaRPr lang="en-US" sz="1650" dirty="0"/>
          </a:p>
        </p:txBody>
      </p:sp>
      <p:sp>
        <p:nvSpPr>
          <p:cNvPr id="34" name="SK-3-text-33"/>
          <p:cNvSpPr/>
          <p:nvPr/>
        </p:nvSpPr>
        <p:spPr>
          <a:xfrm>
            <a:off x="6230094" y="3826669"/>
            <a:ext cx="5050155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0D1B3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5. Hypothyroidism</a:t>
            </a:r>
            <a:endParaRPr lang="en-US" sz="1650" dirty="0"/>
          </a:p>
        </p:txBody>
      </p:sp>
      <p:sp>
        <p:nvSpPr>
          <p:cNvPr id="35" name="SK-3-text-34"/>
          <p:cNvSpPr/>
          <p:nvPr/>
        </p:nvSpPr>
        <p:spPr>
          <a:xfrm>
            <a:off x="6230094" y="4183261"/>
            <a:ext cx="5961906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0D1B3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6. Bleeding dyscrasias — use smallest needle</a:t>
            </a:r>
            <a:endParaRPr lang="en-US" sz="1650" dirty="0"/>
          </a:p>
        </p:txBody>
      </p:sp>
      <p:sp>
        <p:nvSpPr>
          <p:cNvPr id="36" name="SK-3-text-35"/>
          <p:cNvSpPr/>
          <p:nvPr/>
        </p:nvSpPr>
        <p:spPr>
          <a:xfrm>
            <a:off x="6230094" y="4498777"/>
            <a:ext cx="4791373" cy="5005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0D1B3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● 7. Anticoagulants (warfarin / DOACs) — not absolute;</a:t>
            </a:r>
            <a:endParaRPr lang="en-US" sz="15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0D1B3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assess bleeding risk carefully</a:t>
            </a:r>
            <a:endParaRPr lang="en-US" sz="1500" dirty="0"/>
          </a:p>
        </p:txBody>
      </p:sp>
      <p:sp>
        <p:nvSpPr>
          <p:cNvPr id="37" name="SK-3-text-36"/>
          <p:cNvSpPr/>
          <p:nvPr/>
        </p:nvSpPr>
        <p:spPr>
          <a:xfrm>
            <a:off x="6327577" y="5198269"/>
            <a:ext cx="5864423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0D1B3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Anticoagulants ≠ automatic exclusion — assess individually</a:t>
            </a:r>
            <a:endParaRPr lang="en-US" sz="1650" dirty="0"/>
          </a:p>
        </p:txBody>
      </p:sp>
      <p:sp>
        <p:nvSpPr>
          <p:cNvPr id="38" name="SK-3-text-37"/>
          <p:cNvSpPr/>
          <p:nvPr/>
        </p:nvSpPr>
        <p:spPr>
          <a:xfrm>
            <a:off x="2645569" y="5911453"/>
            <a:ext cx="9546431" cy="3290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0D1B3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Hot swollen joint? Exclude septic arthritis before any injection.</a:t>
            </a:r>
            <a:endParaRPr lang="en-US" sz="2100" dirty="0"/>
          </a:p>
        </p:txBody>
      </p:sp>
      <p:sp>
        <p:nvSpPr>
          <p:cNvPr id="39" name="SK-3-text-38"/>
          <p:cNvSpPr/>
          <p:nvPr/>
        </p:nvSpPr>
        <p:spPr>
          <a:xfrm>
            <a:off x="292596" y="6542484"/>
            <a:ext cx="9755505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| Joint Injections in Primary Care</a:t>
            </a:r>
            <a:endParaRPr lang="en-US" sz="1350" dirty="0"/>
          </a:p>
        </p:txBody>
      </p:sp>
      <p:sp>
        <p:nvSpPr>
          <p:cNvPr id="40" name="SK-3-text-39"/>
          <p:cNvSpPr/>
          <p:nvPr/>
        </p:nvSpPr>
        <p:spPr>
          <a:xfrm>
            <a:off x="5352157" y="6542484"/>
            <a:ext cx="4406265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350" dirty="0"/>
          </a:p>
        </p:txBody>
      </p:sp>
      <p:sp>
        <p:nvSpPr>
          <p:cNvPr id="41" name="SK-3-text-40"/>
          <p:cNvSpPr/>
          <p:nvPr/>
        </p:nvSpPr>
        <p:spPr>
          <a:xfrm>
            <a:off x="10923984" y="6542484"/>
            <a:ext cx="1268016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June 2026</a:t>
            </a:r>
            <a:endParaRPr lang="en-US" sz="13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4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392" y="164455"/>
            <a:ext cx="146298" cy="918865"/>
          </a:xfrm>
          <a:prstGeom prst="rect">
            <a:avLst/>
          </a:prstGeom>
        </p:spPr>
      </p:pic>
      <p:pic>
        <p:nvPicPr>
          <p:cNvPr id="4" name="SK-4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984" y="1289298"/>
            <a:ext cx="3913584" cy="4080421"/>
          </a:xfrm>
          <a:prstGeom prst="rect">
            <a:avLst/>
          </a:prstGeom>
        </p:spPr>
      </p:pic>
      <p:pic>
        <p:nvPicPr>
          <p:cNvPr id="5" name="SK-4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6690" y="1632198"/>
            <a:ext cx="3572173" cy="1001167"/>
          </a:xfrm>
          <a:prstGeom prst="rect">
            <a:avLst/>
          </a:prstGeom>
        </p:spPr>
      </p:pic>
      <p:pic>
        <p:nvPicPr>
          <p:cNvPr id="6" name="SK-4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6690" y="1632198"/>
            <a:ext cx="158353" cy="1001167"/>
          </a:xfrm>
          <a:prstGeom prst="rect">
            <a:avLst/>
          </a:prstGeom>
        </p:spPr>
      </p:pic>
      <p:pic>
        <p:nvPicPr>
          <p:cNvPr id="7" name="SK-4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6690" y="2674590"/>
            <a:ext cx="3572173" cy="1001167"/>
          </a:xfrm>
          <a:prstGeom prst="rect">
            <a:avLst/>
          </a:prstGeom>
        </p:spPr>
      </p:pic>
      <p:pic>
        <p:nvPicPr>
          <p:cNvPr id="8" name="SK-4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6690" y="2674590"/>
            <a:ext cx="158353" cy="1001167"/>
          </a:xfrm>
          <a:prstGeom prst="rect">
            <a:avLst/>
          </a:prstGeom>
        </p:spPr>
      </p:pic>
      <p:pic>
        <p:nvPicPr>
          <p:cNvPr id="9" name="SK-4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6690" y="3716982"/>
            <a:ext cx="3572173" cy="1001167"/>
          </a:xfrm>
          <a:prstGeom prst="rect">
            <a:avLst/>
          </a:prstGeom>
        </p:spPr>
      </p:pic>
      <p:pic>
        <p:nvPicPr>
          <p:cNvPr id="10" name="SK-4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6690" y="3716982"/>
            <a:ext cx="158353" cy="1001167"/>
          </a:xfrm>
          <a:prstGeom prst="rect">
            <a:avLst/>
          </a:prstGeom>
        </p:spPr>
      </p:pic>
      <p:pic>
        <p:nvPicPr>
          <p:cNvPr id="11" name="SK-4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510165" y="1289298"/>
            <a:ext cx="4425553" cy="4080421"/>
          </a:xfrm>
          <a:prstGeom prst="rect">
            <a:avLst/>
          </a:prstGeom>
        </p:spPr>
      </p:pic>
      <p:pic>
        <p:nvPicPr>
          <p:cNvPr id="12" name="SK-4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55984" y="5493246"/>
            <a:ext cx="11679882" cy="774948"/>
          </a:xfrm>
          <a:prstGeom prst="rect">
            <a:avLst/>
          </a:prstGeom>
        </p:spPr>
      </p:pic>
      <p:pic>
        <p:nvPicPr>
          <p:cNvPr id="13" name="SK-4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6521946"/>
            <a:ext cx="12192000" cy="335905"/>
          </a:xfrm>
          <a:prstGeom prst="rect">
            <a:avLst/>
          </a:prstGeom>
        </p:spPr>
      </p:pic>
      <p:pic>
        <p:nvPicPr>
          <p:cNvPr id="14" name="SK-4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534573" y="1344067"/>
            <a:ext cx="4364682" cy="3943350"/>
          </a:xfrm>
          <a:prstGeom prst="rect">
            <a:avLst/>
          </a:prstGeom>
        </p:spPr>
      </p:pic>
      <p:sp>
        <p:nvSpPr>
          <p:cNvPr id="15" name="SK-4-text-14"/>
          <p:cNvSpPr/>
          <p:nvPr/>
        </p:nvSpPr>
        <p:spPr>
          <a:xfrm>
            <a:off x="621655" y="329059"/>
            <a:ext cx="11570345" cy="5417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300" b="1" dirty="0">
                <a:solidFill>
                  <a:srgbClr val="001B3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Corticosteroid Selection &amp; Core Technique</a:t>
            </a:r>
            <a:endParaRPr lang="en-US" sz="3300" dirty="0"/>
          </a:p>
        </p:txBody>
      </p:sp>
      <p:sp>
        <p:nvSpPr>
          <p:cNvPr id="16" name="SK-4-text-15"/>
          <p:cNvSpPr/>
          <p:nvPr/>
        </p:nvSpPr>
        <p:spPr>
          <a:xfrm>
            <a:off x="621655" y="877788"/>
            <a:ext cx="11570345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4444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Know your drug choices — and how to use them safely</a:t>
            </a:r>
            <a:endParaRPr lang="en-US" sz="1650" dirty="0"/>
          </a:p>
        </p:txBody>
      </p:sp>
      <p:sp>
        <p:nvSpPr>
          <p:cNvPr id="17" name="SK-4-text-16"/>
          <p:cNvSpPr/>
          <p:nvPr/>
        </p:nvSpPr>
        <p:spPr>
          <a:xfrm>
            <a:off x="426690" y="1385292"/>
            <a:ext cx="296608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E67E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DRUG SELECTION</a:t>
            </a:r>
            <a:endParaRPr lang="en-US" sz="1350" dirty="0"/>
          </a:p>
        </p:txBody>
      </p:sp>
      <p:sp>
        <p:nvSpPr>
          <p:cNvPr id="18" name="SK-4-text-17"/>
          <p:cNvSpPr/>
          <p:nvPr/>
        </p:nvSpPr>
        <p:spPr>
          <a:xfrm>
            <a:off x="719286" y="1748730"/>
            <a:ext cx="4817745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001B3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Triamcinolone Acetonide</a:t>
            </a:r>
            <a:endParaRPr lang="en-US" sz="1350" dirty="0"/>
          </a:p>
        </p:txBody>
      </p:sp>
      <p:sp>
        <p:nvSpPr>
          <p:cNvPr id="19" name="SK-4-text-18"/>
          <p:cNvSpPr/>
          <p:nvPr/>
        </p:nvSpPr>
        <p:spPr>
          <a:xfrm>
            <a:off x="743694" y="1988790"/>
            <a:ext cx="141351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975" b="1" dirty="0">
                <a:solidFill>
                  <a:srgbClr val="E67E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(Kenalog)</a:t>
            </a:r>
            <a:endParaRPr lang="en-US" sz="975" dirty="0"/>
          </a:p>
        </p:txBody>
      </p:sp>
      <p:sp>
        <p:nvSpPr>
          <p:cNvPr id="20" name="SK-4-text-19"/>
          <p:cNvSpPr/>
          <p:nvPr/>
        </p:nvSpPr>
        <p:spPr>
          <a:xfrm>
            <a:off x="743694" y="2194471"/>
            <a:ext cx="428244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4444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Dose: 10–40 mg per injection</a:t>
            </a:r>
            <a:endParaRPr lang="en-US" sz="900" dirty="0"/>
          </a:p>
        </p:txBody>
      </p:sp>
      <p:sp>
        <p:nvSpPr>
          <p:cNvPr id="21" name="SK-4-text-20"/>
          <p:cNvSpPr/>
          <p:nvPr/>
        </p:nvSpPr>
        <p:spPr>
          <a:xfrm>
            <a:off x="743694" y="2372767"/>
            <a:ext cx="734568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4444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Notes: Most commonly used • Longer duration of action</a:t>
            </a:r>
            <a:endParaRPr lang="en-US" sz="900" dirty="0"/>
          </a:p>
        </p:txBody>
      </p:sp>
      <p:sp>
        <p:nvSpPr>
          <p:cNvPr id="22" name="SK-4-text-21"/>
          <p:cNvSpPr/>
          <p:nvPr/>
        </p:nvSpPr>
        <p:spPr>
          <a:xfrm>
            <a:off x="719286" y="2804815"/>
            <a:ext cx="5434965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001B3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Methylprednisolone Acetate</a:t>
            </a:r>
            <a:endParaRPr lang="en-US" sz="1350" dirty="0"/>
          </a:p>
        </p:txBody>
      </p:sp>
      <p:sp>
        <p:nvSpPr>
          <p:cNvPr id="23" name="SK-4-text-22"/>
          <p:cNvSpPr/>
          <p:nvPr/>
        </p:nvSpPr>
        <p:spPr>
          <a:xfrm>
            <a:off x="743694" y="3058567"/>
            <a:ext cx="215646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975" b="1" dirty="0">
                <a:solidFill>
                  <a:srgbClr val="E67E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(Depo-Medrone)</a:t>
            </a:r>
            <a:endParaRPr lang="en-US" sz="975" dirty="0"/>
          </a:p>
        </p:txBody>
      </p:sp>
      <p:sp>
        <p:nvSpPr>
          <p:cNvPr id="24" name="SK-4-text-23"/>
          <p:cNvSpPr/>
          <p:nvPr/>
        </p:nvSpPr>
        <p:spPr>
          <a:xfrm>
            <a:off x="743694" y="3257550"/>
            <a:ext cx="428244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4444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Dose: 20–80 mg per injection</a:t>
            </a:r>
            <a:endParaRPr lang="en-US" sz="900" dirty="0"/>
          </a:p>
        </p:txBody>
      </p:sp>
      <p:sp>
        <p:nvSpPr>
          <p:cNvPr id="25" name="SK-4-text-24"/>
          <p:cNvSpPr/>
          <p:nvPr/>
        </p:nvSpPr>
        <p:spPr>
          <a:xfrm>
            <a:off x="743694" y="3456384"/>
            <a:ext cx="432816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4444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Notes: Reliable and widely used</a:t>
            </a:r>
            <a:endParaRPr lang="en-US" sz="900" dirty="0"/>
          </a:p>
        </p:txBody>
      </p:sp>
      <p:sp>
        <p:nvSpPr>
          <p:cNvPr id="26" name="SK-4-text-25"/>
          <p:cNvSpPr/>
          <p:nvPr/>
        </p:nvSpPr>
        <p:spPr>
          <a:xfrm>
            <a:off x="719286" y="3908971"/>
            <a:ext cx="4612005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001B3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Hydrocortisone Acetate</a:t>
            </a:r>
            <a:endParaRPr lang="en-US" sz="1350" dirty="0"/>
          </a:p>
        </p:txBody>
      </p:sp>
      <p:sp>
        <p:nvSpPr>
          <p:cNvPr id="27" name="SK-4-text-26"/>
          <p:cNvSpPr/>
          <p:nvPr/>
        </p:nvSpPr>
        <p:spPr>
          <a:xfrm>
            <a:off x="743694" y="4210794"/>
            <a:ext cx="364236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4444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Dose: Shorter-acting agent</a:t>
            </a:r>
            <a:endParaRPr lang="en-US" sz="900" dirty="0"/>
          </a:p>
        </p:txBody>
      </p:sp>
      <p:sp>
        <p:nvSpPr>
          <p:cNvPr id="28" name="SK-4-text-27"/>
          <p:cNvSpPr/>
          <p:nvPr/>
        </p:nvSpPr>
        <p:spPr>
          <a:xfrm>
            <a:off x="743694" y="4423321"/>
            <a:ext cx="597408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4444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Notes: Preferred for soft tissue injections</a:t>
            </a:r>
            <a:endParaRPr lang="en-US" sz="900" dirty="0"/>
          </a:p>
        </p:txBody>
      </p:sp>
      <p:sp>
        <p:nvSpPr>
          <p:cNvPr id="29" name="SK-4-text-28"/>
          <p:cNvSpPr/>
          <p:nvPr/>
        </p:nvSpPr>
        <p:spPr>
          <a:xfrm>
            <a:off x="597396" y="4848523"/>
            <a:ext cx="3023592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lnSpc>
                <a:spcPts val="1170"/>
              </a:lnSpc>
              <a:buNone/>
            </a:pPr>
            <a:r>
              <a:rPr lang="en-US" sz="900" dirty="0">
                <a:solidFill>
                  <a:srgbClr val="4444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Often mixed with lidocaine 1% or bupivacaine 0.5%</a:t>
            </a:r>
            <a:endParaRPr lang="en-US" sz="900" dirty="0"/>
          </a:p>
          <a:p>
            <a:pPr marL="0" indent="0" algn="ctr">
              <a:lnSpc>
                <a:spcPts val="1170"/>
              </a:lnSpc>
              <a:buNone/>
            </a:pPr>
            <a:r>
              <a:rPr lang="en-US" sz="900" dirty="0">
                <a:solidFill>
                  <a:srgbClr val="4444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for immediate pain relief</a:t>
            </a:r>
            <a:endParaRPr lang="en-US" sz="900" dirty="0"/>
          </a:p>
        </p:txBody>
      </p:sp>
      <p:sp>
        <p:nvSpPr>
          <p:cNvPr id="30" name="SK-4-text-29"/>
          <p:cNvSpPr/>
          <p:nvPr/>
        </p:nvSpPr>
        <p:spPr>
          <a:xfrm>
            <a:off x="4389090" y="1371600"/>
            <a:ext cx="5023485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E67E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TECHNIQUE — STEP BY STEP</a:t>
            </a:r>
            <a:endParaRPr lang="en-US" sz="1350" dirty="0"/>
          </a:p>
        </p:txBody>
      </p:sp>
      <p:sp>
        <p:nvSpPr>
          <p:cNvPr id="31" name="SK-4-text-30"/>
          <p:cNvSpPr/>
          <p:nvPr/>
        </p:nvSpPr>
        <p:spPr>
          <a:xfrm>
            <a:off x="4401294" y="1639044"/>
            <a:ext cx="2584698" cy="5485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4444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 Aspirate First — Withdraw plunger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4444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before injecting — confirm you are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4444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not in a blood vessel</a:t>
            </a:r>
            <a:endParaRPr lang="en-US" sz="1125" dirty="0"/>
          </a:p>
        </p:txBody>
      </p:sp>
      <p:sp>
        <p:nvSpPr>
          <p:cNvPr id="32" name="SK-4-text-31"/>
          <p:cNvSpPr/>
          <p:nvPr/>
        </p:nvSpPr>
        <p:spPr>
          <a:xfrm>
            <a:off x="4401294" y="2256234"/>
            <a:ext cx="2840682" cy="5691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4444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 Inject Local Anaesthetic — Lidocaine 1%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4444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or bupivacaine 0.5% — inject first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4444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for immediate comfort</a:t>
            </a:r>
            <a:endParaRPr lang="en-US" sz="1125" dirty="0"/>
          </a:p>
        </p:txBody>
      </p:sp>
      <p:sp>
        <p:nvSpPr>
          <p:cNvPr id="33" name="SK-4-text-32"/>
          <p:cNvSpPr/>
          <p:nvPr/>
        </p:nvSpPr>
        <p:spPr>
          <a:xfrm>
            <a:off x="4401294" y="2900809"/>
            <a:ext cx="2535882" cy="3976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4444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 Wait 3–5 Minutes — Allow LA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4444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to take full effect before proceeding</a:t>
            </a:r>
            <a:endParaRPr lang="en-US" sz="1125" dirty="0"/>
          </a:p>
        </p:txBody>
      </p:sp>
      <p:sp>
        <p:nvSpPr>
          <p:cNvPr id="34" name="SK-4-text-33"/>
          <p:cNvSpPr/>
          <p:nvPr/>
        </p:nvSpPr>
        <p:spPr>
          <a:xfrm>
            <a:off x="4401294" y="3360390"/>
            <a:ext cx="2523679" cy="5828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4444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 Switch to Larger Bore Needle —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4444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Use a wider gauge needle for the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4444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corticosteroid injection</a:t>
            </a:r>
            <a:endParaRPr lang="en-US" sz="1125" dirty="0"/>
          </a:p>
        </p:txBody>
      </p:sp>
      <p:sp>
        <p:nvSpPr>
          <p:cNvPr id="35" name="SK-4-text-34"/>
          <p:cNvSpPr/>
          <p:nvPr/>
        </p:nvSpPr>
        <p:spPr>
          <a:xfrm>
            <a:off x="4401294" y="3984427"/>
            <a:ext cx="2730996" cy="7679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4444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5 Fluid Should Flow Freely — Resistance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4444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means wrong placement — likely in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4444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tendon substance → reposition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4444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immediately</a:t>
            </a:r>
            <a:endParaRPr lang="en-US" sz="1125" dirty="0"/>
          </a:p>
        </p:txBody>
      </p:sp>
      <p:sp>
        <p:nvSpPr>
          <p:cNvPr id="36" name="SK-4-text-35"/>
          <p:cNvSpPr/>
          <p:nvPr/>
        </p:nvSpPr>
        <p:spPr>
          <a:xfrm>
            <a:off x="4401294" y="4793605"/>
            <a:ext cx="2523679" cy="5554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4444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6 Sterile Technique Throughout —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4444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Chlorhexidine clean • ensure antiseptic</a:t>
            </a:r>
            <a:endParaRPr lang="en-US" sz="1125" dirty="0"/>
          </a:p>
          <a:p>
            <a:pPr marL="0" indent="0" algn="l">
              <a:lnSpc>
                <a:spcPts val="1350"/>
              </a:lnSpc>
              <a:buNone/>
            </a:pPr>
            <a:r>
              <a:rPr lang="en-US" sz="1125" dirty="0">
                <a:solidFill>
                  <a:srgbClr val="44444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is fully dry before needle insertion</a:t>
            </a:r>
            <a:endParaRPr lang="en-US" sz="1125" dirty="0"/>
          </a:p>
        </p:txBody>
      </p:sp>
      <p:sp>
        <p:nvSpPr>
          <p:cNvPr id="37" name="SK-4-text-36"/>
          <p:cNvSpPr/>
          <p:nvPr/>
        </p:nvSpPr>
        <p:spPr>
          <a:xfrm>
            <a:off x="2284214" y="5589240"/>
            <a:ext cx="7647682" cy="41136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25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NEVER inject into the substance of a tendon</a:t>
            </a:r>
            <a:endParaRPr lang="en-US" sz="2550" dirty="0"/>
          </a:p>
        </p:txBody>
      </p:sp>
      <p:sp>
        <p:nvSpPr>
          <p:cNvPr id="38" name="SK-4-text-37"/>
          <p:cNvSpPr/>
          <p:nvPr/>
        </p:nvSpPr>
        <p:spPr>
          <a:xfrm>
            <a:off x="1773734" y="6021288"/>
            <a:ext cx="8729811" cy="26059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E67E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Resistance during injection = wrong position → withdraw and reposition • Risk: tendon rupture</a:t>
            </a:r>
            <a:endParaRPr lang="en-US" sz="1350" dirty="0"/>
          </a:p>
        </p:txBody>
      </p:sp>
      <p:sp>
        <p:nvSpPr>
          <p:cNvPr id="39" name="SK-4-text-38"/>
          <p:cNvSpPr/>
          <p:nvPr/>
        </p:nvSpPr>
        <p:spPr>
          <a:xfrm>
            <a:off x="231577" y="6583561"/>
            <a:ext cx="199644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</a:t>
            </a:r>
            <a:endParaRPr lang="en-US" sz="1050" dirty="0"/>
          </a:p>
        </p:txBody>
      </p:sp>
      <p:sp>
        <p:nvSpPr>
          <p:cNvPr id="40" name="SK-4-text-39"/>
          <p:cNvSpPr/>
          <p:nvPr/>
        </p:nvSpPr>
        <p:spPr>
          <a:xfrm>
            <a:off x="1267867" y="6597253"/>
            <a:ext cx="4739640" cy="15760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| Joint Injections in Primary Care</a:t>
            </a:r>
            <a:endParaRPr lang="en-US" sz="900" dirty="0"/>
          </a:p>
        </p:txBody>
      </p:sp>
      <p:sp>
        <p:nvSpPr>
          <p:cNvPr id="41" name="SK-4-text-40"/>
          <p:cNvSpPr/>
          <p:nvPr/>
        </p:nvSpPr>
        <p:spPr>
          <a:xfrm>
            <a:off x="5498455" y="6604248"/>
            <a:ext cx="295656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www.bradfordvts.co.uk</a:t>
            </a:r>
            <a:endParaRPr lang="en-US" sz="900" dirty="0"/>
          </a:p>
        </p:txBody>
      </p:sp>
      <p:sp>
        <p:nvSpPr>
          <p:cNvPr id="42" name="SK-4-text-41"/>
          <p:cNvSpPr/>
          <p:nvPr/>
        </p:nvSpPr>
        <p:spPr>
          <a:xfrm>
            <a:off x="11216580" y="6604248"/>
            <a:ext cx="975420" cy="15076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June 2026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5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209" y="445740"/>
            <a:ext cx="57150" cy="1165771"/>
          </a:xfrm>
          <a:prstGeom prst="rect">
            <a:avLst/>
          </a:prstGeom>
        </p:spPr>
      </p:pic>
      <p:pic>
        <p:nvPicPr>
          <p:cNvPr id="4" name="SK-5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7953" y="1740694"/>
            <a:ext cx="1243459" cy="57150"/>
          </a:xfrm>
          <a:prstGeom prst="rect">
            <a:avLst/>
          </a:prstGeom>
        </p:spPr>
      </p:pic>
      <p:pic>
        <p:nvPicPr>
          <p:cNvPr id="5" name="SK-5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2988" y="2523679"/>
            <a:ext cx="3596580" cy="185142"/>
          </a:xfrm>
          <a:prstGeom prst="rect">
            <a:avLst/>
          </a:prstGeom>
        </p:spPr>
      </p:pic>
      <p:pic>
        <p:nvPicPr>
          <p:cNvPr id="6" name="SK-5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2988" y="2592288"/>
            <a:ext cx="3596580" cy="1385292"/>
          </a:xfrm>
          <a:prstGeom prst="rect">
            <a:avLst/>
          </a:prstGeom>
        </p:spPr>
      </p:pic>
      <p:pic>
        <p:nvPicPr>
          <p:cNvPr id="7" name="SK-5-img-6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64682" y="2523679"/>
            <a:ext cx="3596580" cy="185142"/>
          </a:xfrm>
          <a:prstGeom prst="rect">
            <a:avLst/>
          </a:prstGeom>
        </p:spPr>
      </p:pic>
      <p:pic>
        <p:nvPicPr>
          <p:cNvPr id="8" name="SK-5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64682" y="2592288"/>
            <a:ext cx="3596580" cy="1385292"/>
          </a:xfrm>
          <a:prstGeom prst="rect">
            <a:avLst/>
          </a:prstGeom>
        </p:spPr>
      </p:pic>
      <p:pic>
        <p:nvPicPr>
          <p:cNvPr id="9" name="SK-5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56377" y="2523679"/>
            <a:ext cx="3596580" cy="185142"/>
          </a:xfrm>
          <a:prstGeom prst="rect">
            <a:avLst/>
          </a:prstGeom>
        </p:spPr>
      </p:pic>
      <p:pic>
        <p:nvPicPr>
          <p:cNvPr id="10" name="SK-5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56377" y="2592288"/>
            <a:ext cx="3596580" cy="1385292"/>
          </a:xfrm>
          <a:prstGeom prst="rect">
            <a:avLst/>
          </a:prstGeom>
        </p:spPr>
      </p:pic>
      <p:pic>
        <p:nvPicPr>
          <p:cNvPr id="11" name="SK-5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2988" y="4196953"/>
            <a:ext cx="3596580" cy="185142"/>
          </a:xfrm>
          <a:prstGeom prst="rect">
            <a:avLst/>
          </a:prstGeom>
        </p:spPr>
      </p:pic>
      <p:pic>
        <p:nvPicPr>
          <p:cNvPr id="12" name="SK-5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2988" y="4265563"/>
            <a:ext cx="3596580" cy="1385292"/>
          </a:xfrm>
          <a:prstGeom prst="rect">
            <a:avLst/>
          </a:prstGeom>
        </p:spPr>
      </p:pic>
      <p:pic>
        <p:nvPicPr>
          <p:cNvPr id="13" name="SK-5-img-12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64682" y="4196953"/>
            <a:ext cx="3596580" cy="185142"/>
          </a:xfrm>
          <a:prstGeom prst="rect">
            <a:avLst/>
          </a:prstGeom>
        </p:spPr>
      </p:pic>
      <p:pic>
        <p:nvPicPr>
          <p:cNvPr id="14" name="SK-5-img-13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364682" y="4265563"/>
            <a:ext cx="3596580" cy="1385292"/>
          </a:xfrm>
          <a:prstGeom prst="rect">
            <a:avLst/>
          </a:prstGeom>
        </p:spPr>
      </p:pic>
      <p:pic>
        <p:nvPicPr>
          <p:cNvPr id="15" name="SK-5-img-14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56377" y="4196953"/>
            <a:ext cx="3596580" cy="185142"/>
          </a:xfrm>
          <a:prstGeom prst="rect">
            <a:avLst/>
          </a:prstGeom>
        </p:spPr>
      </p:pic>
      <p:pic>
        <p:nvPicPr>
          <p:cNvPr id="16" name="SK-5-img-15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156377" y="4265563"/>
            <a:ext cx="3596580" cy="1385292"/>
          </a:xfrm>
          <a:prstGeom prst="rect">
            <a:avLst/>
          </a:prstGeom>
        </p:spPr>
      </p:pic>
      <p:pic>
        <p:nvPicPr>
          <p:cNvPr id="17" name="SK-5-img-16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72988" y="5863530"/>
            <a:ext cx="11179969" cy="479971"/>
          </a:xfrm>
          <a:prstGeom prst="rect">
            <a:avLst/>
          </a:prstGeom>
        </p:spPr>
      </p:pic>
      <p:pic>
        <p:nvPicPr>
          <p:cNvPr id="18" name="SK-5-img-17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6549330"/>
            <a:ext cx="12192000" cy="308521"/>
          </a:xfrm>
          <a:prstGeom prst="rect">
            <a:avLst/>
          </a:prstGeom>
        </p:spPr>
      </p:pic>
      <p:pic>
        <p:nvPicPr>
          <p:cNvPr id="19" name="SK-5-img-18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43694" y="5918448"/>
            <a:ext cx="377875" cy="335905"/>
          </a:xfrm>
          <a:prstGeom prst="rect">
            <a:avLst/>
          </a:prstGeom>
        </p:spPr>
      </p:pic>
      <p:pic>
        <p:nvPicPr>
          <p:cNvPr id="20" name="SK-5-img-19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327082" y="4389090"/>
            <a:ext cx="414486" cy="390823"/>
          </a:xfrm>
          <a:prstGeom prst="rect">
            <a:avLst/>
          </a:prstGeom>
        </p:spPr>
      </p:pic>
      <p:pic>
        <p:nvPicPr>
          <p:cNvPr id="21" name="SK-5-img-20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559796" y="4382244"/>
            <a:ext cx="390079" cy="390823"/>
          </a:xfrm>
          <a:prstGeom prst="rect">
            <a:avLst/>
          </a:prstGeom>
        </p:spPr>
      </p:pic>
      <p:pic>
        <p:nvPicPr>
          <p:cNvPr id="22" name="SK-5-img-21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16769" y="4375398"/>
            <a:ext cx="268188" cy="404515"/>
          </a:xfrm>
          <a:prstGeom prst="rect">
            <a:avLst/>
          </a:prstGeom>
        </p:spPr>
      </p:pic>
      <p:pic>
        <p:nvPicPr>
          <p:cNvPr id="23" name="SK-5-img-22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339286" y="2715667"/>
            <a:ext cx="402282" cy="397669"/>
          </a:xfrm>
          <a:prstGeom prst="rect">
            <a:avLst/>
          </a:prstGeom>
        </p:spPr>
      </p:pic>
      <p:pic>
        <p:nvPicPr>
          <p:cNvPr id="24" name="SK-5-img-23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559796" y="2743200"/>
            <a:ext cx="414486" cy="356592"/>
          </a:xfrm>
          <a:prstGeom prst="rect">
            <a:avLst/>
          </a:prstGeom>
        </p:spPr>
      </p:pic>
      <p:pic>
        <p:nvPicPr>
          <p:cNvPr id="25" name="SK-5-img-24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767953" y="2729359"/>
            <a:ext cx="390079" cy="390823"/>
          </a:xfrm>
          <a:prstGeom prst="rect">
            <a:avLst/>
          </a:prstGeom>
        </p:spPr>
      </p:pic>
      <p:sp>
        <p:nvSpPr>
          <p:cNvPr id="26" name="SK-5-text-25"/>
          <p:cNvSpPr/>
          <p:nvPr/>
        </p:nvSpPr>
        <p:spPr>
          <a:xfrm>
            <a:off x="719286" y="438894"/>
            <a:ext cx="11472714" cy="6445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4050" b="1" dirty="0">
                <a:solidFill>
                  <a:srgbClr val="001F3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Post-Injection Advice</a:t>
            </a:r>
            <a:endParaRPr lang="en-US" sz="4050" dirty="0"/>
          </a:p>
        </p:txBody>
      </p:sp>
      <p:sp>
        <p:nvSpPr>
          <p:cNvPr id="27" name="SK-5-text-26"/>
          <p:cNvSpPr/>
          <p:nvPr/>
        </p:nvSpPr>
        <p:spPr>
          <a:xfrm>
            <a:off x="743694" y="1104007"/>
            <a:ext cx="9757410" cy="5828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900" dirty="0">
                <a:solidFill>
                  <a:srgbClr val="7B6A5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&amp; Patient Safety</a:t>
            </a:r>
            <a:endParaRPr lang="en-US" sz="3900" dirty="0"/>
          </a:p>
        </p:txBody>
      </p:sp>
      <p:sp>
        <p:nvSpPr>
          <p:cNvPr id="28" name="SK-5-text-27"/>
          <p:cNvSpPr/>
          <p:nvPr/>
        </p:nvSpPr>
        <p:spPr>
          <a:xfrm>
            <a:off x="731490" y="2002482"/>
            <a:ext cx="11460510" cy="2948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7B6A5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What every patient must know before leaving the room</a:t>
            </a:r>
            <a:endParaRPr lang="en-US" sz="1650" dirty="0"/>
          </a:p>
        </p:txBody>
      </p:sp>
      <p:sp>
        <p:nvSpPr>
          <p:cNvPr id="29" name="SK-5-text-28"/>
          <p:cNvSpPr/>
          <p:nvPr/>
        </p:nvSpPr>
        <p:spPr>
          <a:xfrm>
            <a:off x="1219200" y="2797969"/>
            <a:ext cx="2838450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1F3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Wears Off</a:t>
            </a:r>
            <a:endParaRPr lang="en-US" sz="1500" dirty="0"/>
          </a:p>
        </p:txBody>
      </p:sp>
      <p:sp>
        <p:nvSpPr>
          <p:cNvPr id="30" name="SK-5-text-29"/>
          <p:cNvSpPr/>
          <p:nvPr/>
        </p:nvSpPr>
        <p:spPr>
          <a:xfrm>
            <a:off x="743694" y="3175248"/>
            <a:ext cx="3377059" cy="6651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Pain may return — sometimes worse than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before. This is normal and temporary.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Warn the patient before they leave.</a:t>
            </a:r>
            <a:endParaRPr lang="en-US" sz="1350" dirty="0"/>
          </a:p>
        </p:txBody>
      </p:sp>
      <p:sp>
        <p:nvSpPr>
          <p:cNvPr id="31" name="SK-5-text-30"/>
          <p:cNvSpPr/>
          <p:nvPr/>
        </p:nvSpPr>
        <p:spPr>
          <a:xfrm>
            <a:off x="5023098" y="2804815"/>
            <a:ext cx="4667250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1F3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Post-Injection Flare</a:t>
            </a:r>
            <a:endParaRPr lang="en-US" sz="1500" dirty="0"/>
          </a:p>
        </p:txBody>
      </p:sp>
      <p:sp>
        <p:nvSpPr>
          <p:cNvPr id="32" name="SK-5-text-31"/>
          <p:cNvSpPr/>
          <p:nvPr/>
        </p:nvSpPr>
        <p:spPr>
          <a:xfrm>
            <a:off x="4559796" y="3175248"/>
            <a:ext cx="3194298" cy="6719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Occurs in 2–5% of patients. Acute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inflammatory reaction 24–48 hours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after injection. Self-limiting — reassure.</a:t>
            </a:r>
            <a:endParaRPr lang="en-US" sz="1350" dirty="0"/>
          </a:p>
        </p:txBody>
      </p:sp>
      <p:sp>
        <p:nvSpPr>
          <p:cNvPr id="33" name="SK-5-text-32"/>
          <p:cNvSpPr/>
          <p:nvPr/>
        </p:nvSpPr>
        <p:spPr>
          <a:xfrm>
            <a:off x="8826996" y="2811661"/>
            <a:ext cx="3365004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1F3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Rest 24–48 Hours</a:t>
            </a:r>
            <a:endParaRPr lang="en-US" sz="1500" dirty="0"/>
          </a:p>
        </p:txBody>
      </p:sp>
      <p:sp>
        <p:nvSpPr>
          <p:cNvPr id="34" name="SK-5-text-33"/>
          <p:cNvSpPr/>
          <p:nvPr/>
        </p:nvSpPr>
        <p:spPr>
          <a:xfrm>
            <a:off x="8351490" y="3175248"/>
            <a:ext cx="3060055" cy="6651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Advise the patient to rest the injected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joint. Avoid heavy use for at least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24–48 hours post-procedure.</a:t>
            </a:r>
            <a:endParaRPr lang="en-US" sz="1350" dirty="0"/>
          </a:p>
        </p:txBody>
      </p:sp>
      <p:sp>
        <p:nvSpPr>
          <p:cNvPr id="35" name="SK-5-text-34"/>
          <p:cNvSpPr/>
          <p:nvPr/>
        </p:nvSpPr>
        <p:spPr>
          <a:xfrm>
            <a:off x="1206996" y="4471392"/>
            <a:ext cx="6267450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E67E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Diabetics — Monitor Glucose</a:t>
            </a:r>
            <a:endParaRPr lang="en-US" sz="1500" dirty="0"/>
          </a:p>
        </p:txBody>
      </p:sp>
      <p:sp>
        <p:nvSpPr>
          <p:cNvPr id="36" name="SK-5-text-35"/>
          <p:cNvSpPr/>
          <p:nvPr/>
        </p:nvSpPr>
        <p:spPr>
          <a:xfrm>
            <a:off x="816769" y="4841677"/>
            <a:ext cx="3096667" cy="6582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Corticosteroid causes transient blood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glucose rise. Warn diabetic patients to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monitor closely for 24–48 hours.</a:t>
            </a:r>
            <a:endParaRPr lang="en-US" sz="1350" dirty="0"/>
          </a:p>
        </p:txBody>
      </p:sp>
      <p:sp>
        <p:nvSpPr>
          <p:cNvPr id="37" name="SK-5-text-36"/>
          <p:cNvSpPr/>
          <p:nvPr/>
        </p:nvSpPr>
        <p:spPr>
          <a:xfrm>
            <a:off x="5023098" y="4478238"/>
            <a:ext cx="6343650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E67E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Increasing Pain After 48h?</a:t>
            </a:r>
            <a:endParaRPr lang="en-US" sz="1500" dirty="0"/>
          </a:p>
        </p:txBody>
      </p:sp>
      <p:sp>
        <p:nvSpPr>
          <p:cNvPr id="38" name="SK-5-text-37"/>
          <p:cNvSpPr/>
          <p:nvPr/>
        </p:nvSpPr>
        <p:spPr>
          <a:xfrm>
            <a:off x="4645075" y="4841677"/>
            <a:ext cx="2974777" cy="6582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Severe or worsening pain beyond 48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hours — seek urgent medical review.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Exclude septic arthritis.</a:t>
            </a:r>
            <a:endParaRPr lang="en-US" sz="1350" dirty="0"/>
          </a:p>
        </p:txBody>
      </p:sp>
      <p:sp>
        <p:nvSpPr>
          <p:cNvPr id="39" name="SK-5-text-38"/>
          <p:cNvSpPr/>
          <p:nvPr/>
        </p:nvSpPr>
        <p:spPr>
          <a:xfrm>
            <a:off x="8814792" y="4478238"/>
            <a:ext cx="3377208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E67E2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Know the Side Effects</a:t>
            </a:r>
            <a:endParaRPr lang="en-US" sz="1500" dirty="0"/>
          </a:p>
        </p:txBody>
      </p:sp>
      <p:sp>
        <p:nvSpPr>
          <p:cNvPr id="40" name="SK-5-text-39"/>
          <p:cNvSpPr/>
          <p:nvPr/>
        </p:nvSpPr>
        <p:spPr>
          <a:xfrm>
            <a:off x="8424565" y="4841677"/>
            <a:ext cx="2962573" cy="65826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Local: skin atrophy, depigmentation.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Systemic (rare): facial flushing, HPA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suppression with frequent injections.</a:t>
            </a:r>
            <a:endParaRPr lang="en-US" sz="1350" dirty="0"/>
          </a:p>
        </p:txBody>
      </p:sp>
      <p:sp>
        <p:nvSpPr>
          <p:cNvPr id="41" name="SK-5-text-40"/>
          <p:cNvSpPr/>
          <p:nvPr/>
        </p:nvSpPr>
        <p:spPr>
          <a:xfrm>
            <a:off x="1219200" y="5973217"/>
            <a:ext cx="10972800" cy="26744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If fever or increasing swelling develops post-injection → urgent review — suspect iatrogenic septic arthritis</a:t>
            </a:r>
            <a:endParaRPr lang="en-US" sz="1500" dirty="0"/>
          </a:p>
        </p:txBody>
      </p:sp>
      <p:sp>
        <p:nvSpPr>
          <p:cNvPr id="42" name="SK-5-text-41"/>
          <p:cNvSpPr/>
          <p:nvPr/>
        </p:nvSpPr>
        <p:spPr>
          <a:xfrm>
            <a:off x="560784" y="6624786"/>
            <a:ext cx="759714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Bradford VTS | Joint Injections in Primary Care</a:t>
            </a:r>
            <a:endParaRPr lang="en-US" sz="1050" dirty="0"/>
          </a:p>
        </p:txBody>
      </p:sp>
      <p:sp>
        <p:nvSpPr>
          <p:cNvPr id="43" name="SK-5-text-42"/>
          <p:cNvSpPr/>
          <p:nvPr/>
        </p:nvSpPr>
        <p:spPr>
          <a:xfrm>
            <a:off x="5265390" y="6638479"/>
            <a:ext cx="1648867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www.bradfordvts.co.uk</a:t>
            </a:r>
            <a:endParaRPr lang="en-US" sz="1050" dirty="0"/>
          </a:p>
        </p:txBody>
      </p:sp>
      <p:sp>
        <p:nvSpPr>
          <p:cNvPr id="44" name="SK-5-text-43"/>
          <p:cNvSpPr/>
          <p:nvPr/>
        </p:nvSpPr>
        <p:spPr>
          <a:xfrm>
            <a:off x="10811173" y="6638479"/>
            <a:ext cx="795486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June 2026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6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6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486" y="418207"/>
            <a:ext cx="134094" cy="980629"/>
          </a:xfrm>
          <a:prstGeom prst="rect">
            <a:avLst/>
          </a:prstGeom>
        </p:spPr>
      </p:pic>
      <p:pic>
        <p:nvPicPr>
          <p:cNvPr id="4" name="SK-6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238" y="1563588"/>
            <a:ext cx="9525" cy="4574232"/>
          </a:xfrm>
          <a:prstGeom prst="rect">
            <a:avLst/>
          </a:prstGeom>
        </p:spPr>
      </p:pic>
      <p:pic>
        <p:nvPicPr>
          <p:cNvPr id="5" name="SK-6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3859" y="1942802"/>
            <a:ext cx="3633192" cy="9525"/>
          </a:xfrm>
          <a:prstGeom prst="rect">
            <a:avLst/>
          </a:prstGeom>
        </p:spPr>
      </p:pic>
      <p:pic>
        <p:nvPicPr>
          <p:cNvPr id="6" name="SK-6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9780" y="1942802"/>
            <a:ext cx="5303490" cy="9525"/>
          </a:xfrm>
          <a:prstGeom prst="rect">
            <a:avLst/>
          </a:prstGeom>
        </p:spPr>
      </p:pic>
      <p:pic>
        <p:nvPicPr>
          <p:cNvPr id="7" name="SK-6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92188" y="1563588"/>
            <a:ext cx="3950196" cy="2660898"/>
          </a:xfrm>
          <a:prstGeom prst="rect">
            <a:avLst/>
          </a:prstGeom>
        </p:spPr>
      </p:pic>
      <p:pic>
        <p:nvPicPr>
          <p:cNvPr id="8" name="SK-6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36769" y="1913334"/>
            <a:ext cx="3230761" cy="1885950"/>
          </a:xfrm>
          <a:prstGeom prst="rect">
            <a:avLst/>
          </a:prstGeom>
        </p:spPr>
      </p:pic>
      <p:pic>
        <p:nvPicPr>
          <p:cNvPr id="9" name="SK-6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6494413"/>
            <a:ext cx="12192000" cy="363438"/>
          </a:xfrm>
          <a:prstGeom prst="rect">
            <a:avLst/>
          </a:prstGeom>
        </p:spPr>
      </p:pic>
      <p:pic>
        <p:nvPicPr>
          <p:cNvPr id="10" name="SK-6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49467" y="3840361"/>
            <a:ext cx="5242560" cy="1818654"/>
          </a:xfrm>
          <a:prstGeom prst="rect">
            <a:avLst/>
          </a:prstGeom>
        </p:spPr>
      </p:pic>
      <p:pic>
        <p:nvPicPr>
          <p:cNvPr id="11" name="SK-6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49467" y="3840361"/>
            <a:ext cx="1638328" cy="586504"/>
          </a:xfrm>
          <a:prstGeom prst="rect">
            <a:avLst/>
          </a:prstGeom>
        </p:spPr>
      </p:pic>
      <p:pic>
        <p:nvPicPr>
          <p:cNvPr id="12" name="SK-6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87795" y="3840361"/>
            <a:ext cx="3604232" cy="586504"/>
          </a:xfrm>
          <a:prstGeom prst="rect">
            <a:avLst/>
          </a:prstGeom>
        </p:spPr>
      </p:pic>
      <p:pic>
        <p:nvPicPr>
          <p:cNvPr id="13" name="SK-6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49467" y="4426865"/>
            <a:ext cx="1638328" cy="402839"/>
          </a:xfrm>
          <a:prstGeom prst="rect">
            <a:avLst/>
          </a:prstGeom>
        </p:spPr>
      </p:pic>
      <p:pic>
        <p:nvPicPr>
          <p:cNvPr id="14" name="SK-6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087795" y="4426865"/>
            <a:ext cx="3604232" cy="402839"/>
          </a:xfrm>
          <a:prstGeom prst="rect">
            <a:avLst/>
          </a:prstGeom>
        </p:spPr>
      </p:pic>
      <p:pic>
        <p:nvPicPr>
          <p:cNvPr id="15" name="SK-6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49467" y="4829703"/>
            <a:ext cx="1638328" cy="402839"/>
          </a:xfrm>
          <a:prstGeom prst="rect">
            <a:avLst/>
          </a:prstGeom>
        </p:spPr>
      </p:pic>
      <p:pic>
        <p:nvPicPr>
          <p:cNvPr id="16" name="SK-6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087795" y="4829703"/>
            <a:ext cx="3604232" cy="402839"/>
          </a:xfrm>
          <a:prstGeom prst="rect">
            <a:avLst/>
          </a:prstGeom>
        </p:spPr>
      </p:pic>
      <p:pic>
        <p:nvPicPr>
          <p:cNvPr id="17" name="SK-6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49467" y="5232542"/>
            <a:ext cx="1638328" cy="426472"/>
          </a:xfrm>
          <a:prstGeom prst="rect">
            <a:avLst/>
          </a:prstGeom>
        </p:spPr>
      </p:pic>
      <p:pic>
        <p:nvPicPr>
          <p:cNvPr id="18" name="SK-6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087795" y="5232542"/>
            <a:ext cx="3604232" cy="426472"/>
          </a:xfrm>
          <a:prstGeom prst="rect">
            <a:avLst/>
          </a:prstGeom>
        </p:spPr>
      </p:pic>
      <p:pic>
        <p:nvPicPr>
          <p:cNvPr id="19" name="SK-6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290471" y="1563588"/>
            <a:ext cx="3401467" cy="2187625"/>
          </a:xfrm>
          <a:prstGeom prst="rect">
            <a:avLst/>
          </a:prstGeom>
        </p:spPr>
      </p:pic>
      <p:pic>
        <p:nvPicPr>
          <p:cNvPr id="20" name="SK-6-img-1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816596" y="1549896"/>
            <a:ext cx="2560290" cy="2660898"/>
          </a:xfrm>
          <a:prstGeom prst="rect">
            <a:avLst/>
          </a:prstGeom>
        </p:spPr>
      </p:pic>
      <p:sp>
        <p:nvSpPr>
          <p:cNvPr id="21" name="SK-6-text-20"/>
          <p:cNvSpPr/>
          <p:nvPr/>
        </p:nvSpPr>
        <p:spPr>
          <a:xfrm>
            <a:off x="6563769" y="3840361"/>
            <a:ext cx="2258982" cy="58650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50"/>
              </a:lnSpc>
              <a:buNone/>
            </a:pPr>
            <a:r>
              <a:rPr lang="en-US" sz="1500" b="1" dirty="0">
                <a:solidFill>
                  <a:srgbClr val="000000"/>
                </a:solidFill>
              </a:rPr>
              <a:t>Subacromial</a:t>
            </a:r>
            <a:endParaRPr lang="en-US" sz="1500" dirty="0"/>
          </a:p>
        </p:txBody>
      </p:sp>
      <p:sp>
        <p:nvSpPr>
          <p:cNvPr id="22" name="SK-6-text-21"/>
          <p:cNvSpPr/>
          <p:nvPr/>
        </p:nvSpPr>
        <p:spPr>
          <a:xfrm>
            <a:off x="8202097" y="3840361"/>
            <a:ext cx="3375632" cy="58650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53"/>
              </a:lnSpc>
              <a:buNone/>
            </a:pPr>
            <a:r>
              <a:rPr lang="en-US" sz="1350" dirty="0">
                <a:solidFill>
                  <a:srgbClr val="000000"/>
                </a:solidFill>
              </a:rPr>
              <a:t>Posterior-lateral · inferior to posterolateral acromion · needle toward opposite nipple · most common</a:t>
            </a:r>
            <a:endParaRPr lang="en-US" sz="1350" dirty="0"/>
          </a:p>
        </p:txBody>
      </p:sp>
      <p:sp>
        <p:nvSpPr>
          <p:cNvPr id="23" name="SK-6-text-22"/>
          <p:cNvSpPr/>
          <p:nvPr/>
        </p:nvSpPr>
        <p:spPr>
          <a:xfrm>
            <a:off x="6563769" y="4426865"/>
            <a:ext cx="2455684" cy="40283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50"/>
              </a:lnSpc>
              <a:buNone/>
            </a:pPr>
            <a:r>
              <a:rPr lang="en-US" sz="1500" b="1" dirty="0">
                <a:solidFill>
                  <a:srgbClr val="000000"/>
                </a:solidFill>
              </a:rPr>
              <a:t>Glenohumeral</a:t>
            </a:r>
            <a:endParaRPr lang="en-US" sz="1500" dirty="0"/>
          </a:p>
        </p:txBody>
      </p:sp>
      <p:sp>
        <p:nvSpPr>
          <p:cNvPr id="24" name="SK-6-text-23"/>
          <p:cNvSpPr/>
          <p:nvPr/>
        </p:nvSpPr>
        <p:spPr>
          <a:xfrm>
            <a:off x="8202097" y="4426865"/>
            <a:ext cx="3375632" cy="40283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53"/>
              </a:lnSpc>
              <a:buNone/>
            </a:pPr>
            <a:r>
              <a:rPr lang="en-US" sz="1350" dirty="0">
                <a:solidFill>
                  <a:srgbClr val="000000"/>
                </a:solidFill>
              </a:rPr>
              <a:t>Posterolateral corner of acromion · 2–3 cm inferior · direct anteriorly toward coracoid</a:t>
            </a:r>
            <a:endParaRPr lang="en-US" sz="1350" dirty="0"/>
          </a:p>
        </p:txBody>
      </p:sp>
      <p:sp>
        <p:nvSpPr>
          <p:cNvPr id="25" name="SK-6-text-24"/>
          <p:cNvSpPr/>
          <p:nvPr/>
        </p:nvSpPr>
        <p:spPr>
          <a:xfrm>
            <a:off x="6563769" y="4829703"/>
            <a:ext cx="1668873" cy="40283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50"/>
              </a:lnSpc>
              <a:buNone/>
            </a:pPr>
            <a:r>
              <a:rPr lang="en-US" sz="1500" b="1" dirty="0">
                <a:solidFill>
                  <a:srgbClr val="000000"/>
                </a:solidFill>
              </a:rPr>
              <a:t>AC Joint</a:t>
            </a:r>
            <a:endParaRPr lang="en-US" sz="1500" dirty="0"/>
          </a:p>
        </p:txBody>
      </p:sp>
      <p:sp>
        <p:nvSpPr>
          <p:cNvPr id="26" name="SK-6-text-25"/>
          <p:cNvSpPr/>
          <p:nvPr/>
        </p:nvSpPr>
        <p:spPr>
          <a:xfrm>
            <a:off x="8202097" y="4829703"/>
            <a:ext cx="3375632" cy="40283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53"/>
              </a:lnSpc>
              <a:buNone/>
            </a:pPr>
            <a:r>
              <a:rPr lang="en-US" sz="1350" dirty="0">
                <a:solidFill>
                  <a:srgbClr val="000000"/>
                </a:solidFill>
              </a:rPr>
              <a:t>Palpate distal clavicle · slight depression · anterior-superior approach · direct inferiorly</a:t>
            </a:r>
            <a:endParaRPr lang="en-US" sz="1350" dirty="0"/>
          </a:p>
        </p:txBody>
      </p:sp>
      <p:sp>
        <p:nvSpPr>
          <p:cNvPr id="27" name="SK-6-text-26"/>
          <p:cNvSpPr/>
          <p:nvPr/>
        </p:nvSpPr>
        <p:spPr>
          <a:xfrm>
            <a:off x="6563769" y="5232542"/>
            <a:ext cx="1409728" cy="42647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50"/>
              </a:lnSpc>
              <a:buNone/>
            </a:pPr>
            <a:r>
              <a:rPr lang="en-US" sz="1500" b="1" dirty="0">
                <a:solidFill>
                  <a:srgbClr val="000000"/>
                </a:solidFill>
              </a:rPr>
              <a:t>Biceps Tendon Sheath</a:t>
            </a:r>
            <a:endParaRPr lang="en-US" sz="1500" dirty="0"/>
          </a:p>
        </p:txBody>
      </p:sp>
      <p:sp>
        <p:nvSpPr>
          <p:cNvPr id="28" name="SK-6-text-27"/>
          <p:cNvSpPr/>
          <p:nvPr/>
        </p:nvSpPr>
        <p:spPr>
          <a:xfrm>
            <a:off x="8202097" y="5232542"/>
            <a:ext cx="3375632" cy="42647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53"/>
              </a:lnSpc>
              <a:buNone/>
            </a:pPr>
            <a:r>
              <a:rPr lang="en-US" sz="1350" dirty="0">
                <a:solidFill>
                  <a:srgbClr val="000000"/>
                </a:solidFill>
              </a:rPr>
              <a:t>Approach bicipital groove · do NOT inject into tendon substance</a:t>
            </a:r>
            <a:endParaRPr lang="en-US" sz="1350" dirty="0"/>
          </a:p>
        </p:txBody>
      </p:sp>
      <p:sp>
        <p:nvSpPr>
          <p:cNvPr id="29" name="SK-6-text-28"/>
          <p:cNvSpPr/>
          <p:nvPr/>
        </p:nvSpPr>
        <p:spPr>
          <a:xfrm>
            <a:off x="658267" y="452586"/>
            <a:ext cx="11533733" cy="5691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4050" b="1" dirty="0">
                <a:solidFill>
                  <a:srgbClr val="001F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Knee &amp; Shoulder Injection Techniques</a:t>
            </a:r>
            <a:endParaRPr lang="en-US" sz="4050" dirty="0"/>
          </a:p>
        </p:txBody>
      </p:sp>
      <p:sp>
        <p:nvSpPr>
          <p:cNvPr id="30" name="SK-6-text-29"/>
          <p:cNvSpPr/>
          <p:nvPr/>
        </p:nvSpPr>
        <p:spPr>
          <a:xfrm>
            <a:off x="658267" y="1021705"/>
            <a:ext cx="11533733" cy="34974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550" dirty="0">
                <a:solidFill>
                  <a:srgbClr val="8B5E3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Supero-lateral knee approach · Four shoulder sites</a:t>
            </a:r>
            <a:endParaRPr lang="en-US" sz="2550" dirty="0"/>
          </a:p>
        </p:txBody>
      </p:sp>
      <p:sp>
        <p:nvSpPr>
          <p:cNvPr id="31" name="SK-6-text-30"/>
          <p:cNvSpPr/>
          <p:nvPr/>
        </p:nvSpPr>
        <p:spPr>
          <a:xfrm>
            <a:off x="658267" y="1590973"/>
            <a:ext cx="1312545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D2691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KNEE</a:t>
            </a:r>
            <a:endParaRPr lang="en-US" sz="1950" dirty="0"/>
          </a:p>
        </p:txBody>
      </p:sp>
      <p:sp>
        <p:nvSpPr>
          <p:cNvPr id="32" name="SK-6-text-31"/>
          <p:cNvSpPr/>
          <p:nvPr/>
        </p:nvSpPr>
        <p:spPr>
          <a:xfrm>
            <a:off x="572988" y="4313634"/>
            <a:ext cx="9239250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Indication: OA · RA · Synovitis · Gout</a:t>
            </a:r>
            <a:endParaRPr lang="en-US" sz="1500" dirty="0"/>
          </a:p>
        </p:txBody>
      </p:sp>
      <p:sp>
        <p:nvSpPr>
          <p:cNvPr id="33" name="SK-6-text-32"/>
          <p:cNvSpPr/>
          <p:nvPr/>
        </p:nvSpPr>
        <p:spPr>
          <a:xfrm>
            <a:off x="572988" y="4608463"/>
            <a:ext cx="6038850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Approach: Supero-lateral</a:t>
            </a:r>
            <a:endParaRPr lang="en-US" sz="1500" dirty="0"/>
          </a:p>
        </p:txBody>
      </p:sp>
      <p:sp>
        <p:nvSpPr>
          <p:cNvPr id="34" name="SK-6-text-33"/>
          <p:cNvSpPr/>
          <p:nvPr/>
        </p:nvSpPr>
        <p:spPr>
          <a:xfrm>
            <a:off x="767953" y="4848523"/>
            <a:ext cx="10687050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Patient on couch, knee slightly bent (~30°)</a:t>
            </a:r>
            <a:endParaRPr lang="en-US" sz="1500" dirty="0"/>
          </a:p>
        </p:txBody>
      </p:sp>
      <p:sp>
        <p:nvSpPr>
          <p:cNvPr id="35" name="SK-6-text-34"/>
          <p:cNvSpPr/>
          <p:nvPr/>
        </p:nvSpPr>
        <p:spPr>
          <a:xfrm>
            <a:off x="767953" y="5095429"/>
            <a:ext cx="11424047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Mark: 1 fingerbreadth above and lateral to patella</a:t>
            </a:r>
            <a:endParaRPr lang="en-US" sz="1500" dirty="0"/>
          </a:p>
        </p:txBody>
      </p:sp>
      <p:sp>
        <p:nvSpPr>
          <p:cNvPr id="36" name="SK-6-text-35"/>
          <p:cNvSpPr/>
          <p:nvPr/>
        </p:nvSpPr>
        <p:spPr>
          <a:xfrm>
            <a:off x="767953" y="5335488"/>
            <a:ext cx="11424047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Direct needle posteriorly and medially toward joint space</a:t>
            </a:r>
            <a:endParaRPr lang="en-US" sz="1500" dirty="0"/>
          </a:p>
        </p:txBody>
      </p:sp>
      <p:sp>
        <p:nvSpPr>
          <p:cNvPr id="37" name="SK-6-text-36"/>
          <p:cNvSpPr/>
          <p:nvPr/>
        </p:nvSpPr>
        <p:spPr>
          <a:xfrm>
            <a:off x="767953" y="5582394"/>
            <a:ext cx="8324850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Aspirate first if effusion present</a:t>
            </a:r>
            <a:endParaRPr lang="en-US" sz="1500" dirty="0"/>
          </a:p>
        </p:txBody>
      </p:sp>
      <p:sp>
        <p:nvSpPr>
          <p:cNvPr id="38" name="SK-6-text-37"/>
          <p:cNvSpPr/>
          <p:nvPr/>
        </p:nvSpPr>
        <p:spPr>
          <a:xfrm>
            <a:off x="767953" y="5815459"/>
            <a:ext cx="11424047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Large effusion (&gt;10 ml) — consider aspiration alone first</a:t>
            </a:r>
            <a:endParaRPr lang="en-US" sz="1500" dirty="0"/>
          </a:p>
        </p:txBody>
      </p:sp>
      <p:sp>
        <p:nvSpPr>
          <p:cNvPr id="39" name="SK-6-text-38"/>
          <p:cNvSpPr/>
          <p:nvPr/>
        </p:nvSpPr>
        <p:spPr>
          <a:xfrm>
            <a:off x="767953" y="6165205"/>
            <a:ext cx="11424047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⚠️ Hot joint → exclude septic arthritis before injecting</a:t>
            </a:r>
            <a:endParaRPr lang="en-US" sz="1500" dirty="0"/>
          </a:p>
        </p:txBody>
      </p:sp>
      <p:sp>
        <p:nvSpPr>
          <p:cNvPr id="40" name="SK-6-text-39"/>
          <p:cNvSpPr/>
          <p:nvPr/>
        </p:nvSpPr>
        <p:spPr>
          <a:xfrm>
            <a:off x="6486079" y="1590973"/>
            <a:ext cx="2501265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D2691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SHOULDER</a:t>
            </a:r>
            <a:endParaRPr lang="en-US" sz="1950" dirty="0"/>
          </a:p>
        </p:txBody>
      </p:sp>
      <p:sp>
        <p:nvSpPr>
          <p:cNvPr id="41" name="SK-6-text-40"/>
          <p:cNvSpPr/>
          <p:nvPr/>
        </p:nvSpPr>
        <p:spPr>
          <a:xfrm>
            <a:off x="6522690" y="6179046"/>
            <a:ext cx="5669310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⚠️ Younger patients: consider surgical referral if no improvement</a:t>
            </a:r>
            <a:endParaRPr lang="en-US" sz="1500" dirty="0"/>
          </a:p>
        </p:txBody>
      </p:sp>
      <p:sp>
        <p:nvSpPr>
          <p:cNvPr id="42" name="SK-6-text-41"/>
          <p:cNvSpPr/>
          <p:nvPr/>
        </p:nvSpPr>
        <p:spPr>
          <a:xfrm>
            <a:off x="402282" y="6617940"/>
            <a:ext cx="8671560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| Joint Injections in Primary Care</a:t>
            </a:r>
            <a:endParaRPr lang="en-US" sz="1200" dirty="0"/>
          </a:p>
        </p:txBody>
      </p:sp>
      <p:sp>
        <p:nvSpPr>
          <p:cNvPr id="43" name="SK-6-text-42"/>
          <p:cNvSpPr/>
          <p:nvPr/>
        </p:nvSpPr>
        <p:spPr>
          <a:xfrm>
            <a:off x="5327898" y="6617940"/>
            <a:ext cx="391668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00" dirty="0"/>
          </a:p>
        </p:txBody>
      </p:sp>
      <p:sp>
        <p:nvSpPr>
          <p:cNvPr id="44" name="SK-6-text-43"/>
          <p:cNvSpPr/>
          <p:nvPr/>
        </p:nvSpPr>
        <p:spPr>
          <a:xfrm>
            <a:off x="10168086" y="6617940"/>
            <a:ext cx="2023914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June 2026 · Slide 6 of 10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7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7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984" y="116532"/>
            <a:ext cx="121890" cy="932557"/>
          </a:xfrm>
          <a:prstGeom prst="rect">
            <a:avLst/>
          </a:prstGeom>
        </p:spPr>
      </p:pic>
      <p:pic>
        <p:nvPicPr>
          <p:cNvPr id="4" name="SK-7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298" y="1193155"/>
            <a:ext cx="3852565" cy="5074890"/>
          </a:xfrm>
          <a:prstGeom prst="rect">
            <a:avLst/>
          </a:prstGeom>
        </p:spPr>
      </p:pic>
      <p:pic>
        <p:nvPicPr>
          <p:cNvPr id="5" name="SK-7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06180" y="1193155"/>
            <a:ext cx="3864769" cy="5074890"/>
          </a:xfrm>
          <a:prstGeom prst="rect">
            <a:avLst/>
          </a:prstGeom>
        </p:spPr>
      </p:pic>
      <p:pic>
        <p:nvPicPr>
          <p:cNvPr id="6" name="SK-7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53859" y="1193155"/>
            <a:ext cx="3791694" cy="5074890"/>
          </a:xfrm>
          <a:prstGeom prst="rect">
            <a:avLst/>
          </a:prstGeom>
        </p:spPr>
      </p:pic>
      <p:pic>
        <p:nvPicPr>
          <p:cNvPr id="7" name="SK-7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44667" y="1885950"/>
            <a:ext cx="1755577" cy="2043559"/>
          </a:xfrm>
          <a:prstGeom prst="rect">
            <a:avLst/>
          </a:prstGeom>
        </p:spPr>
      </p:pic>
      <p:pic>
        <p:nvPicPr>
          <p:cNvPr id="8" name="SK-7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78266" y="1584127"/>
            <a:ext cx="3657601" cy="335905"/>
          </a:xfrm>
          <a:prstGeom prst="rect">
            <a:avLst/>
          </a:prstGeom>
        </p:spPr>
      </p:pic>
      <p:pic>
        <p:nvPicPr>
          <p:cNvPr id="9" name="SK-7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63694" y="1940719"/>
            <a:ext cx="3572173" cy="2029867"/>
          </a:xfrm>
          <a:prstGeom prst="rect">
            <a:avLst/>
          </a:prstGeom>
        </p:spPr>
      </p:pic>
      <p:pic>
        <p:nvPicPr>
          <p:cNvPr id="10" name="SK-7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3467" y="5836146"/>
            <a:ext cx="3255169" cy="342900"/>
          </a:xfrm>
          <a:prstGeom prst="rect">
            <a:avLst/>
          </a:prstGeom>
        </p:spPr>
      </p:pic>
      <p:pic>
        <p:nvPicPr>
          <p:cNvPr id="11" name="SK-7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42792" y="5836146"/>
            <a:ext cx="3255169" cy="342900"/>
          </a:xfrm>
          <a:prstGeom prst="rect">
            <a:avLst/>
          </a:prstGeom>
        </p:spPr>
      </p:pic>
      <p:pic>
        <p:nvPicPr>
          <p:cNvPr id="12" name="SK-7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6412111"/>
            <a:ext cx="12192000" cy="445740"/>
          </a:xfrm>
          <a:prstGeom prst="rect">
            <a:avLst/>
          </a:prstGeom>
        </p:spPr>
      </p:pic>
      <p:pic>
        <p:nvPicPr>
          <p:cNvPr id="13" name="SK-7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60859" y="6563023"/>
            <a:ext cx="19050" cy="143917"/>
          </a:xfrm>
          <a:prstGeom prst="rect">
            <a:avLst/>
          </a:prstGeom>
        </p:spPr>
      </p:pic>
      <p:pic>
        <p:nvPicPr>
          <p:cNvPr id="14" name="SK-7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14879" y="1954411"/>
            <a:ext cx="3474690" cy="1975098"/>
          </a:xfrm>
          <a:prstGeom prst="rect">
            <a:avLst/>
          </a:prstGeom>
        </p:spPr>
      </p:pic>
      <p:pic>
        <p:nvPicPr>
          <p:cNvPr id="15" name="SK-7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376886" y="5842992"/>
            <a:ext cx="268188" cy="294829"/>
          </a:xfrm>
          <a:prstGeom prst="rect">
            <a:avLst/>
          </a:prstGeom>
        </p:spPr>
      </p:pic>
      <p:pic>
        <p:nvPicPr>
          <p:cNvPr id="16" name="SK-7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144667" y="1885950"/>
            <a:ext cx="1877467" cy="2098477"/>
          </a:xfrm>
          <a:prstGeom prst="rect">
            <a:avLst/>
          </a:prstGeom>
        </p:spPr>
      </p:pic>
      <p:pic>
        <p:nvPicPr>
          <p:cNvPr id="17" name="SK-7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169569" y="1878955"/>
            <a:ext cx="1889671" cy="2091630"/>
          </a:xfrm>
          <a:prstGeom prst="rect">
            <a:avLst/>
          </a:prstGeom>
        </p:spPr>
      </p:pic>
      <p:pic>
        <p:nvPicPr>
          <p:cNvPr id="18" name="SK-7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38894" y="5842992"/>
            <a:ext cx="341263" cy="301675"/>
          </a:xfrm>
          <a:prstGeom prst="rect">
            <a:avLst/>
          </a:prstGeom>
        </p:spPr>
      </p:pic>
      <p:pic>
        <p:nvPicPr>
          <p:cNvPr id="19" name="SK-7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55984" y="1625203"/>
            <a:ext cx="3681859" cy="2242542"/>
          </a:xfrm>
          <a:prstGeom prst="rect">
            <a:avLst/>
          </a:prstGeom>
        </p:spPr>
      </p:pic>
      <p:sp>
        <p:nvSpPr>
          <p:cNvPr id="20" name="SK-7-text-19"/>
          <p:cNvSpPr/>
          <p:nvPr/>
        </p:nvSpPr>
        <p:spPr>
          <a:xfrm>
            <a:off x="475357" y="219373"/>
            <a:ext cx="11716643" cy="48681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525" b="1" dirty="0">
                <a:solidFill>
                  <a:srgbClr val="001F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Elbow, De Quervain's &amp; Plantar Fasciitis</a:t>
            </a:r>
            <a:endParaRPr lang="en-US" sz="3525" dirty="0"/>
          </a:p>
        </p:txBody>
      </p:sp>
      <p:sp>
        <p:nvSpPr>
          <p:cNvPr id="21" name="SK-7-text-20"/>
          <p:cNvSpPr/>
          <p:nvPr/>
        </p:nvSpPr>
        <p:spPr>
          <a:xfrm>
            <a:off x="475357" y="761107"/>
            <a:ext cx="11716643" cy="2879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Three injection sites — technique, evidence &amp; key cautions</a:t>
            </a:r>
            <a:endParaRPr lang="en-US" sz="1800" dirty="0"/>
          </a:p>
        </p:txBody>
      </p:sp>
      <p:sp>
        <p:nvSpPr>
          <p:cNvPr id="22" name="SK-7-text-21"/>
          <p:cNvSpPr/>
          <p:nvPr/>
        </p:nvSpPr>
        <p:spPr>
          <a:xfrm>
            <a:off x="1060698" y="1289298"/>
            <a:ext cx="5066347" cy="28798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025" b="1" dirty="0">
                <a:solidFill>
                  <a:srgbClr val="D354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Elbow Injections</a:t>
            </a:r>
            <a:endParaRPr lang="en-US" sz="2025" dirty="0"/>
          </a:p>
        </p:txBody>
      </p:sp>
      <p:sp>
        <p:nvSpPr>
          <p:cNvPr id="23" name="SK-7-text-22"/>
          <p:cNvSpPr/>
          <p:nvPr/>
        </p:nvSpPr>
        <p:spPr>
          <a:xfrm>
            <a:off x="304800" y="3950196"/>
            <a:ext cx="8782050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Tennis elbow (lateral epicondylitis)</a:t>
            </a:r>
            <a:endParaRPr lang="en-US" sz="1500" dirty="0"/>
          </a:p>
        </p:txBody>
      </p:sp>
      <p:sp>
        <p:nvSpPr>
          <p:cNvPr id="24" name="SK-7-text-23"/>
          <p:cNvSpPr/>
          <p:nvPr/>
        </p:nvSpPr>
        <p:spPr>
          <a:xfrm>
            <a:off x="463153" y="4190107"/>
            <a:ext cx="470916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– 92% short-term benefit</a:t>
            </a:r>
            <a:endParaRPr lang="en-US" sz="1200" dirty="0"/>
          </a:p>
        </p:txBody>
      </p:sp>
      <p:sp>
        <p:nvSpPr>
          <p:cNvPr id="25" name="SK-7-text-24"/>
          <p:cNvSpPr/>
          <p:nvPr/>
        </p:nvSpPr>
        <p:spPr>
          <a:xfrm>
            <a:off x="463153" y="4382244"/>
            <a:ext cx="751332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– Benefits do NOT persist beyond 6 weeks</a:t>
            </a:r>
            <a:endParaRPr lang="en-US" sz="1200" dirty="0"/>
          </a:p>
        </p:txBody>
      </p:sp>
      <p:sp>
        <p:nvSpPr>
          <p:cNvPr id="26" name="SK-7-text-25"/>
          <p:cNvSpPr/>
          <p:nvPr/>
        </p:nvSpPr>
        <p:spPr>
          <a:xfrm>
            <a:off x="463153" y="4574232"/>
            <a:ext cx="678180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– Physio/exercise superior at 1 year</a:t>
            </a:r>
            <a:endParaRPr lang="en-US" sz="1200" dirty="0"/>
          </a:p>
        </p:txBody>
      </p:sp>
      <p:sp>
        <p:nvSpPr>
          <p:cNvPr id="27" name="SK-7-text-26"/>
          <p:cNvSpPr/>
          <p:nvPr/>
        </p:nvSpPr>
        <p:spPr>
          <a:xfrm>
            <a:off x="463153" y="4759375"/>
            <a:ext cx="647700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– Useful for acute severe pain only</a:t>
            </a:r>
            <a:endParaRPr lang="en-US" sz="1200" dirty="0"/>
          </a:p>
        </p:txBody>
      </p:sp>
      <p:sp>
        <p:nvSpPr>
          <p:cNvPr id="28" name="SK-7-text-27"/>
          <p:cNvSpPr/>
          <p:nvPr/>
        </p:nvSpPr>
        <p:spPr>
          <a:xfrm>
            <a:off x="304800" y="4992588"/>
            <a:ext cx="9010650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Golfer's elbow (medial epicondylitis)</a:t>
            </a:r>
            <a:endParaRPr lang="en-US" sz="1500" dirty="0"/>
          </a:p>
        </p:txBody>
      </p:sp>
      <p:sp>
        <p:nvSpPr>
          <p:cNvPr id="29" name="SK-7-text-28"/>
          <p:cNvSpPr/>
          <p:nvPr/>
        </p:nvSpPr>
        <p:spPr>
          <a:xfrm>
            <a:off x="463153" y="5232648"/>
            <a:ext cx="647700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– Beware ulnar nerve — stay lateral</a:t>
            </a:r>
            <a:endParaRPr lang="en-US" sz="1200" dirty="0"/>
          </a:p>
        </p:txBody>
      </p:sp>
      <p:sp>
        <p:nvSpPr>
          <p:cNvPr id="30" name="SK-7-text-29"/>
          <p:cNvSpPr/>
          <p:nvPr/>
        </p:nvSpPr>
        <p:spPr>
          <a:xfrm>
            <a:off x="463153" y="5404098"/>
            <a:ext cx="690372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– Elbow 45° flexion, wrist supinated</a:t>
            </a:r>
            <a:endParaRPr lang="en-US" sz="1200" dirty="0"/>
          </a:p>
        </p:txBody>
      </p:sp>
      <p:sp>
        <p:nvSpPr>
          <p:cNvPr id="31" name="SK-7-text-30"/>
          <p:cNvSpPr/>
          <p:nvPr/>
        </p:nvSpPr>
        <p:spPr>
          <a:xfrm>
            <a:off x="463153" y="5596086"/>
            <a:ext cx="720852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– Inject at point of maximal tenderness</a:t>
            </a:r>
            <a:endParaRPr lang="en-US" sz="1200" dirty="0"/>
          </a:p>
        </p:txBody>
      </p:sp>
      <p:sp>
        <p:nvSpPr>
          <p:cNvPr id="32" name="SK-7-text-31"/>
          <p:cNvSpPr/>
          <p:nvPr/>
        </p:nvSpPr>
        <p:spPr>
          <a:xfrm>
            <a:off x="865584" y="5890915"/>
            <a:ext cx="7039927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D354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Physio beats injection long-term</a:t>
            </a:r>
            <a:endParaRPr lang="en-US" sz="1425" dirty="0"/>
          </a:p>
        </p:txBody>
      </p:sp>
      <p:sp>
        <p:nvSpPr>
          <p:cNvPr id="33" name="SK-7-text-32"/>
          <p:cNvSpPr/>
          <p:nvPr/>
        </p:nvSpPr>
        <p:spPr>
          <a:xfrm>
            <a:off x="4449961" y="1275457"/>
            <a:ext cx="7742039" cy="3016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D354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 Quervain's Tenosynovitis</a:t>
            </a:r>
            <a:endParaRPr lang="en-US" sz="2100" dirty="0"/>
          </a:p>
        </p:txBody>
      </p:sp>
      <p:sp>
        <p:nvSpPr>
          <p:cNvPr id="34" name="SK-7-text-33"/>
          <p:cNvSpPr/>
          <p:nvPr/>
        </p:nvSpPr>
        <p:spPr>
          <a:xfrm>
            <a:off x="4693890" y="1611511"/>
            <a:ext cx="7286625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5555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EPB + APL tendons at radial styloid</a:t>
            </a:r>
            <a:endParaRPr lang="en-US" sz="1350" dirty="0"/>
          </a:p>
        </p:txBody>
      </p:sp>
      <p:sp>
        <p:nvSpPr>
          <p:cNvPr id="35" name="SK-7-text-34"/>
          <p:cNvSpPr/>
          <p:nvPr/>
        </p:nvSpPr>
        <p:spPr>
          <a:xfrm>
            <a:off x="4169569" y="4094113"/>
            <a:ext cx="8022431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Maximally abduct thumb to accentuate tendons</a:t>
            </a:r>
            <a:endParaRPr lang="en-US" sz="1200" dirty="0"/>
          </a:p>
        </p:txBody>
      </p:sp>
      <p:sp>
        <p:nvSpPr>
          <p:cNvPr id="36" name="SK-7-text-35"/>
          <p:cNvSpPr/>
          <p:nvPr/>
        </p:nvSpPr>
        <p:spPr>
          <a:xfrm>
            <a:off x="4169569" y="4375398"/>
            <a:ext cx="8022431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Injection site: anatomical snuffbox, base of thumb</a:t>
            </a:r>
            <a:endParaRPr lang="en-US" sz="1200" dirty="0"/>
          </a:p>
        </p:txBody>
      </p:sp>
      <p:sp>
        <p:nvSpPr>
          <p:cNvPr id="37" name="SK-7-text-36"/>
          <p:cNvSpPr/>
          <p:nvPr/>
        </p:nvSpPr>
        <p:spPr>
          <a:xfrm>
            <a:off x="4169569" y="4683919"/>
            <a:ext cx="8022431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Angle 30–45° proximally toward radial styloid</a:t>
            </a:r>
            <a:endParaRPr lang="en-US" sz="1200" dirty="0"/>
          </a:p>
        </p:txBody>
      </p:sp>
      <p:sp>
        <p:nvSpPr>
          <p:cNvPr id="38" name="SK-7-text-37"/>
          <p:cNvSpPr/>
          <p:nvPr/>
        </p:nvSpPr>
        <p:spPr>
          <a:xfrm>
            <a:off x="4169569" y="4992588"/>
            <a:ext cx="8022431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Insert between the 2 tendons — NOT into substance</a:t>
            </a:r>
            <a:endParaRPr lang="en-US" sz="1200" dirty="0"/>
          </a:p>
        </p:txBody>
      </p:sp>
      <p:sp>
        <p:nvSpPr>
          <p:cNvPr id="39" name="SK-7-text-38"/>
          <p:cNvSpPr/>
          <p:nvPr/>
        </p:nvSpPr>
        <p:spPr>
          <a:xfrm>
            <a:off x="4169569" y="5294263"/>
            <a:ext cx="8022431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Stop if paraesthesia — sensory radial nerve nearby</a:t>
            </a:r>
            <a:endParaRPr lang="en-US" sz="1200" dirty="0"/>
          </a:p>
        </p:txBody>
      </p:sp>
      <p:sp>
        <p:nvSpPr>
          <p:cNvPr id="40" name="SK-7-text-39"/>
          <p:cNvSpPr/>
          <p:nvPr/>
        </p:nvSpPr>
        <p:spPr>
          <a:xfrm>
            <a:off x="4815780" y="5897761"/>
            <a:ext cx="5954078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001F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Never into tendon substance</a:t>
            </a:r>
            <a:endParaRPr lang="en-US" sz="1425" dirty="0"/>
          </a:p>
        </p:txBody>
      </p:sp>
      <p:sp>
        <p:nvSpPr>
          <p:cNvPr id="41" name="SK-7-text-40"/>
          <p:cNvSpPr/>
          <p:nvPr/>
        </p:nvSpPr>
        <p:spPr>
          <a:xfrm>
            <a:off x="9034165" y="1275457"/>
            <a:ext cx="3157835" cy="27429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025" b="1" dirty="0">
                <a:solidFill>
                  <a:srgbClr val="D354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Plantar Fasciitis</a:t>
            </a:r>
            <a:endParaRPr lang="en-US" sz="2025" dirty="0"/>
          </a:p>
        </p:txBody>
      </p:sp>
      <p:sp>
        <p:nvSpPr>
          <p:cNvPr id="42" name="SK-7-text-41"/>
          <p:cNvSpPr/>
          <p:nvPr/>
        </p:nvSpPr>
        <p:spPr>
          <a:xfrm>
            <a:off x="8327082" y="1625203"/>
            <a:ext cx="3864918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Last resort only — no evidence for long-term benefit</a:t>
            </a:r>
            <a:endParaRPr lang="en-US" sz="1200" dirty="0"/>
          </a:p>
        </p:txBody>
      </p:sp>
      <p:sp>
        <p:nvSpPr>
          <p:cNvPr id="43" name="SK-7-text-42"/>
          <p:cNvSpPr/>
          <p:nvPr/>
        </p:nvSpPr>
        <p:spPr>
          <a:xfrm>
            <a:off x="8241655" y="4094113"/>
            <a:ext cx="3950345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Physiotherapy and stretching first-line</a:t>
            </a:r>
            <a:endParaRPr lang="en-US" sz="1200" dirty="0"/>
          </a:p>
        </p:txBody>
      </p:sp>
      <p:sp>
        <p:nvSpPr>
          <p:cNvPr id="44" name="SK-7-text-43"/>
          <p:cNvSpPr/>
          <p:nvPr/>
        </p:nvSpPr>
        <p:spPr>
          <a:xfrm>
            <a:off x="8253859" y="4368403"/>
            <a:ext cx="3938141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Injection is painful — counsel patient fully</a:t>
            </a:r>
            <a:endParaRPr lang="en-US" sz="1200" dirty="0"/>
          </a:p>
        </p:txBody>
      </p:sp>
      <p:sp>
        <p:nvSpPr>
          <p:cNvPr id="45" name="SK-7-text-44"/>
          <p:cNvSpPr/>
          <p:nvPr/>
        </p:nvSpPr>
        <p:spPr>
          <a:xfrm>
            <a:off x="8253859" y="4656534"/>
            <a:ext cx="3938141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Approach from medial heel (thinner skin)</a:t>
            </a:r>
            <a:endParaRPr lang="en-US" sz="1200" dirty="0"/>
          </a:p>
        </p:txBody>
      </p:sp>
      <p:sp>
        <p:nvSpPr>
          <p:cNvPr id="46" name="SK-7-text-45"/>
          <p:cNvSpPr/>
          <p:nvPr/>
        </p:nvSpPr>
        <p:spPr>
          <a:xfrm>
            <a:off x="8253859" y="4937671"/>
            <a:ext cx="3938141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Direct needle posterior-laterally</a:t>
            </a:r>
            <a:endParaRPr lang="en-US" sz="1200" dirty="0"/>
          </a:p>
        </p:txBody>
      </p:sp>
      <p:sp>
        <p:nvSpPr>
          <p:cNvPr id="47" name="SK-7-text-46"/>
          <p:cNvSpPr/>
          <p:nvPr/>
        </p:nvSpPr>
        <p:spPr>
          <a:xfrm>
            <a:off x="8253859" y="5218807"/>
            <a:ext cx="3938141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Small blebs near bony insertion</a:t>
            </a:r>
            <a:endParaRPr lang="en-US" sz="1200" dirty="0"/>
          </a:p>
        </p:txBody>
      </p:sp>
      <p:sp>
        <p:nvSpPr>
          <p:cNvPr id="48" name="SK-7-text-47"/>
          <p:cNvSpPr/>
          <p:nvPr/>
        </p:nvSpPr>
        <p:spPr>
          <a:xfrm>
            <a:off x="8253859" y="5486400"/>
            <a:ext cx="3938141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Do NOT inject into fascia itself</a:t>
            </a:r>
            <a:endParaRPr lang="en-US" sz="1200" dirty="0"/>
          </a:p>
        </p:txBody>
      </p:sp>
      <p:sp>
        <p:nvSpPr>
          <p:cNvPr id="49" name="SK-7-text-48"/>
          <p:cNvSpPr/>
          <p:nvPr/>
        </p:nvSpPr>
        <p:spPr>
          <a:xfrm>
            <a:off x="8253859" y="5774382"/>
            <a:ext cx="3938141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2222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• Risk: fat pad atrophy post-injection</a:t>
            </a:r>
            <a:endParaRPr lang="en-US" sz="1200" dirty="0"/>
          </a:p>
        </p:txBody>
      </p:sp>
      <p:sp>
        <p:nvSpPr>
          <p:cNvPr id="50" name="SK-7-text-49"/>
          <p:cNvSpPr/>
          <p:nvPr/>
        </p:nvSpPr>
        <p:spPr>
          <a:xfrm>
            <a:off x="207169" y="6528792"/>
            <a:ext cx="227076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</a:t>
            </a:r>
            <a:endParaRPr lang="en-US" sz="1200" dirty="0"/>
          </a:p>
        </p:txBody>
      </p:sp>
      <p:sp>
        <p:nvSpPr>
          <p:cNvPr id="51" name="SK-7-text-50"/>
          <p:cNvSpPr/>
          <p:nvPr/>
        </p:nvSpPr>
        <p:spPr>
          <a:xfrm>
            <a:off x="1255663" y="6528792"/>
            <a:ext cx="6294120" cy="1919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| Joint Injections in Primary Care</a:t>
            </a:r>
            <a:endParaRPr lang="en-US" sz="1200" dirty="0"/>
          </a:p>
        </p:txBody>
      </p:sp>
      <p:sp>
        <p:nvSpPr>
          <p:cNvPr id="52" name="SK-7-text-51"/>
          <p:cNvSpPr/>
          <p:nvPr/>
        </p:nvSpPr>
        <p:spPr>
          <a:xfrm>
            <a:off x="5279082" y="6535638"/>
            <a:ext cx="3916680" cy="1714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00" dirty="0"/>
          </a:p>
        </p:txBody>
      </p:sp>
      <p:sp>
        <p:nvSpPr>
          <p:cNvPr id="53" name="SK-7-text-52"/>
          <p:cNvSpPr/>
          <p:nvPr/>
        </p:nvSpPr>
        <p:spPr>
          <a:xfrm>
            <a:off x="10143679" y="6528792"/>
            <a:ext cx="2048321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June 2026 • Slide 7 of 10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8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8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765" y="383977"/>
            <a:ext cx="121890" cy="747415"/>
          </a:xfrm>
          <a:prstGeom prst="rect">
            <a:avLst/>
          </a:prstGeom>
        </p:spPr>
      </p:pic>
      <p:pic>
        <p:nvPicPr>
          <p:cNvPr id="4" name="SK-8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765" y="1378446"/>
            <a:ext cx="5461992" cy="4903440"/>
          </a:xfrm>
          <a:prstGeom prst="rect">
            <a:avLst/>
          </a:prstGeom>
        </p:spPr>
      </p:pic>
      <p:pic>
        <p:nvPicPr>
          <p:cNvPr id="5" name="SK-8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765" y="1691134"/>
            <a:ext cx="5461992" cy="19050"/>
          </a:xfrm>
          <a:prstGeom prst="rect">
            <a:avLst/>
          </a:prstGeom>
        </p:spPr>
      </p:pic>
      <p:pic>
        <p:nvPicPr>
          <p:cNvPr id="6" name="SK-8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694" y="1522363"/>
            <a:ext cx="3035796" cy="342900"/>
          </a:xfrm>
          <a:prstGeom prst="rect">
            <a:avLst/>
          </a:prstGeom>
        </p:spPr>
      </p:pic>
      <p:pic>
        <p:nvPicPr>
          <p:cNvPr id="7" name="SK-8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0157" y="2077938"/>
            <a:ext cx="2377380" cy="274290"/>
          </a:xfrm>
          <a:prstGeom prst="rect">
            <a:avLst/>
          </a:prstGeom>
        </p:spPr>
      </p:pic>
      <p:pic>
        <p:nvPicPr>
          <p:cNvPr id="8" name="SK-8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0157" y="2669828"/>
            <a:ext cx="4901059" cy="9525"/>
          </a:xfrm>
          <a:prstGeom prst="rect">
            <a:avLst/>
          </a:prstGeom>
        </p:spPr>
      </p:pic>
      <p:pic>
        <p:nvPicPr>
          <p:cNvPr id="9" name="SK-8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0157" y="2777430"/>
            <a:ext cx="2377380" cy="274290"/>
          </a:xfrm>
          <a:prstGeom prst="rect">
            <a:avLst/>
          </a:prstGeom>
        </p:spPr>
      </p:pic>
      <p:pic>
        <p:nvPicPr>
          <p:cNvPr id="10" name="SK-8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0157" y="3616226"/>
            <a:ext cx="4901059" cy="9525"/>
          </a:xfrm>
          <a:prstGeom prst="rect">
            <a:avLst/>
          </a:prstGeom>
        </p:spPr>
      </p:pic>
      <p:pic>
        <p:nvPicPr>
          <p:cNvPr id="11" name="SK-8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80157" y="3716982"/>
            <a:ext cx="2596753" cy="274290"/>
          </a:xfrm>
          <a:prstGeom prst="rect">
            <a:avLst/>
          </a:prstGeom>
        </p:spPr>
      </p:pic>
      <p:pic>
        <p:nvPicPr>
          <p:cNvPr id="12" name="SK-8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80157" y="4363641"/>
            <a:ext cx="4901059" cy="9525"/>
          </a:xfrm>
          <a:prstGeom prst="rect">
            <a:avLst/>
          </a:prstGeom>
        </p:spPr>
      </p:pic>
      <p:pic>
        <p:nvPicPr>
          <p:cNvPr id="13" name="SK-8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80157" y="4464546"/>
            <a:ext cx="1901875" cy="274290"/>
          </a:xfrm>
          <a:prstGeom prst="rect">
            <a:avLst/>
          </a:prstGeom>
        </p:spPr>
      </p:pic>
      <p:pic>
        <p:nvPicPr>
          <p:cNvPr id="14" name="SK-8-img-13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0157" y="5502176"/>
            <a:ext cx="4901059" cy="9525"/>
          </a:xfrm>
          <a:prstGeom prst="rect">
            <a:avLst/>
          </a:prstGeom>
        </p:spPr>
      </p:pic>
      <p:pic>
        <p:nvPicPr>
          <p:cNvPr id="15" name="SK-8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80157" y="5596086"/>
            <a:ext cx="2877294" cy="274290"/>
          </a:xfrm>
          <a:prstGeom prst="rect">
            <a:avLst/>
          </a:prstGeom>
        </p:spPr>
      </p:pic>
      <p:pic>
        <p:nvPicPr>
          <p:cNvPr id="16" name="SK-8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05686" y="1378446"/>
            <a:ext cx="5461992" cy="4903440"/>
          </a:xfrm>
          <a:prstGeom prst="rect">
            <a:avLst/>
          </a:prstGeom>
        </p:spPr>
      </p:pic>
      <p:pic>
        <p:nvPicPr>
          <p:cNvPr id="17" name="SK-8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205686" y="1691134"/>
            <a:ext cx="5461992" cy="19050"/>
          </a:xfrm>
          <a:prstGeom prst="rect">
            <a:avLst/>
          </a:prstGeom>
        </p:spPr>
      </p:pic>
      <p:pic>
        <p:nvPicPr>
          <p:cNvPr id="18" name="SK-8-img-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534894" y="1522363"/>
            <a:ext cx="2767459" cy="342900"/>
          </a:xfrm>
          <a:prstGeom prst="rect">
            <a:avLst/>
          </a:prstGeom>
        </p:spPr>
      </p:pic>
      <p:pic>
        <p:nvPicPr>
          <p:cNvPr id="19" name="SK-8-img-18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376392" y="2317998"/>
            <a:ext cx="5010894" cy="1762423"/>
          </a:xfrm>
          <a:prstGeom prst="rect">
            <a:avLst/>
          </a:prstGeom>
        </p:spPr>
      </p:pic>
      <p:pic>
        <p:nvPicPr>
          <p:cNvPr id="20" name="SK-8-img-19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376392" y="4601617"/>
            <a:ext cx="5010894" cy="1104007"/>
          </a:xfrm>
          <a:prstGeom prst="rect">
            <a:avLst/>
          </a:prstGeom>
        </p:spPr>
      </p:pic>
      <p:pic>
        <p:nvPicPr>
          <p:cNvPr id="21" name="SK-8-img-20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0" y="6473875"/>
            <a:ext cx="12192000" cy="383977"/>
          </a:xfrm>
          <a:prstGeom prst="rect">
            <a:avLst/>
          </a:prstGeom>
        </p:spPr>
      </p:pic>
      <p:sp>
        <p:nvSpPr>
          <p:cNvPr id="22" name="SK-8-text-21"/>
          <p:cNvSpPr/>
          <p:nvPr/>
        </p:nvSpPr>
        <p:spPr>
          <a:xfrm>
            <a:off x="743694" y="418207"/>
            <a:ext cx="8401050" cy="3702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AKT &amp; SCA Exam Focus</a:t>
            </a:r>
            <a:endParaRPr lang="en-US" sz="2700" dirty="0"/>
          </a:p>
        </p:txBody>
      </p:sp>
      <p:sp>
        <p:nvSpPr>
          <p:cNvPr id="23" name="SK-8-text-22"/>
          <p:cNvSpPr/>
          <p:nvPr/>
        </p:nvSpPr>
        <p:spPr>
          <a:xfrm>
            <a:off x="743694" y="850255"/>
            <a:ext cx="11448306" cy="3085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What examiners expect you to know — and say</a:t>
            </a:r>
            <a:endParaRPr lang="en-US" sz="2100" dirty="0"/>
          </a:p>
        </p:txBody>
      </p:sp>
      <p:sp>
        <p:nvSpPr>
          <p:cNvPr id="24" name="SK-8-text-23"/>
          <p:cNvSpPr/>
          <p:nvPr/>
        </p:nvSpPr>
        <p:spPr>
          <a:xfrm>
            <a:off x="889992" y="1584127"/>
            <a:ext cx="5888355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AKT — Applied Knowledge</a:t>
            </a:r>
            <a:endParaRPr lang="en-US" sz="1650" dirty="0"/>
          </a:p>
        </p:txBody>
      </p:sp>
      <p:sp>
        <p:nvSpPr>
          <p:cNvPr id="25" name="SK-8-text-24"/>
          <p:cNvSpPr/>
          <p:nvPr/>
        </p:nvSpPr>
        <p:spPr>
          <a:xfrm>
            <a:off x="853380" y="2098477"/>
            <a:ext cx="6307455" cy="24675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Max 3 per joint per year</a:t>
            </a:r>
            <a:endParaRPr lang="en-US" sz="1650" dirty="0"/>
          </a:p>
        </p:txBody>
      </p:sp>
      <p:sp>
        <p:nvSpPr>
          <p:cNvPr id="26" name="SK-8-text-25"/>
          <p:cNvSpPr/>
          <p:nvPr/>
        </p:nvSpPr>
        <p:spPr>
          <a:xfrm>
            <a:off x="828973" y="2372767"/>
            <a:ext cx="11363027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Exceeding this risks cartilage damage — evidence-based limit</a:t>
            </a:r>
            <a:endParaRPr lang="en-US" sz="1350" dirty="0"/>
          </a:p>
        </p:txBody>
      </p:sp>
      <p:sp>
        <p:nvSpPr>
          <p:cNvPr id="27" name="SK-8-text-26"/>
          <p:cNvSpPr/>
          <p:nvPr/>
        </p:nvSpPr>
        <p:spPr>
          <a:xfrm>
            <a:off x="853380" y="2818507"/>
            <a:ext cx="5972175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92% short-term benefit</a:t>
            </a:r>
            <a:endParaRPr lang="en-US" sz="1650" dirty="0"/>
          </a:p>
        </p:txBody>
      </p:sp>
      <p:sp>
        <p:nvSpPr>
          <p:cNvPr id="28" name="SK-8-text-27"/>
          <p:cNvSpPr/>
          <p:nvPr/>
        </p:nvSpPr>
        <p:spPr>
          <a:xfrm>
            <a:off x="816769" y="3092946"/>
            <a:ext cx="4206180" cy="43204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Tennis elbow injection — but effect does NOT persist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beyond 6 weeks</a:t>
            </a:r>
            <a:endParaRPr lang="en-US" sz="1350" dirty="0"/>
          </a:p>
        </p:txBody>
      </p:sp>
      <p:sp>
        <p:nvSpPr>
          <p:cNvPr id="29" name="SK-8-text-28"/>
          <p:cNvSpPr/>
          <p:nvPr/>
        </p:nvSpPr>
        <p:spPr>
          <a:xfrm>
            <a:off x="853380" y="3758059"/>
            <a:ext cx="6978015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Post-injection flare: 2–5%</a:t>
            </a:r>
            <a:endParaRPr lang="en-US" sz="1650" dirty="0"/>
          </a:p>
        </p:txBody>
      </p:sp>
      <p:sp>
        <p:nvSpPr>
          <p:cNvPr id="30" name="SK-8-text-29"/>
          <p:cNvSpPr/>
          <p:nvPr/>
        </p:nvSpPr>
        <p:spPr>
          <a:xfrm>
            <a:off x="816769" y="4032498"/>
            <a:ext cx="11375231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Acute inflammatory response at 24–48 hours; self-limiting</a:t>
            </a:r>
            <a:endParaRPr lang="en-US" sz="1350" dirty="0"/>
          </a:p>
        </p:txBody>
      </p:sp>
      <p:sp>
        <p:nvSpPr>
          <p:cNvPr id="31" name="SK-8-text-30"/>
          <p:cNvSpPr/>
          <p:nvPr/>
        </p:nvSpPr>
        <p:spPr>
          <a:xfrm>
            <a:off x="853380" y="4485084"/>
            <a:ext cx="4379595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NICE NG226 — OA</a:t>
            </a:r>
            <a:endParaRPr lang="en-US" sz="1650" dirty="0"/>
          </a:p>
        </p:txBody>
      </p:sp>
      <p:sp>
        <p:nvSpPr>
          <p:cNvPr id="32" name="SK-8-text-31"/>
          <p:cNvSpPr/>
          <p:nvPr/>
        </p:nvSpPr>
        <p:spPr>
          <a:xfrm>
            <a:off x="816769" y="4759375"/>
            <a:ext cx="4706094" cy="63772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Corticosteroid only when other pharmacological treatments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fail or to support exercise; short-term relief 2–10 weeks;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hyaluronan NOT recommended</a:t>
            </a:r>
            <a:endParaRPr lang="en-US" sz="1350" dirty="0"/>
          </a:p>
        </p:txBody>
      </p:sp>
      <p:sp>
        <p:nvSpPr>
          <p:cNvPr id="33" name="SK-8-text-32"/>
          <p:cNvSpPr/>
          <p:nvPr/>
        </p:nvSpPr>
        <p:spPr>
          <a:xfrm>
            <a:off x="853380" y="5644009"/>
            <a:ext cx="6894195" cy="1988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Never into tendon substance</a:t>
            </a:r>
            <a:endParaRPr lang="en-US" sz="1650" dirty="0"/>
          </a:p>
        </p:txBody>
      </p:sp>
      <p:sp>
        <p:nvSpPr>
          <p:cNvPr id="34" name="SK-8-text-33"/>
          <p:cNvSpPr/>
          <p:nvPr/>
        </p:nvSpPr>
        <p:spPr>
          <a:xfrm>
            <a:off x="816769" y="5904607"/>
            <a:ext cx="11195685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Risk of tendon rupture — reposition if resistance felt</a:t>
            </a:r>
            <a:endParaRPr lang="en-US" sz="1350" dirty="0"/>
          </a:p>
        </p:txBody>
      </p:sp>
      <p:sp>
        <p:nvSpPr>
          <p:cNvPr id="35" name="SK-8-text-34"/>
          <p:cNvSpPr/>
          <p:nvPr/>
        </p:nvSpPr>
        <p:spPr>
          <a:xfrm>
            <a:off x="6595765" y="1590973"/>
            <a:ext cx="5596235" cy="20568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SCA — Consultation Skills</a:t>
            </a:r>
            <a:endParaRPr lang="en-US" sz="1650" dirty="0"/>
          </a:p>
        </p:txBody>
      </p:sp>
      <p:sp>
        <p:nvSpPr>
          <p:cNvPr id="36" name="SK-8-text-35"/>
          <p:cNvSpPr/>
          <p:nvPr/>
        </p:nvSpPr>
        <p:spPr>
          <a:xfrm>
            <a:off x="6644580" y="2084784"/>
            <a:ext cx="5547420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Explaining the injection to a patient</a:t>
            </a:r>
            <a:endParaRPr lang="en-US" sz="1650" dirty="0"/>
          </a:p>
        </p:txBody>
      </p:sp>
      <p:sp>
        <p:nvSpPr>
          <p:cNvPr id="37" name="SK-8-text-36"/>
          <p:cNvSpPr/>
          <p:nvPr/>
        </p:nvSpPr>
        <p:spPr>
          <a:xfrm>
            <a:off x="6656784" y="2482453"/>
            <a:ext cx="4449961" cy="149497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I'm going to give you a corticosteroid injection — this is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 steroid that reduces inflammation. It will work well for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about 6–10 weeks but isn't a permanent fix. After the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local anaesthetic wears off in about 2 hours, the pain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may come back temporarily — sometimes worse than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before. This is normal. If it doesn't settle or gets much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worse, please contact us.</a:t>
            </a:r>
            <a:endParaRPr lang="en-US" sz="1350" dirty="0"/>
          </a:p>
        </p:txBody>
      </p:sp>
      <p:sp>
        <p:nvSpPr>
          <p:cNvPr id="38" name="SK-8-text-37"/>
          <p:cNvSpPr/>
          <p:nvPr/>
        </p:nvSpPr>
        <p:spPr>
          <a:xfrm>
            <a:off x="6656784" y="4334173"/>
            <a:ext cx="5535216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Shared decision-making</a:t>
            </a:r>
            <a:endParaRPr lang="en-US" sz="1650" dirty="0"/>
          </a:p>
        </p:txBody>
      </p:sp>
      <p:sp>
        <p:nvSpPr>
          <p:cNvPr id="39" name="SK-8-text-38"/>
          <p:cNvSpPr/>
          <p:nvPr/>
        </p:nvSpPr>
        <p:spPr>
          <a:xfrm>
            <a:off x="6656784" y="4731990"/>
            <a:ext cx="4523184" cy="8502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 injection is one option, but I'd like to try some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exercises first — the evidence shows that physiotherapy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actually works better in the long run. What do you think</a:t>
            </a:r>
            <a:endParaRPr lang="en-US" sz="1350" dirty="0"/>
          </a:p>
          <a:p>
            <a:pPr marL="0" indent="0" algn="l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about that?</a:t>
            </a:r>
            <a:endParaRPr lang="en-US" sz="1350" dirty="0"/>
          </a:p>
        </p:txBody>
      </p:sp>
      <p:sp>
        <p:nvSpPr>
          <p:cNvPr id="40" name="SK-8-text-39"/>
          <p:cNvSpPr/>
          <p:nvPr/>
        </p:nvSpPr>
        <p:spPr>
          <a:xfrm>
            <a:off x="6461671" y="5918448"/>
            <a:ext cx="5730329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D354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*ICE · Safety-netting · Shared decision-making = SCA marks</a:t>
            </a:r>
            <a:endParaRPr lang="en-US" sz="1350" dirty="0"/>
          </a:p>
        </p:txBody>
      </p:sp>
      <p:sp>
        <p:nvSpPr>
          <p:cNvPr id="41" name="SK-8-text-40"/>
          <p:cNvSpPr/>
          <p:nvPr/>
        </p:nvSpPr>
        <p:spPr>
          <a:xfrm>
            <a:off x="499765" y="6631632"/>
            <a:ext cx="8671560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| Joint Injections in Primary Care</a:t>
            </a:r>
            <a:endParaRPr lang="en-US" sz="1200" dirty="0"/>
          </a:p>
        </p:txBody>
      </p:sp>
      <p:sp>
        <p:nvSpPr>
          <p:cNvPr id="42" name="SK-8-text-41"/>
          <p:cNvSpPr/>
          <p:nvPr/>
        </p:nvSpPr>
        <p:spPr>
          <a:xfrm>
            <a:off x="5291286" y="6638479"/>
            <a:ext cx="391668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200" dirty="0"/>
          </a:p>
        </p:txBody>
      </p:sp>
      <p:sp>
        <p:nvSpPr>
          <p:cNvPr id="43" name="SK-8-text-42"/>
          <p:cNvSpPr/>
          <p:nvPr/>
        </p:nvSpPr>
        <p:spPr>
          <a:xfrm>
            <a:off x="10936188" y="6638479"/>
            <a:ext cx="1255812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June 2026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9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9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859" y="363438"/>
            <a:ext cx="134094" cy="960090"/>
          </a:xfrm>
          <a:prstGeom prst="rect">
            <a:avLst/>
          </a:prstGeom>
        </p:spPr>
      </p:pic>
      <p:pic>
        <p:nvPicPr>
          <p:cNvPr id="4" name="SK-9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549330"/>
            <a:ext cx="12192000" cy="308521"/>
          </a:xfrm>
          <a:prstGeom prst="rect">
            <a:avLst/>
          </a:prstGeom>
        </p:spPr>
      </p:pic>
      <p:pic>
        <p:nvPicPr>
          <p:cNvPr id="5" name="SK-9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655" y="1597819"/>
            <a:ext cx="3474690" cy="4683919"/>
          </a:xfrm>
          <a:prstGeom prst="rect">
            <a:avLst/>
          </a:prstGeom>
        </p:spPr>
      </p:pic>
      <p:pic>
        <p:nvPicPr>
          <p:cNvPr id="6" name="SK-9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655" y="1597819"/>
            <a:ext cx="3474690" cy="671959"/>
          </a:xfrm>
          <a:prstGeom prst="rect">
            <a:avLst/>
          </a:prstGeom>
        </p:spPr>
      </p:pic>
      <p:pic>
        <p:nvPicPr>
          <p:cNvPr id="7" name="SK-9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52479" y="1597819"/>
            <a:ext cx="3474690" cy="4683919"/>
          </a:xfrm>
          <a:prstGeom prst="rect">
            <a:avLst/>
          </a:prstGeom>
        </p:spPr>
      </p:pic>
      <p:pic>
        <p:nvPicPr>
          <p:cNvPr id="8" name="SK-9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52479" y="1597819"/>
            <a:ext cx="3474690" cy="671959"/>
          </a:xfrm>
          <a:prstGeom prst="rect">
            <a:avLst/>
          </a:prstGeom>
        </p:spPr>
      </p:pic>
      <p:pic>
        <p:nvPicPr>
          <p:cNvPr id="9" name="SK-9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83153" y="1597819"/>
            <a:ext cx="3474690" cy="4683919"/>
          </a:xfrm>
          <a:prstGeom prst="rect">
            <a:avLst/>
          </a:prstGeom>
        </p:spPr>
      </p:pic>
      <p:pic>
        <p:nvPicPr>
          <p:cNvPr id="10" name="SK-9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83153" y="1597819"/>
            <a:ext cx="3474690" cy="671959"/>
          </a:xfrm>
          <a:prstGeom prst="rect">
            <a:avLst/>
          </a:prstGeom>
        </p:spPr>
      </p:pic>
      <p:pic>
        <p:nvPicPr>
          <p:cNvPr id="11" name="SK-9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327082" y="1700659"/>
            <a:ext cx="451098" cy="479971"/>
          </a:xfrm>
          <a:prstGeom prst="rect">
            <a:avLst/>
          </a:prstGeom>
        </p:spPr>
      </p:pic>
      <p:pic>
        <p:nvPicPr>
          <p:cNvPr id="12" name="SK-9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20667" y="1728192"/>
            <a:ext cx="402282" cy="425053"/>
          </a:xfrm>
          <a:prstGeom prst="rect">
            <a:avLst/>
          </a:prstGeom>
        </p:spPr>
      </p:pic>
      <p:pic>
        <p:nvPicPr>
          <p:cNvPr id="13" name="SK-9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77788" y="1721346"/>
            <a:ext cx="499765" cy="445740"/>
          </a:xfrm>
          <a:prstGeom prst="rect">
            <a:avLst/>
          </a:prstGeom>
        </p:spPr>
      </p:pic>
      <p:sp>
        <p:nvSpPr>
          <p:cNvPr id="14" name="SK-9-text-13"/>
          <p:cNvSpPr/>
          <p:nvPr/>
        </p:nvSpPr>
        <p:spPr>
          <a:xfrm>
            <a:off x="877788" y="438894"/>
            <a:ext cx="11314212" cy="4731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3300" b="1" dirty="0">
                <a:solidFill>
                  <a:srgbClr val="00206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Red Flags, Pitfalls &amp; Top Tips</a:t>
            </a:r>
            <a:endParaRPr lang="en-US" sz="3300" dirty="0"/>
          </a:p>
        </p:txBody>
      </p:sp>
      <p:sp>
        <p:nvSpPr>
          <p:cNvPr id="15" name="SK-9-text-14"/>
          <p:cNvSpPr/>
          <p:nvPr/>
        </p:nvSpPr>
        <p:spPr>
          <a:xfrm>
            <a:off x="877788" y="939403"/>
            <a:ext cx="11314212" cy="3634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250" dirty="0">
                <a:solidFill>
                  <a:srgbClr val="595959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Patient safety, clinical errors to avoid, and procedural best practice</a:t>
            </a:r>
            <a:endParaRPr lang="en-US" sz="2250" dirty="0"/>
          </a:p>
        </p:txBody>
      </p:sp>
      <p:sp>
        <p:nvSpPr>
          <p:cNvPr id="16" name="SK-9-text-15"/>
          <p:cNvSpPr/>
          <p:nvPr/>
        </p:nvSpPr>
        <p:spPr>
          <a:xfrm>
            <a:off x="1597075" y="1721346"/>
            <a:ext cx="2475548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RED FLAGS</a:t>
            </a:r>
            <a:endParaRPr lang="en-US" sz="1725" dirty="0"/>
          </a:p>
        </p:txBody>
      </p:sp>
      <p:sp>
        <p:nvSpPr>
          <p:cNvPr id="17" name="SK-9-text-16"/>
          <p:cNvSpPr/>
          <p:nvPr/>
        </p:nvSpPr>
        <p:spPr>
          <a:xfrm>
            <a:off x="1597075" y="1995636"/>
            <a:ext cx="3171825" cy="21252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Act immediately</a:t>
            </a:r>
            <a:endParaRPr lang="en-US" sz="1350" dirty="0"/>
          </a:p>
        </p:txBody>
      </p:sp>
      <p:sp>
        <p:nvSpPr>
          <p:cNvPr id="18" name="SK-9-text-17"/>
          <p:cNvSpPr/>
          <p:nvPr/>
        </p:nvSpPr>
        <p:spPr>
          <a:xfrm>
            <a:off x="767953" y="2420838"/>
            <a:ext cx="3096667" cy="5417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◆ Hot swollen joint — exclude septic arthritis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before any injection; urgent aspiration and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culture</a:t>
            </a:r>
            <a:endParaRPr lang="en-US" sz="1200" dirty="0"/>
          </a:p>
        </p:txBody>
      </p:sp>
      <p:sp>
        <p:nvSpPr>
          <p:cNvPr id="19" name="SK-9-text-18"/>
          <p:cNvSpPr/>
          <p:nvPr/>
        </p:nvSpPr>
        <p:spPr>
          <a:xfrm>
            <a:off x="767953" y="3058567"/>
            <a:ext cx="3035796" cy="37713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◆ Fever after injection — suspect iatrogenic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septic arthritis; urgent same-day review</a:t>
            </a:r>
            <a:endParaRPr lang="en-US" sz="1200" dirty="0"/>
          </a:p>
        </p:txBody>
      </p:sp>
      <p:sp>
        <p:nvSpPr>
          <p:cNvPr id="20" name="SK-9-text-19"/>
          <p:cNvSpPr/>
          <p:nvPr/>
        </p:nvSpPr>
        <p:spPr>
          <a:xfrm>
            <a:off x="767953" y="3511153"/>
            <a:ext cx="2974777" cy="5622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◆ Increasing pain and swelling beyond 48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hours — emergency assessment; do not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delay</a:t>
            </a:r>
            <a:endParaRPr lang="en-US" sz="1200" dirty="0"/>
          </a:p>
        </p:txBody>
      </p:sp>
      <p:sp>
        <p:nvSpPr>
          <p:cNvPr id="21" name="SK-9-text-20"/>
          <p:cNvSpPr/>
          <p:nvPr/>
        </p:nvSpPr>
        <p:spPr>
          <a:xfrm>
            <a:off x="767953" y="4142184"/>
            <a:ext cx="2913757" cy="3839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◆ Sudden pain and loss of function post-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injection — consider tendon rupture</a:t>
            </a:r>
            <a:endParaRPr lang="en-US" sz="1200" dirty="0"/>
          </a:p>
        </p:txBody>
      </p:sp>
      <p:sp>
        <p:nvSpPr>
          <p:cNvPr id="22" name="SK-9-text-21"/>
          <p:cNvSpPr/>
          <p:nvPr/>
        </p:nvSpPr>
        <p:spPr>
          <a:xfrm>
            <a:off x="1181100" y="5952679"/>
            <a:ext cx="2356098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A3163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When in doubt — do not inject</a:t>
            </a:r>
            <a:endParaRPr lang="en-US" sz="1200" dirty="0"/>
          </a:p>
        </p:txBody>
      </p:sp>
      <p:sp>
        <p:nvSpPr>
          <p:cNvPr id="23" name="SK-9-text-22"/>
          <p:cNvSpPr/>
          <p:nvPr/>
        </p:nvSpPr>
        <p:spPr>
          <a:xfrm>
            <a:off x="5218063" y="1714500"/>
            <a:ext cx="4052888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COMMON PITFALLS</a:t>
            </a:r>
            <a:endParaRPr lang="en-US" sz="1725" dirty="0"/>
          </a:p>
        </p:txBody>
      </p:sp>
      <p:sp>
        <p:nvSpPr>
          <p:cNvPr id="24" name="SK-9-text-23"/>
          <p:cNvSpPr/>
          <p:nvPr/>
        </p:nvSpPr>
        <p:spPr>
          <a:xfrm>
            <a:off x="5230267" y="1995636"/>
            <a:ext cx="3171825" cy="18514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Errors to avoid</a:t>
            </a:r>
            <a:endParaRPr lang="en-US" sz="1350" dirty="0"/>
          </a:p>
        </p:txBody>
      </p:sp>
      <p:sp>
        <p:nvSpPr>
          <p:cNvPr id="25" name="SK-9-text-24"/>
          <p:cNvSpPr/>
          <p:nvPr/>
        </p:nvSpPr>
        <p:spPr>
          <a:xfrm>
            <a:off x="4474369" y="2420838"/>
            <a:ext cx="3096667" cy="54173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● Injecting over cellulitis or skin infection —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absolute contraindication; always inspect the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skin first</a:t>
            </a:r>
            <a:endParaRPr lang="en-US" sz="1200" dirty="0"/>
          </a:p>
        </p:txBody>
      </p:sp>
      <p:sp>
        <p:nvSpPr>
          <p:cNvPr id="26" name="SK-9-text-25"/>
          <p:cNvSpPr/>
          <p:nvPr/>
        </p:nvSpPr>
        <p:spPr>
          <a:xfrm>
            <a:off x="4474369" y="3031182"/>
            <a:ext cx="2950369" cy="3839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● Injecting a poorly controlled diabetic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without a glucose monitoring plan in place</a:t>
            </a:r>
            <a:endParaRPr lang="en-US" sz="1200" dirty="0"/>
          </a:p>
        </p:txBody>
      </p:sp>
      <p:sp>
        <p:nvSpPr>
          <p:cNvPr id="27" name="SK-9-text-26"/>
          <p:cNvSpPr/>
          <p:nvPr/>
        </p:nvSpPr>
        <p:spPr>
          <a:xfrm>
            <a:off x="4474369" y="3470077"/>
            <a:ext cx="3279577" cy="3634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● Not warning the patient that pain returns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when local anaesthetic wears off after two hours</a:t>
            </a:r>
            <a:endParaRPr lang="en-US" sz="1200" dirty="0"/>
          </a:p>
        </p:txBody>
      </p:sp>
      <p:sp>
        <p:nvSpPr>
          <p:cNvPr id="28" name="SK-9-text-27"/>
          <p:cNvSpPr/>
          <p:nvPr/>
        </p:nvSpPr>
        <p:spPr>
          <a:xfrm>
            <a:off x="4474369" y="3902125"/>
            <a:ext cx="3255169" cy="3908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● More than three injections per joint per year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— cartilage damage risk; document carefully</a:t>
            </a:r>
            <a:endParaRPr lang="en-US" sz="1200" dirty="0"/>
          </a:p>
        </p:txBody>
      </p:sp>
      <p:sp>
        <p:nvSpPr>
          <p:cNvPr id="29" name="SK-9-text-28"/>
          <p:cNvSpPr/>
          <p:nvPr/>
        </p:nvSpPr>
        <p:spPr>
          <a:xfrm>
            <a:off x="4474369" y="4341019"/>
            <a:ext cx="3072259" cy="5348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● Offering tennis elbow injection instead of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physiotherapy — exercise has better long-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term outcomes</a:t>
            </a:r>
            <a:endParaRPr lang="en-US" sz="1200" dirty="0"/>
          </a:p>
        </p:txBody>
      </p:sp>
      <p:sp>
        <p:nvSpPr>
          <p:cNvPr id="30" name="SK-9-text-29"/>
          <p:cNvSpPr/>
          <p:nvPr/>
        </p:nvSpPr>
        <p:spPr>
          <a:xfrm>
            <a:off x="4474369" y="4965055"/>
            <a:ext cx="3084463" cy="3839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● Not aspirating before knee injection when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effusion is visible or palpable</a:t>
            </a:r>
            <a:endParaRPr lang="en-US" sz="1200" dirty="0"/>
          </a:p>
        </p:txBody>
      </p:sp>
      <p:sp>
        <p:nvSpPr>
          <p:cNvPr id="31" name="SK-9-text-30"/>
          <p:cNvSpPr/>
          <p:nvPr/>
        </p:nvSpPr>
        <p:spPr>
          <a:xfrm>
            <a:off x="4474369" y="5410944"/>
            <a:ext cx="3060055" cy="3839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● Hyaluronan injection — not recommended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per NICE NG226; no evidence of benefit</a:t>
            </a:r>
            <a:endParaRPr lang="en-US" sz="1200" dirty="0"/>
          </a:p>
        </p:txBody>
      </p:sp>
      <p:sp>
        <p:nvSpPr>
          <p:cNvPr id="32" name="SK-9-text-31"/>
          <p:cNvSpPr/>
          <p:nvPr/>
        </p:nvSpPr>
        <p:spPr>
          <a:xfrm>
            <a:off x="4862959" y="5966371"/>
            <a:ext cx="2441377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C576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Document every injection given</a:t>
            </a:r>
            <a:endParaRPr lang="en-US" sz="1200" dirty="0"/>
          </a:p>
        </p:txBody>
      </p:sp>
      <p:sp>
        <p:nvSpPr>
          <p:cNvPr id="33" name="SK-9-text-32"/>
          <p:cNvSpPr/>
          <p:nvPr/>
        </p:nvSpPr>
        <p:spPr>
          <a:xfrm>
            <a:off x="8973294" y="1721346"/>
            <a:ext cx="2212657" cy="2262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TOP TIPS</a:t>
            </a:r>
            <a:endParaRPr lang="en-US" sz="1725" dirty="0"/>
          </a:p>
        </p:txBody>
      </p:sp>
      <p:sp>
        <p:nvSpPr>
          <p:cNvPr id="34" name="SK-9-text-33"/>
          <p:cNvSpPr/>
          <p:nvPr/>
        </p:nvSpPr>
        <p:spPr>
          <a:xfrm>
            <a:off x="8985498" y="1995636"/>
            <a:ext cx="3206502" cy="2193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Procedural best practice</a:t>
            </a:r>
            <a:endParaRPr lang="en-US" sz="1350" dirty="0"/>
          </a:p>
        </p:txBody>
      </p:sp>
      <p:sp>
        <p:nvSpPr>
          <p:cNvPr id="35" name="SK-9-text-34"/>
          <p:cNvSpPr/>
          <p:nvPr/>
        </p:nvSpPr>
        <p:spPr>
          <a:xfrm>
            <a:off x="8229600" y="2420838"/>
            <a:ext cx="3255169" cy="39766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✓ Never inject into tendon substance — if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resistance is felt, stop and reposition the needle</a:t>
            </a:r>
            <a:endParaRPr lang="en-US" sz="1200" dirty="0"/>
          </a:p>
        </p:txBody>
      </p:sp>
      <p:sp>
        <p:nvSpPr>
          <p:cNvPr id="36" name="SK-9-text-35"/>
          <p:cNvSpPr/>
          <p:nvPr/>
        </p:nvSpPr>
        <p:spPr>
          <a:xfrm>
            <a:off x="8229600" y="2887117"/>
            <a:ext cx="3084463" cy="39082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✓ Ensure antiseptic is completely dry before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inserting the needle</a:t>
            </a:r>
            <a:endParaRPr lang="en-US" sz="1200" dirty="0"/>
          </a:p>
        </p:txBody>
      </p:sp>
      <p:sp>
        <p:nvSpPr>
          <p:cNvPr id="37" name="SK-9-text-36"/>
          <p:cNvSpPr/>
          <p:nvPr/>
        </p:nvSpPr>
        <p:spPr>
          <a:xfrm>
            <a:off x="8229600" y="3339703"/>
            <a:ext cx="3121075" cy="3839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✓ Always aspirate first — confirm you are not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in a blood vessel before injecting</a:t>
            </a:r>
            <a:endParaRPr lang="en-US" sz="1200" dirty="0"/>
          </a:p>
        </p:txBody>
      </p:sp>
      <p:sp>
        <p:nvSpPr>
          <p:cNvPr id="38" name="SK-9-text-37"/>
          <p:cNvSpPr/>
          <p:nvPr/>
        </p:nvSpPr>
        <p:spPr>
          <a:xfrm>
            <a:off x="8229600" y="3792438"/>
            <a:ext cx="3011388" cy="37028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✓ Inject local anaesthetic first, wait three to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five minutes, then deliver corticosteroid</a:t>
            </a:r>
            <a:endParaRPr lang="en-US" sz="1200" dirty="0"/>
          </a:p>
        </p:txBody>
      </p:sp>
      <p:sp>
        <p:nvSpPr>
          <p:cNvPr id="39" name="SK-9-text-38"/>
          <p:cNvSpPr/>
          <p:nvPr/>
        </p:nvSpPr>
        <p:spPr>
          <a:xfrm>
            <a:off x="8229600" y="4245025"/>
            <a:ext cx="2925961" cy="383977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✓ Golfer's elbow — stay lateral to the ulnar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nerve; palpate carefully before injecting</a:t>
            </a:r>
            <a:endParaRPr lang="en-US" sz="1200" dirty="0"/>
          </a:p>
        </p:txBody>
      </p:sp>
      <p:sp>
        <p:nvSpPr>
          <p:cNvPr id="40" name="SK-9-text-39"/>
          <p:cNvSpPr/>
          <p:nvPr/>
        </p:nvSpPr>
        <p:spPr>
          <a:xfrm>
            <a:off x="8229600" y="4697611"/>
            <a:ext cx="3048000" cy="56227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✓ Warn diabetic patients to monitor blood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glucose for twenty-four to forty-eight hours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after injection</a:t>
            </a:r>
            <a:endParaRPr lang="en-US" sz="1200" dirty="0"/>
          </a:p>
        </p:txBody>
      </p:sp>
      <p:sp>
        <p:nvSpPr>
          <p:cNvPr id="41" name="SK-9-text-40"/>
          <p:cNvSpPr/>
          <p:nvPr/>
        </p:nvSpPr>
        <p:spPr>
          <a:xfrm>
            <a:off x="8229600" y="5321796"/>
            <a:ext cx="3157686" cy="56911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✓ Younger shoulder patients — consider early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surgical referral if no improvement; repeated</a:t>
            </a:r>
            <a:endParaRPr lang="en-US" sz="1200" dirty="0"/>
          </a:p>
          <a:p>
            <a:pPr marL="0" indent="0" algn="l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injections risk rotator cuff rupture</a:t>
            </a:r>
            <a:endParaRPr lang="en-US" sz="1200" dirty="0"/>
          </a:p>
        </p:txBody>
      </p:sp>
      <p:sp>
        <p:nvSpPr>
          <p:cNvPr id="42" name="SK-9-text-41"/>
          <p:cNvSpPr/>
          <p:nvPr/>
        </p:nvSpPr>
        <p:spPr>
          <a:xfrm>
            <a:off x="8471892" y="5952679"/>
            <a:ext cx="2685157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6B5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Fluid flows freely in the right place</a:t>
            </a:r>
            <a:endParaRPr lang="en-US" sz="1200" dirty="0"/>
          </a:p>
        </p:txBody>
      </p:sp>
      <p:sp>
        <p:nvSpPr>
          <p:cNvPr id="43" name="SK-9-text-42"/>
          <p:cNvSpPr/>
          <p:nvPr/>
        </p:nvSpPr>
        <p:spPr>
          <a:xfrm>
            <a:off x="633859" y="6638479"/>
            <a:ext cx="7597140" cy="17829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Bradford VTS | Joint Injections in Primary Care</a:t>
            </a:r>
            <a:endParaRPr lang="en-US" sz="1050" dirty="0"/>
          </a:p>
        </p:txBody>
      </p:sp>
      <p:sp>
        <p:nvSpPr>
          <p:cNvPr id="44" name="SK-9-text-43"/>
          <p:cNvSpPr/>
          <p:nvPr/>
        </p:nvSpPr>
        <p:spPr>
          <a:xfrm>
            <a:off x="5400973" y="6638479"/>
            <a:ext cx="3436620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www.bradfordvts.co.uk</a:t>
            </a:r>
            <a:endParaRPr lang="en-US" sz="1050" dirty="0"/>
          </a:p>
        </p:txBody>
      </p:sp>
      <p:sp>
        <p:nvSpPr>
          <p:cNvPr id="45" name="SK-9-text-44"/>
          <p:cNvSpPr/>
          <p:nvPr/>
        </p:nvSpPr>
        <p:spPr>
          <a:xfrm>
            <a:off x="10923984" y="6638479"/>
            <a:ext cx="1268016" cy="16445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June 2026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0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0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859" y="466279"/>
            <a:ext cx="109686" cy="1110853"/>
          </a:xfrm>
          <a:prstGeom prst="rect">
            <a:avLst/>
          </a:prstGeom>
        </p:spPr>
      </p:pic>
      <p:pic>
        <p:nvPicPr>
          <p:cNvPr id="4" name="SK-10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398419"/>
            <a:ext cx="12192000" cy="34230"/>
          </a:xfrm>
          <a:prstGeom prst="rect">
            <a:avLst/>
          </a:prstGeom>
        </p:spPr>
      </p:pic>
      <p:pic>
        <p:nvPicPr>
          <p:cNvPr id="5" name="SK-10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6432798"/>
            <a:ext cx="12192000" cy="425053"/>
          </a:xfrm>
          <a:prstGeom prst="rect">
            <a:avLst/>
          </a:prstGeom>
        </p:spPr>
      </p:pic>
      <p:pic>
        <p:nvPicPr>
          <p:cNvPr id="6" name="SK-10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655" y="1885950"/>
            <a:ext cx="5364361" cy="651421"/>
          </a:xfrm>
          <a:prstGeom prst="rect">
            <a:avLst/>
          </a:prstGeom>
        </p:spPr>
      </p:pic>
      <p:pic>
        <p:nvPicPr>
          <p:cNvPr id="7" name="SK-10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1655" y="1885950"/>
            <a:ext cx="109686" cy="651421"/>
          </a:xfrm>
          <a:prstGeom prst="rect">
            <a:avLst/>
          </a:prstGeom>
        </p:spPr>
      </p:pic>
      <p:pic>
        <p:nvPicPr>
          <p:cNvPr id="8" name="SK-10-img-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655" y="2674590"/>
            <a:ext cx="5364361" cy="651421"/>
          </a:xfrm>
          <a:prstGeom prst="rect">
            <a:avLst/>
          </a:prstGeom>
        </p:spPr>
      </p:pic>
      <p:pic>
        <p:nvPicPr>
          <p:cNvPr id="9" name="SK-10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1655" y="2674590"/>
            <a:ext cx="109686" cy="651421"/>
          </a:xfrm>
          <a:prstGeom prst="rect">
            <a:avLst/>
          </a:prstGeom>
        </p:spPr>
      </p:pic>
      <p:pic>
        <p:nvPicPr>
          <p:cNvPr id="10" name="SK-10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1655" y="3463230"/>
            <a:ext cx="5364361" cy="651421"/>
          </a:xfrm>
          <a:prstGeom prst="rect">
            <a:avLst/>
          </a:prstGeom>
        </p:spPr>
      </p:pic>
      <p:pic>
        <p:nvPicPr>
          <p:cNvPr id="11" name="SK-10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1655" y="3463230"/>
            <a:ext cx="109686" cy="651421"/>
          </a:xfrm>
          <a:prstGeom prst="rect">
            <a:avLst/>
          </a:prstGeom>
        </p:spPr>
      </p:pic>
      <p:pic>
        <p:nvPicPr>
          <p:cNvPr id="12" name="SK-10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1655" y="4251871"/>
            <a:ext cx="5364361" cy="651421"/>
          </a:xfrm>
          <a:prstGeom prst="rect">
            <a:avLst/>
          </a:prstGeom>
        </p:spPr>
      </p:pic>
      <p:pic>
        <p:nvPicPr>
          <p:cNvPr id="13" name="SK-10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1655" y="4251871"/>
            <a:ext cx="109686" cy="651421"/>
          </a:xfrm>
          <a:prstGeom prst="rect">
            <a:avLst/>
          </a:prstGeom>
        </p:spPr>
      </p:pic>
      <p:pic>
        <p:nvPicPr>
          <p:cNvPr id="14" name="SK-10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1655" y="5040511"/>
            <a:ext cx="5364361" cy="651421"/>
          </a:xfrm>
          <a:prstGeom prst="rect">
            <a:avLst/>
          </a:prstGeom>
        </p:spPr>
      </p:pic>
      <p:pic>
        <p:nvPicPr>
          <p:cNvPr id="15" name="SK-10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1655" y="5040511"/>
            <a:ext cx="109686" cy="651421"/>
          </a:xfrm>
          <a:prstGeom prst="rect">
            <a:avLst/>
          </a:prstGeom>
        </p:spPr>
      </p:pic>
      <p:pic>
        <p:nvPicPr>
          <p:cNvPr id="16" name="SK-10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17890" y="1885950"/>
            <a:ext cx="5364361" cy="651421"/>
          </a:xfrm>
          <a:prstGeom prst="rect">
            <a:avLst/>
          </a:prstGeom>
        </p:spPr>
      </p:pic>
      <p:pic>
        <p:nvPicPr>
          <p:cNvPr id="17" name="SK-10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217890" y="1885950"/>
            <a:ext cx="109686" cy="651421"/>
          </a:xfrm>
          <a:prstGeom prst="rect">
            <a:avLst/>
          </a:prstGeom>
        </p:spPr>
      </p:pic>
      <p:pic>
        <p:nvPicPr>
          <p:cNvPr id="18" name="SK-10-img-17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17890" y="2674590"/>
            <a:ext cx="5364361" cy="651421"/>
          </a:xfrm>
          <a:prstGeom prst="rect">
            <a:avLst/>
          </a:prstGeom>
        </p:spPr>
      </p:pic>
      <p:pic>
        <p:nvPicPr>
          <p:cNvPr id="19" name="SK-10-img-18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217890" y="2674590"/>
            <a:ext cx="109686" cy="651421"/>
          </a:xfrm>
          <a:prstGeom prst="rect">
            <a:avLst/>
          </a:prstGeom>
        </p:spPr>
      </p:pic>
      <p:pic>
        <p:nvPicPr>
          <p:cNvPr id="20" name="SK-10-img-19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217890" y="3463230"/>
            <a:ext cx="5364361" cy="651421"/>
          </a:xfrm>
          <a:prstGeom prst="rect">
            <a:avLst/>
          </a:prstGeom>
        </p:spPr>
      </p:pic>
      <p:pic>
        <p:nvPicPr>
          <p:cNvPr id="21" name="SK-10-img-20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217890" y="3463230"/>
            <a:ext cx="109686" cy="651421"/>
          </a:xfrm>
          <a:prstGeom prst="rect">
            <a:avLst/>
          </a:prstGeom>
        </p:spPr>
      </p:pic>
      <p:pic>
        <p:nvPicPr>
          <p:cNvPr id="22" name="SK-10-img-21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217890" y="4251871"/>
            <a:ext cx="5364361" cy="651421"/>
          </a:xfrm>
          <a:prstGeom prst="rect">
            <a:avLst/>
          </a:prstGeom>
        </p:spPr>
      </p:pic>
      <p:pic>
        <p:nvPicPr>
          <p:cNvPr id="23" name="SK-10-img-22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217890" y="4251871"/>
            <a:ext cx="109686" cy="651421"/>
          </a:xfrm>
          <a:prstGeom prst="rect">
            <a:avLst/>
          </a:prstGeom>
        </p:spPr>
      </p:pic>
      <p:pic>
        <p:nvPicPr>
          <p:cNvPr id="24" name="SK-10-img-23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217890" y="5040511"/>
            <a:ext cx="5364361" cy="651421"/>
          </a:xfrm>
          <a:prstGeom prst="rect">
            <a:avLst/>
          </a:prstGeom>
        </p:spPr>
      </p:pic>
      <p:pic>
        <p:nvPicPr>
          <p:cNvPr id="25" name="SK-10-img-24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217890" y="5040511"/>
            <a:ext cx="109686" cy="651421"/>
          </a:xfrm>
          <a:prstGeom prst="rect">
            <a:avLst/>
          </a:prstGeom>
        </p:spPr>
      </p:pic>
      <p:sp>
        <p:nvSpPr>
          <p:cNvPr id="26" name="SK-10-text-25"/>
          <p:cNvSpPr/>
          <p:nvPr/>
        </p:nvSpPr>
        <p:spPr>
          <a:xfrm>
            <a:off x="877788" y="514350"/>
            <a:ext cx="7947660" cy="5759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4200" b="1" dirty="0">
                <a:solidFill>
                  <a:srgbClr val="00214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Quick Recall</a:t>
            </a:r>
            <a:endParaRPr lang="en-US" sz="4200" dirty="0"/>
          </a:p>
        </p:txBody>
      </p:sp>
      <p:sp>
        <p:nvSpPr>
          <p:cNvPr id="27" name="SK-10-text-26"/>
          <p:cNvSpPr/>
          <p:nvPr/>
        </p:nvSpPr>
        <p:spPr>
          <a:xfrm>
            <a:off x="877788" y="1172617"/>
            <a:ext cx="11314212" cy="42505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8B73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Key rules, safety warnings and exam essentials</a:t>
            </a:r>
            <a:endParaRPr lang="en-US" sz="2700" dirty="0"/>
          </a:p>
        </p:txBody>
      </p:sp>
      <p:sp>
        <p:nvSpPr>
          <p:cNvPr id="28" name="SK-10-text-27"/>
          <p:cNvSpPr/>
          <p:nvPr/>
        </p:nvSpPr>
        <p:spPr>
          <a:xfrm>
            <a:off x="841177" y="2036713"/>
            <a:ext cx="11350823" cy="36343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01 Max 3 injections per joint per year</a:t>
            </a:r>
            <a:endParaRPr lang="en-US" sz="1875" dirty="0"/>
          </a:p>
        </p:txBody>
      </p:sp>
      <p:sp>
        <p:nvSpPr>
          <p:cNvPr id="29" name="SK-10-text-28"/>
          <p:cNvSpPr/>
          <p:nvPr/>
        </p:nvSpPr>
        <p:spPr>
          <a:xfrm>
            <a:off x="816769" y="2852886"/>
            <a:ext cx="11072813" cy="3290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02 Never inject into tendon substance</a:t>
            </a:r>
            <a:endParaRPr lang="en-US" sz="1875" dirty="0"/>
          </a:p>
        </p:txBody>
      </p:sp>
      <p:sp>
        <p:nvSpPr>
          <p:cNvPr id="30" name="SK-10-text-29"/>
          <p:cNvSpPr/>
          <p:nvPr/>
        </p:nvSpPr>
        <p:spPr>
          <a:xfrm>
            <a:off x="816769" y="3655219"/>
            <a:ext cx="11375231" cy="30167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03 Infection = absolute contraindication</a:t>
            </a:r>
            <a:endParaRPr lang="en-US" sz="1875" dirty="0"/>
          </a:p>
        </p:txBody>
      </p:sp>
      <p:sp>
        <p:nvSpPr>
          <p:cNvPr id="31" name="SK-10-text-30"/>
          <p:cNvSpPr/>
          <p:nvPr/>
        </p:nvSpPr>
        <p:spPr>
          <a:xfrm>
            <a:off x="816769" y="4457700"/>
            <a:ext cx="11375231" cy="3290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04 Post-injection flare: 2–5% · self-limiting</a:t>
            </a:r>
            <a:endParaRPr lang="en-US" sz="1875" dirty="0"/>
          </a:p>
        </p:txBody>
      </p:sp>
      <p:sp>
        <p:nvSpPr>
          <p:cNvPr id="32" name="SK-10-text-31"/>
          <p:cNvSpPr/>
          <p:nvPr/>
        </p:nvSpPr>
        <p:spPr>
          <a:xfrm>
            <a:off x="816769" y="5260032"/>
            <a:ext cx="11375231" cy="3290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05 Tennis elbow: physio beats injection at 1 year</a:t>
            </a:r>
            <a:endParaRPr lang="en-US" sz="1875" dirty="0"/>
          </a:p>
        </p:txBody>
      </p:sp>
      <p:sp>
        <p:nvSpPr>
          <p:cNvPr id="33" name="SK-10-text-32"/>
          <p:cNvSpPr/>
          <p:nvPr/>
        </p:nvSpPr>
        <p:spPr>
          <a:xfrm>
            <a:off x="6376392" y="2043559"/>
            <a:ext cx="5815608" cy="32221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06 Knee: aspirate effusion before injecting</a:t>
            </a:r>
            <a:endParaRPr lang="en-US" sz="1875" dirty="0"/>
          </a:p>
        </p:txBody>
      </p:sp>
      <p:sp>
        <p:nvSpPr>
          <p:cNvPr id="34" name="SK-10-text-33"/>
          <p:cNvSpPr/>
          <p:nvPr/>
        </p:nvSpPr>
        <p:spPr>
          <a:xfrm>
            <a:off x="6376392" y="2852886"/>
            <a:ext cx="5815608" cy="3290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07 Warn: pain returns when LA wears off (~2 hrs)</a:t>
            </a:r>
            <a:endParaRPr lang="en-US" sz="1875" dirty="0"/>
          </a:p>
        </p:txBody>
      </p:sp>
      <p:sp>
        <p:nvSpPr>
          <p:cNvPr id="35" name="SK-10-text-34"/>
          <p:cNvSpPr/>
          <p:nvPr/>
        </p:nvSpPr>
        <p:spPr>
          <a:xfrm>
            <a:off x="6376392" y="3655219"/>
            <a:ext cx="5815608" cy="30852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08 Diabetics: monitor glucose for 24–48 hours</a:t>
            </a:r>
            <a:endParaRPr lang="en-US" sz="1875" dirty="0"/>
          </a:p>
        </p:txBody>
      </p:sp>
      <p:sp>
        <p:nvSpPr>
          <p:cNvPr id="36" name="SK-10-text-35"/>
          <p:cNvSpPr/>
          <p:nvPr/>
        </p:nvSpPr>
        <p:spPr>
          <a:xfrm>
            <a:off x="6376392" y="4457700"/>
            <a:ext cx="5815608" cy="3290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09 Hyaluronan: NOT recommended — NICE NG226</a:t>
            </a:r>
            <a:endParaRPr lang="en-US" sz="1875" dirty="0"/>
          </a:p>
        </p:txBody>
      </p:sp>
      <p:sp>
        <p:nvSpPr>
          <p:cNvPr id="37" name="SK-10-text-36"/>
          <p:cNvSpPr/>
          <p:nvPr/>
        </p:nvSpPr>
        <p:spPr>
          <a:xfrm>
            <a:off x="6400800" y="5260032"/>
            <a:ext cx="5791200" cy="329059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87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10 Hot swollen joint: exclude sepsis first</a:t>
            </a:r>
            <a:endParaRPr lang="en-US" sz="1875" dirty="0"/>
          </a:p>
        </p:txBody>
      </p:sp>
      <p:sp>
        <p:nvSpPr>
          <p:cNvPr id="38" name="SK-10-text-37"/>
          <p:cNvSpPr/>
          <p:nvPr/>
        </p:nvSpPr>
        <p:spPr>
          <a:xfrm>
            <a:off x="572988" y="5918448"/>
            <a:ext cx="11619012" cy="23306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8B735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■ Limits &amp; Rules · ■ Safety Critical · ■ Evidence / NICE · ■ Clinical Warnings</a:t>
            </a:r>
            <a:endParaRPr lang="en-US" sz="1350" dirty="0"/>
          </a:p>
        </p:txBody>
      </p:sp>
      <p:sp>
        <p:nvSpPr>
          <p:cNvPr id="39" name="SK-10-text-38"/>
          <p:cNvSpPr/>
          <p:nvPr/>
        </p:nvSpPr>
        <p:spPr>
          <a:xfrm>
            <a:off x="597396" y="6494413"/>
            <a:ext cx="11594604" cy="2811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Bradford VTS Teaching Deck · Joint Injections in Primary Care</a:t>
            </a:r>
            <a:endParaRPr lang="en-US" sz="1650" dirty="0"/>
          </a:p>
        </p:txBody>
      </p:sp>
      <p:sp>
        <p:nvSpPr>
          <p:cNvPr id="40" name="SK-10-text-39"/>
          <p:cNvSpPr/>
          <p:nvPr/>
        </p:nvSpPr>
        <p:spPr>
          <a:xfrm>
            <a:off x="7370118" y="6494413"/>
            <a:ext cx="2401491" cy="253603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ctr">
              <a:buNone/>
            </a:pPr>
            <a:r>
              <a:rPr lang="en-US" sz="1725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www.bradfordvts.co.uk</a:t>
            </a:r>
            <a:endParaRPr lang="en-US" sz="1725" dirty="0"/>
          </a:p>
        </p:txBody>
      </p:sp>
      <p:sp>
        <p:nvSpPr>
          <p:cNvPr id="41" name="SK-10-text-40"/>
          <p:cNvSpPr/>
          <p:nvPr/>
        </p:nvSpPr>
        <p:spPr>
          <a:xfrm>
            <a:off x="10412016" y="6494413"/>
            <a:ext cx="1170236" cy="239911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 algn="r">
              <a:buNone/>
            </a:pPr>
            <a:r>
              <a:rPr lang="en-US" sz="1725" b="1" dirty="0">
                <a:solidFill>
                  <a:srgbClr val="F4A46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June 2026</a:t>
            </a:r>
            <a:endParaRPr lang="en-US" sz="172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1896</Words>
  <Application>Microsoft Office PowerPoint</Application>
  <PresentationFormat>Widescreen</PresentationFormat>
  <Paragraphs>314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Open Sans</vt:lpstr>
      <vt:lpstr>Montserrat</vt:lpstr>
      <vt:lpstr>Arial</vt:lpstr>
      <vt:lpstr>Roboto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Ramesh Mehay</cp:lastModifiedBy>
  <cp:revision>2</cp:revision>
  <dcterms:created xsi:type="dcterms:W3CDTF">2026-06-17T16:13:46Z</dcterms:created>
  <dcterms:modified xsi:type="dcterms:W3CDTF">2026-06-17T16:27:03Z</dcterms:modified>
</cp:coreProperties>
</file>