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12192000"/>
  <p:embeddedFontLst>
    <p:embeddedFont>
      <p:font typeface="Montserrat" panose="00000500000000000000" pitchFamily="2" charset="0"/>
      <p:regular r:id="rId27"/>
      <p:bold r:id="rId28"/>
      <p:italic r:id="rId29"/>
      <p:boldItalic r:id="rId30"/>
    </p:embeddedFont>
    <p:embeddedFont>
      <p:font typeface="Roboto" panose="02000000000000000000" pitchFamily="2" charset="0"/>
      <p:regular r:id="rId31"/>
      <p:bold r:id="rId32"/>
      <p:italic r:id="rId33"/>
      <p:boldItalic r:id="rId3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9318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32.png"/><Relationship Id="rId18" Type="http://schemas.openxmlformats.org/officeDocument/2006/relationships/image" Target="../media/image137.png"/><Relationship Id="rId3" Type="http://schemas.openxmlformats.org/officeDocument/2006/relationships/image" Target="../media/image1.png"/><Relationship Id="rId7" Type="http://schemas.openxmlformats.org/officeDocument/2006/relationships/image" Target="../media/image126.png"/><Relationship Id="rId12" Type="http://schemas.openxmlformats.org/officeDocument/2006/relationships/image" Target="../media/image131.png"/><Relationship Id="rId17" Type="http://schemas.openxmlformats.org/officeDocument/2006/relationships/image" Target="../media/image136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5.png"/><Relationship Id="rId11" Type="http://schemas.openxmlformats.org/officeDocument/2006/relationships/image" Target="../media/image130.png"/><Relationship Id="rId5" Type="http://schemas.openxmlformats.org/officeDocument/2006/relationships/image" Target="../media/image124.png"/><Relationship Id="rId15" Type="http://schemas.openxmlformats.org/officeDocument/2006/relationships/image" Target="../media/image134.png"/><Relationship Id="rId10" Type="http://schemas.openxmlformats.org/officeDocument/2006/relationships/image" Target="../media/image129.png"/><Relationship Id="rId19" Type="http://schemas.openxmlformats.org/officeDocument/2006/relationships/image" Target="../media/image138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Relationship Id="rId14" Type="http://schemas.openxmlformats.org/officeDocument/2006/relationships/image" Target="../media/image1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48.png"/><Relationship Id="rId18" Type="http://schemas.openxmlformats.org/officeDocument/2006/relationships/image" Target="../media/image153.png"/><Relationship Id="rId3" Type="http://schemas.openxmlformats.org/officeDocument/2006/relationships/image" Target="../media/image1.png"/><Relationship Id="rId7" Type="http://schemas.openxmlformats.org/officeDocument/2006/relationships/image" Target="../media/image142.png"/><Relationship Id="rId12" Type="http://schemas.openxmlformats.org/officeDocument/2006/relationships/image" Target="../media/image147.png"/><Relationship Id="rId17" Type="http://schemas.openxmlformats.org/officeDocument/2006/relationships/image" Target="../media/image152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5" Type="http://schemas.openxmlformats.org/officeDocument/2006/relationships/image" Target="../media/image140.png"/><Relationship Id="rId15" Type="http://schemas.openxmlformats.org/officeDocument/2006/relationships/image" Target="../media/image150.png"/><Relationship Id="rId10" Type="http://schemas.openxmlformats.org/officeDocument/2006/relationships/image" Target="../media/image145.png"/><Relationship Id="rId19" Type="http://schemas.openxmlformats.org/officeDocument/2006/relationships/image" Target="../media/image154.png"/><Relationship Id="rId4" Type="http://schemas.openxmlformats.org/officeDocument/2006/relationships/image" Target="../media/image139.png"/><Relationship Id="rId9" Type="http://schemas.openxmlformats.org/officeDocument/2006/relationships/image" Target="../media/image144.png"/><Relationship Id="rId14" Type="http://schemas.openxmlformats.org/officeDocument/2006/relationships/image" Target="../media/image14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13" Type="http://schemas.openxmlformats.org/officeDocument/2006/relationships/image" Target="../media/image164.png"/><Relationship Id="rId18" Type="http://schemas.openxmlformats.org/officeDocument/2006/relationships/image" Target="../media/image169.png"/><Relationship Id="rId3" Type="http://schemas.openxmlformats.org/officeDocument/2006/relationships/image" Target="../media/image1.png"/><Relationship Id="rId7" Type="http://schemas.openxmlformats.org/officeDocument/2006/relationships/image" Target="../media/image158.png"/><Relationship Id="rId12" Type="http://schemas.openxmlformats.org/officeDocument/2006/relationships/image" Target="../media/image163.png"/><Relationship Id="rId17" Type="http://schemas.openxmlformats.org/officeDocument/2006/relationships/image" Target="../media/image168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67.png"/><Relationship Id="rId20" Type="http://schemas.openxmlformats.org/officeDocument/2006/relationships/image" Target="../media/image1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7.png"/><Relationship Id="rId11" Type="http://schemas.openxmlformats.org/officeDocument/2006/relationships/image" Target="../media/image162.png"/><Relationship Id="rId5" Type="http://schemas.openxmlformats.org/officeDocument/2006/relationships/image" Target="../media/image156.png"/><Relationship Id="rId15" Type="http://schemas.openxmlformats.org/officeDocument/2006/relationships/image" Target="../media/image166.png"/><Relationship Id="rId10" Type="http://schemas.openxmlformats.org/officeDocument/2006/relationships/image" Target="../media/image161.png"/><Relationship Id="rId19" Type="http://schemas.openxmlformats.org/officeDocument/2006/relationships/image" Target="../media/image170.png"/><Relationship Id="rId4" Type="http://schemas.openxmlformats.org/officeDocument/2006/relationships/image" Target="../media/image155.png"/><Relationship Id="rId9" Type="http://schemas.openxmlformats.org/officeDocument/2006/relationships/image" Target="../media/image160.png"/><Relationship Id="rId14" Type="http://schemas.openxmlformats.org/officeDocument/2006/relationships/image" Target="../media/image16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13" Type="http://schemas.openxmlformats.org/officeDocument/2006/relationships/image" Target="../media/image182.png"/><Relationship Id="rId3" Type="http://schemas.openxmlformats.org/officeDocument/2006/relationships/image" Target="../media/image172.png"/><Relationship Id="rId7" Type="http://schemas.openxmlformats.org/officeDocument/2006/relationships/image" Target="../media/image176.png"/><Relationship Id="rId12" Type="http://schemas.openxmlformats.org/officeDocument/2006/relationships/image" Target="../media/image181.png"/><Relationship Id="rId17" Type="http://schemas.openxmlformats.org/officeDocument/2006/relationships/image" Target="../media/image186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5.png"/><Relationship Id="rId11" Type="http://schemas.openxmlformats.org/officeDocument/2006/relationships/image" Target="../media/image180.png"/><Relationship Id="rId5" Type="http://schemas.openxmlformats.org/officeDocument/2006/relationships/image" Target="../media/image174.png"/><Relationship Id="rId15" Type="http://schemas.openxmlformats.org/officeDocument/2006/relationships/image" Target="../media/image184.png"/><Relationship Id="rId10" Type="http://schemas.openxmlformats.org/officeDocument/2006/relationships/image" Target="../media/image179.png"/><Relationship Id="rId4" Type="http://schemas.openxmlformats.org/officeDocument/2006/relationships/image" Target="../media/image173.png"/><Relationship Id="rId9" Type="http://schemas.openxmlformats.org/officeDocument/2006/relationships/image" Target="../media/image178.png"/><Relationship Id="rId14" Type="http://schemas.openxmlformats.org/officeDocument/2006/relationships/image" Target="../media/image18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png"/><Relationship Id="rId13" Type="http://schemas.openxmlformats.org/officeDocument/2006/relationships/image" Target="../media/image196.png"/><Relationship Id="rId18" Type="http://schemas.openxmlformats.org/officeDocument/2006/relationships/image" Target="../media/image201.png"/><Relationship Id="rId26" Type="http://schemas.openxmlformats.org/officeDocument/2006/relationships/image" Target="../media/image209.png"/><Relationship Id="rId3" Type="http://schemas.openxmlformats.org/officeDocument/2006/relationships/image" Target="../media/image73.png"/><Relationship Id="rId21" Type="http://schemas.openxmlformats.org/officeDocument/2006/relationships/image" Target="../media/image204.png"/><Relationship Id="rId7" Type="http://schemas.openxmlformats.org/officeDocument/2006/relationships/image" Target="../media/image190.png"/><Relationship Id="rId12" Type="http://schemas.openxmlformats.org/officeDocument/2006/relationships/image" Target="../media/image195.png"/><Relationship Id="rId17" Type="http://schemas.openxmlformats.org/officeDocument/2006/relationships/image" Target="../media/image200.png"/><Relationship Id="rId25" Type="http://schemas.openxmlformats.org/officeDocument/2006/relationships/image" Target="../media/image208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99.png"/><Relationship Id="rId20" Type="http://schemas.openxmlformats.org/officeDocument/2006/relationships/image" Target="../media/image2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9.png"/><Relationship Id="rId11" Type="http://schemas.openxmlformats.org/officeDocument/2006/relationships/image" Target="../media/image194.png"/><Relationship Id="rId24" Type="http://schemas.openxmlformats.org/officeDocument/2006/relationships/image" Target="../media/image207.png"/><Relationship Id="rId5" Type="http://schemas.openxmlformats.org/officeDocument/2006/relationships/image" Target="../media/image188.png"/><Relationship Id="rId15" Type="http://schemas.openxmlformats.org/officeDocument/2006/relationships/image" Target="../media/image198.png"/><Relationship Id="rId23" Type="http://schemas.openxmlformats.org/officeDocument/2006/relationships/image" Target="../media/image206.png"/><Relationship Id="rId10" Type="http://schemas.openxmlformats.org/officeDocument/2006/relationships/image" Target="../media/image193.png"/><Relationship Id="rId19" Type="http://schemas.openxmlformats.org/officeDocument/2006/relationships/image" Target="../media/image202.png"/><Relationship Id="rId4" Type="http://schemas.openxmlformats.org/officeDocument/2006/relationships/image" Target="../media/image187.png"/><Relationship Id="rId9" Type="http://schemas.openxmlformats.org/officeDocument/2006/relationships/image" Target="../media/image192.png"/><Relationship Id="rId14" Type="http://schemas.openxmlformats.org/officeDocument/2006/relationships/image" Target="../media/image197.png"/><Relationship Id="rId22" Type="http://schemas.openxmlformats.org/officeDocument/2006/relationships/image" Target="../media/image20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png"/><Relationship Id="rId13" Type="http://schemas.openxmlformats.org/officeDocument/2006/relationships/image" Target="../media/image219.png"/><Relationship Id="rId18" Type="http://schemas.openxmlformats.org/officeDocument/2006/relationships/image" Target="../media/image224.png"/><Relationship Id="rId26" Type="http://schemas.openxmlformats.org/officeDocument/2006/relationships/image" Target="../media/image232.png"/><Relationship Id="rId3" Type="http://schemas.openxmlformats.org/officeDocument/2006/relationships/image" Target="../media/image1.png"/><Relationship Id="rId21" Type="http://schemas.openxmlformats.org/officeDocument/2006/relationships/image" Target="../media/image227.png"/><Relationship Id="rId7" Type="http://schemas.openxmlformats.org/officeDocument/2006/relationships/image" Target="../media/image213.png"/><Relationship Id="rId12" Type="http://schemas.openxmlformats.org/officeDocument/2006/relationships/image" Target="../media/image218.png"/><Relationship Id="rId17" Type="http://schemas.openxmlformats.org/officeDocument/2006/relationships/image" Target="../media/image223.png"/><Relationship Id="rId25" Type="http://schemas.openxmlformats.org/officeDocument/2006/relationships/image" Target="../media/image231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22.png"/><Relationship Id="rId20" Type="http://schemas.openxmlformats.org/officeDocument/2006/relationships/image" Target="../media/image2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2.png"/><Relationship Id="rId11" Type="http://schemas.openxmlformats.org/officeDocument/2006/relationships/image" Target="../media/image217.png"/><Relationship Id="rId24" Type="http://schemas.openxmlformats.org/officeDocument/2006/relationships/image" Target="../media/image230.png"/><Relationship Id="rId5" Type="http://schemas.openxmlformats.org/officeDocument/2006/relationships/image" Target="../media/image211.png"/><Relationship Id="rId15" Type="http://schemas.openxmlformats.org/officeDocument/2006/relationships/image" Target="../media/image221.png"/><Relationship Id="rId23" Type="http://schemas.openxmlformats.org/officeDocument/2006/relationships/image" Target="../media/image229.png"/><Relationship Id="rId10" Type="http://schemas.openxmlformats.org/officeDocument/2006/relationships/image" Target="../media/image216.png"/><Relationship Id="rId19" Type="http://schemas.openxmlformats.org/officeDocument/2006/relationships/image" Target="../media/image225.png"/><Relationship Id="rId4" Type="http://schemas.openxmlformats.org/officeDocument/2006/relationships/image" Target="../media/image210.png"/><Relationship Id="rId9" Type="http://schemas.openxmlformats.org/officeDocument/2006/relationships/image" Target="../media/image215.png"/><Relationship Id="rId14" Type="http://schemas.openxmlformats.org/officeDocument/2006/relationships/image" Target="../media/image220.png"/><Relationship Id="rId22" Type="http://schemas.openxmlformats.org/officeDocument/2006/relationships/image" Target="../media/image2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8.png"/><Relationship Id="rId13" Type="http://schemas.openxmlformats.org/officeDocument/2006/relationships/image" Target="../media/image243.png"/><Relationship Id="rId3" Type="http://schemas.openxmlformats.org/officeDocument/2006/relationships/image" Target="../media/image233.png"/><Relationship Id="rId7" Type="http://schemas.openxmlformats.org/officeDocument/2006/relationships/image" Target="../media/image237.png"/><Relationship Id="rId12" Type="http://schemas.openxmlformats.org/officeDocument/2006/relationships/image" Target="../media/image2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6.png"/><Relationship Id="rId11" Type="http://schemas.openxmlformats.org/officeDocument/2006/relationships/image" Target="../media/image241.png"/><Relationship Id="rId5" Type="http://schemas.openxmlformats.org/officeDocument/2006/relationships/image" Target="../media/image235.png"/><Relationship Id="rId10" Type="http://schemas.openxmlformats.org/officeDocument/2006/relationships/image" Target="../media/image240.png"/><Relationship Id="rId4" Type="http://schemas.openxmlformats.org/officeDocument/2006/relationships/image" Target="../media/image234.png"/><Relationship Id="rId9" Type="http://schemas.openxmlformats.org/officeDocument/2006/relationships/image" Target="../media/image23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8.png"/><Relationship Id="rId13" Type="http://schemas.openxmlformats.org/officeDocument/2006/relationships/image" Target="../media/image253.png"/><Relationship Id="rId3" Type="http://schemas.openxmlformats.org/officeDocument/2006/relationships/image" Target="../media/image1.png"/><Relationship Id="rId7" Type="http://schemas.openxmlformats.org/officeDocument/2006/relationships/image" Target="../media/image247.png"/><Relationship Id="rId12" Type="http://schemas.openxmlformats.org/officeDocument/2006/relationships/image" Target="../media/image25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6.png"/><Relationship Id="rId11" Type="http://schemas.openxmlformats.org/officeDocument/2006/relationships/image" Target="../media/image251.png"/><Relationship Id="rId5" Type="http://schemas.openxmlformats.org/officeDocument/2006/relationships/image" Target="../media/image245.png"/><Relationship Id="rId10" Type="http://schemas.openxmlformats.org/officeDocument/2006/relationships/image" Target="../media/image250.png"/><Relationship Id="rId4" Type="http://schemas.openxmlformats.org/officeDocument/2006/relationships/image" Target="../media/image244.png"/><Relationship Id="rId9" Type="http://schemas.openxmlformats.org/officeDocument/2006/relationships/image" Target="../media/image249.png"/><Relationship Id="rId14" Type="http://schemas.openxmlformats.org/officeDocument/2006/relationships/image" Target="../media/image25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1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9.png"/><Relationship Id="rId3" Type="http://schemas.openxmlformats.org/officeDocument/2006/relationships/image" Target="../media/image1.png"/><Relationship Id="rId7" Type="http://schemas.openxmlformats.org/officeDocument/2006/relationships/image" Target="../media/image25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7.png"/><Relationship Id="rId5" Type="http://schemas.openxmlformats.org/officeDocument/2006/relationships/image" Target="../media/image256.png"/><Relationship Id="rId4" Type="http://schemas.openxmlformats.org/officeDocument/2006/relationships/image" Target="../media/image25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4.png"/><Relationship Id="rId13" Type="http://schemas.openxmlformats.org/officeDocument/2006/relationships/image" Target="../media/image269.png"/><Relationship Id="rId18" Type="http://schemas.openxmlformats.org/officeDocument/2006/relationships/image" Target="../media/image274.png"/><Relationship Id="rId3" Type="http://schemas.openxmlformats.org/officeDocument/2006/relationships/image" Target="../media/image1.png"/><Relationship Id="rId7" Type="http://schemas.openxmlformats.org/officeDocument/2006/relationships/image" Target="../media/image263.png"/><Relationship Id="rId12" Type="http://schemas.openxmlformats.org/officeDocument/2006/relationships/image" Target="../media/image268.png"/><Relationship Id="rId17" Type="http://schemas.openxmlformats.org/officeDocument/2006/relationships/image" Target="../media/image273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2.png"/><Relationship Id="rId11" Type="http://schemas.openxmlformats.org/officeDocument/2006/relationships/image" Target="../media/image267.png"/><Relationship Id="rId5" Type="http://schemas.openxmlformats.org/officeDocument/2006/relationships/image" Target="../media/image261.png"/><Relationship Id="rId15" Type="http://schemas.openxmlformats.org/officeDocument/2006/relationships/image" Target="../media/image271.png"/><Relationship Id="rId10" Type="http://schemas.openxmlformats.org/officeDocument/2006/relationships/image" Target="../media/image266.png"/><Relationship Id="rId4" Type="http://schemas.openxmlformats.org/officeDocument/2006/relationships/image" Target="../media/image260.png"/><Relationship Id="rId9" Type="http://schemas.openxmlformats.org/officeDocument/2006/relationships/image" Target="../media/image265.png"/><Relationship Id="rId14" Type="http://schemas.openxmlformats.org/officeDocument/2006/relationships/image" Target="../media/image27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png"/><Relationship Id="rId13" Type="http://schemas.openxmlformats.org/officeDocument/2006/relationships/image" Target="../media/image285.png"/><Relationship Id="rId18" Type="http://schemas.openxmlformats.org/officeDocument/2006/relationships/image" Target="../media/image290.png"/><Relationship Id="rId3" Type="http://schemas.openxmlformats.org/officeDocument/2006/relationships/image" Target="../media/image275.png"/><Relationship Id="rId21" Type="http://schemas.openxmlformats.org/officeDocument/2006/relationships/image" Target="../media/image293.png"/><Relationship Id="rId7" Type="http://schemas.openxmlformats.org/officeDocument/2006/relationships/image" Target="../media/image279.png"/><Relationship Id="rId12" Type="http://schemas.openxmlformats.org/officeDocument/2006/relationships/image" Target="../media/image284.png"/><Relationship Id="rId17" Type="http://schemas.openxmlformats.org/officeDocument/2006/relationships/image" Target="../media/image289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288.png"/><Relationship Id="rId20" Type="http://schemas.openxmlformats.org/officeDocument/2006/relationships/image" Target="../media/image2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8.png"/><Relationship Id="rId11" Type="http://schemas.openxmlformats.org/officeDocument/2006/relationships/image" Target="../media/image283.png"/><Relationship Id="rId24" Type="http://schemas.openxmlformats.org/officeDocument/2006/relationships/image" Target="../media/image296.png"/><Relationship Id="rId5" Type="http://schemas.openxmlformats.org/officeDocument/2006/relationships/image" Target="../media/image277.png"/><Relationship Id="rId15" Type="http://schemas.openxmlformats.org/officeDocument/2006/relationships/image" Target="../media/image287.png"/><Relationship Id="rId23" Type="http://schemas.openxmlformats.org/officeDocument/2006/relationships/image" Target="../media/image295.png"/><Relationship Id="rId10" Type="http://schemas.openxmlformats.org/officeDocument/2006/relationships/image" Target="../media/image282.png"/><Relationship Id="rId19" Type="http://schemas.openxmlformats.org/officeDocument/2006/relationships/image" Target="../media/image291.png"/><Relationship Id="rId4" Type="http://schemas.openxmlformats.org/officeDocument/2006/relationships/image" Target="../media/image276.png"/><Relationship Id="rId9" Type="http://schemas.openxmlformats.org/officeDocument/2006/relationships/image" Target="../media/image281.png"/><Relationship Id="rId14" Type="http://schemas.openxmlformats.org/officeDocument/2006/relationships/image" Target="../media/image286.png"/><Relationship Id="rId22" Type="http://schemas.openxmlformats.org/officeDocument/2006/relationships/image" Target="../media/image294.png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6.png"/><Relationship Id="rId18" Type="http://schemas.openxmlformats.org/officeDocument/2006/relationships/image" Target="../media/image311.png"/><Relationship Id="rId26" Type="http://schemas.openxmlformats.org/officeDocument/2006/relationships/image" Target="../media/image319.png"/><Relationship Id="rId39" Type="http://schemas.openxmlformats.org/officeDocument/2006/relationships/image" Target="../media/image332.png"/><Relationship Id="rId21" Type="http://schemas.openxmlformats.org/officeDocument/2006/relationships/image" Target="../media/image314.png"/><Relationship Id="rId34" Type="http://schemas.openxmlformats.org/officeDocument/2006/relationships/image" Target="../media/image327.png"/><Relationship Id="rId7" Type="http://schemas.openxmlformats.org/officeDocument/2006/relationships/image" Target="../media/image300.png"/><Relationship Id="rId12" Type="http://schemas.openxmlformats.org/officeDocument/2006/relationships/image" Target="../media/image305.png"/><Relationship Id="rId17" Type="http://schemas.openxmlformats.org/officeDocument/2006/relationships/image" Target="../media/image310.png"/><Relationship Id="rId25" Type="http://schemas.openxmlformats.org/officeDocument/2006/relationships/image" Target="../media/image318.png"/><Relationship Id="rId33" Type="http://schemas.openxmlformats.org/officeDocument/2006/relationships/image" Target="../media/image326.png"/><Relationship Id="rId38" Type="http://schemas.openxmlformats.org/officeDocument/2006/relationships/image" Target="../media/image331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09.png"/><Relationship Id="rId20" Type="http://schemas.openxmlformats.org/officeDocument/2006/relationships/image" Target="../media/image313.png"/><Relationship Id="rId29" Type="http://schemas.openxmlformats.org/officeDocument/2006/relationships/image" Target="../media/image3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9.png"/><Relationship Id="rId11" Type="http://schemas.openxmlformats.org/officeDocument/2006/relationships/image" Target="../media/image304.png"/><Relationship Id="rId24" Type="http://schemas.openxmlformats.org/officeDocument/2006/relationships/image" Target="../media/image317.png"/><Relationship Id="rId32" Type="http://schemas.openxmlformats.org/officeDocument/2006/relationships/image" Target="../media/image325.png"/><Relationship Id="rId37" Type="http://schemas.openxmlformats.org/officeDocument/2006/relationships/image" Target="../media/image330.png"/><Relationship Id="rId40" Type="http://schemas.openxmlformats.org/officeDocument/2006/relationships/image" Target="../media/image333.png"/><Relationship Id="rId5" Type="http://schemas.openxmlformats.org/officeDocument/2006/relationships/image" Target="../media/image298.png"/><Relationship Id="rId15" Type="http://schemas.openxmlformats.org/officeDocument/2006/relationships/image" Target="../media/image308.png"/><Relationship Id="rId23" Type="http://schemas.openxmlformats.org/officeDocument/2006/relationships/image" Target="../media/image316.png"/><Relationship Id="rId28" Type="http://schemas.openxmlformats.org/officeDocument/2006/relationships/image" Target="../media/image321.png"/><Relationship Id="rId36" Type="http://schemas.openxmlformats.org/officeDocument/2006/relationships/image" Target="../media/image329.png"/><Relationship Id="rId10" Type="http://schemas.openxmlformats.org/officeDocument/2006/relationships/image" Target="../media/image303.png"/><Relationship Id="rId19" Type="http://schemas.openxmlformats.org/officeDocument/2006/relationships/image" Target="../media/image312.png"/><Relationship Id="rId31" Type="http://schemas.openxmlformats.org/officeDocument/2006/relationships/image" Target="../media/image324.png"/><Relationship Id="rId4" Type="http://schemas.openxmlformats.org/officeDocument/2006/relationships/image" Target="../media/image297.png"/><Relationship Id="rId9" Type="http://schemas.openxmlformats.org/officeDocument/2006/relationships/image" Target="../media/image302.png"/><Relationship Id="rId14" Type="http://schemas.openxmlformats.org/officeDocument/2006/relationships/image" Target="../media/image307.png"/><Relationship Id="rId22" Type="http://schemas.openxmlformats.org/officeDocument/2006/relationships/image" Target="../media/image315.png"/><Relationship Id="rId27" Type="http://schemas.openxmlformats.org/officeDocument/2006/relationships/image" Target="../media/image320.png"/><Relationship Id="rId30" Type="http://schemas.openxmlformats.org/officeDocument/2006/relationships/image" Target="../media/image323.png"/><Relationship Id="rId35" Type="http://schemas.openxmlformats.org/officeDocument/2006/relationships/image" Target="../media/image328.png"/><Relationship Id="rId8" Type="http://schemas.openxmlformats.org/officeDocument/2006/relationships/image" Target="../media/image301.png"/><Relationship Id="rId3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44.png"/><Relationship Id="rId18" Type="http://schemas.openxmlformats.org/officeDocument/2006/relationships/image" Target="../media/image349.png"/><Relationship Id="rId26" Type="http://schemas.openxmlformats.org/officeDocument/2006/relationships/image" Target="../media/image357.png"/><Relationship Id="rId39" Type="http://schemas.openxmlformats.org/officeDocument/2006/relationships/image" Target="../media/image370.png"/><Relationship Id="rId21" Type="http://schemas.openxmlformats.org/officeDocument/2006/relationships/image" Target="../media/image352.png"/><Relationship Id="rId34" Type="http://schemas.openxmlformats.org/officeDocument/2006/relationships/image" Target="../media/image365.png"/><Relationship Id="rId7" Type="http://schemas.openxmlformats.org/officeDocument/2006/relationships/image" Target="../media/image338.png"/><Relationship Id="rId12" Type="http://schemas.openxmlformats.org/officeDocument/2006/relationships/image" Target="../media/image343.png"/><Relationship Id="rId17" Type="http://schemas.openxmlformats.org/officeDocument/2006/relationships/image" Target="../media/image348.png"/><Relationship Id="rId25" Type="http://schemas.openxmlformats.org/officeDocument/2006/relationships/image" Target="../media/image356.png"/><Relationship Id="rId33" Type="http://schemas.openxmlformats.org/officeDocument/2006/relationships/image" Target="../media/image364.png"/><Relationship Id="rId38" Type="http://schemas.openxmlformats.org/officeDocument/2006/relationships/image" Target="../media/image369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47.png"/><Relationship Id="rId20" Type="http://schemas.openxmlformats.org/officeDocument/2006/relationships/image" Target="../media/image351.png"/><Relationship Id="rId29" Type="http://schemas.openxmlformats.org/officeDocument/2006/relationships/image" Target="../media/image3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7.png"/><Relationship Id="rId11" Type="http://schemas.openxmlformats.org/officeDocument/2006/relationships/image" Target="../media/image342.png"/><Relationship Id="rId24" Type="http://schemas.openxmlformats.org/officeDocument/2006/relationships/image" Target="../media/image355.png"/><Relationship Id="rId32" Type="http://schemas.openxmlformats.org/officeDocument/2006/relationships/image" Target="../media/image363.png"/><Relationship Id="rId37" Type="http://schemas.openxmlformats.org/officeDocument/2006/relationships/image" Target="../media/image368.png"/><Relationship Id="rId40" Type="http://schemas.openxmlformats.org/officeDocument/2006/relationships/image" Target="../media/image371.png"/><Relationship Id="rId5" Type="http://schemas.openxmlformats.org/officeDocument/2006/relationships/image" Target="../media/image336.png"/><Relationship Id="rId15" Type="http://schemas.openxmlformats.org/officeDocument/2006/relationships/image" Target="../media/image346.png"/><Relationship Id="rId23" Type="http://schemas.openxmlformats.org/officeDocument/2006/relationships/image" Target="../media/image354.png"/><Relationship Id="rId28" Type="http://schemas.openxmlformats.org/officeDocument/2006/relationships/image" Target="../media/image359.png"/><Relationship Id="rId36" Type="http://schemas.openxmlformats.org/officeDocument/2006/relationships/image" Target="../media/image367.png"/><Relationship Id="rId10" Type="http://schemas.openxmlformats.org/officeDocument/2006/relationships/image" Target="../media/image341.png"/><Relationship Id="rId19" Type="http://schemas.openxmlformats.org/officeDocument/2006/relationships/image" Target="../media/image350.png"/><Relationship Id="rId31" Type="http://schemas.openxmlformats.org/officeDocument/2006/relationships/image" Target="../media/image362.png"/><Relationship Id="rId4" Type="http://schemas.openxmlformats.org/officeDocument/2006/relationships/image" Target="../media/image335.png"/><Relationship Id="rId9" Type="http://schemas.openxmlformats.org/officeDocument/2006/relationships/image" Target="../media/image340.png"/><Relationship Id="rId14" Type="http://schemas.openxmlformats.org/officeDocument/2006/relationships/image" Target="../media/image345.png"/><Relationship Id="rId22" Type="http://schemas.openxmlformats.org/officeDocument/2006/relationships/image" Target="../media/image353.png"/><Relationship Id="rId27" Type="http://schemas.openxmlformats.org/officeDocument/2006/relationships/image" Target="../media/image358.png"/><Relationship Id="rId30" Type="http://schemas.openxmlformats.org/officeDocument/2006/relationships/image" Target="../media/image361.png"/><Relationship Id="rId35" Type="http://schemas.openxmlformats.org/officeDocument/2006/relationships/image" Target="../media/image366.png"/><Relationship Id="rId8" Type="http://schemas.openxmlformats.org/officeDocument/2006/relationships/image" Target="../media/image339.png"/><Relationship Id="rId3" Type="http://schemas.openxmlformats.org/officeDocument/2006/relationships/image" Target="../media/image33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18" Type="http://schemas.openxmlformats.org/officeDocument/2006/relationships/image" Target="../media/image102.png"/><Relationship Id="rId3" Type="http://schemas.openxmlformats.org/officeDocument/2006/relationships/image" Target="../media/image1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17" Type="http://schemas.openxmlformats.org/officeDocument/2006/relationships/image" Target="../media/image10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png"/><Relationship Id="rId3" Type="http://schemas.openxmlformats.org/officeDocument/2006/relationships/image" Target="../media/image1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0" Type="http://schemas.openxmlformats.org/officeDocument/2006/relationships/image" Target="../media/image109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846"/>
            <a:ext cx="6071592" cy="596503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1592" y="6846"/>
            <a:ext cx="170557" cy="6851005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079" y="3236863"/>
            <a:ext cx="1755577" cy="164455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263" y="4299942"/>
            <a:ext cx="5413177" cy="1981944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2298" y="0"/>
            <a:ext cx="5949553" cy="6858000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7082" y="4471392"/>
            <a:ext cx="426690" cy="301675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365671" y="219373"/>
            <a:ext cx="48310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10" name="SK-1-text-9"/>
          <p:cNvSpPr/>
          <p:nvPr/>
        </p:nvSpPr>
        <p:spPr>
          <a:xfrm>
            <a:off x="2950369" y="233065"/>
            <a:ext cx="36766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11" name="SK-1-text-10"/>
          <p:cNvSpPr/>
          <p:nvPr/>
        </p:nvSpPr>
        <p:spPr>
          <a:xfrm>
            <a:off x="390079" y="1104007"/>
            <a:ext cx="4559796" cy="18584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750" b="1" dirty="0">
                <a:solidFill>
                  <a:srgbClr val="112D5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Knee Problems</a:t>
            </a:r>
            <a:endParaRPr lang="en-US" sz="3750" dirty="0"/>
          </a:p>
          <a:p>
            <a:pPr marL="0" indent="0" algn="l">
              <a:lnSpc>
                <a:spcPts val="4125"/>
              </a:lnSpc>
              <a:buNone/>
            </a:pPr>
            <a:r>
              <a:rPr lang="en-US" sz="3750" b="1" dirty="0">
                <a:solidFill>
                  <a:srgbClr val="112D5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Assessment of the</a:t>
            </a:r>
            <a:endParaRPr lang="en-US" sz="3750" dirty="0"/>
          </a:p>
          <a:p>
            <a:pPr marL="0" indent="0" algn="l">
              <a:lnSpc>
                <a:spcPts val="4125"/>
              </a:lnSpc>
              <a:buNone/>
            </a:pPr>
            <a:r>
              <a:rPr lang="en-US" sz="3750" b="1" dirty="0">
                <a:solidFill>
                  <a:srgbClr val="112D5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Acutely Injured Knee</a:t>
            </a:r>
            <a:endParaRPr lang="en-US" sz="3750" dirty="0"/>
          </a:p>
        </p:txBody>
      </p:sp>
      <p:sp>
        <p:nvSpPr>
          <p:cNvPr id="12" name="SK-1-text-11"/>
          <p:cNvSpPr/>
          <p:nvPr/>
        </p:nvSpPr>
        <p:spPr>
          <a:xfrm>
            <a:off x="377875" y="3662065"/>
            <a:ext cx="118141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History-First Consultation Framework for GP Trainees</a:t>
            </a:r>
            <a:endParaRPr lang="en-US" sz="1650" dirty="0"/>
          </a:p>
        </p:txBody>
      </p:sp>
      <p:sp>
        <p:nvSpPr>
          <p:cNvPr id="13" name="SK-1-text-12"/>
          <p:cNvSpPr/>
          <p:nvPr/>
        </p:nvSpPr>
        <p:spPr>
          <a:xfrm>
            <a:off x="694879" y="4882753"/>
            <a:ext cx="4559796" cy="12275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438"/>
              </a:lnSpc>
              <a:buNone/>
            </a:pPr>
            <a:r>
              <a:rPr lang="en-US" sz="1875" b="1" dirty="0">
                <a:solidFill>
                  <a:srgbClr val="112D5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knee is the largest joint in the body —</a:t>
            </a:r>
            <a:endParaRPr lang="en-US" sz="1875" dirty="0"/>
          </a:p>
          <a:p>
            <a:pPr marL="0" indent="0" algn="l">
              <a:lnSpc>
                <a:spcPts val="2438"/>
              </a:lnSpc>
              <a:buNone/>
            </a:pPr>
            <a:r>
              <a:rPr lang="en-US" sz="1875" b="1" dirty="0">
                <a:solidFill>
                  <a:srgbClr val="112D5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yet has no bony stability. It is the most</a:t>
            </a:r>
            <a:endParaRPr lang="en-US" sz="1875" dirty="0"/>
          </a:p>
          <a:p>
            <a:pPr marL="0" indent="0" algn="l">
              <a:lnSpc>
                <a:spcPts val="2438"/>
              </a:lnSpc>
              <a:buNone/>
            </a:pPr>
            <a:r>
              <a:rPr lang="en-US" sz="1875" b="1" dirty="0">
                <a:solidFill>
                  <a:srgbClr val="112D5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commonly injured joint in sport, and</a:t>
            </a:r>
            <a:endParaRPr lang="en-US" sz="1875" dirty="0"/>
          </a:p>
          <a:p>
            <a:pPr marL="0" indent="0" algn="l">
              <a:lnSpc>
                <a:spcPts val="2438"/>
              </a:lnSpc>
              <a:buNone/>
            </a:pPr>
            <a:r>
              <a:rPr lang="en-US" sz="1875" b="1" dirty="0">
                <a:solidFill>
                  <a:srgbClr val="112D5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injuries are frequently missed.</a:t>
            </a:r>
            <a:endParaRPr lang="en-US" sz="1875" dirty="0"/>
          </a:p>
        </p:txBody>
      </p:sp>
      <p:sp>
        <p:nvSpPr>
          <p:cNvPr id="14" name="SK-1-text-13"/>
          <p:cNvSpPr/>
          <p:nvPr/>
        </p:nvSpPr>
        <p:spPr>
          <a:xfrm>
            <a:off x="292596" y="6501259"/>
            <a:ext cx="11899404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purposes only - Always verify against latest NICE/BNF/local pathways - Dr Ramesh Mehay - June 2026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8157" y="5191423"/>
            <a:ext cx="487561" cy="624036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6471" y="4683919"/>
            <a:ext cx="304800" cy="239911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9773" y="2029867"/>
            <a:ext cx="499765" cy="630882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3875" y="1735038"/>
            <a:ext cx="694879" cy="1179463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361" y="4683919"/>
            <a:ext cx="268188" cy="239911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267" y="1728192"/>
            <a:ext cx="1170384" cy="1186309"/>
          </a:xfrm>
          <a:prstGeom prst="rect">
            <a:avLst/>
          </a:prstGeom>
        </p:spPr>
      </p:pic>
      <p:sp>
        <p:nvSpPr>
          <p:cNvPr id="9" name="SK-10-text-8"/>
          <p:cNvSpPr/>
          <p:nvPr/>
        </p:nvSpPr>
        <p:spPr>
          <a:xfrm>
            <a:off x="219373" y="82153"/>
            <a:ext cx="1116330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• www.bradfordvts.co.uk • June 2026</a:t>
            </a:r>
            <a:endParaRPr lang="en-US" sz="1125" dirty="0"/>
          </a:p>
        </p:txBody>
      </p:sp>
      <p:sp>
        <p:nvSpPr>
          <p:cNvPr id="10" name="SK-10-text-9"/>
          <p:cNvSpPr/>
          <p:nvPr/>
        </p:nvSpPr>
        <p:spPr>
          <a:xfrm>
            <a:off x="10204698" y="89148"/>
            <a:ext cx="1987302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purposes only.</a:t>
            </a:r>
            <a:endParaRPr lang="en-US" sz="1125" dirty="0"/>
          </a:p>
        </p:txBody>
      </p:sp>
      <p:sp>
        <p:nvSpPr>
          <p:cNvPr id="11" name="SK-10-text-10"/>
          <p:cNvSpPr/>
          <p:nvPr/>
        </p:nvSpPr>
        <p:spPr>
          <a:xfrm>
            <a:off x="207169" y="521196"/>
            <a:ext cx="300132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EXAMINATION</a:t>
            </a:r>
            <a:endParaRPr lang="en-US" sz="1725" dirty="0"/>
          </a:p>
        </p:txBody>
      </p:sp>
      <p:sp>
        <p:nvSpPr>
          <p:cNvPr id="12" name="SK-10-text-11"/>
          <p:cNvSpPr/>
          <p:nvPr/>
        </p:nvSpPr>
        <p:spPr>
          <a:xfrm>
            <a:off x="194965" y="809179"/>
            <a:ext cx="1199703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True Locking vs Pseudo-Locking</a:t>
            </a:r>
            <a:endParaRPr lang="en-US" sz="3000" dirty="0"/>
          </a:p>
        </p:txBody>
      </p:sp>
      <p:sp>
        <p:nvSpPr>
          <p:cNvPr id="13" name="SK-10-text-12"/>
          <p:cNvSpPr/>
          <p:nvPr/>
        </p:nvSpPr>
        <p:spPr>
          <a:xfrm>
            <a:off x="2084784" y="1968103"/>
            <a:ext cx="482536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TRUE LOCKING</a:t>
            </a:r>
            <a:endParaRPr lang="en-US" sz="2550" dirty="0"/>
          </a:p>
        </p:txBody>
      </p:sp>
      <p:sp>
        <p:nvSpPr>
          <p:cNvPr id="14" name="SK-10-text-13"/>
          <p:cNvSpPr/>
          <p:nvPr/>
        </p:nvSpPr>
        <p:spPr>
          <a:xfrm>
            <a:off x="572988" y="3003798"/>
            <a:ext cx="898112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Cannot EXTEND / straighten the knee</a:t>
            </a:r>
            <a:endParaRPr lang="en-US" sz="1575" dirty="0"/>
          </a:p>
        </p:txBody>
      </p:sp>
      <p:sp>
        <p:nvSpPr>
          <p:cNvPr id="15" name="SK-10-text-14"/>
          <p:cNvSpPr/>
          <p:nvPr/>
        </p:nvSpPr>
        <p:spPr>
          <a:xfrm>
            <a:off x="572988" y="3298627"/>
            <a:ext cx="1161901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Mechanical block — meniscal flap or loose body</a:t>
            </a:r>
            <a:endParaRPr lang="en-US" sz="1575" dirty="0"/>
          </a:p>
        </p:txBody>
      </p:sp>
      <p:sp>
        <p:nvSpPr>
          <p:cNvPr id="16" name="SK-10-text-15"/>
          <p:cNvSpPr/>
          <p:nvPr/>
        </p:nvSpPr>
        <p:spPr>
          <a:xfrm>
            <a:off x="572988" y="3607296"/>
            <a:ext cx="778097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Usually medial joint line pain</a:t>
            </a:r>
            <a:endParaRPr lang="en-US" sz="1575" dirty="0"/>
          </a:p>
        </p:txBody>
      </p:sp>
      <p:sp>
        <p:nvSpPr>
          <p:cNvPr id="17" name="SK-10-text-16"/>
          <p:cNvSpPr/>
          <p:nvPr/>
        </p:nvSpPr>
        <p:spPr>
          <a:xfrm>
            <a:off x="572988" y="3908971"/>
            <a:ext cx="99412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Comes on suddenly, often after twisting</a:t>
            </a:r>
            <a:endParaRPr lang="en-US" sz="1575" dirty="0"/>
          </a:p>
        </p:txBody>
      </p:sp>
      <p:sp>
        <p:nvSpPr>
          <p:cNvPr id="18" name="SK-10-text-17"/>
          <p:cNvSpPr/>
          <p:nvPr/>
        </p:nvSpPr>
        <p:spPr>
          <a:xfrm>
            <a:off x="572988" y="4203948"/>
            <a:ext cx="116190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Patient cannot fully straighten even passively</a:t>
            </a:r>
            <a:endParaRPr lang="en-US" sz="1575" dirty="0"/>
          </a:p>
        </p:txBody>
      </p:sp>
      <p:sp>
        <p:nvSpPr>
          <p:cNvPr id="19" name="SK-10-text-18"/>
          <p:cNvSpPr/>
          <p:nvPr/>
        </p:nvSpPr>
        <p:spPr>
          <a:xfrm>
            <a:off x="1182588" y="4683919"/>
            <a:ext cx="720756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ORTHOPAEDIC REFERRAL</a:t>
            </a:r>
            <a:endParaRPr lang="en-US" sz="1725" dirty="0"/>
          </a:p>
        </p:txBody>
      </p:sp>
      <p:sp>
        <p:nvSpPr>
          <p:cNvPr id="20" name="SK-10-text-19"/>
          <p:cNvSpPr/>
          <p:nvPr/>
        </p:nvSpPr>
        <p:spPr>
          <a:xfrm>
            <a:off x="8010079" y="1968103"/>
            <a:ext cx="4181921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PSEUDO-LOCKING</a:t>
            </a:r>
            <a:endParaRPr lang="en-US" sz="2550" dirty="0"/>
          </a:p>
        </p:txBody>
      </p:sp>
      <p:sp>
        <p:nvSpPr>
          <p:cNvPr id="21" name="SK-10-text-20"/>
          <p:cNvSpPr/>
          <p:nvPr/>
        </p:nvSpPr>
        <p:spPr>
          <a:xfrm>
            <a:off x="6364188" y="3003798"/>
            <a:ext cx="58278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Cannot FLEX fully — pain and spasm</a:t>
            </a:r>
            <a:endParaRPr lang="en-US" sz="1575" dirty="0"/>
          </a:p>
        </p:txBody>
      </p:sp>
      <p:sp>
        <p:nvSpPr>
          <p:cNvPr id="22" name="SK-10-text-21"/>
          <p:cNvSpPr/>
          <p:nvPr/>
        </p:nvSpPr>
        <p:spPr>
          <a:xfrm>
            <a:off x="6364188" y="3298627"/>
            <a:ext cx="582781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No mechanical block — effusion or muscle guarding</a:t>
            </a:r>
            <a:endParaRPr lang="en-US" sz="1575" dirty="0"/>
          </a:p>
        </p:txBody>
      </p:sp>
      <p:sp>
        <p:nvSpPr>
          <p:cNvPr id="23" name="SK-10-text-22"/>
          <p:cNvSpPr/>
          <p:nvPr/>
        </p:nvSpPr>
        <p:spPr>
          <a:xfrm>
            <a:off x="6364188" y="3607296"/>
            <a:ext cx="58278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Often anterior knee pain (PFS pattern)</a:t>
            </a:r>
            <a:endParaRPr lang="en-US" sz="1575" dirty="0"/>
          </a:p>
        </p:txBody>
      </p:sp>
      <p:sp>
        <p:nvSpPr>
          <p:cNvPr id="24" name="SK-10-text-23"/>
          <p:cNvSpPr/>
          <p:nvPr/>
        </p:nvSpPr>
        <p:spPr>
          <a:xfrm>
            <a:off x="6364188" y="3908971"/>
            <a:ext cx="58278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Gradual onset, no clear mechanical event</a:t>
            </a:r>
            <a:endParaRPr lang="en-US" sz="1575" dirty="0"/>
          </a:p>
        </p:txBody>
      </p:sp>
      <p:sp>
        <p:nvSpPr>
          <p:cNvPr id="25" name="SK-10-text-24"/>
          <p:cNvSpPr/>
          <p:nvPr/>
        </p:nvSpPr>
        <p:spPr>
          <a:xfrm>
            <a:off x="6364188" y="4203948"/>
            <a:ext cx="582781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Passive movement often possible with care</a:t>
            </a:r>
            <a:endParaRPr lang="en-US" sz="1575" dirty="0"/>
          </a:p>
        </p:txBody>
      </p:sp>
      <p:sp>
        <p:nvSpPr>
          <p:cNvPr id="26" name="SK-10-text-25"/>
          <p:cNvSpPr/>
          <p:nvPr/>
        </p:nvSpPr>
        <p:spPr>
          <a:xfrm>
            <a:off x="7193161" y="4683919"/>
            <a:ext cx="499883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PHYSIOTHERAPY ROUTE</a:t>
            </a:r>
            <a:endParaRPr lang="en-US" sz="1725" dirty="0"/>
          </a:p>
        </p:txBody>
      </p:sp>
      <p:sp>
        <p:nvSpPr>
          <p:cNvPr id="27" name="SK-10-text-26"/>
          <p:cNvSpPr/>
          <p:nvPr/>
        </p:nvSpPr>
        <p:spPr>
          <a:xfrm>
            <a:off x="4572000" y="5198269"/>
            <a:ext cx="599122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 for Emergency</a:t>
            </a:r>
            <a:endParaRPr lang="en-US" sz="2550" dirty="0"/>
          </a:p>
        </p:txBody>
      </p:sp>
      <p:sp>
        <p:nvSpPr>
          <p:cNvPr id="28" name="SK-10-text-27"/>
          <p:cNvSpPr/>
          <p:nvPr/>
        </p:nvSpPr>
        <p:spPr>
          <a:xfrm>
            <a:off x="4572000" y="5609779"/>
            <a:ext cx="76200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Cannot EXTEND = True Lock = Act Now</a:t>
            </a:r>
            <a:endParaRPr lang="en-US" sz="1500" dirty="0"/>
          </a:p>
        </p:txBody>
      </p:sp>
      <p:sp>
        <p:nvSpPr>
          <p:cNvPr id="29" name="SK-10-text-28"/>
          <p:cNvSpPr/>
          <p:nvPr/>
        </p:nvSpPr>
        <p:spPr>
          <a:xfrm>
            <a:off x="475357" y="6062365"/>
            <a:ext cx="93726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</a:t>
            </a:r>
            <a:endParaRPr lang="en-US" sz="1800" dirty="0"/>
          </a:p>
        </p:txBody>
      </p:sp>
      <p:sp>
        <p:nvSpPr>
          <p:cNvPr id="30" name="SK-10-text-29"/>
          <p:cNvSpPr/>
          <p:nvPr/>
        </p:nvSpPr>
        <p:spPr>
          <a:xfrm>
            <a:off x="1401961" y="6089898"/>
            <a:ext cx="1079003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Pearl: The knee NEVER locks in full extension — true locking always occurs in partial flexion.</a:t>
            </a:r>
            <a:endParaRPr lang="en-US" sz="1500" dirty="0"/>
          </a:p>
        </p:txBody>
      </p:sp>
      <p:sp>
        <p:nvSpPr>
          <p:cNvPr id="31" name="SK-10-text-30"/>
          <p:cNvSpPr/>
          <p:nvPr/>
        </p:nvSpPr>
        <p:spPr>
          <a:xfrm>
            <a:off x="975271" y="6604248"/>
            <a:ext cx="1121672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purposes only • Always verify against latest NICE/BNF/local pathways • Dr Ramesh Mehay • June 2026 • 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6290" y="1268611"/>
            <a:ext cx="902196" cy="1014859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0855" y="1481286"/>
            <a:ext cx="1853059" cy="747415"/>
          </a:xfrm>
          <a:prstGeom prst="rect">
            <a:avLst/>
          </a:prstGeom>
        </p:spPr>
      </p:pic>
      <p:sp>
        <p:nvSpPr>
          <p:cNvPr id="5" name="SK-11-text-4"/>
          <p:cNvSpPr/>
          <p:nvPr/>
        </p:nvSpPr>
        <p:spPr>
          <a:xfrm>
            <a:off x="268188" y="191988"/>
            <a:ext cx="50234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392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MECHANISMS OF GIVING WAY</a:t>
            </a:r>
            <a:endParaRPr lang="en-US" sz="1350" dirty="0"/>
          </a:p>
        </p:txBody>
      </p:sp>
      <p:sp>
        <p:nvSpPr>
          <p:cNvPr id="6" name="SK-11-text-5"/>
          <p:cNvSpPr/>
          <p:nvPr/>
        </p:nvSpPr>
        <p:spPr>
          <a:xfrm>
            <a:off x="280392" y="459432"/>
            <a:ext cx="11911608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Giving Way — Not All Collapses Are Equal</a:t>
            </a:r>
            <a:endParaRPr lang="en-US" sz="3300" dirty="0"/>
          </a:p>
        </p:txBody>
      </p:sp>
      <p:sp>
        <p:nvSpPr>
          <p:cNvPr id="7" name="SK-11-text-6"/>
          <p:cNvSpPr/>
          <p:nvPr/>
        </p:nvSpPr>
        <p:spPr>
          <a:xfrm>
            <a:off x="1645890" y="2413992"/>
            <a:ext cx="577310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Complete Collapse</a:t>
            </a:r>
            <a:endParaRPr lang="en-US" sz="2175" dirty="0"/>
          </a:p>
        </p:txBody>
      </p:sp>
      <p:sp>
        <p:nvSpPr>
          <p:cNvPr id="8" name="SK-11-text-7"/>
          <p:cNvSpPr/>
          <p:nvPr/>
        </p:nvSpPr>
        <p:spPr>
          <a:xfrm>
            <a:off x="2048173" y="2811661"/>
            <a:ext cx="37890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392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ACL-Deficient Knee</a:t>
            </a:r>
            <a:endParaRPr lang="en-US" sz="1350" dirty="0"/>
          </a:p>
        </p:txBody>
      </p:sp>
      <p:sp>
        <p:nvSpPr>
          <p:cNvPr id="9" name="SK-11-text-8"/>
          <p:cNvSpPr/>
          <p:nvPr/>
        </p:nvSpPr>
        <p:spPr>
          <a:xfrm>
            <a:off x="487561" y="3147715"/>
            <a:ext cx="81095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Trigger: Rotational / twisting movement</a:t>
            </a:r>
            <a:endParaRPr lang="en-US" sz="1350" dirty="0"/>
          </a:p>
        </p:txBody>
      </p:sp>
      <p:sp>
        <p:nvSpPr>
          <p:cNvPr id="10" name="SK-11-text-9"/>
          <p:cNvSpPr/>
          <p:nvPr/>
        </p:nvSpPr>
        <p:spPr>
          <a:xfrm>
            <a:off x="487561" y="3490615"/>
            <a:ext cx="74923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Onset: Immediate, sudden, unexpected</a:t>
            </a:r>
            <a:endParaRPr lang="en-US" sz="1350" dirty="0"/>
          </a:p>
        </p:txBody>
      </p:sp>
      <p:sp>
        <p:nvSpPr>
          <p:cNvPr id="11" name="SK-11-text-10"/>
          <p:cNvSpPr/>
          <p:nvPr/>
        </p:nvSpPr>
        <p:spPr>
          <a:xfrm>
            <a:off x="487561" y="3826669"/>
            <a:ext cx="1170443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Severity: Full weight-bearing failure — patient falls or is caught</a:t>
            </a:r>
            <a:endParaRPr lang="en-US" sz="1350" dirty="0"/>
          </a:p>
        </p:txBody>
      </p:sp>
      <p:sp>
        <p:nvSpPr>
          <p:cNvPr id="12" name="SK-11-text-11"/>
          <p:cNvSpPr/>
          <p:nvPr/>
        </p:nvSpPr>
        <p:spPr>
          <a:xfrm>
            <a:off x="487561" y="4169569"/>
            <a:ext cx="101669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Recovery: Cannot self-correct; structural failure</a:t>
            </a:r>
            <a:endParaRPr lang="en-US" sz="1350" dirty="0"/>
          </a:p>
        </p:txBody>
      </p:sp>
      <p:sp>
        <p:nvSpPr>
          <p:cNvPr id="13" name="SK-11-text-12"/>
          <p:cNvSpPr/>
          <p:nvPr/>
        </p:nvSpPr>
        <p:spPr>
          <a:xfrm>
            <a:off x="487561" y="4505623"/>
            <a:ext cx="111956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Associated: Haemarthrosis, pop/crack at time of injury</a:t>
            </a:r>
            <a:endParaRPr lang="en-US" sz="1350" dirty="0"/>
          </a:p>
        </p:txBody>
      </p:sp>
      <p:sp>
        <p:nvSpPr>
          <p:cNvPr id="14" name="SK-11-text-13"/>
          <p:cNvSpPr/>
          <p:nvPr/>
        </p:nvSpPr>
        <p:spPr>
          <a:xfrm>
            <a:off x="487561" y="4841677"/>
            <a:ext cx="95497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Pattern: Happens on rotation even at low speed</a:t>
            </a:r>
            <a:endParaRPr lang="en-US" sz="1350" dirty="0"/>
          </a:p>
        </p:txBody>
      </p:sp>
      <p:sp>
        <p:nvSpPr>
          <p:cNvPr id="15" name="SK-11-text-14"/>
          <p:cNvSpPr/>
          <p:nvPr/>
        </p:nvSpPr>
        <p:spPr>
          <a:xfrm>
            <a:off x="5717977" y="3079105"/>
            <a:ext cx="1546860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392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VS</a:t>
            </a:r>
            <a:endParaRPr lang="en-US" sz="4200" dirty="0"/>
          </a:p>
        </p:txBody>
      </p:sp>
      <p:sp>
        <p:nvSpPr>
          <p:cNvPr id="16" name="SK-11-text-15"/>
          <p:cNvSpPr/>
          <p:nvPr/>
        </p:nvSpPr>
        <p:spPr>
          <a:xfrm>
            <a:off x="7985671" y="2413992"/>
            <a:ext cx="4206329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F392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Partial Giving Way</a:t>
            </a:r>
            <a:endParaRPr lang="en-US" sz="2175" dirty="0"/>
          </a:p>
        </p:txBody>
      </p:sp>
      <p:sp>
        <p:nvSpPr>
          <p:cNvPr id="17" name="SK-11-text-16"/>
          <p:cNvSpPr/>
          <p:nvPr/>
        </p:nvSpPr>
        <p:spPr>
          <a:xfrm>
            <a:off x="8168580" y="2811661"/>
            <a:ext cx="40234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Anterior Knee Pain / PFS</a:t>
            </a:r>
            <a:endParaRPr lang="en-US" sz="1350" dirty="0"/>
          </a:p>
        </p:txBody>
      </p:sp>
      <p:sp>
        <p:nvSpPr>
          <p:cNvPr id="18" name="SK-11-text-17"/>
          <p:cNvSpPr/>
          <p:nvPr/>
        </p:nvSpPr>
        <p:spPr>
          <a:xfrm>
            <a:off x="6815286" y="3154561"/>
            <a:ext cx="537671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392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Trigger: Pain or prolonged flexion (stairs, cinema, squatting)</a:t>
            </a:r>
            <a:endParaRPr lang="en-US" sz="1350" dirty="0"/>
          </a:p>
        </p:txBody>
      </p:sp>
      <p:sp>
        <p:nvSpPr>
          <p:cNvPr id="19" name="SK-11-text-18"/>
          <p:cNvSpPr/>
          <p:nvPr/>
        </p:nvSpPr>
        <p:spPr>
          <a:xfrm>
            <a:off x="6815286" y="3490615"/>
            <a:ext cx="537671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392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Onset: Gradual, momentary, self-limiting</a:t>
            </a:r>
            <a:endParaRPr lang="en-US" sz="1350" dirty="0"/>
          </a:p>
        </p:txBody>
      </p:sp>
      <p:sp>
        <p:nvSpPr>
          <p:cNvPr id="20" name="SK-11-text-19"/>
          <p:cNvSpPr/>
          <p:nvPr/>
        </p:nvSpPr>
        <p:spPr>
          <a:xfrm>
            <a:off x="6815286" y="3826669"/>
            <a:ext cx="537671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392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Severity: Brief buckle — patient catches themselves</a:t>
            </a:r>
            <a:endParaRPr lang="en-US" sz="1350" dirty="0"/>
          </a:p>
        </p:txBody>
      </p:sp>
      <p:sp>
        <p:nvSpPr>
          <p:cNvPr id="21" name="SK-11-text-20"/>
          <p:cNvSpPr/>
          <p:nvPr/>
        </p:nvSpPr>
        <p:spPr>
          <a:xfrm>
            <a:off x="6815286" y="4169569"/>
            <a:ext cx="537671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392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Recovery: Immediate self-correction; no structural failure</a:t>
            </a:r>
            <a:endParaRPr lang="en-US" sz="1350" dirty="0"/>
          </a:p>
        </p:txBody>
      </p:sp>
      <p:sp>
        <p:nvSpPr>
          <p:cNvPr id="22" name="SK-11-text-21"/>
          <p:cNvSpPr/>
          <p:nvPr/>
        </p:nvSpPr>
        <p:spPr>
          <a:xfrm>
            <a:off x="6815286" y="4505623"/>
            <a:ext cx="537671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392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Associated: No effusion, no acute injury event</a:t>
            </a:r>
            <a:endParaRPr lang="en-US" sz="1350" dirty="0"/>
          </a:p>
        </p:txBody>
      </p:sp>
      <p:sp>
        <p:nvSpPr>
          <p:cNvPr id="23" name="SK-11-text-22"/>
          <p:cNvSpPr/>
          <p:nvPr/>
        </p:nvSpPr>
        <p:spPr>
          <a:xfrm>
            <a:off x="6815286" y="4841677"/>
            <a:ext cx="537671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392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Pattern: Reflex quadriceps inhibition — protective, not structural</a:t>
            </a:r>
            <a:endParaRPr lang="en-US" sz="1350" dirty="0"/>
          </a:p>
        </p:txBody>
      </p:sp>
      <p:sp>
        <p:nvSpPr>
          <p:cNvPr id="24" name="SK-11-text-23"/>
          <p:cNvSpPr/>
          <p:nvPr/>
        </p:nvSpPr>
        <p:spPr>
          <a:xfrm>
            <a:off x="365671" y="5527477"/>
            <a:ext cx="394049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EXAMPLE</a:t>
            </a:r>
            <a:endParaRPr lang="en-US" sz="1575" dirty="0"/>
          </a:p>
        </p:txBody>
      </p:sp>
      <p:sp>
        <p:nvSpPr>
          <p:cNvPr id="25" name="SK-11-text-24"/>
          <p:cNvSpPr/>
          <p:nvPr/>
        </p:nvSpPr>
        <p:spPr>
          <a:xfrm>
            <a:off x="365671" y="5822305"/>
            <a:ext cx="4535388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Gascoigne turns to pass — knee collapses completely,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 is carried off. That is ACL rotational instability.</a:t>
            </a:r>
            <a:endParaRPr lang="en-US" sz="1500" dirty="0"/>
          </a:p>
        </p:txBody>
      </p:sp>
      <p:sp>
        <p:nvSpPr>
          <p:cNvPr id="26" name="SK-11-text-25"/>
          <p:cNvSpPr/>
          <p:nvPr/>
        </p:nvSpPr>
        <p:spPr>
          <a:xfrm>
            <a:off x="6400800" y="5527477"/>
            <a:ext cx="370046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392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THE SCA EXAM</a:t>
            </a:r>
            <a:endParaRPr lang="en-US" sz="1575" dirty="0"/>
          </a:p>
        </p:txBody>
      </p:sp>
      <p:sp>
        <p:nvSpPr>
          <p:cNvPr id="27" name="SK-11-text-26"/>
          <p:cNvSpPr/>
          <p:nvPr/>
        </p:nvSpPr>
        <p:spPr>
          <a:xfrm>
            <a:off x="6400800" y="5808613"/>
            <a:ext cx="4937671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Ask: 'Did your knee just buckle slightly, or did you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completely fall?' — the answer separates PFS from ACL.</a:t>
            </a:r>
            <a:endParaRPr lang="en-US" sz="1500" dirty="0"/>
          </a:p>
        </p:txBody>
      </p:sp>
      <p:sp>
        <p:nvSpPr>
          <p:cNvPr id="28" name="SK-11-text-27"/>
          <p:cNvSpPr/>
          <p:nvPr/>
        </p:nvSpPr>
        <p:spPr>
          <a:xfrm>
            <a:off x="1609279" y="6563023"/>
            <a:ext cx="1058272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purposes only · Always verify against latest NICE/BNF/local pathways · www.bradfordvts.co.uk · Dr Ramesh Mehay ·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025426"/>
            <a:ext cx="2316361" cy="47625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8103" y="651421"/>
            <a:ext cx="38100" cy="34290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412677"/>
            <a:ext cx="3657600" cy="4016573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1453753"/>
            <a:ext cx="3657600" cy="68580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81773" y="1391394"/>
            <a:ext cx="3657600" cy="3642866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81773" y="1380530"/>
            <a:ext cx="3657600" cy="873621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58894" y="1412677"/>
            <a:ext cx="3657600" cy="3689598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58894" y="1412677"/>
            <a:ext cx="3657600" cy="692646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9059" y="5438329"/>
            <a:ext cx="11411694" cy="699492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9059" y="5438329"/>
            <a:ext cx="2694384" cy="699492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63200" y="0"/>
            <a:ext cx="1828800" cy="123438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63200" y="5829300"/>
            <a:ext cx="1828800" cy="1028700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5357" y="5513784"/>
            <a:ext cx="499765" cy="541734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27082" y="1556742"/>
            <a:ext cx="743694" cy="404515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596259" y="1467594"/>
            <a:ext cx="524173" cy="699492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2988" y="1584127"/>
            <a:ext cx="670471" cy="425053"/>
          </a:xfrm>
          <a:prstGeom prst="rect">
            <a:avLst/>
          </a:prstGeom>
        </p:spPr>
      </p:pic>
      <p:sp>
        <p:nvSpPr>
          <p:cNvPr id="19" name="SK-12-text-18"/>
          <p:cNvSpPr/>
          <p:nvPr/>
        </p:nvSpPr>
        <p:spPr>
          <a:xfrm>
            <a:off x="304800" y="226219"/>
            <a:ext cx="465105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A651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EXAMINATION FRAMEWORK</a:t>
            </a:r>
            <a:endParaRPr lang="en-US" sz="1425" dirty="0"/>
          </a:p>
        </p:txBody>
      </p:sp>
      <p:sp>
        <p:nvSpPr>
          <p:cNvPr id="20" name="SK-12-text-19"/>
          <p:cNvSpPr/>
          <p:nvPr/>
        </p:nvSpPr>
        <p:spPr>
          <a:xfrm>
            <a:off x="304800" y="514350"/>
            <a:ext cx="1188720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Structured Examination: Look, Feel, Move</a:t>
            </a:r>
            <a:endParaRPr lang="en-US" sz="3000" dirty="0"/>
          </a:p>
        </p:txBody>
      </p:sp>
      <p:sp>
        <p:nvSpPr>
          <p:cNvPr id="21" name="SK-12-text-20"/>
          <p:cNvSpPr/>
          <p:nvPr/>
        </p:nvSpPr>
        <p:spPr>
          <a:xfrm>
            <a:off x="9680377" y="589657"/>
            <a:ext cx="1987153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start observing as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patient enters the room</a:t>
            </a:r>
            <a:endParaRPr lang="en-US" sz="1350" dirty="0"/>
          </a:p>
        </p:txBody>
      </p:sp>
      <p:sp>
        <p:nvSpPr>
          <p:cNvPr id="22" name="SK-12-text-21"/>
          <p:cNvSpPr/>
          <p:nvPr/>
        </p:nvSpPr>
        <p:spPr>
          <a:xfrm>
            <a:off x="1353294" y="1625203"/>
            <a:ext cx="161544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LOOK</a:t>
            </a:r>
            <a:endParaRPr lang="en-US" sz="2400" dirty="0"/>
          </a:p>
        </p:txBody>
      </p:sp>
      <p:sp>
        <p:nvSpPr>
          <p:cNvPr id="23" name="SK-12-text-22"/>
          <p:cNvSpPr/>
          <p:nvPr/>
        </p:nvSpPr>
        <p:spPr>
          <a:xfrm>
            <a:off x="451098" y="2413992"/>
            <a:ext cx="785336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Start observing gait as patient enters</a:t>
            </a:r>
            <a:endParaRPr lang="en-US" sz="1275" dirty="0"/>
          </a:p>
        </p:txBody>
      </p:sp>
      <p:sp>
        <p:nvSpPr>
          <p:cNvPr id="24" name="SK-12-text-23"/>
          <p:cNvSpPr/>
          <p:nvPr/>
        </p:nvSpPr>
        <p:spPr>
          <a:xfrm>
            <a:off x="451098" y="2756892"/>
            <a:ext cx="688181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Bony landmarks and joint contours</a:t>
            </a:r>
            <a:endParaRPr lang="en-US" sz="1275" dirty="0"/>
          </a:p>
        </p:txBody>
      </p:sp>
      <p:sp>
        <p:nvSpPr>
          <p:cNvPr id="25" name="SK-12-text-24"/>
          <p:cNvSpPr/>
          <p:nvPr/>
        </p:nvSpPr>
        <p:spPr>
          <a:xfrm>
            <a:off x="451098" y="3086100"/>
            <a:ext cx="843629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AP and lateral alignment — varus / valgus</a:t>
            </a:r>
            <a:endParaRPr lang="en-US" sz="1275" dirty="0"/>
          </a:p>
        </p:txBody>
      </p:sp>
      <p:sp>
        <p:nvSpPr>
          <p:cNvPr id="26" name="SK-12-text-25"/>
          <p:cNvSpPr/>
          <p:nvPr/>
        </p:nvSpPr>
        <p:spPr>
          <a:xfrm>
            <a:off x="451098" y="3429000"/>
            <a:ext cx="610457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Q-angle and patellar position</a:t>
            </a:r>
            <a:endParaRPr lang="en-US" sz="1275" dirty="0"/>
          </a:p>
        </p:txBody>
      </p:sp>
      <p:sp>
        <p:nvSpPr>
          <p:cNvPr id="27" name="SK-12-text-26"/>
          <p:cNvSpPr/>
          <p:nvPr/>
        </p:nvSpPr>
        <p:spPr>
          <a:xfrm>
            <a:off x="451098" y="3771900"/>
            <a:ext cx="649319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Muscle wasting — especially VMO</a:t>
            </a:r>
            <a:endParaRPr lang="en-US" sz="1275" dirty="0"/>
          </a:p>
        </p:txBody>
      </p:sp>
      <p:sp>
        <p:nvSpPr>
          <p:cNvPr id="28" name="SK-12-text-27"/>
          <p:cNvSpPr/>
          <p:nvPr/>
        </p:nvSpPr>
        <p:spPr>
          <a:xfrm>
            <a:off x="451098" y="4114800"/>
            <a:ext cx="843629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Swelling character — diffuse vs localised</a:t>
            </a:r>
            <a:endParaRPr lang="en-US" sz="1275" dirty="0"/>
          </a:p>
        </p:txBody>
      </p:sp>
      <p:sp>
        <p:nvSpPr>
          <p:cNvPr id="29" name="SK-12-text-28"/>
          <p:cNvSpPr/>
          <p:nvPr/>
        </p:nvSpPr>
        <p:spPr>
          <a:xfrm>
            <a:off x="451098" y="4457700"/>
            <a:ext cx="668750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Erythema, bruising, skin changes</a:t>
            </a:r>
            <a:endParaRPr lang="en-US" sz="1275" dirty="0"/>
          </a:p>
        </p:txBody>
      </p:sp>
      <p:sp>
        <p:nvSpPr>
          <p:cNvPr id="30" name="SK-12-text-29"/>
          <p:cNvSpPr/>
          <p:nvPr/>
        </p:nvSpPr>
        <p:spPr>
          <a:xfrm>
            <a:off x="5303490" y="1625203"/>
            <a:ext cx="161544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FEEL</a:t>
            </a:r>
            <a:endParaRPr lang="en-US" sz="2400" dirty="0"/>
          </a:p>
        </p:txBody>
      </p:sp>
      <p:sp>
        <p:nvSpPr>
          <p:cNvPr id="31" name="SK-12-text-30"/>
          <p:cNvSpPr/>
          <p:nvPr/>
        </p:nvSpPr>
        <p:spPr>
          <a:xfrm>
            <a:off x="4315867" y="2413992"/>
            <a:ext cx="746474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Effusion — patellar tap / bulge sign</a:t>
            </a:r>
            <a:endParaRPr lang="en-US" sz="1275" dirty="0"/>
          </a:p>
        </p:txBody>
      </p:sp>
      <p:sp>
        <p:nvSpPr>
          <p:cNvPr id="32" name="SK-12-text-31"/>
          <p:cNvSpPr/>
          <p:nvPr/>
        </p:nvSpPr>
        <p:spPr>
          <a:xfrm>
            <a:off x="4315867" y="2756892"/>
            <a:ext cx="591026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Synovial thickening vs fluid</a:t>
            </a:r>
            <a:endParaRPr lang="en-US" sz="1275" dirty="0"/>
          </a:p>
        </p:txBody>
      </p:sp>
      <p:sp>
        <p:nvSpPr>
          <p:cNvPr id="33" name="SK-12-text-32"/>
          <p:cNvSpPr/>
          <p:nvPr/>
        </p:nvSpPr>
        <p:spPr>
          <a:xfrm>
            <a:off x="4315867" y="3092946"/>
            <a:ext cx="787613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Joint line tenderness — medial vs lateral</a:t>
            </a:r>
            <a:endParaRPr lang="en-US" sz="1275" dirty="0"/>
          </a:p>
        </p:txBody>
      </p:sp>
      <p:sp>
        <p:nvSpPr>
          <p:cNvPr id="34" name="SK-12-text-33"/>
          <p:cNvSpPr/>
          <p:nvPr/>
        </p:nvSpPr>
        <p:spPr>
          <a:xfrm>
            <a:off x="4315867" y="3429000"/>
            <a:ext cx="727043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Bursae — prepatellar, infrapatellar</a:t>
            </a:r>
            <a:endParaRPr lang="en-US" sz="1275" dirty="0"/>
          </a:p>
        </p:txBody>
      </p:sp>
      <p:sp>
        <p:nvSpPr>
          <p:cNvPr id="35" name="SK-12-text-34"/>
          <p:cNvSpPr/>
          <p:nvPr/>
        </p:nvSpPr>
        <p:spPr>
          <a:xfrm>
            <a:off x="4315867" y="3764905"/>
            <a:ext cx="629888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Popliteal cysts (Baker's cyst)</a:t>
            </a:r>
            <a:endParaRPr lang="en-US" sz="1275" dirty="0"/>
          </a:p>
        </p:txBody>
      </p:sp>
      <p:sp>
        <p:nvSpPr>
          <p:cNvPr id="36" name="SK-12-text-35"/>
          <p:cNvSpPr/>
          <p:nvPr/>
        </p:nvSpPr>
        <p:spPr>
          <a:xfrm>
            <a:off x="4315867" y="4114800"/>
            <a:ext cx="668750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Femoral condyle tenderness (MCL)</a:t>
            </a:r>
            <a:endParaRPr lang="en-US" sz="1275" dirty="0"/>
          </a:p>
        </p:txBody>
      </p:sp>
      <p:sp>
        <p:nvSpPr>
          <p:cNvPr id="37" name="SK-12-text-36"/>
          <p:cNvSpPr/>
          <p:nvPr/>
        </p:nvSpPr>
        <p:spPr>
          <a:xfrm>
            <a:off x="4315867" y="4450705"/>
            <a:ext cx="787613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Temperature — warmth suggests inflammation</a:t>
            </a:r>
            <a:endParaRPr lang="en-US" sz="1275" dirty="0"/>
          </a:p>
        </p:txBody>
      </p:sp>
      <p:sp>
        <p:nvSpPr>
          <p:cNvPr id="38" name="SK-12-text-37"/>
          <p:cNvSpPr/>
          <p:nvPr/>
        </p:nvSpPr>
        <p:spPr>
          <a:xfrm>
            <a:off x="4315867" y="4786759"/>
            <a:ext cx="746474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Neurovascular — sensation and pulses</a:t>
            </a:r>
            <a:endParaRPr lang="en-US" sz="1275" dirty="0"/>
          </a:p>
        </p:txBody>
      </p:sp>
      <p:sp>
        <p:nvSpPr>
          <p:cNvPr id="39" name="SK-12-text-38"/>
          <p:cNvSpPr/>
          <p:nvPr/>
        </p:nvSpPr>
        <p:spPr>
          <a:xfrm>
            <a:off x="9192667" y="1625203"/>
            <a:ext cx="161544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MOVE</a:t>
            </a:r>
            <a:endParaRPr lang="en-US" sz="2400" dirty="0"/>
          </a:p>
        </p:txBody>
      </p:sp>
      <p:sp>
        <p:nvSpPr>
          <p:cNvPr id="40" name="SK-12-text-39"/>
          <p:cNvSpPr/>
          <p:nvPr/>
        </p:nvSpPr>
        <p:spPr>
          <a:xfrm>
            <a:off x="8156377" y="2413992"/>
            <a:ext cx="403562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Active then passive then resisted movement</a:t>
            </a:r>
            <a:endParaRPr lang="en-US" sz="1275" dirty="0"/>
          </a:p>
        </p:txBody>
      </p:sp>
      <p:sp>
        <p:nvSpPr>
          <p:cNvPr id="41" name="SK-12-text-40"/>
          <p:cNvSpPr/>
          <p:nvPr/>
        </p:nvSpPr>
        <p:spPr>
          <a:xfrm>
            <a:off x="8156377" y="2763738"/>
            <a:ext cx="40356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Flexion and extension range</a:t>
            </a:r>
            <a:endParaRPr lang="en-US" sz="1275" dirty="0"/>
          </a:p>
        </p:txBody>
      </p:sp>
      <p:sp>
        <p:nvSpPr>
          <p:cNvPr id="42" name="SK-12-text-41"/>
          <p:cNvSpPr/>
          <p:nvPr/>
        </p:nvSpPr>
        <p:spPr>
          <a:xfrm>
            <a:off x="8156377" y="3092946"/>
            <a:ext cx="403562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Hyperextension — note if present</a:t>
            </a:r>
            <a:endParaRPr lang="en-US" sz="1275" dirty="0"/>
          </a:p>
        </p:txBody>
      </p:sp>
      <p:sp>
        <p:nvSpPr>
          <p:cNvPr id="43" name="SK-12-text-42"/>
          <p:cNvSpPr/>
          <p:nvPr/>
        </p:nvSpPr>
        <p:spPr>
          <a:xfrm>
            <a:off x="8156377" y="3429000"/>
            <a:ext cx="40356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Patellar movement, crepitus, apprehension</a:t>
            </a:r>
            <a:endParaRPr lang="en-US" sz="1275" dirty="0"/>
          </a:p>
        </p:txBody>
      </p:sp>
      <p:sp>
        <p:nvSpPr>
          <p:cNvPr id="44" name="SK-12-text-43"/>
          <p:cNvSpPr/>
          <p:nvPr/>
        </p:nvSpPr>
        <p:spPr>
          <a:xfrm>
            <a:off x="8156377" y="3771900"/>
            <a:ext cx="403562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Collateral stress — valgus and varus at 0° and 30°</a:t>
            </a:r>
            <a:endParaRPr lang="en-US" sz="1275" dirty="0"/>
          </a:p>
        </p:txBody>
      </p:sp>
      <p:sp>
        <p:nvSpPr>
          <p:cNvPr id="45" name="SK-12-text-44"/>
          <p:cNvSpPr/>
          <p:nvPr/>
        </p:nvSpPr>
        <p:spPr>
          <a:xfrm>
            <a:off x="8156377" y="4114800"/>
            <a:ext cx="396716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Lachman test (ACL)</a:t>
            </a:r>
            <a:endParaRPr lang="en-US" sz="1275" dirty="0"/>
          </a:p>
        </p:txBody>
      </p:sp>
      <p:sp>
        <p:nvSpPr>
          <p:cNvPr id="46" name="SK-12-text-45"/>
          <p:cNvSpPr/>
          <p:nvPr/>
        </p:nvSpPr>
        <p:spPr>
          <a:xfrm>
            <a:off x="8156377" y="4450705"/>
            <a:ext cx="40356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Anterior Drawer (ACL)</a:t>
            </a:r>
            <a:endParaRPr lang="en-US" sz="1275" dirty="0"/>
          </a:p>
        </p:txBody>
      </p:sp>
      <p:sp>
        <p:nvSpPr>
          <p:cNvPr id="47" name="SK-12-text-46"/>
          <p:cNvSpPr/>
          <p:nvPr/>
        </p:nvSpPr>
        <p:spPr>
          <a:xfrm>
            <a:off x="8156377" y="4786759"/>
            <a:ext cx="403562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McMurray test (meniscus)</a:t>
            </a:r>
            <a:endParaRPr lang="en-US" sz="1275" dirty="0"/>
          </a:p>
        </p:txBody>
      </p:sp>
      <p:sp>
        <p:nvSpPr>
          <p:cNvPr id="48" name="SK-12-text-47"/>
          <p:cNvSpPr/>
          <p:nvPr/>
        </p:nvSpPr>
        <p:spPr>
          <a:xfrm>
            <a:off x="1084957" y="5671542"/>
            <a:ext cx="36252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PEARL</a:t>
            </a:r>
            <a:endParaRPr lang="en-US" sz="1650" dirty="0"/>
          </a:p>
        </p:txBody>
      </p:sp>
      <p:sp>
        <p:nvSpPr>
          <p:cNvPr id="49" name="SK-12-text-48"/>
          <p:cNvSpPr/>
          <p:nvPr/>
        </p:nvSpPr>
        <p:spPr>
          <a:xfrm>
            <a:off x="3425875" y="5589240"/>
            <a:ext cx="660796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consider referred pain from the hip — and screen for generalised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D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joint disease before attributing symptoms to the knee alone.</a:t>
            </a:r>
            <a:endParaRPr lang="en-US" sz="1575" dirty="0"/>
          </a:p>
        </p:txBody>
      </p:sp>
      <p:sp>
        <p:nvSpPr>
          <p:cNvPr id="50" name="SK-12-text-49"/>
          <p:cNvSpPr/>
          <p:nvPr/>
        </p:nvSpPr>
        <p:spPr>
          <a:xfrm>
            <a:off x="633859" y="6521946"/>
            <a:ext cx="115581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purposes only · Always verify against latest NICE/BNF/local pathways · www.bradfordvts.co.uk · Dr Ramesh Mehay ·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18207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1384102"/>
            <a:ext cx="2170063" cy="5715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2256234"/>
            <a:ext cx="3559969" cy="2406998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4165" y="3806130"/>
            <a:ext cx="1560463" cy="246757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57365" y="2278708"/>
            <a:ext cx="3352800" cy="2369492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6800" y="3806130"/>
            <a:ext cx="1914079" cy="246757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93075" y="2273201"/>
            <a:ext cx="3352800" cy="2369492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88188" y="3236863"/>
            <a:ext cx="1133773" cy="740569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04871" y="3270498"/>
            <a:ext cx="1645890" cy="817364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4486" y="4889748"/>
            <a:ext cx="3182094" cy="1467594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18965" y="5283994"/>
            <a:ext cx="1307264" cy="222796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706267" y="4896594"/>
            <a:ext cx="3352800" cy="1460748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72000" y="5845076"/>
            <a:ext cx="2194471" cy="9525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68753" y="4869061"/>
            <a:ext cx="4608463" cy="1453753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16580" y="4978896"/>
            <a:ext cx="255984" cy="383977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901380" y="5115967"/>
            <a:ext cx="609600" cy="699492"/>
          </a:xfrm>
          <a:prstGeom prst="rect">
            <a:avLst/>
          </a:prstGeom>
        </p:spPr>
      </p:pic>
      <p:sp>
        <p:nvSpPr>
          <p:cNvPr id="24" name="SK-13-text-23"/>
          <p:cNvSpPr/>
          <p:nvPr/>
        </p:nvSpPr>
        <p:spPr>
          <a:xfrm>
            <a:off x="329059" y="130225"/>
            <a:ext cx="922020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• www.bradfordvts.co.uk</a:t>
            </a:r>
            <a:endParaRPr lang="en-US" sz="1200" dirty="0"/>
          </a:p>
        </p:txBody>
      </p:sp>
      <p:sp>
        <p:nvSpPr>
          <p:cNvPr id="25" name="SK-13-text-24"/>
          <p:cNvSpPr/>
          <p:nvPr/>
        </p:nvSpPr>
        <p:spPr>
          <a:xfrm>
            <a:off x="11155561" y="130225"/>
            <a:ext cx="1036439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June 2026</a:t>
            </a:r>
            <a:endParaRPr lang="en-US" sz="1200" dirty="0"/>
          </a:p>
        </p:txBody>
      </p:sp>
      <p:sp>
        <p:nvSpPr>
          <p:cNvPr id="26" name="SK-13-text-25"/>
          <p:cNvSpPr/>
          <p:nvPr/>
        </p:nvSpPr>
        <p:spPr>
          <a:xfrm>
            <a:off x="402282" y="678805"/>
            <a:ext cx="234886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271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EXAMINATION</a:t>
            </a:r>
            <a:endParaRPr lang="en-US" sz="1350" dirty="0"/>
          </a:p>
        </p:txBody>
      </p:sp>
      <p:sp>
        <p:nvSpPr>
          <p:cNvPr id="27" name="SK-13-text-26"/>
          <p:cNvSpPr/>
          <p:nvPr/>
        </p:nvSpPr>
        <p:spPr>
          <a:xfrm>
            <a:off x="390079" y="939403"/>
            <a:ext cx="11801921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 Tests &amp; Statistical Accuracy</a:t>
            </a:r>
            <a:endParaRPr lang="en-US" sz="2700" dirty="0"/>
          </a:p>
        </p:txBody>
      </p:sp>
      <p:sp>
        <p:nvSpPr>
          <p:cNvPr id="28" name="SK-13-text-27"/>
          <p:cNvSpPr/>
          <p:nvPr/>
        </p:nvSpPr>
        <p:spPr>
          <a:xfrm>
            <a:off x="1426369" y="2715667"/>
            <a:ext cx="269652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271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LACHMAN TEST</a:t>
            </a:r>
            <a:endParaRPr lang="en-US" sz="1425" dirty="0"/>
          </a:p>
        </p:txBody>
      </p:sp>
      <p:sp>
        <p:nvSpPr>
          <p:cNvPr id="29" name="SK-13-text-28"/>
          <p:cNvSpPr/>
          <p:nvPr/>
        </p:nvSpPr>
        <p:spPr>
          <a:xfrm>
            <a:off x="1536055" y="2983111"/>
            <a:ext cx="37338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Tests: ACL integrity</a:t>
            </a:r>
            <a:endParaRPr lang="en-US" sz="1200" dirty="0"/>
          </a:p>
        </p:txBody>
      </p:sp>
      <p:sp>
        <p:nvSpPr>
          <p:cNvPr id="30" name="SK-13-text-29"/>
          <p:cNvSpPr/>
          <p:nvPr/>
        </p:nvSpPr>
        <p:spPr>
          <a:xfrm>
            <a:off x="1353294" y="3305473"/>
            <a:ext cx="428625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LR+ 25.0</a:t>
            </a:r>
            <a:endParaRPr lang="en-US" sz="2700" dirty="0"/>
          </a:p>
        </p:txBody>
      </p:sp>
      <p:sp>
        <p:nvSpPr>
          <p:cNvPr id="31" name="SK-13-text-30"/>
          <p:cNvSpPr/>
          <p:nvPr/>
        </p:nvSpPr>
        <p:spPr>
          <a:xfrm>
            <a:off x="1718965" y="3861048"/>
            <a:ext cx="215646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BEST ACL TEST</a:t>
            </a:r>
            <a:endParaRPr lang="en-US" sz="1050" dirty="0"/>
          </a:p>
        </p:txBody>
      </p:sp>
      <p:sp>
        <p:nvSpPr>
          <p:cNvPr id="32" name="SK-13-text-31"/>
          <p:cNvSpPr/>
          <p:nvPr/>
        </p:nvSpPr>
        <p:spPr>
          <a:xfrm>
            <a:off x="902196" y="4231332"/>
            <a:ext cx="2596753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Knee at 20–30° flexion • Anterior tibial pull •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 standard in acute setting</a:t>
            </a:r>
            <a:endParaRPr lang="en-US" sz="1050" dirty="0"/>
          </a:p>
        </p:txBody>
      </p:sp>
      <p:sp>
        <p:nvSpPr>
          <p:cNvPr id="33" name="SK-13-text-32"/>
          <p:cNvSpPr/>
          <p:nvPr/>
        </p:nvSpPr>
        <p:spPr>
          <a:xfrm>
            <a:off x="4779169" y="2715667"/>
            <a:ext cx="334803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ANTERIOR DRAWER</a:t>
            </a:r>
            <a:endParaRPr lang="en-US" sz="1425" dirty="0"/>
          </a:p>
        </p:txBody>
      </p:sp>
      <p:sp>
        <p:nvSpPr>
          <p:cNvPr id="34" name="SK-13-text-33"/>
          <p:cNvSpPr/>
          <p:nvPr/>
        </p:nvSpPr>
        <p:spPr>
          <a:xfrm>
            <a:off x="5096173" y="2983111"/>
            <a:ext cx="37338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Tests: ACL integrity</a:t>
            </a:r>
            <a:endParaRPr lang="en-US" sz="1200" dirty="0"/>
          </a:p>
        </p:txBody>
      </p:sp>
      <p:sp>
        <p:nvSpPr>
          <p:cNvPr id="35" name="SK-13-text-34"/>
          <p:cNvSpPr/>
          <p:nvPr/>
        </p:nvSpPr>
        <p:spPr>
          <a:xfrm>
            <a:off x="5023098" y="3305473"/>
            <a:ext cx="360045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LR+ 3.8</a:t>
            </a:r>
            <a:endParaRPr lang="en-US" sz="2700" dirty="0"/>
          </a:p>
        </p:txBody>
      </p:sp>
      <p:sp>
        <p:nvSpPr>
          <p:cNvPr id="36" name="SK-13-text-35"/>
          <p:cNvSpPr/>
          <p:nvPr/>
        </p:nvSpPr>
        <p:spPr>
          <a:xfrm>
            <a:off x="4962079" y="3861048"/>
            <a:ext cx="343662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LESS RELIABLE ACUTELY</a:t>
            </a:r>
            <a:endParaRPr lang="en-US" sz="1050" dirty="0"/>
          </a:p>
        </p:txBody>
      </p:sp>
      <p:sp>
        <p:nvSpPr>
          <p:cNvPr id="37" name="SK-13-text-36"/>
          <p:cNvSpPr/>
          <p:nvPr/>
        </p:nvSpPr>
        <p:spPr>
          <a:xfrm>
            <a:off x="4437757" y="4231332"/>
            <a:ext cx="270658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Knee at 90° • Hamstring guarding reduces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accuracy • Less useful in acute haemarthrosis</a:t>
            </a:r>
            <a:endParaRPr lang="en-US" sz="1050" dirty="0"/>
          </a:p>
        </p:txBody>
      </p:sp>
      <p:sp>
        <p:nvSpPr>
          <p:cNvPr id="38" name="SK-13-text-37"/>
          <p:cNvSpPr/>
          <p:nvPr/>
        </p:nvSpPr>
        <p:spPr>
          <a:xfrm>
            <a:off x="8473380" y="2715667"/>
            <a:ext cx="291369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McMURRAY TEST</a:t>
            </a:r>
            <a:endParaRPr lang="en-US" sz="1425" dirty="0"/>
          </a:p>
        </p:txBody>
      </p:sp>
      <p:sp>
        <p:nvSpPr>
          <p:cNvPr id="39" name="SK-13-text-38"/>
          <p:cNvSpPr/>
          <p:nvPr/>
        </p:nvSpPr>
        <p:spPr>
          <a:xfrm>
            <a:off x="8485584" y="2983111"/>
            <a:ext cx="370641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Tests: Meniscal integrity</a:t>
            </a:r>
            <a:endParaRPr lang="en-US" sz="1200" dirty="0"/>
          </a:p>
        </p:txBody>
      </p:sp>
      <p:sp>
        <p:nvSpPr>
          <p:cNvPr id="40" name="SK-13-text-39"/>
          <p:cNvSpPr/>
          <p:nvPr/>
        </p:nvSpPr>
        <p:spPr>
          <a:xfrm>
            <a:off x="8010079" y="3332857"/>
            <a:ext cx="780157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271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Sensitivity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271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53%</a:t>
            </a:r>
            <a:endParaRPr lang="en-US" sz="1350" dirty="0"/>
          </a:p>
        </p:txBody>
      </p:sp>
      <p:sp>
        <p:nvSpPr>
          <p:cNvPr id="41" name="SK-13-text-40"/>
          <p:cNvSpPr/>
          <p:nvPr/>
        </p:nvSpPr>
        <p:spPr>
          <a:xfrm>
            <a:off x="9217075" y="3346698"/>
            <a:ext cx="1487388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4A90E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Composite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4A90E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77% / 91%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4A90E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(combined exam)</a:t>
            </a:r>
            <a:endParaRPr lang="en-US" sz="1350" dirty="0"/>
          </a:p>
        </p:txBody>
      </p:sp>
      <p:sp>
        <p:nvSpPr>
          <p:cNvPr id="42" name="SK-13-text-41"/>
          <p:cNvSpPr/>
          <p:nvPr/>
        </p:nvSpPr>
        <p:spPr>
          <a:xfrm>
            <a:off x="7985671" y="4231332"/>
            <a:ext cx="268218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Rotation + extension • Medial/lateral joint line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click • Composite exam far superior</a:t>
            </a:r>
            <a:endParaRPr lang="en-US" sz="1050" dirty="0"/>
          </a:p>
        </p:txBody>
      </p:sp>
      <p:sp>
        <p:nvSpPr>
          <p:cNvPr id="43" name="SK-13-text-42"/>
          <p:cNvSpPr/>
          <p:nvPr/>
        </p:nvSpPr>
        <p:spPr>
          <a:xfrm>
            <a:off x="1706761" y="5013127"/>
            <a:ext cx="23488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PIVOT SHIFT</a:t>
            </a:r>
            <a:endParaRPr lang="en-US" sz="1350" dirty="0"/>
          </a:p>
        </p:txBody>
      </p:sp>
      <p:sp>
        <p:nvSpPr>
          <p:cNvPr id="44" name="SK-13-text-43"/>
          <p:cNvSpPr/>
          <p:nvPr/>
        </p:nvSpPr>
        <p:spPr>
          <a:xfrm>
            <a:off x="1816596" y="5335488"/>
            <a:ext cx="263652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 SPECIFICITY</a:t>
            </a:r>
            <a:endParaRPr lang="en-US" sz="1050" dirty="0"/>
          </a:p>
        </p:txBody>
      </p:sp>
      <p:sp>
        <p:nvSpPr>
          <p:cNvPr id="45" name="SK-13-text-44"/>
          <p:cNvSpPr/>
          <p:nvPr/>
        </p:nvSpPr>
        <p:spPr>
          <a:xfrm>
            <a:off x="1706761" y="5623471"/>
            <a:ext cx="1645890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Experience-dependent •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Confirms ACL rotational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instability • Often unreliable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acute pain/guarding</a:t>
            </a:r>
            <a:endParaRPr lang="en-US" sz="1050" dirty="0"/>
          </a:p>
        </p:txBody>
      </p:sp>
      <p:sp>
        <p:nvSpPr>
          <p:cNvPr id="46" name="SK-13-text-45"/>
          <p:cNvSpPr/>
          <p:nvPr/>
        </p:nvSpPr>
        <p:spPr>
          <a:xfrm>
            <a:off x="4669482" y="5013127"/>
            <a:ext cx="35833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COLLATERAL STRESS</a:t>
            </a:r>
            <a:endParaRPr lang="en-US" sz="1350" dirty="0"/>
          </a:p>
        </p:txBody>
      </p:sp>
      <p:sp>
        <p:nvSpPr>
          <p:cNvPr id="47" name="SK-13-text-46"/>
          <p:cNvSpPr/>
          <p:nvPr/>
        </p:nvSpPr>
        <p:spPr>
          <a:xfrm>
            <a:off x="4669482" y="5335488"/>
            <a:ext cx="50901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Valgus at 30° → isolates MCL</a:t>
            </a:r>
            <a:endParaRPr lang="en-US" sz="1050" dirty="0"/>
          </a:p>
        </p:txBody>
      </p:sp>
      <p:sp>
        <p:nvSpPr>
          <p:cNvPr id="48" name="SK-13-text-47"/>
          <p:cNvSpPr/>
          <p:nvPr/>
        </p:nvSpPr>
        <p:spPr>
          <a:xfrm>
            <a:off x="4669482" y="5534323"/>
            <a:ext cx="493014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Varus at 30° → isolates LCL</a:t>
            </a:r>
            <a:endParaRPr lang="en-US" sz="1050" dirty="0"/>
          </a:p>
        </p:txBody>
      </p:sp>
      <p:sp>
        <p:nvSpPr>
          <p:cNvPr id="49" name="SK-13-text-48"/>
          <p:cNvSpPr/>
          <p:nvPr/>
        </p:nvSpPr>
        <p:spPr>
          <a:xfrm>
            <a:off x="4657279" y="5911453"/>
            <a:ext cx="2096988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Test in extension too — laxity in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extension = major combined injury</a:t>
            </a:r>
            <a:endParaRPr lang="en-US" sz="1050" dirty="0"/>
          </a:p>
        </p:txBody>
      </p:sp>
      <p:sp>
        <p:nvSpPr>
          <p:cNvPr id="51" name="SK-13-text-50"/>
          <p:cNvSpPr/>
          <p:nvPr/>
        </p:nvSpPr>
        <p:spPr>
          <a:xfrm>
            <a:off x="7339459" y="5136654"/>
            <a:ext cx="3718471" cy="8297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Lachman LR+ 25 vs Anterior Drawer LR+ 3.8 —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know the difference and why. </a:t>
            </a:r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McMurray alone =</a:t>
            </a:r>
            <a:r>
              <a:rPr lang="en-US" sz="1200" dirty="0"/>
              <a:t> </a:t>
            </a: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53%. </a:t>
            </a:r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Combined meniscal exam = 77% / 91%.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Pivot shift: high specificity, experience-dependent.</a:t>
            </a:r>
            <a:endParaRPr lang="en-US" sz="1200" dirty="0"/>
          </a:p>
        </p:txBody>
      </p:sp>
      <p:sp>
        <p:nvSpPr>
          <p:cNvPr id="52" name="SK-13-text-51"/>
          <p:cNvSpPr/>
          <p:nvPr/>
        </p:nvSpPr>
        <p:spPr>
          <a:xfrm>
            <a:off x="1705273" y="6604248"/>
            <a:ext cx="876895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purposes only • Always verify against latest NICE/BNF/local pathways • Dr Ramesh Mehay • June 2026 •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59" y="1008013"/>
            <a:ext cx="1401961" cy="68461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577" y="1371600"/>
            <a:ext cx="3633192" cy="3929509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577" y="1371600"/>
            <a:ext cx="3633192" cy="123379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4800600"/>
            <a:ext cx="3267373" cy="390823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23271" y="1446907"/>
            <a:ext cx="3474690" cy="3936355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23271" y="1371600"/>
            <a:ext cx="3474690" cy="123379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03490" y="3369320"/>
            <a:ext cx="914400" cy="9525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56463" y="1412677"/>
            <a:ext cx="4267200" cy="3970734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56463" y="1371600"/>
            <a:ext cx="4267200" cy="123379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56463" y="4264968"/>
            <a:ext cx="1572667" cy="1023045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86396" y="4251871"/>
            <a:ext cx="2365177" cy="1023045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1577" y="5458867"/>
            <a:ext cx="11692086" cy="932557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7082" y="6297662"/>
            <a:ext cx="9582894" cy="9525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850761" y="5692080"/>
            <a:ext cx="1341090" cy="1165771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144000" y="1584127"/>
            <a:ext cx="865584" cy="706338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413177" y="1584127"/>
            <a:ext cx="865584" cy="706338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26282" y="1590973"/>
            <a:ext cx="475357" cy="713184"/>
          </a:xfrm>
          <a:prstGeom prst="rect">
            <a:avLst/>
          </a:prstGeom>
        </p:spPr>
      </p:pic>
      <p:sp>
        <p:nvSpPr>
          <p:cNvPr id="20" name="SK-14-text-19"/>
          <p:cNvSpPr/>
          <p:nvPr/>
        </p:nvSpPr>
        <p:spPr>
          <a:xfrm>
            <a:off x="341263" y="260598"/>
            <a:ext cx="33680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392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DEEP DIVE</a:t>
            </a:r>
            <a:endParaRPr lang="en-US" sz="1200" dirty="0"/>
          </a:p>
        </p:txBody>
      </p:sp>
      <p:sp>
        <p:nvSpPr>
          <p:cNvPr id="21" name="SK-14-text-20"/>
          <p:cNvSpPr/>
          <p:nvPr/>
        </p:nvSpPr>
        <p:spPr>
          <a:xfrm>
            <a:off x="341263" y="534888"/>
            <a:ext cx="1004697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A2B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ACL Rupture: A Deep Dive</a:t>
            </a:r>
            <a:endParaRPr lang="en-US" sz="2700" dirty="0"/>
          </a:p>
        </p:txBody>
      </p:sp>
      <p:sp>
        <p:nvSpPr>
          <p:cNvPr id="22" name="SK-14-text-21"/>
          <p:cNvSpPr/>
          <p:nvPr/>
        </p:nvSpPr>
        <p:spPr>
          <a:xfrm>
            <a:off x="1048494" y="2413992"/>
            <a:ext cx="49006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1A2B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Classic Presentation</a:t>
            </a:r>
            <a:endParaRPr lang="en-US" sz="1575" dirty="0"/>
          </a:p>
        </p:txBody>
      </p:sp>
      <p:sp>
        <p:nvSpPr>
          <p:cNvPr id="23" name="SK-14-text-22"/>
          <p:cNvSpPr/>
          <p:nvPr/>
        </p:nvSpPr>
        <p:spPr>
          <a:xfrm>
            <a:off x="524173" y="2852886"/>
            <a:ext cx="83153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Pop / crack / snap at moment of injury</a:t>
            </a:r>
            <a:endParaRPr lang="en-US" sz="1350" dirty="0"/>
          </a:p>
        </p:txBody>
      </p:sp>
      <p:sp>
        <p:nvSpPr>
          <p:cNvPr id="24" name="SK-14-text-23"/>
          <p:cNvSpPr/>
          <p:nvPr/>
        </p:nvSpPr>
        <p:spPr>
          <a:xfrm>
            <a:off x="524173" y="3154561"/>
            <a:ext cx="64636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Immediate complete giving way</a:t>
            </a:r>
            <a:endParaRPr lang="en-US" sz="1350" dirty="0"/>
          </a:p>
        </p:txBody>
      </p:sp>
      <p:sp>
        <p:nvSpPr>
          <p:cNvPr id="25" name="SK-14-text-24"/>
          <p:cNvSpPr/>
          <p:nvPr/>
        </p:nvSpPr>
        <p:spPr>
          <a:xfrm>
            <a:off x="524173" y="3456384"/>
            <a:ext cx="60521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Unable to continue activity</a:t>
            </a:r>
            <a:endParaRPr lang="en-US" sz="1350" dirty="0"/>
          </a:p>
        </p:txBody>
      </p:sp>
      <p:sp>
        <p:nvSpPr>
          <p:cNvPr id="26" name="SK-14-text-25"/>
          <p:cNvSpPr/>
          <p:nvPr/>
        </p:nvSpPr>
        <p:spPr>
          <a:xfrm>
            <a:off x="524173" y="3764905"/>
            <a:ext cx="639508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Haemarthrosis within 8 hours</a:t>
            </a:r>
            <a:endParaRPr lang="en-US" sz="1350" dirty="0"/>
          </a:p>
        </p:txBody>
      </p:sp>
      <p:sp>
        <p:nvSpPr>
          <p:cNvPr id="27" name="SK-14-text-26"/>
          <p:cNvSpPr/>
          <p:nvPr/>
        </p:nvSpPr>
        <p:spPr>
          <a:xfrm>
            <a:off x="524173" y="4066729"/>
            <a:ext cx="66694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Dynamic / rotational mechanism</a:t>
            </a:r>
            <a:endParaRPr lang="en-US" sz="1350" dirty="0"/>
          </a:p>
        </p:txBody>
      </p:sp>
      <p:sp>
        <p:nvSpPr>
          <p:cNvPr id="28" name="SK-14-text-27"/>
          <p:cNvSpPr/>
          <p:nvPr/>
        </p:nvSpPr>
        <p:spPr>
          <a:xfrm>
            <a:off x="524173" y="4368403"/>
            <a:ext cx="85210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Lachman LR+ 25.0 (most reliable test)</a:t>
            </a:r>
            <a:endParaRPr lang="en-US" sz="1350" dirty="0"/>
          </a:p>
        </p:txBody>
      </p:sp>
      <p:sp>
        <p:nvSpPr>
          <p:cNvPr id="29" name="SK-14-text-28"/>
          <p:cNvSpPr/>
          <p:nvPr/>
        </p:nvSpPr>
        <p:spPr>
          <a:xfrm>
            <a:off x="767953" y="4910286"/>
            <a:ext cx="76352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History gives diagnosis in ~90% of cases</a:t>
            </a:r>
            <a:endParaRPr lang="en-US" sz="1200" dirty="0"/>
          </a:p>
        </p:txBody>
      </p:sp>
      <p:sp>
        <p:nvSpPr>
          <p:cNvPr id="30" name="SK-14-text-29"/>
          <p:cNvSpPr/>
          <p:nvPr/>
        </p:nvSpPr>
        <p:spPr>
          <a:xfrm>
            <a:off x="4157365" y="2400300"/>
            <a:ext cx="730091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Missed Diagnosis — The Reality</a:t>
            </a:r>
            <a:endParaRPr lang="en-US" sz="1575" dirty="0"/>
          </a:p>
        </p:txBody>
      </p:sp>
      <p:sp>
        <p:nvSpPr>
          <p:cNvPr id="31" name="SK-14-text-30"/>
          <p:cNvSpPr/>
          <p:nvPr/>
        </p:nvSpPr>
        <p:spPr>
          <a:xfrm>
            <a:off x="4693890" y="2791123"/>
            <a:ext cx="4654867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21–22 months</a:t>
            </a:r>
            <a:endParaRPr lang="en-US" sz="2025" dirty="0"/>
          </a:p>
        </p:txBody>
      </p:sp>
      <p:sp>
        <p:nvSpPr>
          <p:cNvPr id="32" name="SK-14-text-31"/>
          <p:cNvSpPr/>
          <p:nvPr/>
        </p:nvSpPr>
        <p:spPr>
          <a:xfrm>
            <a:off x="4584055" y="3113484"/>
            <a:ext cx="59969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average time from injury to diagnosis</a:t>
            </a:r>
            <a:endParaRPr lang="en-US" sz="1050" dirty="0"/>
          </a:p>
        </p:txBody>
      </p:sp>
      <p:sp>
        <p:nvSpPr>
          <p:cNvPr id="33" name="SK-14-text-32"/>
          <p:cNvSpPr/>
          <p:nvPr/>
        </p:nvSpPr>
        <p:spPr>
          <a:xfrm>
            <a:off x="5388769" y="3463230"/>
            <a:ext cx="126015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~9%</a:t>
            </a:r>
            <a:endParaRPr lang="en-US" sz="2025" dirty="0"/>
          </a:p>
        </p:txBody>
      </p:sp>
      <p:sp>
        <p:nvSpPr>
          <p:cNvPr id="34" name="SK-14-text-33"/>
          <p:cNvSpPr/>
          <p:nvPr/>
        </p:nvSpPr>
        <p:spPr>
          <a:xfrm>
            <a:off x="4559796" y="3778746"/>
            <a:ext cx="63169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first doctors correctly diagnose ACL</a:t>
            </a:r>
            <a:endParaRPr lang="en-US" sz="1050" dirty="0"/>
          </a:p>
        </p:txBody>
      </p:sp>
      <p:sp>
        <p:nvSpPr>
          <p:cNvPr id="35" name="SK-14-text-34"/>
          <p:cNvSpPr/>
          <p:nvPr/>
        </p:nvSpPr>
        <p:spPr>
          <a:xfrm>
            <a:off x="4145161" y="4107805"/>
            <a:ext cx="66598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First presentation often dismissed</a:t>
            </a:r>
            <a:endParaRPr lang="en-US" sz="1200" dirty="0"/>
          </a:p>
        </p:txBody>
      </p:sp>
      <p:sp>
        <p:nvSpPr>
          <p:cNvPr id="36" name="SK-14-text-35"/>
          <p:cNvSpPr/>
          <p:nvPr/>
        </p:nvSpPr>
        <p:spPr>
          <a:xfrm>
            <a:off x="4145161" y="4382244"/>
            <a:ext cx="59283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Normal X-ray falsely reassures</a:t>
            </a:r>
            <a:endParaRPr lang="en-US" sz="1200" dirty="0"/>
          </a:p>
        </p:txBody>
      </p:sp>
      <p:sp>
        <p:nvSpPr>
          <p:cNvPr id="37" name="SK-14-text-36"/>
          <p:cNvSpPr/>
          <p:nvPr/>
        </p:nvSpPr>
        <p:spPr>
          <a:xfrm>
            <a:off x="4145161" y="4663380"/>
            <a:ext cx="59283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Exam unreliable in acute phase</a:t>
            </a:r>
            <a:endParaRPr lang="en-US" sz="1200" dirty="0"/>
          </a:p>
        </p:txBody>
      </p:sp>
      <p:sp>
        <p:nvSpPr>
          <p:cNvPr id="38" name="SK-14-text-37"/>
          <p:cNvSpPr/>
          <p:nvPr/>
        </p:nvSpPr>
        <p:spPr>
          <a:xfrm>
            <a:off x="4157365" y="5081736"/>
            <a:ext cx="803463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2B5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Compelling history = refer, even with normal exam</a:t>
            </a:r>
            <a:endParaRPr lang="en-US" sz="1200" dirty="0"/>
          </a:p>
        </p:txBody>
      </p:sp>
      <p:sp>
        <p:nvSpPr>
          <p:cNvPr id="39" name="SK-14-text-38"/>
          <p:cNvSpPr/>
          <p:nvPr/>
        </p:nvSpPr>
        <p:spPr>
          <a:xfrm>
            <a:off x="8022282" y="2407146"/>
            <a:ext cx="416971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80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Consequences &amp; Management</a:t>
            </a:r>
            <a:endParaRPr lang="en-US" sz="1575" dirty="0"/>
          </a:p>
        </p:txBody>
      </p:sp>
      <p:sp>
        <p:nvSpPr>
          <p:cNvPr id="40" name="SK-14-text-39"/>
          <p:cNvSpPr/>
          <p:nvPr/>
        </p:nvSpPr>
        <p:spPr>
          <a:xfrm>
            <a:off x="7741890" y="2797969"/>
            <a:ext cx="42824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2B5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Long-term consequences:</a:t>
            </a:r>
            <a:endParaRPr lang="en-US" sz="1200" dirty="0"/>
          </a:p>
        </p:txBody>
      </p:sp>
      <p:sp>
        <p:nvSpPr>
          <p:cNvPr id="41" name="SK-14-text-40"/>
          <p:cNvSpPr/>
          <p:nvPr/>
        </p:nvSpPr>
        <p:spPr>
          <a:xfrm>
            <a:off x="7741890" y="3079105"/>
            <a:ext cx="445011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Rotatory instability &amp; repeated giving way</a:t>
            </a:r>
            <a:endParaRPr lang="en-US" sz="1200" dirty="0"/>
          </a:p>
        </p:txBody>
      </p:sp>
      <p:sp>
        <p:nvSpPr>
          <p:cNvPr id="42" name="SK-14-text-41"/>
          <p:cNvSpPr/>
          <p:nvPr/>
        </p:nvSpPr>
        <p:spPr>
          <a:xfrm>
            <a:off x="7741890" y="3360390"/>
            <a:ext cx="445011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Progressive meniscal injury</a:t>
            </a:r>
            <a:endParaRPr lang="en-US" sz="1200" dirty="0"/>
          </a:p>
        </p:txBody>
      </p:sp>
      <p:sp>
        <p:nvSpPr>
          <p:cNvPr id="43" name="SK-14-text-42"/>
          <p:cNvSpPr/>
          <p:nvPr/>
        </p:nvSpPr>
        <p:spPr>
          <a:xfrm>
            <a:off x="7741890" y="3634680"/>
            <a:ext cx="40995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Early osteoarthritis</a:t>
            </a:r>
            <a:endParaRPr lang="en-US" sz="1200" dirty="0"/>
          </a:p>
        </p:txBody>
      </p:sp>
      <p:sp>
        <p:nvSpPr>
          <p:cNvPr id="44" name="SK-14-text-43"/>
          <p:cNvSpPr/>
          <p:nvPr/>
        </p:nvSpPr>
        <p:spPr>
          <a:xfrm>
            <a:off x="7741890" y="3977580"/>
            <a:ext cx="35509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2B5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options:</a:t>
            </a:r>
            <a:endParaRPr lang="en-US" sz="1200" dirty="0"/>
          </a:p>
        </p:txBody>
      </p:sp>
      <p:sp>
        <p:nvSpPr>
          <p:cNvPr id="45" name="SK-14-text-44"/>
          <p:cNvSpPr/>
          <p:nvPr/>
        </p:nvSpPr>
        <p:spPr>
          <a:xfrm>
            <a:off x="7888188" y="4341019"/>
            <a:ext cx="24536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2B5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Non-operative</a:t>
            </a:r>
            <a:endParaRPr lang="en-US" sz="1200" dirty="0"/>
          </a:p>
        </p:txBody>
      </p:sp>
      <p:sp>
        <p:nvSpPr>
          <p:cNvPr id="46" name="SK-14-text-45"/>
          <p:cNvSpPr/>
          <p:nvPr/>
        </p:nvSpPr>
        <p:spPr>
          <a:xfrm>
            <a:off x="7729686" y="4594771"/>
            <a:ext cx="1389757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8"/>
              </a:lnSpc>
              <a:buNone/>
            </a:pPr>
            <a:r>
              <a:rPr lang="en-US" sz="9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Intensive hamstring rehab</a:t>
            </a:r>
            <a:endParaRPr lang="en-US" sz="975" dirty="0"/>
          </a:p>
          <a:p>
            <a:pPr marL="0" indent="0" algn="l">
              <a:lnSpc>
                <a:spcPts val="1268"/>
              </a:lnSpc>
              <a:buNone/>
            </a:pPr>
            <a:r>
              <a:rPr lang="en-US" sz="9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Selected: low-demand,</a:t>
            </a:r>
            <a:endParaRPr lang="en-US" sz="975" dirty="0"/>
          </a:p>
          <a:p>
            <a:pPr marL="0" indent="0" algn="l">
              <a:lnSpc>
                <a:spcPts val="1268"/>
              </a:lnSpc>
              <a:buNone/>
            </a:pPr>
            <a:r>
              <a:rPr lang="en-US" sz="9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instability</a:t>
            </a:r>
            <a:endParaRPr lang="en-US" sz="975" dirty="0"/>
          </a:p>
        </p:txBody>
      </p:sp>
      <p:sp>
        <p:nvSpPr>
          <p:cNvPr id="47" name="SK-14-text-46"/>
          <p:cNvSpPr/>
          <p:nvPr/>
        </p:nvSpPr>
        <p:spPr>
          <a:xfrm>
            <a:off x="10131475" y="4341019"/>
            <a:ext cx="15392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Surgical</a:t>
            </a:r>
            <a:endParaRPr lang="en-US" sz="1200" dirty="0"/>
          </a:p>
        </p:txBody>
      </p:sp>
      <p:sp>
        <p:nvSpPr>
          <p:cNvPr id="48" name="SK-14-text-47"/>
          <p:cNvSpPr/>
          <p:nvPr/>
        </p:nvSpPr>
        <p:spPr>
          <a:xfrm>
            <a:off x="9532694" y="4587925"/>
            <a:ext cx="2218879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8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instability / high-demand sport</a:t>
            </a:r>
            <a:endParaRPr lang="en-US" sz="975" dirty="0"/>
          </a:p>
          <a:p>
            <a:pPr marL="0" indent="0" algn="l">
              <a:lnSpc>
                <a:spcPts val="1268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Graft: BPTB · Hamstring · Quad tendon</a:t>
            </a:r>
            <a:endParaRPr lang="en-US" sz="975" dirty="0"/>
          </a:p>
          <a:p>
            <a:pPr marL="0" indent="0" algn="l">
              <a:lnSpc>
                <a:spcPts val="1268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single superior graft (BASK/BOA)</a:t>
            </a:r>
            <a:endParaRPr lang="en-US" sz="975" dirty="0"/>
          </a:p>
        </p:txBody>
      </p:sp>
      <p:sp>
        <p:nvSpPr>
          <p:cNvPr id="49" name="SK-14-text-48"/>
          <p:cNvSpPr/>
          <p:nvPr/>
        </p:nvSpPr>
        <p:spPr>
          <a:xfrm>
            <a:off x="719286" y="5541169"/>
            <a:ext cx="28194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392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THE AKT EXAM</a:t>
            </a:r>
            <a:endParaRPr lang="en-US" sz="1200" dirty="0"/>
          </a:p>
        </p:txBody>
      </p:sp>
      <p:sp>
        <p:nvSpPr>
          <p:cNvPr id="50" name="SK-14-text-49"/>
          <p:cNvSpPr/>
          <p:nvPr/>
        </p:nvSpPr>
        <p:spPr>
          <a:xfrm>
            <a:off x="719286" y="5788075"/>
            <a:ext cx="9387780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Haemarthrosis &lt;8h = ACL (70%) or osteochondral fracture · Lachman LR+ 25 vs Anterior Drawer LR+ 3.8 ·</a:t>
            </a:r>
            <a:endParaRPr lang="en-US" sz="1500" dirty="0"/>
          </a:p>
          <a:p>
            <a:pPr marL="0" indent="0" algn="l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X-ray does NOT rule out ACL · First-doctor diagnosis rate ≈ 9%</a:t>
            </a:r>
            <a:endParaRPr lang="en-US" sz="1500" dirty="0"/>
          </a:p>
        </p:txBody>
      </p:sp>
      <p:sp>
        <p:nvSpPr>
          <p:cNvPr id="51" name="SK-14-text-50"/>
          <p:cNvSpPr/>
          <p:nvPr/>
        </p:nvSpPr>
        <p:spPr>
          <a:xfrm>
            <a:off x="2413992" y="6597253"/>
            <a:ext cx="9778008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purposes only · Always verify against latest NICE/BNF/local pathways · www.bradfordvts.co.uk · Dr Ramesh Mehay ·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33226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1343025"/>
            <a:ext cx="3852565" cy="5715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933873"/>
            <a:ext cx="2865090" cy="3861048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0863" y="1957834"/>
            <a:ext cx="1987153" cy="34290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86894" y="1920180"/>
            <a:ext cx="2779663" cy="387474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25788" y="1957834"/>
            <a:ext cx="1987153" cy="342900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64188" y="1940719"/>
            <a:ext cx="2901553" cy="3854053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00565" y="1957834"/>
            <a:ext cx="1828800" cy="342900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6377" y="5877223"/>
            <a:ext cx="8729365" cy="575965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2675" y="5969794"/>
            <a:ext cx="1804392" cy="390823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65569" y="1940719"/>
            <a:ext cx="1389757" cy="308521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28871" y="5692080"/>
            <a:ext cx="1462980" cy="1165771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21875" y="1220688"/>
            <a:ext cx="2645569" cy="4677073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49961" y="4875907"/>
            <a:ext cx="1548259" cy="795486"/>
          </a:xfrm>
          <a:prstGeom prst="rect">
            <a:avLst/>
          </a:prstGeom>
        </p:spPr>
      </p:pic>
      <p:sp>
        <p:nvSpPr>
          <p:cNvPr id="17" name="SK-15-text-16"/>
          <p:cNvSpPr/>
          <p:nvPr/>
        </p:nvSpPr>
        <p:spPr>
          <a:xfrm>
            <a:off x="243780" y="82153"/>
            <a:ext cx="5133022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275" dirty="0"/>
          </a:p>
        </p:txBody>
      </p:sp>
      <p:sp>
        <p:nvSpPr>
          <p:cNvPr id="18" name="SK-15-text-17"/>
          <p:cNvSpPr/>
          <p:nvPr/>
        </p:nvSpPr>
        <p:spPr>
          <a:xfrm>
            <a:off x="9534079" y="89148"/>
            <a:ext cx="2657921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· June 2026</a:t>
            </a:r>
            <a:endParaRPr lang="en-US" sz="1125" dirty="0"/>
          </a:p>
        </p:txBody>
      </p:sp>
      <p:sp>
        <p:nvSpPr>
          <p:cNvPr id="19" name="SK-15-text-18"/>
          <p:cNvSpPr/>
          <p:nvPr/>
        </p:nvSpPr>
        <p:spPr>
          <a:xfrm>
            <a:off x="499765" y="548580"/>
            <a:ext cx="493871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66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CONDITION DEEP DIVE — PFS</a:t>
            </a:r>
            <a:endParaRPr lang="en-US" sz="1275" dirty="0"/>
          </a:p>
        </p:txBody>
      </p:sp>
      <p:sp>
        <p:nvSpPr>
          <p:cNvPr id="20" name="SK-15-text-19"/>
          <p:cNvSpPr/>
          <p:nvPr/>
        </p:nvSpPr>
        <p:spPr>
          <a:xfrm>
            <a:off x="511969" y="816025"/>
            <a:ext cx="11680031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F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Patellofemoral Syndrome (PFS)</a:t>
            </a:r>
            <a:endParaRPr lang="en-US" sz="3150" dirty="0"/>
          </a:p>
        </p:txBody>
      </p:sp>
      <p:sp>
        <p:nvSpPr>
          <p:cNvPr id="21" name="SK-15-text-20"/>
          <p:cNvSpPr/>
          <p:nvPr/>
        </p:nvSpPr>
        <p:spPr>
          <a:xfrm>
            <a:off x="487561" y="1529209"/>
            <a:ext cx="1170443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Anterior knee pain with no acute injury — the most common knee problem in young active people</a:t>
            </a:r>
            <a:endParaRPr lang="en-US" sz="1500" dirty="0"/>
          </a:p>
        </p:txBody>
      </p:sp>
      <p:sp>
        <p:nvSpPr>
          <p:cNvPr id="22" name="SK-15-text-21"/>
          <p:cNvSpPr/>
          <p:nvPr/>
        </p:nvSpPr>
        <p:spPr>
          <a:xfrm>
            <a:off x="1133773" y="2043559"/>
            <a:ext cx="338423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FEATURES</a:t>
            </a:r>
            <a:endParaRPr lang="en-US" sz="1275" dirty="0"/>
          </a:p>
        </p:txBody>
      </p:sp>
      <p:sp>
        <p:nvSpPr>
          <p:cNvPr id="23" name="SK-15-text-22"/>
          <p:cNvSpPr/>
          <p:nvPr/>
        </p:nvSpPr>
        <p:spPr>
          <a:xfrm>
            <a:off x="707082" y="2455069"/>
            <a:ext cx="641985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Anterior or anterolateral knee pain</a:t>
            </a:r>
            <a:endParaRPr lang="en-US" sz="1125" dirty="0"/>
          </a:p>
        </p:txBody>
      </p:sp>
      <p:sp>
        <p:nvSpPr>
          <p:cNvPr id="24" name="SK-15-text-23"/>
          <p:cNvSpPr/>
          <p:nvPr/>
        </p:nvSpPr>
        <p:spPr>
          <a:xfrm>
            <a:off x="707082" y="2750046"/>
            <a:ext cx="59055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Worse going DOWN stairs (not up)</a:t>
            </a:r>
            <a:endParaRPr lang="en-US" sz="1125" dirty="0"/>
          </a:p>
        </p:txBody>
      </p:sp>
      <p:sp>
        <p:nvSpPr>
          <p:cNvPr id="25" name="SK-15-text-24"/>
          <p:cNvSpPr/>
          <p:nvPr/>
        </p:nvSpPr>
        <p:spPr>
          <a:xfrm>
            <a:off x="707082" y="3038029"/>
            <a:ext cx="2413992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Cinema sign — pain after sitting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 knee bent for prolonged time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(e.g. cinema, long car journey)</a:t>
            </a:r>
            <a:endParaRPr lang="en-US" sz="1200" dirty="0"/>
          </a:p>
        </p:txBody>
      </p:sp>
      <p:sp>
        <p:nvSpPr>
          <p:cNvPr id="26" name="SK-15-text-25"/>
          <p:cNvSpPr/>
          <p:nvPr/>
        </p:nvSpPr>
        <p:spPr>
          <a:xfrm>
            <a:off x="707082" y="3696444"/>
            <a:ext cx="2365177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Worse with squatting, crouching,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cycling, kneeling</a:t>
            </a:r>
            <a:endParaRPr lang="en-US" sz="1200" dirty="0"/>
          </a:p>
        </p:txBody>
      </p:sp>
      <p:sp>
        <p:nvSpPr>
          <p:cNvPr id="27" name="SK-15-text-26"/>
          <p:cNvSpPr/>
          <p:nvPr/>
        </p:nvSpPr>
        <p:spPr>
          <a:xfrm>
            <a:off x="707082" y="4169569"/>
            <a:ext cx="1987153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Gradual onset — no acute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traumatic event</a:t>
            </a:r>
            <a:endParaRPr lang="en-US" sz="1200" dirty="0"/>
          </a:p>
        </p:txBody>
      </p:sp>
      <p:sp>
        <p:nvSpPr>
          <p:cNvPr id="28" name="SK-15-text-27"/>
          <p:cNvSpPr/>
          <p:nvPr/>
        </p:nvSpPr>
        <p:spPr>
          <a:xfrm>
            <a:off x="707082" y="4615309"/>
            <a:ext cx="243840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Patellar apprehension test may be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positive</a:t>
            </a:r>
            <a:endParaRPr lang="en-US" sz="1200" dirty="0"/>
          </a:p>
        </p:txBody>
      </p:sp>
      <p:sp>
        <p:nvSpPr>
          <p:cNvPr id="29" name="SK-15-text-28"/>
          <p:cNvSpPr/>
          <p:nvPr/>
        </p:nvSpPr>
        <p:spPr>
          <a:xfrm>
            <a:off x="707082" y="5068044"/>
            <a:ext cx="2365177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J-sign — lateral patellar tracking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 extension</a:t>
            </a:r>
            <a:endParaRPr lang="en-US" sz="1200" dirty="0"/>
          </a:p>
        </p:txBody>
      </p:sp>
      <p:sp>
        <p:nvSpPr>
          <p:cNvPr id="30" name="SK-15-text-29"/>
          <p:cNvSpPr/>
          <p:nvPr/>
        </p:nvSpPr>
        <p:spPr>
          <a:xfrm>
            <a:off x="877788" y="5527477"/>
            <a:ext cx="58369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66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pop, no haemarthrosis, no locking</a:t>
            </a:r>
            <a:endParaRPr lang="en-US" sz="1050" dirty="0"/>
          </a:p>
        </p:txBody>
      </p:sp>
      <p:sp>
        <p:nvSpPr>
          <p:cNvPr id="31" name="SK-15-text-30"/>
          <p:cNvSpPr/>
          <p:nvPr/>
        </p:nvSpPr>
        <p:spPr>
          <a:xfrm>
            <a:off x="4291459" y="2043559"/>
            <a:ext cx="241268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GETS IT?</a:t>
            </a:r>
            <a:endParaRPr lang="en-US" sz="1275" dirty="0"/>
          </a:p>
        </p:txBody>
      </p:sp>
      <p:sp>
        <p:nvSpPr>
          <p:cNvPr id="32" name="SK-15-text-31"/>
          <p:cNvSpPr/>
          <p:nvPr/>
        </p:nvSpPr>
        <p:spPr>
          <a:xfrm>
            <a:off x="3718471" y="2455069"/>
            <a:ext cx="1926282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Prepubertal girls — most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demographic</a:t>
            </a:r>
            <a:endParaRPr lang="en-US" sz="1200" dirty="0"/>
          </a:p>
        </p:txBody>
      </p:sp>
      <p:sp>
        <p:nvSpPr>
          <p:cNvPr id="33" name="SK-15-text-32"/>
          <p:cNvSpPr/>
          <p:nvPr/>
        </p:nvSpPr>
        <p:spPr>
          <a:xfrm>
            <a:off x="3718471" y="2893963"/>
            <a:ext cx="2170063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Adults beginning hill walking,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running, or stair climbing</a:t>
            </a:r>
            <a:endParaRPr lang="en-US" sz="1200" dirty="0"/>
          </a:p>
        </p:txBody>
      </p:sp>
      <p:sp>
        <p:nvSpPr>
          <p:cNvPr id="34" name="SK-15-text-33"/>
          <p:cNvSpPr/>
          <p:nvPr/>
        </p:nvSpPr>
        <p:spPr>
          <a:xfrm>
            <a:off x="3718471" y="3346698"/>
            <a:ext cx="1743373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Cyclists and those with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increased Q-angle</a:t>
            </a:r>
            <a:endParaRPr lang="en-US" sz="1200" dirty="0"/>
          </a:p>
        </p:txBody>
      </p:sp>
      <p:sp>
        <p:nvSpPr>
          <p:cNvPr id="35" name="SK-15-text-34"/>
          <p:cNvSpPr/>
          <p:nvPr/>
        </p:nvSpPr>
        <p:spPr>
          <a:xfrm>
            <a:off x="3718471" y="3799284"/>
            <a:ext cx="29908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Often bilateral</a:t>
            </a:r>
            <a:endParaRPr lang="en-US" sz="1125" dirty="0"/>
          </a:p>
        </p:txBody>
      </p:sp>
      <p:sp>
        <p:nvSpPr>
          <p:cNvPr id="36" name="SK-15-text-35"/>
          <p:cNvSpPr/>
          <p:nvPr/>
        </p:nvSpPr>
        <p:spPr>
          <a:xfrm>
            <a:off x="3718471" y="4059882"/>
            <a:ext cx="2011561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Insidious onset over weeks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months</a:t>
            </a:r>
            <a:endParaRPr lang="en-US" sz="1200" dirty="0"/>
          </a:p>
        </p:txBody>
      </p:sp>
      <p:sp>
        <p:nvSpPr>
          <p:cNvPr id="37" name="SK-15-text-36"/>
          <p:cNvSpPr/>
          <p:nvPr/>
        </p:nvSpPr>
        <p:spPr>
          <a:xfrm>
            <a:off x="3718471" y="4505623"/>
            <a:ext cx="164589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Not associated with a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specific injury event</a:t>
            </a:r>
            <a:endParaRPr lang="en-US" sz="1200" dirty="0"/>
          </a:p>
        </p:txBody>
      </p:sp>
      <p:sp>
        <p:nvSpPr>
          <p:cNvPr id="38" name="SK-15-text-37"/>
          <p:cNvSpPr/>
          <p:nvPr/>
        </p:nvSpPr>
        <p:spPr>
          <a:xfrm>
            <a:off x="7241977" y="2043559"/>
            <a:ext cx="202406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</a:t>
            </a:r>
            <a:endParaRPr lang="en-US" sz="1275" dirty="0"/>
          </a:p>
        </p:txBody>
      </p:sp>
      <p:sp>
        <p:nvSpPr>
          <p:cNvPr id="39" name="SK-15-text-38"/>
          <p:cNvSpPr/>
          <p:nvPr/>
        </p:nvSpPr>
        <p:spPr>
          <a:xfrm>
            <a:off x="6534894" y="2455069"/>
            <a:ext cx="2145655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Physiotherapy first — do not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to orthopaedics initially</a:t>
            </a:r>
            <a:endParaRPr lang="en-US" sz="1200" dirty="0"/>
          </a:p>
        </p:txBody>
      </p:sp>
      <p:sp>
        <p:nvSpPr>
          <p:cNvPr id="40" name="SK-15-text-39"/>
          <p:cNvSpPr/>
          <p:nvPr/>
        </p:nvSpPr>
        <p:spPr>
          <a:xfrm>
            <a:off x="6534894" y="2893963"/>
            <a:ext cx="2352973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VMO strengthening (vastus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medialis oblique) — key exercise</a:t>
            </a:r>
            <a:endParaRPr lang="en-US" sz="1200" dirty="0"/>
          </a:p>
        </p:txBody>
      </p:sp>
      <p:sp>
        <p:nvSpPr>
          <p:cNvPr id="41" name="SK-15-text-40"/>
          <p:cNvSpPr/>
          <p:nvPr/>
        </p:nvSpPr>
        <p:spPr>
          <a:xfrm>
            <a:off x="6534894" y="3346698"/>
            <a:ext cx="214565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Patellar taping — McConnell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technique</a:t>
            </a:r>
            <a:endParaRPr lang="en-US" sz="1200" dirty="0"/>
          </a:p>
        </p:txBody>
      </p:sp>
      <p:sp>
        <p:nvSpPr>
          <p:cNvPr id="42" name="SK-15-text-41"/>
          <p:cNvSpPr/>
          <p:nvPr/>
        </p:nvSpPr>
        <p:spPr>
          <a:xfrm>
            <a:off x="6534894" y="3799284"/>
            <a:ext cx="240178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Activity modification — reduce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aggravating activities temporarily</a:t>
            </a:r>
            <a:endParaRPr lang="en-US" sz="1200" dirty="0"/>
          </a:p>
        </p:txBody>
      </p:sp>
      <p:sp>
        <p:nvSpPr>
          <p:cNvPr id="43" name="SK-15-text-42"/>
          <p:cNvSpPr/>
          <p:nvPr/>
        </p:nvSpPr>
        <p:spPr>
          <a:xfrm>
            <a:off x="6534894" y="4251871"/>
            <a:ext cx="5657106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Patient education and reassurance</a:t>
            </a:r>
            <a:endParaRPr lang="en-US" sz="1125" dirty="0"/>
          </a:p>
        </p:txBody>
      </p:sp>
      <p:sp>
        <p:nvSpPr>
          <p:cNvPr id="44" name="SK-15-text-43"/>
          <p:cNvSpPr/>
          <p:nvPr/>
        </p:nvSpPr>
        <p:spPr>
          <a:xfrm>
            <a:off x="6534894" y="4519315"/>
            <a:ext cx="1975098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Drugs do NOT address the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underlying cause</a:t>
            </a:r>
            <a:endParaRPr lang="en-US" sz="1200" dirty="0"/>
          </a:p>
        </p:txBody>
      </p:sp>
      <p:sp>
        <p:nvSpPr>
          <p:cNvPr id="45" name="SK-15-text-44"/>
          <p:cNvSpPr/>
          <p:nvPr/>
        </p:nvSpPr>
        <p:spPr>
          <a:xfrm>
            <a:off x="6534894" y="4951363"/>
            <a:ext cx="2535882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🚫 Glucosamine not recommended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NG226</a:t>
            </a:r>
            <a:endParaRPr lang="en-US" sz="1200" dirty="0"/>
          </a:p>
        </p:txBody>
      </p:sp>
      <p:sp>
        <p:nvSpPr>
          <p:cNvPr id="46" name="SK-15-text-45"/>
          <p:cNvSpPr/>
          <p:nvPr/>
        </p:nvSpPr>
        <p:spPr>
          <a:xfrm>
            <a:off x="6498282" y="5520630"/>
            <a:ext cx="569371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1F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Good prognosis with structured physiotherapy</a:t>
            </a:r>
            <a:endParaRPr lang="en-US" sz="1050" dirty="0"/>
          </a:p>
        </p:txBody>
      </p:sp>
      <p:sp>
        <p:nvSpPr>
          <p:cNvPr id="47" name="SK-15-text-46"/>
          <p:cNvSpPr/>
          <p:nvPr/>
        </p:nvSpPr>
        <p:spPr>
          <a:xfrm>
            <a:off x="767953" y="6089898"/>
            <a:ext cx="35052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+ SCA EXAM PEARL</a:t>
            </a:r>
            <a:endParaRPr lang="en-US" sz="1125" dirty="0"/>
          </a:p>
        </p:txBody>
      </p:sp>
      <p:sp>
        <p:nvSpPr>
          <p:cNvPr id="48" name="SK-15-text-47"/>
          <p:cNvSpPr/>
          <p:nvPr/>
        </p:nvSpPr>
        <p:spPr>
          <a:xfrm>
            <a:off x="2621161" y="5966371"/>
            <a:ext cx="640080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PFS = DOWN stairs (not up) · Cinema sign · VMO programme ·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orthopaedic referral initially · Glucosamine NOT recommended (NICE NG226)</a:t>
            </a:r>
            <a:endParaRPr lang="en-US" sz="1350" dirty="0"/>
          </a:p>
        </p:txBody>
      </p:sp>
      <p:sp>
        <p:nvSpPr>
          <p:cNvPr id="49" name="SK-15-text-48"/>
          <p:cNvSpPr/>
          <p:nvPr/>
        </p:nvSpPr>
        <p:spPr>
          <a:xfrm>
            <a:off x="2828479" y="6590407"/>
            <a:ext cx="9363521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purposes only · Always verify against latest NICE/BNF/local pathways · Dr Ramesh Mehay ·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984" y="843409"/>
            <a:ext cx="2755255" cy="95994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557" y="1378446"/>
            <a:ext cx="3511153" cy="3854053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4628406"/>
            <a:ext cx="3157686" cy="536228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03898" y="1418927"/>
            <a:ext cx="4449961" cy="3855393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3694" y="1344067"/>
            <a:ext cx="3511153" cy="3888432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58659" y="3424238"/>
            <a:ext cx="3121075" cy="9525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5348436"/>
            <a:ext cx="12192000" cy="501848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77134" y="5506938"/>
            <a:ext cx="19050" cy="205680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95754" y="5506938"/>
            <a:ext cx="19050" cy="205680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0558" y="5883473"/>
            <a:ext cx="3884372" cy="597843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542484"/>
            <a:ext cx="12192000" cy="274290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3467" y="5980063"/>
            <a:ext cx="292596" cy="349746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71098" y="5431482"/>
            <a:ext cx="341263" cy="342900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15867" y="5424636"/>
            <a:ext cx="341263" cy="349746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70471" y="5424636"/>
            <a:ext cx="316855" cy="349746"/>
          </a:xfrm>
          <a:prstGeom prst="rect">
            <a:avLst/>
          </a:prstGeom>
        </p:spPr>
      </p:pic>
      <p:pic>
        <p:nvPicPr>
          <p:cNvPr id="19" name="SK-16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583067" y="3538686"/>
            <a:ext cx="426690" cy="432048"/>
          </a:xfrm>
          <a:prstGeom prst="rect">
            <a:avLst/>
          </a:prstGeom>
        </p:spPr>
      </p:pic>
      <p:pic>
        <p:nvPicPr>
          <p:cNvPr id="20" name="SK-16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583067" y="1851571"/>
            <a:ext cx="426690" cy="432048"/>
          </a:xfrm>
          <a:prstGeom prst="rect">
            <a:avLst/>
          </a:prstGeom>
        </p:spPr>
      </p:pic>
      <p:pic>
        <p:nvPicPr>
          <p:cNvPr id="21" name="SK-16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89177" y="1885950"/>
            <a:ext cx="4303663" cy="2715667"/>
          </a:xfrm>
          <a:prstGeom prst="rect">
            <a:avLst/>
          </a:prstGeom>
        </p:spPr>
      </p:pic>
      <p:pic>
        <p:nvPicPr>
          <p:cNvPr id="22" name="SK-16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51098" y="4128492"/>
            <a:ext cx="280392" cy="363438"/>
          </a:xfrm>
          <a:prstGeom prst="rect">
            <a:avLst/>
          </a:prstGeom>
        </p:spPr>
      </p:pic>
      <p:pic>
        <p:nvPicPr>
          <p:cNvPr id="23" name="SK-16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51098" y="3586609"/>
            <a:ext cx="280392" cy="370284"/>
          </a:xfrm>
          <a:prstGeom prst="rect">
            <a:avLst/>
          </a:prstGeom>
        </p:spPr>
      </p:pic>
      <p:pic>
        <p:nvPicPr>
          <p:cNvPr id="24" name="SK-16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14486" y="3044875"/>
            <a:ext cx="365671" cy="363438"/>
          </a:xfrm>
          <a:prstGeom prst="rect">
            <a:avLst/>
          </a:prstGeom>
        </p:spPr>
      </p:pic>
      <p:pic>
        <p:nvPicPr>
          <p:cNvPr id="25" name="SK-16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14486" y="2496294"/>
            <a:ext cx="365671" cy="377130"/>
          </a:xfrm>
          <a:prstGeom prst="rect">
            <a:avLst/>
          </a:prstGeom>
        </p:spPr>
      </p:pic>
      <p:pic>
        <p:nvPicPr>
          <p:cNvPr id="26" name="SK-16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14486" y="1954411"/>
            <a:ext cx="365671" cy="377130"/>
          </a:xfrm>
          <a:prstGeom prst="rect">
            <a:avLst/>
          </a:prstGeom>
        </p:spPr>
      </p:pic>
      <p:sp>
        <p:nvSpPr>
          <p:cNvPr id="27" name="SK-16-text-26"/>
          <p:cNvSpPr/>
          <p:nvPr/>
        </p:nvSpPr>
        <p:spPr>
          <a:xfrm>
            <a:off x="280392" y="185142"/>
            <a:ext cx="336804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MENISCAL PATHOLOGY</a:t>
            </a:r>
            <a:endParaRPr lang="en-US" sz="1200" dirty="0"/>
          </a:p>
        </p:txBody>
      </p:sp>
      <p:sp>
        <p:nvSpPr>
          <p:cNvPr id="28" name="SK-16-text-27"/>
          <p:cNvSpPr/>
          <p:nvPr/>
        </p:nvSpPr>
        <p:spPr>
          <a:xfrm>
            <a:off x="280392" y="370284"/>
            <a:ext cx="11911608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Meniscal Tear Characteristics</a:t>
            </a:r>
            <a:endParaRPr lang="en-US" sz="2925" dirty="0"/>
          </a:p>
        </p:txBody>
      </p:sp>
      <p:sp>
        <p:nvSpPr>
          <p:cNvPr id="29" name="SK-16-text-28"/>
          <p:cNvSpPr/>
          <p:nvPr/>
        </p:nvSpPr>
        <p:spPr>
          <a:xfrm>
            <a:off x="280392" y="1035546"/>
            <a:ext cx="765429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Vascular zones • Mechanism • Repair vs Meniscectomy</a:t>
            </a:r>
            <a:endParaRPr lang="en-US" sz="975" dirty="0"/>
          </a:p>
        </p:txBody>
      </p:sp>
      <p:sp>
        <p:nvSpPr>
          <p:cNvPr id="30" name="SK-16-text-29"/>
          <p:cNvSpPr/>
          <p:nvPr/>
        </p:nvSpPr>
        <p:spPr>
          <a:xfrm>
            <a:off x="1133773" y="1522363"/>
            <a:ext cx="29660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IT HAPPENS</a:t>
            </a:r>
            <a:endParaRPr lang="en-US" sz="1350" dirty="0"/>
          </a:p>
        </p:txBody>
      </p:sp>
      <p:sp>
        <p:nvSpPr>
          <p:cNvPr id="31" name="SK-16-text-30"/>
          <p:cNvSpPr/>
          <p:nvPr/>
        </p:nvSpPr>
        <p:spPr>
          <a:xfrm>
            <a:off x="987475" y="1961257"/>
            <a:ext cx="40767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Twisting on a flexed knee</a:t>
            </a:r>
            <a:endParaRPr lang="en-US" sz="1050" dirty="0"/>
          </a:p>
        </p:txBody>
      </p:sp>
      <p:sp>
        <p:nvSpPr>
          <p:cNvPr id="32" name="SK-16-text-31"/>
          <p:cNvSpPr/>
          <p:nvPr/>
        </p:nvSpPr>
        <p:spPr>
          <a:xfrm>
            <a:off x="987475" y="2160240"/>
            <a:ext cx="375666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– the classic mechanism</a:t>
            </a:r>
            <a:endParaRPr lang="en-US" sz="1050" dirty="0"/>
          </a:p>
        </p:txBody>
      </p:sp>
      <p:sp>
        <p:nvSpPr>
          <p:cNvPr id="33" name="SK-16-text-32"/>
          <p:cNvSpPr/>
          <p:nvPr/>
        </p:nvSpPr>
        <p:spPr>
          <a:xfrm>
            <a:off x="987475" y="2503140"/>
            <a:ext cx="1816596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in: football, rugby,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skiing, hockey</a:t>
            </a:r>
            <a:endParaRPr lang="en-US" sz="900" dirty="0"/>
          </a:p>
        </p:txBody>
      </p:sp>
      <p:sp>
        <p:nvSpPr>
          <p:cNvPr id="34" name="SK-16-text-33"/>
          <p:cNvSpPr/>
          <p:nvPr/>
        </p:nvSpPr>
        <p:spPr>
          <a:xfrm>
            <a:off x="987475" y="3051721"/>
            <a:ext cx="2462659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Swelling timing: delayed 24–48 hours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(synovial fluid, not blood — unlike ACL)</a:t>
            </a:r>
            <a:endParaRPr lang="en-US" sz="900" dirty="0"/>
          </a:p>
        </p:txBody>
      </p:sp>
      <p:sp>
        <p:nvSpPr>
          <p:cNvPr id="35" name="SK-16-text-34"/>
          <p:cNvSpPr/>
          <p:nvPr/>
        </p:nvSpPr>
        <p:spPr>
          <a:xfrm>
            <a:off x="987475" y="3600450"/>
            <a:ext cx="2279898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Pain location: medial joint line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(ask patient to point with one finger)</a:t>
            </a:r>
            <a:endParaRPr lang="en-US" sz="900" dirty="0"/>
          </a:p>
        </p:txBody>
      </p:sp>
      <p:sp>
        <p:nvSpPr>
          <p:cNvPr id="36" name="SK-16-text-35"/>
          <p:cNvSpPr/>
          <p:nvPr/>
        </p:nvSpPr>
        <p:spPr>
          <a:xfrm>
            <a:off x="987475" y="4128492"/>
            <a:ext cx="2426196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Locking: unable to fully extend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= mechanical block from meniscal flap</a:t>
            </a:r>
            <a:endParaRPr lang="en-US" sz="900" dirty="0"/>
          </a:p>
        </p:txBody>
      </p:sp>
      <p:sp>
        <p:nvSpPr>
          <p:cNvPr id="37" name="SK-16-text-36"/>
          <p:cNvSpPr/>
          <p:nvPr/>
        </p:nvSpPr>
        <p:spPr>
          <a:xfrm>
            <a:off x="670471" y="4704457"/>
            <a:ext cx="2621161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Twisting + swelling 24–48h =</a:t>
            </a:r>
            <a:endParaRPr lang="en-US" sz="1050" dirty="0"/>
          </a:p>
          <a:p>
            <a:pPr marL="0" indent="0" algn="ctr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meniscal tear until proven otherwise</a:t>
            </a:r>
            <a:endParaRPr lang="en-US" sz="1050" dirty="0"/>
          </a:p>
        </p:txBody>
      </p:sp>
      <p:sp>
        <p:nvSpPr>
          <p:cNvPr id="38" name="SK-16-text-37"/>
          <p:cNvSpPr/>
          <p:nvPr/>
        </p:nvSpPr>
        <p:spPr>
          <a:xfrm>
            <a:off x="4937671" y="1494979"/>
            <a:ext cx="461200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Meniscus: Zone Anatomy</a:t>
            </a:r>
            <a:endParaRPr lang="en-US" sz="1350" dirty="0"/>
          </a:p>
        </p:txBody>
      </p:sp>
      <p:sp>
        <p:nvSpPr>
          <p:cNvPr id="39" name="SK-16-text-38"/>
          <p:cNvSpPr/>
          <p:nvPr/>
        </p:nvSpPr>
        <p:spPr>
          <a:xfrm>
            <a:off x="4742557" y="4841677"/>
            <a:ext cx="263336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Preserve meniscus wherever possible —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complete meniscectomy → early OA</a:t>
            </a:r>
            <a:endParaRPr lang="en-US" sz="1050" dirty="0"/>
          </a:p>
        </p:txBody>
      </p:sp>
      <p:sp>
        <p:nvSpPr>
          <p:cNvPr id="40" name="SK-16-text-39"/>
          <p:cNvSpPr/>
          <p:nvPr/>
        </p:nvSpPr>
        <p:spPr>
          <a:xfrm>
            <a:off x="8863459" y="1522363"/>
            <a:ext cx="332854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REPAIR vs MENISCECTOMY</a:t>
            </a:r>
            <a:endParaRPr lang="en-US" sz="1200" dirty="0"/>
          </a:p>
        </p:txBody>
      </p:sp>
      <p:sp>
        <p:nvSpPr>
          <p:cNvPr id="41" name="SK-16-text-40"/>
          <p:cNvSpPr/>
          <p:nvPr/>
        </p:nvSpPr>
        <p:spPr>
          <a:xfrm>
            <a:off x="9107388" y="1920180"/>
            <a:ext cx="28194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Meniscal Repair</a:t>
            </a:r>
            <a:endParaRPr lang="en-US" sz="1200" dirty="0"/>
          </a:p>
        </p:txBody>
      </p:sp>
      <p:sp>
        <p:nvSpPr>
          <p:cNvPr id="42" name="SK-16-text-41"/>
          <p:cNvSpPr/>
          <p:nvPr/>
        </p:nvSpPr>
        <p:spPr>
          <a:xfrm>
            <a:off x="8985498" y="2221855"/>
            <a:ext cx="227076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Outer rim tear</a:t>
            </a:r>
            <a:endParaRPr lang="en-US" sz="900" dirty="0"/>
          </a:p>
        </p:txBody>
      </p:sp>
      <p:sp>
        <p:nvSpPr>
          <p:cNvPr id="43" name="SK-16-text-42"/>
          <p:cNvSpPr/>
          <p:nvPr/>
        </p:nvSpPr>
        <p:spPr>
          <a:xfrm>
            <a:off x="8985498" y="2441377"/>
            <a:ext cx="320650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Vascular — blood supply present</a:t>
            </a:r>
            <a:endParaRPr lang="en-US" sz="900" dirty="0"/>
          </a:p>
        </p:txBody>
      </p:sp>
      <p:sp>
        <p:nvSpPr>
          <p:cNvPr id="44" name="SK-16-text-43"/>
          <p:cNvSpPr/>
          <p:nvPr/>
        </p:nvSpPr>
        <p:spPr>
          <a:xfrm>
            <a:off x="8985498" y="2674590"/>
            <a:ext cx="3206502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Suture repair possible</a:t>
            </a:r>
            <a:endParaRPr lang="en-US" sz="900" dirty="0"/>
          </a:p>
        </p:txBody>
      </p:sp>
      <p:sp>
        <p:nvSpPr>
          <p:cNvPr id="45" name="SK-16-text-44"/>
          <p:cNvSpPr/>
          <p:nvPr/>
        </p:nvSpPr>
        <p:spPr>
          <a:xfrm>
            <a:off x="8985498" y="2893963"/>
            <a:ext cx="320650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Best outcome if done early</a:t>
            </a:r>
            <a:endParaRPr lang="en-US" sz="900" dirty="0"/>
          </a:p>
        </p:txBody>
      </p:sp>
      <p:sp>
        <p:nvSpPr>
          <p:cNvPr id="46" name="SK-16-text-45"/>
          <p:cNvSpPr/>
          <p:nvPr/>
        </p:nvSpPr>
        <p:spPr>
          <a:xfrm>
            <a:off x="8985498" y="3120330"/>
            <a:ext cx="320650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Preserves joint function long-term</a:t>
            </a:r>
            <a:endParaRPr lang="en-US" sz="900" dirty="0"/>
          </a:p>
        </p:txBody>
      </p:sp>
      <p:sp>
        <p:nvSpPr>
          <p:cNvPr id="47" name="SK-16-text-46"/>
          <p:cNvSpPr/>
          <p:nvPr/>
        </p:nvSpPr>
        <p:spPr>
          <a:xfrm>
            <a:off x="9107388" y="3593455"/>
            <a:ext cx="30846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Partial Meniscectomy</a:t>
            </a:r>
            <a:endParaRPr lang="en-US" sz="1200" dirty="0"/>
          </a:p>
        </p:txBody>
      </p:sp>
      <p:sp>
        <p:nvSpPr>
          <p:cNvPr id="48" name="SK-16-text-47"/>
          <p:cNvSpPr/>
          <p:nvPr/>
        </p:nvSpPr>
        <p:spPr>
          <a:xfrm>
            <a:off x="8985498" y="3950196"/>
            <a:ext cx="3206502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Central avascular zone tear</a:t>
            </a:r>
            <a:endParaRPr lang="en-US" sz="900" dirty="0"/>
          </a:p>
        </p:txBody>
      </p:sp>
      <p:sp>
        <p:nvSpPr>
          <p:cNvPr id="49" name="SK-16-text-48"/>
          <p:cNvSpPr/>
          <p:nvPr/>
        </p:nvSpPr>
        <p:spPr>
          <a:xfrm>
            <a:off x="8985498" y="4183261"/>
            <a:ext cx="254508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Cannot self-heal</a:t>
            </a:r>
            <a:endParaRPr lang="en-US" sz="900" dirty="0"/>
          </a:p>
        </p:txBody>
      </p:sp>
      <p:sp>
        <p:nvSpPr>
          <p:cNvPr id="50" name="SK-16-text-49"/>
          <p:cNvSpPr/>
          <p:nvPr/>
        </p:nvSpPr>
        <p:spPr>
          <a:xfrm>
            <a:off x="8985498" y="4409629"/>
            <a:ext cx="320650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Remove only damaged portion</a:t>
            </a:r>
            <a:endParaRPr lang="en-US" sz="900" dirty="0"/>
          </a:p>
        </p:txBody>
      </p:sp>
      <p:sp>
        <p:nvSpPr>
          <p:cNvPr id="51" name="SK-16-text-50"/>
          <p:cNvSpPr/>
          <p:nvPr/>
        </p:nvSpPr>
        <p:spPr>
          <a:xfrm>
            <a:off x="8985498" y="4649688"/>
            <a:ext cx="320650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Avoid COMPLETE meniscectomy</a:t>
            </a:r>
            <a:endParaRPr lang="en-US" sz="900" dirty="0"/>
          </a:p>
        </p:txBody>
      </p:sp>
      <p:sp>
        <p:nvSpPr>
          <p:cNvPr id="52" name="SK-16-text-51"/>
          <p:cNvSpPr/>
          <p:nvPr/>
        </p:nvSpPr>
        <p:spPr>
          <a:xfrm>
            <a:off x="8985498" y="4896594"/>
            <a:ext cx="3206502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A2E5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Complete removal → early osteoarthritis</a:t>
            </a:r>
            <a:endParaRPr lang="en-US" sz="900" dirty="0"/>
          </a:p>
        </p:txBody>
      </p:sp>
      <p:sp>
        <p:nvSpPr>
          <p:cNvPr id="53" name="SK-16-text-52"/>
          <p:cNvSpPr/>
          <p:nvPr/>
        </p:nvSpPr>
        <p:spPr>
          <a:xfrm>
            <a:off x="1121569" y="5445175"/>
            <a:ext cx="199644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TRUE LOCKING</a:t>
            </a:r>
            <a:endParaRPr lang="en-US" sz="1050" dirty="0"/>
          </a:p>
        </p:txBody>
      </p:sp>
      <p:sp>
        <p:nvSpPr>
          <p:cNvPr id="54" name="SK-16-text-53"/>
          <p:cNvSpPr/>
          <p:nvPr/>
        </p:nvSpPr>
        <p:spPr>
          <a:xfrm>
            <a:off x="1121569" y="5609779"/>
            <a:ext cx="438531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→ Urgent orthopaedic referral</a:t>
            </a:r>
            <a:endParaRPr lang="en-US" sz="975" dirty="0"/>
          </a:p>
        </p:txBody>
      </p:sp>
      <p:sp>
        <p:nvSpPr>
          <p:cNvPr id="55" name="SK-16-text-54"/>
          <p:cNvSpPr/>
          <p:nvPr/>
        </p:nvSpPr>
        <p:spPr>
          <a:xfrm>
            <a:off x="4766965" y="5445175"/>
            <a:ext cx="263652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NON-LOCKING TEAR</a:t>
            </a:r>
            <a:endParaRPr lang="en-US" sz="1050" dirty="0"/>
          </a:p>
        </p:txBody>
      </p:sp>
      <p:sp>
        <p:nvSpPr>
          <p:cNvPr id="56" name="SK-16-text-55"/>
          <p:cNvSpPr/>
          <p:nvPr/>
        </p:nvSpPr>
        <p:spPr>
          <a:xfrm>
            <a:off x="4779169" y="5609779"/>
            <a:ext cx="507873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→ Acute knee clinic within 1 week</a:t>
            </a:r>
            <a:endParaRPr lang="en-US" sz="975" dirty="0"/>
          </a:p>
        </p:txBody>
      </p:sp>
      <p:sp>
        <p:nvSpPr>
          <p:cNvPr id="57" name="SK-16-text-56"/>
          <p:cNvSpPr/>
          <p:nvPr/>
        </p:nvSpPr>
        <p:spPr>
          <a:xfrm>
            <a:off x="8546455" y="5445175"/>
            <a:ext cx="364554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locking, mild symptoms</a:t>
            </a:r>
            <a:endParaRPr lang="en-US" sz="1050" dirty="0"/>
          </a:p>
        </p:txBody>
      </p:sp>
      <p:sp>
        <p:nvSpPr>
          <p:cNvPr id="58" name="SK-16-text-57"/>
          <p:cNvSpPr/>
          <p:nvPr/>
        </p:nvSpPr>
        <p:spPr>
          <a:xfrm>
            <a:off x="8558659" y="5609779"/>
            <a:ext cx="289941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→ Physio/MSK review</a:t>
            </a:r>
            <a:endParaRPr lang="en-US" sz="975" dirty="0"/>
          </a:p>
        </p:txBody>
      </p:sp>
      <p:sp>
        <p:nvSpPr>
          <p:cNvPr id="59" name="SK-16-text-58"/>
          <p:cNvSpPr/>
          <p:nvPr/>
        </p:nvSpPr>
        <p:spPr>
          <a:xfrm>
            <a:off x="743694" y="5959525"/>
            <a:ext cx="999506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McMurray sensitivity 53%, </a:t>
            </a:r>
          </a:p>
          <a:p>
            <a:pPr marL="0" indent="0" algn="l">
              <a:lnSpc>
                <a:spcPts val="900"/>
              </a:lnSpc>
              <a:buNone/>
            </a:pPr>
            <a:r>
              <a:rPr lang="en-US" sz="7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Composite</a:t>
            </a:r>
            <a:r>
              <a:rPr lang="en-US" sz="750" dirty="0"/>
              <a:t> </a:t>
            </a:r>
            <a:r>
              <a:rPr lang="en-US" sz="7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meniscal exam sensitivity 77%, specificity 91%.</a:t>
            </a:r>
            <a:endParaRPr lang="en-US" sz="750" dirty="0"/>
          </a:p>
          <a:p>
            <a:pPr marL="0" indent="0" algn="l">
              <a:lnSpc>
                <a:spcPts val="900"/>
              </a:lnSpc>
              <a:buNone/>
            </a:pPr>
            <a:r>
              <a:rPr lang="en-US" sz="7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Swelling 24–48h = synovial fluid, not haemarthrosis.</a:t>
            </a:r>
            <a:endParaRPr lang="en-US" sz="750" dirty="0"/>
          </a:p>
        </p:txBody>
      </p:sp>
      <p:sp>
        <p:nvSpPr>
          <p:cNvPr id="60" name="SK-16-text-59"/>
          <p:cNvSpPr/>
          <p:nvPr/>
        </p:nvSpPr>
        <p:spPr>
          <a:xfrm>
            <a:off x="2046684" y="6604248"/>
            <a:ext cx="808627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Educational purposes only • Always verify against latest NICE/BNF/local pathways • www.bradfordvts.co.uk • Dr Ramesh Mehay • June 2026</a:t>
            </a:r>
            <a:endParaRPr lang="en-US" sz="97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29059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2777" y="836563"/>
            <a:ext cx="1877467" cy="383977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780" y="1270248"/>
            <a:ext cx="1804392" cy="38100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3482" y="1071860"/>
            <a:ext cx="5730180" cy="4069556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0392" y="1754981"/>
            <a:ext cx="4998690" cy="522536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392" y="1796058"/>
            <a:ext cx="36463" cy="370284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0392" y="2255490"/>
            <a:ext cx="4998690" cy="549920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0392" y="2296716"/>
            <a:ext cx="36463" cy="370284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0392" y="2776686"/>
            <a:ext cx="4998690" cy="481310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0392" y="2817912"/>
            <a:ext cx="36463" cy="370284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0392" y="4463802"/>
            <a:ext cx="4876800" cy="337245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43780" y="4895850"/>
            <a:ext cx="5998369" cy="529382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5600849"/>
            <a:ext cx="12192000" cy="809179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3153" y="5561112"/>
            <a:ext cx="3316188" cy="851595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64682" y="5561112"/>
            <a:ext cx="3121075" cy="865436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46690" y="5561112"/>
            <a:ext cx="3121075" cy="865436"/>
          </a:xfrm>
          <a:prstGeom prst="rect">
            <a:avLst/>
          </a:prstGeom>
        </p:spPr>
      </p:pic>
      <p:pic>
        <p:nvPicPr>
          <p:cNvPr id="19" name="SK-1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086969" y="5678388"/>
            <a:ext cx="19050" cy="589657"/>
          </a:xfrm>
          <a:prstGeom prst="rect">
            <a:avLst/>
          </a:prstGeom>
        </p:spPr>
      </p:pic>
      <p:pic>
        <p:nvPicPr>
          <p:cNvPr id="20" name="SK-17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793236" y="5678388"/>
            <a:ext cx="19050" cy="589657"/>
          </a:xfrm>
          <a:prstGeom prst="rect">
            <a:avLst/>
          </a:prstGeom>
        </p:spPr>
      </p:pic>
      <p:pic>
        <p:nvPicPr>
          <p:cNvPr id="21" name="SK-17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475244" y="5678388"/>
            <a:ext cx="19050" cy="589657"/>
          </a:xfrm>
          <a:prstGeom prst="rect">
            <a:avLst/>
          </a:prstGeom>
        </p:spPr>
      </p:pic>
      <p:pic>
        <p:nvPicPr>
          <p:cNvPr id="22" name="SK-17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63200" y="5486400"/>
            <a:ext cx="1828800" cy="1371600"/>
          </a:xfrm>
          <a:prstGeom prst="rect">
            <a:avLst/>
          </a:prstGeom>
        </p:spPr>
      </p:pic>
      <p:pic>
        <p:nvPicPr>
          <p:cNvPr id="23" name="SK-17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03169" y="1357759"/>
            <a:ext cx="5449788" cy="2983111"/>
          </a:xfrm>
          <a:prstGeom prst="rect">
            <a:avLst/>
          </a:prstGeom>
        </p:spPr>
      </p:pic>
      <p:pic>
        <p:nvPicPr>
          <p:cNvPr id="24" name="SK-17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41263" y="4978896"/>
            <a:ext cx="402282" cy="308521"/>
          </a:xfrm>
          <a:prstGeom prst="rect">
            <a:avLst/>
          </a:prstGeom>
        </p:spPr>
      </p:pic>
      <p:pic>
        <p:nvPicPr>
          <p:cNvPr id="25" name="SK-17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60784" y="2852886"/>
            <a:ext cx="365671" cy="329059"/>
          </a:xfrm>
          <a:prstGeom prst="rect">
            <a:avLst/>
          </a:prstGeom>
        </p:spPr>
      </p:pic>
      <p:pic>
        <p:nvPicPr>
          <p:cNvPr id="26" name="SK-17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09600" y="2331690"/>
            <a:ext cx="255984" cy="377130"/>
          </a:xfrm>
          <a:prstGeom prst="rect">
            <a:avLst/>
          </a:prstGeom>
        </p:spPr>
      </p:pic>
      <p:pic>
        <p:nvPicPr>
          <p:cNvPr id="27" name="SK-17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36377" y="1837879"/>
            <a:ext cx="402282" cy="342900"/>
          </a:xfrm>
          <a:prstGeom prst="rect">
            <a:avLst/>
          </a:prstGeom>
        </p:spPr>
      </p:pic>
      <p:sp>
        <p:nvSpPr>
          <p:cNvPr id="28" name="SK-17-text-27"/>
          <p:cNvSpPr/>
          <p:nvPr/>
        </p:nvSpPr>
        <p:spPr>
          <a:xfrm>
            <a:off x="255984" y="82153"/>
            <a:ext cx="48310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29" name="SK-17-text-28"/>
          <p:cNvSpPr/>
          <p:nvPr/>
        </p:nvSpPr>
        <p:spPr>
          <a:xfrm>
            <a:off x="9448800" y="89148"/>
            <a:ext cx="27432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• June 2026</a:t>
            </a:r>
            <a:endParaRPr lang="en-US" sz="1200" dirty="0"/>
          </a:p>
        </p:txBody>
      </p:sp>
      <p:sp>
        <p:nvSpPr>
          <p:cNvPr id="30" name="SK-17-text-29"/>
          <p:cNvSpPr/>
          <p:nvPr/>
        </p:nvSpPr>
        <p:spPr>
          <a:xfrm>
            <a:off x="243780" y="500509"/>
            <a:ext cx="378237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LIGAMENT INJURIES</a:t>
            </a:r>
            <a:endParaRPr lang="en-US" sz="1425" dirty="0"/>
          </a:p>
        </p:txBody>
      </p:sp>
      <p:sp>
        <p:nvSpPr>
          <p:cNvPr id="31" name="SK-17-text-30"/>
          <p:cNvSpPr/>
          <p:nvPr/>
        </p:nvSpPr>
        <p:spPr>
          <a:xfrm>
            <a:off x="255984" y="809179"/>
            <a:ext cx="922401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PCL Rupture Assessment</a:t>
            </a:r>
            <a:endParaRPr lang="en-US" sz="2700" dirty="0"/>
          </a:p>
        </p:txBody>
      </p:sp>
      <p:sp>
        <p:nvSpPr>
          <p:cNvPr id="32" name="SK-17-text-31"/>
          <p:cNvSpPr/>
          <p:nvPr/>
        </p:nvSpPr>
        <p:spPr>
          <a:xfrm>
            <a:off x="243780" y="1508671"/>
            <a:ext cx="26365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IT HAPPENS</a:t>
            </a:r>
            <a:endParaRPr lang="en-US" sz="1200" dirty="0"/>
          </a:p>
        </p:txBody>
      </p:sp>
      <p:sp>
        <p:nvSpPr>
          <p:cNvPr id="33" name="SK-17-text-32"/>
          <p:cNvSpPr/>
          <p:nvPr/>
        </p:nvSpPr>
        <p:spPr>
          <a:xfrm>
            <a:off x="1182588" y="1831032"/>
            <a:ext cx="3121075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Dashboard injury — direct anterior blow to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tibia with knee flexed (RTA)</a:t>
            </a:r>
            <a:endParaRPr lang="en-US" sz="1275" dirty="0"/>
          </a:p>
        </p:txBody>
      </p:sp>
      <p:sp>
        <p:nvSpPr>
          <p:cNvPr id="34" name="SK-17-text-33"/>
          <p:cNvSpPr/>
          <p:nvPr/>
        </p:nvSpPr>
        <p:spPr>
          <a:xfrm>
            <a:off x="1182588" y="2352229"/>
            <a:ext cx="2852886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Hyperextension — forced straightening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beyond normal range</a:t>
            </a:r>
            <a:endParaRPr lang="en-US" sz="1275" dirty="0"/>
          </a:p>
        </p:txBody>
      </p:sp>
      <p:sp>
        <p:nvSpPr>
          <p:cNvPr id="35" name="SK-17-text-34"/>
          <p:cNvSpPr/>
          <p:nvPr/>
        </p:nvSpPr>
        <p:spPr>
          <a:xfrm>
            <a:off x="1170384" y="2914650"/>
            <a:ext cx="97555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Skiing fall — knee driven posteriorly on impact</a:t>
            </a:r>
            <a:endParaRPr lang="en-US" sz="1350" dirty="0"/>
          </a:p>
        </p:txBody>
      </p:sp>
      <p:sp>
        <p:nvSpPr>
          <p:cNvPr id="36" name="SK-17-text-35"/>
          <p:cNvSpPr/>
          <p:nvPr/>
        </p:nvSpPr>
        <p:spPr>
          <a:xfrm>
            <a:off x="243780" y="3387775"/>
            <a:ext cx="28194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IT PRESENTS</a:t>
            </a:r>
            <a:endParaRPr lang="en-US" sz="1200" dirty="0"/>
          </a:p>
        </p:txBody>
      </p:sp>
      <p:sp>
        <p:nvSpPr>
          <p:cNvPr id="37" name="SK-17-text-36"/>
          <p:cNvSpPr/>
          <p:nvPr/>
        </p:nvSpPr>
        <p:spPr>
          <a:xfrm>
            <a:off x="243780" y="3627834"/>
            <a:ext cx="92202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Often less dramatic than ACL at moment of injury</a:t>
            </a:r>
            <a:endParaRPr lang="en-US" sz="1200" dirty="0"/>
          </a:p>
        </p:txBody>
      </p:sp>
      <p:sp>
        <p:nvSpPr>
          <p:cNvPr id="38" name="SK-17-text-37"/>
          <p:cNvSpPr/>
          <p:nvPr/>
        </p:nvSpPr>
        <p:spPr>
          <a:xfrm>
            <a:off x="243780" y="3833515"/>
            <a:ext cx="119482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Vague posterior knee pain or patellofemoral pain (posterior tibial displacement)</a:t>
            </a:r>
            <a:endParaRPr lang="en-US" sz="1200" dirty="0"/>
          </a:p>
        </p:txBody>
      </p:sp>
      <p:sp>
        <p:nvSpPr>
          <p:cNvPr id="39" name="SK-17-text-38"/>
          <p:cNvSpPr/>
          <p:nvPr/>
        </p:nvSpPr>
        <p:spPr>
          <a:xfrm>
            <a:off x="243780" y="4046190"/>
            <a:ext cx="99517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May become relatively asymptomatic after acute phase</a:t>
            </a:r>
            <a:endParaRPr lang="en-US" sz="1200" dirty="0"/>
          </a:p>
        </p:txBody>
      </p:sp>
      <p:sp>
        <p:nvSpPr>
          <p:cNvPr id="40" name="SK-17-text-39"/>
          <p:cNvSpPr/>
          <p:nvPr/>
        </p:nvSpPr>
        <p:spPr>
          <a:xfrm>
            <a:off x="243780" y="4245025"/>
            <a:ext cx="110490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Occasional giving way — less rotatory than ACL instability</a:t>
            </a:r>
            <a:endParaRPr lang="en-US" sz="1200" dirty="0"/>
          </a:p>
        </p:txBody>
      </p:sp>
      <p:sp>
        <p:nvSpPr>
          <p:cNvPr id="41" name="SK-17-text-40"/>
          <p:cNvSpPr/>
          <p:nvPr/>
        </p:nvSpPr>
        <p:spPr>
          <a:xfrm>
            <a:off x="353467" y="4539853"/>
            <a:ext cx="1183853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 Posterior sag sign — tibia drops back compared to uninjured side</a:t>
            </a:r>
            <a:endParaRPr lang="en-US" sz="1200" dirty="0"/>
          </a:p>
        </p:txBody>
      </p:sp>
      <p:sp>
        <p:nvSpPr>
          <p:cNvPr id="42" name="SK-17-text-41"/>
          <p:cNvSpPr/>
          <p:nvPr/>
        </p:nvSpPr>
        <p:spPr>
          <a:xfrm>
            <a:off x="767953" y="4972050"/>
            <a:ext cx="525467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the AKT: "PCL = 4%; dashboard/hyperextension mechanism; conservative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quad rehab first; surgery only for instability or combined injury"</a:t>
            </a:r>
            <a:endParaRPr lang="en-US" sz="1200" dirty="0"/>
          </a:p>
        </p:txBody>
      </p:sp>
      <p:sp>
        <p:nvSpPr>
          <p:cNvPr id="43" name="SK-17-text-42"/>
          <p:cNvSpPr/>
          <p:nvPr/>
        </p:nvSpPr>
        <p:spPr>
          <a:xfrm>
            <a:off x="1853059" y="5637163"/>
            <a:ext cx="167640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 LINE</a:t>
            </a:r>
            <a:endParaRPr lang="en-US" sz="1050" dirty="0"/>
          </a:p>
        </p:txBody>
      </p:sp>
      <p:sp>
        <p:nvSpPr>
          <p:cNvPr id="44" name="SK-17-text-43"/>
          <p:cNvSpPr/>
          <p:nvPr/>
        </p:nvSpPr>
        <p:spPr>
          <a:xfrm>
            <a:off x="1194792" y="5822305"/>
            <a:ext cx="551973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Quadriceps Rehabilitation</a:t>
            </a:r>
            <a:endParaRPr lang="en-US" sz="1425" dirty="0"/>
          </a:p>
        </p:txBody>
      </p:sp>
      <p:sp>
        <p:nvSpPr>
          <p:cNvPr id="45" name="SK-17-text-44"/>
          <p:cNvSpPr/>
          <p:nvPr/>
        </p:nvSpPr>
        <p:spPr>
          <a:xfrm>
            <a:off x="1206996" y="6048673"/>
            <a:ext cx="2121396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Strengthening quad to compensate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PCL deficit</a:t>
            </a:r>
            <a:endParaRPr lang="en-US" sz="1050" dirty="0"/>
          </a:p>
        </p:txBody>
      </p:sp>
      <p:sp>
        <p:nvSpPr>
          <p:cNvPr id="46" name="SK-17-text-45"/>
          <p:cNvSpPr/>
          <p:nvPr/>
        </p:nvSpPr>
        <p:spPr>
          <a:xfrm>
            <a:off x="5461992" y="5637163"/>
            <a:ext cx="183642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ESCALATE IF</a:t>
            </a:r>
            <a:endParaRPr lang="en-US" sz="1050" dirty="0"/>
          </a:p>
        </p:txBody>
      </p:sp>
      <p:sp>
        <p:nvSpPr>
          <p:cNvPr id="47" name="SK-17-text-46"/>
          <p:cNvSpPr/>
          <p:nvPr/>
        </p:nvSpPr>
        <p:spPr>
          <a:xfrm>
            <a:off x="5059561" y="5822305"/>
            <a:ext cx="508539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Significant Instability</a:t>
            </a:r>
            <a:endParaRPr lang="en-US" sz="1425" dirty="0"/>
          </a:p>
        </p:txBody>
      </p:sp>
      <p:sp>
        <p:nvSpPr>
          <p:cNvPr id="48" name="SK-17-text-47"/>
          <p:cNvSpPr/>
          <p:nvPr/>
        </p:nvSpPr>
        <p:spPr>
          <a:xfrm>
            <a:off x="4827984" y="6048673"/>
            <a:ext cx="225549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Combined ligament injury - Functional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limitation - Ongoing pain</a:t>
            </a:r>
            <a:endParaRPr lang="en-US" sz="1050" dirty="0"/>
          </a:p>
        </p:txBody>
      </p:sp>
      <p:sp>
        <p:nvSpPr>
          <p:cNvPr id="49" name="SK-17-text-48"/>
          <p:cNvSpPr/>
          <p:nvPr/>
        </p:nvSpPr>
        <p:spPr>
          <a:xfrm>
            <a:off x="6108055" y="939403"/>
            <a:ext cx="47701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4% of acute knee injuries</a:t>
            </a:r>
            <a:endParaRPr lang="en-US" sz="1200" dirty="0"/>
          </a:p>
        </p:txBody>
      </p:sp>
      <p:sp>
        <p:nvSpPr>
          <p:cNvPr id="50" name="SK-17-text-49"/>
          <p:cNvSpPr/>
          <p:nvPr/>
        </p:nvSpPr>
        <p:spPr>
          <a:xfrm>
            <a:off x="6705600" y="4491930"/>
            <a:ext cx="410869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7F7F7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Dashboard mechanism: anterior tibial force → posterior tibial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7F7F7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displacement → PCL stress</a:t>
            </a:r>
            <a:endParaRPr lang="en-US" sz="1200" dirty="0"/>
          </a:p>
        </p:txBody>
      </p:sp>
      <p:sp>
        <p:nvSpPr>
          <p:cNvPr id="51" name="SK-17-text-50"/>
          <p:cNvSpPr/>
          <p:nvPr/>
        </p:nvSpPr>
        <p:spPr>
          <a:xfrm>
            <a:off x="8863459" y="5637163"/>
            <a:ext cx="231648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LONG-TERM RISK</a:t>
            </a:r>
            <a:endParaRPr lang="en-US" sz="1050" dirty="0"/>
          </a:p>
        </p:txBody>
      </p:sp>
      <p:sp>
        <p:nvSpPr>
          <p:cNvPr id="52" name="SK-17-text-51"/>
          <p:cNvSpPr/>
          <p:nvPr/>
        </p:nvSpPr>
        <p:spPr>
          <a:xfrm>
            <a:off x="8644086" y="5822305"/>
            <a:ext cx="354791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Early Osteoarthritis</a:t>
            </a:r>
            <a:endParaRPr lang="en-US" sz="1425" dirty="0"/>
          </a:p>
        </p:txBody>
      </p:sp>
      <p:sp>
        <p:nvSpPr>
          <p:cNvPr id="53" name="SK-17-text-52"/>
          <p:cNvSpPr/>
          <p:nvPr/>
        </p:nvSpPr>
        <p:spPr>
          <a:xfrm>
            <a:off x="8400157" y="6048673"/>
            <a:ext cx="213360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Counsel patients on joint protection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activity modification</a:t>
            </a:r>
            <a:endParaRPr lang="en-US" sz="1050" dirty="0"/>
          </a:p>
        </p:txBody>
      </p:sp>
      <p:sp>
        <p:nvSpPr>
          <p:cNvPr id="54" name="SK-17-text-53"/>
          <p:cNvSpPr/>
          <p:nvPr/>
        </p:nvSpPr>
        <p:spPr>
          <a:xfrm>
            <a:off x="243780" y="6652171"/>
            <a:ext cx="119482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F7F7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purposes only • Always verify against latest NICE/BNF/local pathways • Dr Ramesh Mehay •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8761" y="5733157"/>
            <a:ext cx="682675" cy="651421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392" y="5733157"/>
            <a:ext cx="658267" cy="644575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9467" y="4697611"/>
            <a:ext cx="585192" cy="569119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9467" y="3607296"/>
            <a:ext cx="585192" cy="582811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3153" y="1803648"/>
            <a:ext cx="1853059" cy="1515517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39694" y="2393305"/>
            <a:ext cx="841177" cy="335905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2675" y="5047357"/>
            <a:ext cx="451098" cy="404515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2675" y="4313634"/>
            <a:ext cx="438894" cy="404515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2675" y="3524994"/>
            <a:ext cx="426690" cy="418207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92188" y="1789807"/>
            <a:ext cx="3633192" cy="1529209"/>
          </a:xfrm>
          <a:prstGeom prst="rect">
            <a:avLst/>
          </a:prstGeom>
        </p:spPr>
      </p:pic>
      <p:sp>
        <p:nvSpPr>
          <p:cNvPr id="13" name="SK-18-text-12"/>
          <p:cNvSpPr/>
          <p:nvPr/>
        </p:nvSpPr>
        <p:spPr>
          <a:xfrm>
            <a:off x="280392" y="178296"/>
            <a:ext cx="51968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COLLATERAL LIGAMENT INJURIES</a:t>
            </a:r>
            <a:endParaRPr lang="en-US" sz="1200" dirty="0"/>
          </a:p>
        </p:txBody>
      </p:sp>
      <p:sp>
        <p:nvSpPr>
          <p:cNvPr id="14" name="SK-18-text-13"/>
          <p:cNvSpPr/>
          <p:nvPr/>
        </p:nvSpPr>
        <p:spPr>
          <a:xfrm>
            <a:off x="451098" y="459432"/>
            <a:ext cx="10267950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MCL and LCL Injuries</a:t>
            </a:r>
            <a:endParaRPr lang="en-US" sz="3300" dirty="0"/>
          </a:p>
        </p:txBody>
      </p:sp>
      <p:sp>
        <p:nvSpPr>
          <p:cNvPr id="15" name="SK-18-text-14"/>
          <p:cNvSpPr/>
          <p:nvPr/>
        </p:nvSpPr>
        <p:spPr>
          <a:xfrm>
            <a:off x="8485584" y="610344"/>
            <a:ext cx="258032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MCL — 29%</a:t>
            </a:r>
            <a:endParaRPr lang="en-US" sz="1575" dirty="0"/>
          </a:p>
        </p:txBody>
      </p:sp>
      <p:sp>
        <p:nvSpPr>
          <p:cNvPr id="16" name="SK-18-text-15"/>
          <p:cNvSpPr/>
          <p:nvPr/>
        </p:nvSpPr>
        <p:spPr>
          <a:xfrm>
            <a:off x="10216753" y="617190"/>
            <a:ext cx="197524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LCL — 2%</a:t>
            </a:r>
            <a:endParaRPr lang="en-US" sz="1575" dirty="0"/>
          </a:p>
        </p:txBody>
      </p:sp>
      <p:sp>
        <p:nvSpPr>
          <p:cNvPr id="17" name="SK-18-text-16"/>
          <p:cNvSpPr/>
          <p:nvPr/>
        </p:nvSpPr>
        <p:spPr>
          <a:xfrm>
            <a:off x="621655" y="1227534"/>
            <a:ext cx="815149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MCL — Medial Collateral Ligament</a:t>
            </a:r>
            <a:endParaRPr lang="en-US" sz="1650" dirty="0"/>
          </a:p>
        </p:txBody>
      </p:sp>
      <p:sp>
        <p:nvSpPr>
          <p:cNvPr id="18" name="SK-18-text-17"/>
          <p:cNvSpPr/>
          <p:nvPr/>
        </p:nvSpPr>
        <p:spPr>
          <a:xfrm>
            <a:off x="646063" y="1515517"/>
            <a:ext cx="863060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Most common collateral injury · Valgus force</a:t>
            </a:r>
            <a:endParaRPr lang="en-US" sz="1275" dirty="0"/>
          </a:p>
        </p:txBody>
      </p:sp>
      <p:sp>
        <p:nvSpPr>
          <p:cNvPr id="19" name="SK-18-text-18"/>
          <p:cNvSpPr/>
          <p:nvPr/>
        </p:nvSpPr>
        <p:spPr>
          <a:xfrm>
            <a:off x="1243459" y="3518148"/>
            <a:ext cx="175545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Grade 1</a:t>
            </a:r>
            <a:endParaRPr lang="en-US" sz="1425" dirty="0"/>
          </a:p>
        </p:txBody>
      </p:sp>
      <p:sp>
        <p:nvSpPr>
          <p:cNvPr id="20" name="SK-18-text-19"/>
          <p:cNvSpPr/>
          <p:nvPr/>
        </p:nvSpPr>
        <p:spPr>
          <a:xfrm>
            <a:off x="2304157" y="3429000"/>
            <a:ext cx="3279577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Pain and tenderness over medial femoral condyle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laxity on valgus stress · Intact fibres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Early mobilisation, no brace needed</a:t>
            </a:r>
            <a:endParaRPr lang="en-US" sz="1050" dirty="0"/>
          </a:p>
        </p:txBody>
      </p:sp>
      <p:sp>
        <p:nvSpPr>
          <p:cNvPr id="21" name="SK-18-text-20"/>
          <p:cNvSpPr/>
          <p:nvPr/>
        </p:nvSpPr>
        <p:spPr>
          <a:xfrm>
            <a:off x="1243459" y="4347865"/>
            <a:ext cx="175545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Grade 2</a:t>
            </a:r>
            <a:endParaRPr lang="en-US" sz="1425" dirty="0"/>
          </a:p>
        </p:txBody>
      </p:sp>
      <p:sp>
        <p:nvSpPr>
          <p:cNvPr id="22" name="SK-18-text-21"/>
          <p:cNvSpPr/>
          <p:nvPr/>
        </p:nvSpPr>
        <p:spPr>
          <a:xfrm>
            <a:off x="2304157" y="4231332"/>
            <a:ext cx="2938165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Swelling, pain, and partial laxity on valgus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stress at 30° · Partial tear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Brace for comfort, progressive rehab</a:t>
            </a:r>
            <a:endParaRPr lang="en-US" sz="1050" dirty="0"/>
          </a:p>
        </p:txBody>
      </p:sp>
      <p:sp>
        <p:nvSpPr>
          <p:cNvPr id="23" name="SK-18-text-22"/>
          <p:cNvSpPr/>
          <p:nvPr/>
        </p:nvSpPr>
        <p:spPr>
          <a:xfrm>
            <a:off x="1243459" y="5095429"/>
            <a:ext cx="175545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Grade 3</a:t>
            </a:r>
            <a:endParaRPr lang="en-US" sz="1425" dirty="0"/>
          </a:p>
        </p:txBody>
      </p:sp>
      <p:sp>
        <p:nvSpPr>
          <p:cNvPr id="24" name="SK-18-text-23"/>
          <p:cNvSpPr/>
          <p:nvPr/>
        </p:nvSpPr>
        <p:spPr>
          <a:xfrm>
            <a:off x="2304157" y="4985742"/>
            <a:ext cx="2938165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Complete tear · Gross laxity · May have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surprisingly little pain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Brace or surgical review if combined injury</a:t>
            </a:r>
            <a:endParaRPr lang="en-US" sz="1050" dirty="0"/>
          </a:p>
        </p:txBody>
      </p:sp>
      <p:sp>
        <p:nvSpPr>
          <p:cNvPr id="25" name="SK-18-text-24"/>
          <p:cNvSpPr/>
          <p:nvPr/>
        </p:nvSpPr>
        <p:spPr>
          <a:xfrm>
            <a:off x="6461671" y="1227534"/>
            <a:ext cx="5730329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LCL — Lateral Collateral Ligament</a:t>
            </a:r>
            <a:endParaRPr lang="en-US" sz="1650" dirty="0"/>
          </a:p>
        </p:txBody>
      </p:sp>
      <p:sp>
        <p:nvSpPr>
          <p:cNvPr id="26" name="SK-18-text-25"/>
          <p:cNvSpPr/>
          <p:nvPr/>
        </p:nvSpPr>
        <p:spPr>
          <a:xfrm>
            <a:off x="6473875" y="1515517"/>
            <a:ext cx="57181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Rare · Varus force · 2% of acute injuries</a:t>
            </a:r>
            <a:endParaRPr lang="en-US" sz="1275" dirty="0"/>
          </a:p>
        </p:txBody>
      </p:sp>
      <p:sp>
        <p:nvSpPr>
          <p:cNvPr id="27" name="SK-18-text-26"/>
          <p:cNvSpPr/>
          <p:nvPr/>
        </p:nvSpPr>
        <p:spPr>
          <a:xfrm>
            <a:off x="6851898" y="2756892"/>
            <a:ext cx="82897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825"/>
              </a:lnSpc>
              <a:buNone/>
            </a:pPr>
            <a:r>
              <a:rPr lang="en-US" sz="750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Varus force</a:t>
            </a:r>
            <a:endParaRPr lang="en-US" sz="750" dirty="0"/>
          </a:p>
          <a:p>
            <a:pPr marL="0" indent="0" algn="ctr">
              <a:lnSpc>
                <a:spcPts val="825"/>
              </a:lnSpc>
              <a:buNone/>
            </a:pPr>
            <a:r>
              <a:rPr lang="en-US" sz="750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(knee buckles</a:t>
            </a:r>
            <a:endParaRPr lang="en-US" sz="750" dirty="0"/>
          </a:p>
          <a:p>
            <a:pPr marL="0" indent="0" algn="ctr">
              <a:lnSpc>
                <a:spcPts val="825"/>
              </a:lnSpc>
              <a:buNone/>
            </a:pPr>
            <a:r>
              <a:rPr lang="en-US" sz="750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outward)</a:t>
            </a:r>
            <a:endParaRPr lang="en-US" sz="750" dirty="0"/>
          </a:p>
        </p:txBody>
      </p:sp>
      <p:sp>
        <p:nvSpPr>
          <p:cNvPr id="28" name="SK-18-text-27"/>
          <p:cNvSpPr/>
          <p:nvPr/>
        </p:nvSpPr>
        <p:spPr>
          <a:xfrm>
            <a:off x="7241977" y="3524994"/>
            <a:ext cx="495002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Same 3-Grade System Applies</a:t>
            </a:r>
            <a:endParaRPr lang="en-US" sz="1200" dirty="0"/>
          </a:p>
        </p:txBody>
      </p:sp>
      <p:sp>
        <p:nvSpPr>
          <p:cNvPr id="29" name="SK-18-text-28"/>
          <p:cNvSpPr/>
          <p:nvPr/>
        </p:nvSpPr>
        <p:spPr>
          <a:xfrm>
            <a:off x="7229773" y="3771900"/>
            <a:ext cx="3755082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Grade 1 → 2 → 3 severity mirrors MCL classification ·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Varus stress test at 30° flexion isolates LCL · Abduct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hip to relax the iliotibial band before testing</a:t>
            </a:r>
            <a:endParaRPr lang="en-US" sz="1200" dirty="0"/>
          </a:p>
        </p:txBody>
      </p:sp>
      <p:sp>
        <p:nvSpPr>
          <p:cNvPr id="30" name="SK-18-text-29"/>
          <p:cNvSpPr/>
          <p:nvPr/>
        </p:nvSpPr>
        <p:spPr>
          <a:xfrm>
            <a:off x="7241977" y="4608463"/>
            <a:ext cx="19964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TIP</a:t>
            </a:r>
            <a:endParaRPr lang="en-US" sz="1050" dirty="0"/>
          </a:p>
        </p:txBody>
      </p:sp>
      <p:sp>
        <p:nvSpPr>
          <p:cNvPr id="31" name="SK-18-text-30"/>
          <p:cNvSpPr/>
          <p:nvPr/>
        </p:nvSpPr>
        <p:spPr>
          <a:xfrm>
            <a:off x="7229773" y="4827984"/>
            <a:ext cx="3681859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Instability present in full extension suggests major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combined damage — involving capsule, ACL, and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collateral ligament. Urgent referral.</a:t>
            </a:r>
            <a:endParaRPr lang="en-US" sz="1200" dirty="0"/>
          </a:p>
        </p:txBody>
      </p:sp>
      <p:sp>
        <p:nvSpPr>
          <p:cNvPr id="32" name="SK-18-text-31"/>
          <p:cNvSpPr/>
          <p:nvPr/>
        </p:nvSpPr>
        <p:spPr>
          <a:xfrm>
            <a:off x="1048494" y="5712619"/>
            <a:ext cx="318516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Testing Principle</a:t>
            </a:r>
            <a:endParaRPr lang="en-US" sz="1200" dirty="0"/>
          </a:p>
        </p:txBody>
      </p:sp>
      <p:sp>
        <p:nvSpPr>
          <p:cNvPr id="33" name="SK-18-text-32"/>
          <p:cNvSpPr/>
          <p:nvPr/>
        </p:nvSpPr>
        <p:spPr>
          <a:xfrm>
            <a:off x="1048494" y="5918448"/>
            <a:ext cx="473035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Valgus stress at 30° → isolates MCL · Varus stress at 30° → isolates LCL ·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Test in full extension only if collateral intact — laxity here = major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combined injury</a:t>
            </a:r>
            <a:endParaRPr lang="en-US" sz="1050" dirty="0"/>
          </a:p>
        </p:txBody>
      </p:sp>
      <p:sp>
        <p:nvSpPr>
          <p:cNvPr id="34" name="SK-18-text-33"/>
          <p:cNvSpPr/>
          <p:nvPr/>
        </p:nvSpPr>
        <p:spPr>
          <a:xfrm>
            <a:off x="7059067" y="5719465"/>
            <a:ext cx="33680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Management Outlook</a:t>
            </a:r>
            <a:endParaRPr lang="en-US" sz="1200" dirty="0"/>
          </a:p>
        </p:txBody>
      </p:sp>
      <p:sp>
        <p:nvSpPr>
          <p:cNvPr id="35" name="SK-18-text-34"/>
          <p:cNvSpPr/>
          <p:nvPr/>
        </p:nvSpPr>
        <p:spPr>
          <a:xfrm>
            <a:off x="7059067" y="5918448"/>
            <a:ext cx="4632871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Conservative early mobilisation · Good prognosis for isolated injuries ·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Brace for Grade 2-3 · Surgical review only for combined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ligament tears</a:t>
            </a:r>
            <a:endParaRPr lang="en-US" sz="1050" dirty="0"/>
          </a:p>
        </p:txBody>
      </p:sp>
      <p:sp>
        <p:nvSpPr>
          <p:cNvPr id="36" name="SK-18-text-35"/>
          <p:cNvSpPr/>
          <p:nvPr/>
        </p:nvSpPr>
        <p:spPr>
          <a:xfrm>
            <a:off x="1485900" y="6590407"/>
            <a:ext cx="9146977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A0AEC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Educational purposes only · Always verify against latest NICE/BNF/local pathways · www.bradfordvts.co.uk · Dr Ramesh Mehay ·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263" y="1152079"/>
            <a:ext cx="1731169" cy="68461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59" y="1440061"/>
            <a:ext cx="3645396" cy="4107805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4745682"/>
            <a:ext cx="2938165" cy="720030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7365" y="1440061"/>
            <a:ext cx="3645396" cy="4224486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5671" y="1440061"/>
            <a:ext cx="3645396" cy="4238179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2761" y="5836146"/>
            <a:ext cx="11545788" cy="541734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55561" y="6034980"/>
            <a:ext cx="1036290" cy="822871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6855" y="5918448"/>
            <a:ext cx="426690" cy="377130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19890" y="1949925"/>
            <a:ext cx="1377553" cy="994321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98455" y="1933873"/>
            <a:ext cx="804565" cy="1090315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60389" y="2017537"/>
            <a:ext cx="1024086" cy="1138386"/>
          </a:xfrm>
          <a:prstGeom prst="rect">
            <a:avLst/>
          </a:prstGeom>
        </p:spPr>
      </p:pic>
      <p:sp>
        <p:nvSpPr>
          <p:cNvPr id="14" name="SK-19-text-13"/>
          <p:cNvSpPr/>
          <p:nvPr/>
        </p:nvSpPr>
        <p:spPr>
          <a:xfrm>
            <a:off x="329059" y="253603"/>
            <a:ext cx="280130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86E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INVESTIGATIONS</a:t>
            </a:r>
            <a:endParaRPr lang="en-US" sz="1275" dirty="0"/>
          </a:p>
        </p:txBody>
      </p:sp>
      <p:sp>
        <p:nvSpPr>
          <p:cNvPr id="15" name="SK-19-text-14"/>
          <p:cNvSpPr/>
          <p:nvPr/>
        </p:nvSpPr>
        <p:spPr>
          <a:xfrm>
            <a:off x="341263" y="555427"/>
            <a:ext cx="1162050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21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Diagnostic Investigations</a:t>
            </a:r>
            <a:endParaRPr lang="en-US" sz="3000" dirty="0"/>
          </a:p>
        </p:txBody>
      </p:sp>
      <p:sp>
        <p:nvSpPr>
          <p:cNvPr id="16" name="SK-19-text-15"/>
          <p:cNvSpPr/>
          <p:nvPr/>
        </p:nvSpPr>
        <p:spPr>
          <a:xfrm>
            <a:off x="1694557" y="1659582"/>
            <a:ext cx="185737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D21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X-Ray</a:t>
            </a:r>
            <a:endParaRPr lang="en-US" sz="2250" dirty="0"/>
          </a:p>
        </p:txBody>
      </p:sp>
      <p:sp>
        <p:nvSpPr>
          <p:cNvPr id="17" name="SK-19-text-16"/>
          <p:cNvSpPr/>
          <p:nvPr/>
        </p:nvSpPr>
        <p:spPr>
          <a:xfrm>
            <a:off x="609600" y="3442692"/>
            <a:ext cx="77571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AP &amp; Lateral views — standard first-line</a:t>
            </a:r>
            <a:endParaRPr lang="en-US" sz="1200" dirty="0"/>
          </a:p>
        </p:txBody>
      </p:sp>
      <p:sp>
        <p:nvSpPr>
          <p:cNvPr id="18" name="SK-19-text-17"/>
          <p:cNvSpPr/>
          <p:nvPr/>
        </p:nvSpPr>
        <p:spPr>
          <a:xfrm>
            <a:off x="609600" y="3751213"/>
            <a:ext cx="64770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Skyline view — patella assessment</a:t>
            </a:r>
            <a:endParaRPr lang="en-US" sz="1200" dirty="0"/>
          </a:p>
        </p:txBody>
      </p:sp>
      <p:sp>
        <p:nvSpPr>
          <p:cNvPr id="19" name="SK-19-text-18"/>
          <p:cNvSpPr/>
          <p:nvPr/>
        </p:nvSpPr>
        <p:spPr>
          <a:xfrm>
            <a:off x="609600" y="4053036"/>
            <a:ext cx="3169890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Tunnel view — intercondylar notch,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loose bodies, osteochondral defects (OCD)</a:t>
            </a:r>
            <a:endParaRPr lang="en-US" sz="1200" dirty="0"/>
          </a:p>
        </p:txBody>
      </p:sp>
      <p:sp>
        <p:nvSpPr>
          <p:cNvPr id="20" name="SK-19-text-19"/>
          <p:cNvSpPr/>
          <p:nvPr/>
        </p:nvSpPr>
        <p:spPr>
          <a:xfrm>
            <a:off x="841177" y="4882753"/>
            <a:ext cx="2621161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E86E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X-ray does NOT rule out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E86E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ACL rupture</a:t>
            </a:r>
            <a:endParaRPr lang="en-US" sz="1500" dirty="0"/>
          </a:p>
        </p:txBody>
      </p:sp>
      <p:sp>
        <p:nvSpPr>
          <p:cNvPr id="21" name="SK-19-text-20"/>
          <p:cNvSpPr/>
          <p:nvPr/>
        </p:nvSpPr>
        <p:spPr>
          <a:xfrm>
            <a:off x="4986486" y="1645890"/>
            <a:ext cx="391477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D21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Blood Tests</a:t>
            </a:r>
            <a:endParaRPr lang="en-US" sz="2250" dirty="0"/>
          </a:p>
        </p:txBody>
      </p:sp>
      <p:sp>
        <p:nvSpPr>
          <p:cNvPr id="22" name="SK-19-text-21"/>
          <p:cNvSpPr/>
          <p:nvPr/>
        </p:nvSpPr>
        <p:spPr>
          <a:xfrm>
            <a:off x="4401294" y="3374082"/>
            <a:ext cx="268218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Indicated when inflammatory, septic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arthritis, or gout is suspected</a:t>
            </a:r>
            <a:endParaRPr lang="en-US" sz="1200" dirty="0"/>
          </a:p>
        </p:txBody>
      </p:sp>
      <p:sp>
        <p:nvSpPr>
          <p:cNvPr id="23" name="SK-19-text-22"/>
          <p:cNvSpPr/>
          <p:nvPr/>
        </p:nvSpPr>
        <p:spPr>
          <a:xfrm>
            <a:off x="4401294" y="3936355"/>
            <a:ext cx="44653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WCC — white cell count</a:t>
            </a:r>
            <a:endParaRPr lang="en-US" sz="1200" dirty="0"/>
          </a:p>
        </p:txBody>
      </p:sp>
      <p:sp>
        <p:nvSpPr>
          <p:cNvPr id="24" name="SK-19-text-23"/>
          <p:cNvSpPr/>
          <p:nvPr/>
        </p:nvSpPr>
        <p:spPr>
          <a:xfrm>
            <a:off x="4401294" y="4238179"/>
            <a:ext cx="2694384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CRP &amp; ESR — inflammatory markers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(largely supersede plasma viscosity)</a:t>
            </a:r>
            <a:endParaRPr lang="en-US" sz="1200" dirty="0"/>
          </a:p>
        </p:txBody>
      </p:sp>
      <p:sp>
        <p:nvSpPr>
          <p:cNvPr id="25" name="SK-19-text-24"/>
          <p:cNvSpPr/>
          <p:nvPr/>
        </p:nvSpPr>
        <p:spPr>
          <a:xfrm>
            <a:off x="4401294" y="4773067"/>
            <a:ext cx="46482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Urate — for gout screen</a:t>
            </a:r>
            <a:endParaRPr lang="en-US" sz="1200" dirty="0"/>
          </a:p>
        </p:txBody>
      </p:sp>
      <p:sp>
        <p:nvSpPr>
          <p:cNvPr id="26" name="SK-19-text-25"/>
          <p:cNvSpPr/>
          <p:nvPr/>
        </p:nvSpPr>
        <p:spPr>
          <a:xfrm>
            <a:off x="4474369" y="5273725"/>
            <a:ext cx="771763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routine for acute mechanical injuries</a:t>
            </a:r>
            <a:endParaRPr lang="en-US" sz="1275" dirty="0"/>
          </a:p>
        </p:txBody>
      </p:sp>
      <p:sp>
        <p:nvSpPr>
          <p:cNvPr id="27" name="SK-19-text-26"/>
          <p:cNvSpPr/>
          <p:nvPr/>
        </p:nvSpPr>
        <p:spPr>
          <a:xfrm>
            <a:off x="8473380" y="1645890"/>
            <a:ext cx="371862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D21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Joint Aspiration</a:t>
            </a:r>
            <a:endParaRPr lang="en-US" sz="2250" dirty="0"/>
          </a:p>
        </p:txBody>
      </p:sp>
      <p:sp>
        <p:nvSpPr>
          <p:cNvPr id="28" name="SK-19-text-27"/>
          <p:cNvSpPr/>
          <p:nvPr/>
        </p:nvSpPr>
        <p:spPr>
          <a:xfrm>
            <a:off x="8143943" y="2899598"/>
            <a:ext cx="2925961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Therapeutic — relieves pain and tension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large effusion</a:t>
            </a:r>
            <a:endParaRPr lang="en-US" sz="1200" dirty="0"/>
          </a:p>
        </p:txBody>
      </p:sp>
      <p:sp>
        <p:nvSpPr>
          <p:cNvPr id="29" name="SK-19-text-28"/>
          <p:cNvSpPr/>
          <p:nvPr/>
        </p:nvSpPr>
        <p:spPr>
          <a:xfrm>
            <a:off x="8143943" y="3366025"/>
            <a:ext cx="424294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Diagnostic — fluid appearance guides diagnosis</a:t>
            </a:r>
            <a:endParaRPr lang="en-US" sz="1200" dirty="0"/>
          </a:p>
        </p:txBody>
      </p:sp>
      <p:sp>
        <p:nvSpPr>
          <p:cNvPr id="30" name="SK-19-text-29"/>
          <p:cNvSpPr/>
          <p:nvPr/>
        </p:nvSpPr>
        <p:spPr>
          <a:xfrm>
            <a:off x="8339057" y="3647161"/>
            <a:ext cx="404782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Blood (haemarthrosis) → intra-articular</a:t>
            </a:r>
            <a:endParaRPr lang="en-US" sz="1275" dirty="0"/>
          </a:p>
        </p:txBody>
      </p:sp>
      <p:sp>
        <p:nvSpPr>
          <p:cNvPr id="31" name="SK-19-text-30"/>
          <p:cNvSpPr/>
          <p:nvPr/>
        </p:nvSpPr>
        <p:spPr>
          <a:xfrm>
            <a:off x="8339057" y="3866534"/>
            <a:ext cx="396716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injury / ACL rupture</a:t>
            </a:r>
            <a:endParaRPr lang="en-US" sz="1275" dirty="0"/>
          </a:p>
        </p:txBody>
      </p:sp>
      <p:sp>
        <p:nvSpPr>
          <p:cNvPr id="32" name="SK-19-text-31"/>
          <p:cNvSpPr/>
          <p:nvPr/>
        </p:nvSpPr>
        <p:spPr>
          <a:xfrm>
            <a:off x="8339057" y="4140973"/>
            <a:ext cx="404782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Lipid droplets → osteochondral fracture</a:t>
            </a:r>
            <a:endParaRPr lang="en-US" sz="1275" dirty="0"/>
          </a:p>
        </p:txBody>
      </p:sp>
      <p:sp>
        <p:nvSpPr>
          <p:cNvPr id="33" name="SK-19-text-32"/>
          <p:cNvSpPr/>
          <p:nvPr/>
        </p:nvSpPr>
        <p:spPr>
          <a:xfrm>
            <a:off x="8339057" y="4394725"/>
            <a:ext cx="2401788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Turbid fluid → send for MC&amp;S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(septic arthritis)</a:t>
            </a:r>
            <a:endParaRPr lang="en-US" sz="1200" dirty="0"/>
          </a:p>
        </p:txBody>
      </p:sp>
      <p:sp>
        <p:nvSpPr>
          <p:cNvPr id="34" name="SK-19-text-33"/>
          <p:cNvSpPr/>
          <p:nvPr/>
        </p:nvSpPr>
        <p:spPr>
          <a:xfrm>
            <a:off x="8302445" y="4922767"/>
            <a:ext cx="408443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use strict aseptic technique</a:t>
            </a:r>
            <a:endParaRPr lang="en-US" sz="1275" dirty="0"/>
          </a:p>
        </p:txBody>
      </p:sp>
      <p:sp>
        <p:nvSpPr>
          <p:cNvPr id="35" name="SK-19-text-34"/>
          <p:cNvSpPr/>
          <p:nvPr/>
        </p:nvSpPr>
        <p:spPr>
          <a:xfrm>
            <a:off x="8131739" y="5176519"/>
            <a:ext cx="3108871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MRI — typically arranged via orthopaedics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soft-tissue detail</a:t>
            </a:r>
            <a:endParaRPr lang="en-US" sz="1200" dirty="0"/>
          </a:p>
        </p:txBody>
      </p:sp>
      <p:sp>
        <p:nvSpPr>
          <p:cNvPr id="36" name="SK-19-text-35"/>
          <p:cNvSpPr/>
          <p:nvPr/>
        </p:nvSpPr>
        <p:spPr>
          <a:xfrm>
            <a:off x="792361" y="6048673"/>
            <a:ext cx="1139963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Pearl: Haemarthrosis within 8 hours = ACL rupture (70%) or osteochondral fracture — aspiration is both diagnostic AND therapeutic</a:t>
            </a:r>
            <a:endParaRPr lang="en-US" sz="1275" dirty="0"/>
          </a:p>
        </p:txBody>
      </p:sp>
      <p:sp>
        <p:nvSpPr>
          <p:cNvPr id="37" name="SK-19-text-36"/>
          <p:cNvSpPr/>
          <p:nvPr/>
        </p:nvSpPr>
        <p:spPr>
          <a:xfrm>
            <a:off x="280392" y="6549330"/>
            <a:ext cx="1191160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purposes only · Always verify against latest NICE/BNF/local pathways · www.bradfordvts.co.uk · Dr Ramesh Mehay ·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83977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7380" y="0"/>
            <a:ext cx="2194471" cy="1508671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63" y="1536055"/>
            <a:ext cx="4730353" cy="75307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4557" y="1866602"/>
            <a:ext cx="9044200" cy="428625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" y="2544217"/>
            <a:ext cx="2804071" cy="1803648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30761" y="2544217"/>
            <a:ext cx="2804071" cy="1597819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56871" y="2544217"/>
            <a:ext cx="2804071" cy="1597819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82980" y="2544217"/>
            <a:ext cx="2804071" cy="1611511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4800" y="4512469"/>
            <a:ext cx="2804071" cy="1652736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30761" y="4512469"/>
            <a:ext cx="2804071" cy="181734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56871" y="4512469"/>
            <a:ext cx="2804071" cy="1666429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82980" y="4512469"/>
            <a:ext cx="2804071" cy="1652736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53686" y="4649688"/>
            <a:ext cx="585192" cy="541734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12855" y="4663380"/>
            <a:ext cx="524173" cy="521196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120753" y="4670227"/>
            <a:ext cx="365671" cy="514350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535561" y="4663380"/>
            <a:ext cx="633859" cy="514350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2675" y="4649688"/>
            <a:ext cx="511969" cy="541734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290298" y="2660898"/>
            <a:ext cx="658267" cy="534888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12855" y="2647057"/>
            <a:ext cx="548580" cy="548580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523357" y="2647057"/>
            <a:ext cx="633859" cy="534888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3859" y="2647057"/>
            <a:ext cx="633859" cy="534888"/>
          </a:xfrm>
          <a:prstGeom prst="rect">
            <a:avLst/>
          </a:prstGeom>
        </p:spPr>
      </p:pic>
      <p:pic>
        <p:nvPicPr>
          <p:cNvPr id="24" name="SK-2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987153" y="1920180"/>
            <a:ext cx="377875" cy="294829"/>
          </a:xfrm>
          <a:prstGeom prst="rect">
            <a:avLst/>
          </a:prstGeom>
        </p:spPr>
      </p:pic>
      <p:sp>
        <p:nvSpPr>
          <p:cNvPr id="25" name="SK-2-text-24"/>
          <p:cNvSpPr/>
          <p:nvPr/>
        </p:nvSpPr>
        <p:spPr>
          <a:xfrm>
            <a:off x="341263" y="102840"/>
            <a:ext cx="48310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26" name="SK-2-text-25"/>
          <p:cNvSpPr/>
          <p:nvPr/>
        </p:nvSpPr>
        <p:spPr>
          <a:xfrm>
            <a:off x="9156055" y="109686"/>
            <a:ext cx="3035945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• June 2026</a:t>
            </a:r>
            <a:endParaRPr lang="en-US" sz="1200" dirty="0"/>
          </a:p>
        </p:txBody>
      </p:sp>
      <p:sp>
        <p:nvSpPr>
          <p:cNvPr id="27" name="SK-2-text-26"/>
          <p:cNvSpPr/>
          <p:nvPr/>
        </p:nvSpPr>
        <p:spPr>
          <a:xfrm>
            <a:off x="341263" y="678805"/>
            <a:ext cx="35509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7941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LEARNING OBJECTIVES</a:t>
            </a:r>
            <a:endParaRPr lang="en-US" sz="1200" dirty="0"/>
          </a:p>
        </p:txBody>
      </p:sp>
      <p:sp>
        <p:nvSpPr>
          <p:cNvPr id="28" name="SK-2-text-27"/>
          <p:cNvSpPr/>
          <p:nvPr/>
        </p:nvSpPr>
        <p:spPr>
          <a:xfrm>
            <a:off x="341263" y="987475"/>
            <a:ext cx="11850737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the End of This Session, You Will Be Able To...</a:t>
            </a:r>
            <a:endParaRPr lang="en-US" sz="2400" dirty="0"/>
          </a:p>
        </p:txBody>
      </p:sp>
      <p:sp>
        <p:nvSpPr>
          <p:cNvPr id="29" name="SK-2-text-28"/>
          <p:cNvSpPr/>
          <p:nvPr/>
        </p:nvSpPr>
        <p:spPr>
          <a:xfrm>
            <a:off x="2413992" y="1954411"/>
            <a:ext cx="977800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the AKT &amp; SCA exam: all eight of these domains appear as tested competencies.</a:t>
            </a:r>
            <a:endParaRPr lang="en-US" sz="1500" dirty="0"/>
          </a:p>
        </p:txBody>
      </p:sp>
      <p:sp>
        <p:nvSpPr>
          <p:cNvPr id="30" name="SK-2-text-29"/>
          <p:cNvSpPr/>
          <p:nvPr/>
        </p:nvSpPr>
        <p:spPr>
          <a:xfrm>
            <a:off x="597396" y="3312319"/>
            <a:ext cx="42691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 · History-Taking</a:t>
            </a:r>
            <a:endParaRPr lang="en-US" sz="1350" dirty="0"/>
          </a:p>
        </p:txBody>
      </p:sp>
      <p:sp>
        <p:nvSpPr>
          <p:cNvPr id="31" name="SK-2-text-30"/>
          <p:cNvSpPr/>
          <p:nvPr/>
        </p:nvSpPr>
        <p:spPr>
          <a:xfrm>
            <a:off x="597396" y="3634680"/>
            <a:ext cx="1706761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history to diagnose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acute knee injuries with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confidence</a:t>
            </a:r>
            <a:endParaRPr lang="en-US" sz="1200" dirty="0"/>
          </a:p>
        </p:txBody>
      </p:sp>
      <p:sp>
        <p:nvSpPr>
          <p:cNvPr id="32" name="SK-2-text-31"/>
          <p:cNvSpPr/>
          <p:nvPr/>
        </p:nvSpPr>
        <p:spPr>
          <a:xfrm>
            <a:off x="3474690" y="3305473"/>
            <a:ext cx="59150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 · Differential Diagnosis</a:t>
            </a:r>
            <a:endParaRPr lang="en-US" sz="1350" dirty="0"/>
          </a:p>
        </p:txBody>
      </p:sp>
      <p:sp>
        <p:nvSpPr>
          <p:cNvPr id="33" name="SK-2-text-32"/>
          <p:cNvSpPr/>
          <p:nvPr/>
        </p:nvSpPr>
        <p:spPr>
          <a:xfrm>
            <a:off x="3474690" y="3634680"/>
            <a:ext cx="187746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Differentiate ACL rupture,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meniscal tear, and PFS</a:t>
            </a:r>
            <a:endParaRPr lang="en-US" sz="1200" dirty="0"/>
          </a:p>
        </p:txBody>
      </p:sp>
      <p:sp>
        <p:nvSpPr>
          <p:cNvPr id="34" name="SK-2-text-33"/>
          <p:cNvSpPr/>
          <p:nvPr/>
        </p:nvSpPr>
        <p:spPr>
          <a:xfrm>
            <a:off x="6364188" y="3312319"/>
            <a:ext cx="36518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 · Examination</a:t>
            </a:r>
            <a:endParaRPr lang="en-US" sz="1350" dirty="0"/>
          </a:p>
        </p:txBody>
      </p:sp>
      <p:sp>
        <p:nvSpPr>
          <p:cNvPr id="35" name="SK-2-text-34"/>
          <p:cNvSpPr/>
          <p:nvPr/>
        </p:nvSpPr>
        <p:spPr>
          <a:xfrm>
            <a:off x="6351984" y="3634680"/>
            <a:ext cx="2011561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Apply Look / Feel / Move in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structured sequence</a:t>
            </a:r>
            <a:endParaRPr lang="en-US" sz="1200" dirty="0"/>
          </a:p>
        </p:txBody>
      </p:sp>
      <p:sp>
        <p:nvSpPr>
          <p:cNvPr id="36" name="SK-2-text-35"/>
          <p:cNvSpPr/>
          <p:nvPr/>
        </p:nvSpPr>
        <p:spPr>
          <a:xfrm>
            <a:off x="9241482" y="3312319"/>
            <a:ext cx="295051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 · Special Tests</a:t>
            </a:r>
            <a:endParaRPr lang="en-US" sz="1350" dirty="0"/>
          </a:p>
        </p:txBody>
      </p:sp>
      <p:sp>
        <p:nvSpPr>
          <p:cNvPr id="37" name="SK-2-text-36"/>
          <p:cNvSpPr/>
          <p:nvPr/>
        </p:nvSpPr>
        <p:spPr>
          <a:xfrm>
            <a:off x="9229279" y="3634680"/>
            <a:ext cx="220667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Interpret Lachman, McMurray,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Anterior Drawer findings</a:t>
            </a:r>
            <a:endParaRPr lang="en-US" sz="1200" dirty="0"/>
          </a:p>
        </p:txBody>
      </p:sp>
      <p:sp>
        <p:nvSpPr>
          <p:cNvPr id="38" name="SK-2-text-37"/>
          <p:cNvSpPr/>
          <p:nvPr/>
        </p:nvSpPr>
        <p:spPr>
          <a:xfrm>
            <a:off x="597396" y="5307955"/>
            <a:ext cx="58064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 · Recognise PCL / MCL / LCL</a:t>
            </a:r>
            <a:endParaRPr lang="en-US" sz="1200" dirty="0"/>
          </a:p>
        </p:txBody>
      </p:sp>
      <p:sp>
        <p:nvSpPr>
          <p:cNvPr id="39" name="SK-2-text-38"/>
          <p:cNvSpPr/>
          <p:nvPr/>
        </p:nvSpPr>
        <p:spPr>
          <a:xfrm>
            <a:off x="597396" y="5623471"/>
            <a:ext cx="1889671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Identify collateral and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posterior cruciate injuries</a:t>
            </a:r>
            <a:endParaRPr lang="en-US" sz="1200" dirty="0"/>
          </a:p>
        </p:txBody>
      </p:sp>
      <p:sp>
        <p:nvSpPr>
          <p:cNvPr id="40" name="SK-2-text-39"/>
          <p:cNvSpPr/>
          <p:nvPr/>
        </p:nvSpPr>
        <p:spPr>
          <a:xfrm>
            <a:off x="3474690" y="5307955"/>
            <a:ext cx="58064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06 · Locking vs Pseudo-Locking</a:t>
            </a:r>
            <a:endParaRPr lang="en-US" sz="1200" dirty="0"/>
          </a:p>
        </p:txBody>
      </p:sp>
      <p:sp>
        <p:nvSpPr>
          <p:cNvPr id="41" name="SK-2-text-40"/>
          <p:cNvSpPr/>
          <p:nvPr/>
        </p:nvSpPr>
        <p:spPr>
          <a:xfrm>
            <a:off x="3474690" y="5596086"/>
            <a:ext cx="1999357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Distinguish true mechanical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locking from pain-related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restriction</a:t>
            </a:r>
            <a:endParaRPr lang="en-US" sz="1200" dirty="0"/>
          </a:p>
        </p:txBody>
      </p:sp>
      <p:sp>
        <p:nvSpPr>
          <p:cNvPr id="42" name="SK-2-text-41"/>
          <p:cNvSpPr/>
          <p:nvPr/>
        </p:nvSpPr>
        <p:spPr>
          <a:xfrm>
            <a:off x="6364188" y="5307955"/>
            <a:ext cx="36118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07 · Safe Referral</a:t>
            </a:r>
            <a:endParaRPr lang="en-US" sz="1200" dirty="0"/>
          </a:p>
        </p:txBody>
      </p:sp>
      <p:sp>
        <p:nvSpPr>
          <p:cNvPr id="43" name="SK-2-text-42"/>
          <p:cNvSpPr/>
          <p:nvPr/>
        </p:nvSpPr>
        <p:spPr>
          <a:xfrm>
            <a:off x="6351984" y="5623471"/>
            <a:ext cx="2109192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Apply appropriate referral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pathways for each diagnosis</a:t>
            </a:r>
            <a:endParaRPr lang="en-US" sz="1200" dirty="0"/>
          </a:p>
        </p:txBody>
      </p:sp>
      <p:sp>
        <p:nvSpPr>
          <p:cNvPr id="44" name="SK-2-text-43"/>
          <p:cNvSpPr/>
          <p:nvPr/>
        </p:nvSpPr>
        <p:spPr>
          <a:xfrm>
            <a:off x="9241482" y="5307955"/>
            <a:ext cx="295051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08 · Safety-Netting</a:t>
            </a:r>
            <a:endParaRPr lang="en-US" sz="1200" dirty="0"/>
          </a:p>
        </p:txBody>
      </p:sp>
      <p:sp>
        <p:nvSpPr>
          <p:cNvPr id="45" name="SK-2-text-44"/>
          <p:cNvSpPr/>
          <p:nvPr/>
        </p:nvSpPr>
        <p:spPr>
          <a:xfrm>
            <a:off x="9229279" y="5623471"/>
            <a:ext cx="187746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SCA safety-netting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scripts to protect patients</a:t>
            </a:r>
            <a:endParaRPr lang="en-US" sz="1200" dirty="0"/>
          </a:p>
        </p:txBody>
      </p:sp>
      <p:sp>
        <p:nvSpPr>
          <p:cNvPr id="46" name="SK-2-text-45"/>
          <p:cNvSpPr/>
          <p:nvPr/>
        </p:nvSpPr>
        <p:spPr>
          <a:xfrm>
            <a:off x="2072580" y="6542484"/>
            <a:ext cx="101194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999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Educational purposes only · Always verify against latest NICE/BNF/local pathways · Dr Ramesh Mehay ·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77130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1563588"/>
            <a:ext cx="1658094" cy="54769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8596" y="5596086"/>
            <a:ext cx="5291286" cy="767953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4894" y="5692080"/>
            <a:ext cx="426690" cy="418207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263" y="1988790"/>
            <a:ext cx="11350675" cy="3332857"/>
          </a:xfrm>
          <a:prstGeom prst="rect">
            <a:avLst/>
          </a:prstGeom>
        </p:spPr>
      </p:pic>
      <p:sp>
        <p:nvSpPr>
          <p:cNvPr id="9" name="SK-20-text-8"/>
          <p:cNvSpPr/>
          <p:nvPr/>
        </p:nvSpPr>
        <p:spPr>
          <a:xfrm>
            <a:off x="390079" y="130225"/>
            <a:ext cx="6934200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● www.bradfordvts.co.uk</a:t>
            </a:r>
            <a:endParaRPr lang="en-US" sz="900" dirty="0"/>
          </a:p>
        </p:txBody>
      </p:sp>
      <p:sp>
        <p:nvSpPr>
          <p:cNvPr id="10" name="SK-20-text-9"/>
          <p:cNvSpPr/>
          <p:nvPr/>
        </p:nvSpPr>
        <p:spPr>
          <a:xfrm>
            <a:off x="390079" y="671959"/>
            <a:ext cx="474440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DECISION-MAKING</a:t>
            </a:r>
            <a:endParaRPr lang="en-US" sz="1275" dirty="0"/>
          </a:p>
        </p:txBody>
      </p:sp>
      <p:sp>
        <p:nvSpPr>
          <p:cNvPr id="11" name="SK-20-text-10"/>
          <p:cNvSpPr/>
          <p:nvPr/>
        </p:nvSpPr>
        <p:spPr>
          <a:xfrm>
            <a:off x="414486" y="980629"/>
            <a:ext cx="11777514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Referral Pathways Flowchart</a:t>
            </a:r>
            <a:endParaRPr lang="en-US" sz="3300" dirty="0"/>
          </a:p>
        </p:txBody>
      </p:sp>
      <p:sp>
        <p:nvSpPr>
          <p:cNvPr id="12" name="SK-20-text-11"/>
          <p:cNvSpPr/>
          <p:nvPr/>
        </p:nvSpPr>
        <p:spPr>
          <a:xfrm>
            <a:off x="7083475" y="5685234"/>
            <a:ext cx="4242792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the AKT exam: "A compelling ACL history with a normal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examination still warrants urgent referral — do not be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falsely reassured."</a:t>
            </a:r>
            <a:endParaRPr lang="en-US" sz="1275" dirty="0"/>
          </a:p>
        </p:txBody>
      </p:sp>
      <p:sp>
        <p:nvSpPr>
          <p:cNvPr id="13" name="SK-20-text-12"/>
          <p:cNvSpPr/>
          <p:nvPr/>
        </p:nvSpPr>
        <p:spPr>
          <a:xfrm>
            <a:off x="390079" y="6576715"/>
            <a:ext cx="11801921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purposes only ● Always verify against latest NICE/BNF/local pathways ● Dr Ramesh Mehay ●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77875" cy="6858000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1237952"/>
            <a:ext cx="2669977" cy="47625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1515517"/>
            <a:ext cx="3425875" cy="3463230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8698" y="1522363"/>
            <a:ext cx="3425875" cy="3634680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44259" y="1515517"/>
            <a:ext cx="3328392" cy="3607296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765" y="5383411"/>
            <a:ext cx="9192667" cy="870942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96667" y="5451425"/>
            <a:ext cx="2096988" cy="776288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52157" y="5451425"/>
            <a:ext cx="2096988" cy="783134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07796" y="5451425"/>
            <a:ext cx="1975098" cy="783134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58400" y="5328642"/>
            <a:ext cx="1889671" cy="1254919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78180" y="0"/>
            <a:ext cx="3413671" cy="2400300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2675" y="5479405"/>
            <a:ext cx="560784" cy="548580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97553" y="1597819"/>
            <a:ext cx="707082" cy="720030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64361" y="1604665"/>
            <a:ext cx="731490" cy="720030"/>
          </a:xfrm>
          <a:prstGeom prst="rect">
            <a:avLst/>
          </a:prstGeom>
        </p:spPr>
      </p:pic>
      <p:pic>
        <p:nvPicPr>
          <p:cNvPr id="17" name="SK-2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92188" y="1597819"/>
            <a:ext cx="792361" cy="733723"/>
          </a:xfrm>
          <a:prstGeom prst="rect">
            <a:avLst/>
          </a:prstGeom>
        </p:spPr>
      </p:pic>
      <p:sp>
        <p:nvSpPr>
          <p:cNvPr id="18" name="SK-21-text-17"/>
          <p:cNvSpPr/>
          <p:nvPr/>
        </p:nvSpPr>
        <p:spPr>
          <a:xfrm>
            <a:off x="487561" y="233065"/>
            <a:ext cx="3295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173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SAFETY</a:t>
            </a:r>
            <a:endParaRPr lang="en-US" sz="1500" dirty="0"/>
          </a:p>
        </p:txBody>
      </p:sp>
      <p:sp>
        <p:nvSpPr>
          <p:cNvPr id="19" name="SK-21-text-18"/>
          <p:cNvSpPr/>
          <p:nvPr/>
        </p:nvSpPr>
        <p:spPr>
          <a:xfrm>
            <a:off x="499765" y="555427"/>
            <a:ext cx="11692235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D2C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 &amp; Safety-Netting</a:t>
            </a:r>
            <a:endParaRPr lang="en-US" sz="3900" dirty="0"/>
          </a:p>
        </p:txBody>
      </p:sp>
      <p:sp>
        <p:nvSpPr>
          <p:cNvPr id="20" name="SK-21-text-19"/>
          <p:cNvSpPr/>
          <p:nvPr/>
        </p:nvSpPr>
        <p:spPr>
          <a:xfrm>
            <a:off x="963067" y="2413992"/>
            <a:ext cx="2438400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—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CALL 999 / SEND TO A&amp;E</a:t>
            </a:r>
            <a:endParaRPr lang="en-US" sz="1650" dirty="0"/>
          </a:p>
        </p:txBody>
      </p:sp>
      <p:sp>
        <p:nvSpPr>
          <p:cNvPr id="21" name="SK-21-text-20"/>
          <p:cNvSpPr/>
          <p:nvPr/>
        </p:nvSpPr>
        <p:spPr>
          <a:xfrm>
            <a:off x="621655" y="3086100"/>
            <a:ext cx="3096667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Hot, red, swollen joint + fever 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systemically unwell → Septic Arthritis</a:t>
            </a:r>
            <a:endParaRPr lang="en-US" sz="1350" dirty="0"/>
          </a:p>
        </p:txBody>
      </p:sp>
      <p:sp>
        <p:nvSpPr>
          <p:cNvPr id="22" name="SK-21-text-21"/>
          <p:cNvSpPr/>
          <p:nvPr/>
        </p:nvSpPr>
        <p:spPr>
          <a:xfrm>
            <a:off x="621655" y="3716982"/>
            <a:ext cx="3023592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Neurovascular compromise (absent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pulse, pallor, paraesthesia, paralysis)</a:t>
            </a:r>
            <a:endParaRPr lang="en-US" sz="1350" dirty="0"/>
          </a:p>
        </p:txBody>
      </p:sp>
      <p:sp>
        <p:nvSpPr>
          <p:cNvPr id="23" name="SK-21-text-22"/>
          <p:cNvSpPr/>
          <p:nvPr/>
        </p:nvSpPr>
        <p:spPr>
          <a:xfrm>
            <a:off x="902196" y="4478238"/>
            <a:ext cx="2584698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“Do not delay. Every hour matters in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septic arthritis.”</a:t>
            </a:r>
            <a:endParaRPr lang="en-US" sz="1350" dirty="0"/>
          </a:p>
        </p:txBody>
      </p:sp>
      <p:sp>
        <p:nvSpPr>
          <p:cNvPr id="24" name="SK-21-text-23"/>
          <p:cNvSpPr/>
          <p:nvPr/>
        </p:nvSpPr>
        <p:spPr>
          <a:xfrm>
            <a:off x="4437757" y="2413992"/>
            <a:ext cx="2596753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— SAME DAY /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NEXT DAY ORTHOPAEDICS</a:t>
            </a:r>
            <a:endParaRPr lang="en-US" sz="1650" dirty="0"/>
          </a:p>
        </p:txBody>
      </p:sp>
      <p:sp>
        <p:nvSpPr>
          <p:cNvPr id="25" name="SK-21-text-24"/>
          <p:cNvSpPr/>
          <p:nvPr/>
        </p:nvSpPr>
        <p:spPr>
          <a:xfrm>
            <a:off x="4218384" y="3092946"/>
            <a:ext cx="2925961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Acute haemarthrosis within 8 hours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(ACL / osteochondral fracture)</a:t>
            </a:r>
            <a:endParaRPr lang="en-US" sz="1350" dirty="0"/>
          </a:p>
        </p:txBody>
      </p:sp>
      <p:sp>
        <p:nvSpPr>
          <p:cNvPr id="26" name="SK-21-text-25"/>
          <p:cNvSpPr/>
          <p:nvPr/>
        </p:nvSpPr>
        <p:spPr>
          <a:xfrm>
            <a:off x="4218384" y="3689598"/>
            <a:ext cx="2535882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True locking — cannot extend/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straighten the knee</a:t>
            </a:r>
            <a:endParaRPr lang="en-US" sz="1350" dirty="0"/>
          </a:p>
        </p:txBody>
      </p:sp>
      <p:sp>
        <p:nvSpPr>
          <p:cNvPr id="27" name="SK-21-text-26"/>
          <p:cNvSpPr/>
          <p:nvPr/>
        </p:nvSpPr>
        <p:spPr>
          <a:xfrm>
            <a:off x="4474369" y="4464546"/>
            <a:ext cx="2511475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“Compelling ACL history + normal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→ still refer. Do not be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falsely reassured.”</a:t>
            </a:r>
            <a:endParaRPr lang="en-US" sz="1350" dirty="0"/>
          </a:p>
        </p:txBody>
      </p:sp>
      <p:sp>
        <p:nvSpPr>
          <p:cNvPr id="28" name="SK-21-text-27"/>
          <p:cNvSpPr/>
          <p:nvPr/>
        </p:nvSpPr>
        <p:spPr>
          <a:xfrm>
            <a:off x="7863780" y="2413992"/>
            <a:ext cx="2852886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IMPORTANT — REFER WITHIN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DAYS TO A WEEK</a:t>
            </a:r>
            <a:endParaRPr lang="en-US" sz="1650" dirty="0"/>
          </a:p>
        </p:txBody>
      </p:sp>
      <p:sp>
        <p:nvSpPr>
          <p:cNvPr id="29" name="SK-21-text-28"/>
          <p:cNvSpPr/>
          <p:nvPr/>
        </p:nvSpPr>
        <p:spPr>
          <a:xfrm>
            <a:off x="7802761" y="3038029"/>
            <a:ext cx="2877294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ACL rupture confirmed by history →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within days</a:t>
            </a:r>
            <a:endParaRPr lang="en-US" sz="1350" dirty="0"/>
          </a:p>
        </p:txBody>
      </p:sp>
      <p:sp>
        <p:nvSpPr>
          <p:cNvPr id="30" name="SK-21-text-29"/>
          <p:cNvSpPr/>
          <p:nvPr/>
        </p:nvSpPr>
        <p:spPr>
          <a:xfrm>
            <a:off x="7802761" y="3559225"/>
            <a:ext cx="2621161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Meniscal tear without locking →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within one week</a:t>
            </a:r>
            <a:endParaRPr lang="en-US" sz="1350" dirty="0"/>
          </a:p>
        </p:txBody>
      </p:sp>
      <p:sp>
        <p:nvSpPr>
          <p:cNvPr id="31" name="SK-21-text-30"/>
          <p:cNvSpPr/>
          <p:nvPr/>
        </p:nvSpPr>
        <p:spPr>
          <a:xfrm>
            <a:off x="7802761" y="4066729"/>
            <a:ext cx="206037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Grade 3 collateral tear →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within one week</a:t>
            </a:r>
            <a:endParaRPr lang="en-US" sz="1350" dirty="0"/>
          </a:p>
        </p:txBody>
      </p:sp>
      <p:sp>
        <p:nvSpPr>
          <p:cNvPr id="32" name="SK-21-text-31"/>
          <p:cNvSpPr/>
          <p:nvPr/>
        </p:nvSpPr>
        <p:spPr>
          <a:xfrm>
            <a:off x="7985671" y="4629150"/>
            <a:ext cx="247486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“PFS and Grade 1–2 collateral →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physiotherapy, not orthopaedics.”</a:t>
            </a:r>
            <a:endParaRPr lang="en-US" sz="1350" dirty="0"/>
          </a:p>
        </p:txBody>
      </p:sp>
      <p:sp>
        <p:nvSpPr>
          <p:cNvPr id="33" name="SK-21-text-32"/>
          <p:cNvSpPr/>
          <p:nvPr/>
        </p:nvSpPr>
        <p:spPr>
          <a:xfrm>
            <a:off x="1365498" y="5520630"/>
            <a:ext cx="1499592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D2C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Safety-Netting</a:t>
            </a:r>
            <a:endParaRPr lang="en-US" sz="180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D2C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Scripts for GP</a:t>
            </a:r>
            <a:endParaRPr lang="en-US" sz="1800" dirty="0"/>
          </a:p>
        </p:txBody>
      </p:sp>
      <p:sp>
        <p:nvSpPr>
          <p:cNvPr id="34" name="SK-21-text-33"/>
          <p:cNvSpPr/>
          <p:nvPr/>
        </p:nvSpPr>
        <p:spPr>
          <a:xfrm>
            <a:off x="3206353" y="5527477"/>
            <a:ext cx="1865263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D2C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“If your knee swells rapidly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D2C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overnight — call us back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D2C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same day.”</a:t>
            </a:r>
            <a:endParaRPr lang="en-US" sz="1200" dirty="0"/>
          </a:p>
        </p:txBody>
      </p:sp>
      <p:sp>
        <p:nvSpPr>
          <p:cNvPr id="35" name="SK-21-text-34"/>
          <p:cNvSpPr/>
          <p:nvPr/>
        </p:nvSpPr>
        <p:spPr>
          <a:xfrm>
            <a:off x="5474196" y="5527477"/>
            <a:ext cx="1718965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D2C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“If you cannot straighten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D2C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your knee at all —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D2C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 to A&amp;E.”</a:t>
            </a:r>
            <a:endParaRPr lang="en-US" sz="1200" dirty="0"/>
          </a:p>
        </p:txBody>
      </p:sp>
      <p:sp>
        <p:nvSpPr>
          <p:cNvPr id="36" name="SK-21-text-35"/>
          <p:cNvSpPr/>
          <p:nvPr/>
        </p:nvSpPr>
        <p:spPr>
          <a:xfrm>
            <a:off x="7729686" y="5527477"/>
            <a:ext cx="1572667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D2C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“If you develop a fever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D2C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 knee pain —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D2C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is an emergency.”</a:t>
            </a:r>
            <a:endParaRPr lang="en-US" sz="1200" dirty="0"/>
          </a:p>
        </p:txBody>
      </p:sp>
      <p:sp>
        <p:nvSpPr>
          <p:cNvPr id="37" name="SK-21-text-36"/>
          <p:cNvSpPr/>
          <p:nvPr/>
        </p:nvSpPr>
        <p:spPr>
          <a:xfrm>
            <a:off x="10192494" y="5431482"/>
            <a:ext cx="1999506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1731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THE AKT / SCA EXAM</a:t>
            </a:r>
            <a:endParaRPr lang="en-US" sz="1200" dirty="0"/>
          </a:p>
        </p:txBody>
      </p:sp>
      <p:sp>
        <p:nvSpPr>
          <p:cNvPr id="38" name="SK-21-text-37"/>
          <p:cNvSpPr/>
          <p:nvPr/>
        </p:nvSpPr>
        <p:spPr>
          <a:xfrm>
            <a:off x="10192494" y="5705773"/>
            <a:ext cx="1633686" cy="7749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D2C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examination does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D2C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exclude ACL rupture.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D2C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History alone justifies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D2C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referral.</a:t>
            </a:r>
            <a:endParaRPr lang="en-US" sz="1050" dirty="0"/>
          </a:p>
        </p:txBody>
      </p:sp>
      <p:sp>
        <p:nvSpPr>
          <p:cNvPr id="39" name="SK-21-text-38"/>
          <p:cNvSpPr/>
          <p:nvPr/>
        </p:nvSpPr>
        <p:spPr>
          <a:xfrm>
            <a:off x="1487388" y="6569869"/>
            <a:ext cx="1070461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purposes only · Always verify against latest NICE/BNF/local pathways · www.bradfordvts.co.uk · Dr Ramesh Mehay ·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11361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1337221"/>
            <a:ext cx="853380" cy="102840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549152"/>
            <a:ext cx="11582400" cy="645914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2340620"/>
            <a:ext cx="2755255" cy="1477119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" y="2297311"/>
            <a:ext cx="2755255" cy="102840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42965" y="2340620"/>
            <a:ext cx="2755255" cy="1477119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42965" y="2297311"/>
            <a:ext cx="2755255" cy="102840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81279" y="2516832"/>
            <a:ext cx="2755255" cy="1323529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81279" y="2297311"/>
            <a:ext cx="2755255" cy="102840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19592" y="2516832"/>
            <a:ext cx="2755255" cy="1323529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19592" y="2297311"/>
            <a:ext cx="2755255" cy="102840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4800" y="4121646"/>
            <a:ext cx="2755255" cy="1433215"/>
          </a:xfrm>
          <a:prstGeom prst="rect">
            <a:avLst/>
          </a:prstGeom>
        </p:spPr>
      </p:pic>
      <p:pic>
        <p:nvPicPr>
          <p:cNvPr id="15" name="SK-2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4800" y="4011811"/>
            <a:ext cx="2755255" cy="102840"/>
          </a:xfrm>
          <a:prstGeom prst="rect">
            <a:avLst/>
          </a:prstGeom>
        </p:spPr>
      </p:pic>
      <p:pic>
        <p:nvPicPr>
          <p:cNvPr id="16" name="SK-2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42965" y="4121646"/>
            <a:ext cx="2755255" cy="1433215"/>
          </a:xfrm>
          <a:prstGeom prst="rect">
            <a:avLst/>
          </a:prstGeom>
        </p:spPr>
      </p:pic>
      <p:pic>
        <p:nvPicPr>
          <p:cNvPr id="17" name="SK-2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42965" y="4011811"/>
            <a:ext cx="2755255" cy="102840"/>
          </a:xfrm>
          <a:prstGeom prst="rect">
            <a:avLst/>
          </a:prstGeom>
        </p:spPr>
      </p:pic>
      <p:pic>
        <p:nvPicPr>
          <p:cNvPr id="18" name="SK-2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181279" y="4107805"/>
            <a:ext cx="2755255" cy="1446907"/>
          </a:xfrm>
          <a:prstGeom prst="rect">
            <a:avLst/>
          </a:prstGeom>
        </p:spPr>
      </p:pic>
      <p:pic>
        <p:nvPicPr>
          <p:cNvPr id="19" name="SK-22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181279" y="4011811"/>
            <a:ext cx="2755255" cy="102840"/>
          </a:xfrm>
          <a:prstGeom prst="rect">
            <a:avLst/>
          </a:prstGeom>
        </p:spPr>
      </p:pic>
      <p:pic>
        <p:nvPicPr>
          <p:cNvPr id="20" name="SK-22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119592" y="4107210"/>
            <a:ext cx="2755255" cy="1448246"/>
          </a:xfrm>
          <a:prstGeom prst="rect">
            <a:avLst/>
          </a:prstGeom>
        </p:spPr>
      </p:pic>
      <p:pic>
        <p:nvPicPr>
          <p:cNvPr id="21" name="SK-22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119592" y="4011811"/>
            <a:ext cx="2755255" cy="102840"/>
          </a:xfrm>
          <a:prstGeom prst="rect">
            <a:avLst/>
          </a:prstGeom>
        </p:spPr>
      </p:pic>
      <p:pic>
        <p:nvPicPr>
          <p:cNvPr id="22" name="SK-22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04800" y="5712023"/>
            <a:ext cx="11582400" cy="632222"/>
          </a:xfrm>
          <a:prstGeom prst="rect">
            <a:avLst/>
          </a:prstGeom>
        </p:spPr>
      </p:pic>
      <p:pic>
        <p:nvPicPr>
          <p:cNvPr id="23" name="SK-22-img-2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46490"/>
            <a:ext cx="12192000" cy="411361"/>
          </a:xfrm>
          <a:prstGeom prst="rect">
            <a:avLst/>
          </a:prstGeom>
        </p:spPr>
      </p:pic>
      <p:pic>
        <p:nvPicPr>
          <p:cNvPr id="24" name="SK-22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63153" y="1625203"/>
            <a:ext cx="572988" cy="493663"/>
          </a:xfrm>
          <a:prstGeom prst="rect">
            <a:avLst/>
          </a:prstGeom>
        </p:spPr>
      </p:pic>
      <p:sp>
        <p:nvSpPr>
          <p:cNvPr id="25" name="SK-22-text-24"/>
          <p:cNvSpPr/>
          <p:nvPr/>
        </p:nvSpPr>
        <p:spPr>
          <a:xfrm>
            <a:off x="292596" y="116532"/>
            <a:ext cx="92202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• www.bradfordvts.co.uk</a:t>
            </a:r>
            <a:endParaRPr lang="en-US" sz="1200" dirty="0"/>
          </a:p>
        </p:txBody>
      </p:sp>
      <p:sp>
        <p:nvSpPr>
          <p:cNvPr id="26" name="SK-22-text-25"/>
          <p:cNvSpPr/>
          <p:nvPr/>
        </p:nvSpPr>
        <p:spPr>
          <a:xfrm>
            <a:off x="316855" y="610344"/>
            <a:ext cx="318992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06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PREPARATION</a:t>
            </a:r>
            <a:endParaRPr lang="en-US" sz="1275" dirty="0"/>
          </a:p>
        </p:txBody>
      </p:sp>
      <p:sp>
        <p:nvSpPr>
          <p:cNvPr id="27" name="SK-22-text-26"/>
          <p:cNvSpPr/>
          <p:nvPr/>
        </p:nvSpPr>
        <p:spPr>
          <a:xfrm>
            <a:off x="316855" y="877788"/>
            <a:ext cx="956786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High-Yield Facts</a:t>
            </a:r>
            <a:endParaRPr lang="en-US" sz="3075" dirty="0"/>
          </a:p>
        </p:txBody>
      </p:sp>
      <p:sp>
        <p:nvSpPr>
          <p:cNvPr id="28" name="SK-22-text-27"/>
          <p:cNvSpPr/>
          <p:nvPr/>
        </p:nvSpPr>
        <p:spPr>
          <a:xfrm>
            <a:off x="1097161" y="1728192"/>
            <a:ext cx="11094839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the AKT Exam — Know These Cold</a:t>
            </a:r>
            <a:endParaRPr lang="en-US" sz="2250" dirty="0"/>
          </a:p>
        </p:txBody>
      </p:sp>
      <p:sp>
        <p:nvSpPr>
          <p:cNvPr id="29" name="SK-22-text-28"/>
          <p:cNvSpPr/>
          <p:nvPr/>
        </p:nvSpPr>
        <p:spPr>
          <a:xfrm>
            <a:off x="818555" y="2626519"/>
            <a:ext cx="1752154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06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&lt; 8 hours</a:t>
            </a:r>
            <a:endParaRPr lang="en-US" sz="2250" dirty="0"/>
          </a:p>
        </p:txBody>
      </p:sp>
      <p:sp>
        <p:nvSpPr>
          <p:cNvPr id="30" name="SK-22-text-29"/>
          <p:cNvSpPr/>
          <p:nvPr/>
        </p:nvSpPr>
        <p:spPr>
          <a:xfrm>
            <a:off x="524173" y="3140869"/>
            <a:ext cx="232856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Haemarthrosis = ACL rupture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(70%) or osteochondral fracture</a:t>
            </a:r>
            <a:endParaRPr lang="en-US" sz="1125" dirty="0"/>
          </a:p>
        </p:txBody>
      </p:sp>
      <p:sp>
        <p:nvSpPr>
          <p:cNvPr id="31" name="SK-22-text-30"/>
          <p:cNvSpPr/>
          <p:nvPr/>
        </p:nvSpPr>
        <p:spPr>
          <a:xfrm>
            <a:off x="3634829" y="2626519"/>
            <a:ext cx="186184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06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24–48 hrs</a:t>
            </a:r>
            <a:endParaRPr lang="en-US" sz="2250" dirty="0"/>
          </a:p>
        </p:txBody>
      </p:sp>
      <p:sp>
        <p:nvSpPr>
          <p:cNvPr id="32" name="SK-22-text-31"/>
          <p:cNvSpPr/>
          <p:nvPr/>
        </p:nvSpPr>
        <p:spPr>
          <a:xfrm>
            <a:off x="3559969" y="3140869"/>
            <a:ext cx="2011561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Delayed effusion = meniscal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tear (synovial fluid)</a:t>
            </a:r>
            <a:endParaRPr lang="en-US" sz="1125" dirty="0"/>
          </a:p>
        </p:txBody>
      </p:sp>
      <p:sp>
        <p:nvSpPr>
          <p:cNvPr id="33" name="SK-22-text-32"/>
          <p:cNvSpPr/>
          <p:nvPr/>
        </p:nvSpPr>
        <p:spPr>
          <a:xfrm>
            <a:off x="6634163" y="2619673"/>
            <a:ext cx="1727746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LR+ 25.0</a:t>
            </a:r>
            <a:endParaRPr lang="en-US" sz="2250" dirty="0"/>
          </a:p>
        </p:txBody>
      </p:sp>
      <p:sp>
        <p:nvSpPr>
          <p:cNvPr id="34" name="SK-22-text-33"/>
          <p:cNvSpPr/>
          <p:nvPr/>
        </p:nvSpPr>
        <p:spPr>
          <a:xfrm>
            <a:off x="6351984" y="3140869"/>
            <a:ext cx="2182267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Lachman = best single test for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ACL; far superior to Anterior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Drawer (LR+ 3.8)</a:t>
            </a:r>
            <a:endParaRPr lang="en-US" sz="1125" dirty="0"/>
          </a:p>
        </p:txBody>
      </p:sp>
      <p:sp>
        <p:nvSpPr>
          <p:cNvPr id="35" name="SK-22-text-34"/>
          <p:cNvSpPr/>
          <p:nvPr/>
        </p:nvSpPr>
        <p:spPr>
          <a:xfrm>
            <a:off x="9401621" y="2619673"/>
            <a:ext cx="200813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53% / 77%</a:t>
            </a:r>
            <a:endParaRPr lang="en-US" sz="2250" dirty="0"/>
          </a:p>
        </p:txBody>
      </p:sp>
      <p:sp>
        <p:nvSpPr>
          <p:cNvPr id="36" name="SK-22-text-35"/>
          <p:cNvSpPr/>
          <p:nvPr/>
        </p:nvSpPr>
        <p:spPr>
          <a:xfrm>
            <a:off x="9229279" y="3140869"/>
            <a:ext cx="2304157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McMurray sensitivity 53%;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composite meniscal exam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sensitivity 77%, specificity 91%</a:t>
            </a:r>
            <a:endParaRPr lang="en-US" sz="1125" dirty="0"/>
          </a:p>
        </p:txBody>
      </p:sp>
      <p:sp>
        <p:nvSpPr>
          <p:cNvPr id="37" name="SK-22-text-36"/>
          <p:cNvSpPr/>
          <p:nvPr/>
        </p:nvSpPr>
        <p:spPr>
          <a:xfrm>
            <a:off x="1245245" y="4286250"/>
            <a:ext cx="886569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~9%</a:t>
            </a:r>
            <a:endParaRPr lang="en-US" sz="2250" dirty="0"/>
          </a:p>
        </p:txBody>
      </p:sp>
      <p:sp>
        <p:nvSpPr>
          <p:cNvPr id="38" name="SK-22-text-37"/>
          <p:cNvSpPr/>
          <p:nvPr/>
        </p:nvSpPr>
        <p:spPr>
          <a:xfrm>
            <a:off x="560784" y="4800600"/>
            <a:ext cx="2255490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First doctor correctly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diagnoses ACL in only ~9% of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cases; avg delay 21–22 months</a:t>
            </a:r>
            <a:endParaRPr lang="en-US" sz="1125" dirty="0"/>
          </a:p>
        </p:txBody>
      </p:sp>
      <p:sp>
        <p:nvSpPr>
          <p:cNvPr id="39" name="SK-22-text-38"/>
          <p:cNvSpPr/>
          <p:nvPr/>
        </p:nvSpPr>
        <p:spPr>
          <a:xfrm>
            <a:off x="4025057" y="4286250"/>
            <a:ext cx="1081534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06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~90%</a:t>
            </a:r>
            <a:endParaRPr lang="en-US" sz="2250" dirty="0"/>
          </a:p>
        </p:txBody>
      </p:sp>
      <p:sp>
        <p:nvSpPr>
          <p:cNvPr id="40" name="SK-22-text-39"/>
          <p:cNvSpPr/>
          <p:nvPr/>
        </p:nvSpPr>
        <p:spPr>
          <a:xfrm>
            <a:off x="3535561" y="4793605"/>
            <a:ext cx="2048173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Twisting + swelling together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= ~90% risk of significant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internal derangement</a:t>
            </a:r>
            <a:endParaRPr lang="en-US" sz="1125" dirty="0"/>
          </a:p>
        </p:txBody>
      </p:sp>
      <p:sp>
        <p:nvSpPr>
          <p:cNvPr id="41" name="SK-22-text-40"/>
          <p:cNvSpPr/>
          <p:nvPr/>
        </p:nvSpPr>
        <p:spPr>
          <a:xfrm>
            <a:off x="6358384" y="4286250"/>
            <a:ext cx="2193727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Glucosamine</a:t>
            </a:r>
            <a:endParaRPr lang="en-US" sz="2100" dirty="0"/>
          </a:p>
        </p:txBody>
      </p:sp>
      <p:sp>
        <p:nvSpPr>
          <p:cNvPr id="42" name="SK-22-text-41"/>
          <p:cNvSpPr/>
          <p:nvPr/>
        </p:nvSpPr>
        <p:spPr>
          <a:xfrm>
            <a:off x="6364188" y="4793605"/>
            <a:ext cx="2157859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recommended by NICE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NG226 for knee pain — do not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advise patients to take it</a:t>
            </a:r>
            <a:endParaRPr lang="en-US" sz="1125" dirty="0"/>
          </a:p>
        </p:txBody>
      </p:sp>
      <p:sp>
        <p:nvSpPr>
          <p:cNvPr id="43" name="SK-22-text-42"/>
          <p:cNvSpPr/>
          <p:nvPr/>
        </p:nvSpPr>
        <p:spPr>
          <a:xfrm>
            <a:off x="9363373" y="4183261"/>
            <a:ext cx="2023765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F06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Never in</a:t>
            </a:r>
            <a:endParaRPr lang="en-US" sz="2100" dirty="0"/>
          </a:p>
          <a:p>
            <a:pPr marL="0" indent="0" algn="ctr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F06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full extension</a:t>
            </a:r>
            <a:endParaRPr lang="en-US" sz="2100" dirty="0"/>
          </a:p>
        </p:txBody>
      </p:sp>
      <p:sp>
        <p:nvSpPr>
          <p:cNvPr id="44" name="SK-22-text-43"/>
          <p:cNvSpPr/>
          <p:nvPr/>
        </p:nvSpPr>
        <p:spPr>
          <a:xfrm>
            <a:off x="9107388" y="4903440"/>
            <a:ext cx="2560290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Knee never locks in full extension —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true locking is always in partial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flexion (mechanical block)</a:t>
            </a:r>
            <a:endParaRPr lang="en-US" sz="1125" dirty="0"/>
          </a:p>
        </p:txBody>
      </p:sp>
      <p:sp>
        <p:nvSpPr>
          <p:cNvPr id="45" name="SK-22-text-44"/>
          <p:cNvSpPr/>
          <p:nvPr/>
        </p:nvSpPr>
        <p:spPr>
          <a:xfrm>
            <a:off x="1410593" y="5788075"/>
            <a:ext cx="906586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RTA Analogy • T + S = Trouble • Immediate / Overnight / None • E for Emergency</a:t>
            </a:r>
            <a:endParaRPr lang="en-US" sz="1650" dirty="0"/>
          </a:p>
        </p:txBody>
      </p:sp>
      <p:sp>
        <p:nvSpPr>
          <p:cNvPr id="46" name="SK-22-text-45"/>
          <p:cNvSpPr/>
          <p:nvPr/>
        </p:nvSpPr>
        <p:spPr>
          <a:xfrm>
            <a:off x="1946970" y="6048673"/>
            <a:ext cx="8236744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MCL = femoral condyle • Meniscus = joint line • PCL 4% • MCL 29% - LCL 2%</a:t>
            </a:r>
            <a:endParaRPr lang="en-US" sz="1650" dirty="0"/>
          </a:p>
        </p:txBody>
      </p:sp>
      <p:sp>
        <p:nvSpPr>
          <p:cNvPr id="47" name="SK-22-text-46"/>
          <p:cNvSpPr/>
          <p:nvPr/>
        </p:nvSpPr>
        <p:spPr>
          <a:xfrm>
            <a:off x="998190" y="6563023"/>
            <a:ext cx="1017106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Educational purposes only • Always verify against latest NICE/BNF/local pathways • Dr Ramesh Mehay • June 2026 •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2761" y="0"/>
            <a:ext cx="4389090" cy="411361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671" y="1035546"/>
            <a:ext cx="1426369" cy="68461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671" y="1446312"/>
            <a:ext cx="3608784" cy="4308128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671" y="1446312"/>
            <a:ext cx="121890" cy="644575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580" y="2235696"/>
            <a:ext cx="536377" cy="301675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580" y="2914650"/>
            <a:ext cx="536377" cy="301675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8580" y="3655219"/>
            <a:ext cx="536377" cy="301675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8580" y="4395936"/>
            <a:ext cx="536377" cy="301675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8580" y="5129659"/>
            <a:ext cx="536377" cy="301675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20753" y="1426369"/>
            <a:ext cx="3730675" cy="4299942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12855" y="1532632"/>
            <a:ext cx="1121569" cy="308521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03663" y="2235696"/>
            <a:ext cx="536377" cy="301675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03663" y="2914650"/>
            <a:ext cx="536377" cy="301675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03663" y="3655219"/>
            <a:ext cx="536377" cy="301675"/>
          </a:xfrm>
          <a:prstGeom prst="rect">
            <a:avLst/>
          </a:prstGeom>
        </p:spPr>
      </p:pic>
      <p:pic>
        <p:nvPicPr>
          <p:cNvPr id="17" name="SK-23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047357" y="4004965"/>
            <a:ext cx="2487067" cy="548580"/>
          </a:xfrm>
          <a:prstGeom prst="rect">
            <a:avLst/>
          </a:prstGeom>
        </p:spPr>
      </p:pic>
      <p:pic>
        <p:nvPicPr>
          <p:cNvPr id="18" name="SK-23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28071" y="4734074"/>
            <a:ext cx="3328392" cy="9525"/>
          </a:xfrm>
          <a:prstGeom prst="rect">
            <a:avLst/>
          </a:prstGeom>
        </p:spPr>
      </p:pic>
      <p:pic>
        <p:nvPicPr>
          <p:cNvPr id="19" name="SK-23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997875" y="1426369"/>
            <a:ext cx="3730675" cy="4299942"/>
          </a:xfrm>
          <a:prstGeom prst="rect">
            <a:avLst/>
          </a:prstGeom>
        </p:spPr>
      </p:pic>
      <p:pic>
        <p:nvPicPr>
          <p:cNvPr id="20" name="SK-23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289977" y="1525786"/>
            <a:ext cx="1121569" cy="308521"/>
          </a:xfrm>
          <a:prstGeom prst="rect">
            <a:avLst/>
          </a:prstGeom>
        </p:spPr>
      </p:pic>
      <p:pic>
        <p:nvPicPr>
          <p:cNvPr id="21" name="SK-23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180784" y="2235696"/>
            <a:ext cx="536377" cy="301675"/>
          </a:xfrm>
          <a:prstGeom prst="rect">
            <a:avLst/>
          </a:prstGeom>
        </p:spPr>
      </p:pic>
      <p:pic>
        <p:nvPicPr>
          <p:cNvPr id="22" name="SK-23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180784" y="2914650"/>
            <a:ext cx="536377" cy="301675"/>
          </a:xfrm>
          <a:prstGeom prst="rect">
            <a:avLst/>
          </a:prstGeom>
        </p:spPr>
      </p:pic>
      <p:pic>
        <p:nvPicPr>
          <p:cNvPr id="23" name="SK-23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180784" y="3655219"/>
            <a:ext cx="536377" cy="301675"/>
          </a:xfrm>
          <a:prstGeom prst="rect">
            <a:avLst/>
          </a:prstGeom>
        </p:spPr>
      </p:pic>
      <p:pic>
        <p:nvPicPr>
          <p:cNvPr id="24" name="SK-23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924479" y="3977580"/>
            <a:ext cx="2267694" cy="575965"/>
          </a:xfrm>
          <a:prstGeom prst="rect">
            <a:avLst/>
          </a:prstGeom>
        </p:spPr>
      </p:pic>
      <p:pic>
        <p:nvPicPr>
          <p:cNvPr id="25" name="SK-23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205192" y="4734074"/>
            <a:ext cx="3328392" cy="9525"/>
          </a:xfrm>
          <a:prstGeom prst="rect">
            <a:avLst/>
          </a:prstGeom>
        </p:spPr>
      </p:pic>
      <p:pic>
        <p:nvPicPr>
          <p:cNvPr id="26" name="SK-23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65671" y="5890320"/>
            <a:ext cx="11460361" cy="563612"/>
          </a:xfrm>
          <a:prstGeom prst="rect">
            <a:avLst/>
          </a:prstGeom>
        </p:spPr>
      </p:pic>
      <p:pic>
        <p:nvPicPr>
          <p:cNvPr id="27" name="SK-23-img-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65671" y="5890320"/>
            <a:ext cx="121890" cy="555427"/>
          </a:xfrm>
          <a:prstGeom prst="rect">
            <a:avLst/>
          </a:prstGeom>
        </p:spPr>
      </p:pic>
      <p:pic>
        <p:nvPicPr>
          <p:cNvPr id="28" name="SK-23-img-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728871" y="5211961"/>
            <a:ext cx="1462980" cy="1645890"/>
          </a:xfrm>
          <a:prstGeom prst="rect">
            <a:avLst/>
          </a:prstGeom>
        </p:spPr>
      </p:pic>
      <p:pic>
        <p:nvPicPr>
          <p:cNvPr id="29" name="SK-23-img-28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290471" y="4128492"/>
            <a:ext cx="329059" cy="267444"/>
          </a:xfrm>
          <a:prstGeom prst="rect">
            <a:avLst/>
          </a:prstGeom>
        </p:spPr>
      </p:pic>
      <p:pic>
        <p:nvPicPr>
          <p:cNvPr id="30" name="SK-23-img-29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302675" y="3278088"/>
            <a:ext cx="316855" cy="287982"/>
          </a:xfrm>
          <a:prstGeom prst="rect">
            <a:avLst/>
          </a:prstGeom>
        </p:spPr>
      </p:pic>
      <p:pic>
        <p:nvPicPr>
          <p:cNvPr id="31" name="SK-23-img-30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327082" y="2283619"/>
            <a:ext cx="255984" cy="308521"/>
          </a:xfrm>
          <a:prstGeom prst="rect">
            <a:avLst/>
          </a:prstGeom>
        </p:spPr>
      </p:pic>
      <p:pic>
        <p:nvPicPr>
          <p:cNvPr id="32" name="SK-23-img-31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4401294" y="4128492"/>
            <a:ext cx="390079" cy="267444"/>
          </a:xfrm>
          <a:prstGeom prst="rect">
            <a:avLst/>
          </a:prstGeom>
        </p:spPr>
      </p:pic>
      <p:pic>
        <p:nvPicPr>
          <p:cNvPr id="33" name="SK-23-img-32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4449961" y="3278088"/>
            <a:ext cx="280392" cy="294829"/>
          </a:xfrm>
          <a:prstGeom prst="rect">
            <a:avLst/>
          </a:prstGeom>
        </p:spPr>
      </p:pic>
      <p:pic>
        <p:nvPicPr>
          <p:cNvPr id="34" name="SK-23-img-33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4462165" y="2283619"/>
            <a:ext cx="255984" cy="308521"/>
          </a:xfrm>
          <a:prstGeom prst="rect">
            <a:avLst/>
          </a:prstGeom>
        </p:spPr>
      </p:pic>
      <p:pic>
        <p:nvPicPr>
          <p:cNvPr id="35" name="SK-23-img-34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719286" y="5177730"/>
            <a:ext cx="207169" cy="315367"/>
          </a:xfrm>
          <a:prstGeom prst="rect">
            <a:avLst/>
          </a:prstGeom>
        </p:spPr>
      </p:pic>
      <p:pic>
        <p:nvPicPr>
          <p:cNvPr id="36" name="SK-23-img-35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682675" y="4478238"/>
            <a:ext cx="329059" cy="253603"/>
          </a:xfrm>
          <a:prstGeom prst="rect">
            <a:avLst/>
          </a:prstGeom>
        </p:spPr>
      </p:pic>
      <p:pic>
        <p:nvPicPr>
          <p:cNvPr id="37" name="SK-23-img-36" descr="preencoded.png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82675" y="3710136"/>
            <a:ext cx="316855" cy="315367"/>
          </a:xfrm>
          <a:prstGeom prst="rect">
            <a:avLst/>
          </a:prstGeom>
        </p:spPr>
      </p:pic>
      <p:pic>
        <p:nvPicPr>
          <p:cNvPr id="38" name="SK-23-img-37" descr="preencoded.png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682675" y="2935188"/>
            <a:ext cx="316855" cy="308521"/>
          </a:xfrm>
          <a:prstGeom prst="rect">
            <a:avLst/>
          </a:prstGeom>
        </p:spPr>
      </p:pic>
      <p:pic>
        <p:nvPicPr>
          <p:cNvPr id="39" name="SK-23-img-38" descr="preencoded.png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658267" y="2187625"/>
            <a:ext cx="341263" cy="308521"/>
          </a:xfrm>
          <a:prstGeom prst="rect">
            <a:avLst/>
          </a:prstGeom>
        </p:spPr>
      </p:pic>
      <p:pic>
        <p:nvPicPr>
          <p:cNvPr id="40" name="SK-23-img-39" descr="preencoded.png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597396" y="1522363"/>
            <a:ext cx="475357" cy="315367"/>
          </a:xfrm>
          <a:prstGeom prst="rect">
            <a:avLst/>
          </a:prstGeom>
        </p:spPr>
      </p:pic>
      <p:sp>
        <p:nvSpPr>
          <p:cNvPr id="41" name="SK-23-text-40"/>
          <p:cNvSpPr/>
          <p:nvPr/>
        </p:nvSpPr>
        <p:spPr>
          <a:xfrm>
            <a:off x="341263" y="219373"/>
            <a:ext cx="26479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PREPARATION</a:t>
            </a:r>
            <a:endParaRPr lang="en-US" sz="1125" dirty="0"/>
          </a:p>
        </p:txBody>
      </p:sp>
      <p:sp>
        <p:nvSpPr>
          <p:cNvPr id="42" name="SK-23-text-41"/>
          <p:cNvSpPr/>
          <p:nvPr/>
        </p:nvSpPr>
        <p:spPr>
          <a:xfrm>
            <a:off x="8192988" y="137071"/>
            <a:ext cx="3939540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975" dirty="0"/>
          </a:p>
        </p:txBody>
      </p:sp>
      <p:sp>
        <p:nvSpPr>
          <p:cNvPr id="43" name="SK-23-text-42"/>
          <p:cNvSpPr/>
          <p:nvPr/>
        </p:nvSpPr>
        <p:spPr>
          <a:xfrm>
            <a:off x="10497294" y="143917"/>
            <a:ext cx="1694706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44" name="SK-23-text-43"/>
          <p:cNvSpPr/>
          <p:nvPr/>
        </p:nvSpPr>
        <p:spPr>
          <a:xfrm>
            <a:off x="341263" y="493663"/>
            <a:ext cx="11850737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Consultation Tips &amp; Case Studies</a:t>
            </a:r>
            <a:endParaRPr lang="en-US" sz="3000" dirty="0"/>
          </a:p>
        </p:txBody>
      </p:sp>
      <p:sp>
        <p:nvSpPr>
          <p:cNvPr id="45" name="SK-23-text-44"/>
          <p:cNvSpPr/>
          <p:nvPr/>
        </p:nvSpPr>
        <p:spPr>
          <a:xfrm>
            <a:off x="1219200" y="1577280"/>
            <a:ext cx="536733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Consultation Scripts</a:t>
            </a:r>
            <a:endParaRPr lang="en-US" sz="1725" dirty="0"/>
          </a:p>
        </p:txBody>
      </p:sp>
      <p:sp>
        <p:nvSpPr>
          <p:cNvPr id="46" name="SK-23-text-45"/>
          <p:cNvSpPr/>
          <p:nvPr/>
        </p:nvSpPr>
        <p:spPr>
          <a:xfrm>
            <a:off x="1231255" y="2119015"/>
            <a:ext cx="33680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Acknowledge impact</a:t>
            </a:r>
            <a:endParaRPr lang="en-US" sz="1200" dirty="0"/>
          </a:p>
        </p:txBody>
      </p:sp>
      <p:sp>
        <p:nvSpPr>
          <p:cNvPr id="47" name="SK-23-text-46"/>
          <p:cNvSpPr/>
          <p:nvPr/>
        </p:nvSpPr>
        <p:spPr>
          <a:xfrm>
            <a:off x="1219200" y="2324844"/>
            <a:ext cx="2352973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"This must be really frustrating,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especially if you play sport regularly."</a:t>
            </a:r>
            <a:endParaRPr lang="en-US" sz="1050" dirty="0"/>
          </a:p>
        </p:txBody>
      </p:sp>
      <p:sp>
        <p:nvSpPr>
          <p:cNvPr id="48" name="SK-23-text-47"/>
          <p:cNvSpPr/>
          <p:nvPr/>
        </p:nvSpPr>
        <p:spPr>
          <a:xfrm>
            <a:off x="1231255" y="2893963"/>
            <a:ext cx="42824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Explain swelling timing</a:t>
            </a:r>
            <a:endParaRPr lang="en-US" sz="1200" dirty="0"/>
          </a:p>
        </p:txBody>
      </p:sp>
      <p:sp>
        <p:nvSpPr>
          <p:cNvPr id="49" name="SK-23-text-48"/>
          <p:cNvSpPr/>
          <p:nvPr/>
        </p:nvSpPr>
        <p:spPr>
          <a:xfrm>
            <a:off x="1219200" y="3099792"/>
            <a:ext cx="2279898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"The rapid swelling tells us something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important about wha's injured."</a:t>
            </a:r>
            <a:endParaRPr lang="en-US" sz="1050" dirty="0"/>
          </a:p>
        </p:txBody>
      </p:sp>
      <p:sp>
        <p:nvSpPr>
          <p:cNvPr id="50" name="SK-23-text-49"/>
          <p:cNvSpPr/>
          <p:nvPr/>
        </p:nvSpPr>
        <p:spPr>
          <a:xfrm>
            <a:off x="1231255" y="3655219"/>
            <a:ext cx="33680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Safety-net locking</a:t>
            </a:r>
            <a:endParaRPr lang="en-US" sz="1200" dirty="0"/>
          </a:p>
        </p:txBody>
      </p:sp>
      <p:sp>
        <p:nvSpPr>
          <p:cNvPr id="51" name="SK-23-text-50"/>
          <p:cNvSpPr/>
          <p:nvPr/>
        </p:nvSpPr>
        <p:spPr>
          <a:xfrm>
            <a:off x="1219200" y="3861048"/>
            <a:ext cx="2426196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"If your knee locks and you can't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straighten it, come back the same day."</a:t>
            </a:r>
            <a:endParaRPr lang="en-US" sz="1050" dirty="0"/>
          </a:p>
        </p:txBody>
      </p:sp>
      <p:sp>
        <p:nvSpPr>
          <p:cNvPr id="52" name="SK-23-text-51"/>
          <p:cNvSpPr/>
          <p:nvPr/>
        </p:nvSpPr>
        <p:spPr>
          <a:xfrm>
            <a:off x="1231255" y="4389090"/>
            <a:ext cx="55626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Shared decision-making for PFS</a:t>
            </a:r>
            <a:endParaRPr lang="en-US" sz="1200" dirty="0"/>
          </a:p>
        </p:txBody>
      </p:sp>
      <p:sp>
        <p:nvSpPr>
          <p:cNvPr id="53" name="SK-23-text-52"/>
          <p:cNvSpPr/>
          <p:nvPr/>
        </p:nvSpPr>
        <p:spPr>
          <a:xfrm>
            <a:off x="1219200" y="4594771"/>
            <a:ext cx="2499271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"Physio is the most effective treatment —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let's discuss what that involves."</a:t>
            </a:r>
            <a:endParaRPr lang="en-US" sz="1050" dirty="0"/>
          </a:p>
        </p:txBody>
      </p:sp>
      <p:sp>
        <p:nvSpPr>
          <p:cNvPr id="54" name="SK-23-text-53"/>
          <p:cNvSpPr/>
          <p:nvPr/>
        </p:nvSpPr>
        <p:spPr>
          <a:xfrm>
            <a:off x="1231255" y="5115967"/>
            <a:ext cx="20878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Explore ICE</a:t>
            </a:r>
            <a:endParaRPr lang="en-US" sz="1200" dirty="0"/>
          </a:p>
        </p:txBody>
      </p:sp>
      <p:sp>
        <p:nvSpPr>
          <p:cNvPr id="55" name="SK-23-text-54"/>
          <p:cNvSpPr/>
          <p:nvPr/>
        </p:nvSpPr>
        <p:spPr>
          <a:xfrm>
            <a:off x="1219200" y="5314950"/>
            <a:ext cx="2231082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"What were you hoping we might be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able to do today?"</a:t>
            </a:r>
            <a:endParaRPr lang="en-US" sz="1050" dirty="0"/>
          </a:p>
        </p:txBody>
      </p:sp>
      <p:sp>
        <p:nvSpPr>
          <p:cNvPr id="56" name="SK-23-text-55"/>
          <p:cNvSpPr/>
          <p:nvPr/>
        </p:nvSpPr>
        <p:spPr>
          <a:xfrm>
            <a:off x="4340275" y="1577280"/>
            <a:ext cx="536733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Case 1 — Sally, 25</a:t>
            </a:r>
            <a:endParaRPr lang="en-US" sz="1725" dirty="0"/>
          </a:p>
        </p:txBody>
      </p:sp>
      <p:sp>
        <p:nvSpPr>
          <p:cNvPr id="57" name="SK-23-text-56"/>
          <p:cNvSpPr/>
          <p:nvPr/>
        </p:nvSpPr>
        <p:spPr>
          <a:xfrm>
            <a:off x="6498282" y="1604665"/>
            <a:ext cx="230505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Hockey Tackle</a:t>
            </a:r>
            <a:endParaRPr lang="en-US" sz="1125" dirty="0"/>
          </a:p>
        </p:txBody>
      </p:sp>
      <p:sp>
        <p:nvSpPr>
          <p:cNvPr id="58" name="SK-23-text-57"/>
          <p:cNvSpPr/>
          <p:nvPr/>
        </p:nvSpPr>
        <p:spPr>
          <a:xfrm>
            <a:off x="5010894" y="2201317"/>
            <a:ext cx="2584698" cy="8502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Presentation: Tackle from behind →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audible crack → rapid tense swelling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within 2 hours → unable to weight-bear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normal X-ray at A&amp;E.</a:t>
            </a:r>
            <a:endParaRPr lang="en-US" sz="1200" dirty="0"/>
          </a:p>
        </p:txBody>
      </p:sp>
      <p:sp>
        <p:nvSpPr>
          <p:cNvPr id="59" name="SK-23-text-58"/>
          <p:cNvSpPr/>
          <p:nvPr/>
        </p:nvSpPr>
        <p:spPr>
          <a:xfrm>
            <a:off x="5010894" y="3257550"/>
            <a:ext cx="245045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Later course: Intermittent giving way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 rotation over following weeks.</a:t>
            </a:r>
            <a:endParaRPr lang="en-US" sz="1050" dirty="0"/>
          </a:p>
        </p:txBody>
      </p:sp>
      <p:sp>
        <p:nvSpPr>
          <p:cNvPr id="60" name="SK-23-text-59"/>
          <p:cNvSpPr/>
          <p:nvPr/>
        </p:nvSpPr>
        <p:spPr>
          <a:xfrm>
            <a:off x="5437584" y="4149030"/>
            <a:ext cx="31318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ACL Rupture</a:t>
            </a:r>
            <a:endParaRPr lang="en-US" sz="1800" dirty="0"/>
          </a:p>
        </p:txBody>
      </p:sp>
      <p:sp>
        <p:nvSpPr>
          <p:cNvPr id="61" name="SK-23-text-60"/>
          <p:cNvSpPr/>
          <p:nvPr/>
        </p:nvSpPr>
        <p:spPr>
          <a:xfrm>
            <a:off x="4340275" y="4903440"/>
            <a:ext cx="3169890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"Do not be reassured by a normal X-ray.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History of crack + haemarthrosis + giving way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 ACL until specialist proves otherwise."</a:t>
            </a:r>
            <a:endParaRPr lang="en-US" sz="1200" dirty="0"/>
          </a:p>
        </p:txBody>
      </p:sp>
      <p:sp>
        <p:nvSpPr>
          <p:cNvPr id="62" name="SK-23-text-61"/>
          <p:cNvSpPr/>
          <p:nvPr/>
        </p:nvSpPr>
        <p:spPr>
          <a:xfrm>
            <a:off x="8217396" y="1577280"/>
            <a:ext cx="397460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Case 2 — Male, 35</a:t>
            </a:r>
            <a:endParaRPr lang="en-US" sz="1725" dirty="0"/>
          </a:p>
        </p:txBody>
      </p:sp>
      <p:sp>
        <p:nvSpPr>
          <p:cNvPr id="63" name="SK-23-text-62"/>
          <p:cNvSpPr/>
          <p:nvPr/>
        </p:nvSpPr>
        <p:spPr>
          <a:xfrm>
            <a:off x="10289977" y="1604665"/>
            <a:ext cx="1902023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Football Rotation</a:t>
            </a:r>
            <a:endParaRPr lang="en-US" sz="1125" dirty="0"/>
          </a:p>
        </p:txBody>
      </p:sp>
      <p:sp>
        <p:nvSpPr>
          <p:cNvPr id="64" name="SK-23-text-63"/>
          <p:cNvSpPr/>
          <p:nvPr/>
        </p:nvSpPr>
        <p:spPr>
          <a:xfrm>
            <a:off x="8851255" y="2201317"/>
            <a:ext cx="2767459" cy="857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Presentation: Rotational injury on flexed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knee → medial joint line pain → overnight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swelling (24–48h) → intermittent locking →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unable to fully straighten at times.</a:t>
            </a:r>
            <a:endParaRPr lang="en-US" sz="1200" dirty="0"/>
          </a:p>
        </p:txBody>
      </p:sp>
      <p:sp>
        <p:nvSpPr>
          <p:cNvPr id="65" name="SK-23-text-64"/>
          <p:cNvSpPr/>
          <p:nvPr/>
        </p:nvSpPr>
        <p:spPr>
          <a:xfrm>
            <a:off x="8851255" y="3250555"/>
            <a:ext cx="2487067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Examination clue: McMurray positive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 medial side.</a:t>
            </a:r>
            <a:endParaRPr lang="en-US" sz="1050" dirty="0"/>
          </a:p>
        </p:txBody>
      </p:sp>
      <p:sp>
        <p:nvSpPr>
          <p:cNvPr id="66" name="SK-23-text-65"/>
          <p:cNvSpPr/>
          <p:nvPr/>
        </p:nvSpPr>
        <p:spPr>
          <a:xfrm>
            <a:off x="9253686" y="4149030"/>
            <a:ext cx="293831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Meniscal Tear</a:t>
            </a:r>
            <a:endParaRPr lang="en-US" sz="1800" dirty="0"/>
          </a:p>
        </p:txBody>
      </p:sp>
      <p:sp>
        <p:nvSpPr>
          <p:cNvPr id="67" name="SK-23-text-66"/>
          <p:cNvSpPr/>
          <p:nvPr/>
        </p:nvSpPr>
        <p:spPr>
          <a:xfrm>
            <a:off x="8205192" y="4903440"/>
            <a:ext cx="3096667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"Overnight effusion + medial joint line +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locking = acute knee clinic within one week.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True locking = urgent same day."</a:t>
            </a:r>
            <a:endParaRPr lang="en-US" sz="1200" dirty="0"/>
          </a:p>
        </p:txBody>
      </p:sp>
      <p:sp>
        <p:nvSpPr>
          <p:cNvPr id="68" name="SK-23-text-67"/>
          <p:cNvSpPr/>
          <p:nvPr/>
        </p:nvSpPr>
        <p:spPr>
          <a:xfrm>
            <a:off x="597396" y="6089898"/>
            <a:ext cx="28194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THE SCA EXAM</a:t>
            </a:r>
            <a:endParaRPr lang="en-US" sz="1200" dirty="0"/>
          </a:p>
        </p:txBody>
      </p:sp>
      <p:sp>
        <p:nvSpPr>
          <p:cNvPr id="69" name="SK-23-text-68"/>
          <p:cNvSpPr/>
          <p:nvPr/>
        </p:nvSpPr>
        <p:spPr>
          <a:xfrm>
            <a:off x="2365177" y="5966371"/>
            <a:ext cx="8461177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explore ICE · Acknowledge the patient's concern before explaining · Safety-net locking and neurovascular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 · Avoid false reassurance when history is compelling</a:t>
            </a:r>
            <a:endParaRPr lang="en-US" sz="1350" dirty="0"/>
          </a:p>
        </p:txBody>
      </p:sp>
      <p:sp>
        <p:nvSpPr>
          <p:cNvPr id="70" name="SK-23-text-69"/>
          <p:cNvSpPr/>
          <p:nvPr/>
        </p:nvSpPr>
        <p:spPr>
          <a:xfrm>
            <a:off x="1706761" y="6590407"/>
            <a:ext cx="1048523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purposes only · Always verify against latest NICE/BNF/local pathways · Dr Ramesh Mehay · June 2026 ·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8471" y="0"/>
            <a:ext cx="853380" cy="822871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40661"/>
            <a:ext cx="1950690" cy="617190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63" y="1045369"/>
            <a:ext cx="2218879" cy="76200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263" y="1330375"/>
            <a:ext cx="11509177" cy="4100959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263" y="5596086"/>
            <a:ext cx="2779663" cy="740569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67373" y="5596086"/>
            <a:ext cx="2828479" cy="726877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2298" y="5596086"/>
            <a:ext cx="2706588" cy="720030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95184" y="5596086"/>
            <a:ext cx="2682180" cy="479971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6855" y="1344067"/>
            <a:ext cx="11472672" cy="4114800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15973" y="1344067"/>
            <a:ext cx="3057702" cy="466725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73676" y="1344067"/>
            <a:ext cx="3057702" cy="466725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31378" y="1344067"/>
            <a:ext cx="3058149" cy="466725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6855" y="1810792"/>
            <a:ext cx="2299118" cy="567035"/>
          </a:xfrm>
          <a:prstGeom prst="rect">
            <a:avLst/>
          </a:prstGeom>
        </p:spPr>
      </p:pic>
      <p:pic>
        <p:nvPicPr>
          <p:cNvPr id="16" name="SK-2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615973" y="1810792"/>
            <a:ext cx="3057702" cy="567035"/>
          </a:xfrm>
          <a:prstGeom prst="rect">
            <a:avLst/>
          </a:prstGeom>
        </p:spPr>
      </p:pic>
      <p:pic>
        <p:nvPicPr>
          <p:cNvPr id="17" name="SK-2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673676" y="1810792"/>
            <a:ext cx="3057702" cy="567035"/>
          </a:xfrm>
          <a:prstGeom prst="rect">
            <a:avLst/>
          </a:prstGeom>
        </p:spPr>
      </p:pic>
      <p:pic>
        <p:nvPicPr>
          <p:cNvPr id="18" name="SK-2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731378" y="1810792"/>
            <a:ext cx="3058149" cy="567035"/>
          </a:xfrm>
          <a:prstGeom prst="rect">
            <a:avLst/>
          </a:prstGeom>
        </p:spPr>
      </p:pic>
      <p:pic>
        <p:nvPicPr>
          <p:cNvPr id="20" name="SK-24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615973" y="2377827"/>
            <a:ext cx="3057702" cy="401538"/>
          </a:xfrm>
          <a:prstGeom prst="rect">
            <a:avLst/>
          </a:prstGeom>
        </p:spPr>
      </p:pic>
      <p:pic>
        <p:nvPicPr>
          <p:cNvPr id="21" name="SK-24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673676" y="2377827"/>
            <a:ext cx="3057702" cy="401538"/>
          </a:xfrm>
          <a:prstGeom prst="rect">
            <a:avLst/>
          </a:prstGeom>
        </p:spPr>
      </p:pic>
      <p:pic>
        <p:nvPicPr>
          <p:cNvPr id="22" name="SK-24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731378" y="2377827"/>
            <a:ext cx="3058149" cy="401538"/>
          </a:xfrm>
          <a:prstGeom prst="rect">
            <a:avLst/>
          </a:prstGeom>
        </p:spPr>
      </p:pic>
      <p:pic>
        <p:nvPicPr>
          <p:cNvPr id="23" name="SK-24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16855" y="2779365"/>
            <a:ext cx="2299118" cy="401538"/>
          </a:xfrm>
          <a:prstGeom prst="rect">
            <a:avLst/>
          </a:prstGeom>
        </p:spPr>
      </p:pic>
      <p:pic>
        <p:nvPicPr>
          <p:cNvPr id="24" name="SK-24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615973" y="2779365"/>
            <a:ext cx="3057702" cy="401538"/>
          </a:xfrm>
          <a:prstGeom prst="rect">
            <a:avLst/>
          </a:prstGeom>
        </p:spPr>
      </p:pic>
      <p:pic>
        <p:nvPicPr>
          <p:cNvPr id="25" name="SK-24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673676" y="2779365"/>
            <a:ext cx="3057702" cy="401538"/>
          </a:xfrm>
          <a:prstGeom prst="rect">
            <a:avLst/>
          </a:prstGeom>
        </p:spPr>
      </p:pic>
      <p:pic>
        <p:nvPicPr>
          <p:cNvPr id="26" name="SK-24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731378" y="2779365"/>
            <a:ext cx="3058149" cy="401538"/>
          </a:xfrm>
          <a:prstGeom prst="rect">
            <a:avLst/>
          </a:prstGeom>
        </p:spPr>
      </p:pic>
      <p:pic>
        <p:nvPicPr>
          <p:cNvPr id="27" name="SK-24-img-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16855" y="3180904"/>
            <a:ext cx="2299118" cy="567035"/>
          </a:xfrm>
          <a:prstGeom prst="rect">
            <a:avLst/>
          </a:prstGeom>
        </p:spPr>
      </p:pic>
      <p:pic>
        <p:nvPicPr>
          <p:cNvPr id="28" name="SK-24-img-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615973" y="3180904"/>
            <a:ext cx="3057702" cy="567035"/>
          </a:xfrm>
          <a:prstGeom prst="rect">
            <a:avLst/>
          </a:prstGeom>
        </p:spPr>
      </p:pic>
      <p:pic>
        <p:nvPicPr>
          <p:cNvPr id="29" name="SK-24-img-28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673676" y="3180904"/>
            <a:ext cx="3057702" cy="567035"/>
          </a:xfrm>
          <a:prstGeom prst="rect">
            <a:avLst/>
          </a:prstGeom>
        </p:spPr>
      </p:pic>
      <p:pic>
        <p:nvPicPr>
          <p:cNvPr id="30" name="SK-24-img-29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31378" y="3180904"/>
            <a:ext cx="3058149" cy="567035"/>
          </a:xfrm>
          <a:prstGeom prst="rect">
            <a:avLst/>
          </a:prstGeom>
        </p:spPr>
      </p:pic>
      <p:pic>
        <p:nvPicPr>
          <p:cNvPr id="31" name="SK-24-img-30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16855" y="3747939"/>
            <a:ext cx="2299118" cy="567035"/>
          </a:xfrm>
          <a:prstGeom prst="rect">
            <a:avLst/>
          </a:prstGeom>
        </p:spPr>
      </p:pic>
      <p:pic>
        <p:nvPicPr>
          <p:cNvPr id="32" name="SK-24-img-3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615973" y="3747939"/>
            <a:ext cx="3057702" cy="567035"/>
          </a:xfrm>
          <a:prstGeom prst="rect">
            <a:avLst/>
          </a:prstGeom>
        </p:spPr>
      </p:pic>
      <p:pic>
        <p:nvPicPr>
          <p:cNvPr id="33" name="SK-24-img-32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673676" y="3747939"/>
            <a:ext cx="3057702" cy="567035"/>
          </a:xfrm>
          <a:prstGeom prst="rect">
            <a:avLst/>
          </a:prstGeom>
        </p:spPr>
      </p:pic>
      <p:pic>
        <p:nvPicPr>
          <p:cNvPr id="34" name="SK-24-img-33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731378" y="3747939"/>
            <a:ext cx="3058149" cy="567035"/>
          </a:xfrm>
          <a:prstGeom prst="rect">
            <a:avLst/>
          </a:prstGeom>
        </p:spPr>
      </p:pic>
      <p:pic>
        <p:nvPicPr>
          <p:cNvPr id="35" name="SK-24-img-34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316855" y="4314974"/>
            <a:ext cx="2299118" cy="567035"/>
          </a:xfrm>
          <a:prstGeom prst="rect">
            <a:avLst/>
          </a:prstGeom>
        </p:spPr>
      </p:pic>
      <p:pic>
        <p:nvPicPr>
          <p:cNvPr id="36" name="SK-24-img-3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615973" y="4314974"/>
            <a:ext cx="3057702" cy="567035"/>
          </a:xfrm>
          <a:prstGeom prst="rect">
            <a:avLst/>
          </a:prstGeom>
        </p:spPr>
      </p:pic>
      <p:pic>
        <p:nvPicPr>
          <p:cNvPr id="37" name="SK-24-img-36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673676" y="4314974"/>
            <a:ext cx="3057702" cy="567035"/>
          </a:xfrm>
          <a:prstGeom prst="rect">
            <a:avLst/>
          </a:prstGeom>
        </p:spPr>
      </p:pic>
      <p:pic>
        <p:nvPicPr>
          <p:cNvPr id="38" name="SK-24-img-37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31378" y="4314974"/>
            <a:ext cx="3058149" cy="567035"/>
          </a:xfrm>
          <a:prstGeom prst="rect">
            <a:avLst/>
          </a:prstGeom>
        </p:spPr>
      </p:pic>
      <p:pic>
        <p:nvPicPr>
          <p:cNvPr id="39" name="SK-24-img-38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316855" y="4882009"/>
            <a:ext cx="2299118" cy="567333"/>
          </a:xfrm>
          <a:prstGeom prst="rect">
            <a:avLst/>
          </a:prstGeom>
        </p:spPr>
      </p:pic>
      <p:pic>
        <p:nvPicPr>
          <p:cNvPr id="40" name="SK-24-img-39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615973" y="4882009"/>
            <a:ext cx="3057702" cy="567333"/>
          </a:xfrm>
          <a:prstGeom prst="rect">
            <a:avLst/>
          </a:prstGeom>
        </p:spPr>
      </p:pic>
      <p:pic>
        <p:nvPicPr>
          <p:cNvPr id="41" name="SK-24-img-40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673676" y="4882009"/>
            <a:ext cx="3057702" cy="567333"/>
          </a:xfrm>
          <a:prstGeom prst="rect">
            <a:avLst/>
          </a:prstGeom>
        </p:spPr>
      </p:pic>
      <p:pic>
        <p:nvPicPr>
          <p:cNvPr id="42" name="SK-24-img-41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8731378" y="4882009"/>
            <a:ext cx="3058149" cy="567333"/>
          </a:xfrm>
          <a:prstGeom prst="rect">
            <a:avLst/>
          </a:prstGeom>
        </p:spPr>
      </p:pic>
      <p:pic>
        <p:nvPicPr>
          <p:cNvPr id="43" name="SK-24-img-42" descr="preencoded.png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375577" y="5685234"/>
            <a:ext cx="255984" cy="301675"/>
          </a:xfrm>
          <a:prstGeom prst="rect">
            <a:avLst/>
          </a:prstGeom>
        </p:spPr>
      </p:pic>
      <p:pic>
        <p:nvPicPr>
          <p:cNvPr id="44" name="SK-24-img-43" descr="preencoded.png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6498282" y="5685234"/>
            <a:ext cx="316855" cy="301675"/>
          </a:xfrm>
          <a:prstGeom prst="rect">
            <a:avLst/>
          </a:prstGeom>
        </p:spPr>
      </p:pic>
      <p:pic>
        <p:nvPicPr>
          <p:cNvPr id="45" name="SK-24-img-44" descr="preencoded.png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3718471" y="5685234"/>
            <a:ext cx="268188" cy="315367"/>
          </a:xfrm>
          <a:prstGeom prst="rect">
            <a:avLst/>
          </a:prstGeom>
        </p:spPr>
      </p:pic>
      <p:pic>
        <p:nvPicPr>
          <p:cNvPr id="46" name="SK-24-img-45" descr="preencoded.png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780157" y="5698927"/>
            <a:ext cx="341263" cy="294829"/>
          </a:xfrm>
          <a:prstGeom prst="rect">
            <a:avLst/>
          </a:prstGeom>
        </p:spPr>
      </p:pic>
      <p:sp>
        <p:nvSpPr>
          <p:cNvPr id="47" name="SK-24-text-46"/>
          <p:cNvSpPr/>
          <p:nvPr/>
        </p:nvSpPr>
        <p:spPr>
          <a:xfrm>
            <a:off x="2568348" y="1344067"/>
            <a:ext cx="2924352" cy="4667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ACL RUPTURE ⚡</a:t>
            </a:r>
            <a:endParaRPr lang="en-US" sz="1500" dirty="0"/>
          </a:p>
        </p:txBody>
      </p:sp>
      <p:sp>
        <p:nvSpPr>
          <p:cNvPr id="48" name="SK-24-text-47"/>
          <p:cNvSpPr/>
          <p:nvPr/>
        </p:nvSpPr>
        <p:spPr>
          <a:xfrm>
            <a:off x="5626051" y="1344067"/>
            <a:ext cx="2924352" cy="4667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MENISCAL TEAR 🕒</a:t>
            </a:r>
            <a:endParaRPr lang="en-US" sz="1500" dirty="0"/>
          </a:p>
        </p:txBody>
      </p:sp>
      <p:sp>
        <p:nvSpPr>
          <p:cNvPr id="49" name="SK-24-text-48"/>
          <p:cNvSpPr/>
          <p:nvPr/>
        </p:nvSpPr>
        <p:spPr>
          <a:xfrm>
            <a:off x="8683753" y="1344067"/>
            <a:ext cx="2924799" cy="4667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PFS 🪜</a:t>
            </a:r>
            <a:endParaRPr lang="en-US" sz="1500" dirty="0"/>
          </a:p>
        </p:txBody>
      </p:sp>
      <p:sp>
        <p:nvSpPr>
          <p:cNvPr id="51" name="SK-24-text-50"/>
          <p:cNvSpPr/>
          <p:nvPr/>
        </p:nvSpPr>
        <p:spPr>
          <a:xfrm>
            <a:off x="2768375" y="1810792"/>
            <a:ext cx="2752902" cy="5670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</a:rPr>
              <a:t>Pop/snap/crack · dynamic twisting · immediate collapse</a:t>
            </a:r>
            <a:endParaRPr lang="en-US" sz="1050" dirty="0"/>
          </a:p>
        </p:txBody>
      </p:sp>
      <p:sp>
        <p:nvSpPr>
          <p:cNvPr id="52" name="SK-24-text-51"/>
          <p:cNvSpPr/>
          <p:nvPr/>
        </p:nvSpPr>
        <p:spPr>
          <a:xfrm>
            <a:off x="5826077" y="1810792"/>
            <a:ext cx="6365923" cy="5670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</a:rPr>
              <a:t>Twisting on a flexed knee · medial joint line</a:t>
            </a:r>
            <a:endParaRPr lang="en-US" sz="1050" dirty="0"/>
          </a:p>
        </p:txBody>
      </p:sp>
      <p:sp>
        <p:nvSpPr>
          <p:cNvPr id="53" name="SK-24-text-52"/>
          <p:cNvSpPr/>
          <p:nvPr/>
        </p:nvSpPr>
        <p:spPr>
          <a:xfrm>
            <a:off x="8883779" y="1810792"/>
            <a:ext cx="3308221" cy="5670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</a:rPr>
              <a:t>No acute event · gradual onset · overuse</a:t>
            </a:r>
            <a:endParaRPr lang="en-US" sz="1050" dirty="0"/>
          </a:p>
        </p:txBody>
      </p:sp>
      <p:sp>
        <p:nvSpPr>
          <p:cNvPr id="54" name="SK-24-text-53"/>
          <p:cNvSpPr/>
          <p:nvPr/>
        </p:nvSpPr>
        <p:spPr>
          <a:xfrm>
            <a:off x="469256" y="2377827"/>
            <a:ext cx="2070518" cy="401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SWELLING</a:t>
            </a:r>
            <a:endParaRPr lang="en-US" sz="1050" dirty="0"/>
          </a:p>
        </p:txBody>
      </p:sp>
      <p:sp>
        <p:nvSpPr>
          <p:cNvPr id="55" name="SK-24-text-54"/>
          <p:cNvSpPr/>
          <p:nvPr/>
        </p:nvSpPr>
        <p:spPr>
          <a:xfrm>
            <a:off x="2768375" y="2377827"/>
            <a:ext cx="6223134" cy="401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</a:rPr>
              <a:t>Haemarthrosis within 8 hours — tense, warm</a:t>
            </a:r>
            <a:endParaRPr lang="en-US" sz="1050" dirty="0"/>
          </a:p>
        </p:txBody>
      </p:sp>
      <p:sp>
        <p:nvSpPr>
          <p:cNvPr id="56" name="SK-24-text-55"/>
          <p:cNvSpPr/>
          <p:nvPr/>
        </p:nvSpPr>
        <p:spPr>
          <a:xfrm>
            <a:off x="5826077" y="2377827"/>
            <a:ext cx="6079066" cy="401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</a:rPr>
              <a:t>Delayed effusion 24–48 hours — moderate</a:t>
            </a:r>
            <a:endParaRPr lang="en-US" sz="1050" dirty="0"/>
          </a:p>
        </p:txBody>
      </p:sp>
      <p:sp>
        <p:nvSpPr>
          <p:cNvPr id="57" name="SK-24-text-56"/>
          <p:cNvSpPr/>
          <p:nvPr/>
        </p:nvSpPr>
        <p:spPr>
          <a:xfrm>
            <a:off x="8883779" y="2377827"/>
            <a:ext cx="2829549" cy="401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</a:rPr>
              <a:t>Minimal or none</a:t>
            </a:r>
            <a:endParaRPr lang="en-US" sz="1050" dirty="0"/>
          </a:p>
        </p:txBody>
      </p:sp>
      <p:sp>
        <p:nvSpPr>
          <p:cNvPr id="58" name="SK-24-text-57"/>
          <p:cNvSpPr/>
          <p:nvPr/>
        </p:nvSpPr>
        <p:spPr>
          <a:xfrm>
            <a:off x="469256" y="2779365"/>
            <a:ext cx="2070518" cy="401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59" name="SK-24-text-58"/>
          <p:cNvSpPr/>
          <p:nvPr/>
        </p:nvSpPr>
        <p:spPr>
          <a:xfrm>
            <a:off x="2768375" y="2779365"/>
            <a:ext cx="6559295" cy="401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</a:rPr>
              <a:t>Unable to continue · often non-weight-bearing</a:t>
            </a:r>
            <a:endParaRPr lang="en-US" sz="1050" dirty="0"/>
          </a:p>
        </p:txBody>
      </p:sp>
      <p:sp>
        <p:nvSpPr>
          <p:cNvPr id="60" name="SK-24-text-59"/>
          <p:cNvSpPr/>
          <p:nvPr/>
        </p:nvSpPr>
        <p:spPr>
          <a:xfrm>
            <a:off x="5826077" y="2779365"/>
            <a:ext cx="5118607" cy="401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</a:rPr>
              <a:t>Can hobble · partial weight bearing</a:t>
            </a:r>
            <a:endParaRPr lang="en-US" sz="1050" dirty="0"/>
          </a:p>
        </p:txBody>
      </p:sp>
      <p:sp>
        <p:nvSpPr>
          <p:cNvPr id="61" name="SK-24-text-60"/>
          <p:cNvSpPr/>
          <p:nvPr/>
        </p:nvSpPr>
        <p:spPr>
          <a:xfrm>
            <a:off x="8883779" y="2779365"/>
            <a:ext cx="3101693" cy="401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</a:rPr>
              <a:t>Full · no instability</a:t>
            </a:r>
            <a:endParaRPr lang="en-US" sz="1050" dirty="0"/>
          </a:p>
        </p:txBody>
      </p:sp>
      <p:sp>
        <p:nvSpPr>
          <p:cNvPr id="62" name="SK-24-text-61"/>
          <p:cNvSpPr/>
          <p:nvPr/>
        </p:nvSpPr>
        <p:spPr>
          <a:xfrm>
            <a:off x="469256" y="3180904"/>
            <a:ext cx="2070518" cy="5670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63" name="SK-24-text-62"/>
          <p:cNvSpPr/>
          <p:nvPr/>
        </p:nvSpPr>
        <p:spPr>
          <a:xfrm>
            <a:off x="2768375" y="3180904"/>
            <a:ext cx="4830470" cy="5670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</a:rPr>
              <a:t>Diffuse · all-over · entire joint</a:t>
            </a:r>
            <a:endParaRPr lang="en-US" sz="1050" dirty="0"/>
          </a:p>
        </p:txBody>
      </p:sp>
      <p:sp>
        <p:nvSpPr>
          <p:cNvPr id="64" name="SK-24-text-63"/>
          <p:cNvSpPr/>
          <p:nvPr/>
        </p:nvSpPr>
        <p:spPr>
          <a:xfrm>
            <a:off x="5826077" y="3180904"/>
            <a:ext cx="6365923" cy="5670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</a:rPr>
              <a:t>Medial joint line · specific and localisable</a:t>
            </a:r>
            <a:endParaRPr lang="en-US" sz="1050" dirty="0"/>
          </a:p>
        </p:txBody>
      </p:sp>
      <p:sp>
        <p:nvSpPr>
          <p:cNvPr id="65" name="SK-24-text-64"/>
          <p:cNvSpPr/>
          <p:nvPr/>
        </p:nvSpPr>
        <p:spPr>
          <a:xfrm>
            <a:off x="8883779" y="3180904"/>
            <a:ext cx="2753349" cy="5670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</a:rPr>
              <a:t>Anterior · peripatellar · worse going DOWN stairs</a:t>
            </a:r>
            <a:endParaRPr lang="en-US" sz="1050" dirty="0"/>
          </a:p>
        </p:txBody>
      </p:sp>
      <p:sp>
        <p:nvSpPr>
          <p:cNvPr id="66" name="SK-24-text-65"/>
          <p:cNvSpPr/>
          <p:nvPr/>
        </p:nvSpPr>
        <p:spPr>
          <a:xfrm>
            <a:off x="469256" y="3747939"/>
            <a:ext cx="2070518" cy="5670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67" name="SK-24-text-66"/>
          <p:cNvSpPr/>
          <p:nvPr/>
        </p:nvSpPr>
        <p:spPr>
          <a:xfrm>
            <a:off x="2768375" y="3747939"/>
            <a:ext cx="2752902" cy="5670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</a:rPr>
              <a:t>Lachman LR+ 25 · history is diagnostic in ~90%</a:t>
            </a:r>
            <a:endParaRPr lang="en-US" sz="1050" dirty="0"/>
          </a:p>
        </p:txBody>
      </p:sp>
      <p:sp>
        <p:nvSpPr>
          <p:cNvPr id="68" name="SK-24-text-67"/>
          <p:cNvSpPr/>
          <p:nvPr/>
        </p:nvSpPr>
        <p:spPr>
          <a:xfrm>
            <a:off x="5826077" y="3747939"/>
            <a:ext cx="2752902" cy="5670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</a:rPr>
              <a:t>McMurray (53%) · composite exam 77% sens / 91% spec</a:t>
            </a:r>
            <a:endParaRPr lang="en-US" sz="1050" dirty="0"/>
          </a:p>
        </p:txBody>
      </p:sp>
      <p:sp>
        <p:nvSpPr>
          <p:cNvPr id="69" name="SK-24-text-68"/>
          <p:cNvSpPr/>
          <p:nvPr/>
        </p:nvSpPr>
        <p:spPr>
          <a:xfrm>
            <a:off x="8883779" y="3747939"/>
            <a:ext cx="3308221" cy="5670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</a:rPr>
              <a:t>Cinema sign · patellar apprehension · J-sign</a:t>
            </a:r>
            <a:endParaRPr lang="en-US" sz="1050" dirty="0"/>
          </a:p>
        </p:txBody>
      </p:sp>
      <p:sp>
        <p:nvSpPr>
          <p:cNvPr id="70" name="SK-24-text-69"/>
          <p:cNvSpPr/>
          <p:nvPr/>
        </p:nvSpPr>
        <p:spPr>
          <a:xfrm>
            <a:off x="469256" y="4314974"/>
            <a:ext cx="2070518" cy="5670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71" name="SK-24-text-70"/>
          <p:cNvSpPr/>
          <p:nvPr/>
        </p:nvSpPr>
        <p:spPr>
          <a:xfrm>
            <a:off x="2768375" y="4314974"/>
            <a:ext cx="4542332" cy="5670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</a:rPr>
              <a:t>Urgent orthopaedics within days</a:t>
            </a:r>
            <a:endParaRPr lang="en-US" sz="1050" dirty="0"/>
          </a:p>
        </p:txBody>
      </p:sp>
      <p:sp>
        <p:nvSpPr>
          <p:cNvPr id="72" name="SK-24-text-71"/>
          <p:cNvSpPr/>
          <p:nvPr/>
        </p:nvSpPr>
        <p:spPr>
          <a:xfrm>
            <a:off x="5826077" y="4314974"/>
            <a:ext cx="2752902" cy="5670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</a:rPr>
              <a:t>Acute knee clinic within one week (urgent if locked)</a:t>
            </a:r>
            <a:endParaRPr lang="en-US" sz="1050" dirty="0"/>
          </a:p>
        </p:txBody>
      </p:sp>
      <p:sp>
        <p:nvSpPr>
          <p:cNvPr id="73" name="SK-24-text-72"/>
          <p:cNvSpPr/>
          <p:nvPr/>
        </p:nvSpPr>
        <p:spPr>
          <a:xfrm>
            <a:off x="8883779" y="4314974"/>
            <a:ext cx="2753349" cy="5670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</a:rPr>
              <a:t>Physiotherapy first — NOT orthopaedics initially</a:t>
            </a:r>
            <a:endParaRPr lang="en-US" sz="1050" dirty="0"/>
          </a:p>
        </p:txBody>
      </p:sp>
      <p:sp>
        <p:nvSpPr>
          <p:cNvPr id="74" name="SK-24-text-73"/>
          <p:cNvSpPr/>
          <p:nvPr/>
        </p:nvSpPr>
        <p:spPr>
          <a:xfrm>
            <a:off x="469256" y="4882009"/>
            <a:ext cx="2070518" cy="5673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75" name="SK-24-text-74"/>
          <p:cNvSpPr/>
          <p:nvPr/>
        </p:nvSpPr>
        <p:spPr>
          <a:xfrm>
            <a:off x="2768375" y="4882009"/>
            <a:ext cx="4686401" cy="5673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</a:rPr>
              <a:t>Being reassured by a normal exam</a:t>
            </a:r>
            <a:endParaRPr lang="en-US" sz="1050" dirty="0"/>
          </a:p>
        </p:txBody>
      </p:sp>
      <p:sp>
        <p:nvSpPr>
          <p:cNvPr id="76" name="SK-24-text-75"/>
          <p:cNvSpPr/>
          <p:nvPr/>
        </p:nvSpPr>
        <p:spPr>
          <a:xfrm>
            <a:off x="5826077" y="4882009"/>
            <a:ext cx="5983020" cy="5673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</a:rPr>
              <a:t>Delaying referral if true locking present</a:t>
            </a:r>
            <a:endParaRPr lang="en-US" sz="1050" dirty="0"/>
          </a:p>
        </p:txBody>
      </p:sp>
      <p:sp>
        <p:nvSpPr>
          <p:cNvPr id="77" name="SK-24-text-76"/>
          <p:cNvSpPr/>
          <p:nvPr/>
        </p:nvSpPr>
        <p:spPr>
          <a:xfrm>
            <a:off x="8883779" y="4882009"/>
            <a:ext cx="2753349" cy="5673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</a:rPr>
              <a:t>Glucosamine (not recommended by NICE NG226)</a:t>
            </a:r>
            <a:endParaRPr lang="en-US" sz="1050" dirty="0"/>
          </a:p>
        </p:txBody>
      </p:sp>
      <p:sp>
        <p:nvSpPr>
          <p:cNvPr id="78" name="SK-24-text-77"/>
          <p:cNvSpPr/>
          <p:nvPr/>
        </p:nvSpPr>
        <p:spPr>
          <a:xfrm>
            <a:off x="316855" y="253603"/>
            <a:ext cx="29660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SUMMARY RECALL</a:t>
            </a:r>
            <a:endParaRPr lang="en-US" sz="1350" dirty="0"/>
          </a:p>
        </p:txBody>
      </p:sp>
      <p:sp>
        <p:nvSpPr>
          <p:cNvPr id="79" name="SK-24-text-78"/>
          <p:cNvSpPr/>
          <p:nvPr/>
        </p:nvSpPr>
        <p:spPr>
          <a:xfrm>
            <a:off x="316855" y="528042"/>
            <a:ext cx="11875145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D2C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Summary Recall &amp; Comparison Table</a:t>
            </a:r>
            <a:endParaRPr lang="en-US" sz="3150" dirty="0"/>
          </a:p>
        </p:txBody>
      </p:sp>
      <p:sp>
        <p:nvSpPr>
          <p:cNvPr id="80" name="SK-24-text-79"/>
          <p:cNvSpPr/>
          <p:nvPr/>
        </p:nvSpPr>
        <p:spPr>
          <a:xfrm>
            <a:off x="9082980" y="754261"/>
            <a:ext cx="31090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June 2026</a:t>
            </a:r>
            <a:endParaRPr lang="en-US" sz="1200" dirty="0"/>
          </a:p>
        </p:txBody>
      </p:sp>
      <p:sp>
        <p:nvSpPr>
          <p:cNvPr id="81" name="SK-24-text-80"/>
          <p:cNvSpPr/>
          <p:nvPr/>
        </p:nvSpPr>
        <p:spPr>
          <a:xfrm>
            <a:off x="1182588" y="5712619"/>
            <a:ext cx="287083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RTA ANALOGY</a:t>
            </a:r>
            <a:endParaRPr lang="en-US" sz="1650" dirty="0"/>
          </a:p>
        </p:txBody>
      </p:sp>
      <p:sp>
        <p:nvSpPr>
          <p:cNvPr id="82" name="SK-24-text-81"/>
          <p:cNvSpPr/>
          <p:nvPr/>
        </p:nvSpPr>
        <p:spPr>
          <a:xfrm>
            <a:off x="548580" y="6034980"/>
            <a:ext cx="62579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"Major · Moderate · Minor RTA"</a:t>
            </a:r>
            <a:endParaRPr lang="en-US" sz="1350" dirty="0"/>
          </a:p>
        </p:txBody>
      </p:sp>
      <p:sp>
        <p:nvSpPr>
          <p:cNvPr id="83" name="SK-24-text-82"/>
          <p:cNvSpPr/>
          <p:nvPr/>
        </p:nvSpPr>
        <p:spPr>
          <a:xfrm>
            <a:off x="3998863" y="5698927"/>
            <a:ext cx="387667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 + S = TROUBLE</a:t>
            </a:r>
            <a:endParaRPr lang="en-US" sz="1650" dirty="0"/>
          </a:p>
        </p:txBody>
      </p:sp>
      <p:sp>
        <p:nvSpPr>
          <p:cNvPr id="84" name="SK-24-text-83"/>
          <p:cNvSpPr/>
          <p:nvPr/>
        </p:nvSpPr>
        <p:spPr>
          <a:xfrm>
            <a:off x="3450282" y="6041827"/>
            <a:ext cx="71494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"Twisting + Swelling = ~90% risk"</a:t>
            </a:r>
            <a:endParaRPr lang="en-US" sz="1350" dirty="0"/>
          </a:p>
        </p:txBody>
      </p:sp>
      <p:sp>
        <p:nvSpPr>
          <p:cNvPr id="85" name="SK-24-text-84"/>
          <p:cNvSpPr/>
          <p:nvPr/>
        </p:nvSpPr>
        <p:spPr>
          <a:xfrm>
            <a:off x="6851898" y="5698927"/>
            <a:ext cx="387667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SWELLING TIMING</a:t>
            </a:r>
            <a:endParaRPr lang="en-US" sz="1650" dirty="0"/>
          </a:p>
        </p:txBody>
      </p:sp>
      <p:sp>
        <p:nvSpPr>
          <p:cNvPr id="86" name="SK-24-text-85"/>
          <p:cNvSpPr/>
          <p:nvPr/>
        </p:nvSpPr>
        <p:spPr>
          <a:xfrm>
            <a:off x="6425059" y="6041827"/>
            <a:ext cx="576694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"Immediate · Overnight · None"</a:t>
            </a:r>
            <a:endParaRPr lang="en-US" sz="1350" dirty="0"/>
          </a:p>
        </p:txBody>
      </p:sp>
      <p:sp>
        <p:nvSpPr>
          <p:cNvPr id="87" name="SK-24-text-86"/>
          <p:cNvSpPr/>
          <p:nvPr/>
        </p:nvSpPr>
        <p:spPr>
          <a:xfrm>
            <a:off x="9692580" y="5719465"/>
            <a:ext cx="249942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 FOR EMERGENCY</a:t>
            </a:r>
            <a:endParaRPr lang="en-US" sz="1650" dirty="0"/>
          </a:p>
        </p:txBody>
      </p:sp>
      <p:sp>
        <p:nvSpPr>
          <p:cNvPr id="88" name="SK-24-text-87"/>
          <p:cNvSpPr/>
          <p:nvPr/>
        </p:nvSpPr>
        <p:spPr>
          <a:xfrm>
            <a:off x="1962894" y="6583561"/>
            <a:ext cx="10229106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purposes only · Always verify against latest NICE/BNF/local pathways · www.bradfordvts.co.uk · Dr Ramesh Mehay ·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357" y="1233190"/>
            <a:ext cx="3194298" cy="5715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1357" y="425053"/>
            <a:ext cx="2304157" cy="1309836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7388" y="363438"/>
            <a:ext cx="2304157" cy="123438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1357" y="1906488"/>
            <a:ext cx="2304157" cy="1227534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07388" y="1878955"/>
            <a:ext cx="2304157" cy="1254919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357" y="5712023"/>
            <a:ext cx="5291286" cy="556766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357" y="6448574"/>
            <a:ext cx="11240988" cy="9525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19098" y="5157192"/>
            <a:ext cx="1072753" cy="1700659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10486" y="3257550"/>
            <a:ext cx="4645075" cy="2948880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74369" y="4910286"/>
            <a:ext cx="524173" cy="397669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99098" y="4882753"/>
            <a:ext cx="499765" cy="425053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35882" y="4882753"/>
            <a:ext cx="475357" cy="425053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33686" y="4896594"/>
            <a:ext cx="414486" cy="404515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0471" y="4882753"/>
            <a:ext cx="438894" cy="425053"/>
          </a:xfrm>
          <a:prstGeom prst="rect">
            <a:avLst/>
          </a:prstGeom>
        </p:spPr>
      </p:pic>
      <p:sp>
        <p:nvSpPr>
          <p:cNvPr id="17" name="SK-3-text-16"/>
          <p:cNvSpPr/>
          <p:nvPr/>
        </p:nvSpPr>
        <p:spPr>
          <a:xfrm>
            <a:off x="451098" y="281136"/>
            <a:ext cx="241268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165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KNEE ANATOMY</a:t>
            </a:r>
            <a:endParaRPr lang="en-US" sz="1275" dirty="0"/>
          </a:p>
        </p:txBody>
      </p:sp>
      <p:sp>
        <p:nvSpPr>
          <p:cNvPr id="18" name="SK-3-text-17"/>
          <p:cNvSpPr/>
          <p:nvPr/>
        </p:nvSpPr>
        <p:spPr>
          <a:xfrm>
            <a:off x="438894" y="603498"/>
            <a:ext cx="11753106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the Knee is Vulnerable</a:t>
            </a:r>
            <a:endParaRPr lang="en-US" sz="3000" dirty="0"/>
          </a:p>
        </p:txBody>
      </p:sp>
      <p:sp>
        <p:nvSpPr>
          <p:cNvPr id="19" name="SK-3-text-18"/>
          <p:cNvSpPr/>
          <p:nvPr/>
        </p:nvSpPr>
        <p:spPr>
          <a:xfrm>
            <a:off x="560784" y="1536055"/>
            <a:ext cx="90011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165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1575" dirty="0"/>
          </a:p>
        </p:txBody>
      </p:sp>
      <p:sp>
        <p:nvSpPr>
          <p:cNvPr id="20" name="SK-3-text-19"/>
          <p:cNvSpPr/>
          <p:nvPr/>
        </p:nvSpPr>
        <p:spPr>
          <a:xfrm>
            <a:off x="548580" y="1803648"/>
            <a:ext cx="418052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Bony Stability</a:t>
            </a:r>
            <a:endParaRPr lang="en-US" sz="1575" dirty="0"/>
          </a:p>
        </p:txBody>
      </p:sp>
      <p:sp>
        <p:nvSpPr>
          <p:cNvPr id="21" name="SK-3-text-20"/>
          <p:cNvSpPr/>
          <p:nvPr/>
        </p:nvSpPr>
        <p:spPr>
          <a:xfrm>
            <a:off x="536377" y="2084784"/>
            <a:ext cx="3413671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largest joint in the body — yet entirely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dependent on ligaments, menisci, and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muscles for stability.</a:t>
            </a:r>
            <a:endParaRPr lang="en-US" sz="1275" dirty="0"/>
          </a:p>
        </p:txBody>
      </p:sp>
      <p:sp>
        <p:nvSpPr>
          <p:cNvPr id="22" name="SK-3-text-21"/>
          <p:cNvSpPr/>
          <p:nvPr/>
        </p:nvSpPr>
        <p:spPr>
          <a:xfrm>
            <a:off x="548580" y="2928342"/>
            <a:ext cx="90011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165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1575" dirty="0"/>
          </a:p>
        </p:txBody>
      </p:sp>
      <p:sp>
        <p:nvSpPr>
          <p:cNvPr id="23" name="SK-3-text-22"/>
          <p:cNvSpPr/>
          <p:nvPr/>
        </p:nvSpPr>
        <p:spPr>
          <a:xfrm>
            <a:off x="548580" y="3195786"/>
            <a:ext cx="634079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Menisci as Shock Absorbers</a:t>
            </a:r>
            <a:endParaRPr lang="en-US" sz="1575" dirty="0"/>
          </a:p>
        </p:txBody>
      </p:sp>
      <p:sp>
        <p:nvSpPr>
          <p:cNvPr id="24" name="SK-3-text-23"/>
          <p:cNvSpPr/>
          <p:nvPr/>
        </p:nvSpPr>
        <p:spPr>
          <a:xfrm>
            <a:off x="536377" y="3476923"/>
            <a:ext cx="64770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Outer rim is vascular and can heal.</a:t>
            </a:r>
            <a:endParaRPr lang="en-US" sz="1200" dirty="0"/>
          </a:p>
        </p:txBody>
      </p:sp>
      <p:sp>
        <p:nvSpPr>
          <p:cNvPr id="25" name="SK-3-text-24"/>
          <p:cNvSpPr/>
          <p:nvPr/>
        </p:nvSpPr>
        <p:spPr>
          <a:xfrm>
            <a:off x="548580" y="3703290"/>
            <a:ext cx="3328392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Central zone is avascular — vulnerable to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permanent damage.</a:t>
            </a:r>
            <a:endParaRPr lang="en-US" sz="1275" dirty="0"/>
          </a:p>
        </p:txBody>
      </p:sp>
      <p:sp>
        <p:nvSpPr>
          <p:cNvPr id="26" name="SK-3-text-25"/>
          <p:cNvSpPr/>
          <p:nvPr/>
        </p:nvSpPr>
        <p:spPr>
          <a:xfrm>
            <a:off x="548580" y="4286250"/>
            <a:ext cx="90011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165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1575" dirty="0"/>
          </a:p>
        </p:txBody>
      </p:sp>
      <p:sp>
        <p:nvSpPr>
          <p:cNvPr id="27" name="SK-3-text-26"/>
          <p:cNvSpPr/>
          <p:nvPr/>
        </p:nvSpPr>
        <p:spPr>
          <a:xfrm>
            <a:off x="548580" y="4553694"/>
            <a:ext cx="466058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Injuries Happen</a:t>
            </a:r>
            <a:endParaRPr lang="en-US" sz="1575" dirty="0"/>
          </a:p>
        </p:txBody>
      </p:sp>
      <p:sp>
        <p:nvSpPr>
          <p:cNvPr id="28" name="SK-3-text-27"/>
          <p:cNvSpPr/>
          <p:nvPr/>
        </p:nvSpPr>
        <p:spPr>
          <a:xfrm>
            <a:off x="633859" y="5424636"/>
            <a:ext cx="117348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Football</a:t>
            </a:r>
            <a:endParaRPr lang="en-US" sz="900" dirty="0"/>
          </a:p>
        </p:txBody>
      </p:sp>
      <p:sp>
        <p:nvSpPr>
          <p:cNvPr id="29" name="SK-3-text-28"/>
          <p:cNvSpPr/>
          <p:nvPr/>
        </p:nvSpPr>
        <p:spPr>
          <a:xfrm>
            <a:off x="1633686" y="5424636"/>
            <a:ext cx="7620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Rugby</a:t>
            </a:r>
            <a:endParaRPr lang="en-US" sz="900" dirty="0"/>
          </a:p>
        </p:txBody>
      </p:sp>
      <p:sp>
        <p:nvSpPr>
          <p:cNvPr id="30" name="SK-3-text-29"/>
          <p:cNvSpPr/>
          <p:nvPr/>
        </p:nvSpPr>
        <p:spPr>
          <a:xfrm>
            <a:off x="2535882" y="5424636"/>
            <a:ext cx="8991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Hockey</a:t>
            </a:r>
            <a:endParaRPr lang="en-US" sz="900" dirty="0"/>
          </a:p>
        </p:txBody>
      </p:sp>
      <p:sp>
        <p:nvSpPr>
          <p:cNvPr id="31" name="SK-3-text-30"/>
          <p:cNvSpPr/>
          <p:nvPr/>
        </p:nvSpPr>
        <p:spPr>
          <a:xfrm>
            <a:off x="3559969" y="5424636"/>
            <a:ext cx="8991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Skiing</a:t>
            </a:r>
            <a:endParaRPr lang="en-US" sz="900" dirty="0"/>
          </a:p>
        </p:txBody>
      </p:sp>
      <p:sp>
        <p:nvSpPr>
          <p:cNvPr id="32" name="SK-3-text-31"/>
          <p:cNvSpPr/>
          <p:nvPr/>
        </p:nvSpPr>
        <p:spPr>
          <a:xfrm>
            <a:off x="4608463" y="5424636"/>
            <a:ext cx="48768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RTA</a:t>
            </a:r>
            <a:endParaRPr lang="en-US" sz="900" dirty="0"/>
          </a:p>
        </p:txBody>
      </p:sp>
      <p:sp>
        <p:nvSpPr>
          <p:cNvPr id="33" name="SK-3-text-32"/>
          <p:cNvSpPr/>
          <p:nvPr/>
        </p:nvSpPr>
        <p:spPr>
          <a:xfrm>
            <a:off x="572988" y="5788075"/>
            <a:ext cx="443775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🔑 Key insight: Trauma + no bony stability = ligament and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meniscal injury until proven otherwise.</a:t>
            </a:r>
            <a:endParaRPr lang="en-US" sz="1200" dirty="0"/>
          </a:p>
        </p:txBody>
      </p:sp>
      <p:sp>
        <p:nvSpPr>
          <p:cNvPr id="34" name="SK-3-text-33"/>
          <p:cNvSpPr/>
          <p:nvPr/>
        </p:nvSpPr>
        <p:spPr>
          <a:xfrm>
            <a:off x="7205365" y="514350"/>
            <a:ext cx="2823210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165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70%</a:t>
            </a:r>
            <a:endParaRPr lang="en-US" sz="3900" dirty="0"/>
          </a:p>
        </p:txBody>
      </p:sp>
      <p:sp>
        <p:nvSpPr>
          <p:cNvPr id="35" name="SK-3-text-34"/>
          <p:cNvSpPr/>
          <p:nvPr/>
        </p:nvSpPr>
        <p:spPr>
          <a:xfrm>
            <a:off x="7083475" y="1069777"/>
            <a:ext cx="1292275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traumatic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haemarthroses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are ACL tears</a:t>
            </a:r>
            <a:endParaRPr lang="en-US" sz="1200" dirty="0"/>
          </a:p>
        </p:txBody>
      </p:sp>
      <p:sp>
        <p:nvSpPr>
          <p:cNvPr id="36" name="SK-3-text-35"/>
          <p:cNvSpPr/>
          <p:nvPr/>
        </p:nvSpPr>
        <p:spPr>
          <a:xfrm>
            <a:off x="9692580" y="514350"/>
            <a:ext cx="2499420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165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29%</a:t>
            </a:r>
            <a:endParaRPr lang="en-US" sz="3900" dirty="0"/>
          </a:p>
        </p:txBody>
      </p:sp>
      <p:sp>
        <p:nvSpPr>
          <p:cNvPr id="37" name="SK-3-text-36"/>
          <p:cNvSpPr/>
          <p:nvPr/>
        </p:nvSpPr>
        <p:spPr>
          <a:xfrm>
            <a:off x="9424392" y="1062930"/>
            <a:ext cx="1572667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MCL injuries in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acute knee trauma</a:t>
            </a:r>
            <a:endParaRPr lang="en-US" sz="1200" dirty="0"/>
          </a:p>
        </p:txBody>
      </p:sp>
      <p:sp>
        <p:nvSpPr>
          <p:cNvPr id="38" name="SK-3-text-37"/>
          <p:cNvSpPr/>
          <p:nvPr/>
        </p:nvSpPr>
        <p:spPr>
          <a:xfrm>
            <a:off x="7351663" y="2043559"/>
            <a:ext cx="183261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165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4%</a:t>
            </a:r>
            <a:endParaRPr lang="en-US" sz="3900" dirty="0"/>
          </a:p>
        </p:txBody>
      </p:sp>
      <p:sp>
        <p:nvSpPr>
          <p:cNvPr id="39" name="SK-3-text-38"/>
          <p:cNvSpPr/>
          <p:nvPr/>
        </p:nvSpPr>
        <p:spPr>
          <a:xfrm>
            <a:off x="7095679" y="2592288"/>
            <a:ext cx="126786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PCL ruptures in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acute injuries</a:t>
            </a:r>
            <a:endParaRPr lang="en-US" sz="1200" dirty="0"/>
          </a:p>
        </p:txBody>
      </p:sp>
      <p:sp>
        <p:nvSpPr>
          <p:cNvPr id="40" name="SK-3-text-39"/>
          <p:cNvSpPr/>
          <p:nvPr/>
        </p:nvSpPr>
        <p:spPr>
          <a:xfrm>
            <a:off x="9826675" y="2043559"/>
            <a:ext cx="183261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165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2%</a:t>
            </a:r>
            <a:endParaRPr lang="en-US" sz="3900" dirty="0"/>
          </a:p>
        </p:txBody>
      </p:sp>
      <p:sp>
        <p:nvSpPr>
          <p:cNvPr id="41" name="SK-3-text-40"/>
          <p:cNvSpPr/>
          <p:nvPr/>
        </p:nvSpPr>
        <p:spPr>
          <a:xfrm>
            <a:off x="9619357" y="2592288"/>
            <a:ext cx="1170384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LCL injuries —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least common</a:t>
            </a:r>
            <a:endParaRPr lang="en-US" sz="1200" dirty="0"/>
          </a:p>
        </p:txBody>
      </p:sp>
      <p:sp>
        <p:nvSpPr>
          <p:cNvPr id="42" name="SK-3-text-41"/>
          <p:cNvSpPr/>
          <p:nvPr/>
        </p:nvSpPr>
        <p:spPr>
          <a:xfrm>
            <a:off x="438894" y="6528792"/>
            <a:ext cx="11753106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Educational purposes only · Always verify against latest NICE/BNF/local pathways · Dr Ramesh Mehay · June 2026 · 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56592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282" y="1336030"/>
            <a:ext cx="1511796" cy="5715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859" y="1947565"/>
            <a:ext cx="3340596" cy="3812977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0863" y="3334792"/>
            <a:ext cx="2682180" cy="23813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18384" y="2016175"/>
            <a:ext cx="3340596" cy="3744367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5388" y="3334792"/>
            <a:ext cx="2682180" cy="23813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14965" y="1961257"/>
            <a:ext cx="3499098" cy="3799284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83153" y="3334792"/>
            <a:ext cx="2913757" cy="23813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9679" y="5917704"/>
            <a:ext cx="9936361" cy="536228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28871" y="4923979"/>
            <a:ext cx="1462980" cy="1933873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53294" y="5993755"/>
            <a:ext cx="438894" cy="383977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53773" y="2112169"/>
            <a:ext cx="1694557" cy="720030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96173" y="2146548"/>
            <a:ext cx="1584871" cy="671959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14165" y="2084784"/>
            <a:ext cx="1731169" cy="706338"/>
          </a:xfrm>
          <a:prstGeom prst="rect">
            <a:avLst/>
          </a:prstGeom>
        </p:spPr>
      </p:pic>
      <p:sp>
        <p:nvSpPr>
          <p:cNvPr id="17" name="SK-4-text-16"/>
          <p:cNvSpPr/>
          <p:nvPr/>
        </p:nvSpPr>
        <p:spPr>
          <a:xfrm>
            <a:off x="390079" y="102840"/>
            <a:ext cx="864870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• www.bradfordvts.co.uk</a:t>
            </a:r>
            <a:endParaRPr lang="en-US" sz="1125" dirty="0"/>
          </a:p>
        </p:txBody>
      </p:sp>
      <p:sp>
        <p:nvSpPr>
          <p:cNvPr id="18" name="SK-4-text-17"/>
          <p:cNvSpPr/>
          <p:nvPr/>
        </p:nvSpPr>
        <p:spPr>
          <a:xfrm>
            <a:off x="377875" y="534888"/>
            <a:ext cx="35052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E6913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DIAGNOSTIC FRAMEWORK</a:t>
            </a:r>
            <a:endParaRPr lang="en-US" sz="1125" dirty="0"/>
          </a:p>
        </p:txBody>
      </p:sp>
      <p:sp>
        <p:nvSpPr>
          <p:cNvPr id="19" name="SK-4-text-18"/>
          <p:cNvSpPr/>
          <p:nvPr/>
        </p:nvSpPr>
        <p:spPr>
          <a:xfrm>
            <a:off x="377875" y="836563"/>
            <a:ext cx="1116330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F385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RTA Analogy Mnemonic</a:t>
            </a:r>
            <a:endParaRPr lang="en-US" sz="3000" dirty="0"/>
          </a:p>
        </p:txBody>
      </p:sp>
      <p:sp>
        <p:nvSpPr>
          <p:cNvPr id="20" name="SK-4-text-19"/>
          <p:cNvSpPr/>
          <p:nvPr/>
        </p:nvSpPr>
        <p:spPr>
          <a:xfrm>
            <a:off x="365671" y="1577280"/>
            <a:ext cx="1182632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Think of every acute knee injury as a road traffic accident — the severity tells you the diagnosis.</a:t>
            </a:r>
            <a:endParaRPr lang="en-US" sz="1650" dirty="0"/>
          </a:p>
        </p:txBody>
      </p:sp>
      <p:sp>
        <p:nvSpPr>
          <p:cNvPr id="21" name="SK-4-text-20"/>
          <p:cNvSpPr/>
          <p:nvPr/>
        </p:nvSpPr>
        <p:spPr>
          <a:xfrm>
            <a:off x="1475184" y="2935188"/>
            <a:ext cx="269081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MAJOR RTA</a:t>
            </a:r>
            <a:endParaRPr lang="en-US" sz="1875" dirty="0"/>
          </a:p>
        </p:txBody>
      </p:sp>
      <p:sp>
        <p:nvSpPr>
          <p:cNvPr id="22" name="SK-4-text-21"/>
          <p:cNvSpPr/>
          <p:nvPr/>
        </p:nvSpPr>
        <p:spPr>
          <a:xfrm>
            <a:off x="1426369" y="3449538"/>
            <a:ext cx="365379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ACL Rupture</a:t>
            </a:r>
            <a:endParaRPr lang="en-US" sz="2100" dirty="0"/>
          </a:p>
        </p:txBody>
      </p:sp>
      <p:sp>
        <p:nvSpPr>
          <p:cNvPr id="23" name="SK-4-text-22"/>
          <p:cNvSpPr/>
          <p:nvPr/>
        </p:nvSpPr>
        <p:spPr>
          <a:xfrm>
            <a:off x="963067" y="3874740"/>
            <a:ext cx="48177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Dramatic presentation</a:t>
            </a:r>
            <a:endParaRPr lang="en-US" sz="1350" dirty="0"/>
          </a:p>
        </p:txBody>
      </p:sp>
      <p:sp>
        <p:nvSpPr>
          <p:cNvPr id="24" name="SK-4-text-23"/>
          <p:cNvSpPr/>
          <p:nvPr/>
        </p:nvSpPr>
        <p:spPr>
          <a:xfrm>
            <a:off x="975271" y="4121646"/>
            <a:ext cx="54349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Pop / crack / snap heard</a:t>
            </a:r>
            <a:endParaRPr lang="en-US" sz="1350" dirty="0"/>
          </a:p>
        </p:txBody>
      </p:sp>
      <p:sp>
        <p:nvSpPr>
          <p:cNvPr id="25" name="SK-4-text-24"/>
          <p:cNvSpPr/>
          <p:nvPr/>
        </p:nvSpPr>
        <p:spPr>
          <a:xfrm>
            <a:off x="975271" y="4368403"/>
            <a:ext cx="60521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Immediate complete collapse</a:t>
            </a:r>
            <a:endParaRPr lang="en-US" sz="1350" dirty="0"/>
          </a:p>
        </p:txBody>
      </p:sp>
      <p:sp>
        <p:nvSpPr>
          <p:cNvPr id="26" name="SK-4-text-25"/>
          <p:cNvSpPr/>
          <p:nvPr/>
        </p:nvSpPr>
        <p:spPr>
          <a:xfrm>
            <a:off x="975271" y="4608463"/>
            <a:ext cx="52292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Cannot continue playing</a:t>
            </a:r>
            <a:endParaRPr lang="en-US" sz="1350" dirty="0"/>
          </a:p>
        </p:txBody>
      </p:sp>
      <p:sp>
        <p:nvSpPr>
          <p:cNvPr id="27" name="SK-4-text-26"/>
          <p:cNvSpPr/>
          <p:nvPr/>
        </p:nvSpPr>
        <p:spPr>
          <a:xfrm>
            <a:off x="975271" y="4855369"/>
            <a:ext cx="639508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Haemarthrosis within 8 hours</a:t>
            </a:r>
            <a:endParaRPr lang="en-US" sz="1350" dirty="0"/>
          </a:p>
        </p:txBody>
      </p:sp>
      <p:sp>
        <p:nvSpPr>
          <p:cNvPr id="28" name="SK-4-text-27"/>
          <p:cNvSpPr/>
          <p:nvPr/>
        </p:nvSpPr>
        <p:spPr>
          <a:xfrm>
            <a:off x="975271" y="5095429"/>
            <a:ext cx="2291953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Urgent orthopaedic referral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"Carried off the pitch"</a:t>
            </a:r>
            <a:endParaRPr lang="en-US" sz="1050" dirty="0"/>
          </a:p>
        </p:txBody>
      </p:sp>
      <p:sp>
        <p:nvSpPr>
          <p:cNvPr id="29" name="SK-4-text-28"/>
          <p:cNvSpPr/>
          <p:nvPr/>
        </p:nvSpPr>
        <p:spPr>
          <a:xfrm>
            <a:off x="4876800" y="2948880"/>
            <a:ext cx="35480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 RTA</a:t>
            </a:r>
            <a:endParaRPr lang="en-US" sz="1875" dirty="0"/>
          </a:p>
        </p:txBody>
      </p:sp>
      <p:sp>
        <p:nvSpPr>
          <p:cNvPr id="30" name="SK-4-text-29"/>
          <p:cNvSpPr/>
          <p:nvPr/>
        </p:nvSpPr>
        <p:spPr>
          <a:xfrm>
            <a:off x="4974282" y="3456384"/>
            <a:ext cx="429387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Meniscal Tear</a:t>
            </a:r>
            <a:endParaRPr lang="en-US" sz="2100" dirty="0"/>
          </a:p>
        </p:txBody>
      </p:sp>
      <p:sp>
        <p:nvSpPr>
          <p:cNvPr id="31" name="SK-4-text-30"/>
          <p:cNvSpPr/>
          <p:nvPr/>
        </p:nvSpPr>
        <p:spPr>
          <a:xfrm>
            <a:off x="4547592" y="3874740"/>
            <a:ext cx="52292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Twisting on flexed knee</a:t>
            </a:r>
            <a:endParaRPr lang="en-US" sz="1350" dirty="0"/>
          </a:p>
        </p:txBody>
      </p:sp>
      <p:sp>
        <p:nvSpPr>
          <p:cNvPr id="32" name="SK-4-text-31"/>
          <p:cNvSpPr/>
          <p:nvPr/>
        </p:nvSpPr>
        <p:spPr>
          <a:xfrm>
            <a:off x="4547592" y="4121646"/>
            <a:ext cx="50234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Medial joint-line pain</a:t>
            </a:r>
            <a:endParaRPr lang="en-US" sz="1350" dirty="0"/>
          </a:p>
        </p:txBody>
      </p:sp>
      <p:sp>
        <p:nvSpPr>
          <p:cNvPr id="33" name="SK-4-text-32"/>
          <p:cNvSpPr/>
          <p:nvPr/>
        </p:nvSpPr>
        <p:spPr>
          <a:xfrm>
            <a:off x="4547592" y="4368403"/>
            <a:ext cx="680656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Delayed swelling 24–48 hours</a:t>
            </a:r>
            <a:endParaRPr lang="en-US" sz="1350" dirty="0"/>
          </a:p>
        </p:txBody>
      </p:sp>
      <p:sp>
        <p:nvSpPr>
          <p:cNvPr id="34" name="SK-4-text-33"/>
          <p:cNvSpPr/>
          <p:nvPr/>
        </p:nvSpPr>
        <p:spPr>
          <a:xfrm>
            <a:off x="4547592" y="4608463"/>
            <a:ext cx="60521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Hobbling but weight-bearing</a:t>
            </a:r>
            <a:endParaRPr lang="en-US" sz="1350" dirty="0"/>
          </a:p>
        </p:txBody>
      </p:sp>
      <p:sp>
        <p:nvSpPr>
          <p:cNvPr id="35" name="SK-4-text-34"/>
          <p:cNvSpPr/>
          <p:nvPr/>
        </p:nvSpPr>
        <p:spPr>
          <a:xfrm>
            <a:off x="4547592" y="4855369"/>
            <a:ext cx="60521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Mechanical locking possible</a:t>
            </a:r>
            <a:endParaRPr lang="en-US" sz="1350" dirty="0"/>
          </a:p>
        </p:txBody>
      </p:sp>
      <p:sp>
        <p:nvSpPr>
          <p:cNvPr id="36" name="SK-4-text-35"/>
          <p:cNvSpPr/>
          <p:nvPr/>
        </p:nvSpPr>
        <p:spPr>
          <a:xfrm>
            <a:off x="4547592" y="5095429"/>
            <a:ext cx="2572494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Acute knee clinic within a week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"Limping home from the pitch"</a:t>
            </a:r>
            <a:endParaRPr lang="en-US" sz="1050" dirty="0"/>
          </a:p>
        </p:txBody>
      </p:sp>
      <p:sp>
        <p:nvSpPr>
          <p:cNvPr id="37" name="SK-4-text-36"/>
          <p:cNvSpPr/>
          <p:nvPr/>
        </p:nvSpPr>
        <p:spPr>
          <a:xfrm>
            <a:off x="8071098" y="2948880"/>
            <a:ext cx="412090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MINOR RTA / NEAR-MISS</a:t>
            </a:r>
            <a:endParaRPr lang="en-US" sz="1875" dirty="0"/>
          </a:p>
        </p:txBody>
      </p:sp>
      <p:sp>
        <p:nvSpPr>
          <p:cNvPr id="38" name="SK-4-text-37"/>
          <p:cNvSpPr/>
          <p:nvPr/>
        </p:nvSpPr>
        <p:spPr>
          <a:xfrm>
            <a:off x="8046690" y="3449538"/>
            <a:ext cx="414531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Patellofemoral Syndrome</a:t>
            </a:r>
            <a:endParaRPr lang="en-US" sz="2100" dirty="0"/>
          </a:p>
        </p:txBody>
      </p:sp>
      <p:sp>
        <p:nvSpPr>
          <p:cNvPr id="39" name="SK-4-text-38"/>
          <p:cNvSpPr/>
          <p:nvPr/>
        </p:nvSpPr>
        <p:spPr>
          <a:xfrm>
            <a:off x="8095357" y="3874740"/>
            <a:ext cx="409664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 acute injury event</a:t>
            </a:r>
            <a:endParaRPr lang="en-US" sz="1350" dirty="0"/>
          </a:p>
        </p:txBody>
      </p:sp>
      <p:sp>
        <p:nvSpPr>
          <p:cNvPr id="40" name="SK-4-text-39"/>
          <p:cNvSpPr/>
          <p:nvPr/>
        </p:nvSpPr>
        <p:spPr>
          <a:xfrm>
            <a:off x="8095357" y="4121646"/>
            <a:ext cx="409664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Gradual anterior knee pain</a:t>
            </a:r>
            <a:endParaRPr lang="en-US" sz="1350" dirty="0"/>
          </a:p>
        </p:txBody>
      </p:sp>
      <p:sp>
        <p:nvSpPr>
          <p:cNvPr id="41" name="SK-4-text-40"/>
          <p:cNvSpPr/>
          <p:nvPr/>
        </p:nvSpPr>
        <p:spPr>
          <a:xfrm>
            <a:off x="8095357" y="4368403"/>
            <a:ext cx="409664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Worse going down stairs</a:t>
            </a:r>
            <a:endParaRPr lang="en-US" sz="1350" dirty="0"/>
          </a:p>
        </p:txBody>
      </p:sp>
      <p:sp>
        <p:nvSpPr>
          <p:cNvPr id="42" name="SK-4-text-41"/>
          <p:cNvSpPr/>
          <p:nvPr/>
        </p:nvSpPr>
        <p:spPr>
          <a:xfrm>
            <a:off x="8095357" y="4601617"/>
            <a:ext cx="409664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Cinema sign after prolonged flexion</a:t>
            </a:r>
            <a:endParaRPr lang="en-US" sz="1350" dirty="0"/>
          </a:p>
        </p:txBody>
      </p:sp>
      <p:sp>
        <p:nvSpPr>
          <p:cNvPr id="43" name="SK-4-text-42"/>
          <p:cNvSpPr/>
          <p:nvPr/>
        </p:nvSpPr>
        <p:spPr>
          <a:xfrm>
            <a:off x="8095357" y="4848523"/>
            <a:ext cx="409664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Minor or absent examination findings</a:t>
            </a:r>
            <a:endParaRPr lang="en-US" sz="1350" dirty="0"/>
          </a:p>
        </p:txBody>
      </p:sp>
      <p:sp>
        <p:nvSpPr>
          <p:cNvPr id="44" name="SK-4-text-43"/>
          <p:cNvSpPr/>
          <p:nvPr/>
        </p:nvSpPr>
        <p:spPr>
          <a:xfrm>
            <a:off x="8095357" y="5095429"/>
            <a:ext cx="409664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Physiotherapy — not orthopaedics</a:t>
            </a:r>
            <a:endParaRPr lang="en-US" sz="1350" dirty="0"/>
          </a:p>
        </p:txBody>
      </p:sp>
      <p:sp>
        <p:nvSpPr>
          <p:cNvPr id="45" name="SK-4-text-44"/>
          <p:cNvSpPr/>
          <p:nvPr/>
        </p:nvSpPr>
        <p:spPr>
          <a:xfrm>
            <a:off x="8741569" y="5417790"/>
            <a:ext cx="345043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"Drove home fine"</a:t>
            </a:r>
            <a:endParaRPr lang="en-US" sz="1350" dirty="0"/>
          </a:p>
        </p:txBody>
      </p:sp>
      <p:sp>
        <p:nvSpPr>
          <p:cNvPr id="46" name="SK-4-text-45"/>
          <p:cNvSpPr/>
          <p:nvPr/>
        </p:nvSpPr>
        <p:spPr>
          <a:xfrm>
            <a:off x="1853059" y="6117282"/>
            <a:ext cx="1033894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F385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Rule: Use combinations of symptoms — never rely on a single feature alone to diagnose.</a:t>
            </a:r>
            <a:endParaRPr lang="en-US" sz="1650" dirty="0"/>
          </a:p>
        </p:txBody>
      </p:sp>
      <p:sp>
        <p:nvSpPr>
          <p:cNvPr id="47" name="SK-4-text-46"/>
          <p:cNvSpPr/>
          <p:nvPr/>
        </p:nvSpPr>
        <p:spPr>
          <a:xfrm>
            <a:off x="377875" y="6590407"/>
            <a:ext cx="11814125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purposes only • Always verify against latest NICE/BNF/local pathways • Dr Ramesh Mehay • June 2026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70284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1446907"/>
            <a:ext cx="1133773" cy="68461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1255" y="2514154"/>
            <a:ext cx="2657773" cy="1905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5075" y="2514154"/>
            <a:ext cx="2657773" cy="1905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80784" y="2514154"/>
            <a:ext cx="2730996" cy="1905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80784" y="2598390"/>
            <a:ext cx="2730996" cy="817364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063" y="3929509"/>
            <a:ext cx="10704463" cy="438894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063" y="3929509"/>
            <a:ext cx="7473553" cy="438894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063" y="4827984"/>
            <a:ext cx="10704463" cy="342900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88844" y="4869061"/>
            <a:ext cx="19050" cy="253603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5271" y="5383411"/>
            <a:ext cx="97482" cy="946398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2753" y="5383411"/>
            <a:ext cx="8961090" cy="918865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41161" y="5589240"/>
            <a:ext cx="1950690" cy="1268611"/>
          </a:xfrm>
          <a:prstGeom prst="rect">
            <a:avLst/>
          </a:prstGeom>
        </p:spPr>
      </p:pic>
      <p:sp>
        <p:nvSpPr>
          <p:cNvPr id="16" name="SK-5-text-15"/>
          <p:cNvSpPr/>
          <p:nvPr/>
        </p:nvSpPr>
        <p:spPr>
          <a:xfrm>
            <a:off x="219373" y="102840"/>
            <a:ext cx="922020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• www.bradfordvts.co.uk</a:t>
            </a:r>
            <a:endParaRPr lang="en-US" sz="1200" dirty="0"/>
          </a:p>
        </p:txBody>
      </p:sp>
      <p:sp>
        <p:nvSpPr>
          <p:cNvPr id="17" name="SK-5-text-16"/>
          <p:cNvSpPr/>
          <p:nvPr/>
        </p:nvSpPr>
        <p:spPr>
          <a:xfrm>
            <a:off x="11216580" y="109686"/>
            <a:ext cx="97542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June 2026</a:t>
            </a:r>
            <a:endParaRPr lang="en-US" sz="1050" dirty="0"/>
          </a:p>
        </p:txBody>
      </p:sp>
      <p:sp>
        <p:nvSpPr>
          <p:cNvPr id="18" name="SK-5-text-17"/>
          <p:cNvSpPr/>
          <p:nvPr/>
        </p:nvSpPr>
        <p:spPr>
          <a:xfrm>
            <a:off x="341263" y="658267"/>
            <a:ext cx="46120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8C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HISTORY-FIRST EVIDENCE</a:t>
            </a:r>
            <a:endParaRPr lang="en-US" sz="1350" dirty="0"/>
          </a:p>
        </p:txBody>
      </p:sp>
      <p:sp>
        <p:nvSpPr>
          <p:cNvPr id="19" name="SK-5-text-18"/>
          <p:cNvSpPr/>
          <p:nvPr/>
        </p:nvSpPr>
        <p:spPr>
          <a:xfrm>
            <a:off x="353467" y="932557"/>
            <a:ext cx="11838533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D2B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Evidence for a History-First Approach</a:t>
            </a:r>
            <a:endParaRPr lang="en-US" sz="2850" dirty="0"/>
          </a:p>
        </p:txBody>
      </p:sp>
      <p:sp>
        <p:nvSpPr>
          <p:cNvPr id="20" name="SK-5-text-19"/>
          <p:cNvSpPr/>
          <p:nvPr/>
        </p:nvSpPr>
        <p:spPr>
          <a:xfrm>
            <a:off x="1292275" y="1796653"/>
            <a:ext cx="5606415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FF8C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70-80%</a:t>
            </a:r>
            <a:endParaRPr lang="en-US" sz="4050" dirty="0"/>
          </a:p>
        </p:txBody>
      </p:sp>
      <p:sp>
        <p:nvSpPr>
          <p:cNvPr id="21" name="SK-5-text-20"/>
          <p:cNvSpPr/>
          <p:nvPr/>
        </p:nvSpPr>
        <p:spPr>
          <a:xfrm>
            <a:off x="1292275" y="2674590"/>
            <a:ext cx="2487067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D2B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diagnostic information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D2B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comes from the history alone</a:t>
            </a:r>
            <a:endParaRPr lang="en-US" sz="1200" dirty="0"/>
          </a:p>
        </p:txBody>
      </p:sp>
      <p:sp>
        <p:nvSpPr>
          <p:cNvPr id="22" name="SK-5-text-21"/>
          <p:cNvSpPr/>
          <p:nvPr/>
        </p:nvSpPr>
        <p:spPr>
          <a:xfrm>
            <a:off x="5266879" y="1796653"/>
            <a:ext cx="3549015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FF8C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~90%</a:t>
            </a:r>
            <a:endParaRPr lang="en-US" sz="4050" dirty="0"/>
          </a:p>
        </p:txBody>
      </p:sp>
      <p:sp>
        <p:nvSpPr>
          <p:cNvPr id="23" name="SK-5-text-22"/>
          <p:cNvSpPr/>
          <p:nvPr/>
        </p:nvSpPr>
        <p:spPr>
          <a:xfrm>
            <a:off x="4949875" y="2674590"/>
            <a:ext cx="2170063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D2B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ACL ruptures can be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D2B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diagnosed from history —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D2B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before examination</a:t>
            </a:r>
            <a:endParaRPr lang="en-US" sz="1200" dirty="0"/>
          </a:p>
        </p:txBody>
      </p:sp>
      <p:sp>
        <p:nvSpPr>
          <p:cNvPr id="24" name="SK-5-text-23"/>
          <p:cNvSpPr/>
          <p:nvPr/>
        </p:nvSpPr>
        <p:spPr>
          <a:xfrm>
            <a:off x="8826996" y="1796653"/>
            <a:ext cx="2520315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FF8C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~9%</a:t>
            </a:r>
            <a:endParaRPr lang="en-US" sz="4050" dirty="0"/>
          </a:p>
        </p:txBody>
      </p:sp>
      <p:sp>
        <p:nvSpPr>
          <p:cNvPr id="25" name="SK-5-text-24"/>
          <p:cNvSpPr/>
          <p:nvPr/>
        </p:nvSpPr>
        <p:spPr>
          <a:xfrm>
            <a:off x="8448973" y="2674590"/>
            <a:ext cx="2145655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D2B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first-contact doctors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D2B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correctly diagnose ACL at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D2B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initial presentation</a:t>
            </a:r>
            <a:endParaRPr lang="en-US" sz="1200" dirty="0"/>
          </a:p>
        </p:txBody>
      </p:sp>
      <p:sp>
        <p:nvSpPr>
          <p:cNvPr id="26" name="SK-5-text-25"/>
          <p:cNvSpPr/>
          <p:nvPr/>
        </p:nvSpPr>
        <p:spPr>
          <a:xfrm>
            <a:off x="4864596" y="3620988"/>
            <a:ext cx="42824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7F7F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DIAGNOSTIC CONTRIBUTION</a:t>
            </a:r>
            <a:endParaRPr lang="en-US" sz="1200" dirty="0"/>
          </a:p>
        </p:txBody>
      </p:sp>
      <p:sp>
        <p:nvSpPr>
          <p:cNvPr id="27" name="SK-5-text-26"/>
          <p:cNvSpPr/>
          <p:nvPr/>
        </p:nvSpPr>
        <p:spPr>
          <a:xfrm>
            <a:off x="3694063" y="4039344"/>
            <a:ext cx="37204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History: 70–80%</a:t>
            </a:r>
            <a:endParaRPr lang="en-US" sz="1350" dirty="0"/>
          </a:p>
        </p:txBody>
      </p:sp>
      <p:sp>
        <p:nvSpPr>
          <p:cNvPr id="28" name="SK-5-text-27"/>
          <p:cNvSpPr/>
          <p:nvPr/>
        </p:nvSpPr>
        <p:spPr>
          <a:xfrm>
            <a:off x="8790384" y="4039344"/>
            <a:ext cx="340161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2B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Examination: 10–20%</a:t>
            </a:r>
            <a:endParaRPr lang="en-US" sz="1350" dirty="0"/>
          </a:p>
        </p:txBody>
      </p:sp>
      <p:sp>
        <p:nvSpPr>
          <p:cNvPr id="29" name="SK-5-text-28"/>
          <p:cNvSpPr/>
          <p:nvPr/>
        </p:nvSpPr>
        <p:spPr>
          <a:xfrm>
            <a:off x="633859" y="4491930"/>
            <a:ext cx="5638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D2B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0%</a:t>
            </a:r>
            <a:endParaRPr lang="en-US" sz="1200" dirty="0"/>
          </a:p>
        </p:txBody>
      </p:sp>
      <p:sp>
        <p:nvSpPr>
          <p:cNvPr id="30" name="SK-5-text-29"/>
          <p:cNvSpPr/>
          <p:nvPr/>
        </p:nvSpPr>
        <p:spPr>
          <a:xfrm>
            <a:off x="10960596" y="4491930"/>
            <a:ext cx="11734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D2B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100%</a:t>
            </a:r>
            <a:endParaRPr lang="en-US" sz="1200" dirty="0"/>
          </a:p>
        </p:txBody>
      </p:sp>
      <p:sp>
        <p:nvSpPr>
          <p:cNvPr id="31" name="SK-5-text-30"/>
          <p:cNvSpPr/>
          <p:nvPr/>
        </p:nvSpPr>
        <p:spPr>
          <a:xfrm>
            <a:off x="853380" y="4910286"/>
            <a:ext cx="113386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D2B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Average delay from ACL injury to correct diagnosis: 21–22 months</a:t>
            </a:r>
            <a:endParaRPr lang="en-US" sz="1200" dirty="0"/>
          </a:p>
        </p:txBody>
      </p:sp>
      <p:sp>
        <p:nvSpPr>
          <p:cNvPr id="32" name="SK-5-text-31"/>
          <p:cNvSpPr/>
          <p:nvPr/>
        </p:nvSpPr>
        <p:spPr>
          <a:xfrm>
            <a:off x="6230094" y="4910286"/>
            <a:ext cx="596190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D2B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textbook history with a normal examination still warrants referral</a:t>
            </a:r>
            <a:endParaRPr lang="en-US" sz="1200" dirty="0"/>
          </a:p>
        </p:txBody>
      </p:sp>
      <p:sp>
        <p:nvSpPr>
          <p:cNvPr id="33" name="SK-5-text-32"/>
          <p:cNvSpPr/>
          <p:nvPr/>
        </p:nvSpPr>
        <p:spPr>
          <a:xfrm>
            <a:off x="1292275" y="5486400"/>
            <a:ext cx="334803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8C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THE AKT EXAM</a:t>
            </a:r>
            <a:endParaRPr lang="en-US" sz="1425" dirty="0"/>
          </a:p>
        </p:txBody>
      </p:sp>
      <p:sp>
        <p:nvSpPr>
          <p:cNvPr id="34" name="SK-5-text-33"/>
          <p:cNvSpPr/>
          <p:nvPr/>
        </p:nvSpPr>
        <p:spPr>
          <a:xfrm>
            <a:off x="1292275" y="5760690"/>
            <a:ext cx="793685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0D2B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 not be falsely reassured by a normal knee examination. If the history fits ACL rupture — refer.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0D2B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Acute pain, swelling and guarding render Lachman and pivot shift unreliable.</a:t>
            </a:r>
            <a:endParaRPr lang="en-US" sz="1200" dirty="0"/>
          </a:p>
        </p:txBody>
      </p:sp>
      <p:sp>
        <p:nvSpPr>
          <p:cNvPr id="35" name="SK-5-text-34"/>
          <p:cNvSpPr/>
          <p:nvPr/>
        </p:nvSpPr>
        <p:spPr>
          <a:xfrm>
            <a:off x="2096988" y="6528792"/>
            <a:ext cx="1009501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F7F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Educational purposes only · Always verify against latest NICE/BNF/local pathways · Dr Ramesh Mehay ·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59" y="1104007"/>
            <a:ext cx="3048000" cy="137071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9671" y="0"/>
            <a:ext cx="2682180" cy="157728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737473"/>
            <a:ext cx="12192000" cy="1905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842992"/>
            <a:ext cx="12192000" cy="555427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200" y="6398419"/>
            <a:ext cx="731490" cy="459432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1890" y="1913334"/>
            <a:ext cx="11826180" cy="3867894"/>
          </a:xfrm>
          <a:prstGeom prst="rect">
            <a:avLst/>
          </a:prstGeom>
        </p:spPr>
      </p:pic>
      <p:sp>
        <p:nvSpPr>
          <p:cNvPr id="9" name="SK-6-text-8"/>
          <p:cNvSpPr/>
          <p:nvPr/>
        </p:nvSpPr>
        <p:spPr>
          <a:xfrm>
            <a:off x="304800" y="219373"/>
            <a:ext cx="48177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86E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HISTORY-FIRST FRAMEWORK</a:t>
            </a:r>
            <a:endParaRPr lang="en-US" sz="1350" dirty="0"/>
          </a:p>
        </p:txBody>
      </p:sp>
      <p:sp>
        <p:nvSpPr>
          <p:cNvPr id="10" name="SK-6-text-9"/>
          <p:cNvSpPr/>
          <p:nvPr/>
        </p:nvSpPr>
        <p:spPr>
          <a:xfrm>
            <a:off x="316855" y="493663"/>
            <a:ext cx="11875145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1A36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Diagnostic Timeline and Swelling</a:t>
            </a:r>
            <a:endParaRPr lang="en-US" sz="3900" dirty="0"/>
          </a:p>
        </p:txBody>
      </p:sp>
      <p:sp>
        <p:nvSpPr>
          <p:cNvPr id="11" name="SK-6-text-10"/>
          <p:cNvSpPr/>
          <p:nvPr/>
        </p:nvSpPr>
        <p:spPr>
          <a:xfrm>
            <a:off x="304800" y="1385292"/>
            <a:ext cx="118872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A55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swelling appears tells you what structure is injured</a:t>
            </a:r>
            <a:endParaRPr lang="en-US" sz="1650" dirty="0"/>
          </a:p>
        </p:txBody>
      </p:sp>
      <p:sp>
        <p:nvSpPr>
          <p:cNvPr id="12" name="SK-6-text-11"/>
          <p:cNvSpPr/>
          <p:nvPr/>
        </p:nvSpPr>
        <p:spPr>
          <a:xfrm>
            <a:off x="1097161" y="5952679"/>
            <a:ext cx="80962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FFFFFF"/>
                </a:solidFill>
              </a:rPr>
              <a:t>🧠</a:t>
            </a:r>
            <a:endParaRPr lang="en-US" sz="2550" dirty="0"/>
          </a:p>
        </p:txBody>
      </p:sp>
      <p:sp>
        <p:nvSpPr>
          <p:cNvPr id="13" name="SK-6-text-12"/>
          <p:cNvSpPr/>
          <p:nvPr/>
        </p:nvSpPr>
        <p:spPr>
          <a:xfrm>
            <a:off x="1572667" y="6000750"/>
            <a:ext cx="1061933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Memory hook: “Immediate = Blood / ACL • Overnight = Synovial Fluid / Meniscus • None = PFS”</a:t>
            </a:r>
            <a:endParaRPr lang="en-US" sz="1800" dirty="0"/>
          </a:p>
        </p:txBody>
      </p:sp>
      <p:sp>
        <p:nvSpPr>
          <p:cNvPr id="14" name="SK-6-text-13"/>
          <p:cNvSpPr/>
          <p:nvPr/>
        </p:nvSpPr>
        <p:spPr>
          <a:xfrm>
            <a:off x="292596" y="6528792"/>
            <a:ext cx="1189940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purposes only • Always verify against latest NICE/BNF/local pathways • Dr Ramesh Mehay • June 2026 •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596" y="1165771"/>
            <a:ext cx="8241655" cy="109686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8094" y="1131540"/>
            <a:ext cx="2438400" cy="4293096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2180" y="1405830"/>
            <a:ext cx="390079" cy="239911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70690" y="4247108"/>
            <a:ext cx="1853059" cy="9525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00071" y="5486400"/>
            <a:ext cx="3291780" cy="137160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53365" y="1357759"/>
            <a:ext cx="524173" cy="781794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9365" y="534888"/>
            <a:ext cx="7997875" cy="5829300"/>
          </a:xfrm>
          <a:prstGeom prst="rect">
            <a:avLst/>
          </a:prstGeom>
        </p:spPr>
      </p:pic>
      <p:sp>
        <p:nvSpPr>
          <p:cNvPr id="10" name="SK-7-text-9"/>
          <p:cNvSpPr/>
          <p:nvPr/>
        </p:nvSpPr>
        <p:spPr>
          <a:xfrm>
            <a:off x="304800" y="260598"/>
            <a:ext cx="377285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LOCATION GUIDE</a:t>
            </a:r>
            <a:endParaRPr lang="en-US" sz="1275" dirty="0"/>
          </a:p>
        </p:txBody>
      </p:sp>
      <p:sp>
        <p:nvSpPr>
          <p:cNvPr id="11" name="SK-7-text-10"/>
          <p:cNvSpPr/>
          <p:nvPr/>
        </p:nvSpPr>
        <p:spPr>
          <a:xfrm>
            <a:off x="292596" y="575965"/>
            <a:ext cx="1003649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Mapping Pain Location</a:t>
            </a:r>
            <a:endParaRPr lang="en-US" sz="3075" dirty="0"/>
          </a:p>
        </p:txBody>
      </p:sp>
      <p:sp>
        <p:nvSpPr>
          <p:cNvPr id="12" name="SK-7-text-11"/>
          <p:cNvSpPr/>
          <p:nvPr/>
        </p:nvSpPr>
        <p:spPr>
          <a:xfrm>
            <a:off x="9631561" y="2331690"/>
            <a:ext cx="256043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One-Finger Test</a:t>
            </a:r>
            <a:endParaRPr lang="en-US" sz="1875" dirty="0"/>
          </a:p>
        </p:txBody>
      </p:sp>
      <p:sp>
        <p:nvSpPr>
          <p:cNvPr id="13" name="SK-7-text-12"/>
          <p:cNvSpPr/>
          <p:nvPr/>
        </p:nvSpPr>
        <p:spPr>
          <a:xfrm>
            <a:off x="9473059" y="2811661"/>
            <a:ext cx="1962894" cy="12343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Ask the patient to point to</a:t>
            </a:r>
            <a:endParaRPr lang="en-US" sz="1350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pain with one finger.</a:t>
            </a:r>
            <a:endParaRPr lang="en-US" sz="1350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Where they point is often</a:t>
            </a:r>
            <a:endParaRPr lang="en-US" sz="1350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more diagnostic than any</a:t>
            </a:r>
            <a:endParaRPr lang="en-US" sz="1350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 test.</a:t>
            </a:r>
            <a:endParaRPr lang="en-US" sz="1350" dirty="0"/>
          </a:p>
        </p:txBody>
      </p:sp>
      <p:sp>
        <p:nvSpPr>
          <p:cNvPr id="14" name="SK-7-text-13"/>
          <p:cNvSpPr/>
          <p:nvPr/>
        </p:nvSpPr>
        <p:spPr>
          <a:xfrm>
            <a:off x="9473059" y="4491930"/>
            <a:ext cx="1816596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Medial joint line ≠ medial</a:t>
            </a:r>
            <a:endParaRPr lang="en-US" sz="1350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femoral condyle — the</a:t>
            </a:r>
            <a:endParaRPr lang="en-US" sz="1350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distinction matters.</a:t>
            </a:r>
            <a:endParaRPr lang="en-US" sz="1350" dirty="0"/>
          </a:p>
        </p:txBody>
      </p:sp>
      <p:sp>
        <p:nvSpPr>
          <p:cNvPr id="15" name="SK-7-text-14"/>
          <p:cNvSpPr/>
          <p:nvPr/>
        </p:nvSpPr>
        <p:spPr>
          <a:xfrm>
            <a:off x="280392" y="6535638"/>
            <a:ext cx="11911608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purposes only · Always verify against latest NICE/BNF/local pathways · www.bradfordvts.co.uk · Dr Ramesh Mehay · June 2026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80" y="970508"/>
            <a:ext cx="2316361" cy="47625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1700064"/>
            <a:ext cx="5510659" cy="858441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7357" y="1748730"/>
            <a:ext cx="572988" cy="226219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2708225"/>
            <a:ext cx="5510659" cy="796826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6965" y="2750046"/>
            <a:ext cx="902196" cy="226219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486" y="3675162"/>
            <a:ext cx="5510659" cy="954584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7357" y="3720405"/>
            <a:ext cx="572988" cy="226219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486" y="4786164"/>
            <a:ext cx="5510659" cy="92705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01380" y="4827984"/>
            <a:ext cx="1779984" cy="226219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2298" y="1700659"/>
            <a:ext cx="4742557" cy="1090315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41161" y="1789807"/>
            <a:ext cx="572988" cy="226219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2298" y="2976265"/>
            <a:ext cx="4742557" cy="1213842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41161" y="3031182"/>
            <a:ext cx="572988" cy="226219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42298" y="4347865"/>
            <a:ext cx="4742557" cy="1350913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1161" y="4454128"/>
            <a:ext cx="572988" cy="226219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4486" y="5808018"/>
            <a:ext cx="10570369" cy="543074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44000" y="0"/>
            <a:ext cx="3048000" cy="6858000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1655" y="5890915"/>
            <a:ext cx="243780" cy="349746"/>
          </a:xfrm>
          <a:prstGeom prst="rect">
            <a:avLst/>
          </a:prstGeom>
        </p:spPr>
      </p:pic>
      <p:sp>
        <p:nvSpPr>
          <p:cNvPr id="21" name="SK-8-text-20"/>
          <p:cNvSpPr/>
          <p:nvPr/>
        </p:nvSpPr>
        <p:spPr>
          <a:xfrm>
            <a:off x="219373" y="150763"/>
            <a:ext cx="421671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47B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HISTORY · MECHANISM</a:t>
            </a:r>
            <a:endParaRPr lang="en-US" sz="1425" dirty="0"/>
          </a:p>
        </p:txBody>
      </p:sp>
      <p:sp>
        <p:nvSpPr>
          <p:cNvPr id="22" name="SK-8-text-21"/>
          <p:cNvSpPr/>
          <p:nvPr/>
        </p:nvSpPr>
        <p:spPr>
          <a:xfrm>
            <a:off x="219373" y="438894"/>
            <a:ext cx="1070610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103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Mechanism Questions</a:t>
            </a:r>
            <a:endParaRPr lang="en-US" sz="3000" dirty="0"/>
          </a:p>
        </p:txBody>
      </p:sp>
      <p:sp>
        <p:nvSpPr>
          <p:cNvPr id="23" name="SK-8-text-22"/>
          <p:cNvSpPr/>
          <p:nvPr/>
        </p:nvSpPr>
        <p:spPr>
          <a:xfrm>
            <a:off x="194965" y="1220688"/>
            <a:ext cx="1199703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Ask these questions in every acute knee consultation — each answer points to a specific diagnosis</a:t>
            </a:r>
            <a:endParaRPr lang="en-US" sz="1350" dirty="0"/>
          </a:p>
        </p:txBody>
      </p:sp>
      <p:sp>
        <p:nvSpPr>
          <p:cNvPr id="24" name="SK-8-text-23"/>
          <p:cNvSpPr/>
          <p:nvPr/>
        </p:nvSpPr>
        <p:spPr>
          <a:xfrm>
            <a:off x="572988" y="1844725"/>
            <a:ext cx="942879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103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Did you hear or feel a pop, snap, or crack?</a:t>
            </a:r>
            <a:endParaRPr lang="en-US" sz="1425" dirty="0"/>
          </a:p>
        </p:txBody>
      </p:sp>
      <p:sp>
        <p:nvSpPr>
          <p:cNvPr id="25" name="SK-8-text-24"/>
          <p:cNvSpPr/>
          <p:nvPr/>
        </p:nvSpPr>
        <p:spPr>
          <a:xfrm>
            <a:off x="572988" y="2125861"/>
            <a:ext cx="3035796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Sudden loud pop at moment of injury is highly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characteristic of ACL rupture</a:t>
            </a:r>
            <a:endParaRPr lang="en-US" sz="1125" dirty="0"/>
          </a:p>
        </p:txBody>
      </p:sp>
      <p:sp>
        <p:nvSpPr>
          <p:cNvPr id="26" name="SK-8-text-25"/>
          <p:cNvSpPr/>
          <p:nvPr/>
        </p:nvSpPr>
        <p:spPr>
          <a:xfrm>
            <a:off x="5144988" y="1776115"/>
            <a:ext cx="5905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ACL</a:t>
            </a:r>
            <a:endParaRPr lang="en-US" sz="1125" dirty="0"/>
          </a:p>
        </p:txBody>
      </p:sp>
      <p:sp>
        <p:nvSpPr>
          <p:cNvPr id="27" name="SK-8-text-26"/>
          <p:cNvSpPr/>
          <p:nvPr/>
        </p:nvSpPr>
        <p:spPr>
          <a:xfrm>
            <a:off x="585192" y="2832348"/>
            <a:ext cx="986313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103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Was there a twisting movement on a bent knee?</a:t>
            </a:r>
            <a:endParaRPr lang="en-US" sz="1425" dirty="0"/>
          </a:p>
        </p:txBody>
      </p:sp>
      <p:sp>
        <p:nvSpPr>
          <p:cNvPr id="28" name="SK-8-text-27"/>
          <p:cNvSpPr/>
          <p:nvPr/>
        </p:nvSpPr>
        <p:spPr>
          <a:xfrm>
            <a:off x="585192" y="3092946"/>
            <a:ext cx="2913757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Rotational force on a flexed, weight-bearing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knee is the classic meniscal mechanism</a:t>
            </a:r>
            <a:endParaRPr lang="en-US" sz="1125" dirty="0"/>
          </a:p>
        </p:txBody>
      </p:sp>
      <p:sp>
        <p:nvSpPr>
          <p:cNvPr id="29" name="SK-8-text-28"/>
          <p:cNvSpPr/>
          <p:nvPr/>
        </p:nvSpPr>
        <p:spPr>
          <a:xfrm>
            <a:off x="4852392" y="2784277"/>
            <a:ext cx="14478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MENISCUS</a:t>
            </a:r>
            <a:endParaRPr lang="en-US" sz="1125" dirty="0"/>
          </a:p>
        </p:txBody>
      </p:sp>
      <p:sp>
        <p:nvSpPr>
          <p:cNvPr id="30" name="SK-8-text-29"/>
          <p:cNvSpPr/>
          <p:nvPr/>
        </p:nvSpPr>
        <p:spPr>
          <a:xfrm>
            <a:off x="585192" y="3785592"/>
            <a:ext cx="3035796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103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Did your knee completely give way at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103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moment of injury?</a:t>
            </a:r>
            <a:endParaRPr lang="en-US" sz="1500" dirty="0"/>
          </a:p>
        </p:txBody>
      </p:sp>
      <p:sp>
        <p:nvSpPr>
          <p:cNvPr id="31" name="SK-8-text-30"/>
          <p:cNvSpPr/>
          <p:nvPr/>
        </p:nvSpPr>
        <p:spPr>
          <a:xfrm>
            <a:off x="585192" y="4210794"/>
            <a:ext cx="3133279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 complete collapse on rotation — not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gradual or partial — suggests ACL</a:t>
            </a:r>
            <a:endParaRPr lang="en-US" sz="1125" dirty="0"/>
          </a:p>
        </p:txBody>
      </p:sp>
      <p:sp>
        <p:nvSpPr>
          <p:cNvPr id="32" name="SK-8-text-31"/>
          <p:cNvSpPr/>
          <p:nvPr/>
        </p:nvSpPr>
        <p:spPr>
          <a:xfrm>
            <a:off x="5157192" y="3751213"/>
            <a:ext cx="59055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ACL</a:t>
            </a:r>
            <a:endParaRPr lang="en-US" sz="1125" dirty="0"/>
          </a:p>
        </p:txBody>
      </p:sp>
      <p:sp>
        <p:nvSpPr>
          <p:cNvPr id="33" name="SK-8-text-32"/>
          <p:cNvSpPr/>
          <p:nvPr/>
        </p:nvSpPr>
        <p:spPr>
          <a:xfrm>
            <a:off x="585192" y="4889748"/>
            <a:ext cx="2877294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103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Did your knee lock — could you not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103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straighten it?</a:t>
            </a:r>
            <a:endParaRPr lang="en-US" sz="1500" dirty="0"/>
          </a:p>
        </p:txBody>
      </p:sp>
      <p:sp>
        <p:nvSpPr>
          <p:cNvPr id="34" name="SK-8-text-33"/>
          <p:cNvSpPr/>
          <p:nvPr/>
        </p:nvSpPr>
        <p:spPr>
          <a:xfrm>
            <a:off x="585192" y="5294263"/>
            <a:ext cx="277966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Mechanical block to extension indicates a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meniscal flap or loose body</a:t>
            </a:r>
            <a:endParaRPr lang="en-US" sz="1125" dirty="0"/>
          </a:p>
        </p:txBody>
      </p:sp>
      <p:sp>
        <p:nvSpPr>
          <p:cNvPr id="35" name="SK-8-text-34"/>
          <p:cNvSpPr/>
          <p:nvPr/>
        </p:nvSpPr>
        <p:spPr>
          <a:xfrm>
            <a:off x="3974455" y="4862215"/>
            <a:ext cx="367665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MENISCUS / LOOSE BODY</a:t>
            </a:r>
            <a:endParaRPr lang="en-US" sz="1125" dirty="0"/>
          </a:p>
        </p:txBody>
      </p:sp>
      <p:sp>
        <p:nvSpPr>
          <p:cNvPr id="36" name="SK-8-text-35"/>
          <p:cNvSpPr/>
          <p:nvPr/>
        </p:nvSpPr>
        <p:spPr>
          <a:xfrm>
            <a:off x="1060698" y="5884069"/>
            <a:ext cx="1113130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/ SCA Tip: Never rely on a single answer — combine mechanism, swelling timing, and ability to continue.</a:t>
            </a:r>
            <a:endParaRPr lang="en-US" sz="1350" dirty="0"/>
          </a:p>
        </p:txBody>
      </p:sp>
      <p:sp>
        <p:nvSpPr>
          <p:cNvPr id="37" name="SK-8-text-36"/>
          <p:cNvSpPr/>
          <p:nvPr/>
        </p:nvSpPr>
        <p:spPr>
          <a:xfrm>
            <a:off x="2365177" y="6089898"/>
            <a:ext cx="982682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Giving way from ACL is immediate and complete; PFS giving way is partial and reflex.</a:t>
            </a:r>
            <a:endParaRPr lang="en-US" sz="1350" dirty="0"/>
          </a:p>
        </p:txBody>
      </p:sp>
      <p:sp>
        <p:nvSpPr>
          <p:cNvPr id="38" name="SK-8-text-37"/>
          <p:cNvSpPr/>
          <p:nvPr/>
        </p:nvSpPr>
        <p:spPr>
          <a:xfrm>
            <a:off x="6339780" y="1933873"/>
            <a:ext cx="3328392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103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Could you continue playing or did you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103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have to stop immediately?</a:t>
            </a:r>
            <a:endParaRPr lang="en-US" sz="1500" dirty="0"/>
          </a:p>
        </p:txBody>
      </p:sp>
      <p:sp>
        <p:nvSpPr>
          <p:cNvPr id="39" name="SK-8-text-38"/>
          <p:cNvSpPr/>
          <p:nvPr/>
        </p:nvSpPr>
        <p:spPr>
          <a:xfrm>
            <a:off x="6339780" y="2455069"/>
            <a:ext cx="58522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ACL: cannot continue · Meniscal: may hobble on</a:t>
            </a:r>
            <a:endParaRPr lang="en-US" sz="1350" dirty="0"/>
          </a:p>
        </p:txBody>
      </p:sp>
      <p:sp>
        <p:nvSpPr>
          <p:cNvPr id="40" name="SK-8-text-39"/>
          <p:cNvSpPr/>
          <p:nvPr/>
        </p:nvSpPr>
        <p:spPr>
          <a:xfrm>
            <a:off x="10350996" y="1831032"/>
            <a:ext cx="59055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ACL</a:t>
            </a:r>
            <a:endParaRPr lang="en-US" sz="1125" dirty="0"/>
          </a:p>
        </p:txBody>
      </p:sp>
      <p:sp>
        <p:nvSpPr>
          <p:cNvPr id="41" name="SK-8-text-40"/>
          <p:cNvSpPr/>
          <p:nvPr/>
        </p:nvSpPr>
        <p:spPr>
          <a:xfrm>
            <a:off x="6339780" y="3120330"/>
            <a:ext cx="3413671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103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Was there a direct blow to the front of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103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your shin with the knee bent?</a:t>
            </a:r>
            <a:endParaRPr lang="en-US" sz="1500" dirty="0"/>
          </a:p>
        </p:txBody>
      </p:sp>
      <p:sp>
        <p:nvSpPr>
          <p:cNvPr id="42" name="SK-8-text-41"/>
          <p:cNvSpPr/>
          <p:nvPr/>
        </p:nvSpPr>
        <p:spPr>
          <a:xfrm>
            <a:off x="10350996" y="3065413"/>
            <a:ext cx="5905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PCL</a:t>
            </a:r>
            <a:endParaRPr lang="en-US" sz="1125" dirty="0"/>
          </a:p>
        </p:txBody>
      </p:sp>
      <p:sp>
        <p:nvSpPr>
          <p:cNvPr id="43" name="SK-8-text-42"/>
          <p:cNvSpPr/>
          <p:nvPr/>
        </p:nvSpPr>
        <p:spPr>
          <a:xfrm>
            <a:off x="6339780" y="3682603"/>
            <a:ext cx="3230761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Dashboard injury or fall onto flexed knee —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posterior force on proximal tibia</a:t>
            </a:r>
            <a:endParaRPr lang="en-US" sz="1125" dirty="0"/>
          </a:p>
        </p:txBody>
      </p:sp>
      <p:sp>
        <p:nvSpPr>
          <p:cNvPr id="44" name="SK-8-text-43"/>
          <p:cNvSpPr/>
          <p:nvPr/>
        </p:nvSpPr>
        <p:spPr>
          <a:xfrm>
            <a:off x="10350996" y="4491930"/>
            <a:ext cx="59055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MCL</a:t>
            </a:r>
            <a:endParaRPr lang="en-US" sz="1125" dirty="0"/>
          </a:p>
        </p:txBody>
      </p:sp>
      <p:sp>
        <p:nvSpPr>
          <p:cNvPr id="45" name="SK-8-text-44"/>
          <p:cNvSpPr/>
          <p:nvPr/>
        </p:nvSpPr>
        <p:spPr>
          <a:xfrm>
            <a:off x="6339780" y="4567386"/>
            <a:ext cx="3328392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103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Was there a force pushing your knee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103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inward (valgus)?</a:t>
            </a:r>
            <a:endParaRPr lang="en-US" sz="1500" dirty="0"/>
          </a:p>
        </p:txBody>
      </p:sp>
      <p:sp>
        <p:nvSpPr>
          <p:cNvPr id="46" name="SK-8-text-45"/>
          <p:cNvSpPr/>
          <p:nvPr/>
        </p:nvSpPr>
        <p:spPr>
          <a:xfrm>
            <a:off x="6339780" y="5136505"/>
            <a:ext cx="2779663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Tackle from the outside, skiing fall, or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contact sport valgus stress</a:t>
            </a:r>
            <a:endParaRPr lang="en-US" sz="1125" dirty="0"/>
          </a:p>
        </p:txBody>
      </p:sp>
      <p:sp>
        <p:nvSpPr>
          <p:cNvPr id="47" name="SK-8-text-46"/>
          <p:cNvSpPr/>
          <p:nvPr/>
        </p:nvSpPr>
        <p:spPr>
          <a:xfrm>
            <a:off x="231577" y="6549330"/>
            <a:ext cx="1196042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purposes only · Always verify against latest NICE/BNF/local pathways · Dr Ramesh Mehay · June 2026 ·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984" y="1316682"/>
            <a:ext cx="1414165" cy="10284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984" y="1833116"/>
            <a:ext cx="4437757" cy="4288929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44" y="4187428"/>
            <a:ext cx="3974482" cy="25987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4512469"/>
            <a:ext cx="1828800" cy="89148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96753" y="4512469"/>
            <a:ext cx="1853059" cy="89148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85263" y="89148"/>
            <a:ext cx="2377380" cy="1488132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43765" y="329059"/>
            <a:ext cx="353467" cy="233065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10894" y="2365921"/>
            <a:ext cx="6400800" cy="1515517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68000" y="6069211"/>
            <a:ext cx="1524000" cy="788640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08377" y="617190"/>
            <a:ext cx="6827490" cy="5767536"/>
          </a:xfrm>
          <a:prstGeom prst="rect">
            <a:avLst/>
          </a:prstGeom>
        </p:spPr>
      </p:pic>
      <p:sp>
        <p:nvSpPr>
          <p:cNvPr id="13" name="SK-9-text-12"/>
          <p:cNvSpPr/>
          <p:nvPr/>
        </p:nvSpPr>
        <p:spPr>
          <a:xfrm>
            <a:off x="304800" y="287982"/>
            <a:ext cx="5124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DECISION RULE</a:t>
            </a:r>
            <a:endParaRPr lang="en-US" sz="1500" dirty="0"/>
          </a:p>
        </p:txBody>
      </p:sp>
      <p:sp>
        <p:nvSpPr>
          <p:cNvPr id="14" name="SK-9-text-13"/>
          <p:cNvSpPr/>
          <p:nvPr/>
        </p:nvSpPr>
        <p:spPr>
          <a:xfrm>
            <a:off x="292596" y="603498"/>
            <a:ext cx="1073467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D2C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 + S = Trouble Rule</a:t>
            </a:r>
            <a:endParaRPr lang="en-US" sz="3450" dirty="0"/>
          </a:p>
        </p:txBody>
      </p:sp>
      <p:sp>
        <p:nvSpPr>
          <p:cNvPr id="15" name="SK-9-text-14"/>
          <p:cNvSpPr/>
          <p:nvPr/>
        </p:nvSpPr>
        <p:spPr>
          <a:xfrm>
            <a:off x="511969" y="2119015"/>
            <a:ext cx="9163050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 + S = Trouble</a:t>
            </a:r>
            <a:endParaRPr lang="en-US" sz="3900" dirty="0"/>
          </a:p>
        </p:txBody>
      </p:sp>
      <p:sp>
        <p:nvSpPr>
          <p:cNvPr id="16" name="SK-9-text-15"/>
          <p:cNvSpPr/>
          <p:nvPr/>
        </p:nvSpPr>
        <p:spPr>
          <a:xfrm>
            <a:off x="1328886" y="3010644"/>
            <a:ext cx="6879908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 = Twisting Injury</a:t>
            </a:r>
            <a:endParaRPr lang="en-US" sz="2325" dirty="0"/>
          </a:p>
        </p:txBody>
      </p:sp>
      <p:sp>
        <p:nvSpPr>
          <p:cNvPr id="17" name="SK-9-text-16"/>
          <p:cNvSpPr/>
          <p:nvPr/>
        </p:nvSpPr>
        <p:spPr>
          <a:xfrm>
            <a:off x="1341090" y="3470077"/>
            <a:ext cx="4399597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 = Swelling</a:t>
            </a:r>
            <a:endParaRPr lang="en-US" sz="2325" dirty="0"/>
          </a:p>
        </p:txBody>
      </p:sp>
      <p:sp>
        <p:nvSpPr>
          <p:cNvPr id="18" name="SK-9-text-17"/>
          <p:cNvSpPr/>
          <p:nvPr/>
        </p:nvSpPr>
        <p:spPr>
          <a:xfrm>
            <a:off x="780157" y="4718298"/>
            <a:ext cx="302323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~25%</a:t>
            </a:r>
            <a:endParaRPr lang="en-US" sz="3450" dirty="0"/>
          </a:p>
        </p:txBody>
      </p:sp>
      <p:sp>
        <p:nvSpPr>
          <p:cNvPr id="19" name="SK-9-text-18"/>
          <p:cNvSpPr/>
          <p:nvPr/>
        </p:nvSpPr>
        <p:spPr>
          <a:xfrm>
            <a:off x="731490" y="5554861"/>
            <a:ext cx="362521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Twisting alone</a:t>
            </a:r>
            <a:endParaRPr lang="en-US" sz="1650" dirty="0"/>
          </a:p>
        </p:txBody>
      </p:sp>
      <p:sp>
        <p:nvSpPr>
          <p:cNvPr id="20" name="SK-9-text-19"/>
          <p:cNvSpPr/>
          <p:nvPr/>
        </p:nvSpPr>
        <p:spPr>
          <a:xfrm>
            <a:off x="2889498" y="4718298"/>
            <a:ext cx="302323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~90%</a:t>
            </a:r>
            <a:endParaRPr lang="en-US" sz="3450" dirty="0"/>
          </a:p>
        </p:txBody>
      </p:sp>
      <p:sp>
        <p:nvSpPr>
          <p:cNvPr id="21" name="SK-9-text-20"/>
          <p:cNvSpPr/>
          <p:nvPr/>
        </p:nvSpPr>
        <p:spPr>
          <a:xfrm>
            <a:off x="2621161" y="5554861"/>
            <a:ext cx="488251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Twisting + Swelling</a:t>
            </a:r>
            <a:endParaRPr lang="en-US" sz="1650" dirty="0"/>
          </a:p>
        </p:txBody>
      </p:sp>
      <p:sp>
        <p:nvSpPr>
          <p:cNvPr id="22" name="SK-9-text-21"/>
          <p:cNvSpPr/>
          <p:nvPr/>
        </p:nvSpPr>
        <p:spPr>
          <a:xfrm>
            <a:off x="219373" y="6563023"/>
            <a:ext cx="11972627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purposes only · Always verify against latest NICE/BNF/local pathways · www.bradfordvts.co.uk · Dr Ramesh Mehay · June 2026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4579</Words>
  <Application>Microsoft Office PowerPoint</Application>
  <PresentationFormat>Widescreen</PresentationFormat>
  <Paragraphs>764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Roboto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2026-06-28T21:12:03Z</dcterms:created>
  <dcterms:modified xsi:type="dcterms:W3CDTF">2026-06-28T21:22:30Z</dcterms:modified>
</cp:coreProperties>
</file>