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258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7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.png"/><Relationship Id="rId4" Type="http://schemas.openxmlformats.org/officeDocument/2006/relationships/image" Target="../media/image24.png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9.pn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1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17.png"/><Relationship Id="rId4" Type="http://schemas.openxmlformats.org/officeDocument/2006/relationships/image" Target="../media/image3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10332720" y="-914400"/>
            <a:ext cx="2926080" cy="2926080"/>
          </a:xfrm>
          <a:prstGeom prst="roundRect">
            <a:avLst>
              <a:gd name="adj" fmla="val 9375"/>
            </a:avLst>
          </a:prstGeom>
          <a:solidFill>
            <a:srgbClr val="1C7C7A">
              <a:alpha val="22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 rot="900000">
            <a:off x="-1097280" y="4937760"/>
            <a:ext cx="2743200" cy="2743200"/>
          </a:xfrm>
          <a:prstGeom prst="roundRect">
            <a:avLst>
              <a:gd name="adj" fmla="val 10000"/>
            </a:avLst>
          </a:prstGeom>
          <a:solidFill>
            <a:srgbClr val="B07410">
              <a:alpha val="16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/home/claude/knee_deck/assets/kne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777240"/>
            <a:ext cx="868680" cy="8686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783079" y="868680"/>
            <a:ext cx="9350433" cy="365760"/>
          </a:xfrm>
          <a:prstGeom prst="rect">
            <a:avLst/>
          </a:prstGeom>
          <a:solidFill>
            <a:schemeClr val="accent2"/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20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BRADFORD VTS TEACHING DECK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6" name="Text 3"/>
          <p:cNvSpPr/>
          <p:nvPr/>
        </p:nvSpPr>
        <p:spPr>
          <a:xfrm>
            <a:off x="777240" y="2057400"/>
            <a:ext cx="9875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 of</a:t>
            </a:r>
            <a:endParaRPr lang="en-US" sz="5400" dirty="0"/>
          </a:p>
          <a:p>
            <a:pPr marL="0" indent="0">
              <a:lnSpc>
                <a:spcPct val="98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Acute Knee Pain</a:t>
            </a:r>
            <a:endParaRPr lang="en-US" sz="5400" dirty="0"/>
          </a:p>
        </p:txBody>
      </p:sp>
      <p:sp>
        <p:nvSpPr>
          <p:cNvPr id="7" name="Text 4"/>
          <p:cNvSpPr/>
          <p:nvPr/>
        </p:nvSpPr>
        <p:spPr>
          <a:xfrm>
            <a:off x="822960" y="397764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guide to sussing out the injured knee in a 10-minute consultation</a:t>
            </a:r>
            <a:endParaRPr lang="en-US" sz="1800" dirty="0"/>
          </a:p>
        </p:txBody>
      </p:sp>
      <p:sp>
        <p:nvSpPr>
          <p:cNvPr id="8" name="Shape 5"/>
          <p:cNvSpPr/>
          <p:nvPr/>
        </p:nvSpPr>
        <p:spPr>
          <a:xfrm>
            <a:off x="822960" y="4892040"/>
            <a:ext cx="2208276" cy="512064"/>
          </a:xfrm>
          <a:prstGeom prst="roundRect">
            <a:avLst>
              <a:gd name="adj" fmla="val 5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9" name="Image 1" descr="/home/claude/knee_deck/assets/history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" y="5020056"/>
            <a:ext cx="256032" cy="25603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325880" y="4892040"/>
            <a:ext cx="16596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first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3232404" y="4892040"/>
            <a:ext cx="2688336" cy="512064"/>
          </a:xfrm>
          <a:prstGeom prst="roundRect">
            <a:avLst>
              <a:gd name="adj" fmla="val 5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2" name="Image 2" descr="/home/claude/knee_deck/assets/clock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284" y="5020056"/>
            <a:ext cx="256032" cy="25603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735324" y="4892040"/>
            <a:ext cx="213969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10-minute approach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6121908" y="4892040"/>
            <a:ext cx="2112264" cy="512064"/>
          </a:xfrm>
          <a:prstGeom prst="roundRect">
            <a:avLst>
              <a:gd name="adj" fmla="val 5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5" name="Image 3" descr="/home/claude/knee_deck/assets/xray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4788" y="5020056"/>
            <a:ext cx="256032" cy="25603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624828" y="4892040"/>
            <a:ext cx="15636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Ottawa rules</a:t>
            </a:r>
            <a:endParaRPr lang="en-US" sz="1250" dirty="0"/>
          </a:p>
        </p:txBody>
      </p:sp>
      <p:sp>
        <p:nvSpPr>
          <p:cNvPr id="17" name="Shape 11"/>
          <p:cNvSpPr/>
          <p:nvPr/>
        </p:nvSpPr>
        <p:spPr>
          <a:xfrm>
            <a:off x="8435340" y="4892040"/>
            <a:ext cx="2592324" cy="512064"/>
          </a:xfrm>
          <a:prstGeom prst="roundRect">
            <a:avLst>
              <a:gd name="adj" fmla="val 5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4" descr="/home/claude/knee_deck/assets/target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18220" y="5020056"/>
            <a:ext cx="256032" cy="25603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938260" y="4892040"/>
            <a:ext cx="20436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miss an ACL</a:t>
            </a:r>
            <a:endParaRPr lang="en-US" sz="1250" dirty="0"/>
          </a:p>
        </p:txBody>
      </p:sp>
      <p:sp>
        <p:nvSpPr>
          <p:cNvPr id="20" name="Text 13"/>
          <p:cNvSpPr/>
          <p:nvPr/>
        </p:nvSpPr>
        <p:spPr>
          <a:xfrm>
            <a:off x="822960" y="598932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7FB6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Combined &amp; updated from two Bradford VTS knee resources  ·  Reviewed against NICE CKS, RCR iRefer &amp; UK orthopaedic guidance  ·  June 2026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matters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injury you can't afford to miss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7" name="Image 0" descr="/home/claude/knee_deck/assets/bo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76072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141732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torn cruciate ligament often hides behind a normal-looking knee. Miss it, and the joint keeps giving way — quietly wearing itself out long before anyone makes the diagnosis.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502920" y="2286000"/>
            <a:ext cx="2670048" cy="2697480"/>
          </a:xfrm>
          <a:prstGeom prst="roundRect">
            <a:avLst>
              <a:gd name="adj" fmla="val 3425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0" name="Text 7"/>
          <p:cNvSpPr/>
          <p:nvPr/>
        </p:nvSpPr>
        <p:spPr>
          <a:xfrm>
            <a:off x="685800" y="2487168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670048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~21–22</a:t>
            </a:r>
            <a:endParaRPr lang="en-US" sz="5200" dirty="0"/>
          </a:p>
        </p:txBody>
      </p:sp>
      <p:sp>
        <p:nvSpPr>
          <p:cNvPr id="12" name="Shape 9"/>
          <p:cNvSpPr/>
          <p:nvPr/>
        </p:nvSpPr>
        <p:spPr>
          <a:xfrm>
            <a:off x="685800" y="3767328"/>
            <a:ext cx="2304288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0"/>
          <p:cNvSpPr/>
          <p:nvPr/>
        </p:nvSpPr>
        <p:spPr>
          <a:xfrm>
            <a:off x="685800" y="3877056"/>
            <a:ext cx="23042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delay from ACL injury to diagnosis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3337560" y="2286000"/>
            <a:ext cx="2670048" cy="2697480"/>
          </a:xfrm>
          <a:prstGeom prst="roundRect">
            <a:avLst>
              <a:gd name="adj" fmla="val 3425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3520440" y="2487168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3520440" y="2670048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9%</a:t>
            </a:r>
            <a:endParaRPr lang="en-US" sz="5200" dirty="0"/>
          </a:p>
        </p:txBody>
      </p:sp>
      <p:sp>
        <p:nvSpPr>
          <p:cNvPr id="17" name="Shape 14"/>
          <p:cNvSpPr/>
          <p:nvPr/>
        </p:nvSpPr>
        <p:spPr>
          <a:xfrm>
            <a:off x="3520440" y="3767328"/>
            <a:ext cx="2304288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5"/>
          <p:cNvSpPr/>
          <p:nvPr/>
        </p:nvSpPr>
        <p:spPr>
          <a:xfrm>
            <a:off x="3520440" y="3877056"/>
            <a:ext cx="23042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ACL tears are spotted by the first doctor to see them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6172200" y="2286000"/>
            <a:ext cx="2670048" cy="2697480"/>
          </a:xfrm>
          <a:prstGeom prst="roundRect">
            <a:avLst>
              <a:gd name="adj" fmla="val 3425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" name="Text 17"/>
          <p:cNvSpPr/>
          <p:nvPr/>
        </p:nvSpPr>
        <p:spPr>
          <a:xfrm>
            <a:off x="6355080" y="2487168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 to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355080" y="2670048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</a:t>
            </a:r>
            <a:endParaRPr lang="en-US" sz="5200" dirty="0"/>
          </a:p>
        </p:txBody>
      </p:sp>
      <p:sp>
        <p:nvSpPr>
          <p:cNvPr id="22" name="Shape 19"/>
          <p:cNvSpPr/>
          <p:nvPr/>
        </p:nvSpPr>
        <p:spPr>
          <a:xfrm>
            <a:off x="6355080" y="3767328"/>
            <a:ext cx="2304288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/>
          <p:nvPr/>
        </p:nvSpPr>
        <p:spPr>
          <a:xfrm>
            <a:off x="6355080" y="3877056"/>
            <a:ext cx="23042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diagnosis comes from the history alone</a:t>
            </a:r>
            <a:endParaRPr lang="en-US" sz="1250" dirty="0"/>
          </a:p>
        </p:txBody>
      </p:sp>
      <p:sp>
        <p:nvSpPr>
          <p:cNvPr id="24" name="Shape 21"/>
          <p:cNvSpPr/>
          <p:nvPr/>
        </p:nvSpPr>
        <p:spPr>
          <a:xfrm>
            <a:off x="9006840" y="2286000"/>
            <a:ext cx="2670048" cy="2697480"/>
          </a:xfrm>
          <a:prstGeom prst="roundRect">
            <a:avLst>
              <a:gd name="adj" fmla="val 3425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Text 22"/>
          <p:cNvSpPr/>
          <p:nvPr/>
        </p:nvSpPr>
        <p:spPr>
          <a:xfrm>
            <a:off x="9189720" y="2487168"/>
            <a:ext cx="23042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around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9189720" y="2670048"/>
            <a:ext cx="2304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1C7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</a:t>
            </a:r>
            <a:endParaRPr lang="en-US" sz="5200" dirty="0"/>
          </a:p>
        </p:txBody>
      </p:sp>
      <p:sp>
        <p:nvSpPr>
          <p:cNvPr id="27" name="Shape 24"/>
          <p:cNvSpPr/>
          <p:nvPr/>
        </p:nvSpPr>
        <p:spPr>
          <a:xfrm>
            <a:off x="9189720" y="3767328"/>
            <a:ext cx="2304288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25"/>
          <p:cNvSpPr/>
          <p:nvPr/>
        </p:nvSpPr>
        <p:spPr>
          <a:xfrm>
            <a:off x="9189720" y="3877056"/>
            <a:ext cx="230428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traumatic knee haemarthroses are due to an ACL tear</a:t>
            </a:r>
            <a:endParaRPr lang="en-US" sz="1250" dirty="0"/>
          </a:p>
        </p:txBody>
      </p:sp>
      <p:sp>
        <p:nvSpPr>
          <p:cNvPr id="29" name="Shape 26"/>
          <p:cNvSpPr/>
          <p:nvPr/>
        </p:nvSpPr>
        <p:spPr>
          <a:xfrm>
            <a:off x="502920" y="5175504"/>
            <a:ext cx="11183112" cy="1078992"/>
          </a:xfrm>
          <a:prstGeom prst="roundRect">
            <a:avLst>
              <a:gd name="adj" fmla="val 6780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667512" y="5340096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1" name="Image 1" descr="/home/claude/knee_deck/assets/lightbulb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5431536"/>
            <a:ext cx="237744" cy="237744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1216152" y="5321808"/>
            <a:ext cx="1031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take-home</a:t>
            </a:r>
            <a:endParaRPr lang="en-US" sz="1450" dirty="0"/>
          </a:p>
        </p:txBody>
      </p:sp>
      <p:sp>
        <p:nvSpPr>
          <p:cNvPr id="33" name="Text 29"/>
          <p:cNvSpPr/>
          <p:nvPr/>
        </p:nvSpPr>
        <p:spPr>
          <a:xfrm>
            <a:off x="813816" y="5815584"/>
            <a:ext cx="106344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 examination findings led doctors to ignore a worrying history — don't make the same mistake.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acute knee, a good history beats any special test. Learn the stories and you will catch the injuries.</a:t>
            </a:r>
            <a:endParaRPr lang="en-US" sz="1250" dirty="0"/>
          </a:p>
        </p:txBody>
      </p:sp>
      <p:sp>
        <p:nvSpPr>
          <p:cNvPr id="34" name="Text 3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5" name="Text 3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36" name="Text 3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you'll take away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roadmap for the next 20 slides</a:t>
            </a:r>
            <a:endParaRPr lang="en-US" sz="1300" dirty="0"/>
          </a:p>
        </p:txBody>
      </p:sp>
      <p:pic>
        <p:nvPicPr>
          <p:cNvPr id="6" name="Image 0" descr="/home/claude/knee_deck/assets/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1360" y="411480"/>
            <a:ext cx="640080" cy="64008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02920" y="146304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740664" y="1737360"/>
            <a:ext cx="640080" cy="640080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Image 1" descr="/home/claude/knee_deck/assets/history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82" y="1881378"/>
            <a:ext cx="352044" cy="3520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554480" y="164592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with the story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1554480" y="202996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history to reach a working diagnosis before you ever lay a hand on the knee.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190488" y="146304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9"/>
          <p:cNvSpPr/>
          <p:nvPr/>
        </p:nvSpPr>
        <p:spPr>
          <a:xfrm>
            <a:off x="6428232" y="1737360"/>
            <a:ext cx="640080" cy="640080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4" name="Image 2" descr="/home/claude/knee_deck/assets/leg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2250" y="1881378"/>
            <a:ext cx="352044" cy="3520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242048" y="164592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the four common pictures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7242048" y="202996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rupture, meniscal tear, patellofemoral pain and collateral injuries — and how to tell them apart.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502920" y="301752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3"/>
          <p:cNvSpPr/>
          <p:nvPr/>
        </p:nvSpPr>
        <p:spPr>
          <a:xfrm>
            <a:off x="740664" y="3291840"/>
            <a:ext cx="640080" cy="640080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9" name="Image 3" descr="/home/claude/knee_deck/assets/xray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682" y="3435858"/>
            <a:ext cx="352044" cy="3520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54480" y="320040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wisely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1554480" y="358444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 the Ottawa Knee Rules to decide who actually needs a radiograph.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6190488" y="301752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17"/>
          <p:cNvSpPr/>
          <p:nvPr/>
        </p:nvSpPr>
        <p:spPr>
          <a:xfrm>
            <a:off x="6428232" y="3291840"/>
            <a:ext cx="640080" cy="640080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4" name="Image 4" descr="/home/claude/knee_deck/assets/flag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2250" y="3435858"/>
            <a:ext cx="352044" cy="3520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242048" y="320040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 the red flags</a:t>
            </a:r>
            <a:endParaRPr lang="en-US" sz="1550" dirty="0"/>
          </a:p>
        </p:txBody>
      </p:sp>
      <p:sp>
        <p:nvSpPr>
          <p:cNvPr id="26" name="Text 19"/>
          <p:cNvSpPr/>
          <p:nvPr/>
        </p:nvSpPr>
        <p:spPr>
          <a:xfrm>
            <a:off x="7242048" y="358444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Recognise the locked knee, the unstable knee and the hot knee that need urgent attention.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502920" y="457200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1"/>
          <p:cNvSpPr/>
          <p:nvPr/>
        </p:nvSpPr>
        <p:spPr>
          <a:xfrm>
            <a:off x="740664" y="4846320"/>
            <a:ext cx="640080" cy="640080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9" name="Image 5" descr="/home/claude/knee_deck/assets/hospital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4682" y="4990338"/>
            <a:ext cx="352044" cy="35204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554480" y="475488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with confidence</a:t>
            </a:r>
            <a:endParaRPr lang="en-US" sz="1550" dirty="0"/>
          </a:p>
        </p:txBody>
      </p:sp>
      <p:sp>
        <p:nvSpPr>
          <p:cNvPr id="31" name="Text 23"/>
          <p:cNvSpPr/>
          <p:nvPr/>
        </p:nvSpPr>
        <p:spPr>
          <a:xfrm>
            <a:off x="1554480" y="513892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who to send where, and how quickly.</a:t>
            </a:r>
            <a:endParaRPr lang="en-US" sz="1200" dirty="0"/>
          </a:p>
        </p:txBody>
      </p:sp>
      <p:sp>
        <p:nvSpPr>
          <p:cNvPr id="32" name="Shape 24"/>
          <p:cNvSpPr/>
          <p:nvPr/>
        </p:nvSpPr>
        <p:spPr>
          <a:xfrm>
            <a:off x="6190488" y="4572000"/>
            <a:ext cx="5504688" cy="1371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25"/>
          <p:cNvSpPr/>
          <p:nvPr/>
        </p:nvSpPr>
        <p:spPr>
          <a:xfrm>
            <a:off x="6428232" y="4846320"/>
            <a:ext cx="640080" cy="640080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4" name="Image 6" descr="/home/claude/knee_deck/assets/brain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0" y="4990338"/>
            <a:ext cx="352044" cy="352044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7242048" y="4754880"/>
            <a:ext cx="4270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it stick</a:t>
            </a:r>
            <a:endParaRPr lang="en-US" sz="1550" dirty="0"/>
          </a:p>
        </p:txBody>
      </p:sp>
      <p:sp>
        <p:nvSpPr>
          <p:cNvPr id="36" name="Text 27"/>
          <p:cNvSpPr/>
          <p:nvPr/>
        </p:nvSpPr>
        <p:spPr>
          <a:xfrm>
            <a:off x="7242048" y="5138928"/>
            <a:ext cx="427024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simple anchors and patterns you can recall under time pressure.</a:t>
            </a:r>
            <a:endParaRPr lang="en-US" sz="1200" dirty="0"/>
          </a:p>
        </p:txBody>
      </p:sp>
      <p:sp>
        <p:nvSpPr>
          <p:cNvPr id="37" name="Text 28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8" name="Text 29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39" name="Text 30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ROADMAP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">
            <a:off x="9875520" y="4206240"/>
            <a:ext cx="3108960" cy="3108960"/>
          </a:xfrm>
          <a:prstGeom prst="roundRect">
            <a:avLst>
              <a:gd name="adj" fmla="val 8824"/>
            </a:avLst>
          </a:prstGeom>
          <a:solidFill>
            <a:srgbClr val="1C7C7A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05840" cy="1005840"/>
          </a:xfrm>
          <a:prstGeom prst="roundRect">
            <a:avLst>
              <a:gd name="adj" fmla="val 9091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103120" y="1828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FD0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IDEA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084832" y="224028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beats examination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2121408" y="36118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i="1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acute knee the story tells you the diagnosis. The examination, at best, confirms it — it should never overrule a worrying history.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diagnosis really comes from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does the heavy lifting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Contribution to the diagnosis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02920" y="1737360"/>
            <a:ext cx="5852160" cy="566928"/>
          </a:xfrm>
          <a:prstGeom prst="roundRect">
            <a:avLst>
              <a:gd name="adj" fmla="val 9677"/>
            </a:avLst>
          </a:prstGeom>
          <a:solidFill>
            <a:srgbClr val="E3ECE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02920" y="1737360"/>
            <a:ext cx="4506163" cy="566928"/>
          </a:xfrm>
          <a:prstGeom prst="roundRect">
            <a:avLst>
              <a:gd name="adj" fmla="val 9677"/>
            </a:avLst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640080" y="1737360"/>
            <a:ext cx="5577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 ~70–80%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02920" y="2432304"/>
            <a:ext cx="5852160" cy="566928"/>
          </a:xfrm>
          <a:prstGeom prst="roundRect">
            <a:avLst>
              <a:gd name="adj" fmla="val 9677"/>
            </a:avLst>
          </a:prstGeom>
          <a:solidFill>
            <a:srgbClr val="E3ECE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502920" y="2432304"/>
            <a:ext cx="1170432" cy="566928"/>
          </a:xfrm>
          <a:prstGeom prst="roundRect">
            <a:avLst>
              <a:gd name="adj" fmla="val 9677"/>
            </a:avLst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1810512" y="2432304"/>
            <a:ext cx="3200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Examination  ~10–20%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3383280"/>
            <a:ext cx="5852160" cy="2834640"/>
          </a:xfrm>
          <a:prstGeom prst="roundRect">
            <a:avLst>
              <a:gd name="adj" fmla="val 2581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4" name="Shape 12"/>
          <p:cNvSpPr/>
          <p:nvPr/>
        </p:nvSpPr>
        <p:spPr>
          <a:xfrm>
            <a:off x="667512" y="354787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5" name="Image 0" descr="/home/claude/knee_deck/assets/search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3639312"/>
            <a:ext cx="237744" cy="237744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216152" y="3529584"/>
            <a:ext cx="4983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special tests let you down</a:t>
            </a:r>
            <a:endParaRPr lang="en-US" sz="1450" dirty="0"/>
          </a:p>
        </p:txBody>
      </p:sp>
      <p:sp>
        <p:nvSpPr>
          <p:cNvPr id="17" name="Text 14"/>
          <p:cNvSpPr/>
          <p:nvPr/>
        </p:nvSpPr>
        <p:spPr>
          <a:xfrm>
            <a:off x="813816" y="4023360"/>
            <a:ext cx="5303520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Lachman's, the pivot shift, anterior drawer and McMurray's all need an experienced hand.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acute knee, pain and a tense effusion stop the muscles relaxing — so the joint won't move enough for a positive sign.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tests are reliable only for clinicians using them almost daily. Most GPs are not, and that's fine.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negative test does NOT exclude injury. Trust the history.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583680" y="1325880"/>
            <a:ext cx="5102352" cy="1874520"/>
          </a:xfrm>
          <a:prstGeom prst="roundRect">
            <a:avLst>
              <a:gd name="adj" fmla="val 3902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6"/>
          <p:cNvSpPr/>
          <p:nvPr/>
        </p:nvSpPr>
        <p:spPr>
          <a:xfrm>
            <a:off x="6748272" y="149047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0" name="Image 1" descr="/home/claude/knee_deck/assets/lightbulb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9712" y="1581912"/>
            <a:ext cx="237744" cy="237744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296912" y="1472184"/>
            <a:ext cx="4233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golden rule</a:t>
            </a:r>
            <a:endParaRPr lang="en-US" sz="1450" dirty="0"/>
          </a:p>
        </p:txBody>
      </p:sp>
      <p:sp>
        <p:nvSpPr>
          <p:cNvPr id="22" name="Text 18"/>
          <p:cNvSpPr/>
          <p:nvPr/>
        </p:nvSpPr>
        <p:spPr>
          <a:xfrm>
            <a:off x="6894576" y="1965960"/>
            <a:ext cx="455371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history makes the diagnosis.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examination may confirm it — but it cannot invalidate it.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Found little on examination but the story sounds bad? Refer anyway.</a:t>
            </a:r>
            <a:endParaRPr lang="en-US" sz="1250" dirty="0"/>
          </a:p>
        </p:txBody>
      </p:sp>
      <p:sp>
        <p:nvSpPr>
          <p:cNvPr id="23" name="Shape 19"/>
          <p:cNvSpPr/>
          <p:nvPr/>
        </p:nvSpPr>
        <p:spPr>
          <a:xfrm>
            <a:off x="6583680" y="3383280"/>
            <a:ext cx="5102352" cy="2834640"/>
          </a:xfrm>
          <a:prstGeom prst="roundRect">
            <a:avLst>
              <a:gd name="adj" fmla="val 2581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4" name="Shape 20"/>
          <p:cNvSpPr/>
          <p:nvPr/>
        </p:nvSpPr>
        <p:spPr>
          <a:xfrm>
            <a:off x="6748272" y="354787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5" name="Image 2" descr="/home/claude/knee_deck/assets/history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12" y="3639312"/>
            <a:ext cx="237744" cy="237744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7296912" y="3529584"/>
            <a:ext cx="4233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in 10 minutes, focus on</a:t>
            </a:r>
            <a:endParaRPr lang="en-US" sz="1450" dirty="0"/>
          </a:p>
        </p:txBody>
      </p:sp>
      <p:sp>
        <p:nvSpPr>
          <p:cNvPr id="27" name="Text 22"/>
          <p:cNvSpPr/>
          <p:nvPr/>
        </p:nvSpPr>
        <p:spPr>
          <a:xfrm>
            <a:off x="6894576" y="4023360"/>
            <a:ext cx="4553712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did it happen, and how fast did it swell?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there a pop, crack or snap?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they carry on, or were they helped off?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Did the knee lock, or give way?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exactly is the pain?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short, targeted history out-performs a rushed, unreliable examination.</a:t>
            </a:r>
            <a:endParaRPr lang="en-US" sz="1250" dirty="0"/>
          </a:p>
        </p:txBody>
      </p:sp>
      <p:sp>
        <p:nvSpPr>
          <p:cNvPr id="28" name="Text 23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9" name="Text 24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30" name="Text 25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 IDEA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60-second anatomy refresher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structures do most of the talking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4206240" cy="461772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7" name="Image 0" descr="/home/claude/knee_deck/assets/knee_anatom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69" y="1481328"/>
            <a:ext cx="4244741" cy="44805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5742432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 right knee, front view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983480" y="1417320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Shape 7"/>
          <p:cNvSpPr/>
          <p:nvPr/>
        </p:nvSpPr>
        <p:spPr>
          <a:xfrm>
            <a:off x="5148072" y="1687068"/>
            <a:ext cx="219456" cy="219456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5495544" y="1490472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– anterior cruciate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95544" y="1783080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Stops the tibia sliding forward and controls rotation. The classic 'twist-and-pop' injury.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4983480" y="2212848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Shape 11"/>
          <p:cNvSpPr/>
          <p:nvPr/>
        </p:nvSpPr>
        <p:spPr>
          <a:xfrm>
            <a:off x="5148072" y="2482596"/>
            <a:ext cx="219456" cy="219456"/>
          </a:xfrm>
          <a:prstGeom prst="ellipse">
            <a:avLst/>
          </a:prstGeom>
          <a:solidFill>
            <a:srgbClr val="1C7C7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2"/>
          <p:cNvSpPr/>
          <p:nvPr/>
        </p:nvSpPr>
        <p:spPr>
          <a:xfrm>
            <a:off x="5495544" y="2286000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C7C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PCL – posterior cruciate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495544" y="2578608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Resists the tibia sliding backward. Hurt by a blow to the front of the shin (e.g. dashboard).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983480" y="3008376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5148072" y="3278124"/>
            <a:ext cx="219456" cy="219456"/>
          </a:xfrm>
          <a:prstGeom prst="ellipse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Text 16"/>
          <p:cNvSpPr/>
          <p:nvPr/>
        </p:nvSpPr>
        <p:spPr>
          <a:xfrm>
            <a:off x="5495544" y="3081528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MCL – medial collateral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5495544" y="3374136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inner-side stabiliser. The commonest knee ligament injury, from a blow to the outer knee.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4983480" y="3803904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Shape 19"/>
          <p:cNvSpPr/>
          <p:nvPr/>
        </p:nvSpPr>
        <p:spPr>
          <a:xfrm>
            <a:off x="5148072" y="4073652"/>
            <a:ext cx="219456" cy="219456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3" name="Text 20"/>
          <p:cNvSpPr/>
          <p:nvPr/>
        </p:nvSpPr>
        <p:spPr>
          <a:xfrm>
            <a:off x="5495544" y="3877056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LCL – lateral collateral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495544" y="4169664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outer-side stabiliser. Uncommon — needs a blow to the inner knee.</a:t>
            </a:r>
            <a:endParaRPr lang="en-US" sz="1150" dirty="0"/>
          </a:p>
        </p:txBody>
      </p:sp>
      <p:sp>
        <p:nvSpPr>
          <p:cNvPr id="25" name="Shape 22"/>
          <p:cNvSpPr/>
          <p:nvPr/>
        </p:nvSpPr>
        <p:spPr>
          <a:xfrm>
            <a:off x="4983480" y="4599432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3"/>
          <p:cNvSpPr/>
          <p:nvPr/>
        </p:nvSpPr>
        <p:spPr>
          <a:xfrm>
            <a:off x="5148072" y="4869180"/>
            <a:ext cx="219456" cy="219456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Text 24"/>
          <p:cNvSpPr/>
          <p:nvPr/>
        </p:nvSpPr>
        <p:spPr>
          <a:xfrm>
            <a:off x="5495544" y="4672584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Menisci – the shock absorbers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495544" y="4965192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C-shaped cartilages. Twisting on a bent, loaded knee can tear them.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4983480" y="5394960"/>
            <a:ext cx="6702552" cy="758952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12700">
            <a:solidFill>
              <a:srgbClr val="E8EFE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Shape 27"/>
          <p:cNvSpPr/>
          <p:nvPr/>
        </p:nvSpPr>
        <p:spPr>
          <a:xfrm>
            <a:off x="5148072" y="5664708"/>
            <a:ext cx="219456" cy="219456"/>
          </a:xfrm>
          <a:prstGeom prst="ellipse">
            <a:avLst/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Text 28"/>
          <p:cNvSpPr/>
          <p:nvPr/>
        </p:nvSpPr>
        <p:spPr>
          <a:xfrm>
            <a:off x="5495544" y="5468112"/>
            <a:ext cx="60624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Patella – the kneecap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5495544" y="5760720"/>
            <a:ext cx="60167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Glides in a groove on the femur. Source of anterior (front-of-knee) pain.</a:t>
            </a:r>
            <a:endParaRPr lang="en-US" sz="1150" dirty="0"/>
          </a:p>
        </p:txBody>
      </p:sp>
      <p:sp>
        <p:nvSpPr>
          <p:cNvPr id="33" name="Text 3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ANATOMY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 pictures you'll see most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story to one of these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2697480" cy="36576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2697480" cy="914400"/>
          </a:xfrm>
          <a:prstGeom prst="roundRect">
            <a:avLst>
              <a:gd name="adj" fmla="val 10000"/>
            </a:avLst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502920" y="1920240"/>
            <a:ext cx="2697480" cy="457200"/>
          </a:xfrm>
          <a:prstGeom prst="rect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1559052" y="1627632"/>
            <a:ext cx="585216" cy="585216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0" name="Image 0" descr="/home/claude/knee_deck/assets/running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0726" y="1759306"/>
            <a:ext cx="321869" cy="321869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640080" y="24871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rupture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640080" y="283464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dramatic one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868680" y="3218688"/>
            <a:ext cx="1965960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/>
          <p:cNvSpPr/>
          <p:nvPr/>
        </p:nvSpPr>
        <p:spPr>
          <a:xfrm>
            <a:off x="704088" y="3337560"/>
            <a:ext cx="229514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 + pop, fast swelling, couldn't carry on. Knee later gives way on turning.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346704" y="1463040"/>
            <a:ext cx="2697480" cy="36576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6" name="Shape 13"/>
          <p:cNvSpPr/>
          <p:nvPr/>
        </p:nvSpPr>
        <p:spPr>
          <a:xfrm>
            <a:off x="3346704" y="1463040"/>
            <a:ext cx="2697480" cy="914400"/>
          </a:xfrm>
          <a:prstGeom prst="roundRect">
            <a:avLst>
              <a:gd name="adj" fmla="val 10000"/>
            </a:avLst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7" name="Shape 14"/>
          <p:cNvSpPr/>
          <p:nvPr/>
        </p:nvSpPr>
        <p:spPr>
          <a:xfrm>
            <a:off x="3346704" y="1920240"/>
            <a:ext cx="2697480" cy="457200"/>
          </a:xfrm>
          <a:prstGeom prst="rect">
            <a:avLst/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Shape 15"/>
          <p:cNvSpPr/>
          <p:nvPr/>
        </p:nvSpPr>
        <p:spPr>
          <a:xfrm>
            <a:off x="4402836" y="1627632"/>
            <a:ext cx="585216" cy="585216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9" name="Image 1" descr="/home/claude/knee_deck/assets/leg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4510" y="1759306"/>
            <a:ext cx="321869" cy="321869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3483864" y="24871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Meniscal tear</a:t>
            </a:r>
            <a:endParaRPr lang="en-US" sz="1650" dirty="0"/>
          </a:p>
        </p:txBody>
      </p:sp>
      <p:sp>
        <p:nvSpPr>
          <p:cNvPr id="21" name="Text 17"/>
          <p:cNvSpPr/>
          <p:nvPr/>
        </p:nvSpPr>
        <p:spPr>
          <a:xfrm>
            <a:off x="3483864" y="283464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locker</a:t>
            </a:r>
            <a:endParaRPr lang="en-US" sz="1200" dirty="0"/>
          </a:p>
        </p:txBody>
      </p:sp>
      <p:sp>
        <p:nvSpPr>
          <p:cNvPr id="22" name="Shape 18"/>
          <p:cNvSpPr/>
          <p:nvPr/>
        </p:nvSpPr>
        <p:spPr>
          <a:xfrm>
            <a:off x="3712464" y="3218688"/>
            <a:ext cx="1965960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Text 19"/>
          <p:cNvSpPr/>
          <p:nvPr/>
        </p:nvSpPr>
        <p:spPr>
          <a:xfrm>
            <a:off x="3547872" y="3337560"/>
            <a:ext cx="229514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 on a bent knee, slow (overnight) swelling, medial joint-line pain, true locking.</a:t>
            </a:r>
            <a:endParaRPr lang="en-US" sz="1200" dirty="0"/>
          </a:p>
        </p:txBody>
      </p:sp>
      <p:sp>
        <p:nvSpPr>
          <p:cNvPr id="24" name="Shape 20"/>
          <p:cNvSpPr/>
          <p:nvPr/>
        </p:nvSpPr>
        <p:spPr>
          <a:xfrm>
            <a:off x="6190488" y="1463040"/>
            <a:ext cx="2697480" cy="36576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5" name="Shape 21"/>
          <p:cNvSpPr/>
          <p:nvPr/>
        </p:nvSpPr>
        <p:spPr>
          <a:xfrm>
            <a:off x="6190488" y="1463040"/>
            <a:ext cx="2697480" cy="914400"/>
          </a:xfrm>
          <a:prstGeom prst="roundRect">
            <a:avLst>
              <a:gd name="adj" fmla="val 10000"/>
            </a:avLst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6" name="Shape 22"/>
          <p:cNvSpPr/>
          <p:nvPr/>
        </p:nvSpPr>
        <p:spPr>
          <a:xfrm>
            <a:off x="6190488" y="1920240"/>
            <a:ext cx="2697480" cy="457200"/>
          </a:xfrm>
          <a:prstGeom prst="rect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7" name="Shape 23"/>
          <p:cNvSpPr/>
          <p:nvPr/>
        </p:nvSpPr>
        <p:spPr>
          <a:xfrm>
            <a:off x="7246620" y="1627632"/>
            <a:ext cx="585216" cy="585216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8" name="Image 2" descr="/home/claude/knee_deck/assets/kne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294" y="1759306"/>
            <a:ext cx="321869" cy="321869"/>
          </a:xfrm>
          <a:prstGeom prst="rect">
            <a:avLst/>
          </a:prstGeom>
        </p:spPr>
      </p:pic>
      <p:sp>
        <p:nvSpPr>
          <p:cNvPr id="29" name="Text 24"/>
          <p:cNvSpPr/>
          <p:nvPr/>
        </p:nvSpPr>
        <p:spPr>
          <a:xfrm>
            <a:off x="6327648" y="24871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Patellofemoral pain</a:t>
            </a:r>
            <a:endParaRPr lang="en-US" sz="1650" dirty="0"/>
          </a:p>
        </p:txBody>
      </p:sp>
      <p:sp>
        <p:nvSpPr>
          <p:cNvPr id="30" name="Text 25"/>
          <p:cNvSpPr/>
          <p:nvPr/>
        </p:nvSpPr>
        <p:spPr>
          <a:xfrm>
            <a:off x="6327648" y="283464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slow burn</a:t>
            </a:r>
            <a:endParaRPr lang="en-US" sz="1200" dirty="0"/>
          </a:p>
        </p:txBody>
      </p:sp>
      <p:sp>
        <p:nvSpPr>
          <p:cNvPr id="31" name="Shape 26"/>
          <p:cNvSpPr/>
          <p:nvPr/>
        </p:nvSpPr>
        <p:spPr>
          <a:xfrm>
            <a:off x="6556248" y="3218688"/>
            <a:ext cx="1965960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2" name="Text 27"/>
          <p:cNvSpPr/>
          <p:nvPr/>
        </p:nvSpPr>
        <p:spPr>
          <a:xfrm>
            <a:off x="6391656" y="3337560"/>
            <a:ext cx="229514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Aching front-of-knee pain over weeks. Worse downstairs, squatting and prolonged sitting.</a:t>
            </a:r>
            <a:endParaRPr lang="en-US" sz="1200" dirty="0"/>
          </a:p>
        </p:txBody>
      </p:sp>
      <p:sp>
        <p:nvSpPr>
          <p:cNvPr id="33" name="Shape 28"/>
          <p:cNvSpPr/>
          <p:nvPr/>
        </p:nvSpPr>
        <p:spPr>
          <a:xfrm>
            <a:off x="9034272" y="1463040"/>
            <a:ext cx="2697480" cy="3657600"/>
          </a:xfrm>
          <a:prstGeom prst="roundRect">
            <a:avLst>
              <a:gd name="adj" fmla="val 339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4" name="Shape 29"/>
          <p:cNvSpPr/>
          <p:nvPr/>
        </p:nvSpPr>
        <p:spPr>
          <a:xfrm>
            <a:off x="9034272" y="1463040"/>
            <a:ext cx="2697480" cy="914400"/>
          </a:xfrm>
          <a:prstGeom prst="roundRect">
            <a:avLst>
              <a:gd name="adj" fmla="val 10000"/>
            </a:avLst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Shape 30"/>
          <p:cNvSpPr/>
          <p:nvPr/>
        </p:nvSpPr>
        <p:spPr>
          <a:xfrm>
            <a:off x="9034272" y="1920240"/>
            <a:ext cx="2697480" cy="457200"/>
          </a:xfrm>
          <a:prstGeom prst="rect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6" name="Shape 31"/>
          <p:cNvSpPr/>
          <p:nvPr/>
        </p:nvSpPr>
        <p:spPr>
          <a:xfrm>
            <a:off x="10090404" y="1627632"/>
            <a:ext cx="585216" cy="585216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7" name="Image 3" descr="/home/claude/knee_deck/assets/bandag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2078" y="1759306"/>
            <a:ext cx="321869" cy="321869"/>
          </a:xfrm>
          <a:prstGeom prst="rect">
            <a:avLst/>
          </a:prstGeom>
        </p:spPr>
      </p:pic>
      <p:sp>
        <p:nvSpPr>
          <p:cNvPr id="38" name="Text 32"/>
          <p:cNvSpPr/>
          <p:nvPr/>
        </p:nvSpPr>
        <p:spPr>
          <a:xfrm>
            <a:off x="9171432" y="2487168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Collateral injury</a:t>
            </a:r>
            <a:endParaRPr lang="en-US" sz="1650" dirty="0"/>
          </a:p>
        </p:txBody>
      </p:sp>
      <p:sp>
        <p:nvSpPr>
          <p:cNvPr id="39" name="Text 33"/>
          <p:cNvSpPr/>
          <p:nvPr/>
        </p:nvSpPr>
        <p:spPr>
          <a:xfrm>
            <a:off x="9171432" y="2834640"/>
            <a:ext cx="2423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side-swipe</a:t>
            </a:r>
            <a:endParaRPr lang="en-US" sz="1200" dirty="0"/>
          </a:p>
        </p:txBody>
      </p:sp>
      <p:sp>
        <p:nvSpPr>
          <p:cNvPr id="40" name="Shape 34"/>
          <p:cNvSpPr/>
          <p:nvPr/>
        </p:nvSpPr>
        <p:spPr>
          <a:xfrm>
            <a:off x="9400032" y="3218688"/>
            <a:ext cx="1965960" cy="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5"/>
          <p:cNvSpPr/>
          <p:nvPr/>
        </p:nvSpPr>
        <p:spPr>
          <a:xfrm>
            <a:off x="9235440" y="3337560"/>
            <a:ext cx="229514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Blow to the side of the knee. Pain and tenderness over the MCL (inner) or LCL (outer).</a:t>
            </a:r>
            <a:endParaRPr lang="en-US" sz="1200" dirty="0"/>
          </a:p>
        </p:txBody>
      </p:sp>
      <p:sp>
        <p:nvSpPr>
          <p:cNvPr id="42" name="Shape 36"/>
          <p:cNvSpPr/>
          <p:nvPr/>
        </p:nvSpPr>
        <p:spPr>
          <a:xfrm>
            <a:off x="502920" y="5285232"/>
            <a:ext cx="11183112" cy="960120"/>
          </a:xfrm>
          <a:prstGeom prst="roundRect">
            <a:avLst>
              <a:gd name="adj" fmla="val 7619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3" name="Shape 37"/>
          <p:cNvSpPr/>
          <p:nvPr/>
        </p:nvSpPr>
        <p:spPr>
          <a:xfrm>
            <a:off x="667512" y="5449824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4" name="Image 4" descr="/home/claude/knee_deck/assets/lightbulb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952" y="5541264"/>
            <a:ext cx="237744" cy="237744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1216152" y="5431536"/>
            <a:ext cx="1031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Patello-what?</a:t>
            </a:r>
            <a:endParaRPr lang="en-US" sz="1450" dirty="0"/>
          </a:p>
        </p:txBody>
      </p:sp>
      <p:sp>
        <p:nvSpPr>
          <p:cNvPr id="46" name="Text 39"/>
          <p:cNvSpPr/>
          <p:nvPr/>
        </p:nvSpPr>
        <p:spPr>
          <a:xfrm>
            <a:off x="813816" y="5925312"/>
            <a:ext cx="10634472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We'll cover the three injuries that hinge on the history first. Patellofemoral pain is the gradual, non-traumatic exception — it rarely needs urgent action, just a good story and a physiotherapy plan.</a:t>
            </a:r>
            <a:endParaRPr lang="en-US" sz="1250" dirty="0"/>
          </a:p>
        </p:txBody>
      </p:sp>
      <p:sp>
        <p:nvSpPr>
          <p:cNvPr id="47" name="Text 4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48" name="Text 4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49" name="Text 4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OVERVIEW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simple anchor: the traffic-accident scale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Bigger crash = bigger ligament problem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554480"/>
            <a:ext cx="11183112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502920" y="1554480"/>
            <a:ext cx="2468880" cy="1371600"/>
          </a:xfrm>
          <a:prstGeom prst="roundRect">
            <a:avLst>
              <a:gd name="adj" fmla="val 6667"/>
            </a:avLst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2697480" y="1554480"/>
            <a:ext cx="274320" cy="1371600"/>
          </a:xfrm>
          <a:prstGeom prst="rect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Shape 7"/>
          <p:cNvSpPr/>
          <p:nvPr/>
        </p:nvSpPr>
        <p:spPr>
          <a:xfrm>
            <a:off x="777240" y="1938528"/>
            <a:ext cx="603504" cy="603504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0" name="Image 0" descr="/home/claude/knee_deck/assets/bolt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28" y="2074316"/>
            <a:ext cx="331927" cy="331927"/>
          </a:xfrm>
          <a:prstGeom prst="rect">
            <a:avLst/>
          </a:prstGeom>
        </p:spPr>
      </p:pic>
      <p:pic>
        <p:nvPicPr>
          <p:cNvPr id="11" name="Image 1" descr="/home/claude/knee_deck/assets/bol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968" y="2048256"/>
            <a:ext cx="384048" cy="38404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463040" y="1719072"/>
            <a:ext cx="1417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Major crash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154680" y="1737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rupture</a:t>
            </a:r>
            <a:endParaRPr lang="en-US" sz="1900" dirty="0"/>
          </a:p>
        </p:txBody>
      </p:sp>
      <p:sp>
        <p:nvSpPr>
          <p:cNvPr id="14" name="Text 10"/>
          <p:cNvSpPr/>
          <p:nvPr/>
        </p:nvSpPr>
        <p:spPr>
          <a:xfrm>
            <a:off x="3154680" y="2212848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Dramatic story · big symptoms · obvious signs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355080" y="1783080"/>
            <a:ext cx="0" cy="91440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Text 12"/>
          <p:cNvSpPr/>
          <p:nvPr/>
        </p:nvSpPr>
        <p:spPr>
          <a:xfrm>
            <a:off x="6537960" y="1737360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High-speed twist, loud pop, fast tense swelling, couldn't continue.</a:t>
            </a:r>
            <a:endParaRPr lang="en-US" sz="1350" dirty="0"/>
          </a:p>
        </p:txBody>
      </p:sp>
      <p:sp>
        <p:nvSpPr>
          <p:cNvPr id="17" name="Shape 13"/>
          <p:cNvSpPr/>
          <p:nvPr/>
        </p:nvSpPr>
        <p:spPr>
          <a:xfrm>
            <a:off x="502920" y="3090672"/>
            <a:ext cx="11183112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4"/>
          <p:cNvSpPr/>
          <p:nvPr/>
        </p:nvSpPr>
        <p:spPr>
          <a:xfrm>
            <a:off x="502920" y="3090672"/>
            <a:ext cx="2468880" cy="1371600"/>
          </a:xfrm>
          <a:prstGeom prst="roundRect">
            <a:avLst>
              <a:gd name="adj" fmla="val 6667"/>
            </a:avLst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9" name="Shape 15"/>
          <p:cNvSpPr/>
          <p:nvPr/>
        </p:nvSpPr>
        <p:spPr>
          <a:xfrm>
            <a:off x="2697480" y="3090672"/>
            <a:ext cx="274320" cy="1371600"/>
          </a:xfrm>
          <a:prstGeom prst="rect">
            <a:avLst/>
          </a:prstGeom>
          <a:solidFill>
            <a:srgbClr val="B0741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Shape 16"/>
          <p:cNvSpPr/>
          <p:nvPr/>
        </p:nvSpPr>
        <p:spPr>
          <a:xfrm>
            <a:off x="777240" y="3474720"/>
            <a:ext cx="603504" cy="603504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1" name="Image 2" descr="/home/claude/knee_deck/assets/leg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028" y="3610508"/>
            <a:ext cx="331927" cy="331927"/>
          </a:xfrm>
          <a:prstGeom prst="rect">
            <a:avLst/>
          </a:prstGeom>
        </p:spPr>
      </p:pic>
      <p:pic>
        <p:nvPicPr>
          <p:cNvPr id="22" name="Image 3" descr="/home/claude/knee_deck/assets/le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6968" y="3584448"/>
            <a:ext cx="384048" cy="38404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463040" y="3255264"/>
            <a:ext cx="1417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Moderate crash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3154680" y="3273552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Meniscal tear</a:t>
            </a:r>
            <a:endParaRPr lang="en-US" sz="1900" dirty="0"/>
          </a:p>
        </p:txBody>
      </p:sp>
      <p:sp>
        <p:nvSpPr>
          <p:cNvPr id="25" name="Text 19"/>
          <p:cNvSpPr/>
          <p:nvPr/>
        </p:nvSpPr>
        <p:spPr>
          <a:xfrm>
            <a:off x="3154680" y="37490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Middling story · moderate symptoms · some signs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6355080" y="3319272"/>
            <a:ext cx="0" cy="91440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1"/>
          <p:cNvSpPr/>
          <p:nvPr/>
        </p:nvSpPr>
        <p:spPr>
          <a:xfrm>
            <a:off x="6537960" y="3273552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 on a bent knee, swelling overnight, joint-line pain, can hobble.</a:t>
            </a:r>
            <a:endParaRPr lang="en-US" sz="1350" dirty="0"/>
          </a:p>
        </p:txBody>
      </p:sp>
      <p:sp>
        <p:nvSpPr>
          <p:cNvPr id="28" name="Shape 22"/>
          <p:cNvSpPr/>
          <p:nvPr/>
        </p:nvSpPr>
        <p:spPr>
          <a:xfrm>
            <a:off x="502920" y="4626864"/>
            <a:ext cx="11183112" cy="13716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9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" name="Shape 23"/>
          <p:cNvSpPr/>
          <p:nvPr/>
        </p:nvSpPr>
        <p:spPr>
          <a:xfrm>
            <a:off x="502920" y="4626864"/>
            <a:ext cx="2468880" cy="1371600"/>
          </a:xfrm>
          <a:prstGeom prst="roundRect">
            <a:avLst>
              <a:gd name="adj" fmla="val 6667"/>
            </a:avLst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0" name="Shape 24"/>
          <p:cNvSpPr/>
          <p:nvPr/>
        </p:nvSpPr>
        <p:spPr>
          <a:xfrm>
            <a:off x="2697480" y="4626864"/>
            <a:ext cx="274320" cy="1371600"/>
          </a:xfrm>
          <a:prstGeom prst="rect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1" name="Shape 25"/>
          <p:cNvSpPr/>
          <p:nvPr/>
        </p:nvSpPr>
        <p:spPr>
          <a:xfrm>
            <a:off x="777240" y="5010912"/>
            <a:ext cx="603504" cy="603504"/>
          </a:xfrm>
          <a:prstGeom prst="ellipse">
            <a:avLst/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2" name="Image 4" descr="/home/claude/knee_deck/assets/knee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028" y="5146700"/>
            <a:ext cx="331927" cy="331927"/>
          </a:xfrm>
          <a:prstGeom prst="rect">
            <a:avLst/>
          </a:prstGeom>
        </p:spPr>
      </p:pic>
      <p:pic>
        <p:nvPicPr>
          <p:cNvPr id="33" name="Image 5" descr="/home/claude/knee_deck/assets/kne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968" y="5120640"/>
            <a:ext cx="384048" cy="384048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1463040" y="4791456"/>
            <a:ext cx="141732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Minor bump / near-miss</a:t>
            </a:r>
            <a:endParaRPr lang="en-US" sz="1500" dirty="0"/>
          </a:p>
        </p:txBody>
      </p:sp>
      <p:sp>
        <p:nvSpPr>
          <p:cNvPr id="35" name="Text 27"/>
          <p:cNvSpPr/>
          <p:nvPr/>
        </p:nvSpPr>
        <p:spPr>
          <a:xfrm>
            <a:off x="3154680" y="4809744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Patellofemoral pain</a:t>
            </a:r>
            <a:endParaRPr lang="en-US" sz="1900" dirty="0"/>
          </a:p>
        </p:txBody>
      </p:sp>
      <p:sp>
        <p:nvSpPr>
          <p:cNvPr id="36" name="Text 28"/>
          <p:cNvSpPr/>
          <p:nvPr/>
        </p:nvSpPr>
        <p:spPr>
          <a:xfrm>
            <a:off x="3154680" y="5285232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 story · mild symptoms · subtle signs</a:t>
            </a:r>
            <a:endParaRPr lang="en-US" sz="1150" dirty="0"/>
          </a:p>
        </p:txBody>
      </p:sp>
      <p:sp>
        <p:nvSpPr>
          <p:cNvPr id="37" name="Shape 29"/>
          <p:cNvSpPr/>
          <p:nvPr/>
        </p:nvSpPr>
        <p:spPr>
          <a:xfrm>
            <a:off x="6355080" y="4855464"/>
            <a:ext cx="0" cy="914400"/>
          </a:xfrm>
          <a:prstGeom prst="line">
            <a:avLst/>
          </a:prstGeom>
          <a:noFill/>
          <a:ln w="12700">
            <a:solidFill>
              <a:srgbClr val="E3EC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0"/>
          <p:cNvSpPr/>
          <p:nvPr/>
        </p:nvSpPr>
        <p:spPr>
          <a:xfrm>
            <a:off x="6537960" y="4809744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single event; aching front-of-knee pain that builds over weeks.</a:t>
            </a:r>
            <a:endParaRPr lang="en-US" sz="1350" dirty="0"/>
          </a:p>
        </p:txBody>
      </p:sp>
      <p:sp>
        <p:nvSpPr>
          <p:cNvPr id="39" name="Text 31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40" name="Text 32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41" name="Text 33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ANCHOR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swelling clock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= blood. Slow = fluid.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777240" y="2148840"/>
            <a:ext cx="10607040" cy="0"/>
          </a:xfrm>
          <a:prstGeom prst="line">
            <a:avLst/>
          </a:prstGeom>
          <a:noFill/>
          <a:ln w="38100">
            <a:solidFill>
              <a:srgbClr val="C9D6D5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31520" y="2103120"/>
            <a:ext cx="91440" cy="91440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8" name="Text 6"/>
          <p:cNvSpPr/>
          <p:nvPr/>
        </p:nvSpPr>
        <p:spPr>
          <a:xfrm>
            <a:off x="411480" y="222199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852928" y="2103120"/>
            <a:ext cx="91440" cy="91440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2532888" y="222199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h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186477" y="2103120"/>
            <a:ext cx="91440" cy="91440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4866437" y="222199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h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307885" y="2103120"/>
            <a:ext cx="91440" cy="91440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6987845" y="222199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h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9747504" y="2103120"/>
            <a:ext cx="91440" cy="91440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6" name="Text 14"/>
          <p:cNvSpPr/>
          <p:nvPr/>
        </p:nvSpPr>
        <p:spPr>
          <a:xfrm>
            <a:off x="9427464" y="222199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h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77240" y="1581912"/>
            <a:ext cx="2121408" cy="365760"/>
          </a:xfrm>
          <a:prstGeom prst="roundRect">
            <a:avLst>
              <a:gd name="adj" fmla="val 12500"/>
            </a:avLst>
          </a:prstGeom>
          <a:solidFill>
            <a:srgbClr val="B23A3A">
              <a:alpha val="8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777240" y="1581912"/>
            <a:ext cx="21214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 (0–2 h)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232197" y="1581912"/>
            <a:ext cx="4561027" cy="365760"/>
          </a:xfrm>
          <a:prstGeom prst="roundRect">
            <a:avLst>
              <a:gd name="adj" fmla="val 12500"/>
            </a:avLst>
          </a:prstGeom>
          <a:solidFill>
            <a:srgbClr val="B07410">
              <a:alpha val="88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5232197" y="1581912"/>
            <a:ext cx="456102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GRADUAL  (6–24 h / overnight)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2788920"/>
            <a:ext cx="5532120" cy="1828800"/>
          </a:xfrm>
          <a:prstGeom prst="roundRect">
            <a:avLst>
              <a:gd name="adj" fmla="val 4000"/>
            </a:avLst>
          </a:prstGeom>
          <a:solidFill>
            <a:srgbClr val="F7E7E5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20"/>
          <p:cNvSpPr/>
          <p:nvPr/>
        </p:nvSpPr>
        <p:spPr>
          <a:xfrm>
            <a:off x="667512" y="2953512"/>
            <a:ext cx="420624" cy="420624"/>
          </a:xfrm>
          <a:prstGeom prst="ellipse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0" descr="/home/claude/knee_deck/assets/blood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3044952"/>
            <a:ext cx="237744" cy="237744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1216152" y="293522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swelling = HAEMARTHROSIS (blood)</a:t>
            </a:r>
            <a:endParaRPr lang="en-US" sz="1450" dirty="0"/>
          </a:p>
        </p:txBody>
      </p:sp>
      <p:sp>
        <p:nvSpPr>
          <p:cNvPr id="25" name="Text 22"/>
          <p:cNvSpPr/>
          <p:nvPr/>
        </p:nvSpPr>
        <p:spPr>
          <a:xfrm>
            <a:off x="813816" y="3429000"/>
            <a:ext cx="49834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tense, fast swelling within ~2 hours means blood in the joint.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Think: ACL rupture (commonest), fracture, patellar dislocation, or PCL injury.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knee needs prompt assessment — don't be reassured by a normal X-ray.</a:t>
            </a:r>
            <a:endParaRPr lang="en-US" sz="1250" dirty="0"/>
          </a:p>
        </p:txBody>
      </p:sp>
      <p:sp>
        <p:nvSpPr>
          <p:cNvPr id="26" name="Shape 23"/>
          <p:cNvSpPr/>
          <p:nvPr/>
        </p:nvSpPr>
        <p:spPr>
          <a:xfrm>
            <a:off x="6153912" y="2788920"/>
            <a:ext cx="5532120" cy="1828800"/>
          </a:xfrm>
          <a:prstGeom prst="roundRect">
            <a:avLst>
              <a:gd name="adj" fmla="val 4000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4"/>
          <p:cNvSpPr/>
          <p:nvPr/>
        </p:nvSpPr>
        <p:spPr>
          <a:xfrm>
            <a:off x="6318504" y="295351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8" name="Image 1" descr="/home/claude/knee_deck/assets/swell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9944" y="3044952"/>
            <a:ext cx="237744" cy="237744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6867144" y="293522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Gradual swelling = EFFUSION (fluid)</a:t>
            </a:r>
            <a:endParaRPr lang="en-US" sz="1450" dirty="0"/>
          </a:p>
        </p:txBody>
      </p:sp>
      <p:sp>
        <p:nvSpPr>
          <p:cNvPr id="30" name="Text 26"/>
          <p:cNvSpPr/>
          <p:nvPr/>
        </p:nvSpPr>
        <p:spPr>
          <a:xfrm>
            <a:off x="6464808" y="3429000"/>
            <a:ext cx="49834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slower swelling over 6–24 hours (classically overnight) is reactive joint fluid.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Think: meniscal tear most often.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dramatic, but still deserves a careful story and examination.</a:t>
            </a:r>
            <a:endParaRPr lang="en-US" sz="1250" dirty="0"/>
          </a:p>
        </p:txBody>
      </p:sp>
      <p:sp>
        <p:nvSpPr>
          <p:cNvPr id="31" name="Shape 27"/>
          <p:cNvSpPr/>
          <p:nvPr/>
        </p:nvSpPr>
        <p:spPr>
          <a:xfrm>
            <a:off x="502920" y="4773168"/>
            <a:ext cx="11183112" cy="1463040"/>
          </a:xfrm>
          <a:prstGeom prst="roundRect">
            <a:avLst>
              <a:gd name="adj" fmla="val 5000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2" name="Shape 28"/>
          <p:cNvSpPr/>
          <p:nvPr/>
        </p:nvSpPr>
        <p:spPr>
          <a:xfrm>
            <a:off x="667512" y="4937760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3" name="Image 2" descr="/home/claude/knee_deck/assets/cloc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5029200"/>
            <a:ext cx="237744" cy="237744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1216152" y="4919472"/>
            <a:ext cx="1031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more clues hidden in the timing</a:t>
            </a:r>
            <a:endParaRPr lang="en-US" sz="1450" dirty="0"/>
          </a:p>
        </p:txBody>
      </p:sp>
      <p:sp>
        <p:nvSpPr>
          <p:cNvPr id="35" name="Text 30"/>
          <p:cNvSpPr/>
          <p:nvPr/>
        </p:nvSpPr>
        <p:spPr>
          <a:xfrm>
            <a:off x="813816" y="5413248"/>
            <a:ext cx="106344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late, second swelling weeks after the injury — especially after the knee 'gives way' — is a classic late ACL presentation. Remember Sally (case 1).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Swelling with NO injury that builds over a day or two? Think infection or inflammatory arthritis — a different, urgent pathway (see red flags).</a:t>
            </a:r>
            <a:endParaRPr lang="en-US" sz="1250" dirty="0"/>
          </a:p>
        </p:txBody>
      </p:sp>
      <p:sp>
        <p:nvSpPr>
          <p:cNvPr id="36" name="Text 31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7" name="Text 32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38" name="Text 33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recognition at a glance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one table to remember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63040"/>
          <a:ext cx="11183112" cy="3584448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535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43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Clue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ACL rupture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Meniscal tear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Patellofemoral pain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Onset of swelling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Rapid — within ~2 h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Slow — overnight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Little or none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Size of swelling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Large, tense (blood)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Moderate (fluid)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Minimal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Mechanism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Twist at speed + pop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Twist on a bent knee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Overuse, no clear event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Sound at injury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Loud crack / snap / pop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Sometimes a click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None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Could they carry on?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— stopped / carried off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Hobbled on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Locking / giving way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Gives way on turning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True locking; catching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Pseudo-locking only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Site of pain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EF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All over (tense knee)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Medial joint line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50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Front of knee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532120"/>
            <a:ext cx="11183112" cy="749808"/>
          </a:xfrm>
          <a:prstGeom prst="roundRect">
            <a:avLst>
              <a:gd name="adj" fmla="val 9756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667512" y="569671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9" name="Image 0" descr="/home/claude/knee_deck/assets/target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5788152"/>
            <a:ext cx="237744" cy="2377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89304" y="5532120"/>
            <a:ext cx="10177272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it down each column: each injury has its own consistent story. When the clues line up, you have your working diagnosis.</a:t>
            </a:r>
            <a:endParaRPr lang="en-US" sz="1250" dirty="0"/>
          </a:p>
        </p:txBody>
      </p:sp>
      <p:sp>
        <p:nvSpPr>
          <p:cNvPr id="6" name="Text 7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structured examination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 → Feel → Move (and compare both knees)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3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the moment they walk in — watch the gait, the limp, the willingness to weight-bear. Then examine the injured knee against the normal one.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777240" y="2221992"/>
            <a:ext cx="603504" cy="603504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Image 0" descr="/home/claude/knee_deck/assets/ey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028" y="2357780"/>
            <a:ext cx="331927" cy="33192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508760" y="222199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LOOK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795528" y="301752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Swelling, bruising, redness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Muscle wasting (quads waste fast)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Alignment: varus / valgus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they hold and move the leg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288536" y="1965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" name="Shape 10"/>
          <p:cNvSpPr/>
          <p:nvPr/>
        </p:nvSpPr>
        <p:spPr>
          <a:xfrm>
            <a:off x="4562856" y="2221992"/>
            <a:ext cx="603504" cy="603504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4" name="Image 1" descr="/home/claude/knee_deck/assets/hand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644" y="2357780"/>
            <a:ext cx="331927" cy="33192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294376" y="222199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FEEL</a:t>
            </a:r>
            <a:endParaRPr lang="en-US" sz="2100" dirty="0"/>
          </a:p>
        </p:txBody>
      </p:sp>
      <p:sp>
        <p:nvSpPr>
          <p:cNvPr id="16" name="Text 12"/>
          <p:cNvSpPr/>
          <p:nvPr/>
        </p:nvSpPr>
        <p:spPr>
          <a:xfrm>
            <a:off x="4581144" y="301752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Effusion vs synovial thickening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Joint-line tenderness (meniscus)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Tenderness over MCL / LCL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Warmth — think infection if hot</a:t>
            </a:r>
            <a:endParaRPr lang="en-US" sz="1250" dirty="0"/>
          </a:p>
        </p:txBody>
      </p:sp>
      <p:sp>
        <p:nvSpPr>
          <p:cNvPr id="17" name="Shape 13"/>
          <p:cNvSpPr/>
          <p:nvPr/>
        </p:nvSpPr>
        <p:spPr>
          <a:xfrm>
            <a:off x="8074152" y="1965960"/>
            <a:ext cx="3611880" cy="27432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8" name="Shape 14"/>
          <p:cNvSpPr/>
          <p:nvPr/>
        </p:nvSpPr>
        <p:spPr>
          <a:xfrm>
            <a:off x="8348472" y="2221992"/>
            <a:ext cx="603504" cy="603504"/>
          </a:xfrm>
          <a:prstGeom prst="ellipse">
            <a:avLst/>
          </a:prstGeom>
          <a:solidFill>
            <a:srgbClr val="2F7D54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9" name="Image 2" descr="/home/claude/knee_deck/assets/mov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4260" y="2357780"/>
            <a:ext cx="331927" cy="331927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079992" y="2221992"/>
            <a:ext cx="2514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MOVE</a:t>
            </a:r>
            <a:endParaRPr lang="en-US" sz="2100" dirty="0"/>
          </a:p>
        </p:txBody>
      </p:sp>
      <p:sp>
        <p:nvSpPr>
          <p:cNvPr id="21" name="Text 16"/>
          <p:cNvSpPr/>
          <p:nvPr/>
        </p:nvSpPr>
        <p:spPr>
          <a:xfrm>
            <a:off x="8366760" y="3017520"/>
            <a:ext cx="30632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Active, then gentle passive range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Flexion / extension / a fixed block?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Patellar glide &amp; crepitus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Collateral stress at 0° and 30°</a:t>
            </a:r>
            <a:endParaRPr lang="en-US" sz="1250" dirty="0"/>
          </a:p>
        </p:txBody>
      </p:sp>
      <p:sp>
        <p:nvSpPr>
          <p:cNvPr id="22" name="Shape 17"/>
          <p:cNvSpPr/>
          <p:nvPr/>
        </p:nvSpPr>
        <p:spPr>
          <a:xfrm>
            <a:off x="502920" y="4901184"/>
            <a:ext cx="11183112" cy="1335024"/>
          </a:xfrm>
          <a:prstGeom prst="roundRect">
            <a:avLst>
              <a:gd name="adj" fmla="val 5479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3" name="Shape 18"/>
          <p:cNvSpPr/>
          <p:nvPr/>
        </p:nvSpPr>
        <p:spPr>
          <a:xfrm>
            <a:off x="667512" y="5065776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4" name="Image 3" descr="/home/claude/knee_deck/assets/search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52" y="5157216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216152" y="5047488"/>
            <a:ext cx="103144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realistic about the cruciate &amp; meniscal tests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813816" y="5541264"/>
            <a:ext cx="1063447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Lachman's, pivot shift, drawer and McMurray's are hard to perform and unreliable in non-expert hands — and the acute, painful, swollen knee defeats them anyway.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forget referred pain from the hip, and consider generalised joint disease.</a:t>
            </a:r>
            <a:endParaRPr lang="en-US" sz="1250" dirty="0"/>
          </a:p>
        </p:txBody>
      </p:sp>
      <p:sp>
        <p:nvSpPr>
          <p:cNvPr id="27" name="Text 21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EXAMINATION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to X-ray: the Ottawa Knee Rules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validated way to avoid needless radiographs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11155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an acute knee injury only if </a:t>
            </a:r>
            <a:r>
              <a:rPr lang="en-US" sz="145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one</a:t>
            </a:r>
            <a:r>
              <a:rPr lang="en-US" sz="14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of these five is present: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02920" y="1783080"/>
            <a:ext cx="5486400" cy="713232"/>
          </a:xfrm>
          <a:prstGeom prst="roundRect">
            <a:avLst>
              <a:gd name="adj" fmla="val 11538"/>
            </a:avLst>
          </a:prstGeom>
          <a:solidFill>
            <a:srgbClr val="E4EFEE"/>
          </a:solidFill>
          <a:ln w="12700">
            <a:solidFill>
              <a:srgbClr val="CFE2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6"/>
          <p:cNvSpPr/>
          <p:nvPr/>
        </p:nvSpPr>
        <p:spPr>
          <a:xfrm>
            <a:off x="667512" y="1892808"/>
            <a:ext cx="493776" cy="493776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9" name="Image 0" descr="/home/claude/knee_deck/assets/clo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612" y="2003908"/>
            <a:ext cx="271577" cy="27157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89304" y="178308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55 years or older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6199632" y="1783080"/>
            <a:ext cx="5486400" cy="713232"/>
          </a:xfrm>
          <a:prstGeom prst="roundRect">
            <a:avLst>
              <a:gd name="adj" fmla="val 11538"/>
            </a:avLst>
          </a:prstGeom>
          <a:solidFill>
            <a:srgbClr val="E4EFEE"/>
          </a:solidFill>
          <a:ln w="12700">
            <a:solidFill>
              <a:srgbClr val="CFE2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364224" y="1892808"/>
            <a:ext cx="493776" cy="493776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bon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5324" y="2003908"/>
            <a:ext cx="271577" cy="271577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986016" y="1783080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Tenderness at the head of the fibula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502920" y="2642616"/>
            <a:ext cx="5486400" cy="713232"/>
          </a:xfrm>
          <a:prstGeom prst="roundRect">
            <a:avLst>
              <a:gd name="adj" fmla="val 11538"/>
            </a:avLst>
          </a:prstGeom>
          <a:solidFill>
            <a:srgbClr val="E4EFEE"/>
          </a:solidFill>
          <a:ln w="12700">
            <a:solidFill>
              <a:srgbClr val="CFE2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2"/>
          <p:cNvSpPr/>
          <p:nvPr/>
        </p:nvSpPr>
        <p:spPr>
          <a:xfrm>
            <a:off x="667512" y="2752344"/>
            <a:ext cx="493776" cy="493776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" name="Image 2" descr="/home/claude/knee_deck/assets/knee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612" y="2863444"/>
            <a:ext cx="271577" cy="27157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9304" y="2642616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Isolated tenderness of the patella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6199632" y="2642616"/>
            <a:ext cx="5486400" cy="713232"/>
          </a:xfrm>
          <a:prstGeom prst="roundRect">
            <a:avLst>
              <a:gd name="adj" fmla="val 11538"/>
            </a:avLst>
          </a:prstGeom>
          <a:solidFill>
            <a:srgbClr val="E4EFEE"/>
          </a:solidFill>
          <a:ln w="12700">
            <a:solidFill>
              <a:srgbClr val="CFE2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15"/>
          <p:cNvSpPr/>
          <p:nvPr/>
        </p:nvSpPr>
        <p:spPr>
          <a:xfrm>
            <a:off x="6364224" y="2752344"/>
            <a:ext cx="493776" cy="493776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1" name="Image 3" descr="/home/claude/knee_deck/assets/mov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5324" y="2863444"/>
            <a:ext cx="271577" cy="27157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986016" y="2642616"/>
            <a:ext cx="4572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Cannot flex the knee to 90°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502920" y="3502152"/>
            <a:ext cx="11183112" cy="713232"/>
          </a:xfrm>
          <a:prstGeom prst="roundRect">
            <a:avLst>
              <a:gd name="adj" fmla="val 11538"/>
            </a:avLst>
          </a:prstGeom>
          <a:solidFill>
            <a:srgbClr val="E4EFEE"/>
          </a:solidFill>
          <a:ln w="12700">
            <a:solidFill>
              <a:srgbClr val="CFE2E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18"/>
          <p:cNvSpPr/>
          <p:nvPr/>
        </p:nvSpPr>
        <p:spPr>
          <a:xfrm>
            <a:off x="667512" y="3611880"/>
            <a:ext cx="493776" cy="493776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5" name="Image 4" descr="/home/claude/knee_deck/assets/leg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612" y="3722980"/>
            <a:ext cx="271577" cy="27157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89304" y="3502152"/>
            <a:ext cx="1026871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98000"/>
              </a:lnSpc>
              <a:buNone/>
            </a:pPr>
            <a:r>
              <a:rPr lang="en-US" sz="13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Cannot bear weight (4 steps) — both straight after the injury and now</a:t>
            </a:r>
            <a:endParaRPr lang="en-US" sz="1350" dirty="0"/>
          </a:p>
        </p:txBody>
      </p:sp>
      <p:sp>
        <p:nvSpPr>
          <p:cNvPr id="27" name="Shape 20"/>
          <p:cNvSpPr/>
          <p:nvPr/>
        </p:nvSpPr>
        <p:spPr>
          <a:xfrm>
            <a:off x="502920" y="4224528"/>
            <a:ext cx="5486400" cy="2011680"/>
          </a:xfrm>
          <a:prstGeom prst="roundRect">
            <a:avLst>
              <a:gd name="adj" fmla="val 3636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8" name="Shape 21"/>
          <p:cNvSpPr/>
          <p:nvPr/>
        </p:nvSpPr>
        <p:spPr>
          <a:xfrm>
            <a:off x="667512" y="4389120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9" name="Image 5" descr="/home/claude/knee_deck/assets/chec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952" y="4480560"/>
            <a:ext cx="237744" cy="23774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216152" y="437083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 of the five? No X-ray needed</a:t>
            </a:r>
            <a:endParaRPr lang="en-US" sz="1450" dirty="0"/>
          </a:p>
        </p:txBody>
      </p:sp>
      <p:sp>
        <p:nvSpPr>
          <p:cNvPr id="31" name="Text 23"/>
          <p:cNvSpPr/>
          <p:nvPr/>
        </p:nvSpPr>
        <p:spPr>
          <a:xfrm>
            <a:off x="813816" y="4864608"/>
            <a:ext cx="49377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 is ~98–100% sensitive for clinically important fractures.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Endorsed by the Royal College of Radiologists (iRefer) and referenced by NICE CKS.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Cuts unnecessary radiographs and radiation.</a:t>
            </a:r>
            <a:endParaRPr lang="en-US" sz="1250" dirty="0"/>
          </a:p>
        </p:txBody>
      </p:sp>
      <p:sp>
        <p:nvSpPr>
          <p:cNvPr id="32" name="Shape 24"/>
          <p:cNvSpPr/>
          <p:nvPr/>
        </p:nvSpPr>
        <p:spPr>
          <a:xfrm>
            <a:off x="6153912" y="4224528"/>
            <a:ext cx="5532120" cy="2011680"/>
          </a:xfrm>
          <a:prstGeom prst="roundRect">
            <a:avLst>
              <a:gd name="adj" fmla="val 3636"/>
            </a:avLst>
          </a:prstGeom>
          <a:solidFill>
            <a:srgbClr val="F7E7E5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25"/>
          <p:cNvSpPr/>
          <p:nvPr/>
        </p:nvSpPr>
        <p:spPr>
          <a:xfrm>
            <a:off x="6318504" y="4389120"/>
            <a:ext cx="420624" cy="420624"/>
          </a:xfrm>
          <a:prstGeom prst="ellipse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34" name="Image 6" descr="/home/claude/knee_deck/assets/times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9944" y="4480560"/>
            <a:ext cx="237744" cy="237744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6867144" y="437083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 what an X-ray won't show</a:t>
            </a:r>
            <a:endParaRPr lang="en-US" sz="1450" dirty="0"/>
          </a:p>
        </p:txBody>
      </p:sp>
      <p:sp>
        <p:nvSpPr>
          <p:cNvPr id="36" name="Text 27"/>
          <p:cNvSpPr/>
          <p:nvPr/>
        </p:nvSpPr>
        <p:spPr>
          <a:xfrm>
            <a:off x="6464808" y="4864608"/>
            <a:ext cx="498348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rules a fracture in or out — nothing more.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ACL, meniscal and collateral injuries are invisible on plain film.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normal X-ray never excludes serious soft-tissue injury. The history still rules.</a:t>
            </a:r>
            <a:endParaRPr lang="en-US" sz="1250" dirty="0"/>
          </a:p>
        </p:txBody>
      </p:sp>
      <p:sp>
        <p:nvSpPr>
          <p:cNvPr id="37" name="Text 28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8" name="Text 29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39" name="Text 30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IMAGING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B23A3A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miss these red flags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knees that need same-day or urgent action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04088" y="1636776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unstabl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1760220"/>
            <a:ext cx="301752" cy="30175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99032" y="15819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Hot, swollen knee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399032" y="1947672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Fever, redness, severe pain, can't weight-bear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septic arthritis until proven otherwise. Same-day assessment + aspiration.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153912" y="1417320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355080" y="1636776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loc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524" y="1760220"/>
            <a:ext cx="301752" cy="30175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050024" y="158191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Truly locked knee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7050024" y="1947672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block to full extension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loose body or displaced meniscal fragment. Needs urgent orthopaedic look.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02920" y="2916936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704088" y="3136392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bol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2" y="3259836"/>
            <a:ext cx="301752" cy="30175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399032" y="308152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Suspected ACL rupture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1399032" y="3447288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Twist, pop, rapid swelling, later giving way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to a knee specialist even if your examination is normal.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6153912" y="2916936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355080" y="3136392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bone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8524" y="3259836"/>
            <a:ext cx="301752" cy="30175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050024" y="3081528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Fracture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7050024" y="3447288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Ottawa-positive, deformity, or focal bony tenderness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X-ray; refer per findings.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02920" y="4416552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7" name="Shape 21"/>
          <p:cNvSpPr/>
          <p:nvPr/>
        </p:nvSpPr>
        <p:spPr>
          <a:xfrm>
            <a:off x="704088" y="4636008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8" name="Image 4" descr="/home/claude/knee_deck/assets/leg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7532" y="4759452"/>
            <a:ext cx="301752" cy="301752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399032" y="458114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Extensor-mechanism rupture</a:t>
            </a:r>
            <a:endParaRPr lang="en-US" sz="1450" dirty="0"/>
          </a:p>
        </p:txBody>
      </p:sp>
      <p:sp>
        <p:nvSpPr>
          <p:cNvPr id="30" name="Text 23"/>
          <p:cNvSpPr/>
          <p:nvPr/>
        </p:nvSpPr>
        <p:spPr>
          <a:xfrm>
            <a:off x="1399032" y="4946904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Can't straight-leg-raise or hold the leg extended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patellar/quadriceps tendon or patella fracture. Urgent.</a:t>
            </a:r>
            <a:endParaRPr lang="en-US" sz="1150" dirty="0"/>
          </a:p>
        </p:txBody>
      </p:sp>
      <p:sp>
        <p:nvSpPr>
          <p:cNvPr id="31" name="Shape 24"/>
          <p:cNvSpPr/>
          <p:nvPr/>
        </p:nvSpPr>
        <p:spPr>
          <a:xfrm>
            <a:off x="6153912" y="4416552"/>
            <a:ext cx="5532120" cy="1371600"/>
          </a:xfrm>
          <a:prstGeom prst="roundRect">
            <a:avLst>
              <a:gd name="adj" fmla="val 6000"/>
            </a:avLst>
          </a:prstGeom>
          <a:solidFill>
            <a:srgbClr val="F7E7E5"/>
          </a:solidFill>
          <a:ln w="12700">
            <a:solidFill>
              <a:srgbClr val="EFCFCC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2" name="Shape 25"/>
          <p:cNvSpPr/>
          <p:nvPr/>
        </p:nvSpPr>
        <p:spPr>
          <a:xfrm>
            <a:off x="6355080" y="4636008"/>
            <a:ext cx="548640" cy="548640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3" name="Image 5" descr="/home/claude/knee_deck/assets/unstabl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4759452"/>
            <a:ext cx="301752" cy="301752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050024" y="458114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Knee dislocation / multi-ligament</a:t>
            </a:r>
            <a:endParaRPr lang="en-US" sz="1450" dirty="0"/>
          </a:p>
        </p:txBody>
      </p:sp>
      <p:sp>
        <p:nvSpPr>
          <p:cNvPr id="35" name="Text 27"/>
          <p:cNvSpPr/>
          <p:nvPr/>
        </p:nvSpPr>
        <p:spPr>
          <a:xfrm>
            <a:off x="7050024" y="4946904"/>
            <a:ext cx="443484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Gross instability after high-energy trauma — </a:t>
            </a:r>
            <a:r>
              <a:rPr lang="en-US" sz="115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to the popliteal artery. Emergency.</a:t>
            </a:r>
            <a:endParaRPr lang="en-US" sz="1150" dirty="0"/>
          </a:p>
        </p:txBody>
      </p:sp>
      <p:sp>
        <p:nvSpPr>
          <p:cNvPr id="36" name="Text 28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7" name="Text 29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38" name="Text 30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 FLAGS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A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">
            <a:off x="9875520" y="4206240"/>
            <a:ext cx="3108960" cy="3108960"/>
          </a:xfrm>
          <a:prstGeom prst="roundRect">
            <a:avLst>
              <a:gd name="adj" fmla="val 8824"/>
            </a:avLst>
          </a:prstGeom>
          <a:solidFill>
            <a:srgbClr val="1C7C7A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05840" cy="1005840"/>
          </a:xfrm>
          <a:prstGeom prst="roundRect">
            <a:avLst>
              <a:gd name="adj" fmla="val 9091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822960" y="1828800"/>
            <a:ext cx="1005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2103120" y="18288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8FD0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INJURIES IN DEPTH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084832" y="2240280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 each story — and what to do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2121408" y="3611880"/>
            <a:ext cx="8961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4000"/>
              </a:lnSpc>
              <a:buNone/>
            </a:pPr>
            <a:r>
              <a:rPr lang="en-US" sz="1600" i="1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short deep-dives: ACL, meniscus, patellofemoral pain, and the collaterals (with the PCL).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DIVES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Anterior cruciate ligament (ACL) rupture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big one — the injury you must not miss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532120" cy="1874520"/>
          </a:xfrm>
          <a:prstGeom prst="roundRect">
            <a:avLst>
              <a:gd name="adj" fmla="val 3902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67512" y="15361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target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62763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6152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ACL does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13816" y="2011680"/>
            <a:ext cx="4983480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stability — stops the tibia sliding forward and controls the knee's small rotation.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Provides proprioception — the joint's sense of position.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 it, the knee collapses when the owner turns.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02920" y="3383280"/>
            <a:ext cx="5532120" cy="2852928"/>
          </a:xfrm>
          <a:prstGeom prst="roundRect">
            <a:avLst>
              <a:gd name="adj" fmla="val 2564"/>
            </a:avLst>
          </a:prstGeom>
          <a:solidFill>
            <a:srgbClr val="F7E7E5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7512" y="3547872"/>
            <a:ext cx="420624" cy="420624"/>
          </a:xfrm>
          <a:prstGeom prst="ellipse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times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63931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6152" y="352958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it's missed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813816" y="4023360"/>
            <a:ext cx="4983480" cy="2048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knee keeps giving way on rotation.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Repeated giving-way damages the menisci and cartilage.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 term: early osteoarthritis.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normal early examination is the classic trap — the swollen knee is too sore to test, and signs settle before the next visit.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153912" y="1371600"/>
            <a:ext cx="5532120" cy="2331720"/>
          </a:xfrm>
          <a:prstGeom prst="roundRect">
            <a:avLst>
              <a:gd name="adj" fmla="val 3137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318504" y="153619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dumbbell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44" y="162763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867144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 today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464808" y="2011680"/>
            <a:ext cx="4983480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all suspected ACL ruptures to a knee specialist.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people manage well with intensive rehabilitation focused on hamstrings and proprioception — enough for cycling, swimming, rowing.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Reconstruction (not 'repair') is offered to those who keep having instability despite rehab, or whose sport/work needs high knee function.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53912" y="3840480"/>
            <a:ext cx="5532120" cy="2395728"/>
          </a:xfrm>
          <a:prstGeom prst="roundRect">
            <a:avLst>
              <a:gd name="adj" fmla="val 3053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318504" y="400507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lightbulb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944" y="409651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67144" y="398678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Graft choice has moved on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464808" y="4480560"/>
            <a:ext cx="4983480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teaching named the middle-third patellar tendon as the 'gold standard'.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current UK practice the hamstring tendon autograft is the commonest choice (~9 in 10 primary reconstructions in the National Ligament Registry), with patellar-tendon (BPTB) and quadriceps-tendon grafts as alternatives.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 is individualised; outcomes are good with each.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Meniscal tear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locker — a twist on a bent, loaded knee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532120" cy="2286000"/>
          </a:xfrm>
          <a:prstGeom prst="roundRect">
            <a:avLst>
              <a:gd name="adj" fmla="val 3200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67512" y="15361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leg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62763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6152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story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13816" y="2011680"/>
            <a:ext cx="4983480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Twisting on a flexed, weight-bearing knee — football's classic.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Severe medial pain at the time; could hobble 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Swelling comes up slowly, overnight (an effusion).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locking: the knee jams and won't fully straighten.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02920" y="3794760"/>
            <a:ext cx="5532120" cy="2441448"/>
          </a:xfrm>
          <a:prstGeom prst="roundRect">
            <a:avLst>
              <a:gd name="adj" fmla="val 2996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7512" y="395935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hand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405079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6152" y="394106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examination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813816" y="4434840"/>
            <a:ext cx="4983480" cy="1636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just an effusion and medial joint-line tenderness.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Quadriceps waste quickly after any painful knee.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Provocative meniscal tests (McMurray's) need a relaxed, quiet joint — don't rely on them acutely.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locking ≠ pseudo-locking (the latter is patellofemoral, with pain not a mechanical block).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153912" y="1371600"/>
            <a:ext cx="5532120" cy="2606040"/>
          </a:xfrm>
          <a:prstGeom prst="roundRect">
            <a:avLst>
              <a:gd name="adj" fmla="val 2807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318504" y="153619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hospital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44" y="162763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867144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early referral matters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464808" y="2011680"/>
            <a:ext cx="4983480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MRI is the imaging of choice; arthroscopy confirms and treats.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outer rim of the meniscus has a blood supply — peripheral tears caught early can be repaired and heal.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central tears may need a tidy-up of the torn portion.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53912" y="4114800"/>
            <a:ext cx="5532120" cy="2121408"/>
          </a:xfrm>
          <a:prstGeom prst="roundRect">
            <a:avLst>
              <a:gd name="adj" fmla="val 3448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318504" y="427939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lightbulb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944" y="437083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67144" y="42611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Preserve the meniscus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464808" y="4754880"/>
            <a:ext cx="49834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now know the menisci are vital shock absorbers.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removal is a thing of the past — many who had menisci removed decades ago now have early OA.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modern goal is to save meniscal tissue wherever possible.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MENISCUS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Patellofemoral pain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slow burn — aching at the front of the knee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532120" cy="2606040"/>
          </a:xfrm>
          <a:prstGeom prst="roundRect">
            <a:avLst>
              <a:gd name="adj" fmla="val 2807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67512" y="15361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kne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62763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6152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picture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13816" y="2011680"/>
            <a:ext cx="4983480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Gradual, aching anterior knee pain — no single injury.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Worse going downstairs or downhill (patients pause on the way down, not up).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Worse with squatting, crouching, kneeling and driving.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'cinema sign': pain after sitting with the knee bent for a while.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02920" y="4114800"/>
            <a:ext cx="5532120" cy="2121408"/>
          </a:xfrm>
          <a:prstGeom prst="roundRect">
            <a:avLst>
              <a:gd name="adj" fmla="val 3448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7512" y="42793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running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437083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6152" y="42611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gets it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813816" y="4754880"/>
            <a:ext cx="49834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in adolescents and active young adults, particularly women and runners.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Also seen with a sudden jump in load — new hill-walking, distance running or military-style training.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153912" y="1371600"/>
            <a:ext cx="5532120" cy="2606040"/>
          </a:xfrm>
          <a:prstGeom prst="roundRect">
            <a:avLst>
              <a:gd name="adj" fmla="val 2807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318504" y="153619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dumbbell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44" y="162763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867144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Management: exercise first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464808" y="2011680"/>
            <a:ext cx="4983480" cy="1801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Structured physiotherapy is the cornerstone — quadriceps and hip/gluteal strengthening.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Activity modification and gradual load progression.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analgesia for flares if needed.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Reassure: most settle, though it can be stubborn — consistency is key.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53912" y="4114800"/>
            <a:ext cx="5532120" cy="2121408"/>
          </a:xfrm>
          <a:prstGeom prst="roundRect">
            <a:avLst>
              <a:gd name="adj" fmla="val 3448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318504" y="427939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lightbulb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944" y="437083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67144" y="42611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taping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464808" y="4754880"/>
            <a:ext cx="4983480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Patellar taping (McConnell technique) may give short-term relief as an add-on to exercise.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is an adjunct with limited evidence — not a stand-alone fix, and not the old 'tape it and forget it' advice.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PATELLOFEMORAL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Collateral ligaments &amp; the PCL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side-swipes and the dashboard injury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532120" cy="2788920"/>
          </a:xfrm>
          <a:prstGeom prst="roundRect">
            <a:avLst>
              <a:gd name="adj" fmla="val 2623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667512" y="15361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bandag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1627632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16152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MCL &amp; LCL — collateral injuries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13816" y="2011680"/>
            <a:ext cx="4983480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MCL: a blow to the OUTER knee (valgus force). The commonest knee ligament injury.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LCL: a blow to the INNER knee (varus force). Much less common.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Graded 1–3. Tenderness is over the ligament/condyle — not the joint line (which points to meniscus).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Grade 3 = a complete tear with a 'wobbly', unstable knee.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502920" y="4297680"/>
            <a:ext cx="5532120" cy="1938528"/>
          </a:xfrm>
          <a:prstGeom prst="roundRect">
            <a:avLst>
              <a:gd name="adj" fmla="val 3774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67512" y="446227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chec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455371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1216152" y="444398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Collateral management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813816" y="4937760"/>
            <a:ext cx="49834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Outlook is good — most heal with early mobilisation and rehab.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hinged brace helps more unstable injuries.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Early movement prevents stiffness and rapid muscle loss.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153912" y="1371600"/>
            <a:ext cx="5532120" cy="2788920"/>
          </a:xfrm>
          <a:prstGeom prst="roundRect">
            <a:avLst>
              <a:gd name="adj" fmla="val 2623"/>
            </a:avLst>
          </a:prstGeom>
          <a:solidFill>
            <a:srgbClr val="E4EFEE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318504" y="1536192"/>
            <a:ext cx="420624" cy="420624"/>
          </a:xfrm>
          <a:prstGeom prst="ellipse">
            <a:avLst/>
          </a:prstGeom>
          <a:solidFill>
            <a:srgbClr val="0E5C5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skiing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9944" y="162763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867144" y="151790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PCL — the quieter cruciate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464808" y="2011680"/>
            <a:ext cx="4983480" cy="1984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 commonly injured than the ACL, and less dramatic.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Mechanism: a direct blow to the front of the shin with the knee bent (dashboard), or forced hyperextension.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Often few symptoms once the acute insult settles — sometimes vague or anterior knee pain.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be easy to miss.</a:t>
            </a:r>
            <a:endParaRPr lang="en-US" sz="1250" dirty="0"/>
          </a:p>
        </p:txBody>
      </p:sp>
      <p:sp>
        <p:nvSpPr>
          <p:cNvPr id="21" name="Shape 16"/>
          <p:cNvSpPr/>
          <p:nvPr/>
        </p:nvSpPr>
        <p:spPr>
          <a:xfrm>
            <a:off x="6153912" y="4297680"/>
            <a:ext cx="5532120" cy="1938528"/>
          </a:xfrm>
          <a:prstGeom prst="roundRect">
            <a:avLst>
              <a:gd name="adj" fmla="val 3774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Shape 17"/>
          <p:cNvSpPr/>
          <p:nvPr/>
        </p:nvSpPr>
        <p:spPr>
          <a:xfrm>
            <a:off x="6318504" y="446227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dumbbell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944" y="4553712"/>
            <a:ext cx="237744" cy="237744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67144" y="4443984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PCL management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464808" y="4937760"/>
            <a:ext cx="498348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Usually conservative.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Rehabilitation focused on the quadriceps, which add front-to-back stability.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the ACL, a long-standing PCL-deficient knee tends toward early degenerative change.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7" name="Text 21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COLLATERALS &amp; PCL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Putting it together: the 10-minute flow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simple route from door to decision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463040"/>
            <a:ext cx="3383280" cy="1188720"/>
          </a:xfrm>
          <a:prstGeom prst="roundRect">
            <a:avLst>
              <a:gd name="adj" fmla="val 7692"/>
            </a:avLst>
          </a:prstGeom>
          <a:solidFill>
            <a:srgbClr val="E4EFEE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67512" y="1591056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Take the story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67512" y="19202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fast did it swell? Pop? Could they continue? Locking or giving way? Where's the pain?</a:t>
            </a:r>
            <a:endParaRPr lang="en-US" sz="1100" dirty="0"/>
          </a:p>
        </p:txBody>
      </p:sp>
      <p:pic>
        <p:nvPicPr>
          <p:cNvPr id="9" name="Image 0" descr="/home/claude/knee_deck/assets/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0208" y="1828800"/>
            <a:ext cx="365760" cy="36576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4434840" y="1463040"/>
            <a:ext cx="3383280" cy="1188720"/>
          </a:xfrm>
          <a:prstGeom prst="roundRect">
            <a:avLst>
              <a:gd name="adj" fmla="val 7692"/>
            </a:avLst>
          </a:prstGeom>
          <a:solidFill>
            <a:srgbClr val="E4EFEE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" name="Text 8"/>
          <p:cNvSpPr/>
          <p:nvPr/>
        </p:nvSpPr>
        <p:spPr>
          <a:xfrm>
            <a:off x="4599432" y="1591056"/>
            <a:ext cx="30540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Look–Feel–Move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599432" y="1920240"/>
            <a:ext cx="305409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Gait, effusion, joint-line vs ligament tenderness, range, a fixed block, collateral stress.</a:t>
            </a:r>
            <a:endParaRPr lang="en-US" sz="1100" dirty="0"/>
          </a:p>
        </p:txBody>
      </p:sp>
      <p:pic>
        <p:nvPicPr>
          <p:cNvPr id="13" name="Image 1" descr="/home/claude/knee_deck/assets/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2128" y="1828800"/>
            <a:ext cx="365760" cy="36576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8366760" y="1463040"/>
            <a:ext cx="3319272" cy="1188720"/>
          </a:xfrm>
          <a:prstGeom prst="roundRect">
            <a:avLst>
              <a:gd name="adj" fmla="val 7692"/>
            </a:avLst>
          </a:prstGeom>
          <a:solidFill>
            <a:srgbClr val="F6ECD9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8531352" y="1591056"/>
            <a:ext cx="29900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Ottawa check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8531352" y="1920240"/>
            <a:ext cx="2990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8000"/>
              </a:lnSpc>
              <a:buNone/>
            </a:pPr>
            <a:r>
              <a:rPr lang="en-US" sz="11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of the five criteria? If yes → X-ray to exclude fracture.</a:t>
            </a:r>
            <a:endParaRPr lang="en-US" sz="1100" dirty="0"/>
          </a:p>
        </p:txBody>
      </p:sp>
      <p:pic>
        <p:nvPicPr>
          <p:cNvPr id="17" name="Image 2" descr="/home/claude/knee_deck/assets/arrowdow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680" y="2697480"/>
            <a:ext cx="365760" cy="365760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02920" y="320040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7E7E5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" name="Shape 14"/>
          <p:cNvSpPr/>
          <p:nvPr/>
        </p:nvSpPr>
        <p:spPr>
          <a:xfrm>
            <a:off x="2016252" y="3401568"/>
            <a:ext cx="585216" cy="585216"/>
          </a:xfrm>
          <a:prstGeom prst="ellipse">
            <a:avLst/>
          </a:prstGeom>
          <a:solidFill>
            <a:srgbClr val="B23A3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0" name="Image 3" descr="/home/claude/knee_deck/assets/bol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7926" y="3533242"/>
            <a:ext cx="321869" cy="321869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85800" y="409651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B23A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Worrying ligament story</a:t>
            </a:r>
            <a:endParaRPr lang="en-US" sz="1450" dirty="0"/>
          </a:p>
        </p:txBody>
      </p:sp>
      <p:sp>
        <p:nvSpPr>
          <p:cNvPr id="22" name="Text 16"/>
          <p:cNvSpPr/>
          <p:nvPr/>
        </p:nvSpPr>
        <p:spPr>
          <a:xfrm>
            <a:off x="731520" y="45720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ACL/PCL features, rapid haemarthrosis, instability</a:t>
            </a:r>
            <a:endParaRPr lang="en-US" sz="1150" dirty="0"/>
          </a:p>
        </p:txBody>
      </p:sp>
      <p:sp>
        <p:nvSpPr>
          <p:cNvPr id="23" name="Shape 17"/>
          <p:cNvSpPr/>
          <p:nvPr/>
        </p:nvSpPr>
        <p:spPr>
          <a:xfrm>
            <a:off x="868680" y="5047488"/>
            <a:ext cx="28803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Text 18"/>
          <p:cNvSpPr/>
          <p:nvPr/>
        </p:nvSpPr>
        <p:spPr>
          <a:xfrm>
            <a:off x="731520" y="510235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20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to knee specialist — even if exam is normal</a:t>
            </a:r>
            <a:endParaRPr lang="en-US" sz="1200" dirty="0"/>
          </a:p>
        </p:txBody>
      </p:sp>
      <p:sp>
        <p:nvSpPr>
          <p:cNvPr id="25" name="Shape 19"/>
          <p:cNvSpPr/>
          <p:nvPr/>
        </p:nvSpPr>
        <p:spPr>
          <a:xfrm>
            <a:off x="4288536" y="320040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FBF1DC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6" name="Shape 20"/>
          <p:cNvSpPr/>
          <p:nvPr/>
        </p:nvSpPr>
        <p:spPr>
          <a:xfrm>
            <a:off x="5801868" y="3401568"/>
            <a:ext cx="585216" cy="585216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7" name="Image 4" descr="/home/claude/knee_deck/assets/lock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3542" y="3533242"/>
            <a:ext cx="321869" cy="321869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4471416" y="409651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Mechanical / locking</a:t>
            </a:r>
            <a:endParaRPr lang="en-US" sz="1450" dirty="0"/>
          </a:p>
        </p:txBody>
      </p:sp>
      <p:sp>
        <p:nvSpPr>
          <p:cNvPr id="29" name="Text 22"/>
          <p:cNvSpPr/>
          <p:nvPr/>
        </p:nvSpPr>
        <p:spPr>
          <a:xfrm>
            <a:off x="4517136" y="45720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True locking, medial joint-line pain, slow effusion</a:t>
            </a:r>
            <a:endParaRPr lang="en-US" sz="1150" dirty="0"/>
          </a:p>
        </p:txBody>
      </p:sp>
      <p:sp>
        <p:nvSpPr>
          <p:cNvPr id="30" name="Shape 23"/>
          <p:cNvSpPr/>
          <p:nvPr/>
        </p:nvSpPr>
        <p:spPr>
          <a:xfrm>
            <a:off x="4654296" y="5047488"/>
            <a:ext cx="28803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1" name="Text 24"/>
          <p:cNvSpPr/>
          <p:nvPr/>
        </p:nvSpPr>
        <p:spPr>
          <a:xfrm>
            <a:off x="4517136" y="510235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20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for meniscal assessment (MRI / clinic)</a:t>
            </a:r>
            <a:endParaRPr lang="en-US" sz="1200" dirty="0"/>
          </a:p>
        </p:txBody>
      </p:sp>
      <p:sp>
        <p:nvSpPr>
          <p:cNvPr id="32" name="Shape 25"/>
          <p:cNvSpPr/>
          <p:nvPr/>
        </p:nvSpPr>
        <p:spPr>
          <a:xfrm>
            <a:off x="8074152" y="3200400"/>
            <a:ext cx="3611880" cy="2331720"/>
          </a:xfrm>
          <a:prstGeom prst="roundRect">
            <a:avLst>
              <a:gd name="adj" fmla="val 3922"/>
            </a:avLst>
          </a:prstGeom>
          <a:solidFill>
            <a:srgbClr val="E5F0EA"/>
          </a:solidFill>
          <a:ln w="12700">
            <a:solidFill>
              <a:srgbClr val="E3ECEB"/>
            </a:solidFill>
            <a:prstDash val="solid"/>
          </a:ln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3" name="Shape 26"/>
          <p:cNvSpPr/>
          <p:nvPr/>
        </p:nvSpPr>
        <p:spPr>
          <a:xfrm>
            <a:off x="9587484" y="3401568"/>
            <a:ext cx="585216" cy="585216"/>
          </a:xfrm>
          <a:prstGeom prst="ellipse">
            <a:avLst/>
          </a:prstGeom>
          <a:solidFill>
            <a:srgbClr val="2F7D54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4" name="Image 5" descr="/home/claude/knee_deck/assets/knee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9158" y="3533242"/>
            <a:ext cx="321869" cy="321869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8257032" y="409651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Gradual anterior pain</a:t>
            </a:r>
            <a:endParaRPr lang="en-US" sz="1450" dirty="0"/>
          </a:p>
        </p:txBody>
      </p:sp>
      <p:sp>
        <p:nvSpPr>
          <p:cNvPr id="36" name="Text 28"/>
          <p:cNvSpPr/>
          <p:nvPr/>
        </p:nvSpPr>
        <p:spPr>
          <a:xfrm>
            <a:off x="8302752" y="4572000"/>
            <a:ext cx="3154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1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trauma, front-of-knee ache, cinema sign</a:t>
            </a:r>
            <a:endParaRPr lang="en-US" sz="1150" dirty="0"/>
          </a:p>
        </p:txBody>
      </p:sp>
      <p:sp>
        <p:nvSpPr>
          <p:cNvPr id="37" name="Shape 29"/>
          <p:cNvSpPr/>
          <p:nvPr/>
        </p:nvSpPr>
        <p:spPr>
          <a:xfrm>
            <a:off x="8439912" y="5047488"/>
            <a:ext cx="2880360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8" name="Text 30"/>
          <p:cNvSpPr/>
          <p:nvPr/>
        </p:nvSpPr>
        <p:spPr>
          <a:xfrm>
            <a:off x="8302752" y="5102352"/>
            <a:ext cx="3154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8000"/>
              </a:lnSpc>
              <a:buNone/>
            </a:pPr>
            <a:r>
              <a:rPr lang="en-US" sz="1200" b="1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Physiotherapy-led rehab; safety-net</a:t>
            </a:r>
            <a:endParaRPr lang="en-US" sz="1200" dirty="0"/>
          </a:p>
        </p:txBody>
      </p:sp>
      <p:sp>
        <p:nvSpPr>
          <p:cNvPr id="39" name="Shape 31"/>
          <p:cNvSpPr/>
          <p:nvPr/>
        </p:nvSpPr>
        <p:spPr>
          <a:xfrm>
            <a:off x="502920" y="5687568"/>
            <a:ext cx="11183112" cy="566928"/>
          </a:xfrm>
          <a:prstGeom prst="roundRect">
            <a:avLst>
              <a:gd name="adj" fmla="val 12903"/>
            </a:avLst>
          </a:prstGeom>
          <a:solidFill>
            <a:srgbClr val="F7E7E5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40" name="Shape 32"/>
          <p:cNvSpPr/>
          <p:nvPr/>
        </p:nvSpPr>
        <p:spPr>
          <a:xfrm>
            <a:off x="667512" y="5852160"/>
            <a:ext cx="420624" cy="420624"/>
          </a:xfrm>
          <a:prstGeom prst="ellipse">
            <a:avLst/>
          </a:prstGeom>
          <a:solidFill>
            <a:srgbClr val="B23A3A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1" name="Image 6" descr="/home/claude/knee_deck/assets/flag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8952" y="5943600"/>
            <a:ext cx="237744" cy="237744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1289304" y="5687568"/>
            <a:ext cx="101772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any point: hot knee, true lock, gross instability or an extensor-mechanism rupture overrides this flow — act urgently.</a:t>
            </a:r>
            <a:endParaRPr lang="en-US" sz="1250" dirty="0"/>
          </a:p>
        </p:txBody>
      </p:sp>
      <p:sp>
        <p:nvSpPr>
          <p:cNvPr id="43" name="Text 34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44" name="Text 35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45" name="Text 36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1 — test yourself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the story. What's the diagnosis?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989320" cy="4864608"/>
          </a:xfrm>
          <a:prstGeom prst="roundRect">
            <a:avLst>
              <a:gd name="adj" fmla="val 188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13232" y="1572768"/>
            <a:ext cx="548640" cy="548640"/>
          </a:xfrm>
          <a:prstGeom prst="ellipse">
            <a:avLst/>
          </a:prstGeom>
          <a:solidFill>
            <a:srgbClr val="0E5C5B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running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1696212"/>
            <a:ext cx="301752" cy="30175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71600" y="157276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Sally, 25 — hockey player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2194560"/>
            <a:ext cx="54864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Tackled a month ago while running at speed.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Felt and heard a loud crack, with a moment of severe pain.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Carried off the pitch; the knee then swelled quickly.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in A&amp;E was normal; no follow-up arranged.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Settled over a week; she went back to training.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Last night the knee gave way in a tackle.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Overnight it has swollen again — more slowly this time.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75120" y="1371600"/>
            <a:ext cx="5010912" cy="2331720"/>
          </a:xfrm>
          <a:prstGeom prst="roundRect">
            <a:avLst>
              <a:gd name="adj" fmla="val 3137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839712" y="153619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chec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152" y="162763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388352" y="1517904"/>
            <a:ext cx="4142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answer: ACL rupture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986016" y="2011680"/>
            <a:ext cx="4462272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injury at speed + a crack + couldn't continue + rapid swelling = ACL until proven otherwise.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'gave way then re-swelled weeks later' pattern is the classic late ACL presentation.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675120" y="3840480"/>
            <a:ext cx="5010912" cy="2395728"/>
          </a:xfrm>
          <a:prstGeom prst="roundRect">
            <a:avLst>
              <a:gd name="adj" fmla="val 3053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839712" y="400507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lightbulb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152" y="409651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388352" y="3986784"/>
            <a:ext cx="4142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gets missed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986016" y="4480560"/>
            <a:ext cx="4462272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A&amp;E X-ray was normal and no one followed up.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flares the signs are subtle.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lesson: a story like this earns a specialist referral, whatever the examination shows.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her now.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1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2 — test yourself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story, different injury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5989320" cy="4864608"/>
          </a:xfrm>
          <a:prstGeom prst="roundRect">
            <a:avLst>
              <a:gd name="adj" fmla="val 1880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101600" dist="381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7" name="Shape 5"/>
          <p:cNvSpPr/>
          <p:nvPr/>
        </p:nvSpPr>
        <p:spPr>
          <a:xfrm>
            <a:off x="713232" y="1572768"/>
            <a:ext cx="548640" cy="548640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futbol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676" y="1696212"/>
            <a:ext cx="301752" cy="30175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71600" y="1572768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Man, 35 — Sunday footballer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2194560"/>
            <a:ext cx="54864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Playing yesterday; turned to cross the ball.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Felt severe pain on the inside of the knee and went down.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a while the knee was stuck — he couldn't stand.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suddenly unlocked; he stood and hobbled on.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that day the knee began to swell.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Overnight it has swollen considerably.</a:t>
            </a:r>
            <a:endParaRPr lang="en-US" sz="1300" dirty="0"/>
          </a:p>
          <a:p>
            <a:pPr marL="152400" indent="-152400">
              <a:lnSpc>
                <a:spcPct val="100000"/>
              </a:lnSpc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Presents Monday morning with a painful, swollen knee.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75120" y="1371600"/>
            <a:ext cx="5010912" cy="2331720"/>
          </a:xfrm>
          <a:prstGeom prst="roundRect">
            <a:avLst>
              <a:gd name="adj" fmla="val 3137"/>
            </a:avLst>
          </a:prstGeom>
          <a:solidFill>
            <a:srgbClr val="E5F0EA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2" name="Shape 9"/>
          <p:cNvSpPr/>
          <p:nvPr/>
        </p:nvSpPr>
        <p:spPr>
          <a:xfrm>
            <a:off x="6839712" y="1536192"/>
            <a:ext cx="420624" cy="420624"/>
          </a:xfrm>
          <a:prstGeom prst="ellipse">
            <a:avLst/>
          </a:prstGeom>
          <a:solidFill>
            <a:srgbClr val="2F7D54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check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152" y="162763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388352" y="1517904"/>
            <a:ext cx="4142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2F7D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answer: meniscal tear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986016" y="2011680"/>
            <a:ext cx="4462272" cy="1527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Rotation on a bent knee + severe medial pain + true locking + slow (overnight) effusion.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lock that frees itself points to a displaced meniscal fragment — a loose body.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6675120" y="3840480"/>
            <a:ext cx="5010912" cy="2395728"/>
          </a:xfrm>
          <a:prstGeom prst="roundRect">
            <a:avLst>
              <a:gd name="adj" fmla="val 3053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" name="Shape 13"/>
          <p:cNvSpPr/>
          <p:nvPr/>
        </p:nvSpPr>
        <p:spPr>
          <a:xfrm>
            <a:off x="6839712" y="4005072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hospital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1152" y="4096512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7388352" y="3986784"/>
            <a:ext cx="41422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C991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do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986016" y="4480560"/>
            <a:ext cx="4462272" cy="15910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Examination may show only an effusion and medial joint-line tenderness — that's enough with this story.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 to the acute knee clinic.</a:t>
            </a:r>
            <a:endParaRPr lang="en-US" sz="1250" dirty="0"/>
          </a:p>
          <a:p>
            <a:pPr marL="152400" indent="-152400" algn="l">
              <a:lnSpc>
                <a:spcPct val="102000"/>
              </a:lnSpc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Caught early, peripheral tears can be repaired — preserve the meniscus.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22" name="Text 17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900" dirty="0"/>
          </a:p>
        </p:txBody>
      </p:sp>
      <p:sp>
        <p:nvSpPr>
          <p:cNvPr id="23" name="Text 18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2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to refer, and how fast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the urgency to the picture</a:t>
            </a:r>
            <a:endParaRPr lang="en-US" sz="13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17320"/>
          <a:ext cx="11183112" cy="3886200"/>
        </p:xfrm>
        <a:graphic>
          <a:graphicData uri="http://schemas.openxmlformats.org/drawingml/2006/table">
            <a:tbl>
              <a:tblPr/>
              <a:tblGrid>
                <a:gridCol w="33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66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4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Picture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Urgency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Where / what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C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Hot, swollen knee (?septic)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B23A3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Same day — emergency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Acute assessment + joint aspiration before antibiotics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Locked knee / loose body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B0741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Urgent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Acute knee clinic / orthopaedics for arthroscopy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Suspected ACL rupture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Prompt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Knee specialist — refer even if your exam is normal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Meniscal tear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0E5C5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Knee clinic; MRI then arthroscopy as needed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MCL / LCL injury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Routine (unless unstable)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Mostly conservative; brace + rehab; refer grade 3 / instability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b="1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Patellofemoral pain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2F7D54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Primary care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dirty="0">
                          <a:solidFill>
                            <a:srgbClr val="1F2A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Physiotherapy-led rehab; refer only if not settling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88900" marR="88900" marT="38100" marB="3810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02920" y="5650992"/>
            <a:ext cx="11183112" cy="603504"/>
          </a:xfrm>
          <a:prstGeom prst="roundRect">
            <a:avLst>
              <a:gd name="adj" fmla="val 12121"/>
            </a:avLst>
          </a:prstGeom>
          <a:solidFill>
            <a:srgbClr val="FBF1DC"/>
          </a:solidFill>
          <a:ln/>
          <a:effectLst>
            <a:outerShdw blurRad="88900" dist="25400" dir="54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Shape 5"/>
          <p:cNvSpPr/>
          <p:nvPr/>
        </p:nvSpPr>
        <p:spPr>
          <a:xfrm>
            <a:off x="667512" y="5815584"/>
            <a:ext cx="420624" cy="420624"/>
          </a:xfrm>
          <a:prstGeom prst="ellipse">
            <a:avLst/>
          </a:prstGeom>
          <a:solidFill>
            <a:srgbClr val="C9912B"/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9" name="Image 0" descr="/home/claude/knee_deck/assets/check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5907024"/>
            <a:ext cx="237744" cy="2377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89304" y="5650992"/>
            <a:ext cx="10177272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12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Safety-net every acute knee: come back urgently if the knee becomes hot, locks, or repeatedly gives way.</a:t>
            </a:r>
            <a:endParaRPr lang="en-US" sz="1250" dirty="0"/>
          </a:p>
        </p:txBody>
      </p:sp>
      <p:sp>
        <p:nvSpPr>
          <p:cNvPr id="11" name="Text 7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REFERRAL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080000">
            <a:off x="9692640" y="4389120"/>
            <a:ext cx="3108960" cy="3108960"/>
          </a:xfrm>
          <a:prstGeom prst="roundRect">
            <a:avLst>
              <a:gd name="adj" fmla="val 8824"/>
            </a:avLst>
          </a:prstGeom>
          <a:solidFill>
            <a:srgbClr val="1C7C7A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640080" cy="640080"/>
          </a:xfrm>
          <a:prstGeom prst="ellipse">
            <a:avLst/>
          </a:prstGeom>
          <a:solidFill>
            <a:srgbClr val="B07410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4" name="Image 0" descr="/home/claude/knee_deck/assets/brain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58" y="646938"/>
            <a:ext cx="352044" cy="35204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71600" y="4572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things to carry out of the room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548640" y="141732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Shape 4"/>
          <p:cNvSpPr/>
          <p:nvPr/>
        </p:nvSpPr>
        <p:spPr>
          <a:xfrm>
            <a:off x="713232" y="1627632"/>
            <a:ext cx="493776" cy="493776"/>
          </a:xfrm>
          <a:prstGeom prst="roundRect">
            <a:avLst>
              <a:gd name="adj" fmla="val 18519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8" name="Text 5"/>
          <p:cNvSpPr/>
          <p:nvPr/>
        </p:nvSpPr>
        <p:spPr>
          <a:xfrm>
            <a:off x="713232" y="1627632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1371600" y="1627632"/>
            <a:ext cx="493776" cy="493776"/>
          </a:xfrm>
          <a:prstGeom prst="ellipse">
            <a:avLst/>
          </a:prstGeom>
          <a:solidFill>
            <a:srgbClr val="1C7C7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0" name="Image 1" descr="/home/claude/knee_deck/assets/history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2700" y="1738732"/>
            <a:ext cx="271577" cy="27157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057400" y="15270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History is king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5669280" y="1527048"/>
            <a:ext cx="5806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70–80% of the diagnosis is in the story. A normal exam never overrules a worrying history.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48640" y="2404872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4" name="Shape 10"/>
          <p:cNvSpPr/>
          <p:nvPr/>
        </p:nvSpPr>
        <p:spPr>
          <a:xfrm>
            <a:off x="713232" y="2615184"/>
            <a:ext cx="493776" cy="493776"/>
          </a:xfrm>
          <a:prstGeom prst="roundRect">
            <a:avLst>
              <a:gd name="adj" fmla="val 18519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" name="Text 11"/>
          <p:cNvSpPr/>
          <p:nvPr/>
        </p:nvSpPr>
        <p:spPr>
          <a:xfrm>
            <a:off x="713232" y="2615184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1371600" y="2615184"/>
            <a:ext cx="493776" cy="493776"/>
          </a:xfrm>
          <a:prstGeom prst="ellipse">
            <a:avLst/>
          </a:prstGeom>
          <a:solidFill>
            <a:srgbClr val="1C7C7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7" name="Image 2" descr="/home/claude/knee_deck/assets/bol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700" y="2726284"/>
            <a:ext cx="271577" cy="27157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2057400" y="2514600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Bigger crash, bigger problem</a:t>
            </a:r>
            <a:endParaRPr lang="en-US" sz="1600" dirty="0"/>
          </a:p>
        </p:txBody>
      </p:sp>
      <p:sp>
        <p:nvSpPr>
          <p:cNvPr id="19" name="Text 14"/>
          <p:cNvSpPr/>
          <p:nvPr/>
        </p:nvSpPr>
        <p:spPr>
          <a:xfrm>
            <a:off x="5669280" y="2514600"/>
            <a:ext cx="5806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= major RTA · meniscus = moderate · patellofemoral = a near-miss.</a:t>
            </a:r>
            <a:endParaRPr lang="en-US" sz="1250" dirty="0"/>
          </a:p>
        </p:txBody>
      </p:sp>
      <p:sp>
        <p:nvSpPr>
          <p:cNvPr id="20" name="Shape 15"/>
          <p:cNvSpPr/>
          <p:nvPr/>
        </p:nvSpPr>
        <p:spPr>
          <a:xfrm>
            <a:off x="548640" y="3392424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Shape 16"/>
          <p:cNvSpPr/>
          <p:nvPr/>
        </p:nvSpPr>
        <p:spPr>
          <a:xfrm>
            <a:off x="713232" y="3602736"/>
            <a:ext cx="493776" cy="493776"/>
          </a:xfrm>
          <a:prstGeom prst="roundRect">
            <a:avLst>
              <a:gd name="adj" fmla="val 18519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2" name="Text 17"/>
          <p:cNvSpPr/>
          <p:nvPr/>
        </p:nvSpPr>
        <p:spPr>
          <a:xfrm>
            <a:off x="713232" y="3602736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23" name="Shape 18"/>
          <p:cNvSpPr/>
          <p:nvPr/>
        </p:nvSpPr>
        <p:spPr>
          <a:xfrm>
            <a:off x="1371600" y="3602736"/>
            <a:ext cx="493776" cy="493776"/>
          </a:xfrm>
          <a:prstGeom prst="ellipse">
            <a:avLst/>
          </a:prstGeom>
          <a:solidFill>
            <a:srgbClr val="1C7C7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4" name="Image 3" descr="/home/claude/knee_deck/assets/blood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2700" y="3713836"/>
            <a:ext cx="271577" cy="27157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2057400" y="3502152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 = blood, slow = fluid</a:t>
            </a:r>
            <a:endParaRPr lang="en-US" sz="1600" dirty="0"/>
          </a:p>
        </p:txBody>
      </p:sp>
      <p:sp>
        <p:nvSpPr>
          <p:cNvPr id="26" name="Text 20"/>
          <p:cNvSpPr/>
          <p:nvPr/>
        </p:nvSpPr>
        <p:spPr>
          <a:xfrm>
            <a:off x="5669280" y="3502152"/>
            <a:ext cx="5806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Swelling within 2 h = haemarthrosis (?ACL). Overnight = effusion (?meniscus).</a:t>
            </a:r>
            <a:endParaRPr lang="en-US" sz="1250" dirty="0"/>
          </a:p>
        </p:txBody>
      </p:sp>
      <p:sp>
        <p:nvSpPr>
          <p:cNvPr id="27" name="Shape 21"/>
          <p:cNvSpPr/>
          <p:nvPr/>
        </p:nvSpPr>
        <p:spPr>
          <a:xfrm>
            <a:off x="548640" y="4379976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8" name="Shape 22"/>
          <p:cNvSpPr/>
          <p:nvPr/>
        </p:nvSpPr>
        <p:spPr>
          <a:xfrm>
            <a:off x="713232" y="4590288"/>
            <a:ext cx="493776" cy="493776"/>
          </a:xfrm>
          <a:prstGeom prst="roundRect">
            <a:avLst>
              <a:gd name="adj" fmla="val 18519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" name="Text 23"/>
          <p:cNvSpPr/>
          <p:nvPr/>
        </p:nvSpPr>
        <p:spPr>
          <a:xfrm>
            <a:off x="713232" y="4590288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30" name="Shape 24"/>
          <p:cNvSpPr/>
          <p:nvPr/>
        </p:nvSpPr>
        <p:spPr>
          <a:xfrm>
            <a:off x="1371600" y="4590288"/>
            <a:ext cx="493776" cy="493776"/>
          </a:xfrm>
          <a:prstGeom prst="ellipse">
            <a:avLst/>
          </a:prstGeom>
          <a:solidFill>
            <a:srgbClr val="1C7C7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1" name="Image 4" descr="/home/claude/knee_deck/assets/xray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2700" y="4701388"/>
            <a:ext cx="271577" cy="271577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2057400" y="4489704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X-ray by the Ottawa rules</a:t>
            </a:r>
            <a:endParaRPr lang="en-US" sz="1600" dirty="0"/>
          </a:p>
        </p:txBody>
      </p:sp>
      <p:sp>
        <p:nvSpPr>
          <p:cNvPr id="33" name="Text 26"/>
          <p:cNvSpPr/>
          <p:nvPr/>
        </p:nvSpPr>
        <p:spPr>
          <a:xfrm>
            <a:off x="5669280" y="4489704"/>
            <a:ext cx="5806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criteria decide who needs a film. The film only finds fractures.</a:t>
            </a:r>
            <a:endParaRPr lang="en-US" sz="1250" dirty="0"/>
          </a:p>
        </p:txBody>
      </p:sp>
      <p:sp>
        <p:nvSpPr>
          <p:cNvPr id="34" name="Shape 27"/>
          <p:cNvSpPr/>
          <p:nvPr/>
        </p:nvSpPr>
        <p:spPr>
          <a:xfrm>
            <a:off x="548640" y="5367528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073332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5" name="Shape 28"/>
          <p:cNvSpPr/>
          <p:nvPr/>
        </p:nvSpPr>
        <p:spPr>
          <a:xfrm>
            <a:off x="713232" y="5577840"/>
            <a:ext cx="493776" cy="493776"/>
          </a:xfrm>
          <a:prstGeom prst="roundRect">
            <a:avLst>
              <a:gd name="adj" fmla="val 18519"/>
            </a:avLst>
          </a:prstGeom>
          <a:solidFill>
            <a:srgbClr val="B07410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6" name="Text 29"/>
          <p:cNvSpPr/>
          <p:nvPr/>
        </p:nvSpPr>
        <p:spPr>
          <a:xfrm>
            <a:off x="713232" y="5577840"/>
            <a:ext cx="49377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37" name="Shape 30"/>
          <p:cNvSpPr/>
          <p:nvPr/>
        </p:nvSpPr>
        <p:spPr>
          <a:xfrm>
            <a:off x="1371600" y="5577840"/>
            <a:ext cx="493776" cy="493776"/>
          </a:xfrm>
          <a:prstGeom prst="ellipse">
            <a:avLst/>
          </a:prstGeom>
          <a:solidFill>
            <a:srgbClr val="1C7C7A"/>
          </a:solidFill>
          <a:ln/>
          <a:effectLst>
            <a:outerShdw blurRad="63500" dist="25400" dir="5400000" algn="bl" rotWithShape="0">
              <a:srgbClr val="000000">
                <a:alpha val="14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8" name="Image 5" descr="/home/claude/knee_deck/assets/target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82700" y="5688940"/>
            <a:ext cx="271577" cy="271577"/>
          </a:xfrm>
          <a:prstGeom prst="rect">
            <a:avLst/>
          </a:prstGeom>
        </p:spPr>
      </p:pic>
      <p:sp>
        <p:nvSpPr>
          <p:cNvPr id="39" name="Text 31"/>
          <p:cNvSpPr/>
          <p:nvPr/>
        </p:nvSpPr>
        <p:spPr>
          <a:xfrm>
            <a:off x="2057400" y="5477256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Don't miss an ACL</a:t>
            </a:r>
            <a:endParaRPr lang="en-US" sz="1600" dirty="0"/>
          </a:p>
        </p:txBody>
      </p:sp>
      <p:sp>
        <p:nvSpPr>
          <p:cNvPr id="40" name="Text 32"/>
          <p:cNvSpPr/>
          <p:nvPr/>
        </p:nvSpPr>
        <p:spPr>
          <a:xfrm>
            <a:off x="5669280" y="5477256"/>
            <a:ext cx="580644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Twist + pop + fast swelling + later giving way = refer, whatever the knee looks like.</a:t>
            </a:r>
            <a:endParaRPr lang="en-US" sz="1250" dirty="0"/>
          </a:p>
        </p:txBody>
      </p:sp>
      <p:sp>
        <p:nvSpPr>
          <p:cNvPr id="41" name="Text 33"/>
          <p:cNvSpPr/>
          <p:nvPr/>
        </p:nvSpPr>
        <p:spPr>
          <a:xfrm>
            <a:off x="548640" y="6455664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FA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  ·  Assessment of Acute Knee Pain  ·  June 2026</a:t>
            </a:r>
            <a:endParaRPr lang="en-US" sz="850" dirty="0"/>
          </a:p>
        </p:txBody>
      </p:sp>
      <p:sp>
        <p:nvSpPr>
          <p:cNvPr id="42" name="Text 34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FA9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38912"/>
            <a:ext cx="603504" cy="603504"/>
          </a:xfrm>
          <a:prstGeom prst="roundRect">
            <a:avLst>
              <a:gd name="adj" fmla="val 15152"/>
            </a:avLst>
          </a:prstGeom>
          <a:solidFill>
            <a:srgbClr val="0E5C5B"/>
          </a:solidFill>
          <a:ln/>
          <a:effectLst>
            <a:outerShdw blurRad="76200" dist="254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4389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280160" y="384048"/>
            <a:ext cx="10424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updated, and why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298448" y="969264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Transparency on the clinical refresh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502920" y="129844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250" i="1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resource combines two older Bradford VTS knee documents (c. 2002–2008). The teaching has been preserved; the following points were checked against current UK sources and revised.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874520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8" name="Image 0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2057400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06424" y="2002536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Ottawa Knee Rules added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106424" y="2313432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original documents had no X-ray decision rule. Added the validated five-criterion rule.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1106424" y="2880360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RCR iRefer; NICE CKS — Knee pain (assessment)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6153912" y="1874520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3" name="Image 1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2057400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757416" y="2002536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Swelling timing tightened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757416" y="2313432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Rapid haemarthrosis defined as within ~2 h (was '&lt;24 h'); effusion 6–24 h / overnight.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6757416" y="2880360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CKS — Knee pain (assessment)</a:t>
            </a:r>
            <a:endParaRPr lang="en-US" sz="950" dirty="0"/>
          </a:p>
        </p:txBody>
      </p:sp>
      <p:sp>
        <p:nvSpPr>
          <p:cNvPr id="17" name="Shape 13"/>
          <p:cNvSpPr/>
          <p:nvPr/>
        </p:nvSpPr>
        <p:spPr>
          <a:xfrm>
            <a:off x="502920" y="3319272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18" name="Image 2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3502152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06424" y="3447288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ACL graft updated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106424" y="3758184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Hamstring autograft is now the commonest UK choice; 'gold-standard patellar tendon' is outdated. 'Repair' → 'reconstruction'.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1106424" y="4325112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National Ligament Registry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153912" y="3319272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3" name="Image 3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3502152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757416" y="3447288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Patellofemoral pain corrected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6757416" y="3758184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Affects adolescents &amp; young adults (esp. women, runners) — not 'prepubescent girls'. Exercise is first-line; taping is a limited adjunct.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6757416" y="4325112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Peer-reviewed PFP reviews; McConnell evidence</a:t>
            </a:r>
            <a:endParaRPr lang="en-US" sz="950" dirty="0"/>
          </a:p>
        </p:txBody>
      </p:sp>
      <p:sp>
        <p:nvSpPr>
          <p:cNvPr id="27" name="Shape 21"/>
          <p:cNvSpPr/>
          <p:nvPr/>
        </p:nvSpPr>
        <p:spPr>
          <a:xfrm>
            <a:off x="502920" y="4764024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28" name="Image 4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088" y="4946904"/>
            <a:ext cx="292608" cy="29260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106424" y="4892040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Commonest ligament clarified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1106424" y="5202936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MCL is the commonest knee ligament injury overall; ACL is the commonest cause of haemarthrosis and the one most often missed.</a:t>
            </a:r>
            <a:endParaRPr lang="en-US" sz="1050" dirty="0"/>
          </a:p>
        </p:txBody>
      </p:sp>
      <p:sp>
        <p:nvSpPr>
          <p:cNvPr id="31" name="Text 24"/>
          <p:cNvSpPr/>
          <p:nvPr/>
        </p:nvSpPr>
        <p:spPr>
          <a:xfrm>
            <a:off x="1106424" y="5769864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 knee soft-tissue reviews</a:t>
            </a:r>
            <a:endParaRPr lang="en-US" sz="950" dirty="0"/>
          </a:p>
        </p:txBody>
      </p:sp>
      <p:sp>
        <p:nvSpPr>
          <p:cNvPr id="32" name="Shape 25"/>
          <p:cNvSpPr/>
          <p:nvPr/>
        </p:nvSpPr>
        <p:spPr>
          <a:xfrm>
            <a:off x="6153912" y="4764024"/>
            <a:ext cx="5532120" cy="1335024"/>
          </a:xfrm>
          <a:prstGeom prst="roundRect">
            <a:avLst>
              <a:gd name="adj" fmla="val 5479"/>
            </a:avLst>
          </a:prstGeom>
          <a:solidFill>
            <a:srgbClr val="FFFFFF"/>
          </a:solidFill>
          <a:ln w="12700">
            <a:solidFill>
              <a:srgbClr val="E3ECEB"/>
            </a:solidFill>
            <a:prstDash val="solid"/>
          </a:ln>
          <a:effectLst>
            <a:outerShdw blurRad="76200" dist="25400" dir="54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pic>
        <p:nvPicPr>
          <p:cNvPr id="33" name="Image 5" descr="/home/claude/knee_deck/assets/che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4946904"/>
            <a:ext cx="292608" cy="292608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757416" y="4892040"/>
            <a:ext cx="4782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Dead links removed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6757416" y="5202936"/>
            <a:ext cx="47640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6000"/>
              </a:lnSpc>
              <a:buNone/>
            </a:pPr>
            <a:r>
              <a:rPr lang="en-US" sz="1050" dirty="0">
                <a:solidFill>
                  <a:srgbClr val="1F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Out-of-date web links (arc.org.uk; old BJSM search) replaced with current authoritative sources below.</a:t>
            </a:r>
            <a:endParaRPr lang="en-US" sz="1050" dirty="0"/>
          </a:p>
        </p:txBody>
      </p:sp>
      <p:sp>
        <p:nvSpPr>
          <p:cNvPr id="36" name="Text 28"/>
          <p:cNvSpPr/>
          <p:nvPr/>
        </p:nvSpPr>
        <p:spPr>
          <a:xfrm>
            <a:off x="6757416" y="5769864"/>
            <a:ext cx="47640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 CKS; Versus Arthritis</a:t>
            </a:r>
            <a:endParaRPr lang="en-US" sz="950" dirty="0"/>
          </a:p>
        </p:txBody>
      </p:sp>
      <p:sp>
        <p:nvSpPr>
          <p:cNvPr id="37" name="Text 29"/>
          <p:cNvSpPr/>
          <p:nvPr/>
        </p:nvSpPr>
        <p:spPr>
          <a:xfrm>
            <a:off x="502920" y="6455664"/>
            <a:ext cx="8686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50" b="1" dirty="0">
                <a:solidFill>
                  <a:srgbClr val="0E5C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</a:t>
            </a:r>
            <a:r>
              <a:rPr lang="en-US" sz="85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·   Assessment of Acute Knee Pain   ·   June 2026</a:t>
            </a:r>
            <a:endParaRPr lang="en-US" sz="850" dirty="0"/>
          </a:p>
        </p:txBody>
      </p:sp>
      <p:sp>
        <p:nvSpPr>
          <p:cNvPr id="38" name="Text 30"/>
          <p:cNvSpPr/>
          <p:nvPr/>
        </p:nvSpPr>
        <p:spPr>
          <a:xfrm>
            <a:off x="11338560" y="6455664"/>
            <a:ext cx="411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5B6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endParaRPr lang="en-US" sz="900" dirty="0"/>
          </a:p>
        </p:txBody>
      </p:sp>
      <p:sp>
        <p:nvSpPr>
          <p:cNvPr id="39" name="Text 31"/>
          <p:cNvSpPr/>
          <p:nvPr/>
        </p:nvSpPr>
        <p:spPr>
          <a:xfrm>
            <a:off x="8869680" y="6455664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 kern="0" spc="100" dirty="0">
                <a:solidFill>
                  <a:srgbClr val="B074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A45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10058400" y="-914400"/>
            <a:ext cx="3108960" cy="3108960"/>
          </a:xfrm>
          <a:prstGeom prst="roundRect">
            <a:avLst>
              <a:gd name="adj" fmla="val 8824"/>
            </a:avLst>
          </a:prstGeom>
          <a:solidFill>
            <a:srgbClr val="1C7C7A">
              <a:alpha val="20000"/>
            </a:srgbClr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Shape 1"/>
          <p:cNvSpPr/>
          <p:nvPr/>
        </p:nvSpPr>
        <p:spPr>
          <a:xfrm rot="900000">
            <a:off x="-914400" y="4846320"/>
            <a:ext cx="2743200" cy="2743200"/>
          </a:xfrm>
          <a:prstGeom prst="roundRect">
            <a:avLst>
              <a:gd name="adj" fmla="val 10000"/>
            </a:avLst>
          </a:prstGeom>
          <a:solidFill>
            <a:srgbClr val="B07410">
              <a:alpha val="16000"/>
            </a:srgbClr>
          </a:solidFill>
          <a:ln/>
        </p:spPr>
        <p:txBody>
          <a:bodyPr/>
          <a:lstStyle/>
          <a:p>
            <a:endParaRPr lang="en-GB"/>
          </a:p>
        </p:txBody>
      </p:sp>
      <p:pic>
        <p:nvPicPr>
          <p:cNvPr id="4" name="Image 0" descr="/home/claude/knee_deck/assets/knee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82880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8346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“Don't miss one.”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868680" y="393192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700" i="1" dirty="0">
                <a:solidFill>
                  <a:srgbClr val="CFE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with the story, read the swelling, respect the red flags — and refer the worrying knee even when it looks normal.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68680" y="59436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FB6B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BRADFORD VTS TEACHING AIDS  ·  Assessment of Acute Knee Pain  ·  June 2026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4014</Words>
  <Application>Microsoft Office PowerPoint</Application>
  <PresentationFormat>Widescreen</PresentationFormat>
  <Paragraphs>526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Acute Knee Pain</dc:title>
  <dc:subject>PptxGenJS Presentation</dc:subject>
  <dc:creator>Bradford VTS Teaching Aids</dc:creator>
  <cp:lastModifiedBy>Ramesh Mehay</cp:lastModifiedBy>
  <cp:revision>2</cp:revision>
  <dcterms:created xsi:type="dcterms:W3CDTF">2026-06-28T16:53:27Z</dcterms:created>
  <dcterms:modified xsi:type="dcterms:W3CDTF">2026-06-28T18:57:59Z</dcterms:modified>
</cp:coreProperties>
</file>