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embeddedFontLst>
    <p:embeddedFont>
      <p:font typeface="Noto Serif" panose="02020600060500020200" pitchFamily="18" charset="0"/>
      <p:regular r:id="rId10"/>
      <p:bold r:id="rId11"/>
      <p:italic r:id="rId12"/>
      <p:boldItalic r:id="rId13"/>
    </p:embeddedFont>
    <p:embeddedFont>
      <p:font typeface="Noto Serif Bold" panose="02020800060500020200" pitchFamily="18" charset="0"/>
      <p:regular r:id="rId14"/>
      <p:bold r:id="rId15"/>
    </p:embeddedFont>
    <p:embeddedFont>
      <p:font typeface="Noto Serif Medium" panose="020B0604020202020204" charset="0"/>
      <p:regular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00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DED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BF7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BF7">
              <a:alpha val="8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1819924" y="2110680"/>
            <a:ext cx="8551847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A3A3A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BRADFORD VTS TEACHING DECK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61475" y="2984798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2980258" y="3570684"/>
            <a:ext cx="6231079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The Acute Knee – 5 things to ask</a:t>
            </a:r>
            <a:endParaRPr lang="en-US" sz="3700" dirty="0"/>
          </a:p>
        </p:txBody>
      </p:sp>
      <p:sp>
        <p:nvSpPr>
          <p:cNvPr id="7" name="Text 4"/>
          <p:cNvSpPr/>
          <p:nvPr/>
        </p:nvSpPr>
        <p:spPr>
          <a:xfrm>
            <a:off x="356682" y="4444802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A rapid clinical framework for diagnosing acute knee presentations</a:t>
            </a:r>
          </a:p>
          <a:p>
            <a:pPr marL="0" indent="0" algn="ctr">
              <a:lnSpc>
                <a:spcPct val="13300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Dr Ramesh Mehay</a:t>
            </a:r>
          </a:p>
          <a:p>
            <a:pPr marL="0" indent="0" algn="ctr">
              <a:lnSpc>
                <a:spcPct val="133000"/>
              </a:lnSpc>
              <a:buNone/>
            </a:pPr>
            <a:r>
              <a:rPr lang="en-US" sz="145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Created June 2026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58217"/>
            <a:ext cx="686229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5 things that help you enormously</a:t>
            </a:r>
            <a:endParaRPr lang="en-US" sz="2950" dirty="0"/>
          </a:p>
        </p:txBody>
      </p:sp>
      <p:sp>
        <p:nvSpPr>
          <p:cNvPr id="4" name="Shape 1"/>
          <p:cNvSpPr/>
          <p:nvPr/>
        </p:nvSpPr>
        <p:spPr>
          <a:xfrm>
            <a:off x="888283" y="1690092"/>
            <a:ext cx="2861000" cy="151209"/>
          </a:xfrm>
          <a:prstGeom prst="roundRect">
            <a:avLst>
              <a:gd name="adj" fmla="val 42002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Shape 2"/>
          <p:cNvSpPr/>
          <p:nvPr/>
        </p:nvSpPr>
        <p:spPr>
          <a:xfrm>
            <a:off x="661475" y="1538883"/>
            <a:ext cx="453617" cy="453628"/>
          </a:xfrm>
          <a:prstGeom prst="roundRect">
            <a:avLst>
              <a:gd name="adj" fmla="val 83989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4879" y="1652290"/>
            <a:ext cx="226808" cy="22681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12680" y="2113459"/>
            <a:ext cx="189016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1. Patient's age + sex</a:t>
            </a:r>
            <a:endParaRPr lang="en-US" sz="1450" dirty="0"/>
          </a:p>
        </p:txBody>
      </p:sp>
      <p:sp>
        <p:nvSpPr>
          <p:cNvPr id="8" name="Shape 4"/>
          <p:cNvSpPr/>
          <p:nvPr/>
        </p:nvSpPr>
        <p:spPr>
          <a:xfrm>
            <a:off x="4097136" y="1463278"/>
            <a:ext cx="2861100" cy="151209"/>
          </a:xfrm>
          <a:prstGeom prst="roundRect">
            <a:avLst>
              <a:gd name="adj" fmla="val 42002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Shape 5"/>
          <p:cNvSpPr/>
          <p:nvPr/>
        </p:nvSpPr>
        <p:spPr>
          <a:xfrm>
            <a:off x="3870327" y="1312069"/>
            <a:ext cx="453617" cy="453628"/>
          </a:xfrm>
          <a:prstGeom prst="roundRect">
            <a:avLst>
              <a:gd name="adj" fmla="val 83989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3732" y="1425476"/>
            <a:ext cx="226808" cy="22681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021533" y="1886645"/>
            <a:ext cx="2117374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2. Mechanism of Injury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4021533" y="2195413"/>
            <a:ext cx="2785596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Especially twisting injuries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888283" y="3063280"/>
            <a:ext cx="2861000" cy="151209"/>
          </a:xfrm>
          <a:prstGeom prst="roundRect">
            <a:avLst>
              <a:gd name="adj" fmla="val 42002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4" name="Shape 9"/>
          <p:cNvSpPr/>
          <p:nvPr/>
        </p:nvSpPr>
        <p:spPr>
          <a:xfrm>
            <a:off x="661475" y="2912070"/>
            <a:ext cx="453617" cy="453628"/>
          </a:xfrm>
          <a:prstGeom prst="roundRect">
            <a:avLst>
              <a:gd name="adj" fmla="val 83989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4879" y="3025477"/>
            <a:ext cx="226808" cy="22681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12680" y="3486646"/>
            <a:ext cx="1974701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3. Did the knee swell?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812680" y="3795415"/>
            <a:ext cx="2785497" cy="653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Within hours = haemarthrosis = ACL rupture</a:t>
            </a:r>
            <a:endParaRPr lang="en-US" sz="11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Next day = meniscal injury</a:t>
            </a:r>
            <a:endParaRPr lang="en-US" sz="1150" dirty="0"/>
          </a:p>
        </p:txBody>
      </p:sp>
      <p:sp>
        <p:nvSpPr>
          <p:cNvPr id="18" name="Shape 12"/>
          <p:cNvSpPr/>
          <p:nvPr/>
        </p:nvSpPr>
        <p:spPr>
          <a:xfrm>
            <a:off x="4097136" y="2836466"/>
            <a:ext cx="2861100" cy="151209"/>
          </a:xfrm>
          <a:prstGeom prst="roundRect">
            <a:avLst>
              <a:gd name="adj" fmla="val 42002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9" name="Shape 13"/>
          <p:cNvSpPr/>
          <p:nvPr/>
        </p:nvSpPr>
        <p:spPr>
          <a:xfrm>
            <a:off x="3870327" y="2685256"/>
            <a:ext cx="453617" cy="453628"/>
          </a:xfrm>
          <a:prstGeom prst="roundRect">
            <a:avLst>
              <a:gd name="adj" fmla="val 83989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83732" y="2798663"/>
            <a:ext cx="226808" cy="22681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021533" y="3259832"/>
            <a:ext cx="2785596" cy="472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4. Is there a mechanical problem?</a:t>
            </a:r>
            <a:endParaRPr lang="en-US" sz="1450" dirty="0"/>
          </a:p>
        </p:txBody>
      </p:sp>
      <p:sp>
        <p:nvSpPr>
          <p:cNvPr id="22" name="Text 15"/>
          <p:cNvSpPr/>
          <p:nvPr/>
        </p:nvSpPr>
        <p:spPr>
          <a:xfrm>
            <a:off x="4021533" y="3804841"/>
            <a:ext cx="2785596" cy="5079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spcAft>
                <a:spcPts val="550"/>
              </a:spcAft>
              <a:buNone/>
            </a:pPr>
            <a:r>
              <a:rPr lang="en-US" sz="11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Locking? </a:t>
            </a:r>
            <a:endParaRPr lang="en-US" sz="115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Giving way?</a:t>
            </a:r>
            <a:endParaRPr lang="en-US" sz="1150" dirty="0"/>
          </a:p>
        </p:txBody>
      </p:sp>
      <p:sp>
        <p:nvSpPr>
          <p:cNvPr id="23" name="Shape 16"/>
          <p:cNvSpPr/>
          <p:nvPr/>
        </p:nvSpPr>
        <p:spPr>
          <a:xfrm>
            <a:off x="888283" y="5098653"/>
            <a:ext cx="2861000" cy="151209"/>
          </a:xfrm>
          <a:prstGeom prst="roundRect">
            <a:avLst>
              <a:gd name="adj" fmla="val 42002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4" name="Shape 17"/>
          <p:cNvSpPr/>
          <p:nvPr/>
        </p:nvSpPr>
        <p:spPr>
          <a:xfrm>
            <a:off x="661475" y="4947444"/>
            <a:ext cx="453617" cy="453628"/>
          </a:xfrm>
          <a:prstGeom prst="roundRect">
            <a:avLst>
              <a:gd name="adj" fmla="val 83989"/>
            </a:avLst>
          </a:prstGeom>
          <a:solidFill>
            <a:srgbClr val="E6DED2">
              <a:alpha val="50000"/>
            </a:srgbClr>
          </a:solidFill>
          <a:ln w="6350">
            <a:solidFill>
              <a:srgbClr val="CCC4B8"/>
            </a:solidFill>
            <a:prstDash val="solid"/>
          </a:ln>
          <a:effectLst>
            <a:outerShdw blurRad="101600" dist="19050" dir="2700000" algn="bl" rotWithShape="0">
              <a:srgbClr val="CCC4B8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4879" y="5060851"/>
            <a:ext cx="226808" cy="226814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812680" y="5522020"/>
            <a:ext cx="189016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5. Pain</a:t>
            </a:r>
            <a:endParaRPr lang="en-US" sz="1450" dirty="0"/>
          </a:p>
        </p:txBody>
      </p:sp>
      <p:sp>
        <p:nvSpPr>
          <p:cNvPr id="27" name="Text 19"/>
          <p:cNvSpPr/>
          <p:nvPr/>
        </p:nvSpPr>
        <p:spPr>
          <a:xfrm>
            <a:off x="812680" y="5830788"/>
            <a:ext cx="2785497" cy="217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Where is it??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50496" y="803771"/>
            <a:ext cx="486249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Age + sex</a:t>
            </a:r>
            <a:endParaRPr lang="en-US" sz="3300" dirty="0"/>
          </a:p>
        </p:txBody>
      </p:sp>
      <p:sp>
        <p:nvSpPr>
          <p:cNvPr id="4" name="Shape 1"/>
          <p:cNvSpPr/>
          <p:nvPr/>
        </p:nvSpPr>
        <p:spPr>
          <a:xfrm>
            <a:off x="5233360" y="1564977"/>
            <a:ext cx="6296860" cy="4489252"/>
          </a:xfrm>
          <a:prstGeom prst="roundRect">
            <a:avLst>
              <a:gd name="adj" fmla="val 1592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2"/>
          <p:cNvSpPr/>
          <p:nvPr/>
        </p:nvSpPr>
        <p:spPr>
          <a:xfrm>
            <a:off x="5239710" y="1571327"/>
            <a:ext cx="6284160" cy="4548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5409866" y="1669455"/>
            <a:ext cx="152306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Age Group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669814" y="1669455"/>
            <a:ext cx="277676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Males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9183458" y="1669455"/>
            <a:ext cx="2779941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Females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239710" y="2026146"/>
            <a:ext cx="6284160" cy="4548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5409866" y="2124273"/>
            <a:ext cx="152306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0-12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669814" y="2124273"/>
            <a:ext cx="277676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Discoid lateral meniscus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183458" y="2124273"/>
            <a:ext cx="2779941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Discoid lateral meniscus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239710" y="2480965"/>
            <a:ext cx="6284160" cy="71338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5409866" y="2579092"/>
            <a:ext cx="152306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12-18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669814" y="2579092"/>
            <a:ext cx="216718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Osteochondritis dissecans</a:t>
            </a:r>
            <a:endParaRPr lang="en-US" sz="13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Osgood-Schlatter's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9183458" y="2579092"/>
            <a:ext cx="2779941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1st patella dislocation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239710" y="3194348"/>
            <a:ext cx="6284160" cy="123051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5409866" y="3292475"/>
            <a:ext cx="152306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18-30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669814" y="3292475"/>
            <a:ext cx="216718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Longitudinal meniscal tears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9183458" y="3292475"/>
            <a:ext cx="2170356" cy="1034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Recurrent dislocation patella</a:t>
            </a:r>
            <a:endParaRPr lang="en-US" sz="13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Chondromalacia patellae</a:t>
            </a:r>
            <a:endParaRPr lang="en-US" sz="13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Fat pad injury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5239710" y="4424859"/>
            <a:ext cx="6284160" cy="4548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/>
          <p:cNvSpPr/>
          <p:nvPr/>
        </p:nvSpPr>
        <p:spPr>
          <a:xfrm>
            <a:off x="5409866" y="4522986"/>
            <a:ext cx="152306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30-50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6669814" y="4522986"/>
            <a:ext cx="277676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Rheumatoid arthritis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9183458" y="4522986"/>
            <a:ext cx="2779941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Rheumatoid arthritis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5239710" y="4879677"/>
            <a:ext cx="6284160" cy="71338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3"/>
          <p:cNvSpPr/>
          <p:nvPr/>
        </p:nvSpPr>
        <p:spPr>
          <a:xfrm>
            <a:off x="5409866" y="4977805"/>
            <a:ext cx="152306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40-55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6669814" y="4977805"/>
            <a:ext cx="216718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Degenerative meniscus lesions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9183458" y="4977805"/>
            <a:ext cx="2170356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Degenerative meniscus lesions</a:t>
            </a:r>
            <a:endParaRPr lang="en-US" sz="1300" dirty="0"/>
          </a:p>
        </p:txBody>
      </p:sp>
      <p:sp>
        <p:nvSpPr>
          <p:cNvPr id="29" name="Shape 26"/>
          <p:cNvSpPr/>
          <p:nvPr/>
        </p:nvSpPr>
        <p:spPr>
          <a:xfrm>
            <a:off x="5239710" y="5593060"/>
            <a:ext cx="6284160" cy="4548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Text 27"/>
          <p:cNvSpPr/>
          <p:nvPr/>
        </p:nvSpPr>
        <p:spPr>
          <a:xfrm>
            <a:off x="5409866" y="5691188"/>
            <a:ext cx="152306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45+</a:t>
            </a:r>
            <a:endParaRPr lang="en-US" sz="1300" dirty="0"/>
          </a:p>
        </p:txBody>
      </p:sp>
      <p:sp>
        <p:nvSpPr>
          <p:cNvPr id="31" name="Text 28"/>
          <p:cNvSpPr/>
          <p:nvPr/>
        </p:nvSpPr>
        <p:spPr>
          <a:xfrm>
            <a:off x="6669814" y="5691188"/>
            <a:ext cx="2776766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Osteoarthritis</a:t>
            </a:r>
            <a:endParaRPr lang="en-US" sz="1300" dirty="0"/>
          </a:p>
        </p:txBody>
      </p:sp>
      <p:sp>
        <p:nvSpPr>
          <p:cNvPr id="32" name="Text 29"/>
          <p:cNvSpPr/>
          <p:nvPr/>
        </p:nvSpPr>
        <p:spPr>
          <a:xfrm>
            <a:off x="9183458" y="5691188"/>
            <a:ext cx="2779941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Osteoarthritis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3207" y="842070"/>
            <a:ext cx="539339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Mechanism of Injury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810643"/>
            <a:ext cx="6296860" cy="623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9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—</a:t>
            </a:r>
            <a:endParaRPr lang="en-US" sz="4900" dirty="0"/>
          </a:p>
        </p:txBody>
      </p:sp>
      <p:sp>
        <p:nvSpPr>
          <p:cNvPr id="5" name="Text 2"/>
          <p:cNvSpPr/>
          <p:nvPr/>
        </p:nvSpPr>
        <p:spPr>
          <a:xfrm>
            <a:off x="661475" y="2670572"/>
            <a:ext cx="629686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Twisting injury alone → likelihood of internal knee damage =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1447168" y="3086398"/>
            <a:ext cx="4725373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25%</a:t>
            </a:r>
            <a:endParaRPr lang="en-US" sz="3700" dirty="0"/>
          </a:p>
        </p:txBody>
      </p:sp>
      <p:sp>
        <p:nvSpPr>
          <p:cNvPr id="7" name="Text 4"/>
          <p:cNvSpPr/>
          <p:nvPr/>
        </p:nvSpPr>
        <p:spPr>
          <a:xfrm>
            <a:off x="661475" y="4149527"/>
            <a:ext cx="6296860" cy="623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9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—</a:t>
            </a:r>
            <a:endParaRPr lang="en-US" sz="4900" dirty="0"/>
          </a:p>
        </p:txBody>
      </p:sp>
      <p:sp>
        <p:nvSpPr>
          <p:cNvPr id="8" name="Text 5"/>
          <p:cNvSpPr/>
          <p:nvPr/>
        </p:nvSpPr>
        <p:spPr>
          <a:xfrm>
            <a:off x="661475" y="5009455"/>
            <a:ext cx="629686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Twisting + Swelling → likelihood of internal knee damage =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447168" y="5425281"/>
            <a:ext cx="4725373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90%</a:t>
            </a:r>
            <a:endParaRPr lang="en-US" sz="3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42376" y="2026940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Swelling?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803156" y="2901057"/>
            <a:ext cx="25399" cy="1930003"/>
          </a:xfrm>
          <a:prstGeom prst="roundRect">
            <a:avLst>
              <a:gd name="adj" fmla="val 312562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Shape 2"/>
          <p:cNvSpPr/>
          <p:nvPr/>
        </p:nvSpPr>
        <p:spPr>
          <a:xfrm>
            <a:off x="777756" y="3100983"/>
            <a:ext cx="378014" cy="25400"/>
          </a:xfrm>
          <a:prstGeom prst="roundRect">
            <a:avLst>
              <a:gd name="adj" fmla="val 312550"/>
            </a:avLst>
          </a:prstGeom>
          <a:solidFill>
            <a:srgbClr val="CCC4B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732315" y="3042841"/>
            <a:ext cx="141681" cy="141684"/>
          </a:xfrm>
          <a:prstGeom prst="roundRect">
            <a:avLst>
              <a:gd name="adj" fmla="val 268907"/>
            </a:avLst>
          </a:prstGeom>
          <a:solidFill>
            <a:srgbClr val="E6DED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1559283" y="2965946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Within Hours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559283" y="3374628"/>
            <a:ext cx="539905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D6454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Haemarthrosis</a:t>
            </a:r>
            <a:r>
              <a:rPr lang="en-US" sz="14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</a:t>
            </a:r>
            <a:r>
              <a:rPr lang="en-US" sz="1450" b="1" dirty="0">
                <a:solidFill>
                  <a:srgbClr val="D64545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Most likely ACL rupture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777756" y="4254996"/>
            <a:ext cx="378014" cy="25400"/>
          </a:xfrm>
          <a:prstGeom prst="roundRect">
            <a:avLst>
              <a:gd name="adj" fmla="val 312550"/>
            </a:avLst>
          </a:prstGeom>
          <a:solidFill>
            <a:srgbClr val="CCC4B8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7"/>
          <p:cNvSpPr/>
          <p:nvPr/>
        </p:nvSpPr>
        <p:spPr>
          <a:xfrm>
            <a:off x="732315" y="4196854"/>
            <a:ext cx="141681" cy="141684"/>
          </a:xfrm>
          <a:prstGeom prst="roundRect">
            <a:avLst>
              <a:gd name="adj" fmla="val 268907"/>
            </a:avLst>
          </a:prstGeom>
          <a:solidFill>
            <a:srgbClr val="E6DED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1559283" y="4119959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Next Day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559283" y="4528641"/>
            <a:ext cx="539905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D98C1A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Meniscal damage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48700" y="612775"/>
            <a:ext cx="5066181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Mechanical problem?</a:t>
            </a:r>
            <a:endParaRPr lang="en-US" sz="3300" dirty="0"/>
          </a:p>
        </p:txBody>
      </p:sp>
      <p:sp>
        <p:nvSpPr>
          <p:cNvPr id="4" name="Shape 1"/>
          <p:cNvSpPr/>
          <p:nvPr/>
        </p:nvSpPr>
        <p:spPr>
          <a:xfrm>
            <a:off x="5233360" y="1373981"/>
            <a:ext cx="6296860" cy="2773660"/>
          </a:xfrm>
          <a:prstGeom prst="roundRect">
            <a:avLst>
              <a:gd name="adj" fmla="val 2576"/>
            </a:avLst>
          </a:prstGeom>
          <a:solidFill>
            <a:srgbClr val="F2EDE5"/>
          </a:solidFill>
          <a:ln w="6350">
            <a:solidFill>
              <a:srgbClr val="E6DED2"/>
            </a:solidFill>
            <a:prstDash val="solid"/>
          </a:ln>
          <a:effectLst>
            <a:outerShdw blurRad="101600" dist="21590" dir="2700000" algn="bl" rotWithShape="0">
              <a:srgbClr val="E6DED2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Shape 2"/>
          <p:cNvSpPr/>
          <p:nvPr/>
        </p:nvSpPr>
        <p:spPr>
          <a:xfrm>
            <a:off x="5409767" y="1550392"/>
            <a:ext cx="510269" cy="510282"/>
          </a:xfrm>
          <a:prstGeom prst="roundRect">
            <a:avLst>
              <a:gd name="adj" fmla="val 14931433"/>
            </a:avLst>
          </a:prstGeom>
          <a:solidFill>
            <a:srgbClr val="E6DED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50059" y="1690688"/>
            <a:ext cx="229586" cy="22959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09767" y="2213769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Knee 'Give Way'?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5409767" y="2571254"/>
            <a:ext cx="5944047" cy="13999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Going down stairs / jumping → cruciate ligament</a:t>
            </a:r>
            <a:endParaRPr lang="en-US" sz="1300" dirty="0"/>
          </a:p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Twisting / walking / uneven ground → meniscus</a:t>
            </a:r>
            <a:endParaRPr lang="en-US" sz="1300" dirty="0"/>
          </a:p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Quadriceps inhibition from severe pain (e.g. subchondral cyst) can cause giving way both upstairs and downstairs, but often more noticeable downstairs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5233360" y="4300736"/>
            <a:ext cx="6296860" cy="1944390"/>
          </a:xfrm>
          <a:prstGeom prst="roundRect">
            <a:avLst>
              <a:gd name="adj" fmla="val 3675"/>
            </a:avLst>
          </a:prstGeom>
          <a:solidFill>
            <a:srgbClr val="F2EDE5"/>
          </a:solidFill>
          <a:ln w="6350">
            <a:solidFill>
              <a:srgbClr val="E6DED2"/>
            </a:solidFill>
            <a:prstDash val="solid"/>
          </a:ln>
          <a:effectLst>
            <a:outerShdw blurRad="101600" dist="21590" dir="2700000" algn="bl" rotWithShape="0">
              <a:srgbClr val="E6DED2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6"/>
          <p:cNvSpPr/>
          <p:nvPr/>
        </p:nvSpPr>
        <p:spPr>
          <a:xfrm>
            <a:off x="5409767" y="4477147"/>
            <a:ext cx="510269" cy="510282"/>
          </a:xfrm>
          <a:prstGeom prst="roundRect">
            <a:avLst>
              <a:gd name="adj" fmla="val 14931433"/>
            </a:avLst>
          </a:prstGeom>
          <a:solidFill>
            <a:srgbClr val="E6DED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50059" y="4617442"/>
            <a:ext cx="229586" cy="22959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409767" y="5140523"/>
            <a:ext cx="2126403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Knee 'Locks'?</a:t>
            </a:r>
            <a:endParaRPr lang="en-US" sz="1650" dirty="0"/>
          </a:p>
        </p:txBody>
      </p:sp>
      <p:sp>
        <p:nvSpPr>
          <p:cNvPr id="13" name="Text 8"/>
          <p:cNvSpPr/>
          <p:nvPr/>
        </p:nvSpPr>
        <p:spPr>
          <a:xfrm>
            <a:off x="5409767" y="5498009"/>
            <a:ext cx="5944047" cy="5707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NEVER locks in full extension</a:t>
            </a:r>
            <a:endParaRPr lang="en-US" sz="1300" dirty="0"/>
          </a:p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Full flexion but limited extension – FB + meniscal tear ('click')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96777" y="535484"/>
            <a:ext cx="4626157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1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Pain</a:t>
            </a:r>
            <a:endParaRPr lang="en-US" sz="3150" dirty="0"/>
          </a:p>
        </p:txBody>
      </p:sp>
      <p:sp>
        <p:nvSpPr>
          <p:cNvPr id="4" name="Shape 1"/>
          <p:cNvSpPr/>
          <p:nvPr/>
        </p:nvSpPr>
        <p:spPr>
          <a:xfrm>
            <a:off x="661475" y="1242318"/>
            <a:ext cx="6296860" cy="1523107"/>
          </a:xfrm>
          <a:prstGeom prst="roundRect">
            <a:avLst>
              <a:gd name="adj" fmla="val 4430"/>
            </a:avLst>
          </a:prstGeom>
          <a:solidFill>
            <a:srgbClr val="F2EDE5"/>
          </a:solidFill>
          <a:ln w="6350">
            <a:solidFill>
              <a:srgbClr val="E6DED2"/>
            </a:solidFill>
            <a:prstDash val="solid"/>
          </a:ln>
          <a:effectLst>
            <a:outerShdw blurRad="101600" dist="20320" dir="2700000" algn="bl" rotWithShape="0">
              <a:srgbClr val="E6DED2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Shape 2"/>
          <p:cNvSpPr/>
          <p:nvPr/>
        </p:nvSpPr>
        <p:spPr>
          <a:xfrm>
            <a:off x="828456" y="1409303"/>
            <a:ext cx="481993" cy="482005"/>
          </a:xfrm>
          <a:prstGeom prst="roundRect">
            <a:avLst>
              <a:gd name="adj" fmla="val 15807382"/>
            </a:avLst>
          </a:prstGeom>
          <a:solidFill>
            <a:srgbClr val="E6DED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009" y="1541859"/>
            <a:ext cx="216887" cy="21689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8456" y="2027833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Joint Line Pain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828456" y="2360712"/>
            <a:ext cx="5962898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Perhaps acute → Meniscal tear</a:t>
            </a:r>
            <a:endParaRPr lang="en-US" sz="1250" dirty="0"/>
          </a:p>
        </p:txBody>
      </p:sp>
      <p:sp>
        <p:nvSpPr>
          <p:cNvPr id="9" name="Shape 5"/>
          <p:cNvSpPr/>
          <p:nvPr/>
        </p:nvSpPr>
        <p:spPr>
          <a:xfrm>
            <a:off x="661475" y="2901950"/>
            <a:ext cx="6296860" cy="1760835"/>
          </a:xfrm>
          <a:prstGeom prst="roundRect">
            <a:avLst>
              <a:gd name="adj" fmla="val 3832"/>
            </a:avLst>
          </a:prstGeom>
          <a:solidFill>
            <a:srgbClr val="F2EDE5"/>
          </a:solidFill>
          <a:ln w="6350">
            <a:solidFill>
              <a:srgbClr val="E6DED2"/>
            </a:solidFill>
            <a:prstDash val="solid"/>
          </a:ln>
          <a:effectLst>
            <a:outerShdw blurRad="101600" dist="20320" dir="2700000" algn="bl" rotWithShape="0">
              <a:srgbClr val="E6DED2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6"/>
          <p:cNvSpPr/>
          <p:nvPr/>
        </p:nvSpPr>
        <p:spPr>
          <a:xfrm>
            <a:off x="828456" y="3068935"/>
            <a:ext cx="481993" cy="482005"/>
          </a:xfrm>
          <a:prstGeom prst="roundRect">
            <a:avLst>
              <a:gd name="adj" fmla="val 15807382"/>
            </a:avLst>
          </a:prstGeom>
          <a:solidFill>
            <a:srgbClr val="E6DED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1009" y="3201491"/>
            <a:ext cx="216887" cy="21689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28456" y="3687465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Behind Kneecap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828456" y="4020344"/>
            <a:ext cx="5962898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Worse on stairs, squatting, sitting → Not acute → More likely Patellofemoral pain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661475" y="4799310"/>
            <a:ext cx="6296860" cy="1523107"/>
          </a:xfrm>
          <a:prstGeom prst="roundRect">
            <a:avLst>
              <a:gd name="adj" fmla="val 4430"/>
            </a:avLst>
          </a:prstGeom>
          <a:solidFill>
            <a:srgbClr val="F2EDE5"/>
          </a:solidFill>
          <a:ln w="6350">
            <a:solidFill>
              <a:srgbClr val="E6DED2"/>
            </a:solidFill>
            <a:prstDash val="solid"/>
          </a:ln>
          <a:effectLst>
            <a:outerShdw blurRad="101600" dist="20320" dir="2700000" algn="bl" rotWithShape="0">
              <a:srgbClr val="E6DED2">
                <a:alpha val="10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0"/>
          <p:cNvSpPr/>
          <p:nvPr/>
        </p:nvSpPr>
        <p:spPr>
          <a:xfrm>
            <a:off x="828456" y="4966295"/>
            <a:ext cx="481993" cy="482005"/>
          </a:xfrm>
          <a:prstGeom prst="roundRect">
            <a:avLst>
              <a:gd name="adj" fmla="val 15807382"/>
            </a:avLst>
          </a:prstGeom>
          <a:solidFill>
            <a:srgbClr val="E6DED2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009" y="5098852"/>
            <a:ext cx="216887" cy="21689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28456" y="5584825"/>
            <a:ext cx="2008236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Below Kneecap</a:t>
            </a:r>
            <a:endParaRPr lang="en-US" sz="1550" dirty="0"/>
          </a:p>
        </p:txBody>
      </p:sp>
      <p:sp>
        <p:nvSpPr>
          <p:cNvPr id="18" name="Text 12"/>
          <p:cNvSpPr/>
          <p:nvPr/>
        </p:nvSpPr>
        <p:spPr>
          <a:xfrm>
            <a:off x="828456" y="5917704"/>
            <a:ext cx="5962898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Not acute → Patellar tendinopathy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Widescreen</PresentationFormat>
  <Paragraphs>76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Noto Serif Medium</vt:lpstr>
      <vt:lpstr>Noto Serif</vt:lpstr>
      <vt:lpstr>Noto Serif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3</cp:revision>
  <dcterms:created xsi:type="dcterms:W3CDTF">2026-06-28T18:46:51Z</dcterms:created>
  <dcterms:modified xsi:type="dcterms:W3CDTF">2026-06-28T18:48:36Z</dcterms:modified>
</cp:coreProperties>
</file>