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/>
  <p:notesSz cx="6858000" cy="12192000"/>
  <p:embeddedFontLst>
    <p:embeddedFont>
      <p:font typeface="Inter" panose="020B0604020202020204" charset="0"/>
      <p:regular r:id="rId43"/>
      <p:bold r:id="rId4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82" d="100"/>
          <a:sy n="82" d="100"/>
        </p:scale>
        <p:origin x="30" y="1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521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18" Type="http://schemas.openxmlformats.org/officeDocument/2006/relationships/image" Target="../media/image112.png"/><Relationship Id="rId26" Type="http://schemas.openxmlformats.org/officeDocument/2006/relationships/image" Target="../media/image120.png"/><Relationship Id="rId3" Type="http://schemas.openxmlformats.org/officeDocument/2006/relationships/image" Target="../media/image2.png"/><Relationship Id="rId21" Type="http://schemas.openxmlformats.org/officeDocument/2006/relationships/image" Target="../media/image115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17" Type="http://schemas.openxmlformats.org/officeDocument/2006/relationships/image" Target="../media/image111.png"/><Relationship Id="rId25" Type="http://schemas.openxmlformats.org/officeDocument/2006/relationships/image" Target="../media/image119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10.png"/><Relationship Id="rId20" Type="http://schemas.openxmlformats.org/officeDocument/2006/relationships/image" Target="../media/image1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24" Type="http://schemas.openxmlformats.org/officeDocument/2006/relationships/image" Target="../media/image118.png"/><Relationship Id="rId5" Type="http://schemas.openxmlformats.org/officeDocument/2006/relationships/image" Target="../media/image99.png"/><Relationship Id="rId15" Type="http://schemas.openxmlformats.org/officeDocument/2006/relationships/image" Target="../media/image109.png"/><Relationship Id="rId23" Type="http://schemas.openxmlformats.org/officeDocument/2006/relationships/image" Target="../media/image117.png"/><Relationship Id="rId28" Type="http://schemas.openxmlformats.org/officeDocument/2006/relationships/image" Target="../media/image121.png"/><Relationship Id="rId10" Type="http://schemas.openxmlformats.org/officeDocument/2006/relationships/image" Target="../media/image104.png"/><Relationship Id="rId19" Type="http://schemas.openxmlformats.org/officeDocument/2006/relationships/image" Target="../media/image113.png"/><Relationship Id="rId4" Type="http://schemas.openxmlformats.org/officeDocument/2006/relationships/image" Target="../media/image7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Relationship Id="rId22" Type="http://schemas.openxmlformats.org/officeDocument/2006/relationships/image" Target="../media/image116.png"/><Relationship Id="rId27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8.png"/><Relationship Id="rId18" Type="http://schemas.openxmlformats.org/officeDocument/2006/relationships/image" Target="../media/image133.png"/><Relationship Id="rId3" Type="http://schemas.openxmlformats.org/officeDocument/2006/relationships/image" Target="../media/image6.png"/><Relationship Id="rId7" Type="http://schemas.openxmlformats.org/officeDocument/2006/relationships/image" Target="../media/image123.png"/><Relationship Id="rId12" Type="http://schemas.openxmlformats.org/officeDocument/2006/relationships/image" Target="../media/image116.png"/><Relationship Id="rId17" Type="http://schemas.openxmlformats.org/officeDocument/2006/relationships/image" Target="../media/image132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png"/><Relationship Id="rId11" Type="http://schemas.openxmlformats.org/officeDocument/2006/relationships/image" Target="../media/image127.png"/><Relationship Id="rId5" Type="http://schemas.openxmlformats.org/officeDocument/2006/relationships/image" Target="../media/image7.png"/><Relationship Id="rId15" Type="http://schemas.openxmlformats.org/officeDocument/2006/relationships/image" Target="../media/image130.png"/><Relationship Id="rId10" Type="http://schemas.openxmlformats.org/officeDocument/2006/relationships/image" Target="../media/image126.png"/><Relationship Id="rId19" Type="http://schemas.openxmlformats.org/officeDocument/2006/relationships/image" Target="../media/image134.png"/><Relationship Id="rId4" Type="http://schemas.openxmlformats.org/officeDocument/2006/relationships/image" Target="../media/image2.png"/><Relationship Id="rId9" Type="http://schemas.openxmlformats.org/officeDocument/2006/relationships/image" Target="../media/image125.png"/><Relationship Id="rId14" Type="http://schemas.openxmlformats.org/officeDocument/2006/relationships/image" Target="../media/image1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142.png"/><Relationship Id="rId3" Type="http://schemas.openxmlformats.org/officeDocument/2006/relationships/image" Target="../media/image16.png"/><Relationship Id="rId7" Type="http://schemas.openxmlformats.org/officeDocument/2006/relationships/image" Target="../media/image136.png"/><Relationship Id="rId12" Type="http://schemas.openxmlformats.org/officeDocument/2006/relationships/image" Target="../media/image1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11" Type="http://schemas.openxmlformats.org/officeDocument/2006/relationships/image" Target="../media/image140.png"/><Relationship Id="rId5" Type="http://schemas.openxmlformats.org/officeDocument/2006/relationships/image" Target="../media/image7.png"/><Relationship Id="rId10" Type="http://schemas.openxmlformats.org/officeDocument/2006/relationships/image" Target="../media/image139.png"/><Relationship Id="rId4" Type="http://schemas.openxmlformats.org/officeDocument/2006/relationships/image" Target="../media/image2.png"/><Relationship Id="rId9" Type="http://schemas.openxmlformats.org/officeDocument/2006/relationships/image" Target="../media/image138.png"/><Relationship Id="rId14" Type="http://schemas.openxmlformats.org/officeDocument/2006/relationships/image" Target="../media/image1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1.png"/><Relationship Id="rId18" Type="http://schemas.openxmlformats.org/officeDocument/2006/relationships/image" Target="../media/image156.png"/><Relationship Id="rId3" Type="http://schemas.openxmlformats.org/officeDocument/2006/relationships/image" Target="../media/image16.pn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17" Type="http://schemas.openxmlformats.org/officeDocument/2006/relationships/image" Target="../media/image155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png"/><Relationship Id="rId11" Type="http://schemas.openxmlformats.org/officeDocument/2006/relationships/image" Target="../media/image149.png"/><Relationship Id="rId5" Type="http://schemas.openxmlformats.org/officeDocument/2006/relationships/image" Target="../media/image7.png"/><Relationship Id="rId15" Type="http://schemas.openxmlformats.org/officeDocument/2006/relationships/image" Target="../media/image153.png"/><Relationship Id="rId10" Type="http://schemas.openxmlformats.org/officeDocument/2006/relationships/image" Target="../media/image148.png"/><Relationship Id="rId4" Type="http://schemas.openxmlformats.org/officeDocument/2006/relationships/image" Target="../media/image2.png"/><Relationship Id="rId9" Type="http://schemas.openxmlformats.org/officeDocument/2006/relationships/image" Target="../media/image147.png"/><Relationship Id="rId14" Type="http://schemas.openxmlformats.org/officeDocument/2006/relationships/image" Target="../media/image152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4.png"/><Relationship Id="rId18" Type="http://schemas.openxmlformats.org/officeDocument/2006/relationships/image" Target="../media/image169.png"/><Relationship Id="rId26" Type="http://schemas.openxmlformats.org/officeDocument/2006/relationships/image" Target="../media/image177.png"/><Relationship Id="rId39" Type="http://schemas.openxmlformats.org/officeDocument/2006/relationships/image" Target="../media/image190.png"/><Relationship Id="rId21" Type="http://schemas.openxmlformats.org/officeDocument/2006/relationships/image" Target="../media/image172.png"/><Relationship Id="rId34" Type="http://schemas.openxmlformats.org/officeDocument/2006/relationships/image" Target="../media/image185.png"/><Relationship Id="rId7" Type="http://schemas.openxmlformats.org/officeDocument/2006/relationships/image" Target="../media/image158.png"/><Relationship Id="rId12" Type="http://schemas.openxmlformats.org/officeDocument/2006/relationships/image" Target="../media/image163.png"/><Relationship Id="rId17" Type="http://schemas.openxmlformats.org/officeDocument/2006/relationships/image" Target="../media/image168.png"/><Relationship Id="rId25" Type="http://schemas.openxmlformats.org/officeDocument/2006/relationships/image" Target="../media/image176.png"/><Relationship Id="rId33" Type="http://schemas.openxmlformats.org/officeDocument/2006/relationships/image" Target="../media/image184.png"/><Relationship Id="rId38" Type="http://schemas.openxmlformats.org/officeDocument/2006/relationships/image" Target="../media/image189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67.png"/><Relationship Id="rId20" Type="http://schemas.openxmlformats.org/officeDocument/2006/relationships/image" Target="../media/image171.png"/><Relationship Id="rId29" Type="http://schemas.openxmlformats.org/officeDocument/2006/relationships/image" Target="../media/image1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7.png"/><Relationship Id="rId11" Type="http://schemas.openxmlformats.org/officeDocument/2006/relationships/image" Target="../media/image162.png"/><Relationship Id="rId24" Type="http://schemas.openxmlformats.org/officeDocument/2006/relationships/image" Target="../media/image175.png"/><Relationship Id="rId32" Type="http://schemas.openxmlformats.org/officeDocument/2006/relationships/image" Target="../media/image183.png"/><Relationship Id="rId37" Type="http://schemas.openxmlformats.org/officeDocument/2006/relationships/image" Target="../media/image188.png"/><Relationship Id="rId40" Type="http://schemas.openxmlformats.org/officeDocument/2006/relationships/image" Target="../media/image191.png"/><Relationship Id="rId5" Type="http://schemas.openxmlformats.org/officeDocument/2006/relationships/image" Target="../media/image7.png"/><Relationship Id="rId15" Type="http://schemas.openxmlformats.org/officeDocument/2006/relationships/image" Target="../media/image166.png"/><Relationship Id="rId23" Type="http://schemas.openxmlformats.org/officeDocument/2006/relationships/image" Target="../media/image174.png"/><Relationship Id="rId28" Type="http://schemas.openxmlformats.org/officeDocument/2006/relationships/image" Target="../media/image179.png"/><Relationship Id="rId36" Type="http://schemas.openxmlformats.org/officeDocument/2006/relationships/image" Target="../media/image187.png"/><Relationship Id="rId10" Type="http://schemas.openxmlformats.org/officeDocument/2006/relationships/image" Target="../media/image161.png"/><Relationship Id="rId19" Type="http://schemas.openxmlformats.org/officeDocument/2006/relationships/image" Target="../media/image170.png"/><Relationship Id="rId31" Type="http://schemas.openxmlformats.org/officeDocument/2006/relationships/image" Target="../media/image182.png"/><Relationship Id="rId4" Type="http://schemas.openxmlformats.org/officeDocument/2006/relationships/image" Target="../media/image2.png"/><Relationship Id="rId9" Type="http://schemas.openxmlformats.org/officeDocument/2006/relationships/image" Target="../media/image160.png"/><Relationship Id="rId14" Type="http://schemas.openxmlformats.org/officeDocument/2006/relationships/image" Target="../media/image165.png"/><Relationship Id="rId22" Type="http://schemas.openxmlformats.org/officeDocument/2006/relationships/image" Target="../media/image173.png"/><Relationship Id="rId27" Type="http://schemas.openxmlformats.org/officeDocument/2006/relationships/image" Target="../media/image178.png"/><Relationship Id="rId30" Type="http://schemas.openxmlformats.org/officeDocument/2006/relationships/image" Target="../media/image181.png"/><Relationship Id="rId35" Type="http://schemas.openxmlformats.org/officeDocument/2006/relationships/image" Target="../media/image186.png"/><Relationship Id="rId8" Type="http://schemas.openxmlformats.org/officeDocument/2006/relationships/image" Target="../media/image159.png"/><Relationship Id="rId3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png"/><Relationship Id="rId13" Type="http://schemas.openxmlformats.org/officeDocument/2006/relationships/image" Target="../media/image199.png"/><Relationship Id="rId3" Type="http://schemas.openxmlformats.org/officeDocument/2006/relationships/image" Target="../media/image1.png"/><Relationship Id="rId7" Type="http://schemas.openxmlformats.org/officeDocument/2006/relationships/image" Target="../media/image193.png"/><Relationship Id="rId12" Type="http://schemas.openxmlformats.org/officeDocument/2006/relationships/image" Target="../media/image198.png"/><Relationship Id="rId17" Type="http://schemas.openxmlformats.org/officeDocument/2006/relationships/image" Target="../media/image203.jpe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0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2.png"/><Relationship Id="rId11" Type="http://schemas.openxmlformats.org/officeDocument/2006/relationships/image" Target="../media/image197.png"/><Relationship Id="rId5" Type="http://schemas.openxmlformats.org/officeDocument/2006/relationships/image" Target="../media/image7.png"/><Relationship Id="rId15" Type="http://schemas.openxmlformats.org/officeDocument/2006/relationships/image" Target="../media/image201.png"/><Relationship Id="rId10" Type="http://schemas.openxmlformats.org/officeDocument/2006/relationships/image" Target="../media/image196.png"/><Relationship Id="rId4" Type="http://schemas.openxmlformats.org/officeDocument/2006/relationships/image" Target="../media/image2.png"/><Relationship Id="rId9" Type="http://schemas.openxmlformats.org/officeDocument/2006/relationships/image" Target="../media/image195.png"/><Relationship Id="rId14" Type="http://schemas.openxmlformats.org/officeDocument/2006/relationships/image" Target="../media/image20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png"/><Relationship Id="rId13" Type="http://schemas.openxmlformats.org/officeDocument/2006/relationships/image" Target="../media/image211.png"/><Relationship Id="rId18" Type="http://schemas.openxmlformats.org/officeDocument/2006/relationships/image" Target="../media/image216.png"/><Relationship Id="rId3" Type="http://schemas.openxmlformats.org/officeDocument/2006/relationships/image" Target="../media/image16.png"/><Relationship Id="rId7" Type="http://schemas.openxmlformats.org/officeDocument/2006/relationships/image" Target="../media/image205.png"/><Relationship Id="rId12" Type="http://schemas.openxmlformats.org/officeDocument/2006/relationships/image" Target="../media/image210.png"/><Relationship Id="rId17" Type="http://schemas.openxmlformats.org/officeDocument/2006/relationships/image" Target="../media/image215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14.png"/><Relationship Id="rId20" Type="http://schemas.openxmlformats.org/officeDocument/2006/relationships/image" Target="../media/image2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4.png"/><Relationship Id="rId11" Type="http://schemas.openxmlformats.org/officeDocument/2006/relationships/image" Target="../media/image209.png"/><Relationship Id="rId5" Type="http://schemas.openxmlformats.org/officeDocument/2006/relationships/image" Target="../media/image7.png"/><Relationship Id="rId15" Type="http://schemas.openxmlformats.org/officeDocument/2006/relationships/image" Target="../media/image213.png"/><Relationship Id="rId10" Type="http://schemas.openxmlformats.org/officeDocument/2006/relationships/image" Target="../media/image208.png"/><Relationship Id="rId19" Type="http://schemas.openxmlformats.org/officeDocument/2006/relationships/image" Target="../media/image217.png"/><Relationship Id="rId4" Type="http://schemas.openxmlformats.org/officeDocument/2006/relationships/image" Target="../media/image2.png"/><Relationship Id="rId9" Type="http://schemas.openxmlformats.org/officeDocument/2006/relationships/image" Target="../media/image207.png"/><Relationship Id="rId14" Type="http://schemas.openxmlformats.org/officeDocument/2006/relationships/image" Target="../media/image2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png"/><Relationship Id="rId13" Type="http://schemas.openxmlformats.org/officeDocument/2006/relationships/image" Target="../media/image227.png"/><Relationship Id="rId18" Type="http://schemas.openxmlformats.org/officeDocument/2006/relationships/image" Target="../media/image232.png"/><Relationship Id="rId26" Type="http://schemas.openxmlformats.org/officeDocument/2006/relationships/image" Target="../media/image240.jpeg"/><Relationship Id="rId3" Type="http://schemas.openxmlformats.org/officeDocument/2006/relationships/image" Target="../media/image2.png"/><Relationship Id="rId21" Type="http://schemas.openxmlformats.org/officeDocument/2006/relationships/image" Target="../media/image235.png"/><Relationship Id="rId7" Type="http://schemas.openxmlformats.org/officeDocument/2006/relationships/image" Target="../media/image221.png"/><Relationship Id="rId12" Type="http://schemas.openxmlformats.org/officeDocument/2006/relationships/image" Target="../media/image226.png"/><Relationship Id="rId17" Type="http://schemas.openxmlformats.org/officeDocument/2006/relationships/image" Target="../media/image231.png"/><Relationship Id="rId25" Type="http://schemas.openxmlformats.org/officeDocument/2006/relationships/image" Target="../media/image239.jpe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30.png"/><Relationship Id="rId20" Type="http://schemas.openxmlformats.org/officeDocument/2006/relationships/image" Target="../media/image2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0.png"/><Relationship Id="rId11" Type="http://schemas.openxmlformats.org/officeDocument/2006/relationships/image" Target="../media/image225.png"/><Relationship Id="rId24" Type="http://schemas.openxmlformats.org/officeDocument/2006/relationships/image" Target="../media/image238.png"/><Relationship Id="rId5" Type="http://schemas.openxmlformats.org/officeDocument/2006/relationships/image" Target="../media/image219.png"/><Relationship Id="rId15" Type="http://schemas.openxmlformats.org/officeDocument/2006/relationships/image" Target="../media/image229.png"/><Relationship Id="rId23" Type="http://schemas.openxmlformats.org/officeDocument/2006/relationships/image" Target="../media/image237.png"/><Relationship Id="rId10" Type="http://schemas.openxmlformats.org/officeDocument/2006/relationships/image" Target="../media/image224.png"/><Relationship Id="rId19" Type="http://schemas.openxmlformats.org/officeDocument/2006/relationships/image" Target="../media/image233.png"/><Relationship Id="rId4" Type="http://schemas.openxmlformats.org/officeDocument/2006/relationships/image" Target="../media/image7.png"/><Relationship Id="rId9" Type="http://schemas.openxmlformats.org/officeDocument/2006/relationships/image" Target="../media/image223.png"/><Relationship Id="rId14" Type="http://schemas.openxmlformats.org/officeDocument/2006/relationships/image" Target="../media/image228.png"/><Relationship Id="rId22" Type="http://schemas.openxmlformats.org/officeDocument/2006/relationships/image" Target="../media/image23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247.png"/><Relationship Id="rId3" Type="http://schemas.openxmlformats.org/officeDocument/2006/relationships/image" Target="../media/image1.png"/><Relationship Id="rId7" Type="http://schemas.openxmlformats.org/officeDocument/2006/relationships/image" Target="../media/image242.png"/><Relationship Id="rId12" Type="http://schemas.openxmlformats.org/officeDocument/2006/relationships/image" Target="../media/image246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1.png"/><Relationship Id="rId11" Type="http://schemas.openxmlformats.org/officeDocument/2006/relationships/image" Target="../media/image245.png"/><Relationship Id="rId5" Type="http://schemas.openxmlformats.org/officeDocument/2006/relationships/image" Target="../media/image7.png"/><Relationship Id="rId15" Type="http://schemas.openxmlformats.org/officeDocument/2006/relationships/image" Target="../media/image249.png"/><Relationship Id="rId10" Type="http://schemas.openxmlformats.org/officeDocument/2006/relationships/image" Target="../media/image244.png"/><Relationship Id="rId4" Type="http://schemas.openxmlformats.org/officeDocument/2006/relationships/image" Target="../media/image2.png"/><Relationship Id="rId9" Type="http://schemas.openxmlformats.org/officeDocument/2006/relationships/image" Target="../media/image243.png"/><Relationship Id="rId14" Type="http://schemas.openxmlformats.org/officeDocument/2006/relationships/image" Target="../media/image24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3.png"/><Relationship Id="rId13" Type="http://schemas.openxmlformats.org/officeDocument/2006/relationships/image" Target="../media/image258.png"/><Relationship Id="rId3" Type="http://schemas.openxmlformats.org/officeDocument/2006/relationships/image" Target="../media/image6.png"/><Relationship Id="rId7" Type="http://schemas.openxmlformats.org/officeDocument/2006/relationships/image" Target="../media/image252.png"/><Relationship Id="rId12" Type="http://schemas.openxmlformats.org/officeDocument/2006/relationships/image" Target="../media/image25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1.png"/><Relationship Id="rId11" Type="http://schemas.openxmlformats.org/officeDocument/2006/relationships/image" Target="../media/image256.png"/><Relationship Id="rId5" Type="http://schemas.openxmlformats.org/officeDocument/2006/relationships/image" Target="../media/image7.png"/><Relationship Id="rId15" Type="http://schemas.openxmlformats.org/officeDocument/2006/relationships/image" Target="../media/image260.jpeg"/><Relationship Id="rId10" Type="http://schemas.openxmlformats.org/officeDocument/2006/relationships/image" Target="../media/image255.png"/><Relationship Id="rId4" Type="http://schemas.openxmlformats.org/officeDocument/2006/relationships/image" Target="../media/image2.png"/><Relationship Id="rId9" Type="http://schemas.openxmlformats.org/officeDocument/2006/relationships/image" Target="../media/image254.png"/><Relationship Id="rId14" Type="http://schemas.openxmlformats.org/officeDocument/2006/relationships/image" Target="../media/image25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3.png"/><Relationship Id="rId13" Type="http://schemas.openxmlformats.org/officeDocument/2006/relationships/image" Target="../media/image268.png"/><Relationship Id="rId18" Type="http://schemas.openxmlformats.org/officeDocument/2006/relationships/image" Target="../media/image273.png"/><Relationship Id="rId26" Type="http://schemas.openxmlformats.org/officeDocument/2006/relationships/image" Target="../media/image281.png"/><Relationship Id="rId3" Type="http://schemas.openxmlformats.org/officeDocument/2006/relationships/image" Target="../media/image1.png"/><Relationship Id="rId21" Type="http://schemas.openxmlformats.org/officeDocument/2006/relationships/image" Target="../media/image276.png"/><Relationship Id="rId7" Type="http://schemas.openxmlformats.org/officeDocument/2006/relationships/image" Target="../media/image262.png"/><Relationship Id="rId12" Type="http://schemas.openxmlformats.org/officeDocument/2006/relationships/image" Target="../media/image267.png"/><Relationship Id="rId17" Type="http://schemas.openxmlformats.org/officeDocument/2006/relationships/image" Target="../media/image272.png"/><Relationship Id="rId25" Type="http://schemas.openxmlformats.org/officeDocument/2006/relationships/image" Target="../media/image280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71.png"/><Relationship Id="rId20" Type="http://schemas.openxmlformats.org/officeDocument/2006/relationships/image" Target="../media/image275.png"/><Relationship Id="rId29" Type="http://schemas.openxmlformats.org/officeDocument/2006/relationships/image" Target="../media/image2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1.png"/><Relationship Id="rId11" Type="http://schemas.openxmlformats.org/officeDocument/2006/relationships/image" Target="../media/image266.png"/><Relationship Id="rId24" Type="http://schemas.openxmlformats.org/officeDocument/2006/relationships/image" Target="../media/image279.png"/><Relationship Id="rId5" Type="http://schemas.openxmlformats.org/officeDocument/2006/relationships/image" Target="../media/image7.png"/><Relationship Id="rId15" Type="http://schemas.openxmlformats.org/officeDocument/2006/relationships/image" Target="../media/image270.png"/><Relationship Id="rId23" Type="http://schemas.openxmlformats.org/officeDocument/2006/relationships/image" Target="../media/image278.png"/><Relationship Id="rId28" Type="http://schemas.openxmlformats.org/officeDocument/2006/relationships/image" Target="../media/image283.png"/><Relationship Id="rId10" Type="http://schemas.openxmlformats.org/officeDocument/2006/relationships/image" Target="../media/image265.png"/><Relationship Id="rId19" Type="http://schemas.openxmlformats.org/officeDocument/2006/relationships/image" Target="../media/image274.png"/><Relationship Id="rId4" Type="http://schemas.openxmlformats.org/officeDocument/2006/relationships/image" Target="../media/image2.png"/><Relationship Id="rId9" Type="http://schemas.openxmlformats.org/officeDocument/2006/relationships/image" Target="../media/image264.png"/><Relationship Id="rId14" Type="http://schemas.openxmlformats.org/officeDocument/2006/relationships/image" Target="../media/image269.png"/><Relationship Id="rId22" Type="http://schemas.openxmlformats.org/officeDocument/2006/relationships/image" Target="../media/image277.png"/><Relationship Id="rId27" Type="http://schemas.openxmlformats.org/officeDocument/2006/relationships/image" Target="../media/image282.png"/><Relationship Id="rId30" Type="http://schemas.openxmlformats.org/officeDocument/2006/relationships/image" Target="../media/image28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9.png"/><Relationship Id="rId13" Type="http://schemas.openxmlformats.org/officeDocument/2006/relationships/image" Target="../media/image294.png"/><Relationship Id="rId18" Type="http://schemas.openxmlformats.org/officeDocument/2006/relationships/image" Target="../media/image299.png"/><Relationship Id="rId3" Type="http://schemas.openxmlformats.org/officeDocument/2006/relationships/image" Target="../media/image286.png"/><Relationship Id="rId21" Type="http://schemas.openxmlformats.org/officeDocument/2006/relationships/image" Target="../media/image302.png"/><Relationship Id="rId7" Type="http://schemas.openxmlformats.org/officeDocument/2006/relationships/image" Target="../media/image288.png"/><Relationship Id="rId12" Type="http://schemas.openxmlformats.org/officeDocument/2006/relationships/image" Target="../media/image293.png"/><Relationship Id="rId17" Type="http://schemas.openxmlformats.org/officeDocument/2006/relationships/image" Target="../media/image298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97.png"/><Relationship Id="rId20" Type="http://schemas.openxmlformats.org/officeDocument/2006/relationships/image" Target="../media/image3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7.png"/><Relationship Id="rId11" Type="http://schemas.openxmlformats.org/officeDocument/2006/relationships/image" Target="../media/image292.png"/><Relationship Id="rId24" Type="http://schemas.openxmlformats.org/officeDocument/2006/relationships/image" Target="../media/image305.jpeg"/><Relationship Id="rId5" Type="http://schemas.openxmlformats.org/officeDocument/2006/relationships/image" Target="../media/image7.png"/><Relationship Id="rId15" Type="http://schemas.openxmlformats.org/officeDocument/2006/relationships/image" Target="../media/image296.png"/><Relationship Id="rId23" Type="http://schemas.openxmlformats.org/officeDocument/2006/relationships/image" Target="../media/image304.png"/><Relationship Id="rId10" Type="http://schemas.openxmlformats.org/officeDocument/2006/relationships/image" Target="../media/image291.png"/><Relationship Id="rId19" Type="http://schemas.openxmlformats.org/officeDocument/2006/relationships/image" Target="../media/image300.png"/><Relationship Id="rId4" Type="http://schemas.openxmlformats.org/officeDocument/2006/relationships/image" Target="../media/image2.png"/><Relationship Id="rId9" Type="http://schemas.openxmlformats.org/officeDocument/2006/relationships/image" Target="../media/image290.png"/><Relationship Id="rId14" Type="http://schemas.openxmlformats.org/officeDocument/2006/relationships/image" Target="../media/image295.png"/><Relationship Id="rId22" Type="http://schemas.openxmlformats.org/officeDocument/2006/relationships/image" Target="../media/image30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8.png"/><Relationship Id="rId13" Type="http://schemas.openxmlformats.org/officeDocument/2006/relationships/image" Target="../media/image311.png"/><Relationship Id="rId18" Type="http://schemas.openxmlformats.org/officeDocument/2006/relationships/image" Target="../media/image316.png"/><Relationship Id="rId3" Type="http://schemas.openxmlformats.org/officeDocument/2006/relationships/image" Target="../media/image16.png"/><Relationship Id="rId21" Type="http://schemas.openxmlformats.org/officeDocument/2006/relationships/image" Target="../media/image319.png"/><Relationship Id="rId7" Type="http://schemas.openxmlformats.org/officeDocument/2006/relationships/image" Target="../media/image307.png"/><Relationship Id="rId12" Type="http://schemas.openxmlformats.org/officeDocument/2006/relationships/image" Target="../media/image310.png"/><Relationship Id="rId17" Type="http://schemas.openxmlformats.org/officeDocument/2006/relationships/image" Target="../media/image315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314.png"/><Relationship Id="rId20" Type="http://schemas.openxmlformats.org/officeDocument/2006/relationships/image" Target="../media/image3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6.png"/><Relationship Id="rId11" Type="http://schemas.openxmlformats.org/officeDocument/2006/relationships/image" Target="../media/image104.png"/><Relationship Id="rId5" Type="http://schemas.openxmlformats.org/officeDocument/2006/relationships/image" Target="../media/image7.png"/><Relationship Id="rId15" Type="http://schemas.openxmlformats.org/officeDocument/2006/relationships/image" Target="../media/image313.png"/><Relationship Id="rId10" Type="http://schemas.openxmlformats.org/officeDocument/2006/relationships/image" Target="../media/image105.png"/><Relationship Id="rId19" Type="http://schemas.openxmlformats.org/officeDocument/2006/relationships/image" Target="../media/image317.png"/><Relationship Id="rId4" Type="http://schemas.openxmlformats.org/officeDocument/2006/relationships/image" Target="../media/image2.png"/><Relationship Id="rId9" Type="http://schemas.openxmlformats.org/officeDocument/2006/relationships/image" Target="../media/image309.png"/><Relationship Id="rId14" Type="http://schemas.openxmlformats.org/officeDocument/2006/relationships/image" Target="../media/image31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2.png"/><Relationship Id="rId13" Type="http://schemas.openxmlformats.org/officeDocument/2006/relationships/image" Target="../media/image327.png"/><Relationship Id="rId3" Type="http://schemas.openxmlformats.org/officeDocument/2006/relationships/image" Target="../media/image16.png"/><Relationship Id="rId7" Type="http://schemas.openxmlformats.org/officeDocument/2006/relationships/image" Target="../media/image321.png"/><Relationship Id="rId12" Type="http://schemas.openxmlformats.org/officeDocument/2006/relationships/image" Target="../media/image326.png"/><Relationship Id="rId17" Type="http://schemas.openxmlformats.org/officeDocument/2006/relationships/image" Target="../media/image331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0.png"/><Relationship Id="rId11" Type="http://schemas.openxmlformats.org/officeDocument/2006/relationships/image" Target="../media/image325.png"/><Relationship Id="rId5" Type="http://schemas.openxmlformats.org/officeDocument/2006/relationships/image" Target="../media/image7.png"/><Relationship Id="rId15" Type="http://schemas.openxmlformats.org/officeDocument/2006/relationships/image" Target="../media/image329.png"/><Relationship Id="rId10" Type="http://schemas.openxmlformats.org/officeDocument/2006/relationships/image" Target="../media/image324.png"/><Relationship Id="rId4" Type="http://schemas.openxmlformats.org/officeDocument/2006/relationships/image" Target="../media/image2.png"/><Relationship Id="rId9" Type="http://schemas.openxmlformats.org/officeDocument/2006/relationships/image" Target="../media/image323.png"/><Relationship Id="rId14" Type="http://schemas.openxmlformats.org/officeDocument/2006/relationships/image" Target="../media/image32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4.png"/><Relationship Id="rId13" Type="http://schemas.openxmlformats.org/officeDocument/2006/relationships/image" Target="../media/image338.png"/><Relationship Id="rId3" Type="http://schemas.openxmlformats.org/officeDocument/2006/relationships/image" Target="../media/image6.png"/><Relationship Id="rId7" Type="http://schemas.openxmlformats.org/officeDocument/2006/relationships/image" Target="../media/image333.png"/><Relationship Id="rId12" Type="http://schemas.openxmlformats.org/officeDocument/2006/relationships/image" Target="../media/image3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2.png"/><Relationship Id="rId11" Type="http://schemas.openxmlformats.org/officeDocument/2006/relationships/image" Target="../media/image336.png"/><Relationship Id="rId5" Type="http://schemas.openxmlformats.org/officeDocument/2006/relationships/image" Target="../media/image7.png"/><Relationship Id="rId10" Type="http://schemas.openxmlformats.org/officeDocument/2006/relationships/image" Target="../media/image335.png"/><Relationship Id="rId4" Type="http://schemas.openxmlformats.org/officeDocument/2006/relationships/image" Target="../media/image2.png"/><Relationship Id="rId9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1.png"/><Relationship Id="rId13" Type="http://schemas.openxmlformats.org/officeDocument/2006/relationships/image" Target="../media/image346.png"/><Relationship Id="rId18" Type="http://schemas.openxmlformats.org/officeDocument/2006/relationships/image" Target="../media/image351.png"/><Relationship Id="rId3" Type="http://schemas.openxmlformats.org/officeDocument/2006/relationships/image" Target="../media/image6.png"/><Relationship Id="rId7" Type="http://schemas.openxmlformats.org/officeDocument/2006/relationships/image" Target="../media/image340.png"/><Relationship Id="rId12" Type="http://schemas.openxmlformats.org/officeDocument/2006/relationships/image" Target="../media/image345.png"/><Relationship Id="rId17" Type="http://schemas.openxmlformats.org/officeDocument/2006/relationships/image" Target="../media/image350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9.png"/><Relationship Id="rId11" Type="http://schemas.openxmlformats.org/officeDocument/2006/relationships/image" Target="../media/image344.png"/><Relationship Id="rId5" Type="http://schemas.openxmlformats.org/officeDocument/2006/relationships/image" Target="../media/image7.png"/><Relationship Id="rId15" Type="http://schemas.openxmlformats.org/officeDocument/2006/relationships/image" Target="../media/image348.png"/><Relationship Id="rId10" Type="http://schemas.openxmlformats.org/officeDocument/2006/relationships/image" Target="../media/image343.png"/><Relationship Id="rId4" Type="http://schemas.openxmlformats.org/officeDocument/2006/relationships/image" Target="../media/image2.png"/><Relationship Id="rId9" Type="http://schemas.openxmlformats.org/officeDocument/2006/relationships/image" Target="../media/image342.png"/><Relationship Id="rId14" Type="http://schemas.openxmlformats.org/officeDocument/2006/relationships/image" Target="../media/image34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4.png"/><Relationship Id="rId13" Type="http://schemas.openxmlformats.org/officeDocument/2006/relationships/image" Target="../media/image359.png"/><Relationship Id="rId18" Type="http://schemas.openxmlformats.org/officeDocument/2006/relationships/image" Target="../media/image364.png"/><Relationship Id="rId26" Type="http://schemas.openxmlformats.org/officeDocument/2006/relationships/image" Target="../media/image372.png"/><Relationship Id="rId3" Type="http://schemas.openxmlformats.org/officeDocument/2006/relationships/image" Target="../media/image16.png"/><Relationship Id="rId21" Type="http://schemas.openxmlformats.org/officeDocument/2006/relationships/image" Target="../media/image367.png"/><Relationship Id="rId7" Type="http://schemas.openxmlformats.org/officeDocument/2006/relationships/image" Target="../media/image353.png"/><Relationship Id="rId12" Type="http://schemas.openxmlformats.org/officeDocument/2006/relationships/image" Target="../media/image358.png"/><Relationship Id="rId17" Type="http://schemas.openxmlformats.org/officeDocument/2006/relationships/image" Target="../media/image363.png"/><Relationship Id="rId25" Type="http://schemas.openxmlformats.org/officeDocument/2006/relationships/image" Target="../media/image371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362.png"/><Relationship Id="rId20" Type="http://schemas.openxmlformats.org/officeDocument/2006/relationships/image" Target="../media/image366.png"/><Relationship Id="rId29" Type="http://schemas.openxmlformats.org/officeDocument/2006/relationships/image" Target="../media/image3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2.png"/><Relationship Id="rId11" Type="http://schemas.openxmlformats.org/officeDocument/2006/relationships/image" Target="../media/image357.png"/><Relationship Id="rId24" Type="http://schemas.openxmlformats.org/officeDocument/2006/relationships/image" Target="../media/image370.png"/><Relationship Id="rId5" Type="http://schemas.openxmlformats.org/officeDocument/2006/relationships/image" Target="../media/image7.png"/><Relationship Id="rId15" Type="http://schemas.openxmlformats.org/officeDocument/2006/relationships/image" Target="../media/image361.png"/><Relationship Id="rId23" Type="http://schemas.openxmlformats.org/officeDocument/2006/relationships/image" Target="../media/image369.png"/><Relationship Id="rId28" Type="http://schemas.openxmlformats.org/officeDocument/2006/relationships/image" Target="../media/image374.png"/><Relationship Id="rId10" Type="http://schemas.openxmlformats.org/officeDocument/2006/relationships/image" Target="../media/image356.png"/><Relationship Id="rId19" Type="http://schemas.openxmlformats.org/officeDocument/2006/relationships/image" Target="../media/image365.png"/><Relationship Id="rId4" Type="http://schemas.openxmlformats.org/officeDocument/2006/relationships/image" Target="../media/image2.png"/><Relationship Id="rId9" Type="http://schemas.openxmlformats.org/officeDocument/2006/relationships/image" Target="../media/image355.png"/><Relationship Id="rId14" Type="http://schemas.openxmlformats.org/officeDocument/2006/relationships/image" Target="../media/image360.png"/><Relationship Id="rId22" Type="http://schemas.openxmlformats.org/officeDocument/2006/relationships/image" Target="../media/image368.png"/><Relationship Id="rId27" Type="http://schemas.openxmlformats.org/officeDocument/2006/relationships/image" Target="../media/image373.png"/><Relationship Id="rId30" Type="http://schemas.openxmlformats.org/officeDocument/2006/relationships/image" Target="../media/image37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9.png"/><Relationship Id="rId13" Type="http://schemas.openxmlformats.org/officeDocument/2006/relationships/image" Target="../media/image384.png"/><Relationship Id="rId18" Type="http://schemas.openxmlformats.org/officeDocument/2006/relationships/image" Target="../media/image389.png"/><Relationship Id="rId26" Type="http://schemas.openxmlformats.org/officeDocument/2006/relationships/image" Target="../media/image397.png"/><Relationship Id="rId3" Type="http://schemas.openxmlformats.org/officeDocument/2006/relationships/image" Target="../media/image6.png"/><Relationship Id="rId21" Type="http://schemas.openxmlformats.org/officeDocument/2006/relationships/image" Target="../media/image392.png"/><Relationship Id="rId7" Type="http://schemas.openxmlformats.org/officeDocument/2006/relationships/image" Target="../media/image378.png"/><Relationship Id="rId12" Type="http://schemas.openxmlformats.org/officeDocument/2006/relationships/image" Target="../media/image383.png"/><Relationship Id="rId17" Type="http://schemas.openxmlformats.org/officeDocument/2006/relationships/image" Target="../media/image388.png"/><Relationship Id="rId25" Type="http://schemas.openxmlformats.org/officeDocument/2006/relationships/image" Target="../media/image396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387.png"/><Relationship Id="rId20" Type="http://schemas.openxmlformats.org/officeDocument/2006/relationships/image" Target="../media/image3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7.png"/><Relationship Id="rId11" Type="http://schemas.openxmlformats.org/officeDocument/2006/relationships/image" Target="../media/image382.png"/><Relationship Id="rId24" Type="http://schemas.openxmlformats.org/officeDocument/2006/relationships/image" Target="../media/image395.png"/><Relationship Id="rId5" Type="http://schemas.openxmlformats.org/officeDocument/2006/relationships/image" Target="../media/image7.png"/><Relationship Id="rId15" Type="http://schemas.openxmlformats.org/officeDocument/2006/relationships/image" Target="../media/image386.png"/><Relationship Id="rId23" Type="http://schemas.openxmlformats.org/officeDocument/2006/relationships/image" Target="../media/image394.png"/><Relationship Id="rId28" Type="http://schemas.openxmlformats.org/officeDocument/2006/relationships/image" Target="../media/image399.png"/><Relationship Id="rId10" Type="http://schemas.openxmlformats.org/officeDocument/2006/relationships/image" Target="../media/image381.png"/><Relationship Id="rId19" Type="http://schemas.openxmlformats.org/officeDocument/2006/relationships/image" Target="../media/image390.png"/><Relationship Id="rId4" Type="http://schemas.openxmlformats.org/officeDocument/2006/relationships/image" Target="../media/image2.png"/><Relationship Id="rId9" Type="http://schemas.openxmlformats.org/officeDocument/2006/relationships/image" Target="../media/image380.png"/><Relationship Id="rId14" Type="http://schemas.openxmlformats.org/officeDocument/2006/relationships/image" Target="../media/image385.png"/><Relationship Id="rId22" Type="http://schemas.openxmlformats.org/officeDocument/2006/relationships/image" Target="../media/image393.png"/><Relationship Id="rId27" Type="http://schemas.openxmlformats.org/officeDocument/2006/relationships/image" Target="../media/image39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1.png"/><Relationship Id="rId13" Type="http://schemas.openxmlformats.org/officeDocument/2006/relationships/image" Target="../media/image406.png"/><Relationship Id="rId18" Type="http://schemas.openxmlformats.org/officeDocument/2006/relationships/image" Target="../media/image411.png"/><Relationship Id="rId26" Type="http://schemas.openxmlformats.org/officeDocument/2006/relationships/image" Target="../media/image418.png"/><Relationship Id="rId3" Type="http://schemas.openxmlformats.org/officeDocument/2006/relationships/image" Target="../media/image1.png"/><Relationship Id="rId21" Type="http://schemas.openxmlformats.org/officeDocument/2006/relationships/image" Target="../media/image413.png"/><Relationship Id="rId7" Type="http://schemas.openxmlformats.org/officeDocument/2006/relationships/image" Target="../media/image26.png"/><Relationship Id="rId12" Type="http://schemas.openxmlformats.org/officeDocument/2006/relationships/image" Target="../media/image405.png"/><Relationship Id="rId17" Type="http://schemas.openxmlformats.org/officeDocument/2006/relationships/image" Target="../media/image410.png"/><Relationship Id="rId25" Type="http://schemas.openxmlformats.org/officeDocument/2006/relationships/image" Target="../media/image417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409.png"/><Relationship Id="rId20" Type="http://schemas.openxmlformats.org/officeDocument/2006/relationships/image" Target="../media/image4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0.png"/><Relationship Id="rId11" Type="http://schemas.openxmlformats.org/officeDocument/2006/relationships/image" Target="../media/image404.png"/><Relationship Id="rId24" Type="http://schemas.openxmlformats.org/officeDocument/2006/relationships/image" Target="../media/image416.png"/><Relationship Id="rId5" Type="http://schemas.openxmlformats.org/officeDocument/2006/relationships/image" Target="../media/image7.png"/><Relationship Id="rId15" Type="http://schemas.openxmlformats.org/officeDocument/2006/relationships/image" Target="../media/image408.png"/><Relationship Id="rId23" Type="http://schemas.openxmlformats.org/officeDocument/2006/relationships/image" Target="../media/image415.png"/><Relationship Id="rId10" Type="http://schemas.openxmlformats.org/officeDocument/2006/relationships/image" Target="../media/image403.png"/><Relationship Id="rId19" Type="http://schemas.openxmlformats.org/officeDocument/2006/relationships/image" Target="../media/image105.png"/><Relationship Id="rId4" Type="http://schemas.openxmlformats.org/officeDocument/2006/relationships/image" Target="../media/image2.png"/><Relationship Id="rId9" Type="http://schemas.openxmlformats.org/officeDocument/2006/relationships/image" Target="../media/image402.png"/><Relationship Id="rId14" Type="http://schemas.openxmlformats.org/officeDocument/2006/relationships/image" Target="../media/image407.png"/><Relationship Id="rId22" Type="http://schemas.openxmlformats.org/officeDocument/2006/relationships/image" Target="../media/image41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1.png"/><Relationship Id="rId13" Type="http://schemas.openxmlformats.org/officeDocument/2006/relationships/image" Target="../media/image426.png"/><Relationship Id="rId18" Type="http://schemas.openxmlformats.org/officeDocument/2006/relationships/image" Target="../media/image431.png"/><Relationship Id="rId3" Type="http://schemas.openxmlformats.org/officeDocument/2006/relationships/image" Target="../media/image1.png"/><Relationship Id="rId21" Type="http://schemas.openxmlformats.org/officeDocument/2006/relationships/image" Target="../media/image434.png"/><Relationship Id="rId7" Type="http://schemas.openxmlformats.org/officeDocument/2006/relationships/image" Target="../media/image420.png"/><Relationship Id="rId12" Type="http://schemas.openxmlformats.org/officeDocument/2006/relationships/image" Target="../media/image425.png"/><Relationship Id="rId17" Type="http://schemas.openxmlformats.org/officeDocument/2006/relationships/image" Target="../media/image430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429.png"/><Relationship Id="rId20" Type="http://schemas.openxmlformats.org/officeDocument/2006/relationships/image" Target="../media/image4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9.png"/><Relationship Id="rId11" Type="http://schemas.openxmlformats.org/officeDocument/2006/relationships/image" Target="../media/image424.png"/><Relationship Id="rId5" Type="http://schemas.openxmlformats.org/officeDocument/2006/relationships/image" Target="../media/image7.png"/><Relationship Id="rId15" Type="http://schemas.openxmlformats.org/officeDocument/2006/relationships/image" Target="../media/image428.png"/><Relationship Id="rId10" Type="http://schemas.openxmlformats.org/officeDocument/2006/relationships/image" Target="../media/image423.png"/><Relationship Id="rId19" Type="http://schemas.openxmlformats.org/officeDocument/2006/relationships/image" Target="../media/image432.png"/><Relationship Id="rId4" Type="http://schemas.openxmlformats.org/officeDocument/2006/relationships/image" Target="../media/image2.png"/><Relationship Id="rId9" Type="http://schemas.openxmlformats.org/officeDocument/2006/relationships/image" Target="../media/image422.png"/><Relationship Id="rId14" Type="http://schemas.openxmlformats.org/officeDocument/2006/relationships/image" Target="../media/image427.png"/><Relationship Id="rId22" Type="http://schemas.openxmlformats.org/officeDocument/2006/relationships/image" Target="../media/image43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7.png"/><Relationship Id="rId10" Type="http://schemas.openxmlformats.org/officeDocument/2006/relationships/image" Target="../media/image21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8.png"/><Relationship Id="rId13" Type="http://schemas.openxmlformats.org/officeDocument/2006/relationships/image" Target="../media/image443.png"/><Relationship Id="rId18" Type="http://schemas.openxmlformats.org/officeDocument/2006/relationships/image" Target="../media/image323.png"/><Relationship Id="rId3" Type="http://schemas.openxmlformats.org/officeDocument/2006/relationships/image" Target="../media/image67.png"/><Relationship Id="rId7" Type="http://schemas.openxmlformats.org/officeDocument/2006/relationships/image" Target="../media/image437.png"/><Relationship Id="rId12" Type="http://schemas.openxmlformats.org/officeDocument/2006/relationships/image" Target="../media/image442.png"/><Relationship Id="rId17" Type="http://schemas.openxmlformats.org/officeDocument/2006/relationships/image" Target="../media/image447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4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6.png"/><Relationship Id="rId11" Type="http://schemas.openxmlformats.org/officeDocument/2006/relationships/image" Target="../media/image441.png"/><Relationship Id="rId5" Type="http://schemas.openxmlformats.org/officeDocument/2006/relationships/image" Target="../media/image7.png"/><Relationship Id="rId15" Type="http://schemas.openxmlformats.org/officeDocument/2006/relationships/image" Target="../media/image445.png"/><Relationship Id="rId10" Type="http://schemas.openxmlformats.org/officeDocument/2006/relationships/image" Target="../media/image440.png"/><Relationship Id="rId19" Type="http://schemas.openxmlformats.org/officeDocument/2006/relationships/image" Target="../media/image448.png"/><Relationship Id="rId4" Type="http://schemas.openxmlformats.org/officeDocument/2006/relationships/image" Target="../media/image2.png"/><Relationship Id="rId9" Type="http://schemas.openxmlformats.org/officeDocument/2006/relationships/image" Target="../media/image439.png"/><Relationship Id="rId14" Type="http://schemas.openxmlformats.org/officeDocument/2006/relationships/image" Target="../media/image44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1.png"/><Relationship Id="rId13" Type="http://schemas.openxmlformats.org/officeDocument/2006/relationships/image" Target="../media/image198.png"/><Relationship Id="rId3" Type="http://schemas.openxmlformats.org/officeDocument/2006/relationships/image" Target="../media/image16.png"/><Relationship Id="rId7" Type="http://schemas.openxmlformats.org/officeDocument/2006/relationships/image" Target="../media/image450.png"/><Relationship Id="rId12" Type="http://schemas.openxmlformats.org/officeDocument/2006/relationships/image" Target="../media/image45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9.png"/><Relationship Id="rId11" Type="http://schemas.openxmlformats.org/officeDocument/2006/relationships/image" Target="../media/image454.png"/><Relationship Id="rId5" Type="http://schemas.openxmlformats.org/officeDocument/2006/relationships/image" Target="../media/image7.png"/><Relationship Id="rId15" Type="http://schemas.openxmlformats.org/officeDocument/2006/relationships/image" Target="../media/image457.png"/><Relationship Id="rId10" Type="http://schemas.openxmlformats.org/officeDocument/2006/relationships/image" Target="../media/image453.png"/><Relationship Id="rId4" Type="http://schemas.openxmlformats.org/officeDocument/2006/relationships/image" Target="../media/image2.png"/><Relationship Id="rId9" Type="http://schemas.openxmlformats.org/officeDocument/2006/relationships/image" Target="../media/image452.png"/><Relationship Id="rId14" Type="http://schemas.openxmlformats.org/officeDocument/2006/relationships/image" Target="../media/image45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0.png"/><Relationship Id="rId13" Type="http://schemas.openxmlformats.org/officeDocument/2006/relationships/image" Target="../media/image465.png"/><Relationship Id="rId18" Type="http://schemas.openxmlformats.org/officeDocument/2006/relationships/image" Target="../media/image470.png"/><Relationship Id="rId3" Type="http://schemas.openxmlformats.org/officeDocument/2006/relationships/image" Target="../media/image458.png"/><Relationship Id="rId7" Type="http://schemas.openxmlformats.org/officeDocument/2006/relationships/image" Target="../media/image25.png"/><Relationship Id="rId12" Type="http://schemas.openxmlformats.org/officeDocument/2006/relationships/image" Target="../media/image464.png"/><Relationship Id="rId17" Type="http://schemas.openxmlformats.org/officeDocument/2006/relationships/image" Target="../media/image469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4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9.png"/><Relationship Id="rId11" Type="http://schemas.openxmlformats.org/officeDocument/2006/relationships/image" Target="../media/image463.png"/><Relationship Id="rId5" Type="http://schemas.openxmlformats.org/officeDocument/2006/relationships/image" Target="../media/image7.png"/><Relationship Id="rId15" Type="http://schemas.openxmlformats.org/officeDocument/2006/relationships/image" Target="../media/image467.png"/><Relationship Id="rId10" Type="http://schemas.openxmlformats.org/officeDocument/2006/relationships/image" Target="../media/image462.png"/><Relationship Id="rId4" Type="http://schemas.openxmlformats.org/officeDocument/2006/relationships/image" Target="../media/image2.png"/><Relationship Id="rId9" Type="http://schemas.openxmlformats.org/officeDocument/2006/relationships/image" Target="../media/image461.png"/><Relationship Id="rId14" Type="http://schemas.openxmlformats.org/officeDocument/2006/relationships/image" Target="../media/image46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3.png"/><Relationship Id="rId13" Type="http://schemas.openxmlformats.org/officeDocument/2006/relationships/image" Target="../media/image478.png"/><Relationship Id="rId18" Type="http://schemas.openxmlformats.org/officeDocument/2006/relationships/image" Target="../media/image482.png"/><Relationship Id="rId3" Type="http://schemas.openxmlformats.org/officeDocument/2006/relationships/image" Target="../media/image6.png"/><Relationship Id="rId7" Type="http://schemas.openxmlformats.org/officeDocument/2006/relationships/image" Target="../media/image472.png"/><Relationship Id="rId12" Type="http://schemas.openxmlformats.org/officeDocument/2006/relationships/image" Target="../media/image477.png"/><Relationship Id="rId17" Type="http://schemas.openxmlformats.org/officeDocument/2006/relationships/image" Target="../media/image481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4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1.png"/><Relationship Id="rId11" Type="http://schemas.openxmlformats.org/officeDocument/2006/relationships/image" Target="../media/image476.png"/><Relationship Id="rId5" Type="http://schemas.openxmlformats.org/officeDocument/2006/relationships/image" Target="../media/image7.png"/><Relationship Id="rId15" Type="http://schemas.openxmlformats.org/officeDocument/2006/relationships/image" Target="../media/image479.png"/><Relationship Id="rId10" Type="http://schemas.openxmlformats.org/officeDocument/2006/relationships/image" Target="../media/image475.png"/><Relationship Id="rId4" Type="http://schemas.openxmlformats.org/officeDocument/2006/relationships/image" Target="../media/image2.png"/><Relationship Id="rId9" Type="http://schemas.openxmlformats.org/officeDocument/2006/relationships/image" Target="../media/image474.png"/><Relationship Id="rId14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5.png"/><Relationship Id="rId13" Type="http://schemas.openxmlformats.org/officeDocument/2006/relationships/image" Target="../media/image490.png"/><Relationship Id="rId18" Type="http://schemas.openxmlformats.org/officeDocument/2006/relationships/image" Target="../media/image495.png"/><Relationship Id="rId26" Type="http://schemas.openxmlformats.org/officeDocument/2006/relationships/image" Target="../media/image503.png"/><Relationship Id="rId3" Type="http://schemas.openxmlformats.org/officeDocument/2006/relationships/image" Target="../media/image6.png"/><Relationship Id="rId21" Type="http://schemas.openxmlformats.org/officeDocument/2006/relationships/image" Target="../media/image498.png"/><Relationship Id="rId7" Type="http://schemas.openxmlformats.org/officeDocument/2006/relationships/image" Target="../media/image484.png"/><Relationship Id="rId12" Type="http://schemas.openxmlformats.org/officeDocument/2006/relationships/image" Target="../media/image489.png"/><Relationship Id="rId17" Type="http://schemas.openxmlformats.org/officeDocument/2006/relationships/image" Target="../media/image494.png"/><Relationship Id="rId25" Type="http://schemas.openxmlformats.org/officeDocument/2006/relationships/image" Target="../media/image502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493.png"/><Relationship Id="rId20" Type="http://schemas.openxmlformats.org/officeDocument/2006/relationships/image" Target="../media/image497.png"/><Relationship Id="rId29" Type="http://schemas.openxmlformats.org/officeDocument/2006/relationships/image" Target="../media/image5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3.png"/><Relationship Id="rId11" Type="http://schemas.openxmlformats.org/officeDocument/2006/relationships/image" Target="../media/image488.png"/><Relationship Id="rId24" Type="http://schemas.openxmlformats.org/officeDocument/2006/relationships/image" Target="../media/image501.png"/><Relationship Id="rId5" Type="http://schemas.openxmlformats.org/officeDocument/2006/relationships/image" Target="../media/image7.png"/><Relationship Id="rId15" Type="http://schemas.openxmlformats.org/officeDocument/2006/relationships/image" Target="../media/image492.png"/><Relationship Id="rId23" Type="http://schemas.openxmlformats.org/officeDocument/2006/relationships/image" Target="../media/image500.png"/><Relationship Id="rId28" Type="http://schemas.openxmlformats.org/officeDocument/2006/relationships/image" Target="../media/image505.png"/><Relationship Id="rId10" Type="http://schemas.openxmlformats.org/officeDocument/2006/relationships/image" Target="../media/image487.png"/><Relationship Id="rId19" Type="http://schemas.openxmlformats.org/officeDocument/2006/relationships/image" Target="../media/image496.png"/><Relationship Id="rId4" Type="http://schemas.openxmlformats.org/officeDocument/2006/relationships/image" Target="../media/image2.png"/><Relationship Id="rId9" Type="http://schemas.openxmlformats.org/officeDocument/2006/relationships/image" Target="../media/image486.png"/><Relationship Id="rId14" Type="http://schemas.openxmlformats.org/officeDocument/2006/relationships/image" Target="../media/image491.png"/><Relationship Id="rId22" Type="http://schemas.openxmlformats.org/officeDocument/2006/relationships/image" Target="../media/image499.png"/><Relationship Id="rId27" Type="http://schemas.openxmlformats.org/officeDocument/2006/relationships/image" Target="../media/image50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0.png"/><Relationship Id="rId13" Type="http://schemas.openxmlformats.org/officeDocument/2006/relationships/image" Target="../media/image515.png"/><Relationship Id="rId18" Type="http://schemas.openxmlformats.org/officeDocument/2006/relationships/image" Target="../media/image198.png"/><Relationship Id="rId3" Type="http://schemas.openxmlformats.org/officeDocument/2006/relationships/image" Target="../media/image2.png"/><Relationship Id="rId21" Type="http://schemas.openxmlformats.org/officeDocument/2006/relationships/image" Target="../media/image522.png"/><Relationship Id="rId7" Type="http://schemas.openxmlformats.org/officeDocument/2006/relationships/image" Target="../media/image509.png"/><Relationship Id="rId12" Type="http://schemas.openxmlformats.org/officeDocument/2006/relationships/image" Target="../media/image514.png"/><Relationship Id="rId17" Type="http://schemas.openxmlformats.org/officeDocument/2006/relationships/image" Target="../media/image519.pn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518.png"/><Relationship Id="rId20" Type="http://schemas.openxmlformats.org/officeDocument/2006/relationships/image" Target="../media/image5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8.png"/><Relationship Id="rId11" Type="http://schemas.openxmlformats.org/officeDocument/2006/relationships/image" Target="../media/image513.png"/><Relationship Id="rId5" Type="http://schemas.openxmlformats.org/officeDocument/2006/relationships/image" Target="../media/image507.png"/><Relationship Id="rId15" Type="http://schemas.openxmlformats.org/officeDocument/2006/relationships/image" Target="../media/image517.png"/><Relationship Id="rId10" Type="http://schemas.openxmlformats.org/officeDocument/2006/relationships/image" Target="../media/image512.png"/><Relationship Id="rId19" Type="http://schemas.openxmlformats.org/officeDocument/2006/relationships/image" Target="../media/image520.png"/><Relationship Id="rId4" Type="http://schemas.openxmlformats.org/officeDocument/2006/relationships/image" Target="../media/image7.png"/><Relationship Id="rId9" Type="http://schemas.openxmlformats.org/officeDocument/2006/relationships/image" Target="../media/image511.png"/><Relationship Id="rId14" Type="http://schemas.openxmlformats.org/officeDocument/2006/relationships/image" Target="../media/image51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5.png"/><Relationship Id="rId13" Type="http://schemas.openxmlformats.org/officeDocument/2006/relationships/image" Target="../media/image530.png"/><Relationship Id="rId3" Type="http://schemas.openxmlformats.org/officeDocument/2006/relationships/image" Target="../media/image6.png"/><Relationship Id="rId7" Type="http://schemas.openxmlformats.org/officeDocument/2006/relationships/image" Target="../media/image524.png"/><Relationship Id="rId12" Type="http://schemas.openxmlformats.org/officeDocument/2006/relationships/image" Target="../media/image529.png"/><Relationship Id="rId2" Type="http://schemas.openxmlformats.org/officeDocument/2006/relationships/notesSlide" Target="../notesSlides/notesSlide36.xml"/><Relationship Id="rId16" Type="http://schemas.openxmlformats.org/officeDocument/2006/relationships/image" Target="../media/image5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3.png"/><Relationship Id="rId11" Type="http://schemas.openxmlformats.org/officeDocument/2006/relationships/image" Target="../media/image528.png"/><Relationship Id="rId5" Type="http://schemas.openxmlformats.org/officeDocument/2006/relationships/image" Target="../media/image7.png"/><Relationship Id="rId15" Type="http://schemas.openxmlformats.org/officeDocument/2006/relationships/image" Target="../media/image532.png"/><Relationship Id="rId10" Type="http://schemas.openxmlformats.org/officeDocument/2006/relationships/image" Target="../media/image527.png"/><Relationship Id="rId4" Type="http://schemas.openxmlformats.org/officeDocument/2006/relationships/image" Target="../media/image2.png"/><Relationship Id="rId9" Type="http://schemas.openxmlformats.org/officeDocument/2006/relationships/image" Target="../media/image526.png"/><Relationship Id="rId14" Type="http://schemas.openxmlformats.org/officeDocument/2006/relationships/image" Target="../media/image531.png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41.png"/><Relationship Id="rId18" Type="http://schemas.openxmlformats.org/officeDocument/2006/relationships/image" Target="../media/image546.png"/><Relationship Id="rId26" Type="http://schemas.openxmlformats.org/officeDocument/2006/relationships/image" Target="../media/image553.png"/><Relationship Id="rId39" Type="http://schemas.openxmlformats.org/officeDocument/2006/relationships/image" Target="../media/image566.png"/><Relationship Id="rId21" Type="http://schemas.openxmlformats.org/officeDocument/2006/relationships/image" Target="../media/image549.png"/><Relationship Id="rId34" Type="http://schemas.openxmlformats.org/officeDocument/2006/relationships/image" Target="../media/image561.png"/><Relationship Id="rId7" Type="http://schemas.openxmlformats.org/officeDocument/2006/relationships/image" Target="../media/image535.png"/><Relationship Id="rId2" Type="http://schemas.openxmlformats.org/officeDocument/2006/relationships/notesSlide" Target="../notesSlides/notesSlide37.xml"/><Relationship Id="rId16" Type="http://schemas.openxmlformats.org/officeDocument/2006/relationships/image" Target="../media/image544.png"/><Relationship Id="rId20" Type="http://schemas.openxmlformats.org/officeDocument/2006/relationships/image" Target="../media/image548.png"/><Relationship Id="rId29" Type="http://schemas.openxmlformats.org/officeDocument/2006/relationships/image" Target="../media/image556.png"/><Relationship Id="rId41" Type="http://schemas.openxmlformats.org/officeDocument/2006/relationships/image" Target="../media/image5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4.png"/><Relationship Id="rId11" Type="http://schemas.openxmlformats.org/officeDocument/2006/relationships/image" Target="../media/image539.png"/><Relationship Id="rId24" Type="http://schemas.openxmlformats.org/officeDocument/2006/relationships/image" Target="../media/image551.png"/><Relationship Id="rId32" Type="http://schemas.openxmlformats.org/officeDocument/2006/relationships/image" Target="../media/image559.png"/><Relationship Id="rId37" Type="http://schemas.openxmlformats.org/officeDocument/2006/relationships/image" Target="../media/image564.png"/><Relationship Id="rId40" Type="http://schemas.openxmlformats.org/officeDocument/2006/relationships/image" Target="../media/image567.png"/><Relationship Id="rId5" Type="http://schemas.openxmlformats.org/officeDocument/2006/relationships/image" Target="../media/image7.png"/><Relationship Id="rId15" Type="http://schemas.openxmlformats.org/officeDocument/2006/relationships/image" Target="../media/image543.png"/><Relationship Id="rId23" Type="http://schemas.openxmlformats.org/officeDocument/2006/relationships/image" Target="../media/image550.png"/><Relationship Id="rId28" Type="http://schemas.openxmlformats.org/officeDocument/2006/relationships/image" Target="../media/image555.png"/><Relationship Id="rId36" Type="http://schemas.openxmlformats.org/officeDocument/2006/relationships/image" Target="../media/image563.png"/><Relationship Id="rId10" Type="http://schemas.openxmlformats.org/officeDocument/2006/relationships/image" Target="../media/image538.png"/><Relationship Id="rId19" Type="http://schemas.openxmlformats.org/officeDocument/2006/relationships/image" Target="../media/image547.png"/><Relationship Id="rId31" Type="http://schemas.openxmlformats.org/officeDocument/2006/relationships/image" Target="../media/image558.png"/><Relationship Id="rId4" Type="http://schemas.openxmlformats.org/officeDocument/2006/relationships/image" Target="../media/image2.png"/><Relationship Id="rId9" Type="http://schemas.openxmlformats.org/officeDocument/2006/relationships/image" Target="../media/image537.png"/><Relationship Id="rId14" Type="http://schemas.openxmlformats.org/officeDocument/2006/relationships/image" Target="../media/image542.png"/><Relationship Id="rId22" Type="http://schemas.openxmlformats.org/officeDocument/2006/relationships/image" Target="../media/image446.png"/><Relationship Id="rId27" Type="http://schemas.openxmlformats.org/officeDocument/2006/relationships/image" Target="../media/image554.png"/><Relationship Id="rId30" Type="http://schemas.openxmlformats.org/officeDocument/2006/relationships/image" Target="../media/image557.png"/><Relationship Id="rId35" Type="http://schemas.openxmlformats.org/officeDocument/2006/relationships/image" Target="../media/image562.png"/><Relationship Id="rId8" Type="http://schemas.openxmlformats.org/officeDocument/2006/relationships/image" Target="../media/image536.png"/><Relationship Id="rId3" Type="http://schemas.openxmlformats.org/officeDocument/2006/relationships/image" Target="../media/image67.png"/><Relationship Id="rId12" Type="http://schemas.openxmlformats.org/officeDocument/2006/relationships/image" Target="../media/image540.png"/><Relationship Id="rId17" Type="http://schemas.openxmlformats.org/officeDocument/2006/relationships/image" Target="../media/image545.png"/><Relationship Id="rId25" Type="http://schemas.openxmlformats.org/officeDocument/2006/relationships/image" Target="../media/image552.png"/><Relationship Id="rId33" Type="http://schemas.openxmlformats.org/officeDocument/2006/relationships/image" Target="../media/image560.png"/><Relationship Id="rId38" Type="http://schemas.openxmlformats.org/officeDocument/2006/relationships/image" Target="../media/image56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1.png"/><Relationship Id="rId13" Type="http://schemas.openxmlformats.org/officeDocument/2006/relationships/image" Target="../media/image576.png"/><Relationship Id="rId18" Type="http://schemas.openxmlformats.org/officeDocument/2006/relationships/image" Target="../media/image581.png"/><Relationship Id="rId3" Type="http://schemas.openxmlformats.org/officeDocument/2006/relationships/image" Target="../media/image16.png"/><Relationship Id="rId7" Type="http://schemas.openxmlformats.org/officeDocument/2006/relationships/image" Target="../media/image570.png"/><Relationship Id="rId12" Type="http://schemas.openxmlformats.org/officeDocument/2006/relationships/image" Target="../media/image575.png"/><Relationship Id="rId17" Type="http://schemas.openxmlformats.org/officeDocument/2006/relationships/image" Target="../media/image580.png"/><Relationship Id="rId2" Type="http://schemas.openxmlformats.org/officeDocument/2006/relationships/notesSlide" Target="../notesSlides/notesSlide38.xml"/><Relationship Id="rId16" Type="http://schemas.openxmlformats.org/officeDocument/2006/relationships/image" Target="../media/image5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9.png"/><Relationship Id="rId11" Type="http://schemas.openxmlformats.org/officeDocument/2006/relationships/image" Target="../media/image574.png"/><Relationship Id="rId5" Type="http://schemas.openxmlformats.org/officeDocument/2006/relationships/image" Target="../media/image7.png"/><Relationship Id="rId15" Type="http://schemas.openxmlformats.org/officeDocument/2006/relationships/image" Target="../media/image578.png"/><Relationship Id="rId10" Type="http://schemas.openxmlformats.org/officeDocument/2006/relationships/image" Target="../media/image573.png"/><Relationship Id="rId19" Type="http://schemas.openxmlformats.org/officeDocument/2006/relationships/image" Target="../media/image582.png"/><Relationship Id="rId4" Type="http://schemas.openxmlformats.org/officeDocument/2006/relationships/image" Target="../media/image2.png"/><Relationship Id="rId9" Type="http://schemas.openxmlformats.org/officeDocument/2006/relationships/image" Target="../media/image572.png"/><Relationship Id="rId14" Type="http://schemas.openxmlformats.org/officeDocument/2006/relationships/image" Target="../media/image57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5.png"/><Relationship Id="rId13" Type="http://schemas.openxmlformats.org/officeDocument/2006/relationships/image" Target="../media/image590.png"/><Relationship Id="rId3" Type="http://schemas.openxmlformats.org/officeDocument/2006/relationships/image" Target="../media/image1.png"/><Relationship Id="rId7" Type="http://schemas.openxmlformats.org/officeDocument/2006/relationships/image" Target="../media/image584.png"/><Relationship Id="rId12" Type="http://schemas.openxmlformats.org/officeDocument/2006/relationships/image" Target="../media/image589.png"/><Relationship Id="rId17" Type="http://schemas.openxmlformats.org/officeDocument/2006/relationships/image" Target="../media/image594.png"/><Relationship Id="rId2" Type="http://schemas.openxmlformats.org/officeDocument/2006/relationships/notesSlide" Target="../notesSlides/notesSlide39.xml"/><Relationship Id="rId16" Type="http://schemas.openxmlformats.org/officeDocument/2006/relationships/image" Target="../media/image5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3.png"/><Relationship Id="rId11" Type="http://schemas.openxmlformats.org/officeDocument/2006/relationships/image" Target="../media/image588.png"/><Relationship Id="rId5" Type="http://schemas.openxmlformats.org/officeDocument/2006/relationships/image" Target="../media/image7.png"/><Relationship Id="rId15" Type="http://schemas.openxmlformats.org/officeDocument/2006/relationships/image" Target="../media/image592.png"/><Relationship Id="rId10" Type="http://schemas.openxmlformats.org/officeDocument/2006/relationships/image" Target="../media/image587.png"/><Relationship Id="rId4" Type="http://schemas.openxmlformats.org/officeDocument/2006/relationships/image" Target="../media/image2.png"/><Relationship Id="rId9" Type="http://schemas.openxmlformats.org/officeDocument/2006/relationships/image" Target="../media/image586.png"/><Relationship Id="rId14" Type="http://schemas.openxmlformats.org/officeDocument/2006/relationships/image" Target="../media/image59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7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8.png"/><Relationship Id="rId13" Type="http://schemas.openxmlformats.org/officeDocument/2006/relationships/image" Target="../media/image603.png"/><Relationship Id="rId18" Type="http://schemas.openxmlformats.org/officeDocument/2006/relationships/image" Target="../media/image607.png"/><Relationship Id="rId3" Type="http://schemas.openxmlformats.org/officeDocument/2006/relationships/image" Target="../media/image2.png"/><Relationship Id="rId7" Type="http://schemas.openxmlformats.org/officeDocument/2006/relationships/image" Target="../media/image597.png"/><Relationship Id="rId12" Type="http://schemas.openxmlformats.org/officeDocument/2006/relationships/image" Target="../media/image602.png"/><Relationship Id="rId17" Type="http://schemas.openxmlformats.org/officeDocument/2006/relationships/image" Target="../media/image606.png"/><Relationship Id="rId2" Type="http://schemas.openxmlformats.org/officeDocument/2006/relationships/notesSlide" Target="../notesSlides/notesSlide40.xml"/><Relationship Id="rId16" Type="http://schemas.openxmlformats.org/officeDocument/2006/relationships/image" Target="../media/image605.png"/><Relationship Id="rId20" Type="http://schemas.openxmlformats.org/officeDocument/2006/relationships/image" Target="../media/image60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6.png"/><Relationship Id="rId11" Type="http://schemas.openxmlformats.org/officeDocument/2006/relationships/image" Target="../media/image601.png"/><Relationship Id="rId5" Type="http://schemas.openxmlformats.org/officeDocument/2006/relationships/image" Target="../media/image595.png"/><Relationship Id="rId15" Type="http://schemas.openxmlformats.org/officeDocument/2006/relationships/image" Target="../media/image604.png"/><Relationship Id="rId10" Type="http://schemas.openxmlformats.org/officeDocument/2006/relationships/image" Target="../media/image600.png"/><Relationship Id="rId19" Type="http://schemas.openxmlformats.org/officeDocument/2006/relationships/image" Target="../media/image608.png"/><Relationship Id="rId4" Type="http://schemas.openxmlformats.org/officeDocument/2006/relationships/image" Target="../media/image7.png"/><Relationship Id="rId9" Type="http://schemas.openxmlformats.org/officeDocument/2006/relationships/image" Target="../media/image599.png"/><Relationship Id="rId14" Type="http://schemas.openxmlformats.org/officeDocument/2006/relationships/image" Target="../media/image30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6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7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3" Type="http://schemas.openxmlformats.org/officeDocument/2006/relationships/image" Target="../media/image16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7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image" Target="../media/image2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6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7.png"/><Relationship Id="rId10" Type="http://schemas.openxmlformats.org/officeDocument/2006/relationships/image" Target="../media/image62.png"/><Relationship Id="rId4" Type="http://schemas.openxmlformats.org/officeDocument/2006/relationships/image" Target="../media/image2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18" Type="http://schemas.openxmlformats.org/officeDocument/2006/relationships/image" Target="../media/image80.png"/><Relationship Id="rId3" Type="http://schemas.openxmlformats.org/officeDocument/2006/relationships/image" Target="../media/image67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7.png"/><Relationship Id="rId15" Type="http://schemas.openxmlformats.org/officeDocument/2006/relationships/image" Target="../media/image77.png"/><Relationship Id="rId10" Type="http://schemas.openxmlformats.org/officeDocument/2006/relationships/image" Target="../media/image72.png"/><Relationship Id="rId19" Type="http://schemas.openxmlformats.org/officeDocument/2006/relationships/image" Target="../media/image81.png"/><Relationship Id="rId4" Type="http://schemas.openxmlformats.org/officeDocument/2006/relationships/image" Target="../media/image2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18" Type="http://schemas.openxmlformats.org/officeDocument/2006/relationships/image" Target="../media/image95.png"/><Relationship Id="rId3" Type="http://schemas.openxmlformats.org/officeDocument/2006/relationships/image" Target="../media/image82.png"/><Relationship Id="rId21" Type="http://schemas.openxmlformats.org/officeDocument/2006/relationships/image" Target="../media/image98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17" Type="http://schemas.openxmlformats.org/officeDocument/2006/relationships/image" Target="../media/image9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93.png"/><Relationship Id="rId20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7.png"/><Relationship Id="rId15" Type="http://schemas.openxmlformats.org/officeDocument/2006/relationships/image" Target="../media/image92.png"/><Relationship Id="rId10" Type="http://schemas.openxmlformats.org/officeDocument/2006/relationships/image" Target="../media/image87.png"/><Relationship Id="rId19" Type="http://schemas.openxmlformats.org/officeDocument/2006/relationships/image" Target="../media/image96.png"/><Relationship Id="rId4" Type="http://schemas.openxmlformats.org/officeDocument/2006/relationships/image" Target="../media/image2.png"/><Relationship Id="rId9" Type="http://schemas.openxmlformats.org/officeDocument/2006/relationships/image" Target="../media/image86.png"/><Relationship Id="rId14" Type="http://schemas.openxmlformats.org/officeDocument/2006/relationships/image" Target="../media/image9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50639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4676775"/>
            <a:ext cx="5143500" cy="257175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0" y="965895"/>
            <a:ext cx="5143500" cy="4381500"/>
          </a:xfrm>
          <a:prstGeom prst="rect">
            <a:avLst/>
          </a:prstGeom>
        </p:spPr>
      </p:pic>
      <p:sp>
        <p:nvSpPr>
          <p:cNvPr id="8" name="SK-1-text-7"/>
          <p:cNvSpPr/>
          <p:nvPr/>
        </p:nvSpPr>
        <p:spPr>
          <a:xfrm>
            <a:off x="571500" y="61020"/>
            <a:ext cx="6477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96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VOCATIONAL TRAINING SCHEME</a:t>
            </a:r>
            <a:endParaRPr lang="en-US" sz="1200" dirty="0"/>
          </a:p>
        </p:txBody>
      </p:sp>
      <p:sp>
        <p:nvSpPr>
          <p:cNvPr id="9" name="SK-1-text-8"/>
          <p:cNvSpPr/>
          <p:nvPr/>
        </p:nvSpPr>
        <p:spPr>
          <a:xfrm>
            <a:off x="762000" y="1988939"/>
            <a:ext cx="5143500" cy="1173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620"/>
              </a:lnSpc>
              <a:buNone/>
            </a:pPr>
            <a:r>
              <a:rPr lang="en-US" sz="4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Knee Problems in Primary Care</a:t>
            </a:r>
            <a:endParaRPr lang="en-US" sz="4200" dirty="0"/>
          </a:p>
        </p:txBody>
      </p:sp>
      <p:sp>
        <p:nvSpPr>
          <p:cNvPr id="10" name="SK-1-text-9"/>
          <p:cNvSpPr/>
          <p:nvPr/>
        </p:nvSpPr>
        <p:spPr>
          <a:xfrm>
            <a:off x="762000" y="3390900"/>
            <a:ext cx="514350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Comprehensive Clinical Teaching Module for GP Trainees (ST1–ST3) and IMG Doctors</a:t>
            </a:r>
            <a:endParaRPr lang="en-US" sz="1650" dirty="0"/>
          </a:p>
        </p:txBody>
      </p:sp>
      <p:sp>
        <p:nvSpPr>
          <p:cNvPr id="11" name="SK-1-text-10"/>
          <p:cNvSpPr/>
          <p:nvPr/>
        </p:nvSpPr>
        <p:spPr>
          <a:xfrm>
            <a:off x="762000" y="4400550"/>
            <a:ext cx="5219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4777F"/>
                </a:solidFill>
              </a:rPr>
              <a:t>CLINICAL STANDARDS</a:t>
            </a:r>
            <a:endParaRPr lang="en-US" sz="1050" dirty="0"/>
          </a:p>
        </p:txBody>
      </p:sp>
      <p:sp>
        <p:nvSpPr>
          <p:cNvPr id="12" name="SK-1-text-11"/>
          <p:cNvSpPr/>
          <p:nvPr/>
        </p:nvSpPr>
        <p:spPr>
          <a:xfrm>
            <a:off x="876300" y="4676775"/>
            <a:ext cx="8266557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Updated to NICE NG226 (October 2022)</a:t>
            </a:r>
            <a:endParaRPr lang="en-US" sz="1350" dirty="0"/>
          </a:p>
        </p:txBody>
      </p:sp>
      <p:sp>
        <p:nvSpPr>
          <p:cNvPr id="13" name="SK-1-text-12"/>
          <p:cNvSpPr/>
          <p:nvPr/>
        </p:nvSpPr>
        <p:spPr>
          <a:xfrm>
            <a:off x="762000" y="5962650"/>
            <a:ext cx="76200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Disclaimer:</a:t>
            </a:r>
            <a:r>
              <a:rPr lang="en-US" sz="900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This presentation is for educational and training purposes for healthcare professionals. Clinical decisions should always be based on the most recent evidence-based guidelines, local pathways, and individual patient assessment. Information is correct at the time of publication (June 2026).</a:t>
            </a:r>
            <a:endParaRPr lang="en-US" sz="900" dirty="0"/>
          </a:p>
        </p:txBody>
      </p:sp>
      <p:sp>
        <p:nvSpPr>
          <p:cNvPr id="14" name="SK-1-text-13"/>
          <p:cNvSpPr/>
          <p:nvPr/>
        </p:nvSpPr>
        <p:spPr>
          <a:xfrm>
            <a:off x="9925050" y="6067425"/>
            <a:ext cx="2266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15" name="SK-1-text-14"/>
          <p:cNvSpPr/>
          <p:nvPr/>
        </p:nvSpPr>
        <p:spPr>
          <a:xfrm>
            <a:off x="10163175" y="6305550"/>
            <a:ext cx="20288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44474E"/>
                </a:solidFill>
              </a:rPr>
              <a:t>Updated: 2026-06-04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04800"/>
            <a:ext cx="57150" cy="4572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60115"/>
            <a:ext cx="3683050" cy="4707285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41090"/>
            <a:ext cx="457200" cy="45720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138" y="1474440"/>
            <a:ext cx="238125" cy="19050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922115"/>
            <a:ext cx="3225850" cy="617041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662982"/>
            <a:ext cx="202406" cy="173385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244007"/>
            <a:ext cx="202406" cy="161925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582144"/>
            <a:ext cx="202406" cy="161925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920282"/>
            <a:ext cx="202406" cy="161925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5362575"/>
            <a:ext cx="3225850" cy="32385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54550" y="1160115"/>
            <a:ext cx="3683050" cy="4707285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83150" y="1341090"/>
            <a:ext cx="457200" cy="457200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92687" y="1474440"/>
            <a:ext cx="238125" cy="190500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83150" y="1922115"/>
            <a:ext cx="3225850" cy="617041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83150" y="2662982"/>
            <a:ext cx="202406" cy="186779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83150" y="3244007"/>
            <a:ext cx="202406" cy="186779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83150" y="3825032"/>
            <a:ext cx="202406" cy="161925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83150" y="4163169"/>
            <a:ext cx="202406" cy="173385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83150" y="5362575"/>
            <a:ext cx="3225850" cy="323850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28099" y="1160115"/>
            <a:ext cx="3683050" cy="4707285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56699" y="1341090"/>
            <a:ext cx="457200" cy="457200"/>
          </a:xfrm>
          <a:prstGeom prst="rect">
            <a:avLst/>
          </a:prstGeom>
        </p:spPr>
      </p:pic>
      <p:pic>
        <p:nvPicPr>
          <p:cNvPr id="24" name="SK-10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466237" y="1474440"/>
            <a:ext cx="238125" cy="190500"/>
          </a:xfrm>
          <a:prstGeom prst="rect">
            <a:avLst/>
          </a:prstGeom>
        </p:spPr>
      </p:pic>
      <p:pic>
        <p:nvPicPr>
          <p:cNvPr id="25" name="SK-10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56699" y="1922115"/>
            <a:ext cx="3225850" cy="617041"/>
          </a:xfrm>
          <a:prstGeom prst="rect">
            <a:avLst/>
          </a:prstGeom>
        </p:spPr>
      </p:pic>
      <p:pic>
        <p:nvPicPr>
          <p:cNvPr id="26" name="SK-10-img-2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56699" y="2662982"/>
            <a:ext cx="202406" cy="173385"/>
          </a:xfrm>
          <a:prstGeom prst="rect">
            <a:avLst/>
          </a:prstGeom>
        </p:spPr>
      </p:pic>
      <p:pic>
        <p:nvPicPr>
          <p:cNvPr id="27" name="SK-10-img-2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56699" y="3244007"/>
            <a:ext cx="202406" cy="186779"/>
          </a:xfrm>
          <a:prstGeom prst="rect">
            <a:avLst/>
          </a:prstGeom>
        </p:spPr>
      </p:pic>
      <p:pic>
        <p:nvPicPr>
          <p:cNvPr id="28" name="SK-10-img-27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356699" y="3825032"/>
            <a:ext cx="202406" cy="186779"/>
          </a:xfrm>
          <a:prstGeom prst="rect">
            <a:avLst/>
          </a:prstGeom>
        </p:spPr>
      </p:pic>
      <p:pic>
        <p:nvPicPr>
          <p:cNvPr id="29" name="SK-10-img-2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56699" y="4406057"/>
            <a:ext cx="202406" cy="161925"/>
          </a:xfrm>
          <a:prstGeom prst="rect">
            <a:avLst/>
          </a:prstGeom>
        </p:spPr>
      </p:pic>
      <p:pic>
        <p:nvPicPr>
          <p:cNvPr id="30" name="SK-10-img-29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356699" y="5362575"/>
            <a:ext cx="3225850" cy="323850"/>
          </a:xfrm>
          <a:prstGeom prst="rect">
            <a:avLst/>
          </a:prstGeom>
        </p:spPr>
      </p:pic>
      <p:pic>
        <p:nvPicPr>
          <p:cNvPr id="31" name="SK-10-img-30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81000" y="6048375"/>
            <a:ext cx="11430000" cy="504825"/>
          </a:xfrm>
          <a:prstGeom prst="rect">
            <a:avLst/>
          </a:prstGeom>
        </p:spPr>
      </p:pic>
      <p:pic>
        <p:nvPicPr>
          <p:cNvPr id="32" name="SK-10-img-31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09600" y="6228755"/>
            <a:ext cx="214313" cy="175320"/>
          </a:xfrm>
          <a:prstGeom prst="rect">
            <a:avLst/>
          </a:prstGeom>
        </p:spPr>
      </p:pic>
      <p:pic>
        <p:nvPicPr>
          <p:cNvPr id="33" name="SK-10-img-32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591800" y="6172200"/>
            <a:ext cx="990600" cy="257175"/>
          </a:xfrm>
          <a:prstGeom prst="rect">
            <a:avLst/>
          </a:prstGeom>
        </p:spPr>
      </p:pic>
      <p:sp>
        <p:nvSpPr>
          <p:cNvPr id="34" name="SK-10-text-33"/>
          <p:cNvSpPr/>
          <p:nvPr/>
        </p:nvSpPr>
        <p:spPr>
          <a:xfrm>
            <a:off x="628650" y="304800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History: Mechanism of Injury</a:t>
            </a:r>
            <a:endParaRPr lang="en-US" sz="2550" dirty="0"/>
          </a:p>
        </p:txBody>
      </p:sp>
      <p:sp>
        <p:nvSpPr>
          <p:cNvPr id="35" name="SK-10-text-34"/>
          <p:cNvSpPr/>
          <p:nvPr/>
        </p:nvSpPr>
        <p:spPr>
          <a:xfrm>
            <a:off x="628650" y="731490"/>
            <a:ext cx="631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36" name="SK-10-text-35"/>
          <p:cNvSpPr/>
          <p:nvPr/>
        </p:nvSpPr>
        <p:spPr>
          <a:xfrm>
            <a:off x="1181100" y="1398240"/>
            <a:ext cx="36804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ACL (Dynamic)</a:t>
            </a:r>
            <a:endParaRPr lang="en-US" sz="1800" dirty="0"/>
          </a:p>
        </p:txBody>
      </p:sp>
      <p:sp>
        <p:nvSpPr>
          <p:cNvPr id="37" name="SK-10-text-36"/>
          <p:cNvSpPr/>
          <p:nvPr/>
        </p:nvSpPr>
        <p:spPr>
          <a:xfrm>
            <a:off x="723900" y="1922115"/>
            <a:ext cx="2997250" cy="6170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i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"Were you running at speed or changing direction when it happened?"</a:t>
            </a:r>
            <a:endParaRPr lang="en-US" sz="1200" dirty="0"/>
          </a:p>
        </p:txBody>
      </p:sp>
      <p:sp>
        <p:nvSpPr>
          <p:cNvPr id="38" name="SK-10-text-37"/>
          <p:cNvSpPr/>
          <p:nvPr/>
        </p:nvSpPr>
        <p:spPr>
          <a:xfrm>
            <a:off x="907256" y="2662982"/>
            <a:ext cx="2928193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High-energy deceleration (stop-and-go)</a:t>
            </a:r>
            <a:endParaRPr lang="en-US" sz="1275" dirty="0"/>
          </a:p>
        </p:txBody>
      </p:sp>
      <p:sp>
        <p:nvSpPr>
          <p:cNvPr id="39" name="SK-10-text-38"/>
          <p:cNvSpPr/>
          <p:nvPr/>
        </p:nvSpPr>
        <p:spPr>
          <a:xfrm>
            <a:off x="907256" y="3244007"/>
            <a:ext cx="629888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Sudden pivot or cutting maneuver</a:t>
            </a:r>
            <a:endParaRPr lang="en-US" sz="1275" dirty="0"/>
          </a:p>
        </p:txBody>
      </p:sp>
      <p:sp>
        <p:nvSpPr>
          <p:cNvPr id="40" name="SK-10-text-39"/>
          <p:cNvSpPr/>
          <p:nvPr/>
        </p:nvSpPr>
        <p:spPr>
          <a:xfrm>
            <a:off x="907256" y="3582144"/>
            <a:ext cx="655796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Often non-contact (70% of cases)</a:t>
            </a:r>
            <a:endParaRPr lang="en-US" sz="1275" dirty="0"/>
          </a:p>
        </p:txBody>
      </p:sp>
      <p:sp>
        <p:nvSpPr>
          <p:cNvPr id="41" name="SK-10-text-40"/>
          <p:cNvSpPr/>
          <p:nvPr/>
        </p:nvSpPr>
        <p:spPr>
          <a:xfrm>
            <a:off x="907256" y="3920282"/>
            <a:ext cx="688181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Landing from a jump (valgus stress)</a:t>
            </a:r>
            <a:endParaRPr lang="en-US" sz="1275" dirty="0"/>
          </a:p>
        </p:txBody>
      </p:sp>
      <p:sp>
        <p:nvSpPr>
          <p:cNvPr id="42" name="SK-10-text-41"/>
          <p:cNvSpPr/>
          <p:nvPr/>
        </p:nvSpPr>
        <p:spPr>
          <a:xfrm>
            <a:off x="609600" y="5362575"/>
            <a:ext cx="4396740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A5B75"/>
                </a:solidFill>
              </a:rPr>
              <a:t>SUSPICION: AUDIBLE POP/SNAP</a:t>
            </a:r>
            <a:endParaRPr lang="en-US" sz="1050" dirty="0"/>
          </a:p>
        </p:txBody>
      </p:sp>
      <p:sp>
        <p:nvSpPr>
          <p:cNvPr id="43" name="SK-10-text-42"/>
          <p:cNvSpPr/>
          <p:nvPr/>
        </p:nvSpPr>
        <p:spPr>
          <a:xfrm>
            <a:off x="5054650" y="1398240"/>
            <a:ext cx="45034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Meniscal (Twist)</a:t>
            </a:r>
            <a:endParaRPr lang="en-US" sz="1800" dirty="0"/>
          </a:p>
        </p:txBody>
      </p:sp>
      <p:sp>
        <p:nvSpPr>
          <p:cNvPr id="44" name="SK-10-text-43"/>
          <p:cNvSpPr/>
          <p:nvPr/>
        </p:nvSpPr>
        <p:spPr>
          <a:xfrm>
            <a:off x="4597450" y="1922115"/>
            <a:ext cx="2997250" cy="6170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i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"Was your foot fixed to the ground while your body rotated?"</a:t>
            </a:r>
            <a:endParaRPr lang="en-US" sz="1200" dirty="0"/>
          </a:p>
        </p:txBody>
      </p:sp>
      <p:sp>
        <p:nvSpPr>
          <p:cNvPr id="45" name="SK-10-text-44"/>
          <p:cNvSpPr/>
          <p:nvPr/>
        </p:nvSpPr>
        <p:spPr>
          <a:xfrm>
            <a:off x="4780806" y="2662982"/>
            <a:ext cx="2928193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Twisting on a planted, weight-bearing foot</a:t>
            </a:r>
            <a:endParaRPr lang="en-US" sz="1275" dirty="0"/>
          </a:p>
        </p:txBody>
      </p:sp>
      <p:sp>
        <p:nvSpPr>
          <p:cNvPr id="46" name="SK-10-text-45"/>
          <p:cNvSpPr/>
          <p:nvPr/>
        </p:nvSpPr>
        <p:spPr>
          <a:xfrm>
            <a:off x="4780806" y="3244007"/>
            <a:ext cx="2928193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Deep squatting or rising from a low position</a:t>
            </a:r>
            <a:endParaRPr lang="en-US" sz="1275" dirty="0"/>
          </a:p>
        </p:txBody>
      </p:sp>
      <p:sp>
        <p:nvSpPr>
          <p:cNvPr id="47" name="SK-10-text-46"/>
          <p:cNvSpPr/>
          <p:nvPr/>
        </p:nvSpPr>
        <p:spPr>
          <a:xfrm>
            <a:off x="4780806" y="3825032"/>
            <a:ext cx="591026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Lower energy than ACL ruptures</a:t>
            </a:r>
            <a:endParaRPr lang="en-US" sz="1275" dirty="0"/>
          </a:p>
        </p:txBody>
      </p:sp>
      <p:sp>
        <p:nvSpPr>
          <p:cNvPr id="48" name="SK-10-text-47"/>
          <p:cNvSpPr/>
          <p:nvPr/>
        </p:nvSpPr>
        <p:spPr>
          <a:xfrm>
            <a:off x="4780806" y="4163169"/>
            <a:ext cx="2928193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Often degenerative in patients aged 40+</a:t>
            </a:r>
            <a:endParaRPr lang="en-US" sz="1275" dirty="0"/>
          </a:p>
        </p:txBody>
      </p:sp>
      <p:sp>
        <p:nvSpPr>
          <p:cNvPr id="49" name="SK-10-text-48"/>
          <p:cNvSpPr/>
          <p:nvPr/>
        </p:nvSpPr>
        <p:spPr>
          <a:xfrm>
            <a:off x="4483150" y="5362575"/>
            <a:ext cx="4236720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A5B75"/>
                </a:solidFill>
              </a:rPr>
              <a:t>SUSPICION: JOINT LINE PAIN</a:t>
            </a:r>
            <a:endParaRPr lang="en-US" sz="1050" dirty="0"/>
          </a:p>
        </p:txBody>
      </p:sp>
      <p:sp>
        <p:nvSpPr>
          <p:cNvPr id="50" name="SK-10-text-49"/>
          <p:cNvSpPr/>
          <p:nvPr/>
        </p:nvSpPr>
        <p:spPr>
          <a:xfrm>
            <a:off x="8928199" y="1398240"/>
            <a:ext cx="3263801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PFPS (Overuse)</a:t>
            </a:r>
            <a:endParaRPr lang="en-US" sz="1800" dirty="0"/>
          </a:p>
        </p:txBody>
      </p:sp>
      <p:sp>
        <p:nvSpPr>
          <p:cNvPr id="51" name="SK-10-text-50"/>
          <p:cNvSpPr/>
          <p:nvPr/>
        </p:nvSpPr>
        <p:spPr>
          <a:xfrm>
            <a:off x="8470999" y="1922115"/>
            <a:ext cx="2997250" cy="6170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i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"Did the pain come on gradually without a specific fall or hit?"</a:t>
            </a:r>
            <a:endParaRPr lang="en-US" sz="1200" dirty="0"/>
          </a:p>
        </p:txBody>
      </p:sp>
      <p:sp>
        <p:nvSpPr>
          <p:cNvPr id="52" name="SK-10-text-51"/>
          <p:cNvSpPr/>
          <p:nvPr/>
        </p:nvSpPr>
        <p:spPr>
          <a:xfrm>
            <a:off x="8654355" y="2662982"/>
            <a:ext cx="2928193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Gradual onset, no acute traumatic event</a:t>
            </a:r>
            <a:endParaRPr lang="en-US" sz="1275" dirty="0"/>
          </a:p>
        </p:txBody>
      </p:sp>
      <p:sp>
        <p:nvSpPr>
          <p:cNvPr id="53" name="SK-10-text-52"/>
          <p:cNvSpPr/>
          <p:nvPr/>
        </p:nvSpPr>
        <p:spPr>
          <a:xfrm>
            <a:off x="8654355" y="3244007"/>
            <a:ext cx="2928193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Recent increase in training load or activity</a:t>
            </a:r>
            <a:endParaRPr lang="en-US" sz="1275" dirty="0"/>
          </a:p>
        </p:txBody>
      </p:sp>
      <p:sp>
        <p:nvSpPr>
          <p:cNvPr id="54" name="SK-10-text-53"/>
          <p:cNvSpPr/>
          <p:nvPr/>
        </p:nvSpPr>
        <p:spPr>
          <a:xfrm>
            <a:off x="8654355" y="3825032"/>
            <a:ext cx="2928193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Worse descending stairs or hills (eccentric)</a:t>
            </a:r>
            <a:endParaRPr lang="en-US" sz="1275" dirty="0"/>
          </a:p>
        </p:txBody>
      </p:sp>
      <p:sp>
        <p:nvSpPr>
          <p:cNvPr id="55" name="SK-10-text-54"/>
          <p:cNvSpPr/>
          <p:nvPr/>
        </p:nvSpPr>
        <p:spPr>
          <a:xfrm>
            <a:off x="8654355" y="4406057"/>
            <a:ext cx="353764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Prolonged sitting with flexed knees</a:t>
            </a:r>
            <a:endParaRPr lang="en-US" sz="1275" dirty="0"/>
          </a:p>
        </p:txBody>
      </p:sp>
      <p:sp>
        <p:nvSpPr>
          <p:cNvPr id="56" name="SK-10-text-55"/>
          <p:cNvSpPr/>
          <p:nvPr/>
        </p:nvSpPr>
        <p:spPr>
          <a:xfrm>
            <a:off x="8356699" y="5362575"/>
            <a:ext cx="3596640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A5B75"/>
                </a:solidFill>
              </a:rPr>
              <a:t>SUSPICION: CINEMA SIGN</a:t>
            </a:r>
            <a:endParaRPr lang="en-US" sz="1050" dirty="0"/>
          </a:p>
        </p:txBody>
      </p:sp>
      <p:sp>
        <p:nvSpPr>
          <p:cNvPr id="57" name="SK-10-text-56"/>
          <p:cNvSpPr/>
          <p:nvPr/>
        </p:nvSpPr>
        <p:spPr>
          <a:xfrm>
            <a:off x="938213" y="6172200"/>
            <a:ext cx="1125378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Mechanism determines the "Energy" of the injury: ACL = Major RTA, Meniscal = Moderate, PFPS = Near Miss.</a:t>
            </a:r>
            <a:endParaRPr lang="en-US" sz="1350" dirty="0"/>
          </a:p>
        </p:txBody>
      </p:sp>
      <p:sp>
        <p:nvSpPr>
          <p:cNvPr id="58" name="SK-10-text-57"/>
          <p:cNvSpPr/>
          <p:nvPr/>
        </p:nvSpPr>
        <p:spPr>
          <a:xfrm>
            <a:off x="10706100" y="6172200"/>
            <a:ext cx="1184031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FOCUS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57150" cy="45720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293465"/>
            <a:ext cx="3683050" cy="439296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522065"/>
            <a:ext cx="419100" cy="419100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0088" y="1636365"/>
            <a:ext cx="238125" cy="19050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131665"/>
            <a:ext cx="3225850" cy="276225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4550" y="1293465"/>
            <a:ext cx="3683050" cy="4392960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83150" y="1522065"/>
            <a:ext cx="419100" cy="419100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73637" y="1636365"/>
            <a:ext cx="238125" cy="190500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83150" y="2131665"/>
            <a:ext cx="3225850" cy="276225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28099" y="1293465"/>
            <a:ext cx="3683050" cy="4392960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56699" y="1522065"/>
            <a:ext cx="419100" cy="419100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47187" y="1636365"/>
            <a:ext cx="238125" cy="190500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56699" y="2131665"/>
            <a:ext cx="3225850" cy="276225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5915025"/>
            <a:ext cx="11430000" cy="561975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9600" y="6081713"/>
            <a:ext cx="285750" cy="228600"/>
          </a:xfrm>
          <a:prstGeom prst="rect">
            <a:avLst/>
          </a:prstGeom>
        </p:spPr>
      </p:pic>
      <p:sp>
        <p:nvSpPr>
          <p:cNvPr id="19" name="SK-11-text-18"/>
          <p:cNvSpPr/>
          <p:nvPr/>
        </p:nvSpPr>
        <p:spPr>
          <a:xfrm>
            <a:off x="628650" y="381000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Swelling Timing: A Diagnostic Key</a:t>
            </a:r>
            <a:endParaRPr lang="en-US" sz="2550" dirty="0"/>
          </a:p>
        </p:txBody>
      </p:sp>
      <p:sp>
        <p:nvSpPr>
          <p:cNvPr id="20" name="SK-11-text-19"/>
          <p:cNvSpPr/>
          <p:nvPr/>
        </p:nvSpPr>
        <p:spPr>
          <a:xfrm>
            <a:off x="628650" y="807690"/>
            <a:ext cx="631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21" name="SK-11-text-20"/>
          <p:cNvSpPr/>
          <p:nvPr/>
        </p:nvSpPr>
        <p:spPr>
          <a:xfrm>
            <a:off x="1143000" y="1574453"/>
            <a:ext cx="32899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Rapid (&lt; 8h)</a:t>
            </a:r>
            <a:endParaRPr lang="en-US" sz="1650" dirty="0"/>
          </a:p>
        </p:txBody>
      </p:sp>
      <p:sp>
        <p:nvSpPr>
          <p:cNvPr id="22" name="SK-11-text-21"/>
          <p:cNvSpPr/>
          <p:nvPr/>
        </p:nvSpPr>
        <p:spPr>
          <a:xfrm>
            <a:off x="723900" y="2131665"/>
            <a:ext cx="319848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BA1A1A"/>
                </a:solidFill>
              </a:rPr>
              <a:t>HAEMARTHROSIS (BLOOD)</a:t>
            </a:r>
            <a:endParaRPr lang="en-US" sz="1050" dirty="0"/>
          </a:p>
        </p:txBody>
      </p:sp>
      <p:sp>
        <p:nvSpPr>
          <p:cNvPr id="23" name="SK-11-text-22"/>
          <p:cNvSpPr/>
          <p:nvPr/>
        </p:nvSpPr>
        <p:spPr>
          <a:xfrm>
            <a:off x="609600" y="2598390"/>
            <a:ext cx="38576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ACL Rupture (70%)</a:t>
            </a:r>
            <a:endParaRPr lang="en-US" sz="1350" dirty="0"/>
          </a:p>
        </p:txBody>
      </p:sp>
      <p:sp>
        <p:nvSpPr>
          <p:cNvPr id="24" name="SK-11-text-23"/>
          <p:cNvSpPr/>
          <p:nvPr/>
        </p:nvSpPr>
        <p:spPr>
          <a:xfrm>
            <a:off x="609600" y="2893665"/>
            <a:ext cx="32258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common cause of rapid, large-volume swelling. "Major RTA" presentation.</a:t>
            </a:r>
            <a:endParaRPr lang="en-US" sz="1200" dirty="0"/>
          </a:p>
        </p:txBody>
      </p:sp>
      <p:sp>
        <p:nvSpPr>
          <p:cNvPr id="25" name="SK-11-text-24"/>
          <p:cNvSpPr/>
          <p:nvPr/>
        </p:nvSpPr>
        <p:spPr>
          <a:xfrm>
            <a:off x="609600" y="3434507"/>
            <a:ext cx="46120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Osteochondral Fracture</a:t>
            </a:r>
            <a:endParaRPr lang="en-US" sz="1350" dirty="0"/>
          </a:p>
        </p:txBody>
      </p:sp>
      <p:sp>
        <p:nvSpPr>
          <p:cNvPr id="26" name="SK-11-text-25"/>
          <p:cNvSpPr/>
          <p:nvPr/>
        </p:nvSpPr>
        <p:spPr>
          <a:xfrm>
            <a:off x="609600" y="3729782"/>
            <a:ext cx="32258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Check for fat in aspirate (lipohaemarthrosis).</a:t>
            </a:r>
            <a:endParaRPr lang="en-US" sz="1200" dirty="0"/>
          </a:p>
        </p:txBody>
      </p:sp>
      <p:sp>
        <p:nvSpPr>
          <p:cNvPr id="27" name="SK-11-text-26"/>
          <p:cNvSpPr/>
          <p:nvPr/>
        </p:nvSpPr>
        <p:spPr>
          <a:xfrm>
            <a:off x="5016550" y="1574453"/>
            <a:ext cx="47986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Delayed (24-48h)</a:t>
            </a:r>
            <a:endParaRPr lang="en-US" sz="1650" dirty="0"/>
          </a:p>
        </p:txBody>
      </p:sp>
      <p:sp>
        <p:nvSpPr>
          <p:cNvPr id="28" name="SK-11-text-27"/>
          <p:cNvSpPr/>
          <p:nvPr/>
        </p:nvSpPr>
        <p:spPr>
          <a:xfrm>
            <a:off x="4597450" y="2131665"/>
            <a:ext cx="307345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A5B75"/>
                </a:solidFill>
              </a:rPr>
              <a:t>EFFUSION (FLUID)</a:t>
            </a:r>
            <a:endParaRPr lang="en-US" sz="1050" dirty="0"/>
          </a:p>
        </p:txBody>
      </p:sp>
      <p:sp>
        <p:nvSpPr>
          <p:cNvPr id="29" name="SK-11-text-28"/>
          <p:cNvSpPr/>
          <p:nvPr/>
        </p:nvSpPr>
        <p:spPr>
          <a:xfrm>
            <a:off x="4483150" y="2598390"/>
            <a:ext cx="33115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Meniscal Lesion</a:t>
            </a:r>
            <a:endParaRPr lang="en-US" sz="1350" dirty="0"/>
          </a:p>
        </p:txBody>
      </p:sp>
      <p:sp>
        <p:nvSpPr>
          <p:cNvPr id="30" name="SK-11-text-29"/>
          <p:cNvSpPr/>
          <p:nvPr/>
        </p:nvSpPr>
        <p:spPr>
          <a:xfrm>
            <a:off x="4483150" y="2893665"/>
            <a:ext cx="32258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Swelling often appears overnight or the next day. "Moderate RTA" presentation.</a:t>
            </a:r>
            <a:endParaRPr lang="en-US" sz="1200" dirty="0"/>
          </a:p>
        </p:txBody>
      </p:sp>
      <p:sp>
        <p:nvSpPr>
          <p:cNvPr id="31" name="SK-11-text-30"/>
          <p:cNvSpPr/>
          <p:nvPr/>
        </p:nvSpPr>
        <p:spPr>
          <a:xfrm>
            <a:off x="4483150" y="3434507"/>
            <a:ext cx="50234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Acute Inflammatory Flare</a:t>
            </a:r>
            <a:endParaRPr lang="en-US" sz="1350" dirty="0"/>
          </a:p>
        </p:txBody>
      </p:sp>
      <p:sp>
        <p:nvSpPr>
          <p:cNvPr id="32" name="SK-11-text-31"/>
          <p:cNvSpPr/>
          <p:nvPr/>
        </p:nvSpPr>
        <p:spPr>
          <a:xfrm>
            <a:off x="4483150" y="3729782"/>
            <a:ext cx="32258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Reactive synovial response to mechanical irritation or gout.</a:t>
            </a:r>
            <a:endParaRPr lang="en-US" sz="1200" dirty="0"/>
          </a:p>
        </p:txBody>
      </p:sp>
      <p:sp>
        <p:nvSpPr>
          <p:cNvPr id="33" name="SK-11-text-32"/>
          <p:cNvSpPr/>
          <p:nvPr/>
        </p:nvSpPr>
        <p:spPr>
          <a:xfrm>
            <a:off x="8890099" y="1574453"/>
            <a:ext cx="3301901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Minimal / Minor</a:t>
            </a:r>
            <a:endParaRPr lang="en-US" sz="1650" dirty="0"/>
          </a:p>
        </p:txBody>
      </p:sp>
      <p:sp>
        <p:nvSpPr>
          <p:cNvPr id="34" name="SK-11-text-33"/>
          <p:cNvSpPr/>
          <p:nvPr/>
        </p:nvSpPr>
        <p:spPr>
          <a:xfrm>
            <a:off x="8470999" y="2131665"/>
            <a:ext cx="307345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4777F"/>
                </a:solidFill>
              </a:rPr>
              <a:t>REACTIVE / MILD</a:t>
            </a:r>
            <a:endParaRPr lang="en-US" sz="1050" dirty="0"/>
          </a:p>
        </p:txBody>
      </p:sp>
      <p:sp>
        <p:nvSpPr>
          <p:cNvPr id="35" name="SK-11-text-34"/>
          <p:cNvSpPr/>
          <p:nvPr/>
        </p:nvSpPr>
        <p:spPr>
          <a:xfrm>
            <a:off x="8356699" y="2598390"/>
            <a:ext cx="3835301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Patellofemoral Pain</a:t>
            </a:r>
            <a:endParaRPr lang="en-US" sz="1350" dirty="0"/>
          </a:p>
        </p:txBody>
      </p:sp>
      <p:sp>
        <p:nvSpPr>
          <p:cNvPr id="36" name="SK-11-text-35"/>
          <p:cNvSpPr/>
          <p:nvPr/>
        </p:nvSpPr>
        <p:spPr>
          <a:xfrm>
            <a:off x="8356699" y="2893665"/>
            <a:ext cx="32258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Minimal or no swelling. If a large effusion is present, rethink PFPS diagnosis.</a:t>
            </a:r>
            <a:endParaRPr lang="en-US" sz="1200" dirty="0"/>
          </a:p>
        </p:txBody>
      </p:sp>
      <p:sp>
        <p:nvSpPr>
          <p:cNvPr id="37" name="SK-11-text-36"/>
          <p:cNvSpPr/>
          <p:nvPr/>
        </p:nvSpPr>
        <p:spPr>
          <a:xfrm>
            <a:off x="8356699" y="3434507"/>
            <a:ext cx="3835301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Collateral Ligament</a:t>
            </a:r>
            <a:endParaRPr lang="en-US" sz="1350" dirty="0"/>
          </a:p>
        </p:txBody>
      </p:sp>
      <p:sp>
        <p:nvSpPr>
          <p:cNvPr id="38" name="SK-11-text-37"/>
          <p:cNvSpPr/>
          <p:nvPr/>
        </p:nvSpPr>
        <p:spPr>
          <a:xfrm>
            <a:off x="8356699" y="3729782"/>
            <a:ext cx="32258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MCL/LCL Grade 1 often presents with localized swelling rather than joint effusion.</a:t>
            </a:r>
            <a:endParaRPr lang="en-US" sz="1200" dirty="0"/>
          </a:p>
        </p:txBody>
      </p:sp>
      <p:sp>
        <p:nvSpPr>
          <p:cNvPr id="39" name="SK-11-text-38"/>
          <p:cNvSpPr/>
          <p:nvPr/>
        </p:nvSpPr>
        <p:spPr>
          <a:xfrm>
            <a:off x="1085850" y="6067425"/>
            <a:ext cx="111061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Diagnostic Pearl: </a:t>
            </a:r>
            <a:r>
              <a:rPr lang="en-US" sz="1350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"If the knee swells like a balloon within 2 hours, it is a haemarthrosis until proven otherwise (likely ACL)."</a:t>
            </a:r>
            <a:endParaRPr lang="en-US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4800"/>
            <a:ext cx="57150" cy="45720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36315"/>
            <a:ext cx="5381625" cy="5402312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464915"/>
            <a:ext cx="4924425" cy="45720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1536650"/>
            <a:ext cx="285750" cy="22860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2074515"/>
            <a:ext cx="1171575" cy="276225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3574703"/>
            <a:ext cx="1400175" cy="276225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5752802"/>
            <a:ext cx="4924425" cy="657225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8875" y="1236315"/>
            <a:ext cx="5381625" cy="5402312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1464915"/>
            <a:ext cx="4924425" cy="457200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536650"/>
            <a:ext cx="285750" cy="22860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2074515"/>
            <a:ext cx="2552700" cy="276225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5752802"/>
            <a:ext cx="4924425" cy="657225"/>
          </a:xfrm>
          <a:prstGeom prst="rect">
            <a:avLst/>
          </a:prstGeom>
        </p:spPr>
      </p:pic>
      <p:sp>
        <p:nvSpPr>
          <p:cNvPr id="16" name="SK-12-text-15"/>
          <p:cNvSpPr/>
          <p:nvPr/>
        </p:nvSpPr>
        <p:spPr>
          <a:xfrm>
            <a:off x="819150" y="304800"/>
            <a:ext cx="113728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Symptoms: Locking and Giving Way</a:t>
            </a:r>
            <a:endParaRPr lang="en-US" sz="2550" dirty="0"/>
          </a:p>
        </p:txBody>
      </p:sp>
      <p:sp>
        <p:nvSpPr>
          <p:cNvPr id="17" name="SK-12-text-16"/>
          <p:cNvSpPr/>
          <p:nvPr/>
        </p:nvSpPr>
        <p:spPr>
          <a:xfrm>
            <a:off x="819150" y="731490"/>
            <a:ext cx="68294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18" name="SK-12-text-17"/>
          <p:cNvSpPr/>
          <p:nvPr/>
        </p:nvSpPr>
        <p:spPr>
          <a:xfrm>
            <a:off x="1200150" y="1464915"/>
            <a:ext cx="64236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Locking Differentiation</a:t>
            </a:r>
            <a:endParaRPr lang="en-US" sz="1800" dirty="0"/>
          </a:p>
        </p:txBody>
      </p:sp>
      <p:sp>
        <p:nvSpPr>
          <p:cNvPr id="19" name="SK-12-text-18"/>
          <p:cNvSpPr/>
          <p:nvPr/>
        </p:nvSpPr>
        <p:spPr>
          <a:xfrm>
            <a:off x="895350" y="2074515"/>
            <a:ext cx="1684206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TRUE LOCKING</a:t>
            </a:r>
            <a:endParaRPr lang="en-US" sz="1050" dirty="0"/>
          </a:p>
        </p:txBody>
      </p:sp>
      <p:sp>
        <p:nvSpPr>
          <p:cNvPr id="20" name="SK-12-text-19"/>
          <p:cNvSpPr/>
          <p:nvPr/>
        </p:nvSpPr>
        <p:spPr>
          <a:xfrm>
            <a:off x="990600" y="2465040"/>
            <a:ext cx="1083400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Mechanism: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Mechanical block (Loose body or Meniscal flap).</a:t>
            </a:r>
            <a:endParaRPr lang="en-US" sz="1275" dirty="0"/>
          </a:p>
        </p:txBody>
      </p:sp>
      <p:sp>
        <p:nvSpPr>
          <p:cNvPr id="21" name="SK-12-text-20"/>
          <p:cNvSpPr/>
          <p:nvPr/>
        </p:nvSpPr>
        <p:spPr>
          <a:xfrm>
            <a:off x="990600" y="2784128"/>
            <a:ext cx="933965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Unable to </a:t>
            </a: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straighten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(extension deficit).</a:t>
            </a:r>
            <a:endParaRPr lang="en-US" sz="1275" dirty="0"/>
          </a:p>
        </p:txBody>
      </p:sp>
      <p:sp>
        <p:nvSpPr>
          <p:cNvPr id="22" name="SK-12-text-21"/>
          <p:cNvSpPr/>
          <p:nvPr/>
        </p:nvSpPr>
        <p:spPr>
          <a:xfrm>
            <a:off x="990600" y="3103215"/>
            <a:ext cx="1083400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Sign: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Sudden onset, often requires manual "unlocking".</a:t>
            </a:r>
            <a:endParaRPr lang="en-US" sz="1275" dirty="0"/>
          </a:p>
        </p:txBody>
      </p:sp>
      <p:sp>
        <p:nvSpPr>
          <p:cNvPr id="23" name="SK-12-text-22"/>
          <p:cNvSpPr/>
          <p:nvPr/>
        </p:nvSpPr>
        <p:spPr>
          <a:xfrm>
            <a:off x="895350" y="3574703"/>
            <a:ext cx="201168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071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PSEUDO-LOCKING</a:t>
            </a:r>
            <a:endParaRPr lang="en-US" sz="1050" dirty="0"/>
          </a:p>
        </p:txBody>
      </p:sp>
      <p:sp>
        <p:nvSpPr>
          <p:cNvPr id="24" name="SK-12-text-23"/>
          <p:cNvSpPr/>
          <p:nvPr/>
        </p:nvSpPr>
        <p:spPr>
          <a:xfrm>
            <a:off x="990600" y="3965228"/>
            <a:ext cx="990003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Mechanism: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Pain inhibition / Patellofemoral catching.</a:t>
            </a:r>
            <a:endParaRPr lang="en-US" sz="1275" dirty="0"/>
          </a:p>
        </p:txBody>
      </p:sp>
      <p:sp>
        <p:nvSpPr>
          <p:cNvPr id="25" name="SK-12-text-24"/>
          <p:cNvSpPr/>
          <p:nvPr/>
        </p:nvSpPr>
        <p:spPr>
          <a:xfrm>
            <a:off x="990600" y="4284315"/>
            <a:ext cx="915286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Symptom: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Patient feels they cannot </a:t>
            </a: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flex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the knee.</a:t>
            </a:r>
            <a:endParaRPr lang="en-US" sz="1275" dirty="0"/>
          </a:p>
        </p:txBody>
      </p:sp>
      <p:sp>
        <p:nvSpPr>
          <p:cNvPr id="26" name="SK-12-text-25"/>
          <p:cNvSpPr/>
          <p:nvPr/>
        </p:nvSpPr>
        <p:spPr>
          <a:xfrm>
            <a:off x="990600" y="4603403"/>
            <a:ext cx="877927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Diagnosis: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Patellofemoral Pain Syndrome (PFPS).</a:t>
            </a:r>
            <a:endParaRPr lang="en-US" sz="1275" dirty="0"/>
          </a:p>
        </p:txBody>
      </p:sp>
      <p:sp>
        <p:nvSpPr>
          <p:cNvPr id="27" name="SK-12-text-26"/>
          <p:cNvSpPr/>
          <p:nvPr/>
        </p:nvSpPr>
        <p:spPr>
          <a:xfrm>
            <a:off x="952500" y="5752802"/>
            <a:ext cx="4619625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i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 Tip:</a:t>
            </a:r>
            <a:r>
              <a:rPr lang="en-US" sz="1125" i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knee </a:t>
            </a:r>
            <a:r>
              <a:rPr lang="en-US" sz="1125" b="1" i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never</a:t>
            </a:r>
            <a:r>
              <a:rPr lang="en-US" sz="1125" i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locks in full extension. If it's "locked" straight, rethink the diagnosis.</a:t>
            </a:r>
            <a:endParaRPr lang="en-US" sz="1125" dirty="0"/>
          </a:p>
        </p:txBody>
      </p:sp>
      <p:sp>
        <p:nvSpPr>
          <p:cNvPr id="28" name="SK-12-text-27"/>
          <p:cNvSpPr/>
          <p:nvPr/>
        </p:nvSpPr>
        <p:spPr>
          <a:xfrm>
            <a:off x="6867525" y="1464915"/>
            <a:ext cx="532447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Instability: Giving Way</a:t>
            </a:r>
            <a:endParaRPr lang="en-US" sz="1800" dirty="0"/>
          </a:p>
        </p:txBody>
      </p:sp>
      <p:sp>
        <p:nvSpPr>
          <p:cNvPr id="29" name="SK-12-text-28"/>
          <p:cNvSpPr/>
          <p:nvPr/>
        </p:nvSpPr>
        <p:spPr>
          <a:xfrm>
            <a:off x="6562725" y="2074515"/>
            <a:ext cx="4370468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DIAGNOSTIC CLUES BY MECHANISM</a:t>
            </a:r>
            <a:endParaRPr lang="en-US" sz="1050" dirty="0"/>
          </a:p>
        </p:txBody>
      </p:sp>
      <p:sp>
        <p:nvSpPr>
          <p:cNvPr id="30" name="SK-12-text-29"/>
          <p:cNvSpPr/>
          <p:nvPr/>
        </p:nvSpPr>
        <p:spPr>
          <a:xfrm>
            <a:off x="6657975" y="2465040"/>
            <a:ext cx="4733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 Rotation / Pivoting: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High suspicion for </a:t>
            </a: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ACL Rupture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until proven otherwise.</a:t>
            </a:r>
            <a:endParaRPr lang="en-US" sz="1275" dirty="0"/>
          </a:p>
        </p:txBody>
      </p:sp>
      <p:sp>
        <p:nvSpPr>
          <p:cNvPr id="31" name="SK-12-text-30"/>
          <p:cNvSpPr/>
          <p:nvPr/>
        </p:nvSpPr>
        <p:spPr>
          <a:xfrm>
            <a:off x="6657975" y="3027015"/>
            <a:ext cx="4733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 Stairs / Jumping: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Often suggests </a:t>
            </a: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Cruciate Ligament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insufficiency (ACL or PCL).</a:t>
            </a:r>
            <a:endParaRPr lang="en-US" sz="1275" dirty="0"/>
          </a:p>
        </p:txBody>
      </p:sp>
      <p:sp>
        <p:nvSpPr>
          <p:cNvPr id="32" name="SK-12-text-31"/>
          <p:cNvSpPr/>
          <p:nvPr/>
        </p:nvSpPr>
        <p:spPr>
          <a:xfrm>
            <a:off x="6657975" y="3588990"/>
            <a:ext cx="4733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Twisting / Uneven Ground: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More typical of a </a:t>
            </a: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Meniscal Tear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(mechanical catching).</a:t>
            </a:r>
            <a:endParaRPr lang="en-US" sz="1275" dirty="0"/>
          </a:p>
        </p:txBody>
      </p:sp>
      <p:sp>
        <p:nvSpPr>
          <p:cNvPr id="33" name="SK-12-text-32"/>
          <p:cNvSpPr/>
          <p:nvPr/>
        </p:nvSpPr>
        <p:spPr>
          <a:xfrm>
            <a:off x="6657975" y="4150965"/>
            <a:ext cx="4733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Patellofemoral Instability: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Sudden "letting go" due to quadriceps inhibition from sharp PFJ pain.</a:t>
            </a:r>
            <a:endParaRPr lang="en-US" sz="1275" dirty="0"/>
          </a:p>
        </p:txBody>
      </p:sp>
      <p:sp>
        <p:nvSpPr>
          <p:cNvPr id="34" name="SK-12-text-33"/>
          <p:cNvSpPr/>
          <p:nvPr/>
        </p:nvSpPr>
        <p:spPr>
          <a:xfrm>
            <a:off x="6467475" y="4960590"/>
            <a:ext cx="4924425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 Focus: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Differentiate "true instability" (knee feels like it's coming apart) from "pain-related buckling" (quads giving out due to pain).</a:t>
            </a:r>
            <a:endParaRPr lang="en-US" sz="1200" dirty="0"/>
          </a:p>
        </p:txBody>
      </p:sp>
      <p:sp>
        <p:nvSpPr>
          <p:cNvPr id="35" name="SK-12-text-34"/>
          <p:cNvSpPr/>
          <p:nvPr/>
        </p:nvSpPr>
        <p:spPr>
          <a:xfrm>
            <a:off x="6619875" y="5752802"/>
            <a:ext cx="4619625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i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 Flag:</a:t>
            </a:r>
            <a:r>
              <a:rPr lang="en-US" sz="1125" i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Acute locked knee requires </a:t>
            </a:r>
            <a:r>
              <a:rPr lang="en-US" sz="1125" b="1" i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</a:t>
            </a:r>
            <a:r>
              <a:rPr lang="en-US" sz="1125" i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orthopedic referral as the mechanical block can cause further articular damage.</a:t>
            </a:r>
            <a:endParaRPr lang="en-US" sz="11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57150" cy="45720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875383"/>
            <a:ext cx="5381625" cy="283845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2103983"/>
            <a:ext cx="457200" cy="45720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9638" y="2237333"/>
            <a:ext cx="238125" cy="190500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2789783"/>
            <a:ext cx="76200" cy="76200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3418433"/>
            <a:ext cx="76200" cy="76200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4047083"/>
            <a:ext cx="76200" cy="76200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618208"/>
            <a:ext cx="5381625" cy="3352800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1846808"/>
            <a:ext cx="457200" cy="457200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77013" y="1980158"/>
            <a:ext cx="238125" cy="190500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2532608"/>
            <a:ext cx="76200" cy="76200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3161258"/>
            <a:ext cx="76200" cy="76200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4047083"/>
            <a:ext cx="76200" cy="76200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5581650"/>
            <a:ext cx="11049000" cy="895350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2000" y="5872163"/>
            <a:ext cx="1314450" cy="314325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915400" y="5891213"/>
            <a:ext cx="2514600" cy="276225"/>
          </a:xfrm>
          <a:prstGeom prst="rect">
            <a:avLst/>
          </a:prstGeom>
        </p:spPr>
      </p:pic>
      <p:sp>
        <p:nvSpPr>
          <p:cNvPr id="20" name="SK-13-text-19"/>
          <p:cNvSpPr/>
          <p:nvPr/>
        </p:nvSpPr>
        <p:spPr>
          <a:xfrm>
            <a:off x="819150" y="381000"/>
            <a:ext cx="113728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Injury Sounds and Immediate Impact</a:t>
            </a:r>
            <a:endParaRPr lang="en-US" sz="2550" dirty="0"/>
          </a:p>
        </p:txBody>
      </p:sp>
      <p:sp>
        <p:nvSpPr>
          <p:cNvPr id="21" name="SK-13-text-20"/>
          <p:cNvSpPr/>
          <p:nvPr/>
        </p:nvSpPr>
        <p:spPr>
          <a:xfrm>
            <a:off x="819150" y="807690"/>
            <a:ext cx="631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22" name="SK-13-text-21"/>
          <p:cNvSpPr/>
          <p:nvPr/>
        </p:nvSpPr>
        <p:spPr>
          <a:xfrm>
            <a:off x="1371600" y="2161133"/>
            <a:ext cx="58750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Audible Signature</a:t>
            </a:r>
            <a:endParaRPr lang="en-US" sz="1800" dirty="0"/>
          </a:p>
        </p:txBody>
      </p:sp>
      <p:sp>
        <p:nvSpPr>
          <p:cNvPr id="23" name="SK-13-text-22"/>
          <p:cNvSpPr/>
          <p:nvPr/>
        </p:nvSpPr>
        <p:spPr>
          <a:xfrm>
            <a:off x="990600" y="2713583"/>
            <a:ext cx="47339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 audible </a:t>
            </a:r>
            <a:r>
              <a:rPr lang="en-US" sz="135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"Pop, Snap, or Crack"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 the moment of injury strongly suggests an </a:t>
            </a: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ACL rupture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350" dirty="0"/>
          </a:p>
        </p:txBody>
      </p:sp>
      <p:sp>
        <p:nvSpPr>
          <p:cNvPr id="24" name="SK-13-text-23"/>
          <p:cNvSpPr/>
          <p:nvPr/>
        </p:nvSpPr>
        <p:spPr>
          <a:xfrm>
            <a:off x="990600" y="3342233"/>
            <a:ext cx="47339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Mechanism: Represents the sudden failure of high-tension fibers (The "Major RTA" sound).</a:t>
            </a:r>
            <a:endParaRPr lang="en-US" sz="1350" dirty="0"/>
          </a:p>
        </p:txBody>
      </p:sp>
      <p:sp>
        <p:nvSpPr>
          <p:cNvPr id="25" name="SK-13-text-24"/>
          <p:cNvSpPr/>
          <p:nvPr/>
        </p:nvSpPr>
        <p:spPr>
          <a:xfrm>
            <a:off x="990600" y="3970883"/>
            <a:ext cx="47339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Absence of sound does not rule out injury, but its presence is highly specific.</a:t>
            </a:r>
            <a:endParaRPr lang="en-US" sz="1350" dirty="0"/>
          </a:p>
        </p:txBody>
      </p:sp>
      <p:sp>
        <p:nvSpPr>
          <p:cNvPr id="26" name="SK-13-text-25"/>
          <p:cNvSpPr/>
          <p:nvPr/>
        </p:nvSpPr>
        <p:spPr>
          <a:xfrm>
            <a:off x="7038975" y="1903958"/>
            <a:ext cx="515302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Functional Capacity</a:t>
            </a:r>
            <a:endParaRPr lang="en-US" sz="1800" dirty="0"/>
          </a:p>
        </p:txBody>
      </p:sp>
      <p:sp>
        <p:nvSpPr>
          <p:cNvPr id="27" name="SK-13-text-26"/>
          <p:cNvSpPr/>
          <p:nvPr/>
        </p:nvSpPr>
        <p:spPr>
          <a:xfrm>
            <a:off x="6657975" y="2456408"/>
            <a:ext cx="47339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Unable to continue immediately: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Patient hit the ground and stayed down. Strongly suggests </a:t>
            </a:r>
            <a:r>
              <a:rPr lang="en-US" sz="135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ACL Tear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350" dirty="0"/>
          </a:p>
        </p:txBody>
      </p:sp>
      <p:sp>
        <p:nvSpPr>
          <p:cNvPr id="28" name="SK-13-text-27"/>
          <p:cNvSpPr/>
          <p:nvPr/>
        </p:nvSpPr>
        <p:spPr>
          <a:xfrm>
            <a:off x="6657975" y="3085058"/>
            <a:ext cx="4733925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Able to "hobble" initially: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May have walked off but collapsed later or felt "unstable". Typical of </a:t>
            </a:r>
            <a:r>
              <a:rPr lang="en-US" sz="135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Meniscal Tear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350" dirty="0"/>
          </a:p>
        </p:txBody>
      </p:sp>
      <p:sp>
        <p:nvSpPr>
          <p:cNvPr id="29" name="SK-13-text-28"/>
          <p:cNvSpPr/>
          <p:nvPr/>
        </p:nvSpPr>
        <p:spPr>
          <a:xfrm>
            <a:off x="6657975" y="3970883"/>
            <a:ext cx="4733925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immediate loss of function: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Gradual onset or continued play suggests </a:t>
            </a: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Patellofemoral Syndrome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minor ligament sprain.</a:t>
            </a:r>
            <a:endParaRPr lang="en-US" sz="1350" dirty="0"/>
          </a:p>
        </p:txBody>
      </p:sp>
      <p:sp>
        <p:nvSpPr>
          <p:cNvPr id="30" name="SK-13-text-29"/>
          <p:cNvSpPr/>
          <p:nvPr/>
        </p:nvSpPr>
        <p:spPr>
          <a:xfrm>
            <a:off x="876300" y="5872163"/>
            <a:ext cx="1794676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SCA/AKT FOCUS</a:t>
            </a:r>
            <a:endParaRPr lang="en-US" sz="1050" dirty="0"/>
          </a:p>
        </p:txBody>
      </p:sp>
      <p:sp>
        <p:nvSpPr>
          <p:cNvPr id="31" name="SK-13-text-30"/>
          <p:cNvSpPr/>
          <p:nvPr/>
        </p:nvSpPr>
        <p:spPr>
          <a:xfrm>
            <a:off x="2266950" y="5772150"/>
            <a:ext cx="64579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History alone provides </a:t>
            </a:r>
            <a:r>
              <a:rPr lang="en-US" sz="135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90% of ACL diagnoses</a:t>
            </a: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If the patient felt a "pop" and couldn't walk, assume ACL until proven otherwise—even if the exam is normal.</a:t>
            </a:r>
            <a:endParaRPr lang="en-US" sz="1350" dirty="0"/>
          </a:p>
        </p:txBody>
      </p:sp>
      <p:sp>
        <p:nvSpPr>
          <p:cNvPr id="32" name="SK-13-text-31"/>
          <p:cNvSpPr/>
          <p:nvPr/>
        </p:nvSpPr>
        <p:spPr>
          <a:xfrm>
            <a:off x="8991600" y="5891213"/>
            <a:ext cx="32004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A5B75"/>
                </a:solidFill>
              </a:rPr>
              <a:t>Ref: Bradford VTS "RTA Analogy"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57150" cy="457200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93465"/>
            <a:ext cx="3530650" cy="2301329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407765"/>
            <a:ext cx="3302050" cy="38100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407765"/>
            <a:ext cx="304800" cy="304800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2950" y="1483965"/>
            <a:ext cx="190500" cy="152400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1864965"/>
            <a:ext cx="1828800" cy="238125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2682032"/>
            <a:ext cx="166688" cy="166688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785295"/>
            <a:ext cx="3530650" cy="2301329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5800" y="3899595"/>
            <a:ext cx="3302050" cy="381000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800" y="3899595"/>
            <a:ext cx="304800" cy="30480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2950" y="3975795"/>
            <a:ext cx="190500" cy="152400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5800" y="4356795"/>
            <a:ext cx="1752600" cy="238125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5800" y="5173861"/>
            <a:ext cx="166688" cy="194370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30750" y="1293465"/>
            <a:ext cx="3530650" cy="2301329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45050" y="1407765"/>
            <a:ext cx="3302050" cy="381000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445050" y="1407765"/>
            <a:ext cx="304800" cy="304800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502200" y="1483965"/>
            <a:ext cx="190500" cy="152400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445050" y="1864965"/>
            <a:ext cx="1676400" cy="238125"/>
          </a:xfrm>
          <a:prstGeom prst="rect">
            <a:avLst/>
          </a:prstGeom>
        </p:spPr>
      </p:pic>
      <p:pic>
        <p:nvPicPr>
          <p:cNvPr id="22" name="SK-14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445050" y="2682032"/>
            <a:ext cx="166688" cy="166688"/>
          </a:xfrm>
          <a:prstGeom prst="rect">
            <a:avLst/>
          </a:prstGeom>
        </p:spPr>
      </p:pic>
      <p:pic>
        <p:nvPicPr>
          <p:cNvPr id="23" name="SK-14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330750" y="3785295"/>
            <a:ext cx="3530650" cy="2301329"/>
          </a:xfrm>
          <a:prstGeom prst="rect">
            <a:avLst/>
          </a:prstGeom>
        </p:spPr>
      </p:pic>
      <p:pic>
        <p:nvPicPr>
          <p:cNvPr id="24" name="SK-14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445050" y="3899595"/>
            <a:ext cx="3302050" cy="381000"/>
          </a:xfrm>
          <a:prstGeom prst="rect">
            <a:avLst/>
          </a:prstGeom>
        </p:spPr>
      </p:pic>
      <p:pic>
        <p:nvPicPr>
          <p:cNvPr id="25" name="SK-14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445050" y="3899595"/>
            <a:ext cx="304800" cy="304800"/>
          </a:xfrm>
          <a:prstGeom prst="rect">
            <a:avLst/>
          </a:prstGeom>
        </p:spPr>
      </p:pic>
      <p:pic>
        <p:nvPicPr>
          <p:cNvPr id="26" name="SK-14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502200" y="3975795"/>
            <a:ext cx="190500" cy="152400"/>
          </a:xfrm>
          <a:prstGeom prst="rect">
            <a:avLst/>
          </a:prstGeom>
        </p:spPr>
      </p:pic>
      <p:pic>
        <p:nvPicPr>
          <p:cNvPr id="27" name="SK-14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445050" y="4356795"/>
            <a:ext cx="1752600" cy="238125"/>
          </a:xfrm>
          <a:prstGeom prst="rect">
            <a:avLst/>
          </a:prstGeom>
        </p:spPr>
      </p:pic>
      <p:pic>
        <p:nvPicPr>
          <p:cNvPr id="28" name="SK-14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445050" y="5173861"/>
            <a:ext cx="166688" cy="166688"/>
          </a:xfrm>
          <a:prstGeom prst="rect">
            <a:avLst/>
          </a:prstGeom>
        </p:spPr>
      </p:pic>
      <p:pic>
        <p:nvPicPr>
          <p:cNvPr id="29" name="SK-14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089999" y="1293465"/>
            <a:ext cx="3530650" cy="2301329"/>
          </a:xfrm>
          <a:prstGeom prst="rect">
            <a:avLst/>
          </a:prstGeom>
        </p:spPr>
      </p:pic>
      <p:pic>
        <p:nvPicPr>
          <p:cNvPr id="30" name="SK-14-img-2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4299" y="1407765"/>
            <a:ext cx="3302050" cy="381000"/>
          </a:xfrm>
          <a:prstGeom prst="rect">
            <a:avLst/>
          </a:prstGeom>
        </p:spPr>
      </p:pic>
      <p:pic>
        <p:nvPicPr>
          <p:cNvPr id="31" name="SK-14-img-30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204299" y="1407765"/>
            <a:ext cx="304800" cy="304800"/>
          </a:xfrm>
          <a:prstGeom prst="rect">
            <a:avLst/>
          </a:prstGeom>
        </p:spPr>
      </p:pic>
      <p:pic>
        <p:nvPicPr>
          <p:cNvPr id="32" name="SK-14-img-31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261449" y="1483965"/>
            <a:ext cx="190500" cy="152400"/>
          </a:xfrm>
          <a:prstGeom prst="rect">
            <a:avLst/>
          </a:prstGeom>
        </p:spPr>
      </p:pic>
      <p:pic>
        <p:nvPicPr>
          <p:cNvPr id="33" name="SK-14-img-32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204299" y="1864965"/>
            <a:ext cx="1371600" cy="238125"/>
          </a:xfrm>
          <a:prstGeom prst="rect">
            <a:avLst/>
          </a:prstGeom>
        </p:spPr>
      </p:pic>
      <p:pic>
        <p:nvPicPr>
          <p:cNvPr id="34" name="SK-14-img-33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204299" y="2682032"/>
            <a:ext cx="166688" cy="166688"/>
          </a:xfrm>
          <a:prstGeom prst="rect">
            <a:avLst/>
          </a:prstGeom>
        </p:spPr>
      </p:pic>
      <p:pic>
        <p:nvPicPr>
          <p:cNvPr id="35" name="SK-14-img-34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8089999" y="3785295"/>
            <a:ext cx="3530650" cy="2301329"/>
          </a:xfrm>
          <a:prstGeom prst="rect">
            <a:avLst/>
          </a:prstGeom>
        </p:spPr>
      </p:pic>
      <p:pic>
        <p:nvPicPr>
          <p:cNvPr id="36" name="SK-14-img-3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04299" y="3899595"/>
            <a:ext cx="3302050" cy="381000"/>
          </a:xfrm>
          <a:prstGeom prst="rect">
            <a:avLst/>
          </a:prstGeom>
        </p:spPr>
      </p:pic>
      <p:pic>
        <p:nvPicPr>
          <p:cNvPr id="37" name="SK-14-img-36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8204299" y="3899595"/>
            <a:ext cx="304800" cy="304800"/>
          </a:xfrm>
          <a:prstGeom prst="rect">
            <a:avLst/>
          </a:prstGeom>
        </p:spPr>
      </p:pic>
      <p:pic>
        <p:nvPicPr>
          <p:cNvPr id="38" name="SK-14-img-37" descr="preencoded.png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8261449" y="3975795"/>
            <a:ext cx="190500" cy="152400"/>
          </a:xfrm>
          <a:prstGeom prst="rect">
            <a:avLst/>
          </a:prstGeom>
        </p:spPr>
      </p:pic>
      <p:pic>
        <p:nvPicPr>
          <p:cNvPr id="39" name="SK-14-img-38" descr="preencoded.png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8204299" y="4356795"/>
            <a:ext cx="2133600" cy="238125"/>
          </a:xfrm>
          <a:prstGeom prst="rect">
            <a:avLst/>
          </a:prstGeom>
        </p:spPr>
      </p:pic>
      <p:pic>
        <p:nvPicPr>
          <p:cNvPr id="40" name="SK-14-img-39" descr="preencoded.png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204299" y="5173861"/>
            <a:ext cx="166688" cy="166688"/>
          </a:xfrm>
          <a:prstGeom prst="rect">
            <a:avLst/>
          </a:prstGeom>
        </p:spPr>
      </p:pic>
      <p:pic>
        <p:nvPicPr>
          <p:cNvPr id="41" name="SK-14-img-40" descr="preencoded.png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571500" y="6308378"/>
            <a:ext cx="166688" cy="137220"/>
          </a:xfrm>
          <a:prstGeom prst="rect">
            <a:avLst/>
          </a:prstGeom>
        </p:spPr>
      </p:pic>
      <p:sp>
        <p:nvSpPr>
          <p:cNvPr id="42" name="SK-14-text-41"/>
          <p:cNvSpPr/>
          <p:nvPr/>
        </p:nvSpPr>
        <p:spPr>
          <a:xfrm>
            <a:off x="819150" y="381000"/>
            <a:ext cx="113728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 Location and Distribution</a:t>
            </a:r>
            <a:endParaRPr lang="en-US" sz="2550" dirty="0"/>
          </a:p>
        </p:txBody>
      </p:sp>
      <p:sp>
        <p:nvSpPr>
          <p:cNvPr id="43" name="SK-14-text-42"/>
          <p:cNvSpPr/>
          <p:nvPr/>
        </p:nvSpPr>
        <p:spPr>
          <a:xfrm>
            <a:off x="819150" y="807690"/>
            <a:ext cx="631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44" name="SK-14-text-43"/>
          <p:cNvSpPr/>
          <p:nvPr/>
        </p:nvSpPr>
        <p:spPr>
          <a:xfrm>
            <a:off x="1085850" y="1417290"/>
            <a:ext cx="3752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Diffuse / Global</a:t>
            </a:r>
            <a:endParaRPr lang="en-US" sz="1500" dirty="0"/>
          </a:p>
        </p:txBody>
      </p:sp>
      <p:sp>
        <p:nvSpPr>
          <p:cNvPr id="45" name="SK-14-text-44"/>
          <p:cNvSpPr/>
          <p:nvPr/>
        </p:nvSpPr>
        <p:spPr>
          <a:xfrm>
            <a:off x="762000" y="1864965"/>
            <a:ext cx="330327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28500"/>
                </a:solidFill>
              </a:rPr>
              <a:t>ACL Rupture / Fracture</a:t>
            </a:r>
            <a:endParaRPr lang="en-US" sz="1050" dirty="0"/>
          </a:p>
        </p:txBody>
      </p:sp>
      <p:sp>
        <p:nvSpPr>
          <p:cNvPr id="46" name="SK-14-text-45"/>
          <p:cNvSpPr/>
          <p:nvPr/>
        </p:nvSpPr>
        <p:spPr>
          <a:xfrm>
            <a:off x="685800" y="2179290"/>
            <a:ext cx="33020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Generalized pain, often described as "all over" or "internal." Deep-seated discomfort.</a:t>
            </a:r>
            <a:endParaRPr lang="en-US" sz="1200" dirty="0"/>
          </a:p>
        </p:txBody>
      </p:sp>
      <p:sp>
        <p:nvSpPr>
          <p:cNvPr id="47" name="SK-14-text-46"/>
          <p:cNvSpPr/>
          <p:nvPr/>
        </p:nvSpPr>
        <p:spPr>
          <a:xfrm>
            <a:off x="909638" y="2682032"/>
            <a:ext cx="3078212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Associated with large haemarthrosis; knee feels "tight" and "exploding."</a:t>
            </a:r>
            <a:endParaRPr lang="en-US" sz="1050" dirty="0"/>
          </a:p>
        </p:txBody>
      </p:sp>
      <p:sp>
        <p:nvSpPr>
          <p:cNvPr id="48" name="SK-14-text-47"/>
          <p:cNvSpPr/>
          <p:nvPr/>
        </p:nvSpPr>
        <p:spPr>
          <a:xfrm>
            <a:off x="1085850" y="3909120"/>
            <a:ext cx="5581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Anterior / Peri-patellar</a:t>
            </a:r>
            <a:endParaRPr lang="en-US" sz="1500" dirty="0"/>
          </a:p>
        </p:txBody>
      </p:sp>
      <p:sp>
        <p:nvSpPr>
          <p:cNvPr id="49" name="SK-14-text-48"/>
          <p:cNvSpPr/>
          <p:nvPr/>
        </p:nvSpPr>
        <p:spPr>
          <a:xfrm>
            <a:off x="762000" y="4356795"/>
            <a:ext cx="314441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28500"/>
                </a:solidFill>
              </a:rPr>
              <a:t>PFPS / Chondromalacia</a:t>
            </a:r>
            <a:endParaRPr lang="en-US" sz="1050" dirty="0"/>
          </a:p>
        </p:txBody>
      </p:sp>
      <p:sp>
        <p:nvSpPr>
          <p:cNvPr id="50" name="SK-14-text-49"/>
          <p:cNvSpPr/>
          <p:nvPr/>
        </p:nvSpPr>
        <p:spPr>
          <a:xfrm>
            <a:off x="685800" y="4671120"/>
            <a:ext cx="33020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Vague pain around or "behind" the kneecap. Worse on stairs (descending) or squatting.</a:t>
            </a:r>
            <a:endParaRPr lang="en-US" sz="1200" dirty="0"/>
          </a:p>
        </p:txBody>
      </p:sp>
      <p:sp>
        <p:nvSpPr>
          <p:cNvPr id="51" name="SK-14-text-50"/>
          <p:cNvSpPr/>
          <p:nvPr/>
        </p:nvSpPr>
        <p:spPr>
          <a:xfrm>
            <a:off x="909638" y="5173861"/>
            <a:ext cx="3078212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Positive "Cinema Sign" (pain after prolonged sitting with flexed knees).</a:t>
            </a:r>
            <a:endParaRPr lang="en-US" sz="1050" dirty="0"/>
          </a:p>
        </p:txBody>
      </p:sp>
      <p:sp>
        <p:nvSpPr>
          <p:cNvPr id="52" name="SK-14-text-51"/>
          <p:cNvSpPr/>
          <p:nvPr/>
        </p:nvSpPr>
        <p:spPr>
          <a:xfrm>
            <a:off x="4845100" y="1417290"/>
            <a:ext cx="3981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Medial Joint Line</a:t>
            </a:r>
            <a:endParaRPr lang="en-US" sz="1500" dirty="0"/>
          </a:p>
        </p:txBody>
      </p:sp>
      <p:sp>
        <p:nvSpPr>
          <p:cNvPr id="53" name="SK-14-text-52"/>
          <p:cNvSpPr/>
          <p:nvPr/>
        </p:nvSpPr>
        <p:spPr>
          <a:xfrm>
            <a:off x="4521250" y="1864965"/>
            <a:ext cx="2985655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28500"/>
                </a:solidFill>
              </a:rPr>
              <a:t>Medial Meniscus Tear</a:t>
            </a:r>
            <a:endParaRPr lang="en-US" sz="1050" dirty="0"/>
          </a:p>
        </p:txBody>
      </p:sp>
      <p:sp>
        <p:nvSpPr>
          <p:cNvPr id="54" name="SK-14-text-53"/>
          <p:cNvSpPr/>
          <p:nvPr/>
        </p:nvSpPr>
        <p:spPr>
          <a:xfrm>
            <a:off x="4445050" y="2179290"/>
            <a:ext cx="33020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Precise tenderness along the medial groove. Pain with twisting or deep flexion.</a:t>
            </a:r>
            <a:endParaRPr lang="en-US" sz="1200" dirty="0"/>
          </a:p>
        </p:txBody>
      </p:sp>
      <p:sp>
        <p:nvSpPr>
          <p:cNvPr id="55" name="SK-14-text-54"/>
          <p:cNvSpPr/>
          <p:nvPr/>
        </p:nvSpPr>
        <p:spPr>
          <a:xfrm>
            <a:off x="4668887" y="2682032"/>
            <a:ext cx="3078212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common site of localized mechanical knee pain in primary care.</a:t>
            </a:r>
            <a:endParaRPr lang="en-US" sz="1050" dirty="0"/>
          </a:p>
        </p:txBody>
      </p:sp>
      <p:sp>
        <p:nvSpPr>
          <p:cNvPr id="56" name="SK-14-text-55"/>
          <p:cNvSpPr/>
          <p:nvPr/>
        </p:nvSpPr>
        <p:spPr>
          <a:xfrm>
            <a:off x="4845100" y="3909120"/>
            <a:ext cx="4210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Lateral Joint Line</a:t>
            </a:r>
            <a:endParaRPr lang="en-US" sz="1500" dirty="0"/>
          </a:p>
        </p:txBody>
      </p:sp>
      <p:sp>
        <p:nvSpPr>
          <p:cNvPr id="57" name="SK-14-text-56"/>
          <p:cNvSpPr/>
          <p:nvPr/>
        </p:nvSpPr>
        <p:spPr>
          <a:xfrm>
            <a:off x="4521250" y="4356795"/>
            <a:ext cx="314441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28500"/>
                </a:solidFill>
              </a:rPr>
              <a:t>Lateral Meniscus Tear</a:t>
            </a:r>
            <a:endParaRPr lang="en-US" sz="1050" dirty="0"/>
          </a:p>
        </p:txBody>
      </p:sp>
      <p:sp>
        <p:nvSpPr>
          <p:cNvPr id="58" name="SK-14-text-57"/>
          <p:cNvSpPr/>
          <p:nvPr/>
        </p:nvSpPr>
        <p:spPr>
          <a:xfrm>
            <a:off x="4445050" y="4671120"/>
            <a:ext cx="33020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Tenderness along the lateral groove. Less common than medial but often sharper pain.</a:t>
            </a:r>
            <a:endParaRPr lang="en-US" sz="1200" dirty="0"/>
          </a:p>
        </p:txBody>
      </p:sp>
      <p:sp>
        <p:nvSpPr>
          <p:cNvPr id="59" name="SK-14-text-58"/>
          <p:cNvSpPr/>
          <p:nvPr/>
        </p:nvSpPr>
        <p:spPr>
          <a:xfrm>
            <a:off x="4668887" y="5173861"/>
            <a:ext cx="3078212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Also consider ITB syndrome if pain is more proximal/lateralcondyle.</a:t>
            </a:r>
            <a:endParaRPr lang="en-US" sz="1050" dirty="0"/>
          </a:p>
        </p:txBody>
      </p:sp>
      <p:sp>
        <p:nvSpPr>
          <p:cNvPr id="60" name="SK-14-text-59"/>
          <p:cNvSpPr/>
          <p:nvPr/>
        </p:nvSpPr>
        <p:spPr>
          <a:xfrm>
            <a:off x="8604349" y="1417290"/>
            <a:ext cx="3587651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Medial / Lateral Side</a:t>
            </a:r>
            <a:endParaRPr lang="en-US" sz="1500" dirty="0"/>
          </a:p>
        </p:txBody>
      </p:sp>
      <p:sp>
        <p:nvSpPr>
          <p:cNvPr id="61" name="SK-14-text-60"/>
          <p:cNvSpPr/>
          <p:nvPr/>
        </p:nvSpPr>
        <p:spPr>
          <a:xfrm>
            <a:off x="8280499" y="1864965"/>
            <a:ext cx="235204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28500"/>
                </a:solidFill>
              </a:rPr>
              <a:t>MCL / LCL Sprain</a:t>
            </a:r>
            <a:endParaRPr lang="en-US" sz="1050" dirty="0"/>
          </a:p>
        </p:txBody>
      </p:sp>
      <p:sp>
        <p:nvSpPr>
          <p:cNvPr id="62" name="SK-14-text-61"/>
          <p:cNvSpPr/>
          <p:nvPr/>
        </p:nvSpPr>
        <p:spPr>
          <a:xfrm>
            <a:off x="8204299" y="2179290"/>
            <a:ext cx="33020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 localized to the femoral condyles or tibial insertions (above/below the joint line).</a:t>
            </a:r>
            <a:endParaRPr lang="en-US" sz="1200" dirty="0"/>
          </a:p>
        </p:txBody>
      </p:sp>
      <p:sp>
        <p:nvSpPr>
          <p:cNvPr id="63" name="SK-14-text-62"/>
          <p:cNvSpPr/>
          <p:nvPr/>
        </p:nvSpPr>
        <p:spPr>
          <a:xfrm>
            <a:off x="8428137" y="2682032"/>
            <a:ext cx="3078212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MCL tenderness is typically slightly proximal to the joint line.</a:t>
            </a:r>
            <a:endParaRPr lang="en-US" sz="1050" dirty="0"/>
          </a:p>
        </p:txBody>
      </p:sp>
      <p:sp>
        <p:nvSpPr>
          <p:cNvPr id="64" name="SK-14-text-63"/>
          <p:cNvSpPr/>
          <p:nvPr/>
        </p:nvSpPr>
        <p:spPr>
          <a:xfrm>
            <a:off x="8604349" y="3909120"/>
            <a:ext cx="3524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Specific Points</a:t>
            </a:r>
            <a:endParaRPr lang="en-US" sz="1500" dirty="0"/>
          </a:p>
        </p:txBody>
      </p:sp>
      <p:sp>
        <p:nvSpPr>
          <p:cNvPr id="65" name="SK-14-text-64"/>
          <p:cNvSpPr/>
          <p:nvPr/>
        </p:nvSpPr>
        <p:spPr>
          <a:xfrm>
            <a:off x="8280499" y="4356795"/>
            <a:ext cx="3911501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28500"/>
                </a:solidFill>
              </a:rPr>
              <a:t>Baker's / Osgood-Schlatter</a:t>
            </a:r>
            <a:endParaRPr lang="en-US" sz="1050" dirty="0"/>
          </a:p>
        </p:txBody>
      </p:sp>
      <p:sp>
        <p:nvSpPr>
          <p:cNvPr id="66" name="SK-14-text-65"/>
          <p:cNvSpPr/>
          <p:nvPr/>
        </p:nvSpPr>
        <p:spPr>
          <a:xfrm>
            <a:off x="8204299" y="4671120"/>
            <a:ext cx="33020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Posterior fullness (Baker's) or tibial tuberosity prominence (Osgood-Schlatter).</a:t>
            </a:r>
            <a:endParaRPr lang="en-US" sz="1200" dirty="0"/>
          </a:p>
        </p:txBody>
      </p:sp>
      <p:sp>
        <p:nvSpPr>
          <p:cNvPr id="67" name="SK-14-text-66"/>
          <p:cNvSpPr/>
          <p:nvPr/>
        </p:nvSpPr>
        <p:spPr>
          <a:xfrm>
            <a:off x="8428137" y="5173861"/>
            <a:ext cx="3078212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Anserine Bursitis: 4cm medial and distal to tibial tuberosity.</a:t>
            </a:r>
            <a:endParaRPr lang="en-US" sz="1050" dirty="0"/>
          </a:p>
        </p:txBody>
      </p:sp>
      <p:sp>
        <p:nvSpPr>
          <p:cNvPr id="68" name="SK-14-text-67"/>
          <p:cNvSpPr/>
          <p:nvPr/>
        </p:nvSpPr>
        <p:spPr>
          <a:xfrm>
            <a:off x="814388" y="6276975"/>
            <a:ext cx="113776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Pearl: Always ask the patient to "point with one finger" to the site of maximum pain.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57150" cy="45720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293465"/>
            <a:ext cx="6686550" cy="1762125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407765"/>
            <a:ext cx="571500" cy="57150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175" y="1579215"/>
            <a:ext cx="285750" cy="22860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198465"/>
            <a:ext cx="6686550" cy="1762125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3312765"/>
            <a:ext cx="571500" cy="571500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75" y="3484215"/>
            <a:ext cx="285750" cy="228600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5103465"/>
            <a:ext cx="6686550" cy="1762125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5217765"/>
            <a:ext cx="571500" cy="571500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8175" y="5389215"/>
            <a:ext cx="285750" cy="228600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53300" y="1293465"/>
            <a:ext cx="4457700" cy="3048000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34250" y="4735249"/>
            <a:ext cx="4457700" cy="2028825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05700" y="5030093"/>
            <a:ext cx="214313" cy="175320"/>
          </a:xfrm>
          <a:prstGeom prst="rect">
            <a:avLst/>
          </a:prstGeom>
        </p:spPr>
      </p:pic>
      <p:sp>
        <p:nvSpPr>
          <p:cNvPr id="18" name="SK-15-text-17"/>
          <p:cNvSpPr/>
          <p:nvPr/>
        </p:nvSpPr>
        <p:spPr>
          <a:xfrm>
            <a:off x="628650" y="381000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Examination: The Look, Feel, Move Approach</a:t>
            </a:r>
            <a:endParaRPr lang="en-US" sz="2550" dirty="0"/>
          </a:p>
        </p:txBody>
      </p:sp>
      <p:sp>
        <p:nvSpPr>
          <p:cNvPr id="19" name="SK-15-text-18"/>
          <p:cNvSpPr/>
          <p:nvPr/>
        </p:nvSpPr>
        <p:spPr>
          <a:xfrm>
            <a:off x="628650" y="807690"/>
            <a:ext cx="6972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20" name="SK-15-text-19"/>
          <p:cNvSpPr/>
          <p:nvPr/>
        </p:nvSpPr>
        <p:spPr>
          <a:xfrm>
            <a:off x="1257300" y="1407765"/>
            <a:ext cx="53016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1. LOOK (Inspection)</a:t>
            </a:r>
            <a:endParaRPr lang="en-US" sz="1650" dirty="0"/>
          </a:p>
        </p:txBody>
      </p:sp>
      <p:sp>
        <p:nvSpPr>
          <p:cNvPr id="21" name="SK-15-text-20"/>
          <p:cNvSpPr/>
          <p:nvPr/>
        </p:nvSpPr>
        <p:spPr>
          <a:xfrm>
            <a:off x="1257300" y="1760190"/>
            <a:ext cx="86715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Observe gait and antalgic symmetry upon entry</a:t>
            </a:r>
            <a:endParaRPr lang="en-US" sz="1200" dirty="0"/>
          </a:p>
        </p:txBody>
      </p:sp>
      <p:sp>
        <p:nvSpPr>
          <p:cNvPr id="22" name="SK-15-text-21"/>
          <p:cNvSpPr/>
          <p:nvPr/>
        </p:nvSpPr>
        <p:spPr>
          <a:xfrm>
            <a:off x="1257300" y="1973461"/>
            <a:ext cx="8305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Check standing for alignment (Valgus/Varus)</a:t>
            </a:r>
            <a:endParaRPr lang="en-US" sz="1200" dirty="0"/>
          </a:p>
        </p:txBody>
      </p:sp>
      <p:sp>
        <p:nvSpPr>
          <p:cNvPr id="23" name="SK-15-text-22"/>
          <p:cNvSpPr/>
          <p:nvPr/>
        </p:nvSpPr>
        <p:spPr>
          <a:xfrm>
            <a:off x="1257300" y="2186732"/>
            <a:ext cx="101346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Inspect for swelling, muscle wasting (VMO), and scars</a:t>
            </a:r>
            <a:endParaRPr lang="en-US" sz="1200" dirty="0"/>
          </a:p>
        </p:txBody>
      </p:sp>
      <p:sp>
        <p:nvSpPr>
          <p:cNvPr id="24" name="SK-15-text-23"/>
          <p:cNvSpPr/>
          <p:nvPr/>
        </p:nvSpPr>
        <p:spPr>
          <a:xfrm>
            <a:off x="1257300" y="3312765"/>
            <a:ext cx="50501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2. FEEL (Palpation)</a:t>
            </a:r>
            <a:endParaRPr lang="en-US" sz="1650" dirty="0"/>
          </a:p>
        </p:txBody>
      </p:sp>
      <p:sp>
        <p:nvSpPr>
          <p:cNvPr id="25" name="SK-15-text-24"/>
          <p:cNvSpPr/>
          <p:nvPr/>
        </p:nvSpPr>
        <p:spPr>
          <a:xfrm>
            <a:off x="1257300" y="3665190"/>
            <a:ext cx="92202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Assess temperature for inflammation or infection</a:t>
            </a:r>
            <a:endParaRPr lang="en-US" sz="1200" dirty="0"/>
          </a:p>
        </p:txBody>
      </p:sp>
      <p:sp>
        <p:nvSpPr>
          <p:cNvPr id="26" name="SK-15-text-25"/>
          <p:cNvSpPr/>
          <p:nvPr/>
        </p:nvSpPr>
        <p:spPr>
          <a:xfrm>
            <a:off x="1257300" y="3878461"/>
            <a:ext cx="101346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Palpate joint lines for localized meniscal tenderness</a:t>
            </a:r>
            <a:endParaRPr lang="en-US" sz="1200" dirty="0"/>
          </a:p>
        </p:txBody>
      </p:sp>
      <p:sp>
        <p:nvSpPr>
          <p:cNvPr id="27" name="SK-15-text-26"/>
          <p:cNvSpPr/>
          <p:nvPr/>
        </p:nvSpPr>
        <p:spPr>
          <a:xfrm>
            <a:off x="1257300" y="4091732"/>
            <a:ext cx="99517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Identify effusions (Patellar Tap / Fluid Bulge Sign)</a:t>
            </a:r>
            <a:endParaRPr lang="en-US" sz="1200" dirty="0"/>
          </a:p>
        </p:txBody>
      </p:sp>
      <p:sp>
        <p:nvSpPr>
          <p:cNvPr id="28" name="SK-15-text-27"/>
          <p:cNvSpPr/>
          <p:nvPr/>
        </p:nvSpPr>
        <p:spPr>
          <a:xfrm>
            <a:off x="1257300" y="5217765"/>
            <a:ext cx="55530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3. MOVE (Range/Power)</a:t>
            </a:r>
            <a:endParaRPr lang="en-US" sz="1650" dirty="0"/>
          </a:p>
        </p:txBody>
      </p:sp>
      <p:sp>
        <p:nvSpPr>
          <p:cNvPr id="29" name="SK-15-text-28"/>
          <p:cNvSpPr/>
          <p:nvPr/>
        </p:nvSpPr>
        <p:spPr>
          <a:xfrm>
            <a:off x="1257300" y="5570190"/>
            <a:ext cx="97078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Active/Passive Flexion (135°) and Extension (0°)</a:t>
            </a:r>
            <a:endParaRPr lang="en-US" sz="1200" dirty="0"/>
          </a:p>
        </p:txBody>
      </p:sp>
      <p:sp>
        <p:nvSpPr>
          <p:cNvPr id="30" name="SK-15-text-29"/>
          <p:cNvSpPr/>
          <p:nvPr/>
        </p:nvSpPr>
        <p:spPr>
          <a:xfrm>
            <a:off x="1257300" y="5783461"/>
            <a:ext cx="88544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Check for patellofemoral crepitus or "locking"</a:t>
            </a:r>
            <a:endParaRPr lang="en-US" sz="1200" dirty="0"/>
          </a:p>
        </p:txBody>
      </p:sp>
      <p:sp>
        <p:nvSpPr>
          <p:cNvPr id="31" name="SK-15-text-30"/>
          <p:cNvSpPr/>
          <p:nvPr/>
        </p:nvSpPr>
        <p:spPr>
          <a:xfrm>
            <a:off x="1257300" y="5996732"/>
            <a:ext cx="106832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Assess stability via resisted movements and stress tests</a:t>
            </a:r>
            <a:endParaRPr lang="en-US" sz="1200" dirty="0"/>
          </a:p>
        </p:txBody>
      </p:sp>
      <p:sp>
        <p:nvSpPr>
          <p:cNvPr id="32" name="SK-15-text-31"/>
          <p:cNvSpPr/>
          <p:nvPr/>
        </p:nvSpPr>
        <p:spPr>
          <a:xfrm>
            <a:off x="9497787" y="4393852"/>
            <a:ext cx="4838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Functional alignment and rotational tracking </a:t>
            </a:r>
          </a:p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must be assessed standing.</a:t>
            </a:r>
            <a:endParaRPr lang="en-US" sz="900" dirty="0"/>
          </a:p>
        </p:txBody>
      </p:sp>
      <p:sp>
        <p:nvSpPr>
          <p:cNvPr id="33" name="SK-15-text-32"/>
          <p:cNvSpPr/>
          <p:nvPr/>
        </p:nvSpPr>
        <p:spPr>
          <a:xfrm>
            <a:off x="7796212" y="4989165"/>
            <a:ext cx="41529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Golden Rule</a:t>
            </a:r>
            <a:endParaRPr lang="en-US" sz="1350" dirty="0"/>
          </a:p>
        </p:txBody>
      </p:sp>
      <p:sp>
        <p:nvSpPr>
          <p:cNvPr id="34" name="SK-15-text-33"/>
          <p:cNvSpPr/>
          <p:nvPr/>
        </p:nvSpPr>
        <p:spPr>
          <a:xfrm>
            <a:off x="7505700" y="5341590"/>
            <a:ext cx="4152900" cy="1371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</a:t>
            </a:r>
            <a:r>
              <a:rPr lang="en-US" sz="120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compare both knees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The patient's "normal" side is your best diagnostic reference.</a:t>
            </a:r>
            <a:endParaRPr lang="en-US" sz="1200" dirty="0"/>
          </a:p>
          <a:p>
            <a:pPr marL="0" indent="0">
              <a:lnSpc>
                <a:spcPts val="1800"/>
              </a:lnSpc>
              <a:buNone/>
            </a:pPr>
            <a:endParaRPr lang="en-US" sz="12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Muscle wasting occurs rapidly (days) after injury—measure quadriceps circumference for objective evidence.</a:t>
            </a:r>
            <a:endParaRPr lang="en-US" sz="1200" dirty="0"/>
          </a:p>
        </p:txBody>
      </p:sp>
      <p:pic>
        <p:nvPicPr>
          <p:cNvPr id="36" name="Picture 5" descr="http://www.qub.ac.uk/cskills/Knee_examination/Anatomy/varus.jpg">
            <a:extLst>
              <a:ext uri="{FF2B5EF4-FFF2-40B4-BE49-F238E27FC236}">
                <a16:creationId xmlns:a16="http://schemas.microsoft.com/office/drawing/2014/main" id="{8AF82CC4-1A5D-2054-CBF0-A9336C635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0" y="1257289"/>
            <a:ext cx="2286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5" descr="http://stopmusclepain.com/blog/wp-content/uploads/Sartorius%20copy.jpg">
            <a:extLst>
              <a:ext uri="{FF2B5EF4-FFF2-40B4-BE49-F238E27FC236}">
                <a16:creationId xmlns:a16="http://schemas.microsoft.com/office/drawing/2014/main" id="{D7063D14-B48E-B384-2BD9-E3CC5F231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059" y="1277471"/>
            <a:ext cx="3900727" cy="3063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57150" cy="457200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801267"/>
            <a:ext cx="5562600" cy="2142976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915567"/>
            <a:ext cx="5334000" cy="361950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963192"/>
            <a:ext cx="238125" cy="190500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2448967"/>
            <a:ext cx="142875" cy="114300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2751832"/>
            <a:ext cx="142875" cy="122337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3281363"/>
            <a:ext cx="142875" cy="114300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3584228"/>
            <a:ext cx="142875" cy="114300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4096643"/>
            <a:ext cx="5562600" cy="1613446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300" y="4210943"/>
            <a:ext cx="5334000" cy="361950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5300" y="4258568"/>
            <a:ext cx="238125" cy="190500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4744343"/>
            <a:ext cx="142875" cy="114300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5047208"/>
            <a:ext cx="142875" cy="114300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5350073"/>
            <a:ext cx="142875" cy="114300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46044" y="1312515"/>
            <a:ext cx="5012531" cy="2857500"/>
          </a:xfrm>
          <a:prstGeom prst="rect">
            <a:avLst/>
          </a:prstGeom>
        </p:spPr>
      </p:pic>
      <p:pic>
        <p:nvPicPr>
          <p:cNvPr id="20" name="SK-16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48400" y="4360515"/>
            <a:ext cx="5562600" cy="1295400"/>
          </a:xfrm>
          <a:prstGeom prst="rect">
            <a:avLst/>
          </a:prstGeom>
        </p:spPr>
      </p:pic>
      <p:pic>
        <p:nvPicPr>
          <p:cNvPr id="21" name="SK-16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0800" y="4551015"/>
            <a:ext cx="190500" cy="152400"/>
          </a:xfrm>
          <a:prstGeom prst="rect">
            <a:avLst/>
          </a:prstGeom>
        </p:spPr>
      </p:pic>
      <p:pic>
        <p:nvPicPr>
          <p:cNvPr id="22" name="SK-16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48400" y="5846415"/>
            <a:ext cx="5562600" cy="352425"/>
          </a:xfrm>
          <a:prstGeom prst="rect">
            <a:avLst/>
          </a:prstGeom>
        </p:spPr>
      </p:pic>
      <p:pic>
        <p:nvPicPr>
          <p:cNvPr id="23" name="SK-16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62700" y="5954018"/>
            <a:ext cx="166688" cy="137220"/>
          </a:xfrm>
          <a:prstGeom prst="rect">
            <a:avLst/>
          </a:prstGeom>
        </p:spPr>
      </p:pic>
      <p:sp>
        <p:nvSpPr>
          <p:cNvPr id="24" name="SK-16-text-23"/>
          <p:cNvSpPr/>
          <p:nvPr/>
        </p:nvSpPr>
        <p:spPr>
          <a:xfrm>
            <a:off x="628650" y="381000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Inspection (Look): Standing and Lying</a:t>
            </a:r>
            <a:endParaRPr lang="en-US" sz="2550" dirty="0"/>
          </a:p>
        </p:txBody>
      </p:sp>
      <p:sp>
        <p:nvSpPr>
          <p:cNvPr id="25" name="SK-16-text-24"/>
          <p:cNvSpPr/>
          <p:nvPr/>
        </p:nvSpPr>
        <p:spPr>
          <a:xfrm>
            <a:off x="628650" y="807690"/>
            <a:ext cx="631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26" name="SK-16-text-25"/>
          <p:cNvSpPr/>
          <p:nvPr/>
        </p:nvSpPr>
        <p:spPr>
          <a:xfrm>
            <a:off x="847725" y="1915567"/>
            <a:ext cx="4133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Phase 1: Standing</a:t>
            </a:r>
            <a:endParaRPr lang="en-US" sz="1500" dirty="0"/>
          </a:p>
        </p:txBody>
      </p:sp>
      <p:sp>
        <p:nvSpPr>
          <p:cNvPr id="27" name="SK-16-text-26"/>
          <p:cNvSpPr/>
          <p:nvPr/>
        </p:nvSpPr>
        <p:spPr>
          <a:xfrm>
            <a:off x="733425" y="2391817"/>
            <a:ext cx="1010412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Gait: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Observe entry; look for limp or antalgic gait.</a:t>
            </a:r>
            <a:endParaRPr lang="en-US" sz="1275" dirty="0"/>
          </a:p>
        </p:txBody>
      </p:sp>
      <p:sp>
        <p:nvSpPr>
          <p:cNvPr id="28" name="SK-16-text-27"/>
          <p:cNvSpPr/>
          <p:nvPr/>
        </p:nvSpPr>
        <p:spPr>
          <a:xfrm>
            <a:off x="733425" y="2694682"/>
            <a:ext cx="509587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Alignment: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Check for Valgus (knock-kneed) or Varus (bow-legged).</a:t>
            </a:r>
            <a:endParaRPr lang="en-US" sz="1275" dirty="0"/>
          </a:p>
        </p:txBody>
      </p:sp>
      <p:sp>
        <p:nvSpPr>
          <p:cNvPr id="29" name="SK-16-text-28"/>
          <p:cNvSpPr/>
          <p:nvPr/>
        </p:nvSpPr>
        <p:spPr>
          <a:xfrm>
            <a:off x="733425" y="3224213"/>
            <a:ext cx="1010412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Posterior: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Identify popliteal cysts (Baker's cysts).</a:t>
            </a:r>
            <a:endParaRPr lang="en-US" sz="1275" dirty="0"/>
          </a:p>
        </p:txBody>
      </p:sp>
      <p:sp>
        <p:nvSpPr>
          <p:cNvPr id="30" name="SK-16-text-29"/>
          <p:cNvSpPr/>
          <p:nvPr/>
        </p:nvSpPr>
        <p:spPr>
          <a:xfrm>
            <a:off x="733425" y="3527078"/>
            <a:ext cx="1145857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Feet: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Check for arch collapse/pronation (affects tracking).</a:t>
            </a:r>
            <a:endParaRPr lang="en-US" sz="1275" dirty="0"/>
          </a:p>
        </p:txBody>
      </p:sp>
      <p:sp>
        <p:nvSpPr>
          <p:cNvPr id="31" name="SK-16-text-30"/>
          <p:cNvSpPr/>
          <p:nvPr/>
        </p:nvSpPr>
        <p:spPr>
          <a:xfrm>
            <a:off x="847725" y="4210943"/>
            <a:ext cx="3448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Phase 2: Lying</a:t>
            </a:r>
            <a:endParaRPr lang="en-US" sz="1500" dirty="0"/>
          </a:p>
        </p:txBody>
      </p:sp>
      <p:sp>
        <p:nvSpPr>
          <p:cNvPr id="32" name="SK-16-text-31"/>
          <p:cNvSpPr/>
          <p:nvPr/>
        </p:nvSpPr>
        <p:spPr>
          <a:xfrm>
            <a:off x="733425" y="4687193"/>
            <a:ext cx="1088136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Symmetry: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compare both knees for subtle swelling.</a:t>
            </a:r>
            <a:endParaRPr lang="en-US" sz="1275" dirty="0"/>
          </a:p>
        </p:txBody>
      </p:sp>
      <p:sp>
        <p:nvSpPr>
          <p:cNvPr id="33" name="SK-16-text-32"/>
          <p:cNvSpPr/>
          <p:nvPr/>
        </p:nvSpPr>
        <p:spPr>
          <a:xfrm>
            <a:off x="733425" y="4990058"/>
            <a:ext cx="1107567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Skin: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Note bruising, scars (previous surgery), or rashes.</a:t>
            </a:r>
            <a:endParaRPr lang="en-US" sz="1275" dirty="0"/>
          </a:p>
        </p:txBody>
      </p:sp>
      <p:sp>
        <p:nvSpPr>
          <p:cNvPr id="34" name="SK-16-text-33"/>
          <p:cNvSpPr/>
          <p:nvPr/>
        </p:nvSpPr>
        <p:spPr>
          <a:xfrm>
            <a:off x="733425" y="5292923"/>
            <a:ext cx="1145857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Patellar Position: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Is the extensor apparatus intact/centered?</a:t>
            </a:r>
            <a:endParaRPr lang="en-US" sz="1275" dirty="0"/>
          </a:p>
        </p:txBody>
      </p:sp>
      <p:sp>
        <p:nvSpPr>
          <p:cNvPr id="35" name="SK-16-text-34"/>
          <p:cNvSpPr/>
          <p:nvPr/>
        </p:nvSpPr>
        <p:spPr>
          <a:xfrm>
            <a:off x="6667500" y="4512915"/>
            <a:ext cx="5524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PEARL: MUSCLE WASTING</a:t>
            </a:r>
            <a:endParaRPr lang="en-US" sz="1200" dirty="0"/>
          </a:p>
        </p:txBody>
      </p:sp>
      <p:sp>
        <p:nvSpPr>
          <p:cNvPr id="36" name="SK-16-text-35"/>
          <p:cNvSpPr/>
          <p:nvPr/>
        </p:nvSpPr>
        <p:spPr>
          <a:xfrm>
            <a:off x="6400800" y="4817715"/>
            <a:ext cx="52578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Look specifically at the </a:t>
            </a:r>
            <a:r>
              <a:rPr lang="en-US" sz="120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Quadriceps (VMO)</a:t>
            </a: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Wasting occurs </a:t>
            </a:r>
            <a:r>
              <a:rPr lang="en-US" sz="120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rapidly</a:t>
            </a: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after knee injury and is a strong indicator of chronicity or significant joint pathology.</a:t>
            </a:r>
            <a:endParaRPr lang="en-US" sz="1200" dirty="0"/>
          </a:p>
        </p:txBody>
      </p:sp>
      <p:sp>
        <p:nvSpPr>
          <p:cNvPr id="37" name="SK-16-text-36"/>
          <p:cNvSpPr/>
          <p:nvPr/>
        </p:nvSpPr>
        <p:spPr>
          <a:xfrm>
            <a:off x="6605588" y="5922615"/>
            <a:ext cx="55864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Note: Standing inspection often makes effusions more visible due to gravity.</a:t>
            </a:r>
            <a:endParaRPr lang="en-US" sz="1050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99B7609D-CED8-942B-76D0-F6FBB4769A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46044" y="1312515"/>
            <a:ext cx="5033962" cy="283310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57150" cy="457200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22015"/>
            <a:ext cx="4457700" cy="3415606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4728121"/>
            <a:ext cx="4457700" cy="1647825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4842421"/>
            <a:ext cx="4229100" cy="361950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4890046"/>
            <a:ext cx="238125" cy="190500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5642521"/>
            <a:ext cx="4229100" cy="619125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0550" y="5777210"/>
            <a:ext cx="178594" cy="148828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24450" y="1388715"/>
            <a:ext cx="3271838" cy="4026247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38750" y="1503015"/>
            <a:ext cx="3043238" cy="361950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38750" y="1550640"/>
            <a:ext cx="238125" cy="190500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38750" y="2017365"/>
            <a:ext cx="166688" cy="523875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38750" y="2655540"/>
            <a:ext cx="166688" cy="458391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38750" y="3228231"/>
            <a:ext cx="166688" cy="196007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38750" y="3538538"/>
            <a:ext cx="166688" cy="458391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39163" y="1388715"/>
            <a:ext cx="3271838" cy="4026247"/>
          </a:xfrm>
          <a:prstGeom prst="rect">
            <a:avLst/>
          </a:prstGeom>
        </p:spPr>
      </p:pic>
      <p:pic>
        <p:nvPicPr>
          <p:cNvPr id="19" name="SK-17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653463" y="1503015"/>
            <a:ext cx="3043238" cy="361950"/>
          </a:xfrm>
          <a:prstGeom prst="rect">
            <a:avLst/>
          </a:prstGeom>
        </p:spPr>
      </p:pic>
      <p:pic>
        <p:nvPicPr>
          <p:cNvPr id="20" name="SK-17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653463" y="1550640"/>
            <a:ext cx="238125" cy="190500"/>
          </a:xfrm>
          <a:prstGeom prst="rect">
            <a:avLst/>
          </a:prstGeom>
        </p:spPr>
      </p:pic>
      <p:pic>
        <p:nvPicPr>
          <p:cNvPr id="21" name="SK-17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653463" y="2017365"/>
            <a:ext cx="166688" cy="458391"/>
          </a:xfrm>
          <a:prstGeom prst="rect">
            <a:avLst/>
          </a:prstGeom>
        </p:spPr>
      </p:pic>
      <p:pic>
        <p:nvPicPr>
          <p:cNvPr id="22" name="SK-17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653463" y="2590056"/>
            <a:ext cx="166688" cy="196007"/>
          </a:xfrm>
          <a:prstGeom prst="rect">
            <a:avLst/>
          </a:prstGeom>
        </p:spPr>
      </p:pic>
      <p:pic>
        <p:nvPicPr>
          <p:cNvPr id="23" name="SK-17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653463" y="2900363"/>
            <a:ext cx="166688" cy="458391"/>
          </a:xfrm>
          <a:prstGeom prst="rect">
            <a:avLst/>
          </a:prstGeom>
        </p:spPr>
      </p:pic>
      <p:pic>
        <p:nvPicPr>
          <p:cNvPr id="24" name="SK-17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653463" y="3473053"/>
            <a:ext cx="166688" cy="458391"/>
          </a:xfrm>
          <a:prstGeom prst="rect">
            <a:avLst/>
          </a:prstGeom>
        </p:spPr>
      </p:pic>
      <p:pic>
        <p:nvPicPr>
          <p:cNvPr id="25" name="SK-17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124450" y="5605463"/>
            <a:ext cx="6686550" cy="871538"/>
          </a:xfrm>
          <a:prstGeom prst="rect">
            <a:avLst/>
          </a:prstGeom>
        </p:spPr>
      </p:pic>
      <p:sp>
        <p:nvSpPr>
          <p:cNvPr id="26" name="SK-17-text-25"/>
          <p:cNvSpPr/>
          <p:nvPr/>
        </p:nvSpPr>
        <p:spPr>
          <a:xfrm>
            <a:off x="628650" y="381000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Palpation (Feel): Temperature and Tenderness</a:t>
            </a:r>
            <a:endParaRPr lang="en-US" sz="2550" dirty="0"/>
          </a:p>
        </p:txBody>
      </p:sp>
      <p:sp>
        <p:nvSpPr>
          <p:cNvPr id="27" name="SK-17-text-26"/>
          <p:cNvSpPr/>
          <p:nvPr/>
        </p:nvSpPr>
        <p:spPr>
          <a:xfrm>
            <a:off x="628650" y="807690"/>
            <a:ext cx="71723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28" name="SK-17-text-27"/>
          <p:cNvSpPr/>
          <p:nvPr/>
        </p:nvSpPr>
        <p:spPr>
          <a:xfrm>
            <a:off x="847725" y="4842421"/>
            <a:ext cx="2609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Temperature</a:t>
            </a:r>
            <a:endParaRPr lang="en-US" sz="1500" dirty="0"/>
          </a:p>
        </p:txBody>
      </p:sp>
      <p:sp>
        <p:nvSpPr>
          <p:cNvPr id="29" name="SK-17-text-28"/>
          <p:cNvSpPr/>
          <p:nvPr/>
        </p:nvSpPr>
        <p:spPr>
          <a:xfrm>
            <a:off x="495300" y="5318671"/>
            <a:ext cx="86715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Compare both knees using the back of your hand.</a:t>
            </a:r>
            <a:endParaRPr lang="en-US" sz="1200" dirty="0"/>
          </a:p>
        </p:txBody>
      </p:sp>
      <p:sp>
        <p:nvSpPr>
          <p:cNvPr id="30" name="SK-17-text-29"/>
          <p:cNvSpPr/>
          <p:nvPr/>
        </p:nvSpPr>
        <p:spPr>
          <a:xfrm>
            <a:off x="769144" y="5737771"/>
            <a:ext cx="40386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Heat suggests inflammation or infection (Septic Arthritis/Gout).</a:t>
            </a:r>
            <a:endParaRPr lang="en-US" sz="1125" dirty="0"/>
          </a:p>
        </p:txBody>
      </p:sp>
      <p:sp>
        <p:nvSpPr>
          <p:cNvPr id="31" name="SK-17-text-30"/>
          <p:cNvSpPr/>
          <p:nvPr/>
        </p:nvSpPr>
        <p:spPr>
          <a:xfrm>
            <a:off x="5591175" y="1503015"/>
            <a:ext cx="3295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Swelling Types</a:t>
            </a:r>
            <a:endParaRPr lang="en-US" sz="1500" dirty="0"/>
          </a:p>
        </p:txBody>
      </p:sp>
      <p:sp>
        <p:nvSpPr>
          <p:cNvPr id="32" name="SK-17-text-31"/>
          <p:cNvSpPr/>
          <p:nvPr/>
        </p:nvSpPr>
        <p:spPr>
          <a:xfrm>
            <a:off x="5500688" y="1979265"/>
            <a:ext cx="2781300" cy="561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Effusion: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Intra-articular fluid (Tap/Bulge tests).</a:t>
            </a:r>
            <a:endParaRPr lang="en-US" sz="1200" dirty="0"/>
          </a:p>
        </p:txBody>
      </p:sp>
      <p:sp>
        <p:nvSpPr>
          <p:cNvPr id="33" name="SK-17-text-32"/>
          <p:cNvSpPr/>
          <p:nvPr/>
        </p:nvSpPr>
        <p:spPr>
          <a:xfrm>
            <a:off x="5500688" y="2617440"/>
            <a:ext cx="2781300" cy="4964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Synovial: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"Boggy" feel (Chronic inflammation).</a:t>
            </a:r>
            <a:endParaRPr lang="en-US" sz="1200" dirty="0"/>
          </a:p>
        </p:txBody>
      </p:sp>
      <p:sp>
        <p:nvSpPr>
          <p:cNvPr id="34" name="SK-17-text-33"/>
          <p:cNvSpPr/>
          <p:nvPr/>
        </p:nvSpPr>
        <p:spPr>
          <a:xfrm>
            <a:off x="5500688" y="3190131"/>
            <a:ext cx="6691313" cy="23410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Bursae: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Localized fluctuant swelling.</a:t>
            </a:r>
            <a:endParaRPr lang="en-US" sz="1200" dirty="0"/>
          </a:p>
        </p:txBody>
      </p:sp>
      <p:sp>
        <p:nvSpPr>
          <p:cNvPr id="35" name="SK-17-text-34"/>
          <p:cNvSpPr/>
          <p:nvPr/>
        </p:nvSpPr>
        <p:spPr>
          <a:xfrm>
            <a:off x="5500688" y="3500438"/>
            <a:ext cx="2781300" cy="4964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Baker's Cyst: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Posterior popliteal swelling.</a:t>
            </a:r>
            <a:endParaRPr lang="en-US" sz="1200" dirty="0"/>
          </a:p>
        </p:txBody>
      </p:sp>
      <p:sp>
        <p:nvSpPr>
          <p:cNvPr id="36" name="SK-17-text-35"/>
          <p:cNvSpPr/>
          <p:nvPr/>
        </p:nvSpPr>
        <p:spPr>
          <a:xfrm>
            <a:off x="9005888" y="1503015"/>
            <a:ext cx="3186113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Specific Tenderness</a:t>
            </a:r>
            <a:endParaRPr lang="en-US" sz="1500" dirty="0"/>
          </a:p>
        </p:txBody>
      </p:sp>
      <p:sp>
        <p:nvSpPr>
          <p:cNvPr id="37" name="SK-17-text-36"/>
          <p:cNvSpPr/>
          <p:nvPr/>
        </p:nvSpPr>
        <p:spPr>
          <a:xfrm>
            <a:off x="8915400" y="1979265"/>
            <a:ext cx="2781300" cy="4964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Joint Line: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Medial/Lateral (Meniscal tear).</a:t>
            </a:r>
            <a:endParaRPr lang="en-US" sz="1200" dirty="0"/>
          </a:p>
        </p:txBody>
      </p:sp>
      <p:sp>
        <p:nvSpPr>
          <p:cNvPr id="38" name="SK-17-text-37"/>
          <p:cNvSpPr/>
          <p:nvPr/>
        </p:nvSpPr>
        <p:spPr>
          <a:xfrm>
            <a:off x="8915400" y="2551956"/>
            <a:ext cx="3276600" cy="23410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Tuberosity: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Tibial (Osgood-Schlatter).</a:t>
            </a:r>
            <a:endParaRPr lang="en-US" sz="1200" dirty="0"/>
          </a:p>
        </p:txBody>
      </p:sp>
      <p:sp>
        <p:nvSpPr>
          <p:cNvPr id="39" name="SK-17-text-38"/>
          <p:cNvSpPr/>
          <p:nvPr/>
        </p:nvSpPr>
        <p:spPr>
          <a:xfrm>
            <a:off x="8915400" y="2862263"/>
            <a:ext cx="2781300" cy="4964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Collaterals: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Femoral condyle attachments.</a:t>
            </a:r>
            <a:endParaRPr lang="en-US" sz="1200" dirty="0"/>
          </a:p>
        </p:txBody>
      </p:sp>
      <p:sp>
        <p:nvSpPr>
          <p:cNvPr id="40" name="SK-17-text-39"/>
          <p:cNvSpPr/>
          <p:nvPr/>
        </p:nvSpPr>
        <p:spPr>
          <a:xfrm>
            <a:off x="8915400" y="3434953"/>
            <a:ext cx="2781300" cy="4964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Anserine: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4cm medial to tibial tuberosity.</a:t>
            </a:r>
            <a:endParaRPr lang="en-US" sz="1200" dirty="0"/>
          </a:p>
        </p:txBody>
      </p:sp>
      <p:sp>
        <p:nvSpPr>
          <p:cNvPr id="41" name="SK-17-text-40"/>
          <p:cNvSpPr/>
          <p:nvPr/>
        </p:nvSpPr>
        <p:spPr>
          <a:xfrm>
            <a:off x="5238750" y="5719763"/>
            <a:ext cx="6457950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i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Diagnostic Tip:</a:t>
            </a:r>
            <a:r>
              <a:rPr lang="en-US" sz="1125" i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Joint line tenderness is a key finding for meniscal lesions but must be used as part of a </a:t>
            </a:r>
            <a:r>
              <a:rPr lang="en-US" sz="1125" b="1" i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composite examination</a:t>
            </a:r>
            <a:r>
              <a:rPr lang="en-US" sz="1125" i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reliability. Muscle wasting (quadriceps) can occur within days of injury.</a:t>
            </a:r>
            <a:endParaRPr lang="en-US" sz="1125" dirty="0"/>
          </a:p>
        </p:txBody>
      </p:sp>
      <p:pic>
        <p:nvPicPr>
          <p:cNvPr id="42" name="Picture 21" descr="http://www.sportsdoc.umn.edu/Patients_Folder/Patient%20Information%20Main/joint%20line%20knee%20pain/joint%20line%20pic.jpg">
            <a:extLst>
              <a:ext uri="{FF2B5EF4-FFF2-40B4-BE49-F238E27FC236}">
                <a16:creationId xmlns:a16="http://schemas.microsoft.com/office/drawing/2014/main" id="{E3BE37C1-2FF6-07B6-2807-15AF84963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1236390"/>
            <a:ext cx="2015991" cy="2870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7" descr="http://www.aafp.org/afp/20000415/2391_f1.jpg">
            <a:extLst>
              <a:ext uri="{FF2B5EF4-FFF2-40B4-BE49-F238E27FC236}">
                <a16:creationId xmlns:a16="http://schemas.microsoft.com/office/drawing/2014/main" id="{6BBCB43F-E9AA-8CEF-AA43-2F7E4CE7AB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8"/>
          <a:stretch>
            <a:fillRect/>
          </a:stretch>
        </p:blipFill>
        <p:spPr bwMode="auto">
          <a:xfrm>
            <a:off x="2566036" y="1550640"/>
            <a:ext cx="2177416" cy="2882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57150" cy="457200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293465"/>
            <a:ext cx="5600700" cy="4286250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522065"/>
            <a:ext cx="5143500" cy="571500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522065"/>
            <a:ext cx="457200" cy="457200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9138" y="1655415"/>
            <a:ext cx="238125" cy="190500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14850" y="1626840"/>
            <a:ext cx="1238250" cy="247650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350990"/>
            <a:ext cx="5143500" cy="1000125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0300" y="1293465"/>
            <a:ext cx="5600700" cy="4286250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8900" y="1522065"/>
            <a:ext cx="5143500" cy="571500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8900" y="1522065"/>
            <a:ext cx="457200" cy="457200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48438" y="1655415"/>
            <a:ext cx="238125" cy="190500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25100" y="1626840"/>
            <a:ext cx="1257300" cy="247650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8900" y="4350990"/>
            <a:ext cx="5143500" cy="1000125"/>
          </a:xfrm>
          <a:prstGeom prst="rect">
            <a:avLst/>
          </a:prstGeom>
        </p:spPr>
      </p:pic>
      <p:pic>
        <p:nvPicPr>
          <p:cNvPr id="17" name="SK-18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5808315"/>
            <a:ext cx="11430000" cy="733425"/>
          </a:xfrm>
          <a:prstGeom prst="rect">
            <a:avLst/>
          </a:prstGeom>
        </p:spPr>
      </p:pic>
      <p:pic>
        <p:nvPicPr>
          <p:cNvPr id="18" name="SK-18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6032153"/>
            <a:ext cx="285750" cy="285750"/>
          </a:xfrm>
          <a:prstGeom prst="rect">
            <a:avLst/>
          </a:prstGeom>
        </p:spPr>
      </p:pic>
      <p:sp>
        <p:nvSpPr>
          <p:cNvPr id="19" name="SK-18-text-18"/>
          <p:cNvSpPr/>
          <p:nvPr/>
        </p:nvSpPr>
        <p:spPr>
          <a:xfrm>
            <a:off x="628650" y="381000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Detecting Effusion: Patellar Tap and Bulge Sign</a:t>
            </a:r>
            <a:endParaRPr lang="en-US" sz="2550" dirty="0"/>
          </a:p>
        </p:txBody>
      </p:sp>
      <p:sp>
        <p:nvSpPr>
          <p:cNvPr id="20" name="SK-18-text-19"/>
          <p:cNvSpPr/>
          <p:nvPr/>
        </p:nvSpPr>
        <p:spPr>
          <a:xfrm>
            <a:off x="628650" y="807690"/>
            <a:ext cx="73247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21" name="SK-18-text-20"/>
          <p:cNvSpPr/>
          <p:nvPr/>
        </p:nvSpPr>
        <p:spPr>
          <a:xfrm>
            <a:off x="1181100" y="1579215"/>
            <a:ext cx="47777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Patellar Tap Test</a:t>
            </a:r>
            <a:endParaRPr lang="en-US" sz="1800" dirty="0"/>
          </a:p>
        </p:txBody>
      </p:sp>
      <p:sp>
        <p:nvSpPr>
          <p:cNvPr id="22" name="SK-18-text-21"/>
          <p:cNvSpPr/>
          <p:nvPr/>
        </p:nvSpPr>
        <p:spPr>
          <a:xfrm>
            <a:off x="4610100" y="1626840"/>
            <a:ext cx="1817077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LARGE EFFUSIONS</a:t>
            </a:r>
            <a:endParaRPr lang="en-US" sz="900" dirty="0"/>
          </a:p>
        </p:txBody>
      </p:sp>
      <p:sp>
        <p:nvSpPr>
          <p:cNvPr id="23" name="SK-18-text-22"/>
          <p:cNvSpPr/>
          <p:nvPr/>
        </p:nvSpPr>
        <p:spPr>
          <a:xfrm>
            <a:off x="876300" y="2284065"/>
            <a:ext cx="9108461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lying supine with knee in full extension.</a:t>
            </a:r>
            <a:endParaRPr lang="en-US" sz="1275" dirty="0"/>
          </a:p>
        </p:txBody>
      </p:sp>
      <p:sp>
        <p:nvSpPr>
          <p:cNvPr id="24" name="SK-18-text-23"/>
          <p:cNvSpPr/>
          <p:nvPr/>
        </p:nvSpPr>
        <p:spPr>
          <a:xfrm>
            <a:off x="876300" y="2679353"/>
            <a:ext cx="48768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one hand to "empty" the suprapatellar pouch by sliding it down the thigh towards the patella.</a:t>
            </a:r>
            <a:endParaRPr lang="en-US" sz="1275" dirty="0"/>
          </a:p>
        </p:txBody>
      </p:sp>
      <p:sp>
        <p:nvSpPr>
          <p:cNvPr id="25" name="SK-18-text-24"/>
          <p:cNvSpPr/>
          <p:nvPr/>
        </p:nvSpPr>
        <p:spPr>
          <a:xfrm>
            <a:off x="876300" y="3317528"/>
            <a:ext cx="947693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Maintain pressure to keep fluid behind the patella.</a:t>
            </a:r>
            <a:endParaRPr lang="en-US" sz="1275" dirty="0"/>
          </a:p>
        </p:txBody>
      </p:sp>
      <p:sp>
        <p:nvSpPr>
          <p:cNvPr id="26" name="SK-18-text-25"/>
          <p:cNvSpPr/>
          <p:nvPr/>
        </p:nvSpPr>
        <p:spPr>
          <a:xfrm>
            <a:off x="876300" y="3712815"/>
            <a:ext cx="48768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the other hand to sharply push the patella downwards against the femur.</a:t>
            </a:r>
            <a:endParaRPr lang="en-US" sz="1275" dirty="0"/>
          </a:p>
        </p:txBody>
      </p:sp>
      <p:sp>
        <p:nvSpPr>
          <p:cNvPr id="27" name="SK-18-text-26"/>
          <p:cNvSpPr/>
          <p:nvPr/>
        </p:nvSpPr>
        <p:spPr>
          <a:xfrm>
            <a:off x="762000" y="4503390"/>
            <a:ext cx="49149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POSITIVE FINDING</a:t>
            </a:r>
            <a:endParaRPr lang="en-US" sz="1050" dirty="0"/>
          </a:p>
        </p:txBody>
      </p:sp>
      <p:sp>
        <p:nvSpPr>
          <p:cNvPr id="28" name="SK-18-text-27"/>
          <p:cNvSpPr/>
          <p:nvPr/>
        </p:nvSpPr>
        <p:spPr>
          <a:xfrm>
            <a:off x="762000" y="4760565"/>
            <a:ext cx="4552950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distinct "click" or sensation of the patella hitting the femoral condyles and bouncing back.</a:t>
            </a:r>
            <a:endParaRPr lang="en-US" sz="1200" dirty="0"/>
          </a:p>
        </p:txBody>
      </p:sp>
      <p:sp>
        <p:nvSpPr>
          <p:cNvPr id="29" name="SK-18-text-28"/>
          <p:cNvSpPr/>
          <p:nvPr/>
        </p:nvSpPr>
        <p:spPr>
          <a:xfrm>
            <a:off x="7010400" y="1579215"/>
            <a:ext cx="51816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Bulge (Displacement) Sign</a:t>
            </a:r>
            <a:endParaRPr lang="en-US" sz="1800" dirty="0"/>
          </a:p>
        </p:txBody>
      </p:sp>
      <p:sp>
        <p:nvSpPr>
          <p:cNvPr id="30" name="SK-18-text-29"/>
          <p:cNvSpPr/>
          <p:nvPr/>
        </p:nvSpPr>
        <p:spPr>
          <a:xfrm>
            <a:off x="10420350" y="1626840"/>
            <a:ext cx="177165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SMALL EFFUSIONS</a:t>
            </a:r>
            <a:endParaRPr lang="en-US" sz="900" dirty="0"/>
          </a:p>
        </p:txBody>
      </p:sp>
      <p:sp>
        <p:nvSpPr>
          <p:cNvPr id="31" name="SK-18-text-30"/>
          <p:cNvSpPr/>
          <p:nvPr/>
        </p:nvSpPr>
        <p:spPr>
          <a:xfrm>
            <a:off x="6705600" y="2284065"/>
            <a:ext cx="48768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Sweep the medial side of the knee upwards 2-3 times to move fluid into the suprapatellar pouch.</a:t>
            </a:r>
            <a:endParaRPr lang="en-US" sz="1275" dirty="0"/>
          </a:p>
        </p:txBody>
      </p:sp>
      <p:sp>
        <p:nvSpPr>
          <p:cNvPr id="32" name="SK-18-text-31"/>
          <p:cNvSpPr/>
          <p:nvPr/>
        </p:nvSpPr>
        <p:spPr>
          <a:xfrm>
            <a:off x="6705600" y="2922240"/>
            <a:ext cx="48768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Apply quick downward pressure or a "sweep" on the lateral side of the knee.</a:t>
            </a:r>
            <a:endParaRPr lang="en-US" sz="1275" dirty="0"/>
          </a:p>
        </p:txBody>
      </p:sp>
      <p:sp>
        <p:nvSpPr>
          <p:cNvPr id="33" name="SK-18-text-32"/>
          <p:cNvSpPr/>
          <p:nvPr/>
        </p:nvSpPr>
        <p:spPr>
          <a:xfrm>
            <a:off x="6705600" y="3560415"/>
            <a:ext cx="48768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Immediately observe the medial recess (the hollow on the inner side of the knee).</a:t>
            </a:r>
            <a:endParaRPr lang="en-US" sz="1275" dirty="0"/>
          </a:p>
        </p:txBody>
      </p:sp>
      <p:sp>
        <p:nvSpPr>
          <p:cNvPr id="34" name="SK-18-text-33"/>
          <p:cNvSpPr/>
          <p:nvPr/>
        </p:nvSpPr>
        <p:spPr>
          <a:xfrm>
            <a:off x="6591300" y="4503390"/>
            <a:ext cx="49149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POSITIVE FINDING</a:t>
            </a:r>
            <a:endParaRPr lang="en-US" sz="1050" dirty="0"/>
          </a:p>
        </p:txBody>
      </p:sp>
      <p:sp>
        <p:nvSpPr>
          <p:cNvPr id="35" name="SK-18-text-34"/>
          <p:cNvSpPr/>
          <p:nvPr/>
        </p:nvSpPr>
        <p:spPr>
          <a:xfrm>
            <a:off x="6591300" y="4760565"/>
            <a:ext cx="4829175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visible wave or "bulge" of fluid reappearing in the medial recess. Sensitive to as little as 4-8ml.</a:t>
            </a:r>
            <a:endParaRPr lang="en-US" sz="1200" dirty="0"/>
          </a:p>
        </p:txBody>
      </p:sp>
      <p:sp>
        <p:nvSpPr>
          <p:cNvPr id="36" name="SK-18-text-35"/>
          <p:cNvSpPr/>
          <p:nvPr/>
        </p:nvSpPr>
        <p:spPr>
          <a:xfrm>
            <a:off x="1009650" y="5960715"/>
            <a:ext cx="106108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Tip:</a:t>
            </a: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Synovial thickening can mimic a small effusion but will not displace. In acute trauma, a </a:t>
            </a:r>
            <a:r>
              <a:rPr lang="en-US" sz="112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rapidly developing large effusion</a:t>
            </a: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(&lt;8 hours) is a </a:t>
            </a:r>
            <a:r>
              <a:rPr lang="en-US" sz="112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Haemarthrosis</a:t>
            </a: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strongly suggests an </a:t>
            </a:r>
            <a:r>
              <a:rPr lang="en-US" sz="112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ACL rupture (70%)</a:t>
            </a: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osteochondral fracture.</a:t>
            </a:r>
            <a:endParaRPr lang="en-US" sz="112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04800"/>
            <a:ext cx="57150" cy="457200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60115"/>
            <a:ext cx="4480620" cy="3407866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93478"/>
            <a:ext cx="190500" cy="152400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90220" y="1160115"/>
            <a:ext cx="6720780" cy="4388941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80720" y="1393478"/>
            <a:ext cx="190500" cy="152400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80720" y="1750665"/>
            <a:ext cx="6339780" cy="923925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95020" y="1845915"/>
            <a:ext cx="266700" cy="266700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80720" y="2769840"/>
            <a:ext cx="6339780" cy="923925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95020" y="2865090"/>
            <a:ext cx="266700" cy="266700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80720" y="3789015"/>
            <a:ext cx="6339780" cy="695325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95020" y="3884265"/>
            <a:ext cx="266700" cy="266700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80720" y="4708178"/>
            <a:ext cx="190500" cy="152400"/>
          </a:xfrm>
          <a:prstGeom prst="rect">
            <a:avLst/>
          </a:prstGeom>
        </p:spPr>
      </p:pic>
      <p:pic>
        <p:nvPicPr>
          <p:cNvPr id="18" name="SK-19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90220" y="5701457"/>
            <a:ext cx="6720780" cy="1190625"/>
          </a:xfrm>
          <a:prstGeom prst="rect">
            <a:avLst/>
          </a:prstGeom>
        </p:spPr>
      </p:pic>
      <p:sp>
        <p:nvSpPr>
          <p:cNvPr id="19" name="SK-19-text-18"/>
          <p:cNvSpPr/>
          <p:nvPr/>
        </p:nvSpPr>
        <p:spPr>
          <a:xfrm>
            <a:off x="628650" y="304800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Movement (Move): Range &amp; Assessment</a:t>
            </a:r>
            <a:endParaRPr lang="en-US" sz="2550" dirty="0"/>
          </a:p>
        </p:txBody>
      </p:sp>
      <p:sp>
        <p:nvSpPr>
          <p:cNvPr id="20" name="SK-19-text-19"/>
          <p:cNvSpPr/>
          <p:nvPr/>
        </p:nvSpPr>
        <p:spPr>
          <a:xfrm>
            <a:off x="628650" y="731490"/>
            <a:ext cx="631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21" name="SK-19-text-20"/>
          <p:cNvSpPr/>
          <p:nvPr/>
        </p:nvSpPr>
        <p:spPr>
          <a:xfrm>
            <a:off x="876300" y="1312515"/>
            <a:ext cx="43795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Range of Movement</a:t>
            </a:r>
            <a:endParaRPr lang="en-US" sz="1650" dirty="0"/>
          </a:p>
        </p:txBody>
      </p:sp>
      <p:sp>
        <p:nvSpPr>
          <p:cNvPr id="22" name="SK-19-text-21"/>
          <p:cNvSpPr/>
          <p:nvPr/>
        </p:nvSpPr>
        <p:spPr>
          <a:xfrm>
            <a:off x="571500" y="1750665"/>
            <a:ext cx="41853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Flexion</a:t>
            </a:r>
            <a:endParaRPr lang="en-US" sz="1350" dirty="0"/>
          </a:p>
        </p:txBody>
      </p:sp>
      <p:sp>
        <p:nvSpPr>
          <p:cNvPr id="23" name="SK-19-text-22"/>
          <p:cNvSpPr/>
          <p:nvPr/>
        </p:nvSpPr>
        <p:spPr>
          <a:xfrm>
            <a:off x="571500" y="2036415"/>
            <a:ext cx="42291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135° – 140°</a:t>
            </a:r>
            <a:endParaRPr lang="en-US" sz="1800" dirty="0"/>
          </a:p>
        </p:txBody>
      </p:sp>
      <p:sp>
        <p:nvSpPr>
          <p:cNvPr id="24" name="SK-19-text-23"/>
          <p:cNvSpPr/>
          <p:nvPr/>
        </p:nvSpPr>
        <p:spPr>
          <a:xfrm>
            <a:off x="571500" y="2379315"/>
            <a:ext cx="53797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Compare with unaffected side.</a:t>
            </a:r>
            <a:endParaRPr lang="en-US" sz="1200" dirty="0"/>
          </a:p>
        </p:txBody>
      </p:sp>
      <p:sp>
        <p:nvSpPr>
          <p:cNvPr id="25" name="SK-19-text-24"/>
          <p:cNvSpPr/>
          <p:nvPr/>
        </p:nvSpPr>
        <p:spPr>
          <a:xfrm>
            <a:off x="571500" y="2731740"/>
            <a:ext cx="41853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Extension</a:t>
            </a:r>
            <a:endParaRPr lang="en-US" sz="1350" dirty="0"/>
          </a:p>
        </p:txBody>
      </p:sp>
      <p:sp>
        <p:nvSpPr>
          <p:cNvPr id="26" name="SK-19-text-25"/>
          <p:cNvSpPr/>
          <p:nvPr/>
        </p:nvSpPr>
        <p:spPr>
          <a:xfrm>
            <a:off x="571500" y="3017490"/>
            <a:ext cx="52349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0° (Full Straight)</a:t>
            </a:r>
            <a:endParaRPr lang="en-US" sz="1800" dirty="0"/>
          </a:p>
        </p:txBody>
      </p:sp>
      <p:sp>
        <p:nvSpPr>
          <p:cNvPr id="27" name="SK-19-text-26"/>
          <p:cNvSpPr/>
          <p:nvPr/>
        </p:nvSpPr>
        <p:spPr>
          <a:xfrm>
            <a:off x="571500" y="3360390"/>
            <a:ext cx="90373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"Extension straight!" – check for hyperextension.</a:t>
            </a:r>
            <a:endParaRPr lang="en-US" sz="1200" dirty="0"/>
          </a:p>
        </p:txBody>
      </p:sp>
      <p:sp>
        <p:nvSpPr>
          <p:cNvPr id="28" name="SK-19-text-27"/>
          <p:cNvSpPr/>
          <p:nvPr/>
        </p:nvSpPr>
        <p:spPr>
          <a:xfrm>
            <a:off x="5585520" y="1312515"/>
            <a:ext cx="51339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Examination Sequence</a:t>
            </a:r>
            <a:endParaRPr lang="en-US" sz="1650" dirty="0"/>
          </a:p>
        </p:txBody>
      </p:sp>
      <p:sp>
        <p:nvSpPr>
          <p:cNvPr id="29" name="SK-19-text-28"/>
          <p:cNvSpPr/>
          <p:nvPr/>
        </p:nvSpPr>
        <p:spPr>
          <a:xfrm>
            <a:off x="5499795" y="1845915"/>
            <a:ext cx="3429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050" dirty="0"/>
          </a:p>
        </p:txBody>
      </p:sp>
      <p:sp>
        <p:nvSpPr>
          <p:cNvPr id="30" name="SK-19-text-29"/>
          <p:cNvSpPr/>
          <p:nvPr/>
        </p:nvSpPr>
        <p:spPr>
          <a:xfrm>
            <a:off x="5814120" y="1845915"/>
            <a:ext cx="57778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Active Movement</a:t>
            </a:r>
            <a:endParaRPr lang="en-US" sz="1350" dirty="0"/>
          </a:p>
        </p:txBody>
      </p:sp>
      <p:sp>
        <p:nvSpPr>
          <p:cNvPr id="31" name="SK-19-text-30"/>
          <p:cNvSpPr/>
          <p:nvPr/>
        </p:nvSpPr>
        <p:spPr>
          <a:xfrm>
            <a:off x="5814120" y="2122140"/>
            <a:ext cx="569208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moves knee through full range independently. Assess for pain or hesitation.</a:t>
            </a:r>
            <a:endParaRPr lang="en-US" sz="1200" dirty="0"/>
          </a:p>
        </p:txBody>
      </p:sp>
      <p:sp>
        <p:nvSpPr>
          <p:cNvPr id="32" name="SK-19-text-31"/>
          <p:cNvSpPr/>
          <p:nvPr/>
        </p:nvSpPr>
        <p:spPr>
          <a:xfrm>
            <a:off x="5485507" y="2865090"/>
            <a:ext cx="3429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050" dirty="0"/>
          </a:p>
        </p:txBody>
      </p:sp>
      <p:sp>
        <p:nvSpPr>
          <p:cNvPr id="33" name="SK-19-text-32"/>
          <p:cNvSpPr/>
          <p:nvPr/>
        </p:nvSpPr>
        <p:spPr>
          <a:xfrm>
            <a:off x="5814120" y="2865090"/>
            <a:ext cx="57778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Passive Movement</a:t>
            </a:r>
            <a:endParaRPr lang="en-US" sz="1350" dirty="0"/>
          </a:p>
        </p:txBody>
      </p:sp>
      <p:sp>
        <p:nvSpPr>
          <p:cNvPr id="34" name="SK-19-text-33"/>
          <p:cNvSpPr/>
          <p:nvPr/>
        </p:nvSpPr>
        <p:spPr>
          <a:xfrm>
            <a:off x="5814120" y="3141315"/>
            <a:ext cx="569208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Examiner moves the joint. Note "end-feel" and any mechanical blocking/locking.</a:t>
            </a:r>
            <a:endParaRPr lang="en-US" sz="1200" dirty="0"/>
          </a:p>
        </p:txBody>
      </p:sp>
      <p:sp>
        <p:nvSpPr>
          <p:cNvPr id="35" name="SK-19-text-34"/>
          <p:cNvSpPr/>
          <p:nvPr/>
        </p:nvSpPr>
        <p:spPr>
          <a:xfrm>
            <a:off x="5485507" y="3884265"/>
            <a:ext cx="3429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050" dirty="0"/>
          </a:p>
        </p:txBody>
      </p:sp>
      <p:sp>
        <p:nvSpPr>
          <p:cNvPr id="36" name="SK-19-text-35"/>
          <p:cNvSpPr/>
          <p:nvPr/>
        </p:nvSpPr>
        <p:spPr>
          <a:xfrm>
            <a:off x="5814120" y="3884265"/>
            <a:ext cx="53911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Resisted Movement</a:t>
            </a:r>
            <a:endParaRPr lang="en-US" sz="1350" dirty="0"/>
          </a:p>
        </p:txBody>
      </p:sp>
      <p:sp>
        <p:nvSpPr>
          <p:cNvPr id="37" name="SK-19-text-36"/>
          <p:cNvSpPr/>
          <p:nvPr/>
        </p:nvSpPr>
        <p:spPr>
          <a:xfrm>
            <a:off x="5814120" y="4160490"/>
            <a:ext cx="63778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Test quadriceps (extension) and hamstrings (flexion) against resistance.</a:t>
            </a:r>
            <a:endParaRPr lang="en-US" sz="1200" dirty="0"/>
          </a:p>
        </p:txBody>
      </p:sp>
      <p:sp>
        <p:nvSpPr>
          <p:cNvPr id="38" name="SK-19-text-37"/>
          <p:cNvSpPr/>
          <p:nvPr/>
        </p:nvSpPr>
        <p:spPr>
          <a:xfrm>
            <a:off x="5585520" y="4655790"/>
            <a:ext cx="48177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Patellofemoral Crepitus</a:t>
            </a:r>
            <a:endParaRPr lang="en-US" sz="1350" dirty="0"/>
          </a:p>
        </p:txBody>
      </p:sp>
      <p:sp>
        <p:nvSpPr>
          <p:cNvPr id="39" name="SK-19-text-38"/>
          <p:cNvSpPr/>
          <p:nvPr/>
        </p:nvSpPr>
        <p:spPr>
          <a:xfrm>
            <a:off x="5280720" y="4970115"/>
            <a:ext cx="633978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Place hand over the patella while moving from flexion to extension. Feel for </a:t>
            </a:r>
            <a:r>
              <a:rPr lang="en-US" sz="12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grating or vibration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indicating cartilage irregularities.</a:t>
            </a:r>
            <a:endParaRPr lang="en-US" sz="1200" dirty="0"/>
          </a:p>
        </p:txBody>
      </p:sp>
      <p:sp>
        <p:nvSpPr>
          <p:cNvPr id="40" name="SK-19-text-39"/>
          <p:cNvSpPr/>
          <p:nvPr/>
        </p:nvSpPr>
        <p:spPr>
          <a:xfrm>
            <a:off x="5242620" y="5825282"/>
            <a:ext cx="64921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EXAM TIP</a:t>
            </a:r>
            <a:endParaRPr lang="en-US" sz="1050" dirty="0"/>
          </a:p>
        </p:txBody>
      </p:sp>
      <p:sp>
        <p:nvSpPr>
          <p:cNvPr id="41" name="SK-19-text-40"/>
          <p:cNvSpPr/>
          <p:nvPr/>
        </p:nvSpPr>
        <p:spPr>
          <a:xfrm>
            <a:off x="5242620" y="6082457"/>
            <a:ext cx="641598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acute injuries, </a:t>
            </a:r>
            <a:r>
              <a:rPr lang="en-US" sz="12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 inhibition</a:t>
            </a: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may cause muscles to guard, making movement assessment unreliable. Always compare both sides and document if movement is "limited by pain."</a:t>
            </a:r>
            <a:endParaRPr lang="en-US" sz="1200" dirty="0"/>
          </a:p>
        </p:txBody>
      </p:sp>
      <p:pic>
        <p:nvPicPr>
          <p:cNvPr id="43" name="Picture 5" descr="http://www.sportsdoc.umn.edu/Clinical_Folder/Knee_Folder/Knee_Exam/Swelling3.jpg">
            <a:extLst>
              <a:ext uri="{FF2B5EF4-FFF2-40B4-BE49-F238E27FC236}">
                <a16:creationId xmlns:a16="http://schemas.microsoft.com/office/drawing/2014/main" id="{5E74488E-7A88-5E9F-A2B1-A7EC1E0BA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4274790"/>
            <a:ext cx="3401962" cy="237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57150" cy="45720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894808"/>
            <a:ext cx="4762500" cy="70485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05500" y="1492597"/>
            <a:ext cx="5715000" cy="4689872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0300" y="1864072"/>
            <a:ext cx="333375" cy="26670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0300" y="2426047"/>
            <a:ext cx="214313" cy="214313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0300" y="3127028"/>
            <a:ext cx="214313" cy="214313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0300" y="3828008"/>
            <a:ext cx="214313" cy="214313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0300" y="4528989"/>
            <a:ext cx="214313" cy="214313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0300" y="5420469"/>
            <a:ext cx="3352800" cy="45720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0800" y="5588943"/>
            <a:ext cx="190500" cy="152400"/>
          </a:xfrm>
          <a:prstGeom prst="rect">
            <a:avLst/>
          </a:prstGeom>
        </p:spPr>
      </p:pic>
      <p:sp>
        <p:nvSpPr>
          <p:cNvPr id="14" name="SK-2-text-13"/>
          <p:cNvSpPr/>
          <p:nvPr/>
        </p:nvSpPr>
        <p:spPr>
          <a:xfrm>
            <a:off x="628650" y="381000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Introduction: Why the Knee Matters</a:t>
            </a:r>
            <a:endParaRPr lang="en-US" sz="2550" dirty="0"/>
          </a:p>
        </p:txBody>
      </p:sp>
      <p:sp>
        <p:nvSpPr>
          <p:cNvPr id="15" name="SK-2-text-14"/>
          <p:cNvSpPr/>
          <p:nvPr/>
        </p:nvSpPr>
        <p:spPr>
          <a:xfrm>
            <a:off x="628650" y="807690"/>
            <a:ext cx="631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16" name="SK-2-text-15"/>
          <p:cNvSpPr/>
          <p:nvPr/>
        </p:nvSpPr>
        <p:spPr>
          <a:xfrm>
            <a:off x="2064990" y="2075408"/>
            <a:ext cx="1775520" cy="1333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500"/>
              </a:lnSpc>
              <a:buNone/>
            </a:pPr>
            <a:r>
              <a:rPr lang="en-US" sz="10500" b="1" kern="0" spc="-168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21</a:t>
            </a:r>
            <a:endParaRPr lang="en-US" sz="10500" dirty="0"/>
          </a:p>
        </p:txBody>
      </p:sp>
      <p:sp>
        <p:nvSpPr>
          <p:cNvPr id="17" name="SK-2-text-16"/>
          <p:cNvSpPr/>
          <p:nvPr/>
        </p:nvSpPr>
        <p:spPr>
          <a:xfrm>
            <a:off x="2290763" y="3504158"/>
            <a:ext cx="13239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MONTHS</a:t>
            </a:r>
            <a:endParaRPr lang="en-US" sz="2100" dirty="0"/>
          </a:p>
        </p:txBody>
      </p:sp>
      <p:sp>
        <p:nvSpPr>
          <p:cNvPr id="18" name="SK-2-text-17"/>
          <p:cNvSpPr/>
          <p:nvPr/>
        </p:nvSpPr>
        <p:spPr>
          <a:xfrm>
            <a:off x="1047750" y="4094708"/>
            <a:ext cx="38100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Average delay from </a:t>
            </a:r>
            <a:r>
              <a:rPr lang="en-US" sz="15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ACL injury to diagnosis</a:t>
            </a:r>
            <a:r>
              <a:rPr lang="en-US" sz="15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the United Kingdom.</a:t>
            </a:r>
            <a:endParaRPr lang="en-US" sz="1500" dirty="0"/>
          </a:p>
        </p:txBody>
      </p:sp>
      <p:sp>
        <p:nvSpPr>
          <p:cNvPr id="19" name="SK-2-text-18"/>
          <p:cNvSpPr/>
          <p:nvPr/>
        </p:nvSpPr>
        <p:spPr>
          <a:xfrm>
            <a:off x="571500" y="4894808"/>
            <a:ext cx="4457700" cy="704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44474E"/>
                </a:solidFill>
              </a:rPr>
              <a:t>Only 9% of ACL tears are correctly diagnosed by the first doctor seen.</a:t>
            </a:r>
            <a:endParaRPr lang="en-US" sz="1050" dirty="0"/>
          </a:p>
        </p:txBody>
      </p:sp>
      <p:sp>
        <p:nvSpPr>
          <p:cNvPr id="20" name="SK-2-text-19"/>
          <p:cNvSpPr/>
          <p:nvPr/>
        </p:nvSpPr>
        <p:spPr>
          <a:xfrm>
            <a:off x="6657975" y="1797397"/>
            <a:ext cx="55340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Primary Care Challenge</a:t>
            </a:r>
            <a:endParaRPr lang="en-US" sz="2100" dirty="0"/>
          </a:p>
        </p:txBody>
      </p:sp>
      <p:sp>
        <p:nvSpPr>
          <p:cNvPr id="21" name="SK-2-text-20"/>
          <p:cNvSpPr/>
          <p:nvPr/>
        </p:nvSpPr>
        <p:spPr>
          <a:xfrm>
            <a:off x="6538913" y="2426047"/>
            <a:ext cx="4776788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Largest Joint: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The knee is the largest and most complex joint in the human body.</a:t>
            </a:r>
            <a:endParaRPr lang="en-US" sz="1350" dirty="0"/>
          </a:p>
        </p:txBody>
      </p:sp>
      <p:sp>
        <p:nvSpPr>
          <p:cNvPr id="22" name="SK-2-text-21"/>
          <p:cNvSpPr/>
          <p:nvPr/>
        </p:nvSpPr>
        <p:spPr>
          <a:xfrm>
            <a:off x="6538913" y="3127028"/>
            <a:ext cx="4776788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 Frequency: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The most commonly injured joint in sport and presenting to GP surgeries.</a:t>
            </a:r>
            <a:endParaRPr lang="en-US" sz="1350" dirty="0"/>
          </a:p>
        </p:txBody>
      </p:sp>
      <p:sp>
        <p:nvSpPr>
          <p:cNvPr id="23" name="SK-2-text-22"/>
          <p:cNvSpPr/>
          <p:nvPr/>
        </p:nvSpPr>
        <p:spPr>
          <a:xfrm>
            <a:off x="6538913" y="3828008"/>
            <a:ext cx="4776788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Structural Fragility: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Zero bony stability; entirely dependent on ligaments, menisci, and muscles.</a:t>
            </a:r>
            <a:endParaRPr lang="en-US" sz="1350" dirty="0"/>
          </a:p>
        </p:txBody>
      </p:sp>
      <p:sp>
        <p:nvSpPr>
          <p:cNvPr id="24" name="SK-2-text-23"/>
          <p:cNvSpPr/>
          <p:nvPr/>
        </p:nvSpPr>
        <p:spPr>
          <a:xfrm>
            <a:off x="6538913" y="4528989"/>
            <a:ext cx="4776788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Impact: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Missed injuries lead to chronic instability and early-onset osteoarthritis.</a:t>
            </a:r>
            <a:endParaRPr lang="en-US" sz="1350" dirty="0"/>
          </a:p>
        </p:txBody>
      </p:sp>
      <p:sp>
        <p:nvSpPr>
          <p:cNvPr id="25" name="SK-2-text-24"/>
          <p:cNvSpPr/>
          <p:nvPr/>
        </p:nvSpPr>
        <p:spPr>
          <a:xfrm>
            <a:off x="6591300" y="5420469"/>
            <a:ext cx="5600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SCA/AKT ALERT: GPs must do better.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04800"/>
            <a:ext cx="57150" cy="457200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79165"/>
            <a:ext cx="6675090" cy="5374035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179165"/>
            <a:ext cx="2336155" cy="533400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7155" y="1179165"/>
            <a:ext cx="2336155" cy="533400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53310" y="1179165"/>
            <a:ext cx="2002780" cy="533400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1712565"/>
            <a:ext cx="2336155" cy="1099542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17155" y="1712565"/>
            <a:ext cx="2336155" cy="1099542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53310" y="1712565"/>
            <a:ext cx="2002780" cy="1099542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2812107"/>
            <a:ext cx="2336155" cy="1099542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17155" y="2812107"/>
            <a:ext cx="2336155" cy="1099542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53310" y="2812107"/>
            <a:ext cx="2002780" cy="1099542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3911650"/>
            <a:ext cx="2336155" cy="1099542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17155" y="3911650"/>
            <a:ext cx="2336155" cy="1099542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053310" y="3911650"/>
            <a:ext cx="2002780" cy="1099542"/>
          </a:xfrm>
          <a:prstGeom prst="rect">
            <a:avLst/>
          </a:prstGeom>
        </p:spPr>
      </p:pic>
      <p:pic>
        <p:nvPicPr>
          <p:cNvPr id="18" name="SK-20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5011192"/>
            <a:ext cx="2336155" cy="770930"/>
          </a:xfrm>
          <a:prstGeom prst="rect">
            <a:avLst/>
          </a:prstGeom>
        </p:spPr>
      </p:pic>
      <p:pic>
        <p:nvPicPr>
          <p:cNvPr id="19" name="SK-20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717155" y="5011192"/>
            <a:ext cx="2336155" cy="770930"/>
          </a:xfrm>
          <a:prstGeom prst="rect">
            <a:avLst/>
          </a:prstGeom>
        </p:spPr>
      </p:pic>
      <p:pic>
        <p:nvPicPr>
          <p:cNvPr id="20" name="SK-20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053310" y="5011192"/>
            <a:ext cx="2002780" cy="770930"/>
          </a:xfrm>
          <a:prstGeom prst="rect">
            <a:avLst/>
          </a:prstGeom>
        </p:spPr>
      </p:pic>
      <p:pic>
        <p:nvPicPr>
          <p:cNvPr id="21" name="SK-20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5782121"/>
            <a:ext cx="2336155" cy="771079"/>
          </a:xfrm>
          <a:prstGeom prst="rect">
            <a:avLst/>
          </a:prstGeom>
        </p:spPr>
      </p:pic>
      <p:pic>
        <p:nvPicPr>
          <p:cNvPr id="22" name="SK-20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717155" y="5782121"/>
            <a:ext cx="2336155" cy="771079"/>
          </a:xfrm>
          <a:prstGeom prst="rect">
            <a:avLst/>
          </a:prstGeom>
        </p:spPr>
      </p:pic>
      <p:pic>
        <p:nvPicPr>
          <p:cNvPr id="23" name="SK-20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053310" y="5782121"/>
            <a:ext cx="2002780" cy="771079"/>
          </a:xfrm>
          <a:prstGeom prst="rect">
            <a:avLst/>
          </a:prstGeom>
        </p:spPr>
      </p:pic>
      <p:pic>
        <p:nvPicPr>
          <p:cNvPr id="24" name="SK-20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60890" y="1187202"/>
            <a:ext cx="4450110" cy="2533650"/>
          </a:xfrm>
          <a:prstGeom prst="rect">
            <a:avLst/>
          </a:prstGeom>
        </p:spPr>
      </p:pic>
      <p:pic>
        <p:nvPicPr>
          <p:cNvPr id="25" name="SK-20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360890" y="1187202"/>
            <a:ext cx="4450110" cy="2533650"/>
          </a:xfrm>
          <a:prstGeom prst="rect">
            <a:avLst/>
          </a:prstGeom>
        </p:spPr>
      </p:pic>
      <p:pic>
        <p:nvPicPr>
          <p:cNvPr id="26" name="SK-20-img-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360890" y="3420814"/>
            <a:ext cx="4450110" cy="300038"/>
          </a:xfrm>
          <a:prstGeom prst="rect">
            <a:avLst/>
          </a:prstGeom>
        </p:spPr>
      </p:pic>
      <p:pic>
        <p:nvPicPr>
          <p:cNvPr id="27" name="SK-20-img-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475190" y="3504902"/>
            <a:ext cx="154781" cy="125760"/>
          </a:xfrm>
          <a:prstGeom prst="rect">
            <a:avLst/>
          </a:prstGeom>
        </p:spPr>
      </p:pic>
      <p:pic>
        <p:nvPicPr>
          <p:cNvPr id="28" name="SK-20-img-2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360890" y="3873252"/>
            <a:ext cx="4450110" cy="1528763"/>
          </a:xfrm>
          <a:prstGeom prst="rect">
            <a:avLst/>
          </a:prstGeom>
        </p:spPr>
      </p:pic>
      <p:pic>
        <p:nvPicPr>
          <p:cNvPr id="29" name="SK-20-img-28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513290" y="4038005"/>
            <a:ext cx="214313" cy="175320"/>
          </a:xfrm>
          <a:prstGeom prst="rect">
            <a:avLst/>
          </a:prstGeom>
        </p:spPr>
      </p:pic>
      <p:pic>
        <p:nvPicPr>
          <p:cNvPr id="30" name="SK-20-img-29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513290" y="5049589"/>
            <a:ext cx="2820739" cy="228600"/>
          </a:xfrm>
          <a:prstGeom prst="rect">
            <a:avLst/>
          </a:prstGeom>
        </p:spPr>
      </p:pic>
      <p:pic>
        <p:nvPicPr>
          <p:cNvPr id="31" name="SK-20-img-30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608540" y="5113586"/>
            <a:ext cx="142875" cy="114300"/>
          </a:xfrm>
          <a:prstGeom prst="rect">
            <a:avLst/>
          </a:prstGeom>
        </p:spPr>
      </p:pic>
      <p:pic>
        <p:nvPicPr>
          <p:cNvPr id="32" name="SK-20-img-31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360890" y="5554414"/>
            <a:ext cx="4450110" cy="990600"/>
          </a:xfrm>
          <a:prstGeom prst="rect">
            <a:avLst/>
          </a:prstGeom>
        </p:spPr>
      </p:pic>
      <p:pic>
        <p:nvPicPr>
          <p:cNvPr id="33" name="SK-20-img-32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513290" y="5719167"/>
            <a:ext cx="214313" cy="175320"/>
          </a:xfrm>
          <a:prstGeom prst="rect">
            <a:avLst/>
          </a:prstGeom>
        </p:spPr>
      </p:pic>
      <p:sp>
        <p:nvSpPr>
          <p:cNvPr id="34" name="SK-20-text-33"/>
          <p:cNvSpPr/>
          <p:nvPr/>
        </p:nvSpPr>
        <p:spPr>
          <a:xfrm>
            <a:off x="628650" y="304800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 Tests: Ligamentous Stability</a:t>
            </a:r>
            <a:endParaRPr lang="en-US" sz="2550" dirty="0"/>
          </a:p>
        </p:txBody>
      </p:sp>
      <p:sp>
        <p:nvSpPr>
          <p:cNvPr id="35" name="SK-20-text-34"/>
          <p:cNvSpPr/>
          <p:nvPr/>
        </p:nvSpPr>
        <p:spPr>
          <a:xfrm>
            <a:off x="628650" y="731490"/>
            <a:ext cx="631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36" name="SK-20-text-35"/>
          <p:cNvSpPr/>
          <p:nvPr/>
        </p:nvSpPr>
        <p:spPr>
          <a:xfrm>
            <a:off x="533400" y="1179165"/>
            <a:ext cx="2143454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Test</a:t>
            </a:r>
            <a:endParaRPr lang="en-US" sz="1200" dirty="0"/>
          </a:p>
        </p:txBody>
      </p:sp>
      <p:sp>
        <p:nvSpPr>
          <p:cNvPr id="37" name="SK-20-text-36"/>
          <p:cNvSpPr/>
          <p:nvPr/>
        </p:nvSpPr>
        <p:spPr>
          <a:xfrm>
            <a:off x="2869555" y="1179165"/>
            <a:ext cx="2620512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Positive Finding</a:t>
            </a:r>
            <a:endParaRPr lang="en-US" sz="1200" dirty="0"/>
          </a:p>
        </p:txBody>
      </p:sp>
      <p:sp>
        <p:nvSpPr>
          <p:cNvPr id="38" name="SK-20-text-37"/>
          <p:cNvSpPr/>
          <p:nvPr/>
        </p:nvSpPr>
        <p:spPr>
          <a:xfrm>
            <a:off x="5205710" y="1179165"/>
            <a:ext cx="2712012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Structures Tested</a:t>
            </a:r>
            <a:endParaRPr lang="en-US" sz="1200" dirty="0"/>
          </a:p>
        </p:txBody>
      </p:sp>
      <p:sp>
        <p:nvSpPr>
          <p:cNvPr id="39" name="SK-20-text-38"/>
          <p:cNvSpPr/>
          <p:nvPr/>
        </p:nvSpPr>
        <p:spPr>
          <a:xfrm>
            <a:off x="533400" y="1845915"/>
            <a:ext cx="36118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Lachman Test (20°)</a:t>
            </a:r>
            <a:endParaRPr lang="en-US" sz="1200" dirty="0"/>
          </a:p>
        </p:txBody>
      </p:sp>
      <p:sp>
        <p:nvSpPr>
          <p:cNvPr id="40" name="SK-20-textBg-39"/>
          <p:cNvSpPr/>
          <p:nvPr/>
        </p:nvSpPr>
        <p:spPr>
          <a:xfrm>
            <a:off x="533400" y="2106811"/>
            <a:ext cx="762000" cy="211336"/>
          </a:xfrm>
          <a:prstGeom prst="roundRect">
            <a:avLst>
              <a:gd name="adj" fmla="val 9014"/>
            </a:avLst>
          </a:prstGeom>
          <a:solidFill>
            <a:srgbClr val="EDF1F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1" name="SK-20-text-40"/>
          <p:cNvSpPr/>
          <p:nvPr/>
        </p:nvSpPr>
        <p:spPr>
          <a:xfrm>
            <a:off x="609600" y="2106811"/>
            <a:ext cx="1188720" cy="2113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74777F"/>
                </a:solidFill>
              </a:rPr>
              <a:t>LR+ 25.0</a:t>
            </a:r>
            <a:endParaRPr lang="en-US" sz="975" dirty="0"/>
          </a:p>
        </p:txBody>
      </p:sp>
      <p:sp>
        <p:nvSpPr>
          <p:cNvPr id="42" name="SK-20-text-41"/>
          <p:cNvSpPr/>
          <p:nvPr/>
        </p:nvSpPr>
        <p:spPr>
          <a:xfrm>
            <a:off x="2869555" y="1712565"/>
            <a:ext cx="2031355" cy="109954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Forward tibial translation; "mushy" end-point</a:t>
            </a:r>
            <a:endParaRPr lang="en-US" sz="1200" dirty="0"/>
          </a:p>
        </p:txBody>
      </p:sp>
      <p:sp>
        <p:nvSpPr>
          <p:cNvPr id="43" name="SK-20-text-42"/>
          <p:cNvSpPr/>
          <p:nvPr/>
        </p:nvSpPr>
        <p:spPr>
          <a:xfrm>
            <a:off x="5205710" y="1712565"/>
            <a:ext cx="3177156" cy="109954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ACL (Most sensitive)</a:t>
            </a:r>
            <a:endParaRPr lang="en-US" sz="1200" dirty="0"/>
          </a:p>
        </p:txBody>
      </p:sp>
      <p:sp>
        <p:nvSpPr>
          <p:cNvPr id="44" name="SK-20-text-43"/>
          <p:cNvSpPr/>
          <p:nvPr/>
        </p:nvSpPr>
        <p:spPr>
          <a:xfrm>
            <a:off x="533400" y="2945457"/>
            <a:ext cx="41605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Anterior Drawer (90°)</a:t>
            </a:r>
            <a:endParaRPr lang="en-US" sz="1200" dirty="0"/>
          </a:p>
        </p:txBody>
      </p:sp>
      <p:sp>
        <p:nvSpPr>
          <p:cNvPr id="45" name="SK-20-textBg-44"/>
          <p:cNvSpPr/>
          <p:nvPr/>
        </p:nvSpPr>
        <p:spPr>
          <a:xfrm>
            <a:off x="533400" y="3206353"/>
            <a:ext cx="685800" cy="211336"/>
          </a:xfrm>
          <a:prstGeom prst="roundRect">
            <a:avLst>
              <a:gd name="adj" fmla="val 9014"/>
            </a:avLst>
          </a:prstGeom>
          <a:solidFill>
            <a:srgbClr val="EDF1F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6" name="SK-20-text-45"/>
          <p:cNvSpPr/>
          <p:nvPr/>
        </p:nvSpPr>
        <p:spPr>
          <a:xfrm>
            <a:off x="609600" y="3206353"/>
            <a:ext cx="963083" cy="2113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74777F"/>
                </a:solidFill>
              </a:rPr>
              <a:t>LR+ 3.8</a:t>
            </a:r>
            <a:endParaRPr lang="en-US" sz="975" dirty="0"/>
          </a:p>
        </p:txBody>
      </p:sp>
      <p:sp>
        <p:nvSpPr>
          <p:cNvPr id="47" name="SK-20-text-46"/>
          <p:cNvSpPr/>
          <p:nvPr/>
        </p:nvSpPr>
        <p:spPr>
          <a:xfrm>
            <a:off x="2869555" y="2812107"/>
            <a:ext cx="2031355" cy="109954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Forward translation of tibia on femur</a:t>
            </a:r>
            <a:endParaRPr lang="en-US" sz="1200" dirty="0"/>
          </a:p>
        </p:txBody>
      </p:sp>
      <p:sp>
        <p:nvSpPr>
          <p:cNvPr id="48" name="SK-20-text-47"/>
          <p:cNvSpPr/>
          <p:nvPr/>
        </p:nvSpPr>
        <p:spPr>
          <a:xfrm>
            <a:off x="5205710" y="2812107"/>
            <a:ext cx="1774180" cy="109954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ACL</a:t>
            </a:r>
            <a:endParaRPr lang="en-US" sz="1200" dirty="0"/>
          </a:p>
        </p:txBody>
      </p:sp>
      <p:sp>
        <p:nvSpPr>
          <p:cNvPr id="49" name="SK-20-text-48"/>
          <p:cNvSpPr/>
          <p:nvPr/>
        </p:nvSpPr>
        <p:spPr>
          <a:xfrm>
            <a:off x="533400" y="4045000"/>
            <a:ext cx="30022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Posterior Drawer</a:t>
            </a:r>
            <a:endParaRPr lang="en-US" sz="1200" dirty="0"/>
          </a:p>
        </p:txBody>
      </p:sp>
      <p:sp>
        <p:nvSpPr>
          <p:cNvPr id="50" name="SK-20-textBg-49"/>
          <p:cNvSpPr/>
          <p:nvPr/>
        </p:nvSpPr>
        <p:spPr>
          <a:xfrm>
            <a:off x="533400" y="4305895"/>
            <a:ext cx="762000" cy="211336"/>
          </a:xfrm>
          <a:prstGeom prst="roundRect">
            <a:avLst>
              <a:gd name="adj" fmla="val 9014"/>
            </a:avLst>
          </a:prstGeom>
          <a:solidFill>
            <a:srgbClr val="EDF1F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1" name="SK-20-text-50"/>
          <p:cNvSpPr/>
          <p:nvPr/>
        </p:nvSpPr>
        <p:spPr>
          <a:xfrm>
            <a:off x="609600" y="4305895"/>
            <a:ext cx="1188720" cy="2113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74777F"/>
                </a:solidFill>
              </a:rPr>
              <a:t>LR+ 21.0</a:t>
            </a:r>
            <a:endParaRPr lang="en-US" sz="975" dirty="0"/>
          </a:p>
        </p:txBody>
      </p:sp>
      <p:sp>
        <p:nvSpPr>
          <p:cNvPr id="52" name="SK-20-text-51"/>
          <p:cNvSpPr/>
          <p:nvPr/>
        </p:nvSpPr>
        <p:spPr>
          <a:xfrm>
            <a:off x="2869555" y="3911650"/>
            <a:ext cx="2031355" cy="109954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Posterior tibial "sag" or translation</a:t>
            </a:r>
            <a:endParaRPr lang="en-US" sz="1200" dirty="0"/>
          </a:p>
        </p:txBody>
      </p:sp>
      <p:sp>
        <p:nvSpPr>
          <p:cNvPr id="53" name="SK-20-text-52"/>
          <p:cNvSpPr/>
          <p:nvPr/>
        </p:nvSpPr>
        <p:spPr>
          <a:xfrm>
            <a:off x="5205710" y="3911650"/>
            <a:ext cx="1774180" cy="109954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PCL</a:t>
            </a:r>
            <a:endParaRPr lang="en-US" sz="1200" dirty="0"/>
          </a:p>
        </p:txBody>
      </p:sp>
      <p:sp>
        <p:nvSpPr>
          <p:cNvPr id="54" name="SK-20-text-53"/>
          <p:cNvSpPr/>
          <p:nvPr/>
        </p:nvSpPr>
        <p:spPr>
          <a:xfrm>
            <a:off x="533400" y="5144542"/>
            <a:ext cx="37947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Valgus Stress (30°)</a:t>
            </a:r>
            <a:endParaRPr lang="en-US" sz="1200" dirty="0"/>
          </a:p>
        </p:txBody>
      </p:sp>
      <p:sp>
        <p:nvSpPr>
          <p:cNvPr id="55" name="SK-20-text-54"/>
          <p:cNvSpPr/>
          <p:nvPr/>
        </p:nvSpPr>
        <p:spPr>
          <a:xfrm>
            <a:off x="2869555" y="5011192"/>
            <a:ext cx="4687766" cy="7709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Medial joint opening / laxity</a:t>
            </a:r>
            <a:endParaRPr lang="en-US" sz="1200" dirty="0"/>
          </a:p>
        </p:txBody>
      </p:sp>
      <p:sp>
        <p:nvSpPr>
          <p:cNvPr id="56" name="SK-20-text-55"/>
          <p:cNvSpPr/>
          <p:nvPr/>
        </p:nvSpPr>
        <p:spPr>
          <a:xfrm>
            <a:off x="5205710" y="5011192"/>
            <a:ext cx="1774180" cy="7709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MCL</a:t>
            </a:r>
            <a:endParaRPr lang="en-US" sz="1200" dirty="0"/>
          </a:p>
        </p:txBody>
      </p:sp>
      <p:sp>
        <p:nvSpPr>
          <p:cNvPr id="57" name="SK-20-text-56"/>
          <p:cNvSpPr/>
          <p:nvPr/>
        </p:nvSpPr>
        <p:spPr>
          <a:xfrm>
            <a:off x="533400" y="5915471"/>
            <a:ext cx="36118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Varus Stress (30°)</a:t>
            </a:r>
            <a:endParaRPr lang="en-US" sz="1200" dirty="0"/>
          </a:p>
        </p:txBody>
      </p:sp>
      <p:sp>
        <p:nvSpPr>
          <p:cNvPr id="58" name="SK-20-text-57"/>
          <p:cNvSpPr/>
          <p:nvPr/>
        </p:nvSpPr>
        <p:spPr>
          <a:xfrm>
            <a:off x="2869555" y="5782121"/>
            <a:ext cx="4846785" cy="7710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Lateral joint opening / laxity</a:t>
            </a:r>
            <a:endParaRPr lang="en-US" sz="1200" dirty="0"/>
          </a:p>
        </p:txBody>
      </p:sp>
      <p:sp>
        <p:nvSpPr>
          <p:cNvPr id="59" name="SK-20-text-58"/>
          <p:cNvSpPr/>
          <p:nvPr/>
        </p:nvSpPr>
        <p:spPr>
          <a:xfrm>
            <a:off x="5205710" y="5782121"/>
            <a:ext cx="1774180" cy="7710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LCL</a:t>
            </a:r>
            <a:endParaRPr lang="en-US" sz="1200" dirty="0"/>
          </a:p>
        </p:txBody>
      </p:sp>
      <p:sp>
        <p:nvSpPr>
          <p:cNvPr id="60" name="SK-20-text-59"/>
          <p:cNvSpPr/>
          <p:nvPr/>
        </p:nvSpPr>
        <p:spPr>
          <a:xfrm>
            <a:off x="7629971" y="3420814"/>
            <a:ext cx="4562029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FFFFFF"/>
                </a:solidFill>
              </a:rPr>
              <a:t> Pivot Shift: Demonstrating dynamic ACL instability</a:t>
            </a:r>
            <a:endParaRPr lang="en-US" sz="975" dirty="0"/>
          </a:p>
        </p:txBody>
      </p:sp>
      <p:sp>
        <p:nvSpPr>
          <p:cNvPr id="61" name="SK-20-text-60"/>
          <p:cNvSpPr/>
          <p:nvPr/>
        </p:nvSpPr>
        <p:spPr>
          <a:xfrm>
            <a:off x="7822853" y="3997077"/>
            <a:ext cx="4369147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Diagnostic Pearl</a:t>
            </a:r>
            <a:endParaRPr lang="en-US" sz="1350" dirty="0"/>
          </a:p>
        </p:txBody>
      </p:sp>
      <p:sp>
        <p:nvSpPr>
          <p:cNvPr id="62" name="SK-20-text-61"/>
          <p:cNvSpPr/>
          <p:nvPr/>
        </p:nvSpPr>
        <p:spPr>
          <a:xfrm>
            <a:off x="7513290" y="4311402"/>
            <a:ext cx="4145310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acute injuries, pain and muscle guarding often make examination </a:t>
            </a:r>
            <a:r>
              <a:rPr lang="en-US" sz="112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unreliable</a:t>
            </a: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The Lachman test is superior to the Anterior Drawer because it avoids hamstring engagement.</a:t>
            </a:r>
            <a:endParaRPr lang="en-US" sz="1125" dirty="0"/>
          </a:p>
        </p:txBody>
      </p:sp>
      <p:sp>
        <p:nvSpPr>
          <p:cNvPr id="63" name="SK-20-text-62"/>
          <p:cNvSpPr/>
          <p:nvPr/>
        </p:nvSpPr>
        <p:spPr>
          <a:xfrm>
            <a:off x="7751415" y="5049589"/>
            <a:ext cx="444058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 AKT / SCA FOCUS: LACHMAN LR+ 25.0</a:t>
            </a:r>
            <a:endParaRPr lang="en-US" sz="900" dirty="0"/>
          </a:p>
        </p:txBody>
      </p:sp>
      <p:sp>
        <p:nvSpPr>
          <p:cNvPr id="64" name="SK-20-text-63"/>
          <p:cNvSpPr/>
          <p:nvPr/>
        </p:nvSpPr>
        <p:spPr>
          <a:xfrm>
            <a:off x="7822853" y="5678239"/>
            <a:ext cx="414531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Essential Warning</a:t>
            </a:r>
            <a:endParaRPr lang="en-US" sz="1350" dirty="0"/>
          </a:p>
        </p:txBody>
      </p:sp>
      <p:sp>
        <p:nvSpPr>
          <p:cNvPr id="65" name="SK-20-text-64"/>
          <p:cNvSpPr/>
          <p:nvPr/>
        </p:nvSpPr>
        <p:spPr>
          <a:xfrm>
            <a:off x="7513290" y="5992564"/>
            <a:ext cx="414531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Valgus laxity in </a:t>
            </a:r>
            <a:r>
              <a:rPr lang="en-US" sz="112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 extension</a:t>
            </a: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suggests a major multi-ligamentous injury (MCL + PCL + Posterior Capsule).</a:t>
            </a:r>
            <a:endParaRPr lang="en-US" sz="112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4800"/>
            <a:ext cx="57150" cy="457200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160115"/>
            <a:ext cx="6457950" cy="5050036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274415"/>
            <a:ext cx="6229350" cy="457200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274415"/>
            <a:ext cx="1557338" cy="457200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43138" y="1274415"/>
            <a:ext cx="2803178" cy="457200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46315" y="1274415"/>
            <a:ext cx="1868835" cy="457200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1731615"/>
            <a:ext cx="1557338" cy="1091059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43138" y="1731615"/>
            <a:ext cx="2803178" cy="1091059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46315" y="1731615"/>
            <a:ext cx="1868835" cy="1091059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800" y="2822674"/>
            <a:ext cx="1557338" cy="1091059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43138" y="2822674"/>
            <a:ext cx="2803178" cy="1091059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46315" y="2822674"/>
            <a:ext cx="1868835" cy="1091059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800" y="3913733"/>
            <a:ext cx="1557338" cy="1091059"/>
          </a:xfrm>
          <a:prstGeom prst="rect">
            <a:avLst/>
          </a:prstGeom>
        </p:spPr>
      </p:pic>
      <p:pic>
        <p:nvPicPr>
          <p:cNvPr id="17" name="SK-21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43138" y="3913733"/>
            <a:ext cx="2803178" cy="1091059"/>
          </a:xfrm>
          <a:prstGeom prst="rect">
            <a:avLst/>
          </a:prstGeom>
        </p:spPr>
      </p:pic>
      <p:pic>
        <p:nvPicPr>
          <p:cNvPr id="18" name="SK-21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46315" y="3913733"/>
            <a:ext cx="1868835" cy="1091059"/>
          </a:xfrm>
          <a:prstGeom prst="rect">
            <a:avLst/>
          </a:prstGeom>
        </p:spPr>
      </p:pic>
      <p:pic>
        <p:nvPicPr>
          <p:cNvPr id="19" name="SK-21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6496050"/>
            <a:ext cx="166688" cy="137220"/>
          </a:xfrm>
          <a:prstGeom prst="rect">
            <a:avLst/>
          </a:prstGeom>
        </p:spPr>
      </p:pic>
      <p:pic>
        <p:nvPicPr>
          <p:cNvPr id="20" name="SK-21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15200" y="394409"/>
            <a:ext cx="4305300" cy="2173486"/>
          </a:xfrm>
          <a:prstGeom prst="rect">
            <a:avLst/>
          </a:prstGeom>
        </p:spPr>
      </p:pic>
      <p:pic>
        <p:nvPicPr>
          <p:cNvPr id="21" name="SK-21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50480" y="700392"/>
            <a:ext cx="190500" cy="152400"/>
          </a:xfrm>
          <a:prstGeom prst="rect">
            <a:avLst/>
          </a:prstGeom>
        </p:spPr>
      </p:pic>
      <p:pic>
        <p:nvPicPr>
          <p:cNvPr id="22" name="SK-21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650480" y="1540378"/>
            <a:ext cx="1852612" cy="904875"/>
          </a:xfrm>
          <a:prstGeom prst="rect">
            <a:avLst/>
          </a:prstGeom>
        </p:spPr>
      </p:pic>
      <p:pic>
        <p:nvPicPr>
          <p:cNvPr id="23" name="SK-21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645968" y="1540378"/>
            <a:ext cx="1852612" cy="904875"/>
          </a:xfrm>
          <a:prstGeom prst="rect">
            <a:avLst/>
          </a:prstGeom>
        </p:spPr>
      </p:pic>
      <p:pic>
        <p:nvPicPr>
          <p:cNvPr id="26" name="SK-21-img-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315200" y="5629126"/>
            <a:ext cx="4305300" cy="1019175"/>
          </a:xfrm>
          <a:prstGeom prst="rect">
            <a:avLst/>
          </a:prstGeom>
        </p:spPr>
      </p:pic>
      <p:pic>
        <p:nvPicPr>
          <p:cNvPr id="27" name="SK-21-img-2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467600" y="5755779"/>
            <a:ext cx="166688" cy="137220"/>
          </a:xfrm>
          <a:prstGeom prst="rect">
            <a:avLst/>
          </a:prstGeom>
        </p:spPr>
      </p:pic>
      <p:sp>
        <p:nvSpPr>
          <p:cNvPr id="28" name="SK-21-text-27"/>
          <p:cNvSpPr/>
          <p:nvPr/>
        </p:nvSpPr>
        <p:spPr>
          <a:xfrm>
            <a:off x="819150" y="304800"/>
            <a:ext cx="113728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 Tests: Meniscal Assessment</a:t>
            </a:r>
            <a:endParaRPr lang="en-US" sz="2550" dirty="0"/>
          </a:p>
        </p:txBody>
      </p:sp>
      <p:sp>
        <p:nvSpPr>
          <p:cNvPr id="29" name="SK-21-text-28"/>
          <p:cNvSpPr/>
          <p:nvPr/>
        </p:nvSpPr>
        <p:spPr>
          <a:xfrm>
            <a:off x="819150" y="731490"/>
            <a:ext cx="631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30" name="SK-21-text-29"/>
          <p:cNvSpPr/>
          <p:nvPr/>
        </p:nvSpPr>
        <p:spPr>
          <a:xfrm>
            <a:off x="800100" y="1274415"/>
            <a:ext cx="1480517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Test Name</a:t>
            </a:r>
            <a:endParaRPr lang="en-US" sz="1200" dirty="0"/>
          </a:p>
        </p:txBody>
      </p:sp>
      <p:sp>
        <p:nvSpPr>
          <p:cNvPr id="31" name="SK-21-text-30"/>
          <p:cNvSpPr/>
          <p:nvPr/>
        </p:nvSpPr>
        <p:spPr>
          <a:xfrm>
            <a:off x="2357438" y="1274415"/>
            <a:ext cx="309958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Technique</a:t>
            </a:r>
            <a:endParaRPr lang="en-US" sz="1200" dirty="0"/>
          </a:p>
        </p:txBody>
      </p:sp>
      <p:sp>
        <p:nvSpPr>
          <p:cNvPr id="32" name="SK-21-text-31"/>
          <p:cNvSpPr/>
          <p:nvPr/>
        </p:nvSpPr>
        <p:spPr>
          <a:xfrm>
            <a:off x="5160615" y="1274415"/>
            <a:ext cx="264435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Diagnostic Value</a:t>
            </a:r>
            <a:endParaRPr lang="en-US" sz="1200" dirty="0"/>
          </a:p>
        </p:txBody>
      </p:sp>
      <p:sp>
        <p:nvSpPr>
          <p:cNvPr id="33" name="SK-21-text-32"/>
          <p:cNvSpPr/>
          <p:nvPr/>
        </p:nvSpPr>
        <p:spPr>
          <a:xfrm>
            <a:off x="800100" y="2181820"/>
            <a:ext cx="19050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McMurray's</a:t>
            </a:r>
            <a:endParaRPr lang="en-US" sz="1200" dirty="0"/>
          </a:p>
        </p:txBody>
      </p:sp>
      <p:sp>
        <p:nvSpPr>
          <p:cNvPr id="34" name="SK-21-text-33"/>
          <p:cNvSpPr/>
          <p:nvPr/>
        </p:nvSpPr>
        <p:spPr>
          <a:xfrm>
            <a:off x="2357438" y="1731615"/>
            <a:ext cx="2574578" cy="10910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Passive flexion, rotation &amp; extension; looking for pain/click.</a:t>
            </a:r>
            <a:endParaRPr lang="en-US" sz="1200" dirty="0"/>
          </a:p>
        </p:txBody>
      </p:sp>
      <p:sp>
        <p:nvSpPr>
          <p:cNvPr id="35" name="SK-21-textBg-34"/>
          <p:cNvSpPr/>
          <p:nvPr/>
        </p:nvSpPr>
        <p:spPr>
          <a:xfrm>
            <a:off x="5160615" y="2174677"/>
            <a:ext cx="1600200" cy="223838"/>
          </a:xfrm>
          <a:prstGeom prst="roundRect">
            <a:avLst>
              <a:gd name="adj" fmla="val 8511"/>
            </a:avLst>
          </a:prstGeom>
          <a:solidFill>
            <a:srgbClr val="EDF1F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6" name="SK-21-text-35"/>
          <p:cNvSpPr/>
          <p:nvPr/>
        </p:nvSpPr>
        <p:spPr>
          <a:xfrm>
            <a:off x="5236815" y="2174677"/>
            <a:ext cx="2912836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2A5B75"/>
                </a:solidFill>
              </a:rPr>
              <a:t>Sens 53% | Spec 59%</a:t>
            </a:r>
            <a:endParaRPr lang="en-US" sz="975" dirty="0"/>
          </a:p>
        </p:txBody>
      </p:sp>
      <p:sp>
        <p:nvSpPr>
          <p:cNvPr id="37" name="SK-21-text-36"/>
          <p:cNvSpPr/>
          <p:nvPr/>
        </p:nvSpPr>
        <p:spPr>
          <a:xfrm>
            <a:off x="800100" y="3272879"/>
            <a:ext cx="15392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Thessaly</a:t>
            </a:r>
            <a:endParaRPr lang="en-US" sz="1200" dirty="0"/>
          </a:p>
        </p:txBody>
      </p:sp>
      <p:sp>
        <p:nvSpPr>
          <p:cNvPr id="38" name="SK-21-text-37"/>
          <p:cNvSpPr/>
          <p:nvPr/>
        </p:nvSpPr>
        <p:spPr>
          <a:xfrm>
            <a:off x="2357438" y="2822674"/>
            <a:ext cx="2574578" cy="10910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Weight-bearing at 20° flexion, rotate body 3 times.</a:t>
            </a:r>
            <a:endParaRPr lang="en-US" sz="1200" dirty="0"/>
          </a:p>
        </p:txBody>
      </p:sp>
      <p:sp>
        <p:nvSpPr>
          <p:cNvPr id="39" name="SK-21-textBg-38"/>
          <p:cNvSpPr/>
          <p:nvPr/>
        </p:nvSpPr>
        <p:spPr>
          <a:xfrm>
            <a:off x="5160615" y="3265736"/>
            <a:ext cx="1371600" cy="223838"/>
          </a:xfrm>
          <a:prstGeom prst="roundRect">
            <a:avLst>
              <a:gd name="adj" fmla="val 8511"/>
            </a:avLst>
          </a:prstGeom>
          <a:solidFill>
            <a:srgbClr val="EDF1F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0" name="SK-21-text-39"/>
          <p:cNvSpPr/>
          <p:nvPr/>
        </p:nvSpPr>
        <p:spPr>
          <a:xfrm>
            <a:off x="5236815" y="3265736"/>
            <a:ext cx="2113280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2A5B75"/>
                </a:solidFill>
              </a:rPr>
              <a:t>High Sensitivity</a:t>
            </a:r>
            <a:endParaRPr lang="en-US" sz="975" dirty="0"/>
          </a:p>
        </p:txBody>
      </p:sp>
      <p:sp>
        <p:nvSpPr>
          <p:cNvPr id="41" name="SK-21-text-40"/>
          <p:cNvSpPr/>
          <p:nvPr/>
        </p:nvSpPr>
        <p:spPr>
          <a:xfrm>
            <a:off x="800100" y="4363938"/>
            <a:ext cx="24536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Apley's Grind</a:t>
            </a:r>
            <a:endParaRPr lang="en-US" sz="1200" dirty="0"/>
          </a:p>
        </p:txBody>
      </p:sp>
      <p:sp>
        <p:nvSpPr>
          <p:cNvPr id="42" name="SK-21-text-41"/>
          <p:cNvSpPr/>
          <p:nvPr/>
        </p:nvSpPr>
        <p:spPr>
          <a:xfrm>
            <a:off x="2357438" y="3913733"/>
            <a:ext cx="2574578" cy="10910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prone, compress knee + rotate.</a:t>
            </a:r>
            <a:endParaRPr lang="en-US" sz="1200" dirty="0"/>
          </a:p>
        </p:txBody>
      </p:sp>
      <p:sp>
        <p:nvSpPr>
          <p:cNvPr id="43" name="SK-21-textBg-42"/>
          <p:cNvSpPr/>
          <p:nvPr/>
        </p:nvSpPr>
        <p:spPr>
          <a:xfrm>
            <a:off x="5160615" y="4356795"/>
            <a:ext cx="1371600" cy="223838"/>
          </a:xfrm>
          <a:prstGeom prst="roundRect">
            <a:avLst>
              <a:gd name="adj" fmla="val 8511"/>
            </a:avLst>
          </a:prstGeom>
          <a:solidFill>
            <a:srgbClr val="EDF1F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4" name="SK-21-text-43"/>
          <p:cNvSpPr/>
          <p:nvPr/>
        </p:nvSpPr>
        <p:spPr>
          <a:xfrm>
            <a:off x="5236815" y="4356795"/>
            <a:ext cx="2113280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2A5B75"/>
                </a:solidFill>
              </a:rPr>
              <a:t>Low Significance</a:t>
            </a:r>
            <a:endParaRPr lang="en-US" sz="975" dirty="0"/>
          </a:p>
        </p:txBody>
      </p:sp>
      <p:sp>
        <p:nvSpPr>
          <p:cNvPr id="45" name="SK-21-text-44"/>
          <p:cNvSpPr/>
          <p:nvPr/>
        </p:nvSpPr>
        <p:spPr>
          <a:xfrm>
            <a:off x="800100" y="5454997"/>
            <a:ext cx="19050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Joint Line</a:t>
            </a:r>
            <a:endParaRPr lang="en-US" sz="1200" dirty="0"/>
          </a:p>
        </p:txBody>
      </p:sp>
      <p:sp>
        <p:nvSpPr>
          <p:cNvPr id="46" name="SK-21-text-45"/>
          <p:cNvSpPr/>
          <p:nvPr/>
        </p:nvSpPr>
        <p:spPr>
          <a:xfrm>
            <a:off x="2357438" y="5004792"/>
            <a:ext cx="2574578" cy="10910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Palpation of the medial or lateral joint space.</a:t>
            </a:r>
            <a:endParaRPr lang="en-US" sz="1200" dirty="0"/>
          </a:p>
        </p:txBody>
      </p:sp>
      <p:sp>
        <p:nvSpPr>
          <p:cNvPr id="47" name="SK-21-textBg-46"/>
          <p:cNvSpPr/>
          <p:nvPr/>
        </p:nvSpPr>
        <p:spPr>
          <a:xfrm>
            <a:off x="5160615" y="5447854"/>
            <a:ext cx="914400" cy="223838"/>
          </a:xfrm>
          <a:prstGeom prst="roundRect">
            <a:avLst>
              <a:gd name="adj" fmla="val 8511"/>
            </a:avLst>
          </a:prstGeom>
          <a:solidFill>
            <a:srgbClr val="EDF1F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8" name="SK-21-text-47"/>
          <p:cNvSpPr/>
          <p:nvPr/>
        </p:nvSpPr>
        <p:spPr>
          <a:xfrm>
            <a:off x="5236815" y="5447854"/>
            <a:ext cx="1238250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2A5B75"/>
                </a:solidFill>
              </a:rPr>
              <a:t>Poor Alone</a:t>
            </a:r>
            <a:endParaRPr lang="en-US" sz="975" dirty="0"/>
          </a:p>
        </p:txBody>
      </p:sp>
      <p:sp>
        <p:nvSpPr>
          <p:cNvPr id="49" name="SK-21-text-48"/>
          <p:cNvSpPr/>
          <p:nvPr/>
        </p:nvSpPr>
        <p:spPr>
          <a:xfrm>
            <a:off x="795338" y="6400651"/>
            <a:ext cx="11396663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Note: McMurray's test alone is a poor discriminator; never base a referral on a single positive test.</a:t>
            </a:r>
            <a:endParaRPr lang="en-US" sz="1050" dirty="0"/>
          </a:p>
        </p:txBody>
      </p:sp>
      <p:sp>
        <p:nvSpPr>
          <p:cNvPr id="50" name="SK-21-text-49"/>
          <p:cNvSpPr/>
          <p:nvPr/>
        </p:nvSpPr>
        <p:spPr>
          <a:xfrm>
            <a:off x="7955280" y="633717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COMPOSITE EXAMINATION</a:t>
            </a:r>
            <a:endParaRPr lang="en-US" sz="1500" dirty="0"/>
          </a:p>
        </p:txBody>
      </p:sp>
      <p:sp>
        <p:nvSpPr>
          <p:cNvPr id="51" name="SK-21-text-50"/>
          <p:cNvSpPr/>
          <p:nvPr/>
        </p:nvSpPr>
        <p:spPr>
          <a:xfrm>
            <a:off x="7650480" y="1043292"/>
            <a:ext cx="38481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combined performance of all tests significantly outperforms individual maneuvers.</a:t>
            </a:r>
            <a:endParaRPr lang="en-US" sz="1050" dirty="0"/>
          </a:p>
        </p:txBody>
      </p:sp>
      <p:sp>
        <p:nvSpPr>
          <p:cNvPr id="52" name="SK-21-text-51"/>
          <p:cNvSpPr/>
          <p:nvPr/>
        </p:nvSpPr>
        <p:spPr>
          <a:xfrm>
            <a:off x="7688580" y="1635628"/>
            <a:ext cx="17764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77%</a:t>
            </a:r>
            <a:endParaRPr lang="en-US" sz="2400" dirty="0"/>
          </a:p>
        </p:txBody>
      </p:sp>
      <p:sp>
        <p:nvSpPr>
          <p:cNvPr id="53" name="SK-21-text-52"/>
          <p:cNvSpPr/>
          <p:nvPr/>
        </p:nvSpPr>
        <p:spPr>
          <a:xfrm>
            <a:off x="8079581" y="2885926"/>
            <a:ext cx="78105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SENSITIVITY</a:t>
            </a:r>
            <a:endParaRPr lang="en-US" sz="900" dirty="0"/>
          </a:p>
        </p:txBody>
      </p:sp>
      <p:sp>
        <p:nvSpPr>
          <p:cNvPr id="54" name="SK-21-text-53"/>
          <p:cNvSpPr/>
          <p:nvPr/>
        </p:nvSpPr>
        <p:spPr>
          <a:xfrm>
            <a:off x="9684068" y="1635628"/>
            <a:ext cx="17764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91%</a:t>
            </a:r>
            <a:endParaRPr lang="en-US" sz="2400" dirty="0"/>
          </a:p>
        </p:txBody>
      </p:sp>
      <p:sp>
        <p:nvSpPr>
          <p:cNvPr id="55" name="SK-21-text-54"/>
          <p:cNvSpPr/>
          <p:nvPr/>
        </p:nvSpPr>
        <p:spPr>
          <a:xfrm>
            <a:off x="10079831" y="2885926"/>
            <a:ext cx="771525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SPECIFICITY</a:t>
            </a:r>
            <a:endParaRPr lang="en-US" sz="900" dirty="0"/>
          </a:p>
        </p:txBody>
      </p:sp>
      <p:sp>
        <p:nvSpPr>
          <p:cNvPr id="56" name="SK-21-text-55"/>
          <p:cNvSpPr/>
          <p:nvPr/>
        </p:nvSpPr>
        <p:spPr>
          <a:xfrm>
            <a:off x="7710487" y="5724376"/>
            <a:ext cx="4000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EXAM FOCUS</a:t>
            </a:r>
            <a:endParaRPr lang="en-US" sz="1050" dirty="0"/>
          </a:p>
        </p:txBody>
      </p:sp>
      <p:sp>
        <p:nvSpPr>
          <p:cNvPr id="57" name="SK-21-text-56"/>
          <p:cNvSpPr/>
          <p:nvPr/>
        </p:nvSpPr>
        <p:spPr>
          <a:xfrm>
            <a:off x="7467600" y="5952976"/>
            <a:ext cx="40005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acute painful/swollen knees, muscles will not relax, making examination </a:t>
            </a:r>
            <a:r>
              <a:rPr lang="en-US" sz="112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unreliable</a:t>
            </a: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In these cases, </a:t>
            </a:r>
            <a:r>
              <a:rPr lang="en-US" sz="112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history</a:t>
            </a: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provides 70-80% of diagnostic info.</a:t>
            </a:r>
            <a:endParaRPr lang="en-US" sz="1125" dirty="0"/>
          </a:p>
        </p:txBody>
      </p:sp>
      <p:pic>
        <p:nvPicPr>
          <p:cNvPr id="58" name="Picture 9" descr="http://www.qub.ac.uk/cskills/Knee_examination/ant_post_draw.jpg">
            <a:extLst>
              <a:ext uri="{FF2B5EF4-FFF2-40B4-BE49-F238E27FC236}">
                <a16:creationId xmlns:a16="http://schemas.microsoft.com/office/drawing/2014/main" id="{E79DE47E-9A8B-73A7-4DC5-C33C2AEA7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00950" y="2654070"/>
            <a:ext cx="3818386" cy="28606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47650"/>
            <a:ext cx="57150" cy="457200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017240"/>
            <a:ext cx="5600700" cy="2318445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093440"/>
            <a:ext cx="5372100" cy="428625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093440"/>
            <a:ext cx="381000" cy="381000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8644" y="1196280"/>
            <a:ext cx="214313" cy="175320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1617315"/>
            <a:ext cx="142875" cy="114300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1878211"/>
            <a:ext cx="142875" cy="114300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2139107"/>
            <a:ext cx="142875" cy="114300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5300" y="2711797"/>
            <a:ext cx="5372100" cy="547688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0300" y="1017240"/>
            <a:ext cx="5600700" cy="2318445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600" y="1093440"/>
            <a:ext cx="5372100" cy="428625"/>
          </a:xfrm>
          <a:prstGeom prst="rect">
            <a:avLst/>
          </a:prstGeom>
        </p:spPr>
      </p:pic>
      <p:pic>
        <p:nvPicPr>
          <p:cNvPr id="15" name="SK-22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1093440"/>
            <a:ext cx="381000" cy="381000"/>
          </a:xfrm>
          <a:prstGeom prst="rect">
            <a:avLst/>
          </a:prstGeom>
        </p:spPr>
      </p:pic>
      <p:pic>
        <p:nvPicPr>
          <p:cNvPr id="16" name="SK-22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7944" y="1196280"/>
            <a:ext cx="214313" cy="175320"/>
          </a:xfrm>
          <a:prstGeom prst="rect">
            <a:avLst/>
          </a:prstGeom>
        </p:spPr>
      </p:pic>
      <p:pic>
        <p:nvPicPr>
          <p:cNvPr id="17" name="SK-22-img-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600" y="1617315"/>
            <a:ext cx="142875" cy="114300"/>
          </a:xfrm>
          <a:prstGeom prst="rect">
            <a:avLst/>
          </a:prstGeom>
        </p:spPr>
      </p:pic>
      <p:pic>
        <p:nvPicPr>
          <p:cNvPr id="18" name="SK-22-img-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600" y="1878211"/>
            <a:ext cx="142875" cy="114300"/>
          </a:xfrm>
          <a:prstGeom prst="rect">
            <a:avLst/>
          </a:prstGeom>
        </p:spPr>
      </p:pic>
      <p:pic>
        <p:nvPicPr>
          <p:cNvPr id="19" name="SK-22-img-1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4600" y="2139107"/>
            <a:ext cx="142875" cy="114300"/>
          </a:xfrm>
          <a:prstGeom prst="rect">
            <a:avLst/>
          </a:prstGeom>
        </p:spPr>
      </p:pic>
      <p:pic>
        <p:nvPicPr>
          <p:cNvPr id="20" name="SK-22-img-1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24600" y="2711797"/>
            <a:ext cx="5372100" cy="547688"/>
          </a:xfrm>
          <a:prstGeom prst="rect">
            <a:avLst/>
          </a:prstGeom>
        </p:spPr>
      </p:pic>
      <p:pic>
        <p:nvPicPr>
          <p:cNvPr id="21" name="SK-22-img-2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3478560"/>
            <a:ext cx="5600700" cy="2318593"/>
          </a:xfrm>
          <a:prstGeom prst="rect">
            <a:avLst/>
          </a:prstGeom>
        </p:spPr>
      </p:pic>
      <p:pic>
        <p:nvPicPr>
          <p:cNvPr id="22" name="SK-22-img-2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3554760"/>
            <a:ext cx="5372100" cy="428625"/>
          </a:xfrm>
          <a:prstGeom prst="rect">
            <a:avLst/>
          </a:prstGeom>
        </p:spPr>
      </p:pic>
      <p:pic>
        <p:nvPicPr>
          <p:cNvPr id="23" name="SK-22-img-2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5300" y="3554760"/>
            <a:ext cx="381000" cy="381000"/>
          </a:xfrm>
          <a:prstGeom prst="rect">
            <a:avLst/>
          </a:prstGeom>
        </p:spPr>
      </p:pic>
      <p:pic>
        <p:nvPicPr>
          <p:cNvPr id="24" name="SK-22-img-2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8644" y="3657600"/>
            <a:ext cx="214313" cy="175320"/>
          </a:xfrm>
          <a:prstGeom prst="rect">
            <a:avLst/>
          </a:prstGeom>
        </p:spPr>
      </p:pic>
      <p:pic>
        <p:nvPicPr>
          <p:cNvPr id="25" name="SK-22-img-2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4078635"/>
            <a:ext cx="142875" cy="114300"/>
          </a:xfrm>
          <a:prstGeom prst="rect">
            <a:avLst/>
          </a:prstGeom>
        </p:spPr>
      </p:pic>
      <p:pic>
        <p:nvPicPr>
          <p:cNvPr id="26" name="SK-22-img-2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4339530"/>
            <a:ext cx="142875" cy="114300"/>
          </a:xfrm>
          <a:prstGeom prst="rect">
            <a:avLst/>
          </a:prstGeom>
        </p:spPr>
      </p:pic>
      <p:pic>
        <p:nvPicPr>
          <p:cNvPr id="27" name="SK-22-img-2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4600426"/>
            <a:ext cx="142875" cy="114300"/>
          </a:xfrm>
          <a:prstGeom prst="rect">
            <a:avLst/>
          </a:prstGeom>
        </p:spPr>
      </p:pic>
      <p:pic>
        <p:nvPicPr>
          <p:cNvPr id="28" name="SK-22-img-2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5300" y="5173266"/>
            <a:ext cx="5372100" cy="547688"/>
          </a:xfrm>
          <a:prstGeom prst="rect">
            <a:avLst/>
          </a:prstGeom>
        </p:spPr>
      </p:pic>
      <p:pic>
        <p:nvPicPr>
          <p:cNvPr id="29" name="SK-22-img-2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10300" y="3478560"/>
            <a:ext cx="5600700" cy="2318593"/>
          </a:xfrm>
          <a:prstGeom prst="rect">
            <a:avLst/>
          </a:prstGeom>
        </p:spPr>
      </p:pic>
      <p:pic>
        <p:nvPicPr>
          <p:cNvPr id="30" name="SK-22-img-2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600" y="3554760"/>
            <a:ext cx="5372100" cy="428625"/>
          </a:xfrm>
          <a:prstGeom prst="rect">
            <a:avLst/>
          </a:prstGeom>
        </p:spPr>
      </p:pic>
      <p:pic>
        <p:nvPicPr>
          <p:cNvPr id="31" name="SK-22-img-3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4600" y="3554760"/>
            <a:ext cx="381000" cy="381000"/>
          </a:xfrm>
          <a:prstGeom prst="rect">
            <a:avLst/>
          </a:prstGeom>
        </p:spPr>
      </p:pic>
      <p:pic>
        <p:nvPicPr>
          <p:cNvPr id="32" name="SK-22-img-3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7944" y="3657600"/>
            <a:ext cx="214313" cy="175320"/>
          </a:xfrm>
          <a:prstGeom prst="rect">
            <a:avLst/>
          </a:prstGeom>
        </p:spPr>
      </p:pic>
      <p:pic>
        <p:nvPicPr>
          <p:cNvPr id="33" name="SK-22-img-3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600" y="4078635"/>
            <a:ext cx="142875" cy="114300"/>
          </a:xfrm>
          <a:prstGeom prst="rect">
            <a:avLst/>
          </a:prstGeom>
        </p:spPr>
      </p:pic>
      <p:pic>
        <p:nvPicPr>
          <p:cNvPr id="34" name="SK-22-img-3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4600" y="4339530"/>
            <a:ext cx="142875" cy="114300"/>
          </a:xfrm>
          <a:prstGeom prst="rect">
            <a:avLst/>
          </a:prstGeom>
        </p:spPr>
      </p:pic>
      <p:pic>
        <p:nvPicPr>
          <p:cNvPr id="35" name="SK-22-img-3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600" y="4600426"/>
            <a:ext cx="142875" cy="114300"/>
          </a:xfrm>
          <a:prstGeom prst="rect">
            <a:avLst/>
          </a:prstGeom>
        </p:spPr>
      </p:pic>
      <p:pic>
        <p:nvPicPr>
          <p:cNvPr id="36" name="SK-22-img-3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4600" y="5173266"/>
            <a:ext cx="5372100" cy="547688"/>
          </a:xfrm>
          <a:prstGeom prst="rect">
            <a:avLst/>
          </a:prstGeom>
        </p:spPr>
      </p:pic>
      <p:pic>
        <p:nvPicPr>
          <p:cNvPr id="37" name="SK-22-img-36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1000" y="5940028"/>
            <a:ext cx="11430000" cy="670322"/>
          </a:xfrm>
          <a:prstGeom prst="rect">
            <a:avLst/>
          </a:prstGeom>
        </p:spPr>
      </p:pic>
      <p:pic>
        <p:nvPicPr>
          <p:cNvPr id="38" name="SK-22-img-37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1500" y="6056114"/>
            <a:ext cx="573137" cy="438150"/>
          </a:xfrm>
          <a:prstGeom prst="rect">
            <a:avLst/>
          </a:prstGeom>
        </p:spPr>
      </p:pic>
      <p:sp>
        <p:nvSpPr>
          <p:cNvPr id="39" name="SK-22-text-38"/>
          <p:cNvSpPr/>
          <p:nvPr/>
        </p:nvSpPr>
        <p:spPr>
          <a:xfrm>
            <a:off x="628650" y="247650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 Tests: Patellofemoral Assessment</a:t>
            </a:r>
            <a:endParaRPr lang="en-US" sz="2550" dirty="0"/>
          </a:p>
        </p:txBody>
      </p:sp>
      <p:sp>
        <p:nvSpPr>
          <p:cNvPr id="40" name="SK-22-text-39"/>
          <p:cNvSpPr/>
          <p:nvPr/>
        </p:nvSpPr>
        <p:spPr>
          <a:xfrm>
            <a:off x="628650" y="674340"/>
            <a:ext cx="64960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41" name="SK-22-text-40"/>
          <p:cNvSpPr/>
          <p:nvPr/>
        </p:nvSpPr>
        <p:spPr>
          <a:xfrm>
            <a:off x="990600" y="1126778"/>
            <a:ext cx="76485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Patellar Grind (Clarke’s Sign)</a:t>
            </a:r>
            <a:endParaRPr lang="en-US" sz="1650" dirty="0"/>
          </a:p>
        </p:txBody>
      </p:sp>
      <p:sp>
        <p:nvSpPr>
          <p:cNvPr id="42" name="SK-22-text-41"/>
          <p:cNvSpPr/>
          <p:nvPr/>
        </p:nvSpPr>
        <p:spPr>
          <a:xfrm>
            <a:off x="733425" y="1598265"/>
            <a:ext cx="92202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supine, knee extended, quadriceps relaxed.</a:t>
            </a:r>
            <a:endParaRPr lang="en-US" sz="1200" dirty="0"/>
          </a:p>
        </p:txBody>
      </p:sp>
      <p:sp>
        <p:nvSpPr>
          <p:cNvPr id="43" name="SK-22-text-42"/>
          <p:cNvSpPr/>
          <p:nvPr/>
        </p:nvSpPr>
        <p:spPr>
          <a:xfrm>
            <a:off x="733425" y="1859161"/>
            <a:ext cx="11049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Place hand above patella and apply downward/distal pressure.</a:t>
            </a:r>
            <a:endParaRPr lang="en-US" sz="1200" dirty="0"/>
          </a:p>
        </p:txBody>
      </p:sp>
      <p:sp>
        <p:nvSpPr>
          <p:cNvPr id="44" name="SK-22-text-43"/>
          <p:cNvSpPr/>
          <p:nvPr/>
        </p:nvSpPr>
        <p:spPr>
          <a:xfrm>
            <a:off x="733425" y="2120057"/>
            <a:ext cx="106832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Ask patient to contract the quadriceps against resistance.</a:t>
            </a:r>
            <a:endParaRPr lang="en-US" sz="1200" dirty="0"/>
          </a:p>
        </p:txBody>
      </p:sp>
      <p:sp>
        <p:nvSpPr>
          <p:cNvPr id="45" name="SK-22-text-44"/>
          <p:cNvSpPr/>
          <p:nvPr/>
        </p:nvSpPr>
        <p:spPr>
          <a:xfrm>
            <a:off x="609600" y="2759422"/>
            <a:ext cx="5219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POSITIVE FINDING</a:t>
            </a:r>
            <a:endParaRPr lang="en-US" sz="1050" dirty="0"/>
          </a:p>
        </p:txBody>
      </p:sp>
      <p:sp>
        <p:nvSpPr>
          <p:cNvPr id="46" name="SK-22-text-45"/>
          <p:cNvSpPr/>
          <p:nvPr/>
        </p:nvSpPr>
        <p:spPr>
          <a:xfrm>
            <a:off x="609600" y="3007072"/>
            <a:ext cx="984885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Reproduction of retropatellar pain (not just discomfort).</a:t>
            </a:r>
            <a:endParaRPr lang="en-US" sz="1125" dirty="0"/>
          </a:p>
        </p:txBody>
      </p:sp>
      <p:sp>
        <p:nvSpPr>
          <p:cNvPr id="47" name="SK-22-text-46"/>
          <p:cNvSpPr/>
          <p:nvPr/>
        </p:nvSpPr>
        <p:spPr>
          <a:xfrm>
            <a:off x="6819900" y="1126778"/>
            <a:ext cx="53721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Patellar Glide &amp; Apprehension</a:t>
            </a:r>
            <a:endParaRPr lang="en-US" sz="1650" dirty="0"/>
          </a:p>
        </p:txBody>
      </p:sp>
      <p:sp>
        <p:nvSpPr>
          <p:cNvPr id="48" name="SK-22-text-47"/>
          <p:cNvSpPr/>
          <p:nvPr/>
        </p:nvSpPr>
        <p:spPr>
          <a:xfrm>
            <a:off x="6562725" y="1598265"/>
            <a:ext cx="56292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Assess at 20° flexion (neutralizes secondary stabilizers).</a:t>
            </a:r>
            <a:endParaRPr lang="en-US" sz="1200" dirty="0"/>
          </a:p>
        </p:txBody>
      </p:sp>
      <p:sp>
        <p:nvSpPr>
          <p:cNvPr id="49" name="SK-22-text-48"/>
          <p:cNvSpPr/>
          <p:nvPr/>
        </p:nvSpPr>
        <p:spPr>
          <a:xfrm>
            <a:off x="6562725" y="1859161"/>
            <a:ext cx="56292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Push patella medially/laterally to assess excursion.</a:t>
            </a:r>
            <a:endParaRPr lang="en-US" sz="1200" dirty="0"/>
          </a:p>
        </p:txBody>
      </p:sp>
      <p:sp>
        <p:nvSpPr>
          <p:cNvPr id="50" name="SK-22-text-49"/>
          <p:cNvSpPr/>
          <p:nvPr/>
        </p:nvSpPr>
        <p:spPr>
          <a:xfrm>
            <a:off x="6562725" y="2120057"/>
            <a:ext cx="56292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Observe for apprehension or pain during lateral glide.</a:t>
            </a:r>
            <a:endParaRPr lang="en-US" sz="1200" dirty="0"/>
          </a:p>
        </p:txBody>
      </p:sp>
      <p:sp>
        <p:nvSpPr>
          <p:cNvPr id="51" name="SK-22-text-50"/>
          <p:cNvSpPr/>
          <p:nvPr/>
        </p:nvSpPr>
        <p:spPr>
          <a:xfrm>
            <a:off x="6438900" y="2759422"/>
            <a:ext cx="5219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SIGNIFICANCE</a:t>
            </a:r>
            <a:endParaRPr lang="en-US" sz="1050" dirty="0"/>
          </a:p>
        </p:txBody>
      </p:sp>
      <p:sp>
        <p:nvSpPr>
          <p:cNvPr id="52" name="SK-22-text-51"/>
          <p:cNvSpPr/>
          <p:nvPr/>
        </p:nvSpPr>
        <p:spPr>
          <a:xfrm>
            <a:off x="6438900" y="3007072"/>
            <a:ext cx="575310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Suggests instability, maltracking, or subluxation history.</a:t>
            </a:r>
            <a:endParaRPr lang="en-US" sz="1125" dirty="0"/>
          </a:p>
        </p:txBody>
      </p:sp>
      <p:sp>
        <p:nvSpPr>
          <p:cNvPr id="53" name="SK-22-text-52"/>
          <p:cNvSpPr/>
          <p:nvPr/>
        </p:nvSpPr>
        <p:spPr>
          <a:xfrm>
            <a:off x="990600" y="3588097"/>
            <a:ext cx="48825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VMO Bulk Assessment</a:t>
            </a:r>
            <a:endParaRPr lang="en-US" sz="1650" dirty="0"/>
          </a:p>
        </p:txBody>
      </p:sp>
      <p:sp>
        <p:nvSpPr>
          <p:cNvPr id="54" name="SK-22-text-53"/>
          <p:cNvSpPr/>
          <p:nvPr/>
        </p:nvSpPr>
        <p:spPr>
          <a:xfrm>
            <a:off x="733425" y="4059585"/>
            <a:ext cx="106832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Inspect Vastus Medialis Obliquus (inner quad) for wasting.</a:t>
            </a:r>
            <a:endParaRPr lang="en-US" sz="1200" dirty="0"/>
          </a:p>
        </p:txBody>
      </p:sp>
      <p:sp>
        <p:nvSpPr>
          <p:cNvPr id="55" name="SK-22-text-54"/>
          <p:cNvSpPr/>
          <p:nvPr/>
        </p:nvSpPr>
        <p:spPr>
          <a:xfrm>
            <a:off x="733425" y="4320480"/>
            <a:ext cx="81229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Compare symmetry with the asymptomatic knee.</a:t>
            </a:r>
            <a:endParaRPr lang="en-US" sz="1200" dirty="0"/>
          </a:p>
        </p:txBody>
      </p:sp>
      <p:sp>
        <p:nvSpPr>
          <p:cNvPr id="56" name="SK-22-text-55"/>
          <p:cNvSpPr/>
          <p:nvPr/>
        </p:nvSpPr>
        <p:spPr>
          <a:xfrm>
            <a:off x="733425" y="4581376"/>
            <a:ext cx="101346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Assess muscle tone during active isometric contraction.</a:t>
            </a:r>
            <a:endParaRPr lang="en-US" sz="1200" dirty="0"/>
          </a:p>
        </p:txBody>
      </p:sp>
      <p:sp>
        <p:nvSpPr>
          <p:cNvPr id="57" name="SK-22-text-56"/>
          <p:cNvSpPr/>
          <p:nvPr/>
        </p:nvSpPr>
        <p:spPr>
          <a:xfrm>
            <a:off x="495300" y="4861322"/>
            <a:ext cx="66370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Weakness leads to lateral patellar drift.</a:t>
            </a:r>
            <a:endParaRPr lang="en-US" sz="1050" dirty="0"/>
          </a:p>
        </p:txBody>
      </p:sp>
      <p:sp>
        <p:nvSpPr>
          <p:cNvPr id="58" name="SK-22-text-57"/>
          <p:cNvSpPr/>
          <p:nvPr/>
        </p:nvSpPr>
        <p:spPr>
          <a:xfrm>
            <a:off x="609600" y="5220891"/>
            <a:ext cx="5219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CLUE</a:t>
            </a:r>
            <a:endParaRPr lang="en-US" sz="1050" dirty="0"/>
          </a:p>
        </p:txBody>
      </p:sp>
      <p:sp>
        <p:nvSpPr>
          <p:cNvPr id="59" name="SK-22-text-58"/>
          <p:cNvSpPr/>
          <p:nvPr/>
        </p:nvSpPr>
        <p:spPr>
          <a:xfrm>
            <a:off x="609600" y="5468541"/>
            <a:ext cx="899160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Atrophy occurs rapidly following knee pain/effusion.</a:t>
            </a:r>
            <a:endParaRPr lang="en-US" sz="1125" dirty="0"/>
          </a:p>
        </p:txBody>
      </p:sp>
      <p:sp>
        <p:nvSpPr>
          <p:cNvPr id="60" name="SK-22-text-59"/>
          <p:cNvSpPr/>
          <p:nvPr/>
        </p:nvSpPr>
        <p:spPr>
          <a:xfrm>
            <a:off x="6819900" y="3588097"/>
            <a:ext cx="53721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Foot Pronation &amp; Q-Angle</a:t>
            </a:r>
            <a:endParaRPr lang="en-US" sz="1650" dirty="0"/>
          </a:p>
        </p:txBody>
      </p:sp>
      <p:sp>
        <p:nvSpPr>
          <p:cNvPr id="61" name="SK-22-text-60"/>
          <p:cNvSpPr/>
          <p:nvPr/>
        </p:nvSpPr>
        <p:spPr>
          <a:xfrm>
            <a:off x="6562725" y="4059585"/>
            <a:ext cx="56292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Examine the patient standing from behind and the side.</a:t>
            </a:r>
            <a:endParaRPr lang="en-US" sz="1200" dirty="0"/>
          </a:p>
        </p:txBody>
      </p:sp>
      <p:sp>
        <p:nvSpPr>
          <p:cNvPr id="62" name="SK-22-text-61"/>
          <p:cNvSpPr/>
          <p:nvPr/>
        </p:nvSpPr>
        <p:spPr>
          <a:xfrm>
            <a:off x="6562725" y="4320480"/>
            <a:ext cx="56292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Look for arch collapse (overpronation/flat feet).</a:t>
            </a:r>
            <a:endParaRPr lang="en-US" sz="1200" dirty="0"/>
          </a:p>
        </p:txBody>
      </p:sp>
      <p:sp>
        <p:nvSpPr>
          <p:cNvPr id="63" name="SK-22-text-62"/>
          <p:cNvSpPr/>
          <p:nvPr/>
        </p:nvSpPr>
        <p:spPr>
          <a:xfrm>
            <a:off x="6562725" y="4581376"/>
            <a:ext cx="56292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Check for excessive internal tibial rotation.</a:t>
            </a:r>
            <a:endParaRPr lang="en-US" sz="1200" dirty="0"/>
          </a:p>
        </p:txBody>
      </p:sp>
      <p:sp>
        <p:nvSpPr>
          <p:cNvPr id="64" name="SK-22-text-63"/>
          <p:cNvSpPr/>
          <p:nvPr/>
        </p:nvSpPr>
        <p:spPr>
          <a:xfrm>
            <a:off x="6438900" y="5220891"/>
            <a:ext cx="5219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PATHOPHYSIOLOGY</a:t>
            </a:r>
            <a:endParaRPr lang="en-US" sz="1050" dirty="0"/>
          </a:p>
        </p:txBody>
      </p:sp>
      <p:sp>
        <p:nvSpPr>
          <p:cNvPr id="65" name="SK-22-text-64"/>
          <p:cNvSpPr/>
          <p:nvPr/>
        </p:nvSpPr>
        <p:spPr>
          <a:xfrm>
            <a:off x="6438900" y="5468541"/>
            <a:ext cx="575310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Pronation increases Q-angle, causing lateral PFJ stress.</a:t>
            </a:r>
            <a:endParaRPr lang="en-US" sz="1125" dirty="0"/>
          </a:p>
        </p:txBody>
      </p:sp>
      <p:sp>
        <p:nvSpPr>
          <p:cNvPr id="66" name="SK-22-text-65"/>
          <p:cNvSpPr/>
          <p:nvPr/>
        </p:nvSpPr>
        <p:spPr>
          <a:xfrm>
            <a:off x="685800" y="6056114"/>
            <a:ext cx="344537" cy="438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 TIP</a:t>
            </a:r>
            <a:endParaRPr lang="en-US" sz="1050" dirty="0"/>
          </a:p>
        </p:txBody>
      </p:sp>
      <p:sp>
        <p:nvSpPr>
          <p:cNvPr id="67" name="SK-22-text-66"/>
          <p:cNvSpPr/>
          <p:nvPr/>
        </p:nvSpPr>
        <p:spPr>
          <a:xfrm>
            <a:off x="1297037" y="6035278"/>
            <a:ext cx="10323463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PFPS is a diagnosis of exclusion. Reproducing the patient's specific pain (e.g., on a single-leg squat or during patellar compression) is more diagnostic in the SCA than naming the test itself.</a:t>
            </a:r>
            <a:endParaRPr lang="en-US" sz="13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57150" cy="457200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988790"/>
            <a:ext cx="457200" cy="457200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325" y="2103090"/>
            <a:ext cx="285750" cy="228600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5208240"/>
            <a:ext cx="5253038" cy="790575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900" y="5694015"/>
            <a:ext cx="190500" cy="152400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1238" y="1503015"/>
            <a:ext cx="9525" cy="4981575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9363" y="1312515"/>
            <a:ext cx="457200" cy="457200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15088" y="1426815"/>
            <a:ext cx="285750" cy="228600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9363" y="5141565"/>
            <a:ext cx="2005013" cy="314325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43663" y="5230118"/>
            <a:ext cx="166688" cy="137220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0575" y="5141565"/>
            <a:ext cx="1776413" cy="314325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24875" y="5230118"/>
            <a:ext cx="166688" cy="137220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9363" y="5684490"/>
            <a:ext cx="5253038" cy="990600"/>
          </a:xfrm>
          <a:prstGeom prst="rect">
            <a:avLst/>
          </a:prstGeom>
        </p:spPr>
      </p:pic>
      <p:sp>
        <p:nvSpPr>
          <p:cNvPr id="17" name="SK-23-text-16"/>
          <p:cNvSpPr/>
          <p:nvPr/>
        </p:nvSpPr>
        <p:spPr>
          <a:xfrm>
            <a:off x="628650" y="381000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Specific Conditions: ACL Rupture</a:t>
            </a:r>
            <a:endParaRPr lang="en-US" sz="2550" dirty="0"/>
          </a:p>
        </p:txBody>
      </p:sp>
      <p:sp>
        <p:nvSpPr>
          <p:cNvPr id="18" name="SK-23-text-17"/>
          <p:cNvSpPr/>
          <p:nvPr/>
        </p:nvSpPr>
        <p:spPr>
          <a:xfrm>
            <a:off x="628650" y="807690"/>
            <a:ext cx="631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19" name="SK-23-text-18"/>
          <p:cNvSpPr/>
          <p:nvPr/>
        </p:nvSpPr>
        <p:spPr>
          <a:xfrm>
            <a:off x="1181100" y="2017365"/>
            <a:ext cx="429387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Acute Rupture</a:t>
            </a:r>
            <a:endParaRPr lang="en-US" sz="2100" dirty="0"/>
          </a:p>
        </p:txBody>
      </p:sp>
      <p:sp>
        <p:nvSpPr>
          <p:cNvPr id="20" name="SK-23-text-19"/>
          <p:cNvSpPr/>
          <p:nvPr/>
        </p:nvSpPr>
        <p:spPr>
          <a:xfrm>
            <a:off x="609600" y="2674590"/>
            <a:ext cx="53292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17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MECHANISM</a:t>
            </a:r>
            <a:endParaRPr lang="en-US" sz="1050" dirty="0"/>
          </a:p>
        </p:txBody>
      </p:sp>
      <p:sp>
        <p:nvSpPr>
          <p:cNvPr id="21" name="SK-23-text-20"/>
          <p:cNvSpPr/>
          <p:nvPr/>
        </p:nvSpPr>
        <p:spPr>
          <a:xfrm>
            <a:off x="609600" y="2912715"/>
            <a:ext cx="52530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Non-contact pivot, sudden deceleration, or "stop-and-go" movement.</a:t>
            </a:r>
            <a:endParaRPr lang="en-US" sz="1350" dirty="0"/>
          </a:p>
        </p:txBody>
      </p:sp>
      <p:sp>
        <p:nvSpPr>
          <p:cNvPr id="22" name="SK-23-text-21"/>
          <p:cNvSpPr/>
          <p:nvPr/>
        </p:nvSpPr>
        <p:spPr>
          <a:xfrm>
            <a:off x="609600" y="3579465"/>
            <a:ext cx="53292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17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CLASSIC HISTORY (90% DIAGNOSIS)</a:t>
            </a:r>
            <a:endParaRPr lang="en-US" sz="1050" dirty="0"/>
          </a:p>
        </p:txBody>
      </p:sp>
      <p:sp>
        <p:nvSpPr>
          <p:cNvPr id="23" name="SK-23-text-22"/>
          <p:cNvSpPr/>
          <p:nvPr/>
        </p:nvSpPr>
        <p:spPr>
          <a:xfrm>
            <a:off x="609600" y="3817590"/>
            <a:ext cx="52530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Audible "pop/snap", immediate severe pain, and rapid swelling (haemarthrosis) within 8 hours.</a:t>
            </a:r>
            <a:endParaRPr lang="en-US" sz="1350" dirty="0"/>
          </a:p>
        </p:txBody>
      </p:sp>
      <p:sp>
        <p:nvSpPr>
          <p:cNvPr id="24" name="SK-23-text-23"/>
          <p:cNvSpPr/>
          <p:nvPr/>
        </p:nvSpPr>
        <p:spPr>
          <a:xfrm>
            <a:off x="609600" y="4484340"/>
            <a:ext cx="53292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17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EXAM FINDINGS</a:t>
            </a:r>
            <a:endParaRPr lang="en-US" sz="1050" dirty="0"/>
          </a:p>
        </p:txBody>
      </p:sp>
      <p:sp>
        <p:nvSpPr>
          <p:cNvPr id="25" name="SK-23-text-24"/>
          <p:cNvSpPr/>
          <p:nvPr/>
        </p:nvSpPr>
        <p:spPr>
          <a:xfrm>
            <a:off x="609600" y="4722465"/>
            <a:ext cx="115824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Tense haemarthrosis and positive </a:t>
            </a: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Lachman Test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(LR+ 25.0).</a:t>
            </a:r>
            <a:endParaRPr lang="en-US" sz="1350" dirty="0"/>
          </a:p>
        </p:txBody>
      </p:sp>
      <p:sp>
        <p:nvSpPr>
          <p:cNvPr id="26" name="SK-23-textBg-25"/>
          <p:cNvSpPr/>
          <p:nvPr/>
        </p:nvSpPr>
        <p:spPr>
          <a:xfrm>
            <a:off x="723900" y="5332065"/>
            <a:ext cx="1085850" cy="247650"/>
          </a:xfrm>
          <a:prstGeom prst="roundRect">
            <a:avLst>
              <a:gd name="adj" fmla="val 7692"/>
            </a:avLst>
          </a:prstGeom>
          <a:solidFill>
            <a:srgbClr val="BA1A1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SK-23-text-26"/>
          <p:cNvSpPr/>
          <p:nvPr/>
        </p:nvSpPr>
        <p:spPr>
          <a:xfrm>
            <a:off x="800100" y="5332065"/>
            <a:ext cx="1650733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</a:rPr>
              <a:t>AKT HIGH YIELD</a:t>
            </a:r>
            <a:endParaRPr lang="en-US" sz="900" dirty="0"/>
          </a:p>
        </p:txBody>
      </p:sp>
      <p:sp>
        <p:nvSpPr>
          <p:cNvPr id="28" name="SK-23-text-27"/>
          <p:cNvSpPr/>
          <p:nvPr/>
        </p:nvSpPr>
        <p:spPr>
          <a:xfrm>
            <a:off x="990600" y="5655915"/>
            <a:ext cx="86563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70% of acute knee haemarthrosis = ACL Rupture.</a:t>
            </a:r>
            <a:endParaRPr lang="en-US" sz="1200" dirty="0"/>
          </a:p>
        </p:txBody>
      </p:sp>
      <p:sp>
        <p:nvSpPr>
          <p:cNvPr id="29" name="SK-23-text-28"/>
          <p:cNvSpPr/>
          <p:nvPr/>
        </p:nvSpPr>
        <p:spPr>
          <a:xfrm>
            <a:off x="6900863" y="1341090"/>
            <a:ext cx="52911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Chronic Instability</a:t>
            </a:r>
            <a:endParaRPr lang="en-US" sz="2100" dirty="0"/>
          </a:p>
        </p:txBody>
      </p:sp>
      <p:sp>
        <p:nvSpPr>
          <p:cNvPr id="30" name="SK-23-text-29"/>
          <p:cNvSpPr/>
          <p:nvPr/>
        </p:nvSpPr>
        <p:spPr>
          <a:xfrm>
            <a:off x="6329363" y="1998315"/>
            <a:ext cx="53292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17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PRESENTATION</a:t>
            </a:r>
            <a:endParaRPr lang="en-US" sz="1050" dirty="0"/>
          </a:p>
        </p:txBody>
      </p:sp>
      <p:sp>
        <p:nvSpPr>
          <p:cNvPr id="31" name="SK-23-text-30"/>
          <p:cNvSpPr/>
          <p:nvPr/>
        </p:nvSpPr>
        <p:spPr>
          <a:xfrm>
            <a:off x="6329363" y="2236440"/>
            <a:ext cx="52530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Recurrent episodes of "giving way" on rotation, pivoting, or uneven ground.</a:t>
            </a:r>
            <a:endParaRPr lang="en-US" sz="1350" dirty="0"/>
          </a:p>
        </p:txBody>
      </p:sp>
      <p:sp>
        <p:nvSpPr>
          <p:cNvPr id="32" name="SK-23-text-31"/>
          <p:cNvSpPr/>
          <p:nvPr/>
        </p:nvSpPr>
        <p:spPr>
          <a:xfrm>
            <a:off x="6329363" y="2903190"/>
            <a:ext cx="53292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17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LATE EXAM FINDINGS</a:t>
            </a:r>
            <a:endParaRPr lang="en-US" sz="1050" dirty="0"/>
          </a:p>
        </p:txBody>
      </p:sp>
      <p:sp>
        <p:nvSpPr>
          <p:cNvPr id="33" name="SK-23-text-32"/>
          <p:cNvSpPr/>
          <p:nvPr/>
        </p:nvSpPr>
        <p:spPr>
          <a:xfrm>
            <a:off x="6329363" y="3141315"/>
            <a:ext cx="52530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Quadriceps muscle wasting (rapid onset) and positive </a:t>
            </a: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Anterior Drawer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sign.</a:t>
            </a:r>
            <a:endParaRPr lang="en-US" sz="1350" dirty="0"/>
          </a:p>
        </p:txBody>
      </p:sp>
      <p:sp>
        <p:nvSpPr>
          <p:cNvPr id="34" name="SK-23-text-33"/>
          <p:cNvSpPr/>
          <p:nvPr/>
        </p:nvSpPr>
        <p:spPr>
          <a:xfrm>
            <a:off x="6329363" y="3808065"/>
            <a:ext cx="53292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17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LONG-TERM SEQUELAE</a:t>
            </a:r>
            <a:endParaRPr lang="en-US" sz="1050" dirty="0"/>
          </a:p>
        </p:txBody>
      </p:sp>
      <p:sp>
        <p:nvSpPr>
          <p:cNvPr id="35" name="SK-23-text-34"/>
          <p:cNvSpPr/>
          <p:nvPr/>
        </p:nvSpPr>
        <p:spPr>
          <a:xfrm>
            <a:off x="6329363" y="4046190"/>
            <a:ext cx="52530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Secondary meniscal tears (bucket handle) and accelerated </a:t>
            </a: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Osteoarthritis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350" dirty="0"/>
          </a:p>
        </p:txBody>
      </p:sp>
      <p:sp>
        <p:nvSpPr>
          <p:cNvPr id="36" name="SK-23-text-35"/>
          <p:cNvSpPr/>
          <p:nvPr/>
        </p:nvSpPr>
        <p:spPr>
          <a:xfrm>
            <a:off x="6329363" y="4789140"/>
            <a:ext cx="53292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17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COST OF MISSED DIAGNOSIS</a:t>
            </a:r>
            <a:endParaRPr lang="en-US" sz="1050" dirty="0"/>
          </a:p>
        </p:txBody>
      </p:sp>
      <p:sp>
        <p:nvSpPr>
          <p:cNvPr id="37" name="SK-23-text-36"/>
          <p:cNvSpPr/>
          <p:nvPr/>
        </p:nvSpPr>
        <p:spPr>
          <a:xfrm>
            <a:off x="6667500" y="5141565"/>
            <a:ext cx="3449869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21 Month Delay (UK Avg)</a:t>
            </a:r>
            <a:endParaRPr lang="en-US" sz="1050" dirty="0"/>
          </a:p>
        </p:txBody>
      </p:sp>
      <p:sp>
        <p:nvSpPr>
          <p:cNvPr id="38" name="SK-23-text-37"/>
          <p:cNvSpPr/>
          <p:nvPr/>
        </p:nvSpPr>
        <p:spPr>
          <a:xfrm>
            <a:off x="8748713" y="5141565"/>
            <a:ext cx="3067408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Functional Instability</a:t>
            </a:r>
            <a:endParaRPr lang="en-US" sz="1050" dirty="0"/>
          </a:p>
        </p:txBody>
      </p:sp>
      <p:sp>
        <p:nvSpPr>
          <p:cNvPr id="39" name="SK-23-textBg-38"/>
          <p:cNvSpPr/>
          <p:nvPr/>
        </p:nvSpPr>
        <p:spPr>
          <a:xfrm>
            <a:off x="6443663" y="5808315"/>
            <a:ext cx="1085850" cy="247650"/>
          </a:xfrm>
          <a:prstGeom prst="roundRect">
            <a:avLst>
              <a:gd name="adj" fmla="val 7692"/>
            </a:avLst>
          </a:prstGeom>
          <a:solidFill>
            <a:srgbClr val="2A5B7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0" name="SK-23-text-39"/>
          <p:cNvSpPr/>
          <p:nvPr/>
        </p:nvSpPr>
        <p:spPr>
          <a:xfrm>
            <a:off x="6519863" y="5808315"/>
            <a:ext cx="1650733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</a:rPr>
              <a:t>SCA SAFETY TIP</a:t>
            </a:r>
            <a:endParaRPr lang="en-US" sz="900" dirty="0"/>
          </a:p>
        </p:txBody>
      </p:sp>
      <p:sp>
        <p:nvSpPr>
          <p:cNvPr id="41" name="SK-23-text-40"/>
          <p:cNvSpPr/>
          <p:nvPr/>
        </p:nvSpPr>
        <p:spPr>
          <a:xfrm>
            <a:off x="6443663" y="6132165"/>
            <a:ext cx="502443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History &gt; Exam. If the story fits ACL, refer even if tests are "normal" due to muscle guarding.</a:t>
            </a:r>
            <a:endParaRPr lang="en-US" sz="112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57150" cy="457200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293465"/>
            <a:ext cx="5600700" cy="4017913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455390"/>
            <a:ext cx="238125" cy="190500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3731865"/>
            <a:ext cx="5372100" cy="895350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0300" y="1293465"/>
            <a:ext cx="5600700" cy="4017913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4600" y="1455390"/>
            <a:ext cx="238125" cy="190500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600" y="3960465"/>
            <a:ext cx="5372100" cy="681038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5501878"/>
            <a:ext cx="11430000" cy="975122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5760839"/>
            <a:ext cx="457200" cy="457200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5325" y="5875139"/>
            <a:ext cx="285750" cy="228600"/>
          </a:xfrm>
          <a:prstGeom prst="rect">
            <a:avLst/>
          </a:prstGeom>
        </p:spPr>
      </p:pic>
      <p:sp>
        <p:nvSpPr>
          <p:cNvPr id="14" name="SK-24-text-13"/>
          <p:cNvSpPr/>
          <p:nvPr/>
        </p:nvSpPr>
        <p:spPr>
          <a:xfrm>
            <a:off x="628650" y="381000"/>
            <a:ext cx="1026604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 of ACL Injuries</a:t>
            </a:r>
            <a:endParaRPr lang="en-US" sz="2550" dirty="0"/>
          </a:p>
        </p:txBody>
      </p:sp>
      <p:sp>
        <p:nvSpPr>
          <p:cNvPr id="15" name="SK-24-text-14"/>
          <p:cNvSpPr/>
          <p:nvPr/>
        </p:nvSpPr>
        <p:spPr>
          <a:xfrm>
            <a:off x="628650" y="807690"/>
            <a:ext cx="631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16" name="SK-24-text-15"/>
          <p:cNvSpPr/>
          <p:nvPr/>
        </p:nvSpPr>
        <p:spPr>
          <a:xfrm>
            <a:off x="828675" y="1407765"/>
            <a:ext cx="5124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Acute Management Phase</a:t>
            </a:r>
            <a:endParaRPr lang="en-US" sz="1500" dirty="0"/>
          </a:p>
        </p:txBody>
      </p:sp>
      <p:sp>
        <p:nvSpPr>
          <p:cNvPr id="17" name="SK-24-text-16"/>
          <p:cNvSpPr/>
          <p:nvPr/>
        </p:nvSpPr>
        <p:spPr>
          <a:xfrm>
            <a:off x="723900" y="1807815"/>
            <a:ext cx="5143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POLICE Protocol: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Protection, Optimal Loading, Ice, Compression, Elevation.</a:t>
            </a:r>
            <a:endParaRPr lang="en-US" sz="1200" dirty="0"/>
          </a:p>
        </p:txBody>
      </p:sp>
      <p:sp>
        <p:nvSpPr>
          <p:cNvPr id="18" name="SK-24-text-17"/>
          <p:cNvSpPr/>
          <p:nvPr/>
        </p:nvSpPr>
        <p:spPr>
          <a:xfrm>
            <a:off x="723900" y="2341215"/>
            <a:ext cx="5143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Aspiration: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Therapeutic for large haemarthrosis; diagnostic for fat globules (fracture).</a:t>
            </a:r>
            <a:endParaRPr lang="en-US" sz="1200" dirty="0"/>
          </a:p>
        </p:txBody>
      </p:sp>
      <p:sp>
        <p:nvSpPr>
          <p:cNvPr id="19" name="SK-24-text-18"/>
          <p:cNvSpPr/>
          <p:nvPr/>
        </p:nvSpPr>
        <p:spPr>
          <a:xfrm>
            <a:off x="723900" y="2874615"/>
            <a:ext cx="5143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Analgesia: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NSAIDs for acute inflammation; avoid long-term regular opioids.</a:t>
            </a:r>
            <a:endParaRPr lang="en-US" sz="1200" dirty="0"/>
          </a:p>
        </p:txBody>
      </p:sp>
      <p:sp>
        <p:nvSpPr>
          <p:cNvPr id="20" name="SK-24-text-19"/>
          <p:cNvSpPr/>
          <p:nvPr/>
        </p:nvSpPr>
        <p:spPr>
          <a:xfrm>
            <a:off x="723900" y="3408015"/>
            <a:ext cx="11468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 Netting: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Counsel on risk of locking or "giving way" on stairs.</a:t>
            </a:r>
            <a:endParaRPr lang="en-US" sz="1200" dirty="0"/>
          </a:p>
        </p:txBody>
      </p:sp>
      <p:sp>
        <p:nvSpPr>
          <p:cNvPr id="21" name="SK-24-text-20"/>
          <p:cNvSpPr/>
          <p:nvPr/>
        </p:nvSpPr>
        <p:spPr>
          <a:xfrm>
            <a:off x="609600" y="3846165"/>
            <a:ext cx="5219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REFERRAL PATHWAY</a:t>
            </a:r>
            <a:endParaRPr lang="en-US" sz="1050" dirty="0"/>
          </a:p>
        </p:txBody>
      </p:sp>
      <p:sp>
        <p:nvSpPr>
          <p:cNvPr id="22" name="SK-24-text-21"/>
          <p:cNvSpPr/>
          <p:nvPr/>
        </p:nvSpPr>
        <p:spPr>
          <a:xfrm>
            <a:off x="609600" y="4084290"/>
            <a:ext cx="51435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Direct referral to Acute Knee Clinic / Orthopaedics (Goal: Review within 1 week).</a:t>
            </a:r>
            <a:endParaRPr lang="en-US" sz="1125" dirty="0"/>
          </a:p>
        </p:txBody>
      </p:sp>
      <p:sp>
        <p:nvSpPr>
          <p:cNvPr id="23" name="SK-24-text-22"/>
          <p:cNvSpPr/>
          <p:nvPr/>
        </p:nvSpPr>
        <p:spPr>
          <a:xfrm>
            <a:off x="6657975" y="1407765"/>
            <a:ext cx="55340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Rehabilitation &amp; Surgery</a:t>
            </a:r>
            <a:endParaRPr lang="en-US" sz="1500" dirty="0"/>
          </a:p>
        </p:txBody>
      </p:sp>
      <p:sp>
        <p:nvSpPr>
          <p:cNvPr id="24" name="SK-24-text-23"/>
          <p:cNvSpPr/>
          <p:nvPr/>
        </p:nvSpPr>
        <p:spPr>
          <a:xfrm>
            <a:off x="6553200" y="1807815"/>
            <a:ext cx="5143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Physiotherapy: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Intensive quadriceps and hamstring strengthening to restore stability.</a:t>
            </a:r>
            <a:endParaRPr lang="en-US" sz="1200" dirty="0"/>
          </a:p>
        </p:txBody>
      </p:sp>
      <p:sp>
        <p:nvSpPr>
          <p:cNvPr id="25" name="SK-24-text-24"/>
          <p:cNvSpPr/>
          <p:nvPr/>
        </p:nvSpPr>
        <p:spPr>
          <a:xfrm>
            <a:off x="6553200" y="2341215"/>
            <a:ext cx="5143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Surgical Reconstruction: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Recommended for athletes and highly active patients (Graft: Patellar or Hamstring tendon).</a:t>
            </a:r>
            <a:endParaRPr lang="en-US" sz="1200" dirty="0"/>
          </a:p>
        </p:txBody>
      </p:sp>
      <p:sp>
        <p:nvSpPr>
          <p:cNvPr id="26" name="SK-24-text-25"/>
          <p:cNvSpPr/>
          <p:nvPr/>
        </p:nvSpPr>
        <p:spPr>
          <a:xfrm>
            <a:off x="6553200" y="2874615"/>
            <a:ext cx="5143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Conservative Path: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Viable for older/sedentary patients; focus on functional compensation.</a:t>
            </a:r>
            <a:endParaRPr lang="en-US" sz="1200" dirty="0"/>
          </a:p>
        </p:txBody>
      </p:sp>
      <p:sp>
        <p:nvSpPr>
          <p:cNvPr id="27" name="SK-24-text-26"/>
          <p:cNvSpPr/>
          <p:nvPr/>
        </p:nvSpPr>
        <p:spPr>
          <a:xfrm>
            <a:off x="6553200" y="3408015"/>
            <a:ext cx="5143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Long-term Outlook: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Monitor for early-onset OA (high risk despite surgery).</a:t>
            </a:r>
            <a:endParaRPr lang="en-US" sz="1200" dirty="0"/>
          </a:p>
        </p:txBody>
      </p:sp>
      <p:sp>
        <p:nvSpPr>
          <p:cNvPr id="28" name="SK-24-text-27"/>
          <p:cNvSpPr/>
          <p:nvPr/>
        </p:nvSpPr>
        <p:spPr>
          <a:xfrm>
            <a:off x="6438900" y="4074765"/>
            <a:ext cx="5219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OUTCOME TIP</a:t>
            </a:r>
            <a:endParaRPr lang="en-US" sz="1050" dirty="0"/>
          </a:p>
        </p:txBody>
      </p:sp>
      <p:sp>
        <p:nvSpPr>
          <p:cNvPr id="29" name="SK-24-text-28"/>
          <p:cNvSpPr/>
          <p:nvPr/>
        </p:nvSpPr>
        <p:spPr>
          <a:xfrm>
            <a:off x="6438900" y="4312890"/>
            <a:ext cx="57531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Early mobilization and pre-op strength training improve surgical outcomes.</a:t>
            </a:r>
            <a:endParaRPr lang="en-US" sz="1125" dirty="0"/>
          </a:p>
        </p:txBody>
      </p:sp>
      <p:sp>
        <p:nvSpPr>
          <p:cNvPr id="30" name="SK-24-text-29"/>
          <p:cNvSpPr/>
          <p:nvPr/>
        </p:nvSpPr>
        <p:spPr>
          <a:xfrm>
            <a:off x="1257300" y="5654278"/>
            <a:ext cx="104013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F28500"/>
                </a:solidFill>
              </a:rPr>
              <a:t>SCA EXAM FOCUS • CLINICAL SAFETY</a:t>
            </a:r>
            <a:endParaRPr lang="en-US" sz="900" dirty="0"/>
          </a:p>
        </p:txBody>
      </p:sp>
      <p:sp>
        <p:nvSpPr>
          <p:cNvPr id="31" name="SK-24-text-30"/>
          <p:cNvSpPr/>
          <p:nvPr/>
        </p:nvSpPr>
        <p:spPr>
          <a:xfrm>
            <a:off x="1257300" y="5844778"/>
            <a:ext cx="103251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</a:t>
            </a:r>
            <a:r>
              <a:rPr lang="en-US" sz="135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</a:t>
            </a: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be falsely reassured by a normal examination in the acute setting. If the history suggests ACL rupture (pop + rapid swelling), </a:t>
            </a:r>
            <a:r>
              <a:rPr lang="en-US" sz="1350" b="1" u="sng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based on history alone</a:t>
            </a: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3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57150" cy="457200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93465"/>
            <a:ext cx="5372100" cy="2481263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00" y="1445865"/>
            <a:ext cx="5067300" cy="361950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900" y="1512540"/>
            <a:ext cx="190500" cy="152400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900" y="1998315"/>
            <a:ext cx="5067300" cy="709613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965228"/>
            <a:ext cx="5372100" cy="2457450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00" y="4117628"/>
            <a:ext cx="5067300" cy="361950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900" y="4184303"/>
            <a:ext cx="190500" cy="152400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8400" y="1293465"/>
            <a:ext cx="5372100" cy="2157413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0" y="1445865"/>
            <a:ext cx="5067300" cy="361950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0800" y="1512540"/>
            <a:ext cx="190500" cy="152400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0800" y="2531715"/>
            <a:ext cx="5067300" cy="409575"/>
          </a:xfrm>
          <a:prstGeom prst="rect">
            <a:avLst/>
          </a:prstGeom>
        </p:spPr>
      </p:pic>
      <p:pic>
        <p:nvPicPr>
          <p:cNvPr id="16" name="SK-25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0800" y="3036540"/>
            <a:ext cx="5067300" cy="261937"/>
          </a:xfrm>
          <a:prstGeom prst="rect">
            <a:avLst/>
          </a:prstGeom>
        </p:spPr>
      </p:pic>
      <p:pic>
        <p:nvPicPr>
          <p:cNvPr id="17" name="SK-25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48400" y="3641378"/>
            <a:ext cx="5372100" cy="2781300"/>
          </a:xfrm>
          <a:prstGeom prst="rect">
            <a:avLst/>
          </a:prstGeom>
        </p:spPr>
      </p:pic>
      <p:pic>
        <p:nvPicPr>
          <p:cNvPr id="18" name="SK-25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3793778"/>
            <a:ext cx="5067300" cy="361950"/>
          </a:xfrm>
          <a:prstGeom prst="rect">
            <a:avLst/>
          </a:prstGeom>
        </p:spPr>
      </p:pic>
      <p:pic>
        <p:nvPicPr>
          <p:cNvPr id="19" name="SK-25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0800" y="3860453"/>
            <a:ext cx="190500" cy="152400"/>
          </a:xfrm>
          <a:prstGeom prst="rect">
            <a:avLst/>
          </a:prstGeom>
        </p:spPr>
      </p:pic>
      <p:pic>
        <p:nvPicPr>
          <p:cNvPr id="20" name="SK-25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0800" y="5565428"/>
            <a:ext cx="5067300" cy="628650"/>
          </a:xfrm>
          <a:prstGeom prst="rect">
            <a:avLst/>
          </a:prstGeom>
        </p:spPr>
      </p:pic>
      <p:sp>
        <p:nvSpPr>
          <p:cNvPr id="21" name="SK-25-text-20"/>
          <p:cNvSpPr/>
          <p:nvPr/>
        </p:nvSpPr>
        <p:spPr>
          <a:xfrm>
            <a:off x="819150" y="381000"/>
            <a:ext cx="113728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Posterior Cruciate Ligament (PCL) Injuries</a:t>
            </a:r>
            <a:endParaRPr lang="en-US" sz="2550" dirty="0"/>
          </a:p>
        </p:txBody>
      </p:sp>
      <p:sp>
        <p:nvSpPr>
          <p:cNvPr id="22" name="SK-25-text-21"/>
          <p:cNvSpPr/>
          <p:nvPr/>
        </p:nvSpPr>
        <p:spPr>
          <a:xfrm>
            <a:off x="819150" y="807690"/>
            <a:ext cx="65436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23" name="SK-25-text-22"/>
          <p:cNvSpPr/>
          <p:nvPr/>
        </p:nvSpPr>
        <p:spPr>
          <a:xfrm>
            <a:off x="1028700" y="1445865"/>
            <a:ext cx="4438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Mechanism of Injury</a:t>
            </a:r>
            <a:endParaRPr lang="en-US" sz="1500" dirty="0"/>
          </a:p>
        </p:txBody>
      </p:sp>
      <p:sp>
        <p:nvSpPr>
          <p:cNvPr id="24" name="SK-25-text-23"/>
          <p:cNvSpPr/>
          <p:nvPr/>
        </p:nvSpPr>
        <p:spPr>
          <a:xfrm>
            <a:off x="838200" y="2112615"/>
            <a:ext cx="4914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"Dashboard Injury"</a:t>
            </a:r>
            <a:endParaRPr lang="en-US" sz="1200" dirty="0"/>
          </a:p>
        </p:txBody>
      </p:sp>
      <p:sp>
        <p:nvSpPr>
          <p:cNvPr id="25" name="SK-25-text-24"/>
          <p:cNvSpPr/>
          <p:nvPr/>
        </p:nvSpPr>
        <p:spPr>
          <a:xfrm>
            <a:off x="838200" y="2379315"/>
            <a:ext cx="113538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Forceful direct blow to the anterior tibia while the knee is flexed.</a:t>
            </a:r>
            <a:endParaRPr lang="en-US" sz="1125" dirty="0"/>
          </a:p>
        </p:txBody>
      </p:sp>
      <p:sp>
        <p:nvSpPr>
          <p:cNvPr id="26" name="SK-25-text-25"/>
          <p:cNvSpPr/>
          <p:nvPr/>
        </p:nvSpPr>
        <p:spPr>
          <a:xfrm>
            <a:off x="952500" y="2784128"/>
            <a:ext cx="985546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Acute hyperextension (e.g., skiing, high-impact sports).</a:t>
            </a:r>
            <a:endParaRPr lang="en-US" sz="1200" dirty="0"/>
          </a:p>
        </p:txBody>
      </p:sp>
      <p:sp>
        <p:nvSpPr>
          <p:cNvPr id="27" name="SK-25-text-26"/>
          <p:cNvSpPr/>
          <p:nvPr/>
        </p:nvSpPr>
        <p:spPr>
          <a:xfrm>
            <a:off x="952500" y="3088928"/>
            <a:ext cx="4838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Rare: only 4% of acute knee injuries (vs. 70% ACL for haemarthrosis).</a:t>
            </a:r>
            <a:endParaRPr lang="en-US" sz="1200" dirty="0"/>
          </a:p>
        </p:txBody>
      </p:sp>
      <p:sp>
        <p:nvSpPr>
          <p:cNvPr id="28" name="SK-25-text-27"/>
          <p:cNvSpPr/>
          <p:nvPr/>
        </p:nvSpPr>
        <p:spPr>
          <a:xfrm>
            <a:off x="1028700" y="4117628"/>
            <a:ext cx="4895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Presentation</a:t>
            </a:r>
            <a:endParaRPr lang="en-US" sz="1500" dirty="0"/>
          </a:p>
        </p:txBody>
      </p:sp>
      <p:sp>
        <p:nvSpPr>
          <p:cNvPr id="29" name="SK-25-text-28"/>
          <p:cNvSpPr/>
          <p:nvPr/>
        </p:nvSpPr>
        <p:spPr>
          <a:xfrm>
            <a:off x="952500" y="4593878"/>
            <a:ext cx="845842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Often asymptomatic once the acute phase settles.</a:t>
            </a:r>
            <a:endParaRPr lang="en-US" sz="1200" dirty="0"/>
          </a:p>
        </p:txBody>
      </p:sp>
      <p:sp>
        <p:nvSpPr>
          <p:cNvPr id="30" name="SK-25-text-29"/>
          <p:cNvSpPr/>
          <p:nvPr/>
        </p:nvSpPr>
        <p:spPr>
          <a:xfrm>
            <a:off x="952500" y="4898678"/>
            <a:ext cx="79345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Vague knee pain or patellofemoral discomfort.</a:t>
            </a:r>
            <a:endParaRPr lang="en-US" sz="1200" dirty="0"/>
          </a:p>
        </p:txBody>
      </p:sp>
      <p:sp>
        <p:nvSpPr>
          <p:cNvPr id="31" name="SK-25-text-30"/>
          <p:cNvSpPr/>
          <p:nvPr/>
        </p:nvSpPr>
        <p:spPr>
          <a:xfrm>
            <a:off x="952500" y="5203478"/>
            <a:ext cx="810917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"Giving way" is rare (unlike ACL instability).</a:t>
            </a:r>
            <a:endParaRPr lang="en-US" sz="1200" dirty="0"/>
          </a:p>
        </p:txBody>
      </p:sp>
      <p:sp>
        <p:nvSpPr>
          <p:cNvPr id="32" name="SK-25-text-31"/>
          <p:cNvSpPr/>
          <p:nvPr/>
        </p:nvSpPr>
        <p:spPr>
          <a:xfrm>
            <a:off x="952500" y="5508278"/>
            <a:ext cx="79345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Swelling is usually moderate compared to ACL.</a:t>
            </a:r>
            <a:endParaRPr lang="en-US" sz="1200" dirty="0"/>
          </a:p>
        </p:txBody>
      </p:sp>
      <p:sp>
        <p:nvSpPr>
          <p:cNvPr id="33" name="SK-25-text-32"/>
          <p:cNvSpPr/>
          <p:nvPr/>
        </p:nvSpPr>
        <p:spPr>
          <a:xfrm>
            <a:off x="723900" y="5889278"/>
            <a:ext cx="75971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Note: Frequently missed due to subtle symptoms.</a:t>
            </a:r>
            <a:endParaRPr lang="en-US" sz="1050" dirty="0"/>
          </a:p>
        </p:txBody>
      </p:sp>
      <p:sp>
        <p:nvSpPr>
          <p:cNvPr id="34" name="SK-25-text-33"/>
          <p:cNvSpPr/>
          <p:nvPr/>
        </p:nvSpPr>
        <p:spPr>
          <a:xfrm>
            <a:off x="6705600" y="1445865"/>
            <a:ext cx="5124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Diagnostic Examination</a:t>
            </a:r>
            <a:endParaRPr lang="en-US" sz="1500" dirty="0"/>
          </a:p>
        </p:txBody>
      </p:sp>
      <p:sp>
        <p:nvSpPr>
          <p:cNvPr id="35" name="SK-25-text-34"/>
          <p:cNvSpPr/>
          <p:nvPr/>
        </p:nvSpPr>
        <p:spPr>
          <a:xfrm>
            <a:off x="6629400" y="1922115"/>
            <a:ext cx="5562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Posterior Sag Sign: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Visual "step-off" at tibial tuberosity.</a:t>
            </a:r>
            <a:endParaRPr lang="en-US" sz="1200" dirty="0"/>
          </a:p>
        </p:txBody>
      </p:sp>
      <p:sp>
        <p:nvSpPr>
          <p:cNvPr id="36" name="SK-25-text-35"/>
          <p:cNvSpPr/>
          <p:nvPr/>
        </p:nvSpPr>
        <p:spPr>
          <a:xfrm>
            <a:off x="6629400" y="2226915"/>
            <a:ext cx="5562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Posterior Drawer Test: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Tibia translates backward.</a:t>
            </a:r>
            <a:endParaRPr lang="en-US" sz="1200" dirty="0"/>
          </a:p>
        </p:txBody>
      </p:sp>
      <p:sp>
        <p:nvSpPr>
          <p:cNvPr id="37" name="SK-25-text-36"/>
          <p:cNvSpPr/>
          <p:nvPr/>
        </p:nvSpPr>
        <p:spPr>
          <a:xfrm>
            <a:off x="6515100" y="2607915"/>
            <a:ext cx="2143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A5B75"/>
                </a:solidFill>
              </a:rPr>
              <a:t>LR+ 21.0</a:t>
            </a:r>
            <a:endParaRPr lang="en-US" sz="1350" dirty="0"/>
          </a:p>
        </p:txBody>
      </p:sp>
      <p:sp>
        <p:nvSpPr>
          <p:cNvPr id="38" name="SK-25-text-37"/>
          <p:cNvSpPr/>
          <p:nvPr/>
        </p:nvSpPr>
        <p:spPr>
          <a:xfrm>
            <a:off x="7448550" y="2636490"/>
            <a:ext cx="37566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Composite Exam Accuracy</a:t>
            </a:r>
            <a:endParaRPr lang="en-US" sz="1050" dirty="0"/>
          </a:p>
        </p:txBody>
      </p:sp>
      <p:sp>
        <p:nvSpPr>
          <p:cNvPr id="39" name="SK-25-text-38"/>
          <p:cNvSpPr/>
          <p:nvPr/>
        </p:nvSpPr>
        <p:spPr>
          <a:xfrm>
            <a:off x="6496050" y="3036540"/>
            <a:ext cx="4953000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AKT FOCUS: EXAM RELIABILITY</a:t>
            </a:r>
            <a:endParaRPr lang="en-US" sz="975" dirty="0"/>
          </a:p>
        </p:txBody>
      </p:sp>
      <p:sp>
        <p:nvSpPr>
          <p:cNvPr id="40" name="SK-25-text-39"/>
          <p:cNvSpPr/>
          <p:nvPr/>
        </p:nvSpPr>
        <p:spPr>
          <a:xfrm>
            <a:off x="6705600" y="3793778"/>
            <a:ext cx="4210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 Pathway</a:t>
            </a:r>
            <a:endParaRPr lang="en-US" sz="1500" dirty="0"/>
          </a:p>
        </p:txBody>
      </p:sp>
      <p:sp>
        <p:nvSpPr>
          <p:cNvPr id="41" name="SK-25-text-40"/>
          <p:cNvSpPr/>
          <p:nvPr/>
        </p:nvSpPr>
        <p:spPr>
          <a:xfrm>
            <a:off x="6629400" y="4270028"/>
            <a:ext cx="5562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Conservative: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Primary choice for most cases.</a:t>
            </a:r>
            <a:endParaRPr lang="en-US" sz="1200" dirty="0"/>
          </a:p>
        </p:txBody>
      </p:sp>
      <p:sp>
        <p:nvSpPr>
          <p:cNvPr id="42" name="SK-25-text-41"/>
          <p:cNvSpPr/>
          <p:nvPr/>
        </p:nvSpPr>
        <p:spPr>
          <a:xfrm>
            <a:off x="6629400" y="4574828"/>
            <a:ext cx="5562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Intensive Rehabilitation: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Focus on </a:t>
            </a: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Quadriceps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strengthening.</a:t>
            </a:r>
            <a:endParaRPr lang="en-US" sz="1200" dirty="0"/>
          </a:p>
        </p:txBody>
      </p:sp>
      <p:sp>
        <p:nvSpPr>
          <p:cNvPr id="43" name="SK-25-text-42"/>
          <p:cNvSpPr/>
          <p:nvPr/>
        </p:nvSpPr>
        <p:spPr>
          <a:xfrm>
            <a:off x="6629400" y="4879628"/>
            <a:ext cx="5562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Quadriceps provide anterior stability, compensating for PCL loss.</a:t>
            </a:r>
            <a:endParaRPr lang="en-US" sz="1200" dirty="0"/>
          </a:p>
        </p:txBody>
      </p:sp>
      <p:sp>
        <p:nvSpPr>
          <p:cNvPr id="44" name="SK-25-text-43"/>
          <p:cNvSpPr/>
          <p:nvPr/>
        </p:nvSpPr>
        <p:spPr>
          <a:xfrm>
            <a:off x="6629400" y="5184428"/>
            <a:ext cx="5562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Long-term: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Monitor for early Osteoarthritis (OA).</a:t>
            </a:r>
            <a:endParaRPr lang="en-US" sz="1200" dirty="0"/>
          </a:p>
        </p:txBody>
      </p:sp>
      <p:sp>
        <p:nvSpPr>
          <p:cNvPr id="45" name="SK-25-text-44"/>
          <p:cNvSpPr/>
          <p:nvPr/>
        </p:nvSpPr>
        <p:spPr>
          <a:xfrm>
            <a:off x="6515100" y="5679728"/>
            <a:ext cx="4838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 Tip: Explain that PCL stability relies on muscle power rather than just the ligament.</a:t>
            </a:r>
            <a:endParaRPr lang="en-US" sz="10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57150" cy="457200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93465"/>
            <a:ext cx="5919788" cy="1582787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455390"/>
            <a:ext cx="238125" cy="190500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066752"/>
            <a:ext cx="5919788" cy="3267075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3228677"/>
            <a:ext cx="238125" cy="190500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3581102"/>
            <a:ext cx="853678" cy="404813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39478" y="3581102"/>
            <a:ext cx="3130153" cy="404813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69631" y="3581102"/>
            <a:ext cx="1707356" cy="404813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5800" y="3985915"/>
            <a:ext cx="853678" cy="744438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39478" y="3985915"/>
            <a:ext cx="3130153" cy="744438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69631" y="3985915"/>
            <a:ext cx="1707356" cy="744438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5800" y="4730353"/>
            <a:ext cx="853678" cy="744438"/>
          </a:xfrm>
          <a:prstGeom prst="rect">
            <a:avLst/>
          </a:prstGeom>
        </p:spPr>
      </p:pic>
      <p:pic>
        <p:nvPicPr>
          <p:cNvPr id="16" name="SK-2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39478" y="4730353"/>
            <a:ext cx="3130153" cy="744438"/>
          </a:xfrm>
          <a:prstGeom prst="rect">
            <a:avLst/>
          </a:prstGeom>
        </p:spPr>
      </p:pic>
      <p:pic>
        <p:nvPicPr>
          <p:cNvPr id="17" name="SK-2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69631" y="4730353"/>
            <a:ext cx="1707356" cy="744438"/>
          </a:xfrm>
          <a:prstGeom prst="rect">
            <a:avLst/>
          </a:prstGeom>
        </p:spPr>
      </p:pic>
      <p:pic>
        <p:nvPicPr>
          <p:cNvPr id="18" name="SK-2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5800" y="5474791"/>
            <a:ext cx="853678" cy="744736"/>
          </a:xfrm>
          <a:prstGeom prst="rect">
            <a:avLst/>
          </a:prstGeom>
        </p:spPr>
      </p:pic>
      <p:pic>
        <p:nvPicPr>
          <p:cNvPr id="19" name="SK-26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39478" y="5474791"/>
            <a:ext cx="3130153" cy="744736"/>
          </a:xfrm>
          <a:prstGeom prst="rect">
            <a:avLst/>
          </a:prstGeom>
        </p:spPr>
      </p:pic>
      <p:pic>
        <p:nvPicPr>
          <p:cNvPr id="20" name="SK-26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669631" y="5474791"/>
            <a:ext cx="1707356" cy="744736"/>
          </a:xfrm>
          <a:prstGeom prst="rect">
            <a:avLst/>
          </a:prstGeom>
        </p:spPr>
      </p:pic>
      <p:pic>
        <p:nvPicPr>
          <p:cNvPr id="21" name="SK-26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777038" y="1293465"/>
            <a:ext cx="4843463" cy="3344912"/>
          </a:xfrm>
          <a:prstGeom prst="rect">
            <a:avLst/>
          </a:prstGeom>
        </p:spPr>
      </p:pic>
      <p:pic>
        <p:nvPicPr>
          <p:cNvPr id="22" name="SK-26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891338" y="1436340"/>
            <a:ext cx="1638300" cy="209550"/>
          </a:xfrm>
          <a:prstGeom prst="rect">
            <a:avLst/>
          </a:prstGeom>
        </p:spPr>
      </p:pic>
      <p:pic>
        <p:nvPicPr>
          <p:cNvPr id="23" name="SK-26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91338" y="1788765"/>
            <a:ext cx="238125" cy="190500"/>
          </a:xfrm>
          <a:prstGeom prst="rect">
            <a:avLst/>
          </a:prstGeom>
        </p:spPr>
      </p:pic>
      <p:pic>
        <p:nvPicPr>
          <p:cNvPr id="24" name="SK-26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158038" y="2178546"/>
            <a:ext cx="202406" cy="161925"/>
          </a:xfrm>
          <a:prstGeom prst="rect">
            <a:avLst/>
          </a:prstGeom>
        </p:spPr>
      </p:pic>
      <p:pic>
        <p:nvPicPr>
          <p:cNvPr id="25" name="SK-26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158038" y="2972842"/>
            <a:ext cx="202406" cy="161925"/>
          </a:xfrm>
          <a:prstGeom prst="rect">
            <a:avLst/>
          </a:prstGeom>
        </p:spPr>
      </p:pic>
      <p:pic>
        <p:nvPicPr>
          <p:cNvPr id="26" name="SK-26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158038" y="3540472"/>
            <a:ext cx="202406" cy="161925"/>
          </a:xfrm>
          <a:prstGeom prst="rect">
            <a:avLst/>
          </a:prstGeom>
        </p:spPr>
      </p:pic>
      <p:pic>
        <p:nvPicPr>
          <p:cNvPr id="27" name="SK-26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158038" y="4108103"/>
            <a:ext cx="202406" cy="161925"/>
          </a:xfrm>
          <a:prstGeom prst="rect">
            <a:avLst/>
          </a:prstGeom>
        </p:spPr>
      </p:pic>
      <p:pic>
        <p:nvPicPr>
          <p:cNvPr id="28" name="SK-26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77038" y="4828877"/>
            <a:ext cx="4843463" cy="1504950"/>
          </a:xfrm>
          <a:prstGeom prst="rect">
            <a:avLst/>
          </a:prstGeom>
        </p:spPr>
      </p:pic>
      <p:pic>
        <p:nvPicPr>
          <p:cNvPr id="29" name="SK-26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919913" y="5009852"/>
            <a:ext cx="190500" cy="152400"/>
          </a:xfrm>
          <a:prstGeom prst="rect">
            <a:avLst/>
          </a:prstGeom>
        </p:spPr>
      </p:pic>
      <p:sp>
        <p:nvSpPr>
          <p:cNvPr id="30" name="SK-26-text-29"/>
          <p:cNvSpPr/>
          <p:nvPr/>
        </p:nvSpPr>
        <p:spPr>
          <a:xfrm>
            <a:off x="819150" y="381000"/>
            <a:ext cx="113728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Collateral Ligament Injuries (MCL &amp; LCL)</a:t>
            </a:r>
            <a:endParaRPr lang="en-US" sz="2550" dirty="0"/>
          </a:p>
        </p:txBody>
      </p:sp>
      <p:sp>
        <p:nvSpPr>
          <p:cNvPr id="31" name="SK-26-text-30"/>
          <p:cNvSpPr/>
          <p:nvPr/>
        </p:nvSpPr>
        <p:spPr>
          <a:xfrm>
            <a:off x="819150" y="807690"/>
            <a:ext cx="631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32" name="SK-26-text-31"/>
          <p:cNvSpPr/>
          <p:nvPr/>
        </p:nvSpPr>
        <p:spPr>
          <a:xfrm>
            <a:off x="1019175" y="1407765"/>
            <a:ext cx="5581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Mechanism &amp; Epidemiology</a:t>
            </a:r>
            <a:endParaRPr lang="en-US" sz="1500" dirty="0"/>
          </a:p>
        </p:txBody>
      </p:sp>
      <p:sp>
        <p:nvSpPr>
          <p:cNvPr id="33" name="SK-26-text-32"/>
          <p:cNvSpPr/>
          <p:nvPr/>
        </p:nvSpPr>
        <p:spPr>
          <a:xfrm>
            <a:off x="685800" y="1807815"/>
            <a:ext cx="41605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MCL (29% of Injuries)</a:t>
            </a:r>
            <a:endParaRPr lang="en-US" sz="1200" dirty="0"/>
          </a:p>
        </p:txBody>
      </p:sp>
      <p:sp>
        <p:nvSpPr>
          <p:cNvPr id="34" name="SK-26-text-33"/>
          <p:cNvSpPr/>
          <p:nvPr/>
        </p:nvSpPr>
        <p:spPr>
          <a:xfrm>
            <a:off x="685800" y="2074515"/>
            <a:ext cx="2774156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Valgus force to partially flexed knee (e.g., tackle from lateral side, skiing).</a:t>
            </a:r>
            <a:endParaRPr lang="en-US" sz="1200" dirty="0"/>
          </a:p>
        </p:txBody>
      </p:sp>
      <p:sp>
        <p:nvSpPr>
          <p:cNvPr id="35" name="SK-26-text-34"/>
          <p:cNvSpPr/>
          <p:nvPr/>
        </p:nvSpPr>
        <p:spPr>
          <a:xfrm>
            <a:off x="3602831" y="1807815"/>
            <a:ext cx="38557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LCL (2% of Injuries)</a:t>
            </a:r>
            <a:endParaRPr lang="en-US" sz="1200" dirty="0"/>
          </a:p>
        </p:txBody>
      </p:sp>
      <p:sp>
        <p:nvSpPr>
          <p:cNvPr id="36" name="SK-26-text-35"/>
          <p:cNvSpPr/>
          <p:nvPr/>
        </p:nvSpPr>
        <p:spPr>
          <a:xfrm>
            <a:off x="3602831" y="2074515"/>
            <a:ext cx="2774156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Varus force to the knee. Much less common in sports. Same grading system.</a:t>
            </a:r>
            <a:endParaRPr lang="en-US" sz="1200" dirty="0"/>
          </a:p>
        </p:txBody>
      </p:sp>
      <p:sp>
        <p:nvSpPr>
          <p:cNvPr id="37" name="SK-26-text-36"/>
          <p:cNvSpPr/>
          <p:nvPr/>
        </p:nvSpPr>
        <p:spPr>
          <a:xfrm>
            <a:off x="1019175" y="3181052"/>
            <a:ext cx="5353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Grading System</a:t>
            </a:r>
            <a:endParaRPr lang="en-US" sz="1500" dirty="0"/>
          </a:p>
        </p:txBody>
      </p:sp>
      <p:sp>
        <p:nvSpPr>
          <p:cNvPr id="38" name="SK-26-text-37"/>
          <p:cNvSpPr/>
          <p:nvPr/>
        </p:nvSpPr>
        <p:spPr>
          <a:xfrm>
            <a:off x="800100" y="3581102"/>
            <a:ext cx="703894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Grade</a:t>
            </a:r>
            <a:endParaRPr lang="en-US" sz="1125" dirty="0"/>
          </a:p>
        </p:txBody>
      </p:sp>
      <p:sp>
        <p:nvSpPr>
          <p:cNvPr id="39" name="SK-26-text-38"/>
          <p:cNvSpPr/>
          <p:nvPr/>
        </p:nvSpPr>
        <p:spPr>
          <a:xfrm>
            <a:off x="1653778" y="3581102"/>
            <a:ext cx="2977753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Features</a:t>
            </a:r>
            <a:endParaRPr lang="en-US" sz="1125" dirty="0"/>
          </a:p>
        </p:txBody>
      </p:sp>
      <p:sp>
        <p:nvSpPr>
          <p:cNvPr id="40" name="SK-26-text-39"/>
          <p:cNvSpPr/>
          <p:nvPr/>
        </p:nvSpPr>
        <p:spPr>
          <a:xfrm>
            <a:off x="4783931" y="3581102"/>
            <a:ext cx="2501608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Laxity (at 30°)</a:t>
            </a:r>
            <a:endParaRPr lang="en-US" sz="1125" dirty="0"/>
          </a:p>
        </p:txBody>
      </p:sp>
      <p:sp>
        <p:nvSpPr>
          <p:cNvPr id="41" name="SK-26-text-40"/>
          <p:cNvSpPr/>
          <p:nvPr/>
        </p:nvSpPr>
        <p:spPr>
          <a:xfrm>
            <a:off x="800100" y="3985915"/>
            <a:ext cx="701278" cy="7444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125" dirty="0"/>
          </a:p>
        </p:txBody>
      </p:sp>
      <p:sp>
        <p:nvSpPr>
          <p:cNvPr id="42" name="SK-26-text-41"/>
          <p:cNvSpPr/>
          <p:nvPr/>
        </p:nvSpPr>
        <p:spPr>
          <a:xfrm>
            <a:off x="1653778" y="3985915"/>
            <a:ext cx="2901553" cy="7444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Medial pain; tenderness over femoral condyle (above joint line). No instability.</a:t>
            </a:r>
            <a:endParaRPr lang="en-US" sz="1125" dirty="0"/>
          </a:p>
        </p:txBody>
      </p:sp>
      <p:sp>
        <p:nvSpPr>
          <p:cNvPr id="43" name="SK-26-text-42"/>
          <p:cNvSpPr/>
          <p:nvPr/>
        </p:nvSpPr>
        <p:spPr>
          <a:xfrm>
            <a:off x="4783931" y="3985915"/>
            <a:ext cx="1554956" cy="7444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None</a:t>
            </a:r>
            <a:endParaRPr lang="en-US" sz="1125" dirty="0"/>
          </a:p>
        </p:txBody>
      </p:sp>
      <p:sp>
        <p:nvSpPr>
          <p:cNvPr id="44" name="SK-26-text-43"/>
          <p:cNvSpPr/>
          <p:nvPr/>
        </p:nvSpPr>
        <p:spPr>
          <a:xfrm>
            <a:off x="800100" y="4730353"/>
            <a:ext cx="701278" cy="7444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125" dirty="0"/>
          </a:p>
        </p:txBody>
      </p:sp>
      <p:sp>
        <p:nvSpPr>
          <p:cNvPr id="45" name="SK-26-text-44"/>
          <p:cNvSpPr/>
          <p:nvPr/>
        </p:nvSpPr>
        <p:spPr>
          <a:xfrm>
            <a:off x="1653778" y="4730353"/>
            <a:ext cx="2901553" cy="7444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 swelling over condyle; significant pain; partial ligament disruption.</a:t>
            </a:r>
            <a:endParaRPr lang="en-US" sz="1125" dirty="0"/>
          </a:p>
        </p:txBody>
      </p:sp>
      <p:sp>
        <p:nvSpPr>
          <p:cNvPr id="46" name="SK-26-text-45"/>
          <p:cNvSpPr/>
          <p:nvPr/>
        </p:nvSpPr>
        <p:spPr>
          <a:xfrm>
            <a:off x="4783931" y="4730353"/>
            <a:ext cx="1858132" cy="7444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Some opening</a:t>
            </a:r>
            <a:endParaRPr lang="en-US" sz="1125" dirty="0"/>
          </a:p>
        </p:txBody>
      </p:sp>
      <p:sp>
        <p:nvSpPr>
          <p:cNvPr id="47" name="SK-26-text-46"/>
          <p:cNvSpPr/>
          <p:nvPr/>
        </p:nvSpPr>
        <p:spPr>
          <a:xfrm>
            <a:off x="800100" y="5474791"/>
            <a:ext cx="701278" cy="7447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125" dirty="0"/>
          </a:p>
        </p:txBody>
      </p:sp>
      <p:sp>
        <p:nvSpPr>
          <p:cNvPr id="48" name="SK-26-text-47"/>
          <p:cNvSpPr/>
          <p:nvPr/>
        </p:nvSpPr>
        <p:spPr>
          <a:xfrm>
            <a:off x="1653778" y="5474791"/>
            <a:ext cx="2901553" cy="7447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Complete tear; "wobbly" knee; often minimal pain as nerves are severed.</a:t>
            </a:r>
            <a:endParaRPr lang="en-US" sz="1125" dirty="0"/>
          </a:p>
        </p:txBody>
      </p:sp>
      <p:sp>
        <p:nvSpPr>
          <p:cNvPr id="49" name="SK-26-text-48"/>
          <p:cNvSpPr/>
          <p:nvPr/>
        </p:nvSpPr>
        <p:spPr>
          <a:xfrm>
            <a:off x="4783931" y="5474791"/>
            <a:ext cx="1858132" cy="7447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Gross laxity</a:t>
            </a:r>
            <a:endParaRPr lang="en-US" sz="1125" dirty="0"/>
          </a:p>
        </p:txBody>
      </p:sp>
      <p:sp>
        <p:nvSpPr>
          <p:cNvPr id="50" name="SK-26-text-49"/>
          <p:cNvSpPr/>
          <p:nvPr/>
        </p:nvSpPr>
        <p:spPr>
          <a:xfrm>
            <a:off x="6967538" y="1436340"/>
            <a:ext cx="2439818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 STRATEGY</a:t>
            </a:r>
            <a:endParaRPr lang="en-US" sz="900" dirty="0"/>
          </a:p>
        </p:txBody>
      </p:sp>
      <p:sp>
        <p:nvSpPr>
          <p:cNvPr id="51" name="SK-26-text-50"/>
          <p:cNvSpPr/>
          <p:nvPr/>
        </p:nvSpPr>
        <p:spPr>
          <a:xfrm>
            <a:off x="7224713" y="1741140"/>
            <a:ext cx="496728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Conservative Care is Gold Standard</a:t>
            </a:r>
            <a:endParaRPr lang="en-US" sz="1500" dirty="0"/>
          </a:p>
        </p:txBody>
      </p:sp>
      <p:sp>
        <p:nvSpPr>
          <p:cNvPr id="52" name="SK-26-text-51"/>
          <p:cNvSpPr/>
          <p:nvPr/>
        </p:nvSpPr>
        <p:spPr>
          <a:xfrm>
            <a:off x="7398544" y="2141190"/>
            <a:ext cx="4348163" cy="679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Excellent Prognosis: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Conservative management outcomes equal surgical reconstruction across all grades.</a:t>
            </a:r>
            <a:endParaRPr lang="en-US" sz="1275" dirty="0"/>
          </a:p>
        </p:txBody>
      </p:sp>
      <p:sp>
        <p:nvSpPr>
          <p:cNvPr id="53" name="SK-26-text-52"/>
          <p:cNvSpPr/>
          <p:nvPr/>
        </p:nvSpPr>
        <p:spPr>
          <a:xfrm>
            <a:off x="7398544" y="2935486"/>
            <a:ext cx="434816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Early Mobilisation: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Crucial to prevent joint stiffness and muscle atrophy. Avoid prolonged immobilisation.</a:t>
            </a:r>
            <a:endParaRPr lang="en-US" sz="1275" dirty="0"/>
          </a:p>
        </p:txBody>
      </p:sp>
      <p:sp>
        <p:nvSpPr>
          <p:cNvPr id="54" name="SK-26-text-53"/>
          <p:cNvSpPr/>
          <p:nvPr/>
        </p:nvSpPr>
        <p:spPr>
          <a:xfrm>
            <a:off x="7398544" y="3503116"/>
            <a:ext cx="434816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Bracing: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Recommended for Grade 3 tears to provide stability while allowing controlled mobilisation.</a:t>
            </a:r>
            <a:endParaRPr lang="en-US" sz="1275" dirty="0"/>
          </a:p>
        </p:txBody>
      </p:sp>
      <p:sp>
        <p:nvSpPr>
          <p:cNvPr id="55" name="SK-26-text-54"/>
          <p:cNvSpPr/>
          <p:nvPr/>
        </p:nvSpPr>
        <p:spPr>
          <a:xfrm>
            <a:off x="7398544" y="4070747"/>
            <a:ext cx="434816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27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Analgesia: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NSAIDs for acute inflammation and pain management during initial physio.</a:t>
            </a:r>
            <a:endParaRPr lang="en-US" sz="1275" dirty="0"/>
          </a:p>
        </p:txBody>
      </p:sp>
      <p:sp>
        <p:nvSpPr>
          <p:cNvPr id="56" name="SK-26-text-55"/>
          <p:cNvSpPr/>
          <p:nvPr/>
        </p:nvSpPr>
        <p:spPr>
          <a:xfrm>
            <a:off x="7186613" y="4971752"/>
            <a:ext cx="455771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 &amp; AKT FOCUS</a:t>
            </a:r>
            <a:endParaRPr lang="en-US" sz="1200" dirty="0"/>
          </a:p>
        </p:txBody>
      </p:sp>
      <p:sp>
        <p:nvSpPr>
          <p:cNvPr id="57" name="SK-26-text-56"/>
          <p:cNvSpPr/>
          <p:nvPr/>
        </p:nvSpPr>
        <p:spPr>
          <a:xfrm>
            <a:off x="6919913" y="5276552"/>
            <a:ext cx="4557713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 differentiate </a:t>
            </a: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MCL</a:t>
            </a: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from </a:t>
            </a: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Medial Meniscus</a:t>
            </a: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MCL tenderness is typically </a:t>
            </a:r>
            <a:r>
              <a:rPr lang="en-US" sz="1200" i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above</a:t>
            </a: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the joint line at the femoral condyle. Meniscal pain is directly </a:t>
            </a:r>
            <a:r>
              <a:rPr lang="en-US" sz="1200" i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</a:t>
            </a: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the joint line. Laxity in full extension suggests a major injury (PCL/Capsule involvement).</a:t>
            </a:r>
            <a:endParaRPr lang="en-US" sz="1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57150" cy="457200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293465"/>
            <a:ext cx="5572125" cy="2468910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458218"/>
            <a:ext cx="261937" cy="213420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952875"/>
            <a:ext cx="5572125" cy="2524125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4117628"/>
            <a:ext cx="261937" cy="213420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5715000"/>
            <a:ext cx="5343525" cy="647700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0550" y="5854303"/>
            <a:ext cx="190500" cy="152400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293465"/>
            <a:ext cx="5572125" cy="3063478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53175" y="1458218"/>
            <a:ext cx="261937" cy="213420"/>
          </a:xfrm>
          <a:prstGeom prst="rect">
            <a:avLst/>
          </a:prstGeom>
        </p:spPr>
      </p:pic>
      <p:pic>
        <p:nvPicPr>
          <p:cNvPr id="13" name="SK-2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53175" y="1912590"/>
            <a:ext cx="887164" cy="366713"/>
          </a:xfrm>
          <a:prstGeom prst="rect">
            <a:avLst/>
          </a:prstGeom>
        </p:spPr>
      </p:pic>
      <p:pic>
        <p:nvPicPr>
          <p:cNvPr id="14" name="SK-2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40339" y="1912590"/>
            <a:ext cx="2233017" cy="366713"/>
          </a:xfrm>
          <a:prstGeom prst="rect">
            <a:avLst/>
          </a:prstGeom>
        </p:spPr>
      </p:pic>
      <p:pic>
        <p:nvPicPr>
          <p:cNvPr id="15" name="SK-2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73357" y="1912590"/>
            <a:ext cx="2223343" cy="366713"/>
          </a:xfrm>
          <a:prstGeom prst="rect">
            <a:avLst/>
          </a:prstGeom>
        </p:spPr>
      </p:pic>
      <p:pic>
        <p:nvPicPr>
          <p:cNvPr id="16" name="SK-2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53175" y="2279303"/>
            <a:ext cx="887164" cy="654397"/>
          </a:xfrm>
          <a:prstGeom prst="rect">
            <a:avLst/>
          </a:prstGeom>
        </p:spPr>
      </p:pic>
      <p:pic>
        <p:nvPicPr>
          <p:cNvPr id="17" name="SK-2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240339" y="2279303"/>
            <a:ext cx="2233017" cy="654397"/>
          </a:xfrm>
          <a:prstGeom prst="rect">
            <a:avLst/>
          </a:prstGeom>
        </p:spPr>
      </p:pic>
      <p:pic>
        <p:nvPicPr>
          <p:cNvPr id="18" name="SK-2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473357" y="2279303"/>
            <a:ext cx="2223343" cy="654397"/>
          </a:xfrm>
          <a:prstGeom prst="rect">
            <a:avLst/>
          </a:prstGeom>
        </p:spPr>
      </p:pic>
      <p:pic>
        <p:nvPicPr>
          <p:cNvPr id="19" name="SK-2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53175" y="2933700"/>
            <a:ext cx="887164" cy="654397"/>
          </a:xfrm>
          <a:prstGeom prst="rect">
            <a:avLst/>
          </a:prstGeom>
        </p:spPr>
      </p:pic>
      <p:pic>
        <p:nvPicPr>
          <p:cNvPr id="20" name="SK-27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240339" y="2933700"/>
            <a:ext cx="2233017" cy="654397"/>
          </a:xfrm>
          <a:prstGeom prst="rect">
            <a:avLst/>
          </a:prstGeom>
        </p:spPr>
      </p:pic>
      <p:pic>
        <p:nvPicPr>
          <p:cNvPr id="21" name="SK-27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473357" y="2933700"/>
            <a:ext cx="2223343" cy="654397"/>
          </a:xfrm>
          <a:prstGeom prst="rect">
            <a:avLst/>
          </a:prstGeom>
        </p:spPr>
      </p:pic>
      <p:pic>
        <p:nvPicPr>
          <p:cNvPr id="22" name="SK-27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53175" y="3588097"/>
            <a:ext cx="887164" cy="654546"/>
          </a:xfrm>
          <a:prstGeom prst="rect">
            <a:avLst/>
          </a:prstGeom>
        </p:spPr>
      </p:pic>
      <p:pic>
        <p:nvPicPr>
          <p:cNvPr id="23" name="SK-27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240339" y="3588097"/>
            <a:ext cx="2233017" cy="654546"/>
          </a:xfrm>
          <a:prstGeom prst="rect">
            <a:avLst/>
          </a:prstGeom>
        </p:spPr>
      </p:pic>
      <p:pic>
        <p:nvPicPr>
          <p:cNvPr id="24" name="SK-27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473357" y="3588097"/>
            <a:ext cx="2223343" cy="654546"/>
          </a:xfrm>
          <a:prstGeom prst="rect">
            <a:avLst/>
          </a:prstGeom>
        </p:spPr>
      </p:pic>
      <p:pic>
        <p:nvPicPr>
          <p:cNvPr id="25" name="SK-27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238875" y="4547443"/>
            <a:ext cx="5572125" cy="1929557"/>
          </a:xfrm>
          <a:prstGeom prst="rect">
            <a:avLst/>
          </a:prstGeom>
        </p:spPr>
      </p:pic>
      <p:pic>
        <p:nvPicPr>
          <p:cNvPr id="26" name="SK-27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353175" y="4716810"/>
            <a:ext cx="261937" cy="213420"/>
          </a:xfrm>
          <a:prstGeom prst="rect">
            <a:avLst/>
          </a:prstGeom>
        </p:spPr>
      </p:pic>
      <p:pic>
        <p:nvPicPr>
          <p:cNvPr id="27" name="SK-27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353175" y="5553224"/>
            <a:ext cx="1396752" cy="209550"/>
          </a:xfrm>
          <a:prstGeom prst="rect">
            <a:avLst/>
          </a:prstGeom>
        </p:spPr>
      </p:pic>
      <p:sp>
        <p:nvSpPr>
          <p:cNvPr id="28" name="SK-27-text-27"/>
          <p:cNvSpPr/>
          <p:nvPr/>
        </p:nvSpPr>
        <p:spPr>
          <a:xfrm>
            <a:off x="628650" y="381000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Meniscal Tears: Presentation &amp; Diagnosis</a:t>
            </a:r>
            <a:endParaRPr lang="en-US" sz="2550" dirty="0"/>
          </a:p>
        </p:txBody>
      </p:sp>
      <p:sp>
        <p:nvSpPr>
          <p:cNvPr id="29" name="SK-27-text-28"/>
          <p:cNvSpPr/>
          <p:nvPr/>
        </p:nvSpPr>
        <p:spPr>
          <a:xfrm>
            <a:off x="628650" y="807690"/>
            <a:ext cx="64103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30" name="SK-27-text-29"/>
          <p:cNvSpPr/>
          <p:nvPr/>
        </p:nvSpPr>
        <p:spPr>
          <a:xfrm>
            <a:off x="852488" y="1407765"/>
            <a:ext cx="534352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Clinical History</a:t>
            </a:r>
            <a:endParaRPr lang="en-US" sz="1650" dirty="0"/>
          </a:p>
        </p:txBody>
      </p:sp>
      <p:sp>
        <p:nvSpPr>
          <p:cNvPr id="31" name="SK-27-text-30"/>
          <p:cNvSpPr/>
          <p:nvPr/>
        </p:nvSpPr>
        <p:spPr>
          <a:xfrm>
            <a:off x="723900" y="1836390"/>
            <a:ext cx="114681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Mechanism: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Twisting on a flexed/planted knee (football, skiing).</a:t>
            </a:r>
            <a:endParaRPr lang="en-US" sz="1275" dirty="0"/>
          </a:p>
        </p:txBody>
      </p:sp>
      <p:sp>
        <p:nvSpPr>
          <p:cNvPr id="32" name="SK-27-text-31"/>
          <p:cNvSpPr/>
          <p:nvPr/>
        </p:nvSpPr>
        <p:spPr>
          <a:xfrm>
            <a:off x="723900" y="2155478"/>
            <a:ext cx="5114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Delayed Swelling: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Effusion typically occurs 24–48 hours later (overnight).</a:t>
            </a:r>
            <a:endParaRPr lang="en-US" sz="1275" dirty="0"/>
          </a:p>
        </p:txBody>
      </p:sp>
      <p:sp>
        <p:nvSpPr>
          <p:cNvPr id="33" name="SK-27-text-32"/>
          <p:cNvSpPr/>
          <p:nvPr/>
        </p:nvSpPr>
        <p:spPr>
          <a:xfrm>
            <a:off x="723900" y="2717453"/>
            <a:ext cx="114681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Locking: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Mechanical block to extension; "unlocking" sensation.</a:t>
            </a:r>
            <a:endParaRPr lang="en-US" sz="1275" dirty="0"/>
          </a:p>
        </p:txBody>
      </p:sp>
      <p:sp>
        <p:nvSpPr>
          <p:cNvPr id="34" name="SK-27-text-33"/>
          <p:cNvSpPr/>
          <p:nvPr/>
        </p:nvSpPr>
        <p:spPr>
          <a:xfrm>
            <a:off x="723900" y="3036540"/>
            <a:ext cx="11159836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Function: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Patient can often "hobble" initially (unlike ACL).</a:t>
            </a:r>
            <a:endParaRPr lang="en-US" sz="1275" dirty="0"/>
          </a:p>
        </p:txBody>
      </p:sp>
      <p:sp>
        <p:nvSpPr>
          <p:cNvPr id="35" name="SK-27-text-34"/>
          <p:cNvSpPr/>
          <p:nvPr/>
        </p:nvSpPr>
        <p:spPr>
          <a:xfrm>
            <a:off x="852488" y="4067175"/>
            <a:ext cx="534352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Exam Findings</a:t>
            </a:r>
            <a:endParaRPr lang="en-US" sz="1650" dirty="0"/>
          </a:p>
        </p:txBody>
      </p:sp>
      <p:sp>
        <p:nvSpPr>
          <p:cNvPr id="36" name="SK-27-text-35"/>
          <p:cNvSpPr/>
          <p:nvPr/>
        </p:nvSpPr>
        <p:spPr>
          <a:xfrm>
            <a:off x="723900" y="4495800"/>
            <a:ext cx="51149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Joint Line Tenderness: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Most reliable clinical indicator (Medial &gt; Lateral).</a:t>
            </a:r>
            <a:endParaRPr lang="en-US" sz="1275" dirty="0"/>
          </a:p>
        </p:txBody>
      </p:sp>
      <p:sp>
        <p:nvSpPr>
          <p:cNvPr id="37" name="SK-27-text-36"/>
          <p:cNvSpPr/>
          <p:nvPr/>
        </p:nvSpPr>
        <p:spPr>
          <a:xfrm>
            <a:off x="723900" y="5057775"/>
            <a:ext cx="1078784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Effusion: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Small to moderate fluid collection (Bulge sign).</a:t>
            </a:r>
            <a:endParaRPr lang="en-US" sz="1275" dirty="0"/>
          </a:p>
        </p:txBody>
      </p:sp>
      <p:sp>
        <p:nvSpPr>
          <p:cNvPr id="38" name="SK-27-text-37"/>
          <p:cNvSpPr/>
          <p:nvPr/>
        </p:nvSpPr>
        <p:spPr>
          <a:xfrm>
            <a:off x="723900" y="5376863"/>
            <a:ext cx="9113866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Reproducible on deep squatting or rotation.</a:t>
            </a:r>
            <a:endParaRPr lang="en-US" sz="1275" dirty="0"/>
          </a:p>
        </p:txBody>
      </p:sp>
      <p:sp>
        <p:nvSpPr>
          <p:cNvPr id="39" name="SK-27-text-38"/>
          <p:cNvSpPr/>
          <p:nvPr/>
        </p:nvSpPr>
        <p:spPr>
          <a:xfrm>
            <a:off x="781050" y="5715000"/>
            <a:ext cx="5153025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B07100"/>
                </a:solidFill>
              </a:rPr>
              <a:t> McMurray's Test: Poor sensitivity (53%) alone—use composite exam!</a:t>
            </a:r>
            <a:endParaRPr lang="en-US" sz="1200" dirty="0"/>
          </a:p>
        </p:txBody>
      </p:sp>
      <p:sp>
        <p:nvSpPr>
          <p:cNvPr id="40" name="SK-27-text-39"/>
          <p:cNvSpPr/>
          <p:nvPr/>
        </p:nvSpPr>
        <p:spPr>
          <a:xfrm>
            <a:off x="6710363" y="1407765"/>
            <a:ext cx="5481638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Acute vs. Degenerative</a:t>
            </a:r>
            <a:endParaRPr lang="en-US" sz="1650" dirty="0"/>
          </a:p>
        </p:txBody>
      </p:sp>
      <p:sp>
        <p:nvSpPr>
          <p:cNvPr id="41" name="SK-27-text-40"/>
          <p:cNvSpPr/>
          <p:nvPr/>
        </p:nvSpPr>
        <p:spPr>
          <a:xfrm>
            <a:off x="6429375" y="1912590"/>
            <a:ext cx="1070184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Feature</a:t>
            </a:r>
            <a:endParaRPr lang="en-US" sz="1125" dirty="0"/>
          </a:p>
        </p:txBody>
      </p:sp>
      <p:sp>
        <p:nvSpPr>
          <p:cNvPr id="42" name="SK-27-text-41"/>
          <p:cNvSpPr/>
          <p:nvPr/>
        </p:nvSpPr>
        <p:spPr>
          <a:xfrm>
            <a:off x="7316539" y="1912590"/>
            <a:ext cx="2312683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Acute (Sports)</a:t>
            </a:r>
            <a:endParaRPr lang="en-US" sz="1125" dirty="0"/>
          </a:p>
        </p:txBody>
      </p:sp>
      <p:sp>
        <p:nvSpPr>
          <p:cNvPr id="43" name="SK-27-text-42"/>
          <p:cNvSpPr/>
          <p:nvPr/>
        </p:nvSpPr>
        <p:spPr>
          <a:xfrm>
            <a:off x="9549557" y="1912590"/>
            <a:ext cx="2642443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Degenerative (Age 40+)</a:t>
            </a:r>
            <a:endParaRPr lang="en-US" sz="1125" dirty="0"/>
          </a:p>
        </p:txBody>
      </p:sp>
      <p:sp>
        <p:nvSpPr>
          <p:cNvPr id="44" name="SK-27-text-43"/>
          <p:cNvSpPr/>
          <p:nvPr/>
        </p:nvSpPr>
        <p:spPr>
          <a:xfrm>
            <a:off x="6429375" y="2365028"/>
            <a:ext cx="110490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Trauma</a:t>
            </a:r>
            <a:endParaRPr lang="en-US" sz="1125" dirty="0"/>
          </a:p>
        </p:txBody>
      </p:sp>
      <p:sp>
        <p:nvSpPr>
          <p:cNvPr id="45" name="SK-27-text-44"/>
          <p:cNvSpPr/>
          <p:nvPr/>
        </p:nvSpPr>
        <p:spPr>
          <a:xfrm>
            <a:off x="7316539" y="2279303"/>
            <a:ext cx="4229669" cy="6543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Significant twisting force</a:t>
            </a:r>
            <a:endParaRPr lang="en-US" sz="1125" dirty="0"/>
          </a:p>
        </p:txBody>
      </p:sp>
      <p:sp>
        <p:nvSpPr>
          <p:cNvPr id="46" name="SK-27-text-45"/>
          <p:cNvSpPr/>
          <p:nvPr/>
        </p:nvSpPr>
        <p:spPr>
          <a:xfrm>
            <a:off x="9549557" y="2279303"/>
            <a:ext cx="2642443" cy="6543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Minimal or no clear injury</a:t>
            </a:r>
            <a:endParaRPr lang="en-US" sz="1125" dirty="0"/>
          </a:p>
        </p:txBody>
      </p:sp>
      <p:sp>
        <p:nvSpPr>
          <p:cNvPr id="47" name="SK-27-text-46"/>
          <p:cNvSpPr/>
          <p:nvPr/>
        </p:nvSpPr>
        <p:spPr>
          <a:xfrm>
            <a:off x="6429375" y="3019425"/>
            <a:ext cx="93345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Onset</a:t>
            </a:r>
            <a:endParaRPr lang="en-US" sz="1125" dirty="0"/>
          </a:p>
        </p:txBody>
      </p:sp>
      <p:sp>
        <p:nvSpPr>
          <p:cNvPr id="48" name="SK-27-text-47"/>
          <p:cNvSpPr/>
          <p:nvPr/>
        </p:nvSpPr>
        <p:spPr>
          <a:xfrm>
            <a:off x="7316539" y="2933700"/>
            <a:ext cx="3430925" cy="6543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Sudden onset symptoms</a:t>
            </a:r>
            <a:endParaRPr lang="en-US" sz="1125" dirty="0"/>
          </a:p>
        </p:txBody>
      </p:sp>
      <p:sp>
        <p:nvSpPr>
          <p:cNvPr id="49" name="SK-27-text-48"/>
          <p:cNvSpPr/>
          <p:nvPr/>
        </p:nvSpPr>
        <p:spPr>
          <a:xfrm>
            <a:off x="9549557" y="2933700"/>
            <a:ext cx="2642443" cy="6543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Gradual; recurrent flares</a:t>
            </a:r>
            <a:endParaRPr lang="en-US" sz="1125" dirty="0"/>
          </a:p>
        </p:txBody>
      </p:sp>
      <p:sp>
        <p:nvSpPr>
          <p:cNvPr id="50" name="SK-27-text-49"/>
          <p:cNvSpPr/>
          <p:nvPr/>
        </p:nvSpPr>
        <p:spPr>
          <a:xfrm>
            <a:off x="6429375" y="3673822"/>
            <a:ext cx="161925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Pathology</a:t>
            </a:r>
            <a:endParaRPr lang="en-US" sz="1125" dirty="0"/>
          </a:p>
        </p:txBody>
      </p:sp>
      <p:sp>
        <p:nvSpPr>
          <p:cNvPr id="51" name="SK-27-text-50"/>
          <p:cNvSpPr/>
          <p:nvPr/>
        </p:nvSpPr>
        <p:spPr>
          <a:xfrm>
            <a:off x="7316539" y="3588097"/>
            <a:ext cx="4549166" cy="6545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Longitudinal / Bucket-handle</a:t>
            </a:r>
            <a:endParaRPr lang="en-US" sz="1125" dirty="0"/>
          </a:p>
        </p:txBody>
      </p:sp>
      <p:sp>
        <p:nvSpPr>
          <p:cNvPr id="52" name="SK-27-text-51"/>
          <p:cNvSpPr/>
          <p:nvPr/>
        </p:nvSpPr>
        <p:spPr>
          <a:xfrm>
            <a:off x="9549557" y="3588097"/>
            <a:ext cx="2642443" cy="6545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Complex / Horizontal fraying</a:t>
            </a:r>
            <a:endParaRPr lang="en-US" sz="1125" dirty="0"/>
          </a:p>
        </p:txBody>
      </p:sp>
      <p:sp>
        <p:nvSpPr>
          <p:cNvPr id="53" name="SK-27-text-52"/>
          <p:cNvSpPr/>
          <p:nvPr/>
        </p:nvSpPr>
        <p:spPr>
          <a:xfrm>
            <a:off x="6615113" y="4661743"/>
            <a:ext cx="5576888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 MRI: The Gold Standard</a:t>
            </a:r>
            <a:endParaRPr lang="en-US" sz="1650" dirty="0"/>
          </a:p>
        </p:txBody>
      </p:sp>
      <p:sp>
        <p:nvSpPr>
          <p:cNvPr id="54" name="SK-27-text-53"/>
          <p:cNvSpPr/>
          <p:nvPr/>
        </p:nvSpPr>
        <p:spPr>
          <a:xfrm>
            <a:off x="6353175" y="5052268"/>
            <a:ext cx="5343525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FFFFFF"/>
                </a:solidFill>
              </a:rPr>
              <a:t>Essential for definitive diagnosis and surgical planning. High sensitivity for identifying tear morphology.</a:t>
            </a:r>
            <a:endParaRPr lang="en-US" sz="1275" dirty="0"/>
          </a:p>
        </p:txBody>
      </p:sp>
      <p:sp>
        <p:nvSpPr>
          <p:cNvPr id="55" name="SK-27-text-54"/>
          <p:cNvSpPr/>
          <p:nvPr/>
        </p:nvSpPr>
        <p:spPr>
          <a:xfrm>
            <a:off x="6429375" y="5553224"/>
            <a:ext cx="2642283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</a:rPr>
              <a:t>AKT Tip: Blood Supply</a:t>
            </a:r>
            <a:endParaRPr lang="en-US" sz="900" dirty="0"/>
          </a:p>
        </p:txBody>
      </p:sp>
      <p:sp>
        <p:nvSpPr>
          <p:cNvPr id="56" name="SK-27-text-55"/>
          <p:cNvSpPr/>
          <p:nvPr/>
        </p:nvSpPr>
        <p:spPr>
          <a:xfrm>
            <a:off x="6353175" y="5838974"/>
            <a:ext cx="534352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FFFFFF">
                    <a:alpha val="90000"/>
                  </a:srgbClr>
                </a:solidFill>
              </a:rPr>
              <a:t>Outer 1/3 (Red Zone): Vascularized—can heal/repair.</a:t>
            </a:r>
            <a:endParaRPr lang="en-US" sz="1050" dirty="0"/>
          </a:p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FFFFFF">
                    <a:alpha val="90000"/>
                  </a:srgbClr>
                </a:solidFill>
              </a:rPr>
              <a:t>Inner 2/3 (White Zone): Avascular—usually requires excision.</a:t>
            </a:r>
            <a:endParaRPr lang="en-US" sz="10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57150" cy="457200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293465"/>
            <a:ext cx="5600700" cy="3038475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" y="1493490"/>
            <a:ext cx="238125" cy="190500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1845915"/>
            <a:ext cx="998190" cy="666750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07790" y="1845915"/>
            <a:ext cx="998190" cy="666750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82180" y="1845915"/>
            <a:ext cx="998190" cy="666750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56571" y="1845915"/>
            <a:ext cx="998190" cy="666750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30961" y="1845915"/>
            <a:ext cx="998339" cy="666750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3400" y="2712690"/>
            <a:ext cx="142875" cy="142875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3400" y="3246090"/>
            <a:ext cx="142875" cy="142875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3400" y="3779490"/>
            <a:ext cx="142875" cy="142875"/>
          </a:xfrm>
          <a:prstGeom prst="rect">
            <a:avLst/>
          </a:prstGeom>
        </p:spPr>
      </p:pic>
      <p:pic>
        <p:nvPicPr>
          <p:cNvPr id="15" name="SK-28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4522440"/>
            <a:ext cx="5600700" cy="1954560"/>
          </a:xfrm>
          <a:prstGeom prst="rect">
            <a:avLst/>
          </a:prstGeom>
        </p:spPr>
      </p:pic>
      <p:pic>
        <p:nvPicPr>
          <p:cNvPr id="16" name="SK-28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3400" y="4722465"/>
            <a:ext cx="238125" cy="190500"/>
          </a:xfrm>
          <a:prstGeom prst="rect">
            <a:avLst/>
          </a:prstGeom>
        </p:spPr>
      </p:pic>
      <p:pic>
        <p:nvPicPr>
          <p:cNvPr id="17" name="SK-28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3400" y="5132040"/>
            <a:ext cx="142875" cy="131862"/>
          </a:xfrm>
          <a:prstGeom prst="rect">
            <a:avLst/>
          </a:prstGeom>
        </p:spPr>
      </p:pic>
      <p:pic>
        <p:nvPicPr>
          <p:cNvPr id="18" name="SK-28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3400" y="5665440"/>
            <a:ext cx="142875" cy="114300"/>
          </a:xfrm>
          <a:prstGeom prst="rect">
            <a:avLst/>
          </a:prstGeom>
        </p:spPr>
      </p:pic>
      <p:pic>
        <p:nvPicPr>
          <p:cNvPr id="19" name="SK-28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0300" y="1293465"/>
            <a:ext cx="5600700" cy="3293566"/>
          </a:xfrm>
          <a:prstGeom prst="rect">
            <a:avLst/>
          </a:prstGeom>
        </p:spPr>
      </p:pic>
      <p:pic>
        <p:nvPicPr>
          <p:cNvPr id="20" name="SK-28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62700" y="1493490"/>
            <a:ext cx="238125" cy="190500"/>
          </a:xfrm>
          <a:prstGeom prst="rect">
            <a:avLst/>
          </a:prstGeom>
        </p:spPr>
      </p:pic>
      <p:pic>
        <p:nvPicPr>
          <p:cNvPr id="21" name="SK-28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62700" y="1903065"/>
            <a:ext cx="142875" cy="114300"/>
          </a:xfrm>
          <a:prstGeom prst="rect">
            <a:avLst/>
          </a:prstGeom>
        </p:spPr>
      </p:pic>
      <p:pic>
        <p:nvPicPr>
          <p:cNvPr id="22" name="SK-28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62700" y="2169765"/>
            <a:ext cx="2590800" cy="911275"/>
          </a:xfrm>
          <a:prstGeom prst="rect">
            <a:avLst/>
          </a:prstGeom>
        </p:spPr>
      </p:pic>
      <p:pic>
        <p:nvPicPr>
          <p:cNvPr id="23" name="SK-28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067800" y="2169765"/>
            <a:ext cx="2590800" cy="911275"/>
          </a:xfrm>
          <a:prstGeom prst="rect">
            <a:avLst/>
          </a:prstGeom>
        </p:spPr>
      </p:pic>
      <p:pic>
        <p:nvPicPr>
          <p:cNvPr id="24" name="SK-28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62700" y="3157240"/>
            <a:ext cx="5295900" cy="657225"/>
          </a:xfrm>
          <a:prstGeom prst="rect">
            <a:avLst/>
          </a:prstGeom>
        </p:spPr>
      </p:pic>
      <p:pic>
        <p:nvPicPr>
          <p:cNvPr id="25" name="SK-28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210300" y="4777532"/>
            <a:ext cx="5600700" cy="1699468"/>
          </a:xfrm>
          <a:prstGeom prst="rect">
            <a:avLst/>
          </a:prstGeom>
        </p:spPr>
      </p:pic>
      <p:pic>
        <p:nvPicPr>
          <p:cNvPr id="26" name="SK-28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62700" y="4996607"/>
            <a:ext cx="190500" cy="152400"/>
          </a:xfrm>
          <a:prstGeom prst="rect">
            <a:avLst/>
          </a:prstGeom>
        </p:spPr>
      </p:pic>
      <p:pic>
        <p:nvPicPr>
          <p:cNvPr id="27" name="SK-28-img-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362700" y="5368082"/>
            <a:ext cx="190500" cy="152400"/>
          </a:xfrm>
          <a:prstGeom prst="rect">
            <a:avLst/>
          </a:prstGeom>
        </p:spPr>
      </p:pic>
      <p:pic>
        <p:nvPicPr>
          <p:cNvPr id="28" name="SK-28-img-27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362700" y="5672882"/>
            <a:ext cx="190500" cy="152400"/>
          </a:xfrm>
          <a:prstGeom prst="rect">
            <a:avLst/>
          </a:prstGeom>
        </p:spPr>
      </p:pic>
      <p:sp>
        <p:nvSpPr>
          <p:cNvPr id="29" name="SK-28-text-28"/>
          <p:cNvSpPr/>
          <p:nvPr/>
        </p:nvSpPr>
        <p:spPr>
          <a:xfrm>
            <a:off x="628650" y="381000"/>
            <a:ext cx="1104328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 of Meniscal Tears</a:t>
            </a:r>
            <a:endParaRPr lang="en-US" sz="2550" dirty="0"/>
          </a:p>
        </p:txBody>
      </p:sp>
      <p:sp>
        <p:nvSpPr>
          <p:cNvPr id="30" name="SK-28-text-29"/>
          <p:cNvSpPr/>
          <p:nvPr/>
        </p:nvSpPr>
        <p:spPr>
          <a:xfrm>
            <a:off x="628650" y="807690"/>
            <a:ext cx="631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31" name="SK-28-text-30"/>
          <p:cNvSpPr/>
          <p:nvPr/>
        </p:nvSpPr>
        <p:spPr>
          <a:xfrm>
            <a:off x="885825" y="1445865"/>
            <a:ext cx="6953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Conservative Protocol (POLICE)</a:t>
            </a:r>
            <a:endParaRPr lang="en-US" sz="1500" dirty="0"/>
          </a:p>
        </p:txBody>
      </p:sp>
      <p:sp>
        <p:nvSpPr>
          <p:cNvPr id="32" name="SK-28-text-31"/>
          <p:cNvSpPr/>
          <p:nvPr/>
        </p:nvSpPr>
        <p:spPr>
          <a:xfrm>
            <a:off x="523875" y="1922115"/>
            <a:ext cx="101724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28500"/>
                </a:solidFill>
              </a:rPr>
              <a:t>P</a:t>
            </a:r>
            <a:endParaRPr lang="en-US" sz="1500" dirty="0"/>
          </a:p>
        </p:txBody>
      </p:sp>
      <p:sp>
        <p:nvSpPr>
          <p:cNvPr id="33" name="SK-28-text-32"/>
          <p:cNvSpPr/>
          <p:nvPr/>
        </p:nvSpPr>
        <p:spPr>
          <a:xfrm>
            <a:off x="725388" y="2274540"/>
            <a:ext cx="614214" cy="123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74777F"/>
                </a:solidFill>
              </a:rPr>
              <a:t>PROTECT</a:t>
            </a:r>
            <a:endParaRPr lang="en-US" sz="825" dirty="0"/>
          </a:p>
        </p:txBody>
      </p:sp>
      <p:sp>
        <p:nvSpPr>
          <p:cNvPr id="34" name="SK-28-text-33"/>
          <p:cNvSpPr/>
          <p:nvPr/>
        </p:nvSpPr>
        <p:spPr>
          <a:xfrm>
            <a:off x="1598265" y="1922115"/>
            <a:ext cx="101724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28500"/>
                </a:solidFill>
              </a:rPr>
              <a:t>OL</a:t>
            </a:r>
            <a:endParaRPr lang="en-US" sz="1500" dirty="0"/>
          </a:p>
        </p:txBody>
      </p:sp>
      <p:sp>
        <p:nvSpPr>
          <p:cNvPr id="35" name="SK-28-text-34"/>
          <p:cNvSpPr/>
          <p:nvPr/>
        </p:nvSpPr>
        <p:spPr>
          <a:xfrm>
            <a:off x="1803648" y="2274540"/>
            <a:ext cx="606326" cy="123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74777F"/>
                </a:solidFill>
              </a:rPr>
              <a:t>LOADING</a:t>
            </a:r>
            <a:endParaRPr lang="en-US" sz="825" dirty="0"/>
          </a:p>
        </p:txBody>
      </p:sp>
      <p:sp>
        <p:nvSpPr>
          <p:cNvPr id="36" name="SK-28-text-35"/>
          <p:cNvSpPr/>
          <p:nvPr/>
        </p:nvSpPr>
        <p:spPr>
          <a:xfrm>
            <a:off x="2672655" y="1922115"/>
            <a:ext cx="101724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28500"/>
                </a:solidFill>
              </a:rPr>
              <a:t>I</a:t>
            </a:r>
            <a:endParaRPr lang="en-US" sz="1500" dirty="0"/>
          </a:p>
        </p:txBody>
      </p:sp>
      <p:sp>
        <p:nvSpPr>
          <p:cNvPr id="37" name="SK-28-text-36"/>
          <p:cNvSpPr/>
          <p:nvPr/>
        </p:nvSpPr>
        <p:spPr>
          <a:xfrm>
            <a:off x="3049339" y="2274540"/>
            <a:ext cx="263723" cy="123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74777F"/>
                </a:solidFill>
              </a:rPr>
              <a:t>ICE</a:t>
            </a:r>
            <a:endParaRPr lang="en-US" sz="825" dirty="0"/>
          </a:p>
        </p:txBody>
      </p:sp>
      <p:sp>
        <p:nvSpPr>
          <p:cNvPr id="38" name="SK-28-text-37"/>
          <p:cNvSpPr/>
          <p:nvPr/>
        </p:nvSpPr>
        <p:spPr>
          <a:xfrm>
            <a:off x="3747046" y="1922115"/>
            <a:ext cx="101724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28500"/>
                </a:solidFill>
              </a:rPr>
              <a:t>C</a:t>
            </a:r>
            <a:endParaRPr lang="en-US" sz="1500" dirty="0"/>
          </a:p>
        </p:txBody>
      </p:sp>
      <p:sp>
        <p:nvSpPr>
          <p:cNvPr id="39" name="SK-28-text-38"/>
          <p:cNvSpPr/>
          <p:nvPr/>
        </p:nvSpPr>
        <p:spPr>
          <a:xfrm>
            <a:off x="3930104" y="2274540"/>
            <a:ext cx="650974" cy="123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74777F"/>
                </a:solidFill>
              </a:rPr>
              <a:t>COMPRES</a:t>
            </a:r>
            <a:endParaRPr lang="en-US" sz="825" dirty="0"/>
          </a:p>
        </p:txBody>
      </p:sp>
      <p:sp>
        <p:nvSpPr>
          <p:cNvPr id="40" name="SK-28-text-39"/>
          <p:cNvSpPr/>
          <p:nvPr/>
        </p:nvSpPr>
        <p:spPr>
          <a:xfrm>
            <a:off x="4821436" y="1922115"/>
            <a:ext cx="1017389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28500"/>
                </a:solidFill>
              </a:rPr>
              <a:t>E</a:t>
            </a:r>
            <a:endParaRPr lang="en-US" sz="1500" dirty="0"/>
          </a:p>
        </p:txBody>
      </p:sp>
      <p:sp>
        <p:nvSpPr>
          <p:cNvPr id="41" name="SK-28-text-40"/>
          <p:cNvSpPr/>
          <p:nvPr/>
        </p:nvSpPr>
        <p:spPr>
          <a:xfrm>
            <a:off x="5041999" y="2274540"/>
            <a:ext cx="576114" cy="123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74777F"/>
                </a:solidFill>
              </a:rPr>
              <a:t>ELEVATE</a:t>
            </a:r>
            <a:endParaRPr lang="en-US" sz="825" dirty="0"/>
          </a:p>
        </p:txBody>
      </p:sp>
      <p:sp>
        <p:nvSpPr>
          <p:cNvPr id="42" name="SK-28-text-41"/>
          <p:cNvSpPr/>
          <p:nvPr/>
        </p:nvSpPr>
        <p:spPr>
          <a:xfrm>
            <a:off x="771525" y="2655540"/>
            <a:ext cx="50577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Non-operative first line: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Physiotherapy, targeted analgesia, and activity modification.</a:t>
            </a:r>
            <a:endParaRPr lang="en-US" sz="1200" dirty="0"/>
          </a:p>
        </p:txBody>
      </p:sp>
      <p:sp>
        <p:nvSpPr>
          <p:cNvPr id="43" name="SK-28-text-42"/>
          <p:cNvSpPr/>
          <p:nvPr/>
        </p:nvSpPr>
        <p:spPr>
          <a:xfrm>
            <a:off x="771525" y="3188940"/>
            <a:ext cx="50577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"Optimal Loading":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Replaces old "Rest" — early controlled movement prevents muscle wasting.</a:t>
            </a:r>
            <a:endParaRPr lang="en-US" sz="1200" dirty="0"/>
          </a:p>
        </p:txBody>
      </p:sp>
      <p:sp>
        <p:nvSpPr>
          <p:cNvPr id="44" name="SK-28-text-43"/>
          <p:cNvSpPr/>
          <p:nvPr/>
        </p:nvSpPr>
        <p:spPr>
          <a:xfrm>
            <a:off x="771525" y="3722340"/>
            <a:ext cx="50577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Degenerative Tears (40+):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Primarily non-surgical management unless mechanical locking persists.</a:t>
            </a:r>
            <a:endParaRPr lang="en-US" sz="1200" dirty="0"/>
          </a:p>
        </p:txBody>
      </p:sp>
      <p:sp>
        <p:nvSpPr>
          <p:cNvPr id="45" name="SK-28-text-44"/>
          <p:cNvSpPr/>
          <p:nvPr/>
        </p:nvSpPr>
        <p:spPr>
          <a:xfrm>
            <a:off x="885825" y="4674840"/>
            <a:ext cx="4438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Referral Guidelines</a:t>
            </a:r>
            <a:endParaRPr lang="en-US" sz="1500" dirty="0"/>
          </a:p>
        </p:txBody>
      </p:sp>
      <p:sp>
        <p:nvSpPr>
          <p:cNvPr id="46" name="SK-28-text-45"/>
          <p:cNvSpPr/>
          <p:nvPr/>
        </p:nvSpPr>
        <p:spPr>
          <a:xfrm>
            <a:off x="771525" y="5074890"/>
            <a:ext cx="50577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Refer to acute knee clinic within 1 week for sports-related acute tears.</a:t>
            </a:r>
            <a:endParaRPr lang="en-US" sz="1200" dirty="0"/>
          </a:p>
        </p:txBody>
      </p:sp>
      <p:sp>
        <p:nvSpPr>
          <p:cNvPr id="47" name="SK-28-text-46"/>
          <p:cNvSpPr/>
          <p:nvPr/>
        </p:nvSpPr>
        <p:spPr>
          <a:xfrm>
            <a:off x="771525" y="5608290"/>
            <a:ext cx="114204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URGENT: Refer immediately if knee is "locked" (cannot straighten).</a:t>
            </a:r>
            <a:endParaRPr lang="en-US" sz="1200" dirty="0"/>
          </a:p>
        </p:txBody>
      </p:sp>
      <p:sp>
        <p:nvSpPr>
          <p:cNvPr id="48" name="SK-28-text-47"/>
          <p:cNvSpPr/>
          <p:nvPr/>
        </p:nvSpPr>
        <p:spPr>
          <a:xfrm>
            <a:off x="6715125" y="1445865"/>
            <a:ext cx="54768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Operative Considerations</a:t>
            </a:r>
            <a:endParaRPr lang="en-US" sz="1500" dirty="0"/>
          </a:p>
        </p:txBody>
      </p:sp>
      <p:sp>
        <p:nvSpPr>
          <p:cNvPr id="49" name="SK-28-text-48"/>
          <p:cNvSpPr/>
          <p:nvPr/>
        </p:nvSpPr>
        <p:spPr>
          <a:xfrm>
            <a:off x="6600825" y="1845915"/>
            <a:ext cx="55911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Selection depends on tear location and vascular supply.</a:t>
            </a:r>
            <a:endParaRPr lang="en-US" sz="1200" dirty="0"/>
          </a:p>
        </p:txBody>
      </p:sp>
      <p:sp>
        <p:nvSpPr>
          <p:cNvPr id="50" name="SK-28-text-49"/>
          <p:cNvSpPr/>
          <p:nvPr/>
        </p:nvSpPr>
        <p:spPr>
          <a:xfrm>
            <a:off x="6457950" y="2265015"/>
            <a:ext cx="2476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1C1E"/>
                </a:solidFill>
              </a:rPr>
              <a:t>Meniscal Repair</a:t>
            </a:r>
            <a:endParaRPr lang="en-US" sz="1050" dirty="0"/>
          </a:p>
        </p:txBody>
      </p:sp>
      <p:sp>
        <p:nvSpPr>
          <p:cNvPr id="51" name="SK-28-text-50"/>
          <p:cNvSpPr/>
          <p:nvPr/>
        </p:nvSpPr>
        <p:spPr>
          <a:xfrm>
            <a:off x="6457950" y="2503140"/>
            <a:ext cx="2400300" cy="482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8"/>
              </a:lnSpc>
              <a:buNone/>
            </a:pPr>
            <a:r>
              <a:rPr lang="en-US" sz="975" dirty="0">
                <a:solidFill>
                  <a:srgbClr val="74777F"/>
                </a:solidFill>
              </a:rPr>
              <a:t>For </a:t>
            </a:r>
            <a:r>
              <a:rPr lang="en-US" sz="975" b="1" dirty="0">
                <a:solidFill>
                  <a:srgbClr val="74777F"/>
                </a:solidFill>
              </a:rPr>
              <a:t>Outer 1/3</a:t>
            </a:r>
            <a:r>
              <a:rPr lang="en-US" sz="975" dirty="0">
                <a:solidFill>
                  <a:srgbClr val="74777F"/>
                </a:solidFill>
              </a:rPr>
              <a:t> tears. Rich blood supply allows healing. Preferred in young, active patients.</a:t>
            </a:r>
            <a:endParaRPr lang="en-US" sz="975" dirty="0"/>
          </a:p>
        </p:txBody>
      </p:sp>
      <p:sp>
        <p:nvSpPr>
          <p:cNvPr id="52" name="SK-28-text-51"/>
          <p:cNvSpPr/>
          <p:nvPr/>
        </p:nvSpPr>
        <p:spPr>
          <a:xfrm>
            <a:off x="9163050" y="2265015"/>
            <a:ext cx="3028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1C1E"/>
                </a:solidFill>
              </a:rPr>
              <a:t>Partial Meniscectomy</a:t>
            </a:r>
            <a:endParaRPr lang="en-US" sz="1050" dirty="0"/>
          </a:p>
        </p:txBody>
      </p:sp>
      <p:sp>
        <p:nvSpPr>
          <p:cNvPr id="53" name="SK-28-text-52"/>
          <p:cNvSpPr/>
          <p:nvPr/>
        </p:nvSpPr>
        <p:spPr>
          <a:xfrm>
            <a:off x="9163050" y="2503140"/>
            <a:ext cx="2400300" cy="482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8"/>
              </a:lnSpc>
              <a:buNone/>
            </a:pPr>
            <a:r>
              <a:rPr lang="en-US" sz="975" dirty="0">
                <a:solidFill>
                  <a:srgbClr val="74777F"/>
                </a:solidFill>
              </a:rPr>
              <a:t>For </a:t>
            </a:r>
            <a:r>
              <a:rPr lang="en-US" sz="975" b="1" dirty="0">
                <a:solidFill>
                  <a:srgbClr val="74777F"/>
                </a:solidFill>
              </a:rPr>
              <a:t>Central</a:t>
            </a:r>
            <a:r>
              <a:rPr lang="en-US" sz="975" dirty="0">
                <a:solidFill>
                  <a:srgbClr val="74777F"/>
                </a:solidFill>
              </a:rPr>
              <a:t> (avascular) tears. Minimally invasive excision of the unstable flap only.</a:t>
            </a:r>
            <a:endParaRPr lang="en-US" sz="975" dirty="0"/>
          </a:p>
        </p:txBody>
      </p:sp>
      <p:sp>
        <p:nvSpPr>
          <p:cNvPr id="54" name="SK-28-text-53"/>
          <p:cNvSpPr/>
          <p:nvPr/>
        </p:nvSpPr>
        <p:spPr>
          <a:xfrm>
            <a:off x="6477000" y="3157240"/>
            <a:ext cx="5067300" cy="657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Gold Standard:</a:t>
            </a:r>
            <a:r>
              <a:rPr lang="en-US" sz="1125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MRI for diagnosis, but clinical "locked knee" justifies urgent surgical review without delay.</a:t>
            </a:r>
            <a:endParaRPr lang="en-US" sz="1125" dirty="0"/>
          </a:p>
        </p:txBody>
      </p:sp>
      <p:sp>
        <p:nvSpPr>
          <p:cNvPr id="55" name="SK-28-text-54"/>
          <p:cNvSpPr/>
          <p:nvPr/>
        </p:nvSpPr>
        <p:spPr>
          <a:xfrm>
            <a:off x="6667500" y="4929932"/>
            <a:ext cx="3295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OA Warning</a:t>
            </a:r>
            <a:endParaRPr lang="en-US" sz="1500" dirty="0"/>
          </a:p>
        </p:txBody>
      </p:sp>
      <p:sp>
        <p:nvSpPr>
          <p:cNvPr id="56" name="SK-28-text-55"/>
          <p:cNvSpPr/>
          <p:nvPr/>
        </p:nvSpPr>
        <p:spPr>
          <a:xfrm>
            <a:off x="6648450" y="5329982"/>
            <a:ext cx="55435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Total Meniscectomy:</a:t>
            </a: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Historical practice now .</a:t>
            </a:r>
            <a:endParaRPr lang="en-US" sz="1200" dirty="0"/>
          </a:p>
        </p:txBody>
      </p:sp>
      <p:sp>
        <p:nvSpPr>
          <p:cNvPr id="57" name="SK-28-text-56"/>
          <p:cNvSpPr/>
          <p:nvPr/>
        </p:nvSpPr>
        <p:spPr>
          <a:xfrm>
            <a:off x="6648450" y="5634782"/>
            <a:ext cx="55435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Directly leads to rapid, early-onset Osteoarthritis (OA).</a:t>
            </a:r>
            <a:endParaRPr lang="en-US" sz="1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57150" cy="457200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293465"/>
            <a:ext cx="5091559" cy="5183535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483965"/>
            <a:ext cx="4710559" cy="409575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526828"/>
            <a:ext cx="285750" cy="228600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5037088"/>
            <a:ext cx="4710559" cy="1249412"/>
          </a:xfrm>
          <a:prstGeom prst="rect">
            <a:avLst/>
          </a:prstGeom>
        </p:spPr>
      </p:pic>
      <p:pic>
        <p:nvPicPr>
          <p:cNvPr id="9" name="SK-2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900" y="5227588"/>
            <a:ext cx="190500" cy="152400"/>
          </a:xfrm>
          <a:prstGeom prst="rect">
            <a:avLst/>
          </a:prstGeom>
        </p:spPr>
      </p:pic>
      <p:pic>
        <p:nvPicPr>
          <p:cNvPr id="10" name="SK-2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01159" y="1293465"/>
            <a:ext cx="6109841" cy="5183535"/>
          </a:xfrm>
          <a:prstGeom prst="rect">
            <a:avLst/>
          </a:prstGeom>
        </p:spPr>
      </p:pic>
      <p:pic>
        <p:nvPicPr>
          <p:cNvPr id="11" name="SK-2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91659" y="1483965"/>
            <a:ext cx="5728841" cy="409575"/>
          </a:xfrm>
          <a:prstGeom prst="rect">
            <a:avLst/>
          </a:prstGeom>
        </p:spPr>
      </p:pic>
      <p:pic>
        <p:nvPicPr>
          <p:cNvPr id="12" name="SK-2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91659" y="1526828"/>
            <a:ext cx="285750" cy="228600"/>
          </a:xfrm>
          <a:prstGeom prst="rect">
            <a:avLst/>
          </a:prstGeom>
        </p:spPr>
      </p:pic>
      <p:pic>
        <p:nvPicPr>
          <p:cNvPr id="13" name="SK-2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91659" y="2846040"/>
            <a:ext cx="2788146" cy="881063"/>
          </a:xfrm>
          <a:prstGeom prst="rect">
            <a:avLst/>
          </a:prstGeom>
        </p:spPr>
      </p:pic>
      <p:pic>
        <p:nvPicPr>
          <p:cNvPr id="14" name="SK-2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05959" y="2999780"/>
            <a:ext cx="178594" cy="148828"/>
          </a:xfrm>
          <a:prstGeom prst="rect">
            <a:avLst/>
          </a:prstGeom>
        </p:spPr>
      </p:pic>
      <p:pic>
        <p:nvPicPr>
          <p:cNvPr id="15" name="SK-2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832205" y="2846040"/>
            <a:ext cx="2788295" cy="881063"/>
          </a:xfrm>
          <a:prstGeom prst="rect">
            <a:avLst/>
          </a:prstGeom>
        </p:spPr>
      </p:pic>
      <p:pic>
        <p:nvPicPr>
          <p:cNvPr id="16" name="SK-2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946505" y="2999780"/>
            <a:ext cx="178594" cy="148828"/>
          </a:xfrm>
          <a:prstGeom prst="rect">
            <a:avLst/>
          </a:prstGeom>
        </p:spPr>
      </p:pic>
      <p:pic>
        <p:nvPicPr>
          <p:cNvPr id="17" name="SK-29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91659" y="3879503"/>
            <a:ext cx="2788146" cy="881063"/>
          </a:xfrm>
          <a:prstGeom prst="rect">
            <a:avLst/>
          </a:prstGeom>
        </p:spPr>
      </p:pic>
      <p:pic>
        <p:nvPicPr>
          <p:cNvPr id="18" name="SK-29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05959" y="4033242"/>
            <a:ext cx="178594" cy="148828"/>
          </a:xfrm>
          <a:prstGeom prst="rect">
            <a:avLst/>
          </a:prstGeom>
        </p:spPr>
      </p:pic>
      <p:pic>
        <p:nvPicPr>
          <p:cNvPr id="19" name="SK-29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832205" y="3879503"/>
            <a:ext cx="2788295" cy="881063"/>
          </a:xfrm>
          <a:prstGeom prst="rect">
            <a:avLst/>
          </a:prstGeom>
        </p:spPr>
      </p:pic>
      <p:pic>
        <p:nvPicPr>
          <p:cNvPr id="20" name="SK-29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946505" y="4033242"/>
            <a:ext cx="178594" cy="148828"/>
          </a:xfrm>
          <a:prstGeom prst="rect">
            <a:avLst/>
          </a:prstGeom>
        </p:spPr>
      </p:pic>
      <p:pic>
        <p:nvPicPr>
          <p:cNvPr id="21" name="SK-29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891659" y="4989165"/>
            <a:ext cx="5728841" cy="866775"/>
          </a:xfrm>
          <a:prstGeom prst="rect">
            <a:avLst/>
          </a:prstGeom>
        </p:spPr>
      </p:pic>
      <p:sp>
        <p:nvSpPr>
          <p:cNvPr id="22" name="SK-29-text-21"/>
          <p:cNvSpPr/>
          <p:nvPr/>
        </p:nvSpPr>
        <p:spPr>
          <a:xfrm>
            <a:off x="628650" y="381000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Patellofemoral Pain Syndrome (PFPS)</a:t>
            </a:r>
            <a:endParaRPr lang="en-US" sz="2550" dirty="0"/>
          </a:p>
        </p:txBody>
      </p:sp>
      <p:sp>
        <p:nvSpPr>
          <p:cNvPr id="23" name="SK-29-text-22"/>
          <p:cNvSpPr/>
          <p:nvPr/>
        </p:nvSpPr>
        <p:spPr>
          <a:xfrm>
            <a:off x="628650" y="807690"/>
            <a:ext cx="631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24" name="SK-29-text-23"/>
          <p:cNvSpPr/>
          <p:nvPr/>
        </p:nvSpPr>
        <p:spPr>
          <a:xfrm>
            <a:off x="971550" y="1483965"/>
            <a:ext cx="56368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Anatomy &amp; Epidemiology</a:t>
            </a:r>
            <a:endParaRPr lang="en-US" sz="1650" dirty="0"/>
          </a:p>
        </p:txBody>
      </p:sp>
      <p:sp>
        <p:nvSpPr>
          <p:cNvPr id="25" name="SK-29-text-24"/>
          <p:cNvSpPr/>
          <p:nvPr/>
        </p:nvSpPr>
        <p:spPr>
          <a:xfrm>
            <a:off x="838200" y="2045940"/>
            <a:ext cx="4443859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Definition: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Diffuse anterior knee pain (Old term: </a:t>
            </a:r>
            <a:r>
              <a:rPr lang="en-US" sz="1350" i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Chondromalacia Patellae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- now abandoned).</a:t>
            </a:r>
            <a:endParaRPr lang="en-US" sz="1350" dirty="0"/>
          </a:p>
        </p:txBody>
      </p:sp>
      <p:sp>
        <p:nvSpPr>
          <p:cNvPr id="26" name="SK-29-text-25"/>
          <p:cNvSpPr/>
          <p:nvPr/>
        </p:nvSpPr>
        <p:spPr>
          <a:xfrm>
            <a:off x="838200" y="2674590"/>
            <a:ext cx="4443859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Who: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30% of adolescents; Women &gt; Men; Physically active adults (18–40).</a:t>
            </a:r>
            <a:endParaRPr lang="en-US" sz="1350" dirty="0"/>
          </a:p>
        </p:txBody>
      </p:sp>
      <p:sp>
        <p:nvSpPr>
          <p:cNvPr id="27" name="SK-29-text-26"/>
          <p:cNvSpPr/>
          <p:nvPr/>
        </p:nvSpPr>
        <p:spPr>
          <a:xfrm>
            <a:off x="838200" y="3303240"/>
            <a:ext cx="4443859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Factors: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Adolescent growth spurt, widened Q-angle, and foot overpronation.</a:t>
            </a:r>
            <a:endParaRPr lang="en-US" sz="1350" dirty="0"/>
          </a:p>
        </p:txBody>
      </p:sp>
      <p:sp>
        <p:nvSpPr>
          <p:cNvPr id="28" name="SK-29-text-27"/>
          <p:cNvSpPr/>
          <p:nvPr/>
        </p:nvSpPr>
        <p:spPr>
          <a:xfrm>
            <a:off x="990600" y="5189488"/>
            <a:ext cx="440575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PATHOPHYSIOLOGY</a:t>
            </a:r>
            <a:endParaRPr lang="en-US" sz="1200" dirty="0"/>
          </a:p>
        </p:txBody>
      </p:sp>
      <p:sp>
        <p:nvSpPr>
          <p:cNvPr id="29" name="SK-29-text-28"/>
          <p:cNvSpPr/>
          <p:nvPr/>
        </p:nvSpPr>
        <p:spPr>
          <a:xfrm>
            <a:off x="723900" y="5494288"/>
            <a:ext cx="4405759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Maltracking: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Imbalance between VMO (medial pull) and Vastus Lateralis (lateral pull). Patella rubs lateral edge of femoral intercondylar groove.</a:t>
            </a:r>
            <a:endParaRPr lang="en-US" sz="1200" dirty="0"/>
          </a:p>
        </p:txBody>
      </p:sp>
      <p:sp>
        <p:nvSpPr>
          <p:cNvPr id="30" name="SK-29-text-29"/>
          <p:cNvSpPr/>
          <p:nvPr/>
        </p:nvSpPr>
        <p:spPr>
          <a:xfrm>
            <a:off x="6291709" y="1483965"/>
            <a:ext cx="298132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Presentation </a:t>
            </a: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 YIELD</a:t>
            </a:r>
            <a:endParaRPr lang="en-US" sz="1650" dirty="0"/>
          </a:p>
        </p:txBody>
      </p:sp>
      <p:sp>
        <p:nvSpPr>
          <p:cNvPr id="31" name="SK-29-text-30"/>
          <p:cNvSpPr/>
          <p:nvPr/>
        </p:nvSpPr>
        <p:spPr>
          <a:xfrm>
            <a:off x="6158359" y="2045940"/>
            <a:ext cx="5462141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History: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Gradual onset, diffuse "peri-patellar" pain. No acute injury or effusion.</a:t>
            </a:r>
            <a:endParaRPr lang="en-US" sz="1350" dirty="0"/>
          </a:p>
        </p:txBody>
      </p:sp>
      <p:sp>
        <p:nvSpPr>
          <p:cNvPr id="32" name="SK-29-text-31"/>
          <p:cNvSpPr/>
          <p:nvPr/>
        </p:nvSpPr>
        <p:spPr>
          <a:xfrm>
            <a:off x="6184553" y="2960340"/>
            <a:ext cx="255954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Cinema Sign</a:t>
            </a:r>
            <a:endParaRPr lang="en-US" sz="1125" dirty="0"/>
          </a:p>
        </p:txBody>
      </p:sp>
      <p:sp>
        <p:nvSpPr>
          <p:cNvPr id="33" name="SK-29-text-32"/>
          <p:cNvSpPr/>
          <p:nvPr/>
        </p:nvSpPr>
        <p:spPr>
          <a:xfrm>
            <a:off x="6005959" y="3212753"/>
            <a:ext cx="2559546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 during prolonged sitting with flexed knees (theatre/driving).</a:t>
            </a:r>
            <a:endParaRPr lang="en-US" sz="1050" dirty="0"/>
          </a:p>
        </p:txBody>
      </p:sp>
      <p:sp>
        <p:nvSpPr>
          <p:cNvPr id="34" name="SK-29-text-33"/>
          <p:cNvSpPr/>
          <p:nvPr/>
        </p:nvSpPr>
        <p:spPr>
          <a:xfrm>
            <a:off x="9125099" y="2960340"/>
            <a:ext cx="306690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Stairs &amp; Inclines</a:t>
            </a:r>
            <a:endParaRPr lang="en-US" sz="1125" dirty="0"/>
          </a:p>
        </p:txBody>
      </p:sp>
      <p:sp>
        <p:nvSpPr>
          <p:cNvPr id="35" name="SK-29-text-34"/>
          <p:cNvSpPr/>
          <p:nvPr/>
        </p:nvSpPr>
        <p:spPr>
          <a:xfrm>
            <a:off x="8946505" y="3212753"/>
            <a:ext cx="255969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Worse going </a:t>
            </a:r>
            <a:r>
              <a:rPr lang="en-US" sz="1050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DOWN</a:t>
            </a:r>
            <a:r>
              <a:rPr lang="en-US" sz="1050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stairs or hill descent (eccentric load).</a:t>
            </a:r>
            <a:endParaRPr lang="en-US" sz="1050" dirty="0"/>
          </a:p>
        </p:txBody>
      </p:sp>
      <p:sp>
        <p:nvSpPr>
          <p:cNvPr id="36" name="SK-29-text-35"/>
          <p:cNvSpPr/>
          <p:nvPr/>
        </p:nvSpPr>
        <p:spPr>
          <a:xfrm>
            <a:off x="6184553" y="3993803"/>
            <a:ext cx="27432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Activity Flares</a:t>
            </a:r>
            <a:endParaRPr lang="en-US" sz="1125" dirty="0"/>
          </a:p>
        </p:txBody>
      </p:sp>
      <p:sp>
        <p:nvSpPr>
          <p:cNvPr id="37" name="SK-29-text-36"/>
          <p:cNvSpPr/>
          <p:nvPr/>
        </p:nvSpPr>
        <p:spPr>
          <a:xfrm>
            <a:off x="6005959" y="4246215"/>
            <a:ext cx="2559546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Squatting, kneeling, and cycling exacerbate the retropatellar friction.</a:t>
            </a:r>
            <a:endParaRPr lang="en-US" sz="1050" dirty="0"/>
          </a:p>
        </p:txBody>
      </p:sp>
      <p:sp>
        <p:nvSpPr>
          <p:cNvPr id="38" name="SK-29-text-37"/>
          <p:cNvSpPr/>
          <p:nvPr/>
        </p:nvSpPr>
        <p:spPr>
          <a:xfrm>
            <a:off x="9125099" y="3993803"/>
            <a:ext cx="255969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Key Exam Find</a:t>
            </a:r>
            <a:endParaRPr lang="en-US" sz="1125" dirty="0"/>
          </a:p>
        </p:txBody>
      </p:sp>
      <p:sp>
        <p:nvSpPr>
          <p:cNvPr id="39" name="SK-29-text-38"/>
          <p:cNvSpPr/>
          <p:nvPr/>
        </p:nvSpPr>
        <p:spPr>
          <a:xfrm>
            <a:off x="8946505" y="4246215"/>
            <a:ext cx="255969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Positive Patellar Grind test; Patellar Glide reproduces pain; VMO wasting.</a:t>
            </a:r>
            <a:endParaRPr lang="en-US" sz="1050" dirty="0"/>
          </a:p>
        </p:txBody>
      </p:sp>
      <p:sp>
        <p:nvSpPr>
          <p:cNvPr id="40" name="SK-29-text-39"/>
          <p:cNvSpPr/>
          <p:nvPr/>
        </p:nvSpPr>
        <p:spPr>
          <a:xfrm>
            <a:off x="6005959" y="5103465"/>
            <a:ext cx="557644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 SAFETY NETTING</a:t>
            </a:r>
            <a:endParaRPr lang="en-US" sz="1050" dirty="0"/>
          </a:p>
        </p:txBody>
      </p:sp>
      <p:sp>
        <p:nvSpPr>
          <p:cNvPr id="41" name="SK-29-text-40"/>
          <p:cNvSpPr/>
          <p:nvPr/>
        </p:nvSpPr>
        <p:spPr>
          <a:xfrm>
            <a:off x="6005959" y="5341590"/>
            <a:ext cx="550024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</a:t>
            </a:r>
            <a:r>
              <a:rPr lang="en-US" sz="1125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effusion</a:t>
            </a: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is present, rethink diagnosis (think meniscus/ACL). PFPS typically presents without joint swelling.</a:t>
            </a:r>
            <a:endParaRPr lang="en-US" sz="11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57150" cy="45720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88715"/>
            <a:ext cx="6400800" cy="1127671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744986"/>
            <a:ext cx="6400800" cy="2893814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2902148"/>
            <a:ext cx="285750" cy="22860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5867400"/>
            <a:ext cx="6400800" cy="60960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6073973"/>
            <a:ext cx="190500" cy="15240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53300" y="1399133"/>
            <a:ext cx="4267200" cy="457200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53300" y="1399133"/>
            <a:ext cx="4267200" cy="4572000"/>
          </a:xfrm>
          <a:prstGeom prst="rect">
            <a:avLst/>
          </a:prstGeom>
        </p:spPr>
      </p:pic>
      <p:sp>
        <p:nvSpPr>
          <p:cNvPr id="12" name="SK-3-text-11"/>
          <p:cNvSpPr/>
          <p:nvPr/>
        </p:nvSpPr>
        <p:spPr>
          <a:xfrm>
            <a:off x="819150" y="381000"/>
            <a:ext cx="113728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Anatomy and Biomechanics: The Hinge Joint</a:t>
            </a:r>
            <a:endParaRPr lang="en-US" sz="2550" dirty="0"/>
          </a:p>
        </p:txBody>
      </p:sp>
      <p:sp>
        <p:nvSpPr>
          <p:cNvPr id="13" name="SK-3-text-12"/>
          <p:cNvSpPr/>
          <p:nvPr/>
        </p:nvSpPr>
        <p:spPr>
          <a:xfrm>
            <a:off x="819150" y="807690"/>
            <a:ext cx="6991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14" name="SK-3-text-13"/>
          <p:cNvSpPr/>
          <p:nvPr/>
        </p:nvSpPr>
        <p:spPr>
          <a:xfrm>
            <a:off x="762000" y="1541115"/>
            <a:ext cx="6019800" cy="8228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knee is the </a:t>
            </a: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largest joint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the body and the most commonly injured in sports and primary care. Despite its size, it possesses </a:t>
            </a: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minimal bony stability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350" dirty="0"/>
          </a:p>
        </p:txBody>
      </p:sp>
      <p:sp>
        <p:nvSpPr>
          <p:cNvPr id="15" name="SK-3-text-14"/>
          <p:cNvSpPr/>
          <p:nvPr/>
        </p:nvSpPr>
        <p:spPr>
          <a:xfrm>
            <a:off x="1085850" y="2859286"/>
            <a:ext cx="58883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Functional Biomechanics</a:t>
            </a:r>
            <a:endParaRPr lang="en-US" sz="1650" dirty="0"/>
          </a:p>
        </p:txBody>
      </p:sp>
      <p:sp>
        <p:nvSpPr>
          <p:cNvPr id="16" name="SK-3-text-15"/>
          <p:cNvSpPr/>
          <p:nvPr/>
        </p:nvSpPr>
        <p:spPr>
          <a:xfrm>
            <a:off x="914400" y="3287911"/>
            <a:ext cx="59436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Joint Type: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Modified hinge joint (allows flexion/extension and essential rotation).</a:t>
            </a:r>
            <a:endParaRPr lang="en-US" sz="1350" dirty="0"/>
          </a:p>
        </p:txBody>
      </p:sp>
      <p:sp>
        <p:nvSpPr>
          <p:cNvPr id="17" name="SK-3-text-16"/>
          <p:cNvSpPr/>
          <p:nvPr/>
        </p:nvSpPr>
        <p:spPr>
          <a:xfrm>
            <a:off x="914400" y="3862983"/>
            <a:ext cx="59436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Bony Mismatch: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Rounded femoral condyles sit on a relatively flat tibial plateau.</a:t>
            </a:r>
            <a:endParaRPr lang="en-US" sz="1350" dirty="0"/>
          </a:p>
        </p:txBody>
      </p:sp>
      <p:sp>
        <p:nvSpPr>
          <p:cNvPr id="18" name="SK-3-text-17"/>
          <p:cNvSpPr/>
          <p:nvPr/>
        </p:nvSpPr>
        <p:spPr>
          <a:xfrm>
            <a:off x="914400" y="4438055"/>
            <a:ext cx="59436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Total Dependency: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Stability is entirely provided by soft tissues (ligaments, menisci, and muscles).</a:t>
            </a:r>
            <a:endParaRPr lang="en-US" sz="1350" dirty="0"/>
          </a:p>
        </p:txBody>
      </p:sp>
      <p:sp>
        <p:nvSpPr>
          <p:cNvPr id="19" name="SK-3-textBg-18"/>
          <p:cNvSpPr/>
          <p:nvPr/>
        </p:nvSpPr>
        <p:spPr>
          <a:xfrm>
            <a:off x="685800" y="5108377"/>
            <a:ext cx="2514600" cy="314325"/>
          </a:xfrm>
          <a:prstGeom prst="roundRect">
            <a:avLst>
              <a:gd name="adj" fmla="val 6061"/>
            </a:avLst>
          </a:prstGeom>
          <a:solidFill>
            <a:srgbClr val="2A5B7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SK-3-text-19"/>
          <p:cNvSpPr/>
          <p:nvPr/>
        </p:nvSpPr>
        <p:spPr>
          <a:xfrm>
            <a:off x="800100" y="5108377"/>
            <a:ext cx="48006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FOCUS: Mechanism of Stability</a:t>
            </a:r>
            <a:endParaRPr lang="en-US" sz="1050" dirty="0"/>
          </a:p>
        </p:txBody>
      </p:sp>
      <p:sp>
        <p:nvSpPr>
          <p:cNvPr id="21" name="SK-3-text-20"/>
          <p:cNvSpPr/>
          <p:nvPr/>
        </p:nvSpPr>
        <p:spPr>
          <a:xfrm>
            <a:off x="838200" y="6019800"/>
            <a:ext cx="6400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Clinical Insight: Lack of bony stability makes the knee prone to high-velocity rotational injuries.</a:t>
            </a:r>
            <a:endParaRPr lang="en-US" sz="1200" dirty="0"/>
          </a:p>
        </p:txBody>
      </p:sp>
      <p:sp>
        <p:nvSpPr>
          <p:cNvPr id="22" name="SK-3-text-21"/>
          <p:cNvSpPr/>
          <p:nvPr/>
        </p:nvSpPr>
        <p:spPr>
          <a:xfrm>
            <a:off x="7353300" y="6123533"/>
            <a:ext cx="42672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Structure of the Knee Joint: Note the limited contact area between Femoral Condyles and Tibial Plateau.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57150" cy="457200"/>
          </a:xfrm>
          <a:prstGeom prst="rect">
            <a:avLst/>
          </a:prstGeom>
        </p:spPr>
      </p:pic>
      <p:pic>
        <p:nvPicPr>
          <p:cNvPr id="5" name="SK-3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88715"/>
            <a:ext cx="3657600" cy="4582269"/>
          </a:xfrm>
          <a:prstGeom prst="rect">
            <a:avLst/>
          </a:prstGeom>
        </p:spPr>
      </p:pic>
      <p:pic>
        <p:nvPicPr>
          <p:cNvPr id="6" name="SK-3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617315"/>
            <a:ext cx="419100" cy="419100"/>
          </a:xfrm>
          <a:prstGeom prst="rect">
            <a:avLst/>
          </a:prstGeom>
        </p:spPr>
      </p:pic>
      <p:pic>
        <p:nvPicPr>
          <p:cNvPr id="7" name="SK-3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0088" y="1731615"/>
            <a:ext cx="238125" cy="190500"/>
          </a:xfrm>
          <a:prstGeom prst="rect">
            <a:avLst/>
          </a:prstGeom>
        </p:spPr>
      </p:pic>
      <p:pic>
        <p:nvPicPr>
          <p:cNvPr id="8" name="SK-3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7200" y="1388715"/>
            <a:ext cx="3657600" cy="4582269"/>
          </a:xfrm>
          <a:prstGeom prst="rect">
            <a:avLst/>
          </a:prstGeom>
        </p:spPr>
      </p:pic>
      <p:pic>
        <p:nvPicPr>
          <p:cNvPr id="9" name="SK-3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5800" y="1617315"/>
            <a:ext cx="419100" cy="419100"/>
          </a:xfrm>
          <a:prstGeom prst="rect">
            <a:avLst/>
          </a:prstGeom>
        </p:spPr>
      </p:pic>
      <p:pic>
        <p:nvPicPr>
          <p:cNvPr id="10" name="SK-3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86288" y="1731615"/>
            <a:ext cx="238125" cy="190500"/>
          </a:xfrm>
          <a:prstGeom prst="rect">
            <a:avLst/>
          </a:prstGeom>
        </p:spPr>
      </p:pic>
      <p:pic>
        <p:nvPicPr>
          <p:cNvPr id="11" name="SK-3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95800" y="3373338"/>
            <a:ext cx="3200400" cy="716161"/>
          </a:xfrm>
          <a:prstGeom prst="rect">
            <a:avLst/>
          </a:prstGeom>
        </p:spPr>
      </p:pic>
      <p:pic>
        <p:nvPicPr>
          <p:cNvPr id="12" name="SK-3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10100" y="3553867"/>
            <a:ext cx="166688" cy="137220"/>
          </a:xfrm>
          <a:prstGeom prst="rect">
            <a:avLst/>
          </a:prstGeom>
        </p:spPr>
      </p:pic>
      <p:pic>
        <p:nvPicPr>
          <p:cNvPr id="13" name="SK-3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53400" y="1388715"/>
            <a:ext cx="3657600" cy="4582269"/>
          </a:xfrm>
          <a:prstGeom prst="rect">
            <a:avLst/>
          </a:prstGeom>
        </p:spPr>
      </p:pic>
      <p:pic>
        <p:nvPicPr>
          <p:cNvPr id="14" name="SK-3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82000" y="1617315"/>
            <a:ext cx="419100" cy="419100"/>
          </a:xfrm>
          <a:prstGeom prst="rect">
            <a:avLst/>
          </a:prstGeom>
        </p:spPr>
      </p:pic>
      <p:pic>
        <p:nvPicPr>
          <p:cNvPr id="15" name="SK-3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72488" y="1731615"/>
            <a:ext cx="238125" cy="190500"/>
          </a:xfrm>
          <a:prstGeom prst="rect">
            <a:avLst/>
          </a:prstGeom>
        </p:spPr>
      </p:pic>
      <p:pic>
        <p:nvPicPr>
          <p:cNvPr id="16" name="SK-3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6275784"/>
            <a:ext cx="11430000" cy="552450"/>
          </a:xfrm>
          <a:prstGeom prst="rect">
            <a:avLst/>
          </a:prstGeom>
        </p:spPr>
      </p:pic>
      <p:pic>
        <p:nvPicPr>
          <p:cNvPr id="17" name="SK-3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9600" y="6475809"/>
            <a:ext cx="190500" cy="152400"/>
          </a:xfrm>
          <a:prstGeom prst="rect">
            <a:avLst/>
          </a:prstGeom>
        </p:spPr>
      </p:pic>
      <p:pic>
        <p:nvPicPr>
          <p:cNvPr id="18" name="SK-3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591550" y="6428184"/>
            <a:ext cx="2990850" cy="247650"/>
          </a:xfrm>
          <a:prstGeom prst="rect">
            <a:avLst/>
          </a:prstGeom>
        </p:spPr>
      </p:pic>
      <p:sp>
        <p:nvSpPr>
          <p:cNvPr id="19" name="SK-30-text-18"/>
          <p:cNvSpPr/>
          <p:nvPr/>
        </p:nvSpPr>
        <p:spPr>
          <a:xfrm>
            <a:off x="628650" y="381000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 of PFPS: Taping and Exercise</a:t>
            </a:r>
            <a:endParaRPr lang="en-US" sz="2550" dirty="0"/>
          </a:p>
        </p:txBody>
      </p:sp>
      <p:sp>
        <p:nvSpPr>
          <p:cNvPr id="20" name="SK-30-text-19"/>
          <p:cNvSpPr/>
          <p:nvPr/>
        </p:nvSpPr>
        <p:spPr>
          <a:xfrm>
            <a:off x="628650" y="807690"/>
            <a:ext cx="6667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21" name="SK-30-text-20"/>
          <p:cNvSpPr/>
          <p:nvPr/>
        </p:nvSpPr>
        <p:spPr>
          <a:xfrm>
            <a:off x="1143000" y="1690688"/>
            <a:ext cx="5385435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Activity &amp; Foundation</a:t>
            </a:r>
            <a:endParaRPr lang="en-US" sz="1650" dirty="0"/>
          </a:p>
        </p:txBody>
      </p:sp>
      <p:sp>
        <p:nvSpPr>
          <p:cNvPr id="22" name="SK-30-text-21"/>
          <p:cNvSpPr/>
          <p:nvPr/>
        </p:nvSpPr>
        <p:spPr>
          <a:xfrm>
            <a:off x="609600" y="2226915"/>
            <a:ext cx="440626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Activity Modification</a:t>
            </a:r>
            <a:endParaRPr lang="en-US" sz="1350" dirty="0"/>
          </a:p>
        </p:txBody>
      </p:sp>
      <p:sp>
        <p:nvSpPr>
          <p:cNvPr id="23" name="SK-30-text-22"/>
          <p:cNvSpPr/>
          <p:nvPr/>
        </p:nvSpPr>
        <p:spPr>
          <a:xfrm>
            <a:off x="609600" y="2548830"/>
            <a:ext cx="3190875" cy="7084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0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aggravating flexion: "Cinema sign" (sit in aisle seat), raise bicycle saddle, use easier gears.</a:t>
            </a:r>
            <a:endParaRPr lang="en-US" sz="1275" dirty="0"/>
          </a:p>
        </p:txBody>
      </p:sp>
      <p:sp>
        <p:nvSpPr>
          <p:cNvPr id="24" name="SK-30-text-23"/>
          <p:cNvSpPr/>
          <p:nvPr/>
        </p:nvSpPr>
        <p:spPr>
          <a:xfrm>
            <a:off x="609600" y="3449538"/>
            <a:ext cx="358330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VMO Strengthening</a:t>
            </a:r>
            <a:endParaRPr lang="en-US" sz="1350" dirty="0"/>
          </a:p>
        </p:txBody>
      </p:sp>
      <p:sp>
        <p:nvSpPr>
          <p:cNvPr id="25" name="SK-30-text-24"/>
          <p:cNvSpPr/>
          <p:nvPr/>
        </p:nvSpPr>
        <p:spPr>
          <a:xfrm>
            <a:off x="609600" y="3771454"/>
            <a:ext cx="3152775" cy="7084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0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 on Vastus Medialis Obliquus endurance and isolation to correct lateral patellar tracking.</a:t>
            </a:r>
            <a:endParaRPr lang="en-US" sz="1275" dirty="0"/>
          </a:p>
        </p:txBody>
      </p:sp>
      <p:sp>
        <p:nvSpPr>
          <p:cNvPr id="26" name="SK-30-text-25"/>
          <p:cNvSpPr/>
          <p:nvPr/>
        </p:nvSpPr>
        <p:spPr>
          <a:xfrm>
            <a:off x="609600" y="4672161"/>
            <a:ext cx="378904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Eccentric Training</a:t>
            </a:r>
            <a:endParaRPr lang="en-US" sz="1350" dirty="0"/>
          </a:p>
        </p:txBody>
      </p:sp>
      <p:sp>
        <p:nvSpPr>
          <p:cNvPr id="27" name="SK-30-text-26"/>
          <p:cNvSpPr/>
          <p:nvPr/>
        </p:nvSpPr>
        <p:spPr>
          <a:xfrm>
            <a:off x="609600" y="4994077"/>
            <a:ext cx="3171825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0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Decline board squats are effective for loading the extensor apparatus correctly.</a:t>
            </a:r>
            <a:endParaRPr lang="en-US" sz="1275" dirty="0"/>
          </a:p>
        </p:txBody>
      </p:sp>
      <p:sp>
        <p:nvSpPr>
          <p:cNvPr id="28" name="SK-30-text-27"/>
          <p:cNvSpPr/>
          <p:nvPr/>
        </p:nvSpPr>
        <p:spPr>
          <a:xfrm>
            <a:off x="5029200" y="1690688"/>
            <a:ext cx="5636895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Physical Interventions</a:t>
            </a:r>
            <a:endParaRPr lang="en-US" sz="1650" dirty="0"/>
          </a:p>
        </p:txBody>
      </p:sp>
      <p:sp>
        <p:nvSpPr>
          <p:cNvPr id="29" name="SK-30-text-28"/>
          <p:cNvSpPr/>
          <p:nvPr/>
        </p:nvSpPr>
        <p:spPr>
          <a:xfrm>
            <a:off x="4495800" y="2226915"/>
            <a:ext cx="337756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McConnell Taping</a:t>
            </a:r>
            <a:endParaRPr lang="en-US" sz="1350" dirty="0"/>
          </a:p>
        </p:txBody>
      </p:sp>
      <p:sp>
        <p:nvSpPr>
          <p:cNvPr id="30" name="SK-30-text-29"/>
          <p:cNvSpPr/>
          <p:nvPr/>
        </p:nvSpPr>
        <p:spPr>
          <a:xfrm>
            <a:off x="4495800" y="2548830"/>
            <a:ext cx="2847975" cy="7084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0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Direct medial pull on the patella. Use during exercise to provide immediate mechanical relief.</a:t>
            </a:r>
            <a:endParaRPr lang="en-US" sz="1275" dirty="0"/>
          </a:p>
        </p:txBody>
      </p:sp>
      <p:sp>
        <p:nvSpPr>
          <p:cNvPr id="31" name="SK-30-text-30"/>
          <p:cNvSpPr/>
          <p:nvPr/>
        </p:nvSpPr>
        <p:spPr>
          <a:xfrm>
            <a:off x="4776788" y="3525738"/>
            <a:ext cx="2528888" cy="4057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050" dirty="0">
                <a:solidFill>
                  <a:srgbClr val="2A5B75"/>
                </a:solidFill>
              </a:rPr>
              <a:t> 73% improvement vs 10% control (Hinman et al. BMJ)</a:t>
            </a:r>
            <a:endParaRPr lang="en-US" sz="1050" dirty="0"/>
          </a:p>
        </p:txBody>
      </p:sp>
      <p:sp>
        <p:nvSpPr>
          <p:cNvPr id="32" name="SK-30-text-31"/>
          <p:cNvSpPr/>
          <p:nvPr/>
        </p:nvSpPr>
        <p:spPr>
          <a:xfrm>
            <a:off x="4495800" y="4241899"/>
            <a:ext cx="328612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Foot Orthoses</a:t>
            </a:r>
            <a:endParaRPr lang="en-US" sz="1350" dirty="0"/>
          </a:p>
        </p:txBody>
      </p:sp>
      <p:sp>
        <p:nvSpPr>
          <p:cNvPr id="33" name="SK-30-text-32"/>
          <p:cNvSpPr/>
          <p:nvPr/>
        </p:nvSpPr>
        <p:spPr>
          <a:xfrm>
            <a:off x="4495800" y="4563814"/>
            <a:ext cx="3152775" cy="7084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0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Vasyli/arch supports for overpronation. Reducing flat feet decreases the Q-angle and lateral stress.</a:t>
            </a:r>
            <a:endParaRPr lang="en-US" sz="1275" dirty="0"/>
          </a:p>
        </p:txBody>
      </p:sp>
      <p:sp>
        <p:nvSpPr>
          <p:cNvPr id="34" name="SK-30-text-33"/>
          <p:cNvSpPr/>
          <p:nvPr/>
        </p:nvSpPr>
        <p:spPr>
          <a:xfrm>
            <a:off x="8915400" y="1690688"/>
            <a:ext cx="32766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Strategy &amp; Outcomes</a:t>
            </a:r>
            <a:endParaRPr lang="en-US" sz="1650" dirty="0"/>
          </a:p>
        </p:txBody>
      </p:sp>
      <p:sp>
        <p:nvSpPr>
          <p:cNvPr id="35" name="SK-30-text-34"/>
          <p:cNvSpPr/>
          <p:nvPr/>
        </p:nvSpPr>
        <p:spPr>
          <a:xfrm>
            <a:off x="8382000" y="2226915"/>
            <a:ext cx="358330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Adolescent Growth</a:t>
            </a:r>
            <a:endParaRPr lang="en-US" sz="1350" dirty="0"/>
          </a:p>
        </p:txBody>
      </p:sp>
      <p:sp>
        <p:nvSpPr>
          <p:cNvPr id="36" name="SK-30-text-35"/>
          <p:cNvSpPr/>
          <p:nvPr/>
        </p:nvSpPr>
        <p:spPr>
          <a:xfrm>
            <a:off x="8382000" y="2548830"/>
            <a:ext cx="3162300" cy="7084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0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younger patients, wait for normal growth. Q-angle often improves naturally as the femur lengthens.</a:t>
            </a:r>
            <a:endParaRPr lang="en-US" sz="1275" dirty="0"/>
          </a:p>
        </p:txBody>
      </p:sp>
      <p:sp>
        <p:nvSpPr>
          <p:cNvPr id="37" name="SK-30-text-36"/>
          <p:cNvSpPr/>
          <p:nvPr/>
        </p:nvSpPr>
        <p:spPr>
          <a:xfrm>
            <a:off x="8382000" y="3449538"/>
            <a:ext cx="328612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Patience is Key</a:t>
            </a:r>
            <a:endParaRPr lang="en-US" sz="1350" dirty="0"/>
          </a:p>
        </p:txBody>
      </p:sp>
      <p:sp>
        <p:nvSpPr>
          <p:cNvPr id="38" name="SK-30-text-37"/>
          <p:cNvSpPr/>
          <p:nvPr/>
        </p:nvSpPr>
        <p:spPr>
          <a:xfrm>
            <a:off x="8382000" y="3771454"/>
            <a:ext cx="3181350" cy="7084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0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Articular cartilage heals slowly. Recovery requires a diligent 3–6 month exercise program.</a:t>
            </a:r>
            <a:endParaRPr lang="en-US" sz="1275" dirty="0"/>
          </a:p>
        </p:txBody>
      </p:sp>
      <p:sp>
        <p:nvSpPr>
          <p:cNvPr id="39" name="SK-30-text-38"/>
          <p:cNvSpPr/>
          <p:nvPr/>
        </p:nvSpPr>
        <p:spPr>
          <a:xfrm>
            <a:off x="8382000" y="4672161"/>
            <a:ext cx="328612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Hypermobility</a:t>
            </a:r>
            <a:endParaRPr lang="en-US" sz="1350" dirty="0"/>
          </a:p>
        </p:txBody>
      </p:sp>
      <p:sp>
        <p:nvSpPr>
          <p:cNvPr id="40" name="SK-30-text-39"/>
          <p:cNvSpPr/>
          <p:nvPr/>
        </p:nvSpPr>
        <p:spPr>
          <a:xfrm>
            <a:off x="8382000" y="4994077"/>
            <a:ext cx="2390775" cy="7084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0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BJHS suspected, refer to physiotherapists specializing in hypermobility management.</a:t>
            </a:r>
            <a:endParaRPr lang="en-US" sz="1275" dirty="0"/>
          </a:p>
        </p:txBody>
      </p:sp>
      <p:sp>
        <p:nvSpPr>
          <p:cNvPr id="41" name="SK-30-text-40"/>
          <p:cNvSpPr/>
          <p:nvPr/>
        </p:nvSpPr>
        <p:spPr>
          <a:xfrm>
            <a:off x="895350" y="6437709"/>
            <a:ext cx="112966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Drugs play a MINIMAL role: NSAIDs only for acute flares. Save on prescribing costs.</a:t>
            </a:r>
            <a:endParaRPr lang="en-US" sz="1200" dirty="0"/>
          </a:p>
        </p:txBody>
      </p:sp>
      <p:sp>
        <p:nvSpPr>
          <p:cNvPr id="42" name="SK-30-text-41"/>
          <p:cNvSpPr/>
          <p:nvPr/>
        </p:nvSpPr>
        <p:spPr>
          <a:xfrm>
            <a:off x="8705850" y="6428184"/>
            <a:ext cx="348615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HIGH YIELD: MCCONNELL TAPING EVIDENCE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57150" cy="457200"/>
          </a:xfrm>
          <a:prstGeom prst="rect">
            <a:avLst/>
          </a:prstGeom>
        </p:spPr>
      </p:pic>
      <p:pic>
        <p:nvPicPr>
          <p:cNvPr id="5" name="SK-3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987897"/>
            <a:ext cx="7810500" cy="3889921"/>
          </a:xfrm>
          <a:prstGeom prst="rect">
            <a:avLst/>
          </a:prstGeom>
        </p:spPr>
      </p:pic>
      <p:pic>
        <p:nvPicPr>
          <p:cNvPr id="6" name="SK-3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2435572"/>
            <a:ext cx="333375" cy="266700"/>
          </a:xfrm>
          <a:prstGeom prst="rect">
            <a:avLst/>
          </a:prstGeom>
        </p:spPr>
      </p:pic>
      <p:pic>
        <p:nvPicPr>
          <p:cNvPr id="7" name="SK-3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5039618"/>
            <a:ext cx="5153025" cy="457200"/>
          </a:xfrm>
          <a:prstGeom prst="rect">
            <a:avLst/>
          </a:prstGeom>
        </p:spPr>
      </p:pic>
      <p:pic>
        <p:nvPicPr>
          <p:cNvPr id="8" name="SK-3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2500" y="5192018"/>
            <a:ext cx="190500" cy="152400"/>
          </a:xfrm>
          <a:prstGeom prst="rect">
            <a:avLst/>
          </a:prstGeom>
        </p:spPr>
      </p:pic>
      <p:pic>
        <p:nvPicPr>
          <p:cNvPr id="9" name="SK-3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72500" y="1388715"/>
            <a:ext cx="3238500" cy="1516559"/>
          </a:xfrm>
          <a:prstGeom prst="rect">
            <a:avLst/>
          </a:prstGeom>
        </p:spPr>
      </p:pic>
      <p:pic>
        <p:nvPicPr>
          <p:cNvPr id="10" name="SK-3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01100" y="1689050"/>
            <a:ext cx="285750" cy="228600"/>
          </a:xfrm>
          <a:prstGeom prst="rect">
            <a:avLst/>
          </a:prstGeom>
        </p:spPr>
      </p:pic>
      <p:pic>
        <p:nvPicPr>
          <p:cNvPr id="11" name="SK-3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72500" y="3095774"/>
            <a:ext cx="3238500" cy="1516559"/>
          </a:xfrm>
          <a:prstGeom prst="rect">
            <a:avLst/>
          </a:prstGeom>
        </p:spPr>
      </p:pic>
      <p:pic>
        <p:nvPicPr>
          <p:cNvPr id="12" name="SK-3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01100" y="3396109"/>
            <a:ext cx="285750" cy="228600"/>
          </a:xfrm>
          <a:prstGeom prst="rect">
            <a:avLst/>
          </a:prstGeom>
        </p:spPr>
      </p:pic>
      <p:pic>
        <p:nvPicPr>
          <p:cNvPr id="13" name="SK-3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72500" y="4802832"/>
            <a:ext cx="3238500" cy="1674316"/>
          </a:xfrm>
          <a:prstGeom prst="rect">
            <a:avLst/>
          </a:prstGeom>
        </p:spPr>
      </p:pic>
      <p:pic>
        <p:nvPicPr>
          <p:cNvPr id="14" name="SK-3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801100" y="5103168"/>
            <a:ext cx="285750" cy="228600"/>
          </a:xfrm>
          <a:prstGeom prst="rect">
            <a:avLst/>
          </a:prstGeom>
        </p:spPr>
      </p:pic>
      <p:sp>
        <p:nvSpPr>
          <p:cNvPr id="15" name="SK-31-text-14"/>
          <p:cNvSpPr/>
          <p:nvPr/>
        </p:nvSpPr>
        <p:spPr>
          <a:xfrm>
            <a:off x="628650" y="381000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Knee Osteoarthritis: NICE NG226 Standards</a:t>
            </a:r>
            <a:endParaRPr lang="en-US" sz="2550" dirty="0"/>
          </a:p>
        </p:txBody>
      </p:sp>
      <p:sp>
        <p:nvSpPr>
          <p:cNvPr id="16" name="SK-31-text-15"/>
          <p:cNvSpPr/>
          <p:nvPr/>
        </p:nvSpPr>
        <p:spPr>
          <a:xfrm>
            <a:off x="628650" y="807690"/>
            <a:ext cx="68484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17" name="SK-31-text-16"/>
          <p:cNvSpPr/>
          <p:nvPr/>
        </p:nvSpPr>
        <p:spPr>
          <a:xfrm>
            <a:off x="1209675" y="2368897"/>
            <a:ext cx="109823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NG226 (Oct 2022) Diagnosis Protocol</a:t>
            </a:r>
            <a:endParaRPr lang="en-US" sz="2100" dirty="0"/>
          </a:p>
        </p:txBody>
      </p:sp>
      <p:sp>
        <p:nvSpPr>
          <p:cNvPr id="18" name="SK-31-text-17"/>
          <p:cNvSpPr/>
          <p:nvPr/>
        </p:nvSpPr>
        <p:spPr>
          <a:xfrm>
            <a:off x="762000" y="2997547"/>
            <a:ext cx="70485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Diagnose knee osteoarthritis clinically without the need for imaging in patients who meet the core clinical triad.</a:t>
            </a:r>
            <a:endParaRPr lang="en-US" sz="1800" dirty="0"/>
          </a:p>
        </p:txBody>
      </p:sp>
      <p:sp>
        <p:nvSpPr>
          <p:cNvPr id="19" name="SK-31-text-18"/>
          <p:cNvSpPr/>
          <p:nvPr/>
        </p:nvSpPr>
        <p:spPr>
          <a:xfrm>
            <a:off x="762000" y="3911947"/>
            <a:ext cx="7048500" cy="8228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diagnosis is reliable in typical presentations. Relying on X-rays can lead to over-diagnosis of incidental findings or under-treatment of symptomatic patients with "normal" films.</a:t>
            </a:r>
            <a:endParaRPr lang="en-US" sz="1350" dirty="0"/>
          </a:p>
        </p:txBody>
      </p:sp>
      <p:sp>
        <p:nvSpPr>
          <p:cNvPr id="20" name="SK-31-text-19"/>
          <p:cNvSpPr/>
          <p:nvPr/>
        </p:nvSpPr>
        <p:spPr>
          <a:xfrm>
            <a:off x="1219200" y="5153918"/>
            <a:ext cx="9403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X-RAYS ARE NOT ROUTINELY REQUIRED FOR TYPICAL CASES</a:t>
            </a:r>
            <a:endParaRPr lang="en-US" sz="1200" dirty="0"/>
          </a:p>
        </p:txBody>
      </p:sp>
      <p:sp>
        <p:nvSpPr>
          <p:cNvPr id="21" name="SK-31-text-20"/>
          <p:cNvSpPr/>
          <p:nvPr/>
        </p:nvSpPr>
        <p:spPr>
          <a:xfrm>
            <a:off x="8801100" y="2074515"/>
            <a:ext cx="2857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REQUIREMENT 01</a:t>
            </a:r>
            <a:endParaRPr lang="en-US" sz="1050" dirty="0"/>
          </a:p>
        </p:txBody>
      </p:sp>
      <p:sp>
        <p:nvSpPr>
          <p:cNvPr id="22" name="SK-31-text-21"/>
          <p:cNvSpPr/>
          <p:nvPr/>
        </p:nvSpPr>
        <p:spPr>
          <a:xfrm>
            <a:off x="8801100" y="2388840"/>
            <a:ext cx="3390900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is aged 45 years or older</a:t>
            </a:r>
            <a:endParaRPr lang="en-US" sz="1350" dirty="0"/>
          </a:p>
        </p:txBody>
      </p:sp>
      <p:sp>
        <p:nvSpPr>
          <p:cNvPr id="23" name="SK-31-text-22"/>
          <p:cNvSpPr/>
          <p:nvPr/>
        </p:nvSpPr>
        <p:spPr>
          <a:xfrm>
            <a:off x="8801100" y="3781574"/>
            <a:ext cx="2857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REQUIREMENT 02</a:t>
            </a:r>
            <a:endParaRPr lang="en-US" sz="1050" dirty="0"/>
          </a:p>
        </p:txBody>
      </p:sp>
      <p:sp>
        <p:nvSpPr>
          <p:cNvPr id="24" name="SK-31-text-23"/>
          <p:cNvSpPr/>
          <p:nvPr/>
        </p:nvSpPr>
        <p:spPr>
          <a:xfrm>
            <a:off x="8801100" y="4095899"/>
            <a:ext cx="3390900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Activity-related joint pain</a:t>
            </a:r>
            <a:endParaRPr lang="en-US" sz="1350" dirty="0"/>
          </a:p>
        </p:txBody>
      </p:sp>
      <p:sp>
        <p:nvSpPr>
          <p:cNvPr id="25" name="SK-31-text-24"/>
          <p:cNvSpPr/>
          <p:nvPr/>
        </p:nvSpPr>
        <p:spPr>
          <a:xfrm>
            <a:off x="8801100" y="5488632"/>
            <a:ext cx="2857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REQUIREMENT 03</a:t>
            </a:r>
            <a:endParaRPr lang="en-US" sz="1050" dirty="0"/>
          </a:p>
        </p:txBody>
      </p:sp>
      <p:sp>
        <p:nvSpPr>
          <p:cNvPr id="26" name="SK-31-text-25"/>
          <p:cNvSpPr/>
          <p:nvPr/>
        </p:nvSpPr>
        <p:spPr>
          <a:xfrm>
            <a:off x="8801100" y="5802957"/>
            <a:ext cx="2781300" cy="4455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morning stiffness, or stiffness lasting ≤ 30 mins</a:t>
            </a:r>
            <a:endParaRPr lang="en-US" sz="13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57150" cy="457200"/>
          </a:xfrm>
          <a:prstGeom prst="rect">
            <a:avLst/>
          </a:prstGeom>
        </p:spPr>
      </p:pic>
      <p:pic>
        <p:nvPicPr>
          <p:cNvPr id="5" name="SK-3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88715"/>
            <a:ext cx="3555950" cy="2305050"/>
          </a:xfrm>
          <a:prstGeom prst="rect">
            <a:avLst/>
          </a:prstGeom>
        </p:spPr>
      </p:pic>
      <p:pic>
        <p:nvPicPr>
          <p:cNvPr id="6" name="SK-3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503015"/>
            <a:ext cx="381000" cy="381000"/>
          </a:xfrm>
          <a:prstGeom prst="rect">
            <a:avLst/>
          </a:prstGeom>
        </p:spPr>
      </p:pic>
      <p:pic>
        <p:nvPicPr>
          <p:cNvPr id="7" name="SK-3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7238" y="1598265"/>
            <a:ext cx="238125" cy="190500"/>
          </a:xfrm>
          <a:prstGeom prst="rect">
            <a:avLst/>
          </a:prstGeom>
        </p:spPr>
      </p:pic>
      <p:pic>
        <p:nvPicPr>
          <p:cNvPr id="8" name="SK-3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17950" y="1388715"/>
            <a:ext cx="3555950" cy="2305050"/>
          </a:xfrm>
          <a:prstGeom prst="rect">
            <a:avLst/>
          </a:prstGeom>
        </p:spPr>
      </p:pic>
      <p:pic>
        <p:nvPicPr>
          <p:cNvPr id="9" name="SK-3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32250" y="1503015"/>
            <a:ext cx="381000" cy="381000"/>
          </a:xfrm>
          <a:prstGeom prst="rect">
            <a:avLst/>
          </a:prstGeom>
        </p:spPr>
      </p:pic>
      <p:pic>
        <p:nvPicPr>
          <p:cNvPr id="10" name="SK-3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03688" y="1598265"/>
            <a:ext cx="238125" cy="190500"/>
          </a:xfrm>
          <a:prstGeom prst="rect">
            <a:avLst/>
          </a:prstGeom>
        </p:spPr>
      </p:pic>
      <p:pic>
        <p:nvPicPr>
          <p:cNvPr id="11" name="SK-3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64401" y="1388715"/>
            <a:ext cx="3555950" cy="2305050"/>
          </a:xfrm>
          <a:prstGeom prst="rect">
            <a:avLst/>
          </a:prstGeom>
        </p:spPr>
      </p:pic>
      <p:pic>
        <p:nvPicPr>
          <p:cNvPr id="12" name="SK-3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78701" y="1503015"/>
            <a:ext cx="381000" cy="381000"/>
          </a:xfrm>
          <a:prstGeom prst="rect">
            <a:avLst/>
          </a:prstGeom>
        </p:spPr>
      </p:pic>
      <p:pic>
        <p:nvPicPr>
          <p:cNvPr id="13" name="SK-3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50138" y="1598265"/>
            <a:ext cx="238125" cy="190500"/>
          </a:xfrm>
          <a:prstGeom prst="rect">
            <a:avLst/>
          </a:prstGeom>
        </p:spPr>
      </p:pic>
      <p:pic>
        <p:nvPicPr>
          <p:cNvPr id="14" name="SK-3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3922365"/>
            <a:ext cx="6469410" cy="1687562"/>
          </a:xfrm>
          <a:prstGeom prst="rect">
            <a:avLst/>
          </a:prstGeom>
        </p:spPr>
      </p:pic>
      <p:pic>
        <p:nvPicPr>
          <p:cNvPr id="15" name="SK-3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5800" y="4036665"/>
            <a:ext cx="2324100" cy="276225"/>
          </a:xfrm>
          <a:prstGeom prst="rect">
            <a:avLst/>
          </a:prstGeom>
        </p:spPr>
      </p:pic>
      <p:pic>
        <p:nvPicPr>
          <p:cNvPr id="16" name="SK-3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31410" y="3922365"/>
            <a:ext cx="4389090" cy="1687562"/>
          </a:xfrm>
          <a:prstGeom prst="rect">
            <a:avLst/>
          </a:prstGeom>
        </p:spPr>
      </p:pic>
      <p:pic>
        <p:nvPicPr>
          <p:cNvPr id="17" name="SK-3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45710" y="4068068"/>
            <a:ext cx="166688" cy="137220"/>
          </a:xfrm>
          <a:prstGeom prst="rect">
            <a:avLst/>
          </a:prstGeom>
        </p:spPr>
      </p:pic>
      <p:sp>
        <p:nvSpPr>
          <p:cNvPr id="18" name="SK-32-text-17"/>
          <p:cNvSpPr/>
          <p:nvPr/>
        </p:nvSpPr>
        <p:spPr>
          <a:xfrm>
            <a:off x="819150" y="381000"/>
            <a:ext cx="113728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OA Management: Core and First-Line Therapy</a:t>
            </a:r>
            <a:endParaRPr lang="en-US" sz="2550" dirty="0"/>
          </a:p>
        </p:txBody>
      </p:sp>
      <p:sp>
        <p:nvSpPr>
          <p:cNvPr id="19" name="SK-32-text-18"/>
          <p:cNvSpPr/>
          <p:nvPr/>
        </p:nvSpPr>
        <p:spPr>
          <a:xfrm>
            <a:off x="819150" y="807690"/>
            <a:ext cx="7143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20" name="SK-32-text-19"/>
          <p:cNvSpPr/>
          <p:nvPr/>
        </p:nvSpPr>
        <p:spPr>
          <a:xfrm>
            <a:off x="1181100" y="1536353"/>
            <a:ext cx="21164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Exercise</a:t>
            </a:r>
            <a:endParaRPr lang="en-US" sz="1650" dirty="0"/>
          </a:p>
        </p:txBody>
      </p:sp>
      <p:sp>
        <p:nvSpPr>
          <p:cNvPr id="21" name="SK-32-text-20"/>
          <p:cNvSpPr/>
          <p:nvPr/>
        </p:nvSpPr>
        <p:spPr>
          <a:xfrm>
            <a:off x="685800" y="1998315"/>
            <a:ext cx="33273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Central to management. Improves function even if joint is arthritic.</a:t>
            </a:r>
            <a:endParaRPr lang="en-US" sz="1350" dirty="0"/>
          </a:p>
        </p:txBody>
      </p:sp>
      <p:sp>
        <p:nvSpPr>
          <p:cNvPr id="22" name="SK-32-text-21"/>
          <p:cNvSpPr/>
          <p:nvPr/>
        </p:nvSpPr>
        <p:spPr>
          <a:xfrm>
            <a:off x="876300" y="2665065"/>
            <a:ext cx="45588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 muscle strengthening</a:t>
            </a:r>
            <a:endParaRPr lang="en-US" sz="1200" dirty="0"/>
          </a:p>
        </p:txBody>
      </p:sp>
      <p:sp>
        <p:nvSpPr>
          <p:cNvPr id="23" name="SK-32-text-22"/>
          <p:cNvSpPr/>
          <p:nvPr/>
        </p:nvSpPr>
        <p:spPr>
          <a:xfrm>
            <a:off x="876300" y="2969865"/>
            <a:ext cx="421403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General aerobic exercise</a:t>
            </a:r>
            <a:endParaRPr lang="en-US" sz="1200" dirty="0"/>
          </a:p>
        </p:txBody>
      </p:sp>
      <p:sp>
        <p:nvSpPr>
          <p:cNvPr id="24" name="SK-32-text-23"/>
          <p:cNvSpPr/>
          <p:nvPr/>
        </p:nvSpPr>
        <p:spPr>
          <a:xfrm>
            <a:off x="876300" y="3274665"/>
            <a:ext cx="662776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Tailored &amp; supervised initial sessions</a:t>
            </a:r>
            <a:endParaRPr lang="en-US" sz="1200" dirty="0"/>
          </a:p>
        </p:txBody>
      </p:sp>
      <p:sp>
        <p:nvSpPr>
          <p:cNvPr id="25" name="SK-32-text-24"/>
          <p:cNvSpPr/>
          <p:nvPr/>
        </p:nvSpPr>
        <p:spPr>
          <a:xfrm>
            <a:off x="4927550" y="1536353"/>
            <a:ext cx="36252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Weight Control</a:t>
            </a:r>
            <a:endParaRPr lang="en-US" sz="1650" dirty="0"/>
          </a:p>
        </p:txBody>
      </p:sp>
      <p:sp>
        <p:nvSpPr>
          <p:cNvPr id="26" name="SK-32-text-25"/>
          <p:cNvSpPr/>
          <p:nvPr/>
        </p:nvSpPr>
        <p:spPr>
          <a:xfrm>
            <a:off x="4432250" y="1998315"/>
            <a:ext cx="77597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Essential for all patients with BMI &gt; 25.</a:t>
            </a:r>
            <a:endParaRPr lang="en-US" sz="1350" dirty="0"/>
          </a:p>
        </p:txBody>
      </p:sp>
      <p:sp>
        <p:nvSpPr>
          <p:cNvPr id="27" name="SK-32-text-26"/>
          <p:cNvSpPr/>
          <p:nvPr/>
        </p:nvSpPr>
        <p:spPr>
          <a:xfrm>
            <a:off x="4622750" y="2407890"/>
            <a:ext cx="404162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Reduces mechanical load</a:t>
            </a:r>
            <a:endParaRPr lang="en-US" sz="1200" dirty="0"/>
          </a:p>
        </p:txBody>
      </p:sp>
      <p:sp>
        <p:nvSpPr>
          <p:cNvPr id="28" name="SK-32-text-27"/>
          <p:cNvSpPr/>
          <p:nvPr/>
        </p:nvSpPr>
        <p:spPr>
          <a:xfrm>
            <a:off x="4622750" y="2712690"/>
            <a:ext cx="542089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Decreases systemic inflammation</a:t>
            </a:r>
            <a:endParaRPr lang="en-US" sz="1200" dirty="0"/>
          </a:p>
        </p:txBody>
      </p:sp>
      <p:sp>
        <p:nvSpPr>
          <p:cNvPr id="29" name="SK-32-text-28"/>
          <p:cNvSpPr/>
          <p:nvPr/>
        </p:nvSpPr>
        <p:spPr>
          <a:xfrm>
            <a:off x="4622750" y="3017490"/>
            <a:ext cx="628294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Significant pain reduction with loss</a:t>
            </a:r>
            <a:endParaRPr lang="en-US" sz="1200" dirty="0"/>
          </a:p>
        </p:txBody>
      </p:sp>
      <p:sp>
        <p:nvSpPr>
          <p:cNvPr id="30" name="SK-32-text-29"/>
          <p:cNvSpPr/>
          <p:nvPr/>
        </p:nvSpPr>
        <p:spPr>
          <a:xfrm>
            <a:off x="8674001" y="1536353"/>
            <a:ext cx="23679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Education</a:t>
            </a:r>
            <a:endParaRPr lang="en-US" sz="1650" dirty="0"/>
          </a:p>
        </p:txBody>
      </p:sp>
      <p:sp>
        <p:nvSpPr>
          <p:cNvPr id="31" name="SK-32-text-30"/>
          <p:cNvSpPr/>
          <p:nvPr/>
        </p:nvSpPr>
        <p:spPr>
          <a:xfrm>
            <a:off x="8178701" y="1998315"/>
            <a:ext cx="33273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Empower patients through understanding.</a:t>
            </a:r>
            <a:endParaRPr lang="en-US" sz="1350" dirty="0"/>
          </a:p>
        </p:txBody>
      </p:sp>
      <p:sp>
        <p:nvSpPr>
          <p:cNvPr id="32" name="SK-32-text-31"/>
          <p:cNvSpPr/>
          <p:nvPr/>
        </p:nvSpPr>
        <p:spPr>
          <a:xfrm>
            <a:off x="8369201" y="2665065"/>
            <a:ext cx="382279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Core education &amp; self-management</a:t>
            </a:r>
            <a:endParaRPr lang="en-US" sz="1200" dirty="0"/>
          </a:p>
        </p:txBody>
      </p:sp>
      <p:sp>
        <p:nvSpPr>
          <p:cNvPr id="33" name="SK-32-text-32"/>
          <p:cNvSpPr/>
          <p:nvPr/>
        </p:nvSpPr>
        <p:spPr>
          <a:xfrm>
            <a:off x="8369201" y="2969865"/>
            <a:ext cx="382279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Realistic goal setting</a:t>
            </a:r>
            <a:endParaRPr lang="en-US" sz="1200" dirty="0"/>
          </a:p>
        </p:txBody>
      </p:sp>
      <p:sp>
        <p:nvSpPr>
          <p:cNvPr id="34" name="SK-32-text-33"/>
          <p:cNvSpPr/>
          <p:nvPr/>
        </p:nvSpPr>
        <p:spPr>
          <a:xfrm>
            <a:off x="8369201" y="3274665"/>
            <a:ext cx="382279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Address fears (e.g., "wear and tear")</a:t>
            </a:r>
            <a:endParaRPr lang="en-US" sz="1200" dirty="0"/>
          </a:p>
        </p:txBody>
      </p:sp>
      <p:sp>
        <p:nvSpPr>
          <p:cNvPr id="35" name="SK-32-text-34"/>
          <p:cNvSpPr/>
          <p:nvPr/>
        </p:nvSpPr>
        <p:spPr>
          <a:xfrm>
            <a:off x="800100" y="4036665"/>
            <a:ext cx="3827489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FIRST-LINE PHARMACOLOGICAL</a:t>
            </a:r>
            <a:endParaRPr lang="en-US" sz="1050" dirty="0"/>
          </a:p>
        </p:txBody>
      </p:sp>
      <p:sp>
        <p:nvSpPr>
          <p:cNvPr id="36" name="SK-32-text-35"/>
          <p:cNvSpPr/>
          <p:nvPr/>
        </p:nvSpPr>
        <p:spPr>
          <a:xfrm>
            <a:off x="685800" y="4427190"/>
            <a:ext cx="3110954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Topical NSAIDs</a:t>
            </a:r>
            <a:endParaRPr lang="en-US" sz="1350" dirty="0"/>
          </a:p>
        </p:txBody>
      </p:sp>
      <p:sp>
        <p:nvSpPr>
          <p:cNvPr id="37" name="SK-32-text-36"/>
          <p:cNvSpPr/>
          <p:nvPr/>
        </p:nvSpPr>
        <p:spPr>
          <a:xfrm>
            <a:off x="685800" y="4741515"/>
            <a:ext cx="3025229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Offer to all patients with knee OA before oral NSAIDs or opioids. Examples: Diclofenac or Ibuprofen gel.</a:t>
            </a:r>
            <a:endParaRPr lang="en-US" sz="1200" dirty="0"/>
          </a:p>
        </p:txBody>
      </p:sp>
      <p:sp>
        <p:nvSpPr>
          <p:cNvPr id="38" name="SK-32-text-37"/>
          <p:cNvSpPr/>
          <p:nvPr/>
        </p:nvSpPr>
        <p:spPr>
          <a:xfrm>
            <a:off x="3901529" y="4427190"/>
            <a:ext cx="3110954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 Profile</a:t>
            </a:r>
            <a:endParaRPr lang="en-US" sz="1350" dirty="0"/>
          </a:p>
        </p:txBody>
      </p:sp>
      <p:sp>
        <p:nvSpPr>
          <p:cNvPr id="39" name="SK-32-text-38"/>
          <p:cNvSpPr/>
          <p:nvPr/>
        </p:nvSpPr>
        <p:spPr>
          <a:xfrm>
            <a:off x="3901529" y="4741515"/>
            <a:ext cx="3025229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Highly effective for localized pain with minimal systemic absorption. Safer than oral NSAIDs for renal/cardiac risk.</a:t>
            </a:r>
            <a:endParaRPr lang="en-US" sz="1200" dirty="0"/>
          </a:p>
        </p:txBody>
      </p:sp>
      <p:sp>
        <p:nvSpPr>
          <p:cNvPr id="40" name="SK-32-text-39"/>
          <p:cNvSpPr/>
          <p:nvPr/>
        </p:nvSpPr>
        <p:spPr>
          <a:xfrm>
            <a:off x="7588597" y="4036665"/>
            <a:ext cx="416049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HIGH-YIELD ADJUNCT</a:t>
            </a:r>
            <a:endParaRPr lang="en-US" sz="1050" dirty="0"/>
          </a:p>
        </p:txBody>
      </p:sp>
      <p:sp>
        <p:nvSpPr>
          <p:cNvPr id="41" name="SK-32-text-40"/>
          <p:cNvSpPr/>
          <p:nvPr/>
        </p:nvSpPr>
        <p:spPr>
          <a:xfrm>
            <a:off x="7345710" y="4312890"/>
            <a:ext cx="416049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i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"Patellar taping (McConnell) provides significant pain relief and improved function. Cheap, safe, and effective."</a:t>
            </a:r>
            <a:endParaRPr lang="en-US" sz="1200" dirty="0"/>
          </a:p>
        </p:txBody>
      </p:sp>
      <p:sp>
        <p:nvSpPr>
          <p:cNvPr id="42" name="SK-32-text-41"/>
          <p:cNvSpPr/>
          <p:nvPr/>
        </p:nvSpPr>
        <p:spPr>
          <a:xfrm>
            <a:off x="7345710" y="5028902"/>
            <a:ext cx="484629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Hinman et al. (2003) RCT: 73% improvement vs 10% control.</a:t>
            </a:r>
            <a:endParaRPr lang="en-US" sz="900" dirty="0"/>
          </a:p>
        </p:txBody>
      </p:sp>
      <p:sp>
        <p:nvSpPr>
          <p:cNvPr id="43" name="SK-32-text-42"/>
          <p:cNvSpPr/>
          <p:nvPr/>
        </p:nvSpPr>
        <p:spPr>
          <a:xfrm>
            <a:off x="7345710" y="5295602"/>
            <a:ext cx="484629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Benefits maintained even 3 weeks after removing tape.</a:t>
            </a:r>
            <a:endParaRPr lang="en-US" sz="10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57150" cy="457200"/>
          </a:xfrm>
          <a:prstGeom prst="rect">
            <a:avLst/>
          </a:prstGeom>
        </p:spPr>
      </p:pic>
      <p:pic>
        <p:nvPicPr>
          <p:cNvPr id="5" name="SK-3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12515"/>
            <a:ext cx="11430000" cy="708422"/>
          </a:xfrm>
          <a:prstGeom prst="rect">
            <a:avLst/>
          </a:prstGeom>
        </p:spPr>
      </p:pic>
      <p:pic>
        <p:nvPicPr>
          <p:cNvPr id="6" name="SK-3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325737"/>
            <a:ext cx="3683050" cy="2714625"/>
          </a:xfrm>
          <a:prstGeom prst="rect">
            <a:avLst/>
          </a:prstGeom>
        </p:spPr>
      </p:pic>
      <p:pic>
        <p:nvPicPr>
          <p:cNvPr id="7" name="SK-3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325737"/>
            <a:ext cx="3683050" cy="514350"/>
          </a:xfrm>
          <a:prstGeom prst="rect">
            <a:avLst/>
          </a:prstGeom>
        </p:spPr>
      </p:pic>
      <p:pic>
        <p:nvPicPr>
          <p:cNvPr id="8" name="SK-3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2506712"/>
            <a:ext cx="190500" cy="152400"/>
          </a:xfrm>
          <a:prstGeom prst="rect">
            <a:avLst/>
          </a:prstGeom>
        </p:spPr>
      </p:pic>
      <p:pic>
        <p:nvPicPr>
          <p:cNvPr id="9" name="SK-3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4550" y="2325737"/>
            <a:ext cx="3683050" cy="2714625"/>
          </a:xfrm>
          <a:prstGeom prst="rect">
            <a:avLst/>
          </a:prstGeom>
        </p:spPr>
      </p:pic>
      <p:pic>
        <p:nvPicPr>
          <p:cNvPr id="10" name="SK-3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54550" y="2325737"/>
            <a:ext cx="3683050" cy="514350"/>
          </a:xfrm>
          <a:prstGeom prst="rect">
            <a:avLst/>
          </a:prstGeom>
        </p:spPr>
      </p:pic>
      <p:pic>
        <p:nvPicPr>
          <p:cNvPr id="11" name="SK-3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68850" y="2506712"/>
            <a:ext cx="190500" cy="152400"/>
          </a:xfrm>
          <a:prstGeom prst="rect">
            <a:avLst/>
          </a:prstGeom>
        </p:spPr>
      </p:pic>
      <p:pic>
        <p:nvPicPr>
          <p:cNvPr id="12" name="SK-3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28099" y="2325737"/>
            <a:ext cx="3683050" cy="2714625"/>
          </a:xfrm>
          <a:prstGeom prst="rect">
            <a:avLst/>
          </a:prstGeom>
        </p:spPr>
      </p:pic>
      <p:pic>
        <p:nvPicPr>
          <p:cNvPr id="13" name="SK-33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28099" y="2325737"/>
            <a:ext cx="3683050" cy="514350"/>
          </a:xfrm>
          <a:prstGeom prst="rect">
            <a:avLst/>
          </a:prstGeom>
        </p:spPr>
      </p:pic>
      <p:pic>
        <p:nvPicPr>
          <p:cNvPr id="14" name="SK-3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42399" y="2506712"/>
            <a:ext cx="190500" cy="152400"/>
          </a:xfrm>
          <a:prstGeom prst="rect">
            <a:avLst/>
          </a:prstGeom>
        </p:spPr>
      </p:pic>
      <p:pic>
        <p:nvPicPr>
          <p:cNvPr id="15" name="SK-3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5268962"/>
            <a:ext cx="11430000" cy="352425"/>
          </a:xfrm>
          <a:prstGeom prst="rect">
            <a:avLst/>
          </a:prstGeom>
        </p:spPr>
      </p:pic>
      <p:pic>
        <p:nvPicPr>
          <p:cNvPr id="16" name="SK-33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5849987"/>
            <a:ext cx="11430000" cy="893266"/>
          </a:xfrm>
          <a:prstGeom prst="rect">
            <a:avLst/>
          </a:prstGeom>
        </p:spPr>
      </p:pic>
      <p:pic>
        <p:nvPicPr>
          <p:cNvPr id="17" name="SK-33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5300" y="5964287"/>
            <a:ext cx="381000" cy="381000"/>
          </a:xfrm>
          <a:prstGeom prst="rect">
            <a:avLst/>
          </a:prstGeom>
        </p:spPr>
      </p:pic>
      <p:pic>
        <p:nvPicPr>
          <p:cNvPr id="18" name="SK-33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0550" y="6078587"/>
            <a:ext cx="190500" cy="152400"/>
          </a:xfrm>
          <a:prstGeom prst="rect">
            <a:avLst/>
          </a:prstGeom>
        </p:spPr>
      </p:pic>
      <p:sp>
        <p:nvSpPr>
          <p:cNvPr id="19" name="SK-33-text-18"/>
          <p:cNvSpPr/>
          <p:nvPr/>
        </p:nvSpPr>
        <p:spPr>
          <a:xfrm>
            <a:off x="628650" y="381000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OA Management: Important De-prescribing Updates</a:t>
            </a:r>
            <a:endParaRPr lang="en-US" sz="2550" dirty="0"/>
          </a:p>
        </p:txBody>
      </p:sp>
      <p:sp>
        <p:nvSpPr>
          <p:cNvPr id="20" name="SK-33-text-19"/>
          <p:cNvSpPr/>
          <p:nvPr/>
        </p:nvSpPr>
        <p:spPr>
          <a:xfrm>
            <a:off x="628650" y="807690"/>
            <a:ext cx="8115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21" name="SK-33-text-20"/>
          <p:cNvSpPr/>
          <p:nvPr/>
        </p:nvSpPr>
        <p:spPr>
          <a:xfrm>
            <a:off x="495300" y="1426815"/>
            <a:ext cx="112014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NG226 (October 2022) marks a significant shift away from historical pharmacological reliance. Several "staple" treatments are now explicitly </a:t>
            </a:r>
            <a:r>
              <a:rPr lang="en-US" sz="135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Recommended</a:t>
            </a: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long-term management.</a:t>
            </a:r>
            <a:endParaRPr lang="en-US" sz="1350" dirty="0"/>
          </a:p>
        </p:txBody>
      </p:sp>
      <p:sp>
        <p:nvSpPr>
          <p:cNvPr id="22" name="SK-33-text-21"/>
          <p:cNvSpPr/>
          <p:nvPr/>
        </p:nvSpPr>
        <p:spPr>
          <a:xfrm>
            <a:off x="781050" y="2440037"/>
            <a:ext cx="2609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PARACETAMOL</a:t>
            </a:r>
            <a:endParaRPr lang="en-US" sz="1500" dirty="0"/>
          </a:p>
        </p:txBody>
      </p:sp>
      <p:sp>
        <p:nvSpPr>
          <p:cNvPr id="23" name="SK-33-text-22"/>
          <p:cNvSpPr/>
          <p:nvPr/>
        </p:nvSpPr>
        <p:spPr>
          <a:xfrm>
            <a:off x="533400" y="2992487"/>
            <a:ext cx="39947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Major Policy Change</a:t>
            </a:r>
            <a:endParaRPr lang="en-US" sz="1350" dirty="0"/>
          </a:p>
        </p:txBody>
      </p:sp>
      <p:sp>
        <p:nvSpPr>
          <p:cNvPr id="24" name="SK-33-text-23"/>
          <p:cNvSpPr/>
          <p:nvPr/>
        </p:nvSpPr>
        <p:spPr>
          <a:xfrm>
            <a:off x="723900" y="3363962"/>
            <a:ext cx="31877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Removed as first-line recommendation for long-term OA.</a:t>
            </a:r>
            <a:endParaRPr lang="en-US" sz="1200" dirty="0"/>
          </a:p>
        </p:txBody>
      </p:sp>
      <p:sp>
        <p:nvSpPr>
          <p:cNvPr id="25" name="SK-33-text-24"/>
          <p:cNvSpPr/>
          <p:nvPr/>
        </p:nvSpPr>
        <p:spPr>
          <a:xfrm>
            <a:off x="723900" y="3897362"/>
            <a:ext cx="31877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 of limited benefit compared to placebo.</a:t>
            </a:r>
            <a:endParaRPr lang="en-US" sz="1200" dirty="0"/>
          </a:p>
        </p:txBody>
      </p:sp>
      <p:sp>
        <p:nvSpPr>
          <p:cNvPr id="26" name="SK-33-text-25"/>
          <p:cNvSpPr/>
          <p:nvPr/>
        </p:nvSpPr>
        <p:spPr>
          <a:xfrm>
            <a:off x="723900" y="4430762"/>
            <a:ext cx="31877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Potential for long-term harm at regular doses (Hepatic/GI).</a:t>
            </a:r>
            <a:endParaRPr lang="en-US" sz="1200" dirty="0"/>
          </a:p>
        </p:txBody>
      </p:sp>
      <p:sp>
        <p:nvSpPr>
          <p:cNvPr id="27" name="SK-33-text-26"/>
          <p:cNvSpPr/>
          <p:nvPr/>
        </p:nvSpPr>
        <p:spPr>
          <a:xfrm>
            <a:off x="4654600" y="2440037"/>
            <a:ext cx="2609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SUPPLEMENTS</a:t>
            </a:r>
            <a:endParaRPr lang="en-US" sz="1500" dirty="0"/>
          </a:p>
        </p:txBody>
      </p:sp>
      <p:sp>
        <p:nvSpPr>
          <p:cNvPr id="28" name="SK-33-text-27"/>
          <p:cNvSpPr/>
          <p:nvPr/>
        </p:nvSpPr>
        <p:spPr>
          <a:xfrm>
            <a:off x="4406950" y="2992487"/>
            <a:ext cx="52292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Glucosamine &amp; Chondroitin</a:t>
            </a:r>
            <a:endParaRPr lang="en-US" sz="1350" dirty="0"/>
          </a:p>
        </p:txBody>
      </p:sp>
      <p:sp>
        <p:nvSpPr>
          <p:cNvPr id="29" name="SK-33-text-28"/>
          <p:cNvSpPr/>
          <p:nvPr/>
        </p:nvSpPr>
        <p:spPr>
          <a:xfrm>
            <a:off x="4597450" y="3363962"/>
            <a:ext cx="31877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offer glucosamine or chondroitin products.</a:t>
            </a:r>
            <a:endParaRPr lang="en-US" sz="1200" dirty="0"/>
          </a:p>
        </p:txBody>
      </p:sp>
      <p:sp>
        <p:nvSpPr>
          <p:cNvPr id="30" name="SK-33-text-29"/>
          <p:cNvSpPr/>
          <p:nvPr/>
        </p:nvSpPr>
        <p:spPr>
          <a:xfrm>
            <a:off x="4597450" y="3897362"/>
            <a:ext cx="75945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 of clinical benefit is insufficient.</a:t>
            </a:r>
            <a:endParaRPr lang="en-US" sz="1200" dirty="0"/>
          </a:p>
        </p:txBody>
      </p:sp>
      <p:sp>
        <p:nvSpPr>
          <p:cNvPr id="31" name="SK-33-text-30"/>
          <p:cNvSpPr/>
          <p:nvPr/>
        </p:nvSpPr>
        <p:spPr>
          <a:xfrm>
            <a:off x="4597450" y="4202162"/>
            <a:ext cx="31877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Advise patients against self-funding these for OA.</a:t>
            </a:r>
            <a:endParaRPr lang="en-US" sz="1200" dirty="0"/>
          </a:p>
        </p:txBody>
      </p:sp>
      <p:sp>
        <p:nvSpPr>
          <p:cNvPr id="32" name="SK-33-text-31"/>
          <p:cNvSpPr/>
          <p:nvPr/>
        </p:nvSpPr>
        <p:spPr>
          <a:xfrm>
            <a:off x="8528149" y="2440037"/>
            <a:ext cx="1695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OPIOIDS</a:t>
            </a:r>
            <a:endParaRPr lang="en-US" sz="1500" dirty="0"/>
          </a:p>
        </p:txBody>
      </p:sp>
      <p:sp>
        <p:nvSpPr>
          <p:cNvPr id="33" name="SK-33-text-32"/>
          <p:cNvSpPr/>
          <p:nvPr/>
        </p:nvSpPr>
        <p:spPr>
          <a:xfrm>
            <a:off x="8280499" y="2992487"/>
            <a:ext cx="34639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vs Benefit</a:t>
            </a:r>
            <a:endParaRPr lang="en-US" sz="1350" dirty="0"/>
          </a:p>
        </p:txBody>
      </p:sp>
      <p:sp>
        <p:nvSpPr>
          <p:cNvPr id="34" name="SK-33-text-33"/>
          <p:cNvSpPr/>
          <p:nvPr/>
        </p:nvSpPr>
        <p:spPr>
          <a:xfrm>
            <a:off x="8470999" y="3363962"/>
            <a:ext cx="31877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offer strong or weak opioids for long-term OA.</a:t>
            </a:r>
            <a:endParaRPr lang="en-US" sz="1200" dirty="0"/>
          </a:p>
        </p:txBody>
      </p:sp>
      <p:sp>
        <p:nvSpPr>
          <p:cNvPr id="35" name="SK-33-text-34"/>
          <p:cNvSpPr/>
          <p:nvPr/>
        </p:nvSpPr>
        <p:spPr>
          <a:xfrm>
            <a:off x="8470999" y="3897362"/>
            <a:ext cx="31877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 risk of dependence and significant side effects.</a:t>
            </a:r>
            <a:endParaRPr lang="en-US" sz="1200" dirty="0"/>
          </a:p>
        </p:txBody>
      </p:sp>
      <p:sp>
        <p:nvSpPr>
          <p:cNvPr id="36" name="SK-33-text-35"/>
          <p:cNvSpPr/>
          <p:nvPr/>
        </p:nvSpPr>
        <p:spPr>
          <a:xfrm>
            <a:off x="8470999" y="4430762"/>
            <a:ext cx="31877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Topical NSAIDs are safer and more effective.</a:t>
            </a:r>
            <a:endParaRPr lang="en-US" sz="1200" dirty="0"/>
          </a:p>
        </p:txBody>
      </p:sp>
      <p:sp>
        <p:nvSpPr>
          <p:cNvPr id="37" name="SK-33-text-36"/>
          <p:cNvSpPr/>
          <p:nvPr/>
        </p:nvSpPr>
        <p:spPr>
          <a:xfrm>
            <a:off x="495300" y="5345162"/>
            <a:ext cx="2956560" cy="200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ALSO DO NOT OFFER:</a:t>
            </a:r>
            <a:endParaRPr lang="en-US" sz="1050" dirty="0"/>
          </a:p>
        </p:txBody>
      </p:sp>
      <p:sp>
        <p:nvSpPr>
          <p:cNvPr id="38" name="SK-33-text-37"/>
          <p:cNvSpPr/>
          <p:nvPr/>
        </p:nvSpPr>
        <p:spPr>
          <a:xfrm>
            <a:off x="2009775" y="5345162"/>
            <a:ext cx="101822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Intra-articular hyaluronic acid • Arthroscopic lavage or debridement (unless mechanical locking) • Rubefacients</a:t>
            </a:r>
            <a:endParaRPr lang="en-US" sz="1050" dirty="0"/>
          </a:p>
        </p:txBody>
      </p:sp>
      <p:sp>
        <p:nvSpPr>
          <p:cNvPr id="39" name="SK-33-text-38"/>
          <p:cNvSpPr/>
          <p:nvPr/>
        </p:nvSpPr>
        <p:spPr>
          <a:xfrm>
            <a:off x="1019175" y="5964287"/>
            <a:ext cx="107537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28500"/>
                </a:solidFill>
              </a:rPr>
              <a:t>AKT &amp; SCA EXAM FOCUS</a:t>
            </a:r>
            <a:endParaRPr lang="en-US" sz="1050" dirty="0"/>
          </a:p>
        </p:txBody>
      </p:sp>
      <p:sp>
        <p:nvSpPr>
          <p:cNvPr id="40" name="SK-33-text-39"/>
          <p:cNvSpPr/>
          <p:nvPr/>
        </p:nvSpPr>
        <p:spPr>
          <a:xfrm>
            <a:off x="1019175" y="6202412"/>
            <a:ext cx="106775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Exam Trap:</a:t>
            </a: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Historical questions often listed paracetamol as the first-line drug. Under </a:t>
            </a: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NG226</a:t>
            </a: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the correct first-line pharmacological choice is </a:t>
            </a: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Topical NSAIDs</a:t>
            </a: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For SCA, focus on </a:t>
            </a: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Shared Decision Making</a:t>
            </a: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when de-prescribing long-term opioids or paracetamol.</a:t>
            </a:r>
            <a:endParaRPr lang="en-US" sz="1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57150" cy="457200"/>
          </a:xfrm>
          <a:prstGeom prst="rect">
            <a:avLst/>
          </a:prstGeom>
        </p:spPr>
      </p:pic>
      <p:pic>
        <p:nvPicPr>
          <p:cNvPr id="5" name="SK-3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98215"/>
            <a:ext cx="6720780" cy="5278785"/>
          </a:xfrm>
          <a:prstGeom prst="rect">
            <a:avLst/>
          </a:prstGeom>
        </p:spPr>
      </p:pic>
      <p:pic>
        <p:nvPicPr>
          <p:cNvPr id="6" name="SK-3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312515"/>
            <a:ext cx="6492180" cy="390525"/>
          </a:xfrm>
          <a:prstGeom prst="rect">
            <a:avLst/>
          </a:prstGeom>
        </p:spPr>
      </p:pic>
      <p:pic>
        <p:nvPicPr>
          <p:cNvPr id="7" name="SK-3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362968"/>
            <a:ext cx="261937" cy="213420"/>
          </a:xfrm>
          <a:prstGeom prst="rect">
            <a:avLst/>
          </a:prstGeom>
        </p:spPr>
      </p:pic>
      <p:pic>
        <p:nvPicPr>
          <p:cNvPr id="8" name="SK-3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1817340"/>
            <a:ext cx="1622971" cy="419100"/>
          </a:xfrm>
          <a:prstGeom prst="rect">
            <a:avLst/>
          </a:prstGeom>
        </p:spPr>
      </p:pic>
      <p:pic>
        <p:nvPicPr>
          <p:cNvPr id="9" name="SK-3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18271" y="1817340"/>
            <a:ext cx="1947565" cy="419100"/>
          </a:xfrm>
          <a:prstGeom prst="rect">
            <a:avLst/>
          </a:prstGeom>
        </p:spPr>
      </p:pic>
      <p:pic>
        <p:nvPicPr>
          <p:cNvPr id="10" name="SK-3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65836" y="1817340"/>
            <a:ext cx="2921645" cy="419100"/>
          </a:xfrm>
          <a:prstGeom prst="rect">
            <a:avLst/>
          </a:prstGeom>
        </p:spPr>
      </p:pic>
      <p:pic>
        <p:nvPicPr>
          <p:cNvPr id="11" name="SK-3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5300" y="2236440"/>
            <a:ext cx="1622971" cy="1375321"/>
          </a:xfrm>
          <a:prstGeom prst="rect">
            <a:avLst/>
          </a:prstGeom>
        </p:spPr>
      </p:pic>
      <p:pic>
        <p:nvPicPr>
          <p:cNvPr id="12" name="SK-3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18271" y="2236440"/>
            <a:ext cx="1947565" cy="1375321"/>
          </a:xfrm>
          <a:prstGeom prst="rect">
            <a:avLst/>
          </a:prstGeom>
        </p:spPr>
      </p:pic>
      <p:pic>
        <p:nvPicPr>
          <p:cNvPr id="13" name="SK-3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65836" y="2236440"/>
            <a:ext cx="2921645" cy="1375321"/>
          </a:xfrm>
          <a:prstGeom prst="rect">
            <a:avLst/>
          </a:prstGeom>
        </p:spPr>
      </p:pic>
      <p:pic>
        <p:nvPicPr>
          <p:cNvPr id="14" name="SK-3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5300" y="3611761"/>
            <a:ext cx="1622971" cy="1375321"/>
          </a:xfrm>
          <a:prstGeom prst="rect">
            <a:avLst/>
          </a:prstGeom>
        </p:spPr>
      </p:pic>
      <p:pic>
        <p:nvPicPr>
          <p:cNvPr id="15" name="SK-3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18271" y="3611761"/>
            <a:ext cx="1947565" cy="1375321"/>
          </a:xfrm>
          <a:prstGeom prst="rect">
            <a:avLst/>
          </a:prstGeom>
        </p:spPr>
      </p:pic>
      <p:pic>
        <p:nvPicPr>
          <p:cNvPr id="16" name="SK-3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065836" y="3611761"/>
            <a:ext cx="2921645" cy="1375321"/>
          </a:xfrm>
          <a:prstGeom prst="rect">
            <a:avLst/>
          </a:prstGeom>
        </p:spPr>
      </p:pic>
      <p:pic>
        <p:nvPicPr>
          <p:cNvPr id="17" name="SK-3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30380" y="1198215"/>
            <a:ext cx="4480620" cy="5278785"/>
          </a:xfrm>
          <a:prstGeom prst="rect">
            <a:avLst/>
          </a:prstGeom>
        </p:spPr>
      </p:pic>
      <p:pic>
        <p:nvPicPr>
          <p:cNvPr id="18" name="SK-3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44680" y="1312515"/>
            <a:ext cx="4252020" cy="390525"/>
          </a:xfrm>
          <a:prstGeom prst="rect">
            <a:avLst/>
          </a:prstGeom>
        </p:spPr>
      </p:pic>
      <p:pic>
        <p:nvPicPr>
          <p:cNvPr id="19" name="SK-34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44680" y="1362968"/>
            <a:ext cx="261937" cy="213420"/>
          </a:xfrm>
          <a:prstGeom prst="rect">
            <a:avLst/>
          </a:prstGeom>
        </p:spPr>
      </p:pic>
      <p:pic>
        <p:nvPicPr>
          <p:cNvPr id="20" name="SK-34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44680" y="1817340"/>
            <a:ext cx="4252020" cy="714375"/>
          </a:xfrm>
          <a:prstGeom prst="rect">
            <a:avLst/>
          </a:prstGeom>
        </p:spPr>
      </p:pic>
      <p:pic>
        <p:nvPicPr>
          <p:cNvPr id="21" name="SK-34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44680" y="2646015"/>
            <a:ext cx="4252020" cy="714375"/>
          </a:xfrm>
          <a:prstGeom prst="rect">
            <a:avLst/>
          </a:prstGeom>
        </p:spPr>
      </p:pic>
      <p:pic>
        <p:nvPicPr>
          <p:cNvPr id="22" name="SK-34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44680" y="3474690"/>
            <a:ext cx="4252020" cy="714375"/>
          </a:xfrm>
          <a:prstGeom prst="rect">
            <a:avLst/>
          </a:prstGeom>
        </p:spPr>
      </p:pic>
      <p:pic>
        <p:nvPicPr>
          <p:cNvPr id="23" name="SK-34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444680" y="4303365"/>
            <a:ext cx="1376363" cy="276225"/>
          </a:xfrm>
          <a:prstGeom prst="rect">
            <a:avLst/>
          </a:prstGeom>
        </p:spPr>
      </p:pic>
      <p:pic>
        <p:nvPicPr>
          <p:cNvPr id="24" name="SK-34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539930" y="4372868"/>
            <a:ext cx="166688" cy="137220"/>
          </a:xfrm>
          <a:prstGeom prst="rect">
            <a:avLst/>
          </a:prstGeom>
        </p:spPr>
      </p:pic>
      <p:pic>
        <p:nvPicPr>
          <p:cNvPr id="25" name="SK-34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897243" y="4303365"/>
            <a:ext cx="1357313" cy="276225"/>
          </a:xfrm>
          <a:prstGeom prst="rect">
            <a:avLst/>
          </a:prstGeom>
        </p:spPr>
      </p:pic>
      <p:pic>
        <p:nvPicPr>
          <p:cNvPr id="26" name="SK-34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992493" y="4372868"/>
            <a:ext cx="166688" cy="137220"/>
          </a:xfrm>
          <a:prstGeom prst="rect">
            <a:avLst/>
          </a:prstGeom>
        </p:spPr>
      </p:pic>
      <p:pic>
        <p:nvPicPr>
          <p:cNvPr id="27" name="SK-34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444680" y="4655790"/>
            <a:ext cx="1947863" cy="276225"/>
          </a:xfrm>
          <a:prstGeom prst="rect">
            <a:avLst/>
          </a:prstGeom>
        </p:spPr>
      </p:pic>
      <p:pic>
        <p:nvPicPr>
          <p:cNvPr id="28" name="SK-34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539930" y="4725293"/>
            <a:ext cx="166688" cy="137220"/>
          </a:xfrm>
          <a:prstGeom prst="rect">
            <a:avLst/>
          </a:prstGeom>
        </p:spPr>
      </p:pic>
      <p:pic>
        <p:nvPicPr>
          <p:cNvPr id="29" name="SK-34-img-28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444680" y="5027265"/>
            <a:ext cx="4252020" cy="750391"/>
          </a:xfrm>
          <a:prstGeom prst="rect">
            <a:avLst/>
          </a:prstGeom>
        </p:spPr>
      </p:pic>
      <p:pic>
        <p:nvPicPr>
          <p:cNvPr id="30" name="SK-34-img-29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539930" y="5160764"/>
            <a:ext cx="166688" cy="137220"/>
          </a:xfrm>
          <a:prstGeom prst="rect">
            <a:avLst/>
          </a:prstGeom>
        </p:spPr>
      </p:pic>
      <p:sp>
        <p:nvSpPr>
          <p:cNvPr id="31" name="SK-34-text-30"/>
          <p:cNvSpPr/>
          <p:nvPr/>
        </p:nvSpPr>
        <p:spPr>
          <a:xfrm>
            <a:off x="628650" y="381000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Bursitis and Osgood-Schlatter's Disease</a:t>
            </a:r>
            <a:endParaRPr lang="en-US" sz="2550" dirty="0"/>
          </a:p>
        </p:txBody>
      </p:sp>
      <p:sp>
        <p:nvSpPr>
          <p:cNvPr id="32" name="SK-34-text-31"/>
          <p:cNvSpPr/>
          <p:nvPr/>
        </p:nvSpPr>
        <p:spPr>
          <a:xfrm>
            <a:off x="628650" y="807690"/>
            <a:ext cx="631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33" name="SK-34-text-32"/>
          <p:cNvSpPr/>
          <p:nvPr/>
        </p:nvSpPr>
        <p:spPr>
          <a:xfrm>
            <a:off x="871538" y="1312515"/>
            <a:ext cx="73971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Knee Bursitis Variants</a:t>
            </a:r>
            <a:endParaRPr lang="en-US" sz="1650" dirty="0"/>
          </a:p>
        </p:txBody>
      </p:sp>
      <p:sp>
        <p:nvSpPr>
          <p:cNvPr id="34" name="SK-34-text-33"/>
          <p:cNvSpPr/>
          <p:nvPr/>
        </p:nvSpPr>
        <p:spPr>
          <a:xfrm>
            <a:off x="590550" y="1817340"/>
            <a:ext cx="1528926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Condition</a:t>
            </a:r>
            <a:endParaRPr lang="en-US" sz="1200" dirty="0"/>
          </a:p>
        </p:txBody>
      </p:sp>
      <p:sp>
        <p:nvSpPr>
          <p:cNvPr id="35" name="SK-34-text-34"/>
          <p:cNvSpPr/>
          <p:nvPr/>
        </p:nvSpPr>
        <p:spPr>
          <a:xfrm>
            <a:off x="2213521" y="1817340"/>
            <a:ext cx="3376034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Typical Presentation</a:t>
            </a:r>
            <a:endParaRPr lang="en-US" sz="1200" dirty="0"/>
          </a:p>
        </p:txBody>
      </p:sp>
      <p:sp>
        <p:nvSpPr>
          <p:cNvPr id="36" name="SK-34-text-35"/>
          <p:cNvSpPr/>
          <p:nvPr/>
        </p:nvSpPr>
        <p:spPr>
          <a:xfrm>
            <a:off x="4161086" y="1817340"/>
            <a:ext cx="3324358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Clinical Pearls</a:t>
            </a:r>
            <a:endParaRPr lang="en-US" sz="1200" dirty="0"/>
          </a:p>
        </p:txBody>
      </p:sp>
      <p:sp>
        <p:nvSpPr>
          <p:cNvPr id="37" name="SK-34-text-36"/>
          <p:cNvSpPr/>
          <p:nvPr/>
        </p:nvSpPr>
        <p:spPr>
          <a:xfrm>
            <a:off x="590550" y="2350740"/>
            <a:ext cx="22707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Pre-patellar</a:t>
            </a:r>
            <a:endParaRPr lang="en-US" sz="1200" dirty="0"/>
          </a:p>
        </p:txBody>
      </p:sp>
      <p:sp>
        <p:nvSpPr>
          <p:cNvPr id="38" name="SK-34-text-37"/>
          <p:cNvSpPr/>
          <p:nvPr/>
        </p:nvSpPr>
        <p:spPr>
          <a:xfrm>
            <a:off x="590550" y="2617440"/>
            <a:ext cx="254508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"Housemaid's Knee"</a:t>
            </a:r>
            <a:endParaRPr lang="en-US" sz="900" dirty="0"/>
          </a:p>
        </p:txBody>
      </p:sp>
      <p:sp>
        <p:nvSpPr>
          <p:cNvPr id="39" name="SK-34-text-38"/>
          <p:cNvSpPr/>
          <p:nvPr/>
        </p:nvSpPr>
        <p:spPr>
          <a:xfrm>
            <a:off x="2213521" y="2236440"/>
            <a:ext cx="1757065" cy="13753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Fluctuant swelling at lower pole of patella.</a:t>
            </a:r>
            <a:endParaRPr lang="en-US" sz="1200" dirty="0"/>
          </a:p>
        </p:txBody>
      </p:sp>
      <p:sp>
        <p:nvSpPr>
          <p:cNvPr id="40" name="SK-34-text-39"/>
          <p:cNvSpPr/>
          <p:nvPr/>
        </p:nvSpPr>
        <p:spPr>
          <a:xfrm>
            <a:off x="4161086" y="2236440"/>
            <a:ext cx="2731145" cy="13753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Occupational kneeling; can be septic (look for erythema). Management: Avoid kneeling, NSAIDs, Aspiration.</a:t>
            </a:r>
            <a:endParaRPr lang="en-US" sz="1200" dirty="0"/>
          </a:p>
        </p:txBody>
      </p:sp>
      <p:sp>
        <p:nvSpPr>
          <p:cNvPr id="41" name="SK-34-text-40"/>
          <p:cNvSpPr/>
          <p:nvPr/>
        </p:nvSpPr>
        <p:spPr>
          <a:xfrm>
            <a:off x="590550" y="3726061"/>
            <a:ext cx="15392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Anserine</a:t>
            </a:r>
            <a:endParaRPr lang="en-US" sz="1200" dirty="0"/>
          </a:p>
        </p:txBody>
      </p:sp>
      <p:sp>
        <p:nvSpPr>
          <p:cNvPr id="42" name="SK-34-text-41"/>
          <p:cNvSpPr/>
          <p:nvPr/>
        </p:nvSpPr>
        <p:spPr>
          <a:xfrm>
            <a:off x="590550" y="3992761"/>
            <a:ext cx="172212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Medial Bursa</a:t>
            </a:r>
            <a:endParaRPr lang="en-US" sz="900" dirty="0"/>
          </a:p>
        </p:txBody>
      </p:sp>
      <p:sp>
        <p:nvSpPr>
          <p:cNvPr id="43" name="SK-34-text-42"/>
          <p:cNvSpPr/>
          <p:nvPr/>
        </p:nvSpPr>
        <p:spPr>
          <a:xfrm>
            <a:off x="2213521" y="3611761"/>
            <a:ext cx="1757065" cy="13753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 4cm medial to tibial tuberosity.</a:t>
            </a:r>
            <a:endParaRPr lang="en-US" sz="1200" dirty="0"/>
          </a:p>
        </p:txBody>
      </p:sp>
      <p:sp>
        <p:nvSpPr>
          <p:cNvPr id="44" name="SK-34-text-43"/>
          <p:cNvSpPr/>
          <p:nvPr/>
        </p:nvSpPr>
        <p:spPr>
          <a:xfrm>
            <a:off x="4161086" y="3611761"/>
            <a:ext cx="2731145" cy="13753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in obese women with OA. </a:t>
            </a: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Steroid injections are NOT effective</a:t>
            </a: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here. Focus on hamstring stretching.</a:t>
            </a:r>
            <a:endParaRPr lang="en-US" sz="1200" dirty="0"/>
          </a:p>
        </p:txBody>
      </p:sp>
      <p:sp>
        <p:nvSpPr>
          <p:cNvPr id="45" name="SK-34-text-44"/>
          <p:cNvSpPr/>
          <p:nvPr/>
        </p:nvSpPr>
        <p:spPr>
          <a:xfrm>
            <a:off x="590550" y="5101382"/>
            <a:ext cx="17221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Popliteal</a:t>
            </a:r>
            <a:endParaRPr lang="en-US" sz="1200" dirty="0"/>
          </a:p>
        </p:txBody>
      </p:sp>
      <p:sp>
        <p:nvSpPr>
          <p:cNvPr id="46" name="SK-34-text-45"/>
          <p:cNvSpPr/>
          <p:nvPr/>
        </p:nvSpPr>
        <p:spPr>
          <a:xfrm>
            <a:off x="590550" y="5368082"/>
            <a:ext cx="199644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"Baker's Cyst"</a:t>
            </a:r>
            <a:endParaRPr lang="en-US" sz="900" dirty="0"/>
          </a:p>
        </p:txBody>
      </p:sp>
      <p:sp>
        <p:nvSpPr>
          <p:cNvPr id="47" name="SK-34-text-46"/>
          <p:cNvSpPr/>
          <p:nvPr/>
        </p:nvSpPr>
        <p:spPr>
          <a:xfrm>
            <a:off x="2213521" y="4987082"/>
            <a:ext cx="1757065" cy="137561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Posterior bulge; secondary to OA or Meniscal tears.</a:t>
            </a:r>
            <a:endParaRPr lang="en-US" sz="1200" dirty="0"/>
          </a:p>
        </p:txBody>
      </p:sp>
      <p:sp>
        <p:nvSpPr>
          <p:cNvPr id="48" name="SK-34-text-47"/>
          <p:cNvSpPr/>
          <p:nvPr/>
        </p:nvSpPr>
        <p:spPr>
          <a:xfrm>
            <a:off x="4161086" y="4987082"/>
            <a:ext cx="2731145" cy="137561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Rupture mimics DVT (calf swelling). Use USS to distinguish. Treat the underlying intra-articular pathology.</a:t>
            </a:r>
            <a:endParaRPr lang="en-US" sz="1200" dirty="0"/>
          </a:p>
        </p:txBody>
      </p:sp>
      <p:sp>
        <p:nvSpPr>
          <p:cNvPr id="49" name="SK-34-text-48"/>
          <p:cNvSpPr/>
          <p:nvPr/>
        </p:nvSpPr>
        <p:spPr>
          <a:xfrm>
            <a:off x="7820918" y="1312515"/>
            <a:ext cx="4371082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Osgood-Schlatter's Disease</a:t>
            </a:r>
            <a:endParaRPr lang="en-US" sz="1650" dirty="0"/>
          </a:p>
        </p:txBody>
      </p:sp>
      <p:sp>
        <p:nvSpPr>
          <p:cNvPr id="50" name="SK-34-text-49"/>
          <p:cNvSpPr/>
          <p:nvPr/>
        </p:nvSpPr>
        <p:spPr>
          <a:xfrm>
            <a:off x="7558980" y="1817340"/>
            <a:ext cx="42234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Pathophysiology</a:t>
            </a:r>
            <a:endParaRPr lang="en-US" sz="1350" dirty="0"/>
          </a:p>
        </p:txBody>
      </p:sp>
      <p:sp>
        <p:nvSpPr>
          <p:cNvPr id="51" name="SK-34-text-50"/>
          <p:cNvSpPr/>
          <p:nvPr/>
        </p:nvSpPr>
        <p:spPr>
          <a:xfrm>
            <a:off x="7558980" y="2093565"/>
            <a:ext cx="3638550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Traction apophysitis at the tibial tuberosity due to repetitive quadriceps pull in adolescents.</a:t>
            </a:r>
            <a:endParaRPr lang="en-US" sz="1200" dirty="0"/>
          </a:p>
        </p:txBody>
      </p:sp>
      <p:sp>
        <p:nvSpPr>
          <p:cNvPr id="52" name="SK-34-text-51"/>
          <p:cNvSpPr/>
          <p:nvPr/>
        </p:nvSpPr>
        <p:spPr>
          <a:xfrm>
            <a:off x="7558980" y="2646015"/>
            <a:ext cx="42234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Features</a:t>
            </a:r>
            <a:endParaRPr lang="en-US" sz="1350" dirty="0"/>
          </a:p>
        </p:txBody>
      </p:sp>
      <p:sp>
        <p:nvSpPr>
          <p:cNvPr id="53" name="SK-34-text-52"/>
          <p:cNvSpPr/>
          <p:nvPr/>
        </p:nvSpPr>
        <p:spPr>
          <a:xfrm>
            <a:off x="7558980" y="2922240"/>
            <a:ext cx="3724275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Bony prominence at tibial tuberosity; localized pain worse with running, jumping, or kneeling.</a:t>
            </a:r>
            <a:endParaRPr lang="en-US" sz="1200" dirty="0"/>
          </a:p>
        </p:txBody>
      </p:sp>
      <p:sp>
        <p:nvSpPr>
          <p:cNvPr id="54" name="SK-34-text-53"/>
          <p:cNvSpPr/>
          <p:nvPr/>
        </p:nvSpPr>
        <p:spPr>
          <a:xfrm>
            <a:off x="7558980" y="3474690"/>
            <a:ext cx="42234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 Strategy</a:t>
            </a:r>
            <a:endParaRPr lang="en-US" sz="1350" dirty="0"/>
          </a:p>
        </p:txBody>
      </p:sp>
      <p:sp>
        <p:nvSpPr>
          <p:cNvPr id="55" name="SK-34-text-54"/>
          <p:cNvSpPr/>
          <p:nvPr/>
        </p:nvSpPr>
        <p:spPr>
          <a:xfrm>
            <a:off x="7558980" y="3750915"/>
            <a:ext cx="3933825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Conservative care is primary. Focus on activity </a:t>
            </a: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pacing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rather than total rest. Reassurance is key.</a:t>
            </a:r>
            <a:endParaRPr lang="en-US" sz="1200" dirty="0"/>
          </a:p>
        </p:txBody>
      </p:sp>
      <p:sp>
        <p:nvSpPr>
          <p:cNvPr id="56" name="SK-34-text-55"/>
          <p:cNvSpPr/>
          <p:nvPr/>
        </p:nvSpPr>
        <p:spPr>
          <a:xfrm>
            <a:off x="7763768" y="4303365"/>
            <a:ext cx="2068079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Activity Pacing</a:t>
            </a:r>
            <a:endParaRPr lang="en-US" sz="1050" dirty="0"/>
          </a:p>
        </p:txBody>
      </p:sp>
      <p:sp>
        <p:nvSpPr>
          <p:cNvPr id="57" name="SK-34-text-56"/>
          <p:cNvSpPr/>
          <p:nvPr/>
        </p:nvSpPr>
        <p:spPr>
          <a:xfrm>
            <a:off x="9216330" y="4303365"/>
            <a:ext cx="178829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PRN Analgesia</a:t>
            </a:r>
            <a:endParaRPr lang="en-US" sz="1050" dirty="0"/>
          </a:p>
        </p:txBody>
      </p:sp>
      <p:sp>
        <p:nvSpPr>
          <p:cNvPr id="58" name="SK-34-text-57"/>
          <p:cNvSpPr/>
          <p:nvPr/>
        </p:nvSpPr>
        <p:spPr>
          <a:xfrm>
            <a:off x="7763768" y="4655790"/>
            <a:ext cx="3368636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Time (&gt;90% Resolution)</a:t>
            </a:r>
            <a:endParaRPr lang="en-US" sz="1050" dirty="0"/>
          </a:p>
        </p:txBody>
      </p:sp>
      <p:sp>
        <p:nvSpPr>
          <p:cNvPr id="59" name="SK-34-text-58"/>
          <p:cNvSpPr/>
          <p:nvPr/>
        </p:nvSpPr>
        <p:spPr>
          <a:xfrm>
            <a:off x="7706618" y="5122515"/>
            <a:ext cx="4061520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B071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GP Pitfall: Avoid surgical referral for OSD. Most cases resolve as growth plates fuse. Ortho referral only for persistent adult fragments.</a:t>
            </a:r>
            <a:endParaRPr lang="en-US" sz="10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57150" cy="457200"/>
          </a:xfrm>
          <a:prstGeom prst="rect">
            <a:avLst/>
          </a:prstGeom>
        </p:spPr>
      </p:pic>
      <p:pic>
        <p:nvPicPr>
          <p:cNvPr id="4" name="SK-3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93465"/>
            <a:ext cx="11430000" cy="314325"/>
          </a:xfrm>
          <a:prstGeom prst="rect">
            <a:avLst/>
          </a:prstGeom>
        </p:spPr>
      </p:pic>
      <p:pic>
        <p:nvPicPr>
          <p:cNvPr id="5" name="SK-3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912590"/>
            <a:ext cx="2163961" cy="1861096"/>
          </a:xfrm>
          <a:prstGeom prst="rect">
            <a:avLst/>
          </a:prstGeom>
        </p:spPr>
      </p:pic>
      <p:pic>
        <p:nvPicPr>
          <p:cNvPr id="6" name="SK-3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2026890"/>
            <a:ext cx="457200" cy="457200"/>
          </a:xfrm>
          <a:prstGeom prst="rect">
            <a:avLst/>
          </a:prstGeom>
        </p:spPr>
      </p:pic>
      <p:pic>
        <p:nvPicPr>
          <p:cNvPr id="7" name="SK-3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025" y="2141190"/>
            <a:ext cx="285750" cy="228600"/>
          </a:xfrm>
          <a:prstGeom prst="rect">
            <a:avLst/>
          </a:prstGeom>
        </p:spPr>
      </p:pic>
      <p:pic>
        <p:nvPicPr>
          <p:cNvPr id="8" name="SK-3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97361" y="1912590"/>
            <a:ext cx="2164110" cy="1861096"/>
          </a:xfrm>
          <a:prstGeom prst="rect">
            <a:avLst/>
          </a:prstGeom>
        </p:spPr>
      </p:pic>
      <p:pic>
        <p:nvPicPr>
          <p:cNvPr id="9" name="SK-35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1661" y="2026890"/>
            <a:ext cx="457200" cy="457200"/>
          </a:xfrm>
          <a:prstGeom prst="rect">
            <a:avLst/>
          </a:prstGeom>
        </p:spPr>
      </p:pic>
      <p:pic>
        <p:nvPicPr>
          <p:cNvPr id="10" name="SK-3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97386" y="2141190"/>
            <a:ext cx="285750" cy="228600"/>
          </a:xfrm>
          <a:prstGeom prst="rect">
            <a:avLst/>
          </a:prstGeom>
        </p:spPr>
      </p:pic>
      <p:pic>
        <p:nvPicPr>
          <p:cNvPr id="11" name="SK-3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13871" y="1912590"/>
            <a:ext cx="2164110" cy="1861096"/>
          </a:xfrm>
          <a:prstGeom prst="rect">
            <a:avLst/>
          </a:prstGeom>
        </p:spPr>
      </p:pic>
      <p:pic>
        <p:nvPicPr>
          <p:cNvPr id="12" name="SK-3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28171" y="2026890"/>
            <a:ext cx="457200" cy="457200"/>
          </a:xfrm>
          <a:prstGeom prst="rect">
            <a:avLst/>
          </a:prstGeom>
        </p:spPr>
      </p:pic>
      <p:pic>
        <p:nvPicPr>
          <p:cNvPr id="13" name="SK-3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13896" y="2141190"/>
            <a:ext cx="285750" cy="228600"/>
          </a:xfrm>
          <a:prstGeom prst="rect">
            <a:avLst/>
          </a:prstGeom>
        </p:spPr>
      </p:pic>
      <p:pic>
        <p:nvPicPr>
          <p:cNvPr id="14" name="SK-3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30380" y="1912590"/>
            <a:ext cx="2164110" cy="1861096"/>
          </a:xfrm>
          <a:prstGeom prst="rect">
            <a:avLst/>
          </a:prstGeom>
        </p:spPr>
      </p:pic>
      <p:pic>
        <p:nvPicPr>
          <p:cNvPr id="15" name="SK-3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44680" y="2026890"/>
            <a:ext cx="457200" cy="457200"/>
          </a:xfrm>
          <a:prstGeom prst="rect">
            <a:avLst/>
          </a:prstGeom>
        </p:spPr>
      </p:pic>
      <p:pic>
        <p:nvPicPr>
          <p:cNvPr id="16" name="SK-3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0405" y="2141190"/>
            <a:ext cx="285750" cy="228600"/>
          </a:xfrm>
          <a:prstGeom prst="rect">
            <a:avLst/>
          </a:prstGeom>
        </p:spPr>
      </p:pic>
      <p:pic>
        <p:nvPicPr>
          <p:cNvPr id="17" name="SK-3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646890" y="1912590"/>
            <a:ext cx="2163961" cy="1861096"/>
          </a:xfrm>
          <a:prstGeom prst="rect">
            <a:avLst/>
          </a:prstGeom>
        </p:spPr>
      </p:pic>
      <p:pic>
        <p:nvPicPr>
          <p:cNvPr id="18" name="SK-35-img-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61190" y="2026890"/>
            <a:ext cx="457200" cy="457200"/>
          </a:xfrm>
          <a:prstGeom prst="rect">
            <a:avLst/>
          </a:prstGeom>
        </p:spPr>
      </p:pic>
      <p:pic>
        <p:nvPicPr>
          <p:cNvPr id="19" name="SK-35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846915" y="2141190"/>
            <a:ext cx="285750" cy="228600"/>
          </a:xfrm>
          <a:prstGeom prst="rect">
            <a:avLst/>
          </a:prstGeom>
        </p:spPr>
      </p:pic>
      <p:pic>
        <p:nvPicPr>
          <p:cNvPr id="20" name="SK-35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1000" y="4078486"/>
            <a:ext cx="11430000" cy="628650"/>
          </a:xfrm>
          <a:prstGeom prst="rect">
            <a:avLst/>
          </a:prstGeom>
        </p:spPr>
      </p:pic>
      <p:pic>
        <p:nvPicPr>
          <p:cNvPr id="21" name="SK-35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95300" y="4282827"/>
            <a:ext cx="333375" cy="266700"/>
          </a:xfrm>
          <a:prstGeom prst="rect">
            <a:avLst/>
          </a:prstGeom>
        </p:spPr>
      </p:pic>
      <p:pic>
        <p:nvPicPr>
          <p:cNvPr id="22" name="SK-35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1000" y="5050036"/>
            <a:ext cx="5600700" cy="742950"/>
          </a:xfrm>
          <a:prstGeom prst="rect">
            <a:avLst/>
          </a:prstGeom>
        </p:spPr>
      </p:pic>
      <p:pic>
        <p:nvPicPr>
          <p:cNvPr id="23" name="SK-35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10300" y="5050036"/>
            <a:ext cx="5600700" cy="742950"/>
          </a:xfrm>
          <a:prstGeom prst="rect">
            <a:avLst/>
          </a:prstGeom>
        </p:spPr>
      </p:pic>
      <p:sp>
        <p:nvSpPr>
          <p:cNvPr id="24" name="SK-35-text-23"/>
          <p:cNvSpPr/>
          <p:nvPr/>
        </p:nvSpPr>
        <p:spPr>
          <a:xfrm>
            <a:off x="628650" y="381000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Investigations: The Ottawa Knee Rules</a:t>
            </a:r>
            <a:endParaRPr lang="en-US" sz="2550" dirty="0"/>
          </a:p>
        </p:txBody>
      </p:sp>
      <p:sp>
        <p:nvSpPr>
          <p:cNvPr id="25" name="SK-35-text-24"/>
          <p:cNvSpPr/>
          <p:nvPr/>
        </p:nvSpPr>
        <p:spPr>
          <a:xfrm>
            <a:off x="628650" y="807690"/>
            <a:ext cx="631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26" name="SK-35-text-25"/>
          <p:cNvSpPr/>
          <p:nvPr/>
        </p:nvSpPr>
        <p:spPr>
          <a:xfrm>
            <a:off x="533400" y="1293465"/>
            <a:ext cx="113823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Indications for Knee X-ray after Acute Injury</a:t>
            </a:r>
            <a:endParaRPr lang="en-US" sz="1650" dirty="0"/>
          </a:p>
        </p:txBody>
      </p:sp>
      <p:sp>
        <p:nvSpPr>
          <p:cNvPr id="27" name="SK-35-text-26"/>
          <p:cNvSpPr/>
          <p:nvPr/>
        </p:nvSpPr>
        <p:spPr>
          <a:xfrm>
            <a:off x="495300" y="2636490"/>
            <a:ext cx="2143125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 Factor</a:t>
            </a:r>
            <a:endParaRPr lang="en-US" sz="1350" dirty="0"/>
          </a:p>
        </p:txBody>
      </p:sp>
      <p:sp>
        <p:nvSpPr>
          <p:cNvPr id="28" name="SK-35-text-27"/>
          <p:cNvSpPr/>
          <p:nvPr/>
        </p:nvSpPr>
        <p:spPr>
          <a:xfrm>
            <a:off x="495300" y="2973586"/>
            <a:ext cx="193536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is aged </a:t>
            </a: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55 years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older.</a:t>
            </a:r>
            <a:endParaRPr lang="en-US" sz="1200" dirty="0"/>
          </a:p>
        </p:txBody>
      </p:sp>
      <p:sp>
        <p:nvSpPr>
          <p:cNvPr id="29" name="SK-35-text-28"/>
          <p:cNvSpPr/>
          <p:nvPr/>
        </p:nvSpPr>
        <p:spPr>
          <a:xfrm>
            <a:off x="2811661" y="2636490"/>
            <a:ext cx="3994785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Patellar Tenderness</a:t>
            </a:r>
            <a:endParaRPr lang="en-US" sz="1350" dirty="0"/>
          </a:p>
        </p:txBody>
      </p:sp>
      <p:sp>
        <p:nvSpPr>
          <p:cNvPr id="30" name="SK-35-text-29"/>
          <p:cNvSpPr/>
          <p:nvPr/>
        </p:nvSpPr>
        <p:spPr>
          <a:xfrm>
            <a:off x="2811661" y="2973586"/>
            <a:ext cx="193551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Isolated tenderness of the </a:t>
            </a: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patella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(no other bony tenderness).</a:t>
            </a:r>
            <a:endParaRPr lang="en-US" sz="1200" dirty="0"/>
          </a:p>
        </p:txBody>
      </p:sp>
      <p:sp>
        <p:nvSpPr>
          <p:cNvPr id="31" name="SK-35-text-30"/>
          <p:cNvSpPr/>
          <p:nvPr/>
        </p:nvSpPr>
        <p:spPr>
          <a:xfrm>
            <a:off x="5128171" y="2636490"/>
            <a:ext cx="2554605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Fibular Head</a:t>
            </a:r>
            <a:endParaRPr lang="en-US" sz="1350" dirty="0"/>
          </a:p>
        </p:txBody>
      </p:sp>
      <p:sp>
        <p:nvSpPr>
          <p:cNvPr id="32" name="SK-35-text-31"/>
          <p:cNvSpPr/>
          <p:nvPr/>
        </p:nvSpPr>
        <p:spPr>
          <a:xfrm>
            <a:off x="5128171" y="2973586"/>
            <a:ext cx="193551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Tenderness at the </a:t>
            </a: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head of the fibula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00" dirty="0"/>
          </a:p>
        </p:txBody>
      </p:sp>
      <p:sp>
        <p:nvSpPr>
          <p:cNvPr id="33" name="SK-35-text-32"/>
          <p:cNvSpPr/>
          <p:nvPr/>
        </p:nvSpPr>
        <p:spPr>
          <a:xfrm>
            <a:off x="7444680" y="2636490"/>
            <a:ext cx="3171825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Flexion Deficit</a:t>
            </a:r>
            <a:endParaRPr lang="en-US" sz="1350" dirty="0"/>
          </a:p>
        </p:txBody>
      </p:sp>
      <p:sp>
        <p:nvSpPr>
          <p:cNvPr id="34" name="SK-35-text-33"/>
          <p:cNvSpPr/>
          <p:nvPr/>
        </p:nvSpPr>
        <p:spPr>
          <a:xfrm>
            <a:off x="7444680" y="2973586"/>
            <a:ext cx="193551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Inability to flex the knee to </a:t>
            </a: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90 degrees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00" dirty="0"/>
          </a:p>
        </p:txBody>
      </p:sp>
      <p:sp>
        <p:nvSpPr>
          <p:cNvPr id="35" name="SK-35-text-34"/>
          <p:cNvSpPr/>
          <p:nvPr/>
        </p:nvSpPr>
        <p:spPr>
          <a:xfrm>
            <a:off x="9761190" y="2636490"/>
            <a:ext cx="2430810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Weight Bearing</a:t>
            </a:r>
            <a:endParaRPr lang="en-US" sz="1350" dirty="0"/>
          </a:p>
        </p:txBody>
      </p:sp>
      <p:sp>
        <p:nvSpPr>
          <p:cNvPr id="36" name="SK-35-text-35"/>
          <p:cNvSpPr/>
          <p:nvPr/>
        </p:nvSpPr>
        <p:spPr>
          <a:xfrm>
            <a:off x="9761190" y="2973586"/>
            <a:ext cx="1935361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Inability to bear weight for </a:t>
            </a: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steps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both immediately and in the clinic.</a:t>
            </a:r>
            <a:endParaRPr lang="en-US" sz="1200" dirty="0"/>
          </a:p>
        </p:txBody>
      </p:sp>
      <p:sp>
        <p:nvSpPr>
          <p:cNvPr id="37" name="SK-35-text-36"/>
          <p:cNvSpPr/>
          <p:nvPr/>
        </p:nvSpPr>
        <p:spPr>
          <a:xfrm>
            <a:off x="981075" y="4246066"/>
            <a:ext cx="11210925" cy="2933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1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knee X-ray series is indicated if ANY of these criteria are met.</a:t>
            </a:r>
            <a:endParaRPr lang="en-US" sz="1650" dirty="0"/>
          </a:p>
        </p:txBody>
      </p:sp>
      <p:sp>
        <p:nvSpPr>
          <p:cNvPr id="38" name="SK-35-text-37"/>
          <p:cNvSpPr/>
          <p:nvPr/>
        </p:nvSpPr>
        <p:spPr>
          <a:xfrm>
            <a:off x="495300" y="5202436"/>
            <a:ext cx="27965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UTILITY:</a:t>
            </a:r>
            <a:endParaRPr lang="en-US" sz="1050" dirty="0"/>
          </a:p>
        </p:txBody>
      </p:sp>
      <p:sp>
        <p:nvSpPr>
          <p:cNvPr id="39" name="SK-35-text-38"/>
          <p:cNvSpPr/>
          <p:nvPr/>
        </p:nvSpPr>
        <p:spPr>
          <a:xfrm>
            <a:off x="1762125" y="5164336"/>
            <a:ext cx="104298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Sensitivity ~98-100% for identifying fractures.</a:t>
            </a:r>
            <a:endParaRPr lang="en-US" sz="1350" dirty="0"/>
          </a:p>
        </p:txBody>
      </p:sp>
      <p:sp>
        <p:nvSpPr>
          <p:cNvPr id="40" name="SK-35-text-39"/>
          <p:cNvSpPr/>
          <p:nvPr/>
        </p:nvSpPr>
        <p:spPr>
          <a:xfrm>
            <a:off x="6324600" y="5202436"/>
            <a:ext cx="51970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 TIP:</a:t>
            </a:r>
            <a:endParaRPr lang="en-US" sz="1050" dirty="0"/>
          </a:p>
        </p:txBody>
      </p:sp>
      <p:sp>
        <p:nvSpPr>
          <p:cNvPr id="41" name="SK-35-text-40"/>
          <p:cNvSpPr/>
          <p:nvPr/>
        </p:nvSpPr>
        <p:spPr>
          <a:xfrm>
            <a:off x="6920508" y="5164336"/>
            <a:ext cx="4776192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Document these rules explicitly to justify (or decline) imaging.</a:t>
            </a:r>
            <a:endParaRPr lang="en-US" sz="1350" dirty="0"/>
          </a:p>
        </p:txBody>
      </p:sp>
      <p:sp>
        <p:nvSpPr>
          <p:cNvPr id="42" name="SK-35-text-41"/>
          <p:cNvSpPr/>
          <p:nvPr/>
        </p:nvSpPr>
        <p:spPr>
          <a:xfrm>
            <a:off x="381000" y="6059686"/>
            <a:ext cx="11811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Note: The rules apply to acute injuries only. Not designed for chronic atraumatic knee pain (e.g., OA).</a:t>
            </a:r>
            <a:endParaRPr lang="en-US" sz="10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57150" cy="457200"/>
          </a:xfrm>
          <a:prstGeom prst="rect">
            <a:avLst/>
          </a:prstGeom>
        </p:spPr>
      </p:pic>
      <p:pic>
        <p:nvPicPr>
          <p:cNvPr id="5" name="SK-3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93465"/>
            <a:ext cx="11049000" cy="428625"/>
          </a:xfrm>
          <a:prstGeom prst="rect">
            <a:avLst/>
          </a:prstGeom>
        </p:spPr>
      </p:pic>
      <p:pic>
        <p:nvPicPr>
          <p:cNvPr id="6" name="SK-3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722090"/>
            <a:ext cx="11049000" cy="904875"/>
          </a:xfrm>
          <a:prstGeom prst="rect">
            <a:avLst/>
          </a:prstGeom>
        </p:spPr>
      </p:pic>
      <p:pic>
        <p:nvPicPr>
          <p:cNvPr id="7" name="SK-3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05300" y="2036415"/>
            <a:ext cx="1300163" cy="276225"/>
          </a:xfrm>
          <a:prstGeom prst="rect">
            <a:avLst/>
          </a:prstGeom>
        </p:spPr>
      </p:pic>
      <p:pic>
        <p:nvPicPr>
          <p:cNvPr id="8" name="SK-3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19600" y="2105918"/>
            <a:ext cx="166688" cy="137220"/>
          </a:xfrm>
          <a:prstGeom prst="rect">
            <a:avLst/>
          </a:prstGeom>
        </p:spPr>
      </p:pic>
      <p:pic>
        <p:nvPicPr>
          <p:cNvPr id="9" name="SK-36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626965"/>
            <a:ext cx="11049000" cy="904875"/>
          </a:xfrm>
          <a:prstGeom prst="rect">
            <a:avLst/>
          </a:prstGeom>
        </p:spPr>
      </p:pic>
      <p:pic>
        <p:nvPicPr>
          <p:cNvPr id="10" name="SK-3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05300" y="2941290"/>
            <a:ext cx="1014413" cy="276225"/>
          </a:xfrm>
          <a:prstGeom prst="rect">
            <a:avLst/>
          </a:prstGeom>
        </p:spPr>
      </p:pic>
      <p:pic>
        <p:nvPicPr>
          <p:cNvPr id="11" name="SK-3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19600" y="3010793"/>
            <a:ext cx="166688" cy="137220"/>
          </a:xfrm>
          <a:prstGeom prst="rect">
            <a:avLst/>
          </a:prstGeom>
        </p:spPr>
      </p:pic>
      <p:pic>
        <p:nvPicPr>
          <p:cNvPr id="12" name="SK-36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531840"/>
            <a:ext cx="11049000" cy="904875"/>
          </a:xfrm>
          <a:prstGeom prst="rect">
            <a:avLst/>
          </a:prstGeom>
        </p:spPr>
      </p:pic>
      <p:pic>
        <p:nvPicPr>
          <p:cNvPr id="13" name="SK-36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05300" y="3846165"/>
            <a:ext cx="1014413" cy="276225"/>
          </a:xfrm>
          <a:prstGeom prst="rect">
            <a:avLst/>
          </a:prstGeom>
        </p:spPr>
      </p:pic>
      <p:pic>
        <p:nvPicPr>
          <p:cNvPr id="14" name="SK-36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19600" y="3915668"/>
            <a:ext cx="166688" cy="137220"/>
          </a:xfrm>
          <a:prstGeom prst="rect">
            <a:avLst/>
          </a:prstGeom>
        </p:spPr>
      </p:pic>
      <p:pic>
        <p:nvPicPr>
          <p:cNvPr id="15" name="SK-36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436715"/>
            <a:ext cx="11049000" cy="904875"/>
          </a:xfrm>
          <a:prstGeom prst="rect">
            <a:avLst/>
          </a:prstGeom>
        </p:spPr>
      </p:pic>
      <p:pic>
        <p:nvPicPr>
          <p:cNvPr id="16" name="SK-36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05300" y="4751040"/>
            <a:ext cx="1062038" cy="276225"/>
          </a:xfrm>
          <a:prstGeom prst="rect">
            <a:avLst/>
          </a:prstGeom>
        </p:spPr>
      </p:pic>
      <p:pic>
        <p:nvPicPr>
          <p:cNvPr id="17" name="SK-36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19600" y="4820543"/>
            <a:ext cx="166688" cy="137220"/>
          </a:xfrm>
          <a:prstGeom prst="rect">
            <a:avLst/>
          </a:prstGeom>
        </p:spPr>
      </p:pic>
      <p:pic>
        <p:nvPicPr>
          <p:cNvPr id="18" name="SK-36-img-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341590"/>
            <a:ext cx="11049000" cy="904875"/>
          </a:xfrm>
          <a:prstGeom prst="rect">
            <a:avLst/>
          </a:prstGeom>
        </p:spPr>
      </p:pic>
      <p:pic>
        <p:nvPicPr>
          <p:cNvPr id="19" name="SK-36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05300" y="5655915"/>
            <a:ext cx="1062038" cy="276225"/>
          </a:xfrm>
          <a:prstGeom prst="rect">
            <a:avLst/>
          </a:prstGeom>
        </p:spPr>
      </p:pic>
      <p:pic>
        <p:nvPicPr>
          <p:cNvPr id="20" name="SK-36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19600" y="5725418"/>
            <a:ext cx="166688" cy="137220"/>
          </a:xfrm>
          <a:prstGeom prst="rect">
            <a:avLst/>
          </a:prstGeom>
        </p:spPr>
      </p:pic>
      <p:pic>
        <p:nvPicPr>
          <p:cNvPr id="21" name="SK-36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436965"/>
            <a:ext cx="12192000" cy="352425"/>
          </a:xfrm>
          <a:prstGeom prst="rect">
            <a:avLst/>
          </a:prstGeom>
        </p:spPr>
      </p:pic>
      <p:sp>
        <p:nvSpPr>
          <p:cNvPr id="22" name="SK-36-text-21"/>
          <p:cNvSpPr/>
          <p:nvPr/>
        </p:nvSpPr>
        <p:spPr>
          <a:xfrm>
            <a:off x="819150" y="381000"/>
            <a:ext cx="113728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Referral Pathways and Urgency</a:t>
            </a:r>
            <a:endParaRPr lang="en-US" sz="2550" dirty="0"/>
          </a:p>
        </p:txBody>
      </p:sp>
      <p:sp>
        <p:nvSpPr>
          <p:cNvPr id="23" name="SK-36-text-22"/>
          <p:cNvSpPr/>
          <p:nvPr/>
        </p:nvSpPr>
        <p:spPr>
          <a:xfrm>
            <a:off x="819150" y="807690"/>
            <a:ext cx="631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24" name="SK-36-text-23"/>
          <p:cNvSpPr/>
          <p:nvPr/>
        </p:nvSpPr>
        <p:spPr>
          <a:xfrm>
            <a:off x="723900" y="1407765"/>
            <a:ext cx="3657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84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CONDITION</a:t>
            </a:r>
            <a:endParaRPr lang="en-US" sz="1050" dirty="0"/>
          </a:p>
        </p:txBody>
      </p:sp>
      <p:sp>
        <p:nvSpPr>
          <p:cNvPr id="25" name="SK-36-text-24"/>
          <p:cNvSpPr/>
          <p:nvPr/>
        </p:nvSpPr>
        <p:spPr>
          <a:xfrm>
            <a:off x="4305300" y="1407765"/>
            <a:ext cx="246370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84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URGENCY</a:t>
            </a:r>
            <a:endParaRPr lang="en-US" sz="1050" dirty="0"/>
          </a:p>
        </p:txBody>
      </p:sp>
      <p:sp>
        <p:nvSpPr>
          <p:cNvPr id="26" name="SK-36-text-25"/>
          <p:cNvSpPr/>
          <p:nvPr/>
        </p:nvSpPr>
        <p:spPr>
          <a:xfrm>
            <a:off x="6692801" y="1407765"/>
            <a:ext cx="485149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84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REQUIRED ACTION</a:t>
            </a:r>
            <a:endParaRPr lang="en-US" sz="1050" dirty="0"/>
          </a:p>
        </p:txBody>
      </p:sp>
      <p:sp>
        <p:nvSpPr>
          <p:cNvPr id="27" name="SK-36-text-26"/>
          <p:cNvSpPr/>
          <p:nvPr/>
        </p:nvSpPr>
        <p:spPr>
          <a:xfrm>
            <a:off x="723900" y="1912590"/>
            <a:ext cx="3752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Septic Arthritis</a:t>
            </a:r>
            <a:endParaRPr lang="en-US" sz="1500" dirty="0"/>
          </a:p>
        </p:txBody>
      </p:sp>
      <p:sp>
        <p:nvSpPr>
          <p:cNvPr id="28" name="SK-36-text-27"/>
          <p:cNvSpPr/>
          <p:nvPr/>
        </p:nvSpPr>
        <p:spPr>
          <a:xfrm>
            <a:off x="723900" y="2236440"/>
            <a:ext cx="50368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Hot, swollen, systemic symptoms</a:t>
            </a:r>
            <a:endParaRPr lang="en-US" sz="1050" dirty="0"/>
          </a:p>
        </p:txBody>
      </p:sp>
      <p:sp>
        <p:nvSpPr>
          <p:cNvPr id="29" name="SK-36-text-28"/>
          <p:cNvSpPr/>
          <p:nvPr/>
        </p:nvSpPr>
        <p:spPr>
          <a:xfrm>
            <a:off x="4662488" y="2036415"/>
            <a:ext cx="1186962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EMERGENCY</a:t>
            </a:r>
            <a:endParaRPr lang="en-US" sz="1050" dirty="0"/>
          </a:p>
        </p:txBody>
      </p:sp>
      <p:sp>
        <p:nvSpPr>
          <p:cNvPr id="30" name="SK-36-text-29"/>
          <p:cNvSpPr/>
          <p:nvPr/>
        </p:nvSpPr>
        <p:spPr>
          <a:xfrm>
            <a:off x="6692801" y="1917353"/>
            <a:ext cx="4775299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Immediate admission to A&amp;E or Orthopaedic On-call for aspiration.</a:t>
            </a:r>
            <a:endParaRPr lang="en-US" sz="1350" dirty="0"/>
          </a:p>
        </p:txBody>
      </p:sp>
      <p:sp>
        <p:nvSpPr>
          <p:cNvPr id="31" name="SK-36-text-30"/>
          <p:cNvSpPr/>
          <p:nvPr/>
        </p:nvSpPr>
        <p:spPr>
          <a:xfrm>
            <a:off x="723900" y="2817465"/>
            <a:ext cx="3981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Acute Locked Knee</a:t>
            </a:r>
            <a:endParaRPr lang="en-US" sz="1500" dirty="0"/>
          </a:p>
        </p:txBody>
      </p:sp>
      <p:sp>
        <p:nvSpPr>
          <p:cNvPr id="32" name="SK-36-text-31"/>
          <p:cNvSpPr/>
          <p:nvPr/>
        </p:nvSpPr>
        <p:spPr>
          <a:xfrm>
            <a:off x="723900" y="3141315"/>
            <a:ext cx="59969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Mechanical block (Bucket handle tear)</a:t>
            </a:r>
            <a:endParaRPr lang="en-US" sz="1050" dirty="0"/>
          </a:p>
        </p:txBody>
      </p:sp>
      <p:sp>
        <p:nvSpPr>
          <p:cNvPr id="33" name="SK-36-text-32"/>
          <p:cNvSpPr/>
          <p:nvPr/>
        </p:nvSpPr>
        <p:spPr>
          <a:xfrm>
            <a:off x="4662488" y="2941290"/>
            <a:ext cx="78581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071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</a:t>
            </a:r>
            <a:endParaRPr lang="en-US" sz="1050" dirty="0"/>
          </a:p>
        </p:txBody>
      </p:sp>
      <p:sp>
        <p:nvSpPr>
          <p:cNvPr id="34" name="SK-36-text-33"/>
          <p:cNvSpPr/>
          <p:nvPr/>
        </p:nvSpPr>
        <p:spPr>
          <a:xfrm>
            <a:off x="6692801" y="2822228"/>
            <a:ext cx="4775299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Same-day or next-day Orthopaedic review. Risk of permanent damage.</a:t>
            </a:r>
            <a:endParaRPr lang="en-US" sz="1350" dirty="0"/>
          </a:p>
        </p:txBody>
      </p:sp>
      <p:sp>
        <p:nvSpPr>
          <p:cNvPr id="35" name="SK-36-text-34"/>
          <p:cNvSpPr/>
          <p:nvPr/>
        </p:nvSpPr>
        <p:spPr>
          <a:xfrm>
            <a:off x="723900" y="3722340"/>
            <a:ext cx="5124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ACL / Meniscal Rupture</a:t>
            </a:r>
            <a:endParaRPr lang="en-US" sz="1500" dirty="0"/>
          </a:p>
        </p:txBody>
      </p:sp>
      <p:sp>
        <p:nvSpPr>
          <p:cNvPr id="36" name="SK-36-text-35"/>
          <p:cNvSpPr/>
          <p:nvPr/>
        </p:nvSpPr>
        <p:spPr>
          <a:xfrm>
            <a:off x="723900" y="4046190"/>
            <a:ext cx="45567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Haemarthrosis or instability</a:t>
            </a:r>
            <a:endParaRPr lang="en-US" sz="1050" dirty="0"/>
          </a:p>
        </p:txBody>
      </p:sp>
      <p:sp>
        <p:nvSpPr>
          <p:cNvPr id="37" name="SK-36-text-36"/>
          <p:cNvSpPr/>
          <p:nvPr/>
        </p:nvSpPr>
        <p:spPr>
          <a:xfrm>
            <a:off x="4662488" y="3846165"/>
            <a:ext cx="78581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071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</a:t>
            </a:r>
            <a:endParaRPr lang="en-US" sz="1050" dirty="0"/>
          </a:p>
        </p:txBody>
      </p:sp>
      <p:sp>
        <p:nvSpPr>
          <p:cNvPr id="38" name="SK-36-text-37"/>
          <p:cNvSpPr/>
          <p:nvPr/>
        </p:nvSpPr>
        <p:spPr>
          <a:xfrm>
            <a:off x="6692801" y="3855690"/>
            <a:ext cx="5499199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to </a:t>
            </a: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Acute Knee Clinic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Aim for review within 1 week.</a:t>
            </a:r>
            <a:endParaRPr lang="en-US" sz="1350" dirty="0"/>
          </a:p>
        </p:txBody>
      </p:sp>
      <p:sp>
        <p:nvSpPr>
          <p:cNvPr id="39" name="SK-36-text-38"/>
          <p:cNvSpPr/>
          <p:nvPr/>
        </p:nvSpPr>
        <p:spPr>
          <a:xfrm>
            <a:off x="723900" y="4627215"/>
            <a:ext cx="5124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Failed Conservative OA</a:t>
            </a:r>
            <a:endParaRPr lang="en-US" sz="1500" dirty="0"/>
          </a:p>
        </p:txBody>
      </p:sp>
      <p:sp>
        <p:nvSpPr>
          <p:cNvPr id="40" name="SK-36-text-39"/>
          <p:cNvSpPr/>
          <p:nvPr/>
        </p:nvSpPr>
        <p:spPr>
          <a:xfrm>
            <a:off x="723900" y="4951065"/>
            <a:ext cx="58369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Significant impact on QoL / Function</a:t>
            </a:r>
            <a:endParaRPr lang="en-US" sz="1050" dirty="0"/>
          </a:p>
        </p:txBody>
      </p:sp>
      <p:sp>
        <p:nvSpPr>
          <p:cNvPr id="41" name="SK-36-text-40"/>
          <p:cNvSpPr/>
          <p:nvPr/>
        </p:nvSpPr>
        <p:spPr>
          <a:xfrm>
            <a:off x="4662488" y="4751040"/>
            <a:ext cx="87903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ROUTINE</a:t>
            </a:r>
            <a:endParaRPr lang="en-US" sz="1050" dirty="0"/>
          </a:p>
        </p:txBody>
      </p:sp>
      <p:sp>
        <p:nvSpPr>
          <p:cNvPr id="42" name="SK-36-text-41"/>
          <p:cNvSpPr/>
          <p:nvPr/>
        </p:nvSpPr>
        <p:spPr>
          <a:xfrm>
            <a:off x="6692801" y="4631978"/>
            <a:ext cx="4775299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Routine Orthopaedic review for Joint Replacement consideration.</a:t>
            </a:r>
            <a:endParaRPr lang="en-US" sz="1350" dirty="0"/>
          </a:p>
        </p:txBody>
      </p:sp>
      <p:sp>
        <p:nvSpPr>
          <p:cNvPr id="43" name="SK-36-text-42"/>
          <p:cNvSpPr/>
          <p:nvPr/>
        </p:nvSpPr>
        <p:spPr>
          <a:xfrm>
            <a:off x="723900" y="5532090"/>
            <a:ext cx="5353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PFPS / Osgood-Schlatter</a:t>
            </a:r>
            <a:endParaRPr lang="en-US" sz="1500" dirty="0"/>
          </a:p>
        </p:txBody>
      </p:sp>
      <p:sp>
        <p:nvSpPr>
          <p:cNvPr id="44" name="SK-36-text-43"/>
          <p:cNvSpPr/>
          <p:nvPr/>
        </p:nvSpPr>
        <p:spPr>
          <a:xfrm>
            <a:off x="723900" y="5855940"/>
            <a:ext cx="50368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Chronic maltracking or traction</a:t>
            </a:r>
            <a:endParaRPr lang="en-US" sz="1050" dirty="0"/>
          </a:p>
        </p:txBody>
      </p:sp>
      <p:sp>
        <p:nvSpPr>
          <p:cNvPr id="45" name="SK-36-text-44"/>
          <p:cNvSpPr/>
          <p:nvPr/>
        </p:nvSpPr>
        <p:spPr>
          <a:xfrm>
            <a:off x="4662488" y="5655915"/>
            <a:ext cx="87903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6A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ROUTINE</a:t>
            </a:r>
            <a:endParaRPr lang="en-US" sz="1050" dirty="0"/>
          </a:p>
        </p:txBody>
      </p:sp>
      <p:sp>
        <p:nvSpPr>
          <p:cNvPr id="46" name="SK-36-text-45"/>
          <p:cNvSpPr/>
          <p:nvPr/>
        </p:nvSpPr>
        <p:spPr>
          <a:xfrm>
            <a:off x="6692801" y="5536853"/>
            <a:ext cx="4775299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Initial management: Physio / Orthotics. Refer only if fails 6m therapy.</a:t>
            </a:r>
            <a:endParaRPr lang="en-US" sz="1350" dirty="0"/>
          </a:p>
        </p:txBody>
      </p:sp>
      <p:sp>
        <p:nvSpPr>
          <p:cNvPr id="47" name="SK-36-text-46"/>
          <p:cNvSpPr/>
          <p:nvPr/>
        </p:nvSpPr>
        <p:spPr>
          <a:xfrm>
            <a:off x="571500" y="6589365"/>
            <a:ext cx="11620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Note: Clinical judgement overrides pathways. If "Locked", verify it is not pseudo-locking (PFPS).</a:t>
            </a:r>
            <a:endParaRPr lang="en-US" sz="1050" dirty="0"/>
          </a:p>
        </p:txBody>
      </p:sp>
      <p:sp>
        <p:nvSpPr>
          <p:cNvPr id="48" name="SK-36-text-47"/>
          <p:cNvSpPr/>
          <p:nvPr/>
        </p:nvSpPr>
        <p:spPr>
          <a:xfrm>
            <a:off x="10325100" y="6603653"/>
            <a:ext cx="18669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80975"/>
            <a:ext cx="57150" cy="457200"/>
          </a:xfrm>
          <a:prstGeom prst="rect">
            <a:avLst/>
          </a:prstGeom>
        </p:spPr>
      </p:pic>
      <p:pic>
        <p:nvPicPr>
          <p:cNvPr id="5" name="SK-3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988665"/>
            <a:ext cx="6109841" cy="3876973"/>
          </a:xfrm>
          <a:prstGeom prst="rect">
            <a:avLst/>
          </a:prstGeom>
        </p:spPr>
      </p:pic>
      <p:pic>
        <p:nvPicPr>
          <p:cNvPr id="6" name="SK-3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055340"/>
            <a:ext cx="5881241" cy="333375"/>
          </a:xfrm>
          <a:prstGeom prst="rect">
            <a:avLst/>
          </a:prstGeom>
        </p:spPr>
      </p:pic>
      <p:pic>
        <p:nvPicPr>
          <p:cNvPr id="7" name="SK-3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122015"/>
            <a:ext cx="190500" cy="152400"/>
          </a:xfrm>
          <a:prstGeom prst="rect">
            <a:avLst/>
          </a:prstGeom>
        </p:spPr>
      </p:pic>
      <p:pic>
        <p:nvPicPr>
          <p:cNvPr id="8" name="SK-3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1455390"/>
            <a:ext cx="2170658" cy="342900"/>
          </a:xfrm>
          <a:prstGeom prst="rect">
            <a:avLst/>
          </a:prstGeom>
        </p:spPr>
      </p:pic>
      <p:pic>
        <p:nvPicPr>
          <p:cNvPr id="9" name="SK-3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65958" y="1455390"/>
            <a:ext cx="956221" cy="342900"/>
          </a:xfrm>
          <a:prstGeom prst="rect">
            <a:avLst/>
          </a:prstGeom>
        </p:spPr>
      </p:pic>
      <p:pic>
        <p:nvPicPr>
          <p:cNvPr id="10" name="SK-3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22179" y="1455390"/>
            <a:ext cx="956221" cy="342900"/>
          </a:xfrm>
          <a:prstGeom prst="rect">
            <a:avLst/>
          </a:prstGeom>
        </p:spPr>
      </p:pic>
      <p:pic>
        <p:nvPicPr>
          <p:cNvPr id="11" name="SK-3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78400" y="1455390"/>
            <a:ext cx="1798141" cy="342900"/>
          </a:xfrm>
          <a:prstGeom prst="rect">
            <a:avLst/>
          </a:prstGeom>
        </p:spPr>
      </p:pic>
      <p:pic>
        <p:nvPicPr>
          <p:cNvPr id="12" name="SK-37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5300" y="1798290"/>
            <a:ext cx="2170658" cy="545753"/>
          </a:xfrm>
          <a:prstGeom prst="rect">
            <a:avLst/>
          </a:prstGeom>
        </p:spPr>
      </p:pic>
      <p:pic>
        <p:nvPicPr>
          <p:cNvPr id="13" name="SK-3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65958" y="1798290"/>
            <a:ext cx="956221" cy="545753"/>
          </a:xfrm>
          <a:prstGeom prst="rect">
            <a:avLst/>
          </a:prstGeom>
        </p:spPr>
      </p:pic>
      <p:pic>
        <p:nvPicPr>
          <p:cNvPr id="14" name="SK-37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22179" y="1798290"/>
            <a:ext cx="956221" cy="545753"/>
          </a:xfrm>
          <a:prstGeom prst="rect">
            <a:avLst/>
          </a:prstGeom>
        </p:spPr>
      </p:pic>
      <p:pic>
        <p:nvPicPr>
          <p:cNvPr id="15" name="SK-37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78400" y="1798290"/>
            <a:ext cx="1798141" cy="545753"/>
          </a:xfrm>
          <a:prstGeom prst="rect">
            <a:avLst/>
          </a:prstGeom>
        </p:spPr>
      </p:pic>
      <p:pic>
        <p:nvPicPr>
          <p:cNvPr id="16" name="SK-37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5300" y="2344043"/>
            <a:ext cx="2170658" cy="545753"/>
          </a:xfrm>
          <a:prstGeom prst="rect">
            <a:avLst/>
          </a:prstGeom>
        </p:spPr>
      </p:pic>
      <p:pic>
        <p:nvPicPr>
          <p:cNvPr id="17" name="SK-37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65958" y="2344043"/>
            <a:ext cx="956221" cy="545753"/>
          </a:xfrm>
          <a:prstGeom prst="rect">
            <a:avLst/>
          </a:prstGeom>
        </p:spPr>
      </p:pic>
      <p:pic>
        <p:nvPicPr>
          <p:cNvPr id="18" name="SK-37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22179" y="2344043"/>
            <a:ext cx="956221" cy="545753"/>
          </a:xfrm>
          <a:prstGeom prst="rect">
            <a:avLst/>
          </a:prstGeom>
        </p:spPr>
      </p:pic>
      <p:pic>
        <p:nvPicPr>
          <p:cNvPr id="19" name="SK-37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78400" y="2344043"/>
            <a:ext cx="1798141" cy="545753"/>
          </a:xfrm>
          <a:prstGeom prst="rect">
            <a:avLst/>
          </a:prstGeom>
        </p:spPr>
      </p:pic>
      <p:pic>
        <p:nvPicPr>
          <p:cNvPr id="20" name="SK-37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5300" y="2889796"/>
            <a:ext cx="2170658" cy="545753"/>
          </a:xfrm>
          <a:prstGeom prst="rect">
            <a:avLst/>
          </a:prstGeom>
        </p:spPr>
      </p:pic>
      <p:pic>
        <p:nvPicPr>
          <p:cNvPr id="21" name="SK-37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65958" y="2889796"/>
            <a:ext cx="956221" cy="545753"/>
          </a:xfrm>
          <a:prstGeom prst="rect">
            <a:avLst/>
          </a:prstGeom>
        </p:spPr>
      </p:pic>
      <p:pic>
        <p:nvPicPr>
          <p:cNvPr id="22" name="SK-37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22179" y="2889796"/>
            <a:ext cx="956221" cy="545753"/>
          </a:xfrm>
          <a:prstGeom prst="rect">
            <a:avLst/>
          </a:prstGeom>
        </p:spPr>
      </p:pic>
      <p:pic>
        <p:nvPicPr>
          <p:cNvPr id="23" name="SK-37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78400" y="2889796"/>
            <a:ext cx="1798141" cy="545753"/>
          </a:xfrm>
          <a:prstGeom prst="rect">
            <a:avLst/>
          </a:prstGeom>
        </p:spPr>
      </p:pic>
      <p:pic>
        <p:nvPicPr>
          <p:cNvPr id="24" name="SK-37-img-2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5300" y="3435548"/>
            <a:ext cx="2170658" cy="545753"/>
          </a:xfrm>
          <a:prstGeom prst="rect">
            <a:avLst/>
          </a:prstGeom>
        </p:spPr>
      </p:pic>
      <p:pic>
        <p:nvPicPr>
          <p:cNvPr id="25" name="SK-37-img-2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65958" y="3435548"/>
            <a:ext cx="956221" cy="545753"/>
          </a:xfrm>
          <a:prstGeom prst="rect">
            <a:avLst/>
          </a:prstGeom>
        </p:spPr>
      </p:pic>
      <p:pic>
        <p:nvPicPr>
          <p:cNvPr id="26" name="SK-37-img-2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22179" y="3435548"/>
            <a:ext cx="956221" cy="545753"/>
          </a:xfrm>
          <a:prstGeom prst="rect">
            <a:avLst/>
          </a:prstGeom>
        </p:spPr>
      </p:pic>
      <p:pic>
        <p:nvPicPr>
          <p:cNvPr id="27" name="SK-37-img-2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78400" y="3435548"/>
            <a:ext cx="1798141" cy="545753"/>
          </a:xfrm>
          <a:prstGeom prst="rect">
            <a:avLst/>
          </a:prstGeom>
        </p:spPr>
      </p:pic>
      <p:pic>
        <p:nvPicPr>
          <p:cNvPr id="28" name="SK-37-img-2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5300" y="3981301"/>
            <a:ext cx="2170658" cy="546199"/>
          </a:xfrm>
          <a:prstGeom prst="rect">
            <a:avLst/>
          </a:prstGeom>
        </p:spPr>
      </p:pic>
      <p:pic>
        <p:nvPicPr>
          <p:cNvPr id="29" name="SK-37-img-2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665958" y="3981301"/>
            <a:ext cx="956221" cy="546199"/>
          </a:xfrm>
          <a:prstGeom prst="rect">
            <a:avLst/>
          </a:prstGeom>
        </p:spPr>
      </p:pic>
      <p:pic>
        <p:nvPicPr>
          <p:cNvPr id="30" name="SK-37-img-2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622179" y="3981301"/>
            <a:ext cx="956221" cy="546199"/>
          </a:xfrm>
          <a:prstGeom prst="rect">
            <a:avLst/>
          </a:prstGeom>
        </p:spPr>
      </p:pic>
      <p:pic>
        <p:nvPicPr>
          <p:cNvPr id="31" name="SK-37-img-3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578400" y="3981301"/>
            <a:ext cx="1798141" cy="546199"/>
          </a:xfrm>
          <a:prstGeom prst="rect">
            <a:avLst/>
          </a:prstGeom>
        </p:spPr>
      </p:pic>
      <p:pic>
        <p:nvPicPr>
          <p:cNvPr id="32" name="SK-37-img-3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1000" y="4979938"/>
            <a:ext cx="6109841" cy="1220837"/>
          </a:xfrm>
          <a:prstGeom prst="rect">
            <a:avLst/>
          </a:prstGeom>
        </p:spPr>
      </p:pic>
      <p:pic>
        <p:nvPicPr>
          <p:cNvPr id="33" name="SK-37-img-3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5046613"/>
            <a:ext cx="5881241" cy="333375"/>
          </a:xfrm>
          <a:prstGeom prst="rect">
            <a:avLst/>
          </a:prstGeom>
        </p:spPr>
      </p:pic>
      <p:pic>
        <p:nvPicPr>
          <p:cNvPr id="34" name="SK-37-img-3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95300" y="5113288"/>
            <a:ext cx="190500" cy="152400"/>
          </a:xfrm>
          <a:prstGeom prst="rect">
            <a:avLst/>
          </a:prstGeom>
        </p:spPr>
      </p:pic>
      <p:pic>
        <p:nvPicPr>
          <p:cNvPr id="35" name="SK-37-img-3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95300" y="5446663"/>
            <a:ext cx="190500" cy="156865"/>
          </a:xfrm>
          <a:prstGeom prst="rect">
            <a:avLst/>
          </a:prstGeom>
        </p:spPr>
      </p:pic>
      <p:pic>
        <p:nvPicPr>
          <p:cNvPr id="36" name="SK-37-img-3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95300" y="5920829"/>
            <a:ext cx="190500" cy="156865"/>
          </a:xfrm>
          <a:prstGeom prst="rect">
            <a:avLst/>
          </a:prstGeom>
        </p:spPr>
      </p:pic>
      <p:pic>
        <p:nvPicPr>
          <p:cNvPr id="37" name="SK-37-img-3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719441" y="988665"/>
            <a:ext cx="5091559" cy="3896023"/>
          </a:xfrm>
          <a:prstGeom prst="rect">
            <a:avLst/>
          </a:prstGeom>
        </p:spPr>
      </p:pic>
      <p:pic>
        <p:nvPicPr>
          <p:cNvPr id="38" name="SK-37-img-37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833741" y="1055340"/>
            <a:ext cx="4862959" cy="333375"/>
          </a:xfrm>
          <a:prstGeom prst="rect">
            <a:avLst/>
          </a:prstGeom>
        </p:spPr>
      </p:pic>
      <p:pic>
        <p:nvPicPr>
          <p:cNvPr id="39" name="SK-37-img-38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833741" y="1122015"/>
            <a:ext cx="190500" cy="152400"/>
          </a:xfrm>
          <a:prstGeom prst="rect">
            <a:avLst/>
          </a:prstGeom>
        </p:spPr>
      </p:pic>
      <p:pic>
        <p:nvPicPr>
          <p:cNvPr id="40" name="SK-37-img-39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833741" y="1455390"/>
            <a:ext cx="4862959" cy="585788"/>
          </a:xfrm>
          <a:prstGeom prst="rect">
            <a:avLst/>
          </a:prstGeom>
        </p:spPr>
      </p:pic>
      <p:pic>
        <p:nvPicPr>
          <p:cNvPr id="41" name="SK-37-img-40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833741" y="2107853"/>
            <a:ext cx="4862959" cy="585788"/>
          </a:xfrm>
          <a:prstGeom prst="rect">
            <a:avLst/>
          </a:prstGeom>
        </p:spPr>
      </p:pic>
      <p:pic>
        <p:nvPicPr>
          <p:cNvPr id="42" name="SK-37-img-41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833741" y="2760315"/>
            <a:ext cx="4862959" cy="1020812"/>
          </a:xfrm>
          <a:prstGeom prst="rect">
            <a:avLst/>
          </a:prstGeom>
        </p:spPr>
      </p:pic>
      <p:pic>
        <p:nvPicPr>
          <p:cNvPr id="43" name="SK-37-img-42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948041" y="3046065"/>
            <a:ext cx="190500" cy="156865"/>
          </a:xfrm>
          <a:prstGeom prst="rect">
            <a:avLst/>
          </a:prstGeom>
        </p:spPr>
      </p:pic>
      <p:pic>
        <p:nvPicPr>
          <p:cNvPr id="44" name="SK-37-img-43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948041" y="3278386"/>
            <a:ext cx="190500" cy="156865"/>
          </a:xfrm>
          <a:prstGeom prst="rect">
            <a:avLst/>
          </a:prstGeom>
        </p:spPr>
      </p:pic>
      <p:pic>
        <p:nvPicPr>
          <p:cNvPr id="45" name="SK-37-img-44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948041" y="3510707"/>
            <a:ext cx="190500" cy="156865"/>
          </a:xfrm>
          <a:prstGeom prst="rect">
            <a:avLst/>
          </a:prstGeom>
        </p:spPr>
      </p:pic>
      <p:pic>
        <p:nvPicPr>
          <p:cNvPr id="46" name="SK-37-img-45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833741" y="3847802"/>
            <a:ext cx="4862959" cy="798016"/>
          </a:xfrm>
          <a:prstGeom prst="rect">
            <a:avLst/>
          </a:prstGeom>
        </p:spPr>
      </p:pic>
      <p:pic>
        <p:nvPicPr>
          <p:cNvPr id="47" name="SK-37-img-46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6948041" y="4133552"/>
            <a:ext cx="190500" cy="156865"/>
          </a:xfrm>
          <a:prstGeom prst="rect">
            <a:avLst/>
          </a:prstGeom>
        </p:spPr>
      </p:pic>
      <p:pic>
        <p:nvPicPr>
          <p:cNvPr id="48" name="SK-37-img-47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6948041" y="4375398"/>
            <a:ext cx="190500" cy="156865"/>
          </a:xfrm>
          <a:prstGeom prst="rect">
            <a:avLst/>
          </a:prstGeom>
        </p:spPr>
      </p:pic>
      <p:pic>
        <p:nvPicPr>
          <p:cNvPr id="49" name="SK-37-img-48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6719441" y="4979938"/>
            <a:ext cx="5091559" cy="1220837"/>
          </a:xfrm>
          <a:prstGeom prst="rect">
            <a:avLst/>
          </a:prstGeom>
        </p:spPr>
      </p:pic>
      <p:pic>
        <p:nvPicPr>
          <p:cNvPr id="50" name="SK-37-img-49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833741" y="5046613"/>
            <a:ext cx="4862959" cy="333375"/>
          </a:xfrm>
          <a:prstGeom prst="rect">
            <a:avLst/>
          </a:prstGeom>
        </p:spPr>
      </p:pic>
      <p:pic>
        <p:nvPicPr>
          <p:cNvPr id="51" name="SK-37-img-50" descr="preencoded.png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833741" y="5113288"/>
            <a:ext cx="190500" cy="152400"/>
          </a:xfrm>
          <a:prstGeom prst="rect">
            <a:avLst/>
          </a:prstGeom>
        </p:spPr>
      </p:pic>
      <p:pic>
        <p:nvPicPr>
          <p:cNvPr id="52" name="SK-37-img-51" descr="preencoded.png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6833741" y="5446663"/>
            <a:ext cx="190500" cy="166688"/>
          </a:xfrm>
          <a:prstGeom prst="rect">
            <a:avLst/>
          </a:prstGeom>
        </p:spPr>
      </p:pic>
      <p:pic>
        <p:nvPicPr>
          <p:cNvPr id="53" name="SK-37-img-52" descr="preencoded.png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6833741" y="5920829"/>
            <a:ext cx="190500" cy="156865"/>
          </a:xfrm>
          <a:prstGeom prst="rect">
            <a:avLst/>
          </a:prstGeom>
        </p:spPr>
      </p:pic>
      <p:pic>
        <p:nvPicPr>
          <p:cNvPr id="54" name="SK-37-img-53" descr="preencoded.png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381000" y="6305550"/>
            <a:ext cx="11430000" cy="371475"/>
          </a:xfrm>
          <a:prstGeom prst="rect">
            <a:avLst/>
          </a:prstGeom>
        </p:spPr>
      </p:pic>
      <p:pic>
        <p:nvPicPr>
          <p:cNvPr id="55" name="SK-37-img-54" descr="preencoded.png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609600" y="6376988"/>
            <a:ext cx="285750" cy="228600"/>
          </a:xfrm>
          <a:prstGeom prst="rect">
            <a:avLst/>
          </a:prstGeom>
        </p:spPr>
      </p:pic>
      <p:sp>
        <p:nvSpPr>
          <p:cNvPr id="56" name="SK-37-text-55"/>
          <p:cNvSpPr/>
          <p:nvPr/>
        </p:nvSpPr>
        <p:spPr>
          <a:xfrm>
            <a:off x="628650" y="180975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Exam Focus: High Yield Evidence</a:t>
            </a:r>
            <a:endParaRPr lang="en-US" sz="2550" dirty="0"/>
          </a:p>
        </p:txBody>
      </p:sp>
      <p:sp>
        <p:nvSpPr>
          <p:cNvPr id="57" name="SK-37-text-56"/>
          <p:cNvSpPr/>
          <p:nvPr/>
        </p:nvSpPr>
        <p:spPr>
          <a:xfrm>
            <a:off x="628650" y="607665"/>
            <a:ext cx="631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58" name="SK-37-text-57"/>
          <p:cNvSpPr/>
          <p:nvPr/>
        </p:nvSpPr>
        <p:spPr>
          <a:xfrm>
            <a:off x="781050" y="1055340"/>
            <a:ext cx="10077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Diagnostic Accuracy (Solomon et al, 2001)</a:t>
            </a:r>
            <a:endParaRPr lang="en-US" sz="1500" dirty="0"/>
          </a:p>
        </p:txBody>
      </p:sp>
      <p:sp>
        <p:nvSpPr>
          <p:cNvPr id="59" name="SK-37-text-58"/>
          <p:cNvSpPr/>
          <p:nvPr/>
        </p:nvSpPr>
        <p:spPr>
          <a:xfrm>
            <a:off x="590550" y="1455390"/>
            <a:ext cx="2244993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Test</a:t>
            </a:r>
            <a:endParaRPr lang="en-US" sz="1200" dirty="0"/>
          </a:p>
        </p:txBody>
      </p:sp>
      <p:sp>
        <p:nvSpPr>
          <p:cNvPr id="60" name="SK-37-text-59"/>
          <p:cNvSpPr/>
          <p:nvPr/>
        </p:nvSpPr>
        <p:spPr>
          <a:xfrm>
            <a:off x="2761208" y="1455390"/>
            <a:ext cx="168711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Sensitivity</a:t>
            </a:r>
            <a:endParaRPr lang="en-US" sz="1200" dirty="0"/>
          </a:p>
        </p:txBody>
      </p:sp>
      <p:sp>
        <p:nvSpPr>
          <p:cNvPr id="61" name="SK-37-text-60"/>
          <p:cNvSpPr/>
          <p:nvPr/>
        </p:nvSpPr>
        <p:spPr>
          <a:xfrm>
            <a:off x="3717429" y="1455390"/>
            <a:ext cx="168711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Specificity</a:t>
            </a:r>
            <a:endParaRPr lang="en-US" sz="1200" dirty="0"/>
          </a:p>
        </p:txBody>
      </p:sp>
      <p:sp>
        <p:nvSpPr>
          <p:cNvPr id="62" name="SK-37-text-61"/>
          <p:cNvSpPr/>
          <p:nvPr/>
        </p:nvSpPr>
        <p:spPr>
          <a:xfrm>
            <a:off x="4673650" y="1455390"/>
            <a:ext cx="3673314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Likelihood Ratio (LR+)</a:t>
            </a:r>
            <a:endParaRPr lang="en-US" sz="1200" dirty="0"/>
          </a:p>
        </p:txBody>
      </p:sp>
      <p:sp>
        <p:nvSpPr>
          <p:cNvPr id="63" name="SK-37-text-62"/>
          <p:cNvSpPr/>
          <p:nvPr/>
        </p:nvSpPr>
        <p:spPr>
          <a:xfrm>
            <a:off x="590550" y="1798290"/>
            <a:ext cx="3002944" cy="5457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Lachman Test</a:t>
            </a: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(ACL)</a:t>
            </a:r>
            <a:endParaRPr lang="en-US" sz="1200" dirty="0"/>
          </a:p>
        </p:txBody>
      </p:sp>
      <p:sp>
        <p:nvSpPr>
          <p:cNvPr id="64" name="SK-37-text-63"/>
          <p:cNvSpPr/>
          <p:nvPr/>
        </p:nvSpPr>
        <p:spPr>
          <a:xfrm>
            <a:off x="2761208" y="1798290"/>
            <a:ext cx="841921" cy="5457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85%</a:t>
            </a:r>
            <a:endParaRPr lang="en-US" sz="1200" dirty="0"/>
          </a:p>
        </p:txBody>
      </p:sp>
      <p:sp>
        <p:nvSpPr>
          <p:cNvPr id="65" name="SK-37-text-64"/>
          <p:cNvSpPr/>
          <p:nvPr/>
        </p:nvSpPr>
        <p:spPr>
          <a:xfrm>
            <a:off x="3717429" y="1798290"/>
            <a:ext cx="841921" cy="5457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94%</a:t>
            </a:r>
            <a:endParaRPr lang="en-US" sz="1200" dirty="0"/>
          </a:p>
        </p:txBody>
      </p:sp>
      <p:sp>
        <p:nvSpPr>
          <p:cNvPr id="66" name="SK-37-text-65"/>
          <p:cNvSpPr/>
          <p:nvPr/>
        </p:nvSpPr>
        <p:spPr>
          <a:xfrm>
            <a:off x="4673650" y="1798290"/>
            <a:ext cx="1683841" cy="5457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</a:rPr>
              <a:t>25.0</a:t>
            </a:r>
            <a:endParaRPr lang="en-US" sz="1200" dirty="0"/>
          </a:p>
        </p:txBody>
      </p:sp>
      <p:sp>
        <p:nvSpPr>
          <p:cNvPr id="67" name="SK-37-text-66"/>
          <p:cNvSpPr/>
          <p:nvPr/>
        </p:nvSpPr>
        <p:spPr>
          <a:xfrm>
            <a:off x="590550" y="2344043"/>
            <a:ext cx="3579634" cy="5457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Anterior Drawer (ACL)</a:t>
            </a:r>
            <a:endParaRPr lang="en-US" sz="1200" dirty="0"/>
          </a:p>
        </p:txBody>
      </p:sp>
      <p:sp>
        <p:nvSpPr>
          <p:cNvPr id="68" name="SK-37-text-67"/>
          <p:cNvSpPr/>
          <p:nvPr/>
        </p:nvSpPr>
        <p:spPr>
          <a:xfrm>
            <a:off x="2761208" y="2344043"/>
            <a:ext cx="841921" cy="5457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62%</a:t>
            </a:r>
            <a:endParaRPr lang="en-US" sz="1200" dirty="0"/>
          </a:p>
        </p:txBody>
      </p:sp>
      <p:sp>
        <p:nvSpPr>
          <p:cNvPr id="69" name="SK-37-text-68"/>
          <p:cNvSpPr/>
          <p:nvPr/>
        </p:nvSpPr>
        <p:spPr>
          <a:xfrm>
            <a:off x="3717429" y="2344043"/>
            <a:ext cx="841921" cy="5457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88%</a:t>
            </a:r>
            <a:endParaRPr lang="en-US" sz="1200" dirty="0"/>
          </a:p>
        </p:txBody>
      </p:sp>
      <p:sp>
        <p:nvSpPr>
          <p:cNvPr id="70" name="SK-37-text-69"/>
          <p:cNvSpPr/>
          <p:nvPr/>
        </p:nvSpPr>
        <p:spPr>
          <a:xfrm>
            <a:off x="4673650" y="2344043"/>
            <a:ext cx="1683841" cy="5457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3.8</a:t>
            </a:r>
            <a:endParaRPr lang="en-US" sz="1200" dirty="0"/>
          </a:p>
        </p:txBody>
      </p:sp>
      <p:sp>
        <p:nvSpPr>
          <p:cNvPr id="71" name="SK-37-text-70"/>
          <p:cNvSpPr/>
          <p:nvPr/>
        </p:nvSpPr>
        <p:spPr>
          <a:xfrm>
            <a:off x="590550" y="2889796"/>
            <a:ext cx="2912313" cy="5457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Pivot Shift (ACL)</a:t>
            </a:r>
            <a:endParaRPr lang="en-US" sz="1200" dirty="0"/>
          </a:p>
        </p:txBody>
      </p:sp>
      <p:sp>
        <p:nvSpPr>
          <p:cNvPr id="72" name="SK-37-text-71"/>
          <p:cNvSpPr/>
          <p:nvPr/>
        </p:nvSpPr>
        <p:spPr>
          <a:xfrm>
            <a:off x="2761208" y="2889796"/>
            <a:ext cx="841921" cy="5457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24%</a:t>
            </a:r>
            <a:endParaRPr lang="en-US" sz="1200" dirty="0"/>
          </a:p>
        </p:txBody>
      </p:sp>
      <p:sp>
        <p:nvSpPr>
          <p:cNvPr id="73" name="SK-37-text-72"/>
          <p:cNvSpPr/>
          <p:nvPr/>
        </p:nvSpPr>
        <p:spPr>
          <a:xfrm>
            <a:off x="3717429" y="2889796"/>
            <a:ext cx="841921" cy="5457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98%</a:t>
            </a:r>
            <a:endParaRPr lang="en-US" sz="1200" dirty="0"/>
          </a:p>
        </p:txBody>
      </p:sp>
      <p:sp>
        <p:nvSpPr>
          <p:cNvPr id="74" name="SK-37-text-73"/>
          <p:cNvSpPr/>
          <p:nvPr/>
        </p:nvSpPr>
        <p:spPr>
          <a:xfrm>
            <a:off x="4673650" y="2889796"/>
            <a:ext cx="1683841" cy="5457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C1E"/>
                </a:solidFill>
              </a:rPr>
              <a:t>25.0</a:t>
            </a:r>
            <a:endParaRPr lang="en-US" sz="1200" dirty="0"/>
          </a:p>
        </p:txBody>
      </p:sp>
      <p:sp>
        <p:nvSpPr>
          <p:cNvPr id="75" name="SK-37-text-74"/>
          <p:cNvSpPr/>
          <p:nvPr/>
        </p:nvSpPr>
        <p:spPr>
          <a:xfrm>
            <a:off x="590550" y="3435548"/>
            <a:ext cx="4080125" cy="5457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McMurray Test (Meniscus)</a:t>
            </a:r>
            <a:endParaRPr lang="en-US" sz="1200" dirty="0"/>
          </a:p>
        </p:txBody>
      </p:sp>
      <p:sp>
        <p:nvSpPr>
          <p:cNvPr id="76" name="SK-37-text-75"/>
          <p:cNvSpPr/>
          <p:nvPr/>
        </p:nvSpPr>
        <p:spPr>
          <a:xfrm>
            <a:off x="2761208" y="3435548"/>
            <a:ext cx="841921" cy="5457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53%</a:t>
            </a:r>
            <a:endParaRPr lang="en-US" sz="1200" dirty="0"/>
          </a:p>
        </p:txBody>
      </p:sp>
      <p:sp>
        <p:nvSpPr>
          <p:cNvPr id="77" name="SK-37-text-76"/>
          <p:cNvSpPr/>
          <p:nvPr/>
        </p:nvSpPr>
        <p:spPr>
          <a:xfrm>
            <a:off x="3717429" y="3435548"/>
            <a:ext cx="841921" cy="5457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59%</a:t>
            </a:r>
            <a:endParaRPr lang="en-US" sz="1200" dirty="0"/>
          </a:p>
        </p:txBody>
      </p:sp>
      <p:sp>
        <p:nvSpPr>
          <p:cNvPr id="78" name="SK-37-text-77"/>
          <p:cNvSpPr/>
          <p:nvPr/>
        </p:nvSpPr>
        <p:spPr>
          <a:xfrm>
            <a:off x="4673650" y="3435548"/>
            <a:ext cx="1683841" cy="5457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1.3</a:t>
            </a:r>
            <a:endParaRPr lang="en-US" sz="1200" dirty="0"/>
          </a:p>
        </p:txBody>
      </p:sp>
      <p:sp>
        <p:nvSpPr>
          <p:cNvPr id="79" name="SK-37-text-78"/>
          <p:cNvSpPr/>
          <p:nvPr/>
        </p:nvSpPr>
        <p:spPr>
          <a:xfrm>
            <a:off x="590550" y="3981301"/>
            <a:ext cx="3579634" cy="5461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Joint Line Tenderness</a:t>
            </a:r>
            <a:endParaRPr lang="en-US" sz="1200" dirty="0"/>
          </a:p>
        </p:txBody>
      </p:sp>
      <p:sp>
        <p:nvSpPr>
          <p:cNvPr id="80" name="SK-37-text-79"/>
          <p:cNvSpPr/>
          <p:nvPr/>
        </p:nvSpPr>
        <p:spPr>
          <a:xfrm>
            <a:off x="2761208" y="3981301"/>
            <a:ext cx="841921" cy="5461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76%</a:t>
            </a:r>
            <a:endParaRPr lang="en-US" sz="1200" dirty="0"/>
          </a:p>
        </p:txBody>
      </p:sp>
      <p:sp>
        <p:nvSpPr>
          <p:cNvPr id="81" name="SK-37-text-80"/>
          <p:cNvSpPr/>
          <p:nvPr/>
        </p:nvSpPr>
        <p:spPr>
          <a:xfrm>
            <a:off x="3717429" y="3981301"/>
            <a:ext cx="841921" cy="5461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77%</a:t>
            </a:r>
            <a:endParaRPr lang="en-US" sz="1200" dirty="0"/>
          </a:p>
        </p:txBody>
      </p:sp>
      <p:sp>
        <p:nvSpPr>
          <p:cNvPr id="82" name="SK-37-text-81"/>
          <p:cNvSpPr/>
          <p:nvPr/>
        </p:nvSpPr>
        <p:spPr>
          <a:xfrm>
            <a:off x="4673650" y="3981301"/>
            <a:ext cx="1683841" cy="54619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3.3</a:t>
            </a:r>
            <a:endParaRPr lang="en-US" sz="1200" dirty="0"/>
          </a:p>
        </p:txBody>
      </p:sp>
      <p:sp>
        <p:nvSpPr>
          <p:cNvPr id="83" name="SK-37-text-82"/>
          <p:cNvSpPr/>
          <p:nvPr/>
        </p:nvSpPr>
        <p:spPr>
          <a:xfrm>
            <a:off x="495300" y="4613225"/>
            <a:ext cx="116967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74777F"/>
                </a:solidFill>
              </a:rPr>
              <a:t>*Composite examination (combining tests) improves sensitivity to 77% and specificity to 91%.</a:t>
            </a:r>
            <a:endParaRPr lang="en-US" sz="975" dirty="0"/>
          </a:p>
        </p:txBody>
      </p:sp>
      <p:sp>
        <p:nvSpPr>
          <p:cNvPr id="84" name="SK-37-text-83"/>
          <p:cNvSpPr/>
          <p:nvPr/>
        </p:nvSpPr>
        <p:spPr>
          <a:xfrm>
            <a:off x="781050" y="5046613"/>
            <a:ext cx="4210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Timing of Swelling</a:t>
            </a:r>
            <a:endParaRPr lang="en-US" sz="1500" dirty="0"/>
          </a:p>
        </p:txBody>
      </p:sp>
      <p:sp>
        <p:nvSpPr>
          <p:cNvPr id="85" name="SK-37-text-84"/>
          <p:cNvSpPr/>
          <p:nvPr/>
        </p:nvSpPr>
        <p:spPr>
          <a:xfrm>
            <a:off x="781050" y="5446663"/>
            <a:ext cx="5595491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&lt; 8 Hours (Haemarthrosis):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70% chance of ACL tear or osteochondral fracture.</a:t>
            </a:r>
            <a:endParaRPr lang="en-US" sz="1200" dirty="0"/>
          </a:p>
        </p:txBody>
      </p:sp>
      <p:sp>
        <p:nvSpPr>
          <p:cNvPr id="86" name="SK-37-text-85"/>
          <p:cNvSpPr/>
          <p:nvPr/>
        </p:nvSpPr>
        <p:spPr>
          <a:xfrm>
            <a:off x="781050" y="5920829"/>
            <a:ext cx="114109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24–48 Hours (Effusion):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Likely meniscal lesion or inflammatory response.</a:t>
            </a:r>
            <a:endParaRPr lang="en-US" sz="1200" dirty="0"/>
          </a:p>
        </p:txBody>
      </p:sp>
      <p:sp>
        <p:nvSpPr>
          <p:cNvPr id="87" name="SK-37-text-86"/>
          <p:cNvSpPr/>
          <p:nvPr/>
        </p:nvSpPr>
        <p:spPr>
          <a:xfrm>
            <a:off x="7119491" y="1055340"/>
            <a:ext cx="5072509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NG226 (Oct 2022) OA Management</a:t>
            </a:r>
            <a:endParaRPr lang="en-US" sz="1500" dirty="0"/>
          </a:p>
        </p:txBody>
      </p:sp>
      <p:sp>
        <p:nvSpPr>
          <p:cNvPr id="88" name="SK-37-text-87"/>
          <p:cNvSpPr/>
          <p:nvPr/>
        </p:nvSpPr>
        <p:spPr>
          <a:xfrm>
            <a:off x="6948041" y="1512540"/>
            <a:ext cx="471055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A5B75"/>
                </a:solidFill>
              </a:rPr>
              <a:t>FIRST-LINE PHARMACOLOGICAL</a:t>
            </a:r>
            <a:endParaRPr lang="en-US" sz="1050" dirty="0"/>
          </a:p>
        </p:txBody>
      </p:sp>
      <p:sp>
        <p:nvSpPr>
          <p:cNvPr id="89" name="SK-37-text-88"/>
          <p:cNvSpPr/>
          <p:nvPr/>
        </p:nvSpPr>
        <p:spPr>
          <a:xfrm>
            <a:off x="6948041" y="1741140"/>
            <a:ext cx="524395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C1E"/>
                </a:solidFill>
              </a:rPr>
              <a:t>Topical NSAIDs (Offer to all)</a:t>
            </a:r>
            <a:endParaRPr lang="en-US" sz="1275" dirty="0"/>
          </a:p>
        </p:txBody>
      </p:sp>
      <p:sp>
        <p:nvSpPr>
          <p:cNvPr id="90" name="SK-37-text-89"/>
          <p:cNvSpPr/>
          <p:nvPr/>
        </p:nvSpPr>
        <p:spPr>
          <a:xfrm>
            <a:off x="6948041" y="2165003"/>
            <a:ext cx="471055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A5B75"/>
                </a:solidFill>
              </a:rPr>
              <a:t>SECOND-LINE PHARMACOLOGICAL</a:t>
            </a:r>
            <a:endParaRPr lang="en-US" sz="1050" dirty="0"/>
          </a:p>
        </p:txBody>
      </p:sp>
      <p:sp>
        <p:nvSpPr>
          <p:cNvPr id="91" name="SK-37-text-90"/>
          <p:cNvSpPr/>
          <p:nvPr/>
        </p:nvSpPr>
        <p:spPr>
          <a:xfrm>
            <a:off x="6948041" y="2393603"/>
            <a:ext cx="524395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C1E"/>
                </a:solidFill>
              </a:rPr>
              <a:t>Oral NSAIDs (Lowest dose + PPI gastroprotection)</a:t>
            </a:r>
            <a:endParaRPr lang="en-US" sz="1275" dirty="0"/>
          </a:p>
        </p:txBody>
      </p:sp>
      <p:sp>
        <p:nvSpPr>
          <p:cNvPr id="92" name="SK-37-text-91"/>
          <p:cNvSpPr/>
          <p:nvPr/>
        </p:nvSpPr>
        <p:spPr>
          <a:xfrm>
            <a:off x="6948041" y="2817465"/>
            <a:ext cx="471055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A1A1A"/>
                </a:solidFill>
              </a:rPr>
              <a:t>NO LONGER RECOMMENDED</a:t>
            </a:r>
            <a:endParaRPr lang="en-US" sz="1050" dirty="0"/>
          </a:p>
        </p:txBody>
      </p:sp>
      <p:sp>
        <p:nvSpPr>
          <p:cNvPr id="93" name="SK-37-text-92"/>
          <p:cNvSpPr/>
          <p:nvPr/>
        </p:nvSpPr>
        <p:spPr>
          <a:xfrm>
            <a:off x="7233791" y="3046065"/>
            <a:ext cx="4958209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Paracetamol (Regular long-term use)</a:t>
            </a:r>
            <a:endParaRPr lang="en-US" sz="1200" dirty="0"/>
          </a:p>
        </p:txBody>
      </p:sp>
      <p:sp>
        <p:nvSpPr>
          <p:cNvPr id="94" name="SK-37-text-93"/>
          <p:cNvSpPr/>
          <p:nvPr/>
        </p:nvSpPr>
        <p:spPr>
          <a:xfrm>
            <a:off x="7233791" y="3278386"/>
            <a:ext cx="4634359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Opioids (Routine use)</a:t>
            </a:r>
            <a:endParaRPr lang="en-US" sz="1200" dirty="0"/>
          </a:p>
        </p:txBody>
      </p:sp>
      <p:sp>
        <p:nvSpPr>
          <p:cNvPr id="95" name="SK-37-text-94"/>
          <p:cNvSpPr/>
          <p:nvPr/>
        </p:nvSpPr>
        <p:spPr>
          <a:xfrm>
            <a:off x="7233791" y="3510707"/>
            <a:ext cx="4958209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Glucosamine / Chondroitin / Hyaluronic acid</a:t>
            </a:r>
            <a:endParaRPr lang="en-US" sz="1200" dirty="0"/>
          </a:p>
        </p:txBody>
      </p:sp>
      <p:sp>
        <p:nvSpPr>
          <p:cNvPr id="96" name="SK-37-text-95"/>
          <p:cNvSpPr/>
          <p:nvPr/>
        </p:nvSpPr>
        <p:spPr>
          <a:xfrm>
            <a:off x="6948041" y="3904952"/>
            <a:ext cx="471055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A5B75"/>
                </a:solidFill>
              </a:rPr>
              <a:t>CORE NON-PHARMACOLOGICAL</a:t>
            </a:r>
            <a:endParaRPr lang="en-US" sz="1050" dirty="0"/>
          </a:p>
        </p:txBody>
      </p:sp>
      <p:sp>
        <p:nvSpPr>
          <p:cNvPr id="97" name="SK-37-text-96"/>
          <p:cNvSpPr/>
          <p:nvPr/>
        </p:nvSpPr>
        <p:spPr>
          <a:xfrm>
            <a:off x="7233791" y="4133552"/>
            <a:ext cx="4958209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Therapeutic Exercise (Strength &amp; Aerobic)</a:t>
            </a:r>
            <a:endParaRPr lang="en-US" sz="1200" dirty="0"/>
          </a:p>
        </p:txBody>
      </p:sp>
      <p:sp>
        <p:nvSpPr>
          <p:cNvPr id="98" name="SK-37-text-97"/>
          <p:cNvSpPr/>
          <p:nvPr/>
        </p:nvSpPr>
        <p:spPr>
          <a:xfrm>
            <a:off x="7233791" y="4375398"/>
            <a:ext cx="4958209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Weight Management (if BMI &gt;25)</a:t>
            </a:r>
            <a:endParaRPr lang="en-US" sz="1200" dirty="0"/>
          </a:p>
        </p:txBody>
      </p:sp>
      <p:sp>
        <p:nvSpPr>
          <p:cNvPr id="99" name="SK-37-text-98"/>
          <p:cNvSpPr/>
          <p:nvPr/>
        </p:nvSpPr>
        <p:spPr>
          <a:xfrm>
            <a:off x="7119491" y="5046613"/>
            <a:ext cx="4438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Referral Thresholds</a:t>
            </a:r>
            <a:endParaRPr lang="en-US" sz="1500" dirty="0"/>
          </a:p>
        </p:txBody>
      </p:sp>
      <p:sp>
        <p:nvSpPr>
          <p:cNvPr id="100" name="SK-37-text-99"/>
          <p:cNvSpPr/>
          <p:nvPr/>
        </p:nvSpPr>
        <p:spPr>
          <a:xfrm>
            <a:off x="7119491" y="5446663"/>
            <a:ext cx="4577209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Joint Replacement: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NZ Priority Score </a:t>
            </a: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&gt; 70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typically indicates priority.</a:t>
            </a:r>
            <a:endParaRPr lang="en-US" sz="1200" dirty="0"/>
          </a:p>
        </p:txBody>
      </p:sp>
      <p:sp>
        <p:nvSpPr>
          <p:cNvPr id="101" name="SK-37-text-100"/>
          <p:cNvSpPr/>
          <p:nvPr/>
        </p:nvSpPr>
        <p:spPr>
          <a:xfrm>
            <a:off x="7119491" y="5920829"/>
            <a:ext cx="5072509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ACL Delay: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UK average time to diagnosis is </a:t>
            </a: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21 months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00" dirty="0"/>
          </a:p>
        </p:txBody>
      </p:sp>
      <p:sp>
        <p:nvSpPr>
          <p:cNvPr id="102" name="SK-37-text-101"/>
          <p:cNvSpPr/>
          <p:nvPr/>
        </p:nvSpPr>
        <p:spPr>
          <a:xfrm>
            <a:off x="1038225" y="6362700"/>
            <a:ext cx="111537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Strategy: Prioritize the Lachman Test (LR+ 25.0) and Topical NSAIDs (NG226 First-line) as high-probability correct answers.</a:t>
            </a:r>
            <a:endParaRPr lang="en-US" sz="135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57150" cy="457200"/>
          </a:xfrm>
          <a:prstGeom prst="rect">
            <a:avLst/>
          </a:prstGeom>
        </p:spPr>
      </p:pic>
      <p:pic>
        <p:nvPicPr>
          <p:cNvPr id="5" name="SK-3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12515"/>
            <a:ext cx="5562600" cy="5310188"/>
          </a:xfrm>
          <a:prstGeom prst="rect">
            <a:avLst/>
          </a:prstGeom>
        </p:spPr>
      </p:pic>
      <p:pic>
        <p:nvPicPr>
          <p:cNvPr id="6" name="SK-3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541115"/>
            <a:ext cx="5105400" cy="495300"/>
          </a:xfrm>
          <a:prstGeom prst="rect">
            <a:avLst/>
          </a:prstGeom>
        </p:spPr>
      </p:pic>
      <p:pic>
        <p:nvPicPr>
          <p:cNvPr id="7" name="SK-3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541115"/>
            <a:ext cx="381000" cy="381000"/>
          </a:xfrm>
          <a:prstGeom prst="rect">
            <a:avLst/>
          </a:prstGeom>
        </p:spPr>
      </p:pic>
      <p:pic>
        <p:nvPicPr>
          <p:cNvPr id="8" name="SK-3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1038" y="1636365"/>
            <a:ext cx="238125" cy="190500"/>
          </a:xfrm>
          <a:prstGeom prst="rect">
            <a:avLst/>
          </a:prstGeom>
        </p:spPr>
      </p:pic>
      <p:pic>
        <p:nvPicPr>
          <p:cNvPr id="9" name="SK-3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229743"/>
            <a:ext cx="214313" cy="175320"/>
          </a:xfrm>
          <a:prstGeom prst="rect">
            <a:avLst/>
          </a:prstGeom>
        </p:spPr>
      </p:pic>
      <p:pic>
        <p:nvPicPr>
          <p:cNvPr id="10" name="SK-3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344168"/>
            <a:ext cx="214313" cy="175320"/>
          </a:xfrm>
          <a:prstGeom prst="rect">
            <a:avLst/>
          </a:prstGeom>
        </p:spPr>
      </p:pic>
      <p:pic>
        <p:nvPicPr>
          <p:cNvPr id="11" name="SK-3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458593"/>
            <a:ext cx="214313" cy="175320"/>
          </a:xfrm>
          <a:prstGeom prst="rect">
            <a:avLst/>
          </a:prstGeom>
        </p:spPr>
      </p:pic>
      <p:pic>
        <p:nvPicPr>
          <p:cNvPr id="12" name="SK-3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5522565"/>
            <a:ext cx="5105400" cy="871538"/>
          </a:xfrm>
          <a:prstGeom prst="rect">
            <a:avLst/>
          </a:prstGeom>
        </p:spPr>
      </p:pic>
      <p:pic>
        <p:nvPicPr>
          <p:cNvPr id="13" name="SK-38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8400" y="1312515"/>
            <a:ext cx="5562600" cy="5310188"/>
          </a:xfrm>
          <a:prstGeom prst="rect">
            <a:avLst/>
          </a:prstGeom>
        </p:spPr>
      </p:pic>
      <p:pic>
        <p:nvPicPr>
          <p:cNvPr id="14" name="SK-38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7000" y="1541115"/>
            <a:ext cx="5105400" cy="495300"/>
          </a:xfrm>
          <a:prstGeom prst="rect">
            <a:avLst/>
          </a:prstGeom>
        </p:spPr>
      </p:pic>
      <p:pic>
        <p:nvPicPr>
          <p:cNvPr id="15" name="SK-38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0" y="1541115"/>
            <a:ext cx="381000" cy="381000"/>
          </a:xfrm>
          <a:prstGeom prst="rect">
            <a:avLst/>
          </a:prstGeom>
        </p:spPr>
      </p:pic>
      <p:pic>
        <p:nvPicPr>
          <p:cNvPr id="16" name="SK-38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48438" y="1636365"/>
            <a:ext cx="238125" cy="190500"/>
          </a:xfrm>
          <a:prstGeom prst="rect">
            <a:avLst/>
          </a:prstGeom>
        </p:spPr>
      </p:pic>
      <p:pic>
        <p:nvPicPr>
          <p:cNvPr id="17" name="SK-38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2188815"/>
            <a:ext cx="5105400" cy="276225"/>
          </a:xfrm>
          <a:prstGeom prst="rect">
            <a:avLst/>
          </a:prstGeom>
        </p:spPr>
      </p:pic>
      <p:pic>
        <p:nvPicPr>
          <p:cNvPr id="18" name="SK-38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3131790"/>
            <a:ext cx="5105400" cy="276225"/>
          </a:xfrm>
          <a:prstGeom prst="rect">
            <a:avLst/>
          </a:prstGeom>
        </p:spPr>
      </p:pic>
      <p:pic>
        <p:nvPicPr>
          <p:cNvPr id="19" name="SK-38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4303365"/>
            <a:ext cx="5105400" cy="276225"/>
          </a:xfrm>
          <a:prstGeom prst="rect">
            <a:avLst/>
          </a:prstGeom>
        </p:spPr>
      </p:pic>
      <p:pic>
        <p:nvPicPr>
          <p:cNvPr id="20" name="SK-38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5360640"/>
            <a:ext cx="1152525" cy="223838"/>
          </a:xfrm>
          <a:prstGeom prst="rect">
            <a:avLst/>
          </a:prstGeom>
        </p:spPr>
      </p:pic>
      <p:pic>
        <p:nvPicPr>
          <p:cNvPr id="21" name="SK-38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705725" y="5360640"/>
            <a:ext cx="1009650" cy="223838"/>
          </a:xfrm>
          <a:prstGeom prst="rect">
            <a:avLst/>
          </a:prstGeom>
        </p:spPr>
      </p:pic>
      <p:pic>
        <p:nvPicPr>
          <p:cNvPr id="22" name="SK-38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91575" y="5360640"/>
            <a:ext cx="990600" cy="223838"/>
          </a:xfrm>
          <a:prstGeom prst="rect">
            <a:avLst/>
          </a:prstGeom>
        </p:spPr>
      </p:pic>
      <p:pic>
        <p:nvPicPr>
          <p:cNvPr id="23" name="SK-38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5736878"/>
            <a:ext cx="5105400" cy="657225"/>
          </a:xfrm>
          <a:prstGeom prst="rect">
            <a:avLst/>
          </a:prstGeom>
        </p:spPr>
      </p:pic>
      <p:sp>
        <p:nvSpPr>
          <p:cNvPr id="24" name="SK-38-text-23"/>
          <p:cNvSpPr/>
          <p:nvPr/>
        </p:nvSpPr>
        <p:spPr>
          <a:xfrm>
            <a:off x="628650" y="381000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 Exam Focus: Consultation &amp; Safety-Netting</a:t>
            </a:r>
            <a:endParaRPr lang="en-US" sz="2550" dirty="0"/>
          </a:p>
        </p:txBody>
      </p:sp>
      <p:sp>
        <p:nvSpPr>
          <p:cNvPr id="25" name="SK-38-text-24"/>
          <p:cNvSpPr/>
          <p:nvPr/>
        </p:nvSpPr>
        <p:spPr>
          <a:xfrm>
            <a:off x="628650" y="807690"/>
            <a:ext cx="7486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26" name="SK-38-text-25"/>
          <p:cNvSpPr/>
          <p:nvPr/>
        </p:nvSpPr>
        <p:spPr>
          <a:xfrm>
            <a:off x="1104900" y="1574453"/>
            <a:ext cx="61398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Communication Frameworks</a:t>
            </a:r>
            <a:endParaRPr lang="en-US" sz="1650" dirty="0"/>
          </a:p>
        </p:txBody>
      </p:sp>
      <p:sp>
        <p:nvSpPr>
          <p:cNvPr id="27" name="SK-38-text-26"/>
          <p:cNvSpPr/>
          <p:nvPr/>
        </p:nvSpPr>
        <p:spPr>
          <a:xfrm>
            <a:off x="900113" y="2188815"/>
            <a:ext cx="51054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ICE &amp; PSO</a:t>
            </a:r>
            <a:endParaRPr lang="en-US" sz="1350" dirty="0"/>
          </a:p>
        </p:txBody>
      </p:sp>
      <p:sp>
        <p:nvSpPr>
          <p:cNvPr id="28" name="SK-38-text-27"/>
          <p:cNvSpPr/>
          <p:nvPr/>
        </p:nvSpPr>
        <p:spPr>
          <a:xfrm>
            <a:off x="838200" y="2484090"/>
            <a:ext cx="48768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Explore Ideas (torn ligament?), Concerns (career ending?), and Expectations (MRI today?). Don't miss </a:t>
            </a: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Psychosocial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impact on work/sport.</a:t>
            </a:r>
            <a:endParaRPr lang="en-US" sz="1200" dirty="0"/>
          </a:p>
        </p:txBody>
      </p:sp>
      <p:sp>
        <p:nvSpPr>
          <p:cNvPr id="29" name="SK-38-text-28"/>
          <p:cNvSpPr/>
          <p:nvPr/>
        </p:nvSpPr>
        <p:spPr>
          <a:xfrm>
            <a:off x="900113" y="3303240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Shared Decision Making (OA)</a:t>
            </a:r>
            <a:endParaRPr lang="en-US" sz="1350" dirty="0"/>
          </a:p>
        </p:txBody>
      </p:sp>
      <p:sp>
        <p:nvSpPr>
          <p:cNvPr id="30" name="SK-38-text-29"/>
          <p:cNvSpPr/>
          <p:nvPr/>
        </p:nvSpPr>
        <p:spPr>
          <a:xfrm>
            <a:off x="838200" y="3598515"/>
            <a:ext cx="48768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Offer Topical NSAIDs first. Frame exercise as "joint lubrication" rather than "wear and tear." Use </a:t>
            </a: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Option Grids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surgery vs. lifestyle.</a:t>
            </a:r>
            <a:endParaRPr lang="en-US" sz="1200" dirty="0"/>
          </a:p>
        </p:txBody>
      </p:sp>
      <p:sp>
        <p:nvSpPr>
          <p:cNvPr id="31" name="SK-38-text-30"/>
          <p:cNvSpPr/>
          <p:nvPr/>
        </p:nvSpPr>
        <p:spPr>
          <a:xfrm>
            <a:off x="900113" y="4417665"/>
            <a:ext cx="51054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Explanation Skills</a:t>
            </a:r>
            <a:endParaRPr lang="en-US" sz="1350" dirty="0"/>
          </a:p>
        </p:txBody>
      </p:sp>
      <p:sp>
        <p:nvSpPr>
          <p:cNvPr id="32" name="SK-38-text-31"/>
          <p:cNvSpPr/>
          <p:nvPr/>
        </p:nvSpPr>
        <p:spPr>
          <a:xfrm>
            <a:off x="838200" y="4712940"/>
            <a:ext cx="4876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jargon. Use analogies (e.g., "The ACL is like a tethering rope"). Check for understanding (Chunk &amp; Check).</a:t>
            </a:r>
            <a:endParaRPr lang="en-US" sz="1200" dirty="0"/>
          </a:p>
        </p:txBody>
      </p:sp>
      <p:sp>
        <p:nvSpPr>
          <p:cNvPr id="33" name="SK-38-text-32"/>
          <p:cNvSpPr/>
          <p:nvPr/>
        </p:nvSpPr>
        <p:spPr>
          <a:xfrm>
            <a:off x="762000" y="5636865"/>
            <a:ext cx="4800600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i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AKT/SCA Tip:</a:t>
            </a:r>
            <a:r>
              <a:rPr lang="en-US" sz="1125" i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NICE NG226 de-prioritizes Paracetamol. Moving straight to Topical NSAIDs demonstrates up-to-date clinical competence.</a:t>
            </a:r>
            <a:endParaRPr lang="en-US" sz="1125" dirty="0"/>
          </a:p>
        </p:txBody>
      </p:sp>
      <p:sp>
        <p:nvSpPr>
          <p:cNvPr id="34" name="SK-38-text-33"/>
          <p:cNvSpPr/>
          <p:nvPr/>
        </p:nvSpPr>
        <p:spPr>
          <a:xfrm>
            <a:off x="6972300" y="1574453"/>
            <a:ext cx="52197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Safety-Netting &amp; Red Flags</a:t>
            </a:r>
            <a:endParaRPr lang="en-US" sz="1650" dirty="0"/>
          </a:p>
        </p:txBody>
      </p:sp>
      <p:sp>
        <p:nvSpPr>
          <p:cNvPr id="35" name="SK-38-text-34"/>
          <p:cNvSpPr/>
          <p:nvPr/>
        </p:nvSpPr>
        <p:spPr>
          <a:xfrm>
            <a:off x="6572250" y="2188815"/>
            <a:ext cx="49911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071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ACL / INSTABILITY</a:t>
            </a:r>
            <a:endParaRPr lang="en-US" sz="1050" dirty="0"/>
          </a:p>
        </p:txBody>
      </p:sp>
      <p:sp>
        <p:nvSpPr>
          <p:cNvPr id="36" name="SK-38-text-35"/>
          <p:cNvSpPr/>
          <p:nvPr/>
        </p:nvSpPr>
        <p:spPr>
          <a:xfrm>
            <a:off x="6705600" y="2541240"/>
            <a:ext cx="4876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"If the knee feels like it is </a:t>
            </a: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collapsing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'giving way' during normal walking, you must stop activity and contact us immediately."</a:t>
            </a:r>
            <a:endParaRPr lang="en-US" sz="1200" dirty="0"/>
          </a:p>
        </p:txBody>
      </p:sp>
      <p:sp>
        <p:nvSpPr>
          <p:cNvPr id="37" name="SK-38-text-36"/>
          <p:cNvSpPr/>
          <p:nvPr/>
        </p:nvSpPr>
        <p:spPr>
          <a:xfrm>
            <a:off x="6572250" y="3131790"/>
            <a:ext cx="49911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071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LOCKED KNEE</a:t>
            </a:r>
            <a:endParaRPr lang="en-US" sz="1050" dirty="0"/>
          </a:p>
        </p:txBody>
      </p:sp>
      <p:sp>
        <p:nvSpPr>
          <p:cNvPr id="38" name="SK-38-text-37"/>
          <p:cNvSpPr/>
          <p:nvPr/>
        </p:nvSpPr>
        <p:spPr>
          <a:xfrm>
            <a:off x="6705600" y="3484215"/>
            <a:ext cx="48768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"If the knee becomes </a:t>
            </a: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physically stuck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you cannot straighten it, this is an urgent mechanical block (meniscal flap) requiring A&amp;E/Orthopaedics."</a:t>
            </a:r>
            <a:endParaRPr lang="en-US" sz="1200" dirty="0"/>
          </a:p>
        </p:txBody>
      </p:sp>
      <p:sp>
        <p:nvSpPr>
          <p:cNvPr id="39" name="SK-38-text-38"/>
          <p:cNvSpPr/>
          <p:nvPr/>
        </p:nvSpPr>
        <p:spPr>
          <a:xfrm>
            <a:off x="6572250" y="4303365"/>
            <a:ext cx="49911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071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SEPTIC ARTHRITIS</a:t>
            </a:r>
            <a:endParaRPr lang="en-US" sz="1050" dirty="0"/>
          </a:p>
        </p:txBody>
      </p:sp>
      <p:sp>
        <p:nvSpPr>
          <p:cNvPr id="40" name="SK-38-text-39"/>
          <p:cNvSpPr/>
          <p:nvPr/>
        </p:nvSpPr>
        <p:spPr>
          <a:xfrm>
            <a:off x="6705600" y="4655790"/>
            <a:ext cx="4876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"Seek emergency care if the knee becomes increasingly </a:t>
            </a:r>
            <a:r>
              <a:rPr lang="en-US" sz="120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hot, red, and swollen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or if you develop a fever and feel generally unwell."</a:t>
            </a:r>
            <a:endParaRPr lang="en-US" sz="1200" dirty="0"/>
          </a:p>
        </p:txBody>
      </p:sp>
      <p:sp>
        <p:nvSpPr>
          <p:cNvPr id="41" name="SK-38-text-40"/>
          <p:cNvSpPr/>
          <p:nvPr/>
        </p:nvSpPr>
        <p:spPr>
          <a:xfrm>
            <a:off x="6553200" y="5360640"/>
            <a:ext cx="1967345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#SCA_SafetyNet</a:t>
            </a:r>
            <a:endParaRPr lang="en-US" sz="975" dirty="0"/>
          </a:p>
        </p:txBody>
      </p:sp>
      <p:sp>
        <p:nvSpPr>
          <p:cNvPr id="42" name="SK-38-text-41"/>
          <p:cNvSpPr/>
          <p:nvPr/>
        </p:nvSpPr>
        <p:spPr>
          <a:xfrm>
            <a:off x="7781925" y="5360640"/>
            <a:ext cx="1800405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#NICE_NG226</a:t>
            </a:r>
            <a:endParaRPr lang="en-US" sz="975" dirty="0"/>
          </a:p>
        </p:txBody>
      </p:sp>
      <p:sp>
        <p:nvSpPr>
          <p:cNvPr id="43" name="SK-38-text-42"/>
          <p:cNvSpPr/>
          <p:nvPr/>
        </p:nvSpPr>
        <p:spPr>
          <a:xfrm>
            <a:off x="8867775" y="5360640"/>
            <a:ext cx="1668780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#BradfordVTS</a:t>
            </a:r>
            <a:endParaRPr lang="en-US" sz="975" dirty="0"/>
          </a:p>
        </p:txBody>
      </p:sp>
      <p:sp>
        <p:nvSpPr>
          <p:cNvPr id="44" name="SK-38-text-43"/>
          <p:cNvSpPr/>
          <p:nvPr/>
        </p:nvSpPr>
        <p:spPr>
          <a:xfrm>
            <a:off x="6629400" y="5851178"/>
            <a:ext cx="48006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i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Examiner Focus:</a:t>
            </a:r>
            <a:r>
              <a:rPr lang="en-US" sz="1125" i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Safety-netting for "Giving Way" is vital in suspected ACL to prevent secondary meniscal damage.</a:t>
            </a:r>
            <a:endParaRPr lang="en-US" sz="1125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04800"/>
            <a:ext cx="57150" cy="457200"/>
          </a:xfrm>
          <a:prstGeom prst="rect">
            <a:avLst/>
          </a:prstGeom>
        </p:spPr>
      </p:pic>
      <p:pic>
        <p:nvPicPr>
          <p:cNvPr id="5" name="SK-3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60115"/>
            <a:ext cx="6355110" cy="952500"/>
          </a:xfrm>
          <a:prstGeom prst="rect">
            <a:avLst/>
          </a:prstGeom>
        </p:spPr>
      </p:pic>
      <p:pic>
        <p:nvPicPr>
          <p:cNvPr id="6" name="SK-3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210568"/>
            <a:ext cx="261937" cy="213420"/>
          </a:xfrm>
          <a:prstGeom prst="rect">
            <a:avLst/>
          </a:prstGeom>
        </p:spPr>
      </p:pic>
      <p:pic>
        <p:nvPicPr>
          <p:cNvPr id="7" name="SK-39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2236440"/>
            <a:ext cx="6355110" cy="952500"/>
          </a:xfrm>
          <a:prstGeom prst="rect">
            <a:avLst/>
          </a:prstGeom>
        </p:spPr>
      </p:pic>
      <p:pic>
        <p:nvPicPr>
          <p:cNvPr id="8" name="SK-39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286893"/>
            <a:ext cx="261937" cy="213420"/>
          </a:xfrm>
          <a:prstGeom prst="rect">
            <a:avLst/>
          </a:prstGeom>
        </p:spPr>
      </p:pic>
      <p:pic>
        <p:nvPicPr>
          <p:cNvPr id="9" name="SK-39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3312765"/>
            <a:ext cx="6355110" cy="952500"/>
          </a:xfrm>
          <a:prstGeom prst="rect">
            <a:avLst/>
          </a:prstGeom>
        </p:spPr>
      </p:pic>
      <p:pic>
        <p:nvPicPr>
          <p:cNvPr id="10" name="SK-39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363218"/>
            <a:ext cx="261937" cy="213420"/>
          </a:xfrm>
          <a:prstGeom prst="rect">
            <a:avLst/>
          </a:prstGeom>
        </p:spPr>
      </p:pic>
      <p:pic>
        <p:nvPicPr>
          <p:cNvPr id="11" name="SK-39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4439543"/>
            <a:ext cx="261937" cy="213420"/>
          </a:xfrm>
          <a:prstGeom prst="rect">
            <a:avLst/>
          </a:prstGeom>
        </p:spPr>
      </p:pic>
      <p:pic>
        <p:nvPicPr>
          <p:cNvPr id="12" name="SK-39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17110" y="1160115"/>
            <a:ext cx="4693890" cy="4181475"/>
          </a:xfrm>
          <a:prstGeom prst="rect">
            <a:avLst/>
          </a:prstGeom>
        </p:spPr>
      </p:pic>
      <p:pic>
        <p:nvPicPr>
          <p:cNvPr id="13" name="SK-39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45710" y="2379315"/>
            <a:ext cx="1428750" cy="228600"/>
          </a:xfrm>
          <a:prstGeom prst="rect">
            <a:avLst/>
          </a:prstGeom>
        </p:spPr>
      </p:pic>
      <p:pic>
        <p:nvPicPr>
          <p:cNvPr id="14" name="SK-39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45710" y="2986980"/>
            <a:ext cx="962025" cy="228600"/>
          </a:xfrm>
          <a:prstGeom prst="rect">
            <a:avLst/>
          </a:prstGeom>
        </p:spPr>
      </p:pic>
      <p:pic>
        <p:nvPicPr>
          <p:cNvPr id="15" name="SK-39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45710" y="3792736"/>
            <a:ext cx="962025" cy="228600"/>
          </a:xfrm>
          <a:prstGeom prst="rect">
            <a:avLst/>
          </a:prstGeom>
        </p:spPr>
      </p:pic>
      <p:pic>
        <p:nvPicPr>
          <p:cNvPr id="16" name="SK-39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45710" y="4400401"/>
            <a:ext cx="828675" cy="228600"/>
          </a:xfrm>
          <a:prstGeom prst="rect">
            <a:avLst/>
          </a:prstGeom>
        </p:spPr>
      </p:pic>
      <p:pic>
        <p:nvPicPr>
          <p:cNvPr id="17" name="SK-39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5493990"/>
            <a:ext cx="11430000" cy="1162050"/>
          </a:xfrm>
          <a:prstGeom prst="rect">
            <a:avLst/>
          </a:prstGeom>
        </p:spPr>
      </p:pic>
      <p:pic>
        <p:nvPicPr>
          <p:cNvPr id="18" name="SK-39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5658743"/>
            <a:ext cx="214313" cy="175320"/>
          </a:xfrm>
          <a:prstGeom prst="rect">
            <a:avLst/>
          </a:prstGeom>
        </p:spPr>
      </p:pic>
      <p:sp>
        <p:nvSpPr>
          <p:cNvPr id="19" name="SK-39-text-18"/>
          <p:cNvSpPr/>
          <p:nvPr/>
        </p:nvSpPr>
        <p:spPr>
          <a:xfrm>
            <a:off x="628650" y="304800"/>
            <a:ext cx="1143190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 Flags and Common Pitfalls</a:t>
            </a:r>
            <a:endParaRPr lang="en-US" sz="2550" dirty="0"/>
          </a:p>
        </p:txBody>
      </p:sp>
      <p:sp>
        <p:nvSpPr>
          <p:cNvPr id="20" name="SK-39-text-19"/>
          <p:cNvSpPr/>
          <p:nvPr/>
        </p:nvSpPr>
        <p:spPr>
          <a:xfrm>
            <a:off x="628650" y="731490"/>
            <a:ext cx="631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21" name="SK-39-text-20"/>
          <p:cNvSpPr/>
          <p:nvPr/>
        </p:nvSpPr>
        <p:spPr>
          <a:xfrm>
            <a:off x="757238" y="1160115"/>
            <a:ext cx="41281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Septic Arthritis</a:t>
            </a:r>
            <a:endParaRPr lang="en-US" sz="1650" dirty="0"/>
          </a:p>
        </p:txBody>
      </p:sp>
      <p:sp>
        <p:nvSpPr>
          <p:cNvPr id="22" name="SK-39-text-21"/>
          <p:cNvSpPr/>
          <p:nvPr/>
        </p:nvSpPr>
        <p:spPr>
          <a:xfrm>
            <a:off x="685800" y="1503015"/>
            <a:ext cx="605031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Hot, red, swollen joint; systemic upset (fever/rigors); unable to bear any weight (even passive movement).</a:t>
            </a:r>
            <a:endParaRPr lang="en-US" sz="1350" dirty="0"/>
          </a:p>
        </p:txBody>
      </p:sp>
      <p:sp>
        <p:nvSpPr>
          <p:cNvPr id="23" name="SK-39-text-22"/>
          <p:cNvSpPr/>
          <p:nvPr/>
        </p:nvSpPr>
        <p:spPr>
          <a:xfrm>
            <a:off x="757238" y="2236440"/>
            <a:ext cx="63912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Malignancy / Bone Tumours</a:t>
            </a:r>
            <a:endParaRPr lang="en-US" sz="1650" dirty="0"/>
          </a:p>
        </p:txBody>
      </p:sp>
      <p:sp>
        <p:nvSpPr>
          <p:cNvPr id="24" name="SK-39-text-23"/>
          <p:cNvSpPr/>
          <p:nvPr/>
        </p:nvSpPr>
        <p:spPr>
          <a:xfrm>
            <a:off x="685800" y="2579340"/>
            <a:ext cx="605031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Unexplained night pain; systemic weight loss; hard bony swelling; bimodal age distribution.</a:t>
            </a:r>
            <a:endParaRPr lang="en-US" sz="1350" dirty="0"/>
          </a:p>
        </p:txBody>
      </p:sp>
      <p:sp>
        <p:nvSpPr>
          <p:cNvPr id="25" name="SK-39-text-24"/>
          <p:cNvSpPr/>
          <p:nvPr/>
        </p:nvSpPr>
        <p:spPr>
          <a:xfrm>
            <a:off x="757238" y="3312765"/>
            <a:ext cx="43795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Acute Locked Knee</a:t>
            </a:r>
            <a:endParaRPr lang="en-US" sz="1650" dirty="0"/>
          </a:p>
        </p:txBody>
      </p:sp>
      <p:sp>
        <p:nvSpPr>
          <p:cNvPr id="26" name="SK-39-text-25"/>
          <p:cNvSpPr/>
          <p:nvPr/>
        </p:nvSpPr>
        <p:spPr>
          <a:xfrm>
            <a:off x="685800" y="3655665"/>
            <a:ext cx="605031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True mechanical block (cannot straighten); usually a bucket-handle meniscal tear or loose body.</a:t>
            </a:r>
            <a:endParaRPr lang="en-US" sz="1350" dirty="0"/>
          </a:p>
        </p:txBody>
      </p:sp>
      <p:sp>
        <p:nvSpPr>
          <p:cNvPr id="27" name="SK-39-text-26"/>
          <p:cNvSpPr/>
          <p:nvPr/>
        </p:nvSpPr>
        <p:spPr>
          <a:xfrm>
            <a:off x="757238" y="4389090"/>
            <a:ext cx="61398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Neurovascular Compromise</a:t>
            </a:r>
            <a:endParaRPr lang="en-US" sz="1650" dirty="0"/>
          </a:p>
        </p:txBody>
      </p:sp>
      <p:sp>
        <p:nvSpPr>
          <p:cNvPr id="28" name="SK-39-text-27"/>
          <p:cNvSpPr/>
          <p:nvPr/>
        </p:nvSpPr>
        <p:spPr>
          <a:xfrm>
            <a:off x="685800" y="4731990"/>
            <a:ext cx="605031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Loss of distal pulses; sensory deficit (peroneal nerve); cool foot post-trauma (dislocation).</a:t>
            </a:r>
            <a:endParaRPr lang="en-US" sz="1350" dirty="0"/>
          </a:p>
        </p:txBody>
      </p:sp>
      <p:sp>
        <p:nvSpPr>
          <p:cNvPr id="29" name="SK-39-text-28"/>
          <p:cNvSpPr/>
          <p:nvPr/>
        </p:nvSpPr>
        <p:spPr>
          <a:xfrm>
            <a:off x="7345710" y="1617315"/>
            <a:ext cx="4667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Action Rail</a:t>
            </a:r>
            <a:endParaRPr lang="en-US" sz="1500" dirty="0"/>
          </a:p>
        </p:txBody>
      </p:sp>
      <p:sp>
        <p:nvSpPr>
          <p:cNvPr id="30" name="SK-39-text-29"/>
          <p:cNvSpPr/>
          <p:nvPr/>
        </p:nvSpPr>
        <p:spPr>
          <a:xfrm>
            <a:off x="7345710" y="1903065"/>
            <a:ext cx="484629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Immediate safety-netting and pathways</a:t>
            </a:r>
            <a:endParaRPr lang="en-US" sz="1050" dirty="0"/>
          </a:p>
        </p:txBody>
      </p:sp>
      <p:sp>
        <p:nvSpPr>
          <p:cNvPr id="31" name="SK-39-text-30"/>
          <p:cNvSpPr/>
          <p:nvPr/>
        </p:nvSpPr>
        <p:spPr>
          <a:xfrm>
            <a:off x="7460010" y="2379315"/>
            <a:ext cx="215005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IMMEDIATE REFERRAL</a:t>
            </a:r>
            <a:endParaRPr lang="en-US" sz="900" dirty="0"/>
          </a:p>
        </p:txBody>
      </p:sp>
      <p:sp>
        <p:nvSpPr>
          <p:cNvPr id="32" name="SK-39-text-31"/>
          <p:cNvSpPr/>
          <p:nvPr/>
        </p:nvSpPr>
        <p:spPr>
          <a:xfrm>
            <a:off x="7345710" y="2665065"/>
            <a:ext cx="484629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A&amp;E for joint aspiration and IV antibiotics.</a:t>
            </a:r>
            <a:endParaRPr lang="en-US" sz="1200" dirty="0"/>
          </a:p>
        </p:txBody>
      </p:sp>
      <p:sp>
        <p:nvSpPr>
          <p:cNvPr id="33" name="SK-39-text-32"/>
          <p:cNvSpPr/>
          <p:nvPr/>
        </p:nvSpPr>
        <p:spPr>
          <a:xfrm>
            <a:off x="7460010" y="2986980"/>
            <a:ext cx="129615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2WW PATHWAY</a:t>
            </a:r>
            <a:endParaRPr lang="en-US" sz="900" dirty="0"/>
          </a:p>
        </p:txBody>
      </p:sp>
      <p:sp>
        <p:nvSpPr>
          <p:cNvPr id="34" name="SK-39-text-33"/>
          <p:cNvSpPr/>
          <p:nvPr/>
        </p:nvSpPr>
        <p:spPr>
          <a:xfrm>
            <a:off x="7345710" y="3272730"/>
            <a:ext cx="4236690" cy="3961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X-ray within 48h; fast-track orthopaedic oncology.</a:t>
            </a:r>
            <a:endParaRPr lang="en-US" sz="1200" dirty="0"/>
          </a:p>
        </p:txBody>
      </p:sp>
      <p:sp>
        <p:nvSpPr>
          <p:cNvPr id="35" name="SK-39-text-34"/>
          <p:cNvSpPr/>
          <p:nvPr/>
        </p:nvSpPr>
        <p:spPr>
          <a:xfrm>
            <a:off x="7460010" y="3792736"/>
            <a:ext cx="122644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ACUTE ORTHO</a:t>
            </a:r>
            <a:endParaRPr lang="en-US" sz="900" dirty="0"/>
          </a:p>
        </p:txBody>
      </p:sp>
      <p:sp>
        <p:nvSpPr>
          <p:cNvPr id="36" name="SK-39-text-35"/>
          <p:cNvSpPr/>
          <p:nvPr/>
        </p:nvSpPr>
        <p:spPr>
          <a:xfrm>
            <a:off x="7345710" y="4078486"/>
            <a:ext cx="484629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Same-day/24h referral to acute knee clinic for unlocking.</a:t>
            </a:r>
            <a:endParaRPr lang="en-US" sz="1200" dirty="0"/>
          </a:p>
        </p:txBody>
      </p:sp>
      <p:sp>
        <p:nvSpPr>
          <p:cNvPr id="37" name="SK-39-text-36"/>
          <p:cNvSpPr/>
          <p:nvPr/>
        </p:nvSpPr>
        <p:spPr>
          <a:xfrm>
            <a:off x="7460010" y="4400401"/>
            <a:ext cx="97010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EMERGENCY</a:t>
            </a:r>
            <a:endParaRPr lang="en-US" sz="900" dirty="0"/>
          </a:p>
        </p:txBody>
      </p:sp>
      <p:sp>
        <p:nvSpPr>
          <p:cNvPr id="38" name="SK-39-text-37"/>
          <p:cNvSpPr/>
          <p:nvPr/>
        </p:nvSpPr>
        <p:spPr>
          <a:xfrm>
            <a:off x="7345710" y="4686151"/>
            <a:ext cx="484629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999/Immediate A&amp;E to rule out popliteal artery rupture.</a:t>
            </a:r>
            <a:endParaRPr lang="en-US" sz="1200" dirty="0"/>
          </a:p>
        </p:txBody>
      </p:sp>
      <p:sp>
        <p:nvSpPr>
          <p:cNvPr id="39" name="SK-39-text-38"/>
          <p:cNvSpPr/>
          <p:nvPr/>
        </p:nvSpPr>
        <p:spPr>
          <a:xfrm>
            <a:off x="919162" y="5617815"/>
            <a:ext cx="10972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B071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PITFALLS &amp; EXAM ERRORS</a:t>
            </a:r>
            <a:endParaRPr lang="en-US" sz="1350" dirty="0"/>
          </a:p>
        </p:txBody>
      </p:sp>
      <p:sp>
        <p:nvSpPr>
          <p:cNvPr id="40" name="SK-39-text-39"/>
          <p:cNvSpPr/>
          <p:nvPr/>
        </p:nvSpPr>
        <p:spPr>
          <a:xfrm>
            <a:off x="609600" y="5932140"/>
            <a:ext cx="35052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Over-reliance on McMurray’s:</a:t>
            </a: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Sensitivity is only 53%. A negative test does NOT rule out a meniscal tear. Use composite findings.</a:t>
            </a:r>
            <a:endParaRPr lang="en-US" sz="1125" dirty="0"/>
          </a:p>
        </p:txBody>
      </p:sp>
      <p:sp>
        <p:nvSpPr>
          <p:cNvPr id="41" name="SK-39-text-40"/>
          <p:cNvSpPr/>
          <p:nvPr/>
        </p:nvSpPr>
        <p:spPr>
          <a:xfrm>
            <a:off x="4343400" y="5932140"/>
            <a:ext cx="35052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Paracetamol for OA:</a:t>
            </a: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NICE NG226 (2022) removed this. First-line is now topical NSAIDs. Do not prescribe paracetamol long-term.</a:t>
            </a:r>
            <a:endParaRPr lang="en-US" sz="1125" dirty="0"/>
          </a:p>
        </p:txBody>
      </p:sp>
      <p:sp>
        <p:nvSpPr>
          <p:cNvPr id="42" name="SK-39-text-41"/>
          <p:cNvSpPr/>
          <p:nvPr/>
        </p:nvSpPr>
        <p:spPr>
          <a:xfrm>
            <a:off x="8077200" y="5932140"/>
            <a:ext cx="35052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"Normal" Drawer Test:</a:t>
            </a:r>
            <a:r>
              <a:rPr lang="en-US" sz="112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acute ACL tears, muscle spasm can mask laxity. History of "pop" and rapid swelling is 90% diagnostic.</a:t>
            </a:r>
            <a:endParaRPr lang="en-US" sz="11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57150" cy="45720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293465"/>
            <a:ext cx="6686550" cy="1626245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407765"/>
            <a:ext cx="381000" cy="38100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6738" y="1503015"/>
            <a:ext cx="238125" cy="19050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072110"/>
            <a:ext cx="6686550" cy="1626245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3186410"/>
            <a:ext cx="381000" cy="38100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6738" y="3281660"/>
            <a:ext cx="238125" cy="19050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4850755"/>
            <a:ext cx="6686550" cy="1626245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5300" y="4965055"/>
            <a:ext cx="381000" cy="381000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6738" y="5060305"/>
            <a:ext cx="238125" cy="19050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53300" y="1341983"/>
            <a:ext cx="4457700" cy="4572000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81950" y="1456283"/>
            <a:ext cx="3200400" cy="4343400"/>
          </a:xfrm>
          <a:prstGeom prst="rect">
            <a:avLst/>
          </a:prstGeom>
        </p:spPr>
      </p:pic>
      <p:sp>
        <p:nvSpPr>
          <p:cNvPr id="16" name="SK-4-text-15"/>
          <p:cNvSpPr/>
          <p:nvPr/>
        </p:nvSpPr>
        <p:spPr>
          <a:xfrm>
            <a:off x="628650" y="381000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Structural Components: Menisci and Ligaments</a:t>
            </a:r>
            <a:endParaRPr lang="en-US" sz="2550" dirty="0"/>
          </a:p>
        </p:txBody>
      </p:sp>
      <p:sp>
        <p:nvSpPr>
          <p:cNvPr id="17" name="SK-4-text-16"/>
          <p:cNvSpPr/>
          <p:nvPr/>
        </p:nvSpPr>
        <p:spPr>
          <a:xfrm>
            <a:off x="628650" y="807690"/>
            <a:ext cx="74104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18" name="SK-4-text-17"/>
          <p:cNvSpPr/>
          <p:nvPr/>
        </p:nvSpPr>
        <p:spPr>
          <a:xfrm>
            <a:off x="990600" y="1441103"/>
            <a:ext cx="26574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Menisci </a:t>
            </a: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80% Load Bearing</a:t>
            </a:r>
            <a:endParaRPr lang="en-US" sz="1650" dirty="0"/>
          </a:p>
        </p:txBody>
      </p:sp>
      <p:sp>
        <p:nvSpPr>
          <p:cNvPr id="19" name="SK-4-text-18"/>
          <p:cNvSpPr/>
          <p:nvPr/>
        </p:nvSpPr>
        <p:spPr>
          <a:xfrm>
            <a:off x="495300" y="1864965"/>
            <a:ext cx="116967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Structure: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Semi-lunar, C-shaped fibrocartilage pads on the tibial plateau.</a:t>
            </a:r>
            <a:endParaRPr lang="en-US" sz="1275" dirty="0"/>
          </a:p>
        </p:txBody>
      </p:sp>
      <p:sp>
        <p:nvSpPr>
          <p:cNvPr id="20" name="SK-4-text-19"/>
          <p:cNvSpPr/>
          <p:nvPr/>
        </p:nvSpPr>
        <p:spPr>
          <a:xfrm>
            <a:off x="495300" y="2165003"/>
            <a:ext cx="116967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Function: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Increases surface area for femoral condyles, aiding in load distribution.</a:t>
            </a:r>
            <a:endParaRPr lang="en-US" sz="1275" dirty="0"/>
          </a:p>
        </p:txBody>
      </p:sp>
      <p:sp>
        <p:nvSpPr>
          <p:cNvPr id="21" name="SK-4-text-20"/>
          <p:cNvSpPr/>
          <p:nvPr/>
        </p:nvSpPr>
        <p:spPr>
          <a:xfrm>
            <a:off x="495300" y="2465040"/>
            <a:ext cx="116967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Blood Supply: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Only the outer third is vascularized (potential for healing).</a:t>
            </a:r>
            <a:endParaRPr lang="en-US" sz="1275" dirty="0"/>
          </a:p>
        </p:txBody>
      </p:sp>
      <p:sp>
        <p:nvSpPr>
          <p:cNvPr id="22" name="SK-4-text-21"/>
          <p:cNvSpPr/>
          <p:nvPr/>
        </p:nvSpPr>
        <p:spPr>
          <a:xfrm>
            <a:off x="990600" y="3219748"/>
            <a:ext cx="76485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Collateral Ligaments (MCL/LCL)</a:t>
            </a:r>
            <a:endParaRPr lang="en-US" sz="1650" dirty="0"/>
          </a:p>
        </p:txBody>
      </p:sp>
      <p:sp>
        <p:nvSpPr>
          <p:cNvPr id="23" name="SK-4-text-22"/>
          <p:cNvSpPr/>
          <p:nvPr/>
        </p:nvSpPr>
        <p:spPr>
          <a:xfrm>
            <a:off x="495300" y="3643610"/>
            <a:ext cx="116967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MCL: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Resists </a:t>
            </a:r>
            <a:r>
              <a:rPr lang="en-US" sz="1275" i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Valgus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(inward) stress. Most common ligamentous injury.</a:t>
            </a:r>
            <a:endParaRPr lang="en-US" sz="1275" dirty="0"/>
          </a:p>
        </p:txBody>
      </p:sp>
      <p:sp>
        <p:nvSpPr>
          <p:cNvPr id="24" name="SK-4-text-23"/>
          <p:cNvSpPr/>
          <p:nvPr/>
        </p:nvSpPr>
        <p:spPr>
          <a:xfrm>
            <a:off x="495300" y="3943648"/>
            <a:ext cx="116967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LCL: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Resists </a:t>
            </a:r>
            <a:r>
              <a:rPr lang="en-US" sz="1275" i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Varus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(outward) stress. Less common in sporting injuries.</a:t>
            </a:r>
            <a:endParaRPr lang="en-US" sz="1275" dirty="0"/>
          </a:p>
        </p:txBody>
      </p:sp>
      <p:sp>
        <p:nvSpPr>
          <p:cNvPr id="25" name="SK-4-text-24"/>
          <p:cNvSpPr/>
          <p:nvPr/>
        </p:nvSpPr>
        <p:spPr>
          <a:xfrm>
            <a:off x="495300" y="4243685"/>
            <a:ext cx="116967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Role: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Provide side-to-side stability, primarily when the knee is in extension.</a:t>
            </a:r>
            <a:endParaRPr lang="en-US" sz="1275" dirty="0"/>
          </a:p>
        </p:txBody>
      </p:sp>
      <p:sp>
        <p:nvSpPr>
          <p:cNvPr id="26" name="SK-4-text-25"/>
          <p:cNvSpPr/>
          <p:nvPr/>
        </p:nvSpPr>
        <p:spPr>
          <a:xfrm>
            <a:off x="990600" y="4998393"/>
            <a:ext cx="71456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Cruciate Ligaments (ACL/PCL)</a:t>
            </a:r>
            <a:endParaRPr lang="en-US" sz="1650" dirty="0"/>
          </a:p>
        </p:txBody>
      </p:sp>
      <p:sp>
        <p:nvSpPr>
          <p:cNvPr id="27" name="SK-4-text-26"/>
          <p:cNvSpPr/>
          <p:nvPr/>
        </p:nvSpPr>
        <p:spPr>
          <a:xfrm>
            <a:off x="495300" y="5422255"/>
            <a:ext cx="116967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ACL: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Prevents excessive anterior translation of the tibia and rotation.</a:t>
            </a:r>
            <a:endParaRPr lang="en-US" sz="1275" dirty="0"/>
          </a:p>
        </p:txBody>
      </p:sp>
      <p:sp>
        <p:nvSpPr>
          <p:cNvPr id="28" name="SK-4-text-27"/>
          <p:cNvSpPr/>
          <p:nvPr/>
        </p:nvSpPr>
        <p:spPr>
          <a:xfrm>
            <a:off x="495300" y="5722293"/>
            <a:ext cx="1126998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PCL: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Prevents posterior translation (the "posterior sag").</a:t>
            </a:r>
            <a:endParaRPr lang="en-US" sz="1275" dirty="0"/>
          </a:p>
        </p:txBody>
      </p:sp>
      <p:sp>
        <p:nvSpPr>
          <p:cNvPr id="29" name="SK-4-text-28"/>
          <p:cNvSpPr/>
          <p:nvPr/>
        </p:nvSpPr>
        <p:spPr>
          <a:xfrm>
            <a:off x="495300" y="6022330"/>
            <a:ext cx="116967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Note:</a:t>
            </a: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70% of acute knee haemarthroses are ACL ruptures.</a:t>
            </a:r>
            <a:endParaRPr lang="en-US" sz="1275" dirty="0"/>
          </a:p>
        </p:txBody>
      </p:sp>
      <p:sp>
        <p:nvSpPr>
          <p:cNvPr id="30" name="SK-4-text-29"/>
          <p:cNvSpPr/>
          <p:nvPr/>
        </p:nvSpPr>
        <p:spPr>
          <a:xfrm>
            <a:off x="7353300" y="6028283"/>
            <a:ext cx="4457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Detailed internal structure of the knee joint showing ligaments and menisci.</a:t>
            </a:r>
            <a:endParaRPr lang="en-US" sz="105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0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0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47650"/>
            <a:ext cx="57150" cy="457200"/>
          </a:xfrm>
          <a:prstGeom prst="rect">
            <a:avLst/>
          </a:prstGeom>
        </p:spPr>
      </p:pic>
      <p:pic>
        <p:nvPicPr>
          <p:cNvPr id="5" name="SK-40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22015"/>
            <a:ext cx="11430000" cy="1597670"/>
          </a:xfrm>
          <a:prstGeom prst="rect">
            <a:avLst/>
          </a:prstGeom>
        </p:spPr>
      </p:pic>
      <p:pic>
        <p:nvPicPr>
          <p:cNvPr id="6" name="SK-40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22015"/>
            <a:ext cx="1143000" cy="1597670"/>
          </a:xfrm>
          <a:prstGeom prst="rect">
            <a:avLst/>
          </a:prstGeom>
        </p:spPr>
      </p:pic>
      <p:pic>
        <p:nvPicPr>
          <p:cNvPr id="7" name="SK-4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28975" y="1326505"/>
            <a:ext cx="862608" cy="209550"/>
          </a:xfrm>
          <a:prstGeom prst="rect">
            <a:avLst/>
          </a:prstGeom>
        </p:spPr>
      </p:pic>
      <p:pic>
        <p:nvPicPr>
          <p:cNvPr id="8" name="SK-4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52600" y="2324546"/>
            <a:ext cx="9829800" cy="257175"/>
          </a:xfrm>
          <a:prstGeom prst="rect">
            <a:avLst/>
          </a:prstGeom>
        </p:spPr>
      </p:pic>
      <p:pic>
        <p:nvPicPr>
          <p:cNvPr id="9" name="SK-4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52600" y="2413099"/>
            <a:ext cx="166688" cy="137220"/>
          </a:xfrm>
          <a:prstGeom prst="rect">
            <a:avLst/>
          </a:prstGeom>
        </p:spPr>
      </p:pic>
      <p:pic>
        <p:nvPicPr>
          <p:cNvPr id="10" name="SK-4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2814935"/>
            <a:ext cx="11430000" cy="1597670"/>
          </a:xfrm>
          <a:prstGeom prst="rect">
            <a:avLst/>
          </a:prstGeom>
        </p:spPr>
      </p:pic>
      <p:pic>
        <p:nvPicPr>
          <p:cNvPr id="11" name="SK-4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2814935"/>
            <a:ext cx="1143000" cy="1597670"/>
          </a:xfrm>
          <a:prstGeom prst="rect">
            <a:avLst/>
          </a:prstGeom>
        </p:spPr>
      </p:pic>
      <p:pic>
        <p:nvPicPr>
          <p:cNvPr id="12" name="SK-4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90900" y="3019425"/>
            <a:ext cx="1140172" cy="209550"/>
          </a:xfrm>
          <a:prstGeom prst="rect">
            <a:avLst/>
          </a:prstGeom>
        </p:spPr>
      </p:pic>
      <p:pic>
        <p:nvPicPr>
          <p:cNvPr id="13" name="SK-4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52600" y="4017466"/>
            <a:ext cx="9829800" cy="257175"/>
          </a:xfrm>
          <a:prstGeom prst="rect">
            <a:avLst/>
          </a:prstGeom>
        </p:spPr>
      </p:pic>
      <p:pic>
        <p:nvPicPr>
          <p:cNvPr id="14" name="SK-4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52600" y="4106019"/>
            <a:ext cx="166688" cy="137220"/>
          </a:xfrm>
          <a:prstGeom prst="rect">
            <a:avLst/>
          </a:prstGeom>
        </p:spPr>
      </p:pic>
      <p:pic>
        <p:nvPicPr>
          <p:cNvPr id="15" name="SK-4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4507855"/>
            <a:ext cx="11430000" cy="1597670"/>
          </a:xfrm>
          <a:prstGeom prst="rect">
            <a:avLst/>
          </a:prstGeom>
        </p:spPr>
      </p:pic>
      <p:pic>
        <p:nvPicPr>
          <p:cNvPr id="16" name="SK-40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4507855"/>
            <a:ext cx="1143000" cy="1597670"/>
          </a:xfrm>
          <a:prstGeom prst="rect">
            <a:avLst/>
          </a:prstGeom>
        </p:spPr>
      </p:pic>
      <p:pic>
        <p:nvPicPr>
          <p:cNvPr id="17" name="SK-40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71950" y="4712345"/>
            <a:ext cx="1416695" cy="209550"/>
          </a:xfrm>
          <a:prstGeom prst="rect">
            <a:avLst/>
          </a:prstGeom>
        </p:spPr>
      </p:pic>
      <p:pic>
        <p:nvPicPr>
          <p:cNvPr id="18" name="SK-40-img-1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52600" y="5710386"/>
            <a:ext cx="9829800" cy="257175"/>
          </a:xfrm>
          <a:prstGeom prst="rect">
            <a:avLst/>
          </a:prstGeom>
        </p:spPr>
      </p:pic>
      <p:pic>
        <p:nvPicPr>
          <p:cNvPr id="19" name="SK-40-img-1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52600" y="5798939"/>
            <a:ext cx="166688" cy="137220"/>
          </a:xfrm>
          <a:prstGeom prst="rect">
            <a:avLst/>
          </a:prstGeom>
        </p:spPr>
      </p:pic>
      <p:pic>
        <p:nvPicPr>
          <p:cNvPr id="20" name="SK-40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6353175"/>
            <a:ext cx="11430000" cy="381000"/>
          </a:xfrm>
          <a:prstGeom prst="rect">
            <a:avLst/>
          </a:prstGeom>
        </p:spPr>
      </p:pic>
      <p:pic>
        <p:nvPicPr>
          <p:cNvPr id="21" name="SK-40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52538" y="6467475"/>
            <a:ext cx="190500" cy="152400"/>
          </a:xfrm>
          <a:prstGeom prst="rect">
            <a:avLst/>
          </a:prstGeom>
        </p:spPr>
      </p:pic>
      <p:pic>
        <p:nvPicPr>
          <p:cNvPr id="22" name="SK-40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872038" y="6467475"/>
            <a:ext cx="190500" cy="152400"/>
          </a:xfrm>
          <a:prstGeom prst="rect">
            <a:avLst/>
          </a:prstGeom>
        </p:spPr>
      </p:pic>
      <p:pic>
        <p:nvPicPr>
          <p:cNvPr id="23" name="SK-40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691563" y="6467475"/>
            <a:ext cx="190500" cy="152400"/>
          </a:xfrm>
          <a:prstGeom prst="rect">
            <a:avLst/>
          </a:prstGeom>
        </p:spPr>
      </p:pic>
      <p:sp>
        <p:nvSpPr>
          <p:cNvPr id="24" name="SK-40-text-23"/>
          <p:cNvSpPr/>
          <p:nvPr/>
        </p:nvSpPr>
        <p:spPr>
          <a:xfrm>
            <a:off x="628650" y="247650"/>
            <a:ext cx="9877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Quick Recall and Top Tips</a:t>
            </a:r>
            <a:endParaRPr lang="en-US" sz="2550" dirty="0"/>
          </a:p>
        </p:txBody>
      </p:sp>
      <p:sp>
        <p:nvSpPr>
          <p:cNvPr id="25" name="SK-40-text-24"/>
          <p:cNvSpPr/>
          <p:nvPr/>
        </p:nvSpPr>
        <p:spPr>
          <a:xfrm>
            <a:off x="628650" y="674340"/>
            <a:ext cx="631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26" name="SK-40-text-25"/>
          <p:cNvSpPr/>
          <p:nvPr/>
        </p:nvSpPr>
        <p:spPr>
          <a:xfrm>
            <a:off x="709613" y="1587401"/>
            <a:ext cx="2057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3600" dirty="0"/>
          </a:p>
        </p:txBody>
      </p:sp>
      <p:sp>
        <p:nvSpPr>
          <p:cNvPr id="27" name="SK-40-text-26"/>
          <p:cNvSpPr/>
          <p:nvPr/>
        </p:nvSpPr>
        <p:spPr>
          <a:xfrm>
            <a:off x="557213" y="2082701"/>
            <a:ext cx="17221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PRIORITY ONE</a:t>
            </a:r>
            <a:endParaRPr lang="en-US" sz="900" dirty="0"/>
          </a:p>
        </p:txBody>
      </p:sp>
      <p:sp>
        <p:nvSpPr>
          <p:cNvPr id="28" name="SK-40-text-27"/>
          <p:cNvSpPr/>
          <p:nvPr/>
        </p:nvSpPr>
        <p:spPr>
          <a:xfrm>
            <a:off x="1752600" y="1259830"/>
            <a:ext cx="31318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ACL Rupture</a:t>
            </a:r>
            <a:endParaRPr lang="en-US" sz="1800" dirty="0"/>
          </a:p>
        </p:txBody>
      </p:sp>
      <p:sp>
        <p:nvSpPr>
          <p:cNvPr id="29" name="SK-40-text-28"/>
          <p:cNvSpPr/>
          <p:nvPr/>
        </p:nvSpPr>
        <p:spPr>
          <a:xfrm>
            <a:off x="3305175" y="1326505"/>
            <a:ext cx="109254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MAJOR RTA</a:t>
            </a:r>
            <a:endParaRPr lang="en-US" sz="900" dirty="0"/>
          </a:p>
        </p:txBody>
      </p:sp>
      <p:sp>
        <p:nvSpPr>
          <p:cNvPr id="30" name="SK-40-text-29"/>
          <p:cNvSpPr/>
          <p:nvPr/>
        </p:nvSpPr>
        <p:spPr>
          <a:xfrm>
            <a:off x="1752600" y="1650355"/>
            <a:ext cx="3225701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HISTORY</a:t>
            </a:r>
            <a:endParaRPr lang="en-US" sz="900" dirty="0"/>
          </a:p>
        </p:txBody>
      </p:sp>
      <p:sp>
        <p:nvSpPr>
          <p:cNvPr id="31" name="SK-40-text-30"/>
          <p:cNvSpPr/>
          <p:nvPr/>
        </p:nvSpPr>
        <p:spPr>
          <a:xfrm>
            <a:off x="1752600" y="1840855"/>
            <a:ext cx="3149501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Pop/Snap, &lt;8h Swelling, Dynamic Pivot, "Giving Way".</a:t>
            </a:r>
            <a:endParaRPr lang="en-US" sz="1200" dirty="0"/>
          </a:p>
        </p:txBody>
      </p:sp>
      <p:sp>
        <p:nvSpPr>
          <p:cNvPr id="32" name="SK-40-text-31"/>
          <p:cNvSpPr/>
          <p:nvPr/>
        </p:nvSpPr>
        <p:spPr>
          <a:xfrm>
            <a:off x="5092601" y="1650355"/>
            <a:ext cx="32258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 TOOL</a:t>
            </a:r>
            <a:endParaRPr lang="en-US" sz="900" dirty="0"/>
          </a:p>
        </p:txBody>
      </p:sp>
      <p:sp>
        <p:nvSpPr>
          <p:cNvPr id="33" name="SK-40-text-32"/>
          <p:cNvSpPr/>
          <p:nvPr/>
        </p:nvSpPr>
        <p:spPr>
          <a:xfrm>
            <a:off x="5092601" y="1840855"/>
            <a:ext cx="31496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Lachman Test (LR+ 25.0) is the most reliable clinical sign.</a:t>
            </a:r>
            <a:endParaRPr lang="en-US" sz="1200" dirty="0"/>
          </a:p>
        </p:txBody>
      </p:sp>
      <p:sp>
        <p:nvSpPr>
          <p:cNvPr id="34" name="SK-40-text-33"/>
          <p:cNvSpPr/>
          <p:nvPr/>
        </p:nvSpPr>
        <p:spPr>
          <a:xfrm>
            <a:off x="8432750" y="1650355"/>
            <a:ext cx="3225701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CARE ACTION</a:t>
            </a:r>
            <a:endParaRPr lang="en-US" sz="900" dirty="0"/>
          </a:p>
        </p:txBody>
      </p:sp>
      <p:sp>
        <p:nvSpPr>
          <p:cNvPr id="35" name="SK-40-text-34"/>
          <p:cNvSpPr/>
          <p:nvPr/>
        </p:nvSpPr>
        <p:spPr>
          <a:xfrm>
            <a:off x="8432750" y="1840855"/>
            <a:ext cx="3149501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Orthopaedic referral. History &gt; Examination.</a:t>
            </a:r>
            <a:endParaRPr lang="en-US" sz="1200" dirty="0"/>
          </a:p>
        </p:txBody>
      </p:sp>
      <p:sp>
        <p:nvSpPr>
          <p:cNvPr id="36" name="SK-40-text-35"/>
          <p:cNvSpPr/>
          <p:nvPr/>
        </p:nvSpPr>
        <p:spPr>
          <a:xfrm>
            <a:off x="1995487" y="2381696"/>
            <a:ext cx="101965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TOP TIP: 70% of acute haemarthrosis is ACL until proven otherwise.</a:t>
            </a:r>
            <a:endParaRPr lang="en-US" sz="1050" dirty="0"/>
          </a:p>
        </p:txBody>
      </p:sp>
      <p:sp>
        <p:nvSpPr>
          <p:cNvPr id="37" name="SK-40-text-36"/>
          <p:cNvSpPr/>
          <p:nvPr/>
        </p:nvSpPr>
        <p:spPr>
          <a:xfrm>
            <a:off x="661988" y="3280321"/>
            <a:ext cx="2057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3600" dirty="0"/>
          </a:p>
        </p:txBody>
      </p:sp>
      <p:sp>
        <p:nvSpPr>
          <p:cNvPr id="38" name="SK-40-text-37"/>
          <p:cNvSpPr/>
          <p:nvPr/>
        </p:nvSpPr>
        <p:spPr>
          <a:xfrm>
            <a:off x="538163" y="3775621"/>
            <a:ext cx="17221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PRIORITY TWO</a:t>
            </a:r>
            <a:endParaRPr lang="en-US" sz="900" dirty="0"/>
          </a:p>
        </p:txBody>
      </p:sp>
      <p:sp>
        <p:nvSpPr>
          <p:cNvPr id="39" name="SK-40-text-38"/>
          <p:cNvSpPr/>
          <p:nvPr/>
        </p:nvSpPr>
        <p:spPr>
          <a:xfrm>
            <a:off x="1752600" y="2952750"/>
            <a:ext cx="36804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Meniscal Tear</a:t>
            </a:r>
            <a:endParaRPr lang="en-US" sz="1800" dirty="0"/>
          </a:p>
        </p:txBody>
      </p:sp>
      <p:sp>
        <p:nvSpPr>
          <p:cNvPr id="40" name="SK-40-text-39"/>
          <p:cNvSpPr/>
          <p:nvPr/>
        </p:nvSpPr>
        <p:spPr>
          <a:xfrm>
            <a:off x="3467100" y="3019425"/>
            <a:ext cx="150212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MODERATE RTA</a:t>
            </a:r>
            <a:endParaRPr lang="en-US" sz="900" dirty="0"/>
          </a:p>
        </p:txBody>
      </p:sp>
      <p:sp>
        <p:nvSpPr>
          <p:cNvPr id="41" name="SK-40-text-40"/>
          <p:cNvSpPr/>
          <p:nvPr/>
        </p:nvSpPr>
        <p:spPr>
          <a:xfrm>
            <a:off x="1752600" y="3343275"/>
            <a:ext cx="3225701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HISTORY</a:t>
            </a:r>
            <a:endParaRPr lang="en-US" sz="900" dirty="0"/>
          </a:p>
        </p:txBody>
      </p:sp>
      <p:sp>
        <p:nvSpPr>
          <p:cNvPr id="42" name="SK-40-text-41"/>
          <p:cNvSpPr/>
          <p:nvPr/>
        </p:nvSpPr>
        <p:spPr>
          <a:xfrm>
            <a:off x="1752600" y="3533775"/>
            <a:ext cx="3149501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Twist on planted foot, 24-48h swelling, Locking/Unlocking.</a:t>
            </a:r>
            <a:endParaRPr lang="en-US" sz="1200" dirty="0"/>
          </a:p>
        </p:txBody>
      </p:sp>
      <p:sp>
        <p:nvSpPr>
          <p:cNvPr id="43" name="SK-40-text-42"/>
          <p:cNvSpPr/>
          <p:nvPr/>
        </p:nvSpPr>
        <p:spPr>
          <a:xfrm>
            <a:off x="5092601" y="3343275"/>
            <a:ext cx="32258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 TOOL</a:t>
            </a:r>
            <a:endParaRPr lang="en-US" sz="900" dirty="0"/>
          </a:p>
        </p:txBody>
      </p:sp>
      <p:sp>
        <p:nvSpPr>
          <p:cNvPr id="44" name="SK-40-text-43"/>
          <p:cNvSpPr/>
          <p:nvPr/>
        </p:nvSpPr>
        <p:spPr>
          <a:xfrm>
            <a:off x="5092601" y="3533775"/>
            <a:ext cx="31496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Medial joint line tenderness + Composite examination.</a:t>
            </a:r>
            <a:endParaRPr lang="en-US" sz="1200" dirty="0"/>
          </a:p>
        </p:txBody>
      </p:sp>
      <p:sp>
        <p:nvSpPr>
          <p:cNvPr id="45" name="SK-40-text-44"/>
          <p:cNvSpPr/>
          <p:nvPr/>
        </p:nvSpPr>
        <p:spPr>
          <a:xfrm>
            <a:off x="8432750" y="3343275"/>
            <a:ext cx="3225701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CARE ACTION</a:t>
            </a:r>
            <a:endParaRPr lang="en-US" sz="900" dirty="0"/>
          </a:p>
        </p:txBody>
      </p:sp>
      <p:sp>
        <p:nvSpPr>
          <p:cNvPr id="46" name="SK-40-text-45"/>
          <p:cNvSpPr/>
          <p:nvPr/>
        </p:nvSpPr>
        <p:spPr>
          <a:xfrm>
            <a:off x="8432750" y="3533775"/>
            <a:ext cx="3149501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MRI gold standard. Refer locked knees urgently.</a:t>
            </a:r>
            <a:endParaRPr lang="en-US" sz="1200" dirty="0"/>
          </a:p>
        </p:txBody>
      </p:sp>
      <p:sp>
        <p:nvSpPr>
          <p:cNvPr id="47" name="SK-40-text-46"/>
          <p:cNvSpPr/>
          <p:nvPr/>
        </p:nvSpPr>
        <p:spPr>
          <a:xfrm>
            <a:off x="1995487" y="4074616"/>
            <a:ext cx="101965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TOP TIP: Avoid total meniscectomy; preserving the meniscus prevents early OA.</a:t>
            </a:r>
            <a:endParaRPr lang="en-US" sz="1050" dirty="0"/>
          </a:p>
        </p:txBody>
      </p:sp>
      <p:sp>
        <p:nvSpPr>
          <p:cNvPr id="48" name="SK-40-text-47"/>
          <p:cNvSpPr/>
          <p:nvPr/>
        </p:nvSpPr>
        <p:spPr>
          <a:xfrm>
            <a:off x="661988" y="4973241"/>
            <a:ext cx="2057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3600" dirty="0"/>
          </a:p>
        </p:txBody>
      </p:sp>
      <p:sp>
        <p:nvSpPr>
          <p:cNvPr id="49" name="SK-40-text-48"/>
          <p:cNvSpPr/>
          <p:nvPr/>
        </p:nvSpPr>
        <p:spPr>
          <a:xfrm>
            <a:off x="490538" y="5468541"/>
            <a:ext cx="19964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PRIORITY THREE</a:t>
            </a:r>
            <a:endParaRPr lang="en-US" sz="900" dirty="0"/>
          </a:p>
        </p:txBody>
      </p:sp>
      <p:sp>
        <p:nvSpPr>
          <p:cNvPr id="50" name="SK-40-text-49"/>
          <p:cNvSpPr/>
          <p:nvPr/>
        </p:nvSpPr>
        <p:spPr>
          <a:xfrm>
            <a:off x="1752600" y="4645670"/>
            <a:ext cx="58750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PFPS &amp; Osteoarthritis</a:t>
            </a:r>
            <a:endParaRPr lang="en-US" sz="1800" dirty="0"/>
          </a:p>
        </p:txBody>
      </p:sp>
      <p:sp>
        <p:nvSpPr>
          <p:cNvPr id="51" name="SK-40-text-50"/>
          <p:cNvSpPr/>
          <p:nvPr/>
        </p:nvSpPr>
        <p:spPr>
          <a:xfrm>
            <a:off x="4248150" y="4712345"/>
            <a:ext cx="215708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MINOR / NEAR MISS</a:t>
            </a:r>
            <a:endParaRPr lang="en-US" sz="900" dirty="0"/>
          </a:p>
        </p:txBody>
      </p:sp>
      <p:sp>
        <p:nvSpPr>
          <p:cNvPr id="52" name="SK-40-text-51"/>
          <p:cNvSpPr/>
          <p:nvPr/>
        </p:nvSpPr>
        <p:spPr>
          <a:xfrm>
            <a:off x="1752600" y="5036195"/>
            <a:ext cx="3225701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HISTORY</a:t>
            </a:r>
            <a:endParaRPr lang="en-US" sz="900" dirty="0"/>
          </a:p>
        </p:txBody>
      </p:sp>
      <p:sp>
        <p:nvSpPr>
          <p:cNvPr id="53" name="SK-40-text-52"/>
          <p:cNvSpPr/>
          <p:nvPr/>
        </p:nvSpPr>
        <p:spPr>
          <a:xfrm>
            <a:off x="1752600" y="5226695"/>
            <a:ext cx="3149501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Stairs (Down), Cinema sign, 45+, Overuse or Age.</a:t>
            </a:r>
            <a:endParaRPr lang="en-US" sz="1200" dirty="0"/>
          </a:p>
        </p:txBody>
      </p:sp>
      <p:sp>
        <p:nvSpPr>
          <p:cNvPr id="54" name="SK-40-text-53"/>
          <p:cNvSpPr/>
          <p:nvPr/>
        </p:nvSpPr>
        <p:spPr>
          <a:xfrm>
            <a:off x="5092601" y="5036195"/>
            <a:ext cx="32258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 TOOL</a:t>
            </a:r>
            <a:endParaRPr lang="en-US" sz="900" dirty="0"/>
          </a:p>
        </p:txBody>
      </p:sp>
      <p:sp>
        <p:nvSpPr>
          <p:cNvPr id="55" name="SK-40-text-54"/>
          <p:cNvSpPr/>
          <p:nvPr/>
        </p:nvSpPr>
        <p:spPr>
          <a:xfrm>
            <a:off x="5092601" y="5226695"/>
            <a:ext cx="31496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Patellar grind, Crepitus, VMO wasting, Foot pronation.</a:t>
            </a:r>
            <a:endParaRPr lang="en-US" sz="1200" dirty="0"/>
          </a:p>
        </p:txBody>
      </p:sp>
      <p:sp>
        <p:nvSpPr>
          <p:cNvPr id="56" name="SK-40-text-55"/>
          <p:cNvSpPr/>
          <p:nvPr/>
        </p:nvSpPr>
        <p:spPr>
          <a:xfrm>
            <a:off x="8432750" y="5036195"/>
            <a:ext cx="3225701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CARE ACTION</a:t>
            </a:r>
            <a:endParaRPr lang="en-US" sz="900" dirty="0"/>
          </a:p>
        </p:txBody>
      </p:sp>
      <p:sp>
        <p:nvSpPr>
          <p:cNvPr id="57" name="SK-40-text-56"/>
          <p:cNvSpPr/>
          <p:nvPr/>
        </p:nvSpPr>
        <p:spPr>
          <a:xfrm>
            <a:off x="8432750" y="5226695"/>
            <a:ext cx="3149501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NG226: Topical NSAIDs first. Weight loss &amp; Exercise.</a:t>
            </a:r>
            <a:endParaRPr lang="en-US" sz="1200" dirty="0"/>
          </a:p>
        </p:txBody>
      </p:sp>
      <p:sp>
        <p:nvSpPr>
          <p:cNvPr id="58" name="SK-40-text-57"/>
          <p:cNvSpPr/>
          <p:nvPr/>
        </p:nvSpPr>
        <p:spPr>
          <a:xfrm>
            <a:off x="1995487" y="5767536"/>
            <a:ext cx="101965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TOP TIP: Paracetamol &amp; Opioids are no longer recommended for OA management.</a:t>
            </a:r>
            <a:endParaRPr lang="en-US" sz="1050" dirty="0"/>
          </a:p>
        </p:txBody>
      </p:sp>
      <p:sp>
        <p:nvSpPr>
          <p:cNvPr id="59" name="SK-40-text-58"/>
          <p:cNvSpPr/>
          <p:nvPr/>
        </p:nvSpPr>
        <p:spPr>
          <a:xfrm>
            <a:off x="1538288" y="6429375"/>
            <a:ext cx="4526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History = 80% Diagnosis</a:t>
            </a:r>
            <a:endParaRPr lang="en-US" sz="1200" dirty="0"/>
          </a:p>
        </p:txBody>
      </p:sp>
      <p:sp>
        <p:nvSpPr>
          <p:cNvPr id="60" name="SK-40-text-59"/>
          <p:cNvSpPr/>
          <p:nvPr/>
        </p:nvSpPr>
        <p:spPr>
          <a:xfrm>
            <a:off x="5157788" y="6429375"/>
            <a:ext cx="5013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Exercise is the Cornerstone</a:t>
            </a:r>
            <a:endParaRPr lang="en-US" sz="1200" dirty="0"/>
          </a:p>
        </p:txBody>
      </p:sp>
      <p:sp>
        <p:nvSpPr>
          <p:cNvPr id="61" name="SK-40-text-60"/>
          <p:cNvSpPr/>
          <p:nvPr/>
        </p:nvSpPr>
        <p:spPr>
          <a:xfrm>
            <a:off x="8977313" y="6429375"/>
            <a:ext cx="321468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Follow NICE NG226 (2022)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47650"/>
            <a:ext cx="57150" cy="45720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055340"/>
            <a:ext cx="6686550" cy="192405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" y="1207740"/>
            <a:ext cx="6381750" cy="36195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1255365"/>
            <a:ext cx="238125" cy="19050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169890"/>
            <a:ext cx="6686550" cy="1695450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" y="3322290"/>
            <a:ext cx="6381750" cy="361950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3400" y="3369915"/>
            <a:ext cx="238125" cy="19050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5055840"/>
            <a:ext cx="6686550" cy="1430685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" y="5208240"/>
            <a:ext cx="6381750" cy="36195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3400" y="5255865"/>
            <a:ext cx="238125" cy="19050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53300" y="1099096"/>
            <a:ext cx="4457700" cy="3095625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53300" y="1099096"/>
            <a:ext cx="4457700" cy="3095625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53300" y="4318546"/>
            <a:ext cx="4457700" cy="1000125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53300" y="5442496"/>
            <a:ext cx="4457700" cy="1000125"/>
          </a:xfrm>
          <a:prstGeom prst="rect">
            <a:avLst/>
          </a:prstGeom>
        </p:spPr>
      </p:pic>
      <p:sp>
        <p:nvSpPr>
          <p:cNvPr id="18" name="SK-5-text-17"/>
          <p:cNvSpPr/>
          <p:nvPr/>
        </p:nvSpPr>
        <p:spPr>
          <a:xfrm>
            <a:off x="628650" y="247650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Extensor Apparatus &amp; Patellofemoral Joint</a:t>
            </a:r>
            <a:endParaRPr lang="en-US" sz="2550" dirty="0"/>
          </a:p>
        </p:txBody>
      </p:sp>
      <p:sp>
        <p:nvSpPr>
          <p:cNvPr id="19" name="SK-5-text-18"/>
          <p:cNvSpPr/>
          <p:nvPr/>
        </p:nvSpPr>
        <p:spPr>
          <a:xfrm>
            <a:off x="628650" y="674340"/>
            <a:ext cx="72580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20" name="SK-5-text-19"/>
          <p:cNvSpPr/>
          <p:nvPr/>
        </p:nvSpPr>
        <p:spPr>
          <a:xfrm>
            <a:off x="866775" y="1207740"/>
            <a:ext cx="5124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Extensor Mechanism</a:t>
            </a:r>
            <a:endParaRPr lang="en-US" sz="1500" dirty="0"/>
          </a:p>
        </p:txBody>
      </p:sp>
      <p:sp>
        <p:nvSpPr>
          <p:cNvPr id="21" name="SK-5-text-20"/>
          <p:cNvSpPr/>
          <p:nvPr/>
        </p:nvSpPr>
        <p:spPr>
          <a:xfrm>
            <a:off x="723900" y="1683990"/>
            <a:ext cx="11468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Quadriceps: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Rectus femoris &amp; 3 vasti converge into the quadriceps tendon.</a:t>
            </a:r>
            <a:endParaRPr lang="en-US" sz="1200" dirty="0"/>
          </a:p>
        </p:txBody>
      </p:sp>
      <p:sp>
        <p:nvSpPr>
          <p:cNvPr id="22" name="SK-5-text-21"/>
          <p:cNvSpPr/>
          <p:nvPr/>
        </p:nvSpPr>
        <p:spPr>
          <a:xfrm>
            <a:off x="723900" y="1988790"/>
            <a:ext cx="11468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Patella: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Largest sesamoid bone; acts as a </a:t>
            </a:r>
            <a:r>
              <a:rPr lang="en-US" sz="120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pulley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the quadriceps.</a:t>
            </a:r>
            <a:endParaRPr lang="en-US" sz="1200" dirty="0"/>
          </a:p>
        </p:txBody>
      </p:sp>
      <p:sp>
        <p:nvSpPr>
          <p:cNvPr id="23" name="SK-5-text-22"/>
          <p:cNvSpPr/>
          <p:nvPr/>
        </p:nvSpPr>
        <p:spPr>
          <a:xfrm>
            <a:off x="723900" y="2293590"/>
            <a:ext cx="6191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Increases the mechanical advantage of extension by moving the tendon further from the joint axis.</a:t>
            </a:r>
            <a:endParaRPr lang="en-US" sz="1200" dirty="0"/>
          </a:p>
        </p:txBody>
      </p:sp>
      <p:sp>
        <p:nvSpPr>
          <p:cNvPr id="24" name="SK-5-text-23"/>
          <p:cNvSpPr/>
          <p:nvPr/>
        </p:nvSpPr>
        <p:spPr>
          <a:xfrm>
            <a:off x="866775" y="3322290"/>
            <a:ext cx="5353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VMO &amp; Patellar Tracking</a:t>
            </a:r>
            <a:endParaRPr lang="en-US" sz="1500" dirty="0"/>
          </a:p>
        </p:txBody>
      </p:sp>
      <p:sp>
        <p:nvSpPr>
          <p:cNvPr id="25" name="SK-5-text-24"/>
          <p:cNvSpPr/>
          <p:nvPr/>
        </p:nvSpPr>
        <p:spPr>
          <a:xfrm>
            <a:off x="723900" y="3798540"/>
            <a:ext cx="11468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Tracking is controlled by the balance of </a:t>
            </a:r>
            <a:r>
              <a:rPr lang="en-US" sz="120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Vastus Medialis (VMO)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vs Vastus Lateralis.</a:t>
            </a:r>
            <a:endParaRPr lang="en-US" sz="1200" dirty="0"/>
          </a:p>
        </p:txBody>
      </p:sp>
      <p:sp>
        <p:nvSpPr>
          <p:cNvPr id="26" name="SK-5-text-25"/>
          <p:cNvSpPr/>
          <p:nvPr/>
        </p:nvSpPr>
        <p:spPr>
          <a:xfrm>
            <a:off x="723900" y="4103340"/>
            <a:ext cx="11468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VMO is the </a:t>
            </a:r>
            <a:r>
              <a:rPr lang="en-US" sz="120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only medial dynamic stabilizer</a:t>
            </a: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its weakness leads to lateral maltracking.</a:t>
            </a:r>
            <a:endParaRPr lang="en-US" sz="1200" dirty="0"/>
          </a:p>
        </p:txBody>
      </p:sp>
      <p:sp>
        <p:nvSpPr>
          <p:cNvPr id="27" name="SK-5-text-26"/>
          <p:cNvSpPr/>
          <p:nvPr/>
        </p:nvSpPr>
        <p:spPr>
          <a:xfrm>
            <a:off x="723900" y="4408140"/>
            <a:ext cx="11468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Imbalance is a primary driver of Patellofemoral Pain Syndrome (PFPS).</a:t>
            </a:r>
            <a:endParaRPr lang="en-US" sz="1200" dirty="0"/>
          </a:p>
        </p:txBody>
      </p:sp>
      <p:sp>
        <p:nvSpPr>
          <p:cNvPr id="28" name="SK-5-text-27"/>
          <p:cNvSpPr/>
          <p:nvPr/>
        </p:nvSpPr>
        <p:spPr>
          <a:xfrm>
            <a:off x="866775" y="5208240"/>
            <a:ext cx="6267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Antagonists: Hamstrings</a:t>
            </a:r>
            <a:endParaRPr lang="en-US" sz="1500" dirty="0"/>
          </a:p>
        </p:txBody>
      </p:sp>
      <p:sp>
        <p:nvSpPr>
          <p:cNvPr id="29" name="SK-5-text-28"/>
          <p:cNvSpPr/>
          <p:nvPr/>
        </p:nvSpPr>
        <p:spPr>
          <a:xfrm>
            <a:off x="723900" y="5684490"/>
            <a:ext cx="1125371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Comprising Biceps Femoris, Semitendinosus, and Semimembranosus.</a:t>
            </a:r>
            <a:endParaRPr lang="en-US" sz="1200" dirty="0"/>
          </a:p>
        </p:txBody>
      </p:sp>
      <p:sp>
        <p:nvSpPr>
          <p:cNvPr id="30" name="SK-5-text-29"/>
          <p:cNvSpPr/>
          <p:nvPr/>
        </p:nvSpPr>
        <p:spPr>
          <a:xfrm>
            <a:off x="723900" y="5989290"/>
            <a:ext cx="11468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flexors of the knee; provide secondary stability to the PCL.</a:t>
            </a:r>
            <a:endParaRPr lang="en-US" sz="1200" dirty="0"/>
          </a:p>
        </p:txBody>
      </p:sp>
      <p:sp>
        <p:nvSpPr>
          <p:cNvPr id="31" name="SK-5-text-30"/>
          <p:cNvSpPr/>
          <p:nvPr/>
        </p:nvSpPr>
        <p:spPr>
          <a:xfrm>
            <a:off x="7467600" y="4394746"/>
            <a:ext cx="43053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2A5B75"/>
                </a:solidFill>
              </a:rPr>
              <a:t>CLINICAL PEARL</a:t>
            </a:r>
            <a:endParaRPr lang="en-US" sz="975" dirty="0"/>
          </a:p>
        </p:txBody>
      </p:sp>
      <p:sp>
        <p:nvSpPr>
          <p:cNvPr id="32" name="SK-5-text-31"/>
          <p:cNvSpPr/>
          <p:nvPr/>
        </p:nvSpPr>
        <p:spPr>
          <a:xfrm>
            <a:off x="7467600" y="4599533"/>
            <a:ext cx="4229100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Muscle wasting (especially VMO) occurs rapidly after knee injury. Always compare quadriceps circumference 10cm above the superior patellar pole.</a:t>
            </a:r>
            <a:endParaRPr lang="en-US" sz="1125" dirty="0"/>
          </a:p>
        </p:txBody>
      </p:sp>
      <p:sp>
        <p:nvSpPr>
          <p:cNvPr id="33" name="SK-5-text-32"/>
          <p:cNvSpPr/>
          <p:nvPr/>
        </p:nvSpPr>
        <p:spPr>
          <a:xfrm>
            <a:off x="7467600" y="5518696"/>
            <a:ext cx="43053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F28500"/>
                </a:solidFill>
              </a:rPr>
              <a:t>AKT FOCUS</a:t>
            </a:r>
            <a:endParaRPr lang="en-US" sz="975" dirty="0"/>
          </a:p>
        </p:txBody>
      </p:sp>
      <p:sp>
        <p:nvSpPr>
          <p:cNvPr id="34" name="SK-5-text-33"/>
          <p:cNvSpPr/>
          <p:nvPr/>
        </p:nvSpPr>
        <p:spPr>
          <a:xfrm>
            <a:off x="7467600" y="5723483"/>
            <a:ext cx="4229100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Patellofemoral Joint (PFJ) is a frequent site of pseudo-locking. True locking is almost always intra-articular (meniscal/loose body).</a:t>
            </a:r>
            <a:endParaRPr lang="en-US" sz="11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57150" cy="45720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236315"/>
            <a:ext cx="5600700" cy="2282279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472505"/>
            <a:ext cx="457200" cy="45720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9138" y="1605855"/>
            <a:ext cx="238125" cy="19050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670995"/>
            <a:ext cx="5600700" cy="2282279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3907185"/>
            <a:ext cx="457200" cy="457200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9138" y="4040535"/>
            <a:ext cx="238125" cy="19050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0300" y="1236315"/>
            <a:ext cx="5600700" cy="2263229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0800" y="1745903"/>
            <a:ext cx="285750" cy="22860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0800" y="2770733"/>
            <a:ext cx="5219700" cy="276225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0300" y="3690045"/>
            <a:ext cx="5600700" cy="2263229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0800" y="4199632"/>
            <a:ext cx="285750" cy="228600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5224463"/>
            <a:ext cx="5219700" cy="276225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6134100"/>
            <a:ext cx="11430000" cy="419100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6238875"/>
            <a:ext cx="819150" cy="209550"/>
          </a:xfrm>
          <a:prstGeom prst="rect">
            <a:avLst/>
          </a:prstGeom>
        </p:spPr>
      </p:pic>
      <p:sp>
        <p:nvSpPr>
          <p:cNvPr id="19" name="SK-6-text-18"/>
          <p:cNvSpPr/>
          <p:nvPr/>
        </p:nvSpPr>
        <p:spPr>
          <a:xfrm>
            <a:off x="628650" y="381000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 Range of Movement and Alignment</a:t>
            </a:r>
            <a:endParaRPr lang="en-US" sz="2550" dirty="0"/>
          </a:p>
        </p:txBody>
      </p:sp>
      <p:sp>
        <p:nvSpPr>
          <p:cNvPr id="20" name="SK-6-text-19"/>
          <p:cNvSpPr/>
          <p:nvPr/>
        </p:nvSpPr>
        <p:spPr>
          <a:xfrm>
            <a:off x="628650" y="807690"/>
            <a:ext cx="66770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21" name="SK-6-text-20"/>
          <p:cNvSpPr/>
          <p:nvPr/>
        </p:nvSpPr>
        <p:spPr>
          <a:xfrm>
            <a:off x="1219200" y="1543943"/>
            <a:ext cx="36252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 Flexion</a:t>
            </a:r>
            <a:endParaRPr lang="en-US" sz="1650" dirty="0"/>
          </a:p>
        </p:txBody>
      </p:sp>
      <p:sp>
        <p:nvSpPr>
          <p:cNvPr id="22" name="SK-6-text-21"/>
          <p:cNvSpPr/>
          <p:nvPr/>
        </p:nvSpPr>
        <p:spPr>
          <a:xfrm>
            <a:off x="609600" y="2024955"/>
            <a:ext cx="681228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400"/>
              </a:lnSpc>
              <a:buNone/>
            </a:pPr>
            <a:r>
              <a:rPr lang="en-US" sz="360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135–140°</a:t>
            </a:r>
            <a:endParaRPr lang="en-US" sz="3600" dirty="0"/>
          </a:p>
        </p:txBody>
      </p:sp>
      <p:sp>
        <p:nvSpPr>
          <p:cNvPr id="23" name="SK-6-text-22"/>
          <p:cNvSpPr/>
          <p:nvPr/>
        </p:nvSpPr>
        <p:spPr>
          <a:xfrm>
            <a:off x="609600" y="2767905"/>
            <a:ext cx="51435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Functional range required for squatting and stairs. Check for symmetry with the contralateral limb.</a:t>
            </a:r>
            <a:endParaRPr lang="en-US" sz="1350" dirty="0"/>
          </a:p>
        </p:txBody>
      </p:sp>
      <p:sp>
        <p:nvSpPr>
          <p:cNvPr id="24" name="SK-6-text-23"/>
          <p:cNvSpPr/>
          <p:nvPr/>
        </p:nvSpPr>
        <p:spPr>
          <a:xfrm>
            <a:off x="1219200" y="3978622"/>
            <a:ext cx="36252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 Extension</a:t>
            </a:r>
            <a:endParaRPr lang="en-US" sz="1650" dirty="0"/>
          </a:p>
        </p:txBody>
      </p:sp>
      <p:sp>
        <p:nvSpPr>
          <p:cNvPr id="25" name="SK-6-text-24"/>
          <p:cNvSpPr/>
          <p:nvPr/>
        </p:nvSpPr>
        <p:spPr>
          <a:xfrm>
            <a:off x="609600" y="4459635"/>
            <a:ext cx="53721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400"/>
              </a:lnSpc>
              <a:buNone/>
            </a:pPr>
            <a:r>
              <a:rPr lang="en-US" sz="3600" b="1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0°</a:t>
            </a:r>
            <a:endParaRPr lang="en-US" sz="3600" dirty="0"/>
          </a:p>
        </p:txBody>
      </p:sp>
      <p:sp>
        <p:nvSpPr>
          <p:cNvPr id="26" name="SK-6-text-25"/>
          <p:cNvSpPr/>
          <p:nvPr/>
        </p:nvSpPr>
        <p:spPr>
          <a:xfrm>
            <a:off x="609600" y="5202585"/>
            <a:ext cx="51435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"Extension Straight!" — Inability to reach 0° may indicate a mechanical block (e.g., bucket-handle meniscal tear).</a:t>
            </a:r>
            <a:endParaRPr lang="en-US" sz="1350" dirty="0"/>
          </a:p>
        </p:txBody>
      </p:sp>
      <p:sp>
        <p:nvSpPr>
          <p:cNvPr id="27" name="SK-6-text-26"/>
          <p:cNvSpPr/>
          <p:nvPr/>
        </p:nvSpPr>
        <p:spPr>
          <a:xfrm>
            <a:off x="6800850" y="1688753"/>
            <a:ext cx="52197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Valgus Alignment</a:t>
            </a:r>
            <a:endParaRPr lang="en-US" sz="1800" dirty="0"/>
          </a:p>
        </p:txBody>
      </p:sp>
      <p:sp>
        <p:nvSpPr>
          <p:cNvPr id="28" name="SK-6-text-27"/>
          <p:cNvSpPr/>
          <p:nvPr/>
        </p:nvSpPr>
        <p:spPr>
          <a:xfrm>
            <a:off x="6400800" y="2107853"/>
            <a:ext cx="52197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Commonly known as </a:t>
            </a: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"Knock-Kneed"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The distal part of the leg is deviated laterally relative to the femur.</a:t>
            </a:r>
            <a:endParaRPr lang="en-US" sz="1350" dirty="0"/>
          </a:p>
        </p:txBody>
      </p:sp>
      <p:sp>
        <p:nvSpPr>
          <p:cNvPr id="29" name="SK-6-text-28"/>
          <p:cNvSpPr/>
          <p:nvPr/>
        </p:nvSpPr>
        <p:spPr>
          <a:xfrm>
            <a:off x="6515100" y="2770733"/>
            <a:ext cx="5278602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Increases lateral compartment load</a:t>
            </a:r>
            <a:endParaRPr lang="en-US" sz="1050" dirty="0"/>
          </a:p>
        </p:txBody>
      </p:sp>
      <p:sp>
        <p:nvSpPr>
          <p:cNvPr id="30" name="SK-6-text-29"/>
          <p:cNvSpPr/>
          <p:nvPr/>
        </p:nvSpPr>
        <p:spPr>
          <a:xfrm>
            <a:off x="6800850" y="4142482"/>
            <a:ext cx="52197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Varus Alignment</a:t>
            </a:r>
            <a:endParaRPr lang="en-US" sz="1800" dirty="0"/>
          </a:p>
        </p:txBody>
      </p:sp>
      <p:sp>
        <p:nvSpPr>
          <p:cNvPr id="31" name="SK-6-text-30"/>
          <p:cNvSpPr/>
          <p:nvPr/>
        </p:nvSpPr>
        <p:spPr>
          <a:xfrm>
            <a:off x="6400800" y="4561582"/>
            <a:ext cx="52197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Commonly known as </a:t>
            </a: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"Bow-Legged"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The distal part of the leg is deviated medially. Common in medial compartment OA.</a:t>
            </a:r>
            <a:endParaRPr lang="en-US" sz="1350" dirty="0"/>
          </a:p>
        </p:txBody>
      </p:sp>
      <p:sp>
        <p:nvSpPr>
          <p:cNvPr id="32" name="SK-6-text-31"/>
          <p:cNvSpPr/>
          <p:nvPr/>
        </p:nvSpPr>
        <p:spPr>
          <a:xfrm>
            <a:off x="6515100" y="5224463"/>
            <a:ext cx="512559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Increases medial compartment load</a:t>
            </a:r>
            <a:endParaRPr lang="en-US" sz="1050" dirty="0"/>
          </a:p>
        </p:txBody>
      </p:sp>
      <p:sp>
        <p:nvSpPr>
          <p:cNvPr id="33" name="SK-6-text-32"/>
          <p:cNvSpPr/>
          <p:nvPr/>
        </p:nvSpPr>
        <p:spPr>
          <a:xfrm>
            <a:off x="647700" y="6238875"/>
            <a:ext cx="108097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FOCUS</a:t>
            </a:r>
            <a:endParaRPr lang="en-US" sz="900" dirty="0"/>
          </a:p>
        </p:txBody>
      </p:sp>
      <p:sp>
        <p:nvSpPr>
          <p:cNvPr id="34" name="SK-6-text-33"/>
          <p:cNvSpPr/>
          <p:nvPr/>
        </p:nvSpPr>
        <p:spPr>
          <a:xfrm>
            <a:off x="1533525" y="6229350"/>
            <a:ext cx="106584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B071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check for hyperextension (Genu Recurvatum). A loss of terminal extension is a high-yield clinical sign for internal derangement.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47650"/>
            <a:ext cx="57150" cy="45720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5500" y="1310729"/>
            <a:ext cx="457200" cy="457200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1225" y="1425029"/>
            <a:ext cx="285750" cy="22860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05500" y="2421285"/>
            <a:ext cx="457200" cy="45720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91225" y="2535585"/>
            <a:ext cx="285750" cy="228600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5500" y="3806130"/>
            <a:ext cx="457200" cy="457200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91225" y="3920430"/>
            <a:ext cx="285750" cy="22860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05500" y="5040511"/>
            <a:ext cx="5715000" cy="76200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0" y="5220891"/>
            <a:ext cx="214313" cy="17532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05500" y="6126361"/>
            <a:ext cx="5715000" cy="295275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57900" y="6205389"/>
            <a:ext cx="166688" cy="137220"/>
          </a:xfrm>
          <a:prstGeom prst="rect">
            <a:avLst/>
          </a:prstGeom>
        </p:spPr>
      </p:pic>
      <p:sp>
        <p:nvSpPr>
          <p:cNvPr id="15" name="SK-7-text-14"/>
          <p:cNvSpPr/>
          <p:nvPr/>
        </p:nvSpPr>
        <p:spPr>
          <a:xfrm>
            <a:off x="819150" y="247650"/>
            <a:ext cx="113728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History-Taking: The Diagnostic Powerhouse</a:t>
            </a:r>
            <a:endParaRPr lang="en-US" sz="2550" dirty="0"/>
          </a:p>
        </p:txBody>
      </p:sp>
      <p:sp>
        <p:nvSpPr>
          <p:cNvPr id="16" name="SK-7-text-15"/>
          <p:cNvSpPr/>
          <p:nvPr/>
        </p:nvSpPr>
        <p:spPr>
          <a:xfrm>
            <a:off x="819150" y="674340"/>
            <a:ext cx="68294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17" name="SK-7-text-16"/>
          <p:cNvSpPr/>
          <p:nvPr/>
        </p:nvSpPr>
        <p:spPr>
          <a:xfrm>
            <a:off x="571500" y="1332458"/>
            <a:ext cx="4762500" cy="2667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500"/>
              </a:lnSpc>
              <a:buNone/>
            </a:pPr>
            <a:r>
              <a:rPr lang="en-US" sz="10500" b="1" kern="0" spc="-336" dirty="0">
                <a:solidFill>
                  <a:srgbClr val="F285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70–80%</a:t>
            </a:r>
            <a:endParaRPr lang="en-US" sz="10500" dirty="0"/>
          </a:p>
        </p:txBody>
      </p:sp>
      <p:sp>
        <p:nvSpPr>
          <p:cNvPr id="18" name="SK-7-text-17"/>
          <p:cNvSpPr/>
          <p:nvPr/>
        </p:nvSpPr>
        <p:spPr>
          <a:xfrm>
            <a:off x="571500" y="4094708"/>
            <a:ext cx="2857500" cy="1600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 diagnostic information is provided by history alone</a:t>
            </a:r>
            <a:endParaRPr lang="en-US" sz="2100" dirty="0"/>
          </a:p>
        </p:txBody>
      </p:sp>
      <p:sp>
        <p:nvSpPr>
          <p:cNvPr id="19" name="SK-7-text-18"/>
          <p:cNvSpPr/>
          <p:nvPr/>
        </p:nvSpPr>
        <p:spPr>
          <a:xfrm>
            <a:off x="571500" y="5885408"/>
            <a:ext cx="47625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i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"The story is 80% of the diagnosis; the exam is just confirmation."</a:t>
            </a:r>
            <a:endParaRPr lang="en-US" sz="1350" dirty="0"/>
          </a:p>
        </p:txBody>
      </p:sp>
      <p:sp>
        <p:nvSpPr>
          <p:cNvPr id="20" name="SK-7-text-19"/>
          <p:cNvSpPr/>
          <p:nvPr/>
        </p:nvSpPr>
        <p:spPr>
          <a:xfrm>
            <a:off x="6553200" y="1310729"/>
            <a:ext cx="56388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Examination Limitations</a:t>
            </a:r>
            <a:endParaRPr lang="en-US" sz="1650" dirty="0"/>
          </a:p>
        </p:txBody>
      </p:sp>
      <p:sp>
        <p:nvSpPr>
          <p:cNvPr id="21" name="SK-7-text-20"/>
          <p:cNvSpPr/>
          <p:nvPr/>
        </p:nvSpPr>
        <p:spPr>
          <a:xfrm>
            <a:off x="6553200" y="1672679"/>
            <a:ext cx="50673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examination only adds </a:t>
            </a: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10–20%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confirming information. Do not over-rely on tests in isolation.</a:t>
            </a:r>
            <a:endParaRPr lang="en-US" sz="1350" dirty="0"/>
          </a:p>
        </p:txBody>
      </p:sp>
      <p:sp>
        <p:nvSpPr>
          <p:cNvPr id="22" name="SK-7-text-21"/>
          <p:cNvSpPr/>
          <p:nvPr/>
        </p:nvSpPr>
        <p:spPr>
          <a:xfrm>
            <a:off x="6553200" y="2421285"/>
            <a:ext cx="51720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ACL Benchmark</a:t>
            </a:r>
            <a:endParaRPr lang="en-US" sz="1650" dirty="0"/>
          </a:p>
        </p:txBody>
      </p:sp>
      <p:sp>
        <p:nvSpPr>
          <p:cNvPr id="23" name="SK-7-text-22"/>
          <p:cNvSpPr/>
          <p:nvPr/>
        </p:nvSpPr>
        <p:spPr>
          <a:xfrm>
            <a:off x="6553200" y="2783235"/>
            <a:ext cx="5067300" cy="8228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90% of ACL diagnoses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are based on history alone. In acute settings, pain and swelling often make initial examination unreliable.</a:t>
            </a:r>
            <a:endParaRPr lang="en-US" sz="1350" dirty="0"/>
          </a:p>
        </p:txBody>
      </p:sp>
      <p:sp>
        <p:nvSpPr>
          <p:cNvPr id="24" name="SK-7-text-23"/>
          <p:cNvSpPr/>
          <p:nvPr/>
        </p:nvSpPr>
        <p:spPr>
          <a:xfrm>
            <a:off x="6553200" y="3806130"/>
            <a:ext cx="51720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"9% Problem"</a:t>
            </a:r>
            <a:endParaRPr lang="en-US" sz="1650" dirty="0"/>
          </a:p>
        </p:txBody>
      </p:sp>
      <p:sp>
        <p:nvSpPr>
          <p:cNvPr id="25" name="SK-7-text-24"/>
          <p:cNvSpPr/>
          <p:nvPr/>
        </p:nvSpPr>
        <p:spPr>
          <a:xfrm>
            <a:off x="6553200" y="4168080"/>
            <a:ext cx="50673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first doctor to see an ACL injury makes the correct diagnosis in only </a:t>
            </a:r>
            <a:r>
              <a:rPr lang="en-US" sz="1350" b="1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9% of cases</a:t>
            </a: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GPs must lead the change.</a:t>
            </a:r>
            <a:endParaRPr lang="en-US" sz="1350" dirty="0"/>
          </a:p>
        </p:txBody>
      </p:sp>
      <p:sp>
        <p:nvSpPr>
          <p:cNvPr id="26" name="SK-7-text-25"/>
          <p:cNvSpPr/>
          <p:nvPr/>
        </p:nvSpPr>
        <p:spPr>
          <a:xfrm>
            <a:off x="6405563" y="5164336"/>
            <a:ext cx="53340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GP Tip: If the history strongly suggests ACL (pop, immediate swelling), but the exam is normal, trust the history and refer.</a:t>
            </a:r>
            <a:endParaRPr lang="en-US" sz="1350" dirty="0"/>
          </a:p>
        </p:txBody>
      </p:sp>
      <p:sp>
        <p:nvSpPr>
          <p:cNvPr id="27" name="SK-7-text-26"/>
          <p:cNvSpPr/>
          <p:nvPr/>
        </p:nvSpPr>
        <p:spPr>
          <a:xfrm>
            <a:off x="6224588" y="6126361"/>
            <a:ext cx="5967413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A5B75"/>
                </a:solidFill>
              </a:rPr>
              <a:t>Reference: Solomon et al., JAMA (2001) | NICE NG226 Standards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57150" cy="45720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98215"/>
            <a:ext cx="11430000" cy="1657945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198215"/>
            <a:ext cx="1333500" cy="1657945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250" y="2017663"/>
            <a:ext cx="381000" cy="30480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33775" y="1567160"/>
            <a:ext cx="1000125" cy="276225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19300" y="1991023"/>
            <a:ext cx="202406" cy="166688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53250" y="1991023"/>
            <a:ext cx="202406" cy="166688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19300" y="2293888"/>
            <a:ext cx="202406" cy="166688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53250" y="2293888"/>
            <a:ext cx="202406" cy="166688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008561"/>
            <a:ext cx="11430000" cy="1657945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3008561"/>
            <a:ext cx="1333500" cy="1657945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7250" y="3828008"/>
            <a:ext cx="381000" cy="304800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95700" y="3377505"/>
            <a:ext cx="1247775" cy="276225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19300" y="3801368"/>
            <a:ext cx="202406" cy="166688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53250" y="3801368"/>
            <a:ext cx="202406" cy="166688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19300" y="4104233"/>
            <a:ext cx="202406" cy="166688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53250" y="4104233"/>
            <a:ext cx="202406" cy="166688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4818906"/>
            <a:ext cx="11430000" cy="1657945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4818906"/>
            <a:ext cx="1333500" cy="1657945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7250" y="5638354"/>
            <a:ext cx="381000" cy="304800"/>
          </a:xfrm>
          <a:prstGeom prst="rect">
            <a:avLst/>
          </a:prstGeom>
        </p:spPr>
      </p:pic>
      <p:pic>
        <p:nvPicPr>
          <p:cNvPr id="24" name="SK-8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248150" y="5187851"/>
            <a:ext cx="1514475" cy="276225"/>
          </a:xfrm>
          <a:prstGeom prst="rect">
            <a:avLst/>
          </a:prstGeom>
        </p:spPr>
      </p:pic>
      <p:pic>
        <p:nvPicPr>
          <p:cNvPr id="25" name="SK-8-img-2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19300" y="5611713"/>
            <a:ext cx="202406" cy="166688"/>
          </a:xfrm>
          <a:prstGeom prst="rect">
            <a:avLst/>
          </a:prstGeom>
        </p:spPr>
      </p:pic>
      <p:pic>
        <p:nvPicPr>
          <p:cNvPr id="26" name="SK-8-img-2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53250" y="5611713"/>
            <a:ext cx="202406" cy="166688"/>
          </a:xfrm>
          <a:prstGeom prst="rect">
            <a:avLst/>
          </a:prstGeom>
        </p:spPr>
      </p:pic>
      <p:pic>
        <p:nvPicPr>
          <p:cNvPr id="27" name="SK-8-img-2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19300" y="5914579"/>
            <a:ext cx="202406" cy="166688"/>
          </a:xfrm>
          <a:prstGeom prst="rect">
            <a:avLst/>
          </a:prstGeom>
        </p:spPr>
      </p:pic>
      <p:pic>
        <p:nvPicPr>
          <p:cNvPr id="28" name="SK-8-img-2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53250" y="5914579"/>
            <a:ext cx="202406" cy="166688"/>
          </a:xfrm>
          <a:prstGeom prst="rect">
            <a:avLst/>
          </a:prstGeom>
        </p:spPr>
      </p:pic>
      <p:sp>
        <p:nvSpPr>
          <p:cNvPr id="29" name="SK-8-text-28"/>
          <p:cNvSpPr/>
          <p:nvPr/>
        </p:nvSpPr>
        <p:spPr>
          <a:xfrm>
            <a:off x="628650" y="381000"/>
            <a:ext cx="1156335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RTA Analogy for Knee Injuries</a:t>
            </a:r>
            <a:endParaRPr lang="en-US" sz="2550" dirty="0"/>
          </a:p>
        </p:txBody>
      </p:sp>
      <p:sp>
        <p:nvSpPr>
          <p:cNvPr id="30" name="SK-8-text-29"/>
          <p:cNvSpPr/>
          <p:nvPr/>
        </p:nvSpPr>
        <p:spPr>
          <a:xfrm>
            <a:off x="628650" y="807690"/>
            <a:ext cx="631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31" name="SK-8-text-30"/>
          <p:cNvSpPr/>
          <p:nvPr/>
        </p:nvSpPr>
        <p:spPr>
          <a:xfrm>
            <a:off x="771525" y="1484263"/>
            <a:ext cx="2057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74777F">
                    <a:alpha val="30000"/>
                  </a:srgbClr>
                </a:solidFill>
              </a:rPr>
              <a:t>01</a:t>
            </a:r>
            <a:endParaRPr lang="en-US" sz="3600" dirty="0"/>
          </a:p>
        </p:txBody>
      </p:sp>
      <p:sp>
        <p:nvSpPr>
          <p:cNvPr id="32" name="SK-8-text-31"/>
          <p:cNvSpPr/>
          <p:nvPr/>
        </p:nvSpPr>
        <p:spPr>
          <a:xfrm>
            <a:off x="809625" y="2398663"/>
            <a:ext cx="762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72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MAJOR</a:t>
            </a:r>
            <a:endParaRPr lang="en-US" sz="900" dirty="0"/>
          </a:p>
        </p:txBody>
      </p:sp>
      <p:sp>
        <p:nvSpPr>
          <p:cNvPr id="33" name="SK-8-text-32"/>
          <p:cNvSpPr/>
          <p:nvPr/>
        </p:nvSpPr>
        <p:spPr>
          <a:xfrm>
            <a:off x="2019300" y="1533823"/>
            <a:ext cx="31318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ACL Rupture</a:t>
            </a:r>
            <a:endParaRPr lang="en-US" sz="1800" dirty="0"/>
          </a:p>
        </p:txBody>
      </p:sp>
      <p:sp>
        <p:nvSpPr>
          <p:cNvPr id="34" name="SK-8-text-33"/>
          <p:cNvSpPr/>
          <p:nvPr/>
        </p:nvSpPr>
        <p:spPr>
          <a:xfrm>
            <a:off x="3648075" y="1567160"/>
            <a:ext cx="1187196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MAJOR RTA</a:t>
            </a:r>
            <a:endParaRPr lang="en-US" sz="1050" dirty="0"/>
          </a:p>
        </p:txBody>
      </p:sp>
      <p:sp>
        <p:nvSpPr>
          <p:cNvPr id="35" name="SK-8-text-34"/>
          <p:cNvSpPr/>
          <p:nvPr/>
        </p:nvSpPr>
        <p:spPr>
          <a:xfrm>
            <a:off x="2316956" y="1991023"/>
            <a:ext cx="757809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Dramatic presentation: audible pop/snap</a:t>
            </a:r>
            <a:endParaRPr lang="en-US" sz="1275" dirty="0"/>
          </a:p>
        </p:txBody>
      </p:sp>
      <p:sp>
        <p:nvSpPr>
          <p:cNvPr id="36" name="SK-8-text-35"/>
          <p:cNvSpPr/>
          <p:nvPr/>
        </p:nvSpPr>
        <p:spPr>
          <a:xfrm>
            <a:off x="7250906" y="1991023"/>
            <a:ext cx="4941094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Immediate severe pain; unable to continue</a:t>
            </a:r>
            <a:endParaRPr lang="en-US" sz="1275" dirty="0"/>
          </a:p>
        </p:txBody>
      </p:sp>
      <p:sp>
        <p:nvSpPr>
          <p:cNvPr id="37" name="SK-8-text-36"/>
          <p:cNvSpPr/>
          <p:nvPr/>
        </p:nvSpPr>
        <p:spPr>
          <a:xfrm>
            <a:off x="2316956" y="2293888"/>
            <a:ext cx="615315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Rapid haemarthrosis (&lt; 8 hours)</a:t>
            </a:r>
            <a:endParaRPr lang="en-US" sz="1275" dirty="0"/>
          </a:p>
        </p:txBody>
      </p:sp>
      <p:sp>
        <p:nvSpPr>
          <p:cNvPr id="38" name="SK-8-text-37"/>
          <p:cNvSpPr/>
          <p:nvPr/>
        </p:nvSpPr>
        <p:spPr>
          <a:xfrm>
            <a:off x="7250906" y="2293888"/>
            <a:ext cx="4941094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Significant instability: Lachman test positive</a:t>
            </a:r>
            <a:endParaRPr lang="en-US" sz="1275" dirty="0"/>
          </a:p>
        </p:txBody>
      </p:sp>
      <p:sp>
        <p:nvSpPr>
          <p:cNvPr id="39" name="SK-8-text-38"/>
          <p:cNvSpPr/>
          <p:nvPr/>
        </p:nvSpPr>
        <p:spPr>
          <a:xfrm>
            <a:off x="771525" y="3294608"/>
            <a:ext cx="2057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74777F">
                    <a:alpha val="30000"/>
                  </a:srgbClr>
                </a:solidFill>
              </a:rPr>
              <a:t>02</a:t>
            </a:r>
            <a:endParaRPr lang="en-US" sz="3600" dirty="0"/>
          </a:p>
        </p:txBody>
      </p:sp>
      <p:sp>
        <p:nvSpPr>
          <p:cNvPr id="40" name="SK-8-text-39"/>
          <p:cNvSpPr/>
          <p:nvPr/>
        </p:nvSpPr>
        <p:spPr>
          <a:xfrm>
            <a:off x="682823" y="4209008"/>
            <a:ext cx="11734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72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MODERATE</a:t>
            </a:r>
            <a:endParaRPr lang="en-US" sz="900" dirty="0"/>
          </a:p>
        </p:txBody>
      </p:sp>
      <p:sp>
        <p:nvSpPr>
          <p:cNvPr id="41" name="SK-8-text-40"/>
          <p:cNvSpPr/>
          <p:nvPr/>
        </p:nvSpPr>
        <p:spPr>
          <a:xfrm>
            <a:off x="2019300" y="3344168"/>
            <a:ext cx="36804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Meniscal Tear</a:t>
            </a:r>
            <a:endParaRPr lang="en-US" sz="1800" dirty="0"/>
          </a:p>
        </p:txBody>
      </p:sp>
      <p:sp>
        <p:nvSpPr>
          <p:cNvPr id="42" name="SK-8-text-41"/>
          <p:cNvSpPr/>
          <p:nvPr/>
        </p:nvSpPr>
        <p:spPr>
          <a:xfrm>
            <a:off x="3810000" y="3377505"/>
            <a:ext cx="164464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071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MODERATE RTA</a:t>
            </a:r>
            <a:endParaRPr lang="en-US" sz="1050" dirty="0"/>
          </a:p>
        </p:txBody>
      </p:sp>
      <p:sp>
        <p:nvSpPr>
          <p:cNvPr id="43" name="SK-8-text-42"/>
          <p:cNvSpPr/>
          <p:nvPr/>
        </p:nvSpPr>
        <p:spPr>
          <a:xfrm>
            <a:off x="2316956" y="3801368"/>
            <a:ext cx="77724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Twisting on planted foot; able to hobble</a:t>
            </a:r>
            <a:endParaRPr lang="en-US" sz="1275" dirty="0"/>
          </a:p>
        </p:txBody>
      </p:sp>
      <p:sp>
        <p:nvSpPr>
          <p:cNvPr id="44" name="SK-8-text-43"/>
          <p:cNvSpPr/>
          <p:nvPr/>
        </p:nvSpPr>
        <p:spPr>
          <a:xfrm>
            <a:off x="7250906" y="3801368"/>
            <a:ext cx="4941094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Delayed swelling/effusion (24–48 hours)</a:t>
            </a:r>
            <a:endParaRPr lang="en-US" sz="1275" dirty="0"/>
          </a:p>
        </p:txBody>
      </p:sp>
      <p:sp>
        <p:nvSpPr>
          <p:cNvPr id="45" name="SK-8-text-44"/>
          <p:cNvSpPr/>
          <p:nvPr/>
        </p:nvSpPr>
        <p:spPr>
          <a:xfrm>
            <a:off x="2316956" y="4104233"/>
            <a:ext cx="77724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Mechanical symptoms: locking or catching</a:t>
            </a:r>
            <a:endParaRPr lang="en-US" sz="1275" dirty="0"/>
          </a:p>
        </p:txBody>
      </p:sp>
      <p:sp>
        <p:nvSpPr>
          <p:cNvPr id="46" name="SK-8-text-45"/>
          <p:cNvSpPr/>
          <p:nvPr/>
        </p:nvSpPr>
        <p:spPr>
          <a:xfrm>
            <a:off x="7250906" y="4104233"/>
            <a:ext cx="4941094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Focal medial or lateral joint line tenderness</a:t>
            </a:r>
            <a:endParaRPr lang="en-US" sz="1275" dirty="0"/>
          </a:p>
        </p:txBody>
      </p:sp>
      <p:sp>
        <p:nvSpPr>
          <p:cNvPr id="47" name="SK-8-text-46"/>
          <p:cNvSpPr/>
          <p:nvPr/>
        </p:nvSpPr>
        <p:spPr>
          <a:xfrm>
            <a:off x="771525" y="5104954"/>
            <a:ext cx="2057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74777F">
                    <a:alpha val="30000"/>
                  </a:srgbClr>
                </a:solidFill>
              </a:rPr>
              <a:t>03</a:t>
            </a:r>
            <a:endParaRPr lang="en-US" sz="3600" dirty="0"/>
          </a:p>
        </p:txBody>
      </p:sp>
      <p:sp>
        <p:nvSpPr>
          <p:cNvPr id="48" name="SK-8-text-47"/>
          <p:cNvSpPr/>
          <p:nvPr/>
        </p:nvSpPr>
        <p:spPr>
          <a:xfrm>
            <a:off x="828675" y="6019354"/>
            <a:ext cx="762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72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MINOR</a:t>
            </a:r>
            <a:endParaRPr lang="en-US" sz="900" dirty="0"/>
          </a:p>
        </p:txBody>
      </p:sp>
      <p:sp>
        <p:nvSpPr>
          <p:cNvPr id="49" name="SK-8-text-48"/>
          <p:cNvSpPr/>
          <p:nvPr/>
        </p:nvSpPr>
        <p:spPr>
          <a:xfrm>
            <a:off x="2019300" y="5154513"/>
            <a:ext cx="53263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Patellofemoral Pain</a:t>
            </a:r>
            <a:endParaRPr lang="en-US" sz="1800" dirty="0"/>
          </a:p>
        </p:txBody>
      </p:sp>
      <p:sp>
        <p:nvSpPr>
          <p:cNvPr id="50" name="SK-8-text-49"/>
          <p:cNvSpPr/>
          <p:nvPr/>
        </p:nvSpPr>
        <p:spPr>
          <a:xfrm>
            <a:off x="4362450" y="5187851"/>
            <a:ext cx="238592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NEAR MISS / MINOR</a:t>
            </a:r>
            <a:endParaRPr lang="en-US" sz="1050" dirty="0"/>
          </a:p>
        </p:txBody>
      </p:sp>
      <p:sp>
        <p:nvSpPr>
          <p:cNvPr id="51" name="SK-8-text-50"/>
          <p:cNvSpPr/>
          <p:nvPr/>
        </p:nvSpPr>
        <p:spPr>
          <a:xfrm>
            <a:off x="2316956" y="5611713"/>
            <a:ext cx="854964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Gradual onset; overuse or change in activity</a:t>
            </a:r>
            <a:endParaRPr lang="en-US" sz="1275" dirty="0"/>
          </a:p>
        </p:txBody>
      </p:sp>
      <p:sp>
        <p:nvSpPr>
          <p:cNvPr id="52" name="SK-8-text-51"/>
          <p:cNvSpPr/>
          <p:nvPr/>
        </p:nvSpPr>
        <p:spPr>
          <a:xfrm>
            <a:off x="7250906" y="5611713"/>
            <a:ext cx="4941094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Minimal or no swelling; vague peri-patellar pain</a:t>
            </a:r>
            <a:endParaRPr lang="en-US" sz="1275" dirty="0"/>
          </a:p>
        </p:txBody>
      </p:sp>
      <p:sp>
        <p:nvSpPr>
          <p:cNvPr id="53" name="SK-8-text-52"/>
          <p:cNvSpPr/>
          <p:nvPr/>
        </p:nvSpPr>
        <p:spPr>
          <a:xfrm>
            <a:off x="2316956" y="5914579"/>
            <a:ext cx="893826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Aggravated by stairs, squats, or "Cinema sign"</a:t>
            </a:r>
            <a:endParaRPr lang="en-US" sz="1275" dirty="0"/>
          </a:p>
        </p:txBody>
      </p:sp>
      <p:sp>
        <p:nvSpPr>
          <p:cNvPr id="54" name="SK-8-text-53"/>
          <p:cNvSpPr/>
          <p:nvPr/>
        </p:nvSpPr>
        <p:spPr>
          <a:xfrm>
            <a:off x="7250906" y="5914579"/>
            <a:ext cx="4941094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findings often subtle or unrewarding</a:t>
            </a:r>
            <a:endParaRPr lang="en-US" sz="127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04800"/>
            <a:ext cx="57150" cy="45720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236315"/>
            <a:ext cx="11430000" cy="481206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236315"/>
            <a:ext cx="1714500" cy="59055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451670"/>
            <a:ext cx="238125" cy="19050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95500" y="1236315"/>
            <a:ext cx="4857750" cy="590550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24100" y="1451670"/>
            <a:ext cx="238125" cy="190500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53250" y="1236315"/>
            <a:ext cx="4857750" cy="590550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81850" y="1451670"/>
            <a:ext cx="238125" cy="190500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1826865"/>
            <a:ext cx="1714500" cy="595313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95500" y="1826865"/>
            <a:ext cx="4857750" cy="595313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53250" y="1826865"/>
            <a:ext cx="4857750" cy="595313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2422178"/>
            <a:ext cx="11430000" cy="920055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2422178"/>
            <a:ext cx="1714500" cy="920055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95500" y="2422178"/>
            <a:ext cx="4857750" cy="920055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53250" y="2422178"/>
            <a:ext cx="4857750" cy="920055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3342233"/>
            <a:ext cx="1714500" cy="920055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95500" y="3342233"/>
            <a:ext cx="4857750" cy="920055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53250" y="3342233"/>
            <a:ext cx="4857750" cy="920055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1000" y="4262289"/>
            <a:ext cx="11430000" cy="595313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1000" y="4262289"/>
            <a:ext cx="1714500" cy="595313"/>
          </a:xfrm>
          <a:prstGeom prst="rect">
            <a:avLst/>
          </a:prstGeom>
        </p:spPr>
      </p:pic>
      <p:pic>
        <p:nvPicPr>
          <p:cNvPr id="24" name="SK-9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095500" y="4262289"/>
            <a:ext cx="4857750" cy="595313"/>
          </a:xfrm>
          <a:prstGeom prst="rect">
            <a:avLst/>
          </a:prstGeom>
        </p:spPr>
      </p:pic>
      <p:pic>
        <p:nvPicPr>
          <p:cNvPr id="25" name="SK-9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953250" y="4262289"/>
            <a:ext cx="4857750" cy="595313"/>
          </a:xfrm>
          <a:prstGeom prst="rect">
            <a:avLst/>
          </a:prstGeom>
        </p:spPr>
      </p:pic>
      <p:pic>
        <p:nvPicPr>
          <p:cNvPr id="26" name="SK-9-img-25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1000" y="4857601"/>
            <a:ext cx="1714500" cy="595313"/>
          </a:xfrm>
          <a:prstGeom prst="rect">
            <a:avLst/>
          </a:prstGeom>
        </p:spPr>
      </p:pic>
      <p:pic>
        <p:nvPicPr>
          <p:cNvPr id="27" name="SK-9-img-2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095500" y="4857601"/>
            <a:ext cx="4857750" cy="595313"/>
          </a:xfrm>
          <a:prstGeom prst="rect">
            <a:avLst/>
          </a:prstGeom>
        </p:spPr>
      </p:pic>
      <p:pic>
        <p:nvPicPr>
          <p:cNvPr id="28" name="SK-9-img-27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953250" y="4857601"/>
            <a:ext cx="4857750" cy="595313"/>
          </a:xfrm>
          <a:prstGeom prst="rect">
            <a:avLst/>
          </a:prstGeom>
        </p:spPr>
      </p:pic>
      <p:pic>
        <p:nvPicPr>
          <p:cNvPr id="29" name="SK-9-img-2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1000" y="5452914"/>
            <a:ext cx="11430000" cy="595461"/>
          </a:xfrm>
          <a:prstGeom prst="rect">
            <a:avLst/>
          </a:prstGeom>
        </p:spPr>
      </p:pic>
      <p:pic>
        <p:nvPicPr>
          <p:cNvPr id="30" name="SK-9-img-2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1000" y="5452914"/>
            <a:ext cx="1714500" cy="595461"/>
          </a:xfrm>
          <a:prstGeom prst="rect">
            <a:avLst/>
          </a:prstGeom>
        </p:spPr>
      </p:pic>
      <p:pic>
        <p:nvPicPr>
          <p:cNvPr id="31" name="SK-9-img-3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095500" y="5452914"/>
            <a:ext cx="4857750" cy="595461"/>
          </a:xfrm>
          <a:prstGeom prst="rect">
            <a:avLst/>
          </a:prstGeom>
        </p:spPr>
      </p:pic>
      <p:pic>
        <p:nvPicPr>
          <p:cNvPr id="32" name="SK-9-img-3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953250" y="5452914"/>
            <a:ext cx="4857750" cy="595461"/>
          </a:xfrm>
          <a:prstGeom prst="rect">
            <a:avLst/>
          </a:prstGeom>
        </p:spPr>
      </p:pic>
      <p:sp>
        <p:nvSpPr>
          <p:cNvPr id="33" name="SK-9-text-32"/>
          <p:cNvSpPr/>
          <p:nvPr/>
        </p:nvSpPr>
        <p:spPr>
          <a:xfrm>
            <a:off x="628650" y="304800"/>
            <a:ext cx="1143190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C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 and Sex Probability Guide</a:t>
            </a:r>
            <a:endParaRPr lang="en-US" sz="2550" dirty="0"/>
          </a:p>
        </p:txBody>
      </p:sp>
      <p:sp>
        <p:nvSpPr>
          <p:cNvPr id="34" name="SK-9-text-33"/>
          <p:cNvSpPr/>
          <p:nvPr/>
        </p:nvSpPr>
        <p:spPr>
          <a:xfrm>
            <a:off x="628650" y="731490"/>
            <a:ext cx="631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• CLINICAL TEACHING MODULE</a:t>
            </a:r>
            <a:endParaRPr lang="en-US" sz="1050" dirty="0"/>
          </a:p>
        </p:txBody>
      </p:sp>
      <p:sp>
        <p:nvSpPr>
          <p:cNvPr id="35" name="SK-9-text-34"/>
          <p:cNvSpPr/>
          <p:nvPr/>
        </p:nvSpPr>
        <p:spPr>
          <a:xfrm>
            <a:off x="847725" y="1236315"/>
            <a:ext cx="1508760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 Group</a:t>
            </a:r>
            <a:endParaRPr lang="en-US" sz="1500" dirty="0"/>
          </a:p>
        </p:txBody>
      </p:sp>
      <p:sp>
        <p:nvSpPr>
          <p:cNvPr id="36" name="SK-9-text-35"/>
          <p:cNvSpPr/>
          <p:nvPr/>
        </p:nvSpPr>
        <p:spPr>
          <a:xfrm>
            <a:off x="2562225" y="1236315"/>
            <a:ext cx="4400550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Males</a:t>
            </a:r>
            <a:endParaRPr lang="en-US" sz="1500" dirty="0"/>
          </a:p>
        </p:txBody>
      </p:sp>
      <p:sp>
        <p:nvSpPr>
          <p:cNvPr id="37" name="SK-9-text-36"/>
          <p:cNvSpPr/>
          <p:nvPr/>
        </p:nvSpPr>
        <p:spPr>
          <a:xfrm>
            <a:off x="7419975" y="1236315"/>
            <a:ext cx="4400550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Females</a:t>
            </a:r>
            <a:endParaRPr lang="en-US" sz="1500" dirty="0"/>
          </a:p>
        </p:txBody>
      </p:sp>
      <p:sp>
        <p:nvSpPr>
          <p:cNvPr id="38" name="SK-9-text-37"/>
          <p:cNvSpPr/>
          <p:nvPr/>
        </p:nvSpPr>
        <p:spPr>
          <a:xfrm>
            <a:off x="609600" y="1826865"/>
            <a:ext cx="1343025" cy="595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 – 12</a:t>
            </a:r>
            <a:endParaRPr lang="en-US" sz="1350" dirty="0"/>
          </a:p>
        </p:txBody>
      </p:sp>
      <p:sp>
        <p:nvSpPr>
          <p:cNvPr id="39" name="SK-9-text-38"/>
          <p:cNvSpPr/>
          <p:nvPr/>
        </p:nvSpPr>
        <p:spPr>
          <a:xfrm>
            <a:off x="2324100" y="1826865"/>
            <a:ext cx="4558755" cy="595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Discoid lateral meniscus</a:t>
            </a:r>
            <a:endParaRPr lang="en-US" sz="1350" dirty="0"/>
          </a:p>
        </p:txBody>
      </p:sp>
      <p:sp>
        <p:nvSpPr>
          <p:cNvPr id="40" name="SK-9-text-39"/>
          <p:cNvSpPr/>
          <p:nvPr/>
        </p:nvSpPr>
        <p:spPr>
          <a:xfrm>
            <a:off x="7181850" y="1826865"/>
            <a:ext cx="4558755" cy="595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Discoid lateral meniscus</a:t>
            </a:r>
            <a:endParaRPr lang="en-US" sz="1350" dirty="0"/>
          </a:p>
        </p:txBody>
      </p:sp>
      <p:sp>
        <p:nvSpPr>
          <p:cNvPr id="41" name="SK-9-text-40"/>
          <p:cNvSpPr/>
          <p:nvPr/>
        </p:nvSpPr>
        <p:spPr>
          <a:xfrm>
            <a:off x="609600" y="2422178"/>
            <a:ext cx="1544193" cy="9200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 – 18</a:t>
            </a:r>
            <a:endParaRPr lang="en-US" sz="1350" dirty="0"/>
          </a:p>
        </p:txBody>
      </p:sp>
      <p:sp>
        <p:nvSpPr>
          <p:cNvPr id="42" name="SK-9-text-41"/>
          <p:cNvSpPr/>
          <p:nvPr/>
        </p:nvSpPr>
        <p:spPr>
          <a:xfrm>
            <a:off x="2324100" y="2610743"/>
            <a:ext cx="52292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Osteochondritis dissecans</a:t>
            </a:r>
            <a:endParaRPr lang="en-US" sz="1350" dirty="0"/>
          </a:p>
        </p:txBody>
      </p:sp>
      <p:sp>
        <p:nvSpPr>
          <p:cNvPr id="43" name="SK-9-text-42"/>
          <p:cNvSpPr/>
          <p:nvPr/>
        </p:nvSpPr>
        <p:spPr>
          <a:xfrm>
            <a:off x="2324100" y="2896493"/>
            <a:ext cx="50234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Osgood-Schlatter disease</a:t>
            </a:r>
            <a:endParaRPr lang="en-US" sz="1350" dirty="0"/>
          </a:p>
        </p:txBody>
      </p:sp>
      <p:sp>
        <p:nvSpPr>
          <p:cNvPr id="44" name="SK-9-text-43"/>
          <p:cNvSpPr/>
          <p:nvPr/>
        </p:nvSpPr>
        <p:spPr>
          <a:xfrm>
            <a:off x="7181850" y="2422178"/>
            <a:ext cx="4931507" cy="9200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 patellar dislocation</a:t>
            </a:r>
            <a:endParaRPr lang="en-US" sz="1350" dirty="0"/>
          </a:p>
        </p:txBody>
      </p:sp>
      <p:sp>
        <p:nvSpPr>
          <p:cNvPr id="45" name="SK-9-text-44"/>
          <p:cNvSpPr/>
          <p:nvPr/>
        </p:nvSpPr>
        <p:spPr>
          <a:xfrm>
            <a:off x="609600" y="3342233"/>
            <a:ext cx="1544193" cy="9200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18 – 30</a:t>
            </a:r>
            <a:endParaRPr lang="en-US" sz="1350" dirty="0"/>
          </a:p>
        </p:txBody>
      </p:sp>
      <p:sp>
        <p:nvSpPr>
          <p:cNvPr id="46" name="SK-9-text-45"/>
          <p:cNvSpPr/>
          <p:nvPr/>
        </p:nvSpPr>
        <p:spPr>
          <a:xfrm>
            <a:off x="2324100" y="3342233"/>
            <a:ext cx="5117883" cy="9200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Longitudinal meniscal tears</a:t>
            </a:r>
            <a:endParaRPr lang="en-US" sz="1350" dirty="0"/>
          </a:p>
        </p:txBody>
      </p:sp>
      <p:sp>
        <p:nvSpPr>
          <p:cNvPr id="47" name="SK-9-text-46"/>
          <p:cNvSpPr/>
          <p:nvPr/>
        </p:nvSpPr>
        <p:spPr>
          <a:xfrm>
            <a:off x="7181850" y="3530798"/>
            <a:ext cx="50101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Recurrent patellar dislocation</a:t>
            </a:r>
            <a:endParaRPr lang="en-US" sz="1350" dirty="0"/>
          </a:p>
        </p:txBody>
      </p:sp>
      <p:sp>
        <p:nvSpPr>
          <p:cNvPr id="48" name="SK-9-text-47"/>
          <p:cNvSpPr/>
          <p:nvPr/>
        </p:nvSpPr>
        <p:spPr>
          <a:xfrm>
            <a:off x="7181850" y="3816548"/>
            <a:ext cx="48177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Chondromalacia patellae</a:t>
            </a:r>
            <a:endParaRPr lang="en-US" sz="1350" dirty="0"/>
          </a:p>
        </p:txBody>
      </p:sp>
      <p:sp>
        <p:nvSpPr>
          <p:cNvPr id="49" name="SK-9-text-48"/>
          <p:cNvSpPr/>
          <p:nvPr/>
        </p:nvSpPr>
        <p:spPr>
          <a:xfrm>
            <a:off x="609600" y="4262289"/>
            <a:ext cx="1544193" cy="595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30 – 50</a:t>
            </a:r>
            <a:endParaRPr lang="en-US" sz="1350" dirty="0"/>
          </a:p>
        </p:txBody>
      </p:sp>
      <p:sp>
        <p:nvSpPr>
          <p:cNvPr id="50" name="SK-9-text-49"/>
          <p:cNvSpPr/>
          <p:nvPr/>
        </p:nvSpPr>
        <p:spPr>
          <a:xfrm>
            <a:off x="2324100" y="4262289"/>
            <a:ext cx="4486275" cy="595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Rheumatoid arthritis</a:t>
            </a:r>
            <a:endParaRPr lang="en-US" sz="1350" dirty="0"/>
          </a:p>
        </p:txBody>
      </p:sp>
      <p:sp>
        <p:nvSpPr>
          <p:cNvPr id="51" name="SK-9-text-50"/>
          <p:cNvSpPr/>
          <p:nvPr/>
        </p:nvSpPr>
        <p:spPr>
          <a:xfrm>
            <a:off x="7181850" y="4262289"/>
            <a:ext cx="4486275" cy="595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Rheumatoid arthritis</a:t>
            </a:r>
            <a:endParaRPr lang="en-US" sz="1350" dirty="0"/>
          </a:p>
        </p:txBody>
      </p:sp>
      <p:sp>
        <p:nvSpPr>
          <p:cNvPr id="52" name="SK-9-text-51"/>
          <p:cNvSpPr/>
          <p:nvPr/>
        </p:nvSpPr>
        <p:spPr>
          <a:xfrm>
            <a:off x="609600" y="4857601"/>
            <a:ext cx="1544193" cy="595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40 – 55</a:t>
            </a:r>
            <a:endParaRPr lang="en-US" sz="1350" dirty="0"/>
          </a:p>
        </p:txBody>
      </p:sp>
      <p:sp>
        <p:nvSpPr>
          <p:cNvPr id="53" name="SK-9-text-52"/>
          <p:cNvSpPr/>
          <p:nvPr/>
        </p:nvSpPr>
        <p:spPr>
          <a:xfrm>
            <a:off x="2324100" y="4857601"/>
            <a:ext cx="5490636" cy="595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Degenerative meniscal lesions</a:t>
            </a:r>
            <a:endParaRPr lang="en-US" sz="1350" dirty="0"/>
          </a:p>
        </p:txBody>
      </p:sp>
      <p:sp>
        <p:nvSpPr>
          <p:cNvPr id="54" name="SK-9-text-53"/>
          <p:cNvSpPr/>
          <p:nvPr/>
        </p:nvSpPr>
        <p:spPr>
          <a:xfrm>
            <a:off x="7181850" y="4857601"/>
            <a:ext cx="5010150" cy="595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Degenerative meniscal lesions</a:t>
            </a:r>
            <a:endParaRPr lang="en-US" sz="1350" dirty="0"/>
          </a:p>
        </p:txBody>
      </p:sp>
      <p:sp>
        <p:nvSpPr>
          <p:cNvPr id="55" name="SK-9-text-54"/>
          <p:cNvSpPr/>
          <p:nvPr/>
        </p:nvSpPr>
        <p:spPr>
          <a:xfrm>
            <a:off x="609600" y="5452914"/>
            <a:ext cx="1343025" cy="595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A5B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45+</a:t>
            </a:r>
            <a:endParaRPr lang="en-US" sz="1350" dirty="0"/>
          </a:p>
        </p:txBody>
      </p:sp>
      <p:sp>
        <p:nvSpPr>
          <p:cNvPr id="56" name="SK-9-text-55"/>
          <p:cNvSpPr/>
          <p:nvPr/>
        </p:nvSpPr>
        <p:spPr>
          <a:xfrm>
            <a:off x="2324100" y="5452914"/>
            <a:ext cx="4486275" cy="595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Osteoarthritis (OA)</a:t>
            </a:r>
            <a:endParaRPr lang="en-US" sz="1350" dirty="0"/>
          </a:p>
        </p:txBody>
      </p:sp>
      <p:sp>
        <p:nvSpPr>
          <p:cNvPr id="57" name="SK-9-text-56"/>
          <p:cNvSpPr/>
          <p:nvPr/>
        </p:nvSpPr>
        <p:spPr>
          <a:xfrm>
            <a:off x="7181850" y="5452914"/>
            <a:ext cx="4486275" cy="595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4474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Osteoarthritis (OA)</a:t>
            </a:r>
            <a:endParaRPr lang="en-US" sz="1350" dirty="0"/>
          </a:p>
        </p:txBody>
      </p:sp>
      <p:sp>
        <p:nvSpPr>
          <p:cNvPr id="58" name="SK-9-text-57"/>
          <p:cNvSpPr/>
          <p:nvPr/>
        </p:nvSpPr>
        <p:spPr>
          <a:xfrm>
            <a:off x="381000" y="6353175"/>
            <a:ext cx="11811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4777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Note: Use demographics as a guide to probability, not as a replacement for clinical history and examination.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7076</Words>
  <Application>Microsoft Office PowerPoint</Application>
  <PresentationFormat>Widescreen</PresentationFormat>
  <Paragraphs>926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Inter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4</cp:revision>
  <dcterms:created xsi:type="dcterms:W3CDTF">2026-06-19T13:50:43Z</dcterms:created>
  <dcterms:modified xsi:type="dcterms:W3CDTF">2026-06-28T18:27:55Z</dcterms:modified>
</cp:coreProperties>
</file>