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  <p:embeddedFont>
      <p:font typeface="Open Sans" panose="020B0606030504020204" pitchFamily="34" charset="0"/>
      <p:regular r:id="rId17"/>
      <p:bold r:id="rId18"/>
      <p:italic r:id="rId19"/>
      <p:boldItalic r:id="rId20"/>
    </p:embeddedFont>
    <p:embeddedFont>
      <p:font typeface="Roboto" panose="02000000000000000000" pitchFamily="2" charset="0"/>
      <p:regular r:id="rId21"/>
      <p:bold r:id="rId22"/>
      <p:italic r:id="rId23"/>
      <p:boldItalic r:id="rId2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23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18" Type="http://schemas.openxmlformats.org/officeDocument/2006/relationships/image" Target="../media/image181.png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9.png"/><Relationship Id="rId20" Type="http://schemas.openxmlformats.org/officeDocument/2006/relationships/image" Target="../media/image1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5" Type="http://schemas.openxmlformats.org/officeDocument/2006/relationships/image" Target="../media/image168.png"/><Relationship Id="rId15" Type="http://schemas.openxmlformats.org/officeDocument/2006/relationships/image" Target="../media/image178.png"/><Relationship Id="rId10" Type="http://schemas.openxmlformats.org/officeDocument/2006/relationships/image" Target="../media/image173.png"/><Relationship Id="rId19" Type="http://schemas.openxmlformats.org/officeDocument/2006/relationships/image" Target="../media/image182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1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18" Type="http://schemas.openxmlformats.org/officeDocument/2006/relationships/image" Target="../media/image84.png"/><Relationship Id="rId26" Type="http://schemas.openxmlformats.org/officeDocument/2006/relationships/image" Target="../media/image92.png"/><Relationship Id="rId3" Type="http://schemas.openxmlformats.org/officeDocument/2006/relationships/image" Target="../media/image1.png"/><Relationship Id="rId21" Type="http://schemas.openxmlformats.org/officeDocument/2006/relationships/image" Target="../media/image87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openxmlformats.org/officeDocument/2006/relationships/image" Target="../media/image83.png"/><Relationship Id="rId25" Type="http://schemas.openxmlformats.org/officeDocument/2006/relationships/image" Target="../media/image9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24" Type="http://schemas.openxmlformats.org/officeDocument/2006/relationships/image" Target="../media/image90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23" Type="http://schemas.openxmlformats.org/officeDocument/2006/relationships/image" Target="../media/image89.png"/><Relationship Id="rId10" Type="http://schemas.openxmlformats.org/officeDocument/2006/relationships/image" Target="../media/image76.png"/><Relationship Id="rId19" Type="http://schemas.openxmlformats.org/officeDocument/2006/relationships/image" Target="../media/image85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Relationship Id="rId22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26" Type="http://schemas.openxmlformats.org/officeDocument/2006/relationships/image" Target="../media/image115.png"/><Relationship Id="rId21" Type="http://schemas.openxmlformats.org/officeDocument/2006/relationships/image" Target="../media/image110.png"/><Relationship Id="rId34" Type="http://schemas.openxmlformats.org/officeDocument/2006/relationships/image" Target="../media/image123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17" Type="http://schemas.openxmlformats.org/officeDocument/2006/relationships/image" Target="../media/image106.png"/><Relationship Id="rId25" Type="http://schemas.openxmlformats.org/officeDocument/2006/relationships/image" Target="../media/image114.png"/><Relationship Id="rId33" Type="http://schemas.openxmlformats.org/officeDocument/2006/relationships/image" Target="../media/image122.png"/><Relationship Id="rId38" Type="http://schemas.openxmlformats.org/officeDocument/2006/relationships/image" Target="../media/image12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5.png"/><Relationship Id="rId20" Type="http://schemas.openxmlformats.org/officeDocument/2006/relationships/image" Target="../media/image109.png"/><Relationship Id="rId29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24" Type="http://schemas.openxmlformats.org/officeDocument/2006/relationships/image" Target="../media/image113.png"/><Relationship Id="rId32" Type="http://schemas.openxmlformats.org/officeDocument/2006/relationships/image" Target="../media/image121.png"/><Relationship Id="rId37" Type="http://schemas.openxmlformats.org/officeDocument/2006/relationships/image" Target="../media/image126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23" Type="http://schemas.openxmlformats.org/officeDocument/2006/relationships/image" Target="../media/image112.png"/><Relationship Id="rId28" Type="http://schemas.openxmlformats.org/officeDocument/2006/relationships/image" Target="../media/image117.png"/><Relationship Id="rId36" Type="http://schemas.openxmlformats.org/officeDocument/2006/relationships/image" Target="../media/image125.png"/><Relationship Id="rId10" Type="http://schemas.openxmlformats.org/officeDocument/2006/relationships/image" Target="../media/image99.png"/><Relationship Id="rId19" Type="http://schemas.openxmlformats.org/officeDocument/2006/relationships/image" Target="../media/image108.png"/><Relationship Id="rId31" Type="http://schemas.openxmlformats.org/officeDocument/2006/relationships/image" Target="../media/image120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Relationship Id="rId22" Type="http://schemas.openxmlformats.org/officeDocument/2006/relationships/image" Target="../media/image111.png"/><Relationship Id="rId27" Type="http://schemas.openxmlformats.org/officeDocument/2006/relationships/image" Target="../media/image116.png"/><Relationship Id="rId30" Type="http://schemas.openxmlformats.org/officeDocument/2006/relationships/image" Target="../media/image119.png"/><Relationship Id="rId35" Type="http://schemas.openxmlformats.org/officeDocument/2006/relationships/image" Target="../media/image124.png"/><Relationship Id="rId8" Type="http://schemas.openxmlformats.org/officeDocument/2006/relationships/image" Target="../media/image97.png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3" Type="http://schemas.openxmlformats.org/officeDocument/2006/relationships/image" Target="../media/image1.png"/><Relationship Id="rId21" Type="http://schemas.openxmlformats.org/officeDocument/2006/relationships/image" Target="../media/image145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0.png"/><Relationship Id="rId20" Type="http://schemas.openxmlformats.org/officeDocument/2006/relationships/image" Target="../media/image1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139.png"/><Relationship Id="rId23" Type="http://schemas.openxmlformats.org/officeDocument/2006/relationships/image" Target="../media/image147.png"/><Relationship Id="rId10" Type="http://schemas.openxmlformats.org/officeDocument/2006/relationships/image" Target="../media/image134.png"/><Relationship Id="rId19" Type="http://schemas.openxmlformats.org/officeDocument/2006/relationships/image" Target="../media/image143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Relationship Id="rId22" Type="http://schemas.openxmlformats.org/officeDocument/2006/relationships/image" Target="../media/image14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18" Type="http://schemas.openxmlformats.org/officeDocument/2006/relationships/image" Target="../media/image162.png"/><Relationship Id="rId3" Type="http://schemas.openxmlformats.org/officeDocument/2006/relationships/image" Target="../media/image1.png"/><Relationship Id="rId21" Type="http://schemas.openxmlformats.org/officeDocument/2006/relationships/image" Target="../media/image165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17" Type="http://schemas.openxmlformats.org/officeDocument/2006/relationships/image" Target="../media/image16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60.png"/><Relationship Id="rId20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5" Type="http://schemas.openxmlformats.org/officeDocument/2006/relationships/image" Target="../media/image159.png"/><Relationship Id="rId10" Type="http://schemas.openxmlformats.org/officeDocument/2006/relationships/image" Target="../media/image154.png"/><Relationship Id="rId19" Type="http://schemas.openxmlformats.org/officeDocument/2006/relationships/image" Target="../media/image163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Relationship Id="rId14" Type="http://schemas.openxmlformats.org/officeDocument/2006/relationships/image" Target="../media/image1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82811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72200"/>
            <a:ext cx="12192000" cy="6858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1961" y="582811"/>
            <a:ext cx="3169890" cy="558924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8980" y="1097161"/>
            <a:ext cx="4267200" cy="466338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471" y="3857179"/>
            <a:ext cx="1792188" cy="7620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4800" y="1611511"/>
            <a:ext cx="3681859" cy="4046190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3318123" y="109686"/>
            <a:ext cx="554325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6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625" dirty="0"/>
          </a:p>
        </p:txBody>
      </p:sp>
      <p:sp>
        <p:nvSpPr>
          <p:cNvPr id="10" name="SK-1-text-9"/>
          <p:cNvSpPr/>
          <p:nvPr/>
        </p:nvSpPr>
        <p:spPr>
          <a:xfrm>
            <a:off x="621655" y="1611511"/>
            <a:ext cx="938688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D374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MSK · MUSCULOSKELETAL MEDICINE</a:t>
            </a:r>
            <a:endParaRPr lang="en-US" sz="2025" dirty="0"/>
          </a:p>
        </p:txBody>
      </p:sp>
      <p:sp>
        <p:nvSpPr>
          <p:cNvPr id="11" name="SK-1-text-10"/>
          <p:cNvSpPr/>
          <p:nvPr/>
        </p:nvSpPr>
        <p:spPr>
          <a:xfrm>
            <a:off x="621655" y="2201317"/>
            <a:ext cx="6876157" cy="15155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445"/>
              </a:lnSpc>
              <a:buNone/>
            </a:pPr>
            <a:r>
              <a:rPr lang="en-US" sz="4950" b="1" dirty="0">
                <a:solidFill>
                  <a:srgbClr val="0F1F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MSK Common</a:t>
            </a:r>
            <a:endParaRPr lang="en-US" sz="4950" dirty="0"/>
          </a:p>
          <a:p>
            <a:pPr marL="0" indent="0" algn="l">
              <a:lnSpc>
                <a:spcPts val="5445"/>
              </a:lnSpc>
              <a:buNone/>
            </a:pPr>
            <a:r>
              <a:rPr lang="en-US" sz="4950" b="1" dirty="0">
                <a:solidFill>
                  <a:srgbClr val="0F1F2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Conditions &amp; Key Points</a:t>
            </a:r>
            <a:endParaRPr lang="en-US" sz="4950" dirty="0"/>
          </a:p>
        </p:txBody>
      </p:sp>
      <p:sp>
        <p:nvSpPr>
          <p:cNvPr id="12" name="SK-1-text-11"/>
          <p:cNvSpPr/>
          <p:nvPr/>
        </p:nvSpPr>
        <p:spPr>
          <a:xfrm>
            <a:off x="633859" y="4389090"/>
            <a:ext cx="1155814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for GP Trainees</a:t>
            </a:r>
            <a:endParaRPr lang="en-US" sz="2550" dirty="0"/>
          </a:p>
        </p:txBody>
      </p:sp>
      <p:sp>
        <p:nvSpPr>
          <p:cNvPr id="13" name="SK-1-text-12"/>
          <p:cNvSpPr/>
          <p:nvPr/>
        </p:nvSpPr>
        <p:spPr>
          <a:xfrm>
            <a:off x="633859" y="5006280"/>
            <a:ext cx="1155814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Core Principles and Clinical Updates · June 2026</a:t>
            </a:r>
            <a:endParaRPr lang="en-US" sz="1950" dirty="0"/>
          </a:p>
        </p:txBody>
      </p:sp>
      <p:sp>
        <p:nvSpPr>
          <p:cNvPr id="14" name="SK-1-text-13"/>
          <p:cNvSpPr/>
          <p:nvPr/>
        </p:nvSpPr>
        <p:spPr>
          <a:xfrm>
            <a:off x="633859" y="5561707"/>
            <a:ext cx="636460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D3741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950" dirty="0"/>
          </a:p>
        </p:txBody>
      </p:sp>
      <p:sp>
        <p:nvSpPr>
          <p:cNvPr id="15" name="SK-1-text-14"/>
          <p:cNvSpPr/>
          <p:nvPr/>
        </p:nvSpPr>
        <p:spPr>
          <a:xfrm>
            <a:off x="585192" y="6542484"/>
            <a:ext cx="101669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MSK Common Conditions &amp; Key Points</a:t>
            </a:r>
            <a:endParaRPr lang="en-US" sz="1350" dirty="0"/>
          </a:p>
        </p:txBody>
      </p:sp>
      <p:sp>
        <p:nvSpPr>
          <p:cNvPr id="16" name="SK-1-text-15"/>
          <p:cNvSpPr/>
          <p:nvPr/>
        </p:nvSpPr>
        <p:spPr>
          <a:xfrm>
            <a:off x="8729067" y="6542484"/>
            <a:ext cx="285318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1008013"/>
            <a:ext cx="889992" cy="82153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1590973"/>
            <a:ext cx="4998690" cy="363438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188" y="1885950"/>
            <a:ext cx="4998690" cy="2084784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8769" y="1590973"/>
            <a:ext cx="6449467" cy="363438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8769" y="1885950"/>
            <a:ext cx="6449467" cy="2084784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4916" y="2057400"/>
            <a:ext cx="9525" cy="17145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188" y="4107805"/>
            <a:ext cx="4998690" cy="36343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8188" y="4402782"/>
            <a:ext cx="4998690" cy="1721346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88769" y="4107805"/>
            <a:ext cx="6449467" cy="36343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88769" y="4402782"/>
            <a:ext cx="6449467" cy="1721346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14916" y="4574232"/>
            <a:ext cx="9525" cy="1323529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336655"/>
            <a:ext cx="12192000" cy="27384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229774" y="4111154"/>
            <a:ext cx="271382" cy="264244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50778" y="4142185"/>
            <a:ext cx="269318" cy="246906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61584" y="1645890"/>
            <a:ext cx="353467" cy="253603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38487" y="1618357"/>
            <a:ext cx="261850" cy="240059"/>
          </a:xfrm>
          <a:prstGeom prst="rect">
            <a:avLst/>
          </a:prstGeom>
        </p:spPr>
      </p:pic>
      <p:sp>
        <p:nvSpPr>
          <p:cNvPr id="20" name="SK-10-text-19"/>
          <p:cNvSpPr/>
          <p:nvPr/>
        </p:nvSpPr>
        <p:spPr>
          <a:xfrm>
            <a:off x="243780" y="171450"/>
            <a:ext cx="7147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6C3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10 OF 10 · SUMMARY &amp; REFERENCE</a:t>
            </a:r>
            <a:endParaRPr lang="en-US" sz="1200" dirty="0"/>
          </a:p>
        </p:txBody>
      </p:sp>
      <p:sp>
        <p:nvSpPr>
          <p:cNvPr id="21" name="SK-10-text-20"/>
          <p:cNvSpPr/>
          <p:nvPr/>
        </p:nvSpPr>
        <p:spPr>
          <a:xfrm>
            <a:off x="280392" y="418207"/>
            <a:ext cx="11911608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Flags, Exam Focus &amp; Pitfalls</a:t>
            </a:r>
            <a:endParaRPr lang="en-US" sz="3600" dirty="0"/>
          </a:p>
        </p:txBody>
      </p:sp>
      <p:sp>
        <p:nvSpPr>
          <p:cNvPr id="22" name="SK-10-text-21"/>
          <p:cNvSpPr/>
          <p:nvPr/>
        </p:nvSpPr>
        <p:spPr>
          <a:xfrm>
            <a:off x="255984" y="1227534"/>
            <a:ext cx="119360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MSK summary: what to know, what to watch for, what to avoid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2322228" y="1632198"/>
            <a:ext cx="22602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</a:t>
            </a:r>
            <a:endParaRPr lang="en-US" sz="1575" dirty="0"/>
          </a:p>
        </p:txBody>
      </p:sp>
      <p:sp>
        <p:nvSpPr>
          <p:cNvPr id="24" name="SK-10-text-23"/>
          <p:cNvSpPr/>
          <p:nvPr/>
        </p:nvSpPr>
        <p:spPr>
          <a:xfrm>
            <a:off x="451098" y="2071092"/>
            <a:ext cx="415736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Cauda equina — saddle anaesthesia, bilateral weakness,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bladder/bowel → A&amp;E EMERGENCY</a:t>
            </a:r>
            <a:endParaRPr lang="en-US" sz="1200" dirty="0"/>
          </a:p>
        </p:txBody>
      </p:sp>
      <p:sp>
        <p:nvSpPr>
          <p:cNvPr id="25" name="SK-10-text-24"/>
          <p:cNvSpPr/>
          <p:nvPr/>
        </p:nvSpPr>
        <p:spPr>
          <a:xfrm>
            <a:off x="451098" y="2537371"/>
            <a:ext cx="99517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Thoracic back pain → malignancy / vertebral fracture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451098" y="2818507"/>
            <a:ext cx="99517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Hot single swollen joint → septic arthritis (urgent)</a:t>
            </a:r>
            <a:endParaRPr lang="en-US" sz="1200" dirty="0"/>
          </a:p>
        </p:txBody>
      </p:sp>
      <p:sp>
        <p:nvSpPr>
          <p:cNvPr id="27" name="SK-10-text-26"/>
          <p:cNvSpPr/>
          <p:nvPr/>
        </p:nvSpPr>
        <p:spPr>
          <a:xfrm>
            <a:off x="451098" y="3086100"/>
            <a:ext cx="115976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Fever + joint pain → septic / reactive arthritis / gout / CTD</a:t>
            </a:r>
            <a:endParaRPr lang="en-US" sz="1200" dirty="0"/>
          </a:p>
        </p:txBody>
      </p:sp>
      <p:sp>
        <p:nvSpPr>
          <p:cNvPr id="28" name="SK-10-text-27"/>
          <p:cNvSpPr/>
          <p:nvPr/>
        </p:nvSpPr>
        <p:spPr>
          <a:xfrm>
            <a:off x="451098" y="3353544"/>
            <a:ext cx="97688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Ankle: unable to weight bear → Ottawa Rules → X-ray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7412682" y="1659582"/>
            <a:ext cx="47793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/ SCA EXAM FOCUS</a:t>
            </a:r>
            <a:endParaRPr lang="en-US" sz="1575" dirty="0"/>
          </a:p>
        </p:txBody>
      </p:sp>
      <p:sp>
        <p:nvSpPr>
          <p:cNvPr id="30" name="SK-10-text-29"/>
          <p:cNvSpPr/>
          <p:nvPr/>
        </p:nvSpPr>
        <p:spPr>
          <a:xfrm>
            <a:off x="6034980" y="2023021"/>
            <a:ext cx="24536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Key Facts</a:t>
            </a:r>
            <a:endParaRPr lang="en-US" sz="1200" dirty="0"/>
          </a:p>
        </p:txBody>
      </p:sp>
      <p:sp>
        <p:nvSpPr>
          <p:cNvPr id="31" name="SK-10-text-30"/>
          <p:cNvSpPr/>
          <p:nvPr/>
        </p:nvSpPr>
        <p:spPr>
          <a:xfrm>
            <a:off x="5522863" y="2263080"/>
            <a:ext cx="235297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Ottawa Rules: bony malleolus tenderness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OR can't weight bear</a:t>
            </a:r>
            <a:endParaRPr lang="en-US" sz="1050" dirty="0"/>
          </a:p>
        </p:txBody>
      </p:sp>
      <p:sp>
        <p:nvSpPr>
          <p:cNvPr id="32" name="SK-10-text-31"/>
          <p:cNvSpPr/>
          <p:nvPr/>
        </p:nvSpPr>
        <p:spPr>
          <a:xfrm>
            <a:off x="5522863" y="2578596"/>
            <a:ext cx="2243286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Beighton ≥4/9 + arthralgia &gt;3 months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≥4 joints = JHS</a:t>
            </a:r>
            <a:endParaRPr lang="en-US" sz="1050" dirty="0"/>
          </a:p>
        </p:txBody>
      </p:sp>
      <p:sp>
        <p:nvSpPr>
          <p:cNvPr id="33" name="SK-10-text-32"/>
          <p:cNvSpPr/>
          <p:nvPr/>
        </p:nvSpPr>
        <p:spPr>
          <a:xfrm>
            <a:off x="5522863" y="2893963"/>
            <a:ext cx="57912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CTS score ≥5 = diagnose (no NCS needed)</a:t>
            </a:r>
            <a:endParaRPr lang="en-US" sz="900" dirty="0"/>
          </a:p>
        </p:txBody>
      </p:sp>
      <p:sp>
        <p:nvSpPr>
          <p:cNvPr id="34" name="SK-10-text-33"/>
          <p:cNvSpPr/>
          <p:nvPr/>
        </p:nvSpPr>
        <p:spPr>
          <a:xfrm>
            <a:off x="5522863" y="3058567"/>
            <a:ext cx="63398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25(OH)D &lt;25 nmol/L = Vitamin D deficiency</a:t>
            </a:r>
            <a:endParaRPr lang="en-US" sz="900" dirty="0"/>
          </a:p>
        </p:txBody>
      </p:sp>
      <p:sp>
        <p:nvSpPr>
          <p:cNvPr id="35" name="SK-10-text-34"/>
          <p:cNvSpPr/>
          <p:nvPr/>
        </p:nvSpPr>
        <p:spPr>
          <a:xfrm>
            <a:off x="5522863" y="3230017"/>
            <a:ext cx="652272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Whiplash: 90% recover by 2 years; NO collar</a:t>
            </a:r>
            <a:endParaRPr lang="en-US" sz="900" dirty="0"/>
          </a:p>
        </p:txBody>
      </p:sp>
      <p:sp>
        <p:nvSpPr>
          <p:cNvPr id="36" name="SK-10-text-35"/>
          <p:cNvSpPr/>
          <p:nvPr/>
        </p:nvSpPr>
        <p:spPr>
          <a:xfrm>
            <a:off x="5522863" y="3394621"/>
            <a:ext cx="6669137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Inflammatory arthritis: morning stiffness &gt;30 min</a:t>
            </a:r>
            <a:endParaRPr lang="en-US" sz="900" dirty="0"/>
          </a:p>
        </p:txBody>
      </p:sp>
      <p:sp>
        <p:nvSpPr>
          <p:cNvPr id="37" name="SK-10-text-36"/>
          <p:cNvSpPr/>
          <p:nvPr/>
        </p:nvSpPr>
        <p:spPr>
          <a:xfrm>
            <a:off x="5522863" y="3566071"/>
            <a:ext cx="219447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Morton's neuroma: &lt;5mm = injection;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&gt;5mm = surgery</a:t>
            </a:r>
            <a:endParaRPr lang="en-US" sz="1050" dirty="0"/>
          </a:p>
        </p:txBody>
      </p:sp>
      <p:sp>
        <p:nvSpPr>
          <p:cNvPr id="38" name="SK-10-text-37"/>
          <p:cNvSpPr/>
          <p:nvPr/>
        </p:nvSpPr>
        <p:spPr>
          <a:xfrm>
            <a:off x="9144000" y="2029867"/>
            <a:ext cx="30480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Consultation Tips</a:t>
            </a:r>
            <a:endParaRPr lang="en-US" sz="1200" dirty="0"/>
          </a:p>
        </p:txBody>
      </p:sp>
      <p:sp>
        <p:nvSpPr>
          <p:cNvPr id="39" name="SK-10-text-38"/>
          <p:cNvSpPr/>
          <p:nvPr/>
        </p:nvSpPr>
        <p:spPr>
          <a:xfrm>
            <a:off x="8802588" y="2269927"/>
            <a:ext cx="247486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Whiplash: acknowledge medicolegal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complexity; avoid early negative prognosis</a:t>
            </a:r>
            <a:endParaRPr lang="en-US" sz="1050" dirty="0"/>
          </a:p>
        </p:txBody>
      </p:sp>
      <p:sp>
        <p:nvSpPr>
          <p:cNvPr id="40" name="SK-10-text-39"/>
          <p:cNvSpPr/>
          <p:nvPr/>
        </p:nvSpPr>
        <p:spPr>
          <a:xfrm>
            <a:off x="8802588" y="2667744"/>
            <a:ext cx="253588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Hypermobility: reassure not same as EDS;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low-impact exercise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8802588" y="3051721"/>
            <a:ext cx="20969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Vitamin D: cultural sensitivity with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South Asian patients; supplement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concordance</a:t>
            </a:r>
            <a:endParaRPr lang="en-US" sz="1050" dirty="0"/>
          </a:p>
        </p:txBody>
      </p:sp>
      <p:sp>
        <p:nvSpPr>
          <p:cNvPr id="42" name="SK-10-text-41"/>
          <p:cNvSpPr/>
          <p:nvPr/>
        </p:nvSpPr>
        <p:spPr>
          <a:xfrm>
            <a:off x="8802588" y="3566071"/>
            <a:ext cx="221887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Early RA: don't wait for positive RF 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erosions on X-ray</a:t>
            </a:r>
            <a:endParaRPr lang="en-US" sz="1050" dirty="0"/>
          </a:p>
        </p:txBody>
      </p:sp>
      <p:sp>
        <p:nvSpPr>
          <p:cNvPr id="43" name="SK-10-text-42"/>
          <p:cNvSpPr/>
          <p:nvPr/>
        </p:nvSpPr>
        <p:spPr>
          <a:xfrm>
            <a:off x="1810197" y="4158554"/>
            <a:ext cx="370046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PITFALLS</a:t>
            </a:r>
            <a:endParaRPr lang="en-US" sz="1575" dirty="0"/>
          </a:p>
        </p:txBody>
      </p:sp>
      <p:sp>
        <p:nvSpPr>
          <p:cNvPr id="44" name="SK-10-text-43"/>
          <p:cNvSpPr/>
          <p:nvPr/>
        </p:nvSpPr>
        <p:spPr>
          <a:xfrm>
            <a:off x="438894" y="4553694"/>
            <a:ext cx="8122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1. Bunions — not surgical-only; address risk factors first</a:t>
            </a:r>
            <a:endParaRPr lang="en-US" sz="900" dirty="0"/>
          </a:p>
        </p:txBody>
      </p:sp>
      <p:sp>
        <p:nvSpPr>
          <p:cNvPr id="45" name="SK-10-text-44"/>
          <p:cNvSpPr/>
          <p:nvPr/>
        </p:nvSpPr>
        <p:spPr>
          <a:xfrm>
            <a:off x="426690" y="4766221"/>
            <a:ext cx="9083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2. Whiplash — cervical collar NOT recommended; early mobilisation</a:t>
            </a:r>
            <a:endParaRPr lang="en-US" sz="900" dirty="0"/>
          </a:p>
        </p:txBody>
      </p:sp>
      <p:sp>
        <p:nvSpPr>
          <p:cNvPr id="46" name="SK-10-text-45"/>
          <p:cNvSpPr/>
          <p:nvPr/>
        </p:nvSpPr>
        <p:spPr>
          <a:xfrm>
            <a:off x="426690" y="4978896"/>
            <a:ext cx="101803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3. Plantar fasciitis — steroid injection NOT first-line; stretching first</a:t>
            </a:r>
            <a:endParaRPr lang="en-US" sz="900" dirty="0"/>
          </a:p>
        </p:txBody>
      </p:sp>
      <p:sp>
        <p:nvSpPr>
          <p:cNvPr id="47" name="SK-10-text-46"/>
          <p:cNvSpPr/>
          <p:nvPr/>
        </p:nvSpPr>
        <p:spPr>
          <a:xfrm>
            <a:off x="426690" y="5198269"/>
            <a:ext cx="8122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4. Osgood-Schlatter — clinical diagnosis; X-ray NOT needed</a:t>
            </a:r>
            <a:endParaRPr lang="en-US" sz="900" dirty="0"/>
          </a:p>
        </p:txBody>
      </p:sp>
      <p:sp>
        <p:nvSpPr>
          <p:cNvPr id="48" name="SK-10-text-47"/>
          <p:cNvSpPr/>
          <p:nvPr/>
        </p:nvSpPr>
        <p:spPr>
          <a:xfrm>
            <a:off x="426690" y="5417790"/>
            <a:ext cx="9631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5. Meniscal tear — McMurray's unreliable; use history + Thessaly test</a:t>
            </a:r>
            <a:endParaRPr lang="en-US" sz="900" dirty="0"/>
          </a:p>
        </p:txBody>
      </p:sp>
      <p:sp>
        <p:nvSpPr>
          <p:cNvPr id="49" name="SK-10-text-48"/>
          <p:cNvSpPr/>
          <p:nvPr/>
        </p:nvSpPr>
        <p:spPr>
          <a:xfrm>
            <a:off x="426690" y="5623471"/>
            <a:ext cx="90373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6. CTS — don't refer all for NCS; questionnaire ≥5 is sufficient</a:t>
            </a:r>
            <a:endParaRPr lang="en-US" sz="900" dirty="0"/>
          </a:p>
        </p:txBody>
      </p:sp>
      <p:sp>
        <p:nvSpPr>
          <p:cNvPr id="50" name="SK-10-text-49"/>
          <p:cNvSpPr/>
          <p:nvPr/>
        </p:nvSpPr>
        <p:spPr>
          <a:xfrm>
            <a:off x="426690" y="5836146"/>
            <a:ext cx="9814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7. Vitamin D — check 25-OHD; old guidance (don't measure) is OUTDATED</a:t>
            </a:r>
            <a:endParaRPr lang="en-US" sz="900" dirty="0"/>
          </a:p>
        </p:txBody>
      </p:sp>
      <p:sp>
        <p:nvSpPr>
          <p:cNvPr id="51" name="SK-10-text-50"/>
          <p:cNvSpPr/>
          <p:nvPr/>
        </p:nvSpPr>
        <p:spPr>
          <a:xfrm>
            <a:off x="7644259" y="4159447"/>
            <a:ext cx="298037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QUICK RECALL</a:t>
            </a:r>
            <a:endParaRPr lang="en-US" sz="1575" dirty="0"/>
          </a:p>
        </p:txBody>
      </p:sp>
      <p:sp>
        <p:nvSpPr>
          <p:cNvPr id="52" name="SK-10-text-51"/>
          <p:cNvSpPr/>
          <p:nvPr/>
        </p:nvSpPr>
        <p:spPr>
          <a:xfrm>
            <a:off x="5510659" y="4601617"/>
            <a:ext cx="66813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Ottawa Rules: malleolus tenderness or weight-bear</a:t>
            </a:r>
            <a:endParaRPr lang="en-US" sz="900" dirty="0"/>
          </a:p>
        </p:txBody>
      </p:sp>
      <p:sp>
        <p:nvSpPr>
          <p:cNvPr id="53" name="SK-10-text-52"/>
          <p:cNvSpPr/>
          <p:nvPr/>
        </p:nvSpPr>
        <p:spPr>
          <a:xfrm>
            <a:off x="5510659" y="4869061"/>
            <a:ext cx="66813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Plantar fasciitis: stretching first, not injection</a:t>
            </a:r>
            <a:endParaRPr lang="en-US" sz="900" dirty="0"/>
          </a:p>
        </p:txBody>
      </p:sp>
      <p:sp>
        <p:nvSpPr>
          <p:cNvPr id="54" name="SK-10-text-53"/>
          <p:cNvSpPr/>
          <p:nvPr/>
        </p:nvSpPr>
        <p:spPr>
          <a:xfrm>
            <a:off x="5510659" y="5150346"/>
            <a:ext cx="428244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CTS ≥5: diagnose without NCS</a:t>
            </a:r>
            <a:endParaRPr lang="en-US" sz="900" dirty="0"/>
          </a:p>
        </p:txBody>
      </p:sp>
      <p:sp>
        <p:nvSpPr>
          <p:cNvPr id="55" name="SK-10-text-54"/>
          <p:cNvSpPr/>
          <p:nvPr/>
        </p:nvSpPr>
        <p:spPr>
          <a:xfrm>
            <a:off x="5510659" y="5438329"/>
            <a:ext cx="66813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Beighton ≥4/9: hypermobility syndrome criterion</a:t>
            </a:r>
            <a:endParaRPr lang="en-US" sz="900" dirty="0"/>
          </a:p>
        </p:txBody>
      </p:sp>
      <p:sp>
        <p:nvSpPr>
          <p:cNvPr id="56" name="SK-10-text-55"/>
          <p:cNvSpPr/>
          <p:nvPr/>
        </p:nvSpPr>
        <p:spPr>
          <a:xfrm>
            <a:off x="5510659" y="5726311"/>
            <a:ext cx="51511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Whiplash: no collar; mobilise early</a:t>
            </a:r>
            <a:endParaRPr lang="en-US" sz="900" dirty="0"/>
          </a:p>
        </p:txBody>
      </p:sp>
      <p:sp>
        <p:nvSpPr>
          <p:cNvPr id="57" name="SK-10-text-56"/>
          <p:cNvSpPr/>
          <p:nvPr/>
        </p:nvSpPr>
        <p:spPr>
          <a:xfrm>
            <a:off x="8839200" y="4615309"/>
            <a:ext cx="33528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Vit D: 25-OHD &lt;25 = deficiency</a:t>
            </a:r>
            <a:endParaRPr lang="en-US" sz="900" dirty="0"/>
          </a:p>
        </p:txBody>
      </p:sp>
      <p:sp>
        <p:nvSpPr>
          <p:cNvPr id="58" name="SK-10-text-57"/>
          <p:cNvSpPr/>
          <p:nvPr/>
        </p:nvSpPr>
        <p:spPr>
          <a:xfrm>
            <a:off x="8839200" y="4889748"/>
            <a:ext cx="33528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Hot joint: septic arthritis — urgent</a:t>
            </a:r>
            <a:endParaRPr lang="en-US" sz="900" dirty="0"/>
          </a:p>
        </p:txBody>
      </p:sp>
      <p:sp>
        <p:nvSpPr>
          <p:cNvPr id="59" name="SK-10-text-58"/>
          <p:cNvSpPr/>
          <p:nvPr/>
        </p:nvSpPr>
        <p:spPr>
          <a:xfrm>
            <a:off x="8839200" y="5164038"/>
            <a:ext cx="3352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Cauda equina: emergency A&amp;E</a:t>
            </a:r>
            <a:endParaRPr lang="en-US" sz="900" dirty="0"/>
          </a:p>
        </p:txBody>
      </p:sp>
      <p:sp>
        <p:nvSpPr>
          <p:cNvPr id="60" name="SK-10-text-59"/>
          <p:cNvSpPr/>
          <p:nvPr/>
        </p:nvSpPr>
        <p:spPr>
          <a:xfrm>
            <a:off x="8839200" y="5445175"/>
            <a:ext cx="3352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Inflammatory: morning stiffness &gt;30 minutes</a:t>
            </a:r>
            <a:endParaRPr lang="en-US" sz="900" dirty="0"/>
          </a:p>
        </p:txBody>
      </p:sp>
      <p:sp>
        <p:nvSpPr>
          <p:cNvPr id="61" name="SK-10-text-60"/>
          <p:cNvSpPr/>
          <p:nvPr/>
        </p:nvSpPr>
        <p:spPr>
          <a:xfrm>
            <a:off x="8839200" y="5733157"/>
            <a:ext cx="3352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Early RA: normal tests don't rule out</a:t>
            </a:r>
            <a:endParaRPr lang="en-US" sz="900" dirty="0"/>
          </a:p>
        </p:txBody>
      </p:sp>
      <p:sp>
        <p:nvSpPr>
          <p:cNvPr id="62" name="SK-10-text-61"/>
          <p:cNvSpPr/>
          <p:nvPr/>
        </p:nvSpPr>
        <p:spPr>
          <a:xfrm>
            <a:off x="280392" y="6501259"/>
            <a:ext cx="79171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MSK Common Conditions &amp; Key Points</a:t>
            </a:r>
            <a:endParaRPr lang="en-US" sz="1050" dirty="0"/>
          </a:p>
        </p:txBody>
      </p:sp>
      <p:sp>
        <p:nvSpPr>
          <p:cNvPr id="63" name="SK-10-text-62"/>
          <p:cNvSpPr/>
          <p:nvPr/>
        </p:nvSpPr>
        <p:spPr>
          <a:xfrm>
            <a:off x="5681365" y="6508105"/>
            <a:ext cx="27432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10 of 10</a:t>
            </a:r>
            <a:endParaRPr lang="en-US" sz="1050" dirty="0"/>
          </a:p>
        </p:txBody>
      </p:sp>
      <p:sp>
        <p:nvSpPr>
          <p:cNvPr id="64" name="SK-10-text-63"/>
          <p:cNvSpPr/>
          <p:nvPr/>
        </p:nvSpPr>
        <p:spPr>
          <a:xfrm>
            <a:off x="9631561" y="6521946"/>
            <a:ext cx="256043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·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9977" y="0"/>
            <a:ext cx="1902023" cy="1906488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1580257"/>
            <a:ext cx="2048173" cy="762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2509986"/>
            <a:ext cx="2072580" cy="1728192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5090" y="2509986"/>
            <a:ext cx="2072580" cy="1728192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20580" y="2509986"/>
            <a:ext cx="2072580" cy="1728192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6071" y="2509986"/>
            <a:ext cx="2072580" cy="1728192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1561" y="2509986"/>
            <a:ext cx="2072580" cy="1728192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389090"/>
            <a:ext cx="3535561" cy="130299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8071" y="4389090"/>
            <a:ext cx="3535561" cy="130299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6690" y="4389090"/>
            <a:ext cx="3535561" cy="130299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83228" y="5794921"/>
            <a:ext cx="19050" cy="390823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275040"/>
            <a:ext cx="12192000" cy="89148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364188"/>
            <a:ext cx="12192000" cy="493663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66063" y="4505623"/>
            <a:ext cx="304800" cy="370284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62165" y="4491930"/>
            <a:ext cx="426690" cy="397669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565" y="4485084"/>
            <a:ext cx="280392" cy="418207"/>
          </a:xfrm>
          <a:prstGeom prst="rect">
            <a:avLst/>
          </a:prstGeom>
        </p:spPr>
      </p:pic>
      <p:sp>
        <p:nvSpPr>
          <p:cNvPr id="19" name="SK-2-text-18"/>
          <p:cNvSpPr/>
          <p:nvPr/>
        </p:nvSpPr>
        <p:spPr>
          <a:xfrm>
            <a:off x="609600" y="548580"/>
            <a:ext cx="81514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MSK TEACHING DECK</a:t>
            </a:r>
            <a:endParaRPr lang="en-US" sz="1650" dirty="0"/>
          </a:p>
        </p:txBody>
      </p:sp>
      <p:sp>
        <p:nvSpPr>
          <p:cNvPr id="20" name="SK-2-text-19"/>
          <p:cNvSpPr/>
          <p:nvPr/>
        </p:nvSpPr>
        <p:spPr>
          <a:xfrm>
            <a:off x="621655" y="877788"/>
            <a:ext cx="1157034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Principles in MSK Consultations</a:t>
            </a:r>
            <a:endParaRPr lang="en-US" sz="4050" dirty="0"/>
          </a:p>
        </p:txBody>
      </p:sp>
      <p:sp>
        <p:nvSpPr>
          <p:cNvPr id="21" name="SK-2-text-20"/>
          <p:cNvSpPr/>
          <p:nvPr/>
        </p:nvSpPr>
        <p:spPr>
          <a:xfrm>
            <a:off x="609600" y="1913334"/>
            <a:ext cx="1158240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F636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Five golden rules, disability mindset, motivational interviewing &amp; fit notes</a:t>
            </a:r>
            <a:endParaRPr lang="en-US" sz="2100" dirty="0"/>
          </a:p>
        </p:txBody>
      </p:sp>
      <p:sp>
        <p:nvSpPr>
          <p:cNvPr id="22" name="SK-2-text-21"/>
          <p:cNvSpPr/>
          <p:nvPr/>
        </p:nvSpPr>
        <p:spPr>
          <a:xfrm>
            <a:off x="1511796" y="2633365"/>
            <a:ext cx="11430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3600" dirty="0"/>
          </a:p>
        </p:txBody>
      </p:sp>
      <p:sp>
        <p:nvSpPr>
          <p:cNvPr id="23" name="SK-2-text-22"/>
          <p:cNvSpPr/>
          <p:nvPr/>
        </p:nvSpPr>
        <p:spPr>
          <a:xfrm>
            <a:off x="804565" y="3360390"/>
            <a:ext cx="395478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Examine</a:t>
            </a:r>
            <a:endParaRPr lang="en-US" sz="1800" dirty="0"/>
          </a:p>
        </p:txBody>
      </p:sp>
      <p:sp>
        <p:nvSpPr>
          <p:cNvPr id="24" name="SK-2-text-23"/>
          <p:cNvSpPr/>
          <p:nvPr/>
        </p:nvSpPr>
        <p:spPr>
          <a:xfrm>
            <a:off x="816769" y="3689598"/>
            <a:ext cx="165809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skip the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physical examination</a:t>
            </a:r>
            <a:endParaRPr lang="en-US" sz="1350" dirty="0"/>
          </a:p>
        </p:txBody>
      </p:sp>
      <p:sp>
        <p:nvSpPr>
          <p:cNvPr id="25" name="SK-2-text-24"/>
          <p:cNvSpPr/>
          <p:nvPr/>
        </p:nvSpPr>
        <p:spPr>
          <a:xfrm>
            <a:off x="3706267" y="2640211"/>
            <a:ext cx="114300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3600" dirty="0"/>
          </a:p>
        </p:txBody>
      </p:sp>
      <p:sp>
        <p:nvSpPr>
          <p:cNvPr id="26" name="SK-2-text-25"/>
          <p:cNvSpPr/>
          <p:nvPr/>
        </p:nvSpPr>
        <p:spPr>
          <a:xfrm>
            <a:off x="3279577" y="3147715"/>
            <a:ext cx="1182588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Expose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Adequately</a:t>
            </a:r>
            <a:endParaRPr lang="en-US" sz="1650" dirty="0"/>
          </a:p>
        </p:txBody>
      </p:sp>
      <p:sp>
        <p:nvSpPr>
          <p:cNvPr id="27" name="SK-2-text-26"/>
          <p:cNvSpPr/>
          <p:nvPr/>
        </p:nvSpPr>
        <p:spPr>
          <a:xfrm>
            <a:off x="3011388" y="3696444"/>
            <a:ext cx="171896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Proper exposure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reveals the full picture</a:t>
            </a:r>
            <a:endParaRPr lang="en-US" sz="1350" dirty="0"/>
          </a:p>
        </p:txBody>
      </p:sp>
      <p:sp>
        <p:nvSpPr>
          <p:cNvPr id="28" name="SK-2-text-27"/>
          <p:cNvSpPr/>
          <p:nvPr/>
        </p:nvSpPr>
        <p:spPr>
          <a:xfrm>
            <a:off x="5925294" y="2640211"/>
            <a:ext cx="114300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3600" dirty="0"/>
          </a:p>
        </p:txBody>
      </p:sp>
      <p:sp>
        <p:nvSpPr>
          <p:cNvPr id="29" name="SK-2-text-28"/>
          <p:cNvSpPr/>
          <p:nvPr/>
        </p:nvSpPr>
        <p:spPr>
          <a:xfrm>
            <a:off x="5181600" y="3360390"/>
            <a:ext cx="505206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Look · Feel · Move</a:t>
            </a:r>
            <a:endParaRPr lang="en-US" sz="1800" dirty="0"/>
          </a:p>
        </p:txBody>
      </p:sp>
      <p:sp>
        <p:nvSpPr>
          <p:cNvPr id="30" name="SK-2-text-29"/>
          <p:cNvSpPr/>
          <p:nvPr/>
        </p:nvSpPr>
        <p:spPr>
          <a:xfrm>
            <a:off x="5327898" y="3689598"/>
            <a:ext cx="15240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Active, passive and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resisted movement</a:t>
            </a:r>
            <a:endParaRPr lang="en-US" sz="1350" dirty="0"/>
          </a:p>
        </p:txBody>
      </p:sp>
      <p:sp>
        <p:nvSpPr>
          <p:cNvPr id="31" name="SK-2-text-30"/>
          <p:cNvSpPr/>
          <p:nvPr/>
        </p:nvSpPr>
        <p:spPr>
          <a:xfrm>
            <a:off x="8144173" y="2640211"/>
            <a:ext cx="114300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3600" dirty="0"/>
          </a:p>
        </p:txBody>
      </p:sp>
      <p:sp>
        <p:nvSpPr>
          <p:cNvPr id="32" name="SK-2-text-31"/>
          <p:cNvSpPr/>
          <p:nvPr/>
        </p:nvSpPr>
        <p:spPr>
          <a:xfrm>
            <a:off x="7595592" y="3140869"/>
            <a:ext cx="142636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 Above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Below</a:t>
            </a:r>
            <a:endParaRPr lang="en-US" sz="1650" dirty="0"/>
          </a:p>
        </p:txBody>
      </p:sp>
      <p:sp>
        <p:nvSpPr>
          <p:cNvPr id="33" name="SK-2-text-32"/>
          <p:cNvSpPr/>
          <p:nvPr/>
        </p:nvSpPr>
        <p:spPr>
          <a:xfrm>
            <a:off x="7485757" y="3689598"/>
            <a:ext cx="165809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Joint above, joint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below + GALS screen</a:t>
            </a:r>
            <a:endParaRPr lang="en-US" sz="1350" dirty="0"/>
          </a:p>
        </p:txBody>
      </p:sp>
      <p:sp>
        <p:nvSpPr>
          <p:cNvPr id="34" name="SK-2-text-33"/>
          <p:cNvSpPr/>
          <p:nvPr/>
        </p:nvSpPr>
        <p:spPr>
          <a:xfrm>
            <a:off x="10375255" y="2640211"/>
            <a:ext cx="114300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</a:t>
            </a:r>
            <a:endParaRPr lang="en-US" sz="3600" dirty="0"/>
          </a:p>
        </p:txBody>
      </p:sp>
      <p:sp>
        <p:nvSpPr>
          <p:cNvPr id="35" name="SK-2-text-34"/>
          <p:cNvSpPr/>
          <p:nvPr/>
        </p:nvSpPr>
        <p:spPr>
          <a:xfrm>
            <a:off x="9985177" y="3147715"/>
            <a:ext cx="112156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Compare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Sides</a:t>
            </a:r>
            <a:endParaRPr lang="en-US" sz="1650" dirty="0"/>
          </a:p>
        </p:txBody>
      </p:sp>
      <p:sp>
        <p:nvSpPr>
          <p:cNvPr id="36" name="SK-2-text-35"/>
          <p:cNvSpPr/>
          <p:nvPr/>
        </p:nvSpPr>
        <p:spPr>
          <a:xfrm>
            <a:off x="9765655" y="3689598"/>
            <a:ext cx="1560463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examine the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unaffected side</a:t>
            </a:r>
            <a:endParaRPr lang="en-US" sz="1350" dirty="0"/>
          </a:p>
        </p:txBody>
      </p:sp>
      <p:sp>
        <p:nvSpPr>
          <p:cNvPr id="37" name="SK-2-text-36"/>
          <p:cNvSpPr/>
          <p:nvPr/>
        </p:nvSpPr>
        <p:spPr>
          <a:xfrm>
            <a:off x="1231255" y="4560540"/>
            <a:ext cx="72466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Avoid a Disability Mindset</a:t>
            </a:r>
            <a:endParaRPr lang="en-US" sz="1800" dirty="0"/>
          </a:p>
        </p:txBody>
      </p:sp>
      <p:sp>
        <p:nvSpPr>
          <p:cNvPr id="38" name="SK-2-text-37"/>
          <p:cNvSpPr/>
          <p:nvPr/>
        </p:nvSpPr>
        <p:spPr>
          <a:xfrm>
            <a:off x="1219200" y="4903440"/>
            <a:ext cx="2828479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“wear and repair” not “wear and.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Encourage return to work — patients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don’t need to be 100% better.</a:t>
            </a:r>
            <a:endParaRPr lang="en-US" sz="1350" dirty="0"/>
          </a:p>
        </p:txBody>
      </p:sp>
      <p:sp>
        <p:nvSpPr>
          <p:cNvPr id="39" name="SK-2-text-38"/>
          <p:cNvSpPr/>
          <p:nvPr/>
        </p:nvSpPr>
        <p:spPr>
          <a:xfrm>
            <a:off x="4962079" y="4560540"/>
            <a:ext cx="69723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Motivational Interviewing</a:t>
            </a:r>
            <a:endParaRPr lang="en-US" sz="1800" dirty="0"/>
          </a:p>
        </p:txBody>
      </p:sp>
      <p:sp>
        <p:nvSpPr>
          <p:cNvPr id="40" name="SK-2-text-39"/>
          <p:cNvSpPr/>
          <p:nvPr/>
        </p:nvSpPr>
        <p:spPr>
          <a:xfrm>
            <a:off x="4949875" y="4903440"/>
            <a:ext cx="2560290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Let patients talk themselves into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change. Listen, explore, reflect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don’t instruct.</a:t>
            </a:r>
            <a:endParaRPr lang="en-US" sz="1350" dirty="0"/>
          </a:p>
        </p:txBody>
      </p:sp>
      <p:sp>
        <p:nvSpPr>
          <p:cNvPr id="41" name="SK-2-text-40"/>
          <p:cNvSpPr/>
          <p:nvPr/>
        </p:nvSpPr>
        <p:spPr>
          <a:xfrm>
            <a:off x="8717161" y="4567386"/>
            <a:ext cx="34748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the Fit Note</a:t>
            </a:r>
            <a:endParaRPr lang="en-US" sz="1800" dirty="0"/>
          </a:p>
        </p:txBody>
      </p:sp>
      <p:sp>
        <p:nvSpPr>
          <p:cNvPr id="42" name="SK-2-text-41"/>
          <p:cNvSpPr/>
          <p:nvPr/>
        </p:nvSpPr>
        <p:spPr>
          <a:xfrm>
            <a:off x="8704957" y="4903440"/>
            <a:ext cx="2682180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Focus on what the patient CAN do.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 phased return to work.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 and treat for depression.</a:t>
            </a:r>
            <a:endParaRPr lang="en-US" sz="1350" dirty="0"/>
          </a:p>
        </p:txBody>
      </p:sp>
      <p:sp>
        <p:nvSpPr>
          <p:cNvPr id="43" name="SK-2-text-42"/>
          <p:cNvSpPr/>
          <p:nvPr/>
        </p:nvSpPr>
        <p:spPr>
          <a:xfrm>
            <a:off x="8753773" y="5808613"/>
            <a:ext cx="284068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“Imaging rarely required — history and</a:t>
            </a:r>
            <a:endParaRPr lang="en-US" sz="1350" dirty="0"/>
          </a:p>
          <a:p>
            <a:pPr marL="0" indent="0" algn="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examination are usually sufficient.” —</a:t>
            </a:r>
            <a:endParaRPr lang="en-US" sz="1350" dirty="0"/>
          </a:p>
        </p:txBody>
      </p:sp>
      <p:sp>
        <p:nvSpPr>
          <p:cNvPr id="44" name="SK-2-text-43"/>
          <p:cNvSpPr/>
          <p:nvPr/>
        </p:nvSpPr>
        <p:spPr>
          <a:xfrm>
            <a:off x="572988" y="6460182"/>
            <a:ext cx="90373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MSK Common Conditions &amp; Key Points</a:t>
            </a:r>
            <a:endParaRPr lang="en-US" sz="1200" dirty="0"/>
          </a:p>
        </p:txBody>
      </p:sp>
      <p:sp>
        <p:nvSpPr>
          <p:cNvPr id="45" name="SK-2-text-44"/>
          <p:cNvSpPr/>
          <p:nvPr/>
        </p:nvSpPr>
        <p:spPr>
          <a:xfrm>
            <a:off x="6010573" y="6487567"/>
            <a:ext cx="2590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</a:t>
            </a:r>
            <a:endParaRPr lang="en-US" sz="1200" dirty="0"/>
          </a:p>
        </p:txBody>
      </p:sp>
      <p:sp>
        <p:nvSpPr>
          <p:cNvPr id="46" name="SK-2-text-45"/>
          <p:cNvSpPr/>
          <p:nvPr/>
        </p:nvSpPr>
        <p:spPr>
          <a:xfrm>
            <a:off x="8165455" y="6460182"/>
            <a:ext cx="344105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June 2026 · Slide 2 of 10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6996" y="0"/>
            <a:ext cx="3364855" cy="6487567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87567"/>
            <a:ext cx="12192000" cy="54769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1182588"/>
            <a:ext cx="1060698" cy="762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65" y="1906488"/>
            <a:ext cx="10789890" cy="809179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1906488"/>
            <a:ext cx="182761" cy="809179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2311003"/>
            <a:ext cx="1840855" cy="287982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65" y="2811661"/>
            <a:ext cx="10789890" cy="809179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655" y="2811661"/>
            <a:ext cx="182761" cy="809179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0" y="3216325"/>
            <a:ext cx="2121396" cy="260598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65" y="3716982"/>
            <a:ext cx="10789890" cy="809179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3716982"/>
            <a:ext cx="182761" cy="809179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4400" y="4121646"/>
            <a:ext cx="1560463" cy="260598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565" y="4622155"/>
            <a:ext cx="10789890" cy="809179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655" y="4622155"/>
            <a:ext cx="182761" cy="809179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4400" y="5026819"/>
            <a:ext cx="1853059" cy="267444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565" y="5527477"/>
            <a:ext cx="10789890" cy="809179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655" y="5527477"/>
            <a:ext cx="182761" cy="809179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4400" y="5938986"/>
            <a:ext cx="2828479" cy="267444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68000" y="5527477"/>
            <a:ext cx="889992" cy="809179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68000" y="1892796"/>
            <a:ext cx="914400" cy="822871"/>
          </a:xfrm>
          <a:prstGeom prst="rect">
            <a:avLst/>
          </a:prstGeom>
        </p:spPr>
      </p:pic>
      <p:sp>
        <p:nvSpPr>
          <p:cNvPr id="24" name="SK-3-text-23"/>
          <p:cNvSpPr/>
          <p:nvPr/>
        </p:nvSpPr>
        <p:spPr>
          <a:xfrm>
            <a:off x="621655" y="548580"/>
            <a:ext cx="11570345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Foot &amp; Ankle Conditions</a:t>
            </a:r>
            <a:endParaRPr lang="en-US" sz="3900" dirty="0"/>
          </a:p>
        </p:txBody>
      </p:sp>
      <p:sp>
        <p:nvSpPr>
          <p:cNvPr id="25" name="SK-3-text-24"/>
          <p:cNvSpPr/>
          <p:nvPr/>
        </p:nvSpPr>
        <p:spPr>
          <a:xfrm>
            <a:off x="609600" y="1405830"/>
            <a:ext cx="1158240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diagnoses, myth-busting, and management pearls</a:t>
            </a:r>
            <a:endParaRPr lang="en-US" sz="2100" dirty="0"/>
          </a:p>
        </p:txBody>
      </p:sp>
      <p:sp>
        <p:nvSpPr>
          <p:cNvPr id="26" name="SK-3-text-25"/>
          <p:cNvSpPr/>
          <p:nvPr/>
        </p:nvSpPr>
        <p:spPr>
          <a:xfrm>
            <a:off x="902196" y="2016175"/>
            <a:ext cx="588835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Hallux Valgus (Bunions)</a:t>
            </a:r>
            <a:endParaRPr lang="en-US" sz="1650" dirty="0"/>
          </a:p>
        </p:txBody>
      </p:sp>
      <p:sp>
        <p:nvSpPr>
          <p:cNvPr id="27" name="SK-3-text-26"/>
          <p:cNvSpPr/>
          <p:nvPr/>
        </p:nvSpPr>
        <p:spPr>
          <a:xfrm>
            <a:off x="987475" y="2372767"/>
            <a:ext cx="35509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MYTH → surgery-only</a:t>
            </a:r>
            <a:endParaRPr lang="en-US" sz="1200" dirty="0"/>
          </a:p>
        </p:txBody>
      </p:sp>
      <p:sp>
        <p:nvSpPr>
          <p:cNvPr id="28" name="SK-3-text-27"/>
          <p:cNvSpPr/>
          <p:nvPr/>
        </p:nvSpPr>
        <p:spPr>
          <a:xfrm>
            <a:off x="3986659" y="1995636"/>
            <a:ext cx="82053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Address risk factors first: flat feet, hyperpronation, tight footwear</a:t>
            </a:r>
            <a:endParaRPr lang="en-US" sz="1200" dirty="0"/>
          </a:p>
        </p:txBody>
      </p:sp>
      <p:sp>
        <p:nvSpPr>
          <p:cNvPr id="29" name="SK-3-text-28"/>
          <p:cNvSpPr/>
          <p:nvPr/>
        </p:nvSpPr>
        <p:spPr>
          <a:xfrm>
            <a:off x="3986659" y="2215009"/>
            <a:ext cx="82053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Physiotherapy + corrective footwear + injections</a:t>
            </a:r>
            <a:endParaRPr lang="en-US" sz="1200" dirty="0"/>
          </a:p>
        </p:txBody>
      </p:sp>
      <p:sp>
        <p:nvSpPr>
          <p:cNvPr id="30" name="SK-3-text-29"/>
          <p:cNvSpPr/>
          <p:nvPr/>
        </p:nvSpPr>
        <p:spPr>
          <a:xfrm>
            <a:off x="3986659" y="2420838"/>
            <a:ext cx="82053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Over 150 surgical options exist — surgery is last resort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914400" y="2914650"/>
            <a:ext cx="437959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Plantar Fasciitis</a:t>
            </a:r>
            <a:endParaRPr lang="en-US" sz="1650" dirty="0"/>
          </a:p>
        </p:txBody>
      </p:sp>
      <p:sp>
        <p:nvSpPr>
          <p:cNvPr id="32" name="SK-3-text-31"/>
          <p:cNvSpPr/>
          <p:nvPr/>
        </p:nvSpPr>
        <p:spPr>
          <a:xfrm>
            <a:off x="987475" y="3257550"/>
            <a:ext cx="501396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steroid injection first</a:t>
            </a:r>
            <a:endParaRPr lang="en-US" sz="1200" dirty="0"/>
          </a:p>
        </p:txBody>
      </p:sp>
      <p:sp>
        <p:nvSpPr>
          <p:cNvPr id="33" name="SK-3-text-32"/>
          <p:cNvSpPr/>
          <p:nvPr/>
        </p:nvSpPr>
        <p:spPr>
          <a:xfrm>
            <a:off x="3986659" y="2887117"/>
            <a:ext cx="82053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Worst pain on first steps in morning or after rest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3986659" y="3106638"/>
            <a:ext cx="82053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X-ray NOT needed; address obesity, tight Achilles, prolonged standing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3986659" y="3312319"/>
            <a:ext cx="82053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Treatment ladder: stretching (most effective) → NSAID gel → physiotherapy → steroid injection if refractory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902196" y="3806130"/>
            <a:ext cx="41281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Morton's Neuroma</a:t>
            </a:r>
            <a:endParaRPr lang="en-US" sz="1650" dirty="0"/>
          </a:p>
        </p:txBody>
      </p:sp>
      <p:sp>
        <p:nvSpPr>
          <p:cNvPr id="37" name="SK-3-text-36"/>
          <p:cNvSpPr/>
          <p:nvPr/>
        </p:nvSpPr>
        <p:spPr>
          <a:xfrm>
            <a:off x="999679" y="4155877"/>
            <a:ext cx="31851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Morton's foot</a:t>
            </a:r>
            <a:endParaRPr lang="en-US" sz="1200" dirty="0"/>
          </a:p>
        </p:txBody>
      </p:sp>
      <p:sp>
        <p:nvSpPr>
          <p:cNvPr id="38" name="SK-3-text-37"/>
          <p:cNvSpPr/>
          <p:nvPr/>
        </p:nvSpPr>
        <p:spPr>
          <a:xfrm>
            <a:off x="3986659" y="3778746"/>
            <a:ext cx="82053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Interdigital neuroma between metatarsal heads → shooting pain/numbness in affected toes</a:t>
            </a:r>
            <a:endParaRPr lang="en-US" sz="1200" dirty="0"/>
          </a:p>
        </p:txBody>
      </p:sp>
      <p:sp>
        <p:nvSpPr>
          <p:cNvPr id="39" name="SK-3-text-38"/>
          <p:cNvSpPr/>
          <p:nvPr/>
        </p:nvSpPr>
        <p:spPr>
          <a:xfrm>
            <a:off x="3986659" y="3998119"/>
            <a:ext cx="7391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Mulder's click on lateral foot squeeze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3986659" y="4196953"/>
            <a:ext cx="820534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Size guides treatment: under 5mm → steroid injection; over 5mm → surgery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902196" y="4738836"/>
            <a:ext cx="689419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Ankle Sprain + Ottawa Rules</a:t>
            </a:r>
            <a:endParaRPr lang="en-US" sz="1650" dirty="0"/>
          </a:p>
        </p:txBody>
      </p:sp>
      <p:sp>
        <p:nvSpPr>
          <p:cNvPr id="42" name="SK-3-text-41"/>
          <p:cNvSpPr/>
          <p:nvPr/>
        </p:nvSpPr>
        <p:spPr>
          <a:xfrm>
            <a:off x="999679" y="5088582"/>
            <a:ext cx="40386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better at 2 weeks</a:t>
            </a:r>
            <a:endParaRPr lang="en-US" sz="1200" dirty="0"/>
          </a:p>
        </p:txBody>
      </p:sp>
      <p:sp>
        <p:nvSpPr>
          <p:cNvPr id="43" name="SK-3-text-42"/>
          <p:cNvSpPr/>
          <p:nvPr/>
        </p:nvSpPr>
        <p:spPr>
          <a:xfrm>
            <a:off x="4218384" y="4615309"/>
            <a:ext cx="79736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Not worth investigating until after 6 weeks; always examine standing</a:t>
            </a:r>
            <a:endParaRPr lang="en-US" sz="1200" dirty="0"/>
          </a:p>
        </p:txBody>
      </p:sp>
      <p:sp>
        <p:nvSpPr>
          <p:cNvPr id="44" name="SK-3-text-43"/>
          <p:cNvSpPr/>
          <p:nvPr/>
        </p:nvSpPr>
        <p:spPr>
          <a:xfrm>
            <a:off x="4218384" y="4821138"/>
            <a:ext cx="70104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Ottawa Rules — X-ray if: bony tenderness at posterior tip of lateral or medial malleolus, 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unable to weight bear immediately and in ED</a:t>
            </a:r>
            <a:endParaRPr lang="en-US" sz="1200" dirty="0"/>
          </a:p>
        </p:txBody>
      </p:sp>
      <p:sp>
        <p:nvSpPr>
          <p:cNvPr id="45" name="SK-3-text-44"/>
          <p:cNvSpPr/>
          <p:nvPr/>
        </p:nvSpPr>
        <p:spPr>
          <a:xfrm>
            <a:off x="4218384" y="5232648"/>
            <a:ext cx="797361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Complications to consider: talar dome fracture, peroneal tendon dislocation</a:t>
            </a:r>
            <a:endParaRPr lang="en-US" sz="1200" dirty="0"/>
          </a:p>
        </p:txBody>
      </p:sp>
      <p:sp>
        <p:nvSpPr>
          <p:cNvPr id="46" name="SK-3-text-45"/>
          <p:cNvSpPr/>
          <p:nvPr/>
        </p:nvSpPr>
        <p:spPr>
          <a:xfrm>
            <a:off x="902196" y="5657850"/>
            <a:ext cx="613981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Osgood-Schlatter Disease</a:t>
            </a:r>
            <a:endParaRPr lang="en-US" sz="1650" dirty="0"/>
          </a:p>
        </p:txBody>
      </p:sp>
      <p:sp>
        <p:nvSpPr>
          <p:cNvPr id="47" name="SK-3-text-46"/>
          <p:cNvSpPr/>
          <p:nvPr/>
        </p:nvSpPr>
        <p:spPr>
          <a:xfrm>
            <a:off x="999679" y="6000750"/>
            <a:ext cx="66598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diagnosis — no X-ray needed</a:t>
            </a:r>
            <a:endParaRPr lang="en-US" sz="1200" dirty="0"/>
          </a:p>
        </p:txBody>
      </p:sp>
      <p:sp>
        <p:nvSpPr>
          <p:cNvPr id="48" name="SK-3-text-47"/>
          <p:cNvSpPr/>
          <p:nvPr/>
        </p:nvSpPr>
        <p:spPr>
          <a:xfrm>
            <a:off x="4230588" y="5733157"/>
            <a:ext cx="79614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Osteochondritis of anterior tibial tubercle in active adolescents</a:t>
            </a:r>
            <a:endParaRPr lang="en-US" sz="1200" dirty="0"/>
          </a:p>
        </p:txBody>
      </p:sp>
      <p:sp>
        <p:nvSpPr>
          <p:cNvPr id="49" name="SK-3-text-48"/>
          <p:cNvSpPr/>
          <p:nvPr/>
        </p:nvSpPr>
        <p:spPr>
          <a:xfrm>
            <a:off x="4230588" y="5945832"/>
            <a:ext cx="79614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Self-limiting; treatment: activity modification, analgesia, physiotherapy</a:t>
            </a:r>
            <a:endParaRPr lang="en-US" sz="1200" dirty="0"/>
          </a:p>
        </p:txBody>
      </p:sp>
      <p:sp>
        <p:nvSpPr>
          <p:cNvPr id="50" name="SK-3-text-49"/>
          <p:cNvSpPr/>
          <p:nvPr/>
        </p:nvSpPr>
        <p:spPr>
          <a:xfrm>
            <a:off x="341263" y="6604248"/>
            <a:ext cx="903732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MSK Common Conditions &amp; Key Points</a:t>
            </a:r>
            <a:endParaRPr lang="en-US" sz="1200" dirty="0"/>
          </a:p>
        </p:txBody>
      </p:sp>
      <p:sp>
        <p:nvSpPr>
          <p:cNvPr id="51" name="SK-3-text-50"/>
          <p:cNvSpPr/>
          <p:nvPr/>
        </p:nvSpPr>
        <p:spPr>
          <a:xfrm>
            <a:off x="5596086" y="6604248"/>
            <a:ext cx="28194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3 of 10</a:t>
            </a:r>
            <a:endParaRPr lang="en-US" sz="1200" dirty="0"/>
          </a:p>
        </p:txBody>
      </p:sp>
      <p:sp>
        <p:nvSpPr>
          <p:cNvPr id="52" name="SK-3-text-51"/>
          <p:cNvSpPr/>
          <p:nvPr/>
        </p:nvSpPr>
        <p:spPr>
          <a:xfrm>
            <a:off x="9058573" y="6617940"/>
            <a:ext cx="31334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7780" y="0"/>
            <a:ext cx="2804071" cy="164589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84" y="1030188"/>
            <a:ext cx="2304157" cy="381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84" y="1597819"/>
            <a:ext cx="3718471" cy="3785592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984" y="1597819"/>
            <a:ext cx="3718471" cy="68461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7365" y="1597819"/>
            <a:ext cx="3718471" cy="3785592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7365" y="1597819"/>
            <a:ext cx="3718471" cy="68461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8894" y="1597819"/>
            <a:ext cx="3718471" cy="3785592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8894" y="1597819"/>
            <a:ext cx="3718471" cy="68461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4071" y="3223171"/>
            <a:ext cx="243780" cy="17145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5984" y="5486400"/>
            <a:ext cx="11521380" cy="96009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5984" y="5486400"/>
            <a:ext cx="97482" cy="96009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80721"/>
            <a:ext cx="12192000" cy="37713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81638" y="6549330"/>
            <a:ext cx="9525" cy="239911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773418" y="6549330"/>
            <a:ext cx="9525" cy="239911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16188" y="6110436"/>
            <a:ext cx="219373" cy="198834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4173" y="5685234"/>
            <a:ext cx="243780" cy="239911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97788" y="3463230"/>
            <a:ext cx="2804071" cy="1625203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49961" y="3682603"/>
            <a:ext cx="2852886" cy="1419523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957" y="3620988"/>
            <a:ext cx="1499592" cy="1590973"/>
          </a:xfrm>
          <a:prstGeom prst="rect">
            <a:avLst/>
          </a:prstGeom>
        </p:spPr>
      </p:pic>
      <p:sp>
        <p:nvSpPr>
          <p:cNvPr id="22" name="SK-4-text-21"/>
          <p:cNvSpPr/>
          <p:nvPr/>
        </p:nvSpPr>
        <p:spPr>
          <a:xfrm>
            <a:off x="243780" y="185142"/>
            <a:ext cx="7012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MUSCULOSKELETAL MEDICINE • PAGE 4</a:t>
            </a:r>
            <a:endParaRPr lang="en-US" sz="1350" dirty="0"/>
          </a:p>
        </p:txBody>
      </p:sp>
      <p:sp>
        <p:nvSpPr>
          <p:cNvPr id="23" name="SK-4-text-22"/>
          <p:cNvSpPr/>
          <p:nvPr/>
        </p:nvSpPr>
        <p:spPr>
          <a:xfrm>
            <a:off x="255984" y="466279"/>
            <a:ext cx="1193601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7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Knee Conditions &amp; Back Pain</a:t>
            </a:r>
            <a:endParaRPr lang="en-US" sz="3075" dirty="0"/>
          </a:p>
        </p:txBody>
      </p:sp>
      <p:sp>
        <p:nvSpPr>
          <p:cNvPr id="24" name="SK-4-text-23"/>
          <p:cNvSpPr/>
          <p:nvPr/>
        </p:nvSpPr>
        <p:spPr>
          <a:xfrm>
            <a:off x="243780" y="1220688"/>
            <a:ext cx="119482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 tests, clinical pearls, and red flag screening</a:t>
            </a:r>
            <a:endParaRPr lang="en-US" sz="1650" dirty="0"/>
          </a:p>
        </p:txBody>
      </p:sp>
      <p:sp>
        <p:nvSpPr>
          <p:cNvPr id="25" name="SK-4-text-24"/>
          <p:cNvSpPr/>
          <p:nvPr/>
        </p:nvSpPr>
        <p:spPr>
          <a:xfrm>
            <a:off x="475357" y="1789807"/>
            <a:ext cx="431577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Meniscal Tears</a:t>
            </a:r>
            <a:endParaRPr lang="en-US" sz="1725" dirty="0"/>
          </a:p>
        </p:txBody>
      </p:sp>
      <p:sp>
        <p:nvSpPr>
          <p:cNvPr id="26" name="SK-4-text-25"/>
          <p:cNvSpPr/>
          <p:nvPr/>
        </p:nvSpPr>
        <p:spPr>
          <a:xfrm>
            <a:off x="767953" y="2098477"/>
            <a:ext cx="57454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McMurray's is NOT the best test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524173" y="2372767"/>
            <a:ext cx="2925961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History first: weight-bearing rotational injury,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swelling, locking</a:t>
            </a:r>
            <a:endParaRPr lang="en-US" sz="1050" dirty="0"/>
          </a:p>
        </p:txBody>
      </p:sp>
      <p:sp>
        <p:nvSpPr>
          <p:cNvPr id="28" name="SK-4-text-27"/>
          <p:cNvSpPr/>
          <p:nvPr/>
        </p:nvSpPr>
        <p:spPr>
          <a:xfrm>
            <a:off x="524173" y="2770584"/>
            <a:ext cx="702564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Joint line tenderness on examination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524173" y="2996803"/>
            <a:ext cx="287729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Thessaly test preferred over McMurray's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validated against MRI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524173" y="3367236"/>
            <a:ext cx="75742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Degenerative tears common in middle age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4389090" y="1789807"/>
            <a:ext cx="61560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Trochanteric Bursitis</a:t>
            </a:r>
            <a:endParaRPr lang="en-US" sz="1725" dirty="0"/>
          </a:p>
        </p:txBody>
      </p:sp>
      <p:sp>
        <p:nvSpPr>
          <p:cNvPr id="32" name="SK-4-text-31"/>
          <p:cNvSpPr/>
          <p:nvPr/>
        </p:nvSpPr>
        <p:spPr>
          <a:xfrm>
            <a:off x="4693890" y="2098477"/>
            <a:ext cx="66598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 guidance NOT needed for injection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4401294" y="2379613"/>
            <a:ext cx="73914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Inflammation at the greater trochanter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4401294" y="2599134"/>
            <a:ext cx="2925961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Lateral hip pain after exertion; hip abductor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weakness</a:t>
            </a:r>
            <a:endParaRPr lang="en-US" sz="1050" dirty="0"/>
          </a:p>
        </p:txBody>
      </p:sp>
      <p:sp>
        <p:nvSpPr>
          <p:cNvPr id="35" name="SK-4-text-34"/>
          <p:cNvSpPr/>
          <p:nvPr/>
        </p:nvSpPr>
        <p:spPr>
          <a:xfrm>
            <a:off x="4401294" y="2983111"/>
            <a:ext cx="2840682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Treatment: physiotherapy first, ice, steroid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injection if persistent</a:t>
            </a:r>
            <a:endParaRPr lang="en-US" sz="1050" dirty="0"/>
          </a:p>
        </p:txBody>
      </p:sp>
      <p:sp>
        <p:nvSpPr>
          <p:cNvPr id="36" name="SK-4-text-35"/>
          <p:cNvSpPr/>
          <p:nvPr/>
        </p:nvSpPr>
        <p:spPr>
          <a:xfrm>
            <a:off x="4401294" y="3353544"/>
            <a:ext cx="284068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Injection: landmark-guided is sufficient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ultrasound required</a:t>
            </a:r>
            <a:endParaRPr lang="en-US" sz="1050" dirty="0"/>
          </a:p>
        </p:txBody>
      </p:sp>
      <p:sp>
        <p:nvSpPr>
          <p:cNvPr id="37" name="SK-4-text-36"/>
          <p:cNvSpPr/>
          <p:nvPr/>
        </p:nvSpPr>
        <p:spPr>
          <a:xfrm>
            <a:off x="4645075" y="5157192"/>
            <a:ext cx="7437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5A5A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Trochanteric bursa injection — landmark-guided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8229600" y="1789807"/>
            <a:ext cx="3962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Low Back Pain</a:t>
            </a:r>
            <a:endParaRPr lang="en-US" sz="1725" dirty="0"/>
          </a:p>
        </p:txBody>
      </p:sp>
      <p:sp>
        <p:nvSpPr>
          <p:cNvPr id="39" name="SK-4-text-38"/>
          <p:cNvSpPr/>
          <p:nvPr/>
        </p:nvSpPr>
        <p:spPr>
          <a:xfrm>
            <a:off x="8522196" y="2098477"/>
            <a:ext cx="36698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Lifetime prevalence: 58%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8266063" y="2372767"/>
            <a:ext cx="392593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Acute: &lt;6 weeks • Chronic: &gt;3 months</a:t>
            </a:r>
            <a:endParaRPr lang="en-US" sz="1200" dirty="0"/>
          </a:p>
        </p:txBody>
      </p:sp>
      <p:sp>
        <p:nvSpPr>
          <p:cNvPr id="41" name="SK-4-text-40"/>
          <p:cNvSpPr/>
          <p:nvPr/>
        </p:nvSpPr>
        <p:spPr>
          <a:xfrm>
            <a:off x="8278267" y="2605980"/>
            <a:ext cx="249927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Prevention: exercise, posture, weight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</a:t>
            </a:r>
            <a:endParaRPr lang="en-US" sz="1050" dirty="0"/>
          </a:p>
        </p:txBody>
      </p:sp>
      <p:sp>
        <p:nvSpPr>
          <p:cNvPr id="42" name="SK-4-text-41"/>
          <p:cNvSpPr/>
          <p:nvPr/>
        </p:nvSpPr>
        <p:spPr>
          <a:xfrm>
            <a:off x="8278267" y="2983111"/>
            <a:ext cx="391373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Always screen for red flags (see panel below)</a:t>
            </a:r>
            <a:endParaRPr lang="en-US" sz="1200" dirty="0"/>
          </a:p>
        </p:txBody>
      </p:sp>
      <p:sp>
        <p:nvSpPr>
          <p:cNvPr id="43" name="SK-4-text-42"/>
          <p:cNvSpPr/>
          <p:nvPr/>
        </p:nvSpPr>
        <p:spPr>
          <a:xfrm>
            <a:off x="8266063" y="3209479"/>
            <a:ext cx="39259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Cauda equina = EMERGENCY 🚨</a:t>
            </a:r>
            <a:endParaRPr lang="en-US" sz="1200" dirty="0"/>
          </a:p>
        </p:txBody>
      </p:sp>
      <p:sp>
        <p:nvSpPr>
          <p:cNvPr id="44" name="SK-4-text-43"/>
          <p:cNvSpPr/>
          <p:nvPr/>
        </p:nvSpPr>
        <p:spPr>
          <a:xfrm>
            <a:off x="8558659" y="5157192"/>
            <a:ext cx="36333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95A5A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back pain — most common MSK complaint</a:t>
            </a:r>
            <a:endParaRPr lang="en-US" sz="1050" dirty="0"/>
          </a:p>
        </p:txBody>
      </p:sp>
      <p:sp>
        <p:nvSpPr>
          <p:cNvPr id="45" name="SK-4-text-44"/>
          <p:cNvSpPr/>
          <p:nvPr/>
        </p:nvSpPr>
        <p:spPr>
          <a:xfrm>
            <a:off x="828973" y="5692080"/>
            <a:ext cx="199935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 Pain Red Flags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Screen Every Patient</a:t>
            </a:r>
            <a:endParaRPr lang="en-US" sz="1500" dirty="0"/>
          </a:p>
        </p:txBody>
      </p:sp>
      <p:sp>
        <p:nvSpPr>
          <p:cNvPr id="46" name="SK-4-text-45"/>
          <p:cNvSpPr/>
          <p:nvPr/>
        </p:nvSpPr>
        <p:spPr>
          <a:xfrm>
            <a:off x="3340596" y="5644009"/>
            <a:ext cx="88514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Age &lt;20 or &gt;55 with new pain • Thoracic pain • Non-mechanical pattern (no relief with rest)</a:t>
            </a:r>
            <a:endParaRPr lang="en-US" sz="1200" dirty="0"/>
          </a:p>
        </p:txBody>
      </p:sp>
      <p:sp>
        <p:nvSpPr>
          <p:cNvPr id="47" name="SK-4-text-46"/>
          <p:cNvSpPr/>
          <p:nvPr/>
        </p:nvSpPr>
        <p:spPr>
          <a:xfrm>
            <a:off x="3340596" y="5877223"/>
            <a:ext cx="88514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C3E5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PMH malignancy / HIV / steroids • Unexplained weight loss • Widespread neurology</a:t>
            </a:r>
            <a:endParaRPr lang="en-US" sz="1200" dirty="0"/>
          </a:p>
        </p:txBody>
      </p:sp>
      <p:sp>
        <p:nvSpPr>
          <p:cNvPr id="48" name="SK-4-text-47"/>
          <p:cNvSpPr/>
          <p:nvPr/>
        </p:nvSpPr>
        <p:spPr>
          <a:xfrm>
            <a:off x="3572173" y="6117282"/>
            <a:ext cx="86198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74C3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CAUDA EQUINA — saddle anaesthesia + bilateral weakness + bladder/bowel → 999 / Emergency A&amp;E</a:t>
            </a:r>
            <a:endParaRPr lang="en-US" sz="1200" dirty="0"/>
          </a:p>
        </p:txBody>
      </p:sp>
      <p:sp>
        <p:nvSpPr>
          <p:cNvPr id="49" name="SK-4-text-48"/>
          <p:cNvSpPr/>
          <p:nvPr/>
        </p:nvSpPr>
        <p:spPr>
          <a:xfrm>
            <a:off x="255984" y="6590407"/>
            <a:ext cx="79171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MSK Common Conditions &amp; Key Points</a:t>
            </a:r>
            <a:endParaRPr lang="en-US" sz="1050" dirty="0"/>
          </a:p>
        </p:txBody>
      </p:sp>
      <p:sp>
        <p:nvSpPr>
          <p:cNvPr id="50" name="SK-4-text-49"/>
          <p:cNvSpPr/>
          <p:nvPr/>
        </p:nvSpPr>
        <p:spPr>
          <a:xfrm>
            <a:off x="5693569" y="6590407"/>
            <a:ext cx="24765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4 of 10</a:t>
            </a:r>
            <a:endParaRPr lang="en-US" sz="1050" dirty="0"/>
          </a:p>
        </p:txBody>
      </p:sp>
      <p:sp>
        <p:nvSpPr>
          <p:cNvPr id="51" name="SK-4-text-50"/>
          <p:cNvSpPr/>
          <p:nvPr/>
        </p:nvSpPr>
        <p:spPr>
          <a:xfrm>
            <a:off x="9582894" y="6590407"/>
            <a:ext cx="2609106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•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80" y="0"/>
            <a:ext cx="4328071" cy="37719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63" y="733723"/>
            <a:ext cx="841177" cy="10284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2880271"/>
            <a:ext cx="3011388" cy="528042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2800" y="2880271"/>
            <a:ext cx="3011388" cy="528042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2290" y="829717"/>
            <a:ext cx="4706094" cy="4862215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77096" y="4800600"/>
            <a:ext cx="9525" cy="85725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63" y="5836146"/>
            <a:ext cx="121890" cy="40451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153" y="5851752"/>
            <a:ext cx="11289655" cy="40451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357342"/>
            <a:ext cx="12192000" cy="500509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90298" y="2640211"/>
            <a:ext cx="2255490" cy="2269927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05365" y="1289298"/>
            <a:ext cx="2170063" cy="2146548"/>
          </a:xfrm>
          <a:prstGeom prst="rect">
            <a:avLst/>
          </a:prstGeom>
        </p:spPr>
      </p:pic>
      <p:sp>
        <p:nvSpPr>
          <p:cNvPr id="14" name="SK-5-text-13"/>
          <p:cNvSpPr/>
          <p:nvPr/>
        </p:nvSpPr>
        <p:spPr>
          <a:xfrm>
            <a:off x="304800" y="246757"/>
            <a:ext cx="1188720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Whiplash &amp; Acute Neck Sprain</a:t>
            </a:r>
            <a:endParaRPr lang="en-US" sz="2850" dirty="0"/>
          </a:p>
        </p:txBody>
      </p:sp>
      <p:sp>
        <p:nvSpPr>
          <p:cNvPr id="15" name="SK-5-text-14"/>
          <p:cNvSpPr/>
          <p:nvPr/>
        </p:nvSpPr>
        <p:spPr>
          <a:xfrm>
            <a:off x="304800" y="898327"/>
            <a:ext cx="118872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Updated NICE CKS Management • No Collar • Early Mobilisation</a:t>
            </a:r>
            <a:endParaRPr lang="en-US" sz="1350" dirty="0"/>
          </a:p>
        </p:txBody>
      </p:sp>
      <p:sp>
        <p:nvSpPr>
          <p:cNvPr id="16" name="SK-5-text-15"/>
          <p:cNvSpPr/>
          <p:nvPr/>
        </p:nvSpPr>
        <p:spPr>
          <a:xfrm>
            <a:off x="316855" y="1302990"/>
            <a:ext cx="42005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MECHANISM &amp; SYMPTOMS</a:t>
            </a:r>
            <a:endParaRPr lang="en-US" sz="1350" dirty="0"/>
          </a:p>
        </p:txBody>
      </p:sp>
      <p:sp>
        <p:nvSpPr>
          <p:cNvPr id="17" name="SK-5-text-16"/>
          <p:cNvSpPr/>
          <p:nvPr/>
        </p:nvSpPr>
        <p:spPr>
          <a:xfrm>
            <a:off x="341263" y="1563588"/>
            <a:ext cx="106375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Extension-flexion injury — cervico-dorsal junction most affected</a:t>
            </a:r>
            <a:endParaRPr lang="en-US" sz="1050" dirty="0"/>
          </a:p>
        </p:txBody>
      </p:sp>
      <p:sp>
        <p:nvSpPr>
          <p:cNvPr id="18" name="SK-5-text-17"/>
          <p:cNvSpPr/>
          <p:nvPr/>
        </p:nvSpPr>
        <p:spPr>
          <a:xfrm>
            <a:off x="341263" y="1796653"/>
            <a:ext cx="99974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Symptoms often delayed 12–24 hours; worsen over days 3–5</a:t>
            </a:r>
            <a:endParaRPr lang="en-US" sz="1050" dirty="0"/>
          </a:p>
        </p:txBody>
      </p:sp>
      <p:sp>
        <p:nvSpPr>
          <p:cNvPr id="19" name="SK-5-text-18"/>
          <p:cNvSpPr/>
          <p:nvPr/>
        </p:nvSpPr>
        <p:spPr>
          <a:xfrm>
            <a:off x="341263" y="2036713"/>
            <a:ext cx="88773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Pain at base of neck → trapezius → shoulders and arms</a:t>
            </a:r>
            <a:endParaRPr lang="en-US" sz="1050" dirty="0"/>
          </a:p>
        </p:txBody>
      </p:sp>
      <p:sp>
        <p:nvSpPr>
          <p:cNvPr id="20" name="SK-5-text-19"/>
          <p:cNvSpPr/>
          <p:nvPr/>
        </p:nvSpPr>
        <p:spPr>
          <a:xfrm>
            <a:off x="341263" y="2256234"/>
            <a:ext cx="96774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Headache (often occipital), paraesthesiae, lightheadedness</a:t>
            </a:r>
            <a:endParaRPr lang="en-US" sz="1050" dirty="0"/>
          </a:p>
        </p:txBody>
      </p:sp>
      <p:sp>
        <p:nvSpPr>
          <p:cNvPr id="21" name="SK-5-text-20"/>
          <p:cNvSpPr/>
          <p:nvPr/>
        </p:nvSpPr>
        <p:spPr>
          <a:xfrm>
            <a:off x="316855" y="2612827"/>
            <a:ext cx="21431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</a:t>
            </a:r>
            <a:endParaRPr lang="en-US" sz="1350" dirty="0"/>
          </a:p>
        </p:txBody>
      </p:sp>
      <p:sp>
        <p:nvSpPr>
          <p:cNvPr id="22" name="SK-5-text-21"/>
          <p:cNvSpPr/>
          <p:nvPr/>
        </p:nvSpPr>
        <p:spPr>
          <a:xfrm>
            <a:off x="1231255" y="2955727"/>
            <a:ext cx="1722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C0392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COLLAR</a:t>
            </a:r>
            <a:endParaRPr lang="en-US" sz="1200" dirty="0"/>
          </a:p>
        </p:txBody>
      </p:sp>
      <p:sp>
        <p:nvSpPr>
          <p:cNvPr id="23" name="SK-5-text-22"/>
          <p:cNvSpPr/>
          <p:nvPr/>
        </p:nvSpPr>
        <p:spPr>
          <a:xfrm>
            <a:off x="682675" y="3175248"/>
            <a:ext cx="48768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evidence — may prolong stiffness</a:t>
            </a:r>
            <a:endParaRPr lang="en-US" sz="900" dirty="0"/>
          </a:p>
        </p:txBody>
      </p:sp>
      <p:sp>
        <p:nvSpPr>
          <p:cNvPr id="24" name="SK-5-text-23"/>
          <p:cNvSpPr/>
          <p:nvPr/>
        </p:nvSpPr>
        <p:spPr>
          <a:xfrm>
            <a:off x="4035475" y="2962573"/>
            <a:ext cx="3368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7AE6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EARLY MOBILISATION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3986659" y="3175248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Active movement from day one</a:t>
            </a:r>
            <a:endParaRPr lang="en-US" sz="900" dirty="0"/>
          </a:p>
        </p:txBody>
      </p:sp>
      <p:sp>
        <p:nvSpPr>
          <p:cNvPr id="26" name="SK-5-text-25"/>
          <p:cNvSpPr/>
          <p:nvPr/>
        </p:nvSpPr>
        <p:spPr>
          <a:xfrm>
            <a:off x="341263" y="3497461"/>
            <a:ext cx="63169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Adequate analgesia — NSAIDs preferred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341263" y="3723829"/>
            <a:ext cx="93573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Physiotherapy for symptoms persisting beyond a few weeks</a:t>
            </a:r>
            <a:endParaRPr lang="en-US" sz="1050" dirty="0"/>
          </a:p>
        </p:txBody>
      </p:sp>
      <p:sp>
        <p:nvSpPr>
          <p:cNvPr id="28" name="SK-5-text-27"/>
          <p:cNvSpPr/>
          <p:nvPr/>
        </p:nvSpPr>
        <p:spPr>
          <a:xfrm>
            <a:off x="341263" y="3943350"/>
            <a:ext cx="85572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Antidepressants if chronic pain or fatigue develops</a:t>
            </a:r>
            <a:endParaRPr lang="en-US" sz="1050" dirty="0"/>
          </a:p>
        </p:txBody>
      </p:sp>
      <p:sp>
        <p:nvSpPr>
          <p:cNvPr id="29" name="SK-5-text-28"/>
          <p:cNvSpPr/>
          <p:nvPr/>
        </p:nvSpPr>
        <p:spPr>
          <a:xfrm>
            <a:off x="511969" y="4196953"/>
            <a:ext cx="1168003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X-ray NOT routine — only if: neurology, dysphagia, high-velocity injury, or medico-legal</a:t>
            </a:r>
            <a:endParaRPr lang="en-US" sz="1050" dirty="0"/>
          </a:p>
        </p:txBody>
      </p:sp>
      <p:sp>
        <p:nvSpPr>
          <p:cNvPr id="30" name="SK-5-text-29"/>
          <p:cNvSpPr/>
          <p:nvPr/>
        </p:nvSpPr>
        <p:spPr>
          <a:xfrm>
            <a:off x="316855" y="4498777"/>
            <a:ext cx="72866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PROGNOSIS &amp; POOR OUTCOME PREDICTORS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341263" y="4745682"/>
            <a:ext cx="1905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Prognosis:</a:t>
            </a:r>
            <a:endParaRPr lang="en-US" sz="1200" dirty="0"/>
          </a:p>
        </p:txBody>
      </p:sp>
      <p:sp>
        <p:nvSpPr>
          <p:cNvPr id="32" name="SK-5-text-31"/>
          <p:cNvSpPr/>
          <p:nvPr/>
        </p:nvSpPr>
        <p:spPr>
          <a:xfrm>
            <a:off x="341263" y="4951363"/>
            <a:ext cx="4328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90% symptom-free by 2 years</a:t>
            </a:r>
            <a:endParaRPr lang="en-US" sz="900" dirty="0"/>
          </a:p>
        </p:txBody>
      </p:sp>
      <p:sp>
        <p:nvSpPr>
          <p:cNvPr id="33" name="SK-5-text-32"/>
          <p:cNvSpPr/>
          <p:nvPr/>
        </p:nvSpPr>
        <p:spPr>
          <a:xfrm>
            <a:off x="341263" y="5136505"/>
            <a:ext cx="5151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Only 30% symptom-free at 7 months</a:t>
            </a:r>
            <a:endParaRPr lang="en-US" sz="900" dirty="0"/>
          </a:p>
        </p:txBody>
      </p:sp>
      <p:sp>
        <p:nvSpPr>
          <p:cNvPr id="34" name="SK-5-text-33"/>
          <p:cNvSpPr/>
          <p:nvPr/>
        </p:nvSpPr>
        <p:spPr>
          <a:xfrm>
            <a:off x="341263" y="5335488"/>
            <a:ext cx="2852886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Persistent intrusive symptoms at 3 months →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80% have abnormal psychometric tests</a:t>
            </a:r>
            <a:endParaRPr lang="en-US" sz="1050" dirty="0"/>
          </a:p>
        </p:txBody>
      </p:sp>
      <p:sp>
        <p:nvSpPr>
          <p:cNvPr id="35" name="SK-5-text-34"/>
          <p:cNvSpPr/>
          <p:nvPr/>
        </p:nvSpPr>
        <p:spPr>
          <a:xfrm>
            <a:off x="3950196" y="4745682"/>
            <a:ext cx="47167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Poor outcome associated with:</a:t>
            </a:r>
            <a:endParaRPr lang="en-US" sz="1050" dirty="0"/>
          </a:p>
        </p:txBody>
      </p:sp>
      <p:sp>
        <p:nvSpPr>
          <p:cNvPr id="36" name="SK-5-text-35"/>
          <p:cNvSpPr/>
          <p:nvPr/>
        </p:nvSpPr>
        <p:spPr>
          <a:xfrm>
            <a:off x="3950196" y="4951363"/>
            <a:ext cx="50139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Pre-existing cervical degeneration</a:t>
            </a:r>
            <a:endParaRPr lang="en-US" sz="900" dirty="0"/>
          </a:p>
        </p:txBody>
      </p:sp>
      <p:sp>
        <p:nvSpPr>
          <p:cNvPr id="37" name="SK-5-text-36"/>
          <p:cNvSpPr/>
          <p:nvPr/>
        </p:nvSpPr>
        <p:spPr>
          <a:xfrm>
            <a:off x="3950196" y="5143500"/>
            <a:ext cx="47396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Female sex; previous neck injury</a:t>
            </a:r>
            <a:endParaRPr lang="en-US" sz="900" dirty="0"/>
          </a:p>
        </p:txBody>
      </p:sp>
      <p:sp>
        <p:nvSpPr>
          <p:cNvPr id="38" name="SK-5-text-37"/>
          <p:cNvSpPr/>
          <p:nvPr/>
        </p:nvSpPr>
        <p:spPr>
          <a:xfrm>
            <a:off x="3950196" y="5335488"/>
            <a:ext cx="391668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Multiple symptoms at onset</a:t>
            </a:r>
            <a:endParaRPr lang="en-US" sz="900" dirty="0"/>
          </a:p>
        </p:txBody>
      </p:sp>
      <p:sp>
        <p:nvSpPr>
          <p:cNvPr id="39" name="SK-5-text-38"/>
          <p:cNvSpPr/>
          <p:nvPr/>
        </p:nvSpPr>
        <p:spPr>
          <a:xfrm>
            <a:off x="3950196" y="5513784"/>
            <a:ext cx="46024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Unrelated stressful life events</a:t>
            </a:r>
            <a:endParaRPr lang="en-US" sz="900" dirty="0"/>
          </a:p>
        </p:txBody>
      </p:sp>
      <p:sp>
        <p:nvSpPr>
          <p:cNvPr id="40" name="SK-5-text-39"/>
          <p:cNvSpPr/>
          <p:nvPr/>
        </p:nvSpPr>
        <p:spPr>
          <a:xfrm>
            <a:off x="7510165" y="1001167"/>
            <a:ext cx="29660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Hyperextension</a:t>
            </a:r>
            <a:endParaRPr lang="en-US" sz="1350" dirty="0"/>
          </a:p>
        </p:txBody>
      </p:sp>
      <p:sp>
        <p:nvSpPr>
          <p:cNvPr id="41" name="SK-5-text-40"/>
          <p:cNvSpPr/>
          <p:nvPr/>
        </p:nvSpPr>
        <p:spPr>
          <a:xfrm>
            <a:off x="10155882" y="2345382"/>
            <a:ext cx="20361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Hyperflexion</a:t>
            </a:r>
            <a:endParaRPr lang="en-US" sz="1350" dirty="0"/>
          </a:p>
        </p:txBody>
      </p:sp>
      <p:sp>
        <p:nvSpPr>
          <p:cNvPr id="42" name="SK-5-text-41"/>
          <p:cNvSpPr/>
          <p:nvPr/>
        </p:nvSpPr>
        <p:spPr>
          <a:xfrm>
            <a:off x="7424886" y="5307955"/>
            <a:ext cx="476711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F8C8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Hyperextension-flexion mechanism — cervico-dorsal junction most vulnerable</a:t>
            </a:r>
            <a:endParaRPr lang="en-US" sz="750" dirty="0"/>
          </a:p>
        </p:txBody>
      </p:sp>
      <p:sp>
        <p:nvSpPr>
          <p:cNvPr id="43" name="SK-5-text-42"/>
          <p:cNvSpPr/>
          <p:nvPr/>
        </p:nvSpPr>
        <p:spPr>
          <a:xfrm>
            <a:off x="585192" y="5904607"/>
            <a:ext cx="1160680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1D4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AKT/SCA: Collar is NOT recommended • Early mobilisation is key • 90% recover by 2 years • Acknowledge medicolegal complexity sensitively in SCA</a:t>
            </a:r>
            <a:endParaRPr lang="en-US" sz="1100" dirty="0"/>
          </a:p>
        </p:txBody>
      </p:sp>
      <p:sp>
        <p:nvSpPr>
          <p:cNvPr id="44" name="SK-5-text-43"/>
          <p:cNvSpPr/>
          <p:nvPr/>
        </p:nvSpPr>
        <p:spPr>
          <a:xfrm>
            <a:off x="341263" y="6501259"/>
            <a:ext cx="67970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• MSK Common Conditions &amp; Key Points</a:t>
            </a:r>
            <a:endParaRPr lang="en-US" sz="900" dirty="0"/>
          </a:p>
        </p:txBody>
      </p:sp>
      <p:sp>
        <p:nvSpPr>
          <p:cNvPr id="45" name="SK-5-text-44"/>
          <p:cNvSpPr/>
          <p:nvPr/>
        </p:nvSpPr>
        <p:spPr>
          <a:xfrm>
            <a:off x="5705773" y="6501259"/>
            <a:ext cx="2133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5 of 10</a:t>
            </a:r>
            <a:endParaRPr lang="en-US" sz="900" dirty="0"/>
          </a:p>
        </p:txBody>
      </p:sp>
      <p:sp>
        <p:nvSpPr>
          <p:cNvPr id="46" name="SK-5-text-45"/>
          <p:cNvSpPr/>
          <p:nvPr/>
        </p:nvSpPr>
        <p:spPr>
          <a:xfrm>
            <a:off x="9534079" y="6501259"/>
            <a:ext cx="265792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• June 2026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9898" y="0"/>
            <a:ext cx="2291953" cy="1440061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655" y="1054894"/>
            <a:ext cx="1597075" cy="571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1769269"/>
            <a:ext cx="5620494" cy="2283619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4053036"/>
            <a:ext cx="5620494" cy="2023021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082" y="4553694"/>
            <a:ext cx="1743373" cy="418207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0290" y="4553694"/>
            <a:ext cx="3462486" cy="418207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06996" y="5294263"/>
            <a:ext cx="4291459" cy="425053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0463" y="4972050"/>
            <a:ext cx="2767459" cy="322213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95765" y="3977580"/>
            <a:ext cx="5059561" cy="2098477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78675" y="4080421"/>
            <a:ext cx="146298" cy="116532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81192" y="5705773"/>
            <a:ext cx="4876800" cy="315367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158359"/>
            <a:ext cx="12192000" cy="34290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4173" y="6158359"/>
            <a:ext cx="60871" cy="34290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68000" y="5019973"/>
            <a:ext cx="1524000" cy="1837879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063" y="6206430"/>
            <a:ext cx="255984" cy="239911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29859" y="5177730"/>
            <a:ext cx="231577" cy="239911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17655" y="4903440"/>
            <a:ext cx="268188" cy="239911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717655" y="4423321"/>
            <a:ext cx="268188" cy="20568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42063" y="4080421"/>
            <a:ext cx="146298" cy="267444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388275" y="514350"/>
            <a:ext cx="4120753" cy="312033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43694" y="4162723"/>
            <a:ext cx="268188" cy="287982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43694" y="1878955"/>
            <a:ext cx="268188" cy="287982"/>
          </a:xfrm>
          <a:prstGeom prst="rect">
            <a:avLst/>
          </a:prstGeom>
        </p:spPr>
      </p:pic>
      <p:sp>
        <p:nvSpPr>
          <p:cNvPr id="26" name="SK-6-text-25"/>
          <p:cNvSpPr/>
          <p:nvPr/>
        </p:nvSpPr>
        <p:spPr>
          <a:xfrm>
            <a:off x="609600" y="370284"/>
            <a:ext cx="11582400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Hypermobility Syndrome</a:t>
            </a:r>
            <a:endParaRPr lang="en-US" sz="3900" dirty="0"/>
          </a:p>
        </p:txBody>
      </p:sp>
      <p:sp>
        <p:nvSpPr>
          <p:cNvPr id="27" name="SK-6-text-26"/>
          <p:cNvSpPr/>
          <p:nvPr/>
        </p:nvSpPr>
        <p:spPr>
          <a:xfrm>
            <a:off x="597396" y="1302990"/>
            <a:ext cx="1159460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77777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Beighton Score · Brighton Criteria · Management</a:t>
            </a:r>
            <a:endParaRPr lang="en-US" sz="1950" dirty="0"/>
          </a:p>
        </p:txBody>
      </p:sp>
      <p:sp>
        <p:nvSpPr>
          <p:cNvPr id="28" name="SK-6-text-27"/>
          <p:cNvSpPr/>
          <p:nvPr/>
        </p:nvSpPr>
        <p:spPr>
          <a:xfrm>
            <a:off x="1060698" y="1885950"/>
            <a:ext cx="825246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Beighton Score (max 9 points)</a:t>
            </a:r>
            <a:endParaRPr lang="en-US" sz="1800" dirty="0"/>
          </a:p>
        </p:txBody>
      </p:sp>
      <p:sp>
        <p:nvSpPr>
          <p:cNvPr id="29" name="SK-6-text-28"/>
          <p:cNvSpPr/>
          <p:nvPr/>
        </p:nvSpPr>
        <p:spPr>
          <a:xfrm>
            <a:off x="816769" y="2249388"/>
            <a:ext cx="113752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Palms flat on floor, knees straight [1]</a:t>
            </a:r>
            <a:endParaRPr lang="en-US" sz="1950" dirty="0"/>
          </a:p>
        </p:txBody>
      </p:sp>
      <p:sp>
        <p:nvSpPr>
          <p:cNvPr id="30" name="SK-6-text-29"/>
          <p:cNvSpPr/>
          <p:nvPr/>
        </p:nvSpPr>
        <p:spPr>
          <a:xfrm>
            <a:off x="816769" y="2537371"/>
            <a:ext cx="107232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Elbow hyperextension &gt;10° [1+1]</a:t>
            </a:r>
            <a:endParaRPr lang="en-US" sz="1950" dirty="0"/>
          </a:p>
        </p:txBody>
      </p:sp>
      <p:sp>
        <p:nvSpPr>
          <p:cNvPr id="31" name="SK-6-text-30"/>
          <p:cNvSpPr/>
          <p:nvPr/>
        </p:nvSpPr>
        <p:spPr>
          <a:xfrm>
            <a:off x="816769" y="2825353"/>
            <a:ext cx="104260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Knee hyperextension &gt;10° [1+1]</a:t>
            </a:r>
            <a:endParaRPr lang="en-US" sz="1950" dirty="0"/>
          </a:p>
        </p:txBody>
      </p:sp>
      <p:sp>
        <p:nvSpPr>
          <p:cNvPr id="32" name="SK-6-text-31"/>
          <p:cNvSpPr/>
          <p:nvPr/>
        </p:nvSpPr>
        <p:spPr>
          <a:xfrm>
            <a:off x="816769" y="3113484"/>
            <a:ext cx="113752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Thumb touching forearm (wrist flexion) [1+1]</a:t>
            </a:r>
            <a:endParaRPr lang="en-US" sz="1950" dirty="0"/>
          </a:p>
        </p:txBody>
      </p:sp>
      <p:sp>
        <p:nvSpPr>
          <p:cNvPr id="33" name="SK-6-text-32"/>
          <p:cNvSpPr/>
          <p:nvPr/>
        </p:nvSpPr>
        <p:spPr>
          <a:xfrm>
            <a:off x="816769" y="3394621"/>
            <a:ext cx="1137523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Little finger dorsiflexion &gt;90° [1+1]</a:t>
            </a:r>
            <a:endParaRPr lang="en-US" sz="1950" dirty="0"/>
          </a:p>
        </p:txBody>
      </p:sp>
      <p:sp>
        <p:nvSpPr>
          <p:cNvPr id="34" name="SK-6-text-33"/>
          <p:cNvSpPr/>
          <p:nvPr/>
        </p:nvSpPr>
        <p:spPr>
          <a:xfrm>
            <a:off x="1084957" y="3716982"/>
            <a:ext cx="75133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*Bilateral tests marked L + R separately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1060698" y="4169569"/>
            <a:ext cx="69723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Brighton Criteria for JHS</a:t>
            </a:r>
            <a:endParaRPr lang="en-US" sz="1800" dirty="0"/>
          </a:p>
        </p:txBody>
      </p:sp>
      <p:sp>
        <p:nvSpPr>
          <p:cNvPr id="36" name="SK-6-text-35"/>
          <p:cNvSpPr/>
          <p:nvPr/>
        </p:nvSpPr>
        <p:spPr>
          <a:xfrm>
            <a:off x="877788" y="4642842"/>
            <a:ext cx="36004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Beighton ≥ 4/9</a:t>
            </a:r>
            <a:endParaRPr lang="en-US" sz="1500" dirty="0"/>
          </a:p>
        </p:txBody>
      </p:sp>
      <p:sp>
        <p:nvSpPr>
          <p:cNvPr id="37" name="SK-6-text-36"/>
          <p:cNvSpPr/>
          <p:nvPr/>
        </p:nvSpPr>
        <p:spPr>
          <a:xfrm>
            <a:off x="2682180" y="4642842"/>
            <a:ext cx="84010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Arthralgia &gt; 3 months in ≥ 4 joints</a:t>
            </a:r>
            <a:endParaRPr lang="en-US" sz="1500" dirty="0"/>
          </a:p>
        </p:txBody>
      </p:sp>
      <p:sp>
        <p:nvSpPr>
          <p:cNvPr id="38" name="SK-6-text-37"/>
          <p:cNvSpPr/>
          <p:nvPr/>
        </p:nvSpPr>
        <p:spPr>
          <a:xfrm>
            <a:off x="1353294" y="5397103"/>
            <a:ext cx="91573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= Joint Hypermobility Syndrome (JHS)</a:t>
            </a:r>
            <a:endParaRPr lang="en-US" sz="1650" dirty="0"/>
          </a:p>
        </p:txBody>
      </p:sp>
      <p:sp>
        <p:nvSpPr>
          <p:cNvPr id="39" name="SK-6-text-38"/>
          <p:cNvSpPr/>
          <p:nvPr/>
        </p:nvSpPr>
        <p:spPr>
          <a:xfrm>
            <a:off x="1377553" y="5767536"/>
            <a:ext cx="95250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*Not the same as Ehlers-Danlos or Marfan's syndrome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7839373" y="3668911"/>
            <a:ext cx="435262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Beighton Score — 5 test positions illustrated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7010400" y="4094113"/>
            <a:ext cx="28575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0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Management</a:t>
            </a:r>
            <a:endParaRPr lang="en-US" sz="1800" dirty="0"/>
          </a:p>
        </p:txBody>
      </p:sp>
      <p:sp>
        <p:nvSpPr>
          <p:cNvPr id="42" name="SK-6-text-41"/>
          <p:cNvSpPr/>
          <p:nvPr/>
        </p:nvSpPr>
        <p:spPr>
          <a:xfrm>
            <a:off x="7034659" y="4416475"/>
            <a:ext cx="425499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Low-impact exercise — swimming and cycling to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build muscle strength</a:t>
            </a:r>
            <a:endParaRPr lang="en-US" sz="1500" dirty="0"/>
          </a:p>
        </p:txBody>
      </p:sp>
      <p:sp>
        <p:nvSpPr>
          <p:cNvPr id="43" name="SK-6-text-42"/>
          <p:cNvSpPr/>
          <p:nvPr/>
        </p:nvSpPr>
        <p:spPr>
          <a:xfrm>
            <a:off x="7034659" y="4910286"/>
            <a:ext cx="51573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Foot pronation — medial arch inserts recommended</a:t>
            </a:r>
            <a:endParaRPr lang="en-US" sz="1500" dirty="0"/>
          </a:p>
        </p:txBody>
      </p:sp>
      <p:sp>
        <p:nvSpPr>
          <p:cNvPr id="44" name="SK-6-text-43"/>
          <p:cNvSpPr/>
          <p:nvPr/>
        </p:nvSpPr>
        <p:spPr>
          <a:xfrm>
            <a:off x="7022455" y="5177730"/>
            <a:ext cx="409649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Advise patients — joints dislocate/injure easily;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muscles fatigue quickly</a:t>
            </a:r>
            <a:endParaRPr lang="en-US" sz="1500" dirty="0"/>
          </a:p>
        </p:txBody>
      </p:sp>
      <p:sp>
        <p:nvSpPr>
          <p:cNvPr id="45" name="SK-6-text-44"/>
          <p:cNvSpPr/>
          <p:nvPr/>
        </p:nvSpPr>
        <p:spPr>
          <a:xfrm>
            <a:off x="6778675" y="5760690"/>
            <a:ext cx="54133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*"Keep active — improve strength, reduce pain, improve posture"</a:t>
            </a:r>
            <a:endParaRPr lang="en-US" sz="1200" dirty="0"/>
          </a:p>
        </p:txBody>
      </p:sp>
      <p:sp>
        <p:nvSpPr>
          <p:cNvPr id="46" name="SK-6-text-45"/>
          <p:cNvSpPr/>
          <p:nvPr/>
        </p:nvSpPr>
        <p:spPr>
          <a:xfrm>
            <a:off x="1011882" y="6213277"/>
            <a:ext cx="1127760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Quick-recall fact: 1 in 5 people have joint hypermobility — usually benign · Common in gymnasts, ballet dancers, musicians</a:t>
            </a:r>
            <a:endParaRPr lang="en-US" sz="1400" dirty="0"/>
          </a:p>
        </p:txBody>
      </p:sp>
      <p:sp>
        <p:nvSpPr>
          <p:cNvPr id="47" name="SK-6-text-46"/>
          <p:cNvSpPr/>
          <p:nvPr/>
        </p:nvSpPr>
        <p:spPr>
          <a:xfrm>
            <a:off x="109686" y="6624786"/>
            <a:ext cx="90373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MSK Common Conditions &amp; Key Points</a:t>
            </a:r>
            <a:endParaRPr lang="en-US" sz="1200" dirty="0"/>
          </a:p>
        </p:txBody>
      </p:sp>
      <p:sp>
        <p:nvSpPr>
          <p:cNvPr id="48" name="SK-6-text-47"/>
          <p:cNvSpPr/>
          <p:nvPr/>
        </p:nvSpPr>
        <p:spPr>
          <a:xfrm>
            <a:off x="5608290" y="6624786"/>
            <a:ext cx="28194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6 of 10</a:t>
            </a:r>
            <a:endParaRPr lang="en-US" sz="1200" dirty="0"/>
          </a:p>
        </p:txBody>
      </p:sp>
      <p:sp>
        <p:nvSpPr>
          <p:cNvPr id="49" name="SK-6-text-48"/>
          <p:cNvSpPr/>
          <p:nvPr/>
        </p:nvSpPr>
        <p:spPr>
          <a:xfrm>
            <a:off x="9399984" y="6624786"/>
            <a:ext cx="27920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·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737295"/>
            <a:ext cx="914400" cy="47625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780" y="185142"/>
            <a:ext cx="3974455" cy="96009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6863" y="1309836"/>
            <a:ext cx="4791373" cy="210532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7380" y="3154561"/>
            <a:ext cx="2194471" cy="2468761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7" y="4677073"/>
            <a:ext cx="1731169" cy="64457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2267" y="4677073"/>
            <a:ext cx="1731169" cy="64457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1067" y="4677073"/>
            <a:ext cx="2743200" cy="644575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5481638"/>
            <a:ext cx="12192000" cy="952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5808613"/>
            <a:ext cx="3048000" cy="425053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6659" y="5808613"/>
            <a:ext cx="3633192" cy="425053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12596" y="5808613"/>
            <a:ext cx="3681859" cy="425053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398419"/>
            <a:ext cx="12192000" cy="3423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432798"/>
            <a:ext cx="12192000" cy="42505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059" y="1604665"/>
            <a:ext cx="6388596" cy="2701975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9059" y="1604665"/>
            <a:ext cx="4388346" cy="19050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17405" y="1604665"/>
            <a:ext cx="2000250" cy="1905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9059" y="1795165"/>
            <a:ext cx="4388346" cy="313879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717405" y="1795165"/>
            <a:ext cx="2000250" cy="313879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29059" y="2109043"/>
            <a:ext cx="4388346" cy="313879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717405" y="2109043"/>
            <a:ext cx="2000250" cy="313879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29059" y="2422922"/>
            <a:ext cx="4388346" cy="313879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717405" y="2422922"/>
            <a:ext cx="2000250" cy="313879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29059" y="2736800"/>
            <a:ext cx="4388346" cy="313879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717405" y="2736800"/>
            <a:ext cx="2000250" cy="313879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29059" y="3050679"/>
            <a:ext cx="6388596" cy="313879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29059" y="3050679"/>
            <a:ext cx="4388346" cy="313879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71934" y="3122712"/>
            <a:ext cx="171450" cy="171450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717405" y="3050679"/>
            <a:ext cx="2000250" cy="313879"/>
          </a:xfrm>
          <a:prstGeom prst="rect">
            <a:avLst/>
          </a:prstGeom>
        </p:spPr>
      </p:pic>
      <p:pic>
        <p:nvPicPr>
          <p:cNvPr id="31" name="SK-7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29059" y="3364557"/>
            <a:ext cx="4388346" cy="313879"/>
          </a:xfrm>
          <a:prstGeom prst="rect">
            <a:avLst/>
          </a:prstGeom>
        </p:spPr>
      </p:pic>
      <p:pic>
        <p:nvPicPr>
          <p:cNvPr id="32" name="SK-7-img-31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717405" y="3364557"/>
            <a:ext cx="2000250" cy="313879"/>
          </a:xfrm>
          <a:prstGeom prst="rect">
            <a:avLst/>
          </a:prstGeom>
        </p:spPr>
      </p:pic>
      <p:pic>
        <p:nvPicPr>
          <p:cNvPr id="33" name="SK-7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29059" y="3678436"/>
            <a:ext cx="4388346" cy="313879"/>
          </a:xfrm>
          <a:prstGeom prst="rect">
            <a:avLst/>
          </a:prstGeom>
        </p:spPr>
      </p:pic>
      <p:pic>
        <p:nvPicPr>
          <p:cNvPr id="34" name="SK-7-img-3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717405" y="3678436"/>
            <a:ext cx="2000250" cy="313879"/>
          </a:xfrm>
          <a:prstGeom prst="rect">
            <a:avLst/>
          </a:prstGeom>
        </p:spPr>
      </p:pic>
      <p:pic>
        <p:nvPicPr>
          <p:cNvPr id="35" name="SK-7-img-34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29059" y="3992314"/>
            <a:ext cx="4388346" cy="314325"/>
          </a:xfrm>
          <a:prstGeom prst="rect">
            <a:avLst/>
          </a:prstGeom>
        </p:spPr>
      </p:pic>
      <p:pic>
        <p:nvPicPr>
          <p:cNvPr id="36" name="SK-7-img-35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717405" y="3992314"/>
            <a:ext cx="2000250" cy="314325"/>
          </a:xfrm>
          <a:prstGeom prst="rect">
            <a:avLst/>
          </a:prstGeom>
        </p:spPr>
      </p:pic>
      <p:pic>
        <p:nvPicPr>
          <p:cNvPr id="37" name="SK-7-img-36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339459" y="5904607"/>
            <a:ext cx="475357" cy="212527"/>
          </a:xfrm>
          <a:prstGeom prst="rect">
            <a:avLst/>
          </a:prstGeom>
        </p:spPr>
      </p:pic>
      <p:pic>
        <p:nvPicPr>
          <p:cNvPr id="38" name="SK-7-img-37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499098" y="5904607"/>
            <a:ext cx="463153" cy="212527"/>
          </a:xfrm>
          <a:prstGeom prst="rect">
            <a:avLst/>
          </a:prstGeom>
        </p:spPr>
      </p:pic>
      <p:pic>
        <p:nvPicPr>
          <p:cNvPr id="39" name="SK-7-img-38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8704957" y="3470077"/>
            <a:ext cx="2145655" cy="2016175"/>
          </a:xfrm>
          <a:prstGeom prst="rect">
            <a:avLst/>
          </a:prstGeom>
        </p:spPr>
      </p:pic>
      <p:pic>
        <p:nvPicPr>
          <p:cNvPr id="40" name="SK-7-img-39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010079" y="315367"/>
            <a:ext cx="268188" cy="233065"/>
          </a:xfrm>
          <a:prstGeom prst="rect">
            <a:avLst/>
          </a:prstGeom>
        </p:spPr>
      </p:pic>
      <p:sp>
        <p:nvSpPr>
          <p:cNvPr id="41" name="SK-7-text-40"/>
          <p:cNvSpPr/>
          <p:nvPr/>
        </p:nvSpPr>
        <p:spPr>
          <a:xfrm>
            <a:off x="471934" y="1604665"/>
            <a:ext cx="4178796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088" b="1" dirty="0">
                <a:solidFill>
                  <a:srgbClr val="000000"/>
                </a:solidFill>
              </a:rPr>
              <a:t>Symptom / Finding</a:t>
            </a:r>
            <a:endParaRPr lang="en-US" sz="1088" dirty="0"/>
          </a:p>
        </p:txBody>
      </p:sp>
      <p:sp>
        <p:nvSpPr>
          <p:cNvPr id="42" name="SK-7-text-41"/>
          <p:cNvSpPr/>
          <p:nvPr/>
        </p:nvSpPr>
        <p:spPr>
          <a:xfrm>
            <a:off x="4676924" y="1604665"/>
            <a:ext cx="1795463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000000"/>
                </a:solidFill>
              </a:rPr>
              <a:t>Score</a:t>
            </a:r>
            <a:endParaRPr lang="en-US" sz="1275" dirty="0"/>
          </a:p>
        </p:txBody>
      </p:sp>
      <p:sp>
        <p:nvSpPr>
          <p:cNvPr id="43" name="SK-7-text-42"/>
          <p:cNvSpPr/>
          <p:nvPr/>
        </p:nvSpPr>
        <p:spPr>
          <a:xfrm>
            <a:off x="471934" y="1795165"/>
            <a:ext cx="4178796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88" dirty="0">
                <a:solidFill>
                  <a:srgbClr val="333333"/>
                </a:solidFill>
              </a:rPr>
              <a:t>Nocturnal pain</a:t>
            </a:r>
            <a:endParaRPr lang="en-US" sz="1088" dirty="0"/>
          </a:p>
        </p:txBody>
      </p:sp>
      <p:sp>
        <p:nvSpPr>
          <p:cNvPr id="44" name="SK-7-text-43"/>
          <p:cNvSpPr/>
          <p:nvPr/>
        </p:nvSpPr>
        <p:spPr>
          <a:xfrm>
            <a:off x="4676924" y="1795165"/>
            <a:ext cx="1795463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333333"/>
                </a:solidFill>
              </a:rPr>
              <a:t>+1</a:t>
            </a:r>
            <a:endParaRPr lang="en-US" sz="1275" dirty="0"/>
          </a:p>
        </p:txBody>
      </p:sp>
      <p:sp>
        <p:nvSpPr>
          <p:cNvPr id="45" name="SK-7-text-44"/>
          <p:cNvSpPr/>
          <p:nvPr/>
        </p:nvSpPr>
        <p:spPr>
          <a:xfrm>
            <a:off x="471934" y="2109043"/>
            <a:ext cx="4178796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88" dirty="0">
                <a:solidFill>
                  <a:srgbClr val="333333"/>
                </a:solidFill>
              </a:rPr>
              <a:t>Nocturnal tingling</a:t>
            </a:r>
            <a:endParaRPr lang="en-US" sz="1088" dirty="0"/>
          </a:p>
        </p:txBody>
      </p:sp>
      <p:sp>
        <p:nvSpPr>
          <p:cNvPr id="46" name="SK-7-text-45"/>
          <p:cNvSpPr/>
          <p:nvPr/>
        </p:nvSpPr>
        <p:spPr>
          <a:xfrm>
            <a:off x="4676924" y="2109043"/>
            <a:ext cx="1795463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333333"/>
                </a:solidFill>
              </a:rPr>
              <a:t>+1</a:t>
            </a:r>
            <a:endParaRPr lang="en-US" sz="1275" dirty="0"/>
          </a:p>
        </p:txBody>
      </p:sp>
      <p:sp>
        <p:nvSpPr>
          <p:cNvPr id="47" name="SK-7-text-46"/>
          <p:cNvSpPr/>
          <p:nvPr/>
        </p:nvSpPr>
        <p:spPr>
          <a:xfrm>
            <a:off x="471934" y="2422922"/>
            <a:ext cx="4178796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88" dirty="0">
                <a:solidFill>
                  <a:srgbClr val="333333"/>
                </a:solidFill>
              </a:rPr>
              <a:t>Morning tingling</a:t>
            </a:r>
            <a:endParaRPr lang="en-US" sz="1088" dirty="0"/>
          </a:p>
        </p:txBody>
      </p:sp>
      <p:sp>
        <p:nvSpPr>
          <p:cNvPr id="48" name="SK-7-text-47"/>
          <p:cNvSpPr/>
          <p:nvPr/>
        </p:nvSpPr>
        <p:spPr>
          <a:xfrm>
            <a:off x="4676924" y="2422922"/>
            <a:ext cx="1795463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333333"/>
                </a:solidFill>
              </a:rPr>
              <a:t>+1</a:t>
            </a:r>
            <a:endParaRPr lang="en-US" sz="1275" dirty="0"/>
          </a:p>
        </p:txBody>
      </p:sp>
      <p:sp>
        <p:nvSpPr>
          <p:cNvPr id="49" name="SK-7-text-48"/>
          <p:cNvSpPr/>
          <p:nvPr/>
        </p:nvSpPr>
        <p:spPr>
          <a:xfrm>
            <a:off x="471934" y="2736800"/>
            <a:ext cx="5499207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88" dirty="0">
                <a:solidFill>
                  <a:srgbClr val="333333"/>
                </a:solidFill>
              </a:rPr>
              <a:t>Trick movements to relieve symptoms</a:t>
            </a:r>
            <a:endParaRPr lang="en-US" sz="1088" dirty="0"/>
          </a:p>
        </p:txBody>
      </p:sp>
      <p:sp>
        <p:nvSpPr>
          <p:cNvPr id="50" name="SK-7-text-49"/>
          <p:cNvSpPr/>
          <p:nvPr/>
        </p:nvSpPr>
        <p:spPr>
          <a:xfrm>
            <a:off x="4676924" y="2736800"/>
            <a:ext cx="1795463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333333"/>
                </a:solidFill>
              </a:rPr>
              <a:t>+1</a:t>
            </a:r>
            <a:endParaRPr lang="en-US" sz="1275" dirty="0"/>
          </a:p>
        </p:txBody>
      </p:sp>
      <p:sp>
        <p:nvSpPr>
          <p:cNvPr id="51" name="SK-7-text-50"/>
          <p:cNvSpPr/>
          <p:nvPr/>
        </p:nvSpPr>
        <p:spPr>
          <a:xfrm>
            <a:off x="505271" y="3050679"/>
            <a:ext cx="4102596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825" b="1" dirty="0">
                <a:solidFill>
                  <a:srgbClr val="FFFFFF"/>
                </a:solidFill>
              </a:rPr>
              <a:t>★</a:t>
            </a:r>
            <a:r>
              <a:rPr lang="en-US" sz="1088" b="1" dirty="0">
                <a:solidFill>
                  <a:srgbClr val="000000"/>
                </a:solidFill>
              </a:rPr>
              <a:t>No tingling in little finger</a:t>
            </a:r>
            <a:endParaRPr lang="en-US" sz="1088" dirty="0"/>
          </a:p>
        </p:txBody>
      </p:sp>
      <p:sp>
        <p:nvSpPr>
          <p:cNvPr id="52" name="SK-7-text-51"/>
          <p:cNvSpPr/>
          <p:nvPr/>
        </p:nvSpPr>
        <p:spPr>
          <a:xfrm>
            <a:off x="4676924" y="3050679"/>
            <a:ext cx="1795463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000000"/>
                </a:solidFill>
              </a:rPr>
              <a:t>+3</a:t>
            </a:r>
            <a:endParaRPr lang="en-US" sz="1275" dirty="0"/>
          </a:p>
        </p:txBody>
      </p:sp>
      <p:sp>
        <p:nvSpPr>
          <p:cNvPr id="53" name="SK-7-text-52"/>
          <p:cNvSpPr/>
          <p:nvPr/>
        </p:nvSpPr>
        <p:spPr>
          <a:xfrm>
            <a:off x="471934" y="3364557"/>
            <a:ext cx="6273922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88" dirty="0">
                <a:solidFill>
                  <a:srgbClr val="333333"/>
                </a:solidFill>
              </a:rPr>
              <a:t>Tingling with newspaper / steering wheel</a:t>
            </a:r>
            <a:endParaRPr lang="en-US" sz="1088" dirty="0"/>
          </a:p>
        </p:txBody>
      </p:sp>
      <p:sp>
        <p:nvSpPr>
          <p:cNvPr id="54" name="SK-7-text-53"/>
          <p:cNvSpPr/>
          <p:nvPr/>
        </p:nvSpPr>
        <p:spPr>
          <a:xfrm>
            <a:off x="4676924" y="3364557"/>
            <a:ext cx="1795463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333333"/>
                </a:solidFill>
              </a:rPr>
              <a:t>+1</a:t>
            </a:r>
            <a:endParaRPr lang="en-US" sz="1275" dirty="0"/>
          </a:p>
        </p:txBody>
      </p:sp>
      <p:sp>
        <p:nvSpPr>
          <p:cNvPr id="55" name="SK-7-text-54"/>
          <p:cNvSpPr/>
          <p:nvPr/>
        </p:nvSpPr>
        <p:spPr>
          <a:xfrm>
            <a:off x="471934" y="3678436"/>
            <a:ext cx="4178796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88" dirty="0">
                <a:solidFill>
                  <a:srgbClr val="333333"/>
                </a:solidFill>
              </a:rPr>
              <a:t>Tingling during pregnancy</a:t>
            </a:r>
            <a:endParaRPr lang="en-US" sz="1088" dirty="0"/>
          </a:p>
        </p:txBody>
      </p:sp>
      <p:sp>
        <p:nvSpPr>
          <p:cNvPr id="56" name="SK-7-text-55"/>
          <p:cNvSpPr/>
          <p:nvPr/>
        </p:nvSpPr>
        <p:spPr>
          <a:xfrm>
            <a:off x="4676924" y="3678436"/>
            <a:ext cx="1795463" cy="31387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333333"/>
                </a:solidFill>
              </a:rPr>
              <a:t>+1</a:t>
            </a:r>
            <a:endParaRPr lang="en-US" sz="1275" dirty="0"/>
          </a:p>
        </p:txBody>
      </p:sp>
      <p:sp>
        <p:nvSpPr>
          <p:cNvPr id="57" name="SK-7-text-56"/>
          <p:cNvSpPr/>
          <p:nvPr/>
        </p:nvSpPr>
        <p:spPr>
          <a:xfrm>
            <a:off x="471934" y="3992314"/>
            <a:ext cx="4414606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088" dirty="0">
                <a:solidFill>
                  <a:srgbClr val="333333"/>
                </a:solidFill>
              </a:rPr>
              <a:t>Wrist splint provided relief</a:t>
            </a:r>
            <a:endParaRPr lang="en-US" sz="1088" dirty="0"/>
          </a:p>
        </p:txBody>
      </p:sp>
      <p:sp>
        <p:nvSpPr>
          <p:cNvPr id="58" name="SK-7-text-57"/>
          <p:cNvSpPr/>
          <p:nvPr/>
        </p:nvSpPr>
        <p:spPr>
          <a:xfrm>
            <a:off x="4676924" y="3992314"/>
            <a:ext cx="179546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333333"/>
                </a:solidFill>
              </a:rPr>
              <a:t>+2</a:t>
            </a:r>
            <a:endParaRPr lang="en-US" sz="1275" dirty="0"/>
          </a:p>
        </p:txBody>
      </p:sp>
      <p:sp>
        <p:nvSpPr>
          <p:cNvPr id="59" name="SK-7-text-58"/>
          <p:cNvSpPr/>
          <p:nvPr/>
        </p:nvSpPr>
        <p:spPr>
          <a:xfrm>
            <a:off x="268188" y="157609"/>
            <a:ext cx="11923812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Carpal Tunnel Syndrome Scoring</a:t>
            </a:r>
            <a:endParaRPr lang="en-US" sz="3000" dirty="0"/>
          </a:p>
        </p:txBody>
      </p:sp>
      <p:sp>
        <p:nvSpPr>
          <p:cNvPr id="60" name="SK-7-text-59"/>
          <p:cNvSpPr/>
          <p:nvPr/>
        </p:nvSpPr>
        <p:spPr>
          <a:xfrm>
            <a:off x="304800" y="932557"/>
            <a:ext cx="118872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Kamath &amp; Stothard Clinical Questionnaire · Sensitivity 85% · PPV 90%</a:t>
            </a:r>
            <a:endParaRPr lang="en-US" sz="1650" dirty="0"/>
          </a:p>
        </p:txBody>
      </p:sp>
      <p:sp>
        <p:nvSpPr>
          <p:cNvPr id="61" name="SK-7-text-60"/>
          <p:cNvSpPr/>
          <p:nvPr/>
        </p:nvSpPr>
        <p:spPr>
          <a:xfrm>
            <a:off x="316855" y="1344067"/>
            <a:ext cx="46120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SCORING ITEMS</a:t>
            </a:r>
            <a:endParaRPr lang="en-US" sz="1350" dirty="0"/>
          </a:p>
        </p:txBody>
      </p:sp>
      <p:sp>
        <p:nvSpPr>
          <p:cNvPr id="62" name="SK-7-text-61"/>
          <p:cNvSpPr/>
          <p:nvPr/>
        </p:nvSpPr>
        <p:spPr>
          <a:xfrm>
            <a:off x="524173" y="4368403"/>
            <a:ext cx="101041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neck pain scores 0 — does not add to or subtract from total</a:t>
            </a:r>
            <a:endParaRPr lang="en-US" sz="1050" dirty="0"/>
          </a:p>
        </p:txBody>
      </p:sp>
      <p:sp>
        <p:nvSpPr>
          <p:cNvPr id="63" name="SK-7-text-62"/>
          <p:cNvSpPr/>
          <p:nvPr/>
        </p:nvSpPr>
        <p:spPr>
          <a:xfrm>
            <a:off x="737295" y="4779913"/>
            <a:ext cx="902494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&lt; 3</a:t>
            </a:r>
            <a:endParaRPr lang="en-US" sz="1350" dirty="0"/>
          </a:p>
        </p:txBody>
      </p:sp>
      <p:sp>
        <p:nvSpPr>
          <p:cNvPr id="64" name="SK-7-text-63"/>
          <p:cNvSpPr/>
          <p:nvPr/>
        </p:nvSpPr>
        <p:spPr>
          <a:xfrm>
            <a:off x="678805" y="5013127"/>
            <a:ext cx="10440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CTS Unlikely</a:t>
            </a:r>
            <a:endParaRPr lang="en-US" sz="1275" dirty="0"/>
          </a:p>
        </p:txBody>
      </p:sp>
      <p:sp>
        <p:nvSpPr>
          <p:cNvPr id="65" name="SK-7-text-64"/>
          <p:cNvSpPr/>
          <p:nvPr/>
        </p:nvSpPr>
        <p:spPr>
          <a:xfrm>
            <a:off x="2541836" y="4773067"/>
            <a:ext cx="97571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8D6E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3–4</a:t>
            </a:r>
            <a:endParaRPr lang="en-US" sz="1350" dirty="0"/>
          </a:p>
        </p:txBody>
      </p:sp>
      <p:sp>
        <p:nvSpPr>
          <p:cNvPr id="66" name="SK-7-text-65"/>
          <p:cNvSpPr/>
          <p:nvPr/>
        </p:nvSpPr>
        <p:spPr>
          <a:xfrm>
            <a:off x="2580680" y="5013127"/>
            <a:ext cx="89773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8D6E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Borderline</a:t>
            </a:r>
            <a:endParaRPr lang="en-US" sz="1275" dirty="0"/>
          </a:p>
        </p:txBody>
      </p:sp>
      <p:sp>
        <p:nvSpPr>
          <p:cNvPr id="67" name="SK-7-text-66"/>
          <p:cNvSpPr/>
          <p:nvPr/>
        </p:nvSpPr>
        <p:spPr>
          <a:xfrm>
            <a:off x="4829175" y="4766221"/>
            <a:ext cx="104611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Score ≥ 5</a:t>
            </a:r>
            <a:endParaRPr lang="en-US" sz="1500" dirty="0"/>
          </a:p>
        </p:txBody>
      </p:sp>
      <p:sp>
        <p:nvSpPr>
          <p:cNvPr id="68" name="SK-7-text-67"/>
          <p:cNvSpPr/>
          <p:nvPr/>
        </p:nvSpPr>
        <p:spPr>
          <a:xfrm>
            <a:off x="4104680" y="5013127"/>
            <a:ext cx="249495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Diagnose CTS — No NCS Needed</a:t>
            </a:r>
            <a:endParaRPr lang="en-US" sz="1275" dirty="0"/>
          </a:p>
        </p:txBody>
      </p:sp>
      <p:sp>
        <p:nvSpPr>
          <p:cNvPr id="69" name="SK-7-text-68"/>
          <p:cNvSpPr/>
          <p:nvPr/>
        </p:nvSpPr>
        <p:spPr>
          <a:xfrm>
            <a:off x="8327082" y="329059"/>
            <a:ext cx="3864918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AKT: Score ≥5 = diagnose CTS clinically.</a:t>
            </a:r>
            <a:endParaRPr lang="en-US" sz="1275" dirty="0"/>
          </a:p>
        </p:txBody>
      </p:sp>
      <p:sp>
        <p:nvSpPr>
          <p:cNvPr id="70" name="SK-7-text-69"/>
          <p:cNvSpPr/>
          <p:nvPr/>
        </p:nvSpPr>
        <p:spPr>
          <a:xfrm>
            <a:off x="8339286" y="569119"/>
            <a:ext cx="318209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Sensitivity 85%, PPV 90% — comparable to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nerve conduction studies.</a:t>
            </a:r>
            <a:endParaRPr lang="en-US" sz="1350" dirty="0"/>
          </a:p>
        </p:txBody>
      </p:sp>
      <p:sp>
        <p:nvSpPr>
          <p:cNvPr id="71" name="SK-7-text-70"/>
          <p:cNvSpPr/>
          <p:nvPr/>
        </p:nvSpPr>
        <p:spPr>
          <a:xfrm>
            <a:off x="7363867" y="1481286"/>
            <a:ext cx="4667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Classic CTS Symptoms</a:t>
            </a:r>
            <a:endParaRPr lang="en-US" sz="1500" dirty="0"/>
          </a:p>
        </p:txBody>
      </p:sp>
      <p:sp>
        <p:nvSpPr>
          <p:cNvPr id="72" name="SK-7-text-71"/>
          <p:cNvSpPr/>
          <p:nvPr/>
        </p:nvSpPr>
        <p:spPr>
          <a:xfrm>
            <a:off x="7376071" y="1803648"/>
            <a:ext cx="3340596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Tingling / numbness in thumb, index, middle,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radial ring finger</a:t>
            </a:r>
            <a:endParaRPr lang="en-US" sz="1350" dirty="0"/>
          </a:p>
        </p:txBody>
      </p:sp>
      <p:sp>
        <p:nvSpPr>
          <p:cNvPr id="73" name="SK-7-text-72"/>
          <p:cNvSpPr/>
          <p:nvPr/>
        </p:nvSpPr>
        <p:spPr>
          <a:xfrm>
            <a:off x="7376071" y="2311003"/>
            <a:ext cx="4815929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Worse at night and on waking — “flick sign”</a:t>
            </a:r>
            <a:endParaRPr lang="en-US" sz="1275" dirty="0"/>
          </a:p>
        </p:txBody>
      </p:sp>
      <p:sp>
        <p:nvSpPr>
          <p:cNvPr id="74" name="SK-7-text-73"/>
          <p:cNvSpPr/>
          <p:nvPr/>
        </p:nvSpPr>
        <p:spPr>
          <a:xfrm>
            <a:off x="7376071" y="2605980"/>
            <a:ext cx="296257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Triggered by holding newspaper, phone,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steering wheel</a:t>
            </a:r>
            <a:endParaRPr lang="en-US" sz="1350" dirty="0"/>
          </a:p>
        </p:txBody>
      </p:sp>
      <p:sp>
        <p:nvSpPr>
          <p:cNvPr id="75" name="SK-7-text-74"/>
          <p:cNvSpPr/>
          <p:nvPr/>
        </p:nvSpPr>
        <p:spPr>
          <a:xfrm>
            <a:off x="7376071" y="3113484"/>
            <a:ext cx="435578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Worsens in pregnancy</a:t>
            </a:r>
            <a:endParaRPr lang="en-US" sz="1275" dirty="0"/>
          </a:p>
        </p:txBody>
      </p:sp>
      <p:sp>
        <p:nvSpPr>
          <p:cNvPr id="76" name="SK-7-text-75"/>
          <p:cNvSpPr/>
          <p:nvPr/>
        </p:nvSpPr>
        <p:spPr>
          <a:xfrm>
            <a:off x="353467" y="5554861"/>
            <a:ext cx="35833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 PATHWAY</a:t>
            </a:r>
            <a:endParaRPr lang="en-US" sz="1350" dirty="0"/>
          </a:p>
        </p:txBody>
      </p:sp>
      <p:sp>
        <p:nvSpPr>
          <p:cNvPr id="77" name="SK-7-text-76"/>
          <p:cNvSpPr/>
          <p:nvPr/>
        </p:nvSpPr>
        <p:spPr>
          <a:xfrm>
            <a:off x="873919" y="5904607"/>
            <a:ext cx="242173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Wrist Splint — especially nocturnal</a:t>
            </a:r>
            <a:endParaRPr lang="en-US" sz="1275" dirty="0"/>
          </a:p>
        </p:txBody>
      </p:sp>
      <p:sp>
        <p:nvSpPr>
          <p:cNvPr id="78" name="SK-7-text-77"/>
          <p:cNvSpPr/>
          <p:nvPr/>
        </p:nvSpPr>
        <p:spPr>
          <a:xfrm>
            <a:off x="4226719" y="5904607"/>
            <a:ext cx="29094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Corticosteroid Injection — short-term relief</a:t>
            </a:r>
            <a:endParaRPr lang="en-US" sz="1275" dirty="0"/>
          </a:p>
        </p:txBody>
      </p:sp>
      <p:sp>
        <p:nvSpPr>
          <p:cNvPr id="79" name="SK-7-text-78"/>
          <p:cNvSpPr/>
          <p:nvPr/>
        </p:nvSpPr>
        <p:spPr>
          <a:xfrm>
            <a:off x="7981801" y="5904607"/>
            <a:ext cx="3482429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Carpal Tunnel Decompression — persistent / severe</a:t>
            </a:r>
            <a:endParaRPr lang="en-US" sz="1275" dirty="0"/>
          </a:p>
        </p:txBody>
      </p:sp>
      <p:sp>
        <p:nvSpPr>
          <p:cNvPr id="80" name="SK-7-text-79"/>
          <p:cNvSpPr/>
          <p:nvPr/>
        </p:nvSpPr>
        <p:spPr>
          <a:xfrm>
            <a:off x="280392" y="6542484"/>
            <a:ext cx="960215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MSK Common Conditions &amp; Key Points</a:t>
            </a:r>
            <a:endParaRPr lang="en-US" sz="1275" dirty="0"/>
          </a:p>
        </p:txBody>
      </p:sp>
      <p:sp>
        <p:nvSpPr>
          <p:cNvPr id="81" name="SK-7-text-80"/>
          <p:cNvSpPr/>
          <p:nvPr/>
        </p:nvSpPr>
        <p:spPr>
          <a:xfrm>
            <a:off x="5774978" y="6542484"/>
            <a:ext cx="56852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 / 10</a:t>
            </a:r>
            <a:endParaRPr lang="en-US" sz="1275" dirty="0"/>
          </a:p>
        </p:txBody>
      </p:sp>
      <p:sp>
        <p:nvSpPr>
          <p:cNvPr id="82" name="SK-7-text-81"/>
          <p:cNvSpPr/>
          <p:nvPr/>
        </p:nvSpPr>
        <p:spPr>
          <a:xfrm>
            <a:off x="9440912" y="6542484"/>
            <a:ext cx="24461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· June 2026</a:t>
            </a:r>
            <a:endParaRPr lang="en-US" sz="12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486" y="1261765"/>
            <a:ext cx="853380" cy="89148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796" y="75307"/>
            <a:ext cx="4206180" cy="2029867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5928" y="246757"/>
            <a:ext cx="9525" cy="1700659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2180779"/>
            <a:ext cx="194965" cy="706338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2180779"/>
            <a:ext cx="11277600" cy="706338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671" y="2969419"/>
            <a:ext cx="3669655" cy="3298627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671" y="2969419"/>
            <a:ext cx="3669655" cy="109686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3859" y="4740920"/>
            <a:ext cx="3133279" cy="952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57365" y="2969419"/>
            <a:ext cx="3657600" cy="3298627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57365" y="2969419"/>
            <a:ext cx="3657600" cy="109686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25553" y="5248424"/>
            <a:ext cx="3133279" cy="9525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36855" y="2969419"/>
            <a:ext cx="3901380" cy="3298627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36855" y="2969419"/>
            <a:ext cx="3901380" cy="109686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56377" y="5452021"/>
            <a:ext cx="3474690" cy="671959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364188"/>
            <a:ext cx="12192000" cy="82153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338471" y="3154561"/>
            <a:ext cx="853380" cy="2194471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7082" y="2269927"/>
            <a:ext cx="597396" cy="541734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90063" y="397669"/>
            <a:ext cx="1426369" cy="1680121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900392" y="370284"/>
            <a:ext cx="1353294" cy="1707505"/>
          </a:xfrm>
          <a:prstGeom prst="rect">
            <a:avLst/>
          </a:prstGeom>
        </p:spPr>
      </p:pic>
      <p:sp>
        <p:nvSpPr>
          <p:cNvPr id="23" name="SK-8-text-22"/>
          <p:cNvSpPr/>
          <p:nvPr/>
        </p:nvSpPr>
        <p:spPr>
          <a:xfrm>
            <a:off x="451098" y="239911"/>
            <a:ext cx="45434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UPDATED • NICE 2025</a:t>
            </a:r>
            <a:endParaRPr lang="en-US" sz="1350" dirty="0"/>
          </a:p>
        </p:txBody>
      </p:sp>
      <p:sp>
        <p:nvSpPr>
          <p:cNvPr id="24" name="SK-8-text-23"/>
          <p:cNvSpPr/>
          <p:nvPr/>
        </p:nvSpPr>
        <p:spPr>
          <a:xfrm>
            <a:off x="451098" y="651421"/>
            <a:ext cx="11740902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Deficiency &amp; Osteomalacia</a:t>
            </a:r>
            <a:endParaRPr lang="en-US" sz="3300" dirty="0"/>
          </a:p>
        </p:txBody>
      </p:sp>
      <p:sp>
        <p:nvSpPr>
          <p:cNvPr id="25" name="SK-8-text-24"/>
          <p:cNvSpPr/>
          <p:nvPr/>
        </p:nvSpPr>
        <p:spPr>
          <a:xfrm>
            <a:off x="438894" y="1563588"/>
            <a:ext cx="117531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25-OHD • Osteomalacia • Rickets • Prevention</a:t>
            </a:r>
            <a:endParaRPr lang="en-US" sz="1650" dirty="0"/>
          </a:p>
        </p:txBody>
      </p:sp>
      <p:sp>
        <p:nvSpPr>
          <p:cNvPr id="26" name="SK-8-text-25"/>
          <p:cNvSpPr/>
          <p:nvPr/>
        </p:nvSpPr>
        <p:spPr>
          <a:xfrm>
            <a:off x="8229600" y="185142"/>
            <a:ext cx="2133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Healthy Bone</a:t>
            </a:r>
            <a:endParaRPr lang="en-US" sz="1125" dirty="0"/>
          </a:p>
        </p:txBody>
      </p:sp>
      <p:sp>
        <p:nvSpPr>
          <p:cNvPr id="27" name="SK-8-text-26"/>
          <p:cNvSpPr/>
          <p:nvPr/>
        </p:nvSpPr>
        <p:spPr>
          <a:xfrm>
            <a:off x="10058400" y="191988"/>
            <a:ext cx="21336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Osteomalacic Bone</a:t>
            </a:r>
            <a:endParaRPr lang="en-US" sz="1125" dirty="0"/>
          </a:p>
        </p:txBody>
      </p:sp>
      <p:sp>
        <p:nvSpPr>
          <p:cNvPr id="28" name="SK-8-text-27"/>
          <p:cNvSpPr/>
          <p:nvPr/>
        </p:nvSpPr>
        <p:spPr>
          <a:xfrm>
            <a:off x="1475184" y="2304157"/>
            <a:ext cx="10716816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CORRECTION: Old 2003 guidance stated 'do NOT measure Vitamin D levels.'</a:t>
            </a:r>
            <a:endParaRPr lang="en-US" sz="1650" dirty="0"/>
          </a:p>
        </p:txBody>
      </p:sp>
      <p:sp>
        <p:nvSpPr>
          <p:cNvPr id="29" name="SK-8-text-28"/>
          <p:cNvSpPr/>
          <p:nvPr/>
        </p:nvSpPr>
        <p:spPr>
          <a:xfrm>
            <a:off x="1475184" y="2605980"/>
            <a:ext cx="107168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This is outdated. Current NICE 2025: CHECK serum 25(OH)D when osteomalacia is suspected.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609600" y="3161407"/>
            <a:ext cx="368998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Recognise It</a:t>
            </a:r>
            <a:endParaRPr lang="en-US" sz="1950" dirty="0"/>
          </a:p>
        </p:txBody>
      </p:sp>
      <p:sp>
        <p:nvSpPr>
          <p:cNvPr id="31" name="SK-8-text-30"/>
          <p:cNvSpPr/>
          <p:nvPr/>
        </p:nvSpPr>
        <p:spPr>
          <a:xfrm>
            <a:off x="609600" y="3470077"/>
            <a:ext cx="396716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Osteomalacia Profile</a:t>
            </a:r>
            <a:endParaRPr lang="en-US" sz="1275" dirty="0"/>
          </a:p>
        </p:txBody>
      </p:sp>
      <p:sp>
        <p:nvSpPr>
          <p:cNvPr id="32" name="SK-8-text-31"/>
          <p:cNvSpPr/>
          <p:nvPr/>
        </p:nvSpPr>
        <p:spPr>
          <a:xfrm>
            <a:off x="609600" y="3710136"/>
            <a:ext cx="59436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25(OH)D &lt; 25 nmol/L = deficiency</a:t>
            </a:r>
            <a:endParaRPr lang="en-US" sz="1050" dirty="0"/>
          </a:p>
        </p:txBody>
      </p:sp>
      <p:sp>
        <p:nvSpPr>
          <p:cNvPr id="33" name="SK-8-text-32"/>
          <p:cNvSpPr/>
          <p:nvPr/>
        </p:nvSpPr>
        <p:spPr>
          <a:xfrm>
            <a:off x="609600" y="3895279"/>
            <a:ext cx="65303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↑ ALP • ↓ Calcium • ↑ PTH • ↓ 25(OH)D</a:t>
            </a:r>
            <a:endParaRPr lang="en-US" sz="1050" dirty="0"/>
          </a:p>
        </p:txBody>
      </p:sp>
      <p:sp>
        <p:nvSpPr>
          <p:cNvPr id="34" name="SK-8-text-33"/>
          <p:cNvSpPr/>
          <p:nvPr/>
        </p:nvSpPr>
        <p:spPr>
          <a:xfrm>
            <a:off x="609600" y="4087267"/>
            <a:ext cx="75971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Bone pain: lower back, shoulder, ribs, pelvis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609600" y="4279255"/>
            <a:ext cx="42367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Proximal muscle weakness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609600" y="4464546"/>
            <a:ext cx="64770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Waddling gait • generalised body aches</a:t>
            </a:r>
            <a:endParaRPr lang="en-US" sz="1050" dirty="0"/>
          </a:p>
        </p:txBody>
      </p:sp>
      <p:sp>
        <p:nvSpPr>
          <p:cNvPr id="37" name="SK-8-text-36"/>
          <p:cNvSpPr/>
          <p:nvPr/>
        </p:nvSpPr>
        <p:spPr>
          <a:xfrm>
            <a:off x="609600" y="4814292"/>
            <a:ext cx="241268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Risk Factors</a:t>
            </a:r>
            <a:endParaRPr lang="en-US" sz="1275" dirty="0"/>
          </a:p>
        </p:txBody>
      </p:sp>
      <p:sp>
        <p:nvSpPr>
          <p:cNvPr id="38" name="SK-8-text-37"/>
          <p:cNvSpPr/>
          <p:nvPr/>
        </p:nvSpPr>
        <p:spPr>
          <a:xfrm>
            <a:off x="609600" y="5006280"/>
            <a:ext cx="51968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South Asian origin • dark skin</a:t>
            </a:r>
            <a:endParaRPr lang="en-US" sz="1050" dirty="0"/>
          </a:p>
        </p:txBody>
      </p:sp>
      <p:sp>
        <p:nvSpPr>
          <p:cNvPr id="39" name="SK-8-text-38"/>
          <p:cNvSpPr/>
          <p:nvPr/>
        </p:nvSpPr>
        <p:spPr>
          <a:xfrm>
            <a:off x="609600" y="5198269"/>
            <a:ext cx="471678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Housebound or institutional</a:t>
            </a:r>
            <a:endParaRPr lang="en-US" sz="1050" dirty="0"/>
          </a:p>
        </p:txBody>
      </p:sp>
      <p:sp>
        <p:nvSpPr>
          <p:cNvPr id="40" name="SK-8-text-39"/>
          <p:cNvSpPr/>
          <p:nvPr/>
        </p:nvSpPr>
        <p:spPr>
          <a:xfrm>
            <a:off x="609600" y="5369719"/>
            <a:ext cx="72771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Low dietary intake (oily fish, eggs, liver)</a:t>
            </a:r>
            <a:endParaRPr lang="en-US" sz="1050" dirty="0"/>
          </a:p>
        </p:txBody>
      </p:sp>
      <p:sp>
        <p:nvSpPr>
          <p:cNvPr id="41" name="SK-8-text-40"/>
          <p:cNvSpPr/>
          <p:nvPr/>
        </p:nvSpPr>
        <p:spPr>
          <a:xfrm>
            <a:off x="609600" y="5554861"/>
            <a:ext cx="47167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Malabsorption: coeliac, IBD</a:t>
            </a:r>
            <a:endParaRPr lang="en-US" sz="1050" dirty="0"/>
          </a:p>
        </p:txBody>
      </p:sp>
      <p:sp>
        <p:nvSpPr>
          <p:cNvPr id="42" name="SK-8-text-41"/>
          <p:cNvSpPr/>
          <p:nvPr/>
        </p:nvSpPr>
        <p:spPr>
          <a:xfrm>
            <a:off x="609600" y="5733157"/>
            <a:ext cx="391668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Liver or renal disease</a:t>
            </a:r>
            <a:endParaRPr lang="en-US" sz="1050" dirty="0"/>
          </a:p>
        </p:txBody>
      </p:sp>
      <p:sp>
        <p:nvSpPr>
          <p:cNvPr id="43" name="SK-8-text-42"/>
          <p:cNvSpPr/>
          <p:nvPr/>
        </p:nvSpPr>
        <p:spPr>
          <a:xfrm>
            <a:off x="609600" y="5918448"/>
            <a:ext cx="40767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Pregnancy and lactation</a:t>
            </a:r>
            <a:endParaRPr lang="en-US" sz="1050" dirty="0"/>
          </a:p>
        </p:txBody>
      </p:sp>
      <p:sp>
        <p:nvSpPr>
          <p:cNvPr id="44" name="SK-8-text-43"/>
          <p:cNvSpPr/>
          <p:nvPr/>
        </p:nvSpPr>
        <p:spPr>
          <a:xfrm>
            <a:off x="4364682" y="3175248"/>
            <a:ext cx="57702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Investigate &amp; Treat</a:t>
            </a:r>
            <a:endParaRPr lang="en-US" sz="1950" dirty="0"/>
          </a:p>
        </p:txBody>
      </p:sp>
      <p:sp>
        <p:nvSpPr>
          <p:cNvPr id="45" name="SK-8-text-44"/>
          <p:cNvSpPr/>
          <p:nvPr/>
        </p:nvSpPr>
        <p:spPr>
          <a:xfrm>
            <a:off x="4352479" y="3470077"/>
            <a:ext cx="47444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Adults with Osteomalacia</a:t>
            </a:r>
            <a:endParaRPr lang="en-US" sz="1275" dirty="0"/>
          </a:p>
        </p:txBody>
      </p:sp>
      <p:sp>
        <p:nvSpPr>
          <p:cNvPr id="46" name="SK-8-text-45"/>
          <p:cNvSpPr/>
          <p:nvPr/>
        </p:nvSpPr>
        <p:spPr>
          <a:xfrm>
            <a:off x="4352479" y="3710136"/>
            <a:ext cx="26479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Investigations:</a:t>
            </a:r>
            <a:endParaRPr lang="en-US" sz="1125" dirty="0"/>
          </a:p>
        </p:txBody>
      </p:sp>
      <p:sp>
        <p:nvSpPr>
          <p:cNvPr id="47" name="SK-8-text-46"/>
          <p:cNvSpPr/>
          <p:nvPr/>
        </p:nvSpPr>
        <p:spPr>
          <a:xfrm>
            <a:off x="4352479" y="3902125"/>
            <a:ext cx="5090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Serum 25(OH)D ← primary test</a:t>
            </a:r>
            <a:endParaRPr lang="en-US" sz="1050" dirty="0"/>
          </a:p>
        </p:txBody>
      </p:sp>
      <p:sp>
        <p:nvSpPr>
          <p:cNvPr id="48" name="SK-8-text-47"/>
          <p:cNvSpPr/>
          <p:nvPr/>
        </p:nvSpPr>
        <p:spPr>
          <a:xfrm>
            <a:off x="4352479" y="4087267"/>
            <a:ext cx="551688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Calcium • ALP • Creatinine • PTH</a:t>
            </a:r>
            <a:endParaRPr lang="en-US" sz="1050" dirty="0"/>
          </a:p>
        </p:txBody>
      </p:sp>
      <p:sp>
        <p:nvSpPr>
          <p:cNvPr id="49" name="SK-8-text-48"/>
          <p:cNvSpPr/>
          <p:nvPr/>
        </p:nvSpPr>
        <p:spPr>
          <a:xfrm>
            <a:off x="4352479" y="4313634"/>
            <a:ext cx="17907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Treatment:</a:t>
            </a:r>
            <a:endParaRPr lang="en-US" sz="1125" dirty="0"/>
          </a:p>
        </p:txBody>
      </p:sp>
      <p:sp>
        <p:nvSpPr>
          <p:cNvPr id="50" name="SK-8-text-49"/>
          <p:cNvSpPr/>
          <p:nvPr/>
        </p:nvSpPr>
        <p:spPr>
          <a:xfrm>
            <a:off x="4352479" y="4498777"/>
            <a:ext cx="7437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Vitamin D 20 mcg + Calcium 1000 mg daily</a:t>
            </a:r>
            <a:endParaRPr lang="en-US" sz="1050" dirty="0"/>
          </a:p>
        </p:txBody>
      </p:sp>
      <p:sp>
        <p:nvSpPr>
          <p:cNvPr id="51" name="SK-8-text-50"/>
          <p:cNvSpPr/>
          <p:nvPr/>
        </p:nvSpPr>
        <p:spPr>
          <a:xfrm>
            <a:off x="4352479" y="4690765"/>
            <a:ext cx="67437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Symptomatic improvement: allow 2 months</a:t>
            </a:r>
            <a:endParaRPr lang="en-US" sz="1050" dirty="0"/>
          </a:p>
        </p:txBody>
      </p:sp>
      <p:sp>
        <p:nvSpPr>
          <p:cNvPr id="52" name="SK-8-text-51"/>
          <p:cNvSpPr/>
          <p:nvPr/>
        </p:nvSpPr>
        <p:spPr>
          <a:xfrm>
            <a:off x="4352479" y="4869061"/>
            <a:ext cx="61569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Review calcium levels after starting</a:t>
            </a:r>
            <a:endParaRPr lang="en-US" sz="1050" dirty="0"/>
          </a:p>
        </p:txBody>
      </p:sp>
      <p:sp>
        <p:nvSpPr>
          <p:cNvPr id="53" name="SK-8-text-52"/>
          <p:cNvSpPr/>
          <p:nvPr/>
        </p:nvSpPr>
        <p:spPr>
          <a:xfrm>
            <a:off x="4352479" y="5047357"/>
            <a:ext cx="71170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Treat indefinitely if ongoing risk factors</a:t>
            </a:r>
            <a:endParaRPr lang="en-US" sz="1050" dirty="0"/>
          </a:p>
        </p:txBody>
      </p:sp>
      <p:sp>
        <p:nvSpPr>
          <p:cNvPr id="54" name="SK-8-text-53"/>
          <p:cNvSpPr/>
          <p:nvPr/>
        </p:nvSpPr>
        <p:spPr>
          <a:xfrm>
            <a:off x="4352479" y="5342334"/>
            <a:ext cx="416147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7F8C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Prevention Thresholds</a:t>
            </a:r>
            <a:endParaRPr lang="en-US" sz="1275" dirty="0"/>
          </a:p>
        </p:txBody>
      </p:sp>
      <p:sp>
        <p:nvSpPr>
          <p:cNvPr id="55" name="SK-8-text-54"/>
          <p:cNvSpPr/>
          <p:nvPr/>
        </p:nvSpPr>
        <p:spPr>
          <a:xfrm>
            <a:off x="4352479" y="5527477"/>
            <a:ext cx="6583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At-risk adults &lt; 65 yrs → 10 mcg/day</a:t>
            </a:r>
            <a:endParaRPr lang="en-US" sz="1050" dirty="0"/>
          </a:p>
        </p:txBody>
      </p:sp>
      <p:sp>
        <p:nvSpPr>
          <p:cNvPr id="56" name="SK-8-text-55"/>
          <p:cNvSpPr/>
          <p:nvPr/>
        </p:nvSpPr>
        <p:spPr>
          <a:xfrm>
            <a:off x="4352479" y="5719465"/>
            <a:ext cx="56235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Everyone ≥ 65 yrs → 20 mcg/day</a:t>
            </a:r>
            <a:endParaRPr lang="en-US" sz="1050" dirty="0"/>
          </a:p>
        </p:txBody>
      </p:sp>
      <p:sp>
        <p:nvSpPr>
          <p:cNvPr id="57" name="SK-8-text-56"/>
          <p:cNvSpPr/>
          <p:nvPr/>
        </p:nvSpPr>
        <p:spPr>
          <a:xfrm>
            <a:off x="4352479" y="5884069"/>
            <a:ext cx="229195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Pregnant / breastfeeding → supplement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throughout</a:t>
            </a:r>
            <a:endParaRPr lang="en-US" sz="1050" dirty="0"/>
          </a:p>
        </p:txBody>
      </p:sp>
      <p:sp>
        <p:nvSpPr>
          <p:cNvPr id="58" name="SK-8-text-57"/>
          <p:cNvSpPr/>
          <p:nvPr/>
        </p:nvSpPr>
        <p:spPr>
          <a:xfrm>
            <a:off x="8107561" y="3175248"/>
            <a:ext cx="40844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in Children</a:t>
            </a:r>
            <a:endParaRPr lang="en-US" sz="1950" dirty="0"/>
          </a:p>
        </p:txBody>
      </p:sp>
      <p:sp>
        <p:nvSpPr>
          <p:cNvPr id="59" name="SK-8-text-58"/>
          <p:cNvSpPr/>
          <p:nvPr/>
        </p:nvSpPr>
        <p:spPr>
          <a:xfrm>
            <a:off x="8107561" y="3470077"/>
            <a:ext cx="40844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16A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All to Paediatrician</a:t>
            </a:r>
            <a:endParaRPr lang="en-US" sz="1275" dirty="0"/>
          </a:p>
        </p:txBody>
      </p:sp>
      <p:sp>
        <p:nvSpPr>
          <p:cNvPr id="60" name="SK-8-text-59"/>
          <p:cNvSpPr/>
          <p:nvPr/>
        </p:nvSpPr>
        <p:spPr>
          <a:xfrm>
            <a:off x="8095357" y="3723829"/>
            <a:ext cx="2316361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Vitamin D deficiency in childhood →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defective bone mineralisation</a:t>
            </a:r>
            <a:endParaRPr lang="en-US" sz="1050" dirty="0"/>
          </a:p>
        </p:txBody>
      </p:sp>
      <p:sp>
        <p:nvSpPr>
          <p:cNvPr id="61" name="SK-8-text-60"/>
          <p:cNvSpPr/>
          <p:nvPr/>
        </p:nvSpPr>
        <p:spPr>
          <a:xfrm>
            <a:off x="8095357" y="4100959"/>
            <a:ext cx="409664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Most common: South Asian children 6-24 months</a:t>
            </a:r>
            <a:endParaRPr lang="en-US" sz="1050" dirty="0"/>
          </a:p>
        </p:txBody>
      </p:sp>
      <p:sp>
        <p:nvSpPr>
          <p:cNvPr id="62" name="SK-8-text-61"/>
          <p:cNvSpPr/>
          <p:nvPr/>
        </p:nvSpPr>
        <p:spPr>
          <a:xfrm>
            <a:off x="8107561" y="4375398"/>
            <a:ext cx="24765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Presents with:</a:t>
            </a:r>
            <a:endParaRPr lang="en-US" sz="1125" dirty="0"/>
          </a:p>
        </p:txBody>
      </p:sp>
      <p:sp>
        <p:nvSpPr>
          <p:cNvPr id="63" name="SK-8-text-62"/>
          <p:cNvSpPr/>
          <p:nvPr/>
        </p:nvSpPr>
        <p:spPr>
          <a:xfrm>
            <a:off x="8095357" y="4581079"/>
            <a:ext cx="40767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Bow legs or knock knees</a:t>
            </a:r>
            <a:endParaRPr lang="en-US" sz="1050" dirty="0"/>
          </a:p>
        </p:txBody>
      </p:sp>
      <p:sp>
        <p:nvSpPr>
          <p:cNvPr id="64" name="SK-8-text-63"/>
          <p:cNvSpPr/>
          <p:nvPr/>
        </p:nvSpPr>
        <p:spPr>
          <a:xfrm>
            <a:off x="8095357" y="4793605"/>
            <a:ext cx="27965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Tetany and fits</a:t>
            </a:r>
            <a:endParaRPr lang="en-US" sz="1050" dirty="0"/>
          </a:p>
        </p:txBody>
      </p:sp>
      <p:sp>
        <p:nvSpPr>
          <p:cNvPr id="65" name="SK-8-text-64"/>
          <p:cNvSpPr/>
          <p:nvPr/>
        </p:nvSpPr>
        <p:spPr>
          <a:xfrm>
            <a:off x="8095357" y="4992588"/>
            <a:ext cx="27965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Delayed walking</a:t>
            </a:r>
            <a:endParaRPr lang="en-US" sz="1050" dirty="0"/>
          </a:p>
        </p:txBody>
      </p:sp>
      <p:sp>
        <p:nvSpPr>
          <p:cNvPr id="66" name="SK-8-text-65"/>
          <p:cNvSpPr/>
          <p:nvPr/>
        </p:nvSpPr>
        <p:spPr>
          <a:xfrm>
            <a:off x="8095357" y="5184577"/>
            <a:ext cx="263652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Dental defects</a:t>
            </a:r>
            <a:endParaRPr lang="en-US" sz="1050" dirty="0"/>
          </a:p>
        </p:txBody>
      </p:sp>
      <p:sp>
        <p:nvSpPr>
          <p:cNvPr id="67" name="SK-8-text-66"/>
          <p:cNvSpPr/>
          <p:nvPr/>
        </p:nvSpPr>
        <p:spPr>
          <a:xfrm>
            <a:off x="8302675" y="5527477"/>
            <a:ext cx="307225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all children with suspected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rickets to paediatrician</a:t>
            </a:r>
            <a:endParaRPr lang="en-US" sz="1650" dirty="0"/>
          </a:p>
        </p:txBody>
      </p:sp>
      <p:sp>
        <p:nvSpPr>
          <p:cNvPr id="68" name="SK-8-text-67"/>
          <p:cNvSpPr/>
          <p:nvPr/>
        </p:nvSpPr>
        <p:spPr>
          <a:xfrm>
            <a:off x="377875" y="6556177"/>
            <a:ext cx="79171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MSK Common Conditions &amp; Key Points</a:t>
            </a:r>
            <a:endParaRPr lang="en-US" sz="1050" dirty="0"/>
          </a:p>
        </p:txBody>
      </p:sp>
      <p:sp>
        <p:nvSpPr>
          <p:cNvPr id="69" name="SK-8-text-68"/>
          <p:cNvSpPr/>
          <p:nvPr/>
        </p:nvSpPr>
        <p:spPr>
          <a:xfrm>
            <a:off x="5681365" y="6556177"/>
            <a:ext cx="24765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8 of 10</a:t>
            </a:r>
            <a:endParaRPr lang="en-US" sz="1050" dirty="0"/>
          </a:p>
        </p:txBody>
      </p:sp>
      <p:sp>
        <p:nvSpPr>
          <p:cNvPr id="70" name="SK-8-text-69"/>
          <p:cNvSpPr/>
          <p:nvPr/>
        </p:nvSpPr>
        <p:spPr>
          <a:xfrm>
            <a:off x="9570690" y="6556177"/>
            <a:ext cx="262131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•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84" y="987475"/>
            <a:ext cx="1084957" cy="82153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984" y="1570434"/>
            <a:ext cx="11667679" cy="67880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2455069"/>
            <a:ext cx="5193655" cy="2146548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490" y="2455069"/>
            <a:ext cx="5193655" cy="466279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2298" y="2455069"/>
            <a:ext cx="5193655" cy="2146548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2455069"/>
            <a:ext cx="5193655" cy="452586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082" y="4773067"/>
            <a:ext cx="3511153" cy="1446907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082" y="4773067"/>
            <a:ext cx="3511153" cy="27384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01294" y="4773067"/>
            <a:ext cx="3352800" cy="1446907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01294" y="4773067"/>
            <a:ext cx="3352800" cy="27384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36855" y="4773067"/>
            <a:ext cx="3523357" cy="1446907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36855" y="4773067"/>
            <a:ext cx="3523357" cy="27384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391573"/>
            <a:ext cx="12192000" cy="27384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18957"/>
            <a:ext cx="12192000" cy="438894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083475" y="2468761"/>
            <a:ext cx="402282" cy="37713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840855" y="2475607"/>
            <a:ext cx="280392" cy="363438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48259" y="1659582"/>
            <a:ext cx="329059" cy="315367"/>
          </a:xfrm>
          <a:prstGeom prst="rect">
            <a:avLst/>
          </a:prstGeom>
        </p:spPr>
      </p:pic>
      <p:sp>
        <p:nvSpPr>
          <p:cNvPr id="21" name="SK-9-text-20"/>
          <p:cNvSpPr/>
          <p:nvPr/>
        </p:nvSpPr>
        <p:spPr>
          <a:xfrm>
            <a:off x="231577" y="150763"/>
            <a:ext cx="638841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RHEUMATOLOGY • ARUK FRAMEWORK</a:t>
            </a:r>
            <a:endParaRPr lang="en-US" sz="1425" dirty="0"/>
          </a:p>
        </p:txBody>
      </p:sp>
      <p:sp>
        <p:nvSpPr>
          <p:cNvPr id="22" name="SK-9-text-21"/>
          <p:cNvSpPr/>
          <p:nvPr/>
        </p:nvSpPr>
        <p:spPr>
          <a:xfrm>
            <a:off x="243780" y="397669"/>
            <a:ext cx="11948220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Approach to Multiple Joint Pain</a:t>
            </a:r>
            <a:endParaRPr lang="en-US" sz="3975" dirty="0"/>
          </a:p>
        </p:txBody>
      </p:sp>
      <p:sp>
        <p:nvSpPr>
          <p:cNvPr id="23" name="SK-9-text-22"/>
          <p:cNvSpPr/>
          <p:nvPr/>
        </p:nvSpPr>
        <p:spPr>
          <a:xfrm>
            <a:off x="243780" y="1200150"/>
            <a:ext cx="119482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Differentiating inflammatory vs degenerative arthritis — and catching early RA in the window of opportunity</a:t>
            </a:r>
            <a:endParaRPr lang="en-US" sz="1650" dirty="0"/>
          </a:p>
        </p:txBody>
      </p:sp>
      <p:sp>
        <p:nvSpPr>
          <p:cNvPr id="24" name="SK-9-text-23"/>
          <p:cNvSpPr/>
          <p:nvPr/>
        </p:nvSpPr>
        <p:spPr>
          <a:xfrm>
            <a:off x="1926282" y="1693813"/>
            <a:ext cx="868069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RA: the "Window of Opportunity" — DMARDs in the first months can induce remission.</a:t>
            </a:r>
            <a:endParaRPr lang="en-US" sz="1575" dirty="0"/>
          </a:p>
          <a:p>
            <a:pPr marL="0" indent="0" algn="ctr">
              <a:lnSpc>
                <a:spcPts val="2048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Don't wait for positive RF or erosions.</a:t>
            </a:r>
            <a:endParaRPr lang="en-US" sz="1575" dirty="0"/>
          </a:p>
        </p:txBody>
      </p:sp>
      <p:sp>
        <p:nvSpPr>
          <p:cNvPr id="25" name="SK-9-text-24"/>
          <p:cNvSpPr/>
          <p:nvPr/>
        </p:nvSpPr>
        <p:spPr>
          <a:xfrm>
            <a:off x="2243286" y="2523679"/>
            <a:ext cx="411575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INFLAMMATORY</a:t>
            </a:r>
            <a:endParaRPr lang="en-US" sz="2175" dirty="0"/>
          </a:p>
        </p:txBody>
      </p:sp>
      <p:sp>
        <p:nvSpPr>
          <p:cNvPr id="26" name="SK-9-text-25"/>
          <p:cNvSpPr/>
          <p:nvPr/>
        </p:nvSpPr>
        <p:spPr>
          <a:xfrm>
            <a:off x="950863" y="3024336"/>
            <a:ext cx="950118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Morning stiffness › more than 30 minutes</a:t>
            </a:r>
            <a:endParaRPr lang="en-US" sz="1425" dirty="0"/>
          </a:p>
        </p:txBody>
      </p:sp>
      <p:sp>
        <p:nvSpPr>
          <p:cNvPr id="27" name="SK-9-text-26"/>
          <p:cNvSpPr/>
          <p:nvPr/>
        </p:nvSpPr>
        <p:spPr>
          <a:xfrm>
            <a:off x="950863" y="3332857"/>
            <a:ext cx="942879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Worse after rest › improves with movement</a:t>
            </a:r>
            <a:endParaRPr lang="en-US" sz="1425" dirty="0"/>
          </a:p>
        </p:txBody>
      </p:sp>
      <p:sp>
        <p:nvSpPr>
          <p:cNvPr id="28" name="SK-9-text-27"/>
          <p:cNvSpPr/>
          <p:nvPr/>
        </p:nvSpPr>
        <p:spPr>
          <a:xfrm>
            <a:off x="950863" y="3634680"/>
            <a:ext cx="1073181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Systemic symptoms › fatigue, fever, weight loss</a:t>
            </a:r>
            <a:endParaRPr lang="en-US" sz="1425" dirty="0"/>
          </a:p>
        </p:txBody>
      </p:sp>
      <p:sp>
        <p:nvSpPr>
          <p:cNvPr id="29" name="SK-9-text-28"/>
          <p:cNvSpPr/>
          <p:nvPr/>
        </p:nvSpPr>
        <p:spPr>
          <a:xfrm>
            <a:off x="950863" y="3943350"/>
            <a:ext cx="682275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Night pain › wakes from sleep</a:t>
            </a:r>
            <a:endParaRPr lang="en-US" sz="1425" dirty="0"/>
          </a:p>
        </p:txBody>
      </p:sp>
      <p:sp>
        <p:nvSpPr>
          <p:cNvPr id="30" name="SK-9-text-29"/>
          <p:cNvSpPr/>
          <p:nvPr/>
        </p:nvSpPr>
        <p:spPr>
          <a:xfrm>
            <a:off x="1292275" y="4299942"/>
            <a:ext cx="108997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Think: RA, psoriatic arthritis, ankylosing spondylitis, PMR, gout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7607796" y="2530525"/>
            <a:ext cx="458420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DEGENERATIVE (OA)</a:t>
            </a:r>
            <a:endParaRPr lang="en-US" sz="2175" dirty="0"/>
          </a:p>
        </p:txBody>
      </p:sp>
      <p:sp>
        <p:nvSpPr>
          <p:cNvPr id="32" name="SK-9-text-31"/>
          <p:cNvSpPr/>
          <p:nvPr/>
        </p:nvSpPr>
        <p:spPr>
          <a:xfrm>
            <a:off x="6425059" y="3024336"/>
            <a:ext cx="57669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Pain with use › worsens through the day</a:t>
            </a:r>
            <a:endParaRPr lang="en-US" sz="1425" dirty="0"/>
          </a:p>
        </p:txBody>
      </p:sp>
      <p:sp>
        <p:nvSpPr>
          <p:cNvPr id="33" name="SK-9-text-32"/>
          <p:cNvSpPr/>
          <p:nvPr/>
        </p:nvSpPr>
        <p:spPr>
          <a:xfrm>
            <a:off x="6437263" y="3332857"/>
            <a:ext cx="575473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Stiffness › less than 30 minutes</a:t>
            </a:r>
            <a:endParaRPr lang="en-US" sz="1425" dirty="0"/>
          </a:p>
        </p:txBody>
      </p:sp>
      <p:sp>
        <p:nvSpPr>
          <p:cNvPr id="34" name="SK-9-text-33"/>
          <p:cNvSpPr/>
          <p:nvPr/>
        </p:nvSpPr>
        <p:spPr>
          <a:xfrm>
            <a:off x="6437263" y="3634680"/>
            <a:ext cx="57547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Settles with rest › no systemic features</a:t>
            </a:r>
            <a:endParaRPr lang="en-US" sz="1425" dirty="0"/>
          </a:p>
        </p:txBody>
      </p:sp>
      <p:sp>
        <p:nvSpPr>
          <p:cNvPr id="35" name="SK-9-text-34"/>
          <p:cNvSpPr/>
          <p:nvPr/>
        </p:nvSpPr>
        <p:spPr>
          <a:xfrm>
            <a:off x="6437263" y="3943350"/>
            <a:ext cx="575473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End-of-day pain › mechanical pattern</a:t>
            </a:r>
            <a:endParaRPr lang="en-US" sz="1425" dirty="0"/>
          </a:p>
        </p:txBody>
      </p:sp>
      <p:sp>
        <p:nvSpPr>
          <p:cNvPr id="36" name="SK-9-text-35"/>
          <p:cNvSpPr/>
          <p:nvPr/>
        </p:nvSpPr>
        <p:spPr>
          <a:xfrm>
            <a:off x="6668988" y="4313634"/>
            <a:ext cx="55230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Think: OA knee, hip, hand, spine — most common in practice</a:t>
            </a:r>
            <a:endParaRPr lang="en-US" sz="1200" dirty="0"/>
          </a:p>
        </p:txBody>
      </p:sp>
      <p:sp>
        <p:nvSpPr>
          <p:cNvPr id="37" name="SK-9-text-36"/>
          <p:cNvSpPr/>
          <p:nvPr/>
        </p:nvSpPr>
        <p:spPr>
          <a:xfrm>
            <a:off x="926455" y="4889748"/>
            <a:ext cx="798099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YOUR PRACTICE (per 10,000 pts)</a:t>
            </a:r>
            <a:endParaRPr lang="en-US" sz="1425" dirty="0"/>
          </a:p>
        </p:txBody>
      </p:sp>
      <p:sp>
        <p:nvSpPr>
          <p:cNvPr id="38" name="SK-9-text-37"/>
          <p:cNvSpPr/>
          <p:nvPr/>
        </p:nvSpPr>
        <p:spPr>
          <a:xfrm>
            <a:off x="950863" y="5184577"/>
            <a:ext cx="37338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OA → ~180 patients</a:t>
            </a:r>
            <a:endParaRPr lang="en-US" sz="1200" dirty="0"/>
          </a:p>
        </p:txBody>
      </p:sp>
      <p:sp>
        <p:nvSpPr>
          <p:cNvPr id="39" name="SK-9-text-38"/>
          <p:cNvSpPr/>
          <p:nvPr/>
        </p:nvSpPr>
        <p:spPr>
          <a:xfrm>
            <a:off x="950863" y="5417790"/>
            <a:ext cx="34290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 → ~25 patients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950863" y="5650855"/>
            <a:ext cx="62331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Psoriatic arthritis → ~4 patients</a:t>
            </a:r>
            <a:endParaRPr lang="en-US" sz="1200" dirty="0"/>
          </a:p>
        </p:txBody>
      </p:sp>
      <p:sp>
        <p:nvSpPr>
          <p:cNvPr id="41" name="SK-9-text-40"/>
          <p:cNvSpPr/>
          <p:nvPr/>
        </p:nvSpPr>
        <p:spPr>
          <a:xfrm>
            <a:off x="950863" y="5884069"/>
            <a:ext cx="67818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Ankylosing spondylitis → ~3 patients</a:t>
            </a:r>
            <a:endParaRPr lang="en-US" sz="1200" dirty="0"/>
          </a:p>
        </p:txBody>
      </p:sp>
      <p:sp>
        <p:nvSpPr>
          <p:cNvPr id="42" name="SK-9-text-41"/>
          <p:cNvSpPr/>
          <p:nvPr/>
        </p:nvSpPr>
        <p:spPr>
          <a:xfrm>
            <a:off x="4620667" y="4903440"/>
            <a:ext cx="291369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EASILY MISSED</a:t>
            </a:r>
            <a:endParaRPr lang="en-US" sz="1425" dirty="0"/>
          </a:p>
        </p:txBody>
      </p:sp>
      <p:sp>
        <p:nvSpPr>
          <p:cNvPr id="43" name="SK-9-text-42"/>
          <p:cNvSpPr/>
          <p:nvPr/>
        </p:nvSpPr>
        <p:spPr>
          <a:xfrm>
            <a:off x="4608463" y="5184577"/>
            <a:ext cx="62941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Early RA (no findings initially)</a:t>
            </a:r>
            <a:endParaRPr lang="en-US" sz="1200" dirty="0"/>
          </a:p>
        </p:txBody>
      </p:sp>
      <p:sp>
        <p:nvSpPr>
          <p:cNvPr id="44" name="SK-9-text-43"/>
          <p:cNvSpPr/>
          <p:nvPr/>
        </p:nvSpPr>
        <p:spPr>
          <a:xfrm>
            <a:off x="4608463" y="5417790"/>
            <a:ext cx="75835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Psoriatic arthritis (dactylitis, enthesitis)</a:t>
            </a:r>
            <a:endParaRPr lang="en-US" sz="1200" dirty="0"/>
          </a:p>
        </p:txBody>
      </p:sp>
      <p:sp>
        <p:nvSpPr>
          <p:cNvPr id="45" name="SK-9-text-44"/>
          <p:cNvSpPr/>
          <p:nvPr/>
        </p:nvSpPr>
        <p:spPr>
          <a:xfrm>
            <a:off x="4608463" y="5650855"/>
            <a:ext cx="7208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Acute gout (confused with cellulitis)</a:t>
            </a:r>
            <a:endParaRPr lang="en-US" sz="1200" dirty="0"/>
          </a:p>
        </p:txBody>
      </p:sp>
      <p:sp>
        <p:nvSpPr>
          <p:cNvPr id="46" name="SK-9-text-45"/>
          <p:cNvSpPr/>
          <p:nvPr/>
        </p:nvSpPr>
        <p:spPr>
          <a:xfrm>
            <a:off x="4608463" y="5863530"/>
            <a:ext cx="63550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PMR (shoulder/hip pain in &gt;50s)</a:t>
            </a:r>
            <a:endParaRPr lang="en-US" sz="1200" dirty="0"/>
          </a:p>
        </p:txBody>
      </p:sp>
      <p:sp>
        <p:nvSpPr>
          <p:cNvPr id="47" name="SK-9-text-46"/>
          <p:cNvSpPr/>
          <p:nvPr/>
        </p:nvSpPr>
        <p:spPr>
          <a:xfrm>
            <a:off x="8095357" y="4903440"/>
            <a:ext cx="40966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D354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 TO RHEUMATOLOGY</a:t>
            </a:r>
            <a:endParaRPr lang="en-US" sz="1425" dirty="0"/>
          </a:p>
        </p:txBody>
      </p:sp>
      <p:sp>
        <p:nvSpPr>
          <p:cNvPr id="48" name="SK-9-text-47"/>
          <p:cNvSpPr/>
          <p:nvPr/>
        </p:nvSpPr>
        <p:spPr>
          <a:xfrm>
            <a:off x="8095357" y="5218807"/>
            <a:ext cx="40966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Suspected inflammatory arthritis</a:t>
            </a:r>
            <a:endParaRPr lang="en-US" sz="1200" dirty="0"/>
          </a:p>
        </p:txBody>
      </p:sp>
      <p:sp>
        <p:nvSpPr>
          <p:cNvPr id="49" name="SK-9-text-48"/>
          <p:cNvSpPr/>
          <p:nvPr/>
        </p:nvSpPr>
        <p:spPr>
          <a:xfrm>
            <a:off x="8095357" y="5486400"/>
            <a:ext cx="409664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Diagnostic uncertainty</a:t>
            </a:r>
            <a:endParaRPr lang="en-US" sz="1200" dirty="0"/>
          </a:p>
        </p:txBody>
      </p:sp>
      <p:sp>
        <p:nvSpPr>
          <p:cNvPr id="50" name="SK-9-text-49"/>
          <p:cNvSpPr/>
          <p:nvPr/>
        </p:nvSpPr>
        <p:spPr>
          <a:xfrm>
            <a:off x="8095357" y="5760690"/>
            <a:ext cx="409664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OA/gout/PMR not responding to usual care</a:t>
            </a:r>
            <a:endParaRPr lang="en-US" sz="1200" dirty="0"/>
          </a:p>
        </p:txBody>
      </p:sp>
      <p:sp>
        <p:nvSpPr>
          <p:cNvPr id="51" name="SK-9-text-50"/>
          <p:cNvSpPr/>
          <p:nvPr/>
        </p:nvSpPr>
        <p:spPr>
          <a:xfrm>
            <a:off x="219373" y="6542484"/>
            <a:ext cx="84772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• MSK Common Conditions &amp; Key Points</a:t>
            </a:r>
            <a:endParaRPr lang="en-US" sz="1125" dirty="0"/>
          </a:p>
        </p:txBody>
      </p:sp>
      <p:sp>
        <p:nvSpPr>
          <p:cNvPr id="52" name="SK-9-text-51"/>
          <p:cNvSpPr/>
          <p:nvPr/>
        </p:nvSpPr>
        <p:spPr>
          <a:xfrm>
            <a:off x="5669161" y="6542484"/>
            <a:ext cx="264795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9 of 10</a:t>
            </a:r>
            <a:endParaRPr lang="en-US" sz="1125" dirty="0"/>
          </a:p>
        </p:txBody>
      </p:sp>
      <p:sp>
        <p:nvSpPr>
          <p:cNvPr id="53" name="SK-9-text-52"/>
          <p:cNvSpPr/>
          <p:nvPr/>
        </p:nvSpPr>
        <p:spPr>
          <a:xfrm>
            <a:off x="9509671" y="6542484"/>
            <a:ext cx="268232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• June 2026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2413</Words>
  <Application>Microsoft Office PowerPoint</Application>
  <PresentationFormat>Widescreen</PresentationFormat>
  <Paragraphs>373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Open Sans</vt:lpstr>
      <vt:lpstr>Roboto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2026-06-17T16:13:30Z</dcterms:created>
  <dcterms:modified xsi:type="dcterms:W3CDTF">2026-06-17T16:30:36Z</dcterms:modified>
</cp:coreProperties>
</file>