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embeddedFontLst>
    <p:embeddedFont>
      <p:font typeface="Montserrat" panose="00000500000000000000" pitchFamily="2" charset="0"/>
      <p:regular r:id="rId43"/>
      <p:bold r:id="rId44"/>
    </p:embeddedFont>
    <p:embeddedFont>
      <p:font typeface="Roboto" panose="02000000000000000000" pitchFamily="2" charset="0"/>
      <p:regular r:id="rId45"/>
      <p:bold r:id="rId4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219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.png"/><Relationship Id="rId21" Type="http://schemas.openxmlformats.org/officeDocument/2006/relationships/image" Target="../media/image132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23" Type="http://schemas.openxmlformats.org/officeDocument/2006/relationships/image" Target="../media/image134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Relationship Id="rId22" Type="http://schemas.openxmlformats.org/officeDocument/2006/relationships/image" Target="../media/image1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3" Type="http://schemas.openxmlformats.org/officeDocument/2006/relationships/image" Target="../media/image1.png"/><Relationship Id="rId21" Type="http://schemas.openxmlformats.org/officeDocument/2006/relationships/image" Target="../media/image152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Relationship Id="rId22" Type="http://schemas.openxmlformats.org/officeDocument/2006/relationships/image" Target="../media/image1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3" Type="http://schemas.openxmlformats.org/officeDocument/2006/relationships/image" Target="../media/image1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5.png"/><Relationship Id="rId3" Type="http://schemas.openxmlformats.org/officeDocument/2006/relationships/image" Target="../media/image1.png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17" Type="http://schemas.openxmlformats.org/officeDocument/2006/relationships/image" Target="../media/image17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5" Type="http://schemas.openxmlformats.org/officeDocument/2006/relationships/image" Target="../media/image167.png"/><Relationship Id="rId15" Type="http://schemas.openxmlformats.org/officeDocument/2006/relationships/image" Target="../media/image177.pn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image" Target="../media/image1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1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17" Type="http://schemas.openxmlformats.org/officeDocument/2006/relationships/image" Target="../media/image20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3.png"/><Relationship Id="rId18" Type="http://schemas.openxmlformats.org/officeDocument/2006/relationships/image" Target="../media/image218.png"/><Relationship Id="rId3" Type="http://schemas.openxmlformats.org/officeDocument/2006/relationships/image" Target="../media/image1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17" Type="http://schemas.openxmlformats.org/officeDocument/2006/relationships/image" Target="../media/image21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5" Type="http://schemas.openxmlformats.org/officeDocument/2006/relationships/image" Target="../media/image205.png"/><Relationship Id="rId15" Type="http://schemas.openxmlformats.org/officeDocument/2006/relationships/image" Target="../media/image215.png"/><Relationship Id="rId10" Type="http://schemas.openxmlformats.org/officeDocument/2006/relationships/image" Target="../media/image210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Relationship Id="rId14" Type="http://schemas.openxmlformats.org/officeDocument/2006/relationships/image" Target="../media/image2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26" Type="http://schemas.openxmlformats.org/officeDocument/2006/relationships/image" Target="../media/image241.png"/><Relationship Id="rId3" Type="http://schemas.openxmlformats.org/officeDocument/2006/relationships/image" Target="../media/image1.png"/><Relationship Id="rId21" Type="http://schemas.openxmlformats.org/officeDocument/2006/relationships/image" Target="../media/image236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5" Type="http://schemas.openxmlformats.org/officeDocument/2006/relationships/image" Target="../media/image24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31.png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24" Type="http://schemas.openxmlformats.org/officeDocument/2006/relationships/image" Target="../media/image239.png"/><Relationship Id="rId5" Type="http://schemas.openxmlformats.org/officeDocument/2006/relationships/image" Target="../media/image220.png"/><Relationship Id="rId15" Type="http://schemas.openxmlformats.org/officeDocument/2006/relationships/image" Target="../media/image230.png"/><Relationship Id="rId23" Type="http://schemas.openxmlformats.org/officeDocument/2006/relationships/image" Target="../media/image238.png"/><Relationship Id="rId10" Type="http://schemas.openxmlformats.org/officeDocument/2006/relationships/image" Target="../media/image225.png"/><Relationship Id="rId19" Type="http://schemas.openxmlformats.org/officeDocument/2006/relationships/image" Target="../media/image234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Relationship Id="rId14" Type="http://schemas.openxmlformats.org/officeDocument/2006/relationships/image" Target="../media/image229.png"/><Relationship Id="rId22" Type="http://schemas.openxmlformats.org/officeDocument/2006/relationships/image" Target="../media/image2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13" Type="http://schemas.openxmlformats.org/officeDocument/2006/relationships/image" Target="../media/image251.png"/><Relationship Id="rId3" Type="http://schemas.openxmlformats.org/officeDocument/2006/relationships/image" Target="../media/image1.png"/><Relationship Id="rId7" Type="http://schemas.openxmlformats.org/officeDocument/2006/relationships/image" Target="../media/image245.png"/><Relationship Id="rId12" Type="http://schemas.openxmlformats.org/officeDocument/2006/relationships/image" Target="../media/image2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4.png"/><Relationship Id="rId11" Type="http://schemas.openxmlformats.org/officeDocument/2006/relationships/image" Target="../media/image249.png"/><Relationship Id="rId5" Type="http://schemas.openxmlformats.org/officeDocument/2006/relationships/image" Target="../media/image243.png"/><Relationship Id="rId10" Type="http://schemas.openxmlformats.org/officeDocument/2006/relationships/image" Target="../media/image248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18" Type="http://schemas.openxmlformats.org/officeDocument/2006/relationships/image" Target="../media/image266.png"/><Relationship Id="rId3" Type="http://schemas.openxmlformats.org/officeDocument/2006/relationships/image" Target="../media/image1.png"/><Relationship Id="rId21" Type="http://schemas.openxmlformats.org/officeDocument/2006/relationships/image" Target="../media/image269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64.png"/><Relationship Id="rId20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5" Type="http://schemas.openxmlformats.org/officeDocument/2006/relationships/image" Target="../media/image253.png"/><Relationship Id="rId15" Type="http://schemas.openxmlformats.org/officeDocument/2006/relationships/image" Target="../media/image263.png"/><Relationship Id="rId23" Type="http://schemas.openxmlformats.org/officeDocument/2006/relationships/image" Target="../media/image271.png"/><Relationship Id="rId10" Type="http://schemas.openxmlformats.org/officeDocument/2006/relationships/image" Target="../media/image258.png"/><Relationship Id="rId19" Type="http://schemas.openxmlformats.org/officeDocument/2006/relationships/image" Target="../media/image267.png"/><Relationship Id="rId4" Type="http://schemas.openxmlformats.org/officeDocument/2006/relationships/image" Target="../media/image252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Relationship Id="rId22" Type="http://schemas.openxmlformats.org/officeDocument/2006/relationships/image" Target="../media/image2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13" Type="http://schemas.openxmlformats.org/officeDocument/2006/relationships/image" Target="../media/image281.png"/><Relationship Id="rId3" Type="http://schemas.openxmlformats.org/officeDocument/2006/relationships/image" Target="../media/image1.pn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5" Type="http://schemas.openxmlformats.org/officeDocument/2006/relationships/image" Target="../media/image283.png"/><Relationship Id="rId10" Type="http://schemas.openxmlformats.org/officeDocument/2006/relationships/image" Target="../media/image278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Relationship Id="rId14" Type="http://schemas.openxmlformats.org/officeDocument/2006/relationships/image" Target="../media/image2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png"/><Relationship Id="rId13" Type="http://schemas.openxmlformats.org/officeDocument/2006/relationships/image" Target="../media/image293.png"/><Relationship Id="rId3" Type="http://schemas.openxmlformats.org/officeDocument/2006/relationships/image" Target="../media/image1.png"/><Relationship Id="rId7" Type="http://schemas.openxmlformats.org/officeDocument/2006/relationships/image" Target="../media/image287.png"/><Relationship Id="rId12" Type="http://schemas.openxmlformats.org/officeDocument/2006/relationships/image" Target="../media/image29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6.png"/><Relationship Id="rId11" Type="http://schemas.openxmlformats.org/officeDocument/2006/relationships/image" Target="../media/image291.png"/><Relationship Id="rId5" Type="http://schemas.openxmlformats.org/officeDocument/2006/relationships/image" Target="../media/image285.png"/><Relationship Id="rId15" Type="http://schemas.openxmlformats.org/officeDocument/2006/relationships/image" Target="../media/image295.png"/><Relationship Id="rId10" Type="http://schemas.openxmlformats.org/officeDocument/2006/relationships/image" Target="../media/image290.png"/><Relationship Id="rId4" Type="http://schemas.openxmlformats.org/officeDocument/2006/relationships/image" Target="../media/image284.png"/><Relationship Id="rId9" Type="http://schemas.openxmlformats.org/officeDocument/2006/relationships/image" Target="../media/image289.png"/><Relationship Id="rId14" Type="http://schemas.openxmlformats.org/officeDocument/2006/relationships/image" Target="../media/image29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05.png"/><Relationship Id="rId3" Type="http://schemas.openxmlformats.org/officeDocument/2006/relationships/image" Target="../media/image1.png"/><Relationship Id="rId7" Type="http://schemas.openxmlformats.org/officeDocument/2006/relationships/image" Target="../media/image299.png"/><Relationship Id="rId12" Type="http://schemas.openxmlformats.org/officeDocument/2006/relationships/image" Target="../media/image3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8.png"/><Relationship Id="rId11" Type="http://schemas.openxmlformats.org/officeDocument/2006/relationships/image" Target="../media/image303.png"/><Relationship Id="rId5" Type="http://schemas.openxmlformats.org/officeDocument/2006/relationships/image" Target="../media/image297.png"/><Relationship Id="rId10" Type="http://schemas.openxmlformats.org/officeDocument/2006/relationships/image" Target="../media/image302.png"/><Relationship Id="rId4" Type="http://schemas.openxmlformats.org/officeDocument/2006/relationships/image" Target="../media/image296.png"/><Relationship Id="rId9" Type="http://schemas.openxmlformats.org/officeDocument/2006/relationships/image" Target="../media/image30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1.png"/><Relationship Id="rId7" Type="http://schemas.openxmlformats.org/officeDocument/2006/relationships/image" Target="../media/image309.png"/><Relationship Id="rId12" Type="http://schemas.openxmlformats.org/officeDocument/2006/relationships/image" Target="../media/image3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8.png"/><Relationship Id="rId11" Type="http://schemas.openxmlformats.org/officeDocument/2006/relationships/image" Target="../media/image312.png"/><Relationship Id="rId5" Type="http://schemas.openxmlformats.org/officeDocument/2006/relationships/image" Target="../media/image307.png"/><Relationship Id="rId10" Type="http://schemas.openxmlformats.org/officeDocument/2006/relationships/image" Target="../media/image311.png"/><Relationship Id="rId4" Type="http://schemas.openxmlformats.org/officeDocument/2006/relationships/image" Target="../media/image306.png"/><Relationship Id="rId9" Type="http://schemas.openxmlformats.org/officeDocument/2006/relationships/image" Target="../media/image2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png"/><Relationship Id="rId13" Type="http://schemas.openxmlformats.org/officeDocument/2006/relationships/image" Target="../media/image323.png"/><Relationship Id="rId3" Type="http://schemas.openxmlformats.org/officeDocument/2006/relationships/image" Target="../media/image1.png"/><Relationship Id="rId7" Type="http://schemas.openxmlformats.org/officeDocument/2006/relationships/image" Target="../media/image317.png"/><Relationship Id="rId12" Type="http://schemas.openxmlformats.org/officeDocument/2006/relationships/image" Target="../media/image3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6.png"/><Relationship Id="rId11" Type="http://schemas.openxmlformats.org/officeDocument/2006/relationships/image" Target="../media/image321.png"/><Relationship Id="rId5" Type="http://schemas.openxmlformats.org/officeDocument/2006/relationships/image" Target="../media/image315.png"/><Relationship Id="rId10" Type="http://schemas.openxmlformats.org/officeDocument/2006/relationships/image" Target="../media/image320.png"/><Relationship Id="rId4" Type="http://schemas.openxmlformats.org/officeDocument/2006/relationships/image" Target="../media/image314.png"/><Relationship Id="rId9" Type="http://schemas.openxmlformats.org/officeDocument/2006/relationships/image" Target="../media/image3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33.png"/><Relationship Id="rId3" Type="http://schemas.openxmlformats.org/officeDocument/2006/relationships/image" Target="../media/image1.png"/><Relationship Id="rId7" Type="http://schemas.openxmlformats.org/officeDocument/2006/relationships/image" Target="../media/image327.png"/><Relationship Id="rId12" Type="http://schemas.openxmlformats.org/officeDocument/2006/relationships/image" Target="../media/image3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6.png"/><Relationship Id="rId11" Type="http://schemas.openxmlformats.org/officeDocument/2006/relationships/image" Target="../media/image331.png"/><Relationship Id="rId5" Type="http://schemas.openxmlformats.org/officeDocument/2006/relationships/image" Target="../media/image325.png"/><Relationship Id="rId15" Type="http://schemas.openxmlformats.org/officeDocument/2006/relationships/image" Target="../media/image335.png"/><Relationship Id="rId10" Type="http://schemas.openxmlformats.org/officeDocument/2006/relationships/image" Target="../media/image330.png"/><Relationship Id="rId4" Type="http://schemas.openxmlformats.org/officeDocument/2006/relationships/image" Target="../media/image324.png"/><Relationship Id="rId9" Type="http://schemas.openxmlformats.org/officeDocument/2006/relationships/image" Target="../media/image329.png"/><Relationship Id="rId14" Type="http://schemas.openxmlformats.org/officeDocument/2006/relationships/image" Target="../media/image3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345.png"/><Relationship Id="rId3" Type="http://schemas.openxmlformats.org/officeDocument/2006/relationships/image" Target="../media/image1.png"/><Relationship Id="rId7" Type="http://schemas.openxmlformats.org/officeDocument/2006/relationships/image" Target="../media/image339.png"/><Relationship Id="rId12" Type="http://schemas.openxmlformats.org/officeDocument/2006/relationships/image" Target="../media/image3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8.png"/><Relationship Id="rId11" Type="http://schemas.openxmlformats.org/officeDocument/2006/relationships/image" Target="../media/image343.png"/><Relationship Id="rId5" Type="http://schemas.openxmlformats.org/officeDocument/2006/relationships/image" Target="../media/image337.png"/><Relationship Id="rId15" Type="http://schemas.openxmlformats.org/officeDocument/2006/relationships/image" Target="../media/image347.png"/><Relationship Id="rId10" Type="http://schemas.openxmlformats.org/officeDocument/2006/relationships/image" Target="../media/image342.png"/><Relationship Id="rId4" Type="http://schemas.openxmlformats.org/officeDocument/2006/relationships/image" Target="../media/image336.png"/><Relationship Id="rId9" Type="http://schemas.openxmlformats.org/officeDocument/2006/relationships/image" Target="../media/image341.png"/><Relationship Id="rId14" Type="http://schemas.openxmlformats.org/officeDocument/2006/relationships/image" Target="../media/image3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png"/><Relationship Id="rId13" Type="http://schemas.openxmlformats.org/officeDocument/2006/relationships/image" Target="../media/image357.png"/><Relationship Id="rId3" Type="http://schemas.openxmlformats.org/officeDocument/2006/relationships/image" Target="../media/image1.png"/><Relationship Id="rId7" Type="http://schemas.openxmlformats.org/officeDocument/2006/relationships/image" Target="../media/image351.png"/><Relationship Id="rId12" Type="http://schemas.openxmlformats.org/officeDocument/2006/relationships/image" Target="../media/image356.png"/><Relationship Id="rId17" Type="http://schemas.openxmlformats.org/officeDocument/2006/relationships/image" Target="../media/image361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0.png"/><Relationship Id="rId11" Type="http://schemas.openxmlformats.org/officeDocument/2006/relationships/image" Target="../media/image355.png"/><Relationship Id="rId5" Type="http://schemas.openxmlformats.org/officeDocument/2006/relationships/image" Target="../media/image349.png"/><Relationship Id="rId15" Type="http://schemas.openxmlformats.org/officeDocument/2006/relationships/image" Target="../media/image359.png"/><Relationship Id="rId10" Type="http://schemas.openxmlformats.org/officeDocument/2006/relationships/image" Target="../media/image354.png"/><Relationship Id="rId4" Type="http://schemas.openxmlformats.org/officeDocument/2006/relationships/image" Target="../media/image348.png"/><Relationship Id="rId9" Type="http://schemas.openxmlformats.org/officeDocument/2006/relationships/image" Target="../media/image353.png"/><Relationship Id="rId14" Type="http://schemas.openxmlformats.org/officeDocument/2006/relationships/image" Target="../media/image3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png"/><Relationship Id="rId13" Type="http://schemas.openxmlformats.org/officeDocument/2006/relationships/image" Target="../media/image371.png"/><Relationship Id="rId3" Type="http://schemas.openxmlformats.org/officeDocument/2006/relationships/image" Target="../media/image1.png"/><Relationship Id="rId7" Type="http://schemas.openxmlformats.org/officeDocument/2006/relationships/image" Target="../media/image365.png"/><Relationship Id="rId12" Type="http://schemas.openxmlformats.org/officeDocument/2006/relationships/image" Target="../media/image370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4.png"/><Relationship Id="rId11" Type="http://schemas.openxmlformats.org/officeDocument/2006/relationships/image" Target="../media/image369.png"/><Relationship Id="rId5" Type="http://schemas.openxmlformats.org/officeDocument/2006/relationships/image" Target="../media/image363.png"/><Relationship Id="rId15" Type="http://schemas.openxmlformats.org/officeDocument/2006/relationships/image" Target="../media/image373.png"/><Relationship Id="rId10" Type="http://schemas.openxmlformats.org/officeDocument/2006/relationships/image" Target="../media/image368.png"/><Relationship Id="rId4" Type="http://schemas.openxmlformats.org/officeDocument/2006/relationships/image" Target="../media/image362.png"/><Relationship Id="rId9" Type="http://schemas.openxmlformats.org/officeDocument/2006/relationships/image" Target="../media/image367.png"/><Relationship Id="rId14" Type="http://schemas.openxmlformats.org/officeDocument/2006/relationships/image" Target="../media/image3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png"/><Relationship Id="rId13" Type="http://schemas.openxmlformats.org/officeDocument/2006/relationships/image" Target="../media/image384.png"/><Relationship Id="rId3" Type="http://schemas.openxmlformats.org/officeDocument/2006/relationships/image" Target="../media/image1.png"/><Relationship Id="rId7" Type="http://schemas.openxmlformats.org/officeDocument/2006/relationships/image" Target="../media/image378.png"/><Relationship Id="rId12" Type="http://schemas.openxmlformats.org/officeDocument/2006/relationships/image" Target="../media/image38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7.png"/><Relationship Id="rId11" Type="http://schemas.openxmlformats.org/officeDocument/2006/relationships/image" Target="../media/image382.png"/><Relationship Id="rId5" Type="http://schemas.openxmlformats.org/officeDocument/2006/relationships/image" Target="../media/image376.png"/><Relationship Id="rId10" Type="http://schemas.openxmlformats.org/officeDocument/2006/relationships/image" Target="../media/image381.png"/><Relationship Id="rId4" Type="http://schemas.openxmlformats.org/officeDocument/2006/relationships/image" Target="../media/image375.png"/><Relationship Id="rId9" Type="http://schemas.openxmlformats.org/officeDocument/2006/relationships/image" Target="../media/image380.png"/><Relationship Id="rId14" Type="http://schemas.openxmlformats.org/officeDocument/2006/relationships/image" Target="../media/image38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image" Target="../media/image395.png"/><Relationship Id="rId18" Type="http://schemas.openxmlformats.org/officeDocument/2006/relationships/image" Target="../media/image400.png"/><Relationship Id="rId3" Type="http://schemas.openxmlformats.org/officeDocument/2006/relationships/image" Target="../media/image1.png"/><Relationship Id="rId7" Type="http://schemas.openxmlformats.org/officeDocument/2006/relationships/image" Target="../media/image389.png"/><Relationship Id="rId12" Type="http://schemas.openxmlformats.org/officeDocument/2006/relationships/image" Target="../media/image394.png"/><Relationship Id="rId17" Type="http://schemas.openxmlformats.org/officeDocument/2006/relationships/image" Target="../media/image399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3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8.png"/><Relationship Id="rId11" Type="http://schemas.openxmlformats.org/officeDocument/2006/relationships/image" Target="../media/image393.png"/><Relationship Id="rId5" Type="http://schemas.openxmlformats.org/officeDocument/2006/relationships/image" Target="../media/image387.png"/><Relationship Id="rId15" Type="http://schemas.openxmlformats.org/officeDocument/2006/relationships/image" Target="../media/image397.png"/><Relationship Id="rId10" Type="http://schemas.openxmlformats.org/officeDocument/2006/relationships/image" Target="../media/image392.png"/><Relationship Id="rId19" Type="http://schemas.openxmlformats.org/officeDocument/2006/relationships/image" Target="../media/image401.png"/><Relationship Id="rId4" Type="http://schemas.openxmlformats.org/officeDocument/2006/relationships/image" Target="../media/image386.png"/><Relationship Id="rId9" Type="http://schemas.openxmlformats.org/officeDocument/2006/relationships/image" Target="../media/image391.png"/><Relationship Id="rId14" Type="http://schemas.openxmlformats.org/officeDocument/2006/relationships/image" Target="../media/image39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13" Type="http://schemas.openxmlformats.org/officeDocument/2006/relationships/image" Target="../media/image411.png"/><Relationship Id="rId3" Type="http://schemas.openxmlformats.org/officeDocument/2006/relationships/image" Target="../media/image1.png"/><Relationship Id="rId7" Type="http://schemas.openxmlformats.org/officeDocument/2006/relationships/image" Target="../media/image405.png"/><Relationship Id="rId12" Type="http://schemas.openxmlformats.org/officeDocument/2006/relationships/image" Target="../media/image4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4.png"/><Relationship Id="rId11" Type="http://schemas.openxmlformats.org/officeDocument/2006/relationships/image" Target="../media/image409.png"/><Relationship Id="rId5" Type="http://schemas.openxmlformats.org/officeDocument/2006/relationships/image" Target="../media/image403.png"/><Relationship Id="rId10" Type="http://schemas.openxmlformats.org/officeDocument/2006/relationships/image" Target="../media/image408.png"/><Relationship Id="rId4" Type="http://schemas.openxmlformats.org/officeDocument/2006/relationships/image" Target="../media/image402.png"/><Relationship Id="rId9" Type="http://schemas.openxmlformats.org/officeDocument/2006/relationships/image" Target="../media/image40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6.png"/><Relationship Id="rId13" Type="http://schemas.openxmlformats.org/officeDocument/2006/relationships/image" Target="../media/image421.png"/><Relationship Id="rId18" Type="http://schemas.openxmlformats.org/officeDocument/2006/relationships/image" Target="../media/image426.png"/><Relationship Id="rId3" Type="http://schemas.openxmlformats.org/officeDocument/2006/relationships/image" Target="../media/image1.png"/><Relationship Id="rId7" Type="http://schemas.openxmlformats.org/officeDocument/2006/relationships/image" Target="../media/image415.png"/><Relationship Id="rId12" Type="http://schemas.openxmlformats.org/officeDocument/2006/relationships/image" Target="../media/image420.png"/><Relationship Id="rId17" Type="http://schemas.openxmlformats.org/officeDocument/2006/relationships/image" Target="../media/image425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4.png"/><Relationship Id="rId11" Type="http://schemas.openxmlformats.org/officeDocument/2006/relationships/image" Target="../media/image419.png"/><Relationship Id="rId5" Type="http://schemas.openxmlformats.org/officeDocument/2006/relationships/image" Target="../media/image413.png"/><Relationship Id="rId15" Type="http://schemas.openxmlformats.org/officeDocument/2006/relationships/image" Target="../media/image423.png"/><Relationship Id="rId10" Type="http://schemas.openxmlformats.org/officeDocument/2006/relationships/image" Target="../media/image418.png"/><Relationship Id="rId4" Type="http://schemas.openxmlformats.org/officeDocument/2006/relationships/image" Target="../media/image412.png"/><Relationship Id="rId9" Type="http://schemas.openxmlformats.org/officeDocument/2006/relationships/image" Target="../media/image417.png"/><Relationship Id="rId14" Type="http://schemas.openxmlformats.org/officeDocument/2006/relationships/image" Target="../media/image4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1.png"/><Relationship Id="rId13" Type="http://schemas.openxmlformats.org/officeDocument/2006/relationships/image" Target="../media/image436.png"/><Relationship Id="rId3" Type="http://schemas.openxmlformats.org/officeDocument/2006/relationships/image" Target="../media/image1.png"/><Relationship Id="rId7" Type="http://schemas.openxmlformats.org/officeDocument/2006/relationships/image" Target="../media/image430.png"/><Relationship Id="rId12" Type="http://schemas.openxmlformats.org/officeDocument/2006/relationships/image" Target="../media/image4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9.png"/><Relationship Id="rId11" Type="http://schemas.openxmlformats.org/officeDocument/2006/relationships/image" Target="../media/image434.png"/><Relationship Id="rId5" Type="http://schemas.openxmlformats.org/officeDocument/2006/relationships/image" Target="../media/image428.png"/><Relationship Id="rId10" Type="http://schemas.openxmlformats.org/officeDocument/2006/relationships/image" Target="../media/image433.png"/><Relationship Id="rId4" Type="http://schemas.openxmlformats.org/officeDocument/2006/relationships/image" Target="../media/image427.png"/><Relationship Id="rId9" Type="http://schemas.openxmlformats.org/officeDocument/2006/relationships/image" Target="../media/image43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13" Type="http://schemas.openxmlformats.org/officeDocument/2006/relationships/image" Target="../media/image445.png"/><Relationship Id="rId18" Type="http://schemas.openxmlformats.org/officeDocument/2006/relationships/image" Target="../media/image449.png"/><Relationship Id="rId3" Type="http://schemas.openxmlformats.org/officeDocument/2006/relationships/image" Target="../media/image1.png"/><Relationship Id="rId21" Type="http://schemas.openxmlformats.org/officeDocument/2006/relationships/image" Target="../media/image452.png"/><Relationship Id="rId7" Type="http://schemas.openxmlformats.org/officeDocument/2006/relationships/image" Target="../media/image439.png"/><Relationship Id="rId12" Type="http://schemas.openxmlformats.org/officeDocument/2006/relationships/image" Target="../media/image444.png"/><Relationship Id="rId17" Type="http://schemas.openxmlformats.org/officeDocument/2006/relationships/image" Target="../media/image448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447.png"/><Relationship Id="rId20" Type="http://schemas.openxmlformats.org/officeDocument/2006/relationships/image" Target="../media/image4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8.png"/><Relationship Id="rId11" Type="http://schemas.openxmlformats.org/officeDocument/2006/relationships/image" Target="../media/image443.png"/><Relationship Id="rId5" Type="http://schemas.openxmlformats.org/officeDocument/2006/relationships/image" Target="../media/image376.png"/><Relationship Id="rId15" Type="http://schemas.openxmlformats.org/officeDocument/2006/relationships/image" Target="../media/image403.png"/><Relationship Id="rId23" Type="http://schemas.openxmlformats.org/officeDocument/2006/relationships/image" Target="../media/image454.png"/><Relationship Id="rId10" Type="http://schemas.openxmlformats.org/officeDocument/2006/relationships/image" Target="../media/image442.png"/><Relationship Id="rId19" Type="http://schemas.openxmlformats.org/officeDocument/2006/relationships/image" Target="../media/image450.png"/><Relationship Id="rId4" Type="http://schemas.openxmlformats.org/officeDocument/2006/relationships/image" Target="../media/image437.png"/><Relationship Id="rId9" Type="http://schemas.openxmlformats.org/officeDocument/2006/relationships/image" Target="../media/image441.png"/><Relationship Id="rId14" Type="http://schemas.openxmlformats.org/officeDocument/2006/relationships/image" Target="../media/image446.png"/><Relationship Id="rId22" Type="http://schemas.openxmlformats.org/officeDocument/2006/relationships/image" Target="../media/image4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9.png"/><Relationship Id="rId13" Type="http://schemas.openxmlformats.org/officeDocument/2006/relationships/image" Target="../media/image464.png"/><Relationship Id="rId18" Type="http://schemas.openxmlformats.org/officeDocument/2006/relationships/image" Target="../media/image469.png"/><Relationship Id="rId3" Type="http://schemas.openxmlformats.org/officeDocument/2006/relationships/image" Target="../media/image1.png"/><Relationship Id="rId21" Type="http://schemas.openxmlformats.org/officeDocument/2006/relationships/image" Target="../media/image472.png"/><Relationship Id="rId7" Type="http://schemas.openxmlformats.org/officeDocument/2006/relationships/image" Target="../media/image458.png"/><Relationship Id="rId12" Type="http://schemas.openxmlformats.org/officeDocument/2006/relationships/image" Target="../media/image463.png"/><Relationship Id="rId17" Type="http://schemas.openxmlformats.org/officeDocument/2006/relationships/image" Target="../media/image468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467.png"/><Relationship Id="rId20" Type="http://schemas.openxmlformats.org/officeDocument/2006/relationships/image" Target="../media/image4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7.png"/><Relationship Id="rId11" Type="http://schemas.openxmlformats.org/officeDocument/2006/relationships/image" Target="../media/image462.png"/><Relationship Id="rId5" Type="http://schemas.openxmlformats.org/officeDocument/2006/relationships/image" Target="../media/image456.png"/><Relationship Id="rId15" Type="http://schemas.openxmlformats.org/officeDocument/2006/relationships/image" Target="../media/image466.png"/><Relationship Id="rId10" Type="http://schemas.openxmlformats.org/officeDocument/2006/relationships/image" Target="../media/image461.png"/><Relationship Id="rId19" Type="http://schemas.openxmlformats.org/officeDocument/2006/relationships/image" Target="../media/image470.png"/><Relationship Id="rId4" Type="http://schemas.openxmlformats.org/officeDocument/2006/relationships/image" Target="../media/image455.png"/><Relationship Id="rId9" Type="http://schemas.openxmlformats.org/officeDocument/2006/relationships/image" Target="../media/image460.png"/><Relationship Id="rId14" Type="http://schemas.openxmlformats.org/officeDocument/2006/relationships/image" Target="../media/image4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7.png"/><Relationship Id="rId13" Type="http://schemas.openxmlformats.org/officeDocument/2006/relationships/image" Target="../media/image482.png"/><Relationship Id="rId18" Type="http://schemas.openxmlformats.org/officeDocument/2006/relationships/image" Target="../media/image487.png"/><Relationship Id="rId3" Type="http://schemas.openxmlformats.org/officeDocument/2006/relationships/image" Target="../media/image1.png"/><Relationship Id="rId7" Type="http://schemas.openxmlformats.org/officeDocument/2006/relationships/image" Target="../media/image476.png"/><Relationship Id="rId12" Type="http://schemas.openxmlformats.org/officeDocument/2006/relationships/image" Target="../media/image481.png"/><Relationship Id="rId17" Type="http://schemas.openxmlformats.org/officeDocument/2006/relationships/image" Target="../media/image486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4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5.png"/><Relationship Id="rId11" Type="http://schemas.openxmlformats.org/officeDocument/2006/relationships/image" Target="../media/image480.png"/><Relationship Id="rId5" Type="http://schemas.openxmlformats.org/officeDocument/2006/relationships/image" Target="../media/image474.png"/><Relationship Id="rId15" Type="http://schemas.openxmlformats.org/officeDocument/2006/relationships/image" Target="../media/image484.png"/><Relationship Id="rId10" Type="http://schemas.openxmlformats.org/officeDocument/2006/relationships/image" Target="../media/image479.png"/><Relationship Id="rId19" Type="http://schemas.openxmlformats.org/officeDocument/2006/relationships/image" Target="../media/image488.png"/><Relationship Id="rId4" Type="http://schemas.openxmlformats.org/officeDocument/2006/relationships/image" Target="../media/image473.png"/><Relationship Id="rId9" Type="http://schemas.openxmlformats.org/officeDocument/2006/relationships/image" Target="../media/image478.png"/><Relationship Id="rId14" Type="http://schemas.openxmlformats.org/officeDocument/2006/relationships/image" Target="../media/image48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3.png"/><Relationship Id="rId3" Type="http://schemas.openxmlformats.org/officeDocument/2006/relationships/image" Target="../media/image1.png"/><Relationship Id="rId7" Type="http://schemas.openxmlformats.org/officeDocument/2006/relationships/image" Target="../media/image492.png"/><Relationship Id="rId12" Type="http://schemas.openxmlformats.org/officeDocument/2006/relationships/image" Target="../media/image49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1.png"/><Relationship Id="rId11" Type="http://schemas.openxmlformats.org/officeDocument/2006/relationships/image" Target="../media/image496.png"/><Relationship Id="rId5" Type="http://schemas.openxmlformats.org/officeDocument/2006/relationships/image" Target="../media/image490.png"/><Relationship Id="rId10" Type="http://schemas.openxmlformats.org/officeDocument/2006/relationships/image" Target="../media/image495.png"/><Relationship Id="rId4" Type="http://schemas.openxmlformats.org/officeDocument/2006/relationships/image" Target="../media/image489.png"/><Relationship Id="rId9" Type="http://schemas.openxmlformats.org/officeDocument/2006/relationships/image" Target="../media/image49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png"/><Relationship Id="rId13" Type="http://schemas.openxmlformats.org/officeDocument/2006/relationships/image" Target="../media/image507.png"/><Relationship Id="rId3" Type="http://schemas.openxmlformats.org/officeDocument/2006/relationships/image" Target="../media/image1.png"/><Relationship Id="rId7" Type="http://schemas.openxmlformats.org/officeDocument/2006/relationships/image" Target="../media/image501.png"/><Relationship Id="rId12" Type="http://schemas.openxmlformats.org/officeDocument/2006/relationships/image" Target="../media/image50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0.png"/><Relationship Id="rId11" Type="http://schemas.openxmlformats.org/officeDocument/2006/relationships/image" Target="../media/image505.png"/><Relationship Id="rId5" Type="http://schemas.openxmlformats.org/officeDocument/2006/relationships/image" Target="../media/image499.png"/><Relationship Id="rId15" Type="http://schemas.openxmlformats.org/officeDocument/2006/relationships/image" Target="../media/image509.png"/><Relationship Id="rId10" Type="http://schemas.openxmlformats.org/officeDocument/2006/relationships/image" Target="../media/image504.png"/><Relationship Id="rId4" Type="http://schemas.openxmlformats.org/officeDocument/2006/relationships/image" Target="../media/image498.png"/><Relationship Id="rId9" Type="http://schemas.openxmlformats.org/officeDocument/2006/relationships/image" Target="../media/image503.png"/><Relationship Id="rId14" Type="http://schemas.openxmlformats.org/officeDocument/2006/relationships/image" Target="../media/image50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4.png"/><Relationship Id="rId13" Type="http://schemas.openxmlformats.org/officeDocument/2006/relationships/image" Target="../media/image519.png"/><Relationship Id="rId3" Type="http://schemas.openxmlformats.org/officeDocument/2006/relationships/image" Target="../media/image1.png"/><Relationship Id="rId7" Type="http://schemas.openxmlformats.org/officeDocument/2006/relationships/image" Target="../media/image513.png"/><Relationship Id="rId12" Type="http://schemas.openxmlformats.org/officeDocument/2006/relationships/image" Target="../media/image518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5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2.png"/><Relationship Id="rId11" Type="http://schemas.openxmlformats.org/officeDocument/2006/relationships/image" Target="../media/image517.png"/><Relationship Id="rId5" Type="http://schemas.openxmlformats.org/officeDocument/2006/relationships/image" Target="../media/image511.png"/><Relationship Id="rId15" Type="http://schemas.openxmlformats.org/officeDocument/2006/relationships/image" Target="../media/image521.png"/><Relationship Id="rId10" Type="http://schemas.openxmlformats.org/officeDocument/2006/relationships/image" Target="../media/image516.png"/><Relationship Id="rId4" Type="http://schemas.openxmlformats.org/officeDocument/2006/relationships/image" Target="../media/image510.png"/><Relationship Id="rId9" Type="http://schemas.openxmlformats.org/officeDocument/2006/relationships/image" Target="../media/image515.png"/><Relationship Id="rId14" Type="http://schemas.openxmlformats.org/officeDocument/2006/relationships/image" Target="../media/image5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-130374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64096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64096"/>
            <a:ext cx="12192000" cy="68461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611" y="162287"/>
            <a:ext cx="2896918" cy="370284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903440"/>
            <a:ext cx="73075" cy="383977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3780" y="966936"/>
            <a:ext cx="2682180" cy="5376565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377875" y="260598"/>
            <a:ext cx="4831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0" name="SK-1-text-9"/>
          <p:cNvSpPr/>
          <p:nvPr/>
        </p:nvSpPr>
        <p:spPr>
          <a:xfrm>
            <a:off x="8936682" y="267444"/>
            <a:ext cx="325531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11" name="SK-1-text-10"/>
          <p:cNvSpPr/>
          <p:nvPr/>
        </p:nvSpPr>
        <p:spPr>
          <a:xfrm>
            <a:off x="707082" y="1467594"/>
            <a:ext cx="4200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548580" y="1344215"/>
            <a:ext cx="5742384" cy="201659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115"/>
              </a:lnSpc>
              <a:buNone/>
            </a:pPr>
            <a:r>
              <a:rPr lang="en-US" sz="4650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MSK Exercises</a:t>
            </a:r>
            <a:endParaRPr lang="en-US" sz="4650" dirty="0"/>
          </a:p>
          <a:p>
            <a:pPr marL="0" indent="0" algn="l">
              <a:lnSpc>
                <a:spcPts val="5115"/>
              </a:lnSpc>
              <a:buNone/>
            </a:pPr>
            <a:r>
              <a:rPr lang="en-US" sz="4650" b="1" dirty="0">
                <a:solidFill>
                  <a:srgbClr val="0D2C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GPs should know</a:t>
            </a:r>
            <a:endParaRPr lang="en-US" sz="4650" dirty="0"/>
          </a:p>
        </p:txBody>
      </p:sp>
      <p:sp>
        <p:nvSpPr>
          <p:cNvPr id="13" name="SK-1-text-12"/>
          <p:cNvSpPr/>
          <p:nvPr/>
        </p:nvSpPr>
        <p:spPr>
          <a:xfrm>
            <a:off x="609600" y="3090021"/>
            <a:ext cx="507176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Evidence-based self-management advice for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MSK presentations</a:t>
            </a:r>
          </a:p>
        </p:txBody>
      </p:sp>
      <p:sp>
        <p:nvSpPr>
          <p:cNvPr id="14" name="SK-1-text-13"/>
          <p:cNvSpPr/>
          <p:nvPr/>
        </p:nvSpPr>
        <p:spPr>
          <a:xfrm>
            <a:off x="719286" y="4965055"/>
            <a:ext cx="89325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GP trainees and primary care clinicians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548580" y="5596086"/>
            <a:ext cx="50839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Exercises sourced from Arthritis UK (formerly Versus Arthritis)</a:t>
            </a:r>
            <a:endParaRPr lang="en-US" sz="1200" dirty="0"/>
          </a:p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Registered charity No. 207711 | www.arthritis-uk.org</a:t>
            </a:r>
            <a:endParaRPr lang="en-US" sz="1200" dirty="0"/>
          </a:p>
        </p:txBody>
      </p:sp>
      <p:sp>
        <p:nvSpPr>
          <p:cNvPr id="16" name="SK-1-text-15"/>
          <p:cNvSpPr/>
          <p:nvPr/>
        </p:nvSpPr>
        <p:spPr>
          <a:xfrm>
            <a:off x="353467" y="6535638"/>
            <a:ext cx="11838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  <p:sp>
        <p:nvSpPr>
          <p:cNvPr id="18" name="SK-1-text-13">
            <a:extLst>
              <a:ext uri="{FF2B5EF4-FFF2-40B4-BE49-F238E27FC236}">
                <a16:creationId xmlns:a16="http://schemas.microsoft.com/office/drawing/2014/main" id="{A4FD10E4-FC01-008D-212C-1EDC6213A5B5}"/>
              </a:ext>
            </a:extLst>
          </p:cNvPr>
          <p:cNvSpPr/>
          <p:nvPr/>
        </p:nvSpPr>
        <p:spPr>
          <a:xfrm>
            <a:off x="609600" y="3792013"/>
            <a:ext cx="89325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Dr Ramesh Mehay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54769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81" y="805797"/>
            <a:ext cx="2974778" cy="315367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871663"/>
            <a:ext cx="2974777" cy="285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50496"/>
            <a:ext cx="12192000" cy="54769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7098" y="1844725"/>
            <a:ext cx="5486400" cy="2791123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5438329"/>
            <a:ext cx="560784" cy="528042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4539853"/>
            <a:ext cx="560784" cy="53488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2784277"/>
            <a:ext cx="548580" cy="541734"/>
          </a:xfrm>
          <a:prstGeom prst="rect">
            <a:avLst/>
          </a:prstGeom>
        </p:spPr>
      </p:pic>
      <p:sp>
        <p:nvSpPr>
          <p:cNvPr id="13" name="SK-10-text-12"/>
          <p:cNvSpPr/>
          <p:nvPr/>
        </p:nvSpPr>
        <p:spPr>
          <a:xfrm>
            <a:off x="304800" y="137071"/>
            <a:ext cx="4831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4" name="SK-10-text-13"/>
          <p:cNvSpPr/>
          <p:nvPr/>
        </p:nvSpPr>
        <p:spPr>
          <a:xfrm>
            <a:off x="9168259" y="143917"/>
            <a:ext cx="30237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15" name="SK-10-text-14"/>
          <p:cNvSpPr/>
          <p:nvPr/>
        </p:nvSpPr>
        <p:spPr>
          <a:xfrm>
            <a:off x="475357" y="850255"/>
            <a:ext cx="59969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TENNIS ELBOW (Lateral Epicondylalgia)</a:t>
            </a:r>
            <a:endParaRPr lang="en-US" sz="1050" dirty="0"/>
          </a:p>
        </p:txBody>
      </p:sp>
      <p:sp>
        <p:nvSpPr>
          <p:cNvPr id="16" name="SK-10-text-15"/>
          <p:cNvSpPr/>
          <p:nvPr/>
        </p:nvSpPr>
        <p:spPr>
          <a:xfrm>
            <a:off x="377875" y="1302990"/>
            <a:ext cx="102489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Extensor Stretch</a:t>
            </a:r>
            <a:endParaRPr lang="en-US" sz="3000" dirty="0"/>
          </a:p>
        </p:txBody>
      </p:sp>
      <p:sp>
        <p:nvSpPr>
          <p:cNvPr id="17" name="SK-10-text-16"/>
          <p:cNvSpPr/>
          <p:nvPr/>
        </p:nvSpPr>
        <p:spPr>
          <a:xfrm>
            <a:off x="365671" y="2098477"/>
            <a:ext cx="504735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Stretching the wrist extensors attached at the lateral epicondyle</a:t>
            </a:r>
            <a:endParaRPr lang="en-US" sz="1200" dirty="0"/>
          </a:p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Perform daily — before and after strengthening exercises</a:t>
            </a:r>
            <a:endParaRPr lang="en-US" sz="1200" dirty="0"/>
          </a:p>
        </p:txBody>
      </p:sp>
      <p:sp>
        <p:nvSpPr>
          <p:cNvPr id="18" name="SK-10-text-17"/>
          <p:cNvSpPr/>
          <p:nvPr/>
        </p:nvSpPr>
        <p:spPr>
          <a:xfrm>
            <a:off x="1109365" y="2887117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1097161" y="3140869"/>
            <a:ext cx="87172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Hold your arm straight out in front, palm facing DOWN.</a:t>
            </a:r>
            <a:endParaRPr lang="en-US" sz="1050" dirty="0"/>
          </a:p>
        </p:txBody>
      </p:sp>
      <p:sp>
        <p:nvSpPr>
          <p:cNvPr id="20" name="SK-10-text-19"/>
          <p:cNvSpPr/>
          <p:nvPr/>
        </p:nvSpPr>
        <p:spPr>
          <a:xfrm>
            <a:off x="1097161" y="3353544"/>
            <a:ext cx="90373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your other hand to gently press the back of the hand</a:t>
            </a:r>
            <a:endParaRPr lang="en-US" sz="1050" dirty="0"/>
          </a:p>
        </p:txBody>
      </p:sp>
      <p:sp>
        <p:nvSpPr>
          <p:cNvPr id="21" name="SK-10-text-20"/>
          <p:cNvSpPr/>
          <p:nvPr/>
        </p:nvSpPr>
        <p:spPr>
          <a:xfrm>
            <a:off x="1097161" y="3566071"/>
            <a:ext cx="74371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downward — bending the wrist toward the floor.</a:t>
            </a:r>
            <a:endParaRPr lang="en-US" sz="1050" dirty="0"/>
          </a:p>
        </p:txBody>
      </p:sp>
      <p:sp>
        <p:nvSpPr>
          <p:cNvPr id="22" name="SK-10-text-21"/>
          <p:cNvSpPr/>
          <p:nvPr/>
        </p:nvSpPr>
        <p:spPr>
          <a:xfrm>
            <a:off x="1097161" y="3778746"/>
            <a:ext cx="4770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Hold for 15–30 seconds.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1097161" y="3991273"/>
            <a:ext cx="110948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 gently pull the fingers back upward and hold for 15–30 seconds.</a:t>
            </a:r>
            <a:endParaRPr lang="en-US" sz="1050" dirty="0"/>
          </a:p>
        </p:txBody>
      </p:sp>
      <p:sp>
        <p:nvSpPr>
          <p:cNvPr id="24" name="SK-10-text-23"/>
          <p:cNvSpPr/>
          <p:nvPr/>
        </p:nvSpPr>
        <p:spPr>
          <a:xfrm>
            <a:off x="1097161" y="4210794"/>
            <a:ext cx="7437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Feel the stretch along the TOP of the forearm.</a:t>
            </a:r>
            <a:endParaRPr lang="en-US" sz="1050" dirty="0"/>
          </a:p>
        </p:txBody>
      </p:sp>
      <p:sp>
        <p:nvSpPr>
          <p:cNvPr id="25" name="SK-10-text-24"/>
          <p:cNvSpPr/>
          <p:nvPr/>
        </p:nvSpPr>
        <p:spPr>
          <a:xfrm>
            <a:off x="1109365" y="4663380"/>
            <a:ext cx="3752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Reps &amp; Frequency</a:t>
            </a:r>
            <a:endParaRPr lang="en-US" sz="1500" dirty="0"/>
          </a:p>
        </p:txBody>
      </p:sp>
      <p:sp>
        <p:nvSpPr>
          <p:cNvPr id="26" name="SK-10-text-25"/>
          <p:cNvSpPr/>
          <p:nvPr/>
        </p:nvSpPr>
        <p:spPr>
          <a:xfrm>
            <a:off x="1109365" y="4930825"/>
            <a:ext cx="4221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repetitions each arm</a:t>
            </a:r>
            <a:endParaRPr lang="en-US" sz="1200" dirty="0"/>
          </a:p>
        </p:txBody>
      </p:sp>
      <p:sp>
        <p:nvSpPr>
          <p:cNvPr id="27" name="SK-10-text-26"/>
          <p:cNvSpPr/>
          <p:nvPr/>
        </p:nvSpPr>
        <p:spPr>
          <a:xfrm>
            <a:off x="1109365" y="5136505"/>
            <a:ext cx="77571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 — before and after strengthening exercises</a:t>
            </a:r>
            <a:endParaRPr lang="en-US" sz="1050" dirty="0"/>
          </a:p>
        </p:txBody>
      </p:sp>
      <p:sp>
        <p:nvSpPr>
          <p:cNvPr id="28" name="SK-10-text-27"/>
          <p:cNvSpPr/>
          <p:nvPr/>
        </p:nvSpPr>
        <p:spPr>
          <a:xfrm>
            <a:off x="1109365" y="5554861"/>
            <a:ext cx="2381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Tip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1097161" y="5815459"/>
            <a:ext cx="7117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Gentle sustained stretch only — no bouncing.</a:t>
            </a:r>
            <a:endParaRPr lang="en-US" sz="1050" dirty="0"/>
          </a:p>
        </p:txBody>
      </p:sp>
      <p:sp>
        <p:nvSpPr>
          <p:cNvPr id="30" name="SK-10-text-29"/>
          <p:cNvSpPr/>
          <p:nvPr/>
        </p:nvSpPr>
        <p:spPr>
          <a:xfrm>
            <a:off x="1109365" y="6034980"/>
            <a:ext cx="6156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 if sharp or shooting pain occurs.</a:t>
            </a:r>
            <a:endParaRPr lang="en-US" sz="1050" dirty="0"/>
          </a:p>
        </p:txBody>
      </p:sp>
      <p:sp>
        <p:nvSpPr>
          <p:cNvPr id="31" name="SK-10-text-30"/>
          <p:cNvSpPr/>
          <p:nvPr/>
        </p:nvSpPr>
        <p:spPr>
          <a:xfrm>
            <a:off x="7644259" y="5170884"/>
            <a:ext cx="45477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Stretch felt along top of forearm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2243286" y="6563023"/>
            <a:ext cx="99487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9657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9657"/>
            <a:ext cx="12192000" cy="6846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2798"/>
            <a:ext cx="12192000" cy="68461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807435"/>
            <a:ext cx="3828306" cy="287982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610148"/>
            <a:ext cx="1182588" cy="1905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3072259"/>
            <a:ext cx="5852071" cy="2180779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3072259"/>
            <a:ext cx="97482" cy="2180779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4759375"/>
            <a:ext cx="5425380" cy="383977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5369719"/>
            <a:ext cx="1914079" cy="322213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5177" y="5369719"/>
            <a:ext cx="1828800" cy="32221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0275" y="5369719"/>
            <a:ext cx="1816596" cy="322213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800" y="5794921"/>
            <a:ext cx="5852071" cy="555427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800" y="5794921"/>
            <a:ext cx="97482" cy="555427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5192" y="6249591"/>
            <a:ext cx="5291286" cy="9525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9780" y="1083469"/>
            <a:ext cx="5096173" cy="4985742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8580" y="5889577"/>
            <a:ext cx="219373" cy="20568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81773" y="5397103"/>
            <a:ext cx="231577" cy="23306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60290" y="5390257"/>
            <a:ext cx="243780" cy="239911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0784" y="5390257"/>
            <a:ext cx="268188" cy="239911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4879" y="4807446"/>
            <a:ext cx="231577" cy="246757"/>
          </a:xfrm>
          <a:prstGeom prst="rect">
            <a:avLst/>
          </a:prstGeom>
        </p:spPr>
      </p:pic>
      <p:sp>
        <p:nvSpPr>
          <p:cNvPr id="24" name="SK-11-text-23"/>
          <p:cNvSpPr/>
          <p:nvPr/>
        </p:nvSpPr>
        <p:spPr>
          <a:xfrm>
            <a:off x="365671" y="198834"/>
            <a:ext cx="5434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8957965" y="212527"/>
            <a:ext cx="283145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475357" y="877788"/>
            <a:ext cx="68427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TENNIS ELBOW · LATERAL EPICONDYLALGIA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353467" y="1275457"/>
            <a:ext cx="26898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99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2 OF 3</a:t>
            </a:r>
            <a:endParaRPr lang="en-US" sz="1050" dirty="0"/>
          </a:p>
        </p:txBody>
      </p:sp>
      <p:sp>
        <p:nvSpPr>
          <p:cNvPr id="28" name="SK-11-text-27"/>
          <p:cNvSpPr/>
          <p:nvPr/>
        </p:nvSpPr>
        <p:spPr>
          <a:xfrm>
            <a:off x="365671" y="1536055"/>
            <a:ext cx="3669655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0B1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Eccentric Wrist</a:t>
            </a:r>
            <a:endParaRPr lang="en-US" sz="3150" dirty="0"/>
          </a:p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0B1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Extension</a:t>
            </a:r>
            <a:endParaRPr lang="en-US" sz="3150" dirty="0"/>
          </a:p>
        </p:txBody>
      </p:sp>
      <p:sp>
        <p:nvSpPr>
          <p:cNvPr id="29" name="SK-11-text-28"/>
          <p:cNvSpPr/>
          <p:nvPr/>
        </p:nvSpPr>
        <p:spPr>
          <a:xfrm>
            <a:off x="353467" y="2750046"/>
            <a:ext cx="103174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Evidence-based core treatment for lateral epicondylalgia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548580" y="3175248"/>
            <a:ext cx="23050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it:</a:t>
            </a:r>
            <a:endParaRPr lang="en-US" sz="1125" dirty="0"/>
          </a:p>
        </p:txBody>
      </p:sp>
      <p:sp>
        <p:nvSpPr>
          <p:cNvPr id="31" name="SK-11-text-30"/>
          <p:cNvSpPr/>
          <p:nvPr/>
        </p:nvSpPr>
        <p:spPr>
          <a:xfrm>
            <a:off x="572988" y="3429000"/>
            <a:ext cx="8671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Bend elbow to a right angle, palm facing down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572988" y="3682603"/>
            <a:ext cx="9585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Hold a light weight (0.5–1 kg or a tin of beans)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572988" y="3936355"/>
            <a:ext cx="4831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Slowly bend wrist upward</a:t>
            </a:r>
            <a:endParaRPr lang="en-US" sz="1200" dirty="0"/>
          </a:p>
        </p:txBody>
      </p:sp>
      <p:sp>
        <p:nvSpPr>
          <p:cNvPr id="34" name="SK-11-text-33"/>
          <p:cNvSpPr/>
          <p:nvPr/>
        </p:nvSpPr>
        <p:spPr>
          <a:xfrm>
            <a:off x="572988" y="4190107"/>
            <a:ext cx="116190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Then very slowly lower back down — 3–4 seconds on the way down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572988" y="4450705"/>
            <a:ext cx="7757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The slow lowering phase is the treatment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987475" y="4841677"/>
            <a:ext cx="8477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B1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SLOW LOWERING phase is the key — not the lift</a:t>
            </a:r>
            <a:endParaRPr lang="en-US" sz="1125" dirty="0"/>
          </a:p>
        </p:txBody>
      </p:sp>
      <p:sp>
        <p:nvSpPr>
          <p:cNvPr id="37" name="SK-11-text-36"/>
          <p:cNvSpPr/>
          <p:nvPr/>
        </p:nvSpPr>
        <p:spPr>
          <a:xfrm>
            <a:off x="889992" y="5431482"/>
            <a:ext cx="31165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B1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sets of 15 reps</a:t>
            </a:r>
            <a:endParaRPr lang="en-US" sz="1050" dirty="0"/>
          </a:p>
        </p:txBody>
      </p:sp>
      <p:sp>
        <p:nvSpPr>
          <p:cNvPr id="38" name="SK-11-text-37"/>
          <p:cNvSpPr/>
          <p:nvPr/>
        </p:nvSpPr>
        <p:spPr>
          <a:xfrm>
            <a:off x="2877294" y="5431482"/>
            <a:ext cx="18364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B1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Twice daily</a:t>
            </a:r>
            <a:endParaRPr lang="en-US" sz="1050" dirty="0"/>
          </a:p>
        </p:txBody>
      </p:sp>
      <p:sp>
        <p:nvSpPr>
          <p:cNvPr id="39" name="SK-11-text-38"/>
          <p:cNvSpPr/>
          <p:nvPr/>
        </p:nvSpPr>
        <p:spPr>
          <a:xfrm>
            <a:off x="4498777" y="5431482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B1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Continue 8–12 weeks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792361" y="5829300"/>
            <a:ext cx="536451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Mild discomfort during exercise is normal and expected with eccentric</a:t>
            </a:r>
            <a:r>
              <a:rPr lang="en-US" sz="1050" dirty="0"/>
              <a:t> </a:t>
            </a: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tendon </a:t>
            </a:r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loading. Stop if severe pain. Begin with very light weight or</a:t>
            </a:r>
            <a:r>
              <a:rPr lang="en-US" sz="1050" dirty="0"/>
              <a:t> </a:t>
            </a: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arm weight only.</a:t>
            </a:r>
            <a:endParaRPr lang="en-US" sz="1050" dirty="0"/>
          </a:p>
        </p:txBody>
      </p:sp>
      <p:sp>
        <p:nvSpPr>
          <p:cNvPr id="41" name="SK-11-text-40"/>
          <p:cNvSpPr/>
          <p:nvPr/>
        </p:nvSpPr>
        <p:spPr>
          <a:xfrm>
            <a:off x="2327077" y="6590407"/>
            <a:ext cx="751329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58267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8267"/>
            <a:ext cx="12192000" cy="54769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870794"/>
            <a:ext cx="4272081" cy="322361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2198638"/>
            <a:ext cx="1926282" cy="1905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4827984"/>
            <a:ext cx="2389584" cy="829717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0" y="4827984"/>
            <a:ext cx="2291953" cy="829717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5753844"/>
            <a:ext cx="4852392" cy="534888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6471" y="1008013"/>
            <a:ext cx="414486" cy="28113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6471" y="2619673"/>
            <a:ext cx="414486" cy="281136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66471" y="4224486"/>
            <a:ext cx="414486" cy="281136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69026" y="1316682"/>
            <a:ext cx="9525" cy="1275457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69026" y="2935188"/>
            <a:ext cx="9525" cy="126176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63200" y="548580"/>
            <a:ext cx="1706761" cy="569208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40828" y="5582393"/>
            <a:ext cx="621655" cy="761107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97875" y="4073575"/>
            <a:ext cx="2535882" cy="1501825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97875" y="2434530"/>
            <a:ext cx="1840855" cy="1433215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10079" y="843409"/>
            <a:ext cx="2706588" cy="1419523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3859" y="5856684"/>
            <a:ext cx="463153" cy="390823"/>
          </a:xfrm>
          <a:prstGeom prst="rect">
            <a:avLst/>
          </a:prstGeom>
        </p:spPr>
      </p:pic>
      <p:sp>
        <p:nvSpPr>
          <p:cNvPr id="22" name="SK-12-text-21"/>
          <p:cNvSpPr/>
          <p:nvPr/>
        </p:nvSpPr>
        <p:spPr>
          <a:xfrm>
            <a:off x="316855" y="157609"/>
            <a:ext cx="525113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TENNIS ELBOW</a:t>
            </a:r>
            <a:endParaRPr lang="en-US" sz="2775" dirty="0"/>
          </a:p>
        </p:txBody>
      </p:sp>
      <p:sp>
        <p:nvSpPr>
          <p:cNvPr id="23" name="SK-12-text-22"/>
          <p:cNvSpPr/>
          <p:nvPr/>
        </p:nvSpPr>
        <p:spPr>
          <a:xfrm>
            <a:off x="10192494" y="260598"/>
            <a:ext cx="1999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3 of 3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572988" y="932557"/>
            <a:ext cx="76981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TENNIS ELBOW (LATERAL EPICONDYLALGIA)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438894" y="1289298"/>
            <a:ext cx="4449961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35"/>
              </a:lnSpc>
              <a:buNone/>
            </a:pPr>
            <a:r>
              <a:rPr lang="en-US" sz="28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Forearm Rotation /</a:t>
            </a:r>
            <a:endParaRPr lang="en-US" sz="2850" dirty="0"/>
          </a:p>
          <a:p>
            <a:pPr marL="0" indent="0" algn="l">
              <a:lnSpc>
                <a:spcPts val="3135"/>
              </a:lnSpc>
              <a:buNone/>
            </a:pPr>
            <a:r>
              <a:rPr lang="en-US" sz="28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Pronation &amp; Supination</a:t>
            </a:r>
            <a:endParaRPr lang="en-US" sz="2850" dirty="0"/>
          </a:p>
        </p:txBody>
      </p:sp>
      <p:sp>
        <p:nvSpPr>
          <p:cNvPr id="26" name="SK-12-text-25"/>
          <p:cNvSpPr/>
          <p:nvPr/>
        </p:nvSpPr>
        <p:spPr>
          <a:xfrm>
            <a:off x="438894" y="2372767"/>
            <a:ext cx="24765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125" dirty="0"/>
          </a:p>
        </p:txBody>
      </p:sp>
      <p:sp>
        <p:nvSpPr>
          <p:cNvPr id="27" name="SK-12-text-26"/>
          <p:cNvSpPr/>
          <p:nvPr/>
        </p:nvSpPr>
        <p:spPr>
          <a:xfrm>
            <a:off x="426690" y="2605980"/>
            <a:ext cx="37062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Tennis elbow — restoring forearm rotation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reducing forearm stiffness.</a:t>
            </a:r>
            <a:endParaRPr lang="en-US" sz="1200" dirty="0"/>
          </a:p>
        </p:txBody>
      </p:sp>
      <p:sp>
        <p:nvSpPr>
          <p:cNvPr id="28" name="SK-12-text-27"/>
          <p:cNvSpPr/>
          <p:nvPr/>
        </p:nvSpPr>
        <p:spPr>
          <a:xfrm>
            <a:off x="438894" y="3182094"/>
            <a:ext cx="21336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125" dirty="0"/>
          </a:p>
        </p:txBody>
      </p:sp>
      <p:sp>
        <p:nvSpPr>
          <p:cNvPr id="29" name="SK-12-text-28"/>
          <p:cNvSpPr/>
          <p:nvPr/>
        </p:nvSpPr>
        <p:spPr>
          <a:xfrm>
            <a:off x="451098" y="3422005"/>
            <a:ext cx="10866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Bend your elbow to a right angle, arm tucked at your side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438894" y="3682603"/>
            <a:ext cx="117531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Start with your palm facing up — this is the starting position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438894" y="3943350"/>
            <a:ext cx="117531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Slowly rotate your wrist so the palm faces down — hold 5 seconds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438894" y="4210794"/>
            <a:ext cx="117531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Slowly return to palm-up — keep the elbow completely still throughout</a:t>
            </a:r>
            <a:endParaRPr lang="en-US" sz="1200" dirty="0"/>
          </a:p>
        </p:txBody>
      </p:sp>
      <p:sp>
        <p:nvSpPr>
          <p:cNvPr id="33" name="SK-12-text-32"/>
          <p:cNvSpPr/>
          <p:nvPr/>
        </p:nvSpPr>
        <p:spPr>
          <a:xfrm>
            <a:off x="438894" y="4478238"/>
            <a:ext cx="11231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Can be progressed by holding a light weight or tin of beans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1341090" y="4882753"/>
            <a:ext cx="154305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</a:t>
            </a:r>
            <a:endParaRPr lang="en-US" sz="2700" dirty="0"/>
          </a:p>
        </p:txBody>
      </p:sp>
      <p:sp>
        <p:nvSpPr>
          <p:cNvPr id="35" name="SK-12-text-34"/>
          <p:cNvSpPr/>
          <p:nvPr/>
        </p:nvSpPr>
        <p:spPr>
          <a:xfrm>
            <a:off x="902196" y="5246340"/>
            <a:ext cx="15240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repetitions total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(rest after every 10)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3730675" y="4903440"/>
            <a:ext cx="222885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</a:t>
            </a:r>
            <a:endParaRPr lang="en-US" sz="2700" dirty="0"/>
          </a:p>
        </p:txBody>
      </p:sp>
      <p:sp>
        <p:nvSpPr>
          <p:cNvPr id="37" name="SK-12-text-36"/>
          <p:cNvSpPr/>
          <p:nvPr/>
        </p:nvSpPr>
        <p:spPr>
          <a:xfrm>
            <a:off x="3535561" y="5246340"/>
            <a:ext cx="136549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light weight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progress</a:t>
            </a:r>
            <a:endParaRPr lang="en-US" sz="1200" dirty="0"/>
          </a:p>
        </p:txBody>
      </p:sp>
      <p:sp>
        <p:nvSpPr>
          <p:cNvPr id="38" name="SK-12-text-37"/>
          <p:cNvSpPr/>
          <p:nvPr/>
        </p:nvSpPr>
        <p:spPr>
          <a:xfrm>
            <a:off x="1292275" y="5863530"/>
            <a:ext cx="31942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the movement smooth and controlled.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sudden forceful twisting.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6919019" y="1028232"/>
            <a:ext cx="5238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650" dirty="0"/>
          </a:p>
        </p:txBody>
      </p:sp>
      <p:sp>
        <p:nvSpPr>
          <p:cNvPr id="40" name="SK-12-text-39"/>
          <p:cNvSpPr/>
          <p:nvPr/>
        </p:nvSpPr>
        <p:spPr>
          <a:xfrm>
            <a:off x="7120086" y="1446907"/>
            <a:ext cx="6704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Palm Up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6901011" y="2657326"/>
            <a:ext cx="52387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650" dirty="0"/>
          </a:p>
        </p:txBody>
      </p:sp>
      <p:sp>
        <p:nvSpPr>
          <p:cNvPr id="42" name="SK-12-text-41"/>
          <p:cNvSpPr/>
          <p:nvPr/>
        </p:nvSpPr>
        <p:spPr>
          <a:xfrm>
            <a:off x="7132290" y="3079105"/>
            <a:ext cx="5851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Rotate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through</a:t>
            </a:r>
            <a:endParaRPr lang="en-US" sz="1050" dirty="0"/>
          </a:p>
        </p:txBody>
      </p:sp>
      <p:sp>
        <p:nvSpPr>
          <p:cNvPr id="43" name="SK-12-text-42"/>
          <p:cNvSpPr/>
          <p:nvPr/>
        </p:nvSpPr>
        <p:spPr>
          <a:xfrm>
            <a:off x="6891954" y="4279255"/>
            <a:ext cx="52387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650" dirty="0"/>
          </a:p>
        </p:txBody>
      </p:sp>
      <p:sp>
        <p:nvSpPr>
          <p:cNvPr id="44" name="SK-12-text-43"/>
          <p:cNvSpPr/>
          <p:nvPr/>
        </p:nvSpPr>
        <p:spPr>
          <a:xfrm>
            <a:off x="7132290" y="4690765"/>
            <a:ext cx="84117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Palm Down</a:t>
            </a:r>
            <a:endParaRPr lang="en-US" sz="1050" dirty="0"/>
          </a:p>
        </p:txBody>
      </p:sp>
      <p:sp>
        <p:nvSpPr>
          <p:cNvPr id="45" name="SK-12-text-44"/>
          <p:cNvSpPr/>
          <p:nvPr/>
        </p:nvSpPr>
        <p:spPr>
          <a:xfrm>
            <a:off x="7095679" y="5794921"/>
            <a:ext cx="21822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Progress: hold a tin of beans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added resistance.</a:t>
            </a:r>
            <a:endParaRPr lang="en-US" sz="1125" dirty="0"/>
          </a:p>
        </p:txBody>
      </p:sp>
      <p:sp>
        <p:nvSpPr>
          <p:cNvPr id="46" name="SK-12-text-45"/>
          <p:cNvSpPr/>
          <p:nvPr/>
        </p:nvSpPr>
        <p:spPr>
          <a:xfrm>
            <a:off x="1718965" y="6604248"/>
            <a:ext cx="31165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</a:t>
            </a:r>
            <a:endParaRPr lang="en-US" sz="1050" dirty="0"/>
          </a:p>
        </p:txBody>
      </p:sp>
      <p:sp>
        <p:nvSpPr>
          <p:cNvPr id="47" name="SK-12-text-46"/>
          <p:cNvSpPr/>
          <p:nvPr/>
        </p:nvSpPr>
        <p:spPr>
          <a:xfrm>
            <a:off x="3438079" y="6604248"/>
            <a:ext cx="27965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Exclude red flags</a:t>
            </a:r>
            <a:endParaRPr lang="en-US" sz="1050" dirty="0"/>
          </a:p>
        </p:txBody>
      </p:sp>
      <p:sp>
        <p:nvSpPr>
          <p:cNvPr id="48" name="SK-12-text-47"/>
          <p:cNvSpPr/>
          <p:nvPr/>
        </p:nvSpPr>
        <p:spPr>
          <a:xfrm>
            <a:off x="4998690" y="6604248"/>
            <a:ext cx="32766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Arthritis UK</a:t>
            </a:r>
            <a:endParaRPr lang="en-US" sz="1050" dirty="0"/>
          </a:p>
        </p:txBody>
      </p:sp>
      <p:sp>
        <p:nvSpPr>
          <p:cNvPr id="49" name="SK-12-text-48"/>
          <p:cNvSpPr/>
          <p:nvPr/>
        </p:nvSpPr>
        <p:spPr>
          <a:xfrm>
            <a:off x="6729859" y="6604248"/>
            <a:ext cx="19964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050" dirty="0"/>
          </a:p>
        </p:txBody>
      </p:sp>
      <p:sp>
        <p:nvSpPr>
          <p:cNvPr id="50" name="SK-12-text-49"/>
          <p:cNvSpPr/>
          <p:nvPr/>
        </p:nvSpPr>
        <p:spPr>
          <a:xfrm>
            <a:off x="8144173" y="6604248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68194"/>
            <a:ext cx="12192000" cy="589657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805053"/>
            <a:ext cx="3767286" cy="308521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161" y="1795611"/>
            <a:ext cx="1231255" cy="571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761" y="2105323"/>
            <a:ext cx="66675" cy="555427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973" y="4958209"/>
            <a:ext cx="1658094" cy="287982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3286" y="4974868"/>
            <a:ext cx="2584579" cy="287982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2771" y="4974868"/>
            <a:ext cx="1095598" cy="287982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486" y="5493246"/>
            <a:ext cx="5583882" cy="67880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44580" y="1645890"/>
            <a:ext cx="5108377" cy="3668911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471" y="5637163"/>
            <a:ext cx="511969" cy="425053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1309836"/>
            <a:ext cx="536377" cy="528042"/>
          </a:xfrm>
          <a:prstGeom prst="rect">
            <a:avLst/>
          </a:prstGeom>
        </p:spPr>
      </p:pic>
      <p:sp>
        <p:nvSpPr>
          <p:cNvPr id="16" name="SK-13-text-15"/>
          <p:cNvSpPr/>
          <p:nvPr/>
        </p:nvSpPr>
        <p:spPr>
          <a:xfrm>
            <a:off x="426690" y="178296"/>
            <a:ext cx="4831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7" name="SK-13-text-16"/>
          <p:cNvSpPr/>
          <p:nvPr/>
        </p:nvSpPr>
        <p:spPr>
          <a:xfrm>
            <a:off x="9021961" y="178296"/>
            <a:ext cx="31700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18" name="SK-13-text-17"/>
          <p:cNvSpPr/>
          <p:nvPr/>
        </p:nvSpPr>
        <p:spPr>
          <a:xfrm>
            <a:off x="524173" y="843409"/>
            <a:ext cx="70256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GOLFER'S ELBOW (Medial Epicondylalgia)</a:t>
            </a:r>
            <a:endParaRPr lang="en-US" sz="1200" dirty="0"/>
          </a:p>
        </p:txBody>
      </p:sp>
      <p:sp>
        <p:nvSpPr>
          <p:cNvPr id="19" name="SK-13-text-18"/>
          <p:cNvSpPr/>
          <p:nvPr/>
        </p:nvSpPr>
        <p:spPr>
          <a:xfrm>
            <a:off x="1097161" y="1350913"/>
            <a:ext cx="746760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Flexor Stretch</a:t>
            </a:r>
            <a:endParaRPr lang="en-US" sz="2400" dirty="0"/>
          </a:p>
        </p:txBody>
      </p:sp>
      <p:sp>
        <p:nvSpPr>
          <p:cNvPr id="20" name="SK-13-text-19"/>
          <p:cNvSpPr/>
          <p:nvPr/>
        </p:nvSpPr>
        <p:spPr>
          <a:xfrm>
            <a:off x="572988" y="2167086"/>
            <a:ext cx="408429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Golfer's elbow — stretching the wrist flexors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attached at the medial epicondyle</a:t>
            </a:r>
            <a:endParaRPr lang="en-US" sz="1500" dirty="0"/>
          </a:p>
        </p:txBody>
      </p:sp>
      <p:sp>
        <p:nvSpPr>
          <p:cNvPr id="21" name="SK-13-text-20"/>
          <p:cNvSpPr/>
          <p:nvPr/>
        </p:nvSpPr>
        <p:spPr>
          <a:xfrm>
            <a:off x="414486" y="2983111"/>
            <a:ext cx="2270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00" dirty="0"/>
          </a:p>
        </p:txBody>
      </p:sp>
      <p:sp>
        <p:nvSpPr>
          <p:cNvPr id="22" name="SK-13-text-21"/>
          <p:cNvSpPr/>
          <p:nvPr/>
        </p:nvSpPr>
        <p:spPr>
          <a:xfrm>
            <a:off x="451098" y="3312319"/>
            <a:ext cx="7940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Arm straight out in front, palm facing UP</a:t>
            </a:r>
            <a:endParaRPr lang="en-US" sz="1200" dirty="0"/>
          </a:p>
        </p:txBody>
      </p:sp>
      <p:sp>
        <p:nvSpPr>
          <p:cNvPr id="23" name="SK-13-text-22"/>
          <p:cNvSpPr/>
          <p:nvPr/>
        </p:nvSpPr>
        <p:spPr>
          <a:xfrm>
            <a:off x="451098" y="3566071"/>
            <a:ext cx="106832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Other hand gently pushes fingers back toward the ceiling</a:t>
            </a:r>
            <a:endParaRPr lang="en-US" sz="1200" dirty="0"/>
          </a:p>
        </p:txBody>
      </p:sp>
      <p:sp>
        <p:nvSpPr>
          <p:cNvPr id="24" name="SK-13-text-23"/>
          <p:cNvSpPr/>
          <p:nvPr/>
        </p:nvSpPr>
        <p:spPr>
          <a:xfrm>
            <a:off x="451098" y="3819823"/>
            <a:ext cx="77571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Feel the stretch along the inner forearm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451098" y="4066729"/>
            <a:ext cx="4953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Hold for 15-30 seconds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451098" y="4320480"/>
            <a:ext cx="3733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Release and repeat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414486" y="4697611"/>
            <a:ext cx="8077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646063" y="5033665"/>
            <a:ext cx="29413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reps each arm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2401788" y="5033665"/>
            <a:ext cx="5196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&amp; after strengthening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5205859" y="5033665"/>
            <a:ext cx="990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1292275" y="5650855"/>
            <a:ext cx="42792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Gentle stretch only — should feel a mild pull,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sharp or shooting pain. Stop if severe discomfort.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7729686" y="5253186"/>
            <a:ext cx="44623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Feel stretch along inner forearm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2060377" y="6556177"/>
            <a:ext cx="101316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644575"/>
            <a:ext cx="3524654" cy="287982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988790"/>
            <a:ext cx="6144667" cy="27384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2194471"/>
            <a:ext cx="73075" cy="14391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2537371"/>
            <a:ext cx="6144667" cy="2125861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004965"/>
            <a:ext cx="5681365" cy="51435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5609779"/>
            <a:ext cx="73075" cy="658267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" y="5609779"/>
            <a:ext cx="6071592" cy="658267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5200" y="1131540"/>
            <a:ext cx="4437757" cy="4937671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692080"/>
            <a:ext cx="499765" cy="479971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84055" y="4889748"/>
            <a:ext cx="475357" cy="47312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96753" y="4896594"/>
            <a:ext cx="499765" cy="466279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4486" y="4896594"/>
            <a:ext cx="475357" cy="466279"/>
          </a:xfrm>
          <a:prstGeom prst="rect">
            <a:avLst/>
          </a:prstGeom>
        </p:spPr>
      </p:pic>
      <p:sp>
        <p:nvSpPr>
          <p:cNvPr id="17" name="SK-14-text-16"/>
          <p:cNvSpPr/>
          <p:nvPr/>
        </p:nvSpPr>
        <p:spPr>
          <a:xfrm>
            <a:off x="390079" y="130225"/>
            <a:ext cx="543496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8" name="SK-14-text-17"/>
          <p:cNvSpPr/>
          <p:nvPr/>
        </p:nvSpPr>
        <p:spPr>
          <a:xfrm>
            <a:off x="9226153" y="130225"/>
            <a:ext cx="2563267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050" dirty="0"/>
          </a:p>
        </p:txBody>
      </p:sp>
      <p:sp>
        <p:nvSpPr>
          <p:cNvPr id="19" name="SK-14-text-18"/>
          <p:cNvSpPr/>
          <p:nvPr/>
        </p:nvSpPr>
        <p:spPr>
          <a:xfrm>
            <a:off x="475357" y="699492"/>
            <a:ext cx="70256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GOLFER'S ELBOW (Medial Epicondylalgia)</a:t>
            </a:r>
            <a:endParaRPr lang="en-US" sz="1400" dirty="0"/>
          </a:p>
        </p:txBody>
      </p:sp>
      <p:sp>
        <p:nvSpPr>
          <p:cNvPr id="20" name="SK-14-text-19"/>
          <p:cNvSpPr/>
          <p:nvPr/>
        </p:nvSpPr>
        <p:spPr>
          <a:xfrm>
            <a:off x="390079" y="1083469"/>
            <a:ext cx="1076134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Wrist Curl with Weight</a:t>
            </a:r>
            <a:endParaRPr lang="en-US" sz="3150" dirty="0"/>
          </a:p>
        </p:txBody>
      </p:sp>
      <p:sp>
        <p:nvSpPr>
          <p:cNvPr id="21" name="SK-14-text-20"/>
          <p:cNvSpPr/>
          <p:nvPr/>
        </p:nvSpPr>
        <p:spPr>
          <a:xfrm>
            <a:off x="390079" y="1584127"/>
            <a:ext cx="118019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Eccentric Wrist Flexion — The Key Golfer's Elbow Exercise</a:t>
            </a:r>
            <a:endParaRPr lang="en-US" sz="1725" dirty="0"/>
          </a:p>
        </p:txBody>
      </p:sp>
      <p:sp>
        <p:nvSpPr>
          <p:cNvPr id="22" name="SK-14-text-21"/>
          <p:cNvSpPr/>
          <p:nvPr/>
        </p:nvSpPr>
        <p:spPr>
          <a:xfrm>
            <a:off x="511969" y="2180779"/>
            <a:ext cx="116800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Medial epicondylalgia — eccentric loading of the wrist flexor tendons</a:t>
            </a:r>
            <a:endParaRPr lang="en-US" sz="1500" dirty="0"/>
          </a:p>
        </p:txBody>
      </p:sp>
      <p:sp>
        <p:nvSpPr>
          <p:cNvPr id="23" name="SK-14-text-22"/>
          <p:cNvSpPr/>
          <p:nvPr/>
        </p:nvSpPr>
        <p:spPr>
          <a:xfrm>
            <a:off x="621655" y="2674590"/>
            <a:ext cx="11570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Elbow bent at 90°, palm facing UP, forearm supported.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621655" y="3003798"/>
            <a:ext cx="11570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Hold a light weight — tin of beans or 0.5–1 kg.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621655" y="3332857"/>
            <a:ext cx="10077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Slowly curl the wrist upward toward you.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621655" y="3655219"/>
            <a:ext cx="115703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Very slowly lower the wrist back down — 3–4 seconds down.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730448" y="4128492"/>
            <a:ext cx="547598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A52A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 The slow LOWERING phase is the treatment.</a:t>
            </a:r>
            <a:endParaRPr lang="en-US" sz="1950" dirty="0"/>
          </a:p>
        </p:txBody>
      </p:sp>
      <p:sp>
        <p:nvSpPr>
          <p:cNvPr id="28" name="SK-14-text-27"/>
          <p:cNvSpPr/>
          <p:nvPr/>
        </p:nvSpPr>
        <p:spPr>
          <a:xfrm>
            <a:off x="963067" y="4896594"/>
            <a:ext cx="12312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sets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repetitions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3157686" y="5019973"/>
            <a:ext cx="23488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Twice daily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5120580" y="4896594"/>
            <a:ext cx="11093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8–12 weeks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1145977" y="5712619"/>
            <a:ext cx="508396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discomfort during exercise is normal with eccentric tendon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loading. Stop if severe or if pain radiates up the arm.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2302669" y="6549330"/>
            <a:ext cx="756195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0344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0344"/>
            <a:ext cx="12192000" cy="89148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879383"/>
            <a:ext cx="1767780" cy="329059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456557"/>
            <a:ext cx="1767780" cy="381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5109121"/>
            <a:ext cx="4815780" cy="589657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5904607"/>
            <a:ext cx="73075" cy="383977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65890" y="4196953"/>
            <a:ext cx="2779663" cy="2235696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2777" y="1501825"/>
            <a:ext cx="5644753" cy="3538686"/>
          </a:xfrm>
          <a:prstGeom prst="rect">
            <a:avLst/>
          </a:prstGeom>
        </p:spPr>
      </p:pic>
      <p:sp>
        <p:nvSpPr>
          <p:cNvPr id="12" name="SK-15-text-11"/>
          <p:cNvSpPr/>
          <p:nvPr/>
        </p:nvSpPr>
        <p:spPr>
          <a:xfrm>
            <a:off x="316855" y="191988"/>
            <a:ext cx="105384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GOLFER'S ELBOW (Medial Epicondylalgia)</a:t>
            </a:r>
            <a:endParaRPr lang="en-US" sz="1800" dirty="0"/>
          </a:p>
        </p:txBody>
      </p:sp>
      <p:sp>
        <p:nvSpPr>
          <p:cNvPr id="13" name="SK-15-text-12"/>
          <p:cNvSpPr/>
          <p:nvPr/>
        </p:nvSpPr>
        <p:spPr>
          <a:xfrm>
            <a:off x="8470255" y="219373"/>
            <a:ext cx="338018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www.bradfordvts.co.uk</a:t>
            </a:r>
            <a:endParaRPr lang="en-US" sz="1200" dirty="0"/>
          </a:p>
        </p:txBody>
      </p:sp>
      <p:sp>
        <p:nvSpPr>
          <p:cNvPr id="14" name="SK-15-text-13"/>
          <p:cNvSpPr/>
          <p:nvPr/>
        </p:nvSpPr>
        <p:spPr>
          <a:xfrm>
            <a:off x="463153" y="960090"/>
            <a:ext cx="2636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GOLFER'S ELBOW</a:t>
            </a:r>
            <a:endParaRPr lang="en-US" sz="1200" dirty="0"/>
          </a:p>
        </p:txBody>
      </p:sp>
      <p:sp>
        <p:nvSpPr>
          <p:cNvPr id="15" name="SK-15-text-14"/>
          <p:cNvSpPr/>
          <p:nvPr/>
        </p:nvSpPr>
        <p:spPr>
          <a:xfrm>
            <a:off x="304800" y="1385292"/>
            <a:ext cx="3889177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Forearm Rotation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Weight</a:t>
            </a:r>
            <a:endParaRPr lang="en-US" sz="3300" dirty="0"/>
          </a:p>
        </p:txBody>
      </p:sp>
      <p:sp>
        <p:nvSpPr>
          <p:cNvPr id="16" name="SK-15-text-15"/>
          <p:cNvSpPr/>
          <p:nvPr/>
        </p:nvSpPr>
        <p:spPr>
          <a:xfrm>
            <a:off x="304800" y="2736205"/>
            <a:ext cx="2636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200" dirty="0"/>
          </a:p>
        </p:txBody>
      </p:sp>
      <p:sp>
        <p:nvSpPr>
          <p:cNvPr id="17" name="SK-15-text-16"/>
          <p:cNvSpPr/>
          <p:nvPr/>
        </p:nvSpPr>
        <p:spPr>
          <a:xfrm>
            <a:off x="304800" y="2996803"/>
            <a:ext cx="118872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Golfer's elbow — strengthening forearm rotators for functional recovery</a:t>
            </a:r>
            <a:endParaRPr lang="en-US" sz="1200" dirty="0"/>
          </a:p>
        </p:txBody>
      </p:sp>
      <p:sp>
        <p:nvSpPr>
          <p:cNvPr id="18" name="SK-15-text-17"/>
          <p:cNvSpPr/>
          <p:nvPr/>
        </p:nvSpPr>
        <p:spPr>
          <a:xfrm>
            <a:off x="316855" y="3353544"/>
            <a:ext cx="2270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00" dirty="0"/>
          </a:p>
        </p:txBody>
      </p:sp>
      <p:sp>
        <p:nvSpPr>
          <p:cNvPr id="19" name="SK-15-text-18"/>
          <p:cNvSpPr/>
          <p:nvPr/>
        </p:nvSpPr>
        <p:spPr>
          <a:xfrm>
            <a:off x="414486" y="3627834"/>
            <a:ext cx="42914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Hold a light tin of food or a hammer at one end to create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small lever effect</a:t>
            </a:r>
            <a:endParaRPr lang="en-US" sz="1200" dirty="0"/>
          </a:p>
        </p:txBody>
      </p:sp>
      <p:sp>
        <p:nvSpPr>
          <p:cNvPr id="20" name="SK-15-text-19"/>
          <p:cNvSpPr/>
          <p:nvPr/>
        </p:nvSpPr>
        <p:spPr>
          <a:xfrm>
            <a:off x="414486" y="4094113"/>
            <a:ext cx="423058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With elbow bent at 90°, slowly rotate the forearm from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palm-up to palm-down</a:t>
            </a:r>
            <a:endParaRPr lang="en-US" sz="1200" dirty="0"/>
          </a:p>
        </p:txBody>
      </p:sp>
      <p:sp>
        <p:nvSpPr>
          <p:cNvPr id="21" name="SK-15-text-20"/>
          <p:cNvSpPr/>
          <p:nvPr/>
        </p:nvSpPr>
        <p:spPr>
          <a:xfrm>
            <a:off x="414486" y="4560540"/>
            <a:ext cx="41695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Control the movement in BOTH directions — slow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deliberate throughout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487561" y="5205115"/>
            <a:ext cx="4831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sets of 15 repetitions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487561" y="5458867"/>
            <a:ext cx="99517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 — increase weight gradually as strength improves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475357" y="5884069"/>
            <a:ext cx="415736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Start light. Build up over weeks. Stop if elbow pain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becomes severe or radiates.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2119759" y="6583561"/>
            <a:ext cx="78667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740"/>
            <a:ext cx="12192000" cy="20538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3" y="747415"/>
            <a:ext cx="3749960" cy="28798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84" y="2111573"/>
            <a:ext cx="902196" cy="28575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592288"/>
            <a:ext cx="5839867" cy="1446907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4142184"/>
            <a:ext cx="5839867" cy="1241227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357" y="4450705"/>
            <a:ext cx="1633686" cy="816025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1953" y="4450705"/>
            <a:ext cx="1633686" cy="816025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8698" y="4450705"/>
            <a:ext cx="1633686" cy="816025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" y="5493246"/>
            <a:ext cx="5839867" cy="795486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199" y="5541169"/>
            <a:ext cx="28575" cy="699492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0165" y="925711"/>
            <a:ext cx="4474369" cy="5088582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42557" y="4526161"/>
            <a:ext cx="426690" cy="425053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01553" y="4539853"/>
            <a:ext cx="451098" cy="40451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2753" y="4539853"/>
            <a:ext cx="451098" cy="411361"/>
          </a:xfrm>
          <a:prstGeom prst="rect">
            <a:avLst/>
          </a:prstGeom>
        </p:spPr>
      </p:pic>
      <p:sp>
        <p:nvSpPr>
          <p:cNvPr id="19" name="SK-16-text-18"/>
          <p:cNvSpPr/>
          <p:nvPr/>
        </p:nvSpPr>
        <p:spPr>
          <a:xfrm>
            <a:off x="243780" y="178296"/>
            <a:ext cx="4236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20" name="SK-16-text-19"/>
          <p:cNvSpPr/>
          <p:nvPr/>
        </p:nvSpPr>
        <p:spPr>
          <a:xfrm>
            <a:off x="9168259" y="178296"/>
            <a:ext cx="30237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21" name="SK-16-text-20"/>
          <p:cNvSpPr/>
          <p:nvPr/>
        </p:nvSpPr>
        <p:spPr>
          <a:xfrm>
            <a:off x="341263" y="795486"/>
            <a:ext cx="7943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&amp; HAND PAIN Exercise 1 of 3</a:t>
            </a:r>
            <a:endParaRPr lang="en-US" sz="1500" dirty="0"/>
          </a:p>
        </p:txBody>
      </p:sp>
      <p:sp>
        <p:nvSpPr>
          <p:cNvPr id="22" name="SK-16-text-21"/>
          <p:cNvSpPr/>
          <p:nvPr/>
        </p:nvSpPr>
        <p:spPr>
          <a:xfrm>
            <a:off x="219373" y="1179463"/>
            <a:ext cx="4059882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 Wave</a:t>
            </a:r>
            <a:endParaRPr lang="en-US" sz="2250" dirty="0"/>
          </a:p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Flexion &amp; Extension</a:t>
            </a:r>
            <a:endParaRPr lang="en-US" sz="2250" dirty="0"/>
          </a:p>
        </p:txBody>
      </p:sp>
      <p:sp>
        <p:nvSpPr>
          <p:cNvPr id="23" name="SK-16-text-22"/>
          <p:cNvSpPr/>
          <p:nvPr/>
        </p:nvSpPr>
        <p:spPr>
          <a:xfrm>
            <a:off x="219373" y="2283619"/>
            <a:ext cx="119726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Maintains wrist range of motion — ideal for wrist stiffness and wrist pain</a:t>
            </a:r>
            <a:endParaRPr lang="en-US" sz="1200" dirty="0"/>
          </a:p>
        </p:txBody>
      </p:sp>
      <p:sp>
        <p:nvSpPr>
          <p:cNvPr id="24" name="SK-16-text-23"/>
          <p:cNvSpPr/>
          <p:nvPr/>
        </p:nvSpPr>
        <p:spPr>
          <a:xfrm>
            <a:off x="463153" y="2681436"/>
            <a:ext cx="2270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00" dirty="0"/>
          </a:p>
        </p:txBody>
      </p:sp>
      <p:sp>
        <p:nvSpPr>
          <p:cNvPr id="25" name="SK-16-text-24"/>
          <p:cNvSpPr/>
          <p:nvPr/>
        </p:nvSpPr>
        <p:spPr>
          <a:xfrm>
            <a:off x="451098" y="2928342"/>
            <a:ext cx="45597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 your forearm on a table or your knee, with a rolled towel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underneath for padding, thumb pointing upward.</a:t>
            </a:r>
            <a:endParaRPr lang="en-US" sz="1200" dirty="0"/>
          </a:p>
        </p:txBody>
      </p:sp>
      <p:sp>
        <p:nvSpPr>
          <p:cNvPr id="26" name="SK-16-text-25"/>
          <p:cNvSpPr/>
          <p:nvPr/>
        </p:nvSpPr>
        <p:spPr>
          <a:xfrm>
            <a:off x="451098" y="3353544"/>
            <a:ext cx="486459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Move your wrist up and down through its full range — like a slow,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gentle wave.</a:t>
            </a:r>
            <a:endParaRPr lang="en-US" sz="1200" dirty="0"/>
          </a:p>
        </p:txBody>
      </p:sp>
      <p:sp>
        <p:nvSpPr>
          <p:cNvPr id="27" name="SK-16-text-26"/>
          <p:cNvSpPr/>
          <p:nvPr/>
        </p:nvSpPr>
        <p:spPr>
          <a:xfrm>
            <a:off x="463153" y="3785592"/>
            <a:ext cx="7391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the movement smooth and controlled.</a:t>
            </a:r>
            <a:endParaRPr lang="en-US" sz="1200" dirty="0"/>
          </a:p>
        </p:txBody>
      </p:sp>
      <p:sp>
        <p:nvSpPr>
          <p:cNvPr id="28" name="SK-16-text-27"/>
          <p:cNvSpPr/>
          <p:nvPr/>
        </p:nvSpPr>
        <p:spPr>
          <a:xfrm>
            <a:off x="463153" y="4224486"/>
            <a:ext cx="30022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REPS &amp; FREQUENCY</a:t>
            </a:r>
            <a:endParaRPr lang="en-US" sz="1200" dirty="0"/>
          </a:p>
        </p:txBody>
      </p:sp>
      <p:sp>
        <p:nvSpPr>
          <p:cNvPr id="29" name="SK-16-text-28"/>
          <p:cNvSpPr/>
          <p:nvPr/>
        </p:nvSpPr>
        <p:spPr>
          <a:xfrm>
            <a:off x="902196" y="5019973"/>
            <a:ext cx="2392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10-15 reps</a:t>
            </a:r>
            <a:endParaRPr lang="en-US" sz="1200" dirty="0"/>
          </a:p>
        </p:txBody>
      </p:sp>
      <p:sp>
        <p:nvSpPr>
          <p:cNvPr id="30" name="SK-16-text-29"/>
          <p:cNvSpPr/>
          <p:nvPr/>
        </p:nvSpPr>
        <p:spPr>
          <a:xfrm>
            <a:off x="2548086" y="5019973"/>
            <a:ext cx="3063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2-3 times daily</a:t>
            </a:r>
            <a:endParaRPr lang="en-US" sz="1200" dirty="0"/>
          </a:p>
        </p:txBody>
      </p:sp>
      <p:sp>
        <p:nvSpPr>
          <p:cNvPr id="31" name="SK-16-text-30"/>
          <p:cNvSpPr/>
          <p:nvPr/>
        </p:nvSpPr>
        <p:spPr>
          <a:xfrm>
            <a:off x="4572000" y="5019973"/>
            <a:ext cx="1722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day</a:t>
            </a:r>
            <a:endParaRPr lang="en-US" sz="1200" dirty="0"/>
          </a:p>
        </p:txBody>
      </p:sp>
      <p:sp>
        <p:nvSpPr>
          <p:cNvPr id="32" name="SK-16-text-31"/>
          <p:cNvSpPr/>
          <p:nvPr/>
        </p:nvSpPr>
        <p:spPr>
          <a:xfrm>
            <a:off x="572988" y="5568553"/>
            <a:ext cx="1905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TIP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572988" y="5767536"/>
            <a:ext cx="10683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Move through a comfortable range only. Build up gradually.</a:t>
            </a:r>
            <a:endParaRPr lang="en-US" sz="1200" dirty="0"/>
          </a:p>
        </p:txBody>
      </p:sp>
      <p:sp>
        <p:nvSpPr>
          <p:cNvPr id="34" name="SK-16-text-33"/>
          <p:cNvSpPr/>
          <p:nvPr/>
        </p:nvSpPr>
        <p:spPr>
          <a:xfrm>
            <a:off x="572988" y="5973217"/>
            <a:ext cx="4648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 if sharp wrist pain.</a:t>
            </a:r>
            <a:endParaRPr lang="en-US" sz="1200" dirty="0"/>
          </a:p>
        </p:txBody>
      </p:sp>
      <p:sp>
        <p:nvSpPr>
          <p:cNvPr id="35" name="SK-16-text-34"/>
          <p:cNvSpPr/>
          <p:nvPr/>
        </p:nvSpPr>
        <p:spPr>
          <a:xfrm>
            <a:off x="548580" y="6556177"/>
            <a:ext cx="116434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51421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421"/>
            <a:ext cx="12192000" cy="6846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891480"/>
            <a:ext cx="1597075" cy="322213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2180779"/>
            <a:ext cx="1194792" cy="54769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59" y="2599134"/>
            <a:ext cx="5754588" cy="34290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4533007"/>
            <a:ext cx="4815780" cy="1035546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4533007"/>
            <a:ext cx="60871" cy="1035546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059" y="5685234"/>
            <a:ext cx="4815780" cy="651421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059" y="5685234"/>
            <a:ext cx="60871" cy="651421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22455" y="1172617"/>
            <a:ext cx="4608463" cy="4670227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5815459"/>
            <a:ext cx="414486" cy="37713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5260032"/>
            <a:ext cx="292596" cy="219373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4930825"/>
            <a:ext cx="292596" cy="260598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4608463"/>
            <a:ext cx="292596" cy="260598"/>
          </a:xfrm>
          <a:prstGeom prst="rect">
            <a:avLst/>
          </a:prstGeom>
        </p:spPr>
      </p:pic>
      <p:sp>
        <p:nvSpPr>
          <p:cNvPr id="18" name="SK-17-text-17"/>
          <p:cNvSpPr/>
          <p:nvPr/>
        </p:nvSpPr>
        <p:spPr>
          <a:xfrm>
            <a:off x="255984" y="191988"/>
            <a:ext cx="577310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&amp; HAND PAIN</a:t>
            </a:r>
            <a:endParaRPr lang="en-US" sz="2175" dirty="0"/>
          </a:p>
        </p:txBody>
      </p:sp>
      <p:sp>
        <p:nvSpPr>
          <p:cNvPr id="19" name="SK-17-text-18"/>
          <p:cNvSpPr/>
          <p:nvPr/>
        </p:nvSpPr>
        <p:spPr>
          <a:xfrm>
            <a:off x="8775055" y="253603"/>
            <a:ext cx="323388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www.bradfordvts.co.uk</a:t>
            </a:r>
            <a:endParaRPr lang="en-US" sz="1200" dirty="0"/>
          </a:p>
        </p:txBody>
      </p:sp>
      <p:sp>
        <p:nvSpPr>
          <p:cNvPr id="20" name="SK-17-text-19"/>
          <p:cNvSpPr/>
          <p:nvPr/>
        </p:nvSpPr>
        <p:spPr>
          <a:xfrm>
            <a:off x="400794" y="973782"/>
            <a:ext cx="142949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2 OF 3</a:t>
            </a:r>
            <a:endParaRPr lang="en-US" sz="1200" dirty="0"/>
          </a:p>
        </p:txBody>
      </p:sp>
      <p:sp>
        <p:nvSpPr>
          <p:cNvPr id="21" name="SK-17-text-20"/>
          <p:cNvSpPr/>
          <p:nvPr/>
        </p:nvSpPr>
        <p:spPr>
          <a:xfrm>
            <a:off x="304800" y="1385292"/>
            <a:ext cx="369093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Turn</a:t>
            </a:r>
            <a:endParaRPr lang="en-US" sz="2325" dirty="0"/>
          </a:p>
        </p:txBody>
      </p:sp>
      <p:sp>
        <p:nvSpPr>
          <p:cNvPr id="22" name="SK-17-text-21"/>
          <p:cNvSpPr/>
          <p:nvPr/>
        </p:nvSpPr>
        <p:spPr>
          <a:xfrm>
            <a:off x="304800" y="1803648"/>
            <a:ext cx="11361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Forearm Rotation — Pronation &amp; Supination</a:t>
            </a:r>
            <a:endParaRPr lang="en-US" sz="1800" dirty="0"/>
          </a:p>
        </p:txBody>
      </p:sp>
      <p:sp>
        <p:nvSpPr>
          <p:cNvPr id="23" name="SK-17-text-22"/>
          <p:cNvSpPr/>
          <p:nvPr/>
        </p:nvSpPr>
        <p:spPr>
          <a:xfrm>
            <a:off x="304800" y="2359075"/>
            <a:ext cx="2636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200" dirty="0"/>
          </a:p>
        </p:txBody>
      </p:sp>
      <p:sp>
        <p:nvSpPr>
          <p:cNvPr id="24" name="SK-17-text-23"/>
          <p:cNvSpPr/>
          <p:nvPr/>
        </p:nvSpPr>
        <p:spPr>
          <a:xfrm>
            <a:off x="438894" y="2674590"/>
            <a:ext cx="117531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Wrist stiffness · Forearm pain · Maintaining forearm rotation range of motion</a:t>
            </a:r>
            <a:endParaRPr lang="en-US" sz="1125" dirty="0"/>
          </a:p>
        </p:txBody>
      </p:sp>
      <p:sp>
        <p:nvSpPr>
          <p:cNvPr id="25" name="SK-17-text-24"/>
          <p:cNvSpPr/>
          <p:nvPr/>
        </p:nvSpPr>
        <p:spPr>
          <a:xfrm>
            <a:off x="304800" y="3092946"/>
            <a:ext cx="22707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00" dirty="0"/>
          </a:p>
        </p:txBody>
      </p:sp>
      <p:sp>
        <p:nvSpPr>
          <p:cNvPr id="26" name="SK-17-text-25"/>
          <p:cNvSpPr/>
          <p:nvPr/>
        </p:nvSpPr>
        <p:spPr>
          <a:xfrm>
            <a:off x="304800" y="3374082"/>
            <a:ext cx="10134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Bend your elbow to 90° with your palm facing down.</a:t>
            </a:r>
            <a:endParaRPr lang="en-US" sz="1200" dirty="0"/>
          </a:p>
        </p:txBody>
      </p:sp>
      <p:sp>
        <p:nvSpPr>
          <p:cNvPr id="27" name="SK-17-text-26"/>
          <p:cNvSpPr/>
          <p:nvPr/>
        </p:nvSpPr>
        <p:spPr>
          <a:xfrm>
            <a:off x="304800" y="3655219"/>
            <a:ext cx="10988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Slowly rotate your forearm so the palm turns to face up.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304800" y="3936355"/>
            <a:ext cx="8793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Pause, then slowly rotate back to palm-down.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304800" y="4224486"/>
            <a:ext cx="11887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your elbow tucked in at your side throughout — do not let it drift outward.</a:t>
            </a:r>
            <a:endParaRPr lang="en-US" sz="1125" dirty="0"/>
          </a:p>
        </p:txBody>
      </p:sp>
      <p:sp>
        <p:nvSpPr>
          <p:cNvPr id="30" name="SK-17-text-29"/>
          <p:cNvSpPr/>
          <p:nvPr/>
        </p:nvSpPr>
        <p:spPr>
          <a:xfrm>
            <a:off x="1121569" y="4656534"/>
            <a:ext cx="3672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10–15 repetitions</a:t>
            </a:r>
            <a:endParaRPr lang="en-US" sz="1200" dirty="0"/>
          </a:p>
        </p:txBody>
      </p:sp>
      <p:sp>
        <p:nvSpPr>
          <p:cNvPr id="31" name="SK-17-text-30"/>
          <p:cNvSpPr/>
          <p:nvPr/>
        </p:nvSpPr>
        <p:spPr>
          <a:xfrm>
            <a:off x="1121569" y="4972050"/>
            <a:ext cx="990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</a:t>
            </a:r>
            <a:endParaRPr lang="en-US" sz="1200" dirty="0"/>
          </a:p>
        </p:txBody>
      </p:sp>
      <p:sp>
        <p:nvSpPr>
          <p:cNvPr id="32" name="SK-17-text-31"/>
          <p:cNvSpPr/>
          <p:nvPr/>
        </p:nvSpPr>
        <p:spPr>
          <a:xfrm>
            <a:off x="1121569" y="5280571"/>
            <a:ext cx="8488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Smooth, controlled movement — not a quick snap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1133773" y="5801767"/>
            <a:ext cx="362098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 if sharp pain. Keep the movement smooth and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controlled — avoid any sudden forceful twisting.</a:t>
            </a:r>
            <a:endParaRPr lang="en-US" sz="1050" dirty="0"/>
          </a:p>
        </p:txBody>
      </p:sp>
      <p:sp>
        <p:nvSpPr>
          <p:cNvPr id="34" name="SK-17-text-33"/>
          <p:cNvSpPr/>
          <p:nvPr/>
        </p:nvSpPr>
        <p:spPr>
          <a:xfrm>
            <a:off x="2363688" y="6563023"/>
            <a:ext cx="744006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445740"/>
            <a:ext cx="11533584" cy="47923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644574"/>
            <a:ext cx="2059186" cy="336053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1562993"/>
            <a:ext cx="1950690" cy="28575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9898" y="816025"/>
            <a:ext cx="1901875" cy="767953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3017490"/>
            <a:ext cx="2133600" cy="2194471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1780" y="3017490"/>
            <a:ext cx="2194471" cy="2194471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3017490"/>
            <a:ext cx="1524000" cy="2194471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21961" y="3017490"/>
            <a:ext cx="1462980" cy="2194471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0784" y="3714304"/>
            <a:ext cx="487561" cy="1905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76364" y="3669947"/>
            <a:ext cx="107763" cy="107763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33671" y="3634680"/>
            <a:ext cx="560784" cy="946398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9059" y="5904607"/>
            <a:ext cx="11533584" cy="528042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5271" y="5945832"/>
            <a:ext cx="304800" cy="322213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34165" y="2996803"/>
            <a:ext cx="1511796" cy="1975098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95098" y="2112169"/>
            <a:ext cx="451098" cy="438894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03169" y="3017490"/>
            <a:ext cx="1499592" cy="1954411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76157" y="2016175"/>
            <a:ext cx="499765" cy="603498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37584" y="3593455"/>
            <a:ext cx="597396" cy="287982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72173" y="2112169"/>
            <a:ext cx="1560463" cy="2942034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30996" y="3593455"/>
            <a:ext cx="585192" cy="287982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5584" y="2098477"/>
            <a:ext cx="1609279" cy="3003798"/>
          </a:xfrm>
          <a:prstGeom prst="rect">
            <a:avLst/>
          </a:prstGeom>
        </p:spPr>
      </p:pic>
      <p:sp>
        <p:nvSpPr>
          <p:cNvPr id="26" name="SK-18-text-25"/>
          <p:cNvSpPr/>
          <p:nvPr/>
        </p:nvSpPr>
        <p:spPr>
          <a:xfrm>
            <a:off x="329059" y="116532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7" name="SK-18-text-26"/>
          <p:cNvSpPr/>
          <p:nvPr/>
        </p:nvSpPr>
        <p:spPr>
          <a:xfrm>
            <a:off x="9058275" y="123379"/>
            <a:ext cx="273129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381446" y="699491"/>
            <a:ext cx="190708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WRIST &amp; HAND PAIN</a:t>
            </a:r>
            <a:endParaRPr lang="en-US" sz="1425" dirty="0"/>
          </a:p>
        </p:txBody>
      </p:sp>
      <p:sp>
        <p:nvSpPr>
          <p:cNvPr id="29" name="SK-18-text-28"/>
          <p:cNvSpPr/>
          <p:nvPr/>
        </p:nvSpPr>
        <p:spPr>
          <a:xfrm>
            <a:off x="329059" y="1042392"/>
            <a:ext cx="1186294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Finger Tendon Glide Sequence</a:t>
            </a:r>
            <a:endParaRPr lang="en-US" sz="3150" dirty="0"/>
          </a:p>
        </p:txBody>
      </p:sp>
      <p:sp>
        <p:nvSpPr>
          <p:cNvPr id="30" name="SK-18-text-29"/>
          <p:cNvSpPr/>
          <p:nvPr/>
        </p:nvSpPr>
        <p:spPr>
          <a:xfrm>
            <a:off x="10110936" y="925711"/>
            <a:ext cx="138216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5–10 cycles</a:t>
            </a:r>
            <a:endParaRPr lang="en-US" sz="1800" dirty="0"/>
          </a:p>
        </p:txBody>
      </p:sp>
      <p:sp>
        <p:nvSpPr>
          <p:cNvPr id="31" name="SK-18-text-30"/>
          <p:cNvSpPr/>
          <p:nvPr/>
        </p:nvSpPr>
        <p:spPr>
          <a:xfrm>
            <a:off x="10010775" y="1213842"/>
            <a:ext cx="15826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2–3 times daily</a:t>
            </a:r>
            <a:endParaRPr lang="en-US" sz="1500" dirty="0"/>
          </a:p>
        </p:txBody>
      </p:sp>
      <p:sp>
        <p:nvSpPr>
          <p:cNvPr id="32" name="SK-18-text-31"/>
          <p:cNvSpPr/>
          <p:nvPr/>
        </p:nvSpPr>
        <p:spPr>
          <a:xfrm>
            <a:off x="316855" y="1735038"/>
            <a:ext cx="118751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 positions — complete the full sequence each cycle</a:t>
            </a:r>
            <a:endParaRPr lang="en-US" sz="1500" dirty="0"/>
          </a:p>
        </p:txBody>
      </p:sp>
      <p:sp>
        <p:nvSpPr>
          <p:cNvPr id="33" name="SK-18-text-32"/>
          <p:cNvSpPr/>
          <p:nvPr/>
        </p:nvSpPr>
        <p:spPr>
          <a:xfrm>
            <a:off x="1037332" y="5157192"/>
            <a:ext cx="13509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Straight Hand</a:t>
            </a:r>
            <a:endParaRPr lang="en-US" sz="1500" dirty="0"/>
          </a:p>
        </p:txBody>
      </p:sp>
      <p:sp>
        <p:nvSpPr>
          <p:cNvPr id="34" name="SK-18-text-33"/>
          <p:cNvSpPr/>
          <p:nvPr/>
        </p:nvSpPr>
        <p:spPr>
          <a:xfrm>
            <a:off x="900559" y="5438329"/>
            <a:ext cx="163666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and return position</a:t>
            </a:r>
            <a:endParaRPr lang="en-US" sz="1200" dirty="0"/>
          </a:p>
        </p:txBody>
      </p:sp>
      <p:sp>
        <p:nvSpPr>
          <p:cNvPr id="35" name="SK-18-text-34"/>
          <p:cNvSpPr/>
          <p:nvPr/>
        </p:nvSpPr>
        <p:spPr>
          <a:xfrm>
            <a:off x="3914775" y="5157192"/>
            <a:ext cx="98524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Hook Fist</a:t>
            </a:r>
            <a:endParaRPr lang="en-US" sz="1500" dirty="0"/>
          </a:p>
        </p:txBody>
      </p:sp>
      <p:sp>
        <p:nvSpPr>
          <p:cNvPr id="36" name="SK-18-text-35"/>
          <p:cNvSpPr/>
          <p:nvPr/>
        </p:nvSpPr>
        <p:spPr>
          <a:xfrm>
            <a:off x="3595092" y="5438329"/>
            <a:ext cx="16244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Bend top two joints only</a:t>
            </a:r>
            <a:endParaRPr lang="en-US" sz="1200" dirty="0"/>
          </a:p>
        </p:txBody>
      </p:sp>
      <p:sp>
        <p:nvSpPr>
          <p:cNvPr id="37" name="SK-18-text-36"/>
          <p:cNvSpPr/>
          <p:nvPr/>
        </p:nvSpPr>
        <p:spPr>
          <a:xfrm>
            <a:off x="6670030" y="5157192"/>
            <a:ext cx="83894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Fist</a:t>
            </a:r>
            <a:endParaRPr lang="en-US" sz="1500" dirty="0"/>
          </a:p>
        </p:txBody>
      </p:sp>
      <p:sp>
        <p:nvSpPr>
          <p:cNvPr id="38" name="SK-18-text-37"/>
          <p:cNvSpPr/>
          <p:nvPr/>
        </p:nvSpPr>
        <p:spPr>
          <a:xfrm>
            <a:off x="6277273" y="5438329"/>
            <a:ext cx="16244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Fingers fully wrapped in</a:t>
            </a:r>
            <a:endParaRPr lang="en-US" sz="1200" dirty="0"/>
          </a:p>
        </p:txBody>
      </p:sp>
      <p:sp>
        <p:nvSpPr>
          <p:cNvPr id="39" name="SK-18-text-38"/>
          <p:cNvSpPr/>
          <p:nvPr/>
        </p:nvSpPr>
        <p:spPr>
          <a:xfrm>
            <a:off x="9242673" y="5150346"/>
            <a:ext cx="12046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Straight Fist</a:t>
            </a:r>
            <a:endParaRPr lang="en-US" sz="1500" dirty="0"/>
          </a:p>
        </p:txBody>
      </p:sp>
      <p:sp>
        <p:nvSpPr>
          <p:cNvPr id="40" name="SK-18-text-39"/>
          <p:cNvSpPr/>
          <p:nvPr/>
        </p:nvSpPr>
        <p:spPr>
          <a:xfrm>
            <a:off x="8569375" y="5438329"/>
            <a:ext cx="25754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Bend at knuckles, keep fingers straight</a:t>
            </a:r>
            <a:endParaRPr lang="en-US" sz="1200" dirty="0"/>
          </a:p>
        </p:txBody>
      </p:sp>
      <p:sp>
        <p:nvSpPr>
          <p:cNvPr id="41" name="SK-18-text-40"/>
          <p:cNvSpPr/>
          <p:nvPr/>
        </p:nvSpPr>
        <p:spPr>
          <a:xfrm>
            <a:off x="1377553" y="6028134"/>
            <a:ext cx="108144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 through a comfortable range only — morning stiffness improves with regular practice. Stop if sharp pain.</a:t>
            </a:r>
            <a:endParaRPr lang="en-US" sz="1500" dirty="0"/>
          </a:p>
        </p:txBody>
      </p:sp>
      <p:sp>
        <p:nvSpPr>
          <p:cNvPr id="42" name="SK-18-text-41"/>
          <p:cNvSpPr/>
          <p:nvPr/>
        </p:nvSpPr>
        <p:spPr>
          <a:xfrm>
            <a:off x="1724918" y="6583561"/>
            <a:ext cx="86565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761107"/>
            <a:ext cx="3023592" cy="294829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761827"/>
            <a:ext cx="1767780" cy="2857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255" y="4923979"/>
            <a:ext cx="3486894" cy="438894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752" y="5568553"/>
            <a:ext cx="47625" cy="575965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8675" y="877788"/>
            <a:ext cx="3767286" cy="490344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670227"/>
            <a:ext cx="438894" cy="411361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3291780"/>
            <a:ext cx="426690" cy="479971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357" y="2400300"/>
            <a:ext cx="511969" cy="479971"/>
          </a:xfrm>
          <a:prstGeom prst="rect">
            <a:avLst/>
          </a:prstGeom>
        </p:spPr>
      </p:pic>
      <p:sp>
        <p:nvSpPr>
          <p:cNvPr id="13" name="SK-19-text-12"/>
          <p:cNvSpPr/>
          <p:nvPr/>
        </p:nvSpPr>
        <p:spPr>
          <a:xfrm>
            <a:off x="390079" y="150763"/>
            <a:ext cx="79962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MSK Exercises for Primary Care</a:t>
            </a:r>
            <a:endParaRPr lang="en-US" sz="1725" dirty="0"/>
          </a:p>
        </p:txBody>
      </p:sp>
      <p:sp>
        <p:nvSpPr>
          <p:cNvPr id="14" name="SK-19-text-13"/>
          <p:cNvSpPr/>
          <p:nvPr/>
        </p:nvSpPr>
        <p:spPr>
          <a:xfrm>
            <a:off x="8704957" y="185142"/>
            <a:ext cx="34870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www.bradfordvts.co.uk</a:t>
            </a:r>
            <a:endParaRPr lang="en-US" sz="1350" dirty="0"/>
          </a:p>
        </p:txBody>
      </p:sp>
      <p:sp>
        <p:nvSpPr>
          <p:cNvPr id="15" name="SK-19-text-14"/>
          <p:cNvSpPr/>
          <p:nvPr/>
        </p:nvSpPr>
        <p:spPr>
          <a:xfrm>
            <a:off x="560784" y="809179"/>
            <a:ext cx="70808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OA (Basal Joint / CMC Joint)</a:t>
            </a:r>
            <a:endParaRPr lang="en-US" sz="1350" dirty="0"/>
          </a:p>
        </p:txBody>
      </p:sp>
      <p:sp>
        <p:nvSpPr>
          <p:cNvPr id="16" name="SK-19-text-15"/>
          <p:cNvSpPr/>
          <p:nvPr/>
        </p:nvSpPr>
        <p:spPr>
          <a:xfrm>
            <a:off x="463153" y="1200150"/>
            <a:ext cx="1172884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1122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Opposition Stretch</a:t>
            </a:r>
            <a:endParaRPr lang="en-US" sz="3225" dirty="0"/>
          </a:p>
        </p:txBody>
      </p:sp>
      <p:sp>
        <p:nvSpPr>
          <p:cNvPr id="17" name="SK-19-text-16"/>
          <p:cNvSpPr/>
          <p:nvPr/>
        </p:nvSpPr>
        <p:spPr>
          <a:xfrm>
            <a:off x="451098" y="1947565"/>
            <a:ext cx="86182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Palmar Abduction and Opposition</a:t>
            </a:r>
            <a:endParaRPr lang="en-US" sz="1800" dirty="0"/>
          </a:p>
        </p:txBody>
      </p:sp>
      <p:sp>
        <p:nvSpPr>
          <p:cNvPr id="18" name="SK-19-text-17"/>
          <p:cNvSpPr/>
          <p:nvPr/>
        </p:nvSpPr>
        <p:spPr>
          <a:xfrm>
            <a:off x="1206996" y="2413992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USE</a:t>
            </a:r>
            <a:endParaRPr lang="en-US" sz="1350" dirty="0"/>
          </a:p>
        </p:txBody>
      </p:sp>
      <p:sp>
        <p:nvSpPr>
          <p:cNvPr id="19" name="SK-19-text-18"/>
          <p:cNvSpPr/>
          <p:nvPr/>
        </p:nvSpPr>
        <p:spPr>
          <a:xfrm>
            <a:off x="1194792" y="2653903"/>
            <a:ext cx="393799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OA (trapeziometacarpal joint) — maintaining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range of motion and joint mobility</a:t>
            </a:r>
            <a:endParaRPr lang="en-US" sz="1350" dirty="0"/>
          </a:p>
        </p:txBody>
      </p:sp>
      <p:sp>
        <p:nvSpPr>
          <p:cNvPr id="20" name="SK-19-text-19"/>
          <p:cNvSpPr/>
          <p:nvPr/>
        </p:nvSpPr>
        <p:spPr>
          <a:xfrm>
            <a:off x="1206996" y="3319165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350" dirty="0"/>
          </a:p>
        </p:txBody>
      </p:sp>
      <p:sp>
        <p:nvSpPr>
          <p:cNvPr id="21" name="SK-19-text-20"/>
          <p:cNvSpPr/>
          <p:nvPr/>
        </p:nvSpPr>
        <p:spPr>
          <a:xfrm>
            <a:off x="1194792" y="3572917"/>
            <a:ext cx="4827984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 your hand in front of you, palm flat — as if saying "stop".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with your thumb pointing outward.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Slowly move your thumb across your palm toward your little finger.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to the starting position. Keep your fingers still throughout.</a:t>
            </a:r>
            <a:endParaRPr lang="en-US" sz="1350" dirty="0"/>
          </a:p>
        </p:txBody>
      </p:sp>
      <p:sp>
        <p:nvSpPr>
          <p:cNvPr id="22" name="SK-19-text-21"/>
          <p:cNvSpPr/>
          <p:nvPr/>
        </p:nvSpPr>
        <p:spPr>
          <a:xfrm>
            <a:off x="1206996" y="4656534"/>
            <a:ext cx="33775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REPS / FREQUENCY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1353294" y="5019973"/>
            <a:ext cx="922305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repetitions | 2–3 times daily</a:t>
            </a:r>
            <a:endParaRPr lang="en-US" sz="1725" dirty="0"/>
          </a:p>
        </p:txBody>
      </p:sp>
      <p:sp>
        <p:nvSpPr>
          <p:cNvPr id="24" name="SK-19-text-23"/>
          <p:cNvSpPr/>
          <p:nvPr/>
        </p:nvSpPr>
        <p:spPr>
          <a:xfrm>
            <a:off x="1024086" y="5541169"/>
            <a:ext cx="3913584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 in a pain-free range. Sharp pain means ease off.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thumb spica splint may complement this exercise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daily activities.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7382024" y="5980063"/>
            <a:ext cx="324341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moves in an arc across the palm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377875" y="6563023"/>
            <a:ext cx="11814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  <p:sp>
        <p:nvSpPr>
          <p:cNvPr id="27" name="SK-19-text-26"/>
          <p:cNvSpPr/>
          <p:nvPr/>
        </p:nvSpPr>
        <p:spPr>
          <a:xfrm>
            <a:off x="11265396" y="6563023"/>
            <a:ext cx="9266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/ 40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692646"/>
            <a:ext cx="1828800" cy="287982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640532"/>
            <a:ext cx="3620988" cy="381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1865263"/>
            <a:ext cx="5376565" cy="3566071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3169" y="1885950"/>
            <a:ext cx="5559475" cy="980629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3169" y="1885950"/>
            <a:ext cx="60871" cy="980629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3169" y="2983111"/>
            <a:ext cx="5559475" cy="98062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3169" y="2983111"/>
            <a:ext cx="60871" cy="980629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3169" y="4080421"/>
            <a:ext cx="5559475" cy="1083469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3169" y="4080421"/>
            <a:ext cx="60871" cy="1083469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" y="5829300"/>
            <a:ext cx="11557992" cy="493663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365" y="5877223"/>
            <a:ext cx="438894" cy="363438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9153" y="4293096"/>
            <a:ext cx="597396" cy="569119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34894" y="3106638"/>
            <a:ext cx="621655" cy="72003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34894" y="1995636"/>
            <a:ext cx="670471" cy="699492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11475" y="2029867"/>
            <a:ext cx="804565" cy="726877"/>
          </a:xfrm>
          <a:prstGeom prst="rect">
            <a:avLst/>
          </a:prstGeom>
        </p:spPr>
      </p:pic>
      <p:sp>
        <p:nvSpPr>
          <p:cNvPr id="20" name="SK-2-text-19"/>
          <p:cNvSpPr/>
          <p:nvPr/>
        </p:nvSpPr>
        <p:spPr>
          <a:xfrm>
            <a:off x="304800" y="157609"/>
            <a:ext cx="513302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75" dirty="0"/>
          </a:p>
        </p:txBody>
      </p:sp>
      <p:sp>
        <p:nvSpPr>
          <p:cNvPr id="21" name="SK-2-text-20"/>
          <p:cNvSpPr/>
          <p:nvPr/>
        </p:nvSpPr>
        <p:spPr>
          <a:xfrm>
            <a:off x="9156055" y="171450"/>
            <a:ext cx="30359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2" name="SK-2-text-21"/>
          <p:cNvSpPr/>
          <p:nvPr/>
        </p:nvSpPr>
        <p:spPr>
          <a:xfrm>
            <a:off x="11119098" y="171450"/>
            <a:ext cx="107290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| June 2026</a:t>
            </a:r>
            <a:endParaRPr lang="en-US" sz="1125" dirty="0"/>
          </a:p>
        </p:txBody>
      </p:sp>
      <p:sp>
        <p:nvSpPr>
          <p:cNvPr id="23" name="SK-2-text-22"/>
          <p:cNvSpPr/>
          <p:nvPr/>
        </p:nvSpPr>
        <p:spPr>
          <a:xfrm>
            <a:off x="451098" y="740569"/>
            <a:ext cx="29956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SAFETY</a:t>
            </a:r>
            <a:endParaRPr lang="en-US" sz="1275" dirty="0"/>
          </a:p>
        </p:txBody>
      </p:sp>
      <p:sp>
        <p:nvSpPr>
          <p:cNvPr id="24" name="SK-2-text-23"/>
          <p:cNvSpPr/>
          <p:nvPr/>
        </p:nvSpPr>
        <p:spPr>
          <a:xfrm>
            <a:off x="304800" y="1104007"/>
            <a:ext cx="1128141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You Advise Exercises</a:t>
            </a:r>
            <a:endParaRPr lang="en-US" sz="2700" dirty="0"/>
          </a:p>
        </p:txBody>
      </p:sp>
      <p:sp>
        <p:nvSpPr>
          <p:cNvPr id="25" name="SK-2-text-24"/>
          <p:cNvSpPr/>
          <p:nvPr/>
        </p:nvSpPr>
        <p:spPr>
          <a:xfrm>
            <a:off x="1170384" y="2914650"/>
            <a:ext cx="76485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Exclude RED FLAGS First</a:t>
            </a:r>
            <a:endParaRPr lang="en-US" sz="1650" dirty="0"/>
          </a:p>
        </p:txBody>
      </p:sp>
      <p:sp>
        <p:nvSpPr>
          <p:cNvPr id="26" name="SK-2-text-25"/>
          <p:cNvSpPr/>
          <p:nvPr/>
        </p:nvSpPr>
        <p:spPr>
          <a:xfrm>
            <a:off x="780157" y="3394621"/>
            <a:ext cx="52292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Unexplained weight loss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780157" y="3771900"/>
            <a:ext cx="66694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Night pain (waking from sleep)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792361" y="4176415"/>
            <a:ext cx="56407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Fever or systemic illness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792361" y="4553694"/>
            <a:ext cx="107842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Neurological deficit (weakness, loss of sensation)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792361" y="4958209"/>
            <a:ext cx="56407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Significant recent trauma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7510165" y="1995636"/>
            <a:ext cx="46818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Tailor to the Individual</a:t>
            </a:r>
            <a:endParaRPr lang="en-US" sz="1275" dirty="0"/>
          </a:p>
        </p:txBody>
      </p:sp>
      <p:sp>
        <p:nvSpPr>
          <p:cNvPr id="32" name="SK-2-text-31"/>
          <p:cNvSpPr/>
          <p:nvPr/>
        </p:nvSpPr>
        <p:spPr>
          <a:xfrm>
            <a:off x="7510165" y="2290465"/>
            <a:ext cx="24992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age, fitness level,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comorbidities before advising.</a:t>
            </a:r>
            <a:endParaRPr lang="en-US" sz="1200" dirty="0"/>
          </a:p>
        </p:txBody>
      </p:sp>
      <p:sp>
        <p:nvSpPr>
          <p:cNvPr id="33" name="SK-2-text-32"/>
          <p:cNvSpPr/>
          <p:nvPr/>
        </p:nvSpPr>
        <p:spPr>
          <a:xfrm>
            <a:off x="7510165" y="3127177"/>
            <a:ext cx="46818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Suitable for Common Non-Inflammatory MSK</a:t>
            </a:r>
            <a:endParaRPr lang="en-US" sz="1275" dirty="0"/>
          </a:p>
        </p:txBody>
      </p:sp>
      <p:sp>
        <p:nvSpPr>
          <p:cNvPr id="34" name="SK-2-text-33"/>
          <p:cNvSpPr/>
          <p:nvPr/>
        </p:nvSpPr>
        <p:spPr>
          <a:xfrm>
            <a:off x="7510165" y="3415159"/>
            <a:ext cx="33405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exercises are for mechanical,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degenerative, and overuse presentations.</a:t>
            </a:r>
            <a:endParaRPr lang="en-US" sz="1200" dirty="0"/>
          </a:p>
        </p:txBody>
      </p:sp>
      <p:sp>
        <p:nvSpPr>
          <p:cNvPr id="35" name="SK-2-text-34"/>
          <p:cNvSpPr/>
          <p:nvPr/>
        </p:nvSpPr>
        <p:spPr>
          <a:xfrm>
            <a:off x="7510165" y="4265563"/>
            <a:ext cx="46818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Complex Cases → Refer to Physiotherapy</a:t>
            </a:r>
            <a:endParaRPr lang="en-US" sz="1275" dirty="0"/>
          </a:p>
        </p:txBody>
      </p:sp>
      <p:sp>
        <p:nvSpPr>
          <p:cNvPr id="36" name="SK-2-text-35"/>
          <p:cNvSpPr/>
          <p:nvPr/>
        </p:nvSpPr>
        <p:spPr>
          <a:xfrm>
            <a:off x="7510165" y="4574232"/>
            <a:ext cx="31576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Post-surgical | Inflammatory arthritis |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Neurological involvement.</a:t>
            </a:r>
            <a:endParaRPr lang="en-US" sz="1200" dirty="0"/>
          </a:p>
        </p:txBody>
      </p:sp>
      <p:sp>
        <p:nvSpPr>
          <p:cNvPr id="37" name="SK-2-text-36"/>
          <p:cNvSpPr/>
          <p:nvPr/>
        </p:nvSpPr>
        <p:spPr>
          <a:xfrm>
            <a:off x="6254353" y="5541169"/>
            <a:ext cx="59376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Exercises sourced from Arthritis UK (formerly Versus Arthritis) | www.arthritis-uk.org</a:t>
            </a:r>
            <a:endParaRPr lang="en-US" sz="1050" dirty="0"/>
          </a:p>
        </p:txBody>
      </p:sp>
      <p:sp>
        <p:nvSpPr>
          <p:cNvPr id="38" name="SK-2-text-37"/>
          <p:cNvSpPr/>
          <p:nvPr/>
        </p:nvSpPr>
        <p:spPr>
          <a:xfrm>
            <a:off x="1828800" y="5952679"/>
            <a:ext cx="103632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“Start slowly and build up gradually — mild discomfort is normal, but sharp pain means stop.”</a:t>
            </a:r>
            <a:endParaRPr lang="en-US" sz="1500" dirty="0"/>
          </a:p>
        </p:txBody>
      </p:sp>
      <p:sp>
        <p:nvSpPr>
          <p:cNvPr id="39" name="SK-2-text-38"/>
          <p:cNvSpPr/>
          <p:nvPr/>
        </p:nvSpPr>
        <p:spPr>
          <a:xfrm>
            <a:off x="1792188" y="6542484"/>
            <a:ext cx="103998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54769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677455"/>
            <a:ext cx="3218558" cy="315367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2304157"/>
            <a:ext cx="853380" cy="4107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455069"/>
            <a:ext cx="4523184" cy="1014859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5088582"/>
            <a:ext cx="1475184" cy="569119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4079" y="5088582"/>
            <a:ext cx="1609279" cy="569119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0988" y="5088582"/>
            <a:ext cx="1853059" cy="569119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263" y="5863530"/>
            <a:ext cx="11448157" cy="500509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263" y="5863530"/>
            <a:ext cx="73075" cy="500509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05265"/>
            <a:ext cx="12192000" cy="54769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43679" y="534888"/>
            <a:ext cx="1804392" cy="1796653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03490" y="5109121"/>
            <a:ext cx="975271" cy="72003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5925294"/>
            <a:ext cx="463153" cy="363438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97553" y="1488132"/>
            <a:ext cx="2889498" cy="377190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81365" y="1467594"/>
            <a:ext cx="3023592" cy="363468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67286" y="5177730"/>
            <a:ext cx="463153" cy="383977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72580" y="5184577"/>
            <a:ext cx="451098" cy="377130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5357" y="5205115"/>
            <a:ext cx="414486" cy="342900"/>
          </a:xfrm>
          <a:prstGeom prst="rect">
            <a:avLst/>
          </a:prstGeom>
        </p:spPr>
      </p:pic>
      <p:sp>
        <p:nvSpPr>
          <p:cNvPr id="23" name="SK-20-text-22"/>
          <p:cNvSpPr/>
          <p:nvPr/>
        </p:nvSpPr>
        <p:spPr>
          <a:xfrm>
            <a:off x="243780" y="150763"/>
            <a:ext cx="57369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24" name="SK-20-text-23"/>
          <p:cNvSpPr/>
          <p:nvPr/>
        </p:nvSpPr>
        <p:spPr>
          <a:xfrm>
            <a:off x="9058573" y="150763"/>
            <a:ext cx="313342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5" name="SK-20-text-24"/>
          <p:cNvSpPr/>
          <p:nvPr/>
        </p:nvSpPr>
        <p:spPr>
          <a:xfrm>
            <a:off x="11094690" y="150763"/>
            <a:ext cx="10973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26" name="SK-20-text-25"/>
          <p:cNvSpPr/>
          <p:nvPr/>
        </p:nvSpPr>
        <p:spPr>
          <a:xfrm>
            <a:off x="377875" y="754261"/>
            <a:ext cx="66875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OA — BASAL JOINT / CMC JOINT</a:t>
            </a:r>
            <a:endParaRPr lang="en-US" sz="1275" dirty="0"/>
          </a:p>
        </p:txBody>
      </p:sp>
      <p:sp>
        <p:nvSpPr>
          <p:cNvPr id="27" name="SK-20-text-26"/>
          <p:cNvSpPr/>
          <p:nvPr/>
        </p:nvSpPr>
        <p:spPr>
          <a:xfrm>
            <a:off x="280392" y="1110853"/>
            <a:ext cx="30632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3</a:t>
            </a:r>
            <a:endParaRPr lang="en-US" sz="1200" dirty="0"/>
          </a:p>
        </p:txBody>
      </p:sp>
      <p:sp>
        <p:nvSpPr>
          <p:cNvPr id="28" name="SK-20-text-27"/>
          <p:cNvSpPr/>
          <p:nvPr/>
        </p:nvSpPr>
        <p:spPr>
          <a:xfrm>
            <a:off x="280392" y="1357759"/>
            <a:ext cx="4803577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547"/>
              </a:lnSpc>
              <a:buNone/>
            </a:pPr>
            <a:r>
              <a:rPr lang="en-US" sz="32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Finger Strengthening</a:t>
            </a:r>
            <a:endParaRPr lang="en-US" sz="3225" dirty="0"/>
          </a:p>
          <a:p>
            <a:pPr marL="0" indent="0" algn="l">
              <a:lnSpc>
                <a:spcPts val="3547"/>
              </a:lnSpc>
              <a:buNone/>
            </a:pPr>
            <a:r>
              <a:rPr lang="en-US" sz="32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Pinch and Grip</a:t>
            </a:r>
            <a:endParaRPr lang="en-US" sz="3225" dirty="0"/>
          </a:p>
        </p:txBody>
      </p:sp>
      <p:sp>
        <p:nvSpPr>
          <p:cNvPr id="29" name="SK-20-text-28"/>
          <p:cNvSpPr/>
          <p:nvPr/>
        </p:nvSpPr>
        <p:spPr>
          <a:xfrm>
            <a:off x="451098" y="2592288"/>
            <a:ext cx="28013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TREATS</a:t>
            </a:r>
            <a:endParaRPr lang="en-US" sz="1275" dirty="0"/>
          </a:p>
        </p:txBody>
      </p:sp>
      <p:sp>
        <p:nvSpPr>
          <p:cNvPr id="30" name="SK-20-text-29"/>
          <p:cNvSpPr/>
          <p:nvPr/>
        </p:nvSpPr>
        <p:spPr>
          <a:xfrm>
            <a:off x="438894" y="2811661"/>
            <a:ext cx="419397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OA (trapeziometacarpal joint) — strengthens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pinch grip and intrinsic hand muscles to support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function</a:t>
            </a:r>
            <a:endParaRPr lang="en-US" sz="1275" dirty="0"/>
          </a:p>
        </p:txBody>
      </p:sp>
      <p:sp>
        <p:nvSpPr>
          <p:cNvPr id="31" name="SK-20-text-30"/>
          <p:cNvSpPr/>
          <p:nvPr/>
        </p:nvSpPr>
        <p:spPr>
          <a:xfrm>
            <a:off x="304800" y="3600450"/>
            <a:ext cx="241268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32" name="SK-20-text-31"/>
          <p:cNvSpPr/>
          <p:nvPr/>
        </p:nvSpPr>
        <p:spPr>
          <a:xfrm>
            <a:off x="304800" y="3826669"/>
            <a:ext cx="11887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Place your palm flat on a towel on a table, fingers apart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304800" y="4087267"/>
            <a:ext cx="38038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Pull fingers together, pressing hand down and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bunching the towel</a:t>
            </a:r>
            <a:endParaRPr lang="en-US" sz="1275" dirty="0"/>
          </a:p>
        </p:txBody>
      </p:sp>
      <p:sp>
        <p:nvSpPr>
          <p:cNvPr id="34" name="SK-20-text-33"/>
          <p:cNvSpPr/>
          <p:nvPr/>
        </p:nvSpPr>
        <p:spPr>
          <a:xfrm>
            <a:off x="304800" y="4526161"/>
            <a:ext cx="11887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Hold for 5 seconds, then relax and spread fingers wide</a:t>
            </a:r>
            <a:endParaRPr lang="en-US" sz="1350" dirty="0"/>
          </a:p>
        </p:txBody>
      </p:sp>
      <p:sp>
        <p:nvSpPr>
          <p:cNvPr id="35" name="SK-20-text-34"/>
          <p:cNvSpPr/>
          <p:nvPr/>
        </p:nvSpPr>
        <p:spPr>
          <a:xfrm>
            <a:off x="304800" y="4786759"/>
            <a:ext cx="114014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Alternative: squeeze fingers together without the towel</a:t>
            </a:r>
            <a:endParaRPr lang="en-US" sz="1350" dirty="0"/>
          </a:p>
        </p:txBody>
      </p:sp>
      <p:sp>
        <p:nvSpPr>
          <p:cNvPr id="36" name="SK-20-text-35"/>
          <p:cNvSpPr/>
          <p:nvPr/>
        </p:nvSpPr>
        <p:spPr>
          <a:xfrm>
            <a:off x="987475" y="5294263"/>
            <a:ext cx="19002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reps</a:t>
            </a:r>
            <a:endParaRPr lang="en-US" sz="1425" dirty="0"/>
          </a:p>
        </p:txBody>
      </p:sp>
      <p:sp>
        <p:nvSpPr>
          <p:cNvPr id="37" name="SK-20-text-36"/>
          <p:cNvSpPr/>
          <p:nvPr/>
        </p:nvSpPr>
        <p:spPr>
          <a:xfrm>
            <a:off x="2584698" y="5287417"/>
            <a:ext cx="255174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2–3× daily</a:t>
            </a:r>
            <a:endParaRPr lang="en-US" sz="1425" dirty="0"/>
          </a:p>
        </p:txBody>
      </p:sp>
      <p:sp>
        <p:nvSpPr>
          <p:cNvPr id="38" name="SK-20-text-37"/>
          <p:cNvSpPr/>
          <p:nvPr/>
        </p:nvSpPr>
        <p:spPr>
          <a:xfrm>
            <a:off x="4315867" y="5294263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 gradually</a:t>
            </a:r>
            <a:endParaRPr lang="en-US" sz="1425" dirty="0"/>
          </a:p>
        </p:txBody>
      </p:sp>
      <p:sp>
        <p:nvSpPr>
          <p:cNvPr id="39" name="SK-20-text-38"/>
          <p:cNvSpPr/>
          <p:nvPr/>
        </p:nvSpPr>
        <p:spPr>
          <a:xfrm>
            <a:off x="9631561" y="5307955"/>
            <a:ext cx="25604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Scrunch &amp; hold 5s</a:t>
            </a:r>
            <a:endParaRPr lang="en-US" sz="1425" dirty="0"/>
          </a:p>
        </p:txBody>
      </p:sp>
      <p:sp>
        <p:nvSpPr>
          <p:cNvPr id="40" name="SK-20-text-39"/>
          <p:cNvSpPr/>
          <p:nvPr/>
        </p:nvSpPr>
        <p:spPr>
          <a:xfrm>
            <a:off x="1206996" y="6034980"/>
            <a:ext cx="109850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if this causes severe pain at the base of the thumb. Gentle progressive loading is the aim — never force.</a:t>
            </a:r>
            <a:endParaRPr lang="en-US" sz="1200" dirty="0"/>
          </a:p>
        </p:txBody>
      </p:sp>
      <p:sp>
        <p:nvSpPr>
          <p:cNvPr id="41" name="SK-20-text-40"/>
          <p:cNvSpPr/>
          <p:nvPr/>
        </p:nvSpPr>
        <p:spPr>
          <a:xfrm>
            <a:off x="2023765" y="6576715"/>
            <a:ext cx="101682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9432"/>
            <a:ext cx="12192000" cy="75307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549" y="778243"/>
            <a:ext cx="3206353" cy="333672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5082" y="788640"/>
            <a:ext cx="1487388" cy="274290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3271" y="548580"/>
            <a:ext cx="2804071" cy="342900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2351633"/>
            <a:ext cx="1584871" cy="2857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450" y="2653903"/>
            <a:ext cx="47625" cy="260598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059" y="5170884"/>
            <a:ext cx="3316188" cy="432048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3788" y="1268611"/>
            <a:ext cx="4608463" cy="4546848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3467" y="5774382"/>
            <a:ext cx="390079" cy="30167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561" y="5260032"/>
            <a:ext cx="353467" cy="260598"/>
          </a:xfrm>
          <a:prstGeom prst="rect">
            <a:avLst/>
          </a:prstGeom>
        </p:spPr>
      </p:pic>
      <p:sp>
        <p:nvSpPr>
          <p:cNvPr id="15" name="SK-21-text-14"/>
          <p:cNvSpPr/>
          <p:nvPr/>
        </p:nvSpPr>
        <p:spPr>
          <a:xfrm>
            <a:off x="268188" y="171450"/>
            <a:ext cx="51330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75" dirty="0"/>
          </a:p>
        </p:txBody>
      </p:sp>
      <p:sp>
        <p:nvSpPr>
          <p:cNvPr id="16" name="SK-21-text-15"/>
          <p:cNvSpPr/>
          <p:nvPr/>
        </p:nvSpPr>
        <p:spPr>
          <a:xfrm>
            <a:off x="8997553" y="171450"/>
            <a:ext cx="319444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21-text-16"/>
          <p:cNvSpPr/>
          <p:nvPr/>
        </p:nvSpPr>
        <p:spPr>
          <a:xfrm>
            <a:off x="11045875" y="178296"/>
            <a:ext cx="114612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350" dirty="0"/>
          </a:p>
        </p:txBody>
      </p:sp>
      <p:sp>
        <p:nvSpPr>
          <p:cNvPr id="18" name="SK-21-text-17"/>
          <p:cNvSpPr/>
          <p:nvPr/>
        </p:nvSpPr>
        <p:spPr>
          <a:xfrm>
            <a:off x="438894" y="864096"/>
            <a:ext cx="66875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OA (Basal Joint / CMC Joint)</a:t>
            </a:r>
            <a:endParaRPr lang="en-US" sz="1275" dirty="0"/>
          </a:p>
        </p:txBody>
      </p:sp>
      <p:sp>
        <p:nvSpPr>
          <p:cNvPr id="19" name="SK-21-text-18"/>
          <p:cNvSpPr/>
          <p:nvPr/>
        </p:nvSpPr>
        <p:spPr>
          <a:xfrm>
            <a:off x="3840361" y="864096"/>
            <a:ext cx="30632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3 OF 3</a:t>
            </a:r>
            <a:endParaRPr lang="en-US" sz="1200" dirty="0"/>
          </a:p>
        </p:txBody>
      </p:sp>
      <p:sp>
        <p:nvSpPr>
          <p:cNvPr id="20" name="SK-21-text-19"/>
          <p:cNvSpPr/>
          <p:nvPr/>
        </p:nvSpPr>
        <p:spPr>
          <a:xfrm>
            <a:off x="316855" y="1350913"/>
            <a:ext cx="3755082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Hand Lift</a:t>
            </a:r>
            <a:endParaRPr lang="en-US" sz="2550" dirty="0"/>
          </a:p>
          <a:p>
            <a:pPr marL="0" indent="0" algn="l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Wrist &amp; Thumb Extension</a:t>
            </a:r>
            <a:endParaRPr lang="en-US" sz="2550" dirty="0"/>
          </a:p>
        </p:txBody>
      </p:sp>
      <p:sp>
        <p:nvSpPr>
          <p:cNvPr id="21" name="SK-21-text-20"/>
          <p:cNvSpPr/>
          <p:nvPr/>
        </p:nvSpPr>
        <p:spPr>
          <a:xfrm>
            <a:off x="548580" y="2653903"/>
            <a:ext cx="116434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Thumb and wrist OA — wrist mobility and extensor strength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341263" y="3140869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500" dirty="0"/>
          </a:p>
        </p:txBody>
      </p:sp>
      <p:sp>
        <p:nvSpPr>
          <p:cNvPr id="23" name="SK-21-text-22"/>
          <p:cNvSpPr/>
          <p:nvPr/>
        </p:nvSpPr>
        <p:spPr>
          <a:xfrm>
            <a:off x="341263" y="3483769"/>
            <a:ext cx="51571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Place your forearm flat on a table, hand hanging over the edge,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palm facing down.</a:t>
            </a:r>
            <a:endParaRPr lang="en-US" sz="1275" dirty="0"/>
          </a:p>
        </p:txBody>
      </p:sp>
      <p:sp>
        <p:nvSpPr>
          <p:cNvPr id="24" name="SK-21-text-23"/>
          <p:cNvSpPr/>
          <p:nvPr/>
        </p:nvSpPr>
        <p:spPr>
          <a:xfrm>
            <a:off x="341263" y="3991273"/>
            <a:ext cx="11850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Place a rolled towel under your wrist for comfort and support.</a:t>
            </a:r>
            <a:endParaRPr lang="en-US" sz="1350" dirty="0"/>
          </a:p>
        </p:txBody>
      </p:sp>
      <p:sp>
        <p:nvSpPr>
          <p:cNvPr id="25" name="SK-21-text-24"/>
          <p:cNvSpPr/>
          <p:nvPr/>
        </p:nvSpPr>
        <p:spPr>
          <a:xfrm>
            <a:off x="341263" y="4293096"/>
            <a:ext cx="55228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Keeping fingers relaxed, slowly raise your hand upward until you feel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gentle stretch.</a:t>
            </a:r>
            <a:endParaRPr lang="en-US" sz="1275" dirty="0"/>
          </a:p>
        </p:txBody>
      </p:sp>
      <p:sp>
        <p:nvSpPr>
          <p:cNvPr id="26" name="SK-21-text-25"/>
          <p:cNvSpPr/>
          <p:nvPr/>
        </p:nvSpPr>
        <p:spPr>
          <a:xfrm>
            <a:off x="341263" y="4807446"/>
            <a:ext cx="118507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Hold briefly, then lower back down in a controlled way.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987475" y="5294263"/>
            <a:ext cx="6800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repetitions | Twice daily</a:t>
            </a:r>
            <a:endParaRPr lang="en-US" sz="1500" dirty="0"/>
          </a:p>
        </p:txBody>
      </p:sp>
      <p:sp>
        <p:nvSpPr>
          <p:cNvPr id="28" name="SK-21-text-27"/>
          <p:cNvSpPr/>
          <p:nvPr/>
        </p:nvSpPr>
        <p:spPr>
          <a:xfrm>
            <a:off x="828973" y="5794921"/>
            <a:ext cx="46450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a rolled towel under the wrist for comfort.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Gentle movement only. Stop if base of thumb pain is severe.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7241977" y="5980063"/>
            <a:ext cx="49500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Forearm supported, hand lifts from hanging position</a:t>
            </a:r>
            <a:endParaRPr lang="en-US" sz="1275" dirty="0"/>
          </a:p>
        </p:txBody>
      </p:sp>
      <p:sp>
        <p:nvSpPr>
          <p:cNvPr id="30" name="SK-21-text-29"/>
          <p:cNvSpPr/>
          <p:nvPr/>
        </p:nvSpPr>
        <p:spPr>
          <a:xfrm>
            <a:off x="2279898" y="6604248"/>
            <a:ext cx="99121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2811"/>
            <a:ext cx="12192000" cy="68461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302" y="889354"/>
            <a:ext cx="1072753" cy="27429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928342"/>
            <a:ext cx="999679" cy="1597819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1553" y="864096"/>
            <a:ext cx="1670298" cy="3332857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2893" y="1193155"/>
            <a:ext cx="9525" cy="5068044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153" y="5218807"/>
            <a:ext cx="6022777" cy="479971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9380" y="3881586"/>
            <a:ext cx="3218557" cy="898327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9380" y="5356027"/>
            <a:ext cx="4669482" cy="905173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95679" y="5500092"/>
            <a:ext cx="694879" cy="630882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8180" y="3374082"/>
            <a:ext cx="5120580" cy="2180779"/>
          </a:xfrm>
          <a:prstGeom prst="rect">
            <a:avLst/>
          </a:prstGeom>
        </p:spPr>
      </p:pic>
      <p:sp>
        <p:nvSpPr>
          <p:cNvPr id="15" name="SK-22-text-14"/>
          <p:cNvSpPr/>
          <p:nvPr/>
        </p:nvSpPr>
        <p:spPr>
          <a:xfrm>
            <a:off x="390079" y="185142"/>
            <a:ext cx="66427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6" name="SK-22-text-15"/>
          <p:cNvSpPr/>
          <p:nvPr/>
        </p:nvSpPr>
        <p:spPr>
          <a:xfrm>
            <a:off x="8875663" y="212527"/>
            <a:ext cx="33163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17" name="SK-22-text-16"/>
          <p:cNvSpPr/>
          <p:nvPr/>
        </p:nvSpPr>
        <p:spPr>
          <a:xfrm>
            <a:off x="597396" y="932557"/>
            <a:ext cx="17316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HIP PAIN</a:t>
            </a:r>
            <a:endParaRPr lang="en-US" sz="1350" dirty="0"/>
          </a:p>
        </p:txBody>
      </p:sp>
      <p:sp>
        <p:nvSpPr>
          <p:cNvPr id="18" name="SK-22-text-17"/>
          <p:cNvSpPr/>
          <p:nvPr/>
        </p:nvSpPr>
        <p:spPr>
          <a:xfrm>
            <a:off x="451098" y="1316682"/>
            <a:ext cx="34461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1 OF 3</a:t>
            </a:r>
            <a:endParaRPr lang="en-US" sz="1350" dirty="0"/>
          </a:p>
        </p:txBody>
      </p:sp>
      <p:sp>
        <p:nvSpPr>
          <p:cNvPr id="19" name="SK-22-text-18"/>
          <p:cNvSpPr/>
          <p:nvPr/>
        </p:nvSpPr>
        <p:spPr>
          <a:xfrm>
            <a:off x="451098" y="1645890"/>
            <a:ext cx="404050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Bridging</a:t>
            </a:r>
            <a:endParaRPr lang="en-US" sz="3150" dirty="0"/>
          </a:p>
        </p:txBody>
      </p:sp>
      <p:sp>
        <p:nvSpPr>
          <p:cNvPr id="20" name="SK-22-text-19"/>
          <p:cNvSpPr/>
          <p:nvPr/>
        </p:nvSpPr>
        <p:spPr>
          <a:xfrm>
            <a:off x="451098" y="2112169"/>
            <a:ext cx="111194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Hip Extension &amp; Gluteal Strengthening</a:t>
            </a:r>
            <a:endParaRPr lang="en-US" sz="1950" dirty="0"/>
          </a:p>
        </p:txBody>
      </p:sp>
      <p:sp>
        <p:nvSpPr>
          <p:cNvPr id="21" name="SK-22-text-20"/>
          <p:cNvSpPr/>
          <p:nvPr/>
        </p:nvSpPr>
        <p:spPr>
          <a:xfrm>
            <a:off x="463153" y="2537371"/>
            <a:ext cx="11728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| Hip pain · Hip OA · Low back pain · Gluteal &amp; core strengthening</a:t>
            </a:r>
            <a:endParaRPr lang="en-US" sz="1350" dirty="0"/>
          </a:p>
        </p:txBody>
      </p:sp>
      <p:sp>
        <p:nvSpPr>
          <p:cNvPr id="22" name="SK-22-text-21"/>
          <p:cNvSpPr/>
          <p:nvPr/>
        </p:nvSpPr>
        <p:spPr>
          <a:xfrm>
            <a:off x="6924973" y="1172617"/>
            <a:ext cx="2270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00" dirty="0"/>
          </a:p>
        </p:txBody>
      </p:sp>
      <p:sp>
        <p:nvSpPr>
          <p:cNvPr id="23" name="SK-22-text-22"/>
          <p:cNvSpPr/>
          <p:nvPr/>
        </p:nvSpPr>
        <p:spPr>
          <a:xfrm>
            <a:off x="6924973" y="1549896"/>
            <a:ext cx="52670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Lie on your back, knees bent, feet flat on the floor</a:t>
            </a:r>
            <a:endParaRPr lang="en-US" sz="1200" dirty="0"/>
          </a:p>
        </p:txBody>
      </p:sp>
      <p:sp>
        <p:nvSpPr>
          <p:cNvPr id="24" name="SK-22-text-23"/>
          <p:cNvSpPr/>
          <p:nvPr/>
        </p:nvSpPr>
        <p:spPr>
          <a:xfrm>
            <a:off x="6937177" y="1885950"/>
            <a:ext cx="5196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Tighten your tummy muscles</a:t>
            </a:r>
            <a:endParaRPr lang="en-US" sz="1200" dirty="0"/>
          </a:p>
        </p:txBody>
      </p:sp>
      <p:sp>
        <p:nvSpPr>
          <p:cNvPr id="25" name="SK-22-text-24"/>
          <p:cNvSpPr/>
          <p:nvPr/>
        </p:nvSpPr>
        <p:spPr>
          <a:xfrm>
            <a:off x="6937177" y="2208163"/>
            <a:ext cx="52548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Lift your pelvis, squeezing your bottom as you rise</a:t>
            </a:r>
            <a:endParaRPr lang="en-US" sz="1200" dirty="0"/>
          </a:p>
        </p:txBody>
      </p:sp>
      <p:sp>
        <p:nvSpPr>
          <p:cNvPr id="26" name="SK-22-text-25"/>
          <p:cNvSpPr/>
          <p:nvPr/>
        </p:nvSpPr>
        <p:spPr>
          <a:xfrm>
            <a:off x="6937177" y="2530525"/>
            <a:ext cx="366965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Hold for 5 seconds — body forms a straight line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knees to shoulders</a:t>
            </a:r>
            <a:endParaRPr lang="en-US" sz="1200" dirty="0"/>
          </a:p>
        </p:txBody>
      </p:sp>
      <p:sp>
        <p:nvSpPr>
          <p:cNvPr id="27" name="SK-22-text-26"/>
          <p:cNvSpPr/>
          <p:nvPr/>
        </p:nvSpPr>
        <p:spPr>
          <a:xfrm>
            <a:off x="6937177" y="3086100"/>
            <a:ext cx="52548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Lower slowly and with control</a:t>
            </a:r>
            <a:endParaRPr lang="en-US" sz="1200" dirty="0"/>
          </a:p>
        </p:txBody>
      </p:sp>
      <p:sp>
        <p:nvSpPr>
          <p:cNvPr id="28" name="SK-22-text-27"/>
          <p:cNvSpPr/>
          <p:nvPr/>
        </p:nvSpPr>
        <p:spPr>
          <a:xfrm>
            <a:off x="6924973" y="3579763"/>
            <a:ext cx="3002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REPS &amp; FREQUENCY</a:t>
            </a:r>
            <a:endParaRPr lang="en-US" sz="1200" dirty="0"/>
          </a:p>
        </p:txBody>
      </p:sp>
      <p:sp>
        <p:nvSpPr>
          <p:cNvPr id="29" name="SK-22-text-28"/>
          <p:cNvSpPr/>
          <p:nvPr/>
        </p:nvSpPr>
        <p:spPr>
          <a:xfrm>
            <a:off x="7827169" y="4087267"/>
            <a:ext cx="39604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repetitions</a:t>
            </a:r>
            <a:endParaRPr lang="en-US" sz="1650" dirty="0"/>
          </a:p>
        </p:txBody>
      </p:sp>
      <p:sp>
        <p:nvSpPr>
          <p:cNvPr id="30" name="SK-22-text-29"/>
          <p:cNvSpPr/>
          <p:nvPr/>
        </p:nvSpPr>
        <p:spPr>
          <a:xfrm>
            <a:off x="7814965" y="4402782"/>
            <a:ext cx="39947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Once or twice daily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6924973" y="5054203"/>
            <a:ext cx="1905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TIP</a:t>
            </a:r>
            <a:endParaRPr lang="en-US" sz="1200" dirty="0"/>
          </a:p>
        </p:txBody>
      </p:sp>
      <p:sp>
        <p:nvSpPr>
          <p:cNvPr id="32" name="SK-22-text-31"/>
          <p:cNvSpPr/>
          <p:nvPr/>
        </p:nvSpPr>
        <p:spPr>
          <a:xfrm>
            <a:off x="7900392" y="5506938"/>
            <a:ext cx="42916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over-arch the lower back.</a:t>
            </a:r>
            <a:endParaRPr lang="en-US" sz="1200" dirty="0"/>
          </a:p>
        </p:txBody>
      </p:sp>
      <p:sp>
        <p:nvSpPr>
          <p:cNvPr id="33" name="SK-22-text-32"/>
          <p:cNvSpPr/>
          <p:nvPr/>
        </p:nvSpPr>
        <p:spPr>
          <a:xfrm>
            <a:off x="7900392" y="5733157"/>
            <a:ext cx="4291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 the lowering phase.</a:t>
            </a:r>
            <a:endParaRPr lang="en-US" sz="1200" dirty="0"/>
          </a:p>
        </p:txBody>
      </p:sp>
      <p:sp>
        <p:nvSpPr>
          <p:cNvPr id="34" name="SK-22-text-33"/>
          <p:cNvSpPr/>
          <p:nvPr/>
        </p:nvSpPr>
        <p:spPr>
          <a:xfrm>
            <a:off x="7900392" y="5952679"/>
            <a:ext cx="4291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 if hip or back pain worsens.</a:t>
            </a:r>
            <a:endParaRPr lang="en-US" sz="1200" dirty="0"/>
          </a:p>
        </p:txBody>
      </p:sp>
      <p:sp>
        <p:nvSpPr>
          <p:cNvPr id="35" name="SK-22-text-34"/>
          <p:cNvSpPr/>
          <p:nvPr/>
        </p:nvSpPr>
        <p:spPr>
          <a:xfrm>
            <a:off x="2474863" y="6549330"/>
            <a:ext cx="97171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86817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86817"/>
            <a:ext cx="12192000" cy="75307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747415"/>
            <a:ext cx="1170384" cy="27429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4" y="1248073"/>
            <a:ext cx="4803578" cy="109031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4409629"/>
            <a:ext cx="4803577" cy="754261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436" y="5356027"/>
            <a:ext cx="38100" cy="67880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3600" y="562273"/>
            <a:ext cx="2438400" cy="5897761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35067" y="1021705"/>
            <a:ext cx="6303169" cy="4738836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4512469"/>
            <a:ext cx="646063" cy="514350"/>
          </a:xfrm>
          <a:prstGeom prst="rect">
            <a:avLst/>
          </a:prstGeom>
        </p:spPr>
      </p:pic>
      <p:sp>
        <p:nvSpPr>
          <p:cNvPr id="13" name="SK-23-text-12"/>
          <p:cNvSpPr/>
          <p:nvPr/>
        </p:nvSpPr>
        <p:spPr>
          <a:xfrm>
            <a:off x="329059" y="164455"/>
            <a:ext cx="45339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14" name="SK-23-text-13"/>
          <p:cNvSpPr/>
          <p:nvPr/>
        </p:nvSpPr>
        <p:spPr>
          <a:xfrm>
            <a:off x="9192369" y="171450"/>
            <a:ext cx="267042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15" name="SK-23-text-14"/>
          <p:cNvSpPr/>
          <p:nvPr/>
        </p:nvSpPr>
        <p:spPr>
          <a:xfrm>
            <a:off x="499765" y="809179"/>
            <a:ext cx="16354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PAIN</a:t>
            </a:r>
            <a:endParaRPr lang="en-US" sz="1275" dirty="0"/>
          </a:p>
        </p:txBody>
      </p:sp>
      <p:sp>
        <p:nvSpPr>
          <p:cNvPr id="16" name="SK-23-text-15"/>
          <p:cNvSpPr/>
          <p:nvPr/>
        </p:nvSpPr>
        <p:spPr>
          <a:xfrm>
            <a:off x="499765" y="1145232"/>
            <a:ext cx="4315867" cy="1179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Abduction</a:t>
            </a:r>
            <a:endParaRPr lang="en-US" sz="4200" dirty="0"/>
          </a:p>
          <a:p>
            <a:pPr marL="0" indent="0" algn="l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Side Leg Raise</a:t>
            </a:r>
            <a:endParaRPr lang="en-US" sz="4200" dirty="0"/>
          </a:p>
        </p:txBody>
      </p:sp>
      <p:sp>
        <p:nvSpPr>
          <p:cNvPr id="17" name="SK-23-text-16"/>
          <p:cNvSpPr/>
          <p:nvPr/>
        </p:nvSpPr>
        <p:spPr>
          <a:xfrm>
            <a:off x="353467" y="2489448"/>
            <a:ext cx="11838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abductor strengthening for hip OA and trochanteric bursitis</a:t>
            </a:r>
            <a:endParaRPr lang="en-US" sz="1350" dirty="0"/>
          </a:p>
        </p:txBody>
      </p:sp>
      <p:sp>
        <p:nvSpPr>
          <p:cNvPr id="18" name="SK-23-text-17"/>
          <p:cNvSpPr/>
          <p:nvPr/>
        </p:nvSpPr>
        <p:spPr>
          <a:xfrm>
            <a:off x="353467" y="2962573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19" name="SK-23-text-18"/>
          <p:cNvSpPr/>
          <p:nvPr/>
        </p:nvSpPr>
        <p:spPr>
          <a:xfrm>
            <a:off x="353467" y="3216325"/>
            <a:ext cx="11838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 beside a chair or work surface — hold it for support.</a:t>
            </a:r>
            <a:endParaRPr lang="en-US" sz="1350" dirty="0"/>
          </a:p>
        </p:txBody>
      </p:sp>
      <p:sp>
        <p:nvSpPr>
          <p:cNvPr id="20" name="SK-23-text-19"/>
          <p:cNvSpPr/>
          <p:nvPr/>
        </p:nvSpPr>
        <p:spPr>
          <a:xfrm>
            <a:off x="365671" y="3476923"/>
            <a:ext cx="118263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Keeping your body upright, lift one leg straight out to the side.</a:t>
            </a:r>
            <a:endParaRPr lang="en-US" sz="1350" dirty="0"/>
          </a:p>
        </p:txBody>
      </p:sp>
      <p:sp>
        <p:nvSpPr>
          <p:cNvPr id="21" name="SK-23-text-20"/>
          <p:cNvSpPr/>
          <p:nvPr/>
        </p:nvSpPr>
        <p:spPr>
          <a:xfrm>
            <a:off x="365671" y="3744367"/>
            <a:ext cx="100984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 for 5 seconds, then slowly lower back down.</a:t>
            </a:r>
            <a:endParaRPr lang="en-US" sz="1350" dirty="0"/>
          </a:p>
        </p:txBody>
      </p:sp>
      <p:sp>
        <p:nvSpPr>
          <p:cNvPr id="22" name="SK-23-text-21"/>
          <p:cNvSpPr/>
          <p:nvPr/>
        </p:nvSpPr>
        <p:spPr>
          <a:xfrm>
            <a:off x="365671" y="4004965"/>
            <a:ext cx="118263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lean sideways — keep your trunk straight throughout.</a:t>
            </a:r>
            <a:endParaRPr lang="en-US" sz="1350" dirty="0"/>
          </a:p>
        </p:txBody>
      </p:sp>
      <p:sp>
        <p:nvSpPr>
          <p:cNvPr id="23" name="SK-23-text-22"/>
          <p:cNvSpPr/>
          <p:nvPr/>
        </p:nvSpPr>
        <p:spPr>
          <a:xfrm>
            <a:off x="1316682" y="4553694"/>
            <a:ext cx="58750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5–10 reps each side</a:t>
            </a:r>
            <a:endParaRPr lang="en-US" sz="1800" dirty="0"/>
          </a:p>
        </p:txBody>
      </p:sp>
      <p:sp>
        <p:nvSpPr>
          <p:cNvPr id="24" name="SK-23-text-23"/>
          <p:cNvSpPr/>
          <p:nvPr/>
        </p:nvSpPr>
        <p:spPr>
          <a:xfrm>
            <a:off x="1316682" y="4855369"/>
            <a:ext cx="9925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— can also be done lying on your side</a:t>
            </a:r>
            <a:endParaRPr lang="en-US" sz="1500" dirty="0"/>
          </a:p>
        </p:txBody>
      </p:sp>
      <p:sp>
        <p:nvSpPr>
          <p:cNvPr id="25" name="SK-23-text-24"/>
          <p:cNvSpPr/>
          <p:nvPr/>
        </p:nvSpPr>
        <p:spPr>
          <a:xfrm>
            <a:off x="609600" y="5356027"/>
            <a:ext cx="20240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7F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TIP</a:t>
            </a:r>
            <a:endParaRPr lang="en-US" sz="1275" dirty="0"/>
          </a:p>
        </p:txBody>
      </p:sp>
      <p:sp>
        <p:nvSpPr>
          <p:cNvPr id="26" name="SK-23-text-25"/>
          <p:cNvSpPr/>
          <p:nvPr/>
        </p:nvSpPr>
        <p:spPr>
          <a:xfrm>
            <a:off x="597396" y="5596086"/>
            <a:ext cx="103727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the standing knee slightly soft — not locked.</a:t>
            </a:r>
            <a:endParaRPr lang="en-US" sz="1350" dirty="0"/>
          </a:p>
        </p:txBody>
      </p:sp>
      <p:sp>
        <p:nvSpPr>
          <p:cNvPr id="27" name="SK-23-text-26"/>
          <p:cNvSpPr/>
          <p:nvPr/>
        </p:nvSpPr>
        <p:spPr>
          <a:xfrm>
            <a:off x="609600" y="5815459"/>
            <a:ext cx="38403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tilting the trunk sideways to compensate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limited range.</a:t>
            </a:r>
            <a:endParaRPr lang="en-US" sz="1350" dirty="0"/>
          </a:p>
        </p:txBody>
      </p:sp>
      <p:sp>
        <p:nvSpPr>
          <p:cNvPr id="28" name="SK-23-text-27"/>
          <p:cNvSpPr/>
          <p:nvPr/>
        </p:nvSpPr>
        <p:spPr>
          <a:xfrm>
            <a:off x="438894" y="6576715"/>
            <a:ext cx="1175310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25711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25711"/>
            <a:ext cx="12192000" cy="68461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220688"/>
            <a:ext cx="1036290" cy="34290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4923979"/>
            <a:ext cx="2682180" cy="1344067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1153" y="4923979"/>
            <a:ext cx="3108871" cy="1344067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66384" y="1289298"/>
            <a:ext cx="4303663" cy="4649688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3192" y="5033665"/>
            <a:ext cx="511969" cy="548580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565" y="5054203"/>
            <a:ext cx="572988" cy="534888"/>
          </a:xfrm>
          <a:prstGeom prst="rect">
            <a:avLst/>
          </a:prstGeom>
        </p:spPr>
      </p:pic>
      <p:sp>
        <p:nvSpPr>
          <p:cNvPr id="12" name="SK-24-text-11"/>
          <p:cNvSpPr/>
          <p:nvPr/>
        </p:nvSpPr>
        <p:spPr>
          <a:xfrm>
            <a:off x="292596" y="191988"/>
            <a:ext cx="6038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13" name="SK-24-text-12"/>
          <p:cNvSpPr/>
          <p:nvPr/>
        </p:nvSpPr>
        <p:spPr>
          <a:xfrm>
            <a:off x="9431387" y="191988"/>
            <a:ext cx="245566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425" dirty="0"/>
          </a:p>
        </p:txBody>
      </p:sp>
      <p:sp>
        <p:nvSpPr>
          <p:cNvPr id="14" name="SK-24-text-13"/>
          <p:cNvSpPr/>
          <p:nvPr/>
        </p:nvSpPr>
        <p:spPr>
          <a:xfrm>
            <a:off x="2572643" y="438894"/>
            <a:ext cx="700995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450" b="1" dirty="0">
                <a:solidFill>
                  <a:srgbClr val="FFFFFF"/>
                </a:solidFill>
              </a:rPr>
              <a:t>Hip Extension — Backward Leg Raise</a:t>
            </a:r>
            <a:endParaRPr lang="en-US" sz="3450" dirty="0"/>
          </a:p>
        </p:txBody>
      </p:sp>
      <p:sp>
        <p:nvSpPr>
          <p:cNvPr id="15" name="SK-24-text-14"/>
          <p:cNvSpPr/>
          <p:nvPr/>
        </p:nvSpPr>
        <p:spPr>
          <a:xfrm>
            <a:off x="780157" y="1289298"/>
            <a:ext cx="1924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PAIN</a:t>
            </a:r>
            <a:endParaRPr lang="en-US" sz="1500" dirty="0"/>
          </a:p>
        </p:txBody>
      </p:sp>
      <p:sp>
        <p:nvSpPr>
          <p:cNvPr id="16" name="SK-24-text-15"/>
          <p:cNvSpPr/>
          <p:nvPr/>
        </p:nvSpPr>
        <p:spPr>
          <a:xfrm>
            <a:off x="670471" y="1666429"/>
            <a:ext cx="11521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Exercise 3 of 3 — Hip Extensors &amp; Gluteals</a:t>
            </a:r>
            <a:endParaRPr lang="en-US" sz="1800" dirty="0"/>
          </a:p>
        </p:txBody>
      </p:sp>
      <p:sp>
        <p:nvSpPr>
          <p:cNvPr id="17" name="SK-24-text-16"/>
          <p:cNvSpPr/>
          <p:nvPr/>
        </p:nvSpPr>
        <p:spPr>
          <a:xfrm>
            <a:off x="670471" y="2194471"/>
            <a:ext cx="13935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</a:t>
            </a:r>
            <a:endParaRPr lang="en-US" sz="1425" dirty="0"/>
          </a:p>
        </p:txBody>
      </p:sp>
      <p:sp>
        <p:nvSpPr>
          <p:cNvPr id="18" name="SK-24-text-17"/>
          <p:cNvSpPr/>
          <p:nvPr/>
        </p:nvSpPr>
        <p:spPr>
          <a:xfrm>
            <a:off x="670471" y="2461915"/>
            <a:ext cx="11521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pain · Hip OA · Gluteal strengthening · Hip extensor activation</a:t>
            </a:r>
            <a:endParaRPr lang="en-US" sz="1500" dirty="0"/>
          </a:p>
        </p:txBody>
      </p:sp>
      <p:sp>
        <p:nvSpPr>
          <p:cNvPr id="19" name="SK-24-text-18"/>
          <p:cNvSpPr/>
          <p:nvPr/>
        </p:nvSpPr>
        <p:spPr>
          <a:xfrm>
            <a:off x="670471" y="2948880"/>
            <a:ext cx="26965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425" dirty="0"/>
          </a:p>
        </p:txBody>
      </p:sp>
      <p:sp>
        <p:nvSpPr>
          <p:cNvPr id="20" name="SK-24-text-19"/>
          <p:cNvSpPr/>
          <p:nvPr/>
        </p:nvSpPr>
        <p:spPr>
          <a:xfrm>
            <a:off x="670471" y="3257550"/>
            <a:ext cx="115215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Stand holding a chair or work surface for support.</a:t>
            </a:r>
            <a:endParaRPr lang="en-US" sz="1425" dirty="0"/>
          </a:p>
        </p:txBody>
      </p:sp>
      <p:sp>
        <p:nvSpPr>
          <p:cNvPr id="21" name="SK-24-text-20"/>
          <p:cNvSpPr/>
          <p:nvPr/>
        </p:nvSpPr>
        <p:spPr>
          <a:xfrm>
            <a:off x="670471" y="3607296"/>
            <a:ext cx="115215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Keeping your knee straight, move one leg backwards.</a:t>
            </a:r>
            <a:endParaRPr lang="en-US" sz="1425" dirty="0"/>
          </a:p>
        </p:txBody>
      </p:sp>
      <p:sp>
        <p:nvSpPr>
          <p:cNvPr id="22" name="SK-24-text-21"/>
          <p:cNvSpPr/>
          <p:nvPr/>
        </p:nvSpPr>
        <p:spPr>
          <a:xfrm>
            <a:off x="670471" y="3943350"/>
            <a:ext cx="115215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Clench your buttock tightly and hold for 5 seconds.</a:t>
            </a:r>
            <a:endParaRPr lang="en-US" sz="1425" dirty="0"/>
          </a:p>
        </p:txBody>
      </p:sp>
      <p:sp>
        <p:nvSpPr>
          <p:cNvPr id="23" name="SK-24-text-22"/>
          <p:cNvSpPr/>
          <p:nvPr/>
        </p:nvSpPr>
        <p:spPr>
          <a:xfrm>
            <a:off x="670471" y="4279255"/>
            <a:ext cx="48645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Keep your body upright — do not lean forward. Lower and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on the other side.</a:t>
            </a:r>
            <a:endParaRPr lang="en-US" sz="1275" dirty="0"/>
          </a:p>
        </p:txBody>
      </p:sp>
      <p:sp>
        <p:nvSpPr>
          <p:cNvPr id="24" name="SK-24-text-23"/>
          <p:cNvSpPr/>
          <p:nvPr/>
        </p:nvSpPr>
        <p:spPr>
          <a:xfrm>
            <a:off x="1450777" y="5115967"/>
            <a:ext cx="1009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500" dirty="0"/>
          </a:p>
        </p:txBody>
      </p:sp>
      <p:sp>
        <p:nvSpPr>
          <p:cNvPr id="25" name="SK-24-text-24"/>
          <p:cNvSpPr/>
          <p:nvPr/>
        </p:nvSpPr>
        <p:spPr>
          <a:xfrm>
            <a:off x="1438573" y="5404098"/>
            <a:ext cx="53797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5–10 reps each side | Daily</a:t>
            </a:r>
            <a:endParaRPr lang="en-US" sz="1200" dirty="0"/>
          </a:p>
        </p:txBody>
      </p:sp>
      <p:sp>
        <p:nvSpPr>
          <p:cNvPr id="26" name="SK-24-text-25"/>
          <p:cNvSpPr/>
          <p:nvPr/>
        </p:nvSpPr>
        <p:spPr>
          <a:xfrm>
            <a:off x="4254996" y="5047357"/>
            <a:ext cx="2381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TIP</a:t>
            </a:r>
            <a:endParaRPr lang="en-US" sz="1500" dirty="0"/>
          </a:p>
        </p:txBody>
      </p:sp>
      <p:sp>
        <p:nvSpPr>
          <p:cNvPr id="27" name="SK-24-text-26"/>
          <p:cNvSpPr/>
          <p:nvPr/>
        </p:nvSpPr>
        <p:spPr>
          <a:xfrm>
            <a:off x="4242792" y="5335488"/>
            <a:ext cx="2121396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Small controlled movement 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better than a large compensated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one. Stop if hip pain worsens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significantly.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7489329" y="6089898"/>
            <a:ext cx="379675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body upright — small controlled movement</a:t>
            </a:r>
            <a:endParaRPr lang="en-US" sz="1425" dirty="0"/>
          </a:p>
        </p:txBody>
      </p:sp>
      <p:sp>
        <p:nvSpPr>
          <p:cNvPr id="29" name="SK-24-text-28"/>
          <p:cNvSpPr/>
          <p:nvPr/>
        </p:nvSpPr>
        <p:spPr>
          <a:xfrm>
            <a:off x="1983284" y="6549330"/>
            <a:ext cx="76155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33723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33723"/>
            <a:ext cx="12192000" cy="75307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91573"/>
            <a:ext cx="12192000" cy="6161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1069181"/>
            <a:ext cx="1260425" cy="34290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2433935"/>
            <a:ext cx="2426196" cy="28575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5589240"/>
            <a:ext cx="4328071" cy="630882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1029" y="5589240"/>
            <a:ext cx="38100" cy="630882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6079" y="1172617"/>
            <a:ext cx="5376565" cy="4965055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5719465"/>
            <a:ext cx="390079" cy="349746"/>
          </a:xfrm>
          <a:prstGeom prst="rect">
            <a:avLst/>
          </a:prstGeom>
        </p:spPr>
      </p:pic>
      <p:sp>
        <p:nvSpPr>
          <p:cNvPr id="13" name="SK-25-text-12"/>
          <p:cNvSpPr/>
          <p:nvPr/>
        </p:nvSpPr>
        <p:spPr>
          <a:xfrm>
            <a:off x="304800" y="219373"/>
            <a:ext cx="398240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KNEE PAIN</a:t>
            </a:r>
            <a:endParaRPr lang="en-US" sz="2775" dirty="0"/>
          </a:p>
        </p:txBody>
      </p:sp>
      <p:sp>
        <p:nvSpPr>
          <p:cNvPr id="14" name="SK-25-text-13"/>
          <p:cNvSpPr/>
          <p:nvPr/>
        </p:nvSpPr>
        <p:spPr>
          <a:xfrm>
            <a:off x="8229600" y="294829"/>
            <a:ext cx="3962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www.bradfordvts.co.uk</a:t>
            </a:r>
            <a:endParaRPr lang="en-US" sz="1350" dirty="0"/>
          </a:p>
        </p:txBody>
      </p:sp>
      <p:sp>
        <p:nvSpPr>
          <p:cNvPr id="15" name="SK-25-text-14"/>
          <p:cNvSpPr/>
          <p:nvPr/>
        </p:nvSpPr>
        <p:spPr>
          <a:xfrm>
            <a:off x="463153" y="1145232"/>
            <a:ext cx="19373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KNEE PAIN</a:t>
            </a:r>
            <a:endParaRPr lang="en-US" sz="1350" dirty="0"/>
          </a:p>
        </p:txBody>
      </p:sp>
      <p:sp>
        <p:nvSpPr>
          <p:cNvPr id="16" name="SK-25-text-15"/>
          <p:cNvSpPr/>
          <p:nvPr/>
        </p:nvSpPr>
        <p:spPr>
          <a:xfrm>
            <a:off x="341263" y="1522363"/>
            <a:ext cx="4962079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Straight Leg Raise</a:t>
            </a:r>
            <a:endParaRPr lang="en-US" sz="2550" dirty="0"/>
          </a:p>
          <a:p>
            <a:pPr marL="0" indent="0" algn="l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Seated Quadriceps Activation</a:t>
            </a:r>
            <a:endParaRPr lang="en-US" sz="2550" dirty="0"/>
          </a:p>
        </p:txBody>
      </p:sp>
      <p:sp>
        <p:nvSpPr>
          <p:cNvPr id="17" name="SK-25-text-16"/>
          <p:cNvSpPr/>
          <p:nvPr/>
        </p:nvSpPr>
        <p:spPr>
          <a:xfrm>
            <a:off x="341263" y="2660898"/>
            <a:ext cx="29660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350" dirty="0"/>
          </a:p>
        </p:txBody>
      </p:sp>
      <p:sp>
        <p:nvSpPr>
          <p:cNvPr id="18" name="SK-25-text-17"/>
          <p:cNvSpPr/>
          <p:nvPr/>
        </p:nvSpPr>
        <p:spPr>
          <a:xfrm>
            <a:off x="341263" y="2914650"/>
            <a:ext cx="11850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Knee pain · Knee OA · Patellofemoral pain · Quadriceps strengthening</a:t>
            </a:r>
            <a:endParaRPr lang="en-US" sz="1200" dirty="0"/>
          </a:p>
        </p:txBody>
      </p:sp>
      <p:sp>
        <p:nvSpPr>
          <p:cNvPr id="19" name="SK-25-text-18"/>
          <p:cNvSpPr/>
          <p:nvPr/>
        </p:nvSpPr>
        <p:spPr>
          <a:xfrm>
            <a:off x="341263" y="3284934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350" dirty="0"/>
          </a:p>
        </p:txBody>
      </p:sp>
      <p:sp>
        <p:nvSpPr>
          <p:cNvPr id="20" name="SK-25-text-19"/>
          <p:cNvSpPr/>
          <p:nvPr/>
        </p:nvSpPr>
        <p:spPr>
          <a:xfrm>
            <a:off x="341263" y="3572917"/>
            <a:ext cx="77571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① Sit back in a chair with a straight back</a:t>
            </a:r>
            <a:endParaRPr lang="en-US" sz="1200" dirty="0"/>
          </a:p>
        </p:txBody>
      </p:sp>
      <p:sp>
        <p:nvSpPr>
          <p:cNvPr id="21" name="SK-25-text-20"/>
          <p:cNvSpPr/>
          <p:nvPr/>
        </p:nvSpPr>
        <p:spPr>
          <a:xfrm>
            <a:off x="341263" y="3847207"/>
            <a:ext cx="9220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② Slowly straighten and raise one leg to hip level</a:t>
            </a:r>
            <a:endParaRPr lang="en-US" sz="1200" dirty="0"/>
          </a:p>
        </p:txBody>
      </p:sp>
      <p:sp>
        <p:nvSpPr>
          <p:cNvPr id="22" name="SK-25-text-21"/>
          <p:cNvSpPr/>
          <p:nvPr/>
        </p:nvSpPr>
        <p:spPr>
          <a:xfrm>
            <a:off x="341263" y="4135338"/>
            <a:ext cx="56235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③ Hold for a slow count of 10</a:t>
            </a:r>
            <a:endParaRPr lang="en-US" sz="1200" dirty="0"/>
          </a:p>
        </p:txBody>
      </p:sp>
      <p:sp>
        <p:nvSpPr>
          <p:cNvPr id="23" name="SK-25-text-22"/>
          <p:cNvSpPr/>
          <p:nvPr/>
        </p:nvSpPr>
        <p:spPr>
          <a:xfrm>
            <a:off x="341263" y="4402782"/>
            <a:ext cx="7391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④ Lower slowly — do not let the leg drop</a:t>
            </a:r>
            <a:endParaRPr lang="en-US" sz="1200" dirty="0"/>
          </a:p>
        </p:txBody>
      </p:sp>
      <p:sp>
        <p:nvSpPr>
          <p:cNvPr id="24" name="SK-25-text-23"/>
          <p:cNvSpPr/>
          <p:nvPr/>
        </p:nvSpPr>
        <p:spPr>
          <a:xfrm>
            <a:off x="341263" y="4738836"/>
            <a:ext cx="9086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</a:t>
            </a:r>
            <a:endParaRPr lang="en-US" sz="1350" dirty="0"/>
          </a:p>
        </p:txBody>
      </p:sp>
      <p:sp>
        <p:nvSpPr>
          <p:cNvPr id="25" name="SK-25-text-24"/>
          <p:cNvSpPr/>
          <p:nvPr/>
        </p:nvSpPr>
        <p:spPr>
          <a:xfrm>
            <a:off x="341263" y="4965055"/>
            <a:ext cx="50920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479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repetitions each leg</a:t>
            </a:r>
            <a:endParaRPr lang="en-US" sz="1350" dirty="0"/>
          </a:p>
        </p:txBody>
      </p:sp>
      <p:sp>
        <p:nvSpPr>
          <p:cNvPr id="26" name="SK-25-text-25"/>
          <p:cNvSpPr/>
          <p:nvPr/>
        </p:nvSpPr>
        <p:spPr>
          <a:xfrm>
            <a:off x="341263" y="5198269"/>
            <a:ext cx="23488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479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Twice daily</a:t>
            </a:r>
            <a:endParaRPr lang="en-US" sz="1350" dirty="0"/>
          </a:p>
        </p:txBody>
      </p:sp>
      <p:sp>
        <p:nvSpPr>
          <p:cNvPr id="27" name="SK-25-text-26"/>
          <p:cNvSpPr/>
          <p:nvPr/>
        </p:nvSpPr>
        <p:spPr>
          <a:xfrm>
            <a:off x="1024086" y="5692080"/>
            <a:ext cx="77571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back straight against the chair back.</a:t>
            </a:r>
            <a:endParaRPr lang="en-US" sz="1200" dirty="0"/>
          </a:p>
        </p:txBody>
      </p:sp>
      <p:sp>
        <p:nvSpPr>
          <p:cNvPr id="28" name="SK-25-text-27"/>
          <p:cNvSpPr/>
          <p:nvPr/>
        </p:nvSpPr>
        <p:spPr>
          <a:xfrm>
            <a:off x="1024086" y="5904607"/>
            <a:ext cx="90373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 hold time gradually from 5 to 10 seconds.</a:t>
            </a:r>
            <a:endParaRPr lang="en-US" sz="1200" dirty="0"/>
          </a:p>
        </p:txBody>
      </p:sp>
      <p:sp>
        <p:nvSpPr>
          <p:cNvPr id="29" name="SK-25-text-28"/>
          <p:cNvSpPr/>
          <p:nvPr/>
        </p:nvSpPr>
        <p:spPr>
          <a:xfrm>
            <a:off x="1938486" y="6549330"/>
            <a:ext cx="102535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4858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8580"/>
            <a:ext cx="12192000" cy="82153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820404"/>
            <a:ext cx="1292275" cy="322362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170658"/>
            <a:ext cx="658267" cy="47625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2784277"/>
            <a:ext cx="3657600" cy="78864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2784277"/>
            <a:ext cx="48667" cy="78864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5150346"/>
            <a:ext cx="3706267" cy="555427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5694" y="1584127"/>
            <a:ext cx="6327577" cy="3380929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2798"/>
            <a:ext cx="12192000" cy="82153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25380" y="1645890"/>
            <a:ext cx="6156871" cy="3387775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5877223"/>
            <a:ext cx="353467" cy="322213"/>
          </a:xfrm>
          <a:prstGeom prst="rect">
            <a:avLst/>
          </a:prstGeom>
        </p:spPr>
      </p:pic>
      <p:sp>
        <p:nvSpPr>
          <p:cNvPr id="15" name="SK-26-text-14"/>
          <p:cNvSpPr/>
          <p:nvPr/>
        </p:nvSpPr>
        <p:spPr>
          <a:xfrm>
            <a:off x="329059" y="171450"/>
            <a:ext cx="634079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16" name="SK-26-text-15"/>
          <p:cNvSpPr/>
          <p:nvPr/>
        </p:nvSpPr>
        <p:spPr>
          <a:xfrm>
            <a:off x="9082980" y="198834"/>
            <a:ext cx="31090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275" dirty="0"/>
          </a:p>
        </p:txBody>
      </p:sp>
      <p:sp>
        <p:nvSpPr>
          <p:cNvPr id="17" name="SK-26-text-16"/>
          <p:cNvSpPr/>
          <p:nvPr/>
        </p:nvSpPr>
        <p:spPr>
          <a:xfrm>
            <a:off x="755898" y="898327"/>
            <a:ext cx="18297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PAIN</a:t>
            </a:r>
            <a:endParaRPr lang="en-US" sz="1275" dirty="0"/>
          </a:p>
        </p:txBody>
      </p:sp>
      <p:sp>
        <p:nvSpPr>
          <p:cNvPr id="18" name="SK-26-text-17"/>
          <p:cNvSpPr/>
          <p:nvPr/>
        </p:nvSpPr>
        <p:spPr>
          <a:xfrm>
            <a:off x="560784" y="1337221"/>
            <a:ext cx="42119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3</a:t>
            </a:r>
            <a:endParaRPr lang="en-US" sz="1650" dirty="0"/>
          </a:p>
        </p:txBody>
      </p:sp>
      <p:sp>
        <p:nvSpPr>
          <p:cNvPr id="19" name="SK-26-text-18"/>
          <p:cNvSpPr/>
          <p:nvPr/>
        </p:nvSpPr>
        <p:spPr>
          <a:xfrm>
            <a:off x="560784" y="1645890"/>
            <a:ext cx="596074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Sit-to-Stand</a:t>
            </a:r>
            <a:endParaRPr lang="en-US" sz="3150" dirty="0"/>
          </a:p>
        </p:txBody>
      </p:sp>
      <p:sp>
        <p:nvSpPr>
          <p:cNvPr id="20" name="SK-26-text-19"/>
          <p:cNvSpPr/>
          <p:nvPr/>
        </p:nvSpPr>
        <p:spPr>
          <a:xfrm>
            <a:off x="560784" y="2386459"/>
            <a:ext cx="8096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Functional Quadriceps Strengthening</a:t>
            </a:r>
            <a:endParaRPr lang="en-US" sz="1500" dirty="0"/>
          </a:p>
        </p:txBody>
      </p:sp>
      <p:sp>
        <p:nvSpPr>
          <p:cNvPr id="21" name="SK-26-text-20"/>
          <p:cNvSpPr/>
          <p:nvPr/>
        </p:nvSpPr>
        <p:spPr>
          <a:xfrm>
            <a:off x="743694" y="2887117"/>
            <a:ext cx="1173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064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</a:t>
            </a:r>
            <a:endParaRPr lang="en-US" sz="1200" dirty="0"/>
          </a:p>
        </p:txBody>
      </p:sp>
      <p:sp>
        <p:nvSpPr>
          <p:cNvPr id="22" name="SK-26-text-21"/>
          <p:cNvSpPr/>
          <p:nvPr/>
        </p:nvSpPr>
        <p:spPr>
          <a:xfrm>
            <a:off x="743694" y="3099792"/>
            <a:ext cx="284068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OA — quadriceps and lower limb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strength for daily activities</a:t>
            </a:r>
            <a:endParaRPr lang="en-US" sz="1275" dirty="0"/>
          </a:p>
        </p:txBody>
      </p:sp>
      <p:sp>
        <p:nvSpPr>
          <p:cNvPr id="23" name="SK-26-text-22"/>
          <p:cNvSpPr/>
          <p:nvPr/>
        </p:nvSpPr>
        <p:spPr>
          <a:xfrm>
            <a:off x="560784" y="3751213"/>
            <a:ext cx="22707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064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00" dirty="0"/>
          </a:p>
        </p:txBody>
      </p:sp>
      <p:sp>
        <p:nvSpPr>
          <p:cNvPr id="24" name="SK-26-text-23"/>
          <p:cNvSpPr/>
          <p:nvPr/>
        </p:nvSpPr>
        <p:spPr>
          <a:xfrm>
            <a:off x="548580" y="3991273"/>
            <a:ext cx="8305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Sit on a chair with feet flat on the floor.</a:t>
            </a:r>
            <a:endParaRPr lang="en-US" sz="1200" dirty="0"/>
          </a:p>
        </p:txBody>
      </p:sp>
      <p:sp>
        <p:nvSpPr>
          <p:cNvPr id="25" name="SK-26-text-24"/>
          <p:cNvSpPr/>
          <p:nvPr/>
        </p:nvSpPr>
        <p:spPr>
          <a:xfrm>
            <a:off x="548580" y="4217640"/>
            <a:ext cx="116434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Without using your hands, slowly stand up in a controlled way.</a:t>
            </a:r>
            <a:endParaRPr lang="en-US" sz="1200" dirty="0"/>
          </a:p>
        </p:txBody>
      </p:sp>
      <p:sp>
        <p:nvSpPr>
          <p:cNvPr id="26" name="SK-26-text-25"/>
          <p:cNvSpPr/>
          <p:nvPr/>
        </p:nvSpPr>
        <p:spPr>
          <a:xfrm>
            <a:off x="548580" y="4443859"/>
            <a:ext cx="11049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Then slowly sit back down — controlled in BOTH directions.</a:t>
            </a:r>
            <a:endParaRPr lang="en-US" sz="1200" dirty="0"/>
          </a:p>
        </p:txBody>
      </p:sp>
      <p:sp>
        <p:nvSpPr>
          <p:cNvPr id="27" name="SK-26-text-26"/>
          <p:cNvSpPr/>
          <p:nvPr/>
        </p:nvSpPr>
        <p:spPr>
          <a:xfrm>
            <a:off x="548580" y="4670227"/>
            <a:ext cx="393799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 a cushion to raise height if needed at first; remove as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4E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strength improves.</a:t>
            </a:r>
            <a:endParaRPr lang="en-US" sz="1125" dirty="0"/>
          </a:p>
        </p:txBody>
      </p:sp>
      <p:sp>
        <p:nvSpPr>
          <p:cNvPr id="28" name="SK-26-text-27"/>
          <p:cNvSpPr/>
          <p:nvPr/>
        </p:nvSpPr>
        <p:spPr>
          <a:xfrm>
            <a:off x="743694" y="5246340"/>
            <a:ext cx="8077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200" dirty="0"/>
          </a:p>
        </p:txBody>
      </p:sp>
      <p:sp>
        <p:nvSpPr>
          <p:cNvPr id="29" name="SK-26-text-28"/>
          <p:cNvSpPr/>
          <p:nvPr/>
        </p:nvSpPr>
        <p:spPr>
          <a:xfrm>
            <a:off x="743694" y="5452021"/>
            <a:ext cx="9646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until fatigued | Rest 1 min | 3 sets | Daily</a:t>
            </a:r>
            <a:endParaRPr lang="en-US" sz="1200" dirty="0"/>
          </a:p>
        </p:txBody>
      </p:sp>
      <p:sp>
        <p:nvSpPr>
          <p:cNvPr id="30" name="SK-26-text-29"/>
          <p:cNvSpPr/>
          <p:nvPr/>
        </p:nvSpPr>
        <p:spPr>
          <a:xfrm>
            <a:off x="950863" y="5870377"/>
            <a:ext cx="334059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Safety: Never lock knees at the top. Use a cushion or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chair if needed to start safely.</a:t>
            </a:r>
            <a:endParaRPr lang="en-US" sz="1125" dirty="0"/>
          </a:p>
        </p:txBody>
      </p:sp>
      <p:sp>
        <p:nvSpPr>
          <p:cNvPr id="31" name="SK-26-text-30"/>
          <p:cNvSpPr/>
          <p:nvPr/>
        </p:nvSpPr>
        <p:spPr>
          <a:xfrm>
            <a:off x="6620173" y="5527477"/>
            <a:ext cx="55718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Controlled in both directions — up AND down</a:t>
            </a:r>
            <a:endParaRPr lang="en-US" sz="1275" dirty="0"/>
          </a:p>
        </p:txBody>
      </p:sp>
      <p:sp>
        <p:nvSpPr>
          <p:cNvPr id="32" name="SK-26-text-31"/>
          <p:cNvSpPr/>
          <p:nvPr/>
        </p:nvSpPr>
        <p:spPr>
          <a:xfrm>
            <a:off x="2925961" y="6549330"/>
            <a:ext cx="92660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47923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740569"/>
            <a:ext cx="1182588" cy="24675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988790"/>
            <a:ext cx="1609279" cy="68461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2619673"/>
            <a:ext cx="48667" cy="411361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3264396"/>
            <a:ext cx="48667" cy="1227534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153" y="5006280"/>
            <a:ext cx="2816275" cy="1241227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5875" y="5006280"/>
            <a:ext cx="3060055" cy="1241227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97961" y="795486"/>
            <a:ext cx="3913584" cy="4848523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23357" y="5205115"/>
            <a:ext cx="426690" cy="383977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0784" y="5205115"/>
            <a:ext cx="463153" cy="466279"/>
          </a:xfrm>
          <a:prstGeom prst="rect">
            <a:avLst/>
          </a:prstGeom>
        </p:spPr>
      </p:pic>
      <p:sp>
        <p:nvSpPr>
          <p:cNvPr id="15" name="SK-27-text-14"/>
          <p:cNvSpPr/>
          <p:nvPr/>
        </p:nvSpPr>
        <p:spPr>
          <a:xfrm>
            <a:off x="365671" y="137071"/>
            <a:ext cx="45339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16" name="SK-27-text-15"/>
          <p:cNvSpPr/>
          <p:nvPr/>
        </p:nvSpPr>
        <p:spPr>
          <a:xfrm>
            <a:off x="9168259" y="143917"/>
            <a:ext cx="3023741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7" name="SK-27-text-16"/>
          <p:cNvSpPr/>
          <p:nvPr/>
        </p:nvSpPr>
        <p:spPr>
          <a:xfrm>
            <a:off x="11058079" y="150763"/>
            <a:ext cx="1133921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75" dirty="0"/>
          </a:p>
        </p:txBody>
      </p:sp>
      <p:sp>
        <p:nvSpPr>
          <p:cNvPr id="18" name="SK-27-text-17"/>
          <p:cNvSpPr/>
          <p:nvPr/>
        </p:nvSpPr>
        <p:spPr>
          <a:xfrm>
            <a:off x="597396" y="767953"/>
            <a:ext cx="182975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PAIN</a:t>
            </a:r>
            <a:endParaRPr lang="en-US" sz="1275" dirty="0"/>
          </a:p>
        </p:txBody>
      </p:sp>
      <p:sp>
        <p:nvSpPr>
          <p:cNvPr id="19" name="SK-27-text-18"/>
          <p:cNvSpPr/>
          <p:nvPr/>
        </p:nvSpPr>
        <p:spPr>
          <a:xfrm>
            <a:off x="475357" y="1110853"/>
            <a:ext cx="28765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3 OF 3</a:t>
            </a:r>
            <a:endParaRPr lang="en-US" sz="1125" dirty="0"/>
          </a:p>
        </p:txBody>
      </p:sp>
      <p:sp>
        <p:nvSpPr>
          <p:cNvPr id="20" name="SK-27-text-19"/>
          <p:cNvSpPr/>
          <p:nvPr/>
        </p:nvSpPr>
        <p:spPr>
          <a:xfrm>
            <a:off x="475357" y="1357759"/>
            <a:ext cx="500253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Step-Ups</a:t>
            </a:r>
            <a:endParaRPr lang="en-US" sz="3900" dirty="0"/>
          </a:p>
        </p:txBody>
      </p:sp>
      <p:sp>
        <p:nvSpPr>
          <p:cNvPr id="21" name="SK-27-text-20"/>
          <p:cNvSpPr/>
          <p:nvPr/>
        </p:nvSpPr>
        <p:spPr>
          <a:xfrm>
            <a:off x="451098" y="2201317"/>
            <a:ext cx="117409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Functional Strength, Balance and Stair Confidence</a:t>
            </a:r>
            <a:endParaRPr lang="en-US" sz="1575" dirty="0"/>
          </a:p>
        </p:txBody>
      </p:sp>
      <p:sp>
        <p:nvSpPr>
          <p:cNvPr id="22" name="SK-27-text-21"/>
          <p:cNvSpPr/>
          <p:nvPr/>
        </p:nvSpPr>
        <p:spPr>
          <a:xfrm>
            <a:off x="597396" y="2619673"/>
            <a:ext cx="24765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TREATS</a:t>
            </a:r>
            <a:endParaRPr lang="en-US" sz="1125" dirty="0"/>
          </a:p>
        </p:txBody>
      </p:sp>
      <p:sp>
        <p:nvSpPr>
          <p:cNvPr id="23" name="SK-27-text-22"/>
          <p:cNvSpPr/>
          <p:nvPr/>
        </p:nvSpPr>
        <p:spPr>
          <a:xfrm>
            <a:off x="572988" y="2873425"/>
            <a:ext cx="11619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OA — functional lower limb strength, balance, and confidence on stairs</a:t>
            </a:r>
            <a:endParaRPr lang="en-US" sz="1350" dirty="0"/>
          </a:p>
        </p:txBody>
      </p:sp>
      <p:sp>
        <p:nvSpPr>
          <p:cNvPr id="24" name="SK-27-text-23"/>
          <p:cNvSpPr/>
          <p:nvPr/>
        </p:nvSpPr>
        <p:spPr>
          <a:xfrm>
            <a:off x="597396" y="3257550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125" dirty="0"/>
          </a:p>
        </p:txBody>
      </p:sp>
      <p:sp>
        <p:nvSpPr>
          <p:cNvPr id="25" name="SK-27-text-24"/>
          <p:cNvSpPr/>
          <p:nvPr/>
        </p:nvSpPr>
        <p:spPr>
          <a:xfrm>
            <a:off x="572988" y="3518148"/>
            <a:ext cx="90697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Stand at the bottom step of your stairs.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572988" y="3792438"/>
            <a:ext cx="11619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Step up with one foot, then bring the other foot up to join it.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572988" y="4066729"/>
            <a:ext cx="96869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Step back down, leading with the same foot.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572988" y="4334173"/>
            <a:ext cx="11619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Hold the bannister for safety. Alternate which foot leads each set.</a:t>
            </a:r>
            <a:endParaRPr lang="en-US" sz="1350" dirty="0"/>
          </a:p>
        </p:txBody>
      </p:sp>
      <p:sp>
        <p:nvSpPr>
          <p:cNvPr id="29" name="SK-27-text-28"/>
          <p:cNvSpPr/>
          <p:nvPr/>
        </p:nvSpPr>
        <p:spPr>
          <a:xfrm>
            <a:off x="572988" y="4622155"/>
            <a:ext cx="92135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 to two steps as strength improves.</a:t>
            </a:r>
            <a:endParaRPr lang="en-US" sz="1275" dirty="0"/>
          </a:p>
        </p:txBody>
      </p:sp>
      <p:sp>
        <p:nvSpPr>
          <p:cNvPr id="30" name="SK-27-text-29"/>
          <p:cNvSpPr/>
          <p:nvPr/>
        </p:nvSpPr>
        <p:spPr>
          <a:xfrm>
            <a:off x="1182588" y="5232648"/>
            <a:ext cx="762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125" dirty="0"/>
          </a:p>
        </p:txBody>
      </p:sp>
      <p:sp>
        <p:nvSpPr>
          <p:cNvPr id="31" name="SK-27-text-30"/>
          <p:cNvSpPr/>
          <p:nvPr/>
        </p:nvSpPr>
        <p:spPr>
          <a:xfrm>
            <a:off x="1158180" y="5513784"/>
            <a:ext cx="377285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to fatigue ·</a:t>
            </a:r>
            <a:endParaRPr lang="en-US" sz="1275" dirty="0"/>
          </a:p>
        </p:txBody>
      </p:sp>
      <p:sp>
        <p:nvSpPr>
          <p:cNvPr id="32" name="SK-27-text-31"/>
          <p:cNvSpPr/>
          <p:nvPr/>
        </p:nvSpPr>
        <p:spPr>
          <a:xfrm>
            <a:off x="1170384" y="5719465"/>
            <a:ext cx="55864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 1 min · 3 sets · Daily</a:t>
            </a:r>
            <a:endParaRPr lang="en-US" sz="1275" dirty="0"/>
          </a:p>
        </p:txBody>
      </p:sp>
      <p:sp>
        <p:nvSpPr>
          <p:cNvPr id="33" name="SK-27-text-32"/>
          <p:cNvSpPr/>
          <p:nvPr/>
        </p:nvSpPr>
        <p:spPr>
          <a:xfrm>
            <a:off x="4072086" y="5164038"/>
            <a:ext cx="11049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</a:t>
            </a:r>
            <a:endParaRPr lang="en-US" sz="1125" dirty="0"/>
          </a:p>
        </p:txBody>
      </p:sp>
      <p:sp>
        <p:nvSpPr>
          <p:cNvPr id="34" name="SK-27-text-33"/>
          <p:cNvSpPr/>
          <p:nvPr/>
        </p:nvSpPr>
        <p:spPr>
          <a:xfrm>
            <a:off x="4047679" y="5383411"/>
            <a:ext cx="2267694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have the bannister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available. Start with the bottom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only. Never go beyond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point of good control.</a:t>
            </a:r>
            <a:endParaRPr lang="en-US" sz="1200" dirty="0"/>
          </a:p>
        </p:txBody>
      </p:sp>
      <p:sp>
        <p:nvSpPr>
          <p:cNvPr id="35" name="SK-27-text-34"/>
          <p:cNvSpPr/>
          <p:nvPr/>
        </p:nvSpPr>
        <p:spPr>
          <a:xfrm>
            <a:off x="7144494" y="5980063"/>
            <a:ext cx="50475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Lead foot flat on step · Hold bannister · Controlled movement</a:t>
            </a:r>
            <a:endParaRPr lang="en-US" sz="1275" dirty="0"/>
          </a:p>
        </p:txBody>
      </p:sp>
      <p:sp>
        <p:nvSpPr>
          <p:cNvPr id="36" name="SK-27-text-35"/>
          <p:cNvSpPr/>
          <p:nvPr/>
        </p:nvSpPr>
        <p:spPr>
          <a:xfrm>
            <a:off x="2084784" y="6563023"/>
            <a:ext cx="1010721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6161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43650"/>
            <a:ext cx="12192000" cy="61615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803" y="754261"/>
            <a:ext cx="1633686" cy="301675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2161729"/>
            <a:ext cx="621655" cy="3810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365" y="4793605"/>
            <a:ext cx="1426369" cy="329059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9467" y="4802237"/>
            <a:ext cx="1365498" cy="329059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587" y="5746998"/>
            <a:ext cx="28575" cy="569119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3200" y="1028700"/>
            <a:ext cx="1645890" cy="5280571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3482" y="2434530"/>
            <a:ext cx="5717977" cy="2146548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5808613"/>
            <a:ext cx="402282" cy="459432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153" y="4731990"/>
            <a:ext cx="438894" cy="425053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5357" y="3154561"/>
            <a:ext cx="426690" cy="54858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1969" y="2434530"/>
            <a:ext cx="365671" cy="548580"/>
          </a:xfrm>
          <a:prstGeom prst="rect">
            <a:avLst/>
          </a:prstGeom>
        </p:spPr>
      </p:pic>
      <p:sp>
        <p:nvSpPr>
          <p:cNvPr id="18" name="SK-28-text-17"/>
          <p:cNvSpPr/>
          <p:nvPr/>
        </p:nvSpPr>
        <p:spPr>
          <a:xfrm>
            <a:off x="365671" y="157609"/>
            <a:ext cx="54349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9" name="SK-28-text-18"/>
          <p:cNvSpPr/>
          <p:nvPr/>
        </p:nvSpPr>
        <p:spPr>
          <a:xfrm>
            <a:off x="9021961" y="143917"/>
            <a:ext cx="31700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20" name="SK-28-text-19"/>
          <p:cNvSpPr/>
          <p:nvPr/>
        </p:nvSpPr>
        <p:spPr>
          <a:xfrm>
            <a:off x="463153" y="809179"/>
            <a:ext cx="260699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BACK PAIN</a:t>
            </a:r>
            <a:endParaRPr lang="en-US" sz="1275" dirty="0"/>
          </a:p>
        </p:txBody>
      </p:sp>
      <p:sp>
        <p:nvSpPr>
          <p:cNvPr id="21" name="SK-28-text-20"/>
          <p:cNvSpPr/>
          <p:nvPr/>
        </p:nvSpPr>
        <p:spPr>
          <a:xfrm>
            <a:off x="365671" y="1193155"/>
            <a:ext cx="626364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Pelvic Tilt</a:t>
            </a:r>
            <a:endParaRPr lang="en-US" sz="3600" dirty="0"/>
          </a:p>
        </p:txBody>
      </p:sp>
      <p:sp>
        <p:nvSpPr>
          <p:cNvPr id="22" name="SK-28-text-21"/>
          <p:cNvSpPr/>
          <p:nvPr/>
        </p:nvSpPr>
        <p:spPr>
          <a:xfrm>
            <a:off x="353467" y="1755577"/>
            <a:ext cx="1154715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Activation &amp; Lumbar Mobilisation</a:t>
            </a:r>
            <a:endParaRPr lang="en-US" sz="2025" dirty="0"/>
          </a:p>
        </p:txBody>
      </p:sp>
      <p:sp>
        <p:nvSpPr>
          <p:cNvPr id="23" name="SK-28-text-22"/>
          <p:cNvSpPr/>
          <p:nvPr/>
        </p:nvSpPr>
        <p:spPr>
          <a:xfrm>
            <a:off x="1097161" y="2434530"/>
            <a:ext cx="28013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TREATS</a:t>
            </a:r>
            <a:endParaRPr lang="en-US" sz="1275" dirty="0"/>
          </a:p>
        </p:txBody>
      </p:sp>
      <p:sp>
        <p:nvSpPr>
          <p:cNvPr id="24" name="SK-28-text-23"/>
          <p:cNvSpPr/>
          <p:nvPr/>
        </p:nvSpPr>
        <p:spPr>
          <a:xfrm>
            <a:off x="1097161" y="2660898"/>
            <a:ext cx="110948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Non-specific low back pain · Lumbar stiffness · Core stability activation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1109365" y="3065413"/>
            <a:ext cx="241268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6" name="SK-28-text-25"/>
          <p:cNvSpPr/>
          <p:nvPr/>
        </p:nvSpPr>
        <p:spPr>
          <a:xfrm>
            <a:off x="1109365" y="3298627"/>
            <a:ext cx="1043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Lie on your back, knees bent, feet flat on the floor.</a:t>
            </a:r>
            <a:endParaRPr lang="en-US" sz="1200" dirty="0"/>
          </a:p>
        </p:txBody>
      </p:sp>
      <p:sp>
        <p:nvSpPr>
          <p:cNvPr id="27" name="SK-28-text-26"/>
          <p:cNvSpPr/>
          <p:nvPr/>
        </p:nvSpPr>
        <p:spPr>
          <a:xfrm>
            <a:off x="1097161" y="3545532"/>
            <a:ext cx="110948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Tighten your stomach muscles — flatten your lower back against the floor.</a:t>
            </a:r>
            <a:endParaRPr lang="en-US" sz="1200" dirty="0"/>
          </a:p>
        </p:txBody>
      </p:sp>
      <p:sp>
        <p:nvSpPr>
          <p:cNvPr id="28" name="SK-28-text-27"/>
          <p:cNvSpPr/>
          <p:nvPr/>
        </p:nvSpPr>
        <p:spPr>
          <a:xfrm>
            <a:off x="1109365" y="3799284"/>
            <a:ext cx="110826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Imagine pressing your belly button gently toward the floor.</a:t>
            </a:r>
            <a:endParaRPr lang="en-US" sz="1200" dirty="0"/>
          </a:p>
        </p:txBody>
      </p:sp>
      <p:sp>
        <p:nvSpPr>
          <p:cNvPr id="29" name="SK-28-text-28"/>
          <p:cNvSpPr/>
          <p:nvPr/>
        </p:nvSpPr>
        <p:spPr>
          <a:xfrm>
            <a:off x="1109365" y="4039344"/>
            <a:ext cx="9646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Hold for 5 seconds. Breathe normally throughout.</a:t>
            </a:r>
            <a:endParaRPr lang="en-US" sz="1200" dirty="0"/>
          </a:p>
        </p:txBody>
      </p:sp>
      <p:sp>
        <p:nvSpPr>
          <p:cNvPr id="30" name="SK-28-text-29"/>
          <p:cNvSpPr/>
          <p:nvPr/>
        </p:nvSpPr>
        <p:spPr>
          <a:xfrm>
            <a:off x="1109365" y="4286250"/>
            <a:ext cx="38557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Relax and repeat.</a:t>
            </a:r>
            <a:endParaRPr lang="en-US" sz="1200" dirty="0"/>
          </a:p>
        </p:txBody>
      </p:sp>
      <p:sp>
        <p:nvSpPr>
          <p:cNvPr id="31" name="SK-28-text-30"/>
          <p:cNvSpPr/>
          <p:nvPr/>
        </p:nvSpPr>
        <p:spPr>
          <a:xfrm>
            <a:off x="1109365" y="4581079"/>
            <a:ext cx="85820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275" dirty="0"/>
          </a:p>
        </p:txBody>
      </p:sp>
      <p:sp>
        <p:nvSpPr>
          <p:cNvPr id="32" name="SK-28-text-31"/>
          <p:cNvSpPr/>
          <p:nvPr/>
        </p:nvSpPr>
        <p:spPr>
          <a:xfrm>
            <a:off x="1450777" y="4896594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5–10 reps</a:t>
            </a:r>
            <a:endParaRPr lang="en-US" sz="1275" dirty="0"/>
          </a:p>
        </p:txBody>
      </p:sp>
      <p:sp>
        <p:nvSpPr>
          <p:cNvPr id="33" name="SK-28-text-32"/>
          <p:cNvSpPr/>
          <p:nvPr/>
        </p:nvSpPr>
        <p:spPr>
          <a:xfrm>
            <a:off x="2901553" y="4896594"/>
            <a:ext cx="24774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1–2 × daily</a:t>
            </a:r>
            <a:endParaRPr lang="en-US" sz="1275" dirty="0"/>
          </a:p>
        </p:txBody>
      </p:sp>
      <p:sp>
        <p:nvSpPr>
          <p:cNvPr id="34" name="SK-28-text-33"/>
          <p:cNvSpPr/>
          <p:nvPr/>
        </p:nvSpPr>
        <p:spPr>
          <a:xfrm>
            <a:off x="1097161" y="5280571"/>
            <a:ext cx="90982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 to 10-second holds as strength improves</a:t>
            </a:r>
            <a:endParaRPr lang="en-US" sz="1200" dirty="0"/>
          </a:p>
        </p:txBody>
      </p:sp>
      <p:sp>
        <p:nvSpPr>
          <p:cNvPr id="35" name="SK-28-text-34"/>
          <p:cNvSpPr/>
          <p:nvPr/>
        </p:nvSpPr>
        <p:spPr>
          <a:xfrm>
            <a:off x="1109365" y="5726311"/>
            <a:ext cx="202406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TIP</a:t>
            </a:r>
            <a:endParaRPr lang="en-US" sz="1275" dirty="0"/>
          </a:p>
        </p:txBody>
      </p:sp>
      <p:sp>
        <p:nvSpPr>
          <p:cNvPr id="36" name="SK-28-text-35"/>
          <p:cNvSpPr/>
          <p:nvPr/>
        </p:nvSpPr>
        <p:spPr>
          <a:xfrm>
            <a:off x="1097161" y="5952679"/>
            <a:ext cx="9585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breathing throughout — do not hold your breath.</a:t>
            </a:r>
            <a:endParaRPr lang="en-US" sz="1200" dirty="0"/>
          </a:p>
        </p:txBody>
      </p:sp>
      <p:sp>
        <p:nvSpPr>
          <p:cNvPr id="37" name="SK-28-text-36"/>
          <p:cNvSpPr/>
          <p:nvPr/>
        </p:nvSpPr>
        <p:spPr>
          <a:xfrm>
            <a:off x="1109365" y="6172200"/>
            <a:ext cx="8854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exercise can be built into a daily routine.</a:t>
            </a:r>
            <a:endParaRPr lang="en-US" sz="1200" dirty="0"/>
          </a:p>
        </p:txBody>
      </p:sp>
      <p:sp>
        <p:nvSpPr>
          <p:cNvPr id="38" name="SK-28-text-37"/>
          <p:cNvSpPr/>
          <p:nvPr/>
        </p:nvSpPr>
        <p:spPr>
          <a:xfrm>
            <a:off x="8034486" y="4965055"/>
            <a:ext cx="41575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back flattens to floor</a:t>
            </a:r>
            <a:endParaRPr lang="en-US" sz="1200" dirty="0"/>
          </a:p>
        </p:txBody>
      </p:sp>
      <p:sp>
        <p:nvSpPr>
          <p:cNvPr id="39" name="SK-28-text-38"/>
          <p:cNvSpPr/>
          <p:nvPr/>
        </p:nvSpPr>
        <p:spPr>
          <a:xfrm>
            <a:off x="2340769" y="6563023"/>
            <a:ext cx="98512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9432"/>
            <a:ext cx="12192000" cy="47923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740569"/>
            <a:ext cx="1328886" cy="281136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1803053"/>
            <a:ext cx="950863" cy="28575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2455069"/>
            <a:ext cx="5571679" cy="72003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3243709"/>
            <a:ext cx="5571679" cy="1913334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3232" y="3305473"/>
            <a:ext cx="38100" cy="1789807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5218807"/>
            <a:ext cx="2413992" cy="1124694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5961" y="5218807"/>
            <a:ext cx="3035796" cy="1124694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97380" y="891480"/>
            <a:ext cx="1950690" cy="2880271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2228850"/>
            <a:ext cx="5266879" cy="2928342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72259" y="5362873"/>
            <a:ext cx="402282" cy="342900"/>
          </a:xfrm>
          <a:prstGeom prst="rect">
            <a:avLst/>
          </a:prstGeom>
        </p:spPr>
      </p:pic>
      <p:sp>
        <p:nvSpPr>
          <p:cNvPr id="16" name="SK-29-text-15"/>
          <p:cNvSpPr/>
          <p:nvPr/>
        </p:nvSpPr>
        <p:spPr>
          <a:xfrm>
            <a:off x="390079" y="157609"/>
            <a:ext cx="513302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75" dirty="0"/>
          </a:p>
        </p:txBody>
      </p:sp>
      <p:sp>
        <p:nvSpPr>
          <p:cNvPr id="17" name="SK-29-text-16"/>
          <p:cNvSpPr/>
          <p:nvPr/>
        </p:nvSpPr>
        <p:spPr>
          <a:xfrm>
            <a:off x="9204871" y="157609"/>
            <a:ext cx="29871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18" name="SK-29-text-17"/>
          <p:cNvSpPr/>
          <p:nvPr/>
        </p:nvSpPr>
        <p:spPr>
          <a:xfrm>
            <a:off x="633859" y="795486"/>
            <a:ext cx="24536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BACK PAIN</a:t>
            </a:r>
            <a:endParaRPr lang="en-US" sz="1200" dirty="0"/>
          </a:p>
        </p:txBody>
      </p:sp>
      <p:sp>
        <p:nvSpPr>
          <p:cNvPr id="19" name="SK-29-text-18"/>
          <p:cNvSpPr/>
          <p:nvPr/>
        </p:nvSpPr>
        <p:spPr>
          <a:xfrm>
            <a:off x="2035969" y="795486"/>
            <a:ext cx="3446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3</a:t>
            </a:r>
            <a:endParaRPr lang="en-US" sz="1350" dirty="0"/>
          </a:p>
        </p:txBody>
      </p:sp>
      <p:sp>
        <p:nvSpPr>
          <p:cNvPr id="20" name="SK-29-text-19"/>
          <p:cNvSpPr/>
          <p:nvPr/>
        </p:nvSpPr>
        <p:spPr>
          <a:xfrm>
            <a:off x="548580" y="1158925"/>
            <a:ext cx="54768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Rolls</a:t>
            </a:r>
            <a:endParaRPr lang="en-US" sz="3450" dirty="0"/>
          </a:p>
        </p:txBody>
      </p:sp>
      <p:sp>
        <p:nvSpPr>
          <p:cNvPr id="21" name="SK-29-text-20"/>
          <p:cNvSpPr/>
          <p:nvPr/>
        </p:nvSpPr>
        <p:spPr>
          <a:xfrm>
            <a:off x="548580" y="1981944"/>
            <a:ext cx="64236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Lumbar Rotation Stretch</a:t>
            </a:r>
            <a:endParaRPr lang="en-US" sz="1800" dirty="0"/>
          </a:p>
        </p:txBody>
      </p:sp>
      <p:sp>
        <p:nvSpPr>
          <p:cNvPr id="22" name="SK-29-text-21"/>
          <p:cNvSpPr/>
          <p:nvPr/>
        </p:nvSpPr>
        <p:spPr>
          <a:xfrm>
            <a:off x="621655" y="2585442"/>
            <a:ext cx="12468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38B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</a:t>
            </a:r>
            <a:endParaRPr lang="en-US" sz="1275" dirty="0"/>
          </a:p>
        </p:txBody>
      </p:sp>
      <p:sp>
        <p:nvSpPr>
          <p:cNvPr id="23" name="SK-29-text-22"/>
          <p:cNvSpPr/>
          <p:nvPr/>
        </p:nvSpPr>
        <p:spPr>
          <a:xfrm>
            <a:off x="609600" y="2846040"/>
            <a:ext cx="1154525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back pain · Lumbar stiffness · Gentle rotation mobility</a:t>
            </a:r>
            <a:endParaRPr lang="en-US" sz="1275" dirty="0"/>
          </a:p>
        </p:txBody>
      </p:sp>
      <p:sp>
        <p:nvSpPr>
          <p:cNvPr id="24" name="SK-29-text-23"/>
          <p:cNvSpPr/>
          <p:nvPr/>
        </p:nvSpPr>
        <p:spPr>
          <a:xfrm>
            <a:off x="609600" y="3429000"/>
            <a:ext cx="241268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38B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5" name="SK-29-text-24"/>
          <p:cNvSpPr/>
          <p:nvPr/>
        </p:nvSpPr>
        <p:spPr>
          <a:xfrm>
            <a:off x="621655" y="3723829"/>
            <a:ext cx="98926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Lie on your back, knees bent, feet together.</a:t>
            </a:r>
            <a:endParaRPr lang="en-US" sz="1350" dirty="0"/>
          </a:p>
        </p:txBody>
      </p:sp>
      <p:sp>
        <p:nvSpPr>
          <p:cNvPr id="26" name="SK-29-text-25"/>
          <p:cNvSpPr/>
          <p:nvPr/>
        </p:nvSpPr>
        <p:spPr>
          <a:xfrm>
            <a:off x="609600" y="3998119"/>
            <a:ext cx="86582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Keep both shoulders flat on the floor.</a:t>
            </a:r>
            <a:endParaRPr lang="en-US" sz="1350" dirty="0"/>
          </a:p>
        </p:txBody>
      </p:sp>
      <p:sp>
        <p:nvSpPr>
          <p:cNvPr id="27" name="SK-29-text-26"/>
          <p:cNvSpPr/>
          <p:nvPr/>
        </p:nvSpPr>
        <p:spPr>
          <a:xfrm>
            <a:off x="609600" y="4265563"/>
            <a:ext cx="11582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Slowly roll both knees to one side as far as comfortable.</a:t>
            </a:r>
            <a:endParaRPr lang="en-US" sz="1350" dirty="0"/>
          </a:p>
        </p:txBody>
      </p:sp>
      <p:sp>
        <p:nvSpPr>
          <p:cNvPr id="28" name="SK-29-text-27"/>
          <p:cNvSpPr/>
          <p:nvPr/>
        </p:nvSpPr>
        <p:spPr>
          <a:xfrm>
            <a:off x="609600" y="4533007"/>
            <a:ext cx="52292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Hold for 10 seconds.</a:t>
            </a:r>
            <a:endParaRPr lang="en-US" sz="1350" dirty="0"/>
          </a:p>
        </p:txBody>
      </p:sp>
      <p:sp>
        <p:nvSpPr>
          <p:cNvPr id="29" name="SK-29-text-28"/>
          <p:cNvSpPr/>
          <p:nvPr/>
        </p:nvSpPr>
        <p:spPr>
          <a:xfrm>
            <a:off x="609600" y="4793605"/>
            <a:ext cx="98926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Return to centre — repeat to the other side.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609600" y="5417790"/>
            <a:ext cx="8582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38B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275" dirty="0"/>
          </a:p>
        </p:txBody>
      </p:sp>
      <p:sp>
        <p:nvSpPr>
          <p:cNvPr id="31" name="SK-29-text-30"/>
          <p:cNvSpPr/>
          <p:nvPr/>
        </p:nvSpPr>
        <p:spPr>
          <a:xfrm>
            <a:off x="609600" y="5698927"/>
            <a:ext cx="173116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reps each side | Daily |</a:t>
            </a:r>
            <a:endParaRPr lang="en-US" sz="1275" dirty="0"/>
          </a:p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 and evening</a:t>
            </a:r>
            <a:endParaRPr lang="en-US" sz="1275" dirty="0"/>
          </a:p>
        </p:txBody>
      </p:sp>
      <p:sp>
        <p:nvSpPr>
          <p:cNvPr id="32" name="SK-29-text-31"/>
          <p:cNvSpPr/>
          <p:nvPr/>
        </p:nvSpPr>
        <p:spPr>
          <a:xfrm>
            <a:off x="3511153" y="5390257"/>
            <a:ext cx="12468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002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</a:t>
            </a:r>
            <a:endParaRPr lang="en-US" sz="1275" dirty="0"/>
          </a:p>
        </p:txBody>
      </p:sp>
      <p:sp>
        <p:nvSpPr>
          <p:cNvPr id="33" name="SK-29-text-32"/>
          <p:cNvSpPr/>
          <p:nvPr/>
        </p:nvSpPr>
        <p:spPr>
          <a:xfrm>
            <a:off x="3499098" y="5630317"/>
            <a:ext cx="220667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Shoulders must stay flat. Stop if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shooting or leg pain occurs — may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suggest nerve root involvement.</a:t>
            </a:r>
            <a:endParaRPr lang="en-US" sz="1200" dirty="0"/>
          </a:p>
        </p:txBody>
      </p:sp>
      <p:sp>
        <p:nvSpPr>
          <p:cNvPr id="34" name="SK-29-text-33"/>
          <p:cNvSpPr/>
          <p:nvPr/>
        </p:nvSpPr>
        <p:spPr>
          <a:xfrm>
            <a:off x="7388275" y="5918448"/>
            <a:ext cx="48037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shoulders flat — roll knees side to side</a:t>
            </a:r>
            <a:endParaRPr lang="en-US" sz="1350" dirty="0"/>
          </a:p>
        </p:txBody>
      </p:sp>
      <p:sp>
        <p:nvSpPr>
          <p:cNvPr id="35" name="SK-29-text-34"/>
          <p:cNvSpPr/>
          <p:nvPr/>
        </p:nvSpPr>
        <p:spPr>
          <a:xfrm>
            <a:off x="2657773" y="6590407"/>
            <a:ext cx="95342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888"/>
            <a:ext cx="12192000" cy="41077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857250"/>
            <a:ext cx="1524000" cy="370284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2582168"/>
            <a:ext cx="926455" cy="4762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15" y="4972050"/>
            <a:ext cx="57150" cy="56227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5664696"/>
            <a:ext cx="5596086" cy="555427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10165" y="980629"/>
            <a:ext cx="3791694" cy="5157192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5774382"/>
            <a:ext cx="426690" cy="322213"/>
          </a:xfrm>
          <a:prstGeom prst="rect">
            <a:avLst/>
          </a:prstGeom>
        </p:spPr>
      </p:pic>
      <p:sp>
        <p:nvSpPr>
          <p:cNvPr id="12" name="SK-3-text-11"/>
          <p:cNvSpPr/>
          <p:nvPr/>
        </p:nvSpPr>
        <p:spPr>
          <a:xfrm>
            <a:off x="243780" y="157609"/>
            <a:ext cx="97345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MSK Exercises for Primary Care</a:t>
            </a:r>
            <a:endParaRPr lang="en-US" sz="2100" dirty="0"/>
          </a:p>
        </p:txBody>
      </p:sp>
      <p:sp>
        <p:nvSpPr>
          <p:cNvPr id="13" name="SK-3-text-12"/>
          <p:cNvSpPr/>
          <p:nvPr/>
        </p:nvSpPr>
        <p:spPr>
          <a:xfrm>
            <a:off x="8321873" y="205680"/>
            <a:ext cx="351636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www.bradfordvts.co.uk</a:t>
            </a:r>
            <a:endParaRPr lang="en-US" sz="1425" dirty="0"/>
          </a:p>
        </p:txBody>
      </p:sp>
      <p:sp>
        <p:nvSpPr>
          <p:cNvPr id="14" name="SK-3-text-13"/>
          <p:cNvSpPr/>
          <p:nvPr/>
        </p:nvSpPr>
        <p:spPr>
          <a:xfrm>
            <a:off x="413147" y="932557"/>
            <a:ext cx="135567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PAIN</a:t>
            </a:r>
            <a:endParaRPr lang="en-US" sz="1575" dirty="0"/>
          </a:p>
        </p:txBody>
      </p:sp>
      <p:sp>
        <p:nvSpPr>
          <p:cNvPr id="15" name="SK-3-text-14"/>
          <p:cNvSpPr/>
          <p:nvPr/>
        </p:nvSpPr>
        <p:spPr>
          <a:xfrm>
            <a:off x="2243286" y="932557"/>
            <a:ext cx="36375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1 of 4</a:t>
            </a:r>
            <a:endParaRPr lang="en-US" sz="1425" dirty="0"/>
          </a:p>
        </p:txBody>
      </p:sp>
      <p:sp>
        <p:nvSpPr>
          <p:cNvPr id="16" name="SK-3-text-15"/>
          <p:cNvSpPr/>
          <p:nvPr/>
        </p:nvSpPr>
        <p:spPr>
          <a:xfrm>
            <a:off x="353467" y="1364605"/>
            <a:ext cx="3608784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Tilt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 to Shoulder</a:t>
            </a:r>
            <a:endParaRPr lang="en-US" sz="3600" dirty="0"/>
          </a:p>
        </p:txBody>
      </p:sp>
      <p:sp>
        <p:nvSpPr>
          <p:cNvPr id="17" name="SK-3-text-16"/>
          <p:cNvSpPr/>
          <p:nvPr/>
        </p:nvSpPr>
        <p:spPr>
          <a:xfrm>
            <a:off x="365671" y="2756892"/>
            <a:ext cx="12468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</a:t>
            </a:r>
            <a:endParaRPr lang="en-US" sz="1275" dirty="0"/>
          </a:p>
        </p:txBody>
      </p:sp>
      <p:sp>
        <p:nvSpPr>
          <p:cNvPr id="18" name="SK-3-text-17"/>
          <p:cNvSpPr/>
          <p:nvPr/>
        </p:nvSpPr>
        <p:spPr>
          <a:xfrm>
            <a:off x="365671" y="2996803"/>
            <a:ext cx="118263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Mechanical neck pain • Cervical stiffness • Range of motion</a:t>
            </a:r>
            <a:endParaRPr lang="en-US" sz="1425" dirty="0"/>
          </a:p>
        </p:txBody>
      </p:sp>
      <p:sp>
        <p:nvSpPr>
          <p:cNvPr id="19" name="SK-3-text-18"/>
          <p:cNvSpPr/>
          <p:nvPr/>
        </p:nvSpPr>
        <p:spPr>
          <a:xfrm>
            <a:off x="365671" y="3401467"/>
            <a:ext cx="241268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0" name="SK-3-text-19"/>
          <p:cNvSpPr/>
          <p:nvPr/>
        </p:nvSpPr>
        <p:spPr>
          <a:xfrm>
            <a:off x="377875" y="3675757"/>
            <a:ext cx="544734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Sit down for balance.</a:t>
            </a:r>
            <a:endParaRPr lang="en-US" sz="1425" dirty="0"/>
          </a:p>
        </p:txBody>
      </p:sp>
      <p:sp>
        <p:nvSpPr>
          <p:cNvPr id="21" name="SK-3-text-20"/>
          <p:cNvSpPr/>
          <p:nvPr/>
        </p:nvSpPr>
        <p:spPr>
          <a:xfrm>
            <a:off x="365671" y="3943350"/>
            <a:ext cx="51816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Slowly tilt your head toward your shoulder — ear leading,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 stays down.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365671" y="4423321"/>
            <a:ext cx="118263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Gently tense the neck muscles and hold for 5 seconds.</a:t>
            </a:r>
            <a:endParaRPr lang="en-US" sz="1425" dirty="0"/>
          </a:p>
        </p:txBody>
      </p:sp>
      <p:sp>
        <p:nvSpPr>
          <p:cNvPr id="23" name="SK-3-text-22"/>
          <p:cNvSpPr/>
          <p:nvPr/>
        </p:nvSpPr>
        <p:spPr>
          <a:xfrm>
            <a:off x="365671" y="4704457"/>
            <a:ext cx="1022508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Return to centre. Repeat on the other side.</a:t>
            </a:r>
            <a:endParaRPr lang="en-US" sz="1425" dirty="0"/>
          </a:p>
        </p:txBody>
      </p:sp>
      <p:sp>
        <p:nvSpPr>
          <p:cNvPr id="24" name="SK-3-text-23"/>
          <p:cNvSpPr/>
          <p:nvPr/>
        </p:nvSpPr>
        <p:spPr>
          <a:xfrm>
            <a:off x="621655" y="5040511"/>
            <a:ext cx="41005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reps each side</a:t>
            </a:r>
            <a:endParaRPr lang="en-US" sz="1575" dirty="0"/>
          </a:p>
        </p:txBody>
      </p:sp>
      <p:sp>
        <p:nvSpPr>
          <p:cNvPr id="25" name="SK-3-text-24"/>
          <p:cNvSpPr/>
          <p:nvPr/>
        </p:nvSpPr>
        <p:spPr>
          <a:xfrm>
            <a:off x="646063" y="5287417"/>
            <a:ext cx="40205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1–2 times daily</a:t>
            </a:r>
            <a:endParaRPr lang="en-US" sz="1575" dirty="0"/>
          </a:p>
        </p:txBody>
      </p:sp>
      <p:sp>
        <p:nvSpPr>
          <p:cNvPr id="26" name="SK-3-text-25"/>
          <p:cNvSpPr/>
          <p:nvPr/>
        </p:nvSpPr>
        <p:spPr>
          <a:xfrm>
            <a:off x="987475" y="5842992"/>
            <a:ext cx="11204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if: sharp pain • dizziness • pins and needles down the arm</a:t>
            </a:r>
            <a:endParaRPr lang="en-US" sz="1425" dirty="0"/>
          </a:p>
        </p:txBody>
      </p:sp>
      <p:sp>
        <p:nvSpPr>
          <p:cNvPr id="27" name="SK-3-text-26"/>
          <p:cNvSpPr/>
          <p:nvPr/>
        </p:nvSpPr>
        <p:spPr>
          <a:xfrm>
            <a:off x="2153989" y="6549330"/>
            <a:ext cx="77618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3663"/>
            <a:ext cx="12192000" cy="54769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254353"/>
            <a:ext cx="12192000" cy="54769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09271"/>
            <a:ext cx="12192000" cy="548580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740569"/>
            <a:ext cx="2023765" cy="301675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2408634"/>
            <a:ext cx="1011882" cy="38100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5191423"/>
            <a:ext cx="3352800" cy="226219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5500092"/>
            <a:ext cx="3767286" cy="630882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58475" y="171450"/>
            <a:ext cx="19050" cy="137071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86486" y="1796653"/>
            <a:ext cx="6924973" cy="2818507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5616625"/>
            <a:ext cx="438894" cy="342900"/>
          </a:xfrm>
          <a:prstGeom prst="rect">
            <a:avLst/>
          </a:prstGeom>
        </p:spPr>
      </p:pic>
      <p:sp>
        <p:nvSpPr>
          <p:cNvPr id="14" name="SK-30-text-13"/>
          <p:cNvSpPr/>
          <p:nvPr/>
        </p:nvSpPr>
        <p:spPr>
          <a:xfrm>
            <a:off x="365671" y="171450"/>
            <a:ext cx="54349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5" name="SK-30-text-14"/>
          <p:cNvSpPr/>
          <p:nvPr/>
        </p:nvSpPr>
        <p:spPr>
          <a:xfrm>
            <a:off x="8802588" y="178296"/>
            <a:ext cx="338941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6" name="SK-30-text-15"/>
          <p:cNvSpPr/>
          <p:nvPr/>
        </p:nvSpPr>
        <p:spPr>
          <a:xfrm>
            <a:off x="10850761" y="185142"/>
            <a:ext cx="134123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17" name="SK-30-text-16"/>
          <p:cNvSpPr/>
          <p:nvPr/>
        </p:nvSpPr>
        <p:spPr>
          <a:xfrm>
            <a:off x="572988" y="795486"/>
            <a:ext cx="2760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BACK PAIN</a:t>
            </a:r>
            <a:endParaRPr lang="en-US" sz="1350" dirty="0"/>
          </a:p>
        </p:txBody>
      </p:sp>
      <p:sp>
        <p:nvSpPr>
          <p:cNvPr id="18" name="SK-30-text-17"/>
          <p:cNvSpPr/>
          <p:nvPr/>
        </p:nvSpPr>
        <p:spPr>
          <a:xfrm>
            <a:off x="402282" y="1145232"/>
            <a:ext cx="36375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3 of 3</a:t>
            </a:r>
            <a:endParaRPr lang="en-US" sz="1425" dirty="0"/>
          </a:p>
        </p:txBody>
      </p:sp>
      <p:sp>
        <p:nvSpPr>
          <p:cNvPr id="19" name="SK-30-text-18"/>
          <p:cNvSpPr/>
          <p:nvPr/>
        </p:nvSpPr>
        <p:spPr>
          <a:xfrm>
            <a:off x="402282" y="1426369"/>
            <a:ext cx="5772150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Bird-Dog</a:t>
            </a:r>
            <a:endParaRPr lang="en-US" sz="4500" dirty="0"/>
          </a:p>
        </p:txBody>
      </p:sp>
      <p:sp>
        <p:nvSpPr>
          <p:cNvPr id="20" name="SK-30-text-19"/>
          <p:cNvSpPr/>
          <p:nvPr/>
        </p:nvSpPr>
        <p:spPr>
          <a:xfrm>
            <a:off x="402282" y="2057400"/>
            <a:ext cx="91573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 Stabiliser &amp; Core Strengthening</a:t>
            </a:r>
            <a:endParaRPr lang="en-US" sz="1650" dirty="0"/>
          </a:p>
        </p:txBody>
      </p:sp>
      <p:sp>
        <p:nvSpPr>
          <p:cNvPr id="21" name="SK-30-text-20"/>
          <p:cNvSpPr/>
          <p:nvPr/>
        </p:nvSpPr>
        <p:spPr>
          <a:xfrm>
            <a:off x="377875" y="2619673"/>
            <a:ext cx="241268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USE</a:t>
            </a:r>
            <a:endParaRPr lang="en-US" sz="1275" dirty="0"/>
          </a:p>
        </p:txBody>
      </p:sp>
      <p:sp>
        <p:nvSpPr>
          <p:cNvPr id="22" name="SK-30-text-21"/>
          <p:cNvSpPr/>
          <p:nvPr/>
        </p:nvSpPr>
        <p:spPr>
          <a:xfrm>
            <a:off x="377875" y="2866579"/>
            <a:ext cx="398665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Non-specific low back pain — core stability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 extensor strengthening</a:t>
            </a:r>
            <a:endParaRPr lang="en-US" sz="1350" dirty="0"/>
          </a:p>
        </p:txBody>
      </p:sp>
      <p:sp>
        <p:nvSpPr>
          <p:cNvPr id="23" name="SK-30-text-22"/>
          <p:cNvSpPr/>
          <p:nvPr/>
        </p:nvSpPr>
        <p:spPr>
          <a:xfrm>
            <a:off x="377875" y="3415159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4" name="SK-30-text-23"/>
          <p:cNvSpPr/>
          <p:nvPr/>
        </p:nvSpPr>
        <p:spPr>
          <a:xfrm>
            <a:off x="402282" y="3668911"/>
            <a:ext cx="360878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Kneel on all fours — back straight and flat,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arched or drooping</a:t>
            </a:r>
            <a:endParaRPr lang="en-US" sz="1200" dirty="0"/>
          </a:p>
        </p:txBody>
      </p:sp>
      <p:sp>
        <p:nvSpPr>
          <p:cNvPr id="25" name="SK-30-text-24"/>
          <p:cNvSpPr/>
          <p:nvPr/>
        </p:nvSpPr>
        <p:spPr>
          <a:xfrm>
            <a:off x="402282" y="4100959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Tighten your stomach muscles gently</a:t>
            </a:r>
            <a:endParaRPr lang="en-US" sz="1200" dirty="0"/>
          </a:p>
        </p:txBody>
      </p:sp>
      <p:sp>
        <p:nvSpPr>
          <p:cNvPr id="26" name="SK-30-text-25"/>
          <p:cNvSpPr/>
          <p:nvPr/>
        </p:nvSpPr>
        <p:spPr>
          <a:xfrm>
            <a:off x="402282" y="4327327"/>
            <a:ext cx="36576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Slowly raise one arm straight out in front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hold for 10 seconds, then lower</a:t>
            </a:r>
            <a:endParaRPr lang="en-US" sz="1200" dirty="0"/>
          </a:p>
        </p:txBody>
      </p:sp>
      <p:sp>
        <p:nvSpPr>
          <p:cNvPr id="27" name="SK-30-text-26"/>
          <p:cNvSpPr/>
          <p:nvPr/>
        </p:nvSpPr>
        <p:spPr>
          <a:xfrm>
            <a:off x="402282" y="4745682"/>
            <a:ext cx="36576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Progress: raise the opposite leg behind you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the same time</a:t>
            </a:r>
            <a:endParaRPr lang="en-US" sz="1200" dirty="0"/>
          </a:p>
        </p:txBody>
      </p:sp>
      <p:sp>
        <p:nvSpPr>
          <p:cNvPr id="28" name="SK-30-text-27"/>
          <p:cNvSpPr/>
          <p:nvPr/>
        </p:nvSpPr>
        <p:spPr>
          <a:xfrm>
            <a:off x="511969" y="5205115"/>
            <a:ext cx="791813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reps each side | Once or twice daily</a:t>
            </a:r>
            <a:endParaRPr lang="en-US" sz="1275" dirty="0"/>
          </a:p>
        </p:txBody>
      </p:sp>
      <p:sp>
        <p:nvSpPr>
          <p:cNvPr id="29" name="SK-30-text-28"/>
          <p:cNvSpPr/>
          <p:nvPr/>
        </p:nvSpPr>
        <p:spPr>
          <a:xfrm>
            <a:off x="1060698" y="5582394"/>
            <a:ext cx="292596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the pelvis level — do not let it rotate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drop as you lift. Start with arm only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adding the leg.</a:t>
            </a:r>
            <a:endParaRPr lang="en-US" sz="1050" dirty="0"/>
          </a:p>
        </p:txBody>
      </p:sp>
      <p:sp>
        <p:nvSpPr>
          <p:cNvPr id="30" name="SK-30-text-29"/>
          <p:cNvSpPr/>
          <p:nvPr/>
        </p:nvSpPr>
        <p:spPr>
          <a:xfrm>
            <a:off x="6069955" y="5273725"/>
            <a:ext cx="47456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with arm only — add opposite leg when confident</a:t>
            </a:r>
            <a:endParaRPr lang="en-US" sz="1200" dirty="0"/>
          </a:p>
        </p:txBody>
      </p:sp>
      <p:sp>
        <p:nvSpPr>
          <p:cNvPr id="31" name="SK-30-text-30"/>
          <p:cNvSpPr/>
          <p:nvPr/>
        </p:nvSpPr>
        <p:spPr>
          <a:xfrm>
            <a:off x="2046684" y="6467029"/>
            <a:ext cx="80496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6003"/>
            <a:ext cx="12192000" cy="3810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685800"/>
            <a:ext cx="2511475" cy="246757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3271" y="479971"/>
            <a:ext cx="2194471" cy="2811661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2280940"/>
            <a:ext cx="3425875" cy="19050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2564755"/>
            <a:ext cx="60871" cy="315367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4075658"/>
            <a:ext cx="4157365" cy="9525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4788843"/>
            <a:ext cx="4157365" cy="9525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4923979"/>
            <a:ext cx="1219200" cy="370284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04392" y="4923979"/>
            <a:ext cx="2048173" cy="370284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7992" y="4923979"/>
            <a:ext cx="1950690" cy="370284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079" y="5445175"/>
            <a:ext cx="5498455" cy="822871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0079" y="5445175"/>
            <a:ext cx="73075" cy="822871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67029"/>
            <a:ext cx="12192000" cy="390823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63867" y="864096"/>
            <a:ext cx="3840361" cy="5225653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72086" y="4985742"/>
            <a:ext cx="255984" cy="239911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62894" y="4992588"/>
            <a:ext cx="255984" cy="233065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4173" y="4992588"/>
            <a:ext cx="255984" cy="239911"/>
          </a:xfrm>
          <a:prstGeom prst="rect">
            <a:avLst/>
          </a:prstGeom>
        </p:spPr>
      </p:pic>
      <p:sp>
        <p:nvSpPr>
          <p:cNvPr id="21" name="SK-31-text-20"/>
          <p:cNvSpPr/>
          <p:nvPr/>
        </p:nvSpPr>
        <p:spPr>
          <a:xfrm>
            <a:off x="365671" y="116532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2" name="SK-31-text-21"/>
          <p:cNvSpPr/>
          <p:nvPr/>
        </p:nvSpPr>
        <p:spPr>
          <a:xfrm>
            <a:off x="9331226" y="130225"/>
            <a:ext cx="249495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275" dirty="0"/>
          </a:p>
        </p:txBody>
      </p:sp>
      <p:sp>
        <p:nvSpPr>
          <p:cNvPr id="23" name="SK-31-text-22"/>
          <p:cNvSpPr/>
          <p:nvPr/>
        </p:nvSpPr>
        <p:spPr>
          <a:xfrm>
            <a:off x="487561" y="713184"/>
            <a:ext cx="4648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ANKLE SPRAIN &amp; ANKLE PAIN</a:t>
            </a:r>
            <a:endParaRPr lang="en-US" sz="1200" dirty="0"/>
          </a:p>
        </p:txBody>
      </p:sp>
      <p:sp>
        <p:nvSpPr>
          <p:cNvPr id="24" name="SK-31-text-23"/>
          <p:cNvSpPr/>
          <p:nvPr/>
        </p:nvSpPr>
        <p:spPr>
          <a:xfrm>
            <a:off x="414486" y="1056084"/>
            <a:ext cx="32546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1 OF 3</a:t>
            </a:r>
            <a:endParaRPr lang="en-US" sz="1275" dirty="0"/>
          </a:p>
        </p:txBody>
      </p:sp>
      <p:sp>
        <p:nvSpPr>
          <p:cNvPr id="25" name="SK-31-text-24"/>
          <p:cNvSpPr/>
          <p:nvPr/>
        </p:nvSpPr>
        <p:spPr>
          <a:xfrm>
            <a:off x="402282" y="1344067"/>
            <a:ext cx="3633192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Ankle Pumps</a:t>
            </a:r>
            <a:endParaRPr lang="en-US" sz="3000" dirty="0"/>
          </a:p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Range of Motion</a:t>
            </a:r>
            <a:endParaRPr lang="en-US" sz="3000" dirty="0"/>
          </a:p>
        </p:txBody>
      </p:sp>
      <p:sp>
        <p:nvSpPr>
          <p:cNvPr id="26" name="SK-31-text-25"/>
          <p:cNvSpPr/>
          <p:nvPr/>
        </p:nvSpPr>
        <p:spPr>
          <a:xfrm>
            <a:off x="572988" y="2544217"/>
            <a:ext cx="34136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Ankle sprain recovery, ankle stiffness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restoring joint mobility and reducing swelling</a:t>
            </a:r>
            <a:endParaRPr lang="en-US" sz="1275" dirty="0"/>
          </a:p>
        </p:txBody>
      </p:sp>
      <p:sp>
        <p:nvSpPr>
          <p:cNvPr id="27" name="SK-31-text-26"/>
          <p:cNvSpPr/>
          <p:nvPr/>
        </p:nvSpPr>
        <p:spPr>
          <a:xfrm>
            <a:off x="414486" y="3202632"/>
            <a:ext cx="2636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Pump movement:</a:t>
            </a:r>
            <a:endParaRPr lang="en-US" sz="1200" dirty="0"/>
          </a:p>
        </p:txBody>
      </p:sp>
      <p:sp>
        <p:nvSpPr>
          <p:cNvPr id="28" name="SK-31-text-27"/>
          <p:cNvSpPr/>
          <p:nvPr/>
        </p:nvSpPr>
        <p:spPr>
          <a:xfrm>
            <a:off x="402282" y="3387775"/>
            <a:ext cx="410869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Bend your ankle upward — pull toes toward you as far as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possible. Then point toes away as far as comfortable.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in a smooth, rhythmic pump.</a:t>
            </a:r>
            <a:endParaRPr lang="en-US" sz="1200" dirty="0"/>
          </a:p>
        </p:txBody>
      </p:sp>
      <p:sp>
        <p:nvSpPr>
          <p:cNvPr id="29" name="SK-31-text-28"/>
          <p:cNvSpPr/>
          <p:nvPr/>
        </p:nvSpPr>
        <p:spPr>
          <a:xfrm>
            <a:off x="414486" y="4162723"/>
            <a:ext cx="30022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Circle movement:</a:t>
            </a:r>
            <a:endParaRPr lang="en-US" sz="1200" dirty="0"/>
          </a:p>
        </p:txBody>
      </p:sp>
      <p:sp>
        <p:nvSpPr>
          <p:cNvPr id="30" name="SK-31-text-29"/>
          <p:cNvSpPr/>
          <p:nvPr/>
        </p:nvSpPr>
        <p:spPr>
          <a:xfrm>
            <a:off x="402282" y="4341019"/>
            <a:ext cx="31454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Slowly circle your ankle clockwise 10 times,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anticlockwise 10 times.</a:t>
            </a:r>
            <a:endParaRPr lang="en-US" sz="1200" dirty="0"/>
          </a:p>
        </p:txBody>
      </p:sp>
      <p:sp>
        <p:nvSpPr>
          <p:cNvPr id="31" name="SK-31-text-30"/>
          <p:cNvSpPr/>
          <p:nvPr/>
        </p:nvSpPr>
        <p:spPr>
          <a:xfrm>
            <a:off x="816769" y="5019973"/>
            <a:ext cx="18945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pumps</a:t>
            </a:r>
            <a:endParaRPr lang="en-US" sz="1275" dirty="0"/>
          </a:p>
        </p:txBody>
      </p:sp>
      <p:sp>
        <p:nvSpPr>
          <p:cNvPr id="32" name="SK-31-text-31"/>
          <p:cNvSpPr/>
          <p:nvPr/>
        </p:nvSpPr>
        <p:spPr>
          <a:xfrm>
            <a:off x="2267694" y="5019973"/>
            <a:ext cx="40319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circles each way</a:t>
            </a:r>
            <a:endParaRPr lang="en-US" sz="1275" dirty="0"/>
          </a:p>
        </p:txBody>
      </p:sp>
      <p:sp>
        <p:nvSpPr>
          <p:cNvPr id="33" name="SK-31-text-32"/>
          <p:cNvSpPr/>
          <p:nvPr/>
        </p:nvSpPr>
        <p:spPr>
          <a:xfrm>
            <a:off x="4364682" y="5019973"/>
            <a:ext cx="377285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Several times daily</a:t>
            </a:r>
            <a:endParaRPr lang="en-US" sz="1275" dirty="0"/>
          </a:p>
        </p:txBody>
      </p:sp>
      <p:sp>
        <p:nvSpPr>
          <p:cNvPr id="34" name="SK-31-text-33"/>
          <p:cNvSpPr/>
          <p:nvPr/>
        </p:nvSpPr>
        <p:spPr>
          <a:xfrm>
            <a:off x="548580" y="5609779"/>
            <a:ext cx="1905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8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TIP</a:t>
            </a:r>
            <a:endParaRPr lang="en-US" sz="1200" dirty="0"/>
          </a:p>
        </p:txBody>
      </p:sp>
      <p:sp>
        <p:nvSpPr>
          <p:cNvPr id="35" name="SK-31-text-34"/>
          <p:cNvSpPr/>
          <p:nvPr/>
        </p:nvSpPr>
        <p:spPr>
          <a:xfrm>
            <a:off x="536377" y="5808613"/>
            <a:ext cx="45475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within a pain-free range. Early controlled movement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immobility — significantly aids recovery and reduces swelling.</a:t>
            </a:r>
            <a:endParaRPr lang="en-US" sz="1200" dirty="0"/>
          </a:p>
        </p:txBody>
      </p:sp>
      <p:sp>
        <p:nvSpPr>
          <p:cNvPr id="36" name="SK-31-text-35"/>
          <p:cNvSpPr/>
          <p:nvPr/>
        </p:nvSpPr>
        <p:spPr>
          <a:xfrm>
            <a:off x="7433072" y="6192738"/>
            <a:ext cx="27021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Clockwise × 10 | Anticlockwise × 10</a:t>
            </a:r>
            <a:endParaRPr lang="en-US" sz="1275" dirty="0"/>
          </a:p>
        </p:txBody>
      </p:sp>
      <p:sp>
        <p:nvSpPr>
          <p:cNvPr id="37" name="SK-31-text-36"/>
          <p:cNvSpPr/>
          <p:nvPr/>
        </p:nvSpPr>
        <p:spPr>
          <a:xfrm>
            <a:off x="2556272" y="6604248"/>
            <a:ext cx="706695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4613"/>
            <a:ext cx="12192000" cy="3810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5138"/>
            <a:ext cx="12192000" cy="38100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788640"/>
            <a:ext cx="2560290" cy="274290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0761" y="788640"/>
            <a:ext cx="1706761" cy="274290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2351633"/>
            <a:ext cx="1341090" cy="2857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4834830"/>
            <a:ext cx="3535561" cy="582811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165" y="5520630"/>
            <a:ext cx="19050" cy="548580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400" y="720030"/>
            <a:ext cx="4023271" cy="5349180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1279" y="1131540"/>
            <a:ext cx="5681365" cy="4526161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4903440"/>
            <a:ext cx="524173" cy="418207"/>
          </a:xfrm>
          <a:prstGeom prst="rect">
            <a:avLst/>
          </a:prstGeom>
        </p:spPr>
      </p:pic>
      <p:sp>
        <p:nvSpPr>
          <p:cNvPr id="15" name="SK-32-text-14"/>
          <p:cNvSpPr/>
          <p:nvPr/>
        </p:nvSpPr>
        <p:spPr>
          <a:xfrm>
            <a:off x="243780" y="171450"/>
            <a:ext cx="45339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16" name="SK-32-text-15"/>
          <p:cNvSpPr/>
          <p:nvPr/>
        </p:nvSpPr>
        <p:spPr>
          <a:xfrm>
            <a:off x="9140875" y="171450"/>
            <a:ext cx="186838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7" name="SK-32-text-16"/>
          <p:cNvSpPr/>
          <p:nvPr/>
        </p:nvSpPr>
        <p:spPr>
          <a:xfrm>
            <a:off x="11054953" y="171450"/>
            <a:ext cx="89296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125" dirty="0"/>
          </a:p>
        </p:txBody>
      </p:sp>
      <p:sp>
        <p:nvSpPr>
          <p:cNvPr id="18" name="SK-32-text-17"/>
          <p:cNvSpPr/>
          <p:nvPr/>
        </p:nvSpPr>
        <p:spPr>
          <a:xfrm>
            <a:off x="534888" y="843409"/>
            <a:ext cx="25510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SPRAIN &amp; ANKLE PAIN</a:t>
            </a:r>
            <a:endParaRPr lang="en-US" sz="1200" dirty="0"/>
          </a:p>
        </p:txBody>
      </p:sp>
      <p:sp>
        <p:nvSpPr>
          <p:cNvPr id="19" name="SK-32-text-18"/>
          <p:cNvSpPr/>
          <p:nvPr/>
        </p:nvSpPr>
        <p:spPr>
          <a:xfrm>
            <a:off x="3531691" y="843409"/>
            <a:ext cx="126355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2 of 3</a:t>
            </a:r>
            <a:endParaRPr lang="en-US" sz="1275" dirty="0"/>
          </a:p>
        </p:txBody>
      </p:sp>
      <p:sp>
        <p:nvSpPr>
          <p:cNvPr id="20" name="SK-32-text-19"/>
          <p:cNvSpPr/>
          <p:nvPr/>
        </p:nvSpPr>
        <p:spPr>
          <a:xfrm>
            <a:off x="365671" y="1268611"/>
            <a:ext cx="4218384" cy="1056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Alphabet</a:t>
            </a:r>
            <a:endParaRPr lang="en-US" sz="3750" dirty="0"/>
          </a:p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Writing</a:t>
            </a:r>
            <a:endParaRPr lang="en-US" sz="3750" dirty="0"/>
          </a:p>
        </p:txBody>
      </p:sp>
      <p:sp>
        <p:nvSpPr>
          <p:cNvPr id="21" name="SK-32-text-20"/>
          <p:cNvSpPr/>
          <p:nvPr/>
        </p:nvSpPr>
        <p:spPr>
          <a:xfrm>
            <a:off x="377875" y="2633365"/>
            <a:ext cx="28013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275" dirty="0"/>
          </a:p>
        </p:txBody>
      </p:sp>
      <p:sp>
        <p:nvSpPr>
          <p:cNvPr id="22" name="SK-32-text-21"/>
          <p:cNvSpPr/>
          <p:nvPr/>
        </p:nvSpPr>
        <p:spPr>
          <a:xfrm>
            <a:off x="377875" y="2873425"/>
            <a:ext cx="39379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sprain — restoring full range of motion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proprioceptive warm-up</a:t>
            </a:r>
            <a:endParaRPr lang="en-US" sz="1200" dirty="0"/>
          </a:p>
        </p:txBody>
      </p:sp>
      <p:sp>
        <p:nvSpPr>
          <p:cNvPr id="23" name="SK-32-text-22"/>
          <p:cNvSpPr/>
          <p:nvPr/>
        </p:nvSpPr>
        <p:spPr>
          <a:xfrm>
            <a:off x="377875" y="3401467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4" name="SK-32-text-23"/>
          <p:cNvSpPr/>
          <p:nvPr/>
        </p:nvSpPr>
        <p:spPr>
          <a:xfrm>
            <a:off x="377875" y="3634680"/>
            <a:ext cx="61112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 with your foot off the floor.</a:t>
            </a:r>
            <a:endParaRPr lang="en-US" sz="1200" dirty="0"/>
          </a:p>
        </p:txBody>
      </p:sp>
      <p:sp>
        <p:nvSpPr>
          <p:cNvPr id="25" name="SK-32-text-24"/>
          <p:cNvSpPr/>
          <p:nvPr/>
        </p:nvSpPr>
        <p:spPr>
          <a:xfrm>
            <a:off x="377875" y="3881586"/>
            <a:ext cx="37550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your big toe as a pen, write all the letters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the alphabet in the air.</a:t>
            </a:r>
            <a:endParaRPr lang="en-US" sz="1200" dirty="0"/>
          </a:p>
        </p:txBody>
      </p:sp>
      <p:sp>
        <p:nvSpPr>
          <p:cNvPr id="26" name="SK-32-text-25"/>
          <p:cNvSpPr/>
          <p:nvPr/>
        </p:nvSpPr>
        <p:spPr>
          <a:xfrm>
            <a:off x="377875" y="4341019"/>
            <a:ext cx="390138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Move only your ankle joint — not your whole leg.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the letters as large as possible.</a:t>
            </a:r>
            <a:endParaRPr lang="en-US" sz="1200" dirty="0"/>
          </a:p>
        </p:txBody>
      </p:sp>
      <p:sp>
        <p:nvSpPr>
          <p:cNvPr id="27" name="SK-32-text-26"/>
          <p:cNvSpPr/>
          <p:nvPr/>
        </p:nvSpPr>
        <p:spPr>
          <a:xfrm>
            <a:off x="1219200" y="4923979"/>
            <a:ext cx="16336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Full alphabet once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Twice daily</a:t>
            </a:r>
            <a:endParaRPr lang="en-US" sz="1350" dirty="0"/>
          </a:p>
        </p:txBody>
      </p:sp>
      <p:sp>
        <p:nvSpPr>
          <p:cNvPr id="28" name="SK-32-text-27"/>
          <p:cNvSpPr/>
          <p:nvPr/>
        </p:nvSpPr>
        <p:spPr>
          <a:xfrm>
            <a:off x="621655" y="5575548"/>
            <a:ext cx="3559969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ankle joint only — not the whole leg.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should feel like a comfortable mobility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exercise, not painful.</a:t>
            </a:r>
            <a:endParaRPr lang="en-US" sz="1350" dirty="0"/>
          </a:p>
        </p:txBody>
      </p:sp>
      <p:sp>
        <p:nvSpPr>
          <p:cNvPr id="29" name="SK-32-text-28"/>
          <p:cNvSpPr/>
          <p:nvPr/>
        </p:nvSpPr>
        <p:spPr>
          <a:xfrm>
            <a:off x="2546598" y="6563023"/>
            <a:ext cx="707439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7729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729"/>
            <a:ext cx="12192000" cy="54769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932557"/>
            <a:ext cx="1975098" cy="356592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362646"/>
            <a:ext cx="1292275" cy="47625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4875907"/>
            <a:ext cx="97482" cy="582811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5657850"/>
            <a:ext cx="5693569" cy="630882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9067" y="5129659"/>
            <a:ext cx="4523184" cy="1008013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82573" y="4855369"/>
            <a:ext cx="975271" cy="1110853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60769" y="5445175"/>
            <a:ext cx="377875" cy="287982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87867" y="4855369"/>
            <a:ext cx="828973" cy="1220688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05192" y="5445175"/>
            <a:ext cx="390079" cy="287982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83475" y="4841677"/>
            <a:ext cx="950863" cy="1145232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59067" y="843409"/>
            <a:ext cx="3547765" cy="3915817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7396" y="5733157"/>
            <a:ext cx="463153" cy="404515"/>
          </a:xfrm>
          <a:prstGeom prst="rect">
            <a:avLst/>
          </a:prstGeom>
        </p:spPr>
      </p:pic>
      <p:sp>
        <p:nvSpPr>
          <p:cNvPr id="18" name="SK-33-text-17"/>
          <p:cNvSpPr/>
          <p:nvPr/>
        </p:nvSpPr>
        <p:spPr>
          <a:xfrm>
            <a:off x="365671" y="157609"/>
            <a:ext cx="81343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SPRAIN &amp; ANKLE PAIN</a:t>
            </a:r>
            <a:endParaRPr lang="en-US" sz="2100" dirty="0"/>
          </a:p>
        </p:txBody>
      </p:sp>
      <p:sp>
        <p:nvSpPr>
          <p:cNvPr id="19" name="SK-33-text-18"/>
          <p:cNvSpPr/>
          <p:nvPr/>
        </p:nvSpPr>
        <p:spPr>
          <a:xfrm>
            <a:off x="9116467" y="239911"/>
            <a:ext cx="26973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20" name="SK-33-text-19"/>
          <p:cNvSpPr/>
          <p:nvPr/>
        </p:nvSpPr>
        <p:spPr>
          <a:xfrm>
            <a:off x="513159" y="987475"/>
            <a:ext cx="172893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3 OF 3</a:t>
            </a:r>
            <a:endParaRPr lang="en-US" sz="1500" dirty="0"/>
          </a:p>
        </p:txBody>
      </p:sp>
      <p:sp>
        <p:nvSpPr>
          <p:cNvPr id="21" name="SK-33-text-20"/>
          <p:cNvSpPr/>
          <p:nvPr/>
        </p:nvSpPr>
        <p:spPr>
          <a:xfrm>
            <a:off x="402282" y="1412677"/>
            <a:ext cx="5510659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Single Leg Balance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Proprioception &amp; Re-injury Prevention</a:t>
            </a:r>
            <a:endParaRPr lang="en-US" sz="2100" dirty="0"/>
          </a:p>
        </p:txBody>
      </p:sp>
      <p:sp>
        <p:nvSpPr>
          <p:cNvPr id="22" name="SK-33-text-21"/>
          <p:cNvSpPr/>
          <p:nvPr/>
        </p:nvSpPr>
        <p:spPr>
          <a:xfrm>
            <a:off x="402282" y="2612827"/>
            <a:ext cx="28013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275" dirty="0"/>
          </a:p>
        </p:txBody>
      </p:sp>
      <p:sp>
        <p:nvSpPr>
          <p:cNvPr id="23" name="SK-33-text-22"/>
          <p:cNvSpPr/>
          <p:nvPr/>
        </p:nvSpPr>
        <p:spPr>
          <a:xfrm>
            <a:off x="402282" y="2852886"/>
            <a:ext cx="49620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sprain rehabilitation — restoring balance, proprioceptive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control, and preventing re-sprain</a:t>
            </a:r>
            <a:endParaRPr lang="en-US" sz="1200" dirty="0"/>
          </a:p>
        </p:txBody>
      </p:sp>
      <p:sp>
        <p:nvSpPr>
          <p:cNvPr id="24" name="SK-33-text-23"/>
          <p:cNvSpPr/>
          <p:nvPr/>
        </p:nvSpPr>
        <p:spPr>
          <a:xfrm>
            <a:off x="402282" y="3497461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5" name="SK-33-text-24"/>
          <p:cNvSpPr/>
          <p:nvPr/>
        </p:nvSpPr>
        <p:spPr>
          <a:xfrm>
            <a:off x="451098" y="3751213"/>
            <a:ext cx="9403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Stand near a counter or stable surface for safety</a:t>
            </a:r>
            <a:endParaRPr lang="en-US" sz="1200" dirty="0"/>
          </a:p>
        </p:txBody>
      </p:sp>
      <p:sp>
        <p:nvSpPr>
          <p:cNvPr id="26" name="SK-33-text-25"/>
          <p:cNvSpPr/>
          <p:nvPr/>
        </p:nvSpPr>
        <p:spPr>
          <a:xfrm>
            <a:off x="451098" y="4004965"/>
            <a:ext cx="11170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Balance on one foot, eyes open — build up to 1 full minute</a:t>
            </a:r>
            <a:endParaRPr lang="en-US" sz="1200" dirty="0"/>
          </a:p>
        </p:txBody>
      </p:sp>
      <p:sp>
        <p:nvSpPr>
          <p:cNvPr id="27" name="SK-33-text-26"/>
          <p:cNvSpPr/>
          <p:nvPr/>
        </p:nvSpPr>
        <p:spPr>
          <a:xfrm>
            <a:off x="463153" y="4265563"/>
            <a:ext cx="55016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Repeat 3 times on each foot</a:t>
            </a:r>
            <a:endParaRPr lang="en-US" sz="1200" dirty="0"/>
          </a:p>
        </p:txBody>
      </p:sp>
      <p:sp>
        <p:nvSpPr>
          <p:cNvPr id="28" name="SK-33-text-27"/>
          <p:cNvSpPr/>
          <p:nvPr/>
        </p:nvSpPr>
        <p:spPr>
          <a:xfrm>
            <a:off x="463153" y="4519315"/>
            <a:ext cx="11049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Progress: balance on a cushion → then try with eyes closed</a:t>
            </a:r>
            <a:endParaRPr lang="en-US" sz="1200" dirty="0"/>
          </a:p>
        </p:txBody>
      </p:sp>
      <p:sp>
        <p:nvSpPr>
          <p:cNvPr id="29" name="SK-33-text-28"/>
          <p:cNvSpPr/>
          <p:nvPr/>
        </p:nvSpPr>
        <p:spPr>
          <a:xfrm>
            <a:off x="658267" y="4951363"/>
            <a:ext cx="545687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repetitions | Twice daily</a:t>
            </a:r>
            <a:endParaRPr lang="en-US" sz="1275" dirty="0"/>
          </a:p>
        </p:txBody>
      </p:sp>
      <p:sp>
        <p:nvSpPr>
          <p:cNvPr id="30" name="SK-33-text-29"/>
          <p:cNvSpPr/>
          <p:nvPr/>
        </p:nvSpPr>
        <p:spPr>
          <a:xfrm>
            <a:off x="658267" y="5211961"/>
            <a:ext cx="10683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Progress: floor → cushion → eyes closed over several weeks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1182588" y="5726311"/>
            <a:ext cx="46938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have something nearby to grab. Proprioception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training is as important as strength for preventing re-injury.</a:t>
            </a:r>
            <a:endParaRPr lang="en-US" sz="1200" dirty="0"/>
          </a:p>
        </p:txBody>
      </p:sp>
      <p:sp>
        <p:nvSpPr>
          <p:cNvPr id="32" name="SK-33-text-31"/>
          <p:cNvSpPr/>
          <p:nvPr/>
        </p:nvSpPr>
        <p:spPr>
          <a:xfrm>
            <a:off x="7301359" y="6192738"/>
            <a:ext cx="47848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Floor</a:t>
            </a:r>
            <a:endParaRPr lang="en-US" sz="1050" dirty="0"/>
          </a:p>
        </p:txBody>
      </p:sp>
      <p:sp>
        <p:nvSpPr>
          <p:cNvPr id="33" name="SK-33-text-32"/>
          <p:cNvSpPr/>
          <p:nvPr/>
        </p:nvSpPr>
        <p:spPr>
          <a:xfrm>
            <a:off x="8959453" y="6192738"/>
            <a:ext cx="66139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Cushion</a:t>
            </a:r>
            <a:endParaRPr lang="en-US" sz="1050" dirty="0"/>
          </a:p>
        </p:txBody>
      </p:sp>
      <p:sp>
        <p:nvSpPr>
          <p:cNvPr id="34" name="SK-33-text-33"/>
          <p:cNvSpPr/>
          <p:nvPr/>
        </p:nvSpPr>
        <p:spPr>
          <a:xfrm>
            <a:off x="10568880" y="6192738"/>
            <a:ext cx="9295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Eyes Closed</a:t>
            </a:r>
            <a:endParaRPr lang="en-US" sz="1050" dirty="0"/>
          </a:p>
        </p:txBody>
      </p:sp>
      <p:sp>
        <p:nvSpPr>
          <p:cNvPr id="35" name="SK-33-text-34"/>
          <p:cNvSpPr/>
          <p:nvPr/>
        </p:nvSpPr>
        <p:spPr>
          <a:xfrm>
            <a:off x="1497955" y="6549330"/>
            <a:ext cx="914697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79971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9971"/>
            <a:ext cx="12192000" cy="41077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471" y="685800"/>
            <a:ext cx="2088761" cy="308521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2070497"/>
            <a:ext cx="3706267" cy="28575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7" y="4553694"/>
            <a:ext cx="4584055" cy="1001167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467" y="5657850"/>
            <a:ext cx="48667" cy="624036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4894" y="541734"/>
            <a:ext cx="4876800" cy="5273725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3153" y="4992588"/>
            <a:ext cx="329059" cy="308521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153" y="4649688"/>
            <a:ext cx="329059" cy="308521"/>
          </a:xfrm>
          <a:prstGeom prst="rect">
            <a:avLst/>
          </a:prstGeom>
        </p:spPr>
      </p:pic>
      <p:sp>
        <p:nvSpPr>
          <p:cNvPr id="13" name="SK-34-text-12"/>
          <p:cNvSpPr/>
          <p:nvPr/>
        </p:nvSpPr>
        <p:spPr>
          <a:xfrm>
            <a:off x="365671" y="137071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4" name="SK-34-text-13"/>
          <p:cNvSpPr/>
          <p:nvPr/>
        </p:nvSpPr>
        <p:spPr>
          <a:xfrm>
            <a:off x="8839200" y="137071"/>
            <a:ext cx="33528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15" name="SK-34-text-14"/>
          <p:cNvSpPr/>
          <p:nvPr/>
        </p:nvSpPr>
        <p:spPr>
          <a:xfrm>
            <a:off x="414486" y="740569"/>
            <a:ext cx="37823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FASCIITIS</a:t>
            </a:r>
            <a:endParaRPr lang="en-US" sz="1425" dirty="0"/>
          </a:p>
        </p:txBody>
      </p:sp>
      <p:sp>
        <p:nvSpPr>
          <p:cNvPr id="16" name="SK-34-text-15"/>
          <p:cNvSpPr/>
          <p:nvPr/>
        </p:nvSpPr>
        <p:spPr>
          <a:xfrm>
            <a:off x="2499271" y="740569"/>
            <a:ext cx="30632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1 of 3</a:t>
            </a:r>
            <a:endParaRPr lang="en-US" sz="1200" dirty="0"/>
          </a:p>
        </p:txBody>
      </p:sp>
      <p:sp>
        <p:nvSpPr>
          <p:cNvPr id="17" name="SK-34-text-16"/>
          <p:cNvSpPr/>
          <p:nvPr/>
        </p:nvSpPr>
        <p:spPr>
          <a:xfrm>
            <a:off x="353467" y="1117848"/>
            <a:ext cx="3316188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Seated Plantar</a:t>
            </a:r>
            <a:endParaRPr lang="en-US" sz="3000" dirty="0"/>
          </a:p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Fascia Stretch</a:t>
            </a:r>
            <a:endParaRPr lang="en-US" sz="3000" dirty="0"/>
          </a:p>
        </p:txBody>
      </p:sp>
      <p:sp>
        <p:nvSpPr>
          <p:cNvPr id="18" name="SK-34-text-17"/>
          <p:cNvSpPr/>
          <p:nvPr/>
        </p:nvSpPr>
        <p:spPr>
          <a:xfrm>
            <a:off x="353467" y="2194471"/>
            <a:ext cx="40842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important exercise for plantar fasciitis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BEFORE first steps every morning</a:t>
            </a:r>
            <a:endParaRPr lang="en-US" sz="1350" dirty="0"/>
          </a:p>
        </p:txBody>
      </p:sp>
      <p:sp>
        <p:nvSpPr>
          <p:cNvPr id="19" name="SK-34-text-18"/>
          <p:cNvSpPr/>
          <p:nvPr/>
        </p:nvSpPr>
        <p:spPr>
          <a:xfrm>
            <a:off x="353467" y="2818507"/>
            <a:ext cx="1009840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Sit on the edge of the bed before standing up.</a:t>
            </a:r>
            <a:endParaRPr lang="en-US" sz="1350" dirty="0"/>
          </a:p>
        </p:txBody>
      </p:sp>
      <p:sp>
        <p:nvSpPr>
          <p:cNvPr id="20" name="SK-34-text-19"/>
          <p:cNvSpPr/>
          <p:nvPr/>
        </p:nvSpPr>
        <p:spPr>
          <a:xfrm>
            <a:off x="353467" y="3175248"/>
            <a:ext cx="845248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Cross one foot over the opposite knee.</a:t>
            </a:r>
            <a:endParaRPr lang="en-US" sz="1350" dirty="0"/>
          </a:p>
        </p:txBody>
      </p:sp>
      <p:sp>
        <p:nvSpPr>
          <p:cNvPr id="21" name="SK-34-text-20"/>
          <p:cNvSpPr/>
          <p:nvPr/>
        </p:nvSpPr>
        <p:spPr>
          <a:xfrm>
            <a:off x="353467" y="3504307"/>
            <a:ext cx="39501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Hold the base of your toes and gently pull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them back toward your shin.</a:t>
            </a:r>
            <a:endParaRPr lang="en-US" sz="1350" dirty="0"/>
          </a:p>
        </p:txBody>
      </p:sp>
      <p:sp>
        <p:nvSpPr>
          <p:cNvPr id="22" name="SK-34-text-21"/>
          <p:cNvSpPr/>
          <p:nvPr/>
        </p:nvSpPr>
        <p:spPr>
          <a:xfrm>
            <a:off x="353467" y="3977580"/>
            <a:ext cx="43280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Hold for 15–20 seconds. Relax. Repeat 3 times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each foot.</a:t>
            </a:r>
            <a:endParaRPr lang="en-US" sz="1350" dirty="0"/>
          </a:p>
        </p:txBody>
      </p:sp>
      <p:sp>
        <p:nvSpPr>
          <p:cNvPr id="23" name="SK-34-text-22"/>
          <p:cNvSpPr/>
          <p:nvPr/>
        </p:nvSpPr>
        <p:spPr>
          <a:xfrm>
            <a:off x="828973" y="4690765"/>
            <a:ext cx="49549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repetitions each foot</a:t>
            </a:r>
            <a:endParaRPr lang="en-US" sz="1350" dirty="0"/>
          </a:p>
        </p:txBody>
      </p:sp>
      <p:sp>
        <p:nvSpPr>
          <p:cNvPr id="24" name="SK-34-text-23"/>
          <p:cNvSpPr/>
          <p:nvPr/>
        </p:nvSpPr>
        <p:spPr>
          <a:xfrm>
            <a:off x="828973" y="5006280"/>
            <a:ext cx="359658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first steps every morning | Also after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long periods of sitting</a:t>
            </a:r>
            <a:endParaRPr lang="en-US" sz="1350" dirty="0"/>
          </a:p>
        </p:txBody>
      </p:sp>
      <p:sp>
        <p:nvSpPr>
          <p:cNvPr id="25" name="SK-34-text-24"/>
          <p:cNvSpPr/>
          <p:nvPr/>
        </p:nvSpPr>
        <p:spPr>
          <a:xfrm>
            <a:off x="524173" y="5685234"/>
            <a:ext cx="4523184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 single most effective self-management exercise for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fasciitis. Consistent morning use significantly reduces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first-step heel pain.</a:t>
            </a:r>
            <a:endParaRPr lang="en-US" sz="1200" dirty="0"/>
          </a:p>
        </p:txBody>
      </p:sp>
      <p:sp>
        <p:nvSpPr>
          <p:cNvPr id="26" name="SK-34-text-25"/>
          <p:cNvSpPr/>
          <p:nvPr/>
        </p:nvSpPr>
        <p:spPr>
          <a:xfrm>
            <a:off x="7363867" y="5952679"/>
            <a:ext cx="26333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Best performed before standing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while still seated on the bed edge</a:t>
            </a:r>
            <a:endParaRPr lang="en-US" sz="1200" dirty="0"/>
          </a:p>
        </p:txBody>
      </p:sp>
      <p:sp>
        <p:nvSpPr>
          <p:cNvPr id="27" name="SK-34-text-26"/>
          <p:cNvSpPr/>
          <p:nvPr/>
        </p:nvSpPr>
        <p:spPr>
          <a:xfrm>
            <a:off x="2290465" y="6576715"/>
            <a:ext cx="75741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3438"/>
            <a:ext cx="12192000" cy="47923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603" y="452586"/>
            <a:ext cx="2035969" cy="356592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19" y="1736532"/>
            <a:ext cx="1122611" cy="65502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984" y="1906488"/>
            <a:ext cx="60871" cy="226219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2208163"/>
            <a:ext cx="5608290" cy="3209479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2208163"/>
            <a:ext cx="5608290" cy="3209479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6475" y="2331690"/>
            <a:ext cx="19050" cy="2962573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22777" y="3566071"/>
            <a:ext cx="146298" cy="164455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5541169"/>
            <a:ext cx="11582400" cy="706338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7638" y="5623471"/>
            <a:ext cx="9525" cy="548580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44296" y="5623471"/>
            <a:ext cx="9525" cy="548580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60182"/>
            <a:ext cx="12192000" cy="41077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92988" y="5637163"/>
            <a:ext cx="707082" cy="596503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5161" y="5637163"/>
            <a:ext cx="694879" cy="603498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9765" y="5637163"/>
            <a:ext cx="743694" cy="603498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02761" y="2729359"/>
            <a:ext cx="2413992" cy="2029867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76392" y="2324844"/>
            <a:ext cx="597396" cy="479971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60377" y="2681436"/>
            <a:ext cx="2865090" cy="2064246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4486" y="2324844"/>
            <a:ext cx="572988" cy="466279"/>
          </a:xfrm>
          <a:prstGeom prst="rect">
            <a:avLst/>
          </a:prstGeom>
        </p:spPr>
      </p:pic>
      <p:sp>
        <p:nvSpPr>
          <p:cNvPr id="24" name="SK-35-text-23"/>
          <p:cNvSpPr/>
          <p:nvPr/>
        </p:nvSpPr>
        <p:spPr>
          <a:xfrm>
            <a:off x="231577" y="130225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5" name="SK-35-text-24"/>
          <p:cNvSpPr/>
          <p:nvPr/>
        </p:nvSpPr>
        <p:spPr>
          <a:xfrm>
            <a:off x="9009757" y="130225"/>
            <a:ext cx="318224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26" name="SK-35-text-25"/>
          <p:cNvSpPr/>
          <p:nvPr/>
        </p:nvSpPr>
        <p:spPr>
          <a:xfrm>
            <a:off x="353467" y="562273"/>
            <a:ext cx="3185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PLANTAR FASCIITIS</a:t>
            </a:r>
            <a:endParaRPr lang="en-US" sz="1400" dirty="0"/>
          </a:p>
        </p:txBody>
      </p:sp>
      <p:sp>
        <p:nvSpPr>
          <p:cNvPr id="27" name="SK-35-text-26"/>
          <p:cNvSpPr/>
          <p:nvPr/>
        </p:nvSpPr>
        <p:spPr>
          <a:xfrm>
            <a:off x="2499271" y="575965"/>
            <a:ext cx="28765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3</a:t>
            </a:r>
            <a:endParaRPr lang="en-US" sz="1125" dirty="0"/>
          </a:p>
        </p:txBody>
      </p:sp>
      <p:sp>
        <p:nvSpPr>
          <p:cNvPr id="28" name="SK-35-text-27"/>
          <p:cNvSpPr/>
          <p:nvPr/>
        </p:nvSpPr>
        <p:spPr>
          <a:xfrm>
            <a:off x="255984" y="891480"/>
            <a:ext cx="7949059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r>
              <a:rPr lang="en-US" sz="24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Wall Calf Stretch</a:t>
            </a:r>
            <a:endParaRPr lang="en-US" sz="2475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sz="24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Gastrocnemius &amp; Soleus — Both Versions</a:t>
            </a:r>
            <a:endParaRPr lang="en-US" sz="2475" dirty="0"/>
          </a:p>
        </p:txBody>
      </p:sp>
      <p:sp>
        <p:nvSpPr>
          <p:cNvPr id="29" name="SK-35-text-28"/>
          <p:cNvSpPr/>
          <p:nvPr/>
        </p:nvSpPr>
        <p:spPr>
          <a:xfrm>
            <a:off x="414486" y="1920180"/>
            <a:ext cx="117775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Calf tightness is a primary risk factor for plantar fasciitis — both calf muscles must be stretched</a:t>
            </a:r>
            <a:endParaRPr lang="en-US" sz="1350" dirty="0"/>
          </a:p>
        </p:txBody>
      </p:sp>
      <p:sp>
        <p:nvSpPr>
          <p:cNvPr id="30" name="SK-35-text-29"/>
          <p:cNvSpPr/>
          <p:nvPr/>
        </p:nvSpPr>
        <p:spPr>
          <a:xfrm>
            <a:off x="1170384" y="2372767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Gastrocnemius Stretch</a:t>
            </a:r>
            <a:endParaRPr lang="en-US" sz="1500" dirty="0"/>
          </a:p>
        </p:txBody>
      </p:sp>
      <p:sp>
        <p:nvSpPr>
          <p:cNvPr id="31" name="SK-35-text-30"/>
          <p:cNvSpPr/>
          <p:nvPr/>
        </p:nvSpPr>
        <p:spPr>
          <a:xfrm>
            <a:off x="1182588" y="2612827"/>
            <a:ext cx="3368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knee straight</a:t>
            </a:r>
            <a:endParaRPr lang="en-US" sz="1200" dirty="0"/>
          </a:p>
        </p:txBody>
      </p:sp>
      <p:sp>
        <p:nvSpPr>
          <p:cNvPr id="32" name="SK-35-text-31"/>
          <p:cNvSpPr/>
          <p:nvPr/>
        </p:nvSpPr>
        <p:spPr>
          <a:xfrm>
            <a:off x="1816596" y="4821138"/>
            <a:ext cx="4648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knee: fully straight</a:t>
            </a:r>
            <a:endParaRPr lang="en-US" sz="1200" dirty="0"/>
          </a:p>
        </p:txBody>
      </p:sp>
      <p:sp>
        <p:nvSpPr>
          <p:cNvPr id="33" name="SK-35-text-32"/>
          <p:cNvSpPr/>
          <p:nvPr/>
        </p:nvSpPr>
        <p:spPr>
          <a:xfrm>
            <a:off x="1816596" y="5019973"/>
            <a:ext cx="35509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Heel: flat on floor</a:t>
            </a:r>
            <a:endParaRPr lang="en-US" sz="1200" dirty="0"/>
          </a:p>
        </p:txBody>
      </p:sp>
      <p:sp>
        <p:nvSpPr>
          <p:cNvPr id="34" name="SK-35-text-33"/>
          <p:cNvSpPr/>
          <p:nvPr/>
        </p:nvSpPr>
        <p:spPr>
          <a:xfrm>
            <a:off x="1816596" y="5211961"/>
            <a:ext cx="3246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Hold: 30 seconds</a:t>
            </a:r>
            <a:endParaRPr lang="en-US" sz="1200" dirty="0"/>
          </a:p>
        </p:txBody>
      </p:sp>
      <p:sp>
        <p:nvSpPr>
          <p:cNvPr id="35" name="SK-35-text-34"/>
          <p:cNvSpPr/>
          <p:nvPr/>
        </p:nvSpPr>
        <p:spPr>
          <a:xfrm>
            <a:off x="7156698" y="2372767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Soleus Stretch</a:t>
            </a:r>
            <a:endParaRPr lang="en-US" sz="1500" dirty="0"/>
          </a:p>
        </p:txBody>
      </p:sp>
      <p:sp>
        <p:nvSpPr>
          <p:cNvPr id="36" name="SK-35-text-35"/>
          <p:cNvSpPr/>
          <p:nvPr/>
        </p:nvSpPr>
        <p:spPr>
          <a:xfrm>
            <a:off x="7156698" y="2612827"/>
            <a:ext cx="4282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knee slightly bent</a:t>
            </a:r>
            <a:endParaRPr lang="en-US" sz="1200" dirty="0"/>
          </a:p>
        </p:txBody>
      </p:sp>
      <p:sp>
        <p:nvSpPr>
          <p:cNvPr id="37" name="SK-35-text-36"/>
          <p:cNvSpPr/>
          <p:nvPr/>
        </p:nvSpPr>
        <p:spPr>
          <a:xfrm>
            <a:off x="7583388" y="4821138"/>
            <a:ext cx="44653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knee: slightly bent</a:t>
            </a:r>
            <a:endParaRPr lang="en-US" sz="1200" dirty="0"/>
          </a:p>
        </p:txBody>
      </p:sp>
      <p:sp>
        <p:nvSpPr>
          <p:cNvPr id="38" name="SK-35-text-37"/>
          <p:cNvSpPr/>
          <p:nvPr/>
        </p:nvSpPr>
        <p:spPr>
          <a:xfrm>
            <a:off x="7595592" y="5019973"/>
            <a:ext cx="3550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Heel: flat on floor</a:t>
            </a:r>
            <a:endParaRPr lang="en-US" sz="1200" dirty="0"/>
          </a:p>
        </p:txBody>
      </p:sp>
      <p:sp>
        <p:nvSpPr>
          <p:cNvPr id="39" name="SK-35-text-38"/>
          <p:cNvSpPr/>
          <p:nvPr/>
        </p:nvSpPr>
        <p:spPr>
          <a:xfrm>
            <a:off x="7595592" y="5211961"/>
            <a:ext cx="3246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Hold: 30 seconds</a:t>
            </a:r>
            <a:endParaRPr lang="en-US" sz="1200" dirty="0"/>
          </a:p>
        </p:txBody>
      </p:sp>
      <p:sp>
        <p:nvSpPr>
          <p:cNvPr id="40" name="SK-35-text-39"/>
          <p:cNvSpPr/>
          <p:nvPr/>
        </p:nvSpPr>
        <p:spPr>
          <a:xfrm>
            <a:off x="1353294" y="5685234"/>
            <a:ext cx="20240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Frequency:</a:t>
            </a:r>
            <a:endParaRPr lang="en-US" sz="1275" dirty="0"/>
          </a:p>
        </p:txBody>
      </p:sp>
      <p:sp>
        <p:nvSpPr>
          <p:cNvPr id="41" name="SK-35-text-40"/>
          <p:cNvSpPr/>
          <p:nvPr/>
        </p:nvSpPr>
        <p:spPr>
          <a:xfrm>
            <a:off x="1353294" y="5890915"/>
            <a:ext cx="6172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repetitions of each version |</a:t>
            </a:r>
            <a:endParaRPr lang="en-US" sz="1200" dirty="0"/>
          </a:p>
        </p:txBody>
      </p:sp>
      <p:sp>
        <p:nvSpPr>
          <p:cNvPr id="42" name="SK-35-text-41"/>
          <p:cNvSpPr/>
          <p:nvPr/>
        </p:nvSpPr>
        <p:spPr>
          <a:xfrm>
            <a:off x="1353294" y="6082903"/>
            <a:ext cx="3733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least twice daily</a:t>
            </a:r>
            <a:endParaRPr lang="en-US" sz="1200" dirty="0"/>
          </a:p>
        </p:txBody>
      </p:sp>
      <p:sp>
        <p:nvSpPr>
          <p:cNvPr id="43" name="SK-35-text-42"/>
          <p:cNvSpPr/>
          <p:nvPr/>
        </p:nvSpPr>
        <p:spPr>
          <a:xfrm>
            <a:off x="4962079" y="5678388"/>
            <a:ext cx="14411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Safety:</a:t>
            </a:r>
            <a:endParaRPr lang="en-US" sz="1275" dirty="0"/>
          </a:p>
        </p:txBody>
      </p:sp>
      <p:sp>
        <p:nvSpPr>
          <p:cNvPr id="44" name="SK-35-text-43"/>
          <p:cNvSpPr/>
          <p:nvPr/>
        </p:nvSpPr>
        <p:spPr>
          <a:xfrm>
            <a:off x="4949875" y="5890915"/>
            <a:ext cx="50139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Version A = gastrocnemius |</a:t>
            </a:r>
            <a:endParaRPr lang="en-US" sz="1200" dirty="0"/>
          </a:p>
        </p:txBody>
      </p:sp>
      <p:sp>
        <p:nvSpPr>
          <p:cNvPr id="45" name="SK-35-text-44"/>
          <p:cNvSpPr/>
          <p:nvPr/>
        </p:nvSpPr>
        <p:spPr>
          <a:xfrm>
            <a:off x="4949875" y="6082903"/>
            <a:ext cx="7025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Version B = soleus | Both must be done</a:t>
            </a:r>
            <a:endParaRPr lang="en-US" sz="1200" dirty="0"/>
          </a:p>
        </p:txBody>
      </p:sp>
      <p:sp>
        <p:nvSpPr>
          <p:cNvPr id="46" name="SK-35-text-45"/>
          <p:cNvSpPr/>
          <p:nvPr/>
        </p:nvSpPr>
        <p:spPr>
          <a:xfrm>
            <a:off x="9009757" y="5685234"/>
            <a:ext cx="16354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tip:</a:t>
            </a:r>
            <a:endParaRPr lang="en-US" sz="1275" dirty="0"/>
          </a:p>
        </p:txBody>
      </p:sp>
      <p:sp>
        <p:nvSpPr>
          <p:cNvPr id="47" name="SK-35-text-46"/>
          <p:cNvSpPr/>
          <p:nvPr/>
        </p:nvSpPr>
        <p:spPr>
          <a:xfrm>
            <a:off x="9009757" y="5897761"/>
            <a:ext cx="232856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both versions every session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target different muscles</a:t>
            </a:r>
            <a:endParaRPr lang="en-US" sz="1200" dirty="0"/>
          </a:p>
        </p:txBody>
      </p:sp>
      <p:sp>
        <p:nvSpPr>
          <p:cNvPr id="48" name="SK-35-text-47"/>
          <p:cNvSpPr/>
          <p:nvPr/>
        </p:nvSpPr>
        <p:spPr>
          <a:xfrm>
            <a:off x="1914079" y="6583561"/>
            <a:ext cx="102779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3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62273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62273"/>
            <a:ext cx="12192000" cy="89148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2111"/>
            <a:ext cx="12192000" cy="89148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28" y="733575"/>
            <a:ext cx="3186857" cy="301675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2038350"/>
            <a:ext cx="1524000" cy="38100"/>
          </a:xfrm>
          <a:prstGeom prst="rect">
            <a:avLst/>
          </a:prstGeom>
        </p:spPr>
      </p:pic>
      <p:pic>
        <p:nvPicPr>
          <p:cNvPr id="9" name="SK-3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2633365"/>
            <a:ext cx="85279" cy="699492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2592288"/>
            <a:ext cx="5218063" cy="774948"/>
          </a:xfrm>
          <a:prstGeom prst="rect">
            <a:avLst/>
          </a:prstGeom>
        </p:spPr>
      </p:pic>
      <p:pic>
        <p:nvPicPr>
          <p:cNvPr id="11" name="SK-3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3463230"/>
            <a:ext cx="85279" cy="1254919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3422005"/>
            <a:ext cx="5218063" cy="1337221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4848523"/>
            <a:ext cx="85279" cy="720030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4814292"/>
            <a:ext cx="5218063" cy="781794"/>
          </a:xfrm>
          <a:prstGeom prst="rect">
            <a:avLst/>
          </a:prstGeom>
        </p:spPr>
      </p:pic>
      <p:pic>
        <p:nvPicPr>
          <p:cNvPr id="15" name="SK-3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7875" y="5650855"/>
            <a:ext cx="5352157" cy="671959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50996" y="5753844"/>
            <a:ext cx="1475184" cy="589657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90965" y="685800"/>
            <a:ext cx="5535067" cy="5404098"/>
          </a:xfrm>
          <a:prstGeom prst="rect">
            <a:avLst/>
          </a:prstGeom>
        </p:spPr>
      </p:pic>
      <p:pic>
        <p:nvPicPr>
          <p:cNvPr id="18" name="SK-3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5746998"/>
            <a:ext cx="304800" cy="267444"/>
          </a:xfrm>
          <a:prstGeom prst="rect">
            <a:avLst/>
          </a:prstGeom>
        </p:spPr>
      </p:pic>
      <p:pic>
        <p:nvPicPr>
          <p:cNvPr id="19" name="SK-3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7396" y="4855369"/>
            <a:ext cx="451098" cy="397669"/>
          </a:xfrm>
          <a:prstGeom prst="rect">
            <a:avLst/>
          </a:prstGeom>
        </p:spPr>
      </p:pic>
      <p:pic>
        <p:nvPicPr>
          <p:cNvPr id="20" name="SK-3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7396" y="3504307"/>
            <a:ext cx="451098" cy="425053"/>
          </a:xfrm>
          <a:prstGeom prst="rect">
            <a:avLst/>
          </a:prstGeom>
        </p:spPr>
      </p:pic>
      <p:pic>
        <p:nvPicPr>
          <p:cNvPr id="21" name="SK-3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5192" y="2708821"/>
            <a:ext cx="463153" cy="418207"/>
          </a:xfrm>
          <a:prstGeom prst="rect">
            <a:avLst/>
          </a:prstGeom>
        </p:spPr>
      </p:pic>
      <p:sp>
        <p:nvSpPr>
          <p:cNvPr id="22" name="SK-36-text-21"/>
          <p:cNvSpPr/>
          <p:nvPr/>
        </p:nvSpPr>
        <p:spPr>
          <a:xfrm>
            <a:off x="365671" y="123379"/>
            <a:ext cx="577310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FASCIITIS</a:t>
            </a:r>
            <a:endParaRPr lang="en-US" sz="2175" dirty="0"/>
          </a:p>
        </p:txBody>
      </p:sp>
      <p:sp>
        <p:nvSpPr>
          <p:cNvPr id="23" name="SK-36-text-22"/>
          <p:cNvSpPr/>
          <p:nvPr/>
        </p:nvSpPr>
        <p:spPr>
          <a:xfrm>
            <a:off x="9070777" y="233065"/>
            <a:ext cx="3121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24" name="SK-36-text-23"/>
          <p:cNvSpPr/>
          <p:nvPr/>
        </p:nvSpPr>
        <p:spPr>
          <a:xfrm>
            <a:off x="524173" y="802332"/>
            <a:ext cx="6355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FASCIITIS EXERCISE 3 OF 3</a:t>
            </a:r>
            <a:endParaRPr lang="en-US" sz="1200" dirty="0"/>
          </a:p>
        </p:txBody>
      </p:sp>
      <p:sp>
        <p:nvSpPr>
          <p:cNvPr id="25" name="SK-36-text-24"/>
          <p:cNvSpPr/>
          <p:nvPr/>
        </p:nvSpPr>
        <p:spPr>
          <a:xfrm>
            <a:off x="390079" y="1179463"/>
            <a:ext cx="4011067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Foot Rolling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Fascia Self-Massage</a:t>
            </a:r>
            <a:endParaRPr lang="en-US" sz="2100" dirty="0"/>
          </a:p>
        </p:txBody>
      </p:sp>
      <p:sp>
        <p:nvSpPr>
          <p:cNvPr id="26" name="SK-36-text-25"/>
          <p:cNvSpPr/>
          <p:nvPr/>
        </p:nvSpPr>
        <p:spPr>
          <a:xfrm>
            <a:off x="377875" y="2242542"/>
            <a:ext cx="114147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Release the plantar fascia — reduce morning stiffness and pain</a:t>
            </a:r>
            <a:endParaRPr lang="en-US" sz="1200" dirty="0"/>
          </a:p>
        </p:txBody>
      </p:sp>
      <p:sp>
        <p:nvSpPr>
          <p:cNvPr id="27" name="SK-36-text-26"/>
          <p:cNvSpPr/>
          <p:nvPr/>
        </p:nvSpPr>
        <p:spPr>
          <a:xfrm>
            <a:off x="1206996" y="2701975"/>
            <a:ext cx="23164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18A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050" dirty="0"/>
          </a:p>
        </p:txBody>
      </p:sp>
      <p:sp>
        <p:nvSpPr>
          <p:cNvPr id="28" name="SK-36-text-27"/>
          <p:cNvSpPr/>
          <p:nvPr/>
        </p:nvSpPr>
        <p:spPr>
          <a:xfrm>
            <a:off x="1194792" y="2900809"/>
            <a:ext cx="34868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fasciitis — self-massage to release the plantar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fascia, reduce stiffness and ease heel pain</a:t>
            </a:r>
            <a:endParaRPr lang="en-US" sz="1050" dirty="0"/>
          </a:p>
        </p:txBody>
      </p:sp>
      <p:sp>
        <p:nvSpPr>
          <p:cNvPr id="29" name="SK-36-text-28"/>
          <p:cNvSpPr/>
          <p:nvPr/>
        </p:nvSpPr>
        <p:spPr>
          <a:xfrm>
            <a:off x="1206996" y="3504307"/>
            <a:ext cx="199644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18A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050" dirty="0"/>
          </a:p>
        </p:txBody>
      </p:sp>
      <p:sp>
        <p:nvSpPr>
          <p:cNvPr id="30" name="SK-36-text-29"/>
          <p:cNvSpPr/>
          <p:nvPr/>
        </p:nvSpPr>
        <p:spPr>
          <a:xfrm>
            <a:off x="1194792" y="3689598"/>
            <a:ext cx="1003173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 down and place a round firm object under the arch of your foot.</a:t>
            </a:r>
            <a:endParaRPr lang="en-US" sz="975" dirty="0"/>
          </a:p>
        </p:txBody>
      </p:sp>
      <p:sp>
        <p:nvSpPr>
          <p:cNvPr id="31" name="SK-36-text-30"/>
          <p:cNvSpPr/>
          <p:nvPr/>
        </p:nvSpPr>
        <p:spPr>
          <a:xfrm>
            <a:off x="1194792" y="3888432"/>
            <a:ext cx="9585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Options: a tin of beans, a small ball, or a frozen water bottle.</a:t>
            </a:r>
            <a:endParaRPr lang="en-US" sz="975" dirty="0"/>
          </a:p>
        </p:txBody>
      </p:sp>
      <p:sp>
        <p:nvSpPr>
          <p:cNvPr id="32" name="SK-36-text-31"/>
          <p:cNvSpPr/>
          <p:nvPr/>
        </p:nvSpPr>
        <p:spPr>
          <a:xfrm>
            <a:off x="1194792" y="4080421"/>
            <a:ext cx="83972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Slowly roll your foot over the object in all directions.</a:t>
            </a:r>
            <a:endParaRPr lang="en-US" sz="975" dirty="0"/>
          </a:p>
        </p:txBody>
      </p:sp>
      <p:sp>
        <p:nvSpPr>
          <p:cNvPr id="33" name="SK-36-text-32"/>
          <p:cNvSpPr/>
          <p:nvPr/>
        </p:nvSpPr>
        <p:spPr>
          <a:xfrm>
            <a:off x="1194792" y="4272409"/>
            <a:ext cx="7802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gentle, comfortable pressure through the arch.</a:t>
            </a:r>
            <a:endParaRPr lang="en-US" sz="975" dirty="0"/>
          </a:p>
        </p:txBody>
      </p:sp>
      <p:sp>
        <p:nvSpPr>
          <p:cNvPr id="34" name="SK-36-text-33"/>
          <p:cNvSpPr/>
          <p:nvPr/>
        </p:nvSpPr>
        <p:spPr>
          <a:xfrm>
            <a:off x="1194792" y="4464546"/>
            <a:ext cx="914019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frozen bottle gives both massage and soothing cold therapy.</a:t>
            </a:r>
            <a:endParaRPr lang="en-US" sz="975" dirty="0"/>
          </a:p>
        </p:txBody>
      </p:sp>
      <p:sp>
        <p:nvSpPr>
          <p:cNvPr id="35" name="SK-36-text-34"/>
          <p:cNvSpPr/>
          <p:nvPr/>
        </p:nvSpPr>
        <p:spPr>
          <a:xfrm>
            <a:off x="1206996" y="4855369"/>
            <a:ext cx="7162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18A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</a:t>
            </a:r>
            <a:endParaRPr lang="en-US" sz="1050" dirty="0"/>
          </a:p>
        </p:txBody>
      </p:sp>
      <p:sp>
        <p:nvSpPr>
          <p:cNvPr id="36" name="SK-36-text-35"/>
          <p:cNvSpPr/>
          <p:nvPr/>
        </p:nvSpPr>
        <p:spPr>
          <a:xfrm>
            <a:off x="1194792" y="5047357"/>
            <a:ext cx="4892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2–5 minutes | Twice daily</a:t>
            </a:r>
            <a:endParaRPr lang="en-US" sz="1200" dirty="0"/>
          </a:p>
        </p:txBody>
      </p:sp>
      <p:sp>
        <p:nvSpPr>
          <p:cNvPr id="37" name="SK-36-text-36"/>
          <p:cNvSpPr/>
          <p:nvPr/>
        </p:nvSpPr>
        <p:spPr>
          <a:xfrm>
            <a:off x="1206996" y="5246340"/>
            <a:ext cx="8199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❄️ Frozen bottle especially recommended in the morning</a:t>
            </a:r>
            <a:endParaRPr lang="en-US" sz="975" dirty="0"/>
          </a:p>
        </p:txBody>
      </p:sp>
      <p:sp>
        <p:nvSpPr>
          <p:cNvPr id="38" name="SK-36-text-37"/>
          <p:cNvSpPr/>
          <p:nvPr/>
        </p:nvSpPr>
        <p:spPr>
          <a:xfrm>
            <a:off x="950863" y="5753844"/>
            <a:ext cx="16764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18A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TIP</a:t>
            </a:r>
            <a:endParaRPr lang="en-US" sz="1050" dirty="0"/>
          </a:p>
        </p:txBody>
      </p:sp>
      <p:sp>
        <p:nvSpPr>
          <p:cNvPr id="39" name="SK-36-text-38"/>
          <p:cNvSpPr/>
          <p:nvPr/>
        </p:nvSpPr>
        <p:spPr>
          <a:xfrm>
            <a:off x="938659" y="5952679"/>
            <a:ext cx="75057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Gentle pressure only — do not force painful spots.</a:t>
            </a:r>
            <a:endParaRPr lang="en-US" sz="975" dirty="0"/>
          </a:p>
        </p:txBody>
      </p:sp>
      <p:sp>
        <p:nvSpPr>
          <p:cNvPr id="40" name="SK-36-text-39"/>
          <p:cNvSpPr/>
          <p:nvPr/>
        </p:nvSpPr>
        <p:spPr>
          <a:xfrm>
            <a:off x="950863" y="6151513"/>
            <a:ext cx="5722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 up pressure gradually over days.</a:t>
            </a:r>
            <a:endParaRPr lang="en-US" sz="975" dirty="0"/>
          </a:p>
        </p:txBody>
      </p:sp>
      <p:sp>
        <p:nvSpPr>
          <p:cNvPr id="41" name="SK-36-text-40"/>
          <p:cNvSpPr/>
          <p:nvPr/>
        </p:nvSpPr>
        <p:spPr>
          <a:xfrm>
            <a:off x="2401788" y="6583561"/>
            <a:ext cx="97902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20030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20030"/>
            <a:ext cx="12192000" cy="54769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73" y="171450"/>
            <a:ext cx="85279" cy="377130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52" y="881286"/>
            <a:ext cx="2412683" cy="281136"/>
          </a:xfrm>
          <a:prstGeom prst="rect">
            <a:avLst/>
          </a:prstGeom>
        </p:spPr>
      </p:pic>
      <p:pic>
        <p:nvPicPr>
          <p:cNvPr id="7" name="SK-3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2352229"/>
            <a:ext cx="950863" cy="47923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4626" y="891480"/>
            <a:ext cx="9525" cy="5383411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4766221"/>
            <a:ext cx="1658094" cy="569119"/>
          </a:xfrm>
          <a:prstGeom prst="rect">
            <a:avLst/>
          </a:prstGeom>
        </p:spPr>
      </p:pic>
      <p:pic>
        <p:nvPicPr>
          <p:cNvPr id="10" name="SK-3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7859" y="4766221"/>
            <a:ext cx="1658094" cy="569119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7992" y="4766221"/>
            <a:ext cx="1853059" cy="569119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431482"/>
            <a:ext cx="5413177" cy="816025"/>
          </a:xfrm>
          <a:prstGeom prst="rect">
            <a:avLst/>
          </a:prstGeom>
        </p:spPr>
      </p:pic>
      <p:pic>
        <p:nvPicPr>
          <p:cNvPr id="13" name="SK-3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5431482"/>
            <a:ext cx="121890" cy="816025"/>
          </a:xfrm>
          <a:prstGeom prst="rect">
            <a:avLst/>
          </a:prstGeom>
        </p:spPr>
      </p:pic>
      <p:pic>
        <p:nvPicPr>
          <p:cNvPr id="14" name="SK-3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5" name="SK-3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7577" y="918865"/>
            <a:ext cx="5547271" cy="4238179"/>
          </a:xfrm>
          <a:prstGeom prst="rect">
            <a:avLst/>
          </a:prstGeom>
        </p:spPr>
      </p:pic>
      <p:pic>
        <p:nvPicPr>
          <p:cNvPr id="16" name="SK-3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0784" y="5500092"/>
            <a:ext cx="426690" cy="342900"/>
          </a:xfrm>
          <a:prstGeom prst="rect">
            <a:avLst/>
          </a:prstGeom>
        </p:spPr>
      </p:pic>
      <p:pic>
        <p:nvPicPr>
          <p:cNvPr id="17" name="SK-3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30353" y="4814292"/>
            <a:ext cx="292596" cy="246757"/>
          </a:xfrm>
          <a:prstGeom prst="rect">
            <a:avLst/>
          </a:prstGeom>
        </p:spPr>
      </p:pic>
      <p:pic>
        <p:nvPicPr>
          <p:cNvPr id="18" name="SK-3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52886" y="4821138"/>
            <a:ext cx="292596" cy="239911"/>
          </a:xfrm>
          <a:prstGeom prst="rect">
            <a:avLst/>
          </a:prstGeom>
        </p:spPr>
      </p:pic>
      <p:pic>
        <p:nvPicPr>
          <p:cNvPr id="19" name="SK-3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6290" y="4821138"/>
            <a:ext cx="292596" cy="219373"/>
          </a:xfrm>
          <a:prstGeom prst="rect">
            <a:avLst/>
          </a:prstGeom>
        </p:spPr>
      </p:pic>
      <p:sp>
        <p:nvSpPr>
          <p:cNvPr id="20" name="SK-37-text-19"/>
          <p:cNvSpPr/>
          <p:nvPr/>
        </p:nvSpPr>
        <p:spPr>
          <a:xfrm>
            <a:off x="463153" y="219373"/>
            <a:ext cx="1172884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ACHILLES TENDINOPATHY STRENGTHENING</a:t>
            </a:r>
            <a:endParaRPr lang="en-US" sz="2250" dirty="0"/>
          </a:p>
        </p:txBody>
      </p:sp>
      <p:sp>
        <p:nvSpPr>
          <p:cNvPr id="21" name="SK-37-text-20"/>
          <p:cNvSpPr/>
          <p:nvPr/>
        </p:nvSpPr>
        <p:spPr>
          <a:xfrm>
            <a:off x="10509498" y="287982"/>
            <a:ext cx="16825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1 of 3</a:t>
            </a:r>
            <a:endParaRPr lang="en-US" sz="1500" dirty="0"/>
          </a:p>
        </p:txBody>
      </p:sp>
      <p:sp>
        <p:nvSpPr>
          <p:cNvPr id="22" name="SK-37-text-21"/>
          <p:cNvSpPr/>
          <p:nvPr/>
        </p:nvSpPr>
        <p:spPr>
          <a:xfrm>
            <a:off x="524173" y="960090"/>
            <a:ext cx="41614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ACHILLES TENDINOPATHY</a:t>
            </a:r>
            <a:endParaRPr lang="en-US" sz="1275" dirty="0"/>
          </a:p>
        </p:txBody>
      </p:sp>
      <p:sp>
        <p:nvSpPr>
          <p:cNvPr id="23" name="SK-37-text-22"/>
          <p:cNvSpPr/>
          <p:nvPr/>
        </p:nvSpPr>
        <p:spPr>
          <a:xfrm>
            <a:off x="353467" y="1289298"/>
            <a:ext cx="3145482" cy="9806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80"/>
              </a:lnSpc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Double Leg</a:t>
            </a:r>
            <a:endParaRPr lang="en-US" sz="3600" dirty="0"/>
          </a:p>
          <a:p>
            <a:pPr marL="0" indent="0" algn="l">
              <a:lnSpc>
                <a:spcPts val="3780"/>
              </a:lnSpc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Heel Raise</a:t>
            </a:r>
            <a:endParaRPr lang="en-US" sz="3600" dirty="0"/>
          </a:p>
        </p:txBody>
      </p:sp>
      <p:sp>
        <p:nvSpPr>
          <p:cNvPr id="24" name="SK-37-text-23"/>
          <p:cNvSpPr/>
          <p:nvPr/>
        </p:nvSpPr>
        <p:spPr>
          <a:xfrm>
            <a:off x="365671" y="2551063"/>
            <a:ext cx="9010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Eccentric Calf Loading — Starting Point</a:t>
            </a:r>
            <a:endParaRPr lang="en-US" sz="1500" dirty="0"/>
          </a:p>
        </p:txBody>
      </p:sp>
      <p:sp>
        <p:nvSpPr>
          <p:cNvPr id="25" name="SK-37-text-24"/>
          <p:cNvSpPr/>
          <p:nvPr/>
        </p:nvSpPr>
        <p:spPr>
          <a:xfrm>
            <a:off x="365671" y="2880271"/>
            <a:ext cx="12468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</a:t>
            </a:r>
            <a:endParaRPr lang="en-US" sz="1275" dirty="0"/>
          </a:p>
        </p:txBody>
      </p:sp>
      <p:sp>
        <p:nvSpPr>
          <p:cNvPr id="26" name="SK-37-text-25"/>
          <p:cNvSpPr/>
          <p:nvPr/>
        </p:nvSpPr>
        <p:spPr>
          <a:xfrm>
            <a:off x="365671" y="3092946"/>
            <a:ext cx="453538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Mid-portion Achilles tendinopathy — eccentric heel raise to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stimulate tendon collagen remodelling (Alfredson protocol basis)</a:t>
            </a:r>
            <a:endParaRPr lang="en-US" sz="1200" dirty="0"/>
          </a:p>
        </p:txBody>
      </p:sp>
      <p:sp>
        <p:nvSpPr>
          <p:cNvPr id="27" name="SK-37-text-26"/>
          <p:cNvSpPr/>
          <p:nvPr/>
        </p:nvSpPr>
        <p:spPr>
          <a:xfrm>
            <a:off x="365671" y="3600450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8" name="SK-37-text-27"/>
          <p:cNvSpPr/>
          <p:nvPr/>
        </p:nvSpPr>
        <p:spPr>
          <a:xfrm>
            <a:off x="377875" y="3826669"/>
            <a:ext cx="9342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Stand near a counter or chair for light support</a:t>
            </a:r>
            <a:endParaRPr lang="en-US" sz="1200" dirty="0"/>
          </a:p>
        </p:txBody>
      </p:sp>
      <p:sp>
        <p:nvSpPr>
          <p:cNvPr id="29" name="SK-37-text-28"/>
          <p:cNvSpPr/>
          <p:nvPr/>
        </p:nvSpPr>
        <p:spPr>
          <a:xfrm>
            <a:off x="365671" y="4046190"/>
            <a:ext cx="10927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Rise slowly onto both tiptoes — take 2 seconds going UP</a:t>
            </a:r>
            <a:endParaRPr lang="en-US" sz="1200" dirty="0"/>
          </a:p>
        </p:txBody>
      </p:sp>
      <p:sp>
        <p:nvSpPr>
          <p:cNvPr id="30" name="SK-37-text-29"/>
          <p:cNvSpPr/>
          <p:nvPr/>
        </p:nvSpPr>
        <p:spPr>
          <a:xfrm>
            <a:off x="365671" y="4265563"/>
            <a:ext cx="118263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Very slowly lower both heels back down — take 3–4 seconds going DOWN</a:t>
            </a:r>
            <a:endParaRPr lang="en-US" sz="1200" dirty="0"/>
          </a:p>
        </p:txBody>
      </p:sp>
      <p:sp>
        <p:nvSpPr>
          <p:cNvPr id="31" name="SK-37-text-30"/>
          <p:cNvSpPr/>
          <p:nvPr/>
        </p:nvSpPr>
        <p:spPr>
          <a:xfrm>
            <a:off x="365671" y="4485084"/>
            <a:ext cx="118263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Keep knees straight throughout. The slow lowering IS the treatment.</a:t>
            </a:r>
            <a:endParaRPr lang="en-US" sz="1200" dirty="0"/>
          </a:p>
        </p:txBody>
      </p:sp>
      <p:sp>
        <p:nvSpPr>
          <p:cNvPr id="32" name="SK-37-text-31"/>
          <p:cNvSpPr/>
          <p:nvPr/>
        </p:nvSpPr>
        <p:spPr>
          <a:xfrm>
            <a:off x="767953" y="5095429"/>
            <a:ext cx="260699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× 15 reps</a:t>
            </a:r>
            <a:endParaRPr lang="en-US" sz="1275" dirty="0"/>
          </a:p>
        </p:txBody>
      </p:sp>
      <p:sp>
        <p:nvSpPr>
          <p:cNvPr id="33" name="SK-37-text-32"/>
          <p:cNvSpPr/>
          <p:nvPr/>
        </p:nvSpPr>
        <p:spPr>
          <a:xfrm>
            <a:off x="2548086" y="5095429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Twice daily</a:t>
            </a:r>
            <a:endParaRPr lang="en-US" sz="1275" dirty="0"/>
          </a:p>
        </p:txBody>
      </p:sp>
      <p:sp>
        <p:nvSpPr>
          <p:cNvPr id="34" name="SK-37-text-33"/>
          <p:cNvSpPr/>
          <p:nvPr/>
        </p:nvSpPr>
        <p:spPr>
          <a:xfrm>
            <a:off x="4132957" y="5095429"/>
            <a:ext cx="34490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weeks minimum</a:t>
            </a:r>
            <a:endParaRPr lang="en-US" sz="1275" dirty="0"/>
          </a:p>
        </p:txBody>
      </p:sp>
      <p:sp>
        <p:nvSpPr>
          <p:cNvPr id="35" name="SK-37-text-34"/>
          <p:cNvSpPr/>
          <p:nvPr/>
        </p:nvSpPr>
        <p:spPr>
          <a:xfrm>
            <a:off x="1084957" y="5513784"/>
            <a:ext cx="4352479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Safety: Pain up to 5/10 during exercise is acceptable and expected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evidence-based (Alfredson protocol). Pain over 5/10 or not settling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24 hours → reduce load. 12 weeks is the minimum — this does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work if done for only a few weeks.</a:t>
            </a:r>
            <a:endParaRPr lang="en-US" sz="1050" dirty="0"/>
          </a:p>
        </p:txBody>
      </p:sp>
      <p:sp>
        <p:nvSpPr>
          <p:cNvPr id="36" name="SK-37-text-35"/>
          <p:cNvSpPr/>
          <p:nvPr/>
        </p:nvSpPr>
        <p:spPr>
          <a:xfrm>
            <a:off x="6693396" y="5760690"/>
            <a:ext cx="54986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eccentric (lowering) phase stimulates tendon remodelling</a:t>
            </a:r>
            <a:endParaRPr lang="en-US" sz="1200" dirty="0"/>
          </a:p>
        </p:txBody>
      </p:sp>
      <p:sp>
        <p:nvSpPr>
          <p:cNvPr id="37" name="SK-37-text-36"/>
          <p:cNvSpPr/>
          <p:nvPr/>
        </p:nvSpPr>
        <p:spPr>
          <a:xfrm>
            <a:off x="1975098" y="6515100"/>
            <a:ext cx="102169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94829"/>
          </a:xfrm>
          <a:prstGeom prst="rect">
            <a:avLst/>
          </a:prstGeom>
        </p:spPr>
      </p:pic>
      <p:pic>
        <p:nvPicPr>
          <p:cNvPr id="4" name="SK-3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4829"/>
            <a:ext cx="12192000" cy="61615"/>
          </a:xfrm>
          <a:prstGeom prst="rect">
            <a:avLst/>
          </a:prstGeom>
        </p:spPr>
      </p:pic>
      <p:pic>
        <p:nvPicPr>
          <p:cNvPr id="5" name="SK-3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6" name="SK-3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7561" y="356592"/>
            <a:ext cx="4084290" cy="6144667"/>
          </a:xfrm>
          <a:prstGeom prst="rect">
            <a:avLst/>
          </a:prstGeom>
        </p:spPr>
      </p:pic>
      <p:pic>
        <p:nvPicPr>
          <p:cNvPr id="7" name="SK-3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362" y="534813"/>
            <a:ext cx="3645396" cy="301675"/>
          </a:xfrm>
          <a:prstGeom prst="rect">
            <a:avLst/>
          </a:prstGeom>
        </p:spPr>
      </p:pic>
      <p:pic>
        <p:nvPicPr>
          <p:cNvPr id="8" name="SK-3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77938"/>
            <a:ext cx="1121569" cy="34230"/>
          </a:xfrm>
          <a:prstGeom prst="rect">
            <a:avLst/>
          </a:prstGeom>
        </p:spPr>
      </p:pic>
      <p:pic>
        <p:nvPicPr>
          <p:cNvPr id="9" name="SK-3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674590"/>
            <a:ext cx="60871" cy="418207"/>
          </a:xfrm>
          <a:prstGeom prst="rect">
            <a:avLst/>
          </a:prstGeom>
        </p:spPr>
      </p:pic>
      <p:pic>
        <p:nvPicPr>
          <p:cNvPr id="11" name="SK-3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44" y="5383411"/>
            <a:ext cx="7327255" cy="1028700"/>
          </a:xfrm>
          <a:prstGeom prst="rect">
            <a:avLst/>
          </a:prstGeom>
        </p:spPr>
      </p:pic>
      <p:pic>
        <p:nvPicPr>
          <p:cNvPr id="13" name="SK-3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75898" y="596503"/>
            <a:ext cx="3377059" cy="5712619"/>
          </a:xfrm>
          <a:prstGeom prst="rect">
            <a:avLst/>
          </a:prstGeom>
        </p:spPr>
      </p:pic>
      <p:sp>
        <p:nvSpPr>
          <p:cNvPr id="14" name="SK-38-text-13"/>
          <p:cNvSpPr/>
          <p:nvPr/>
        </p:nvSpPr>
        <p:spPr>
          <a:xfrm>
            <a:off x="219373" y="47923"/>
            <a:ext cx="4831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5" name="SK-38-text-14"/>
          <p:cNvSpPr/>
          <p:nvPr/>
        </p:nvSpPr>
        <p:spPr>
          <a:xfrm>
            <a:off x="4230588" y="41077"/>
            <a:ext cx="79614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38 of 40 — ACHILLES TENDINOPATHY: Exercise 2</a:t>
            </a:r>
            <a:endParaRPr lang="en-US" sz="1350" dirty="0"/>
          </a:p>
        </p:txBody>
      </p:sp>
      <p:sp>
        <p:nvSpPr>
          <p:cNvPr id="16" name="SK-38-text-15"/>
          <p:cNvSpPr/>
          <p:nvPr/>
        </p:nvSpPr>
        <p:spPr>
          <a:xfrm>
            <a:off x="9558486" y="54769"/>
            <a:ext cx="263351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17" name="SK-38-text-16"/>
          <p:cNvSpPr/>
          <p:nvPr/>
        </p:nvSpPr>
        <p:spPr>
          <a:xfrm>
            <a:off x="633859" y="596503"/>
            <a:ext cx="68818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ACHILLES TENDINOPATHY STRENGTHENING</a:t>
            </a:r>
            <a:endParaRPr lang="en-US" sz="1275" dirty="0"/>
          </a:p>
        </p:txBody>
      </p:sp>
      <p:sp>
        <p:nvSpPr>
          <p:cNvPr id="18" name="SK-38-text-17"/>
          <p:cNvSpPr/>
          <p:nvPr/>
        </p:nvSpPr>
        <p:spPr>
          <a:xfrm>
            <a:off x="572988" y="912019"/>
            <a:ext cx="3446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3</a:t>
            </a:r>
            <a:endParaRPr lang="en-US" sz="1350" dirty="0"/>
          </a:p>
        </p:txBody>
      </p:sp>
      <p:sp>
        <p:nvSpPr>
          <p:cNvPr id="19" name="SK-38-text-18"/>
          <p:cNvSpPr/>
          <p:nvPr/>
        </p:nvSpPr>
        <p:spPr>
          <a:xfrm>
            <a:off x="572988" y="1097161"/>
            <a:ext cx="4815780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Leg Eccentric</a:t>
            </a:r>
            <a:endParaRPr lang="en-US" sz="3525" dirty="0"/>
          </a:p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Heel Drop off Step</a:t>
            </a:r>
            <a:endParaRPr lang="en-US" sz="3525" dirty="0"/>
          </a:p>
        </p:txBody>
      </p:sp>
      <p:sp>
        <p:nvSpPr>
          <p:cNvPr id="20" name="SK-38-text-19"/>
          <p:cNvSpPr/>
          <p:nvPr/>
        </p:nvSpPr>
        <p:spPr>
          <a:xfrm>
            <a:off x="560784" y="2228850"/>
            <a:ext cx="116312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890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Alfredson Protocol — Gold-Standard Achilles Exercise</a:t>
            </a:r>
            <a:endParaRPr lang="en-US" sz="1950" dirty="0"/>
          </a:p>
        </p:txBody>
      </p:sp>
      <p:sp>
        <p:nvSpPr>
          <p:cNvPr id="21" name="SK-38-text-20"/>
          <p:cNvSpPr/>
          <p:nvPr/>
        </p:nvSpPr>
        <p:spPr>
          <a:xfrm>
            <a:off x="719286" y="2653903"/>
            <a:ext cx="587647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Treats: Mid-portion Achilles tendinopathy — the gold-standard eccentric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loading exercise for Achilles tendon remodelling.</a:t>
            </a:r>
            <a:endParaRPr lang="en-US" sz="1500" dirty="0"/>
          </a:p>
        </p:txBody>
      </p:sp>
      <p:sp>
        <p:nvSpPr>
          <p:cNvPr id="22" name="SK-38-text-21"/>
          <p:cNvSpPr/>
          <p:nvPr/>
        </p:nvSpPr>
        <p:spPr>
          <a:xfrm>
            <a:off x="560784" y="3264396"/>
            <a:ext cx="269652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425" dirty="0"/>
          </a:p>
        </p:txBody>
      </p:sp>
      <p:sp>
        <p:nvSpPr>
          <p:cNvPr id="23" name="SK-38-text-22"/>
          <p:cNvSpPr/>
          <p:nvPr/>
        </p:nvSpPr>
        <p:spPr>
          <a:xfrm>
            <a:off x="560784" y="3538686"/>
            <a:ext cx="387697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➊ Stand on the edge of a step on the ball of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affected foot, heel hanging off the edge.</a:t>
            </a:r>
            <a:endParaRPr lang="en-US" sz="1350" dirty="0"/>
          </a:p>
        </p:txBody>
      </p:sp>
      <p:sp>
        <p:nvSpPr>
          <p:cNvPr id="24" name="SK-38-text-23"/>
          <p:cNvSpPr/>
          <p:nvPr/>
        </p:nvSpPr>
        <p:spPr>
          <a:xfrm>
            <a:off x="560784" y="4025503"/>
            <a:ext cx="89325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➋ Rise up on both feet to the top position.</a:t>
            </a:r>
            <a:endParaRPr lang="en-US" sz="1350" dirty="0"/>
          </a:p>
        </p:txBody>
      </p:sp>
      <p:sp>
        <p:nvSpPr>
          <p:cNvPr id="25" name="SK-38-text-24"/>
          <p:cNvSpPr/>
          <p:nvPr/>
        </p:nvSpPr>
        <p:spPr>
          <a:xfrm>
            <a:off x="560784" y="4306788"/>
            <a:ext cx="387697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➌ Lift the good foot off the step — now only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affected foot remains.</a:t>
            </a:r>
            <a:endParaRPr lang="en-US" sz="1350" dirty="0"/>
          </a:p>
        </p:txBody>
      </p:sp>
      <p:sp>
        <p:nvSpPr>
          <p:cNvPr id="26" name="SK-38-text-25"/>
          <p:cNvSpPr/>
          <p:nvPr/>
        </p:nvSpPr>
        <p:spPr>
          <a:xfrm>
            <a:off x="560784" y="4793605"/>
            <a:ext cx="39135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➍ Slowly lower the heel below the step level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to 4 seconds down. Use the good foot to</a:t>
            </a:r>
            <a:endParaRPr lang="en-US" sz="1350" dirty="0"/>
          </a:p>
        </p:txBody>
      </p:sp>
      <p:sp>
        <p:nvSpPr>
          <p:cNvPr id="27" name="SK-38-text-26"/>
          <p:cNvSpPr/>
          <p:nvPr/>
        </p:nvSpPr>
        <p:spPr>
          <a:xfrm>
            <a:off x="4352479" y="4700960"/>
            <a:ext cx="40110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Safety: Pain up to 5/10 during exercise is acceptable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expected — this is well-evidenced (Alfredson</a:t>
            </a:r>
            <a:endParaRPr lang="en-US" sz="1350" dirty="0"/>
          </a:p>
        </p:txBody>
      </p:sp>
      <p:sp>
        <p:nvSpPr>
          <p:cNvPr id="28" name="SK-38-text-27"/>
          <p:cNvSpPr/>
          <p:nvPr/>
        </p:nvSpPr>
        <p:spPr>
          <a:xfrm>
            <a:off x="890980" y="5918448"/>
            <a:ext cx="663237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severe pain or audible snap → stop immediately and seek urgent review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(possible Achilles rupture).</a:t>
            </a:r>
            <a:endParaRPr lang="en-US" sz="1425" dirty="0"/>
          </a:p>
        </p:txBody>
      </p:sp>
      <p:sp>
        <p:nvSpPr>
          <p:cNvPr id="29" name="SK-38-text-28"/>
          <p:cNvSpPr/>
          <p:nvPr/>
        </p:nvSpPr>
        <p:spPr>
          <a:xfrm>
            <a:off x="4608463" y="3271242"/>
            <a:ext cx="9591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425" dirty="0"/>
          </a:p>
        </p:txBody>
      </p:sp>
      <p:sp>
        <p:nvSpPr>
          <p:cNvPr id="30" name="SK-38-text-29"/>
          <p:cNvSpPr/>
          <p:nvPr/>
        </p:nvSpPr>
        <p:spPr>
          <a:xfrm>
            <a:off x="4608463" y="3511153"/>
            <a:ext cx="58464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- 3 sets of 15 repetitions</a:t>
            </a:r>
            <a:endParaRPr lang="en-US" sz="1350" dirty="0"/>
          </a:p>
        </p:txBody>
      </p:sp>
      <p:sp>
        <p:nvSpPr>
          <p:cNvPr id="31" name="SK-38-text-30"/>
          <p:cNvSpPr/>
          <p:nvPr/>
        </p:nvSpPr>
        <p:spPr>
          <a:xfrm>
            <a:off x="4608463" y="3723829"/>
            <a:ext cx="2760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Twice daily</a:t>
            </a:r>
            <a:endParaRPr lang="en-US" sz="1350" dirty="0"/>
          </a:p>
        </p:txBody>
      </p:sp>
      <p:sp>
        <p:nvSpPr>
          <p:cNvPr id="32" name="SK-38-text-31"/>
          <p:cNvSpPr/>
          <p:nvPr/>
        </p:nvSpPr>
        <p:spPr>
          <a:xfrm>
            <a:off x="4608463" y="3915817"/>
            <a:ext cx="636365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Continue for 12 weeks minimum</a:t>
            </a:r>
            <a:endParaRPr lang="en-US" sz="1275" dirty="0"/>
          </a:p>
        </p:txBody>
      </p:sp>
      <p:sp>
        <p:nvSpPr>
          <p:cNvPr id="33" name="SK-38-text-32"/>
          <p:cNvSpPr/>
          <p:nvPr/>
        </p:nvSpPr>
        <p:spPr>
          <a:xfrm>
            <a:off x="4608463" y="4107805"/>
            <a:ext cx="295036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Progress: add weight in a backpack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3×15 becomes easy</a:t>
            </a:r>
            <a:endParaRPr lang="en-US" sz="1350" dirty="0"/>
          </a:p>
        </p:txBody>
      </p:sp>
      <p:sp>
        <p:nvSpPr>
          <p:cNvPr id="34" name="SK-38-text-33"/>
          <p:cNvSpPr/>
          <p:nvPr/>
        </p:nvSpPr>
        <p:spPr>
          <a:xfrm>
            <a:off x="684548" y="5314950"/>
            <a:ext cx="6799784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</a:t>
            </a: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</a:t>
            </a:r>
            <a:r>
              <a:rPr lang="en-US" sz="1200" dirty="0">
                <a:solidFill>
                  <a:srgbClr val="FF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</a:t>
            </a: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Pain up to 5/10 during exercise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acceptable and expected — this is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well-evidenced (Alfredson </a:t>
            </a:r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protocol). Pain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5/10 or not settling within 24 hours → reduce load.</a:t>
            </a:r>
            <a:endParaRPr lang="en-US" sz="1200" dirty="0"/>
          </a:p>
        </p:txBody>
      </p:sp>
      <p:sp>
        <p:nvSpPr>
          <p:cNvPr id="37" name="SK-38-text-36"/>
          <p:cNvSpPr/>
          <p:nvPr/>
        </p:nvSpPr>
        <p:spPr>
          <a:xfrm>
            <a:off x="2889498" y="6624786"/>
            <a:ext cx="93025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3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5" name="SK-3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263" y="687587"/>
            <a:ext cx="2072580" cy="279202"/>
          </a:xfrm>
          <a:prstGeom prst="rect">
            <a:avLst/>
          </a:prstGeom>
        </p:spPr>
      </p:pic>
      <p:pic>
        <p:nvPicPr>
          <p:cNvPr id="6" name="SK-3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1960811"/>
            <a:ext cx="792361" cy="28575"/>
          </a:xfrm>
          <a:prstGeom prst="rect">
            <a:avLst/>
          </a:prstGeom>
        </p:spPr>
      </p:pic>
      <p:pic>
        <p:nvPicPr>
          <p:cNvPr id="7" name="SK-3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2820591"/>
            <a:ext cx="5071765" cy="9525"/>
          </a:xfrm>
          <a:prstGeom prst="rect">
            <a:avLst/>
          </a:prstGeom>
        </p:spPr>
      </p:pic>
      <p:pic>
        <p:nvPicPr>
          <p:cNvPr id="8" name="SK-3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855" y="4697611"/>
            <a:ext cx="5071765" cy="733723"/>
          </a:xfrm>
          <a:prstGeom prst="rect">
            <a:avLst/>
          </a:prstGeom>
        </p:spPr>
      </p:pic>
      <p:pic>
        <p:nvPicPr>
          <p:cNvPr id="9" name="SK-3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55" y="4697611"/>
            <a:ext cx="85279" cy="733723"/>
          </a:xfrm>
          <a:prstGeom prst="rect">
            <a:avLst/>
          </a:prstGeom>
        </p:spPr>
      </p:pic>
      <p:pic>
        <p:nvPicPr>
          <p:cNvPr id="10" name="SK-3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855" y="5520630"/>
            <a:ext cx="5071765" cy="870942"/>
          </a:xfrm>
          <a:prstGeom prst="rect">
            <a:avLst/>
          </a:prstGeom>
        </p:spPr>
      </p:pic>
      <p:pic>
        <p:nvPicPr>
          <p:cNvPr id="11" name="SK-3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5520630"/>
            <a:ext cx="85279" cy="870942"/>
          </a:xfrm>
          <a:prstGeom prst="rect">
            <a:avLst/>
          </a:prstGeom>
        </p:spPr>
      </p:pic>
      <p:pic>
        <p:nvPicPr>
          <p:cNvPr id="12" name="SK-3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5520630"/>
            <a:ext cx="5437584" cy="761107"/>
          </a:xfrm>
          <a:prstGeom prst="rect">
            <a:avLst/>
          </a:prstGeom>
        </p:spPr>
      </p:pic>
      <p:pic>
        <p:nvPicPr>
          <p:cNvPr id="13" name="SK-3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5657850"/>
            <a:ext cx="377875" cy="486817"/>
          </a:xfrm>
          <a:prstGeom prst="rect">
            <a:avLst/>
          </a:prstGeom>
        </p:spPr>
      </p:pic>
      <p:pic>
        <p:nvPicPr>
          <p:cNvPr id="14" name="SK-3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64275" y="857250"/>
            <a:ext cx="6169075" cy="4114800"/>
          </a:xfrm>
          <a:prstGeom prst="rect">
            <a:avLst/>
          </a:prstGeom>
        </p:spPr>
      </p:pic>
      <p:sp>
        <p:nvSpPr>
          <p:cNvPr id="15" name="SK-39-text-14"/>
          <p:cNvSpPr/>
          <p:nvPr/>
        </p:nvSpPr>
        <p:spPr>
          <a:xfrm>
            <a:off x="292596" y="137071"/>
            <a:ext cx="85010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ACHILLES TENDINOPATHY STRENGTHENING</a:t>
            </a:r>
            <a:endParaRPr lang="en-US" sz="1575" dirty="0"/>
          </a:p>
        </p:txBody>
      </p:sp>
      <p:sp>
        <p:nvSpPr>
          <p:cNvPr id="16" name="SK-39-text-15"/>
          <p:cNvSpPr/>
          <p:nvPr/>
        </p:nvSpPr>
        <p:spPr>
          <a:xfrm>
            <a:off x="9680377" y="178296"/>
            <a:ext cx="25116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3 of 3 | Bradford VTS</a:t>
            </a:r>
            <a:endParaRPr lang="en-US" sz="1200" dirty="0"/>
          </a:p>
        </p:txBody>
      </p:sp>
      <p:sp>
        <p:nvSpPr>
          <p:cNvPr id="17" name="SK-39-text-16"/>
          <p:cNvSpPr/>
          <p:nvPr/>
        </p:nvSpPr>
        <p:spPr>
          <a:xfrm>
            <a:off x="377875" y="767953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ACHILLES TENDINOPATHY</a:t>
            </a:r>
            <a:endParaRPr lang="en-US" sz="1050" dirty="0"/>
          </a:p>
        </p:txBody>
      </p:sp>
      <p:sp>
        <p:nvSpPr>
          <p:cNvPr id="18" name="SK-39-text-17"/>
          <p:cNvSpPr/>
          <p:nvPr/>
        </p:nvSpPr>
        <p:spPr>
          <a:xfrm>
            <a:off x="292596" y="1049238"/>
            <a:ext cx="3242965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53"/>
              </a:lnSpc>
              <a:buNone/>
            </a:pPr>
            <a:r>
              <a:rPr lang="en-US" sz="27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Towel Calf &amp;</a:t>
            </a:r>
            <a:endParaRPr lang="en-US" sz="2775" dirty="0"/>
          </a:p>
          <a:p>
            <a:pPr marL="0" indent="0" algn="l">
              <a:lnSpc>
                <a:spcPts val="3053"/>
              </a:lnSpc>
              <a:buNone/>
            </a:pPr>
            <a:r>
              <a:rPr lang="en-US" sz="27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Achilles Stretch</a:t>
            </a:r>
            <a:endParaRPr lang="en-US" sz="2775" dirty="0"/>
          </a:p>
        </p:txBody>
      </p:sp>
      <p:sp>
        <p:nvSpPr>
          <p:cNvPr id="19" name="SK-39-text-18"/>
          <p:cNvSpPr/>
          <p:nvPr/>
        </p:nvSpPr>
        <p:spPr>
          <a:xfrm>
            <a:off x="292596" y="2139553"/>
            <a:ext cx="23050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HELPS</a:t>
            </a:r>
            <a:endParaRPr lang="en-US" sz="1125" dirty="0"/>
          </a:p>
        </p:txBody>
      </p:sp>
      <p:sp>
        <p:nvSpPr>
          <p:cNvPr id="20" name="SK-39-text-19"/>
          <p:cNvSpPr/>
          <p:nvPr/>
        </p:nvSpPr>
        <p:spPr>
          <a:xfrm>
            <a:off x="292596" y="2331690"/>
            <a:ext cx="409649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Achilles tendinopathy — gentle calf and Achilles stretching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complement the primary strengthening programme</a:t>
            </a:r>
            <a:endParaRPr lang="en-US" sz="1050" dirty="0"/>
          </a:p>
        </p:txBody>
      </p:sp>
      <p:sp>
        <p:nvSpPr>
          <p:cNvPr id="21" name="SK-39-text-20"/>
          <p:cNvSpPr/>
          <p:nvPr/>
        </p:nvSpPr>
        <p:spPr>
          <a:xfrm>
            <a:off x="292596" y="2921496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125" dirty="0"/>
          </a:p>
        </p:txBody>
      </p:sp>
      <p:sp>
        <p:nvSpPr>
          <p:cNvPr id="22" name="SK-39-text-21"/>
          <p:cNvSpPr/>
          <p:nvPr/>
        </p:nvSpPr>
        <p:spPr>
          <a:xfrm>
            <a:off x="292596" y="3127177"/>
            <a:ext cx="118994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Sit on the floor or on a bed with one leg stretched out straight in front of you.</a:t>
            </a:r>
            <a:endParaRPr lang="en-US" sz="1050" dirty="0"/>
          </a:p>
        </p:txBody>
      </p:sp>
      <p:sp>
        <p:nvSpPr>
          <p:cNvPr id="23" name="SK-39-text-22"/>
          <p:cNvSpPr/>
          <p:nvPr/>
        </p:nvSpPr>
        <p:spPr>
          <a:xfrm>
            <a:off x="292596" y="3326011"/>
            <a:ext cx="101574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Loop a towel or resistance band around the ball of your foot.</a:t>
            </a:r>
            <a:endParaRPr lang="en-US" sz="1050" dirty="0"/>
          </a:p>
        </p:txBody>
      </p:sp>
      <p:sp>
        <p:nvSpPr>
          <p:cNvPr id="24" name="SK-39-text-23"/>
          <p:cNvSpPr/>
          <p:nvPr/>
        </p:nvSpPr>
        <p:spPr>
          <a:xfrm>
            <a:off x="292596" y="3518148"/>
            <a:ext cx="413295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Keeping your knee completely straight, gently pull both ends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the towel toward your body.</a:t>
            </a:r>
            <a:endParaRPr lang="en-US" sz="1050" dirty="0"/>
          </a:p>
        </p:txBody>
      </p:sp>
      <p:sp>
        <p:nvSpPr>
          <p:cNvPr id="25" name="SK-39-text-24"/>
          <p:cNvSpPr/>
          <p:nvPr/>
        </p:nvSpPr>
        <p:spPr>
          <a:xfrm>
            <a:off x="292596" y="3874740"/>
            <a:ext cx="426720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Bend your ankle upward until you feel a firm stretch running up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calf and along the Achilles tendon.</a:t>
            </a:r>
            <a:endParaRPr lang="en-US" sz="1050" dirty="0"/>
          </a:p>
        </p:txBody>
      </p:sp>
      <p:sp>
        <p:nvSpPr>
          <p:cNvPr id="26" name="SK-39-text-25"/>
          <p:cNvSpPr/>
          <p:nvPr/>
        </p:nvSpPr>
        <p:spPr>
          <a:xfrm>
            <a:off x="292596" y="4231332"/>
            <a:ext cx="57302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Hold for 30 seconds, then relax.</a:t>
            </a:r>
            <a:endParaRPr lang="en-US" sz="1050" dirty="0"/>
          </a:p>
        </p:txBody>
      </p:sp>
      <p:sp>
        <p:nvSpPr>
          <p:cNvPr id="27" name="SK-39-text-26"/>
          <p:cNvSpPr/>
          <p:nvPr/>
        </p:nvSpPr>
        <p:spPr>
          <a:xfrm>
            <a:off x="292596" y="4423321"/>
            <a:ext cx="43967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Repeat on the other foot.</a:t>
            </a:r>
            <a:endParaRPr lang="en-US" sz="1050" dirty="0"/>
          </a:p>
        </p:txBody>
      </p:sp>
      <p:sp>
        <p:nvSpPr>
          <p:cNvPr id="28" name="SK-39-text-27"/>
          <p:cNvSpPr/>
          <p:nvPr/>
        </p:nvSpPr>
        <p:spPr>
          <a:xfrm>
            <a:off x="609600" y="4745682"/>
            <a:ext cx="762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</a:t>
            </a:r>
            <a:endParaRPr lang="en-US" sz="1125" dirty="0"/>
          </a:p>
        </p:txBody>
      </p:sp>
      <p:sp>
        <p:nvSpPr>
          <p:cNvPr id="29" name="SK-39-text-28"/>
          <p:cNvSpPr/>
          <p:nvPr/>
        </p:nvSpPr>
        <p:spPr>
          <a:xfrm>
            <a:off x="609600" y="4937671"/>
            <a:ext cx="198715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repetitions each foot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</a:t>
            </a:r>
            <a:endParaRPr lang="en-US" sz="1275" dirty="0"/>
          </a:p>
        </p:txBody>
      </p:sp>
      <p:sp>
        <p:nvSpPr>
          <p:cNvPr id="30" name="SK-39-text-29"/>
          <p:cNvSpPr/>
          <p:nvPr/>
        </p:nvSpPr>
        <p:spPr>
          <a:xfrm>
            <a:off x="609600" y="5582394"/>
            <a:ext cx="22479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SAFETY TIP</a:t>
            </a:r>
            <a:endParaRPr lang="en-US" sz="1125" dirty="0"/>
          </a:p>
        </p:txBody>
      </p:sp>
      <p:sp>
        <p:nvSpPr>
          <p:cNvPr id="31" name="SK-39-text-30"/>
          <p:cNvSpPr/>
          <p:nvPr/>
        </p:nvSpPr>
        <p:spPr>
          <a:xfrm>
            <a:off x="597396" y="5788075"/>
            <a:ext cx="434027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Stretching alone is NOT sufficient for Achilles tendinopathy.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Strengthening (heel drops — Exercises 1 and 2) is the primary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treatment. Use this stretch as a complement, not a replacement.</a:t>
            </a:r>
            <a:endParaRPr lang="en-US" sz="1050" dirty="0"/>
          </a:p>
        </p:txBody>
      </p:sp>
      <p:sp>
        <p:nvSpPr>
          <p:cNvPr id="32" name="SK-39-text-31"/>
          <p:cNvSpPr/>
          <p:nvPr/>
        </p:nvSpPr>
        <p:spPr>
          <a:xfrm>
            <a:off x="6803082" y="5650855"/>
            <a:ext cx="4364682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stretch supports — but does not replace — the eccentric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heel raise protocol (Exercises 1 &amp; 2). Advise patients to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all three exercises together for best outcomes.</a:t>
            </a:r>
            <a:endParaRPr lang="en-US" sz="1200" dirty="0"/>
          </a:p>
        </p:txBody>
      </p:sp>
      <p:sp>
        <p:nvSpPr>
          <p:cNvPr id="33" name="SK-39-text-32"/>
          <p:cNvSpPr/>
          <p:nvPr/>
        </p:nvSpPr>
        <p:spPr>
          <a:xfrm>
            <a:off x="2011561" y="6590407"/>
            <a:ext cx="101804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  <p:sp>
        <p:nvSpPr>
          <p:cNvPr id="34" name="SK-39-text-33"/>
          <p:cNvSpPr/>
          <p:nvPr/>
        </p:nvSpPr>
        <p:spPr>
          <a:xfrm>
            <a:off x="11387286" y="6590407"/>
            <a:ext cx="80471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39 / 40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3286"/>
            <a:ext cx="12192000" cy="190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788640"/>
            <a:ext cx="1560463" cy="3429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610148"/>
            <a:ext cx="1962894" cy="190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5314950"/>
            <a:ext cx="4401294" cy="5143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2519" y="5452021"/>
            <a:ext cx="14288" cy="23991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403" y="5952679"/>
            <a:ext cx="28575" cy="3429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34400" y="2743200"/>
            <a:ext cx="1584871" cy="1440061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67093" y="918865"/>
            <a:ext cx="2393527" cy="5365849"/>
          </a:xfrm>
          <a:prstGeom prst="rect">
            <a:avLst/>
          </a:prstGeom>
        </p:spPr>
      </p:pic>
      <p:sp>
        <p:nvSpPr>
          <p:cNvPr id="13" name="SK-4-text-12"/>
          <p:cNvSpPr/>
          <p:nvPr/>
        </p:nvSpPr>
        <p:spPr>
          <a:xfrm>
            <a:off x="438894" y="191988"/>
            <a:ext cx="54349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4" name="SK-4-text-13"/>
          <p:cNvSpPr/>
          <p:nvPr/>
        </p:nvSpPr>
        <p:spPr>
          <a:xfrm>
            <a:off x="9070777" y="191988"/>
            <a:ext cx="3121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15" name="SK-4-text-14"/>
          <p:cNvSpPr/>
          <p:nvPr/>
        </p:nvSpPr>
        <p:spPr>
          <a:xfrm>
            <a:off x="597396" y="877788"/>
            <a:ext cx="193738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PAIN</a:t>
            </a:r>
            <a:endParaRPr lang="en-US" sz="1350" dirty="0"/>
          </a:p>
        </p:txBody>
      </p:sp>
      <p:sp>
        <p:nvSpPr>
          <p:cNvPr id="16" name="SK-4-text-15"/>
          <p:cNvSpPr/>
          <p:nvPr/>
        </p:nvSpPr>
        <p:spPr>
          <a:xfrm>
            <a:off x="426690" y="1268611"/>
            <a:ext cx="363759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4</a:t>
            </a:r>
            <a:endParaRPr lang="en-US" sz="1425" dirty="0"/>
          </a:p>
        </p:txBody>
      </p:sp>
      <p:sp>
        <p:nvSpPr>
          <p:cNvPr id="17" name="SK-4-text-16"/>
          <p:cNvSpPr/>
          <p:nvPr/>
        </p:nvSpPr>
        <p:spPr>
          <a:xfrm>
            <a:off x="414486" y="1563588"/>
            <a:ext cx="3316188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217"/>
              </a:lnSpc>
              <a:buNone/>
            </a:pPr>
            <a:r>
              <a:rPr lang="en-US" sz="2925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Turn</a:t>
            </a:r>
            <a:endParaRPr lang="en-US" sz="2925" dirty="0"/>
          </a:p>
          <a:p>
            <a:pPr marL="0" indent="0" algn="l">
              <a:lnSpc>
                <a:spcPts val="3217"/>
              </a:lnSpc>
              <a:buNone/>
            </a:pPr>
            <a:r>
              <a:rPr lang="en-US" sz="2925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Cervical Rotation</a:t>
            </a:r>
            <a:endParaRPr lang="en-US" sz="2925" dirty="0"/>
          </a:p>
        </p:txBody>
      </p:sp>
      <p:sp>
        <p:nvSpPr>
          <p:cNvPr id="18" name="SK-4-text-17"/>
          <p:cNvSpPr/>
          <p:nvPr/>
        </p:nvSpPr>
        <p:spPr>
          <a:xfrm>
            <a:off x="426690" y="2839194"/>
            <a:ext cx="2966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TREATS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426690" y="3086100"/>
            <a:ext cx="1029747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stiffness · Mechanical neck pain · Posture</a:t>
            </a:r>
            <a:endParaRPr lang="en-US" sz="1425" dirty="0"/>
          </a:p>
        </p:txBody>
      </p:sp>
      <p:sp>
        <p:nvSpPr>
          <p:cNvPr id="20" name="SK-4-text-19"/>
          <p:cNvSpPr/>
          <p:nvPr/>
        </p:nvSpPr>
        <p:spPr>
          <a:xfrm>
            <a:off x="426690" y="3511153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426690" y="3778746"/>
            <a:ext cx="51606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Sit down comfortably.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426690" y="4018657"/>
            <a:ext cx="45475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Turn your head slowly to one side — keep your chin at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same height, don’t let it drop or tilt.</a:t>
            </a:r>
            <a:endParaRPr lang="en-US" sz="1425" dirty="0"/>
          </a:p>
        </p:txBody>
      </p:sp>
      <p:sp>
        <p:nvSpPr>
          <p:cNvPr id="23" name="SK-4-text-22"/>
          <p:cNvSpPr/>
          <p:nvPr/>
        </p:nvSpPr>
        <p:spPr>
          <a:xfrm>
            <a:off x="426690" y="4478238"/>
            <a:ext cx="85896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Hold for 5 seconds. Return to centre.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426690" y="4711303"/>
            <a:ext cx="42672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Repeat on the other side. If uncomfortable sitting,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try lying down with your head supported.</a:t>
            </a:r>
            <a:endParaRPr lang="en-US" sz="1425" dirty="0"/>
          </a:p>
        </p:txBody>
      </p:sp>
      <p:sp>
        <p:nvSpPr>
          <p:cNvPr id="25" name="SK-4-text-24"/>
          <p:cNvSpPr/>
          <p:nvPr/>
        </p:nvSpPr>
        <p:spPr>
          <a:xfrm>
            <a:off x="828973" y="5445175"/>
            <a:ext cx="41005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reps each side</a:t>
            </a:r>
            <a:endParaRPr lang="en-US" sz="1575" dirty="0"/>
          </a:p>
        </p:txBody>
      </p:sp>
      <p:sp>
        <p:nvSpPr>
          <p:cNvPr id="26" name="SK-4-text-25"/>
          <p:cNvSpPr/>
          <p:nvPr/>
        </p:nvSpPr>
        <p:spPr>
          <a:xfrm>
            <a:off x="3486894" y="5445175"/>
            <a:ext cx="13001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</a:t>
            </a:r>
            <a:endParaRPr lang="en-US" sz="1575" dirty="0"/>
          </a:p>
        </p:txBody>
      </p:sp>
      <p:sp>
        <p:nvSpPr>
          <p:cNvPr id="27" name="SK-4-text-26"/>
          <p:cNvSpPr/>
          <p:nvPr/>
        </p:nvSpPr>
        <p:spPr>
          <a:xfrm>
            <a:off x="621655" y="5938986"/>
            <a:ext cx="88639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Stop if dizziness or arm symptoms occur.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621655" y="6165205"/>
            <a:ext cx="64636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Lying version is equally valid.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10021788" y="1865263"/>
            <a:ext cx="21702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Chin stays level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9960620" y="2383780"/>
            <a:ext cx="2109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Shoulders still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2413992" y="6583561"/>
            <a:ext cx="97780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3498"/>
          </a:xfrm>
          <a:prstGeom prst="rect">
            <a:avLst/>
          </a:prstGeom>
        </p:spPr>
      </p:pic>
      <p:pic>
        <p:nvPicPr>
          <p:cNvPr id="4" name="SK-4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3498"/>
            <a:ext cx="12192000" cy="41077"/>
          </a:xfrm>
          <a:prstGeom prst="rect">
            <a:avLst/>
          </a:prstGeom>
        </p:spPr>
      </p:pic>
      <p:pic>
        <p:nvPicPr>
          <p:cNvPr id="5" name="SK-4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795487"/>
            <a:ext cx="1828290" cy="287982"/>
          </a:xfrm>
          <a:prstGeom prst="rect">
            <a:avLst/>
          </a:prstGeom>
        </p:spPr>
      </p:pic>
      <p:pic>
        <p:nvPicPr>
          <p:cNvPr id="6" name="SK-4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1618357"/>
            <a:ext cx="853380" cy="41077"/>
          </a:xfrm>
          <a:prstGeom prst="rect">
            <a:avLst/>
          </a:prstGeom>
        </p:spPr>
      </p:pic>
      <p:pic>
        <p:nvPicPr>
          <p:cNvPr id="7" name="SK-4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2105323"/>
            <a:ext cx="5498455" cy="685800"/>
          </a:xfrm>
          <a:prstGeom prst="rect">
            <a:avLst/>
          </a:prstGeom>
        </p:spPr>
      </p:pic>
      <p:pic>
        <p:nvPicPr>
          <p:cNvPr id="8" name="SK-4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53" y="2825353"/>
            <a:ext cx="5498455" cy="685800"/>
          </a:xfrm>
          <a:prstGeom prst="rect">
            <a:avLst/>
          </a:prstGeom>
        </p:spPr>
      </p:pic>
      <p:pic>
        <p:nvPicPr>
          <p:cNvPr id="9" name="SK-4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3545532"/>
            <a:ext cx="5498455" cy="685800"/>
          </a:xfrm>
          <a:prstGeom prst="rect">
            <a:avLst/>
          </a:prstGeom>
        </p:spPr>
      </p:pic>
      <p:pic>
        <p:nvPicPr>
          <p:cNvPr id="10" name="SK-40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4265563"/>
            <a:ext cx="5498455" cy="685800"/>
          </a:xfrm>
          <a:prstGeom prst="rect">
            <a:avLst/>
          </a:prstGeom>
        </p:spPr>
      </p:pic>
      <p:pic>
        <p:nvPicPr>
          <p:cNvPr id="11" name="SK-4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153" y="4985742"/>
            <a:ext cx="5498455" cy="685800"/>
          </a:xfrm>
          <a:prstGeom prst="rect">
            <a:avLst/>
          </a:prstGeom>
        </p:spPr>
      </p:pic>
      <p:pic>
        <p:nvPicPr>
          <p:cNvPr id="12" name="SK-4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2105323"/>
            <a:ext cx="5498455" cy="685800"/>
          </a:xfrm>
          <a:prstGeom prst="rect">
            <a:avLst/>
          </a:prstGeom>
        </p:spPr>
      </p:pic>
      <p:pic>
        <p:nvPicPr>
          <p:cNvPr id="13" name="SK-4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0094" y="2825353"/>
            <a:ext cx="5498455" cy="685800"/>
          </a:xfrm>
          <a:prstGeom prst="rect">
            <a:avLst/>
          </a:prstGeom>
        </p:spPr>
      </p:pic>
      <p:pic>
        <p:nvPicPr>
          <p:cNvPr id="14" name="SK-4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3545532"/>
            <a:ext cx="5498455" cy="685800"/>
          </a:xfrm>
          <a:prstGeom prst="rect">
            <a:avLst/>
          </a:prstGeom>
        </p:spPr>
      </p:pic>
      <p:pic>
        <p:nvPicPr>
          <p:cNvPr id="15" name="SK-40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4265563"/>
            <a:ext cx="5498455" cy="685800"/>
          </a:xfrm>
          <a:prstGeom prst="rect">
            <a:avLst/>
          </a:prstGeom>
        </p:spPr>
      </p:pic>
      <p:pic>
        <p:nvPicPr>
          <p:cNvPr id="16" name="SK-4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0094" y="4985742"/>
            <a:ext cx="5498455" cy="754261"/>
          </a:xfrm>
          <a:prstGeom prst="rect">
            <a:avLst/>
          </a:prstGeom>
        </p:spPr>
      </p:pic>
      <p:pic>
        <p:nvPicPr>
          <p:cNvPr id="17" name="SK-4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4985742"/>
            <a:ext cx="146298" cy="754261"/>
          </a:xfrm>
          <a:prstGeom prst="rect">
            <a:avLst/>
          </a:prstGeom>
        </p:spPr>
      </p:pic>
      <p:pic>
        <p:nvPicPr>
          <p:cNvPr id="18" name="SK-4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153" y="5899845"/>
            <a:ext cx="11265396" cy="9525"/>
          </a:xfrm>
          <a:prstGeom prst="rect">
            <a:avLst/>
          </a:prstGeom>
        </p:spPr>
      </p:pic>
      <p:pic>
        <p:nvPicPr>
          <p:cNvPr id="19" name="SK-4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sp>
        <p:nvSpPr>
          <p:cNvPr id="20" name="SK-40-text-19"/>
          <p:cNvSpPr/>
          <p:nvPr/>
        </p:nvSpPr>
        <p:spPr>
          <a:xfrm>
            <a:off x="365671" y="164455"/>
            <a:ext cx="78505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1" name="SK-40-text-20"/>
          <p:cNvSpPr/>
          <p:nvPr/>
        </p:nvSpPr>
        <p:spPr>
          <a:xfrm>
            <a:off x="8692753" y="198834"/>
            <a:ext cx="34992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350" dirty="0"/>
          </a:p>
        </p:txBody>
      </p:sp>
      <p:sp>
        <p:nvSpPr>
          <p:cNvPr id="22" name="SK-40-text-21"/>
          <p:cNvSpPr/>
          <p:nvPr/>
        </p:nvSpPr>
        <p:spPr>
          <a:xfrm>
            <a:off x="524173" y="829717"/>
            <a:ext cx="3002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SUMMARY</a:t>
            </a:r>
            <a:endParaRPr lang="en-US" sz="1200" dirty="0"/>
          </a:p>
        </p:txBody>
      </p:sp>
      <p:sp>
        <p:nvSpPr>
          <p:cNvPr id="23" name="SK-40-text-22"/>
          <p:cNvSpPr/>
          <p:nvPr/>
        </p:nvSpPr>
        <p:spPr>
          <a:xfrm>
            <a:off x="451098" y="1124694"/>
            <a:ext cx="1174090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Messages for GP Practice</a:t>
            </a:r>
            <a:endParaRPr lang="en-US" sz="3000" dirty="0"/>
          </a:p>
        </p:txBody>
      </p:sp>
      <p:sp>
        <p:nvSpPr>
          <p:cNvPr id="24" name="SK-40-text-23"/>
          <p:cNvSpPr/>
          <p:nvPr/>
        </p:nvSpPr>
        <p:spPr>
          <a:xfrm>
            <a:off x="426690" y="1796653"/>
            <a:ext cx="103174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 evidence-based takeaways for everyday MSK management</a:t>
            </a:r>
            <a:endParaRPr lang="en-US" sz="1200" dirty="0"/>
          </a:p>
        </p:txBody>
      </p:sp>
      <p:sp>
        <p:nvSpPr>
          <p:cNvPr id="25" name="SK-40-text-24"/>
          <p:cNvSpPr/>
          <p:nvPr/>
        </p:nvSpPr>
        <p:spPr>
          <a:xfrm>
            <a:off x="658267" y="2201317"/>
            <a:ext cx="48091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Exercise Is Medicine</a:t>
            </a:r>
            <a:endParaRPr lang="en-US" sz="1275" dirty="0"/>
          </a:p>
        </p:txBody>
      </p:sp>
      <p:sp>
        <p:nvSpPr>
          <p:cNvPr id="26" name="SK-40-text-25"/>
          <p:cNvSpPr/>
          <p:nvPr/>
        </p:nvSpPr>
        <p:spPr>
          <a:xfrm>
            <a:off x="1389757" y="2400300"/>
            <a:ext cx="303579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all common MSK conditions — appropriate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reduces pain and improves function.</a:t>
            </a:r>
            <a:endParaRPr lang="en-US" sz="1050" dirty="0"/>
          </a:p>
        </p:txBody>
      </p:sp>
      <p:sp>
        <p:nvSpPr>
          <p:cNvPr id="27" name="SK-40-text-26"/>
          <p:cNvSpPr/>
          <p:nvPr/>
        </p:nvSpPr>
        <p:spPr>
          <a:xfrm>
            <a:off x="658267" y="2942034"/>
            <a:ext cx="55864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Signpost to Arthritis UK</a:t>
            </a:r>
            <a:endParaRPr lang="en-US" sz="1275" dirty="0"/>
          </a:p>
        </p:txBody>
      </p:sp>
      <p:sp>
        <p:nvSpPr>
          <p:cNvPr id="28" name="SK-40-text-27"/>
          <p:cNvSpPr/>
          <p:nvPr/>
        </p:nvSpPr>
        <p:spPr>
          <a:xfrm>
            <a:off x="1389757" y="3140869"/>
            <a:ext cx="371847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patient exercise resources at www.arthritis-uk.org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patients there confidently.</a:t>
            </a:r>
            <a:endParaRPr lang="en-US" sz="1050" dirty="0"/>
          </a:p>
        </p:txBody>
      </p:sp>
      <p:sp>
        <p:nvSpPr>
          <p:cNvPr id="29" name="SK-40-text-28"/>
          <p:cNvSpPr/>
          <p:nvPr/>
        </p:nvSpPr>
        <p:spPr>
          <a:xfrm>
            <a:off x="658267" y="3675757"/>
            <a:ext cx="53921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Tendinopathy Needs Time</a:t>
            </a:r>
            <a:endParaRPr lang="en-US" sz="1275" dirty="0"/>
          </a:p>
        </p:txBody>
      </p:sp>
      <p:sp>
        <p:nvSpPr>
          <p:cNvPr id="30" name="SK-40-text-29"/>
          <p:cNvSpPr/>
          <p:nvPr/>
        </p:nvSpPr>
        <p:spPr>
          <a:xfrm>
            <a:off x="1389757" y="3867894"/>
            <a:ext cx="346248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Elbow and Achilles tendinopathy require 8–12 weeks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progressive loading. Set realistic expectations.</a:t>
            </a:r>
            <a:endParaRPr lang="en-US" sz="1050" dirty="0"/>
          </a:p>
        </p:txBody>
      </p:sp>
      <p:sp>
        <p:nvSpPr>
          <p:cNvPr id="31" name="SK-40-text-30"/>
          <p:cNvSpPr/>
          <p:nvPr/>
        </p:nvSpPr>
        <p:spPr>
          <a:xfrm>
            <a:off x="658267" y="4430167"/>
            <a:ext cx="5003482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Knee OA — Quads First</a:t>
            </a:r>
            <a:endParaRPr lang="en-US" sz="1275" dirty="0"/>
          </a:p>
        </p:txBody>
      </p:sp>
      <p:sp>
        <p:nvSpPr>
          <p:cNvPr id="32" name="SK-40-text-31"/>
          <p:cNvSpPr/>
          <p:nvPr/>
        </p:nvSpPr>
        <p:spPr>
          <a:xfrm>
            <a:off x="1389757" y="4594771"/>
            <a:ext cx="376728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Quadriceps strengthening (SLR, sit-to-stand, step-ups)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the single most important intervention.</a:t>
            </a:r>
            <a:endParaRPr lang="en-US" sz="1050" dirty="0"/>
          </a:p>
        </p:txBody>
      </p:sp>
      <p:sp>
        <p:nvSpPr>
          <p:cNvPr id="33" name="SK-40-text-32"/>
          <p:cNvSpPr/>
          <p:nvPr/>
        </p:nvSpPr>
        <p:spPr>
          <a:xfrm>
            <a:off x="658267" y="5164038"/>
            <a:ext cx="77238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Plantar Fasciitis — Morning Stretch</a:t>
            </a:r>
            <a:endParaRPr lang="en-US" sz="1275" dirty="0"/>
          </a:p>
        </p:txBody>
      </p:sp>
      <p:sp>
        <p:nvSpPr>
          <p:cNvPr id="34" name="SK-40-text-33"/>
          <p:cNvSpPr/>
          <p:nvPr/>
        </p:nvSpPr>
        <p:spPr>
          <a:xfrm>
            <a:off x="1389757" y="5349180"/>
            <a:ext cx="308446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Stretch before first steps every morning +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calf stretching + foot rolling = core treatment.</a:t>
            </a:r>
            <a:endParaRPr lang="en-US" sz="1050" dirty="0"/>
          </a:p>
        </p:txBody>
      </p:sp>
      <p:sp>
        <p:nvSpPr>
          <p:cNvPr id="35" name="SK-40-text-34"/>
          <p:cNvSpPr/>
          <p:nvPr/>
        </p:nvSpPr>
        <p:spPr>
          <a:xfrm>
            <a:off x="6412855" y="2221855"/>
            <a:ext cx="57791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Ankle Sprains — Train Balance</a:t>
            </a:r>
            <a:endParaRPr lang="en-US" sz="1275" dirty="0"/>
          </a:p>
        </p:txBody>
      </p:sp>
      <p:sp>
        <p:nvSpPr>
          <p:cNvPr id="36" name="SK-40-text-35"/>
          <p:cNvSpPr/>
          <p:nvPr/>
        </p:nvSpPr>
        <p:spPr>
          <a:xfrm>
            <a:off x="7144494" y="2400300"/>
            <a:ext cx="295036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Single leg balance is as important as strength.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Proprioception training prevents re-sprain.</a:t>
            </a:r>
            <a:endParaRPr lang="en-US" sz="1050" dirty="0"/>
          </a:p>
        </p:txBody>
      </p:sp>
      <p:sp>
        <p:nvSpPr>
          <p:cNvPr id="37" name="SK-40-text-36"/>
          <p:cNvSpPr/>
          <p:nvPr/>
        </p:nvSpPr>
        <p:spPr>
          <a:xfrm>
            <a:off x="6412855" y="2942034"/>
            <a:ext cx="57791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 Back Pain — Move, Don't Rest</a:t>
            </a:r>
            <a:endParaRPr lang="en-US" sz="1275" dirty="0"/>
          </a:p>
        </p:txBody>
      </p:sp>
      <p:sp>
        <p:nvSpPr>
          <p:cNvPr id="38" name="SK-40-text-37"/>
          <p:cNvSpPr/>
          <p:nvPr/>
        </p:nvSpPr>
        <p:spPr>
          <a:xfrm>
            <a:off x="7144494" y="3140869"/>
            <a:ext cx="346248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Reassure patients gentle movement is safe.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Pelvic tilt, knee rolls, bird-dog are excellent starters.</a:t>
            </a:r>
            <a:endParaRPr lang="en-US" sz="1050" dirty="0"/>
          </a:p>
        </p:txBody>
      </p:sp>
      <p:sp>
        <p:nvSpPr>
          <p:cNvPr id="39" name="SK-40-text-38"/>
          <p:cNvSpPr/>
          <p:nvPr/>
        </p:nvSpPr>
        <p:spPr>
          <a:xfrm>
            <a:off x="6412855" y="3682603"/>
            <a:ext cx="5779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 Shoulder — Pendulum + Band</a:t>
            </a:r>
            <a:endParaRPr lang="en-US" sz="1275" dirty="0"/>
          </a:p>
        </p:txBody>
      </p:sp>
      <p:sp>
        <p:nvSpPr>
          <p:cNvPr id="40" name="SK-40-text-39"/>
          <p:cNvSpPr/>
          <p:nvPr/>
        </p:nvSpPr>
        <p:spPr>
          <a:xfrm>
            <a:off x="7144494" y="3881586"/>
            <a:ext cx="334059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Pendulum swings and resistance band external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rotation are key for most shoulder presentations.</a:t>
            </a:r>
            <a:endParaRPr lang="en-US" sz="1050" dirty="0"/>
          </a:p>
        </p:txBody>
      </p:sp>
      <p:sp>
        <p:nvSpPr>
          <p:cNvPr id="41" name="SK-40-text-40"/>
          <p:cNvSpPr/>
          <p:nvPr/>
        </p:nvSpPr>
        <p:spPr>
          <a:xfrm>
            <a:off x="6412855" y="4430167"/>
            <a:ext cx="5779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 Neck — Chin Tuck for Desk Workers</a:t>
            </a:r>
            <a:endParaRPr lang="en-US" sz="1275" dirty="0"/>
          </a:p>
        </p:txBody>
      </p:sp>
      <p:sp>
        <p:nvSpPr>
          <p:cNvPr id="42" name="SK-40-text-41"/>
          <p:cNvSpPr/>
          <p:nvPr/>
        </p:nvSpPr>
        <p:spPr>
          <a:xfrm>
            <a:off x="7144494" y="4622155"/>
            <a:ext cx="31210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Chin tuck and hold is especially effective for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postural neck pain and forward head posture.</a:t>
            </a:r>
            <a:endParaRPr lang="en-US" sz="1050" dirty="0"/>
          </a:p>
        </p:txBody>
      </p:sp>
      <p:sp>
        <p:nvSpPr>
          <p:cNvPr id="43" name="SK-40-text-42"/>
          <p:cNvSpPr/>
          <p:nvPr/>
        </p:nvSpPr>
        <p:spPr>
          <a:xfrm>
            <a:off x="6412855" y="5164038"/>
            <a:ext cx="53921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When to Refer to Physio</a:t>
            </a:r>
            <a:endParaRPr lang="en-US" sz="1275" dirty="0"/>
          </a:p>
        </p:txBody>
      </p:sp>
      <p:sp>
        <p:nvSpPr>
          <p:cNvPr id="44" name="SK-40-text-43"/>
          <p:cNvSpPr/>
          <p:nvPr/>
        </p:nvSpPr>
        <p:spPr>
          <a:xfrm>
            <a:off x="7144494" y="5362873"/>
            <a:ext cx="340146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improvement after 6–8 weeks | Post-surgical |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Inflammatory arthritis | Neurological involvement.</a:t>
            </a:r>
            <a:endParaRPr lang="en-US" sz="1050" dirty="0"/>
          </a:p>
        </p:txBody>
      </p:sp>
      <p:sp>
        <p:nvSpPr>
          <p:cNvPr id="45" name="SK-40-text-44"/>
          <p:cNvSpPr/>
          <p:nvPr/>
        </p:nvSpPr>
        <p:spPr>
          <a:xfrm>
            <a:off x="3523357" y="6028134"/>
            <a:ext cx="8668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Arthritis UK (formerly Versus Arthritis) | www.arthritis-uk.org</a:t>
            </a:r>
            <a:endParaRPr lang="en-US" sz="1200" dirty="0"/>
          </a:p>
        </p:txBody>
      </p:sp>
      <p:sp>
        <p:nvSpPr>
          <p:cNvPr id="46" name="SK-40-text-45"/>
          <p:cNvSpPr/>
          <p:nvPr/>
        </p:nvSpPr>
        <p:spPr>
          <a:xfrm>
            <a:off x="3986659" y="6220123"/>
            <a:ext cx="8205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www.bradfordvts.co.uk | June 2026</a:t>
            </a:r>
            <a:endParaRPr lang="en-US" sz="1200" dirty="0"/>
          </a:p>
        </p:txBody>
      </p:sp>
      <p:sp>
        <p:nvSpPr>
          <p:cNvPr id="47" name="SK-40-text-46"/>
          <p:cNvSpPr/>
          <p:nvPr/>
        </p:nvSpPr>
        <p:spPr>
          <a:xfrm>
            <a:off x="2194471" y="6576715"/>
            <a:ext cx="99975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8305"/>
            <a:ext cx="12192000" cy="381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740569"/>
            <a:ext cx="999679" cy="27429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2161729"/>
            <a:ext cx="2779663" cy="381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2660898"/>
            <a:ext cx="4803577" cy="589657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3374082"/>
            <a:ext cx="4803577" cy="1549896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5019973"/>
            <a:ext cx="4803577" cy="754261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980063"/>
            <a:ext cx="12192000" cy="370284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50496"/>
            <a:ext cx="12192000" cy="507355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7901" y="6007447"/>
            <a:ext cx="365671" cy="308521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54267" y="829717"/>
            <a:ext cx="3694063" cy="5013127"/>
          </a:xfrm>
          <a:prstGeom prst="rect">
            <a:avLst/>
          </a:prstGeom>
        </p:spPr>
      </p:pic>
      <p:sp>
        <p:nvSpPr>
          <p:cNvPr id="14" name="SK-5-text-13"/>
          <p:cNvSpPr/>
          <p:nvPr/>
        </p:nvSpPr>
        <p:spPr>
          <a:xfrm>
            <a:off x="304800" y="150763"/>
            <a:ext cx="54349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5" name="SK-5-text-14"/>
          <p:cNvSpPr/>
          <p:nvPr/>
        </p:nvSpPr>
        <p:spPr>
          <a:xfrm>
            <a:off x="9189690" y="171450"/>
            <a:ext cx="267295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16" name="SK-5-text-15"/>
          <p:cNvSpPr/>
          <p:nvPr/>
        </p:nvSpPr>
        <p:spPr>
          <a:xfrm>
            <a:off x="510480" y="795486"/>
            <a:ext cx="94178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NECK PAIN</a:t>
            </a:r>
            <a:endParaRPr lang="en-US" sz="1125" dirty="0"/>
          </a:p>
        </p:txBody>
      </p:sp>
      <p:sp>
        <p:nvSpPr>
          <p:cNvPr id="17" name="SK-5-text-16"/>
          <p:cNvSpPr/>
          <p:nvPr/>
        </p:nvSpPr>
        <p:spPr>
          <a:xfrm>
            <a:off x="451098" y="1158925"/>
            <a:ext cx="644080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Chin to Chest</a:t>
            </a:r>
            <a:endParaRPr lang="en-US" sz="3150" dirty="0"/>
          </a:p>
        </p:txBody>
      </p:sp>
      <p:sp>
        <p:nvSpPr>
          <p:cNvPr id="18" name="SK-5-text-17"/>
          <p:cNvSpPr/>
          <p:nvPr/>
        </p:nvSpPr>
        <p:spPr>
          <a:xfrm>
            <a:off x="463153" y="1686967"/>
            <a:ext cx="50663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Cervical Flexion</a:t>
            </a:r>
            <a:endParaRPr lang="en-US" sz="2025" dirty="0"/>
          </a:p>
        </p:txBody>
      </p:sp>
      <p:sp>
        <p:nvSpPr>
          <p:cNvPr id="19" name="SK-5-text-18"/>
          <p:cNvSpPr/>
          <p:nvPr/>
        </p:nvSpPr>
        <p:spPr>
          <a:xfrm>
            <a:off x="451098" y="2324844"/>
            <a:ext cx="56235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3 of 4 — Neck Series</a:t>
            </a:r>
            <a:endParaRPr lang="en-US" sz="1200" dirty="0"/>
          </a:p>
        </p:txBody>
      </p:sp>
      <p:sp>
        <p:nvSpPr>
          <p:cNvPr id="20" name="SK-5-text-19"/>
          <p:cNvSpPr/>
          <p:nvPr/>
        </p:nvSpPr>
        <p:spPr>
          <a:xfrm>
            <a:off x="597396" y="2777430"/>
            <a:ext cx="24765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TREATS</a:t>
            </a:r>
            <a:endParaRPr lang="en-US" sz="1125" dirty="0"/>
          </a:p>
        </p:txBody>
      </p:sp>
      <p:sp>
        <p:nvSpPr>
          <p:cNvPr id="21" name="SK-5-text-20"/>
          <p:cNvSpPr/>
          <p:nvPr/>
        </p:nvSpPr>
        <p:spPr>
          <a:xfrm>
            <a:off x="597396" y="2996803"/>
            <a:ext cx="10683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Neck stiffness • Upper back tension • Mechanical neck pain</a:t>
            </a:r>
            <a:endParaRPr lang="en-US" sz="1200" dirty="0"/>
          </a:p>
        </p:txBody>
      </p:sp>
      <p:sp>
        <p:nvSpPr>
          <p:cNvPr id="22" name="SK-5-text-21"/>
          <p:cNvSpPr/>
          <p:nvPr/>
        </p:nvSpPr>
        <p:spPr>
          <a:xfrm>
            <a:off x="597396" y="3470077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125" dirty="0"/>
          </a:p>
        </p:txBody>
      </p:sp>
      <p:sp>
        <p:nvSpPr>
          <p:cNvPr id="23" name="SK-5-text-22"/>
          <p:cNvSpPr/>
          <p:nvPr/>
        </p:nvSpPr>
        <p:spPr>
          <a:xfrm>
            <a:off x="597396" y="3696444"/>
            <a:ext cx="62331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Sit or stand with good posture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597396" y="3936355"/>
            <a:ext cx="80619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Slowly lower your chin toward your chest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597396" y="4176415"/>
            <a:ext cx="4160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Hold for 5 seconds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597396" y="4416475"/>
            <a:ext cx="5135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Return gently to neutral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597396" y="4649688"/>
            <a:ext cx="7117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gravity help — do not force the movement</a:t>
            </a:r>
            <a:endParaRPr lang="en-US" sz="1050" dirty="0"/>
          </a:p>
        </p:txBody>
      </p:sp>
      <p:sp>
        <p:nvSpPr>
          <p:cNvPr id="28" name="SK-5-text-27"/>
          <p:cNvSpPr/>
          <p:nvPr/>
        </p:nvSpPr>
        <p:spPr>
          <a:xfrm>
            <a:off x="597396" y="5122813"/>
            <a:ext cx="762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</a:t>
            </a:r>
            <a:endParaRPr lang="en-US" sz="1125" dirty="0"/>
          </a:p>
        </p:txBody>
      </p:sp>
      <p:sp>
        <p:nvSpPr>
          <p:cNvPr id="29" name="SK-5-text-28"/>
          <p:cNvSpPr/>
          <p:nvPr/>
        </p:nvSpPr>
        <p:spPr>
          <a:xfrm>
            <a:off x="597396" y="5328642"/>
            <a:ext cx="28975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repetitions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597396" y="5561707"/>
            <a:ext cx="34461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1-2 times daily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978396" y="6059835"/>
            <a:ext cx="113996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 if this causes tingling or arm pain. Keep the movement slow and gentle.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2351484" y="6583561"/>
            <a:ext cx="746447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26877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26877"/>
            <a:ext cx="12192000" cy="6161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973782"/>
            <a:ext cx="1170384" cy="24675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59" y="2171254"/>
            <a:ext cx="1828800" cy="190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5143500"/>
            <a:ext cx="1219200" cy="29482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780" y="5143500"/>
            <a:ext cx="1219200" cy="29482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6353" y="5143500"/>
            <a:ext cx="1284004" cy="29482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4800" y="5143500"/>
            <a:ext cx="1219200" cy="29482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09671" y="5143500"/>
            <a:ext cx="1219200" cy="29482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94690" y="5143500"/>
            <a:ext cx="1097161" cy="294829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079" y="5623471"/>
            <a:ext cx="4669482" cy="65142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1383" y="5623471"/>
            <a:ext cx="28575" cy="651421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83882" y="1289298"/>
            <a:ext cx="6607969" cy="4752529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173" y="5712619"/>
            <a:ext cx="499765" cy="479971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292596" y="185142"/>
            <a:ext cx="35518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PAIN</a:t>
            </a:r>
            <a:endParaRPr lang="en-US" sz="2475" dirty="0"/>
          </a:p>
        </p:txBody>
      </p:sp>
      <p:sp>
        <p:nvSpPr>
          <p:cNvPr id="19" name="SK-6-text-18"/>
          <p:cNvSpPr/>
          <p:nvPr/>
        </p:nvSpPr>
        <p:spPr>
          <a:xfrm>
            <a:off x="10689282" y="274290"/>
            <a:ext cx="124658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4 of 4</a:t>
            </a:r>
            <a:endParaRPr lang="en-US" sz="1200" dirty="0"/>
          </a:p>
        </p:txBody>
      </p:sp>
      <p:sp>
        <p:nvSpPr>
          <p:cNvPr id="20" name="SK-6-text-19"/>
          <p:cNvSpPr/>
          <p:nvPr/>
        </p:nvSpPr>
        <p:spPr>
          <a:xfrm>
            <a:off x="377875" y="987475"/>
            <a:ext cx="20450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PAIN</a:t>
            </a:r>
            <a:endParaRPr lang="en-US" sz="1425" dirty="0"/>
          </a:p>
        </p:txBody>
      </p:sp>
      <p:sp>
        <p:nvSpPr>
          <p:cNvPr id="21" name="SK-6-text-20"/>
          <p:cNvSpPr/>
          <p:nvPr/>
        </p:nvSpPr>
        <p:spPr>
          <a:xfrm>
            <a:off x="292596" y="1316682"/>
            <a:ext cx="84201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Chin Tuck and Hold</a:t>
            </a:r>
            <a:endParaRPr lang="en-US" sz="3000" dirty="0"/>
          </a:p>
        </p:txBody>
      </p:sp>
      <p:sp>
        <p:nvSpPr>
          <p:cNvPr id="22" name="SK-6-text-21"/>
          <p:cNvSpPr/>
          <p:nvPr/>
        </p:nvSpPr>
        <p:spPr>
          <a:xfrm>
            <a:off x="292596" y="1817340"/>
            <a:ext cx="82591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Deep Cervical Flexor Activation</a:t>
            </a:r>
            <a:endParaRPr lang="en-US" sz="1725" dirty="0"/>
          </a:p>
        </p:txBody>
      </p:sp>
      <p:sp>
        <p:nvSpPr>
          <p:cNvPr id="23" name="SK-6-text-22"/>
          <p:cNvSpPr/>
          <p:nvPr/>
        </p:nvSpPr>
        <p:spPr>
          <a:xfrm>
            <a:off x="292596" y="2345382"/>
            <a:ext cx="1320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</a:t>
            </a:r>
            <a:endParaRPr lang="en-US" sz="1350" dirty="0"/>
          </a:p>
        </p:txBody>
      </p:sp>
      <p:sp>
        <p:nvSpPr>
          <p:cNvPr id="24" name="SK-6-text-23"/>
          <p:cNvSpPr/>
          <p:nvPr/>
        </p:nvSpPr>
        <p:spPr>
          <a:xfrm>
            <a:off x="292596" y="2599134"/>
            <a:ext cx="942879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Postural neck pain · Forward head posture ·</a:t>
            </a:r>
            <a:endParaRPr lang="en-US" sz="1425" dirty="0"/>
          </a:p>
        </p:txBody>
      </p:sp>
      <p:sp>
        <p:nvSpPr>
          <p:cNvPr id="25" name="SK-6-text-24"/>
          <p:cNvSpPr/>
          <p:nvPr/>
        </p:nvSpPr>
        <p:spPr>
          <a:xfrm>
            <a:off x="292596" y="2852886"/>
            <a:ext cx="1189940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Desk-worker neck strain · Deep cervical flexor retraining</a:t>
            </a:r>
            <a:endParaRPr lang="en-US" sz="1425" dirty="0"/>
          </a:p>
        </p:txBody>
      </p:sp>
      <p:sp>
        <p:nvSpPr>
          <p:cNvPr id="26" name="SK-6-text-25"/>
          <p:cNvSpPr/>
          <p:nvPr/>
        </p:nvSpPr>
        <p:spPr>
          <a:xfrm>
            <a:off x="292596" y="3195786"/>
            <a:ext cx="25546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304800" y="3476923"/>
            <a:ext cx="90697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Sit or stand tall with relaxed shoulders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304800" y="3723829"/>
            <a:ext cx="118872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Gently draw your chin straight back — like making a "double chin"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304800" y="3984427"/>
            <a:ext cx="11887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Do NOT tilt your head up or down — purely a backward glide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304800" y="4238179"/>
            <a:ext cx="38403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Feel a gentle stretch at the base of the skull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hold 5–10 seconds, then relax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292596" y="4779913"/>
            <a:ext cx="118994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be done at a desk, in a car, or anywhere during the day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576411" y="5191423"/>
            <a:ext cx="7121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reps</a:t>
            </a:r>
            <a:endParaRPr lang="en-US" sz="1425" dirty="0"/>
          </a:p>
        </p:txBody>
      </p:sp>
      <p:sp>
        <p:nvSpPr>
          <p:cNvPr id="33" name="SK-6-text-32"/>
          <p:cNvSpPr/>
          <p:nvPr/>
        </p:nvSpPr>
        <p:spPr>
          <a:xfrm>
            <a:off x="2002929" y="5191423"/>
            <a:ext cx="7365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2× daily</a:t>
            </a:r>
            <a:endParaRPr lang="en-US" sz="1425" dirty="0"/>
          </a:p>
        </p:txBody>
      </p:sp>
      <p:sp>
        <p:nvSpPr>
          <p:cNvPr id="34" name="SK-6-text-33"/>
          <p:cNvSpPr/>
          <p:nvPr/>
        </p:nvSpPr>
        <p:spPr>
          <a:xfrm>
            <a:off x="3295352" y="5191423"/>
            <a:ext cx="113898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Desk-friendly</a:t>
            </a:r>
            <a:endParaRPr lang="en-US" sz="1425" dirty="0"/>
          </a:p>
        </p:txBody>
      </p:sp>
      <p:sp>
        <p:nvSpPr>
          <p:cNvPr id="35" name="SK-6-text-34"/>
          <p:cNvSpPr/>
          <p:nvPr/>
        </p:nvSpPr>
        <p:spPr>
          <a:xfrm>
            <a:off x="1084957" y="5753844"/>
            <a:ext cx="382815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tilt the head — movement is purely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backward retraction. Stop if pain radiates to arms.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2190601" y="6549330"/>
            <a:ext cx="77618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275" dirty="0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622EA0A4-7A56-581A-CB4E-7D5F9A6B9C65}"/>
              </a:ext>
            </a:extLst>
          </p:cNvPr>
          <p:cNvSpPr/>
          <p:nvPr/>
        </p:nvSpPr>
        <p:spPr>
          <a:xfrm>
            <a:off x="8175171" y="2726871"/>
            <a:ext cx="1246415" cy="78443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6338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06338"/>
            <a:ext cx="12192000" cy="54769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912019"/>
            <a:ext cx="1584871" cy="267444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484090"/>
            <a:ext cx="1658094" cy="381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3003798"/>
            <a:ext cx="5461992" cy="1337221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4443859"/>
            <a:ext cx="5461992" cy="126176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2" y="5849838"/>
            <a:ext cx="6946723" cy="500509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263" y="5849838"/>
            <a:ext cx="60871" cy="500509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0086" y="1056084"/>
            <a:ext cx="4876800" cy="4471392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5925294"/>
            <a:ext cx="280392" cy="29482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357" y="5376565"/>
            <a:ext cx="268188" cy="212527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561" y="5088582"/>
            <a:ext cx="255984" cy="226219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5357" y="4800600"/>
            <a:ext cx="268188" cy="226219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316855" y="233065"/>
            <a:ext cx="444722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SHOULDER PAIN</a:t>
            </a:r>
            <a:endParaRPr lang="en-US" sz="2175" dirty="0"/>
          </a:p>
        </p:txBody>
      </p:sp>
      <p:sp>
        <p:nvSpPr>
          <p:cNvPr id="18" name="SK-7-text-17"/>
          <p:cNvSpPr/>
          <p:nvPr/>
        </p:nvSpPr>
        <p:spPr>
          <a:xfrm>
            <a:off x="8555682" y="287982"/>
            <a:ext cx="33191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www.bradfordvts.co.uk</a:t>
            </a:r>
            <a:endParaRPr lang="en-US" sz="1050" dirty="0"/>
          </a:p>
        </p:txBody>
      </p:sp>
      <p:sp>
        <p:nvSpPr>
          <p:cNvPr id="19" name="SK-7-text-18"/>
          <p:cNvSpPr/>
          <p:nvPr/>
        </p:nvSpPr>
        <p:spPr>
          <a:xfrm>
            <a:off x="412998" y="946398"/>
            <a:ext cx="14537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SHOULDER PAIN</a:t>
            </a:r>
            <a:endParaRPr lang="en-US" sz="1200" dirty="0"/>
          </a:p>
        </p:txBody>
      </p:sp>
      <p:sp>
        <p:nvSpPr>
          <p:cNvPr id="20" name="SK-7-text-19"/>
          <p:cNvSpPr/>
          <p:nvPr/>
        </p:nvSpPr>
        <p:spPr>
          <a:xfrm>
            <a:off x="341263" y="1289298"/>
            <a:ext cx="26898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Exercise 1 of 3</a:t>
            </a:r>
            <a:endParaRPr lang="en-US" sz="1050" dirty="0"/>
          </a:p>
        </p:txBody>
      </p:sp>
      <p:sp>
        <p:nvSpPr>
          <p:cNvPr id="21" name="SK-7-text-20"/>
          <p:cNvSpPr/>
          <p:nvPr/>
        </p:nvSpPr>
        <p:spPr>
          <a:xfrm>
            <a:off x="341263" y="1536055"/>
            <a:ext cx="3194298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000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Shoulder Circle</a:t>
            </a:r>
            <a:endParaRPr lang="en-US" sz="28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000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Pendulum Swing</a:t>
            </a:r>
            <a:endParaRPr lang="en-US" sz="2850" dirty="0"/>
          </a:p>
        </p:txBody>
      </p:sp>
      <p:sp>
        <p:nvSpPr>
          <p:cNvPr id="22" name="SK-7-text-21"/>
          <p:cNvSpPr/>
          <p:nvPr/>
        </p:nvSpPr>
        <p:spPr>
          <a:xfrm>
            <a:off x="341263" y="2660898"/>
            <a:ext cx="1185073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TREATS: Shoulder stiffness • Frozen shoulder • Rotator cuff problems • Warm-up exercise</a:t>
            </a:r>
            <a:endParaRPr lang="en-US" sz="1050" dirty="0"/>
          </a:p>
        </p:txBody>
      </p:sp>
      <p:sp>
        <p:nvSpPr>
          <p:cNvPr id="23" name="SK-7-text-22"/>
          <p:cNvSpPr/>
          <p:nvPr/>
        </p:nvSpPr>
        <p:spPr>
          <a:xfrm>
            <a:off x="475357" y="3120330"/>
            <a:ext cx="19964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DO IT</a:t>
            </a:r>
            <a:endParaRPr lang="en-US" sz="1050" dirty="0"/>
          </a:p>
        </p:txBody>
      </p:sp>
      <p:sp>
        <p:nvSpPr>
          <p:cNvPr id="24" name="SK-7-text-23"/>
          <p:cNvSpPr/>
          <p:nvPr/>
        </p:nvSpPr>
        <p:spPr>
          <a:xfrm>
            <a:off x="475357" y="3367236"/>
            <a:ext cx="9837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Stand with one hand resting on a table or chair for support</a:t>
            </a:r>
            <a:endParaRPr lang="en-US" sz="1050" dirty="0"/>
          </a:p>
        </p:txBody>
      </p:sp>
      <p:sp>
        <p:nvSpPr>
          <p:cNvPr id="25" name="SK-7-text-24"/>
          <p:cNvSpPr/>
          <p:nvPr/>
        </p:nvSpPr>
        <p:spPr>
          <a:xfrm>
            <a:off x="487561" y="3607296"/>
            <a:ext cx="93573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Let the other arm hang completely loose — don't force it</a:t>
            </a:r>
            <a:endParaRPr lang="en-US" sz="1050" dirty="0"/>
          </a:p>
        </p:txBody>
      </p:sp>
      <p:sp>
        <p:nvSpPr>
          <p:cNvPr id="26" name="SK-7-text-25"/>
          <p:cNvSpPr/>
          <p:nvPr/>
        </p:nvSpPr>
        <p:spPr>
          <a:xfrm>
            <a:off x="487561" y="3826669"/>
            <a:ext cx="99974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Gently swing the arm forward and back, then in small circles</a:t>
            </a:r>
            <a:endParaRPr lang="en-US" sz="1050" dirty="0"/>
          </a:p>
        </p:txBody>
      </p:sp>
      <p:sp>
        <p:nvSpPr>
          <p:cNvPr id="27" name="SK-7-text-26"/>
          <p:cNvSpPr/>
          <p:nvPr/>
        </p:nvSpPr>
        <p:spPr>
          <a:xfrm>
            <a:off x="475357" y="4046190"/>
            <a:ext cx="111175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Let gravity do all the work — the arm should feel heavy and relaxed</a:t>
            </a:r>
            <a:endParaRPr lang="en-US" sz="1050" dirty="0"/>
          </a:p>
        </p:txBody>
      </p:sp>
      <p:sp>
        <p:nvSpPr>
          <p:cNvPr id="28" name="SK-7-text-27"/>
          <p:cNvSpPr/>
          <p:nvPr/>
        </p:nvSpPr>
        <p:spPr>
          <a:xfrm>
            <a:off x="475357" y="4553694"/>
            <a:ext cx="762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</a:t>
            </a:r>
            <a:endParaRPr lang="en-US" sz="1125" dirty="0"/>
          </a:p>
        </p:txBody>
      </p:sp>
      <p:sp>
        <p:nvSpPr>
          <p:cNvPr id="29" name="SK-7-text-28"/>
          <p:cNvSpPr/>
          <p:nvPr/>
        </p:nvSpPr>
        <p:spPr>
          <a:xfrm>
            <a:off x="853380" y="4841677"/>
            <a:ext cx="40233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circles each direction</a:t>
            </a:r>
            <a:endParaRPr lang="en-US" sz="1050" dirty="0"/>
          </a:p>
        </p:txBody>
      </p:sp>
      <p:sp>
        <p:nvSpPr>
          <p:cNvPr id="30" name="SK-7-text-29"/>
          <p:cNvSpPr/>
          <p:nvPr/>
        </p:nvSpPr>
        <p:spPr>
          <a:xfrm>
            <a:off x="853380" y="5129659"/>
            <a:ext cx="26898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2–3 times a day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853380" y="5404098"/>
            <a:ext cx="8717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Best used as a warm-up before other shoulder exercises</a:t>
            </a:r>
            <a:endParaRPr lang="en-US" sz="1050" dirty="0"/>
          </a:p>
        </p:txBody>
      </p:sp>
      <p:sp>
        <p:nvSpPr>
          <p:cNvPr id="32" name="SK-7-text-31"/>
          <p:cNvSpPr/>
          <p:nvPr/>
        </p:nvSpPr>
        <p:spPr>
          <a:xfrm>
            <a:off x="889992" y="5904904"/>
            <a:ext cx="10363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</a:t>
            </a:r>
            <a:endParaRPr lang="en-US" sz="1050" dirty="0"/>
          </a:p>
        </p:txBody>
      </p:sp>
      <p:sp>
        <p:nvSpPr>
          <p:cNvPr id="33" name="SK-7-text-32"/>
          <p:cNvSpPr/>
          <p:nvPr/>
        </p:nvSpPr>
        <p:spPr>
          <a:xfrm>
            <a:off x="889992" y="6071188"/>
            <a:ext cx="1136302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arm must feel relaxed and heavy throughout. Do NOT swing with force or muscular effort.</a:t>
            </a:r>
            <a:endParaRPr lang="en-US" sz="1050" dirty="0"/>
          </a:p>
        </p:txBody>
      </p:sp>
      <p:sp>
        <p:nvSpPr>
          <p:cNvPr id="34" name="SK-7-text-33"/>
          <p:cNvSpPr/>
          <p:nvPr/>
        </p:nvSpPr>
        <p:spPr>
          <a:xfrm>
            <a:off x="7472065" y="5849838"/>
            <a:ext cx="379467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Gravity does the work — arm stays completely relaxed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2278261" y="6576715"/>
            <a:ext cx="761077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advice only | Exclude red flags | Source: Arthritis UK | BRADFORD VTS |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20538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80721"/>
            <a:ext cx="12192000" cy="2053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565" y="685800"/>
            <a:ext cx="1524000" cy="260598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1083469"/>
            <a:ext cx="121890" cy="91886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4567386"/>
            <a:ext cx="2633365" cy="1728192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67373" y="4567386"/>
            <a:ext cx="3279577" cy="1728192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95679" y="726877"/>
            <a:ext cx="4620667" cy="5068044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62486" y="5527477"/>
            <a:ext cx="292596" cy="267444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62486" y="5068044"/>
            <a:ext cx="292596" cy="281136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50282" y="4677073"/>
            <a:ext cx="243780" cy="198834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5774382"/>
            <a:ext cx="292596" cy="20568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5390257"/>
            <a:ext cx="292596" cy="267444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5026819"/>
            <a:ext cx="292596" cy="267444"/>
          </a:xfrm>
          <a:prstGeom prst="rect">
            <a:avLst/>
          </a:prstGeom>
        </p:spPr>
      </p:pic>
      <p:sp>
        <p:nvSpPr>
          <p:cNvPr id="18" name="SK-8-text-17"/>
          <p:cNvSpPr/>
          <p:nvPr/>
        </p:nvSpPr>
        <p:spPr>
          <a:xfrm>
            <a:off x="365671" y="137071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9" name="SK-8-text-18"/>
          <p:cNvSpPr/>
          <p:nvPr/>
        </p:nvSpPr>
        <p:spPr>
          <a:xfrm>
            <a:off x="9278094" y="137071"/>
            <a:ext cx="29139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200" dirty="0"/>
          </a:p>
        </p:txBody>
      </p:sp>
      <p:sp>
        <p:nvSpPr>
          <p:cNvPr id="20" name="SK-8-text-19"/>
          <p:cNvSpPr/>
          <p:nvPr/>
        </p:nvSpPr>
        <p:spPr>
          <a:xfrm>
            <a:off x="451098" y="740569"/>
            <a:ext cx="260699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 PAIN</a:t>
            </a:r>
            <a:endParaRPr lang="en-US" sz="1275" dirty="0"/>
          </a:p>
        </p:txBody>
      </p:sp>
      <p:sp>
        <p:nvSpPr>
          <p:cNvPr id="21" name="SK-8-text-20"/>
          <p:cNvSpPr/>
          <p:nvPr/>
        </p:nvSpPr>
        <p:spPr>
          <a:xfrm>
            <a:off x="572988" y="1097161"/>
            <a:ext cx="3446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2 OF 3</a:t>
            </a:r>
            <a:endParaRPr lang="en-US" sz="1350" dirty="0"/>
          </a:p>
        </p:txBody>
      </p:sp>
      <p:sp>
        <p:nvSpPr>
          <p:cNvPr id="22" name="SK-8-text-21"/>
          <p:cNvSpPr/>
          <p:nvPr/>
        </p:nvSpPr>
        <p:spPr>
          <a:xfrm>
            <a:off x="560784" y="1316682"/>
            <a:ext cx="88677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Arm Stretch Standing</a:t>
            </a:r>
            <a:endParaRPr lang="en-US" sz="2850" dirty="0"/>
          </a:p>
        </p:txBody>
      </p:sp>
      <p:sp>
        <p:nvSpPr>
          <p:cNvPr id="23" name="SK-8-text-22"/>
          <p:cNvSpPr/>
          <p:nvPr/>
        </p:nvSpPr>
        <p:spPr>
          <a:xfrm>
            <a:off x="572988" y="1735038"/>
            <a:ext cx="72561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 Range of Motion</a:t>
            </a:r>
            <a:endParaRPr lang="en-US" sz="1950" dirty="0"/>
          </a:p>
        </p:txBody>
      </p:sp>
      <p:sp>
        <p:nvSpPr>
          <p:cNvPr id="24" name="SK-8-text-23"/>
          <p:cNvSpPr/>
          <p:nvPr/>
        </p:nvSpPr>
        <p:spPr>
          <a:xfrm>
            <a:off x="341263" y="2276773"/>
            <a:ext cx="28013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TREATS</a:t>
            </a:r>
            <a:endParaRPr lang="en-US" sz="1275" dirty="0"/>
          </a:p>
        </p:txBody>
      </p:sp>
      <p:sp>
        <p:nvSpPr>
          <p:cNvPr id="25" name="SK-8-text-24"/>
          <p:cNvSpPr/>
          <p:nvPr/>
        </p:nvSpPr>
        <p:spPr>
          <a:xfrm>
            <a:off x="341263" y="2496294"/>
            <a:ext cx="116071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 stiffness · Impingement · Rotator cuff problems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341263" y="2873425"/>
            <a:ext cx="241268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275" dirty="0"/>
          </a:p>
        </p:txBody>
      </p:sp>
      <p:sp>
        <p:nvSpPr>
          <p:cNvPr id="27" name="SK-8-text-26"/>
          <p:cNvSpPr/>
          <p:nvPr/>
        </p:nvSpPr>
        <p:spPr>
          <a:xfrm>
            <a:off x="341263" y="3134023"/>
            <a:ext cx="81095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Stand with arms relaxed at your sides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341263" y="3408313"/>
            <a:ext cx="52302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Raise both arms — either out to the sides OR straight in front —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palms facing each other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341263" y="3922663"/>
            <a:ext cx="91382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Hold for 5–10 seconds, then slowly lower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341263" y="4196953"/>
            <a:ext cx="118507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Alternate between front raises and side raises to stretch more muscles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560784" y="4704457"/>
            <a:ext cx="85820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275" dirty="0"/>
          </a:p>
        </p:txBody>
      </p:sp>
      <p:sp>
        <p:nvSpPr>
          <p:cNvPr id="32" name="SK-8-text-31"/>
          <p:cNvSpPr/>
          <p:nvPr/>
        </p:nvSpPr>
        <p:spPr>
          <a:xfrm>
            <a:off x="1024086" y="5068044"/>
            <a:ext cx="28975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repetitions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1024086" y="5438329"/>
            <a:ext cx="11144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</a:t>
            </a:r>
            <a:endParaRPr lang="en-US" sz="1350" dirty="0"/>
          </a:p>
        </p:txBody>
      </p:sp>
      <p:sp>
        <p:nvSpPr>
          <p:cNvPr id="34" name="SK-8-text-33"/>
          <p:cNvSpPr/>
          <p:nvPr/>
        </p:nvSpPr>
        <p:spPr>
          <a:xfrm>
            <a:off x="1024086" y="5781229"/>
            <a:ext cx="33775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also be done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1024086" y="6007596"/>
            <a:ext cx="35833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lying on the back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3718471" y="4690765"/>
            <a:ext cx="202406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TIP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3876973" y="5115967"/>
            <a:ext cx="66694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 only as far as comfortable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3864769" y="5541169"/>
            <a:ext cx="202376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if sharp catching or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pinching pain at the top of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movement</a:t>
            </a:r>
            <a:endParaRPr lang="en-US" sz="1275" dirty="0"/>
          </a:p>
        </p:txBody>
      </p:sp>
      <p:sp>
        <p:nvSpPr>
          <p:cNvPr id="39" name="SK-8-text-38"/>
          <p:cNvSpPr/>
          <p:nvPr/>
        </p:nvSpPr>
        <p:spPr>
          <a:xfrm>
            <a:off x="7516118" y="6062365"/>
            <a:ext cx="380419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 to front or sides — only as far as comfortable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2297906" y="6590407"/>
            <a:ext cx="75714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0882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0882"/>
            <a:ext cx="12192000" cy="6161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918938"/>
            <a:ext cx="1779984" cy="31536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983432"/>
            <a:ext cx="950863" cy="381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5054203"/>
            <a:ext cx="2718792" cy="1241227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282" y="5054203"/>
            <a:ext cx="48667" cy="1241227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3984" y="5054203"/>
            <a:ext cx="2889498" cy="124122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03984" y="5054203"/>
            <a:ext cx="48667" cy="1241227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10165" y="822871"/>
            <a:ext cx="3706267" cy="5445175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365671" y="198834"/>
            <a:ext cx="83439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MSK Exercises for Primary Care</a:t>
            </a:r>
            <a:endParaRPr lang="en-US" sz="1800" dirty="0"/>
          </a:p>
        </p:txBody>
      </p:sp>
      <p:sp>
        <p:nvSpPr>
          <p:cNvPr id="14" name="SK-9-text-13"/>
          <p:cNvSpPr/>
          <p:nvPr/>
        </p:nvSpPr>
        <p:spPr>
          <a:xfrm>
            <a:off x="8595271" y="226219"/>
            <a:ext cx="35967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www.bradfordvts.co.uk</a:t>
            </a:r>
            <a:endParaRPr lang="en-US" sz="1500" dirty="0"/>
          </a:p>
        </p:txBody>
      </p:sp>
      <p:sp>
        <p:nvSpPr>
          <p:cNvPr id="15" name="SK-9-text-14"/>
          <p:cNvSpPr/>
          <p:nvPr/>
        </p:nvSpPr>
        <p:spPr>
          <a:xfrm>
            <a:off x="524173" y="987475"/>
            <a:ext cx="291369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 PAIN</a:t>
            </a:r>
            <a:endParaRPr lang="en-US" sz="1425" dirty="0"/>
          </a:p>
        </p:txBody>
      </p:sp>
      <p:sp>
        <p:nvSpPr>
          <p:cNvPr id="16" name="SK-9-text-15"/>
          <p:cNvSpPr/>
          <p:nvPr/>
        </p:nvSpPr>
        <p:spPr>
          <a:xfrm>
            <a:off x="353467" y="1412677"/>
            <a:ext cx="1183853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Resistance Band External Rotation</a:t>
            </a:r>
            <a:endParaRPr lang="en-US" sz="2700" dirty="0"/>
          </a:p>
        </p:txBody>
      </p:sp>
      <p:sp>
        <p:nvSpPr>
          <p:cNvPr id="17" name="SK-9-text-16"/>
          <p:cNvSpPr/>
          <p:nvPr/>
        </p:nvSpPr>
        <p:spPr>
          <a:xfrm>
            <a:off x="353467" y="2201317"/>
            <a:ext cx="84543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Rotator Cuff Strengthening</a:t>
            </a:r>
            <a:endParaRPr lang="en-US" sz="2100" dirty="0"/>
          </a:p>
        </p:txBody>
      </p:sp>
      <p:sp>
        <p:nvSpPr>
          <p:cNvPr id="18" name="SK-9-text-17"/>
          <p:cNvSpPr/>
          <p:nvPr/>
        </p:nvSpPr>
        <p:spPr>
          <a:xfrm>
            <a:off x="353467" y="2777430"/>
            <a:ext cx="313086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TREATS</a:t>
            </a:r>
            <a:endParaRPr lang="en-US" sz="1425" dirty="0"/>
          </a:p>
        </p:txBody>
      </p:sp>
      <p:sp>
        <p:nvSpPr>
          <p:cNvPr id="19" name="SK-9-text-18"/>
          <p:cNvSpPr/>
          <p:nvPr/>
        </p:nvSpPr>
        <p:spPr>
          <a:xfrm>
            <a:off x="353467" y="3058567"/>
            <a:ext cx="11838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Rotator cuff weakness · Shoulder impingement · Shoulder instability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353467" y="3497461"/>
            <a:ext cx="26965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DO IT</a:t>
            </a:r>
            <a:endParaRPr lang="en-US" sz="1425" dirty="0"/>
          </a:p>
        </p:txBody>
      </p:sp>
      <p:sp>
        <p:nvSpPr>
          <p:cNvPr id="21" name="SK-9-text-20"/>
          <p:cNvSpPr/>
          <p:nvPr/>
        </p:nvSpPr>
        <p:spPr>
          <a:xfrm>
            <a:off x="353467" y="3771900"/>
            <a:ext cx="118385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Hold a resistance band with both hands, palms facing inward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353467" y="4066729"/>
            <a:ext cx="118385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Elbows bent at waist height, tucked firmly at your sides</a:t>
            </a:r>
            <a:endParaRPr lang="en-US" sz="1500" dirty="0"/>
          </a:p>
        </p:txBody>
      </p:sp>
      <p:sp>
        <p:nvSpPr>
          <p:cNvPr id="23" name="SK-9-text-22"/>
          <p:cNvSpPr/>
          <p:nvPr/>
        </p:nvSpPr>
        <p:spPr>
          <a:xfrm>
            <a:off x="353467" y="4361557"/>
            <a:ext cx="11838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Slowly stretch the band outward as far as comfortable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353467" y="4635996"/>
            <a:ext cx="11838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Hold for a count of 10, then bring hands back in slowly</a:t>
            </a:r>
            <a:endParaRPr lang="en-US" sz="1500" dirty="0"/>
          </a:p>
        </p:txBody>
      </p:sp>
      <p:sp>
        <p:nvSpPr>
          <p:cNvPr id="25" name="SK-9-text-24"/>
          <p:cNvSpPr/>
          <p:nvPr/>
        </p:nvSpPr>
        <p:spPr>
          <a:xfrm>
            <a:off x="572988" y="5184577"/>
            <a:ext cx="95916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</a:t>
            </a:r>
            <a:endParaRPr lang="en-US" sz="1425" dirty="0"/>
          </a:p>
        </p:txBody>
      </p:sp>
      <p:sp>
        <p:nvSpPr>
          <p:cNvPr id="26" name="SK-9-text-25"/>
          <p:cNvSpPr/>
          <p:nvPr/>
        </p:nvSpPr>
        <p:spPr>
          <a:xfrm>
            <a:off x="572988" y="5493246"/>
            <a:ext cx="36518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10 repetitions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572988" y="5719465"/>
            <a:ext cx="33089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3 times a day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3486894" y="5177730"/>
            <a:ext cx="19726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SAFETY</a:t>
            </a:r>
            <a:endParaRPr lang="en-US" sz="1425" dirty="0"/>
          </a:p>
        </p:txBody>
      </p:sp>
      <p:sp>
        <p:nvSpPr>
          <p:cNvPr id="29" name="SK-9-text-28"/>
          <p:cNvSpPr/>
          <p:nvPr/>
        </p:nvSpPr>
        <p:spPr>
          <a:xfrm>
            <a:off x="3486894" y="5486400"/>
            <a:ext cx="64636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Keep elbows tucked throughout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3486894" y="5767536"/>
            <a:ext cx="188967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Start with a light band –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 up gradually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2109192" y="6563023"/>
            <a:ext cx="100828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advice only | Exclude red flags | Source: Arthritis UK | BRADFORD VTS | www.bradfordvts.co.uk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6446</Words>
  <Application>Microsoft Office PowerPoint</Application>
  <PresentationFormat>Widescreen</PresentationFormat>
  <Paragraphs>930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Roboto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2026-06-18T15:14:18Z</dcterms:created>
  <dcterms:modified xsi:type="dcterms:W3CDTF">2026-06-18T15:43:29Z</dcterms:modified>
</cp:coreProperties>
</file>