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70" r:id="rId9"/>
    <p:sldId id="271" r:id="rId10"/>
    <p:sldId id="272" r:id="rId11"/>
    <p:sldId id="273" r:id="rId12"/>
    <p:sldId id="274" r:id="rId13"/>
    <p:sldId id="275" r:id="rId14"/>
    <p:sldId id="276" r:id="rId15"/>
    <p:sldId id="277" r:id="rId16"/>
    <p:sldId id="278" r:id="rId17"/>
    <p:sldId id="279" r:id="rId18"/>
    <p:sldId id="280" r:id="rId19"/>
    <p:sldId id="281" r:id="rId20"/>
    <p:sldId id="282" r:id="rId21"/>
    <p:sldId id="283" r:id="rId22"/>
    <p:sldId id="284" r:id="rId23"/>
    <p:sldId id="285" r:id="rId24"/>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56" d="100"/>
          <a:sy n="56" d="100"/>
        </p:scale>
        <p:origin x="504" y="2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5013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1.png"/><Relationship Id="rId7" Type="http://schemas.openxmlformats.org/officeDocument/2006/relationships/image" Target="../media/image96.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95.png"/><Relationship Id="rId5"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98.png"/></Relationships>
</file>

<file path=ppt/slides/_rels/slide11.xml.rels><?xml version="1.0" encoding="UTF-8" standalone="yes"?>
<Relationships xmlns="http://schemas.openxmlformats.org/package/2006/relationships"><Relationship Id="rId8" Type="http://schemas.openxmlformats.org/officeDocument/2006/relationships/image" Target="../media/image101.png"/><Relationship Id="rId13" Type="http://schemas.openxmlformats.org/officeDocument/2006/relationships/image" Target="../media/image106.png"/><Relationship Id="rId18" Type="http://schemas.openxmlformats.org/officeDocument/2006/relationships/hyperlink" Target="https://www.bradfordvts.co.uk/" TargetMode="External"/><Relationship Id="rId3" Type="http://schemas.openxmlformats.org/officeDocument/2006/relationships/image" Target="../media/image1.png"/><Relationship Id="rId7" Type="http://schemas.openxmlformats.org/officeDocument/2006/relationships/image" Target="../media/image100.png"/><Relationship Id="rId12" Type="http://schemas.openxmlformats.org/officeDocument/2006/relationships/image" Target="../media/image105.png"/><Relationship Id="rId17" Type="http://schemas.openxmlformats.org/officeDocument/2006/relationships/image" Target="../media/image110.png"/><Relationship Id="rId2" Type="http://schemas.openxmlformats.org/officeDocument/2006/relationships/notesSlide" Target="../notesSlides/notesSlide11.xml"/><Relationship Id="rId16" Type="http://schemas.openxmlformats.org/officeDocument/2006/relationships/image" Target="../media/image109.png"/><Relationship Id="rId1" Type="http://schemas.openxmlformats.org/officeDocument/2006/relationships/slideLayout" Target="../slideLayouts/slideLayout1.xml"/><Relationship Id="rId6" Type="http://schemas.openxmlformats.org/officeDocument/2006/relationships/image" Target="../media/image99.png"/><Relationship Id="rId11" Type="http://schemas.openxmlformats.org/officeDocument/2006/relationships/image" Target="../media/image104.png"/><Relationship Id="rId5" Type="http://schemas.openxmlformats.org/officeDocument/2006/relationships/image" Target="../media/image7.png"/><Relationship Id="rId15" Type="http://schemas.openxmlformats.org/officeDocument/2006/relationships/image" Target="../media/image108.png"/><Relationship Id="rId10" Type="http://schemas.openxmlformats.org/officeDocument/2006/relationships/image" Target="../media/image103.png"/><Relationship Id="rId4" Type="http://schemas.openxmlformats.org/officeDocument/2006/relationships/image" Target="../media/image2.png"/><Relationship Id="rId9" Type="http://schemas.openxmlformats.org/officeDocument/2006/relationships/image" Target="../media/image102.png"/><Relationship Id="rId14" Type="http://schemas.openxmlformats.org/officeDocument/2006/relationships/image" Target="../media/image107.png"/></Relationships>
</file>

<file path=ppt/slides/_rels/slide12.xml.rels><?xml version="1.0" encoding="UTF-8" standalone="yes"?>
<Relationships xmlns="http://schemas.openxmlformats.org/package/2006/relationships"><Relationship Id="rId8" Type="http://schemas.openxmlformats.org/officeDocument/2006/relationships/image" Target="../media/image113.png"/><Relationship Id="rId13" Type="http://schemas.openxmlformats.org/officeDocument/2006/relationships/image" Target="../media/image118.png"/><Relationship Id="rId3" Type="http://schemas.openxmlformats.org/officeDocument/2006/relationships/image" Target="../media/image1.png"/><Relationship Id="rId7" Type="http://schemas.openxmlformats.org/officeDocument/2006/relationships/image" Target="../media/image112.png"/><Relationship Id="rId12" Type="http://schemas.openxmlformats.org/officeDocument/2006/relationships/image" Target="../media/image117.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11.png"/><Relationship Id="rId11" Type="http://schemas.openxmlformats.org/officeDocument/2006/relationships/image" Target="../media/image116.png"/><Relationship Id="rId5" Type="http://schemas.openxmlformats.org/officeDocument/2006/relationships/image" Target="../media/image7.png"/><Relationship Id="rId10" Type="http://schemas.openxmlformats.org/officeDocument/2006/relationships/image" Target="../media/image115.png"/><Relationship Id="rId4" Type="http://schemas.openxmlformats.org/officeDocument/2006/relationships/image" Target="../media/image2.png"/><Relationship Id="rId9" Type="http://schemas.openxmlformats.org/officeDocument/2006/relationships/image" Target="../media/image114.png"/><Relationship Id="rId14" Type="http://schemas.openxmlformats.org/officeDocument/2006/relationships/image" Target="../media/image119.png"/></Relationships>
</file>

<file path=ppt/slides/_rels/slide13.xml.rels><?xml version="1.0" encoding="UTF-8" standalone="yes"?>
<Relationships xmlns="http://schemas.openxmlformats.org/package/2006/relationships"><Relationship Id="rId8" Type="http://schemas.openxmlformats.org/officeDocument/2006/relationships/image" Target="../media/image122.png"/><Relationship Id="rId13" Type="http://schemas.openxmlformats.org/officeDocument/2006/relationships/image" Target="../media/image127.png"/><Relationship Id="rId3" Type="http://schemas.openxmlformats.org/officeDocument/2006/relationships/image" Target="../media/image1.png"/><Relationship Id="rId7" Type="http://schemas.openxmlformats.org/officeDocument/2006/relationships/image" Target="../media/image121.png"/><Relationship Id="rId12" Type="http://schemas.openxmlformats.org/officeDocument/2006/relationships/image" Target="../media/image126.png"/><Relationship Id="rId2" Type="http://schemas.openxmlformats.org/officeDocument/2006/relationships/notesSlide" Target="../notesSlides/notesSlide13.xml"/><Relationship Id="rId16" Type="http://schemas.openxmlformats.org/officeDocument/2006/relationships/image" Target="../media/image130.png"/><Relationship Id="rId1" Type="http://schemas.openxmlformats.org/officeDocument/2006/relationships/slideLayout" Target="../slideLayouts/slideLayout1.xml"/><Relationship Id="rId6" Type="http://schemas.openxmlformats.org/officeDocument/2006/relationships/image" Target="../media/image120.png"/><Relationship Id="rId11" Type="http://schemas.openxmlformats.org/officeDocument/2006/relationships/image" Target="../media/image125.png"/><Relationship Id="rId5" Type="http://schemas.openxmlformats.org/officeDocument/2006/relationships/image" Target="../media/image7.png"/><Relationship Id="rId15" Type="http://schemas.openxmlformats.org/officeDocument/2006/relationships/image" Target="../media/image129.png"/><Relationship Id="rId10" Type="http://schemas.openxmlformats.org/officeDocument/2006/relationships/image" Target="../media/image124.png"/><Relationship Id="rId4" Type="http://schemas.openxmlformats.org/officeDocument/2006/relationships/image" Target="../media/image2.png"/><Relationship Id="rId9" Type="http://schemas.openxmlformats.org/officeDocument/2006/relationships/image" Target="../media/image123.png"/><Relationship Id="rId14" Type="http://schemas.openxmlformats.org/officeDocument/2006/relationships/image" Target="../media/image128.png"/></Relationships>
</file>

<file path=ppt/slides/_rels/slide14.xml.rels><?xml version="1.0" encoding="UTF-8" standalone="yes"?>
<Relationships xmlns="http://schemas.openxmlformats.org/package/2006/relationships"><Relationship Id="rId8" Type="http://schemas.openxmlformats.org/officeDocument/2006/relationships/image" Target="../media/image134.png"/><Relationship Id="rId13" Type="http://schemas.openxmlformats.org/officeDocument/2006/relationships/image" Target="../media/image139.png"/><Relationship Id="rId3" Type="http://schemas.openxmlformats.org/officeDocument/2006/relationships/image" Target="../media/image2.png"/><Relationship Id="rId7" Type="http://schemas.openxmlformats.org/officeDocument/2006/relationships/image" Target="../media/image133.png"/><Relationship Id="rId12" Type="http://schemas.openxmlformats.org/officeDocument/2006/relationships/image" Target="../media/image138.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32.png"/><Relationship Id="rId11" Type="http://schemas.openxmlformats.org/officeDocument/2006/relationships/image" Target="../media/image137.png"/><Relationship Id="rId5" Type="http://schemas.openxmlformats.org/officeDocument/2006/relationships/image" Target="../media/image131.png"/><Relationship Id="rId10" Type="http://schemas.openxmlformats.org/officeDocument/2006/relationships/image" Target="../media/image136.png"/><Relationship Id="rId4" Type="http://schemas.openxmlformats.org/officeDocument/2006/relationships/image" Target="../media/image7.png"/><Relationship Id="rId9" Type="http://schemas.openxmlformats.org/officeDocument/2006/relationships/image" Target="../media/image135.png"/></Relationships>
</file>

<file path=ppt/slides/_rels/slide15.xml.rels><?xml version="1.0" encoding="UTF-8" standalone="yes"?>
<Relationships xmlns="http://schemas.openxmlformats.org/package/2006/relationships"><Relationship Id="rId8" Type="http://schemas.openxmlformats.org/officeDocument/2006/relationships/image" Target="../media/image142.png"/><Relationship Id="rId13" Type="http://schemas.openxmlformats.org/officeDocument/2006/relationships/image" Target="../media/image147.png"/><Relationship Id="rId3" Type="http://schemas.openxmlformats.org/officeDocument/2006/relationships/image" Target="../media/image1.png"/><Relationship Id="rId7" Type="http://schemas.openxmlformats.org/officeDocument/2006/relationships/image" Target="../media/image141.png"/><Relationship Id="rId12" Type="http://schemas.openxmlformats.org/officeDocument/2006/relationships/image" Target="../media/image146.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40.png"/><Relationship Id="rId11" Type="http://schemas.openxmlformats.org/officeDocument/2006/relationships/image" Target="../media/image145.png"/><Relationship Id="rId5" Type="http://schemas.openxmlformats.org/officeDocument/2006/relationships/image" Target="../media/image7.png"/><Relationship Id="rId10" Type="http://schemas.openxmlformats.org/officeDocument/2006/relationships/image" Target="../media/image144.png"/><Relationship Id="rId4" Type="http://schemas.openxmlformats.org/officeDocument/2006/relationships/image" Target="../media/image2.png"/><Relationship Id="rId9" Type="http://schemas.openxmlformats.org/officeDocument/2006/relationships/image" Target="../media/image143.png"/><Relationship Id="rId14" Type="http://schemas.openxmlformats.org/officeDocument/2006/relationships/image" Target="../media/image148.png"/></Relationships>
</file>

<file path=ppt/slides/_rels/slide16.xml.rels><?xml version="1.0" encoding="UTF-8" standalone="yes"?>
<Relationships xmlns="http://schemas.openxmlformats.org/package/2006/relationships"><Relationship Id="rId8" Type="http://schemas.openxmlformats.org/officeDocument/2006/relationships/image" Target="../media/image151.png"/><Relationship Id="rId3" Type="http://schemas.openxmlformats.org/officeDocument/2006/relationships/image" Target="../media/image1.png"/><Relationship Id="rId7" Type="http://schemas.openxmlformats.org/officeDocument/2006/relationships/image" Target="../media/image150.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49.png"/><Relationship Id="rId11" Type="http://schemas.openxmlformats.org/officeDocument/2006/relationships/image" Target="../media/image154.png"/><Relationship Id="rId5" Type="http://schemas.openxmlformats.org/officeDocument/2006/relationships/image" Target="../media/image7.png"/><Relationship Id="rId10" Type="http://schemas.openxmlformats.org/officeDocument/2006/relationships/image" Target="../media/image153.png"/><Relationship Id="rId4" Type="http://schemas.openxmlformats.org/officeDocument/2006/relationships/image" Target="../media/image2.png"/><Relationship Id="rId9" Type="http://schemas.openxmlformats.org/officeDocument/2006/relationships/image" Target="../media/image152.png"/></Relationships>
</file>

<file path=ppt/slides/_rels/slide17.xml.rels><?xml version="1.0" encoding="UTF-8" standalone="yes"?>
<Relationships xmlns="http://schemas.openxmlformats.org/package/2006/relationships"><Relationship Id="rId8" Type="http://schemas.openxmlformats.org/officeDocument/2006/relationships/image" Target="../media/image157.png"/><Relationship Id="rId3" Type="http://schemas.openxmlformats.org/officeDocument/2006/relationships/image" Target="../media/image1.png"/><Relationship Id="rId7" Type="http://schemas.openxmlformats.org/officeDocument/2006/relationships/image" Target="../media/image156.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155.png"/><Relationship Id="rId11" Type="http://schemas.openxmlformats.org/officeDocument/2006/relationships/image" Target="../media/image160.png"/><Relationship Id="rId5" Type="http://schemas.openxmlformats.org/officeDocument/2006/relationships/image" Target="../media/image7.png"/><Relationship Id="rId10" Type="http://schemas.openxmlformats.org/officeDocument/2006/relationships/image" Target="../media/image159.png"/><Relationship Id="rId4" Type="http://schemas.openxmlformats.org/officeDocument/2006/relationships/image" Target="../media/image2.png"/><Relationship Id="rId9" Type="http://schemas.openxmlformats.org/officeDocument/2006/relationships/image" Target="../media/image158.png"/></Relationships>
</file>

<file path=ppt/slides/_rels/slide18.xml.rels><?xml version="1.0" encoding="UTF-8" standalone="yes"?>
<Relationships xmlns="http://schemas.openxmlformats.org/package/2006/relationships"><Relationship Id="rId8" Type="http://schemas.openxmlformats.org/officeDocument/2006/relationships/image" Target="../media/image163.png"/><Relationship Id="rId13" Type="http://schemas.openxmlformats.org/officeDocument/2006/relationships/image" Target="../media/image168.png"/><Relationship Id="rId3" Type="http://schemas.openxmlformats.org/officeDocument/2006/relationships/image" Target="../media/image1.png"/><Relationship Id="rId7" Type="http://schemas.openxmlformats.org/officeDocument/2006/relationships/image" Target="../media/image162.png"/><Relationship Id="rId12" Type="http://schemas.openxmlformats.org/officeDocument/2006/relationships/image" Target="../media/image167.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161.png"/><Relationship Id="rId11" Type="http://schemas.openxmlformats.org/officeDocument/2006/relationships/image" Target="../media/image166.png"/><Relationship Id="rId5" Type="http://schemas.openxmlformats.org/officeDocument/2006/relationships/image" Target="../media/image7.png"/><Relationship Id="rId10" Type="http://schemas.openxmlformats.org/officeDocument/2006/relationships/image" Target="../media/image165.png"/><Relationship Id="rId4" Type="http://schemas.openxmlformats.org/officeDocument/2006/relationships/image" Target="../media/image2.png"/><Relationship Id="rId9" Type="http://schemas.openxmlformats.org/officeDocument/2006/relationships/image" Target="../media/image164.png"/></Relationships>
</file>

<file path=ppt/slides/_rels/slide19.xml.rels><?xml version="1.0" encoding="UTF-8" standalone="yes"?>
<Relationships xmlns="http://schemas.openxmlformats.org/package/2006/relationships"><Relationship Id="rId8" Type="http://schemas.openxmlformats.org/officeDocument/2006/relationships/image" Target="../media/image172.png"/><Relationship Id="rId13" Type="http://schemas.openxmlformats.org/officeDocument/2006/relationships/image" Target="../media/image177.png"/><Relationship Id="rId3" Type="http://schemas.openxmlformats.org/officeDocument/2006/relationships/image" Target="../media/image2.png"/><Relationship Id="rId7" Type="http://schemas.openxmlformats.org/officeDocument/2006/relationships/image" Target="../media/image171.png"/><Relationship Id="rId12" Type="http://schemas.openxmlformats.org/officeDocument/2006/relationships/image" Target="../media/image176.png"/><Relationship Id="rId2" Type="http://schemas.openxmlformats.org/officeDocument/2006/relationships/notesSlide" Target="../notesSlides/notesSlide19.xml"/><Relationship Id="rId16" Type="http://schemas.openxmlformats.org/officeDocument/2006/relationships/hyperlink" Target="https://www.bradfordvts.co.uk/" TargetMode="External"/><Relationship Id="rId1" Type="http://schemas.openxmlformats.org/officeDocument/2006/relationships/slideLayout" Target="../slideLayouts/slideLayout1.xml"/><Relationship Id="rId6" Type="http://schemas.openxmlformats.org/officeDocument/2006/relationships/image" Target="../media/image170.png"/><Relationship Id="rId11" Type="http://schemas.openxmlformats.org/officeDocument/2006/relationships/image" Target="../media/image175.png"/><Relationship Id="rId5" Type="http://schemas.openxmlformats.org/officeDocument/2006/relationships/image" Target="../media/image169.png"/><Relationship Id="rId15" Type="http://schemas.openxmlformats.org/officeDocument/2006/relationships/image" Target="../media/image179.png"/><Relationship Id="rId10" Type="http://schemas.openxmlformats.org/officeDocument/2006/relationships/image" Target="../media/image174.png"/><Relationship Id="rId4" Type="http://schemas.openxmlformats.org/officeDocument/2006/relationships/image" Target="../media/image7.png"/><Relationship Id="rId9" Type="http://schemas.openxmlformats.org/officeDocument/2006/relationships/image" Target="../media/image173.png"/><Relationship Id="rId14" Type="http://schemas.openxmlformats.org/officeDocument/2006/relationships/image" Target="../media/image178.pn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6.pn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2.png"/><Relationship Id="rId9" Type="http://schemas.openxmlformats.org/officeDocument/2006/relationships/image" Target="../media/image11.png"/></Relationships>
</file>

<file path=ppt/slides/_rels/slide20.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1.png"/><Relationship Id="rId7" Type="http://schemas.openxmlformats.org/officeDocument/2006/relationships/image" Target="../media/image181.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180.png"/><Relationship Id="rId11" Type="http://schemas.openxmlformats.org/officeDocument/2006/relationships/image" Target="../media/image184.png"/><Relationship Id="rId5" Type="http://schemas.openxmlformats.org/officeDocument/2006/relationships/image" Target="../media/image7.png"/><Relationship Id="rId10" Type="http://schemas.openxmlformats.org/officeDocument/2006/relationships/image" Target="../media/image183.png"/><Relationship Id="rId4" Type="http://schemas.openxmlformats.org/officeDocument/2006/relationships/image" Target="../media/image2.png"/><Relationship Id="rId9" Type="http://schemas.openxmlformats.org/officeDocument/2006/relationships/image" Target="../media/image182.png"/></Relationships>
</file>

<file path=ppt/slides/_rels/slide21.xml.rels><?xml version="1.0" encoding="UTF-8" standalone="yes"?>
<Relationships xmlns="http://schemas.openxmlformats.org/package/2006/relationships"><Relationship Id="rId8" Type="http://schemas.openxmlformats.org/officeDocument/2006/relationships/image" Target="../media/image187.png"/><Relationship Id="rId13" Type="http://schemas.openxmlformats.org/officeDocument/2006/relationships/image" Target="../media/image192.png"/><Relationship Id="rId18" Type="http://schemas.openxmlformats.org/officeDocument/2006/relationships/image" Target="../media/image197.png"/><Relationship Id="rId3" Type="http://schemas.openxmlformats.org/officeDocument/2006/relationships/image" Target="../media/image1.png"/><Relationship Id="rId7" Type="http://schemas.openxmlformats.org/officeDocument/2006/relationships/image" Target="../media/image186.png"/><Relationship Id="rId12" Type="http://schemas.openxmlformats.org/officeDocument/2006/relationships/image" Target="../media/image191.png"/><Relationship Id="rId17" Type="http://schemas.openxmlformats.org/officeDocument/2006/relationships/image" Target="../media/image196.png"/><Relationship Id="rId2" Type="http://schemas.openxmlformats.org/officeDocument/2006/relationships/notesSlide" Target="../notesSlides/notesSlide21.xml"/><Relationship Id="rId16" Type="http://schemas.openxmlformats.org/officeDocument/2006/relationships/image" Target="../media/image195.png"/><Relationship Id="rId20" Type="http://schemas.openxmlformats.org/officeDocument/2006/relationships/image" Target="../media/image199.png"/><Relationship Id="rId1" Type="http://schemas.openxmlformats.org/officeDocument/2006/relationships/slideLayout" Target="../slideLayouts/slideLayout1.xml"/><Relationship Id="rId6" Type="http://schemas.openxmlformats.org/officeDocument/2006/relationships/image" Target="../media/image185.png"/><Relationship Id="rId11" Type="http://schemas.openxmlformats.org/officeDocument/2006/relationships/image" Target="../media/image190.png"/><Relationship Id="rId5" Type="http://schemas.openxmlformats.org/officeDocument/2006/relationships/image" Target="../media/image7.png"/><Relationship Id="rId15" Type="http://schemas.openxmlformats.org/officeDocument/2006/relationships/image" Target="../media/image194.png"/><Relationship Id="rId10" Type="http://schemas.openxmlformats.org/officeDocument/2006/relationships/image" Target="../media/image189.png"/><Relationship Id="rId19" Type="http://schemas.openxmlformats.org/officeDocument/2006/relationships/image" Target="../media/image198.png"/><Relationship Id="rId4" Type="http://schemas.openxmlformats.org/officeDocument/2006/relationships/image" Target="../media/image2.png"/><Relationship Id="rId9" Type="http://schemas.openxmlformats.org/officeDocument/2006/relationships/image" Target="../media/image188.png"/><Relationship Id="rId14" Type="http://schemas.openxmlformats.org/officeDocument/2006/relationships/image" Target="../media/image193.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01.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200.png"/><Relationship Id="rId5" Type="http://schemas.openxmlformats.org/officeDocument/2006/relationships/image" Target="../media/image7.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8" Type="http://schemas.openxmlformats.org/officeDocument/2006/relationships/image" Target="../media/image204.png"/><Relationship Id="rId3" Type="http://schemas.openxmlformats.org/officeDocument/2006/relationships/image" Target="../media/image1.png"/><Relationship Id="rId7" Type="http://schemas.openxmlformats.org/officeDocument/2006/relationships/image" Target="../media/image203.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202.png"/><Relationship Id="rId11" Type="http://schemas.openxmlformats.org/officeDocument/2006/relationships/image" Target="../media/image207.png"/><Relationship Id="rId5" Type="http://schemas.openxmlformats.org/officeDocument/2006/relationships/image" Target="../media/image7.png"/><Relationship Id="rId10" Type="http://schemas.openxmlformats.org/officeDocument/2006/relationships/image" Target="../media/image206.png"/><Relationship Id="rId4" Type="http://schemas.openxmlformats.org/officeDocument/2006/relationships/image" Target="../media/image2.png"/><Relationship Id="rId9" Type="http://schemas.openxmlformats.org/officeDocument/2006/relationships/image" Target="../media/image205.png"/></Relationships>
</file>

<file path=ppt/slides/_rels/slide3.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png"/><Relationship Id="rId3" Type="http://schemas.openxmlformats.org/officeDocument/2006/relationships/image" Target="../media/image6.png"/><Relationship Id="rId7" Type="http://schemas.openxmlformats.org/officeDocument/2006/relationships/image" Target="../media/image16.png"/><Relationship Id="rId12"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7.png"/><Relationship Id="rId10" Type="http://schemas.openxmlformats.org/officeDocument/2006/relationships/image" Target="../media/image19.png"/><Relationship Id="rId4" Type="http://schemas.openxmlformats.org/officeDocument/2006/relationships/image" Target="../media/image2.png"/><Relationship Id="rId9" Type="http://schemas.openxmlformats.org/officeDocument/2006/relationships/image" Target="../media/image18.png"/></Relationships>
</file>

<file path=ppt/slides/_rels/slide4.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png"/><Relationship Id="rId18" Type="http://schemas.openxmlformats.org/officeDocument/2006/relationships/image" Target="../media/image35.png"/><Relationship Id="rId3" Type="http://schemas.openxmlformats.org/officeDocument/2006/relationships/image" Target="../media/image1.png"/><Relationship Id="rId21" Type="http://schemas.openxmlformats.org/officeDocument/2006/relationships/image" Target="../media/image38.png"/><Relationship Id="rId7" Type="http://schemas.openxmlformats.org/officeDocument/2006/relationships/image" Target="../media/image24.png"/><Relationship Id="rId12" Type="http://schemas.openxmlformats.org/officeDocument/2006/relationships/image" Target="../media/image29.png"/><Relationship Id="rId17" Type="http://schemas.openxmlformats.org/officeDocument/2006/relationships/image" Target="../media/image34.png"/><Relationship Id="rId2" Type="http://schemas.openxmlformats.org/officeDocument/2006/relationships/notesSlide" Target="../notesSlides/notesSlide4.xml"/><Relationship Id="rId16" Type="http://schemas.openxmlformats.org/officeDocument/2006/relationships/image" Target="../media/image33.png"/><Relationship Id="rId20" Type="http://schemas.openxmlformats.org/officeDocument/2006/relationships/image" Target="../media/image37.png"/><Relationship Id="rId1" Type="http://schemas.openxmlformats.org/officeDocument/2006/relationships/slideLayout" Target="../slideLayouts/slideLayout1.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7.png"/><Relationship Id="rId15" Type="http://schemas.openxmlformats.org/officeDocument/2006/relationships/image" Target="../media/image32.png"/><Relationship Id="rId10" Type="http://schemas.openxmlformats.org/officeDocument/2006/relationships/image" Target="../media/image27.png"/><Relationship Id="rId19" Type="http://schemas.openxmlformats.org/officeDocument/2006/relationships/image" Target="../media/image36.png"/><Relationship Id="rId4" Type="http://schemas.openxmlformats.org/officeDocument/2006/relationships/image" Target="../media/image2.png"/><Relationship Id="rId9" Type="http://schemas.openxmlformats.org/officeDocument/2006/relationships/image" Target="../media/image26.png"/><Relationship Id="rId14" Type="http://schemas.openxmlformats.org/officeDocument/2006/relationships/image" Target="../media/image31.png"/><Relationship Id="rId22" Type="http://schemas.openxmlformats.org/officeDocument/2006/relationships/image" Target="../media/image39.png"/></Relationships>
</file>

<file path=ppt/slides/_rels/slide5.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7.png"/><Relationship Id="rId3" Type="http://schemas.openxmlformats.org/officeDocument/2006/relationships/image" Target="../media/image1.png"/><Relationship Id="rId7" Type="http://schemas.openxmlformats.org/officeDocument/2006/relationships/image" Target="../media/image41.png"/><Relationship Id="rId12" Type="http://schemas.openxmlformats.org/officeDocument/2006/relationships/image" Target="../media/image46.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40.png"/><Relationship Id="rId11" Type="http://schemas.openxmlformats.org/officeDocument/2006/relationships/image" Target="../media/image45.png"/><Relationship Id="rId5" Type="http://schemas.openxmlformats.org/officeDocument/2006/relationships/image" Target="../media/image7.png"/><Relationship Id="rId15" Type="http://schemas.openxmlformats.org/officeDocument/2006/relationships/image" Target="../media/image49.png"/><Relationship Id="rId10" Type="http://schemas.openxmlformats.org/officeDocument/2006/relationships/image" Target="../media/image44.png"/><Relationship Id="rId4" Type="http://schemas.openxmlformats.org/officeDocument/2006/relationships/image" Target="../media/image2.png"/><Relationship Id="rId9" Type="http://schemas.openxmlformats.org/officeDocument/2006/relationships/image" Target="../media/image43.png"/><Relationship Id="rId14" Type="http://schemas.openxmlformats.org/officeDocument/2006/relationships/image" Target="../media/image48.png"/></Relationships>
</file>

<file path=ppt/slides/_rels/slide6.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56.png"/><Relationship Id="rId18" Type="http://schemas.openxmlformats.org/officeDocument/2006/relationships/image" Target="../media/image61.png"/><Relationship Id="rId3" Type="http://schemas.openxmlformats.org/officeDocument/2006/relationships/image" Target="../media/image1.png"/><Relationship Id="rId7" Type="http://schemas.openxmlformats.org/officeDocument/2006/relationships/image" Target="../media/image10.png"/><Relationship Id="rId12" Type="http://schemas.openxmlformats.org/officeDocument/2006/relationships/image" Target="../media/image55.png"/><Relationship Id="rId17" Type="http://schemas.openxmlformats.org/officeDocument/2006/relationships/image" Target="../media/image60.png"/><Relationship Id="rId2" Type="http://schemas.openxmlformats.org/officeDocument/2006/relationships/notesSlide" Target="../notesSlides/notesSlide6.xml"/><Relationship Id="rId16" Type="http://schemas.openxmlformats.org/officeDocument/2006/relationships/image" Target="../media/image59.png"/><Relationship Id="rId1" Type="http://schemas.openxmlformats.org/officeDocument/2006/relationships/slideLayout" Target="../slideLayouts/slideLayout1.xml"/><Relationship Id="rId6" Type="http://schemas.openxmlformats.org/officeDocument/2006/relationships/image" Target="../media/image50.png"/><Relationship Id="rId11" Type="http://schemas.openxmlformats.org/officeDocument/2006/relationships/image" Target="../media/image54.png"/><Relationship Id="rId5" Type="http://schemas.openxmlformats.org/officeDocument/2006/relationships/image" Target="../media/image7.png"/><Relationship Id="rId15" Type="http://schemas.openxmlformats.org/officeDocument/2006/relationships/image" Target="../media/image58.png"/><Relationship Id="rId10" Type="http://schemas.openxmlformats.org/officeDocument/2006/relationships/image" Target="../media/image53.png"/><Relationship Id="rId4" Type="http://schemas.openxmlformats.org/officeDocument/2006/relationships/image" Target="../media/image2.png"/><Relationship Id="rId9" Type="http://schemas.openxmlformats.org/officeDocument/2006/relationships/image" Target="../media/image52.png"/><Relationship Id="rId14" Type="http://schemas.openxmlformats.org/officeDocument/2006/relationships/image" Target="../media/image57.png"/></Relationships>
</file>

<file path=ppt/slides/_rels/slide7.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image" Target="../media/image54.png"/><Relationship Id="rId18" Type="http://schemas.openxmlformats.org/officeDocument/2006/relationships/image" Target="../media/image73.png"/><Relationship Id="rId3" Type="http://schemas.openxmlformats.org/officeDocument/2006/relationships/image" Target="../media/image1.png"/><Relationship Id="rId21" Type="http://schemas.openxmlformats.org/officeDocument/2006/relationships/image" Target="../media/image76.png"/><Relationship Id="rId7" Type="http://schemas.openxmlformats.org/officeDocument/2006/relationships/image" Target="../media/image64.png"/><Relationship Id="rId12" Type="http://schemas.openxmlformats.org/officeDocument/2006/relationships/image" Target="../media/image68.png"/><Relationship Id="rId17" Type="http://schemas.openxmlformats.org/officeDocument/2006/relationships/image" Target="../media/image72.png"/><Relationship Id="rId2" Type="http://schemas.openxmlformats.org/officeDocument/2006/relationships/notesSlide" Target="../notesSlides/notesSlide7.xml"/><Relationship Id="rId16" Type="http://schemas.openxmlformats.org/officeDocument/2006/relationships/image" Target="../media/image71.png"/><Relationship Id="rId20" Type="http://schemas.openxmlformats.org/officeDocument/2006/relationships/image" Target="../media/image75.png"/><Relationship Id="rId1" Type="http://schemas.openxmlformats.org/officeDocument/2006/relationships/slideLayout" Target="../slideLayouts/slideLayout1.xml"/><Relationship Id="rId6" Type="http://schemas.openxmlformats.org/officeDocument/2006/relationships/image" Target="../media/image63.png"/><Relationship Id="rId11" Type="http://schemas.openxmlformats.org/officeDocument/2006/relationships/image" Target="../media/image67.png"/><Relationship Id="rId5" Type="http://schemas.openxmlformats.org/officeDocument/2006/relationships/image" Target="../media/image62.png"/><Relationship Id="rId15" Type="http://schemas.openxmlformats.org/officeDocument/2006/relationships/image" Target="../media/image70.png"/><Relationship Id="rId10" Type="http://schemas.openxmlformats.org/officeDocument/2006/relationships/image" Target="../media/image66.png"/><Relationship Id="rId19" Type="http://schemas.openxmlformats.org/officeDocument/2006/relationships/image" Target="../media/image74.png"/><Relationship Id="rId4" Type="http://schemas.openxmlformats.org/officeDocument/2006/relationships/image" Target="../media/image2.png"/><Relationship Id="rId9" Type="http://schemas.openxmlformats.org/officeDocument/2006/relationships/image" Target="../media/image65.png"/><Relationship Id="rId14" Type="http://schemas.openxmlformats.org/officeDocument/2006/relationships/image" Target="../media/image69.png"/></Relationships>
</file>

<file path=ppt/slides/_rels/slide8.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1.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png"/><Relationship Id="rId10" Type="http://schemas.openxmlformats.org/officeDocument/2006/relationships/image" Target="../media/image81.png"/><Relationship Id="rId4" Type="http://schemas.openxmlformats.org/officeDocument/2006/relationships/image" Target="../media/image2.png"/><Relationship Id="rId9" Type="http://schemas.openxmlformats.org/officeDocument/2006/relationships/image" Target="../media/image80.png"/></Relationships>
</file>

<file path=ppt/slides/_rels/slide9.xml.rels><?xml version="1.0" encoding="UTF-8" standalone="yes"?>
<Relationships xmlns="http://schemas.openxmlformats.org/package/2006/relationships"><Relationship Id="rId8" Type="http://schemas.openxmlformats.org/officeDocument/2006/relationships/image" Target="../media/image88.png"/><Relationship Id="rId13" Type="http://schemas.openxmlformats.org/officeDocument/2006/relationships/image" Target="../media/image93.png"/><Relationship Id="rId3" Type="http://schemas.openxmlformats.org/officeDocument/2006/relationships/image" Target="../media/image85.png"/><Relationship Id="rId7" Type="http://schemas.openxmlformats.org/officeDocument/2006/relationships/image" Target="../media/image87.png"/><Relationship Id="rId12" Type="http://schemas.openxmlformats.org/officeDocument/2006/relationships/image" Target="../media/image92.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86.png"/><Relationship Id="rId11" Type="http://schemas.openxmlformats.org/officeDocument/2006/relationships/image" Target="../media/image91.png"/><Relationship Id="rId5" Type="http://schemas.openxmlformats.org/officeDocument/2006/relationships/image" Target="../media/image7.png"/><Relationship Id="rId10" Type="http://schemas.openxmlformats.org/officeDocument/2006/relationships/image" Target="../media/image90.png"/><Relationship Id="rId4" Type="http://schemas.openxmlformats.org/officeDocument/2006/relationships/image" Target="../media/image2.png"/><Relationship Id="rId9" Type="http://schemas.openxmlformats.org/officeDocument/2006/relationships/image" Target="../media/image89.png"/><Relationship Id="rId14" Type="http://schemas.openxmlformats.org/officeDocument/2006/relationships/image" Target="../media/image94.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img-3" descr="preencoded.png"/>
          <p:cNvPicPr>
            <a:picLocks noChangeAspect="1"/>
          </p:cNvPicPr>
          <p:nvPr/>
        </p:nvPicPr>
        <p:blipFill>
          <a:blip r:embed="rId5"/>
          <a:stretch>
            <a:fillRect/>
          </a:stretch>
        </p:blipFill>
        <p:spPr>
          <a:xfrm>
            <a:off x="381000" y="190500"/>
            <a:ext cx="11430000" cy="647700"/>
          </a:xfrm>
          <a:prstGeom prst="rect">
            <a:avLst/>
          </a:prstGeom>
        </p:spPr>
      </p:pic>
      <p:pic>
        <p:nvPicPr>
          <p:cNvPr id="5" name="SK-1-img-4" descr="preencoded.png"/>
          <p:cNvPicPr>
            <a:picLocks noChangeAspect="1"/>
          </p:cNvPicPr>
          <p:nvPr/>
        </p:nvPicPr>
        <p:blipFill>
          <a:blip r:embed="rId6"/>
          <a:stretch>
            <a:fillRect/>
          </a:stretch>
        </p:blipFill>
        <p:spPr>
          <a:xfrm>
            <a:off x="6980039" y="1409700"/>
            <a:ext cx="4640461" cy="3619500"/>
          </a:xfrm>
          <a:prstGeom prst="rect">
            <a:avLst/>
          </a:prstGeom>
        </p:spPr>
      </p:pic>
      <p:pic>
        <p:nvPicPr>
          <p:cNvPr id="6" name="SK-1-img-5" descr="preencoded.png"/>
          <p:cNvPicPr>
            <a:picLocks noChangeAspect="1"/>
          </p:cNvPicPr>
          <p:nvPr/>
        </p:nvPicPr>
        <p:blipFill>
          <a:blip r:embed="rId7"/>
          <a:stretch>
            <a:fillRect/>
          </a:stretch>
        </p:blipFill>
        <p:spPr>
          <a:xfrm>
            <a:off x="571500" y="5410200"/>
            <a:ext cx="11049000" cy="933450"/>
          </a:xfrm>
          <a:prstGeom prst="rect">
            <a:avLst/>
          </a:prstGeom>
        </p:spPr>
      </p:pic>
      <p:sp>
        <p:nvSpPr>
          <p:cNvPr id="7" name="SK-1-text-6"/>
          <p:cNvSpPr/>
          <p:nvPr/>
        </p:nvSpPr>
        <p:spPr>
          <a:xfrm>
            <a:off x="323850" y="190500"/>
            <a:ext cx="11544300" cy="647700"/>
          </a:xfrm>
          <a:prstGeom prst="rect">
            <a:avLst/>
          </a:prstGeom>
          <a:noFill/>
          <a:ln/>
        </p:spPr>
        <p:txBody>
          <a:bodyPr vert="horz" wrap="square" lIns="0" tIns="0" rIns="0" bIns="0" rtlCol="0" anchor="ctr"/>
          <a:lstStyle/>
          <a:p>
            <a:pPr marL="0" indent="0" algn="ctr">
              <a:lnSpc>
                <a:spcPts val="2700"/>
              </a:lnSpc>
              <a:buNone/>
            </a:pPr>
            <a:r>
              <a:rPr lang="en-US" sz="1800" b="1" kern="0" spc="120" dirty="0">
                <a:solidFill>
                  <a:srgbClr val="FFFFFF"/>
                </a:solidFill>
              </a:rPr>
              <a:t>BRADFORD VTS TEACHING DECK</a:t>
            </a:r>
            <a:endParaRPr lang="en-US" sz="1800" dirty="0"/>
          </a:p>
        </p:txBody>
      </p:sp>
      <p:sp>
        <p:nvSpPr>
          <p:cNvPr id="8" name="SK-1-text-7"/>
          <p:cNvSpPr/>
          <p:nvPr/>
        </p:nvSpPr>
        <p:spPr>
          <a:xfrm>
            <a:off x="571500" y="1409700"/>
            <a:ext cx="6027539" cy="1089422"/>
          </a:xfrm>
          <a:prstGeom prst="rect">
            <a:avLst/>
          </a:prstGeom>
          <a:noFill/>
          <a:ln/>
        </p:spPr>
        <p:txBody>
          <a:bodyPr vert="horz" wrap="square" lIns="0" tIns="0" rIns="0" bIns="0" rtlCol="0" anchor="ctr"/>
          <a:lstStyle/>
          <a:p>
            <a:pPr marL="0" indent="0">
              <a:lnSpc>
                <a:spcPts val="4290"/>
              </a:lnSpc>
              <a:buNone/>
            </a:pPr>
            <a:r>
              <a:rPr lang="en-US" sz="3900" b="1" dirty="0">
                <a:solidFill>
                  <a:srgbClr val="202124"/>
                </a:solidFill>
              </a:rPr>
              <a:t>Neck &amp; Back – when to investigate further</a:t>
            </a:r>
            <a:endParaRPr lang="en-US" sz="3900" dirty="0"/>
          </a:p>
        </p:txBody>
      </p:sp>
      <p:sp>
        <p:nvSpPr>
          <p:cNvPr id="9" name="SK-1-text-8"/>
          <p:cNvSpPr/>
          <p:nvPr/>
        </p:nvSpPr>
        <p:spPr>
          <a:xfrm>
            <a:off x="571500" y="2727722"/>
            <a:ext cx="8402955" cy="293340"/>
          </a:xfrm>
          <a:prstGeom prst="rect">
            <a:avLst/>
          </a:prstGeom>
          <a:noFill/>
          <a:ln/>
        </p:spPr>
        <p:txBody>
          <a:bodyPr vert="horz" wrap="square" lIns="0" tIns="0" rIns="0" bIns="0" rtlCol="0" anchor="ctr"/>
          <a:lstStyle/>
          <a:p>
            <a:pPr marL="0" indent="0">
              <a:lnSpc>
                <a:spcPts val="2310"/>
              </a:lnSpc>
              <a:buNone/>
            </a:pPr>
            <a:r>
              <a:rPr lang="en-US" sz="1650" b="1" dirty="0">
                <a:solidFill>
                  <a:srgbClr val="005EB8"/>
                </a:solidFill>
              </a:rPr>
              <a:t>RCGP AKT and SCA Exam Preparation</a:t>
            </a:r>
            <a:endParaRPr lang="en-US" sz="1650" dirty="0"/>
          </a:p>
        </p:txBody>
      </p:sp>
      <p:sp>
        <p:nvSpPr>
          <p:cNvPr id="10" name="SK-1-text-9"/>
          <p:cNvSpPr/>
          <p:nvPr/>
        </p:nvSpPr>
        <p:spPr>
          <a:xfrm>
            <a:off x="571500" y="3211562"/>
            <a:ext cx="6027539" cy="514350"/>
          </a:xfrm>
          <a:prstGeom prst="rect">
            <a:avLst/>
          </a:prstGeom>
          <a:noFill/>
          <a:ln/>
        </p:spPr>
        <p:txBody>
          <a:bodyPr vert="horz" wrap="square" lIns="0" tIns="0" rIns="0" bIns="0" rtlCol="0" anchor="ctr"/>
          <a:lstStyle/>
          <a:p>
            <a:pPr marL="0" indent="0">
              <a:lnSpc>
                <a:spcPts val="2025"/>
              </a:lnSpc>
              <a:buNone/>
            </a:pPr>
            <a:r>
              <a:rPr lang="en-US" sz="1350" dirty="0">
                <a:solidFill>
                  <a:srgbClr val="5F6368"/>
                </a:solidFill>
              </a:rPr>
              <a:t>Updated to NICE NG59 (2020) Standards.</a:t>
            </a:r>
            <a:endParaRPr lang="en-US" sz="1350" dirty="0"/>
          </a:p>
        </p:txBody>
      </p:sp>
      <p:sp>
        <p:nvSpPr>
          <p:cNvPr id="11" name="SK-1-text-10"/>
          <p:cNvSpPr/>
          <p:nvPr/>
        </p:nvSpPr>
        <p:spPr>
          <a:xfrm>
            <a:off x="571500" y="5600700"/>
            <a:ext cx="22098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02124"/>
                </a:solidFill>
              </a:rPr>
              <a:t>June 2026</a:t>
            </a:r>
            <a:endParaRPr lang="en-US" sz="1200" dirty="0"/>
          </a:p>
        </p:txBody>
      </p:sp>
      <p:sp>
        <p:nvSpPr>
          <p:cNvPr id="12" name="SK-1-text-11"/>
          <p:cNvSpPr/>
          <p:nvPr/>
        </p:nvSpPr>
        <p:spPr>
          <a:xfrm>
            <a:off x="1571625" y="5600700"/>
            <a:ext cx="391668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F26522"/>
                </a:solidFill>
              </a:rPr>
              <a:t>www.bradfordvts.co.uk</a:t>
            </a:r>
            <a:endParaRPr lang="en-US" sz="1200" dirty="0"/>
          </a:p>
        </p:txBody>
      </p:sp>
      <p:sp>
        <p:nvSpPr>
          <p:cNvPr id="13" name="SK-1-text-12"/>
          <p:cNvSpPr/>
          <p:nvPr/>
        </p:nvSpPr>
        <p:spPr>
          <a:xfrm>
            <a:off x="571500" y="5943600"/>
            <a:ext cx="11049000" cy="400050"/>
          </a:xfrm>
          <a:prstGeom prst="rect">
            <a:avLst/>
          </a:prstGeom>
          <a:noFill/>
          <a:ln/>
        </p:spPr>
        <p:txBody>
          <a:bodyPr vert="horz" wrap="square" lIns="0" tIns="0" rIns="0" bIns="0" rtlCol="0" anchor="ctr"/>
          <a:lstStyle/>
          <a:p>
            <a:pPr marL="0" indent="0">
              <a:lnSpc>
                <a:spcPts val="1575"/>
              </a:lnSpc>
              <a:buNone/>
            </a:pPr>
            <a:r>
              <a:rPr lang="en-US" sz="1050" i="1" dirty="0">
                <a:solidFill>
                  <a:srgbClr val="70757A"/>
                </a:solidFill>
              </a:rPr>
              <a:t>Disclaimer: This teaching deck is for educational purposes only and is designed for GP trainees preparing for professional examinations. Clinical decisions remain the sole responsibility of the attending practitioner. Content follows NICE NG59 (2020) guidance for low back pain and sciatica.</a:t>
            </a:r>
            <a:endParaRPr lang="en-US" sz="10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7-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7-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7-img-3" descr="preencoded.png"/>
          <p:cNvPicPr>
            <a:picLocks noChangeAspect="1"/>
          </p:cNvPicPr>
          <p:nvPr/>
        </p:nvPicPr>
        <p:blipFill>
          <a:blip r:embed="rId5"/>
          <a:stretch>
            <a:fillRect/>
          </a:stretch>
        </p:blipFill>
        <p:spPr>
          <a:xfrm>
            <a:off x="0" y="0"/>
            <a:ext cx="12192000" cy="769590"/>
          </a:xfrm>
          <a:prstGeom prst="rect">
            <a:avLst/>
          </a:prstGeom>
        </p:spPr>
      </p:pic>
      <p:pic>
        <p:nvPicPr>
          <p:cNvPr id="5" name="SK-17-img-4" descr="preencoded.png"/>
          <p:cNvPicPr>
            <a:picLocks noChangeAspect="1"/>
          </p:cNvPicPr>
          <p:nvPr/>
        </p:nvPicPr>
        <p:blipFill>
          <a:blip r:embed="rId6"/>
          <a:stretch>
            <a:fillRect/>
          </a:stretch>
        </p:blipFill>
        <p:spPr>
          <a:xfrm>
            <a:off x="476250" y="1213396"/>
            <a:ext cx="6572250" cy="1447800"/>
          </a:xfrm>
          <a:prstGeom prst="rect">
            <a:avLst/>
          </a:prstGeom>
        </p:spPr>
      </p:pic>
      <p:pic>
        <p:nvPicPr>
          <p:cNvPr id="6" name="SK-17-img-5" descr="preencoded.png"/>
          <p:cNvPicPr>
            <a:picLocks noChangeAspect="1"/>
          </p:cNvPicPr>
          <p:nvPr/>
        </p:nvPicPr>
        <p:blipFill>
          <a:blip r:embed="rId7"/>
          <a:stretch>
            <a:fillRect/>
          </a:stretch>
        </p:blipFill>
        <p:spPr>
          <a:xfrm>
            <a:off x="666750" y="1432322"/>
            <a:ext cx="261937" cy="213420"/>
          </a:xfrm>
          <a:prstGeom prst="rect">
            <a:avLst/>
          </a:prstGeom>
        </p:spPr>
      </p:pic>
      <p:pic>
        <p:nvPicPr>
          <p:cNvPr id="7" name="SK-17-img-6" descr="preencoded.png"/>
          <p:cNvPicPr>
            <a:picLocks noChangeAspect="1"/>
          </p:cNvPicPr>
          <p:nvPr/>
        </p:nvPicPr>
        <p:blipFill>
          <a:blip r:embed="rId6"/>
          <a:stretch>
            <a:fillRect/>
          </a:stretch>
        </p:blipFill>
        <p:spPr>
          <a:xfrm>
            <a:off x="476250" y="2813596"/>
            <a:ext cx="6572250" cy="1447800"/>
          </a:xfrm>
          <a:prstGeom prst="rect">
            <a:avLst/>
          </a:prstGeom>
        </p:spPr>
      </p:pic>
      <p:pic>
        <p:nvPicPr>
          <p:cNvPr id="8" name="SK-17-img-7" descr="preencoded.png"/>
          <p:cNvPicPr>
            <a:picLocks noChangeAspect="1"/>
          </p:cNvPicPr>
          <p:nvPr/>
        </p:nvPicPr>
        <p:blipFill>
          <a:blip r:embed="rId7"/>
          <a:stretch>
            <a:fillRect/>
          </a:stretch>
        </p:blipFill>
        <p:spPr>
          <a:xfrm>
            <a:off x="666750" y="3032522"/>
            <a:ext cx="261937" cy="213420"/>
          </a:xfrm>
          <a:prstGeom prst="rect">
            <a:avLst/>
          </a:prstGeom>
        </p:spPr>
      </p:pic>
      <p:pic>
        <p:nvPicPr>
          <p:cNvPr id="9" name="SK-17-img-8" descr="preencoded.png"/>
          <p:cNvPicPr>
            <a:picLocks noChangeAspect="1"/>
          </p:cNvPicPr>
          <p:nvPr/>
        </p:nvPicPr>
        <p:blipFill>
          <a:blip r:embed="rId6"/>
          <a:stretch>
            <a:fillRect/>
          </a:stretch>
        </p:blipFill>
        <p:spPr>
          <a:xfrm>
            <a:off x="476250" y="4413796"/>
            <a:ext cx="6572250" cy="1447800"/>
          </a:xfrm>
          <a:prstGeom prst="rect">
            <a:avLst/>
          </a:prstGeom>
        </p:spPr>
      </p:pic>
      <p:pic>
        <p:nvPicPr>
          <p:cNvPr id="10" name="SK-17-img-9" descr="preencoded.png"/>
          <p:cNvPicPr>
            <a:picLocks noChangeAspect="1"/>
          </p:cNvPicPr>
          <p:nvPr/>
        </p:nvPicPr>
        <p:blipFill>
          <a:blip r:embed="rId7"/>
          <a:stretch>
            <a:fillRect/>
          </a:stretch>
        </p:blipFill>
        <p:spPr>
          <a:xfrm>
            <a:off x="666750" y="4632722"/>
            <a:ext cx="261937" cy="213420"/>
          </a:xfrm>
          <a:prstGeom prst="rect">
            <a:avLst/>
          </a:prstGeom>
        </p:spPr>
      </p:pic>
      <p:pic>
        <p:nvPicPr>
          <p:cNvPr id="11" name="SK-17-img-10" descr="preencoded.png"/>
          <p:cNvPicPr>
            <a:picLocks noChangeAspect="1"/>
          </p:cNvPicPr>
          <p:nvPr/>
        </p:nvPicPr>
        <p:blipFill>
          <a:blip r:embed="rId8"/>
          <a:stretch>
            <a:fillRect/>
          </a:stretch>
        </p:blipFill>
        <p:spPr>
          <a:xfrm>
            <a:off x="7334250" y="1370558"/>
            <a:ext cx="4381500" cy="4486275"/>
          </a:xfrm>
          <a:prstGeom prst="rect">
            <a:avLst/>
          </a:prstGeom>
        </p:spPr>
      </p:pic>
      <p:pic>
        <p:nvPicPr>
          <p:cNvPr id="12" name="SK-17-img-11" descr="preencoded.png"/>
          <p:cNvPicPr>
            <a:picLocks noChangeAspect="1"/>
          </p:cNvPicPr>
          <p:nvPr/>
        </p:nvPicPr>
        <p:blipFill>
          <a:blip r:embed="rId9"/>
          <a:stretch>
            <a:fillRect/>
          </a:stretch>
        </p:blipFill>
        <p:spPr>
          <a:xfrm>
            <a:off x="7562850" y="1656308"/>
            <a:ext cx="285750" cy="228600"/>
          </a:xfrm>
          <a:prstGeom prst="rect">
            <a:avLst/>
          </a:prstGeom>
        </p:spPr>
      </p:pic>
      <p:sp>
        <p:nvSpPr>
          <p:cNvPr id="13" name="SK-17-text-12"/>
          <p:cNvSpPr/>
          <p:nvPr/>
        </p:nvSpPr>
        <p:spPr>
          <a:xfrm>
            <a:off x="476250" y="285750"/>
            <a:ext cx="1117282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202124"/>
                </a:solidFill>
              </a:rPr>
              <a:t>NICE NG59 Management Don'ts</a:t>
            </a:r>
            <a:endParaRPr lang="en-US" sz="2550" dirty="0"/>
          </a:p>
        </p:txBody>
      </p:sp>
      <p:sp>
        <p:nvSpPr>
          <p:cNvPr id="14" name="SK-17-text-13"/>
          <p:cNvSpPr/>
          <p:nvPr/>
        </p:nvSpPr>
        <p:spPr>
          <a:xfrm>
            <a:off x="10706100" y="455265"/>
            <a:ext cx="148590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F26522"/>
                </a:solidFill>
              </a:rPr>
              <a:t>BRADFORD VTS</a:t>
            </a:r>
            <a:endParaRPr lang="en-US" sz="900" dirty="0"/>
          </a:p>
        </p:txBody>
      </p:sp>
      <p:sp>
        <p:nvSpPr>
          <p:cNvPr id="15" name="SK-17-text-14"/>
          <p:cNvSpPr/>
          <p:nvPr/>
        </p:nvSpPr>
        <p:spPr>
          <a:xfrm>
            <a:off x="1023938" y="1365796"/>
            <a:ext cx="619125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C0392B"/>
                </a:solidFill>
              </a:rPr>
              <a:t>No Paracetamol Alone</a:t>
            </a:r>
            <a:endParaRPr lang="en-US" sz="1650" dirty="0"/>
          </a:p>
        </p:txBody>
      </p:sp>
      <p:sp>
        <p:nvSpPr>
          <p:cNvPr id="16" name="SK-17-text-15"/>
          <p:cNvSpPr/>
          <p:nvPr/>
        </p:nvSpPr>
        <p:spPr>
          <a:xfrm>
            <a:off x="666750" y="1737271"/>
            <a:ext cx="6191250" cy="771525"/>
          </a:xfrm>
          <a:prstGeom prst="rect">
            <a:avLst/>
          </a:prstGeom>
          <a:noFill/>
          <a:ln/>
        </p:spPr>
        <p:txBody>
          <a:bodyPr vert="horz" wrap="square" lIns="0" tIns="0" rIns="0" bIns="0" rtlCol="0" anchor="ctr"/>
          <a:lstStyle/>
          <a:p>
            <a:pPr marL="0" indent="0">
              <a:lnSpc>
                <a:spcPts val="2025"/>
              </a:lnSpc>
              <a:buNone/>
            </a:pPr>
            <a:r>
              <a:rPr lang="en-US" sz="1350" dirty="0">
                <a:solidFill>
                  <a:srgbClr val="5F6368"/>
                </a:solidFill>
              </a:rPr>
              <a:t>NICE NG59 (2016/2020) explicitly states that paracetamol should </a:t>
            </a:r>
            <a:r>
              <a:rPr lang="en-US" sz="1350" b="1" dirty="0">
                <a:solidFill>
                  <a:srgbClr val="5F6368"/>
                </a:solidFill>
              </a:rPr>
              <a:t>not</a:t>
            </a:r>
            <a:r>
              <a:rPr lang="en-US" sz="1350" dirty="0">
                <a:solidFill>
                  <a:srgbClr val="5F6368"/>
                </a:solidFill>
              </a:rPr>
              <a:t> be offered as the sole treatment for low back pain. Evidence shows insufficient efficacy compared to NSAIDs.</a:t>
            </a:r>
            <a:endParaRPr lang="en-US" sz="1350" dirty="0"/>
          </a:p>
        </p:txBody>
      </p:sp>
      <p:sp>
        <p:nvSpPr>
          <p:cNvPr id="17" name="SK-17-text-16"/>
          <p:cNvSpPr/>
          <p:nvPr/>
        </p:nvSpPr>
        <p:spPr>
          <a:xfrm>
            <a:off x="1023938" y="2965996"/>
            <a:ext cx="619125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C0392B"/>
                </a:solidFill>
              </a:rPr>
              <a:t>No Gabapentinoids</a:t>
            </a:r>
            <a:endParaRPr lang="en-US" sz="1650" dirty="0"/>
          </a:p>
        </p:txBody>
      </p:sp>
      <p:sp>
        <p:nvSpPr>
          <p:cNvPr id="18" name="SK-17-text-17"/>
          <p:cNvSpPr/>
          <p:nvPr/>
        </p:nvSpPr>
        <p:spPr>
          <a:xfrm>
            <a:off x="666750" y="3337471"/>
            <a:ext cx="6191250" cy="771525"/>
          </a:xfrm>
          <a:prstGeom prst="rect">
            <a:avLst/>
          </a:prstGeom>
          <a:noFill/>
          <a:ln/>
        </p:spPr>
        <p:txBody>
          <a:bodyPr vert="horz" wrap="square" lIns="0" tIns="0" rIns="0" bIns="0" rtlCol="0" anchor="ctr"/>
          <a:lstStyle/>
          <a:p>
            <a:pPr marL="0" indent="0">
              <a:lnSpc>
                <a:spcPts val="2025"/>
              </a:lnSpc>
              <a:buNone/>
            </a:pPr>
            <a:r>
              <a:rPr lang="en-US" sz="1350" dirty="0">
                <a:solidFill>
                  <a:srgbClr val="5F6368"/>
                </a:solidFill>
              </a:rPr>
              <a:t>Do </a:t>
            </a:r>
            <a:r>
              <a:rPr lang="en-US" sz="1350" b="1" dirty="0">
                <a:solidFill>
                  <a:srgbClr val="5F6368"/>
                </a:solidFill>
              </a:rPr>
              <a:t>not</a:t>
            </a:r>
            <a:r>
              <a:rPr lang="en-US" sz="1350" dirty="0">
                <a:solidFill>
                  <a:srgbClr val="5F6368"/>
                </a:solidFill>
              </a:rPr>
              <a:t> offer gabapentin or pregabalin for back pain. There is no evidence of benefit for non-specific LBP, and significant risk of dependency, harm, and overdose.</a:t>
            </a:r>
            <a:endParaRPr lang="en-US" sz="1350" dirty="0"/>
          </a:p>
        </p:txBody>
      </p:sp>
      <p:sp>
        <p:nvSpPr>
          <p:cNvPr id="19" name="SK-17-text-18"/>
          <p:cNvSpPr/>
          <p:nvPr/>
        </p:nvSpPr>
        <p:spPr>
          <a:xfrm>
            <a:off x="1023938" y="4566196"/>
            <a:ext cx="619125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C0392B"/>
                </a:solidFill>
              </a:rPr>
              <a:t>No Routine Imaging</a:t>
            </a:r>
            <a:endParaRPr lang="en-US" sz="1650" dirty="0"/>
          </a:p>
        </p:txBody>
      </p:sp>
      <p:sp>
        <p:nvSpPr>
          <p:cNvPr id="20" name="SK-17-text-19"/>
          <p:cNvSpPr/>
          <p:nvPr/>
        </p:nvSpPr>
        <p:spPr>
          <a:xfrm>
            <a:off x="666750" y="4937671"/>
            <a:ext cx="6191250" cy="771525"/>
          </a:xfrm>
          <a:prstGeom prst="rect">
            <a:avLst/>
          </a:prstGeom>
          <a:noFill/>
          <a:ln/>
        </p:spPr>
        <p:txBody>
          <a:bodyPr vert="horz" wrap="square" lIns="0" tIns="0" rIns="0" bIns="0" rtlCol="0" anchor="ctr"/>
          <a:lstStyle/>
          <a:p>
            <a:pPr marL="0" indent="0">
              <a:lnSpc>
                <a:spcPts val="2025"/>
              </a:lnSpc>
              <a:buNone/>
            </a:pPr>
            <a:r>
              <a:rPr lang="en-US" sz="1350" dirty="0">
                <a:solidFill>
                  <a:srgbClr val="5F6368"/>
                </a:solidFill>
              </a:rPr>
              <a:t>Avoid routine X-rays, CTs, or MRIs. Imaging in the absence of red flags leads to over-medicalisation, patient distress, and unnecessary invasive procedures or surgery.</a:t>
            </a:r>
            <a:endParaRPr lang="en-US" sz="1350" dirty="0"/>
          </a:p>
        </p:txBody>
      </p:sp>
      <p:sp>
        <p:nvSpPr>
          <p:cNvPr id="21" name="SK-17-text-20"/>
          <p:cNvSpPr/>
          <p:nvPr/>
        </p:nvSpPr>
        <p:spPr>
          <a:xfrm>
            <a:off x="7962900" y="1599158"/>
            <a:ext cx="411480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9C640C"/>
                </a:solidFill>
              </a:rPr>
              <a:t>Common Pitfalls</a:t>
            </a:r>
            <a:endParaRPr lang="en-US" sz="1800" dirty="0"/>
          </a:p>
        </p:txBody>
      </p:sp>
      <p:sp>
        <p:nvSpPr>
          <p:cNvPr id="22" name="SK-17-text-21"/>
          <p:cNvSpPr/>
          <p:nvPr/>
        </p:nvSpPr>
        <p:spPr>
          <a:xfrm>
            <a:off x="7800975" y="2084933"/>
            <a:ext cx="3686175" cy="771525"/>
          </a:xfrm>
          <a:prstGeom prst="rect">
            <a:avLst/>
          </a:prstGeom>
          <a:noFill/>
          <a:ln/>
        </p:spPr>
        <p:txBody>
          <a:bodyPr vert="horz" wrap="square" lIns="0" tIns="0" rIns="0" bIns="0" rtlCol="0" anchor="ctr"/>
          <a:lstStyle/>
          <a:p>
            <a:pPr marL="0" indent="0">
              <a:lnSpc>
                <a:spcPts val="2025"/>
              </a:lnSpc>
              <a:buNone/>
            </a:pPr>
            <a:r>
              <a:rPr lang="en-US" sz="1350" b="1" dirty="0">
                <a:solidFill>
                  <a:srgbClr val="202124"/>
                </a:solidFill>
              </a:rPr>
              <a:t>Prolonged Bed Rest:</a:t>
            </a:r>
            <a:r>
              <a:rPr lang="en-US" sz="1350" dirty="0">
                <a:solidFill>
                  <a:srgbClr val="202124"/>
                </a:solidFill>
              </a:rPr>
              <a:t> Do not recommend rest for &gt;1–3 days. Immobility worsens physical and psychological outcomes.</a:t>
            </a:r>
            <a:endParaRPr lang="en-US" sz="1350" dirty="0"/>
          </a:p>
        </p:txBody>
      </p:sp>
      <p:sp>
        <p:nvSpPr>
          <p:cNvPr id="23" name="SK-17-text-22"/>
          <p:cNvSpPr/>
          <p:nvPr/>
        </p:nvSpPr>
        <p:spPr>
          <a:xfrm>
            <a:off x="7800975" y="2970758"/>
            <a:ext cx="3686175" cy="771525"/>
          </a:xfrm>
          <a:prstGeom prst="rect">
            <a:avLst/>
          </a:prstGeom>
          <a:noFill/>
          <a:ln/>
        </p:spPr>
        <p:txBody>
          <a:bodyPr vert="horz" wrap="square" lIns="0" tIns="0" rIns="0" bIns="0" rtlCol="0" anchor="ctr"/>
          <a:lstStyle/>
          <a:p>
            <a:pPr marL="0" indent="0">
              <a:lnSpc>
                <a:spcPts val="2025"/>
              </a:lnSpc>
              <a:buNone/>
            </a:pPr>
            <a:r>
              <a:rPr lang="en-US" sz="1350" b="1" dirty="0">
                <a:solidFill>
                  <a:srgbClr val="202124"/>
                </a:solidFill>
              </a:rPr>
              <a:t>Medicalising Ageing:</a:t>
            </a:r>
            <a:r>
              <a:rPr lang="en-US" sz="1350" dirty="0">
                <a:solidFill>
                  <a:srgbClr val="202124"/>
                </a:solidFill>
              </a:rPr>
              <a:t> Avoid using terms like "disease" for normal degenerative findings on scans.</a:t>
            </a:r>
            <a:endParaRPr lang="en-US" sz="1350" dirty="0"/>
          </a:p>
        </p:txBody>
      </p:sp>
      <p:sp>
        <p:nvSpPr>
          <p:cNvPr id="24" name="SK-17-text-23"/>
          <p:cNvSpPr/>
          <p:nvPr/>
        </p:nvSpPr>
        <p:spPr>
          <a:xfrm>
            <a:off x="7800975" y="3856583"/>
            <a:ext cx="3686175" cy="771525"/>
          </a:xfrm>
          <a:prstGeom prst="rect">
            <a:avLst/>
          </a:prstGeom>
          <a:noFill/>
          <a:ln/>
        </p:spPr>
        <p:txBody>
          <a:bodyPr vert="horz" wrap="square" lIns="0" tIns="0" rIns="0" bIns="0" rtlCol="0" anchor="ctr"/>
          <a:lstStyle/>
          <a:p>
            <a:pPr marL="0" indent="0">
              <a:lnSpc>
                <a:spcPts val="2025"/>
              </a:lnSpc>
              <a:buNone/>
            </a:pPr>
            <a:r>
              <a:rPr lang="en-US" sz="1350" b="1" dirty="0">
                <a:solidFill>
                  <a:srgbClr val="202124"/>
                </a:solidFill>
              </a:rPr>
              <a:t>Long Sick Notes:</a:t>
            </a:r>
            <a:r>
              <a:rPr lang="en-US" sz="1350" dirty="0">
                <a:solidFill>
                  <a:srgbClr val="202124"/>
                </a:solidFill>
              </a:rPr>
              <a:t> Sick leave &gt;6 weeks dramatically worsens the long-term prognosis for return to work.</a:t>
            </a:r>
            <a:endParaRPr lang="en-US" sz="1350" dirty="0"/>
          </a:p>
        </p:txBody>
      </p:sp>
      <p:sp>
        <p:nvSpPr>
          <p:cNvPr id="25" name="SK-17-text-24"/>
          <p:cNvSpPr/>
          <p:nvPr/>
        </p:nvSpPr>
        <p:spPr>
          <a:xfrm>
            <a:off x="7800975" y="4742408"/>
            <a:ext cx="3686175" cy="771525"/>
          </a:xfrm>
          <a:prstGeom prst="rect">
            <a:avLst/>
          </a:prstGeom>
          <a:noFill/>
          <a:ln/>
        </p:spPr>
        <p:txBody>
          <a:bodyPr vert="horz" wrap="square" lIns="0" tIns="0" rIns="0" bIns="0" rtlCol="0" anchor="ctr"/>
          <a:lstStyle/>
          <a:p>
            <a:pPr marL="0" indent="0">
              <a:lnSpc>
                <a:spcPts val="2025"/>
              </a:lnSpc>
              <a:buNone/>
            </a:pPr>
            <a:r>
              <a:rPr lang="en-US" sz="1350" b="1" dirty="0">
                <a:solidFill>
                  <a:srgbClr val="202124"/>
                </a:solidFill>
              </a:rPr>
              <a:t>Opioid Reliance:</a:t>
            </a:r>
            <a:r>
              <a:rPr lang="en-US" sz="1350" dirty="0">
                <a:solidFill>
                  <a:srgbClr val="202124"/>
                </a:solidFill>
              </a:rPr>
              <a:t> Weak opioids are for short-term use only; they are </a:t>
            </a:r>
            <a:r>
              <a:rPr lang="en-US" sz="1350" b="1" dirty="0">
                <a:solidFill>
                  <a:srgbClr val="202124"/>
                </a:solidFill>
              </a:rPr>
              <a:t>not</a:t>
            </a:r>
            <a:r>
              <a:rPr lang="en-US" sz="1350" dirty="0">
                <a:solidFill>
                  <a:srgbClr val="202124"/>
                </a:solidFill>
              </a:rPr>
              <a:t> recommended for chronic LBP management.</a:t>
            </a:r>
            <a:endParaRPr lang="en-US" sz="1350" dirty="0"/>
          </a:p>
        </p:txBody>
      </p:sp>
      <p:sp>
        <p:nvSpPr>
          <p:cNvPr id="26" name="SK-17-text-25"/>
          <p:cNvSpPr/>
          <p:nvPr/>
        </p:nvSpPr>
        <p:spPr>
          <a:xfrm>
            <a:off x="10553700" y="6534150"/>
            <a:ext cx="1638300" cy="171450"/>
          </a:xfrm>
          <a:prstGeom prst="rect">
            <a:avLst/>
          </a:prstGeom>
          <a:noFill/>
          <a:ln/>
        </p:spPr>
        <p:txBody>
          <a:bodyPr vert="horz" wrap="square" lIns="0" tIns="0" rIns="0" bIns="0" rtlCol="0" anchor="ctr"/>
          <a:lstStyle/>
          <a:p>
            <a:pPr marL="0" indent="0">
              <a:lnSpc>
                <a:spcPts val="1350"/>
              </a:lnSpc>
              <a:buNone/>
            </a:pPr>
            <a:r>
              <a:rPr lang="en-US" sz="900" dirty="0">
                <a:solidFill>
                  <a:srgbClr val="70757A"/>
                </a:solidFill>
              </a:rPr>
              <a:t>www.bradfordvts.co.uk</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8-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8-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8-img-3" descr="preencoded.png"/>
          <p:cNvPicPr>
            <a:picLocks noChangeAspect="1"/>
          </p:cNvPicPr>
          <p:nvPr/>
        </p:nvPicPr>
        <p:blipFill>
          <a:blip r:embed="rId5"/>
          <a:stretch>
            <a:fillRect/>
          </a:stretch>
        </p:blipFill>
        <p:spPr>
          <a:xfrm>
            <a:off x="0" y="0"/>
            <a:ext cx="12192000" cy="769590"/>
          </a:xfrm>
          <a:prstGeom prst="rect">
            <a:avLst/>
          </a:prstGeom>
        </p:spPr>
      </p:pic>
      <p:pic>
        <p:nvPicPr>
          <p:cNvPr id="5" name="SK-18-img-4" descr="preencoded.png"/>
          <p:cNvPicPr>
            <a:picLocks noChangeAspect="1"/>
          </p:cNvPicPr>
          <p:nvPr/>
        </p:nvPicPr>
        <p:blipFill>
          <a:blip r:embed="rId6"/>
          <a:stretch>
            <a:fillRect/>
          </a:stretch>
        </p:blipFill>
        <p:spPr>
          <a:xfrm>
            <a:off x="476250" y="1599158"/>
            <a:ext cx="6553200" cy="1228725"/>
          </a:xfrm>
          <a:prstGeom prst="rect">
            <a:avLst/>
          </a:prstGeom>
        </p:spPr>
      </p:pic>
      <p:pic>
        <p:nvPicPr>
          <p:cNvPr id="6" name="SK-18-img-5" descr="preencoded.png"/>
          <p:cNvPicPr>
            <a:picLocks noChangeAspect="1"/>
          </p:cNvPicPr>
          <p:nvPr/>
        </p:nvPicPr>
        <p:blipFill>
          <a:blip r:embed="rId7"/>
          <a:stretch>
            <a:fillRect/>
          </a:stretch>
        </p:blipFill>
        <p:spPr>
          <a:xfrm>
            <a:off x="666750" y="1742033"/>
            <a:ext cx="381000" cy="381000"/>
          </a:xfrm>
          <a:prstGeom prst="rect">
            <a:avLst/>
          </a:prstGeom>
        </p:spPr>
      </p:pic>
      <p:pic>
        <p:nvPicPr>
          <p:cNvPr id="7" name="SK-18-img-6" descr="preencoded.png"/>
          <p:cNvPicPr>
            <a:picLocks noChangeAspect="1"/>
          </p:cNvPicPr>
          <p:nvPr/>
        </p:nvPicPr>
        <p:blipFill>
          <a:blip r:embed="rId6"/>
          <a:stretch>
            <a:fillRect/>
          </a:stretch>
        </p:blipFill>
        <p:spPr>
          <a:xfrm>
            <a:off x="476250" y="2970758"/>
            <a:ext cx="6553200" cy="1228725"/>
          </a:xfrm>
          <a:prstGeom prst="rect">
            <a:avLst/>
          </a:prstGeom>
        </p:spPr>
      </p:pic>
      <p:pic>
        <p:nvPicPr>
          <p:cNvPr id="8" name="SK-18-img-7" descr="preencoded.png"/>
          <p:cNvPicPr>
            <a:picLocks noChangeAspect="1"/>
          </p:cNvPicPr>
          <p:nvPr/>
        </p:nvPicPr>
        <p:blipFill>
          <a:blip r:embed="rId7"/>
          <a:stretch>
            <a:fillRect/>
          </a:stretch>
        </p:blipFill>
        <p:spPr>
          <a:xfrm>
            <a:off x="666750" y="3113633"/>
            <a:ext cx="381000" cy="381000"/>
          </a:xfrm>
          <a:prstGeom prst="rect">
            <a:avLst/>
          </a:prstGeom>
        </p:spPr>
      </p:pic>
      <p:pic>
        <p:nvPicPr>
          <p:cNvPr id="9" name="SK-18-img-8" descr="preencoded.png"/>
          <p:cNvPicPr>
            <a:picLocks noChangeAspect="1"/>
          </p:cNvPicPr>
          <p:nvPr/>
        </p:nvPicPr>
        <p:blipFill>
          <a:blip r:embed="rId8"/>
          <a:stretch>
            <a:fillRect/>
          </a:stretch>
        </p:blipFill>
        <p:spPr>
          <a:xfrm>
            <a:off x="476250" y="4342358"/>
            <a:ext cx="6553200" cy="1228725"/>
          </a:xfrm>
          <a:prstGeom prst="rect">
            <a:avLst/>
          </a:prstGeom>
        </p:spPr>
      </p:pic>
      <p:pic>
        <p:nvPicPr>
          <p:cNvPr id="10" name="SK-18-img-9" descr="preencoded.png"/>
          <p:cNvPicPr>
            <a:picLocks noChangeAspect="1"/>
          </p:cNvPicPr>
          <p:nvPr/>
        </p:nvPicPr>
        <p:blipFill>
          <a:blip r:embed="rId9"/>
          <a:stretch>
            <a:fillRect/>
          </a:stretch>
        </p:blipFill>
        <p:spPr>
          <a:xfrm>
            <a:off x="666750" y="4485233"/>
            <a:ext cx="381000" cy="381000"/>
          </a:xfrm>
          <a:prstGeom prst="rect">
            <a:avLst/>
          </a:prstGeom>
        </p:spPr>
      </p:pic>
      <p:pic>
        <p:nvPicPr>
          <p:cNvPr id="11" name="SK-18-img-10" descr="preencoded.png"/>
          <p:cNvPicPr>
            <a:picLocks noChangeAspect="1"/>
          </p:cNvPicPr>
          <p:nvPr/>
        </p:nvPicPr>
        <p:blipFill>
          <a:blip r:embed="rId10"/>
          <a:stretch>
            <a:fillRect/>
          </a:stretch>
        </p:blipFill>
        <p:spPr>
          <a:xfrm>
            <a:off x="7315200" y="1099840"/>
            <a:ext cx="4400550" cy="1856929"/>
          </a:xfrm>
          <a:prstGeom prst="rect">
            <a:avLst/>
          </a:prstGeom>
        </p:spPr>
      </p:pic>
      <p:pic>
        <p:nvPicPr>
          <p:cNvPr id="12" name="SK-18-img-11" descr="preencoded.png"/>
          <p:cNvPicPr>
            <a:picLocks noChangeAspect="1"/>
          </p:cNvPicPr>
          <p:nvPr/>
        </p:nvPicPr>
        <p:blipFill>
          <a:blip r:embed="rId11"/>
          <a:stretch>
            <a:fillRect/>
          </a:stretch>
        </p:blipFill>
        <p:spPr>
          <a:xfrm>
            <a:off x="7467600" y="1293168"/>
            <a:ext cx="214313" cy="175320"/>
          </a:xfrm>
          <a:prstGeom prst="rect">
            <a:avLst/>
          </a:prstGeom>
        </p:spPr>
      </p:pic>
      <p:pic>
        <p:nvPicPr>
          <p:cNvPr id="13" name="SK-18-img-12" descr="preencoded.png"/>
          <p:cNvPicPr>
            <a:picLocks noChangeAspect="1"/>
          </p:cNvPicPr>
          <p:nvPr/>
        </p:nvPicPr>
        <p:blipFill>
          <a:blip r:embed="rId12"/>
          <a:stretch>
            <a:fillRect/>
          </a:stretch>
        </p:blipFill>
        <p:spPr>
          <a:xfrm>
            <a:off x="7467600" y="1585615"/>
            <a:ext cx="190500" cy="190500"/>
          </a:xfrm>
          <a:prstGeom prst="rect">
            <a:avLst/>
          </a:prstGeom>
        </p:spPr>
      </p:pic>
      <p:pic>
        <p:nvPicPr>
          <p:cNvPr id="14" name="SK-18-img-13" descr="preencoded.png"/>
          <p:cNvPicPr>
            <a:picLocks noChangeAspect="1"/>
          </p:cNvPicPr>
          <p:nvPr/>
        </p:nvPicPr>
        <p:blipFill>
          <a:blip r:embed="rId13"/>
          <a:stretch>
            <a:fillRect/>
          </a:stretch>
        </p:blipFill>
        <p:spPr>
          <a:xfrm>
            <a:off x="7467600" y="2301627"/>
            <a:ext cx="190500" cy="205085"/>
          </a:xfrm>
          <a:prstGeom prst="rect">
            <a:avLst/>
          </a:prstGeom>
        </p:spPr>
      </p:pic>
      <p:pic>
        <p:nvPicPr>
          <p:cNvPr id="15" name="SK-18-img-14" descr="preencoded.png"/>
          <p:cNvPicPr>
            <a:picLocks noChangeAspect="1"/>
          </p:cNvPicPr>
          <p:nvPr/>
        </p:nvPicPr>
        <p:blipFill>
          <a:blip r:embed="rId14"/>
          <a:stretch>
            <a:fillRect/>
          </a:stretch>
        </p:blipFill>
        <p:spPr>
          <a:xfrm>
            <a:off x="7315200" y="3147268"/>
            <a:ext cx="4400550" cy="2017366"/>
          </a:xfrm>
          <a:prstGeom prst="rect">
            <a:avLst/>
          </a:prstGeom>
        </p:spPr>
      </p:pic>
      <p:pic>
        <p:nvPicPr>
          <p:cNvPr id="16" name="SK-18-img-15" descr="preencoded.png"/>
          <p:cNvPicPr>
            <a:picLocks noChangeAspect="1"/>
          </p:cNvPicPr>
          <p:nvPr/>
        </p:nvPicPr>
        <p:blipFill>
          <a:blip r:embed="rId15"/>
          <a:stretch>
            <a:fillRect/>
          </a:stretch>
        </p:blipFill>
        <p:spPr>
          <a:xfrm>
            <a:off x="7467600" y="3340596"/>
            <a:ext cx="214313" cy="175320"/>
          </a:xfrm>
          <a:prstGeom prst="rect">
            <a:avLst/>
          </a:prstGeom>
        </p:spPr>
      </p:pic>
      <p:pic>
        <p:nvPicPr>
          <p:cNvPr id="17" name="SK-18-img-16" descr="preencoded.png"/>
          <p:cNvPicPr>
            <a:picLocks noChangeAspect="1"/>
          </p:cNvPicPr>
          <p:nvPr/>
        </p:nvPicPr>
        <p:blipFill>
          <a:blip r:embed="rId16"/>
          <a:stretch>
            <a:fillRect/>
          </a:stretch>
        </p:blipFill>
        <p:spPr>
          <a:xfrm>
            <a:off x="7467600" y="3633043"/>
            <a:ext cx="190500" cy="190500"/>
          </a:xfrm>
          <a:prstGeom prst="rect">
            <a:avLst/>
          </a:prstGeom>
        </p:spPr>
      </p:pic>
      <p:pic>
        <p:nvPicPr>
          <p:cNvPr id="18" name="SK-18-img-17" descr="preencoded.png"/>
          <p:cNvPicPr>
            <a:picLocks noChangeAspect="1"/>
          </p:cNvPicPr>
          <p:nvPr/>
        </p:nvPicPr>
        <p:blipFill>
          <a:blip r:embed="rId17"/>
          <a:stretch>
            <a:fillRect/>
          </a:stretch>
        </p:blipFill>
        <p:spPr>
          <a:xfrm>
            <a:off x="7448210" y="4520058"/>
            <a:ext cx="190500" cy="177701"/>
          </a:xfrm>
          <a:prstGeom prst="rect">
            <a:avLst/>
          </a:prstGeom>
        </p:spPr>
      </p:pic>
      <p:sp>
        <p:nvSpPr>
          <p:cNvPr id="19" name="SK-18-text-18"/>
          <p:cNvSpPr/>
          <p:nvPr/>
        </p:nvSpPr>
        <p:spPr>
          <a:xfrm>
            <a:off x="476250" y="285750"/>
            <a:ext cx="1171575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202124"/>
                </a:solidFill>
              </a:rPr>
              <a:t>Analgesic Ladder for Back Pain</a:t>
            </a:r>
            <a:endParaRPr lang="en-US" sz="2550" dirty="0"/>
          </a:p>
        </p:txBody>
      </p:sp>
      <p:sp>
        <p:nvSpPr>
          <p:cNvPr id="20" name="SK-18-text-19"/>
          <p:cNvSpPr/>
          <p:nvPr/>
        </p:nvSpPr>
        <p:spPr>
          <a:xfrm>
            <a:off x="10706100" y="455265"/>
            <a:ext cx="148590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F26522"/>
                </a:solidFill>
              </a:rPr>
              <a:t>BRADFORD VTS</a:t>
            </a:r>
            <a:endParaRPr lang="en-US" sz="900" dirty="0"/>
          </a:p>
        </p:txBody>
      </p:sp>
      <p:sp>
        <p:nvSpPr>
          <p:cNvPr id="21" name="SK-18-text-20"/>
          <p:cNvSpPr/>
          <p:nvPr/>
        </p:nvSpPr>
        <p:spPr>
          <a:xfrm>
            <a:off x="795338" y="1742033"/>
            <a:ext cx="571500" cy="381000"/>
          </a:xfrm>
          <a:prstGeom prst="rect">
            <a:avLst/>
          </a:prstGeom>
          <a:noFill/>
          <a:ln/>
        </p:spPr>
        <p:txBody>
          <a:bodyPr vert="horz" wrap="square" lIns="0" tIns="0" rIns="0" bIns="0" rtlCol="0" anchor="ctr"/>
          <a:lstStyle/>
          <a:p>
            <a:pPr marL="0" indent="0">
              <a:lnSpc>
                <a:spcPts val="2700"/>
              </a:lnSpc>
              <a:buNone/>
            </a:pPr>
            <a:r>
              <a:rPr lang="en-US" sz="1800" b="1" dirty="0">
                <a:solidFill>
                  <a:srgbClr val="005EB8"/>
                </a:solidFill>
              </a:rPr>
              <a:t>1</a:t>
            </a:r>
            <a:endParaRPr lang="en-US" sz="1800" dirty="0"/>
          </a:p>
        </p:txBody>
      </p:sp>
      <p:sp>
        <p:nvSpPr>
          <p:cNvPr id="22" name="SK-18-text-21"/>
          <p:cNvSpPr/>
          <p:nvPr/>
        </p:nvSpPr>
        <p:spPr>
          <a:xfrm>
            <a:off x="1162050" y="1775371"/>
            <a:ext cx="287083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02124"/>
                </a:solidFill>
              </a:rPr>
              <a:t>Oral NSAIDs</a:t>
            </a:r>
            <a:endParaRPr lang="en-US" sz="1650" dirty="0"/>
          </a:p>
        </p:txBody>
      </p:sp>
      <p:sp>
        <p:nvSpPr>
          <p:cNvPr id="23" name="SK-18-text-22"/>
          <p:cNvSpPr/>
          <p:nvPr/>
        </p:nvSpPr>
        <p:spPr>
          <a:xfrm>
            <a:off x="1162050" y="2170658"/>
            <a:ext cx="5676900" cy="514350"/>
          </a:xfrm>
          <a:prstGeom prst="rect">
            <a:avLst/>
          </a:prstGeom>
          <a:noFill/>
          <a:ln/>
        </p:spPr>
        <p:txBody>
          <a:bodyPr vert="horz" wrap="square" lIns="0" tIns="0" rIns="0" bIns="0" rtlCol="0" anchor="ctr"/>
          <a:lstStyle/>
          <a:p>
            <a:pPr marL="0" indent="0">
              <a:lnSpc>
                <a:spcPts val="2025"/>
              </a:lnSpc>
              <a:buNone/>
            </a:pPr>
            <a:r>
              <a:rPr lang="en-US" sz="1350" b="1" dirty="0">
                <a:solidFill>
                  <a:srgbClr val="202124"/>
                </a:solidFill>
              </a:rPr>
              <a:t>Ibuprofen 400mg TDS</a:t>
            </a:r>
            <a:r>
              <a:rPr lang="en-US" sz="1350" dirty="0">
                <a:solidFill>
                  <a:srgbClr val="5F6368"/>
                </a:solidFill>
              </a:rPr>
              <a:t> or </a:t>
            </a:r>
            <a:r>
              <a:rPr lang="en-US" sz="1350" b="1" dirty="0">
                <a:solidFill>
                  <a:srgbClr val="202124"/>
                </a:solidFill>
              </a:rPr>
              <a:t>Naproxen 500mg BD</a:t>
            </a:r>
            <a:r>
              <a:rPr lang="en-US" sz="1350" dirty="0">
                <a:solidFill>
                  <a:srgbClr val="5F6368"/>
                </a:solidFill>
              </a:rPr>
              <a:t>.</a:t>
            </a:r>
            <a:endParaRPr lang="en-US" sz="1350" dirty="0"/>
          </a:p>
          <a:p>
            <a:pPr marL="0" indent="0">
              <a:lnSpc>
                <a:spcPts val="2025"/>
              </a:lnSpc>
              <a:buNone/>
            </a:pPr>
            <a:r>
              <a:rPr lang="en-US" sz="1350" dirty="0">
                <a:solidFill>
                  <a:srgbClr val="5F6368"/>
                </a:solidFill>
              </a:rPr>
              <a:t>Use lowest effective dose for shortest duration. Add PPI for GI risk.</a:t>
            </a:r>
            <a:endParaRPr lang="en-US" sz="1350" dirty="0"/>
          </a:p>
        </p:txBody>
      </p:sp>
      <p:sp>
        <p:nvSpPr>
          <p:cNvPr id="24" name="SK-18-text-23"/>
          <p:cNvSpPr/>
          <p:nvPr/>
        </p:nvSpPr>
        <p:spPr>
          <a:xfrm>
            <a:off x="795338" y="3113633"/>
            <a:ext cx="571500" cy="381000"/>
          </a:xfrm>
          <a:prstGeom prst="rect">
            <a:avLst/>
          </a:prstGeom>
          <a:noFill/>
          <a:ln/>
        </p:spPr>
        <p:txBody>
          <a:bodyPr vert="horz" wrap="square" lIns="0" tIns="0" rIns="0" bIns="0" rtlCol="0" anchor="ctr"/>
          <a:lstStyle/>
          <a:p>
            <a:pPr marL="0" indent="0">
              <a:lnSpc>
                <a:spcPts val="2700"/>
              </a:lnSpc>
              <a:buNone/>
            </a:pPr>
            <a:r>
              <a:rPr lang="en-US" sz="1800" b="1" dirty="0">
                <a:solidFill>
                  <a:srgbClr val="005EB8"/>
                </a:solidFill>
              </a:rPr>
              <a:t>2</a:t>
            </a:r>
            <a:endParaRPr lang="en-US" sz="1800" dirty="0"/>
          </a:p>
        </p:txBody>
      </p:sp>
      <p:sp>
        <p:nvSpPr>
          <p:cNvPr id="25" name="SK-18-text-24"/>
          <p:cNvSpPr/>
          <p:nvPr/>
        </p:nvSpPr>
        <p:spPr>
          <a:xfrm>
            <a:off x="1162050" y="3146971"/>
            <a:ext cx="312229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02124"/>
                </a:solidFill>
              </a:rPr>
              <a:t>Weak Opioids</a:t>
            </a:r>
            <a:endParaRPr lang="en-US" sz="1650" dirty="0"/>
          </a:p>
        </p:txBody>
      </p:sp>
      <p:sp>
        <p:nvSpPr>
          <p:cNvPr id="26" name="SK-18-text-25"/>
          <p:cNvSpPr/>
          <p:nvPr/>
        </p:nvSpPr>
        <p:spPr>
          <a:xfrm>
            <a:off x="1162050" y="3542258"/>
            <a:ext cx="5676900" cy="514350"/>
          </a:xfrm>
          <a:prstGeom prst="rect">
            <a:avLst/>
          </a:prstGeom>
          <a:noFill/>
          <a:ln/>
        </p:spPr>
        <p:txBody>
          <a:bodyPr vert="horz" wrap="square" lIns="0" tIns="0" rIns="0" bIns="0" rtlCol="0" anchor="ctr"/>
          <a:lstStyle/>
          <a:p>
            <a:pPr marL="0" indent="0">
              <a:lnSpc>
                <a:spcPts val="2025"/>
              </a:lnSpc>
              <a:buNone/>
            </a:pPr>
            <a:r>
              <a:rPr lang="en-US" sz="1350" dirty="0">
                <a:solidFill>
                  <a:srgbClr val="5F6368"/>
                </a:solidFill>
              </a:rPr>
              <a:t>Consider </a:t>
            </a:r>
            <a:r>
              <a:rPr lang="en-US" sz="1350" b="1" dirty="0">
                <a:solidFill>
                  <a:srgbClr val="202124"/>
                </a:solidFill>
              </a:rPr>
              <a:t>Codeine 30–60mg QDS</a:t>
            </a:r>
            <a:r>
              <a:rPr lang="en-US" sz="1350" dirty="0">
                <a:solidFill>
                  <a:srgbClr val="5F6368"/>
                </a:solidFill>
              </a:rPr>
              <a:t>.</a:t>
            </a:r>
            <a:endParaRPr lang="en-US" sz="1350" dirty="0"/>
          </a:p>
          <a:p>
            <a:pPr marL="0" indent="0">
              <a:lnSpc>
                <a:spcPts val="2025"/>
              </a:lnSpc>
              <a:buNone/>
            </a:pPr>
            <a:r>
              <a:rPr lang="en-US" sz="1350" dirty="0">
                <a:solidFill>
                  <a:srgbClr val="5F6368"/>
                </a:solidFill>
              </a:rPr>
              <a:t>Short-term use ONLY; high risk of dependence. Not for chronic LBP.</a:t>
            </a:r>
            <a:endParaRPr lang="en-US" sz="1350" dirty="0"/>
          </a:p>
        </p:txBody>
      </p:sp>
      <p:sp>
        <p:nvSpPr>
          <p:cNvPr id="27" name="SK-18-text-26"/>
          <p:cNvSpPr/>
          <p:nvPr/>
        </p:nvSpPr>
        <p:spPr>
          <a:xfrm>
            <a:off x="795338" y="4485233"/>
            <a:ext cx="571500" cy="381000"/>
          </a:xfrm>
          <a:prstGeom prst="rect">
            <a:avLst/>
          </a:prstGeom>
          <a:noFill/>
          <a:ln/>
        </p:spPr>
        <p:txBody>
          <a:bodyPr vert="horz" wrap="square" lIns="0" tIns="0" rIns="0" bIns="0" rtlCol="0" anchor="ctr"/>
          <a:lstStyle/>
          <a:p>
            <a:pPr marL="0" indent="0">
              <a:lnSpc>
                <a:spcPts val="2700"/>
              </a:lnSpc>
              <a:buNone/>
            </a:pPr>
            <a:r>
              <a:rPr lang="en-US" sz="1800" b="1" dirty="0">
                <a:solidFill>
                  <a:srgbClr val="27AE60"/>
                </a:solidFill>
              </a:rPr>
              <a:t>3</a:t>
            </a:r>
            <a:endParaRPr lang="en-US" sz="1800" dirty="0"/>
          </a:p>
        </p:txBody>
      </p:sp>
      <p:sp>
        <p:nvSpPr>
          <p:cNvPr id="28" name="SK-18-text-27"/>
          <p:cNvSpPr/>
          <p:nvPr/>
        </p:nvSpPr>
        <p:spPr>
          <a:xfrm>
            <a:off x="1162050" y="4518571"/>
            <a:ext cx="639127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02124"/>
                </a:solidFill>
              </a:rPr>
              <a:t>Tricyclic Antidepressants</a:t>
            </a:r>
            <a:endParaRPr lang="en-US" sz="1650" dirty="0"/>
          </a:p>
        </p:txBody>
      </p:sp>
      <p:sp>
        <p:nvSpPr>
          <p:cNvPr id="29" name="SK-18-text-28"/>
          <p:cNvSpPr/>
          <p:nvPr/>
        </p:nvSpPr>
        <p:spPr>
          <a:xfrm>
            <a:off x="1162050" y="4913858"/>
            <a:ext cx="5676900" cy="514350"/>
          </a:xfrm>
          <a:prstGeom prst="rect">
            <a:avLst/>
          </a:prstGeom>
          <a:noFill/>
          <a:ln/>
        </p:spPr>
        <p:txBody>
          <a:bodyPr vert="horz" wrap="square" lIns="0" tIns="0" rIns="0" bIns="0" rtlCol="0" anchor="ctr"/>
          <a:lstStyle/>
          <a:p>
            <a:pPr marL="0" indent="0">
              <a:lnSpc>
                <a:spcPts val="2025"/>
              </a:lnSpc>
              <a:buNone/>
            </a:pPr>
            <a:r>
              <a:rPr lang="en-US" sz="1350" b="1" dirty="0">
                <a:solidFill>
                  <a:srgbClr val="202124"/>
                </a:solidFill>
              </a:rPr>
              <a:t>Amitriptyline 10–75mg at night</a:t>
            </a:r>
            <a:r>
              <a:rPr lang="en-US" sz="1350" dirty="0">
                <a:solidFill>
                  <a:srgbClr val="5F6368"/>
                </a:solidFill>
              </a:rPr>
              <a:t>.</a:t>
            </a:r>
            <a:endParaRPr lang="en-US" sz="1350" dirty="0"/>
          </a:p>
          <a:p>
            <a:pPr marL="0" indent="0">
              <a:lnSpc>
                <a:spcPts val="2025"/>
              </a:lnSpc>
              <a:buNone/>
            </a:pPr>
            <a:r>
              <a:rPr lang="en-US" sz="1350" dirty="0">
                <a:solidFill>
                  <a:srgbClr val="5F6368"/>
                </a:solidFill>
              </a:rPr>
              <a:t>Targets central sensitisation or neuropathic components in chronic LBP.</a:t>
            </a:r>
            <a:endParaRPr lang="en-US" sz="1350" dirty="0"/>
          </a:p>
        </p:txBody>
      </p:sp>
      <p:sp>
        <p:nvSpPr>
          <p:cNvPr id="30" name="SK-18-text-29"/>
          <p:cNvSpPr/>
          <p:nvPr/>
        </p:nvSpPr>
        <p:spPr>
          <a:xfrm>
            <a:off x="7777163" y="1252240"/>
            <a:ext cx="441483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05EB8"/>
                </a:solidFill>
              </a:rPr>
              <a:t>EXAM PEARL (AKT FOCUS)</a:t>
            </a:r>
            <a:endParaRPr lang="en-US" sz="1350" dirty="0"/>
          </a:p>
        </p:txBody>
      </p:sp>
      <p:sp>
        <p:nvSpPr>
          <p:cNvPr id="31" name="SK-18-text-30"/>
          <p:cNvSpPr/>
          <p:nvPr/>
        </p:nvSpPr>
        <p:spPr>
          <a:xfrm>
            <a:off x="7734300" y="1585615"/>
            <a:ext cx="4095750" cy="639812"/>
          </a:xfrm>
          <a:prstGeom prst="rect">
            <a:avLst/>
          </a:prstGeom>
          <a:noFill/>
          <a:ln/>
        </p:spPr>
        <p:txBody>
          <a:bodyPr vert="horz" wrap="square" lIns="0" tIns="0" rIns="0" bIns="0" rtlCol="0" anchor="ctr"/>
          <a:lstStyle/>
          <a:p>
            <a:pPr marL="0" indent="0" algn="l">
              <a:lnSpc>
                <a:spcPts val="1680"/>
              </a:lnSpc>
              <a:buNone/>
            </a:pPr>
            <a:r>
              <a:rPr lang="en-US" sz="1200" b="1" dirty="0">
                <a:solidFill>
                  <a:srgbClr val="202124"/>
                </a:solidFill>
              </a:rPr>
              <a:t>NICE NG59 (2016/2020):</a:t>
            </a:r>
            <a:r>
              <a:rPr lang="en-US" sz="1200" dirty="0">
                <a:solidFill>
                  <a:srgbClr val="202124"/>
                </a:solidFill>
              </a:rPr>
              <a:t>Paracetamol should</a:t>
            </a:r>
            <a:r>
              <a:rPr lang="en-US" sz="1200" b="1" dirty="0">
                <a:solidFill>
                  <a:srgbClr val="202124"/>
                </a:solidFill>
              </a:rPr>
              <a:t>NOT</a:t>
            </a:r>
            <a:r>
              <a:rPr lang="en-US" sz="1200" dirty="0">
                <a:solidFill>
                  <a:srgbClr val="202124"/>
                </a:solidFill>
              </a:rPr>
              <a:t>be offered as a sole treatment for low back pain.</a:t>
            </a:r>
            <a:endParaRPr lang="en-US" sz="1200" dirty="0"/>
          </a:p>
        </p:txBody>
      </p:sp>
      <p:sp>
        <p:nvSpPr>
          <p:cNvPr id="32" name="SK-18-text-31"/>
          <p:cNvSpPr/>
          <p:nvPr/>
        </p:nvSpPr>
        <p:spPr>
          <a:xfrm>
            <a:off x="7734300" y="2301627"/>
            <a:ext cx="4095750"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02124"/>
                </a:solidFill>
              </a:rPr>
              <a:t>Exercise remains the</a:t>
            </a:r>
            <a:r>
              <a:rPr lang="en-US" sz="1200" b="1" dirty="0">
                <a:solidFill>
                  <a:srgbClr val="202124"/>
                </a:solidFill>
              </a:rPr>
              <a:t>primary</a:t>
            </a:r>
            <a:r>
              <a:rPr lang="en-US" sz="1200" dirty="0">
                <a:solidFill>
                  <a:srgbClr val="202124"/>
                </a:solidFill>
              </a:rPr>
              <a:t>first-line treatment before or alongside drugs.</a:t>
            </a:r>
            <a:endParaRPr lang="en-US" sz="1200" dirty="0"/>
          </a:p>
        </p:txBody>
      </p:sp>
      <p:sp>
        <p:nvSpPr>
          <p:cNvPr id="33" name="SK-18-text-32"/>
          <p:cNvSpPr/>
          <p:nvPr/>
        </p:nvSpPr>
        <p:spPr>
          <a:xfrm>
            <a:off x="7777163" y="3299668"/>
            <a:ext cx="40957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39C12"/>
                </a:solidFill>
              </a:rPr>
              <a:t>COMMON PITFALLS</a:t>
            </a:r>
            <a:endParaRPr lang="en-US" sz="1350" dirty="0"/>
          </a:p>
        </p:txBody>
      </p:sp>
      <p:sp>
        <p:nvSpPr>
          <p:cNvPr id="34" name="SK-18-text-33"/>
          <p:cNvSpPr/>
          <p:nvPr/>
        </p:nvSpPr>
        <p:spPr>
          <a:xfrm>
            <a:off x="7677150" y="3410844"/>
            <a:ext cx="4095750" cy="996851"/>
          </a:xfrm>
          <a:prstGeom prst="rect">
            <a:avLst/>
          </a:prstGeom>
          <a:noFill/>
          <a:ln/>
        </p:spPr>
        <p:txBody>
          <a:bodyPr vert="horz" wrap="square" lIns="0" tIns="0" rIns="0" bIns="0" rtlCol="0" anchor="ctr"/>
          <a:lstStyle/>
          <a:p>
            <a:pPr marL="0" indent="0" algn="l">
              <a:lnSpc>
                <a:spcPts val="1680"/>
              </a:lnSpc>
              <a:buNone/>
            </a:pPr>
            <a:r>
              <a:rPr lang="en-US" sz="1200" b="1" dirty="0">
                <a:solidFill>
                  <a:srgbClr val="202124"/>
                </a:solidFill>
              </a:rPr>
              <a:t>Gabapentinoids:</a:t>
            </a:r>
            <a:r>
              <a:rPr lang="en-US" sz="1200" dirty="0">
                <a:solidFill>
                  <a:srgbClr val="202124"/>
                </a:solidFill>
              </a:rPr>
              <a:t>Do NOT offer Pregabalin or Gabapentin for back pain. There is</a:t>
            </a:r>
            <a:r>
              <a:rPr lang="en-US" sz="1200" b="1" dirty="0">
                <a:solidFill>
                  <a:srgbClr val="202124"/>
                </a:solidFill>
              </a:rPr>
              <a:t>no evidence</a:t>
            </a:r>
            <a:r>
              <a:rPr lang="en-US" sz="1200" dirty="0">
                <a:solidFill>
                  <a:srgbClr val="202124"/>
                </a:solidFill>
              </a:rPr>
              <a:t>of benefit and clear risk of serious harm/dependence.</a:t>
            </a:r>
            <a:endParaRPr lang="en-US" sz="1200" dirty="0"/>
          </a:p>
        </p:txBody>
      </p:sp>
      <p:sp>
        <p:nvSpPr>
          <p:cNvPr id="35" name="SK-18-text-34"/>
          <p:cNvSpPr/>
          <p:nvPr/>
        </p:nvSpPr>
        <p:spPr>
          <a:xfrm>
            <a:off x="7677150" y="4477709"/>
            <a:ext cx="4095750"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02124"/>
                </a:solidFill>
              </a:rPr>
              <a:t>Avoid long-term weak opioids; they worsen chronic pain outcomes.</a:t>
            </a:r>
            <a:endParaRPr lang="en-US" sz="1200" dirty="0"/>
          </a:p>
        </p:txBody>
      </p:sp>
      <p:sp>
        <p:nvSpPr>
          <p:cNvPr id="36" name="SK-18-text-35"/>
          <p:cNvSpPr/>
          <p:nvPr/>
        </p:nvSpPr>
        <p:spPr>
          <a:xfrm>
            <a:off x="10553700" y="6496050"/>
            <a:ext cx="1638300" cy="171450"/>
          </a:xfrm>
          <a:prstGeom prst="rect">
            <a:avLst/>
          </a:prstGeom>
          <a:noFill/>
          <a:ln/>
        </p:spPr>
        <p:txBody>
          <a:bodyPr vert="horz" wrap="square" lIns="0" tIns="0" rIns="0" bIns="0" rtlCol="0" anchor="ctr"/>
          <a:lstStyle/>
          <a:p>
            <a:pPr marL="0" indent="0">
              <a:lnSpc>
                <a:spcPts val="1350"/>
              </a:lnSpc>
              <a:buNone/>
            </a:pPr>
            <a:r>
              <a:rPr lang="en-US" sz="900" u="sng" dirty="0">
                <a:solidFill>
                  <a:srgbClr val="70757A"/>
                </a:solidFill>
                <a:hlinkClick r:id="rId18" tooltip="https://www.bradfordvts.co.uk/">
                  <a:extLst>
                    <a:ext uri="{A12FA001-AC4F-418D-AE19-62706E023703}">
                      <ahyp:hlinkClr xmlns:ahyp="http://schemas.microsoft.com/office/drawing/2018/hyperlinkcolor" val="tx"/>
                    </a:ext>
                  </a:extLst>
                </a:hlinkClick>
              </a:rPr>
              <a:t>www.bradfordvts.co.uk</a:t>
            </a:r>
            <a:endParaRPr lang="en-US" sz="900" dirty="0"/>
          </a:p>
        </p:txBody>
      </p:sp>
      <p:sp>
        <p:nvSpPr>
          <p:cNvPr id="37" name="SK-18-text-35-link-hitbox-1">
            <a:hlinkClick r:id="rId18" tooltip="https://www.bradfordvts.co.uk/"/>
          </p:cNvPr>
          <p:cNvSpPr/>
          <p:nvPr/>
        </p:nvSpPr>
        <p:spPr>
          <a:xfrm>
            <a:off x="10553700" y="6515100"/>
            <a:ext cx="1638300" cy="133350"/>
          </a:xfrm>
          <a:prstGeom prst="rect">
            <a:avLst/>
          </a:prstGeom>
          <a:solidFill>
            <a:srgbClr val="FFFFFF">
              <a:alpha val="0"/>
            </a:srgbClr>
          </a:solidFill>
          <a:ln w="12700">
            <a:solidFill>
              <a:srgbClr val="333333">
                <a:alpha val="0"/>
              </a:srgbClr>
            </a:solidFill>
            <a:prstDash val="solid"/>
          </a:ln>
        </p:spPr>
        <p:txBody>
          <a:bodyPr/>
          <a:lstStyle/>
          <a:p>
            <a:endParaRPr lang="en-GB"/>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9-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9-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9-img-3" descr="preencoded.png"/>
          <p:cNvPicPr>
            <a:picLocks noChangeAspect="1"/>
          </p:cNvPicPr>
          <p:nvPr/>
        </p:nvPicPr>
        <p:blipFill>
          <a:blip r:embed="rId5"/>
          <a:stretch>
            <a:fillRect/>
          </a:stretch>
        </p:blipFill>
        <p:spPr>
          <a:xfrm>
            <a:off x="0" y="0"/>
            <a:ext cx="12192000" cy="769590"/>
          </a:xfrm>
          <a:prstGeom prst="rect">
            <a:avLst/>
          </a:prstGeom>
        </p:spPr>
      </p:pic>
      <p:pic>
        <p:nvPicPr>
          <p:cNvPr id="5" name="SK-19-img-4" descr="preencoded.png"/>
          <p:cNvPicPr>
            <a:picLocks noChangeAspect="1"/>
          </p:cNvPicPr>
          <p:nvPr/>
        </p:nvPicPr>
        <p:blipFill>
          <a:blip r:embed="rId6"/>
          <a:stretch>
            <a:fillRect/>
          </a:stretch>
        </p:blipFill>
        <p:spPr>
          <a:xfrm>
            <a:off x="476250" y="1314301"/>
            <a:ext cx="5524500" cy="2047875"/>
          </a:xfrm>
          <a:prstGeom prst="rect">
            <a:avLst/>
          </a:prstGeom>
        </p:spPr>
      </p:pic>
      <p:pic>
        <p:nvPicPr>
          <p:cNvPr id="6" name="SK-19-img-5" descr="preencoded.png"/>
          <p:cNvPicPr>
            <a:picLocks noChangeAspect="1"/>
          </p:cNvPicPr>
          <p:nvPr/>
        </p:nvPicPr>
        <p:blipFill>
          <a:blip r:embed="rId7"/>
          <a:stretch>
            <a:fillRect/>
          </a:stretch>
        </p:blipFill>
        <p:spPr>
          <a:xfrm>
            <a:off x="590550" y="1409551"/>
            <a:ext cx="5295900" cy="342900"/>
          </a:xfrm>
          <a:prstGeom prst="rect">
            <a:avLst/>
          </a:prstGeom>
        </p:spPr>
      </p:pic>
      <p:pic>
        <p:nvPicPr>
          <p:cNvPr id="7" name="SK-19-img-6" descr="preencoded.png"/>
          <p:cNvPicPr>
            <a:picLocks noChangeAspect="1"/>
          </p:cNvPicPr>
          <p:nvPr/>
        </p:nvPicPr>
        <p:blipFill>
          <a:blip r:embed="rId8"/>
          <a:stretch>
            <a:fillRect/>
          </a:stretch>
        </p:blipFill>
        <p:spPr>
          <a:xfrm>
            <a:off x="590550" y="1457176"/>
            <a:ext cx="238125" cy="190500"/>
          </a:xfrm>
          <a:prstGeom prst="rect">
            <a:avLst/>
          </a:prstGeom>
        </p:spPr>
      </p:pic>
      <p:pic>
        <p:nvPicPr>
          <p:cNvPr id="8" name="SK-19-img-7" descr="preencoded.png"/>
          <p:cNvPicPr>
            <a:picLocks noChangeAspect="1"/>
          </p:cNvPicPr>
          <p:nvPr/>
        </p:nvPicPr>
        <p:blipFill>
          <a:blip r:embed="rId6"/>
          <a:stretch>
            <a:fillRect/>
          </a:stretch>
        </p:blipFill>
        <p:spPr>
          <a:xfrm>
            <a:off x="6191250" y="1314301"/>
            <a:ext cx="5524500" cy="2047875"/>
          </a:xfrm>
          <a:prstGeom prst="rect">
            <a:avLst/>
          </a:prstGeom>
        </p:spPr>
      </p:pic>
      <p:pic>
        <p:nvPicPr>
          <p:cNvPr id="9" name="SK-19-img-8" descr="preencoded.png"/>
          <p:cNvPicPr>
            <a:picLocks noChangeAspect="1"/>
          </p:cNvPicPr>
          <p:nvPr/>
        </p:nvPicPr>
        <p:blipFill>
          <a:blip r:embed="rId7"/>
          <a:stretch>
            <a:fillRect/>
          </a:stretch>
        </p:blipFill>
        <p:spPr>
          <a:xfrm>
            <a:off x="6305550" y="1409551"/>
            <a:ext cx="5295900" cy="342900"/>
          </a:xfrm>
          <a:prstGeom prst="rect">
            <a:avLst/>
          </a:prstGeom>
        </p:spPr>
      </p:pic>
      <p:pic>
        <p:nvPicPr>
          <p:cNvPr id="10" name="SK-19-img-9" descr="preencoded.png"/>
          <p:cNvPicPr>
            <a:picLocks noChangeAspect="1"/>
          </p:cNvPicPr>
          <p:nvPr/>
        </p:nvPicPr>
        <p:blipFill>
          <a:blip r:embed="rId9"/>
          <a:stretch>
            <a:fillRect/>
          </a:stretch>
        </p:blipFill>
        <p:spPr>
          <a:xfrm>
            <a:off x="6305550" y="1457176"/>
            <a:ext cx="238125" cy="190500"/>
          </a:xfrm>
          <a:prstGeom prst="rect">
            <a:avLst/>
          </a:prstGeom>
        </p:spPr>
      </p:pic>
      <p:pic>
        <p:nvPicPr>
          <p:cNvPr id="11" name="SK-19-img-10" descr="preencoded.png"/>
          <p:cNvPicPr>
            <a:picLocks noChangeAspect="1"/>
          </p:cNvPicPr>
          <p:nvPr/>
        </p:nvPicPr>
        <p:blipFill>
          <a:blip r:embed="rId10"/>
          <a:stretch>
            <a:fillRect/>
          </a:stretch>
        </p:blipFill>
        <p:spPr>
          <a:xfrm>
            <a:off x="476250" y="3514576"/>
            <a:ext cx="5524500" cy="2048024"/>
          </a:xfrm>
          <a:prstGeom prst="rect">
            <a:avLst/>
          </a:prstGeom>
        </p:spPr>
      </p:pic>
      <p:pic>
        <p:nvPicPr>
          <p:cNvPr id="12" name="SK-19-img-11" descr="preencoded.png"/>
          <p:cNvPicPr>
            <a:picLocks noChangeAspect="1"/>
          </p:cNvPicPr>
          <p:nvPr/>
        </p:nvPicPr>
        <p:blipFill>
          <a:blip r:embed="rId7"/>
          <a:stretch>
            <a:fillRect/>
          </a:stretch>
        </p:blipFill>
        <p:spPr>
          <a:xfrm>
            <a:off x="590550" y="3609826"/>
            <a:ext cx="5295900" cy="342900"/>
          </a:xfrm>
          <a:prstGeom prst="rect">
            <a:avLst/>
          </a:prstGeom>
        </p:spPr>
      </p:pic>
      <p:pic>
        <p:nvPicPr>
          <p:cNvPr id="13" name="SK-19-img-12" descr="preencoded.png"/>
          <p:cNvPicPr>
            <a:picLocks noChangeAspect="1"/>
          </p:cNvPicPr>
          <p:nvPr/>
        </p:nvPicPr>
        <p:blipFill>
          <a:blip r:embed="rId11"/>
          <a:stretch>
            <a:fillRect/>
          </a:stretch>
        </p:blipFill>
        <p:spPr>
          <a:xfrm>
            <a:off x="590550" y="3657451"/>
            <a:ext cx="238125" cy="190500"/>
          </a:xfrm>
          <a:prstGeom prst="rect">
            <a:avLst/>
          </a:prstGeom>
        </p:spPr>
      </p:pic>
      <p:pic>
        <p:nvPicPr>
          <p:cNvPr id="14" name="SK-19-img-13" descr="preencoded.png"/>
          <p:cNvPicPr>
            <a:picLocks noChangeAspect="1"/>
          </p:cNvPicPr>
          <p:nvPr/>
        </p:nvPicPr>
        <p:blipFill>
          <a:blip r:embed="rId10"/>
          <a:stretch>
            <a:fillRect/>
          </a:stretch>
        </p:blipFill>
        <p:spPr>
          <a:xfrm>
            <a:off x="6191250" y="3514576"/>
            <a:ext cx="5524500" cy="2048024"/>
          </a:xfrm>
          <a:prstGeom prst="rect">
            <a:avLst/>
          </a:prstGeom>
        </p:spPr>
      </p:pic>
      <p:pic>
        <p:nvPicPr>
          <p:cNvPr id="15" name="SK-19-img-14" descr="preencoded.png"/>
          <p:cNvPicPr>
            <a:picLocks noChangeAspect="1"/>
          </p:cNvPicPr>
          <p:nvPr/>
        </p:nvPicPr>
        <p:blipFill>
          <a:blip r:embed="rId7"/>
          <a:stretch>
            <a:fillRect/>
          </a:stretch>
        </p:blipFill>
        <p:spPr>
          <a:xfrm>
            <a:off x="6305550" y="3609826"/>
            <a:ext cx="5295900" cy="342900"/>
          </a:xfrm>
          <a:prstGeom prst="rect">
            <a:avLst/>
          </a:prstGeom>
        </p:spPr>
      </p:pic>
      <p:pic>
        <p:nvPicPr>
          <p:cNvPr id="16" name="SK-19-img-15" descr="preencoded.png"/>
          <p:cNvPicPr>
            <a:picLocks noChangeAspect="1"/>
          </p:cNvPicPr>
          <p:nvPr/>
        </p:nvPicPr>
        <p:blipFill>
          <a:blip r:embed="rId12"/>
          <a:stretch>
            <a:fillRect/>
          </a:stretch>
        </p:blipFill>
        <p:spPr>
          <a:xfrm>
            <a:off x="6305550" y="3657451"/>
            <a:ext cx="238125" cy="190500"/>
          </a:xfrm>
          <a:prstGeom prst="rect">
            <a:avLst/>
          </a:prstGeom>
        </p:spPr>
      </p:pic>
      <p:pic>
        <p:nvPicPr>
          <p:cNvPr id="17" name="SK-19-img-16" descr="preencoded.png"/>
          <p:cNvPicPr>
            <a:picLocks noChangeAspect="1"/>
          </p:cNvPicPr>
          <p:nvPr/>
        </p:nvPicPr>
        <p:blipFill>
          <a:blip r:embed="rId13"/>
          <a:stretch>
            <a:fillRect/>
          </a:stretch>
        </p:blipFill>
        <p:spPr>
          <a:xfrm>
            <a:off x="476250" y="5715000"/>
            <a:ext cx="11239500" cy="666750"/>
          </a:xfrm>
          <a:prstGeom prst="rect">
            <a:avLst/>
          </a:prstGeom>
        </p:spPr>
      </p:pic>
      <p:pic>
        <p:nvPicPr>
          <p:cNvPr id="18" name="SK-19-img-17" descr="preencoded.png"/>
          <p:cNvPicPr>
            <a:picLocks noChangeAspect="1"/>
          </p:cNvPicPr>
          <p:nvPr/>
        </p:nvPicPr>
        <p:blipFill>
          <a:blip r:embed="rId14"/>
          <a:stretch>
            <a:fillRect/>
          </a:stretch>
        </p:blipFill>
        <p:spPr>
          <a:xfrm>
            <a:off x="590550" y="5934075"/>
            <a:ext cx="285750" cy="228600"/>
          </a:xfrm>
          <a:prstGeom prst="rect">
            <a:avLst/>
          </a:prstGeom>
        </p:spPr>
      </p:pic>
      <p:sp>
        <p:nvSpPr>
          <p:cNvPr id="19" name="SK-19-text-18"/>
          <p:cNvSpPr/>
          <p:nvPr/>
        </p:nvSpPr>
        <p:spPr>
          <a:xfrm>
            <a:off x="476250" y="285750"/>
            <a:ext cx="1171575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202124"/>
                </a:solidFill>
              </a:rPr>
              <a:t>Yellow Flags: Psychosocial Risk Factors</a:t>
            </a:r>
            <a:endParaRPr lang="en-US" sz="2550" dirty="0"/>
          </a:p>
        </p:txBody>
      </p:sp>
      <p:sp>
        <p:nvSpPr>
          <p:cNvPr id="20" name="SK-19-text-19"/>
          <p:cNvSpPr/>
          <p:nvPr/>
        </p:nvSpPr>
        <p:spPr>
          <a:xfrm>
            <a:off x="10706100" y="455265"/>
            <a:ext cx="148590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F26522"/>
                </a:solidFill>
              </a:rPr>
              <a:t>BRADFORD VTS</a:t>
            </a:r>
            <a:endParaRPr lang="en-US" sz="900" dirty="0"/>
          </a:p>
        </p:txBody>
      </p:sp>
      <p:sp>
        <p:nvSpPr>
          <p:cNvPr id="21" name="SK-19-text-20"/>
          <p:cNvSpPr/>
          <p:nvPr/>
        </p:nvSpPr>
        <p:spPr>
          <a:xfrm>
            <a:off x="476250" y="921990"/>
            <a:ext cx="11715750" cy="239911"/>
          </a:xfrm>
          <a:prstGeom prst="rect">
            <a:avLst/>
          </a:prstGeom>
          <a:noFill/>
          <a:ln/>
        </p:spPr>
        <p:txBody>
          <a:bodyPr vert="horz" wrap="square" lIns="0" tIns="0" rIns="0" bIns="0" rtlCol="0" anchor="ctr"/>
          <a:lstStyle/>
          <a:p>
            <a:pPr marL="0" indent="0">
              <a:lnSpc>
                <a:spcPts val="1890"/>
              </a:lnSpc>
              <a:buNone/>
            </a:pPr>
            <a:r>
              <a:rPr lang="en-US" sz="1350" dirty="0">
                <a:solidFill>
                  <a:srgbClr val="5F6368"/>
                </a:solidFill>
              </a:rPr>
              <a:t>Yellow flags are psychosocial indicators that suggest an increased risk of progression to long-term distress, disability, and chronic pain.</a:t>
            </a:r>
            <a:endParaRPr lang="en-US" sz="1350" dirty="0"/>
          </a:p>
        </p:txBody>
      </p:sp>
      <p:sp>
        <p:nvSpPr>
          <p:cNvPr id="22" name="SK-19-text-21"/>
          <p:cNvSpPr/>
          <p:nvPr/>
        </p:nvSpPr>
        <p:spPr>
          <a:xfrm>
            <a:off x="942975" y="1409551"/>
            <a:ext cx="44386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02124"/>
                </a:solidFill>
              </a:rPr>
              <a:t>Beliefs &amp; Attitudes</a:t>
            </a:r>
            <a:endParaRPr lang="en-US" sz="1500" dirty="0"/>
          </a:p>
        </p:txBody>
      </p:sp>
      <p:sp>
        <p:nvSpPr>
          <p:cNvPr id="23" name="SK-19-text-22"/>
          <p:cNvSpPr/>
          <p:nvPr/>
        </p:nvSpPr>
        <p:spPr>
          <a:xfrm>
            <a:off x="781050" y="1828651"/>
            <a:ext cx="8714978"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02124"/>
                </a:solidFill>
              </a:rPr>
              <a:t>Belief that pain is harmful or severely disabling</a:t>
            </a:r>
            <a:endParaRPr lang="en-US" sz="1200" dirty="0"/>
          </a:p>
        </p:txBody>
      </p:sp>
      <p:sp>
        <p:nvSpPr>
          <p:cNvPr id="24" name="SK-19-text-23"/>
          <p:cNvSpPr/>
          <p:nvPr/>
        </p:nvSpPr>
        <p:spPr>
          <a:xfrm>
            <a:off x="781050" y="2099072"/>
            <a:ext cx="9420184"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02124"/>
                </a:solidFill>
              </a:rPr>
              <a:t>Catastrophic thinking (e.g., "I'll never walk again")</a:t>
            </a:r>
            <a:endParaRPr lang="en-US" sz="1200" dirty="0"/>
          </a:p>
        </p:txBody>
      </p:sp>
      <p:sp>
        <p:nvSpPr>
          <p:cNvPr id="25" name="SK-19-text-24"/>
          <p:cNvSpPr/>
          <p:nvPr/>
        </p:nvSpPr>
        <p:spPr>
          <a:xfrm>
            <a:off x="781050" y="2369493"/>
            <a:ext cx="9596485"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02124"/>
                </a:solidFill>
              </a:rPr>
              <a:t>Belief that pain must be zero before returning to work</a:t>
            </a:r>
            <a:endParaRPr lang="en-US" sz="1200" dirty="0"/>
          </a:p>
        </p:txBody>
      </p:sp>
      <p:sp>
        <p:nvSpPr>
          <p:cNvPr id="26" name="SK-19-text-25"/>
          <p:cNvSpPr/>
          <p:nvPr/>
        </p:nvSpPr>
        <p:spPr>
          <a:xfrm>
            <a:off x="781050" y="2639913"/>
            <a:ext cx="9067581"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02124"/>
                </a:solidFill>
              </a:rPr>
              <a:t>Expectation that passive treatment is the only cure</a:t>
            </a:r>
            <a:endParaRPr lang="en-US" sz="1200" dirty="0"/>
          </a:p>
        </p:txBody>
      </p:sp>
      <p:sp>
        <p:nvSpPr>
          <p:cNvPr id="27" name="SK-19-text-26"/>
          <p:cNvSpPr/>
          <p:nvPr/>
        </p:nvSpPr>
        <p:spPr>
          <a:xfrm>
            <a:off x="6657975" y="1409551"/>
            <a:ext cx="39814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02124"/>
                </a:solidFill>
              </a:rPr>
              <a:t>Emotional Factors</a:t>
            </a:r>
            <a:endParaRPr lang="en-US" sz="1500" dirty="0"/>
          </a:p>
        </p:txBody>
      </p:sp>
      <p:sp>
        <p:nvSpPr>
          <p:cNvPr id="28" name="SK-19-text-27"/>
          <p:cNvSpPr/>
          <p:nvPr/>
        </p:nvSpPr>
        <p:spPr>
          <a:xfrm>
            <a:off x="6496050" y="1828651"/>
            <a:ext cx="518160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02124"/>
                </a:solidFill>
              </a:rPr>
              <a:t>Depression and low mood</a:t>
            </a:r>
            <a:endParaRPr lang="en-US" sz="1200" dirty="0"/>
          </a:p>
        </p:txBody>
      </p:sp>
      <p:sp>
        <p:nvSpPr>
          <p:cNvPr id="29" name="SK-19-text-28"/>
          <p:cNvSpPr/>
          <p:nvPr/>
        </p:nvSpPr>
        <p:spPr>
          <a:xfrm>
            <a:off x="6496050" y="2099072"/>
            <a:ext cx="569595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02124"/>
                </a:solidFill>
              </a:rPr>
              <a:t>Anxiety and heightened stress levels</a:t>
            </a:r>
            <a:endParaRPr lang="en-US" sz="1200" dirty="0"/>
          </a:p>
        </p:txBody>
      </p:sp>
      <p:sp>
        <p:nvSpPr>
          <p:cNvPr id="30" name="SK-19-text-29"/>
          <p:cNvSpPr/>
          <p:nvPr/>
        </p:nvSpPr>
        <p:spPr>
          <a:xfrm>
            <a:off x="6496050" y="2369493"/>
            <a:ext cx="569595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02124"/>
                </a:solidFill>
              </a:rPr>
              <a:t>Fear-avoidance: avoiding movement for fear of damage</a:t>
            </a:r>
            <a:endParaRPr lang="en-US" sz="1200" dirty="0"/>
          </a:p>
        </p:txBody>
      </p:sp>
      <p:sp>
        <p:nvSpPr>
          <p:cNvPr id="31" name="SK-19-text-30"/>
          <p:cNvSpPr/>
          <p:nvPr/>
        </p:nvSpPr>
        <p:spPr>
          <a:xfrm>
            <a:off x="6496050" y="2639913"/>
            <a:ext cx="569595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02124"/>
                </a:solidFill>
              </a:rPr>
              <a:t>Social withdrawal or lack of social support</a:t>
            </a:r>
            <a:endParaRPr lang="en-US" sz="1200" dirty="0"/>
          </a:p>
        </p:txBody>
      </p:sp>
      <p:sp>
        <p:nvSpPr>
          <p:cNvPr id="32" name="SK-19-text-31"/>
          <p:cNvSpPr/>
          <p:nvPr/>
        </p:nvSpPr>
        <p:spPr>
          <a:xfrm>
            <a:off x="942975" y="3609826"/>
            <a:ext cx="42100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02124"/>
                </a:solidFill>
              </a:rPr>
              <a:t>Behaviors &amp; Coping</a:t>
            </a:r>
            <a:endParaRPr lang="en-US" sz="1500" dirty="0"/>
          </a:p>
        </p:txBody>
      </p:sp>
      <p:sp>
        <p:nvSpPr>
          <p:cNvPr id="33" name="SK-19-text-32"/>
          <p:cNvSpPr/>
          <p:nvPr/>
        </p:nvSpPr>
        <p:spPr>
          <a:xfrm>
            <a:off x="781050" y="4028926"/>
            <a:ext cx="7010729"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02124"/>
                </a:solidFill>
              </a:rPr>
              <a:t>Extended bed rest (more than 1–3 days)</a:t>
            </a:r>
            <a:endParaRPr lang="en-US" sz="1200" dirty="0"/>
          </a:p>
        </p:txBody>
      </p:sp>
      <p:sp>
        <p:nvSpPr>
          <p:cNvPr id="34" name="SK-19-text-33"/>
          <p:cNvSpPr/>
          <p:nvPr/>
        </p:nvSpPr>
        <p:spPr>
          <a:xfrm>
            <a:off x="781050" y="4299347"/>
            <a:ext cx="8186073"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02124"/>
                </a:solidFill>
              </a:rPr>
              <a:t>Reduced activity levels and "boom-bust" cycles</a:t>
            </a:r>
            <a:endParaRPr lang="en-US" sz="1200" dirty="0"/>
          </a:p>
        </p:txBody>
      </p:sp>
      <p:sp>
        <p:nvSpPr>
          <p:cNvPr id="35" name="SK-19-text-34"/>
          <p:cNvSpPr/>
          <p:nvPr/>
        </p:nvSpPr>
        <p:spPr>
          <a:xfrm>
            <a:off x="781050" y="4569768"/>
            <a:ext cx="783347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02124"/>
                </a:solidFill>
              </a:rPr>
              <a:t>Over-reliance on aids or high-dose analgesia</a:t>
            </a:r>
            <a:endParaRPr lang="en-US" sz="1200" dirty="0"/>
          </a:p>
        </p:txBody>
      </p:sp>
      <p:sp>
        <p:nvSpPr>
          <p:cNvPr id="36" name="SK-19-text-35"/>
          <p:cNvSpPr/>
          <p:nvPr/>
        </p:nvSpPr>
        <p:spPr>
          <a:xfrm>
            <a:off x="781050" y="4840188"/>
            <a:ext cx="7657168"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02124"/>
                </a:solidFill>
              </a:rPr>
              <a:t>Poor sleep hygiene and lifestyle disruption</a:t>
            </a:r>
            <a:endParaRPr lang="en-US" sz="1200" dirty="0"/>
          </a:p>
        </p:txBody>
      </p:sp>
      <p:sp>
        <p:nvSpPr>
          <p:cNvPr id="37" name="SK-19-text-36"/>
          <p:cNvSpPr/>
          <p:nvPr/>
        </p:nvSpPr>
        <p:spPr>
          <a:xfrm>
            <a:off x="6657975" y="3609826"/>
            <a:ext cx="46672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02124"/>
                </a:solidFill>
              </a:rPr>
              <a:t>Occupational Factors</a:t>
            </a:r>
            <a:endParaRPr lang="en-US" sz="1500" dirty="0"/>
          </a:p>
        </p:txBody>
      </p:sp>
      <p:sp>
        <p:nvSpPr>
          <p:cNvPr id="38" name="SK-19-text-37"/>
          <p:cNvSpPr/>
          <p:nvPr/>
        </p:nvSpPr>
        <p:spPr>
          <a:xfrm>
            <a:off x="6496050" y="4028926"/>
            <a:ext cx="569595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02124"/>
                </a:solidFill>
              </a:rPr>
              <a:t>Belief that work is harmful or caused the injury</a:t>
            </a:r>
            <a:endParaRPr lang="en-US" sz="1200" dirty="0"/>
          </a:p>
        </p:txBody>
      </p:sp>
      <p:sp>
        <p:nvSpPr>
          <p:cNvPr id="39" name="SK-19-text-38"/>
          <p:cNvSpPr/>
          <p:nvPr/>
        </p:nvSpPr>
        <p:spPr>
          <a:xfrm>
            <a:off x="6496050" y="4299347"/>
            <a:ext cx="569595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02124"/>
                </a:solidFill>
              </a:rPr>
              <a:t>Poor relationship with employer or colleagues</a:t>
            </a:r>
            <a:endParaRPr lang="en-US" sz="1200" dirty="0"/>
          </a:p>
        </p:txBody>
      </p:sp>
      <p:sp>
        <p:nvSpPr>
          <p:cNvPr id="40" name="SK-19-text-39"/>
          <p:cNvSpPr/>
          <p:nvPr/>
        </p:nvSpPr>
        <p:spPr>
          <a:xfrm>
            <a:off x="6496050" y="4569768"/>
            <a:ext cx="569595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02124"/>
                </a:solidFill>
              </a:rPr>
              <a:t>Low job satisfaction or feeling unsupported at work</a:t>
            </a:r>
            <a:endParaRPr lang="en-US" sz="1200" dirty="0"/>
          </a:p>
        </p:txBody>
      </p:sp>
      <p:sp>
        <p:nvSpPr>
          <p:cNvPr id="41" name="SK-19-text-40"/>
          <p:cNvSpPr/>
          <p:nvPr/>
        </p:nvSpPr>
        <p:spPr>
          <a:xfrm>
            <a:off x="6496050" y="4840188"/>
            <a:ext cx="569595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02124"/>
                </a:solidFill>
              </a:rPr>
              <a:t>Involvement in compensation claims or litigation</a:t>
            </a:r>
            <a:endParaRPr lang="en-US" sz="1200" dirty="0"/>
          </a:p>
        </p:txBody>
      </p:sp>
      <p:sp>
        <p:nvSpPr>
          <p:cNvPr id="42" name="SK-19-text-41"/>
          <p:cNvSpPr/>
          <p:nvPr/>
        </p:nvSpPr>
        <p:spPr>
          <a:xfrm>
            <a:off x="1019175" y="5810250"/>
            <a:ext cx="10658475"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005EB8"/>
                </a:solidFill>
              </a:rPr>
              <a:t>EXAM PEARL (AKT/SCA)</a:t>
            </a:r>
            <a:endParaRPr lang="en-US" sz="1050" dirty="0"/>
          </a:p>
        </p:txBody>
      </p:sp>
      <p:sp>
        <p:nvSpPr>
          <p:cNvPr id="43" name="SK-19-text-42"/>
          <p:cNvSpPr/>
          <p:nvPr/>
        </p:nvSpPr>
        <p:spPr>
          <a:xfrm>
            <a:off x="1019175" y="6029325"/>
            <a:ext cx="111728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02124"/>
                </a:solidFill>
              </a:rPr>
              <a:t>Yellow Flags are better predictors of chronicity than any MRI finding. Addressing health beliefs is a primary therapeutic goal in NICE NG59.</a:t>
            </a:r>
            <a:endParaRPr lang="en-US" sz="1350" dirty="0"/>
          </a:p>
        </p:txBody>
      </p:sp>
      <p:sp>
        <p:nvSpPr>
          <p:cNvPr id="44" name="SK-19-text-43"/>
          <p:cNvSpPr/>
          <p:nvPr/>
        </p:nvSpPr>
        <p:spPr>
          <a:xfrm>
            <a:off x="10553700" y="6610350"/>
            <a:ext cx="1638300" cy="171450"/>
          </a:xfrm>
          <a:prstGeom prst="rect">
            <a:avLst/>
          </a:prstGeom>
          <a:noFill/>
          <a:ln/>
        </p:spPr>
        <p:txBody>
          <a:bodyPr vert="horz" wrap="square" lIns="0" tIns="0" rIns="0" bIns="0" rtlCol="0" anchor="ctr"/>
          <a:lstStyle/>
          <a:p>
            <a:pPr marL="0" indent="0">
              <a:lnSpc>
                <a:spcPts val="1350"/>
              </a:lnSpc>
              <a:buNone/>
            </a:pPr>
            <a:r>
              <a:rPr lang="en-US" sz="900" dirty="0">
                <a:solidFill>
                  <a:srgbClr val="70757A"/>
                </a:solidFill>
              </a:rPr>
              <a:t>www.bradfordvts.co.uk</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2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0-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0-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0-img-3" descr="preencoded.png"/>
          <p:cNvPicPr>
            <a:picLocks noChangeAspect="1"/>
          </p:cNvPicPr>
          <p:nvPr/>
        </p:nvPicPr>
        <p:blipFill>
          <a:blip r:embed="rId5"/>
          <a:stretch>
            <a:fillRect/>
          </a:stretch>
        </p:blipFill>
        <p:spPr>
          <a:xfrm>
            <a:off x="0" y="0"/>
            <a:ext cx="12192000" cy="769590"/>
          </a:xfrm>
          <a:prstGeom prst="rect">
            <a:avLst/>
          </a:prstGeom>
        </p:spPr>
      </p:pic>
      <p:pic>
        <p:nvPicPr>
          <p:cNvPr id="5" name="SK-20-img-4" descr="preencoded.png"/>
          <p:cNvPicPr>
            <a:picLocks noChangeAspect="1"/>
          </p:cNvPicPr>
          <p:nvPr/>
        </p:nvPicPr>
        <p:blipFill>
          <a:blip r:embed="rId6"/>
          <a:stretch>
            <a:fillRect/>
          </a:stretch>
        </p:blipFill>
        <p:spPr>
          <a:xfrm>
            <a:off x="476250" y="1512540"/>
            <a:ext cx="3619500" cy="3606254"/>
          </a:xfrm>
          <a:prstGeom prst="rect">
            <a:avLst/>
          </a:prstGeom>
        </p:spPr>
      </p:pic>
      <p:pic>
        <p:nvPicPr>
          <p:cNvPr id="6" name="SK-20-img-5" descr="preencoded.png"/>
          <p:cNvPicPr>
            <a:picLocks noChangeAspect="1"/>
          </p:cNvPicPr>
          <p:nvPr/>
        </p:nvPicPr>
        <p:blipFill>
          <a:blip r:embed="rId7"/>
          <a:stretch>
            <a:fillRect/>
          </a:stretch>
        </p:blipFill>
        <p:spPr>
          <a:xfrm>
            <a:off x="666750" y="1707803"/>
            <a:ext cx="285750" cy="228600"/>
          </a:xfrm>
          <a:prstGeom prst="rect">
            <a:avLst/>
          </a:prstGeom>
        </p:spPr>
      </p:pic>
      <p:pic>
        <p:nvPicPr>
          <p:cNvPr id="7" name="SK-20-img-6" descr="preencoded.png"/>
          <p:cNvPicPr>
            <a:picLocks noChangeAspect="1"/>
          </p:cNvPicPr>
          <p:nvPr/>
        </p:nvPicPr>
        <p:blipFill>
          <a:blip r:embed="rId8"/>
          <a:stretch>
            <a:fillRect/>
          </a:stretch>
        </p:blipFill>
        <p:spPr>
          <a:xfrm>
            <a:off x="666750" y="2703165"/>
            <a:ext cx="3238500" cy="571500"/>
          </a:xfrm>
          <a:prstGeom prst="rect">
            <a:avLst/>
          </a:prstGeom>
        </p:spPr>
      </p:pic>
      <p:pic>
        <p:nvPicPr>
          <p:cNvPr id="8" name="SK-20-img-7" descr="preencoded.png"/>
          <p:cNvPicPr>
            <a:picLocks noChangeAspect="1"/>
          </p:cNvPicPr>
          <p:nvPr/>
        </p:nvPicPr>
        <p:blipFill>
          <a:blip r:embed="rId8"/>
          <a:stretch>
            <a:fillRect/>
          </a:stretch>
        </p:blipFill>
        <p:spPr>
          <a:xfrm>
            <a:off x="666750" y="3884265"/>
            <a:ext cx="3238500" cy="571500"/>
          </a:xfrm>
          <a:prstGeom prst="rect">
            <a:avLst/>
          </a:prstGeom>
        </p:spPr>
      </p:pic>
      <p:pic>
        <p:nvPicPr>
          <p:cNvPr id="9" name="SK-20-img-8" descr="preencoded.png"/>
          <p:cNvPicPr>
            <a:picLocks noChangeAspect="1"/>
          </p:cNvPicPr>
          <p:nvPr/>
        </p:nvPicPr>
        <p:blipFill>
          <a:blip r:embed="rId9"/>
          <a:stretch>
            <a:fillRect/>
          </a:stretch>
        </p:blipFill>
        <p:spPr>
          <a:xfrm>
            <a:off x="4286250" y="1512540"/>
            <a:ext cx="3619500" cy="3606254"/>
          </a:xfrm>
          <a:prstGeom prst="rect">
            <a:avLst/>
          </a:prstGeom>
        </p:spPr>
      </p:pic>
      <p:pic>
        <p:nvPicPr>
          <p:cNvPr id="10" name="SK-20-img-9" descr="preencoded.png"/>
          <p:cNvPicPr>
            <a:picLocks noChangeAspect="1"/>
          </p:cNvPicPr>
          <p:nvPr/>
        </p:nvPicPr>
        <p:blipFill>
          <a:blip r:embed="rId10"/>
          <a:stretch>
            <a:fillRect/>
          </a:stretch>
        </p:blipFill>
        <p:spPr>
          <a:xfrm>
            <a:off x="4476750" y="1707803"/>
            <a:ext cx="285750" cy="228600"/>
          </a:xfrm>
          <a:prstGeom prst="rect">
            <a:avLst/>
          </a:prstGeom>
        </p:spPr>
      </p:pic>
      <p:pic>
        <p:nvPicPr>
          <p:cNvPr id="11" name="SK-20-img-10" descr="preencoded.png"/>
          <p:cNvPicPr>
            <a:picLocks noChangeAspect="1"/>
          </p:cNvPicPr>
          <p:nvPr/>
        </p:nvPicPr>
        <p:blipFill>
          <a:blip r:embed="rId11"/>
          <a:stretch>
            <a:fillRect/>
          </a:stretch>
        </p:blipFill>
        <p:spPr>
          <a:xfrm>
            <a:off x="4476750" y="2703165"/>
            <a:ext cx="3238500" cy="571500"/>
          </a:xfrm>
          <a:prstGeom prst="rect">
            <a:avLst/>
          </a:prstGeom>
        </p:spPr>
      </p:pic>
      <p:pic>
        <p:nvPicPr>
          <p:cNvPr id="12" name="SK-20-img-11" descr="preencoded.png"/>
          <p:cNvPicPr>
            <a:picLocks noChangeAspect="1"/>
          </p:cNvPicPr>
          <p:nvPr/>
        </p:nvPicPr>
        <p:blipFill>
          <a:blip r:embed="rId11"/>
          <a:stretch>
            <a:fillRect/>
          </a:stretch>
        </p:blipFill>
        <p:spPr>
          <a:xfrm>
            <a:off x="4476750" y="3884265"/>
            <a:ext cx="3238500" cy="571500"/>
          </a:xfrm>
          <a:prstGeom prst="rect">
            <a:avLst/>
          </a:prstGeom>
        </p:spPr>
      </p:pic>
      <p:pic>
        <p:nvPicPr>
          <p:cNvPr id="13" name="SK-20-img-12" descr="preencoded.png"/>
          <p:cNvPicPr>
            <a:picLocks noChangeAspect="1"/>
          </p:cNvPicPr>
          <p:nvPr/>
        </p:nvPicPr>
        <p:blipFill>
          <a:blip r:embed="rId12"/>
          <a:stretch>
            <a:fillRect/>
          </a:stretch>
        </p:blipFill>
        <p:spPr>
          <a:xfrm>
            <a:off x="8096250" y="1512540"/>
            <a:ext cx="3619500" cy="3606254"/>
          </a:xfrm>
          <a:prstGeom prst="rect">
            <a:avLst/>
          </a:prstGeom>
        </p:spPr>
      </p:pic>
      <p:pic>
        <p:nvPicPr>
          <p:cNvPr id="14" name="SK-20-img-13" descr="preencoded.png"/>
          <p:cNvPicPr>
            <a:picLocks noChangeAspect="1"/>
          </p:cNvPicPr>
          <p:nvPr/>
        </p:nvPicPr>
        <p:blipFill>
          <a:blip r:embed="rId13"/>
          <a:stretch>
            <a:fillRect/>
          </a:stretch>
        </p:blipFill>
        <p:spPr>
          <a:xfrm>
            <a:off x="8286750" y="1707803"/>
            <a:ext cx="285750" cy="228600"/>
          </a:xfrm>
          <a:prstGeom prst="rect">
            <a:avLst/>
          </a:prstGeom>
        </p:spPr>
      </p:pic>
      <p:pic>
        <p:nvPicPr>
          <p:cNvPr id="15" name="SK-20-img-14" descr="preencoded.png"/>
          <p:cNvPicPr>
            <a:picLocks noChangeAspect="1"/>
          </p:cNvPicPr>
          <p:nvPr/>
        </p:nvPicPr>
        <p:blipFill>
          <a:blip r:embed="rId14"/>
          <a:stretch>
            <a:fillRect/>
          </a:stretch>
        </p:blipFill>
        <p:spPr>
          <a:xfrm>
            <a:off x="8286750" y="2703165"/>
            <a:ext cx="3238500" cy="571500"/>
          </a:xfrm>
          <a:prstGeom prst="rect">
            <a:avLst/>
          </a:prstGeom>
        </p:spPr>
      </p:pic>
      <p:pic>
        <p:nvPicPr>
          <p:cNvPr id="16" name="SK-20-img-15" descr="preencoded.png"/>
          <p:cNvPicPr>
            <a:picLocks noChangeAspect="1"/>
          </p:cNvPicPr>
          <p:nvPr/>
        </p:nvPicPr>
        <p:blipFill>
          <a:blip r:embed="rId14"/>
          <a:stretch>
            <a:fillRect/>
          </a:stretch>
        </p:blipFill>
        <p:spPr>
          <a:xfrm>
            <a:off x="8286750" y="3884265"/>
            <a:ext cx="3238500" cy="571500"/>
          </a:xfrm>
          <a:prstGeom prst="rect">
            <a:avLst/>
          </a:prstGeom>
        </p:spPr>
      </p:pic>
      <p:pic>
        <p:nvPicPr>
          <p:cNvPr id="17" name="SK-20-img-16" descr="preencoded.png"/>
          <p:cNvPicPr>
            <a:picLocks noChangeAspect="1"/>
          </p:cNvPicPr>
          <p:nvPr/>
        </p:nvPicPr>
        <p:blipFill>
          <a:blip r:embed="rId15"/>
          <a:stretch>
            <a:fillRect/>
          </a:stretch>
        </p:blipFill>
        <p:spPr>
          <a:xfrm>
            <a:off x="476250" y="5309295"/>
            <a:ext cx="11239500" cy="996255"/>
          </a:xfrm>
          <a:prstGeom prst="rect">
            <a:avLst/>
          </a:prstGeom>
        </p:spPr>
      </p:pic>
      <p:pic>
        <p:nvPicPr>
          <p:cNvPr id="18" name="SK-20-img-17" descr="preencoded.png"/>
          <p:cNvPicPr>
            <a:picLocks noChangeAspect="1"/>
          </p:cNvPicPr>
          <p:nvPr/>
        </p:nvPicPr>
        <p:blipFill>
          <a:blip r:embed="rId16"/>
          <a:stretch>
            <a:fillRect/>
          </a:stretch>
        </p:blipFill>
        <p:spPr>
          <a:xfrm>
            <a:off x="666750" y="5475982"/>
            <a:ext cx="190500" cy="152400"/>
          </a:xfrm>
          <a:prstGeom prst="rect">
            <a:avLst/>
          </a:prstGeom>
        </p:spPr>
      </p:pic>
      <p:sp>
        <p:nvSpPr>
          <p:cNvPr id="19" name="SK-20-text-18"/>
          <p:cNvSpPr/>
          <p:nvPr/>
        </p:nvSpPr>
        <p:spPr>
          <a:xfrm>
            <a:off x="476250" y="285750"/>
            <a:ext cx="1171575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202124"/>
                </a:solidFill>
              </a:rPr>
              <a:t>Addressing Yellow Flags in Consultation</a:t>
            </a:r>
            <a:endParaRPr lang="en-US" sz="2550" dirty="0"/>
          </a:p>
        </p:txBody>
      </p:sp>
      <p:sp>
        <p:nvSpPr>
          <p:cNvPr id="20" name="SK-20-text-19"/>
          <p:cNvSpPr/>
          <p:nvPr/>
        </p:nvSpPr>
        <p:spPr>
          <a:xfrm>
            <a:off x="10706100" y="455265"/>
            <a:ext cx="148590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F26522"/>
                </a:solidFill>
              </a:rPr>
              <a:t>BRADFORD VTS</a:t>
            </a:r>
            <a:endParaRPr lang="en-US" sz="900" dirty="0"/>
          </a:p>
        </p:txBody>
      </p:sp>
      <p:sp>
        <p:nvSpPr>
          <p:cNvPr id="21" name="SK-20-text-20"/>
          <p:cNvSpPr/>
          <p:nvPr/>
        </p:nvSpPr>
        <p:spPr>
          <a:xfrm>
            <a:off x="476250" y="998190"/>
            <a:ext cx="117157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005EB8"/>
                </a:solidFill>
              </a:rPr>
              <a:t>GP strategies to challenge abnormal health beliefs, explain imaging results, and promote movement over rest.</a:t>
            </a:r>
            <a:endParaRPr lang="en-US" sz="1500" dirty="0"/>
          </a:p>
        </p:txBody>
      </p:sp>
      <p:sp>
        <p:nvSpPr>
          <p:cNvPr id="22" name="SK-20-text-21"/>
          <p:cNvSpPr/>
          <p:nvPr/>
        </p:nvSpPr>
        <p:spPr>
          <a:xfrm>
            <a:off x="1066800" y="1664940"/>
            <a:ext cx="488251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02124"/>
                </a:solidFill>
              </a:rPr>
              <a:t>Challenging Beliefs</a:t>
            </a:r>
            <a:endParaRPr lang="en-US" sz="1650" dirty="0"/>
          </a:p>
        </p:txBody>
      </p:sp>
      <p:sp>
        <p:nvSpPr>
          <p:cNvPr id="23" name="SK-20-text-22"/>
          <p:cNvSpPr/>
          <p:nvPr/>
        </p:nvSpPr>
        <p:spPr>
          <a:xfrm>
            <a:off x="666750" y="2093565"/>
            <a:ext cx="3238500" cy="514350"/>
          </a:xfrm>
          <a:prstGeom prst="rect">
            <a:avLst/>
          </a:prstGeom>
          <a:noFill/>
          <a:ln/>
        </p:spPr>
        <p:txBody>
          <a:bodyPr vert="horz" wrap="square" lIns="0" tIns="0" rIns="0" bIns="0" rtlCol="0" anchor="ctr"/>
          <a:lstStyle/>
          <a:p>
            <a:pPr marL="0" indent="0">
              <a:lnSpc>
                <a:spcPts val="2025"/>
              </a:lnSpc>
              <a:buNone/>
            </a:pPr>
            <a:r>
              <a:rPr lang="en-US" sz="1350" dirty="0">
                <a:solidFill>
                  <a:srgbClr val="5F6368"/>
                </a:solidFill>
              </a:rPr>
              <a:t>Work on abnormal health beliefs: "Back pain does </a:t>
            </a:r>
            <a:r>
              <a:rPr lang="en-US" sz="1350" b="1" dirty="0">
                <a:solidFill>
                  <a:srgbClr val="5F6368"/>
                </a:solidFill>
              </a:rPr>
              <a:t>NOT</a:t>
            </a:r>
            <a:r>
              <a:rPr lang="en-US" sz="1350" dirty="0">
                <a:solidFill>
                  <a:srgbClr val="5F6368"/>
                </a:solidFill>
              </a:rPr>
              <a:t> mean damage."</a:t>
            </a:r>
            <a:endParaRPr lang="en-US" sz="1350" dirty="0"/>
          </a:p>
        </p:txBody>
      </p:sp>
      <p:sp>
        <p:nvSpPr>
          <p:cNvPr id="24" name="SK-20-text-23"/>
          <p:cNvSpPr/>
          <p:nvPr/>
        </p:nvSpPr>
        <p:spPr>
          <a:xfrm>
            <a:off x="781050" y="2703165"/>
            <a:ext cx="3009900" cy="571500"/>
          </a:xfrm>
          <a:prstGeom prst="rect">
            <a:avLst/>
          </a:prstGeom>
          <a:noFill/>
          <a:ln/>
        </p:spPr>
        <p:txBody>
          <a:bodyPr vert="horz" wrap="square" lIns="0" tIns="0" rIns="0" bIns="0" rtlCol="0" anchor="ctr"/>
          <a:lstStyle/>
          <a:p>
            <a:pPr marL="0" indent="0">
              <a:lnSpc>
                <a:spcPts val="1800"/>
              </a:lnSpc>
              <a:buNone/>
            </a:pPr>
            <a:r>
              <a:rPr lang="en-US" sz="1200" i="1" dirty="0">
                <a:solidFill>
                  <a:srgbClr val="202124"/>
                </a:solidFill>
              </a:rPr>
              <a:t>"Movement is safe and actually the best medicine for your back."</a:t>
            </a:r>
            <a:endParaRPr lang="en-US" sz="1200" dirty="0"/>
          </a:p>
        </p:txBody>
      </p:sp>
      <p:sp>
        <p:nvSpPr>
          <p:cNvPr id="25" name="SK-20-text-24"/>
          <p:cNvSpPr/>
          <p:nvPr/>
        </p:nvSpPr>
        <p:spPr>
          <a:xfrm>
            <a:off x="666750" y="3274665"/>
            <a:ext cx="3238500" cy="514350"/>
          </a:xfrm>
          <a:prstGeom prst="rect">
            <a:avLst/>
          </a:prstGeom>
          <a:noFill/>
          <a:ln/>
        </p:spPr>
        <p:txBody>
          <a:bodyPr vert="horz" wrap="square" lIns="0" tIns="0" rIns="0" bIns="0" rtlCol="0" anchor="ctr"/>
          <a:lstStyle/>
          <a:p>
            <a:pPr marL="0" indent="0">
              <a:lnSpc>
                <a:spcPts val="2025"/>
              </a:lnSpc>
              <a:buNone/>
            </a:pPr>
            <a:r>
              <a:rPr lang="en-US" sz="1350" dirty="0">
                <a:solidFill>
                  <a:srgbClr val="5F6368"/>
                </a:solidFill>
              </a:rPr>
              <a:t>Delete catastrophic thinking by providing specific reassurance.</a:t>
            </a:r>
            <a:endParaRPr lang="en-US" sz="1350" dirty="0"/>
          </a:p>
        </p:txBody>
      </p:sp>
      <p:sp>
        <p:nvSpPr>
          <p:cNvPr id="26" name="SK-20-text-25"/>
          <p:cNvSpPr/>
          <p:nvPr/>
        </p:nvSpPr>
        <p:spPr>
          <a:xfrm>
            <a:off x="781050" y="3884265"/>
            <a:ext cx="3009900" cy="571500"/>
          </a:xfrm>
          <a:prstGeom prst="rect">
            <a:avLst/>
          </a:prstGeom>
          <a:noFill/>
          <a:ln/>
        </p:spPr>
        <p:txBody>
          <a:bodyPr vert="horz" wrap="square" lIns="0" tIns="0" rIns="0" bIns="0" rtlCol="0" anchor="ctr"/>
          <a:lstStyle/>
          <a:p>
            <a:pPr marL="0" indent="0">
              <a:lnSpc>
                <a:spcPts val="1800"/>
              </a:lnSpc>
              <a:buNone/>
            </a:pPr>
            <a:r>
              <a:rPr lang="en-US" sz="1200" i="1" dirty="0">
                <a:solidFill>
                  <a:srgbClr val="202124"/>
                </a:solidFill>
              </a:rPr>
              <a:t>"You will NOT end up in a wheelchair; most people recover significantly."</a:t>
            </a:r>
            <a:endParaRPr lang="en-US" sz="1200" dirty="0"/>
          </a:p>
        </p:txBody>
      </p:sp>
      <p:sp>
        <p:nvSpPr>
          <p:cNvPr id="27" name="SK-20-text-26"/>
          <p:cNvSpPr/>
          <p:nvPr/>
        </p:nvSpPr>
        <p:spPr>
          <a:xfrm>
            <a:off x="4876800" y="1664940"/>
            <a:ext cx="463105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02124"/>
                </a:solidFill>
              </a:rPr>
              <a:t>Explaining Imaging</a:t>
            </a:r>
            <a:endParaRPr lang="en-US" sz="1650" dirty="0"/>
          </a:p>
        </p:txBody>
      </p:sp>
      <p:sp>
        <p:nvSpPr>
          <p:cNvPr id="28" name="SK-20-text-27"/>
          <p:cNvSpPr/>
          <p:nvPr/>
        </p:nvSpPr>
        <p:spPr>
          <a:xfrm>
            <a:off x="4476750" y="2093565"/>
            <a:ext cx="3238500" cy="514350"/>
          </a:xfrm>
          <a:prstGeom prst="rect">
            <a:avLst/>
          </a:prstGeom>
          <a:noFill/>
          <a:ln/>
        </p:spPr>
        <p:txBody>
          <a:bodyPr vert="horz" wrap="square" lIns="0" tIns="0" rIns="0" bIns="0" rtlCol="0" anchor="ctr"/>
          <a:lstStyle/>
          <a:p>
            <a:pPr marL="0" indent="0">
              <a:lnSpc>
                <a:spcPts val="2025"/>
              </a:lnSpc>
              <a:buNone/>
            </a:pPr>
            <a:r>
              <a:rPr lang="en-US" sz="1350" dirty="0">
                <a:solidFill>
                  <a:srgbClr val="5F6368"/>
                </a:solidFill>
              </a:rPr>
              <a:t>Normalise degenerative change as age-related, not pathology.</a:t>
            </a:r>
            <a:endParaRPr lang="en-US" sz="1350" dirty="0"/>
          </a:p>
        </p:txBody>
      </p:sp>
      <p:sp>
        <p:nvSpPr>
          <p:cNvPr id="29" name="SK-20-text-28"/>
          <p:cNvSpPr/>
          <p:nvPr/>
        </p:nvSpPr>
        <p:spPr>
          <a:xfrm>
            <a:off x="4591050" y="2703165"/>
            <a:ext cx="3009900" cy="571500"/>
          </a:xfrm>
          <a:prstGeom prst="rect">
            <a:avLst/>
          </a:prstGeom>
          <a:noFill/>
          <a:ln/>
        </p:spPr>
        <p:txBody>
          <a:bodyPr vert="horz" wrap="square" lIns="0" tIns="0" rIns="0" bIns="0" rtlCol="0" anchor="ctr"/>
          <a:lstStyle/>
          <a:p>
            <a:pPr marL="0" indent="0">
              <a:lnSpc>
                <a:spcPts val="1800"/>
              </a:lnSpc>
              <a:buNone/>
            </a:pPr>
            <a:r>
              <a:rPr lang="en-US" sz="1200" i="1" dirty="0">
                <a:solidFill>
                  <a:srgbClr val="202124"/>
                </a:solidFill>
              </a:rPr>
              <a:t>"Scans often show 'wrinkles on the inside'—normal changes that don't cause pain."</a:t>
            </a:r>
            <a:endParaRPr lang="en-US" sz="1200" dirty="0"/>
          </a:p>
        </p:txBody>
      </p:sp>
      <p:sp>
        <p:nvSpPr>
          <p:cNvPr id="30" name="SK-20-text-29"/>
          <p:cNvSpPr/>
          <p:nvPr/>
        </p:nvSpPr>
        <p:spPr>
          <a:xfrm>
            <a:off x="4476750" y="3274665"/>
            <a:ext cx="3238500" cy="514350"/>
          </a:xfrm>
          <a:prstGeom prst="rect">
            <a:avLst/>
          </a:prstGeom>
          <a:noFill/>
          <a:ln/>
        </p:spPr>
        <p:txBody>
          <a:bodyPr vert="horz" wrap="square" lIns="0" tIns="0" rIns="0" bIns="0" rtlCol="0" anchor="ctr"/>
          <a:lstStyle/>
          <a:p>
            <a:pPr marL="0" indent="0">
              <a:lnSpc>
                <a:spcPts val="2025"/>
              </a:lnSpc>
              <a:buNone/>
            </a:pPr>
            <a:r>
              <a:rPr lang="en-US" sz="1350" dirty="0">
                <a:solidFill>
                  <a:srgbClr val="5F6368"/>
                </a:solidFill>
              </a:rPr>
              <a:t>Explain why scans can be harmful (medicalisation/over-treatment).</a:t>
            </a:r>
            <a:endParaRPr lang="en-US" sz="1350" dirty="0"/>
          </a:p>
        </p:txBody>
      </p:sp>
      <p:sp>
        <p:nvSpPr>
          <p:cNvPr id="31" name="SK-20-text-30"/>
          <p:cNvSpPr/>
          <p:nvPr/>
        </p:nvSpPr>
        <p:spPr>
          <a:xfrm>
            <a:off x="4591050" y="3884265"/>
            <a:ext cx="3009900" cy="571500"/>
          </a:xfrm>
          <a:prstGeom prst="rect">
            <a:avLst/>
          </a:prstGeom>
          <a:noFill/>
          <a:ln/>
        </p:spPr>
        <p:txBody>
          <a:bodyPr vert="horz" wrap="square" lIns="0" tIns="0" rIns="0" bIns="0" rtlCol="0" anchor="ctr"/>
          <a:lstStyle/>
          <a:p>
            <a:pPr marL="0" indent="0">
              <a:lnSpc>
                <a:spcPts val="1800"/>
              </a:lnSpc>
              <a:buNone/>
            </a:pPr>
            <a:r>
              <a:rPr lang="en-US" sz="1200" i="1" dirty="0">
                <a:solidFill>
                  <a:srgbClr val="202124"/>
                </a:solidFill>
              </a:rPr>
              <a:t>"Finding normal age-related changes on a scan can actually slow down your recovery."</a:t>
            </a:r>
            <a:endParaRPr lang="en-US" sz="1200" dirty="0"/>
          </a:p>
        </p:txBody>
      </p:sp>
      <p:sp>
        <p:nvSpPr>
          <p:cNvPr id="32" name="SK-20-text-31"/>
          <p:cNvSpPr/>
          <p:nvPr/>
        </p:nvSpPr>
        <p:spPr>
          <a:xfrm>
            <a:off x="8686800" y="1664940"/>
            <a:ext cx="350520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02124"/>
                </a:solidFill>
              </a:rPr>
              <a:t>Promoting Activation</a:t>
            </a:r>
            <a:endParaRPr lang="en-US" sz="1650" dirty="0"/>
          </a:p>
        </p:txBody>
      </p:sp>
      <p:sp>
        <p:nvSpPr>
          <p:cNvPr id="33" name="SK-20-text-32"/>
          <p:cNvSpPr/>
          <p:nvPr/>
        </p:nvSpPr>
        <p:spPr>
          <a:xfrm>
            <a:off x="8286750" y="2093565"/>
            <a:ext cx="3238500" cy="514350"/>
          </a:xfrm>
          <a:prstGeom prst="rect">
            <a:avLst/>
          </a:prstGeom>
          <a:noFill/>
          <a:ln/>
        </p:spPr>
        <p:txBody>
          <a:bodyPr vert="horz" wrap="square" lIns="0" tIns="0" rIns="0" bIns="0" rtlCol="0" anchor="ctr"/>
          <a:lstStyle/>
          <a:p>
            <a:pPr marL="0" indent="0">
              <a:lnSpc>
                <a:spcPts val="2025"/>
              </a:lnSpc>
              <a:buNone/>
            </a:pPr>
            <a:r>
              <a:rPr lang="en-US" sz="1350" dirty="0">
                <a:solidFill>
                  <a:srgbClr val="5F6368"/>
                </a:solidFill>
              </a:rPr>
              <a:t>Shift from passive waiting to active self-management.</a:t>
            </a:r>
            <a:endParaRPr lang="en-US" sz="1350" dirty="0"/>
          </a:p>
        </p:txBody>
      </p:sp>
      <p:sp>
        <p:nvSpPr>
          <p:cNvPr id="34" name="SK-20-text-33"/>
          <p:cNvSpPr/>
          <p:nvPr/>
        </p:nvSpPr>
        <p:spPr>
          <a:xfrm>
            <a:off x="8401050" y="2703165"/>
            <a:ext cx="3009900" cy="571500"/>
          </a:xfrm>
          <a:prstGeom prst="rect">
            <a:avLst/>
          </a:prstGeom>
          <a:noFill/>
          <a:ln/>
        </p:spPr>
        <p:txBody>
          <a:bodyPr vert="horz" wrap="square" lIns="0" tIns="0" rIns="0" bIns="0" rtlCol="0" anchor="ctr"/>
          <a:lstStyle/>
          <a:p>
            <a:pPr marL="0" indent="0">
              <a:lnSpc>
                <a:spcPts val="1800"/>
              </a:lnSpc>
              <a:buNone/>
            </a:pPr>
            <a:r>
              <a:rPr lang="en-US" sz="1200" i="1" dirty="0">
                <a:solidFill>
                  <a:srgbClr val="202124"/>
                </a:solidFill>
              </a:rPr>
              <a:t>"What activities have you been avoiding? Let's get you back to them slowly."</a:t>
            </a:r>
            <a:endParaRPr lang="en-US" sz="1200" dirty="0"/>
          </a:p>
        </p:txBody>
      </p:sp>
      <p:sp>
        <p:nvSpPr>
          <p:cNvPr id="35" name="SK-20-text-34"/>
          <p:cNvSpPr/>
          <p:nvPr/>
        </p:nvSpPr>
        <p:spPr>
          <a:xfrm>
            <a:off x="8286750" y="3274665"/>
            <a:ext cx="3238500" cy="514350"/>
          </a:xfrm>
          <a:prstGeom prst="rect">
            <a:avLst/>
          </a:prstGeom>
          <a:noFill/>
          <a:ln/>
        </p:spPr>
        <p:txBody>
          <a:bodyPr vert="horz" wrap="square" lIns="0" tIns="0" rIns="0" bIns="0" rtlCol="0" anchor="ctr"/>
          <a:lstStyle/>
          <a:p>
            <a:pPr marL="0" indent="0">
              <a:lnSpc>
                <a:spcPts val="2025"/>
              </a:lnSpc>
              <a:buNone/>
            </a:pPr>
            <a:r>
              <a:rPr lang="en-US" sz="1350" dirty="0">
                <a:solidFill>
                  <a:srgbClr val="5F6368"/>
                </a:solidFill>
              </a:rPr>
              <a:t>Prioritise function and return to work over complete pain relief.</a:t>
            </a:r>
            <a:endParaRPr lang="en-US" sz="1350" dirty="0"/>
          </a:p>
        </p:txBody>
      </p:sp>
      <p:sp>
        <p:nvSpPr>
          <p:cNvPr id="36" name="SK-20-text-35"/>
          <p:cNvSpPr/>
          <p:nvPr/>
        </p:nvSpPr>
        <p:spPr>
          <a:xfrm>
            <a:off x="8401050" y="3884265"/>
            <a:ext cx="3009900" cy="571500"/>
          </a:xfrm>
          <a:prstGeom prst="rect">
            <a:avLst/>
          </a:prstGeom>
          <a:noFill/>
          <a:ln/>
        </p:spPr>
        <p:txBody>
          <a:bodyPr vert="horz" wrap="square" lIns="0" tIns="0" rIns="0" bIns="0" rtlCol="0" anchor="ctr"/>
          <a:lstStyle/>
          <a:p>
            <a:pPr marL="0" indent="0">
              <a:lnSpc>
                <a:spcPts val="1800"/>
              </a:lnSpc>
              <a:buNone/>
            </a:pPr>
            <a:r>
              <a:rPr lang="en-US" sz="1200" i="1" dirty="0">
                <a:solidFill>
                  <a:srgbClr val="202124"/>
                </a:solidFill>
              </a:rPr>
              <a:t>"Staying active and returning to work early is the best way to prevent chronic pain."</a:t>
            </a:r>
            <a:endParaRPr lang="en-US" sz="1200" dirty="0"/>
          </a:p>
        </p:txBody>
      </p:sp>
      <p:sp>
        <p:nvSpPr>
          <p:cNvPr id="37" name="SK-20-text-36"/>
          <p:cNvSpPr/>
          <p:nvPr/>
        </p:nvSpPr>
        <p:spPr>
          <a:xfrm>
            <a:off x="952500" y="5423595"/>
            <a:ext cx="687514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05EB8"/>
                </a:solidFill>
              </a:rPr>
              <a:t>SCA FOCUS: COMMUNICATION STRATEGY</a:t>
            </a:r>
            <a:endParaRPr lang="en-US" sz="1350" dirty="0"/>
          </a:p>
        </p:txBody>
      </p:sp>
      <p:sp>
        <p:nvSpPr>
          <p:cNvPr id="38" name="SK-20-text-37"/>
          <p:cNvSpPr/>
          <p:nvPr/>
        </p:nvSpPr>
        <p:spPr>
          <a:xfrm>
            <a:off x="666750" y="5737920"/>
            <a:ext cx="10858500" cy="453330"/>
          </a:xfrm>
          <a:prstGeom prst="rect">
            <a:avLst/>
          </a:prstGeom>
          <a:noFill/>
          <a:ln/>
        </p:spPr>
        <p:txBody>
          <a:bodyPr vert="horz" wrap="square" lIns="0" tIns="0" rIns="0" bIns="0" rtlCol="0" anchor="ctr"/>
          <a:lstStyle/>
          <a:p>
            <a:pPr marL="0" indent="0">
              <a:lnSpc>
                <a:spcPts val="1785"/>
              </a:lnSpc>
              <a:buNone/>
            </a:pPr>
            <a:r>
              <a:rPr lang="en-US" sz="1275" dirty="0">
                <a:solidFill>
                  <a:srgbClr val="202124"/>
                </a:solidFill>
              </a:rPr>
              <a:t>Integrate </a:t>
            </a:r>
            <a:r>
              <a:rPr lang="en-US" sz="1275" b="1" dirty="0">
                <a:solidFill>
                  <a:srgbClr val="202124"/>
                </a:solidFill>
              </a:rPr>
              <a:t>ICE</a:t>
            </a:r>
            <a:r>
              <a:rPr lang="en-US" sz="1275" dirty="0">
                <a:solidFill>
                  <a:srgbClr val="202124"/>
                </a:solidFill>
              </a:rPr>
              <a:t> (Ideas, Concerns, Expectations) early. Use open questions like: </a:t>
            </a:r>
            <a:r>
              <a:rPr lang="en-US" sz="1275" i="1" dirty="0">
                <a:solidFill>
                  <a:srgbClr val="202124"/>
                </a:solidFill>
              </a:rPr>
              <a:t>"What worries you most about this pain?"</a:t>
            </a:r>
            <a:r>
              <a:rPr lang="en-US" sz="1275" dirty="0">
                <a:solidFill>
                  <a:srgbClr val="202124"/>
                </a:solidFill>
              </a:rPr>
              <a:t> or </a:t>
            </a:r>
            <a:r>
              <a:rPr lang="en-US" sz="1275" i="1" dirty="0">
                <a:solidFill>
                  <a:srgbClr val="202124"/>
                </a:solidFill>
              </a:rPr>
              <a:t>"What do you think is happening inside your back?"</a:t>
            </a:r>
            <a:r>
              <a:rPr lang="en-US" sz="1275" dirty="0">
                <a:solidFill>
                  <a:srgbClr val="202124"/>
                </a:solidFill>
              </a:rPr>
              <a:t> to uncover yellow flags before offering management.</a:t>
            </a:r>
            <a:endParaRPr lang="en-US" sz="1275" dirty="0"/>
          </a:p>
        </p:txBody>
      </p:sp>
      <p:sp>
        <p:nvSpPr>
          <p:cNvPr id="39" name="SK-20-text-38"/>
          <p:cNvSpPr/>
          <p:nvPr/>
        </p:nvSpPr>
        <p:spPr>
          <a:xfrm>
            <a:off x="10553700" y="6534150"/>
            <a:ext cx="1638300" cy="171450"/>
          </a:xfrm>
          <a:prstGeom prst="rect">
            <a:avLst/>
          </a:prstGeom>
          <a:noFill/>
          <a:ln/>
        </p:spPr>
        <p:txBody>
          <a:bodyPr vert="horz" wrap="square" lIns="0" tIns="0" rIns="0" bIns="0" rtlCol="0" anchor="ctr"/>
          <a:lstStyle/>
          <a:p>
            <a:pPr marL="0" indent="0">
              <a:lnSpc>
                <a:spcPts val="1350"/>
              </a:lnSpc>
              <a:buNone/>
            </a:pPr>
            <a:r>
              <a:rPr lang="en-US" sz="900" dirty="0">
                <a:solidFill>
                  <a:srgbClr val="70757A"/>
                </a:solidFill>
              </a:rPr>
              <a:t>www.bradfordvts.co.uk</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2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1-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1-img-2" descr="preencoded.png"/>
          <p:cNvPicPr>
            <a:picLocks noChangeAspect="1"/>
          </p:cNvPicPr>
          <p:nvPr/>
        </p:nvPicPr>
        <p:blipFill>
          <a:blip r:embed="rId4"/>
          <a:stretch>
            <a:fillRect/>
          </a:stretch>
        </p:blipFill>
        <p:spPr>
          <a:xfrm>
            <a:off x="0" y="0"/>
            <a:ext cx="12192000" cy="769590"/>
          </a:xfrm>
          <a:prstGeom prst="rect">
            <a:avLst/>
          </a:prstGeom>
        </p:spPr>
      </p:pic>
      <p:pic>
        <p:nvPicPr>
          <p:cNvPr id="4" name="SK-21-img-3" descr="preencoded.png"/>
          <p:cNvPicPr>
            <a:picLocks noChangeAspect="1"/>
          </p:cNvPicPr>
          <p:nvPr/>
        </p:nvPicPr>
        <p:blipFill>
          <a:blip r:embed="rId5"/>
          <a:stretch>
            <a:fillRect/>
          </a:stretch>
        </p:blipFill>
        <p:spPr>
          <a:xfrm>
            <a:off x="476250" y="960090"/>
            <a:ext cx="6572250" cy="428625"/>
          </a:xfrm>
          <a:prstGeom prst="rect">
            <a:avLst/>
          </a:prstGeom>
        </p:spPr>
      </p:pic>
      <p:pic>
        <p:nvPicPr>
          <p:cNvPr id="5" name="SK-21-img-4" descr="preencoded.png"/>
          <p:cNvPicPr>
            <a:picLocks noChangeAspect="1"/>
          </p:cNvPicPr>
          <p:nvPr/>
        </p:nvPicPr>
        <p:blipFill>
          <a:blip r:embed="rId6"/>
          <a:stretch>
            <a:fillRect/>
          </a:stretch>
        </p:blipFill>
        <p:spPr>
          <a:xfrm>
            <a:off x="476250" y="1388715"/>
            <a:ext cx="6572250" cy="1053703"/>
          </a:xfrm>
          <a:prstGeom prst="rect">
            <a:avLst/>
          </a:prstGeom>
        </p:spPr>
      </p:pic>
      <p:pic>
        <p:nvPicPr>
          <p:cNvPr id="6" name="SK-21-img-5" descr="preencoded.png"/>
          <p:cNvPicPr>
            <a:picLocks noChangeAspect="1"/>
          </p:cNvPicPr>
          <p:nvPr/>
        </p:nvPicPr>
        <p:blipFill>
          <a:blip r:embed="rId7"/>
          <a:stretch>
            <a:fillRect/>
          </a:stretch>
        </p:blipFill>
        <p:spPr>
          <a:xfrm>
            <a:off x="476250" y="2442418"/>
            <a:ext cx="6572250" cy="753517"/>
          </a:xfrm>
          <a:prstGeom prst="rect">
            <a:avLst/>
          </a:prstGeom>
        </p:spPr>
      </p:pic>
      <p:pic>
        <p:nvPicPr>
          <p:cNvPr id="7" name="SK-21-img-6" descr="preencoded.png"/>
          <p:cNvPicPr>
            <a:picLocks noChangeAspect="1"/>
          </p:cNvPicPr>
          <p:nvPr/>
        </p:nvPicPr>
        <p:blipFill>
          <a:blip r:embed="rId7"/>
          <a:stretch>
            <a:fillRect/>
          </a:stretch>
        </p:blipFill>
        <p:spPr>
          <a:xfrm>
            <a:off x="476250" y="3195935"/>
            <a:ext cx="6572250" cy="753517"/>
          </a:xfrm>
          <a:prstGeom prst="rect">
            <a:avLst/>
          </a:prstGeom>
        </p:spPr>
      </p:pic>
      <p:pic>
        <p:nvPicPr>
          <p:cNvPr id="8" name="SK-21-img-7" descr="preencoded.png"/>
          <p:cNvPicPr>
            <a:picLocks noChangeAspect="1"/>
          </p:cNvPicPr>
          <p:nvPr/>
        </p:nvPicPr>
        <p:blipFill>
          <a:blip r:embed="rId8"/>
          <a:stretch>
            <a:fillRect/>
          </a:stretch>
        </p:blipFill>
        <p:spPr>
          <a:xfrm>
            <a:off x="476250" y="3949452"/>
            <a:ext cx="6572250" cy="753517"/>
          </a:xfrm>
          <a:prstGeom prst="rect">
            <a:avLst/>
          </a:prstGeom>
        </p:spPr>
      </p:pic>
      <p:pic>
        <p:nvPicPr>
          <p:cNvPr id="9" name="SK-21-img-8" descr="preencoded.png"/>
          <p:cNvPicPr>
            <a:picLocks noChangeAspect="1"/>
          </p:cNvPicPr>
          <p:nvPr/>
        </p:nvPicPr>
        <p:blipFill>
          <a:blip r:embed="rId9"/>
          <a:stretch>
            <a:fillRect/>
          </a:stretch>
        </p:blipFill>
        <p:spPr>
          <a:xfrm>
            <a:off x="476250" y="4702969"/>
            <a:ext cx="6572250" cy="753517"/>
          </a:xfrm>
          <a:prstGeom prst="rect">
            <a:avLst/>
          </a:prstGeom>
        </p:spPr>
      </p:pic>
      <p:pic>
        <p:nvPicPr>
          <p:cNvPr id="10" name="SK-21-img-9" descr="preencoded.png"/>
          <p:cNvPicPr>
            <a:picLocks noChangeAspect="1"/>
          </p:cNvPicPr>
          <p:nvPr/>
        </p:nvPicPr>
        <p:blipFill>
          <a:blip r:embed="rId9"/>
          <a:stretch>
            <a:fillRect/>
          </a:stretch>
        </p:blipFill>
        <p:spPr>
          <a:xfrm>
            <a:off x="476250" y="5456486"/>
            <a:ext cx="6572250" cy="753814"/>
          </a:xfrm>
          <a:prstGeom prst="rect">
            <a:avLst/>
          </a:prstGeom>
        </p:spPr>
      </p:pic>
      <p:pic>
        <p:nvPicPr>
          <p:cNvPr id="11" name="SK-21-img-10" descr="preencoded.png"/>
          <p:cNvPicPr>
            <a:picLocks noChangeAspect="1"/>
          </p:cNvPicPr>
          <p:nvPr/>
        </p:nvPicPr>
        <p:blipFill>
          <a:blip r:embed="rId10"/>
          <a:stretch>
            <a:fillRect/>
          </a:stretch>
        </p:blipFill>
        <p:spPr>
          <a:xfrm>
            <a:off x="7334250" y="2070646"/>
            <a:ext cx="4381500" cy="3028950"/>
          </a:xfrm>
          <a:prstGeom prst="rect">
            <a:avLst/>
          </a:prstGeom>
        </p:spPr>
      </p:pic>
      <p:pic>
        <p:nvPicPr>
          <p:cNvPr id="12" name="SK-21-img-11" descr="preencoded.png"/>
          <p:cNvPicPr>
            <a:picLocks noChangeAspect="1"/>
          </p:cNvPicPr>
          <p:nvPr/>
        </p:nvPicPr>
        <p:blipFill>
          <a:blip r:embed="rId11"/>
          <a:stretch>
            <a:fillRect/>
          </a:stretch>
        </p:blipFill>
        <p:spPr>
          <a:xfrm>
            <a:off x="7524750" y="2304008"/>
            <a:ext cx="285750" cy="228600"/>
          </a:xfrm>
          <a:prstGeom prst="rect">
            <a:avLst/>
          </a:prstGeom>
        </p:spPr>
      </p:pic>
      <p:pic>
        <p:nvPicPr>
          <p:cNvPr id="13" name="SK-21-img-12" descr="preencoded.png"/>
          <p:cNvPicPr>
            <a:picLocks noChangeAspect="1"/>
          </p:cNvPicPr>
          <p:nvPr/>
        </p:nvPicPr>
        <p:blipFill>
          <a:blip r:embed="rId12"/>
          <a:stretch>
            <a:fillRect/>
          </a:stretch>
        </p:blipFill>
        <p:spPr>
          <a:xfrm>
            <a:off x="7524750" y="4394746"/>
            <a:ext cx="4000500" cy="514350"/>
          </a:xfrm>
          <a:prstGeom prst="rect">
            <a:avLst/>
          </a:prstGeom>
        </p:spPr>
      </p:pic>
      <p:pic>
        <p:nvPicPr>
          <p:cNvPr id="14" name="SK-21-img-13" descr="preencoded.png"/>
          <p:cNvPicPr>
            <a:picLocks noChangeAspect="1"/>
          </p:cNvPicPr>
          <p:nvPr/>
        </p:nvPicPr>
        <p:blipFill>
          <a:blip r:embed="rId13"/>
          <a:stretch>
            <a:fillRect/>
          </a:stretch>
        </p:blipFill>
        <p:spPr>
          <a:xfrm>
            <a:off x="7748588" y="4573042"/>
            <a:ext cx="238125" cy="190500"/>
          </a:xfrm>
          <a:prstGeom prst="rect">
            <a:avLst/>
          </a:prstGeom>
        </p:spPr>
      </p:pic>
      <p:sp>
        <p:nvSpPr>
          <p:cNvPr id="15" name="SK-21-text-14"/>
          <p:cNvSpPr/>
          <p:nvPr/>
        </p:nvSpPr>
        <p:spPr>
          <a:xfrm>
            <a:off x="476250" y="285750"/>
            <a:ext cx="1171575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202124"/>
                </a:solidFill>
              </a:rPr>
              <a:t>Red Flags for Serious Spinal Pathology</a:t>
            </a:r>
            <a:endParaRPr lang="en-US" sz="2550" dirty="0"/>
          </a:p>
        </p:txBody>
      </p:sp>
      <p:sp>
        <p:nvSpPr>
          <p:cNvPr id="16" name="SK-21-text-15"/>
          <p:cNvSpPr/>
          <p:nvPr/>
        </p:nvSpPr>
        <p:spPr>
          <a:xfrm>
            <a:off x="10706100" y="455265"/>
            <a:ext cx="148590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F26522"/>
                </a:solidFill>
              </a:rPr>
              <a:t>BRADFORD VTS</a:t>
            </a:r>
            <a:endParaRPr lang="en-US" sz="900" dirty="0"/>
          </a:p>
        </p:txBody>
      </p:sp>
      <p:sp>
        <p:nvSpPr>
          <p:cNvPr id="17" name="SK-21-text-16"/>
          <p:cNvSpPr/>
          <p:nvPr/>
        </p:nvSpPr>
        <p:spPr>
          <a:xfrm>
            <a:off x="590550" y="960090"/>
            <a:ext cx="4393957" cy="428625"/>
          </a:xfrm>
          <a:prstGeom prst="rect">
            <a:avLst/>
          </a:prstGeom>
          <a:noFill/>
          <a:ln/>
        </p:spPr>
        <p:txBody>
          <a:bodyPr vert="horz" wrap="square" lIns="0" tIns="0" rIns="0" bIns="0" rtlCol="0" anchor="ctr"/>
          <a:lstStyle/>
          <a:p>
            <a:pPr marL="0" indent="0" algn="l">
              <a:lnSpc>
                <a:spcPts val="1575"/>
              </a:lnSpc>
              <a:buNone/>
            </a:pPr>
            <a:r>
              <a:rPr lang="en-US" sz="1050" b="1" kern="0" spc="30" dirty="0">
                <a:solidFill>
                  <a:srgbClr val="5F6368"/>
                </a:solidFill>
              </a:rPr>
              <a:t>CLINICAL INDICATOR / RED FLAG</a:t>
            </a:r>
            <a:endParaRPr lang="en-US" sz="1050" dirty="0"/>
          </a:p>
        </p:txBody>
      </p:sp>
      <p:sp>
        <p:nvSpPr>
          <p:cNvPr id="18" name="SK-21-text-17"/>
          <p:cNvSpPr/>
          <p:nvPr/>
        </p:nvSpPr>
        <p:spPr>
          <a:xfrm>
            <a:off x="3876675" y="960090"/>
            <a:ext cx="3133725" cy="428625"/>
          </a:xfrm>
          <a:prstGeom prst="rect">
            <a:avLst/>
          </a:prstGeom>
          <a:noFill/>
          <a:ln/>
        </p:spPr>
        <p:txBody>
          <a:bodyPr vert="horz" wrap="square" lIns="0" tIns="0" rIns="0" bIns="0" rtlCol="0" anchor="ctr"/>
          <a:lstStyle/>
          <a:p>
            <a:pPr marL="0" indent="0" algn="l">
              <a:lnSpc>
                <a:spcPts val="1575"/>
              </a:lnSpc>
              <a:buNone/>
            </a:pPr>
            <a:r>
              <a:rPr lang="en-US" sz="1050" b="1" kern="0" spc="30" dirty="0">
                <a:solidFill>
                  <a:srgbClr val="5F6368"/>
                </a:solidFill>
              </a:rPr>
              <a:t>SUSPECTED CONDITION</a:t>
            </a:r>
            <a:endParaRPr lang="en-US" sz="1050" dirty="0"/>
          </a:p>
        </p:txBody>
      </p:sp>
      <p:sp>
        <p:nvSpPr>
          <p:cNvPr id="19" name="SK-21-text-18"/>
          <p:cNvSpPr/>
          <p:nvPr/>
        </p:nvSpPr>
        <p:spPr>
          <a:xfrm>
            <a:off x="590550" y="1702296"/>
            <a:ext cx="7355205" cy="239911"/>
          </a:xfrm>
          <a:prstGeom prst="rect">
            <a:avLst/>
          </a:prstGeom>
          <a:noFill/>
          <a:ln/>
        </p:spPr>
        <p:txBody>
          <a:bodyPr vert="horz" wrap="square" lIns="0" tIns="0" rIns="0" bIns="0" rtlCol="0" anchor="ctr"/>
          <a:lstStyle/>
          <a:p>
            <a:pPr marL="0" indent="0">
              <a:lnSpc>
                <a:spcPts val="1890"/>
              </a:lnSpc>
              <a:buNone/>
            </a:pPr>
            <a:r>
              <a:rPr lang="en-US" sz="1350" b="1" dirty="0">
                <a:solidFill>
                  <a:srgbClr val="C0392B"/>
                </a:solidFill>
              </a:rPr>
              <a:t>Age &gt; 55 + First Episode Back Pain</a:t>
            </a:r>
            <a:endParaRPr lang="en-US" sz="1350" dirty="0"/>
          </a:p>
        </p:txBody>
      </p:sp>
      <p:sp>
        <p:nvSpPr>
          <p:cNvPr id="20" name="SK-21-text-19"/>
          <p:cNvSpPr/>
          <p:nvPr/>
        </p:nvSpPr>
        <p:spPr>
          <a:xfrm>
            <a:off x="590550" y="1942207"/>
            <a:ext cx="3756660" cy="186630"/>
          </a:xfrm>
          <a:prstGeom prst="rect">
            <a:avLst/>
          </a:prstGeom>
          <a:noFill/>
          <a:ln/>
        </p:spPr>
        <p:txBody>
          <a:bodyPr vert="horz" wrap="square" lIns="0" tIns="0" rIns="0" bIns="0" rtlCol="0" anchor="ctr"/>
          <a:lstStyle/>
          <a:p>
            <a:pPr marL="0" indent="0">
              <a:lnSpc>
                <a:spcPts val="1470"/>
              </a:lnSpc>
              <a:buNone/>
            </a:pPr>
            <a:r>
              <a:rPr lang="en-US" sz="1050" dirty="0">
                <a:solidFill>
                  <a:srgbClr val="70757A"/>
                </a:solidFill>
              </a:rPr>
              <a:t>With no clear MSK cause</a:t>
            </a:r>
            <a:endParaRPr lang="en-US" sz="1050" dirty="0"/>
          </a:p>
        </p:txBody>
      </p:sp>
      <p:sp>
        <p:nvSpPr>
          <p:cNvPr id="21" name="SK-21-text-20"/>
          <p:cNvSpPr/>
          <p:nvPr/>
        </p:nvSpPr>
        <p:spPr>
          <a:xfrm>
            <a:off x="3876675" y="1795611"/>
            <a:ext cx="6669405" cy="239911"/>
          </a:xfrm>
          <a:prstGeom prst="rect">
            <a:avLst/>
          </a:prstGeom>
          <a:noFill/>
          <a:ln/>
        </p:spPr>
        <p:txBody>
          <a:bodyPr vert="horz" wrap="square" lIns="0" tIns="0" rIns="0" bIns="0" rtlCol="0" anchor="ctr"/>
          <a:lstStyle/>
          <a:p>
            <a:pPr marL="0" indent="0">
              <a:lnSpc>
                <a:spcPts val="1890"/>
              </a:lnSpc>
              <a:buNone/>
            </a:pPr>
            <a:r>
              <a:rPr lang="en-US" sz="1350" dirty="0">
                <a:solidFill>
                  <a:srgbClr val="5F6368"/>
                </a:solidFill>
              </a:rPr>
              <a:t>Malignancy, Compression Fracture</a:t>
            </a:r>
            <a:endParaRPr lang="en-US" sz="1350" dirty="0"/>
          </a:p>
        </p:txBody>
      </p:sp>
      <p:sp>
        <p:nvSpPr>
          <p:cNvPr id="22" name="SK-21-text-21"/>
          <p:cNvSpPr/>
          <p:nvPr/>
        </p:nvSpPr>
        <p:spPr>
          <a:xfrm>
            <a:off x="590550" y="2699147"/>
            <a:ext cx="6463665" cy="239911"/>
          </a:xfrm>
          <a:prstGeom prst="rect">
            <a:avLst/>
          </a:prstGeom>
          <a:noFill/>
          <a:ln/>
        </p:spPr>
        <p:txBody>
          <a:bodyPr vert="horz" wrap="square" lIns="0" tIns="0" rIns="0" bIns="0" rtlCol="0" anchor="ctr"/>
          <a:lstStyle/>
          <a:p>
            <a:pPr marL="0" indent="0">
              <a:lnSpc>
                <a:spcPts val="1890"/>
              </a:lnSpc>
              <a:buNone/>
            </a:pPr>
            <a:r>
              <a:rPr lang="en-US" sz="1350" b="1" dirty="0">
                <a:solidFill>
                  <a:srgbClr val="C0392B"/>
                </a:solidFill>
              </a:rPr>
              <a:t>Weight Loss / History of Cancer</a:t>
            </a:r>
            <a:endParaRPr lang="en-US" sz="1350" dirty="0"/>
          </a:p>
        </p:txBody>
      </p:sp>
      <p:sp>
        <p:nvSpPr>
          <p:cNvPr id="23" name="SK-21-text-22"/>
          <p:cNvSpPr/>
          <p:nvPr/>
        </p:nvSpPr>
        <p:spPr>
          <a:xfrm>
            <a:off x="3876675" y="2699147"/>
            <a:ext cx="6669405" cy="239911"/>
          </a:xfrm>
          <a:prstGeom prst="rect">
            <a:avLst/>
          </a:prstGeom>
          <a:noFill/>
          <a:ln/>
        </p:spPr>
        <p:txBody>
          <a:bodyPr vert="horz" wrap="square" lIns="0" tIns="0" rIns="0" bIns="0" rtlCol="0" anchor="ctr"/>
          <a:lstStyle/>
          <a:p>
            <a:pPr marL="0" indent="0">
              <a:lnSpc>
                <a:spcPts val="1890"/>
              </a:lnSpc>
              <a:buNone/>
            </a:pPr>
            <a:r>
              <a:rPr lang="en-US" sz="1350" dirty="0">
                <a:solidFill>
                  <a:srgbClr val="5F6368"/>
                </a:solidFill>
              </a:rPr>
              <a:t>Primary or Metastatic Malignancy</a:t>
            </a:r>
            <a:endParaRPr lang="en-US" sz="1350" dirty="0"/>
          </a:p>
        </p:txBody>
      </p:sp>
      <p:sp>
        <p:nvSpPr>
          <p:cNvPr id="24" name="SK-21-text-23"/>
          <p:cNvSpPr/>
          <p:nvPr/>
        </p:nvSpPr>
        <p:spPr>
          <a:xfrm>
            <a:off x="590550" y="3452664"/>
            <a:ext cx="3583305" cy="239911"/>
          </a:xfrm>
          <a:prstGeom prst="rect">
            <a:avLst/>
          </a:prstGeom>
          <a:noFill/>
          <a:ln/>
        </p:spPr>
        <p:txBody>
          <a:bodyPr vert="horz" wrap="square" lIns="0" tIns="0" rIns="0" bIns="0" rtlCol="0" anchor="ctr"/>
          <a:lstStyle/>
          <a:p>
            <a:pPr marL="0" indent="0">
              <a:lnSpc>
                <a:spcPts val="1890"/>
              </a:lnSpc>
              <a:buNone/>
            </a:pPr>
            <a:r>
              <a:rPr lang="en-US" sz="1350" b="1" dirty="0">
                <a:solidFill>
                  <a:srgbClr val="C0392B"/>
                </a:solidFill>
              </a:rPr>
              <a:t>Fever + Back Pain</a:t>
            </a:r>
            <a:endParaRPr lang="en-US" sz="1350" dirty="0"/>
          </a:p>
        </p:txBody>
      </p:sp>
      <p:sp>
        <p:nvSpPr>
          <p:cNvPr id="25" name="SK-21-text-24"/>
          <p:cNvSpPr/>
          <p:nvPr/>
        </p:nvSpPr>
        <p:spPr>
          <a:xfrm>
            <a:off x="3876675" y="3452664"/>
            <a:ext cx="5434965" cy="239911"/>
          </a:xfrm>
          <a:prstGeom prst="rect">
            <a:avLst/>
          </a:prstGeom>
          <a:noFill/>
          <a:ln/>
        </p:spPr>
        <p:txBody>
          <a:bodyPr vert="horz" wrap="square" lIns="0" tIns="0" rIns="0" bIns="0" rtlCol="0" anchor="ctr"/>
          <a:lstStyle/>
          <a:p>
            <a:pPr marL="0" indent="0">
              <a:lnSpc>
                <a:spcPts val="1890"/>
              </a:lnSpc>
              <a:buNone/>
            </a:pPr>
            <a:r>
              <a:rPr lang="en-US" sz="1350" dirty="0">
                <a:solidFill>
                  <a:srgbClr val="5F6368"/>
                </a:solidFill>
              </a:rPr>
              <a:t>Discitis, Epidural Abscess</a:t>
            </a:r>
            <a:endParaRPr lang="en-US" sz="1350" dirty="0"/>
          </a:p>
        </p:txBody>
      </p:sp>
      <p:sp>
        <p:nvSpPr>
          <p:cNvPr id="26" name="SK-21-text-25"/>
          <p:cNvSpPr/>
          <p:nvPr/>
        </p:nvSpPr>
        <p:spPr>
          <a:xfrm>
            <a:off x="590550" y="4206180"/>
            <a:ext cx="6052185" cy="239911"/>
          </a:xfrm>
          <a:prstGeom prst="rect">
            <a:avLst/>
          </a:prstGeom>
          <a:noFill/>
          <a:ln/>
        </p:spPr>
        <p:txBody>
          <a:bodyPr vert="horz" wrap="square" lIns="0" tIns="0" rIns="0" bIns="0" rtlCol="0" anchor="ctr"/>
          <a:lstStyle/>
          <a:p>
            <a:pPr marL="0" indent="0">
              <a:lnSpc>
                <a:spcPts val="1890"/>
              </a:lnSpc>
              <a:buNone/>
            </a:pPr>
            <a:r>
              <a:rPr lang="en-US" sz="1350" b="1" dirty="0">
                <a:solidFill>
                  <a:srgbClr val="C0392B"/>
                </a:solidFill>
              </a:rPr>
              <a:t>Thoracic Pain in Young Person</a:t>
            </a:r>
            <a:endParaRPr lang="en-US" sz="1350" dirty="0"/>
          </a:p>
        </p:txBody>
      </p:sp>
      <p:sp>
        <p:nvSpPr>
          <p:cNvPr id="27" name="SK-21-text-26"/>
          <p:cNvSpPr/>
          <p:nvPr/>
        </p:nvSpPr>
        <p:spPr>
          <a:xfrm>
            <a:off x="3876675" y="4206180"/>
            <a:ext cx="4200525" cy="239911"/>
          </a:xfrm>
          <a:prstGeom prst="rect">
            <a:avLst/>
          </a:prstGeom>
          <a:noFill/>
          <a:ln/>
        </p:spPr>
        <p:txBody>
          <a:bodyPr vert="horz" wrap="square" lIns="0" tIns="0" rIns="0" bIns="0" rtlCol="0" anchor="ctr"/>
          <a:lstStyle/>
          <a:p>
            <a:pPr marL="0" indent="0">
              <a:lnSpc>
                <a:spcPts val="1890"/>
              </a:lnSpc>
              <a:buNone/>
            </a:pPr>
            <a:r>
              <a:rPr lang="en-US" sz="1350" dirty="0">
                <a:solidFill>
                  <a:srgbClr val="5F6368"/>
                </a:solidFill>
              </a:rPr>
              <a:t>Malignancy, Fracture</a:t>
            </a:r>
            <a:endParaRPr lang="en-US" sz="1350" dirty="0"/>
          </a:p>
        </p:txBody>
      </p:sp>
      <p:sp>
        <p:nvSpPr>
          <p:cNvPr id="28" name="SK-21-text-27"/>
          <p:cNvSpPr/>
          <p:nvPr/>
        </p:nvSpPr>
        <p:spPr>
          <a:xfrm>
            <a:off x="590550" y="4959697"/>
            <a:ext cx="5640705" cy="239911"/>
          </a:xfrm>
          <a:prstGeom prst="rect">
            <a:avLst/>
          </a:prstGeom>
          <a:noFill/>
          <a:ln/>
        </p:spPr>
        <p:txBody>
          <a:bodyPr vert="horz" wrap="square" lIns="0" tIns="0" rIns="0" bIns="0" rtlCol="0" anchor="ctr"/>
          <a:lstStyle/>
          <a:p>
            <a:pPr marL="0" indent="0">
              <a:lnSpc>
                <a:spcPts val="1890"/>
              </a:lnSpc>
              <a:buNone/>
            </a:pPr>
            <a:r>
              <a:rPr lang="en-US" sz="1350" b="1" dirty="0">
                <a:solidFill>
                  <a:srgbClr val="C0392B"/>
                </a:solidFill>
              </a:rPr>
              <a:t>Trauma + Neurological Signs</a:t>
            </a:r>
            <a:endParaRPr lang="en-US" sz="1350" dirty="0"/>
          </a:p>
        </p:txBody>
      </p:sp>
      <p:sp>
        <p:nvSpPr>
          <p:cNvPr id="29" name="SK-21-text-28"/>
          <p:cNvSpPr/>
          <p:nvPr/>
        </p:nvSpPr>
        <p:spPr>
          <a:xfrm>
            <a:off x="3876675" y="4959697"/>
            <a:ext cx="5023485" cy="239911"/>
          </a:xfrm>
          <a:prstGeom prst="rect">
            <a:avLst/>
          </a:prstGeom>
          <a:noFill/>
          <a:ln/>
        </p:spPr>
        <p:txBody>
          <a:bodyPr vert="horz" wrap="square" lIns="0" tIns="0" rIns="0" bIns="0" rtlCol="0" anchor="ctr"/>
          <a:lstStyle/>
          <a:p>
            <a:pPr marL="0" indent="0">
              <a:lnSpc>
                <a:spcPts val="1890"/>
              </a:lnSpc>
              <a:buNone/>
            </a:pPr>
            <a:r>
              <a:rPr lang="en-US" sz="1350" dirty="0">
                <a:solidFill>
                  <a:srgbClr val="5F6368"/>
                </a:solidFill>
              </a:rPr>
              <a:t>Unstable Spinal Fracture</a:t>
            </a:r>
            <a:endParaRPr lang="en-US" sz="1350" dirty="0"/>
          </a:p>
        </p:txBody>
      </p:sp>
      <p:sp>
        <p:nvSpPr>
          <p:cNvPr id="30" name="SK-21-text-29"/>
          <p:cNvSpPr/>
          <p:nvPr/>
        </p:nvSpPr>
        <p:spPr>
          <a:xfrm>
            <a:off x="590550" y="5713363"/>
            <a:ext cx="6463665" cy="239911"/>
          </a:xfrm>
          <a:prstGeom prst="rect">
            <a:avLst/>
          </a:prstGeom>
          <a:noFill/>
          <a:ln/>
        </p:spPr>
        <p:txBody>
          <a:bodyPr vert="horz" wrap="square" lIns="0" tIns="0" rIns="0" bIns="0" rtlCol="0" anchor="ctr"/>
          <a:lstStyle/>
          <a:p>
            <a:pPr marL="0" indent="0">
              <a:lnSpc>
                <a:spcPts val="1890"/>
              </a:lnSpc>
              <a:buNone/>
            </a:pPr>
            <a:r>
              <a:rPr lang="en-US" sz="1350" b="1" dirty="0">
                <a:solidFill>
                  <a:srgbClr val="C0392B"/>
                </a:solidFill>
              </a:rPr>
              <a:t>Chronic Steroid Use + Back Pain</a:t>
            </a:r>
            <a:endParaRPr lang="en-US" sz="1350" dirty="0"/>
          </a:p>
        </p:txBody>
      </p:sp>
      <p:sp>
        <p:nvSpPr>
          <p:cNvPr id="31" name="SK-21-text-30"/>
          <p:cNvSpPr/>
          <p:nvPr/>
        </p:nvSpPr>
        <p:spPr>
          <a:xfrm>
            <a:off x="3876675" y="5713363"/>
            <a:ext cx="6875145" cy="239911"/>
          </a:xfrm>
          <a:prstGeom prst="rect">
            <a:avLst/>
          </a:prstGeom>
          <a:noFill/>
          <a:ln/>
        </p:spPr>
        <p:txBody>
          <a:bodyPr vert="horz" wrap="square" lIns="0" tIns="0" rIns="0" bIns="0" rtlCol="0" anchor="ctr"/>
          <a:lstStyle/>
          <a:p>
            <a:pPr marL="0" indent="0">
              <a:lnSpc>
                <a:spcPts val="1890"/>
              </a:lnSpc>
              <a:buNone/>
            </a:pPr>
            <a:r>
              <a:rPr lang="en-US" sz="1350" dirty="0">
                <a:solidFill>
                  <a:srgbClr val="5F6368"/>
                </a:solidFill>
              </a:rPr>
              <a:t>Osteoporotic Compression Fracture</a:t>
            </a:r>
            <a:endParaRPr lang="en-US" sz="1350" dirty="0"/>
          </a:p>
        </p:txBody>
      </p:sp>
      <p:sp>
        <p:nvSpPr>
          <p:cNvPr id="32" name="SK-21-text-31"/>
          <p:cNvSpPr/>
          <p:nvPr/>
        </p:nvSpPr>
        <p:spPr>
          <a:xfrm>
            <a:off x="7905750" y="2261146"/>
            <a:ext cx="428625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C0392B"/>
                </a:solidFill>
              </a:rPr>
              <a:t>CAUDA EQUINA SYNDROME</a:t>
            </a:r>
            <a:endParaRPr lang="en-US" sz="1650" dirty="0"/>
          </a:p>
        </p:txBody>
      </p:sp>
      <p:sp>
        <p:nvSpPr>
          <p:cNvPr id="33" name="SK-21-text-32"/>
          <p:cNvSpPr/>
          <p:nvPr/>
        </p:nvSpPr>
        <p:spPr>
          <a:xfrm>
            <a:off x="7762875" y="2718346"/>
            <a:ext cx="44291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02124"/>
                </a:solidFill>
              </a:rPr>
              <a:t>Urinary Retention / Incontinence</a:t>
            </a:r>
            <a:endParaRPr lang="en-US" sz="1350" dirty="0"/>
          </a:p>
        </p:txBody>
      </p:sp>
      <p:sp>
        <p:nvSpPr>
          <p:cNvPr id="34" name="SK-21-text-33"/>
          <p:cNvSpPr/>
          <p:nvPr/>
        </p:nvSpPr>
        <p:spPr>
          <a:xfrm>
            <a:off x="7762875" y="3089821"/>
            <a:ext cx="44291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02124"/>
                </a:solidFill>
              </a:rPr>
              <a:t>Saddle Anaesthesia (Perineum/Anus)</a:t>
            </a:r>
            <a:endParaRPr lang="en-US" sz="1350" dirty="0"/>
          </a:p>
        </p:txBody>
      </p:sp>
      <p:sp>
        <p:nvSpPr>
          <p:cNvPr id="35" name="SK-21-text-34"/>
          <p:cNvSpPr/>
          <p:nvPr/>
        </p:nvSpPr>
        <p:spPr>
          <a:xfrm>
            <a:off x="7762875" y="3461296"/>
            <a:ext cx="44291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02124"/>
                </a:solidFill>
              </a:rPr>
              <a:t>Bilateral Lower Limb Neurological Signs</a:t>
            </a:r>
            <a:endParaRPr lang="en-US" sz="1350" dirty="0"/>
          </a:p>
        </p:txBody>
      </p:sp>
      <p:sp>
        <p:nvSpPr>
          <p:cNvPr id="36" name="SK-21-text-35"/>
          <p:cNvSpPr/>
          <p:nvPr/>
        </p:nvSpPr>
        <p:spPr>
          <a:xfrm>
            <a:off x="7762875" y="3832771"/>
            <a:ext cx="44291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02124"/>
                </a:solidFill>
              </a:rPr>
              <a:t>Bowel Dysfunction (Incontinence)</a:t>
            </a:r>
            <a:endParaRPr lang="en-US" sz="1350" dirty="0"/>
          </a:p>
        </p:txBody>
      </p:sp>
      <p:sp>
        <p:nvSpPr>
          <p:cNvPr id="37" name="SK-21-text-36"/>
          <p:cNvSpPr/>
          <p:nvPr/>
        </p:nvSpPr>
        <p:spPr>
          <a:xfrm>
            <a:off x="7524750" y="4394746"/>
            <a:ext cx="3771900" cy="514350"/>
          </a:xfrm>
          <a:prstGeom prst="rect">
            <a:avLst/>
          </a:prstGeom>
          <a:noFill/>
          <a:ln/>
        </p:spPr>
        <p:txBody>
          <a:bodyPr vert="horz" wrap="square" lIns="0" tIns="0" rIns="0" bIns="0" rtlCol="0" anchor="ctr"/>
          <a:lstStyle/>
          <a:p>
            <a:pPr marL="0" indent="0" algn="ctr">
              <a:lnSpc>
                <a:spcPts val="2250"/>
              </a:lnSpc>
              <a:buNone/>
            </a:pPr>
            <a:r>
              <a:rPr lang="en-US" sz="1500" b="1" dirty="0">
                <a:solidFill>
                  <a:srgbClr val="FFFFFF"/>
                </a:solidFill>
              </a:rPr>
              <a:t> EMERGENCY 999 — SAME DAY MRI</a:t>
            </a:r>
            <a:endParaRPr lang="en-US" sz="1500" dirty="0"/>
          </a:p>
        </p:txBody>
      </p:sp>
      <p:sp>
        <p:nvSpPr>
          <p:cNvPr id="38" name="SK-21-text-37"/>
          <p:cNvSpPr/>
          <p:nvPr/>
        </p:nvSpPr>
        <p:spPr>
          <a:xfrm>
            <a:off x="10553700" y="6496050"/>
            <a:ext cx="1638300" cy="171450"/>
          </a:xfrm>
          <a:prstGeom prst="rect">
            <a:avLst/>
          </a:prstGeom>
          <a:noFill/>
          <a:ln/>
        </p:spPr>
        <p:txBody>
          <a:bodyPr vert="horz" wrap="square" lIns="0" tIns="0" rIns="0" bIns="0" rtlCol="0" anchor="ctr"/>
          <a:lstStyle/>
          <a:p>
            <a:pPr marL="0" indent="0">
              <a:lnSpc>
                <a:spcPts val="1350"/>
              </a:lnSpc>
              <a:buNone/>
            </a:pPr>
            <a:r>
              <a:rPr lang="en-US" sz="900" dirty="0">
                <a:solidFill>
                  <a:srgbClr val="70757A"/>
                </a:solidFill>
              </a:rPr>
              <a:t>www.bradfordvts.co.uk</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2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2-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2-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2-img-3" descr="preencoded.png"/>
          <p:cNvPicPr>
            <a:picLocks noChangeAspect="1"/>
          </p:cNvPicPr>
          <p:nvPr/>
        </p:nvPicPr>
        <p:blipFill>
          <a:blip r:embed="rId5"/>
          <a:stretch>
            <a:fillRect/>
          </a:stretch>
        </p:blipFill>
        <p:spPr>
          <a:xfrm>
            <a:off x="0" y="0"/>
            <a:ext cx="12192000" cy="769590"/>
          </a:xfrm>
          <a:prstGeom prst="rect">
            <a:avLst/>
          </a:prstGeom>
        </p:spPr>
      </p:pic>
      <p:pic>
        <p:nvPicPr>
          <p:cNvPr id="5" name="SK-22-img-4" descr="preencoded.png"/>
          <p:cNvPicPr>
            <a:picLocks noChangeAspect="1"/>
          </p:cNvPicPr>
          <p:nvPr/>
        </p:nvPicPr>
        <p:blipFill>
          <a:blip r:embed="rId6"/>
          <a:stretch>
            <a:fillRect/>
          </a:stretch>
        </p:blipFill>
        <p:spPr>
          <a:xfrm>
            <a:off x="571500" y="969615"/>
            <a:ext cx="7115175" cy="5688360"/>
          </a:xfrm>
          <a:prstGeom prst="rect">
            <a:avLst/>
          </a:prstGeom>
        </p:spPr>
      </p:pic>
      <p:pic>
        <p:nvPicPr>
          <p:cNvPr id="6" name="SK-22-img-5" descr="preencoded.png"/>
          <p:cNvPicPr>
            <a:picLocks noChangeAspect="1"/>
          </p:cNvPicPr>
          <p:nvPr/>
        </p:nvPicPr>
        <p:blipFill>
          <a:blip r:embed="rId7"/>
          <a:stretch>
            <a:fillRect/>
          </a:stretch>
        </p:blipFill>
        <p:spPr>
          <a:xfrm>
            <a:off x="8067675" y="1319808"/>
            <a:ext cx="476250" cy="476250"/>
          </a:xfrm>
          <a:prstGeom prst="rect">
            <a:avLst/>
          </a:prstGeom>
        </p:spPr>
      </p:pic>
      <p:pic>
        <p:nvPicPr>
          <p:cNvPr id="7" name="SK-22-img-6" descr="preencoded.png"/>
          <p:cNvPicPr>
            <a:picLocks noChangeAspect="1"/>
          </p:cNvPicPr>
          <p:nvPr/>
        </p:nvPicPr>
        <p:blipFill>
          <a:blip r:embed="rId8"/>
          <a:stretch>
            <a:fillRect/>
          </a:stretch>
        </p:blipFill>
        <p:spPr>
          <a:xfrm>
            <a:off x="8168878" y="1445419"/>
            <a:ext cx="273844" cy="224879"/>
          </a:xfrm>
          <a:prstGeom prst="rect">
            <a:avLst/>
          </a:prstGeom>
        </p:spPr>
      </p:pic>
      <p:pic>
        <p:nvPicPr>
          <p:cNvPr id="8" name="SK-22-img-7" descr="preencoded.png"/>
          <p:cNvPicPr>
            <a:picLocks noChangeAspect="1"/>
          </p:cNvPicPr>
          <p:nvPr/>
        </p:nvPicPr>
        <p:blipFill>
          <a:blip r:embed="rId9"/>
          <a:stretch>
            <a:fillRect/>
          </a:stretch>
        </p:blipFill>
        <p:spPr>
          <a:xfrm>
            <a:off x="8067675" y="2904679"/>
            <a:ext cx="476250" cy="476250"/>
          </a:xfrm>
          <a:prstGeom prst="rect">
            <a:avLst/>
          </a:prstGeom>
        </p:spPr>
      </p:pic>
      <p:pic>
        <p:nvPicPr>
          <p:cNvPr id="9" name="SK-22-img-8" descr="preencoded.png"/>
          <p:cNvPicPr>
            <a:picLocks noChangeAspect="1"/>
          </p:cNvPicPr>
          <p:nvPr/>
        </p:nvPicPr>
        <p:blipFill>
          <a:blip r:embed="rId10"/>
          <a:stretch>
            <a:fillRect/>
          </a:stretch>
        </p:blipFill>
        <p:spPr>
          <a:xfrm>
            <a:off x="8168878" y="3030289"/>
            <a:ext cx="273844" cy="224879"/>
          </a:xfrm>
          <a:prstGeom prst="rect">
            <a:avLst/>
          </a:prstGeom>
        </p:spPr>
      </p:pic>
      <p:pic>
        <p:nvPicPr>
          <p:cNvPr id="10" name="SK-22-img-9" descr="preencoded.png"/>
          <p:cNvPicPr>
            <a:picLocks noChangeAspect="1"/>
          </p:cNvPicPr>
          <p:nvPr/>
        </p:nvPicPr>
        <p:blipFill>
          <a:blip r:embed="rId11"/>
          <a:stretch>
            <a:fillRect/>
          </a:stretch>
        </p:blipFill>
        <p:spPr>
          <a:xfrm>
            <a:off x="8067675" y="4118074"/>
            <a:ext cx="476250" cy="476250"/>
          </a:xfrm>
          <a:prstGeom prst="rect">
            <a:avLst/>
          </a:prstGeom>
        </p:spPr>
      </p:pic>
      <p:pic>
        <p:nvPicPr>
          <p:cNvPr id="11" name="SK-22-img-10" descr="preencoded.png"/>
          <p:cNvPicPr>
            <a:picLocks noChangeAspect="1"/>
          </p:cNvPicPr>
          <p:nvPr/>
        </p:nvPicPr>
        <p:blipFill>
          <a:blip r:embed="rId12"/>
          <a:stretch>
            <a:fillRect/>
          </a:stretch>
        </p:blipFill>
        <p:spPr>
          <a:xfrm>
            <a:off x="8168878" y="4243685"/>
            <a:ext cx="273844" cy="224879"/>
          </a:xfrm>
          <a:prstGeom prst="rect">
            <a:avLst/>
          </a:prstGeom>
        </p:spPr>
      </p:pic>
      <p:pic>
        <p:nvPicPr>
          <p:cNvPr id="12" name="SK-22-img-11" descr="preencoded.png"/>
          <p:cNvPicPr>
            <a:picLocks noChangeAspect="1"/>
          </p:cNvPicPr>
          <p:nvPr/>
        </p:nvPicPr>
        <p:blipFill>
          <a:blip r:embed="rId13"/>
          <a:stretch>
            <a:fillRect/>
          </a:stretch>
        </p:blipFill>
        <p:spPr>
          <a:xfrm>
            <a:off x="8067675" y="5426720"/>
            <a:ext cx="3552825" cy="881063"/>
          </a:xfrm>
          <a:prstGeom prst="rect">
            <a:avLst/>
          </a:prstGeom>
        </p:spPr>
      </p:pic>
      <p:pic>
        <p:nvPicPr>
          <p:cNvPr id="13" name="SK-22-img-12" descr="preencoded.png"/>
          <p:cNvPicPr>
            <a:picLocks noChangeAspect="1"/>
          </p:cNvPicPr>
          <p:nvPr/>
        </p:nvPicPr>
        <p:blipFill>
          <a:blip r:embed="rId14"/>
          <a:stretch>
            <a:fillRect/>
          </a:stretch>
        </p:blipFill>
        <p:spPr>
          <a:xfrm>
            <a:off x="8258175" y="5549801"/>
            <a:ext cx="202406" cy="163711"/>
          </a:xfrm>
          <a:prstGeom prst="rect">
            <a:avLst/>
          </a:prstGeom>
        </p:spPr>
      </p:pic>
      <p:sp>
        <p:nvSpPr>
          <p:cNvPr id="14" name="SK-22-text-13"/>
          <p:cNvSpPr/>
          <p:nvPr/>
        </p:nvSpPr>
        <p:spPr>
          <a:xfrm>
            <a:off x="476250" y="285750"/>
            <a:ext cx="1171575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202124"/>
                </a:solidFill>
              </a:rPr>
              <a:t>Cauda Equina Syndrome — NEVER MISS</a:t>
            </a:r>
            <a:endParaRPr lang="en-US" sz="2550" dirty="0"/>
          </a:p>
        </p:txBody>
      </p:sp>
      <p:sp>
        <p:nvSpPr>
          <p:cNvPr id="15" name="SK-22-text-14"/>
          <p:cNvSpPr/>
          <p:nvPr/>
        </p:nvSpPr>
        <p:spPr>
          <a:xfrm>
            <a:off x="10706100" y="455265"/>
            <a:ext cx="148590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F26522"/>
                </a:solidFill>
              </a:rPr>
              <a:t>BRADFORD VTS</a:t>
            </a:r>
            <a:endParaRPr lang="en-US" sz="900" dirty="0"/>
          </a:p>
        </p:txBody>
      </p:sp>
      <p:sp>
        <p:nvSpPr>
          <p:cNvPr id="16" name="SK-22-text-15"/>
          <p:cNvSpPr/>
          <p:nvPr/>
        </p:nvSpPr>
        <p:spPr>
          <a:xfrm>
            <a:off x="2838450" y="2508796"/>
            <a:ext cx="2200275" cy="942975"/>
          </a:xfrm>
          <a:prstGeom prst="rect">
            <a:avLst/>
          </a:prstGeom>
          <a:noFill/>
          <a:ln/>
        </p:spPr>
        <p:txBody>
          <a:bodyPr vert="horz" wrap="square" lIns="0" tIns="0" rIns="0" bIns="0" rtlCol="0" anchor="ctr"/>
          <a:lstStyle/>
          <a:p>
            <a:pPr marL="0" indent="0" algn="ctr">
              <a:lnSpc>
                <a:spcPts val="7425"/>
              </a:lnSpc>
              <a:buNone/>
            </a:pPr>
            <a:r>
              <a:rPr lang="en-US" sz="8250" b="1" dirty="0">
                <a:solidFill>
                  <a:srgbClr val="C0392B"/>
                </a:solidFill>
              </a:rPr>
              <a:t>999</a:t>
            </a:r>
            <a:endParaRPr lang="en-US" sz="8250" dirty="0"/>
          </a:p>
        </p:txBody>
      </p:sp>
      <p:sp>
        <p:nvSpPr>
          <p:cNvPr id="17" name="SK-22-text-16"/>
          <p:cNvSpPr/>
          <p:nvPr/>
        </p:nvSpPr>
        <p:spPr>
          <a:xfrm>
            <a:off x="342900" y="3642271"/>
            <a:ext cx="7191375" cy="942975"/>
          </a:xfrm>
          <a:prstGeom prst="rect">
            <a:avLst/>
          </a:prstGeom>
          <a:noFill/>
          <a:ln/>
        </p:spPr>
        <p:txBody>
          <a:bodyPr vert="horz" wrap="square" lIns="0" tIns="0" rIns="0" bIns="0" rtlCol="0" anchor="ctr"/>
          <a:lstStyle/>
          <a:p>
            <a:pPr marL="0" indent="0" algn="ctr">
              <a:lnSpc>
                <a:spcPts val="7425"/>
              </a:lnSpc>
              <a:buNone/>
            </a:pPr>
            <a:r>
              <a:rPr lang="en-US" sz="8250" b="1" dirty="0">
                <a:solidFill>
                  <a:srgbClr val="C0392B"/>
                </a:solidFill>
              </a:rPr>
              <a:t>EMERGENCY</a:t>
            </a:r>
            <a:endParaRPr lang="en-US" sz="8250" dirty="0"/>
          </a:p>
        </p:txBody>
      </p:sp>
      <p:sp>
        <p:nvSpPr>
          <p:cNvPr id="18" name="SK-22-text-17"/>
          <p:cNvSpPr/>
          <p:nvPr/>
        </p:nvSpPr>
        <p:spPr>
          <a:xfrm>
            <a:off x="2047875" y="4775746"/>
            <a:ext cx="3781425" cy="342900"/>
          </a:xfrm>
          <a:prstGeom prst="rect">
            <a:avLst/>
          </a:prstGeom>
          <a:noFill/>
          <a:ln/>
        </p:spPr>
        <p:txBody>
          <a:bodyPr vert="horz" wrap="square" lIns="0" tIns="0" rIns="0" bIns="0" rtlCol="0" anchor="ctr"/>
          <a:lstStyle/>
          <a:p>
            <a:pPr marL="0" indent="0" algn="ctr">
              <a:lnSpc>
                <a:spcPts val="2700"/>
              </a:lnSpc>
              <a:buNone/>
            </a:pPr>
            <a:r>
              <a:rPr lang="en-US" sz="1800" b="1" kern="0" spc="120" dirty="0">
                <a:solidFill>
                  <a:srgbClr val="5F6368"/>
                </a:solidFill>
              </a:rPr>
              <a:t>NEUROSURGICAL REFERRAL</a:t>
            </a:r>
            <a:endParaRPr lang="en-US" sz="1800" dirty="0"/>
          </a:p>
        </p:txBody>
      </p:sp>
      <p:sp>
        <p:nvSpPr>
          <p:cNvPr id="19" name="SK-22-text-18"/>
          <p:cNvSpPr/>
          <p:nvPr/>
        </p:nvSpPr>
        <p:spPr>
          <a:xfrm>
            <a:off x="8734425" y="1319808"/>
            <a:ext cx="2886075" cy="742950"/>
          </a:xfrm>
          <a:prstGeom prst="rect">
            <a:avLst/>
          </a:prstGeom>
          <a:noFill/>
          <a:ln/>
        </p:spPr>
        <p:txBody>
          <a:bodyPr vert="horz" wrap="square" lIns="0" tIns="0" rIns="0" bIns="0" rtlCol="0" anchor="ctr"/>
          <a:lstStyle/>
          <a:p>
            <a:pPr marL="0" indent="0">
              <a:lnSpc>
                <a:spcPts val="2925"/>
              </a:lnSpc>
              <a:buNone/>
            </a:pPr>
            <a:r>
              <a:rPr lang="en-US" sz="1950" b="1" dirty="0">
                <a:solidFill>
                  <a:srgbClr val="C0392B"/>
                </a:solidFill>
              </a:rPr>
              <a:t>Urinary Retention / Incontinence</a:t>
            </a:r>
            <a:endParaRPr lang="en-US" sz="1950" dirty="0"/>
          </a:p>
        </p:txBody>
      </p:sp>
      <p:sp>
        <p:nvSpPr>
          <p:cNvPr id="20" name="SK-22-text-19"/>
          <p:cNvSpPr/>
          <p:nvPr/>
        </p:nvSpPr>
        <p:spPr>
          <a:xfrm>
            <a:off x="8734425" y="2081808"/>
            <a:ext cx="2886075" cy="679996"/>
          </a:xfrm>
          <a:prstGeom prst="rect">
            <a:avLst/>
          </a:prstGeom>
          <a:noFill/>
          <a:ln/>
        </p:spPr>
        <p:txBody>
          <a:bodyPr vert="horz" wrap="square" lIns="0" tIns="0" rIns="0" bIns="0" rtlCol="0" anchor="ctr"/>
          <a:lstStyle/>
          <a:p>
            <a:pPr marL="0" indent="0">
              <a:lnSpc>
                <a:spcPts val="1785"/>
              </a:lnSpc>
              <a:buNone/>
            </a:pPr>
            <a:r>
              <a:rPr lang="en-US" sz="1275" dirty="0">
                <a:solidFill>
                  <a:srgbClr val="202124"/>
                </a:solidFill>
              </a:rPr>
              <a:t>The single most predictive key symptom. Also check for bowel dysfunction or loss of control.</a:t>
            </a:r>
            <a:endParaRPr lang="en-US" sz="1275" dirty="0"/>
          </a:p>
        </p:txBody>
      </p:sp>
      <p:sp>
        <p:nvSpPr>
          <p:cNvPr id="21" name="SK-22-text-20"/>
          <p:cNvSpPr/>
          <p:nvPr/>
        </p:nvSpPr>
        <p:spPr>
          <a:xfrm>
            <a:off x="8734425" y="2904679"/>
            <a:ext cx="3457575" cy="371475"/>
          </a:xfrm>
          <a:prstGeom prst="rect">
            <a:avLst/>
          </a:prstGeom>
          <a:noFill/>
          <a:ln/>
        </p:spPr>
        <p:txBody>
          <a:bodyPr vert="horz" wrap="square" lIns="0" tIns="0" rIns="0" bIns="0" rtlCol="0" anchor="ctr"/>
          <a:lstStyle/>
          <a:p>
            <a:pPr marL="0" indent="0">
              <a:lnSpc>
                <a:spcPts val="2925"/>
              </a:lnSpc>
              <a:buNone/>
            </a:pPr>
            <a:r>
              <a:rPr lang="en-US" sz="1950" b="1" dirty="0">
                <a:solidFill>
                  <a:srgbClr val="C0392B"/>
                </a:solidFill>
              </a:rPr>
              <a:t>Bilateral Neurology</a:t>
            </a:r>
            <a:endParaRPr lang="en-US" sz="1950" dirty="0"/>
          </a:p>
        </p:txBody>
      </p:sp>
      <p:sp>
        <p:nvSpPr>
          <p:cNvPr id="22" name="SK-22-text-21"/>
          <p:cNvSpPr/>
          <p:nvPr/>
        </p:nvSpPr>
        <p:spPr>
          <a:xfrm>
            <a:off x="8734425" y="3295204"/>
            <a:ext cx="2886075" cy="679996"/>
          </a:xfrm>
          <a:prstGeom prst="rect">
            <a:avLst/>
          </a:prstGeom>
          <a:noFill/>
          <a:ln/>
        </p:spPr>
        <p:txBody>
          <a:bodyPr vert="horz" wrap="square" lIns="0" tIns="0" rIns="0" bIns="0" rtlCol="0" anchor="ctr"/>
          <a:lstStyle/>
          <a:p>
            <a:pPr marL="0" indent="0">
              <a:lnSpc>
                <a:spcPts val="1785"/>
              </a:lnSpc>
              <a:buNone/>
            </a:pPr>
            <a:r>
              <a:rPr lang="en-US" sz="1275" dirty="0">
                <a:solidFill>
                  <a:srgbClr val="202124"/>
                </a:solidFill>
              </a:rPr>
              <a:t>New or progressive weakness, numbness, or tingling affecting BOTH lower limbs.</a:t>
            </a:r>
            <a:endParaRPr lang="en-US" sz="1275" dirty="0"/>
          </a:p>
        </p:txBody>
      </p:sp>
      <p:sp>
        <p:nvSpPr>
          <p:cNvPr id="23" name="SK-22-text-22"/>
          <p:cNvSpPr/>
          <p:nvPr/>
        </p:nvSpPr>
        <p:spPr>
          <a:xfrm>
            <a:off x="8734425" y="4118074"/>
            <a:ext cx="3457575" cy="371475"/>
          </a:xfrm>
          <a:prstGeom prst="rect">
            <a:avLst/>
          </a:prstGeom>
          <a:noFill/>
          <a:ln/>
        </p:spPr>
        <p:txBody>
          <a:bodyPr vert="horz" wrap="square" lIns="0" tIns="0" rIns="0" bIns="0" rtlCol="0" anchor="ctr"/>
          <a:lstStyle/>
          <a:p>
            <a:pPr marL="0" indent="0">
              <a:lnSpc>
                <a:spcPts val="2925"/>
              </a:lnSpc>
              <a:buNone/>
            </a:pPr>
            <a:r>
              <a:rPr lang="en-US" sz="1950" b="1" dirty="0">
                <a:solidFill>
                  <a:srgbClr val="C0392B"/>
                </a:solidFill>
              </a:rPr>
              <a:t>Saddle Anaesthesia</a:t>
            </a:r>
            <a:endParaRPr lang="en-US" sz="1950" dirty="0"/>
          </a:p>
        </p:txBody>
      </p:sp>
      <p:sp>
        <p:nvSpPr>
          <p:cNvPr id="24" name="SK-22-text-23"/>
          <p:cNvSpPr/>
          <p:nvPr/>
        </p:nvSpPr>
        <p:spPr>
          <a:xfrm>
            <a:off x="8734425" y="4508599"/>
            <a:ext cx="2886075" cy="679996"/>
          </a:xfrm>
          <a:prstGeom prst="rect">
            <a:avLst/>
          </a:prstGeom>
          <a:noFill/>
          <a:ln/>
        </p:spPr>
        <p:txBody>
          <a:bodyPr vert="horz" wrap="square" lIns="0" tIns="0" rIns="0" bIns="0" rtlCol="0" anchor="ctr"/>
          <a:lstStyle/>
          <a:p>
            <a:pPr marL="0" indent="0">
              <a:lnSpc>
                <a:spcPts val="1785"/>
              </a:lnSpc>
              <a:buNone/>
            </a:pPr>
            <a:r>
              <a:rPr lang="en-US" sz="1275" dirty="0">
                <a:solidFill>
                  <a:srgbClr val="202124"/>
                </a:solidFill>
              </a:rPr>
              <a:t>Numbness or altered sensation around the anus, perineum, or genitalia. Check clinical history carefully.</a:t>
            </a:r>
            <a:endParaRPr lang="en-US" sz="1275" dirty="0"/>
          </a:p>
        </p:txBody>
      </p:sp>
      <p:sp>
        <p:nvSpPr>
          <p:cNvPr id="25" name="SK-22-text-24"/>
          <p:cNvSpPr/>
          <p:nvPr/>
        </p:nvSpPr>
        <p:spPr>
          <a:xfrm>
            <a:off x="8603456" y="5426720"/>
            <a:ext cx="3171825" cy="881063"/>
          </a:xfrm>
          <a:prstGeom prst="rect">
            <a:avLst/>
          </a:prstGeom>
          <a:noFill/>
          <a:ln/>
        </p:spPr>
        <p:txBody>
          <a:bodyPr vert="horz" wrap="square" lIns="0" tIns="0" rIns="0" bIns="0" rtlCol="0" anchor="ctr"/>
          <a:lstStyle/>
          <a:p>
            <a:pPr marL="0" indent="0">
              <a:lnSpc>
                <a:spcPts val="1913"/>
              </a:lnSpc>
              <a:buNone/>
            </a:pPr>
            <a:r>
              <a:rPr lang="en-US" sz="1275" dirty="0">
                <a:solidFill>
                  <a:srgbClr val="202124"/>
                </a:solidFill>
              </a:rPr>
              <a:t> </a:t>
            </a:r>
            <a:r>
              <a:rPr lang="en-US" sz="1275" b="1" dirty="0">
                <a:solidFill>
                  <a:srgbClr val="C0392B"/>
                </a:solidFill>
              </a:rPr>
              <a:t>IMMEDIATE ACTION:</a:t>
            </a:r>
            <a:r>
              <a:rPr lang="en-US" sz="1275" dirty="0">
                <a:solidFill>
                  <a:srgbClr val="202124"/>
                </a:solidFill>
              </a:rPr>
              <a:t> Same-day urgent MRI and emergency surgical referral via A&amp;E. Do not wait for routine scans.</a:t>
            </a:r>
            <a:endParaRPr lang="en-US" sz="1275" dirty="0"/>
          </a:p>
        </p:txBody>
      </p:sp>
      <p:sp>
        <p:nvSpPr>
          <p:cNvPr id="26" name="SK-22-text-25"/>
          <p:cNvSpPr/>
          <p:nvPr/>
        </p:nvSpPr>
        <p:spPr>
          <a:xfrm>
            <a:off x="10553700" y="6496050"/>
            <a:ext cx="1638300" cy="171450"/>
          </a:xfrm>
          <a:prstGeom prst="rect">
            <a:avLst/>
          </a:prstGeom>
          <a:noFill/>
          <a:ln/>
        </p:spPr>
        <p:txBody>
          <a:bodyPr vert="horz" wrap="square" lIns="0" tIns="0" rIns="0" bIns="0" rtlCol="0" anchor="ctr"/>
          <a:lstStyle/>
          <a:p>
            <a:pPr marL="0" indent="0">
              <a:lnSpc>
                <a:spcPts val="1350"/>
              </a:lnSpc>
              <a:buNone/>
            </a:pPr>
            <a:r>
              <a:rPr lang="en-US" sz="900" dirty="0">
                <a:solidFill>
                  <a:srgbClr val="70757A"/>
                </a:solidFill>
              </a:rPr>
              <a:t>www.bradfordvts.co.uk</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2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3-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3-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3-img-3" descr="preencoded.png"/>
          <p:cNvPicPr>
            <a:picLocks noChangeAspect="1"/>
          </p:cNvPicPr>
          <p:nvPr/>
        </p:nvPicPr>
        <p:blipFill>
          <a:blip r:embed="rId5"/>
          <a:stretch>
            <a:fillRect/>
          </a:stretch>
        </p:blipFill>
        <p:spPr>
          <a:xfrm>
            <a:off x="0" y="0"/>
            <a:ext cx="12192000" cy="769590"/>
          </a:xfrm>
          <a:prstGeom prst="rect">
            <a:avLst/>
          </a:prstGeom>
        </p:spPr>
      </p:pic>
      <p:pic>
        <p:nvPicPr>
          <p:cNvPr id="5" name="SK-23-img-4" descr="preencoded.png"/>
          <p:cNvPicPr>
            <a:picLocks noChangeAspect="1"/>
          </p:cNvPicPr>
          <p:nvPr/>
        </p:nvPicPr>
        <p:blipFill>
          <a:blip r:embed="rId6"/>
          <a:stretch>
            <a:fillRect/>
          </a:stretch>
        </p:blipFill>
        <p:spPr>
          <a:xfrm>
            <a:off x="476250" y="1055340"/>
            <a:ext cx="5476875" cy="3571875"/>
          </a:xfrm>
          <a:prstGeom prst="rect">
            <a:avLst/>
          </a:prstGeom>
        </p:spPr>
      </p:pic>
      <p:pic>
        <p:nvPicPr>
          <p:cNvPr id="6" name="SK-23-img-5" descr="preencoded.png"/>
          <p:cNvPicPr>
            <a:picLocks noChangeAspect="1"/>
          </p:cNvPicPr>
          <p:nvPr/>
        </p:nvPicPr>
        <p:blipFill>
          <a:blip r:embed="rId7"/>
          <a:stretch>
            <a:fillRect/>
          </a:stretch>
        </p:blipFill>
        <p:spPr>
          <a:xfrm>
            <a:off x="704850" y="1334393"/>
            <a:ext cx="261937" cy="213420"/>
          </a:xfrm>
          <a:prstGeom prst="rect">
            <a:avLst/>
          </a:prstGeom>
        </p:spPr>
      </p:pic>
      <p:pic>
        <p:nvPicPr>
          <p:cNvPr id="7" name="SK-23-img-6" descr="preencoded.png"/>
          <p:cNvPicPr>
            <a:picLocks noChangeAspect="1"/>
          </p:cNvPicPr>
          <p:nvPr/>
        </p:nvPicPr>
        <p:blipFill>
          <a:blip r:embed="rId8"/>
          <a:stretch>
            <a:fillRect/>
          </a:stretch>
        </p:blipFill>
        <p:spPr>
          <a:xfrm>
            <a:off x="6238875" y="1055340"/>
            <a:ext cx="5476875" cy="3571875"/>
          </a:xfrm>
          <a:prstGeom prst="rect">
            <a:avLst/>
          </a:prstGeom>
        </p:spPr>
      </p:pic>
      <p:pic>
        <p:nvPicPr>
          <p:cNvPr id="8" name="SK-23-img-7" descr="preencoded.png"/>
          <p:cNvPicPr>
            <a:picLocks noChangeAspect="1"/>
          </p:cNvPicPr>
          <p:nvPr/>
        </p:nvPicPr>
        <p:blipFill>
          <a:blip r:embed="rId9"/>
          <a:stretch>
            <a:fillRect/>
          </a:stretch>
        </p:blipFill>
        <p:spPr>
          <a:xfrm>
            <a:off x="6467475" y="1334393"/>
            <a:ext cx="261937" cy="213420"/>
          </a:xfrm>
          <a:prstGeom prst="rect">
            <a:avLst/>
          </a:prstGeom>
        </p:spPr>
      </p:pic>
      <p:pic>
        <p:nvPicPr>
          <p:cNvPr id="9" name="SK-23-img-8" descr="preencoded.png"/>
          <p:cNvPicPr>
            <a:picLocks noChangeAspect="1"/>
          </p:cNvPicPr>
          <p:nvPr/>
        </p:nvPicPr>
        <p:blipFill>
          <a:blip r:embed="rId10"/>
          <a:stretch>
            <a:fillRect/>
          </a:stretch>
        </p:blipFill>
        <p:spPr>
          <a:xfrm>
            <a:off x="476250" y="4865340"/>
            <a:ext cx="11239500" cy="1156097"/>
          </a:xfrm>
          <a:prstGeom prst="rect">
            <a:avLst/>
          </a:prstGeom>
        </p:spPr>
      </p:pic>
      <p:pic>
        <p:nvPicPr>
          <p:cNvPr id="10" name="SK-23-img-9" descr="preencoded.png"/>
          <p:cNvPicPr>
            <a:picLocks noChangeAspect="1"/>
          </p:cNvPicPr>
          <p:nvPr/>
        </p:nvPicPr>
        <p:blipFill>
          <a:blip r:embed="rId11"/>
          <a:stretch>
            <a:fillRect/>
          </a:stretch>
        </p:blipFill>
        <p:spPr>
          <a:xfrm>
            <a:off x="666750" y="5222677"/>
            <a:ext cx="216545" cy="173236"/>
          </a:xfrm>
          <a:prstGeom prst="rect">
            <a:avLst/>
          </a:prstGeom>
        </p:spPr>
      </p:pic>
      <p:sp>
        <p:nvSpPr>
          <p:cNvPr id="11" name="SK-23-text-10"/>
          <p:cNvSpPr/>
          <p:nvPr/>
        </p:nvSpPr>
        <p:spPr>
          <a:xfrm>
            <a:off x="476250" y="285750"/>
            <a:ext cx="1171575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202124"/>
                </a:solidFill>
              </a:rPr>
              <a:t>Occupational and Self-Management</a:t>
            </a:r>
            <a:endParaRPr lang="en-US" sz="2550" dirty="0"/>
          </a:p>
        </p:txBody>
      </p:sp>
      <p:sp>
        <p:nvSpPr>
          <p:cNvPr id="12" name="SK-23-text-11"/>
          <p:cNvSpPr/>
          <p:nvPr/>
        </p:nvSpPr>
        <p:spPr>
          <a:xfrm>
            <a:off x="10706100" y="455265"/>
            <a:ext cx="148590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F26522"/>
                </a:solidFill>
              </a:rPr>
              <a:t>BRADFORD VTS</a:t>
            </a:r>
            <a:endParaRPr lang="en-US" sz="900" dirty="0"/>
          </a:p>
        </p:txBody>
      </p:sp>
      <p:sp>
        <p:nvSpPr>
          <p:cNvPr id="13" name="SK-23-text-12"/>
          <p:cNvSpPr/>
          <p:nvPr/>
        </p:nvSpPr>
        <p:spPr>
          <a:xfrm>
            <a:off x="1081088" y="1283940"/>
            <a:ext cx="653796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02124"/>
                </a:solidFill>
              </a:rPr>
              <a:t>Self-Management Principles</a:t>
            </a:r>
            <a:endParaRPr lang="en-US" sz="1650" dirty="0"/>
          </a:p>
        </p:txBody>
      </p:sp>
      <p:sp>
        <p:nvSpPr>
          <p:cNvPr id="14" name="SK-23-text-13"/>
          <p:cNvSpPr/>
          <p:nvPr/>
        </p:nvSpPr>
        <p:spPr>
          <a:xfrm>
            <a:off x="704850" y="1836390"/>
            <a:ext cx="51054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02124"/>
                </a:solidFill>
              </a:rPr>
              <a:t>Stay Active (NICE NG59)</a:t>
            </a:r>
            <a:endParaRPr lang="en-US" sz="1350" dirty="0"/>
          </a:p>
        </p:txBody>
      </p:sp>
      <p:sp>
        <p:nvSpPr>
          <p:cNvPr id="15" name="SK-23-text-14"/>
          <p:cNvSpPr/>
          <p:nvPr/>
        </p:nvSpPr>
        <p:spPr>
          <a:xfrm>
            <a:off x="704850" y="2131665"/>
            <a:ext cx="5019675" cy="457200"/>
          </a:xfrm>
          <a:prstGeom prst="rect">
            <a:avLst/>
          </a:prstGeom>
          <a:noFill/>
          <a:ln/>
        </p:spPr>
        <p:txBody>
          <a:bodyPr vert="horz" wrap="square" lIns="0" tIns="0" rIns="0" bIns="0" rtlCol="0" anchor="ctr"/>
          <a:lstStyle/>
          <a:p>
            <a:pPr marL="0" indent="0">
              <a:lnSpc>
                <a:spcPts val="1800"/>
              </a:lnSpc>
              <a:buNone/>
            </a:pPr>
            <a:r>
              <a:rPr lang="en-US" sz="1200" dirty="0">
                <a:solidFill>
                  <a:srgbClr val="5F6368"/>
                </a:solidFill>
              </a:rPr>
              <a:t>The single most important factor. Most pain resolves within 6–12 weeks regardless of treatment.</a:t>
            </a:r>
            <a:endParaRPr lang="en-US" sz="1200" dirty="0"/>
          </a:p>
        </p:txBody>
      </p:sp>
      <p:sp>
        <p:nvSpPr>
          <p:cNvPr id="16" name="SK-23-text-15"/>
          <p:cNvSpPr/>
          <p:nvPr/>
        </p:nvSpPr>
        <p:spPr>
          <a:xfrm>
            <a:off x="704850" y="2741265"/>
            <a:ext cx="51054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02124"/>
                </a:solidFill>
              </a:rPr>
              <a:t>Exercise Prescription</a:t>
            </a:r>
            <a:endParaRPr lang="en-US" sz="1350" dirty="0"/>
          </a:p>
        </p:txBody>
      </p:sp>
      <p:sp>
        <p:nvSpPr>
          <p:cNvPr id="17" name="SK-23-text-16"/>
          <p:cNvSpPr/>
          <p:nvPr/>
        </p:nvSpPr>
        <p:spPr>
          <a:xfrm>
            <a:off x="704850" y="3036540"/>
            <a:ext cx="5019675" cy="457200"/>
          </a:xfrm>
          <a:prstGeom prst="rect">
            <a:avLst/>
          </a:prstGeom>
          <a:noFill/>
          <a:ln/>
        </p:spPr>
        <p:txBody>
          <a:bodyPr vert="horz" wrap="square" lIns="0" tIns="0" rIns="0" bIns="0" rtlCol="0" anchor="ctr"/>
          <a:lstStyle/>
          <a:p>
            <a:pPr marL="0" indent="0">
              <a:lnSpc>
                <a:spcPts val="1800"/>
              </a:lnSpc>
              <a:buNone/>
            </a:pPr>
            <a:r>
              <a:rPr lang="en-US" sz="1200" dirty="0">
                <a:solidFill>
                  <a:srgbClr val="5F6368"/>
                </a:solidFill>
              </a:rPr>
              <a:t>First-line treatment: Combined aerobic (walking/swimming), core strengthening, and flexibility stretching.</a:t>
            </a:r>
            <a:endParaRPr lang="en-US" sz="1200" dirty="0"/>
          </a:p>
        </p:txBody>
      </p:sp>
      <p:sp>
        <p:nvSpPr>
          <p:cNvPr id="18" name="SK-23-text-17"/>
          <p:cNvSpPr/>
          <p:nvPr/>
        </p:nvSpPr>
        <p:spPr>
          <a:xfrm>
            <a:off x="704850" y="3646140"/>
            <a:ext cx="52292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02124"/>
                </a:solidFill>
              </a:rPr>
              <a:t>Functional Rehabilitation</a:t>
            </a:r>
            <a:endParaRPr lang="en-US" sz="1350" dirty="0"/>
          </a:p>
        </p:txBody>
      </p:sp>
      <p:sp>
        <p:nvSpPr>
          <p:cNvPr id="19" name="SK-23-text-18"/>
          <p:cNvSpPr/>
          <p:nvPr/>
        </p:nvSpPr>
        <p:spPr>
          <a:xfrm>
            <a:off x="704850" y="3941415"/>
            <a:ext cx="5019675" cy="457200"/>
          </a:xfrm>
          <a:prstGeom prst="rect">
            <a:avLst/>
          </a:prstGeom>
          <a:noFill/>
          <a:ln/>
        </p:spPr>
        <p:txBody>
          <a:bodyPr vert="horz" wrap="square" lIns="0" tIns="0" rIns="0" bIns="0" rtlCol="0" anchor="ctr"/>
          <a:lstStyle/>
          <a:p>
            <a:pPr marL="0" indent="0">
              <a:lnSpc>
                <a:spcPts val="1800"/>
              </a:lnSpc>
              <a:buNone/>
            </a:pPr>
            <a:r>
              <a:rPr lang="en-US" sz="1200" dirty="0">
                <a:solidFill>
                  <a:srgbClr val="5F6368"/>
                </a:solidFill>
              </a:rPr>
              <a:t>Focus on goal setting and restoring daily function rather than just "pain relief."</a:t>
            </a:r>
            <a:endParaRPr lang="en-US" sz="1200" dirty="0"/>
          </a:p>
        </p:txBody>
      </p:sp>
      <p:sp>
        <p:nvSpPr>
          <p:cNvPr id="20" name="SK-23-text-19"/>
          <p:cNvSpPr/>
          <p:nvPr/>
        </p:nvSpPr>
        <p:spPr>
          <a:xfrm>
            <a:off x="6843713" y="1283940"/>
            <a:ext cx="5348288"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02124"/>
                </a:solidFill>
              </a:rPr>
              <a:t>Occupational Health &amp; RTW</a:t>
            </a:r>
            <a:endParaRPr lang="en-US" sz="1650" dirty="0"/>
          </a:p>
        </p:txBody>
      </p:sp>
      <p:sp>
        <p:nvSpPr>
          <p:cNvPr id="21" name="SK-23-text-20"/>
          <p:cNvSpPr/>
          <p:nvPr/>
        </p:nvSpPr>
        <p:spPr>
          <a:xfrm>
            <a:off x="6467475" y="1836390"/>
            <a:ext cx="543496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02124"/>
                </a:solidFill>
              </a:rPr>
              <a:t>Early Return to Work (RTW)</a:t>
            </a:r>
            <a:endParaRPr lang="en-US" sz="1350" dirty="0"/>
          </a:p>
        </p:txBody>
      </p:sp>
      <p:sp>
        <p:nvSpPr>
          <p:cNvPr id="22" name="SK-23-text-21"/>
          <p:cNvSpPr/>
          <p:nvPr/>
        </p:nvSpPr>
        <p:spPr>
          <a:xfrm>
            <a:off x="6467475" y="2131665"/>
            <a:ext cx="5019675" cy="457200"/>
          </a:xfrm>
          <a:prstGeom prst="rect">
            <a:avLst/>
          </a:prstGeom>
          <a:noFill/>
          <a:ln/>
        </p:spPr>
        <p:txBody>
          <a:bodyPr vert="horz" wrap="square" lIns="0" tIns="0" rIns="0" bIns="0" rtlCol="0" anchor="ctr"/>
          <a:lstStyle/>
          <a:p>
            <a:pPr marL="0" indent="0">
              <a:lnSpc>
                <a:spcPts val="1800"/>
              </a:lnSpc>
              <a:buNone/>
            </a:pPr>
            <a:r>
              <a:rPr lang="en-US" sz="1200" dirty="0">
                <a:solidFill>
                  <a:srgbClr val="5F6368"/>
                </a:solidFill>
              </a:rPr>
              <a:t>Encourage early return even with some discomfort. Sick leave </a:t>
            </a:r>
            <a:r>
              <a:rPr lang="en-US" sz="1200" b="1" dirty="0">
                <a:solidFill>
                  <a:srgbClr val="C0392B"/>
                </a:solidFill>
              </a:rPr>
              <a:t>&gt; 6 weeks</a:t>
            </a:r>
            <a:r>
              <a:rPr lang="en-US" sz="1200" dirty="0">
                <a:solidFill>
                  <a:srgbClr val="5F6368"/>
                </a:solidFill>
              </a:rPr>
              <a:t> dramatically worsens prognosis.</a:t>
            </a:r>
            <a:endParaRPr lang="en-US" sz="1200" dirty="0"/>
          </a:p>
        </p:txBody>
      </p:sp>
      <p:sp>
        <p:nvSpPr>
          <p:cNvPr id="23" name="SK-23-text-22"/>
          <p:cNvSpPr/>
          <p:nvPr/>
        </p:nvSpPr>
        <p:spPr>
          <a:xfrm>
            <a:off x="6467475" y="2741265"/>
            <a:ext cx="51054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02124"/>
                </a:solidFill>
              </a:rPr>
              <a:t>Workplace Adjustments</a:t>
            </a:r>
            <a:endParaRPr lang="en-US" sz="1350" dirty="0"/>
          </a:p>
        </p:txBody>
      </p:sp>
      <p:sp>
        <p:nvSpPr>
          <p:cNvPr id="24" name="SK-23-text-23"/>
          <p:cNvSpPr/>
          <p:nvPr/>
        </p:nvSpPr>
        <p:spPr>
          <a:xfrm>
            <a:off x="6467475" y="3036540"/>
            <a:ext cx="5019675" cy="457200"/>
          </a:xfrm>
          <a:prstGeom prst="rect">
            <a:avLst/>
          </a:prstGeom>
          <a:noFill/>
          <a:ln/>
        </p:spPr>
        <p:txBody>
          <a:bodyPr vert="horz" wrap="square" lIns="0" tIns="0" rIns="0" bIns="0" rtlCol="0" anchor="ctr"/>
          <a:lstStyle/>
          <a:p>
            <a:pPr marL="0" indent="0">
              <a:lnSpc>
                <a:spcPts val="1800"/>
              </a:lnSpc>
              <a:buNone/>
            </a:pPr>
            <a:r>
              <a:rPr lang="en-US" sz="1200" dirty="0">
                <a:solidFill>
                  <a:srgbClr val="5F6368"/>
                </a:solidFill>
              </a:rPr>
              <a:t>Advise temporary modified duties or phased return. Refer to Occupational Health if persistent issues arise.</a:t>
            </a:r>
            <a:endParaRPr lang="en-US" sz="1200" dirty="0"/>
          </a:p>
        </p:txBody>
      </p:sp>
      <p:sp>
        <p:nvSpPr>
          <p:cNvPr id="25" name="SK-23-text-24"/>
          <p:cNvSpPr/>
          <p:nvPr/>
        </p:nvSpPr>
        <p:spPr>
          <a:xfrm>
            <a:off x="6467475" y="3646140"/>
            <a:ext cx="543496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02124"/>
                </a:solidFill>
              </a:rPr>
              <a:t>"The Back Pain Revolution"</a:t>
            </a:r>
            <a:endParaRPr lang="en-US" sz="1350" dirty="0"/>
          </a:p>
        </p:txBody>
      </p:sp>
      <p:sp>
        <p:nvSpPr>
          <p:cNvPr id="26" name="SK-23-text-25"/>
          <p:cNvSpPr/>
          <p:nvPr/>
        </p:nvSpPr>
        <p:spPr>
          <a:xfrm>
            <a:off x="6467475" y="3941415"/>
            <a:ext cx="5019675" cy="457200"/>
          </a:xfrm>
          <a:prstGeom prst="rect">
            <a:avLst/>
          </a:prstGeom>
          <a:noFill/>
          <a:ln/>
        </p:spPr>
        <p:txBody>
          <a:bodyPr vert="horz" wrap="square" lIns="0" tIns="0" rIns="0" bIns="0" rtlCol="0" anchor="ctr"/>
          <a:lstStyle/>
          <a:p>
            <a:pPr marL="0" indent="0">
              <a:lnSpc>
                <a:spcPts val="1800"/>
              </a:lnSpc>
              <a:buNone/>
            </a:pPr>
            <a:r>
              <a:rPr lang="en-US" sz="1200" dirty="0">
                <a:solidFill>
                  <a:srgbClr val="5F6368"/>
                </a:solidFill>
              </a:rPr>
              <a:t>Philosophy: Normalise age-related degenerative change. Avoid medicalising normal ageing processes.</a:t>
            </a:r>
            <a:endParaRPr lang="en-US" sz="1200" dirty="0"/>
          </a:p>
        </p:txBody>
      </p:sp>
      <p:sp>
        <p:nvSpPr>
          <p:cNvPr id="27" name="SK-23-text-26"/>
          <p:cNvSpPr/>
          <p:nvPr/>
        </p:nvSpPr>
        <p:spPr>
          <a:xfrm>
            <a:off x="1073795" y="5055840"/>
            <a:ext cx="105371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7AE60"/>
                </a:solidFill>
              </a:rPr>
              <a:t>TOP TIP</a:t>
            </a:r>
            <a:endParaRPr lang="en-US" sz="1350" dirty="0"/>
          </a:p>
        </p:txBody>
      </p:sp>
      <p:sp>
        <p:nvSpPr>
          <p:cNvPr id="28" name="SK-23-text-27"/>
          <p:cNvSpPr/>
          <p:nvPr/>
        </p:nvSpPr>
        <p:spPr>
          <a:xfrm>
            <a:off x="1073795" y="5351115"/>
            <a:ext cx="10451455" cy="479822"/>
          </a:xfrm>
          <a:prstGeom prst="rect">
            <a:avLst/>
          </a:prstGeom>
          <a:noFill/>
          <a:ln/>
        </p:spPr>
        <p:txBody>
          <a:bodyPr vert="horz" wrap="square" lIns="0" tIns="0" rIns="0" bIns="0" rtlCol="0" anchor="ctr"/>
          <a:lstStyle/>
          <a:p>
            <a:pPr marL="0" indent="0">
              <a:lnSpc>
                <a:spcPts val="1890"/>
              </a:lnSpc>
              <a:buNone/>
            </a:pPr>
            <a:r>
              <a:rPr lang="en-US" sz="1350" dirty="0">
                <a:solidFill>
                  <a:srgbClr val="202124"/>
                </a:solidFill>
              </a:rPr>
              <a:t>Long-term sick leave is a major risk factor for chronic disability. Address health beliefs early: </a:t>
            </a:r>
            <a:r>
              <a:rPr lang="en-US" sz="1350" b="1" dirty="0">
                <a:solidFill>
                  <a:srgbClr val="202124"/>
                </a:solidFill>
              </a:rPr>
              <a:t>"Movement is safe and essential for recovery."</a:t>
            </a:r>
            <a:r>
              <a:rPr lang="en-US" sz="1350" dirty="0">
                <a:solidFill>
                  <a:srgbClr val="202124"/>
                </a:solidFill>
              </a:rPr>
              <a:t> Provide specific exercise goals rather than vague advice to "keep active."</a:t>
            </a:r>
            <a:endParaRPr lang="en-US" sz="1350" dirty="0"/>
          </a:p>
        </p:txBody>
      </p:sp>
      <p:sp>
        <p:nvSpPr>
          <p:cNvPr id="29" name="SK-23-text-28"/>
          <p:cNvSpPr/>
          <p:nvPr/>
        </p:nvSpPr>
        <p:spPr>
          <a:xfrm>
            <a:off x="10553700" y="6496050"/>
            <a:ext cx="1638300" cy="171450"/>
          </a:xfrm>
          <a:prstGeom prst="rect">
            <a:avLst/>
          </a:prstGeom>
          <a:noFill/>
          <a:ln/>
        </p:spPr>
        <p:txBody>
          <a:bodyPr vert="horz" wrap="square" lIns="0" tIns="0" rIns="0" bIns="0" rtlCol="0" anchor="ctr"/>
          <a:lstStyle/>
          <a:p>
            <a:pPr marL="0" indent="0">
              <a:lnSpc>
                <a:spcPts val="1350"/>
              </a:lnSpc>
              <a:buNone/>
            </a:pPr>
            <a:r>
              <a:rPr lang="en-US" sz="900" dirty="0">
                <a:solidFill>
                  <a:srgbClr val="70757A"/>
                </a:solidFill>
              </a:rPr>
              <a:t>www.bradfordvts.co.uk</a:t>
            </a:r>
            <a:endParaRPr lang="en-US" sz="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2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4-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4-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4-img-3" descr="preencoded.png"/>
          <p:cNvPicPr>
            <a:picLocks noChangeAspect="1"/>
          </p:cNvPicPr>
          <p:nvPr/>
        </p:nvPicPr>
        <p:blipFill>
          <a:blip r:embed="rId5"/>
          <a:stretch>
            <a:fillRect/>
          </a:stretch>
        </p:blipFill>
        <p:spPr>
          <a:xfrm>
            <a:off x="0" y="0"/>
            <a:ext cx="12192000" cy="769590"/>
          </a:xfrm>
          <a:prstGeom prst="rect">
            <a:avLst/>
          </a:prstGeom>
        </p:spPr>
      </p:pic>
      <p:pic>
        <p:nvPicPr>
          <p:cNvPr id="5" name="SK-24-img-4" descr="preencoded.png"/>
          <p:cNvPicPr>
            <a:picLocks noChangeAspect="1"/>
          </p:cNvPicPr>
          <p:nvPr/>
        </p:nvPicPr>
        <p:blipFill>
          <a:blip r:embed="rId6"/>
          <a:stretch>
            <a:fillRect/>
          </a:stretch>
        </p:blipFill>
        <p:spPr>
          <a:xfrm>
            <a:off x="476250" y="912465"/>
            <a:ext cx="11239500" cy="466725"/>
          </a:xfrm>
          <a:prstGeom prst="rect">
            <a:avLst/>
          </a:prstGeom>
        </p:spPr>
      </p:pic>
      <p:pic>
        <p:nvPicPr>
          <p:cNvPr id="6" name="SK-24-img-5" descr="preencoded.png"/>
          <p:cNvPicPr>
            <a:picLocks noChangeAspect="1"/>
          </p:cNvPicPr>
          <p:nvPr/>
        </p:nvPicPr>
        <p:blipFill>
          <a:blip r:embed="rId7"/>
          <a:stretch>
            <a:fillRect/>
          </a:stretch>
        </p:blipFill>
        <p:spPr>
          <a:xfrm>
            <a:off x="590550" y="1031528"/>
            <a:ext cx="285750" cy="228600"/>
          </a:xfrm>
          <a:prstGeom prst="rect">
            <a:avLst/>
          </a:prstGeom>
        </p:spPr>
      </p:pic>
      <p:pic>
        <p:nvPicPr>
          <p:cNvPr id="7" name="SK-24-img-6" descr="preencoded.png"/>
          <p:cNvPicPr>
            <a:picLocks noChangeAspect="1"/>
          </p:cNvPicPr>
          <p:nvPr/>
        </p:nvPicPr>
        <p:blipFill>
          <a:blip r:embed="rId8"/>
          <a:stretch>
            <a:fillRect/>
          </a:stretch>
        </p:blipFill>
        <p:spPr>
          <a:xfrm>
            <a:off x="476250" y="1503015"/>
            <a:ext cx="5543550" cy="909042"/>
          </a:xfrm>
          <a:prstGeom prst="rect">
            <a:avLst/>
          </a:prstGeom>
        </p:spPr>
      </p:pic>
      <p:pic>
        <p:nvPicPr>
          <p:cNvPr id="8" name="SK-24-img-7" descr="preencoded.png"/>
          <p:cNvPicPr>
            <a:picLocks noChangeAspect="1"/>
          </p:cNvPicPr>
          <p:nvPr/>
        </p:nvPicPr>
        <p:blipFill>
          <a:blip r:embed="rId9"/>
          <a:stretch>
            <a:fillRect/>
          </a:stretch>
        </p:blipFill>
        <p:spPr>
          <a:xfrm>
            <a:off x="590550" y="1579215"/>
            <a:ext cx="381000" cy="381000"/>
          </a:xfrm>
          <a:prstGeom prst="rect">
            <a:avLst/>
          </a:prstGeom>
        </p:spPr>
      </p:pic>
      <p:pic>
        <p:nvPicPr>
          <p:cNvPr id="9" name="SK-24-img-8" descr="preencoded.png"/>
          <p:cNvPicPr>
            <a:picLocks noChangeAspect="1"/>
          </p:cNvPicPr>
          <p:nvPr/>
        </p:nvPicPr>
        <p:blipFill>
          <a:blip r:embed="rId8"/>
          <a:stretch>
            <a:fillRect/>
          </a:stretch>
        </p:blipFill>
        <p:spPr>
          <a:xfrm>
            <a:off x="6172200" y="1503015"/>
            <a:ext cx="5543550" cy="909042"/>
          </a:xfrm>
          <a:prstGeom prst="rect">
            <a:avLst/>
          </a:prstGeom>
        </p:spPr>
      </p:pic>
      <p:pic>
        <p:nvPicPr>
          <p:cNvPr id="10" name="SK-24-img-9" descr="preencoded.png"/>
          <p:cNvPicPr>
            <a:picLocks noChangeAspect="1"/>
          </p:cNvPicPr>
          <p:nvPr/>
        </p:nvPicPr>
        <p:blipFill>
          <a:blip r:embed="rId9"/>
          <a:stretch>
            <a:fillRect/>
          </a:stretch>
        </p:blipFill>
        <p:spPr>
          <a:xfrm>
            <a:off x="6286500" y="1579215"/>
            <a:ext cx="381000" cy="381000"/>
          </a:xfrm>
          <a:prstGeom prst="rect">
            <a:avLst/>
          </a:prstGeom>
        </p:spPr>
      </p:pic>
      <p:pic>
        <p:nvPicPr>
          <p:cNvPr id="11" name="SK-24-img-10" descr="preencoded.png"/>
          <p:cNvPicPr>
            <a:picLocks noChangeAspect="1"/>
          </p:cNvPicPr>
          <p:nvPr/>
        </p:nvPicPr>
        <p:blipFill>
          <a:blip r:embed="rId8"/>
          <a:stretch>
            <a:fillRect/>
          </a:stretch>
        </p:blipFill>
        <p:spPr>
          <a:xfrm>
            <a:off x="476250" y="2507307"/>
            <a:ext cx="5543550" cy="909042"/>
          </a:xfrm>
          <a:prstGeom prst="rect">
            <a:avLst/>
          </a:prstGeom>
        </p:spPr>
      </p:pic>
      <p:pic>
        <p:nvPicPr>
          <p:cNvPr id="12" name="SK-24-img-11" descr="preencoded.png"/>
          <p:cNvPicPr>
            <a:picLocks noChangeAspect="1"/>
          </p:cNvPicPr>
          <p:nvPr/>
        </p:nvPicPr>
        <p:blipFill>
          <a:blip r:embed="rId9"/>
          <a:stretch>
            <a:fillRect/>
          </a:stretch>
        </p:blipFill>
        <p:spPr>
          <a:xfrm>
            <a:off x="590550" y="2583507"/>
            <a:ext cx="381000" cy="381000"/>
          </a:xfrm>
          <a:prstGeom prst="rect">
            <a:avLst/>
          </a:prstGeom>
        </p:spPr>
      </p:pic>
      <p:pic>
        <p:nvPicPr>
          <p:cNvPr id="13" name="SK-24-img-12" descr="preencoded.png"/>
          <p:cNvPicPr>
            <a:picLocks noChangeAspect="1"/>
          </p:cNvPicPr>
          <p:nvPr/>
        </p:nvPicPr>
        <p:blipFill>
          <a:blip r:embed="rId8"/>
          <a:stretch>
            <a:fillRect/>
          </a:stretch>
        </p:blipFill>
        <p:spPr>
          <a:xfrm>
            <a:off x="6172200" y="2507307"/>
            <a:ext cx="5543550" cy="909042"/>
          </a:xfrm>
          <a:prstGeom prst="rect">
            <a:avLst/>
          </a:prstGeom>
        </p:spPr>
      </p:pic>
      <p:pic>
        <p:nvPicPr>
          <p:cNvPr id="14" name="SK-24-img-13" descr="preencoded.png"/>
          <p:cNvPicPr>
            <a:picLocks noChangeAspect="1"/>
          </p:cNvPicPr>
          <p:nvPr/>
        </p:nvPicPr>
        <p:blipFill>
          <a:blip r:embed="rId9"/>
          <a:stretch>
            <a:fillRect/>
          </a:stretch>
        </p:blipFill>
        <p:spPr>
          <a:xfrm>
            <a:off x="6286500" y="2583507"/>
            <a:ext cx="381000" cy="381000"/>
          </a:xfrm>
          <a:prstGeom prst="rect">
            <a:avLst/>
          </a:prstGeom>
        </p:spPr>
      </p:pic>
      <p:pic>
        <p:nvPicPr>
          <p:cNvPr id="15" name="SK-24-img-14" descr="preencoded.png"/>
          <p:cNvPicPr>
            <a:picLocks noChangeAspect="1"/>
          </p:cNvPicPr>
          <p:nvPr/>
        </p:nvPicPr>
        <p:blipFill>
          <a:blip r:embed="rId10"/>
          <a:stretch>
            <a:fillRect/>
          </a:stretch>
        </p:blipFill>
        <p:spPr>
          <a:xfrm>
            <a:off x="476250" y="3511600"/>
            <a:ext cx="5543550" cy="909042"/>
          </a:xfrm>
          <a:prstGeom prst="rect">
            <a:avLst/>
          </a:prstGeom>
        </p:spPr>
      </p:pic>
      <p:pic>
        <p:nvPicPr>
          <p:cNvPr id="16" name="SK-24-img-15" descr="preencoded.png"/>
          <p:cNvPicPr>
            <a:picLocks noChangeAspect="1"/>
          </p:cNvPicPr>
          <p:nvPr/>
        </p:nvPicPr>
        <p:blipFill>
          <a:blip r:embed="rId11"/>
          <a:stretch>
            <a:fillRect/>
          </a:stretch>
        </p:blipFill>
        <p:spPr>
          <a:xfrm>
            <a:off x="590550" y="3587800"/>
            <a:ext cx="381000" cy="381000"/>
          </a:xfrm>
          <a:prstGeom prst="rect">
            <a:avLst/>
          </a:prstGeom>
        </p:spPr>
      </p:pic>
      <p:pic>
        <p:nvPicPr>
          <p:cNvPr id="17" name="SK-24-img-16" descr="preencoded.png"/>
          <p:cNvPicPr>
            <a:picLocks noChangeAspect="1"/>
          </p:cNvPicPr>
          <p:nvPr/>
        </p:nvPicPr>
        <p:blipFill>
          <a:blip r:embed="rId10"/>
          <a:stretch>
            <a:fillRect/>
          </a:stretch>
        </p:blipFill>
        <p:spPr>
          <a:xfrm>
            <a:off x="6172200" y="3511600"/>
            <a:ext cx="5543550" cy="909042"/>
          </a:xfrm>
          <a:prstGeom prst="rect">
            <a:avLst/>
          </a:prstGeom>
        </p:spPr>
      </p:pic>
      <p:pic>
        <p:nvPicPr>
          <p:cNvPr id="18" name="SK-24-img-17" descr="preencoded.png"/>
          <p:cNvPicPr>
            <a:picLocks noChangeAspect="1"/>
          </p:cNvPicPr>
          <p:nvPr/>
        </p:nvPicPr>
        <p:blipFill>
          <a:blip r:embed="rId11"/>
          <a:stretch>
            <a:fillRect/>
          </a:stretch>
        </p:blipFill>
        <p:spPr>
          <a:xfrm>
            <a:off x="6286500" y="3587800"/>
            <a:ext cx="381000" cy="381000"/>
          </a:xfrm>
          <a:prstGeom prst="rect">
            <a:avLst/>
          </a:prstGeom>
        </p:spPr>
      </p:pic>
      <p:pic>
        <p:nvPicPr>
          <p:cNvPr id="19" name="SK-24-img-18" descr="preencoded.png"/>
          <p:cNvPicPr>
            <a:picLocks noChangeAspect="1"/>
          </p:cNvPicPr>
          <p:nvPr/>
        </p:nvPicPr>
        <p:blipFill>
          <a:blip r:embed="rId8"/>
          <a:stretch>
            <a:fillRect/>
          </a:stretch>
        </p:blipFill>
        <p:spPr>
          <a:xfrm>
            <a:off x="476250" y="4515892"/>
            <a:ext cx="5543550" cy="909042"/>
          </a:xfrm>
          <a:prstGeom prst="rect">
            <a:avLst/>
          </a:prstGeom>
        </p:spPr>
      </p:pic>
      <p:pic>
        <p:nvPicPr>
          <p:cNvPr id="20" name="SK-24-img-19" descr="preencoded.png"/>
          <p:cNvPicPr>
            <a:picLocks noChangeAspect="1"/>
          </p:cNvPicPr>
          <p:nvPr/>
        </p:nvPicPr>
        <p:blipFill>
          <a:blip r:embed="rId9"/>
          <a:stretch>
            <a:fillRect/>
          </a:stretch>
        </p:blipFill>
        <p:spPr>
          <a:xfrm>
            <a:off x="590550" y="4592092"/>
            <a:ext cx="381000" cy="381000"/>
          </a:xfrm>
          <a:prstGeom prst="rect">
            <a:avLst/>
          </a:prstGeom>
        </p:spPr>
      </p:pic>
      <p:pic>
        <p:nvPicPr>
          <p:cNvPr id="21" name="SK-24-img-20" descr="preencoded.png"/>
          <p:cNvPicPr>
            <a:picLocks noChangeAspect="1"/>
          </p:cNvPicPr>
          <p:nvPr/>
        </p:nvPicPr>
        <p:blipFill>
          <a:blip r:embed="rId8"/>
          <a:stretch>
            <a:fillRect/>
          </a:stretch>
        </p:blipFill>
        <p:spPr>
          <a:xfrm>
            <a:off x="6172200" y="4496842"/>
            <a:ext cx="5543550" cy="909042"/>
          </a:xfrm>
          <a:prstGeom prst="rect">
            <a:avLst/>
          </a:prstGeom>
        </p:spPr>
      </p:pic>
      <p:pic>
        <p:nvPicPr>
          <p:cNvPr id="22" name="SK-24-img-21" descr="preencoded.png"/>
          <p:cNvPicPr>
            <a:picLocks noChangeAspect="1"/>
          </p:cNvPicPr>
          <p:nvPr/>
        </p:nvPicPr>
        <p:blipFill>
          <a:blip r:embed="rId9"/>
          <a:stretch>
            <a:fillRect/>
          </a:stretch>
        </p:blipFill>
        <p:spPr>
          <a:xfrm>
            <a:off x="6286500" y="4592092"/>
            <a:ext cx="381000" cy="381000"/>
          </a:xfrm>
          <a:prstGeom prst="rect">
            <a:avLst/>
          </a:prstGeom>
        </p:spPr>
      </p:pic>
      <p:sp>
        <p:nvSpPr>
          <p:cNvPr id="27" name="SK-24-text-26"/>
          <p:cNvSpPr/>
          <p:nvPr/>
        </p:nvSpPr>
        <p:spPr>
          <a:xfrm>
            <a:off x="476250" y="285750"/>
            <a:ext cx="1171575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202124"/>
                </a:solidFill>
              </a:rPr>
              <a:t>Top Tips for GPs: MSK Management</a:t>
            </a:r>
            <a:endParaRPr lang="en-US" sz="2550" dirty="0"/>
          </a:p>
        </p:txBody>
      </p:sp>
      <p:sp>
        <p:nvSpPr>
          <p:cNvPr id="28" name="SK-24-text-27"/>
          <p:cNvSpPr/>
          <p:nvPr/>
        </p:nvSpPr>
        <p:spPr>
          <a:xfrm>
            <a:off x="10706100" y="455265"/>
            <a:ext cx="148590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F26522"/>
                </a:solidFill>
              </a:rPr>
              <a:t>BRADFORD VTS</a:t>
            </a:r>
            <a:endParaRPr lang="en-US" sz="900" dirty="0"/>
          </a:p>
        </p:txBody>
      </p:sp>
      <p:sp>
        <p:nvSpPr>
          <p:cNvPr id="29" name="SK-24-text-28"/>
          <p:cNvSpPr/>
          <p:nvPr/>
        </p:nvSpPr>
        <p:spPr>
          <a:xfrm>
            <a:off x="990600" y="988665"/>
            <a:ext cx="790003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7AE60"/>
                </a:solidFill>
              </a:rPr>
              <a:t>CLINICAL PEARLS &amp; BEST PRACTICE</a:t>
            </a:r>
            <a:endParaRPr lang="en-US" sz="1650" dirty="0"/>
          </a:p>
        </p:txBody>
      </p:sp>
      <p:sp>
        <p:nvSpPr>
          <p:cNvPr id="30" name="SK-24-text-29"/>
          <p:cNvSpPr/>
          <p:nvPr/>
        </p:nvSpPr>
        <p:spPr>
          <a:xfrm>
            <a:off x="733425" y="1579215"/>
            <a:ext cx="466725" cy="381000"/>
          </a:xfrm>
          <a:prstGeom prst="rect">
            <a:avLst/>
          </a:prstGeom>
          <a:noFill/>
          <a:ln/>
        </p:spPr>
        <p:txBody>
          <a:bodyPr vert="horz" wrap="square" lIns="0" tIns="0" rIns="0" bIns="0" rtlCol="0" anchor="ctr"/>
          <a:lstStyle/>
          <a:p>
            <a:pPr marL="0" indent="0">
              <a:lnSpc>
                <a:spcPts val="2025"/>
              </a:lnSpc>
              <a:buNone/>
            </a:pPr>
            <a:r>
              <a:rPr lang="en-US" sz="1350" dirty="0">
                <a:solidFill>
                  <a:srgbClr val="FFFFFF"/>
                </a:solidFill>
              </a:rPr>
              <a:t>1</a:t>
            </a:r>
            <a:endParaRPr lang="en-US" sz="1350" dirty="0"/>
          </a:p>
        </p:txBody>
      </p:sp>
      <p:sp>
        <p:nvSpPr>
          <p:cNvPr id="31" name="SK-24-text-30"/>
          <p:cNvSpPr/>
          <p:nvPr/>
        </p:nvSpPr>
        <p:spPr>
          <a:xfrm>
            <a:off x="1114425" y="1579215"/>
            <a:ext cx="52292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02124"/>
                </a:solidFill>
              </a:rPr>
              <a:t>Don’t Image Low Back Pain</a:t>
            </a:r>
            <a:endParaRPr lang="en-US" sz="1350" dirty="0"/>
          </a:p>
        </p:txBody>
      </p:sp>
      <p:sp>
        <p:nvSpPr>
          <p:cNvPr id="32" name="SK-24-text-31"/>
          <p:cNvSpPr/>
          <p:nvPr/>
        </p:nvSpPr>
        <p:spPr>
          <a:xfrm>
            <a:off x="1114425" y="1855440"/>
            <a:ext cx="4791075" cy="426541"/>
          </a:xfrm>
          <a:prstGeom prst="rect">
            <a:avLst/>
          </a:prstGeom>
          <a:noFill/>
          <a:ln/>
        </p:spPr>
        <p:txBody>
          <a:bodyPr vert="horz" wrap="square" lIns="0" tIns="0" rIns="0" bIns="0" rtlCol="0" anchor="ctr"/>
          <a:lstStyle/>
          <a:p>
            <a:pPr marL="0" indent="0">
              <a:lnSpc>
                <a:spcPts val="1680"/>
              </a:lnSpc>
              <a:buNone/>
            </a:pPr>
            <a:r>
              <a:rPr lang="en-US" sz="1200" dirty="0">
                <a:solidFill>
                  <a:srgbClr val="5F6368"/>
                </a:solidFill>
              </a:rPr>
              <a:t>Unless </a:t>
            </a:r>
            <a:r>
              <a:rPr lang="en-US" sz="1200" b="1" dirty="0">
                <a:solidFill>
                  <a:srgbClr val="C0392B"/>
                </a:solidFill>
              </a:rPr>
              <a:t>Red Flags</a:t>
            </a:r>
            <a:r>
              <a:rPr lang="en-US" sz="1200" dirty="0">
                <a:solidFill>
                  <a:srgbClr val="5F6368"/>
                </a:solidFill>
              </a:rPr>
              <a:t> are present. Imaging medicalises normal ageing and worsens patient outcomes.</a:t>
            </a:r>
            <a:endParaRPr lang="en-US" sz="1200" dirty="0"/>
          </a:p>
        </p:txBody>
      </p:sp>
      <p:sp>
        <p:nvSpPr>
          <p:cNvPr id="33" name="SK-24-text-32"/>
          <p:cNvSpPr/>
          <p:nvPr/>
        </p:nvSpPr>
        <p:spPr>
          <a:xfrm>
            <a:off x="6429375" y="1579215"/>
            <a:ext cx="466725" cy="381000"/>
          </a:xfrm>
          <a:prstGeom prst="rect">
            <a:avLst/>
          </a:prstGeom>
          <a:noFill/>
          <a:ln/>
        </p:spPr>
        <p:txBody>
          <a:bodyPr vert="horz" wrap="square" lIns="0" tIns="0" rIns="0" bIns="0" rtlCol="0" anchor="ctr"/>
          <a:lstStyle/>
          <a:p>
            <a:pPr marL="0" indent="0">
              <a:lnSpc>
                <a:spcPts val="2025"/>
              </a:lnSpc>
              <a:buNone/>
            </a:pPr>
            <a:r>
              <a:rPr lang="en-US" sz="1350" dirty="0">
                <a:solidFill>
                  <a:srgbClr val="FFFFFF"/>
                </a:solidFill>
              </a:rPr>
              <a:t>2</a:t>
            </a:r>
            <a:endParaRPr lang="en-US" sz="1350" dirty="0"/>
          </a:p>
        </p:txBody>
      </p:sp>
      <p:sp>
        <p:nvSpPr>
          <p:cNvPr id="34" name="SK-24-text-33"/>
          <p:cNvSpPr/>
          <p:nvPr/>
        </p:nvSpPr>
        <p:spPr>
          <a:xfrm>
            <a:off x="6810374" y="1573857"/>
            <a:ext cx="53816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02124"/>
                </a:solidFill>
              </a:rPr>
              <a:t>Exercise First, Drugs Second</a:t>
            </a:r>
            <a:endParaRPr lang="en-US" sz="1350" dirty="0"/>
          </a:p>
        </p:txBody>
      </p:sp>
      <p:sp>
        <p:nvSpPr>
          <p:cNvPr id="35" name="SK-24-text-34"/>
          <p:cNvSpPr/>
          <p:nvPr/>
        </p:nvSpPr>
        <p:spPr>
          <a:xfrm>
            <a:off x="6810375" y="1855440"/>
            <a:ext cx="4791075" cy="426541"/>
          </a:xfrm>
          <a:prstGeom prst="rect">
            <a:avLst/>
          </a:prstGeom>
          <a:noFill/>
          <a:ln/>
        </p:spPr>
        <p:txBody>
          <a:bodyPr vert="horz" wrap="square" lIns="0" tIns="0" rIns="0" bIns="0" rtlCol="0" anchor="ctr"/>
          <a:lstStyle/>
          <a:p>
            <a:pPr marL="0" indent="0">
              <a:lnSpc>
                <a:spcPts val="1680"/>
              </a:lnSpc>
              <a:buNone/>
            </a:pPr>
            <a:r>
              <a:rPr lang="en-US" sz="1200" dirty="0">
                <a:solidFill>
                  <a:srgbClr val="5F6368"/>
                </a:solidFill>
              </a:rPr>
              <a:t>Movement is the most effective treatment for LBP, tendinopathy, and general MSK pain.</a:t>
            </a:r>
            <a:endParaRPr lang="en-US" sz="1200" dirty="0"/>
          </a:p>
        </p:txBody>
      </p:sp>
      <p:sp>
        <p:nvSpPr>
          <p:cNvPr id="36" name="SK-24-text-35"/>
          <p:cNvSpPr/>
          <p:nvPr/>
        </p:nvSpPr>
        <p:spPr>
          <a:xfrm>
            <a:off x="733425" y="2583507"/>
            <a:ext cx="466725" cy="381000"/>
          </a:xfrm>
          <a:prstGeom prst="rect">
            <a:avLst/>
          </a:prstGeom>
          <a:noFill/>
          <a:ln/>
        </p:spPr>
        <p:txBody>
          <a:bodyPr vert="horz" wrap="square" lIns="0" tIns="0" rIns="0" bIns="0" rtlCol="0" anchor="ctr"/>
          <a:lstStyle/>
          <a:p>
            <a:pPr marL="0" indent="0">
              <a:lnSpc>
                <a:spcPts val="2025"/>
              </a:lnSpc>
              <a:buNone/>
            </a:pPr>
            <a:r>
              <a:rPr lang="en-US" sz="1350" dirty="0">
                <a:solidFill>
                  <a:srgbClr val="FFFFFF"/>
                </a:solidFill>
              </a:rPr>
              <a:t>3</a:t>
            </a:r>
            <a:endParaRPr lang="en-US" sz="1350" dirty="0"/>
          </a:p>
        </p:txBody>
      </p:sp>
      <p:sp>
        <p:nvSpPr>
          <p:cNvPr id="37" name="SK-24-text-36"/>
          <p:cNvSpPr/>
          <p:nvPr/>
        </p:nvSpPr>
        <p:spPr>
          <a:xfrm>
            <a:off x="1114425" y="2583507"/>
            <a:ext cx="48768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02124"/>
                </a:solidFill>
              </a:rPr>
              <a:t>NICE NG59 Exclusions</a:t>
            </a:r>
            <a:endParaRPr lang="en-US" sz="1350" dirty="0"/>
          </a:p>
        </p:txBody>
      </p:sp>
      <p:sp>
        <p:nvSpPr>
          <p:cNvPr id="38" name="SK-24-text-37"/>
          <p:cNvSpPr/>
          <p:nvPr/>
        </p:nvSpPr>
        <p:spPr>
          <a:xfrm>
            <a:off x="1114425" y="2859732"/>
            <a:ext cx="4791075" cy="426541"/>
          </a:xfrm>
          <a:prstGeom prst="rect">
            <a:avLst/>
          </a:prstGeom>
          <a:noFill/>
          <a:ln/>
        </p:spPr>
        <p:txBody>
          <a:bodyPr vert="horz" wrap="square" lIns="0" tIns="0" rIns="0" bIns="0" rtlCol="0" anchor="ctr"/>
          <a:lstStyle/>
          <a:p>
            <a:pPr marL="0" indent="0">
              <a:lnSpc>
                <a:spcPts val="1680"/>
              </a:lnSpc>
              <a:buNone/>
            </a:pPr>
            <a:r>
              <a:rPr lang="en-US" sz="1200" b="1" dirty="0">
                <a:solidFill>
                  <a:srgbClr val="C0392B"/>
                </a:solidFill>
              </a:rPr>
              <a:t>NO</a:t>
            </a:r>
            <a:r>
              <a:rPr lang="en-US" sz="1200" dirty="0">
                <a:solidFill>
                  <a:srgbClr val="5F6368"/>
                </a:solidFill>
              </a:rPr>
              <a:t> paracetamol alone and </a:t>
            </a:r>
            <a:r>
              <a:rPr lang="en-US" sz="1200" b="1" dirty="0">
                <a:solidFill>
                  <a:srgbClr val="C0392B"/>
                </a:solidFill>
              </a:rPr>
              <a:t>NO</a:t>
            </a:r>
            <a:r>
              <a:rPr lang="en-US" sz="1200" dirty="0">
                <a:solidFill>
                  <a:srgbClr val="5F6368"/>
                </a:solidFill>
              </a:rPr>
              <a:t> gabapentinoids for back pain (lack of evidence/harm risk).</a:t>
            </a:r>
            <a:endParaRPr lang="en-US" sz="1200" dirty="0"/>
          </a:p>
        </p:txBody>
      </p:sp>
      <p:sp>
        <p:nvSpPr>
          <p:cNvPr id="39" name="SK-24-text-38"/>
          <p:cNvSpPr/>
          <p:nvPr/>
        </p:nvSpPr>
        <p:spPr>
          <a:xfrm>
            <a:off x="6429375" y="2583507"/>
            <a:ext cx="466725" cy="381000"/>
          </a:xfrm>
          <a:prstGeom prst="rect">
            <a:avLst/>
          </a:prstGeom>
          <a:noFill/>
          <a:ln/>
        </p:spPr>
        <p:txBody>
          <a:bodyPr vert="horz" wrap="square" lIns="0" tIns="0" rIns="0" bIns="0" rtlCol="0" anchor="ctr"/>
          <a:lstStyle/>
          <a:p>
            <a:pPr marL="0" indent="0">
              <a:lnSpc>
                <a:spcPts val="2025"/>
              </a:lnSpc>
              <a:buNone/>
            </a:pPr>
            <a:r>
              <a:rPr lang="en-US" sz="1350" dirty="0">
                <a:solidFill>
                  <a:srgbClr val="FFFFFF"/>
                </a:solidFill>
              </a:rPr>
              <a:t>4</a:t>
            </a:r>
            <a:endParaRPr lang="en-US" sz="1350" dirty="0"/>
          </a:p>
        </p:txBody>
      </p:sp>
      <p:sp>
        <p:nvSpPr>
          <p:cNvPr id="40" name="SK-24-text-39"/>
          <p:cNvSpPr/>
          <p:nvPr/>
        </p:nvSpPr>
        <p:spPr>
          <a:xfrm>
            <a:off x="6810375" y="2583507"/>
            <a:ext cx="53816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02124"/>
                </a:solidFill>
              </a:rPr>
              <a:t>85% Non-Specific Diagnosis</a:t>
            </a:r>
            <a:endParaRPr lang="en-US" sz="1350" dirty="0"/>
          </a:p>
        </p:txBody>
      </p:sp>
      <p:sp>
        <p:nvSpPr>
          <p:cNvPr id="41" name="SK-24-text-40"/>
          <p:cNvSpPr/>
          <p:nvPr/>
        </p:nvSpPr>
        <p:spPr>
          <a:xfrm>
            <a:off x="6810375" y="2859732"/>
            <a:ext cx="4791075" cy="426541"/>
          </a:xfrm>
          <a:prstGeom prst="rect">
            <a:avLst/>
          </a:prstGeom>
          <a:noFill/>
          <a:ln/>
        </p:spPr>
        <p:txBody>
          <a:bodyPr vert="horz" wrap="square" lIns="0" tIns="0" rIns="0" bIns="0" rtlCol="0" anchor="ctr"/>
          <a:lstStyle/>
          <a:p>
            <a:pPr marL="0" indent="0">
              <a:lnSpc>
                <a:spcPts val="1680"/>
              </a:lnSpc>
              <a:buNone/>
            </a:pPr>
            <a:r>
              <a:rPr lang="en-US" sz="1200" dirty="0">
                <a:solidFill>
                  <a:srgbClr val="5F6368"/>
                </a:solidFill>
              </a:rPr>
              <a:t>Most back pain cannot be diagnosed precisely. Be honest—normalise this finding for patients.</a:t>
            </a:r>
            <a:endParaRPr lang="en-US" sz="1200" dirty="0"/>
          </a:p>
        </p:txBody>
      </p:sp>
      <p:sp>
        <p:nvSpPr>
          <p:cNvPr id="42" name="SK-24-text-41"/>
          <p:cNvSpPr/>
          <p:nvPr/>
        </p:nvSpPr>
        <p:spPr>
          <a:xfrm>
            <a:off x="733425" y="3587800"/>
            <a:ext cx="466725" cy="381000"/>
          </a:xfrm>
          <a:prstGeom prst="rect">
            <a:avLst/>
          </a:prstGeom>
          <a:noFill/>
          <a:ln/>
        </p:spPr>
        <p:txBody>
          <a:bodyPr vert="horz" wrap="square" lIns="0" tIns="0" rIns="0" bIns="0" rtlCol="0" anchor="ctr"/>
          <a:lstStyle/>
          <a:p>
            <a:pPr marL="0" indent="0">
              <a:lnSpc>
                <a:spcPts val="2025"/>
              </a:lnSpc>
              <a:buNone/>
            </a:pPr>
            <a:r>
              <a:rPr lang="en-US" sz="1350" dirty="0">
                <a:solidFill>
                  <a:srgbClr val="FFFFFF"/>
                </a:solidFill>
              </a:rPr>
              <a:t>5</a:t>
            </a:r>
            <a:endParaRPr lang="en-US" sz="1350" dirty="0"/>
          </a:p>
        </p:txBody>
      </p:sp>
      <p:sp>
        <p:nvSpPr>
          <p:cNvPr id="45" name="SK-24-text-44"/>
          <p:cNvSpPr/>
          <p:nvPr/>
        </p:nvSpPr>
        <p:spPr>
          <a:xfrm>
            <a:off x="6429375" y="3587800"/>
            <a:ext cx="466725" cy="381000"/>
          </a:xfrm>
          <a:prstGeom prst="rect">
            <a:avLst/>
          </a:prstGeom>
          <a:noFill/>
          <a:ln/>
        </p:spPr>
        <p:txBody>
          <a:bodyPr vert="horz" wrap="square" lIns="0" tIns="0" rIns="0" bIns="0" rtlCol="0" anchor="ctr"/>
          <a:lstStyle/>
          <a:p>
            <a:pPr marL="0" indent="0">
              <a:lnSpc>
                <a:spcPts val="2025"/>
              </a:lnSpc>
              <a:buNone/>
            </a:pPr>
            <a:r>
              <a:rPr lang="en-US" sz="1350" dirty="0">
                <a:solidFill>
                  <a:srgbClr val="FFFFFF"/>
                </a:solidFill>
              </a:rPr>
              <a:t>6</a:t>
            </a:r>
            <a:endParaRPr lang="en-US" sz="1350" dirty="0"/>
          </a:p>
        </p:txBody>
      </p:sp>
      <p:sp>
        <p:nvSpPr>
          <p:cNvPr id="46" name="SK-24-text-45"/>
          <p:cNvSpPr/>
          <p:nvPr/>
        </p:nvSpPr>
        <p:spPr>
          <a:xfrm>
            <a:off x="6810375" y="3587800"/>
            <a:ext cx="53816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02124"/>
                </a:solidFill>
              </a:rPr>
              <a:t>Shoulder: Age is Your Guide</a:t>
            </a:r>
            <a:endParaRPr lang="en-US" sz="1350" dirty="0"/>
          </a:p>
        </p:txBody>
      </p:sp>
      <p:sp>
        <p:nvSpPr>
          <p:cNvPr id="47" name="SK-24-text-46"/>
          <p:cNvSpPr/>
          <p:nvPr/>
        </p:nvSpPr>
        <p:spPr>
          <a:xfrm>
            <a:off x="6810375" y="3864025"/>
            <a:ext cx="4791075" cy="426541"/>
          </a:xfrm>
          <a:prstGeom prst="rect">
            <a:avLst/>
          </a:prstGeom>
          <a:noFill/>
          <a:ln/>
        </p:spPr>
        <p:txBody>
          <a:bodyPr vert="horz" wrap="square" lIns="0" tIns="0" rIns="0" bIns="0" rtlCol="0" anchor="ctr"/>
          <a:lstStyle/>
          <a:p>
            <a:pPr marL="0" indent="0">
              <a:lnSpc>
                <a:spcPts val="1680"/>
              </a:lnSpc>
              <a:buNone/>
            </a:pPr>
            <a:r>
              <a:rPr lang="en-US" sz="1200" dirty="0">
                <a:solidFill>
                  <a:srgbClr val="5F6368"/>
                </a:solidFill>
              </a:rPr>
              <a:t>&lt;35: Instability; 35–50: Impingement; &gt;50: Frozen shoulder or Rotator Cuff tear.</a:t>
            </a:r>
            <a:endParaRPr lang="en-US" sz="1200" dirty="0"/>
          </a:p>
        </p:txBody>
      </p:sp>
      <p:sp>
        <p:nvSpPr>
          <p:cNvPr id="48" name="SK-24-text-47"/>
          <p:cNvSpPr/>
          <p:nvPr/>
        </p:nvSpPr>
        <p:spPr>
          <a:xfrm>
            <a:off x="733425" y="4592092"/>
            <a:ext cx="466725" cy="381000"/>
          </a:xfrm>
          <a:prstGeom prst="rect">
            <a:avLst/>
          </a:prstGeom>
          <a:noFill/>
          <a:ln/>
        </p:spPr>
        <p:txBody>
          <a:bodyPr vert="horz" wrap="square" lIns="0" tIns="0" rIns="0" bIns="0" rtlCol="0" anchor="ctr"/>
          <a:lstStyle/>
          <a:p>
            <a:pPr marL="0" indent="0">
              <a:lnSpc>
                <a:spcPts val="2025"/>
              </a:lnSpc>
              <a:buNone/>
            </a:pPr>
            <a:r>
              <a:rPr lang="en-US" sz="1350" dirty="0">
                <a:solidFill>
                  <a:srgbClr val="FFFFFF"/>
                </a:solidFill>
              </a:rPr>
              <a:t>7</a:t>
            </a:r>
            <a:endParaRPr lang="en-US" sz="1350" dirty="0"/>
          </a:p>
        </p:txBody>
      </p:sp>
      <p:sp>
        <p:nvSpPr>
          <p:cNvPr id="51" name="SK-24-text-50"/>
          <p:cNvSpPr/>
          <p:nvPr/>
        </p:nvSpPr>
        <p:spPr>
          <a:xfrm>
            <a:off x="6429375" y="4592092"/>
            <a:ext cx="466725" cy="381000"/>
          </a:xfrm>
          <a:prstGeom prst="rect">
            <a:avLst/>
          </a:prstGeom>
          <a:noFill/>
          <a:ln/>
        </p:spPr>
        <p:txBody>
          <a:bodyPr vert="horz" wrap="square" lIns="0" tIns="0" rIns="0" bIns="0" rtlCol="0" anchor="ctr"/>
          <a:lstStyle/>
          <a:p>
            <a:pPr marL="0" indent="0">
              <a:lnSpc>
                <a:spcPts val="2025"/>
              </a:lnSpc>
              <a:buNone/>
            </a:pPr>
            <a:r>
              <a:rPr lang="en-US" sz="1350" dirty="0">
                <a:solidFill>
                  <a:srgbClr val="FFFFFF"/>
                </a:solidFill>
              </a:rPr>
              <a:t>8</a:t>
            </a:r>
            <a:endParaRPr lang="en-US" sz="1350" dirty="0"/>
          </a:p>
        </p:txBody>
      </p:sp>
      <p:sp>
        <p:nvSpPr>
          <p:cNvPr id="52" name="SK-24-text-51"/>
          <p:cNvSpPr/>
          <p:nvPr/>
        </p:nvSpPr>
        <p:spPr>
          <a:xfrm>
            <a:off x="1143000" y="3597006"/>
            <a:ext cx="48768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02124"/>
                </a:solidFill>
              </a:rPr>
              <a:t>Yellow Flags &gt; Scans</a:t>
            </a:r>
            <a:endParaRPr lang="en-US" sz="1350" dirty="0"/>
          </a:p>
        </p:txBody>
      </p:sp>
      <p:sp>
        <p:nvSpPr>
          <p:cNvPr id="53" name="SK-24-text-52"/>
          <p:cNvSpPr/>
          <p:nvPr/>
        </p:nvSpPr>
        <p:spPr>
          <a:xfrm>
            <a:off x="1114424" y="3854181"/>
            <a:ext cx="4791075" cy="426541"/>
          </a:xfrm>
          <a:prstGeom prst="rect">
            <a:avLst/>
          </a:prstGeom>
          <a:noFill/>
          <a:ln/>
        </p:spPr>
        <p:txBody>
          <a:bodyPr vert="horz" wrap="square" lIns="0" tIns="0" rIns="0" bIns="0" rtlCol="0" anchor="ctr"/>
          <a:lstStyle/>
          <a:p>
            <a:pPr marL="0" indent="0">
              <a:lnSpc>
                <a:spcPts val="1680"/>
              </a:lnSpc>
              <a:buNone/>
            </a:pPr>
            <a:r>
              <a:rPr lang="en-US" sz="1200" dirty="0">
                <a:solidFill>
                  <a:srgbClr val="5F6368"/>
                </a:solidFill>
              </a:rPr>
              <a:t>Psychosocial factors (beliefs, fear-avoidance) predict chronicity better than any MRI scan.</a:t>
            </a:r>
            <a:endParaRPr lang="en-US" sz="1200" dirty="0"/>
          </a:p>
        </p:txBody>
      </p:sp>
      <p:sp>
        <p:nvSpPr>
          <p:cNvPr id="54" name="SK-24-text-53"/>
          <p:cNvSpPr/>
          <p:nvPr/>
        </p:nvSpPr>
        <p:spPr>
          <a:xfrm>
            <a:off x="733425" y="5596384"/>
            <a:ext cx="466725" cy="381000"/>
          </a:xfrm>
          <a:prstGeom prst="rect">
            <a:avLst/>
          </a:prstGeom>
          <a:noFill/>
          <a:ln/>
        </p:spPr>
        <p:txBody>
          <a:bodyPr vert="horz" wrap="square" lIns="0" tIns="0" rIns="0" bIns="0" rtlCol="0" anchor="ctr"/>
          <a:lstStyle/>
          <a:p>
            <a:pPr marL="0" indent="0">
              <a:lnSpc>
                <a:spcPts val="2025"/>
              </a:lnSpc>
              <a:buNone/>
            </a:pPr>
            <a:endParaRPr lang="en-US" sz="1350" dirty="0"/>
          </a:p>
        </p:txBody>
      </p:sp>
      <p:sp>
        <p:nvSpPr>
          <p:cNvPr id="55" name="SK-24-text-54"/>
          <p:cNvSpPr/>
          <p:nvPr/>
        </p:nvSpPr>
        <p:spPr>
          <a:xfrm>
            <a:off x="1143000" y="4563219"/>
            <a:ext cx="48768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02124"/>
                </a:solidFill>
              </a:rPr>
              <a:t>Neck Pain Management</a:t>
            </a:r>
            <a:endParaRPr lang="en-US" sz="1350" dirty="0"/>
          </a:p>
        </p:txBody>
      </p:sp>
      <p:sp>
        <p:nvSpPr>
          <p:cNvPr id="56" name="SK-24-text-55"/>
          <p:cNvSpPr/>
          <p:nvPr/>
        </p:nvSpPr>
        <p:spPr>
          <a:xfrm>
            <a:off x="1143000" y="4839444"/>
            <a:ext cx="4791075" cy="426541"/>
          </a:xfrm>
          <a:prstGeom prst="rect">
            <a:avLst/>
          </a:prstGeom>
          <a:noFill/>
          <a:ln/>
        </p:spPr>
        <p:txBody>
          <a:bodyPr vert="horz" wrap="square" lIns="0" tIns="0" rIns="0" bIns="0" rtlCol="0" anchor="ctr"/>
          <a:lstStyle/>
          <a:p>
            <a:pPr marL="0" indent="0">
              <a:lnSpc>
                <a:spcPts val="1680"/>
              </a:lnSpc>
              <a:buNone/>
            </a:pPr>
            <a:r>
              <a:rPr lang="en-US" sz="1200" dirty="0">
                <a:solidFill>
                  <a:srgbClr val="5F6368"/>
                </a:solidFill>
              </a:rPr>
              <a:t>Collars and traction don't work. Prescribe home exercises and early return to activity.</a:t>
            </a:r>
            <a:endParaRPr lang="en-US" sz="1200" dirty="0"/>
          </a:p>
        </p:txBody>
      </p:sp>
      <p:sp>
        <p:nvSpPr>
          <p:cNvPr id="57" name="SK-24-text-56"/>
          <p:cNvSpPr/>
          <p:nvPr/>
        </p:nvSpPr>
        <p:spPr>
          <a:xfrm>
            <a:off x="6381750" y="5596384"/>
            <a:ext cx="771525" cy="381000"/>
          </a:xfrm>
          <a:prstGeom prst="rect">
            <a:avLst/>
          </a:prstGeom>
          <a:noFill/>
          <a:ln/>
        </p:spPr>
        <p:txBody>
          <a:bodyPr vert="horz" wrap="square" lIns="0" tIns="0" rIns="0" bIns="0" rtlCol="0" anchor="ctr"/>
          <a:lstStyle/>
          <a:p>
            <a:pPr marL="0" indent="0">
              <a:lnSpc>
                <a:spcPts val="2025"/>
              </a:lnSpc>
              <a:buNone/>
            </a:pPr>
            <a:r>
              <a:rPr lang="en-US" sz="1350" dirty="0">
                <a:solidFill>
                  <a:srgbClr val="FFFFFF"/>
                </a:solidFill>
              </a:rPr>
              <a:t>10</a:t>
            </a:r>
            <a:endParaRPr lang="en-US" sz="1350" dirty="0"/>
          </a:p>
        </p:txBody>
      </p:sp>
      <p:sp>
        <p:nvSpPr>
          <p:cNvPr id="60" name="SK-24-text-59"/>
          <p:cNvSpPr/>
          <p:nvPr/>
        </p:nvSpPr>
        <p:spPr>
          <a:xfrm>
            <a:off x="10553700" y="6629400"/>
            <a:ext cx="1638300" cy="171450"/>
          </a:xfrm>
          <a:prstGeom prst="rect">
            <a:avLst/>
          </a:prstGeom>
          <a:noFill/>
          <a:ln/>
        </p:spPr>
        <p:txBody>
          <a:bodyPr vert="horz" wrap="square" lIns="0" tIns="0" rIns="0" bIns="0" rtlCol="0" anchor="ctr"/>
          <a:lstStyle/>
          <a:p>
            <a:pPr marL="0" indent="0">
              <a:lnSpc>
                <a:spcPts val="1350"/>
              </a:lnSpc>
              <a:buNone/>
            </a:pPr>
            <a:r>
              <a:rPr lang="en-US" sz="900" dirty="0">
                <a:solidFill>
                  <a:srgbClr val="70757A"/>
                </a:solidFill>
              </a:rPr>
              <a:t>www.bradfordvts.co.uk</a:t>
            </a:r>
            <a:endParaRPr lang="en-US" sz="900" dirty="0"/>
          </a:p>
        </p:txBody>
      </p:sp>
      <p:pic>
        <p:nvPicPr>
          <p:cNvPr id="62" name="SK-24-img-20" descr="preencoded.png">
            <a:extLst>
              <a:ext uri="{FF2B5EF4-FFF2-40B4-BE49-F238E27FC236}">
                <a16:creationId xmlns:a16="http://schemas.microsoft.com/office/drawing/2014/main" id="{2F9384FA-6AB7-E181-4107-FF2CB6FE82E3}"/>
              </a:ext>
            </a:extLst>
          </p:cNvPr>
          <p:cNvPicPr>
            <a:picLocks noChangeAspect="1"/>
          </p:cNvPicPr>
          <p:nvPr/>
        </p:nvPicPr>
        <p:blipFill>
          <a:blip r:embed="rId8"/>
          <a:stretch>
            <a:fillRect/>
          </a:stretch>
        </p:blipFill>
        <p:spPr>
          <a:xfrm>
            <a:off x="2950028" y="5565875"/>
            <a:ext cx="5543550" cy="909042"/>
          </a:xfrm>
          <a:prstGeom prst="rect">
            <a:avLst/>
          </a:prstGeom>
        </p:spPr>
      </p:pic>
      <p:pic>
        <p:nvPicPr>
          <p:cNvPr id="64" name="SK-24-img-21" descr="preencoded.png">
            <a:extLst>
              <a:ext uri="{FF2B5EF4-FFF2-40B4-BE49-F238E27FC236}">
                <a16:creationId xmlns:a16="http://schemas.microsoft.com/office/drawing/2014/main" id="{F192786D-7762-74E3-C2B4-5FBBD20FFC46}"/>
              </a:ext>
            </a:extLst>
          </p:cNvPr>
          <p:cNvPicPr>
            <a:picLocks noChangeAspect="1"/>
          </p:cNvPicPr>
          <p:nvPr/>
        </p:nvPicPr>
        <p:blipFill>
          <a:blip r:embed="rId9"/>
          <a:stretch>
            <a:fillRect/>
          </a:stretch>
        </p:blipFill>
        <p:spPr>
          <a:xfrm>
            <a:off x="3057525" y="5669459"/>
            <a:ext cx="381000" cy="381000"/>
          </a:xfrm>
          <a:prstGeom prst="rect">
            <a:avLst/>
          </a:prstGeom>
        </p:spPr>
      </p:pic>
      <p:sp>
        <p:nvSpPr>
          <p:cNvPr id="66" name="SK-24-text-50">
            <a:extLst>
              <a:ext uri="{FF2B5EF4-FFF2-40B4-BE49-F238E27FC236}">
                <a16:creationId xmlns:a16="http://schemas.microsoft.com/office/drawing/2014/main" id="{933C29F4-D332-E316-56FC-1F096EECEC1F}"/>
              </a:ext>
            </a:extLst>
          </p:cNvPr>
          <p:cNvSpPr/>
          <p:nvPr/>
        </p:nvSpPr>
        <p:spPr>
          <a:xfrm>
            <a:off x="3188017" y="5699458"/>
            <a:ext cx="1752600" cy="381000"/>
          </a:xfrm>
          <a:prstGeom prst="rect">
            <a:avLst/>
          </a:prstGeom>
          <a:noFill/>
          <a:ln/>
        </p:spPr>
        <p:txBody>
          <a:bodyPr vert="horz" wrap="square" lIns="0" tIns="0" rIns="0" bIns="0" rtlCol="0" anchor="ctr"/>
          <a:lstStyle/>
          <a:p>
            <a:pPr marL="0" indent="0">
              <a:lnSpc>
                <a:spcPts val="2025"/>
              </a:lnSpc>
              <a:buNone/>
            </a:pPr>
            <a:r>
              <a:rPr lang="en-US" sz="1350" dirty="0">
                <a:solidFill>
                  <a:srgbClr val="FFFFFF"/>
                </a:solidFill>
              </a:rPr>
              <a:t>9</a:t>
            </a:r>
            <a:endParaRPr lang="en-US" sz="1350" dirty="0"/>
          </a:p>
        </p:txBody>
      </p:sp>
      <p:sp>
        <p:nvSpPr>
          <p:cNvPr id="59" name="SK-24-text-58"/>
          <p:cNvSpPr/>
          <p:nvPr/>
        </p:nvSpPr>
        <p:spPr>
          <a:xfrm>
            <a:off x="3538537" y="5926601"/>
            <a:ext cx="4791075" cy="426541"/>
          </a:xfrm>
          <a:prstGeom prst="rect">
            <a:avLst/>
          </a:prstGeom>
          <a:noFill/>
          <a:ln/>
        </p:spPr>
        <p:txBody>
          <a:bodyPr vert="horz" wrap="square" lIns="0" tIns="0" rIns="0" bIns="0" rtlCol="0" anchor="ctr"/>
          <a:lstStyle/>
          <a:p>
            <a:pPr marL="0" indent="0">
              <a:lnSpc>
                <a:spcPts val="1680"/>
              </a:lnSpc>
              <a:buNone/>
            </a:pPr>
            <a:r>
              <a:rPr lang="en-US" sz="1200" b="1" dirty="0">
                <a:solidFill>
                  <a:srgbClr val="27AE60"/>
                </a:solidFill>
              </a:rPr>
              <a:t>Reassure, Normalise, and Activate.</a:t>
            </a:r>
            <a:r>
              <a:rPr lang="en-US" sz="1200" dirty="0">
                <a:solidFill>
                  <a:srgbClr val="5F6368"/>
                </a:solidFill>
              </a:rPr>
              <a:t> The GP-patient interaction itself is a primary treatment tool.</a:t>
            </a:r>
            <a:endParaRPr lang="en-US" sz="1200" dirty="0"/>
          </a:p>
        </p:txBody>
      </p:sp>
      <p:sp>
        <p:nvSpPr>
          <p:cNvPr id="58" name="SK-24-text-57"/>
          <p:cNvSpPr/>
          <p:nvPr/>
        </p:nvSpPr>
        <p:spPr>
          <a:xfrm>
            <a:off x="3552825" y="5652077"/>
            <a:ext cx="502348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02124"/>
                </a:solidFill>
              </a:rPr>
              <a:t>Therapeutic Consultation</a:t>
            </a:r>
            <a:endParaRPr lang="en-US" sz="1350" dirty="0"/>
          </a:p>
        </p:txBody>
      </p:sp>
      <p:sp>
        <p:nvSpPr>
          <p:cNvPr id="68" name="SK-24-text-57">
            <a:extLst>
              <a:ext uri="{FF2B5EF4-FFF2-40B4-BE49-F238E27FC236}">
                <a16:creationId xmlns:a16="http://schemas.microsoft.com/office/drawing/2014/main" id="{F9CFFFE8-3B2D-B91F-8812-72BFDB800CCE}"/>
              </a:ext>
            </a:extLst>
          </p:cNvPr>
          <p:cNvSpPr/>
          <p:nvPr/>
        </p:nvSpPr>
        <p:spPr>
          <a:xfrm>
            <a:off x="6810375" y="4633300"/>
            <a:ext cx="502348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02124"/>
                </a:solidFill>
              </a:rPr>
              <a:t>Bilateral </a:t>
            </a:r>
            <a:r>
              <a:rPr lang="en-US" sz="1350" b="1" dirty="0" err="1">
                <a:solidFill>
                  <a:srgbClr val="202124"/>
                </a:solidFill>
              </a:rPr>
              <a:t>Eipcondylitis</a:t>
            </a:r>
            <a:r>
              <a:rPr lang="en-US" sz="1350" b="1" dirty="0">
                <a:solidFill>
                  <a:srgbClr val="202124"/>
                </a:solidFill>
              </a:rPr>
              <a:t> can indicate a Neck Problem</a:t>
            </a:r>
            <a:endParaRPr lang="en-US" sz="1350" dirty="0"/>
          </a:p>
        </p:txBody>
      </p:sp>
      <p:sp>
        <p:nvSpPr>
          <p:cNvPr id="70" name="SK-24-text-58">
            <a:extLst>
              <a:ext uri="{FF2B5EF4-FFF2-40B4-BE49-F238E27FC236}">
                <a16:creationId xmlns:a16="http://schemas.microsoft.com/office/drawing/2014/main" id="{958BE9C4-731A-DD13-2D53-34F3F5F0C237}"/>
              </a:ext>
            </a:extLst>
          </p:cNvPr>
          <p:cNvSpPr/>
          <p:nvPr/>
        </p:nvSpPr>
        <p:spPr>
          <a:xfrm>
            <a:off x="6819900" y="4763576"/>
            <a:ext cx="4791075" cy="426541"/>
          </a:xfrm>
          <a:prstGeom prst="rect">
            <a:avLst/>
          </a:prstGeom>
          <a:noFill/>
          <a:ln/>
        </p:spPr>
        <p:txBody>
          <a:bodyPr vert="horz" wrap="square" lIns="0" tIns="0" rIns="0" bIns="0" rtlCol="0" anchor="ctr"/>
          <a:lstStyle/>
          <a:p>
            <a:pPr>
              <a:lnSpc>
                <a:spcPts val="1680"/>
              </a:lnSpc>
            </a:pPr>
            <a:r>
              <a:rPr lang="en-US" sz="1200" dirty="0">
                <a:solidFill>
                  <a:srgbClr val="202124"/>
                </a:solidFill>
              </a:rPr>
              <a:t>If present in both elbows, the primary origin is often the </a:t>
            </a:r>
            <a:r>
              <a:rPr lang="en-US" sz="1200" b="1" dirty="0">
                <a:solidFill>
                  <a:srgbClr val="005EB8"/>
                </a:solidFill>
              </a:rPr>
              <a:t>Cervical Spine</a:t>
            </a:r>
            <a:r>
              <a:rPr lang="en-US" sz="1200" dirty="0">
                <a:solidFill>
                  <a:srgbClr val="202124"/>
                </a:solidFill>
              </a:rPr>
              <a:t>.</a:t>
            </a:r>
            <a:endParaRPr lang="en-US" sz="1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2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5-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5-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5-img-3" descr="preencoded.png"/>
          <p:cNvPicPr>
            <a:picLocks noChangeAspect="1"/>
          </p:cNvPicPr>
          <p:nvPr/>
        </p:nvPicPr>
        <p:blipFill>
          <a:blip r:embed="rId5"/>
          <a:stretch>
            <a:fillRect/>
          </a:stretch>
        </p:blipFill>
        <p:spPr>
          <a:xfrm>
            <a:off x="0" y="0"/>
            <a:ext cx="12192000" cy="769590"/>
          </a:xfrm>
          <a:prstGeom prst="rect">
            <a:avLst/>
          </a:prstGeom>
        </p:spPr>
      </p:pic>
      <p:pic>
        <p:nvPicPr>
          <p:cNvPr id="5" name="SK-25-img-4" descr="preencoded.png"/>
          <p:cNvPicPr>
            <a:picLocks noChangeAspect="1"/>
          </p:cNvPicPr>
          <p:nvPr/>
        </p:nvPicPr>
        <p:blipFill>
          <a:blip r:embed="rId6"/>
          <a:stretch>
            <a:fillRect/>
          </a:stretch>
        </p:blipFill>
        <p:spPr>
          <a:xfrm>
            <a:off x="476250" y="1559123"/>
            <a:ext cx="309563" cy="251520"/>
          </a:xfrm>
          <a:prstGeom prst="rect">
            <a:avLst/>
          </a:prstGeom>
        </p:spPr>
      </p:pic>
      <p:pic>
        <p:nvPicPr>
          <p:cNvPr id="6" name="SK-25-img-5" descr="preencoded.png"/>
          <p:cNvPicPr>
            <a:picLocks noChangeAspect="1"/>
          </p:cNvPicPr>
          <p:nvPr/>
        </p:nvPicPr>
        <p:blipFill>
          <a:blip r:embed="rId7"/>
          <a:stretch>
            <a:fillRect/>
          </a:stretch>
        </p:blipFill>
        <p:spPr>
          <a:xfrm>
            <a:off x="476250" y="4661446"/>
            <a:ext cx="5233988" cy="1009650"/>
          </a:xfrm>
          <a:prstGeom prst="rect">
            <a:avLst/>
          </a:prstGeom>
        </p:spPr>
      </p:pic>
      <p:pic>
        <p:nvPicPr>
          <p:cNvPr id="7" name="SK-25-img-6" descr="preencoded.png"/>
          <p:cNvPicPr>
            <a:picLocks noChangeAspect="1"/>
          </p:cNvPicPr>
          <p:nvPr/>
        </p:nvPicPr>
        <p:blipFill>
          <a:blip r:embed="rId8"/>
          <a:stretch>
            <a:fillRect/>
          </a:stretch>
        </p:blipFill>
        <p:spPr>
          <a:xfrm>
            <a:off x="6091238" y="1245840"/>
            <a:ext cx="9525" cy="4678710"/>
          </a:xfrm>
          <a:prstGeom prst="rect">
            <a:avLst/>
          </a:prstGeom>
        </p:spPr>
      </p:pic>
      <p:pic>
        <p:nvPicPr>
          <p:cNvPr id="8" name="SK-25-img-7" descr="preencoded.png"/>
          <p:cNvPicPr>
            <a:picLocks noChangeAspect="1"/>
          </p:cNvPicPr>
          <p:nvPr/>
        </p:nvPicPr>
        <p:blipFill>
          <a:blip r:embed="rId9"/>
          <a:stretch>
            <a:fillRect/>
          </a:stretch>
        </p:blipFill>
        <p:spPr>
          <a:xfrm>
            <a:off x="6481763" y="1697236"/>
            <a:ext cx="309563" cy="251520"/>
          </a:xfrm>
          <a:prstGeom prst="rect">
            <a:avLst/>
          </a:prstGeom>
        </p:spPr>
      </p:pic>
      <p:pic>
        <p:nvPicPr>
          <p:cNvPr id="9" name="SK-25-img-8" descr="preencoded.png"/>
          <p:cNvPicPr>
            <a:picLocks noChangeAspect="1"/>
          </p:cNvPicPr>
          <p:nvPr/>
        </p:nvPicPr>
        <p:blipFill>
          <a:blip r:embed="rId10"/>
          <a:stretch>
            <a:fillRect/>
          </a:stretch>
        </p:blipFill>
        <p:spPr>
          <a:xfrm>
            <a:off x="6481763" y="2258764"/>
            <a:ext cx="228600" cy="152400"/>
          </a:xfrm>
          <a:prstGeom prst="rect">
            <a:avLst/>
          </a:prstGeom>
        </p:spPr>
      </p:pic>
      <p:pic>
        <p:nvPicPr>
          <p:cNvPr id="10" name="SK-25-img-9" descr="preencoded.png"/>
          <p:cNvPicPr>
            <a:picLocks noChangeAspect="1"/>
          </p:cNvPicPr>
          <p:nvPr/>
        </p:nvPicPr>
        <p:blipFill>
          <a:blip r:embed="rId11"/>
          <a:stretch>
            <a:fillRect/>
          </a:stretch>
        </p:blipFill>
        <p:spPr>
          <a:xfrm>
            <a:off x="6481763" y="2925514"/>
            <a:ext cx="228600" cy="152400"/>
          </a:xfrm>
          <a:prstGeom prst="rect">
            <a:avLst/>
          </a:prstGeom>
        </p:spPr>
      </p:pic>
      <p:pic>
        <p:nvPicPr>
          <p:cNvPr id="12" name="SK-25-img-11" descr="preencoded.png"/>
          <p:cNvPicPr>
            <a:picLocks noChangeAspect="1"/>
          </p:cNvPicPr>
          <p:nvPr/>
        </p:nvPicPr>
        <p:blipFill>
          <a:blip r:embed="rId12"/>
          <a:stretch>
            <a:fillRect/>
          </a:stretch>
        </p:blipFill>
        <p:spPr>
          <a:xfrm>
            <a:off x="6516121" y="3616056"/>
            <a:ext cx="228600" cy="152400"/>
          </a:xfrm>
          <a:prstGeom prst="rect">
            <a:avLst/>
          </a:prstGeom>
        </p:spPr>
      </p:pic>
      <p:pic>
        <p:nvPicPr>
          <p:cNvPr id="13" name="SK-25-img-12" descr="preencoded.png"/>
          <p:cNvPicPr>
            <a:picLocks noChangeAspect="1"/>
          </p:cNvPicPr>
          <p:nvPr/>
        </p:nvPicPr>
        <p:blipFill>
          <a:blip r:embed="rId13"/>
          <a:stretch>
            <a:fillRect/>
          </a:stretch>
        </p:blipFill>
        <p:spPr>
          <a:xfrm>
            <a:off x="6531770" y="4303217"/>
            <a:ext cx="228600" cy="152400"/>
          </a:xfrm>
          <a:prstGeom prst="rect">
            <a:avLst/>
          </a:prstGeom>
        </p:spPr>
      </p:pic>
      <p:sp>
        <p:nvSpPr>
          <p:cNvPr id="14" name="SK-25-text-13"/>
          <p:cNvSpPr/>
          <p:nvPr/>
        </p:nvSpPr>
        <p:spPr>
          <a:xfrm>
            <a:off x="476250" y="285750"/>
            <a:ext cx="871156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202124"/>
                </a:solidFill>
              </a:rPr>
              <a:t>Exam Pearls: AKT Focus</a:t>
            </a:r>
            <a:endParaRPr lang="en-US" sz="2550" dirty="0"/>
          </a:p>
        </p:txBody>
      </p:sp>
      <p:sp>
        <p:nvSpPr>
          <p:cNvPr id="15" name="SK-25-text-14"/>
          <p:cNvSpPr/>
          <p:nvPr/>
        </p:nvSpPr>
        <p:spPr>
          <a:xfrm>
            <a:off x="10706100" y="455265"/>
            <a:ext cx="148590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F26522"/>
                </a:solidFill>
              </a:rPr>
              <a:t>BRADFORD VTS</a:t>
            </a:r>
            <a:endParaRPr lang="en-US" sz="900" dirty="0"/>
          </a:p>
        </p:txBody>
      </p:sp>
      <p:sp>
        <p:nvSpPr>
          <p:cNvPr id="16" name="SK-25-text-15"/>
          <p:cNvSpPr/>
          <p:nvPr/>
        </p:nvSpPr>
        <p:spPr>
          <a:xfrm>
            <a:off x="900113" y="1499146"/>
            <a:ext cx="7429500" cy="371475"/>
          </a:xfrm>
          <a:prstGeom prst="rect">
            <a:avLst/>
          </a:prstGeom>
          <a:noFill/>
          <a:ln/>
        </p:spPr>
        <p:txBody>
          <a:bodyPr vert="horz" wrap="square" lIns="0" tIns="0" rIns="0" bIns="0" rtlCol="0" anchor="ctr"/>
          <a:lstStyle/>
          <a:p>
            <a:pPr marL="0" indent="0">
              <a:lnSpc>
                <a:spcPts val="2925"/>
              </a:lnSpc>
              <a:buNone/>
            </a:pPr>
            <a:r>
              <a:rPr lang="en-US" sz="1950" b="1" dirty="0">
                <a:solidFill>
                  <a:srgbClr val="005EB8"/>
                </a:solidFill>
              </a:rPr>
              <a:t>Clinical Knowledge &amp; NICE</a:t>
            </a:r>
            <a:endParaRPr lang="en-US" sz="1950" dirty="0"/>
          </a:p>
        </p:txBody>
      </p:sp>
      <p:sp>
        <p:nvSpPr>
          <p:cNvPr id="17" name="SK-25-text-16"/>
          <p:cNvSpPr/>
          <p:nvPr/>
        </p:nvSpPr>
        <p:spPr>
          <a:xfrm>
            <a:off x="552450" y="2061121"/>
            <a:ext cx="5233988" cy="25717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EXCLUDE</a:t>
            </a:r>
            <a:r>
              <a:rPr lang="en-US" sz="1350" dirty="0">
                <a:solidFill>
                  <a:srgbClr val="202124"/>
                </a:solidFill>
              </a:rPr>
              <a:t> </a:t>
            </a:r>
            <a:r>
              <a:rPr lang="en-US" sz="1350" b="1" dirty="0">
                <a:solidFill>
                  <a:srgbClr val="005EB8"/>
                </a:solidFill>
              </a:rPr>
              <a:t>Paracetamol</a:t>
            </a:r>
            <a:r>
              <a:rPr lang="en-US" sz="1350" dirty="0">
                <a:solidFill>
                  <a:srgbClr val="202124"/>
                </a:solidFill>
              </a:rPr>
              <a:t> as sole treatment for LBP (NICE NG59).</a:t>
            </a:r>
            <a:endParaRPr lang="en-US" sz="1350" dirty="0"/>
          </a:p>
        </p:txBody>
      </p:sp>
      <p:sp>
        <p:nvSpPr>
          <p:cNvPr id="18" name="SK-25-text-17"/>
          <p:cNvSpPr/>
          <p:nvPr/>
        </p:nvSpPr>
        <p:spPr>
          <a:xfrm>
            <a:off x="552450" y="2470696"/>
            <a:ext cx="5233988" cy="514350"/>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EXCLUDE</a:t>
            </a:r>
            <a:r>
              <a:rPr lang="en-US" sz="1350" dirty="0">
                <a:solidFill>
                  <a:srgbClr val="202124"/>
                </a:solidFill>
              </a:rPr>
              <a:t> </a:t>
            </a:r>
            <a:r>
              <a:rPr lang="en-US" sz="1350" b="1" dirty="0">
                <a:solidFill>
                  <a:srgbClr val="005EB8"/>
                </a:solidFill>
              </a:rPr>
              <a:t>Gabapentinoids</a:t>
            </a:r>
            <a:r>
              <a:rPr lang="en-US" sz="1350" dirty="0">
                <a:solidFill>
                  <a:srgbClr val="202124"/>
                </a:solidFill>
              </a:rPr>
              <a:t> (Pregabalin/Gabapentin) — no evidence for benefit; high risk of harm.</a:t>
            </a:r>
            <a:endParaRPr lang="en-US" sz="1350" dirty="0"/>
          </a:p>
        </p:txBody>
      </p:sp>
      <p:sp>
        <p:nvSpPr>
          <p:cNvPr id="19" name="SK-25-text-18"/>
          <p:cNvSpPr/>
          <p:nvPr/>
        </p:nvSpPr>
        <p:spPr>
          <a:xfrm>
            <a:off x="552450" y="3137446"/>
            <a:ext cx="5233988" cy="514350"/>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DO</a:t>
            </a:r>
            <a:r>
              <a:rPr lang="en-US" sz="1350" dirty="0">
                <a:solidFill>
                  <a:srgbClr val="202124"/>
                </a:solidFill>
              </a:rPr>
              <a:t> Prescribe </a:t>
            </a:r>
            <a:r>
              <a:rPr lang="en-US" sz="1350" b="1" dirty="0">
                <a:solidFill>
                  <a:srgbClr val="005EB8"/>
                </a:solidFill>
              </a:rPr>
              <a:t>Exercise</a:t>
            </a:r>
            <a:r>
              <a:rPr lang="en-US" sz="1350" dirty="0">
                <a:solidFill>
                  <a:srgbClr val="202124"/>
                </a:solidFill>
              </a:rPr>
              <a:t> as first-line treatment (Aerobic, Strengthening, Flexibility).</a:t>
            </a:r>
            <a:endParaRPr lang="en-US" sz="1350" dirty="0"/>
          </a:p>
        </p:txBody>
      </p:sp>
      <p:sp>
        <p:nvSpPr>
          <p:cNvPr id="20" name="SK-25-text-19"/>
          <p:cNvSpPr/>
          <p:nvPr/>
        </p:nvSpPr>
        <p:spPr>
          <a:xfrm>
            <a:off x="552450" y="3804196"/>
            <a:ext cx="5233988" cy="514350"/>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DO</a:t>
            </a:r>
            <a:r>
              <a:rPr lang="en-US" sz="1350" dirty="0">
                <a:solidFill>
                  <a:srgbClr val="202124"/>
                </a:solidFill>
              </a:rPr>
              <a:t> Consider </a:t>
            </a:r>
            <a:r>
              <a:rPr lang="en-US" sz="1350" b="1" dirty="0">
                <a:solidFill>
                  <a:srgbClr val="005EB8"/>
                </a:solidFill>
              </a:rPr>
              <a:t>Manual Therapy</a:t>
            </a:r>
            <a:r>
              <a:rPr lang="en-US" sz="1350" dirty="0">
                <a:solidFill>
                  <a:srgbClr val="202124"/>
                </a:solidFill>
              </a:rPr>
              <a:t> or </a:t>
            </a:r>
            <a:r>
              <a:rPr lang="en-US" sz="1350" b="1" dirty="0">
                <a:solidFill>
                  <a:srgbClr val="005EB8"/>
                </a:solidFill>
              </a:rPr>
              <a:t>CBT</a:t>
            </a:r>
            <a:r>
              <a:rPr lang="en-US" sz="1350" dirty="0">
                <a:solidFill>
                  <a:srgbClr val="202124"/>
                </a:solidFill>
              </a:rPr>
              <a:t> as part of a package for persistent pain.</a:t>
            </a:r>
            <a:endParaRPr lang="en-US" sz="1350" dirty="0"/>
          </a:p>
        </p:txBody>
      </p:sp>
      <p:sp>
        <p:nvSpPr>
          <p:cNvPr id="21" name="SK-25-text-20"/>
          <p:cNvSpPr/>
          <p:nvPr/>
        </p:nvSpPr>
        <p:spPr>
          <a:xfrm>
            <a:off x="590550" y="4775746"/>
            <a:ext cx="119443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F26522"/>
                </a:solidFill>
              </a:rPr>
              <a:t>85%</a:t>
            </a:r>
            <a:endParaRPr lang="en-US" sz="1650" dirty="0"/>
          </a:p>
        </p:txBody>
      </p:sp>
      <p:sp>
        <p:nvSpPr>
          <p:cNvPr id="22" name="SK-25-text-21"/>
          <p:cNvSpPr/>
          <p:nvPr/>
        </p:nvSpPr>
        <p:spPr>
          <a:xfrm>
            <a:off x="1085850" y="4842421"/>
            <a:ext cx="9951720" cy="228600"/>
          </a:xfrm>
          <a:prstGeom prst="rect">
            <a:avLst/>
          </a:prstGeom>
          <a:noFill/>
          <a:ln/>
        </p:spPr>
        <p:txBody>
          <a:bodyPr vert="horz" wrap="square" lIns="0" tIns="0" rIns="0" bIns="0" rtlCol="0" anchor="ctr"/>
          <a:lstStyle/>
          <a:p>
            <a:pPr marL="0" indent="0">
              <a:lnSpc>
                <a:spcPts val="1800"/>
              </a:lnSpc>
              <a:buNone/>
            </a:pPr>
            <a:r>
              <a:rPr lang="en-US" sz="1200" dirty="0">
                <a:solidFill>
                  <a:srgbClr val="5F6368"/>
                </a:solidFill>
              </a:rPr>
              <a:t>of Low Back Pain has no definitive clinical diagnosis.</a:t>
            </a:r>
            <a:endParaRPr lang="en-US" sz="1200" dirty="0"/>
          </a:p>
        </p:txBody>
      </p:sp>
      <p:sp>
        <p:nvSpPr>
          <p:cNvPr id="23" name="SK-25-text-22"/>
          <p:cNvSpPr/>
          <p:nvPr/>
        </p:nvSpPr>
        <p:spPr>
          <a:xfrm>
            <a:off x="590550" y="5166271"/>
            <a:ext cx="228409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F26522"/>
                </a:solidFill>
              </a:rPr>
              <a:t>20-30%</a:t>
            </a:r>
            <a:endParaRPr lang="en-US" sz="1650" dirty="0"/>
          </a:p>
        </p:txBody>
      </p:sp>
      <p:sp>
        <p:nvSpPr>
          <p:cNvPr id="24" name="SK-25-text-23"/>
          <p:cNvSpPr/>
          <p:nvPr/>
        </p:nvSpPr>
        <p:spPr>
          <a:xfrm>
            <a:off x="1381125" y="5232946"/>
            <a:ext cx="9403080" cy="228600"/>
          </a:xfrm>
          <a:prstGeom prst="rect">
            <a:avLst/>
          </a:prstGeom>
          <a:noFill/>
          <a:ln/>
        </p:spPr>
        <p:txBody>
          <a:bodyPr vert="horz" wrap="square" lIns="0" tIns="0" rIns="0" bIns="0" rtlCol="0" anchor="ctr"/>
          <a:lstStyle/>
          <a:p>
            <a:pPr marL="0" indent="0">
              <a:lnSpc>
                <a:spcPts val="1800"/>
              </a:lnSpc>
              <a:buNone/>
            </a:pPr>
            <a:r>
              <a:rPr lang="en-US" sz="1200" dirty="0">
                <a:solidFill>
                  <a:srgbClr val="5F6368"/>
                </a:solidFill>
              </a:rPr>
              <a:t>of MRI/CT scans show asymptomatic disc herniations.</a:t>
            </a:r>
            <a:endParaRPr lang="en-US" sz="1200" dirty="0"/>
          </a:p>
        </p:txBody>
      </p:sp>
      <p:sp>
        <p:nvSpPr>
          <p:cNvPr id="25" name="SK-25-text-24"/>
          <p:cNvSpPr/>
          <p:nvPr/>
        </p:nvSpPr>
        <p:spPr>
          <a:xfrm>
            <a:off x="6905625" y="1637258"/>
            <a:ext cx="5286375" cy="371475"/>
          </a:xfrm>
          <a:prstGeom prst="rect">
            <a:avLst/>
          </a:prstGeom>
          <a:noFill/>
          <a:ln/>
        </p:spPr>
        <p:txBody>
          <a:bodyPr vert="horz" wrap="square" lIns="0" tIns="0" rIns="0" bIns="0" rtlCol="0" anchor="ctr"/>
          <a:lstStyle/>
          <a:p>
            <a:pPr marL="0" indent="0">
              <a:lnSpc>
                <a:spcPts val="2925"/>
              </a:lnSpc>
              <a:buNone/>
            </a:pPr>
            <a:r>
              <a:rPr lang="en-US" sz="1950" b="1" dirty="0">
                <a:solidFill>
                  <a:srgbClr val="005EB8"/>
                </a:solidFill>
              </a:rPr>
              <a:t>Exam Application / Clinical Skills</a:t>
            </a:r>
            <a:endParaRPr lang="en-US" sz="1950" dirty="0"/>
          </a:p>
        </p:txBody>
      </p:sp>
      <p:sp>
        <p:nvSpPr>
          <p:cNvPr id="26" name="SK-25-text-25"/>
          <p:cNvSpPr/>
          <p:nvPr/>
        </p:nvSpPr>
        <p:spPr>
          <a:xfrm>
            <a:off x="6834188" y="2199233"/>
            <a:ext cx="5233988" cy="514350"/>
          </a:xfrm>
          <a:prstGeom prst="rect">
            <a:avLst/>
          </a:prstGeom>
          <a:noFill/>
          <a:ln/>
        </p:spPr>
        <p:txBody>
          <a:bodyPr vert="horz" wrap="square" lIns="0" tIns="0" rIns="0" bIns="0" rtlCol="0" anchor="ctr"/>
          <a:lstStyle/>
          <a:p>
            <a:pPr marL="0" indent="0">
              <a:lnSpc>
                <a:spcPts val="2025"/>
              </a:lnSpc>
              <a:buNone/>
            </a:pPr>
            <a:r>
              <a:rPr lang="en-US" sz="1350" dirty="0">
                <a:solidFill>
                  <a:srgbClr val="202124"/>
                </a:solidFill>
              </a:rPr>
              <a:t> </a:t>
            </a:r>
            <a:r>
              <a:rPr lang="en-US" sz="1350" b="1" dirty="0">
                <a:solidFill>
                  <a:srgbClr val="005EB8"/>
                </a:solidFill>
              </a:rPr>
              <a:t>Cauda Equina Triad:</a:t>
            </a:r>
            <a:r>
              <a:rPr lang="en-US" sz="1350" dirty="0">
                <a:solidFill>
                  <a:srgbClr val="202124"/>
                </a:solidFill>
              </a:rPr>
              <a:t> Urinary retention + Saddle anaesthesia + Bilateral neurology = </a:t>
            </a:r>
            <a:r>
              <a:rPr lang="en-US" sz="1350" b="1" dirty="0">
                <a:solidFill>
                  <a:srgbClr val="005EB8"/>
                </a:solidFill>
              </a:rPr>
              <a:t>999 Emergency</a:t>
            </a:r>
            <a:r>
              <a:rPr lang="en-US" sz="1350" dirty="0">
                <a:solidFill>
                  <a:srgbClr val="202124"/>
                </a:solidFill>
              </a:rPr>
              <a:t>.</a:t>
            </a:r>
            <a:endParaRPr lang="en-US" sz="1350" dirty="0"/>
          </a:p>
        </p:txBody>
      </p:sp>
      <p:sp>
        <p:nvSpPr>
          <p:cNvPr id="27" name="SK-25-text-26"/>
          <p:cNvSpPr/>
          <p:nvPr/>
        </p:nvSpPr>
        <p:spPr>
          <a:xfrm>
            <a:off x="6834188" y="2865983"/>
            <a:ext cx="5233988" cy="514350"/>
          </a:xfrm>
          <a:prstGeom prst="rect">
            <a:avLst/>
          </a:prstGeom>
          <a:noFill/>
          <a:ln/>
        </p:spPr>
        <p:txBody>
          <a:bodyPr vert="horz" wrap="square" lIns="0" tIns="0" rIns="0" bIns="0" rtlCol="0" anchor="ctr"/>
          <a:lstStyle/>
          <a:p>
            <a:pPr marL="0" indent="0">
              <a:lnSpc>
                <a:spcPts val="2025"/>
              </a:lnSpc>
              <a:buNone/>
            </a:pPr>
            <a:r>
              <a:rPr lang="en-US" sz="1350" dirty="0">
                <a:solidFill>
                  <a:srgbClr val="202124"/>
                </a:solidFill>
              </a:rPr>
              <a:t> </a:t>
            </a:r>
            <a:r>
              <a:rPr lang="en-US" sz="1350" b="1" dirty="0">
                <a:solidFill>
                  <a:srgbClr val="005EB8"/>
                </a:solidFill>
              </a:rPr>
              <a:t>Cervical Spine:</a:t>
            </a:r>
            <a:r>
              <a:rPr lang="en-US" sz="1350" dirty="0">
                <a:solidFill>
                  <a:srgbClr val="202124"/>
                </a:solidFill>
              </a:rPr>
              <a:t> 80% of people over 50 have X-ray abnormalities (normal ageing, poor symptom correlation).</a:t>
            </a:r>
            <a:endParaRPr lang="en-US" sz="1350" dirty="0"/>
          </a:p>
        </p:txBody>
      </p:sp>
      <p:sp>
        <p:nvSpPr>
          <p:cNvPr id="28" name="SK-25-text-27"/>
          <p:cNvSpPr/>
          <p:nvPr/>
        </p:nvSpPr>
        <p:spPr>
          <a:xfrm>
            <a:off x="6834188" y="3532733"/>
            <a:ext cx="5233988" cy="514350"/>
          </a:xfrm>
          <a:prstGeom prst="rect">
            <a:avLst/>
          </a:prstGeom>
          <a:noFill/>
          <a:ln/>
        </p:spPr>
        <p:txBody>
          <a:bodyPr vert="horz" wrap="square" lIns="0" tIns="0" rIns="0" bIns="0" rtlCol="0" anchor="ctr"/>
          <a:lstStyle/>
          <a:p>
            <a:pPr marL="0" indent="0">
              <a:lnSpc>
                <a:spcPts val="2025"/>
              </a:lnSpc>
              <a:buNone/>
            </a:pPr>
            <a:endParaRPr lang="en-US" sz="1350" dirty="0"/>
          </a:p>
        </p:txBody>
      </p:sp>
      <p:sp>
        <p:nvSpPr>
          <p:cNvPr id="29" name="SK-25-text-28"/>
          <p:cNvSpPr/>
          <p:nvPr/>
        </p:nvSpPr>
        <p:spPr>
          <a:xfrm>
            <a:off x="6834188" y="3568005"/>
            <a:ext cx="5233988" cy="514350"/>
          </a:xfrm>
          <a:prstGeom prst="rect">
            <a:avLst/>
          </a:prstGeom>
          <a:noFill/>
          <a:ln/>
        </p:spPr>
        <p:txBody>
          <a:bodyPr vert="horz" wrap="square" lIns="0" tIns="0" rIns="0" bIns="0" rtlCol="0" anchor="ctr"/>
          <a:lstStyle/>
          <a:p>
            <a:pPr marL="0" indent="0">
              <a:lnSpc>
                <a:spcPts val="2025"/>
              </a:lnSpc>
              <a:buNone/>
            </a:pPr>
            <a:r>
              <a:rPr lang="en-US" sz="1350" dirty="0">
                <a:solidFill>
                  <a:srgbClr val="202124"/>
                </a:solidFill>
              </a:rPr>
              <a:t> </a:t>
            </a:r>
            <a:r>
              <a:rPr lang="en-US" sz="1350" b="1" dirty="0">
                <a:solidFill>
                  <a:srgbClr val="005EB8"/>
                </a:solidFill>
              </a:rPr>
              <a:t>Bilateral Epicondylitis:</a:t>
            </a:r>
            <a:r>
              <a:rPr lang="en-US" sz="1350" dirty="0">
                <a:solidFill>
                  <a:srgbClr val="202124"/>
                </a:solidFill>
              </a:rPr>
              <a:t> If present in both elbows, the primary origin is often the </a:t>
            </a:r>
            <a:r>
              <a:rPr lang="en-US" sz="1350" b="1" dirty="0">
                <a:solidFill>
                  <a:srgbClr val="005EB8"/>
                </a:solidFill>
              </a:rPr>
              <a:t>Cervical Spine</a:t>
            </a:r>
            <a:r>
              <a:rPr lang="en-US" sz="1350" dirty="0">
                <a:solidFill>
                  <a:srgbClr val="202124"/>
                </a:solidFill>
              </a:rPr>
              <a:t>.</a:t>
            </a:r>
            <a:endParaRPr lang="en-US" sz="1350" dirty="0"/>
          </a:p>
        </p:txBody>
      </p:sp>
      <p:sp>
        <p:nvSpPr>
          <p:cNvPr id="30" name="SK-25-text-29"/>
          <p:cNvSpPr/>
          <p:nvPr/>
        </p:nvSpPr>
        <p:spPr>
          <a:xfrm>
            <a:off x="6809422" y="4239262"/>
            <a:ext cx="5233988" cy="514350"/>
          </a:xfrm>
          <a:prstGeom prst="rect">
            <a:avLst/>
          </a:prstGeom>
          <a:noFill/>
          <a:ln/>
        </p:spPr>
        <p:txBody>
          <a:bodyPr vert="horz" wrap="square" lIns="0" tIns="0" rIns="0" bIns="0" rtlCol="0" anchor="ctr"/>
          <a:lstStyle/>
          <a:p>
            <a:pPr marL="0" indent="0">
              <a:lnSpc>
                <a:spcPts val="2025"/>
              </a:lnSpc>
              <a:buNone/>
            </a:pPr>
            <a:r>
              <a:rPr lang="en-US" sz="1350" dirty="0">
                <a:solidFill>
                  <a:srgbClr val="202124"/>
                </a:solidFill>
              </a:rPr>
              <a:t> </a:t>
            </a:r>
            <a:r>
              <a:rPr lang="en-US" sz="1350" b="1" dirty="0">
                <a:solidFill>
                  <a:srgbClr val="005EB8"/>
                </a:solidFill>
              </a:rPr>
              <a:t>Yellow Flags:</a:t>
            </a:r>
            <a:r>
              <a:rPr lang="en-US" sz="1350" dirty="0">
                <a:solidFill>
                  <a:srgbClr val="202124"/>
                </a:solidFill>
              </a:rPr>
              <a:t> Psychosocial factors (e.g., catastrophising) predict chronicity better than any imaging modality.</a:t>
            </a:r>
            <a:endParaRPr lang="en-US" sz="1350" dirty="0"/>
          </a:p>
        </p:txBody>
      </p:sp>
      <p:sp>
        <p:nvSpPr>
          <p:cNvPr id="31" name="SK-25-text-30"/>
          <p:cNvSpPr/>
          <p:nvPr/>
        </p:nvSpPr>
        <p:spPr>
          <a:xfrm>
            <a:off x="10553700" y="6496050"/>
            <a:ext cx="1638300" cy="171450"/>
          </a:xfrm>
          <a:prstGeom prst="rect">
            <a:avLst/>
          </a:prstGeom>
          <a:noFill/>
          <a:ln/>
        </p:spPr>
        <p:txBody>
          <a:bodyPr vert="horz" wrap="square" lIns="0" tIns="0" rIns="0" bIns="0" rtlCol="0" anchor="ctr"/>
          <a:lstStyle/>
          <a:p>
            <a:pPr marL="0" indent="0">
              <a:lnSpc>
                <a:spcPts val="1350"/>
              </a:lnSpc>
              <a:buNone/>
            </a:pPr>
            <a:r>
              <a:rPr lang="en-US" sz="900" dirty="0">
                <a:solidFill>
                  <a:srgbClr val="70757A"/>
                </a:solidFill>
              </a:rPr>
              <a:t>www.bradfordvts.co.uk</a:t>
            </a:r>
            <a:endParaRPr lang="en-US" sz="9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2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6-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6-img-2" descr="preencoded.png"/>
          <p:cNvPicPr>
            <a:picLocks noChangeAspect="1"/>
          </p:cNvPicPr>
          <p:nvPr/>
        </p:nvPicPr>
        <p:blipFill>
          <a:blip r:embed="rId4"/>
          <a:stretch>
            <a:fillRect/>
          </a:stretch>
        </p:blipFill>
        <p:spPr>
          <a:xfrm>
            <a:off x="0" y="0"/>
            <a:ext cx="12192000" cy="769590"/>
          </a:xfrm>
          <a:prstGeom prst="rect">
            <a:avLst/>
          </a:prstGeom>
        </p:spPr>
      </p:pic>
      <p:pic>
        <p:nvPicPr>
          <p:cNvPr id="4" name="SK-26-img-3" descr="preencoded.png"/>
          <p:cNvPicPr>
            <a:picLocks noChangeAspect="1"/>
          </p:cNvPicPr>
          <p:nvPr/>
        </p:nvPicPr>
        <p:blipFill>
          <a:blip r:embed="rId5"/>
          <a:stretch>
            <a:fillRect/>
          </a:stretch>
        </p:blipFill>
        <p:spPr>
          <a:xfrm>
            <a:off x="476250" y="1798439"/>
            <a:ext cx="2428875" cy="295275"/>
          </a:xfrm>
          <a:prstGeom prst="rect">
            <a:avLst/>
          </a:prstGeom>
        </p:spPr>
      </p:pic>
      <p:pic>
        <p:nvPicPr>
          <p:cNvPr id="5" name="SK-26-img-4" descr="preencoded.png"/>
          <p:cNvPicPr>
            <a:picLocks noChangeAspect="1"/>
          </p:cNvPicPr>
          <p:nvPr/>
        </p:nvPicPr>
        <p:blipFill>
          <a:blip r:embed="rId6"/>
          <a:stretch>
            <a:fillRect/>
          </a:stretch>
        </p:blipFill>
        <p:spPr>
          <a:xfrm>
            <a:off x="476250" y="2720429"/>
            <a:ext cx="214313" cy="214313"/>
          </a:xfrm>
          <a:prstGeom prst="rect">
            <a:avLst/>
          </a:prstGeom>
        </p:spPr>
      </p:pic>
      <p:pic>
        <p:nvPicPr>
          <p:cNvPr id="6" name="SK-26-img-5" descr="preencoded.png"/>
          <p:cNvPicPr>
            <a:picLocks noChangeAspect="1"/>
          </p:cNvPicPr>
          <p:nvPr/>
        </p:nvPicPr>
        <p:blipFill>
          <a:blip r:embed="rId7"/>
          <a:stretch>
            <a:fillRect/>
          </a:stretch>
        </p:blipFill>
        <p:spPr>
          <a:xfrm>
            <a:off x="476250" y="3383310"/>
            <a:ext cx="214313" cy="190500"/>
          </a:xfrm>
          <a:prstGeom prst="rect">
            <a:avLst/>
          </a:prstGeom>
        </p:spPr>
      </p:pic>
      <p:pic>
        <p:nvPicPr>
          <p:cNvPr id="7" name="SK-26-img-6" descr="preencoded.png"/>
          <p:cNvPicPr>
            <a:picLocks noChangeAspect="1"/>
          </p:cNvPicPr>
          <p:nvPr/>
        </p:nvPicPr>
        <p:blipFill>
          <a:blip r:embed="rId8"/>
          <a:stretch>
            <a:fillRect/>
          </a:stretch>
        </p:blipFill>
        <p:spPr>
          <a:xfrm>
            <a:off x="476250" y="4046190"/>
            <a:ext cx="214313" cy="214313"/>
          </a:xfrm>
          <a:prstGeom prst="rect">
            <a:avLst/>
          </a:prstGeom>
        </p:spPr>
      </p:pic>
      <p:pic>
        <p:nvPicPr>
          <p:cNvPr id="8" name="SK-26-img-7" descr="preencoded.png"/>
          <p:cNvPicPr>
            <a:picLocks noChangeAspect="1"/>
          </p:cNvPicPr>
          <p:nvPr/>
        </p:nvPicPr>
        <p:blipFill>
          <a:blip r:embed="rId9"/>
          <a:stretch>
            <a:fillRect/>
          </a:stretch>
        </p:blipFill>
        <p:spPr>
          <a:xfrm>
            <a:off x="476250" y="4709071"/>
            <a:ext cx="214313" cy="263723"/>
          </a:xfrm>
          <a:prstGeom prst="rect">
            <a:avLst/>
          </a:prstGeom>
        </p:spPr>
      </p:pic>
      <p:pic>
        <p:nvPicPr>
          <p:cNvPr id="9" name="SK-26-img-8" descr="preencoded.png"/>
          <p:cNvPicPr>
            <a:picLocks noChangeAspect="1"/>
          </p:cNvPicPr>
          <p:nvPr/>
        </p:nvPicPr>
        <p:blipFill>
          <a:blip r:embed="rId10"/>
          <a:stretch>
            <a:fillRect/>
          </a:stretch>
        </p:blipFill>
        <p:spPr>
          <a:xfrm>
            <a:off x="6096000" y="1074390"/>
            <a:ext cx="5619750" cy="5021610"/>
          </a:xfrm>
          <a:prstGeom prst="rect">
            <a:avLst/>
          </a:prstGeom>
        </p:spPr>
      </p:pic>
      <p:pic>
        <p:nvPicPr>
          <p:cNvPr id="10" name="SK-26-img-9" descr="preencoded.png"/>
          <p:cNvPicPr>
            <a:picLocks noChangeAspect="1"/>
          </p:cNvPicPr>
          <p:nvPr/>
        </p:nvPicPr>
        <p:blipFill>
          <a:blip r:embed="rId11"/>
          <a:stretch>
            <a:fillRect/>
          </a:stretch>
        </p:blipFill>
        <p:spPr>
          <a:xfrm>
            <a:off x="6477000" y="1119188"/>
            <a:ext cx="2428875" cy="295275"/>
          </a:xfrm>
          <a:prstGeom prst="rect">
            <a:avLst/>
          </a:prstGeom>
        </p:spPr>
      </p:pic>
      <p:pic>
        <p:nvPicPr>
          <p:cNvPr id="11" name="SK-26-img-10" descr="preencoded.png"/>
          <p:cNvPicPr>
            <a:picLocks noChangeAspect="1"/>
          </p:cNvPicPr>
          <p:nvPr/>
        </p:nvPicPr>
        <p:blipFill>
          <a:blip r:embed="rId12"/>
          <a:stretch>
            <a:fillRect/>
          </a:stretch>
        </p:blipFill>
        <p:spPr>
          <a:xfrm>
            <a:off x="6477000" y="2041178"/>
            <a:ext cx="214313" cy="171450"/>
          </a:xfrm>
          <a:prstGeom prst="rect">
            <a:avLst/>
          </a:prstGeom>
        </p:spPr>
      </p:pic>
      <p:pic>
        <p:nvPicPr>
          <p:cNvPr id="12" name="SK-26-img-11" descr="preencoded.png"/>
          <p:cNvPicPr>
            <a:picLocks noChangeAspect="1"/>
          </p:cNvPicPr>
          <p:nvPr/>
        </p:nvPicPr>
        <p:blipFill>
          <a:blip r:embed="rId13"/>
          <a:stretch>
            <a:fillRect/>
          </a:stretch>
        </p:blipFill>
        <p:spPr>
          <a:xfrm>
            <a:off x="6477000" y="2429768"/>
            <a:ext cx="5238750" cy="957263"/>
          </a:xfrm>
          <a:prstGeom prst="rect">
            <a:avLst/>
          </a:prstGeom>
        </p:spPr>
      </p:pic>
      <p:pic>
        <p:nvPicPr>
          <p:cNvPr id="13" name="SK-26-img-12" descr="preencoded.png"/>
          <p:cNvPicPr>
            <a:picLocks noChangeAspect="1"/>
          </p:cNvPicPr>
          <p:nvPr/>
        </p:nvPicPr>
        <p:blipFill>
          <a:blip r:embed="rId14"/>
          <a:stretch>
            <a:fillRect/>
          </a:stretch>
        </p:blipFill>
        <p:spPr>
          <a:xfrm>
            <a:off x="6477000" y="3577530"/>
            <a:ext cx="214313" cy="214313"/>
          </a:xfrm>
          <a:prstGeom prst="rect">
            <a:avLst/>
          </a:prstGeom>
        </p:spPr>
      </p:pic>
      <p:pic>
        <p:nvPicPr>
          <p:cNvPr id="14" name="SK-26-img-13" descr="preencoded.png"/>
          <p:cNvPicPr>
            <a:picLocks noChangeAspect="1"/>
          </p:cNvPicPr>
          <p:nvPr/>
        </p:nvPicPr>
        <p:blipFill>
          <a:blip r:embed="rId13"/>
          <a:stretch>
            <a:fillRect/>
          </a:stretch>
        </p:blipFill>
        <p:spPr>
          <a:xfrm>
            <a:off x="6477000" y="4240411"/>
            <a:ext cx="5238750" cy="957263"/>
          </a:xfrm>
          <a:prstGeom prst="rect">
            <a:avLst/>
          </a:prstGeom>
        </p:spPr>
      </p:pic>
      <p:pic>
        <p:nvPicPr>
          <p:cNvPr id="15" name="SK-26-img-14" descr="preencoded.png"/>
          <p:cNvPicPr>
            <a:picLocks noChangeAspect="1"/>
          </p:cNvPicPr>
          <p:nvPr/>
        </p:nvPicPr>
        <p:blipFill>
          <a:blip r:embed="rId15"/>
          <a:stretch>
            <a:fillRect/>
          </a:stretch>
        </p:blipFill>
        <p:spPr>
          <a:xfrm>
            <a:off x="6477000" y="5388173"/>
            <a:ext cx="214313" cy="190500"/>
          </a:xfrm>
          <a:prstGeom prst="rect">
            <a:avLst/>
          </a:prstGeom>
        </p:spPr>
      </p:pic>
      <p:sp>
        <p:nvSpPr>
          <p:cNvPr id="16" name="SK-26-text-15"/>
          <p:cNvSpPr/>
          <p:nvPr/>
        </p:nvSpPr>
        <p:spPr>
          <a:xfrm>
            <a:off x="476250" y="285750"/>
            <a:ext cx="871156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202124"/>
                </a:solidFill>
              </a:rPr>
              <a:t>Exam Pearls: SCA Focus</a:t>
            </a:r>
            <a:endParaRPr lang="en-US" sz="2550" dirty="0"/>
          </a:p>
        </p:txBody>
      </p:sp>
      <p:sp>
        <p:nvSpPr>
          <p:cNvPr id="17" name="SK-26-text-16"/>
          <p:cNvSpPr/>
          <p:nvPr/>
        </p:nvSpPr>
        <p:spPr>
          <a:xfrm>
            <a:off x="10706100" y="455265"/>
            <a:ext cx="148590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F26522"/>
                </a:solidFill>
              </a:rPr>
              <a:t>BRADFORD VTS</a:t>
            </a:r>
            <a:endParaRPr lang="en-US" sz="900" dirty="0"/>
          </a:p>
        </p:txBody>
      </p:sp>
      <p:sp>
        <p:nvSpPr>
          <p:cNvPr id="18" name="SK-26-text-17"/>
          <p:cNvSpPr/>
          <p:nvPr/>
        </p:nvSpPr>
        <p:spPr>
          <a:xfrm>
            <a:off x="628650" y="1798439"/>
            <a:ext cx="3714616" cy="29527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KNOWLEDGE / NICE STANDARDS</a:t>
            </a:r>
            <a:endParaRPr lang="en-US" sz="1050" dirty="0"/>
          </a:p>
        </p:txBody>
      </p:sp>
      <p:sp>
        <p:nvSpPr>
          <p:cNvPr id="19" name="SK-26-text-18"/>
          <p:cNvSpPr/>
          <p:nvPr/>
        </p:nvSpPr>
        <p:spPr>
          <a:xfrm>
            <a:off x="476250" y="2246114"/>
            <a:ext cx="7256145" cy="321915"/>
          </a:xfrm>
          <a:prstGeom prst="rect">
            <a:avLst/>
          </a:prstGeom>
          <a:noFill/>
          <a:ln/>
        </p:spPr>
        <p:txBody>
          <a:bodyPr vert="horz" wrap="square" lIns="0" tIns="0" rIns="0" bIns="0" rtlCol="0" anchor="ctr"/>
          <a:lstStyle/>
          <a:p>
            <a:pPr marL="0" indent="0">
              <a:lnSpc>
                <a:spcPts val="2535"/>
              </a:lnSpc>
              <a:buNone/>
            </a:pPr>
            <a:r>
              <a:rPr lang="en-US" sz="1950" b="1" dirty="0">
                <a:solidFill>
                  <a:srgbClr val="005EB8"/>
                </a:solidFill>
              </a:rPr>
              <a:t>Evidence-Based Rationale</a:t>
            </a:r>
            <a:endParaRPr lang="en-US" sz="1950" dirty="0"/>
          </a:p>
        </p:txBody>
      </p:sp>
      <p:sp>
        <p:nvSpPr>
          <p:cNvPr id="20" name="SK-26-text-19"/>
          <p:cNvSpPr/>
          <p:nvPr/>
        </p:nvSpPr>
        <p:spPr>
          <a:xfrm>
            <a:off x="690563" y="2720429"/>
            <a:ext cx="5024438" cy="548580"/>
          </a:xfrm>
          <a:prstGeom prst="rect">
            <a:avLst/>
          </a:prstGeom>
          <a:noFill/>
          <a:ln/>
        </p:spPr>
        <p:txBody>
          <a:bodyPr vert="horz" wrap="square" lIns="0" tIns="0" rIns="0" bIns="0" rtlCol="0" anchor="ctr"/>
          <a:lstStyle/>
          <a:p>
            <a:pPr marL="0" indent="0" algn="l">
              <a:lnSpc>
                <a:spcPts val="2160"/>
              </a:lnSpc>
              <a:buNone/>
            </a:pPr>
            <a:r>
              <a:rPr lang="en-US" sz="1350" b="1" dirty="0">
                <a:solidFill>
                  <a:srgbClr val="005EB8"/>
                </a:solidFill>
              </a:rPr>
              <a:t>NG59 Imaging Rule:</a:t>
            </a:r>
            <a:r>
              <a:rPr lang="en-US" sz="1350" dirty="0">
                <a:solidFill>
                  <a:srgbClr val="202124"/>
                </a:solidFill>
              </a:rPr>
              <a:t> Routine imaging for LBP does not change management and leads to medicalisation.</a:t>
            </a:r>
            <a:endParaRPr lang="en-US" sz="1350" dirty="0"/>
          </a:p>
        </p:txBody>
      </p:sp>
      <p:sp>
        <p:nvSpPr>
          <p:cNvPr id="21" name="SK-26-text-20"/>
          <p:cNvSpPr/>
          <p:nvPr/>
        </p:nvSpPr>
        <p:spPr>
          <a:xfrm>
            <a:off x="690563" y="3383310"/>
            <a:ext cx="5024438" cy="548580"/>
          </a:xfrm>
          <a:prstGeom prst="rect">
            <a:avLst/>
          </a:prstGeom>
          <a:noFill/>
          <a:ln/>
        </p:spPr>
        <p:txBody>
          <a:bodyPr vert="horz" wrap="square" lIns="0" tIns="0" rIns="0" bIns="0" rtlCol="0" anchor="ctr"/>
          <a:lstStyle/>
          <a:p>
            <a:pPr marL="0" indent="0" algn="l">
              <a:lnSpc>
                <a:spcPts val="2160"/>
              </a:lnSpc>
              <a:buNone/>
            </a:pPr>
            <a:r>
              <a:rPr lang="en-US" sz="1350" b="1" dirty="0">
                <a:solidFill>
                  <a:srgbClr val="005EB8"/>
                </a:solidFill>
              </a:rPr>
              <a:t>Normalising Ageing:</a:t>
            </a:r>
            <a:r>
              <a:rPr lang="en-US" sz="1350" dirty="0">
                <a:solidFill>
                  <a:srgbClr val="202124"/>
                </a:solidFill>
              </a:rPr>
              <a:t> 80% of people over 50 have asymptomatic findings. Scans show "wrinkles on the inside."</a:t>
            </a:r>
            <a:endParaRPr lang="en-US" sz="1350" dirty="0"/>
          </a:p>
        </p:txBody>
      </p:sp>
      <p:sp>
        <p:nvSpPr>
          <p:cNvPr id="22" name="SK-26-text-21"/>
          <p:cNvSpPr/>
          <p:nvPr/>
        </p:nvSpPr>
        <p:spPr>
          <a:xfrm>
            <a:off x="690563" y="4046190"/>
            <a:ext cx="5024438" cy="548580"/>
          </a:xfrm>
          <a:prstGeom prst="rect">
            <a:avLst/>
          </a:prstGeom>
          <a:noFill/>
          <a:ln/>
        </p:spPr>
        <p:txBody>
          <a:bodyPr vert="horz" wrap="square" lIns="0" tIns="0" rIns="0" bIns="0" rtlCol="0" anchor="ctr"/>
          <a:lstStyle/>
          <a:p>
            <a:pPr marL="0" indent="0" algn="l">
              <a:lnSpc>
                <a:spcPts val="2160"/>
              </a:lnSpc>
              <a:buNone/>
            </a:pPr>
            <a:r>
              <a:rPr lang="en-US" sz="1350" b="1" dirty="0">
                <a:solidFill>
                  <a:srgbClr val="005EB8"/>
                </a:solidFill>
              </a:rPr>
              <a:t>Yellow Flags:</a:t>
            </a:r>
            <a:r>
              <a:rPr lang="en-US" sz="1350" dirty="0">
                <a:solidFill>
                  <a:srgbClr val="202124"/>
                </a:solidFill>
              </a:rPr>
              <a:t> Catastrophic thinking and fear-avoidance are stronger predictors of chronicity than scan results.</a:t>
            </a:r>
            <a:endParaRPr lang="en-US" sz="1350" dirty="0"/>
          </a:p>
        </p:txBody>
      </p:sp>
      <p:sp>
        <p:nvSpPr>
          <p:cNvPr id="23" name="SK-26-text-22"/>
          <p:cNvSpPr/>
          <p:nvPr/>
        </p:nvSpPr>
        <p:spPr>
          <a:xfrm>
            <a:off x="690563" y="4709071"/>
            <a:ext cx="5024438" cy="548580"/>
          </a:xfrm>
          <a:prstGeom prst="rect">
            <a:avLst/>
          </a:prstGeom>
          <a:noFill/>
          <a:ln/>
        </p:spPr>
        <p:txBody>
          <a:bodyPr vert="horz" wrap="square" lIns="0" tIns="0" rIns="0" bIns="0" rtlCol="0" anchor="ctr"/>
          <a:lstStyle/>
          <a:p>
            <a:pPr marL="0" indent="0" algn="l">
              <a:lnSpc>
                <a:spcPts val="2160"/>
              </a:lnSpc>
              <a:buNone/>
            </a:pPr>
            <a:r>
              <a:rPr lang="en-US" sz="1350" b="1" dirty="0">
                <a:solidFill>
                  <a:srgbClr val="005EB8"/>
                </a:solidFill>
              </a:rPr>
              <a:t>Safety Priority:</a:t>
            </a:r>
            <a:r>
              <a:rPr lang="en-US" sz="1350" dirty="0">
                <a:solidFill>
                  <a:srgbClr val="202124"/>
                </a:solidFill>
              </a:rPr>
              <a:t> Clinical exam is for screening </a:t>
            </a:r>
            <a:r>
              <a:rPr lang="en-US" sz="1350" b="1" dirty="0">
                <a:solidFill>
                  <a:srgbClr val="C0392B"/>
                </a:solidFill>
              </a:rPr>
              <a:t>Red Flags</a:t>
            </a:r>
            <a:r>
              <a:rPr lang="en-US" sz="1350" dirty="0">
                <a:solidFill>
                  <a:srgbClr val="202124"/>
                </a:solidFill>
              </a:rPr>
              <a:t>, not confirming non-specific diagnosis.</a:t>
            </a:r>
            <a:endParaRPr lang="en-US" sz="1350" dirty="0"/>
          </a:p>
        </p:txBody>
      </p:sp>
      <p:sp>
        <p:nvSpPr>
          <p:cNvPr id="24" name="SK-26-text-23"/>
          <p:cNvSpPr/>
          <p:nvPr/>
        </p:nvSpPr>
        <p:spPr>
          <a:xfrm>
            <a:off x="6629400" y="1119188"/>
            <a:ext cx="4134433" cy="29527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EXAM APPLICATION / SCA SKILLS</a:t>
            </a:r>
            <a:endParaRPr lang="en-US" sz="1050" dirty="0"/>
          </a:p>
        </p:txBody>
      </p:sp>
      <p:sp>
        <p:nvSpPr>
          <p:cNvPr id="25" name="SK-26-text-24"/>
          <p:cNvSpPr/>
          <p:nvPr/>
        </p:nvSpPr>
        <p:spPr>
          <a:xfrm>
            <a:off x="6477000" y="1566863"/>
            <a:ext cx="5715000" cy="321915"/>
          </a:xfrm>
          <a:prstGeom prst="rect">
            <a:avLst/>
          </a:prstGeom>
          <a:noFill/>
          <a:ln/>
        </p:spPr>
        <p:txBody>
          <a:bodyPr vert="horz" wrap="square" lIns="0" tIns="0" rIns="0" bIns="0" rtlCol="0" anchor="ctr"/>
          <a:lstStyle/>
          <a:p>
            <a:pPr marL="0" indent="0">
              <a:lnSpc>
                <a:spcPts val="2535"/>
              </a:lnSpc>
              <a:buNone/>
            </a:pPr>
            <a:r>
              <a:rPr lang="en-US" sz="1950" b="1" dirty="0">
                <a:solidFill>
                  <a:srgbClr val="005EB8"/>
                </a:solidFill>
              </a:rPr>
              <a:t>Consultation Mastery</a:t>
            </a:r>
            <a:endParaRPr lang="en-US" sz="1950" dirty="0"/>
          </a:p>
        </p:txBody>
      </p:sp>
      <p:sp>
        <p:nvSpPr>
          <p:cNvPr id="26" name="SK-26-text-25"/>
          <p:cNvSpPr/>
          <p:nvPr/>
        </p:nvSpPr>
        <p:spPr>
          <a:xfrm>
            <a:off x="6691313" y="2041178"/>
            <a:ext cx="5500688" cy="274290"/>
          </a:xfrm>
          <a:prstGeom prst="rect">
            <a:avLst/>
          </a:prstGeom>
          <a:noFill/>
          <a:ln/>
        </p:spPr>
        <p:txBody>
          <a:bodyPr vert="horz" wrap="square" lIns="0" tIns="0" rIns="0" bIns="0" rtlCol="0" anchor="ctr"/>
          <a:lstStyle/>
          <a:p>
            <a:pPr marL="0" indent="0">
              <a:lnSpc>
                <a:spcPts val="2160"/>
              </a:lnSpc>
              <a:buNone/>
            </a:pPr>
            <a:r>
              <a:rPr lang="en-US" sz="1350" b="1" dirty="0">
                <a:solidFill>
                  <a:srgbClr val="005EB8"/>
                </a:solidFill>
              </a:rPr>
              <a:t>ICE Integration:</a:t>
            </a:r>
            <a:r>
              <a:rPr lang="en-US" sz="1350" dirty="0">
                <a:solidFill>
                  <a:srgbClr val="202124"/>
                </a:solidFill>
              </a:rPr>
              <a:t> Explore health beliefs early to address fear.</a:t>
            </a:r>
            <a:endParaRPr lang="en-US" sz="1350" dirty="0"/>
          </a:p>
        </p:txBody>
      </p:sp>
      <p:sp>
        <p:nvSpPr>
          <p:cNvPr id="27" name="SK-26-text-26"/>
          <p:cNvSpPr/>
          <p:nvPr/>
        </p:nvSpPr>
        <p:spPr>
          <a:xfrm>
            <a:off x="6619875" y="2429768"/>
            <a:ext cx="4953000" cy="957263"/>
          </a:xfrm>
          <a:prstGeom prst="rect">
            <a:avLst/>
          </a:prstGeom>
          <a:noFill/>
          <a:ln/>
        </p:spPr>
        <p:txBody>
          <a:bodyPr vert="horz" wrap="square" lIns="0" tIns="0" rIns="0" bIns="0" rtlCol="0" anchor="ctr"/>
          <a:lstStyle/>
          <a:p>
            <a:pPr marL="0" indent="0">
              <a:lnSpc>
                <a:spcPts val="1913"/>
              </a:lnSpc>
              <a:buNone/>
            </a:pPr>
            <a:r>
              <a:rPr lang="en-US" sz="1275" i="1" dirty="0">
                <a:solidFill>
                  <a:srgbClr val="5F6368"/>
                </a:solidFill>
              </a:rPr>
              <a:t>"What worries you most about this pain? Some people worry a scan is the only way to find the cause—can I explain why that might not be the case?"</a:t>
            </a:r>
            <a:endParaRPr lang="en-US" sz="1275" dirty="0"/>
          </a:p>
        </p:txBody>
      </p:sp>
      <p:sp>
        <p:nvSpPr>
          <p:cNvPr id="28" name="SK-26-text-27"/>
          <p:cNvSpPr/>
          <p:nvPr/>
        </p:nvSpPr>
        <p:spPr>
          <a:xfrm>
            <a:off x="6691313" y="3577530"/>
            <a:ext cx="5024438" cy="548580"/>
          </a:xfrm>
          <a:prstGeom prst="rect">
            <a:avLst/>
          </a:prstGeom>
          <a:noFill/>
          <a:ln/>
        </p:spPr>
        <p:txBody>
          <a:bodyPr vert="horz" wrap="square" lIns="0" tIns="0" rIns="0" bIns="0" rtlCol="0" anchor="ctr"/>
          <a:lstStyle/>
          <a:p>
            <a:pPr marL="0" indent="0">
              <a:lnSpc>
                <a:spcPts val="2160"/>
              </a:lnSpc>
              <a:buNone/>
            </a:pPr>
            <a:r>
              <a:rPr lang="en-US" sz="1350" b="1" dirty="0">
                <a:solidFill>
                  <a:srgbClr val="005EB8"/>
                </a:solidFill>
              </a:rPr>
              <a:t>Safety-Netting (The 999 Rule):</a:t>
            </a:r>
            <a:r>
              <a:rPr lang="en-US" sz="1350" dirty="0">
                <a:solidFill>
                  <a:srgbClr val="202124"/>
                </a:solidFill>
              </a:rPr>
              <a:t> Specific, clear, and urgent instruction for Cauda Equina.</a:t>
            </a:r>
            <a:endParaRPr lang="en-US" sz="1350" dirty="0"/>
          </a:p>
        </p:txBody>
      </p:sp>
      <p:sp>
        <p:nvSpPr>
          <p:cNvPr id="29" name="SK-26-text-28"/>
          <p:cNvSpPr/>
          <p:nvPr/>
        </p:nvSpPr>
        <p:spPr>
          <a:xfrm>
            <a:off x="6619875" y="4240411"/>
            <a:ext cx="4953000" cy="957263"/>
          </a:xfrm>
          <a:prstGeom prst="rect">
            <a:avLst/>
          </a:prstGeom>
          <a:noFill/>
          <a:ln/>
        </p:spPr>
        <p:txBody>
          <a:bodyPr vert="horz" wrap="square" lIns="0" tIns="0" rIns="0" bIns="0" rtlCol="0" anchor="ctr"/>
          <a:lstStyle/>
          <a:p>
            <a:pPr marL="0" indent="0">
              <a:lnSpc>
                <a:spcPts val="1913"/>
              </a:lnSpc>
              <a:buNone/>
            </a:pPr>
            <a:r>
              <a:rPr lang="en-US" sz="1275" i="1" dirty="0">
                <a:solidFill>
                  <a:srgbClr val="5F6368"/>
                </a:solidFill>
              </a:rPr>
              <a:t>"If you develop any numbness around your bottom, or difficulty passing urine, you must call 999 or go to A&amp;E immediately. It's rare, but an emergency."</a:t>
            </a:r>
            <a:endParaRPr lang="en-US" sz="1275" dirty="0"/>
          </a:p>
        </p:txBody>
      </p:sp>
      <p:sp>
        <p:nvSpPr>
          <p:cNvPr id="30" name="SK-26-text-29"/>
          <p:cNvSpPr/>
          <p:nvPr/>
        </p:nvSpPr>
        <p:spPr>
          <a:xfrm>
            <a:off x="6691313" y="5388173"/>
            <a:ext cx="5024438" cy="548580"/>
          </a:xfrm>
          <a:prstGeom prst="rect">
            <a:avLst/>
          </a:prstGeom>
          <a:noFill/>
          <a:ln/>
        </p:spPr>
        <p:txBody>
          <a:bodyPr vert="horz" wrap="square" lIns="0" tIns="0" rIns="0" bIns="0" rtlCol="0" anchor="ctr"/>
          <a:lstStyle/>
          <a:p>
            <a:pPr marL="0" indent="0">
              <a:lnSpc>
                <a:spcPts val="2160"/>
              </a:lnSpc>
              <a:buNone/>
            </a:pPr>
            <a:r>
              <a:rPr lang="en-US" sz="1350" b="1" dirty="0">
                <a:solidFill>
                  <a:srgbClr val="005EB8"/>
                </a:solidFill>
              </a:rPr>
              <a:t>Explaining 'No Imaging':</a:t>
            </a:r>
            <a:r>
              <a:rPr lang="en-US" sz="1350" dirty="0">
                <a:solidFill>
                  <a:srgbClr val="202124"/>
                </a:solidFill>
              </a:rPr>
              <a:t> Use the "Gray Hair" analogy to normalize findings.</a:t>
            </a:r>
            <a:endParaRPr lang="en-US" sz="1350" dirty="0"/>
          </a:p>
        </p:txBody>
      </p:sp>
      <p:sp>
        <p:nvSpPr>
          <p:cNvPr id="31" name="SK-26-text-30"/>
          <p:cNvSpPr/>
          <p:nvPr/>
        </p:nvSpPr>
        <p:spPr>
          <a:xfrm>
            <a:off x="10477500" y="6534150"/>
            <a:ext cx="1238250" cy="133350"/>
          </a:xfrm>
          <a:prstGeom prst="rect">
            <a:avLst/>
          </a:prstGeom>
          <a:noFill/>
          <a:ln/>
        </p:spPr>
        <p:txBody>
          <a:bodyPr vert="horz" wrap="square" lIns="0" tIns="0" rIns="0" bIns="0" rtlCol="0" anchor="ctr"/>
          <a:lstStyle/>
          <a:p>
            <a:pPr marL="0" indent="0" algn="r">
              <a:lnSpc>
                <a:spcPts val="1350"/>
              </a:lnSpc>
              <a:buNone/>
            </a:pPr>
            <a:r>
              <a:rPr lang="en-US" sz="900" u="sng" dirty="0">
                <a:solidFill>
                  <a:srgbClr val="70757A"/>
                </a:solidFill>
                <a:hlinkClick r:id="rId16" tooltip="https://www.bradfordvts.co.uk/">
                  <a:extLst>
                    <a:ext uri="{A12FA001-AC4F-418D-AE19-62706E023703}">
                      <ahyp:hlinkClr xmlns:ahyp="http://schemas.microsoft.com/office/drawing/2018/hyperlinkcolor" val="tx"/>
                    </a:ext>
                  </a:extLst>
                </a:hlinkClick>
              </a:rPr>
              <a:t>www.bradfordvts.co.uk</a:t>
            </a:r>
            <a:endParaRPr lang="en-US" sz="900" dirty="0"/>
          </a:p>
        </p:txBody>
      </p:sp>
      <p:sp>
        <p:nvSpPr>
          <p:cNvPr id="32" name="SK-26-text-30-link-hitbox-1">
            <a:hlinkClick r:id="rId16" tooltip="https://www.bradfordvts.co.uk/"/>
          </p:cNvPr>
          <p:cNvSpPr/>
          <p:nvPr/>
        </p:nvSpPr>
        <p:spPr>
          <a:xfrm>
            <a:off x="10477500" y="6534150"/>
            <a:ext cx="1238250" cy="133350"/>
          </a:xfrm>
          <a:prstGeom prst="rect">
            <a:avLst/>
          </a:prstGeom>
          <a:solidFill>
            <a:srgbClr val="FFFFFF">
              <a:alpha val="0"/>
            </a:srgbClr>
          </a:solidFill>
          <a:ln w="12700">
            <a:solidFill>
              <a:srgbClr val="333333">
                <a:alpha val="0"/>
              </a:srgbClr>
            </a:solidFill>
            <a:prstDash val="solid"/>
          </a:ln>
        </p:spPr>
        <p:txBody>
          <a:bodyPr/>
          <a:lstStyle/>
          <a:p>
            <a:endParaRPr lang="en-GB"/>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img-3" descr="preencoded.png"/>
          <p:cNvPicPr>
            <a:picLocks noChangeAspect="1"/>
          </p:cNvPicPr>
          <p:nvPr/>
        </p:nvPicPr>
        <p:blipFill>
          <a:blip r:embed="rId5"/>
          <a:stretch>
            <a:fillRect/>
          </a:stretch>
        </p:blipFill>
        <p:spPr>
          <a:xfrm>
            <a:off x="0" y="0"/>
            <a:ext cx="12192000" cy="769590"/>
          </a:xfrm>
          <a:prstGeom prst="rect">
            <a:avLst/>
          </a:prstGeom>
        </p:spPr>
      </p:pic>
      <p:pic>
        <p:nvPicPr>
          <p:cNvPr id="5" name="SK-2-img-4" descr="preencoded.png"/>
          <p:cNvPicPr>
            <a:picLocks noChangeAspect="1"/>
          </p:cNvPicPr>
          <p:nvPr/>
        </p:nvPicPr>
        <p:blipFill>
          <a:blip r:embed="rId6"/>
          <a:stretch>
            <a:fillRect/>
          </a:stretch>
        </p:blipFill>
        <p:spPr>
          <a:xfrm>
            <a:off x="476250" y="1074390"/>
            <a:ext cx="5429250" cy="2031504"/>
          </a:xfrm>
          <a:prstGeom prst="rect">
            <a:avLst/>
          </a:prstGeom>
        </p:spPr>
      </p:pic>
      <p:pic>
        <p:nvPicPr>
          <p:cNvPr id="6" name="SK-2-img-5" descr="preencoded.png"/>
          <p:cNvPicPr>
            <a:picLocks noChangeAspect="1"/>
          </p:cNvPicPr>
          <p:nvPr/>
        </p:nvPicPr>
        <p:blipFill>
          <a:blip r:embed="rId7"/>
          <a:stretch>
            <a:fillRect/>
          </a:stretch>
        </p:blipFill>
        <p:spPr>
          <a:xfrm>
            <a:off x="476250" y="3286869"/>
            <a:ext cx="5429250" cy="2866281"/>
          </a:xfrm>
          <a:prstGeom prst="rect">
            <a:avLst/>
          </a:prstGeom>
        </p:spPr>
      </p:pic>
      <p:pic>
        <p:nvPicPr>
          <p:cNvPr id="7" name="SK-2-img-6" descr="preencoded.png"/>
          <p:cNvPicPr>
            <a:picLocks noChangeAspect="1"/>
          </p:cNvPicPr>
          <p:nvPr/>
        </p:nvPicPr>
        <p:blipFill>
          <a:blip r:embed="rId8"/>
          <a:stretch>
            <a:fillRect/>
          </a:stretch>
        </p:blipFill>
        <p:spPr>
          <a:xfrm>
            <a:off x="704850" y="3563094"/>
            <a:ext cx="190500" cy="152400"/>
          </a:xfrm>
          <a:prstGeom prst="rect">
            <a:avLst/>
          </a:prstGeom>
        </p:spPr>
      </p:pic>
      <p:pic>
        <p:nvPicPr>
          <p:cNvPr id="8" name="SK-2-img-7" descr="preencoded.png"/>
          <p:cNvPicPr>
            <a:picLocks noChangeAspect="1"/>
          </p:cNvPicPr>
          <p:nvPr/>
        </p:nvPicPr>
        <p:blipFill>
          <a:blip r:embed="rId9"/>
          <a:stretch>
            <a:fillRect/>
          </a:stretch>
        </p:blipFill>
        <p:spPr>
          <a:xfrm>
            <a:off x="6286500" y="1074390"/>
            <a:ext cx="5429250" cy="5078760"/>
          </a:xfrm>
          <a:prstGeom prst="rect">
            <a:avLst/>
          </a:prstGeom>
        </p:spPr>
      </p:pic>
      <p:pic>
        <p:nvPicPr>
          <p:cNvPr id="9" name="SK-2-img-8" descr="preencoded.png"/>
          <p:cNvPicPr>
            <a:picLocks noChangeAspect="1"/>
          </p:cNvPicPr>
          <p:nvPr/>
        </p:nvPicPr>
        <p:blipFill>
          <a:blip r:embed="rId10"/>
          <a:stretch>
            <a:fillRect/>
          </a:stretch>
        </p:blipFill>
        <p:spPr>
          <a:xfrm>
            <a:off x="6667500" y="2012752"/>
            <a:ext cx="4667250" cy="1039862"/>
          </a:xfrm>
          <a:prstGeom prst="rect">
            <a:avLst/>
          </a:prstGeom>
        </p:spPr>
      </p:pic>
      <p:pic>
        <p:nvPicPr>
          <p:cNvPr id="10" name="SK-2-img-9" descr="preencoded.png"/>
          <p:cNvPicPr>
            <a:picLocks noChangeAspect="1"/>
          </p:cNvPicPr>
          <p:nvPr/>
        </p:nvPicPr>
        <p:blipFill>
          <a:blip r:embed="rId11"/>
          <a:stretch>
            <a:fillRect/>
          </a:stretch>
        </p:blipFill>
        <p:spPr>
          <a:xfrm>
            <a:off x="6667500" y="3338364"/>
            <a:ext cx="4667250" cy="1876425"/>
          </a:xfrm>
          <a:prstGeom prst="rect">
            <a:avLst/>
          </a:prstGeom>
        </p:spPr>
      </p:pic>
      <p:pic>
        <p:nvPicPr>
          <p:cNvPr id="11" name="SK-2-img-10" descr="preencoded.png"/>
          <p:cNvPicPr>
            <a:picLocks noChangeAspect="1"/>
          </p:cNvPicPr>
          <p:nvPr/>
        </p:nvPicPr>
        <p:blipFill>
          <a:blip r:embed="rId12"/>
          <a:stretch>
            <a:fillRect/>
          </a:stretch>
        </p:blipFill>
        <p:spPr>
          <a:xfrm>
            <a:off x="6858000" y="4802535"/>
            <a:ext cx="238125" cy="190500"/>
          </a:xfrm>
          <a:prstGeom prst="rect">
            <a:avLst/>
          </a:prstGeom>
        </p:spPr>
      </p:pic>
      <p:sp>
        <p:nvSpPr>
          <p:cNvPr id="12" name="SK-2-text-11"/>
          <p:cNvSpPr/>
          <p:nvPr/>
        </p:nvSpPr>
        <p:spPr>
          <a:xfrm>
            <a:off x="476250" y="285750"/>
            <a:ext cx="910018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202124"/>
                </a:solidFill>
              </a:rPr>
              <a:t>MSK in General Practice</a:t>
            </a:r>
            <a:endParaRPr lang="en-US" sz="2550" dirty="0"/>
          </a:p>
        </p:txBody>
      </p:sp>
      <p:sp>
        <p:nvSpPr>
          <p:cNvPr id="13" name="SK-2-text-12"/>
          <p:cNvSpPr/>
          <p:nvPr/>
        </p:nvSpPr>
        <p:spPr>
          <a:xfrm>
            <a:off x="10706100" y="455265"/>
            <a:ext cx="148590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F26522"/>
                </a:solidFill>
              </a:rPr>
              <a:t>BRADFORD VTS</a:t>
            </a:r>
            <a:endParaRPr lang="en-US" sz="900" dirty="0"/>
          </a:p>
        </p:txBody>
      </p:sp>
      <p:sp>
        <p:nvSpPr>
          <p:cNvPr id="14" name="SK-2-text-13"/>
          <p:cNvSpPr/>
          <p:nvPr/>
        </p:nvSpPr>
        <p:spPr>
          <a:xfrm>
            <a:off x="704850" y="1275755"/>
            <a:ext cx="7379970" cy="742950"/>
          </a:xfrm>
          <a:prstGeom prst="rect">
            <a:avLst/>
          </a:prstGeom>
          <a:noFill/>
          <a:ln/>
        </p:spPr>
        <p:txBody>
          <a:bodyPr vert="horz" wrap="square" lIns="0" tIns="0" rIns="0" bIns="0" rtlCol="0" anchor="ctr"/>
          <a:lstStyle/>
          <a:p>
            <a:pPr marL="0" indent="0">
              <a:lnSpc>
                <a:spcPts val="5850"/>
              </a:lnSpc>
              <a:buNone/>
            </a:pPr>
            <a:r>
              <a:rPr lang="en-US" sz="3900" b="1" dirty="0">
                <a:solidFill>
                  <a:srgbClr val="F26522"/>
                </a:solidFill>
              </a:rPr>
              <a:t>~250 cases</a:t>
            </a:r>
            <a:endParaRPr lang="en-US" sz="3900" dirty="0"/>
          </a:p>
        </p:txBody>
      </p:sp>
      <p:sp>
        <p:nvSpPr>
          <p:cNvPr id="15" name="SK-2-text-14"/>
          <p:cNvSpPr/>
          <p:nvPr/>
        </p:nvSpPr>
        <p:spPr>
          <a:xfrm>
            <a:off x="704850" y="2075855"/>
            <a:ext cx="639127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02124"/>
                </a:solidFill>
              </a:rPr>
              <a:t>Per full-time GP per year</a:t>
            </a:r>
            <a:endParaRPr lang="en-US" sz="1650" dirty="0"/>
          </a:p>
        </p:txBody>
      </p:sp>
      <p:sp>
        <p:nvSpPr>
          <p:cNvPr id="16" name="SK-2-text-15"/>
          <p:cNvSpPr/>
          <p:nvPr/>
        </p:nvSpPr>
        <p:spPr>
          <a:xfrm>
            <a:off x="704850" y="2447330"/>
            <a:ext cx="4972050" cy="457200"/>
          </a:xfrm>
          <a:prstGeom prst="rect">
            <a:avLst/>
          </a:prstGeom>
          <a:noFill/>
          <a:ln/>
        </p:spPr>
        <p:txBody>
          <a:bodyPr vert="horz" wrap="square" lIns="0" tIns="0" rIns="0" bIns="0" rtlCol="0" anchor="ctr"/>
          <a:lstStyle/>
          <a:p>
            <a:pPr marL="0" indent="0">
              <a:lnSpc>
                <a:spcPts val="1800"/>
              </a:lnSpc>
              <a:buNone/>
            </a:pPr>
            <a:r>
              <a:rPr lang="en-US" sz="1200" dirty="0">
                <a:solidFill>
                  <a:srgbClr val="5F6368"/>
                </a:solidFill>
              </a:rPr>
              <a:t>The most common MSK complaint in primary care, accounting for the majority of presentations.</a:t>
            </a:r>
            <a:endParaRPr lang="en-US" sz="1200" dirty="0"/>
          </a:p>
        </p:txBody>
      </p:sp>
      <p:sp>
        <p:nvSpPr>
          <p:cNvPr id="17" name="SK-2-text-16"/>
          <p:cNvSpPr/>
          <p:nvPr/>
        </p:nvSpPr>
        <p:spPr>
          <a:xfrm>
            <a:off x="1009650" y="3467844"/>
            <a:ext cx="560070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202124"/>
                </a:solidFill>
              </a:rPr>
              <a:t>Core Clinical Skills</a:t>
            </a:r>
            <a:endParaRPr lang="en-US" sz="1800" dirty="0"/>
          </a:p>
        </p:txBody>
      </p:sp>
      <p:sp>
        <p:nvSpPr>
          <p:cNvPr id="18" name="SK-2-text-17"/>
          <p:cNvSpPr/>
          <p:nvPr/>
        </p:nvSpPr>
        <p:spPr>
          <a:xfrm>
            <a:off x="704850" y="3982194"/>
            <a:ext cx="634365" cy="239911"/>
          </a:xfrm>
          <a:prstGeom prst="rect">
            <a:avLst/>
          </a:prstGeom>
          <a:noFill/>
          <a:ln/>
        </p:spPr>
        <p:txBody>
          <a:bodyPr vert="horz" wrap="square" lIns="0" tIns="0" rIns="0" bIns="0" rtlCol="0" anchor="ctr"/>
          <a:lstStyle/>
          <a:p>
            <a:pPr marL="0" indent="0">
              <a:lnSpc>
                <a:spcPts val="1890"/>
              </a:lnSpc>
              <a:buNone/>
            </a:pPr>
            <a:r>
              <a:rPr lang="en-US" sz="1350" b="1" dirty="0">
                <a:solidFill>
                  <a:srgbClr val="005EB8"/>
                </a:solidFill>
              </a:rPr>
              <a:t>1.</a:t>
            </a:r>
            <a:endParaRPr lang="en-US" sz="1350" dirty="0"/>
          </a:p>
        </p:txBody>
      </p:sp>
      <p:sp>
        <p:nvSpPr>
          <p:cNvPr id="19" name="SK-2-text-18"/>
          <p:cNvSpPr/>
          <p:nvPr/>
        </p:nvSpPr>
        <p:spPr>
          <a:xfrm>
            <a:off x="962025" y="3963144"/>
            <a:ext cx="4714875" cy="479822"/>
          </a:xfrm>
          <a:prstGeom prst="rect">
            <a:avLst/>
          </a:prstGeom>
          <a:noFill/>
          <a:ln/>
        </p:spPr>
        <p:txBody>
          <a:bodyPr vert="horz" wrap="square" lIns="0" tIns="0" rIns="0" bIns="0" rtlCol="0" anchor="ctr"/>
          <a:lstStyle/>
          <a:p>
            <a:pPr marL="0" indent="0">
              <a:lnSpc>
                <a:spcPts val="1890"/>
              </a:lnSpc>
              <a:buNone/>
            </a:pPr>
            <a:r>
              <a:rPr lang="en-US" sz="1350" dirty="0">
                <a:solidFill>
                  <a:srgbClr val="202124"/>
                </a:solidFill>
              </a:rPr>
              <a:t>Accurate clinical diagnosis using focused history &amp; physical examination.</a:t>
            </a:r>
            <a:endParaRPr lang="en-US" sz="1350" dirty="0"/>
          </a:p>
        </p:txBody>
      </p:sp>
      <p:sp>
        <p:nvSpPr>
          <p:cNvPr id="20" name="SK-2-text-19"/>
          <p:cNvSpPr/>
          <p:nvPr/>
        </p:nvSpPr>
        <p:spPr>
          <a:xfrm>
            <a:off x="704850" y="4557266"/>
            <a:ext cx="634365" cy="239911"/>
          </a:xfrm>
          <a:prstGeom prst="rect">
            <a:avLst/>
          </a:prstGeom>
          <a:noFill/>
          <a:ln/>
        </p:spPr>
        <p:txBody>
          <a:bodyPr vert="horz" wrap="square" lIns="0" tIns="0" rIns="0" bIns="0" rtlCol="0" anchor="ctr"/>
          <a:lstStyle/>
          <a:p>
            <a:pPr marL="0" indent="0">
              <a:lnSpc>
                <a:spcPts val="1890"/>
              </a:lnSpc>
              <a:buNone/>
            </a:pPr>
            <a:r>
              <a:rPr lang="en-US" sz="1350" b="1" dirty="0">
                <a:solidFill>
                  <a:srgbClr val="005EB8"/>
                </a:solidFill>
              </a:rPr>
              <a:t>2.</a:t>
            </a:r>
            <a:endParaRPr lang="en-US" sz="1350" dirty="0"/>
          </a:p>
        </p:txBody>
      </p:sp>
      <p:sp>
        <p:nvSpPr>
          <p:cNvPr id="21" name="SK-2-text-20"/>
          <p:cNvSpPr/>
          <p:nvPr/>
        </p:nvSpPr>
        <p:spPr>
          <a:xfrm>
            <a:off x="962025" y="4538216"/>
            <a:ext cx="9875520" cy="239911"/>
          </a:xfrm>
          <a:prstGeom prst="rect">
            <a:avLst/>
          </a:prstGeom>
          <a:noFill/>
          <a:ln/>
        </p:spPr>
        <p:txBody>
          <a:bodyPr vert="horz" wrap="square" lIns="0" tIns="0" rIns="0" bIns="0" rtlCol="0" anchor="ctr"/>
          <a:lstStyle/>
          <a:p>
            <a:pPr marL="0" indent="0">
              <a:lnSpc>
                <a:spcPts val="1890"/>
              </a:lnSpc>
              <a:buNone/>
            </a:pPr>
            <a:r>
              <a:rPr lang="en-US" sz="1350" b="1" dirty="0">
                <a:solidFill>
                  <a:srgbClr val="202124"/>
                </a:solidFill>
              </a:rPr>
              <a:t>Avoid over-medicalising</a:t>
            </a:r>
            <a:r>
              <a:rPr lang="en-US" sz="1350" dirty="0">
                <a:solidFill>
                  <a:srgbClr val="202124"/>
                </a:solidFill>
              </a:rPr>
              <a:t> normal ageing processes.</a:t>
            </a:r>
            <a:endParaRPr lang="en-US" sz="1350" dirty="0"/>
          </a:p>
        </p:txBody>
      </p:sp>
      <p:sp>
        <p:nvSpPr>
          <p:cNvPr id="22" name="SK-2-text-21"/>
          <p:cNvSpPr/>
          <p:nvPr/>
        </p:nvSpPr>
        <p:spPr>
          <a:xfrm>
            <a:off x="704850" y="4911477"/>
            <a:ext cx="634365" cy="239911"/>
          </a:xfrm>
          <a:prstGeom prst="rect">
            <a:avLst/>
          </a:prstGeom>
          <a:noFill/>
          <a:ln/>
        </p:spPr>
        <p:txBody>
          <a:bodyPr vert="horz" wrap="square" lIns="0" tIns="0" rIns="0" bIns="0" rtlCol="0" anchor="ctr"/>
          <a:lstStyle/>
          <a:p>
            <a:pPr marL="0" indent="0">
              <a:lnSpc>
                <a:spcPts val="1890"/>
              </a:lnSpc>
              <a:buNone/>
            </a:pPr>
            <a:r>
              <a:rPr lang="en-US" sz="1350" b="1" dirty="0">
                <a:solidFill>
                  <a:srgbClr val="005EB8"/>
                </a:solidFill>
              </a:rPr>
              <a:t>3.</a:t>
            </a:r>
            <a:endParaRPr lang="en-US" sz="1350" dirty="0"/>
          </a:p>
        </p:txBody>
      </p:sp>
      <p:sp>
        <p:nvSpPr>
          <p:cNvPr id="23" name="SK-2-text-22"/>
          <p:cNvSpPr/>
          <p:nvPr/>
        </p:nvSpPr>
        <p:spPr>
          <a:xfrm>
            <a:off x="962025" y="4892427"/>
            <a:ext cx="4714875" cy="479822"/>
          </a:xfrm>
          <a:prstGeom prst="rect">
            <a:avLst/>
          </a:prstGeom>
          <a:noFill/>
          <a:ln/>
        </p:spPr>
        <p:txBody>
          <a:bodyPr vert="horz" wrap="square" lIns="0" tIns="0" rIns="0" bIns="0" rtlCol="0" anchor="ctr"/>
          <a:lstStyle/>
          <a:p>
            <a:pPr marL="0" indent="0">
              <a:lnSpc>
                <a:spcPts val="1890"/>
              </a:lnSpc>
              <a:buNone/>
            </a:pPr>
            <a:r>
              <a:rPr lang="en-US" sz="1350" dirty="0">
                <a:solidFill>
                  <a:srgbClr val="202124"/>
                </a:solidFill>
              </a:rPr>
              <a:t>Judicious use of imaging (knowing when to image and when </a:t>
            </a:r>
            <a:r>
              <a:rPr lang="en-US" sz="1350" b="1" dirty="0">
                <a:solidFill>
                  <a:srgbClr val="202124"/>
                </a:solidFill>
              </a:rPr>
              <a:t>NOT</a:t>
            </a:r>
            <a:r>
              <a:rPr lang="en-US" sz="1350" dirty="0">
                <a:solidFill>
                  <a:srgbClr val="202124"/>
                </a:solidFill>
              </a:rPr>
              <a:t> to).</a:t>
            </a:r>
            <a:endParaRPr lang="en-US" sz="1350" dirty="0"/>
          </a:p>
        </p:txBody>
      </p:sp>
      <p:sp>
        <p:nvSpPr>
          <p:cNvPr id="24" name="SK-2-text-23"/>
          <p:cNvSpPr/>
          <p:nvPr/>
        </p:nvSpPr>
        <p:spPr>
          <a:xfrm>
            <a:off x="704850" y="5486549"/>
            <a:ext cx="634365" cy="239911"/>
          </a:xfrm>
          <a:prstGeom prst="rect">
            <a:avLst/>
          </a:prstGeom>
          <a:noFill/>
          <a:ln/>
        </p:spPr>
        <p:txBody>
          <a:bodyPr vert="horz" wrap="square" lIns="0" tIns="0" rIns="0" bIns="0" rtlCol="0" anchor="ctr"/>
          <a:lstStyle/>
          <a:p>
            <a:pPr marL="0" indent="0">
              <a:lnSpc>
                <a:spcPts val="1890"/>
              </a:lnSpc>
              <a:buNone/>
            </a:pPr>
            <a:r>
              <a:rPr lang="en-US" sz="1350" b="1" dirty="0">
                <a:solidFill>
                  <a:srgbClr val="005EB8"/>
                </a:solidFill>
              </a:rPr>
              <a:t>4.</a:t>
            </a:r>
            <a:endParaRPr lang="en-US" sz="1350" dirty="0"/>
          </a:p>
        </p:txBody>
      </p:sp>
      <p:sp>
        <p:nvSpPr>
          <p:cNvPr id="25" name="SK-2-text-24"/>
          <p:cNvSpPr/>
          <p:nvPr/>
        </p:nvSpPr>
        <p:spPr>
          <a:xfrm>
            <a:off x="962025" y="5467499"/>
            <a:ext cx="11195685" cy="239911"/>
          </a:xfrm>
          <a:prstGeom prst="rect">
            <a:avLst/>
          </a:prstGeom>
          <a:noFill/>
          <a:ln/>
        </p:spPr>
        <p:txBody>
          <a:bodyPr vert="horz" wrap="square" lIns="0" tIns="0" rIns="0" bIns="0" rtlCol="0" anchor="ctr"/>
          <a:lstStyle/>
          <a:p>
            <a:pPr marL="0" indent="0">
              <a:lnSpc>
                <a:spcPts val="1890"/>
              </a:lnSpc>
              <a:buNone/>
            </a:pPr>
            <a:r>
              <a:rPr lang="en-US" sz="1350" dirty="0">
                <a:solidFill>
                  <a:srgbClr val="202124"/>
                </a:solidFill>
              </a:rPr>
              <a:t>Prioritising self-management and therapeutic exercise.</a:t>
            </a:r>
            <a:endParaRPr lang="en-US" sz="1350" dirty="0"/>
          </a:p>
        </p:txBody>
      </p:sp>
      <p:sp>
        <p:nvSpPr>
          <p:cNvPr id="26" name="SK-2-text-25"/>
          <p:cNvSpPr/>
          <p:nvPr/>
        </p:nvSpPr>
        <p:spPr>
          <a:xfrm>
            <a:off x="6858000" y="2012752"/>
            <a:ext cx="4476750" cy="1039862"/>
          </a:xfrm>
          <a:prstGeom prst="rect">
            <a:avLst/>
          </a:prstGeom>
          <a:noFill/>
          <a:ln/>
        </p:spPr>
        <p:txBody>
          <a:bodyPr vert="horz" wrap="square" lIns="0" tIns="0" rIns="0" bIns="0" rtlCol="0" anchor="ctr"/>
          <a:lstStyle/>
          <a:p>
            <a:pPr marL="0" indent="0">
              <a:lnSpc>
                <a:spcPts val="2730"/>
              </a:lnSpc>
              <a:buNone/>
            </a:pPr>
            <a:r>
              <a:rPr lang="en-US" sz="1950" b="1" dirty="0">
                <a:solidFill>
                  <a:srgbClr val="FFFFFF"/>
                </a:solidFill>
              </a:rPr>
              <a:t>"Humans evolved to live ~50 years. Degenerative change is NORMAL with age."</a:t>
            </a:r>
            <a:endParaRPr lang="en-US" sz="1950" dirty="0"/>
          </a:p>
        </p:txBody>
      </p:sp>
      <p:sp>
        <p:nvSpPr>
          <p:cNvPr id="27" name="SK-2-text-26"/>
          <p:cNvSpPr/>
          <p:nvPr/>
        </p:nvSpPr>
        <p:spPr>
          <a:xfrm>
            <a:off x="6858000" y="3528864"/>
            <a:ext cx="4362450"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FFFFFF">
                    <a:alpha val="90000"/>
                  </a:srgbClr>
                </a:solidFill>
              </a:rPr>
              <a:t>THE GREY HAIR ANALOGY</a:t>
            </a:r>
            <a:endParaRPr lang="en-US" sz="1050" dirty="0"/>
          </a:p>
        </p:txBody>
      </p:sp>
      <p:sp>
        <p:nvSpPr>
          <p:cNvPr id="28" name="SK-2-text-27"/>
          <p:cNvSpPr/>
          <p:nvPr/>
        </p:nvSpPr>
        <p:spPr>
          <a:xfrm>
            <a:off x="6858000" y="3824139"/>
            <a:ext cx="4286250" cy="771525"/>
          </a:xfrm>
          <a:prstGeom prst="rect">
            <a:avLst/>
          </a:prstGeom>
          <a:noFill/>
          <a:ln/>
        </p:spPr>
        <p:txBody>
          <a:bodyPr vert="horz" wrap="square" lIns="0" tIns="0" rIns="0" bIns="0" rtlCol="0" anchor="ctr"/>
          <a:lstStyle/>
          <a:p>
            <a:pPr marL="0" indent="0">
              <a:lnSpc>
                <a:spcPts val="2025"/>
              </a:lnSpc>
              <a:buNone/>
            </a:pPr>
            <a:r>
              <a:rPr lang="en-US" sz="1350" dirty="0">
                <a:solidFill>
                  <a:srgbClr val="FFFFFF"/>
                </a:solidFill>
              </a:rPr>
              <a:t>Just as we get grey hair and wrinkles on the outside, degenerative disc disease is the internal equivalent. It is often asymptomatic and age-appropriate.</a:t>
            </a:r>
            <a:endParaRPr lang="en-US" sz="1350" dirty="0"/>
          </a:p>
        </p:txBody>
      </p:sp>
      <p:sp>
        <p:nvSpPr>
          <p:cNvPr id="29" name="SK-2-text-28"/>
          <p:cNvSpPr/>
          <p:nvPr/>
        </p:nvSpPr>
        <p:spPr>
          <a:xfrm>
            <a:off x="7172325" y="4738539"/>
            <a:ext cx="501967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FFFFF"/>
                </a:solidFill>
              </a:rPr>
              <a:t> Normalise, don't medicalise.</a:t>
            </a:r>
            <a:endParaRPr lang="en-US" sz="1500" dirty="0"/>
          </a:p>
        </p:txBody>
      </p:sp>
      <p:sp>
        <p:nvSpPr>
          <p:cNvPr id="30" name="SK-2-text-29"/>
          <p:cNvSpPr/>
          <p:nvPr/>
        </p:nvSpPr>
        <p:spPr>
          <a:xfrm>
            <a:off x="10553700" y="6534150"/>
            <a:ext cx="1638300" cy="171450"/>
          </a:xfrm>
          <a:prstGeom prst="rect">
            <a:avLst/>
          </a:prstGeom>
          <a:noFill/>
          <a:ln/>
        </p:spPr>
        <p:txBody>
          <a:bodyPr vert="horz" wrap="square" lIns="0" tIns="0" rIns="0" bIns="0" rtlCol="0" anchor="ctr"/>
          <a:lstStyle/>
          <a:p>
            <a:pPr marL="0" indent="0">
              <a:lnSpc>
                <a:spcPts val="1350"/>
              </a:lnSpc>
              <a:buNone/>
            </a:pPr>
            <a:r>
              <a:rPr lang="en-US" sz="900" dirty="0">
                <a:solidFill>
                  <a:srgbClr val="70757A"/>
                </a:solidFill>
              </a:rPr>
              <a:t>www.bradfordvts.co.uk</a:t>
            </a:r>
            <a:endParaRPr lang="en-US" sz="9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7-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7-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7-img-3" descr="preencoded.png"/>
          <p:cNvPicPr>
            <a:picLocks noChangeAspect="1"/>
          </p:cNvPicPr>
          <p:nvPr/>
        </p:nvPicPr>
        <p:blipFill>
          <a:blip r:embed="rId5"/>
          <a:stretch>
            <a:fillRect/>
          </a:stretch>
        </p:blipFill>
        <p:spPr>
          <a:xfrm>
            <a:off x="0" y="0"/>
            <a:ext cx="12192000" cy="769590"/>
          </a:xfrm>
          <a:prstGeom prst="rect">
            <a:avLst/>
          </a:prstGeom>
        </p:spPr>
      </p:pic>
      <p:pic>
        <p:nvPicPr>
          <p:cNvPr id="5" name="SK-27-img-4" descr="preencoded.png"/>
          <p:cNvPicPr>
            <a:picLocks noChangeAspect="1"/>
          </p:cNvPicPr>
          <p:nvPr/>
        </p:nvPicPr>
        <p:blipFill>
          <a:blip r:embed="rId6"/>
          <a:stretch>
            <a:fillRect/>
          </a:stretch>
        </p:blipFill>
        <p:spPr>
          <a:xfrm>
            <a:off x="476250" y="1493490"/>
            <a:ext cx="5505450" cy="4504879"/>
          </a:xfrm>
          <a:prstGeom prst="rect">
            <a:avLst/>
          </a:prstGeom>
        </p:spPr>
      </p:pic>
      <p:pic>
        <p:nvPicPr>
          <p:cNvPr id="6" name="SK-27-img-5" descr="preencoded.png"/>
          <p:cNvPicPr>
            <a:picLocks noChangeAspect="1"/>
          </p:cNvPicPr>
          <p:nvPr/>
        </p:nvPicPr>
        <p:blipFill>
          <a:blip r:embed="rId7"/>
          <a:stretch>
            <a:fillRect/>
          </a:stretch>
        </p:blipFill>
        <p:spPr>
          <a:xfrm>
            <a:off x="590550" y="1607790"/>
            <a:ext cx="5276850" cy="390525"/>
          </a:xfrm>
          <a:prstGeom prst="rect">
            <a:avLst/>
          </a:prstGeom>
        </p:spPr>
      </p:pic>
      <p:pic>
        <p:nvPicPr>
          <p:cNvPr id="7" name="SK-27-img-6" descr="preencoded.png"/>
          <p:cNvPicPr>
            <a:picLocks noChangeAspect="1"/>
          </p:cNvPicPr>
          <p:nvPr/>
        </p:nvPicPr>
        <p:blipFill>
          <a:blip r:embed="rId8"/>
          <a:stretch>
            <a:fillRect/>
          </a:stretch>
        </p:blipFill>
        <p:spPr>
          <a:xfrm>
            <a:off x="590550" y="1688753"/>
            <a:ext cx="190500" cy="152400"/>
          </a:xfrm>
          <a:prstGeom prst="rect">
            <a:avLst/>
          </a:prstGeom>
        </p:spPr>
      </p:pic>
      <p:pic>
        <p:nvPicPr>
          <p:cNvPr id="8" name="SK-27-img-7" descr="preencoded.png"/>
          <p:cNvPicPr>
            <a:picLocks noChangeAspect="1"/>
          </p:cNvPicPr>
          <p:nvPr/>
        </p:nvPicPr>
        <p:blipFill>
          <a:blip r:embed="rId9"/>
          <a:stretch>
            <a:fillRect/>
          </a:stretch>
        </p:blipFill>
        <p:spPr>
          <a:xfrm>
            <a:off x="6210300" y="1493490"/>
            <a:ext cx="5505450" cy="4504879"/>
          </a:xfrm>
          <a:prstGeom prst="rect">
            <a:avLst/>
          </a:prstGeom>
        </p:spPr>
      </p:pic>
      <p:pic>
        <p:nvPicPr>
          <p:cNvPr id="9" name="SK-27-img-8" descr="preencoded.png"/>
          <p:cNvPicPr>
            <a:picLocks noChangeAspect="1"/>
          </p:cNvPicPr>
          <p:nvPr/>
        </p:nvPicPr>
        <p:blipFill>
          <a:blip r:embed="rId10"/>
          <a:stretch>
            <a:fillRect/>
          </a:stretch>
        </p:blipFill>
        <p:spPr>
          <a:xfrm>
            <a:off x="6324600" y="1607790"/>
            <a:ext cx="5276850" cy="390525"/>
          </a:xfrm>
          <a:prstGeom prst="rect">
            <a:avLst/>
          </a:prstGeom>
        </p:spPr>
      </p:pic>
      <p:pic>
        <p:nvPicPr>
          <p:cNvPr id="10" name="SK-27-img-9" descr="preencoded.png"/>
          <p:cNvPicPr>
            <a:picLocks noChangeAspect="1"/>
          </p:cNvPicPr>
          <p:nvPr/>
        </p:nvPicPr>
        <p:blipFill>
          <a:blip r:embed="rId11"/>
          <a:stretch>
            <a:fillRect/>
          </a:stretch>
        </p:blipFill>
        <p:spPr>
          <a:xfrm>
            <a:off x="6324600" y="1688753"/>
            <a:ext cx="190500" cy="152400"/>
          </a:xfrm>
          <a:prstGeom prst="rect">
            <a:avLst/>
          </a:prstGeom>
        </p:spPr>
      </p:pic>
      <p:sp>
        <p:nvSpPr>
          <p:cNvPr id="11" name="SK-27-text-10"/>
          <p:cNvSpPr/>
          <p:nvPr/>
        </p:nvSpPr>
        <p:spPr>
          <a:xfrm>
            <a:off x="476250" y="285750"/>
            <a:ext cx="676846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202124"/>
                </a:solidFill>
              </a:rPr>
              <a:t>Red Flags Summary</a:t>
            </a:r>
            <a:endParaRPr lang="en-US" sz="2550" dirty="0"/>
          </a:p>
        </p:txBody>
      </p:sp>
      <p:sp>
        <p:nvSpPr>
          <p:cNvPr id="12" name="SK-27-text-11"/>
          <p:cNvSpPr/>
          <p:nvPr/>
        </p:nvSpPr>
        <p:spPr>
          <a:xfrm>
            <a:off x="10706100" y="455265"/>
            <a:ext cx="148590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F26522"/>
                </a:solidFill>
              </a:rPr>
              <a:t>BRADFORD VTS</a:t>
            </a:r>
            <a:endParaRPr lang="en-US" sz="900" dirty="0"/>
          </a:p>
        </p:txBody>
      </p:sp>
      <p:sp>
        <p:nvSpPr>
          <p:cNvPr id="13" name="SK-27-text-12"/>
          <p:cNvSpPr/>
          <p:nvPr/>
        </p:nvSpPr>
        <p:spPr>
          <a:xfrm>
            <a:off x="476250" y="998190"/>
            <a:ext cx="117157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5F6368"/>
                </a:solidFill>
              </a:rPr>
              <a:t>Comprehensive Clinical Indicators for Urgent and Emergency MSK Referrals</a:t>
            </a:r>
            <a:endParaRPr lang="en-US" sz="1350" dirty="0"/>
          </a:p>
        </p:txBody>
      </p:sp>
      <p:sp>
        <p:nvSpPr>
          <p:cNvPr id="14" name="SK-27-text-13"/>
          <p:cNvSpPr/>
          <p:nvPr/>
        </p:nvSpPr>
        <p:spPr>
          <a:xfrm>
            <a:off x="876300" y="1607790"/>
            <a:ext cx="689419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C0392B"/>
                </a:solidFill>
              </a:rPr>
              <a:t>Emergency: Immediate Action</a:t>
            </a:r>
            <a:endParaRPr lang="en-US" sz="1650" dirty="0"/>
          </a:p>
        </p:txBody>
      </p:sp>
      <p:sp>
        <p:nvSpPr>
          <p:cNvPr id="15" name="SK-27-text-14"/>
          <p:cNvSpPr/>
          <p:nvPr/>
        </p:nvSpPr>
        <p:spPr>
          <a:xfrm>
            <a:off x="590550" y="2112615"/>
            <a:ext cx="536257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02124"/>
                </a:solidFill>
              </a:rPr>
              <a:t>Cauda Equina Syndrome</a:t>
            </a:r>
            <a:endParaRPr lang="en-US" sz="1350" dirty="0"/>
          </a:p>
        </p:txBody>
      </p:sp>
      <p:sp>
        <p:nvSpPr>
          <p:cNvPr id="16" name="SK-27-text-15"/>
          <p:cNvSpPr/>
          <p:nvPr/>
        </p:nvSpPr>
        <p:spPr>
          <a:xfrm>
            <a:off x="590550" y="2407890"/>
            <a:ext cx="11601450" cy="213271"/>
          </a:xfrm>
          <a:prstGeom prst="rect">
            <a:avLst/>
          </a:prstGeom>
          <a:noFill/>
          <a:ln/>
        </p:spPr>
        <p:txBody>
          <a:bodyPr vert="horz" wrap="square" lIns="0" tIns="0" rIns="0" bIns="0" rtlCol="0" anchor="ctr"/>
          <a:lstStyle/>
          <a:p>
            <a:pPr marL="0" indent="0">
              <a:lnSpc>
                <a:spcPts val="1680"/>
              </a:lnSpc>
              <a:buNone/>
            </a:pPr>
            <a:r>
              <a:rPr lang="en-US" sz="1200" dirty="0">
                <a:solidFill>
                  <a:srgbClr val="5F6368"/>
                </a:solidFill>
              </a:rPr>
              <a:t>Bilateral leg neurology, saddle anaesthesia, bladder/bowel dysfunction.</a:t>
            </a:r>
            <a:endParaRPr lang="en-US" sz="1200" dirty="0"/>
          </a:p>
        </p:txBody>
      </p:sp>
      <p:sp>
        <p:nvSpPr>
          <p:cNvPr id="17" name="SK-27-textBg-16"/>
          <p:cNvSpPr/>
          <p:nvPr/>
        </p:nvSpPr>
        <p:spPr>
          <a:xfrm>
            <a:off x="590550" y="2678311"/>
            <a:ext cx="1628775" cy="238125"/>
          </a:xfrm>
          <a:prstGeom prst="roundRect">
            <a:avLst>
              <a:gd name="adj" fmla="val 16000"/>
            </a:avLst>
          </a:prstGeom>
          <a:solidFill>
            <a:srgbClr val="C0392B"/>
          </a:solidFill>
          <a:ln w="12700">
            <a:solidFill>
              <a:srgbClr val="333333">
                <a:alpha val="0"/>
              </a:srgbClr>
            </a:solidFill>
            <a:prstDash val="solid"/>
          </a:ln>
        </p:spPr>
        <p:txBody>
          <a:bodyPr/>
          <a:lstStyle/>
          <a:p>
            <a:endParaRPr lang="en-GB"/>
          </a:p>
        </p:txBody>
      </p:sp>
      <p:sp>
        <p:nvSpPr>
          <p:cNvPr id="18" name="SK-27-text-17"/>
          <p:cNvSpPr/>
          <p:nvPr/>
        </p:nvSpPr>
        <p:spPr>
          <a:xfrm>
            <a:off x="666750" y="2678311"/>
            <a:ext cx="3045995" cy="23812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999 / EMERGENCY MRI</a:t>
            </a:r>
            <a:endParaRPr lang="en-US" sz="1050" dirty="0"/>
          </a:p>
        </p:txBody>
      </p:sp>
      <p:sp>
        <p:nvSpPr>
          <p:cNvPr id="19" name="SK-27-text-18"/>
          <p:cNvSpPr/>
          <p:nvPr/>
        </p:nvSpPr>
        <p:spPr>
          <a:xfrm>
            <a:off x="590550" y="3030736"/>
            <a:ext cx="564070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02124"/>
                </a:solidFill>
              </a:rPr>
              <a:t>Septic Arthritis / Bursitis</a:t>
            </a:r>
            <a:endParaRPr lang="en-US" sz="1350" dirty="0"/>
          </a:p>
        </p:txBody>
      </p:sp>
      <p:sp>
        <p:nvSpPr>
          <p:cNvPr id="20" name="SK-27-text-19"/>
          <p:cNvSpPr/>
          <p:nvPr/>
        </p:nvSpPr>
        <p:spPr>
          <a:xfrm>
            <a:off x="590550" y="3326011"/>
            <a:ext cx="11601450" cy="213271"/>
          </a:xfrm>
          <a:prstGeom prst="rect">
            <a:avLst/>
          </a:prstGeom>
          <a:noFill/>
          <a:ln/>
        </p:spPr>
        <p:txBody>
          <a:bodyPr vert="horz" wrap="square" lIns="0" tIns="0" rIns="0" bIns="0" rtlCol="0" anchor="ctr"/>
          <a:lstStyle/>
          <a:p>
            <a:pPr marL="0" indent="0">
              <a:lnSpc>
                <a:spcPts val="1680"/>
              </a:lnSpc>
              <a:buNone/>
            </a:pPr>
            <a:r>
              <a:rPr lang="en-US" sz="1200" dirty="0">
                <a:solidFill>
                  <a:srgbClr val="5F6368"/>
                </a:solidFill>
              </a:rPr>
              <a:t>Systemic fever, rigors + hot, swollen, exquisitely tender joint.</a:t>
            </a:r>
            <a:endParaRPr lang="en-US" sz="1200" dirty="0"/>
          </a:p>
        </p:txBody>
      </p:sp>
      <p:sp>
        <p:nvSpPr>
          <p:cNvPr id="21" name="SK-27-textBg-20"/>
          <p:cNvSpPr/>
          <p:nvPr/>
        </p:nvSpPr>
        <p:spPr>
          <a:xfrm>
            <a:off x="590550" y="3596432"/>
            <a:ext cx="1152525" cy="238125"/>
          </a:xfrm>
          <a:prstGeom prst="roundRect">
            <a:avLst>
              <a:gd name="adj" fmla="val 16000"/>
            </a:avLst>
          </a:prstGeom>
          <a:solidFill>
            <a:srgbClr val="C0392B"/>
          </a:solidFill>
          <a:ln w="12700">
            <a:solidFill>
              <a:srgbClr val="333333">
                <a:alpha val="0"/>
              </a:srgbClr>
            </a:solidFill>
            <a:prstDash val="solid"/>
          </a:ln>
        </p:spPr>
        <p:txBody>
          <a:bodyPr/>
          <a:lstStyle/>
          <a:p>
            <a:endParaRPr lang="en-GB"/>
          </a:p>
        </p:txBody>
      </p:sp>
      <p:sp>
        <p:nvSpPr>
          <p:cNvPr id="22" name="SK-27-text-21"/>
          <p:cNvSpPr/>
          <p:nvPr/>
        </p:nvSpPr>
        <p:spPr>
          <a:xfrm>
            <a:off x="666750" y="3596432"/>
            <a:ext cx="1666324" cy="23812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A&amp;E REFERRAL</a:t>
            </a:r>
            <a:endParaRPr lang="en-US" sz="1050" dirty="0"/>
          </a:p>
        </p:txBody>
      </p:sp>
      <p:sp>
        <p:nvSpPr>
          <p:cNvPr id="23" name="SK-27-text-22"/>
          <p:cNvSpPr/>
          <p:nvPr/>
        </p:nvSpPr>
        <p:spPr>
          <a:xfrm>
            <a:off x="590550" y="3948857"/>
            <a:ext cx="543496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02124"/>
                </a:solidFill>
              </a:rPr>
              <a:t>Acute Compartment Syndrome</a:t>
            </a:r>
            <a:endParaRPr lang="en-US" sz="1350" dirty="0"/>
          </a:p>
        </p:txBody>
      </p:sp>
      <p:sp>
        <p:nvSpPr>
          <p:cNvPr id="24" name="SK-27-text-23"/>
          <p:cNvSpPr/>
          <p:nvPr/>
        </p:nvSpPr>
        <p:spPr>
          <a:xfrm>
            <a:off x="590550" y="4244132"/>
            <a:ext cx="11601450" cy="213271"/>
          </a:xfrm>
          <a:prstGeom prst="rect">
            <a:avLst/>
          </a:prstGeom>
          <a:noFill/>
          <a:ln/>
        </p:spPr>
        <p:txBody>
          <a:bodyPr vert="horz" wrap="square" lIns="0" tIns="0" rIns="0" bIns="0" rtlCol="0" anchor="ctr"/>
          <a:lstStyle/>
          <a:p>
            <a:pPr marL="0" indent="0">
              <a:lnSpc>
                <a:spcPts val="1680"/>
              </a:lnSpc>
              <a:buNone/>
            </a:pPr>
            <a:r>
              <a:rPr lang="en-US" sz="1200" dirty="0">
                <a:solidFill>
                  <a:srgbClr val="5F6368"/>
                </a:solidFill>
              </a:rPr>
              <a:t>Disproportionate pain, pain on passive stretch, tense compartment.</a:t>
            </a:r>
            <a:endParaRPr lang="en-US" sz="1200" dirty="0"/>
          </a:p>
        </p:txBody>
      </p:sp>
      <p:sp>
        <p:nvSpPr>
          <p:cNvPr id="25" name="SK-27-textBg-24"/>
          <p:cNvSpPr/>
          <p:nvPr/>
        </p:nvSpPr>
        <p:spPr>
          <a:xfrm>
            <a:off x="590550" y="4514552"/>
            <a:ext cx="1685925" cy="238125"/>
          </a:xfrm>
          <a:prstGeom prst="roundRect">
            <a:avLst>
              <a:gd name="adj" fmla="val 16000"/>
            </a:avLst>
          </a:prstGeom>
          <a:solidFill>
            <a:srgbClr val="C0392B"/>
          </a:solidFill>
          <a:ln w="12700">
            <a:solidFill>
              <a:srgbClr val="333333">
                <a:alpha val="0"/>
              </a:srgbClr>
            </a:solidFill>
            <a:prstDash val="solid"/>
          </a:ln>
        </p:spPr>
        <p:txBody>
          <a:bodyPr/>
          <a:lstStyle/>
          <a:p>
            <a:endParaRPr lang="en-GB"/>
          </a:p>
        </p:txBody>
      </p:sp>
      <p:sp>
        <p:nvSpPr>
          <p:cNvPr id="26" name="SK-27-text-25"/>
          <p:cNvSpPr/>
          <p:nvPr/>
        </p:nvSpPr>
        <p:spPr>
          <a:xfrm>
            <a:off x="666750" y="4514552"/>
            <a:ext cx="2474434" cy="23812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EMERGENCY SURGERY</a:t>
            </a:r>
            <a:endParaRPr lang="en-US" sz="1050" dirty="0"/>
          </a:p>
        </p:txBody>
      </p:sp>
      <p:sp>
        <p:nvSpPr>
          <p:cNvPr id="27" name="SK-27-text-26"/>
          <p:cNvSpPr/>
          <p:nvPr/>
        </p:nvSpPr>
        <p:spPr>
          <a:xfrm>
            <a:off x="590550" y="4866977"/>
            <a:ext cx="605218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02124"/>
                </a:solidFill>
              </a:rPr>
              <a:t>Carotid Dissection / Vascular</a:t>
            </a:r>
            <a:endParaRPr lang="en-US" sz="1350" dirty="0"/>
          </a:p>
        </p:txBody>
      </p:sp>
      <p:sp>
        <p:nvSpPr>
          <p:cNvPr id="28" name="SK-27-text-27"/>
          <p:cNvSpPr/>
          <p:nvPr/>
        </p:nvSpPr>
        <p:spPr>
          <a:xfrm>
            <a:off x="590550" y="5162252"/>
            <a:ext cx="11601450" cy="213271"/>
          </a:xfrm>
          <a:prstGeom prst="rect">
            <a:avLst/>
          </a:prstGeom>
          <a:noFill/>
          <a:ln/>
        </p:spPr>
        <p:txBody>
          <a:bodyPr vert="horz" wrap="square" lIns="0" tIns="0" rIns="0" bIns="0" rtlCol="0" anchor="ctr"/>
          <a:lstStyle/>
          <a:p>
            <a:pPr marL="0" indent="0">
              <a:lnSpc>
                <a:spcPts val="1680"/>
              </a:lnSpc>
              <a:buNone/>
            </a:pPr>
            <a:r>
              <a:rPr lang="en-US" sz="1200" dirty="0">
                <a:solidFill>
                  <a:srgbClr val="5F6368"/>
                </a:solidFill>
              </a:rPr>
              <a:t>Neck pain + headache + stroke symptoms; pulsatile swelling or cold limb.</a:t>
            </a:r>
            <a:endParaRPr lang="en-US" sz="1200" dirty="0"/>
          </a:p>
        </p:txBody>
      </p:sp>
      <p:sp>
        <p:nvSpPr>
          <p:cNvPr id="29" name="SK-27-textBg-28"/>
          <p:cNvSpPr/>
          <p:nvPr/>
        </p:nvSpPr>
        <p:spPr>
          <a:xfrm>
            <a:off x="590550" y="5432673"/>
            <a:ext cx="1266825" cy="238125"/>
          </a:xfrm>
          <a:prstGeom prst="roundRect">
            <a:avLst>
              <a:gd name="adj" fmla="val 16000"/>
            </a:avLst>
          </a:prstGeom>
          <a:solidFill>
            <a:srgbClr val="C0392B"/>
          </a:solidFill>
          <a:ln w="12700">
            <a:solidFill>
              <a:srgbClr val="333333">
                <a:alpha val="0"/>
              </a:srgbClr>
            </a:solidFill>
            <a:prstDash val="solid"/>
          </a:ln>
        </p:spPr>
        <p:txBody>
          <a:bodyPr/>
          <a:lstStyle/>
          <a:p>
            <a:endParaRPr lang="en-GB"/>
          </a:p>
        </p:txBody>
      </p:sp>
      <p:sp>
        <p:nvSpPr>
          <p:cNvPr id="30" name="SK-27-text-29"/>
          <p:cNvSpPr/>
          <p:nvPr/>
        </p:nvSpPr>
        <p:spPr>
          <a:xfrm>
            <a:off x="666750" y="5432673"/>
            <a:ext cx="2111542" cy="23812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999 EMERGENCY</a:t>
            </a:r>
            <a:endParaRPr lang="en-US" sz="1050" dirty="0"/>
          </a:p>
        </p:txBody>
      </p:sp>
      <p:sp>
        <p:nvSpPr>
          <p:cNvPr id="31" name="SK-27-text-30"/>
          <p:cNvSpPr/>
          <p:nvPr/>
        </p:nvSpPr>
        <p:spPr>
          <a:xfrm>
            <a:off x="6610350" y="1607790"/>
            <a:ext cx="505015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005EB8"/>
                </a:solidFill>
              </a:rPr>
              <a:t>Urgent: 2-Week Wait</a:t>
            </a:r>
            <a:endParaRPr lang="en-US" sz="1650" dirty="0"/>
          </a:p>
        </p:txBody>
      </p:sp>
      <p:sp>
        <p:nvSpPr>
          <p:cNvPr id="32" name="SK-27-text-31"/>
          <p:cNvSpPr/>
          <p:nvPr/>
        </p:nvSpPr>
        <p:spPr>
          <a:xfrm>
            <a:off x="6324600" y="2112615"/>
            <a:ext cx="58674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02124"/>
                </a:solidFill>
              </a:rPr>
              <a:t>Spinal Malignancy / Metastases</a:t>
            </a:r>
            <a:endParaRPr lang="en-US" sz="1350" dirty="0"/>
          </a:p>
        </p:txBody>
      </p:sp>
      <p:sp>
        <p:nvSpPr>
          <p:cNvPr id="33" name="SK-27-text-32"/>
          <p:cNvSpPr/>
          <p:nvPr/>
        </p:nvSpPr>
        <p:spPr>
          <a:xfrm>
            <a:off x="6324600" y="2407890"/>
            <a:ext cx="5867400" cy="213271"/>
          </a:xfrm>
          <a:prstGeom prst="rect">
            <a:avLst/>
          </a:prstGeom>
          <a:noFill/>
          <a:ln/>
        </p:spPr>
        <p:txBody>
          <a:bodyPr vert="horz" wrap="square" lIns="0" tIns="0" rIns="0" bIns="0" rtlCol="0" anchor="ctr"/>
          <a:lstStyle/>
          <a:p>
            <a:pPr marL="0" indent="0">
              <a:lnSpc>
                <a:spcPts val="1680"/>
              </a:lnSpc>
              <a:buNone/>
            </a:pPr>
            <a:r>
              <a:rPr lang="en-US" sz="1200" dirty="0">
                <a:solidFill>
                  <a:srgbClr val="5F6368"/>
                </a:solidFill>
              </a:rPr>
              <a:t>History of cancer, unexplained weight loss, nocturnal or thoracic pain.</a:t>
            </a:r>
            <a:endParaRPr lang="en-US" sz="1200" dirty="0"/>
          </a:p>
        </p:txBody>
      </p:sp>
      <p:sp>
        <p:nvSpPr>
          <p:cNvPr id="34" name="SK-27-textBg-33"/>
          <p:cNvSpPr/>
          <p:nvPr/>
        </p:nvSpPr>
        <p:spPr>
          <a:xfrm>
            <a:off x="6324600" y="2678311"/>
            <a:ext cx="1819275" cy="238125"/>
          </a:xfrm>
          <a:prstGeom prst="roundRect">
            <a:avLst>
              <a:gd name="adj" fmla="val 16000"/>
            </a:avLst>
          </a:prstGeom>
          <a:solidFill>
            <a:srgbClr val="005EB8"/>
          </a:solidFill>
          <a:ln w="12700">
            <a:solidFill>
              <a:srgbClr val="333333">
                <a:alpha val="0"/>
              </a:srgbClr>
            </a:solidFill>
            <a:prstDash val="solid"/>
          </a:ln>
        </p:spPr>
        <p:txBody>
          <a:bodyPr/>
          <a:lstStyle/>
          <a:p>
            <a:endParaRPr lang="en-GB"/>
          </a:p>
        </p:txBody>
      </p:sp>
      <p:sp>
        <p:nvSpPr>
          <p:cNvPr id="35" name="SK-27-text-34"/>
          <p:cNvSpPr/>
          <p:nvPr/>
        </p:nvSpPr>
        <p:spPr>
          <a:xfrm>
            <a:off x="6400800" y="2678311"/>
            <a:ext cx="2883432" cy="23812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URGENT 2WW REFERRAL</a:t>
            </a:r>
            <a:endParaRPr lang="en-US" sz="1050" dirty="0"/>
          </a:p>
        </p:txBody>
      </p:sp>
      <p:sp>
        <p:nvSpPr>
          <p:cNvPr id="36" name="SK-27-text-35"/>
          <p:cNvSpPr/>
          <p:nvPr/>
        </p:nvSpPr>
        <p:spPr>
          <a:xfrm>
            <a:off x="6324600" y="3030736"/>
            <a:ext cx="536257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02124"/>
                </a:solidFill>
              </a:rPr>
              <a:t>Pancoast Tumour</a:t>
            </a:r>
            <a:endParaRPr lang="en-US" sz="1350" dirty="0"/>
          </a:p>
        </p:txBody>
      </p:sp>
      <p:sp>
        <p:nvSpPr>
          <p:cNvPr id="37" name="SK-27-text-36"/>
          <p:cNvSpPr/>
          <p:nvPr/>
        </p:nvSpPr>
        <p:spPr>
          <a:xfrm>
            <a:off x="6324600" y="3326011"/>
            <a:ext cx="5276850" cy="426541"/>
          </a:xfrm>
          <a:prstGeom prst="rect">
            <a:avLst/>
          </a:prstGeom>
          <a:noFill/>
          <a:ln/>
        </p:spPr>
        <p:txBody>
          <a:bodyPr vert="horz" wrap="square" lIns="0" tIns="0" rIns="0" bIns="0" rtlCol="0" anchor="ctr"/>
          <a:lstStyle/>
          <a:p>
            <a:pPr marL="0" indent="0">
              <a:lnSpc>
                <a:spcPts val="1680"/>
              </a:lnSpc>
              <a:buNone/>
            </a:pPr>
            <a:r>
              <a:rPr lang="en-US" sz="1200" dirty="0">
                <a:solidFill>
                  <a:srgbClr val="5F6368"/>
                </a:solidFill>
              </a:rPr>
              <a:t>Unresolved shoulder/arm pain associated with Horner’s syndrome (ptosis, miosis).</a:t>
            </a:r>
            <a:endParaRPr lang="en-US" sz="1200" dirty="0"/>
          </a:p>
        </p:txBody>
      </p:sp>
      <p:sp>
        <p:nvSpPr>
          <p:cNvPr id="38" name="SK-27-textBg-37"/>
          <p:cNvSpPr/>
          <p:nvPr/>
        </p:nvSpPr>
        <p:spPr>
          <a:xfrm>
            <a:off x="6324600" y="3809702"/>
            <a:ext cx="1819275" cy="238125"/>
          </a:xfrm>
          <a:prstGeom prst="roundRect">
            <a:avLst>
              <a:gd name="adj" fmla="val 16000"/>
            </a:avLst>
          </a:prstGeom>
          <a:solidFill>
            <a:srgbClr val="005EB8"/>
          </a:solidFill>
          <a:ln w="12700">
            <a:solidFill>
              <a:srgbClr val="333333">
                <a:alpha val="0"/>
              </a:srgbClr>
            </a:solidFill>
            <a:prstDash val="solid"/>
          </a:ln>
        </p:spPr>
        <p:txBody>
          <a:bodyPr/>
          <a:lstStyle/>
          <a:p>
            <a:endParaRPr lang="en-GB"/>
          </a:p>
        </p:txBody>
      </p:sp>
      <p:sp>
        <p:nvSpPr>
          <p:cNvPr id="39" name="SK-27-text-38"/>
          <p:cNvSpPr/>
          <p:nvPr/>
        </p:nvSpPr>
        <p:spPr>
          <a:xfrm>
            <a:off x="6400800" y="3809702"/>
            <a:ext cx="2932304" cy="23812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URGENT CHEST IMAGING</a:t>
            </a:r>
            <a:endParaRPr lang="en-US" sz="1050" dirty="0"/>
          </a:p>
        </p:txBody>
      </p:sp>
      <p:sp>
        <p:nvSpPr>
          <p:cNvPr id="40" name="SK-27-text-39"/>
          <p:cNvSpPr/>
          <p:nvPr/>
        </p:nvSpPr>
        <p:spPr>
          <a:xfrm>
            <a:off x="6324600" y="4162127"/>
            <a:ext cx="536257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02124"/>
                </a:solidFill>
              </a:rPr>
              <a:t>Inflammatory Arthropathy</a:t>
            </a:r>
            <a:endParaRPr lang="en-US" sz="1350" dirty="0"/>
          </a:p>
        </p:txBody>
      </p:sp>
      <p:sp>
        <p:nvSpPr>
          <p:cNvPr id="41" name="SK-27-text-40"/>
          <p:cNvSpPr/>
          <p:nvPr/>
        </p:nvSpPr>
        <p:spPr>
          <a:xfrm>
            <a:off x="6324600" y="4457402"/>
            <a:ext cx="5867400" cy="213271"/>
          </a:xfrm>
          <a:prstGeom prst="rect">
            <a:avLst/>
          </a:prstGeom>
          <a:noFill/>
          <a:ln/>
        </p:spPr>
        <p:txBody>
          <a:bodyPr vert="horz" wrap="square" lIns="0" tIns="0" rIns="0" bIns="0" rtlCol="0" anchor="ctr"/>
          <a:lstStyle/>
          <a:p>
            <a:pPr marL="0" indent="0">
              <a:lnSpc>
                <a:spcPts val="1680"/>
              </a:lnSpc>
              <a:buNone/>
            </a:pPr>
            <a:r>
              <a:rPr lang="en-US" sz="1200" dirty="0">
                <a:solidFill>
                  <a:srgbClr val="5F6368"/>
                </a:solidFill>
              </a:rPr>
              <a:t>Early morning stiffness &gt;30 mins, multi-joint synovitis, systemic malaise.</a:t>
            </a:r>
            <a:endParaRPr lang="en-US" sz="1200" dirty="0"/>
          </a:p>
        </p:txBody>
      </p:sp>
      <p:sp>
        <p:nvSpPr>
          <p:cNvPr id="42" name="SK-27-textBg-41"/>
          <p:cNvSpPr/>
          <p:nvPr/>
        </p:nvSpPr>
        <p:spPr>
          <a:xfrm>
            <a:off x="6324600" y="4727823"/>
            <a:ext cx="1876425" cy="238125"/>
          </a:xfrm>
          <a:prstGeom prst="roundRect">
            <a:avLst>
              <a:gd name="adj" fmla="val 16000"/>
            </a:avLst>
          </a:prstGeom>
          <a:solidFill>
            <a:srgbClr val="005EB8"/>
          </a:solidFill>
          <a:ln w="12700">
            <a:solidFill>
              <a:srgbClr val="333333">
                <a:alpha val="0"/>
              </a:srgbClr>
            </a:solidFill>
            <a:prstDash val="solid"/>
          </a:ln>
        </p:spPr>
        <p:txBody>
          <a:bodyPr/>
          <a:lstStyle/>
          <a:p>
            <a:endParaRPr lang="en-GB"/>
          </a:p>
        </p:txBody>
      </p:sp>
      <p:sp>
        <p:nvSpPr>
          <p:cNvPr id="43" name="SK-27-text-42"/>
          <p:cNvSpPr/>
          <p:nvPr/>
        </p:nvSpPr>
        <p:spPr>
          <a:xfrm>
            <a:off x="6400800" y="4727823"/>
            <a:ext cx="2793446" cy="23812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URGENT RHEUMATOLOGY</a:t>
            </a:r>
            <a:endParaRPr lang="en-US" sz="1050" dirty="0"/>
          </a:p>
        </p:txBody>
      </p:sp>
      <p:sp>
        <p:nvSpPr>
          <p:cNvPr id="44" name="SK-27-text-43"/>
          <p:cNvSpPr/>
          <p:nvPr/>
        </p:nvSpPr>
        <p:spPr>
          <a:xfrm>
            <a:off x="6324600" y="5080248"/>
            <a:ext cx="58674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02124"/>
                </a:solidFill>
              </a:rPr>
              <a:t>Progressive Neurological Deficit</a:t>
            </a:r>
            <a:endParaRPr lang="en-US" sz="1350" dirty="0"/>
          </a:p>
        </p:txBody>
      </p:sp>
      <p:sp>
        <p:nvSpPr>
          <p:cNvPr id="45" name="SK-27-text-44"/>
          <p:cNvSpPr/>
          <p:nvPr/>
        </p:nvSpPr>
        <p:spPr>
          <a:xfrm>
            <a:off x="6324600" y="5375523"/>
            <a:ext cx="5867400" cy="213271"/>
          </a:xfrm>
          <a:prstGeom prst="rect">
            <a:avLst/>
          </a:prstGeom>
          <a:noFill/>
          <a:ln/>
        </p:spPr>
        <p:txBody>
          <a:bodyPr vert="horz" wrap="square" lIns="0" tIns="0" rIns="0" bIns="0" rtlCol="0" anchor="ctr"/>
          <a:lstStyle/>
          <a:p>
            <a:pPr marL="0" indent="0">
              <a:lnSpc>
                <a:spcPts val="1680"/>
              </a:lnSpc>
              <a:buNone/>
            </a:pPr>
            <a:r>
              <a:rPr lang="en-US" sz="1200" dirty="0">
                <a:solidFill>
                  <a:srgbClr val="5F6368"/>
                </a:solidFill>
              </a:rPr>
              <a:t>Worsening motor weakness in upper or lower limbs (e.g., foot drop).</a:t>
            </a:r>
            <a:endParaRPr lang="en-US" sz="1200" dirty="0"/>
          </a:p>
        </p:txBody>
      </p:sp>
      <p:sp>
        <p:nvSpPr>
          <p:cNvPr id="46" name="SK-27-textBg-45"/>
          <p:cNvSpPr/>
          <p:nvPr/>
        </p:nvSpPr>
        <p:spPr>
          <a:xfrm>
            <a:off x="6324600" y="5645944"/>
            <a:ext cx="1876425" cy="238125"/>
          </a:xfrm>
          <a:prstGeom prst="roundRect">
            <a:avLst>
              <a:gd name="adj" fmla="val 16000"/>
            </a:avLst>
          </a:prstGeom>
          <a:solidFill>
            <a:srgbClr val="005EB8"/>
          </a:solidFill>
          <a:ln w="12700">
            <a:solidFill>
              <a:srgbClr val="333333">
                <a:alpha val="0"/>
              </a:srgbClr>
            </a:solidFill>
            <a:prstDash val="solid"/>
          </a:ln>
        </p:spPr>
        <p:txBody>
          <a:bodyPr/>
          <a:lstStyle/>
          <a:p>
            <a:endParaRPr lang="en-GB"/>
          </a:p>
        </p:txBody>
      </p:sp>
      <p:sp>
        <p:nvSpPr>
          <p:cNvPr id="47" name="SK-27-text-46"/>
          <p:cNvSpPr/>
          <p:nvPr/>
        </p:nvSpPr>
        <p:spPr>
          <a:xfrm>
            <a:off x="6400800" y="5645944"/>
            <a:ext cx="2793446" cy="23812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URGENT NEUROSURGERY</a:t>
            </a:r>
            <a:endParaRPr lang="en-US" sz="1050" dirty="0"/>
          </a:p>
        </p:txBody>
      </p:sp>
      <p:sp>
        <p:nvSpPr>
          <p:cNvPr id="48" name="SK-27-text-47"/>
          <p:cNvSpPr/>
          <p:nvPr/>
        </p:nvSpPr>
        <p:spPr>
          <a:xfrm>
            <a:off x="10553700" y="6496050"/>
            <a:ext cx="1638300" cy="171450"/>
          </a:xfrm>
          <a:prstGeom prst="rect">
            <a:avLst/>
          </a:prstGeom>
          <a:noFill/>
          <a:ln/>
        </p:spPr>
        <p:txBody>
          <a:bodyPr vert="horz" wrap="square" lIns="0" tIns="0" rIns="0" bIns="0" rtlCol="0" anchor="ctr"/>
          <a:lstStyle/>
          <a:p>
            <a:pPr marL="0" indent="0">
              <a:lnSpc>
                <a:spcPts val="1350"/>
              </a:lnSpc>
              <a:buNone/>
            </a:pPr>
            <a:r>
              <a:rPr lang="en-US" sz="900" dirty="0">
                <a:solidFill>
                  <a:srgbClr val="70757A"/>
                </a:solidFill>
              </a:rPr>
              <a:t>www.bradfordvts.co.uk</a:t>
            </a:r>
            <a:endParaRPr lang="en-US" sz="9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8-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8-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8-img-3" descr="preencoded.png"/>
          <p:cNvPicPr>
            <a:picLocks noChangeAspect="1"/>
          </p:cNvPicPr>
          <p:nvPr/>
        </p:nvPicPr>
        <p:blipFill>
          <a:blip r:embed="rId5"/>
          <a:stretch>
            <a:fillRect/>
          </a:stretch>
        </p:blipFill>
        <p:spPr>
          <a:xfrm>
            <a:off x="0" y="0"/>
            <a:ext cx="12192000" cy="769590"/>
          </a:xfrm>
          <a:prstGeom prst="rect">
            <a:avLst/>
          </a:prstGeom>
        </p:spPr>
      </p:pic>
      <p:pic>
        <p:nvPicPr>
          <p:cNvPr id="5" name="SK-28-img-4" descr="preencoded.png"/>
          <p:cNvPicPr>
            <a:picLocks noChangeAspect="1"/>
          </p:cNvPicPr>
          <p:nvPr/>
        </p:nvPicPr>
        <p:blipFill>
          <a:blip r:embed="rId6"/>
          <a:stretch>
            <a:fillRect/>
          </a:stretch>
        </p:blipFill>
        <p:spPr>
          <a:xfrm>
            <a:off x="476250" y="1055340"/>
            <a:ext cx="5543550" cy="940891"/>
          </a:xfrm>
          <a:prstGeom prst="rect">
            <a:avLst/>
          </a:prstGeom>
        </p:spPr>
      </p:pic>
      <p:pic>
        <p:nvPicPr>
          <p:cNvPr id="6" name="SK-28-img-5" descr="preencoded.png"/>
          <p:cNvPicPr>
            <a:picLocks noChangeAspect="1"/>
          </p:cNvPicPr>
          <p:nvPr/>
        </p:nvPicPr>
        <p:blipFill>
          <a:blip r:embed="rId7"/>
          <a:stretch>
            <a:fillRect/>
          </a:stretch>
        </p:blipFill>
        <p:spPr>
          <a:xfrm>
            <a:off x="666750" y="1169640"/>
            <a:ext cx="419100" cy="419100"/>
          </a:xfrm>
          <a:prstGeom prst="rect">
            <a:avLst/>
          </a:prstGeom>
        </p:spPr>
      </p:pic>
      <p:pic>
        <p:nvPicPr>
          <p:cNvPr id="7" name="SK-28-img-6" descr="preencoded.png"/>
          <p:cNvPicPr>
            <a:picLocks noChangeAspect="1"/>
          </p:cNvPicPr>
          <p:nvPr/>
        </p:nvPicPr>
        <p:blipFill>
          <a:blip r:embed="rId8"/>
          <a:stretch>
            <a:fillRect/>
          </a:stretch>
        </p:blipFill>
        <p:spPr>
          <a:xfrm>
            <a:off x="757238" y="1283940"/>
            <a:ext cx="238125" cy="190500"/>
          </a:xfrm>
          <a:prstGeom prst="rect">
            <a:avLst/>
          </a:prstGeom>
        </p:spPr>
      </p:pic>
      <p:pic>
        <p:nvPicPr>
          <p:cNvPr id="8" name="SK-28-img-7" descr="preencoded.png"/>
          <p:cNvPicPr>
            <a:picLocks noChangeAspect="1"/>
          </p:cNvPicPr>
          <p:nvPr/>
        </p:nvPicPr>
        <p:blipFill>
          <a:blip r:embed="rId6"/>
          <a:stretch>
            <a:fillRect/>
          </a:stretch>
        </p:blipFill>
        <p:spPr>
          <a:xfrm>
            <a:off x="6172200" y="1055340"/>
            <a:ext cx="5543550" cy="940891"/>
          </a:xfrm>
          <a:prstGeom prst="rect">
            <a:avLst/>
          </a:prstGeom>
        </p:spPr>
      </p:pic>
      <p:pic>
        <p:nvPicPr>
          <p:cNvPr id="9" name="SK-28-img-8" descr="preencoded.png"/>
          <p:cNvPicPr>
            <a:picLocks noChangeAspect="1"/>
          </p:cNvPicPr>
          <p:nvPr/>
        </p:nvPicPr>
        <p:blipFill>
          <a:blip r:embed="rId7"/>
          <a:stretch>
            <a:fillRect/>
          </a:stretch>
        </p:blipFill>
        <p:spPr>
          <a:xfrm>
            <a:off x="6362700" y="1169640"/>
            <a:ext cx="419100" cy="419100"/>
          </a:xfrm>
          <a:prstGeom prst="rect">
            <a:avLst/>
          </a:prstGeom>
        </p:spPr>
      </p:pic>
      <p:pic>
        <p:nvPicPr>
          <p:cNvPr id="10" name="SK-28-img-9" descr="preencoded.png"/>
          <p:cNvPicPr>
            <a:picLocks noChangeAspect="1"/>
          </p:cNvPicPr>
          <p:nvPr/>
        </p:nvPicPr>
        <p:blipFill>
          <a:blip r:embed="rId9"/>
          <a:stretch>
            <a:fillRect/>
          </a:stretch>
        </p:blipFill>
        <p:spPr>
          <a:xfrm>
            <a:off x="6453188" y="1283940"/>
            <a:ext cx="238125" cy="190500"/>
          </a:xfrm>
          <a:prstGeom prst="rect">
            <a:avLst/>
          </a:prstGeom>
        </p:spPr>
      </p:pic>
      <p:pic>
        <p:nvPicPr>
          <p:cNvPr id="11" name="SK-28-img-10" descr="preencoded.png"/>
          <p:cNvPicPr>
            <a:picLocks noChangeAspect="1"/>
          </p:cNvPicPr>
          <p:nvPr/>
        </p:nvPicPr>
        <p:blipFill>
          <a:blip r:embed="rId10"/>
          <a:stretch>
            <a:fillRect/>
          </a:stretch>
        </p:blipFill>
        <p:spPr>
          <a:xfrm>
            <a:off x="476250" y="2148632"/>
            <a:ext cx="5543550" cy="940891"/>
          </a:xfrm>
          <a:prstGeom prst="rect">
            <a:avLst/>
          </a:prstGeom>
        </p:spPr>
      </p:pic>
      <p:pic>
        <p:nvPicPr>
          <p:cNvPr id="12" name="SK-28-img-11" descr="preencoded.png"/>
          <p:cNvPicPr>
            <a:picLocks noChangeAspect="1"/>
          </p:cNvPicPr>
          <p:nvPr/>
        </p:nvPicPr>
        <p:blipFill>
          <a:blip r:embed="rId11"/>
          <a:stretch>
            <a:fillRect/>
          </a:stretch>
        </p:blipFill>
        <p:spPr>
          <a:xfrm>
            <a:off x="666750" y="2262932"/>
            <a:ext cx="419100" cy="419100"/>
          </a:xfrm>
          <a:prstGeom prst="rect">
            <a:avLst/>
          </a:prstGeom>
        </p:spPr>
      </p:pic>
      <p:pic>
        <p:nvPicPr>
          <p:cNvPr id="13" name="SK-28-img-12" descr="preencoded.png"/>
          <p:cNvPicPr>
            <a:picLocks noChangeAspect="1"/>
          </p:cNvPicPr>
          <p:nvPr/>
        </p:nvPicPr>
        <p:blipFill>
          <a:blip r:embed="rId12"/>
          <a:stretch>
            <a:fillRect/>
          </a:stretch>
        </p:blipFill>
        <p:spPr>
          <a:xfrm>
            <a:off x="757238" y="2377232"/>
            <a:ext cx="238125" cy="190500"/>
          </a:xfrm>
          <a:prstGeom prst="rect">
            <a:avLst/>
          </a:prstGeom>
        </p:spPr>
      </p:pic>
      <p:pic>
        <p:nvPicPr>
          <p:cNvPr id="14" name="SK-28-img-13" descr="preencoded.png"/>
          <p:cNvPicPr>
            <a:picLocks noChangeAspect="1"/>
          </p:cNvPicPr>
          <p:nvPr/>
        </p:nvPicPr>
        <p:blipFill>
          <a:blip r:embed="rId10"/>
          <a:stretch>
            <a:fillRect/>
          </a:stretch>
        </p:blipFill>
        <p:spPr>
          <a:xfrm>
            <a:off x="6172200" y="2148632"/>
            <a:ext cx="5543550" cy="940891"/>
          </a:xfrm>
          <a:prstGeom prst="rect">
            <a:avLst/>
          </a:prstGeom>
        </p:spPr>
      </p:pic>
      <p:pic>
        <p:nvPicPr>
          <p:cNvPr id="15" name="SK-28-img-14" descr="preencoded.png"/>
          <p:cNvPicPr>
            <a:picLocks noChangeAspect="1"/>
          </p:cNvPicPr>
          <p:nvPr/>
        </p:nvPicPr>
        <p:blipFill>
          <a:blip r:embed="rId11"/>
          <a:stretch>
            <a:fillRect/>
          </a:stretch>
        </p:blipFill>
        <p:spPr>
          <a:xfrm>
            <a:off x="6362700" y="2262932"/>
            <a:ext cx="419100" cy="419100"/>
          </a:xfrm>
          <a:prstGeom prst="rect">
            <a:avLst/>
          </a:prstGeom>
        </p:spPr>
      </p:pic>
      <p:pic>
        <p:nvPicPr>
          <p:cNvPr id="16" name="SK-28-img-15" descr="preencoded.png"/>
          <p:cNvPicPr>
            <a:picLocks noChangeAspect="1"/>
          </p:cNvPicPr>
          <p:nvPr/>
        </p:nvPicPr>
        <p:blipFill>
          <a:blip r:embed="rId13"/>
          <a:stretch>
            <a:fillRect/>
          </a:stretch>
        </p:blipFill>
        <p:spPr>
          <a:xfrm>
            <a:off x="6453188" y="2377232"/>
            <a:ext cx="238125" cy="190500"/>
          </a:xfrm>
          <a:prstGeom prst="rect">
            <a:avLst/>
          </a:prstGeom>
        </p:spPr>
      </p:pic>
      <p:pic>
        <p:nvPicPr>
          <p:cNvPr id="17" name="SK-28-img-16" descr="preencoded.png"/>
          <p:cNvPicPr>
            <a:picLocks noChangeAspect="1"/>
          </p:cNvPicPr>
          <p:nvPr/>
        </p:nvPicPr>
        <p:blipFill>
          <a:blip r:embed="rId14"/>
          <a:stretch>
            <a:fillRect/>
          </a:stretch>
        </p:blipFill>
        <p:spPr>
          <a:xfrm>
            <a:off x="476250" y="3241923"/>
            <a:ext cx="5543550" cy="940891"/>
          </a:xfrm>
          <a:prstGeom prst="rect">
            <a:avLst/>
          </a:prstGeom>
        </p:spPr>
      </p:pic>
      <p:pic>
        <p:nvPicPr>
          <p:cNvPr id="18" name="SK-28-img-17" descr="preencoded.png"/>
          <p:cNvPicPr>
            <a:picLocks noChangeAspect="1"/>
          </p:cNvPicPr>
          <p:nvPr/>
        </p:nvPicPr>
        <p:blipFill>
          <a:blip r:embed="rId15"/>
          <a:stretch>
            <a:fillRect/>
          </a:stretch>
        </p:blipFill>
        <p:spPr>
          <a:xfrm>
            <a:off x="666750" y="3356223"/>
            <a:ext cx="419100" cy="419100"/>
          </a:xfrm>
          <a:prstGeom prst="rect">
            <a:avLst/>
          </a:prstGeom>
        </p:spPr>
      </p:pic>
      <p:pic>
        <p:nvPicPr>
          <p:cNvPr id="19" name="SK-28-img-18" descr="preencoded.png"/>
          <p:cNvPicPr>
            <a:picLocks noChangeAspect="1"/>
          </p:cNvPicPr>
          <p:nvPr/>
        </p:nvPicPr>
        <p:blipFill>
          <a:blip r:embed="rId16"/>
          <a:stretch>
            <a:fillRect/>
          </a:stretch>
        </p:blipFill>
        <p:spPr>
          <a:xfrm>
            <a:off x="757238" y="3470523"/>
            <a:ext cx="238125" cy="190500"/>
          </a:xfrm>
          <a:prstGeom prst="rect">
            <a:avLst/>
          </a:prstGeom>
        </p:spPr>
      </p:pic>
      <p:pic>
        <p:nvPicPr>
          <p:cNvPr id="20" name="SK-28-img-19" descr="preencoded.png"/>
          <p:cNvPicPr>
            <a:picLocks noChangeAspect="1"/>
          </p:cNvPicPr>
          <p:nvPr/>
        </p:nvPicPr>
        <p:blipFill>
          <a:blip r:embed="rId14"/>
          <a:stretch>
            <a:fillRect/>
          </a:stretch>
        </p:blipFill>
        <p:spPr>
          <a:xfrm>
            <a:off x="6172200" y="3241923"/>
            <a:ext cx="5543550" cy="940891"/>
          </a:xfrm>
          <a:prstGeom prst="rect">
            <a:avLst/>
          </a:prstGeom>
        </p:spPr>
      </p:pic>
      <p:pic>
        <p:nvPicPr>
          <p:cNvPr id="21" name="SK-28-img-20" descr="preencoded.png"/>
          <p:cNvPicPr>
            <a:picLocks noChangeAspect="1"/>
          </p:cNvPicPr>
          <p:nvPr/>
        </p:nvPicPr>
        <p:blipFill>
          <a:blip r:embed="rId15"/>
          <a:stretch>
            <a:fillRect/>
          </a:stretch>
        </p:blipFill>
        <p:spPr>
          <a:xfrm>
            <a:off x="6362700" y="3356223"/>
            <a:ext cx="419100" cy="419100"/>
          </a:xfrm>
          <a:prstGeom prst="rect">
            <a:avLst/>
          </a:prstGeom>
        </p:spPr>
      </p:pic>
      <p:pic>
        <p:nvPicPr>
          <p:cNvPr id="22" name="SK-28-img-21" descr="preencoded.png"/>
          <p:cNvPicPr>
            <a:picLocks noChangeAspect="1"/>
          </p:cNvPicPr>
          <p:nvPr/>
        </p:nvPicPr>
        <p:blipFill>
          <a:blip r:embed="rId17"/>
          <a:stretch>
            <a:fillRect/>
          </a:stretch>
        </p:blipFill>
        <p:spPr>
          <a:xfrm>
            <a:off x="6453188" y="3470523"/>
            <a:ext cx="238125" cy="190500"/>
          </a:xfrm>
          <a:prstGeom prst="rect">
            <a:avLst/>
          </a:prstGeom>
        </p:spPr>
      </p:pic>
      <p:pic>
        <p:nvPicPr>
          <p:cNvPr id="23" name="SK-28-img-22" descr="preencoded.png"/>
          <p:cNvPicPr>
            <a:picLocks noChangeAspect="1"/>
          </p:cNvPicPr>
          <p:nvPr/>
        </p:nvPicPr>
        <p:blipFill>
          <a:blip r:embed="rId18"/>
          <a:stretch>
            <a:fillRect/>
          </a:stretch>
        </p:blipFill>
        <p:spPr>
          <a:xfrm>
            <a:off x="476250" y="4335214"/>
            <a:ext cx="11239500" cy="727621"/>
          </a:xfrm>
          <a:prstGeom prst="rect">
            <a:avLst/>
          </a:prstGeom>
        </p:spPr>
      </p:pic>
      <p:pic>
        <p:nvPicPr>
          <p:cNvPr id="24" name="SK-28-img-23" descr="preencoded.png"/>
          <p:cNvPicPr>
            <a:picLocks noChangeAspect="1"/>
          </p:cNvPicPr>
          <p:nvPr/>
        </p:nvPicPr>
        <p:blipFill>
          <a:blip r:embed="rId19"/>
          <a:stretch>
            <a:fillRect/>
          </a:stretch>
        </p:blipFill>
        <p:spPr>
          <a:xfrm>
            <a:off x="666750" y="4449514"/>
            <a:ext cx="419100" cy="419100"/>
          </a:xfrm>
          <a:prstGeom prst="rect">
            <a:avLst/>
          </a:prstGeom>
        </p:spPr>
      </p:pic>
      <p:pic>
        <p:nvPicPr>
          <p:cNvPr id="25" name="SK-28-img-24" descr="preencoded.png"/>
          <p:cNvPicPr>
            <a:picLocks noChangeAspect="1"/>
          </p:cNvPicPr>
          <p:nvPr/>
        </p:nvPicPr>
        <p:blipFill>
          <a:blip r:embed="rId20"/>
          <a:stretch>
            <a:fillRect/>
          </a:stretch>
        </p:blipFill>
        <p:spPr>
          <a:xfrm>
            <a:off x="757238" y="4563814"/>
            <a:ext cx="238125" cy="190500"/>
          </a:xfrm>
          <a:prstGeom prst="rect">
            <a:avLst/>
          </a:prstGeom>
        </p:spPr>
      </p:pic>
      <p:sp>
        <p:nvSpPr>
          <p:cNvPr id="26" name="SK-28-text-25"/>
          <p:cNvSpPr/>
          <p:nvPr/>
        </p:nvSpPr>
        <p:spPr>
          <a:xfrm>
            <a:off x="476250" y="285750"/>
            <a:ext cx="1171575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202124"/>
                </a:solidFill>
              </a:rPr>
              <a:t>Common Pitfalls in MSK Management</a:t>
            </a:r>
            <a:endParaRPr lang="en-US" sz="2550" dirty="0"/>
          </a:p>
        </p:txBody>
      </p:sp>
      <p:sp>
        <p:nvSpPr>
          <p:cNvPr id="27" name="SK-28-text-26"/>
          <p:cNvSpPr/>
          <p:nvPr/>
        </p:nvSpPr>
        <p:spPr>
          <a:xfrm>
            <a:off x="10706100" y="455265"/>
            <a:ext cx="148590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F26522"/>
                </a:solidFill>
              </a:rPr>
              <a:t>BRADFORD VTS</a:t>
            </a:r>
            <a:endParaRPr lang="en-US" sz="900" dirty="0"/>
          </a:p>
        </p:txBody>
      </p:sp>
      <p:sp>
        <p:nvSpPr>
          <p:cNvPr id="28" name="SK-28-text-27"/>
          <p:cNvSpPr/>
          <p:nvPr/>
        </p:nvSpPr>
        <p:spPr>
          <a:xfrm>
            <a:off x="1238250" y="1169640"/>
            <a:ext cx="4686300" cy="247650"/>
          </a:xfrm>
          <a:prstGeom prst="rect">
            <a:avLst/>
          </a:prstGeom>
          <a:noFill/>
          <a:ln/>
        </p:spPr>
        <p:txBody>
          <a:bodyPr vert="horz" wrap="square" lIns="0" tIns="0" rIns="0" bIns="0" rtlCol="0" anchor="ctr"/>
          <a:lstStyle/>
          <a:p>
            <a:pPr marL="0" indent="0">
              <a:lnSpc>
                <a:spcPts val="1950"/>
              </a:lnSpc>
              <a:buNone/>
            </a:pPr>
            <a:r>
              <a:rPr lang="en-US" sz="1500" b="1" dirty="0">
                <a:solidFill>
                  <a:srgbClr val="202124"/>
                </a:solidFill>
              </a:rPr>
              <a:t>Routine LBP Imaging</a:t>
            </a:r>
            <a:endParaRPr lang="en-US" sz="1500" dirty="0"/>
          </a:p>
        </p:txBody>
      </p:sp>
      <p:sp>
        <p:nvSpPr>
          <p:cNvPr id="29" name="SK-28-text-28"/>
          <p:cNvSpPr/>
          <p:nvPr/>
        </p:nvSpPr>
        <p:spPr>
          <a:xfrm>
            <a:off x="1238250" y="1455390"/>
            <a:ext cx="4591050" cy="426541"/>
          </a:xfrm>
          <a:prstGeom prst="rect">
            <a:avLst/>
          </a:prstGeom>
          <a:noFill/>
          <a:ln/>
        </p:spPr>
        <p:txBody>
          <a:bodyPr vert="horz" wrap="square" lIns="0" tIns="0" rIns="0" bIns="0" rtlCol="0" anchor="ctr"/>
          <a:lstStyle/>
          <a:p>
            <a:pPr marL="0" indent="0">
              <a:lnSpc>
                <a:spcPts val="1680"/>
              </a:lnSpc>
              <a:buNone/>
            </a:pPr>
            <a:r>
              <a:rPr lang="en-US" sz="1200" dirty="0">
                <a:solidFill>
                  <a:srgbClr val="5F6368"/>
                </a:solidFill>
              </a:rPr>
              <a:t>Ordering scans for non-specific pain leads to </a:t>
            </a:r>
            <a:r>
              <a:rPr lang="en-US" sz="1200" b="1" dirty="0">
                <a:solidFill>
                  <a:srgbClr val="C0392B"/>
                </a:solidFill>
              </a:rPr>
              <a:t>medicalisation</a:t>
            </a:r>
            <a:r>
              <a:rPr lang="en-US" sz="1200" dirty="0">
                <a:solidFill>
                  <a:srgbClr val="5F6368"/>
                </a:solidFill>
              </a:rPr>
              <a:t> and unnecessary surgical interventions.</a:t>
            </a:r>
            <a:endParaRPr lang="en-US" sz="1200" dirty="0"/>
          </a:p>
        </p:txBody>
      </p:sp>
      <p:sp>
        <p:nvSpPr>
          <p:cNvPr id="30" name="SK-28-text-29"/>
          <p:cNvSpPr/>
          <p:nvPr/>
        </p:nvSpPr>
        <p:spPr>
          <a:xfrm>
            <a:off x="6934200" y="1169640"/>
            <a:ext cx="5257800" cy="247650"/>
          </a:xfrm>
          <a:prstGeom prst="rect">
            <a:avLst/>
          </a:prstGeom>
          <a:noFill/>
          <a:ln/>
        </p:spPr>
        <p:txBody>
          <a:bodyPr vert="horz" wrap="square" lIns="0" tIns="0" rIns="0" bIns="0" rtlCol="0" anchor="ctr"/>
          <a:lstStyle/>
          <a:p>
            <a:pPr marL="0" indent="0">
              <a:lnSpc>
                <a:spcPts val="1950"/>
              </a:lnSpc>
              <a:buNone/>
            </a:pPr>
            <a:r>
              <a:rPr lang="en-US" sz="1500" b="1" dirty="0">
                <a:solidFill>
                  <a:srgbClr val="202124"/>
                </a:solidFill>
              </a:rPr>
              <a:t>Gabapentinoids for Back Pain</a:t>
            </a:r>
            <a:endParaRPr lang="en-US" sz="1500" dirty="0"/>
          </a:p>
        </p:txBody>
      </p:sp>
      <p:sp>
        <p:nvSpPr>
          <p:cNvPr id="31" name="SK-28-text-30"/>
          <p:cNvSpPr/>
          <p:nvPr/>
        </p:nvSpPr>
        <p:spPr>
          <a:xfrm>
            <a:off x="6934200" y="1455390"/>
            <a:ext cx="4591050" cy="426541"/>
          </a:xfrm>
          <a:prstGeom prst="rect">
            <a:avLst/>
          </a:prstGeom>
          <a:noFill/>
          <a:ln/>
        </p:spPr>
        <p:txBody>
          <a:bodyPr vert="horz" wrap="square" lIns="0" tIns="0" rIns="0" bIns="0" rtlCol="0" anchor="ctr"/>
          <a:lstStyle/>
          <a:p>
            <a:pPr marL="0" indent="0">
              <a:lnSpc>
                <a:spcPts val="1680"/>
              </a:lnSpc>
              <a:buNone/>
            </a:pPr>
            <a:r>
              <a:rPr lang="en-US" sz="1200" b="1" dirty="0">
                <a:solidFill>
                  <a:srgbClr val="C0392B"/>
                </a:solidFill>
              </a:rPr>
              <a:t>NICE NG59 Contraindicated</a:t>
            </a:r>
            <a:r>
              <a:rPr lang="en-US" sz="1200" dirty="0">
                <a:solidFill>
                  <a:srgbClr val="5F6368"/>
                </a:solidFill>
              </a:rPr>
              <a:t>: No evidence of benefit for LBP; high risk of dependence and harm.</a:t>
            </a:r>
            <a:endParaRPr lang="en-US" sz="1200" dirty="0"/>
          </a:p>
        </p:txBody>
      </p:sp>
      <p:sp>
        <p:nvSpPr>
          <p:cNvPr id="32" name="SK-28-text-31"/>
          <p:cNvSpPr/>
          <p:nvPr/>
        </p:nvSpPr>
        <p:spPr>
          <a:xfrm>
            <a:off x="1238250" y="2262932"/>
            <a:ext cx="6724650" cy="247650"/>
          </a:xfrm>
          <a:prstGeom prst="rect">
            <a:avLst/>
          </a:prstGeom>
          <a:noFill/>
          <a:ln/>
        </p:spPr>
        <p:txBody>
          <a:bodyPr vert="horz" wrap="square" lIns="0" tIns="0" rIns="0" bIns="0" rtlCol="0" anchor="ctr"/>
          <a:lstStyle/>
          <a:p>
            <a:pPr marL="0" indent="0">
              <a:lnSpc>
                <a:spcPts val="1950"/>
              </a:lnSpc>
              <a:buNone/>
            </a:pPr>
            <a:r>
              <a:rPr lang="en-US" sz="1500" b="1" dirty="0">
                <a:solidFill>
                  <a:srgbClr val="202124"/>
                </a:solidFill>
              </a:rPr>
              <a:t>Paracetamol as Sole Treatment</a:t>
            </a:r>
            <a:endParaRPr lang="en-US" sz="1500" dirty="0"/>
          </a:p>
        </p:txBody>
      </p:sp>
      <p:sp>
        <p:nvSpPr>
          <p:cNvPr id="33" name="SK-28-text-32"/>
          <p:cNvSpPr/>
          <p:nvPr/>
        </p:nvSpPr>
        <p:spPr>
          <a:xfrm>
            <a:off x="1238250" y="2548682"/>
            <a:ext cx="4591050" cy="426541"/>
          </a:xfrm>
          <a:prstGeom prst="rect">
            <a:avLst/>
          </a:prstGeom>
          <a:noFill/>
          <a:ln/>
        </p:spPr>
        <p:txBody>
          <a:bodyPr vert="horz" wrap="square" lIns="0" tIns="0" rIns="0" bIns="0" rtlCol="0" anchor="ctr"/>
          <a:lstStyle/>
          <a:p>
            <a:pPr marL="0" indent="0">
              <a:lnSpc>
                <a:spcPts val="1680"/>
              </a:lnSpc>
              <a:buNone/>
            </a:pPr>
            <a:r>
              <a:rPr lang="en-US" sz="1200" dirty="0">
                <a:solidFill>
                  <a:srgbClr val="5F6368"/>
                </a:solidFill>
              </a:rPr>
              <a:t>Inadequate for LBP; guidelines recommend short-term NSAIDs over paracetamol monotherapy.</a:t>
            </a:r>
            <a:endParaRPr lang="en-US" sz="1200" dirty="0"/>
          </a:p>
        </p:txBody>
      </p:sp>
      <p:sp>
        <p:nvSpPr>
          <p:cNvPr id="34" name="SK-28-text-33"/>
          <p:cNvSpPr/>
          <p:nvPr/>
        </p:nvSpPr>
        <p:spPr>
          <a:xfrm>
            <a:off x="6934200" y="2262932"/>
            <a:ext cx="4686300" cy="247650"/>
          </a:xfrm>
          <a:prstGeom prst="rect">
            <a:avLst/>
          </a:prstGeom>
          <a:noFill/>
          <a:ln/>
        </p:spPr>
        <p:txBody>
          <a:bodyPr vert="horz" wrap="square" lIns="0" tIns="0" rIns="0" bIns="0" rtlCol="0" anchor="ctr"/>
          <a:lstStyle/>
          <a:p>
            <a:pPr marL="0" indent="0">
              <a:lnSpc>
                <a:spcPts val="1950"/>
              </a:lnSpc>
              <a:buNone/>
            </a:pPr>
            <a:r>
              <a:rPr lang="en-US" sz="1500" b="1" dirty="0">
                <a:solidFill>
                  <a:srgbClr val="202124"/>
                </a:solidFill>
              </a:rPr>
              <a:t>Prolonged Sick Leave</a:t>
            </a:r>
            <a:endParaRPr lang="en-US" sz="1500" dirty="0"/>
          </a:p>
        </p:txBody>
      </p:sp>
      <p:sp>
        <p:nvSpPr>
          <p:cNvPr id="35" name="SK-28-text-34"/>
          <p:cNvSpPr/>
          <p:nvPr/>
        </p:nvSpPr>
        <p:spPr>
          <a:xfrm>
            <a:off x="6934200" y="2548682"/>
            <a:ext cx="4591050" cy="426541"/>
          </a:xfrm>
          <a:prstGeom prst="rect">
            <a:avLst/>
          </a:prstGeom>
          <a:noFill/>
          <a:ln/>
        </p:spPr>
        <p:txBody>
          <a:bodyPr vert="horz" wrap="square" lIns="0" tIns="0" rIns="0" bIns="0" rtlCol="0" anchor="ctr"/>
          <a:lstStyle/>
          <a:p>
            <a:pPr marL="0" indent="0">
              <a:lnSpc>
                <a:spcPts val="1680"/>
              </a:lnSpc>
              <a:buNone/>
            </a:pPr>
            <a:r>
              <a:rPr lang="en-US" sz="1200" dirty="0">
                <a:solidFill>
                  <a:srgbClr val="5F6368"/>
                </a:solidFill>
              </a:rPr>
              <a:t>Leave &gt;6 weeks </a:t>
            </a:r>
            <a:r>
              <a:rPr lang="en-US" sz="1200" b="1" dirty="0">
                <a:solidFill>
                  <a:srgbClr val="C0392B"/>
                </a:solidFill>
              </a:rPr>
              <a:t>worsens prognosis</a:t>
            </a:r>
            <a:r>
              <a:rPr lang="en-US" sz="1200" dirty="0">
                <a:solidFill>
                  <a:srgbClr val="5F6368"/>
                </a:solidFill>
              </a:rPr>
              <a:t>. Early return to work is a key therapeutic goal.</a:t>
            </a:r>
            <a:endParaRPr lang="en-US" sz="1200" dirty="0"/>
          </a:p>
        </p:txBody>
      </p:sp>
      <p:sp>
        <p:nvSpPr>
          <p:cNvPr id="36" name="SK-28-text-35"/>
          <p:cNvSpPr/>
          <p:nvPr/>
        </p:nvSpPr>
        <p:spPr>
          <a:xfrm>
            <a:off x="1238250" y="3356223"/>
            <a:ext cx="6953250" cy="247650"/>
          </a:xfrm>
          <a:prstGeom prst="rect">
            <a:avLst/>
          </a:prstGeom>
          <a:noFill/>
          <a:ln/>
        </p:spPr>
        <p:txBody>
          <a:bodyPr vert="horz" wrap="square" lIns="0" tIns="0" rIns="0" bIns="0" rtlCol="0" anchor="ctr"/>
          <a:lstStyle/>
          <a:p>
            <a:pPr marL="0" indent="0">
              <a:lnSpc>
                <a:spcPts val="1950"/>
              </a:lnSpc>
              <a:buNone/>
            </a:pPr>
            <a:r>
              <a:rPr lang="en-US" sz="1500" b="1" dirty="0">
                <a:solidFill>
                  <a:srgbClr val="202124"/>
                </a:solidFill>
              </a:rPr>
              <a:t>Missing Cauda Equina Screening</a:t>
            </a:r>
            <a:endParaRPr lang="en-US" sz="1500" dirty="0"/>
          </a:p>
        </p:txBody>
      </p:sp>
      <p:sp>
        <p:nvSpPr>
          <p:cNvPr id="37" name="SK-28-text-36"/>
          <p:cNvSpPr/>
          <p:nvPr/>
        </p:nvSpPr>
        <p:spPr>
          <a:xfrm>
            <a:off x="1238250" y="3641973"/>
            <a:ext cx="4591050" cy="426541"/>
          </a:xfrm>
          <a:prstGeom prst="rect">
            <a:avLst/>
          </a:prstGeom>
          <a:noFill/>
          <a:ln/>
        </p:spPr>
        <p:txBody>
          <a:bodyPr vert="horz" wrap="square" lIns="0" tIns="0" rIns="0" bIns="0" rtlCol="0" anchor="ctr"/>
          <a:lstStyle/>
          <a:p>
            <a:pPr marL="0" indent="0">
              <a:lnSpc>
                <a:spcPts val="1680"/>
              </a:lnSpc>
              <a:buNone/>
            </a:pPr>
            <a:r>
              <a:rPr lang="en-US" sz="1200" dirty="0">
                <a:solidFill>
                  <a:srgbClr val="5F6368"/>
                </a:solidFill>
              </a:rPr>
              <a:t>Failure to ask about bladder, bowel, and saddle sensation in </a:t>
            </a:r>
            <a:r>
              <a:rPr lang="en-US" sz="1200" b="1" dirty="0">
                <a:solidFill>
                  <a:srgbClr val="C0392B"/>
                </a:solidFill>
              </a:rPr>
              <a:t>every</a:t>
            </a:r>
            <a:r>
              <a:rPr lang="en-US" sz="1200" dirty="0">
                <a:solidFill>
                  <a:srgbClr val="5F6368"/>
                </a:solidFill>
              </a:rPr>
              <a:t> back pain consultation.</a:t>
            </a:r>
            <a:endParaRPr lang="en-US" sz="1200" dirty="0"/>
          </a:p>
        </p:txBody>
      </p:sp>
      <p:sp>
        <p:nvSpPr>
          <p:cNvPr id="38" name="SK-28-text-37"/>
          <p:cNvSpPr/>
          <p:nvPr/>
        </p:nvSpPr>
        <p:spPr>
          <a:xfrm>
            <a:off x="6934200" y="3356223"/>
            <a:ext cx="5257800" cy="247650"/>
          </a:xfrm>
          <a:prstGeom prst="rect">
            <a:avLst/>
          </a:prstGeom>
          <a:noFill/>
          <a:ln/>
        </p:spPr>
        <p:txBody>
          <a:bodyPr vert="horz" wrap="square" lIns="0" tIns="0" rIns="0" bIns="0" rtlCol="0" anchor="ctr"/>
          <a:lstStyle/>
          <a:p>
            <a:pPr marL="0" indent="0">
              <a:lnSpc>
                <a:spcPts val="1950"/>
              </a:lnSpc>
              <a:buNone/>
            </a:pPr>
            <a:r>
              <a:rPr lang="en-US" sz="1500" b="1" dirty="0">
                <a:solidFill>
                  <a:srgbClr val="202124"/>
                </a:solidFill>
              </a:rPr>
              <a:t>Overlooking Yellow Flags</a:t>
            </a:r>
            <a:endParaRPr lang="en-US" sz="1500" dirty="0"/>
          </a:p>
        </p:txBody>
      </p:sp>
      <p:sp>
        <p:nvSpPr>
          <p:cNvPr id="39" name="SK-28-text-38"/>
          <p:cNvSpPr/>
          <p:nvPr/>
        </p:nvSpPr>
        <p:spPr>
          <a:xfrm>
            <a:off x="6934200" y="3641973"/>
            <a:ext cx="4591050" cy="426541"/>
          </a:xfrm>
          <a:prstGeom prst="rect">
            <a:avLst/>
          </a:prstGeom>
          <a:noFill/>
          <a:ln/>
        </p:spPr>
        <p:txBody>
          <a:bodyPr vert="horz" wrap="square" lIns="0" tIns="0" rIns="0" bIns="0" rtlCol="0" anchor="ctr"/>
          <a:lstStyle/>
          <a:p>
            <a:pPr marL="0" indent="0">
              <a:lnSpc>
                <a:spcPts val="1680"/>
              </a:lnSpc>
              <a:buNone/>
            </a:pPr>
            <a:r>
              <a:rPr lang="en-US" sz="1200" dirty="0">
                <a:solidFill>
                  <a:srgbClr val="5F6368"/>
                </a:solidFill>
              </a:rPr>
              <a:t>Psychosocial factors (fear-avoidance, catastrophising) predict chronicity better than clinical findings.</a:t>
            </a:r>
            <a:endParaRPr lang="en-US" sz="1200" dirty="0"/>
          </a:p>
        </p:txBody>
      </p:sp>
      <p:sp>
        <p:nvSpPr>
          <p:cNvPr id="40" name="SK-28-text-39"/>
          <p:cNvSpPr/>
          <p:nvPr/>
        </p:nvSpPr>
        <p:spPr>
          <a:xfrm>
            <a:off x="1238250" y="4449514"/>
            <a:ext cx="9315450" cy="247650"/>
          </a:xfrm>
          <a:prstGeom prst="rect">
            <a:avLst/>
          </a:prstGeom>
          <a:noFill/>
          <a:ln/>
        </p:spPr>
        <p:txBody>
          <a:bodyPr vert="horz" wrap="square" lIns="0" tIns="0" rIns="0" bIns="0" rtlCol="0" anchor="ctr"/>
          <a:lstStyle/>
          <a:p>
            <a:pPr marL="0" indent="0">
              <a:lnSpc>
                <a:spcPts val="1950"/>
              </a:lnSpc>
              <a:buNone/>
            </a:pPr>
            <a:r>
              <a:rPr lang="en-US" sz="1500" b="1" dirty="0">
                <a:solidFill>
                  <a:srgbClr val="202124"/>
                </a:solidFill>
              </a:rPr>
              <a:t>Non-Weight-Bearing Knee X-rays</a:t>
            </a:r>
            <a:endParaRPr lang="en-US" sz="1500" dirty="0"/>
          </a:p>
        </p:txBody>
      </p:sp>
      <p:sp>
        <p:nvSpPr>
          <p:cNvPr id="41" name="SK-28-text-40"/>
          <p:cNvSpPr/>
          <p:nvPr/>
        </p:nvSpPr>
        <p:spPr>
          <a:xfrm>
            <a:off x="1238250" y="4735264"/>
            <a:ext cx="10953750" cy="213271"/>
          </a:xfrm>
          <a:prstGeom prst="rect">
            <a:avLst/>
          </a:prstGeom>
          <a:noFill/>
          <a:ln/>
        </p:spPr>
        <p:txBody>
          <a:bodyPr vert="horz" wrap="square" lIns="0" tIns="0" rIns="0" bIns="0" rtlCol="0" anchor="ctr"/>
          <a:lstStyle/>
          <a:p>
            <a:pPr marL="0" indent="0">
              <a:lnSpc>
                <a:spcPts val="1680"/>
              </a:lnSpc>
              <a:buNone/>
            </a:pPr>
            <a:r>
              <a:rPr lang="en-US" sz="1200" dirty="0">
                <a:solidFill>
                  <a:srgbClr val="5F6368"/>
                </a:solidFill>
              </a:rPr>
              <a:t>Standard supine films </a:t>
            </a:r>
            <a:r>
              <a:rPr lang="en-US" sz="1200" b="1" dirty="0">
                <a:solidFill>
                  <a:srgbClr val="C0392B"/>
                </a:solidFill>
              </a:rPr>
              <a:t>miss joint space narrowing</a:t>
            </a:r>
            <a:r>
              <a:rPr lang="en-US" sz="1200" dirty="0">
                <a:solidFill>
                  <a:srgbClr val="5F6368"/>
                </a:solidFill>
              </a:rPr>
              <a:t>. Always specify weight-bearing for osteoarthritis assessment to avoid diagnostic delays.</a:t>
            </a:r>
            <a:endParaRPr lang="en-US" sz="1200" dirty="0"/>
          </a:p>
        </p:txBody>
      </p:sp>
      <p:sp>
        <p:nvSpPr>
          <p:cNvPr id="42" name="SK-28-text-41"/>
          <p:cNvSpPr/>
          <p:nvPr/>
        </p:nvSpPr>
        <p:spPr>
          <a:xfrm>
            <a:off x="10553700" y="6496050"/>
            <a:ext cx="1638300" cy="171450"/>
          </a:xfrm>
          <a:prstGeom prst="rect">
            <a:avLst/>
          </a:prstGeom>
          <a:noFill/>
          <a:ln/>
        </p:spPr>
        <p:txBody>
          <a:bodyPr vert="horz" wrap="square" lIns="0" tIns="0" rIns="0" bIns="0" rtlCol="0" anchor="ctr"/>
          <a:lstStyle/>
          <a:p>
            <a:pPr marL="0" indent="0">
              <a:lnSpc>
                <a:spcPts val="1350"/>
              </a:lnSpc>
              <a:buNone/>
            </a:pPr>
            <a:r>
              <a:rPr lang="en-US" sz="900" dirty="0">
                <a:solidFill>
                  <a:srgbClr val="70757A"/>
                </a:solidFill>
              </a:rPr>
              <a:t>www.bradfordvts.co.uk</a:t>
            </a:r>
            <a:endParaRPr lang="en-US" sz="9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9-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9-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9-img-3" descr="preencoded.png"/>
          <p:cNvPicPr>
            <a:picLocks noChangeAspect="1"/>
          </p:cNvPicPr>
          <p:nvPr/>
        </p:nvPicPr>
        <p:blipFill>
          <a:blip r:embed="rId5"/>
          <a:stretch>
            <a:fillRect/>
          </a:stretch>
        </p:blipFill>
        <p:spPr>
          <a:xfrm>
            <a:off x="0" y="0"/>
            <a:ext cx="12192000" cy="769590"/>
          </a:xfrm>
          <a:prstGeom prst="rect">
            <a:avLst/>
          </a:prstGeom>
        </p:spPr>
      </p:pic>
      <p:pic>
        <p:nvPicPr>
          <p:cNvPr id="5" name="SK-29-img-4" descr="preencoded.png"/>
          <p:cNvPicPr>
            <a:picLocks noChangeAspect="1"/>
          </p:cNvPicPr>
          <p:nvPr/>
        </p:nvPicPr>
        <p:blipFill>
          <a:blip r:embed="rId6"/>
          <a:stretch>
            <a:fillRect/>
          </a:stretch>
        </p:blipFill>
        <p:spPr>
          <a:xfrm>
            <a:off x="1524000" y="1055340"/>
            <a:ext cx="10191750" cy="1145828"/>
          </a:xfrm>
          <a:prstGeom prst="rect">
            <a:avLst/>
          </a:prstGeom>
        </p:spPr>
      </p:pic>
      <p:pic>
        <p:nvPicPr>
          <p:cNvPr id="6" name="SK-29-img-5" descr="preencoded.png"/>
          <p:cNvPicPr>
            <a:picLocks noChangeAspect="1"/>
          </p:cNvPicPr>
          <p:nvPr/>
        </p:nvPicPr>
        <p:blipFill>
          <a:blip r:embed="rId6"/>
          <a:stretch>
            <a:fillRect/>
          </a:stretch>
        </p:blipFill>
        <p:spPr>
          <a:xfrm>
            <a:off x="1524000" y="2391668"/>
            <a:ext cx="10191750" cy="1145828"/>
          </a:xfrm>
          <a:prstGeom prst="rect">
            <a:avLst/>
          </a:prstGeom>
        </p:spPr>
      </p:pic>
      <p:pic>
        <p:nvPicPr>
          <p:cNvPr id="7" name="SK-29-img-6" descr="preencoded.png"/>
          <p:cNvPicPr>
            <a:picLocks noChangeAspect="1"/>
          </p:cNvPicPr>
          <p:nvPr/>
        </p:nvPicPr>
        <p:blipFill>
          <a:blip r:embed="rId6"/>
          <a:stretch>
            <a:fillRect/>
          </a:stretch>
        </p:blipFill>
        <p:spPr>
          <a:xfrm>
            <a:off x="1524000" y="3727996"/>
            <a:ext cx="10191750" cy="1145828"/>
          </a:xfrm>
          <a:prstGeom prst="rect">
            <a:avLst/>
          </a:prstGeom>
        </p:spPr>
      </p:pic>
      <p:pic>
        <p:nvPicPr>
          <p:cNvPr id="8" name="SK-29-img-7" descr="preencoded.png"/>
          <p:cNvPicPr>
            <a:picLocks noChangeAspect="1"/>
          </p:cNvPicPr>
          <p:nvPr/>
        </p:nvPicPr>
        <p:blipFill>
          <a:blip r:embed="rId7"/>
          <a:stretch>
            <a:fillRect/>
          </a:stretch>
        </p:blipFill>
        <p:spPr>
          <a:xfrm>
            <a:off x="1524000" y="5064323"/>
            <a:ext cx="10191750" cy="1145828"/>
          </a:xfrm>
          <a:prstGeom prst="rect">
            <a:avLst/>
          </a:prstGeom>
        </p:spPr>
      </p:pic>
      <p:sp>
        <p:nvSpPr>
          <p:cNvPr id="9" name="SK-29-text-8"/>
          <p:cNvSpPr/>
          <p:nvPr/>
        </p:nvSpPr>
        <p:spPr>
          <a:xfrm>
            <a:off x="476250" y="285750"/>
            <a:ext cx="1171575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202124"/>
                </a:solidFill>
              </a:rPr>
              <a:t>Quick Recall: MSK Clinical Essentials</a:t>
            </a:r>
            <a:endParaRPr lang="en-US" sz="2550" dirty="0"/>
          </a:p>
        </p:txBody>
      </p:sp>
      <p:sp>
        <p:nvSpPr>
          <p:cNvPr id="10" name="SK-29-text-9"/>
          <p:cNvSpPr/>
          <p:nvPr/>
        </p:nvSpPr>
        <p:spPr>
          <a:xfrm>
            <a:off x="10706100" y="455265"/>
            <a:ext cx="148590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F26522"/>
                </a:solidFill>
              </a:rPr>
              <a:t>BRADFORD VTS</a:t>
            </a:r>
            <a:endParaRPr lang="en-US" sz="900" dirty="0"/>
          </a:p>
        </p:txBody>
      </p:sp>
      <p:sp>
        <p:nvSpPr>
          <p:cNvPr id="11" name="SK-29-text-10"/>
          <p:cNvSpPr/>
          <p:nvPr/>
        </p:nvSpPr>
        <p:spPr>
          <a:xfrm>
            <a:off x="666750" y="1285280"/>
            <a:ext cx="1714500" cy="685800"/>
          </a:xfrm>
          <a:prstGeom prst="rect">
            <a:avLst/>
          </a:prstGeom>
          <a:noFill/>
          <a:ln/>
        </p:spPr>
        <p:txBody>
          <a:bodyPr vert="horz" wrap="square" lIns="0" tIns="0" rIns="0" bIns="0" rtlCol="0" anchor="ctr"/>
          <a:lstStyle/>
          <a:p>
            <a:pPr marL="0" indent="0">
              <a:lnSpc>
                <a:spcPts val="5400"/>
              </a:lnSpc>
              <a:buNone/>
            </a:pPr>
            <a:r>
              <a:rPr lang="en-US" sz="5400" b="1" dirty="0">
                <a:solidFill>
                  <a:srgbClr val="F26522">
                    <a:alpha val="90000"/>
                  </a:srgbClr>
                </a:solidFill>
              </a:rPr>
              <a:t>1</a:t>
            </a:r>
            <a:endParaRPr lang="en-US" sz="5400" dirty="0"/>
          </a:p>
        </p:txBody>
      </p:sp>
      <p:sp>
        <p:nvSpPr>
          <p:cNvPr id="12" name="SK-29-text-11"/>
          <p:cNvSpPr/>
          <p:nvPr/>
        </p:nvSpPr>
        <p:spPr>
          <a:xfrm>
            <a:off x="1762125" y="1123355"/>
            <a:ext cx="1005840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005EB8"/>
                </a:solidFill>
              </a:rPr>
              <a:t>EMERGENCY &amp; DIAGNOSTIC REALITY</a:t>
            </a:r>
            <a:endParaRPr lang="en-US" sz="1650" dirty="0"/>
          </a:p>
        </p:txBody>
      </p:sp>
      <p:sp>
        <p:nvSpPr>
          <p:cNvPr id="13" name="SK-29-text-12"/>
          <p:cNvSpPr/>
          <p:nvPr/>
        </p:nvSpPr>
        <p:spPr>
          <a:xfrm>
            <a:off x="1762125" y="1513880"/>
            <a:ext cx="1042987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C0392B"/>
                </a:solidFill>
              </a:rPr>
              <a:t>Cauda Equina:</a:t>
            </a:r>
            <a:r>
              <a:rPr lang="en-US" sz="1350" dirty="0">
                <a:solidFill>
                  <a:srgbClr val="202124"/>
                </a:solidFill>
              </a:rPr>
              <a:t> 999 + Emergency MRI for saddle anaesthesia or bilateral neurology.</a:t>
            </a:r>
            <a:endParaRPr lang="en-US" sz="1350" dirty="0"/>
          </a:p>
        </p:txBody>
      </p:sp>
      <p:sp>
        <p:nvSpPr>
          <p:cNvPr id="14" name="SK-29-text-13"/>
          <p:cNvSpPr/>
          <p:nvPr/>
        </p:nvSpPr>
        <p:spPr>
          <a:xfrm>
            <a:off x="1847850" y="1809155"/>
            <a:ext cx="9953625" cy="285750"/>
          </a:xfrm>
          <a:prstGeom prst="rect">
            <a:avLst/>
          </a:prstGeom>
          <a:noFill/>
          <a:ln/>
        </p:spPr>
        <p:txBody>
          <a:bodyPr vert="horz" wrap="square" lIns="0" tIns="0" rIns="0" bIns="0" rtlCol="0" anchor="ctr"/>
          <a:lstStyle/>
          <a:p>
            <a:pPr marL="0" indent="0">
              <a:lnSpc>
                <a:spcPts val="1800"/>
              </a:lnSpc>
              <a:buNone/>
            </a:pPr>
            <a:r>
              <a:rPr lang="en-US" sz="1200" b="1" dirty="0">
                <a:solidFill>
                  <a:srgbClr val="F26522"/>
                </a:solidFill>
              </a:rPr>
              <a:t>85% RULE</a:t>
            </a:r>
            <a:r>
              <a:rPr lang="en-US" sz="1350" dirty="0">
                <a:solidFill>
                  <a:srgbClr val="202124"/>
                </a:solidFill>
              </a:rPr>
              <a:t> Most low back pain has no definitive anatomical diagnosis even with imaging.</a:t>
            </a:r>
            <a:endParaRPr lang="en-US" sz="1350" dirty="0"/>
          </a:p>
        </p:txBody>
      </p:sp>
      <p:sp>
        <p:nvSpPr>
          <p:cNvPr id="15" name="SK-29-text-14"/>
          <p:cNvSpPr/>
          <p:nvPr/>
        </p:nvSpPr>
        <p:spPr>
          <a:xfrm>
            <a:off x="666750" y="2621607"/>
            <a:ext cx="1714500" cy="685800"/>
          </a:xfrm>
          <a:prstGeom prst="rect">
            <a:avLst/>
          </a:prstGeom>
          <a:noFill/>
          <a:ln/>
        </p:spPr>
        <p:txBody>
          <a:bodyPr vert="horz" wrap="square" lIns="0" tIns="0" rIns="0" bIns="0" rtlCol="0" anchor="ctr"/>
          <a:lstStyle/>
          <a:p>
            <a:pPr marL="0" indent="0">
              <a:lnSpc>
                <a:spcPts val="5400"/>
              </a:lnSpc>
              <a:buNone/>
            </a:pPr>
            <a:r>
              <a:rPr lang="en-US" sz="5400" b="1" dirty="0">
                <a:solidFill>
                  <a:srgbClr val="F26522">
                    <a:alpha val="90000"/>
                  </a:srgbClr>
                </a:solidFill>
              </a:rPr>
              <a:t>2</a:t>
            </a:r>
            <a:endParaRPr lang="en-US" sz="5400" dirty="0"/>
          </a:p>
        </p:txBody>
      </p:sp>
      <p:sp>
        <p:nvSpPr>
          <p:cNvPr id="16" name="SK-29-text-15"/>
          <p:cNvSpPr/>
          <p:nvPr/>
        </p:nvSpPr>
        <p:spPr>
          <a:xfrm>
            <a:off x="1762125" y="2459682"/>
            <a:ext cx="1005840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005EB8"/>
                </a:solidFill>
              </a:rPr>
              <a:t>NICE NG59 CONTRAINDICATIONS</a:t>
            </a:r>
            <a:endParaRPr lang="en-US" sz="1650" dirty="0"/>
          </a:p>
        </p:txBody>
      </p:sp>
      <p:sp>
        <p:nvSpPr>
          <p:cNvPr id="17" name="SK-29-text-16"/>
          <p:cNvSpPr/>
          <p:nvPr/>
        </p:nvSpPr>
        <p:spPr>
          <a:xfrm>
            <a:off x="1762125" y="2850207"/>
            <a:ext cx="1042987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C0392B"/>
                </a:solidFill>
              </a:rPr>
              <a:t>DO NOT</a:t>
            </a:r>
            <a:r>
              <a:rPr lang="en-US" sz="1350" dirty="0">
                <a:solidFill>
                  <a:srgbClr val="202124"/>
                </a:solidFill>
              </a:rPr>
              <a:t> offer paracetamol alone or gabapentinoids for low back pain.</a:t>
            </a:r>
            <a:endParaRPr lang="en-US" sz="1350" dirty="0"/>
          </a:p>
        </p:txBody>
      </p:sp>
      <p:sp>
        <p:nvSpPr>
          <p:cNvPr id="18" name="SK-29-text-17"/>
          <p:cNvSpPr/>
          <p:nvPr/>
        </p:nvSpPr>
        <p:spPr>
          <a:xfrm>
            <a:off x="1847850" y="3145482"/>
            <a:ext cx="9953625" cy="285750"/>
          </a:xfrm>
          <a:prstGeom prst="rect">
            <a:avLst/>
          </a:prstGeom>
          <a:noFill/>
          <a:ln/>
        </p:spPr>
        <p:txBody>
          <a:bodyPr vert="horz" wrap="square" lIns="0" tIns="0" rIns="0" bIns="0" rtlCol="0" anchor="ctr"/>
          <a:lstStyle/>
          <a:p>
            <a:pPr marL="0" indent="0">
              <a:lnSpc>
                <a:spcPts val="1800"/>
              </a:lnSpc>
              <a:buNone/>
            </a:pPr>
            <a:r>
              <a:rPr lang="en-US" sz="1200" b="1" dirty="0">
                <a:solidFill>
                  <a:srgbClr val="F26522"/>
                </a:solidFill>
              </a:rPr>
              <a:t>EXERCISE</a:t>
            </a:r>
            <a:r>
              <a:rPr lang="en-US" sz="1350" dirty="0">
                <a:solidFill>
                  <a:srgbClr val="202124"/>
                </a:solidFill>
              </a:rPr>
              <a:t> is the first-line primary treatment for all mechanical MSK presentations.</a:t>
            </a:r>
            <a:endParaRPr lang="en-US" sz="1350" dirty="0"/>
          </a:p>
        </p:txBody>
      </p:sp>
      <p:sp>
        <p:nvSpPr>
          <p:cNvPr id="19" name="SK-29-text-18"/>
          <p:cNvSpPr/>
          <p:nvPr/>
        </p:nvSpPr>
        <p:spPr>
          <a:xfrm>
            <a:off x="666750" y="3957935"/>
            <a:ext cx="1714500" cy="685800"/>
          </a:xfrm>
          <a:prstGeom prst="rect">
            <a:avLst/>
          </a:prstGeom>
          <a:noFill/>
          <a:ln/>
        </p:spPr>
        <p:txBody>
          <a:bodyPr vert="horz" wrap="square" lIns="0" tIns="0" rIns="0" bIns="0" rtlCol="0" anchor="ctr"/>
          <a:lstStyle/>
          <a:p>
            <a:pPr marL="0" indent="0">
              <a:lnSpc>
                <a:spcPts val="5400"/>
              </a:lnSpc>
              <a:buNone/>
            </a:pPr>
            <a:r>
              <a:rPr lang="en-US" sz="5400" b="1" dirty="0">
                <a:solidFill>
                  <a:srgbClr val="F26522">
                    <a:alpha val="90000"/>
                  </a:srgbClr>
                </a:solidFill>
              </a:rPr>
              <a:t>3</a:t>
            </a:r>
            <a:endParaRPr lang="en-US" sz="5400" dirty="0"/>
          </a:p>
        </p:txBody>
      </p:sp>
      <p:sp>
        <p:nvSpPr>
          <p:cNvPr id="20" name="SK-29-text-19"/>
          <p:cNvSpPr/>
          <p:nvPr/>
        </p:nvSpPr>
        <p:spPr>
          <a:xfrm>
            <a:off x="1762125" y="3796010"/>
            <a:ext cx="1005840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005EB8"/>
                </a:solidFill>
              </a:rPr>
              <a:t>EXAMINATION MNEMONICS &amp; TESTS</a:t>
            </a:r>
            <a:endParaRPr lang="en-US" sz="1650" dirty="0"/>
          </a:p>
        </p:txBody>
      </p:sp>
      <p:sp>
        <p:nvSpPr>
          <p:cNvPr id="21" name="SK-29-text-20"/>
          <p:cNvSpPr/>
          <p:nvPr/>
        </p:nvSpPr>
        <p:spPr>
          <a:xfrm>
            <a:off x="1847850" y="4186535"/>
            <a:ext cx="9953625" cy="285750"/>
          </a:xfrm>
          <a:prstGeom prst="rect">
            <a:avLst/>
          </a:prstGeom>
          <a:noFill/>
          <a:ln/>
        </p:spPr>
        <p:txBody>
          <a:bodyPr vert="horz" wrap="square" lIns="0" tIns="0" rIns="0" bIns="0" rtlCol="0" anchor="ctr"/>
          <a:lstStyle/>
          <a:p>
            <a:pPr marL="0" indent="0">
              <a:lnSpc>
                <a:spcPts val="1800"/>
              </a:lnSpc>
              <a:buNone/>
            </a:pPr>
            <a:r>
              <a:rPr lang="en-US" sz="1200" b="1" dirty="0">
                <a:solidFill>
                  <a:srgbClr val="F26522"/>
                </a:solidFill>
              </a:rPr>
              <a:t>FM / EL</a:t>
            </a:r>
            <a:r>
              <a:rPr lang="en-US" sz="1350" dirty="0">
                <a:solidFill>
                  <a:srgbClr val="202124"/>
                </a:solidFill>
              </a:rPr>
              <a:t> Flexors @ Medial Epicondyle / Extensors @ Lateral Epicondyle.</a:t>
            </a:r>
            <a:endParaRPr lang="en-US" sz="1350" dirty="0"/>
          </a:p>
        </p:txBody>
      </p:sp>
      <p:sp>
        <p:nvSpPr>
          <p:cNvPr id="22" name="SK-29-text-21"/>
          <p:cNvSpPr/>
          <p:nvPr/>
        </p:nvSpPr>
        <p:spPr>
          <a:xfrm>
            <a:off x="1762125" y="4510385"/>
            <a:ext cx="1042987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C0392B"/>
                </a:solidFill>
              </a:rPr>
              <a:t>Tests:</a:t>
            </a:r>
            <a:r>
              <a:rPr lang="en-US" sz="1350" dirty="0">
                <a:solidFill>
                  <a:srgbClr val="202124"/>
                </a:solidFill>
              </a:rPr>
              <a:t> Empty Can (Supraspinatus); Finkelstein’s (De Quervain’s).</a:t>
            </a:r>
            <a:endParaRPr lang="en-US" sz="1350" dirty="0"/>
          </a:p>
        </p:txBody>
      </p:sp>
      <p:sp>
        <p:nvSpPr>
          <p:cNvPr id="23" name="SK-29-text-22"/>
          <p:cNvSpPr/>
          <p:nvPr/>
        </p:nvSpPr>
        <p:spPr>
          <a:xfrm>
            <a:off x="666750" y="5294263"/>
            <a:ext cx="1714500" cy="685800"/>
          </a:xfrm>
          <a:prstGeom prst="rect">
            <a:avLst/>
          </a:prstGeom>
          <a:noFill/>
          <a:ln/>
        </p:spPr>
        <p:txBody>
          <a:bodyPr vert="horz" wrap="square" lIns="0" tIns="0" rIns="0" bIns="0" rtlCol="0" anchor="ctr"/>
          <a:lstStyle/>
          <a:p>
            <a:pPr marL="0" indent="0">
              <a:lnSpc>
                <a:spcPts val="5400"/>
              </a:lnSpc>
              <a:buNone/>
            </a:pPr>
            <a:r>
              <a:rPr lang="en-US" sz="5400" b="1" dirty="0">
                <a:solidFill>
                  <a:srgbClr val="F26522">
                    <a:alpha val="90000"/>
                  </a:srgbClr>
                </a:solidFill>
              </a:rPr>
              <a:t>4</a:t>
            </a:r>
            <a:endParaRPr lang="en-US" sz="5400" dirty="0"/>
          </a:p>
        </p:txBody>
      </p:sp>
      <p:sp>
        <p:nvSpPr>
          <p:cNvPr id="24" name="SK-29-text-23"/>
          <p:cNvSpPr/>
          <p:nvPr/>
        </p:nvSpPr>
        <p:spPr>
          <a:xfrm>
            <a:off x="1762125" y="5132338"/>
            <a:ext cx="1005840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005EB8"/>
                </a:solidFill>
              </a:rPr>
              <a:t>CLINICAL PATTERNS &amp; PROGNOSIS</a:t>
            </a:r>
            <a:endParaRPr lang="en-US" sz="1650" dirty="0"/>
          </a:p>
        </p:txBody>
      </p:sp>
      <p:sp>
        <p:nvSpPr>
          <p:cNvPr id="25" name="SK-29-text-24"/>
          <p:cNvSpPr/>
          <p:nvPr/>
        </p:nvSpPr>
        <p:spPr>
          <a:xfrm>
            <a:off x="1847850" y="5522863"/>
            <a:ext cx="9953625" cy="285750"/>
          </a:xfrm>
          <a:prstGeom prst="rect">
            <a:avLst/>
          </a:prstGeom>
          <a:noFill/>
          <a:ln/>
        </p:spPr>
        <p:txBody>
          <a:bodyPr vert="horz" wrap="square" lIns="0" tIns="0" rIns="0" bIns="0" rtlCol="0" anchor="ctr"/>
          <a:lstStyle/>
          <a:p>
            <a:pPr marL="0" indent="0">
              <a:lnSpc>
                <a:spcPts val="1800"/>
              </a:lnSpc>
              <a:buNone/>
            </a:pPr>
            <a:r>
              <a:rPr lang="en-US" sz="1200" b="1" dirty="0">
                <a:solidFill>
                  <a:srgbClr val="F26522"/>
                </a:solidFill>
              </a:rPr>
              <a:t>YELLOW FLAGS</a:t>
            </a:r>
            <a:r>
              <a:rPr lang="en-US" sz="1350" dirty="0">
                <a:solidFill>
                  <a:srgbClr val="202124"/>
                </a:solidFill>
              </a:rPr>
              <a:t> Psychosocial factors are the strongest predictors of chronicity.</a:t>
            </a:r>
            <a:endParaRPr lang="en-US" sz="1350" dirty="0"/>
          </a:p>
        </p:txBody>
      </p:sp>
      <p:sp>
        <p:nvSpPr>
          <p:cNvPr id="26" name="SK-29-text-25"/>
          <p:cNvSpPr/>
          <p:nvPr/>
        </p:nvSpPr>
        <p:spPr>
          <a:xfrm>
            <a:off x="1762125" y="5846713"/>
            <a:ext cx="1042987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C0392B"/>
                </a:solidFill>
              </a:rPr>
              <a:t>Shoulder:</a:t>
            </a:r>
            <a:r>
              <a:rPr lang="en-US" sz="1350" dirty="0">
                <a:solidFill>
                  <a:srgbClr val="202124"/>
                </a:solidFill>
              </a:rPr>
              <a:t> Age &lt;35 = Instability; </a:t>
            </a:r>
            <a:r>
              <a:rPr lang="en-US" sz="1350" b="1" dirty="0">
                <a:solidFill>
                  <a:srgbClr val="C0392B"/>
                </a:solidFill>
              </a:rPr>
              <a:t>Bilateral Elbow:</a:t>
            </a:r>
            <a:r>
              <a:rPr lang="en-US" sz="1350" dirty="0">
                <a:solidFill>
                  <a:srgbClr val="202124"/>
                </a:solidFill>
              </a:rPr>
              <a:t> Check cervical spine.</a:t>
            </a:r>
            <a:endParaRPr lang="en-US" sz="1350" dirty="0"/>
          </a:p>
        </p:txBody>
      </p:sp>
      <p:sp>
        <p:nvSpPr>
          <p:cNvPr id="27" name="SK-29-text-26"/>
          <p:cNvSpPr/>
          <p:nvPr/>
        </p:nvSpPr>
        <p:spPr>
          <a:xfrm>
            <a:off x="10553700" y="6496050"/>
            <a:ext cx="1638300" cy="171450"/>
          </a:xfrm>
          <a:prstGeom prst="rect">
            <a:avLst/>
          </a:prstGeom>
          <a:noFill/>
          <a:ln/>
        </p:spPr>
        <p:txBody>
          <a:bodyPr vert="horz" wrap="square" lIns="0" tIns="0" rIns="0" bIns="0" rtlCol="0" anchor="ctr"/>
          <a:lstStyle/>
          <a:p>
            <a:pPr marL="0" indent="0">
              <a:lnSpc>
                <a:spcPts val="1350"/>
              </a:lnSpc>
              <a:buNone/>
            </a:pPr>
            <a:r>
              <a:rPr lang="en-US" sz="900" dirty="0">
                <a:solidFill>
                  <a:srgbClr val="70757A"/>
                </a:solidFill>
              </a:rPr>
              <a:t>www.bradfordvts.co.uk</a:t>
            </a:r>
            <a:endParaRPr lang="en-US" sz="9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3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0-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0-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30-img-3" descr="preencoded.png"/>
          <p:cNvPicPr>
            <a:picLocks noChangeAspect="1"/>
          </p:cNvPicPr>
          <p:nvPr/>
        </p:nvPicPr>
        <p:blipFill>
          <a:blip r:embed="rId5"/>
          <a:stretch>
            <a:fillRect/>
          </a:stretch>
        </p:blipFill>
        <p:spPr>
          <a:xfrm>
            <a:off x="0" y="0"/>
            <a:ext cx="12192000" cy="769590"/>
          </a:xfrm>
          <a:prstGeom prst="rect">
            <a:avLst/>
          </a:prstGeom>
        </p:spPr>
      </p:pic>
      <p:pic>
        <p:nvPicPr>
          <p:cNvPr id="5" name="SK-30-img-4" descr="preencoded.png"/>
          <p:cNvPicPr>
            <a:picLocks noChangeAspect="1"/>
          </p:cNvPicPr>
          <p:nvPr/>
        </p:nvPicPr>
        <p:blipFill>
          <a:blip r:embed="rId6"/>
          <a:stretch>
            <a:fillRect/>
          </a:stretch>
        </p:blipFill>
        <p:spPr>
          <a:xfrm>
            <a:off x="476250" y="1150590"/>
            <a:ext cx="11239500" cy="2868960"/>
          </a:xfrm>
          <a:prstGeom prst="rect">
            <a:avLst/>
          </a:prstGeom>
        </p:spPr>
      </p:pic>
      <p:pic>
        <p:nvPicPr>
          <p:cNvPr id="6" name="SK-30-img-5" descr="preencoded.png"/>
          <p:cNvPicPr>
            <a:picLocks noChangeAspect="1"/>
          </p:cNvPicPr>
          <p:nvPr/>
        </p:nvPicPr>
        <p:blipFill>
          <a:blip r:embed="rId7"/>
          <a:stretch>
            <a:fillRect/>
          </a:stretch>
        </p:blipFill>
        <p:spPr>
          <a:xfrm>
            <a:off x="704850" y="1742033"/>
            <a:ext cx="261937" cy="213420"/>
          </a:xfrm>
          <a:prstGeom prst="rect">
            <a:avLst/>
          </a:prstGeom>
        </p:spPr>
      </p:pic>
      <p:pic>
        <p:nvPicPr>
          <p:cNvPr id="7" name="SK-30-img-6" descr="preencoded.png"/>
          <p:cNvPicPr>
            <a:picLocks noChangeAspect="1"/>
          </p:cNvPicPr>
          <p:nvPr/>
        </p:nvPicPr>
        <p:blipFill>
          <a:blip r:embed="rId8"/>
          <a:stretch>
            <a:fillRect/>
          </a:stretch>
        </p:blipFill>
        <p:spPr>
          <a:xfrm>
            <a:off x="704850" y="2151608"/>
            <a:ext cx="261937" cy="213420"/>
          </a:xfrm>
          <a:prstGeom prst="rect">
            <a:avLst/>
          </a:prstGeom>
        </p:spPr>
      </p:pic>
      <p:pic>
        <p:nvPicPr>
          <p:cNvPr id="8" name="SK-30-img-7" descr="preencoded.png"/>
          <p:cNvPicPr>
            <a:picLocks noChangeAspect="1"/>
          </p:cNvPicPr>
          <p:nvPr/>
        </p:nvPicPr>
        <p:blipFill>
          <a:blip r:embed="rId9"/>
          <a:stretch>
            <a:fillRect/>
          </a:stretch>
        </p:blipFill>
        <p:spPr>
          <a:xfrm>
            <a:off x="704850" y="2827883"/>
            <a:ext cx="261937" cy="213420"/>
          </a:xfrm>
          <a:prstGeom prst="rect">
            <a:avLst/>
          </a:prstGeom>
        </p:spPr>
      </p:pic>
      <p:pic>
        <p:nvPicPr>
          <p:cNvPr id="9" name="SK-30-img-8" descr="preencoded.png"/>
          <p:cNvPicPr>
            <a:picLocks noChangeAspect="1"/>
          </p:cNvPicPr>
          <p:nvPr/>
        </p:nvPicPr>
        <p:blipFill>
          <a:blip r:embed="rId10"/>
          <a:stretch>
            <a:fillRect/>
          </a:stretch>
        </p:blipFill>
        <p:spPr>
          <a:xfrm>
            <a:off x="704850" y="3237458"/>
            <a:ext cx="261937" cy="213420"/>
          </a:xfrm>
          <a:prstGeom prst="rect">
            <a:avLst/>
          </a:prstGeom>
        </p:spPr>
      </p:pic>
      <p:pic>
        <p:nvPicPr>
          <p:cNvPr id="10" name="SK-30-img-9" descr="preencoded.png"/>
          <p:cNvPicPr>
            <a:picLocks noChangeAspect="1"/>
          </p:cNvPicPr>
          <p:nvPr/>
        </p:nvPicPr>
        <p:blipFill>
          <a:blip r:embed="rId11"/>
          <a:stretch>
            <a:fillRect/>
          </a:stretch>
        </p:blipFill>
        <p:spPr>
          <a:xfrm>
            <a:off x="476250" y="4305300"/>
            <a:ext cx="11239500" cy="1809750"/>
          </a:xfrm>
          <a:prstGeom prst="rect">
            <a:avLst/>
          </a:prstGeom>
        </p:spPr>
      </p:pic>
      <p:sp>
        <p:nvSpPr>
          <p:cNvPr id="11" name="SK-30-text-10"/>
          <p:cNvSpPr/>
          <p:nvPr/>
        </p:nvSpPr>
        <p:spPr>
          <a:xfrm>
            <a:off x="476250" y="285750"/>
            <a:ext cx="1104328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202124"/>
                </a:solidFill>
              </a:rPr>
              <a:t>Final Summary and Disclaimer</a:t>
            </a:r>
            <a:endParaRPr lang="en-US" sz="2550" dirty="0"/>
          </a:p>
        </p:txBody>
      </p:sp>
      <p:sp>
        <p:nvSpPr>
          <p:cNvPr id="12" name="SK-30-text-11"/>
          <p:cNvSpPr/>
          <p:nvPr/>
        </p:nvSpPr>
        <p:spPr>
          <a:xfrm>
            <a:off x="10706100" y="455265"/>
            <a:ext cx="148590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F26522"/>
                </a:solidFill>
              </a:rPr>
              <a:t>BRADFORD VTS</a:t>
            </a:r>
            <a:endParaRPr lang="en-US" sz="900" dirty="0"/>
          </a:p>
        </p:txBody>
      </p:sp>
      <p:sp>
        <p:nvSpPr>
          <p:cNvPr id="13" name="SK-30-text-12"/>
          <p:cNvSpPr/>
          <p:nvPr/>
        </p:nvSpPr>
        <p:spPr>
          <a:xfrm>
            <a:off x="1109663" y="1703933"/>
            <a:ext cx="11082338" cy="266700"/>
          </a:xfrm>
          <a:prstGeom prst="rect">
            <a:avLst/>
          </a:prstGeom>
          <a:noFill/>
          <a:ln/>
        </p:spPr>
        <p:txBody>
          <a:bodyPr vert="horz" wrap="square" lIns="0" tIns="0" rIns="0" bIns="0" rtlCol="0" anchor="ctr"/>
          <a:lstStyle/>
          <a:p>
            <a:pPr marL="0" indent="0" algn="l">
              <a:lnSpc>
                <a:spcPts val="2100"/>
              </a:lnSpc>
              <a:buNone/>
            </a:pPr>
            <a:r>
              <a:rPr lang="en-US" sz="1500" b="1" dirty="0">
                <a:solidFill>
                  <a:srgbClr val="005EB8"/>
                </a:solidFill>
              </a:rPr>
              <a:t>Normalise, Don't Medicalise:</a:t>
            </a:r>
            <a:r>
              <a:rPr lang="en-US" sz="1500" dirty="0">
                <a:solidFill>
                  <a:srgbClr val="202124"/>
                </a:solidFill>
              </a:rPr>
              <a:t> Reassure patients that degenerative changes are normal ageing, not necessarily pathology.</a:t>
            </a:r>
            <a:endParaRPr lang="en-US" sz="1500" dirty="0"/>
          </a:p>
        </p:txBody>
      </p:sp>
      <p:sp>
        <p:nvSpPr>
          <p:cNvPr id="14" name="SK-30-text-13"/>
          <p:cNvSpPr/>
          <p:nvPr/>
        </p:nvSpPr>
        <p:spPr>
          <a:xfrm>
            <a:off x="1109663" y="2113508"/>
            <a:ext cx="10377488" cy="533400"/>
          </a:xfrm>
          <a:prstGeom prst="rect">
            <a:avLst/>
          </a:prstGeom>
          <a:noFill/>
          <a:ln/>
        </p:spPr>
        <p:txBody>
          <a:bodyPr vert="horz" wrap="square" lIns="0" tIns="0" rIns="0" bIns="0" rtlCol="0" anchor="ctr"/>
          <a:lstStyle/>
          <a:p>
            <a:pPr marL="0" indent="0" algn="l">
              <a:lnSpc>
                <a:spcPts val="2100"/>
              </a:lnSpc>
              <a:buNone/>
            </a:pPr>
            <a:r>
              <a:rPr lang="en-US" sz="1500" b="1" dirty="0">
                <a:solidFill>
                  <a:srgbClr val="005EB8"/>
                </a:solidFill>
              </a:rPr>
              <a:t>Exercise First:</a:t>
            </a:r>
            <a:r>
              <a:rPr lang="en-US" sz="1500" dirty="0">
                <a:solidFill>
                  <a:srgbClr val="202124"/>
                </a:solidFill>
              </a:rPr>
              <a:t> Prescribe movement and functional rehabilitation as the primary treatment for LBP and upper limb conditions.</a:t>
            </a:r>
            <a:endParaRPr lang="en-US" sz="1500" dirty="0"/>
          </a:p>
        </p:txBody>
      </p:sp>
      <p:sp>
        <p:nvSpPr>
          <p:cNvPr id="15" name="SK-30-text-14"/>
          <p:cNvSpPr/>
          <p:nvPr/>
        </p:nvSpPr>
        <p:spPr>
          <a:xfrm>
            <a:off x="1109663" y="2789783"/>
            <a:ext cx="11082338" cy="266700"/>
          </a:xfrm>
          <a:prstGeom prst="rect">
            <a:avLst/>
          </a:prstGeom>
          <a:noFill/>
          <a:ln/>
        </p:spPr>
        <p:txBody>
          <a:bodyPr vert="horz" wrap="square" lIns="0" tIns="0" rIns="0" bIns="0" rtlCol="0" anchor="ctr"/>
          <a:lstStyle/>
          <a:p>
            <a:pPr marL="0" indent="0" algn="l">
              <a:lnSpc>
                <a:spcPts val="2100"/>
              </a:lnSpc>
              <a:buNone/>
            </a:pPr>
            <a:r>
              <a:rPr lang="en-US" sz="1500" b="1" dirty="0">
                <a:solidFill>
                  <a:srgbClr val="005EB8"/>
                </a:solidFill>
              </a:rPr>
              <a:t>Evidence-Based Prescribing:</a:t>
            </a:r>
            <a:r>
              <a:rPr lang="en-US" sz="1500" dirty="0">
                <a:solidFill>
                  <a:srgbClr val="202124"/>
                </a:solidFill>
              </a:rPr>
              <a:t> Follow NICE NG59—No paracetamol alone and no gabapentinoids for low back pain.</a:t>
            </a:r>
            <a:endParaRPr lang="en-US" sz="1500" dirty="0"/>
          </a:p>
        </p:txBody>
      </p:sp>
      <p:sp>
        <p:nvSpPr>
          <p:cNvPr id="16" name="SK-30-text-15"/>
          <p:cNvSpPr/>
          <p:nvPr/>
        </p:nvSpPr>
        <p:spPr>
          <a:xfrm>
            <a:off x="1109663" y="3199358"/>
            <a:ext cx="11082338" cy="266700"/>
          </a:xfrm>
          <a:prstGeom prst="rect">
            <a:avLst/>
          </a:prstGeom>
          <a:noFill/>
          <a:ln/>
        </p:spPr>
        <p:txBody>
          <a:bodyPr vert="horz" wrap="square" lIns="0" tIns="0" rIns="0" bIns="0" rtlCol="0" anchor="ctr"/>
          <a:lstStyle/>
          <a:p>
            <a:pPr marL="0" indent="0" algn="l">
              <a:lnSpc>
                <a:spcPts val="2100"/>
              </a:lnSpc>
              <a:buNone/>
            </a:pPr>
            <a:r>
              <a:rPr lang="en-US" sz="1500" b="1" dirty="0">
                <a:solidFill>
                  <a:srgbClr val="005EB8"/>
                </a:solidFill>
              </a:rPr>
              <a:t>Vigilance:</a:t>
            </a:r>
            <a:r>
              <a:rPr lang="en-US" sz="1500" dirty="0">
                <a:solidFill>
                  <a:srgbClr val="202124"/>
                </a:solidFill>
              </a:rPr>
              <a:t> Always screen for Red Flags (Cauda Equina) and Yellow Flags (Psychosocial risk factors for chronicity).</a:t>
            </a:r>
            <a:endParaRPr lang="en-US" sz="1500" dirty="0"/>
          </a:p>
        </p:txBody>
      </p:sp>
      <p:sp>
        <p:nvSpPr>
          <p:cNvPr id="17" name="SK-30-text-16"/>
          <p:cNvSpPr/>
          <p:nvPr/>
        </p:nvSpPr>
        <p:spPr>
          <a:xfrm>
            <a:off x="666750" y="4495800"/>
            <a:ext cx="10934700"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C0392B"/>
                </a:solidFill>
              </a:rPr>
              <a:t>MANDATORY CLINICAL DISCLAIMER</a:t>
            </a:r>
            <a:endParaRPr lang="en-US" sz="1050" dirty="0"/>
          </a:p>
        </p:txBody>
      </p:sp>
      <p:sp>
        <p:nvSpPr>
          <p:cNvPr id="18" name="SK-30-text-17"/>
          <p:cNvSpPr/>
          <p:nvPr/>
        </p:nvSpPr>
        <p:spPr>
          <a:xfrm>
            <a:off x="666750" y="4772025"/>
            <a:ext cx="10858500" cy="600075"/>
          </a:xfrm>
          <a:prstGeom prst="rect">
            <a:avLst/>
          </a:prstGeom>
          <a:noFill/>
          <a:ln/>
        </p:spPr>
        <p:txBody>
          <a:bodyPr vert="horz" wrap="square" lIns="0" tIns="0" rIns="0" bIns="0" rtlCol="0" anchor="ctr"/>
          <a:lstStyle/>
          <a:p>
            <a:pPr marL="0" indent="0">
              <a:lnSpc>
                <a:spcPts val="1575"/>
              </a:lnSpc>
              <a:buNone/>
            </a:pPr>
            <a:r>
              <a:rPr lang="en-US" sz="1050" dirty="0">
                <a:solidFill>
                  <a:srgbClr val="5F6368"/>
                </a:solidFill>
              </a:rPr>
              <a:t>This teaching deck is designed for UK GP trainees (ST1-ST3) and IMGs preparing for RCGP exams. Clinical decisions must be based on the latest NICE/CKS guidelines and individual patient assessment. While every effort has been made to ensure accuracy at the time of publication (June 2026), clinical evidence evolves rapidly. Bradford VTS accepts no liability for clinical outcomes based on this material.</a:t>
            </a:r>
            <a:endParaRPr lang="en-US" sz="1050" dirty="0"/>
          </a:p>
        </p:txBody>
      </p:sp>
      <p:sp>
        <p:nvSpPr>
          <p:cNvPr id="19" name="SK-30-text-18"/>
          <p:cNvSpPr/>
          <p:nvPr/>
        </p:nvSpPr>
        <p:spPr>
          <a:xfrm>
            <a:off x="609600" y="5581650"/>
            <a:ext cx="10972800" cy="342900"/>
          </a:xfrm>
          <a:prstGeom prst="rect">
            <a:avLst/>
          </a:prstGeom>
          <a:noFill/>
          <a:ln/>
        </p:spPr>
        <p:txBody>
          <a:bodyPr vert="horz" wrap="square" lIns="0" tIns="0" rIns="0" bIns="0" rtlCol="0" anchor="ctr"/>
          <a:lstStyle/>
          <a:p>
            <a:pPr marL="0" indent="0" algn="ctr">
              <a:lnSpc>
                <a:spcPts val="2700"/>
              </a:lnSpc>
              <a:buNone/>
            </a:pPr>
            <a:r>
              <a:rPr lang="en-US" sz="1800" b="1" dirty="0">
                <a:solidFill>
                  <a:srgbClr val="F26522"/>
                </a:solidFill>
              </a:rPr>
              <a:t>www.bradfordvts.co.uk</a:t>
            </a:r>
            <a:endParaRPr lang="en-US" sz="1800" dirty="0"/>
          </a:p>
        </p:txBody>
      </p:sp>
      <p:sp>
        <p:nvSpPr>
          <p:cNvPr id="20" name="SK-30-text-19"/>
          <p:cNvSpPr/>
          <p:nvPr/>
        </p:nvSpPr>
        <p:spPr>
          <a:xfrm>
            <a:off x="10553700" y="6496050"/>
            <a:ext cx="1638300" cy="171450"/>
          </a:xfrm>
          <a:prstGeom prst="rect">
            <a:avLst/>
          </a:prstGeom>
          <a:noFill/>
          <a:ln/>
        </p:spPr>
        <p:txBody>
          <a:bodyPr vert="horz" wrap="square" lIns="0" tIns="0" rIns="0" bIns="0" rtlCol="0" anchor="ctr"/>
          <a:lstStyle/>
          <a:p>
            <a:pPr marL="0" indent="0">
              <a:lnSpc>
                <a:spcPts val="1350"/>
              </a:lnSpc>
              <a:buNone/>
            </a:pPr>
            <a:r>
              <a:rPr lang="en-US" sz="900" dirty="0">
                <a:solidFill>
                  <a:srgbClr val="70757A"/>
                </a:solidFill>
              </a:rPr>
              <a:t>www.bradfordvts.co.uk</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3-img-3" descr="preencoded.png"/>
          <p:cNvPicPr>
            <a:picLocks noChangeAspect="1"/>
          </p:cNvPicPr>
          <p:nvPr/>
        </p:nvPicPr>
        <p:blipFill>
          <a:blip r:embed="rId5"/>
          <a:stretch>
            <a:fillRect/>
          </a:stretch>
        </p:blipFill>
        <p:spPr>
          <a:xfrm>
            <a:off x="0" y="0"/>
            <a:ext cx="12192000" cy="769590"/>
          </a:xfrm>
          <a:prstGeom prst="rect">
            <a:avLst/>
          </a:prstGeom>
        </p:spPr>
      </p:pic>
      <p:pic>
        <p:nvPicPr>
          <p:cNvPr id="5" name="SK-3-img-4" descr="preencoded.png"/>
          <p:cNvPicPr>
            <a:picLocks noChangeAspect="1"/>
          </p:cNvPicPr>
          <p:nvPr/>
        </p:nvPicPr>
        <p:blipFill>
          <a:blip r:embed="rId6"/>
          <a:stretch>
            <a:fillRect/>
          </a:stretch>
        </p:blipFill>
        <p:spPr>
          <a:xfrm>
            <a:off x="476250" y="1910804"/>
            <a:ext cx="5476875" cy="1933575"/>
          </a:xfrm>
          <a:prstGeom prst="rect">
            <a:avLst/>
          </a:prstGeom>
        </p:spPr>
      </p:pic>
      <p:pic>
        <p:nvPicPr>
          <p:cNvPr id="6" name="SK-3-img-5" descr="preencoded.png"/>
          <p:cNvPicPr>
            <a:picLocks noChangeAspect="1"/>
          </p:cNvPicPr>
          <p:nvPr/>
        </p:nvPicPr>
        <p:blipFill>
          <a:blip r:embed="rId7"/>
          <a:stretch>
            <a:fillRect/>
          </a:stretch>
        </p:blipFill>
        <p:spPr>
          <a:xfrm>
            <a:off x="590550" y="2075557"/>
            <a:ext cx="261937" cy="213420"/>
          </a:xfrm>
          <a:prstGeom prst="rect">
            <a:avLst/>
          </a:prstGeom>
        </p:spPr>
      </p:pic>
      <p:pic>
        <p:nvPicPr>
          <p:cNvPr id="7" name="SK-3-img-6" descr="preencoded.png"/>
          <p:cNvPicPr>
            <a:picLocks noChangeAspect="1"/>
          </p:cNvPicPr>
          <p:nvPr/>
        </p:nvPicPr>
        <p:blipFill>
          <a:blip r:embed="rId8"/>
          <a:stretch>
            <a:fillRect/>
          </a:stretch>
        </p:blipFill>
        <p:spPr>
          <a:xfrm>
            <a:off x="476250" y="4034879"/>
            <a:ext cx="5476875" cy="1224558"/>
          </a:xfrm>
          <a:prstGeom prst="rect">
            <a:avLst/>
          </a:prstGeom>
        </p:spPr>
      </p:pic>
      <p:pic>
        <p:nvPicPr>
          <p:cNvPr id="8" name="SK-3-img-7" descr="preencoded.png"/>
          <p:cNvPicPr>
            <a:picLocks noChangeAspect="1"/>
          </p:cNvPicPr>
          <p:nvPr/>
        </p:nvPicPr>
        <p:blipFill>
          <a:blip r:embed="rId9"/>
          <a:stretch>
            <a:fillRect/>
          </a:stretch>
        </p:blipFill>
        <p:spPr>
          <a:xfrm>
            <a:off x="590550" y="4187279"/>
            <a:ext cx="190500" cy="152400"/>
          </a:xfrm>
          <a:prstGeom prst="rect">
            <a:avLst/>
          </a:prstGeom>
        </p:spPr>
      </p:pic>
      <p:pic>
        <p:nvPicPr>
          <p:cNvPr id="9" name="SK-3-img-8" descr="preencoded.png"/>
          <p:cNvPicPr>
            <a:picLocks noChangeAspect="1"/>
          </p:cNvPicPr>
          <p:nvPr/>
        </p:nvPicPr>
        <p:blipFill>
          <a:blip r:embed="rId10"/>
          <a:stretch>
            <a:fillRect/>
          </a:stretch>
        </p:blipFill>
        <p:spPr>
          <a:xfrm>
            <a:off x="6238875" y="1653629"/>
            <a:ext cx="5476875" cy="2447925"/>
          </a:xfrm>
          <a:prstGeom prst="rect">
            <a:avLst/>
          </a:prstGeom>
        </p:spPr>
      </p:pic>
      <p:pic>
        <p:nvPicPr>
          <p:cNvPr id="10" name="SK-3-img-9" descr="preencoded.png"/>
          <p:cNvPicPr>
            <a:picLocks noChangeAspect="1"/>
          </p:cNvPicPr>
          <p:nvPr/>
        </p:nvPicPr>
        <p:blipFill>
          <a:blip r:embed="rId11"/>
          <a:stretch>
            <a:fillRect/>
          </a:stretch>
        </p:blipFill>
        <p:spPr>
          <a:xfrm>
            <a:off x="6353175" y="1818382"/>
            <a:ext cx="261937" cy="213420"/>
          </a:xfrm>
          <a:prstGeom prst="rect">
            <a:avLst/>
          </a:prstGeom>
        </p:spPr>
      </p:pic>
      <p:pic>
        <p:nvPicPr>
          <p:cNvPr id="11" name="SK-3-img-10" descr="preencoded.png"/>
          <p:cNvPicPr>
            <a:picLocks noChangeAspect="1"/>
          </p:cNvPicPr>
          <p:nvPr/>
        </p:nvPicPr>
        <p:blipFill>
          <a:blip r:embed="rId12"/>
          <a:stretch>
            <a:fillRect/>
          </a:stretch>
        </p:blipFill>
        <p:spPr>
          <a:xfrm>
            <a:off x="6238875" y="4292054"/>
            <a:ext cx="5476875" cy="1224558"/>
          </a:xfrm>
          <a:prstGeom prst="rect">
            <a:avLst/>
          </a:prstGeom>
        </p:spPr>
      </p:pic>
      <p:pic>
        <p:nvPicPr>
          <p:cNvPr id="12" name="SK-3-img-11" descr="preencoded.png"/>
          <p:cNvPicPr>
            <a:picLocks noChangeAspect="1"/>
          </p:cNvPicPr>
          <p:nvPr/>
        </p:nvPicPr>
        <p:blipFill>
          <a:blip r:embed="rId13"/>
          <a:stretch>
            <a:fillRect/>
          </a:stretch>
        </p:blipFill>
        <p:spPr>
          <a:xfrm>
            <a:off x="6353175" y="4444454"/>
            <a:ext cx="190500" cy="152400"/>
          </a:xfrm>
          <a:prstGeom prst="rect">
            <a:avLst/>
          </a:prstGeom>
        </p:spPr>
      </p:pic>
      <p:sp>
        <p:nvSpPr>
          <p:cNvPr id="13" name="SK-3-text-12"/>
          <p:cNvSpPr/>
          <p:nvPr/>
        </p:nvSpPr>
        <p:spPr>
          <a:xfrm>
            <a:off x="476250" y="285750"/>
            <a:ext cx="1065466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202124"/>
                </a:solidFill>
              </a:rPr>
              <a:t>Radiology Principles in MSK</a:t>
            </a:r>
            <a:endParaRPr lang="en-US" sz="2550" dirty="0"/>
          </a:p>
        </p:txBody>
      </p:sp>
      <p:sp>
        <p:nvSpPr>
          <p:cNvPr id="14" name="SK-3-text-13"/>
          <p:cNvSpPr/>
          <p:nvPr/>
        </p:nvSpPr>
        <p:spPr>
          <a:xfrm>
            <a:off x="10706100" y="455265"/>
            <a:ext cx="148590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F26522"/>
                </a:solidFill>
              </a:rPr>
              <a:t>BRADFORD VTS</a:t>
            </a:r>
            <a:endParaRPr lang="en-US" sz="900" dirty="0"/>
          </a:p>
        </p:txBody>
      </p:sp>
      <p:sp>
        <p:nvSpPr>
          <p:cNvPr id="15" name="SK-3-text-14"/>
          <p:cNvSpPr/>
          <p:nvPr/>
        </p:nvSpPr>
        <p:spPr>
          <a:xfrm>
            <a:off x="947737" y="2025104"/>
            <a:ext cx="524827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005EB8"/>
                </a:solidFill>
              </a:rPr>
              <a:t>General Principles</a:t>
            </a:r>
            <a:endParaRPr lang="en-US" sz="1650" dirty="0"/>
          </a:p>
        </p:txBody>
      </p:sp>
      <p:sp>
        <p:nvSpPr>
          <p:cNvPr id="16" name="SK-3-text-15"/>
          <p:cNvSpPr/>
          <p:nvPr/>
        </p:nvSpPr>
        <p:spPr>
          <a:xfrm>
            <a:off x="781050" y="2415629"/>
            <a:ext cx="5057775" cy="514350"/>
          </a:xfrm>
          <a:prstGeom prst="rect">
            <a:avLst/>
          </a:prstGeom>
          <a:noFill/>
          <a:ln/>
        </p:spPr>
        <p:txBody>
          <a:bodyPr vert="horz" wrap="square" lIns="0" tIns="0" rIns="0" bIns="0" rtlCol="0" anchor="ctr"/>
          <a:lstStyle/>
          <a:p>
            <a:pPr marL="0" indent="0">
              <a:lnSpc>
                <a:spcPts val="2025"/>
              </a:lnSpc>
              <a:buNone/>
            </a:pPr>
            <a:r>
              <a:rPr lang="en-US" sz="1350" dirty="0">
                <a:solidFill>
                  <a:srgbClr val="202124"/>
                </a:solidFill>
              </a:rPr>
              <a:t>Image only for </a:t>
            </a:r>
            <a:r>
              <a:rPr lang="en-US" sz="1350" b="1" dirty="0">
                <a:solidFill>
                  <a:srgbClr val="C0392B"/>
                </a:solidFill>
              </a:rPr>
              <a:t>Red Flags</a:t>
            </a:r>
            <a:r>
              <a:rPr lang="en-US" sz="1350" dirty="0">
                <a:solidFill>
                  <a:srgbClr val="202124"/>
                </a:solidFill>
              </a:rPr>
              <a:t> to exclude serious disease (malignancy, infection).</a:t>
            </a:r>
            <a:endParaRPr lang="en-US" sz="1350" dirty="0"/>
          </a:p>
        </p:txBody>
      </p:sp>
      <p:sp>
        <p:nvSpPr>
          <p:cNvPr id="17" name="SK-3-text-16"/>
          <p:cNvSpPr/>
          <p:nvPr/>
        </p:nvSpPr>
        <p:spPr>
          <a:xfrm>
            <a:off x="781050" y="3025229"/>
            <a:ext cx="11410950" cy="257175"/>
          </a:xfrm>
          <a:prstGeom prst="rect">
            <a:avLst/>
          </a:prstGeom>
          <a:noFill/>
          <a:ln/>
        </p:spPr>
        <p:txBody>
          <a:bodyPr vert="horz" wrap="square" lIns="0" tIns="0" rIns="0" bIns="0" rtlCol="0" anchor="ctr"/>
          <a:lstStyle/>
          <a:p>
            <a:pPr marL="0" indent="0">
              <a:lnSpc>
                <a:spcPts val="2025"/>
              </a:lnSpc>
              <a:buNone/>
            </a:pPr>
            <a:r>
              <a:rPr lang="en-US" sz="1350" dirty="0">
                <a:solidFill>
                  <a:srgbClr val="202124"/>
                </a:solidFill>
              </a:rPr>
              <a:t>Do NOT image routinely to make a diagnosis of simple MSK pain.</a:t>
            </a:r>
            <a:endParaRPr lang="en-US" sz="1350" dirty="0"/>
          </a:p>
        </p:txBody>
      </p:sp>
      <p:sp>
        <p:nvSpPr>
          <p:cNvPr id="18" name="SK-3-text-17"/>
          <p:cNvSpPr/>
          <p:nvPr/>
        </p:nvSpPr>
        <p:spPr>
          <a:xfrm>
            <a:off x="781050" y="3377654"/>
            <a:ext cx="11410950" cy="257175"/>
          </a:xfrm>
          <a:prstGeom prst="rect">
            <a:avLst/>
          </a:prstGeom>
          <a:noFill/>
          <a:ln/>
        </p:spPr>
        <p:txBody>
          <a:bodyPr vert="horz" wrap="square" lIns="0" tIns="0" rIns="0" bIns="0" rtlCol="0" anchor="ctr"/>
          <a:lstStyle/>
          <a:p>
            <a:pPr marL="0" indent="0">
              <a:lnSpc>
                <a:spcPts val="2025"/>
              </a:lnSpc>
              <a:buNone/>
            </a:pPr>
            <a:r>
              <a:rPr lang="en-US" sz="1350" dirty="0">
                <a:solidFill>
                  <a:srgbClr val="202124"/>
                </a:solidFill>
              </a:rPr>
              <a:t>Hip/Knee X-rays: Only indicated when planning </a:t>
            </a:r>
            <a:r>
              <a:rPr lang="en-US" sz="1350" b="1" dirty="0">
                <a:solidFill>
                  <a:srgbClr val="202124"/>
                </a:solidFill>
              </a:rPr>
              <a:t>joint replacement</a:t>
            </a:r>
            <a:r>
              <a:rPr lang="en-US" sz="1350" dirty="0">
                <a:solidFill>
                  <a:srgbClr val="202124"/>
                </a:solidFill>
              </a:rPr>
              <a:t>.</a:t>
            </a:r>
            <a:endParaRPr lang="en-US" sz="1350" dirty="0"/>
          </a:p>
        </p:txBody>
      </p:sp>
      <p:sp>
        <p:nvSpPr>
          <p:cNvPr id="19" name="SK-3-text-18"/>
          <p:cNvSpPr/>
          <p:nvPr/>
        </p:nvSpPr>
        <p:spPr>
          <a:xfrm>
            <a:off x="857250" y="4149179"/>
            <a:ext cx="5248275"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005EB8"/>
                </a:solidFill>
              </a:rPr>
              <a:t>EXAM PEARL: KNEE IMAGING</a:t>
            </a:r>
            <a:endParaRPr lang="en-US" sz="1200" dirty="0"/>
          </a:p>
        </p:txBody>
      </p:sp>
      <p:sp>
        <p:nvSpPr>
          <p:cNvPr id="20" name="SK-3-text-19"/>
          <p:cNvSpPr/>
          <p:nvPr/>
        </p:nvSpPr>
        <p:spPr>
          <a:xfrm>
            <a:off x="590550" y="4425404"/>
            <a:ext cx="5248275" cy="719733"/>
          </a:xfrm>
          <a:prstGeom prst="rect">
            <a:avLst/>
          </a:prstGeom>
          <a:noFill/>
          <a:ln/>
        </p:spPr>
        <p:txBody>
          <a:bodyPr vert="horz" wrap="square" lIns="0" tIns="0" rIns="0" bIns="0" rtlCol="0" anchor="ctr"/>
          <a:lstStyle/>
          <a:p>
            <a:pPr marL="0" indent="0">
              <a:lnSpc>
                <a:spcPts val="1890"/>
              </a:lnSpc>
              <a:buNone/>
            </a:pPr>
            <a:r>
              <a:rPr lang="en-US" sz="1350" dirty="0">
                <a:solidFill>
                  <a:srgbClr val="202124"/>
                </a:solidFill>
              </a:rPr>
              <a:t>Always request </a:t>
            </a:r>
            <a:r>
              <a:rPr lang="en-US" sz="1350" b="1" dirty="0">
                <a:solidFill>
                  <a:srgbClr val="202124"/>
                </a:solidFill>
              </a:rPr>
              <a:t>weight-bearing views</a:t>
            </a:r>
            <a:r>
              <a:rPr lang="en-US" sz="1350" dirty="0">
                <a:solidFill>
                  <a:srgbClr val="202124"/>
                </a:solidFill>
              </a:rPr>
              <a:t> for degenerative disease. Non-weight-bearing views frequently miss joint space narrowing, leading to under-diagnosis of OA.</a:t>
            </a:r>
            <a:endParaRPr lang="en-US" sz="1350" dirty="0"/>
          </a:p>
        </p:txBody>
      </p:sp>
      <p:sp>
        <p:nvSpPr>
          <p:cNvPr id="21" name="SK-3-text-20"/>
          <p:cNvSpPr/>
          <p:nvPr/>
        </p:nvSpPr>
        <p:spPr>
          <a:xfrm>
            <a:off x="6710363" y="1767929"/>
            <a:ext cx="528066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F39C12"/>
                </a:solidFill>
              </a:rPr>
              <a:t>The Asymptomatic Trap</a:t>
            </a:r>
            <a:endParaRPr lang="en-US" sz="1650" dirty="0"/>
          </a:p>
        </p:txBody>
      </p:sp>
      <p:sp>
        <p:nvSpPr>
          <p:cNvPr id="22" name="SK-3-text-21"/>
          <p:cNvSpPr/>
          <p:nvPr/>
        </p:nvSpPr>
        <p:spPr>
          <a:xfrm>
            <a:off x="6543675" y="2158454"/>
            <a:ext cx="5057775" cy="514350"/>
          </a:xfrm>
          <a:prstGeom prst="rect">
            <a:avLst/>
          </a:prstGeom>
          <a:noFill/>
          <a:ln/>
        </p:spPr>
        <p:txBody>
          <a:bodyPr vert="horz" wrap="square" lIns="0" tIns="0" rIns="0" bIns="0" rtlCol="0" anchor="ctr"/>
          <a:lstStyle/>
          <a:p>
            <a:pPr marL="0" indent="0">
              <a:lnSpc>
                <a:spcPts val="2025"/>
              </a:lnSpc>
              <a:buNone/>
            </a:pPr>
            <a:r>
              <a:rPr lang="en-US" sz="1350" b="1" dirty="0">
                <a:solidFill>
                  <a:srgbClr val="202124"/>
                </a:solidFill>
              </a:rPr>
              <a:t>Low Back Pain:</a:t>
            </a:r>
            <a:r>
              <a:rPr lang="en-US" sz="1350" dirty="0">
                <a:solidFill>
                  <a:srgbClr val="202124"/>
                </a:solidFill>
              </a:rPr>
              <a:t> 20–30% of healthy, asymptomatic adults show disc herniation on MRI.</a:t>
            </a:r>
            <a:endParaRPr lang="en-US" sz="1350" dirty="0"/>
          </a:p>
        </p:txBody>
      </p:sp>
      <p:sp>
        <p:nvSpPr>
          <p:cNvPr id="23" name="SK-3-text-22"/>
          <p:cNvSpPr/>
          <p:nvPr/>
        </p:nvSpPr>
        <p:spPr>
          <a:xfrm>
            <a:off x="6543675" y="2768054"/>
            <a:ext cx="5057775" cy="514350"/>
          </a:xfrm>
          <a:prstGeom prst="rect">
            <a:avLst/>
          </a:prstGeom>
          <a:noFill/>
          <a:ln/>
        </p:spPr>
        <p:txBody>
          <a:bodyPr vert="horz" wrap="square" lIns="0" tIns="0" rIns="0" bIns="0" rtlCol="0" anchor="ctr"/>
          <a:lstStyle/>
          <a:p>
            <a:pPr marL="0" indent="0">
              <a:lnSpc>
                <a:spcPts val="2025"/>
              </a:lnSpc>
              <a:buNone/>
            </a:pPr>
            <a:r>
              <a:rPr lang="en-US" sz="1350" b="1" dirty="0">
                <a:solidFill>
                  <a:srgbClr val="202124"/>
                </a:solidFill>
              </a:rPr>
              <a:t>Neck Pain:</a:t>
            </a:r>
            <a:r>
              <a:rPr lang="en-US" sz="1350" dirty="0">
                <a:solidFill>
                  <a:srgbClr val="202124"/>
                </a:solidFill>
              </a:rPr>
              <a:t> 80% of people over 50 have X-ray abnormalities regardless of symptoms.</a:t>
            </a:r>
            <a:endParaRPr lang="en-US" sz="1350" dirty="0"/>
          </a:p>
        </p:txBody>
      </p:sp>
      <p:sp>
        <p:nvSpPr>
          <p:cNvPr id="24" name="SK-3-text-23"/>
          <p:cNvSpPr/>
          <p:nvPr/>
        </p:nvSpPr>
        <p:spPr>
          <a:xfrm>
            <a:off x="6543675" y="3377654"/>
            <a:ext cx="5057775" cy="514350"/>
          </a:xfrm>
          <a:prstGeom prst="rect">
            <a:avLst/>
          </a:prstGeom>
          <a:noFill/>
          <a:ln/>
        </p:spPr>
        <p:txBody>
          <a:bodyPr vert="horz" wrap="square" lIns="0" tIns="0" rIns="0" bIns="0" rtlCol="0" anchor="ctr"/>
          <a:lstStyle/>
          <a:p>
            <a:pPr marL="0" indent="0">
              <a:lnSpc>
                <a:spcPts val="2025"/>
              </a:lnSpc>
              <a:buNone/>
            </a:pPr>
            <a:r>
              <a:rPr lang="en-US" sz="1350" b="1" dirty="0">
                <a:solidFill>
                  <a:srgbClr val="202124"/>
                </a:solidFill>
              </a:rPr>
              <a:t>Younger Patients:</a:t>
            </a:r>
            <a:r>
              <a:rPr lang="en-US" sz="1350" dirty="0">
                <a:solidFill>
                  <a:srgbClr val="202124"/>
                </a:solidFill>
              </a:rPr>
              <a:t> 30% under 40 have "abnormal" neck scans without any pain.</a:t>
            </a:r>
            <a:endParaRPr lang="en-US" sz="1350" dirty="0"/>
          </a:p>
        </p:txBody>
      </p:sp>
      <p:sp>
        <p:nvSpPr>
          <p:cNvPr id="25" name="SK-3-text-24"/>
          <p:cNvSpPr/>
          <p:nvPr/>
        </p:nvSpPr>
        <p:spPr>
          <a:xfrm>
            <a:off x="6619875" y="4406354"/>
            <a:ext cx="5572125"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7AE60"/>
                </a:solidFill>
              </a:rPr>
              <a:t>TOP TIP: NORMALISE, DON'T MEDICALISE</a:t>
            </a:r>
            <a:endParaRPr lang="en-US" sz="1200" dirty="0"/>
          </a:p>
        </p:txBody>
      </p:sp>
      <p:sp>
        <p:nvSpPr>
          <p:cNvPr id="26" name="SK-3-text-25"/>
          <p:cNvSpPr/>
          <p:nvPr/>
        </p:nvSpPr>
        <p:spPr>
          <a:xfrm>
            <a:off x="6353175" y="4682579"/>
            <a:ext cx="5248275" cy="719733"/>
          </a:xfrm>
          <a:prstGeom prst="rect">
            <a:avLst/>
          </a:prstGeom>
          <a:noFill/>
          <a:ln/>
        </p:spPr>
        <p:txBody>
          <a:bodyPr vert="horz" wrap="square" lIns="0" tIns="0" rIns="0" bIns="0" rtlCol="0" anchor="ctr"/>
          <a:lstStyle/>
          <a:p>
            <a:pPr marL="0" indent="0">
              <a:lnSpc>
                <a:spcPts val="1890"/>
              </a:lnSpc>
              <a:buNone/>
            </a:pPr>
            <a:r>
              <a:rPr lang="en-US" sz="1350" dirty="0">
                <a:solidFill>
                  <a:srgbClr val="202124"/>
                </a:solidFill>
              </a:rPr>
              <a:t>Degenerative disc disease is the internal equivalent of </a:t>
            </a:r>
            <a:r>
              <a:rPr lang="en-US" sz="1350" b="1" dirty="0">
                <a:solidFill>
                  <a:srgbClr val="202124"/>
                </a:solidFill>
              </a:rPr>
              <a:t>grey hair and wrinkles</a:t>
            </a:r>
            <a:r>
              <a:rPr lang="en-US" sz="1350" dirty="0">
                <a:solidFill>
                  <a:srgbClr val="202124"/>
                </a:solidFill>
              </a:rPr>
              <a:t>—it is a normal part of ageing, not necessarily a pathology. Explain this to patients to reduce fear-avoidance.</a:t>
            </a:r>
            <a:endParaRPr lang="en-US" sz="1350" dirty="0"/>
          </a:p>
        </p:txBody>
      </p:sp>
      <p:sp>
        <p:nvSpPr>
          <p:cNvPr id="27" name="SK-3-text-26"/>
          <p:cNvSpPr/>
          <p:nvPr/>
        </p:nvSpPr>
        <p:spPr>
          <a:xfrm>
            <a:off x="10553700" y="6496050"/>
            <a:ext cx="1638300" cy="171450"/>
          </a:xfrm>
          <a:prstGeom prst="rect">
            <a:avLst/>
          </a:prstGeom>
          <a:noFill/>
          <a:ln/>
        </p:spPr>
        <p:txBody>
          <a:bodyPr vert="horz" wrap="square" lIns="0" tIns="0" rIns="0" bIns="0" rtlCol="0" anchor="ctr"/>
          <a:lstStyle/>
          <a:p>
            <a:pPr marL="0" indent="0">
              <a:lnSpc>
                <a:spcPts val="1350"/>
              </a:lnSpc>
              <a:buNone/>
            </a:pPr>
            <a:r>
              <a:rPr lang="en-US" sz="900" dirty="0">
                <a:solidFill>
                  <a:srgbClr val="70757A"/>
                </a:solidFill>
              </a:rPr>
              <a:t>www.bradfordvts.co.uk</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4-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4-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4-img-3" descr="preencoded.png"/>
          <p:cNvPicPr>
            <a:picLocks noChangeAspect="1"/>
          </p:cNvPicPr>
          <p:nvPr/>
        </p:nvPicPr>
        <p:blipFill>
          <a:blip r:embed="rId5"/>
          <a:stretch>
            <a:fillRect/>
          </a:stretch>
        </p:blipFill>
        <p:spPr>
          <a:xfrm>
            <a:off x="0" y="0"/>
            <a:ext cx="12192000" cy="769590"/>
          </a:xfrm>
          <a:prstGeom prst="rect">
            <a:avLst/>
          </a:prstGeom>
        </p:spPr>
      </p:pic>
      <p:pic>
        <p:nvPicPr>
          <p:cNvPr id="5" name="SK-4-img-4" descr="preencoded.png"/>
          <p:cNvPicPr>
            <a:picLocks noChangeAspect="1"/>
          </p:cNvPicPr>
          <p:nvPr/>
        </p:nvPicPr>
        <p:blipFill>
          <a:blip r:embed="rId6"/>
          <a:stretch>
            <a:fillRect/>
          </a:stretch>
        </p:blipFill>
        <p:spPr>
          <a:xfrm>
            <a:off x="476250" y="1055340"/>
            <a:ext cx="5500688" cy="1987004"/>
          </a:xfrm>
          <a:prstGeom prst="rect">
            <a:avLst/>
          </a:prstGeom>
        </p:spPr>
      </p:pic>
      <p:pic>
        <p:nvPicPr>
          <p:cNvPr id="6" name="SK-4-img-5" descr="preencoded.png"/>
          <p:cNvPicPr>
            <a:picLocks noChangeAspect="1"/>
          </p:cNvPicPr>
          <p:nvPr/>
        </p:nvPicPr>
        <p:blipFill>
          <a:blip r:embed="rId7"/>
          <a:stretch>
            <a:fillRect/>
          </a:stretch>
        </p:blipFill>
        <p:spPr>
          <a:xfrm>
            <a:off x="590550" y="1220093"/>
            <a:ext cx="261937" cy="213420"/>
          </a:xfrm>
          <a:prstGeom prst="rect">
            <a:avLst/>
          </a:prstGeom>
        </p:spPr>
      </p:pic>
      <p:pic>
        <p:nvPicPr>
          <p:cNvPr id="7" name="SK-4-img-6" descr="preencoded.png"/>
          <p:cNvPicPr>
            <a:picLocks noChangeAspect="1"/>
          </p:cNvPicPr>
          <p:nvPr/>
        </p:nvPicPr>
        <p:blipFill>
          <a:blip r:embed="rId8"/>
          <a:stretch>
            <a:fillRect/>
          </a:stretch>
        </p:blipFill>
        <p:spPr>
          <a:xfrm>
            <a:off x="590550" y="1610171"/>
            <a:ext cx="214313" cy="171450"/>
          </a:xfrm>
          <a:prstGeom prst="rect">
            <a:avLst/>
          </a:prstGeom>
        </p:spPr>
      </p:pic>
      <p:pic>
        <p:nvPicPr>
          <p:cNvPr id="8" name="SK-4-img-7" descr="preencoded.png"/>
          <p:cNvPicPr>
            <a:picLocks noChangeAspect="1"/>
          </p:cNvPicPr>
          <p:nvPr/>
        </p:nvPicPr>
        <p:blipFill>
          <a:blip r:embed="rId9"/>
          <a:stretch>
            <a:fillRect/>
          </a:stretch>
        </p:blipFill>
        <p:spPr>
          <a:xfrm>
            <a:off x="590550" y="1943546"/>
            <a:ext cx="214313" cy="171450"/>
          </a:xfrm>
          <a:prstGeom prst="rect">
            <a:avLst/>
          </a:prstGeom>
        </p:spPr>
      </p:pic>
      <p:pic>
        <p:nvPicPr>
          <p:cNvPr id="9" name="SK-4-img-8" descr="preencoded.png"/>
          <p:cNvPicPr>
            <a:picLocks noChangeAspect="1"/>
          </p:cNvPicPr>
          <p:nvPr/>
        </p:nvPicPr>
        <p:blipFill>
          <a:blip r:embed="rId10"/>
          <a:stretch>
            <a:fillRect/>
          </a:stretch>
        </p:blipFill>
        <p:spPr>
          <a:xfrm>
            <a:off x="590550" y="2534096"/>
            <a:ext cx="214313" cy="171450"/>
          </a:xfrm>
          <a:prstGeom prst="rect">
            <a:avLst/>
          </a:prstGeom>
        </p:spPr>
      </p:pic>
      <p:pic>
        <p:nvPicPr>
          <p:cNvPr id="10" name="SK-4-img-9" descr="preencoded.png"/>
          <p:cNvPicPr>
            <a:picLocks noChangeAspect="1"/>
          </p:cNvPicPr>
          <p:nvPr/>
        </p:nvPicPr>
        <p:blipFill>
          <a:blip r:embed="rId6"/>
          <a:stretch>
            <a:fillRect/>
          </a:stretch>
        </p:blipFill>
        <p:spPr>
          <a:xfrm>
            <a:off x="476250" y="3232845"/>
            <a:ext cx="5500688" cy="1987004"/>
          </a:xfrm>
          <a:prstGeom prst="rect">
            <a:avLst/>
          </a:prstGeom>
        </p:spPr>
      </p:pic>
      <p:pic>
        <p:nvPicPr>
          <p:cNvPr id="11" name="SK-4-img-10" descr="preencoded.png"/>
          <p:cNvPicPr>
            <a:picLocks noChangeAspect="1"/>
          </p:cNvPicPr>
          <p:nvPr/>
        </p:nvPicPr>
        <p:blipFill>
          <a:blip r:embed="rId11"/>
          <a:stretch>
            <a:fillRect/>
          </a:stretch>
        </p:blipFill>
        <p:spPr>
          <a:xfrm>
            <a:off x="590550" y="3397597"/>
            <a:ext cx="261937" cy="213420"/>
          </a:xfrm>
          <a:prstGeom prst="rect">
            <a:avLst/>
          </a:prstGeom>
        </p:spPr>
      </p:pic>
      <p:pic>
        <p:nvPicPr>
          <p:cNvPr id="12" name="SK-4-img-11" descr="preencoded.png"/>
          <p:cNvPicPr>
            <a:picLocks noChangeAspect="1"/>
          </p:cNvPicPr>
          <p:nvPr/>
        </p:nvPicPr>
        <p:blipFill>
          <a:blip r:embed="rId12"/>
          <a:stretch>
            <a:fillRect/>
          </a:stretch>
        </p:blipFill>
        <p:spPr>
          <a:xfrm>
            <a:off x="590550" y="3787676"/>
            <a:ext cx="214313" cy="171450"/>
          </a:xfrm>
          <a:prstGeom prst="rect">
            <a:avLst/>
          </a:prstGeom>
        </p:spPr>
      </p:pic>
      <p:pic>
        <p:nvPicPr>
          <p:cNvPr id="13" name="SK-4-img-12" descr="preencoded.png"/>
          <p:cNvPicPr>
            <a:picLocks noChangeAspect="1"/>
          </p:cNvPicPr>
          <p:nvPr/>
        </p:nvPicPr>
        <p:blipFill>
          <a:blip r:embed="rId13"/>
          <a:stretch>
            <a:fillRect/>
          </a:stretch>
        </p:blipFill>
        <p:spPr>
          <a:xfrm>
            <a:off x="590550" y="4121051"/>
            <a:ext cx="214313" cy="171450"/>
          </a:xfrm>
          <a:prstGeom prst="rect">
            <a:avLst/>
          </a:prstGeom>
        </p:spPr>
      </p:pic>
      <p:pic>
        <p:nvPicPr>
          <p:cNvPr id="14" name="SK-4-img-13" descr="preencoded.png"/>
          <p:cNvPicPr>
            <a:picLocks noChangeAspect="1"/>
          </p:cNvPicPr>
          <p:nvPr/>
        </p:nvPicPr>
        <p:blipFill>
          <a:blip r:embed="rId14"/>
          <a:stretch>
            <a:fillRect/>
          </a:stretch>
        </p:blipFill>
        <p:spPr>
          <a:xfrm>
            <a:off x="590550" y="4454426"/>
            <a:ext cx="214313" cy="171450"/>
          </a:xfrm>
          <a:prstGeom prst="rect">
            <a:avLst/>
          </a:prstGeom>
        </p:spPr>
      </p:pic>
      <p:pic>
        <p:nvPicPr>
          <p:cNvPr id="15" name="SK-4-img-14" descr="preencoded.png"/>
          <p:cNvPicPr>
            <a:picLocks noChangeAspect="1"/>
          </p:cNvPicPr>
          <p:nvPr/>
        </p:nvPicPr>
        <p:blipFill>
          <a:blip r:embed="rId15"/>
          <a:stretch>
            <a:fillRect/>
          </a:stretch>
        </p:blipFill>
        <p:spPr>
          <a:xfrm>
            <a:off x="6215063" y="1055340"/>
            <a:ext cx="5500688" cy="1987004"/>
          </a:xfrm>
          <a:prstGeom prst="rect">
            <a:avLst/>
          </a:prstGeom>
        </p:spPr>
      </p:pic>
      <p:pic>
        <p:nvPicPr>
          <p:cNvPr id="16" name="SK-4-img-15" descr="preencoded.png"/>
          <p:cNvPicPr>
            <a:picLocks noChangeAspect="1"/>
          </p:cNvPicPr>
          <p:nvPr/>
        </p:nvPicPr>
        <p:blipFill>
          <a:blip r:embed="rId16"/>
          <a:stretch>
            <a:fillRect/>
          </a:stretch>
        </p:blipFill>
        <p:spPr>
          <a:xfrm>
            <a:off x="6329363" y="1220093"/>
            <a:ext cx="261937" cy="213420"/>
          </a:xfrm>
          <a:prstGeom prst="rect">
            <a:avLst/>
          </a:prstGeom>
        </p:spPr>
      </p:pic>
      <p:pic>
        <p:nvPicPr>
          <p:cNvPr id="17" name="SK-4-img-16" descr="preencoded.png"/>
          <p:cNvPicPr>
            <a:picLocks noChangeAspect="1"/>
          </p:cNvPicPr>
          <p:nvPr/>
        </p:nvPicPr>
        <p:blipFill>
          <a:blip r:embed="rId17"/>
          <a:stretch>
            <a:fillRect/>
          </a:stretch>
        </p:blipFill>
        <p:spPr>
          <a:xfrm>
            <a:off x="6329363" y="2169765"/>
            <a:ext cx="5272088" cy="514350"/>
          </a:xfrm>
          <a:prstGeom prst="rect">
            <a:avLst/>
          </a:prstGeom>
        </p:spPr>
      </p:pic>
      <p:pic>
        <p:nvPicPr>
          <p:cNvPr id="18" name="SK-4-img-17" descr="preencoded.png"/>
          <p:cNvPicPr>
            <a:picLocks noChangeAspect="1"/>
          </p:cNvPicPr>
          <p:nvPr/>
        </p:nvPicPr>
        <p:blipFill>
          <a:blip r:embed="rId18"/>
          <a:stretch>
            <a:fillRect/>
          </a:stretch>
        </p:blipFill>
        <p:spPr>
          <a:xfrm>
            <a:off x="6215063" y="3232845"/>
            <a:ext cx="5500688" cy="1987004"/>
          </a:xfrm>
          <a:prstGeom prst="rect">
            <a:avLst/>
          </a:prstGeom>
        </p:spPr>
      </p:pic>
      <p:pic>
        <p:nvPicPr>
          <p:cNvPr id="19" name="SK-4-img-18" descr="preencoded.png"/>
          <p:cNvPicPr>
            <a:picLocks noChangeAspect="1"/>
          </p:cNvPicPr>
          <p:nvPr/>
        </p:nvPicPr>
        <p:blipFill>
          <a:blip r:embed="rId19"/>
          <a:stretch>
            <a:fillRect/>
          </a:stretch>
        </p:blipFill>
        <p:spPr>
          <a:xfrm>
            <a:off x="6329363" y="3397597"/>
            <a:ext cx="261937" cy="213420"/>
          </a:xfrm>
          <a:prstGeom prst="rect">
            <a:avLst/>
          </a:prstGeom>
        </p:spPr>
      </p:pic>
      <p:pic>
        <p:nvPicPr>
          <p:cNvPr id="20" name="SK-4-img-19" descr="preencoded.png"/>
          <p:cNvPicPr>
            <a:picLocks noChangeAspect="1"/>
          </p:cNvPicPr>
          <p:nvPr/>
        </p:nvPicPr>
        <p:blipFill>
          <a:blip r:embed="rId20"/>
          <a:stretch>
            <a:fillRect/>
          </a:stretch>
        </p:blipFill>
        <p:spPr>
          <a:xfrm>
            <a:off x="6329363" y="3787676"/>
            <a:ext cx="214313" cy="171450"/>
          </a:xfrm>
          <a:prstGeom prst="rect">
            <a:avLst/>
          </a:prstGeom>
        </p:spPr>
      </p:pic>
      <p:pic>
        <p:nvPicPr>
          <p:cNvPr id="21" name="SK-4-img-20" descr="preencoded.png"/>
          <p:cNvPicPr>
            <a:picLocks noChangeAspect="1"/>
          </p:cNvPicPr>
          <p:nvPr/>
        </p:nvPicPr>
        <p:blipFill>
          <a:blip r:embed="rId20"/>
          <a:stretch>
            <a:fillRect/>
          </a:stretch>
        </p:blipFill>
        <p:spPr>
          <a:xfrm>
            <a:off x="6329363" y="4121051"/>
            <a:ext cx="214313" cy="171450"/>
          </a:xfrm>
          <a:prstGeom prst="rect">
            <a:avLst/>
          </a:prstGeom>
        </p:spPr>
      </p:pic>
      <p:pic>
        <p:nvPicPr>
          <p:cNvPr id="22" name="SK-4-img-21" descr="preencoded.png"/>
          <p:cNvPicPr>
            <a:picLocks noChangeAspect="1"/>
          </p:cNvPicPr>
          <p:nvPr/>
        </p:nvPicPr>
        <p:blipFill>
          <a:blip r:embed="rId20"/>
          <a:stretch>
            <a:fillRect/>
          </a:stretch>
        </p:blipFill>
        <p:spPr>
          <a:xfrm>
            <a:off x="6329363" y="4454426"/>
            <a:ext cx="214313" cy="171450"/>
          </a:xfrm>
          <a:prstGeom prst="rect">
            <a:avLst/>
          </a:prstGeom>
        </p:spPr>
      </p:pic>
      <p:pic>
        <p:nvPicPr>
          <p:cNvPr id="23" name="SK-4-img-22" descr="preencoded.png"/>
          <p:cNvPicPr>
            <a:picLocks noChangeAspect="1"/>
          </p:cNvPicPr>
          <p:nvPr/>
        </p:nvPicPr>
        <p:blipFill>
          <a:blip r:embed="rId21"/>
          <a:stretch>
            <a:fillRect/>
          </a:stretch>
        </p:blipFill>
        <p:spPr>
          <a:xfrm>
            <a:off x="476250" y="5410200"/>
            <a:ext cx="11239500" cy="1038225"/>
          </a:xfrm>
          <a:prstGeom prst="rect">
            <a:avLst/>
          </a:prstGeom>
        </p:spPr>
      </p:pic>
      <p:pic>
        <p:nvPicPr>
          <p:cNvPr id="24" name="SK-4-img-23" descr="preencoded.png"/>
          <p:cNvPicPr>
            <a:picLocks noChangeAspect="1"/>
          </p:cNvPicPr>
          <p:nvPr/>
        </p:nvPicPr>
        <p:blipFill>
          <a:blip r:embed="rId22"/>
          <a:stretch>
            <a:fillRect/>
          </a:stretch>
        </p:blipFill>
        <p:spPr>
          <a:xfrm>
            <a:off x="590550" y="5635526"/>
            <a:ext cx="285750" cy="228600"/>
          </a:xfrm>
          <a:prstGeom prst="rect">
            <a:avLst/>
          </a:prstGeom>
        </p:spPr>
      </p:pic>
      <p:sp>
        <p:nvSpPr>
          <p:cNvPr id="25" name="SK-4-text-24"/>
          <p:cNvSpPr/>
          <p:nvPr/>
        </p:nvSpPr>
        <p:spPr>
          <a:xfrm>
            <a:off x="476250" y="285750"/>
            <a:ext cx="676846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202124"/>
                </a:solidFill>
              </a:rPr>
              <a:t>When Not to Image</a:t>
            </a:r>
            <a:endParaRPr lang="en-US" sz="2550" dirty="0"/>
          </a:p>
        </p:txBody>
      </p:sp>
      <p:sp>
        <p:nvSpPr>
          <p:cNvPr id="26" name="SK-4-text-25"/>
          <p:cNvSpPr/>
          <p:nvPr/>
        </p:nvSpPr>
        <p:spPr>
          <a:xfrm>
            <a:off x="10706100" y="455265"/>
            <a:ext cx="148590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F26522"/>
                </a:solidFill>
              </a:rPr>
              <a:t>BRADFORD VTS</a:t>
            </a:r>
            <a:endParaRPr lang="en-US" sz="900" dirty="0"/>
          </a:p>
        </p:txBody>
      </p:sp>
      <p:sp>
        <p:nvSpPr>
          <p:cNvPr id="27" name="SK-4-text-26"/>
          <p:cNvSpPr/>
          <p:nvPr/>
        </p:nvSpPr>
        <p:spPr>
          <a:xfrm>
            <a:off x="947737" y="1169640"/>
            <a:ext cx="662178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005EB8"/>
                </a:solidFill>
              </a:rPr>
              <a:t>Low Back Pain (NICE NG59)</a:t>
            </a:r>
            <a:endParaRPr lang="en-US" sz="1650" dirty="0"/>
          </a:p>
        </p:txBody>
      </p:sp>
      <p:sp>
        <p:nvSpPr>
          <p:cNvPr id="28" name="SK-4-text-27"/>
          <p:cNvSpPr/>
          <p:nvPr/>
        </p:nvSpPr>
        <p:spPr>
          <a:xfrm>
            <a:off x="852488" y="1560165"/>
            <a:ext cx="9258300" cy="257175"/>
          </a:xfrm>
          <a:prstGeom prst="rect">
            <a:avLst/>
          </a:prstGeom>
          <a:noFill/>
          <a:ln/>
        </p:spPr>
        <p:txBody>
          <a:bodyPr vert="horz" wrap="square" lIns="0" tIns="0" rIns="0" bIns="0" rtlCol="0" anchor="ctr"/>
          <a:lstStyle/>
          <a:p>
            <a:pPr marL="0" indent="0">
              <a:lnSpc>
                <a:spcPts val="2025"/>
              </a:lnSpc>
              <a:buNone/>
            </a:pPr>
            <a:r>
              <a:rPr lang="en-US" sz="1350" dirty="0">
                <a:solidFill>
                  <a:srgbClr val="202124"/>
                </a:solidFill>
              </a:rPr>
              <a:t> </a:t>
            </a:r>
            <a:r>
              <a:rPr lang="en-US" sz="1350" b="1" dirty="0">
                <a:solidFill>
                  <a:srgbClr val="C0392B"/>
                </a:solidFill>
              </a:rPr>
              <a:t>Do NOT image routinely</a:t>
            </a:r>
            <a:r>
              <a:rPr lang="en-US" sz="1350" dirty="0">
                <a:solidFill>
                  <a:srgbClr val="202124"/>
                </a:solidFill>
              </a:rPr>
              <a:t> for non-specific LBP.</a:t>
            </a:r>
            <a:endParaRPr lang="en-US" sz="1350" dirty="0"/>
          </a:p>
        </p:txBody>
      </p:sp>
      <p:sp>
        <p:nvSpPr>
          <p:cNvPr id="29" name="SK-4-text-28"/>
          <p:cNvSpPr/>
          <p:nvPr/>
        </p:nvSpPr>
        <p:spPr>
          <a:xfrm>
            <a:off x="852488" y="1893540"/>
            <a:ext cx="5272088" cy="514350"/>
          </a:xfrm>
          <a:prstGeom prst="rect">
            <a:avLst/>
          </a:prstGeom>
          <a:noFill/>
          <a:ln/>
        </p:spPr>
        <p:txBody>
          <a:bodyPr vert="horz" wrap="square" lIns="0" tIns="0" rIns="0" bIns="0" rtlCol="0" anchor="ctr"/>
          <a:lstStyle/>
          <a:p>
            <a:pPr marL="0" indent="0">
              <a:lnSpc>
                <a:spcPts val="2025"/>
              </a:lnSpc>
              <a:buNone/>
            </a:pPr>
            <a:r>
              <a:rPr lang="en-US" sz="1350" dirty="0">
                <a:solidFill>
                  <a:srgbClr val="202124"/>
                </a:solidFill>
              </a:rPr>
              <a:t> </a:t>
            </a:r>
            <a:r>
              <a:rPr lang="en-US" sz="1350" b="1" dirty="0">
                <a:solidFill>
                  <a:srgbClr val="202124"/>
                </a:solidFill>
              </a:rPr>
              <a:t>20–30%</a:t>
            </a:r>
            <a:r>
              <a:rPr lang="en-US" sz="1350" dirty="0">
                <a:solidFill>
                  <a:srgbClr val="202124"/>
                </a:solidFill>
              </a:rPr>
              <a:t> of asymptomatic patients show disc herniation on MRI/CT.</a:t>
            </a:r>
            <a:endParaRPr lang="en-US" sz="1350" dirty="0"/>
          </a:p>
        </p:txBody>
      </p:sp>
      <p:sp>
        <p:nvSpPr>
          <p:cNvPr id="30" name="SK-4-text-29"/>
          <p:cNvSpPr/>
          <p:nvPr/>
        </p:nvSpPr>
        <p:spPr>
          <a:xfrm>
            <a:off x="804863" y="2484090"/>
            <a:ext cx="10904220" cy="257175"/>
          </a:xfrm>
          <a:prstGeom prst="rect">
            <a:avLst/>
          </a:prstGeom>
          <a:noFill/>
          <a:ln/>
        </p:spPr>
        <p:txBody>
          <a:bodyPr vert="horz" wrap="square" lIns="0" tIns="0" rIns="0" bIns="0" rtlCol="0" anchor="ctr"/>
          <a:lstStyle/>
          <a:p>
            <a:pPr marL="0" indent="0">
              <a:lnSpc>
                <a:spcPts val="2025"/>
              </a:lnSpc>
              <a:buNone/>
            </a:pPr>
            <a:r>
              <a:rPr lang="en-US" sz="1350" dirty="0">
                <a:solidFill>
                  <a:srgbClr val="202124"/>
                </a:solidFill>
              </a:rPr>
              <a:t> Imaging leads to medicalisation and poorer outcomes.</a:t>
            </a:r>
            <a:endParaRPr lang="en-US" sz="1350" dirty="0"/>
          </a:p>
        </p:txBody>
      </p:sp>
      <p:sp>
        <p:nvSpPr>
          <p:cNvPr id="31" name="SK-4-text-30"/>
          <p:cNvSpPr/>
          <p:nvPr/>
        </p:nvSpPr>
        <p:spPr>
          <a:xfrm>
            <a:off x="947737" y="3347145"/>
            <a:ext cx="5272088"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005EB8"/>
                </a:solidFill>
              </a:rPr>
              <a:t>Neck Pain</a:t>
            </a:r>
            <a:endParaRPr lang="en-US" sz="1650" dirty="0"/>
          </a:p>
        </p:txBody>
      </p:sp>
      <p:sp>
        <p:nvSpPr>
          <p:cNvPr id="32" name="SK-4-text-31"/>
          <p:cNvSpPr/>
          <p:nvPr/>
        </p:nvSpPr>
        <p:spPr>
          <a:xfrm>
            <a:off x="804863" y="3737670"/>
            <a:ext cx="10081260" cy="257175"/>
          </a:xfrm>
          <a:prstGeom prst="rect">
            <a:avLst/>
          </a:prstGeom>
          <a:noFill/>
          <a:ln/>
        </p:spPr>
        <p:txBody>
          <a:bodyPr vert="horz" wrap="square" lIns="0" tIns="0" rIns="0" bIns="0" rtlCol="0" anchor="ctr"/>
          <a:lstStyle/>
          <a:p>
            <a:pPr marL="0" indent="0">
              <a:lnSpc>
                <a:spcPts val="2025"/>
              </a:lnSpc>
              <a:buNone/>
            </a:pPr>
            <a:r>
              <a:rPr lang="en-US" sz="1350" dirty="0">
                <a:solidFill>
                  <a:srgbClr val="202124"/>
                </a:solidFill>
              </a:rPr>
              <a:t> X-rays have </a:t>
            </a:r>
            <a:r>
              <a:rPr lang="en-US" sz="1350" b="1" dirty="0">
                <a:solidFill>
                  <a:srgbClr val="C0392B"/>
                </a:solidFill>
              </a:rPr>
              <a:t>very poor correlation</a:t>
            </a:r>
            <a:r>
              <a:rPr lang="en-US" sz="1350" dirty="0">
                <a:solidFill>
                  <a:srgbClr val="202124"/>
                </a:solidFill>
              </a:rPr>
              <a:t> with symptoms.</a:t>
            </a:r>
            <a:endParaRPr lang="en-US" sz="1350" dirty="0"/>
          </a:p>
        </p:txBody>
      </p:sp>
      <p:sp>
        <p:nvSpPr>
          <p:cNvPr id="33" name="SK-4-text-32"/>
          <p:cNvSpPr/>
          <p:nvPr/>
        </p:nvSpPr>
        <p:spPr>
          <a:xfrm>
            <a:off x="852488" y="4071045"/>
            <a:ext cx="10424160" cy="257175"/>
          </a:xfrm>
          <a:prstGeom prst="rect">
            <a:avLst/>
          </a:prstGeom>
          <a:noFill/>
          <a:ln/>
        </p:spPr>
        <p:txBody>
          <a:bodyPr vert="horz" wrap="square" lIns="0" tIns="0" rIns="0" bIns="0" rtlCol="0" anchor="ctr"/>
          <a:lstStyle/>
          <a:p>
            <a:pPr marL="0" indent="0">
              <a:lnSpc>
                <a:spcPts val="2025"/>
              </a:lnSpc>
              <a:buNone/>
            </a:pPr>
            <a:r>
              <a:rPr lang="en-US" sz="1350" dirty="0">
                <a:solidFill>
                  <a:srgbClr val="202124"/>
                </a:solidFill>
              </a:rPr>
              <a:t> </a:t>
            </a:r>
            <a:r>
              <a:rPr lang="en-US" sz="1350" b="1" dirty="0">
                <a:solidFill>
                  <a:srgbClr val="202124"/>
                </a:solidFill>
              </a:rPr>
              <a:t>80%</a:t>
            </a:r>
            <a:r>
              <a:rPr lang="en-US" sz="1350" dirty="0">
                <a:solidFill>
                  <a:srgbClr val="202124"/>
                </a:solidFill>
              </a:rPr>
              <a:t> of people over 50 have X-ray abnormalities.</a:t>
            </a:r>
            <a:endParaRPr lang="en-US" sz="1350" dirty="0"/>
          </a:p>
        </p:txBody>
      </p:sp>
      <p:sp>
        <p:nvSpPr>
          <p:cNvPr id="34" name="SK-4-text-33"/>
          <p:cNvSpPr/>
          <p:nvPr/>
        </p:nvSpPr>
        <p:spPr>
          <a:xfrm>
            <a:off x="804863" y="4404420"/>
            <a:ext cx="5272088" cy="514350"/>
          </a:xfrm>
          <a:prstGeom prst="rect">
            <a:avLst/>
          </a:prstGeom>
          <a:noFill/>
          <a:ln/>
        </p:spPr>
        <p:txBody>
          <a:bodyPr vert="horz" wrap="square" lIns="0" tIns="0" rIns="0" bIns="0" rtlCol="0" anchor="ctr"/>
          <a:lstStyle/>
          <a:p>
            <a:pPr marL="0" indent="0">
              <a:lnSpc>
                <a:spcPts val="2025"/>
              </a:lnSpc>
              <a:buNone/>
            </a:pPr>
            <a:r>
              <a:rPr lang="en-US" sz="1350" dirty="0">
                <a:solidFill>
                  <a:srgbClr val="202124"/>
                </a:solidFill>
              </a:rPr>
              <a:t> 30% of people under 40 have MRI abnormalities without symptoms.</a:t>
            </a:r>
            <a:endParaRPr lang="en-US" sz="1350" dirty="0"/>
          </a:p>
        </p:txBody>
      </p:sp>
      <p:sp>
        <p:nvSpPr>
          <p:cNvPr id="35" name="SK-4-text-34"/>
          <p:cNvSpPr/>
          <p:nvPr/>
        </p:nvSpPr>
        <p:spPr>
          <a:xfrm>
            <a:off x="6686550" y="1169640"/>
            <a:ext cx="550545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F26522"/>
                </a:solidFill>
              </a:rPr>
              <a:t>Normalise, Don't Medicalise</a:t>
            </a:r>
            <a:endParaRPr lang="en-US" sz="1650" dirty="0"/>
          </a:p>
        </p:txBody>
      </p:sp>
      <p:sp>
        <p:nvSpPr>
          <p:cNvPr id="36" name="SK-4-text-35"/>
          <p:cNvSpPr/>
          <p:nvPr/>
        </p:nvSpPr>
        <p:spPr>
          <a:xfrm>
            <a:off x="6329363" y="1560165"/>
            <a:ext cx="5272088" cy="514350"/>
          </a:xfrm>
          <a:prstGeom prst="rect">
            <a:avLst/>
          </a:prstGeom>
          <a:noFill/>
          <a:ln/>
        </p:spPr>
        <p:txBody>
          <a:bodyPr vert="horz" wrap="square" lIns="0" tIns="0" rIns="0" bIns="0" rtlCol="0" anchor="ctr"/>
          <a:lstStyle/>
          <a:p>
            <a:pPr marL="0" indent="0">
              <a:lnSpc>
                <a:spcPts val="2025"/>
              </a:lnSpc>
              <a:buNone/>
            </a:pPr>
            <a:r>
              <a:rPr lang="en-US" sz="1350" dirty="0">
                <a:solidFill>
                  <a:srgbClr val="202124"/>
                </a:solidFill>
              </a:rPr>
              <a:t>Humans evolved to live ~50 years. Degenerative change is a </a:t>
            </a:r>
            <a:r>
              <a:rPr lang="en-US" sz="1350" b="1" dirty="0">
                <a:solidFill>
                  <a:srgbClr val="202124"/>
                </a:solidFill>
              </a:rPr>
              <a:t>normal part of ageing</a:t>
            </a:r>
            <a:r>
              <a:rPr lang="en-US" sz="1350" dirty="0">
                <a:solidFill>
                  <a:srgbClr val="202124"/>
                </a:solidFill>
              </a:rPr>
              <a:t>, not necessarily a source of pain.</a:t>
            </a:r>
            <a:endParaRPr lang="en-US" sz="1350" dirty="0"/>
          </a:p>
        </p:txBody>
      </p:sp>
      <p:sp>
        <p:nvSpPr>
          <p:cNvPr id="37" name="SK-4-text-36"/>
          <p:cNvSpPr/>
          <p:nvPr/>
        </p:nvSpPr>
        <p:spPr>
          <a:xfrm>
            <a:off x="6472238" y="2169765"/>
            <a:ext cx="5129213" cy="514350"/>
          </a:xfrm>
          <a:prstGeom prst="rect">
            <a:avLst/>
          </a:prstGeom>
          <a:noFill/>
          <a:ln/>
        </p:spPr>
        <p:txBody>
          <a:bodyPr vert="horz" wrap="square" lIns="0" tIns="0" rIns="0" bIns="0" rtlCol="0" anchor="ctr"/>
          <a:lstStyle/>
          <a:p>
            <a:pPr marL="0" indent="0">
              <a:lnSpc>
                <a:spcPts val="2025"/>
              </a:lnSpc>
              <a:buNone/>
            </a:pPr>
            <a:r>
              <a:rPr lang="en-US" sz="1350" i="1" dirty="0">
                <a:solidFill>
                  <a:srgbClr val="5F6368"/>
                </a:solidFill>
              </a:rPr>
              <a:t>"We get grey hair and wrinkles on the outside; degenerative disc disease is simply the internal equivalent."</a:t>
            </a:r>
            <a:endParaRPr lang="en-US" sz="1350" dirty="0"/>
          </a:p>
        </p:txBody>
      </p:sp>
      <p:sp>
        <p:nvSpPr>
          <p:cNvPr id="38" name="SK-4-text-37"/>
          <p:cNvSpPr/>
          <p:nvPr/>
        </p:nvSpPr>
        <p:spPr>
          <a:xfrm>
            <a:off x="6686550" y="3347145"/>
            <a:ext cx="528066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02124"/>
                </a:solidFill>
              </a:rPr>
              <a:t>Risks of Over-Imaging</a:t>
            </a:r>
            <a:endParaRPr lang="en-US" sz="1650" dirty="0"/>
          </a:p>
        </p:txBody>
      </p:sp>
      <p:sp>
        <p:nvSpPr>
          <p:cNvPr id="39" name="SK-4-text-38"/>
          <p:cNvSpPr/>
          <p:nvPr/>
        </p:nvSpPr>
        <p:spPr>
          <a:xfrm>
            <a:off x="6591300" y="3737670"/>
            <a:ext cx="5600700" cy="257175"/>
          </a:xfrm>
          <a:prstGeom prst="rect">
            <a:avLst/>
          </a:prstGeom>
          <a:noFill/>
          <a:ln/>
        </p:spPr>
        <p:txBody>
          <a:bodyPr vert="horz" wrap="square" lIns="0" tIns="0" rIns="0" bIns="0" rtlCol="0" anchor="ctr"/>
          <a:lstStyle/>
          <a:p>
            <a:pPr marL="0" indent="0">
              <a:lnSpc>
                <a:spcPts val="2025"/>
              </a:lnSpc>
              <a:buNone/>
            </a:pPr>
            <a:r>
              <a:rPr lang="en-US" sz="1350" dirty="0">
                <a:solidFill>
                  <a:srgbClr val="202124"/>
                </a:solidFill>
              </a:rPr>
              <a:t> </a:t>
            </a:r>
            <a:r>
              <a:rPr lang="en-US" sz="1350" b="1" dirty="0">
                <a:solidFill>
                  <a:srgbClr val="202124"/>
                </a:solidFill>
              </a:rPr>
              <a:t>Psychological:</a:t>
            </a:r>
            <a:r>
              <a:rPr lang="en-US" sz="1350" dirty="0">
                <a:solidFill>
                  <a:srgbClr val="202124"/>
                </a:solidFill>
              </a:rPr>
              <a:t> Catastrophic thinking &amp; fear-avoidance.</a:t>
            </a:r>
            <a:endParaRPr lang="en-US" sz="1350" dirty="0"/>
          </a:p>
        </p:txBody>
      </p:sp>
      <p:sp>
        <p:nvSpPr>
          <p:cNvPr id="40" name="SK-4-text-39"/>
          <p:cNvSpPr/>
          <p:nvPr/>
        </p:nvSpPr>
        <p:spPr>
          <a:xfrm>
            <a:off x="6591300" y="4071045"/>
            <a:ext cx="5600700" cy="257175"/>
          </a:xfrm>
          <a:prstGeom prst="rect">
            <a:avLst/>
          </a:prstGeom>
          <a:noFill/>
          <a:ln/>
        </p:spPr>
        <p:txBody>
          <a:bodyPr vert="horz" wrap="square" lIns="0" tIns="0" rIns="0" bIns="0" rtlCol="0" anchor="ctr"/>
          <a:lstStyle/>
          <a:p>
            <a:pPr marL="0" indent="0">
              <a:lnSpc>
                <a:spcPts val="2025"/>
              </a:lnSpc>
              <a:buNone/>
            </a:pPr>
            <a:r>
              <a:rPr lang="en-US" sz="1350" dirty="0">
                <a:solidFill>
                  <a:srgbClr val="202124"/>
                </a:solidFill>
              </a:rPr>
              <a:t> </a:t>
            </a:r>
            <a:r>
              <a:rPr lang="en-US" sz="1350" b="1" dirty="0">
                <a:solidFill>
                  <a:srgbClr val="202124"/>
                </a:solidFill>
              </a:rPr>
              <a:t>Clinical:</a:t>
            </a:r>
            <a:r>
              <a:rPr lang="en-US" sz="1350" dirty="0">
                <a:solidFill>
                  <a:srgbClr val="202124"/>
                </a:solidFill>
              </a:rPr>
              <a:t> Unnecessary referrals, injections, or surgery.</a:t>
            </a:r>
            <a:endParaRPr lang="en-US" sz="1350" dirty="0"/>
          </a:p>
        </p:txBody>
      </p:sp>
      <p:sp>
        <p:nvSpPr>
          <p:cNvPr id="41" name="SK-4-text-40"/>
          <p:cNvSpPr/>
          <p:nvPr/>
        </p:nvSpPr>
        <p:spPr>
          <a:xfrm>
            <a:off x="6591300" y="4404420"/>
            <a:ext cx="5600700" cy="257175"/>
          </a:xfrm>
          <a:prstGeom prst="rect">
            <a:avLst/>
          </a:prstGeom>
          <a:noFill/>
          <a:ln/>
        </p:spPr>
        <p:txBody>
          <a:bodyPr vert="horz" wrap="square" lIns="0" tIns="0" rIns="0" bIns="0" rtlCol="0" anchor="ctr"/>
          <a:lstStyle/>
          <a:p>
            <a:pPr marL="0" indent="0">
              <a:lnSpc>
                <a:spcPts val="2025"/>
              </a:lnSpc>
              <a:buNone/>
            </a:pPr>
            <a:r>
              <a:rPr lang="en-US" sz="1350" dirty="0">
                <a:solidFill>
                  <a:srgbClr val="202124"/>
                </a:solidFill>
              </a:rPr>
              <a:t> </a:t>
            </a:r>
            <a:r>
              <a:rPr lang="en-US" sz="1350" b="1" dirty="0">
                <a:solidFill>
                  <a:srgbClr val="202124"/>
                </a:solidFill>
              </a:rPr>
              <a:t>Diagnostic:</a:t>
            </a:r>
            <a:r>
              <a:rPr lang="en-US" sz="1350" dirty="0">
                <a:solidFill>
                  <a:srgbClr val="202124"/>
                </a:solidFill>
              </a:rPr>
              <a:t> Identifying "incidentalomas" that aren't the cause.</a:t>
            </a:r>
            <a:endParaRPr lang="en-US" sz="1350" dirty="0"/>
          </a:p>
        </p:txBody>
      </p:sp>
      <p:sp>
        <p:nvSpPr>
          <p:cNvPr id="42" name="SK-4-text-41"/>
          <p:cNvSpPr/>
          <p:nvPr/>
        </p:nvSpPr>
        <p:spPr>
          <a:xfrm>
            <a:off x="1019175" y="5524500"/>
            <a:ext cx="1098994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856404"/>
                </a:solidFill>
              </a:rPr>
              <a:t>Common Pitfall: Ordering Scans to "Reassure" Patients</a:t>
            </a:r>
            <a:endParaRPr lang="en-US" sz="1350" dirty="0"/>
          </a:p>
        </p:txBody>
      </p:sp>
      <p:sp>
        <p:nvSpPr>
          <p:cNvPr id="43" name="SK-4-text-42"/>
          <p:cNvSpPr/>
          <p:nvPr/>
        </p:nvSpPr>
        <p:spPr>
          <a:xfrm>
            <a:off x="1019175" y="5819775"/>
            <a:ext cx="10582275" cy="514350"/>
          </a:xfrm>
          <a:prstGeom prst="rect">
            <a:avLst/>
          </a:prstGeom>
          <a:noFill/>
          <a:ln/>
        </p:spPr>
        <p:txBody>
          <a:bodyPr vert="horz" wrap="square" lIns="0" tIns="0" rIns="0" bIns="0" rtlCol="0" anchor="ctr"/>
          <a:lstStyle/>
          <a:p>
            <a:pPr marL="0" indent="0">
              <a:lnSpc>
                <a:spcPts val="2025"/>
              </a:lnSpc>
              <a:buNone/>
            </a:pPr>
            <a:r>
              <a:rPr lang="en-US" sz="1350" dirty="0">
                <a:solidFill>
                  <a:srgbClr val="202124"/>
                </a:solidFill>
              </a:rPr>
              <a:t>Evidence shows that imaging in the absence of red flags actually </a:t>
            </a:r>
            <a:r>
              <a:rPr lang="en-US" sz="1350" b="1" dirty="0">
                <a:solidFill>
                  <a:srgbClr val="202124"/>
                </a:solidFill>
              </a:rPr>
              <a:t>increases patient anxiety</a:t>
            </a:r>
            <a:r>
              <a:rPr lang="en-US" sz="1350" dirty="0">
                <a:solidFill>
                  <a:srgbClr val="202124"/>
                </a:solidFill>
              </a:rPr>
              <a:t> and decreases the likelihood of recovery. Focus on clinical diagnosis and education instead.</a:t>
            </a:r>
            <a:endParaRPr lang="en-US" sz="1350" dirty="0"/>
          </a:p>
        </p:txBody>
      </p:sp>
      <p:sp>
        <p:nvSpPr>
          <p:cNvPr id="44" name="SK-4-text-43"/>
          <p:cNvSpPr/>
          <p:nvPr/>
        </p:nvSpPr>
        <p:spPr>
          <a:xfrm>
            <a:off x="10553700" y="6543675"/>
            <a:ext cx="1638300" cy="171450"/>
          </a:xfrm>
          <a:prstGeom prst="rect">
            <a:avLst/>
          </a:prstGeom>
          <a:noFill/>
          <a:ln/>
        </p:spPr>
        <p:txBody>
          <a:bodyPr vert="horz" wrap="square" lIns="0" tIns="0" rIns="0" bIns="0" rtlCol="0" anchor="ctr"/>
          <a:lstStyle/>
          <a:p>
            <a:pPr marL="0" indent="0">
              <a:lnSpc>
                <a:spcPts val="1350"/>
              </a:lnSpc>
              <a:buNone/>
            </a:pPr>
            <a:r>
              <a:rPr lang="en-US" sz="900" dirty="0">
                <a:solidFill>
                  <a:srgbClr val="70757A"/>
                </a:solidFill>
              </a:rPr>
              <a:t>www.bradfordvts.co.uk</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5-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5-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5-img-3" descr="preencoded.png"/>
          <p:cNvPicPr>
            <a:picLocks noChangeAspect="1"/>
          </p:cNvPicPr>
          <p:nvPr/>
        </p:nvPicPr>
        <p:blipFill>
          <a:blip r:embed="rId5"/>
          <a:stretch>
            <a:fillRect/>
          </a:stretch>
        </p:blipFill>
        <p:spPr>
          <a:xfrm>
            <a:off x="0" y="0"/>
            <a:ext cx="12192000" cy="769590"/>
          </a:xfrm>
          <a:prstGeom prst="rect">
            <a:avLst/>
          </a:prstGeom>
        </p:spPr>
      </p:pic>
      <p:pic>
        <p:nvPicPr>
          <p:cNvPr id="5" name="SK-5-img-4" descr="preencoded.png"/>
          <p:cNvPicPr>
            <a:picLocks noChangeAspect="1"/>
          </p:cNvPicPr>
          <p:nvPr/>
        </p:nvPicPr>
        <p:blipFill>
          <a:blip r:embed="rId6"/>
          <a:stretch>
            <a:fillRect/>
          </a:stretch>
        </p:blipFill>
        <p:spPr>
          <a:xfrm>
            <a:off x="476250" y="1175593"/>
            <a:ext cx="8143875" cy="571500"/>
          </a:xfrm>
          <a:prstGeom prst="rect">
            <a:avLst/>
          </a:prstGeom>
        </p:spPr>
      </p:pic>
      <p:pic>
        <p:nvPicPr>
          <p:cNvPr id="6" name="SK-5-img-5" descr="preencoded.png"/>
          <p:cNvPicPr>
            <a:picLocks noChangeAspect="1"/>
          </p:cNvPicPr>
          <p:nvPr/>
        </p:nvPicPr>
        <p:blipFill>
          <a:blip r:embed="rId7"/>
          <a:stretch>
            <a:fillRect/>
          </a:stretch>
        </p:blipFill>
        <p:spPr>
          <a:xfrm>
            <a:off x="619125" y="1347043"/>
            <a:ext cx="285750" cy="228600"/>
          </a:xfrm>
          <a:prstGeom prst="rect">
            <a:avLst/>
          </a:prstGeom>
        </p:spPr>
      </p:pic>
      <p:pic>
        <p:nvPicPr>
          <p:cNvPr id="7" name="SK-5-img-6" descr="preencoded.png"/>
          <p:cNvPicPr>
            <a:picLocks noChangeAspect="1"/>
          </p:cNvPicPr>
          <p:nvPr/>
        </p:nvPicPr>
        <p:blipFill>
          <a:blip r:embed="rId8"/>
          <a:stretch>
            <a:fillRect/>
          </a:stretch>
        </p:blipFill>
        <p:spPr>
          <a:xfrm>
            <a:off x="476250" y="2080468"/>
            <a:ext cx="8143875" cy="687586"/>
          </a:xfrm>
          <a:prstGeom prst="rect">
            <a:avLst/>
          </a:prstGeom>
        </p:spPr>
      </p:pic>
      <p:pic>
        <p:nvPicPr>
          <p:cNvPr id="8" name="SK-5-img-7" descr="preencoded.png"/>
          <p:cNvPicPr>
            <a:picLocks noChangeAspect="1"/>
          </p:cNvPicPr>
          <p:nvPr/>
        </p:nvPicPr>
        <p:blipFill>
          <a:blip r:embed="rId9"/>
          <a:stretch>
            <a:fillRect/>
          </a:stretch>
        </p:blipFill>
        <p:spPr>
          <a:xfrm>
            <a:off x="666750" y="2325737"/>
            <a:ext cx="285750" cy="228600"/>
          </a:xfrm>
          <a:prstGeom prst="rect">
            <a:avLst/>
          </a:prstGeom>
        </p:spPr>
      </p:pic>
      <p:pic>
        <p:nvPicPr>
          <p:cNvPr id="9" name="SK-5-img-8" descr="preencoded.png"/>
          <p:cNvPicPr>
            <a:picLocks noChangeAspect="1"/>
          </p:cNvPicPr>
          <p:nvPr/>
        </p:nvPicPr>
        <p:blipFill>
          <a:blip r:embed="rId10"/>
          <a:stretch>
            <a:fillRect/>
          </a:stretch>
        </p:blipFill>
        <p:spPr>
          <a:xfrm>
            <a:off x="476250" y="2910929"/>
            <a:ext cx="8143875" cy="687586"/>
          </a:xfrm>
          <a:prstGeom prst="rect">
            <a:avLst/>
          </a:prstGeom>
        </p:spPr>
      </p:pic>
      <p:pic>
        <p:nvPicPr>
          <p:cNvPr id="10" name="SK-5-img-9" descr="preencoded.png"/>
          <p:cNvPicPr>
            <a:picLocks noChangeAspect="1"/>
          </p:cNvPicPr>
          <p:nvPr/>
        </p:nvPicPr>
        <p:blipFill>
          <a:blip r:embed="rId11"/>
          <a:stretch>
            <a:fillRect/>
          </a:stretch>
        </p:blipFill>
        <p:spPr>
          <a:xfrm>
            <a:off x="666750" y="3156198"/>
            <a:ext cx="285750" cy="228600"/>
          </a:xfrm>
          <a:prstGeom prst="rect">
            <a:avLst/>
          </a:prstGeom>
        </p:spPr>
      </p:pic>
      <p:pic>
        <p:nvPicPr>
          <p:cNvPr id="11" name="SK-5-img-10" descr="preencoded.png"/>
          <p:cNvPicPr>
            <a:picLocks noChangeAspect="1"/>
          </p:cNvPicPr>
          <p:nvPr/>
        </p:nvPicPr>
        <p:blipFill>
          <a:blip r:embed="rId8"/>
          <a:stretch>
            <a:fillRect/>
          </a:stretch>
        </p:blipFill>
        <p:spPr>
          <a:xfrm>
            <a:off x="476250" y="3741390"/>
            <a:ext cx="8143875" cy="687586"/>
          </a:xfrm>
          <a:prstGeom prst="rect">
            <a:avLst/>
          </a:prstGeom>
        </p:spPr>
      </p:pic>
      <p:pic>
        <p:nvPicPr>
          <p:cNvPr id="12" name="SK-5-img-11" descr="preencoded.png"/>
          <p:cNvPicPr>
            <a:picLocks noChangeAspect="1"/>
          </p:cNvPicPr>
          <p:nvPr/>
        </p:nvPicPr>
        <p:blipFill>
          <a:blip r:embed="rId12"/>
          <a:stretch>
            <a:fillRect/>
          </a:stretch>
        </p:blipFill>
        <p:spPr>
          <a:xfrm>
            <a:off x="666750" y="3986659"/>
            <a:ext cx="285750" cy="228600"/>
          </a:xfrm>
          <a:prstGeom prst="rect">
            <a:avLst/>
          </a:prstGeom>
        </p:spPr>
      </p:pic>
      <p:pic>
        <p:nvPicPr>
          <p:cNvPr id="13" name="SK-5-img-12" descr="preencoded.png"/>
          <p:cNvPicPr>
            <a:picLocks noChangeAspect="1"/>
          </p:cNvPicPr>
          <p:nvPr/>
        </p:nvPicPr>
        <p:blipFill>
          <a:blip r:embed="rId8"/>
          <a:stretch>
            <a:fillRect/>
          </a:stretch>
        </p:blipFill>
        <p:spPr>
          <a:xfrm>
            <a:off x="476250" y="4571851"/>
            <a:ext cx="8143875" cy="687586"/>
          </a:xfrm>
          <a:prstGeom prst="rect">
            <a:avLst/>
          </a:prstGeom>
        </p:spPr>
      </p:pic>
      <p:pic>
        <p:nvPicPr>
          <p:cNvPr id="14" name="SK-5-img-13" descr="preencoded.png"/>
          <p:cNvPicPr>
            <a:picLocks noChangeAspect="1"/>
          </p:cNvPicPr>
          <p:nvPr/>
        </p:nvPicPr>
        <p:blipFill>
          <a:blip r:embed="rId13"/>
          <a:stretch>
            <a:fillRect/>
          </a:stretch>
        </p:blipFill>
        <p:spPr>
          <a:xfrm>
            <a:off x="666750" y="4817120"/>
            <a:ext cx="285750" cy="228600"/>
          </a:xfrm>
          <a:prstGeom prst="rect">
            <a:avLst/>
          </a:prstGeom>
        </p:spPr>
      </p:pic>
      <p:pic>
        <p:nvPicPr>
          <p:cNvPr id="15" name="SK-5-img-14" descr="preencoded.png"/>
          <p:cNvPicPr>
            <a:picLocks noChangeAspect="1"/>
          </p:cNvPicPr>
          <p:nvPr/>
        </p:nvPicPr>
        <p:blipFill>
          <a:blip r:embed="rId8"/>
          <a:stretch>
            <a:fillRect/>
          </a:stretch>
        </p:blipFill>
        <p:spPr>
          <a:xfrm>
            <a:off x="476250" y="5402312"/>
            <a:ext cx="8143875" cy="687586"/>
          </a:xfrm>
          <a:prstGeom prst="rect">
            <a:avLst/>
          </a:prstGeom>
        </p:spPr>
      </p:pic>
      <p:pic>
        <p:nvPicPr>
          <p:cNvPr id="16" name="SK-5-img-15" descr="preencoded.png"/>
          <p:cNvPicPr>
            <a:picLocks noChangeAspect="1"/>
          </p:cNvPicPr>
          <p:nvPr/>
        </p:nvPicPr>
        <p:blipFill>
          <a:blip r:embed="rId14"/>
          <a:stretch>
            <a:fillRect/>
          </a:stretch>
        </p:blipFill>
        <p:spPr>
          <a:xfrm>
            <a:off x="666750" y="5647581"/>
            <a:ext cx="285750" cy="228600"/>
          </a:xfrm>
          <a:prstGeom prst="rect">
            <a:avLst/>
          </a:prstGeom>
        </p:spPr>
      </p:pic>
      <p:pic>
        <p:nvPicPr>
          <p:cNvPr id="17" name="SK-5-img-16" descr="preencoded.png"/>
          <p:cNvPicPr>
            <a:picLocks noChangeAspect="1"/>
          </p:cNvPicPr>
          <p:nvPr/>
        </p:nvPicPr>
        <p:blipFill>
          <a:blip r:embed="rId15"/>
          <a:stretch>
            <a:fillRect/>
          </a:stretch>
        </p:blipFill>
        <p:spPr>
          <a:xfrm>
            <a:off x="9001125" y="2070646"/>
            <a:ext cx="2714625" cy="647700"/>
          </a:xfrm>
          <a:prstGeom prst="rect">
            <a:avLst/>
          </a:prstGeom>
        </p:spPr>
      </p:pic>
      <p:pic>
        <p:nvPicPr>
          <p:cNvPr id="18" name="SK-5-img-17" descr="preencoded.png"/>
          <p:cNvPicPr>
            <a:picLocks noChangeAspect="1"/>
          </p:cNvPicPr>
          <p:nvPr/>
        </p:nvPicPr>
        <p:blipFill>
          <a:blip r:embed="rId15"/>
          <a:stretch>
            <a:fillRect/>
          </a:stretch>
        </p:blipFill>
        <p:spPr>
          <a:xfrm>
            <a:off x="9001125" y="2861221"/>
            <a:ext cx="2714625" cy="647700"/>
          </a:xfrm>
          <a:prstGeom prst="rect">
            <a:avLst/>
          </a:prstGeom>
        </p:spPr>
      </p:pic>
      <p:pic>
        <p:nvPicPr>
          <p:cNvPr id="19" name="SK-5-img-18" descr="preencoded.png"/>
          <p:cNvPicPr>
            <a:picLocks noChangeAspect="1"/>
          </p:cNvPicPr>
          <p:nvPr/>
        </p:nvPicPr>
        <p:blipFill>
          <a:blip r:embed="rId15"/>
          <a:stretch>
            <a:fillRect/>
          </a:stretch>
        </p:blipFill>
        <p:spPr>
          <a:xfrm>
            <a:off x="9001125" y="3651796"/>
            <a:ext cx="2714625" cy="647700"/>
          </a:xfrm>
          <a:prstGeom prst="rect">
            <a:avLst/>
          </a:prstGeom>
        </p:spPr>
      </p:pic>
      <p:pic>
        <p:nvPicPr>
          <p:cNvPr id="20" name="SK-5-img-19" descr="preencoded.png"/>
          <p:cNvPicPr>
            <a:picLocks noChangeAspect="1"/>
          </p:cNvPicPr>
          <p:nvPr/>
        </p:nvPicPr>
        <p:blipFill>
          <a:blip r:embed="rId15"/>
          <a:stretch>
            <a:fillRect/>
          </a:stretch>
        </p:blipFill>
        <p:spPr>
          <a:xfrm>
            <a:off x="9001125" y="4442371"/>
            <a:ext cx="2714625" cy="647700"/>
          </a:xfrm>
          <a:prstGeom prst="rect">
            <a:avLst/>
          </a:prstGeom>
        </p:spPr>
      </p:pic>
      <p:pic>
        <p:nvPicPr>
          <p:cNvPr id="21" name="SK-5-img-20" descr="preencoded.png"/>
          <p:cNvPicPr>
            <a:picLocks noChangeAspect="1"/>
          </p:cNvPicPr>
          <p:nvPr/>
        </p:nvPicPr>
        <p:blipFill>
          <a:blip r:embed="rId15"/>
          <a:stretch>
            <a:fillRect/>
          </a:stretch>
        </p:blipFill>
        <p:spPr>
          <a:xfrm>
            <a:off x="9001125" y="5232946"/>
            <a:ext cx="2714625" cy="647700"/>
          </a:xfrm>
          <a:prstGeom prst="rect">
            <a:avLst/>
          </a:prstGeom>
        </p:spPr>
      </p:pic>
      <p:sp>
        <p:nvSpPr>
          <p:cNvPr id="22" name="SK-5-text-21"/>
          <p:cNvSpPr/>
          <p:nvPr/>
        </p:nvSpPr>
        <p:spPr>
          <a:xfrm>
            <a:off x="476250" y="285750"/>
            <a:ext cx="1104328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202124"/>
                </a:solidFill>
              </a:rPr>
              <a:t>Red Flag Imaging Indications</a:t>
            </a:r>
            <a:endParaRPr lang="en-US" sz="2550" dirty="0"/>
          </a:p>
        </p:txBody>
      </p:sp>
      <p:sp>
        <p:nvSpPr>
          <p:cNvPr id="23" name="SK-5-text-22"/>
          <p:cNvSpPr/>
          <p:nvPr/>
        </p:nvSpPr>
        <p:spPr>
          <a:xfrm>
            <a:off x="10706100" y="455265"/>
            <a:ext cx="148590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F26522"/>
                </a:solidFill>
              </a:rPr>
              <a:t>BRADFORD VTS</a:t>
            </a:r>
            <a:endParaRPr lang="en-US" sz="900" dirty="0"/>
          </a:p>
        </p:txBody>
      </p:sp>
      <p:sp>
        <p:nvSpPr>
          <p:cNvPr id="24" name="SK-5-text-23"/>
          <p:cNvSpPr/>
          <p:nvPr/>
        </p:nvSpPr>
        <p:spPr>
          <a:xfrm>
            <a:off x="1047750" y="1318468"/>
            <a:ext cx="60388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C0392B"/>
                </a:solidFill>
              </a:rPr>
              <a:t>MANDATORY IMAGING REQUIRED</a:t>
            </a:r>
            <a:endParaRPr lang="en-US" sz="1500" dirty="0"/>
          </a:p>
        </p:txBody>
      </p:sp>
      <p:sp>
        <p:nvSpPr>
          <p:cNvPr id="25" name="SK-5-text-24"/>
          <p:cNvSpPr/>
          <p:nvPr/>
        </p:nvSpPr>
        <p:spPr>
          <a:xfrm>
            <a:off x="1095375" y="2194768"/>
            <a:ext cx="7903845" cy="239911"/>
          </a:xfrm>
          <a:prstGeom prst="rect">
            <a:avLst/>
          </a:prstGeom>
          <a:noFill/>
          <a:ln/>
        </p:spPr>
        <p:txBody>
          <a:bodyPr vert="horz" wrap="square" lIns="0" tIns="0" rIns="0" bIns="0" rtlCol="0" anchor="ctr"/>
          <a:lstStyle/>
          <a:p>
            <a:pPr marL="0" indent="0">
              <a:lnSpc>
                <a:spcPts val="1890"/>
              </a:lnSpc>
              <a:buNone/>
            </a:pPr>
            <a:r>
              <a:rPr lang="en-US" sz="1350" b="1" dirty="0">
                <a:solidFill>
                  <a:srgbClr val="202124"/>
                </a:solidFill>
              </a:rPr>
              <a:t>Weight Loss + Pain / History of Cancer</a:t>
            </a:r>
            <a:endParaRPr lang="en-US" sz="1350" dirty="0"/>
          </a:p>
        </p:txBody>
      </p:sp>
      <p:sp>
        <p:nvSpPr>
          <p:cNvPr id="26" name="SK-5-text-25"/>
          <p:cNvSpPr/>
          <p:nvPr/>
        </p:nvSpPr>
        <p:spPr>
          <a:xfrm>
            <a:off x="1095375" y="2453729"/>
            <a:ext cx="8877300" cy="200025"/>
          </a:xfrm>
          <a:prstGeom prst="rect">
            <a:avLst/>
          </a:prstGeom>
          <a:noFill/>
          <a:ln/>
        </p:spPr>
        <p:txBody>
          <a:bodyPr vert="horz" wrap="square" lIns="0" tIns="0" rIns="0" bIns="0" rtlCol="0" anchor="ctr"/>
          <a:lstStyle/>
          <a:p>
            <a:pPr marL="0" indent="0">
              <a:lnSpc>
                <a:spcPts val="1575"/>
              </a:lnSpc>
              <a:buNone/>
            </a:pPr>
            <a:r>
              <a:rPr lang="en-US" sz="1050" dirty="0">
                <a:solidFill>
                  <a:srgbClr val="5F6368"/>
                </a:solidFill>
              </a:rPr>
              <a:t>Particularly if pain is persistent or worsening at rest</a:t>
            </a:r>
            <a:endParaRPr lang="en-US" sz="1050" dirty="0"/>
          </a:p>
        </p:txBody>
      </p:sp>
      <p:sp>
        <p:nvSpPr>
          <p:cNvPr id="27" name="SK-5-text-26"/>
          <p:cNvSpPr/>
          <p:nvPr/>
        </p:nvSpPr>
        <p:spPr>
          <a:xfrm>
            <a:off x="1095375" y="3025229"/>
            <a:ext cx="3994785" cy="239911"/>
          </a:xfrm>
          <a:prstGeom prst="rect">
            <a:avLst/>
          </a:prstGeom>
          <a:noFill/>
          <a:ln/>
        </p:spPr>
        <p:txBody>
          <a:bodyPr vert="horz" wrap="square" lIns="0" tIns="0" rIns="0" bIns="0" rtlCol="0" anchor="ctr"/>
          <a:lstStyle/>
          <a:p>
            <a:pPr marL="0" indent="0">
              <a:lnSpc>
                <a:spcPts val="1890"/>
              </a:lnSpc>
              <a:buNone/>
            </a:pPr>
            <a:r>
              <a:rPr lang="en-US" sz="1350" b="1" dirty="0">
                <a:solidFill>
                  <a:srgbClr val="202124"/>
                </a:solidFill>
              </a:rPr>
              <a:t>Fever + Spinal Pain</a:t>
            </a:r>
            <a:endParaRPr lang="en-US" sz="1350" dirty="0"/>
          </a:p>
        </p:txBody>
      </p:sp>
      <p:sp>
        <p:nvSpPr>
          <p:cNvPr id="28" name="SK-5-text-27"/>
          <p:cNvSpPr/>
          <p:nvPr/>
        </p:nvSpPr>
        <p:spPr>
          <a:xfrm>
            <a:off x="1095375" y="3284190"/>
            <a:ext cx="9517380" cy="200025"/>
          </a:xfrm>
          <a:prstGeom prst="rect">
            <a:avLst/>
          </a:prstGeom>
          <a:noFill/>
          <a:ln/>
        </p:spPr>
        <p:txBody>
          <a:bodyPr vert="horz" wrap="square" lIns="0" tIns="0" rIns="0" bIns="0" rtlCol="0" anchor="ctr"/>
          <a:lstStyle/>
          <a:p>
            <a:pPr marL="0" indent="0">
              <a:lnSpc>
                <a:spcPts val="1575"/>
              </a:lnSpc>
              <a:buNone/>
            </a:pPr>
            <a:r>
              <a:rPr lang="en-US" sz="1050" dirty="0">
                <a:solidFill>
                  <a:srgbClr val="5F6368"/>
                </a:solidFill>
              </a:rPr>
              <a:t>Look for systemic signs of infection or IV drug use history</a:t>
            </a:r>
            <a:endParaRPr lang="en-US" sz="1050" dirty="0"/>
          </a:p>
        </p:txBody>
      </p:sp>
      <p:sp>
        <p:nvSpPr>
          <p:cNvPr id="29" name="SK-5-text-28"/>
          <p:cNvSpPr/>
          <p:nvPr/>
        </p:nvSpPr>
        <p:spPr>
          <a:xfrm>
            <a:off x="1095375" y="3855690"/>
            <a:ext cx="7218045" cy="239911"/>
          </a:xfrm>
          <a:prstGeom prst="rect">
            <a:avLst/>
          </a:prstGeom>
          <a:noFill/>
          <a:ln/>
        </p:spPr>
        <p:txBody>
          <a:bodyPr vert="horz" wrap="square" lIns="0" tIns="0" rIns="0" bIns="0" rtlCol="0" anchor="ctr"/>
          <a:lstStyle/>
          <a:p>
            <a:pPr marL="0" indent="0">
              <a:lnSpc>
                <a:spcPts val="1890"/>
              </a:lnSpc>
              <a:buNone/>
            </a:pPr>
            <a:r>
              <a:rPr lang="en-US" sz="1350" b="1" dirty="0">
                <a:solidFill>
                  <a:srgbClr val="202124"/>
                </a:solidFill>
              </a:rPr>
              <a:t>Age &lt; 20 or &gt; 55 (First Episode)</a:t>
            </a:r>
            <a:endParaRPr lang="en-US" sz="1350" dirty="0"/>
          </a:p>
        </p:txBody>
      </p:sp>
      <p:sp>
        <p:nvSpPr>
          <p:cNvPr id="30" name="SK-5-text-29"/>
          <p:cNvSpPr/>
          <p:nvPr/>
        </p:nvSpPr>
        <p:spPr>
          <a:xfrm>
            <a:off x="1095375" y="4114651"/>
            <a:ext cx="8077200" cy="200025"/>
          </a:xfrm>
          <a:prstGeom prst="rect">
            <a:avLst/>
          </a:prstGeom>
          <a:noFill/>
          <a:ln/>
        </p:spPr>
        <p:txBody>
          <a:bodyPr vert="horz" wrap="square" lIns="0" tIns="0" rIns="0" bIns="0" rtlCol="0" anchor="ctr"/>
          <a:lstStyle/>
          <a:p>
            <a:pPr marL="0" indent="0">
              <a:lnSpc>
                <a:spcPts val="1575"/>
              </a:lnSpc>
              <a:buNone/>
            </a:pPr>
            <a:r>
              <a:rPr lang="en-US" sz="1050" dirty="0">
                <a:solidFill>
                  <a:srgbClr val="5F6368"/>
                </a:solidFill>
              </a:rPr>
              <a:t>High risk for non-mechanical or atypical pathology</a:t>
            </a:r>
            <a:endParaRPr lang="en-US" sz="1050" dirty="0"/>
          </a:p>
        </p:txBody>
      </p:sp>
      <p:sp>
        <p:nvSpPr>
          <p:cNvPr id="31" name="SK-5-text-30"/>
          <p:cNvSpPr/>
          <p:nvPr/>
        </p:nvSpPr>
        <p:spPr>
          <a:xfrm>
            <a:off x="1095375" y="4686151"/>
            <a:ext cx="6875145" cy="239911"/>
          </a:xfrm>
          <a:prstGeom prst="rect">
            <a:avLst/>
          </a:prstGeom>
          <a:noFill/>
          <a:ln/>
        </p:spPr>
        <p:txBody>
          <a:bodyPr vert="horz" wrap="square" lIns="0" tIns="0" rIns="0" bIns="0" rtlCol="0" anchor="ctr"/>
          <a:lstStyle/>
          <a:p>
            <a:pPr marL="0" indent="0">
              <a:lnSpc>
                <a:spcPts val="1890"/>
              </a:lnSpc>
              <a:buNone/>
            </a:pPr>
            <a:r>
              <a:rPr lang="en-US" sz="1350" b="1" dirty="0">
                <a:solidFill>
                  <a:srgbClr val="202124"/>
                </a:solidFill>
              </a:rPr>
              <a:t>Cauda Equina / Saddle Anaesthesia</a:t>
            </a:r>
            <a:endParaRPr lang="en-US" sz="1350" dirty="0"/>
          </a:p>
        </p:txBody>
      </p:sp>
      <p:sp>
        <p:nvSpPr>
          <p:cNvPr id="32" name="SK-5-text-31"/>
          <p:cNvSpPr/>
          <p:nvPr/>
        </p:nvSpPr>
        <p:spPr>
          <a:xfrm>
            <a:off x="1095375" y="4945112"/>
            <a:ext cx="8877300" cy="200025"/>
          </a:xfrm>
          <a:prstGeom prst="rect">
            <a:avLst/>
          </a:prstGeom>
          <a:noFill/>
          <a:ln/>
        </p:spPr>
        <p:txBody>
          <a:bodyPr vert="horz" wrap="square" lIns="0" tIns="0" rIns="0" bIns="0" rtlCol="0" anchor="ctr"/>
          <a:lstStyle/>
          <a:p>
            <a:pPr marL="0" indent="0">
              <a:lnSpc>
                <a:spcPts val="1575"/>
              </a:lnSpc>
              <a:buNone/>
            </a:pPr>
            <a:r>
              <a:rPr lang="en-US" sz="1050" dirty="0">
                <a:solidFill>
                  <a:srgbClr val="5F6368"/>
                </a:solidFill>
              </a:rPr>
              <a:t>Bilateral neurological signs, bladder/bowel dysfunction</a:t>
            </a:r>
            <a:endParaRPr lang="en-US" sz="1050" dirty="0"/>
          </a:p>
        </p:txBody>
      </p:sp>
      <p:sp>
        <p:nvSpPr>
          <p:cNvPr id="33" name="SK-5-text-32"/>
          <p:cNvSpPr/>
          <p:nvPr/>
        </p:nvSpPr>
        <p:spPr>
          <a:xfrm>
            <a:off x="1095375" y="5516612"/>
            <a:ext cx="6669405" cy="239911"/>
          </a:xfrm>
          <a:prstGeom prst="rect">
            <a:avLst/>
          </a:prstGeom>
          <a:noFill/>
          <a:ln/>
        </p:spPr>
        <p:txBody>
          <a:bodyPr vert="horz" wrap="square" lIns="0" tIns="0" rIns="0" bIns="0" rtlCol="0" anchor="ctr"/>
          <a:lstStyle/>
          <a:p>
            <a:pPr marL="0" indent="0">
              <a:lnSpc>
                <a:spcPts val="1890"/>
              </a:lnSpc>
              <a:buNone/>
            </a:pPr>
            <a:r>
              <a:rPr lang="en-US" sz="1350" b="1" dirty="0">
                <a:solidFill>
                  <a:srgbClr val="202124"/>
                </a:solidFill>
              </a:rPr>
              <a:t>Trauma with Neurological Deficit</a:t>
            </a:r>
            <a:endParaRPr lang="en-US" sz="1350" dirty="0"/>
          </a:p>
        </p:txBody>
      </p:sp>
      <p:sp>
        <p:nvSpPr>
          <p:cNvPr id="34" name="SK-5-text-33"/>
          <p:cNvSpPr/>
          <p:nvPr/>
        </p:nvSpPr>
        <p:spPr>
          <a:xfrm>
            <a:off x="1095375" y="5775573"/>
            <a:ext cx="8397240" cy="200025"/>
          </a:xfrm>
          <a:prstGeom prst="rect">
            <a:avLst/>
          </a:prstGeom>
          <a:noFill/>
          <a:ln/>
        </p:spPr>
        <p:txBody>
          <a:bodyPr vert="horz" wrap="square" lIns="0" tIns="0" rIns="0" bIns="0" rtlCol="0" anchor="ctr"/>
          <a:lstStyle/>
          <a:p>
            <a:pPr marL="0" indent="0">
              <a:lnSpc>
                <a:spcPts val="1575"/>
              </a:lnSpc>
              <a:buNone/>
            </a:pPr>
            <a:r>
              <a:rPr lang="en-US" sz="1050" dirty="0">
                <a:solidFill>
                  <a:srgbClr val="5F6368"/>
                </a:solidFill>
              </a:rPr>
              <a:t>Includes thoracic pain in young persons after injury</a:t>
            </a:r>
            <a:endParaRPr lang="en-US" sz="1050" dirty="0"/>
          </a:p>
        </p:txBody>
      </p:sp>
      <p:sp>
        <p:nvSpPr>
          <p:cNvPr id="35" name="SK-5-text-34"/>
          <p:cNvSpPr/>
          <p:nvPr/>
        </p:nvSpPr>
        <p:spPr>
          <a:xfrm>
            <a:off x="9144000" y="2216795"/>
            <a:ext cx="2505075" cy="157163"/>
          </a:xfrm>
          <a:prstGeom prst="rect">
            <a:avLst/>
          </a:prstGeom>
          <a:noFill/>
          <a:ln/>
        </p:spPr>
        <p:txBody>
          <a:bodyPr vert="horz" wrap="square" lIns="0" tIns="0" rIns="0" bIns="0" rtlCol="0" anchor="ctr"/>
          <a:lstStyle/>
          <a:p>
            <a:pPr marL="0" indent="0">
              <a:lnSpc>
                <a:spcPts val="1238"/>
              </a:lnSpc>
              <a:buNone/>
            </a:pPr>
            <a:r>
              <a:rPr lang="en-US" sz="825" b="1" kern="0" spc="30" dirty="0">
                <a:solidFill>
                  <a:srgbClr val="C0392B"/>
                </a:solidFill>
              </a:rPr>
              <a:t>RISK</a:t>
            </a:r>
            <a:endParaRPr lang="en-US" sz="825" dirty="0"/>
          </a:p>
        </p:txBody>
      </p:sp>
      <p:sp>
        <p:nvSpPr>
          <p:cNvPr id="36" name="SK-5-text-35"/>
          <p:cNvSpPr/>
          <p:nvPr/>
        </p:nvSpPr>
        <p:spPr>
          <a:xfrm>
            <a:off x="9144000" y="2412057"/>
            <a:ext cx="3048000" cy="159990"/>
          </a:xfrm>
          <a:prstGeom prst="rect">
            <a:avLst/>
          </a:prstGeom>
          <a:noFill/>
          <a:ln/>
        </p:spPr>
        <p:txBody>
          <a:bodyPr vert="horz" wrap="square" lIns="0" tIns="0" rIns="0" bIns="0" rtlCol="0" anchor="ctr"/>
          <a:lstStyle/>
          <a:p>
            <a:pPr marL="0" indent="0">
              <a:lnSpc>
                <a:spcPts val="1260"/>
              </a:lnSpc>
              <a:buNone/>
            </a:pPr>
            <a:r>
              <a:rPr lang="en-US" sz="1050" b="1" dirty="0">
                <a:solidFill>
                  <a:srgbClr val="202124"/>
                </a:solidFill>
              </a:rPr>
              <a:t>Metastatic Disease / Malignancy</a:t>
            </a:r>
            <a:endParaRPr lang="en-US" sz="1050" dirty="0"/>
          </a:p>
        </p:txBody>
      </p:sp>
      <p:sp>
        <p:nvSpPr>
          <p:cNvPr id="37" name="SK-5-text-36"/>
          <p:cNvSpPr/>
          <p:nvPr/>
        </p:nvSpPr>
        <p:spPr>
          <a:xfrm>
            <a:off x="9144000" y="3007370"/>
            <a:ext cx="2505075" cy="157163"/>
          </a:xfrm>
          <a:prstGeom prst="rect">
            <a:avLst/>
          </a:prstGeom>
          <a:noFill/>
          <a:ln/>
        </p:spPr>
        <p:txBody>
          <a:bodyPr vert="horz" wrap="square" lIns="0" tIns="0" rIns="0" bIns="0" rtlCol="0" anchor="ctr"/>
          <a:lstStyle/>
          <a:p>
            <a:pPr marL="0" indent="0">
              <a:lnSpc>
                <a:spcPts val="1238"/>
              </a:lnSpc>
              <a:buNone/>
            </a:pPr>
            <a:r>
              <a:rPr lang="en-US" sz="825" b="1" kern="0" spc="30" dirty="0">
                <a:solidFill>
                  <a:srgbClr val="C0392B"/>
                </a:solidFill>
              </a:rPr>
              <a:t>RISK</a:t>
            </a:r>
            <a:endParaRPr lang="en-US" sz="825" dirty="0"/>
          </a:p>
        </p:txBody>
      </p:sp>
      <p:sp>
        <p:nvSpPr>
          <p:cNvPr id="38" name="SK-5-text-37"/>
          <p:cNvSpPr/>
          <p:nvPr/>
        </p:nvSpPr>
        <p:spPr>
          <a:xfrm>
            <a:off x="9144000" y="3202632"/>
            <a:ext cx="3048000" cy="159990"/>
          </a:xfrm>
          <a:prstGeom prst="rect">
            <a:avLst/>
          </a:prstGeom>
          <a:noFill/>
          <a:ln/>
        </p:spPr>
        <p:txBody>
          <a:bodyPr vert="horz" wrap="square" lIns="0" tIns="0" rIns="0" bIns="0" rtlCol="0" anchor="ctr"/>
          <a:lstStyle/>
          <a:p>
            <a:pPr marL="0" indent="0">
              <a:lnSpc>
                <a:spcPts val="1260"/>
              </a:lnSpc>
              <a:buNone/>
            </a:pPr>
            <a:r>
              <a:rPr lang="en-US" sz="1050" b="1" dirty="0">
                <a:solidFill>
                  <a:srgbClr val="202124"/>
                </a:solidFill>
              </a:rPr>
              <a:t>Discitis / Epidural Abscess</a:t>
            </a:r>
            <a:endParaRPr lang="en-US" sz="1050" dirty="0"/>
          </a:p>
        </p:txBody>
      </p:sp>
      <p:sp>
        <p:nvSpPr>
          <p:cNvPr id="39" name="SK-5-text-38"/>
          <p:cNvSpPr/>
          <p:nvPr/>
        </p:nvSpPr>
        <p:spPr>
          <a:xfrm>
            <a:off x="9144000" y="3797945"/>
            <a:ext cx="2505075" cy="157163"/>
          </a:xfrm>
          <a:prstGeom prst="rect">
            <a:avLst/>
          </a:prstGeom>
          <a:noFill/>
          <a:ln/>
        </p:spPr>
        <p:txBody>
          <a:bodyPr vert="horz" wrap="square" lIns="0" tIns="0" rIns="0" bIns="0" rtlCol="0" anchor="ctr"/>
          <a:lstStyle/>
          <a:p>
            <a:pPr marL="0" indent="0">
              <a:lnSpc>
                <a:spcPts val="1238"/>
              </a:lnSpc>
              <a:buNone/>
            </a:pPr>
            <a:r>
              <a:rPr lang="en-US" sz="825" b="1" kern="0" spc="30" dirty="0">
                <a:solidFill>
                  <a:srgbClr val="C0392B"/>
                </a:solidFill>
              </a:rPr>
              <a:t>RATIONALE</a:t>
            </a:r>
            <a:endParaRPr lang="en-US" sz="825" dirty="0"/>
          </a:p>
        </p:txBody>
      </p:sp>
      <p:sp>
        <p:nvSpPr>
          <p:cNvPr id="40" name="SK-5-text-39"/>
          <p:cNvSpPr/>
          <p:nvPr/>
        </p:nvSpPr>
        <p:spPr>
          <a:xfrm>
            <a:off x="9144000" y="3993207"/>
            <a:ext cx="3048000" cy="159990"/>
          </a:xfrm>
          <a:prstGeom prst="rect">
            <a:avLst/>
          </a:prstGeom>
          <a:noFill/>
          <a:ln/>
        </p:spPr>
        <p:txBody>
          <a:bodyPr vert="horz" wrap="square" lIns="0" tIns="0" rIns="0" bIns="0" rtlCol="0" anchor="ctr"/>
          <a:lstStyle/>
          <a:p>
            <a:pPr marL="0" indent="0">
              <a:lnSpc>
                <a:spcPts val="1260"/>
              </a:lnSpc>
              <a:buNone/>
            </a:pPr>
            <a:r>
              <a:rPr lang="en-US" sz="1050" b="1" dirty="0">
                <a:solidFill>
                  <a:srgbClr val="202124"/>
                </a:solidFill>
              </a:rPr>
              <a:t>Screen for Atypical Pathology</a:t>
            </a:r>
            <a:endParaRPr lang="en-US" sz="1050" dirty="0"/>
          </a:p>
        </p:txBody>
      </p:sp>
      <p:sp>
        <p:nvSpPr>
          <p:cNvPr id="41" name="SK-5-text-40"/>
          <p:cNvSpPr/>
          <p:nvPr/>
        </p:nvSpPr>
        <p:spPr>
          <a:xfrm>
            <a:off x="9144000" y="4588520"/>
            <a:ext cx="2505075" cy="157163"/>
          </a:xfrm>
          <a:prstGeom prst="rect">
            <a:avLst/>
          </a:prstGeom>
          <a:noFill/>
          <a:ln/>
        </p:spPr>
        <p:txBody>
          <a:bodyPr vert="horz" wrap="square" lIns="0" tIns="0" rIns="0" bIns="0" rtlCol="0" anchor="ctr"/>
          <a:lstStyle/>
          <a:p>
            <a:pPr marL="0" indent="0">
              <a:lnSpc>
                <a:spcPts val="1238"/>
              </a:lnSpc>
              <a:buNone/>
            </a:pPr>
            <a:r>
              <a:rPr lang="en-US" sz="825" b="1" kern="0" spc="30" dirty="0">
                <a:solidFill>
                  <a:srgbClr val="C0392B"/>
                </a:solidFill>
              </a:rPr>
              <a:t>URGENCY</a:t>
            </a:r>
            <a:endParaRPr lang="en-US" sz="825" dirty="0"/>
          </a:p>
        </p:txBody>
      </p:sp>
      <p:sp>
        <p:nvSpPr>
          <p:cNvPr id="42" name="SK-5-text-41"/>
          <p:cNvSpPr/>
          <p:nvPr/>
        </p:nvSpPr>
        <p:spPr>
          <a:xfrm>
            <a:off x="9144000" y="4783782"/>
            <a:ext cx="3048000" cy="159990"/>
          </a:xfrm>
          <a:prstGeom prst="rect">
            <a:avLst/>
          </a:prstGeom>
          <a:noFill/>
          <a:ln/>
        </p:spPr>
        <p:txBody>
          <a:bodyPr vert="horz" wrap="square" lIns="0" tIns="0" rIns="0" bIns="0" rtlCol="0" anchor="ctr"/>
          <a:lstStyle/>
          <a:p>
            <a:pPr marL="0" indent="0">
              <a:lnSpc>
                <a:spcPts val="1260"/>
              </a:lnSpc>
              <a:buNone/>
            </a:pPr>
            <a:r>
              <a:rPr lang="en-US" sz="1050" b="1" dirty="0">
                <a:solidFill>
                  <a:srgbClr val="202124"/>
                </a:solidFill>
              </a:rPr>
              <a:t>999 Emergency MRI Required</a:t>
            </a:r>
            <a:endParaRPr lang="en-US" sz="1050" dirty="0"/>
          </a:p>
        </p:txBody>
      </p:sp>
      <p:sp>
        <p:nvSpPr>
          <p:cNvPr id="43" name="SK-5-text-42"/>
          <p:cNvSpPr/>
          <p:nvPr/>
        </p:nvSpPr>
        <p:spPr>
          <a:xfrm>
            <a:off x="9144000" y="5379095"/>
            <a:ext cx="2505075" cy="157163"/>
          </a:xfrm>
          <a:prstGeom prst="rect">
            <a:avLst/>
          </a:prstGeom>
          <a:noFill/>
          <a:ln/>
        </p:spPr>
        <p:txBody>
          <a:bodyPr vert="horz" wrap="square" lIns="0" tIns="0" rIns="0" bIns="0" rtlCol="0" anchor="ctr"/>
          <a:lstStyle/>
          <a:p>
            <a:pPr marL="0" indent="0">
              <a:lnSpc>
                <a:spcPts val="1238"/>
              </a:lnSpc>
              <a:buNone/>
            </a:pPr>
            <a:r>
              <a:rPr lang="en-US" sz="825" b="1" kern="0" spc="30" dirty="0">
                <a:solidFill>
                  <a:srgbClr val="C0392B"/>
                </a:solidFill>
              </a:rPr>
              <a:t>RISK</a:t>
            </a:r>
            <a:endParaRPr lang="en-US" sz="825" dirty="0"/>
          </a:p>
        </p:txBody>
      </p:sp>
      <p:sp>
        <p:nvSpPr>
          <p:cNvPr id="44" name="SK-5-text-43"/>
          <p:cNvSpPr/>
          <p:nvPr/>
        </p:nvSpPr>
        <p:spPr>
          <a:xfrm>
            <a:off x="9144000" y="5574357"/>
            <a:ext cx="3048000" cy="159990"/>
          </a:xfrm>
          <a:prstGeom prst="rect">
            <a:avLst/>
          </a:prstGeom>
          <a:noFill/>
          <a:ln/>
        </p:spPr>
        <p:txBody>
          <a:bodyPr vert="horz" wrap="square" lIns="0" tIns="0" rIns="0" bIns="0" rtlCol="0" anchor="ctr"/>
          <a:lstStyle/>
          <a:p>
            <a:pPr marL="0" indent="0">
              <a:lnSpc>
                <a:spcPts val="1260"/>
              </a:lnSpc>
              <a:buNone/>
            </a:pPr>
            <a:r>
              <a:rPr lang="en-US" sz="1050" b="1" dirty="0">
                <a:solidFill>
                  <a:srgbClr val="202124"/>
                </a:solidFill>
              </a:rPr>
              <a:t>Unstable Fracture / Cord Injury</a:t>
            </a:r>
            <a:endParaRPr lang="en-US" sz="1050" dirty="0"/>
          </a:p>
        </p:txBody>
      </p:sp>
      <p:sp>
        <p:nvSpPr>
          <p:cNvPr id="45" name="SK-5-text-44"/>
          <p:cNvSpPr/>
          <p:nvPr/>
        </p:nvSpPr>
        <p:spPr>
          <a:xfrm>
            <a:off x="10553700" y="6496050"/>
            <a:ext cx="1638300" cy="171450"/>
          </a:xfrm>
          <a:prstGeom prst="rect">
            <a:avLst/>
          </a:prstGeom>
          <a:noFill/>
          <a:ln/>
        </p:spPr>
        <p:txBody>
          <a:bodyPr vert="horz" wrap="square" lIns="0" tIns="0" rIns="0" bIns="0" rtlCol="0" anchor="ctr"/>
          <a:lstStyle/>
          <a:p>
            <a:pPr marL="0" indent="0">
              <a:lnSpc>
                <a:spcPts val="1350"/>
              </a:lnSpc>
              <a:buNone/>
            </a:pPr>
            <a:r>
              <a:rPr lang="en-US" sz="900" dirty="0">
                <a:solidFill>
                  <a:srgbClr val="70757A"/>
                </a:solidFill>
              </a:rPr>
              <a:t>www.bradfordvts.co.uk</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6-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6-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6-img-3" descr="preencoded.png"/>
          <p:cNvPicPr>
            <a:picLocks noChangeAspect="1"/>
          </p:cNvPicPr>
          <p:nvPr/>
        </p:nvPicPr>
        <p:blipFill>
          <a:blip r:embed="rId5"/>
          <a:stretch>
            <a:fillRect/>
          </a:stretch>
        </p:blipFill>
        <p:spPr>
          <a:xfrm>
            <a:off x="0" y="0"/>
            <a:ext cx="12192000" cy="769590"/>
          </a:xfrm>
          <a:prstGeom prst="rect">
            <a:avLst/>
          </a:prstGeom>
        </p:spPr>
      </p:pic>
      <p:pic>
        <p:nvPicPr>
          <p:cNvPr id="5" name="SK-6-img-4" descr="preencoded.png"/>
          <p:cNvPicPr>
            <a:picLocks noChangeAspect="1"/>
          </p:cNvPicPr>
          <p:nvPr/>
        </p:nvPicPr>
        <p:blipFill>
          <a:blip r:embed="rId6"/>
          <a:stretch>
            <a:fillRect/>
          </a:stretch>
        </p:blipFill>
        <p:spPr>
          <a:xfrm>
            <a:off x="476250" y="1055340"/>
            <a:ext cx="5476875" cy="3754785"/>
          </a:xfrm>
          <a:prstGeom prst="rect">
            <a:avLst/>
          </a:prstGeom>
        </p:spPr>
      </p:pic>
      <p:pic>
        <p:nvPicPr>
          <p:cNvPr id="6" name="SK-6-img-5" descr="preencoded.png"/>
          <p:cNvPicPr>
            <a:picLocks noChangeAspect="1"/>
          </p:cNvPicPr>
          <p:nvPr/>
        </p:nvPicPr>
        <p:blipFill>
          <a:blip r:embed="rId7"/>
          <a:stretch>
            <a:fillRect/>
          </a:stretch>
        </p:blipFill>
        <p:spPr>
          <a:xfrm>
            <a:off x="704850" y="1341090"/>
            <a:ext cx="285750" cy="228600"/>
          </a:xfrm>
          <a:prstGeom prst="rect">
            <a:avLst/>
          </a:prstGeom>
        </p:spPr>
      </p:pic>
      <p:pic>
        <p:nvPicPr>
          <p:cNvPr id="7" name="SK-6-img-6" descr="preencoded.png"/>
          <p:cNvPicPr>
            <a:picLocks noChangeAspect="1"/>
          </p:cNvPicPr>
          <p:nvPr/>
        </p:nvPicPr>
        <p:blipFill>
          <a:blip r:embed="rId8"/>
          <a:stretch>
            <a:fillRect/>
          </a:stretch>
        </p:blipFill>
        <p:spPr>
          <a:xfrm>
            <a:off x="704850" y="1874490"/>
            <a:ext cx="166688" cy="166688"/>
          </a:xfrm>
          <a:prstGeom prst="rect">
            <a:avLst/>
          </a:prstGeom>
        </p:spPr>
      </p:pic>
      <p:pic>
        <p:nvPicPr>
          <p:cNvPr id="8" name="SK-6-img-7" descr="preencoded.png"/>
          <p:cNvPicPr>
            <a:picLocks noChangeAspect="1"/>
          </p:cNvPicPr>
          <p:nvPr/>
        </p:nvPicPr>
        <p:blipFill>
          <a:blip r:embed="rId9"/>
          <a:stretch>
            <a:fillRect/>
          </a:stretch>
        </p:blipFill>
        <p:spPr>
          <a:xfrm>
            <a:off x="704850" y="2537371"/>
            <a:ext cx="166688" cy="166688"/>
          </a:xfrm>
          <a:prstGeom prst="rect">
            <a:avLst/>
          </a:prstGeom>
        </p:spPr>
      </p:pic>
      <p:pic>
        <p:nvPicPr>
          <p:cNvPr id="9" name="SK-6-img-8" descr="preencoded.png"/>
          <p:cNvPicPr>
            <a:picLocks noChangeAspect="1"/>
          </p:cNvPicPr>
          <p:nvPr/>
        </p:nvPicPr>
        <p:blipFill>
          <a:blip r:embed="rId10"/>
          <a:stretch>
            <a:fillRect/>
          </a:stretch>
        </p:blipFill>
        <p:spPr>
          <a:xfrm>
            <a:off x="704850" y="3200251"/>
            <a:ext cx="166688" cy="145852"/>
          </a:xfrm>
          <a:prstGeom prst="rect">
            <a:avLst/>
          </a:prstGeom>
        </p:spPr>
      </p:pic>
      <p:pic>
        <p:nvPicPr>
          <p:cNvPr id="10" name="SK-6-img-9" descr="preencoded.png"/>
          <p:cNvPicPr>
            <a:picLocks noChangeAspect="1"/>
          </p:cNvPicPr>
          <p:nvPr/>
        </p:nvPicPr>
        <p:blipFill>
          <a:blip r:embed="rId11"/>
          <a:stretch>
            <a:fillRect/>
          </a:stretch>
        </p:blipFill>
        <p:spPr>
          <a:xfrm>
            <a:off x="704850" y="3863132"/>
            <a:ext cx="166688" cy="166688"/>
          </a:xfrm>
          <a:prstGeom prst="rect">
            <a:avLst/>
          </a:prstGeom>
        </p:spPr>
      </p:pic>
      <p:pic>
        <p:nvPicPr>
          <p:cNvPr id="11" name="SK-6-img-10" descr="preencoded.png"/>
          <p:cNvPicPr>
            <a:picLocks noChangeAspect="1"/>
          </p:cNvPicPr>
          <p:nvPr/>
        </p:nvPicPr>
        <p:blipFill>
          <a:blip r:embed="rId6"/>
          <a:stretch>
            <a:fillRect/>
          </a:stretch>
        </p:blipFill>
        <p:spPr>
          <a:xfrm>
            <a:off x="6238875" y="1055340"/>
            <a:ext cx="5476875" cy="3754785"/>
          </a:xfrm>
          <a:prstGeom prst="rect">
            <a:avLst/>
          </a:prstGeom>
        </p:spPr>
      </p:pic>
      <p:pic>
        <p:nvPicPr>
          <p:cNvPr id="12" name="SK-6-img-11" descr="preencoded.png"/>
          <p:cNvPicPr>
            <a:picLocks noChangeAspect="1"/>
          </p:cNvPicPr>
          <p:nvPr/>
        </p:nvPicPr>
        <p:blipFill>
          <a:blip r:embed="rId12"/>
          <a:stretch>
            <a:fillRect/>
          </a:stretch>
        </p:blipFill>
        <p:spPr>
          <a:xfrm>
            <a:off x="6467475" y="1341090"/>
            <a:ext cx="285750" cy="228600"/>
          </a:xfrm>
          <a:prstGeom prst="rect">
            <a:avLst/>
          </a:prstGeom>
        </p:spPr>
      </p:pic>
      <p:pic>
        <p:nvPicPr>
          <p:cNvPr id="13" name="SK-6-img-12" descr="preencoded.png"/>
          <p:cNvPicPr>
            <a:picLocks noChangeAspect="1"/>
          </p:cNvPicPr>
          <p:nvPr/>
        </p:nvPicPr>
        <p:blipFill>
          <a:blip r:embed="rId13"/>
          <a:stretch>
            <a:fillRect/>
          </a:stretch>
        </p:blipFill>
        <p:spPr>
          <a:xfrm>
            <a:off x="6467475" y="1874490"/>
            <a:ext cx="166688" cy="155525"/>
          </a:xfrm>
          <a:prstGeom prst="rect">
            <a:avLst/>
          </a:prstGeom>
        </p:spPr>
      </p:pic>
      <p:pic>
        <p:nvPicPr>
          <p:cNvPr id="14" name="SK-6-img-13" descr="preencoded.png"/>
          <p:cNvPicPr>
            <a:picLocks noChangeAspect="1"/>
          </p:cNvPicPr>
          <p:nvPr/>
        </p:nvPicPr>
        <p:blipFill>
          <a:blip r:embed="rId14"/>
          <a:stretch>
            <a:fillRect/>
          </a:stretch>
        </p:blipFill>
        <p:spPr>
          <a:xfrm>
            <a:off x="6467475" y="2537371"/>
            <a:ext cx="166688" cy="155525"/>
          </a:xfrm>
          <a:prstGeom prst="rect">
            <a:avLst/>
          </a:prstGeom>
        </p:spPr>
      </p:pic>
      <p:pic>
        <p:nvPicPr>
          <p:cNvPr id="15" name="SK-6-img-14" descr="preencoded.png"/>
          <p:cNvPicPr>
            <a:picLocks noChangeAspect="1"/>
          </p:cNvPicPr>
          <p:nvPr/>
        </p:nvPicPr>
        <p:blipFill>
          <a:blip r:embed="rId15"/>
          <a:stretch>
            <a:fillRect/>
          </a:stretch>
        </p:blipFill>
        <p:spPr>
          <a:xfrm>
            <a:off x="6467475" y="3200251"/>
            <a:ext cx="166688" cy="137220"/>
          </a:xfrm>
          <a:prstGeom prst="rect">
            <a:avLst/>
          </a:prstGeom>
        </p:spPr>
      </p:pic>
      <p:pic>
        <p:nvPicPr>
          <p:cNvPr id="16" name="SK-6-img-15" descr="preencoded.png"/>
          <p:cNvPicPr>
            <a:picLocks noChangeAspect="1"/>
          </p:cNvPicPr>
          <p:nvPr/>
        </p:nvPicPr>
        <p:blipFill>
          <a:blip r:embed="rId16"/>
          <a:stretch>
            <a:fillRect/>
          </a:stretch>
        </p:blipFill>
        <p:spPr>
          <a:xfrm>
            <a:off x="6467475" y="3588841"/>
            <a:ext cx="166688" cy="155525"/>
          </a:xfrm>
          <a:prstGeom prst="rect">
            <a:avLst/>
          </a:prstGeom>
        </p:spPr>
      </p:pic>
      <p:pic>
        <p:nvPicPr>
          <p:cNvPr id="17" name="SK-6-img-16" descr="preencoded.png"/>
          <p:cNvPicPr>
            <a:picLocks noChangeAspect="1"/>
          </p:cNvPicPr>
          <p:nvPr/>
        </p:nvPicPr>
        <p:blipFill>
          <a:blip r:embed="rId17"/>
          <a:stretch>
            <a:fillRect/>
          </a:stretch>
        </p:blipFill>
        <p:spPr>
          <a:xfrm>
            <a:off x="476250" y="5095875"/>
            <a:ext cx="11239500" cy="1019175"/>
          </a:xfrm>
          <a:prstGeom prst="rect">
            <a:avLst/>
          </a:prstGeom>
        </p:spPr>
      </p:pic>
      <p:pic>
        <p:nvPicPr>
          <p:cNvPr id="18" name="SK-6-img-17" descr="preencoded.png"/>
          <p:cNvPicPr>
            <a:picLocks noChangeAspect="1"/>
          </p:cNvPicPr>
          <p:nvPr/>
        </p:nvPicPr>
        <p:blipFill>
          <a:blip r:embed="rId18"/>
          <a:stretch>
            <a:fillRect/>
          </a:stretch>
        </p:blipFill>
        <p:spPr>
          <a:xfrm>
            <a:off x="714375" y="5472113"/>
            <a:ext cx="333375" cy="266700"/>
          </a:xfrm>
          <a:prstGeom prst="rect">
            <a:avLst/>
          </a:prstGeom>
        </p:spPr>
      </p:pic>
      <p:sp>
        <p:nvSpPr>
          <p:cNvPr id="19" name="SK-6-text-18"/>
          <p:cNvSpPr/>
          <p:nvPr/>
        </p:nvSpPr>
        <p:spPr>
          <a:xfrm>
            <a:off x="476250" y="285750"/>
            <a:ext cx="1171575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202124"/>
                </a:solidFill>
              </a:rPr>
              <a:t>Cervical Spine: Non-specific Neck Pain</a:t>
            </a:r>
            <a:endParaRPr lang="en-US" sz="2550" dirty="0"/>
          </a:p>
        </p:txBody>
      </p:sp>
      <p:sp>
        <p:nvSpPr>
          <p:cNvPr id="20" name="SK-6-text-19"/>
          <p:cNvSpPr/>
          <p:nvPr/>
        </p:nvSpPr>
        <p:spPr>
          <a:xfrm>
            <a:off x="10706100" y="455265"/>
            <a:ext cx="148590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F26522"/>
                </a:solidFill>
              </a:rPr>
              <a:t>BRADFORD VTS</a:t>
            </a:r>
            <a:endParaRPr lang="en-US" sz="900" dirty="0"/>
          </a:p>
        </p:txBody>
      </p:sp>
      <p:sp>
        <p:nvSpPr>
          <p:cNvPr id="21" name="SK-6-text-20"/>
          <p:cNvSpPr/>
          <p:nvPr/>
        </p:nvSpPr>
        <p:spPr>
          <a:xfrm>
            <a:off x="1133475" y="1283940"/>
            <a:ext cx="477774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202124"/>
                </a:solidFill>
              </a:rPr>
              <a:t>Clinical Features</a:t>
            </a:r>
            <a:endParaRPr lang="en-US" sz="1800" dirty="0"/>
          </a:p>
        </p:txBody>
      </p:sp>
      <p:sp>
        <p:nvSpPr>
          <p:cNvPr id="22" name="SK-6-text-21"/>
          <p:cNvSpPr/>
          <p:nvPr/>
        </p:nvSpPr>
        <p:spPr>
          <a:xfrm>
            <a:off x="985838" y="1817340"/>
            <a:ext cx="4738688" cy="548580"/>
          </a:xfrm>
          <a:prstGeom prst="rect">
            <a:avLst/>
          </a:prstGeom>
          <a:noFill/>
          <a:ln/>
        </p:spPr>
        <p:txBody>
          <a:bodyPr vert="horz" wrap="square" lIns="0" tIns="0" rIns="0" bIns="0" rtlCol="0" anchor="ctr"/>
          <a:lstStyle/>
          <a:p>
            <a:pPr marL="0" indent="0" algn="l">
              <a:lnSpc>
                <a:spcPts val="2160"/>
              </a:lnSpc>
              <a:buNone/>
            </a:pPr>
            <a:r>
              <a:rPr lang="en-US" sz="1350" b="1" dirty="0">
                <a:solidFill>
                  <a:srgbClr val="005EB8"/>
                </a:solidFill>
              </a:rPr>
              <a:t>Mechanical Neck Pain:</a:t>
            </a:r>
            <a:r>
              <a:rPr lang="en-US" sz="1350" dirty="0">
                <a:solidFill>
                  <a:srgbClr val="202124"/>
                </a:solidFill>
              </a:rPr>
              <a:t> Originating from muscles, ligaments, or facet joints.</a:t>
            </a:r>
            <a:endParaRPr lang="en-US" sz="1350" dirty="0"/>
          </a:p>
        </p:txBody>
      </p:sp>
      <p:sp>
        <p:nvSpPr>
          <p:cNvPr id="23" name="SK-6-text-22"/>
          <p:cNvSpPr/>
          <p:nvPr/>
        </p:nvSpPr>
        <p:spPr>
          <a:xfrm>
            <a:off x="985838" y="2480221"/>
            <a:ext cx="4738688" cy="548580"/>
          </a:xfrm>
          <a:prstGeom prst="rect">
            <a:avLst/>
          </a:prstGeom>
          <a:noFill/>
          <a:ln/>
        </p:spPr>
        <p:txBody>
          <a:bodyPr vert="horz" wrap="square" lIns="0" tIns="0" rIns="0" bIns="0" rtlCol="0" anchor="ctr"/>
          <a:lstStyle/>
          <a:p>
            <a:pPr marL="0" indent="0" algn="l">
              <a:lnSpc>
                <a:spcPts val="2160"/>
              </a:lnSpc>
              <a:buNone/>
            </a:pPr>
            <a:r>
              <a:rPr lang="en-US" sz="1350" dirty="0">
                <a:solidFill>
                  <a:srgbClr val="202124"/>
                </a:solidFill>
              </a:rPr>
              <a:t>Commonly presents as diffuse ache, stiffness, and reduced range of motion.</a:t>
            </a:r>
            <a:endParaRPr lang="en-US" sz="1350" dirty="0"/>
          </a:p>
        </p:txBody>
      </p:sp>
      <p:sp>
        <p:nvSpPr>
          <p:cNvPr id="24" name="SK-6-text-23"/>
          <p:cNvSpPr/>
          <p:nvPr/>
        </p:nvSpPr>
        <p:spPr>
          <a:xfrm>
            <a:off x="985838" y="3143101"/>
            <a:ext cx="4738688" cy="548580"/>
          </a:xfrm>
          <a:prstGeom prst="rect">
            <a:avLst/>
          </a:prstGeom>
          <a:noFill/>
          <a:ln/>
        </p:spPr>
        <p:txBody>
          <a:bodyPr vert="horz" wrap="square" lIns="0" tIns="0" rIns="0" bIns="0" rtlCol="0" anchor="ctr"/>
          <a:lstStyle/>
          <a:p>
            <a:pPr marL="0" indent="0" algn="l">
              <a:lnSpc>
                <a:spcPts val="2160"/>
              </a:lnSpc>
              <a:buNone/>
            </a:pPr>
            <a:r>
              <a:rPr lang="en-US" sz="1350" dirty="0">
                <a:solidFill>
                  <a:srgbClr val="202124"/>
                </a:solidFill>
              </a:rPr>
              <a:t>Usually </a:t>
            </a:r>
            <a:r>
              <a:rPr lang="en-US" sz="1350" b="1" dirty="0">
                <a:solidFill>
                  <a:srgbClr val="005EB8"/>
                </a:solidFill>
              </a:rPr>
              <a:t>self-limiting</a:t>
            </a:r>
            <a:r>
              <a:rPr lang="en-US" sz="1350" dirty="0">
                <a:solidFill>
                  <a:srgbClr val="202124"/>
                </a:solidFill>
              </a:rPr>
              <a:t> (resolves in weeks) but can become chronic.</a:t>
            </a:r>
            <a:endParaRPr lang="en-US" sz="1350" dirty="0"/>
          </a:p>
        </p:txBody>
      </p:sp>
      <p:sp>
        <p:nvSpPr>
          <p:cNvPr id="25" name="SK-6-text-24"/>
          <p:cNvSpPr/>
          <p:nvPr/>
        </p:nvSpPr>
        <p:spPr>
          <a:xfrm>
            <a:off x="985838" y="3805982"/>
            <a:ext cx="4738688" cy="548580"/>
          </a:xfrm>
          <a:prstGeom prst="rect">
            <a:avLst/>
          </a:prstGeom>
          <a:noFill/>
          <a:ln/>
        </p:spPr>
        <p:txBody>
          <a:bodyPr vert="horz" wrap="square" lIns="0" tIns="0" rIns="0" bIns="0" rtlCol="0" anchor="ctr"/>
          <a:lstStyle/>
          <a:p>
            <a:pPr marL="0" indent="0" algn="l">
              <a:lnSpc>
                <a:spcPts val="2160"/>
              </a:lnSpc>
              <a:buNone/>
            </a:pPr>
            <a:r>
              <a:rPr lang="en-US" sz="1350" dirty="0">
                <a:solidFill>
                  <a:srgbClr val="202124"/>
                </a:solidFill>
              </a:rPr>
              <a:t>Exclusion of red flags (neurology, trauma, malignancy) is the diagnostic priority.</a:t>
            </a:r>
            <a:endParaRPr lang="en-US" sz="1350" dirty="0"/>
          </a:p>
        </p:txBody>
      </p:sp>
      <p:sp>
        <p:nvSpPr>
          <p:cNvPr id="26" name="SK-6-text-25"/>
          <p:cNvSpPr/>
          <p:nvPr/>
        </p:nvSpPr>
        <p:spPr>
          <a:xfrm>
            <a:off x="6896100" y="1283940"/>
            <a:ext cx="529590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202124"/>
                </a:solidFill>
              </a:rPr>
              <a:t>Management (NICE CKS)</a:t>
            </a:r>
            <a:endParaRPr lang="en-US" sz="1800" dirty="0"/>
          </a:p>
        </p:txBody>
      </p:sp>
      <p:sp>
        <p:nvSpPr>
          <p:cNvPr id="27" name="SK-6-text-26"/>
          <p:cNvSpPr/>
          <p:nvPr/>
        </p:nvSpPr>
        <p:spPr>
          <a:xfrm>
            <a:off x="6748463" y="1817340"/>
            <a:ext cx="4738688" cy="548580"/>
          </a:xfrm>
          <a:prstGeom prst="rect">
            <a:avLst/>
          </a:prstGeom>
          <a:noFill/>
          <a:ln/>
        </p:spPr>
        <p:txBody>
          <a:bodyPr vert="horz" wrap="square" lIns="0" tIns="0" rIns="0" bIns="0" rtlCol="0" anchor="ctr"/>
          <a:lstStyle/>
          <a:p>
            <a:pPr marL="0" indent="0" algn="l">
              <a:lnSpc>
                <a:spcPts val="2160"/>
              </a:lnSpc>
              <a:buNone/>
            </a:pPr>
            <a:r>
              <a:rPr lang="en-US" sz="1350" b="1" dirty="0">
                <a:solidFill>
                  <a:srgbClr val="005EB8"/>
                </a:solidFill>
              </a:rPr>
              <a:t>Activation:</a:t>
            </a:r>
            <a:r>
              <a:rPr lang="en-US" sz="1350" dirty="0">
                <a:solidFill>
                  <a:srgbClr val="202124"/>
                </a:solidFill>
              </a:rPr>
              <a:t> Encourage return to normal activities as soon as possible.</a:t>
            </a:r>
            <a:endParaRPr lang="en-US" sz="1350" dirty="0"/>
          </a:p>
        </p:txBody>
      </p:sp>
      <p:sp>
        <p:nvSpPr>
          <p:cNvPr id="28" name="SK-6-text-27"/>
          <p:cNvSpPr/>
          <p:nvPr/>
        </p:nvSpPr>
        <p:spPr>
          <a:xfrm>
            <a:off x="6748463" y="2480221"/>
            <a:ext cx="4738688" cy="548580"/>
          </a:xfrm>
          <a:prstGeom prst="rect">
            <a:avLst/>
          </a:prstGeom>
          <a:noFill/>
          <a:ln/>
        </p:spPr>
        <p:txBody>
          <a:bodyPr vert="horz" wrap="square" lIns="0" tIns="0" rIns="0" bIns="0" rtlCol="0" anchor="ctr"/>
          <a:lstStyle/>
          <a:p>
            <a:pPr marL="0" indent="0" algn="l">
              <a:lnSpc>
                <a:spcPts val="2160"/>
              </a:lnSpc>
              <a:buNone/>
            </a:pPr>
            <a:r>
              <a:rPr lang="en-US" sz="1350" b="1" dirty="0">
                <a:solidFill>
                  <a:srgbClr val="005EB8"/>
                </a:solidFill>
              </a:rPr>
              <a:t>Analgesia:</a:t>
            </a:r>
            <a:r>
              <a:rPr lang="en-US" sz="1350" dirty="0">
                <a:solidFill>
                  <a:srgbClr val="202124"/>
                </a:solidFill>
              </a:rPr>
              <a:t> Paracetamol is first-line; add short-course NSAIDs if required.</a:t>
            </a:r>
            <a:endParaRPr lang="en-US" sz="1350" dirty="0"/>
          </a:p>
        </p:txBody>
      </p:sp>
      <p:sp>
        <p:nvSpPr>
          <p:cNvPr id="29" name="SK-6-text-28"/>
          <p:cNvSpPr/>
          <p:nvPr/>
        </p:nvSpPr>
        <p:spPr>
          <a:xfrm>
            <a:off x="6748463" y="3143101"/>
            <a:ext cx="5443538" cy="274290"/>
          </a:xfrm>
          <a:prstGeom prst="rect">
            <a:avLst/>
          </a:prstGeom>
          <a:noFill/>
          <a:ln/>
        </p:spPr>
        <p:txBody>
          <a:bodyPr vert="horz" wrap="square" lIns="0" tIns="0" rIns="0" bIns="0" rtlCol="0" anchor="ctr"/>
          <a:lstStyle/>
          <a:p>
            <a:pPr marL="0" indent="0" algn="l">
              <a:lnSpc>
                <a:spcPts val="2160"/>
              </a:lnSpc>
              <a:buNone/>
            </a:pPr>
            <a:r>
              <a:rPr lang="en-US" sz="1350" b="1" dirty="0">
                <a:solidFill>
                  <a:srgbClr val="005EB8"/>
                </a:solidFill>
              </a:rPr>
              <a:t>Exercise:</a:t>
            </a:r>
            <a:r>
              <a:rPr lang="en-US" sz="1350" dirty="0">
                <a:solidFill>
                  <a:srgbClr val="202124"/>
                </a:solidFill>
              </a:rPr>
              <a:t> Prescribe home-based neck and posture exercises.</a:t>
            </a:r>
            <a:endParaRPr lang="en-US" sz="1350" dirty="0"/>
          </a:p>
        </p:txBody>
      </p:sp>
      <p:sp>
        <p:nvSpPr>
          <p:cNvPr id="30" name="SK-6-text-29"/>
          <p:cNvSpPr/>
          <p:nvPr/>
        </p:nvSpPr>
        <p:spPr>
          <a:xfrm>
            <a:off x="6748463" y="3531691"/>
            <a:ext cx="4738688" cy="548580"/>
          </a:xfrm>
          <a:prstGeom prst="rect">
            <a:avLst/>
          </a:prstGeom>
          <a:noFill/>
          <a:ln/>
        </p:spPr>
        <p:txBody>
          <a:bodyPr vert="horz" wrap="square" lIns="0" tIns="0" rIns="0" bIns="0" rtlCol="0" anchor="ctr"/>
          <a:lstStyle/>
          <a:p>
            <a:pPr marL="0" indent="0" algn="l">
              <a:lnSpc>
                <a:spcPts val="2160"/>
              </a:lnSpc>
              <a:buNone/>
            </a:pPr>
            <a:r>
              <a:rPr lang="en-US" sz="1350" b="1" dirty="0">
                <a:solidFill>
                  <a:srgbClr val="005EB8"/>
                </a:solidFill>
              </a:rPr>
              <a:t>Physiotherapy:</a:t>
            </a:r>
            <a:r>
              <a:rPr lang="en-US" sz="1350" dirty="0">
                <a:solidFill>
                  <a:srgbClr val="202124"/>
                </a:solidFill>
              </a:rPr>
              <a:t> Consider for persistent symptoms or significant disability.</a:t>
            </a:r>
            <a:endParaRPr lang="en-US" sz="1350" dirty="0"/>
          </a:p>
        </p:txBody>
      </p:sp>
      <p:sp>
        <p:nvSpPr>
          <p:cNvPr id="31" name="SK-6-text-30"/>
          <p:cNvSpPr/>
          <p:nvPr/>
        </p:nvSpPr>
        <p:spPr>
          <a:xfrm>
            <a:off x="1238250" y="5238750"/>
            <a:ext cx="10315575"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27AE60"/>
                </a:solidFill>
              </a:rPr>
              <a:t>TOP TIP FOR AKT</a:t>
            </a:r>
            <a:endParaRPr lang="en-US" sz="1050" dirty="0"/>
          </a:p>
        </p:txBody>
      </p:sp>
      <p:sp>
        <p:nvSpPr>
          <p:cNvPr id="32" name="SK-6-text-31"/>
          <p:cNvSpPr/>
          <p:nvPr/>
        </p:nvSpPr>
        <p:spPr>
          <a:xfrm>
            <a:off x="1238250" y="5457825"/>
            <a:ext cx="10239375" cy="514350"/>
          </a:xfrm>
          <a:prstGeom prst="rect">
            <a:avLst/>
          </a:prstGeom>
          <a:noFill/>
          <a:ln/>
        </p:spPr>
        <p:txBody>
          <a:bodyPr vert="horz" wrap="square" lIns="0" tIns="0" rIns="0" bIns="0" rtlCol="0" anchor="ctr"/>
          <a:lstStyle/>
          <a:p>
            <a:pPr marL="0" indent="0">
              <a:lnSpc>
                <a:spcPts val="2025"/>
              </a:lnSpc>
              <a:buNone/>
            </a:pPr>
            <a:r>
              <a:rPr lang="en-US" sz="1350" b="1" dirty="0">
                <a:solidFill>
                  <a:srgbClr val="202124"/>
                </a:solidFill>
              </a:rPr>
              <a:t>Avoid collars and traction: There is no evidence of benefit. Unlike Low Back Pain, Paracetamol is still recommended first-line for neck pain.</a:t>
            </a:r>
            <a:endParaRPr lang="en-US" sz="1350" dirty="0"/>
          </a:p>
        </p:txBody>
      </p:sp>
      <p:sp>
        <p:nvSpPr>
          <p:cNvPr id="33" name="SK-6-text-32"/>
          <p:cNvSpPr/>
          <p:nvPr/>
        </p:nvSpPr>
        <p:spPr>
          <a:xfrm>
            <a:off x="476250" y="6496050"/>
            <a:ext cx="5379720" cy="171450"/>
          </a:xfrm>
          <a:prstGeom prst="rect">
            <a:avLst/>
          </a:prstGeom>
          <a:noFill/>
          <a:ln/>
        </p:spPr>
        <p:txBody>
          <a:bodyPr vert="horz" wrap="square" lIns="0" tIns="0" rIns="0" bIns="0" rtlCol="0" anchor="ctr"/>
          <a:lstStyle/>
          <a:p>
            <a:pPr marL="0" indent="0">
              <a:lnSpc>
                <a:spcPts val="1350"/>
              </a:lnSpc>
              <a:buNone/>
            </a:pPr>
            <a:r>
              <a:rPr lang="en-US" sz="900" dirty="0">
                <a:solidFill>
                  <a:srgbClr val="70757A"/>
                </a:solidFill>
              </a:rPr>
              <a:t>GP Trainee Teaching Deck — June 2026</a:t>
            </a:r>
            <a:endParaRPr lang="en-US" sz="900" dirty="0"/>
          </a:p>
        </p:txBody>
      </p:sp>
      <p:sp>
        <p:nvSpPr>
          <p:cNvPr id="34" name="SK-6-text-33"/>
          <p:cNvSpPr/>
          <p:nvPr/>
        </p:nvSpPr>
        <p:spPr>
          <a:xfrm>
            <a:off x="10553700" y="6496050"/>
            <a:ext cx="1638300" cy="171450"/>
          </a:xfrm>
          <a:prstGeom prst="rect">
            <a:avLst/>
          </a:prstGeom>
          <a:noFill/>
          <a:ln/>
        </p:spPr>
        <p:txBody>
          <a:bodyPr vert="horz" wrap="square" lIns="0" tIns="0" rIns="0" bIns="0" rtlCol="0" anchor="ctr"/>
          <a:lstStyle/>
          <a:p>
            <a:pPr marL="0" indent="0">
              <a:lnSpc>
                <a:spcPts val="1350"/>
              </a:lnSpc>
              <a:buNone/>
            </a:pPr>
            <a:r>
              <a:rPr lang="en-US" sz="900" b="1" dirty="0">
                <a:solidFill>
                  <a:srgbClr val="70757A"/>
                </a:solidFill>
              </a:rPr>
              <a:t>www.bradfordvts.co.uk</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7-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7-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7-img-3" descr="preencoded.png"/>
          <p:cNvPicPr>
            <a:picLocks noChangeAspect="1"/>
          </p:cNvPicPr>
          <p:nvPr/>
        </p:nvPicPr>
        <p:blipFill>
          <a:blip r:embed="rId5"/>
          <a:stretch>
            <a:fillRect/>
          </a:stretch>
        </p:blipFill>
        <p:spPr>
          <a:xfrm>
            <a:off x="0" y="0"/>
            <a:ext cx="12192000" cy="769590"/>
          </a:xfrm>
          <a:prstGeom prst="rect">
            <a:avLst/>
          </a:prstGeom>
        </p:spPr>
      </p:pic>
      <p:pic>
        <p:nvPicPr>
          <p:cNvPr id="5" name="SK-7-img-4" descr="preencoded.png"/>
          <p:cNvPicPr>
            <a:picLocks noChangeAspect="1"/>
          </p:cNvPicPr>
          <p:nvPr/>
        </p:nvPicPr>
        <p:blipFill>
          <a:blip r:embed="rId6"/>
          <a:stretch>
            <a:fillRect/>
          </a:stretch>
        </p:blipFill>
        <p:spPr>
          <a:xfrm>
            <a:off x="476250" y="960090"/>
            <a:ext cx="5505450" cy="1664494"/>
          </a:xfrm>
          <a:prstGeom prst="rect">
            <a:avLst/>
          </a:prstGeom>
        </p:spPr>
      </p:pic>
      <p:pic>
        <p:nvPicPr>
          <p:cNvPr id="6" name="SK-7-img-5" descr="preencoded.png"/>
          <p:cNvPicPr>
            <a:picLocks noChangeAspect="1"/>
          </p:cNvPicPr>
          <p:nvPr/>
        </p:nvPicPr>
        <p:blipFill>
          <a:blip r:embed="rId7"/>
          <a:stretch>
            <a:fillRect/>
          </a:stretch>
        </p:blipFill>
        <p:spPr>
          <a:xfrm>
            <a:off x="590550" y="1122015"/>
            <a:ext cx="238125" cy="190500"/>
          </a:xfrm>
          <a:prstGeom prst="rect">
            <a:avLst/>
          </a:prstGeom>
        </p:spPr>
      </p:pic>
      <p:pic>
        <p:nvPicPr>
          <p:cNvPr id="7" name="SK-7-img-6" descr="preencoded.png"/>
          <p:cNvPicPr>
            <a:picLocks noChangeAspect="1"/>
          </p:cNvPicPr>
          <p:nvPr/>
        </p:nvPicPr>
        <p:blipFill>
          <a:blip r:embed="rId8"/>
          <a:stretch>
            <a:fillRect/>
          </a:stretch>
        </p:blipFill>
        <p:spPr>
          <a:xfrm>
            <a:off x="590550" y="1436340"/>
            <a:ext cx="214313" cy="176361"/>
          </a:xfrm>
          <a:prstGeom prst="rect">
            <a:avLst/>
          </a:prstGeom>
        </p:spPr>
      </p:pic>
      <p:pic>
        <p:nvPicPr>
          <p:cNvPr id="8" name="SK-7-img-7" descr="preencoded.png"/>
          <p:cNvPicPr>
            <a:picLocks noChangeAspect="1"/>
          </p:cNvPicPr>
          <p:nvPr/>
        </p:nvPicPr>
        <p:blipFill>
          <a:blip r:embed="rId8"/>
          <a:stretch>
            <a:fillRect/>
          </a:stretch>
        </p:blipFill>
        <p:spPr>
          <a:xfrm>
            <a:off x="590550" y="1733401"/>
            <a:ext cx="214313" cy="176361"/>
          </a:xfrm>
          <a:prstGeom prst="rect">
            <a:avLst/>
          </a:prstGeom>
        </p:spPr>
      </p:pic>
      <p:pic>
        <p:nvPicPr>
          <p:cNvPr id="9" name="SK-7-img-8" descr="preencoded.png"/>
          <p:cNvPicPr>
            <a:picLocks noChangeAspect="1"/>
          </p:cNvPicPr>
          <p:nvPr/>
        </p:nvPicPr>
        <p:blipFill>
          <a:blip r:embed="rId9"/>
          <a:stretch>
            <a:fillRect/>
          </a:stretch>
        </p:blipFill>
        <p:spPr>
          <a:xfrm>
            <a:off x="590550" y="2030462"/>
            <a:ext cx="214313" cy="176361"/>
          </a:xfrm>
          <a:prstGeom prst="rect">
            <a:avLst/>
          </a:prstGeom>
        </p:spPr>
      </p:pic>
      <p:pic>
        <p:nvPicPr>
          <p:cNvPr id="10" name="SK-7-img-9" descr="preencoded.png"/>
          <p:cNvPicPr>
            <a:picLocks noChangeAspect="1"/>
          </p:cNvPicPr>
          <p:nvPr/>
        </p:nvPicPr>
        <p:blipFill>
          <a:blip r:embed="rId10"/>
          <a:stretch>
            <a:fillRect/>
          </a:stretch>
        </p:blipFill>
        <p:spPr>
          <a:xfrm>
            <a:off x="476250" y="2776984"/>
            <a:ext cx="5505450" cy="1367433"/>
          </a:xfrm>
          <a:prstGeom prst="rect">
            <a:avLst/>
          </a:prstGeom>
        </p:spPr>
      </p:pic>
      <p:pic>
        <p:nvPicPr>
          <p:cNvPr id="11" name="SK-7-img-10" descr="preencoded.png"/>
          <p:cNvPicPr>
            <a:picLocks noChangeAspect="1"/>
          </p:cNvPicPr>
          <p:nvPr/>
        </p:nvPicPr>
        <p:blipFill>
          <a:blip r:embed="rId11"/>
          <a:stretch>
            <a:fillRect/>
          </a:stretch>
        </p:blipFill>
        <p:spPr>
          <a:xfrm>
            <a:off x="590550" y="2938909"/>
            <a:ext cx="238125" cy="190500"/>
          </a:xfrm>
          <a:prstGeom prst="rect">
            <a:avLst/>
          </a:prstGeom>
        </p:spPr>
      </p:pic>
      <p:pic>
        <p:nvPicPr>
          <p:cNvPr id="12" name="SK-7-img-11" descr="preencoded.png"/>
          <p:cNvPicPr>
            <a:picLocks noChangeAspect="1"/>
          </p:cNvPicPr>
          <p:nvPr/>
        </p:nvPicPr>
        <p:blipFill>
          <a:blip r:embed="rId12"/>
          <a:stretch>
            <a:fillRect/>
          </a:stretch>
        </p:blipFill>
        <p:spPr>
          <a:xfrm>
            <a:off x="590550" y="3253234"/>
            <a:ext cx="214313" cy="176361"/>
          </a:xfrm>
          <a:prstGeom prst="rect">
            <a:avLst/>
          </a:prstGeom>
        </p:spPr>
      </p:pic>
      <p:pic>
        <p:nvPicPr>
          <p:cNvPr id="13" name="SK-7-img-12" descr="preencoded.png"/>
          <p:cNvPicPr>
            <a:picLocks noChangeAspect="1"/>
          </p:cNvPicPr>
          <p:nvPr/>
        </p:nvPicPr>
        <p:blipFill>
          <a:blip r:embed="rId13"/>
          <a:stretch>
            <a:fillRect/>
          </a:stretch>
        </p:blipFill>
        <p:spPr>
          <a:xfrm>
            <a:off x="590550" y="3550295"/>
            <a:ext cx="214313" cy="214313"/>
          </a:xfrm>
          <a:prstGeom prst="rect">
            <a:avLst/>
          </a:prstGeom>
        </p:spPr>
      </p:pic>
      <p:pic>
        <p:nvPicPr>
          <p:cNvPr id="14" name="SK-7-img-13" descr="preencoded.png"/>
          <p:cNvPicPr>
            <a:picLocks noChangeAspect="1"/>
          </p:cNvPicPr>
          <p:nvPr/>
        </p:nvPicPr>
        <p:blipFill>
          <a:blip r:embed="rId14"/>
          <a:stretch>
            <a:fillRect/>
          </a:stretch>
        </p:blipFill>
        <p:spPr>
          <a:xfrm>
            <a:off x="6210300" y="960090"/>
            <a:ext cx="5505450" cy="2144316"/>
          </a:xfrm>
          <a:prstGeom prst="rect">
            <a:avLst/>
          </a:prstGeom>
        </p:spPr>
      </p:pic>
      <p:pic>
        <p:nvPicPr>
          <p:cNvPr id="15" name="SK-7-img-14" descr="preencoded.png"/>
          <p:cNvPicPr>
            <a:picLocks noChangeAspect="1"/>
          </p:cNvPicPr>
          <p:nvPr/>
        </p:nvPicPr>
        <p:blipFill>
          <a:blip r:embed="rId15"/>
          <a:stretch>
            <a:fillRect/>
          </a:stretch>
        </p:blipFill>
        <p:spPr>
          <a:xfrm>
            <a:off x="6324600" y="1122015"/>
            <a:ext cx="238125" cy="190500"/>
          </a:xfrm>
          <a:prstGeom prst="rect">
            <a:avLst/>
          </a:prstGeom>
        </p:spPr>
      </p:pic>
      <p:pic>
        <p:nvPicPr>
          <p:cNvPr id="16" name="SK-7-img-15" descr="preencoded.png"/>
          <p:cNvPicPr>
            <a:picLocks noChangeAspect="1"/>
          </p:cNvPicPr>
          <p:nvPr/>
        </p:nvPicPr>
        <p:blipFill>
          <a:blip r:embed="rId16"/>
          <a:stretch>
            <a:fillRect/>
          </a:stretch>
        </p:blipFill>
        <p:spPr>
          <a:xfrm>
            <a:off x="6324600" y="1436340"/>
            <a:ext cx="214313" cy="214313"/>
          </a:xfrm>
          <a:prstGeom prst="rect">
            <a:avLst/>
          </a:prstGeom>
        </p:spPr>
      </p:pic>
      <p:pic>
        <p:nvPicPr>
          <p:cNvPr id="17" name="SK-7-img-16" descr="preencoded.png"/>
          <p:cNvPicPr>
            <a:picLocks noChangeAspect="1"/>
          </p:cNvPicPr>
          <p:nvPr/>
        </p:nvPicPr>
        <p:blipFill>
          <a:blip r:embed="rId16"/>
          <a:stretch>
            <a:fillRect/>
          </a:stretch>
        </p:blipFill>
        <p:spPr>
          <a:xfrm>
            <a:off x="6324600" y="1973312"/>
            <a:ext cx="214313" cy="214313"/>
          </a:xfrm>
          <a:prstGeom prst="rect">
            <a:avLst/>
          </a:prstGeom>
        </p:spPr>
      </p:pic>
      <p:pic>
        <p:nvPicPr>
          <p:cNvPr id="18" name="SK-7-img-17" descr="preencoded.png"/>
          <p:cNvPicPr>
            <a:picLocks noChangeAspect="1"/>
          </p:cNvPicPr>
          <p:nvPr/>
        </p:nvPicPr>
        <p:blipFill>
          <a:blip r:embed="rId17"/>
          <a:stretch>
            <a:fillRect/>
          </a:stretch>
        </p:blipFill>
        <p:spPr>
          <a:xfrm>
            <a:off x="6324600" y="2510284"/>
            <a:ext cx="214313" cy="187523"/>
          </a:xfrm>
          <a:prstGeom prst="rect">
            <a:avLst/>
          </a:prstGeom>
        </p:spPr>
      </p:pic>
      <p:pic>
        <p:nvPicPr>
          <p:cNvPr id="19" name="SK-7-img-18" descr="preencoded.png"/>
          <p:cNvPicPr>
            <a:picLocks noChangeAspect="1"/>
          </p:cNvPicPr>
          <p:nvPr/>
        </p:nvPicPr>
        <p:blipFill>
          <a:blip r:embed="rId18"/>
          <a:stretch>
            <a:fillRect/>
          </a:stretch>
        </p:blipFill>
        <p:spPr>
          <a:xfrm>
            <a:off x="6210300" y="3256806"/>
            <a:ext cx="5505450" cy="1386483"/>
          </a:xfrm>
          <a:prstGeom prst="rect">
            <a:avLst/>
          </a:prstGeom>
        </p:spPr>
      </p:pic>
      <p:pic>
        <p:nvPicPr>
          <p:cNvPr id="20" name="SK-7-img-19" descr="preencoded.png"/>
          <p:cNvPicPr>
            <a:picLocks noChangeAspect="1"/>
          </p:cNvPicPr>
          <p:nvPr/>
        </p:nvPicPr>
        <p:blipFill>
          <a:blip r:embed="rId19"/>
          <a:stretch>
            <a:fillRect/>
          </a:stretch>
        </p:blipFill>
        <p:spPr>
          <a:xfrm>
            <a:off x="6324600" y="3418731"/>
            <a:ext cx="238125" cy="190500"/>
          </a:xfrm>
          <a:prstGeom prst="rect">
            <a:avLst/>
          </a:prstGeom>
        </p:spPr>
      </p:pic>
      <p:pic>
        <p:nvPicPr>
          <p:cNvPr id="21" name="SK-7-img-20" descr="preencoded.png"/>
          <p:cNvPicPr>
            <a:picLocks noChangeAspect="1"/>
          </p:cNvPicPr>
          <p:nvPr/>
        </p:nvPicPr>
        <p:blipFill>
          <a:blip r:embed="rId20"/>
          <a:stretch>
            <a:fillRect/>
          </a:stretch>
        </p:blipFill>
        <p:spPr>
          <a:xfrm>
            <a:off x="476250" y="4833789"/>
            <a:ext cx="11239500" cy="1098947"/>
          </a:xfrm>
          <a:prstGeom prst="rect">
            <a:avLst/>
          </a:prstGeom>
        </p:spPr>
      </p:pic>
      <p:pic>
        <p:nvPicPr>
          <p:cNvPr id="22" name="SK-7-img-21" descr="preencoded.png"/>
          <p:cNvPicPr>
            <a:picLocks noChangeAspect="1"/>
          </p:cNvPicPr>
          <p:nvPr/>
        </p:nvPicPr>
        <p:blipFill>
          <a:blip r:embed="rId21"/>
          <a:stretch>
            <a:fillRect/>
          </a:stretch>
        </p:blipFill>
        <p:spPr>
          <a:xfrm>
            <a:off x="590550" y="4998541"/>
            <a:ext cx="261937" cy="213420"/>
          </a:xfrm>
          <a:prstGeom prst="rect">
            <a:avLst/>
          </a:prstGeom>
        </p:spPr>
      </p:pic>
      <p:sp>
        <p:nvSpPr>
          <p:cNvPr id="23" name="SK-7-text-22"/>
          <p:cNvSpPr/>
          <p:nvPr/>
        </p:nvSpPr>
        <p:spPr>
          <a:xfrm>
            <a:off x="476250" y="285750"/>
            <a:ext cx="871156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202124"/>
                </a:solidFill>
              </a:rPr>
              <a:t>Red Flags in Neck Pain</a:t>
            </a:r>
            <a:endParaRPr lang="en-US" sz="2550" dirty="0"/>
          </a:p>
        </p:txBody>
      </p:sp>
      <p:sp>
        <p:nvSpPr>
          <p:cNvPr id="24" name="SK-7-text-23"/>
          <p:cNvSpPr/>
          <p:nvPr/>
        </p:nvSpPr>
        <p:spPr>
          <a:xfrm>
            <a:off x="10706100" y="455265"/>
            <a:ext cx="148590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F26522"/>
                </a:solidFill>
              </a:rPr>
              <a:t>BRADFORD VTS</a:t>
            </a:r>
            <a:endParaRPr lang="en-US" sz="900" dirty="0"/>
          </a:p>
        </p:txBody>
      </p:sp>
      <p:sp>
        <p:nvSpPr>
          <p:cNvPr id="25" name="SK-7-text-24"/>
          <p:cNvSpPr/>
          <p:nvPr/>
        </p:nvSpPr>
        <p:spPr>
          <a:xfrm>
            <a:off x="923925" y="1074390"/>
            <a:ext cx="52768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005EB8"/>
                </a:solidFill>
              </a:rPr>
              <a:t>Malignancy or Infection</a:t>
            </a:r>
            <a:endParaRPr lang="en-US" sz="1500" dirty="0"/>
          </a:p>
        </p:txBody>
      </p:sp>
      <p:sp>
        <p:nvSpPr>
          <p:cNvPr id="26" name="SK-7-text-25"/>
          <p:cNvSpPr/>
          <p:nvPr/>
        </p:nvSpPr>
        <p:spPr>
          <a:xfrm>
            <a:off x="900113" y="1436340"/>
            <a:ext cx="10287000" cy="239911"/>
          </a:xfrm>
          <a:prstGeom prst="rect">
            <a:avLst/>
          </a:prstGeom>
          <a:noFill/>
          <a:ln/>
        </p:spPr>
        <p:txBody>
          <a:bodyPr vert="horz" wrap="square" lIns="0" tIns="0" rIns="0" bIns="0" rtlCol="0" anchor="ctr"/>
          <a:lstStyle/>
          <a:p>
            <a:pPr marL="0" indent="0" algn="l">
              <a:lnSpc>
                <a:spcPts val="1890"/>
              </a:lnSpc>
              <a:buNone/>
            </a:pPr>
            <a:r>
              <a:rPr lang="en-US" sz="1350" dirty="0">
                <a:solidFill>
                  <a:srgbClr val="202124"/>
                </a:solidFill>
              </a:rPr>
              <a:t>Unexplained </a:t>
            </a:r>
            <a:r>
              <a:rPr lang="en-US" sz="1350" b="1" dirty="0">
                <a:solidFill>
                  <a:srgbClr val="202124"/>
                </a:solidFill>
              </a:rPr>
              <a:t>weight loss</a:t>
            </a:r>
            <a:r>
              <a:rPr lang="en-US" sz="1350" dirty="0">
                <a:solidFill>
                  <a:srgbClr val="202124"/>
                </a:solidFill>
              </a:rPr>
              <a:t>, anorexia, or night sweats</a:t>
            </a:r>
            <a:endParaRPr lang="en-US" sz="1350" dirty="0"/>
          </a:p>
        </p:txBody>
      </p:sp>
      <p:sp>
        <p:nvSpPr>
          <p:cNvPr id="27" name="SK-7-text-26"/>
          <p:cNvSpPr/>
          <p:nvPr/>
        </p:nvSpPr>
        <p:spPr>
          <a:xfrm>
            <a:off x="900113" y="1733401"/>
            <a:ext cx="11291888" cy="239911"/>
          </a:xfrm>
          <a:prstGeom prst="rect">
            <a:avLst/>
          </a:prstGeom>
          <a:noFill/>
          <a:ln/>
        </p:spPr>
        <p:txBody>
          <a:bodyPr vert="horz" wrap="square" lIns="0" tIns="0" rIns="0" bIns="0" rtlCol="0" anchor="ctr"/>
          <a:lstStyle/>
          <a:p>
            <a:pPr marL="0" indent="0" algn="l">
              <a:lnSpc>
                <a:spcPts val="1890"/>
              </a:lnSpc>
              <a:buNone/>
            </a:pPr>
            <a:r>
              <a:rPr lang="en-US" sz="1350" dirty="0">
                <a:solidFill>
                  <a:srgbClr val="202124"/>
                </a:solidFill>
              </a:rPr>
              <a:t>Persistent </a:t>
            </a:r>
            <a:r>
              <a:rPr lang="en-US" sz="1350" b="1" dirty="0">
                <a:solidFill>
                  <a:srgbClr val="202124"/>
                </a:solidFill>
              </a:rPr>
              <a:t>fever</a:t>
            </a:r>
            <a:r>
              <a:rPr lang="en-US" sz="1350" dirty="0">
                <a:solidFill>
                  <a:srgbClr val="202124"/>
                </a:solidFill>
              </a:rPr>
              <a:t> or history of IV drug use (infection/discitis)</a:t>
            </a:r>
            <a:endParaRPr lang="en-US" sz="1350" dirty="0"/>
          </a:p>
        </p:txBody>
      </p:sp>
      <p:sp>
        <p:nvSpPr>
          <p:cNvPr id="28" name="SK-7-text-27"/>
          <p:cNvSpPr/>
          <p:nvPr/>
        </p:nvSpPr>
        <p:spPr>
          <a:xfrm>
            <a:off x="900113" y="2030462"/>
            <a:ext cx="4967288" cy="479822"/>
          </a:xfrm>
          <a:prstGeom prst="rect">
            <a:avLst/>
          </a:prstGeom>
          <a:noFill/>
          <a:ln/>
        </p:spPr>
        <p:txBody>
          <a:bodyPr vert="horz" wrap="square" lIns="0" tIns="0" rIns="0" bIns="0" rtlCol="0" anchor="ctr"/>
          <a:lstStyle/>
          <a:p>
            <a:pPr marL="0" indent="0" algn="l">
              <a:lnSpc>
                <a:spcPts val="1890"/>
              </a:lnSpc>
              <a:buNone/>
            </a:pPr>
            <a:r>
              <a:rPr lang="en-US" sz="1350" dirty="0">
                <a:solidFill>
                  <a:srgbClr val="202124"/>
                </a:solidFill>
              </a:rPr>
              <a:t>New onset </a:t>
            </a:r>
            <a:r>
              <a:rPr lang="en-US" sz="1350" b="1" dirty="0">
                <a:solidFill>
                  <a:srgbClr val="202124"/>
                </a:solidFill>
              </a:rPr>
              <a:t>dysphagia</a:t>
            </a:r>
            <a:r>
              <a:rPr lang="en-US" sz="1350" dirty="0">
                <a:solidFill>
                  <a:srgbClr val="202124"/>
                </a:solidFill>
              </a:rPr>
              <a:t> or hoarseness (Pancoast tumour/local mass)</a:t>
            </a:r>
            <a:endParaRPr lang="en-US" sz="1350" dirty="0"/>
          </a:p>
        </p:txBody>
      </p:sp>
      <p:sp>
        <p:nvSpPr>
          <p:cNvPr id="29" name="SK-7-text-28"/>
          <p:cNvSpPr/>
          <p:nvPr/>
        </p:nvSpPr>
        <p:spPr>
          <a:xfrm>
            <a:off x="923925" y="2891284"/>
            <a:ext cx="52768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005EB8"/>
                </a:solidFill>
              </a:rPr>
              <a:t>Trauma &amp; Fracture</a:t>
            </a:r>
            <a:endParaRPr lang="en-US" sz="1500" dirty="0"/>
          </a:p>
        </p:txBody>
      </p:sp>
      <p:sp>
        <p:nvSpPr>
          <p:cNvPr id="30" name="SK-7-text-29"/>
          <p:cNvSpPr/>
          <p:nvPr/>
        </p:nvSpPr>
        <p:spPr>
          <a:xfrm>
            <a:off x="900113" y="3253234"/>
            <a:ext cx="10166985" cy="239911"/>
          </a:xfrm>
          <a:prstGeom prst="rect">
            <a:avLst/>
          </a:prstGeom>
          <a:noFill/>
          <a:ln/>
        </p:spPr>
        <p:txBody>
          <a:bodyPr vert="horz" wrap="square" lIns="0" tIns="0" rIns="0" bIns="0" rtlCol="0" anchor="ctr"/>
          <a:lstStyle/>
          <a:p>
            <a:pPr marL="0" indent="0" algn="l">
              <a:lnSpc>
                <a:spcPts val="1890"/>
              </a:lnSpc>
              <a:buNone/>
            </a:pPr>
            <a:r>
              <a:rPr lang="en-US" sz="1350" dirty="0">
                <a:solidFill>
                  <a:srgbClr val="202124"/>
                </a:solidFill>
              </a:rPr>
              <a:t>History of significant trauma or fall from height</a:t>
            </a:r>
            <a:endParaRPr lang="en-US" sz="1350" dirty="0"/>
          </a:p>
        </p:txBody>
      </p:sp>
      <p:sp>
        <p:nvSpPr>
          <p:cNvPr id="31" name="SK-7-text-30"/>
          <p:cNvSpPr/>
          <p:nvPr/>
        </p:nvSpPr>
        <p:spPr>
          <a:xfrm>
            <a:off x="900113" y="3550295"/>
            <a:ext cx="4967288" cy="479822"/>
          </a:xfrm>
          <a:prstGeom prst="rect">
            <a:avLst/>
          </a:prstGeom>
          <a:noFill/>
          <a:ln/>
        </p:spPr>
        <p:txBody>
          <a:bodyPr vert="horz" wrap="square" lIns="0" tIns="0" rIns="0" bIns="0" rtlCol="0" anchor="ctr"/>
          <a:lstStyle/>
          <a:p>
            <a:pPr marL="0" indent="0" algn="l">
              <a:lnSpc>
                <a:spcPts val="1890"/>
              </a:lnSpc>
              <a:buNone/>
            </a:pPr>
            <a:r>
              <a:rPr lang="en-US" sz="1350" b="1" dirty="0">
                <a:solidFill>
                  <a:srgbClr val="202124"/>
                </a:solidFill>
              </a:rPr>
              <a:t>NEXUS Criteria</a:t>
            </a:r>
            <a:r>
              <a:rPr lang="en-US" sz="1350" dirty="0">
                <a:solidFill>
                  <a:srgbClr val="202124"/>
                </a:solidFill>
              </a:rPr>
              <a:t>: Focal neuro deficit, midline tenderness, altered consciousness, intoxication, or distracting injury</a:t>
            </a:r>
            <a:endParaRPr lang="en-US" sz="1350" dirty="0"/>
          </a:p>
        </p:txBody>
      </p:sp>
      <p:sp>
        <p:nvSpPr>
          <p:cNvPr id="32" name="SK-7-text-31"/>
          <p:cNvSpPr/>
          <p:nvPr/>
        </p:nvSpPr>
        <p:spPr>
          <a:xfrm>
            <a:off x="6657975" y="1074390"/>
            <a:ext cx="52768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005EB8"/>
                </a:solidFill>
              </a:rPr>
              <a:t>Neurological Compromise</a:t>
            </a:r>
            <a:endParaRPr lang="en-US" sz="1500" dirty="0"/>
          </a:p>
        </p:txBody>
      </p:sp>
      <p:sp>
        <p:nvSpPr>
          <p:cNvPr id="33" name="SK-7-text-32"/>
          <p:cNvSpPr/>
          <p:nvPr/>
        </p:nvSpPr>
        <p:spPr>
          <a:xfrm>
            <a:off x="6634163" y="1436340"/>
            <a:ext cx="4967288" cy="479822"/>
          </a:xfrm>
          <a:prstGeom prst="rect">
            <a:avLst/>
          </a:prstGeom>
          <a:noFill/>
          <a:ln/>
        </p:spPr>
        <p:txBody>
          <a:bodyPr vert="horz" wrap="square" lIns="0" tIns="0" rIns="0" bIns="0" rtlCol="0" anchor="ctr"/>
          <a:lstStyle/>
          <a:p>
            <a:pPr marL="0" indent="0" algn="l">
              <a:lnSpc>
                <a:spcPts val="1890"/>
              </a:lnSpc>
              <a:buNone/>
            </a:pPr>
            <a:r>
              <a:rPr lang="en-US" sz="1350" b="1" dirty="0">
                <a:solidFill>
                  <a:srgbClr val="202124"/>
                </a:solidFill>
              </a:rPr>
              <a:t>Radiculopathy</a:t>
            </a:r>
            <a:r>
              <a:rPr lang="en-US" sz="1350" dirty="0">
                <a:solidFill>
                  <a:srgbClr val="202124"/>
                </a:solidFill>
              </a:rPr>
              <a:t>: Severe arm pain, numbness, or tingling in a dermatomal distribution</a:t>
            </a:r>
            <a:endParaRPr lang="en-US" sz="1350" dirty="0"/>
          </a:p>
        </p:txBody>
      </p:sp>
      <p:sp>
        <p:nvSpPr>
          <p:cNvPr id="34" name="SK-7-text-33"/>
          <p:cNvSpPr/>
          <p:nvPr/>
        </p:nvSpPr>
        <p:spPr>
          <a:xfrm>
            <a:off x="6634163" y="1973312"/>
            <a:ext cx="4967288" cy="479822"/>
          </a:xfrm>
          <a:prstGeom prst="rect">
            <a:avLst/>
          </a:prstGeom>
          <a:noFill/>
          <a:ln/>
        </p:spPr>
        <p:txBody>
          <a:bodyPr vert="horz" wrap="square" lIns="0" tIns="0" rIns="0" bIns="0" rtlCol="0" anchor="ctr"/>
          <a:lstStyle/>
          <a:p>
            <a:pPr marL="0" indent="0" algn="l">
              <a:lnSpc>
                <a:spcPts val="1890"/>
              </a:lnSpc>
              <a:buNone/>
            </a:pPr>
            <a:r>
              <a:rPr lang="en-US" sz="1350" b="1" dirty="0">
                <a:solidFill>
                  <a:srgbClr val="202124"/>
                </a:solidFill>
              </a:rPr>
              <a:t>Myelopathy</a:t>
            </a:r>
            <a:r>
              <a:rPr lang="en-US" sz="1350" dirty="0">
                <a:solidFill>
                  <a:srgbClr val="202124"/>
                </a:solidFill>
              </a:rPr>
              <a:t>: Gait disturbance, clumsiness/loss of dexterity in hands, or bladder/bowel dysfunction</a:t>
            </a:r>
            <a:endParaRPr lang="en-US" sz="1350" dirty="0"/>
          </a:p>
        </p:txBody>
      </p:sp>
      <p:sp>
        <p:nvSpPr>
          <p:cNvPr id="35" name="SK-7-text-34"/>
          <p:cNvSpPr/>
          <p:nvPr/>
        </p:nvSpPr>
        <p:spPr>
          <a:xfrm>
            <a:off x="6634163" y="2510284"/>
            <a:ext cx="4967288" cy="479822"/>
          </a:xfrm>
          <a:prstGeom prst="rect">
            <a:avLst/>
          </a:prstGeom>
          <a:noFill/>
          <a:ln/>
        </p:spPr>
        <p:txBody>
          <a:bodyPr vert="horz" wrap="square" lIns="0" tIns="0" rIns="0" bIns="0" rtlCol="0" anchor="ctr"/>
          <a:lstStyle/>
          <a:p>
            <a:pPr marL="0" indent="0" algn="l">
              <a:lnSpc>
                <a:spcPts val="1890"/>
              </a:lnSpc>
              <a:buNone/>
            </a:pPr>
            <a:r>
              <a:rPr lang="en-US" sz="1350" dirty="0">
                <a:solidFill>
                  <a:srgbClr val="202124"/>
                </a:solidFill>
              </a:rPr>
              <a:t>Sudden onset </a:t>
            </a:r>
            <a:r>
              <a:rPr lang="en-US" sz="1350" b="1" dirty="0">
                <a:solidFill>
                  <a:srgbClr val="202124"/>
                </a:solidFill>
              </a:rPr>
              <a:t>headache</a:t>
            </a:r>
            <a:r>
              <a:rPr lang="en-US" sz="1350" dirty="0">
                <a:solidFill>
                  <a:srgbClr val="202124"/>
                </a:solidFill>
              </a:rPr>
              <a:t> with neck pain (consider Carotid Dissection)</a:t>
            </a:r>
            <a:endParaRPr lang="en-US" sz="1350" dirty="0"/>
          </a:p>
        </p:txBody>
      </p:sp>
      <p:sp>
        <p:nvSpPr>
          <p:cNvPr id="36" name="SK-7-text-35"/>
          <p:cNvSpPr/>
          <p:nvPr/>
        </p:nvSpPr>
        <p:spPr>
          <a:xfrm>
            <a:off x="6657975" y="3371106"/>
            <a:ext cx="52768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005EB8"/>
                </a:solidFill>
              </a:rPr>
              <a:t>AKT Focus: Myelopathy</a:t>
            </a:r>
            <a:endParaRPr lang="en-US" sz="1500" dirty="0"/>
          </a:p>
        </p:txBody>
      </p:sp>
      <p:sp>
        <p:nvSpPr>
          <p:cNvPr id="37" name="SK-7-text-36"/>
          <p:cNvSpPr/>
          <p:nvPr/>
        </p:nvSpPr>
        <p:spPr>
          <a:xfrm>
            <a:off x="6324600" y="3733056"/>
            <a:ext cx="5276850" cy="795933"/>
          </a:xfrm>
          <a:prstGeom prst="rect">
            <a:avLst/>
          </a:prstGeom>
          <a:noFill/>
          <a:ln/>
        </p:spPr>
        <p:txBody>
          <a:bodyPr vert="horz" wrap="square" lIns="0" tIns="0" rIns="0" bIns="0" rtlCol="0" anchor="ctr"/>
          <a:lstStyle/>
          <a:p>
            <a:pPr marL="0" indent="0">
              <a:lnSpc>
                <a:spcPts val="1890"/>
              </a:lnSpc>
              <a:buNone/>
            </a:pPr>
            <a:r>
              <a:rPr lang="en-US" sz="1350" dirty="0">
                <a:solidFill>
                  <a:srgbClr val="202124"/>
                </a:solidFill>
              </a:rPr>
              <a:t>Cervical myelopathy is often insidious. Look for</a:t>
            </a:r>
            <a:r>
              <a:rPr lang="en-US" sz="1350" b="1" dirty="0">
                <a:solidFill>
                  <a:srgbClr val="202124"/>
                </a:solidFill>
              </a:rPr>
              <a:t>Hoffmann's sign</a:t>
            </a:r>
            <a:r>
              <a:rPr lang="en-US" sz="1350" dirty="0">
                <a:solidFill>
                  <a:srgbClr val="202124"/>
                </a:solidFill>
              </a:rPr>
              <a:t>, upgoing plantars, and hyperreflexia below the level of the lesion.</a:t>
            </a:r>
            <a:endParaRPr lang="en-US" sz="1350" dirty="0"/>
          </a:p>
        </p:txBody>
      </p:sp>
      <p:sp>
        <p:nvSpPr>
          <p:cNvPr id="38" name="SK-7-text-37"/>
          <p:cNvSpPr/>
          <p:nvPr/>
        </p:nvSpPr>
        <p:spPr>
          <a:xfrm>
            <a:off x="947737" y="4948089"/>
            <a:ext cx="1101090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C0392B"/>
                </a:solidFill>
              </a:rPr>
              <a:t>URGENT CLINICAL ACTIONS</a:t>
            </a:r>
            <a:endParaRPr lang="en-US" sz="1650" dirty="0"/>
          </a:p>
        </p:txBody>
      </p:sp>
      <p:sp>
        <p:nvSpPr>
          <p:cNvPr id="39" name="SK-7-text-38"/>
          <p:cNvSpPr/>
          <p:nvPr/>
        </p:nvSpPr>
        <p:spPr>
          <a:xfrm>
            <a:off x="590550" y="5338614"/>
            <a:ext cx="11010900" cy="479822"/>
          </a:xfrm>
          <a:prstGeom prst="rect">
            <a:avLst/>
          </a:prstGeom>
          <a:noFill/>
          <a:ln/>
        </p:spPr>
        <p:txBody>
          <a:bodyPr vert="horz" wrap="square" lIns="0" tIns="0" rIns="0" bIns="0" rtlCol="0" anchor="ctr"/>
          <a:lstStyle/>
          <a:p>
            <a:pPr marL="0" indent="0">
              <a:lnSpc>
                <a:spcPts val="1890"/>
              </a:lnSpc>
              <a:buNone/>
            </a:pPr>
            <a:r>
              <a:rPr lang="en-US" sz="1350" b="1" dirty="0">
                <a:solidFill>
                  <a:srgbClr val="C0392B"/>
                </a:solidFill>
              </a:rPr>
              <a:t>Progressive upper limb weakness</a:t>
            </a:r>
            <a:r>
              <a:rPr lang="en-US" sz="1350" b="1" dirty="0">
                <a:solidFill>
                  <a:srgbClr val="202124"/>
                </a:solidFill>
              </a:rPr>
              <a:t> or </a:t>
            </a:r>
            <a:r>
              <a:rPr lang="en-US" sz="1350" b="1" dirty="0">
                <a:solidFill>
                  <a:srgbClr val="C0392B"/>
                </a:solidFill>
              </a:rPr>
              <a:t>Myelopathy signs</a:t>
            </a:r>
            <a:r>
              <a:rPr lang="en-US" sz="1350" b="1" dirty="0">
                <a:solidFill>
                  <a:srgbClr val="202124"/>
                </a:solidFill>
              </a:rPr>
              <a:t> require urgent Neurology or Neurosurgery referral. Trauma with midline tenderness requires </a:t>
            </a:r>
            <a:r>
              <a:rPr lang="en-US" sz="1350" b="1" dirty="0">
                <a:solidFill>
                  <a:srgbClr val="C0392B"/>
                </a:solidFill>
              </a:rPr>
              <a:t>C-spine immobilization</a:t>
            </a:r>
            <a:r>
              <a:rPr lang="en-US" sz="1350" b="1" dirty="0">
                <a:solidFill>
                  <a:srgbClr val="202124"/>
                </a:solidFill>
              </a:rPr>
              <a:t> and A&amp;E assessment.</a:t>
            </a:r>
            <a:endParaRPr lang="en-US" sz="1350" dirty="0"/>
          </a:p>
        </p:txBody>
      </p:sp>
      <p:sp>
        <p:nvSpPr>
          <p:cNvPr id="40" name="SK-7-text-39"/>
          <p:cNvSpPr/>
          <p:nvPr/>
        </p:nvSpPr>
        <p:spPr>
          <a:xfrm>
            <a:off x="10553700" y="6496050"/>
            <a:ext cx="1638300" cy="171450"/>
          </a:xfrm>
          <a:prstGeom prst="rect">
            <a:avLst/>
          </a:prstGeom>
          <a:noFill/>
          <a:ln/>
        </p:spPr>
        <p:txBody>
          <a:bodyPr vert="horz" wrap="square" lIns="0" tIns="0" rIns="0" bIns="0" rtlCol="0" anchor="ctr"/>
          <a:lstStyle/>
          <a:p>
            <a:pPr marL="0" indent="0">
              <a:lnSpc>
                <a:spcPts val="1350"/>
              </a:lnSpc>
              <a:buNone/>
            </a:pPr>
            <a:r>
              <a:rPr lang="en-US" sz="900" dirty="0">
                <a:solidFill>
                  <a:srgbClr val="70757A"/>
                </a:solidFill>
              </a:rPr>
              <a:t>www.bradfordvts.co.uk</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1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5-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5-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5-img-3" descr="preencoded.png"/>
          <p:cNvPicPr>
            <a:picLocks noChangeAspect="1"/>
          </p:cNvPicPr>
          <p:nvPr/>
        </p:nvPicPr>
        <p:blipFill>
          <a:blip r:embed="rId5"/>
          <a:stretch>
            <a:fillRect/>
          </a:stretch>
        </p:blipFill>
        <p:spPr>
          <a:xfrm>
            <a:off x="0" y="0"/>
            <a:ext cx="12192000" cy="769590"/>
          </a:xfrm>
          <a:prstGeom prst="rect">
            <a:avLst/>
          </a:prstGeom>
        </p:spPr>
      </p:pic>
      <p:pic>
        <p:nvPicPr>
          <p:cNvPr id="5" name="SK-15-img-4" descr="preencoded.png"/>
          <p:cNvPicPr>
            <a:picLocks noChangeAspect="1"/>
          </p:cNvPicPr>
          <p:nvPr/>
        </p:nvPicPr>
        <p:blipFill>
          <a:blip r:embed="rId6"/>
          <a:stretch>
            <a:fillRect/>
          </a:stretch>
        </p:blipFill>
        <p:spPr>
          <a:xfrm>
            <a:off x="476250" y="1033611"/>
            <a:ext cx="5429250" cy="1765697"/>
          </a:xfrm>
          <a:prstGeom prst="rect">
            <a:avLst/>
          </a:prstGeom>
        </p:spPr>
      </p:pic>
      <p:pic>
        <p:nvPicPr>
          <p:cNvPr id="6" name="SK-15-img-5" descr="preencoded.png"/>
          <p:cNvPicPr>
            <a:picLocks noChangeAspect="1"/>
          </p:cNvPicPr>
          <p:nvPr/>
        </p:nvPicPr>
        <p:blipFill>
          <a:blip r:embed="rId7"/>
          <a:stretch>
            <a:fillRect/>
          </a:stretch>
        </p:blipFill>
        <p:spPr>
          <a:xfrm>
            <a:off x="476250" y="2980283"/>
            <a:ext cx="5429250" cy="1765697"/>
          </a:xfrm>
          <a:prstGeom prst="rect">
            <a:avLst/>
          </a:prstGeom>
        </p:spPr>
      </p:pic>
      <p:pic>
        <p:nvPicPr>
          <p:cNvPr id="7" name="SK-15-img-6" descr="preencoded.png"/>
          <p:cNvPicPr>
            <a:picLocks noChangeAspect="1"/>
          </p:cNvPicPr>
          <p:nvPr/>
        </p:nvPicPr>
        <p:blipFill>
          <a:blip r:embed="rId8"/>
          <a:stretch>
            <a:fillRect/>
          </a:stretch>
        </p:blipFill>
        <p:spPr>
          <a:xfrm>
            <a:off x="476250" y="4926955"/>
            <a:ext cx="5429250" cy="1419225"/>
          </a:xfrm>
          <a:prstGeom prst="rect">
            <a:avLst/>
          </a:prstGeom>
        </p:spPr>
      </p:pic>
      <p:pic>
        <p:nvPicPr>
          <p:cNvPr id="8" name="SK-15-img-7" descr="preencoded.png"/>
          <p:cNvPicPr>
            <a:picLocks noChangeAspect="1"/>
          </p:cNvPicPr>
          <p:nvPr/>
        </p:nvPicPr>
        <p:blipFill>
          <a:blip r:embed="rId9"/>
          <a:stretch>
            <a:fillRect/>
          </a:stretch>
        </p:blipFill>
        <p:spPr>
          <a:xfrm>
            <a:off x="666750" y="5126980"/>
            <a:ext cx="238125" cy="190500"/>
          </a:xfrm>
          <a:prstGeom prst="rect">
            <a:avLst/>
          </a:prstGeom>
        </p:spPr>
      </p:pic>
      <p:pic>
        <p:nvPicPr>
          <p:cNvPr id="9" name="SK-15-img-8" descr="preencoded.png"/>
          <p:cNvPicPr>
            <a:picLocks noChangeAspect="1"/>
          </p:cNvPicPr>
          <p:nvPr/>
        </p:nvPicPr>
        <p:blipFill>
          <a:blip r:embed="rId10"/>
          <a:stretch>
            <a:fillRect/>
          </a:stretch>
        </p:blipFill>
        <p:spPr>
          <a:xfrm>
            <a:off x="6286500" y="1177677"/>
            <a:ext cx="5429250" cy="3514725"/>
          </a:xfrm>
          <a:prstGeom prst="rect">
            <a:avLst/>
          </a:prstGeom>
        </p:spPr>
      </p:pic>
      <p:pic>
        <p:nvPicPr>
          <p:cNvPr id="10" name="SK-15-img-9" descr="preencoded.png"/>
          <p:cNvPicPr>
            <a:picLocks noChangeAspect="1"/>
          </p:cNvPicPr>
          <p:nvPr/>
        </p:nvPicPr>
        <p:blipFill>
          <a:blip r:embed="rId11"/>
          <a:stretch>
            <a:fillRect/>
          </a:stretch>
        </p:blipFill>
        <p:spPr>
          <a:xfrm>
            <a:off x="6286500" y="1177677"/>
            <a:ext cx="5429250" cy="3514725"/>
          </a:xfrm>
          <a:prstGeom prst="rect">
            <a:avLst/>
          </a:prstGeom>
        </p:spPr>
      </p:pic>
      <p:pic>
        <p:nvPicPr>
          <p:cNvPr id="11" name="SK-15-img-10" descr="preencoded.png"/>
          <p:cNvPicPr>
            <a:picLocks noChangeAspect="1"/>
          </p:cNvPicPr>
          <p:nvPr/>
        </p:nvPicPr>
        <p:blipFill>
          <a:blip r:embed="rId12"/>
          <a:stretch>
            <a:fillRect/>
          </a:stretch>
        </p:blipFill>
        <p:spPr>
          <a:xfrm>
            <a:off x="6286500" y="4768602"/>
            <a:ext cx="5429250" cy="523875"/>
          </a:xfrm>
          <a:prstGeom prst="rect">
            <a:avLst/>
          </a:prstGeom>
        </p:spPr>
      </p:pic>
      <p:pic>
        <p:nvPicPr>
          <p:cNvPr id="12" name="SK-15-img-11" descr="preencoded.png"/>
          <p:cNvPicPr>
            <a:picLocks noChangeAspect="1"/>
          </p:cNvPicPr>
          <p:nvPr/>
        </p:nvPicPr>
        <p:blipFill>
          <a:blip r:embed="rId13"/>
          <a:stretch>
            <a:fillRect/>
          </a:stretch>
        </p:blipFill>
        <p:spPr>
          <a:xfrm>
            <a:off x="6400800" y="4856411"/>
            <a:ext cx="178594" cy="148828"/>
          </a:xfrm>
          <a:prstGeom prst="rect">
            <a:avLst/>
          </a:prstGeom>
        </p:spPr>
      </p:pic>
      <p:sp>
        <p:nvSpPr>
          <p:cNvPr id="13" name="SK-15-text-12"/>
          <p:cNvSpPr/>
          <p:nvPr/>
        </p:nvSpPr>
        <p:spPr>
          <a:xfrm>
            <a:off x="476250" y="285750"/>
            <a:ext cx="1026604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202124"/>
                </a:solidFill>
              </a:rPr>
              <a:t>Low Back Pain Epidemiology</a:t>
            </a:r>
            <a:endParaRPr lang="en-US" sz="2550" dirty="0"/>
          </a:p>
        </p:txBody>
      </p:sp>
      <p:sp>
        <p:nvSpPr>
          <p:cNvPr id="14" name="SK-15-text-13"/>
          <p:cNvSpPr/>
          <p:nvPr/>
        </p:nvSpPr>
        <p:spPr>
          <a:xfrm>
            <a:off x="10706100" y="455265"/>
            <a:ext cx="148590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F26522"/>
                </a:solidFill>
              </a:rPr>
              <a:t>BRADFORD VTS</a:t>
            </a:r>
            <a:endParaRPr lang="en-US" sz="900" dirty="0"/>
          </a:p>
        </p:txBody>
      </p:sp>
      <p:sp>
        <p:nvSpPr>
          <p:cNvPr id="15" name="SK-15-text-14"/>
          <p:cNvSpPr/>
          <p:nvPr/>
        </p:nvSpPr>
        <p:spPr>
          <a:xfrm>
            <a:off x="704850" y="1214586"/>
            <a:ext cx="5219700" cy="495300"/>
          </a:xfrm>
          <a:prstGeom prst="rect">
            <a:avLst/>
          </a:prstGeom>
          <a:noFill/>
          <a:ln/>
        </p:spPr>
        <p:txBody>
          <a:bodyPr vert="horz" wrap="square" lIns="0" tIns="0" rIns="0" bIns="0" rtlCol="0" anchor="ctr"/>
          <a:lstStyle/>
          <a:p>
            <a:pPr marL="0" indent="0">
              <a:lnSpc>
                <a:spcPts val="3900"/>
              </a:lnSpc>
              <a:buNone/>
            </a:pPr>
            <a:r>
              <a:rPr lang="en-US" sz="3900" b="1" dirty="0">
                <a:solidFill>
                  <a:srgbClr val="005EB8"/>
                </a:solidFill>
              </a:rPr>
              <a:t>85%</a:t>
            </a:r>
            <a:endParaRPr lang="en-US" sz="3900" dirty="0"/>
          </a:p>
        </p:txBody>
      </p:sp>
      <p:sp>
        <p:nvSpPr>
          <p:cNvPr id="16" name="SK-15-text-15"/>
          <p:cNvSpPr/>
          <p:nvPr/>
        </p:nvSpPr>
        <p:spPr>
          <a:xfrm>
            <a:off x="704850" y="1767036"/>
            <a:ext cx="563689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02124"/>
                </a:solidFill>
              </a:rPr>
              <a:t>Non-Specific Diagnosis</a:t>
            </a:r>
            <a:endParaRPr lang="en-US" sz="1650" dirty="0"/>
          </a:p>
        </p:txBody>
      </p:sp>
      <p:sp>
        <p:nvSpPr>
          <p:cNvPr id="17" name="SK-15-text-16"/>
          <p:cNvSpPr/>
          <p:nvPr/>
        </p:nvSpPr>
        <p:spPr>
          <a:xfrm>
            <a:off x="704850" y="2138511"/>
            <a:ext cx="4972050" cy="479822"/>
          </a:xfrm>
          <a:prstGeom prst="rect">
            <a:avLst/>
          </a:prstGeom>
          <a:noFill/>
          <a:ln/>
        </p:spPr>
        <p:txBody>
          <a:bodyPr vert="horz" wrap="square" lIns="0" tIns="0" rIns="0" bIns="0" rtlCol="0" anchor="ctr"/>
          <a:lstStyle/>
          <a:p>
            <a:pPr marL="0" indent="0">
              <a:lnSpc>
                <a:spcPts val="1890"/>
              </a:lnSpc>
              <a:buNone/>
            </a:pPr>
            <a:r>
              <a:rPr lang="en-US" sz="1350" dirty="0">
                <a:solidFill>
                  <a:srgbClr val="5F6368"/>
                </a:solidFill>
              </a:rPr>
              <a:t>The vast majority of low back pain cases have </a:t>
            </a:r>
            <a:r>
              <a:rPr lang="en-US" sz="1350" b="1" dirty="0">
                <a:solidFill>
                  <a:srgbClr val="5F6368"/>
                </a:solidFill>
              </a:rPr>
              <a:t>NO definitive pathology</a:t>
            </a:r>
            <a:r>
              <a:rPr lang="en-US" sz="1350" dirty="0">
                <a:solidFill>
                  <a:srgbClr val="5F6368"/>
                </a:solidFill>
              </a:rPr>
              <a:t> even with high-resolution imaging.</a:t>
            </a:r>
            <a:endParaRPr lang="en-US" sz="1350" dirty="0"/>
          </a:p>
        </p:txBody>
      </p:sp>
      <p:sp>
        <p:nvSpPr>
          <p:cNvPr id="18" name="SK-15-text-17"/>
          <p:cNvSpPr/>
          <p:nvPr/>
        </p:nvSpPr>
        <p:spPr>
          <a:xfrm>
            <a:off x="704850" y="3161258"/>
            <a:ext cx="5398770" cy="495300"/>
          </a:xfrm>
          <a:prstGeom prst="rect">
            <a:avLst/>
          </a:prstGeom>
          <a:noFill/>
          <a:ln/>
        </p:spPr>
        <p:txBody>
          <a:bodyPr vert="horz" wrap="square" lIns="0" tIns="0" rIns="0" bIns="0" rtlCol="0" anchor="ctr"/>
          <a:lstStyle/>
          <a:p>
            <a:pPr marL="0" indent="0">
              <a:lnSpc>
                <a:spcPts val="3900"/>
              </a:lnSpc>
              <a:buNone/>
            </a:pPr>
            <a:r>
              <a:rPr lang="en-US" sz="3900" b="1" dirty="0">
                <a:solidFill>
                  <a:srgbClr val="005EB8"/>
                </a:solidFill>
              </a:rPr>
              <a:t>20–30%</a:t>
            </a:r>
            <a:endParaRPr lang="en-US" sz="3900" dirty="0"/>
          </a:p>
        </p:txBody>
      </p:sp>
      <p:sp>
        <p:nvSpPr>
          <p:cNvPr id="19" name="SK-15-text-18"/>
          <p:cNvSpPr/>
          <p:nvPr/>
        </p:nvSpPr>
        <p:spPr>
          <a:xfrm>
            <a:off x="704850" y="3713708"/>
            <a:ext cx="588835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02124"/>
                </a:solidFill>
              </a:rPr>
              <a:t>Asymptomatic Herniation</a:t>
            </a:r>
            <a:endParaRPr lang="en-US" sz="1650" dirty="0"/>
          </a:p>
        </p:txBody>
      </p:sp>
      <p:sp>
        <p:nvSpPr>
          <p:cNvPr id="20" name="SK-15-text-19"/>
          <p:cNvSpPr/>
          <p:nvPr/>
        </p:nvSpPr>
        <p:spPr>
          <a:xfrm>
            <a:off x="704850" y="4085183"/>
            <a:ext cx="4972050" cy="479822"/>
          </a:xfrm>
          <a:prstGeom prst="rect">
            <a:avLst/>
          </a:prstGeom>
          <a:noFill/>
          <a:ln/>
        </p:spPr>
        <p:txBody>
          <a:bodyPr vert="horz" wrap="square" lIns="0" tIns="0" rIns="0" bIns="0" rtlCol="0" anchor="ctr"/>
          <a:lstStyle/>
          <a:p>
            <a:pPr marL="0" indent="0">
              <a:lnSpc>
                <a:spcPts val="1890"/>
              </a:lnSpc>
              <a:buNone/>
            </a:pPr>
            <a:r>
              <a:rPr lang="en-US" sz="1350" dirty="0">
                <a:solidFill>
                  <a:srgbClr val="5F6368"/>
                </a:solidFill>
              </a:rPr>
              <a:t>Scans of healthy, pain-free individuals frequently show disc herniations and degenerative changes.</a:t>
            </a:r>
            <a:endParaRPr lang="en-US" sz="1350" dirty="0"/>
          </a:p>
        </p:txBody>
      </p:sp>
      <p:sp>
        <p:nvSpPr>
          <p:cNvPr id="21" name="SK-15-text-20"/>
          <p:cNvSpPr/>
          <p:nvPr/>
        </p:nvSpPr>
        <p:spPr>
          <a:xfrm>
            <a:off x="1000125" y="5079355"/>
            <a:ext cx="100584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26522"/>
                </a:solidFill>
              </a:rPr>
              <a:t>Core Philosophy: Normalise, Don't Medicalise</a:t>
            </a:r>
            <a:endParaRPr lang="en-US" sz="1500" dirty="0"/>
          </a:p>
        </p:txBody>
      </p:sp>
      <p:sp>
        <p:nvSpPr>
          <p:cNvPr id="22" name="SK-15-text-21"/>
          <p:cNvSpPr/>
          <p:nvPr/>
        </p:nvSpPr>
        <p:spPr>
          <a:xfrm>
            <a:off x="666750" y="5422255"/>
            <a:ext cx="5048250" cy="771525"/>
          </a:xfrm>
          <a:prstGeom prst="rect">
            <a:avLst/>
          </a:prstGeom>
          <a:noFill/>
          <a:ln/>
        </p:spPr>
        <p:txBody>
          <a:bodyPr vert="horz" wrap="square" lIns="0" tIns="0" rIns="0" bIns="0" rtlCol="0" anchor="ctr"/>
          <a:lstStyle/>
          <a:p>
            <a:pPr marL="0" indent="0">
              <a:lnSpc>
                <a:spcPts val="2025"/>
              </a:lnSpc>
              <a:buNone/>
            </a:pPr>
            <a:r>
              <a:rPr lang="en-US" sz="1350" i="1" dirty="0">
                <a:solidFill>
                  <a:srgbClr val="202124"/>
                </a:solidFill>
              </a:rPr>
              <a:t>"Degenerative disc disease is the internal equivalent of grey hair and wrinkles. It is a sign of normal ageing, not necessarily a source of symptoms."</a:t>
            </a:r>
            <a:endParaRPr lang="en-US" sz="1350" dirty="0"/>
          </a:p>
        </p:txBody>
      </p:sp>
      <p:sp>
        <p:nvSpPr>
          <p:cNvPr id="23" name="SK-15-text-22"/>
          <p:cNvSpPr/>
          <p:nvPr/>
        </p:nvSpPr>
        <p:spPr>
          <a:xfrm>
            <a:off x="6579394" y="4816227"/>
            <a:ext cx="5200650" cy="428625"/>
          </a:xfrm>
          <a:prstGeom prst="rect">
            <a:avLst/>
          </a:prstGeom>
          <a:noFill/>
          <a:ln/>
        </p:spPr>
        <p:txBody>
          <a:bodyPr vert="horz" wrap="square" lIns="0" tIns="0" rIns="0" bIns="0" rtlCol="0" anchor="ctr"/>
          <a:lstStyle/>
          <a:p>
            <a:pPr marL="0" indent="0">
              <a:lnSpc>
                <a:spcPts val="1688"/>
              </a:lnSpc>
              <a:buNone/>
            </a:pPr>
            <a:r>
              <a:rPr lang="en-US" sz="1125" b="1" dirty="0">
                <a:solidFill>
                  <a:srgbClr val="005EB8"/>
                </a:solidFill>
              </a:rPr>
              <a:t> AKT PEARL: Radiology reports describing "degenerative disc disease" usually denote normal age-related changes, not pathology requiring intervention.</a:t>
            </a:r>
            <a:endParaRPr lang="en-US" sz="1125" dirty="0"/>
          </a:p>
        </p:txBody>
      </p:sp>
      <p:sp>
        <p:nvSpPr>
          <p:cNvPr id="24" name="SK-15-text-23"/>
          <p:cNvSpPr/>
          <p:nvPr/>
        </p:nvSpPr>
        <p:spPr>
          <a:xfrm>
            <a:off x="6524625" y="5330577"/>
            <a:ext cx="5667375"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202124"/>
                </a:solidFill>
              </a:rPr>
              <a:t>Humans evolved to live ~50 years.</a:t>
            </a:r>
            <a:endParaRPr lang="en-US" sz="1275" dirty="0"/>
          </a:p>
        </p:txBody>
      </p:sp>
      <p:sp>
        <p:nvSpPr>
          <p:cNvPr id="25" name="SK-15-text-24"/>
          <p:cNvSpPr/>
          <p:nvPr/>
        </p:nvSpPr>
        <p:spPr>
          <a:xfrm>
            <a:off x="6524625" y="5621089"/>
            <a:ext cx="5667375"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202124"/>
                </a:solidFill>
              </a:rPr>
              <a:t>Degeneration is normal after the 3rd decade.</a:t>
            </a:r>
            <a:endParaRPr lang="en-US" sz="1275" dirty="0"/>
          </a:p>
        </p:txBody>
      </p:sp>
      <p:sp>
        <p:nvSpPr>
          <p:cNvPr id="26" name="SK-15-text-25"/>
          <p:cNvSpPr/>
          <p:nvPr/>
        </p:nvSpPr>
        <p:spPr>
          <a:xfrm>
            <a:off x="6524625" y="5911602"/>
            <a:ext cx="5667375"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202124"/>
                </a:solidFill>
              </a:rPr>
              <a:t>Imaging routine cases leads to over-treatment.</a:t>
            </a:r>
            <a:endParaRPr lang="en-US" sz="1275" dirty="0"/>
          </a:p>
        </p:txBody>
      </p:sp>
      <p:sp>
        <p:nvSpPr>
          <p:cNvPr id="27" name="SK-15-text-26"/>
          <p:cNvSpPr/>
          <p:nvPr/>
        </p:nvSpPr>
        <p:spPr>
          <a:xfrm>
            <a:off x="10553700" y="6610350"/>
            <a:ext cx="1638300" cy="171450"/>
          </a:xfrm>
          <a:prstGeom prst="rect">
            <a:avLst/>
          </a:prstGeom>
          <a:noFill/>
          <a:ln/>
        </p:spPr>
        <p:txBody>
          <a:bodyPr vert="horz" wrap="square" lIns="0" tIns="0" rIns="0" bIns="0" rtlCol="0" anchor="ctr"/>
          <a:lstStyle/>
          <a:p>
            <a:pPr marL="0" indent="0">
              <a:lnSpc>
                <a:spcPts val="1350"/>
              </a:lnSpc>
              <a:buNone/>
            </a:pPr>
            <a:r>
              <a:rPr lang="en-US" sz="900" dirty="0">
                <a:solidFill>
                  <a:srgbClr val="70757A"/>
                </a:solidFill>
              </a:rPr>
              <a:t>www.bradfordvts.co.uk</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1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6-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6-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6-img-3" descr="preencoded.png"/>
          <p:cNvPicPr>
            <a:picLocks noChangeAspect="1"/>
          </p:cNvPicPr>
          <p:nvPr/>
        </p:nvPicPr>
        <p:blipFill>
          <a:blip r:embed="rId5"/>
          <a:stretch>
            <a:fillRect/>
          </a:stretch>
        </p:blipFill>
        <p:spPr>
          <a:xfrm>
            <a:off x="0" y="0"/>
            <a:ext cx="12192000" cy="769590"/>
          </a:xfrm>
          <a:prstGeom prst="rect">
            <a:avLst/>
          </a:prstGeom>
        </p:spPr>
      </p:pic>
      <p:pic>
        <p:nvPicPr>
          <p:cNvPr id="5" name="SK-16-img-4" descr="preencoded.png"/>
          <p:cNvPicPr>
            <a:picLocks noChangeAspect="1"/>
          </p:cNvPicPr>
          <p:nvPr/>
        </p:nvPicPr>
        <p:blipFill>
          <a:blip r:embed="rId6"/>
          <a:stretch>
            <a:fillRect/>
          </a:stretch>
        </p:blipFill>
        <p:spPr>
          <a:xfrm>
            <a:off x="476250" y="1055340"/>
            <a:ext cx="5524500" cy="1967954"/>
          </a:xfrm>
          <a:prstGeom prst="rect">
            <a:avLst/>
          </a:prstGeom>
        </p:spPr>
      </p:pic>
      <p:pic>
        <p:nvPicPr>
          <p:cNvPr id="6" name="SK-16-img-5" descr="preencoded.png"/>
          <p:cNvPicPr>
            <a:picLocks noChangeAspect="1"/>
          </p:cNvPicPr>
          <p:nvPr/>
        </p:nvPicPr>
        <p:blipFill>
          <a:blip r:embed="rId7"/>
          <a:stretch>
            <a:fillRect/>
          </a:stretch>
        </p:blipFill>
        <p:spPr>
          <a:xfrm>
            <a:off x="590550" y="1231553"/>
            <a:ext cx="238125" cy="190500"/>
          </a:xfrm>
          <a:prstGeom prst="rect">
            <a:avLst/>
          </a:prstGeom>
        </p:spPr>
      </p:pic>
      <p:pic>
        <p:nvPicPr>
          <p:cNvPr id="7" name="SK-16-img-6" descr="preencoded.png"/>
          <p:cNvPicPr>
            <a:picLocks noChangeAspect="1"/>
          </p:cNvPicPr>
          <p:nvPr/>
        </p:nvPicPr>
        <p:blipFill>
          <a:blip r:embed="rId8"/>
          <a:stretch>
            <a:fillRect/>
          </a:stretch>
        </p:blipFill>
        <p:spPr>
          <a:xfrm>
            <a:off x="476250" y="3213795"/>
            <a:ext cx="5524500" cy="1967954"/>
          </a:xfrm>
          <a:prstGeom prst="rect">
            <a:avLst/>
          </a:prstGeom>
        </p:spPr>
      </p:pic>
      <p:pic>
        <p:nvPicPr>
          <p:cNvPr id="8" name="SK-16-img-7" descr="preencoded.png"/>
          <p:cNvPicPr>
            <a:picLocks noChangeAspect="1"/>
          </p:cNvPicPr>
          <p:nvPr/>
        </p:nvPicPr>
        <p:blipFill>
          <a:blip r:embed="rId9"/>
          <a:stretch>
            <a:fillRect/>
          </a:stretch>
        </p:blipFill>
        <p:spPr>
          <a:xfrm>
            <a:off x="590550" y="3390007"/>
            <a:ext cx="238125" cy="190500"/>
          </a:xfrm>
          <a:prstGeom prst="rect">
            <a:avLst/>
          </a:prstGeom>
        </p:spPr>
      </p:pic>
      <p:pic>
        <p:nvPicPr>
          <p:cNvPr id="9" name="SK-16-img-8" descr="preencoded.png"/>
          <p:cNvPicPr>
            <a:picLocks noChangeAspect="1"/>
          </p:cNvPicPr>
          <p:nvPr/>
        </p:nvPicPr>
        <p:blipFill>
          <a:blip r:embed="rId6"/>
          <a:stretch>
            <a:fillRect/>
          </a:stretch>
        </p:blipFill>
        <p:spPr>
          <a:xfrm>
            <a:off x="6191250" y="1055340"/>
            <a:ext cx="5524500" cy="1967954"/>
          </a:xfrm>
          <a:prstGeom prst="rect">
            <a:avLst/>
          </a:prstGeom>
        </p:spPr>
      </p:pic>
      <p:pic>
        <p:nvPicPr>
          <p:cNvPr id="10" name="SK-16-img-9" descr="preencoded.png"/>
          <p:cNvPicPr>
            <a:picLocks noChangeAspect="1"/>
          </p:cNvPicPr>
          <p:nvPr/>
        </p:nvPicPr>
        <p:blipFill>
          <a:blip r:embed="rId10"/>
          <a:stretch>
            <a:fillRect/>
          </a:stretch>
        </p:blipFill>
        <p:spPr>
          <a:xfrm>
            <a:off x="6305550" y="1231553"/>
            <a:ext cx="238125" cy="190500"/>
          </a:xfrm>
          <a:prstGeom prst="rect">
            <a:avLst/>
          </a:prstGeom>
        </p:spPr>
      </p:pic>
      <p:pic>
        <p:nvPicPr>
          <p:cNvPr id="11" name="SK-16-img-10" descr="preencoded.png"/>
          <p:cNvPicPr>
            <a:picLocks noChangeAspect="1"/>
          </p:cNvPicPr>
          <p:nvPr/>
        </p:nvPicPr>
        <p:blipFill>
          <a:blip r:embed="rId8"/>
          <a:stretch>
            <a:fillRect/>
          </a:stretch>
        </p:blipFill>
        <p:spPr>
          <a:xfrm>
            <a:off x="6191250" y="3213795"/>
            <a:ext cx="5524500" cy="1967954"/>
          </a:xfrm>
          <a:prstGeom prst="rect">
            <a:avLst/>
          </a:prstGeom>
        </p:spPr>
      </p:pic>
      <p:pic>
        <p:nvPicPr>
          <p:cNvPr id="12" name="SK-16-img-11" descr="preencoded.png"/>
          <p:cNvPicPr>
            <a:picLocks noChangeAspect="1"/>
          </p:cNvPicPr>
          <p:nvPr/>
        </p:nvPicPr>
        <p:blipFill>
          <a:blip r:embed="rId11"/>
          <a:stretch>
            <a:fillRect/>
          </a:stretch>
        </p:blipFill>
        <p:spPr>
          <a:xfrm>
            <a:off x="6305550" y="3390007"/>
            <a:ext cx="238125" cy="190500"/>
          </a:xfrm>
          <a:prstGeom prst="rect">
            <a:avLst/>
          </a:prstGeom>
        </p:spPr>
      </p:pic>
      <p:pic>
        <p:nvPicPr>
          <p:cNvPr id="13" name="SK-16-img-12" descr="preencoded.png"/>
          <p:cNvPicPr>
            <a:picLocks noChangeAspect="1"/>
          </p:cNvPicPr>
          <p:nvPr/>
        </p:nvPicPr>
        <p:blipFill>
          <a:blip r:embed="rId12"/>
          <a:stretch>
            <a:fillRect/>
          </a:stretch>
        </p:blipFill>
        <p:spPr>
          <a:xfrm>
            <a:off x="476250" y="5372100"/>
            <a:ext cx="11239500" cy="742950"/>
          </a:xfrm>
          <a:prstGeom prst="rect">
            <a:avLst/>
          </a:prstGeom>
        </p:spPr>
      </p:pic>
      <p:pic>
        <p:nvPicPr>
          <p:cNvPr id="14" name="SK-16-img-13" descr="preencoded.png"/>
          <p:cNvPicPr>
            <a:picLocks noChangeAspect="1"/>
          </p:cNvPicPr>
          <p:nvPr/>
        </p:nvPicPr>
        <p:blipFill>
          <a:blip r:embed="rId13"/>
          <a:stretch>
            <a:fillRect/>
          </a:stretch>
        </p:blipFill>
        <p:spPr>
          <a:xfrm>
            <a:off x="590550" y="5553075"/>
            <a:ext cx="381000" cy="381000"/>
          </a:xfrm>
          <a:prstGeom prst="rect">
            <a:avLst/>
          </a:prstGeom>
        </p:spPr>
      </p:pic>
      <p:pic>
        <p:nvPicPr>
          <p:cNvPr id="15" name="SK-16-img-14" descr="preencoded.png"/>
          <p:cNvPicPr>
            <a:picLocks noChangeAspect="1"/>
          </p:cNvPicPr>
          <p:nvPr/>
        </p:nvPicPr>
        <p:blipFill>
          <a:blip r:embed="rId14"/>
          <a:stretch>
            <a:fillRect/>
          </a:stretch>
        </p:blipFill>
        <p:spPr>
          <a:xfrm>
            <a:off x="685800" y="5667375"/>
            <a:ext cx="190500" cy="152400"/>
          </a:xfrm>
          <a:prstGeom prst="rect">
            <a:avLst/>
          </a:prstGeom>
        </p:spPr>
      </p:pic>
      <p:sp>
        <p:nvSpPr>
          <p:cNvPr id="16" name="SK-16-text-15"/>
          <p:cNvSpPr/>
          <p:nvPr/>
        </p:nvSpPr>
        <p:spPr>
          <a:xfrm>
            <a:off x="476250" y="285750"/>
            <a:ext cx="1039558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202124"/>
                </a:solidFill>
              </a:rPr>
              <a:t>NICE NG59 Management Do's</a:t>
            </a:r>
            <a:endParaRPr lang="en-US" sz="2550" dirty="0"/>
          </a:p>
        </p:txBody>
      </p:sp>
      <p:sp>
        <p:nvSpPr>
          <p:cNvPr id="17" name="SK-16-text-16"/>
          <p:cNvSpPr/>
          <p:nvPr/>
        </p:nvSpPr>
        <p:spPr>
          <a:xfrm>
            <a:off x="10706100" y="455265"/>
            <a:ext cx="148590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F26522"/>
                </a:solidFill>
              </a:rPr>
              <a:t>BRADFORD VTS</a:t>
            </a:r>
            <a:endParaRPr lang="en-US" sz="900" dirty="0"/>
          </a:p>
        </p:txBody>
      </p:sp>
      <p:sp>
        <p:nvSpPr>
          <p:cNvPr id="18" name="SK-16-text-17"/>
          <p:cNvSpPr/>
          <p:nvPr/>
        </p:nvSpPr>
        <p:spPr>
          <a:xfrm>
            <a:off x="923925" y="1169640"/>
            <a:ext cx="513397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005EB8"/>
                </a:solidFill>
              </a:rPr>
              <a:t>History &amp; Assessment</a:t>
            </a:r>
            <a:endParaRPr lang="en-US" sz="1650" dirty="0"/>
          </a:p>
        </p:txBody>
      </p:sp>
      <p:sp>
        <p:nvSpPr>
          <p:cNvPr id="19" name="SK-16-text-18"/>
          <p:cNvSpPr/>
          <p:nvPr/>
        </p:nvSpPr>
        <p:spPr>
          <a:xfrm>
            <a:off x="733425" y="1579215"/>
            <a:ext cx="11458575"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202124"/>
                </a:solidFill>
              </a:rPr>
              <a:t>Screen for </a:t>
            </a:r>
            <a:r>
              <a:rPr lang="en-US" sz="1350" b="1" dirty="0">
                <a:solidFill>
                  <a:srgbClr val="202124"/>
                </a:solidFill>
              </a:rPr>
              <a:t>Yellow Flags</a:t>
            </a:r>
            <a:r>
              <a:rPr lang="en-US" sz="1350" dirty="0">
                <a:solidFill>
                  <a:srgbClr val="202124"/>
                </a:solidFill>
              </a:rPr>
              <a:t>: psychosocial factors predicting chronicity.</a:t>
            </a:r>
            <a:endParaRPr lang="en-US" sz="1350" dirty="0"/>
          </a:p>
        </p:txBody>
      </p:sp>
      <p:sp>
        <p:nvSpPr>
          <p:cNvPr id="20" name="SK-16-text-19"/>
          <p:cNvSpPr/>
          <p:nvPr/>
        </p:nvSpPr>
        <p:spPr>
          <a:xfrm>
            <a:off x="733425" y="1912590"/>
            <a:ext cx="11458575"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202124"/>
                </a:solidFill>
              </a:rPr>
              <a:t>Identify health beliefs, catastrophic thinking, and fear-avoidance.</a:t>
            </a:r>
            <a:endParaRPr lang="en-US" sz="1350" dirty="0"/>
          </a:p>
        </p:txBody>
      </p:sp>
      <p:sp>
        <p:nvSpPr>
          <p:cNvPr id="21" name="SK-16-text-20"/>
          <p:cNvSpPr/>
          <p:nvPr/>
        </p:nvSpPr>
        <p:spPr>
          <a:xfrm>
            <a:off x="733425" y="2245965"/>
            <a:ext cx="11458575"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202124"/>
                </a:solidFill>
              </a:rPr>
              <a:t>Perform a physical examination to build trust and exclude red flags.</a:t>
            </a:r>
            <a:endParaRPr lang="en-US" sz="1350" dirty="0"/>
          </a:p>
        </p:txBody>
      </p:sp>
      <p:sp>
        <p:nvSpPr>
          <p:cNvPr id="22" name="SK-16-text-21"/>
          <p:cNvSpPr/>
          <p:nvPr/>
        </p:nvSpPr>
        <p:spPr>
          <a:xfrm>
            <a:off x="923925" y="3328095"/>
            <a:ext cx="513397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005EB8"/>
                </a:solidFill>
              </a:rPr>
              <a:t>First-Line Treatment</a:t>
            </a:r>
            <a:endParaRPr lang="en-US" sz="1650" dirty="0"/>
          </a:p>
        </p:txBody>
      </p:sp>
      <p:sp>
        <p:nvSpPr>
          <p:cNvPr id="23" name="SK-16-text-22"/>
          <p:cNvSpPr/>
          <p:nvPr/>
        </p:nvSpPr>
        <p:spPr>
          <a:xfrm>
            <a:off x="733425" y="3737670"/>
            <a:ext cx="11458575"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202124"/>
                </a:solidFill>
              </a:rPr>
              <a:t>Prescribe </a:t>
            </a:r>
            <a:r>
              <a:rPr lang="en-US" sz="1350" b="1" dirty="0">
                <a:solidFill>
                  <a:srgbClr val="202124"/>
                </a:solidFill>
              </a:rPr>
              <a:t>exercise</a:t>
            </a:r>
            <a:r>
              <a:rPr lang="en-US" sz="1350" dirty="0">
                <a:solidFill>
                  <a:srgbClr val="202124"/>
                </a:solidFill>
              </a:rPr>
              <a:t>: aerobic, strengthening, and flexibility.</a:t>
            </a:r>
            <a:endParaRPr lang="en-US" sz="1350" dirty="0"/>
          </a:p>
        </p:txBody>
      </p:sp>
      <p:sp>
        <p:nvSpPr>
          <p:cNvPr id="24" name="SK-16-text-23"/>
          <p:cNvSpPr/>
          <p:nvPr/>
        </p:nvSpPr>
        <p:spPr>
          <a:xfrm>
            <a:off x="733425" y="4071045"/>
            <a:ext cx="11458575"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202124"/>
                </a:solidFill>
              </a:rPr>
              <a:t>Encourage self-management and remaining in normal activity.</a:t>
            </a:r>
            <a:endParaRPr lang="en-US" sz="1350" dirty="0"/>
          </a:p>
        </p:txBody>
      </p:sp>
      <p:sp>
        <p:nvSpPr>
          <p:cNvPr id="25" name="SK-16-text-24"/>
          <p:cNvSpPr/>
          <p:nvPr/>
        </p:nvSpPr>
        <p:spPr>
          <a:xfrm>
            <a:off x="733425" y="4404420"/>
            <a:ext cx="11458575"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202124"/>
                </a:solidFill>
              </a:rPr>
              <a:t>Explain that movement is safe and "hurt does not mean harm."</a:t>
            </a:r>
            <a:endParaRPr lang="en-US" sz="1350" dirty="0"/>
          </a:p>
        </p:txBody>
      </p:sp>
      <p:sp>
        <p:nvSpPr>
          <p:cNvPr id="26" name="SK-16-text-25"/>
          <p:cNvSpPr/>
          <p:nvPr/>
        </p:nvSpPr>
        <p:spPr>
          <a:xfrm>
            <a:off x="6638925" y="1169640"/>
            <a:ext cx="488251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005EB8"/>
                </a:solidFill>
              </a:rPr>
              <a:t>Multimodal Adjuncts</a:t>
            </a:r>
            <a:endParaRPr lang="en-US" sz="1650" dirty="0"/>
          </a:p>
        </p:txBody>
      </p:sp>
      <p:sp>
        <p:nvSpPr>
          <p:cNvPr id="27" name="SK-16-text-26"/>
          <p:cNvSpPr/>
          <p:nvPr/>
        </p:nvSpPr>
        <p:spPr>
          <a:xfrm>
            <a:off x="6448425" y="1579215"/>
            <a:ext cx="5743575"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202124"/>
                </a:solidFill>
              </a:rPr>
              <a:t>Consider </a:t>
            </a:r>
            <a:r>
              <a:rPr lang="en-US" sz="1350" b="1" dirty="0">
                <a:solidFill>
                  <a:srgbClr val="202124"/>
                </a:solidFill>
              </a:rPr>
              <a:t>manual therapy</a:t>
            </a:r>
            <a:r>
              <a:rPr lang="en-US" sz="1350" dirty="0">
                <a:solidFill>
                  <a:srgbClr val="202124"/>
                </a:solidFill>
              </a:rPr>
              <a:t> (mobilisation/manipulation) with exercise.</a:t>
            </a:r>
            <a:endParaRPr lang="en-US" sz="1350" dirty="0"/>
          </a:p>
        </p:txBody>
      </p:sp>
      <p:sp>
        <p:nvSpPr>
          <p:cNvPr id="28" name="SK-16-text-27"/>
          <p:cNvSpPr/>
          <p:nvPr/>
        </p:nvSpPr>
        <p:spPr>
          <a:xfrm>
            <a:off x="6448425" y="1912590"/>
            <a:ext cx="5743575"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202124"/>
                </a:solidFill>
              </a:rPr>
              <a:t>Offer psychological therapies (CBT) for persistent pain/distress.</a:t>
            </a:r>
            <a:endParaRPr lang="en-US" sz="1350" dirty="0"/>
          </a:p>
        </p:txBody>
      </p:sp>
      <p:sp>
        <p:nvSpPr>
          <p:cNvPr id="29" name="SK-16-text-28"/>
          <p:cNvSpPr/>
          <p:nvPr/>
        </p:nvSpPr>
        <p:spPr>
          <a:xfrm>
            <a:off x="6448425" y="2245965"/>
            <a:ext cx="5743575"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202124"/>
                </a:solidFill>
              </a:rPr>
              <a:t>Acupuncture is an option only as part of a treatment package.</a:t>
            </a:r>
            <a:endParaRPr lang="en-US" sz="1350" dirty="0"/>
          </a:p>
        </p:txBody>
      </p:sp>
      <p:sp>
        <p:nvSpPr>
          <p:cNvPr id="30" name="SK-16-text-29"/>
          <p:cNvSpPr/>
          <p:nvPr/>
        </p:nvSpPr>
        <p:spPr>
          <a:xfrm>
            <a:off x="6638925" y="3328095"/>
            <a:ext cx="538543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005EB8"/>
                </a:solidFill>
              </a:rPr>
              <a:t>Medication Principles</a:t>
            </a:r>
            <a:endParaRPr lang="en-US" sz="1650" dirty="0"/>
          </a:p>
        </p:txBody>
      </p:sp>
      <p:sp>
        <p:nvSpPr>
          <p:cNvPr id="31" name="SK-16-text-30"/>
          <p:cNvSpPr/>
          <p:nvPr/>
        </p:nvSpPr>
        <p:spPr>
          <a:xfrm>
            <a:off x="6448425" y="3737670"/>
            <a:ext cx="5743575"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202124"/>
                </a:solidFill>
              </a:rPr>
              <a:t>Use </a:t>
            </a:r>
            <a:r>
              <a:rPr lang="en-US" sz="1350" b="1" dirty="0">
                <a:solidFill>
                  <a:srgbClr val="202124"/>
                </a:solidFill>
              </a:rPr>
              <a:t>oral NSAIDs</a:t>
            </a:r>
            <a:r>
              <a:rPr lang="en-US" sz="1350" dirty="0">
                <a:solidFill>
                  <a:srgbClr val="202124"/>
                </a:solidFill>
              </a:rPr>
              <a:t> at the lowest effective dose for short periods.</a:t>
            </a:r>
            <a:endParaRPr lang="en-US" sz="1350" dirty="0"/>
          </a:p>
        </p:txBody>
      </p:sp>
      <p:sp>
        <p:nvSpPr>
          <p:cNvPr id="32" name="SK-16-text-31"/>
          <p:cNvSpPr/>
          <p:nvPr/>
        </p:nvSpPr>
        <p:spPr>
          <a:xfrm>
            <a:off x="6448425" y="4071045"/>
            <a:ext cx="5153025" cy="514350"/>
          </a:xfrm>
          <a:prstGeom prst="rect">
            <a:avLst/>
          </a:prstGeom>
          <a:noFill/>
          <a:ln/>
        </p:spPr>
        <p:txBody>
          <a:bodyPr vert="horz" wrap="square" lIns="0" tIns="0" rIns="0" bIns="0" rtlCol="0" anchor="ctr"/>
          <a:lstStyle/>
          <a:p>
            <a:pPr marL="0" indent="0" algn="l">
              <a:lnSpc>
                <a:spcPts val="2025"/>
              </a:lnSpc>
              <a:buNone/>
            </a:pPr>
            <a:r>
              <a:rPr lang="en-US" sz="1350" dirty="0">
                <a:solidFill>
                  <a:srgbClr val="202124"/>
                </a:solidFill>
              </a:rPr>
              <a:t>Consider GI protection (PPI) if prescribing NSAIDs to at-risk patients.</a:t>
            </a:r>
            <a:endParaRPr lang="en-US" sz="1350" dirty="0"/>
          </a:p>
        </p:txBody>
      </p:sp>
      <p:sp>
        <p:nvSpPr>
          <p:cNvPr id="33" name="SK-16-text-32"/>
          <p:cNvSpPr/>
          <p:nvPr/>
        </p:nvSpPr>
        <p:spPr>
          <a:xfrm>
            <a:off x="6448425" y="4661595"/>
            <a:ext cx="5743575" cy="257175"/>
          </a:xfrm>
          <a:prstGeom prst="rect">
            <a:avLst/>
          </a:prstGeom>
          <a:noFill/>
          <a:ln/>
        </p:spPr>
        <p:txBody>
          <a:bodyPr vert="horz" wrap="square" lIns="0" tIns="0" rIns="0" bIns="0" rtlCol="0" anchor="ctr"/>
          <a:lstStyle/>
          <a:p>
            <a:pPr marL="0" indent="0" algn="l">
              <a:lnSpc>
                <a:spcPts val="2025"/>
              </a:lnSpc>
              <a:buNone/>
            </a:pPr>
            <a:r>
              <a:rPr lang="en-US" sz="1350" dirty="0">
                <a:solidFill>
                  <a:srgbClr val="202124"/>
                </a:solidFill>
              </a:rPr>
              <a:t>Encourage early return to work to prevent long-term disability.</a:t>
            </a:r>
            <a:endParaRPr lang="en-US" sz="1350" dirty="0"/>
          </a:p>
        </p:txBody>
      </p:sp>
      <p:sp>
        <p:nvSpPr>
          <p:cNvPr id="34" name="SK-16-text-33"/>
          <p:cNvSpPr/>
          <p:nvPr/>
        </p:nvSpPr>
        <p:spPr>
          <a:xfrm>
            <a:off x="1114425" y="5486400"/>
            <a:ext cx="10487025" cy="514350"/>
          </a:xfrm>
          <a:prstGeom prst="rect">
            <a:avLst/>
          </a:prstGeom>
          <a:noFill/>
          <a:ln/>
        </p:spPr>
        <p:txBody>
          <a:bodyPr vert="horz" wrap="square" lIns="0" tIns="0" rIns="0" bIns="0" rtlCol="0" anchor="ctr"/>
          <a:lstStyle/>
          <a:p>
            <a:pPr marL="0" indent="0">
              <a:lnSpc>
                <a:spcPts val="2025"/>
              </a:lnSpc>
              <a:buNone/>
            </a:pPr>
            <a:r>
              <a:rPr lang="en-US" sz="1350" b="1" dirty="0">
                <a:solidFill>
                  <a:srgbClr val="F26522"/>
                </a:solidFill>
              </a:rPr>
              <a:t>AKT Exam Pearl:</a:t>
            </a:r>
            <a:r>
              <a:rPr lang="en-US" sz="1350" b="1" dirty="0">
                <a:solidFill>
                  <a:srgbClr val="202124"/>
                </a:solidFill>
              </a:rPr>
              <a:t> NICE NG59 (2020) emphasizes </a:t>
            </a:r>
            <a:r>
              <a:rPr lang="en-US" sz="1350" b="1" dirty="0">
                <a:solidFill>
                  <a:srgbClr val="F26522"/>
                </a:solidFill>
              </a:rPr>
              <a:t>Exercise</a:t>
            </a:r>
            <a:r>
              <a:rPr lang="en-US" sz="1350" b="1" dirty="0">
                <a:solidFill>
                  <a:srgbClr val="202124"/>
                </a:solidFill>
              </a:rPr>
              <a:t> as the primary first-line treatment for all low back pain, prioritised over pharmacological interventions.</a:t>
            </a:r>
            <a:endParaRPr lang="en-US" sz="1350" dirty="0"/>
          </a:p>
        </p:txBody>
      </p:sp>
      <p:sp>
        <p:nvSpPr>
          <p:cNvPr id="35" name="SK-16-text-34"/>
          <p:cNvSpPr/>
          <p:nvPr/>
        </p:nvSpPr>
        <p:spPr>
          <a:xfrm>
            <a:off x="10553700" y="6496050"/>
            <a:ext cx="1638300" cy="171450"/>
          </a:xfrm>
          <a:prstGeom prst="rect">
            <a:avLst/>
          </a:prstGeom>
          <a:noFill/>
          <a:ln/>
        </p:spPr>
        <p:txBody>
          <a:bodyPr vert="horz" wrap="square" lIns="0" tIns="0" rIns="0" bIns="0" rtlCol="0" anchor="ctr"/>
          <a:lstStyle/>
          <a:p>
            <a:pPr marL="0" indent="0">
              <a:lnSpc>
                <a:spcPts val="1350"/>
              </a:lnSpc>
              <a:buNone/>
            </a:pPr>
            <a:r>
              <a:rPr lang="en-US" sz="900" dirty="0">
                <a:solidFill>
                  <a:srgbClr val="70757A"/>
                </a:solidFill>
              </a:rPr>
              <a:t>www.bradfordvts.co.uk</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3812</Words>
  <Application>Microsoft Office PowerPoint</Application>
  <PresentationFormat>Widescreen</PresentationFormat>
  <Paragraphs>456</Paragraphs>
  <Slides>23</Slides>
  <Notes>23</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23</vt:i4>
      </vt:variant>
    </vt:vector>
  </HeadingPairs>
  <TitlesOfParts>
    <vt:vector size="25" baseType="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Ramesh Mehay</cp:lastModifiedBy>
  <cp:revision>3</cp:revision>
  <dcterms:created xsi:type="dcterms:W3CDTF">2026-06-26T18:18:08Z</dcterms:created>
  <dcterms:modified xsi:type="dcterms:W3CDTF">2026-06-28T20:21:15Z</dcterms:modified>
</cp:coreProperties>
</file>