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2310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1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1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1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openxmlformats.org/officeDocument/2006/relationships/image" Target="../media/image1.png"/><Relationship Id="rId21" Type="http://schemas.openxmlformats.org/officeDocument/2006/relationships/image" Target="../media/image9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5" Type="http://schemas.openxmlformats.org/officeDocument/2006/relationships/image" Target="../media/image10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24" Type="http://schemas.openxmlformats.org/officeDocument/2006/relationships/image" Target="../media/image101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23" Type="http://schemas.openxmlformats.org/officeDocument/2006/relationships/image" Target="../media/image100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Relationship Id="rId22" Type="http://schemas.openxmlformats.org/officeDocument/2006/relationships/image" Target="../media/image9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18" Type="http://schemas.openxmlformats.org/officeDocument/2006/relationships/image" Target="../media/image117.png"/><Relationship Id="rId3" Type="http://schemas.openxmlformats.org/officeDocument/2006/relationships/image" Target="../media/image1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1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20015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57" y="4194423"/>
            <a:ext cx="5169396" cy="1905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5404098"/>
            <a:ext cx="11728549" cy="795486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5529" y="1426369"/>
            <a:ext cx="3177820" cy="3785784"/>
          </a:xfrm>
          <a:prstGeom prst="rect">
            <a:avLst/>
          </a:prstGeom>
        </p:spPr>
      </p:pic>
      <p:sp>
        <p:nvSpPr>
          <p:cNvPr id="8" name="SK-1-text-7"/>
          <p:cNvSpPr/>
          <p:nvPr/>
        </p:nvSpPr>
        <p:spPr>
          <a:xfrm>
            <a:off x="2672209" y="260598"/>
            <a:ext cx="6883896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</a:t>
            </a:r>
            <a:endParaRPr lang="en-US" sz="3000" dirty="0"/>
          </a:p>
        </p:txBody>
      </p:sp>
      <p:sp>
        <p:nvSpPr>
          <p:cNvPr id="9" name="SK-1-text-8"/>
          <p:cNvSpPr/>
          <p:nvPr/>
        </p:nvSpPr>
        <p:spPr>
          <a:xfrm>
            <a:off x="4648944" y="740569"/>
            <a:ext cx="285750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800" dirty="0"/>
          </a:p>
        </p:txBody>
      </p:sp>
      <p:sp>
        <p:nvSpPr>
          <p:cNvPr id="10" name="SK-1-text-9"/>
          <p:cNvSpPr/>
          <p:nvPr/>
        </p:nvSpPr>
        <p:spPr>
          <a:xfrm>
            <a:off x="828973" y="2173932"/>
            <a:ext cx="11363027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58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Osteoarthritis for GPs</a:t>
            </a:r>
            <a:endParaRPr lang="en-US" sz="5850" dirty="0"/>
          </a:p>
        </p:txBody>
      </p:sp>
      <p:sp>
        <p:nvSpPr>
          <p:cNvPr id="11" name="SK-1-text-10"/>
          <p:cNvSpPr/>
          <p:nvPr/>
        </p:nvSpPr>
        <p:spPr>
          <a:xfrm>
            <a:off x="1182588" y="3209479"/>
            <a:ext cx="11009412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Clinical Update for GP Trainees (ST1–ST3)</a:t>
            </a:r>
            <a:endParaRPr lang="en-US" sz="2550" dirty="0"/>
          </a:p>
        </p:txBody>
      </p:sp>
      <p:sp>
        <p:nvSpPr>
          <p:cNvPr id="12" name="SK-1-text-11"/>
          <p:cNvSpPr/>
          <p:nvPr/>
        </p:nvSpPr>
        <p:spPr>
          <a:xfrm>
            <a:off x="451098" y="4368403"/>
            <a:ext cx="527970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Created June 2026</a:t>
            </a:r>
            <a:endParaRPr lang="en-US" sz="1725" dirty="0"/>
          </a:p>
        </p:txBody>
      </p:sp>
      <p:sp>
        <p:nvSpPr>
          <p:cNvPr id="13" name="SK-1-text-12"/>
          <p:cNvSpPr/>
          <p:nvPr/>
        </p:nvSpPr>
        <p:spPr>
          <a:xfrm>
            <a:off x="451098" y="4663380"/>
            <a:ext cx="5230267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Updated to current NICE NG226 (October 2022) standards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Replaces CG177 (2014)</a:t>
            </a:r>
            <a:endParaRPr lang="en-US" sz="1650" dirty="0"/>
          </a:p>
        </p:txBody>
      </p:sp>
      <p:sp>
        <p:nvSpPr>
          <p:cNvPr id="14" name="SK-1-text-13"/>
          <p:cNvSpPr/>
          <p:nvPr/>
        </p:nvSpPr>
        <p:spPr>
          <a:xfrm>
            <a:off x="414486" y="5486400"/>
            <a:ext cx="7363867" cy="7131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presentation is intended for educational use by GP trainees. Clinical </a:t>
            </a:r>
            <a:r>
              <a:rPr lang="en-US" sz="1425" dirty="0" err="1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decisionsshould</a:t>
            </a:r>
            <a:r>
              <a:rPr lang="en-US" sz="14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always be made in accordance with current NICE </a:t>
            </a:r>
          </a:p>
          <a:p>
            <a:pPr marL="0" indent="0" algn="l">
              <a:lnSpc>
                <a:spcPts val="1852"/>
              </a:lnSpc>
              <a:buNone/>
            </a:pPr>
            <a:r>
              <a:rPr lang="en-US" sz="14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guidance and local protocols.</a:t>
            </a:r>
            <a:r>
              <a:rPr lang="en-US" sz="1425" dirty="0"/>
              <a:t>  </a:t>
            </a:r>
            <a:r>
              <a:rPr lang="en-US" sz="1425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Content reflects NICE NG226 (October 2022).</a:t>
            </a:r>
            <a:endParaRPr lang="en-US" sz="1425" dirty="0"/>
          </a:p>
        </p:txBody>
      </p:sp>
      <p:sp>
        <p:nvSpPr>
          <p:cNvPr id="15" name="SK-1-text-14"/>
          <p:cNvSpPr/>
          <p:nvPr/>
        </p:nvSpPr>
        <p:spPr>
          <a:xfrm>
            <a:off x="5036344" y="6542484"/>
            <a:ext cx="2131219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855" cy="6480721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55" y="6480721"/>
            <a:ext cx="11874996" cy="37713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157" y="877788"/>
            <a:ext cx="1633686" cy="89148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90" y="1618357"/>
            <a:ext cx="3425875" cy="4656534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584" y="1515517"/>
            <a:ext cx="3169890" cy="212527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679" y="3876824"/>
            <a:ext cx="2889498" cy="9525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3663" y="1618357"/>
            <a:ext cx="3425875" cy="4656534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7757" y="1515517"/>
            <a:ext cx="3169890" cy="212527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23184" y="5548015"/>
            <a:ext cx="2999184" cy="61719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75984" y="1618357"/>
            <a:ext cx="3596580" cy="4656534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0079" y="1515517"/>
            <a:ext cx="3328392" cy="212527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44173" y="4548932"/>
            <a:ext cx="3060055" cy="9525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92988" y="5596086"/>
            <a:ext cx="390079" cy="466279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68580" y="4800600"/>
            <a:ext cx="463153" cy="418207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74282" y="2345382"/>
            <a:ext cx="2499271" cy="1810494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7475" y="5404098"/>
            <a:ext cx="487561" cy="473125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9679" y="4731990"/>
            <a:ext cx="475357" cy="466279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9679" y="4080421"/>
            <a:ext cx="475357" cy="473125"/>
          </a:xfrm>
          <a:prstGeom prst="rect">
            <a:avLst/>
          </a:prstGeom>
        </p:spPr>
      </p:pic>
      <p:sp>
        <p:nvSpPr>
          <p:cNvPr id="21" name="SK-2-text-20"/>
          <p:cNvSpPr/>
          <p:nvPr/>
        </p:nvSpPr>
        <p:spPr>
          <a:xfrm>
            <a:off x="743694" y="260598"/>
            <a:ext cx="11448306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4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Definition, Pathology &amp; Epidemiology</a:t>
            </a:r>
            <a:endParaRPr lang="en-US" sz="3450" dirty="0"/>
          </a:p>
        </p:txBody>
      </p:sp>
      <p:sp>
        <p:nvSpPr>
          <p:cNvPr id="22" name="SK-2-text-21"/>
          <p:cNvSpPr/>
          <p:nvPr/>
        </p:nvSpPr>
        <p:spPr>
          <a:xfrm>
            <a:off x="743694" y="1097161"/>
            <a:ext cx="799623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OA is — and what it isn't</a:t>
            </a:r>
            <a:endParaRPr lang="en-US" sz="1725" dirty="0"/>
          </a:p>
        </p:txBody>
      </p:sp>
      <p:sp>
        <p:nvSpPr>
          <p:cNvPr id="23" name="SK-2-text-22"/>
          <p:cNvSpPr/>
          <p:nvPr/>
        </p:nvSpPr>
        <p:spPr>
          <a:xfrm>
            <a:off x="2023765" y="1543050"/>
            <a:ext cx="19050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DEFINITION</a:t>
            </a:r>
            <a:endParaRPr lang="en-US" sz="1200" dirty="0"/>
          </a:p>
        </p:txBody>
      </p:sp>
      <p:sp>
        <p:nvSpPr>
          <p:cNvPr id="24" name="SK-2-text-23"/>
          <p:cNvSpPr/>
          <p:nvPr/>
        </p:nvSpPr>
        <p:spPr>
          <a:xfrm>
            <a:off x="1548259" y="2002482"/>
            <a:ext cx="477774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Syndrome</a:t>
            </a:r>
            <a:endParaRPr lang="en-US" sz="1800" dirty="0"/>
          </a:p>
        </p:txBody>
      </p:sp>
      <p:sp>
        <p:nvSpPr>
          <p:cNvPr id="25" name="SK-2-text-24"/>
          <p:cNvSpPr/>
          <p:nvPr/>
        </p:nvSpPr>
        <p:spPr>
          <a:xfrm>
            <a:off x="1036290" y="2455069"/>
            <a:ext cx="2572494" cy="8434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“A clinical syndrome of joint pain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accompanied by varying degrees of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functional limitation and reduced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quality of life”</a:t>
            </a:r>
            <a:endParaRPr lang="en-US" sz="1350" dirty="0"/>
          </a:p>
        </p:txBody>
      </p:sp>
      <p:sp>
        <p:nvSpPr>
          <p:cNvPr id="26" name="SK-2-text-25"/>
          <p:cNvSpPr/>
          <p:nvPr/>
        </p:nvSpPr>
        <p:spPr>
          <a:xfrm>
            <a:off x="1048494" y="3504307"/>
            <a:ext cx="26365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NICE NG226</a:t>
            </a:r>
            <a:endParaRPr lang="en-US" sz="1200" dirty="0"/>
          </a:p>
        </p:txBody>
      </p:sp>
      <p:sp>
        <p:nvSpPr>
          <p:cNvPr id="27" name="SK-2-text-26"/>
          <p:cNvSpPr/>
          <p:nvPr/>
        </p:nvSpPr>
        <p:spPr>
          <a:xfrm>
            <a:off x="1633686" y="4135338"/>
            <a:ext cx="179218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is biopsychosocial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purely structural</a:t>
            </a:r>
            <a:endParaRPr lang="en-US" sz="1200" dirty="0"/>
          </a:p>
        </p:txBody>
      </p:sp>
      <p:sp>
        <p:nvSpPr>
          <p:cNvPr id="28" name="SK-2-text-27"/>
          <p:cNvSpPr/>
          <p:nvPr/>
        </p:nvSpPr>
        <p:spPr>
          <a:xfrm>
            <a:off x="1633686" y="4786759"/>
            <a:ext cx="2035969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Poor correlation between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X-ray changes and symptoms</a:t>
            </a:r>
            <a:endParaRPr lang="en-US" sz="1200" dirty="0"/>
          </a:p>
        </p:txBody>
      </p:sp>
      <p:sp>
        <p:nvSpPr>
          <p:cNvPr id="29" name="SK-2-text-28"/>
          <p:cNvSpPr/>
          <p:nvPr/>
        </p:nvSpPr>
        <p:spPr>
          <a:xfrm>
            <a:off x="1633686" y="5458867"/>
            <a:ext cx="162148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OA does not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necessarily deteriorate</a:t>
            </a:r>
            <a:endParaRPr lang="en-US" sz="1200" dirty="0"/>
          </a:p>
        </p:txBody>
      </p:sp>
      <p:sp>
        <p:nvSpPr>
          <p:cNvPr id="30" name="SK-2-text-29"/>
          <p:cNvSpPr/>
          <p:nvPr/>
        </p:nvSpPr>
        <p:spPr>
          <a:xfrm>
            <a:off x="5583882" y="1556742"/>
            <a:ext cx="17221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PATHOLOGY</a:t>
            </a:r>
            <a:endParaRPr lang="en-US" sz="1200" dirty="0"/>
          </a:p>
        </p:txBody>
      </p:sp>
      <p:sp>
        <p:nvSpPr>
          <p:cNvPr id="31" name="SK-2-text-30"/>
          <p:cNvSpPr/>
          <p:nvPr/>
        </p:nvSpPr>
        <p:spPr>
          <a:xfrm>
            <a:off x="5181600" y="1981944"/>
            <a:ext cx="4229100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Wear and Repair</a:t>
            </a:r>
            <a:endParaRPr lang="en-US" sz="1800" dirty="0"/>
          </a:p>
        </p:txBody>
      </p:sp>
      <p:sp>
        <p:nvSpPr>
          <p:cNvPr id="32" name="SK-2-text-31"/>
          <p:cNvSpPr/>
          <p:nvPr/>
        </p:nvSpPr>
        <p:spPr>
          <a:xfrm>
            <a:off x="4510980" y="4279255"/>
            <a:ext cx="53797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Localised loss of cartilage</a:t>
            </a:r>
            <a:endParaRPr lang="en-US" sz="1200" dirty="0"/>
          </a:p>
        </p:txBody>
      </p:sp>
      <p:sp>
        <p:nvSpPr>
          <p:cNvPr id="33" name="SK-2-text-32"/>
          <p:cNvSpPr/>
          <p:nvPr/>
        </p:nvSpPr>
        <p:spPr>
          <a:xfrm>
            <a:off x="4510980" y="4560540"/>
            <a:ext cx="55626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Remodelling of adjacent bone</a:t>
            </a:r>
            <a:endParaRPr lang="en-US" sz="1200" dirty="0"/>
          </a:p>
        </p:txBody>
      </p:sp>
      <p:sp>
        <p:nvSpPr>
          <p:cNvPr id="34" name="SK-2-text-33"/>
          <p:cNvSpPr/>
          <p:nvPr/>
        </p:nvSpPr>
        <p:spPr>
          <a:xfrm>
            <a:off x="4510980" y="4855369"/>
            <a:ext cx="46482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Associated inflammation</a:t>
            </a:r>
            <a:endParaRPr lang="en-US" sz="1200" dirty="0"/>
          </a:p>
        </p:txBody>
      </p:sp>
      <p:sp>
        <p:nvSpPr>
          <p:cNvPr id="35" name="SK-2-text-34"/>
          <p:cNvSpPr/>
          <p:nvPr/>
        </p:nvSpPr>
        <p:spPr>
          <a:xfrm>
            <a:off x="4510980" y="5157192"/>
            <a:ext cx="76810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Joint tries to repair itself — living tissue</a:t>
            </a:r>
            <a:endParaRPr lang="en-US" sz="1200" dirty="0"/>
          </a:p>
        </p:txBody>
      </p:sp>
      <p:sp>
        <p:nvSpPr>
          <p:cNvPr id="36" name="SK-2-text-35"/>
          <p:cNvSpPr/>
          <p:nvPr/>
        </p:nvSpPr>
        <p:spPr>
          <a:xfrm>
            <a:off x="4827984" y="5650855"/>
            <a:ext cx="2426196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‘wear and tear’ —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joint responds and adapts</a:t>
            </a:r>
            <a:endParaRPr lang="en-US" sz="1350" dirty="0"/>
          </a:p>
        </p:txBody>
      </p:sp>
      <p:sp>
        <p:nvSpPr>
          <p:cNvPr id="37" name="SK-2-text-36"/>
          <p:cNvSpPr/>
          <p:nvPr/>
        </p:nvSpPr>
        <p:spPr>
          <a:xfrm>
            <a:off x="9107388" y="1549896"/>
            <a:ext cx="22707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EPIDEMIOLOGY</a:t>
            </a:r>
            <a:endParaRPr lang="en-US" sz="1200" dirty="0"/>
          </a:p>
        </p:txBody>
      </p:sp>
      <p:sp>
        <p:nvSpPr>
          <p:cNvPr id="38" name="SK-2-text-37"/>
          <p:cNvSpPr/>
          <p:nvPr/>
        </p:nvSpPr>
        <p:spPr>
          <a:xfrm>
            <a:off x="8717161" y="1988790"/>
            <a:ext cx="3474839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Is Affected?</a:t>
            </a:r>
            <a:endParaRPr lang="en-US" sz="1800" dirty="0"/>
          </a:p>
        </p:txBody>
      </p:sp>
      <p:sp>
        <p:nvSpPr>
          <p:cNvPr id="39" name="SK-2-text-38"/>
          <p:cNvSpPr/>
          <p:nvPr/>
        </p:nvSpPr>
        <p:spPr>
          <a:xfrm>
            <a:off x="8266063" y="2468761"/>
            <a:ext cx="1260158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~7%</a:t>
            </a:r>
            <a:endParaRPr lang="en-US" sz="2025" dirty="0"/>
          </a:p>
        </p:txBody>
      </p:sp>
      <p:sp>
        <p:nvSpPr>
          <p:cNvPr id="40" name="SK-2-text-39"/>
          <p:cNvSpPr/>
          <p:nvPr/>
        </p:nvSpPr>
        <p:spPr>
          <a:xfrm>
            <a:off x="9192667" y="2537371"/>
            <a:ext cx="299933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 GP population affected</a:t>
            </a:r>
            <a:endParaRPr lang="en-US" sz="1200" dirty="0"/>
          </a:p>
        </p:txBody>
      </p:sp>
      <p:sp>
        <p:nvSpPr>
          <p:cNvPr id="41" name="SK-2-text-40"/>
          <p:cNvSpPr/>
          <p:nvPr/>
        </p:nvSpPr>
        <p:spPr>
          <a:xfrm>
            <a:off x="8266063" y="2935188"/>
            <a:ext cx="146589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&gt;55</a:t>
            </a:r>
            <a:endParaRPr lang="en-US" sz="2025" dirty="0"/>
          </a:p>
        </p:txBody>
      </p:sp>
      <p:sp>
        <p:nvSpPr>
          <p:cNvPr id="42" name="SK-2-text-41"/>
          <p:cNvSpPr/>
          <p:nvPr/>
        </p:nvSpPr>
        <p:spPr>
          <a:xfrm>
            <a:off x="9192667" y="3003798"/>
            <a:ext cx="2999333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predominant age group</a:t>
            </a:r>
            <a:endParaRPr lang="en-US" sz="1200" dirty="0"/>
          </a:p>
        </p:txBody>
      </p:sp>
      <p:sp>
        <p:nvSpPr>
          <p:cNvPr id="43" name="SK-2-text-42"/>
          <p:cNvSpPr/>
          <p:nvPr/>
        </p:nvSpPr>
        <p:spPr>
          <a:xfrm>
            <a:off x="8339286" y="3435846"/>
            <a:ext cx="95154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2x</a:t>
            </a:r>
            <a:endParaRPr lang="en-US" sz="2025" dirty="0"/>
          </a:p>
        </p:txBody>
      </p:sp>
      <p:sp>
        <p:nvSpPr>
          <p:cNvPr id="44" name="SK-2-text-43"/>
          <p:cNvSpPr/>
          <p:nvPr/>
        </p:nvSpPr>
        <p:spPr>
          <a:xfrm>
            <a:off x="9192667" y="3435846"/>
            <a:ext cx="1584871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knee OA more common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hip (over-60s)</a:t>
            </a:r>
            <a:endParaRPr lang="en-US" sz="1200" dirty="0"/>
          </a:p>
        </p:txBody>
      </p:sp>
      <p:sp>
        <p:nvSpPr>
          <p:cNvPr id="45" name="SK-2-text-44"/>
          <p:cNvSpPr/>
          <p:nvPr/>
        </p:nvSpPr>
        <p:spPr>
          <a:xfrm>
            <a:off x="8034486" y="4025503"/>
            <a:ext cx="2803208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10–20%</a:t>
            </a:r>
            <a:endParaRPr lang="en-US" sz="2025" dirty="0"/>
          </a:p>
        </p:txBody>
      </p:sp>
      <p:sp>
        <p:nvSpPr>
          <p:cNvPr id="46" name="SK-2-text-45"/>
          <p:cNvSpPr/>
          <p:nvPr/>
        </p:nvSpPr>
        <p:spPr>
          <a:xfrm>
            <a:off x="9192667" y="4004965"/>
            <a:ext cx="219447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clinically significant disease</a:t>
            </a:r>
            <a:endParaRPr lang="en-US" sz="1200" dirty="0"/>
          </a:p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among those with X-ray changes</a:t>
            </a:r>
            <a:endParaRPr lang="en-US" sz="1200" dirty="0"/>
          </a:p>
        </p:txBody>
      </p:sp>
      <p:sp>
        <p:nvSpPr>
          <p:cNvPr id="47" name="SK-2-text-46"/>
          <p:cNvSpPr/>
          <p:nvPr/>
        </p:nvSpPr>
        <p:spPr>
          <a:xfrm>
            <a:off x="8863459" y="4786759"/>
            <a:ext cx="2267694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Prevalence rising — especially in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women, deprived areas, people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obesity</a:t>
            </a:r>
            <a:endParaRPr lang="en-US" sz="1200" dirty="0"/>
          </a:p>
        </p:txBody>
      </p:sp>
      <p:sp>
        <p:nvSpPr>
          <p:cNvPr id="48" name="SK-2-text-47"/>
          <p:cNvSpPr/>
          <p:nvPr/>
        </p:nvSpPr>
        <p:spPr>
          <a:xfrm>
            <a:off x="8875663" y="5664696"/>
            <a:ext cx="2182267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~10% in unbearable pain; ~20%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give up hobbies or retire early</a:t>
            </a:r>
            <a:endParaRPr lang="en-US" sz="1200" dirty="0"/>
          </a:p>
        </p:txBody>
      </p:sp>
      <p:sp>
        <p:nvSpPr>
          <p:cNvPr id="49" name="SK-2-text-48"/>
          <p:cNvSpPr/>
          <p:nvPr/>
        </p:nvSpPr>
        <p:spPr>
          <a:xfrm>
            <a:off x="5169396" y="6563023"/>
            <a:ext cx="3916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55" y="1056084"/>
            <a:ext cx="1999357" cy="123379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73" y="1865263"/>
            <a:ext cx="5230267" cy="4471392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73" y="1865263"/>
            <a:ext cx="5230267" cy="816025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46" y="3712220"/>
            <a:ext cx="4754769" cy="16164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46" y="4843760"/>
            <a:ext cx="4754769" cy="16164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996" y="5870377"/>
            <a:ext cx="3876973" cy="315367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2855" y="1865263"/>
            <a:ext cx="5230267" cy="4471392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2855" y="1865263"/>
            <a:ext cx="5230267" cy="816025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27490" y="5870377"/>
            <a:ext cx="4437757" cy="315367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81192" y="5253186"/>
            <a:ext cx="341263" cy="308521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81192" y="4759375"/>
            <a:ext cx="341263" cy="301675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81192" y="4238179"/>
            <a:ext cx="341263" cy="301675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81192" y="3812977"/>
            <a:ext cx="341263" cy="308521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81192" y="3250555"/>
            <a:ext cx="341263" cy="301675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81192" y="2818507"/>
            <a:ext cx="341263" cy="308521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1490" y="5013127"/>
            <a:ext cx="572988" cy="562273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1490" y="3977580"/>
            <a:ext cx="572988" cy="555427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1490" y="2914650"/>
            <a:ext cx="585192" cy="555427"/>
          </a:xfrm>
          <a:prstGeom prst="rect">
            <a:avLst/>
          </a:prstGeom>
        </p:spPr>
      </p:pic>
      <p:sp>
        <p:nvSpPr>
          <p:cNvPr id="22" name="SK-3-text-21"/>
          <p:cNvSpPr/>
          <p:nvPr/>
        </p:nvSpPr>
        <p:spPr>
          <a:xfrm>
            <a:off x="597396" y="397669"/>
            <a:ext cx="11594604" cy="6308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122B4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Clinical Diagnosis and Atypical Features</a:t>
            </a:r>
            <a:endParaRPr lang="en-US" sz="4500" dirty="0"/>
          </a:p>
        </p:txBody>
      </p:sp>
      <p:sp>
        <p:nvSpPr>
          <p:cNvPr id="23" name="SK-3-text-22"/>
          <p:cNvSpPr/>
          <p:nvPr/>
        </p:nvSpPr>
        <p:spPr>
          <a:xfrm>
            <a:off x="585192" y="1302990"/>
            <a:ext cx="11606808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B3632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NG226 — Diagnose OA clinically. Imaging is not routinely required.</a:t>
            </a:r>
            <a:endParaRPr lang="en-US" sz="2550" dirty="0"/>
          </a:p>
        </p:txBody>
      </p:sp>
      <p:sp>
        <p:nvSpPr>
          <p:cNvPr id="24" name="SK-3-text-23"/>
          <p:cNvSpPr/>
          <p:nvPr/>
        </p:nvSpPr>
        <p:spPr>
          <a:xfrm>
            <a:off x="1475184" y="1995636"/>
            <a:ext cx="871156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Diagnose OA Clinically</a:t>
            </a:r>
            <a:endParaRPr lang="en-US" sz="2550" dirty="0"/>
          </a:p>
        </p:txBody>
      </p:sp>
      <p:sp>
        <p:nvSpPr>
          <p:cNvPr id="25" name="SK-3-text-24"/>
          <p:cNvSpPr/>
          <p:nvPr/>
        </p:nvSpPr>
        <p:spPr>
          <a:xfrm>
            <a:off x="780157" y="2379613"/>
            <a:ext cx="1141184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ALL THREE of the following are present — no imaging required</a:t>
            </a:r>
            <a:endParaRPr lang="en-US" sz="1350" dirty="0"/>
          </a:p>
        </p:txBody>
      </p:sp>
      <p:sp>
        <p:nvSpPr>
          <p:cNvPr id="26" name="SK-3-text-25"/>
          <p:cNvSpPr/>
          <p:nvPr/>
        </p:nvSpPr>
        <p:spPr>
          <a:xfrm>
            <a:off x="1401961" y="2942034"/>
            <a:ext cx="5400675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 ≥ 45 years</a:t>
            </a:r>
            <a:endParaRPr lang="en-US" sz="2250" dirty="0"/>
          </a:p>
        </p:txBody>
      </p:sp>
      <p:sp>
        <p:nvSpPr>
          <p:cNvPr id="27" name="SK-3-text-26"/>
          <p:cNvSpPr/>
          <p:nvPr/>
        </p:nvSpPr>
        <p:spPr>
          <a:xfrm>
            <a:off x="1401961" y="3271242"/>
            <a:ext cx="10790039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Younger patients require further assessment</a:t>
            </a:r>
            <a:endParaRPr lang="en-US" sz="1650" dirty="0"/>
          </a:p>
        </p:txBody>
      </p:sp>
      <p:sp>
        <p:nvSpPr>
          <p:cNvPr id="28" name="SK-3-text-27"/>
          <p:cNvSpPr/>
          <p:nvPr/>
        </p:nvSpPr>
        <p:spPr>
          <a:xfrm>
            <a:off x="1401961" y="3854053"/>
            <a:ext cx="9401175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Activity-related joint pain</a:t>
            </a:r>
            <a:endParaRPr lang="en-US" sz="2250" dirty="0"/>
          </a:p>
        </p:txBody>
      </p:sp>
      <p:sp>
        <p:nvSpPr>
          <p:cNvPr id="29" name="SK-3-text-28"/>
          <p:cNvSpPr/>
          <p:nvPr/>
        </p:nvSpPr>
        <p:spPr>
          <a:xfrm>
            <a:off x="1401961" y="4196953"/>
            <a:ext cx="3803898" cy="5143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triggered or worsened by movement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loading</a:t>
            </a:r>
            <a:endParaRPr lang="en-US" sz="1650" dirty="0"/>
          </a:p>
        </p:txBody>
      </p:sp>
      <p:sp>
        <p:nvSpPr>
          <p:cNvPr id="30" name="SK-3-text-29"/>
          <p:cNvSpPr/>
          <p:nvPr/>
        </p:nvSpPr>
        <p:spPr>
          <a:xfrm>
            <a:off x="1401961" y="5019973"/>
            <a:ext cx="10790039" cy="3153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Morning stiffness ≤ 30 minutes</a:t>
            </a:r>
            <a:endParaRPr lang="en-US" sz="2250" dirty="0"/>
          </a:p>
        </p:txBody>
      </p:sp>
      <p:sp>
        <p:nvSpPr>
          <p:cNvPr id="31" name="SK-3-text-30"/>
          <p:cNvSpPr/>
          <p:nvPr/>
        </p:nvSpPr>
        <p:spPr>
          <a:xfrm>
            <a:off x="1414165" y="5362873"/>
            <a:ext cx="764857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 no morning stiffness at all</a:t>
            </a:r>
            <a:endParaRPr lang="en-US" sz="1650" dirty="0"/>
          </a:p>
        </p:txBody>
      </p:sp>
      <p:sp>
        <p:nvSpPr>
          <p:cNvPr id="32" name="SK-3-text-31"/>
          <p:cNvSpPr/>
          <p:nvPr/>
        </p:nvSpPr>
        <p:spPr>
          <a:xfrm>
            <a:off x="1401961" y="5918448"/>
            <a:ext cx="852106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commonly affected: Knee &gt; Hip &gt; Hand</a:t>
            </a:r>
            <a:endParaRPr lang="en-US" sz="1350" dirty="0"/>
          </a:p>
        </p:txBody>
      </p:sp>
      <p:sp>
        <p:nvSpPr>
          <p:cNvPr id="33" name="SK-3-text-32"/>
          <p:cNvSpPr/>
          <p:nvPr/>
        </p:nvSpPr>
        <p:spPr>
          <a:xfrm>
            <a:off x="5857131" y="3524994"/>
            <a:ext cx="231577" cy="1165771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7F99B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 THREE ✓</a:t>
            </a:r>
            <a:endParaRPr lang="en-US" sz="750" dirty="0"/>
          </a:p>
        </p:txBody>
      </p:sp>
      <p:sp>
        <p:nvSpPr>
          <p:cNvPr id="34" name="SK-3-text-33"/>
          <p:cNvSpPr/>
          <p:nvPr/>
        </p:nvSpPr>
        <p:spPr>
          <a:xfrm>
            <a:off x="6192441" y="3586609"/>
            <a:ext cx="219373" cy="1090315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B3632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ANY ONE ⚠</a:t>
            </a:r>
            <a:endParaRPr lang="en-US" sz="750" dirty="0"/>
          </a:p>
        </p:txBody>
      </p:sp>
      <p:sp>
        <p:nvSpPr>
          <p:cNvPr id="35" name="SK-3-text-34"/>
          <p:cNvSpPr/>
          <p:nvPr/>
        </p:nvSpPr>
        <p:spPr>
          <a:xfrm>
            <a:off x="7741890" y="2002482"/>
            <a:ext cx="4450110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Atypical Features</a:t>
            </a:r>
            <a:endParaRPr lang="en-US" sz="2550" dirty="0"/>
          </a:p>
        </p:txBody>
      </p:sp>
      <p:sp>
        <p:nvSpPr>
          <p:cNvPr id="36" name="SK-3-text-35"/>
          <p:cNvSpPr/>
          <p:nvPr/>
        </p:nvSpPr>
        <p:spPr>
          <a:xfrm>
            <a:off x="6486078" y="2384120"/>
            <a:ext cx="5620643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imaging or further investigation if any of these are present</a:t>
            </a:r>
            <a:endParaRPr lang="en-US" sz="1350" dirty="0"/>
          </a:p>
        </p:txBody>
      </p:sp>
      <p:sp>
        <p:nvSpPr>
          <p:cNvPr id="37" name="SK-3-text-36"/>
          <p:cNvSpPr/>
          <p:nvPr/>
        </p:nvSpPr>
        <p:spPr>
          <a:xfrm>
            <a:off x="7095679" y="2852886"/>
            <a:ext cx="5096321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Recent history of trauma exclude fracture</a:t>
            </a:r>
            <a:endParaRPr lang="en-US" sz="1725" dirty="0"/>
          </a:p>
        </p:txBody>
      </p:sp>
      <p:sp>
        <p:nvSpPr>
          <p:cNvPr id="38" name="SK-3-text-37"/>
          <p:cNvSpPr/>
          <p:nvPr/>
        </p:nvSpPr>
        <p:spPr>
          <a:xfrm>
            <a:off x="7095679" y="3257550"/>
            <a:ext cx="3413671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Morning stiffness &gt; 30 minutes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suggests inflammatory arthritis</a:t>
            </a:r>
            <a:endParaRPr lang="en-US" sz="1200" dirty="0"/>
          </a:p>
        </p:txBody>
      </p:sp>
      <p:sp>
        <p:nvSpPr>
          <p:cNvPr id="39" name="SK-3-text-38"/>
          <p:cNvSpPr/>
          <p:nvPr/>
        </p:nvSpPr>
        <p:spPr>
          <a:xfrm>
            <a:off x="7095679" y="3840361"/>
            <a:ext cx="5096321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Hot, swollen joint exclude septic arthritis</a:t>
            </a:r>
            <a:endParaRPr lang="en-US" sz="1725" dirty="0"/>
          </a:p>
        </p:txBody>
      </p:sp>
      <p:sp>
        <p:nvSpPr>
          <p:cNvPr id="40" name="SK-3-text-39"/>
          <p:cNvSpPr/>
          <p:nvPr/>
        </p:nvSpPr>
        <p:spPr>
          <a:xfrm>
            <a:off x="7095679" y="4265563"/>
            <a:ext cx="3291780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Rapid worsening of symptoms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investigate promptly</a:t>
            </a:r>
            <a:endParaRPr lang="en-US" sz="1200" dirty="0"/>
          </a:p>
        </p:txBody>
      </p:sp>
      <p:sp>
        <p:nvSpPr>
          <p:cNvPr id="41" name="SK-3-text-40"/>
          <p:cNvSpPr/>
          <p:nvPr/>
        </p:nvSpPr>
        <p:spPr>
          <a:xfrm>
            <a:off x="7095679" y="4786759"/>
            <a:ext cx="2438400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age &lt; 45 years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 alternative diagnosis</a:t>
            </a:r>
            <a:endParaRPr lang="en-US" sz="1200" dirty="0"/>
          </a:p>
        </p:txBody>
      </p:sp>
      <p:sp>
        <p:nvSpPr>
          <p:cNvPr id="42" name="SK-3-text-41"/>
          <p:cNvSpPr/>
          <p:nvPr/>
        </p:nvSpPr>
        <p:spPr>
          <a:xfrm>
            <a:off x="7095679" y="5280571"/>
            <a:ext cx="4340275" cy="4936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Concerns about infection or malignancy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urgent investigation</a:t>
            </a:r>
            <a:endParaRPr lang="en-US" sz="1200" dirty="0"/>
          </a:p>
        </p:txBody>
      </p:sp>
      <p:sp>
        <p:nvSpPr>
          <p:cNvPr id="43" name="SK-3-text-42"/>
          <p:cNvSpPr/>
          <p:nvPr/>
        </p:nvSpPr>
        <p:spPr>
          <a:xfrm>
            <a:off x="7162800" y="5922700"/>
            <a:ext cx="530363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in doubt — investigate before labelling as OA</a:t>
            </a:r>
            <a:endParaRPr lang="en-US" sz="1350" dirty="0"/>
          </a:p>
        </p:txBody>
      </p:sp>
      <p:sp>
        <p:nvSpPr>
          <p:cNvPr id="44" name="SK-3-text-43"/>
          <p:cNvSpPr/>
          <p:nvPr/>
        </p:nvSpPr>
        <p:spPr>
          <a:xfrm>
            <a:off x="5169396" y="6631632"/>
            <a:ext cx="247650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7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94" y="596503"/>
            <a:ext cx="1243459" cy="75307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94" y="1474440"/>
            <a:ext cx="4852392" cy="1392138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894" y="4027736"/>
            <a:ext cx="4852392" cy="952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94" y="5111204"/>
            <a:ext cx="4852392" cy="9525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6916" y="1104007"/>
            <a:ext cx="9525" cy="5191423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890" y="1440061"/>
            <a:ext cx="5364361" cy="1008013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7890" y="1494979"/>
            <a:ext cx="60871" cy="898327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890" y="2564755"/>
            <a:ext cx="5364361" cy="1014859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7890" y="2619673"/>
            <a:ext cx="60871" cy="905173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7890" y="3696444"/>
            <a:ext cx="5364361" cy="1021705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7890" y="3751213"/>
            <a:ext cx="60871" cy="912019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480721"/>
            <a:ext cx="12192000" cy="377130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03127" y="4820989"/>
            <a:ext cx="1649390" cy="1467594"/>
          </a:xfrm>
          <a:prstGeom prst="rect">
            <a:avLst/>
          </a:prstGeom>
        </p:spPr>
      </p:pic>
      <p:sp>
        <p:nvSpPr>
          <p:cNvPr id="16" name="SK-4-text-15"/>
          <p:cNvSpPr/>
          <p:nvPr/>
        </p:nvSpPr>
        <p:spPr>
          <a:xfrm>
            <a:off x="365671" y="116532"/>
            <a:ext cx="11826329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Biopsychosocial History &amp; Examination Findings</a:t>
            </a:r>
            <a:endParaRPr lang="en-US" sz="2550" dirty="0"/>
          </a:p>
        </p:txBody>
      </p:sp>
      <p:sp>
        <p:nvSpPr>
          <p:cNvPr id="17" name="SK-4-text-16"/>
          <p:cNvSpPr/>
          <p:nvPr/>
        </p:nvSpPr>
        <p:spPr>
          <a:xfrm>
            <a:off x="365671" y="767953"/>
            <a:ext cx="72866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39C1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NG226 — Assessment Framework</a:t>
            </a:r>
            <a:endParaRPr lang="en-US" sz="1350" dirty="0"/>
          </a:p>
        </p:txBody>
      </p:sp>
      <p:sp>
        <p:nvSpPr>
          <p:cNvPr id="18" name="SK-4-text-17"/>
          <p:cNvSpPr/>
          <p:nvPr/>
        </p:nvSpPr>
        <p:spPr>
          <a:xfrm>
            <a:off x="390079" y="1076623"/>
            <a:ext cx="395478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History-Taking</a:t>
            </a:r>
            <a:endParaRPr lang="en-US" sz="1800" dirty="0"/>
          </a:p>
        </p:txBody>
      </p:sp>
      <p:sp>
        <p:nvSpPr>
          <p:cNvPr id="19" name="SK-4-text-18"/>
          <p:cNvSpPr/>
          <p:nvPr/>
        </p:nvSpPr>
        <p:spPr>
          <a:xfrm>
            <a:off x="597396" y="1577280"/>
            <a:ext cx="230505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ICE Framework</a:t>
            </a:r>
            <a:endParaRPr lang="en-US" sz="1125" dirty="0"/>
          </a:p>
        </p:txBody>
      </p:sp>
      <p:sp>
        <p:nvSpPr>
          <p:cNvPr id="20" name="SK-4-text-19"/>
          <p:cNvSpPr/>
          <p:nvPr/>
        </p:nvSpPr>
        <p:spPr>
          <a:xfrm>
            <a:off x="597396" y="1837879"/>
            <a:ext cx="83972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 — Ideas: "What do you think is causing your pain?"</a:t>
            </a:r>
            <a:endParaRPr lang="en-US" sz="1050" dirty="0"/>
          </a:p>
        </p:txBody>
      </p:sp>
      <p:sp>
        <p:nvSpPr>
          <p:cNvPr id="21" name="SK-4-text-20"/>
          <p:cNvSpPr/>
          <p:nvPr/>
        </p:nvSpPr>
        <p:spPr>
          <a:xfrm>
            <a:off x="609600" y="2098477"/>
            <a:ext cx="3730675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 — Concerns: "Are you worried about what this might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mean long-term?"</a:t>
            </a:r>
            <a:endParaRPr lang="en-US" sz="1050" dirty="0"/>
          </a:p>
        </p:txBody>
      </p:sp>
      <p:sp>
        <p:nvSpPr>
          <p:cNvPr id="22" name="SK-4-text-21"/>
          <p:cNvSpPr/>
          <p:nvPr/>
        </p:nvSpPr>
        <p:spPr>
          <a:xfrm>
            <a:off x="609600" y="2530525"/>
            <a:ext cx="951738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 — Expectations: "What were you hoping we could do today?"</a:t>
            </a:r>
            <a:endParaRPr lang="en-US" sz="1050" dirty="0"/>
          </a:p>
        </p:txBody>
      </p:sp>
      <p:sp>
        <p:nvSpPr>
          <p:cNvPr id="23" name="SK-4-text-22"/>
          <p:cNvSpPr/>
          <p:nvPr/>
        </p:nvSpPr>
        <p:spPr>
          <a:xfrm>
            <a:off x="426690" y="3058567"/>
            <a:ext cx="1246822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Social</a:t>
            </a:r>
            <a:endParaRPr lang="en-US" sz="1275" dirty="0"/>
          </a:p>
        </p:txBody>
      </p:sp>
      <p:sp>
        <p:nvSpPr>
          <p:cNvPr id="24" name="SK-4-text-23"/>
          <p:cNvSpPr/>
          <p:nvPr/>
        </p:nvSpPr>
        <p:spPr>
          <a:xfrm>
            <a:off x="536377" y="3312319"/>
            <a:ext cx="71170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Impact on work, home, and daily activities</a:t>
            </a:r>
            <a:endParaRPr lang="en-US" sz="1050" dirty="0"/>
          </a:p>
        </p:txBody>
      </p:sp>
      <p:sp>
        <p:nvSpPr>
          <p:cNvPr id="25" name="SK-4-text-24"/>
          <p:cNvSpPr/>
          <p:nvPr/>
        </p:nvSpPr>
        <p:spPr>
          <a:xfrm>
            <a:off x="536377" y="3511153"/>
            <a:ext cx="37566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Social isolation risk</a:t>
            </a:r>
            <a:endParaRPr lang="en-US" sz="1050" dirty="0"/>
          </a:p>
        </p:txBody>
      </p:sp>
      <p:sp>
        <p:nvSpPr>
          <p:cNvPr id="26" name="SK-4-text-25"/>
          <p:cNvSpPr/>
          <p:nvPr/>
        </p:nvSpPr>
        <p:spPr>
          <a:xfrm>
            <a:off x="536377" y="3710136"/>
            <a:ext cx="27965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Carer wellbeing</a:t>
            </a:r>
            <a:endParaRPr lang="en-US" sz="1050" dirty="0"/>
          </a:p>
        </p:txBody>
      </p:sp>
      <p:sp>
        <p:nvSpPr>
          <p:cNvPr id="27" name="SK-4-text-26"/>
          <p:cNvSpPr/>
          <p:nvPr/>
        </p:nvSpPr>
        <p:spPr>
          <a:xfrm>
            <a:off x="414486" y="4135338"/>
            <a:ext cx="260699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Psychological</a:t>
            </a:r>
            <a:endParaRPr lang="en-US" sz="1275" dirty="0"/>
          </a:p>
        </p:txBody>
      </p:sp>
      <p:sp>
        <p:nvSpPr>
          <p:cNvPr id="28" name="SK-4-text-27"/>
          <p:cNvSpPr/>
          <p:nvPr/>
        </p:nvSpPr>
        <p:spPr>
          <a:xfrm>
            <a:off x="536377" y="4389090"/>
            <a:ext cx="567690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Screen for depression and anxiety</a:t>
            </a:r>
            <a:endParaRPr lang="en-US" sz="1050" dirty="0"/>
          </a:p>
        </p:txBody>
      </p:sp>
      <p:sp>
        <p:nvSpPr>
          <p:cNvPr id="29" name="SK-4-text-28"/>
          <p:cNvSpPr/>
          <p:nvPr/>
        </p:nvSpPr>
        <p:spPr>
          <a:xfrm>
            <a:off x="536377" y="4587925"/>
            <a:ext cx="67970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Sleep quality and psychosocial stressors</a:t>
            </a:r>
            <a:endParaRPr lang="en-US" sz="1050" dirty="0"/>
          </a:p>
        </p:txBody>
      </p:sp>
      <p:sp>
        <p:nvSpPr>
          <p:cNvPr id="30" name="SK-4-text-29"/>
          <p:cNvSpPr/>
          <p:nvPr/>
        </p:nvSpPr>
        <p:spPr>
          <a:xfrm>
            <a:off x="536377" y="4786759"/>
            <a:ext cx="27965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Support network</a:t>
            </a:r>
            <a:endParaRPr lang="en-US" sz="1050" dirty="0"/>
          </a:p>
        </p:txBody>
      </p:sp>
      <p:sp>
        <p:nvSpPr>
          <p:cNvPr id="31" name="SK-4-text-30"/>
          <p:cNvSpPr/>
          <p:nvPr/>
        </p:nvSpPr>
        <p:spPr>
          <a:xfrm>
            <a:off x="414486" y="5211961"/>
            <a:ext cx="1635443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</a:t>
            </a:r>
            <a:endParaRPr lang="en-US" sz="1275" dirty="0"/>
          </a:p>
        </p:txBody>
      </p:sp>
      <p:sp>
        <p:nvSpPr>
          <p:cNvPr id="32" name="SK-4-text-31"/>
          <p:cNvSpPr/>
          <p:nvPr/>
        </p:nvSpPr>
        <p:spPr>
          <a:xfrm>
            <a:off x="536377" y="5472559"/>
            <a:ext cx="61569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Pain duration, nature, flare pattern</a:t>
            </a:r>
            <a:endParaRPr lang="en-US" sz="1050" dirty="0"/>
          </a:p>
        </p:txBody>
      </p:sp>
      <p:sp>
        <p:nvSpPr>
          <p:cNvPr id="33" name="SK-4-text-32"/>
          <p:cNvSpPr/>
          <p:nvPr/>
        </p:nvSpPr>
        <p:spPr>
          <a:xfrm>
            <a:off x="536377" y="5664696"/>
            <a:ext cx="599694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ADLs affected; stiffness after rest</a:t>
            </a:r>
            <a:endParaRPr lang="en-US" sz="1050" dirty="0"/>
          </a:p>
        </p:txBody>
      </p:sp>
      <p:sp>
        <p:nvSpPr>
          <p:cNvPr id="34" name="SK-4-text-33"/>
          <p:cNvSpPr/>
          <p:nvPr/>
        </p:nvSpPr>
        <p:spPr>
          <a:xfrm>
            <a:off x="536377" y="5863530"/>
            <a:ext cx="631698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Comorbidities and current medications</a:t>
            </a:r>
            <a:endParaRPr lang="en-US" sz="1050" dirty="0"/>
          </a:p>
        </p:txBody>
      </p:sp>
      <p:sp>
        <p:nvSpPr>
          <p:cNvPr id="35" name="SK-4-text-34"/>
          <p:cNvSpPr/>
          <p:nvPr/>
        </p:nvSpPr>
        <p:spPr>
          <a:xfrm>
            <a:off x="536377" y="6062365"/>
            <a:ext cx="375666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Attitudes to exercise</a:t>
            </a:r>
            <a:endParaRPr lang="en-US" sz="1050" dirty="0"/>
          </a:p>
        </p:txBody>
      </p:sp>
      <p:sp>
        <p:nvSpPr>
          <p:cNvPr id="36" name="SK-4-text-35"/>
          <p:cNvSpPr/>
          <p:nvPr/>
        </p:nvSpPr>
        <p:spPr>
          <a:xfrm>
            <a:off x="5852071" y="1076623"/>
            <a:ext cx="560070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Examination Findings</a:t>
            </a:r>
            <a:endParaRPr lang="en-US" sz="1800" dirty="0"/>
          </a:p>
        </p:txBody>
      </p:sp>
      <p:sp>
        <p:nvSpPr>
          <p:cNvPr id="37" name="SK-4-text-36"/>
          <p:cNvSpPr/>
          <p:nvPr/>
        </p:nvSpPr>
        <p:spPr>
          <a:xfrm>
            <a:off x="6339780" y="1494979"/>
            <a:ext cx="7620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KNEE</a:t>
            </a:r>
            <a:endParaRPr lang="en-US" sz="1125" dirty="0"/>
          </a:p>
        </p:txBody>
      </p:sp>
      <p:sp>
        <p:nvSpPr>
          <p:cNvPr id="38" name="SK-4-text-37"/>
          <p:cNvSpPr/>
          <p:nvPr/>
        </p:nvSpPr>
        <p:spPr>
          <a:xfrm>
            <a:off x="6339780" y="1673275"/>
            <a:ext cx="58522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Crepitus — hand over patella on rising from sitting</a:t>
            </a:r>
            <a:endParaRPr lang="en-US" sz="1050" dirty="0"/>
          </a:p>
        </p:txBody>
      </p:sp>
      <p:sp>
        <p:nvSpPr>
          <p:cNvPr id="39" name="SK-4-text-38"/>
          <p:cNvSpPr/>
          <p:nvPr/>
        </p:nvSpPr>
        <p:spPr>
          <a:xfrm>
            <a:off x="6339780" y="1858417"/>
            <a:ext cx="58522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Genu varum (bow-legged) — medial compartment OA</a:t>
            </a:r>
            <a:endParaRPr lang="en-US" sz="1050" dirty="0"/>
          </a:p>
        </p:txBody>
      </p:sp>
      <p:sp>
        <p:nvSpPr>
          <p:cNvPr id="40" name="SK-4-text-39"/>
          <p:cNvSpPr/>
          <p:nvPr/>
        </p:nvSpPr>
        <p:spPr>
          <a:xfrm>
            <a:off x="6339780" y="2050405"/>
            <a:ext cx="58522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Fixed flexion deformity in advanced OA</a:t>
            </a:r>
            <a:endParaRPr lang="en-US" sz="1050" dirty="0"/>
          </a:p>
        </p:txBody>
      </p:sp>
      <p:sp>
        <p:nvSpPr>
          <p:cNvPr id="41" name="SK-4-text-40"/>
          <p:cNvSpPr/>
          <p:nvPr/>
        </p:nvSpPr>
        <p:spPr>
          <a:xfrm>
            <a:off x="6339780" y="2242542"/>
            <a:ext cx="263652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Joint effusion</a:t>
            </a:r>
            <a:endParaRPr lang="en-US" sz="1050" dirty="0"/>
          </a:p>
        </p:txBody>
      </p:sp>
      <p:sp>
        <p:nvSpPr>
          <p:cNvPr id="42" name="SK-4-text-41"/>
          <p:cNvSpPr/>
          <p:nvPr/>
        </p:nvSpPr>
        <p:spPr>
          <a:xfrm>
            <a:off x="6339780" y="2619673"/>
            <a:ext cx="59055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HIP</a:t>
            </a:r>
            <a:endParaRPr lang="en-US" sz="1125" dirty="0"/>
          </a:p>
        </p:txBody>
      </p:sp>
      <p:sp>
        <p:nvSpPr>
          <p:cNvPr id="43" name="SK-4-text-42"/>
          <p:cNvSpPr/>
          <p:nvPr/>
        </p:nvSpPr>
        <p:spPr>
          <a:xfrm>
            <a:off x="6339780" y="2791123"/>
            <a:ext cx="58522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Reduced internal rotation — early sign</a:t>
            </a:r>
            <a:endParaRPr lang="en-US" sz="1050" dirty="0"/>
          </a:p>
        </p:txBody>
      </p:sp>
      <p:sp>
        <p:nvSpPr>
          <p:cNvPr id="44" name="SK-4-text-43"/>
          <p:cNvSpPr/>
          <p:nvPr/>
        </p:nvSpPr>
        <p:spPr>
          <a:xfrm>
            <a:off x="6339780" y="2976265"/>
            <a:ext cx="5676900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Reduced external rotation — later</a:t>
            </a:r>
            <a:endParaRPr lang="en-US" sz="1050" dirty="0"/>
          </a:p>
        </p:txBody>
      </p:sp>
      <p:sp>
        <p:nvSpPr>
          <p:cNvPr id="45" name="SK-4-text-44"/>
          <p:cNvSpPr/>
          <p:nvPr/>
        </p:nvSpPr>
        <p:spPr>
          <a:xfrm>
            <a:off x="6339780" y="3154561"/>
            <a:ext cx="58522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Pain on active and passive movement</a:t>
            </a:r>
            <a:endParaRPr lang="en-US" sz="1050" dirty="0"/>
          </a:p>
        </p:txBody>
      </p:sp>
      <p:sp>
        <p:nvSpPr>
          <p:cNvPr id="46" name="SK-4-text-45"/>
          <p:cNvSpPr/>
          <p:nvPr/>
        </p:nvSpPr>
        <p:spPr>
          <a:xfrm>
            <a:off x="6339780" y="3339703"/>
            <a:ext cx="327660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Trendelenburg test</a:t>
            </a:r>
            <a:endParaRPr lang="en-US" sz="1050" dirty="0"/>
          </a:p>
        </p:txBody>
      </p:sp>
      <p:sp>
        <p:nvSpPr>
          <p:cNvPr id="47" name="SK-4-text-46"/>
          <p:cNvSpPr/>
          <p:nvPr/>
        </p:nvSpPr>
        <p:spPr>
          <a:xfrm>
            <a:off x="6339780" y="3758059"/>
            <a:ext cx="762000" cy="1439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HAND</a:t>
            </a:r>
            <a:endParaRPr lang="en-US" sz="1125" dirty="0"/>
          </a:p>
        </p:txBody>
      </p:sp>
      <p:sp>
        <p:nvSpPr>
          <p:cNvPr id="48" name="SK-4-text-47"/>
          <p:cNvSpPr/>
          <p:nvPr/>
        </p:nvSpPr>
        <p:spPr>
          <a:xfrm>
            <a:off x="6339780" y="3929509"/>
            <a:ext cx="50368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DIP joints → Heberden's nodes</a:t>
            </a:r>
            <a:endParaRPr lang="en-US" sz="1050" dirty="0"/>
          </a:p>
        </p:txBody>
      </p:sp>
      <p:sp>
        <p:nvSpPr>
          <p:cNvPr id="49" name="SK-4-text-48"/>
          <p:cNvSpPr/>
          <p:nvPr/>
        </p:nvSpPr>
        <p:spPr>
          <a:xfrm>
            <a:off x="6339780" y="4114800"/>
            <a:ext cx="50368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PIP joints → Bouchard's nodes</a:t>
            </a:r>
            <a:endParaRPr lang="en-US" sz="1050" dirty="0"/>
          </a:p>
        </p:txBody>
      </p:sp>
      <p:sp>
        <p:nvSpPr>
          <p:cNvPr id="50" name="SK-4-text-49"/>
          <p:cNvSpPr/>
          <p:nvPr/>
        </p:nvSpPr>
        <p:spPr>
          <a:xfrm>
            <a:off x="6339780" y="4293096"/>
            <a:ext cx="58522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Squaring at base of thumb (1st CMC joint)</a:t>
            </a:r>
            <a:endParaRPr lang="en-US" sz="1050" dirty="0"/>
          </a:p>
        </p:txBody>
      </p:sp>
      <p:sp>
        <p:nvSpPr>
          <p:cNvPr id="51" name="SK-4-text-50"/>
          <p:cNvSpPr/>
          <p:nvPr/>
        </p:nvSpPr>
        <p:spPr>
          <a:xfrm>
            <a:off x="6339780" y="4485084"/>
            <a:ext cx="58522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2222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Pain on axial loading through thumb</a:t>
            </a:r>
            <a:endParaRPr lang="en-US" sz="1050" dirty="0"/>
          </a:p>
        </p:txBody>
      </p:sp>
      <p:sp>
        <p:nvSpPr>
          <p:cNvPr id="52" name="SK-4-text-51"/>
          <p:cNvSpPr/>
          <p:nvPr/>
        </p:nvSpPr>
        <p:spPr>
          <a:xfrm>
            <a:off x="5998369" y="5314950"/>
            <a:ext cx="1975098" cy="7268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Always examine the joint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above AND below — Look,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Feel, Move through full range</a:t>
            </a:r>
            <a:endParaRPr lang="en-US" sz="105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motion.</a:t>
            </a:r>
            <a:endParaRPr lang="en-US" sz="1050" dirty="0"/>
          </a:p>
        </p:txBody>
      </p:sp>
      <p:sp>
        <p:nvSpPr>
          <p:cNvPr id="53" name="SK-4-text-52"/>
          <p:cNvSpPr/>
          <p:nvPr/>
        </p:nvSpPr>
        <p:spPr>
          <a:xfrm>
            <a:off x="8802588" y="6288732"/>
            <a:ext cx="338941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7F8C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X-ray: Hand OA — note joint space changes</a:t>
            </a:r>
            <a:endParaRPr lang="en-US" sz="900" dirty="0"/>
          </a:p>
        </p:txBody>
      </p:sp>
      <p:sp>
        <p:nvSpPr>
          <p:cNvPr id="54" name="SK-4-text-53"/>
          <p:cNvSpPr/>
          <p:nvPr/>
        </p:nvSpPr>
        <p:spPr>
          <a:xfrm>
            <a:off x="5120580" y="6583561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2596" cy="6494413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69" y="953244"/>
            <a:ext cx="1158180" cy="95994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69" y="1563588"/>
            <a:ext cx="7071271" cy="4766221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157" y="4944517"/>
            <a:ext cx="6534894" cy="1124694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57" y="4944517"/>
            <a:ext cx="97482" cy="1124694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2761" y="1563588"/>
            <a:ext cx="3937992" cy="4766221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5192" y="2335857"/>
            <a:ext cx="3133279" cy="1905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494413"/>
            <a:ext cx="12192000" cy="363438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92753" y="1741884"/>
            <a:ext cx="402282" cy="370284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54996" y="1878955"/>
            <a:ext cx="207169" cy="308521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5584" y="1878955"/>
            <a:ext cx="194965" cy="308521"/>
          </a:xfrm>
          <a:prstGeom prst="rect">
            <a:avLst/>
          </a:prstGeom>
        </p:spPr>
      </p:pic>
      <p:sp>
        <p:nvSpPr>
          <p:cNvPr id="14" name="SK-5-text-13"/>
          <p:cNvSpPr/>
          <p:nvPr/>
        </p:nvSpPr>
        <p:spPr>
          <a:xfrm>
            <a:off x="487561" y="356592"/>
            <a:ext cx="11704439" cy="4799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F17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Differential Diagnoses &amp; Red Flags</a:t>
            </a:r>
            <a:endParaRPr lang="en-US" sz="3000" dirty="0"/>
          </a:p>
        </p:txBody>
      </p:sp>
      <p:sp>
        <p:nvSpPr>
          <p:cNvPr id="15" name="SK-5-text-14"/>
          <p:cNvSpPr/>
          <p:nvPr/>
        </p:nvSpPr>
        <p:spPr>
          <a:xfrm>
            <a:off x="475357" y="1179463"/>
            <a:ext cx="11716643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9731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Distinguishing OA from other conditions — and recognising what cannot wait</a:t>
            </a:r>
            <a:endParaRPr lang="en-US" sz="1350" dirty="0"/>
          </a:p>
        </p:txBody>
      </p:sp>
      <p:sp>
        <p:nvSpPr>
          <p:cNvPr id="16" name="SK-5-text-15"/>
          <p:cNvSpPr/>
          <p:nvPr/>
        </p:nvSpPr>
        <p:spPr>
          <a:xfrm>
            <a:off x="1145977" y="1927027"/>
            <a:ext cx="463105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Knee Differentials</a:t>
            </a:r>
            <a:endParaRPr lang="en-US" sz="1650" dirty="0"/>
          </a:p>
        </p:txBody>
      </p:sp>
      <p:sp>
        <p:nvSpPr>
          <p:cNvPr id="17" name="SK-5-text-16"/>
          <p:cNvSpPr/>
          <p:nvPr/>
        </p:nvSpPr>
        <p:spPr>
          <a:xfrm>
            <a:off x="767953" y="2400300"/>
            <a:ext cx="790384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Inflammatory arthritis (RA, psoriatic)</a:t>
            </a:r>
            <a:endParaRPr lang="en-US" sz="1350" dirty="0"/>
          </a:p>
        </p:txBody>
      </p:sp>
      <p:sp>
        <p:nvSpPr>
          <p:cNvPr id="18" name="SK-5-text-17"/>
          <p:cNvSpPr/>
          <p:nvPr/>
        </p:nvSpPr>
        <p:spPr>
          <a:xfrm>
            <a:off x="780157" y="2818507"/>
            <a:ext cx="9086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Gout</a:t>
            </a:r>
            <a:endParaRPr lang="en-US" sz="1350" dirty="0"/>
          </a:p>
        </p:txBody>
      </p:sp>
      <p:sp>
        <p:nvSpPr>
          <p:cNvPr id="19" name="SK-5-text-18"/>
          <p:cNvSpPr/>
          <p:nvPr/>
        </p:nvSpPr>
        <p:spPr>
          <a:xfrm>
            <a:off x="780157" y="3209479"/>
            <a:ext cx="33775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Meniscal disease</a:t>
            </a:r>
            <a:endParaRPr lang="en-US" sz="1350" dirty="0"/>
          </a:p>
        </p:txBody>
      </p:sp>
      <p:sp>
        <p:nvSpPr>
          <p:cNvPr id="20" name="SK-5-text-19"/>
          <p:cNvSpPr/>
          <p:nvPr/>
        </p:nvSpPr>
        <p:spPr>
          <a:xfrm>
            <a:off x="780157" y="3600450"/>
            <a:ext cx="42005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Prepatellar bursitis</a:t>
            </a:r>
            <a:endParaRPr lang="en-US" sz="1350" dirty="0"/>
          </a:p>
        </p:txBody>
      </p:sp>
      <p:sp>
        <p:nvSpPr>
          <p:cNvPr id="21" name="SK-5-text-20"/>
          <p:cNvSpPr/>
          <p:nvPr/>
        </p:nvSpPr>
        <p:spPr>
          <a:xfrm>
            <a:off x="780157" y="3991273"/>
            <a:ext cx="25546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Fibromyalgia</a:t>
            </a:r>
            <a:endParaRPr lang="en-US" sz="1350" dirty="0"/>
          </a:p>
        </p:txBody>
      </p:sp>
      <p:sp>
        <p:nvSpPr>
          <p:cNvPr id="22" name="SK-5-text-21"/>
          <p:cNvSpPr/>
          <p:nvPr/>
        </p:nvSpPr>
        <p:spPr>
          <a:xfrm>
            <a:off x="4510980" y="1927027"/>
            <a:ext cx="437959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Hip Differentials</a:t>
            </a:r>
            <a:endParaRPr lang="en-US" sz="1650" dirty="0"/>
          </a:p>
        </p:txBody>
      </p:sp>
      <p:sp>
        <p:nvSpPr>
          <p:cNvPr id="23" name="SK-5-text-22"/>
          <p:cNvSpPr/>
          <p:nvPr/>
        </p:nvSpPr>
        <p:spPr>
          <a:xfrm>
            <a:off x="4157365" y="2407146"/>
            <a:ext cx="584644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Polymyalgia rheumatica (PMR)</a:t>
            </a:r>
            <a:endParaRPr lang="en-US" sz="1350" dirty="0"/>
          </a:p>
        </p:txBody>
      </p:sp>
      <p:sp>
        <p:nvSpPr>
          <p:cNvPr id="24" name="SK-5-text-23"/>
          <p:cNvSpPr/>
          <p:nvPr/>
        </p:nvSpPr>
        <p:spPr>
          <a:xfrm>
            <a:off x="4157365" y="2811661"/>
            <a:ext cx="378904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Avascular necrosis</a:t>
            </a:r>
            <a:endParaRPr lang="en-US" sz="1350" dirty="0"/>
          </a:p>
        </p:txBody>
      </p:sp>
      <p:sp>
        <p:nvSpPr>
          <p:cNvPr id="25" name="SK-5-text-24"/>
          <p:cNvSpPr/>
          <p:nvPr/>
        </p:nvSpPr>
        <p:spPr>
          <a:xfrm>
            <a:off x="4157365" y="3188940"/>
            <a:ext cx="708088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Greater trochanteric pain syndrome</a:t>
            </a:r>
            <a:endParaRPr lang="en-US" sz="1350" dirty="0"/>
          </a:p>
        </p:txBody>
      </p:sp>
      <p:sp>
        <p:nvSpPr>
          <p:cNvPr id="26" name="SK-5-text-25"/>
          <p:cNvSpPr/>
          <p:nvPr/>
        </p:nvSpPr>
        <p:spPr>
          <a:xfrm>
            <a:off x="4169569" y="3593455"/>
            <a:ext cx="255460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Fibromyalgia</a:t>
            </a:r>
            <a:endParaRPr lang="en-US" sz="1350" dirty="0"/>
          </a:p>
        </p:txBody>
      </p:sp>
      <p:sp>
        <p:nvSpPr>
          <p:cNvPr id="27" name="SK-5-text-26"/>
          <p:cNvSpPr/>
          <p:nvPr/>
        </p:nvSpPr>
        <p:spPr>
          <a:xfrm>
            <a:off x="4157365" y="3991273"/>
            <a:ext cx="46120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Meralgia paraesthetica</a:t>
            </a:r>
            <a:endParaRPr lang="en-US" sz="1350" dirty="0"/>
          </a:p>
        </p:txBody>
      </p:sp>
      <p:sp>
        <p:nvSpPr>
          <p:cNvPr id="28" name="SK-5-text-27"/>
          <p:cNvSpPr/>
          <p:nvPr/>
        </p:nvSpPr>
        <p:spPr>
          <a:xfrm>
            <a:off x="4157365" y="4375398"/>
            <a:ext cx="646366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Referred pain from lumbar spine</a:t>
            </a:r>
            <a:endParaRPr lang="en-US" sz="1350" dirty="0"/>
          </a:p>
        </p:txBody>
      </p:sp>
      <p:sp>
        <p:nvSpPr>
          <p:cNvPr id="29" name="SK-5-text-28"/>
          <p:cNvSpPr/>
          <p:nvPr/>
        </p:nvSpPr>
        <p:spPr>
          <a:xfrm>
            <a:off x="1060698" y="5177730"/>
            <a:ext cx="815149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Rule: Remember Referred Pain</a:t>
            </a:r>
            <a:endParaRPr lang="en-US" sz="1650" dirty="0"/>
          </a:p>
        </p:txBody>
      </p:sp>
      <p:sp>
        <p:nvSpPr>
          <p:cNvPr id="30" name="SK-5-text-29"/>
          <p:cNvSpPr/>
          <p:nvPr/>
        </p:nvSpPr>
        <p:spPr>
          <a:xfrm>
            <a:off x="1060698" y="5561707"/>
            <a:ext cx="11131302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 problem → hip pain · Hip problem → knee pain</a:t>
            </a:r>
            <a:endParaRPr lang="en-US" sz="1500" dirty="0"/>
          </a:p>
        </p:txBody>
      </p:sp>
      <p:sp>
        <p:nvSpPr>
          <p:cNvPr id="31" name="SK-5-text-30"/>
          <p:cNvSpPr/>
          <p:nvPr/>
        </p:nvSpPr>
        <p:spPr>
          <a:xfrm>
            <a:off x="9217075" y="1776115"/>
            <a:ext cx="2974925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Flags</a:t>
            </a:r>
            <a:endParaRPr lang="en-US" sz="2250" dirty="0"/>
          </a:p>
        </p:txBody>
      </p:sp>
      <p:sp>
        <p:nvSpPr>
          <p:cNvPr id="32" name="SK-5-text-31"/>
          <p:cNvSpPr/>
          <p:nvPr/>
        </p:nvSpPr>
        <p:spPr>
          <a:xfrm>
            <a:off x="8058894" y="2448223"/>
            <a:ext cx="413310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Hot swollen joint → Septic arthritis</a:t>
            </a:r>
            <a:endParaRPr lang="en-US" sz="1350" dirty="0"/>
          </a:p>
        </p:txBody>
      </p:sp>
      <p:sp>
        <p:nvSpPr>
          <p:cNvPr id="33" name="SK-5-text-32"/>
          <p:cNvSpPr/>
          <p:nvPr/>
        </p:nvSpPr>
        <p:spPr>
          <a:xfrm>
            <a:off x="8046690" y="2873425"/>
            <a:ext cx="2401788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Constitutional symptoms →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Malignancy / Infection</a:t>
            </a:r>
            <a:endParaRPr lang="en-US" sz="1350" dirty="0"/>
          </a:p>
        </p:txBody>
      </p:sp>
      <p:sp>
        <p:nvSpPr>
          <p:cNvPr id="34" name="SK-5-text-33"/>
          <p:cNvSpPr/>
          <p:nvPr/>
        </p:nvSpPr>
        <p:spPr>
          <a:xfrm>
            <a:off x="8046690" y="3524994"/>
            <a:ext cx="414531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History of trauma → Fracture</a:t>
            </a:r>
            <a:endParaRPr lang="en-US" sz="1350" dirty="0"/>
          </a:p>
        </p:txBody>
      </p:sp>
      <p:sp>
        <p:nvSpPr>
          <p:cNvPr id="35" name="SK-5-text-34"/>
          <p:cNvSpPr/>
          <p:nvPr/>
        </p:nvSpPr>
        <p:spPr>
          <a:xfrm>
            <a:off x="8046690" y="3915817"/>
            <a:ext cx="2986980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Sudden severe pain in stable OA →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Fracture, Gout, Sepsis</a:t>
            </a:r>
            <a:endParaRPr lang="en-US" sz="1350" dirty="0"/>
          </a:p>
        </p:txBody>
      </p:sp>
      <p:sp>
        <p:nvSpPr>
          <p:cNvPr id="36" name="SK-5-text-35"/>
          <p:cNvSpPr/>
          <p:nvPr/>
        </p:nvSpPr>
        <p:spPr>
          <a:xfrm>
            <a:off x="8046690" y="4560540"/>
            <a:ext cx="2974777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Rapid unexplained deterioration →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Urgent imaging ± referral</a:t>
            </a:r>
            <a:endParaRPr lang="en-US" sz="1350" dirty="0"/>
          </a:p>
        </p:txBody>
      </p:sp>
      <p:sp>
        <p:nvSpPr>
          <p:cNvPr id="37" name="SK-5-text-36"/>
          <p:cNvSpPr/>
          <p:nvPr/>
        </p:nvSpPr>
        <p:spPr>
          <a:xfrm>
            <a:off x="8046690" y="5218807"/>
            <a:ext cx="2523679" cy="4594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• Neurological symptoms →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Spinal stenosis / Nerve root</a:t>
            </a:r>
            <a:endParaRPr lang="en-US" sz="1350" dirty="0"/>
          </a:p>
        </p:txBody>
      </p:sp>
      <p:sp>
        <p:nvSpPr>
          <p:cNvPr id="38" name="SK-5-text-37"/>
          <p:cNvSpPr/>
          <p:nvPr/>
        </p:nvSpPr>
        <p:spPr>
          <a:xfrm>
            <a:off x="8144173" y="5904607"/>
            <a:ext cx="404782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Septic arthritis = same-day urgent review</a:t>
            </a:r>
            <a:endParaRPr lang="en-US" sz="1200" dirty="0"/>
          </a:p>
        </p:txBody>
      </p:sp>
      <p:sp>
        <p:nvSpPr>
          <p:cNvPr id="39" name="SK-5-text-38"/>
          <p:cNvSpPr/>
          <p:nvPr/>
        </p:nvSpPr>
        <p:spPr>
          <a:xfrm>
            <a:off x="5169396" y="6576715"/>
            <a:ext cx="39166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761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490" y="1008013"/>
            <a:ext cx="1280071" cy="137071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1748730"/>
            <a:ext cx="4718298" cy="1364605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4973" y="1748730"/>
            <a:ext cx="4754761" cy="1364605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3475" y="1899642"/>
            <a:ext cx="377875" cy="239911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082" y="3257550"/>
            <a:ext cx="10972800" cy="72003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082" y="3257550"/>
            <a:ext cx="85279" cy="72003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082" y="4615309"/>
            <a:ext cx="2608957" cy="1735038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86894" y="4615309"/>
            <a:ext cx="2608957" cy="1735038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6557" y="4615309"/>
            <a:ext cx="2608957" cy="1735038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46369" y="4615309"/>
            <a:ext cx="2608957" cy="1735038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617940"/>
            <a:ext cx="12192000" cy="239911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76479" y="2009329"/>
            <a:ext cx="609600" cy="555427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5584" y="1885950"/>
            <a:ext cx="280392" cy="267444"/>
          </a:xfrm>
          <a:prstGeom prst="rect">
            <a:avLst/>
          </a:prstGeom>
        </p:spPr>
      </p:pic>
      <p:sp>
        <p:nvSpPr>
          <p:cNvPr id="17" name="SK-6-text-16"/>
          <p:cNvSpPr/>
          <p:nvPr/>
        </p:nvSpPr>
        <p:spPr>
          <a:xfrm>
            <a:off x="707082" y="397669"/>
            <a:ext cx="11484918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Communication &amp; Prognosis</a:t>
            </a:r>
            <a:endParaRPr lang="en-US" sz="4050" dirty="0"/>
          </a:p>
        </p:txBody>
      </p:sp>
      <p:sp>
        <p:nvSpPr>
          <p:cNvPr id="18" name="SK-6-text-17"/>
          <p:cNvSpPr/>
          <p:nvPr/>
        </p:nvSpPr>
        <p:spPr>
          <a:xfrm>
            <a:off x="719286" y="1302990"/>
            <a:ext cx="11472714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057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Changing the narrative — and setting realistic expectations</a:t>
            </a:r>
            <a:endParaRPr lang="en-US" sz="2400" dirty="0"/>
          </a:p>
        </p:txBody>
      </p:sp>
      <p:sp>
        <p:nvSpPr>
          <p:cNvPr id="19" name="SK-6-text-18"/>
          <p:cNvSpPr/>
          <p:nvPr/>
        </p:nvSpPr>
        <p:spPr>
          <a:xfrm>
            <a:off x="1926282" y="1940719"/>
            <a:ext cx="5367338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Wear and Tear</a:t>
            </a:r>
            <a:endParaRPr lang="en-US" sz="2625" dirty="0"/>
          </a:p>
        </p:txBody>
      </p:sp>
      <p:sp>
        <p:nvSpPr>
          <p:cNvPr id="20" name="SK-6-text-19"/>
          <p:cNvSpPr/>
          <p:nvPr/>
        </p:nvSpPr>
        <p:spPr>
          <a:xfrm>
            <a:off x="1206996" y="2372767"/>
            <a:ext cx="3742879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“Implies inevitable deterioration —</a:t>
            </a:r>
            <a:endParaRPr lang="en-US" sz="1950" dirty="0"/>
          </a:p>
          <a:p>
            <a:pPr marL="0" indent="0" algn="ctr">
              <a:lnSpc>
                <a:spcPts val="234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nothing can be done”</a:t>
            </a:r>
            <a:endParaRPr lang="en-US" sz="1950" dirty="0"/>
          </a:p>
        </p:txBody>
      </p:sp>
      <p:sp>
        <p:nvSpPr>
          <p:cNvPr id="21" name="SK-6-text-20"/>
          <p:cNvSpPr/>
          <p:nvPr/>
        </p:nvSpPr>
        <p:spPr>
          <a:xfrm>
            <a:off x="5620494" y="2660898"/>
            <a:ext cx="2500313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75" dirty="0">
                <a:solidFill>
                  <a:srgbClr val="88888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reframe as</a:t>
            </a:r>
            <a:endParaRPr lang="en-US" sz="1575" dirty="0"/>
          </a:p>
        </p:txBody>
      </p:sp>
      <p:sp>
        <p:nvSpPr>
          <p:cNvPr id="22" name="SK-6-text-21"/>
          <p:cNvSpPr/>
          <p:nvPr/>
        </p:nvSpPr>
        <p:spPr>
          <a:xfrm>
            <a:off x="7985671" y="1940719"/>
            <a:ext cx="4206329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Wear and Repair</a:t>
            </a:r>
            <a:endParaRPr lang="en-US" sz="2625" dirty="0"/>
          </a:p>
        </p:txBody>
      </p:sp>
      <p:sp>
        <p:nvSpPr>
          <p:cNvPr id="23" name="SK-6-text-22"/>
          <p:cNvSpPr/>
          <p:nvPr/>
        </p:nvSpPr>
        <p:spPr>
          <a:xfrm>
            <a:off x="7461498" y="2372767"/>
            <a:ext cx="3669655" cy="5896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34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“The joint is living tissue — it tries</a:t>
            </a:r>
            <a:endParaRPr lang="en-US" sz="1950" dirty="0"/>
          </a:p>
          <a:p>
            <a:pPr marL="0" indent="0" algn="ctr">
              <a:lnSpc>
                <a:spcPts val="234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repair itself”</a:t>
            </a:r>
            <a:endParaRPr lang="en-US" sz="1950" dirty="0"/>
          </a:p>
        </p:txBody>
      </p:sp>
      <p:sp>
        <p:nvSpPr>
          <p:cNvPr id="24" name="SK-6-text-23"/>
          <p:cNvSpPr/>
          <p:nvPr/>
        </p:nvSpPr>
        <p:spPr>
          <a:xfrm>
            <a:off x="963067" y="3332857"/>
            <a:ext cx="10168086" cy="5965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“In OA the joint recognises it is wearing and tries to repair itself — but this takes time. We can</a:t>
            </a:r>
            <a:endParaRPr lang="en-US" sz="1800" dirty="0"/>
          </a:p>
          <a:p>
            <a:pPr marL="0" indent="0" algn="l">
              <a:lnSpc>
                <a:spcPts val="23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help it with exercise, managing load, and sometimes medication.”</a:t>
            </a:r>
            <a:endParaRPr lang="en-US" sz="1800" dirty="0"/>
          </a:p>
        </p:txBody>
      </p:sp>
      <p:sp>
        <p:nvSpPr>
          <p:cNvPr id="25" name="SK-6-text-24"/>
          <p:cNvSpPr/>
          <p:nvPr/>
        </p:nvSpPr>
        <p:spPr>
          <a:xfrm>
            <a:off x="743694" y="4196953"/>
            <a:ext cx="11448306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057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Four Common Outcomes — Progression is NOT Inevitable</a:t>
            </a:r>
            <a:endParaRPr lang="en-US" sz="2400" dirty="0"/>
          </a:p>
        </p:txBody>
      </p:sp>
      <p:sp>
        <p:nvSpPr>
          <p:cNvPr id="26" name="SK-6-text-25"/>
          <p:cNvSpPr/>
          <p:nvPr/>
        </p:nvSpPr>
        <p:spPr>
          <a:xfrm>
            <a:off x="1889671" y="4759375"/>
            <a:ext cx="100012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C057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3150" dirty="0"/>
          </a:p>
        </p:txBody>
      </p:sp>
      <p:sp>
        <p:nvSpPr>
          <p:cNvPr id="27" name="SK-6-text-26"/>
          <p:cNvSpPr/>
          <p:nvPr/>
        </p:nvSpPr>
        <p:spPr>
          <a:xfrm>
            <a:off x="1048494" y="5205115"/>
            <a:ext cx="4449127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Stays the Same</a:t>
            </a:r>
            <a:endParaRPr lang="en-US" sz="2025" dirty="0"/>
          </a:p>
        </p:txBody>
      </p:sp>
      <p:sp>
        <p:nvSpPr>
          <p:cNvPr id="28" name="SK-6-text-27"/>
          <p:cNvSpPr/>
          <p:nvPr/>
        </p:nvSpPr>
        <p:spPr>
          <a:xfrm>
            <a:off x="902196" y="5561707"/>
            <a:ext cx="2218879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Symptoms remain stable;</a:t>
            </a:r>
            <a:endParaRPr lang="en-US" sz="1575" dirty="0"/>
          </a:p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significant change</a:t>
            </a:r>
            <a:endParaRPr lang="en-US" sz="1575" dirty="0"/>
          </a:p>
        </p:txBody>
      </p:sp>
      <p:sp>
        <p:nvSpPr>
          <p:cNvPr id="29" name="SK-6-text-28"/>
          <p:cNvSpPr/>
          <p:nvPr/>
        </p:nvSpPr>
        <p:spPr>
          <a:xfrm>
            <a:off x="4620667" y="4759375"/>
            <a:ext cx="100012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C057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3150" dirty="0"/>
          </a:p>
        </p:txBody>
      </p:sp>
      <p:sp>
        <p:nvSpPr>
          <p:cNvPr id="30" name="SK-6-text-29"/>
          <p:cNvSpPr/>
          <p:nvPr/>
        </p:nvSpPr>
        <p:spPr>
          <a:xfrm>
            <a:off x="4059882" y="5211961"/>
            <a:ext cx="3214687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Gets Worse</a:t>
            </a:r>
            <a:endParaRPr lang="en-US" sz="2025" dirty="0"/>
          </a:p>
        </p:txBody>
      </p:sp>
      <p:sp>
        <p:nvSpPr>
          <p:cNvPr id="31" name="SK-6-text-30"/>
          <p:cNvSpPr/>
          <p:nvPr/>
        </p:nvSpPr>
        <p:spPr>
          <a:xfrm>
            <a:off x="3608784" y="5561707"/>
            <a:ext cx="2291953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Only 30% of knee OA</a:t>
            </a:r>
            <a:endParaRPr lang="en-US" sz="1575" dirty="0"/>
          </a:p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progresses; 25% need hip</a:t>
            </a:r>
            <a:endParaRPr lang="en-US" sz="1575" dirty="0"/>
          </a:p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replacement after 4 years</a:t>
            </a:r>
            <a:endParaRPr lang="en-US" sz="1575" dirty="0"/>
          </a:p>
        </p:txBody>
      </p:sp>
      <p:sp>
        <p:nvSpPr>
          <p:cNvPr id="32" name="SK-6-text-31"/>
          <p:cNvSpPr/>
          <p:nvPr/>
        </p:nvSpPr>
        <p:spPr>
          <a:xfrm>
            <a:off x="7400479" y="4759375"/>
            <a:ext cx="100012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C057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3150" dirty="0"/>
          </a:p>
        </p:txBody>
      </p:sp>
      <p:sp>
        <p:nvSpPr>
          <p:cNvPr id="33" name="SK-6-text-32"/>
          <p:cNvSpPr/>
          <p:nvPr/>
        </p:nvSpPr>
        <p:spPr>
          <a:xfrm>
            <a:off x="6961584" y="5211961"/>
            <a:ext cx="2597467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Improves</a:t>
            </a:r>
            <a:endParaRPr lang="en-US" sz="2025" dirty="0"/>
          </a:p>
        </p:txBody>
      </p:sp>
      <p:sp>
        <p:nvSpPr>
          <p:cNvPr id="34" name="SK-6-text-33"/>
          <p:cNvSpPr/>
          <p:nvPr/>
        </p:nvSpPr>
        <p:spPr>
          <a:xfrm>
            <a:off x="6547098" y="5561707"/>
            <a:ext cx="1987153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Hand OA often settles</a:t>
            </a:r>
            <a:endParaRPr lang="en-US" sz="1575" dirty="0"/>
          </a:p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after a few years; knee</a:t>
            </a:r>
            <a:endParaRPr lang="en-US" sz="1575" dirty="0"/>
          </a:p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OA can improve</a:t>
            </a:r>
            <a:endParaRPr lang="en-US" sz="1575" dirty="0"/>
          </a:p>
        </p:txBody>
      </p:sp>
      <p:sp>
        <p:nvSpPr>
          <p:cNvPr id="35" name="SK-6-text-34"/>
          <p:cNvSpPr/>
          <p:nvPr/>
        </p:nvSpPr>
        <p:spPr>
          <a:xfrm>
            <a:off x="10192494" y="4759375"/>
            <a:ext cx="1000125" cy="3429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C057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3150" dirty="0"/>
          </a:p>
        </p:txBody>
      </p:sp>
      <p:sp>
        <p:nvSpPr>
          <p:cNvPr id="36" name="SK-6-text-35"/>
          <p:cNvSpPr/>
          <p:nvPr/>
        </p:nvSpPr>
        <p:spPr>
          <a:xfrm>
            <a:off x="9095184" y="5211961"/>
            <a:ext cx="3096816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002B4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Flares &amp; Remissions</a:t>
            </a:r>
            <a:endParaRPr lang="en-US" sz="2025" dirty="0"/>
          </a:p>
        </p:txBody>
      </p:sp>
      <p:sp>
        <p:nvSpPr>
          <p:cNvPr id="37" name="SK-6-text-36"/>
          <p:cNvSpPr/>
          <p:nvPr/>
        </p:nvSpPr>
        <p:spPr>
          <a:xfrm>
            <a:off x="9192667" y="5561707"/>
            <a:ext cx="2255490" cy="6994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Most common pattern —</a:t>
            </a:r>
            <a:endParaRPr lang="en-US" sz="1575" dirty="0"/>
          </a:p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intermittent flare-ups with</a:t>
            </a:r>
            <a:endParaRPr lang="en-US" sz="1575" dirty="0"/>
          </a:p>
          <a:p>
            <a:pPr marL="0" indent="0" algn="ctr">
              <a:lnSpc>
                <a:spcPts val="1733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periods of remission</a:t>
            </a:r>
            <a:endParaRPr lang="en-US" sz="1575" dirty="0"/>
          </a:p>
        </p:txBody>
      </p:sp>
      <p:sp>
        <p:nvSpPr>
          <p:cNvPr id="38" name="SK-6-text-37"/>
          <p:cNvSpPr/>
          <p:nvPr/>
        </p:nvSpPr>
        <p:spPr>
          <a:xfrm>
            <a:off x="5169396" y="6665863"/>
            <a:ext cx="4161472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2596" cy="6556177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82" y="1008013"/>
            <a:ext cx="1499592" cy="123379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1885950"/>
            <a:ext cx="11253192" cy="3099792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157" y="2338536"/>
            <a:ext cx="2572494" cy="2516832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94" y="2338536"/>
            <a:ext cx="85279" cy="2516832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0" y="2763738"/>
            <a:ext cx="1657575" cy="267295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1153" y="2338536"/>
            <a:ext cx="2511475" cy="2516832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4690" y="2338536"/>
            <a:ext cx="85279" cy="2516832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5396" y="2777430"/>
            <a:ext cx="1743373" cy="253603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1279" y="2338536"/>
            <a:ext cx="2487067" cy="2516832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667" y="2338536"/>
            <a:ext cx="85279" cy="2516832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78180" y="2009329"/>
            <a:ext cx="3048000" cy="2345382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655" y="5157192"/>
            <a:ext cx="11253192" cy="1172617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5898" y="5630317"/>
            <a:ext cx="1145977" cy="342900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72580" y="5630317"/>
            <a:ext cx="1145977" cy="34290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89263" y="5630317"/>
            <a:ext cx="585192" cy="34290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67591" y="5630317"/>
            <a:ext cx="1662441" cy="34290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913089" y="5630317"/>
            <a:ext cx="1812549" cy="342900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78353" y="5630317"/>
            <a:ext cx="1316683" cy="34290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41482" y="5630317"/>
            <a:ext cx="1637171" cy="34290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993517" y="5630317"/>
            <a:ext cx="661810" cy="342900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6556177"/>
            <a:ext cx="12192000" cy="301675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375255" y="2317998"/>
            <a:ext cx="1414165" cy="2016175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02588" y="2317998"/>
            <a:ext cx="1401961" cy="2016175"/>
          </a:xfrm>
          <a:prstGeom prst="rect">
            <a:avLst/>
          </a:prstGeom>
        </p:spPr>
      </p:pic>
      <p:sp>
        <p:nvSpPr>
          <p:cNvPr id="27" name="SK-7-text-26"/>
          <p:cNvSpPr/>
          <p:nvPr/>
        </p:nvSpPr>
        <p:spPr>
          <a:xfrm>
            <a:off x="682675" y="377130"/>
            <a:ext cx="11509325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00204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Core Non-Pharmacological Management</a:t>
            </a:r>
            <a:endParaRPr lang="en-US" sz="4050" dirty="0"/>
          </a:p>
        </p:txBody>
      </p:sp>
      <p:sp>
        <p:nvSpPr>
          <p:cNvPr id="28" name="SK-7-text-27"/>
          <p:cNvSpPr/>
          <p:nvPr/>
        </p:nvSpPr>
        <p:spPr>
          <a:xfrm>
            <a:off x="682675" y="1309836"/>
            <a:ext cx="1150932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B45F0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NG226 — Offer These FIRST, Before Any Medication</a:t>
            </a:r>
            <a:endParaRPr lang="en-US" sz="2250" dirty="0"/>
          </a:p>
        </p:txBody>
      </p:sp>
      <p:sp>
        <p:nvSpPr>
          <p:cNvPr id="29" name="SK-7-text-28"/>
          <p:cNvSpPr/>
          <p:nvPr/>
        </p:nvSpPr>
        <p:spPr>
          <a:xfrm>
            <a:off x="719286" y="1995636"/>
            <a:ext cx="605599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5F0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✔ OFFER TO ALL PATIENTS</a:t>
            </a:r>
            <a:endParaRPr lang="en-US" sz="1650" dirty="0"/>
          </a:p>
        </p:txBody>
      </p:sp>
      <p:sp>
        <p:nvSpPr>
          <p:cNvPr id="30" name="SK-7-text-29"/>
          <p:cNvSpPr/>
          <p:nvPr/>
        </p:nvSpPr>
        <p:spPr>
          <a:xfrm>
            <a:off x="914400" y="2475607"/>
            <a:ext cx="513397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Therapeutic Exercise</a:t>
            </a:r>
            <a:endParaRPr lang="en-US" sz="1650" dirty="0"/>
          </a:p>
        </p:txBody>
      </p:sp>
      <p:sp>
        <p:nvSpPr>
          <p:cNvPr id="31" name="SK-7-text-30"/>
          <p:cNvSpPr/>
          <p:nvPr/>
        </p:nvSpPr>
        <p:spPr>
          <a:xfrm>
            <a:off x="987475" y="2804815"/>
            <a:ext cx="38557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FIRST-LINE · NNT = 9</a:t>
            </a:r>
            <a:endParaRPr lang="en-US" sz="1200" dirty="0"/>
          </a:p>
        </p:txBody>
      </p:sp>
      <p:sp>
        <p:nvSpPr>
          <p:cNvPr id="32" name="SK-7-text-31"/>
          <p:cNvSpPr/>
          <p:nvPr/>
        </p:nvSpPr>
        <p:spPr>
          <a:xfrm>
            <a:off x="914400" y="3092946"/>
            <a:ext cx="2377380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to ALL — regardless of age,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severity, or comorbidity</a:t>
            </a:r>
            <a:endParaRPr lang="en-US" sz="1200" dirty="0"/>
          </a:p>
        </p:txBody>
      </p:sp>
      <p:sp>
        <p:nvSpPr>
          <p:cNvPr id="33" name="SK-7-text-32"/>
          <p:cNvSpPr/>
          <p:nvPr/>
        </p:nvSpPr>
        <p:spPr>
          <a:xfrm>
            <a:off x="914400" y="3518148"/>
            <a:ext cx="2121396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Local muscle strengthening +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general aerobic fitness</a:t>
            </a:r>
            <a:endParaRPr lang="en-US" sz="1200" dirty="0"/>
          </a:p>
        </p:txBody>
      </p:sp>
      <p:sp>
        <p:nvSpPr>
          <p:cNvPr id="34" name="SK-7-text-33"/>
          <p:cNvSpPr/>
          <p:nvPr/>
        </p:nvSpPr>
        <p:spPr>
          <a:xfrm>
            <a:off x="914400" y="3943350"/>
            <a:ext cx="2291953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Initial exercise pain is normal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reassure patients</a:t>
            </a:r>
            <a:endParaRPr lang="en-US" sz="1200" dirty="0"/>
          </a:p>
        </p:txBody>
      </p:sp>
      <p:sp>
        <p:nvSpPr>
          <p:cNvPr id="35" name="SK-7-text-34"/>
          <p:cNvSpPr/>
          <p:nvPr/>
        </p:nvSpPr>
        <p:spPr>
          <a:xfrm>
            <a:off x="914400" y="4361557"/>
            <a:ext cx="206037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Best exercise: whichever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 will actually do</a:t>
            </a:r>
            <a:endParaRPr lang="en-US" sz="1200" dirty="0"/>
          </a:p>
        </p:txBody>
      </p:sp>
      <p:sp>
        <p:nvSpPr>
          <p:cNvPr id="36" name="SK-7-text-35"/>
          <p:cNvSpPr/>
          <p:nvPr/>
        </p:nvSpPr>
        <p:spPr>
          <a:xfrm>
            <a:off x="3620988" y="2475607"/>
            <a:ext cx="437959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Weight Management</a:t>
            </a:r>
            <a:endParaRPr lang="en-US" sz="1650" dirty="0"/>
          </a:p>
        </p:txBody>
      </p:sp>
      <p:sp>
        <p:nvSpPr>
          <p:cNvPr id="37" name="SK-7-text-36"/>
          <p:cNvSpPr/>
          <p:nvPr/>
        </p:nvSpPr>
        <p:spPr>
          <a:xfrm>
            <a:off x="3706267" y="2811661"/>
            <a:ext cx="35509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OVERWEIGHT/OBESE</a:t>
            </a:r>
            <a:endParaRPr lang="en-US" sz="1200" dirty="0"/>
          </a:p>
        </p:txBody>
      </p:sp>
      <p:sp>
        <p:nvSpPr>
          <p:cNvPr id="38" name="SK-7-text-37"/>
          <p:cNvSpPr/>
          <p:nvPr/>
        </p:nvSpPr>
        <p:spPr>
          <a:xfrm>
            <a:off x="3633192" y="3120330"/>
            <a:ext cx="6822757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Any weight loss is beneficial</a:t>
            </a:r>
            <a:endParaRPr lang="en-US" sz="1425" dirty="0"/>
          </a:p>
        </p:txBody>
      </p:sp>
      <p:sp>
        <p:nvSpPr>
          <p:cNvPr id="39" name="SK-7-text-38"/>
          <p:cNvSpPr/>
          <p:nvPr/>
        </p:nvSpPr>
        <p:spPr>
          <a:xfrm>
            <a:off x="3620988" y="3374082"/>
            <a:ext cx="2035969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Even 6 kg makes a clinically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significant difference</a:t>
            </a:r>
            <a:endParaRPr lang="en-US" sz="1200" dirty="0"/>
          </a:p>
        </p:txBody>
      </p:sp>
      <p:sp>
        <p:nvSpPr>
          <p:cNvPr id="40" name="SK-7-text-39"/>
          <p:cNvSpPr/>
          <p:nvPr/>
        </p:nvSpPr>
        <p:spPr>
          <a:xfrm>
            <a:off x="3620988" y="3819823"/>
            <a:ext cx="2060377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10% body weight loss better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than 5%</a:t>
            </a:r>
            <a:endParaRPr lang="en-US" sz="1200" dirty="0"/>
          </a:p>
        </p:txBody>
      </p:sp>
      <p:sp>
        <p:nvSpPr>
          <p:cNvPr id="41" name="SK-7-text-40"/>
          <p:cNvSpPr/>
          <p:nvPr/>
        </p:nvSpPr>
        <p:spPr>
          <a:xfrm>
            <a:off x="3620988" y="4265563"/>
            <a:ext cx="2121396" cy="40451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Use motivational interviewing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(DARN technique)</a:t>
            </a:r>
            <a:endParaRPr lang="en-US" sz="1200" dirty="0"/>
          </a:p>
        </p:txBody>
      </p:sp>
      <p:sp>
        <p:nvSpPr>
          <p:cNvPr id="42" name="SK-7-text-41"/>
          <p:cNvSpPr/>
          <p:nvPr/>
        </p:nvSpPr>
        <p:spPr>
          <a:xfrm>
            <a:off x="6254353" y="2475607"/>
            <a:ext cx="513397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Aids &amp; Thermotherapy</a:t>
            </a:r>
            <a:endParaRPr lang="en-US" sz="1650" dirty="0"/>
          </a:p>
        </p:txBody>
      </p:sp>
      <p:sp>
        <p:nvSpPr>
          <p:cNvPr id="43" name="SK-7-text-42"/>
          <p:cNvSpPr/>
          <p:nvPr/>
        </p:nvSpPr>
        <p:spPr>
          <a:xfrm>
            <a:off x="6278761" y="2797969"/>
            <a:ext cx="2145655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OFFER walking aids for lower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limb OA</a:t>
            </a:r>
            <a:endParaRPr lang="en-US" sz="1200" dirty="0"/>
          </a:p>
        </p:txBody>
      </p:sp>
      <p:sp>
        <p:nvSpPr>
          <p:cNvPr id="44" name="SK-7-text-43"/>
          <p:cNvSpPr/>
          <p:nvPr/>
        </p:nvSpPr>
        <p:spPr>
          <a:xfrm>
            <a:off x="6278761" y="3236863"/>
            <a:ext cx="2157859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 NOT routinely offer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insoles/braces unless specific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biomechanical indication</a:t>
            </a:r>
            <a:endParaRPr lang="en-US" sz="1200" dirty="0"/>
          </a:p>
        </p:txBody>
      </p:sp>
      <p:sp>
        <p:nvSpPr>
          <p:cNvPr id="45" name="SK-7-text-44"/>
          <p:cNvSpPr/>
          <p:nvPr/>
        </p:nvSpPr>
        <p:spPr>
          <a:xfrm>
            <a:off x="6278761" y="3861048"/>
            <a:ext cx="2255490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Local cold for swelling; heat for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stiffness — patient choice</a:t>
            </a:r>
            <a:endParaRPr lang="en-US" sz="1200" dirty="0"/>
          </a:p>
        </p:txBody>
      </p:sp>
      <p:sp>
        <p:nvSpPr>
          <p:cNvPr id="46" name="SK-7-text-45"/>
          <p:cNvSpPr/>
          <p:nvPr/>
        </p:nvSpPr>
        <p:spPr>
          <a:xfrm>
            <a:off x="6278761" y="4293096"/>
            <a:ext cx="236517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Manual therapy: ONLY alongside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exercise, NOT standalone</a:t>
            </a:r>
            <a:endParaRPr lang="en-US" sz="1200" dirty="0"/>
          </a:p>
        </p:txBody>
      </p:sp>
      <p:sp>
        <p:nvSpPr>
          <p:cNvPr id="47" name="SK-7-text-46"/>
          <p:cNvSpPr/>
          <p:nvPr/>
        </p:nvSpPr>
        <p:spPr>
          <a:xfrm>
            <a:off x="8948886" y="2084784"/>
            <a:ext cx="26365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WITHOUT EXERCISE</a:t>
            </a:r>
            <a:endParaRPr lang="en-US" sz="1050" dirty="0"/>
          </a:p>
        </p:txBody>
      </p:sp>
      <p:sp>
        <p:nvSpPr>
          <p:cNvPr id="48" name="SK-7-text-47"/>
          <p:cNvSpPr/>
          <p:nvPr/>
        </p:nvSpPr>
        <p:spPr>
          <a:xfrm>
            <a:off x="10631388" y="2084784"/>
            <a:ext cx="1560612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WITH EXERCISE</a:t>
            </a:r>
            <a:endParaRPr lang="en-US" sz="1050" dirty="0"/>
          </a:p>
        </p:txBody>
      </p:sp>
      <p:sp>
        <p:nvSpPr>
          <p:cNvPr id="49" name="SK-7-text-48"/>
          <p:cNvSpPr/>
          <p:nvPr/>
        </p:nvSpPr>
        <p:spPr>
          <a:xfrm>
            <a:off x="8790384" y="4450705"/>
            <a:ext cx="2999184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100 people with knee OA do exercise, an extra</a:t>
            </a:r>
            <a:endParaRPr lang="en-US" sz="1050" dirty="0"/>
          </a:p>
          <a:p>
            <a:pPr marL="0" indent="0" algn="ctr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will have significantly less pain after 2 years</a:t>
            </a:r>
            <a:endParaRPr lang="en-US" sz="1050" dirty="0"/>
          </a:p>
        </p:txBody>
      </p:sp>
      <p:sp>
        <p:nvSpPr>
          <p:cNvPr id="50" name="SK-7-text-49"/>
          <p:cNvSpPr/>
          <p:nvPr/>
        </p:nvSpPr>
        <p:spPr>
          <a:xfrm>
            <a:off x="719286" y="5273725"/>
            <a:ext cx="739711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✘ DO NOT OFFER (NICE NG226)</a:t>
            </a:r>
            <a:endParaRPr lang="en-US" sz="1650" dirty="0"/>
          </a:p>
        </p:txBody>
      </p:sp>
      <p:sp>
        <p:nvSpPr>
          <p:cNvPr id="51" name="SK-7-text-50"/>
          <p:cNvSpPr/>
          <p:nvPr/>
        </p:nvSpPr>
        <p:spPr>
          <a:xfrm>
            <a:off x="816769" y="5678388"/>
            <a:ext cx="247935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Acupuncture</a:t>
            </a:r>
            <a:endParaRPr lang="en-US" sz="1425" dirty="0"/>
          </a:p>
        </p:txBody>
      </p:sp>
      <p:sp>
        <p:nvSpPr>
          <p:cNvPr id="52" name="SK-7-text-51"/>
          <p:cNvSpPr/>
          <p:nvPr/>
        </p:nvSpPr>
        <p:spPr>
          <a:xfrm>
            <a:off x="2109192" y="5678388"/>
            <a:ext cx="269652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Dry Needling</a:t>
            </a:r>
            <a:endParaRPr lang="en-US" sz="1425" dirty="0"/>
          </a:p>
        </p:txBody>
      </p:sp>
      <p:sp>
        <p:nvSpPr>
          <p:cNvPr id="53" name="SK-7-text-52"/>
          <p:cNvSpPr/>
          <p:nvPr/>
        </p:nvSpPr>
        <p:spPr>
          <a:xfrm>
            <a:off x="3413671" y="5678388"/>
            <a:ext cx="95916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TENS</a:t>
            </a:r>
            <a:endParaRPr lang="en-US" sz="1425" dirty="0"/>
          </a:p>
        </p:txBody>
      </p:sp>
      <p:sp>
        <p:nvSpPr>
          <p:cNvPr id="54" name="SK-7-text-53"/>
          <p:cNvSpPr/>
          <p:nvPr/>
        </p:nvSpPr>
        <p:spPr>
          <a:xfrm>
            <a:off x="4157365" y="5678388"/>
            <a:ext cx="399954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Ultrasound Therapy</a:t>
            </a:r>
            <a:endParaRPr lang="en-US" sz="1425" dirty="0"/>
          </a:p>
        </p:txBody>
      </p:sp>
      <p:sp>
        <p:nvSpPr>
          <p:cNvPr id="55" name="SK-7-text-54"/>
          <p:cNvSpPr/>
          <p:nvPr/>
        </p:nvSpPr>
        <p:spPr>
          <a:xfrm>
            <a:off x="5961757" y="5678388"/>
            <a:ext cx="486822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Interferential Therapy</a:t>
            </a:r>
            <a:endParaRPr lang="en-US" sz="1425" dirty="0"/>
          </a:p>
        </p:txBody>
      </p:sp>
      <p:sp>
        <p:nvSpPr>
          <p:cNvPr id="56" name="SK-7-text-55"/>
          <p:cNvSpPr/>
          <p:nvPr/>
        </p:nvSpPr>
        <p:spPr>
          <a:xfrm>
            <a:off x="7900392" y="5678388"/>
            <a:ext cx="291369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Laser Therapy</a:t>
            </a:r>
            <a:endParaRPr lang="en-US" sz="1425" dirty="0"/>
          </a:p>
        </p:txBody>
      </p:sp>
      <p:sp>
        <p:nvSpPr>
          <p:cNvPr id="57" name="SK-7-text-56"/>
          <p:cNvSpPr/>
          <p:nvPr/>
        </p:nvSpPr>
        <p:spPr>
          <a:xfrm>
            <a:off x="9314557" y="5678388"/>
            <a:ext cx="2877443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Pulsed Short-wave</a:t>
            </a:r>
            <a:endParaRPr lang="en-US" sz="1425" dirty="0"/>
          </a:p>
        </p:txBody>
      </p:sp>
      <p:sp>
        <p:nvSpPr>
          <p:cNvPr id="58" name="SK-7-text-57"/>
          <p:cNvSpPr/>
          <p:nvPr/>
        </p:nvSpPr>
        <p:spPr>
          <a:xfrm>
            <a:off x="11058079" y="5678388"/>
            <a:ext cx="95916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99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NMES</a:t>
            </a:r>
            <a:endParaRPr lang="en-US" sz="1425" dirty="0"/>
          </a:p>
        </p:txBody>
      </p:sp>
      <p:sp>
        <p:nvSpPr>
          <p:cNvPr id="59" name="SK-7-text-58"/>
          <p:cNvSpPr/>
          <p:nvPr/>
        </p:nvSpPr>
        <p:spPr>
          <a:xfrm>
            <a:off x="719286" y="6041827"/>
            <a:ext cx="1147271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Previous guidance (CG177) recommended TENS — this is now superseded by NG226</a:t>
            </a:r>
            <a:endParaRPr lang="en-US" sz="1200" dirty="0"/>
          </a:p>
        </p:txBody>
      </p:sp>
      <p:sp>
        <p:nvSpPr>
          <p:cNvPr id="60" name="SK-7-text-59"/>
          <p:cNvSpPr/>
          <p:nvPr/>
        </p:nvSpPr>
        <p:spPr>
          <a:xfrm>
            <a:off x="5230267" y="6624786"/>
            <a:ext cx="4651058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4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761" cy="65151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389459"/>
            <a:ext cx="10972800" cy="1905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543050"/>
            <a:ext cx="10972800" cy="1165771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543050"/>
            <a:ext cx="792361" cy="1165771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825353"/>
            <a:ext cx="10972800" cy="1165771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2825353"/>
            <a:ext cx="792361" cy="1165771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100959"/>
            <a:ext cx="10972800" cy="1165771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100959"/>
            <a:ext cx="792361" cy="1165771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383411"/>
            <a:ext cx="10972800" cy="980629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383411"/>
            <a:ext cx="146298" cy="980629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515100"/>
            <a:ext cx="12192000" cy="34290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50761" y="5520630"/>
            <a:ext cx="633859" cy="637729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38557" y="4368403"/>
            <a:ext cx="560784" cy="555427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89890" y="3140869"/>
            <a:ext cx="658267" cy="507355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789890" y="1817340"/>
            <a:ext cx="646063" cy="651421"/>
          </a:xfrm>
          <a:prstGeom prst="rect">
            <a:avLst/>
          </a:prstGeom>
        </p:spPr>
      </p:pic>
      <p:sp>
        <p:nvSpPr>
          <p:cNvPr id="18" name="SK-8-text-17"/>
          <p:cNvSpPr/>
          <p:nvPr/>
        </p:nvSpPr>
        <p:spPr>
          <a:xfrm>
            <a:off x="682675" y="356592"/>
            <a:ext cx="11509325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23395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Pharmacological Management</a:t>
            </a:r>
            <a:endParaRPr lang="en-US" sz="3750" dirty="0"/>
          </a:p>
        </p:txBody>
      </p:sp>
      <p:sp>
        <p:nvSpPr>
          <p:cNvPr id="19" name="SK-8-text-18"/>
          <p:cNvSpPr/>
          <p:nvPr/>
        </p:nvSpPr>
        <p:spPr>
          <a:xfrm>
            <a:off x="682675" y="946398"/>
            <a:ext cx="11509325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06C3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Updated to NICE NG226 — October 2022</a:t>
            </a:r>
            <a:endParaRPr lang="en-US" sz="2400" dirty="0"/>
          </a:p>
        </p:txBody>
      </p:sp>
      <p:sp>
        <p:nvSpPr>
          <p:cNvPr id="20" name="SK-8-text-19"/>
          <p:cNvSpPr/>
          <p:nvPr/>
        </p:nvSpPr>
        <p:spPr>
          <a:xfrm>
            <a:off x="767953" y="1872109"/>
            <a:ext cx="475357" cy="541734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FIRST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LINE</a:t>
            </a:r>
            <a:endParaRPr lang="en-US" sz="1500" dirty="0"/>
          </a:p>
        </p:txBody>
      </p:sp>
      <p:sp>
        <p:nvSpPr>
          <p:cNvPr id="21" name="SK-8-text-20"/>
          <p:cNvSpPr/>
          <p:nvPr/>
        </p:nvSpPr>
        <p:spPr>
          <a:xfrm>
            <a:off x="1560463" y="1735038"/>
            <a:ext cx="3833812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Topical NSAID</a:t>
            </a:r>
            <a:endParaRPr lang="en-US" sz="1875" dirty="0"/>
          </a:p>
        </p:txBody>
      </p:sp>
      <p:sp>
        <p:nvSpPr>
          <p:cNvPr id="22" name="SK-8-text-21"/>
          <p:cNvSpPr/>
          <p:nvPr/>
        </p:nvSpPr>
        <p:spPr>
          <a:xfrm>
            <a:off x="1560463" y="2084784"/>
            <a:ext cx="1063153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Offer to ALL patients with knee OA — first pharmacological step</a:t>
            </a:r>
            <a:endParaRPr lang="en-US" sz="1650" dirty="0"/>
          </a:p>
        </p:txBody>
      </p:sp>
      <p:sp>
        <p:nvSpPr>
          <p:cNvPr id="23" name="SK-8-text-22"/>
          <p:cNvSpPr/>
          <p:nvPr/>
        </p:nvSpPr>
        <p:spPr>
          <a:xfrm>
            <a:off x="1560463" y="2359075"/>
            <a:ext cx="1063153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Consider for OA at other joints — as effective as oral NSAIDs, far safer</a:t>
            </a:r>
            <a:endParaRPr lang="en-US" sz="1650" dirty="0"/>
          </a:p>
        </p:txBody>
      </p:sp>
      <p:sp>
        <p:nvSpPr>
          <p:cNvPr id="24" name="SK-8-text-23"/>
          <p:cNvSpPr/>
          <p:nvPr/>
        </p:nvSpPr>
        <p:spPr>
          <a:xfrm>
            <a:off x="8607475" y="2071092"/>
            <a:ext cx="2060377" cy="43889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Meta-analysis: 65% of users</a:t>
            </a:r>
            <a:endParaRPr lang="en-US" sz="1200" dirty="0"/>
          </a:p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respond vs 30% placebo</a:t>
            </a:r>
            <a:endParaRPr lang="en-US" sz="1200" dirty="0"/>
          </a:p>
        </p:txBody>
      </p:sp>
      <p:sp>
        <p:nvSpPr>
          <p:cNvPr id="25" name="SK-8-text-24"/>
          <p:cNvSpPr/>
          <p:nvPr/>
        </p:nvSpPr>
        <p:spPr>
          <a:xfrm>
            <a:off x="767953" y="2983111"/>
            <a:ext cx="475357" cy="822871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SECOND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LINE</a:t>
            </a:r>
            <a:endParaRPr lang="en-US" sz="1500" dirty="0"/>
          </a:p>
        </p:txBody>
      </p:sp>
      <p:sp>
        <p:nvSpPr>
          <p:cNvPr id="26" name="SK-8-text-25"/>
          <p:cNvSpPr/>
          <p:nvPr/>
        </p:nvSpPr>
        <p:spPr>
          <a:xfrm>
            <a:off x="1560463" y="2983111"/>
            <a:ext cx="2976563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Oral NSAID</a:t>
            </a:r>
            <a:endParaRPr lang="en-US" sz="1875" dirty="0"/>
          </a:p>
        </p:txBody>
      </p:sp>
      <p:sp>
        <p:nvSpPr>
          <p:cNvPr id="27" name="SK-8-text-26"/>
          <p:cNvSpPr/>
          <p:nvPr/>
        </p:nvSpPr>
        <p:spPr>
          <a:xfrm>
            <a:off x="1560463" y="3332857"/>
            <a:ext cx="1063153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Consider if topical treatment ineffective or unsuitable</a:t>
            </a:r>
            <a:endParaRPr lang="en-US" sz="1650" dirty="0"/>
          </a:p>
        </p:txBody>
      </p:sp>
      <p:sp>
        <p:nvSpPr>
          <p:cNvPr id="28" name="SK-8-text-27"/>
          <p:cNvSpPr/>
          <p:nvPr/>
        </p:nvSpPr>
        <p:spPr>
          <a:xfrm>
            <a:off x="1560463" y="3607296"/>
            <a:ext cx="1063153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Always co-prescribe a PPI — use lowest dose, shortest time</a:t>
            </a:r>
            <a:endParaRPr lang="en-US" sz="1650" dirty="0"/>
          </a:p>
        </p:txBody>
      </p:sp>
      <p:sp>
        <p:nvSpPr>
          <p:cNvPr id="29" name="SK-8-text-28"/>
          <p:cNvSpPr/>
          <p:nvPr/>
        </p:nvSpPr>
        <p:spPr>
          <a:xfrm>
            <a:off x="7802761" y="3086100"/>
            <a:ext cx="2877294" cy="6514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Consider COX-2 inhibitor if high GI risk</a:t>
            </a:r>
            <a:endParaRPr lang="en-US" sz="1200" dirty="0"/>
          </a:p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(age &gt;65, concurrent steroids/warfarin,</a:t>
            </a:r>
            <a:endParaRPr lang="en-US" sz="1200" dirty="0"/>
          </a:p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 of GI ulceration)</a:t>
            </a:r>
            <a:endParaRPr lang="en-US" sz="1200" dirty="0"/>
          </a:p>
        </p:txBody>
      </p:sp>
      <p:sp>
        <p:nvSpPr>
          <p:cNvPr id="30" name="SK-8-text-29"/>
          <p:cNvSpPr/>
          <p:nvPr/>
        </p:nvSpPr>
        <p:spPr>
          <a:xfrm>
            <a:off x="767953" y="4265563"/>
            <a:ext cx="475357" cy="767953"/>
          </a:xfrm>
          <a:prstGeom prst="rect">
            <a:avLst/>
          </a:prstGeom>
          <a:noFill/>
          <a:ln/>
        </p:spPr>
        <p:txBody>
          <a:bodyPr vert="vert" wrap="none" lIns="0" tIns="0" rIns="0" bIns="0" rtlCol="0" anchor="ctr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NOT</a:t>
            </a:r>
            <a:endParaRPr lang="en-US" sz="1500" dirty="0"/>
          </a:p>
          <a:p>
            <a:pPr marL="0" indent="0" algn="ctr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OFFER</a:t>
            </a:r>
            <a:endParaRPr lang="en-US" sz="1500" dirty="0"/>
          </a:p>
        </p:txBody>
      </p:sp>
      <p:sp>
        <p:nvSpPr>
          <p:cNvPr id="31" name="SK-8-text-30"/>
          <p:cNvSpPr/>
          <p:nvPr/>
        </p:nvSpPr>
        <p:spPr>
          <a:xfrm>
            <a:off x="1536055" y="4224486"/>
            <a:ext cx="10655945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Paracetamol • Strong Opioids • Glucosamine</a:t>
            </a:r>
            <a:endParaRPr lang="en-US" sz="1875" dirty="0"/>
          </a:p>
        </p:txBody>
      </p:sp>
      <p:sp>
        <p:nvSpPr>
          <p:cNvPr id="32" name="SK-8-text-31"/>
          <p:cNvSpPr/>
          <p:nvPr/>
        </p:nvSpPr>
        <p:spPr>
          <a:xfrm>
            <a:off x="7254180" y="4149030"/>
            <a:ext cx="3425875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NG226 change: paracetamol was previously 1st</a:t>
            </a:r>
            <a:endParaRPr lang="en-US" sz="1200" dirty="0"/>
          </a:p>
          <a:p>
            <a:pPr marL="0" indent="0" algn="r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line (CG177) — this is now superseded</a:t>
            </a:r>
            <a:endParaRPr lang="en-US" sz="1200" dirty="0"/>
          </a:p>
        </p:txBody>
      </p:sp>
      <p:sp>
        <p:nvSpPr>
          <p:cNvPr id="33" name="SK-8-text-32"/>
          <p:cNvSpPr/>
          <p:nvPr/>
        </p:nvSpPr>
        <p:spPr>
          <a:xfrm>
            <a:off x="1560463" y="4587925"/>
            <a:ext cx="10631537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No routine paracetamol or weak opioids — no strong evidence of benefit in OA (NG226)</a:t>
            </a:r>
            <a:endParaRPr lang="en-US" sz="1650" dirty="0"/>
          </a:p>
        </p:txBody>
      </p:sp>
      <p:sp>
        <p:nvSpPr>
          <p:cNvPr id="34" name="SK-8-text-33"/>
          <p:cNvSpPr/>
          <p:nvPr/>
        </p:nvSpPr>
        <p:spPr>
          <a:xfrm>
            <a:off x="1548259" y="4862215"/>
            <a:ext cx="1064374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No strong opioids — risks outweigh benefits. No glucosamine or chondroitin.</a:t>
            </a:r>
            <a:endParaRPr lang="en-US" sz="1650" dirty="0"/>
          </a:p>
        </p:txBody>
      </p:sp>
      <p:sp>
        <p:nvSpPr>
          <p:cNvPr id="35" name="SK-8-text-34"/>
          <p:cNvSpPr/>
          <p:nvPr/>
        </p:nvSpPr>
        <p:spPr>
          <a:xfrm>
            <a:off x="841177" y="5479405"/>
            <a:ext cx="92392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06C3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INTRA-ARTICULAR CORTICOSTEROID INJECTION</a:t>
            </a:r>
            <a:endParaRPr lang="en-US" sz="1500" dirty="0"/>
          </a:p>
        </p:txBody>
      </p:sp>
      <p:sp>
        <p:nvSpPr>
          <p:cNvPr id="36" name="SK-8-text-35"/>
          <p:cNvSpPr/>
          <p:nvPr/>
        </p:nvSpPr>
        <p:spPr>
          <a:xfrm>
            <a:off x="7543800" y="5472559"/>
            <a:ext cx="3380184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NOT offer hyaluronan (no evidence of benefit)</a:t>
            </a:r>
            <a:endParaRPr lang="en-US" sz="1200" dirty="0"/>
          </a:p>
        </p:txBody>
      </p:sp>
      <p:sp>
        <p:nvSpPr>
          <p:cNvPr id="37" name="SK-8-text-36"/>
          <p:cNvSpPr/>
          <p:nvPr/>
        </p:nvSpPr>
        <p:spPr>
          <a:xfrm>
            <a:off x="841177" y="5760690"/>
            <a:ext cx="11350823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Consider when other pharmacological treatments are ineffective or unsuitable, or to support therapeutic exercise</a:t>
            </a:r>
            <a:endParaRPr lang="en-US" sz="1650" dirty="0"/>
          </a:p>
        </p:txBody>
      </p:sp>
      <p:sp>
        <p:nvSpPr>
          <p:cNvPr id="38" name="SK-8-text-37"/>
          <p:cNvSpPr/>
          <p:nvPr/>
        </p:nvSpPr>
        <p:spPr>
          <a:xfrm>
            <a:off x="841177" y="6014442"/>
            <a:ext cx="11350823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 Short-term relief only: 2–10 weeks — NNT ≈ 3–5 (excellent evidence for knee OA)</a:t>
            </a:r>
            <a:endParaRPr lang="en-US" sz="1650" dirty="0"/>
          </a:p>
        </p:txBody>
      </p:sp>
      <p:sp>
        <p:nvSpPr>
          <p:cNvPr id="39" name="SK-8-text-38"/>
          <p:cNvSpPr/>
          <p:nvPr/>
        </p:nvSpPr>
        <p:spPr>
          <a:xfrm>
            <a:off x="4998690" y="6590407"/>
            <a:ext cx="538543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67029"/>
            <a:ext cx="12192000" cy="390823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94965" cy="6467029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61" y="725686"/>
            <a:ext cx="1462980" cy="5715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61" y="1152079"/>
            <a:ext cx="5388769" cy="5069107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859" y="1746052"/>
            <a:ext cx="889992" cy="1905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859" y="3140869"/>
            <a:ext cx="4754761" cy="1350913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859" y="3140869"/>
            <a:ext cx="134094" cy="1350913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9859" y="1152079"/>
            <a:ext cx="5193655" cy="5170884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29859" y="1152079"/>
            <a:ext cx="121890" cy="5170884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8196" y="1746052"/>
            <a:ext cx="889992" cy="1905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98196" y="4354711"/>
            <a:ext cx="255984" cy="68461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66792" y="2852886"/>
            <a:ext cx="767953" cy="918865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5335488"/>
            <a:ext cx="304800" cy="253603"/>
          </a:xfrm>
          <a:prstGeom prst="rect">
            <a:avLst/>
          </a:prstGeom>
        </p:spPr>
      </p:pic>
      <p:sp>
        <p:nvSpPr>
          <p:cNvPr id="20" name="SK-9-text-19"/>
          <p:cNvSpPr/>
          <p:nvPr/>
        </p:nvSpPr>
        <p:spPr>
          <a:xfrm>
            <a:off x="451098" y="185142"/>
            <a:ext cx="1174090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Referral for Surgery &amp; Common Pitfalls</a:t>
            </a:r>
            <a:endParaRPr lang="en-US" sz="3000" dirty="0"/>
          </a:p>
        </p:txBody>
      </p:sp>
      <p:sp>
        <p:nvSpPr>
          <p:cNvPr id="21" name="SK-9-text-20"/>
          <p:cNvSpPr/>
          <p:nvPr/>
        </p:nvSpPr>
        <p:spPr>
          <a:xfrm>
            <a:off x="426690" y="857250"/>
            <a:ext cx="1176531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NG226 — Section 1.6 | Clinical Assessment, Not Scoring Tools</a:t>
            </a:r>
            <a:endParaRPr lang="en-US" sz="1350" dirty="0"/>
          </a:p>
        </p:txBody>
      </p:sp>
      <p:sp>
        <p:nvSpPr>
          <p:cNvPr id="22" name="SK-9-text-21"/>
          <p:cNvSpPr/>
          <p:nvPr/>
        </p:nvSpPr>
        <p:spPr>
          <a:xfrm>
            <a:off x="572988" y="1364605"/>
            <a:ext cx="368046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to Refer</a:t>
            </a:r>
            <a:endParaRPr lang="en-US" sz="1800" dirty="0"/>
          </a:p>
        </p:txBody>
      </p:sp>
      <p:sp>
        <p:nvSpPr>
          <p:cNvPr id="23" name="SK-9-text-22"/>
          <p:cNvSpPr/>
          <p:nvPr/>
        </p:nvSpPr>
        <p:spPr>
          <a:xfrm>
            <a:off x="572988" y="1920180"/>
            <a:ext cx="483108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CONSIDER REFERRAL IF BOTH:</a:t>
            </a:r>
            <a:endParaRPr lang="en-US" sz="1200" dirty="0"/>
          </a:p>
        </p:txBody>
      </p:sp>
      <p:sp>
        <p:nvSpPr>
          <p:cNvPr id="24" name="SK-9-text-23"/>
          <p:cNvSpPr/>
          <p:nvPr/>
        </p:nvSpPr>
        <p:spPr>
          <a:xfrm>
            <a:off x="731490" y="2194471"/>
            <a:ext cx="4218384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Joint symptoms substantially impact quality of life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(pain, stiffness, reduced function, progressive deformity)</a:t>
            </a:r>
            <a:endParaRPr lang="en-US" sz="1200" dirty="0"/>
          </a:p>
        </p:txBody>
      </p:sp>
      <p:sp>
        <p:nvSpPr>
          <p:cNvPr id="25" name="SK-9-text-24"/>
          <p:cNvSpPr/>
          <p:nvPr/>
        </p:nvSpPr>
        <p:spPr>
          <a:xfrm>
            <a:off x="731490" y="2701975"/>
            <a:ext cx="1015746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● Non-surgical management has been ineffective or is unsuitable</a:t>
            </a:r>
            <a:endParaRPr lang="en-US" sz="1050" dirty="0"/>
          </a:p>
        </p:txBody>
      </p:sp>
      <p:sp>
        <p:nvSpPr>
          <p:cNvPr id="26" name="SK-9-text-25"/>
          <p:cNvSpPr/>
          <p:nvPr/>
        </p:nvSpPr>
        <p:spPr>
          <a:xfrm>
            <a:off x="963067" y="3257550"/>
            <a:ext cx="47167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 NOT EXCLUDE FROM REFERRAL:</a:t>
            </a:r>
            <a:endParaRPr lang="en-US" sz="1050" dirty="0"/>
          </a:p>
        </p:txBody>
      </p:sp>
      <p:sp>
        <p:nvSpPr>
          <p:cNvPr id="27" name="SK-9-text-26"/>
          <p:cNvSpPr/>
          <p:nvPr/>
        </p:nvSpPr>
        <p:spPr>
          <a:xfrm>
            <a:off x="963067" y="3497461"/>
            <a:ext cx="6248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</a:t>
            </a:r>
            <a:endParaRPr lang="en-US" sz="1200" dirty="0"/>
          </a:p>
        </p:txBody>
      </p:sp>
      <p:sp>
        <p:nvSpPr>
          <p:cNvPr id="28" name="SK-9-text-27"/>
          <p:cNvSpPr/>
          <p:nvPr/>
        </p:nvSpPr>
        <p:spPr>
          <a:xfrm>
            <a:off x="975271" y="3730675"/>
            <a:ext cx="245364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 or gender</a:t>
            </a:r>
            <a:endParaRPr lang="en-US" sz="1200" dirty="0"/>
          </a:p>
        </p:txBody>
      </p:sp>
      <p:sp>
        <p:nvSpPr>
          <p:cNvPr id="29" name="SK-9-text-28"/>
          <p:cNvSpPr/>
          <p:nvPr/>
        </p:nvSpPr>
        <p:spPr>
          <a:xfrm>
            <a:off x="975271" y="3963888"/>
            <a:ext cx="26365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Smoking status</a:t>
            </a:r>
            <a:endParaRPr lang="en-US" sz="1200" dirty="0"/>
          </a:p>
        </p:txBody>
      </p:sp>
      <p:sp>
        <p:nvSpPr>
          <p:cNvPr id="30" name="SK-9-text-29"/>
          <p:cNvSpPr/>
          <p:nvPr/>
        </p:nvSpPr>
        <p:spPr>
          <a:xfrm>
            <a:off x="975271" y="4196953"/>
            <a:ext cx="373380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BMI or obesity alone</a:t>
            </a:r>
            <a:endParaRPr lang="en-US" sz="1200" dirty="0"/>
          </a:p>
        </p:txBody>
      </p:sp>
      <p:sp>
        <p:nvSpPr>
          <p:cNvPr id="31" name="SK-9-text-30"/>
          <p:cNvSpPr/>
          <p:nvPr/>
        </p:nvSpPr>
        <p:spPr>
          <a:xfrm>
            <a:off x="963067" y="4635996"/>
            <a:ext cx="3303984" cy="41820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 before function is severely compromised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don't wait too long.</a:t>
            </a:r>
            <a:endParaRPr lang="en-US" sz="1200" dirty="0"/>
          </a:p>
        </p:txBody>
      </p:sp>
      <p:sp>
        <p:nvSpPr>
          <p:cNvPr id="32" name="SK-9-text-31"/>
          <p:cNvSpPr/>
          <p:nvPr/>
        </p:nvSpPr>
        <p:spPr>
          <a:xfrm>
            <a:off x="963067" y="5376565"/>
            <a:ext cx="275844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5503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 DO NOT OFFER</a:t>
            </a:r>
            <a:endParaRPr lang="en-US" sz="1200" dirty="0"/>
          </a:p>
        </p:txBody>
      </p:sp>
      <p:sp>
        <p:nvSpPr>
          <p:cNvPr id="33" name="SK-9-text-32"/>
          <p:cNvSpPr/>
          <p:nvPr/>
        </p:nvSpPr>
        <p:spPr>
          <a:xfrm>
            <a:off x="963067" y="5685234"/>
            <a:ext cx="4242792" cy="4457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“Arthroscopic lavage or debridement” — not indicated for OA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NG226 strengthens this to a blanket prohibition</a:t>
            </a:r>
            <a:endParaRPr lang="en-US" sz="1200" dirty="0"/>
          </a:p>
        </p:txBody>
      </p:sp>
      <p:sp>
        <p:nvSpPr>
          <p:cNvPr id="34" name="SK-9-text-33"/>
          <p:cNvSpPr/>
          <p:nvPr/>
        </p:nvSpPr>
        <p:spPr>
          <a:xfrm>
            <a:off x="6961584" y="1364605"/>
            <a:ext cx="5230416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Common Pitfalls to Avoid</a:t>
            </a:r>
            <a:endParaRPr lang="en-US" sz="1800" dirty="0"/>
          </a:p>
        </p:txBody>
      </p:sp>
      <p:sp>
        <p:nvSpPr>
          <p:cNvPr id="35" name="SK-9-text-34"/>
          <p:cNvSpPr/>
          <p:nvPr/>
        </p:nvSpPr>
        <p:spPr>
          <a:xfrm>
            <a:off x="6985992" y="1920180"/>
            <a:ext cx="520600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Labelling all joint pain as OA</a:t>
            </a:r>
            <a:endParaRPr lang="en-US" sz="1200" dirty="0"/>
          </a:p>
        </p:txBody>
      </p:sp>
      <p:sp>
        <p:nvSpPr>
          <p:cNvPr id="36" name="SK-9-text-35"/>
          <p:cNvSpPr/>
          <p:nvPr/>
        </p:nvSpPr>
        <p:spPr>
          <a:xfrm>
            <a:off x="7461498" y="2153394"/>
            <a:ext cx="2962573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Check age, morning stiffness, hot joint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could be inflammatory arthritis</a:t>
            </a:r>
            <a:endParaRPr lang="en-US" sz="1200" dirty="0"/>
          </a:p>
        </p:txBody>
      </p:sp>
      <p:sp>
        <p:nvSpPr>
          <p:cNvPr id="37" name="SK-9-text-36"/>
          <p:cNvSpPr/>
          <p:nvPr/>
        </p:nvSpPr>
        <p:spPr>
          <a:xfrm>
            <a:off x="6973788" y="2695129"/>
            <a:ext cx="5218212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 Paracetamol as default first-line</a:t>
            </a:r>
            <a:endParaRPr lang="en-US" sz="1200" dirty="0"/>
          </a:p>
        </p:txBody>
      </p:sp>
      <p:sp>
        <p:nvSpPr>
          <p:cNvPr id="38" name="SK-9-text-37"/>
          <p:cNvSpPr/>
          <p:nvPr/>
        </p:nvSpPr>
        <p:spPr>
          <a:xfrm>
            <a:off x="7461498" y="2935188"/>
            <a:ext cx="2901553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NG226: topical NSAID is first-line;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paracetamol not routinely recommended</a:t>
            </a:r>
            <a:endParaRPr lang="en-US" sz="1200" dirty="0"/>
          </a:p>
        </p:txBody>
      </p:sp>
      <p:sp>
        <p:nvSpPr>
          <p:cNvPr id="39" name="SK-9-text-38"/>
          <p:cNvSpPr/>
          <p:nvPr/>
        </p:nvSpPr>
        <p:spPr>
          <a:xfrm>
            <a:off x="6973788" y="3449538"/>
            <a:ext cx="52182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3. Awaiting X-ray before diagnosing</a:t>
            </a:r>
            <a:endParaRPr lang="en-US" sz="1200" dirty="0"/>
          </a:p>
        </p:txBody>
      </p:sp>
      <p:sp>
        <p:nvSpPr>
          <p:cNvPr id="40" name="SK-9-text-39"/>
          <p:cNvSpPr/>
          <p:nvPr/>
        </p:nvSpPr>
        <p:spPr>
          <a:xfrm>
            <a:off x="7461498" y="3682603"/>
            <a:ext cx="2572494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Diagnosis is clinical — X-ray wastes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time and radiation</a:t>
            </a:r>
            <a:endParaRPr lang="en-US" sz="1200" dirty="0"/>
          </a:p>
        </p:txBody>
      </p:sp>
      <p:sp>
        <p:nvSpPr>
          <p:cNvPr id="41" name="SK-9-text-40"/>
          <p:cNvSpPr/>
          <p:nvPr/>
        </p:nvSpPr>
        <p:spPr>
          <a:xfrm>
            <a:off x="6973788" y="4183261"/>
            <a:ext cx="52182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4. Using TENS or recommending acupuncture</a:t>
            </a:r>
            <a:endParaRPr lang="en-US" sz="1200" dirty="0"/>
          </a:p>
        </p:txBody>
      </p:sp>
      <p:sp>
        <p:nvSpPr>
          <p:cNvPr id="42" name="SK-9-text-41"/>
          <p:cNvSpPr/>
          <p:nvPr/>
        </p:nvSpPr>
        <p:spPr>
          <a:xfrm>
            <a:off x="7461498" y="4409629"/>
            <a:ext cx="2694384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NICE does NOT recommend either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counsel patients who use them</a:t>
            </a:r>
            <a:endParaRPr lang="en-US" sz="1200" dirty="0"/>
          </a:p>
        </p:txBody>
      </p:sp>
      <p:sp>
        <p:nvSpPr>
          <p:cNvPr id="43" name="SK-9-text-42"/>
          <p:cNvSpPr/>
          <p:nvPr/>
        </p:nvSpPr>
        <p:spPr>
          <a:xfrm>
            <a:off x="6973788" y="4910286"/>
            <a:ext cx="52182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5. Prescribing glucosamine or hyaluronan injections</a:t>
            </a:r>
            <a:endParaRPr lang="en-US" sz="1200" dirty="0"/>
          </a:p>
        </p:txBody>
      </p:sp>
      <p:sp>
        <p:nvSpPr>
          <p:cNvPr id="44" name="SK-9-text-43"/>
          <p:cNvSpPr/>
          <p:nvPr/>
        </p:nvSpPr>
        <p:spPr>
          <a:xfrm>
            <a:off x="7461498" y="5150346"/>
            <a:ext cx="2377380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evidence of benefit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NG226 explicitly advises against</a:t>
            </a:r>
            <a:endParaRPr lang="en-US" sz="1200" dirty="0"/>
          </a:p>
        </p:txBody>
      </p:sp>
      <p:sp>
        <p:nvSpPr>
          <p:cNvPr id="45" name="SK-9-text-44"/>
          <p:cNvSpPr/>
          <p:nvPr/>
        </p:nvSpPr>
        <p:spPr>
          <a:xfrm>
            <a:off x="6973788" y="5644009"/>
            <a:ext cx="5218212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392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6. Excluding patients from referral due to BMI or age</a:t>
            </a:r>
            <a:endParaRPr lang="en-US" sz="1200" dirty="0"/>
          </a:p>
        </p:txBody>
      </p:sp>
      <p:sp>
        <p:nvSpPr>
          <p:cNvPr id="46" name="SK-9-text-45"/>
          <p:cNvSpPr/>
          <p:nvPr/>
        </p:nvSpPr>
        <p:spPr>
          <a:xfrm>
            <a:off x="7461498" y="5870377"/>
            <a:ext cx="2474863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NG226 explicitly prohibits this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QoL assessment only</a:t>
            </a:r>
            <a:endParaRPr lang="en-US" sz="1200" dirty="0"/>
          </a:p>
        </p:txBody>
      </p:sp>
      <p:sp>
        <p:nvSpPr>
          <p:cNvPr id="47" name="SK-9-text-46"/>
          <p:cNvSpPr/>
          <p:nvPr/>
        </p:nvSpPr>
        <p:spPr>
          <a:xfrm>
            <a:off x="219373" y="6576715"/>
            <a:ext cx="1131951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 — Osteoarthritis for GPs | NICE NG226 (2022)</a:t>
            </a:r>
            <a:endParaRPr lang="en-US" sz="975" dirty="0"/>
          </a:p>
        </p:txBody>
      </p:sp>
      <p:sp>
        <p:nvSpPr>
          <p:cNvPr id="48" name="SK-9-text-47"/>
          <p:cNvSpPr/>
          <p:nvPr/>
        </p:nvSpPr>
        <p:spPr>
          <a:xfrm>
            <a:off x="5888682" y="6576715"/>
            <a:ext cx="126492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 / 10</a:t>
            </a:r>
            <a:endParaRPr lang="en-US" sz="975" dirty="0"/>
          </a:p>
        </p:txBody>
      </p:sp>
      <p:sp>
        <p:nvSpPr>
          <p:cNvPr id="49" name="SK-9-text-48"/>
          <p:cNvSpPr/>
          <p:nvPr/>
        </p:nvSpPr>
        <p:spPr>
          <a:xfrm>
            <a:off x="10424071" y="6583561"/>
            <a:ext cx="1767929" cy="13707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720030"/>
            <a:ext cx="1292275" cy="61615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875" y="1248073"/>
            <a:ext cx="5608290" cy="4745682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1837581"/>
            <a:ext cx="4949875" cy="14288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82" y="4313337"/>
            <a:ext cx="4949875" cy="14288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3482" y="1248073"/>
            <a:ext cx="5608290" cy="4745682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2690" y="1837581"/>
            <a:ext cx="4949875" cy="14288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561" y="5061198"/>
            <a:ext cx="292596" cy="123379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144667"/>
            <a:ext cx="12192000" cy="301675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446490"/>
            <a:ext cx="12192000" cy="411361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48259" y="1433215"/>
            <a:ext cx="402282" cy="315367"/>
          </a:xfrm>
          <a:prstGeom prst="rect">
            <a:avLst/>
          </a:prstGeom>
        </p:spPr>
      </p:pic>
      <p:sp>
        <p:nvSpPr>
          <p:cNvPr id="13" name="SK-10-text-12"/>
          <p:cNvSpPr/>
          <p:nvPr/>
        </p:nvSpPr>
        <p:spPr>
          <a:xfrm>
            <a:off x="451098" y="137071"/>
            <a:ext cx="11740902" cy="4525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1A365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Exam Focus &amp; Quick Recall</a:t>
            </a:r>
            <a:endParaRPr lang="en-US" sz="3300" dirty="0"/>
          </a:p>
        </p:txBody>
      </p:sp>
      <p:sp>
        <p:nvSpPr>
          <p:cNvPr id="14" name="SK-10-text-13"/>
          <p:cNvSpPr/>
          <p:nvPr/>
        </p:nvSpPr>
        <p:spPr>
          <a:xfrm>
            <a:off x="414486" y="891480"/>
            <a:ext cx="10128885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· SCA · NICE NG226 (2022)</a:t>
            </a:r>
            <a:endParaRPr lang="en-US" sz="1950" dirty="0"/>
          </a:p>
        </p:txBody>
      </p:sp>
      <p:sp>
        <p:nvSpPr>
          <p:cNvPr id="15" name="SK-10-text-14"/>
          <p:cNvSpPr/>
          <p:nvPr/>
        </p:nvSpPr>
        <p:spPr>
          <a:xfrm>
            <a:off x="2011561" y="1453753"/>
            <a:ext cx="6534150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483D8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&amp; SCA EXAM FOCUS</a:t>
            </a:r>
            <a:endParaRPr lang="en-US" sz="2100" dirty="0"/>
          </a:p>
        </p:txBody>
      </p:sp>
      <p:sp>
        <p:nvSpPr>
          <p:cNvPr id="16" name="SK-10-text-15"/>
          <p:cNvSpPr/>
          <p:nvPr/>
        </p:nvSpPr>
        <p:spPr>
          <a:xfrm>
            <a:off x="707082" y="1988790"/>
            <a:ext cx="3789998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Key Points</a:t>
            </a:r>
            <a:endParaRPr lang="en-US" sz="1725" dirty="0"/>
          </a:p>
        </p:txBody>
      </p:sp>
      <p:sp>
        <p:nvSpPr>
          <p:cNvPr id="17" name="SK-10-text-16"/>
          <p:cNvSpPr/>
          <p:nvPr/>
        </p:nvSpPr>
        <p:spPr>
          <a:xfrm>
            <a:off x="633859" y="2249388"/>
            <a:ext cx="1016698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NG226 replaces CG177 — know the key changes</a:t>
            </a:r>
            <a:endParaRPr lang="en-US" sz="1350" dirty="0"/>
          </a:p>
        </p:txBody>
      </p:sp>
      <p:sp>
        <p:nvSpPr>
          <p:cNvPr id="18" name="SK-10-text-17"/>
          <p:cNvSpPr/>
          <p:nvPr/>
        </p:nvSpPr>
        <p:spPr>
          <a:xfrm>
            <a:off x="633859" y="2496294"/>
            <a:ext cx="1155814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Diagnose clinically: ≥45 + activity pain + stiffness ≤30 min</a:t>
            </a:r>
            <a:endParaRPr lang="en-US" sz="1350" dirty="0"/>
          </a:p>
        </p:txBody>
      </p:sp>
      <p:sp>
        <p:nvSpPr>
          <p:cNvPr id="19" name="SK-10-text-18"/>
          <p:cNvSpPr/>
          <p:nvPr/>
        </p:nvSpPr>
        <p:spPr>
          <a:xfrm>
            <a:off x="633859" y="2750046"/>
            <a:ext cx="107842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First-line pharma: topical NSAID (not paracetamol)</a:t>
            </a:r>
            <a:endParaRPr lang="en-US" sz="1350" dirty="0"/>
          </a:p>
        </p:txBody>
      </p:sp>
      <p:sp>
        <p:nvSpPr>
          <p:cNvPr id="20" name="SK-10-text-19"/>
          <p:cNvSpPr/>
          <p:nvPr/>
        </p:nvSpPr>
        <p:spPr>
          <a:xfrm>
            <a:off x="633859" y="3003798"/>
            <a:ext cx="109899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No routine paracetamol, glucosamine, strong opioids</a:t>
            </a:r>
            <a:endParaRPr lang="en-US" sz="1350" dirty="0"/>
          </a:p>
        </p:txBody>
      </p:sp>
      <p:sp>
        <p:nvSpPr>
          <p:cNvPr id="21" name="SK-10-text-20"/>
          <p:cNvSpPr/>
          <p:nvPr/>
        </p:nvSpPr>
        <p:spPr>
          <a:xfrm>
            <a:off x="633859" y="3257550"/>
            <a:ext cx="934402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No TENS, acupuncture, hyaluronan injections</a:t>
            </a:r>
            <a:endParaRPr lang="en-US" sz="1350" dirty="0"/>
          </a:p>
        </p:txBody>
      </p:sp>
      <p:sp>
        <p:nvSpPr>
          <p:cNvPr id="22" name="SK-10-text-21"/>
          <p:cNvSpPr/>
          <p:nvPr/>
        </p:nvSpPr>
        <p:spPr>
          <a:xfrm>
            <a:off x="633859" y="3497461"/>
            <a:ext cx="1016698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Steroid injection: short-term 2–10 weeks only</a:t>
            </a:r>
            <a:endParaRPr lang="en-US" sz="1350" dirty="0"/>
          </a:p>
        </p:txBody>
      </p:sp>
      <p:sp>
        <p:nvSpPr>
          <p:cNvPr id="23" name="SK-10-text-22"/>
          <p:cNvSpPr/>
          <p:nvPr/>
        </p:nvSpPr>
        <p:spPr>
          <a:xfrm>
            <a:off x="633859" y="3737521"/>
            <a:ext cx="1037272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Referral: clinical judgement — NOT scoring tools</a:t>
            </a:r>
            <a:endParaRPr lang="en-US" sz="1350" dirty="0"/>
          </a:p>
        </p:txBody>
      </p:sp>
      <p:sp>
        <p:nvSpPr>
          <p:cNvPr id="24" name="SK-10-text-23"/>
          <p:cNvSpPr/>
          <p:nvPr/>
        </p:nvSpPr>
        <p:spPr>
          <a:xfrm>
            <a:off x="633859" y="3977580"/>
            <a:ext cx="954976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Do NOT exclude based on BMI, age, or smoking</a:t>
            </a:r>
            <a:endParaRPr lang="en-US" sz="1350" dirty="0"/>
          </a:p>
        </p:txBody>
      </p:sp>
      <p:sp>
        <p:nvSpPr>
          <p:cNvPr id="25" name="SK-10-text-24"/>
          <p:cNvSpPr/>
          <p:nvPr/>
        </p:nvSpPr>
        <p:spPr>
          <a:xfrm>
            <a:off x="707082" y="4471392"/>
            <a:ext cx="6156008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Consultation Skills</a:t>
            </a:r>
            <a:endParaRPr lang="en-US" sz="1725" dirty="0"/>
          </a:p>
        </p:txBody>
      </p:sp>
      <p:sp>
        <p:nvSpPr>
          <p:cNvPr id="26" name="SK-10-text-25"/>
          <p:cNvSpPr/>
          <p:nvPr/>
        </p:nvSpPr>
        <p:spPr>
          <a:xfrm>
            <a:off x="633859" y="4731990"/>
            <a:ext cx="1140142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ICE: Ideas · Concerns · Expectations — always explore</a:t>
            </a:r>
            <a:endParaRPr lang="en-US" sz="1350" dirty="0"/>
          </a:p>
        </p:txBody>
      </p:sp>
      <p:sp>
        <p:nvSpPr>
          <p:cNvPr id="27" name="SK-10-text-26"/>
          <p:cNvSpPr/>
          <p:nvPr/>
        </p:nvSpPr>
        <p:spPr>
          <a:xfrm>
            <a:off x="633859" y="4992588"/>
            <a:ext cx="1155814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SDM: "Wear and repair, not wear and tear" — reframe prognosis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633859" y="5239494"/>
            <a:ext cx="3755082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Safety-net: Hot swollen joint = same-day review;</a:t>
            </a:r>
            <a:endParaRPr lang="en-US" sz="1275" dirty="0"/>
          </a:p>
          <a:p>
            <a:pPr marL="0" indent="0" algn="l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sudden worsening = urgent contact</a:t>
            </a:r>
            <a:endParaRPr lang="en-US" sz="1275" dirty="0"/>
          </a:p>
        </p:txBody>
      </p:sp>
      <p:sp>
        <p:nvSpPr>
          <p:cNvPr id="29" name="SK-10-text-28"/>
          <p:cNvSpPr/>
          <p:nvPr/>
        </p:nvSpPr>
        <p:spPr>
          <a:xfrm>
            <a:off x="633859" y="5678388"/>
            <a:ext cx="11558141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Breaking news: Surgery not inevitable — reassure and empower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6754267" y="1426369"/>
            <a:ext cx="5437733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67E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⚡ QUICK RECALL — 10 PEARLS</a:t>
            </a:r>
            <a:endParaRPr lang="en-US" sz="2100" dirty="0"/>
          </a:p>
        </p:txBody>
      </p:sp>
      <p:sp>
        <p:nvSpPr>
          <p:cNvPr id="31" name="SK-10-text-30"/>
          <p:cNvSpPr/>
          <p:nvPr/>
        </p:nvSpPr>
        <p:spPr>
          <a:xfrm>
            <a:off x="6644580" y="1975098"/>
            <a:ext cx="55474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Diagnose clinically: ≥45 + activity pain</a:t>
            </a:r>
            <a:endParaRPr lang="en-US" sz="1725" dirty="0"/>
          </a:p>
        </p:txBody>
      </p:sp>
      <p:sp>
        <p:nvSpPr>
          <p:cNvPr id="32" name="SK-10-text-31"/>
          <p:cNvSpPr/>
          <p:nvPr/>
        </p:nvSpPr>
        <p:spPr>
          <a:xfrm>
            <a:off x="6644580" y="2324844"/>
            <a:ext cx="55474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Morning stiffness ≤30 min = OA</a:t>
            </a:r>
            <a:endParaRPr lang="en-US" sz="1725" dirty="0"/>
          </a:p>
        </p:txBody>
      </p:sp>
      <p:sp>
        <p:nvSpPr>
          <p:cNvPr id="33" name="SK-10-text-32"/>
          <p:cNvSpPr/>
          <p:nvPr/>
        </p:nvSpPr>
        <p:spPr>
          <a:xfrm>
            <a:off x="6644580" y="2667744"/>
            <a:ext cx="554742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Core: exercise + weight management first</a:t>
            </a:r>
            <a:endParaRPr lang="en-US" sz="1725" dirty="0"/>
          </a:p>
        </p:txBody>
      </p:sp>
      <p:sp>
        <p:nvSpPr>
          <p:cNvPr id="34" name="SK-10-text-33"/>
          <p:cNvSpPr/>
          <p:nvPr/>
        </p:nvSpPr>
        <p:spPr>
          <a:xfrm>
            <a:off x="6644580" y="3017490"/>
            <a:ext cx="55474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 First pharma: topical NSAID (knee)</a:t>
            </a:r>
            <a:endParaRPr lang="en-US" sz="1725" dirty="0"/>
          </a:p>
        </p:txBody>
      </p:sp>
      <p:sp>
        <p:nvSpPr>
          <p:cNvPr id="35" name="SK-10-text-34"/>
          <p:cNvSpPr/>
          <p:nvPr/>
        </p:nvSpPr>
        <p:spPr>
          <a:xfrm>
            <a:off x="6644580" y="3360390"/>
            <a:ext cx="55474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5. No routine paracetamol — NG226 change</a:t>
            </a:r>
            <a:endParaRPr lang="en-US" sz="1725" dirty="0"/>
          </a:p>
        </p:txBody>
      </p:sp>
      <p:sp>
        <p:nvSpPr>
          <p:cNvPr id="36" name="SK-10-text-35"/>
          <p:cNvSpPr/>
          <p:nvPr/>
        </p:nvSpPr>
        <p:spPr>
          <a:xfrm>
            <a:off x="6644580" y="3696444"/>
            <a:ext cx="55474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6. No glucosamine, no strong opioids</a:t>
            </a:r>
            <a:endParaRPr lang="en-US" sz="1725" dirty="0"/>
          </a:p>
        </p:txBody>
      </p:sp>
      <p:sp>
        <p:nvSpPr>
          <p:cNvPr id="37" name="SK-10-text-36"/>
          <p:cNvSpPr/>
          <p:nvPr/>
        </p:nvSpPr>
        <p:spPr>
          <a:xfrm>
            <a:off x="6644580" y="4039344"/>
            <a:ext cx="5547420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7. No TENS, acupuncture, hyaluronan</a:t>
            </a:r>
            <a:endParaRPr lang="en-US" sz="1725" dirty="0"/>
          </a:p>
        </p:txBody>
      </p:sp>
      <p:sp>
        <p:nvSpPr>
          <p:cNvPr id="38" name="SK-10-text-37"/>
          <p:cNvSpPr/>
          <p:nvPr/>
        </p:nvSpPr>
        <p:spPr>
          <a:xfrm>
            <a:off x="6644580" y="4389090"/>
            <a:ext cx="55474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8. Steroid injection: 2–10 weeks relief</a:t>
            </a:r>
            <a:endParaRPr lang="en-US" sz="1725" dirty="0"/>
          </a:p>
        </p:txBody>
      </p:sp>
      <p:sp>
        <p:nvSpPr>
          <p:cNvPr id="39" name="SK-10-text-38"/>
          <p:cNvSpPr/>
          <p:nvPr/>
        </p:nvSpPr>
        <p:spPr>
          <a:xfrm>
            <a:off x="6644580" y="4731990"/>
            <a:ext cx="554742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 Referral: clinical assessment, not scores</a:t>
            </a:r>
            <a:endParaRPr lang="en-US" sz="1725" dirty="0"/>
          </a:p>
        </p:txBody>
      </p:sp>
      <p:sp>
        <p:nvSpPr>
          <p:cNvPr id="40" name="SK-10-text-39"/>
          <p:cNvSpPr/>
          <p:nvPr/>
        </p:nvSpPr>
        <p:spPr>
          <a:xfrm>
            <a:off x="6644580" y="5068044"/>
            <a:ext cx="5547420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10. No arthroscopic lavage or debridement</a:t>
            </a:r>
            <a:endParaRPr lang="en-US" sz="1725" dirty="0"/>
          </a:p>
        </p:txBody>
      </p:sp>
      <p:sp>
        <p:nvSpPr>
          <p:cNvPr id="41" name="SK-10-text-40"/>
          <p:cNvSpPr/>
          <p:nvPr/>
        </p:nvSpPr>
        <p:spPr>
          <a:xfrm>
            <a:off x="6656784" y="5582394"/>
            <a:ext cx="553521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77777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Exercise is medicine. Reframe, reassure, refer wisely.</a:t>
            </a:r>
            <a:endParaRPr lang="en-US" sz="1350" dirty="0"/>
          </a:p>
        </p:txBody>
      </p:sp>
      <p:sp>
        <p:nvSpPr>
          <p:cNvPr id="42" name="SK-10-text-41"/>
          <p:cNvSpPr/>
          <p:nvPr/>
        </p:nvSpPr>
        <p:spPr>
          <a:xfrm>
            <a:off x="3242965" y="6206430"/>
            <a:ext cx="89490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NG226 (October 2022) · Bradford VTS · For educational use only</a:t>
            </a:r>
            <a:endParaRPr lang="en-US" sz="1350" dirty="0"/>
          </a:p>
        </p:txBody>
      </p:sp>
      <p:sp>
        <p:nvSpPr>
          <p:cNvPr id="43" name="SK-10-text-42"/>
          <p:cNvSpPr/>
          <p:nvPr/>
        </p:nvSpPr>
        <p:spPr>
          <a:xfrm>
            <a:off x="5096173" y="6542484"/>
            <a:ext cx="440626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1882</Words>
  <Application>Microsoft Office PowerPoint</Application>
  <PresentationFormat>Widescreen</PresentationFormat>
  <Paragraphs>341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Open Sans</vt:lpstr>
      <vt:lpstr>Roboto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2026-06-17T16:13:02Z</dcterms:created>
  <dcterms:modified xsi:type="dcterms:W3CDTF">2026-06-17T16:34:32Z</dcterms:modified>
</cp:coreProperties>
</file>