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12192000"/>
  <p:embeddedFontLst>
    <p:embeddedFont>
      <p:font typeface="Oswald" panose="00000500000000000000" pitchFamily="2" charset="0"/>
      <p:regular r:id="rId12"/>
      <p:bold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091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1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63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31" Type="http://schemas.openxmlformats.org/officeDocument/2006/relationships/image" Target="../media/image91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3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5" Type="http://schemas.openxmlformats.org/officeDocument/2006/relationships/image" Target="../media/image11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24" Type="http://schemas.openxmlformats.org/officeDocument/2006/relationships/image" Target="../media/image114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23" Type="http://schemas.openxmlformats.org/officeDocument/2006/relationships/image" Target="../media/image113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1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76242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52777"/>
            <a:ext cx="12192000" cy="981224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3704779"/>
            <a:ext cx="10704463" cy="381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0930" y="239911"/>
            <a:ext cx="19050" cy="1275457"/>
          </a:xfrm>
          <a:prstGeom prst="rect">
            <a:avLst/>
          </a:prstGeom>
        </p:spPr>
      </p:pic>
      <p:sp>
        <p:nvSpPr>
          <p:cNvPr id="7" name="SK-2-text-6"/>
          <p:cNvSpPr/>
          <p:nvPr/>
        </p:nvSpPr>
        <p:spPr>
          <a:xfrm>
            <a:off x="353467" y="329059"/>
            <a:ext cx="11838533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BRADFORD VTS TEACHING DECK</a:t>
            </a:r>
            <a:endParaRPr lang="en-US" sz="3200" dirty="0"/>
          </a:p>
        </p:txBody>
      </p:sp>
      <p:sp>
        <p:nvSpPr>
          <p:cNvPr id="9" name="SK-2-text-8"/>
          <p:cNvSpPr/>
          <p:nvPr/>
        </p:nvSpPr>
        <p:spPr>
          <a:xfrm>
            <a:off x="353467" y="1110853"/>
            <a:ext cx="83229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2550" dirty="0"/>
          </a:p>
        </p:txBody>
      </p:sp>
      <p:sp>
        <p:nvSpPr>
          <p:cNvPr id="10" name="SK-2-text-9"/>
          <p:cNvSpPr/>
          <p:nvPr/>
        </p:nvSpPr>
        <p:spPr>
          <a:xfrm>
            <a:off x="1270992" y="2242542"/>
            <a:ext cx="9637663" cy="11863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8250" b="1" dirty="0">
                <a:solidFill>
                  <a:srgbClr val="2D3748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OSTEOPOROSIS</a:t>
            </a:r>
            <a:endParaRPr lang="en-US" sz="8250" dirty="0"/>
          </a:p>
        </p:txBody>
      </p:sp>
      <p:sp>
        <p:nvSpPr>
          <p:cNvPr id="11" name="SK-2-text-10"/>
          <p:cNvSpPr/>
          <p:nvPr/>
        </p:nvSpPr>
        <p:spPr>
          <a:xfrm>
            <a:off x="796826" y="3963888"/>
            <a:ext cx="1061040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endParaRPr lang="en-US" sz="2550" dirty="0"/>
          </a:p>
        </p:txBody>
      </p:sp>
      <p:sp>
        <p:nvSpPr>
          <p:cNvPr id="12" name="SK-2-text-11"/>
          <p:cNvSpPr/>
          <p:nvPr/>
        </p:nvSpPr>
        <p:spPr>
          <a:xfrm>
            <a:off x="2676525" y="4512469"/>
            <a:ext cx="683895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NICE NG38 June 2025 Standards | BNF 2025</a:t>
            </a:r>
            <a:endParaRPr lang="en-US" sz="2100" dirty="0"/>
          </a:p>
        </p:txBody>
      </p:sp>
      <p:sp>
        <p:nvSpPr>
          <p:cNvPr id="13" name="SK-2-text-12"/>
          <p:cNvSpPr/>
          <p:nvPr/>
        </p:nvSpPr>
        <p:spPr>
          <a:xfrm>
            <a:off x="5100042" y="5054203"/>
            <a:ext cx="1979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2025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1231255" y="5705773"/>
            <a:ext cx="9716988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Disclaimer: Always double check this advice and drug doses with the latest</a:t>
            </a:r>
            <a:endParaRPr lang="en-US" sz="1600" dirty="0"/>
          </a:p>
          <a:p>
            <a:pPr marL="0" indent="0" algn="ctr">
              <a:lnSpc>
                <a:spcPts val="2925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NICE/BNF guidance. This document is for educational purposes only.</a:t>
            </a:r>
            <a:endParaRPr lang="en-US" sz="1600" dirty="0"/>
          </a:p>
        </p:txBody>
      </p:sp>
      <p:sp>
        <p:nvSpPr>
          <p:cNvPr id="15" name="SK-2-text-14"/>
          <p:cNvSpPr/>
          <p:nvPr/>
        </p:nvSpPr>
        <p:spPr>
          <a:xfrm>
            <a:off x="5111948" y="6631632"/>
            <a:ext cx="19557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8747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446907"/>
            <a:ext cx="5583882" cy="2297311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233636"/>
            <a:ext cx="2999184" cy="419546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1192" y="900410"/>
            <a:ext cx="4791373" cy="3911798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353199"/>
            <a:ext cx="12192000" cy="1237804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3238" y="5513784"/>
            <a:ext cx="9525" cy="884634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5513784"/>
            <a:ext cx="9525" cy="884634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9238" y="5513784"/>
            <a:ext cx="9525" cy="88463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1186309"/>
            <a:ext cx="4730353" cy="3339703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426690" y="226219"/>
            <a:ext cx="1176531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Definitions, Classification &amp; Epidemiology</a:t>
            </a:r>
            <a:endParaRPr lang="en-US" sz="3600" dirty="0"/>
          </a:p>
        </p:txBody>
      </p:sp>
      <p:sp>
        <p:nvSpPr>
          <p:cNvPr id="14" name="SK-3-text-13"/>
          <p:cNvSpPr/>
          <p:nvPr/>
        </p:nvSpPr>
        <p:spPr>
          <a:xfrm>
            <a:off x="572988" y="1309836"/>
            <a:ext cx="58750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OSTEOPOROSIS?</a:t>
            </a:r>
            <a:endParaRPr lang="en-US" sz="1800" dirty="0"/>
          </a:p>
        </p:txBody>
      </p:sp>
      <p:sp>
        <p:nvSpPr>
          <p:cNvPr id="15" name="SK-3-text-14"/>
          <p:cNvSpPr/>
          <p:nvPr/>
        </p:nvSpPr>
        <p:spPr>
          <a:xfrm>
            <a:off x="658267" y="1844725"/>
            <a:ext cx="4949875" cy="16732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 systemic skeletal disease characterised</a:t>
            </a:r>
            <a:endParaRPr lang="en-US" sz="2100" dirty="0"/>
          </a:p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low bone mass and microarchitectural</a:t>
            </a:r>
            <a:endParaRPr lang="en-US" sz="2100" dirty="0"/>
          </a:p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deterioration of bone tissue, with a</a:t>
            </a:r>
            <a:endParaRPr lang="en-US" sz="2100" dirty="0"/>
          </a:p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consequent increase in bone fragility and</a:t>
            </a:r>
            <a:endParaRPr lang="en-US" sz="2100" dirty="0"/>
          </a:p>
          <a:p>
            <a:pPr marL="0" indent="0" algn="l">
              <a:lnSpc>
                <a:spcPts val="2625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susceptibility to fracture.” — WHO, 1994</a:t>
            </a:r>
            <a:endParaRPr lang="en-US" sz="2100" dirty="0"/>
          </a:p>
        </p:txBody>
      </p:sp>
      <p:sp>
        <p:nvSpPr>
          <p:cNvPr id="16" name="SK-3-text-15"/>
          <p:cNvSpPr/>
          <p:nvPr/>
        </p:nvSpPr>
        <p:spPr>
          <a:xfrm>
            <a:off x="499765" y="3936355"/>
            <a:ext cx="1169223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Affects approximately 3 million people in the UK</a:t>
            </a:r>
            <a:endParaRPr lang="en-US" sz="1800" dirty="0"/>
          </a:p>
        </p:txBody>
      </p:sp>
      <p:sp>
        <p:nvSpPr>
          <p:cNvPr id="17" name="SK-3-text-16"/>
          <p:cNvSpPr/>
          <p:nvPr/>
        </p:nvSpPr>
        <p:spPr>
          <a:xfrm>
            <a:off x="499765" y="4293096"/>
            <a:ext cx="116922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Causes around 500,000 fragility fractures per year</a:t>
            </a:r>
            <a:endParaRPr lang="en-US" sz="1800" dirty="0"/>
          </a:p>
        </p:txBody>
      </p:sp>
      <p:sp>
        <p:nvSpPr>
          <p:cNvPr id="18" name="SK-3-text-17"/>
          <p:cNvSpPr/>
          <p:nvPr/>
        </p:nvSpPr>
        <p:spPr>
          <a:xfrm>
            <a:off x="499765" y="4635996"/>
            <a:ext cx="5059561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common sites: spine, hip, and wrist (Colles'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fracture)</a:t>
            </a:r>
            <a:endParaRPr lang="en-US" sz="1800" dirty="0"/>
          </a:p>
        </p:txBody>
      </p:sp>
      <p:sp>
        <p:nvSpPr>
          <p:cNvPr id="19" name="SK-3-text-18"/>
          <p:cNvSpPr/>
          <p:nvPr/>
        </p:nvSpPr>
        <p:spPr>
          <a:xfrm>
            <a:off x="6406604" y="4608463"/>
            <a:ext cx="5340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T-Score Classification — WHO Diagnostic Criteria (BNF/NICE 2025)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6801594" y="4903440"/>
            <a:ext cx="456277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Z-score &lt; -2.0 suggests a secondary cause — investigate further.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1104305" y="5500092"/>
            <a:ext cx="125372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C050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2</a:t>
            </a:r>
            <a:endParaRPr lang="en-US" sz="2850" dirty="0"/>
          </a:p>
        </p:txBody>
      </p:sp>
      <p:sp>
        <p:nvSpPr>
          <p:cNvPr id="22" name="SK-3-text-21"/>
          <p:cNvSpPr/>
          <p:nvPr/>
        </p:nvSpPr>
        <p:spPr>
          <a:xfrm>
            <a:off x="597396" y="5966371"/>
            <a:ext cx="221887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over 50 sustain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fragility fracture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4030266" y="5500092"/>
            <a:ext cx="12294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C050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in 5</a:t>
            </a:r>
            <a:endParaRPr lang="en-US" sz="2850" dirty="0"/>
          </a:p>
        </p:txBody>
      </p:sp>
      <p:sp>
        <p:nvSpPr>
          <p:cNvPr id="24" name="SK-3-text-23"/>
          <p:cNvSpPr/>
          <p:nvPr/>
        </p:nvSpPr>
        <p:spPr>
          <a:xfrm>
            <a:off x="3669655" y="5966371"/>
            <a:ext cx="191407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 over 50 sustain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fragility fracture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6785670" y="5500092"/>
            <a:ext cx="15342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C050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70,000</a:t>
            </a:r>
            <a:endParaRPr lang="en-US" sz="2850" dirty="0"/>
          </a:p>
        </p:txBody>
      </p:sp>
      <p:sp>
        <p:nvSpPr>
          <p:cNvPr id="26" name="SK-3-text-25"/>
          <p:cNvSpPr/>
          <p:nvPr/>
        </p:nvSpPr>
        <p:spPr>
          <a:xfrm>
            <a:off x="6534894" y="5966371"/>
            <a:ext cx="204817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fractures per year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UK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9346109" y="5500092"/>
            <a:ext cx="221694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C050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£2 billion+</a:t>
            </a:r>
            <a:endParaRPr lang="en-US" sz="2850" dirty="0"/>
          </a:p>
        </p:txBody>
      </p:sp>
      <p:sp>
        <p:nvSpPr>
          <p:cNvPr id="28" name="SK-3-text-27"/>
          <p:cNvSpPr/>
          <p:nvPr/>
        </p:nvSpPr>
        <p:spPr>
          <a:xfrm>
            <a:off x="9310985" y="5966371"/>
            <a:ext cx="229924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cost to the NHS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5253186" y="6665863"/>
            <a:ext cx="166107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826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925711"/>
            <a:ext cx="3669655" cy="49366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925711"/>
            <a:ext cx="134094" cy="52804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425773"/>
            <a:ext cx="3669655" cy="2559248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996" y="925711"/>
            <a:ext cx="3669655" cy="48681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925711"/>
            <a:ext cx="134094" cy="52804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996" y="1453753"/>
            <a:ext cx="3669655" cy="284604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5192" y="939403"/>
            <a:ext cx="3669655" cy="51435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5192" y="939403"/>
            <a:ext cx="134094" cy="52804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5192" y="1439466"/>
            <a:ext cx="3669655" cy="286791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48973" y="2978348"/>
            <a:ext cx="3182094" cy="95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800" y="4385667"/>
            <a:ext cx="11570196" cy="228361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486" y="4581079"/>
            <a:ext cx="1180271" cy="283492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41655" y="4806702"/>
            <a:ext cx="3633192" cy="1695152"/>
          </a:xfrm>
          <a:prstGeom prst="rect">
            <a:avLst/>
          </a:prstGeom>
        </p:spPr>
      </p:pic>
      <p:sp>
        <p:nvSpPr>
          <p:cNvPr id="17" name="SK-4-text-16"/>
          <p:cNvSpPr/>
          <p:nvPr/>
        </p:nvSpPr>
        <p:spPr>
          <a:xfrm>
            <a:off x="280392" y="137071"/>
            <a:ext cx="1191160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Factors and FRAX Assessment</a:t>
            </a:r>
            <a:endParaRPr lang="en-US" sz="2550" dirty="0"/>
          </a:p>
        </p:txBody>
      </p:sp>
      <p:sp>
        <p:nvSpPr>
          <p:cNvPr id="18" name="SK-4-text-17"/>
          <p:cNvSpPr/>
          <p:nvPr/>
        </p:nvSpPr>
        <p:spPr>
          <a:xfrm>
            <a:off x="511969" y="1008013"/>
            <a:ext cx="527304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Non-Modifiable</a:t>
            </a:r>
            <a:endParaRPr lang="en-US" sz="2400" dirty="0"/>
          </a:p>
        </p:txBody>
      </p:sp>
      <p:sp>
        <p:nvSpPr>
          <p:cNvPr id="19" name="SK-4-text-18"/>
          <p:cNvSpPr/>
          <p:nvPr/>
        </p:nvSpPr>
        <p:spPr>
          <a:xfrm>
            <a:off x="536377" y="1501825"/>
            <a:ext cx="324296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(risk doubles each decade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50)</a:t>
            </a:r>
            <a:endParaRPr lang="en-US" sz="1800" dirty="0"/>
          </a:p>
        </p:txBody>
      </p:sp>
      <p:sp>
        <p:nvSpPr>
          <p:cNvPr id="20" name="SK-4-text-19"/>
          <p:cNvSpPr/>
          <p:nvPr/>
        </p:nvSpPr>
        <p:spPr>
          <a:xfrm>
            <a:off x="536377" y="2098477"/>
            <a:ext cx="34061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Female sex</a:t>
            </a:r>
            <a:endParaRPr lang="en-US" sz="1800" dirty="0"/>
          </a:p>
        </p:txBody>
      </p:sp>
      <p:sp>
        <p:nvSpPr>
          <p:cNvPr id="21" name="SK-4-text-20"/>
          <p:cNvSpPr/>
          <p:nvPr/>
        </p:nvSpPr>
        <p:spPr>
          <a:xfrm>
            <a:off x="536377" y="2386459"/>
            <a:ext cx="86182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fragility fracture ★</a:t>
            </a:r>
            <a:endParaRPr lang="en-US" sz="1800" dirty="0"/>
          </a:p>
        </p:txBody>
      </p:sp>
      <p:sp>
        <p:nvSpPr>
          <p:cNvPr id="22" name="SK-4-text-21"/>
          <p:cNvSpPr/>
          <p:nvPr/>
        </p:nvSpPr>
        <p:spPr>
          <a:xfrm>
            <a:off x="536377" y="2715667"/>
            <a:ext cx="64236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Parental hip fracture</a:t>
            </a:r>
            <a:endParaRPr lang="en-US" sz="1800" dirty="0"/>
          </a:p>
        </p:txBody>
      </p:sp>
      <p:sp>
        <p:nvSpPr>
          <p:cNvPr id="23" name="SK-4-text-22"/>
          <p:cNvSpPr/>
          <p:nvPr/>
        </p:nvSpPr>
        <p:spPr>
          <a:xfrm>
            <a:off x="536377" y="3017490"/>
            <a:ext cx="72466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White or Asian ethnicity</a:t>
            </a:r>
            <a:endParaRPr lang="en-US" sz="1800" dirty="0"/>
          </a:p>
        </p:txBody>
      </p:sp>
      <p:sp>
        <p:nvSpPr>
          <p:cNvPr id="24" name="SK-4-text-23"/>
          <p:cNvSpPr/>
          <p:nvPr/>
        </p:nvSpPr>
        <p:spPr>
          <a:xfrm>
            <a:off x="536377" y="3326011"/>
            <a:ext cx="95326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Early menopause / POI (&lt;45 yrs)</a:t>
            </a:r>
            <a:endParaRPr lang="en-US" sz="1800" dirty="0"/>
          </a:p>
        </p:txBody>
      </p:sp>
      <p:sp>
        <p:nvSpPr>
          <p:cNvPr id="25" name="SK-4-text-24"/>
          <p:cNvSpPr/>
          <p:nvPr/>
        </p:nvSpPr>
        <p:spPr>
          <a:xfrm>
            <a:off x="536377" y="3634680"/>
            <a:ext cx="53263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Male hypogonadism</a:t>
            </a:r>
            <a:endParaRPr lang="en-US" sz="1800" dirty="0"/>
          </a:p>
        </p:txBody>
      </p:sp>
      <p:sp>
        <p:nvSpPr>
          <p:cNvPr id="26" name="SK-4-text-25"/>
          <p:cNvSpPr/>
          <p:nvPr/>
        </p:nvSpPr>
        <p:spPr>
          <a:xfrm>
            <a:off x="4462165" y="1008013"/>
            <a:ext cx="381000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Modifiable</a:t>
            </a:r>
            <a:endParaRPr lang="en-US" sz="2400" dirty="0"/>
          </a:p>
        </p:txBody>
      </p:sp>
      <p:sp>
        <p:nvSpPr>
          <p:cNvPr id="27" name="SK-4-text-26"/>
          <p:cNvSpPr/>
          <p:nvPr/>
        </p:nvSpPr>
        <p:spPr>
          <a:xfrm>
            <a:off x="4498777" y="1501825"/>
            <a:ext cx="624078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BMI (&lt;19 kg/m²)</a:t>
            </a:r>
            <a:endParaRPr lang="en-US" sz="1800" dirty="0"/>
          </a:p>
        </p:txBody>
      </p:sp>
      <p:sp>
        <p:nvSpPr>
          <p:cNvPr id="28" name="SK-4-text-27"/>
          <p:cNvSpPr/>
          <p:nvPr/>
        </p:nvSpPr>
        <p:spPr>
          <a:xfrm>
            <a:off x="4498777" y="1844725"/>
            <a:ext cx="53263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Cigarette smoking</a:t>
            </a:r>
            <a:endParaRPr lang="en-US" sz="1800" dirty="0"/>
          </a:p>
        </p:txBody>
      </p:sp>
      <p:sp>
        <p:nvSpPr>
          <p:cNvPr id="29" name="SK-4-text-28"/>
          <p:cNvSpPr/>
          <p:nvPr/>
        </p:nvSpPr>
        <p:spPr>
          <a:xfrm>
            <a:off x="4498777" y="2132707"/>
            <a:ext cx="70637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Alcohol &gt;3 units/day ✅</a:t>
            </a:r>
            <a:endParaRPr lang="en-US" sz="1800" dirty="0"/>
          </a:p>
        </p:txBody>
      </p:sp>
      <p:sp>
        <p:nvSpPr>
          <p:cNvPr id="30" name="SK-4-text-29"/>
          <p:cNvSpPr/>
          <p:nvPr/>
        </p:nvSpPr>
        <p:spPr>
          <a:xfrm>
            <a:off x="4498777" y="2448223"/>
            <a:ext cx="58750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Physical inactivity</a:t>
            </a:r>
            <a:endParaRPr lang="en-US" sz="1800" dirty="0"/>
          </a:p>
        </p:txBody>
      </p:sp>
      <p:sp>
        <p:nvSpPr>
          <p:cNvPr id="31" name="SK-4-text-30"/>
          <p:cNvSpPr/>
          <p:nvPr/>
        </p:nvSpPr>
        <p:spPr>
          <a:xfrm>
            <a:off x="4498777" y="2756892"/>
            <a:ext cx="76932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calcium / vitamin D intake</a:t>
            </a:r>
            <a:endParaRPr lang="en-US" sz="1800" dirty="0"/>
          </a:p>
        </p:txBody>
      </p:sp>
      <p:sp>
        <p:nvSpPr>
          <p:cNvPr id="32" name="SK-4-text-31"/>
          <p:cNvSpPr/>
          <p:nvPr/>
        </p:nvSpPr>
        <p:spPr>
          <a:xfrm>
            <a:off x="4498777" y="3072259"/>
            <a:ext cx="34061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Falls risk</a:t>
            </a:r>
            <a:endParaRPr lang="en-US" sz="1800" dirty="0"/>
          </a:p>
        </p:txBody>
      </p:sp>
      <p:sp>
        <p:nvSpPr>
          <p:cNvPr id="33" name="SK-4-text-32"/>
          <p:cNvSpPr/>
          <p:nvPr/>
        </p:nvSpPr>
        <p:spPr>
          <a:xfrm>
            <a:off x="8400157" y="1021705"/>
            <a:ext cx="379184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Causes</a:t>
            </a:r>
            <a:endParaRPr lang="en-US" sz="2400" dirty="0"/>
          </a:p>
        </p:txBody>
      </p:sp>
      <p:sp>
        <p:nvSpPr>
          <p:cNvPr id="34" name="SK-4-text-33"/>
          <p:cNvSpPr/>
          <p:nvPr/>
        </p:nvSpPr>
        <p:spPr>
          <a:xfrm>
            <a:off x="8436769" y="1515517"/>
            <a:ext cx="37552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Endocrine / Systemic:</a:t>
            </a:r>
            <a:endParaRPr lang="en-US" sz="1650" dirty="0"/>
          </a:p>
        </p:txBody>
      </p:sp>
      <p:sp>
        <p:nvSpPr>
          <p:cNvPr id="35" name="SK-4-text-34"/>
          <p:cNvSpPr/>
          <p:nvPr/>
        </p:nvSpPr>
        <p:spPr>
          <a:xfrm>
            <a:off x="8436769" y="1769269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Glucocorticoids ★★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8436769" y="2009329"/>
            <a:ext cx="375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Rheumatoid arthritis</a:t>
            </a:r>
            <a:endParaRPr lang="en-US" sz="1650" dirty="0"/>
          </a:p>
        </p:txBody>
      </p:sp>
      <p:sp>
        <p:nvSpPr>
          <p:cNvPr id="37" name="SK-4-text-36"/>
          <p:cNvSpPr/>
          <p:nvPr/>
        </p:nvSpPr>
        <p:spPr>
          <a:xfrm>
            <a:off x="8436769" y="2242542"/>
            <a:ext cx="37552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Type 1 &amp; Type 2 diabetes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8436769" y="2482453"/>
            <a:ext cx="3755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Hyperparathyroidism, Cushing's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8436769" y="2729359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Aromatase inhibitors / ADT</a:t>
            </a:r>
            <a:endParaRPr lang="en-US" sz="1650" dirty="0"/>
          </a:p>
        </p:txBody>
      </p:sp>
      <p:sp>
        <p:nvSpPr>
          <p:cNvPr id="40" name="SK-4-text-39"/>
          <p:cNvSpPr/>
          <p:nvPr/>
        </p:nvSpPr>
        <p:spPr>
          <a:xfrm>
            <a:off x="8436769" y="3044875"/>
            <a:ext cx="36252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Drugs &amp; Other:</a:t>
            </a:r>
            <a:endParaRPr lang="en-US" sz="1650" dirty="0"/>
          </a:p>
        </p:txBody>
      </p:sp>
      <p:sp>
        <p:nvSpPr>
          <p:cNvPr id="41" name="SK-4-text-40"/>
          <p:cNvSpPr/>
          <p:nvPr/>
        </p:nvSpPr>
        <p:spPr>
          <a:xfrm>
            <a:off x="8436769" y="3284934"/>
            <a:ext cx="37552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SSRIs, PPIs (long-term)</a:t>
            </a:r>
            <a:endParaRPr lang="en-US" sz="1650" dirty="0"/>
          </a:p>
        </p:txBody>
      </p:sp>
      <p:sp>
        <p:nvSpPr>
          <p:cNvPr id="42" name="SK-4-text-41"/>
          <p:cNvSpPr/>
          <p:nvPr/>
        </p:nvSpPr>
        <p:spPr>
          <a:xfrm>
            <a:off x="8436769" y="3538686"/>
            <a:ext cx="375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Coeliac disease, IBD</a:t>
            </a:r>
            <a:endParaRPr lang="en-US" sz="1650" dirty="0"/>
          </a:p>
        </p:txBody>
      </p:sp>
      <p:sp>
        <p:nvSpPr>
          <p:cNvPr id="43" name="SK-4-text-42"/>
          <p:cNvSpPr/>
          <p:nvPr/>
        </p:nvSpPr>
        <p:spPr>
          <a:xfrm>
            <a:off x="8436769" y="3758059"/>
            <a:ext cx="3755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Chronic liver / kidney disease</a:t>
            </a:r>
            <a:endParaRPr lang="en-US" sz="1650" dirty="0"/>
          </a:p>
        </p:txBody>
      </p:sp>
      <p:sp>
        <p:nvSpPr>
          <p:cNvPr id="44" name="SK-4-text-43"/>
          <p:cNvSpPr/>
          <p:nvPr/>
        </p:nvSpPr>
        <p:spPr>
          <a:xfrm>
            <a:off x="8436769" y="4004965"/>
            <a:ext cx="37552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Parkinson's, dementia, stroke</a:t>
            </a:r>
            <a:endParaRPr lang="en-US" sz="1650" dirty="0"/>
          </a:p>
        </p:txBody>
      </p:sp>
      <p:sp>
        <p:nvSpPr>
          <p:cNvPr id="45" name="SK-4-text-44"/>
          <p:cNvSpPr/>
          <p:nvPr/>
        </p:nvSpPr>
        <p:spPr>
          <a:xfrm>
            <a:off x="426690" y="4334173"/>
            <a:ext cx="61112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Strongest independent predictor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8217396" y="4334173"/>
            <a:ext cx="39746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★★ Most common secondary cause in primary care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475357" y="4608463"/>
            <a:ext cx="2152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FRAX TOOL</a:t>
            </a:r>
            <a:endParaRPr lang="en-US" sz="1500" dirty="0"/>
          </a:p>
        </p:txBody>
      </p:sp>
      <p:sp>
        <p:nvSpPr>
          <p:cNvPr id="48" name="SK-4-text-47"/>
          <p:cNvSpPr/>
          <p:nvPr/>
        </p:nvSpPr>
        <p:spPr>
          <a:xfrm>
            <a:off x="487561" y="4896594"/>
            <a:ext cx="1170443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10-Year Fracture Probability Calculator</a:t>
            </a:r>
            <a:endParaRPr lang="en-US" sz="1950" dirty="0"/>
          </a:p>
        </p:txBody>
      </p:sp>
      <p:sp>
        <p:nvSpPr>
          <p:cNvPr id="49" name="SK-4-text-48"/>
          <p:cNvSpPr/>
          <p:nvPr/>
        </p:nvSpPr>
        <p:spPr>
          <a:xfrm>
            <a:off x="475357" y="5218807"/>
            <a:ext cx="117166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Calculates risk of hip fracture + major osteoporotic fracture (spine, hip, forearm, shoulder)</a:t>
            </a:r>
            <a:endParaRPr lang="en-US" sz="1350" dirty="0"/>
          </a:p>
        </p:txBody>
      </p:sp>
      <p:sp>
        <p:nvSpPr>
          <p:cNvPr id="50" name="SK-4-text-49"/>
          <p:cNvSpPr/>
          <p:nvPr/>
        </p:nvSpPr>
        <p:spPr>
          <a:xfrm>
            <a:off x="475357" y="5465713"/>
            <a:ext cx="11716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Inputs: age, sex, BMI, prior fracture, glucocorticoids, alcohol, smoking, RA, parental hip fracture</a:t>
            </a:r>
            <a:endParaRPr lang="en-US" sz="1350" dirty="0"/>
          </a:p>
        </p:txBody>
      </p:sp>
      <p:sp>
        <p:nvSpPr>
          <p:cNvPr id="51" name="SK-4-text-50"/>
          <p:cNvSpPr/>
          <p:nvPr/>
        </p:nvSpPr>
        <p:spPr>
          <a:xfrm>
            <a:off x="475357" y="5698927"/>
            <a:ext cx="116071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incorporate femoral neck BMD for greater precision</a:t>
            </a:r>
            <a:endParaRPr lang="en-US" sz="1350" dirty="0"/>
          </a:p>
        </p:txBody>
      </p:sp>
      <p:sp>
        <p:nvSpPr>
          <p:cNvPr id="52" name="SK-4-text-51"/>
          <p:cNvSpPr/>
          <p:nvPr/>
        </p:nvSpPr>
        <p:spPr>
          <a:xfrm>
            <a:off x="475357" y="5932140"/>
            <a:ext cx="85210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Available at: www.sheffield.ac.uk/FRAX/</a:t>
            </a:r>
            <a:endParaRPr lang="en-US" sz="1350" dirty="0"/>
          </a:p>
        </p:txBody>
      </p:sp>
      <p:sp>
        <p:nvSpPr>
          <p:cNvPr id="53" name="SK-4-text-52"/>
          <p:cNvSpPr/>
          <p:nvPr/>
        </p:nvSpPr>
        <p:spPr>
          <a:xfrm>
            <a:off x="475357" y="6220123"/>
            <a:ext cx="11716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FRAX may underestimate risk in: high-dose glucocorticoids, very elderly, recent fracture, frequent falls</a:t>
            </a:r>
            <a:endParaRPr lang="en-US" sz="1200" dirty="0"/>
          </a:p>
        </p:txBody>
      </p:sp>
      <p:sp>
        <p:nvSpPr>
          <p:cNvPr id="54" name="SK-4-text-53"/>
          <p:cNvSpPr/>
          <p:nvPr/>
        </p:nvSpPr>
        <p:spPr>
          <a:xfrm>
            <a:off x="8302675" y="4882753"/>
            <a:ext cx="38338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to Assess</a:t>
            </a:r>
            <a:endParaRPr lang="en-US" sz="1875" dirty="0"/>
          </a:p>
        </p:txBody>
      </p:sp>
      <p:sp>
        <p:nvSpPr>
          <p:cNvPr id="55" name="SK-4-text-54"/>
          <p:cNvSpPr/>
          <p:nvPr/>
        </p:nvSpPr>
        <p:spPr>
          <a:xfrm>
            <a:off x="8314879" y="5198269"/>
            <a:ext cx="3389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Postmenopausal women + men ≥50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risk factors</a:t>
            </a:r>
            <a:endParaRPr lang="en-US" sz="1350" dirty="0"/>
          </a:p>
        </p:txBody>
      </p:sp>
      <p:sp>
        <p:nvSpPr>
          <p:cNvPr id="56" name="SK-4-text-55"/>
          <p:cNvSpPr/>
          <p:nvPr/>
        </p:nvSpPr>
        <p:spPr>
          <a:xfrm>
            <a:off x="8314879" y="5678388"/>
            <a:ext cx="3877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Women &gt;65 / men &gt;75 (</a:t>
            </a: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without risk factors</a:t>
            </a: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</a:t>
            </a:r>
            <a:endParaRPr lang="en-US" sz="1350" dirty="0"/>
          </a:p>
        </p:txBody>
      </p:sp>
      <p:sp>
        <p:nvSpPr>
          <p:cNvPr id="57" name="SK-4-text-56"/>
          <p:cNvSpPr/>
          <p:nvPr/>
        </p:nvSpPr>
        <p:spPr>
          <a:xfrm>
            <a:off x="8314879" y="5938986"/>
            <a:ext cx="38771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Anyone with prior fragility fracture</a:t>
            </a:r>
            <a:endParaRPr lang="en-US" sz="1350" dirty="0"/>
          </a:p>
        </p:txBody>
      </p:sp>
      <p:sp>
        <p:nvSpPr>
          <p:cNvPr id="58" name="SK-4-text-57"/>
          <p:cNvSpPr/>
          <p:nvPr/>
        </p:nvSpPr>
        <p:spPr>
          <a:xfrm>
            <a:off x="8314879" y="6185892"/>
            <a:ext cx="38771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Anyone starting long-term glucocorticoids</a:t>
            </a:r>
            <a:endParaRPr lang="en-US" sz="1350" dirty="0"/>
          </a:p>
        </p:txBody>
      </p:sp>
      <p:sp>
        <p:nvSpPr>
          <p:cNvPr id="59" name="SK-4-text-58"/>
          <p:cNvSpPr/>
          <p:nvPr/>
        </p:nvSpPr>
        <p:spPr>
          <a:xfrm>
            <a:off x="5339953" y="6679555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35546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622673"/>
            <a:ext cx="5949553" cy="190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784" y="1622673"/>
            <a:ext cx="5157192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3016746"/>
            <a:ext cx="6376392" cy="2476946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5801171"/>
            <a:ext cx="11082486" cy="71452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5788075"/>
            <a:ext cx="146298" cy="48681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271" y="6428036"/>
            <a:ext cx="10241161" cy="95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05426"/>
            <a:ext cx="12192000" cy="35242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953" y="5877223"/>
            <a:ext cx="316855" cy="30852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1192" y="1193155"/>
            <a:ext cx="207169" cy="40451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7365" y="2866578"/>
            <a:ext cx="2535882" cy="2839046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0079" y="1193155"/>
            <a:ext cx="438894" cy="383977"/>
          </a:xfrm>
          <a:prstGeom prst="rect">
            <a:avLst/>
          </a:prstGeom>
        </p:spPr>
      </p:pic>
      <p:sp>
        <p:nvSpPr>
          <p:cNvPr id="15" name="SK-5-text-14"/>
          <p:cNvSpPr/>
          <p:nvPr/>
        </p:nvSpPr>
        <p:spPr>
          <a:xfrm>
            <a:off x="390079" y="123379"/>
            <a:ext cx="1180192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Investigations: DXA and Blood Tests</a:t>
            </a:r>
            <a:endParaRPr lang="en-US" sz="3150" dirty="0"/>
          </a:p>
        </p:txBody>
      </p:sp>
      <p:sp>
        <p:nvSpPr>
          <p:cNvPr id="16" name="SK-5-text-15"/>
          <p:cNvSpPr/>
          <p:nvPr/>
        </p:nvSpPr>
        <p:spPr>
          <a:xfrm>
            <a:off x="390079" y="596503"/>
            <a:ext cx="1180192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Excluding secondary causes — what to request and why</a:t>
            </a:r>
            <a:endParaRPr lang="en-US" sz="2100" dirty="0"/>
          </a:p>
        </p:txBody>
      </p:sp>
      <p:sp>
        <p:nvSpPr>
          <p:cNvPr id="17" name="SK-5-text-16"/>
          <p:cNvSpPr/>
          <p:nvPr/>
        </p:nvSpPr>
        <p:spPr>
          <a:xfrm>
            <a:off x="877788" y="1275457"/>
            <a:ext cx="93364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Mineral Density — DXA Scan</a:t>
            </a:r>
            <a:endParaRPr lang="en-US" sz="1950" dirty="0"/>
          </a:p>
        </p:txBody>
      </p:sp>
      <p:sp>
        <p:nvSpPr>
          <p:cNvPr id="18" name="SK-5-text-17"/>
          <p:cNvSpPr/>
          <p:nvPr/>
        </p:nvSpPr>
        <p:spPr>
          <a:xfrm>
            <a:off x="451098" y="1769269"/>
            <a:ext cx="9925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Gold standard for diagnosing osteoporosis</a:t>
            </a:r>
            <a:endParaRPr lang="en-US" sz="1500" dirty="0"/>
          </a:p>
        </p:txBody>
      </p:sp>
      <p:sp>
        <p:nvSpPr>
          <p:cNvPr id="19" name="SK-5-text-18"/>
          <p:cNvSpPr/>
          <p:nvPr/>
        </p:nvSpPr>
        <p:spPr>
          <a:xfrm>
            <a:off x="451098" y="2002482"/>
            <a:ext cx="11372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Measures femoral neck and lumbar spine (L1–L4)</a:t>
            </a:r>
            <a:endParaRPr lang="en-US" sz="1500" dirty="0"/>
          </a:p>
        </p:txBody>
      </p:sp>
      <p:sp>
        <p:nvSpPr>
          <p:cNvPr id="20" name="SK-5-text-19"/>
          <p:cNvSpPr/>
          <p:nvPr/>
        </p:nvSpPr>
        <p:spPr>
          <a:xfrm>
            <a:off x="451098" y="2235696"/>
            <a:ext cx="54497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Results as T-score (vs young healthy adult) and Z-score (vs age-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matched peers)</a:t>
            </a:r>
            <a:endParaRPr lang="en-US" sz="1425" dirty="0"/>
          </a:p>
        </p:txBody>
      </p:sp>
      <p:sp>
        <p:nvSpPr>
          <p:cNvPr id="21" name="SK-5-text-20"/>
          <p:cNvSpPr/>
          <p:nvPr/>
        </p:nvSpPr>
        <p:spPr>
          <a:xfrm>
            <a:off x="451098" y="2667744"/>
            <a:ext cx="117409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Z-score below –2.0 → suggests secondary cause; investigate further</a:t>
            </a:r>
            <a:endParaRPr lang="en-US" sz="1500" dirty="0"/>
          </a:p>
        </p:txBody>
      </p:sp>
      <p:sp>
        <p:nvSpPr>
          <p:cNvPr id="22" name="SK-5-text-21"/>
          <p:cNvSpPr/>
          <p:nvPr/>
        </p:nvSpPr>
        <p:spPr>
          <a:xfrm>
            <a:off x="475357" y="3236863"/>
            <a:ext cx="763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DXA is NOT routinely needed:</a:t>
            </a:r>
            <a:endParaRPr lang="en-US" sz="1100" dirty="0"/>
          </a:p>
        </p:txBody>
      </p:sp>
      <p:sp>
        <p:nvSpPr>
          <p:cNvPr id="23" name="SK-5-text-22"/>
          <p:cNvSpPr/>
          <p:nvPr/>
        </p:nvSpPr>
        <p:spPr>
          <a:xfrm>
            <a:off x="475357" y="3470077"/>
            <a:ext cx="11716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Women over 75 with fragility fracture → treat empirically</a:t>
            </a:r>
            <a:endParaRPr lang="en-US" sz="1100" dirty="0"/>
          </a:p>
        </p:txBody>
      </p:sp>
      <p:sp>
        <p:nvSpPr>
          <p:cNvPr id="24" name="SK-5-text-23"/>
          <p:cNvSpPr/>
          <p:nvPr/>
        </p:nvSpPr>
        <p:spPr>
          <a:xfrm>
            <a:off x="475357" y="3696444"/>
            <a:ext cx="40354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Patient already willing to start treatment without</a:t>
            </a:r>
            <a:endParaRPr lang="en-US" sz="11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BMD confirmation</a:t>
            </a:r>
            <a:endParaRPr lang="en-US" sz="1100" dirty="0"/>
          </a:p>
        </p:txBody>
      </p:sp>
      <p:sp>
        <p:nvSpPr>
          <p:cNvPr id="25" name="SK-5-text-24"/>
          <p:cNvSpPr/>
          <p:nvPr/>
        </p:nvSpPr>
        <p:spPr>
          <a:xfrm>
            <a:off x="475357" y="4286250"/>
            <a:ext cx="11716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Vertebral Fracture Assessment (VFA) — indicated if:</a:t>
            </a:r>
            <a:endParaRPr lang="en-US" sz="1100" dirty="0"/>
          </a:p>
        </p:txBody>
      </p:sp>
      <p:sp>
        <p:nvSpPr>
          <p:cNvPr id="26" name="SK-5-text-25"/>
          <p:cNvSpPr/>
          <p:nvPr/>
        </p:nvSpPr>
        <p:spPr>
          <a:xfrm>
            <a:off x="475357" y="4519315"/>
            <a:ext cx="6877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Height loss of 4 cm or more</a:t>
            </a:r>
            <a:endParaRPr lang="en-US" sz="1100" dirty="0"/>
          </a:p>
        </p:txBody>
      </p:sp>
      <p:sp>
        <p:nvSpPr>
          <p:cNvPr id="27" name="SK-5-text-26"/>
          <p:cNvSpPr/>
          <p:nvPr/>
        </p:nvSpPr>
        <p:spPr>
          <a:xfrm>
            <a:off x="475357" y="4738836"/>
            <a:ext cx="10610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Kyphosis or back pain with osteoporosis risk</a:t>
            </a:r>
            <a:endParaRPr lang="en-US" sz="1100" dirty="0"/>
          </a:p>
        </p:txBody>
      </p:sp>
      <p:sp>
        <p:nvSpPr>
          <p:cNvPr id="28" name="SK-5-text-27"/>
          <p:cNvSpPr/>
          <p:nvPr/>
        </p:nvSpPr>
        <p:spPr>
          <a:xfrm>
            <a:off x="475357" y="4958209"/>
            <a:ext cx="7867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Long-term glucocorticoid therapy</a:t>
            </a:r>
            <a:endParaRPr lang="en-US" sz="1100" dirty="0"/>
          </a:p>
        </p:txBody>
      </p:sp>
      <p:sp>
        <p:nvSpPr>
          <p:cNvPr id="29" name="SK-5-text-28"/>
          <p:cNvSpPr/>
          <p:nvPr/>
        </p:nvSpPr>
        <p:spPr>
          <a:xfrm>
            <a:off x="475357" y="5177730"/>
            <a:ext cx="6343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T-score at or below –2.5</a:t>
            </a:r>
            <a:endParaRPr lang="en-US" sz="1100" dirty="0"/>
          </a:p>
        </p:txBody>
      </p:sp>
      <p:sp>
        <p:nvSpPr>
          <p:cNvPr id="30" name="SK-5-text-29"/>
          <p:cNvSpPr/>
          <p:nvPr/>
        </p:nvSpPr>
        <p:spPr>
          <a:xfrm>
            <a:off x="524023" y="5486696"/>
            <a:ext cx="111070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DXA-led diagnostic pathway — T-score classification and management</a:t>
            </a:r>
            <a:endParaRPr lang="en-US" sz="900" dirty="0"/>
          </a:p>
        </p:txBody>
      </p:sp>
      <p:sp>
        <p:nvSpPr>
          <p:cNvPr id="31" name="SK-5-text-30"/>
          <p:cNvSpPr/>
          <p:nvPr/>
        </p:nvSpPr>
        <p:spPr>
          <a:xfrm>
            <a:off x="6937177" y="1268611"/>
            <a:ext cx="525482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Tests — Excluding Secondary Causes</a:t>
            </a:r>
            <a:endParaRPr lang="en-US" sz="1950" dirty="0"/>
          </a:p>
        </p:txBody>
      </p:sp>
      <p:sp>
        <p:nvSpPr>
          <p:cNvPr id="32" name="SK-5-text-31"/>
          <p:cNvSpPr/>
          <p:nvPr/>
        </p:nvSpPr>
        <p:spPr>
          <a:xfrm>
            <a:off x="6900565" y="1769269"/>
            <a:ext cx="3067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Panel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6912769" y="1981944"/>
            <a:ext cx="3752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FBC, ESR / CRP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6912769" y="2208163"/>
            <a:ext cx="51244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U&amp;E — renal function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6912769" y="2413992"/>
            <a:ext cx="42672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LFTs — calcium, phosphate, alkaline phosphatase,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albumin, ALT/GGT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6912769" y="2839194"/>
            <a:ext cx="5124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TFTs — TSH (thyroid)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6912769" y="3072259"/>
            <a:ext cx="42100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Serum creatinine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6900565" y="3374082"/>
            <a:ext cx="52914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if Indicated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6912769" y="3593455"/>
            <a:ext cx="386476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Vitamin D (25-OH-D) — check before starting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bisphosphonates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6912769" y="4018657"/>
            <a:ext cx="52792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PTH — hyperparathyroidism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6912769" y="4238179"/>
            <a:ext cx="43036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Serum protein electrophoresis + urine Bence Jones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protein — myeloma screen</a:t>
            </a:r>
            <a:endParaRPr lang="en-US" sz="1500" dirty="0"/>
          </a:p>
        </p:txBody>
      </p:sp>
      <p:sp>
        <p:nvSpPr>
          <p:cNvPr id="42" name="SK-5-text-41"/>
          <p:cNvSpPr/>
          <p:nvPr/>
        </p:nvSpPr>
        <p:spPr>
          <a:xfrm>
            <a:off x="6912769" y="4663380"/>
            <a:ext cx="5279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Coeliac antibodies (anti-TTG)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6912769" y="4875907"/>
            <a:ext cx="52792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Testosterone, LH, SHBG — men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6912769" y="5081736"/>
            <a:ext cx="5279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FSH — women if menopausal status unclear</a:t>
            </a:r>
            <a:endParaRPr lang="en-US" sz="1500" dirty="0"/>
          </a:p>
        </p:txBody>
      </p:sp>
      <p:sp>
        <p:nvSpPr>
          <p:cNvPr id="45" name="SK-5-text-44"/>
          <p:cNvSpPr/>
          <p:nvPr/>
        </p:nvSpPr>
        <p:spPr>
          <a:xfrm>
            <a:off x="6912769" y="5294263"/>
            <a:ext cx="44621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Lateral thoracic and lumbar spine X-rays — vertebral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identification</a:t>
            </a:r>
            <a:endParaRPr lang="en-US" sz="1500" dirty="0"/>
          </a:p>
        </p:txBody>
      </p:sp>
      <p:sp>
        <p:nvSpPr>
          <p:cNvPr id="46" name="SK-5-text-45"/>
          <p:cNvSpPr/>
          <p:nvPr/>
        </p:nvSpPr>
        <p:spPr>
          <a:xfrm>
            <a:off x="1145977" y="5897761"/>
            <a:ext cx="1018029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Pearl: A Z-score below –2.0 means bone loss is worse than expected for the patient’s age — always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for a secondary cause before attributing to age alone.</a:t>
            </a:r>
            <a:endParaRPr lang="en-US" sz="1650" dirty="0"/>
          </a:p>
        </p:txBody>
      </p:sp>
      <p:sp>
        <p:nvSpPr>
          <p:cNvPr id="47" name="SK-5-text-46"/>
          <p:cNvSpPr/>
          <p:nvPr/>
        </p:nvSpPr>
        <p:spPr>
          <a:xfrm>
            <a:off x="5279082" y="6665863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9432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354" y="1165771"/>
            <a:ext cx="19050" cy="53149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789212"/>
            <a:ext cx="121890" cy="89148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1789212"/>
            <a:ext cx="4645075" cy="879128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784277"/>
            <a:ext cx="121890" cy="168696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2797969"/>
            <a:ext cx="4645075" cy="166642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594175"/>
            <a:ext cx="121890" cy="89148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4567386"/>
            <a:ext cx="4645075" cy="884634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5581650"/>
            <a:ext cx="121890" cy="89148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5581650"/>
            <a:ext cx="4645075" cy="872282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4196" y="1761827"/>
            <a:ext cx="6400800" cy="2854226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77686" y="1824186"/>
            <a:ext cx="1024086" cy="281136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08290" y="2608659"/>
            <a:ext cx="6156871" cy="1071116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08290" y="2608659"/>
            <a:ext cx="975271" cy="601267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74196" y="4683323"/>
            <a:ext cx="6400800" cy="885974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55968" y="4721721"/>
            <a:ext cx="2231231" cy="322213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74196" y="5670798"/>
            <a:ext cx="6400800" cy="817364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10659" y="1145232"/>
            <a:ext cx="292596" cy="287982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098" y="5753844"/>
            <a:ext cx="487561" cy="50735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1098" y="4752529"/>
            <a:ext cx="487561" cy="493663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1098" y="3429000"/>
            <a:ext cx="487561" cy="37713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5357" y="1947565"/>
            <a:ext cx="463153" cy="521196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9059" y="1145232"/>
            <a:ext cx="292596" cy="287982"/>
          </a:xfrm>
          <a:prstGeom prst="rect">
            <a:avLst/>
          </a:prstGeom>
        </p:spPr>
      </p:pic>
      <p:sp>
        <p:nvSpPr>
          <p:cNvPr id="27" name="SK-6-text-26"/>
          <p:cNvSpPr/>
          <p:nvPr/>
        </p:nvSpPr>
        <p:spPr>
          <a:xfrm>
            <a:off x="304800" y="130225"/>
            <a:ext cx="118872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Management: Lifestyle &amp; First-Line Therapy</a:t>
            </a:r>
            <a:endParaRPr lang="en-US" sz="3450" dirty="0"/>
          </a:p>
        </p:txBody>
      </p:sp>
      <p:sp>
        <p:nvSpPr>
          <p:cNvPr id="28" name="SK-6-text-27"/>
          <p:cNvSpPr/>
          <p:nvPr/>
        </p:nvSpPr>
        <p:spPr>
          <a:xfrm>
            <a:off x="304800" y="603498"/>
            <a:ext cx="118872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Non-pharmacological foundations + NICE NG38 2025 first-line drug protocols</a:t>
            </a:r>
            <a:endParaRPr lang="en-US" sz="2100" dirty="0"/>
          </a:p>
        </p:txBody>
      </p:sp>
      <p:sp>
        <p:nvSpPr>
          <p:cNvPr id="29" name="SK-6-text-28"/>
          <p:cNvSpPr/>
          <p:nvPr/>
        </p:nvSpPr>
        <p:spPr>
          <a:xfrm>
            <a:off x="682675" y="1158925"/>
            <a:ext cx="4405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FIRST</a:t>
            </a:r>
            <a:endParaRPr lang="en-US" sz="1875" dirty="0"/>
          </a:p>
        </p:txBody>
      </p:sp>
      <p:sp>
        <p:nvSpPr>
          <p:cNvPr id="30" name="SK-6-text-29"/>
          <p:cNvSpPr/>
          <p:nvPr/>
        </p:nvSpPr>
        <p:spPr>
          <a:xfrm>
            <a:off x="341263" y="1453753"/>
            <a:ext cx="118507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all patients — regardless of drug treatment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1048494" y="1865263"/>
            <a:ext cx="58883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Weight-bearing exercise</a:t>
            </a:r>
            <a:endParaRPr lang="en-US" sz="1650" dirty="0"/>
          </a:p>
        </p:txBody>
      </p:sp>
      <p:sp>
        <p:nvSpPr>
          <p:cNvPr id="32" name="SK-6-text-31"/>
          <p:cNvSpPr/>
          <p:nvPr/>
        </p:nvSpPr>
        <p:spPr>
          <a:xfrm>
            <a:off x="1048494" y="2132707"/>
            <a:ext cx="24261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Walking, jogging, aerobics +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resistance/strength training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1048494" y="2880271"/>
            <a:ext cx="53854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≥700 mg/day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1048494" y="3147715"/>
            <a:ext cx="8553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Dairy, leafy greens, fortified foods.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1048494" y="3374082"/>
            <a:ext cx="384036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 only if dietary intake insufficient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avoid over-supplementing (CV risk)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1048494" y="3902125"/>
            <a:ext cx="101631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D: 800 IU colecalciferol daily</a:t>
            </a:r>
            <a:endParaRPr lang="en-US" sz="1650" dirty="0"/>
          </a:p>
        </p:txBody>
      </p:sp>
      <p:sp>
        <p:nvSpPr>
          <p:cNvPr id="37" name="SK-6-text-36"/>
          <p:cNvSpPr/>
          <p:nvPr/>
        </p:nvSpPr>
        <p:spPr>
          <a:xfrm>
            <a:off x="1048494" y="4155877"/>
            <a:ext cx="8324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(elderly, housebound — NICE NG187)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1048494" y="4656534"/>
            <a:ext cx="97440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smoking · Alcohol &lt;14 units/week</a:t>
            </a:r>
            <a:endParaRPr lang="en-US" sz="1650" dirty="0"/>
          </a:p>
        </p:txBody>
      </p:sp>
      <p:sp>
        <p:nvSpPr>
          <p:cNvPr id="39" name="SK-6-text-38"/>
          <p:cNvSpPr/>
          <p:nvPr/>
        </p:nvSpPr>
        <p:spPr>
          <a:xfrm>
            <a:off x="1048494" y="4917132"/>
            <a:ext cx="34258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accelerate bone loss and increase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risk</a:t>
            </a:r>
            <a:endParaRPr lang="en-US" sz="1500" dirty="0"/>
          </a:p>
        </p:txBody>
      </p:sp>
      <p:sp>
        <p:nvSpPr>
          <p:cNvPr id="40" name="SK-6-text-39"/>
          <p:cNvSpPr/>
          <p:nvPr/>
        </p:nvSpPr>
        <p:spPr>
          <a:xfrm>
            <a:off x="1048494" y="5657850"/>
            <a:ext cx="66427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Falls prevention programme</a:t>
            </a:r>
            <a:endParaRPr lang="en-US" sz="1650" dirty="0"/>
          </a:p>
        </p:txBody>
      </p:sp>
      <p:sp>
        <p:nvSpPr>
          <p:cNvPr id="41" name="SK-6-text-40"/>
          <p:cNvSpPr/>
          <p:nvPr/>
        </p:nvSpPr>
        <p:spPr>
          <a:xfrm>
            <a:off x="1048494" y="5918448"/>
            <a:ext cx="379169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hazard assessment, balance training,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protectors in frail patients</a:t>
            </a:r>
            <a:endParaRPr lang="en-US" sz="1500" dirty="0"/>
          </a:p>
        </p:txBody>
      </p:sp>
      <p:sp>
        <p:nvSpPr>
          <p:cNvPr id="42" name="SK-6-text-41"/>
          <p:cNvSpPr/>
          <p:nvPr/>
        </p:nvSpPr>
        <p:spPr>
          <a:xfrm>
            <a:off x="5852071" y="1158925"/>
            <a:ext cx="63399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DRUG TREATMENT</a:t>
            </a:r>
            <a:endParaRPr lang="en-US" sz="1875" dirty="0"/>
          </a:p>
        </p:txBody>
      </p:sp>
      <p:sp>
        <p:nvSpPr>
          <p:cNvPr id="43" name="SK-6-text-42"/>
          <p:cNvSpPr/>
          <p:nvPr/>
        </p:nvSpPr>
        <p:spPr>
          <a:xfrm>
            <a:off x="5498455" y="1453753"/>
            <a:ext cx="66935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bisphosphonates — NICE NG38 2025</a:t>
            </a:r>
            <a:endParaRPr lang="en-US" sz="1725" dirty="0"/>
          </a:p>
        </p:txBody>
      </p:sp>
      <p:sp>
        <p:nvSpPr>
          <p:cNvPr id="44" name="SK-6-text-43"/>
          <p:cNvSpPr/>
          <p:nvPr/>
        </p:nvSpPr>
        <p:spPr>
          <a:xfrm>
            <a:off x="5559475" y="1837879"/>
            <a:ext cx="66325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Alendronic Acid (Alendronate)</a:t>
            </a:r>
            <a:endParaRPr lang="en-US" sz="1875" dirty="0"/>
          </a:p>
        </p:txBody>
      </p:sp>
      <p:sp>
        <p:nvSpPr>
          <p:cNvPr id="45" name="SK-6-text-44"/>
          <p:cNvSpPr/>
          <p:nvPr/>
        </p:nvSpPr>
        <p:spPr>
          <a:xfrm>
            <a:off x="10814298" y="1872109"/>
            <a:ext cx="13777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LINE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5547271" y="2153394"/>
            <a:ext cx="66447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Dose: 70 mg orally, once weekly</a:t>
            </a:r>
            <a:endParaRPr lang="en-US" sz="1500" dirty="0"/>
          </a:p>
        </p:txBody>
      </p:sp>
      <p:sp>
        <p:nvSpPr>
          <p:cNvPr id="47" name="SK-6-text-46"/>
          <p:cNvSpPr/>
          <p:nvPr/>
        </p:nvSpPr>
        <p:spPr>
          <a:xfrm>
            <a:off x="5547271" y="2379613"/>
            <a:ext cx="66447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Licensed for: Postmenopausal osteoporosis · GIOP · Male osteoporosis</a:t>
            </a:r>
            <a:endParaRPr lang="en-US" sz="1500" dirty="0"/>
          </a:p>
        </p:txBody>
      </p:sp>
      <p:sp>
        <p:nvSpPr>
          <p:cNvPr id="48" name="SK-6-text-47"/>
          <p:cNvSpPr/>
          <p:nvPr/>
        </p:nvSpPr>
        <p:spPr>
          <a:xfrm>
            <a:off x="5754454" y="2702049"/>
            <a:ext cx="62165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</a:t>
            </a:r>
            <a:endParaRPr lang="en-US" sz="1425" dirty="0"/>
          </a:p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</a:t>
            </a:r>
            <a:endParaRPr lang="en-US" sz="1425" dirty="0"/>
          </a:p>
        </p:txBody>
      </p:sp>
      <p:sp>
        <p:nvSpPr>
          <p:cNvPr id="49" name="SK-6-text-48"/>
          <p:cNvSpPr/>
          <p:nvPr/>
        </p:nvSpPr>
        <p:spPr>
          <a:xfrm>
            <a:off x="6742063" y="2715667"/>
            <a:ext cx="5449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Administration Rules (exam favourite):</a:t>
            </a:r>
            <a:endParaRPr lang="en-US" sz="1650" dirty="0"/>
          </a:p>
        </p:txBody>
      </p:sp>
      <p:sp>
        <p:nvSpPr>
          <p:cNvPr id="50" name="SK-6-text-49"/>
          <p:cNvSpPr/>
          <p:nvPr/>
        </p:nvSpPr>
        <p:spPr>
          <a:xfrm>
            <a:off x="6729859" y="2942034"/>
            <a:ext cx="54621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fasting, full glass of water</a:t>
            </a:r>
            <a:endParaRPr lang="en-US" sz="1350" dirty="0"/>
          </a:p>
        </p:txBody>
      </p:sp>
      <p:sp>
        <p:nvSpPr>
          <p:cNvPr id="51" name="SK-6-text-50"/>
          <p:cNvSpPr/>
          <p:nvPr/>
        </p:nvSpPr>
        <p:spPr>
          <a:xfrm>
            <a:off x="6729859" y="3140869"/>
            <a:ext cx="54621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At least 30 min before first food, drink, or other medication</a:t>
            </a:r>
            <a:endParaRPr lang="en-US" sz="1350" dirty="0"/>
          </a:p>
        </p:txBody>
      </p:sp>
      <p:sp>
        <p:nvSpPr>
          <p:cNvPr id="52" name="SK-6-text-51"/>
          <p:cNvSpPr/>
          <p:nvPr/>
        </p:nvSpPr>
        <p:spPr>
          <a:xfrm>
            <a:off x="6729859" y="3346698"/>
            <a:ext cx="54621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Remain upright (sitting or standing) for ≥30 min after taking</a:t>
            </a:r>
            <a:endParaRPr lang="en-US" sz="1350" dirty="0"/>
          </a:p>
        </p:txBody>
      </p:sp>
      <p:sp>
        <p:nvSpPr>
          <p:cNvPr id="53" name="SK-6-text-52"/>
          <p:cNvSpPr/>
          <p:nvPr/>
        </p:nvSpPr>
        <p:spPr>
          <a:xfrm>
            <a:off x="5559475" y="3682603"/>
            <a:ext cx="6632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Contraindications: CrCl &lt;30 mL/min</a:t>
            </a:r>
            <a:endParaRPr lang="en-US" sz="1650" dirty="0"/>
          </a:p>
        </p:txBody>
      </p:sp>
      <p:sp>
        <p:nvSpPr>
          <p:cNvPr id="54" name="SK-6-text-53"/>
          <p:cNvSpPr/>
          <p:nvPr/>
        </p:nvSpPr>
        <p:spPr>
          <a:xfrm>
            <a:off x="5559475" y="3902125"/>
            <a:ext cx="5810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Oesophageal abnormalities</a:t>
            </a:r>
            <a:endParaRPr lang="en-US" sz="1500" dirty="0"/>
          </a:p>
        </p:txBody>
      </p:sp>
      <p:sp>
        <p:nvSpPr>
          <p:cNvPr id="55" name="SK-6-text-54"/>
          <p:cNvSpPr/>
          <p:nvPr/>
        </p:nvSpPr>
        <p:spPr>
          <a:xfrm>
            <a:off x="5559475" y="4107805"/>
            <a:ext cx="6632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Inability to sit/stand uprraight</a:t>
            </a:r>
            <a:endParaRPr lang="en-US" sz="1500" dirty="0"/>
          </a:p>
        </p:txBody>
      </p:sp>
      <p:sp>
        <p:nvSpPr>
          <p:cNvPr id="56" name="SK-6-text-55"/>
          <p:cNvSpPr/>
          <p:nvPr/>
        </p:nvSpPr>
        <p:spPr>
          <a:xfrm>
            <a:off x="5559475" y="4327327"/>
            <a:ext cx="3067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Hypocalcaemia</a:t>
            </a:r>
            <a:endParaRPr lang="en-US" sz="1500" dirty="0"/>
          </a:p>
        </p:txBody>
      </p:sp>
      <p:sp>
        <p:nvSpPr>
          <p:cNvPr id="57" name="SK-6-text-56"/>
          <p:cNvSpPr/>
          <p:nvPr/>
        </p:nvSpPr>
        <p:spPr>
          <a:xfrm>
            <a:off x="9223176" y="3675905"/>
            <a:ext cx="34748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side effects:</a:t>
            </a:r>
            <a:endParaRPr lang="en-US" sz="1650" dirty="0"/>
          </a:p>
        </p:txBody>
      </p:sp>
      <p:sp>
        <p:nvSpPr>
          <p:cNvPr id="58" name="SK-6-text-57"/>
          <p:cNvSpPr/>
          <p:nvPr/>
        </p:nvSpPr>
        <p:spPr>
          <a:xfrm>
            <a:off x="8717161" y="3902125"/>
            <a:ext cx="347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Upper GI (dyspepsia, oesophagitis)</a:t>
            </a:r>
            <a:endParaRPr lang="en-US" sz="1500" dirty="0"/>
          </a:p>
        </p:txBody>
      </p:sp>
      <p:sp>
        <p:nvSpPr>
          <p:cNvPr id="59" name="SK-6-text-58"/>
          <p:cNvSpPr/>
          <p:nvPr/>
        </p:nvSpPr>
        <p:spPr>
          <a:xfrm>
            <a:off x="8729365" y="4121646"/>
            <a:ext cx="34626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Jaw osteonecrosis (rare)</a:t>
            </a:r>
            <a:endParaRPr lang="en-US" sz="1500" dirty="0"/>
          </a:p>
        </p:txBody>
      </p:sp>
      <p:sp>
        <p:nvSpPr>
          <p:cNvPr id="60" name="SK-6-text-59"/>
          <p:cNvSpPr/>
          <p:nvPr/>
        </p:nvSpPr>
        <p:spPr>
          <a:xfrm>
            <a:off x="8729365" y="4320480"/>
            <a:ext cx="3462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Atypical femoral fracture (long-term)</a:t>
            </a:r>
            <a:endParaRPr lang="en-US" sz="1500" dirty="0"/>
          </a:p>
        </p:txBody>
      </p:sp>
      <p:sp>
        <p:nvSpPr>
          <p:cNvPr id="61" name="SK-6-text-60"/>
          <p:cNvSpPr/>
          <p:nvPr/>
        </p:nvSpPr>
        <p:spPr>
          <a:xfrm>
            <a:off x="5559475" y="4759375"/>
            <a:ext cx="3262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Risedronate</a:t>
            </a:r>
            <a:endParaRPr lang="en-US" sz="1875" dirty="0"/>
          </a:p>
        </p:txBody>
      </p:sp>
      <p:sp>
        <p:nvSpPr>
          <p:cNvPr id="62" name="SK-6-text-61"/>
          <p:cNvSpPr/>
          <p:nvPr/>
        </p:nvSpPr>
        <p:spPr>
          <a:xfrm>
            <a:off x="5559475" y="5068044"/>
            <a:ext cx="66325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Dose: 35 mg orally, once weekly</a:t>
            </a:r>
            <a:endParaRPr lang="en-US" sz="1500" dirty="0"/>
          </a:p>
        </p:txBody>
      </p:sp>
      <p:sp>
        <p:nvSpPr>
          <p:cNvPr id="63" name="SK-6-text-62"/>
          <p:cNvSpPr/>
          <p:nvPr/>
        </p:nvSpPr>
        <p:spPr>
          <a:xfrm>
            <a:off x="5559475" y="5294263"/>
            <a:ext cx="6632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administration rules as alendronate</a:t>
            </a:r>
            <a:endParaRPr lang="en-US" sz="1500" dirty="0"/>
          </a:p>
        </p:txBody>
      </p:sp>
      <p:sp>
        <p:nvSpPr>
          <p:cNvPr id="64" name="SK-6-text-63"/>
          <p:cNvSpPr/>
          <p:nvPr/>
        </p:nvSpPr>
        <p:spPr>
          <a:xfrm>
            <a:off x="9729192" y="4786759"/>
            <a:ext cx="2462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 FIRST LINE</a:t>
            </a:r>
            <a:endParaRPr lang="en-US" sz="1350" dirty="0"/>
          </a:p>
        </p:txBody>
      </p:sp>
      <p:sp>
        <p:nvSpPr>
          <p:cNvPr id="65" name="SK-6-text-64"/>
          <p:cNvSpPr/>
          <p:nvPr/>
        </p:nvSpPr>
        <p:spPr>
          <a:xfrm>
            <a:off x="9034165" y="5061198"/>
            <a:ext cx="31578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if: Alendronate not tolerated</a:t>
            </a:r>
            <a:endParaRPr lang="en-US" sz="1650" dirty="0"/>
          </a:p>
        </p:txBody>
      </p:sp>
      <p:sp>
        <p:nvSpPr>
          <p:cNvPr id="66" name="SK-6-text-65"/>
          <p:cNvSpPr/>
          <p:nvPr/>
        </p:nvSpPr>
        <p:spPr>
          <a:xfrm>
            <a:off x="5559475" y="5746998"/>
            <a:ext cx="66325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BEFORE STARTING ANY BISPHOSPHONATE: Correct hypocalcaemia</a:t>
            </a:r>
            <a:endParaRPr lang="en-US" sz="1650" dirty="0"/>
          </a:p>
        </p:txBody>
      </p:sp>
      <p:sp>
        <p:nvSpPr>
          <p:cNvPr id="67" name="SK-6-text-66"/>
          <p:cNvSpPr/>
          <p:nvPr/>
        </p:nvSpPr>
        <p:spPr>
          <a:xfrm>
            <a:off x="5559475" y="5973217"/>
            <a:ext cx="61080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hypocalcaemia and vitamin D deficiency first — risk of symptomatic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hypocalcaemia if started when deficient.</a:t>
            </a:r>
            <a:endParaRPr lang="en-US" sz="1500" dirty="0"/>
          </a:p>
        </p:txBody>
      </p:sp>
      <p:sp>
        <p:nvSpPr>
          <p:cNvPr id="68" name="SK-6-text-67"/>
          <p:cNvSpPr/>
          <p:nvPr/>
        </p:nvSpPr>
        <p:spPr>
          <a:xfrm>
            <a:off x="3060055" y="6631632"/>
            <a:ext cx="91319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Osteoporosis · NICE NG38 2025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9298"/>
            <a:ext cx="12192000" cy="5239494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3" y="1446312"/>
            <a:ext cx="2852886" cy="230549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73" y="1446312"/>
            <a:ext cx="2852886" cy="460772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373" y="3284190"/>
            <a:ext cx="2852886" cy="49366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1827608"/>
            <a:ext cx="886016" cy="237301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6353" y="1440061"/>
            <a:ext cx="2852886" cy="229046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6353" y="1460004"/>
            <a:ext cx="2852886" cy="42639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6353" y="3415159"/>
            <a:ext cx="2852886" cy="356592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3490" y="1487388"/>
            <a:ext cx="633859" cy="351086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1279" y="1460004"/>
            <a:ext cx="2852886" cy="22986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81279" y="1460004"/>
            <a:ext cx="2852886" cy="419546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81279" y="3496866"/>
            <a:ext cx="2852886" cy="294829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6855" y="1487388"/>
            <a:ext cx="963067" cy="344091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56055" y="1440061"/>
            <a:ext cx="2852886" cy="229046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56055" y="1460004"/>
            <a:ext cx="2852886" cy="419546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56055" y="3374082"/>
            <a:ext cx="2852886" cy="397669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41482" y="1858417"/>
            <a:ext cx="1389757" cy="239911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9373" y="3969990"/>
            <a:ext cx="4425553" cy="2463254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9373" y="3969990"/>
            <a:ext cx="4425553" cy="95994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19373" y="6205686"/>
            <a:ext cx="4425553" cy="301675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0079" y="4378821"/>
            <a:ext cx="1975098" cy="287982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91373" y="3969990"/>
            <a:ext cx="4206180" cy="2463254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91373" y="3969990"/>
            <a:ext cx="4206180" cy="95994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91373" y="6205686"/>
            <a:ext cx="4206180" cy="301675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925467" y="4375398"/>
            <a:ext cx="2572494" cy="287982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131796" y="3839766"/>
            <a:ext cx="2865090" cy="2525018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131796" y="3839766"/>
            <a:ext cx="2865090" cy="392162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156055" y="4230588"/>
            <a:ext cx="2816571" cy="1126034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156056" y="5410200"/>
            <a:ext cx="2816570" cy="954584"/>
          </a:xfrm>
          <a:prstGeom prst="rect">
            <a:avLst/>
          </a:prstGeom>
        </p:spPr>
      </p:pic>
      <p:sp>
        <p:nvSpPr>
          <p:cNvPr id="32" name="SK-7-text-31"/>
          <p:cNvSpPr/>
          <p:nvPr/>
        </p:nvSpPr>
        <p:spPr>
          <a:xfrm>
            <a:off x="280392" y="191988"/>
            <a:ext cx="1191160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Pharmacotherapy &amp; Specialist Agents</a:t>
            </a:r>
            <a:endParaRPr lang="en-US" sz="3900" dirty="0"/>
          </a:p>
        </p:txBody>
      </p:sp>
      <p:sp>
        <p:nvSpPr>
          <p:cNvPr id="33" name="SK-7-text-32"/>
          <p:cNvSpPr/>
          <p:nvPr/>
        </p:nvSpPr>
        <p:spPr>
          <a:xfrm>
            <a:off x="280392" y="733723"/>
            <a:ext cx="1191160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Second-line, hormonal &amp; anabolic options — NICE NG38 2025</a:t>
            </a:r>
            <a:endParaRPr lang="en-US" sz="2550" dirty="0"/>
          </a:p>
        </p:txBody>
      </p:sp>
      <p:sp>
        <p:nvSpPr>
          <p:cNvPr id="34" name="SK-7-text-33"/>
          <p:cNvSpPr/>
          <p:nvPr/>
        </p:nvSpPr>
        <p:spPr>
          <a:xfrm>
            <a:off x="329059" y="1522363"/>
            <a:ext cx="573881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Denosumab (Prolia®)</a:t>
            </a:r>
            <a:endParaRPr lang="en-US" sz="1875" dirty="0">
              <a:solidFill>
                <a:schemeClr val="bg1"/>
              </a:solidFill>
            </a:endParaRPr>
          </a:p>
        </p:txBody>
      </p:sp>
      <p:sp>
        <p:nvSpPr>
          <p:cNvPr id="35" name="SK-7-text-34"/>
          <p:cNvSpPr/>
          <p:nvPr/>
        </p:nvSpPr>
        <p:spPr>
          <a:xfrm>
            <a:off x="377875" y="1837879"/>
            <a:ext cx="18688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2ND LINE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341263" y="2057400"/>
            <a:ext cx="44062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RANK-ligand inhibitor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341263" y="2317998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60 mg SC injection every 6 months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341263" y="2551063"/>
            <a:ext cx="177998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if bisphosphonate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contraindicated</a:t>
            </a:r>
            <a:endParaRPr lang="en-US" sz="1275" dirty="0"/>
          </a:p>
        </p:txBody>
      </p:sp>
      <p:sp>
        <p:nvSpPr>
          <p:cNvPr id="39" name="SK-7-text-38"/>
          <p:cNvSpPr/>
          <p:nvPr/>
        </p:nvSpPr>
        <p:spPr>
          <a:xfrm>
            <a:off x="341263" y="2948880"/>
            <a:ext cx="66694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calcium before each dose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329059" y="3278088"/>
            <a:ext cx="23285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"Do NOT stop without specialist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— rebound fracture risk"</a:t>
            </a:r>
            <a:endParaRPr lang="en-US" sz="1275" dirty="0"/>
          </a:p>
        </p:txBody>
      </p:sp>
      <p:sp>
        <p:nvSpPr>
          <p:cNvPr id="41" name="SK-7-text-40"/>
          <p:cNvSpPr/>
          <p:nvPr/>
        </p:nvSpPr>
        <p:spPr>
          <a:xfrm>
            <a:off x="3303984" y="1536055"/>
            <a:ext cx="29765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Raloxifene</a:t>
            </a:r>
            <a:endParaRPr lang="en-US" sz="1875" dirty="0"/>
          </a:p>
        </p:txBody>
      </p:sp>
      <p:sp>
        <p:nvSpPr>
          <p:cNvPr id="42" name="SK-7-text-41"/>
          <p:cNvSpPr/>
          <p:nvPr/>
        </p:nvSpPr>
        <p:spPr>
          <a:xfrm>
            <a:off x="5449788" y="1563588"/>
            <a:ext cx="8077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SERM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3291780" y="1940719"/>
            <a:ext cx="212139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Selective oestrogen receptor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modulator</a:t>
            </a:r>
            <a:endParaRPr lang="en-US" sz="1275" dirty="0"/>
          </a:p>
        </p:txBody>
      </p:sp>
      <p:sp>
        <p:nvSpPr>
          <p:cNvPr id="44" name="SK-7-text-43"/>
          <p:cNvSpPr/>
          <p:nvPr/>
        </p:nvSpPr>
        <p:spPr>
          <a:xfrm>
            <a:off x="3303984" y="2413992"/>
            <a:ext cx="44748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60 mg orally daily</a:t>
            </a:r>
            <a:endParaRPr lang="en-US" sz="1350" dirty="0"/>
          </a:p>
        </p:txBody>
      </p:sp>
      <p:sp>
        <p:nvSpPr>
          <p:cNvPr id="45" name="SK-7-text-44"/>
          <p:cNvSpPr/>
          <p:nvPr/>
        </p:nvSpPr>
        <p:spPr>
          <a:xfrm>
            <a:off x="3303984" y="2633365"/>
            <a:ext cx="79038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vertebral fracture risk only</a:t>
            </a:r>
            <a:endParaRPr lang="en-US" sz="1350" dirty="0"/>
          </a:p>
        </p:txBody>
      </p:sp>
      <p:sp>
        <p:nvSpPr>
          <p:cNvPr id="46" name="SK-7-text-45"/>
          <p:cNvSpPr/>
          <p:nvPr/>
        </p:nvSpPr>
        <p:spPr>
          <a:xfrm>
            <a:off x="3303984" y="2852886"/>
            <a:ext cx="24017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invasive breast cancer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</a:t>
            </a:r>
            <a:endParaRPr lang="en-US" sz="1275" dirty="0"/>
          </a:p>
        </p:txBody>
      </p:sp>
      <p:sp>
        <p:nvSpPr>
          <p:cNvPr id="47" name="SK-7-text-46"/>
          <p:cNvSpPr/>
          <p:nvPr/>
        </p:nvSpPr>
        <p:spPr>
          <a:xfrm>
            <a:off x="3291780" y="3415159"/>
            <a:ext cx="71475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"Contraindicated: history of DVT/PE"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6278761" y="1536055"/>
            <a:ext cx="9763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HRT</a:t>
            </a:r>
            <a:endParaRPr lang="en-US" sz="1875" dirty="0"/>
          </a:p>
        </p:txBody>
      </p:sp>
      <p:sp>
        <p:nvSpPr>
          <p:cNvPr id="49" name="SK-7-text-48"/>
          <p:cNvSpPr/>
          <p:nvPr/>
        </p:nvSpPr>
        <p:spPr>
          <a:xfrm>
            <a:off x="7997875" y="1563588"/>
            <a:ext cx="1539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HORMONAL</a:t>
            </a:r>
            <a:endParaRPr lang="en-US" sz="1200" dirty="0"/>
          </a:p>
        </p:txBody>
      </p:sp>
      <p:sp>
        <p:nvSpPr>
          <p:cNvPr id="50" name="SK-7-text-49"/>
          <p:cNvSpPr/>
          <p:nvPr/>
        </p:nvSpPr>
        <p:spPr>
          <a:xfrm>
            <a:off x="6266557" y="1947565"/>
            <a:ext cx="232856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Prevention of postmenopausal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osteoporosis</a:t>
            </a:r>
            <a:endParaRPr lang="en-US" sz="1275" dirty="0"/>
          </a:p>
        </p:txBody>
      </p:sp>
      <p:sp>
        <p:nvSpPr>
          <p:cNvPr id="51" name="SK-7-text-50"/>
          <p:cNvSpPr/>
          <p:nvPr/>
        </p:nvSpPr>
        <p:spPr>
          <a:xfrm>
            <a:off x="6266557" y="2345382"/>
            <a:ext cx="25967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if age ≤60 + menopausal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275" dirty="0"/>
          </a:p>
        </p:txBody>
      </p:sp>
      <p:sp>
        <p:nvSpPr>
          <p:cNvPr id="52" name="SK-7-text-51"/>
          <p:cNvSpPr/>
          <p:nvPr/>
        </p:nvSpPr>
        <p:spPr>
          <a:xfrm>
            <a:off x="6266557" y="2756892"/>
            <a:ext cx="25846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Individual risk-benefit assessment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</a:t>
            </a:r>
            <a:endParaRPr lang="en-US" sz="1275" dirty="0"/>
          </a:p>
        </p:txBody>
      </p:sp>
      <p:sp>
        <p:nvSpPr>
          <p:cNvPr id="53" name="SK-7-text-52"/>
          <p:cNvSpPr/>
          <p:nvPr/>
        </p:nvSpPr>
        <p:spPr>
          <a:xfrm>
            <a:off x="6266557" y="3154561"/>
            <a:ext cx="258469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Continue 5–10 years for fracture</a:t>
            </a:r>
            <a:endParaRPr lang="en-US" sz="1275" dirty="0"/>
          </a:p>
          <a:p>
            <a:pPr marL="0" indent="0" algn="r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</a:t>
            </a:r>
            <a:endParaRPr lang="en-US" sz="1275" dirty="0"/>
          </a:p>
          <a:p>
            <a:pPr marL="0" indent="0" algn="r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first-line &gt;60 years</a:t>
            </a:r>
            <a:endParaRPr lang="en-US" sz="1275" dirty="0"/>
          </a:p>
        </p:txBody>
      </p:sp>
      <p:sp>
        <p:nvSpPr>
          <p:cNvPr id="54" name="SK-7-text-53"/>
          <p:cNvSpPr/>
          <p:nvPr/>
        </p:nvSpPr>
        <p:spPr>
          <a:xfrm>
            <a:off x="9229279" y="1536055"/>
            <a:ext cx="29627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Strontium Ranelate</a:t>
            </a:r>
            <a:endParaRPr lang="en-US" sz="1875" dirty="0"/>
          </a:p>
        </p:txBody>
      </p:sp>
      <p:sp>
        <p:nvSpPr>
          <p:cNvPr id="55" name="SK-7-text-54"/>
          <p:cNvSpPr/>
          <p:nvPr/>
        </p:nvSpPr>
        <p:spPr>
          <a:xfrm>
            <a:off x="9302353" y="1885950"/>
            <a:ext cx="2819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ONLY</a:t>
            </a:r>
            <a:endParaRPr lang="en-US" sz="1200" dirty="0"/>
          </a:p>
        </p:txBody>
      </p:sp>
      <p:sp>
        <p:nvSpPr>
          <p:cNvPr id="56" name="SK-7-text-55"/>
          <p:cNvSpPr/>
          <p:nvPr/>
        </p:nvSpPr>
        <p:spPr>
          <a:xfrm>
            <a:off x="9229279" y="2201317"/>
            <a:ext cx="19628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All other options must be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unsuitable</a:t>
            </a:r>
            <a:endParaRPr lang="en-US" sz="1275" dirty="0"/>
          </a:p>
        </p:txBody>
      </p:sp>
      <p:sp>
        <p:nvSpPr>
          <p:cNvPr id="57" name="SK-7-text-56"/>
          <p:cNvSpPr/>
          <p:nvPr/>
        </p:nvSpPr>
        <p:spPr>
          <a:xfrm>
            <a:off x="9229279" y="2605980"/>
            <a:ext cx="242619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Cardiovascular risk assessment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</a:t>
            </a:r>
            <a:endParaRPr lang="en-US" sz="1275" dirty="0"/>
          </a:p>
        </p:txBody>
      </p:sp>
      <p:sp>
        <p:nvSpPr>
          <p:cNvPr id="58" name="SK-7-text-57"/>
          <p:cNvSpPr/>
          <p:nvPr/>
        </p:nvSpPr>
        <p:spPr>
          <a:xfrm>
            <a:off x="9229279" y="3415159"/>
            <a:ext cx="29627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"May increase MI/thrombosis risk"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353467" y="4046190"/>
            <a:ext cx="68818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Teriparatide (Forsteo®)</a:t>
            </a:r>
            <a:endParaRPr lang="en-US" sz="1875" dirty="0"/>
          </a:p>
        </p:txBody>
      </p:sp>
      <p:sp>
        <p:nvSpPr>
          <p:cNvPr id="60" name="SK-7-text-59"/>
          <p:cNvSpPr/>
          <p:nvPr/>
        </p:nvSpPr>
        <p:spPr>
          <a:xfrm>
            <a:off x="475357" y="4423321"/>
            <a:ext cx="39166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ANABOLIC — SPECIALIST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365671" y="4745682"/>
            <a:ext cx="103727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Recombinant PTH 1–34 — stimulates bone formation</a:t>
            </a:r>
            <a:endParaRPr lang="en-US" sz="1350" dirty="0"/>
          </a:p>
        </p:txBody>
      </p:sp>
      <p:sp>
        <p:nvSpPr>
          <p:cNvPr id="62" name="SK-7-text-61"/>
          <p:cNvSpPr/>
          <p:nvPr/>
        </p:nvSpPr>
        <p:spPr>
          <a:xfrm>
            <a:off x="353467" y="5040511"/>
            <a:ext cx="59150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20 mcg SC injection daily</a:t>
            </a:r>
            <a:endParaRPr lang="en-US" sz="1350" dirty="0"/>
          </a:p>
        </p:txBody>
      </p:sp>
      <p:sp>
        <p:nvSpPr>
          <p:cNvPr id="63" name="SK-7-text-62"/>
          <p:cNvSpPr/>
          <p:nvPr/>
        </p:nvSpPr>
        <p:spPr>
          <a:xfrm>
            <a:off x="353467" y="5287417"/>
            <a:ext cx="63265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Maximum 24 months treatment</a:t>
            </a:r>
            <a:endParaRPr lang="en-US" sz="1350" dirty="0"/>
          </a:p>
        </p:txBody>
      </p:sp>
      <p:sp>
        <p:nvSpPr>
          <p:cNvPr id="64" name="SK-7-text-63"/>
          <p:cNvSpPr/>
          <p:nvPr/>
        </p:nvSpPr>
        <p:spPr>
          <a:xfrm>
            <a:off x="353467" y="5520630"/>
            <a:ext cx="114014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For severe osteoporosis, multiple vertebral fractures</a:t>
            </a:r>
            <a:endParaRPr lang="en-US" sz="1350" dirty="0"/>
          </a:p>
        </p:txBody>
      </p:sp>
      <p:sp>
        <p:nvSpPr>
          <p:cNvPr id="65" name="SK-7-text-64"/>
          <p:cNvSpPr/>
          <p:nvPr/>
        </p:nvSpPr>
        <p:spPr>
          <a:xfrm>
            <a:off x="353467" y="5760690"/>
            <a:ext cx="101669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NICE: T-score ≤ –4, or ≤ –3 with ≥2 fractures</a:t>
            </a:r>
            <a:endParaRPr lang="en-US" sz="1350" dirty="0"/>
          </a:p>
        </p:txBody>
      </p:sp>
      <p:sp>
        <p:nvSpPr>
          <p:cNvPr id="66" name="SK-7-text-65"/>
          <p:cNvSpPr/>
          <p:nvPr/>
        </p:nvSpPr>
        <p:spPr>
          <a:xfrm>
            <a:off x="365671" y="6130975"/>
            <a:ext cx="115976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follow with antiresorptive therapy after completing course</a:t>
            </a:r>
            <a:endParaRPr lang="en-US" sz="1200" dirty="0"/>
          </a:p>
        </p:txBody>
      </p:sp>
      <p:sp>
        <p:nvSpPr>
          <p:cNvPr id="67" name="SK-7-text-66"/>
          <p:cNvSpPr/>
          <p:nvPr/>
        </p:nvSpPr>
        <p:spPr>
          <a:xfrm>
            <a:off x="4913263" y="4046190"/>
            <a:ext cx="659606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Romosozumab (Evenity®)</a:t>
            </a:r>
            <a:endParaRPr lang="en-US" sz="1875" dirty="0"/>
          </a:p>
        </p:txBody>
      </p:sp>
      <p:sp>
        <p:nvSpPr>
          <p:cNvPr id="68" name="SK-7-text-67"/>
          <p:cNvSpPr/>
          <p:nvPr/>
        </p:nvSpPr>
        <p:spPr>
          <a:xfrm>
            <a:off x="4986486" y="4416475"/>
            <a:ext cx="51968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NEWEST ANABOLIC — SPECIALIST</a:t>
            </a:r>
            <a:endParaRPr lang="en-US" sz="1200" dirty="0"/>
          </a:p>
        </p:txBody>
      </p:sp>
      <p:sp>
        <p:nvSpPr>
          <p:cNvPr id="69" name="SK-7-text-68"/>
          <p:cNvSpPr/>
          <p:nvPr/>
        </p:nvSpPr>
        <p:spPr>
          <a:xfrm>
            <a:off x="4901059" y="4745682"/>
            <a:ext cx="34746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Anti-sclerostin antibody — dual action: ↑ bone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formation + ↓ bone resorption</a:t>
            </a:r>
            <a:endParaRPr lang="en-US" sz="1275" dirty="0"/>
          </a:p>
        </p:txBody>
      </p:sp>
      <p:sp>
        <p:nvSpPr>
          <p:cNvPr id="70" name="SK-7-text-69"/>
          <p:cNvSpPr/>
          <p:nvPr/>
        </p:nvSpPr>
        <p:spPr>
          <a:xfrm>
            <a:off x="4913263" y="5246340"/>
            <a:ext cx="7278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210 mg SC injection once monthly</a:t>
            </a:r>
            <a:endParaRPr lang="en-US" sz="1350" dirty="0"/>
          </a:p>
        </p:txBody>
      </p:sp>
      <p:sp>
        <p:nvSpPr>
          <p:cNvPr id="71" name="SK-7-text-70"/>
          <p:cNvSpPr/>
          <p:nvPr/>
        </p:nvSpPr>
        <p:spPr>
          <a:xfrm>
            <a:off x="4913263" y="5493246"/>
            <a:ext cx="63265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Maximum 12 months treatment</a:t>
            </a:r>
            <a:endParaRPr lang="en-US" sz="1350" dirty="0"/>
          </a:p>
        </p:txBody>
      </p:sp>
      <p:sp>
        <p:nvSpPr>
          <p:cNvPr id="72" name="SK-7-text-71"/>
          <p:cNvSpPr/>
          <p:nvPr/>
        </p:nvSpPr>
        <p:spPr>
          <a:xfrm>
            <a:off x="4913263" y="5733157"/>
            <a:ext cx="7278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Severe postmenopausal osteoporosis</a:t>
            </a:r>
            <a:endParaRPr lang="en-US" sz="1350" dirty="0"/>
          </a:p>
        </p:txBody>
      </p:sp>
      <p:sp>
        <p:nvSpPr>
          <p:cNvPr id="73" name="SK-7-text-72"/>
          <p:cNvSpPr/>
          <p:nvPr/>
        </p:nvSpPr>
        <p:spPr>
          <a:xfrm>
            <a:off x="4815780" y="6130975"/>
            <a:ext cx="73762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follow with antiresorptive therapy after completing course</a:t>
            </a:r>
            <a:endParaRPr lang="en-US" sz="1200" dirty="0"/>
          </a:p>
        </p:txBody>
      </p:sp>
      <p:sp>
        <p:nvSpPr>
          <p:cNvPr id="74" name="SK-7-text-73"/>
          <p:cNvSpPr/>
          <p:nvPr/>
        </p:nvSpPr>
        <p:spPr>
          <a:xfrm>
            <a:off x="9265890" y="3915817"/>
            <a:ext cx="29261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CRITICAL SAFETY ALERTS</a:t>
            </a:r>
            <a:endParaRPr lang="en-US" sz="1500" dirty="0"/>
          </a:p>
        </p:txBody>
      </p:sp>
      <p:sp>
        <p:nvSpPr>
          <p:cNvPr id="75" name="SK-7-text-74"/>
          <p:cNvSpPr/>
          <p:nvPr/>
        </p:nvSpPr>
        <p:spPr>
          <a:xfrm>
            <a:off x="9217075" y="4306788"/>
            <a:ext cx="29749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STOP DENOSUMAB ABRUPTLY</a:t>
            </a:r>
            <a:endParaRPr lang="en-US" sz="1200" dirty="0"/>
          </a:p>
        </p:txBody>
      </p:sp>
      <p:sp>
        <p:nvSpPr>
          <p:cNvPr id="76" name="SK-7-text-75"/>
          <p:cNvSpPr/>
          <p:nvPr/>
        </p:nvSpPr>
        <p:spPr>
          <a:xfrm>
            <a:off x="9217075" y="4533007"/>
            <a:ext cx="26333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Abrupt discontinuation → rapid bone loss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multiple vertebral fracture cascade.</a:t>
            </a:r>
            <a:endParaRPr lang="en-US" sz="1125" dirty="0"/>
          </a:p>
        </p:txBody>
      </p:sp>
      <p:sp>
        <p:nvSpPr>
          <p:cNvPr id="77" name="SK-7-text-76"/>
          <p:cNvSpPr/>
          <p:nvPr/>
        </p:nvSpPr>
        <p:spPr>
          <a:xfrm>
            <a:off x="9217075" y="4917132"/>
            <a:ext cx="29749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transition to bisphosphonate</a:t>
            </a:r>
            <a:endParaRPr lang="en-US" sz="1200" dirty="0"/>
          </a:p>
        </p:txBody>
      </p:sp>
      <p:sp>
        <p:nvSpPr>
          <p:cNvPr id="78" name="SK-7-text-77"/>
          <p:cNvSpPr/>
          <p:nvPr/>
        </p:nvSpPr>
        <p:spPr>
          <a:xfrm>
            <a:off x="9217075" y="5115967"/>
            <a:ext cx="29749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~6 months after last dose.</a:t>
            </a:r>
            <a:endParaRPr lang="en-US" sz="1200" dirty="0"/>
          </a:p>
        </p:txBody>
      </p:sp>
      <p:sp>
        <p:nvSpPr>
          <p:cNvPr id="79" name="SK-7-text-78"/>
          <p:cNvSpPr/>
          <p:nvPr/>
        </p:nvSpPr>
        <p:spPr>
          <a:xfrm>
            <a:off x="9217075" y="5486400"/>
            <a:ext cx="29749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ROMOSOZUMAB: CV CONTRAINDICATION</a:t>
            </a:r>
            <a:endParaRPr lang="en-US" sz="1200" dirty="0"/>
          </a:p>
        </p:txBody>
      </p:sp>
      <p:sp>
        <p:nvSpPr>
          <p:cNvPr id="80" name="SK-7-text-79"/>
          <p:cNvSpPr/>
          <p:nvPr/>
        </p:nvSpPr>
        <p:spPr>
          <a:xfrm>
            <a:off x="9217075" y="5705773"/>
            <a:ext cx="26089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Absolutely contraindicated in patients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prior MI or stroke. Always check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cardiovascular history before prescribing.</a:t>
            </a:r>
            <a:endParaRPr lang="en-US" sz="1125" dirty="0"/>
          </a:p>
        </p:txBody>
      </p:sp>
      <p:sp>
        <p:nvSpPr>
          <p:cNvPr id="81" name="SK-7-text-80"/>
          <p:cNvSpPr/>
          <p:nvPr/>
        </p:nvSpPr>
        <p:spPr>
          <a:xfrm>
            <a:off x="5254675" y="6624786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32352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951286"/>
            <a:ext cx="889992" cy="476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965" y="1882676"/>
            <a:ext cx="877788" cy="476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2167086"/>
            <a:ext cx="5620494" cy="84340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228850"/>
            <a:ext cx="121890" cy="6858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3139529"/>
            <a:ext cx="5620494" cy="72270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950196"/>
            <a:ext cx="5620494" cy="47997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800" y="4532412"/>
            <a:ext cx="5620494" cy="44708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800" y="5087838"/>
            <a:ext cx="5620494" cy="69398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561" y="2125266"/>
            <a:ext cx="5242471" cy="62537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3561" y="2728764"/>
            <a:ext cx="5242471" cy="625376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3561" y="3339108"/>
            <a:ext cx="5242471" cy="837902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83561" y="4148286"/>
            <a:ext cx="5242471" cy="61853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3561" y="4717554"/>
            <a:ext cx="5242471" cy="597843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3561" y="5286821"/>
            <a:ext cx="5242471" cy="604838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69935" y="5872803"/>
            <a:ext cx="12192000" cy="61719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72508" y="5951649"/>
            <a:ext cx="1607606" cy="262969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26114" y="5964957"/>
            <a:ext cx="1804392" cy="219373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38079" y="6275187"/>
            <a:ext cx="1462980" cy="219373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76031" y="6257309"/>
            <a:ext cx="2205185" cy="244929"/>
          </a:xfrm>
          <a:prstGeom prst="rect">
            <a:avLst/>
          </a:prstGeom>
        </p:spPr>
      </p:pic>
      <p:pic>
        <p:nvPicPr>
          <p:cNvPr id="31" name="SK-8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80524" y="6252421"/>
            <a:ext cx="3069268" cy="255686"/>
          </a:xfrm>
          <a:prstGeom prst="rect">
            <a:avLst/>
          </a:prstGeom>
        </p:spPr>
      </p:pic>
      <p:sp>
        <p:nvSpPr>
          <p:cNvPr id="32" name="SK-8-text-31"/>
          <p:cNvSpPr/>
          <p:nvPr/>
        </p:nvSpPr>
        <p:spPr>
          <a:xfrm>
            <a:off x="210592" y="185142"/>
            <a:ext cx="1172170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Glucocorticoid-Induced Osteoporosis (GIOP)</a:t>
            </a:r>
            <a:endParaRPr lang="en-US" sz="4500" dirty="0"/>
          </a:p>
        </p:txBody>
      </p:sp>
      <p:sp>
        <p:nvSpPr>
          <p:cNvPr id="33" name="SK-8-text-32"/>
          <p:cNvSpPr/>
          <p:nvPr/>
        </p:nvSpPr>
        <p:spPr>
          <a:xfrm>
            <a:off x="335607" y="843409"/>
            <a:ext cx="1152063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common cause of secondary osteoporosis in primary care — act early, act concurrently</a:t>
            </a:r>
            <a:endParaRPr lang="en-US" sz="2100" dirty="0"/>
          </a:p>
        </p:txBody>
      </p:sp>
      <p:sp>
        <p:nvSpPr>
          <p:cNvPr id="34" name="SK-8-text-33"/>
          <p:cNvSpPr/>
          <p:nvPr/>
        </p:nvSpPr>
        <p:spPr>
          <a:xfrm>
            <a:off x="341263" y="1508671"/>
            <a:ext cx="1185073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Start Bone Protection</a:t>
            </a:r>
            <a:endParaRPr lang="en-US" sz="2850" dirty="0"/>
          </a:p>
        </p:txBody>
      </p:sp>
      <p:sp>
        <p:nvSpPr>
          <p:cNvPr id="35" name="SK-8-text-34"/>
          <p:cNvSpPr/>
          <p:nvPr/>
        </p:nvSpPr>
        <p:spPr>
          <a:xfrm>
            <a:off x="585192" y="2283619"/>
            <a:ext cx="4986486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Start bone protection AT THE SAME TIME as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glucocorticoids — do not wait for BMD to fall</a:t>
            </a:r>
            <a:endParaRPr lang="en-US" sz="1950" dirty="0"/>
          </a:p>
        </p:txBody>
      </p:sp>
      <p:sp>
        <p:nvSpPr>
          <p:cNvPr id="36" name="SK-8-text-35"/>
          <p:cNvSpPr/>
          <p:nvPr/>
        </p:nvSpPr>
        <p:spPr>
          <a:xfrm>
            <a:off x="487561" y="3216325"/>
            <a:ext cx="4413498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Prednisolone ≥7.5 mg/day for ≥3 months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(or likely to be needed for ≥3 months)</a:t>
            </a:r>
            <a:endParaRPr lang="en-US" sz="1800" dirty="0"/>
          </a:p>
        </p:txBody>
      </p:sp>
      <p:sp>
        <p:nvSpPr>
          <p:cNvPr id="37" name="SK-8-text-36"/>
          <p:cNvSpPr/>
          <p:nvPr/>
        </p:nvSpPr>
        <p:spPr>
          <a:xfrm>
            <a:off x="487561" y="4046190"/>
            <a:ext cx="1107281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Any dose in patients aged &gt;70 years</a:t>
            </a:r>
            <a:endParaRPr lang="en-US" sz="1875" dirty="0"/>
          </a:p>
        </p:txBody>
      </p:sp>
      <p:sp>
        <p:nvSpPr>
          <p:cNvPr id="38" name="SK-8-text-37"/>
          <p:cNvSpPr/>
          <p:nvPr/>
        </p:nvSpPr>
        <p:spPr>
          <a:xfrm>
            <a:off x="487561" y="4608463"/>
            <a:ext cx="1170443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Any dose if prior fragility fracture exists</a:t>
            </a:r>
            <a:endParaRPr lang="en-US" sz="1875" dirty="0"/>
          </a:p>
        </p:txBody>
      </p:sp>
      <p:sp>
        <p:nvSpPr>
          <p:cNvPr id="39" name="SK-8-text-38"/>
          <p:cNvSpPr/>
          <p:nvPr/>
        </p:nvSpPr>
        <p:spPr>
          <a:xfrm>
            <a:off x="487561" y="5164038"/>
            <a:ext cx="5059561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High-dose / long-term GC: adjust FRAX upward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FRAX underestimates GC-related risk</a:t>
            </a:r>
            <a:endParaRPr lang="en-US" sz="1800" dirty="0"/>
          </a:p>
        </p:txBody>
      </p:sp>
      <p:sp>
        <p:nvSpPr>
          <p:cNvPr id="40" name="SK-8-text-39"/>
          <p:cNvSpPr/>
          <p:nvPr/>
        </p:nvSpPr>
        <p:spPr>
          <a:xfrm>
            <a:off x="6278761" y="1508671"/>
            <a:ext cx="591323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Stepwise Management</a:t>
            </a:r>
            <a:endParaRPr lang="en-US" sz="2850" dirty="0"/>
          </a:p>
        </p:txBody>
      </p:sp>
      <p:sp>
        <p:nvSpPr>
          <p:cNvPr id="41" name="SK-8-text-40"/>
          <p:cNvSpPr/>
          <p:nvPr/>
        </p:nvSpPr>
        <p:spPr>
          <a:xfrm>
            <a:off x="6736035" y="2233464"/>
            <a:ext cx="53156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Minimise GC dose — use the lowest effective dose;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alternative routes (inhaled, topical, intra-articular)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6736035" y="2836962"/>
            <a:ext cx="47547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Calcium + Vitamin D — adjuncts to treatment; not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standalone therapy</a:t>
            </a:r>
            <a:endParaRPr lang="en-US" sz="1500" dirty="0"/>
          </a:p>
        </p:txBody>
      </p:sp>
      <p:sp>
        <p:nvSpPr>
          <p:cNvPr id="43" name="SK-8-text-42"/>
          <p:cNvSpPr/>
          <p:nvPr/>
        </p:nvSpPr>
        <p:spPr>
          <a:xfrm>
            <a:off x="6736035" y="3447306"/>
            <a:ext cx="58156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First-line drug: Oral bisphosphonate</a:t>
            </a:r>
            <a:endParaRPr lang="en-US" sz="1650" dirty="0"/>
          </a:p>
        </p:txBody>
      </p:sp>
      <p:sp>
        <p:nvSpPr>
          <p:cNvPr id="44" name="SK-8-text-43"/>
          <p:cNvSpPr/>
          <p:nvPr/>
        </p:nvSpPr>
        <p:spPr>
          <a:xfrm>
            <a:off x="6736035" y="3687366"/>
            <a:ext cx="39866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Alendronic acid 70 mg once weekly,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Risedronate 35 mg once weekly</a:t>
            </a:r>
            <a:endParaRPr lang="en-US" sz="1500" dirty="0"/>
          </a:p>
        </p:txBody>
      </p:sp>
      <p:sp>
        <p:nvSpPr>
          <p:cNvPr id="45" name="SK-8-text-44"/>
          <p:cNvSpPr/>
          <p:nvPr/>
        </p:nvSpPr>
        <p:spPr>
          <a:xfrm>
            <a:off x="6736035" y="4256633"/>
            <a:ext cx="37550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➍ If oral bisphosphonate not tolerated: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Zoledronic acid 5 mg once yearly</a:t>
            </a:r>
            <a:endParaRPr lang="en-US" sz="1500" dirty="0"/>
          </a:p>
        </p:txBody>
      </p:sp>
      <p:sp>
        <p:nvSpPr>
          <p:cNvPr id="46" name="SK-8-text-45"/>
          <p:cNvSpPr/>
          <p:nvPr/>
        </p:nvSpPr>
        <p:spPr>
          <a:xfrm>
            <a:off x="6736035" y="4825752"/>
            <a:ext cx="35599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➎ If bisphosphonate contraindicated: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Denosumab as alternative</a:t>
            </a:r>
            <a:endParaRPr lang="en-US" sz="1500" dirty="0"/>
          </a:p>
        </p:txBody>
      </p:sp>
      <p:sp>
        <p:nvSpPr>
          <p:cNvPr id="47" name="SK-8-text-46"/>
          <p:cNvSpPr/>
          <p:nvPr/>
        </p:nvSpPr>
        <p:spPr>
          <a:xfrm>
            <a:off x="6736035" y="5395020"/>
            <a:ext cx="49132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➏ Continue bone protection for the full duration of GC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therapy; review on stopping</a:t>
            </a:r>
            <a:endParaRPr lang="en-US" sz="1500" dirty="0"/>
          </a:p>
        </p:txBody>
      </p:sp>
      <p:sp>
        <p:nvSpPr>
          <p:cNvPr id="48" name="SK-8-text-47"/>
          <p:cNvSpPr/>
          <p:nvPr/>
        </p:nvSpPr>
        <p:spPr>
          <a:xfrm>
            <a:off x="304800" y="5952679"/>
            <a:ext cx="2146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Investigations in GIOP:</a:t>
            </a:r>
            <a:endParaRPr lang="en-US" sz="1350" dirty="0"/>
          </a:p>
        </p:txBody>
      </p:sp>
      <p:sp>
        <p:nvSpPr>
          <p:cNvPr id="49" name="SK-8-text-48"/>
          <p:cNvSpPr/>
          <p:nvPr/>
        </p:nvSpPr>
        <p:spPr>
          <a:xfrm>
            <a:off x="2642443" y="5978650"/>
            <a:ext cx="144169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 &amp; Phosphate</a:t>
            </a:r>
            <a:endParaRPr lang="en-US" sz="1200" dirty="0"/>
          </a:p>
        </p:txBody>
      </p:sp>
      <p:sp>
        <p:nvSpPr>
          <p:cNvPr id="51" name="SK-8-text-50"/>
          <p:cNvSpPr/>
          <p:nvPr/>
        </p:nvSpPr>
        <p:spPr>
          <a:xfrm>
            <a:off x="5990852" y="5978650"/>
            <a:ext cx="14903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FBC, U&amp;E, LFTs, TFTs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2808684" y="6276996"/>
            <a:ext cx="272176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DXA scan</a:t>
            </a:r>
            <a:endParaRPr lang="en-US" sz="1200" dirty="0"/>
          </a:p>
        </p:txBody>
      </p:sp>
      <p:sp>
        <p:nvSpPr>
          <p:cNvPr id="54" name="SK-8-text-53"/>
          <p:cNvSpPr/>
          <p:nvPr/>
        </p:nvSpPr>
        <p:spPr>
          <a:xfrm>
            <a:off x="8055471" y="6275187"/>
            <a:ext cx="2685157" cy="1968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paraproteins if myeloma suspected</a:t>
            </a:r>
            <a:endParaRPr lang="en-US" sz="1200" dirty="0"/>
          </a:p>
        </p:txBody>
      </p:sp>
      <p:sp>
        <p:nvSpPr>
          <p:cNvPr id="55" name="SK-8-text-54"/>
          <p:cNvSpPr/>
          <p:nvPr/>
        </p:nvSpPr>
        <p:spPr>
          <a:xfrm>
            <a:off x="5187404" y="6631632"/>
            <a:ext cx="180469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6" name="SK-8-text-55"/>
          <p:cNvSpPr/>
          <p:nvPr/>
        </p:nvSpPr>
        <p:spPr>
          <a:xfrm>
            <a:off x="10740628" y="6631632"/>
            <a:ext cx="1378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 2025</a:t>
            </a:r>
            <a:endParaRPr lang="en-US" sz="1350" dirty="0"/>
          </a:p>
        </p:txBody>
      </p:sp>
      <p:pic>
        <p:nvPicPr>
          <p:cNvPr id="58" name="SK-8-img-25" descr="preencoded.png">
            <a:extLst>
              <a:ext uri="{FF2B5EF4-FFF2-40B4-BE49-F238E27FC236}">
                <a16:creationId xmlns:a16="http://schemas.microsoft.com/office/drawing/2014/main" id="{0B1EFBE3-36F1-37E0-4548-726463E62D6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19606" y="5946598"/>
            <a:ext cx="1607606" cy="262969"/>
          </a:xfrm>
          <a:prstGeom prst="rect">
            <a:avLst/>
          </a:prstGeom>
        </p:spPr>
      </p:pic>
      <p:sp>
        <p:nvSpPr>
          <p:cNvPr id="50" name="SK-8-text-49"/>
          <p:cNvSpPr/>
          <p:nvPr/>
        </p:nvSpPr>
        <p:spPr>
          <a:xfrm>
            <a:off x="4369682" y="6003876"/>
            <a:ext cx="130745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Alk Phos + Albumin</a:t>
            </a:r>
            <a:endParaRPr lang="en-US" sz="1200" dirty="0"/>
          </a:p>
        </p:txBody>
      </p:sp>
      <p:pic>
        <p:nvPicPr>
          <p:cNvPr id="60" name="SK-8-img-25" descr="preencoded.png">
            <a:extLst>
              <a:ext uri="{FF2B5EF4-FFF2-40B4-BE49-F238E27FC236}">
                <a16:creationId xmlns:a16="http://schemas.microsoft.com/office/drawing/2014/main" id="{008DB183-C81D-D6A2-D2B4-DAD91372803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52364" y="5946597"/>
            <a:ext cx="1607606" cy="262969"/>
          </a:xfrm>
          <a:prstGeom prst="rect">
            <a:avLst/>
          </a:prstGeom>
        </p:spPr>
      </p:pic>
      <p:sp>
        <p:nvSpPr>
          <p:cNvPr id="52" name="SK-8-text-51"/>
          <p:cNvSpPr/>
          <p:nvPr/>
        </p:nvSpPr>
        <p:spPr>
          <a:xfrm>
            <a:off x="7853624" y="5994872"/>
            <a:ext cx="140508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(25-OH-D)</a:t>
            </a:r>
            <a:endParaRPr lang="en-US" sz="1200" dirty="0"/>
          </a:p>
        </p:txBody>
      </p:sp>
      <p:sp>
        <p:nvSpPr>
          <p:cNvPr id="62" name="SK-8-text-52">
            <a:extLst>
              <a:ext uri="{FF2B5EF4-FFF2-40B4-BE49-F238E27FC236}">
                <a16:creationId xmlns:a16="http://schemas.microsoft.com/office/drawing/2014/main" id="{0CFC6687-C2EF-A929-27E1-D9FD63BD2540}"/>
              </a:ext>
            </a:extLst>
          </p:cNvPr>
          <p:cNvSpPr/>
          <p:nvPr/>
        </p:nvSpPr>
        <p:spPr>
          <a:xfrm>
            <a:off x="5029907" y="6302427"/>
            <a:ext cx="272176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Lateral spine X-ray if indicated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77788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96" y="1165771"/>
            <a:ext cx="3742879" cy="5294263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96" y="1131540"/>
            <a:ext cx="3742879" cy="8914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0588" y="1268016"/>
            <a:ext cx="3730675" cy="52133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1131540"/>
            <a:ext cx="3730675" cy="8914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8580" y="1241227"/>
            <a:ext cx="3730675" cy="521880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8580" y="1131540"/>
            <a:ext cx="3730675" cy="8914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26353" y="6597253"/>
            <a:ext cx="1365498" cy="26059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7082" y="1344067"/>
            <a:ext cx="475357" cy="493663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9090" y="1364605"/>
            <a:ext cx="487561" cy="45943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98" y="1344067"/>
            <a:ext cx="487561" cy="507355"/>
          </a:xfrm>
          <a:prstGeom prst="rect">
            <a:avLst/>
          </a:prstGeom>
        </p:spPr>
      </p:pic>
      <p:sp>
        <p:nvSpPr>
          <p:cNvPr id="15" name="SK-9-text-14"/>
          <p:cNvSpPr/>
          <p:nvPr/>
        </p:nvSpPr>
        <p:spPr>
          <a:xfrm>
            <a:off x="2606278" y="109686"/>
            <a:ext cx="699149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Monitoring, Red Flags &amp; Common Pitfalls</a:t>
            </a:r>
            <a:endParaRPr lang="en-US" sz="2775" dirty="0"/>
          </a:p>
        </p:txBody>
      </p:sp>
      <p:sp>
        <p:nvSpPr>
          <p:cNvPr id="16" name="SK-9-text-15"/>
          <p:cNvSpPr/>
          <p:nvPr/>
        </p:nvSpPr>
        <p:spPr>
          <a:xfrm>
            <a:off x="2393305" y="507355"/>
            <a:ext cx="738068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Follow-up protocols · Clinical warning signs · Prescribing errors to avoid</a:t>
            </a:r>
            <a:endParaRPr lang="en-US" sz="1800" dirty="0"/>
          </a:p>
        </p:txBody>
      </p:sp>
      <p:sp>
        <p:nvSpPr>
          <p:cNvPr id="17" name="SK-9-text-16"/>
          <p:cNvSpPr/>
          <p:nvPr/>
        </p:nvSpPr>
        <p:spPr>
          <a:xfrm>
            <a:off x="1024086" y="1344067"/>
            <a:ext cx="345281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</a:t>
            </a:r>
            <a:endParaRPr lang="en-US" sz="2175" dirty="0"/>
          </a:p>
        </p:txBody>
      </p:sp>
      <p:sp>
        <p:nvSpPr>
          <p:cNvPr id="18" name="SK-9-text-17"/>
          <p:cNvSpPr/>
          <p:nvPr/>
        </p:nvSpPr>
        <p:spPr>
          <a:xfrm>
            <a:off x="1024086" y="1659582"/>
            <a:ext cx="6267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Follow-up &amp; review schedule</a:t>
            </a:r>
            <a:endParaRPr lang="en-US" sz="1500" dirty="0"/>
          </a:p>
        </p:txBody>
      </p:sp>
      <p:sp>
        <p:nvSpPr>
          <p:cNvPr id="19" name="SK-9-text-18"/>
          <p:cNvSpPr/>
          <p:nvPr/>
        </p:nvSpPr>
        <p:spPr>
          <a:xfrm>
            <a:off x="451098" y="2043559"/>
            <a:ext cx="329178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3, 6, 12 months — review adherence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tolerability</a:t>
            </a:r>
            <a:endParaRPr lang="en-US" sz="1425" dirty="0"/>
          </a:p>
        </p:txBody>
      </p:sp>
      <p:sp>
        <p:nvSpPr>
          <p:cNvPr id="20" name="SK-9-text-19"/>
          <p:cNvSpPr/>
          <p:nvPr/>
        </p:nvSpPr>
        <p:spPr>
          <a:xfrm>
            <a:off x="451098" y="2537371"/>
            <a:ext cx="312107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Repeat DXA — after 3–5 years of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(sooner if fracture or new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factor)</a:t>
            </a:r>
            <a:endParaRPr lang="en-US" sz="1425" dirty="0"/>
          </a:p>
        </p:txBody>
      </p:sp>
      <p:sp>
        <p:nvSpPr>
          <p:cNvPr id="21" name="SK-9-text-20"/>
          <p:cNvSpPr/>
          <p:nvPr/>
        </p:nvSpPr>
        <p:spPr>
          <a:xfrm>
            <a:off x="451098" y="3250555"/>
            <a:ext cx="3011388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Bone turnover markers (CTX)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&gt;30% reduction confirms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bisphosphonate response</a:t>
            </a:r>
            <a:endParaRPr lang="en-US" sz="1425" dirty="0"/>
          </a:p>
        </p:txBody>
      </p:sp>
      <p:sp>
        <p:nvSpPr>
          <p:cNvPr id="22" name="SK-9-text-21"/>
          <p:cNvSpPr/>
          <p:nvPr/>
        </p:nvSpPr>
        <p:spPr>
          <a:xfrm>
            <a:off x="451098" y="3943350"/>
            <a:ext cx="3303984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Drug holiday review — after 5 years;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low-risk patients: 2-year break;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high-risk: continue to 10 years</a:t>
            </a:r>
            <a:endParaRPr lang="en-US" sz="1425" dirty="0"/>
          </a:p>
        </p:txBody>
      </p:sp>
      <p:sp>
        <p:nvSpPr>
          <p:cNvPr id="23" name="SK-9-text-22"/>
          <p:cNvSpPr/>
          <p:nvPr/>
        </p:nvSpPr>
        <p:spPr>
          <a:xfrm>
            <a:off x="451098" y="4656534"/>
            <a:ext cx="33039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During holiday — continue calcium +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D; DXA every 2 years</a:t>
            </a:r>
            <a:endParaRPr lang="en-US" sz="1425" dirty="0"/>
          </a:p>
        </p:txBody>
      </p:sp>
      <p:sp>
        <p:nvSpPr>
          <p:cNvPr id="24" name="SK-9-text-23"/>
          <p:cNvSpPr/>
          <p:nvPr/>
        </p:nvSpPr>
        <p:spPr>
          <a:xfrm>
            <a:off x="451098" y="5136505"/>
            <a:ext cx="3340596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After teriparatide / romosozumab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start antiresorptive therapy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</a:t>
            </a:r>
            <a:endParaRPr lang="en-US" sz="1425" dirty="0"/>
          </a:p>
        </p:txBody>
      </p:sp>
      <p:sp>
        <p:nvSpPr>
          <p:cNvPr id="25" name="SK-9-text-24"/>
          <p:cNvSpPr/>
          <p:nvPr/>
        </p:nvSpPr>
        <p:spPr>
          <a:xfrm>
            <a:off x="451098" y="5836146"/>
            <a:ext cx="32429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Fracture Liaison Services (FLS)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post-fracture assessment</a:t>
            </a:r>
            <a:endParaRPr lang="en-US" sz="1425" dirty="0"/>
          </a:p>
        </p:txBody>
      </p:sp>
      <p:sp>
        <p:nvSpPr>
          <p:cNvPr id="26" name="SK-9-text-25"/>
          <p:cNvSpPr/>
          <p:nvPr/>
        </p:nvSpPr>
        <p:spPr>
          <a:xfrm>
            <a:off x="4962079" y="1344067"/>
            <a:ext cx="312134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2175" dirty="0"/>
          </a:p>
        </p:txBody>
      </p:sp>
      <p:sp>
        <p:nvSpPr>
          <p:cNvPr id="27" name="SK-9-text-26"/>
          <p:cNvSpPr/>
          <p:nvPr/>
        </p:nvSpPr>
        <p:spPr>
          <a:xfrm>
            <a:off x="4949875" y="1659582"/>
            <a:ext cx="6038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 promptly — do not miss</a:t>
            </a:r>
            <a:endParaRPr lang="en-US" sz="1500" dirty="0"/>
          </a:p>
        </p:txBody>
      </p:sp>
      <p:sp>
        <p:nvSpPr>
          <p:cNvPr id="28" name="SK-9-text-27"/>
          <p:cNvSpPr/>
          <p:nvPr/>
        </p:nvSpPr>
        <p:spPr>
          <a:xfrm>
            <a:off x="4389090" y="2043559"/>
            <a:ext cx="3389263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back pain + known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osteoporosis/steroids → suspect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vertebral fracture; urgent spinal imaging</a:t>
            </a:r>
            <a:endParaRPr lang="en-US" sz="1425" dirty="0"/>
          </a:p>
        </p:txBody>
      </p:sp>
      <p:sp>
        <p:nvSpPr>
          <p:cNvPr id="29" name="SK-9-text-28"/>
          <p:cNvSpPr/>
          <p:nvPr/>
        </p:nvSpPr>
        <p:spPr>
          <a:xfrm>
            <a:off x="4389090" y="2708821"/>
            <a:ext cx="302359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Bone pain + hypercalcaemia →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 (myeloma, metastases,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hyperparathyroidism)</a:t>
            </a:r>
            <a:endParaRPr lang="en-US" sz="1425" dirty="0"/>
          </a:p>
        </p:txBody>
      </p:sp>
      <p:sp>
        <p:nvSpPr>
          <p:cNvPr id="30" name="SK-9-text-29"/>
          <p:cNvSpPr/>
          <p:nvPr/>
        </p:nvSpPr>
        <p:spPr>
          <a:xfrm>
            <a:off x="4389090" y="3360390"/>
            <a:ext cx="31942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Fragility fracture + Z-score &lt;–2.0 →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investigate secondary cause</a:t>
            </a:r>
            <a:endParaRPr lang="en-US" sz="1425" dirty="0"/>
          </a:p>
        </p:txBody>
      </p:sp>
      <p:sp>
        <p:nvSpPr>
          <p:cNvPr id="31" name="SK-9-text-30"/>
          <p:cNvSpPr/>
          <p:nvPr/>
        </p:nvSpPr>
        <p:spPr>
          <a:xfrm>
            <a:off x="4389090" y="3812977"/>
            <a:ext cx="338926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Acute back pain + neuro symptoms →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 out cauda equina (urinary/bowel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dysfunction)</a:t>
            </a:r>
            <a:endParaRPr lang="en-US" sz="1425" dirty="0"/>
          </a:p>
        </p:txBody>
      </p:sp>
      <p:sp>
        <p:nvSpPr>
          <p:cNvPr id="32" name="SK-9-text-31"/>
          <p:cNvSpPr/>
          <p:nvPr/>
        </p:nvSpPr>
        <p:spPr>
          <a:xfrm>
            <a:off x="4389090" y="4457700"/>
            <a:ext cx="3340596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Multiple new vertebral fractures post-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denosumab → rebound syndrome;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specialist review</a:t>
            </a:r>
            <a:endParaRPr lang="en-US" sz="1425" dirty="0"/>
          </a:p>
        </p:txBody>
      </p:sp>
      <p:sp>
        <p:nvSpPr>
          <p:cNvPr id="33" name="SK-9-text-32"/>
          <p:cNvSpPr/>
          <p:nvPr/>
        </p:nvSpPr>
        <p:spPr>
          <a:xfrm>
            <a:off x="4389090" y="5115967"/>
            <a:ext cx="33528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Jaw pain/swelling on bisphosphonate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denosumab → osteonecrosis of jaw;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oral surgery</a:t>
            </a:r>
            <a:endParaRPr lang="en-US" sz="1425" dirty="0"/>
          </a:p>
        </p:txBody>
      </p:sp>
      <p:sp>
        <p:nvSpPr>
          <p:cNvPr id="34" name="SK-9-text-33"/>
          <p:cNvSpPr/>
          <p:nvPr/>
        </p:nvSpPr>
        <p:spPr>
          <a:xfrm>
            <a:off x="4389090" y="5760690"/>
            <a:ext cx="309666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Thigh/groin pain — long-term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bisphosphonate → atypical femoral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fracture; urgent X-ray</a:t>
            </a:r>
            <a:endParaRPr lang="en-US" sz="1425" dirty="0"/>
          </a:p>
        </p:txBody>
      </p:sp>
      <p:sp>
        <p:nvSpPr>
          <p:cNvPr id="35" name="SK-9-text-34"/>
          <p:cNvSpPr/>
          <p:nvPr/>
        </p:nvSpPr>
        <p:spPr>
          <a:xfrm>
            <a:off x="8887867" y="1344067"/>
            <a:ext cx="330413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2175" dirty="0"/>
          </a:p>
        </p:txBody>
      </p:sp>
      <p:sp>
        <p:nvSpPr>
          <p:cNvPr id="36" name="SK-9-text-35"/>
          <p:cNvSpPr/>
          <p:nvPr/>
        </p:nvSpPr>
        <p:spPr>
          <a:xfrm>
            <a:off x="8887867" y="1659582"/>
            <a:ext cx="33041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to avoid in practice &amp; exams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8314879" y="2043559"/>
            <a:ext cx="34502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Starting bisphosphonates with uncorrected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deficiency → hypocalcaemia risk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8314879" y="2482453"/>
            <a:ext cx="30722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Prescribing etidronate or calcitonin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— now obsolete (NICE NG38)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8314879" y="2914650"/>
            <a:ext cx="33161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10 mg alendronate daily instead of 70 mg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weekly — compliance failure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8314879" y="3353544"/>
            <a:ext cx="347469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Not counselling on bisphosphonate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administration (fasting, upright, 30-min wait)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8314879" y="3792438"/>
            <a:ext cx="29625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Failing to start bone protection when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initiating high-dose glucocorticoids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8314879" y="4217640"/>
            <a:ext cx="35233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Stopping denosumab without bisphosphonate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transition → rebound vertebral fractures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8314879" y="4656534"/>
            <a:ext cx="33283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Confusing T-score vs Z-score — T-score =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diagnosis; Z-score &lt;–2 = secondary cause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8314879" y="5088582"/>
            <a:ext cx="34014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Using “premature menopause” — correct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term is POI (premature ovarian insufficiency)</a:t>
            </a:r>
            <a:endParaRPr lang="en-US" sz="1350" dirty="0"/>
          </a:p>
        </p:txBody>
      </p:sp>
      <p:sp>
        <p:nvSpPr>
          <p:cNvPr id="45" name="SK-9-text-44"/>
          <p:cNvSpPr/>
          <p:nvPr/>
        </p:nvSpPr>
        <p:spPr>
          <a:xfrm>
            <a:off x="8314879" y="5520630"/>
            <a:ext cx="35111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Over-supplementing calcium beyond dietary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needs — cardiovascular risk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8314879" y="5952679"/>
            <a:ext cx="35355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✕ Prescribing romosozumab in patients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 MI or stroke — absolutely contraindicated</a:t>
            </a:r>
            <a:endParaRPr lang="en-US" sz="1350" dirty="0"/>
          </a:p>
        </p:txBody>
      </p:sp>
      <p:sp>
        <p:nvSpPr>
          <p:cNvPr id="47" name="SK-9-text-46"/>
          <p:cNvSpPr/>
          <p:nvPr/>
        </p:nvSpPr>
        <p:spPr>
          <a:xfrm>
            <a:off x="5303490" y="6679555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8" name="SK-9-text-47"/>
          <p:cNvSpPr/>
          <p:nvPr/>
        </p:nvSpPr>
        <p:spPr>
          <a:xfrm>
            <a:off x="10911780" y="6665863"/>
            <a:ext cx="12802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 2025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30"/>
            <a:ext cx="6156871" cy="802332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871" y="34230"/>
            <a:ext cx="6034980" cy="80233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329779"/>
            <a:ext cx="5596086" cy="3930848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329779"/>
            <a:ext cx="5596086" cy="4127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1059" y="1412677"/>
            <a:ext cx="950863" cy="26059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1329779"/>
            <a:ext cx="5596086" cy="378693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1329779"/>
            <a:ext cx="5596086" cy="4127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41075" y="1405830"/>
            <a:ext cx="950863" cy="26059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431482"/>
            <a:ext cx="11435953" cy="713184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6761" y="6261348"/>
            <a:ext cx="8983010" cy="281136"/>
          </a:xfrm>
          <a:prstGeom prst="rect">
            <a:avLst/>
          </a:prstGeom>
        </p:spPr>
      </p:pic>
      <p:sp>
        <p:nvSpPr>
          <p:cNvPr id="13" name="SK-10-text-12"/>
          <p:cNvSpPr/>
          <p:nvPr/>
        </p:nvSpPr>
        <p:spPr>
          <a:xfrm>
            <a:off x="365671" y="219373"/>
            <a:ext cx="1182632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Focus &amp; Quick Recall</a:t>
            </a:r>
            <a:endParaRPr lang="en-US" sz="3150" dirty="0"/>
          </a:p>
        </p:txBody>
      </p:sp>
      <p:sp>
        <p:nvSpPr>
          <p:cNvPr id="14" name="SK-10-text-13"/>
          <p:cNvSpPr/>
          <p:nvPr/>
        </p:nvSpPr>
        <p:spPr>
          <a:xfrm>
            <a:off x="341263" y="939403"/>
            <a:ext cx="118507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pearls for AKT and SCA — Bradford VTS 2025</a:t>
            </a:r>
            <a:endParaRPr lang="en-US" sz="1650" dirty="0"/>
          </a:p>
        </p:txBody>
      </p:sp>
      <p:sp>
        <p:nvSpPr>
          <p:cNvPr id="15" name="SK-10-text-14"/>
          <p:cNvSpPr/>
          <p:nvPr/>
        </p:nvSpPr>
        <p:spPr>
          <a:xfrm>
            <a:off x="536377" y="1405830"/>
            <a:ext cx="4405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875" dirty="0"/>
          </a:p>
        </p:txBody>
      </p:sp>
      <p:sp>
        <p:nvSpPr>
          <p:cNvPr id="16" name="SK-10-text-15"/>
          <p:cNvSpPr/>
          <p:nvPr/>
        </p:nvSpPr>
        <p:spPr>
          <a:xfrm>
            <a:off x="5081677" y="1442198"/>
            <a:ext cx="15163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A1B9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Knowledge</a:t>
            </a:r>
            <a:endParaRPr lang="en-US" sz="1050" dirty="0"/>
          </a:p>
        </p:txBody>
      </p:sp>
      <p:sp>
        <p:nvSpPr>
          <p:cNvPr id="17" name="SK-10-text-16"/>
          <p:cNvSpPr/>
          <p:nvPr/>
        </p:nvSpPr>
        <p:spPr>
          <a:xfrm>
            <a:off x="621655" y="1844725"/>
            <a:ext cx="11570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T-score ≤ -2.5 = osteoporosis; -1 to -2.4 = osteopenia</a:t>
            </a:r>
            <a:endParaRPr lang="en-US" sz="1500" dirty="0"/>
          </a:p>
        </p:txBody>
      </p:sp>
      <p:sp>
        <p:nvSpPr>
          <p:cNvPr id="18" name="SK-10-text-17"/>
          <p:cNvSpPr/>
          <p:nvPr/>
        </p:nvSpPr>
        <p:spPr>
          <a:xfrm>
            <a:off x="609600" y="2098477"/>
            <a:ext cx="11372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Alendronic acid: 70 mg once weekly (not daily)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609600" y="2345382"/>
            <a:ext cx="48157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Oral bisphosphonate not tolerated → IV zoledronic acid 5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mg/year or denosumab 60 mg SC every 6 months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609600" y="2811661"/>
            <a:ext cx="42792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GC-induced osteoporosis: start bone protection if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≥7.5 mg/day for ≥3 months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609600" y="3278088"/>
            <a:ext cx="1158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FRAX = recommended UK fracture risk tool (10-year probability)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609600" y="3538686"/>
            <a:ext cx="518160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Teriparatide / romosozumab: specialist only; must follow with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antiresorptive therapy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609600" y="3998119"/>
            <a:ext cx="523026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Denosumab: do NOT stop without specialist review — rebound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risk</a:t>
            </a:r>
            <a:endParaRPr lang="en-US" sz="1500" dirty="0"/>
          </a:p>
        </p:txBody>
      </p:sp>
      <p:sp>
        <p:nvSpPr>
          <p:cNvPr id="24" name="SK-10-text-23"/>
          <p:cNvSpPr/>
          <p:nvPr/>
        </p:nvSpPr>
        <p:spPr>
          <a:xfrm>
            <a:off x="609600" y="4457700"/>
            <a:ext cx="1158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Vitamin D 800 IU daily for elderly/housebound (NICE NG187)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609600" y="4718298"/>
            <a:ext cx="11525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Etidronate and calcitonin: no longer recommended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609600" y="4965055"/>
            <a:ext cx="11582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Hip fracture ≥75 years: treat empirically — no DXA needed first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6351984" y="1405830"/>
            <a:ext cx="4405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EXAM PEARLS</a:t>
            </a:r>
            <a:endParaRPr lang="en-US" sz="1875" dirty="0"/>
          </a:p>
        </p:txBody>
      </p:sp>
      <p:sp>
        <p:nvSpPr>
          <p:cNvPr id="28" name="SK-10-text-27"/>
          <p:cNvSpPr/>
          <p:nvPr/>
        </p:nvSpPr>
        <p:spPr>
          <a:xfrm>
            <a:off x="10838557" y="1437010"/>
            <a:ext cx="15119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60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</a:t>
            </a:r>
            <a:endParaRPr lang="en-US" sz="1050" dirty="0"/>
          </a:p>
        </p:txBody>
      </p:sp>
      <p:sp>
        <p:nvSpPr>
          <p:cNvPr id="29" name="SK-10-text-28"/>
          <p:cNvSpPr/>
          <p:nvPr/>
        </p:nvSpPr>
        <p:spPr>
          <a:xfrm>
            <a:off x="6425059" y="1844725"/>
            <a:ext cx="57669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ICE: “What do you understand about osteoporosis?”</a:t>
            </a:r>
            <a:endParaRPr lang="en-US" sz="1500" dirty="0"/>
          </a:p>
        </p:txBody>
      </p:sp>
      <p:sp>
        <p:nvSpPr>
          <p:cNvPr id="30" name="SK-10-text-29"/>
          <p:cNvSpPr/>
          <p:nvPr/>
        </p:nvSpPr>
        <p:spPr>
          <a:xfrm>
            <a:off x="6425059" y="2125861"/>
            <a:ext cx="57669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Concerns: “What worries you most about these tablets?”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6425059" y="2393305"/>
            <a:ext cx="50839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Safety net: “Stop the tablet and call us if you have chest pain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difficulty swallowing”</a:t>
            </a:r>
            <a:endParaRPr lang="en-US" sz="1500" dirty="0"/>
          </a:p>
        </p:txBody>
      </p:sp>
      <p:sp>
        <p:nvSpPr>
          <p:cNvPr id="32" name="SK-10-text-31"/>
          <p:cNvSpPr/>
          <p:nvPr/>
        </p:nvSpPr>
        <p:spPr>
          <a:xfrm>
            <a:off x="6425059" y="2893963"/>
            <a:ext cx="5218063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Denosumab counselling: “Please don’t stop this injection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without speaking to us — stopping suddenly can cause serious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spine fractures”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6425059" y="3607296"/>
            <a:ext cx="52180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Breaking news: “Your scan shows your bones are thinner than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we’d like — but we have very effective treatments”</a:t>
            </a:r>
            <a:endParaRPr lang="en-US" sz="1500" dirty="0"/>
          </a:p>
        </p:txBody>
      </p:sp>
      <p:sp>
        <p:nvSpPr>
          <p:cNvPr id="34" name="SK-10-text-33"/>
          <p:cNvSpPr/>
          <p:nvPr/>
        </p:nvSpPr>
        <p:spPr>
          <a:xfrm>
            <a:off x="6425059" y="4100959"/>
            <a:ext cx="49620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Falls: “Are you worried about falling? We can refer you for a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falls assessment”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6425059" y="4587925"/>
            <a:ext cx="504735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Shared decision-making: “There are several options — let’s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find what works best for you”</a:t>
            </a:r>
            <a:endParaRPr lang="en-US" sz="1500" dirty="0"/>
          </a:p>
        </p:txBody>
      </p:sp>
      <p:sp>
        <p:nvSpPr>
          <p:cNvPr id="36" name="SK-10-text-35"/>
          <p:cNvSpPr/>
          <p:nvPr/>
        </p:nvSpPr>
        <p:spPr>
          <a:xfrm>
            <a:off x="341263" y="5531834"/>
            <a:ext cx="4310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Quick Recall</a:t>
            </a:r>
            <a:endParaRPr lang="en-US" sz="1875" dirty="0"/>
          </a:p>
        </p:txBody>
      </p:sp>
      <p:sp>
        <p:nvSpPr>
          <p:cNvPr id="37" name="SK-10-text-36"/>
          <p:cNvSpPr/>
          <p:nvPr/>
        </p:nvSpPr>
        <p:spPr>
          <a:xfrm>
            <a:off x="2133600" y="5568553"/>
            <a:ext cx="49301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T-score ≤ -2.5 = osteoporosis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4011067" y="5575548"/>
            <a:ext cx="5730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Alendronate: 70 mg weekly, fasting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6242298" y="5575548"/>
            <a:ext cx="37566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vitamin D first</a:t>
            </a:r>
            <a:endParaRPr lang="en-US" sz="1050" dirty="0"/>
          </a:p>
        </p:txBody>
      </p:sp>
      <p:sp>
        <p:nvSpPr>
          <p:cNvPr id="40" name="SK-10-text-39"/>
          <p:cNvSpPr/>
          <p:nvPr/>
        </p:nvSpPr>
        <p:spPr>
          <a:xfrm>
            <a:off x="7656463" y="5575548"/>
            <a:ext cx="45355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stop denosumab abruptly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9692580" y="5568553"/>
            <a:ext cx="2499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GC-induced: treat if ≥7.5 mg/day</a:t>
            </a:r>
            <a:endParaRPr lang="en-US" sz="1050" dirty="0"/>
          </a:p>
        </p:txBody>
      </p:sp>
      <p:sp>
        <p:nvSpPr>
          <p:cNvPr id="42" name="SK-10-text-41"/>
          <p:cNvSpPr/>
          <p:nvPr/>
        </p:nvSpPr>
        <p:spPr>
          <a:xfrm>
            <a:off x="548580" y="5884069"/>
            <a:ext cx="5730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FRAX: 10-year fracture probability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2730996" y="5884069"/>
            <a:ext cx="50368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Etidronate/calcitonin: obsolete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4791373" y="5884069"/>
            <a:ext cx="5836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Romosozumab: check MI/stroke history</a:t>
            </a:r>
            <a:endParaRPr lang="en-US" sz="1050" dirty="0"/>
          </a:p>
        </p:txBody>
      </p:sp>
      <p:sp>
        <p:nvSpPr>
          <p:cNvPr id="45" name="SK-10-text-44"/>
          <p:cNvSpPr/>
          <p:nvPr/>
        </p:nvSpPr>
        <p:spPr>
          <a:xfrm>
            <a:off x="7339459" y="5884069"/>
            <a:ext cx="485254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fracture ≥75: treat without DXA</a:t>
            </a:r>
            <a:endParaRPr lang="en-US" sz="1050" dirty="0"/>
          </a:p>
        </p:txBody>
      </p:sp>
      <p:sp>
        <p:nvSpPr>
          <p:cNvPr id="46" name="SK-10-text-45"/>
          <p:cNvSpPr/>
          <p:nvPr/>
        </p:nvSpPr>
        <p:spPr>
          <a:xfrm>
            <a:off x="9619357" y="5884069"/>
            <a:ext cx="25726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holiday: review after 5 years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1816596" y="6309271"/>
            <a:ext cx="103754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Disclaimer: Always double-check this advice and drug doses with the latest NICE/BNF guidance. This document is for educational purposes only.</a:t>
            </a:r>
            <a:endParaRPr lang="en-US" sz="1050" dirty="0"/>
          </a:p>
        </p:txBody>
      </p:sp>
      <p:sp>
        <p:nvSpPr>
          <p:cNvPr id="48" name="SK-10-text-47"/>
          <p:cNvSpPr/>
          <p:nvPr/>
        </p:nvSpPr>
        <p:spPr>
          <a:xfrm>
            <a:off x="158353" y="6652171"/>
            <a:ext cx="3436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9" name="SK-10-text-48"/>
          <p:cNvSpPr/>
          <p:nvPr/>
        </p:nvSpPr>
        <p:spPr>
          <a:xfrm>
            <a:off x="8205192" y="6645325"/>
            <a:ext cx="39868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2025 · Updated to NICE NG38 2025 Standards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2411</Words>
  <Application>Microsoft Office PowerPoint</Application>
  <PresentationFormat>Widescreen</PresentationFormat>
  <Paragraphs>390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Oswald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2026-06-26T18:14:59Z</dcterms:created>
  <dcterms:modified xsi:type="dcterms:W3CDTF">2026-06-28T19:32:36Z</dcterms:modified>
</cp:coreProperties>
</file>