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embeddedFontLst>
    <p:embeddedFont>
      <p:font typeface="Inter" panose="020B0604020202020204" charset="0"/>
      <p:regular r:id="rId33"/>
      <p:bold r:id="rId3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901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7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8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7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50.png"/><Relationship Id="rId5" Type="http://schemas.openxmlformats.org/officeDocument/2006/relationships/image" Target="../media/image7.png"/><Relationship Id="rId10" Type="http://schemas.openxmlformats.org/officeDocument/2006/relationships/image" Target="../media/image49.png"/><Relationship Id="rId4" Type="http://schemas.openxmlformats.org/officeDocument/2006/relationships/image" Target="../media/image2.png"/><Relationship Id="rId9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1.pn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56.png"/><Relationship Id="rId24" Type="http://schemas.openxmlformats.org/officeDocument/2006/relationships/image" Target="../media/image44.png"/><Relationship Id="rId5" Type="http://schemas.openxmlformats.org/officeDocument/2006/relationships/image" Target="../media/image7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2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26" Type="http://schemas.openxmlformats.org/officeDocument/2006/relationships/image" Target="../media/image88.png"/><Relationship Id="rId3" Type="http://schemas.openxmlformats.org/officeDocument/2006/relationships/image" Target="../media/image1.png"/><Relationship Id="rId21" Type="http://schemas.openxmlformats.org/officeDocument/2006/relationships/image" Target="../media/image83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5" Type="http://schemas.openxmlformats.org/officeDocument/2006/relationships/image" Target="../media/image87.png"/><Relationship Id="rId33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29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73.png"/><Relationship Id="rId24" Type="http://schemas.openxmlformats.org/officeDocument/2006/relationships/image" Target="../media/image86.png"/><Relationship Id="rId32" Type="http://schemas.openxmlformats.org/officeDocument/2006/relationships/image" Target="../media/image94.png"/><Relationship Id="rId5" Type="http://schemas.openxmlformats.org/officeDocument/2006/relationships/image" Target="../media/image7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28" Type="http://schemas.openxmlformats.org/officeDocument/2006/relationships/image" Target="../media/image90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31" Type="http://schemas.openxmlformats.org/officeDocument/2006/relationships/image" Target="../media/image93.png"/><Relationship Id="rId4" Type="http://schemas.openxmlformats.org/officeDocument/2006/relationships/image" Target="../media/image2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Relationship Id="rId30" Type="http://schemas.openxmlformats.org/officeDocument/2006/relationships/image" Target="../media/image92.png"/><Relationship Id="rId8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02.png"/><Relationship Id="rId18" Type="http://schemas.openxmlformats.org/officeDocument/2006/relationships/image" Target="../media/image84.png"/><Relationship Id="rId3" Type="http://schemas.openxmlformats.org/officeDocument/2006/relationships/image" Target="../media/image96.png"/><Relationship Id="rId7" Type="http://schemas.openxmlformats.org/officeDocument/2006/relationships/image" Target="../media/image97.png"/><Relationship Id="rId12" Type="http://schemas.openxmlformats.org/officeDocument/2006/relationships/image" Target="../media/image101.png"/><Relationship Id="rId17" Type="http://schemas.openxmlformats.org/officeDocument/2006/relationships/image" Target="../media/image10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05.png"/><Relationship Id="rId20" Type="http://schemas.openxmlformats.org/officeDocument/2006/relationships/image" Target="../media/image10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00.png"/><Relationship Id="rId5" Type="http://schemas.openxmlformats.org/officeDocument/2006/relationships/image" Target="../media/image7.png"/><Relationship Id="rId15" Type="http://schemas.openxmlformats.org/officeDocument/2006/relationships/image" Target="../media/image104.png"/><Relationship Id="rId10" Type="http://schemas.openxmlformats.org/officeDocument/2006/relationships/image" Target="../media/image99.png"/><Relationship Id="rId19" Type="http://schemas.openxmlformats.org/officeDocument/2006/relationships/image" Target="../media/image107.png"/><Relationship Id="rId4" Type="http://schemas.openxmlformats.org/officeDocument/2006/relationships/image" Target="../media/image2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18" Type="http://schemas.openxmlformats.org/officeDocument/2006/relationships/image" Target="../media/image51.png"/><Relationship Id="rId3" Type="http://schemas.openxmlformats.org/officeDocument/2006/relationships/image" Target="../media/image109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17" Type="http://schemas.openxmlformats.org/officeDocument/2006/relationships/image" Target="../media/image12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15.png"/><Relationship Id="rId5" Type="http://schemas.openxmlformats.org/officeDocument/2006/relationships/image" Target="../media/image110.png"/><Relationship Id="rId15" Type="http://schemas.openxmlformats.org/officeDocument/2006/relationships/image" Target="../media/image119.png"/><Relationship Id="rId10" Type="http://schemas.openxmlformats.org/officeDocument/2006/relationships/image" Target="../media/image114.png"/><Relationship Id="rId4" Type="http://schemas.openxmlformats.org/officeDocument/2006/relationships/image" Target="../media/image2.png"/><Relationship Id="rId9" Type="http://schemas.openxmlformats.org/officeDocument/2006/relationships/image" Target="../media/image113.png"/><Relationship Id="rId14" Type="http://schemas.openxmlformats.org/officeDocument/2006/relationships/image" Target="../media/image1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8.png"/><Relationship Id="rId18" Type="http://schemas.openxmlformats.org/officeDocument/2006/relationships/image" Target="../media/image133.png"/><Relationship Id="rId26" Type="http://schemas.openxmlformats.org/officeDocument/2006/relationships/image" Target="../media/image141.png"/><Relationship Id="rId3" Type="http://schemas.openxmlformats.org/officeDocument/2006/relationships/image" Target="../media/image45.png"/><Relationship Id="rId21" Type="http://schemas.openxmlformats.org/officeDocument/2006/relationships/image" Target="../media/image136.png"/><Relationship Id="rId7" Type="http://schemas.openxmlformats.org/officeDocument/2006/relationships/image" Target="../media/image122.png"/><Relationship Id="rId12" Type="http://schemas.openxmlformats.org/officeDocument/2006/relationships/image" Target="../media/image127.png"/><Relationship Id="rId17" Type="http://schemas.openxmlformats.org/officeDocument/2006/relationships/image" Target="../media/image132.png"/><Relationship Id="rId25" Type="http://schemas.openxmlformats.org/officeDocument/2006/relationships/image" Target="../media/image14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1.png"/><Relationship Id="rId20" Type="http://schemas.openxmlformats.org/officeDocument/2006/relationships/image" Target="../media/image135.png"/><Relationship Id="rId29" Type="http://schemas.openxmlformats.org/officeDocument/2006/relationships/image" Target="../media/image1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26.png"/><Relationship Id="rId24" Type="http://schemas.openxmlformats.org/officeDocument/2006/relationships/image" Target="../media/image139.png"/><Relationship Id="rId5" Type="http://schemas.openxmlformats.org/officeDocument/2006/relationships/image" Target="../media/image7.png"/><Relationship Id="rId15" Type="http://schemas.openxmlformats.org/officeDocument/2006/relationships/image" Target="../media/image130.png"/><Relationship Id="rId23" Type="http://schemas.openxmlformats.org/officeDocument/2006/relationships/image" Target="../media/image138.png"/><Relationship Id="rId28" Type="http://schemas.openxmlformats.org/officeDocument/2006/relationships/image" Target="../media/image143.png"/><Relationship Id="rId10" Type="http://schemas.openxmlformats.org/officeDocument/2006/relationships/image" Target="../media/image125.png"/><Relationship Id="rId19" Type="http://schemas.openxmlformats.org/officeDocument/2006/relationships/image" Target="../media/image134.png"/><Relationship Id="rId4" Type="http://schemas.openxmlformats.org/officeDocument/2006/relationships/image" Target="../media/image2.png"/><Relationship Id="rId9" Type="http://schemas.openxmlformats.org/officeDocument/2006/relationships/image" Target="../media/image124.png"/><Relationship Id="rId14" Type="http://schemas.openxmlformats.org/officeDocument/2006/relationships/image" Target="../media/image129.png"/><Relationship Id="rId22" Type="http://schemas.openxmlformats.org/officeDocument/2006/relationships/image" Target="../media/image137.png"/><Relationship Id="rId27" Type="http://schemas.openxmlformats.org/officeDocument/2006/relationships/image" Target="../media/image142.png"/><Relationship Id="rId30" Type="http://schemas.openxmlformats.org/officeDocument/2006/relationships/image" Target="../media/image1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png"/><Relationship Id="rId13" Type="http://schemas.openxmlformats.org/officeDocument/2006/relationships/image" Target="../media/image153.png"/><Relationship Id="rId18" Type="http://schemas.openxmlformats.org/officeDocument/2006/relationships/image" Target="../media/image157.png"/><Relationship Id="rId3" Type="http://schemas.openxmlformats.org/officeDocument/2006/relationships/image" Target="../media/image45.png"/><Relationship Id="rId21" Type="http://schemas.openxmlformats.org/officeDocument/2006/relationships/image" Target="../media/image160.png"/><Relationship Id="rId7" Type="http://schemas.openxmlformats.org/officeDocument/2006/relationships/image" Target="../media/image147.png"/><Relationship Id="rId12" Type="http://schemas.openxmlformats.org/officeDocument/2006/relationships/image" Target="../media/image152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56.png"/><Relationship Id="rId20" Type="http://schemas.openxmlformats.org/officeDocument/2006/relationships/image" Target="../media/image1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11" Type="http://schemas.openxmlformats.org/officeDocument/2006/relationships/image" Target="../media/image151.png"/><Relationship Id="rId5" Type="http://schemas.openxmlformats.org/officeDocument/2006/relationships/image" Target="../media/image7.png"/><Relationship Id="rId15" Type="http://schemas.openxmlformats.org/officeDocument/2006/relationships/image" Target="../media/image155.png"/><Relationship Id="rId10" Type="http://schemas.openxmlformats.org/officeDocument/2006/relationships/image" Target="../media/image150.png"/><Relationship Id="rId19" Type="http://schemas.openxmlformats.org/officeDocument/2006/relationships/image" Target="../media/image158.png"/><Relationship Id="rId4" Type="http://schemas.openxmlformats.org/officeDocument/2006/relationships/image" Target="../media/image2.png"/><Relationship Id="rId9" Type="http://schemas.openxmlformats.org/officeDocument/2006/relationships/image" Target="../media/image149.png"/><Relationship Id="rId14" Type="http://schemas.openxmlformats.org/officeDocument/2006/relationships/image" Target="../media/image154.png"/><Relationship Id="rId22" Type="http://schemas.openxmlformats.org/officeDocument/2006/relationships/image" Target="../media/image1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168.png"/><Relationship Id="rId18" Type="http://schemas.openxmlformats.org/officeDocument/2006/relationships/image" Target="../media/image173.png"/><Relationship Id="rId3" Type="http://schemas.openxmlformats.org/officeDocument/2006/relationships/image" Target="../media/image161.png"/><Relationship Id="rId7" Type="http://schemas.openxmlformats.org/officeDocument/2006/relationships/image" Target="../media/image162.png"/><Relationship Id="rId12" Type="http://schemas.openxmlformats.org/officeDocument/2006/relationships/image" Target="../media/image167.png"/><Relationship Id="rId17" Type="http://schemas.openxmlformats.org/officeDocument/2006/relationships/image" Target="../media/image17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7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66.png"/><Relationship Id="rId5" Type="http://schemas.openxmlformats.org/officeDocument/2006/relationships/image" Target="../media/image7.png"/><Relationship Id="rId15" Type="http://schemas.openxmlformats.org/officeDocument/2006/relationships/image" Target="../media/image170.png"/><Relationship Id="rId10" Type="http://schemas.openxmlformats.org/officeDocument/2006/relationships/image" Target="../media/image165.png"/><Relationship Id="rId19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164.png"/><Relationship Id="rId14" Type="http://schemas.openxmlformats.org/officeDocument/2006/relationships/image" Target="../media/image16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1.png"/><Relationship Id="rId18" Type="http://schemas.openxmlformats.org/officeDocument/2006/relationships/image" Target="../media/image186.png"/><Relationship Id="rId3" Type="http://schemas.openxmlformats.org/officeDocument/2006/relationships/image" Target="../media/image2.png"/><Relationship Id="rId21" Type="http://schemas.openxmlformats.org/officeDocument/2006/relationships/image" Target="../media/image189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17" Type="http://schemas.openxmlformats.org/officeDocument/2006/relationships/image" Target="../media/image18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84.png"/><Relationship Id="rId20" Type="http://schemas.openxmlformats.org/officeDocument/2006/relationships/image" Target="../media/image1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5" Type="http://schemas.openxmlformats.org/officeDocument/2006/relationships/image" Target="../media/image8.png"/><Relationship Id="rId15" Type="http://schemas.openxmlformats.org/officeDocument/2006/relationships/image" Target="../media/image183.png"/><Relationship Id="rId10" Type="http://schemas.openxmlformats.org/officeDocument/2006/relationships/image" Target="../media/image178.png"/><Relationship Id="rId19" Type="http://schemas.openxmlformats.org/officeDocument/2006/relationships/image" Target="../media/image187.png"/><Relationship Id="rId4" Type="http://schemas.openxmlformats.org/officeDocument/2006/relationships/image" Target="../media/image7.png"/><Relationship Id="rId9" Type="http://schemas.openxmlformats.org/officeDocument/2006/relationships/image" Target="../media/image177.png"/><Relationship Id="rId14" Type="http://schemas.openxmlformats.org/officeDocument/2006/relationships/image" Target="../media/image182.png"/><Relationship Id="rId22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png"/><Relationship Id="rId13" Type="http://schemas.openxmlformats.org/officeDocument/2006/relationships/image" Target="../media/image196.png"/><Relationship Id="rId3" Type="http://schemas.openxmlformats.org/officeDocument/2006/relationships/image" Target="../media/image45.png"/><Relationship Id="rId7" Type="http://schemas.openxmlformats.org/officeDocument/2006/relationships/image" Target="../media/image190.png"/><Relationship Id="rId12" Type="http://schemas.openxmlformats.org/officeDocument/2006/relationships/image" Target="../media/image19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94.png"/><Relationship Id="rId5" Type="http://schemas.openxmlformats.org/officeDocument/2006/relationships/image" Target="../media/image7.png"/><Relationship Id="rId15" Type="http://schemas.openxmlformats.org/officeDocument/2006/relationships/image" Target="../media/image21.png"/><Relationship Id="rId10" Type="http://schemas.openxmlformats.org/officeDocument/2006/relationships/image" Target="../media/image193.png"/><Relationship Id="rId4" Type="http://schemas.openxmlformats.org/officeDocument/2006/relationships/image" Target="../media/image2.png"/><Relationship Id="rId9" Type="http://schemas.openxmlformats.org/officeDocument/2006/relationships/image" Target="../media/image192.png"/><Relationship Id="rId14" Type="http://schemas.openxmlformats.org/officeDocument/2006/relationships/image" Target="../media/image19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png"/><Relationship Id="rId18" Type="http://schemas.openxmlformats.org/officeDocument/2006/relationships/image" Target="../media/image209.png"/><Relationship Id="rId3" Type="http://schemas.openxmlformats.org/officeDocument/2006/relationships/image" Target="../media/image45.png"/><Relationship Id="rId21" Type="http://schemas.openxmlformats.org/officeDocument/2006/relationships/image" Target="../media/image21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17" Type="http://schemas.openxmlformats.org/officeDocument/2006/relationships/image" Target="../media/image20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07.png"/><Relationship Id="rId20" Type="http://schemas.openxmlformats.org/officeDocument/2006/relationships/image" Target="../media/image2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02.png"/><Relationship Id="rId5" Type="http://schemas.openxmlformats.org/officeDocument/2006/relationships/image" Target="../media/image7.png"/><Relationship Id="rId15" Type="http://schemas.openxmlformats.org/officeDocument/2006/relationships/image" Target="../media/image206.png"/><Relationship Id="rId10" Type="http://schemas.openxmlformats.org/officeDocument/2006/relationships/image" Target="../media/image201.png"/><Relationship Id="rId19" Type="http://schemas.openxmlformats.org/officeDocument/2006/relationships/image" Target="../media/image210.png"/><Relationship Id="rId4" Type="http://schemas.openxmlformats.org/officeDocument/2006/relationships/image" Target="../media/image2.png"/><Relationship Id="rId9" Type="http://schemas.openxmlformats.org/officeDocument/2006/relationships/image" Target="../media/image200.png"/><Relationship Id="rId14" Type="http://schemas.openxmlformats.org/officeDocument/2006/relationships/image" Target="../media/image20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8.png"/><Relationship Id="rId3" Type="http://schemas.openxmlformats.org/officeDocument/2006/relationships/image" Target="../media/image1.png"/><Relationship Id="rId7" Type="http://schemas.openxmlformats.org/officeDocument/2006/relationships/image" Target="../media/image212.png"/><Relationship Id="rId12" Type="http://schemas.openxmlformats.org/officeDocument/2006/relationships/image" Target="../media/image217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16.png"/><Relationship Id="rId5" Type="http://schemas.openxmlformats.org/officeDocument/2006/relationships/image" Target="../media/image7.png"/><Relationship Id="rId15" Type="http://schemas.openxmlformats.org/officeDocument/2006/relationships/image" Target="../media/image220.png"/><Relationship Id="rId10" Type="http://schemas.openxmlformats.org/officeDocument/2006/relationships/image" Target="../media/image215.png"/><Relationship Id="rId4" Type="http://schemas.openxmlformats.org/officeDocument/2006/relationships/image" Target="../media/image2.png"/><Relationship Id="rId9" Type="http://schemas.openxmlformats.org/officeDocument/2006/relationships/image" Target="../media/image214.png"/><Relationship Id="rId14" Type="http://schemas.openxmlformats.org/officeDocument/2006/relationships/image" Target="../media/image2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13" Type="http://schemas.openxmlformats.org/officeDocument/2006/relationships/image" Target="../media/image228.png"/><Relationship Id="rId3" Type="http://schemas.openxmlformats.org/officeDocument/2006/relationships/image" Target="../media/image1.png"/><Relationship Id="rId7" Type="http://schemas.openxmlformats.org/officeDocument/2006/relationships/image" Target="../media/image222.png"/><Relationship Id="rId12" Type="http://schemas.openxmlformats.org/officeDocument/2006/relationships/image" Target="../media/image227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26.png"/><Relationship Id="rId5" Type="http://schemas.openxmlformats.org/officeDocument/2006/relationships/image" Target="../media/image7.png"/><Relationship Id="rId15" Type="http://schemas.openxmlformats.org/officeDocument/2006/relationships/image" Target="../media/image230.png"/><Relationship Id="rId10" Type="http://schemas.openxmlformats.org/officeDocument/2006/relationships/image" Target="../media/image225.png"/><Relationship Id="rId4" Type="http://schemas.openxmlformats.org/officeDocument/2006/relationships/image" Target="../media/image2.png"/><Relationship Id="rId9" Type="http://schemas.openxmlformats.org/officeDocument/2006/relationships/image" Target="../media/image224.png"/><Relationship Id="rId14" Type="http://schemas.openxmlformats.org/officeDocument/2006/relationships/image" Target="../media/image2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2.png"/><Relationship Id="rId13" Type="http://schemas.openxmlformats.org/officeDocument/2006/relationships/image" Target="../media/image44.png"/><Relationship Id="rId3" Type="http://schemas.openxmlformats.org/officeDocument/2006/relationships/image" Target="../media/image45.png"/><Relationship Id="rId7" Type="http://schemas.openxmlformats.org/officeDocument/2006/relationships/image" Target="../media/image231.png"/><Relationship Id="rId12" Type="http://schemas.openxmlformats.org/officeDocument/2006/relationships/image" Target="../media/image2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35.png"/><Relationship Id="rId5" Type="http://schemas.openxmlformats.org/officeDocument/2006/relationships/image" Target="../media/image7.png"/><Relationship Id="rId10" Type="http://schemas.openxmlformats.org/officeDocument/2006/relationships/image" Target="../media/image234.png"/><Relationship Id="rId4" Type="http://schemas.openxmlformats.org/officeDocument/2006/relationships/image" Target="../media/image2.png"/><Relationship Id="rId9" Type="http://schemas.openxmlformats.org/officeDocument/2006/relationships/image" Target="../media/image2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13" Type="http://schemas.openxmlformats.org/officeDocument/2006/relationships/image" Target="../media/image243.png"/><Relationship Id="rId18" Type="http://schemas.openxmlformats.org/officeDocument/2006/relationships/image" Target="../media/image248.png"/><Relationship Id="rId3" Type="http://schemas.openxmlformats.org/officeDocument/2006/relationships/image" Target="../media/image2.png"/><Relationship Id="rId21" Type="http://schemas.openxmlformats.org/officeDocument/2006/relationships/image" Target="../media/image250.png"/><Relationship Id="rId7" Type="http://schemas.openxmlformats.org/officeDocument/2006/relationships/image" Target="../media/image238.png"/><Relationship Id="rId12" Type="http://schemas.openxmlformats.org/officeDocument/2006/relationships/image" Target="../media/image242.png"/><Relationship Id="rId17" Type="http://schemas.openxmlformats.org/officeDocument/2006/relationships/image" Target="../media/image247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46.png"/><Relationship Id="rId20" Type="http://schemas.openxmlformats.org/officeDocument/2006/relationships/image" Target="../media/image10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7.png"/><Relationship Id="rId11" Type="http://schemas.openxmlformats.org/officeDocument/2006/relationships/image" Target="../media/image241.png"/><Relationship Id="rId5" Type="http://schemas.openxmlformats.org/officeDocument/2006/relationships/image" Target="../media/image8.png"/><Relationship Id="rId15" Type="http://schemas.openxmlformats.org/officeDocument/2006/relationships/image" Target="../media/image245.png"/><Relationship Id="rId23" Type="http://schemas.openxmlformats.org/officeDocument/2006/relationships/image" Target="../media/image44.png"/><Relationship Id="rId10" Type="http://schemas.openxmlformats.org/officeDocument/2006/relationships/image" Target="../media/image240.png"/><Relationship Id="rId19" Type="http://schemas.openxmlformats.org/officeDocument/2006/relationships/image" Target="../media/image249.png"/><Relationship Id="rId4" Type="http://schemas.openxmlformats.org/officeDocument/2006/relationships/image" Target="../media/image7.png"/><Relationship Id="rId9" Type="http://schemas.openxmlformats.org/officeDocument/2006/relationships/image" Target="../media/image103.png"/><Relationship Id="rId14" Type="http://schemas.openxmlformats.org/officeDocument/2006/relationships/image" Target="../media/image244.png"/><Relationship Id="rId22" Type="http://schemas.openxmlformats.org/officeDocument/2006/relationships/image" Target="../media/image2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.png"/><Relationship Id="rId13" Type="http://schemas.openxmlformats.org/officeDocument/2006/relationships/image" Target="../media/image258.png"/><Relationship Id="rId3" Type="http://schemas.openxmlformats.org/officeDocument/2006/relationships/image" Target="../media/image1.png"/><Relationship Id="rId7" Type="http://schemas.openxmlformats.org/officeDocument/2006/relationships/image" Target="../media/image252.png"/><Relationship Id="rId12" Type="http://schemas.openxmlformats.org/officeDocument/2006/relationships/image" Target="../media/image257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56.png"/><Relationship Id="rId5" Type="http://schemas.openxmlformats.org/officeDocument/2006/relationships/image" Target="../media/image7.png"/><Relationship Id="rId15" Type="http://schemas.openxmlformats.org/officeDocument/2006/relationships/image" Target="../media/image260.png"/><Relationship Id="rId10" Type="http://schemas.openxmlformats.org/officeDocument/2006/relationships/image" Target="../media/image255.png"/><Relationship Id="rId4" Type="http://schemas.openxmlformats.org/officeDocument/2006/relationships/image" Target="../media/image2.png"/><Relationship Id="rId9" Type="http://schemas.openxmlformats.org/officeDocument/2006/relationships/image" Target="../media/image254.png"/><Relationship Id="rId14" Type="http://schemas.openxmlformats.org/officeDocument/2006/relationships/image" Target="../media/image2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2.png"/><Relationship Id="rId13" Type="http://schemas.openxmlformats.org/officeDocument/2006/relationships/image" Target="../media/image267.png"/><Relationship Id="rId3" Type="http://schemas.openxmlformats.org/officeDocument/2006/relationships/image" Target="../media/image109.png"/><Relationship Id="rId7" Type="http://schemas.openxmlformats.org/officeDocument/2006/relationships/image" Target="../media/image261.png"/><Relationship Id="rId12" Type="http://schemas.openxmlformats.org/officeDocument/2006/relationships/image" Target="../media/image266.png"/><Relationship Id="rId17" Type="http://schemas.openxmlformats.org/officeDocument/2006/relationships/image" Target="../media/image271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65.png"/><Relationship Id="rId5" Type="http://schemas.openxmlformats.org/officeDocument/2006/relationships/image" Target="../media/image7.png"/><Relationship Id="rId15" Type="http://schemas.openxmlformats.org/officeDocument/2006/relationships/image" Target="../media/image269.png"/><Relationship Id="rId10" Type="http://schemas.openxmlformats.org/officeDocument/2006/relationships/image" Target="../media/image264.png"/><Relationship Id="rId4" Type="http://schemas.openxmlformats.org/officeDocument/2006/relationships/image" Target="../media/image2.png"/><Relationship Id="rId9" Type="http://schemas.openxmlformats.org/officeDocument/2006/relationships/image" Target="../media/image263.png"/><Relationship Id="rId14" Type="http://schemas.openxmlformats.org/officeDocument/2006/relationships/image" Target="../media/image26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13" Type="http://schemas.openxmlformats.org/officeDocument/2006/relationships/image" Target="../media/image277.png"/><Relationship Id="rId3" Type="http://schemas.openxmlformats.org/officeDocument/2006/relationships/image" Target="../media/image1.png"/><Relationship Id="rId7" Type="http://schemas.openxmlformats.org/officeDocument/2006/relationships/image" Target="../media/image272.png"/><Relationship Id="rId12" Type="http://schemas.openxmlformats.org/officeDocument/2006/relationships/image" Target="../media/image276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75.png"/><Relationship Id="rId5" Type="http://schemas.openxmlformats.org/officeDocument/2006/relationships/image" Target="../media/image7.png"/><Relationship Id="rId15" Type="http://schemas.openxmlformats.org/officeDocument/2006/relationships/image" Target="../media/image279.png"/><Relationship Id="rId10" Type="http://schemas.openxmlformats.org/officeDocument/2006/relationships/image" Target="../media/image274.png"/><Relationship Id="rId4" Type="http://schemas.openxmlformats.org/officeDocument/2006/relationships/image" Target="../media/image2.png"/><Relationship Id="rId9" Type="http://schemas.openxmlformats.org/officeDocument/2006/relationships/image" Target="../media/image273.png"/><Relationship Id="rId14" Type="http://schemas.openxmlformats.org/officeDocument/2006/relationships/image" Target="../media/image27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png"/><Relationship Id="rId13" Type="http://schemas.openxmlformats.org/officeDocument/2006/relationships/image" Target="../media/image287.png"/><Relationship Id="rId3" Type="http://schemas.openxmlformats.org/officeDocument/2006/relationships/image" Target="../media/image1.png"/><Relationship Id="rId7" Type="http://schemas.openxmlformats.org/officeDocument/2006/relationships/image" Target="../media/image281.png"/><Relationship Id="rId12" Type="http://schemas.openxmlformats.org/officeDocument/2006/relationships/image" Target="../media/image28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85.png"/><Relationship Id="rId5" Type="http://schemas.openxmlformats.org/officeDocument/2006/relationships/image" Target="../media/image7.png"/><Relationship Id="rId15" Type="http://schemas.openxmlformats.org/officeDocument/2006/relationships/image" Target="../media/image289.png"/><Relationship Id="rId10" Type="http://schemas.openxmlformats.org/officeDocument/2006/relationships/image" Target="../media/image284.png"/><Relationship Id="rId4" Type="http://schemas.openxmlformats.org/officeDocument/2006/relationships/image" Target="../media/image2.png"/><Relationship Id="rId9" Type="http://schemas.openxmlformats.org/officeDocument/2006/relationships/image" Target="../media/image283.png"/><Relationship Id="rId14" Type="http://schemas.openxmlformats.org/officeDocument/2006/relationships/image" Target="../media/image28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1.png"/><Relationship Id="rId3" Type="http://schemas.openxmlformats.org/officeDocument/2006/relationships/image" Target="../media/image1.png"/><Relationship Id="rId7" Type="http://schemas.openxmlformats.org/officeDocument/2006/relationships/image" Target="../media/image29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28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297.png"/><Relationship Id="rId18" Type="http://schemas.openxmlformats.org/officeDocument/2006/relationships/image" Target="../media/image302.png"/><Relationship Id="rId3" Type="http://schemas.openxmlformats.org/officeDocument/2006/relationships/image" Target="../media/image45.png"/><Relationship Id="rId21" Type="http://schemas.openxmlformats.org/officeDocument/2006/relationships/image" Target="../media/image44.png"/><Relationship Id="rId7" Type="http://schemas.openxmlformats.org/officeDocument/2006/relationships/image" Target="../media/image292.png"/><Relationship Id="rId12" Type="http://schemas.openxmlformats.org/officeDocument/2006/relationships/image" Target="../media/image296.png"/><Relationship Id="rId17" Type="http://schemas.openxmlformats.org/officeDocument/2006/relationships/image" Target="../media/image30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300.png"/><Relationship Id="rId20" Type="http://schemas.openxmlformats.org/officeDocument/2006/relationships/image" Target="../media/image3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95.png"/><Relationship Id="rId5" Type="http://schemas.openxmlformats.org/officeDocument/2006/relationships/image" Target="../media/image7.png"/><Relationship Id="rId15" Type="http://schemas.openxmlformats.org/officeDocument/2006/relationships/image" Target="../media/image299.png"/><Relationship Id="rId10" Type="http://schemas.openxmlformats.org/officeDocument/2006/relationships/image" Target="../media/image294.png"/><Relationship Id="rId19" Type="http://schemas.openxmlformats.org/officeDocument/2006/relationships/image" Target="../media/image303.png"/><Relationship Id="rId4" Type="http://schemas.openxmlformats.org/officeDocument/2006/relationships/image" Target="../media/image2.png"/><Relationship Id="rId9" Type="http://schemas.openxmlformats.org/officeDocument/2006/relationships/image" Target="../media/image293.png"/><Relationship Id="rId14" Type="http://schemas.openxmlformats.org/officeDocument/2006/relationships/image" Target="../media/image29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6.png"/><Relationship Id="rId13" Type="http://schemas.openxmlformats.org/officeDocument/2006/relationships/image" Target="../media/image311.png"/><Relationship Id="rId18" Type="http://schemas.openxmlformats.org/officeDocument/2006/relationships/image" Target="../media/image316.png"/><Relationship Id="rId3" Type="http://schemas.openxmlformats.org/officeDocument/2006/relationships/image" Target="../media/image1.png"/><Relationship Id="rId7" Type="http://schemas.openxmlformats.org/officeDocument/2006/relationships/image" Target="../media/image305.png"/><Relationship Id="rId12" Type="http://schemas.openxmlformats.org/officeDocument/2006/relationships/image" Target="../media/image310.png"/><Relationship Id="rId17" Type="http://schemas.openxmlformats.org/officeDocument/2006/relationships/image" Target="../media/image315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314.png"/><Relationship Id="rId20" Type="http://schemas.openxmlformats.org/officeDocument/2006/relationships/image" Target="../media/image3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09.png"/><Relationship Id="rId5" Type="http://schemas.openxmlformats.org/officeDocument/2006/relationships/image" Target="../media/image7.png"/><Relationship Id="rId15" Type="http://schemas.openxmlformats.org/officeDocument/2006/relationships/image" Target="../media/image313.png"/><Relationship Id="rId10" Type="http://schemas.openxmlformats.org/officeDocument/2006/relationships/image" Target="../media/image308.png"/><Relationship Id="rId19" Type="http://schemas.openxmlformats.org/officeDocument/2006/relationships/image" Target="../media/image317.png"/><Relationship Id="rId4" Type="http://schemas.openxmlformats.org/officeDocument/2006/relationships/image" Target="../media/image2.png"/><Relationship Id="rId9" Type="http://schemas.openxmlformats.org/officeDocument/2006/relationships/image" Target="../media/image307.png"/><Relationship Id="rId14" Type="http://schemas.openxmlformats.org/officeDocument/2006/relationships/image" Target="../media/image31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13" Type="http://schemas.openxmlformats.org/officeDocument/2006/relationships/image" Target="../media/image325.png"/><Relationship Id="rId18" Type="http://schemas.openxmlformats.org/officeDocument/2006/relationships/image" Target="../media/image330.png"/><Relationship Id="rId3" Type="http://schemas.openxmlformats.org/officeDocument/2006/relationships/image" Target="../media/image45.png"/><Relationship Id="rId7" Type="http://schemas.openxmlformats.org/officeDocument/2006/relationships/image" Target="../media/image319.png"/><Relationship Id="rId12" Type="http://schemas.openxmlformats.org/officeDocument/2006/relationships/image" Target="../media/image324.png"/><Relationship Id="rId17" Type="http://schemas.openxmlformats.org/officeDocument/2006/relationships/image" Target="../media/image329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3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23.png"/><Relationship Id="rId5" Type="http://schemas.openxmlformats.org/officeDocument/2006/relationships/image" Target="../media/image7.png"/><Relationship Id="rId15" Type="http://schemas.openxmlformats.org/officeDocument/2006/relationships/image" Target="../media/image327.png"/><Relationship Id="rId10" Type="http://schemas.openxmlformats.org/officeDocument/2006/relationships/image" Target="../media/image322.png"/><Relationship Id="rId19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321.png"/><Relationship Id="rId14" Type="http://schemas.openxmlformats.org/officeDocument/2006/relationships/image" Target="../media/image32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2.png"/><Relationship Id="rId13" Type="http://schemas.openxmlformats.org/officeDocument/2006/relationships/image" Target="../media/image337.png"/><Relationship Id="rId18" Type="http://schemas.openxmlformats.org/officeDocument/2006/relationships/image" Target="../media/image342.png"/><Relationship Id="rId3" Type="http://schemas.openxmlformats.org/officeDocument/2006/relationships/image" Target="../media/image1.png"/><Relationship Id="rId21" Type="http://schemas.openxmlformats.org/officeDocument/2006/relationships/image" Target="../media/image345.png"/><Relationship Id="rId7" Type="http://schemas.openxmlformats.org/officeDocument/2006/relationships/image" Target="../media/image331.png"/><Relationship Id="rId12" Type="http://schemas.openxmlformats.org/officeDocument/2006/relationships/image" Target="../media/image336.png"/><Relationship Id="rId17" Type="http://schemas.openxmlformats.org/officeDocument/2006/relationships/image" Target="../media/image341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340.png"/><Relationship Id="rId20" Type="http://schemas.openxmlformats.org/officeDocument/2006/relationships/image" Target="../media/image3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35.png"/><Relationship Id="rId5" Type="http://schemas.openxmlformats.org/officeDocument/2006/relationships/image" Target="../media/image7.png"/><Relationship Id="rId15" Type="http://schemas.openxmlformats.org/officeDocument/2006/relationships/image" Target="../media/image339.png"/><Relationship Id="rId10" Type="http://schemas.openxmlformats.org/officeDocument/2006/relationships/image" Target="../media/image334.png"/><Relationship Id="rId19" Type="http://schemas.openxmlformats.org/officeDocument/2006/relationships/image" Target="../media/image343.png"/><Relationship Id="rId4" Type="http://schemas.openxmlformats.org/officeDocument/2006/relationships/image" Target="../media/image2.png"/><Relationship Id="rId9" Type="http://schemas.openxmlformats.org/officeDocument/2006/relationships/image" Target="../media/image333.png"/><Relationship Id="rId14" Type="http://schemas.openxmlformats.org/officeDocument/2006/relationships/image" Target="../media/image338.png"/><Relationship Id="rId22" Type="http://schemas.openxmlformats.org/officeDocument/2006/relationships/image" Target="../media/image1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8.png"/><Relationship Id="rId13" Type="http://schemas.openxmlformats.org/officeDocument/2006/relationships/image" Target="../media/image353.png"/><Relationship Id="rId18" Type="http://schemas.openxmlformats.org/officeDocument/2006/relationships/image" Target="../media/image358.png"/><Relationship Id="rId3" Type="http://schemas.openxmlformats.org/officeDocument/2006/relationships/image" Target="../media/image346.png"/><Relationship Id="rId21" Type="http://schemas.openxmlformats.org/officeDocument/2006/relationships/image" Target="../media/image361.png"/><Relationship Id="rId7" Type="http://schemas.openxmlformats.org/officeDocument/2006/relationships/image" Target="../media/image347.png"/><Relationship Id="rId12" Type="http://schemas.openxmlformats.org/officeDocument/2006/relationships/image" Target="../media/image352.png"/><Relationship Id="rId17" Type="http://schemas.openxmlformats.org/officeDocument/2006/relationships/image" Target="../media/image357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356.png"/><Relationship Id="rId20" Type="http://schemas.openxmlformats.org/officeDocument/2006/relationships/image" Target="../media/image36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51.png"/><Relationship Id="rId5" Type="http://schemas.openxmlformats.org/officeDocument/2006/relationships/image" Target="../media/image7.png"/><Relationship Id="rId15" Type="http://schemas.openxmlformats.org/officeDocument/2006/relationships/image" Target="../media/image355.png"/><Relationship Id="rId23" Type="http://schemas.openxmlformats.org/officeDocument/2006/relationships/image" Target="../media/image145.png"/><Relationship Id="rId10" Type="http://schemas.openxmlformats.org/officeDocument/2006/relationships/image" Target="../media/image350.png"/><Relationship Id="rId19" Type="http://schemas.openxmlformats.org/officeDocument/2006/relationships/image" Target="../media/image359.png"/><Relationship Id="rId4" Type="http://schemas.openxmlformats.org/officeDocument/2006/relationships/image" Target="../media/image2.png"/><Relationship Id="rId9" Type="http://schemas.openxmlformats.org/officeDocument/2006/relationships/image" Target="../media/image349.png"/><Relationship Id="rId14" Type="http://schemas.openxmlformats.org/officeDocument/2006/relationships/image" Target="../media/image354.png"/><Relationship Id="rId22" Type="http://schemas.openxmlformats.org/officeDocument/2006/relationships/image" Target="../media/image36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5.png"/><Relationship Id="rId13" Type="http://schemas.openxmlformats.org/officeDocument/2006/relationships/image" Target="../media/image370.png"/><Relationship Id="rId18" Type="http://schemas.openxmlformats.org/officeDocument/2006/relationships/image" Target="../media/image375.png"/><Relationship Id="rId3" Type="http://schemas.openxmlformats.org/officeDocument/2006/relationships/image" Target="../media/image363.png"/><Relationship Id="rId21" Type="http://schemas.openxmlformats.org/officeDocument/2006/relationships/image" Target="../media/image378.png"/><Relationship Id="rId7" Type="http://schemas.openxmlformats.org/officeDocument/2006/relationships/image" Target="../media/image364.png"/><Relationship Id="rId12" Type="http://schemas.openxmlformats.org/officeDocument/2006/relationships/image" Target="../media/image369.png"/><Relationship Id="rId17" Type="http://schemas.openxmlformats.org/officeDocument/2006/relationships/image" Target="../media/image374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373.png"/><Relationship Id="rId20" Type="http://schemas.openxmlformats.org/officeDocument/2006/relationships/image" Target="../media/image3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68.png"/><Relationship Id="rId5" Type="http://schemas.openxmlformats.org/officeDocument/2006/relationships/image" Target="../media/image7.png"/><Relationship Id="rId15" Type="http://schemas.openxmlformats.org/officeDocument/2006/relationships/image" Target="../media/image372.png"/><Relationship Id="rId10" Type="http://schemas.openxmlformats.org/officeDocument/2006/relationships/image" Target="../media/image367.png"/><Relationship Id="rId19" Type="http://schemas.openxmlformats.org/officeDocument/2006/relationships/image" Target="../media/image376.png"/><Relationship Id="rId4" Type="http://schemas.openxmlformats.org/officeDocument/2006/relationships/image" Target="../media/image2.png"/><Relationship Id="rId9" Type="http://schemas.openxmlformats.org/officeDocument/2006/relationships/image" Target="../media/image366.png"/><Relationship Id="rId14" Type="http://schemas.openxmlformats.org/officeDocument/2006/relationships/image" Target="../media/image371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876800" cy="68580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762000"/>
            <a:ext cx="3600450" cy="457200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0" y="5259586"/>
            <a:ext cx="6096000" cy="704850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0" y="6345436"/>
            <a:ext cx="6096000" cy="352425"/>
          </a:xfrm>
          <a:prstGeom prst="rect">
            <a:avLst/>
          </a:prstGeom>
        </p:spPr>
      </p:pic>
      <p:sp>
        <p:nvSpPr>
          <p:cNvPr id="8" name="SK-1-text-7"/>
          <p:cNvSpPr/>
          <p:nvPr/>
        </p:nvSpPr>
        <p:spPr>
          <a:xfrm>
            <a:off x="5753100" y="762000"/>
            <a:ext cx="4126653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90" dirty="0">
                <a:solidFill>
                  <a:srgbClr val="FFFFFF"/>
                </a:solidFill>
              </a:rPr>
              <a:t>BRADFORD VTS TEACHING DECK</a:t>
            </a:r>
            <a:endParaRPr lang="en-US" sz="1200" dirty="0"/>
          </a:p>
        </p:txBody>
      </p:sp>
      <p:sp>
        <p:nvSpPr>
          <p:cNvPr id="9" name="SK-1-text-8"/>
          <p:cNvSpPr/>
          <p:nvPr/>
        </p:nvSpPr>
        <p:spPr>
          <a:xfrm>
            <a:off x="5486400" y="1676400"/>
            <a:ext cx="6096000" cy="11733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620"/>
              </a:lnSpc>
              <a:buNone/>
            </a:pPr>
            <a:r>
              <a:rPr lang="en-US" sz="4200" b="1" dirty="0">
                <a:solidFill>
                  <a:srgbClr val="111827"/>
                </a:solidFill>
              </a:rPr>
              <a:t>Rheumatoid Arthritis</a:t>
            </a:r>
            <a:endParaRPr lang="en-US" sz="4200" dirty="0"/>
          </a:p>
          <a:p>
            <a:pPr marL="0" indent="0">
              <a:lnSpc>
                <a:spcPts val="4620"/>
              </a:lnSpc>
              <a:buNone/>
            </a:pPr>
            <a:r>
              <a:rPr lang="en-US" sz="4200" b="1" dirty="0">
                <a:solidFill>
                  <a:srgbClr val="111827"/>
                </a:solidFill>
              </a:rPr>
              <a:t>for GPs</a:t>
            </a:r>
            <a:endParaRPr lang="en-US" sz="4200" dirty="0"/>
          </a:p>
        </p:txBody>
      </p:sp>
      <p:sp>
        <p:nvSpPr>
          <p:cNvPr id="10" name="SK-1-text-9"/>
          <p:cNvSpPr/>
          <p:nvPr/>
        </p:nvSpPr>
        <p:spPr>
          <a:xfrm>
            <a:off x="5486400" y="3078361"/>
            <a:ext cx="60960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comprehensive clinical guide for GP trainees (ST1–ST3) and IMGs preparing for AKT and SCA exams.</a:t>
            </a:r>
            <a:endParaRPr lang="en-US" sz="1650" dirty="0"/>
          </a:p>
        </p:txBody>
      </p:sp>
      <p:sp>
        <p:nvSpPr>
          <p:cNvPr id="11" name="SK-1-text-10"/>
          <p:cNvSpPr/>
          <p:nvPr/>
        </p:nvSpPr>
        <p:spPr>
          <a:xfrm>
            <a:off x="5486400" y="4011811"/>
            <a:ext cx="6705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Created June 2026 • Updated to NICE NG100 (2024) and CKS (2025) standards</a:t>
            </a:r>
            <a:endParaRPr lang="en-US" sz="1050" dirty="0"/>
          </a:p>
        </p:txBody>
      </p:sp>
      <p:sp>
        <p:nvSpPr>
          <p:cNvPr id="12" name="SK-1-text-11"/>
          <p:cNvSpPr/>
          <p:nvPr/>
        </p:nvSpPr>
        <p:spPr>
          <a:xfrm>
            <a:off x="5676900" y="5411986"/>
            <a:ext cx="5715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 </a:t>
            </a: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Disclaimer:</a:t>
            </a:r>
            <a:r>
              <a:rPr lang="en-US" sz="1050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double check this advice and drug doses with the latest NICE/BNF guidance. This document is for educational purposes only.</a:t>
            </a:r>
            <a:endParaRPr lang="en-US" sz="1050" dirty="0"/>
          </a:p>
        </p:txBody>
      </p:sp>
      <p:sp>
        <p:nvSpPr>
          <p:cNvPr id="13" name="SK-1-text-12"/>
          <p:cNvSpPr/>
          <p:nvPr/>
        </p:nvSpPr>
        <p:spPr>
          <a:xfrm>
            <a:off x="5486400" y="6497836"/>
            <a:ext cx="3436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14" name="SK-1-text-13"/>
          <p:cNvSpPr/>
          <p:nvPr/>
        </p:nvSpPr>
        <p:spPr>
          <a:xfrm>
            <a:off x="9458325" y="6497836"/>
            <a:ext cx="273367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Care Management Series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03015"/>
            <a:ext cx="3683050" cy="1440061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4550" y="1503015"/>
            <a:ext cx="3683050" cy="1440061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8099" y="1503015"/>
            <a:ext cx="3683050" cy="1440061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133576"/>
            <a:ext cx="6720780" cy="1323975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3326904"/>
            <a:ext cx="214313" cy="17532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4609951"/>
            <a:ext cx="6720780" cy="1095375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00" y="4803279"/>
            <a:ext cx="214313" cy="175320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30380" y="3181201"/>
            <a:ext cx="4480620" cy="247650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30380" y="3181201"/>
            <a:ext cx="4480620" cy="2476500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5895826"/>
            <a:ext cx="11430000" cy="64770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4416" y="6048226"/>
            <a:ext cx="1162050" cy="34290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62150" y="6131421"/>
            <a:ext cx="214313" cy="176361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71913" y="6131421"/>
            <a:ext cx="214313" cy="176361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19750" y="6131421"/>
            <a:ext cx="214313" cy="176361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43863" y="6131421"/>
            <a:ext cx="214313" cy="176361"/>
          </a:xfrm>
          <a:prstGeom prst="rect">
            <a:avLst/>
          </a:prstGeom>
        </p:spPr>
      </p:pic>
      <p:pic>
        <p:nvPicPr>
          <p:cNvPr id="21" name="SK-2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6543526"/>
            <a:ext cx="11430000" cy="285750"/>
          </a:xfrm>
          <a:prstGeom prst="rect">
            <a:avLst/>
          </a:prstGeom>
        </p:spPr>
      </p:pic>
      <p:sp>
        <p:nvSpPr>
          <p:cNvPr id="22" name="SK-2-text-21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3" name="SK-2-text-22"/>
          <p:cNvSpPr/>
          <p:nvPr/>
        </p:nvSpPr>
        <p:spPr>
          <a:xfrm>
            <a:off x="495300" y="885825"/>
            <a:ext cx="114776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Epidemiology and Overview</a:t>
            </a:r>
            <a:endParaRPr lang="en-US" sz="2550" dirty="0"/>
          </a:p>
        </p:txBody>
      </p:sp>
      <p:sp>
        <p:nvSpPr>
          <p:cNvPr id="24" name="SK-2-text-23"/>
          <p:cNvSpPr/>
          <p:nvPr/>
        </p:nvSpPr>
        <p:spPr>
          <a:xfrm>
            <a:off x="533400" y="1655415"/>
            <a:ext cx="35306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A580C"/>
                </a:solidFill>
              </a:rPr>
              <a:t>~1%</a:t>
            </a:r>
            <a:endParaRPr lang="en-US" sz="2400" dirty="0"/>
          </a:p>
        </p:txBody>
      </p:sp>
      <p:sp>
        <p:nvSpPr>
          <p:cNvPr id="25" name="SK-2-text-24"/>
          <p:cNvSpPr/>
          <p:nvPr/>
        </p:nvSpPr>
        <p:spPr>
          <a:xfrm>
            <a:off x="533400" y="2150715"/>
            <a:ext cx="34544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UK Prevalence</a:t>
            </a:r>
            <a:endParaRPr lang="en-US" sz="1200" dirty="0"/>
          </a:p>
        </p:txBody>
      </p:sp>
      <p:sp>
        <p:nvSpPr>
          <p:cNvPr id="26" name="SK-2-text-25"/>
          <p:cNvSpPr/>
          <p:nvPr/>
        </p:nvSpPr>
        <p:spPr>
          <a:xfrm>
            <a:off x="533400" y="2417415"/>
            <a:ext cx="337825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Approx. 700,000 people in England; leading cause of inflammatory arthritis.</a:t>
            </a:r>
            <a:endParaRPr lang="en-US" sz="1050" dirty="0"/>
          </a:p>
        </p:txBody>
      </p:sp>
      <p:sp>
        <p:nvSpPr>
          <p:cNvPr id="27" name="SK-2-text-26"/>
          <p:cNvSpPr/>
          <p:nvPr/>
        </p:nvSpPr>
        <p:spPr>
          <a:xfrm>
            <a:off x="4406950" y="1655415"/>
            <a:ext cx="35306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A580C"/>
                </a:solidFill>
              </a:rPr>
              <a:t>50%</a:t>
            </a:r>
            <a:endParaRPr lang="en-US" sz="2400" dirty="0"/>
          </a:p>
        </p:txBody>
      </p:sp>
      <p:sp>
        <p:nvSpPr>
          <p:cNvPr id="28" name="SK-2-text-27"/>
          <p:cNvSpPr/>
          <p:nvPr/>
        </p:nvSpPr>
        <p:spPr>
          <a:xfrm>
            <a:off x="4406950" y="2150715"/>
            <a:ext cx="34544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 Disability</a:t>
            </a:r>
            <a:endParaRPr lang="en-US" sz="1200" dirty="0"/>
          </a:p>
        </p:txBody>
      </p:sp>
      <p:sp>
        <p:nvSpPr>
          <p:cNvPr id="29" name="SK-2-text-28"/>
          <p:cNvSpPr/>
          <p:nvPr/>
        </p:nvSpPr>
        <p:spPr>
          <a:xfrm>
            <a:off x="4406950" y="2417415"/>
            <a:ext cx="337825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Stop work within 10 years of diagnosis without effective modern treatment.</a:t>
            </a:r>
            <a:endParaRPr lang="en-US" sz="1050" dirty="0"/>
          </a:p>
        </p:txBody>
      </p:sp>
      <p:sp>
        <p:nvSpPr>
          <p:cNvPr id="30" name="SK-2-text-29"/>
          <p:cNvSpPr/>
          <p:nvPr/>
        </p:nvSpPr>
        <p:spPr>
          <a:xfrm>
            <a:off x="8280499" y="1655415"/>
            <a:ext cx="368808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2400" b="1" dirty="0">
                <a:solidFill>
                  <a:srgbClr val="EA580C"/>
                </a:solidFill>
              </a:rPr>
              <a:t>£3,500+</a:t>
            </a:r>
            <a:endParaRPr lang="en-US" sz="2400" dirty="0"/>
          </a:p>
        </p:txBody>
      </p:sp>
      <p:sp>
        <p:nvSpPr>
          <p:cNvPr id="31" name="SK-2-text-30"/>
          <p:cNvSpPr/>
          <p:nvPr/>
        </p:nvSpPr>
        <p:spPr>
          <a:xfrm>
            <a:off x="8280499" y="2150715"/>
            <a:ext cx="34544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NHS Cost</a:t>
            </a:r>
            <a:endParaRPr lang="en-US" sz="1200" dirty="0"/>
          </a:p>
        </p:txBody>
      </p:sp>
      <p:sp>
        <p:nvSpPr>
          <p:cNvPr id="32" name="SK-2-text-31"/>
          <p:cNvSpPr/>
          <p:nvPr/>
        </p:nvSpPr>
        <p:spPr>
          <a:xfrm>
            <a:off x="8280499" y="2417415"/>
            <a:ext cx="337825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cost per patient per year; MSK accounts for 12% of GP consultations.</a:t>
            </a:r>
            <a:endParaRPr lang="en-US" sz="1050" dirty="0"/>
          </a:p>
        </p:txBody>
      </p:sp>
      <p:sp>
        <p:nvSpPr>
          <p:cNvPr id="33" name="SK-2-text-32"/>
          <p:cNvSpPr/>
          <p:nvPr/>
        </p:nvSpPr>
        <p:spPr>
          <a:xfrm>
            <a:off x="823913" y="3285976"/>
            <a:ext cx="6415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Disease Nature</a:t>
            </a:r>
            <a:endParaRPr lang="en-US" sz="1350" dirty="0"/>
          </a:p>
        </p:txBody>
      </p:sp>
      <p:sp>
        <p:nvSpPr>
          <p:cNvPr id="34" name="SK-2-text-33"/>
          <p:cNvSpPr/>
          <p:nvPr/>
        </p:nvSpPr>
        <p:spPr>
          <a:xfrm>
            <a:off x="533400" y="3619351"/>
            <a:ext cx="641598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 is a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lifelong, progressive autoimmune condition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Synovial inflammation leads to irreversible joint destruction, significant disability, and premature mortality—primarily from accelerated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cardiovascular disease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35" name="SK-2-text-34"/>
          <p:cNvSpPr/>
          <p:nvPr/>
        </p:nvSpPr>
        <p:spPr>
          <a:xfrm>
            <a:off x="823913" y="4762351"/>
            <a:ext cx="64159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Demographic Distribution</a:t>
            </a:r>
            <a:endParaRPr lang="en-US" sz="1350" dirty="0"/>
          </a:p>
        </p:txBody>
      </p:sp>
      <p:sp>
        <p:nvSpPr>
          <p:cNvPr id="36" name="SK-2-text-35"/>
          <p:cNvSpPr/>
          <p:nvPr/>
        </p:nvSpPr>
        <p:spPr>
          <a:xfrm>
            <a:off x="533400" y="5095726"/>
            <a:ext cx="641598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Women: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3:1 ratio; peak onset during childbearing years (30s–50s).</a:t>
            </a:r>
            <a:endParaRPr lang="en-US" sz="12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Peak onset later in life, typically the 6th to 8th decade.</a:t>
            </a:r>
            <a:endParaRPr lang="en-US" sz="1200" dirty="0"/>
          </a:p>
        </p:txBody>
      </p:sp>
      <p:sp>
        <p:nvSpPr>
          <p:cNvPr id="37" name="SK-2-text-36"/>
          <p:cNvSpPr/>
          <p:nvPr/>
        </p:nvSpPr>
        <p:spPr>
          <a:xfrm>
            <a:off x="723900" y="6048226"/>
            <a:ext cx="1398332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</a:rPr>
              <a:t>AKT PEARL</a:t>
            </a:r>
            <a:endParaRPr lang="en-US" sz="1200" dirty="0"/>
          </a:p>
        </p:txBody>
      </p:sp>
      <p:sp>
        <p:nvSpPr>
          <p:cNvPr id="38" name="SK-2-text-37"/>
          <p:cNvSpPr/>
          <p:nvPr/>
        </p:nvSpPr>
        <p:spPr>
          <a:xfrm>
            <a:off x="2271713" y="6091089"/>
            <a:ext cx="30175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Prevalence: 1%</a:t>
            </a:r>
            <a:endParaRPr lang="en-US" sz="1350" dirty="0"/>
          </a:p>
        </p:txBody>
      </p:sp>
      <p:sp>
        <p:nvSpPr>
          <p:cNvPr id="39" name="SK-2-text-38"/>
          <p:cNvSpPr/>
          <p:nvPr/>
        </p:nvSpPr>
        <p:spPr>
          <a:xfrm>
            <a:off x="4181475" y="6091089"/>
            <a:ext cx="315468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F:M Ratio: 3:1</a:t>
            </a:r>
            <a:endParaRPr lang="en-US" sz="1350" dirty="0"/>
          </a:p>
        </p:txBody>
      </p:sp>
      <p:sp>
        <p:nvSpPr>
          <p:cNvPr id="40" name="SK-2-text-39"/>
          <p:cNvSpPr/>
          <p:nvPr/>
        </p:nvSpPr>
        <p:spPr>
          <a:xfrm>
            <a:off x="5929313" y="6091089"/>
            <a:ext cx="425196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Women Peak: 30–50s</a:t>
            </a:r>
            <a:endParaRPr lang="en-US" sz="1350" dirty="0"/>
          </a:p>
        </p:txBody>
      </p:sp>
      <p:sp>
        <p:nvSpPr>
          <p:cNvPr id="41" name="SK-2-text-40"/>
          <p:cNvSpPr/>
          <p:nvPr/>
        </p:nvSpPr>
        <p:spPr>
          <a:xfrm>
            <a:off x="8353425" y="6091089"/>
            <a:ext cx="383857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 Peak: 60s–70s</a:t>
            </a:r>
            <a:endParaRPr lang="en-US" sz="1350" dirty="0"/>
          </a:p>
        </p:txBody>
      </p:sp>
      <p:sp>
        <p:nvSpPr>
          <p:cNvPr id="42" name="SK-2-text-41"/>
          <p:cNvSpPr/>
          <p:nvPr/>
        </p:nvSpPr>
        <p:spPr>
          <a:xfrm>
            <a:off x="381000" y="6657826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3" name="SK-2-text-42"/>
          <p:cNvSpPr/>
          <p:nvPr/>
        </p:nvSpPr>
        <p:spPr>
          <a:xfrm>
            <a:off x="10258425" y="6657826"/>
            <a:ext cx="19335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1000"/>
            <a:ext cx="3057525" cy="352425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85825"/>
            <a:ext cx="11049000" cy="38859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579215"/>
            <a:ext cx="6446490" cy="1943100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00" y="1779240"/>
            <a:ext cx="228600" cy="19050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674715"/>
            <a:ext cx="6446490" cy="1624013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900" y="3874740"/>
            <a:ext cx="228600" cy="19050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5451128"/>
            <a:ext cx="6446490" cy="121920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17347" y="1401983"/>
            <a:ext cx="4297710" cy="400050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08490" y="1463948"/>
            <a:ext cx="4297710" cy="400050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22790" y="5208687"/>
            <a:ext cx="4297710" cy="552450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22790" y="5834509"/>
            <a:ext cx="4297710" cy="733425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75190" y="5986909"/>
            <a:ext cx="3992910" cy="428625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500" y="6343650"/>
            <a:ext cx="11049000" cy="285750"/>
          </a:xfrm>
          <a:prstGeom prst="rect">
            <a:avLst/>
          </a:prstGeom>
        </p:spPr>
      </p:pic>
      <p:sp>
        <p:nvSpPr>
          <p:cNvPr id="17" name="SK-3-text-16"/>
          <p:cNvSpPr/>
          <p:nvPr/>
        </p:nvSpPr>
        <p:spPr>
          <a:xfrm>
            <a:off x="8001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8" name="SK-3-text-17"/>
          <p:cNvSpPr/>
          <p:nvPr/>
        </p:nvSpPr>
        <p:spPr>
          <a:xfrm>
            <a:off x="723900" y="885825"/>
            <a:ext cx="114681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Pathophysiology: Mechanisms of Joint Destruction</a:t>
            </a:r>
            <a:endParaRPr lang="en-US" sz="2550" dirty="0"/>
          </a:p>
        </p:txBody>
      </p:sp>
      <p:sp>
        <p:nvSpPr>
          <p:cNvPr id="19" name="SK-3-text-18"/>
          <p:cNvSpPr/>
          <p:nvPr/>
        </p:nvSpPr>
        <p:spPr>
          <a:xfrm>
            <a:off x="1066800" y="1731615"/>
            <a:ext cx="4667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Autoimmune Synovitis</a:t>
            </a:r>
            <a:endParaRPr lang="en-US" sz="1500" dirty="0"/>
          </a:p>
        </p:txBody>
      </p:sp>
      <p:sp>
        <p:nvSpPr>
          <p:cNvPr id="20" name="SK-3-text-19"/>
          <p:cNvSpPr/>
          <p:nvPr/>
        </p:nvSpPr>
        <p:spPr>
          <a:xfrm>
            <a:off x="914400" y="2169765"/>
            <a:ext cx="112776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T-cell mediated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immune activation leads to chronic inflammation.</a:t>
            </a:r>
            <a:endParaRPr lang="en-US" sz="1275" dirty="0"/>
          </a:p>
        </p:txBody>
      </p:sp>
      <p:sp>
        <p:nvSpPr>
          <p:cNvPr id="21" name="SK-3-text-20"/>
          <p:cNvSpPr/>
          <p:nvPr/>
        </p:nvSpPr>
        <p:spPr>
          <a:xfrm>
            <a:off x="914400" y="2488853"/>
            <a:ext cx="595119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Cytokine Storm: High levels of </a:t>
            </a: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TNF-α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IL-1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IL-6</a:t>
            </a:r>
            <a:endParaRPr lang="en-US" sz="1275" dirty="0"/>
          </a:p>
        </p:txBody>
      </p:sp>
      <p:sp>
        <p:nvSpPr>
          <p:cNvPr id="22" name="SK-3-text-21"/>
          <p:cNvSpPr/>
          <p:nvPr/>
        </p:nvSpPr>
        <p:spPr>
          <a:xfrm>
            <a:off x="914400" y="2807940"/>
            <a:ext cx="112776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Synovial Pannus: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Proliferating synovial tissue invades joint space.</a:t>
            </a:r>
            <a:endParaRPr lang="en-US" sz="1275" dirty="0"/>
          </a:p>
        </p:txBody>
      </p:sp>
      <p:sp>
        <p:nvSpPr>
          <p:cNvPr id="23" name="SK-3-text-22"/>
          <p:cNvSpPr/>
          <p:nvPr/>
        </p:nvSpPr>
        <p:spPr>
          <a:xfrm>
            <a:off x="914400" y="3127028"/>
            <a:ext cx="112776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Result: Progressive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erosion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cartilage and subchondral bone.</a:t>
            </a:r>
            <a:endParaRPr lang="en-US" sz="1275" dirty="0"/>
          </a:p>
        </p:txBody>
      </p:sp>
      <p:sp>
        <p:nvSpPr>
          <p:cNvPr id="24" name="SK-3-text-23"/>
          <p:cNvSpPr/>
          <p:nvPr/>
        </p:nvSpPr>
        <p:spPr>
          <a:xfrm>
            <a:off x="1066800" y="3827115"/>
            <a:ext cx="5353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Risk Factors &amp; Triggers</a:t>
            </a:r>
            <a:endParaRPr lang="en-US" sz="1500" dirty="0"/>
          </a:p>
        </p:txBody>
      </p:sp>
      <p:sp>
        <p:nvSpPr>
          <p:cNvPr id="25" name="SK-3-text-24"/>
          <p:cNvSpPr/>
          <p:nvPr/>
        </p:nvSpPr>
        <p:spPr>
          <a:xfrm>
            <a:off x="914400" y="4265265"/>
            <a:ext cx="112776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Genetic: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Strong association with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HLA-DR4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~30% family history.</a:t>
            </a:r>
            <a:endParaRPr lang="en-US" sz="1275" dirty="0"/>
          </a:p>
        </p:txBody>
      </p:sp>
      <p:sp>
        <p:nvSpPr>
          <p:cNvPr id="26" name="SK-3-text-25"/>
          <p:cNvSpPr/>
          <p:nvPr/>
        </p:nvSpPr>
        <p:spPr>
          <a:xfrm>
            <a:off x="914400" y="4584353"/>
            <a:ext cx="112776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Smoking: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most significant modifiable environmental risk factor.</a:t>
            </a:r>
            <a:endParaRPr lang="en-US" sz="1275" dirty="0"/>
          </a:p>
        </p:txBody>
      </p:sp>
      <p:sp>
        <p:nvSpPr>
          <p:cNvPr id="27" name="SK-3-text-26"/>
          <p:cNvSpPr/>
          <p:nvPr/>
        </p:nvSpPr>
        <p:spPr>
          <a:xfrm>
            <a:off x="914400" y="4903440"/>
            <a:ext cx="112776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Obesity &amp; Infection: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Emerging roles in triggering immune dysregulation.</a:t>
            </a:r>
            <a:endParaRPr lang="en-US" sz="1275" dirty="0"/>
          </a:p>
        </p:txBody>
      </p:sp>
      <p:sp>
        <p:nvSpPr>
          <p:cNvPr id="28" name="SK-3-text-27"/>
          <p:cNvSpPr/>
          <p:nvPr/>
        </p:nvSpPr>
        <p:spPr>
          <a:xfrm>
            <a:off x="723900" y="5603528"/>
            <a:ext cx="6141690" cy="9144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Seropositive (70%):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Positive RF/anti-CCP. Associated with more aggressive disease and extra-articular features.</a:t>
            </a:r>
            <a:endParaRPr lang="en-US" sz="120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Seronegative (30%):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RF/anti-CCP negative; requires clinical diagnosis of inflammatory arthritis.</a:t>
            </a:r>
            <a:endParaRPr lang="en-US" sz="1200" dirty="0"/>
          </a:p>
        </p:txBody>
      </p:sp>
      <p:sp>
        <p:nvSpPr>
          <p:cNvPr id="29" name="SK-3-text-28"/>
          <p:cNvSpPr/>
          <p:nvPr/>
        </p:nvSpPr>
        <p:spPr>
          <a:xfrm>
            <a:off x="7322790" y="5313409"/>
            <a:ext cx="399291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Joint Architecture: Synovial inflammation and marginal erosions</a:t>
            </a:r>
            <a:endParaRPr lang="en-US" sz="1050" dirty="0"/>
          </a:p>
        </p:txBody>
      </p:sp>
      <p:sp>
        <p:nvSpPr>
          <p:cNvPr id="30" name="SK-3-text-29"/>
          <p:cNvSpPr/>
          <p:nvPr/>
        </p:nvSpPr>
        <p:spPr>
          <a:xfrm>
            <a:off x="7589490" y="5986909"/>
            <a:ext cx="387861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Pearl: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ulnar styloid and 5th metatarsal head are common early sites for radiographic erosions.</a:t>
            </a:r>
            <a:endParaRPr lang="en-US" sz="1125" dirty="0"/>
          </a:p>
        </p:txBody>
      </p:sp>
      <p:sp>
        <p:nvSpPr>
          <p:cNvPr id="31" name="SK-3-text-30"/>
          <p:cNvSpPr/>
          <p:nvPr/>
        </p:nvSpPr>
        <p:spPr>
          <a:xfrm>
            <a:off x="9989820" y="50482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2" name="SK-3-text-31"/>
          <p:cNvSpPr/>
          <p:nvPr/>
        </p:nvSpPr>
        <p:spPr>
          <a:xfrm>
            <a:off x="7475190" y="545530"/>
            <a:ext cx="25908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 • Slide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47650"/>
            <a:ext cx="3057525" cy="352425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752475"/>
            <a:ext cx="11430000" cy="38859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283940"/>
            <a:ext cx="6720780" cy="2154585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1426815"/>
            <a:ext cx="238125" cy="1905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562350"/>
            <a:ext cx="6720780" cy="2154585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3705225"/>
            <a:ext cx="238125" cy="190500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5840760"/>
            <a:ext cx="6720780" cy="845641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0380" y="1283940"/>
            <a:ext cx="4480620" cy="1704975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44680" y="1426815"/>
            <a:ext cx="238125" cy="1905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0380" y="3084165"/>
            <a:ext cx="4480620" cy="2276475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61028" y="3084165"/>
            <a:ext cx="2219325" cy="2276475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30380" y="5646390"/>
            <a:ext cx="4480620" cy="1039862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6381750"/>
            <a:ext cx="11430000" cy="247650"/>
          </a:xfrm>
          <a:prstGeom prst="rect">
            <a:avLst/>
          </a:prstGeom>
        </p:spPr>
      </p:pic>
      <p:sp>
        <p:nvSpPr>
          <p:cNvPr id="16" name="SK-4-text-15"/>
          <p:cNvSpPr/>
          <p:nvPr/>
        </p:nvSpPr>
        <p:spPr>
          <a:xfrm>
            <a:off x="609600" y="24765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7" name="SK-4-text-16"/>
          <p:cNvSpPr/>
          <p:nvPr/>
        </p:nvSpPr>
        <p:spPr>
          <a:xfrm>
            <a:off x="419100" y="752475"/>
            <a:ext cx="11772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Clinical Presentation: Identifying RA</a:t>
            </a:r>
            <a:endParaRPr lang="en-US" sz="2550" dirty="0"/>
          </a:p>
        </p:txBody>
      </p:sp>
      <p:sp>
        <p:nvSpPr>
          <p:cNvPr id="18" name="SK-4-text-17"/>
          <p:cNvSpPr/>
          <p:nvPr/>
        </p:nvSpPr>
        <p:spPr>
          <a:xfrm>
            <a:off x="828675" y="1379190"/>
            <a:ext cx="649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Hallmark Features</a:t>
            </a:r>
            <a:endParaRPr lang="en-US" sz="1500" dirty="0"/>
          </a:p>
        </p:txBody>
      </p:sp>
      <p:sp>
        <p:nvSpPr>
          <p:cNvPr id="19" name="SK-4-text-18"/>
          <p:cNvSpPr/>
          <p:nvPr/>
        </p:nvSpPr>
        <p:spPr>
          <a:xfrm>
            <a:off x="685800" y="1722090"/>
            <a:ext cx="878693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Insidious onset: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Weeks to months progression</a:t>
            </a:r>
            <a:endParaRPr lang="en-US" sz="1350" dirty="0"/>
          </a:p>
        </p:txBody>
      </p:sp>
      <p:sp>
        <p:nvSpPr>
          <p:cNvPr id="20" name="SK-4-text-19"/>
          <p:cNvSpPr/>
          <p:nvPr/>
        </p:nvSpPr>
        <p:spPr>
          <a:xfrm>
            <a:off x="685800" y="2026890"/>
            <a:ext cx="10251419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Morning Stiffness: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Persists &gt;30 minutes (Hallmark)</a:t>
            </a:r>
            <a:endParaRPr lang="en-US" sz="1350" dirty="0"/>
          </a:p>
        </p:txBody>
      </p:sp>
      <p:sp>
        <p:nvSpPr>
          <p:cNvPr id="21" name="SK-4-text-20"/>
          <p:cNvSpPr/>
          <p:nvPr/>
        </p:nvSpPr>
        <p:spPr>
          <a:xfrm>
            <a:off x="685800" y="2331690"/>
            <a:ext cx="93860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Gel Phenomenon: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Stiffness after periods of rest</a:t>
            </a:r>
            <a:endParaRPr lang="en-US" sz="1350" dirty="0"/>
          </a:p>
        </p:txBody>
      </p:sp>
      <p:sp>
        <p:nvSpPr>
          <p:cNvPr id="22" name="SK-4-text-21"/>
          <p:cNvSpPr/>
          <p:nvPr/>
        </p:nvSpPr>
        <p:spPr>
          <a:xfrm>
            <a:off x="685800" y="2636490"/>
            <a:ext cx="938604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Fatigue, weight loss, low-grade fever</a:t>
            </a:r>
            <a:endParaRPr lang="en-US" sz="1350" dirty="0"/>
          </a:p>
        </p:txBody>
      </p:sp>
      <p:sp>
        <p:nvSpPr>
          <p:cNvPr id="23" name="SK-4-text-22"/>
          <p:cNvSpPr/>
          <p:nvPr/>
        </p:nvSpPr>
        <p:spPr>
          <a:xfrm>
            <a:off x="828675" y="3657600"/>
            <a:ext cx="649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Joint Distribution</a:t>
            </a:r>
            <a:endParaRPr lang="en-US" sz="1500" dirty="0"/>
          </a:p>
        </p:txBody>
      </p:sp>
      <p:sp>
        <p:nvSpPr>
          <p:cNvPr id="24" name="SK-4-text-23"/>
          <p:cNvSpPr/>
          <p:nvPr/>
        </p:nvSpPr>
        <p:spPr>
          <a:xfrm>
            <a:off x="685800" y="4000500"/>
            <a:ext cx="83875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Symmetry: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Bilateral involvement is typical</a:t>
            </a:r>
            <a:endParaRPr lang="en-US" sz="1350" dirty="0"/>
          </a:p>
        </p:txBody>
      </p:sp>
      <p:sp>
        <p:nvSpPr>
          <p:cNvPr id="25" name="SK-4-text-24"/>
          <p:cNvSpPr/>
          <p:nvPr/>
        </p:nvSpPr>
        <p:spPr>
          <a:xfrm>
            <a:off x="685800" y="4305300"/>
            <a:ext cx="9985149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Small Joints: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Classically MCP, PIP, and MTP joints</a:t>
            </a:r>
            <a:endParaRPr lang="en-US" sz="1350" dirty="0"/>
          </a:p>
        </p:txBody>
      </p:sp>
      <p:sp>
        <p:nvSpPr>
          <p:cNvPr id="26" name="SK-4-text-25"/>
          <p:cNvSpPr/>
          <p:nvPr/>
        </p:nvSpPr>
        <p:spPr>
          <a:xfrm>
            <a:off x="685800" y="4610100"/>
            <a:ext cx="758871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Wrists: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Early and frequent involvement</a:t>
            </a:r>
            <a:endParaRPr lang="en-US" sz="1350" dirty="0"/>
          </a:p>
        </p:txBody>
      </p:sp>
      <p:sp>
        <p:nvSpPr>
          <p:cNvPr id="27" name="SK-4-text-26"/>
          <p:cNvSpPr/>
          <p:nvPr/>
        </p:nvSpPr>
        <p:spPr>
          <a:xfrm>
            <a:off x="685800" y="4914900"/>
            <a:ext cx="10051716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Atypical: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TMJ, C1-C2 (neck pain), cricoarytenoids</a:t>
            </a:r>
            <a:endParaRPr lang="en-US" sz="1350" dirty="0"/>
          </a:p>
        </p:txBody>
      </p:sp>
      <p:sp>
        <p:nvSpPr>
          <p:cNvPr id="28" name="SK-4-text-27"/>
          <p:cNvSpPr/>
          <p:nvPr/>
        </p:nvSpPr>
        <p:spPr>
          <a:xfrm>
            <a:off x="495300" y="5936010"/>
            <a:ext cx="65683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B21B6"/>
                </a:solidFill>
              </a:rPr>
              <a:t>PURPLE AKT BOX</a:t>
            </a:r>
            <a:endParaRPr lang="en-US" sz="1050" dirty="0"/>
          </a:p>
        </p:txBody>
      </p:sp>
      <p:sp>
        <p:nvSpPr>
          <p:cNvPr id="29" name="SK-4-text-28"/>
          <p:cNvSpPr/>
          <p:nvPr/>
        </p:nvSpPr>
        <p:spPr>
          <a:xfrm>
            <a:off x="495300" y="6164610"/>
            <a:ext cx="649218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 typically </a:t>
            </a:r>
            <a:r>
              <a:rPr lang="en-US" sz="1200" b="1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SPARES the DIP joints</a:t>
            </a:r>
            <a:r>
              <a:rPr lang="en-US" sz="1200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If DIPs are involved, think Osteoarthritis (Heberden’s nodes) or Psoriatic Arthritis.</a:t>
            </a:r>
            <a:endParaRPr lang="en-US" sz="1200" dirty="0"/>
          </a:p>
        </p:txBody>
      </p:sp>
      <p:sp>
        <p:nvSpPr>
          <p:cNvPr id="30" name="SK-4-text-29"/>
          <p:cNvSpPr/>
          <p:nvPr/>
        </p:nvSpPr>
        <p:spPr>
          <a:xfrm>
            <a:off x="7778055" y="1379190"/>
            <a:ext cx="425202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Key Exam Signs</a:t>
            </a:r>
            <a:endParaRPr lang="en-US" sz="1500" dirty="0"/>
          </a:p>
        </p:txBody>
      </p:sp>
      <p:sp>
        <p:nvSpPr>
          <p:cNvPr id="31" name="SK-4-text-30"/>
          <p:cNvSpPr/>
          <p:nvPr/>
        </p:nvSpPr>
        <p:spPr>
          <a:xfrm>
            <a:off x="7635180" y="1722090"/>
            <a:ext cx="45568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Swelling: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Soft, boggy, synovial thickening</a:t>
            </a:r>
            <a:endParaRPr lang="en-US" sz="1350" dirty="0"/>
          </a:p>
        </p:txBody>
      </p:sp>
      <p:sp>
        <p:nvSpPr>
          <p:cNvPr id="32" name="SK-4-text-31"/>
          <p:cNvSpPr/>
          <p:nvPr/>
        </p:nvSpPr>
        <p:spPr>
          <a:xfrm>
            <a:off x="7635180" y="2026890"/>
            <a:ext cx="45568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Squeeze Test: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Tenderness at MCP or MTP joints</a:t>
            </a:r>
            <a:endParaRPr lang="en-US" sz="1350" dirty="0"/>
          </a:p>
        </p:txBody>
      </p:sp>
      <p:sp>
        <p:nvSpPr>
          <p:cNvPr id="33" name="SK-4-text-32"/>
          <p:cNvSpPr/>
          <p:nvPr/>
        </p:nvSpPr>
        <p:spPr>
          <a:xfrm>
            <a:off x="7635180" y="2331690"/>
            <a:ext cx="406152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Reduced Grip: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Weakness due to pain/inflammation</a:t>
            </a:r>
            <a:endParaRPr lang="en-US" sz="1350" dirty="0"/>
          </a:p>
        </p:txBody>
      </p:sp>
      <p:sp>
        <p:nvSpPr>
          <p:cNvPr id="34" name="SK-4-text-33"/>
          <p:cNvSpPr/>
          <p:nvPr/>
        </p:nvSpPr>
        <p:spPr>
          <a:xfrm>
            <a:off x="7292280" y="5379690"/>
            <a:ext cx="45568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Reference: Normal joint anatomy. RA target: Synovium.</a:t>
            </a:r>
            <a:endParaRPr lang="en-US" sz="900" dirty="0"/>
          </a:p>
        </p:txBody>
      </p:sp>
      <p:sp>
        <p:nvSpPr>
          <p:cNvPr id="35" name="SK-4-text-34"/>
          <p:cNvSpPr/>
          <p:nvPr/>
        </p:nvSpPr>
        <p:spPr>
          <a:xfrm>
            <a:off x="7444680" y="5722590"/>
            <a:ext cx="43282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kern="0" spc="30" dirty="0">
                <a:solidFill>
                  <a:srgbClr val="991B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 / SCA TIP</a:t>
            </a:r>
            <a:endParaRPr lang="en-US" sz="1200" dirty="0"/>
          </a:p>
        </p:txBody>
      </p:sp>
      <p:sp>
        <p:nvSpPr>
          <p:cNvPr id="36" name="SK-4-text-35"/>
          <p:cNvSpPr/>
          <p:nvPr/>
        </p:nvSpPr>
        <p:spPr>
          <a:xfrm>
            <a:off x="7444680" y="5970240"/>
            <a:ext cx="425202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B9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Acute monoarticular swelling in a known RA patient is </a:t>
            </a:r>
            <a:r>
              <a:rPr lang="en-US" sz="1200" b="1" dirty="0">
                <a:solidFill>
                  <a:srgbClr val="B9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Septic Arthritis</a:t>
            </a:r>
            <a:r>
              <a:rPr lang="en-US" sz="1200" dirty="0">
                <a:solidFill>
                  <a:srgbClr val="B9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until proven otherwise. "If in doubt, aspirate."</a:t>
            </a:r>
            <a:endParaRPr lang="en-US" sz="1200" dirty="0"/>
          </a:p>
        </p:txBody>
      </p:sp>
      <p:sp>
        <p:nvSpPr>
          <p:cNvPr id="37" name="SK-4-text-36"/>
          <p:cNvSpPr/>
          <p:nvPr/>
        </p:nvSpPr>
        <p:spPr>
          <a:xfrm>
            <a:off x="9987643" y="63817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8" name="SK-4-text-37"/>
          <p:cNvSpPr/>
          <p:nvPr/>
        </p:nvSpPr>
        <p:spPr>
          <a:xfrm>
            <a:off x="6871440" y="656257"/>
            <a:ext cx="3200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 — Clinical Presentation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3057525" cy="352425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38859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80989"/>
            <a:ext cx="309563" cy="25152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1238" y="1445865"/>
            <a:ext cx="9525" cy="435099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1763" y="1480989"/>
            <a:ext cx="309563" cy="251520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5977830"/>
            <a:ext cx="11430000" cy="47625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" y="6101655"/>
            <a:ext cx="285750" cy="22860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6635055"/>
            <a:ext cx="11430000" cy="266700"/>
          </a:xfrm>
          <a:prstGeom prst="rect">
            <a:avLst/>
          </a:prstGeom>
        </p:spPr>
      </p:pic>
      <p:sp>
        <p:nvSpPr>
          <p:cNvPr id="12" name="SK-5-text-11"/>
          <p:cNvSpPr/>
          <p:nvPr/>
        </p:nvSpPr>
        <p:spPr>
          <a:xfrm>
            <a:off x="609600" y="3048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3" name="SK-5-text-12"/>
          <p:cNvSpPr/>
          <p:nvPr/>
        </p:nvSpPr>
        <p:spPr>
          <a:xfrm>
            <a:off x="495300" y="8096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Osteoarthritis vs. Inflammatory Arthritis</a:t>
            </a:r>
            <a:endParaRPr lang="en-US" sz="2550" dirty="0"/>
          </a:p>
        </p:txBody>
      </p:sp>
      <p:sp>
        <p:nvSpPr>
          <p:cNvPr id="14" name="SK-5-text-13"/>
          <p:cNvSpPr/>
          <p:nvPr/>
        </p:nvSpPr>
        <p:spPr>
          <a:xfrm>
            <a:off x="804863" y="1445865"/>
            <a:ext cx="5646420" cy="32191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0369A1"/>
                </a:solidFill>
              </a:rPr>
              <a:t>Osteoarthritis (OA)</a:t>
            </a:r>
            <a:endParaRPr lang="en-US" sz="1950" dirty="0"/>
          </a:p>
        </p:txBody>
      </p:sp>
      <p:sp>
        <p:nvSpPr>
          <p:cNvPr id="15" name="SK-5-text-14"/>
          <p:cNvSpPr/>
          <p:nvPr/>
        </p:nvSpPr>
        <p:spPr>
          <a:xfrm>
            <a:off x="495300" y="211068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JOINTS</a:t>
            </a:r>
            <a:endParaRPr lang="en-US" sz="900" dirty="0"/>
          </a:p>
        </p:txBody>
      </p:sp>
      <p:sp>
        <p:nvSpPr>
          <p:cNvPr id="16" name="SK-5-text-15"/>
          <p:cNvSpPr/>
          <p:nvPr/>
        </p:nvSpPr>
        <p:spPr>
          <a:xfrm>
            <a:off x="495300" y="2310705"/>
            <a:ext cx="519588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DIP, CMC, Knees, Hips</a:t>
            </a:r>
            <a:endParaRPr lang="en-US" sz="1500" dirty="0"/>
          </a:p>
        </p:txBody>
      </p:sp>
      <p:sp>
        <p:nvSpPr>
          <p:cNvPr id="17" name="SK-5-text-16"/>
          <p:cNvSpPr/>
          <p:nvPr/>
        </p:nvSpPr>
        <p:spPr>
          <a:xfrm>
            <a:off x="495300" y="289173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ONSET &amp; NATURE</a:t>
            </a:r>
            <a:endParaRPr lang="en-US" sz="900" dirty="0"/>
          </a:p>
        </p:txBody>
      </p:sp>
      <p:sp>
        <p:nvSpPr>
          <p:cNvPr id="18" name="SK-5-text-17"/>
          <p:cNvSpPr/>
          <p:nvPr/>
        </p:nvSpPr>
        <p:spPr>
          <a:xfrm>
            <a:off x="495300" y="3091755"/>
            <a:ext cx="519588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Gradual, Use-related</a:t>
            </a:r>
            <a:endParaRPr lang="en-US" sz="1500" dirty="0"/>
          </a:p>
        </p:txBody>
      </p:sp>
      <p:sp>
        <p:nvSpPr>
          <p:cNvPr id="19" name="SK-5-text-18"/>
          <p:cNvSpPr/>
          <p:nvPr/>
        </p:nvSpPr>
        <p:spPr>
          <a:xfrm>
            <a:off x="495300" y="367278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MORNING STIFFNESS</a:t>
            </a:r>
            <a:endParaRPr lang="en-US" sz="900" dirty="0"/>
          </a:p>
        </p:txBody>
      </p:sp>
      <p:sp>
        <p:nvSpPr>
          <p:cNvPr id="20" name="SK-5-text-19"/>
          <p:cNvSpPr/>
          <p:nvPr/>
        </p:nvSpPr>
        <p:spPr>
          <a:xfrm>
            <a:off x="495300" y="3872805"/>
            <a:ext cx="519588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Brief (&lt;30 minutes)</a:t>
            </a:r>
            <a:endParaRPr lang="en-US" sz="1500" dirty="0"/>
          </a:p>
        </p:txBody>
      </p:sp>
      <p:sp>
        <p:nvSpPr>
          <p:cNvPr id="21" name="SK-5-text-20"/>
          <p:cNvSpPr/>
          <p:nvPr/>
        </p:nvSpPr>
        <p:spPr>
          <a:xfrm>
            <a:off x="495300" y="445383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SWELLING TYPE</a:t>
            </a:r>
            <a:endParaRPr lang="en-US" sz="900" dirty="0"/>
          </a:p>
        </p:txBody>
      </p:sp>
      <p:sp>
        <p:nvSpPr>
          <p:cNvPr id="22" name="SK-5-text-21"/>
          <p:cNvSpPr/>
          <p:nvPr/>
        </p:nvSpPr>
        <p:spPr>
          <a:xfrm>
            <a:off x="495300" y="4653855"/>
            <a:ext cx="519588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Bony (Hard)</a:t>
            </a:r>
            <a:endParaRPr lang="en-US" sz="1500" dirty="0"/>
          </a:p>
        </p:txBody>
      </p:sp>
      <p:sp>
        <p:nvSpPr>
          <p:cNvPr id="23" name="SK-5-text-22"/>
          <p:cNvSpPr/>
          <p:nvPr/>
        </p:nvSpPr>
        <p:spPr>
          <a:xfrm>
            <a:off x="495300" y="523488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FEATURES</a:t>
            </a:r>
            <a:endParaRPr lang="en-US" sz="900" dirty="0"/>
          </a:p>
        </p:txBody>
      </p:sp>
      <p:sp>
        <p:nvSpPr>
          <p:cNvPr id="24" name="SK-5-text-23"/>
          <p:cNvSpPr/>
          <p:nvPr/>
        </p:nvSpPr>
        <p:spPr>
          <a:xfrm>
            <a:off x="495300" y="5434905"/>
            <a:ext cx="519588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Absent</a:t>
            </a:r>
            <a:endParaRPr lang="en-US" sz="1500" dirty="0"/>
          </a:p>
        </p:txBody>
      </p:sp>
      <p:sp>
        <p:nvSpPr>
          <p:cNvPr id="25" name="SK-5-text-24"/>
          <p:cNvSpPr/>
          <p:nvPr/>
        </p:nvSpPr>
        <p:spPr>
          <a:xfrm>
            <a:off x="6905625" y="1445865"/>
            <a:ext cx="5286375" cy="32191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EA580C"/>
                </a:solidFill>
              </a:rPr>
              <a:t>Rheumatoid Arthritis (RA)</a:t>
            </a:r>
            <a:endParaRPr lang="en-US" sz="1950" dirty="0"/>
          </a:p>
        </p:txBody>
      </p:sp>
      <p:sp>
        <p:nvSpPr>
          <p:cNvPr id="26" name="SK-5-text-25"/>
          <p:cNvSpPr/>
          <p:nvPr/>
        </p:nvSpPr>
        <p:spPr>
          <a:xfrm>
            <a:off x="6596063" y="211068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JOINTS</a:t>
            </a:r>
            <a:endParaRPr lang="en-US" sz="900" dirty="0"/>
          </a:p>
        </p:txBody>
      </p:sp>
      <p:sp>
        <p:nvSpPr>
          <p:cNvPr id="27" name="SK-5-text-26"/>
          <p:cNvSpPr/>
          <p:nvPr/>
        </p:nvSpPr>
        <p:spPr>
          <a:xfrm>
            <a:off x="6596063" y="2310705"/>
            <a:ext cx="519588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MCP, PIP, MTP, Wrists</a:t>
            </a:r>
            <a:endParaRPr lang="en-US" sz="1500" dirty="0"/>
          </a:p>
        </p:txBody>
      </p:sp>
      <p:sp>
        <p:nvSpPr>
          <p:cNvPr id="28" name="SK-5-text-27"/>
          <p:cNvSpPr/>
          <p:nvPr/>
        </p:nvSpPr>
        <p:spPr>
          <a:xfrm>
            <a:off x="6596063" y="289173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ONSET &amp; NATURE</a:t>
            </a:r>
            <a:endParaRPr lang="en-US" sz="900" dirty="0"/>
          </a:p>
        </p:txBody>
      </p:sp>
      <p:sp>
        <p:nvSpPr>
          <p:cNvPr id="29" name="SK-5-text-28"/>
          <p:cNvSpPr/>
          <p:nvPr/>
        </p:nvSpPr>
        <p:spPr>
          <a:xfrm>
            <a:off x="6596063" y="3091755"/>
            <a:ext cx="559593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Variable; Bilateral &amp; Symmetrical</a:t>
            </a:r>
            <a:endParaRPr lang="en-US" sz="1500" dirty="0"/>
          </a:p>
        </p:txBody>
      </p:sp>
      <p:sp>
        <p:nvSpPr>
          <p:cNvPr id="30" name="SK-5-text-29"/>
          <p:cNvSpPr/>
          <p:nvPr/>
        </p:nvSpPr>
        <p:spPr>
          <a:xfrm>
            <a:off x="6596063" y="367278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MORNING STIFFNESS</a:t>
            </a:r>
            <a:endParaRPr lang="en-US" sz="900" dirty="0"/>
          </a:p>
        </p:txBody>
      </p:sp>
      <p:sp>
        <p:nvSpPr>
          <p:cNvPr id="31" name="SK-5-text-30"/>
          <p:cNvSpPr/>
          <p:nvPr/>
        </p:nvSpPr>
        <p:spPr>
          <a:xfrm>
            <a:off x="6596063" y="3872805"/>
            <a:ext cx="559593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Prolonged (&gt;30 minutes)</a:t>
            </a:r>
            <a:endParaRPr lang="en-US" sz="1500" dirty="0"/>
          </a:p>
        </p:txBody>
      </p:sp>
      <p:sp>
        <p:nvSpPr>
          <p:cNvPr id="32" name="SK-5-text-31"/>
          <p:cNvSpPr/>
          <p:nvPr/>
        </p:nvSpPr>
        <p:spPr>
          <a:xfrm>
            <a:off x="6596063" y="445383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SWELLING TYPE</a:t>
            </a:r>
            <a:endParaRPr lang="en-US" sz="900" dirty="0"/>
          </a:p>
        </p:txBody>
      </p:sp>
      <p:sp>
        <p:nvSpPr>
          <p:cNvPr id="33" name="SK-5-text-32"/>
          <p:cNvSpPr/>
          <p:nvPr/>
        </p:nvSpPr>
        <p:spPr>
          <a:xfrm>
            <a:off x="6596063" y="4653855"/>
            <a:ext cx="5195888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 (Synovial)</a:t>
            </a:r>
            <a:endParaRPr lang="en-US" sz="1500" dirty="0"/>
          </a:p>
        </p:txBody>
      </p:sp>
      <p:sp>
        <p:nvSpPr>
          <p:cNvPr id="34" name="SK-5-text-33"/>
          <p:cNvSpPr/>
          <p:nvPr/>
        </p:nvSpPr>
        <p:spPr>
          <a:xfrm>
            <a:off x="6596063" y="5234880"/>
            <a:ext cx="5176838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3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FEATURES</a:t>
            </a:r>
            <a:endParaRPr lang="en-US" sz="900" dirty="0"/>
          </a:p>
        </p:txBody>
      </p:sp>
      <p:sp>
        <p:nvSpPr>
          <p:cNvPr id="35" name="SK-5-text-34"/>
          <p:cNvSpPr/>
          <p:nvPr/>
        </p:nvSpPr>
        <p:spPr>
          <a:xfrm>
            <a:off x="6596063" y="5434905"/>
            <a:ext cx="5581650" cy="266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Fatigue, Malaise, ±Fever</a:t>
            </a:r>
            <a:endParaRPr lang="en-US" sz="1500" dirty="0"/>
          </a:p>
        </p:txBody>
      </p:sp>
      <p:sp>
        <p:nvSpPr>
          <p:cNvPr id="36" name="SK-5-text-35"/>
          <p:cNvSpPr/>
          <p:nvPr/>
        </p:nvSpPr>
        <p:spPr>
          <a:xfrm>
            <a:off x="1047750" y="6101655"/>
            <a:ext cx="11144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Pitfall: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Osteoarthritis can co-exist with Rheumatoid Arthritis. Both can present with hot, swollen hand joints in older patients.</a:t>
            </a:r>
            <a:endParaRPr lang="en-US" sz="1200" dirty="0"/>
          </a:p>
        </p:txBody>
      </p:sp>
      <p:sp>
        <p:nvSpPr>
          <p:cNvPr id="37" name="SK-5-text-36"/>
          <p:cNvSpPr/>
          <p:nvPr/>
        </p:nvSpPr>
        <p:spPr>
          <a:xfrm>
            <a:off x="10150929" y="774246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8" name="SK-5-text-37"/>
          <p:cNvSpPr/>
          <p:nvPr/>
        </p:nvSpPr>
        <p:spPr>
          <a:xfrm>
            <a:off x="6988406" y="774246"/>
            <a:ext cx="32861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 — Clinical Differentiation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47650"/>
            <a:ext cx="3057525" cy="352425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752475"/>
            <a:ext cx="11430000" cy="38859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283940"/>
            <a:ext cx="5601444" cy="466725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441103"/>
            <a:ext cx="190500" cy="152400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1874490"/>
            <a:ext cx="6151364" cy="2324993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1950690"/>
            <a:ext cx="5922764" cy="295275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0339" y="1960215"/>
            <a:ext cx="847725" cy="238125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300" y="3760440"/>
            <a:ext cx="5922764" cy="295275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84764" y="1874490"/>
            <a:ext cx="5126236" cy="2324993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9064" y="1950690"/>
            <a:ext cx="4897636" cy="295275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48975" y="1960215"/>
            <a:ext cx="847725" cy="238125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4294733"/>
            <a:ext cx="6151364" cy="1124992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5300" y="4370933"/>
            <a:ext cx="5922764" cy="295275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5114" y="4380458"/>
            <a:ext cx="742950" cy="238125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684764" y="4294733"/>
            <a:ext cx="5126236" cy="1124992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99064" y="4370933"/>
            <a:ext cx="4897636" cy="295275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953750" y="4380458"/>
            <a:ext cx="742950" cy="238125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1000" y="5591175"/>
            <a:ext cx="11430000" cy="628650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1500" y="5686425"/>
            <a:ext cx="285750" cy="228600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1000" y="6362700"/>
            <a:ext cx="11430000" cy="247650"/>
          </a:xfrm>
          <a:prstGeom prst="rect">
            <a:avLst/>
          </a:prstGeom>
        </p:spPr>
      </p:pic>
      <p:sp>
        <p:nvSpPr>
          <p:cNvPr id="24" name="SK-6-text-23"/>
          <p:cNvSpPr/>
          <p:nvPr/>
        </p:nvSpPr>
        <p:spPr>
          <a:xfrm>
            <a:off x="609600" y="24765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5" name="SK-6-text-24"/>
          <p:cNvSpPr/>
          <p:nvPr/>
        </p:nvSpPr>
        <p:spPr>
          <a:xfrm>
            <a:off x="419100" y="752475"/>
            <a:ext cx="11772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 2010 ACR/EULAR Classification Criteria</a:t>
            </a:r>
            <a:endParaRPr lang="en-US" sz="2550" dirty="0"/>
          </a:p>
        </p:txBody>
      </p:sp>
      <p:sp>
        <p:nvSpPr>
          <p:cNvPr id="26" name="SK-6-text-25"/>
          <p:cNvSpPr/>
          <p:nvPr/>
        </p:nvSpPr>
        <p:spPr>
          <a:xfrm>
            <a:off x="876300" y="1360140"/>
            <a:ext cx="113157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</a:rPr>
              <a:t>Score ≥ 6 / 10 = Definite Rheumatoid Arthritis</a:t>
            </a:r>
            <a:endParaRPr lang="en-US" sz="1650" dirty="0"/>
          </a:p>
        </p:txBody>
      </p:sp>
      <p:sp>
        <p:nvSpPr>
          <p:cNvPr id="27" name="SK-6-text-26"/>
          <p:cNvSpPr/>
          <p:nvPr/>
        </p:nvSpPr>
        <p:spPr>
          <a:xfrm>
            <a:off x="495300" y="1950690"/>
            <a:ext cx="433768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369A1"/>
                </a:solidFill>
              </a:rPr>
              <a:t>1. Joint Involvement</a:t>
            </a:r>
            <a:endParaRPr lang="en-US" sz="1350" dirty="0"/>
          </a:p>
        </p:txBody>
      </p:sp>
      <p:sp>
        <p:nvSpPr>
          <p:cNvPr id="28" name="SK-6-text-27"/>
          <p:cNvSpPr/>
          <p:nvPr/>
        </p:nvSpPr>
        <p:spPr>
          <a:xfrm>
            <a:off x="5646539" y="1960215"/>
            <a:ext cx="1563727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0–5 Points</a:t>
            </a:r>
            <a:endParaRPr lang="en-US" sz="1050" dirty="0"/>
          </a:p>
        </p:txBody>
      </p:sp>
      <p:sp>
        <p:nvSpPr>
          <p:cNvPr id="29" name="SK-6-text-28"/>
          <p:cNvSpPr/>
          <p:nvPr/>
        </p:nvSpPr>
        <p:spPr>
          <a:xfrm>
            <a:off x="495300" y="2322165"/>
            <a:ext cx="38557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medium-large joint</a:t>
            </a:r>
            <a:endParaRPr lang="en-US" sz="1200" dirty="0"/>
          </a:p>
        </p:txBody>
      </p:sp>
      <p:sp>
        <p:nvSpPr>
          <p:cNvPr id="30" name="SK-6-text-29"/>
          <p:cNvSpPr/>
          <p:nvPr/>
        </p:nvSpPr>
        <p:spPr>
          <a:xfrm>
            <a:off x="6113264" y="2322165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200" dirty="0"/>
          </a:p>
        </p:txBody>
      </p:sp>
      <p:sp>
        <p:nvSpPr>
          <p:cNvPr id="31" name="SK-6-text-30"/>
          <p:cNvSpPr/>
          <p:nvPr/>
        </p:nvSpPr>
        <p:spPr>
          <a:xfrm>
            <a:off x="495300" y="2607915"/>
            <a:ext cx="48310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2–10 medium-large joints</a:t>
            </a:r>
            <a:endParaRPr lang="en-US" sz="1200" dirty="0"/>
          </a:p>
        </p:txBody>
      </p:sp>
      <p:sp>
        <p:nvSpPr>
          <p:cNvPr id="32" name="SK-6-text-31"/>
          <p:cNvSpPr/>
          <p:nvPr/>
        </p:nvSpPr>
        <p:spPr>
          <a:xfrm>
            <a:off x="6113264" y="2607915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33" name="SK-6-text-32"/>
          <p:cNvSpPr/>
          <p:nvPr/>
        </p:nvSpPr>
        <p:spPr>
          <a:xfrm>
            <a:off x="495300" y="2893665"/>
            <a:ext cx="7086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1–3 small joints (with/without large)</a:t>
            </a:r>
            <a:endParaRPr lang="en-US" sz="1200" dirty="0"/>
          </a:p>
        </p:txBody>
      </p:sp>
      <p:sp>
        <p:nvSpPr>
          <p:cNvPr id="34" name="SK-6-text-33"/>
          <p:cNvSpPr/>
          <p:nvPr/>
        </p:nvSpPr>
        <p:spPr>
          <a:xfrm>
            <a:off x="6113264" y="2893665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  <p:sp>
        <p:nvSpPr>
          <p:cNvPr id="35" name="SK-6-text-34"/>
          <p:cNvSpPr/>
          <p:nvPr/>
        </p:nvSpPr>
        <p:spPr>
          <a:xfrm>
            <a:off x="495300" y="3179415"/>
            <a:ext cx="7391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4–10 small joints (with/without large)</a:t>
            </a:r>
            <a:endParaRPr lang="en-US" sz="1200" dirty="0"/>
          </a:p>
        </p:txBody>
      </p:sp>
      <p:sp>
        <p:nvSpPr>
          <p:cNvPr id="36" name="SK-6-text-35"/>
          <p:cNvSpPr/>
          <p:nvPr/>
        </p:nvSpPr>
        <p:spPr>
          <a:xfrm>
            <a:off x="6113264" y="3179415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  <p:sp>
        <p:nvSpPr>
          <p:cNvPr id="37" name="SK-6-text-36"/>
          <p:cNvSpPr/>
          <p:nvPr/>
        </p:nvSpPr>
        <p:spPr>
          <a:xfrm>
            <a:off x="495300" y="3465165"/>
            <a:ext cx="6842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&gt;10 joints (at least 1 small joint)</a:t>
            </a:r>
            <a:endParaRPr lang="en-US" sz="1200" dirty="0"/>
          </a:p>
        </p:txBody>
      </p:sp>
      <p:sp>
        <p:nvSpPr>
          <p:cNvPr id="38" name="SK-6-text-37"/>
          <p:cNvSpPr/>
          <p:nvPr/>
        </p:nvSpPr>
        <p:spPr>
          <a:xfrm>
            <a:off x="6113264" y="3465165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SK-6-text-38"/>
          <p:cNvSpPr/>
          <p:nvPr/>
        </p:nvSpPr>
        <p:spPr>
          <a:xfrm>
            <a:off x="609600" y="3808065"/>
            <a:ext cx="81305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Small joints: MCP, PIP, MTP 2–5, thumb IP, wrist.</a:t>
            </a:r>
            <a:endParaRPr lang="en-US" sz="1050" dirty="0"/>
          </a:p>
        </p:txBody>
      </p:sp>
      <p:sp>
        <p:nvSpPr>
          <p:cNvPr id="40" name="SK-6-text-39"/>
          <p:cNvSpPr/>
          <p:nvPr/>
        </p:nvSpPr>
        <p:spPr>
          <a:xfrm>
            <a:off x="6799064" y="1950690"/>
            <a:ext cx="24860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369A1"/>
                </a:solidFill>
              </a:rPr>
              <a:t>2. Serology</a:t>
            </a:r>
            <a:endParaRPr lang="en-US" sz="1350" dirty="0"/>
          </a:p>
        </p:txBody>
      </p:sp>
      <p:sp>
        <p:nvSpPr>
          <p:cNvPr id="41" name="SK-6-text-40"/>
          <p:cNvSpPr/>
          <p:nvPr/>
        </p:nvSpPr>
        <p:spPr>
          <a:xfrm>
            <a:off x="10925175" y="1960215"/>
            <a:ext cx="1266825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0–3 Points</a:t>
            </a:r>
            <a:endParaRPr lang="en-US" sz="1050" dirty="0"/>
          </a:p>
        </p:txBody>
      </p:sp>
      <p:sp>
        <p:nvSpPr>
          <p:cNvPr id="42" name="SK-6-text-41"/>
          <p:cNvSpPr/>
          <p:nvPr/>
        </p:nvSpPr>
        <p:spPr>
          <a:xfrm>
            <a:off x="6799064" y="2322165"/>
            <a:ext cx="539293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Negative RF and negative anti-CCP</a:t>
            </a:r>
            <a:endParaRPr lang="en-US" sz="1200" dirty="0"/>
          </a:p>
        </p:txBody>
      </p:sp>
      <p:sp>
        <p:nvSpPr>
          <p:cNvPr id="43" name="SK-6-text-42"/>
          <p:cNvSpPr/>
          <p:nvPr/>
        </p:nvSpPr>
        <p:spPr>
          <a:xfrm>
            <a:off x="11391900" y="2322165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200" dirty="0"/>
          </a:p>
        </p:txBody>
      </p:sp>
      <p:sp>
        <p:nvSpPr>
          <p:cNvPr id="44" name="SK-6-text-43"/>
          <p:cNvSpPr/>
          <p:nvPr/>
        </p:nvSpPr>
        <p:spPr>
          <a:xfrm>
            <a:off x="6799064" y="2607915"/>
            <a:ext cx="50139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Low-positive RF or anti-CCP</a:t>
            </a:r>
            <a:endParaRPr lang="en-US" sz="1200" dirty="0"/>
          </a:p>
        </p:txBody>
      </p:sp>
      <p:sp>
        <p:nvSpPr>
          <p:cNvPr id="45" name="SK-6-text-44"/>
          <p:cNvSpPr/>
          <p:nvPr/>
        </p:nvSpPr>
        <p:spPr>
          <a:xfrm>
            <a:off x="11391900" y="2607915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200" dirty="0"/>
          </a:p>
        </p:txBody>
      </p:sp>
      <p:sp>
        <p:nvSpPr>
          <p:cNvPr id="46" name="SK-6-text-45"/>
          <p:cNvSpPr/>
          <p:nvPr/>
        </p:nvSpPr>
        <p:spPr>
          <a:xfrm>
            <a:off x="6799064" y="2893665"/>
            <a:ext cx="51968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High-positive RF or anti-CCP</a:t>
            </a:r>
            <a:endParaRPr lang="en-US" sz="1200" dirty="0"/>
          </a:p>
        </p:txBody>
      </p:sp>
      <p:sp>
        <p:nvSpPr>
          <p:cNvPr id="47" name="SK-6-text-46"/>
          <p:cNvSpPr/>
          <p:nvPr/>
        </p:nvSpPr>
        <p:spPr>
          <a:xfrm>
            <a:off x="11391900" y="2893665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200" dirty="0"/>
          </a:p>
        </p:txBody>
      </p:sp>
      <p:sp>
        <p:nvSpPr>
          <p:cNvPr id="48" name="SK-6-text-47"/>
          <p:cNvSpPr/>
          <p:nvPr/>
        </p:nvSpPr>
        <p:spPr>
          <a:xfrm>
            <a:off x="495300" y="4370933"/>
            <a:ext cx="51606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369A1"/>
                </a:solidFill>
              </a:rPr>
              <a:t>3. Acute Phase Reactants</a:t>
            </a:r>
            <a:endParaRPr lang="en-US" sz="1350" dirty="0"/>
          </a:p>
        </p:txBody>
      </p:sp>
      <p:sp>
        <p:nvSpPr>
          <p:cNvPr id="49" name="SK-6-text-48"/>
          <p:cNvSpPr/>
          <p:nvPr/>
        </p:nvSpPr>
        <p:spPr>
          <a:xfrm>
            <a:off x="5751314" y="4380458"/>
            <a:ext cx="1390552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0–1 Point</a:t>
            </a:r>
            <a:endParaRPr lang="en-US" sz="1050" dirty="0"/>
          </a:p>
        </p:txBody>
      </p:sp>
      <p:sp>
        <p:nvSpPr>
          <p:cNvPr id="50" name="SK-6-text-49"/>
          <p:cNvSpPr/>
          <p:nvPr/>
        </p:nvSpPr>
        <p:spPr>
          <a:xfrm>
            <a:off x="495300" y="4742408"/>
            <a:ext cx="4648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CRP and normal ESR</a:t>
            </a:r>
            <a:endParaRPr lang="en-US" sz="1200" dirty="0"/>
          </a:p>
        </p:txBody>
      </p:sp>
      <p:sp>
        <p:nvSpPr>
          <p:cNvPr id="51" name="SK-6-text-50"/>
          <p:cNvSpPr/>
          <p:nvPr/>
        </p:nvSpPr>
        <p:spPr>
          <a:xfrm>
            <a:off x="6113264" y="4742408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200" dirty="0"/>
          </a:p>
        </p:txBody>
      </p:sp>
      <p:sp>
        <p:nvSpPr>
          <p:cNvPr id="52" name="SK-6-text-51"/>
          <p:cNvSpPr/>
          <p:nvPr/>
        </p:nvSpPr>
        <p:spPr>
          <a:xfrm>
            <a:off x="495300" y="5028158"/>
            <a:ext cx="51968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Abnormal CRP or abnormal ESR</a:t>
            </a:r>
            <a:endParaRPr lang="en-US" sz="1200" dirty="0"/>
          </a:p>
        </p:txBody>
      </p:sp>
      <p:sp>
        <p:nvSpPr>
          <p:cNvPr id="53" name="SK-6-text-52"/>
          <p:cNvSpPr/>
          <p:nvPr/>
        </p:nvSpPr>
        <p:spPr>
          <a:xfrm>
            <a:off x="6113264" y="5028158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54" name="SK-6-text-53"/>
          <p:cNvSpPr/>
          <p:nvPr/>
        </p:nvSpPr>
        <p:spPr>
          <a:xfrm>
            <a:off x="6799064" y="4370933"/>
            <a:ext cx="49549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0369A1"/>
                </a:solidFill>
              </a:rPr>
              <a:t>4. Duration of Symptoms</a:t>
            </a:r>
            <a:endParaRPr lang="en-US" sz="1350" dirty="0"/>
          </a:p>
        </p:txBody>
      </p:sp>
      <p:sp>
        <p:nvSpPr>
          <p:cNvPr id="55" name="SK-6-text-54"/>
          <p:cNvSpPr/>
          <p:nvPr/>
        </p:nvSpPr>
        <p:spPr>
          <a:xfrm>
            <a:off x="11029950" y="4380458"/>
            <a:ext cx="1162050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0–1 Point</a:t>
            </a:r>
            <a:endParaRPr lang="en-US" sz="1050" dirty="0"/>
          </a:p>
        </p:txBody>
      </p:sp>
      <p:sp>
        <p:nvSpPr>
          <p:cNvPr id="56" name="SK-6-text-55"/>
          <p:cNvSpPr/>
          <p:nvPr/>
        </p:nvSpPr>
        <p:spPr>
          <a:xfrm>
            <a:off x="6799064" y="4742408"/>
            <a:ext cx="18440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&lt; 6 weeks</a:t>
            </a:r>
            <a:endParaRPr lang="en-US" sz="1200" dirty="0"/>
          </a:p>
        </p:txBody>
      </p:sp>
      <p:sp>
        <p:nvSpPr>
          <p:cNvPr id="57" name="SK-6-text-56"/>
          <p:cNvSpPr/>
          <p:nvPr/>
        </p:nvSpPr>
        <p:spPr>
          <a:xfrm>
            <a:off x="11391900" y="4742408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1200" dirty="0"/>
          </a:p>
        </p:txBody>
      </p:sp>
      <p:sp>
        <p:nvSpPr>
          <p:cNvPr id="58" name="SK-6-text-57"/>
          <p:cNvSpPr/>
          <p:nvPr/>
        </p:nvSpPr>
        <p:spPr>
          <a:xfrm>
            <a:off x="6799064" y="5028158"/>
            <a:ext cx="18440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 6 weeks</a:t>
            </a:r>
            <a:endParaRPr lang="en-US" sz="1200" dirty="0"/>
          </a:p>
        </p:txBody>
      </p:sp>
      <p:sp>
        <p:nvSpPr>
          <p:cNvPr id="59" name="SK-6-text-58"/>
          <p:cNvSpPr/>
          <p:nvPr/>
        </p:nvSpPr>
        <p:spPr>
          <a:xfrm>
            <a:off x="11391900" y="5028158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200" dirty="0"/>
          </a:p>
        </p:txBody>
      </p:sp>
      <p:sp>
        <p:nvSpPr>
          <p:cNvPr id="60" name="SK-6-text-59"/>
          <p:cNvSpPr/>
          <p:nvPr/>
        </p:nvSpPr>
        <p:spPr>
          <a:xfrm>
            <a:off x="1009650" y="5667375"/>
            <a:ext cx="1049431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6D28D9"/>
                </a:solidFill>
              </a:rPr>
              <a:t>PURPLE AKT BOX: EXAM PEARL</a:t>
            </a:r>
            <a:endParaRPr lang="en-US" sz="1050" dirty="0"/>
          </a:p>
        </p:txBody>
      </p:sp>
      <p:sp>
        <p:nvSpPr>
          <p:cNvPr id="61" name="SK-6-text-60"/>
          <p:cNvSpPr/>
          <p:nvPr/>
        </p:nvSpPr>
        <p:spPr>
          <a:xfrm>
            <a:off x="1009650" y="5886450"/>
            <a:ext cx="111823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Score ≥6 = RA. Most critical factors for diagnostic weight: Small joint involvement + High Seropositivity + Duration ≥6 weeks.</a:t>
            </a:r>
            <a:endParaRPr lang="en-US" sz="1350" dirty="0"/>
          </a:p>
        </p:txBody>
      </p:sp>
      <p:sp>
        <p:nvSpPr>
          <p:cNvPr id="62" name="SK-6-text-61"/>
          <p:cNvSpPr/>
          <p:nvPr/>
        </p:nvSpPr>
        <p:spPr>
          <a:xfrm>
            <a:off x="381000" y="643890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63" name="SK-6-text-62"/>
          <p:cNvSpPr/>
          <p:nvPr/>
        </p:nvSpPr>
        <p:spPr>
          <a:xfrm>
            <a:off x="10277475" y="643890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28600"/>
            <a:ext cx="3057525" cy="352425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733425"/>
            <a:ext cx="11430000" cy="38859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255365"/>
            <a:ext cx="5600700" cy="3349377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322040"/>
            <a:ext cx="5372100" cy="333375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1388715"/>
            <a:ext cx="190500" cy="1524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1722090"/>
            <a:ext cx="2382143" cy="32385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7443" y="1722090"/>
            <a:ext cx="1166664" cy="32385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44107" y="1722090"/>
            <a:ext cx="1823293" cy="32385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300" y="2045940"/>
            <a:ext cx="2382143" cy="1065014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77443" y="2045940"/>
            <a:ext cx="1166664" cy="1065014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44107" y="2045940"/>
            <a:ext cx="1823293" cy="1065014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5300" y="3110954"/>
            <a:ext cx="2382143" cy="1065163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77443" y="3110954"/>
            <a:ext cx="1166664" cy="1065163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044107" y="3110954"/>
            <a:ext cx="1823293" cy="1065163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5300" y="4242792"/>
            <a:ext cx="5372100" cy="295275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4337745"/>
            <a:ext cx="166688" cy="13722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4699992"/>
            <a:ext cx="5600700" cy="1741438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95300" y="4766667"/>
            <a:ext cx="5372100" cy="333375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5300" y="4833342"/>
            <a:ext cx="190500" cy="152400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95300" y="5227290"/>
            <a:ext cx="142875" cy="114300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95300" y="5737771"/>
            <a:ext cx="142875" cy="114300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210300" y="1255365"/>
            <a:ext cx="5600700" cy="2348657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1322040"/>
            <a:ext cx="5372100" cy="333375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324600" y="1388715"/>
            <a:ext cx="190500" cy="152400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210300" y="3699272"/>
            <a:ext cx="5600700" cy="1327696"/>
          </a:xfrm>
          <a:prstGeom prst="rect">
            <a:avLst/>
          </a:prstGeom>
        </p:spPr>
      </p:pic>
      <p:pic>
        <p:nvPicPr>
          <p:cNvPr id="29" name="SK-7-img-28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24600" y="3765947"/>
            <a:ext cx="5372100" cy="333375"/>
          </a:xfrm>
          <a:prstGeom prst="rect">
            <a:avLst/>
          </a:prstGeom>
        </p:spPr>
      </p:pic>
      <p:pic>
        <p:nvPicPr>
          <p:cNvPr id="30" name="SK-7-img-29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324600" y="3832622"/>
            <a:ext cx="190500" cy="152400"/>
          </a:xfrm>
          <a:prstGeom prst="rect">
            <a:avLst/>
          </a:prstGeom>
        </p:spPr>
      </p:pic>
      <p:pic>
        <p:nvPicPr>
          <p:cNvPr id="31" name="SK-7-img-30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324600" y="4712345"/>
            <a:ext cx="202406" cy="163711"/>
          </a:xfrm>
          <a:prstGeom prst="rect">
            <a:avLst/>
          </a:prstGeom>
        </p:spPr>
      </p:pic>
      <p:pic>
        <p:nvPicPr>
          <p:cNvPr id="32" name="SK-7-img-31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210300" y="5217468"/>
            <a:ext cx="5600700" cy="1223963"/>
          </a:xfrm>
          <a:prstGeom prst="rect">
            <a:avLst/>
          </a:prstGeom>
        </p:spPr>
      </p:pic>
      <p:pic>
        <p:nvPicPr>
          <p:cNvPr id="33" name="SK-7-img-32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362700" y="5353645"/>
            <a:ext cx="214313" cy="175320"/>
          </a:xfrm>
          <a:prstGeom prst="rect">
            <a:avLst/>
          </a:prstGeom>
        </p:spPr>
      </p:pic>
      <p:pic>
        <p:nvPicPr>
          <p:cNvPr id="34" name="SK-7-img-33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81000" y="6574780"/>
            <a:ext cx="11430000" cy="238125"/>
          </a:xfrm>
          <a:prstGeom prst="rect">
            <a:avLst/>
          </a:prstGeom>
        </p:spPr>
      </p:pic>
      <p:sp>
        <p:nvSpPr>
          <p:cNvPr id="35" name="SK-7-text-34"/>
          <p:cNvSpPr/>
          <p:nvPr/>
        </p:nvSpPr>
        <p:spPr>
          <a:xfrm>
            <a:off x="609600" y="2286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6" name="SK-7-text-35"/>
          <p:cNvSpPr/>
          <p:nvPr/>
        </p:nvSpPr>
        <p:spPr>
          <a:xfrm>
            <a:off x="495300" y="7334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Investigations in Primary Care</a:t>
            </a:r>
            <a:endParaRPr lang="en-US" sz="2550" dirty="0"/>
          </a:p>
        </p:txBody>
      </p:sp>
      <p:sp>
        <p:nvSpPr>
          <p:cNvPr id="37" name="SK-7-text-36"/>
          <p:cNvSpPr/>
          <p:nvPr/>
        </p:nvSpPr>
        <p:spPr>
          <a:xfrm>
            <a:off x="781050" y="1322040"/>
            <a:ext cx="5353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Serology Interpretation</a:t>
            </a:r>
            <a:endParaRPr lang="en-US" sz="1500" dirty="0"/>
          </a:p>
        </p:txBody>
      </p:sp>
      <p:sp>
        <p:nvSpPr>
          <p:cNvPr id="38" name="SK-7-text-37"/>
          <p:cNvSpPr/>
          <p:nvPr/>
        </p:nvSpPr>
        <p:spPr>
          <a:xfrm>
            <a:off x="571500" y="1722090"/>
            <a:ext cx="2305943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</a:t>
            </a:r>
            <a:endParaRPr lang="en-US" sz="1200" dirty="0"/>
          </a:p>
        </p:txBody>
      </p:sp>
      <p:sp>
        <p:nvSpPr>
          <p:cNvPr id="39" name="SK-7-text-38"/>
          <p:cNvSpPr/>
          <p:nvPr/>
        </p:nvSpPr>
        <p:spPr>
          <a:xfrm>
            <a:off x="2953643" y="1722090"/>
            <a:ext cx="1825096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Sensitivity</a:t>
            </a:r>
            <a:endParaRPr lang="en-US" sz="1200" dirty="0"/>
          </a:p>
        </p:txBody>
      </p:sp>
      <p:sp>
        <p:nvSpPr>
          <p:cNvPr id="40" name="SK-7-text-39"/>
          <p:cNvSpPr/>
          <p:nvPr/>
        </p:nvSpPr>
        <p:spPr>
          <a:xfrm>
            <a:off x="4120307" y="1722090"/>
            <a:ext cx="1919734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Specificity</a:t>
            </a:r>
            <a:endParaRPr lang="en-US" sz="1200" dirty="0"/>
          </a:p>
        </p:txBody>
      </p:sp>
      <p:sp>
        <p:nvSpPr>
          <p:cNvPr id="41" name="SK-7-text-40"/>
          <p:cNvSpPr/>
          <p:nvPr/>
        </p:nvSpPr>
        <p:spPr>
          <a:xfrm>
            <a:off x="571500" y="2483197"/>
            <a:ext cx="409956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Factor (RF)</a:t>
            </a:r>
            <a:endParaRPr lang="en-US" sz="1200" dirty="0"/>
          </a:p>
        </p:txBody>
      </p:sp>
      <p:sp>
        <p:nvSpPr>
          <p:cNvPr id="42" name="SK-7-text-41"/>
          <p:cNvSpPr/>
          <p:nvPr/>
        </p:nvSpPr>
        <p:spPr>
          <a:xfrm>
            <a:off x="2953643" y="2045940"/>
            <a:ext cx="1090464" cy="10650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70%</a:t>
            </a:r>
            <a:endParaRPr lang="en-US" sz="1200" dirty="0"/>
          </a:p>
        </p:txBody>
      </p:sp>
      <p:sp>
        <p:nvSpPr>
          <p:cNvPr id="43" name="SK-7-text-42"/>
          <p:cNvSpPr/>
          <p:nvPr/>
        </p:nvSpPr>
        <p:spPr>
          <a:xfrm>
            <a:off x="4120307" y="2045940"/>
            <a:ext cx="1670893" cy="10650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80%</a:t>
            </a: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(20% false positives)</a:t>
            </a:r>
            <a:endParaRPr lang="en-US" sz="1200" dirty="0"/>
          </a:p>
        </p:txBody>
      </p:sp>
      <p:sp>
        <p:nvSpPr>
          <p:cNvPr id="44" name="SK-7-text-43"/>
          <p:cNvSpPr/>
          <p:nvPr/>
        </p:nvSpPr>
        <p:spPr>
          <a:xfrm>
            <a:off x="571500" y="3548211"/>
            <a:ext cx="28194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Anti-CCP (ACPA)</a:t>
            </a:r>
            <a:endParaRPr lang="en-US" sz="1200" dirty="0"/>
          </a:p>
        </p:txBody>
      </p:sp>
      <p:sp>
        <p:nvSpPr>
          <p:cNvPr id="45" name="SK-7-text-44"/>
          <p:cNvSpPr/>
          <p:nvPr/>
        </p:nvSpPr>
        <p:spPr>
          <a:xfrm>
            <a:off x="2953643" y="3110954"/>
            <a:ext cx="1090464" cy="1065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70%</a:t>
            </a:r>
            <a:endParaRPr lang="en-US" sz="1200" dirty="0"/>
          </a:p>
        </p:txBody>
      </p:sp>
      <p:sp>
        <p:nvSpPr>
          <p:cNvPr id="46" name="SK-7-text-45"/>
          <p:cNvSpPr/>
          <p:nvPr/>
        </p:nvSpPr>
        <p:spPr>
          <a:xfrm>
            <a:off x="4120307" y="3110954"/>
            <a:ext cx="1670893" cy="1065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95%</a:t>
            </a:r>
            <a:r>
              <a:rPr lang="en-US" sz="90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(Highly specific for RA)</a:t>
            </a:r>
            <a:endParaRPr lang="en-US" sz="1200" dirty="0"/>
          </a:p>
        </p:txBody>
      </p:sp>
      <p:sp>
        <p:nvSpPr>
          <p:cNvPr id="47" name="SK-7-text-46"/>
          <p:cNvSpPr/>
          <p:nvPr/>
        </p:nvSpPr>
        <p:spPr>
          <a:xfrm>
            <a:off x="814388" y="4242792"/>
            <a:ext cx="10624496" cy="2952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Seronegative RA:</a:t>
            </a: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RF and Anti-CCP are negative in ~30% of patients.</a:t>
            </a:r>
            <a:endParaRPr lang="en-US" sz="1050" dirty="0"/>
          </a:p>
        </p:txBody>
      </p:sp>
      <p:sp>
        <p:nvSpPr>
          <p:cNvPr id="48" name="SK-7-text-47"/>
          <p:cNvSpPr/>
          <p:nvPr/>
        </p:nvSpPr>
        <p:spPr>
          <a:xfrm>
            <a:off x="781050" y="4766667"/>
            <a:ext cx="4667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Inflammatory Markers</a:t>
            </a:r>
            <a:endParaRPr lang="en-US" sz="1500" dirty="0"/>
          </a:p>
        </p:txBody>
      </p:sp>
      <p:sp>
        <p:nvSpPr>
          <p:cNvPr id="49" name="SK-7-text-48"/>
          <p:cNvSpPr/>
          <p:nvPr/>
        </p:nvSpPr>
        <p:spPr>
          <a:xfrm>
            <a:off x="762000" y="5166717"/>
            <a:ext cx="53721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ESR &amp; CRP: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Often raised, but may be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early or small-joint disease.</a:t>
            </a:r>
            <a:endParaRPr lang="en-US" sz="1275" dirty="0"/>
          </a:p>
        </p:txBody>
      </p:sp>
      <p:sp>
        <p:nvSpPr>
          <p:cNvPr id="50" name="SK-7-text-49"/>
          <p:cNvSpPr/>
          <p:nvPr/>
        </p:nvSpPr>
        <p:spPr>
          <a:xfrm>
            <a:off x="714375" y="5677198"/>
            <a:ext cx="1146429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 to monitor disease activity and response to treatment.</a:t>
            </a:r>
            <a:endParaRPr lang="en-US" sz="1275" dirty="0"/>
          </a:p>
        </p:txBody>
      </p:sp>
      <p:sp>
        <p:nvSpPr>
          <p:cNvPr id="51" name="SK-7-text-50"/>
          <p:cNvSpPr/>
          <p:nvPr/>
        </p:nvSpPr>
        <p:spPr>
          <a:xfrm>
            <a:off x="6610350" y="1322040"/>
            <a:ext cx="5581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Baseline Bloods &amp; Monitoring</a:t>
            </a:r>
            <a:endParaRPr lang="en-US" sz="1500" dirty="0"/>
          </a:p>
        </p:txBody>
      </p:sp>
      <p:sp>
        <p:nvSpPr>
          <p:cNvPr id="52" name="SK-7-text-51"/>
          <p:cNvSpPr/>
          <p:nvPr/>
        </p:nvSpPr>
        <p:spPr>
          <a:xfrm>
            <a:off x="6324600" y="1722090"/>
            <a:ext cx="53721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Check for anaemia of chronic disease (normocytic) or thrombocytosis.</a:t>
            </a:r>
            <a:endParaRPr lang="en-US" sz="1275" dirty="0"/>
          </a:p>
        </p:txBody>
      </p:sp>
      <p:sp>
        <p:nvSpPr>
          <p:cNvPr id="53" name="SK-7-text-52"/>
          <p:cNvSpPr/>
          <p:nvPr/>
        </p:nvSpPr>
        <p:spPr>
          <a:xfrm>
            <a:off x="6324600" y="2232571"/>
            <a:ext cx="53721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U&amp;E / LFT: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Mandatory baseline before starting DMARDs to check renal/hepatic function.</a:t>
            </a:r>
            <a:endParaRPr lang="en-US" sz="1275" dirty="0"/>
          </a:p>
        </p:txBody>
      </p:sp>
      <p:sp>
        <p:nvSpPr>
          <p:cNvPr id="54" name="SK-7-text-53"/>
          <p:cNvSpPr/>
          <p:nvPr/>
        </p:nvSpPr>
        <p:spPr>
          <a:xfrm>
            <a:off x="6324600" y="2743051"/>
            <a:ext cx="58674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Consider if systemic features suggest SLE or other CTD.</a:t>
            </a:r>
            <a:endParaRPr lang="en-US" sz="1275" dirty="0"/>
          </a:p>
        </p:txBody>
      </p:sp>
      <p:sp>
        <p:nvSpPr>
          <p:cNvPr id="55" name="SK-7-text-54"/>
          <p:cNvSpPr/>
          <p:nvPr/>
        </p:nvSpPr>
        <p:spPr>
          <a:xfrm>
            <a:off x="6324600" y="3026866"/>
            <a:ext cx="53721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Uric Acid: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Only if gout is a differential; check ≥2 weeks after acute attack.</a:t>
            </a:r>
            <a:endParaRPr lang="en-US" sz="1275" dirty="0"/>
          </a:p>
        </p:txBody>
      </p:sp>
      <p:sp>
        <p:nvSpPr>
          <p:cNvPr id="56" name="SK-7-text-55"/>
          <p:cNvSpPr/>
          <p:nvPr/>
        </p:nvSpPr>
        <p:spPr>
          <a:xfrm>
            <a:off x="6610350" y="3765947"/>
            <a:ext cx="5581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Imaging: X-Ray Hands &amp; Feet</a:t>
            </a:r>
            <a:endParaRPr lang="en-US" sz="1500" dirty="0"/>
          </a:p>
        </p:txBody>
      </p:sp>
      <p:sp>
        <p:nvSpPr>
          <p:cNvPr id="57" name="SK-7-text-56"/>
          <p:cNvSpPr/>
          <p:nvPr/>
        </p:nvSpPr>
        <p:spPr>
          <a:xfrm>
            <a:off x="6324600" y="4165997"/>
            <a:ext cx="5372100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Look for: Soft tissue swelling, periarticular osteoporosis, joint space loss, or erosions (ulnar styloid).</a:t>
            </a:r>
            <a:endParaRPr lang="en-US" sz="1275" dirty="0"/>
          </a:p>
        </p:txBody>
      </p:sp>
      <p:sp>
        <p:nvSpPr>
          <p:cNvPr id="58" name="SK-7-text-57"/>
          <p:cNvSpPr/>
          <p:nvPr/>
        </p:nvSpPr>
        <p:spPr>
          <a:xfrm>
            <a:off x="6527006" y="4676477"/>
            <a:ext cx="5664994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Normal in early disease —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delay referral</a:t>
            </a:r>
            <a:r>
              <a:rPr lang="en-US" sz="127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X-ray results.</a:t>
            </a:r>
            <a:endParaRPr lang="en-US" sz="1275" dirty="0"/>
          </a:p>
        </p:txBody>
      </p:sp>
      <p:sp>
        <p:nvSpPr>
          <p:cNvPr id="59" name="SK-7-text-58"/>
          <p:cNvSpPr/>
          <p:nvPr/>
        </p:nvSpPr>
        <p:spPr>
          <a:xfrm>
            <a:off x="6653213" y="5312718"/>
            <a:ext cx="52959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7C3AED"/>
                </a:solidFill>
              </a:rPr>
              <a:t>PURPLE AKT BOX</a:t>
            </a:r>
            <a:endParaRPr lang="en-US" sz="1350" dirty="0"/>
          </a:p>
        </p:txBody>
      </p:sp>
      <p:sp>
        <p:nvSpPr>
          <p:cNvPr id="60" name="SK-7-text-59"/>
          <p:cNvSpPr/>
          <p:nvPr/>
        </p:nvSpPr>
        <p:spPr>
          <a:xfrm>
            <a:off x="6362700" y="5617518"/>
            <a:ext cx="529590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Anti-CCP specificity is 95%</a:t>
            </a:r>
            <a:r>
              <a:rPr lang="en-US" sz="127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compared to RF (80%). If clinical suspicion is high and RF is negative,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check Anti-CCP</a:t>
            </a:r>
            <a:r>
              <a:rPr lang="en-US" sz="127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Both can be negative in seronegative RA.</a:t>
            </a:r>
            <a:endParaRPr lang="en-US" sz="1275" dirty="0"/>
          </a:p>
        </p:txBody>
      </p:sp>
      <p:sp>
        <p:nvSpPr>
          <p:cNvPr id="61" name="SK-7-text-60"/>
          <p:cNvSpPr/>
          <p:nvPr/>
        </p:nvSpPr>
        <p:spPr>
          <a:xfrm>
            <a:off x="381000" y="664145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62" name="SK-7-text-61"/>
          <p:cNvSpPr/>
          <p:nvPr/>
        </p:nvSpPr>
        <p:spPr>
          <a:xfrm>
            <a:off x="10277475" y="6641455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28600"/>
            <a:ext cx="3057525" cy="352425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733425"/>
            <a:ext cx="11430000" cy="38859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02990"/>
            <a:ext cx="5600700" cy="3028950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369665"/>
            <a:ext cx="5372100" cy="333375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1436340"/>
            <a:ext cx="190500" cy="152400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1769715"/>
            <a:ext cx="5372100" cy="866775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4446240"/>
            <a:ext cx="5600700" cy="1914525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4512915"/>
            <a:ext cx="5372100" cy="333375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300" y="4579590"/>
            <a:ext cx="190500" cy="152400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300" y="1302990"/>
            <a:ext cx="5600700" cy="3377208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1369665"/>
            <a:ext cx="5372100" cy="333375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4600" y="1436340"/>
            <a:ext cx="190500" cy="15240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4600" y="3408015"/>
            <a:ext cx="5372100" cy="1205508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8900" y="3506093"/>
            <a:ext cx="166688" cy="137220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4794498"/>
            <a:ext cx="5600700" cy="1566267"/>
          </a:xfrm>
          <a:prstGeom prst="rect">
            <a:avLst/>
          </a:prstGeom>
        </p:spPr>
      </p:pic>
      <p:pic>
        <p:nvPicPr>
          <p:cNvPr id="19" name="SK-8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24600" y="4861173"/>
            <a:ext cx="5372100" cy="333375"/>
          </a:xfrm>
          <a:prstGeom prst="rect">
            <a:avLst/>
          </a:prstGeom>
        </p:spPr>
      </p:pic>
      <p:pic>
        <p:nvPicPr>
          <p:cNvPr id="20" name="SK-8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24600" y="4927848"/>
            <a:ext cx="190500" cy="152400"/>
          </a:xfrm>
          <a:prstGeom prst="rect">
            <a:avLst/>
          </a:prstGeom>
        </p:spPr>
      </p:pic>
      <p:pic>
        <p:nvPicPr>
          <p:cNvPr id="21" name="SK-8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6541740"/>
            <a:ext cx="11430000" cy="238125"/>
          </a:xfrm>
          <a:prstGeom prst="rect">
            <a:avLst/>
          </a:prstGeom>
        </p:spPr>
      </p:pic>
      <p:sp>
        <p:nvSpPr>
          <p:cNvPr id="22" name="SK-8-text-21"/>
          <p:cNvSpPr/>
          <p:nvPr/>
        </p:nvSpPr>
        <p:spPr>
          <a:xfrm>
            <a:off x="609600" y="2286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3" name="SK-8-text-22"/>
          <p:cNvSpPr/>
          <p:nvPr/>
        </p:nvSpPr>
        <p:spPr>
          <a:xfrm>
            <a:off x="495300" y="7334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The Window of Opportunity and Early Referral</a:t>
            </a:r>
            <a:endParaRPr lang="en-US" sz="2550" dirty="0"/>
          </a:p>
        </p:txBody>
      </p:sp>
      <p:sp>
        <p:nvSpPr>
          <p:cNvPr id="24" name="SK-8-text-23"/>
          <p:cNvSpPr/>
          <p:nvPr/>
        </p:nvSpPr>
        <p:spPr>
          <a:xfrm>
            <a:off x="800100" y="1369665"/>
            <a:ext cx="4514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The 12-Week Window</a:t>
            </a:r>
            <a:endParaRPr lang="en-US" sz="1500" dirty="0"/>
          </a:p>
        </p:txBody>
      </p:sp>
      <p:sp>
        <p:nvSpPr>
          <p:cNvPr id="25" name="SK-8-text-24"/>
          <p:cNvSpPr/>
          <p:nvPr/>
        </p:nvSpPr>
        <p:spPr>
          <a:xfrm>
            <a:off x="609600" y="1836390"/>
            <a:ext cx="52292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991B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URGENT: 3 Working Days</a:t>
            </a:r>
            <a:endParaRPr lang="en-US" sz="1350" dirty="0"/>
          </a:p>
        </p:txBody>
      </p:sp>
      <p:sp>
        <p:nvSpPr>
          <p:cNvPr id="26" name="SK-8-text-25"/>
          <p:cNvSpPr/>
          <p:nvPr/>
        </p:nvSpPr>
        <p:spPr>
          <a:xfrm>
            <a:off x="609600" y="2112615"/>
            <a:ext cx="51435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B9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within 3 days if there is a </a:t>
            </a:r>
            <a:r>
              <a:rPr lang="en-US" sz="1200" b="1" dirty="0">
                <a:solidFill>
                  <a:srgbClr val="B9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level of clinical concern</a:t>
            </a:r>
            <a:r>
              <a:rPr lang="en-US" sz="1200" dirty="0">
                <a:solidFill>
                  <a:srgbClr val="B9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 </a:t>
            </a:r>
            <a:r>
              <a:rPr lang="en-US" sz="1200" b="1" dirty="0">
                <a:solidFill>
                  <a:srgbClr val="B9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active synovitis</a:t>
            </a:r>
            <a:r>
              <a:rPr lang="en-US" sz="1200" dirty="0">
                <a:solidFill>
                  <a:srgbClr val="B91C1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00" dirty="0"/>
          </a:p>
        </p:txBody>
      </p:sp>
      <p:sp>
        <p:nvSpPr>
          <p:cNvPr id="27" name="SK-8-text-26"/>
          <p:cNvSpPr/>
          <p:nvPr/>
        </p:nvSpPr>
        <p:spPr>
          <a:xfrm>
            <a:off x="723900" y="2703165"/>
            <a:ext cx="9863847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to Rheumatology within </a:t>
            </a:r>
            <a:r>
              <a:rPr lang="en-US" sz="120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weeks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symptom onset.</a:t>
            </a:r>
            <a:endParaRPr lang="en-US" sz="1200" dirty="0"/>
          </a:p>
        </p:txBody>
      </p:sp>
      <p:sp>
        <p:nvSpPr>
          <p:cNvPr id="28" name="SK-8-text-27"/>
          <p:cNvSpPr/>
          <p:nvPr/>
        </p:nvSpPr>
        <p:spPr>
          <a:xfrm>
            <a:off x="723900" y="2979390"/>
            <a:ext cx="51435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Treat-to-Target (T2T)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most effective when DMARDs are initiated early.</a:t>
            </a:r>
            <a:endParaRPr lang="en-US" sz="1200" dirty="0"/>
          </a:p>
        </p:txBody>
      </p:sp>
      <p:sp>
        <p:nvSpPr>
          <p:cNvPr id="29" name="SK-8-text-28"/>
          <p:cNvSpPr/>
          <p:nvPr/>
        </p:nvSpPr>
        <p:spPr>
          <a:xfrm>
            <a:off x="723900" y="3484215"/>
            <a:ext cx="51435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Aggressive early intervention can achieve </a:t>
            </a:r>
            <a:r>
              <a:rPr lang="en-US" sz="120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sustained remission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prevent irreversible joint destruction.</a:t>
            </a:r>
            <a:endParaRPr lang="en-US" sz="1200" dirty="0"/>
          </a:p>
        </p:txBody>
      </p:sp>
      <p:sp>
        <p:nvSpPr>
          <p:cNvPr id="30" name="SK-8-text-29"/>
          <p:cNvSpPr/>
          <p:nvPr/>
        </p:nvSpPr>
        <p:spPr>
          <a:xfrm>
            <a:off x="723900" y="3989040"/>
            <a:ext cx="11468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Delayed referral significantly worsens long-term functional prognosis.</a:t>
            </a:r>
            <a:endParaRPr lang="en-US" sz="1200" dirty="0"/>
          </a:p>
        </p:txBody>
      </p:sp>
      <p:sp>
        <p:nvSpPr>
          <p:cNvPr id="31" name="SK-8-text-30"/>
          <p:cNvSpPr/>
          <p:nvPr/>
        </p:nvSpPr>
        <p:spPr>
          <a:xfrm>
            <a:off x="800100" y="4512915"/>
            <a:ext cx="6038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Referral Letter Essentials</a:t>
            </a:r>
            <a:endParaRPr lang="en-US" sz="1500" dirty="0"/>
          </a:p>
        </p:txBody>
      </p:sp>
      <p:sp>
        <p:nvSpPr>
          <p:cNvPr id="32" name="SK-8-text-31"/>
          <p:cNvSpPr/>
          <p:nvPr/>
        </p:nvSpPr>
        <p:spPr>
          <a:xfrm>
            <a:off x="723900" y="4912965"/>
            <a:ext cx="10155677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Symptoms: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Distribution, duration, morning stiffness (min).</a:t>
            </a:r>
            <a:endParaRPr lang="en-US" sz="1200" dirty="0"/>
          </a:p>
        </p:txBody>
      </p:sp>
      <p:sp>
        <p:nvSpPr>
          <p:cNvPr id="33" name="SK-8-text-32"/>
          <p:cNvSpPr/>
          <p:nvPr/>
        </p:nvSpPr>
        <p:spPr>
          <a:xfrm>
            <a:off x="723900" y="5189190"/>
            <a:ext cx="857979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Swelling, tenderness, squeeze test results.</a:t>
            </a:r>
            <a:endParaRPr lang="en-US" sz="1200" dirty="0"/>
          </a:p>
        </p:txBody>
      </p:sp>
      <p:sp>
        <p:nvSpPr>
          <p:cNvPr id="34" name="SK-8-text-33"/>
          <p:cNvSpPr/>
          <p:nvPr/>
        </p:nvSpPr>
        <p:spPr>
          <a:xfrm>
            <a:off x="723900" y="5465415"/>
            <a:ext cx="10330774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FBC, CRP/ESR, RF, anti-CCP, ANA, (X-rays if done).</a:t>
            </a:r>
            <a:endParaRPr lang="en-US" sz="1200" dirty="0"/>
          </a:p>
        </p:txBody>
      </p:sp>
      <p:sp>
        <p:nvSpPr>
          <p:cNvPr id="35" name="SK-8-text-34"/>
          <p:cNvSpPr/>
          <p:nvPr/>
        </p:nvSpPr>
        <p:spPr>
          <a:xfrm>
            <a:off x="723900" y="5741640"/>
            <a:ext cx="805450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Working Diagnosis: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Clearly state suspected RA.</a:t>
            </a:r>
            <a:endParaRPr lang="en-US" sz="1200" dirty="0"/>
          </a:p>
        </p:txBody>
      </p:sp>
      <p:sp>
        <p:nvSpPr>
          <p:cNvPr id="36" name="SK-8-text-35"/>
          <p:cNvSpPr/>
          <p:nvPr/>
        </p:nvSpPr>
        <p:spPr>
          <a:xfrm>
            <a:off x="723900" y="6017865"/>
            <a:ext cx="910508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Analgesia tried and any bridge steroids given.</a:t>
            </a:r>
            <a:endParaRPr lang="en-US" sz="1200" dirty="0"/>
          </a:p>
        </p:txBody>
      </p:sp>
      <p:sp>
        <p:nvSpPr>
          <p:cNvPr id="37" name="SK-8-text-36"/>
          <p:cNvSpPr/>
          <p:nvPr/>
        </p:nvSpPr>
        <p:spPr>
          <a:xfrm>
            <a:off x="6629400" y="1369665"/>
            <a:ext cx="5562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Management While Awaiting Review</a:t>
            </a:r>
            <a:endParaRPr lang="en-US" sz="1500" dirty="0"/>
          </a:p>
        </p:txBody>
      </p:sp>
      <p:sp>
        <p:nvSpPr>
          <p:cNvPr id="38" name="SK-8-text-37"/>
          <p:cNvSpPr/>
          <p:nvPr/>
        </p:nvSpPr>
        <p:spPr>
          <a:xfrm>
            <a:off x="6324600" y="1769715"/>
            <a:ext cx="5867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delay referral for results, but initiate relief while waiting:</a:t>
            </a:r>
            <a:endParaRPr lang="en-US" sz="1200" dirty="0"/>
          </a:p>
        </p:txBody>
      </p:sp>
      <p:sp>
        <p:nvSpPr>
          <p:cNvPr id="39" name="SK-8-text-38"/>
          <p:cNvSpPr/>
          <p:nvPr/>
        </p:nvSpPr>
        <p:spPr>
          <a:xfrm>
            <a:off x="6553200" y="2084040"/>
            <a:ext cx="56388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 Methylprednisolone 120mg stat</a:t>
            </a:r>
            <a:endParaRPr lang="en-US" sz="1200" dirty="0"/>
          </a:p>
        </p:txBody>
      </p:sp>
      <p:sp>
        <p:nvSpPr>
          <p:cNvPr id="40" name="SK-8-textBg-39"/>
          <p:cNvSpPr/>
          <p:nvPr/>
        </p:nvSpPr>
        <p:spPr>
          <a:xfrm>
            <a:off x="9220200" y="2084040"/>
            <a:ext cx="895350" cy="200025"/>
          </a:xfrm>
          <a:prstGeom prst="roundRect">
            <a:avLst>
              <a:gd name="adj" fmla="val 19048"/>
            </a:avLst>
          </a:prstGeom>
          <a:solidFill>
            <a:srgbClr val="EA580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SK-8-text-40"/>
          <p:cNvSpPr/>
          <p:nvPr/>
        </p:nvSpPr>
        <p:spPr>
          <a:xfrm>
            <a:off x="9296400" y="2084040"/>
            <a:ext cx="119504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PREFERRED</a:t>
            </a:r>
            <a:endParaRPr lang="en-US" sz="1050" dirty="0"/>
          </a:p>
        </p:txBody>
      </p:sp>
      <p:sp>
        <p:nvSpPr>
          <p:cNvPr id="42" name="SK-8-text-41"/>
          <p:cNvSpPr/>
          <p:nvPr/>
        </p:nvSpPr>
        <p:spPr>
          <a:xfrm>
            <a:off x="6553200" y="2312640"/>
            <a:ext cx="56388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Faster onset (~40h), lasts up to 6 weeks.</a:t>
            </a:r>
            <a:endParaRPr lang="en-US" sz="1050" dirty="0"/>
          </a:p>
        </p:txBody>
      </p:sp>
      <p:sp>
        <p:nvSpPr>
          <p:cNvPr id="43" name="SK-8-text-42"/>
          <p:cNvSpPr/>
          <p:nvPr/>
        </p:nvSpPr>
        <p:spPr>
          <a:xfrm>
            <a:off x="6553200" y="2560290"/>
            <a:ext cx="5638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Short-course Oral Prednisolone: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10mg OD for 2 weeks, then reduce.</a:t>
            </a:r>
            <a:endParaRPr lang="en-US" sz="1200" dirty="0"/>
          </a:p>
        </p:txBody>
      </p:sp>
      <p:sp>
        <p:nvSpPr>
          <p:cNvPr id="44" name="SK-8-text-43"/>
          <p:cNvSpPr/>
          <p:nvPr/>
        </p:nvSpPr>
        <p:spPr>
          <a:xfrm>
            <a:off x="6553200" y="2836515"/>
            <a:ext cx="51435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Communication: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inform the specialist if steroids have been administered as it masks physical signs.</a:t>
            </a:r>
            <a:endParaRPr lang="en-US" sz="1200" dirty="0"/>
          </a:p>
        </p:txBody>
      </p:sp>
      <p:sp>
        <p:nvSpPr>
          <p:cNvPr id="45" name="SK-8-text-44"/>
          <p:cNvSpPr/>
          <p:nvPr/>
        </p:nvSpPr>
        <p:spPr>
          <a:xfrm>
            <a:off x="6681788" y="3474690"/>
            <a:ext cx="5143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4B8A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COMMUNICATION TIP</a:t>
            </a:r>
            <a:endParaRPr lang="en-US" sz="1050" dirty="0"/>
          </a:p>
        </p:txBody>
      </p:sp>
      <p:sp>
        <p:nvSpPr>
          <p:cNvPr id="46" name="SK-8-text-45"/>
          <p:cNvSpPr/>
          <p:nvPr/>
        </p:nvSpPr>
        <p:spPr>
          <a:xfrm>
            <a:off x="6438900" y="3693765"/>
            <a:ext cx="5143500" cy="8530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i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"I'd like to refer you to a specialist today because getting treatment started as soon as possible makes a real difference to long-term outcomes. I'll also organise some blood tests. Do you have any questions?"</a:t>
            </a:r>
            <a:endParaRPr lang="en-US" sz="1200" dirty="0"/>
          </a:p>
        </p:txBody>
      </p:sp>
      <p:sp>
        <p:nvSpPr>
          <p:cNvPr id="47" name="SK-8-text-46"/>
          <p:cNvSpPr/>
          <p:nvPr/>
        </p:nvSpPr>
        <p:spPr>
          <a:xfrm>
            <a:off x="6629400" y="4861173"/>
            <a:ext cx="2381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GP Top Tip</a:t>
            </a:r>
            <a:endParaRPr lang="en-US" sz="1500" dirty="0"/>
          </a:p>
        </p:txBody>
      </p:sp>
      <p:sp>
        <p:nvSpPr>
          <p:cNvPr id="48" name="SK-8-text-47"/>
          <p:cNvSpPr/>
          <p:nvPr/>
        </p:nvSpPr>
        <p:spPr>
          <a:xfrm>
            <a:off x="6324600" y="5261223"/>
            <a:ext cx="5372100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X-ray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early disease is common and should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never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delay referral. Clinical synovitis with stiffness is the primary trigger for urgent specialist input.</a:t>
            </a:r>
            <a:endParaRPr lang="en-US" sz="1200" dirty="0"/>
          </a:p>
        </p:txBody>
      </p:sp>
      <p:sp>
        <p:nvSpPr>
          <p:cNvPr id="49" name="SK-8-text-48"/>
          <p:cNvSpPr/>
          <p:nvPr/>
        </p:nvSpPr>
        <p:spPr>
          <a:xfrm>
            <a:off x="381000" y="660841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0" name="SK-8-text-49"/>
          <p:cNvSpPr/>
          <p:nvPr/>
        </p:nvSpPr>
        <p:spPr>
          <a:xfrm>
            <a:off x="10277475" y="6608415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3057525" cy="314325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742950"/>
            <a:ext cx="11430000" cy="38859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79190"/>
            <a:ext cx="4981575" cy="4731841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4286101"/>
            <a:ext cx="4600575" cy="685800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4548783"/>
            <a:ext cx="190500" cy="160288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3575" y="1429643"/>
            <a:ext cx="261937" cy="213420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3575" y="1788765"/>
            <a:ext cx="214313" cy="176361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3575" y="2103090"/>
            <a:ext cx="214313" cy="176361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43575" y="2591693"/>
            <a:ext cx="261937" cy="213420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43575" y="2950815"/>
            <a:ext cx="6067425" cy="83820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95975" y="3074640"/>
            <a:ext cx="923925" cy="257175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895975" y="3408015"/>
            <a:ext cx="933450" cy="257175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43575" y="4020443"/>
            <a:ext cx="261937" cy="213420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3575" y="4379565"/>
            <a:ext cx="214313" cy="176361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43575" y="4693890"/>
            <a:ext cx="214313" cy="176361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43575" y="5189190"/>
            <a:ext cx="6067425" cy="921841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6415832"/>
            <a:ext cx="11430000" cy="266700"/>
          </a:xfrm>
          <a:prstGeom prst="rect">
            <a:avLst/>
          </a:prstGeom>
        </p:spPr>
      </p:pic>
      <p:sp>
        <p:nvSpPr>
          <p:cNvPr id="21" name="SK-9-text-20"/>
          <p:cNvSpPr/>
          <p:nvPr/>
        </p:nvSpPr>
        <p:spPr>
          <a:xfrm>
            <a:off x="609600" y="304800"/>
            <a:ext cx="3614586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2" name="SK-9-text-21"/>
          <p:cNvSpPr/>
          <p:nvPr/>
        </p:nvSpPr>
        <p:spPr>
          <a:xfrm>
            <a:off x="495300" y="742950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Treat-to-Target (T2T) Strategy — NICE NG100</a:t>
            </a:r>
            <a:endParaRPr lang="en-US" sz="2550" dirty="0"/>
          </a:p>
        </p:txBody>
      </p:sp>
      <p:sp>
        <p:nvSpPr>
          <p:cNvPr id="23" name="SK-9-text-22"/>
          <p:cNvSpPr/>
          <p:nvPr/>
        </p:nvSpPr>
        <p:spPr>
          <a:xfrm>
            <a:off x="381000" y="2518321"/>
            <a:ext cx="9041130" cy="800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6300"/>
              </a:lnSpc>
              <a:buNone/>
            </a:pPr>
            <a:r>
              <a:rPr lang="en-US" sz="6300" b="1" kern="0" spc="-120" dirty="0">
                <a:solidFill>
                  <a:srgbClr val="EA580C"/>
                </a:solidFill>
              </a:rPr>
              <a:t>REMISSION</a:t>
            </a:r>
            <a:endParaRPr lang="en-US" sz="6300" dirty="0"/>
          </a:p>
        </p:txBody>
      </p:sp>
      <p:sp>
        <p:nvSpPr>
          <p:cNvPr id="24" name="SK-9-text-23"/>
          <p:cNvSpPr/>
          <p:nvPr/>
        </p:nvSpPr>
        <p:spPr>
          <a:xfrm>
            <a:off x="381000" y="3470821"/>
            <a:ext cx="3810000" cy="586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primary goal of treatment for all patients with Rheumatoid Arthritis.</a:t>
            </a:r>
            <a:endParaRPr lang="en-US" sz="1650" dirty="0"/>
          </a:p>
        </p:txBody>
      </p:sp>
      <p:sp>
        <p:nvSpPr>
          <p:cNvPr id="25" name="SK-9-text-24"/>
          <p:cNvSpPr/>
          <p:nvPr/>
        </p:nvSpPr>
        <p:spPr>
          <a:xfrm>
            <a:off x="876300" y="4400401"/>
            <a:ext cx="39147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 lowest possible activity if remission is not achievable.</a:t>
            </a:r>
            <a:endParaRPr lang="en-US" sz="1200" dirty="0"/>
          </a:p>
        </p:txBody>
      </p:sp>
      <p:sp>
        <p:nvSpPr>
          <p:cNvPr id="26" name="SK-9-text-25"/>
          <p:cNvSpPr/>
          <p:nvPr/>
        </p:nvSpPr>
        <p:spPr>
          <a:xfrm>
            <a:off x="6100763" y="1379190"/>
            <a:ext cx="6091238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369A1"/>
                </a:solidFill>
              </a:rPr>
              <a:t>Monitoring Disease Activity</a:t>
            </a:r>
            <a:endParaRPr lang="en-US" sz="1650" dirty="0"/>
          </a:p>
        </p:txBody>
      </p:sp>
      <p:sp>
        <p:nvSpPr>
          <p:cNvPr id="27" name="SK-9-text-26"/>
          <p:cNvSpPr/>
          <p:nvPr/>
        </p:nvSpPr>
        <p:spPr>
          <a:xfrm>
            <a:off x="6053138" y="1788765"/>
            <a:ext cx="61388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validated tools: </a:t>
            </a: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DAS28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(28-joint count), CDAI, or SDAI.</a:t>
            </a:r>
            <a:endParaRPr lang="en-US" sz="1350" dirty="0"/>
          </a:p>
        </p:txBody>
      </p:sp>
      <p:sp>
        <p:nvSpPr>
          <p:cNvPr id="28" name="SK-9-text-27"/>
          <p:cNvSpPr/>
          <p:nvPr/>
        </p:nvSpPr>
        <p:spPr>
          <a:xfrm>
            <a:off x="6053138" y="2103090"/>
            <a:ext cx="61388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Frequency: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Monthly reviews until the target is met.</a:t>
            </a:r>
            <a:endParaRPr lang="en-US" sz="1350" dirty="0"/>
          </a:p>
        </p:txBody>
      </p:sp>
      <p:sp>
        <p:nvSpPr>
          <p:cNvPr id="29" name="SK-9-text-28"/>
          <p:cNvSpPr/>
          <p:nvPr/>
        </p:nvSpPr>
        <p:spPr>
          <a:xfrm>
            <a:off x="6100763" y="2541240"/>
            <a:ext cx="60674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369A1"/>
                </a:solidFill>
              </a:rPr>
              <a:t>Escalation Rules</a:t>
            </a:r>
            <a:endParaRPr lang="en-US" sz="1650" dirty="0"/>
          </a:p>
        </p:txBody>
      </p:sp>
      <p:sp>
        <p:nvSpPr>
          <p:cNvPr id="30" name="SK-9-text-29"/>
          <p:cNvSpPr/>
          <p:nvPr/>
        </p:nvSpPr>
        <p:spPr>
          <a:xfrm>
            <a:off x="5857875" y="3074640"/>
            <a:ext cx="8096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3 MONTHS</a:t>
            </a:r>
            <a:endParaRPr lang="en-US" sz="1050" dirty="0"/>
          </a:p>
        </p:txBody>
      </p:sp>
      <p:sp>
        <p:nvSpPr>
          <p:cNvPr id="31" name="SK-9-text-30"/>
          <p:cNvSpPr/>
          <p:nvPr/>
        </p:nvSpPr>
        <p:spPr>
          <a:xfrm>
            <a:off x="6962775" y="3081784"/>
            <a:ext cx="5229225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Adjust therapy if there is no significant improvement.</a:t>
            </a:r>
            <a:endParaRPr lang="en-US" sz="1275" dirty="0"/>
          </a:p>
        </p:txBody>
      </p:sp>
      <p:sp>
        <p:nvSpPr>
          <p:cNvPr id="32" name="SK-9-text-31"/>
          <p:cNvSpPr/>
          <p:nvPr/>
        </p:nvSpPr>
        <p:spPr>
          <a:xfrm>
            <a:off x="5857875" y="3408015"/>
            <a:ext cx="8191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6 MONTHS</a:t>
            </a:r>
            <a:endParaRPr lang="en-US" sz="1050" dirty="0"/>
          </a:p>
        </p:txBody>
      </p:sp>
      <p:sp>
        <p:nvSpPr>
          <p:cNvPr id="33" name="SK-9-text-32"/>
          <p:cNvSpPr/>
          <p:nvPr/>
        </p:nvSpPr>
        <p:spPr>
          <a:xfrm>
            <a:off x="6972300" y="3415159"/>
            <a:ext cx="52197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Adjust therapy if the primary target has not been achieved.</a:t>
            </a:r>
            <a:endParaRPr lang="en-US" sz="1275" dirty="0"/>
          </a:p>
        </p:txBody>
      </p:sp>
      <p:sp>
        <p:nvSpPr>
          <p:cNvPr id="34" name="SK-9-text-33"/>
          <p:cNvSpPr/>
          <p:nvPr/>
        </p:nvSpPr>
        <p:spPr>
          <a:xfrm>
            <a:off x="6100763" y="3969990"/>
            <a:ext cx="60674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369A1"/>
                </a:solidFill>
              </a:rPr>
              <a:t>Shared Care Model</a:t>
            </a:r>
            <a:endParaRPr lang="en-US" sz="1650" dirty="0"/>
          </a:p>
        </p:txBody>
      </p:sp>
      <p:sp>
        <p:nvSpPr>
          <p:cNvPr id="35" name="SK-9-text-34"/>
          <p:cNvSpPr/>
          <p:nvPr/>
        </p:nvSpPr>
        <p:spPr>
          <a:xfrm>
            <a:off x="6053138" y="4379565"/>
            <a:ext cx="61388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Specialist: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Initiates and adjusts treatment.</a:t>
            </a:r>
            <a:endParaRPr lang="en-US" sz="1350" dirty="0"/>
          </a:p>
        </p:txBody>
      </p:sp>
      <p:sp>
        <p:nvSpPr>
          <p:cNvPr id="36" name="SK-9-text-35"/>
          <p:cNvSpPr/>
          <p:nvPr/>
        </p:nvSpPr>
        <p:spPr>
          <a:xfrm>
            <a:off x="6053138" y="4693890"/>
            <a:ext cx="613886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Practice: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Monitors safety and coordinates care.</a:t>
            </a:r>
            <a:endParaRPr lang="en-US" sz="1350" dirty="0"/>
          </a:p>
        </p:txBody>
      </p:sp>
      <p:sp>
        <p:nvSpPr>
          <p:cNvPr id="37" name="SK-9-text-36"/>
          <p:cNvSpPr/>
          <p:nvPr/>
        </p:nvSpPr>
        <p:spPr>
          <a:xfrm>
            <a:off x="5895975" y="5313015"/>
            <a:ext cx="58388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A580C"/>
                </a:solidFill>
              </a:rPr>
              <a:t>PURPLE AKT BOX: THE T2T PROTOCOL</a:t>
            </a:r>
            <a:endParaRPr lang="en-US" sz="1050" dirty="0"/>
          </a:p>
        </p:txBody>
      </p:sp>
      <p:sp>
        <p:nvSpPr>
          <p:cNvPr id="38" name="SK-9-text-37"/>
          <p:cNvSpPr/>
          <p:nvPr/>
        </p:nvSpPr>
        <p:spPr>
          <a:xfrm>
            <a:off x="5895975" y="5560665"/>
            <a:ext cx="5762625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= Remission; Monitoring = DAS28 score; Escalation = Adjust therapy if target not achieved within 3–6 months.</a:t>
            </a:r>
            <a:endParaRPr lang="en-US" sz="1200" dirty="0"/>
          </a:p>
        </p:txBody>
      </p:sp>
      <p:sp>
        <p:nvSpPr>
          <p:cNvPr id="39" name="SK-9-text-38"/>
          <p:cNvSpPr/>
          <p:nvPr/>
        </p:nvSpPr>
        <p:spPr>
          <a:xfrm>
            <a:off x="381000" y="6511082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0" name="SK-9-text-39"/>
          <p:cNvSpPr/>
          <p:nvPr/>
        </p:nvSpPr>
        <p:spPr>
          <a:xfrm>
            <a:off x="10277475" y="6511082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3057525" cy="352425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38859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79190"/>
            <a:ext cx="11430000" cy="447675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1238" y="1474440"/>
            <a:ext cx="1833563" cy="257175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5538" y="1536353"/>
            <a:ext cx="166688" cy="13335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9100" y="1474440"/>
            <a:ext cx="1528763" cy="257175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43400" y="1536353"/>
            <a:ext cx="166688" cy="13335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2163" y="1474440"/>
            <a:ext cx="1490663" cy="257175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86463" y="1536353"/>
            <a:ext cx="166688" cy="13335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77125" y="1474440"/>
            <a:ext cx="642938" cy="257175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91425" y="1536353"/>
            <a:ext cx="166688" cy="13335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34363" y="1474440"/>
            <a:ext cx="1090613" cy="257175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48663" y="1536353"/>
            <a:ext cx="166688" cy="13335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439275" y="1474440"/>
            <a:ext cx="1195388" cy="257175"/>
          </a:xfrm>
          <a:prstGeom prst="rect">
            <a:avLst/>
          </a:prstGeom>
        </p:spPr>
      </p:pic>
      <p:pic>
        <p:nvPicPr>
          <p:cNvPr id="18" name="SK-10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553575" y="1536353"/>
            <a:ext cx="166688" cy="133350"/>
          </a:xfrm>
          <a:prstGeom prst="rect">
            <a:avLst/>
          </a:prstGeom>
        </p:spPr>
      </p:pic>
      <p:pic>
        <p:nvPicPr>
          <p:cNvPr id="19" name="SK-10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1979265"/>
            <a:ext cx="5619750" cy="2152650"/>
          </a:xfrm>
          <a:prstGeom prst="rect">
            <a:avLst/>
          </a:prstGeom>
        </p:spPr>
      </p:pic>
      <p:pic>
        <p:nvPicPr>
          <p:cNvPr id="20" name="SK-10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3400" y="2103090"/>
            <a:ext cx="5314950" cy="438150"/>
          </a:xfrm>
          <a:prstGeom prst="rect">
            <a:avLst/>
          </a:prstGeom>
        </p:spPr>
      </p:pic>
      <p:pic>
        <p:nvPicPr>
          <p:cNvPr id="21" name="SK-10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3400" y="2103090"/>
            <a:ext cx="381000" cy="381000"/>
          </a:xfrm>
          <a:prstGeom prst="rect">
            <a:avLst/>
          </a:prstGeom>
        </p:spPr>
      </p:pic>
      <p:pic>
        <p:nvPicPr>
          <p:cNvPr id="22" name="SK-10-img-21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4838" y="2198340"/>
            <a:ext cx="238125" cy="190500"/>
          </a:xfrm>
          <a:prstGeom prst="rect">
            <a:avLst/>
          </a:prstGeom>
        </p:spPr>
      </p:pic>
      <p:pic>
        <p:nvPicPr>
          <p:cNvPr id="23" name="SK-10-img-22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33400" y="3493740"/>
            <a:ext cx="5314950" cy="514350"/>
          </a:xfrm>
          <a:prstGeom prst="rect">
            <a:avLst/>
          </a:prstGeom>
        </p:spPr>
      </p:pic>
      <p:pic>
        <p:nvPicPr>
          <p:cNvPr id="24" name="SK-10-img-23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91250" y="1979265"/>
            <a:ext cx="5619750" cy="2152650"/>
          </a:xfrm>
          <a:prstGeom prst="rect">
            <a:avLst/>
          </a:prstGeom>
        </p:spPr>
      </p:pic>
      <p:pic>
        <p:nvPicPr>
          <p:cNvPr id="25" name="SK-10-img-24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43650" y="2103090"/>
            <a:ext cx="5314950" cy="438150"/>
          </a:xfrm>
          <a:prstGeom prst="rect">
            <a:avLst/>
          </a:prstGeom>
        </p:spPr>
      </p:pic>
      <p:pic>
        <p:nvPicPr>
          <p:cNvPr id="26" name="SK-10-img-2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43650" y="2103090"/>
            <a:ext cx="381000" cy="381000"/>
          </a:xfrm>
          <a:prstGeom prst="rect">
            <a:avLst/>
          </a:prstGeom>
        </p:spPr>
      </p:pic>
      <p:pic>
        <p:nvPicPr>
          <p:cNvPr id="27" name="SK-10-img-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15088" y="2198340"/>
            <a:ext cx="238125" cy="190500"/>
          </a:xfrm>
          <a:prstGeom prst="rect">
            <a:avLst/>
          </a:prstGeom>
        </p:spPr>
      </p:pic>
      <p:pic>
        <p:nvPicPr>
          <p:cNvPr id="28" name="SK-10-img-27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81000" y="4284315"/>
            <a:ext cx="5619750" cy="1809750"/>
          </a:xfrm>
          <a:prstGeom prst="rect">
            <a:avLst/>
          </a:prstGeom>
        </p:spPr>
      </p:pic>
      <p:pic>
        <p:nvPicPr>
          <p:cNvPr id="29" name="SK-10-img-2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3400" y="4408140"/>
            <a:ext cx="5314950" cy="438150"/>
          </a:xfrm>
          <a:prstGeom prst="rect">
            <a:avLst/>
          </a:prstGeom>
        </p:spPr>
      </p:pic>
      <p:pic>
        <p:nvPicPr>
          <p:cNvPr id="30" name="SK-10-img-29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3400" y="4408140"/>
            <a:ext cx="381000" cy="381000"/>
          </a:xfrm>
          <a:prstGeom prst="rect">
            <a:avLst/>
          </a:prstGeom>
        </p:spPr>
      </p:pic>
      <p:pic>
        <p:nvPicPr>
          <p:cNvPr id="31" name="SK-10-img-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04838" y="4503390"/>
            <a:ext cx="238125" cy="190500"/>
          </a:xfrm>
          <a:prstGeom prst="rect">
            <a:avLst/>
          </a:prstGeom>
        </p:spPr>
      </p:pic>
      <p:pic>
        <p:nvPicPr>
          <p:cNvPr id="32" name="SK-10-img-31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191250" y="4284315"/>
            <a:ext cx="5619750" cy="1809750"/>
          </a:xfrm>
          <a:prstGeom prst="rect">
            <a:avLst/>
          </a:prstGeom>
        </p:spPr>
      </p:pic>
      <p:pic>
        <p:nvPicPr>
          <p:cNvPr id="33" name="SK-10-img-3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43650" y="4408140"/>
            <a:ext cx="5314950" cy="438150"/>
          </a:xfrm>
          <a:prstGeom prst="rect">
            <a:avLst/>
          </a:prstGeom>
        </p:spPr>
      </p:pic>
      <p:pic>
        <p:nvPicPr>
          <p:cNvPr id="34" name="SK-10-img-3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43650" y="4408140"/>
            <a:ext cx="381000" cy="381000"/>
          </a:xfrm>
          <a:prstGeom prst="rect">
            <a:avLst/>
          </a:prstGeom>
        </p:spPr>
      </p:pic>
      <p:pic>
        <p:nvPicPr>
          <p:cNvPr id="35" name="SK-10-img-34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15088" y="4503390"/>
            <a:ext cx="238125" cy="190500"/>
          </a:xfrm>
          <a:prstGeom prst="rect">
            <a:avLst/>
          </a:prstGeom>
        </p:spPr>
      </p:pic>
      <p:pic>
        <p:nvPicPr>
          <p:cNvPr id="36" name="SK-10-img-35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81000" y="6286500"/>
            <a:ext cx="11430000" cy="266700"/>
          </a:xfrm>
          <a:prstGeom prst="rect">
            <a:avLst/>
          </a:prstGeom>
        </p:spPr>
      </p:pic>
      <p:sp>
        <p:nvSpPr>
          <p:cNvPr id="37" name="SK-10-text-36"/>
          <p:cNvSpPr/>
          <p:nvPr/>
        </p:nvSpPr>
        <p:spPr>
          <a:xfrm>
            <a:off x="609600" y="3048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8" name="SK-10-text-37"/>
          <p:cNvSpPr/>
          <p:nvPr/>
        </p:nvSpPr>
        <p:spPr>
          <a:xfrm>
            <a:off x="495300" y="8096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Non-Pharmacological Management</a:t>
            </a:r>
            <a:endParaRPr lang="en-US" sz="2550" dirty="0"/>
          </a:p>
        </p:txBody>
      </p:sp>
      <p:sp>
        <p:nvSpPr>
          <p:cNvPr id="39" name="SK-10-text-38"/>
          <p:cNvSpPr/>
          <p:nvPr/>
        </p:nvSpPr>
        <p:spPr>
          <a:xfrm>
            <a:off x="571500" y="1503015"/>
            <a:ext cx="2476500" cy="200025"/>
          </a:xfrm>
          <a:prstGeom prst="rect">
            <a:avLst/>
          </a:prstGeom>
          <a:noFill/>
          <a:ln/>
        </p:spPr>
        <p:txBody>
          <a:bodyPr vert="horz" wrap="non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EA580C"/>
                </a:solidFill>
              </a:rPr>
              <a:t>THE MDT NETWORK</a:t>
            </a:r>
            <a:endParaRPr lang="en-US" sz="1050" dirty="0"/>
          </a:p>
        </p:txBody>
      </p:sp>
      <p:sp>
        <p:nvSpPr>
          <p:cNvPr id="40" name="SK-10-text-39"/>
          <p:cNvSpPr/>
          <p:nvPr/>
        </p:nvSpPr>
        <p:spPr>
          <a:xfrm>
            <a:off x="2619375" y="1474440"/>
            <a:ext cx="266132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 &amp; Rheumatologist</a:t>
            </a:r>
            <a:endParaRPr lang="en-US" sz="1050" dirty="0"/>
          </a:p>
        </p:txBody>
      </p:sp>
      <p:sp>
        <p:nvSpPr>
          <p:cNvPr id="41" name="SK-10-text-40"/>
          <p:cNvSpPr/>
          <p:nvPr/>
        </p:nvSpPr>
        <p:spPr>
          <a:xfrm>
            <a:off x="4567238" y="1474440"/>
            <a:ext cx="217746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Specialist Nurse</a:t>
            </a:r>
            <a:endParaRPr lang="en-US" sz="1050" dirty="0"/>
          </a:p>
        </p:txBody>
      </p:sp>
      <p:sp>
        <p:nvSpPr>
          <p:cNvPr id="42" name="SK-10-text-41"/>
          <p:cNvSpPr/>
          <p:nvPr/>
        </p:nvSpPr>
        <p:spPr>
          <a:xfrm>
            <a:off x="6210300" y="1474440"/>
            <a:ext cx="203220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Physiotherapist</a:t>
            </a:r>
            <a:endParaRPr lang="en-US" sz="1050" dirty="0"/>
          </a:p>
        </p:txBody>
      </p:sp>
      <p:sp>
        <p:nvSpPr>
          <p:cNvPr id="43" name="SK-10-text-42"/>
          <p:cNvSpPr/>
          <p:nvPr/>
        </p:nvSpPr>
        <p:spPr>
          <a:xfrm>
            <a:off x="7815263" y="1474440"/>
            <a:ext cx="4143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OT</a:t>
            </a:r>
            <a:endParaRPr lang="en-US" sz="1050" dirty="0"/>
          </a:p>
        </p:txBody>
      </p:sp>
      <p:sp>
        <p:nvSpPr>
          <p:cNvPr id="44" name="SK-10-text-43"/>
          <p:cNvSpPr/>
          <p:nvPr/>
        </p:nvSpPr>
        <p:spPr>
          <a:xfrm>
            <a:off x="8572500" y="1474440"/>
            <a:ext cx="126478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Podiatrist</a:t>
            </a:r>
            <a:endParaRPr lang="en-US" sz="1050" dirty="0"/>
          </a:p>
        </p:txBody>
      </p:sp>
      <p:sp>
        <p:nvSpPr>
          <p:cNvPr id="45" name="SK-10-text-44"/>
          <p:cNvSpPr/>
          <p:nvPr/>
        </p:nvSpPr>
        <p:spPr>
          <a:xfrm>
            <a:off x="9777413" y="1474440"/>
            <a:ext cx="1294186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Pharmacist</a:t>
            </a:r>
            <a:endParaRPr lang="en-US" sz="1050" dirty="0"/>
          </a:p>
        </p:txBody>
      </p:sp>
      <p:sp>
        <p:nvSpPr>
          <p:cNvPr id="46" name="SK-10-text-45"/>
          <p:cNvSpPr/>
          <p:nvPr/>
        </p:nvSpPr>
        <p:spPr>
          <a:xfrm>
            <a:off x="1028700" y="2150715"/>
            <a:ext cx="4895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Education &amp; Self-Care</a:t>
            </a:r>
            <a:endParaRPr lang="en-US" sz="1500" dirty="0"/>
          </a:p>
        </p:txBody>
      </p:sp>
      <p:sp>
        <p:nvSpPr>
          <p:cNvPr id="47" name="SK-10-text-46"/>
          <p:cNvSpPr/>
          <p:nvPr/>
        </p:nvSpPr>
        <p:spPr>
          <a:xfrm>
            <a:off x="723900" y="2636490"/>
            <a:ext cx="695288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NG100: Core requirement for all.</a:t>
            </a:r>
            <a:endParaRPr lang="en-US" sz="1200" dirty="0"/>
          </a:p>
        </p:txBody>
      </p:sp>
      <p:sp>
        <p:nvSpPr>
          <p:cNvPr id="48" name="SK-10-text-47"/>
          <p:cNvSpPr/>
          <p:nvPr/>
        </p:nvSpPr>
        <p:spPr>
          <a:xfrm>
            <a:off x="723900" y="2893665"/>
            <a:ext cx="801083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Disease understanding &amp; medication adherence.</a:t>
            </a:r>
            <a:endParaRPr lang="en-US" sz="1200" dirty="0"/>
          </a:p>
        </p:txBody>
      </p:sp>
      <p:sp>
        <p:nvSpPr>
          <p:cNvPr id="49" name="SK-10-text-48"/>
          <p:cNvSpPr/>
          <p:nvPr/>
        </p:nvSpPr>
        <p:spPr>
          <a:xfrm>
            <a:off x="723900" y="3150840"/>
            <a:ext cx="677655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Self-management strategies for flares.</a:t>
            </a:r>
            <a:endParaRPr lang="en-US" sz="1200" dirty="0"/>
          </a:p>
        </p:txBody>
      </p:sp>
      <p:sp>
        <p:nvSpPr>
          <p:cNvPr id="50" name="SK-10-text-49"/>
          <p:cNvSpPr/>
          <p:nvPr/>
        </p:nvSpPr>
        <p:spPr>
          <a:xfrm>
            <a:off x="647700" y="3493740"/>
            <a:ext cx="5086350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i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Tip: Explore patient ICE (Ideas, Concerns, Expectations) regarding lifelong treatment early.</a:t>
            </a:r>
            <a:endParaRPr lang="en-US" sz="1050" dirty="0"/>
          </a:p>
        </p:txBody>
      </p:sp>
      <p:sp>
        <p:nvSpPr>
          <p:cNvPr id="51" name="SK-10-text-50"/>
          <p:cNvSpPr/>
          <p:nvPr/>
        </p:nvSpPr>
        <p:spPr>
          <a:xfrm>
            <a:off x="6838950" y="2150715"/>
            <a:ext cx="5353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Exercise &amp; Physiotherapy</a:t>
            </a:r>
            <a:endParaRPr lang="en-US" sz="1500" dirty="0"/>
          </a:p>
        </p:txBody>
      </p:sp>
      <p:sp>
        <p:nvSpPr>
          <p:cNvPr id="52" name="SK-10-text-51"/>
          <p:cNvSpPr/>
          <p:nvPr/>
        </p:nvSpPr>
        <p:spPr>
          <a:xfrm>
            <a:off x="6534150" y="2636490"/>
            <a:ext cx="5657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Low-impact: Swimming, cycling, walking.</a:t>
            </a:r>
            <a:endParaRPr lang="en-US" sz="1200" dirty="0"/>
          </a:p>
        </p:txBody>
      </p:sp>
      <p:sp>
        <p:nvSpPr>
          <p:cNvPr id="53" name="SK-10-text-52"/>
          <p:cNvSpPr/>
          <p:nvPr/>
        </p:nvSpPr>
        <p:spPr>
          <a:xfrm>
            <a:off x="6534150" y="2893665"/>
            <a:ext cx="5657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Physio-guided strengthening &amp; flexibility.</a:t>
            </a:r>
            <a:endParaRPr lang="en-US" sz="1200" dirty="0"/>
          </a:p>
        </p:txBody>
      </p:sp>
      <p:sp>
        <p:nvSpPr>
          <p:cNvPr id="54" name="SK-10-text-53"/>
          <p:cNvSpPr/>
          <p:nvPr/>
        </p:nvSpPr>
        <p:spPr>
          <a:xfrm>
            <a:off x="6534150" y="3150840"/>
            <a:ext cx="5657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Hydrotherapy for severe joint pain.</a:t>
            </a:r>
            <a:endParaRPr lang="en-US" sz="1200" dirty="0"/>
          </a:p>
        </p:txBody>
      </p:sp>
      <p:sp>
        <p:nvSpPr>
          <p:cNvPr id="55" name="SK-10-text-54"/>
          <p:cNvSpPr/>
          <p:nvPr/>
        </p:nvSpPr>
        <p:spPr>
          <a:xfrm>
            <a:off x="6534150" y="3408015"/>
            <a:ext cx="5657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Weight management to reduce joint load.</a:t>
            </a:r>
            <a:endParaRPr lang="en-US" sz="1200" dirty="0"/>
          </a:p>
        </p:txBody>
      </p:sp>
      <p:sp>
        <p:nvSpPr>
          <p:cNvPr id="56" name="SK-10-text-55"/>
          <p:cNvSpPr/>
          <p:nvPr/>
        </p:nvSpPr>
        <p:spPr>
          <a:xfrm>
            <a:off x="1028700" y="4455765"/>
            <a:ext cx="3067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OT &amp; Podiatry</a:t>
            </a:r>
            <a:endParaRPr lang="en-US" sz="1500" dirty="0"/>
          </a:p>
        </p:txBody>
      </p:sp>
      <p:sp>
        <p:nvSpPr>
          <p:cNvPr id="57" name="SK-10-text-56"/>
          <p:cNvSpPr/>
          <p:nvPr/>
        </p:nvSpPr>
        <p:spPr>
          <a:xfrm>
            <a:off x="723900" y="4941540"/>
            <a:ext cx="7481857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OT: Joint protection &amp; adaptive equipment.</a:t>
            </a:r>
            <a:endParaRPr lang="en-US" sz="1200" dirty="0"/>
          </a:p>
        </p:txBody>
      </p:sp>
      <p:sp>
        <p:nvSpPr>
          <p:cNvPr id="58" name="SK-10-text-57"/>
          <p:cNvSpPr/>
          <p:nvPr/>
        </p:nvSpPr>
        <p:spPr>
          <a:xfrm>
            <a:off x="723900" y="5198715"/>
            <a:ext cx="7834507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Functional splints for wrist/hand stability.</a:t>
            </a:r>
            <a:endParaRPr lang="en-US" sz="1200" dirty="0"/>
          </a:p>
        </p:txBody>
      </p:sp>
      <p:sp>
        <p:nvSpPr>
          <p:cNvPr id="59" name="SK-10-text-58"/>
          <p:cNvSpPr/>
          <p:nvPr/>
        </p:nvSpPr>
        <p:spPr>
          <a:xfrm>
            <a:off x="723900" y="5455890"/>
            <a:ext cx="712920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Podiatry: Assessment of MTP involvement.</a:t>
            </a:r>
            <a:endParaRPr lang="en-US" sz="1200" dirty="0"/>
          </a:p>
        </p:txBody>
      </p:sp>
      <p:sp>
        <p:nvSpPr>
          <p:cNvPr id="60" name="SK-10-text-59"/>
          <p:cNvSpPr/>
          <p:nvPr/>
        </p:nvSpPr>
        <p:spPr>
          <a:xfrm>
            <a:off x="723900" y="5713065"/>
            <a:ext cx="624758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Footwear advice &amp; orthotic inserts.</a:t>
            </a:r>
            <a:endParaRPr lang="en-US" sz="1200" dirty="0"/>
          </a:p>
        </p:txBody>
      </p:sp>
      <p:sp>
        <p:nvSpPr>
          <p:cNvPr id="61" name="SK-10-text-60"/>
          <p:cNvSpPr/>
          <p:nvPr/>
        </p:nvSpPr>
        <p:spPr>
          <a:xfrm>
            <a:off x="6838950" y="4455765"/>
            <a:ext cx="5124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Psychological &amp; Social</a:t>
            </a:r>
            <a:endParaRPr lang="en-US" sz="1500" dirty="0"/>
          </a:p>
        </p:txBody>
      </p:sp>
      <p:sp>
        <p:nvSpPr>
          <p:cNvPr id="62" name="SK-10-text-61"/>
          <p:cNvSpPr/>
          <p:nvPr/>
        </p:nvSpPr>
        <p:spPr>
          <a:xfrm>
            <a:off x="6534150" y="4941540"/>
            <a:ext cx="5657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 for depression/anxiety (PHQ-9/GAD-7).</a:t>
            </a:r>
            <a:endParaRPr lang="en-US" sz="1200" dirty="0"/>
          </a:p>
        </p:txBody>
      </p:sp>
      <p:sp>
        <p:nvSpPr>
          <p:cNvPr id="63" name="SK-10-text-62"/>
          <p:cNvSpPr/>
          <p:nvPr/>
        </p:nvSpPr>
        <p:spPr>
          <a:xfrm>
            <a:off x="6534150" y="5198715"/>
            <a:ext cx="5657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Occ Health referral for work adjustments.</a:t>
            </a:r>
            <a:endParaRPr lang="en-US" sz="1200" dirty="0"/>
          </a:p>
        </p:txBody>
      </p:sp>
      <p:sp>
        <p:nvSpPr>
          <p:cNvPr id="64" name="SK-10-text-63"/>
          <p:cNvSpPr/>
          <p:nvPr/>
        </p:nvSpPr>
        <p:spPr>
          <a:xfrm>
            <a:off x="6534150" y="5455890"/>
            <a:ext cx="5657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Access to Specialist Nurse helplines.</a:t>
            </a:r>
            <a:endParaRPr lang="en-US" sz="1200" dirty="0"/>
          </a:p>
        </p:txBody>
      </p:sp>
      <p:sp>
        <p:nvSpPr>
          <p:cNvPr id="65" name="SK-10-text-64"/>
          <p:cNvSpPr/>
          <p:nvPr/>
        </p:nvSpPr>
        <p:spPr>
          <a:xfrm>
            <a:off x="6534150" y="5713065"/>
            <a:ext cx="56578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Support groups (e.g., NRAS, Versus Arthritis).</a:t>
            </a:r>
            <a:endParaRPr lang="en-US" sz="1200" dirty="0"/>
          </a:p>
        </p:txBody>
      </p:sp>
      <p:sp>
        <p:nvSpPr>
          <p:cNvPr id="66" name="SK-10-text-65"/>
          <p:cNvSpPr/>
          <p:nvPr/>
        </p:nvSpPr>
        <p:spPr>
          <a:xfrm>
            <a:off x="381000" y="63817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67" name="SK-10-text-66"/>
          <p:cNvSpPr/>
          <p:nvPr/>
        </p:nvSpPr>
        <p:spPr>
          <a:xfrm>
            <a:off x="8172450" y="6381750"/>
            <a:ext cx="401955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 — Non-Pharmacological Management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811000" cy="38859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55390"/>
            <a:ext cx="5600700" cy="2381101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617315"/>
            <a:ext cx="238125" cy="19050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026991"/>
            <a:ext cx="5600700" cy="2306985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4188916"/>
            <a:ext cx="238125" cy="190500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300" y="1455390"/>
            <a:ext cx="5600700" cy="1615380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600" y="1598265"/>
            <a:ext cx="238125" cy="190500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2632621"/>
            <a:ext cx="5372100" cy="34290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900" y="2743349"/>
            <a:ext cx="190500" cy="15240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0300" y="3223171"/>
            <a:ext cx="5600700" cy="1628775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0300" y="5004346"/>
            <a:ext cx="5600700" cy="1329630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4600" y="5166271"/>
            <a:ext cx="238125" cy="190500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24600" y="5593854"/>
            <a:ext cx="166688" cy="137220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10650" y="5593854"/>
            <a:ext cx="166688" cy="137220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24600" y="5944344"/>
            <a:ext cx="166688" cy="137220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010650" y="5944344"/>
            <a:ext cx="166688" cy="137220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1000" y="6410325"/>
            <a:ext cx="11430000" cy="266700"/>
          </a:xfrm>
          <a:prstGeom prst="rect">
            <a:avLst/>
          </a:prstGeom>
        </p:spPr>
      </p:pic>
      <p:sp>
        <p:nvSpPr>
          <p:cNvPr id="22" name="SK-11-text-21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3" name="SK-11-text-22"/>
          <p:cNvSpPr/>
          <p:nvPr/>
        </p:nvSpPr>
        <p:spPr>
          <a:xfrm>
            <a:off x="495300" y="8858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First-Line DMARD: Methotrexate</a:t>
            </a:r>
            <a:endParaRPr lang="en-US" sz="2550" dirty="0"/>
          </a:p>
        </p:txBody>
      </p:sp>
      <p:sp>
        <p:nvSpPr>
          <p:cNvPr id="24" name="SK-11-text-23"/>
          <p:cNvSpPr/>
          <p:nvPr/>
        </p:nvSpPr>
        <p:spPr>
          <a:xfrm>
            <a:off x="828675" y="1569690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Dosing &amp; Administration</a:t>
            </a:r>
            <a:endParaRPr lang="en-US" sz="1500" dirty="0"/>
          </a:p>
        </p:txBody>
      </p:sp>
      <p:sp>
        <p:nvSpPr>
          <p:cNvPr id="25" name="SK-11-text-24"/>
          <p:cNvSpPr/>
          <p:nvPr/>
        </p:nvSpPr>
        <p:spPr>
          <a:xfrm>
            <a:off x="495300" y="1969740"/>
            <a:ext cx="1152144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Antifolate; inhibits dihydrofolate reductase.</a:t>
            </a:r>
            <a:endParaRPr lang="en-US" sz="1350" dirty="0"/>
          </a:p>
        </p:txBody>
      </p:sp>
      <p:sp>
        <p:nvSpPr>
          <p:cNvPr id="26" name="SK-11-text-25"/>
          <p:cNvSpPr/>
          <p:nvPr/>
        </p:nvSpPr>
        <p:spPr>
          <a:xfrm>
            <a:off x="495300" y="2320230"/>
            <a:ext cx="53721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Starting Dose: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7.5mg – 10mg </a:t>
            </a: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ONCE WEEKLY</a:t>
            </a:r>
            <a:endParaRPr lang="en-US" sz="1350" dirty="0"/>
          </a:p>
        </p:txBody>
      </p:sp>
      <p:sp>
        <p:nvSpPr>
          <p:cNvPr id="27" name="SK-11-text-26"/>
          <p:cNvSpPr/>
          <p:nvPr/>
        </p:nvSpPr>
        <p:spPr>
          <a:xfrm>
            <a:off x="495300" y="2670721"/>
            <a:ext cx="1056132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Escalation: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Increase by 2.5–5mg every 4–6 weeks.</a:t>
            </a:r>
            <a:endParaRPr lang="en-US" sz="1350" dirty="0"/>
          </a:p>
        </p:txBody>
      </p:sp>
      <p:sp>
        <p:nvSpPr>
          <p:cNvPr id="28" name="SK-11-text-27"/>
          <p:cNvSpPr/>
          <p:nvPr/>
        </p:nvSpPr>
        <p:spPr>
          <a:xfrm>
            <a:off x="495300" y="3021211"/>
            <a:ext cx="918972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Maintenance: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Usually 15mg – 25mg per week.</a:t>
            </a:r>
            <a:endParaRPr lang="en-US" sz="1350" dirty="0"/>
          </a:p>
        </p:txBody>
      </p:sp>
      <p:sp>
        <p:nvSpPr>
          <p:cNvPr id="29" name="SK-11-text-28"/>
          <p:cNvSpPr/>
          <p:nvPr/>
        </p:nvSpPr>
        <p:spPr>
          <a:xfrm>
            <a:off x="495300" y="3371701"/>
            <a:ext cx="747522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Maximum: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30mg per week (BNF limit).</a:t>
            </a:r>
            <a:endParaRPr lang="en-US" sz="1350" dirty="0"/>
          </a:p>
        </p:txBody>
      </p:sp>
      <p:sp>
        <p:nvSpPr>
          <p:cNvPr id="30" name="SK-11-text-29"/>
          <p:cNvSpPr/>
          <p:nvPr/>
        </p:nvSpPr>
        <p:spPr>
          <a:xfrm>
            <a:off x="828675" y="4141291"/>
            <a:ext cx="5943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Folic Acid Co-prescription</a:t>
            </a:r>
            <a:endParaRPr lang="en-US" sz="1500" dirty="0"/>
          </a:p>
        </p:txBody>
      </p:sp>
      <p:sp>
        <p:nvSpPr>
          <p:cNvPr id="31" name="SK-11-text-30"/>
          <p:cNvSpPr/>
          <p:nvPr/>
        </p:nvSpPr>
        <p:spPr>
          <a:xfrm>
            <a:off x="495300" y="4541341"/>
            <a:ext cx="672084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Dose: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5mg once weekly (minimum).</a:t>
            </a:r>
            <a:endParaRPr lang="en-US" sz="1350" dirty="0"/>
          </a:p>
        </p:txBody>
      </p:sp>
      <p:sp>
        <p:nvSpPr>
          <p:cNvPr id="32" name="SK-11-text-31"/>
          <p:cNvSpPr/>
          <p:nvPr/>
        </p:nvSpPr>
        <p:spPr>
          <a:xfrm>
            <a:off x="495300" y="4891832"/>
            <a:ext cx="82296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Timing: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Give the day </a:t>
            </a:r>
            <a:r>
              <a:rPr lang="en-US" sz="1350" u="sng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Methotrexate.</a:t>
            </a:r>
            <a:endParaRPr lang="en-US" sz="1350" dirty="0"/>
          </a:p>
        </p:txBody>
      </p:sp>
      <p:sp>
        <p:nvSpPr>
          <p:cNvPr id="33" name="SK-11-text-32"/>
          <p:cNvSpPr/>
          <p:nvPr/>
        </p:nvSpPr>
        <p:spPr>
          <a:xfrm>
            <a:off x="495300" y="5242322"/>
            <a:ext cx="1042416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Alternative: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5mg daily on all days except MTX day.</a:t>
            </a:r>
            <a:endParaRPr lang="en-US" sz="1350" dirty="0"/>
          </a:p>
        </p:txBody>
      </p:sp>
      <p:sp>
        <p:nvSpPr>
          <p:cNvPr id="34" name="SK-11-text-33"/>
          <p:cNvSpPr/>
          <p:nvPr/>
        </p:nvSpPr>
        <p:spPr>
          <a:xfrm>
            <a:off x="495300" y="5592812"/>
            <a:ext cx="116967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Purpose: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Reduces mouth ulcers, nausea, and hepatotoxicity.</a:t>
            </a:r>
            <a:endParaRPr lang="en-US" sz="1350" dirty="0"/>
          </a:p>
        </p:txBody>
      </p:sp>
      <p:sp>
        <p:nvSpPr>
          <p:cNvPr id="35" name="SK-11-text-34"/>
          <p:cNvSpPr/>
          <p:nvPr/>
        </p:nvSpPr>
        <p:spPr>
          <a:xfrm>
            <a:off x="6657975" y="1550640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F4444"/>
                </a:solidFill>
              </a:rPr>
              <a:t>CRITICAL SAFETY</a:t>
            </a:r>
            <a:endParaRPr lang="en-US" sz="1500" dirty="0"/>
          </a:p>
        </p:txBody>
      </p:sp>
      <p:sp>
        <p:nvSpPr>
          <p:cNvPr id="36" name="SK-11-text-35"/>
          <p:cNvSpPr/>
          <p:nvPr/>
        </p:nvSpPr>
        <p:spPr>
          <a:xfrm>
            <a:off x="6324600" y="1931640"/>
            <a:ext cx="58674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Weekly, Not Daily: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Fatal errors occur with daily dosing.</a:t>
            </a:r>
            <a:endParaRPr lang="en-US" sz="1350" dirty="0"/>
          </a:p>
        </p:txBody>
      </p:sp>
      <p:sp>
        <p:nvSpPr>
          <p:cNvPr id="37" name="SK-11-text-36"/>
          <p:cNvSpPr/>
          <p:nvPr/>
        </p:nvSpPr>
        <p:spPr>
          <a:xfrm>
            <a:off x="6324600" y="2282130"/>
            <a:ext cx="586740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Tablet Strength: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Prescribe </a:t>
            </a: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2.5mg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tablets (avoid 10mg).</a:t>
            </a:r>
            <a:endParaRPr lang="en-US" sz="1350" dirty="0"/>
          </a:p>
        </p:txBody>
      </p:sp>
      <p:sp>
        <p:nvSpPr>
          <p:cNvPr id="38" name="SK-11-text-37"/>
          <p:cNvSpPr/>
          <p:nvPr/>
        </p:nvSpPr>
        <p:spPr>
          <a:xfrm>
            <a:off x="6629400" y="2632621"/>
            <a:ext cx="55626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991B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NEVER co-prescribe Trimethoprim or Co-trimoxazole.</a:t>
            </a:r>
            <a:endParaRPr lang="en-US" sz="1200" dirty="0"/>
          </a:p>
        </p:txBody>
      </p:sp>
      <p:sp>
        <p:nvSpPr>
          <p:cNvPr id="39" name="SK-11-text-38"/>
          <p:cNvSpPr/>
          <p:nvPr/>
        </p:nvSpPr>
        <p:spPr>
          <a:xfrm>
            <a:off x="6657975" y="5118646"/>
            <a:ext cx="53721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Pre-treatment Screen</a:t>
            </a:r>
            <a:endParaRPr lang="en-US" sz="1500" dirty="0"/>
          </a:p>
        </p:txBody>
      </p:sp>
      <p:sp>
        <p:nvSpPr>
          <p:cNvPr id="40" name="SK-11-text-39"/>
          <p:cNvSpPr/>
          <p:nvPr/>
        </p:nvSpPr>
        <p:spPr>
          <a:xfrm>
            <a:off x="6491288" y="5518696"/>
            <a:ext cx="268605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FBC</a:t>
            </a:r>
            <a:endParaRPr lang="en-US" sz="1350" dirty="0"/>
          </a:p>
        </p:txBody>
      </p:sp>
      <p:sp>
        <p:nvSpPr>
          <p:cNvPr id="41" name="SK-11-text-40"/>
          <p:cNvSpPr/>
          <p:nvPr/>
        </p:nvSpPr>
        <p:spPr>
          <a:xfrm>
            <a:off x="9177338" y="5518696"/>
            <a:ext cx="268605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U&amp;E</a:t>
            </a:r>
            <a:endParaRPr lang="en-US" sz="1350" dirty="0"/>
          </a:p>
        </p:txBody>
      </p:sp>
      <p:sp>
        <p:nvSpPr>
          <p:cNvPr id="42" name="SK-11-text-41"/>
          <p:cNvSpPr/>
          <p:nvPr/>
        </p:nvSpPr>
        <p:spPr>
          <a:xfrm>
            <a:off x="6491288" y="5869186"/>
            <a:ext cx="268605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LFT</a:t>
            </a:r>
            <a:endParaRPr lang="en-US" sz="1350" dirty="0"/>
          </a:p>
        </p:txBody>
      </p:sp>
      <p:sp>
        <p:nvSpPr>
          <p:cNvPr id="43" name="SK-11-text-42"/>
          <p:cNvSpPr/>
          <p:nvPr/>
        </p:nvSpPr>
        <p:spPr>
          <a:xfrm>
            <a:off x="9177338" y="5869186"/>
            <a:ext cx="3014663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CXR (within 6m)</a:t>
            </a:r>
            <a:endParaRPr lang="en-US" sz="1350" dirty="0"/>
          </a:p>
        </p:txBody>
      </p:sp>
      <p:sp>
        <p:nvSpPr>
          <p:cNvPr id="44" name="SK-11-text-43"/>
          <p:cNvSpPr/>
          <p:nvPr/>
        </p:nvSpPr>
        <p:spPr>
          <a:xfrm>
            <a:off x="381000" y="650557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5" name="SK-11-text-44"/>
          <p:cNvSpPr/>
          <p:nvPr/>
        </p:nvSpPr>
        <p:spPr>
          <a:xfrm>
            <a:off x="9791700" y="6505575"/>
            <a:ext cx="24003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 | Slide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79215"/>
            <a:ext cx="6720780" cy="197361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741140"/>
            <a:ext cx="238125" cy="190500"/>
          </a:xfrm>
          <a:prstGeom prst="rect">
            <a:avLst/>
          </a:prstGeom>
        </p:spPr>
      </p:pic>
      <p:pic>
        <p:nvPicPr>
          <p:cNvPr id="8" name="SK-1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705225"/>
            <a:ext cx="6720780" cy="2390775"/>
          </a:xfrm>
          <a:prstGeom prst="rect">
            <a:avLst/>
          </a:prstGeom>
        </p:spPr>
      </p:pic>
      <p:pic>
        <p:nvPicPr>
          <p:cNvPr id="9" name="SK-1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3867150"/>
            <a:ext cx="238125" cy="190500"/>
          </a:xfrm>
          <a:prstGeom prst="rect">
            <a:avLst/>
          </a:prstGeom>
        </p:spPr>
      </p:pic>
      <p:pic>
        <p:nvPicPr>
          <p:cNvPr id="10" name="SK-1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4219575"/>
            <a:ext cx="3188940" cy="666750"/>
          </a:xfrm>
          <a:prstGeom prst="rect">
            <a:avLst/>
          </a:prstGeom>
        </p:spPr>
      </p:pic>
      <p:pic>
        <p:nvPicPr>
          <p:cNvPr id="11" name="SK-12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8540" y="4219575"/>
            <a:ext cx="3188940" cy="666750"/>
          </a:xfrm>
          <a:prstGeom prst="rect">
            <a:avLst/>
          </a:prstGeom>
        </p:spPr>
      </p:pic>
      <p:pic>
        <p:nvPicPr>
          <p:cNvPr id="12" name="SK-12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5000625"/>
            <a:ext cx="3188940" cy="666750"/>
          </a:xfrm>
          <a:prstGeom prst="rect">
            <a:avLst/>
          </a:prstGeom>
        </p:spPr>
      </p:pic>
      <p:pic>
        <p:nvPicPr>
          <p:cNvPr id="13" name="SK-12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8540" y="5000625"/>
            <a:ext cx="3188940" cy="666750"/>
          </a:xfrm>
          <a:prstGeom prst="rect">
            <a:avLst/>
          </a:prstGeom>
        </p:spPr>
      </p:pic>
      <p:pic>
        <p:nvPicPr>
          <p:cNvPr id="14" name="SK-12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30380" y="2325439"/>
            <a:ext cx="4480620" cy="1609725"/>
          </a:xfrm>
          <a:prstGeom prst="rect">
            <a:avLst/>
          </a:prstGeom>
        </p:spPr>
      </p:pic>
      <p:pic>
        <p:nvPicPr>
          <p:cNvPr id="15" name="SK-12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44680" y="2484537"/>
            <a:ext cx="190500" cy="152400"/>
          </a:xfrm>
          <a:prstGeom prst="rect">
            <a:avLst/>
          </a:prstGeom>
        </p:spPr>
      </p:pic>
      <p:pic>
        <p:nvPicPr>
          <p:cNvPr id="16" name="SK-12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30380" y="4087564"/>
            <a:ext cx="4480620" cy="1262063"/>
          </a:xfrm>
          <a:prstGeom prst="rect">
            <a:avLst/>
          </a:prstGeom>
        </p:spPr>
      </p:pic>
      <p:pic>
        <p:nvPicPr>
          <p:cNvPr id="17" name="SK-12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44680" y="4233267"/>
            <a:ext cx="166688" cy="137220"/>
          </a:xfrm>
          <a:prstGeom prst="rect">
            <a:avLst/>
          </a:prstGeom>
        </p:spPr>
      </p:pic>
      <p:pic>
        <p:nvPicPr>
          <p:cNvPr id="18" name="SK-12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44680" y="4517082"/>
            <a:ext cx="178594" cy="148828"/>
          </a:xfrm>
          <a:prstGeom prst="rect">
            <a:avLst/>
          </a:prstGeom>
        </p:spPr>
      </p:pic>
      <p:pic>
        <p:nvPicPr>
          <p:cNvPr id="19" name="SK-12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44680" y="4788545"/>
            <a:ext cx="178594" cy="148828"/>
          </a:xfrm>
          <a:prstGeom prst="rect">
            <a:avLst/>
          </a:prstGeom>
        </p:spPr>
      </p:pic>
      <p:pic>
        <p:nvPicPr>
          <p:cNvPr id="20" name="SK-12-img-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44680" y="5060007"/>
            <a:ext cx="178594" cy="148828"/>
          </a:xfrm>
          <a:prstGeom prst="rect">
            <a:avLst/>
          </a:prstGeom>
        </p:spPr>
      </p:pic>
      <p:pic>
        <p:nvPicPr>
          <p:cNvPr id="21" name="SK-12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6343650"/>
            <a:ext cx="11430000" cy="285750"/>
          </a:xfrm>
          <a:prstGeom prst="rect">
            <a:avLst/>
          </a:prstGeom>
        </p:spPr>
      </p:pic>
      <p:sp>
        <p:nvSpPr>
          <p:cNvPr id="22" name="SK-12-text-21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3" name="SK-12-text-22"/>
          <p:cNvSpPr/>
          <p:nvPr/>
        </p:nvSpPr>
        <p:spPr>
          <a:xfrm>
            <a:off x="419100" y="885825"/>
            <a:ext cx="11772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Methotrexate Monitoring and Safety</a:t>
            </a:r>
            <a:endParaRPr lang="en-US" sz="2550" dirty="0"/>
          </a:p>
        </p:txBody>
      </p:sp>
      <p:sp>
        <p:nvSpPr>
          <p:cNvPr id="24" name="SK-12-text-23"/>
          <p:cNvSpPr/>
          <p:nvPr/>
        </p:nvSpPr>
        <p:spPr>
          <a:xfrm>
            <a:off x="809625" y="1693515"/>
            <a:ext cx="649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Blood Monitoring Protocol</a:t>
            </a:r>
            <a:endParaRPr lang="en-US" sz="1500" dirty="0"/>
          </a:p>
        </p:txBody>
      </p:sp>
      <p:sp>
        <p:nvSpPr>
          <p:cNvPr id="25" name="SK-12-text-24"/>
          <p:cNvSpPr/>
          <p:nvPr/>
        </p:nvSpPr>
        <p:spPr>
          <a:xfrm>
            <a:off x="723900" y="2093565"/>
            <a:ext cx="929253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Pre-treatment: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FBC, U&amp;E, LFT, CXR (within 6 months).</a:t>
            </a:r>
            <a:endParaRPr lang="en-US" sz="1200" dirty="0"/>
          </a:p>
        </p:txBody>
      </p:sp>
      <p:sp>
        <p:nvSpPr>
          <p:cNvPr id="26" name="SK-12-text-25"/>
          <p:cNvSpPr/>
          <p:nvPr/>
        </p:nvSpPr>
        <p:spPr>
          <a:xfrm>
            <a:off x="723900" y="2398365"/>
            <a:ext cx="11468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Initiation: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FBC + U&amp;E + LFT every 2 weeks until stable for 6 weeks.</a:t>
            </a:r>
            <a:endParaRPr lang="en-US" sz="1200" dirty="0"/>
          </a:p>
        </p:txBody>
      </p:sp>
      <p:sp>
        <p:nvSpPr>
          <p:cNvPr id="27" name="SK-12-text-26"/>
          <p:cNvSpPr/>
          <p:nvPr/>
        </p:nvSpPr>
        <p:spPr>
          <a:xfrm>
            <a:off x="723900" y="2703165"/>
            <a:ext cx="10645244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Stable Dose: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Monthly for first year, then every 2–3 months.</a:t>
            </a:r>
            <a:endParaRPr lang="en-US" sz="1200" dirty="0"/>
          </a:p>
        </p:txBody>
      </p:sp>
      <p:sp>
        <p:nvSpPr>
          <p:cNvPr id="28" name="SK-12-text-27"/>
          <p:cNvSpPr/>
          <p:nvPr/>
        </p:nvSpPr>
        <p:spPr>
          <a:xfrm>
            <a:off x="723900" y="3007965"/>
            <a:ext cx="746931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MCV &gt; 105: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Check B12 and folate levels.</a:t>
            </a:r>
            <a:endParaRPr lang="en-US" sz="1200" dirty="0"/>
          </a:p>
        </p:txBody>
      </p:sp>
      <p:sp>
        <p:nvSpPr>
          <p:cNvPr id="29" name="SK-12-text-28"/>
          <p:cNvSpPr/>
          <p:nvPr/>
        </p:nvSpPr>
        <p:spPr>
          <a:xfrm>
            <a:off x="809625" y="3819525"/>
            <a:ext cx="649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Mandatory Withhold Criteria</a:t>
            </a:r>
            <a:endParaRPr lang="en-US" sz="1500" dirty="0"/>
          </a:p>
        </p:txBody>
      </p:sp>
      <p:sp>
        <p:nvSpPr>
          <p:cNvPr id="30" name="SK-12-text-29"/>
          <p:cNvSpPr/>
          <p:nvPr/>
        </p:nvSpPr>
        <p:spPr>
          <a:xfrm>
            <a:off x="590550" y="4314825"/>
            <a:ext cx="3074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WBC</a:t>
            </a:r>
            <a:endParaRPr lang="en-US" sz="1050" dirty="0"/>
          </a:p>
        </p:txBody>
      </p:sp>
      <p:sp>
        <p:nvSpPr>
          <p:cNvPr id="31" name="SK-12-text-30"/>
          <p:cNvSpPr/>
          <p:nvPr/>
        </p:nvSpPr>
        <p:spPr>
          <a:xfrm>
            <a:off x="590550" y="4552950"/>
            <a:ext cx="3308985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&lt; 3.5 × 10⁹/L</a:t>
            </a:r>
            <a:endParaRPr lang="en-US" sz="1350" dirty="0"/>
          </a:p>
        </p:txBody>
      </p:sp>
      <p:sp>
        <p:nvSpPr>
          <p:cNvPr id="32" name="SK-12-text-31"/>
          <p:cNvSpPr/>
          <p:nvPr/>
        </p:nvSpPr>
        <p:spPr>
          <a:xfrm>
            <a:off x="3893790" y="4314825"/>
            <a:ext cx="3074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Neutrophils</a:t>
            </a:r>
            <a:endParaRPr lang="en-US" sz="1050" dirty="0"/>
          </a:p>
        </p:txBody>
      </p:sp>
      <p:sp>
        <p:nvSpPr>
          <p:cNvPr id="33" name="SK-12-text-32"/>
          <p:cNvSpPr/>
          <p:nvPr/>
        </p:nvSpPr>
        <p:spPr>
          <a:xfrm>
            <a:off x="3893790" y="4552950"/>
            <a:ext cx="3308985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&lt; 2.0 × 10⁹/L</a:t>
            </a:r>
            <a:endParaRPr lang="en-US" sz="1350" dirty="0"/>
          </a:p>
        </p:txBody>
      </p:sp>
      <p:sp>
        <p:nvSpPr>
          <p:cNvPr id="34" name="SK-12-text-33"/>
          <p:cNvSpPr/>
          <p:nvPr/>
        </p:nvSpPr>
        <p:spPr>
          <a:xfrm>
            <a:off x="590550" y="5095875"/>
            <a:ext cx="3074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Platelets</a:t>
            </a:r>
            <a:endParaRPr lang="en-US" sz="1050" dirty="0"/>
          </a:p>
        </p:txBody>
      </p:sp>
      <p:sp>
        <p:nvSpPr>
          <p:cNvPr id="35" name="SK-12-text-34"/>
          <p:cNvSpPr/>
          <p:nvPr/>
        </p:nvSpPr>
        <p:spPr>
          <a:xfrm>
            <a:off x="590550" y="5334000"/>
            <a:ext cx="3446145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&lt; 150 × 10⁹/L</a:t>
            </a:r>
            <a:endParaRPr lang="en-US" sz="1350" dirty="0"/>
          </a:p>
        </p:txBody>
      </p:sp>
      <p:sp>
        <p:nvSpPr>
          <p:cNvPr id="36" name="SK-12-text-35"/>
          <p:cNvSpPr/>
          <p:nvPr/>
        </p:nvSpPr>
        <p:spPr>
          <a:xfrm>
            <a:off x="3893790" y="5095875"/>
            <a:ext cx="30746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 / AST</a:t>
            </a:r>
            <a:endParaRPr lang="en-US" sz="1050" dirty="0"/>
          </a:p>
        </p:txBody>
      </p:sp>
      <p:sp>
        <p:nvSpPr>
          <p:cNvPr id="37" name="SK-12-text-36"/>
          <p:cNvSpPr/>
          <p:nvPr/>
        </p:nvSpPr>
        <p:spPr>
          <a:xfrm>
            <a:off x="3893790" y="5334000"/>
            <a:ext cx="1868805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&gt; 2× ULN</a:t>
            </a:r>
            <a:endParaRPr lang="en-US" sz="1350" dirty="0"/>
          </a:p>
        </p:txBody>
      </p:sp>
      <p:sp>
        <p:nvSpPr>
          <p:cNvPr id="38" name="SK-12-text-37"/>
          <p:cNvSpPr/>
          <p:nvPr/>
        </p:nvSpPr>
        <p:spPr>
          <a:xfrm>
            <a:off x="495300" y="5781675"/>
            <a:ext cx="11696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* Also withhold for unexplained fall in albumin or deteriorating renal function.</a:t>
            </a:r>
            <a:endParaRPr lang="en-US" sz="1050" dirty="0"/>
          </a:p>
        </p:txBody>
      </p:sp>
      <p:sp>
        <p:nvSpPr>
          <p:cNvPr id="39" name="SK-12-text-38"/>
          <p:cNvSpPr/>
          <p:nvPr/>
        </p:nvSpPr>
        <p:spPr>
          <a:xfrm>
            <a:off x="7635180" y="2439739"/>
            <a:ext cx="42520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92400E"/>
                </a:solidFill>
              </a:rPr>
              <a:t> CLINICAL RED FLAGS</a:t>
            </a:r>
            <a:endParaRPr lang="en-US" sz="1200" dirty="0"/>
          </a:p>
        </p:txBody>
      </p:sp>
      <p:sp>
        <p:nvSpPr>
          <p:cNvPr id="40" name="SK-12-text-39"/>
          <p:cNvSpPr/>
          <p:nvPr/>
        </p:nvSpPr>
        <p:spPr>
          <a:xfrm>
            <a:off x="7444680" y="2744539"/>
            <a:ext cx="425202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MTX Pneumonitis: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New/worsening dry cough or breathlessness.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STOP MTX immediately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refer urgently for CXR/Specialist review.</a:t>
            </a:r>
            <a:endParaRPr lang="en-US" sz="1125" dirty="0"/>
          </a:p>
        </p:txBody>
      </p:sp>
      <p:sp>
        <p:nvSpPr>
          <p:cNvPr id="41" name="SK-12-text-40"/>
          <p:cNvSpPr/>
          <p:nvPr/>
        </p:nvSpPr>
        <p:spPr>
          <a:xfrm>
            <a:off x="7444680" y="3420814"/>
            <a:ext cx="425202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Bone Marrow Suppression: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Unexplained bruising, bleeding, or severe sore throat. Urgent FBC required.</a:t>
            </a:r>
            <a:endParaRPr lang="en-US" sz="1125" dirty="0"/>
          </a:p>
        </p:txBody>
      </p:sp>
      <p:sp>
        <p:nvSpPr>
          <p:cNvPr id="42" name="SK-12-text-41"/>
          <p:cNvSpPr/>
          <p:nvPr/>
        </p:nvSpPr>
        <p:spPr>
          <a:xfrm>
            <a:off x="7668518" y="4201864"/>
            <a:ext cx="45234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A580C"/>
                </a:solidFill>
              </a:rPr>
              <a:t>PURPLE AKT BOX: CRITICAL SAFETY</a:t>
            </a:r>
            <a:endParaRPr lang="en-US" sz="1050" dirty="0"/>
          </a:p>
        </p:txBody>
      </p:sp>
      <p:sp>
        <p:nvSpPr>
          <p:cNvPr id="43" name="SK-12-text-42"/>
          <p:cNvSpPr/>
          <p:nvPr/>
        </p:nvSpPr>
        <p:spPr>
          <a:xfrm>
            <a:off x="7718524" y="4478089"/>
            <a:ext cx="4473476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Trimethoprim: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Never co-prescribe (Fatal interaction).</a:t>
            </a:r>
            <a:endParaRPr lang="en-US" sz="1125" dirty="0"/>
          </a:p>
        </p:txBody>
      </p:sp>
      <p:sp>
        <p:nvSpPr>
          <p:cNvPr id="44" name="SK-12-text-43"/>
          <p:cNvSpPr/>
          <p:nvPr/>
        </p:nvSpPr>
        <p:spPr>
          <a:xfrm>
            <a:off x="7718524" y="4749552"/>
            <a:ext cx="4473476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 Dosing: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2.5mg tablets only; clarify WEEKLY.</a:t>
            </a:r>
            <a:endParaRPr lang="en-US" sz="1125" dirty="0"/>
          </a:p>
        </p:txBody>
      </p:sp>
      <p:sp>
        <p:nvSpPr>
          <p:cNvPr id="45" name="SK-12-text-44"/>
          <p:cNvSpPr/>
          <p:nvPr/>
        </p:nvSpPr>
        <p:spPr>
          <a:xfrm>
            <a:off x="7718524" y="5021014"/>
            <a:ext cx="4473476" cy="2143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Pregnancy: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Stop 3 months before conception (M &amp; F).</a:t>
            </a:r>
            <a:endParaRPr lang="en-US" sz="1125" dirty="0"/>
          </a:p>
        </p:txBody>
      </p:sp>
      <p:sp>
        <p:nvSpPr>
          <p:cNvPr id="46" name="SK-12-text-45"/>
          <p:cNvSpPr/>
          <p:nvPr/>
        </p:nvSpPr>
        <p:spPr>
          <a:xfrm>
            <a:off x="381000" y="64579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7" name="SK-12-text-46"/>
          <p:cNvSpPr/>
          <p:nvPr/>
        </p:nvSpPr>
        <p:spPr>
          <a:xfrm>
            <a:off x="10277475" y="645795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503015"/>
            <a:ext cx="5600700" cy="4698504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1617315"/>
            <a:ext cx="5372100" cy="419100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7975" y="1650653"/>
            <a:ext cx="914400" cy="276225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3060353"/>
            <a:ext cx="2647950" cy="314325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550" y="3144589"/>
            <a:ext cx="166688" cy="145852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9450" y="3060353"/>
            <a:ext cx="2647950" cy="314325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4700" y="3144589"/>
            <a:ext cx="166688" cy="145852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3450878"/>
            <a:ext cx="2647950" cy="314325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550" y="3535114"/>
            <a:ext cx="166688" cy="145852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9450" y="3450878"/>
            <a:ext cx="2647950" cy="314325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14700" y="3535114"/>
            <a:ext cx="166688" cy="145852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3841403"/>
            <a:ext cx="2647950" cy="314325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90550" y="3925639"/>
            <a:ext cx="166688" cy="145852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9450" y="3841403"/>
            <a:ext cx="2647950" cy="314325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14700" y="3925639"/>
            <a:ext cx="166688" cy="145852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1503015"/>
            <a:ext cx="5600700" cy="4698504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24600" y="1617315"/>
            <a:ext cx="5372100" cy="419100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629775" y="1650653"/>
            <a:ext cx="1333500" cy="276225"/>
          </a:xfrm>
          <a:prstGeom prst="rect">
            <a:avLst/>
          </a:prstGeom>
        </p:spPr>
      </p:pic>
      <p:pic>
        <p:nvPicPr>
          <p:cNvPr id="23" name="SK-13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24600" y="5060603"/>
            <a:ext cx="5372100" cy="1026616"/>
          </a:xfrm>
          <a:prstGeom prst="rect">
            <a:avLst/>
          </a:prstGeom>
        </p:spPr>
      </p:pic>
      <p:pic>
        <p:nvPicPr>
          <p:cNvPr id="24" name="SK-13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38900" y="5206305"/>
            <a:ext cx="166688" cy="137220"/>
          </a:xfrm>
          <a:prstGeom prst="rect">
            <a:avLst/>
          </a:prstGeom>
        </p:spPr>
      </p:pic>
      <p:pic>
        <p:nvPicPr>
          <p:cNvPr id="25" name="SK-13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1000" y="6343650"/>
            <a:ext cx="11430000" cy="285750"/>
          </a:xfrm>
          <a:prstGeom prst="rect">
            <a:avLst/>
          </a:prstGeom>
        </p:spPr>
      </p:pic>
      <p:sp>
        <p:nvSpPr>
          <p:cNvPr id="26" name="SK-13-text-25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7" name="SK-13-text-26"/>
          <p:cNvSpPr/>
          <p:nvPr/>
        </p:nvSpPr>
        <p:spPr>
          <a:xfrm>
            <a:off x="495300" y="8858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Sulfasalazine and Hydroxychloroquine</a:t>
            </a:r>
            <a:endParaRPr lang="en-US" sz="2550" dirty="0"/>
          </a:p>
        </p:txBody>
      </p:sp>
      <p:sp>
        <p:nvSpPr>
          <p:cNvPr id="28" name="SK-13-text-27"/>
          <p:cNvSpPr/>
          <p:nvPr/>
        </p:nvSpPr>
        <p:spPr>
          <a:xfrm>
            <a:off x="495300" y="1617315"/>
            <a:ext cx="532638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369A1"/>
                </a:solidFill>
              </a:rPr>
              <a:t>Sulfasalazine (SSZ)</a:t>
            </a:r>
            <a:endParaRPr lang="en-US" sz="1800" dirty="0"/>
          </a:p>
        </p:txBody>
      </p:sp>
      <p:sp>
        <p:nvSpPr>
          <p:cNvPr id="29" name="SK-13-text-28"/>
          <p:cNvSpPr/>
          <p:nvPr/>
        </p:nvSpPr>
        <p:spPr>
          <a:xfrm>
            <a:off x="2962275" y="1650653"/>
            <a:ext cx="1436370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2–3g / day</a:t>
            </a:r>
            <a:endParaRPr lang="en-US" sz="1050" dirty="0"/>
          </a:p>
        </p:txBody>
      </p:sp>
      <p:sp>
        <p:nvSpPr>
          <p:cNvPr id="30" name="SK-13-text-29"/>
          <p:cNvSpPr/>
          <p:nvPr/>
        </p:nvSpPr>
        <p:spPr>
          <a:xfrm>
            <a:off x="495300" y="2188815"/>
            <a:ext cx="5448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DOSING SCHEDULE</a:t>
            </a:r>
            <a:endParaRPr lang="en-US" sz="1050" dirty="0"/>
          </a:p>
        </p:txBody>
      </p:sp>
      <p:sp>
        <p:nvSpPr>
          <p:cNvPr id="31" name="SK-13-text-30"/>
          <p:cNvSpPr/>
          <p:nvPr/>
        </p:nvSpPr>
        <p:spPr>
          <a:xfrm>
            <a:off x="495300" y="2426940"/>
            <a:ext cx="116967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500mg OD. Increase by 500mg weekly up to maintenance dose.</a:t>
            </a:r>
            <a:endParaRPr lang="en-US" sz="1275" dirty="0"/>
          </a:p>
        </p:txBody>
      </p:sp>
      <p:sp>
        <p:nvSpPr>
          <p:cNvPr id="32" name="SK-13-text-31"/>
          <p:cNvSpPr/>
          <p:nvPr/>
        </p:nvSpPr>
        <p:spPr>
          <a:xfrm>
            <a:off x="495300" y="2784128"/>
            <a:ext cx="5448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COMMON SIDE EFFECTS</a:t>
            </a:r>
            <a:endParaRPr lang="en-US" sz="1050" dirty="0"/>
          </a:p>
        </p:txBody>
      </p:sp>
      <p:sp>
        <p:nvSpPr>
          <p:cNvPr id="33" name="SK-13-text-32"/>
          <p:cNvSpPr/>
          <p:nvPr/>
        </p:nvSpPr>
        <p:spPr>
          <a:xfrm>
            <a:off x="833438" y="3060353"/>
            <a:ext cx="24574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Nausea / GI</a:t>
            </a:r>
            <a:endParaRPr lang="en-US" sz="1050" dirty="0"/>
          </a:p>
        </p:txBody>
      </p:sp>
      <p:sp>
        <p:nvSpPr>
          <p:cNvPr id="34" name="SK-13-text-33"/>
          <p:cNvSpPr/>
          <p:nvPr/>
        </p:nvSpPr>
        <p:spPr>
          <a:xfrm>
            <a:off x="3557588" y="3060353"/>
            <a:ext cx="24574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Headache</a:t>
            </a:r>
            <a:endParaRPr lang="en-US" sz="1050" dirty="0"/>
          </a:p>
        </p:txBody>
      </p:sp>
      <p:sp>
        <p:nvSpPr>
          <p:cNvPr id="35" name="SK-13-text-34"/>
          <p:cNvSpPr/>
          <p:nvPr/>
        </p:nvSpPr>
        <p:spPr>
          <a:xfrm>
            <a:off x="833438" y="3450878"/>
            <a:ext cx="24574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Orange Urine</a:t>
            </a:r>
            <a:endParaRPr lang="en-US" sz="1050" dirty="0"/>
          </a:p>
        </p:txBody>
      </p:sp>
      <p:sp>
        <p:nvSpPr>
          <p:cNvPr id="36" name="SK-13-text-35"/>
          <p:cNvSpPr/>
          <p:nvPr/>
        </p:nvSpPr>
        <p:spPr>
          <a:xfrm>
            <a:off x="3557588" y="3450878"/>
            <a:ext cx="24574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Rash</a:t>
            </a:r>
            <a:endParaRPr lang="en-US" sz="1050" dirty="0"/>
          </a:p>
        </p:txBody>
      </p:sp>
      <p:sp>
        <p:nvSpPr>
          <p:cNvPr id="37" name="SK-13-text-36"/>
          <p:cNvSpPr/>
          <p:nvPr/>
        </p:nvSpPr>
        <p:spPr>
          <a:xfrm>
            <a:off x="833438" y="3841403"/>
            <a:ext cx="24574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Neutropenia</a:t>
            </a:r>
            <a:endParaRPr lang="en-US" sz="1050" dirty="0"/>
          </a:p>
        </p:txBody>
      </p:sp>
      <p:sp>
        <p:nvSpPr>
          <p:cNvPr id="38" name="SK-13-text-37"/>
          <p:cNvSpPr/>
          <p:nvPr/>
        </p:nvSpPr>
        <p:spPr>
          <a:xfrm>
            <a:off x="3557588" y="3841403"/>
            <a:ext cx="24574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 Sperm Count</a:t>
            </a:r>
            <a:endParaRPr lang="en-US" sz="1050" dirty="0"/>
          </a:p>
        </p:txBody>
      </p:sp>
      <p:sp>
        <p:nvSpPr>
          <p:cNvPr id="39" name="SK-13-text-38"/>
          <p:cNvSpPr/>
          <p:nvPr/>
        </p:nvSpPr>
        <p:spPr>
          <a:xfrm>
            <a:off x="495300" y="4270028"/>
            <a:ext cx="5448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 REQUIREMENTS</a:t>
            </a:r>
            <a:endParaRPr lang="en-US" sz="1050" dirty="0"/>
          </a:p>
        </p:txBody>
      </p:sp>
      <p:sp>
        <p:nvSpPr>
          <p:cNvPr id="40" name="SK-13-text-39"/>
          <p:cNvSpPr/>
          <p:nvPr/>
        </p:nvSpPr>
        <p:spPr>
          <a:xfrm>
            <a:off x="723900" y="4508153"/>
            <a:ext cx="5143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Pre-treatment: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FBC, U&amp;E, LFT.</a:t>
            </a:r>
            <a:endParaRPr lang="en-US" sz="1200" dirty="0"/>
          </a:p>
        </p:txBody>
      </p:sp>
      <p:sp>
        <p:nvSpPr>
          <p:cNvPr id="41" name="SK-13-text-40"/>
          <p:cNvSpPr/>
          <p:nvPr/>
        </p:nvSpPr>
        <p:spPr>
          <a:xfrm>
            <a:off x="723900" y="4793903"/>
            <a:ext cx="642025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 0–12: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FBC/LFT every 2 weeks.</a:t>
            </a:r>
            <a:endParaRPr lang="en-US" sz="1200" dirty="0"/>
          </a:p>
        </p:txBody>
      </p:sp>
      <p:sp>
        <p:nvSpPr>
          <p:cNvPr id="42" name="SK-13-text-41"/>
          <p:cNvSpPr/>
          <p:nvPr/>
        </p:nvSpPr>
        <p:spPr>
          <a:xfrm>
            <a:off x="723900" y="5079653"/>
            <a:ext cx="612842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Months 3–12: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FBC/LFT every month.</a:t>
            </a:r>
            <a:endParaRPr lang="en-US" sz="1200" dirty="0"/>
          </a:p>
        </p:txBody>
      </p:sp>
      <p:sp>
        <p:nvSpPr>
          <p:cNvPr id="43" name="SK-13-text-42"/>
          <p:cNvSpPr/>
          <p:nvPr/>
        </p:nvSpPr>
        <p:spPr>
          <a:xfrm>
            <a:off x="723900" y="5365403"/>
            <a:ext cx="659535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Long-term: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Every 3 months thereafter.</a:t>
            </a:r>
            <a:endParaRPr lang="en-US" sz="1200" dirty="0"/>
          </a:p>
        </p:txBody>
      </p:sp>
      <p:sp>
        <p:nvSpPr>
          <p:cNvPr id="44" name="SK-13-text-43"/>
          <p:cNvSpPr/>
          <p:nvPr/>
        </p:nvSpPr>
        <p:spPr>
          <a:xfrm>
            <a:off x="6324600" y="1617315"/>
            <a:ext cx="58674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369A1"/>
                </a:solidFill>
              </a:rPr>
              <a:t>Hydroxychloroquine (HCQ)</a:t>
            </a:r>
            <a:endParaRPr lang="en-US" sz="1800" dirty="0"/>
          </a:p>
        </p:txBody>
      </p:sp>
      <p:sp>
        <p:nvSpPr>
          <p:cNvPr id="45" name="SK-13-text-44"/>
          <p:cNvSpPr/>
          <p:nvPr/>
        </p:nvSpPr>
        <p:spPr>
          <a:xfrm>
            <a:off x="9744075" y="1650653"/>
            <a:ext cx="2020824" cy="2762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Max 5mg/kg/day</a:t>
            </a:r>
            <a:endParaRPr lang="en-US" sz="1050" dirty="0"/>
          </a:p>
        </p:txBody>
      </p:sp>
      <p:sp>
        <p:nvSpPr>
          <p:cNvPr id="46" name="SK-13-text-45"/>
          <p:cNvSpPr/>
          <p:nvPr/>
        </p:nvSpPr>
        <p:spPr>
          <a:xfrm>
            <a:off x="6324600" y="2188815"/>
            <a:ext cx="5448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PROFILE</a:t>
            </a:r>
            <a:endParaRPr lang="en-US" sz="1050" dirty="0"/>
          </a:p>
        </p:txBody>
      </p:sp>
      <p:sp>
        <p:nvSpPr>
          <p:cNvPr id="47" name="SK-13-text-46"/>
          <p:cNvSpPr/>
          <p:nvPr/>
        </p:nvSpPr>
        <p:spPr>
          <a:xfrm>
            <a:off x="6324600" y="2426940"/>
            <a:ext cx="5372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Least hepatotoxic DMARD. Often used in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Triple Therapy</a:t>
            </a:r>
            <a:r>
              <a:rPr lang="en-US" sz="127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(MTX+SSZ+HCQ). Dose based on </a:t>
            </a:r>
            <a:r>
              <a:rPr lang="en-US" sz="1275" i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 weight</a:t>
            </a:r>
            <a:r>
              <a:rPr lang="en-US" sz="127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minimize retinal risk.</a:t>
            </a:r>
            <a:endParaRPr lang="en-US" sz="1275" dirty="0"/>
          </a:p>
        </p:txBody>
      </p:sp>
      <p:sp>
        <p:nvSpPr>
          <p:cNvPr id="48" name="SK-13-text-47"/>
          <p:cNvSpPr/>
          <p:nvPr/>
        </p:nvSpPr>
        <p:spPr>
          <a:xfrm>
            <a:off x="6324600" y="3027015"/>
            <a:ext cx="5867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UPDATED EYE MONITORING (RCOPHTH 2020)</a:t>
            </a:r>
            <a:endParaRPr lang="en-US" sz="1050" dirty="0"/>
          </a:p>
        </p:txBody>
      </p:sp>
      <p:sp>
        <p:nvSpPr>
          <p:cNvPr id="49" name="SK-13-text-48"/>
          <p:cNvSpPr/>
          <p:nvPr/>
        </p:nvSpPr>
        <p:spPr>
          <a:xfrm>
            <a:off x="6553200" y="3265140"/>
            <a:ext cx="5638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Baseline: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 assessment within 6 months of start.</a:t>
            </a:r>
            <a:endParaRPr lang="en-US" sz="1200" dirty="0"/>
          </a:p>
        </p:txBody>
      </p:sp>
      <p:sp>
        <p:nvSpPr>
          <p:cNvPr id="50" name="SK-13-text-49"/>
          <p:cNvSpPr/>
          <p:nvPr/>
        </p:nvSpPr>
        <p:spPr>
          <a:xfrm>
            <a:off x="6553200" y="3550890"/>
            <a:ext cx="5638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Screening: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Starts from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 5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onwards.</a:t>
            </a:r>
            <a:endParaRPr lang="en-US" sz="1200" dirty="0"/>
          </a:p>
        </p:txBody>
      </p:sp>
      <p:sp>
        <p:nvSpPr>
          <p:cNvPr id="51" name="SK-13-text-50"/>
          <p:cNvSpPr/>
          <p:nvPr/>
        </p:nvSpPr>
        <p:spPr>
          <a:xfrm>
            <a:off x="6553200" y="3836640"/>
            <a:ext cx="51435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Exceptions:</a:t>
            </a: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Annual screening from Year 1 if renal failure (eGFR &lt;30) or high dose (&gt;5mg/kg).</a:t>
            </a:r>
            <a:endParaRPr lang="en-US" sz="1200" dirty="0"/>
          </a:p>
        </p:txBody>
      </p:sp>
      <p:sp>
        <p:nvSpPr>
          <p:cNvPr id="52" name="SK-13-text-51"/>
          <p:cNvSpPr/>
          <p:nvPr/>
        </p:nvSpPr>
        <p:spPr>
          <a:xfrm>
            <a:off x="6324600" y="4465290"/>
            <a:ext cx="5448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BLOOD MONITORING</a:t>
            </a:r>
            <a:endParaRPr lang="en-US" sz="1050" dirty="0"/>
          </a:p>
        </p:txBody>
      </p:sp>
      <p:sp>
        <p:nvSpPr>
          <p:cNvPr id="53" name="SK-13-text-52"/>
          <p:cNvSpPr/>
          <p:nvPr/>
        </p:nvSpPr>
        <p:spPr>
          <a:xfrm>
            <a:off x="6324600" y="4703415"/>
            <a:ext cx="58674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routine blood monitoring required for HCQ monotherapy.</a:t>
            </a:r>
            <a:endParaRPr lang="en-US" sz="1275" dirty="0"/>
          </a:p>
        </p:txBody>
      </p:sp>
      <p:sp>
        <p:nvSpPr>
          <p:cNvPr id="54" name="SK-13-text-53"/>
          <p:cNvSpPr/>
          <p:nvPr/>
        </p:nvSpPr>
        <p:spPr>
          <a:xfrm>
            <a:off x="6681788" y="5174903"/>
            <a:ext cx="51435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 ALERT: MONITORING UPDATE</a:t>
            </a:r>
            <a:endParaRPr lang="en-US" sz="1050" dirty="0"/>
          </a:p>
        </p:txBody>
      </p:sp>
      <p:sp>
        <p:nvSpPr>
          <p:cNvPr id="55" name="SK-13-text-54"/>
          <p:cNvSpPr/>
          <p:nvPr/>
        </p:nvSpPr>
        <p:spPr>
          <a:xfrm>
            <a:off x="6438900" y="5413028"/>
            <a:ext cx="5143500" cy="55989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Old guidance suggested annual eye screening from Year 1. </a:t>
            </a:r>
            <a:r>
              <a:rPr lang="en-US" sz="10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Current standards (2020+)</a:t>
            </a: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defer annual screening to </a:t>
            </a:r>
            <a:r>
              <a:rPr lang="en-US" sz="10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 5</a:t>
            </a: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low-risk patients. Retinal toxicity is dose and duration dependent.</a:t>
            </a:r>
            <a:endParaRPr lang="en-US" sz="1050" dirty="0"/>
          </a:p>
        </p:txBody>
      </p:sp>
      <p:sp>
        <p:nvSpPr>
          <p:cNvPr id="56" name="SK-13-text-55"/>
          <p:cNvSpPr/>
          <p:nvPr/>
        </p:nvSpPr>
        <p:spPr>
          <a:xfrm>
            <a:off x="381000" y="64579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7" name="SK-13-text-56"/>
          <p:cNvSpPr/>
          <p:nvPr/>
        </p:nvSpPr>
        <p:spPr>
          <a:xfrm>
            <a:off x="10277475" y="645795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03015"/>
            <a:ext cx="5600700" cy="4638675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750665"/>
            <a:ext cx="285750" cy="228600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893790"/>
            <a:ext cx="5219700" cy="895350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865340"/>
            <a:ext cx="5219700" cy="839986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5018038"/>
            <a:ext cx="166688" cy="137220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503015"/>
            <a:ext cx="5600700" cy="4638675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800" y="1750665"/>
            <a:ext cx="285750" cy="228600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00800" y="3912840"/>
            <a:ext cx="5219700" cy="106680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15100" y="4065240"/>
            <a:ext cx="166688" cy="137220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00" y="5055840"/>
            <a:ext cx="5219700" cy="895350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6343650"/>
            <a:ext cx="11430000" cy="285750"/>
          </a:xfrm>
          <a:prstGeom prst="rect">
            <a:avLst/>
          </a:prstGeom>
        </p:spPr>
      </p:pic>
      <p:sp>
        <p:nvSpPr>
          <p:cNvPr id="17" name="SK-14-text-16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8" name="SK-14-text-17"/>
          <p:cNvSpPr/>
          <p:nvPr/>
        </p:nvSpPr>
        <p:spPr>
          <a:xfrm>
            <a:off x="495300" y="8858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Second-Line DMARDs: Leflunomide and Azathioprine</a:t>
            </a:r>
            <a:endParaRPr lang="en-US" sz="2550" dirty="0"/>
          </a:p>
        </p:txBody>
      </p:sp>
      <p:sp>
        <p:nvSpPr>
          <p:cNvPr id="19" name="SK-14-text-18"/>
          <p:cNvSpPr/>
          <p:nvPr/>
        </p:nvSpPr>
        <p:spPr>
          <a:xfrm>
            <a:off x="952500" y="1693515"/>
            <a:ext cx="52197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369A1"/>
                </a:solidFill>
              </a:rPr>
              <a:t>Leflunomide</a:t>
            </a:r>
            <a:endParaRPr lang="en-US" sz="1800" dirty="0"/>
          </a:p>
        </p:txBody>
      </p:sp>
      <p:sp>
        <p:nvSpPr>
          <p:cNvPr id="20" name="SK-14-text-19"/>
          <p:cNvSpPr/>
          <p:nvPr/>
        </p:nvSpPr>
        <p:spPr>
          <a:xfrm>
            <a:off x="800100" y="2150715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100mg OD for 3 days (loading - often omitted), then 10–20mg daily maintenance.</a:t>
            </a:r>
            <a:endParaRPr lang="en-US" sz="1275" dirty="0"/>
          </a:p>
        </p:txBody>
      </p:sp>
      <p:sp>
        <p:nvSpPr>
          <p:cNvPr id="21" name="SK-14-text-20"/>
          <p:cNvSpPr/>
          <p:nvPr/>
        </p:nvSpPr>
        <p:spPr>
          <a:xfrm>
            <a:off x="800100" y="2731740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Side Effects: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Hypertension, diarrhoea, hepatotoxicity, alopecia, and blood dyscrasias.</a:t>
            </a:r>
            <a:endParaRPr lang="en-US" sz="1275" dirty="0"/>
          </a:p>
        </p:txBody>
      </p:sp>
      <p:sp>
        <p:nvSpPr>
          <p:cNvPr id="22" name="SK-14-text-21"/>
          <p:cNvSpPr/>
          <p:nvPr/>
        </p:nvSpPr>
        <p:spPr>
          <a:xfrm>
            <a:off x="800100" y="3312765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Extremely long half-life; requires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cholestyramine washout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rapid elimination needed.</a:t>
            </a:r>
            <a:endParaRPr lang="en-US" sz="1275" dirty="0"/>
          </a:p>
        </p:txBody>
      </p:sp>
      <p:sp>
        <p:nvSpPr>
          <p:cNvPr id="23" name="SK-14-text-22"/>
          <p:cNvSpPr/>
          <p:nvPr/>
        </p:nvSpPr>
        <p:spPr>
          <a:xfrm>
            <a:off x="685800" y="4008090"/>
            <a:ext cx="5067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</a:rPr>
              <a:t>MONITORING REQUIREMENTS</a:t>
            </a:r>
            <a:endParaRPr lang="en-US" sz="1050" dirty="0"/>
          </a:p>
        </p:txBody>
      </p:sp>
      <p:sp>
        <p:nvSpPr>
          <p:cNvPr id="24" name="SK-14-text-23"/>
          <p:cNvSpPr/>
          <p:nvPr/>
        </p:nvSpPr>
        <p:spPr>
          <a:xfrm>
            <a:off x="685800" y="4246215"/>
            <a:ext cx="49911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LFT, U&amp;E </a:t>
            </a: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PLUS Blood Pressure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every 2 weeks for 6 months; then every 8 weeks.</a:t>
            </a:r>
            <a:endParaRPr lang="en-US" sz="1125" dirty="0"/>
          </a:p>
        </p:txBody>
      </p:sp>
      <p:sp>
        <p:nvSpPr>
          <p:cNvPr id="25" name="SK-14-text-24"/>
          <p:cNvSpPr/>
          <p:nvPr/>
        </p:nvSpPr>
        <p:spPr>
          <a:xfrm>
            <a:off x="852488" y="4979640"/>
            <a:ext cx="4991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A580C"/>
                </a:solidFill>
              </a:rPr>
              <a:t> PREGNANCY &amp; CONTRACEPTION</a:t>
            </a:r>
            <a:endParaRPr lang="en-US" sz="1050" dirty="0"/>
          </a:p>
        </p:txBody>
      </p:sp>
      <p:sp>
        <p:nvSpPr>
          <p:cNvPr id="26" name="SK-14-text-25"/>
          <p:cNvSpPr/>
          <p:nvPr/>
        </p:nvSpPr>
        <p:spPr>
          <a:xfrm>
            <a:off x="685800" y="5217765"/>
            <a:ext cx="49911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Highly teratogenic. Effective contraception required </a:t>
            </a:r>
            <a:r>
              <a:rPr lang="en-US" sz="10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during and for 2 years after</a:t>
            </a: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stopping (or until washout confirmed by serum levels).</a:t>
            </a:r>
            <a:endParaRPr lang="en-US" sz="1050" dirty="0"/>
          </a:p>
        </p:txBody>
      </p:sp>
      <p:sp>
        <p:nvSpPr>
          <p:cNvPr id="27" name="SK-14-text-26"/>
          <p:cNvSpPr/>
          <p:nvPr/>
        </p:nvSpPr>
        <p:spPr>
          <a:xfrm>
            <a:off x="6781800" y="1693515"/>
            <a:ext cx="521970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0369A1"/>
                </a:solidFill>
              </a:rPr>
              <a:t>Azathioprine</a:t>
            </a:r>
            <a:endParaRPr lang="en-US" sz="1800" dirty="0"/>
          </a:p>
        </p:txBody>
      </p:sp>
      <p:sp>
        <p:nvSpPr>
          <p:cNvPr id="28" name="SK-14-text-27"/>
          <p:cNvSpPr/>
          <p:nvPr/>
        </p:nvSpPr>
        <p:spPr>
          <a:xfrm>
            <a:off x="6629400" y="2150715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Start at 1mg/kg/day; increase to 2–3mg/kg/day after 4–6 weeks.</a:t>
            </a:r>
            <a:endParaRPr lang="en-US" sz="1275" dirty="0"/>
          </a:p>
        </p:txBody>
      </p:sp>
      <p:sp>
        <p:nvSpPr>
          <p:cNvPr id="29" name="SK-14-text-28"/>
          <p:cNvSpPr/>
          <p:nvPr/>
        </p:nvSpPr>
        <p:spPr>
          <a:xfrm>
            <a:off x="6629400" y="2731740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TPMT Testing: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Check Thiopurine Methyltransferase levels before starting to identify risk of severe myelosuppression.</a:t>
            </a:r>
            <a:endParaRPr lang="en-US" sz="1275" dirty="0"/>
          </a:p>
        </p:txBody>
      </p:sp>
      <p:sp>
        <p:nvSpPr>
          <p:cNvPr id="30" name="SK-14-text-29"/>
          <p:cNvSpPr/>
          <p:nvPr/>
        </p:nvSpPr>
        <p:spPr>
          <a:xfrm>
            <a:off x="6629400" y="3312765"/>
            <a:ext cx="49911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Side Effects: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Nausea, hepatotoxicity, and increased infection risk.</a:t>
            </a:r>
            <a:endParaRPr lang="en-US" sz="1275" dirty="0"/>
          </a:p>
        </p:txBody>
      </p:sp>
      <p:sp>
        <p:nvSpPr>
          <p:cNvPr id="31" name="SK-14-text-30"/>
          <p:cNvSpPr/>
          <p:nvPr/>
        </p:nvSpPr>
        <p:spPr>
          <a:xfrm>
            <a:off x="6681788" y="4027140"/>
            <a:ext cx="49911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00000"/>
                </a:solidFill>
              </a:rPr>
              <a:t> CRITICAL AKT PEARL</a:t>
            </a:r>
            <a:endParaRPr lang="en-US" sz="1050" dirty="0"/>
          </a:p>
        </p:txBody>
      </p:sp>
      <p:sp>
        <p:nvSpPr>
          <p:cNvPr id="32" name="SK-14-text-31"/>
          <p:cNvSpPr/>
          <p:nvPr/>
        </p:nvSpPr>
        <p:spPr>
          <a:xfrm>
            <a:off x="6515100" y="4265265"/>
            <a:ext cx="499110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Allopurinol + Azathioprine: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Allopurinol inhibits xanthine oxidase. Co-prescription risks fatal bone marrow suppression. </a:t>
            </a: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REDUCE AZA DOSE BY 75%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 combined.</a:t>
            </a:r>
            <a:endParaRPr lang="en-US" sz="1125" dirty="0"/>
          </a:p>
        </p:txBody>
      </p:sp>
      <p:sp>
        <p:nvSpPr>
          <p:cNvPr id="33" name="SK-14-text-32"/>
          <p:cNvSpPr/>
          <p:nvPr/>
        </p:nvSpPr>
        <p:spPr>
          <a:xfrm>
            <a:off x="6515100" y="5170140"/>
            <a:ext cx="50673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4B5563"/>
                </a:solidFill>
              </a:rPr>
              <a:t>MONITORING REQUIREMENTS</a:t>
            </a:r>
            <a:endParaRPr lang="en-US" sz="1050" dirty="0"/>
          </a:p>
        </p:txBody>
      </p:sp>
      <p:sp>
        <p:nvSpPr>
          <p:cNvPr id="34" name="SK-14-text-33"/>
          <p:cNvSpPr/>
          <p:nvPr/>
        </p:nvSpPr>
        <p:spPr>
          <a:xfrm>
            <a:off x="6515100" y="5408265"/>
            <a:ext cx="49911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LFT, U&amp;E every 2 weeks for 2 months; then monthly thereafter (shared care).</a:t>
            </a:r>
            <a:endParaRPr lang="en-US" sz="1125" dirty="0"/>
          </a:p>
        </p:txBody>
      </p:sp>
      <p:sp>
        <p:nvSpPr>
          <p:cNvPr id="35" name="SK-14-text-34"/>
          <p:cNvSpPr/>
          <p:nvPr/>
        </p:nvSpPr>
        <p:spPr>
          <a:xfrm>
            <a:off x="381000" y="64579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6" name="SK-14-text-35"/>
          <p:cNvSpPr/>
          <p:nvPr/>
        </p:nvSpPr>
        <p:spPr>
          <a:xfrm>
            <a:off x="10277475" y="645795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03015"/>
            <a:ext cx="2286000" cy="428625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7000" y="1503015"/>
            <a:ext cx="1714500" cy="428625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1500" y="1503015"/>
            <a:ext cx="1714500" cy="428625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503015"/>
            <a:ext cx="2286000" cy="428625"/>
          </a:xfrm>
          <a:prstGeom prst="rect">
            <a:avLst/>
          </a:prstGeom>
        </p:spPr>
      </p:pic>
      <p:pic>
        <p:nvPicPr>
          <p:cNvPr id="10" name="SK-15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0" y="1503015"/>
            <a:ext cx="3429000" cy="428625"/>
          </a:xfrm>
          <a:prstGeom prst="rect">
            <a:avLst/>
          </a:prstGeom>
        </p:spPr>
      </p:pic>
      <p:pic>
        <p:nvPicPr>
          <p:cNvPr id="11" name="SK-15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1931640"/>
            <a:ext cx="2286000" cy="795486"/>
          </a:xfrm>
          <a:prstGeom prst="rect">
            <a:avLst/>
          </a:prstGeom>
        </p:spPr>
      </p:pic>
      <p:pic>
        <p:nvPicPr>
          <p:cNvPr id="12" name="SK-1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7000" y="1931640"/>
            <a:ext cx="1714500" cy="795486"/>
          </a:xfrm>
          <a:prstGeom prst="rect">
            <a:avLst/>
          </a:prstGeom>
        </p:spPr>
      </p:pic>
      <p:pic>
        <p:nvPicPr>
          <p:cNvPr id="13" name="SK-15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81500" y="1931640"/>
            <a:ext cx="1714500" cy="795486"/>
          </a:xfrm>
          <a:prstGeom prst="rect">
            <a:avLst/>
          </a:prstGeom>
        </p:spPr>
      </p:pic>
      <p:pic>
        <p:nvPicPr>
          <p:cNvPr id="14" name="SK-15-img-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0" y="1931640"/>
            <a:ext cx="2286000" cy="795486"/>
          </a:xfrm>
          <a:prstGeom prst="rect">
            <a:avLst/>
          </a:prstGeom>
        </p:spPr>
      </p:pic>
      <p:pic>
        <p:nvPicPr>
          <p:cNvPr id="15" name="SK-15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82000" y="1931640"/>
            <a:ext cx="3429000" cy="795486"/>
          </a:xfrm>
          <a:prstGeom prst="rect">
            <a:avLst/>
          </a:prstGeom>
        </p:spPr>
      </p:pic>
      <p:pic>
        <p:nvPicPr>
          <p:cNvPr id="16" name="SK-15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2727127"/>
            <a:ext cx="2286000" cy="556766"/>
          </a:xfrm>
          <a:prstGeom prst="rect">
            <a:avLst/>
          </a:prstGeom>
        </p:spPr>
      </p:pic>
      <p:pic>
        <p:nvPicPr>
          <p:cNvPr id="17" name="SK-15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67000" y="2727127"/>
            <a:ext cx="1714500" cy="556766"/>
          </a:xfrm>
          <a:prstGeom prst="rect">
            <a:avLst/>
          </a:prstGeom>
        </p:spPr>
      </p:pic>
      <p:pic>
        <p:nvPicPr>
          <p:cNvPr id="18" name="SK-15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1500" y="2727127"/>
            <a:ext cx="1714500" cy="556766"/>
          </a:xfrm>
          <a:prstGeom prst="rect">
            <a:avLst/>
          </a:prstGeom>
        </p:spPr>
      </p:pic>
      <p:pic>
        <p:nvPicPr>
          <p:cNvPr id="19" name="SK-15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2727127"/>
            <a:ext cx="2286000" cy="556766"/>
          </a:xfrm>
          <a:prstGeom prst="rect">
            <a:avLst/>
          </a:prstGeom>
        </p:spPr>
      </p:pic>
      <p:pic>
        <p:nvPicPr>
          <p:cNvPr id="20" name="SK-15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82000" y="2727127"/>
            <a:ext cx="3429000" cy="556766"/>
          </a:xfrm>
          <a:prstGeom prst="rect">
            <a:avLst/>
          </a:prstGeom>
        </p:spPr>
      </p:pic>
      <p:pic>
        <p:nvPicPr>
          <p:cNvPr id="21" name="SK-15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3283893"/>
            <a:ext cx="2286000" cy="556766"/>
          </a:xfrm>
          <a:prstGeom prst="rect">
            <a:avLst/>
          </a:prstGeom>
        </p:spPr>
      </p:pic>
      <p:pic>
        <p:nvPicPr>
          <p:cNvPr id="22" name="SK-15-img-2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67000" y="3283893"/>
            <a:ext cx="1714500" cy="556766"/>
          </a:xfrm>
          <a:prstGeom prst="rect">
            <a:avLst/>
          </a:prstGeom>
        </p:spPr>
      </p:pic>
      <p:pic>
        <p:nvPicPr>
          <p:cNvPr id="23" name="SK-15-img-2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1500" y="3283893"/>
            <a:ext cx="1714500" cy="556766"/>
          </a:xfrm>
          <a:prstGeom prst="rect">
            <a:avLst/>
          </a:prstGeom>
        </p:spPr>
      </p:pic>
      <p:pic>
        <p:nvPicPr>
          <p:cNvPr id="24" name="SK-15-img-2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3283893"/>
            <a:ext cx="2286000" cy="556766"/>
          </a:xfrm>
          <a:prstGeom prst="rect">
            <a:avLst/>
          </a:prstGeom>
        </p:spPr>
      </p:pic>
      <p:pic>
        <p:nvPicPr>
          <p:cNvPr id="25" name="SK-15-img-2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82000" y="3283893"/>
            <a:ext cx="3429000" cy="556766"/>
          </a:xfrm>
          <a:prstGeom prst="rect">
            <a:avLst/>
          </a:prstGeom>
        </p:spPr>
      </p:pic>
      <p:pic>
        <p:nvPicPr>
          <p:cNvPr id="26" name="SK-15-img-2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3840659"/>
            <a:ext cx="2286000" cy="795486"/>
          </a:xfrm>
          <a:prstGeom prst="rect">
            <a:avLst/>
          </a:prstGeom>
        </p:spPr>
      </p:pic>
      <p:pic>
        <p:nvPicPr>
          <p:cNvPr id="27" name="SK-15-img-2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67000" y="3840659"/>
            <a:ext cx="1714500" cy="795486"/>
          </a:xfrm>
          <a:prstGeom prst="rect">
            <a:avLst/>
          </a:prstGeom>
        </p:spPr>
      </p:pic>
      <p:pic>
        <p:nvPicPr>
          <p:cNvPr id="28" name="SK-15-img-2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81500" y="3840659"/>
            <a:ext cx="1714500" cy="795486"/>
          </a:xfrm>
          <a:prstGeom prst="rect">
            <a:avLst/>
          </a:prstGeom>
        </p:spPr>
      </p:pic>
      <p:pic>
        <p:nvPicPr>
          <p:cNvPr id="29" name="SK-15-img-2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6000" y="3840659"/>
            <a:ext cx="2286000" cy="795486"/>
          </a:xfrm>
          <a:prstGeom prst="rect">
            <a:avLst/>
          </a:prstGeom>
        </p:spPr>
      </p:pic>
      <p:pic>
        <p:nvPicPr>
          <p:cNvPr id="30" name="SK-15-img-2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82000" y="3840659"/>
            <a:ext cx="3429000" cy="795486"/>
          </a:xfrm>
          <a:prstGeom prst="rect">
            <a:avLst/>
          </a:prstGeom>
        </p:spPr>
      </p:pic>
      <p:pic>
        <p:nvPicPr>
          <p:cNvPr id="31" name="SK-15-img-3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4636145"/>
            <a:ext cx="2286000" cy="557064"/>
          </a:xfrm>
          <a:prstGeom prst="rect">
            <a:avLst/>
          </a:prstGeom>
        </p:spPr>
      </p:pic>
      <p:pic>
        <p:nvPicPr>
          <p:cNvPr id="32" name="SK-15-img-3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67000" y="4636145"/>
            <a:ext cx="1714500" cy="557064"/>
          </a:xfrm>
          <a:prstGeom prst="rect">
            <a:avLst/>
          </a:prstGeom>
        </p:spPr>
      </p:pic>
      <p:pic>
        <p:nvPicPr>
          <p:cNvPr id="33" name="SK-15-img-3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81500" y="4636145"/>
            <a:ext cx="1714500" cy="557064"/>
          </a:xfrm>
          <a:prstGeom prst="rect">
            <a:avLst/>
          </a:prstGeom>
        </p:spPr>
      </p:pic>
      <p:pic>
        <p:nvPicPr>
          <p:cNvPr id="34" name="SK-15-img-3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4636145"/>
            <a:ext cx="2286000" cy="557064"/>
          </a:xfrm>
          <a:prstGeom prst="rect">
            <a:avLst/>
          </a:prstGeom>
        </p:spPr>
      </p:pic>
      <p:pic>
        <p:nvPicPr>
          <p:cNvPr id="35" name="SK-15-img-3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82000" y="4636145"/>
            <a:ext cx="3429000" cy="557064"/>
          </a:xfrm>
          <a:prstGeom prst="rect">
            <a:avLst/>
          </a:prstGeom>
        </p:spPr>
      </p:pic>
      <p:pic>
        <p:nvPicPr>
          <p:cNvPr id="36" name="SK-15-img-35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5383709"/>
            <a:ext cx="11430000" cy="655141"/>
          </a:xfrm>
          <a:prstGeom prst="rect">
            <a:avLst/>
          </a:prstGeom>
        </p:spPr>
      </p:pic>
      <p:pic>
        <p:nvPicPr>
          <p:cNvPr id="37" name="SK-15-img-36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3400" y="5624215"/>
            <a:ext cx="251817" cy="201364"/>
          </a:xfrm>
          <a:prstGeom prst="rect">
            <a:avLst/>
          </a:prstGeom>
        </p:spPr>
      </p:pic>
      <p:pic>
        <p:nvPicPr>
          <p:cNvPr id="38" name="SK-15-img-37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6191250"/>
            <a:ext cx="11430000" cy="285750"/>
          </a:xfrm>
          <a:prstGeom prst="rect">
            <a:avLst/>
          </a:prstGeom>
        </p:spPr>
      </p:pic>
      <p:sp>
        <p:nvSpPr>
          <p:cNvPr id="39" name="SK-15-text-38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40" name="SK-15-text-39"/>
          <p:cNvSpPr/>
          <p:nvPr/>
        </p:nvSpPr>
        <p:spPr>
          <a:xfrm>
            <a:off x="419100" y="885825"/>
            <a:ext cx="11772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DMARD Monitoring Quick Reference</a:t>
            </a:r>
            <a:endParaRPr lang="en-US" sz="2550" dirty="0"/>
          </a:p>
        </p:txBody>
      </p:sp>
      <p:sp>
        <p:nvSpPr>
          <p:cNvPr id="41" name="SK-15-text-40"/>
          <p:cNvSpPr/>
          <p:nvPr/>
        </p:nvSpPr>
        <p:spPr>
          <a:xfrm>
            <a:off x="533400" y="1503015"/>
            <a:ext cx="20574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DMARD</a:t>
            </a:r>
            <a:endParaRPr lang="en-US" sz="1050" dirty="0"/>
          </a:p>
        </p:txBody>
      </p:sp>
      <p:sp>
        <p:nvSpPr>
          <p:cNvPr id="42" name="SK-15-text-41"/>
          <p:cNvSpPr/>
          <p:nvPr/>
        </p:nvSpPr>
        <p:spPr>
          <a:xfrm>
            <a:off x="2819400" y="1503015"/>
            <a:ext cx="1786636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STARTING DOSE</a:t>
            </a:r>
            <a:endParaRPr lang="en-US" sz="1050" dirty="0"/>
          </a:p>
        </p:txBody>
      </p:sp>
      <p:sp>
        <p:nvSpPr>
          <p:cNvPr id="43" name="SK-15-text-42"/>
          <p:cNvSpPr/>
          <p:nvPr/>
        </p:nvSpPr>
        <p:spPr>
          <a:xfrm>
            <a:off x="4533900" y="1503015"/>
            <a:ext cx="14859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USUAL DOSE</a:t>
            </a:r>
            <a:endParaRPr lang="en-US" sz="1050" dirty="0"/>
          </a:p>
        </p:txBody>
      </p:sp>
      <p:sp>
        <p:nvSpPr>
          <p:cNvPr id="44" name="SK-15-text-43"/>
          <p:cNvSpPr/>
          <p:nvPr/>
        </p:nvSpPr>
        <p:spPr>
          <a:xfrm>
            <a:off x="6248400" y="1503015"/>
            <a:ext cx="20574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MONITORING</a:t>
            </a:r>
            <a:endParaRPr lang="en-US" sz="1050" dirty="0"/>
          </a:p>
        </p:txBody>
      </p:sp>
      <p:sp>
        <p:nvSpPr>
          <p:cNvPr id="45" name="SK-15-text-44"/>
          <p:cNvSpPr/>
          <p:nvPr/>
        </p:nvSpPr>
        <p:spPr>
          <a:xfrm>
            <a:off x="8534400" y="1503015"/>
            <a:ext cx="32004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WITHHOLD / STOP RULES</a:t>
            </a:r>
            <a:endParaRPr lang="en-US" sz="1050" dirty="0"/>
          </a:p>
        </p:txBody>
      </p:sp>
      <p:sp>
        <p:nvSpPr>
          <p:cNvPr id="46" name="SK-15-text-45"/>
          <p:cNvSpPr/>
          <p:nvPr/>
        </p:nvSpPr>
        <p:spPr>
          <a:xfrm>
            <a:off x="533400" y="2234059"/>
            <a:ext cx="227076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Methotrexate</a:t>
            </a:r>
            <a:endParaRPr lang="en-US" sz="1200" dirty="0"/>
          </a:p>
        </p:txBody>
      </p:sp>
      <p:sp>
        <p:nvSpPr>
          <p:cNvPr id="47" name="SK-15-text-46"/>
          <p:cNvSpPr/>
          <p:nvPr/>
        </p:nvSpPr>
        <p:spPr>
          <a:xfrm>
            <a:off x="2819400" y="1931640"/>
            <a:ext cx="2431965" cy="795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7.5–10mg/week</a:t>
            </a:r>
            <a:endParaRPr lang="en-US" sz="1200" dirty="0"/>
          </a:p>
        </p:txBody>
      </p:sp>
      <p:sp>
        <p:nvSpPr>
          <p:cNvPr id="48" name="SK-15-text-47"/>
          <p:cNvSpPr/>
          <p:nvPr/>
        </p:nvSpPr>
        <p:spPr>
          <a:xfrm>
            <a:off x="4533900" y="1931640"/>
            <a:ext cx="2281597" cy="795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15–25mg/week</a:t>
            </a:r>
            <a:endParaRPr lang="en-US" sz="1200" dirty="0"/>
          </a:p>
        </p:txBody>
      </p:sp>
      <p:sp>
        <p:nvSpPr>
          <p:cNvPr id="49" name="SK-15-text-48"/>
          <p:cNvSpPr/>
          <p:nvPr/>
        </p:nvSpPr>
        <p:spPr>
          <a:xfrm>
            <a:off x="6248400" y="1931640"/>
            <a:ext cx="2136648" cy="795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U&amp;E, LFT</a:t>
            </a:r>
            <a:endParaRPr lang="en-US" sz="1200" dirty="0"/>
          </a:p>
        </p:txBody>
      </p:sp>
      <p:sp>
        <p:nvSpPr>
          <p:cNvPr id="50" name="SK-15-text-49"/>
          <p:cNvSpPr/>
          <p:nvPr/>
        </p:nvSpPr>
        <p:spPr>
          <a:xfrm>
            <a:off x="8534400" y="1931640"/>
            <a:ext cx="3124200" cy="795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 &lt;2, ALT &gt;2×ULN,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breathlessness</a:t>
            </a:r>
            <a:endParaRPr lang="en-US" sz="1200" dirty="0"/>
          </a:p>
        </p:txBody>
      </p:sp>
      <p:sp>
        <p:nvSpPr>
          <p:cNvPr id="51" name="SK-15-text-50"/>
          <p:cNvSpPr/>
          <p:nvPr/>
        </p:nvSpPr>
        <p:spPr>
          <a:xfrm>
            <a:off x="533400" y="2910185"/>
            <a:ext cx="24536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Sulfasalazine</a:t>
            </a:r>
            <a:endParaRPr lang="en-US" sz="1200" dirty="0"/>
          </a:p>
        </p:txBody>
      </p:sp>
      <p:sp>
        <p:nvSpPr>
          <p:cNvPr id="52" name="SK-15-text-51"/>
          <p:cNvSpPr/>
          <p:nvPr/>
        </p:nvSpPr>
        <p:spPr>
          <a:xfrm>
            <a:off x="2819400" y="2727127"/>
            <a:ext cx="1730248" cy="556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500mg/day</a:t>
            </a:r>
            <a:endParaRPr lang="en-US" sz="1200" dirty="0"/>
          </a:p>
        </p:txBody>
      </p:sp>
      <p:sp>
        <p:nvSpPr>
          <p:cNvPr id="53" name="SK-15-text-52"/>
          <p:cNvSpPr/>
          <p:nvPr/>
        </p:nvSpPr>
        <p:spPr>
          <a:xfrm>
            <a:off x="4533900" y="2727127"/>
            <a:ext cx="1485900" cy="556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2–3g/day</a:t>
            </a:r>
            <a:endParaRPr lang="en-US" sz="1200" dirty="0"/>
          </a:p>
        </p:txBody>
      </p:sp>
      <p:sp>
        <p:nvSpPr>
          <p:cNvPr id="54" name="SK-15-text-53"/>
          <p:cNvSpPr/>
          <p:nvPr/>
        </p:nvSpPr>
        <p:spPr>
          <a:xfrm>
            <a:off x="6248400" y="2727127"/>
            <a:ext cx="2057400" cy="556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LFT</a:t>
            </a:r>
            <a:endParaRPr lang="en-US" sz="1200" dirty="0"/>
          </a:p>
        </p:txBody>
      </p:sp>
      <p:sp>
        <p:nvSpPr>
          <p:cNvPr id="55" name="SK-15-text-54"/>
          <p:cNvSpPr/>
          <p:nvPr/>
        </p:nvSpPr>
        <p:spPr>
          <a:xfrm>
            <a:off x="8534400" y="2727127"/>
            <a:ext cx="3657600" cy="556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 &lt;2, ALT &gt;2×ULN, Unexplained rash</a:t>
            </a:r>
            <a:endParaRPr lang="en-US" sz="1200" dirty="0"/>
          </a:p>
        </p:txBody>
      </p:sp>
      <p:sp>
        <p:nvSpPr>
          <p:cNvPr id="56" name="SK-15-text-55"/>
          <p:cNvSpPr/>
          <p:nvPr/>
        </p:nvSpPr>
        <p:spPr>
          <a:xfrm>
            <a:off x="533400" y="3466951"/>
            <a:ext cx="336804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Hydroxychloroquine</a:t>
            </a:r>
            <a:endParaRPr lang="en-US" sz="1200" dirty="0"/>
          </a:p>
        </p:txBody>
      </p:sp>
      <p:sp>
        <p:nvSpPr>
          <p:cNvPr id="57" name="SK-15-text-56"/>
          <p:cNvSpPr/>
          <p:nvPr/>
        </p:nvSpPr>
        <p:spPr>
          <a:xfrm>
            <a:off x="2819400" y="3283893"/>
            <a:ext cx="1730248" cy="556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200mg/day</a:t>
            </a:r>
            <a:endParaRPr lang="en-US" sz="1200" dirty="0"/>
          </a:p>
        </p:txBody>
      </p:sp>
      <p:sp>
        <p:nvSpPr>
          <p:cNvPr id="58" name="SK-15-text-57"/>
          <p:cNvSpPr/>
          <p:nvPr/>
        </p:nvSpPr>
        <p:spPr>
          <a:xfrm>
            <a:off x="4533900" y="3283893"/>
            <a:ext cx="2632456" cy="556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200–400mg/day</a:t>
            </a:r>
            <a:endParaRPr lang="en-US" sz="1200" dirty="0"/>
          </a:p>
        </p:txBody>
      </p:sp>
      <p:sp>
        <p:nvSpPr>
          <p:cNvPr id="59" name="SK-15-text-58"/>
          <p:cNvSpPr/>
          <p:nvPr/>
        </p:nvSpPr>
        <p:spPr>
          <a:xfrm>
            <a:off x="6248400" y="3283893"/>
            <a:ext cx="2717800" cy="556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Eyes (from Yr 5)</a:t>
            </a:r>
            <a:endParaRPr lang="en-US" sz="1200" dirty="0"/>
          </a:p>
        </p:txBody>
      </p:sp>
      <p:sp>
        <p:nvSpPr>
          <p:cNvPr id="60" name="SK-15-text-59"/>
          <p:cNvSpPr/>
          <p:nvPr/>
        </p:nvSpPr>
        <p:spPr>
          <a:xfrm>
            <a:off x="8534400" y="3283893"/>
            <a:ext cx="3657600" cy="556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Retinal changes (refer Ophthalmology)</a:t>
            </a:r>
            <a:endParaRPr lang="en-US" sz="1200" dirty="0"/>
          </a:p>
        </p:txBody>
      </p:sp>
      <p:sp>
        <p:nvSpPr>
          <p:cNvPr id="61" name="SK-15-text-60"/>
          <p:cNvSpPr/>
          <p:nvPr/>
        </p:nvSpPr>
        <p:spPr>
          <a:xfrm>
            <a:off x="533400" y="4143077"/>
            <a:ext cx="20878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Leflunomide</a:t>
            </a:r>
            <a:endParaRPr lang="en-US" sz="1200" dirty="0"/>
          </a:p>
        </p:txBody>
      </p:sp>
      <p:sp>
        <p:nvSpPr>
          <p:cNvPr id="62" name="SK-15-text-61"/>
          <p:cNvSpPr/>
          <p:nvPr/>
        </p:nvSpPr>
        <p:spPr>
          <a:xfrm>
            <a:off x="2819400" y="3840659"/>
            <a:ext cx="2131229" cy="795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10–20mg/day</a:t>
            </a:r>
            <a:endParaRPr lang="en-US" sz="1200" dirty="0"/>
          </a:p>
        </p:txBody>
      </p:sp>
      <p:sp>
        <p:nvSpPr>
          <p:cNvPr id="63" name="SK-15-text-62"/>
          <p:cNvSpPr/>
          <p:nvPr/>
        </p:nvSpPr>
        <p:spPr>
          <a:xfrm>
            <a:off x="4533900" y="3840659"/>
            <a:ext cx="2131229" cy="795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10–20mg/day</a:t>
            </a:r>
            <a:endParaRPr lang="en-US" sz="1200" dirty="0"/>
          </a:p>
        </p:txBody>
      </p:sp>
      <p:sp>
        <p:nvSpPr>
          <p:cNvPr id="64" name="SK-15-text-63"/>
          <p:cNvSpPr/>
          <p:nvPr/>
        </p:nvSpPr>
        <p:spPr>
          <a:xfrm>
            <a:off x="6248400" y="3840659"/>
            <a:ext cx="2057400" cy="795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LFT, BP</a:t>
            </a:r>
            <a:endParaRPr lang="en-US" sz="1200" dirty="0"/>
          </a:p>
        </p:txBody>
      </p:sp>
      <p:sp>
        <p:nvSpPr>
          <p:cNvPr id="65" name="SK-15-text-64"/>
          <p:cNvSpPr/>
          <p:nvPr/>
        </p:nvSpPr>
        <p:spPr>
          <a:xfrm>
            <a:off x="8534400" y="3840659"/>
            <a:ext cx="3124200" cy="7954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 &gt;2×ULN, BP elevation, Blood dyscrasia</a:t>
            </a:r>
            <a:endParaRPr lang="en-US" sz="1200" dirty="0"/>
          </a:p>
        </p:txBody>
      </p:sp>
      <p:sp>
        <p:nvSpPr>
          <p:cNvPr id="66" name="SK-15-text-65"/>
          <p:cNvSpPr/>
          <p:nvPr/>
        </p:nvSpPr>
        <p:spPr>
          <a:xfrm>
            <a:off x="533400" y="4819352"/>
            <a:ext cx="227076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Azathioprine</a:t>
            </a:r>
            <a:endParaRPr lang="en-US" sz="1200" dirty="0"/>
          </a:p>
        </p:txBody>
      </p:sp>
      <p:sp>
        <p:nvSpPr>
          <p:cNvPr id="67" name="SK-15-text-66"/>
          <p:cNvSpPr/>
          <p:nvPr/>
        </p:nvSpPr>
        <p:spPr>
          <a:xfrm>
            <a:off x="2819400" y="4636145"/>
            <a:ext cx="1680125" cy="5570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1mg/kg/day</a:t>
            </a:r>
            <a:endParaRPr lang="en-US" sz="1200" dirty="0"/>
          </a:p>
        </p:txBody>
      </p:sp>
      <p:sp>
        <p:nvSpPr>
          <p:cNvPr id="68" name="SK-15-text-67"/>
          <p:cNvSpPr/>
          <p:nvPr/>
        </p:nvSpPr>
        <p:spPr>
          <a:xfrm>
            <a:off x="4533900" y="4636145"/>
            <a:ext cx="2081107" cy="5570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2–3mg/kg/day</a:t>
            </a:r>
            <a:endParaRPr lang="en-US" sz="1200" dirty="0"/>
          </a:p>
        </p:txBody>
      </p:sp>
      <p:sp>
        <p:nvSpPr>
          <p:cNvPr id="69" name="SK-15-text-68"/>
          <p:cNvSpPr/>
          <p:nvPr/>
        </p:nvSpPr>
        <p:spPr>
          <a:xfrm>
            <a:off x="6248400" y="4636145"/>
            <a:ext cx="2136648" cy="5570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U&amp;E, LFT</a:t>
            </a:r>
            <a:endParaRPr lang="en-US" sz="1200" dirty="0"/>
          </a:p>
        </p:txBody>
      </p:sp>
      <p:sp>
        <p:nvSpPr>
          <p:cNvPr id="70" name="SK-15-text-69"/>
          <p:cNvSpPr/>
          <p:nvPr/>
        </p:nvSpPr>
        <p:spPr>
          <a:xfrm>
            <a:off x="8534400" y="4636145"/>
            <a:ext cx="3657600" cy="55706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 &lt;2, Significant LFT rise</a:t>
            </a:r>
            <a:endParaRPr lang="en-US" sz="1200" dirty="0"/>
          </a:p>
        </p:txBody>
      </p:sp>
      <p:sp>
        <p:nvSpPr>
          <p:cNvPr id="71" name="SK-15-text-70"/>
          <p:cNvSpPr/>
          <p:nvPr/>
        </p:nvSpPr>
        <p:spPr>
          <a:xfrm>
            <a:off x="937617" y="5498009"/>
            <a:ext cx="10720983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PEARL:</a:t>
            </a:r>
            <a:r>
              <a:rPr lang="en-US" sz="1200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Never co-prescribe </a:t>
            </a:r>
            <a:r>
              <a:rPr lang="en-US" sz="1200" b="1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Trimethoprim</a:t>
            </a:r>
            <a:r>
              <a:rPr lang="en-US" sz="1200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 MTX (fatal marrow suppression). </a:t>
            </a:r>
            <a:r>
              <a:rPr lang="en-US" sz="1200" b="1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Allopurinol + Azathioprine</a:t>
            </a:r>
            <a:r>
              <a:rPr lang="en-US" sz="1200" dirty="0">
                <a:solidFill>
                  <a:srgbClr val="4C1D9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severe toxicity; reduce Aza dose by 75% if combined.</a:t>
            </a:r>
            <a:endParaRPr lang="en-US" sz="1200" dirty="0"/>
          </a:p>
        </p:txBody>
      </p:sp>
      <p:sp>
        <p:nvSpPr>
          <p:cNvPr id="72" name="SK-15-text-71"/>
          <p:cNvSpPr/>
          <p:nvPr/>
        </p:nvSpPr>
        <p:spPr>
          <a:xfrm>
            <a:off x="381000" y="63055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73" name="SK-15-text-72"/>
          <p:cNvSpPr/>
          <p:nvPr/>
        </p:nvSpPr>
        <p:spPr>
          <a:xfrm>
            <a:off x="10277475" y="630555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47650"/>
            <a:ext cx="3057525" cy="352425"/>
          </a:xfrm>
          <a:prstGeom prst="rect">
            <a:avLst/>
          </a:prstGeom>
        </p:spPr>
      </p:pic>
      <p:pic>
        <p:nvPicPr>
          <p:cNvPr id="5" name="SK-1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752475"/>
            <a:ext cx="11430000" cy="388590"/>
          </a:xfrm>
          <a:prstGeom prst="rect">
            <a:avLst/>
          </a:prstGeom>
        </p:spPr>
      </p:pic>
      <p:pic>
        <p:nvPicPr>
          <p:cNvPr id="6" name="SK-1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41090"/>
            <a:ext cx="5600700" cy="2296418"/>
          </a:xfrm>
          <a:prstGeom prst="rect">
            <a:avLst/>
          </a:prstGeom>
        </p:spPr>
      </p:pic>
      <p:pic>
        <p:nvPicPr>
          <p:cNvPr id="7" name="SK-1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417290"/>
            <a:ext cx="5372100" cy="333375"/>
          </a:xfrm>
          <a:prstGeom prst="rect">
            <a:avLst/>
          </a:prstGeom>
        </p:spPr>
      </p:pic>
      <p:pic>
        <p:nvPicPr>
          <p:cNvPr id="8" name="SK-1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1464915"/>
            <a:ext cx="228600" cy="190500"/>
          </a:xfrm>
          <a:prstGeom prst="rect">
            <a:avLst/>
          </a:prstGeom>
        </p:spPr>
      </p:pic>
      <p:pic>
        <p:nvPicPr>
          <p:cNvPr id="9" name="SK-1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3060353"/>
            <a:ext cx="5372100" cy="500955"/>
          </a:xfrm>
          <a:prstGeom prst="rect">
            <a:avLst/>
          </a:prstGeom>
        </p:spPr>
      </p:pic>
      <p:pic>
        <p:nvPicPr>
          <p:cNvPr id="10" name="SK-16-img-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341090"/>
            <a:ext cx="5600700" cy="2296418"/>
          </a:xfrm>
          <a:prstGeom prst="rect">
            <a:avLst/>
          </a:prstGeom>
        </p:spPr>
      </p:pic>
      <p:pic>
        <p:nvPicPr>
          <p:cNvPr id="11" name="SK-16-img-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1417290"/>
            <a:ext cx="5372100" cy="333375"/>
          </a:xfrm>
          <a:prstGeom prst="rect">
            <a:avLst/>
          </a:prstGeom>
        </p:spPr>
      </p:pic>
      <p:pic>
        <p:nvPicPr>
          <p:cNvPr id="12" name="SK-16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600" y="1464915"/>
            <a:ext cx="228600" cy="190500"/>
          </a:xfrm>
          <a:prstGeom prst="rect">
            <a:avLst/>
          </a:prstGeom>
        </p:spPr>
      </p:pic>
      <p:pic>
        <p:nvPicPr>
          <p:cNvPr id="13" name="SK-16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3060353"/>
            <a:ext cx="5372100" cy="500955"/>
          </a:xfrm>
          <a:prstGeom prst="rect">
            <a:avLst/>
          </a:prstGeom>
        </p:spPr>
      </p:pic>
      <p:pic>
        <p:nvPicPr>
          <p:cNvPr id="14" name="SK-16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3780383"/>
            <a:ext cx="5600700" cy="2296567"/>
          </a:xfrm>
          <a:prstGeom prst="rect">
            <a:avLst/>
          </a:prstGeom>
        </p:spPr>
      </p:pic>
      <p:pic>
        <p:nvPicPr>
          <p:cNvPr id="15" name="SK-16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300" y="3856583"/>
            <a:ext cx="5372100" cy="333375"/>
          </a:xfrm>
          <a:prstGeom prst="rect">
            <a:avLst/>
          </a:prstGeom>
        </p:spPr>
      </p:pic>
      <p:pic>
        <p:nvPicPr>
          <p:cNvPr id="16" name="SK-16-img-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5300" y="3904208"/>
            <a:ext cx="228600" cy="190500"/>
          </a:xfrm>
          <a:prstGeom prst="rect">
            <a:avLst/>
          </a:prstGeom>
        </p:spPr>
      </p:pic>
      <p:pic>
        <p:nvPicPr>
          <p:cNvPr id="17" name="SK-16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5499795"/>
            <a:ext cx="5372100" cy="500955"/>
          </a:xfrm>
          <a:prstGeom prst="rect">
            <a:avLst/>
          </a:prstGeom>
        </p:spPr>
      </p:pic>
      <p:pic>
        <p:nvPicPr>
          <p:cNvPr id="18" name="SK-16-img-17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300" y="3780383"/>
            <a:ext cx="5600700" cy="2296567"/>
          </a:xfrm>
          <a:prstGeom prst="rect">
            <a:avLst/>
          </a:prstGeom>
        </p:spPr>
      </p:pic>
      <p:pic>
        <p:nvPicPr>
          <p:cNvPr id="19" name="SK-16-img-18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3856583"/>
            <a:ext cx="5372100" cy="333375"/>
          </a:xfrm>
          <a:prstGeom prst="rect">
            <a:avLst/>
          </a:prstGeom>
        </p:spPr>
      </p:pic>
      <p:pic>
        <p:nvPicPr>
          <p:cNvPr id="20" name="SK-16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4600" y="3904208"/>
            <a:ext cx="228600" cy="190500"/>
          </a:xfrm>
          <a:prstGeom prst="rect">
            <a:avLst/>
          </a:prstGeom>
        </p:spPr>
      </p:pic>
      <p:pic>
        <p:nvPicPr>
          <p:cNvPr id="21" name="SK-16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4600" y="5313164"/>
            <a:ext cx="5372100" cy="687586"/>
          </a:xfrm>
          <a:prstGeom prst="rect">
            <a:avLst/>
          </a:prstGeom>
        </p:spPr>
      </p:pic>
      <p:pic>
        <p:nvPicPr>
          <p:cNvPr id="22" name="SK-16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6362700"/>
            <a:ext cx="11430000" cy="247650"/>
          </a:xfrm>
          <a:prstGeom prst="rect">
            <a:avLst/>
          </a:prstGeom>
        </p:spPr>
      </p:pic>
      <p:sp>
        <p:nvSpPr>
          <p:cNvPr id="23" name="SK-16-text-22"/>
          <p:cNvSpPr/>
          <p:nvPr/>
        </p:nvSpPr>
        <p:spPr>
          <a:xfrm>
            <a:off x="609600" y="24765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4" name="SK-16-text-23"/>
          <p:cNvSpPr/>
          <p:nvPr/>
        </p:nvSpPr>
        <p:spPr>
          <a:xfrm>
            <a:off x="495300" y="75247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Biological Therapies and JAK Inhibitors</a:t>
            </a:r>
            <a:endParaRPr lang="en-US" sz="2550" dirty="0"/>
          </a:p>
        </p:txBody>
      </p:sp>
      <p:sp>
        <p:nvSpPr>
          <p:cNvPr id="25" name="SK-16-text-24"/>
          <p:cNvSpPr/>
          <p:nvPr/>
        </p:nvSpPr>
        <p:spPr>
          <a:xfrm>
            <a:off x="838200" y="1417290"/>
            <a:ext cx="5124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Indications &amp; Anti-TNF</a:t>
            </a:r>
            <a:endParaRPr lang="en-US" sz="1500" dirty="0"/>
          </a:p>
        </p:txBody>
      </p:sp>
      <p:sp>
        <p:nvSpPr>
          <p:cNvPr id="26" name="SK-16-text-25"/>
          <p:cNvSpPr/>
          <p:nvPr/>
        </p:nvSpPr>
        <p:spPr>
          <a:xfrm>
            <a:off x="685800" y="1826865"/>
            <a:ext cx="11171677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Criteria: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Failed ≥2 csDMARDs (inc. MTX) AND DAS28 ≥5.1.</a:t>
            </a:r>
            <a:endParaRPr lang="en-US" sz="1200" dirty="0"/>
          </a:p>
        </p:txBody>
      </p:sp>
      <p:sp>
        <p:nvSpPr>
          <p:cNvPr id="27" name="SK-16-text-26"/>
          <p:cNvSpPr/>
          <p:nvPr/>
        </p:nvSpPr>
        <p:spPr>
          <a:xfrm>
            <a:off x="685800" y="2087761"/>
            <a:ext cx="10936483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Anti-TNF Agents: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Etanercept, Adalimumab (SC); Infliximab (IV).</a:t>
            </a:r>
            <a:endParaRPr lang="en-US" sz="1200" dirty="0"/>
          </a:p>
        </p:txBody>
      </p:sp>
      <p:sp>
        <p:nvSpPr>
          <p:cNvPr id="28" name="SK-16-text-27"/>
          <p:cNvSpPr/>
          <p:nvPr/>
        </p:nvSpPr>
        <p:spPr>
          <a:xfrm>
            <a:off x="685800" y="2348657"/>
            <a:ext cx="864335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Mechanism: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Rapidly block TNF-α cytokine activity.</a:t>
            </a:r>
            <a:endParaRPr lang="en-US" sz="1200" dirty="0"/>
          </a:p>
        </p:txBody>
      </p:sp>
      <p:sp>
        <p:nvSpPr>
          <p:cNvPr id="29" name="SK-16-text-28"/>
          <p:cNvSpPr/>
          <p:nvPr/>
        </p:nvSpPr>
        <p:spPr>
          <a:xfrm>
            <a:off x="685800" y="2609552"/>
            <a:ext cx="9878114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Combination: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Most effective when used with Methotrexate.</a:t>
            </a:r>
            <a:endParaRPr lang="en-US" sz="1200" dirty="0"/>
          </a:p>
        </p:txBody>
      </p:sp>
      <p:sp>
        <p:nvSpPr>
          <p:cNvPr id="30" name="SK-16-text-29"/>
          <p:cNvSpPr/>
          <p:nvPr/>
        </p:nvSpPr>
        <p:spPr>
          <a:xfrm>
            <a:off x="609600" y="3107978"/>
            <a:ext cx="5219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GUIDELINE</a:t>
            </a:r>
            <a:endParaRPr lang="en-US" sz="1050" dirty="0"/>
          </a:p>
        </p:txBody>
      </p:sp>
      <p:sp>
        <p:nvSpPr>
          <p:cNvPr id="31" name="SK-16-text-30"/>
          <p:cNvSpPr/>
          <p:nvPr/>
        </p:nvSpPr>
        <p:spPr>
          <a:xfrm>
            <a:off x="609600" y="3327053"/>
            <a:ext cx="115824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care initiates only. GP role is monitoring and infection vigilance.</a:t>
            </a:r>
            <a:endParaRPr lang="en-US" sz="1050" dirty="0"/>
          </a:p>
        </p:txBody>
      </p:sp>
      <p:sp>
        <p:nvSpPr>
          <p:cNvPr id="32" name="SK-16-text-31"/>
          <p:cNvSpPr/>
          <p:nvPr/>
        </p:nvSpPr>
        <p:spPr>
          <a:xfrm>
            <a:off x="6667500" y="1417290"/>
            <a:ext cx="4438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Mandatory Screening</a:t>
            </a:r>
            <a:endParaRPr lang="en-US" sz="1500" dirty="0"/>
          </a:p>
        </p:txBody>
      </p:sp>
      <p:sp>
        <p:nvSpPr>
          <p:cNvPr id="33" name="SK-16-text-32"/>
          <p:cNvSpPr/>
          <p:nvPr/>
        </p:nvSpPr>
        <p:spPr>
          <a:xfrm>
            <a:off x="6515100" y="1826865"/>
            <a:ext cx="56769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Latent TB: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Mandatory IGRA/T-Spot before starting Biologics.</a:t>
            </a:r>
            <a:endParaRPr lang="en-US" sz="1200" dirty="0"/>
          </a:p>
        </p:txBody>
      </p:sp>
      <p:sp>
        <p:nvSpPr>
          <p:cNvPr id="34" name="SK-16-text-33"/>
          <p:cNvSpPr/>
          <p:nvPr/>
        </p:nvSpPr>
        <p:spPr>
          <a:xfrm>
            <a:off x="6515100" y="2087761"/>
            <a:ext cx="56769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Viral Serology: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Hepatitis B, Hepatitis C, and HIV.</a:t>
            </a:r>
            <a:endParaRPr lang="en-US" sz="1200" dirty="0"/>
          </a:p>
        </p:txBody>
      </p:sp>
      <p:sp>
        <p:nvSpPr>
          <p:cNvPr id="35" name="SK-16-text-34"/>
          <p:cNvSpPr/>
          <p:nvPr/>
        </p:nvSpPr>
        <p:spPr>
          <a:xfrm>
            <a:off x="6515100" y="2348657"/>
            <a:ext cx="56769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Varicella: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Check immunity; consider VZV vaccination if negative.</a:t>
            </a:r>
            <a:endParaRPr lang="en-US" sz="1200" dirty="0"/>
          </a:p>
        </p:txBody>
      </p:sp>
      <p:sp>
        <p:nvSpPr>
          <p:cNvPr id="36" name="SK-16-text-35"/>
          <p:cNvSpPr/>
          <p:nvPr/>
        </p:nvSpPr>
        <p:spPr>
          <a:xfrm>
            <a:off x="6515100" y="2609552"/>
            <a:ext cx="5181600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Malignancy: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History of skin cancer or lymphoma requires specialist review.</a:t>
            </a:r>
            <a:endParaRPr lang="en-US" sz="1200" dirty="0"/>
          </a:p>
        </p:txBody>
      </p:sp>
      <p:sp>
        <p:nvSpPr>
          <p:cNvPr id="37" name="SK-16-text-36"/>
          <p:cNvSpPr/>
          <p:nvPr/>
        </p:nvSpPr>
        <p:spPr>
          <a:xfrm>
            <a:off x="6438900" y="3107978"/>
            <a:ext cx="5219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SAFETY</a:t>
            </a:r>
            <a:endParaRPr lang="en-US" sz="1050" dirty="0"/>
          </a:p>
        </p:txBody>
      </p:sp>
      <p:sp>
        <p:nvSpPr>
          <p:cNvPr id="38" name="SK-16-text-37"/>
          <p:cNvSpPr/>
          <p:nvPr/>
        </p:nvSpPr>
        <p:spPr>
          <a:xfrm>
            <a:off x="6438900" y="3327053"/>
            <a:ext cx="575310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Biologicals can reactivate latent TB. Always check IGRA status in referral notes.</a:t>
            </a:r>
            <a:endParaRPr lang="en-US" sz="1050" dirty="0"/>
          </a:p>
        </p:txBody>
      </p:sp>
      <p:sp>
        <p:nvSpPr>
          <p:cNvPr id="39" name="SK-16-text-38"/>
          <p:cNvSpPr/>
          <p:nvPr/>
        </p:nvSpPr>
        <p:spPr>
          <a:xfrm>
            <a:off x="838200" y="3856583"/>
            <a:ext cx="5810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JAK Inhibitors (tsDMARDs)</a:t>
            </a:r>
            <a:endParaRPr lang="en-US" sz="1500" dirty="0"/>
          </a:p>
        </p:txBody>
      </p:sp>
      <p:sp>
        <p:nvSpPr>
          <p:cNvPr id="40" name="SK-16-text-39"/>
          <p:cNvSpPr/>
          <p:nvPr/>
        </p:nvSpPr>
        <p:spPr>
          <a:xfrm>
            <a:off x="685800" y="4266158"/>
            <a:ext cx="10936483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Tofacitinib, Baricitinib, Upadacitinib (Oral tablets).</a:t>
            </a:r>
            <a:endParaRPr lang="en-US" sz="1200" dirty="0"/>
          </a:p>
        </p:txBody>
      </p:sp>
      <p:sp>
        <p:nvSpPr>
          <p:cNvPr id="41" name="SK-16-text-40"/>
          <p:cNvSpPr/>
          <p:nvPr/>
        </p:nvSpPr>
        <p:spPr>
          <a:xfrm>
            <a:off x="742950" y="4527054"/>
            <a:ext cx="5181600" cy="2266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6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VTE RISK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Assess venous thromboembolism risk before use.</a:t>
            </a:r>
            <a:endParaRPr lang="en-US" sz="1200" dirty="0"/>
          </a:p>
        </p:txBody>
      </p:sp>
      <p:sp>
        <p:nvSpPr>
          <p:cNvPr id="42" name="SK-16-text-41"/>
          <p:cNvSpPr/>
          <p:nvPr/>
        </p:nvSpPr>
        <p:spPr>
          <a:xfrm>
            <a:off x="685800" y="4801344"/>
            <a:ext cx="8819745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Herpes Zoster: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High risk of shingles reactivation.</a:t>
            </a:r>
            <a:endParaRPr lang="en-US" sz="1200" dirty="0"/>
          </a:p>
        </p:txBody>
      </p:sp>
      <p:sp>
        <p:nvSpPr>
          <p:cNvPr id="43" name="SK-16-text-42"/>
          <p:cNvSpPr/>
          <p:nvPr/>
        </p:nvSpPr>
        <p:spPr>
          <a:xfrm>
            <a:off x="685800" y="5062240"/>
            <a:ext cx="10230904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MHRA 2023: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Caution if &gt;65, smoker, or CV risk factors.</a:t>
            </a:r>
            <a:endParaRPr lang="en-US" sz="1200" dirty="0"/>
          </a:p>
        </p:txBody>
      </p:sp>
      <p:sp>
        <p:nvSpPr>
          <p:cNvPr id="44" name="SK-16-text-43"/>
          <p:cNvSpPr/>
          <p:nvPr/>
        </p:nvSpPr>
        <p:spPr>
          <a:xfrm>
            <a:off x="609600" y="5547420"/>
            <a:ext cx="5219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EXAM PEARL</a:t>
            </a:r>
            <a:endParaRPr lang="en-US" sz="1050" dirty="0"/>
          </a:p>
        </p:txBody>
      </p:sp>
      <p:sp>
        <p:nvSpPr>
          <p:cNvPr id="45" name="SK-16-text-44"/>
          <p:cNvSpPr/>
          <p:nvPr/>
        </p:nvSpPr>
        <p:spPr>
          <a:xfrm>
            <a:off x="609600" y="5766495"/>
            <a:ext cx="1095756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JAK inhibitors are "targeted synthetic" (tsDMARDs), not biologicals.</a:t>
            </a:r>
            <a:endParaRPr lang="en-US" sz="1050" dirty="0"/>
          </a:p>
        </p:txBody>
      </p:sp>
      <p:sp>
        <p:nvSpPr>
          <p:cNvPr id="46" name="SK-16-text-45"/>
          <p:cNvSpPr/>
          <p:nvPr/>
        </p:nvSpPr>
        <p:spPr>
          <a:xfrm>
            <a:off x="6667500" y="3856583"/>
            <a:ext cx="3981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Primary Care Role</a:t>
            </a:r>
            <a:endParaRPr lang="en-US" sz="1500" dirty="0"/>
          </a:p>
        </p:txBody>
      </p:sp>
      <p:sp>
        <p:nvSpPr>
          <p:cNvPr id="47" name="SK-16-text-46"/>
          <p:cNvSpPr/>
          <p:nvPr/>
        </p:nvSpPr>
        <p:spPr>
          <a:xfrm>
            <a:off x="6515100" y="4266158"/>
            <a:ext cx="56769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Infection Management: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Withhold biologic if febrile/sepsis.</a:t>
            </a:r>
            <a:endParaRPr lang="en-US" sz="1200" dirty="0"/>
          </a:p>
        </p:txBody>
      </p:sp>
      <p:sp>
        <p:nvSpPr>
          <p:cNvPr id="48" name="SK-16-text-47"/>
          <p:cNvSpPr/>
          <p:nvPr/>
        </p:nvSpPr>
        <p:spPr>
          <a:xfrm>
            <a:off x="6515100" y="4527054"/>
            <a:ext cx="56769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Vaccinations: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Annual Flu/Pneumococcal. </a:t>
            </a:r>
            <a:r>
              <a:rPr lang="en-US" sz="120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live vaccines.</a:t>
            </a:r>
            <a:endParaRPr lang="en-US" sz="1200" dirty="0"/>
          </a:p>
        </p:txBody>
      </p:sp>
      <p:sp>
        <p:nvSpPr>
          <p:cNvPr id="49" name="SK-16-text-48"/>
          <p:cNvSpPr/>
          <p:nvPr/>
        </p:nvSpPr>
        <p:spPr>
          <a:xfrm>
            <a:off x="6515100" y="4787950"/>
            <a:ext cx="56769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Education: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Ensure patient has Biologic Alert Card.</a:t>
            </a:r>
            <a:endParaRPr lang="en-US" sz="1200" dirty="0"/>
          </a:p>
        </p:txBody>
      </p:sp>
      <p:sp>
        <p:nvSpPr>
          <p:cNvPr id="50" name="SK-16-text-49"/>
          <p:cNvSpPr/>
          <p:nvPr/>
        </p:nvSpPr>
        <p:spPr>
          <a:xfrm>
            <a:off x="6515100" y="5048845"/>
            <a:ext cx="56769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Surgical Planning: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Coordinate withholding period with specialist.</a:t>
            </a:r>
            <a:endParaRPr lang="en-US" sz="1200" dirty="0"/>
          </a:p>
        </p:txBody>
      </p:sp>
      <p:sp>
        <p:nvSpPr>
          <p:cNvPr id="51" name="SK-16-text-50"/>
          <p:cNvSpPr/>
          <p:nvPr/>
        </p:nvSpPr>
        <p:spPr>
          <a:xfrm>
            <a:off x="6438900" y="5360789"/>
            <a:ext cx="5219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TIP</a:t>
            </a:r>
            <a:endParaRPr lang="en-US" sz="1050" dirty="0"/>
          </a:p>
        </p:txBody>
      </p:sp>
      <p:sp>
        <p:nvSpPr>
          <p:cNvPr id="52" name="SK-16-text-51"/>
          <p:cNvSpPr/>
          <p:nvPr/>
        </p:nvSpPr>
        <p:spPr>
          <a:xfrm>
            <a:off x="6438900" y="5579864"/>
            <a:ext cx="514350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Advise patients: "If you develop a fever or need antibiotics, stop the injection and call us."</a:t>
            </a:r>
            <a:endParaRPr lang="en-US" sz="1050" dirty="0"/>
          </a:p>
        </p:txBody>
      </p:sp>
      <p:sp>
        <p:nvSpPr>
          <p:cNvPr id="53" name="SK-16-text-52"/>
          <p:cNvSpPr/>
          <p:nvPr/>
        </p:nvSpPr>
        <p:spPr>
          <a:xfrm>
            <a:off x="381000" y="643890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4" name="SK-16-text-53"/>
          <p:cNvSpPr/>
          <p:nvPr/>
        </p:nvSpPr>
        <p:spPr>
          <a:xfrm>
            <a:off x="10277475" y="643890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3057525" cy="352425"/>
          </a:xfrm>
          <a:prstGeom prst="rect">
            <a:avLst/>
          </a:prstGeom>
        </p:spPr>
      </p:pic>
      <p:pic>
        <p:nvPicPr>
          <p:cNvPr id="5" name="SK-1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388590"/>
          </a:xfrm>
          <a:prstGeom prst="rect">
            <a:avLst/>
          </a:prstGeom>
        </p:spPr>
      </p:pic>
      <p:pic>
        <p:nvPicPr>
          <p:cNvPr id="6" name="SK-1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79190"/>
            <a:ext cx="5091559" cy="3695700"/>
          </a:xfrm>
          <a:prstGeom prst="rect">
            <a:avLst/>
          </a:prstGeom>
        </p:spPr>
      </p:pic>
      <p:pic>
        <p:nvPicPr>
          <p:cNvPr id="7" name="SK-1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1582043"/>
            <a:ext cx="261937" cy="213420"/>
          </a:xfrm>
          <a:prstGeom prst="rect">
            <a:avLst/>
          </a:prstGeom>
        </p:spPr>
      </p:pic>
      <p:pic>
        <p:nvPicPr>
          <p:cNvPr id="8" name="SK-1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2665065"/>
            <a:ext cx="4786759" cy="457200"/>
          </a:xfrm>
          <a:prstGeom prst="rect">
            <a:avLst/>
          </a:prstGeom>
        </p:spPr>
      </p:pic>
      <p:pic>
        <p:nvPicPr>
          <p:cNvPr id="9" name="SK-1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01159" y="1379190"/>
            <a:ext cx="6109841" cy="3695700"/>
          </a:xfrm>
          <a:prstGeom prst="rect">
            <a:avLst/>
          </a:prstGeom>
        </p:spPr>
      </p:pic>
      <p:pic>
        <p:nvPicPr>
          <p:cNvPr id="10" name="SK-1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53559" y="1582043"/>
            <a:ext cx="261937" cy="213420"/>
          </a:xfrm>
          <a:prstGeom prst="rect">
            <a:avLst/>
          </a:prstGeom>
        </p:spPr>
      </p:pic>
      <p:pic>
        <p:nvPicPr>
          <p:cNvPr id="11" name="SK-1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5255865"/>
            <a:ext cx="5600700" cy="1047750"/>
          </a:xfrm>
          <a:prstGeom prst="rect">
            <a:avLst/>
          </a:prstGeom>
        </p:spPr>
      </p:pic>
      <p:pic>
        <p:nvPicPr>
          <p:cNvPr id="12" name="SK-1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300" y="5351115"/>
            <a:ext cx="285750" cy="228600"/>
          </a:xfrm>
          <a:prstGeom prst="rect">
            <a:avLst/>
          </a:prstGeom>
        </p:spPr>
      </p:pic>
      <p:pic>
        <p:nvPicPr>
          <p:cNvPr id="13" name="SK-1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300" y="5255865"/>
            <a:ext cx="5600700" cy="1047750"/>
          </a:xfrm>
          <a:prstGeom prst="rect">
            <a:avLst/>
          </a:prstGeom>
        </p:spPr>
      </p:pic>
      <p:pic>
        <p:nvPicPr>
          <p:cNvPr id="14" name="SK-1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4600" y="5351115"/>
            <a:ext cx="285750" cy="285750"/>
          </a:xfrm>
          <a:prstGeom prst="rect">
            <a:avLst/>
          </a:prstGeom>
        </p:spPr>
      </p:pic>
      <p:pic>
        <p:nvPicPr>
          <p:cNvPr id="15" name="SK-17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6427440"/>
            <a:ext cx="11430000" cy="266700"/>
          </a:xfrm>
          <a:prstGeom prst="rect">
            <a:avLst/>
          </a:prstGeom>
        </p:spPr>
      </p:pic>
      <p:sp>
        <p:nvSpPr>
          <p:cNvPr id="16" name="SK-17-text-15"/>
          <p:cNvSpPr/>
          <p:nvPr/>
        </p:nvSpPr>
        <p:spPr>
          <a:xfrm>
            <a:off x="609600" y="3048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7" name="SK-17-text-16"/>
          <p:cNvSpPr/>
          <p:nvPr/>
        </p:nvSpPr>
        <p:spPr>
          <a:xfrm>
            <a:off x="495300" y="809625"/>
            <a:ext cx="114776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Managing Acute Flare-Ups</a:t>
            </a:r>
            <a:endParaRPr lang="en-US" sz="2550" dirty="0"/>
          </a:p>
        </p:txBody>
      </p:sp>
      <p:sp>
        <p:nvSpPr>
          <p:cNvPr id="18" name="SK-17-text-17"/>
          <p:cNvSpPr/>
          <p:nvPr/>
        </p:nvSpPr>
        <p:spPr>
          <a:xfrm>
            <a:off x="890588" y="1531590"/>
            <a:ext cx="863346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11827"/>
                </a:solidFill>
              </a:rPr>
              <a:t>Septic Arthritis: The #1 Priority</a:t>
            </a:r>
            <a:endParaRPr lang="en-US" sz="1650" dirty="0"/>
          </a:p>
        </p:txBody>
      </p:sp>
      <p:sp>
        <p:nvSpPr>
          <p:cNvPr id="19" name="SK-17-text-18"/>
          <p:cNvSpPr/>
          <p:nvPr/>
        </p:nvSpPr>
        <p:spPr>
          <a:xfrm>
            <a:off x="533400" y="1960215"/>
            <a:ext cx="4786759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 out Septic Arthritis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any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monoarticular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flare in a patient on immunosuppressants.</a:t>
            </a:r>
            <a:endParaRPr lang="en-US" sz="1350" dirty="0"/>
          </a:p>
        </p:txBody>
      </p:sp>
      <p:sp>
        <p:nvSpPr>
          <p:cNvPr id="20" name="SK-17-text-19"/>
          <p:cNvSpPr/>
          <p:nvPr/>
        </p:nvSpPr>
        <p:spPr>
          <a:xfrm>
            <a:off x="495300" y="2665065"/>
            <a:ext cx="4634359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"If in doubt, aspirate."</a:t>
            </a:r>
            <a:endParaRPr lang="en-US" sz="1200" dirty="0"/>
          </a:p>
        </p:txBody>
      </p:sp>
      <p:sp>
        <p:nvSpPr>
          <p:cNvPr id="21" name="SK-17-text-20"/>
          <p:cNvSpPr/>
          <p:nvPr/>
        </p:nvSpPr>
        <p:spPr>
          <a:xfrm>
            <a:off x="533400" y="3236565"/>
            <a:ext cx="4786759" cy="685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Hot, swollen, single joint, systemically unwell, or fever indicates a surgical emergency. Refer to hospital if aspiration skills are not available.</a:t>
            </a:r>
            <a:endParaRPr lang="en-US" sz="1200" dirty="0"/>
          </a:p>
        </p:txBody>
      </p:sp>
      <p:sp>
        <p:nvSpPr>
          <p:cNvPr id="22" name="SK-17-text-21"/>
          <p:cNvSpPr/>
          <p:nvPr/>
        </p:nvSpPr>
        <p:spPr>
          <a:xfrm>
            <a:off x="6210746" y="1531590"/>
            <a:ext cx="5981254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11827"/>
                </a:solidFill>
              </a:rPr>
              <a:t>Polyarticular Flare Management</a:t>
            </a:r>
            <a:endParaRPr lang="en-US" sz="1650" dirty="0"/>
          </a:p>
        </p:txBody>
      </p:sp>
      <p:sp>
        <p:nvSpPr>
          <p:cNvPr id="23" name="SK-17-text-22"/>
          <p:cNvSpPr/>
          <p:nvPr/>
        </p:nvSpPr>
        <p:spPr>
          <a:xfrm>
            <a:off x="5853559" y="1960215"/>
            <a:ext cx="5805041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Initial Checks: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Verify medication compliance and rule out recent mechanical injury.</a:t>
            </a:r>
            <a:endParaRPr lang="en-US" sz="1350" dirty="0"/>
          </a:p>
        </p:txBody>
      </p:sp>
      <p:sp>
        <p:nvSpPr>
          <p:cNvPr id="24" name="SK-17-text-23"/>
          <p:cNvSpPr/>
          <p:nvPr/>
        </p:nvSpPr>
        <p:spPr>
          <a:xfrm>
            <a:off x="5853559" y="2665065"/>
            <a:ext cx="5805041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Conservative: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Increase analgesia (NSAIDs/Paracetamol) and advise strict rest.</a:t>
            </a:r>
            <a:endParaRPr lang="en-US" sz="1350" dirty="0"/>
          </a:p>
        </p:txBody>
      </p:sp>
      <p:sp>
        <p:nvSpPr>
          <p:cNvPr id="25" name="SK-17-text-24"/>
          <p:cNvSpPr/>
          <p:nvPr/>
        </p:nvSpPr>
        <p:spPr>
          <a:xfrm>
            <a:off x="5853559" y="3369915"/>
            <a:ext cx="5805041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Steroids: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 Methylprednisolone (120–160mg)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the preferred route (works in 40h, lasts 6 weeks). Alternative: Oral Prednisolone 10mg reducing over 2 weeks.</a:t>
            </a:r>
            <a:endParaRPr lang="en-US" sz="1350" dirty="0"/>
          </a:p>
        </p:txBody>
      </p:sp>
      <p:sp>
        <p:nvSpPr>
          <p:cNvPr id="26" name="SK-17-text-25"/>
          <p:cNvSpPr/>
          <p:nvPr/>
        </p:nvSpPr>
        <p:spPr>
          <a:xfrm>
            <a:off x="5853559" y="4331940"/>
            <a:ext cx="5805041" cy="5143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Liaison:</a:t>
            </a: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Contact rheumatology helpline and notify them of the steroid dose given.</a:t>
            </a:r>
            <a:endParaRPr lang="en-US" sz="1350" dirty="0"/>
          </a:p>
        </p:txBody>
      </p:sp>
      <p:sp>
        <p:nvSpPr>
          <p:cNvPr id="27" name="SK-17-text-26"/>
          <p:cNvSpPr/>
          <p:nvPr/>
        </p:nvSpPr>
        <p:spPr>
          <a:xfrm>
            <a:off x="895350" y="5351115"/>
            <a:ext cx="3619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 FLAG</a:t>
            </a:r>
            <a:endParaRPr lang="en-US" sz="1200" dirty="0"/>
          </a:p>
        </p:txBody>
      </p:sp>
      <p:sp>
        <p:nvSpPr>
          <p:cNvPr id="28" name="SK-17-text-27"/>
          <p:cNvSpPr/>
          <p:nvPr/>
        </p:nvSpPr>
        <p:spPr>
          <a:xfrm>
            <a:off x="895350" y="5608290"/>
            <a:ext cx="35433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Monoarticular flare + Fever + Immunosuppression =</a:t>
            </a:r>
            <a:endParaRPr lang="en-US" sz="1125" dirty="0"/>
          </a:p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SEPTIC ARTHRITIS</a:t>
            </a:r>
            <a:r>
              <a:rPr lang="en-US" sz="1125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→ Same-day hospital referral.</a:t>
            </a:r>
            <a:endParaRPr lang="en-US" sz="1125" dirty="0"/>
          </a:p>
        </p:txBody>
      </p:sp>
      <p:sp>
        <p:nvSpPr>
          <p:cNvPr id="29" name="SK-17-text-28"/>
          <p:cNvSpPr/>
          <p:nvPr/>
        </p:nvSpPr>
        <p:spPr>
          <a:xfrm>
            <a:off x="6724650" y="5351115"/>
            <a:ext cx="5048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SCA TIP: COMMUNICATION</a:t>
            </a:r>
            <a:endParaRPr lang="en-US" sz="1200" dirty="0"/>
          </a:p>
        </p:txBody>
      </p:sp>
      <p:sp>
        <p:nvSpPr>
          <p:cNvPr id="30" name="SK-17-text-29"/>
          <p:cNvSpPr/>
          <p:nvPr/>
        </p:nvSpPr>
        <p:spPr>
          <a:xfrm>
            <a:off x="6724650" y="5608290"/>
            <a:ext cx="4972050" cy="600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i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"Flares are unfortunately a normal part of RA. Let's check whether your medication is being taken regularly, and we can organise some blood tests to check everything is stable..."</a:t>
            </a:r>
            <a:endParaRPr lang="en-US" sz="1125" dirty="0"/>
          </a:p>
        </p:txBody>
      </p:sp>
      <p:sp>
        <p:nvSpPr>
          <p:cNvPr id="31" name="SK-17-text-30"/>
          <p:cNvSpPr/>
          <p:nvPr/>
        </p:nvSpPr>
        <p:spPr>
          <a:xfrm>
            <a:off x="381000" y="652269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2" name="SK-17-text-31"/>
          <p:cNvSpPr/>
          <p:nvPr/>
        </p:nvSpPr>
        <p:spPr>
          <a:xfrm>
            <a:off x="10277475" y="652269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47650"/>
            <a:ext cx="3057525" cy="352425"/>
          </a:xfrm>
          <a:prstGeom prst="rect">
            <a:avLst/>
          </a:prstGeom>
        </p:spPr>
      </p:pic>
      <p:pic>
        <p:nvPicPr>
          <p:cNvPr id="5" name="SK-1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95325"/>
            <a:ext cx="11430000" cy="388590"/>
          </a:xfrm>
          <a:prstGeom prst="rect">
            <a:avLst/>
          </a:prstGeom>
        </p:spPr>
      </p:pic>
      <p:pic>
        <p:nvPicPr>
          <p:cNvPr id="6" name="SK-1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283940"/>
            <a:ext cx="5600700" cy="3933825"/>
          </a:xfrm>
          <a:prstGeom prst="rect">
            <a:avLst/>
          </a:prstGeom>
        </p:spPr>
      </p:pic>
      <p:pic>
        <p:nvPicPr>
          <p:cNvPr id="7" name="SK-1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426815"/>
            <a:ext cx="238125" cy="190500"/>
          </a:xfrm>
          <a:prstGeom prst="rect">
            <a:avLst/>
          </a:prstGeom>
        </p:spPr>
      </p:pic>
      <p:pic>
        <p:nvPicPr>
          <p:cNvPr id="8" name="SK-1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300" y="1283940"/>
            <a:ext cx="5600700" cy="3933825"/>
          </a:xfrm>
          <a:prstGeom prst="rect">
            <a:avLst/>
          </a:prstGeom>
        </p:spPr>
      </p:pic>
      <p:pic>
        <p:nvPicPr>
          <p:cNvPr id="9" name="SK-1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1426815"/>
            <a:ext cx="238125" cy="190500"/>
          </a:xfrm>
          <a:prstGeom prst="rect">
            <a:avLst/>
          </a:prstGeom>
        </p:spPr>
      </p:pic>
      <p:pic>
        <p:nvPicPr>
          <p:cNvPr id="10" name="SK-1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5360640"/>
            <a:ext cx="11430000" cy="830461"/>
          </a:xfrm>
          <a:prstGeom prst="rect">
            <a:avLst/>
          </a:prstGeom>
        </p:spPr>
      </p:pic>
      <p:pic>
        <p:nvPicPr>
          <p:cNvPr id="11" name="SK-1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300" y="5477768"/>
            <a:ext cx="214313" cy="175320"/>
          </a:xfrm>
          <a:prstGeom prst="rect">
            <a:avLst/>
          </a:prstGeom>
        </p:spPr>
      </p:pic>
      <p:pic>
        <p:nvPicPr>
          <p:cNvPr id="12" name="SK-1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6438751"/>
            <a:ext cx="11430000" cy="247650"/>
          </a:xfrm>
          <a:prstGeom prst="rect">
            <a:avLst/>
          </a:prstGeom>
        </p:spPr>
      </p:pic>
      <p:sp>
        <p:nvSpPr>
          <p:cNvPr id="13" name="SK-18-text-12"/>
          <p:cNvSpPr/>
          <p:nvPr/>
        </p:nvSpPr>
        <p:spPr>
          <a:xfrm>
            <a:off x="609600" y="24765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4" name="SK-18-text-13"/>
          <p:cNvSpPr/>
          <p:nvPr/>
        </p:nvSpPr>
        <p:spPr>
          <a:xfrm>
            <a:off x="419100" y="695325"/>
            <a:ext cx="11772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Extra-Articular Manifestations</a:t>
            </a:r>
            <a:endParaRPr lang="en-US" sz="2550" dirty="0"/>
          </a:p>
        </p:txBody>
      </p:sp>
      <p:sp>
        <p:nvSpPr>
          <p:cNvPr id="15" name="SK-18-text-14"/>
          <p:cNvSpPr/>
          <p:nvPr/>
        </p:nvSpPr>
        <p:spPr>
          <a:xfrm>
            <a:off x="847725" y="1379190"/>
            <a:ext cx="5486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Common Systemic Features</a:t>
            </a:r>
            <a:endParaRPr lang="en-US" sz="1500" dirty="0"/>
          </a:p>
        </p:txBody>
      </p:sp>
      <p:sp>
        <p:nvSpPr>
          <p:cNvPr id="16" name="SK-18-text-15"/>
          <p:cNvSpPr/>
          <p:nvPr/>
        </p:nvSpPr>
        <p:spPr>
          <a:xfrm>
            <a:off x="495300" y="1788765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Cardiovascular Risk</a:t>
            </a:r>
            <a:endParaRPr lang="en-US" sz="1350" dirty="0"/>
          </a:p>
        </p:txBody>
      </p:sp>
      <p:sp>
        <p:nvSpPr>
          <p:cNvPr id="17" name="SK-18-text-16"/>
          <p:cNvSpPr/>
          <p:nvPr/>
        </p:nvSpPr>
        <p:spPr>
          <a:xfrm>
            <a:off x="495300" y="2055465"/>
            <a:ext cx="4808041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≥2× risk of MI/stroke vs general population; systemic inflammation accelerates atherosclerosis.</a:t>
            </a:r>
            <a:endParaRPr lang="en-US" sz="1200" dirty="0"/>
          </a:p>
        </p:txBody>
      </p:sp>
      <p:sp>
        <p:nvSpPr>
          <p:cNvPr id="18" name="SK-18-text-17"/>
          <p:cNvSpPr/>
          <p:nvPr/>
        </p:nvSpPr>
        <p:spPr>
          <a:xfrm>
            <a:off x="495300" y="2598390"/>
            <a:ext cx="62579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Constitutional &amp; Hematological</a:t>
            </a:r>
            <a:endParaRPr lang="en-US" sz="1350" dirty="0"/>
          </a:p>
        </p:txBody>
      </p:sp>
      <p:sp>
        <p:nvSpPr>
          <p:cNvPr id="19" name="SK-18-text-18"/>
          <p:cNvSpPr/>
          <p:nvPr/>
        </p:nvSpPr>
        <p:spPr>
          <a:xfrm>
            <a:off x="495300" y="2865090"/>
            <a:ext cx="504825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Profound fatigue, anemia of chronic disease (normocytic), and weight loss.</a:t>
            </a:r>
            <a:endParaRPr lang="en-US" sz="1200" dirty="0"/>
          </a:p>
        </p:txBody>
      </p:sp>
      <p:sp>
        <p:nvSpPr>
          <p:cNvPr id="20" name="SK-18-text-19"/>
          <p:cNvSpPr/>
          <p:nvPr/>
        </p:nvSpPr>
        <p:spPr>
          <a:xfrm>
            <a:off x="495300" y="3408015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 Tissue &amp; Bone</a:t>
            </a:r>
            <a:endParaRPr lang="en-US" sz="1350" dirty="0"/>
          </a:p>
        </p:txBody>
      </p:sp>
      <p:sp>
        <p:nvSpPr>
          <p:cNvPr id="21" name="SK-18-text-20"/>
          <p:cNvSpPr/>
          <p:nvPr/>
        </p:nvSpPr>
        <p:spPr>
          <a:xfrm>
            <a:off x="495300" y="3674715"/>
            <a:ext cx="5343525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nodules (extensor surfaces), Carpal Tunnel, and Osteoporosis (30% prevalence).</a:t>
            </a:r>
            <a:endParaRPr lang="en-US" sz="1200" dirty="0"/>
          </a:p>
        </p:txBody>
      </p:sp>
      <p:sp>
        <p:nvSpPr>
          <p:cNvPr id="22" name="SK-18-text-21"/>
          <p:cNvSpPr/>
          <p:nvPr/>
        </p:nvSpPr>
        <p:spPr>
          <a:xfrm>
            <a:off x="495300" y="4217640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Ocular Overlap</a:t>
            </a:r>
            <a:endParaRPr lang="en-US" sz="1350" dirty="0"/>
          </a:p>
        </p:txBody>
      </p:sp>
      <p:sp>
        <p:nvSpPr>
          <p:cNvPr id="23" name="SK-18-text-22"/>
          <p:cNvSpPr/>
          <p:nvPr/>
        </p:nvSpPr>
        <p:spPr>
          <a:xfrm>
            <a:off x="495300" y="4484340"/>
            <a:ext cx="474345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Sjögren's Syndrome (dry eyes/mouth) in up to 30% of patients.</a:t>
            </a:r>
            <a:endParaRPr lang="en-US" sz="1200" dirty="0"/>
          </a:p>
        </p:txBody>
      </p:sp>
      <p:sp>
        <p:nvSpPr>
          <p:cNvPr id="24" name="SK-18-text-23"/>
          <p:cNvSpPr/>
          <p:nvPr/>
        </p:nvSpPr>
        <p:spPr>
          <a:xfrm>
            <a:off x="6677025" y="1379190"/>
            <a:ext cx="5514975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Serious &amp; Specialist Concerns</a:t>
            </a:r>
            <a:endParaRPr lang="en-US" sz="1500" dirty="0"/>
          </a:p>
        </p:txBody>
      </p:sp>
      <p:sp>
        <p:nvSpPr>
          <p:cNvPr id="25" name="SK-18-text-24"/>
          <p:cNvSpPr/>
          <p:nvPr/>
        </p:nvSpPr>
        <p:spPr>
          <a:xfrm>
            <a:off x="6324600" y="1788765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Pulmonary Involvement</a:t>
            </a:r>
            <a:endParaRPr lang="en-US" sz="1350" dirty="0"/>
          </a:p>
        </p:txBody>
      </p:sp>
      <p:sp>
        <p:nvSpPr>
          <p:cNvPr id="26" name="SK-18-text-25"/>
          <p:cNvSpPr/>
          <p:nvPr/>
        </p:nvSpPr>
        <p:spPr>
          <a:xfrm>
            <a:off x="6324600" y="2055465"/>
            <a:ext cx="481965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Diffuse interstitial lung fibrosis, pleural effusions, and MTX-induced pneumonitis.</a:t>
            </a:r>
            <a:endParaRPr lang="en-US" sz="1200" dirty="0"/>
          </a:p>
        </p:txBody>
      </p:sp>
      <p:sp>
        <p:nvSpPr>
          <p:cNvPr id="27" name="SK-18-text-26"/>
          <p:cNvSpPr/>
          <p:nvPr/>
        </p:nvSpPr>
        <p:spPr>
          <a:xfrm>
            <a:off x="6324600" y="2598390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C1–C2 Instability</a:t>
            </a:r>
            <a:endParaRPr lang="en-US" sz="1350" dirty="0"/>
          </a:p>
        </p:txBody>
      </p:sp>
      <p:sp>
        <p:nvSpPr>
          <p:cNvPr id="28" name="SK-18-text-27"/>
          <p:cNvSpPr/>
          <p:nvPr/>
        </p:nvSpPr>
        <p:spPr>
          <a:xfrm>
            <a:off x="6324600" y="2865090"/>
            <a:ext cx="4010025" cy="4381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Atlanto-axial subluxation → risk of cervical myelopathy. </a:t>
            </a:r>
            <a:r>
              <a:rPr lang="en-US" sz="10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Peri-op Risk</a:t>
            </a:r>
            <a:endParaRPr lang="en-US" sz="1200" dirty="0"/>
          </a:p>
        </p:txBody>
      </p:sp>
      <p:sp>
        <p:nvSpPr>
          <p:cNvPr id="29" name="SK-18-text-28"/>
          <p:cNvSpPr/>
          <p:nvPr/>
        </p:nvSpPr>
        <p:spPr>
          <a:xfrm>
            <a:off x="6324600" y="3427065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Ocular Inflammation</a:t>
            </a:r>
            <a:endParaRPr lang="en-US" sz="1350" dirty="0"/>
          </a:p>
        </p:txBody>
      </p:sp>
      <p:sp>
        <p:nvSpPr>
          <p:cNvPr id="30" name="SK-18-text-29"/>
          <p:cNvSpPr/>
          <p:nvPr/>
        </p:nvSpPr>
        <p:spPr>
          <a:xfrm>
            <a:off x="6324600" y="3693765"/>
            <a:ext cx="523875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Episcleritis and scleritis (presents with deep, boring pain; requires urgent referral).</a:t>
            </a:r>
            <a:endParaRPr lang="en-US" sz="1200" dirty="0"/>
          </a:p>
        </p:txBody>
      </p:sp>
      <p:sp>
        <p:nvSpPr>
          <p:cNvPr id="31" name="SK-18-text-30"/>
          <p:cNvSpPr/>
          <p:nvPr/>
        </p:nvSpPr>
        <p:spPr>
          <a:xfrm>
            <a:off x="6324600" y="4236690"/>
            <a:ext cx="54578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Vasculitis &amp; Skin</a:t>
            </a:r>
            <a:endParaRPr lang="en-US" sz="1350" dirty="0"/>
          </a:p>
        </p:txBody>
      </p:sp>
      <p:sp>
        <p:nvSpPr>
          <p:cNvPr id="32" name="SK-18-text-31"/>
          <p:cNvSpPr/>
          <p:nvPr/>
        </p:nvSpPr>
        <p:spPr>
          <a:xfrm>
            <a:off x="6324600" y="4503390"/>
            <a:ext cx="586740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Skin ulceration, peripheral gangrene, and mononeuritis multiplex.</a:t>
            </a:r>
            <a:endParaRPr lang="en-US" sz="1200" dirty="0"/>
          </a:p>
        </p:txBody>
      </p:sp>
      <p:sp>
        <p:nvSpPr>
          <p:cNvPr id="33" name="SK-18-text-32"/>
          <p:cNvSpPr/>
          <p:nvPr/>
        </p:nvSpPr>
        <p:spPr>
          <a:xfrm>
            <a:off x="785813" y="5436840"/>
            <a:ext cx="112014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EF4444"/>
                </a:solidFill>
              </a:rPr>
              <a:t>RED FLAGS: URGENT ACTIONS</a:t>
            </a:r>
            <a:endParaRPr lang="en-US" sz="1350" dirty="0"/>
          </a:p>
        </p:txBody>
      </p:sp>
      <p:sp>
        <p:nvSpPr>
          <p:cNvPr id="34" name="SK-18-text-33"/>
          <p:cNvSpPr/>
          <p:nvPr/>
        </p:nvSpPr>
        <p:spPr>
          <a:xfrm>
            <a:off x="495300" y="5741640"/>
            <a:ext cx="3606701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MTX Pneumonitis:</a:t>
            </a: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New breathlessness/dry cough in patient on Methotrexate → </a:t>
            </a: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STOP MTX</a:t>
            </a: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urgent CXR.</a:t>
            </a:r>
            <a:endParaRPr lang="en-US" sz="1050" dirty="0"/>
          </a:p>
        </p:txBody>
      </p:sp>
      <p:sp>
        <p:nvSpPr>
          <p:cNvPr id="35" name="SK-18-text-34"/>
          <p:cNvSpPr/>
          <p:nvPr/>
        </p:nvSpPr>
        <p:spPr>
          <a:xfrm>
            <a:off x="4292501" y="5741640"/>
            <a:ext cx="3606850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Scleritis:</a:t>
            </a: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New visual symptoms or deep ocular pain → </a:t>
            </a: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Ophthalmology</a:t>
            </a: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review.</a:t>
            </a:r>
            <a:endParaRPr lang="en-US" sz="1050" dirty="0"/>
          </a:p>
        </p:txBody>
      </p:sp>
      <p:sp>
        <p:nvSpPr>
          <p:cNvPr id="36" name="SK-18-text-35"/>
          <p:cNvSpPr/>
          <p:nvPr/>
        </p:nvSpPr>
        <p:spPr>
          <a:xfrm>
            <a:off x="8089850" y="5741640"/>
            <a:ext cx="3606701" cy="3732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C1–C2 Risk:</a:t>
            </a: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Neck pain + neurological symptoms (tingling/weakness) → Urgent MRI for </a:t>
            </a:r>
            <a:r>
              <a:rPr lang="en-US" sz="1050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subluxation</a:t>
            </a:r>
            <a:r>
              <a:rPr lang="en-US" sz="10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050" dirty="0"/>
          </a:p>
        </p:txBody>
      </p:sp>
      <p:sp>
        <p:nvSpPr>
          <p:cNvPr id="37" name="SK-18-text-36"/>
          <p:cNvSpPr/>
          <p:nvPr/>
        </p:nvSpPr>
        <p:spPr>
          <a:xfrm>
            <a:off x="381000" y="6514951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8" name="SK-18-text-37"/>
          <p:cNvSpPr/>
          <p:nvPr/>
        </p:nvSpPr>
        <p:spPr>
          <a:xfrm>
            <a:off x="10277475" y="6514951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47650"/>
            <a:ext cx="3057525" cy="352425"/>
          </a:xfrm>
          <a:prstGeom prst="rect">
            <a:avLst/>
          </a:prstGeom>
        </p:spPr>
      </p:pic>
      <p:pic>
        <p:nvPicPr>
          <p:cNvPr id="4" name="SK-1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752475"/>
            <a:ext cx="11430000" cy="388590"/>
          </a:xfrm>
          <a:prstGeom prst="rect">
            <a:avLst/>
          </a:prstGeom>
        </p:spPr>
      </p:pic>
      <p:pic>
        <p:nvPicPr>
          <p:cNvPr id="5" name="SK-1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283940"/>
            <a:ext cx="6109841" cy="2200275"/>
          </a:xfrm>
          <a:prstGeom prst="rect">
            <a:avLst/>
          </a:prstGeom>
        </p:spPr>
      </p:pic>
      <p:pic>
        <p:nvPicPr>
          <p:cNvPr id="6" name="SK-1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1426815"/>
            <a:ext cx="238125" cy="190500"/>
          </a:xfrm>
          <a:prstGeom prst="rect">
            <a:avLst/>
          </a:prstGeom>
        </p:spPr>
      </p:pic>
      <p:pic>
        <p:nvPicPr>
          <p:cNvPr id="7" name="SK-1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579465"/>
            <a:ext cx="6109841" cy="2628900"/>
          </a:xfrm>
          <a:prstGeom prst="rect">
            <a:avLst/>
          </a:prstGeom>
        </p:spPr>
      </p:pic>
      <p:pic>
        <p:nvPicPr>
          <p:cNvPr id="8" name="SK-1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3722340"/>
            <a:ext cx="238125" cy="190500"/>
          </a:xfrm>
          <a:prstGeom prst="rect">
            <a:avLst/>
          </a:prstGeom>
        </p:spPr>
      </p:pic>
      <p:pic>
        <p:nvPicPr>
          <p:cNvPr id="9" name="SK-1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4055715"/>
            <a:ext cx="790575" cy="342900"/>
          </a:xfrm>
          <a:prstGeom prst="rect">
            <a:avLst/>
          </a:prstGeom>
        </p:spPr>
      </p:pic>
      <p:pic>
        <p:nvPicPr>
          <p:cNvPr id="10" name="SK-1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85875" y="4055715"/>
            <a:ext cx="5090666" cy="342900"/>
          </a:xfrm>
          <a:prstGeom prst="rect">
            <a:avLst/>
          </a:prstGeom>
        </p:spPr>
      </p:pic>
      <p:pic>
        <p:nvPicPr>
          <p:cNvPr id="11" name="SK-1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300" y="4398615"/>
            <a:ext cx="790575" cy="571500"/>
          </a:xfrm>
          <a:prstGeom prst="rect">
            <a:avLst/>
          </a:prstGeom>
        </p:spPr>
      </p:pic>
      <p:pic>
        <p:nvPicPr>
          <p:cNvPr id="12" name="SK-1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5875" y="4398615"/>
            <a:ext cx="5090666" cy="571500"/>
          </a:xfrm>
          <a:prstGeom prst="rect">
            <a:avLst/>
          </a:prstGeom>
        </p:spPr>
      </p:pic>
      <p:pic>
        <p:nvPicPr>
          <p:cNvPr id="13" name="SK-1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5300" y="4970115"/>
            <a:ext cx="790575" cy="571500"/>
          </a:xfrm>
          <a:prstGeom prst="rect">
            <a:avLst/>
          </a:prstGeom>
        </p:spPr>
      </p:pic>
      <p:pic>
        <p:nvPicPr>
          <p:cNvPr id="14" name="SK-19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5875" y="4970115"/>
            <a:ext cx="5090666" cy="571500"/>
          </a:xfrm>
          <a:prstGeom prst="rect">
            <a:avLst/>
          </a:prstGeom>
        </p:spPr>
      </p:pic>
      <p:pic>
        <p:nvPicPr>
          <p:cNvPr id="15" name="SK-1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5300" y="5541615"/>
            <a:ext cx="790575" cy="571500"/>
          </a:xfrm>
          <a:prstGeom prst="rect">
            <a:avLst/>
          </a:prstGeom>
        </p:spPr>
      </p:pic>
      <p:pic>
        <p:nvPicPr>
          <p:cNvPr id="16" name="SK-1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85875" y="5541615"/>
            <a:ext cx="5090666" cy="571500"/>
          </a:xfrm>
          <a:prstGeom prst="rect">
            <a:avLst/>
          </a:prstGeom>
        </p:spPr>
      </p:pic>
      <p:pic>
        <p:nvPicPr>
          <p:cNvPr id="17" name="SK-19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19441" y="1283940"/>
            <a:ext cx="5091559" cy="2357438"/>
          </a:xfrm>
          <a:prstGeom prst="rect">
            <a:avLst/>
          </a:prstGeom>
        </p:spPr>
      </p:pic>
      <p:pic>
        <p:nvPicPr>
          <p:cNvPr id="18" name="SK-19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33741" y="1426815"/>
            <a:ext cx="238125" cy="190500"/>
          </a:xfrm>
          <a:prstGeom prst="rect">
            <a:avLst/>
          </a:prstGeom>
        </p:spPr>
      </p:pic>
      <p:pic>
        <p:nvPicPr>
          <p:cNvPr id="19" name="SK-19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19441" y="3765203"/>
            <a:ext cx="5091559" cy="2443163"/>
          </a:xfrm>
          <a:prstGeom prst="rect">
            <a:avLst/>
          </a:prstGeom>
        </p:spPr>
      </p:pic>
      <p:pic>
        <p:nvPicPr>
          <p:cNvPr id="20" name="SK-19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833741" y="3908078"/>
            <a:ext cx="238125" cy="190500"/>
          </a:xfrm>
          <a:prstGeom prst="rect">
            <a:avLst/>
          </a:prstGeom>
        </p:spPr>
      </p:pic>
      <p:pic>
        <p:nvPicPr>
          <p:cNvPr id="21" name="SK-19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33741" y="5627340"/>
            <a:ext cx="4862959" cy="428625"/>
          </a:xfrm>
          <a:prstGeom prst="rect">
            <a:avLst/>
          </a:prstGeom>
        </p:spPr>
      </p:pic>
      <p:pic>
        <p:nvPicPr>
          <p:cNvPr id="22" name="SK-19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948041" y="5666333"/>
            <a:ext cx="178594" cy="148828"/>
          </a:xfrm>
          <a:prstGeom prst="rect">
            <a:avLst/>
          </a:prstGeom>
        </p:spPr>
      </p:pic>
      <p:pic>
        <p:nvPicPr>
          <p:cNvPr id="23" name="SK-19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1000" y="6456015"/>
            <a:ext cx="11430000" cy="247650"/>
          </a:xfrm>
          <a:prstGeom prst="rect">
            <a:avLst/>
          </a:prstGeom>
        </p:spPr>
      </p:pic>
      <p:sp>
        <p:nvSpPr>
          <p:cNvPr id="24" name="SK-19-text-23"/>
          <p:cNvSpPr/>
          <p:nvPr/>
        </p:nvSpPr>
        <p:spPr>
          <a:xfrm>
            <a:off x="609600" y="24765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5" name="SK-19-text-24"/>
          <p:cNvSpPr/>
          <p:nvPr/>
        </p:nvSpPr>
        <p:spPr>
          <a:xfrm>
            <a:off x="495300" y="75247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Systemic Corticosteroids in RA</a:t>
            </a:r>
            <a:endParaRPr lang="en-US" sz="2550" dirty="0"/>
          </a:p>
        </p:txBody>
      </p:sp>
      <p:sp>
        <p:nvSpPr>
          <p:cNvPr id="26" name="SK-19-text-25"/>
          <p:cNvSpPr/>
          <p:nvPr/>
        </p:nvSpPr>
        <p:spPr>
          <a:xfrm>
            <a:off x="809625" y="1379190"/>
            <a:ext cx="5881241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Strategic Role &amp; Bridging</a:t>
            </a:r>
            <a:endParaRPr lang="en-US" sz="1500" dirty="0"/>
          </a:p>
        </p:txBody>
      </p:sp>
      <p:sp>
        <p:nvSpPr>
          <p:cNvPr id="27" name="SK-19-text-26"/>
          <p:cNvSpPr/>
          <p:nvPr/>
        </p:nvSpPr>
        <p:spPr>
          <a:xfrm>
            <a:off x="495300" y="1760190"/>
            <a:ext cx="5881241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Role: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Bridge therapy while waiting for DMARDs to take effect (often 6-12 weeks).</a:t>
            </a:r>
            <a:endParaRPr lang="en-US" sz="1275" dirty="0"/>
          </a:p>
        </p:txBody>
      </p:sp>
      <p:sp>
        <p:nvSpPr>
          <p:cNvPr id="28" name="SK-19-text-27"/>
          <p:cNvSpPr/>
          <p:nvPr/>
        </p:nvSpPr>
        <p:spPr>
          <a:xfrm>
            <a:off x="495300" y="2303115"/>
            <a:ext cx="5881241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Flare Management: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Rapidly reduces acute inflammation and improves functional ability.</a:t>
            </a:r>
            <a:endParaRPr lang="en-US" sz="1275" dirty="0"/>
          </a:p>
        </p:txBody>
      </p:sp>
      <p:sp>
        <p:nvSpPr>
          <p:cNvPr id="29" name="SK-19-text-28"/>
          <p:cNvSpPr/>
          <p:nvPr/>
        </p:nvSpPr>
        <p:spPr>
          <a:xfrm>
            <a:off x="495300" y="2846040"/>
            <a:ext cx="5881241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NG100 Warning: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Should </a:t>
            </a:r>
            <a:r>
              <a:rPr lang="en-US" sz="127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NEVER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 started as sole long-term monotherapy without a DMARD.</a:t>
            </a:r>
            <a:endParaRPr lang="en-US" sz="1275" dirty="0"/>
          </a:p>
        </p:txBody>
      </p:sp>
      <p:sp>
        <p:nvSpPr>
          <p:cNvPr id="30" name="SK-19-text-29"/>
          <p:cNvSpPr/>
          <p:nvPr/>
        </p:nvSpPr>
        <p:spPr>
          <a:xfrm>
            <a:off x="809625" y="3674715"/>
            <a:ext cx="5881241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Dosing Regimens</a:t>
            </a:r>
            <a:endParaRPr lang="en-US" sz="1500" dirty="0"/>
          </a:p>
        </p:txBody>
      </p:sp>
      <p:sp>
        <p:nvSpPr>
          <p:cNvPr id="31" name="SK-19-text-30"/>
          <p:cNvSpPr/>
          <p:nvPr/>
        </p:nvSpPr>
        <p:spPr>
          <a:xfrm>
            <a:off x="590550" y="4055715"/>
            <a:ext cx="770263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Route</a:t>
            </a:r>
            <a:endParaRPr lang="en-US" sz="1200" dirty="0"/>
          </a:p>
        </p:txBody>
      </p:sp>
      <p:sp>
        <p:nvSpPr>
          <p:cNvPr id="32" name="SK-19-text-31"/>
          <p:cNvSpPr/>
          <p:nvPr/>
        </p:nvSpPr>
        <p:spPr>
          <a:xfrm>
            <a:off x="1381125" y="4055715"/>
            <a:ext cx="4976366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Standard Dosing Strategy</a:t>
            </a:r>
            <a:endParaRPr lang="en-US" sz="1200" dirty="0"/>
          </a:p>
        </p:txBody>
      </p:sp>
      <p:sp>
        <p:nvSpPr>
          <p:cNvPr id="33" name="SK-19-textBg-32"/>
          <p:cNvSpPr/>
          <p:nvPr/>
        </p:nvSpPr>
        <p:spPr>
          <a:xfrm>
            <a:off x="590550" y="4455765"/>
            <a:ext cx="514350" cy="238125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SK-19-text-33"/>
          <p:cNvSpPr/>
          <p:nvPr/>
        </p:nvSpPr>
        <p:spPr>
          <a:xfrm>
            <a:off x="666750" y="4455765"/>
            <a:ext cx="450427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ORAL</a:t>
            </a:r>
            <a:endParaRPr lang="en-US" sz="1050" dirty="0"/>
          </a:p>
        </p:txBody>
      </p:sp>
      <p:sp>
        <p:nvSpPr>
          <p:cNvPr id="35" name="SK-19-text-34"/>
          <p:cNvSpPr/>
          <p:nvPr/>
        </p:nvSpPr>
        <p:spPr>
          <a:xfrm>
            <a:off x="1381125" y="4398615"/>
            <a:ext cx="4900166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Prednisolone 10–15mg OD; reduce to 5–7.5mg over 2–4 weeks as DMARD begins to work.</a:t>
            </a:r>
            <a:endParaRPr lang="en-US" sz="1200" dirty="0"/>
          </a:p>
        </p:txBody>
      </p:sp>
      <p:sp>
        <p:nvSpPr>
          <p:cNvPr id="36" name="SK-19-textBg-35"/>
          <p:cNvSpPr/>
          <p:nvPr/>
        </p:nvSpPr>
        <p:spPr>
          <a:xfrm>
            <a:off x="590550" y="5027265"/>
            <a:ext cx="314325" cy="238125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K-19-text-36"/>
          <p:cNvSpPr/>
          <p:nvPr/>
        </p:nvSpPr>
        <p:spPr>
          <a:xfrm>
            <a:off x="666750" y="5027265"/>
            <a:ext cx="164869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</a:t>
            </a:r>
            <a:endParaRPr lang="en-US" sz="1050" dirty="0"/>
          </a:p>
        </p:txBody>
      </p:sp>
      <p:sp>
        <p:nvSpPr>
          <p:cNvPr id="38" name="SK-19-text-37"/>
          <p:cNvSpPr/>
          <p:nvPr/>
        </p:nvSpPr>
        <p:spPr>
          <a:xfrm>
            <a:off x="1381125" y="4970115"/>
            <a:ext cx="4900166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Methylprednisolone 120mg (buttock). Works within 40h, lasts 6 weeks. Preferred for adherence.</a:t>
            </a:r>
            <a:endParaRPr lang="en-US" sz="1200" dirty="0"/>
          </a:p>
        </p:txBody>
      </p:sp>
      <p:sp>
        <p:nvSpPr>
          <p:cNvPr id="39" name="SK-19-textBg-38"/>
          <p:cNvSpPr/>
          <p:nvPr/>
        </p:nvSpPr>
        <p:spPr>
          <a:xfrm>
            <a:off x="590550" y="5598765"/>
            <a:ext cx="561975" cy="238125"/>
          </a:xfrm>
          <a:prstGeom prst="roundRect">
            <a:avLst>
              <a:gd name="adj" fmla="val 8000"/>
            </a:avLst>
          </a:prstGeom>
          <a:solidFill>
            <a:srgbClr val="F3F4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SK-19-text-39"/>
          <p:cNvSpPr/>
          <p:nvPr/>
        </p:nvSpPr>
        <p:spPr>
          <a:xfrm>
            <a:off x="666750" y="5598765"/>
            <a:ext cx="583124" cy="2381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369A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JOINT</a:t>
            </a:r>
            <a:endParaRPr lang="en-US" sz="1050" dirty="0"/>
          </a:p>
        </p:txBody>
      </p:sp>
      <p:sp>
        <p:nvSpPr>
          <p:cNvPr id="41" name="SK-19-text-40"/>
          <p:cNvSpPr/>
          <p:nvPr/>
        </p:nvSpPr>
        <p:spPr>
          <a:xfrm>
            <a:off x="1381125" y="5541615"/>
            <a:ext cx="4900166" cy="571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Intra-articular (sterile technique) for 1-2 joints. Limit to &lt;3–4 times per year per joint.</a:t>
            </a:r>
            <a:endParaRPr lang="en-US" sz="1200" dirty="0"/>
          </a:p>
        </p:txBody>
      </p:sp>
      <p:sp>
        <p:nvSpPr>
          <p:cNvPr id="42" name="SK-19-text-41"/>
          <p:cNvSpPr/>
          <p:nvPr/>
        </p:nvSpPr>
        <p:spPr>
          <a:xfrm>
            <a:off x="7148066" y="1379190"/>
            <a:ext cx="5043934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Osteoporosis Prophylaxis</a:t>
            </a:r>
            <a:endParaRPr lang="en-US" sz="1500" dirty="0"/>
          </a:p>
        </p:txBody>
      </p:sp>
      <p:sp>
        <p:nvSpPr>
          <p:cNvPr id="43" name="SK-19-text-42"/>
          <p:cNvSpPr/>
          <p:nvPr/>
        </p:nvSpPr>
        <p:spPr>
          <a:xfrm>
            <a:off x="6833741" y="1760190"/>
            <a:ext cx="486295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"3-Month" Rule: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Any patient on steroids for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≥3 months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(any dose) requires prophylaxis.</a:t>
            </a:r>
            <a:endParaRPr lang="en-US" sz="1275" dirty="0"/>
          </a:p>
        </p:txBody>
      </p:sp>
      <p:sp>
        <p:nvSpPr>
          <p:cNvPr id="44" name="SK-19-text-43"/>
          <p:cNvSpPr/>
          <p:nvPr/>
        </p:nvSpPr>
        <p:spPr>
          <a:xfrm>
            <a:off x="6833741" y="2303115"/>
            <a:ext cx="486295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Standard Protocol: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Bisphosphonate (e.g., Alendronate) + Calcium (1000mg) + Vitamin D (800 IU).</a:t>
            </a:r>
            <a:endParaRPr lang="en-US" sz="1275" dirty="0"/>
          </a:p>
        </p:txBody>
      </p:sp>
      <p:sp>
        <p:nvSpPr>
          <p:cNvPr id="45" name="SK-19-text-44"/>
          <p:cNvSpPr/>
          <p:nvPr/>
        </p:nvSpPr>
        <p:spPr>
          <a:xfrm>
            <a:off x="6833741" y="2846040"/>
            <a:ext cx="486295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NG187: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Essential for protecting bone density in chronic inflammatory states.</a:t>
            </a:r>
            <a:endParaRPr lang="en-US" sz="1275" dirty="0"/>
          </a:p>
        </p:txBody>
      </p:sp>
      <p:sp>
        <p:nvSpPr>
          <p:cNvPr id="46" name="SK-19-text-45"/>
          <p:cNvSpPr/>
          <p:nvPr/>
        </p:nvSpPr>
        <p:spPr>
          <a:xfrm>
            <a:off x="7148066" y="3860453"/>
            <a:ext cx="5043934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Monitoring &amp; Side Effects</a:t>
            </a:r>
            <a:endParaRPr lang="en-US" sz="1500" dirty="0"/>
          </a:p>
        </p:txBody>
      </p:sp>
      <p:sp>
        <p:nvSpPr>
          <p:cNvPr id="47" name="SK-19-text-46"/>
          <p:cNvSpPr/>
          <p:nvPr/>
        </p:nvSpPr>
        <p:spPr>
          <a:xfrm>
            <a:off x="6833741" y="4241453"/>
            <a:ext cx="486295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Metabolic: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Hyperglycaemia (Steroid Diabetes), Weight gain, Hypertension.</a:t>
            </a:r>
            <a:endParaRPr lang="en-US" sz="1275" dirty="0"/>
          </a:p>
        </p:txBody>
      </p:sp>
      <p:sp>
        <p:nvSpPr>
          <p:cNvPr id="48" name="SK-19-text-47"/>
          <p:cNvSpPr/>
          <p:nvPr/>
        </p:nvSpPr>
        <p:spPr>
          <a:xfrm>
            <a:off x="6833741" y="4784378"/>
            <a:ext cx="5358259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Ocular: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Cataracts, Glaucoma risk.</a:t>
            </a:r>
            <a:endParaRPr lang="en-US" sz="1275" dirty="0"/>
          </a:p>
        </p:txBody>
      </p:sp>
      <p:sp>
        <p:nvSpPr>
          <p:cNvPr id="49" name="SK-19-text-48"/>
          <p:cNvSpPr/>
          <p:nvPr/>
        </p:nvSpPr>
        <p:spPr>
          <a:xfrm>
            <a:off x="6833741" y="5084415"/>
            <a:ext cx="4862959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Other: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Adrenal suppression, Skin atrophy, Immunosuppression, Avascular necrosis.</a:t>
            </a:r>
            <a:endParaRPr lang="en-US" sz="1275" dirty="0"/>
          </a:p>
        </p:txBody>
      </p:sp>
      <p:sp>
        <p:nvSpPr>
          <p:cNvPr id="50" name="SK-19-text-49"/>
          <p:cNvSpPr/>
          <p:nvPr/>
        </p:nvSpPr>
        <p:spPr>
          <a:xfrm>
            <a:off x="7126635" y="5627340"/>
            <a:ext cx="4748659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NICE NG100: Prednisolone doses &gt;10mg/day are </a:t>
            </a: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rarely indicated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long-term RA management.</a:t>
            </a:r>
            <a:endParaRPr lang="en-US" sz="1125" dirty="0"/>
          </a:p>
        </p:txBody>
      </p:sp>
      <p:sp>
        <p:nvSpPr>
          <p:cNvPr id="51" name="SK-19-text-50"/>
          <p:cNvSpPr/>
          <p:nvPr/>
        </p:nvSpPr>
        <p:spPr>
          <a:xfrm>
            <a:off x="381000" y="653221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2" name="SK-19-text-51"/>
          <p:cNvSpPr/>
          <p:nvPr/>
        </p:nvSpPr>
        <p:spPr>
          <a:xfrm>
            <a:off x="10258425" y="6532215"/>
            <a:ext cx="19335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2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6" name="SK-2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03015"/>
            <a:ext cx="5562600" cy="2125117"/>
          </a:xfrm>
          <a:prstGeom prst="rect">
            <a:avLst/>
          </a:prstGeom>
        </p:spPr>
      </p:pic>
      <p:pic>
        <p:nvPicPr>
          <p:cNvPr id="7" name="SK-2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662708"/>
            <a:ext cx="238125" cy="194816"/>
          </a:xfrm>
          <a:prstGeom prst="rect">
            <a:avLst/>
          </a:prstGeom>
        </p:spPr>
      </p:pic>
      <p:pic>
        <p:nvPicPr>
          <p:cNvPr id="8" name="SK-2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780532"/>
            <a:ext cx="5562600" cy="2125117"/>
          </a:xfrm>
          <a:prstGeom prst="rect">
            <a:avLst/>
          </a:prstGeom>
        </p:spPr>
      </p:pic>
      <p:pic>
        <p:nvPicPr>
          <p:cNvPr id="9" name="SK-2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3940225"/>
            <a:ext cx="238125" cy="194816"/>
          </a:xfrm>
          <a:prstGeom prst="rect">
            <a:avLst/>
          </a:prstGeom>
        </p:spPr>
      </p:pic>
      <p:pic>
        <p:nvPicPr>
          <p:cNvPr id="10" name="SK-2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503015"/>
            <a:ext cx="5562600" cy="2592735"/>
          </a:xfrm>
          <a:prstGeom prst="rect">
            <a:avLst/>
          </a:prstGeom>
        </p:spPr>
      </p:pic>
      <p:pic>
        <p:nvPicPr>
          <p:cNvPr id="11" name="SK-2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2700" y="1662708"/>
            <a:ext cx="238125" cy="194816"/>
          </a:xfrm>
          <a:prstGeom prst="rect">
            <a:avLst/>
          </a:prstGeom>
        </p:spPr>
      </p:pic>
      <p:pic>
        <p:nvPicPr>
          <p:cNvPr id="12" name="SK-2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48400" y="4248150"/>
            <a:ext cx="5562600" cy="1657350"/>
          </a:xfrm>
          <a:prstGeom prst="rect">
            <a:avLst/>
          </a:prstGeom>
        </p:spPr>
      </p:pic>
      <p:pic>
        <p:nvPicPr>
          <p:cNvPr id="13" name="SK-2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00800" y="4438650"/>
            <a:ext cx="190500" cy="152400"/>
          </a:xfrm>
          <a:prstGeom prst="rect">
            <a:avLst/>
          </a:prstGeom>
        </p:spPr>
      </p:pic>
      <p:pic>
        <p:nvPicPr>
          <p:cNvPr id="14" name="SK-2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4724400"/>
            <a:ext cx="178594" cy="142875"/>
          </a:xfrm>
          <a:prstGeom prst="rect">
            <a:avLst/>
          </a:prstGeom>
        </p:spPr>
      </p:pic>
      <p:pic>
        <p:nvPicPr>
          <p:cNvPr id="15" name="SK-20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4981575"/>
            <a:ext cx="178594" cy="142875"/>
          </a:xfrm>
          <a:prstGeom prst="rect">
            <a:avLst/>
          </a:prstGeom>
        </p:spPr>
      </p:pic>
      <p:pic>
        <p:nvPicPr>
          <p:cNvPr id="16" name="SK-20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5238750"/>
            <a:ext cx="178594" cy="142875"/>
          </a:xfrm>
          <a:prstGeom prst="rect">
            <a:avLst/>
          </a:prstGeom>
        </p:spPr>
      </p:pic>
      <p:pic>
        <p:nvPicPr>
          <p:cNvPr id="17" name="SK-20-img-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800" y="5495925"/>
            <a:ext cx="178594" cy="142875"/>
          </a:xfrm>
          <a:prstGeom prst="rect">
            <a:avLst/>
          </a:prstGeom>
        </p:spPr>
      </p:pic>
      <p:pic>
        <p:nvPicPr>
          <p:cNvPr id="18" name="SK-20-img-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6343650"/>
            <a:ext cx="11430000" cy="285750"/>
          </a:xfrm>
          <a:prstGeom prst="rect">
            <a:avLst/>
          </a:prstGeom>
        </p:spPr>
      </p:pic>
      <p:sp>
        <p:nvSpPr>
          <p:cNvPr id="19" name="SK-20-text-18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0" name="SK-20-text-19"/>
          <p:cNvSpPr/>
          <p:nvPr/>
        </p:nvSpPr>
        <p:spPr>
          <a:xfrm>
            <a:off x="419100" y="885825"/>
            <a:ext cx="115538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GP Annual Review and QOF</a:t>
            </a:r>
            <a:endParaRPr lang="en-US" sz="2550" dirty="0"/>
          </a:p>
        </p:txBody>
      </p:sp>
      <p:sp>
        <p:nvSpPr>
          <p:cNvPr id="21" name="SK-20-text-20"/>
          <p:cNvSpPr/>
          <p:nvPr/>
        </p:nvSpPr>
        <p:spPr>
          <a:xfrm>
            <a:off x="828675" y="1617315"/>
            <a:ext cx="61722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QOF &amp; Registry Requirements</a:t>
            </a:r>
            <a:endParaRPr lang="en-US" sz="1500" dirty="0"/>
          </a:p>
        </p:txBody>
      </p:sp>
      <p:sp>
        <p:nvSpPr>
          <p:cNvPr id="22" name="SK-20-text-21"/>
          <p:cNvSpPr/>
          <p:nvPr/>
        </p:nvSpPr>
        <p:spPr>
          <a:xfrm>
            <a:off x="723900" y="2017365"/>
            <a:ext cx="10502537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 Register: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Maintain accurate list of all patients with RA.</a:t>
            </a:r>
            <a:endParaRPr lang="en-US" sz="1200" dirty="0"/>
          </a:p>
        </p:txBody>
      </p:sp>
      <p:sp>
        <p:nvSpPr>
          <p:cNvPr id="23" name="SK-20-text-22"/>
          <p:cNvSpPr/>
          <p:nvPr/>
        </p:nvSpPr>
        <p:spPr>
          <a:xfrm>
            <a:off x="723900" y="2322165"/>
            <a:ext cx="10735927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Review: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15-minute face-to-face review coded annually.</a:t>
            </a:r>
            <a:endParaRPr lang="en-US" sz="1200" dirty="0"/>
          </a:p>
        </p:txBody>
      </p:sp>
      <p:sp>
        <p:nvSpPr>
          <p:cNvPr id="24" name="SK-20-text-23"/>
          <p:cNvSpPr/>
          <p:nvPr/>
        </p:nvSpPr>
        <p:spPr>
          <a:xfrm>
            <a:off x="723900" y="2626965"/>
            <a:ext cx="51054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Mental Health: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Screen for depression using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PHQ-9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(common co-morbidity).</a:t>
            </a:r>
            <a:endParaRPr lang="en-US" sz="1200" dirty="0"/>
          </a:p>
        </p:txBody>
      </p:sp>
      <p:sp>
        <p:nvSpPr>
          <p:cNvPr id="25" name="SK-20-text-24"/>
          <p:cNvSpPr/>
          <p:nvPr/>
        </p:nvSpPr>
        <p:spPr>
          <a:xfrm>
            <a:off x="723900" y="3160365"/>
            <a:ext cx="11468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Functional Status: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Assess joint counts, pain, and functional ability.</a:t>
            </a:r>
            <a:endParaRPr lang="en-US" sz="1200" dirty="0"/>
          </a:p>
        </p:txBody>
      </p:sp>
      <p:sp>
        <p:nvSpPr>
          <p:cNvPr id="26" name="SK-20-text-25"/>
          <p:cNvSpPr/>
          <p:nvPr/>
        </p:nvSpPr>
        <p:spPr>
          <a:xfrm>
            <a:off x="828675" y="3894832"/>
            <a:ext cx="54864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Medication &amp; Shared Care</a:t>
            </a:r>
            <a:endParaRPr lang="en-US" sz="1500" dirty="0"/>
          </a:p>
        </p:txBody>
      </p:sp>
      <p:sp>
        <p:nvSpPr>
          <p:cNvPr id="27" name="SK-20-text-26"/>
          <p:cNvSpPr/>
          <p:nvPr/>
        </p:nvSpPr>
        <p:spPr>
          <a:xfrm>
            <a:off x="723900" y="4294882"/>
            <a:ext cx="11027664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Review cumulative FBC/LFT/CRP trends over the year.</a:t>
            </a:r>
            <a:endParaRPr lang="en-US" sz="1200" dirty="0"/>
          </a:p>
        </p:txBody>
      </p:sp>
      <p:sp>
        <p:nvSpPr>
          <p:cNvPr id="28" name="SK-20-text-27"/>
          <p:cNvSpPr/>
          <p:nvPr/>
        </p:nvSpPr>
        <p:spPr>
          <a:xfrm>
            <a:off x="723900" y="4599682"/>
            <a:ext cx="927724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Compliance: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Discuss side effects and DMARD adherence.</a:t>
            </a:r>
            <a:endParaRPr lang="en-US" sz="1200" dirty="0"/>
          </a:p>
        </p:txBody>
      </p:sp>
      <p:sp>
        <p:nvSpPr>
          <p:cNvPr id="29" name="SK-20-text-28"/>
          <p:cNvSpPr/>
          <p:nvPr/>
        </p:nvSpPr>
        <p:spPr>
          <a:xfrm>
            <a:off x="723900" y="4904482"/>
            <a:ext cx="51054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Reproductive Health: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Advice for MTX/Leflunomide users (preconception).</a:t>
            </a:r>
            <a:endParaRPr lang="en-US" sz="1200" dirty="0"/>
          </a:p>
        </p:txBody>
      </p:sp>
      <p:sp>
        <p:nvSpPr>
          <p:cNvPr id="30" name="SK-20-text-29"/>
          <p:cNvSpPr/>
          <p:nvPr/>
        </p:nvSpPr>
        <p:spPr>
          <a:xfrm>
            <a:off x="6696075" y="1617315"/>
            <a:ext cx="53340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Targeted Screening</a:t>
            </a:r>
            <a:endParaRPr lang="en-US" sz="1500" dirty="0"/>
          </a:p>
        </p:txBody>
      </p:sp>
      <p:sp>
        <p:nvSpPr>
          <p:cNvPr id="31" name="SK-20-text-30"/>
          <p:cNvSpPr/>
          <p:nvPr/>
        </p:nvSpPr>
        <p:spPr>
          <a:xfrm>
            <a:off x="6591300" y="2017365"/>
            <a:ext cx="5600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QRISK3: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Annual CV risk for ages 30–84 (RA = separate factor).</a:t>
            </a:r>
            <a:endParaRPr lang="en-US" sz="1200" dirty="0"/>
          </a:p>
        </p:txBody>
      </p:sp>
      <p:sp>
        <p:nvSpPr>
          <p:cNvPr id="32" name="SK-20-text-31"/>
          <p:cNvSpPr/>
          <p:nvPr/>
        </p:nvSpPr>
        <p:spPr>
          <a:xfrm>
            <a:off x="6591300" y="2322165"/>
            <a:ext cx="5600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FRAX Score: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Osteoporosis risk assessment every 2 years (50–90y).</a:t>
            </a:r>
            <a:endParaRPr lang="en-US" sz="1200" dirty="0"/>
          </a:p>
        </p:txBody>
      </p:sp>
      <p:sp>
        <p:nvSpPr>
          <p:cNvPr id="33" name="SK-20-text-32"/>
          <p:cNvSpPr/>
          <p:nvPr/>
        </p:nvSpPr>
        <p:spPr>
          <a:xfrm>
            <a:off x="6591300" y="2626965"/>
            <a:ext cx="5600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Immunisation: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Annual Flu; Pneumococcal (once or 5y repeat).</a:t>
            </a:r>
            <a:endParaRPr lang="en-US" sz="1200" dirty="0"/>
          </a:p>
        </p:txBody>
      </p:sp>
      <p:sp>
        <p:nvSpPr>
          <p:cNvPr id="34" name="SK-20-text-33"/>
          <p:cNvSpPr/>
          <p:nvPr/>
        </p:nvSpPr>
        <p:spPr>
          <a:xfrm>
            <a:off x="6591300" y="2931765"/>
            <a:ext cx="5600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Shingles: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Shingrix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(non-live) for immunosuppressed.</a:t>
            </a:r>
            <a:endParaRPr lang="en-US" sz="1200" dirty="0"/>
          </a:p>
        </p:txBody>
      </p:sp>
      <p:sp>
        <p:nvSpPr>
          <p:cNvPr id="35" name="SK-20-text-34"/>
          <p:cNvSpPr/>
          <p:nvPr/>
        </p:nvSpPr>
        <p:spPr>
          <a:xfrm>
            <a:off x="6667500" y="4400550"/>
            <a:ext cx="5524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7C3AED"/>
                </a:solidFill>
              </a:rPr>
              <a:t>PURPLE AKT BOX: HIGH-YIELD REVIEW</a:t>
            </a:r>
            <a:endParaRPr lang="en-US" sz="1200" dirty="0"/>
          </a:p>
        </p:txBody>
      </p:sp>
      <p:sp>
        <p:nvSpPr>
          <p:cNvPr id="36" name="SK-20-text-35"/>
          <p:cNvSpPr/>
          <p:nvPr/>
        </p:nvSpPr>
        <p:spPr>
          <a:xfrm>
            <a:off x="6655594" y="4724400"/>
            <a:ext cx="553640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QRISK3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must be used (not QRISK2); RA CV risk ≈ Diabetes.</a:t>
            </a:r>
            <a:endParaRPr lang="en-US" sz="1125" dirty="0"/>
          </a:p>
        </p:txBody>
      </p:sp>
      <p:sp>
        <p:nvSpPr>
          <p:cNvPr id="37" name="SK-20-text-36"/>
          <p:cNvSpPr/>
          <p:nvPr/>
        </p:nvSpPr>
        <p:spPr>
          <a:xfrm>
            <a:off x="6655594" y="4981575"/>
            <a:ext cx="553640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 Vaccines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(Zostavax) are CONTRAINDICATED with biologics.</a:t>
            </a:r>
            <a:endParaRPr lang="en-US" sz="1125" dirty="0"/>
          </a:p>
        </p:txBody>
      </p:sp>
      <p:sp>
        <p:nvSpPr>
          <p:cNvPr id="38" name="SK-20-text-37"/>
          <p:cNvSpPr/>
          <p:nvPr/>
        </p:nvSpPr>
        <p:spPr>
          <a:xfrm>
            <a:off x="6655594" y="5238750"/>
            <a:ext cx="553640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</a:t>
            </a: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HbA1c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annually if patient is on long-term steroids.</a:t>
            </a:r>
            <a:endParaRPr lang="en-US" sz="1125" dirty="0"/>
          </a:p>
        </p:txBody>
      </p:sp>
      <p:sp>
        <p:nvSpPr>
          <p:cNvPr id="39" name="SK-20-text-38"/>
          <p:cNvSpPr/>
          <p:nvPr/>
        </p:nvSpPr>
        <p:spPr>
          <a:xfrm>
            <a:off x="6655594" y="5495925"/>
            <a:ext cx="5536406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FRAX requires </a:t>
            </a:r>
            <a:r>
              <a:rPr lang="en-US" sz="112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</a:t>
            </a:r>
            <a:r>
              <a:rPr lang="en-US" sz="1125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be ticked as a specific clinical risk factor.</a:t>
            </a:r>
            <a:endParaRPr lang="en-US" sz="1125" dirty="0"/>
          </a:p>
        </p:txBody>
      </p:sp>
      <p:sp>
        <p:nvSpPr>
          <p:cNvPr id="40" name="SK-20-text-39"/>
          <p:cNvSpPr/>
          <p:nvPr/>
        </p:nvSpPr>
        <p:spPr>
          <a:xfrm>
            <a:off x="381000" y="64579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1" name="SK-20-text-40"/>
          <p:cNvSpPr/>
          <p:nvPr/>
        </p:nvSpPr>
        <p:spPr>
          <a:xfrm>
            <a:off x="10277475" y="645795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2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6" name="SK-2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893540"/>
            <a:ext cx="5600700" cy="4396532"/>
          </a:xfrm>
          <a:prstGeom prst="rect">
            <a:avLst/>
          </a:prstGeom>
        </p:spPr>
      </p:pic>
      <p:pic>
        <p:nvPicPr>
          <p:cNvPr id="7" name="SK-2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2007840"/>
            <a:ext cx="5372100" cy="398115"/>
          </a:xfrm>
          <a:prstGeom prst="rect">
            <a:avLst/>
          </a:prstGeom>
        </p:spPr>
      </p:pic>
      <p:pic>
        <p:nvPicPr>
          <p:cNvPr id="8" name="SK-2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2042964"/>
            <a:ext cx="309563" cy="251520"/>
          </a:xfrm>
          <a:prstGeom prst="rect">
            <a:avLst/>
          </a:prstGeom>
        </p:spPr>
      </p:pic>
      <p:pic>
        <p:nvPicPr>
          <p:cNvPr id="9" name="SK-2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2675483"/>
            <a:ext cx="214313" cy="175320"/>
          </a:xfrm>
          <a:prstGeom prst="rect">
            <a:avLst/>
          </a:prstGeom>
        </p:spPr>
      </p:pic>
      <p:pic>
        <p:nvPicPr>
          <p:cNvPr id="10" name="SK-2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3786039"/>
            <a:ext cx="214313" cy="175320"/>
          </a:xfrm>
          <a:prstGeom prst="rect">
            <a:avLst/>
          </a:prstGeom>
        </p:spPr>
      </p:pic>
      <p:pic>
        <p:nvPicPr>
          <p:cNvPr id="11" name="SK-2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300" y="5296644"/>
            <a:ext cx="214313" cy="175320"/>
          </a:xfrm>
          <a:prstGeom prst="rect">
            <a:avLst/>
          </a:prstGeom>
        </p:spPr>
      </p:pic>
      <p:pic>
        <p:nvPicPr>
          <p:cNvPr id="12" name="SK-21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893540"/>
            <a:ext cx="5600700" cy="4396532"/>
          </a:xfrm>
          <a:prstGeom prst="rect">
            <a:avLst/>
          </a:prstGeom>
        </p:spPr>
      </p:pic>
      <p:pic>
        <p:nvPicPr>
          <p:cNvPr id="13" name="SK-21-img-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2007840"/>
            <a:ext cx="5372100" cy="398115"/>
          </a:xfrm>
          <a:prstGeom prst="rect">
            <a:avLst/>
          </a:prstGeom>
        </p:spPr>
      </p:pic>
      <p:pic>
        <p:nvPicPr>
          <p:cNvPr id="14" name="SK-21-img-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2042964"/>
            <a:ext cx="309563" cy="251520"/>
          </a:xfrm>
          <a:prstGeom prst="rect">
            <a:avLst/>
          </a:prstGeom>
        </p:spPr>
      </p:pic>
      <p:pic>
        <p:nvPicPr>
          <p:cNvPr id="15" name="SK-21-img-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4600" y="2675483"/>
            <a:ext cx="214313" cy="175320"/>
          </a:xfrm>
          <a:prstGeom prst="rect">
            <a:avLst/>
          </a:prstGeom>
        </p:spPr>
      </p:pic>
      <p:pic>
        <p:nvPicPr>
          <p:cNvPr id="16" name="SK-21-img-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4600" y="3786039"/>
            <a:ext cx="214313" cy="175320"/>
          </a:xfrm>
          <a:prstGeom prst="rect">
            <a:avLst/>
          </a:prstGeom>
        </p:spPr>
      </p:pic>
      <p:pic>
        <p:nvPicPr>
          <p:cNvPr id="17" name="SK-21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4600" y="5296644"/>
            <a:ext cx="214313" cy="175320"/>
          </a:xfrm>
          <a:prstGeom prst="rect">
            <a:avLst/>
          </a:prstGeom>
        </p:spPr>
      </p:pic>
      <p:pic>
        <p:nvPicPr>
          <p:cNvPr id="18" name="SK-21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6518672"/>
            <a:ext cx="11430000" cy="285750"/>
          </a:xfrm>
          <a:prstGeom prst="rect">
            <a:avLst/>
          </a:prstGeom>
        </p:spPr>
      </p:pic>
      <p:sp>
        <p:nvSpPr>
          <p:cNvPr id="19" name="SK-21-text-18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0" name="SK-21-text-19"/>
          <p:cNvSpPr/>
          <p:nvPr/>
        </p:nvSpPr>
        <p:spPr>
          <a:xfrm>
            <a:off x="495300" y="8858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Cardiovascular Risk and Bone Health</a:t>
            </a:r>
            <a:endParaRPr lang="en-US" sz="2550" dirty="0"/>
          </a:p>
        </p:txBody>
      </p:sp>
      <p:sp>
        <p:nvSpPr>
          <p:cNvPr id="21" name="SK-21-text-20"/>
          <p:cNvSpPr/>
          <p:nvPr/>
        </p:nvSpPr>
        <p:spPr>
          <a:xfrm>
            <a:off x="533400" y="1350615"/>
            <a:ext cx="116586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Managing systemic risk and proactive screening for osteoporosis.</a:t>
            </a:r>
            <a:endParaRPr lang="en-US" sz="1650" dirty="0"/>
          </a:p>
        </p:txBody>
      </p:sp>
      <p:sp>
        <p:nvSpPr>
          <p:cNvPr id="22" name="SK-21-text-21"/>
          <p:cNvSpPr/>
          <p:nvPr/>
        </p:nvSpPr>
        <p:spPr>
          <a:xfrm>
            <a:off x="919162" y="2007840"/>
            <a:ext cx="5646420" cy="39811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0369A1"/>
                </a:solidFill>
              </a:rPr>
              <a:t>Cardiovascular Risk</a:t>
            </a:r>
            <a:endParaRPr lang="en-US" sz="1950" dirty="0"/>
          </a:p>
        </p:txBody>
      </p:sp>
      <p:sp>
        <p:nvSpPr>
          <p:cNvPr id="23" name="SK-21-text-22"/>
          <p:cNvSpPr/>
          <p:nvPr/>
        </p:nvSpPr>
        <p:spPr>
          <a:xfrm>
            <a:off x="804863" y="2634555"/>
            <a:ext cx="5372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Doubled Mortality Risk</a:t>
            </a:r>
            <a:endParaRPr lang="en-US" sz="1350" dirty="0"/>
          </a:p>
        </p:txBody>
      </p:sp>
      <p:sp>
        <p:nvSpPr>
          <p:cNvPr id="24" name="SK-21-text-23"/>
          <p:cNvSpPr/>
          <p:nvPr/>
        </p:nvSpPr>
        <p:spPr>
          <a:xfrm>
            <a:off x="762000" y="2929830"/>
            <a:ext cx="51054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 independently doubles MI/Stroke risk via systemic inflammation accelerating atherosclerosis.</a:t>
            </a:r>
            <a:endParaRPr lang="en-US" sz="1350" dirty="0"/>
          </a:p>
        </p:txBody>
      </p:sp>
      <p:sp>
        <p:nvSpPr>
          <p:cNvPr id="25" name="SK-21-text-24"/>
          <p:cNvSpPr/>
          <p:nvPr/>
        </p:nvSpPr>
        <p:spPr>
          <a:xfrm>
            <a:off x="804863" y="3745111"/>
            <a:ext cx="5372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QRISK3 Screening</a:t>
            </a:r>
            <a:endParaRPr lang="en-US" sz="1350" dirty="0"/>
          </a:p>
        </p:txBody>
      </p:sp>
      <p:sp>
        <p:nvSpPr>
          <p:cNvPr id="26" name="SK-21-text-25"/>
          <p:cNvSpPr/>
          <p:nvPr/>
        </p:nvSpPr>
        <p:spPr>
          <a:xfrm>
            <a:off x="762000" y="4040386"/>
            <a:ext cx="51054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Mandatory for ages 30–84. QRISK3 includes RA as a separate variable (unlike QRISK2).</a:t>
            </a:r>
            <a:endParaRPr lang="en-US" sz="1350" dirty="0"/>
          </a:p>
        </p:txBody>
      </p:sp>
      <p:sp>
        <p:nvSpPr>
          <p:cNvPr id="27" name="SK-21-textBg-26"/>
          <p:cNvSpPr/>
          <p:nvPr/>
        </p:nvSpPr>
        <p:spPr>
          <a:xfrm>
            <a:off x="762000" y="4665166"/>
            <a:ext cx="3495377" cy="323850"/>
          </a:xfrm>
          <a:prstGeom prst="roundRect">
            <a:avLst>
              <a:gd name="adj" fmla="val 11765"/>
            </a:avLst>
          </a:prstGeom>
          <a:solidFill>
            <a:srgbClr val="FFF7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SK-21-text-27"/>
          <p:cNvSpPr/>
          <p:nvPr/>
        </p:nvSpPr>
        <p:spPr>
          <a:xfrm>
            <a:off x="885825" y="4665166"/>
            <a:ext cx="6324022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</a:rPr>
              <a:t>RA Risk Factor = Diabetes Risk Factor</a:t>
            </a:r>
            <a:endParaRPr lang="en-US" sz="1200" dirty="0"/>
          </a:p>
        </p:txBody>
      </p:sp>
      <p:sp>
        <p:nvSpPr>
          <p:cNvPr id="29" name="SK-21-text-28"/>
          <p:cNvSpPr/>
          <p:nvPr/>
        </p:nvSpPr>
        <p:spPr>
          <a:xfrm>
            <a:off x="804863" y="5255716"/>
            <a:ext cx="5372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Aggressive Management</a:t>
            </a:r>
            <a:endParaRPr lang="en-US" sz="1350" dirty="0"/>
          </a:p>
        </p:txBody>
      </p:sp>
      <p:sp>
        <p:nvSpPr>
          <p:cNvPr id="30" name="SK-21-text-29"/>
          <p:cNvSpPr/>
          <p:nvPr/>
        </p:nvSpPr>
        <p:spPr>
          <a:xfrm>
            <a:off x="762000" y="5550991"/>
            <a:ext cx="51054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Stricter control of BP, lipids (statins), and smoking cessation. Screen for steroid-induced diabetes (HbA1c).</a:t>
            </a:r>
            <a:endParaRPr lang="en-US" sz="1350" dirty="0"/>
          </a:p>
        </p:txBody>
      </p:sp>
      <p:sp>
        <p:nvSpPr>
          <p:cNvPr id="31" name="SK-21-text-30"/>
          <p:cNvSpPr/>
          <p:nvPr/>
        </p:nvSpPr>
        <p:spPr>
          <a:xfrm>
            <a:off x="6748463" y="2007840"/>
            <a:ext cx="5372100" cy="39811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0369A1"/>
                </a:solidFill>
              </a:rPr>
              <a:t>Bone Health</a:t>
            </a:r>
            <a:endParaRPr lang="en-US" sz="1950" dirty="0"/>
          </a:p>
        </p:txBody>
      </p:sp>
      <p:sp>
        <p:nvSpPr>
          <p:cNvPr id="32" name="SK-21-text-31"/>
          <p:cNvSpPr/>
          <p:nvPr/>
        </p:nvSpPr>
        <p:spPr>
          <a:xfrm>
            <a:off x="6634163" y="2634555"/>
            <a:ext cx="555783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30% Osteoporosis Prevalence</a:t>
            </a:r>
            <a:endParaRPr lang="en-US" sz="1350" dirty="0"/>
          </a:p>
        </p:txBody>
      </p:sp>
      <p:sp>
        <p:nvSpPr>
          <p:cNvPr id="33" name="SK-21-text-32"/>
          <p:cNvSpPr/>
          <p:nvPr/>
        </p:nvSpPr>
        <p:spPr>
          <a:xfrm>
            <a:off x="6591300" y="2929830"/>
            <a:ext cx="51054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Driven by active inflammation, reduced mobility, and frequent corticosteroid use.</a:t>
            </a:r>
            <a:endParaRPr lang="en-US" sz="1350" dirty="0"/>
          </a:p>
        </p:txBody>
      </p:sp>
      <p:sp>
        <p:nvSpPr>
          <p:cNvPr id="34" name="SK-21-text-33"/>
          <p:cNvSpPr/>
          <p:nvPr/>
        </p:nvSpPr>
        <p:spPr>
          <a:xfrm>
            <a:off x="6634163" y="3745111"/>
            <a:ext cx="5372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FRAX Assessment</a:t>
            </a:r>
            <a:endParaRPr lang="en-US" sz="1350" dirty="0"/>
          </a:p>
        </p:txBody>
      </p:sp>
      <p:sp>
        <p:nvSpPr>
          <p:cNvPr id="35" name="SK-21-text-34"/>
          <p:cNvSpPr/>
          <p:nvPr/>
        </p:nvSpPr>
        <p:spPr>
          <a:xfrm>
            <a:off x="6591300" y="4040386"/>
            <a:ext cx="51054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2 years for patients aged 50–90. Includes RA as a specific risk variable.</a:t>
            </a:r>
            <a:endParaRPr lang="en-US" sz="1350" dirty="0"/>
          </a:p>
        </p:txBody>
      </p:sp>
      <p:sp>
        <p:nvSpPr>
          <p:cNvPr id="36" name="SK-21-textBg-35"/>
          <p:cNvSpPr/>
          <p:nvPr/>
        </p:nvSpPr>
        <p:spPr>
          <a:xfrm>
            <a:off x="6591300" y="4665166"/>
            <a:ext cx="3479899" cy="323850"/>
          </a:xfrm>
          <a:prstGeom prst="roundRect">
            <a:avLst>
              <a:gd name="adj" fmla="val 11765"/>
            </a:avLst>
          </a:prstGeom>
          <a:solidFill>
            <a:srgbClr val="FFF7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K-21-text-36"/>
          <p:cNvSpPr/>
          <p:nvPr/>
        </p:nvSpPr>
        <p:spPr>
          <a:xfrm>
            <a:off x="6715125" y="4665166"/>
            <a:ext cx="5476875" cy="3238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A580C"/>
                </a:solidFill>
              </a:rPr>
              <a:t>DEXA scan if FRAX indicates high risk</a:t>
            </a:r>
            <a:endParaRPr lang="en-US" sz="1200" dirty="0"/>
          </a:p>
        </p:txBody>
      </p:sp>
      <p:sp>
        <p:nvSpPr>
          <p:cNvPr id="38" name="SK-21-text-37"/>
          <p:cNvSpPr/>
          <p:nvPr/>
        </p:nvSpPr>
        <p:spPr>
          <a:xfrm>
            <a:off x="6634163" y="5255716"/>
            <a:ext cx="53721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Prophylaxis Protocol</a:t>
            </a:r>
            <a:endParaRPr lang="en-US" sz="1350" dirty="0"/>
          </a:p>
        </p:txBody>
      </p:sp>
      <p:sp>
        <p:nvSpPr>
          <p:cNvPr id="39" name="SK-21-text-38"/>
          <p:cNvSpPr/>
          <p:nvPr/>
        </p:nvSpPr>
        <p:spPr>
          <a:xfrm>
            <a:off x="6591300" y="5550991"/>
            <a:ext cx="51054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Bisphosphonates if steroids ≥3 months. Advise Calcium 1000mg + Vit D 800 IU daily for all.</a:t>
            </a:r>
            <a:endParaRPr lang="en-US" sz="1350" dirty="0"/>
          </a:p>
        </p:txBody>
      </p:sp>
      <p:sp>
        <p:nvSpPr>
          <p:cNvPr id="40" name="SK-21-text-39"/>
          <p:cNvSpPr/>
          <p:nvPr/>
        </p:nvSpPr>
        <p:spPr>
          <a:xfrm>
            <a:off x="381000" y="6632972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1" name="SK-21-text-40"/>
          <p:cNvSpPr/>
          <p:nvPr/>
        </p:nvSpPr>
        <p:spPr>
          <a:xfrm>
            <a:off x="10277475" y="6632972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3057525" cy="352425"/>
          </a:xfrm>
          <a:prstGeom prst="rect">
            <a:avLst/>
          </a:prstGeom>
        </p:spPr>
      </p:pic>
      <p:pic>
        <p:nvPicPr>
          <p:cNvPr id="5" name="SK-2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388590"/>
          </a:xfrm>
          <a:prstGeom prst="rect">
            <a:avLst/>
          </a:prstGeom>
        </p:spPr>
      </p:pic>
      <p:pic>
        <p:nvPicPr>
          <p:cNvPr id="6" name="SK-2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79190"/>
            <a:ext cx="5600700" cy="2743200"/>
          </a:xfrm>
          <a:prstGeom prst="rect">
            <a:avLst/>
          </a:prstGeom>
        </p:spPr>
      </p:pic>
      <p:pic>
        <p:nvPicPr>
          <p:cNvPr id="7" name="SK-2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503015"/>
            <a:ext cx="285750" cy="228600"/>
          </a:xfrm>
          <a:prstGeom prst="rect">
            <a:avLst/>
          </a:prstGeom>
        </p:spPr>
      </p:pic>
      <p:pic>
        <p:nvPicPr>
          <p:cNvPr id="8" name="SK-2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331940"/>
            <a:ext cx="5600700" cy="1154162"/>
          </a:xfrm>
          <a:prstGeom prst="rect">
            <a:avLst/>
          </a:prstGeom>
        </p:spPr>
      </p:pic>
      <p:pic>
        <p:nvPicPr>
          <p:cNvPr id="9" name="SK-2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400" y="4455765"/>
            <a:ext cx="790575" cy="209550"/>
          </a:xfrm>
          <a:prstGeom prst="rect">
            <a:avLst/>
          </a:prstGeom>
        </p:spPr>
      </p:pic>
      <p:pic>
        <p:nvPicPr>
          <p:cNvPr id="10" name="SK-2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0175" y="4484340"/>
            <a:ext cx="190500" cy="152400"/>
          </a:xfrm>
          <a:prstGeom prst="rect">
            <a:avLst/>
          </a:prstGeom>
        </p:spPr>
      </p:pic>
      <p:pic>
        <p:nvPicPr>
          <p:cNvPr id="11" name="SK-2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300" y="1379190"/>
            <a:ext cx="5600700" cy="2743200"/>
          </a:xfrm>
          <a:prstGeom prst="rect">
            <a:avLst/>
          </a:prstGeom>
        </p:spPr>
      </p:pic>
      <p:pic>
        <p:nvPicPr>
          <p:cNvPr id="12" name="SK-2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1503015"/>
            <a:ext cx="285750" cy="228600"/>
          </a:xfrm>
          <a:prstGeom prst="rect">
            <a:avLst/>
          </a:prstGeom>
        </p:spPr>
      </p:pic>
      <p:pic>
        <p:nvPicPr>
          <p:cNvPr id="13" name="SK-2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300" y="4274790"/>
            <a:ext cx="5600700" cy="1957388"/>
          </a:xfrm>
          <a:prstGeom prst="rect">
            <a:avLst/>
          </a:prstGeom>
        </p:spPr>
      </p:pic>
      <p:pic>
        <p:nvPicPr>
          <p:cNvPr id="14" name="SK-2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4600" y="4436715"/>
            <a:ext cx="190500" cy="152400"/>
          </a:xfrm>
          <a:prstGeom prst="rect">
            <a:avLst/>
          </a:prstGeom>
        </p:spPr>
      </p:pic>
      <p:pic>
        <p:nvPicPr>
          <p:cNvPr id="15" name="SK-2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6413153"/>
            <a:ext cx="11430000" cy="266700"/>
          </a:xfrm>
          <a:prstGeom prst="rect">
            <a:avLst/>
          </a:prstGeom>
        </p:spPr>
      </p:pic>
      <p:sp>
        <p:nvSpPr>
          <p:cNvPr id="16" name="SK-22-text-15"/>
          <p:cNvSpPr/>
          <p:nvPr/>
        </p:nvSpPr>
        <p:spPr>
          <a:xfrm>
            <a:off x="609600" y="3048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7" name="SK-22-text-16"/>
          <p:cNvSpPr/>
          <p:nvPr/>
        </p:nvSpPr>
        <p:spPr>
          <a:xfrm>
            <a:off x="495300" y="809625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DMARDs in Pregnancy and Contraception</a:t>
            </a:r>
            <a:endParaRPr lang="en-US" sz="2550" dirty="0"/>
          </a:p>
        </p:txBody>
      </p:sp>
      <p:sp>
        <p:nvSpPr>
          <p:cNvPr id="18" name="SK-22-text-17"/>
          <p:cNvSpPr/>
          <p:nvPr/>
        </p:nvSpPr>
        <p:spPr>
          <a:xfrm>
            <a:off x="895350" y="1474440"/>
            <a:ext cx="6038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Teratogenic DMARDs (Stop!)</a:t>
            </a:r>
            <a:endParaRPr lang="en-US" sz="1500" dirty="0"/>
          </a:p>
        </p:txBody>
      </p:sp>
      <p:sp>
        <p:nvSpPr>
          <p:cNvPr id="19" name="SK-22-text-18"/>
          <p:cNvSpPr/>
          <p:nvPr/>
        </p:nvSpPr>
        <p:spPr>
          <a:xfrm>
            <a:off x="685800" y="1855440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Methotrexate (MTX):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Highly teratogenic. Must stop </a:t>
            </a:r>
            <a:r>
              <a:rPr lang="en-US" sz="127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months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before conception.</a:t>
            </a:r>
            <a:endParaRPr lang="en-US" sz="1275" dirty="0"/>
          </a:p>
        </p:txBody>
      </p:sp>
      <p:sp>
        <p:nvSpPr>
          <p:cNvPr id="20" name="SK-22-text-19"/>
          <p:cNvSpPr/>
          <p:nvPr/>
        </p:nvSpPr>
        <p:spPr>
          <a:xfrm>
            <a:off x="685800" y="2398365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Applies to </a:t>
            </a:r>
            <a:r>
              <a:rPr lang="en-US" sz="127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both male and female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partners. Effective contraception mandatory while on treatment.</a:t>
            </a:r>
            <a:endParaRPr lang="en-US" sz="1275" dirty="0"/>
          </a:p>
        </p:txBody>
      </p:sp>
      <p:sp>
        <p:nvSpPr>
          <p:cNvPr id="21" name="SK-22-text-20"/>
          <p:cNvSpPr/>
          <p:nvPr/>
        </p:nvSpPr>
        <p:spPr>
          <a:xfrm>
            <a:off x="685800" y="2941290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Leflunomide: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Stop </a:t>
            </a:r>
            <a:r>
              <a:rPr lang="en-US" sz="127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years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before conception OR follow a formal </a:t>
            </a:r>
            <a:r>
              <a:rPr lang="en-US" sz="1275" b="1" dirty="0">
                <a:solidFill>
                  <a:srgbClr val="EF444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cholestyramine washout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protocol.</a:t>
            </a:r>
            <a:endParaRPr lang="en-US" sz="1275" dirty="0"/>
          </a:p>
        </p:txBody>
      </p:sp>
      <p:sp>
        <p:nvSpPr>
          <p:cNvPr id="22" name="SK-22-text-21"/>
          <p:cNvSpPr/>
          <p:nvPr/>
        </p:nvSpPr>
        <p:spPr>
          <a:xfrm>
            <a:off x="685800" y="3484215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Washout confirmed by two plasma drug level tests 14 days apart (&lt; 0.02 mg/L).</a:t>
            </a:r>
            <a:endParaRPr lang="en-US" sz="1275" dirty="0"/>
          </a:p>
        </p:txBody>
      </p:sp>
      <p:sp>
        <p:nvSpPr>
          <p:cNvPr id="23" name="SK-22-text-22"/>
          <p:cNvSpPr/>
          <p:nvPr/>
        </p:nvSpPr>
        <p:spPr>
          <a:xfrm>
            <a:off x="609600" y="4455765"/>
            <a:ext cx="1072676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 PEARL</a:t>
            </a:r>
            <a:endParaRPr lang="en-US" sz="900" dirty="0"/>
          </a:p>
        </p:txBody>
      </p:sp>
      <p:sp>
        <p:nvSpPr>
          <p:cNvPr id="24" name="SK-22-text-23"/>
          <p:cNvSpPr/>
          <p:nvPr/>
        </p:nvSpPr>
        <p:spPr>
          <a:xfrm>
            <a:off x="533400" y="4722465"/>
            <a:ext cx="5295900" cy="63981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BSR 2023/2025: MTX requires a 3-month washout for both genders. If accidental pregnancy occurs on MTX, stop immediately and refer for urgent fetal medicine review.</a:t>
            </a:r>
            <a:endParaRPr lang="en-US" sz="1200" dirty="0"/>
          </a:p>
        </p:txBody>
      </p:sp>
      <p:sp>
        <p:nvSpPr>
          <p:cNvPr id="25" name="SK-22-text-24"/>
          <p:cNvSpPr/>
          <p:nvPr/>
        </p:nvSpPr>
        <p:spPr>
          <a:xfrm>
            <a:off x="6724650" y="1474440"/>
            <a:ext cx="54673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Safe / Compatible Options</a:t>
            </a:r>
            <a:endParaRPr lang="en-US" sz="1500" dirty="0"/>
          </a:p>
        </p:txBody>
      </p:sp>
      <p:sp>
        <p:nvSpPr>
          <p:cNvPr id="26" name="SK-22-text-25"/>
          <p:cNvSpPr/>
          <p:nvPr/>
        </p:nvSpPr>
        <p:spPr>
          <a:xfrm>
            <a:off x="6515100" y="1855440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Hydroxychloroquine: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Safe throughout pregnancy and during breastfeeding. No monitoring changes.</a:t>
            </a:r>
            <a:endParaRPr lang="en-US" sz="1275" dirty="0"/>
          </a:p>
        </p:txBody>
      </p:sp>
      <p:sp>
        <p:nvSpPr>
          <p:cNvPr id="27" name="SK-22-text-26"/>
          <p:cNvSpPr/>
          <p:nvPr/>
        </p:nvSpPr>
        <p:spPr>
          <a:xfrm>
            <a:off x="6515100" y="2398365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Sulfasalazine: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Safe to continue. </a:t>
            </a:r>
            <a:r>
              <a:rPr lang="en-US" sz="12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Crucial: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Increase Folic Acid to 5mg OD.</a:t>
            </a:r>
            <a:endParaRPr lang="en-US" sz="1275" dirty="0"/>
          </a:p>
        </p:txBody>
      </p:sp>
      <p:sp>
        <p:nvSpPr>
          <p:cNvPr id="28" name="SK-22-text-27"/>
          <p:cNvSpPr/>
          <p:nvPr/>
        </p:nvSpPr>
        <p:spPr>
          <a:xfrm>
            <a:off x="6515100" y="2941290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F59E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Note for Men: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Sulfasalazine can cause reversible oligospermia (low sperm count).</a:t>
            </a:r>
            <a:endParaRPr lang="en-US" sz="1275" dirty="0"/>
          </a:p>
        </p:txBody>
      </p:sp>
      <p:sp>
        <p:nvSpPr>
          <p:cNvPr id="29" name="SK-22-text-28"/>
          <p:cNvSpPr/>
          <p:nvPr/>
        </p:nvSpPr>
        <p:spPr>
          <a:xfrm>
            <a:off x="6515100" y="3484215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0B98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Biologics: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TNF-inhibitors (e.g., Certolizumab) are generally safe to continue in early pregnancy.</a:t>
            </a:r>
            <a:endParaRPr lang="en-US" sz="1275" dirty="0"/>
          </a:p>
        </p:txBody>
      </p:sp>
      <p:sp>
        <p:nvSpPr>
          <p:cNvPr id="30" name="SK-22-text-29"/>
          <p:cNvSpPr/>
          <p:nvPr/>
        </p:nvSpPr>
        <p:spPr>
          <a:xfrm>
            <a:off x="6629400" y="4370040"/>
            <a:ext cx="5353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11827"/>
                </a:solidFill>
              </a:rPr>
              <a:t>Pre-conception Planning</a:t>
            </a:r>
            <a:endParaRPr lang="en-US" sz="1500" dirty="0"/>
          </a:p>
        </p:txBody>
      </p:sp>
      <p:sp>
        <p:nvSpPr>
          <p:cNvPr id="31" name="SK-22-text-30"/>
          <p:cNvSpPr/>
          <p:nvPr/>
        </p:nvSpPr>
        <p:spPr>
          <a:xfrm>
            <a:off x="6515100" y="4751040"/>
            <a:ext cx="56769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 all medications </a:t>
            </a:r>
            <a:r>
              <a:rPr lang="en-US" sz="12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conception.</a:t>
            </a:r>
            <a:endParaRPr lang="en-US" sz="1275" dirty="0"/>
          </a:p>
        </p:txBody>
      </p:sp>
      <p:sp>
        <p:nvSpPr>
          <p:cNvPr id="32" name="SK-22-text-31"/>
          <p:cNvSpPr/>
          <p:nvPr/>
        </p:nvSpPr>
        <p:spPr>
          <a:xfrm>
            <a:off x="6515100" y="5051078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Target: Lowest possible disease activity for at least 3–6 months prior to pregnancy.</a:t>
            </a:r>
            <a:endParaRPr lang="en-US" sz="1275" dirty="0"/>
          </a:p>
        </p:txBody>
      </p:sp>
      <p:sp>
        <p:nvSpPr>
          <p:cNvPr id="33" name="SK-22-text-32"/>
          <p:cNvSpPr/>
          <p:nvPr/>
        </p:nvSpPr>
        <p:spPr>
          <a:xfrm>
            <a:off x="6515100" y="5594003"/>
            <a:ext cx="518160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Breastfeeding: MTX and Leflunomide are contraindicated. HCQ and SSZ are safe.</a:t>
            </a:r>
            <a:endParaRPr lang="en-US" sz="1275" dirty="0"/>
          </a:p>
        </p:txBody>
      </p:sp>
      <p:sp>
        <p:nvSpPr>
          <p:cNvPr id="34" name="SK-22-text-33"/>
          <p:cNvSpPr/>
          <p:nvPr/>
        </p:nvSpPr>
        <p:spPr>
          <a:xfrm>
            <a:off x="381000" y="6508403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5" name="SK-22-text-34"/>
          <p:cNvSpPr/>
          <p:nvPr/>
        </p:nvSpPr>
        <p:spPr>
          <a:xfrm>
            <a:off x="9677400" y="6508403"/>
            <a:ext cx="25146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 — Slide 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61950"/>
            <a:ext cx="3057525" cy="352425"/>
          </a:xfrm>
          <a:prstGeom prst="rect">
            <a:avLst/>
          </a:prstGeom>
        </p:spPr>
      </p:pic>
      <p:pic>
        <p:nvPicPr>
          <p:cNvPr id="5" name="SK-2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866775"/>
            <a:ext cx="11049000" cy="388590"/>
          </a:xfrm>
          <a:prstGeom prst="rect">
            <a:avLst/>
          </a:prstGeom>
        </p:spPr>
      </p:pic>
      <p:pic>
        <p:nvPicPr>
          <p:cNvPr id="6" name="SK-2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560165"/>
            <a:ext cx="3530650" cy="4440436"/>
          </a:xfrm>
          <a:prstGeom prst="rect">
            <a:avLst/>
          </a:prstGeom>
        </p:spPr>
      </p:pic>
      <p:pic>
        <p:nvPicPr>
          <p:cNvPr id="7" name="SK-2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741140"/>
            <a:ext cx="333375" cy="266700"/>
          </a:xfrm>
          <a:prstGeom prst="rect">
            <a:avLst/>
          </a:prstGeom>
        </p:spPr>
      </p:pic>
      <p:pic>
        <p:nvPicPr>
          <p:cNvPr id="8" name="SK-2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30750" y="1560165"/>
            <a:ext cx="3530650" cy="4440436"/>
          </a:xfrm>
          <a:prstGeom prst="rect">
            <a:avLst/>
          </a:prstGeom>
        </p:spPr>
      </p:pic>
      <p:pic>
        <p:nvPicPr>
          <p:cNvPr id="9" name="SK-2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59350" y="1741140"/>
            <a:ext cx="333375" cy="266700"/>
          </a:xfrm>
          <a:prstGeom prst="rect">
            <a:avLst/>
          </a:prstGeom>
        </p:spPr>
      </p:pic>
      <p:pic>
        <p:nvPicPr>
          <p:cNvPr id="10" name="SK-2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9350" y="5229076"/>
            <a:ext cx="3073450" cy="590550"/>
          </a:xfrm>
          <a:prstGeom prst="rect">
            <a:avLst/>
          </a:prstGeom>
        </p:spPr>
      </p:pic>
      <p:pic>
        <p:nvPicPr>
          <p:cNvPr id="11" name="SK-23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4431" y="5371654"/>
            <a:ext cx="166688" cy="137220"/>
          </a:xfrm>
          <a:prstGeom prst="rect">
            <a:avLst/>
          </a:prstGeom>
        </p:spPr>
      </p:pic>
      <p:pic>
        <p:nvPicPr>
          <p:cNvPr id="12" name="SK-23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9999" y="1560165"/>
            <a:ext cx="3530650" cy="4440436"/>
          </a:xfrm>
          <a:prstGeom prst="rect">
            <a:avLst/>
          </a:prstGeom>
        </p:spPr>
      </p:pic>
      <p:pic>
        <p:nvPicPr>
          <p:cNvPr id="13" name="SK-23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8599" y="1741140"/>
            <a:ext cx="333375" cy="266700"/>
          </a:xfrm>
          <a:prstGeom prst="rect">
            <a:avLst/>
          </a:prstGeom>
        </p:spPr>
      </p:pic>
      <p:pic>
        <p:nvPicPr>
          <p:cNvPr id="14" name="SK-23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6305401"/>
            <a:ext cx="11049000" cy="266700"/>
          </a:xfrm>
          <a:prstGeom prst="rect">
            <a:avLst/>
          </a:prstGeom>
        </p:spPr>
      </p:pic>
      <p:sp>
        <p:nvSpPr>
          <p:cNvPr id="15" name="SK-23-text-14"/>
          <p:cNvSpPr/>
          <p:nvPr/>
        </p:nvSpPr>
        <p:spPr>
          <a:xfrm>
            <a:off x="800100" y="36195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6" name="SK-23-text-15"/>
          <p:cNvSpPr/>
          <p:nvPr/>
        </p:nvSpPr>
        <p:spPr>
          <a:xfrm>
            <a:off x="685800" y="866775"/>
            <a:ext cx="115062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Top Tips for GPs: High-Yield Clinical Pearls</a:t>
            </a:r>
            <a:endParaRPr lang="en-US" sz="2550" dirty="0"/>
          </a:p>
        </p:txBody>
      </p:sp>
      <p:sp>
        <p:nvSpPr>
          <p:cNvPr id="17" name="SK-23-text-16"/>
          <p:cNvSpPr/>
          <p:nvPr/>
        </p:nvSpPr>
        <p:spPr>
          <a:xfrm>
            <a:off x="800100" y="2103090"/>
            <a:ext cx="3073450" cy="5941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11827"/>
                </a:solidFill>
              </a:rPr>
              <a:t>The Window of Opportunity</a:t>
            </a:r>
            <a:endParaRPr lang="en-US" sz="1800" dirty="0"/>
          </a:p>
        </p:txBody>
      </p:sp>
      <p:sp>
        <p:nvSpPr>
          <p:cNvPr id="18" name="SK-23-text-17"/>
          <p:cNvSpPr/>
          <p:nvPr/>
        </p:nvSpPr>
        <p:spPr>
          <a:xfrm>
            <a:off x="1066800" y="2849612"/>
            <a:ext cx="280675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</a:t>
            </a:r>
            <a:r>
              <a:rPr lang="en-US" sz="12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URGENTLY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within 3 working days if there is clinical suspicion of active synovitis.</a:t>
            </a:r>
            <a:endParaRPr lang="en-US" sz="1275" dirty="0"/>
          </a:p>
        </p:txBody>
      </p:sp>
      <p:sp>
        <p:nvSpPr>
          <p:cNvPr id="19" name="SK-23-text-18"/>
          <p:cNvSpPr/>
          <p:nvPr/>
        </p:nvSpPr>
        <p:spPr>
          <a:xfrm>
            <a:off x="1066800" y="3702100"/>
            <a:ext cx="280675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target is to start DMARDs within </a:t>
            </a:r>
            <a:r>
              <a:rPr lang="en-US" sz="12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weeks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symptom onset to prevent irreversible joint damage.</a:t>
            </a:r>
            <a:endParaRPr lang="en-US" sz="1275" dirty="0"/>
          </a:p>
        </p:txBody>
      </p:sp>
      <p:sp>
        <p:nvSpPr>
          <p:cNvPr id="20" name="SK-23-text-19"/>
          <p:cNvSpPr/>
          <p:nvPr/>
        </p:nvSpPr>
        <p:spPr>
          <a:xfrm>
            <a:off x="1066800" y="4554587"/>
            <a:ext cx="2806750" cy="971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Don't delay referral for blood results or X-rays; clinical diagnosis of synovitis is the primary trigger for specialist review.</a:t>
            </a:r>
            <a:endParaRPr lang="en-US" sz="1275" dirty="0"/>
          </a:p>
        </p:txBody>
      </p:sp>
      <p:sp>
        <p:nvSpPr>
          <p:cNvPr id="21" name="SK-23-text-20"/>
          <p:cNvSpPr/>
          <p:nvPr/>
        </p:nvSpPr>
        <p:spPr>
          <a:xfrm>
            <a:off x="4559350" y="2103090"/>
            <a:ext cx="5326380" cy="2970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11827"/>
                </a:solidFill>
              </a:rPr>
              <a:t>Methotrexate Safety</a:t>
            </a:r>
            <a:endParaRPr lang="en-US" sz="1800" dirty="0"/>
          </a:p>
        </p:txBody>
      </p:sp>
      <p:sp>
        <p:nvSpPr>
          <p:cNvPr id="22" name="SK-23-text-21"/>
          <p:cNvSpPr/>
          <p:nvPr/>
        </p:nvSpPr>
        <p:spPr>
          <a:xfrm>
            <a:off x="4826050" y="2552551"/>
            <a:ext cx="280675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Prescribe </a:t>
            </a:r>
            <a:r>
              <a:rPr lang="en-US" sz="12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ONCE WEEKLY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only. Use 2.5mg tablets to avoid confusion and daily dosing errors.</a:t>
            </a:r>
            <a:endParaRPr lang="en-US" sz="1275" dirty="0"/>
          </a:p>
        </p:txBody>
      </p:sp>
      <p:sp>
        <p:nvSpPr>
          <p:cNvPr id="23" name="SK-23-text-22"/>
          <p:cNvSpPr/>
          <p:nvPr/>
        </p:nvSpPr>
        <p:spPr>
          <a:xfrm>
            <a:off x="4826050" y="3405039"/>
            <a:ext cx="280675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co-prescribe Folic Acid (usually 5mg) to be taken the </a:t>
            </a:r>
            <a:r>
              <a:rPr lang="en-US" sz="12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day after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methotrexate dose.</a:t>
            </a:r>
            <a:endParaRPr lang="en-US" sz="1275" dirty="0"/>
          </a:p>
        </p:txBody>
      </p:sp>
      <p:sp>
        <p:nvSpPr>
          <p:cNvPr id="24" name="SK-23-text-23"/>
          <p:cNvSpPr/>
          <p:nvPr/>
        </p:nvSpPr>
        <p:spPr>
          <a:xfrm>
            <a:off x="4826050" y="4257526"/>
            <a:ext cx="2806750" cy="971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for drug interactions: </a:t>
            </a:r>
            <a:r>
              <a:rPr lang="en-US" sz="12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Trimethoprim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Co-trimoxazole must be avoided (fatal bone marrow suppression).</a:t>
            </a:r>
            <a:endParaRPr lang="en-US" sz="1275" dirty="0"/>
          </a:p>
        </p:txBody>
      </p:sp>
      <p:sp>
        <p:nvSpPr>
          <p:cNvPr id="25" name="SK-23-text-24"/>
          <p:cNvSpPr/>
          <p:nvPr/>
        </p:nvSpPr>
        <p:spPr>
          <a:xfrm>
            <a:off x="4559350" y="5229076"/>
            <a:ext cx="2844850" cy="590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        STOP MTX if new dry cough or breathlessness (suspect pneumonitis).</a:t>
            </a:r>
            <a:endParaRPr lang="en-US" sz="1050" dirty="0"/>
          </a:p>
        </p:txBody>
      </p:sp>
      <p:sp>
        <p:nvSpPr>
          <p:cNvPr id="26" name="SK-23-text-25"/>
          <p:cNvSpPr/>
          <p:nvPr/>
        </p:nvSpPr>
        <p:spPr>
          <a:xfrm>
            <a:off x="8318599" y="2103090"/>
            <a:ext cx="3873401" cy="2970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11827"/>
                </a:solidFill>
              </a:rPr>
              <a:t>Long-Term GP Role</a:t>
            </a:r>
            <a:endParaRPr lang="en-US" sz="1800" dirty="0"/>
          </a:p>
        </p:txBody>
      </p:sp>
      <p:sp>
        <p:nvSpPr>
          <p:cNvPr id="27" name="SK-23-text-26"/>
          <p:cNvSpPr/>
          <p:nvPr/>
        </p:nvSpPr>
        <p:spPr>
          <a:xfrm>
            <a:off x="8585299" y="2552551"/>
            <a:ext cx="2806750" cy="7286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Aggressive CV Risk Management: Use </a:t>
            </a:r>
            <a:r>
              <a:rPr lang="en-US" sz="12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QRISK3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(not QRISK2) annually. RA risk is equivalent to Diabetes.</a:t>
            </a:r>
            <a:endParaRPr lang="en-US" sz="1275" dirty="0"/>
          </a:p>
        </p:txBody>
      </p:sp>
      <p:sp>
        <p:nvSpPr>
          <p:cNvPr id="28" name="SK-23-text-27"/>
          <p:cNvSpPr/>
          <p:nvPr/>
        </p:nvSpPr>
        <p:spPr>
          <a:xfrm>
            <a:off x="8585299" y="3405039"/>
            <a:ext cx="2806750" cy="971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Bone Health: Perform </a:t>
            </a:r>
            <a:r>
              <a:rPr lang="en-US" sz="12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FRAX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assessment every 2 years for patients over 50. Steroids &gt;3 months need protection.</a:t>
            </a:r>
            <a:endParaRPr lang="en-US" sz="1275" dirty="0"/>
          </a:p>
        </p:txBody>
      </p:sp>
      <p:sp>
        <p:nvSpPr>
          <p:cNvPr id="29" name="SK-23-text-28"/>
          <p:cNvSpPr/>
          <p:nvPr/>
        </p:nvSpPr>
        <p:spPr>
          <a:xfrm>
            <a:off x="8585299" y="4500414"/>
            <a:ext cx="2806750" cy="971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Mental Health: Screen for depression (PHQ-9) at every annual review; chronic pain and disability have high psychiatric co-morbidity.</a:t>
            </a:r>
            <a:endParaRPr lang="en-US" sz="1275" dirty="0"/>
          </a:p>
        </p:txBody>
      </p:sp>
      <p:sp>
        <p:nvSpPr>
          <p:cNvPr id="30" name="SK-23-text-29"/>
          <p:cNvSpPr/>
          <p:nvPr/>
        </p:nvSpPr>
        <p:spPr>
          <a:xfrm>
            <a:off x="571500" y="6400651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31" name="SK-23-text-30"/>
          <p:cNvSpPr/>
          <p:nvPr/>
        </p:nvSpPr>
        <p:spPr>
          <a:xfrm>
            <a:off x="10086975" y="6400651"/>
            <a:ext cx="21050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3057525" cy="352425"/>
          </a:xfrm>
          <a:prstGeom prst="rect">
            <a:avLst/>
          </a:prstGeom>
        </p:spPr>
      </p:pic>
      <p:pic>
        <p:nvPicPr>
          <p:cNvPr id="5" name="SK-2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388590"/>
          </a:xfrm>
          <a:prstGeom prst="rect">
            <a:avLst/>
          </a:prstGeom>
        </p:spPr>
      </p:pic>
      <p:pic>
        <p:nvPicPr>
          <p:cNvPr id="6" name="SK-2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45865"/>
            <a:ext cx="11430000" cy="1443038"/>
          </a:xfrm>
          <a:prstGeom prst="rect">
            <a:avLst/>
          </a:prstGeom>
        </p:spPr>
      </p:pic>
      <p:pic>
        <p:nvPicPr>
          <p:cNvPr id="7" name="SK-2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3069878"/>
            <a:ext cx="11430000" cy="1443038"/>
          </a:xfrm>
          <a:prstGeom prst="rect">
            <a:avLst/>
          </a:prstGeom>
        </p:spPr>
      </p:pic>
      <p:pic>
        <p:nvPicPr>
          <p:cNvPr id="8" name="SK-24-img-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4693890"/>
            <a:ext cx="11430000" cy="1443038"/>
          </a:xfrm>
          <a:prstGeom prst="rect">
            <a:avLst/>
          </a:prstGeom>
        </p:spPr>
      </p:pic>
      <p:pic>
        <p:nvPicPr>
          <p:cNvPr id="9" name="SK-24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6384578"/>
            <a:ext cx="11430000" cy="266700"/>
          </a:xfrm>
          <a:prstGeom prst="rect">
            <a:avLst/>
          </a:prstGeom>
        </p:spPr>
      </p:pic>
      <p:sp>
        <p:nvSpPr>
          <p:cNvPr id="10" name="SK-24-text-9"/>
          <p:cNvSpPr/>
          <p:nvPr/>
        </p:nvSpPr>
        <p:spPr>
          <a:xfrm>
            <a:off x="609600" y="3048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1" name="SK-24-text-10"/>
          <p:cNvSpPr/>
          <p:nvPr/>
        </p:nvSpPr>
        <p:spPr>
          <a:xfrm>
            <a:off x="495300" y="809625"/>
            <a:ext cx="114776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Exam Pearls: AKT</a:t>
            </a:r>
            <a:endParaRPr lang="en-US" sz="2550" dirty="0"/>
          </a:p>
        </p:txBody>
      </p:sp>
      <p:sp>
        <p:nvSpPr>
          <p:cNvPr id="12" name="SK-24-text-11"/>
          <p:cNvSpPr/>
          <p:nvPr/>
        </p:nvSpPr>
        <p:spPr>
          <a:xfrm>
            <a:off x="657225" y="1862584"/>
            <a:ext cx="27432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EA580C">
                    <a:alpha val="20000"/>
                  </a:srgbClr>
                </a:solidFill>
              </a:rPr>
              <a:t>01</a:t>
            </a:r>
            <a:endParaRPr lang="en-US" sz="4800" dirty="0"/>
          </a:p>
        </p:txBody>
      </p:sp>
      <p:sp>
        <p:nvSpPr>
          <p:cNvPr id="13" name="SK-24-text-12"/>
          <p:cNvSpPr/>
          <p:nvPr/>
        </p:nvSpPr>
        <p:spPr>
          <a:xfrm>
            <a:off x="1676400" y="1569690"/>
            <a:ext cx="103308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369A1"/>
                </a:solidFill>
              </a:rPr>
              <a:t>2010 ACR/EULAR Classification Criteria</a:t>
            </a:r>
            <a:endParaRPr lang="en-US" sz="1650" dirty="0"/>
          </a:p>
        </p:txBody>
      </p:sp>
      <p:sp>
        <p:nvSpPr>
          <p:cNvPr id="14" name="SK-24-text-13"/>
          <p:cNvSpPr/>
          <p:nvPr/>
        </p:nvSpPr>
        <p:spPr>
          <a:xfrm>
            <a:off x="1866900" y="1941165"/>
            <a:ext cx="103251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Threshold: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score of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≥6/10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required to classify as definite RA.</a:t>
            </a:r>
            <a:endParaRPr lang="en-US" sz="1275" dirty="0"/>
          </a:p>
        </p:txBody>
      </p:sp>
      <p:sp>
        <p:nvSpPr>
          <p:cNvPr id="15" name="SK-24-text-14"/>
          <p:cNvSpPr/>
          <p:nvPr/>
        </p:nvSpPr>
        <p:spPr>
          <a:xfrm>
            <a:off x="1866900" y="2231678"/>
            <a:ext cx="103251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Weighting: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Small joint involvement (MCP/PIP/MTP) and high-positive serology (RF/ACPA) carry the highest weight.</a:t>
            </a:r>
            <a:endParaRPr lang="en-US" sz="1275" dirty="0"/>
          </a:p>
        </p:txBody>
      </p:sp>
      <p:sp>
        <p:nvSpPr>
          <p:cNvPr id="16" name="SK-24-text-15"/>
          <p:cNvSpPr/>
          <p:nvPr/>
        </p:nvSpPr>
        <p:spPr>
          <a:xfrm>
            <a:off x="1866900" y="2522190"/>
            <a:ext cx="103251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Serology: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Anti-CCP (ACPA) is far more specific (95%) than Rheumatoid Factor (80%).</a:t>
            </a:r>
            <a:endParaRPr lang="en-US" sz="1275" dirty="0"/>
          </a:p>
        </p:txBody>
      </p:sp>
      <p:sp>
        <p:nvSpPr>
          <p:cNvPr id="17" name="SK-24-text-16"/>
          <p:cNvSpPr/>
          <p:nvPr/>
        </p:nvSpPr>
        <p:spPr>
          <a:xfrm>
            <a:off x="609600" y="3486596"/>
            <a:ext cx="27432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EA580C">
                    <a:alpha val="20000"/>
                  </a:srgbClr>
                </a:solidFill>
              </a:rPr>
              <a:t>02</a:t>
            </a:r>
            <a:endParaRPr lang="en-US" sz="4800" dirty="0"/>
          </a:p>
        </p:txBody>
      </p:sp>
      <p:sp>
        <p:nvSpPr>
          <p:cNvPr id="18" name="SK-24-text-17"/>
          <p:cNvSpPr/>
          <p:nvPr/>
        </p:nvSpPr>
        <p:spPr>
          <a:xfrm>
            <a:off x="1695450" y="3193703"/>
            <a:ext cx="1049655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369A1"/>
                </a:solidFill>
              </a:rPr>
              <a:t>High-Yield DMARD Safety (Methotrexate &amp; Azathioprine)</a:t>
            </a:r>
            <a:endParaRPr lang="en-US" sz="1650" dirty="0"/>
          </a:p>
        </p:txBody>
      </p:sp>
      <p:sp>
        <p:nvSpPr>
          <p:cNvPr id="19" name="SK-24-text-18"/>
          <p:cNvSpPr/>
          <p:nvPr/>
        </p:nvSpPr>
        <p:spPr>
          <a:xfrm>
            <a:off x="1885950" y="3565178"/>
            <a:ext cx="103060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MTX Dosing: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Always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Prescribe 2.5mg tablets. Folic acid 5mg weekly (day after MTX).</a:t>
            </a:r>
            <a:endParaRPr lang="en-US" sz="1275" dirty="0"/>
          </a:p>
        </p:txBody>
      </p:sp>
      <p:sp>
        <p:nvSpPr>
          <p:cNvPr id="20" name="SK-24-text-19"/>
          <p:cNvSpPr/>
          <p:nvPr/>
        </p:nvSpPr>
        <p:spPr>
          <a:xfrm>
            <a:off x="1885950" y="3855690"/>
            <a:ext cx="103060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Fatal Interaction: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Never co-prescribe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Trimethoprim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Co-trimoxazole with Methotrexate.</a:t>
            </a:r>
            <a:endParaRPr lang="en-US" sz="1275" dirty="0"/>
          </a:p>
        </p:txBody>
      </p:sp>
      <p:sp>
        <p:nvSpPr>
          <p:cNvPr id="21" name="SK-24-text-20"/>
          <p:cNvSpPr/>
          <p:nvPr/>
        </p:nvSpPr>
        <p:spPr>
          <a:xfrm>
            <a:off x="1885950" y="4146203"/>
            <a:ext cx="103060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Aza + Allopurinol: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Reduce Azathioprine dose by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75%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 avoid severe marrow suppression.</a:t>
            </a:r>
            <a:endParaRPr lang="en-US" sz="1275" dirty="0"/>
          </a:p>
        </p:txBody>
      </p:sp>
      <p:sp>
        <p:nvSpPr>
          <p:cNvPr id="22" name="SK-24-text-21"/>
          <p:cNvSpPr/>
          <p:nvPr/>
        </p:nvSpPr>
        <p:spPr>
          <a:xfrm>
            <a:off x="609600" y="5110609"/>
            <a:ext cx="2743200" cy="609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EA580C">
                    <a:alpha val="20000"/>
                  </a:srgbClr>
                </a:solidFill>
              </a:rPr>
              <a:t>03</a:t>
            </a:r>
            <a:endParaRPr lang="en-US" sz="4800" dirty="0"/>
          </a:p>
        </p:txBody>
      </p:sp>
      <p:sp>
        <p:nvSpPr>
          <p:cNvPr id="23" name="SK-24-text-22"/>
          <p:cNvSpPr/>
          <p:nvPr/>
        </p:nvSpPr>
        <p:spPr>
          <a:xfrm>
            <a:off x="1695450" y="4817715"/>
            <a:ext cx="999172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369A1"/>
                </a:solidFill>
              </a:rPr>
              <a:t>Screening Protocols &amp; Long-term Health</a:t>
            </a:r>
            <a:endParaRPr lang="en-US" sz="1650" dirty="0"/>
          </a:p>
        </p:txBody>
      </p:sp>
      <p:sp>
        <p:nvSpPr>
          <p:cNvPr id="24" name="SK-24-text-23"/>
          <p:cNvSpPr/>
          <p:nvPr/>
        </p:nvSpPr>
        <p:spPr>
          <a:xfrm>
            <a:off x="1885950" y="5189190"/>
            <a:ext cx="103060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HCQ Eye Screening: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Royal College of Ophthalmology (2020) — starts at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 5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(not Year 1).</a:t>
            </a:r>
            <a:endParaRPr lang="en-US" sz="1275" dirty="0"/>
          </a:p>
        </p:txBody>
      </p:sp>
      <p:sp>
        <p:nvSpPr>
          <p:cNvPr id="25" name="SK-24-text-24"/>
          <p:cNvSpPr/>
          <p:nvPr/>
        </p:nvSpPr>
        <p:spPr>
          <a:xfrm>
            <a:off x="1885950" y="5479703"/>
            <a:ext cx="103060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Cardiovascular: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QRISK3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(includes RA). RA doubles MI/Stroke risk (comparable to diabetes).</a:t>
            </a:r>
            <a:endParaRPr lang="en-US" sz="1275" dirty="0"/>
          </a:p>
        </p:txBody>
      </p:sp>
      <p:sp>
        <p:nvSpPr>
          <p:cNvPr id="26" name="SK-24-text-25"/>
          <p:cNvSpPr/>
          <p:nvPr/>
        </p:nvSpPr>
        <p:spPr>
          <a:xfrm>
            <a:off x="1885950" y="5770215"/>
            <a:ext cx="1030605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Vaccination: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Annual flu + pneumococcal. Only </a:t>
            </a: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Shingrix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(non-live) is safe for immunosuppressed.</a:t>
            </a:r>
            <a:endParaRPr lang="en-US" sz="1275" dirty="0"/>
          </a:p>
        </p:txBody>
      </p:sp>
      <p:sp>
        <p:nvSpPr>
          <p:cNvPr id="27" name="SK-24-text-26"/>
          <p:cNvSpPr/>
          <p:nvPr/>
        </p:nvSpPr>
        <p:spPr>
          <a:xfrm>
            <a:off x="381000" y="6479828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28" name="SK-24-text-27"/>
          <p:cNvSpPr/>
          <p:nvPr/>
        </p:nvSpPr>
        <p:spPr>
          <a:xfrm>
            <a:off x="10277475" y="6479828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47650"/>
            <a:ext cx="3057525" cy="352425"/>
          </a:xfrm>
          <a:prstGeom prst="rect">
            <a:avLst/>
          </a:prstGeom>
        </p:spPr>
      </p:pic>
      <p:pic>
        <p:nvPicPr>
          <p:cNvPr id="5" name="SK-2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752475"/>
            <a:ext cx="11430000" cy="388590"/>
          </a:xfrm>
          <a:prstGeom prst="rect">
            <a:avLst/>
          </a:prstGeom>
        </p:spPr>
      </p:pic>
      <p:pic>
        <p:nvPicPr>
          <p:cNvPr id="6" name="SK-2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41090"/>
            <a:ext cx="5600700" cy="2800350"/>
          </a:xfrm>
          <a:prstGeom prst="rect">
            <a:avLst/>
          </a:prstGeom>
        </p:spPr>
      </p:pic>
      <p:pic>
        <p:nvPicPr>
          <p:cNvPr id="7" name="SK-2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417290"/>
            <a:ext cx="5372100" cy="333375"/>
          </a:xfrm>
          <a:prstGeom prst="rect">
            <a:avLst/>
          </a:prstGeom>
        </p:spPr>
      </p:pic>
      <p:pic>
        <p:nvPicPr>
          <p:cNvPr id="8" name="SK-2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1464915"/>
            <a:ext cx="228600" cy="190500"/>
          </a:xfrm>
          <a:prstGeom prst="rect">
            <a:avLst/>
          </a:prstGeom>
        </p:spPr>
      </p:pic>
      <p:pic>
        <p:nvPicPr>
          <p:cNvPr id="9" name="SK-2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1864965"/>
            <a:ext cx="95250" cy="95250"/>
          </a:xfrm>
          <a:prstGeom prst="rect">
            <a:avLst/>
          </a:prstGeom>
        </p:spPr>
      </p:pic>
      <p:pic>
        <p:nvPicPr>
          <p:cNvPr id="10" name="SK-25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2369790"/>
            <a:ext cx="95250" cy="95250"/>
          </a:xfrm>
          <a:prstGeom prst="rect">
            <a:avLst/>
          </a:prstGeom>
        </p:spPr>
      </p:pic>
      <p:pic>
        <p:nvPicPr>
          <p:cNvPr id="11" name="SK-25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2874615"/>
            <a:ext cx="95250" cy="95250"/>
          </a:xfrm>
          <a:prstGeom prst="rect">
            <a:avLst/>
          </a:prstGeom>
        </p:spPr>
      </p:pic>
      <p:pic>
        <p:nvPicPr>
          <p:cNvPr id="12" name="SK-25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3293715"/>
            <a:ext cx="5372100" cy="771525"/>
          </a:xfrm>
          <a:prstGeom prst="rect">
            <a:avLst/>
          </a:prstGeom>
        </p:spPr>
      </p:pic>
      <p:pic>
        <p:nvPicPr>
          <p:cNvPr id="13" name="SK-25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4265265"/>
            <a:ext cx="5600700" cy="2038350"/>
          </a:xfrm>
          <a:prstGeom prst="rect">
            <a:avLst/>
          </a:prstGeom>
        </p:spPr>
      </p:pic>
      <p:pic>
        <p:nvPicPr>
          <p:cNvPr id="14" name="SK-25-img-13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4341465"/>
            <a:ext cx="5372100" cy="333375"/>
          </a:xfrm>
          <a:prstGeom prst="rect">
            <a:avLst/>
          </a:prstGeom>
        </p:spPr>
      </p:pic>
      <p:pic>
        <p:nvPicPr>
          <p:cNvPr id="15" name="SK-25-img-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300" y="4389090"/>
            <a:ext cx="228600" cy="190500"/>
          </a:xfrm>
          <a:prstGeom prst="rect">
            <a:avLst/>
          </a:prstGeom>
        </p:spPr>
      </p:pic>
      <p:pic>
        <p:nvPicPr>
          <p:cNvPr id="16" name="SK-25-img-15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4789140"/>
            <a:ext cx="95250" cy="95250"/>
          </a:xfrm>
          <a:prstGeom prst="rect">
            <a:avLst/>
          </a:prstGeom>
        </p:spPr>
      </p:pic>
      <p:pic>
        <p:nvPicPr>
          <p:cNvPr id="17" name="SK-25-img-1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5293965"/>
            <a:ext cx="95250" cy="95250"/>
          </a:xfrm>
          <a:prstGeom prst="rect">
            <a:avLst/>
          </a:prstGeom>
        </p:spPr>
      </p:pic>
      <p:pic>
        <p:nvPicPr>
          <p:cNvPr id="18" name="SK-25-img-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5798790"/>
            <a:ext cx="95250" cy="95250"/>
          </a:xfrm>
          <a:prstGeom prst="rect">
            <a:avLst/>
          </a:prstGeom>
        </p:spPr>
      </p:pic>
      <p:pic>
        <p:nvPicPr>
          <p:cNvPr id="19" name="SK-25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300" y="1341090"/>
            <a:ext cx="5600700" cy="2533650"/>
          </a:xfrm>
          <a:prstGeom prst="rect">
            <a:avLst/>
          </a:prstGeom>
        </p:spPr>
      </p:pic>
      <p:pic>
        <p:nvPicPr>
          <p:cNvPr id="20" name="SK-25-img-1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1417290"/>
            <a:ext cx="5372100" cy="333375"/>
          </a:xfrm>
          <a:prstGeom prst="rect">
            <a:avLst/>
          </a:prstGeom>
        </p:spPr>
      </p:pic>
      <p:pic>
        <p:nvPicPr>
          <p:cNvPr id="21" name="SK-25-img-20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24600" y="1464915"/>
            <a:ext cx="228600" cy="190500"/>
          </a:xfrm>
          <a:prstGeom prst="rect">
            <a:avLst/>
          </a:prstGeom>
        </p:spPr>
      </p:pic>
      <p:pic>
        <p:nvPicPr>
          <p:cNvPr id="22" name="SK-25-img-2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1864965"/>
            <a:ext cx="95250" cy="95250"/>
          </a:xfrm>
          <a:prstGeom prst="rect">
            <a:avLst/>
          </a:prstGeom>
        </p:spPr>
      </p:pic>
      <p:pic>
        <p:nvPicPr>
          <p:cNvPr id="23" name="SK-25-img-22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4600" y="2369790"/>
            <a:ext cx="95250" cy="95250"/>
          </a:xfrm>
          <a:prstGeom prst="rect">
            <a:avLst/>
          </a:prstGeom>
        </p:spPr>
      </p:pic>
      <p:pic>
        <p:nvPicPr>
          <p:cNvPr id="24" name="SK-25-img-2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2874615"/>
            <a:ext cx="95250" cy="95250"/>
          </a:xfrm>
          <a:prstGeom prst="rect">
            <a:avLst/>
          </a:prstGeom>
        </p:spPr>
      </p:pic>
      <p:pic>
        <p:nvPicPr>
          <p:cNvPr id="25" name="SK-25-img-2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24600" y="3379440"/>
            <a:ext cx="95250" cy="84534"/>
          </a:xfrm>
          <a:prstGeom prst="rect">
            <a:avLst/>
          </a:prstGeom>
        </p:spPr>
      </p:pic>
      <p:pic>
        <p:nvPicPr>
          <p:cNvPr id="26" name="SK-25-img-2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10300" y="3998565"/>
            <a:ext cx="5600700" cy="2305050"/>
          </a:xfrm>
          <a:prstGeom prst="rect">
            <a:avLst/>
          </a:prstGeom>
        </p:spPr>
      </p:pic>
      <p:pic>
        <p:nvPicPr>
          <p:cNvPr id="27" name="SK-25-img-2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4600" y="4074765"/>
            <a:ext cx="5372100" cy="333375"/>
          </a:xfrm>
          <a:prstGeom prst="rect">
            <a:avLst/>
          </a:prstGeom>
        </p:spPr>
      </p:pic>
      <p:pic>
        <p:nvPicPr>
          <p:cNvPr id="28" name="SK-25-img-2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24600" y="4122390"/>
            <a:ext cx="228600" cy="190500"/>
          </a:xfrm>
          <a:prstGeom prst="rect">
            <a:avLst/>
          </a:prstGeom>
        </p:spPr>
      </p:pic>
      <p:pic>
        <p:nvPicPr>
          <p:cNvPr id="29" name="SK-25-img-2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24600" y="4522440"/>
            <a:ext cx="95250" cy="76200"/>
          </a:xfrm>
          <a:prstGeom prst="rect">
            <a:avLst/>
          </a:prstGeom>
        </p:spPr>
      </p:pic>
      <p:pic>
        <p:nvPicPr>
          <p:cNvPr id="30" name="SK-25-img-2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4798665"/>
            <a:ext cx="95250" cy="95250"/>
          </a:xfrm>
          <a:prstGeom prst="rect">
            <a:avLst/>
          </a:prstGeom>
        </p:spPr>
      </p:pic>
      <p:pic>
        <p:nvPicPr>
          <p:cNvPr id="31" name="SK-25-img-3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5303490"/>
            <a:ext cx="95250" cy="95250"/>
          </a:xfrm>
          <a:prstGeom prst="rect">
            <a:avLst/>
          </a:prstGeom>
        </p:spPr>
      </p:pic>
      <p:pic>
        <p:nvPicPr>
          <p:cNvPr id="32" name="SK-25-img-31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4600" y="5808315"/>
            <a:ext cx="95250" cy="95250"/>
          </a:xfrm>
          <a:prstGeom prst="rect">
            <a:avLst/>
          </a:prstGeom>
        </p:spPr>
      </p:pic>
      <p:pic>
        <p:nvPicPr>
          <p:cNvPr id="33" name="SK-25-img-3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6551265"/>
            <a:ext cx="11430000" cy="247650"/>
          </a:xfrm>
          <a:prstGeom prst="rect">
            <a:avLst/>
          </a:prstGeom>
        </p:spPr>
      </p:pic>
      <p:sp>
        <p:nvSpPr>
          <p:cNvPr id="34" name="SK-25-text-33"/>
          <p:cNvSpPr/>
          <p:nvPr/>
        </p:nvSpPr>
        <p:spPr>
          <a:xfrm>
            <a:off x="609600" y="24765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5" name="SK-25-text-34"/>
          <p:cNvSpPr/>
          <p:nvPr/>
        </p:nvSpPr>
        <p:spPr>
          <a:xfrm>
            <a:off x="419100" y="752475"/>
            <a:ext cx="115538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Exam Pearls: SCA</a:t>
            </a:r>
            <a:endParaRPr lang="en-US" sz="2550" dirty="0"/>
          </a:p>
        </p:txBody>
      </p:sp>
      <p:sp>
        <p:nvSpPr>
          <p:cNvPr id="36" name="SK-25-text-35"/>
          <p:cNvSpPr/>
          <p:nvPr/>
        </p:nvSpPr>
        <p:spPr>
          <a:xfrm>
            <a:off x="838200" y="1417290"/>
            <a:ext cx="44386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Communication &amp; ICE</a:t>
            </a:r>
            <a:endParaRPr lang="en-US" sz="1500" dirty="0"/>
          </a:p>
        </p:txBody>
      </p:sp>
      <p:sp>
        <p:nvSpPr>
          <p:cNvPr id="37" name="SK-25-text-36"/>
          <p:cNvSpPr/>
          <p:nvPr/>
        </p:nvSpPr>
        <p:spPr>
          <a:xfrm>
            <a:off x="685800" y="182686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Explore Impact: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"How is this stiffness affecting your ability to work or care for your kids?" (High morbidity).</a:t>
            </a:r>
            <a:endParaRPr lang="en-US" sz="1200" dirty="0"/>
          </a:p>
        </p:txBody>
      </p:sp>
      <p:sp>
        <p:nvSpPr>
          <p:cNvPr id="38" name="SK-25-text-37"/>
          <p:cNvSpPr/>
          <p:nvPr/>
        </p:nvSpPr>
        <p:spPr>
          <a:xfrm>
            <a:off x="685800" y="2331690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Sharing Diagnosis: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Be clear but hopeful. Emphasize that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treatment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prevents permanent joint damage.</a:t>
            </a:r>
            <a:endParaRPr lang="en-US" sz="1200" dirty="0"/>
          </a:p>
        </p:txBody>
      </p:sp>
      <p:sp>
        <p:nvSpPr>
          <p:cNvPr id="39" name="SK-25-text-38"/>
          <p:cNvSpPr/>
          <p:nvPr/>
        </p:nvSpPr>
        <p:spPr>
          <a:xfrm>
            <a:off x="685800" y="283651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Addressing Concerns: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Patients often fear being "wheelchair-bound"; reassure with modern "Treat-to-Target" outcomes.</a:t>
            </a:r>
            <a:endParaRPr lang="en-US" sz="1200" dirty="0"/>
          </a:p>
        </p:txBody>
      </p:sp>
      <p:sp>
        <p:nvSpPr>
          <p:cNvPr id="40" name="SK-25-text-39"/>
          <p:cNvSpPr/>
          <p:nvPr/>
        </p:nvSpPr>
        <p:spPr>
          <a:xfrm>
            <a:off x="609600" y="3369915"/>
            <a:ext cx="52197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0D9488"/>
                </a:solidFill>
              </a:rPr>
              <a:t>SCA SCRIPT TIP</a:t>
            </a:r>
            <a:endParaRPr lang="en-US" sz="1050" dirty="0"/>
          </a:p>
        </p:txBody>
      </p:sp>
      <p:sp>
        <p:nvSpPr>
          <p:cNvPr id="41" name="SK-25-text-40"/>
          <p:cNvSpPr/>
          <p:nvPr/>
        </p:nvSpPr>
        <p:spPr>
          <a:xfrm>
            <a:off x="609600" y="3588990"/>
            <a:ext cx="51435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"I'd like to refer you to a specialist today because starting treatment as soon as possible makes a real difference to long-term outcomes."</a:t>
            </a:r>
            <a:endParaRPr lang="en-US" sz="1125" dirty="0"/>
          </a:p>
        </p:txBody>
      </p:sp>
      <p:sp>
        <p:nvSpPr>
          <p:cNvPr id="42" name="SK-25-text-41"/>
          <p:cNvSpPr/>
          <p:nvPr/>
        </p:nvSpPr>
        <p:spPr>
          <a:xfrm>
            <a:off x="838200" y="4341465"/>
            <a:ext cx="5124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Shared Decision Making</a:t>
            </a:r>
            <a:endParaRPr lang="en-US" sz="1500" dirty="0"/>
          </a:p>
        </p:txBody>
      </p:sp>
      <p:sp>
        <p:nvSpPr>
          <p:cNvPr id="43" name="SK-25-text-42"/>
          <p:cNvSpPr/>
          <p:nvPr/>
        </p:nvSpPr>
        <p:spPr>
          <a:xfrm>
            <a:off x="685800" y="4751040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Urgency: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Explain the 3-day urgent referral if synovitis is active. Don't wait for bloods to refer if clinically certain.</a:t>
            </a:r>
            <a:endParaRPr lang="en-US" sz="1200" dirty="0"/>
          </a:p>
        </p:txBody>
      </p:sp>
      <p:sp>
        <p:nvSpPr>
          <p:cNvPr id="44" name="SK-25-text-43"/>
          <p:cNvSpPr/>
          <p:nvPr/>
        </p:nvSpPr>
        <p:spPr>
          <a:xfrm>
            <a:off x="685800" y="525586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MDT Involvement: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Mention the specialist nurse helpline, physio, and OT to show holistic primary care management.</a:t>
            </a:r>
            <a:endParaRPr lang="en-US" sz="1200" dirty="0"/>
          </a:p>
        </p:txBody>
      </p:sp>
      <p:sp>
        <p:nvSpPr>
          <p:cNvPr id="45" name="SK-25-text-44"/>
          <p:cNvSpPr/>
          <p:nvPr/>
        </p:nvSpPr>
        <p:spPr>
          <a:xfrm>
            <a:off x="685800" y="5760690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 Netting: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Explicitly counsel on </a:t>
            </a: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Septic Arthritis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(hot/single joint) and MTX side effects.</a:t>
            </a:r>
            <a:endParaRPr lang="en-US" sz="1200" dirty="0"/>
          </a:p>
        </p:txBody>
      </p:sp>
      <p:sp>
        <p:nvSpPr>
          <p:cNvPr id="46" name="SK-25-text-45"/>
          <p:cNvSpPr/>
          <p:nvPr/>
        </p:nvSpPr>
        <p:spPr>
          <a:xfrm>
            <a:off x="6667500" y="1417290"/>
            <a:ext cx="5353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Methotrexate Counseling</a:t>
            </a:r>
            <a:endParaRPr lang="en-US" sz="1500" dirty="0"/>
          </a:p>
        </p:txBody>
      </p:sp>
      <p:sp>
        <p:nvSpPr>
          <p:cNvPr id="47" name="SK-25-text-46"/>
          <p:cNvSpPr/>
          <p:nvPr/>
        </p:nvSpPr>
        <p:spPr>
          <a:xfrm>
            <a:off x="6515100" y="182686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 Dosing: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Essential safety check. "Take on the same day once a week." Prescribe 2.5mg tablets only.</a:t>
            </a:r>
            <a:endParaRPr lang="en-US" sz="1200" dirty="0"/>
          </a:p>
        </p:txBody>
      </p:sp>
      <p:sp>
        <p:nvSpPr>
          <p:cNvPr id="48" name="SK-25-text-47"/>
          <p:cNvSpPr/>
          <p:nvPr/>
        </p:nvSpPr>
        <p:spPr>
          <a:xfrm>
            <a:off x="6515100" y="2331690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Folic Acid: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Take the day after (or 6 days a week). Reduces nausea and mouth ulcers.</a:t>
            </a:r>
            <a:endParaRPr lang="en-US" sz="1200" dirty="0"/>
          </a:p>
        </p:txBody>
      </p:sp>
      <p:sp>
        <p:nvSpPr>
          <p:cNvPr id="49" name="SK-25-text-48"/>
          <p:cNvSpPr/>
          <p:nvPr/>
        </p:nvSpPr>
        <p:spPr>
          <a:xfrm>
            <a:off x="6515100" y="283651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Interactions: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Avoid </a:t>
            </a: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Trimethoprim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(fatal bone marrow suppression risk). Limit alcohol.</a:t>
            </a:r>
            <a:endParaRPr lang="en-US" sz="1200" dirty="0"/>
          </a:p>
        </p:txBody>
      </p:sp>
      <p:sp>
        <p:nvSpPr>
          <p:cNvPr id="50" name="SK-25-text-49"/>
          <p:cNvSpPr/>
          <p:nvPr/>
        </p:nvSpPr>
        <p:spPr>
          <a:xfrm>
            <a:off x="6515100" y="3341340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Monitoring: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Frequent blood tests are required (FBC/LFT/U&amp;E) for safety.</a:t>
            </a:r>
            <a:endParaRPr lang="en-US" sz="1200" dirty="0"/>
          </a:p>
        </p:txBody>
      </p:sp>
      <p:sp>
        <p:nvSpPr>
          <p:cNvPr id="51" name="SK-25-text-50"/>
          <p:cNvSpPr/>
          <p:nvPr/>
        </p:nvSpPr>
        <p:spPr>
          <a:xfrm>
            <a:off x="6667500" y="4074765"/>
            <a:ext cx="55245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369A1"/>
                </a:solidFill>
              </a:rPr>
              <a:t>Pregnancy &amp; Contraception</a:t>
            </a:r>
            <a:endParaRPr lang="en-US" sz="1500" dirty="0"/>
          </a:p>
        </p:txBody>
      </p:sp>
      <p:sp>
        <p:nvSpPr>
          <p:cNvPr id="52" name="SK-25-text-51"/>
          <p:cNvSpPr/>
          <p:nvPr/>
        </p:nvSpPr>
        <p:spPr>
          <a:xfrm>
            <a:off x="6515100" y="4484340"/>
            <a:ext cx="5676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Teratogenicity: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MTX and Leflunomide are highly harmful to the fetus.</a:t>
            </a:r>
            <a:endParaRPr lang="en-US" sz="1200" dirty="0"/>
          </a:p>
        </p:txBody>
      </p:sp>
      <p:sp>
        <p:nvSpPr>
          <p:cNvPr id="53" name="SK-25-text-52"/>
          <p:cNvSpPr/>
          <p:nvPr/>
        </p:nvSpPr>
        <p:spPr>
          <a:xfrm>
            <a:off x="6515100" y="476056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3-Month Rule: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Both men and women must stop MTX at least 3 months before attempting conception.</a:t>
            </a:r>
            <a:endParaRPr lang="en-US" sz="1200" dirty="0"/>
          </a:p>
        </p:txBody>
      </p:sp>
      <p:sp>
        <p:nvSpPr>
          <p:cNvPr id="54" name="SK-25-text-53"/>
          <p:cNvSpPr/>
          <p:nvPr/>
        </p:nvSpPr>
        <p:spPr>
          <a:xfrm>
            <a:off x="6515100" y="5265390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Effective Contraception: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Must be used throughout treatment. Check patient's current method in the exam.</a:t>
            </a:r>
            <a:endParaRPr lang="en-US" sz="1200" dirty="0"/>
          </a:p>
        </p:txBody>
      </p:sp>
      <p:sp>
        <p:nvSpPr>
          <p:cNvPr id="55" name="SK-25-text-54"/>
          <p:cNvSpPr/>
          <p:nvPr/>
        </p:nvSpPr>
        <p:spPr>
          <a:xfrm>
            <a:off x="6515100" y="5770215"/>
            <a:ext cx="51816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Washout: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Leflunomide may require a 2-year wait or a specific drug washout period.</a:t>
            </a:r>
            <a:endParaRPr lang="en-US" sz="1200" dirty="0"/>
          </a:p>
        </p:txBody>
      </p:sp>
      <p:sp>
        <p:nvSpPr>
          <p:cNvPr id="56" name="SK-25-text-55"/>
          <p:cNvSpPr/>
          <p:nvPr/>
        </p:nvSpPr>
        <p:spPr>
          <a:xfrm>
            <a:off x="381000" y="6627465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7" name="SK-25-text-56"/>
          <p:cNvSpPr/>
          <p:nvPr/>
        </p:nvSpPr>
        <p:spPr>
          <a:xfrm>
            <a:off x="9134475" y="6627465"/>
            <a:ext cx="3057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 — Exam Pearls: SCA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04775"/>
            <a:ext cx="3057525" cy="352425"/>
          </a:xfrm>
          <a:prstGeom prst="rect">
            <a:avLst/>
          </a:prstGeom>
        </p:spPr>
      </p:pic>
      <p:pic>
        <p:nvPicPr>
          <p:cNvPr id="5" name="SK-2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09600"/>
            <a:ext cx="11430000" cy="388590"/>
          </a:xfrm>
          <a:prstGeom prst="rect">
            <a:avLst/>
          </a:prstGeom>
        </p:spPr>
      </p:pic>
      <p:pic>
        <p:nvPicPr>
          <p:cNvPr id="6" name="SK-2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203871"/>
            <a:ext cx="8286750" cy="1241822"/>
          </a:xfrm>
          <a:prstGeom prst="rect">
            <a:avLst/>
          </a:prstGeom>
        </p:spPr>
      </p:pic>
      <p:pic>
        <p:nvPicPr>
          <p:cNvPr id="7" name="SK-2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310134"/>
            <a:ext cx="250031" cy="201811"/>
          </a:xfrm>
          <a:prstGeom prst="rect">
            <a:avLst/>
          </a:prstGeom>
        </p:spPr>
      </p:pic>
      <p:pic>
        <p:nvPicPr>
          <p:cNvPr id="8" name="SK-2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136130"/>
            <a:ext cx="3170188" cy="252413"/>
          </a:xfrm>
          <a:prstGeom prst="rect">
            <a:avLst/>
          </a:prstGeom>
        </p:spPr>
      </p:pic>
      <p:pic>
        <p:nvPicPr>
          <p:cNvPr id="9" name="SK-2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2502843"/>
            <a:ext cx="8286750" cy="1241822"/>
          </a:xfrm>
          <a:prstGeom prst="rect">
            <a:avLst/>
          </a:prstGeom>
        </p:spPr>
      </p:pic>
      <p:pic>
        <p:nvPicPr>
          <p:cNvPr id="10" name="SK-2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2609106"/>
            <a:ext cx="250031" cy="201811"/>
          </a:xfrm>
          <a:prstGeom prst="rect">
            <a:avLst/>
          </a:prstGeom>
        </p:spPr>
      </p:pic>
      <p:pic>
        <p:nvPicPr>
          <p:cNvPr id="11" name="SK-26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3435102"/>
            <a:ext cx="4167485" cy="252413"/>
          </a:xfrm>
          <a:prstGeom prst="rect">
            <a:avLst/>
          </a:prstGeom>
        </p:spPr>
      </p:pic>
      <p:pic>
        <p:nvPicPr>
          <p:cNvPr id="12" name="SK-26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3801814"/>
            <a:ext cx="8286750" cy="1241822"/>
          </a:xfrm>
          <a:prstGeom prst="rect">
            <a:avLst/>
          </a:prstGeom>
        </p:spPr>
      </p:pic>
      <p:pic>
        <p:nvPicPr>
          <p:cNvPr id="13" name="SK-26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71500" y="3908078"/>
            <a:ext cx="250031" cy="201811"/>
          </a:xfrm>
          <a:prstGeom prst="rect">
            <a:avLst/>
          </a:prstGeom>
        </p:spPr>
      </p:pic>
      <p:pic>
        <p:nvPicPr>
          <p:cNvPr id="14" name="SK-26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4734074"/>
            <a:ext cx="4332982" cy="252413"/>
          </a:xfrm>
          <a:prstGeom prst="rect">
            <a:avLst/>
          </a:prstGeom>
        </p:spPr>
      </p:pic>
      <p:pic>
        <p:nvPicPr>
          <p:cNvPr id="15" name="SK-26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5100786"/>
            <a:ext cx="8286750" cy="1241822"/>
          </a:xfrm>
          <a:prstGeom prst="rect">
            <a:avLst/>
          </a:prstGeom>
        </p:spPr>
      </p:pic>
      <p:pic>
        <p:nvPicPr>
          <p:cNvPr id="16" name="SK-26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500" y="5207050"/>
            <a:ext cx="250031" cy="201811"/>
          </a:xfrm>
          <a:prstGeom prst="rect">
            <a:avLst/>
          </a:prstGeom>
        </p:spPr>
      </p:pic>
      <p:pic>
        <p:nvPicPr>
          <p:cNvPr id="17" name="SK-26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1500" y="6033046"/>
            <a:ext cx="4981277" cy="252413"/>
          </a:xfrm>
          <a:prstGeom prst="rect">
            <a:avLst/>
          </a:prstGeom>
        </p:spPr>
      </p:pic>
      <p:pic>
        <p:nvPicPr>
          <p:cNvPr id="18" name="SK-26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48750" y="1083915"/>
            <a:ext cx="2762250" cy="5378797"/>
          </a:xfrm>
          <a:prstGeom prst="rect">
            <a:avLst/>
          </a:prstGeom>
        </p:spPr>
      </p:pic>
      <p:pic>
        <p:nvPicPr>
          <p:cNvPr id="19" name="SK-26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6567488"/>
            <a:ext cx="11430000" cy="185738"/>
          </a:xfrm>
          <a:prstGeom prst="rect">
            <a:avLst/>
          </a:prstGeom>
        </p:spPr>
      </p:pic>
      <p:sp>
        <p:nvSpPr>
          <p:cNvPr id="20" name="SK-26-text-19"/>
          <p:cNvSpPr/>
          <p:nvPr/>
        </p:nvSpPr>
        <p:spPr>
          <a:xfrm>
            <a:off x="609600" y="104775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1" name="SK-26-text-20"/>
          <p:cNvSpPr/>
          <p:nvPr/>
        </p:nvSpPr>
        <p:spPr>
          <a:xfrm>
            <a:off x="495300" y="609600"/>
            <a:ext cx="116967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Red Flags in RA: Critical Clinical Actions</a:t>
            </a:r>
            <a:endParaRPr lang="en-US" sz="2550" dirty="0"/>
          </a:p>
        </p:txBody>
      </p:sp>
      <p:sp>
        <p:nvSpPr>
          <p:cNvPr id="22" name="SK-26-text-21"/>
          <p:cNvSpPr/>
          <p:nvPr/>
        </p:nvSpPr>
        <p:spPr>
          <a:xfrm>
            <a:off x="935831" y="1261021"/>
            <a:ext cx="3940492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EF4444"/>
                </a:solidFill>
              </a:rPr>
              <a:t>Septic Arthritis</a:t>
            </a:r>
            <a:endParaRPr lang="en-US" sz="1575" dirty="0"/>
          </a:p>
        </p:txBody>
      </p:sp>
      <p:sp>
        <p:nvSpPr>
          <p:cNvPr id="23" name="SK-26-text-22"/>
          <p:cNvSpPr/>
          <p:nvPr/>
        </p:nvSpPr>
        <p:spPr>
          <a:xfrm>
            <a:off x="571500" y="1580108"/>
            <a:ext cx="790575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Trigger: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Hot, swollen, single joint + fever/systemic illness in an immunosuppressed patient.</a:t>
            </a:r>
            <a:endParaRPr lang="en-US" sz="1275" dirty="0"/>
          </a:p>
          <a:p>
            <a:pPr marL="0" indent="0">
              <a:lnSpc>
                <a:spcPts val="2040"/>
              </a:lnSpc>
              <a:buNone/>
            </a:pPr>
            <a:r>
              <a:rPr lang="en-US" sz="1275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"If in doubt, aspirate."</a:t>
            </a:r>
            <a:endParaRPr lang="en-US" sz="1275" dirty="0"/>
          </a:p>
        </p:txBody>
      </p:sp>
      <p:sp>
        <p:nvSpPr>
          <p:cNvPr id="24" name="SK-26-text-23"/>
          <p:cNvSpPr/>
          <p:nvPr/>
        </p:nvSpPr>
        <p:spPr>
          <a:xfrm>
            <a:off x="685800" y="2136130"/>
            <a:ext cx="5485153" cy="2524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991B1B"/>
                </a:solidFill>
              </a:rPr>
              <a:t>ACTION: Same-Day Hospital Referral</a:t>
            </a:r>
            <a:endParaRPr lang="en-US" sz="1125" dirty="0"/>
          </a:p>
        </p:txBody>
      </p:sp>
      <p:sp>
        <p:nvSpPr>
          <p:cNvPr id="25" name="SK-26-text-24"/>
          <p:cNvSpPr/>
          <p:nvPr/>
        </p:nvSpPr>
        <p:spPr>
          <a:xfrm>
            <a:off x="935831" y="2559993"/>
            <a:ext cx="5860733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EF4444"/>
                </a:solidFill>
              </a:rPr>
              <a:t>Methotrexate Pneumonitis</a:t>
            </a:r>
            <a:endParaRPr lang="en-US" sz="1575" dirty="0"/>
          </a:p>
        </p:txBody>
      </p:sp>
      <p:sp>
        <p:nvSpPr>
          <p:cNvPr id="26" name="SK-26-text-25"/>
          <p:cNvSpPr/>
          <p:nvPr/>
        </p:nvSpPr>
        <p:spPr>
          <a:xfrm>
            <a:off x="571500" y="2879080"/>
            <a:ext cx="790575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Trigger: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New or worsening breathlessness or a persistent dry cough in a patient taking MTX.</a:t>
            </a:r>
            <a:endParaRPr lang="en-US" sz="1275" dirty="0"/>
          </a:p>
          <a:p>
            <a:pPr marL="0" indent="0">
              <a:lnSpc>
                <a:spcPts val="2040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mortality risk if treatment is not ceased immediately.</a:t>
            </a:r>
            <a:endParaRPr lang="en-US" sz="1275" dirty="0"/>
          </a:p>
        </p:txBody>
      </p:sp>
      <p:sp>
        <p:nvSpPr>
          <p:cNvPr id="27" name="SK-26-text-26"/>
          <p:cNvSpPr/>
          <p:nvPr/>
        </p:nvSpPr>
        <p:spPr>
          <a:xfrm>
            <a:off x="685800" y="3435102"/>
            <a:ext cx="7368244" cy="2524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991B1B"/>
                </a:solidFill>
              </a:rPr>
              <a:t>ACTION: STOP MTX, Urgent CXR, Urgent Referral</a:t>
            </a:r>
            <a:endParaRPr lang="en-US" sz="1125" dirty="0"/>
          </a:p>
        </p:txBody>
      </p:sp>
      <p:sp>
        <p:nvSpPr>
          <p:cNvPr id="28" name="SK-26-text-27"/>
          <p:cNvSpPr/>
          <p:nvPr/>
        </p:nvSpPr>
        <p:spPr>
          <a:xfrm>
            <a:off x="935831" y="3858964"/>
            <a:ext cx="7140893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EF4444"/>
                </a:solidFill>
              </a:rPr>
              <a:t>Cervical (C1-C2) Instability</a:t>
            </a:r>
            <a:endParaRPr lang="en-US" sz="1575" dirty="0"/>
          </a:p>
        </p:txBody>
      </p:sp>
      <p:sp>
        <p:nvSpPr>
          <p:cNvPr id="29" name="SK-26-text-28"/>
          <p:cNvSpPr/>
          <p:nvPr/>
        </p:nvSpPr>
        <p:spPr>
          <a:xfrm>
            <a:off x="571500" y="4178052"/>
            <a:ext cx="790575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Trigger: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Neck pain + neurological symptoms (clumsiness, paresthesia, gait change).</a:t>
            </a:r>
            <a:endParaRPr lang="en-US" sz="1275" dirty="0"/>
          </a:p>
          <a:p>
            <a:pPr marL="0" indent="0">
              <a:lnSpc>
                <a:spcPts val="2040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Critical peri-operative risk for anaesthesia.</a:t>
            </a:r>
            <a:endParaRPr lang="en-US" sz="1275" dirty="0"/>
          </a:p>
        </p:txBody>
      </p:sp>
      <p:sp>
        <p:nvSpPr>
          <p:cNvPr id="30" name="SK-26-text-29"/>
          <p:cNvSpPr/>
          <p:nvPr/>
        </p:nvSpPr>
        <p:spPr>
          <a:xfrm>
            <a:off x="685800" y="4734074"/>
            <a:ext cx="7709217" cy="2524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991B1B"/>
                </a:solidFill>
              </a:rPr>
              <a:t>ACTION: Urgent MRI Spine &amp; Neurosurgical Review</a:t>
            </a:r>
            <a:endParaRPr lang="en-US" sz="1125" dirty="0"/>
          </a:p>
        </p:txBody>
      </p:sp>
      <p:sp>
        <p:nvSpPr>
          <p:cNvPr id="31" name="SK-26-text-30"/>
          <p:cNvSpPr/>
          <p:nvPr/>
        </p:nvSpPr>
        <p:spPr>
          <a:xfrm>
            <a:off x="935831" y="5157936"/>
            <a:ext cx="7060883" cy="3000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0369A1"/>
                </a:solidFill>
              </a:rPr>
              <a:t>Ocular &amp; Vascular Emergencies</a:t>
            </a:r>
            <a:endParaRPr lang="en-US" sz="1575" dirty="0"/>
          </a:p>
        </p:txBody>
      </p:sp>
      <p:sp>
        <p:nvSpPr>
          <p:cNvPr id="32" name="SK-26-text-31"/>
          <p:cNvSpPr/>
          <p:nvPr/>
        </p:nvSpPr>
        <p:spPr>
          <a:xfrm>
            <a:off x="571500" y="5477024"/>
            <a:ext cx="7905750" cy="5179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Scleritis/Episcleritis: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Severe eye pain or vision change.</a:t>
            </a:r>
            <a:endParaRPr lang="en-US" sz="1275" dirty="0"/>
          </a:p>
          <a:p>
            <a:pPr marL="0" indent="0">
              <a:lnSpc>
                <a:spcPts val="2040"/>
              </a:lnSpc>
              <a:buNone/>
            </a:pPr>
            <a:r>
              <a:rPr lang="en-US" sz="1275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Vasculitis: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Skin ulceration, peripheral gangrene, or mononeuritis multiplex.</a:t>
            </a:r>
            <a:endParaRPr lang="en-US" sz="1275" dirty="0"/>
          </a:p>
        </p:txBody>
      </p:sp>
      <p:sp>
        <p:nvSpPr>
          <p:cNvPr id="33" name="SK-26-text-32"/>
          <p:cNvSpPr/>
          <p:nvPr/>
        </p:nvSpPr>
        <p:spPr>
          <a:xfrm>
            <a:off x="685800" y="6033046"/>
            <a:ext cx="8909620" cy="2524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075985"/>
                </a:solidFill>
              </a:rPr>
              <a:t>ACTION: Specialist Review (Ophthalmology/Rheumatology)</a:t>
            </a:r>
            <a:endParaRPr lang="en-US" sz="1125" dirty="0"/>
          </a:p>
        </p:txBody>
      </p:sp>
      <p:sp>
        <p:nvSpPr>
          <p:cNvPr id="34" name="SK-26-text-33"/>
          <p:cNvSpPr/>
          <p:nvPr/>
        </p:nvSpPr>
        <p:spPr>
          <a:xfrm>
            <a:off x="9848850" y="1325314"/>
            <a:ext cx="1428750" cy="4895850"/>
          </a:xfrm>
          <a:prstGeom prst="rect">
            <a:avLst/>
          </a:prstGeom>
          <a:noFill/>
          <a:ln/>
        </p:spPr>
        <p:txBody>
          <a:bodyPr vert="vert" wrap="square" lIns="0" tIns="0" rIns="0" bIns="0" rtlCol="0" anchor="ctr"/>
          <a:lstStyle/>
          <a:p>
            <a:pPr marL="0" indent="0">
              <a:lnSpc>
                <a:spcPts val="11250"/>
              </a:lnSpc>
              <a:buNone/>
            </a:pPr>
            <a:r>
              <a:rPr lang="en-US" sz="7500" b="1" kern="0" spc="720" dirty="0">
                <a:solidFill>
                  <a:srgbClr val="EA580C">
                    <a:alpha val="90000"/>
                  </a:srgbClr>
                </a:solidFill>
              </a:rPr>
              <a:t>URGENT</a:t>
            </a:r>
            <a:endParaRPr lang="en-US" sz="7500" dirty="0"/>
          </a:p>
        </p:txBody>
      </p:sp>
      <p:sp>
        <p:nvSpPr>
          <p:cNvPr id="35" name="SK-26-text-34"/>
          <p:cNvSpPr/>
          <p:nvPr/>
        </p:nvSpPr>
        <p:spPr>
          <a:xfrm>
            <a:off x="381000" y="6596063"/>
            <a:ext cx="2716530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825" dirty="0"/>
          </a:p>
        </p:txBody>
      </p:sp>
      <p:sp>
        <p:nvSpPr>
          <p:cNvPr id="36" name="SK-26-text-35"/>
          <p:cNvSpPr/>
          <p:nvPr/>
        </p:nvSpPr>
        <p:spPr>
          <a:xfrm>
            <a:off x="9705975" y="6596063"/>
            <a:ext cx="2486025" cy="15716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238"/>
              </a:lnSpc>
              <a:buNone/>
            </a:pPr>
            <a:r>
              <a:rPr lang="en-US" sz="82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 — Red Flags</a:t>
            </a:r>
            <a:endParaRPr lang="en-US" sz="8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2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6" name="SK-2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79215"/>
            <a:ext cx="5600700" cy="1359545"/>
          </a:xfrm>
          <a:prstGeom prst="rect">
            <a:avLst/>
          </a:prstGeom>
        </p:spPr>
      </p:pic>
      <p:pic>
        <p:nvPicPr>
          <p:cNvPr id="7" name="SK-2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731615"/>
            <a:ext cx="272058" cy="1092845"/>
          </a:xfrm>
          <a:prstGeom prst="rect">
            <a:avLst/>
          </a:prstGeom>
        </p:spPr>
      </p:pic>
      <p:pic>
        <p:nvPicPr>
          <p:cNvPr id="8" name="SK-2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758" y="2465040"/>
            <a:ext cx="2543175" cy="223838"/>
          </a:xfrm>
          <a:prstGeom prst="rect">
            <a:avLst/>
          </a:prstGeom>
        </p:spPr>
      </p:pic>
      <p:pic>
        <p:nvPicPr>
          <p:cNvPr id="9" name="SK-2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091160"/>
            <a:ext cx="5600700" cy="1359545"/>
          </a:xfrm>
          <a:prstGeom prst="rect">
            <a:avLst/>
          </a:prstGeom>
        </p:spPr>
      </p:pic>
      <p:pic>
        <p:nvPicPr>
          <p:cNvPr id="10" name="SK-2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0332" y="3243560"/>
            <a:ext cx="285750" cy="1092845"/>
          </a:xfrm>
          <a:prstGeom prst="rect">
            <a:avLst/>
          </a:prstGeom>
        </p:spPr>
      </p:pic>
      <p:pic>
        <p:nvPicPr>
          <p:cNvPr id="11" name="SK-2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3662" y="3976985"/>
            <a:ext cx="2314575" cy="223838"/>
          </a:xfrm>
          <a:prstGeom prst="rect">
            <a:avLst/>
          </a:prstGeom>
        </p:spPr>
      </p:pic>
      <p:pic>
        <p:nvPicPr>
          <p:cNvPr id="12" name="SK-2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4603105"/>
            <a:ext cx="5600700" cy="1359545"/>
          </a:xfrm>
          <a:prstGeom prst="rect">
            <a:avLst/>
          </a:prstGeom>
        </p:spPr>
      </p:pic>
      <p:pic>
        <p:nvPicPr>
          <p:cNvPr id="13" name="SK-2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5300" y="4755505"/>
            <a:ext cx="272653" cy="1092845"/>
          </a:xfrm>
          <a:prstGeom prst="rect">
            <a:avLst/>
          </a:prstGeom>
        </p:spPr>
      </p:pic>
      <p:pic>
        <p:nvPicPr>
          <p:cNvPr id="14" name="SK-27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0353" y="5488930"/>
            <a:ext cx="2466975" cy="223838"/>
          </a:xfrm>
          <a:prstGeom prst="rect">
            <a:avLst/>
          </a:prstGeom>
        </p:spPr>
      </p:pic>
      <p:pic>
        <p:nvPicPr>
          <p:cNvPr id="15" name="SK-27-img-1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300" y="1579215"/>
            <a:ext cx="5600700" cy="1359545"/>
          </a:xfrm>
          <a:prstGeom prst="rect">
            <a:avLst/>
          </a:prstGeom>
        </p:spPr>
      </p:pic>
      <p:pic>
        <p:nvPicPr>
          <p:cNvPr id="16" name="SK-27-img-1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3352" y="1731615"/>
            <a:ext cx="285750" cy="1092845"/>
          </a:xfrm>
          <a:prstGeom prst="rect">
            <a:avLst/>
          </a:prstGeom>
        </p:spPr>
      </p:pic>
      <p:pic>
        <p:nvPicPr>
          <p:cNvPr id="17" name="SK-27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00255" y="2465040"/>
            <a:ext cx="2343150" cy="223838"/>
          </a:xfrm>
          <a:prstGeom prst="rect">
            <a:avLst/>
          </a:prstGeom>
        </p:spPr>
      </p:pic>
      <p:pic>
        <p:nvPicPr>
          <p:cNvPr id="18" name="SK-27-img-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300" y="3091160"/>
            <a:ext cx="5600700" cy="1359545"/>
          </a:xfrm>
          <a:prstGeom prst="rect">
            <a:avLst/>
          </a:prstGeom>
        </p:spPr>
      </p:pic>
      <p:pic>
        <p:nvPicPr>
          <p:cNvPr id="19" name="SK-27-img-1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1687" y="3243560"/>
            <a:ext cx="285750" cy="1092845"/>
          </a:xfrm>
          <a:prstGeom prst="rect">
            <a:avLst/>
          </a:prstGeom>
        </p:spPr>
      </p:pic>
      <p:pic>
        <p:nvPicPr>
          <p:cNvPr id="20" name="SK-27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16923" y="3976985"/>
            <a:ext cx="2152650" cy="223838"/>
          </a:xfrm>
          <a:prstGeom prst="rect">
            <a:avLst/>
          </a:prstGeom>
        </p:spPr>
      </p:pic>
      <p:pic>
        <p:nvPicPr>
          <p:cNvPr id="21" name="SK-27-img-2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300" y="4603105"/>
            <a:ext cx="5600700" cy="1359545"/>
          </a:xfrm>
          <a:prstGeom prst="rect">
            <a:avLst/>
          </a:prstGeom>
        </p:spPr>
      </p:pic>
      <p:pic>
        <p:nvPicPr>
          <p:cNvPr id="22" name="SK-27-img-2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4600" y="4755505"/>
            <a:ext cx="282178" cy="1092845"/>
          </a:xfrm>
          <a:prstGeom prst="rect">
            <a:avLst/>
          </a:prstGeom>
        </p:spPr>
      </p:pic>
      <p:pic>
        <p:nvPicPr>
          <p:cNvPr id="23" name="SK-27-img-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759178" y="5488930"/>
            <a:ext cx="2428875" cy="223838"/>
          </a:xfrm>
          <a:prstGeom prst="rect">
            <a:avLst/>
          </a:prstGeom>
        </p:spPr>
      </p:pic>
      <p:pic>
        <p:nvPicPr>
          <p:cNvPr id="24" name="SK-27-img-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6191250"/>
            <a:ext cx="11430000" cy="285750"/>
          </a:xfrm>
          <a:prstGeom prst="rect">
            <a:avLst/>
          </a:prstGeom>
        </p:spPr>
      </p:pic>
      <p:sp>
        <p:nvSpPr>
          <p:cNvPr id="25" name="SK-27-text-24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6" name="SK-27-text-25"/>
          <p:cNvSpPr/>
          <p:nvPr/>
        </p:nvSpPr>
        <p:spPr>
          <a:xfrm>
            <a:off x="419100" y="885825"/>
            <a:ext cx="11772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Common Pitfalls in GP Practice</a:t>
            </a:r>
            <a:endParaRPr lang="en-US" sz="2550" dirty="0"/>
          </a:p>
        </p:txBody>
      </p:sp>
      <p:sp>
        <p:nvSpPr>
          <p:cNvPr id="27" name="SK-27-text-26"/>
          <p:cNvSpPr/>
          <p:nvPr/>
        </p:nvSpPr>
        <p:spPr>
          <a:xfrm>
            <a:off x="919758" y="1693515"/>
            <a:ext cx="503336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Delaying Urgent Referral</a:t>
            </a:r>
            <a:endParaRPr lang="en-US" sz="1350" dirty="0"/>
          </a:p>
        </p:txBody>
      </p:sp>
      <p:sp>
        <p:nvSpPr>
          <p:cNvPr id="28" name="SK-27-text-27"/>
          <p:cNvSpPr/>
          <p:nvPr/>
        </p:nvSpPr>
        <p:spPr>
          <a:xfrm>
            <a:off x="919758" y="1988790"/>
            <a:ext cx="4947642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Waiting for X-ray erosions or serology (RF/CCP) before referring. NICE/BSR emphasize clinical synovitis as the key trigger.</a:t>
            </a:r>
            <a:endParaRPr lang="en-US" sz="1125" dirty="0"/>
          </a:p>
        </p:txBody>
      </p:sp>
      <p:sp>
        <p:nvSpPr>
          <p:cNvPr id="29" name="SK-27-text-28"/>
          <p:cNvSpPr/>
          <p:nvPr/>
        </p:nvSpPr>
        <p:spPr>
          <a:xfrm>
            <a:off x="995958" y="2465040"/>
            <a:ext cx="5803315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Fact: X-rays are often normal in early RA</a:t>
            </a:r>
            <a:endParaRPr lang="en-US" sz="975" dirty="0"/>
          </a:p>
        </p:txBody>
      </p:sp>
      <p:sp>
        <p:nvSpPr>
          <p:cNvPr id="30" name="SK-27-text-29"/>
          <p:cNvSpPr/>
          <p:nvPr/>
        </p:nvSpPr>
        <p:spPr>
          <a:xfrm>
            <a:off x="963662" y="3205460"/>
            <a:ext cx="543496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Methotrexate Dosing Errors</a:t>
            </a:r>
            <a:endParaRPr lang="en-US" sz="1350" dirty="0"/>
          </a:p>
        </p:txBody>
      </p:sp>
      <p:sp>
        <p:nvSpPr>
          <p:cNvPr id="31" name="SK-27-text-30"/>
          <p:cNvSpPr/>
          <p:nvPr/>
        </p:nvSpPr>
        <p:spPr>
          <a:xfrm>
            <a:off x="963662" y="3500735"/>
            <a:ext cx="490373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Prescribing daily instead of ONCE WEEKLY, or using 10mg tablets. High risk of fatal bone marrow toxicity.</a:t>
            </a:r>
            <a:endParaRPr lang="en-US" sz="1125" dirty="0"/>
          </a:p>
        </p:txBody>
      </p:sp>
      <p:sp>
        <p:nvSpPr>
          <p:cNvPr id="32" name="SK-27-text-31"/>
          <p:cNvSpPr/>
          <p:nvPr/>
        </p:nvSpPr>
        <p:spPr>
          <a:xfrm>
            <a:off x="1039862" y="3976985"/>
            <a:ext cx="5258302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Safety: Prescribe 2.5mg tablets only</a:t>
            </a:r>
            <a:endParaRPr lang="en-US" sz="975" dirty="0"/>
          </a:p>
        </p:txBody>
      </p:sp>
      <p:sp>
        <p:nvSpPr>
          <p:cNvPr id="33" name="SK-27-text-32"/>
          <p:cNvSpPr/>
          <p:nvPr/>
        </p:nvSpPr>
        <p:spPr>
          <a:xfrm>
            <a:off x="920353" y="4717405"/>
            <a:ext cx="58464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Fatal Antibiotic Interaction</a:t>
            </a:r>
            <a:endParaRPr lang="en-US" sz="1350" dirty="0"/>
          </a:p>
        </p:txBody>
      </p:sp>
      <p:sp>
        <p:nvSpPr>
          <p:cNvPr id="34" name="SK-27-text-33"/>
          <p:cNvSpPr/>
          <p:nvPr/>
        </p:nvSpPr>
        <p:spPr>
          <a:xfrm>
            <a:off x="920353" y="5012680"/>
            <a:ext cx="4947047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Co-prescribing Trimethoprim or Co-trimoxazole with Methotrexate. Both are folate antagonists; combination can be lethal.</a:t>
            </a:r>
            <a:endParaRPr lang="en-US" sz="1125" dirty="0"/>
          </a:p>
        </p:txBody>
      </p:sp>
      <p:sp>
        <p:nvSpPr>
          <p:cNvPr id="35" name="SK-27-text-34"/>
          <p:cNvSpPr/>
          <p:nvPr/>
        </p:nvSpPr>
        <p:spPr>
          <a:xfrm>
            <a:off x="996553" y="5488930"/>
            <a:ext cx="5094985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Risk: Severe bone marrow suppression</a:t>
            </a:r>
            <a:endParaRPr lang="en-US" sz="975" dirty="0"/>
          </a:p>
        </p:txBody>
      </p:sp>
      <p:sp>
        <p:nvSpPr>
          <p:cNvPr id="36" name="SK-27-text-35"/>
          <p:cNvSpPr/>
          <p:nvPr/>
        </p:nvSpPr>
        <p:spPr>
          <a:xfrm>
            <a:off x="6800255" y="1693515"/>
            <a:ext cx="53917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Live Vaccine Contraindication</a:t>
            </a:r>
            <a:endParaRPr lang="en-US" sz="1350" dirty="0"/>
          </a:p>
        </p:txBody>
      </p:sp>
      <p:sp>
        <p:nvSpPr>
          <p:cNvPr id="37" name="SK-27-text-36"/>
          <p:cNvSpPr/>
          <p:nvPr/>
        </p:nvSpPr>
        <p:spPr>
          <a:xfrm>
            <a:off x="6800255" y="1988790"/>
            <a:ext cx="4896445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Giving live vaccines (e.g., Zostavax shingles vaccine) to patients on biologics or immunosuppressants.</a:t>
            </a:r>
            <a:endParaRPr lang="en-US" sz="1125" dirty="0"/>
          </a:p>
        </p:txBody>
      </p:sp>
      <p:sp>
        <p:nvSpPr>
          <p:cNvPr id="38" name="SK-27-text-37"/>
          <p:cNvSpPr/>
          <p:nvPr/>
        </p:nvSpPr>
        <p:spPr>
          <a:xfrm>
            <a:off x="6876455" y="2465040"/>
            <a:ext cx="5216448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Action: Use non-live Shingrix instead</a:t>
            </a:r>
            <a:endParaRPr lang="en-US" sz="975" dirty="0"/>
          </a:p>
        </p:txBody>
      </p:sp>
      <p:sp>
        <p:nvSpPr>
          <p:cNvPr id="39" name="SK-27-text-38"/>
          <p:cNvSpPr/>
          <p:nvPr/>
        </p:nvSpPr>
        <p:spPr>
          <a:xfrm>
            <a:off x="6816923" y="3205460"/>
            <a:ext cx="537507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The "Just a Flare" Fallacy</a:t>
            </a:r>
            <a:endParaRPr lang="en-US" sz="1350" dirty="0"/>
          </a:p>
        </p:txBody>
      </p:sp>
      <p:sp>
        <p:nvSpPr>
          <p:cNvPr id="40" name="SK-27-text-39"/>
          <p:cNvSpPr/>
          <p:nvPr/>
        </p:nvSpPr>
        <p:spPr>
          <a:xfrm>
            <a:off x="6816923" y="3500735"/>
            <a:ext cx="4879777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Treating a hot, swollen monoarticular joint as a simple RA flare without excluding Septic Arthritis.</a:t>
            </a:r>
            <a:endParaRPr lang="en-US" sz="1125" dirty="0"/>
          </a:p>
        </p:txBody>
      </p:sp>
      <p:sp>
        <p:nvSpPr>
          <p:cNvPr id="41" name="SK-27-text-40"/>
          <p:cNvSpPr/>
          <p:nvPr/>
        </p:nvSpPr>
        <p:spPr>
          <a:xfrm>
            <a:off x="6893123" y="3976985"/>
            <a:ext cx="5046733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Rule: If in doubt, aspirate urgently</a:t>
            </a:r>
            <a:endParaRPr lang="en-US" sz="975" dirty="0"/>
          </a:p>
        </p:txBody>
      </p:sp>
      <p:sp>
        <p:nvSpPr>
          <p:cNvPr id="42" name="SK-27-text-41"/>
          <p:cNvSpPr/>
          <p:nvPr/>
        </p:nvSpPr>
        <p:spPr>
          <a:xfrm>
            <a:off x="6759178" y="4717405"/>
            <a:ext cx="502324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11827"/>
                </a:solidFill>
              </a:rPr>
              <a:t>Underestimating CV Risk</a:t>
            </a:r>
            <a:endParaRPr lang="en-US" sz="1350" dirty="0"/>
          </a:p>
        </p:txBody>
      </p:sp>
      <p:sp>
        <p:nvSpPr>
          <p:cNvPr id="43" name="SK-27-text-42"/>
          <p:cNvSpPr/>
          <p:nvPr/>
        </p:nvSpPr>
        <p:spPr>
          <a:xfrm>
            <a:off x="6759178" y="5012680"/>
            <a:ext cx="4937522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Using QRISK2 or failing to assess yearly. RA independently doubles the risk of MI and stroke (comparable to diabetes).</a:t>
            </a:r>
            <a:endParaRPr lang="en-US" sz="1125" dirty="0"/>
          </a:p>
        </p:txBody>
      </p:sp>
      <p:sp>
        <p:nvSpPr>
          <p:cNvPr id="44" name="SK-27-text-43"/>
          <p:cNvSpPr/>
          <p:nvPr/>
        </p:nvSpPr>
        <p:spPr>
          <a:xfrm>
            <a:off x="6835378" y="5488930"/>
            <a:ext cx="5356622" cy="2238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Update: Use QRISK3 for all RA patients</a:t>
            </a:r>
            <a:endParaRPr lang="en-US" sz="975" dirty="0"/>
          </a:p>
        </p:txBody>
      </p:sp>
      <p:sp>
        <p:nvSpPr>
          <p:cNvPr id="45" name="SK-27-text-44"/>
          <p:cNvSpPr/>
          <p:nvPr/>
        </p:nvSpPr>
        <p:spPr>
          <a:xfrm>
            <a:off x="381000" y="63055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6" name="SK-27-text-45"/>
          <p:cNvSpPr/>
          <p:nvPr/>
        </p:nvSpPr>
        <p:spPr>
          <a:xfrm>
            <a:off x="10277475" y="6305550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3057525" cy="352425"/>
          </a:xfrm>
          <a:prstGeom prst="rect">
            <a:avLst/>
          </a:prstGeom>
        </p:spPr>
      </p:pic>
      <p:pic>
        <p:nvPicPr>
          <p:cNvPr id="5" name="SK-2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388590"/>
          </a:xfrm>
          <a:prstGeom prst="rect">
            <a:avLst/>
          </a:prstGeom>
        </p:spPr>
      </p:pic>
      <p:pic>
        <p:nvPicPr>
          <p:cNvPr id="6" name="SK-2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45865"/>
            <a:ext cx="5410200" cy="2009775"/>
          </a:xfrm>
          <a:prstGeom prst="rect">
            <a:avLst/>
          </a:prstGeom>
        </p:spPr>
      </p:pic>
      <p:pic>
        <p:nvPicPr>
          <p:cNvPr id="7" name="SK-2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648718"/>
            <a:ext cx="261937" cy="213420"/>
          </a:xfrm>
          <a:prstGeom prst="rect">
            <a:avLst/>
          </a:prstGeom>
        </p:spPr>
      </p:pic>
      <p:pic>
        <p:nvPicPr>
          <p:cNvPr id="8" name="SK-2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3579465"/>
            <a:ext cx="5410200" cy="2009775"/>
          </a:xfrm>
          <a:prstGeom prst="rect">
            <a:avLst/>
          </a:prstGeom>
        </p:spPr>
      </p:pic>
      <p:pic>
        <p:nvPicPr>
          <p:cNvPr id="9" name="SK-2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782318"/>
            <a:ext cx="261937" cy="213420"/>
          </a:xfrm>
          <a:prstGeom prst="rect">
            <a:avLst/>
          </a:prstGeom>
        </p:spPr>
      </p:pic>
      <p:pic>
        <p:nvPicPr>
          <p:cNvPr id="10" name="SK-28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5713065"/>
            <a:ext cx="5410200" cy="619125"/>
          </a:xfrm>
          <a:prstGeom prst="rect">
            <a:avLst/>
          </a:prstGeom>
        </p:spPr>
      </p:pic>
      <p:pic>
        <p:nvPicPr>
          <p:cNvPr id="11" name="SK-28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5847308"/>
            <a:ext cx="178594" cy="148828"/>
          </a:xfrm>
          <a:prstGeom prst="rect">
            <a:avLst/>
          </a:prstGeom>
        </p:spPr>
      </p:pic>
      <p:pic>
        <p:nvPicPr>
          <p:cNvPr id="12" name="SK-28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9800" y="1445865"/>
            <a:ext cx="5791200" cy="4886325"/>
          </a:xfrm>
          <a:prstGeom prst="rect">
            <a:avLst/>
          </a:prstGeom>
        </p:spPr>
      </p:pic>
      <p:pic>
        <p:nvPicPr>
          <p:cNvPr id="13" name="SK-28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300" y="1686818"/>
            <a:ext cx="261937" cy="213420"/>
          </a:xfrm>
          <a:prstGeom prst="rect">
            <a:avLst/>
          </a:prstGeom>
        </p:spPr>
      </p:pic>
      <p:pic>
        <p:nvPicPr>
          <p:cNvPr id="14" name="SK-28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0300" y="2103090"/>
            <a:ext cx="5410200" cy="876300"/>
          </a:xfrm>
          <a:prstGeom prst="rect">
            <a:avLst/>
          </a:prstGeom>
        </p:spPr>
      </p:pic>
      <p:pic>
        <p:nvPicPr>
          <p:cNvPr id="15" name="SK-28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4600" y="2236440"/>
            <a:ext cx="214313" cy="175320"/>
          </a:xfrm>
          <a:prstGeom prst="rect">
            <a:avLst/>
          </a:prstGeom>
        </p:spPr>
      </p:pic>
      <p:pic>
        <p:nvPicPr>
          <p:cNvPr id="16" name="SK-28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3093690"/>
            <a:ext cx="5410200" cy="676275"/>
          </a:xfrm>
          <a:prstGeom prst="rect">
            <a:avLst/>
          </a:prstGeom>
        </p:spPr>
      </p:pic>
      <p:pic>
        <p:nvPicPr>
          <p:cNvPr id="17" name="SK-28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24600" y="3227040"/>
            <a:ext cx="214313" cy="175320"/>
          </a:xfrm>
          <a:prstGeom prst="rect">
            <a:avLst/>
          </a:prstGeom>
        </p:spPr>
      </p:pic>
      <p:pic>
        <p:nvPicPr>
          <p:cNvPr id="18" name="SK-28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3884265"/>
            <a:ext cx="5410200" cy="676275"/>
          </a:xfrm>
          <a:prstGeom prst="rect">
            <a:avLst/>
          </a:prstGeom>
        </p:spPr>
      </p:pic>
      <p:pic>
        <p:nvPicPr>
          <p:cNvPr id="19" name="SK-28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24600" y="4017615"/>
            <a:ext cx="214313" cy="175320"/>
          </a:xfrm>
          <a:prstGeom prst="rect">
            <a:avLst/>
          </a:prstGeom>
        </p:spPr>
      </p:pic>
      <p:pic>
        <p:nvPicPr>
          <p:cNvPr id="20" name="SK-28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4674840"/>
            <a:ext cx="5410200" cy="676275"/>
          </a:xfrm>
          <a:prstGeom prst="rect">
            <a:avLst/>
          </a:prstGeom>
        </p:spPr>
      </p:pic>
      <p:pic>
        <p:nvPicPr>
          <p:cNvPr id="21" name="SK-28-img-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24600" y="4808190"/>
            <a:ext cx="214313" cy="175320"/>
          </a:xfrm>
          <a:prstGeom prst="rect">
            <a:avLst/>
          </a:prstGeom>
        </p:spPr>
      </p:pic>
      <p:pic>
        <p:nvPicPr>
          <p:cNvPr id="22" name="SK-28-img-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10300" y="5465415"/>
            <a:ext cx="5410200" cy="676275"/>
          </a:xfrm>
          <a:prstGeom prst="rect">
            <a:avLst/>
          </a:prstGeom>
        </p:spPr>
      </p:pic>
      <p:pic>
        <p:nvPicPr>
          <p:cNvPr id="23" name="SK-28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24600" y="5598765"/>
            <a:ext cx="214313" cy="175320"/>
          </a:xfrm>
          <a:prstGeom prst="rect">
            <a:avLst/>
          </a:prstGeom>
        </p:spPr>
      </p:pic>
      <p:pic>
        <p:nvPicPr>
          <p:cNvPr id="24" name="SK-28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1000" y="6579840"/>
            <a:ext cx="11430000" cy="266700"/>
          </a:xfrm>
          <a:prstGeom prst="rect">
            <a:avLst/>
          </a:prstGeom>
        </p:spPr>
      </p:pic>
      <p:sp>
        <p:nvSpPr>
          <p:cNvPr id="25" name="SK-28-text-24"/>
          <p:cNvSpPr/>
          <p:nvPr/>
        </p:nvSpPr>
        <p:spPr>
          <a:xfrm>
            <a:off x="609600" y="3048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6" name="SK-28-text-25"/>
          <p:cNvSpPr/>
          <p:nvPr/>
        </p:nvSpPr>
        <p:spPr>
          <a:xfrm>
            <a:off x="419100" y="809625"/>
            <a:ext cx="115538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Referral: When and How</a:t>
            </a:r>
            <a:endParaRPr lang="en-US" sz="2550" dirty="0"/>
          </a:p>
        </p:txBody>
      </p:sp>
      <p:sp>
        <p:nvSpPr>
          <p:cNvPr id="27" name="SK-28-text-26"/>
          <p:cNvSpPr/>
          <p:nvPr/>
        </p:nvSpPr>
        <p:spPr>
          <a:xfrm>
            <a:off x="928688" y="1598265"/>
            <a:ext cx="75438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A580C"/>
                </a:solidFill>
              </a:rPr>
              <a:t>Urgent Referral (NICE NG100)</a:t>
            </a:r>
            <a:endParaRPr lang="en-US" sz="1650" dirty="0"/>
          </a:p>
        </p:txBody>
      </p:sp>
      <p:sp>
        <p:nvSpPr>
          <p:cNvPr id="28" name="SK-28-text-27"/>
          <p:cNvSpPr/>
          <p:nvPr/>
        </p:nvSpPr>
        <p:spPr>
          <a:xfrm>
            <a:off x="571500" y="2007840"/>
            <a:ext cx="8366760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</a:t>
            </a:r>
            <a:r>
              <a:rPr lang="en-US" sz="13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URGENTLY within 3 working days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if:</a:t>
            </a:r>
            <a:endParaRPr lang="en-US" sz="1350" dirty="0"/>
          </a:p>
        </p:txBody>
      </p:sp>
      <p:sp>
        <p:nvSpPr>
          <p:cNvPr id="29" name="SK-28-text-28"/>
          <p:cNvSpPr/>
          <p:nvPr/>
        </p:nvSpPr>
        <p:spPr>
          <a:xfrm>
            <a:off x="800100" y="2377380"/>
            <a:ext cx="950283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Very high level of clinical concern (suspicion of RA).</a:t>
            </a:r>
            <a:endParaRPr lang="en-US" sz="1200" dirty="0"/>
          </a:p>
        </p:txBody>
      </p:sp>
      <p:sp>
        <p:nvSpPr>
          <p:cNvPr id="30" name="SK-28-text-29"/>
          <p:cNvSpPr/>
          <p:nvPr/>
        </p:nvSpPr>
        <p:spPr>
          <a:xfrm>
            <a:off x="800100" y="2663130"/>
            <a:ext cx="750639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AND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active synovitis (swelling) is present.</a:t>
            </a:r>
            <a:endParaRPr lang="en-US" sz="1200" dirty="0"/>
          </a:p>
        </p:txBody>
      </p:sp>
      <p:sp>
        <p:nvSpPr>
          <p:cNvPr id="31" name="SK-28-text-30"/>
          <p:cNvSpPr/>
          <p:nvPr/>
        </p:nvSpPr>
        <p:spPr>
          <a:xfrm>
            <a:off x="800100" y="2948880"/>
            <a:ext cx="932826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Positive squeeze test / persistent morning stiffness.</a:t>
            </a:r>
            <a:endParaRPr lang="en-US" sz="1200" dirty="0"/>
          </a:p>
        </p:txBody>
      </p:sp>
      <p:sp>
        <p:nvSpPr>
          <p:cNvPr id="32" name="SK-28-text-31"/>
          <p:cNvSpPr/>
          <p:nvPr/>
        </p:nvSpPr>
        <p:spPr>
          <a:xfrm>
            <a:off x="928688" y="3731865"/>
            <a:ext cx="5029200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A580C"/>
                </a:solidFill>
              </a:rPr>
              <a:t>The 12-Week Window</a:t>
            </a:r>
            <a:endParaRPr lang="en-US" sz="1650" dirty="0"/>
          </a:p>
        </p:txBody>
      </p:sp>
      <p:sp>
        <p:nvSpPr>
          <p:cNvPr id="33" name="SK-28-text-32"/>
          <p:cNvSpPr/>
          <p:nvPr/>
        </p:nvSpPr>
        <p:spPr>
          <a:xfrm>
            <a:off x="571500" y="4141440"/>
            <a:ext cx="8521065" cy="2742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6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all suspected inflammatory arthritis:</a:t>
            </a:r>
            <a:endParaRPr lang="en-US" sz="1350" dirty="0"/>
          </a:p>
        </p:txBody>
      </p:sp>
      <p:sp>
        <p:nvSpPr>
          <p:cNvPr id="34" name="SK-28-text-33"/>
          <p:cNvSpPr/>
          <p:nvPr/>
        </p:nvSpPr>
        <p:spPr>
          <a:xfrm>
            <a:off x="800100" y="4510980"/>
            <a:ext cx="9484822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Aim for rheumatology review within </a:t>
            </a: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weeks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onset.</a:t>
            </a:r>
            <a:endParaRPr lang="en-US" sz="1200" dirty="0"/>
          </a:p>
        </p:txBody>
      </p:sp>
      <p:sp>
        <p:nvSpPr>
          <p:cNvPr id="35" name="SK-28-text-34"/>
          <p:cNvSpPr/>
          <p:nvPr/>
        </p:nvSpPr>
        <p:spPr>
          <a:xfrm>
            <a:off x="800100" y="4796730"/>
            <a:ext cx="113919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DMARD initiation → significantly better long-term prognosis.</a:t>
            </a:r>
            <a:endParaRPr lang="en-US" sz="1200" dirty="0"/>
          </a:p>
        </p:txBody>
      </p:sp>
      <p:sp>
        <p:nvSpPr>
          <p:cNvPr id="36" name="SK-28-text-35"/>
          <p:cNvSpPr/>
          <p:nvPr/>
        </p:nvSpPr>
        <p:spPr>
          <a:xfrm>
            <a:off x="800100" y="5082480"/>
            <a:ext cx="1055023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 not wait for X-ray or blood results if suspicion is high.</a:t>
            </a:r>
            <a:endParaRPr lang="en-US" sz="1200" dirty="0"/>
          </a:p>
        </p:txBody>
      </p:sp>
      <p:sp>
        <p:nvSpPr>
          <p:cNvPr id="37" name="SK-28-text-36"/>
          <p:cNvSpPr/>
          <p:nvPr/>
        </p:nvSpPr>
        <p:spPr>
          <a:xfrm>
            <a:off x="711994" y="5808315"/>
            <a:ext cx="51054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991B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CRITICAL: If you have given steroids (IM/Oral) for symptom relief, YOU MUST document the dose and date in the referral.</a:t>
            </a:r>
            <a:endParaRPr lang="en-US" sz="1125" dirty="0"/>
          </a:p>
        </p:txBody>
      </p:sp>
      <p:sp>
        <p:nvSpPr>
          <p:cNvPr id="38" name="SK-28-text-37"/>
          <p:cNvSpPr/>
          <p:nvPr/>
        </p:nvSpPr>
        <p:spPr>
          <a:xfrm>
            <a:off x="6567488" y="1636365"/>
            <a:ext cx="5624513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0369A1"/>
                </a:solidFill>
              </a:rPr>
              <a:t>High-Quality Referral Letter</a:t>
            </a:r>
            <a:endParaRPr lang="en-US" sz="1650" dirty="0"/>
          </a:p>
        </p:txBody>
      </p:sp>
      <p:sp>
        <p:nvSpPr>
          <p:cNvPr id="39" name="SK-28-text-38"/>
          <p:cNvSpPr/>
          <p:nvPr/>
        </p:nvSpPr>
        <p:spPr>
          <a:xfrm>
            <a:off x="6653213" y="2217390"/>
            <a:ext cx="492918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Symptoms &amp; History</a:t>
            </a:r>
            <a:endParaRPr lang="en-US" sz="1200" dirty="0"/>
          </a:p>
        </p:txBody>
      </p:sp>
      <p:sp>
        <p:nvSpPr>
          <p:cNvPr id="40" name="SK-28-text-39"/>
          <p:cNvSpPr/>
          <p:nvPr/>
        </p:nvSpPr>
        <p:spPr>
          <a:xfrm>
            <a:off x="6653213" y="2465040"/>
            <a:ext cx="4852988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Distribution of joints, duration of stiffness (&gt;30 mins), systemic features (fatigue).</a:t>
            </a:r>
            <a:endParaRPr lang="en-US" sz="1050" dirty="0"/>
          </a:p>
        </p:txBody>
      </p:sp>
      <p:sp>
        <p:nvSpPr>
          <p:cNvPr id="41" name="SK-28-text-40"/>
          <p:cNvSpPr/>
          <p:nvPr/>
        </p:nvSpPr>
        <p:spPr>
          <a:xfrm>
            <a:off x="6653213" y="3207990"/>
            <a:ext cx="492918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Examination Findings</a:t>
            </a:r>
            <a:endParaRPr lang="en-US" sz="1200" dirty="0"/>
          </a:p>
        </p:txBody>
      </p:sp>
      <p:sp>
        <p:nvSpPr>
          <p:cNvPr id="42" name="SK-28-text-41"/>
          <p:cNvSpPr/>
          <p:nvPr/>
        </p:nvSpPr>
        <p:spPr>
          <a:xfrm>
            <a:off x="6653213" y="3455640"/>
            <a:ext cx="55387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 specific joint swelling, tenderness, and Squeeze Test results.</a:t>
            </a:r>
            <a:endParaRPr lang="en-US" sz="1050" dirty="0"/>
          </a:p>
        </p:txBody>
      </p:sp>
      <p:sp>
        <p:nvSpPr>
          <p:cNvPr id="43" name="SK-28-text-42"/>
          <p:cNvSpPr/>
          <p:nvPr/>
        </p:nvSpPr>
        <p:spPr>
          <a:xfrm>
            <a:off x="6653213" y="3998565"/>
            <a:ext cx="553878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Investigations (even if pending)</a:t>
            </a:r>
            <a:endParaRPr lang="en-US" sz="1200" dirty="0"/>
          </a:p>
        </p:txBody>
      </p:sp>
      <p:sp>
        <p:nvSpPr>
          <p:cNvPr id="44" name="SK-28-text-43"/>
          <p:cNvSpPr/>
          <p:nvPr/>
        </p:nvSpPr>
        <p:spPr>
          <a:xfrm>
            <a:off x="6653213" y="4246215"/>
            <a:ext cx="55387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CRP, ESR, RF, and Anti-CCP. Note: 30% are seronegative.</a:t>
            </a:r>
            <a:endParaRPr lang="en-US" sz="1050" dirty="0"/>
          </a:p>
        </p:txBody>
      </p:sp>
      <p:sp>
        <p:nvSpPr>
          <p:cNvPr id="45" name="SK-28-text-44"/>
          <p:cNvSpPr/>
          <p:nvPr/>
        </p:nvSpPr>
        <p:spPr>
          <a:xfrm>
            <a:off x="6653213" y="4789140"/>
            <a:ext cx="492918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 to Date</a:t>
            </a:r>
            <a:endParaRPr lang="en-US" sz="1200" dirty="0"/>
          </a:p>
        </p:txBody>
      </p:sp>
      <p:sp>
        <p:nvSpPr>
          <p:cNvPr id="46" name="SK-28-text-45"/>
          <p:cNvSpPr/>
          <p:nvPr/>
        </p:nvSpPr>
        <p:spPr>
          <a:xfrm>
            <a:off x="6653213" y="5036790"/>
            <a:ext cx="55387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NSAIDs used, efficacy, and any bridging steroids (dose/route/timing).</a:t>
            </a:r>
            <a:endParaRPr lang="en-US" sz="1050" dirty="0"/>
          </a:p>
        </p:txBody>
      </p:sp>
      <p:sp>
        <p:nvSpPr>
          <p:cNvPr id="47" name="SK-28-text-46"/>
          <p:cNvSpPr/>
          <p:nvPr/>
        </p:nvSpPr>
        <p:spPr>
          <a:xfrm>
            <a:off x="6653213" y="5579715"/>
            <a:ext cx="492918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 on Function</a:t>
            </a:r>
            <a:endParaRPr lang="en-US" sz="1200" dirty="0"/>
          </a:p>
        </p:txBody>
      </p:sp>
      <p:sp>
        <p:nvSpPr>
          <p:cNvPr id="48" name="SK-28-text-47"/>
          <p:cNvSpPr/>
          <p:nvPr/>
        </p:nvSpPr>
        <p:spPr>
          <a:xfrm>
            <a:off x="6653213" y="5827365"/>
            <a:ext cx="5538788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ADLs, work status (50% stop work within 10 years without T2T).</a:t>
            </a:r>
            <a:endParaRPr lang="en-US" sz="1050" dirty="0"/>
          </a:p>
        </p:txBody>
      </p:sp>
      <p:sp>
        <p:nvSpPr>
          <p:cNvPr id="49" name="SK-28-text-48"/>
          <p:cNvSpPr/>
          <p:nvPr/>
        </p:nvSpPr>
        <p:spPr>
          <a:xfrm>
            <a:off x="419100" y="644262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0" name="SK-28-text-49"/>
          <p:cNvSpPr/>
          <p:nvPr/>
        </p:nvSpPr>
        <p:spPr>
          <a:xfrm>
            <a:off x="10277475" y="6424144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04800"/>
            <a:ext cx="3057525" cy="352425"/>
          </a:xfrm>
          <a:prstGeom prst="rect">
            <a:avLst/>
          </a:prstGeom>
        </p:spPr>
      </p:pic>
      <p:pic>
        <p:nvPicPr>
          <p:cNvPr id="5" name="SK-2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09625"/>
            <a:ext cx="11430000" cy="388590"/>
          </a:xfrm>
          <a:prstGeom prst="rect">
            <a:avLst/>
          </a:prstGeom>
        </p:spPr>
      </p:pic>
      <p:pic>
        <p:nvPicPr>
          <p:cNvPr id="6" name="SK-2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1541115"/>
            <a:ext cx="381000" cy="381000"/>
          </a:xfrm>
          <a:prstGeom prst="rect">
            <a:avLst/>
          </a:prstGeom>
        </p:spPr>
      </p:pic>
      <p:pic>
        <p:nvPicPr>
          <p:cNvPr id="7" name="SK-2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1606748"/>
            <a:ext cx="166688" cy="137220"/>
          </a:xfrm>
          <a:prstGeom prst="rect">
            <a:avLst/>
          </a:prstGeom>
        </p:spPr>
      </p:pic>
      <p:pic>
        <p:nvPicPr>
          <p:cNvPr id="8" name="SK-2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2363837"/>
            <a:ext cx="381000" cy="381000"/>
          </a:xfrm>
          <a:prstGeom prst="rect">
            <a:avLst/>
          </a:prstGeom>
        </p:spPr>
      </p:pic>
      <p:pic>
        <p:nvPicPr>
          <p:cNvPr id="9" name="SK-2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700" y="2429470"/>
            <a:ext cx="166688" cy="137220"/>
          </a:xfrm>
          <a:prstGeom prst="rect">
            <a:avLst/>
          </a:prstGeom>
        </p:spPr>
      </p:pic>
      <p:pic>
        <p:nvPicPr>
          <p:cNvPr id="10" name="SK-2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3186559"/>
            <a:ext cx="381000" cy="381000"/>
          </a:xfrm>
          <a:prstGeom prst="rect">
            <a:avLst/>
          </a:prstGeom>
        </p:spPr>
      </p:pic>
      <p:pic>
        <p:nvPicPr>
          <p:cNvPr id="11" name="SK-2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8700" y="3252192"/>
            <a:ext cx="166688" cy="137220"/>
          </a:xfrm>
          <a:prstGeom prst="rect">
            <a:avLst/>
          </a:prstGeom>
        </p:spPr>
      </p:pic>
      <p:pic>
        <p:nvPicPr>
          <p:cNvPr id="12" name="SK-29-img-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4009281"/>
            <a:ext cx="381000" cy="381000"/>
          </a:xfrm>
          <a:prstGeom prst="rect">
            <a:avLst/>
          </a:prstGeom>
        </p:spPr>
      </p:pic>
      <p:pic>
        <p:nvPicPr>
          <p:cNvPr id="13" name="SK-29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8700" y="4074914"/>
            <a:ext cx="166688" cy="137220"/>
          </a:xfrm>
          <a:prstGeom prst="rect">
            <a:avLst/>
          </a:prstGeom>
        </p:spPr>
      </p:pic>
      <p:pic>
        <p:nvPicPr>
          <p:cNvPr id="14" name="SK-29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5300" y="4832003"/>
            <a:ext cx="381000" cy="381000"/>
          </a:xfrm>
          <a:prstGeom prst="rect">
            <a:avLst/>
          </a:prstGeom>
        </p:spPr>
      </p:pic>
      <p:pic>
        <p:nvPicPr>
          <p:cNvPr id="15" name="SK-29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8700" y="4897636"/>
            <a:ext cx="166688" cy="137220"/>
          </a:xfrm>
          <a:prstGeom prst="rect">
            <a:avLst/>
          </a:prstGeom>
        </p:spPr>
      </p:pic>
      <p:pic>
        <p:nvPicPr>
          <p:cNvPr id="16" name="SK-29-img-1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5654725"/>
            <a:ext cx="381000" cy="381000"/>
          </a:xfrm>
          <a:prstGeom prst="rect">
            <a:avLst/>
          </a:prstGeom>
        </p:spPr>
      </p:pic>
      <p:pic>
        <p:nvPicPr>
          <p:cNvPr id="17" name="SK-29-img-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28700" y="5720358"/>
            <a:ext cx="166688" cy="137220"/>
          </a:xfrm>
          <a:prstGeom prst="rect">
            <a:avLst/>
          </a:prstGeom>
        </p:spPr>
      </p:pic>
      <p:pic>
        <p:nvPicPr>
          <p:cNvPr id="18" name="SK-29-img-1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5100" y="1541115"/>
            <a:ext cx="381000" cy="381000"/>
          </a:xfrm>
          <a:prstGeom prst="rect">
            <a:avLst/>
          </a:prstGeom>
        </p:spPr>
      </p:pic>
      <p:pic>
        <p:nvPicPr>
          <p:cNvPr id="19" name="SK-29-img-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48500" y="1606748"/>
            <a:ext cx="166688" cy="137220"/>
          </a:xfrm>
          <a:prstGeom prst="rect">
            <a:avLst/>
          </a:prstGeom>
        </p:spPr>
      </p:pic>
      <p:pic>
        <p:nvPicPr>
          <p:cNvPr id="20" name="SK-29-img-1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5100" y="2363837"/>
            <a:ext cx="381000" cy="381000"/>
          </a:xfrm>
          <a:prstGeom prst="rect">
            <a:avLst/>
          </a:prstGeom>
        </p:spPr>
      </p:pic>
      <p:pic>
        <p:nvPicPr>
          <p:cNvPr id="21" name="SK-29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48500" y="2429470"/>
            <a:ext cx="166688" cy="137220"/>
          </a:xfrm>
          <a:prstGeom prst="rect">
            <a:avLst/>
          </a:prstGeom>
        </p:spPr>
      </p:pic>
      <p:pic>
        <p:nvPicPr>
          <p:cNvPr id="22" name="SK-29-img-2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5100" y="3186559"/>
            <a:ext cx="381000" cy="381000"/>
          </a:xfrm>
          <a:prstGeom prst="rect">
            <a:avLst/>
          </a:prstGeom>
        </p:spPr>
      </p:pic>
      <p:pic>
        <p:nvPicPr>
          <p:cNvPr id="23" name="SK-29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048500" y="3252192"/>
            <a:ext cx="166688" cy="137220"/>
          </a:xfrm>
          <a:prstGeom prst="rect">
            <a:avLst/>
          </a:prstGeom>
        </p:spPr>
      </p:pic>
      <p:pic>
        <p:nvPicPr>
          <p:cNvPr id="24" name="SK-29-img-2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5100" y="4009281"/>
            <a:ext cx="381000" cy="381000"/>
          </a:xfrm>
          <a:prstGeom prst="rect">
            <a:avLst/>
          </a:prstGeom>
        </p:spPr>
      </p:pic>
      <p:pic>
        <p:nvPicPr>
          <p:cNvPr id="25" name="SK-29-img-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48500" y="4074914"/>
            <a:ext cx="166688" cy="137220"/>
          </a:xfrm>
          <a:prstGeom prst="rect">
            <a:avLst/>
          </a:prstGeom>
        </p:spPr>
      </p:pic>
      <p:pic>
        <p:nvPicPr>
          <p:cNvPr id="26" name="SK-29-img-2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15100" y="4832003"/>
            <a:ext cx="381000" cy="381000"/>
          </a:xfrm>
          <a:prstGeom prst="rect">
            <a:avLst/>
          </a:prstGeom>
        </p:spPr>
      </p:pic>
      <p:pic>
        <p:nvPicPr>
          <p:cNvPr id="27" name="SK-29-img-26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048500" y="4897636"/>
            <a:ext cx="166688" cy="137220"/>
          </a:xfrm>
          <a:prstGeom prst="rect">
            <a:avLst/>
          </a:prstGeom>
        </p:spPr>
      </p:pic>
      <p:pic>
        <p:nvPicPr>
          <p:cNvPr id="28" name="SK-29-img-2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15100" y="5654725"/>
            <a:ext cx="381000" cy="381000"/>
          </a:xfrm>
          <a:prstGeom prst="rect">
            <a:avLst/>
          </a:prstGeom>
        </p:spPr>
      </p:pic>
      <p:pic>
        <p:nvPicPr>
          <p:cNvPr id="29" name="SK-29-img-28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48500" y="5720358"/>
            <a:ext cx="166688" cy="137220"/>
          </a:xfrm>
          <a:prstGeom prst="rect">
            <a:avLst/>
          </a:prstGeom>
        </p:spPr>
      </p:pic>
      <p:pic>
        <p:nvPicPr>
          <p:cNvPr id="30" name="SK-29-img-29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1000" y="6410771"/>
            <a:ext cx="11430000" cy="266700"/>
          </a:xfrm>
          <a:prstGeom prst="rect">
            <a:avLst/>
          </a:prstGeom>
        </p:spPr>
      </p:pic>
      <p:sp>
        <p:nvSpPr>
          <p:cNvPr id="31" name="SK-29-text-30"/>
          <p:cNvSpPr/>
          <p:nvPr/>
        </p:nvSpPr>
        <p:spPr>
          <a:xfrm>
            <a:off x="609600" y="3048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2" name="SK-29-text-31"/>
          <p:cNvSpPr/>
          <p:nvPr/>
        </p:nvSpPr>
        <p:spPr>
          <a:xfrm>
            <a:off x="533400" y="809625"/>
            <a:ext cx="116586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Quick Recall: 12 Key Clinical Facts</a:t>
            </a:r>
            <a:endParaRPr lang="en-US" sz="2550" dirty="0"/>
          </a:p>
        </p:txBody>
      </p:sp>
      <p:sp>
        <p:nvSpPr>
          <p:cNvPr id="33" name="SK-29-text-32"/>
          <p:cNvSpPr/>
          <p:nvPr/>
        </p:nvSpPr>
        <p:spPr>
          <a:xfrm>
            <a:off x="638175" y="1541115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1</a:t>
            </a:r>
            <a:endParaRPr lang="en-US" sz="1800" dirty="0"/>
          </a:p>
        </p:txBody>
      </p:sp>
      <p:sp>
        <p:nvSpPr>
          <p:cNvPr id="34" name="SK-29-text-33"/>
          <p:cNvSpPr/>
          <p:nvPr/>
        </p:nvSpPr>
        <p:spPr>
          <a:xfrm>
            <a:off x="1319213" y="1541115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Epidemiology: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Affects ~1% of UK population; 3:1 female-to-male ratio.</a:t>
            </a:r>
            <a:endParaRPr lang="en-US" sz="1350" dirty="0"/>
          </a:p>
        </p:txBody>
      </p:sp>
      <p:sp>
        <p:nvSpPr>
          <p:cNvPr id="35" name="SK-29-text-34"/>
          <p:cNvSpPr/>
          <p:nvPr/>
        </p:nvSpPr>
        <p:spPr>
          <a:xfrm>
            <a:off x="619125" y="2363837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2</a:t>
            </a:r>
            <a:endParaRPr lang="en-US" sz="1800" dirty="0"/>
          </a:p>
        </p:txBody>
      </p:sp>
      <p:sp>
        <p:nvSpPr>
          <p:cNvPr id="36" name="SK-29-text-35"/>
          <p:cNvSpPr/>
          <p:nvPr/>
        </p:nvSpPr>
        <p:spPr>
          <a:xfrm>
            <a:off x="1319213" y="2363837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Hallmark: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Morning stiffness &gt;30 mins; symmetrical small joint involvement.</a:t>
            </a:r>
            <a:endParaRPr lang="en-US" sz="1350" dirty="0"/>
          </a:p>
        </p:txBody>
      </p:sp>
      <p:sp>
        <p:nvSpPr>
          <p:cNvPr id="37" name="SK-29-text-36"/>
          <p:cNvSpPr/>
          <p:nvPr/>
        </p:nvSpPr>
        <p:spPr>
          <a:xfrm>
            <a:off x="619125" y="3186559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3</a:t>
            </a:r>
            <a:endParaRPr lang="en-US" sz="1800" dirty="0"/>
          </a:p>
        </p:txBody>
      </p:sp>
      <p:sp>
        <p:nvSpPr>
          <p:cNvPr id="38" name="SK-29-text-37"/>
          <p:cNvSpPr/>
          <p:nvPr/>
        </p:nvSpPr>
        <p:spPr>
          <a:xfrm>
            <a:off x="1319213" y="3186559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Serology: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Anti-CCP is 95% specific; RF is 80% specific (30% are seronegative).</a:t>
            </a:r>
            <a:endParaRPr lang="en-US" sz="1350" dirty="0"/>
          </a:p>
        </p:txBody>
      </p:sp>
      <p:sp>
        <p:nvSpPr>
          <p:cNvPr id="39" name="SK-29-text-38"/>
          <p:cNvSpPr/>
          <p:nvPr/>
        </p:nvSpPr>
        <p:spPr>
          <a:xfrm>
            <a:off x="604838" y="4009281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4</a:t>
            </a:r>
            <a:endParaRPr lang="en-US" sz="1800" dirty="0"/>
          </a:p>
        </p:txBody>
      </p:sp>
      <p:sp>
        <p:nvSpPr>
          <p:cNvPr id="40" name="SK-29-text-39"/>
          <p:cNvSpPr/>
          <p:nvPr/>
        </p:nvSpPr>
        <p:spPr>
          <a:xfrm>
            <a:off x="1319213" y="4009281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Diagnosis: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2010 ACR/EULAR score ≥6/10 classifies as definite RA.</a:t>
            </a:r>
            <a:endParaRPr lang="en-US" sz="1350" dirty="0"/>
          </a:p>
        </p:txBody>
      </p:sp>
      <p:sp>
        <p:nvSpPr>
          <p:cNvPr id="41" name="SK-29-text-40"/>
          <p:cNvSpPr/>
          <p:nvPr/>
        </p:nvSpPr>
        <p:spPr>
          <a:xfrm>
            <a:off x="614363" y="4832003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5</a:t>
            </a:r>
            <a:endParaRPr lang="en-US" sz="1800" dirty="0"/>
          </a:p>
        </p:txBody>
      </p:sp>
      <p:sp>
        <p:nvSpPr>
          <p:cNvPr id="42" name="SK-29-text-41"/>
          <p:cNvSpPr/>
          <p:nvPr/>
        </p:nvSpPr>
        <p:spPr>
          <a:xfrm>
            <a:off x="1319213" y="4832003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Window: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Urgent referral &amp; DMARDs within 12 weeks of symptom onset.</a:t>
            </a:r>
            <a:endParaRPr lang="en-US" sz="1350" dirty="0"/>
          </a:p>
        </p:txBody>
      </p:sp>
      <p:sp>
        <p:nvSpPr>
          <p:cNvPr id="43" name="SK-29-text-42"/>
          <p:cNvSpPr/>
          <p:nvPr/>
        </p:nvSpPr>
        <p:spPr>
          <a:xfrm>
            <a:off x="609600" y="5654725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6</a:t>
            </a:r>
            <a:endParaRPr lang="en-US" sz="1800" dirty="0"/>
          </a:p>
        </p:txBody>
      </p:sp>
      <p:sp>
        <p:nvSpPr>
          <p:cNvPr id="44" name="SK-29-text-43"/>
          <p:cNvSpPr/>
          <p:nvPr/>
        </p:nvSpPr>
        <p:spPr>
          <a:xfrm>
            <a:off x="1319213" y="5654725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Methotrexate: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Prescribe WEEKLY (2.5mg tabs); Folic acid 5mg day after.</a:t>
            </a:r>
            <a:endParaRPr lang="en-US" sz="1350" dirty="0"/>
          </a:p>
        </p:txBody>
      </p:sp>
      <p:sp>
        <p:nvSpPr>
          <p:cNvPr id="45" name="SK-29-text-44"/>
          <p:cNvSpPr/>
          <p:nvPr/>
        </p:nvSpPr>
        <p:spPr>
          <a:xfrm>
            <a:off x="6634163" y="1541115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7</a:t>
            </a:r>
            <a:endParaRPr lang="en-US" sz="1800" dirty="0"/>
          </a:p>
        </p:txBody>
      </p:sp>
      <p:sp>
        <p:nvSpPr>
          <p:cNvPr id="46" name="SK-29-text-45"/>
          <p:cNvSpPr/>
          <p:nvPr/>
        </p:nvSpPr>
        <p:spPr>
          <a:xfrm>
            <a:off x="7339012" y="1541115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Fatal Interaction: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Never co-prescribe MTX with Trimethoprim/Co-trimoxazole.</a:t>
            </a:r>
            <a:endParaRPr lang="en-US" sz="1350" dirty="0"/>
          </a:p>
        </p:txBody>
      </p:sp>
      <p:sp>
        <p:nvSpPr>
          <p:cNvPr id="47" name="SK-29-text-46"/>
          <p:cNvSpPr/>
          <p:nvPr/>
        </p:nvSpPr>
        <p:spPr>
          <a:xfrm>
            <a:off x="6629400" y="2363837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8</a:t>
            </a:r>
            <a:endParaRPr lang="en-US" sz="1800" dirty="0"/>
          </a:p>
        </p:txBody>
      </p:sp>
      <p:sp>
        <p:nvSpPr>
          <p:cNvPr id="48" name="SK-29-text-47"/>
          <p:cNvSpPr/>
          <p:nvPr/>
        </p:nvSpPr>
        <p:spPr>
          <a:xfrm>
            <a:off x="7339012" y="2363837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HCQ Eyes: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Retinal screening starts at Year 5 (RCOphth 2020 update).</a:t>
            </a:r>
            <a:endParaRPr lang="en-US" sz="1350" dirty="0"/>
          </a:p>
        </p:txBody>
      </p:sp>
      <p:sp>
        <p:nvSpPr>
          <p:cNvPr id="49" name="SK-29-text-48"/>
          <p:cNvSpPr/>
          <p:nvPr/>
        </p:nvSpPr>
        <p:spPr>
          <a:xfrm>
            <a:off x="6629400" y="3186559"/>
            <a:ext cx="5715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9</a:t>
            </a:r>
            <a:endParaRPr lang="en-US" sz="1800" dirty="0"/>
          </a:p>
        </p:txBody>
      </p:sp>
      <p:sp>
        <p:nvSpPr>
          <p:cNvPr id="50" name="SK-29-text-49"/>
          <p:cNvSpPr/>
          <p:nvPr/>
        </p:nvSpPr>
        <p:spPr>
          <a:xfrm>
            <a:off x="7339012" y="3186559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Septic Arthritis: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Hot mono-joint in immunosuppressed = Emergency.</a:t>
            </a:r>
            <a:endParaRPr lang="en-US" sz="1350" dirty="0"/>
          </a:p>
        </p:txBody>
      </p:sp>
      <p:sp>
        <p:nvSpPr>
          <p:cNvPr id="51" name="SK-29-text-50"/>
          <p:cNvSpPr/>
          <p:nvPr/>
        </p:nvSpPr>
        <p:spPr>
          <a:xfrm>
            <a:off x="6581775" y="4009281"/>
            <a:ext cx="10287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10</a:t>
            </a:r>
            <a:endParaRPr lang="en-US" sz="1800" dirty="0"/>
          </a:p>
        </p:txBody>
      </p:sp>
      <p:sp>
        <p:nvSpPr>
          <p:cNvPr id="52" name="SK-29-text-51"/>
          <p:cNvSpPr/>
          <p:nvPr/>
        </p:nvSpPr>
        <p:spPr>
          <a:xfrm>
            <a:off x="7339012" y="4009281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CV Risk: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QRISK3 yearly; RA cardiovascular risk equivalent to Diabetes.</a:t>
            </a:r>
            <a:endParaRPr lang="en-US" sz="1350" dirty="0"/>
          </a:p>
        </p:txBody>
      </p:sp>
      <p:sp>
        <p:nvSpPr>
          <p:cNvPr id="53" name="SK-29-text-52"/>
          <p:cNvSpPr/>
          <p:nvPr/>
        </p:nvSpPr>
        <p:spPr>
          <a:xfrm>
            <a:off x="6610350" y="4832003"/>
            <a:ext cx="10287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11</a:t>
            </a:r>
            <a:endParaRPr lang="en-US" sz="1800" dirty="0"/>
          </a:p>
        </p:txBody>
      </p:sp>
      <p:sp>
        <p:nvSpPr>
          <p:cNvPr id="54" name="SK-29-text-53"/>
          <p:cNvSpPr/>
          <p:nvPr/>
        </p:nvSpPr>
        <p:spPr>
          <a:xfrm>
            <a:off x="7339012" y="4832003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Pregnancy: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Stop MTX/Leflunomide 3 months before conception (both partners).</a:t>
            </a:r>
            <a:endParaRPr lang="en-US" sz="1350" dirty="0"/>
          </a:p>
        </p:txBody>
      </p:sp>
      <p:sp>
        <p:nvSpPr>
          <p:cNvPr id="55" name="SK-29-text-54"/>
          <p:cNvSpPr/>
          <p:nvPr/>
        </p:nvSpPr>
        <p:spPr>
          <a:xfrm>
            <a:off x="6591300" y="5654725"/>
            <a:ext cx="1028700" cy="381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A580C"/>
                </a:solidFill>
              </a:rPr>
              <a:t>12</a:t>
            </a:r>
            <a:endParaRPr lang="en-US" sz="1800" dirty="0"/>
          </a:p>
        </p:txBody>
      </p:sp>
      <p:sp>
        <p:nvSpPr>
          <p:cNvPr id="56" name="SK-29-text-55"/>
          <p:cNvSpPr/>
          <p:nvPr/>
        </p:nvSpPr>
        <p:spPr>
          <a:xfrm>
            <a:off x="7339012" y="5654725"/>
            <a:ext cx="4648200" cy="4798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35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Vaccines:</a:t>
            </a: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Annual Flu; Pneumo once; Avoid live vaccines on Biologics.</a:t>
            </a:r>
            <a:endParaRPr lang="en-US" sz="1350" dirty="0"/>
          </a:p>
        </p:txBody>
      </p:sp>
      <p:sp>
        <p:nvSpPr>
          <p:cNvPr id="57" name="SK-29-text-56"/>
          <p:cNvSpPr/>
          <p:nvPr/>
        </p:nvSpPr>
        <p:spPr>
          <a:xfrm>
            <a:off x="381000" y="6506021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58" name="SK-29-text-57"/>
          <p:cNvSpPr/>
          <p:nvPr/>
        </p:nvSpPr>
        <p:spPr>
          <a:xfrm>
            <a:off x="10277475" y="6506021"/>
            <a:ext cx="191452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381000"/>
            <a:ext cx="3057525" cy="352425"/>
          </a:xfrm>
          <a:prstGeom prst="rect">
            <a:avLst/>
          </a:prstGeom>
        </p:spPr>
      </p:pic>
      <p:pic>
        <p:nvPicPr>
          <p:cNvPr id="5" name="SK-3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885825"/>
            <a:ext cx="11430000" cy="388590"/>
          </a:xfrm>
          <a:prstGeom prst="rect">
            <a:avLst/>
          </a:prstGeom>
        </p:spPr>
      </p:pic>
      <p:pic>
        <p:nvPicPr>
          <p:cNvPr id="6" name="SK-3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79215"/>
            <a:ext cx="5562600" cy="4307235"/>
          </a:xfrm>
          <a:prstGeom prst="rect">
            <a:avLst/>
          </a:prstGeom>
        </p:spPr>
      </p:pic>
      <p:pic>
        <p:nvPicPr>
          <p:cNvPr id="7" name="SK-3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2035373"/>
            <a:ext cx="571500" cy="457200"/>
          </a:xfrm>
          <a:prstGeom prst="rect">
            <a:avLst/>
          </a:prstGeom>
        </p:spPr>
      </p:pic>
      <p:pic>
        <p:nvPicPr>
          <p:cNvPr id="8" name="SK-3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8400" y="1579215"/>
            <a:ext cx="5562600" cy="4307235"/>
          </a:xfrm>
          <a:prstGeom prst="rect">
            <a:avLst/>
          </a:prstGeom>
        </p:spPr>
      </p:pic>
      <p:pic>
        <p:nvPicPr>
          <p:cNvPr id="9" name="SK-3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2522190"/>
            <a:ext cx="4953000" cy="485775"/>
          </a:xfrm>
          <a:prstGeom prst="rect">
            <a:avLst/>
          </a:prstGeom>
        </p:spPr>
      </p:pic>
      <p:pic>
        <p:nvPicPr>
          <p:cNvPr id="10" name="SK-3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7500" y="2669828"/>
            <a:ext cx="228600" cy="190500"/>
          </a:xfrm>
          <a:prstGeom prst="rect">
            <a:avLst/>
          </a:prstGeom>
        </p:spPr>
      </p:pic>
      <p:pic>
        <p:nvPicPr>
          <p:cNvPr id="11" name="SK-3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77525" y="2660303"/>
            <a:ext cx="714375" cy="209550"/>
          </a:xfrm>
          <a:prstGeom prst="rect">
            <a:avLst/>
          </a:prstGeom>
        </p:spPr>
      </p:pic>
      <p:pic>
        <p:nvPicPr>
          <p:cNvPr id="12" name="SK-3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3200" y="3160365"/>
            <a:ext cx="4953000" cy="485775"/>
          </a:xfrm>
          <a:prstGeom prst="rect">
            <a:avLst/>
          </a:prstGeom>
        </p:spPr>
      </p:pic>
      <p:pic>
        <p:nvPicPr>
          <p:cNvPr id="13" name="SK-3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67500" y="3308003"/>
            <a:ext cx="228600" cy="190500"/>
          </a:xfrm>
          <a:prstGeom prst="rect">
            <a:avLst/>
          </a:prstGeom>
        </p:spPr>
      </p:pic>
      <p:pic>
        <p:nvPicPr>
          <p:cNvPr id="14" name="SK-3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68025" y="3298478"/>
            <a:ext cx="523875" cy="209550"/>
          </a:xfrm>
          <a:prstGeom prst="rect">
            <a:avLst/>
          </a:prstGeom>
        </p:spPr>
      </p:pic>
      <p:pic>
        <p:nvPicPr>
          <p:cNvPr id="15" name="SK-30-img-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3798540"/>
            <a:ext cx="4953000" cy="485775"/>
          </a:xfrm>
          <a:prstGeom prst="rect">
            <a:avLst/>
          </a:prstGeom>
        </p:spPr>
      </p:pic>
      <p:pic>
        <p:nvPicPr>
          <p:cNvPr id="16" name="SK-30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67500" y="3946178"/>
            <a:ext cx="228600" cy="190500"/>
          </a:xfrm>
          <a:prstGeom prst="rect">
            <a:avLst/>
          </a:prstGeom>
        </p:spPr>
      </p:pic>
      <p:pic>
        <p:nvPicPr>
          <p:cNvPr id="17" name="SK-30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715625" y="3936653"/>
            <a:ext cx="676275" cy="209550"/>
          </a:xfrm>
          <a:prstGeom prst="rect">
            <a:avLst/>
          </a:prstGeom>
        </p:spPr>
      </p:pic>
      <p:pic>
        <p:nvPicPr>
          <p:cNvPr id="18" name="SK-30-img-1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4436715"/>
            <a:ext cx="4953000" cy="485775"/>
          </a:xfrm>
          <a:prstGeom prst="rect">
            <a:avLst/>
          </a:prstGeom>
        </p:spPr>
      </p:pic>
      <p:pic>
        <p:nvPicPr>
          <p:cNvPr id="19" name="SK-30-img-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67500" y="4584353"/>
            <a:ext cx="228600" cy="190500"/>
          </a:xfrm>
          <a:prstGeom prst="rect">
            <a:avLst/>
          </a:prstGeom>
        </p:spPr>
      </p:pic>
      <p:pic>
        <p:nvPicPr>
          <p:cNvPr id="20" name="SK-30-img-1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744200" y="4574828"/>
            <a:ext cx="647700" cy="209550"/>
          </a:xfrm>
          <a:prstGeom prst="rect">
            <a:avLst/>
          </a:prstGeom>
        </p:spPr>
      </p:pic>
      <p:pic>
        <p:nvPicPr>
          <p:cNvPr id="21" name="SK-30-img-2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3200" y="5074890"/>
            <a:ext cx="4953000" cy="485775"/>
          </a:xfrm>
          <a:prstGeom prst="rect">
            <a:avLst/>
          </a:prstGeom>
        </p:spPr>
      </p:pic>
      <p:pic>
        <p:nvPicPr>
          <p:cNvPr id="22" name="SK-30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67500" y="5222528"/>
            <a:ext cx="228600" cy="190500"/>
          </a:xfrm>
          <a:prstGeom prst="rect">
            <a:avLst/>
          </a:prstGeom>
        </p:spPr>
      </p:pic>
      <p:pic>
        <p:nvPicPr>
          <p:cNvPr id="23" name="SK-30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591800" y="5213003"/>
            <a:ext cx="800100" cy="209550"/>
          </a:xfrm>
          <a:prstGeom prst="rect">
            <a:avLst/>
          </a:prstGeom>
        </p:spPr>
      </p:pic>
      <p:pic>
        <p:nvPicPr>
          <p:cNvPr id="24" name="SK-30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1000" y="6191250"/>
            <a:ext cx="11430000" cy="285750"/>
          </a:xfrm>
          <a:prstGeom prst="rect">
            <a:avLst/>
          </a:prstGeom>
        </p:spPr>
      </p:pic>
      <p:sp>
        <p:nvSpPr>
          <p:cNvPr id="25" name="SK-30-text-24"/>
          <p:cNvSpPr/>
          <p:nvPr/>
        </p:nvSpPr>
        <p:spPr>
          <a:xfrm>
            <a:off x="609600" y="381000"/>
            <a:ext cx="3614586" cy="3524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6" name="SK-30-text-25"/>
          <p:cNvSpPr/>
          <p:nvPr/>
        </p:nvSpPr>
        <p:spPr>
          <a:xfrm>
            <a:off x="419100" y="885825"/>
            <a:ext cx="117729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11827"/>
                </a:solidFill>
              </a:rPr>
              <a:t>Final Disclaimer and Resources</a:t>
            </a:r>
            <a:endParaRPr lang="en-US" sz="2550" dirty="0"/>
          </a:p>
        </p:txBody>
      </p:sp>
      <p:sp>
        <p:nvSpPr>
          <p:cNvPr id="27" name="SK-30-text-26"/>
          <p:cNvSpPr/>
          <p:nvPr/>
        </p:nvSpPr>
        <p:spPr>
          <a:xfrm>
            <a:off x="685800" y="2798415"/>
            <a:ext cx="4953000" cy="9429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 Disclaimer: Always double check this advice and drug doses with the latest NICE/BNF guidance.</a:t>
            </a:r>
            <a:endParaRPr lang="en-US" sz="1650" dirty="0"/>
          </a:p>
        </p:txBody>
      </p:sp>
      <p:sp>
        <p:nvSpPr>
          <p:cNvPr id="28" name="SK-30-text-27"/>
          <p:cNvSpPr/>
          <p:nvPr/>
        </p:nvSpPr>
        <p:spPr>
          <a:xfrm>
            <a:off x="685800" y="3969990"/>
            <a:ext cx="4953000" cy="7313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teaching deck is for educational purposes only. Clinical management should always be tailored to the individual patient and guided by current local and national protocols.</a:t>
            </a:r>
            <a:endParaRPr lang="en-US" sz="1200" dirty="0"/>
          </a:p>
        </p:txBody>
      </p:sp>
      <p:sp>
        <p:nvSpPr>
          <p:cNvPr id="29" name="SK-30-text-28"/>
          <p:cNvSpPr/>
          <p:nvPr/>
        </p:nvSpPr>
        <p:spPr>
          <a:xfrm>
            <a:off x="685800" y="4929932"/>
            <a:ext cx="4953000" cy="48756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920"/>
              </a:lnSpc>
              <a:buNone/>
            </a:pPr>
            <a:r>
              <a:rPr lang="en-US" sz="1200" b="1" dirty="0">
                <a:solidFill>
                  <a:srgbClr val="EA580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Created June 2026. Data accurate to NICE NG100 (2024) / CKS April 2025 standards.</a:t>
            </a:r>
            <a:endParaRPr lang="en-US" sz="1200" dirty="0"/>
          </a:p>
        </p:txBody>
      </p:sp>
      <p:sp>
        <p:nvSpPr>
          <p:cNvPr id="30" name="SK-30-text-29"/>
          <p:cNvSpPr/>
          <p:nvPr/>
        </p:nvSpPr>
        <p:spPr>
          <a:xfrm>
            <a:off x="6553200" y="1884015"/>
            <a:ext cx="5638800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0369A1"/>
                </a:solidFill>
              </a:rPr>
              <a:t>Essential Resources</a:t>
            </a:r>
            <a:endParaRPr lang="en-US" sz="1950" dirty="0"/>
          </a:p>
        </p:txBody>
      </p:sp>
      <p:sp>
        <p:nvSpPr>
          <p:cNvPr id="31" name="SK-30-text-30"/>
          <p:cNvSpPr/>
          <p:nvPr/>
        </p:nvSpPr>
        <p:spPr>
          <a:xfrm>
            <a:off x="7048500" y="2636490"/>
            <a:ext cx="440626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NG100 &amp; CKS RA</a:t>
            </a:r>
            <a:endParaRPr lang="en-US" sz="1350" dirty="0"/>
          </a:p>
        </p:txBody>
      </p:sp>
      <p:sp>
        <p:nvSpPr>
          <p:cNvPr id="32" name="SK-30-text-31"/>
          <p:cNvSpPr/>
          <p:nvPr/>
        </p:nvSpPr>
        <p:spPr>
          <a:xfrm>
            <a:off x="10753725" y="2660303"/>
            <a:ext cx="1155192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Guidelines</a:t>
            </a:r>
            <a:endParaRPr lang="en-US" sz="900" dirty="0"/>
          </a:p>
        </p:txBody>
      </p:sp>
      <p:sp>
        <p:nvSpPr>
          <p:cNvPr id="33" name="SK-30-text-32"/>
          <p:cNvSpPr/>
          <p:nvPr/>
        </p:nvSpPr>
        <p:spPr>
          <a:xfrm>
            <a:off x="7048500" y="3274665"/>
            <a:ext cx="42005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BNF / NICE Formulary</a:t>
            </a:r>
            <a:endParaRPr lang="en-US" sz="1350" dirty="0"/>
          </a:p>
        </p:txBody>
      </p:sp>
      <p:sp>
        <p:nvSpPr>
          <p:cNvPr id="34" name="SK-30-text-33"/>
          <p:cNvSpPr/>
          <p:nvPr/>
        </p:nvSpPr>
        <p:spPr>
          <a:xfrm>
            <a:off x="10944225" y="3298478"/>
            <a:ext cx="659753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Dosing</a:t>
            </a:r>
            <a:endParaRPr lang="en-US" sz="900" dirty="0"/>
          </a:p>
        </p:txBody>
      </p:sp>
      <p:sp>
        <p:nvSpPr>
          <p:cNvPr id="35" name="SK-30-text-34"/>
          <p:cNvSpPr/>
          <p:nvPr/>
        </p:nvSpPr>
        <p:spPr>
          <a:xfrm>
            <a:off x="7048500" y="3912840"/>
            <a:ext cx="45434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BSR 2025 Guidelines</a:t>
            </a:r>
            <a:endParaRPr lang="en-US" sz="1350" dirty="0"/>
          </a:p>
        </p:txBody>
      </p:sp>
      <p:sp>
        <p:nvSpPr>
          <p:cNvPr id="36" name="SK-30-text-35"/>
          <p:cNvSpPr/>
          <p:nvPr/>
        </p:nvSpPr>
        <p:spPr>
          <a:xfrm>
            <a:off x="10791825" y="3936653"/>
            <a:ext cx="1138707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Specialist</a:t>
            </a:r>
            <a:endParaRPr lang="en-US" sz="900" dirty="0"/>
          </a:p>
        </p:txBody>
      </p:sp>
      <p:sp>
        <p:nvSpPr>
          <p:cNvPr id="37" name="SK-30-text-36"/>
          <p:cNvSpPr/>
          <p:nvPr/>
        </p:nvSpPr>
        <p:spPr>
          <a:xfrm>
            <a:off x="7048500" y="4551015"/>
            <a:ext cx="440626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350" dirty="0"/>
          </a:p>
        </p:txBody>
      </p:sp>
      <p:sp>
        <p:nvSpPr>
          <p:cNvPr id="38" name="SK-30-text-37"/>
          <p:cNvSpPr/>
          <p:nvPr/>
        </p:nvSpPr>
        <p:spPr>
          <a:xfrm>
            <a:off x="10820400" y="4574828"/>
            <a:ext cx="915296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Teaching</a:t>
            </a:r>
            <a:endParaRPr lang="en-US" sz="900" dirty="0"/>
          </a:p>
        </p:txBody>
      </p:sp>
      <p:sp>
        <p:nvSpPr>
          <p:cNvPr id="39" name="SK-30-text-38"/>
          <p:cNvSpPr/>
          <p:nvPr/>
        </p:nvSpPr>
        <p:spPr>
          <a:xfrm>
            <a:off x="7048500" y="5189190"/>
            <a:ext cx="413194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11182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QRISK3 / FRAX Tools</a:t>
            </a:r>
            <a:endParaRPr lang="en-US" sz="1350" dirty="0"/>
          </a:p>
        </p:txBody>
      </p:sp>
      <p:sp>
        <p:nvSpPr>
          <p:cNvPr id="40" name="SK-30-text-39"/>
          <p:cNvSpPr/>
          <p:nvPr/>
        </p:nvSpPr>
        <p:spPr>
          <a:xfrm>
            <a:off x="10668000" y="5213003"/>
            <a:ext cx="1186543" cy="2095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Assessment</a:t>
            </a:r>
            <a:endParaRPr lang="en-US" sz="900" dirty="0"/>
          </a:p>
        </p:txBody>
      </p:sp>
      <p:sp>
        <p:nvSpPr>
          <p:cNvPr id="41" name="SK-30-text-40"/>
          <p:cNvSpPr/>
          <p:nvPr/>
        </p:nvSpPr>
        <p:spPr>
          <a:xfrm>
            <a:off x="381000" y="6305550"/>
            <a:ext cx="29565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  <p:sp>
        <p:nvSpPr>
          <p:cNvPr id="42" name="SK-30-text-41"/>
          <p:cNvSpPr/>
          <p:nvPr/>
        </p:nvSpPr>
        <p:spPr>
          <a:xfrm>
            <a:off x="10258425" y="6305550"/>
            <a:ext cx="1933575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 for GPs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5958</Words>
  <Application>Microsoft Office PowerPoint</Application>
  <PresentationFormat>Widescreen</PresentationFormat>
  <Paragraphs>753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2026-06-17T17:13:13Z</dcterms:created>
  <dcterms:modified xsi:type="dcterms:W3CDTF">2026-06-18T16:13:32Z</dcterms:modified>
</cp:coreProperties>
</file>