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embeddedFontLst>
    <p:embeddedFont>
      <p:font typeface="Inter" panose="020B0604020202020204" charset="0"/>
      <p:regular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213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26" Type="http://schemas.openxmlformats.org/officeDocument/2006/relationships/image" Target="../media/image33.png"/><Relationship Id="rId3" Type="http://schemas.openxmlformats.org/officeDocument/2006/relationships/image" Target="../media/image11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8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46.png"/><Relationship Id="rId5" Type="http://schemas.openxmlformats.org/officeDocument/2006/relationships/image" Target="../media/image12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40.png"/><Relationship Id="rId4" Type="http://schemas.openxmlformats.org/officeDocument/2006/relationships/image" Target="../media/image1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26" Type="http://schemas.openxmlformats.org/officeDocument/2006/relationships/image" Target="../media/image74.png"/><Relationship Id="rId3" Type="http://schemas.openxmlformats.org/officeDocument/2006/relationships/image" Target="../media/image41.png"/><Relationship Id="rId21" Type="http://schemas.openxmlformats.org/officeDocument/2006/relationships/image" Target="../media/image69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29" Type="http://schemas.openxmlformats.org/officeDocument/2006/relationships/image" Target="../media/image7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5" Type="http://schemas.openxmlformats.org/officeDocument/2006/relationships/image" Target="../media/image54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28" Type="http://schemas.openxmlformats.org/officeDocument/2006/relationships/image" Target="../media/image76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1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Relationship Id="rId27" Type="http://schemas.openxmlformats.org/officeDocument/2006/relationships/image" Target="../media/image75.png"/><Relationship Id="rId30" Type="http://schemas.openxmlformats.org/officeDocument/2006/relationships/image" Target="../media/image7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7.png"/><Relationship Id="rId18" Type="http://schemas.openxmlformats.org/officeDocument/2006/relationships/image" Target="../media/image92.png"/><Relationship Id="rId26" Type="http://schemas.openxmlformats.org/officeDocument/2006/relationships/image" Target="../media/image100.png"/><Relationship Id="rId3" Type="http://schemas.openxmlformats.org/officeDocument/2006/relationships/image" Target="../media/image79.png"/><Relationship Id="rId21" Type="http://schemas.openxmlformats.org/officeDocument/2006/relationships/image" Target="../media/image95.png"/><Relationship Id="rId7" Type="http://schemas.openxmlformats.org/officeDocument/2006/relationships/image" Target="../media/image81.png"/><Relationship Id="rId12" Type="http://schemas.openxmlformats.org/officeDocument/2006/relationships/image" Target="../media/image86.png"/><Relationship Id="rId17" Type="http://schemas.openxmlformats.org/officeDocument/2006/relationships/image" Target="../media/image91.png"/><Relationship Id="rId25" Type="http://schemas.openxmlformats.org/officeDocument/2006/relationships/image" Target="../media/image9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90.png"/><Relationship Id="rId20" Type="http://schemas.openxmlformats.org/officeDocument/2006/relationships/image" Target="../media/image94.png"/><Relationship Id="rId29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24" Type="http://schemas.openxmlformats.org/officeDocument/2006/relationships/image" Target="../media/image98.png"/><Relationship Id="rId5" Type="http://schemas.openxmlformats.org/officeDocument/2006/relationships/image" Target="../media/image12.png"/><Relationship Id="rId15" Type="http://schemas.openxmlformats.org/officeDocument/2006/relationships/image" Target="../media/image89.png"/><Relationship Id="rId23" Type="http://schemas.openxmlformats.org/officeDocument/2006/relationships/image" Target="../media/image97.png"/><Relationship Id="rId28" Type="http://schemas.openxmlformats.org/officeDocument/2006/relationships/image" Target="../media/image102.png"/><Relationship Id="rId10" Type="http://schemas.openxmlformats.org/officeDocument/2006/relationships/image" Target="../media/image84.png"/><Relationship Id="rId19" Type="http://schemas.openxmlformats.org/officeDocument/2006/relationships/image" Target="../media/image93.png"/><Relationship Id="rId4" Type="http://schemas.openxmlformats.org/officeDocument/2006/relationships/image" Target="../media/image1.png"/><Relationship Id="rId9" Type="http://schemas.openxmlformats.org/officeDocument/2006/relationships/image" Target="../media/image83.png"/><Relationship Id="rId14" Type="http://schemas.openxmlformats.org/officeDocument/2006/relationships/image" Target="../media/image88.png"/><Relationship Id="rId22" Type="http://schemas.openxmlformats.org/officeDocument/2006/relationships/image" Target="../media/image96.png"/><Relationship Id="rId27" Type="http://schemas.openxmlformats.org/officeDocument/2006/relationships/image" Target="../media/image101.png"/><Relationship Id="rId30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18" Type="http://schemas.openxmlformats.org/officeDocument/2006/relationships/image" Target="../media/image116.png"/><Relationship Id="rId26" Type="http://schemas.openxmlformats.org/officeDocument/2006/relationships/image" Target="../media/image124.png"/><Relationship Id="rId3" Type="http://schemas.openxmlformats.org/officeDocument/2006/relationships/image" Target="../media/image104.png"/><Relationship Id="rId21" Type="http://schemas.openxmlformats.org/officeDocument/2006/relationships/image" Target="../media/image119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5" Type="http://schemas.openxmlformats.org/officeDocument/2006/relationships/image" Target="../media/image123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14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09.png"/><Relationship Id="rId24" Type="http://schemas.openxmlformats.org/officeDocument/2006/relationships/image" Target="../media/image122.png"/><Relationship Id="rId5" Type="http://schemas.openxmlformats.org/officeDocument/2006/relationships/image" Target="../media/image54.png"/><Relationship Id="rId15" Type="http://schemas.openxmlformats.org/officeDocument/2006/relationships/image" Target="../media/image113.png"/><Relationship Id="rId23" Type="http://schemas.openxmlformats.org/officeDocument/2006/relationships/image" Target="../media/image121.png"/><Relationship Id="rId10" Type="http://schemas.openxmlformats.org/officeDocument/2006/relationships/image" Target="../media/image108.png"/><Relationship Id="rId19" Type="http://schemas.openxmlformats.org/officeDocument/2006/relationships/image" Target="../media/image117.png"/><Relationship Id="rId4" Type="http://schemas.openxmlformats.org/officeDocument/2006/relationships/image" Target="../media/image1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Relationship Id="rId22" Type="http://schemas.openxmlformats.org/officeDocument/2006/relationships/image" Target="../media/image120.png"/><Relationship Id="rId27" Type="http://schemas.openxmlformats.org/officeDocument/2006/relationships/image" Target="../media/image1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32.png"/><Relationship Id="rId18" Type="http://schemas.openxmlformats.org/officeDocument/2006/relationships/image" Target="../media/image137.png"/><Relationship Id="rId3" Type="http://schemas.openxmlformats.org/officeDocument/2006/relationships/image" Target="../media/image104.png"/><Relationship Id="rId21" Type="http://schemas.openxmlformats.org/officeDocument/2006/relationships/image" Target="../media/image40.png"/><Relationship Id="rId7" Type="http://schemas.openxmlformats.org/officeDocument/2006/relationships/image" Target="../media/image126.png"/><Relationship Id="rId12" Type="http://schemas.openxmlformats.org/officeDocument/2006/relationships/image" Target="../media/image131.png"/><Relationship Id="rId17" Type="http://schemas.openxmlformats.org/officeDocument/2006/relationships/image" Target="../media/image13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35.png"/><Relationship Id="rId20" Type="http://schemas.openxmlformats.org/officeDocument/2006/relationships/image" Target="../media/image1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30.png"/><Relationship Id="rId5" Type="http://schemas.openxmlformats.org/officeDocument/2006/relationships/image" Target="../media/image12.png"/><Relationship Id="rId15" Type="http://schemas.openxmlformats.org/officeDocument/2006/relationships/image" Target="../media/image134.png"/><Relationship Id="rId10" Type="http://schemas.openxmlformats.org/officeDocument/2006/relationships/image" Target="../media/image129.png"/><Relationship Id="rId19" Type="http://schemas.openxmlformats.org/officeDocument/2006/relationships/image" Target="../media/image138.png"/><Relationship Id="rId4" Type="http://schemas.openxmlformats.org/officeDocument/2006/relationships/image" Target="../media/image1.png"/><Relationship Id="rId9" Type="http://schemas.openxmlformats.org/officeDocument/2006/relationships/image" Target="../media/image128.png"/><Relationship Id="rId14" Type="http://schemas.openxmlformats.org/officeDocument/2006/relationships/image" Target="../media/image1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18" Type="http://schemas.openxmlformats.org/officeDocument/2006/relationships/image" Target="../media/image125.png"/><Relationship Id="rId3" Type="http://schemas.openxmlformats.org/officeDocument/2006/relationships/image" Target="../media/image104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17" Type="http://schemas.openxmlformats.org/officeDocument/2006/relationships/image" Target="../media/image15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44.png"/><Relationship Id="rId5" Type="http://schemas.openxmlformats.org/officeDocument/2006/relationships/image" Target="../media/image54.png"/><Relationship Id="rId15" Type="http://schemas.openxmlformats.org/officeDocument/2006/relationships/image" Target="../media/image148.png"/><Relationship Id="rId10" Type="http://schemas.openxmlformats.org/officeDocument/2006/relationships/image" Target="../media/image143.png"/><Relationship Id="rId4" Type="http://schemas.openxmlformats.org/officeDocument/2006/relationships/image" Target="../media/image1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7.png"/><Relationship Id="rId18" Type="http://schemas.openxmlformats.org/officeDocument/2006/relationships/image" Target="../media/image162.png"/><Relationship Id="rId3" Type="http://schemas.openxmlformats.org/officeDocument/2006/relationships/image" Target="../media/image41.png"/><Relationship Id="rId21" Type="http://schemas.openxmlformats.org/officeDocument/2006/relationships/image" Target="../media/image165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17" Type="http://schemas.openxmlformats.org/officeDocument/2006/relationships/image" Target="../media/image16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60.png"/><Relationship Id="rId20" Type="http://schemas.openxmlformats.org/officeDocument/2006/relationships/image" Target="../media/image1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55.png"/><Relationship Id="rId24" Type="http://schemas.openxmlformats.org/officeDocument/2006/relationships/image" Target="../media/image125.png"/><Relationship Id="rId5" Type="http://schemas.openxmlformats.org/officeDocument/2006/relationships/image" Target="../media/image54.png"/><Relationship Id="rId15" Type="http://schemas.openxmlformats.org/officeDocument/2006/relationships/image" Target="../media/image159.png"/><Relationship Id="rId23" Type="http://schemas.openxmlformats.org/officeDocument/2006/relationships/image" Target="../media/image167.png"/><Relationship Id="rId10" Type="http://schemas.openxmlformats.org/officeDocument/2006/relationships/image" Target="../media/image154.png"/><Relationship Id="rId19" Type="http://schemas.openxmlformats.org/officeDocument/2006/relationships/image" Target="../media/image163.png"/><Relationship Id="rId4" Type="http://schemas.openxmlformats.org/officeDocument/2006/relationships/image" Target="../media/image1.png"/><Relationship Id="rId9" Type="http://schemas.openxmlformats.org/officeDocument/2006/relationships/image" Target="../media/image153.png"/><Relationship Id="rId14" Type="http://schemas.openxmlformats.org/officeDocument/2006/relationships/image" Target="../media/image158.png"/><Relationship Id="rId22" Type="http://schemas.openxmlformats.org/officeDocument/2006/relationships/image" Target="../media/image16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175.png"/><Relationship Id="rId1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image" Target="../media/image169.png"/><Relationship Id="rId12" Type="http://schemas.openxmlformats.org/officeDocument/2006/relationships/image" Target="../media/image174.png"/><Relationship Id="rId17" Type="http://schemas.openxmlformats.org/officeDocument/2006/relationships/image" Target="../media/image179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8.png"/><Relationship Id="rId11" Type="http://schemas.openxmlformats.org/officeDocument/2006/relationships/image" Target="../media/image173.png"/><Relationship Id="rId5" Type="http://schemas.openxmlformats.org/officeDocument/2006/relationships/image" Target="../media/image13.png"/><Relationship Id="rId15" Type="http://schemas.openxmlformats.org/officeDocument/2006/relationships/image" Target="../media/image177.png"/><Relationship Id="rId10" Type="http://schemas.openxmlformats.org/officeDocument/2006/relationships/image" Target="../media/image172.png"/><Relationship Id="rId4" Type="http://schemas.openxmlformats.org/officeDocument/2006/relationships/image" Target="../media/image12.png"/><Relationship Id="rId9" Type="http://schemas.openxmlformats.org/officeDocument/2006/relationships/image" Target="../media/image171.png"/><Relationship Id="rId14" Type="http://schemas.openxmlformats.org/officeDocument/2006/relationships/image" Target="../media/image17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13" Type="http://schemas.openxmlformats.org/officeDocument/2006/relationships/image" Target="../media/image187.png"/><Relationship Id="rId18" Type="http://schemas.openxmlformats.org/officeDocument/2006/relationships/image" Target="../media/image192.png"/><Relationship Id="rId3" Type="http://schemas.openxmlformats.org/officeDocument/2006/relationships/image" Target="../media/image1.png"/><Relationship Id="rId7" Type="http://schemas.openxmlformats.org/officeDocument/2006/relationships/image" Target="../media/image181.png"/><Relationship Id="rId12" Type="http://schemas.openxmlformats.org/officeDocument/2006/relationships/image" Target="../media/image186.png"/><Relationship Id="rId17" Type="http://schemas.openxmlformats.org/officeDocument/2006/relationships/image" Target="../media/image19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90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png"/><Relationship Id="rId11" Type="http://schemas.openxmlformats.org/officeDocument/2006/relationships/image" Target="../media/image185.png"/><Relationship Id="rId5" Type="http://schemas.openxmlformats.org/officeDocument/2006/relationships/image" Target="../media/image13.png"/><Relationship Id="rId15" Type="http://schemas.openxmlformats.org/officeDocument/2006/relationships/image" Target="../media/image189.png"/><Relationship Id="rId10" Type="http://schemas.openxmlformats.org/officeDocument/2006/relationships/image" Target="../media/image184.png"/><Relationship Id="rId19" Type="http://schemas.openxmlformats.org/officeDocument/2006/relationships/image" Target="../media/image193.png"/><Relationship Id="rId4" Type="http://schemas.openxmlformats.org/officeDocument/2006/relationships/image" Target="../media/image12.png"/><Relationship Id="rId9" Type="http://schemas.openxmlformats.org/officeDocument/2006/relationships/image" Target="../media/image183.png"/><Relationship Id="rId14" Type="http://schemas.openxmlformats.org/officeDocument/2006/relationships/image" Target="../media/image18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png"/><Relationship Id="rId7" Type="http://schemas.openxmlformats.org/officeDocument/2006/relationships/image" Target="../media/image19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203.png"/><Relationship Id="rId3" Type="http://schemas.openxmlformats.org/officeDocument/2006/relationships/image" Target="../media/image41.png"/><Relationship Id="rId7" Type="http://schemas.openxmlformats.org/officeDocument/2006/relationships/image" Target="../media/image197.png"/><Relationship Id="rId12" Type="http://schemas.openxmlformats.org/officeDocument/2006/relationships/image" Target="../media/image20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01.png"/><Relationship Id="rId5" Type="http://schemas.openxmlformats.org/officeDocument/2006/relationships/image" Target="../media/image196.png"/><Relationship Id="rId15" Type="http://schemas.openxmlformats.org/officeDocument/2006/relationships/image" Target="../media/image205.png"/><Relationship Id="rId10" Type="http://schemas.openxmlformats.org/officeDocument/2006/relationships/image" Target="../media/image200.png"/><Relationship Id="rId4" Type="http://schemas.openxmlformats.org/officeDocument/2006/relationships/image" Target="../media/image1.png"/><Relationship Id="rId9" Type="http://schemas.openxmlformats.org/officeDocument/2006/relationships/image" Target="../media/image199.png"/><Relationship Id="rId14" Type="http://schemas.openxmlformats.org/officeDocument/2006/relationships/image" Target="../media/image20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211.png"/><Relationship Id="rId18" Type="http://schemas.openxmlformats.org/officeDocument/2006/relationships/image" Target="../media/image216.png"/><Relationship Id="rId3" Type="http://schemas.openxmlformats.org/officeDocument/2006/relationships/image" Target="../media/image104.png"/><Relationship Id="rId21" Type="http://schemas.openxmlformats.org/officeDocument/2006/relationships/image" Target="../media/image219.png"/><Relationship Id="rId7" Type="http://schemas.openxmlformats.org/officeDocument/2006/relationships/image" Target="../media/image206.png"/><Relationship Id="rId12" Type="http://schemas.openxmlformats.org/officeDocument/2006/relationships/image" Target="../media/image210.png"/><Relationship Id="rId17" Type="http://schemas.openxmlformats.org/officeDocument/2006/relationships/image" Target="../media/image215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14.png"/><Relationship Id="rId20" Type="http://schemas.openxmlformats.org/officeDocument/2006/relationships/image" Target="../media/image2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09.png"/><Relationship Id="rId5" Type="http://schemas.openxmlformats.org/officeDocument/2006/relationships/image" Target="../media/image12.png"/><Relationship Id="rId15" Type="http://schemas.openxmlformats.org/officeDocument/2006/relationships/image" Target="../media/image213.png"/><Relationship Id="rId10" Type="http://schemas.openxmlformats.org/officeDocument/2006/relationships/image" Target="../media/image208.png"/><Relationship Id="rId19" Type="http://schemas.openxmlformats.org/officeDocument/2006/relationships/image" Target="../media/image217.png"/><Relationship Id="rId4" Type="http://schemas.openxmlformats.org/officeDocument/2006/relationships/image" Target="../media/image1.png"/><Relationship Id="rId9" Type="http://schemas.openxmlformats.org/officeDocument/2006/relationships/image" Target="../media/image207.png"/><Relationship Id="rId14" Type="http://schemas.openxmlformats.org/officeDocument/2006/relationships/image" Target="../media/image212.png"/><Relationship Id="rId22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3" Type="http://schemas.openxmlformats.org/officeDocument/2006/relationships/image" Target="../media/image104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40.png"/><Relationship Id="rId4" Type="http://schemas.openxmlformats.org/officeDocument/2006/relationships/image" Target="../media/image1.png"/><Relationship Id="rId9" Type="http://schemas.openxmlformats.org/officeDocument/2006/relationships/image" Target="../media/image2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SK-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81000"/>
            <a:ext cx="4276725" cy="485775"/>
          </a:xfrm>
          <a:prstGeom prst="rect">
            <a:avLst/>
          </a:prstGeom>
        </p:spPr>
      </p:pic>
      <p:pic>
        <p:nvPicPr>
          <p:cNvPr id="6" name="SK-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438275"/>
            <a:ext cx="6667500" cy="2954238"/>
          </a:xfrm>
          <a:prstGeom prst="rect">
            <a:avLst/>
          </a:prstGeom>
        </p:spPr>
      </p:pic>
      <p:pic>
        <p:nvPicPr>
          <p:cNvPr id="7" name="SK-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500" y="4078188"/>
            <a:ext cx="1847850" cy="314325"/>
          </a:xfrm>
          <a:prstGeom prst="rect">
            <a:avLst/>
          </a:prstGeom>
        </p:spPr>
      </p:pic>
      <p:pic>
        <p:nvPicPr>
          <p:cNvPr id="8" name="SK-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4650" y="4078188"/>
            <a:ext cx="1438275" cy="314325"/>
          </a:xfrm>
          <a:prstGeom prst="rect">
            <a:avLst/>
          </a:prstGeom>
        </p:spPr>
      </p:pic>
      <p:pic>
        <p:nvPicPr>
          <p:cNvPr id="9" name="SK-1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7225" y="4078188"/>
            <a:ext cx="981075" cy="314325"/>
          </a:xfrm>
          <a:prstGeom prst="rect">
            <a:avLst/>
          </a:prstGeom>
        </p:spPr>
      </p:pic>
      <p:pic>
        <p:nvPicPr>
          <p:cNvPr id="10" name="SK-1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5114925"/>
            <a:ext cx="7620000" cy="781050"/>
          </a:xfrm>
          <a:prstGeom prst="rect">
            <a:avLst/>
          </a:prstGeom>
        </p:spPr>
      </p:pic>
      <p:pic>
        <p:nvPicPr>
          <p:cNvPr id="11" name="SK-1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00" y="6124575"/>
            <a:ext cx="7620000" cy="352425"/>
          </a:xfrm>
          <a:prstGeom prst="rect">
            <a:avLst/>
          </a:prstGeom>
        </p:spPr>
      </p:pic>
      <p:sp>
        <p:nvSpPr>
          <p:cNvPr id="12" name="SK-1-text-11"/>
          <p:cNvSpPr/>
          <p:nvPr/>
        </p:nvSpPr>
        <p:spPr>
          <a:xfrm>
            <a:off x="571500" y="514350"/>
            <a:ext cx="5434965" cy="2190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kern="0" spc="120" dirty="0">
                <a:solidFill>
                  <a:srgbClr val="FFFFFF"/>
                </a:solidFill>
              </a:rPr>
              <a:t>BRADFORD VTS TEACHING DECK</a:t>
            </a:r>
            <a:endParaRPr lang="en-US" sz="1350" dirty="0"/>
          </a:p>
        </p:txBody>
      </p:sp>
      <p:sp>
        <p:nvSpPr>
          <p:cNvPr id="13" name="SK-1-text-12"/>
          <p:cNvSpPr/>
          <p:nvPr/>
        </p:nvSpPr>
        <p:spPr>
          <a:xfrm>
            <a:off x="952500" y="1438275"/>
            <a:ext cx="6286500" cy="16341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290"/>
              </a:lnSpc>
              <a:buNone/>
            </a:pPr>
            <a:r>
              <a:rPr lang="en-US" sz="3900" b="1" dirty="0">
                <a:solidFill>
                  <a:srgbClr val="1F2937"/>
                </a:solidFill>
              </a:rPr>
              <a:t>General Rheumatology in Primary Care — A Case-Based Approach</a:t>
            </a:r>
            <a:endParaRPr lang="en-US" sz="3900" dirty="0"/>
          </a:p>
        </p:txBody>
      </p:sp>
      <p:sp>
        <p:nvSpPr>
          <p:cNvPr id="14" name="SK-1-text-13"/>
          <p:cNvSpPr/>
          <p:nvPr/>
        </p:nvSpPr>
        <p:spPr>
          <a:xfrm>
            <a:off x="952500" y="3262908"/>
            <a:ext cx="6286500" cy="5866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310"/>
              </a:lnSpc>
              <a:buNone/>
            </a:pPr>
            <a:r>
              <a:rPr lang="en-US" sz="16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Comprehensive overview for GP trainees preparing for AKT and SCA examinations.</a:t>
            </a:r>
            <a:endParaRPr lang="en-US" sz="1650" dirty="0"/>
          </a:p>
        </p:txBody>
      </p:sp>
      <p:sp>
        <p:nvSpPr>
          <p:cNvPr id="15" name="SK-1-text-14"/>
          <p:cNvSpPr/>
          <p:nvPr/>
        </p:nvSpPr>
        <p:spPr>
          <a:xfrm>
            <a:off x="1104900" y="4078188"/>
            <a:ext cx="2481449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NICE CKS STANDARDS</a:t>
            </a:r>
            <a:endParaRPr lang="en-US" sz="1050" dirty="0"/>
          </a:p>
        </p:txBody>
      </p:sp>
      <p:sp>
        <p:nvSpPr>
          <p:cNvPr id="16" name="SK-1-text-15"/>
          <p:cNvSpPr/>
          <p:nvPr/>
        </p:nvSpPr>
        <p:spPr>
          <a:xfrm>
            <a:off x="3067050" y="4078188"/>
            <a:ext cx="1841719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BSR GUIDELINES</a:t>
            </a:r>
            <a:endParaRPr lang="en-US" sz="1050" dirty="0"/>
          </a:p>
        </p:txBody>
      </p:sp>
      <p:sp>
        <p:nvSpPr>
          <p:cNvPr id="17" name="SK-1-text-16"/>
          <p:cNvSpPr/>
          <p:nvPr/>
        </p:nvSpPr>
        <p:spPr>
          <a:xfrm>
            <a:off x="4619625" y="4078188"/>
            <a:ext cx="1252787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BNF 2025</a:t>
            </a:r>
            <a:endParaRPr lang="en-US" sz="1050" dirty="0"/>
          </a:p>
        </p:txBody>
      </p:sp>
      <p:sp>
        <p:nvSpPr>
          <p:cNvPr id="18" name="SK-1-text-17"/>
          <p:cNvSpPr/>
          <p:nvPr/>
        </p:nvSpPr>
        <p:spPr>
          <a:xfrm>
            <a:off x="762000" y="5305425"/>
            <a:ext cx="7239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⚠ DISCLAIMER: Always double check this advice and drug doses with the latest NICE/BNF guidance. This document is for educational purposes only and reflects standards as of June 2026.</a:t>
            </a:r>
            <a:endParaRPr lang="en-US" sz="1050" dirty="0"/>
          </a:p>
        </p:txBody>
      </p:sp>
      <p:sp>
        <p:nvSpPr>
          <p:cNvPr id="19" name="SK-1-text-18"/>
          <p:cNvSpPr/>
          <p:nvPr/>
        </p:nvSpPr>
        <p:spPr>
          <a:xfrm>
            <a:off x="571500" y="6276975"/>
            <a:ext cx="34366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1050" dirty="0"/>
          </a:p>
        </p:txBody>
      </p:sp>
      <p:sp>
        <p:nvSpPr>
          <p:cNvPr id="20" name="SK-1-text-19"/>
          <p:cNvSpPr/>
          <p:nvPr/>
        </p:nvSpPr>
        <p:spPr>
          <a:xfrm>
            <a:off x="5438775" y="6276975"/>
            <a:ext cx="6753225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Created June 2026 • GP Training Resources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5" name="SK-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09600"/>
            <a:ext cx="11430000" cy="693390"/>
          </a:xfrm>
          <a:prstGeom prst="rect">
            <a:avLst/>
          </a:prstGeom>
        </p:spPr>
      </p:pic>
      <p:pic>
        <p:nvPicPr>
          <p:cNvPr id="6" name="SK-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31590"/>
            <a:ext cx="3683050" cy="708571"/>
          </a:xfrm>
          <a:prstGeom prst="rect">
            <a:avLst/>
          </a:prstGeom>
        </p:spPr>
      </p:pic>
      <p:pic>
        <p:nvPicPr>
          <p:cNvPr id="7" name="SK-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657201"/>
            <a:ext cx="354062" cy="457200"/>
          </a:xfrm>
          <a:prstGeom prst="rect">
            <a:avLst/>
          </a:prstGeom>
        </p:spPr>
      </p:pic>
      <p:pic>
        <p:nvPicPr>
          <p:cNvPr id="8" name="SK-2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5582" y="1771501"/>
            <a:ext cx="285750" cy="228600"/>
          </a:xfrm>
          <a:prstGeom prst="rect">
            <a:avLst/>
          </a:prstGeom>
        </p:spPr>
      </p:pic>
      <p:pic>
        <p:nvPicPr>
          <p:cNvPr id="9" name="SK-2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4550" y="1531590"/>
            <a:ext cx="3683050" cy="708571"/>
          </a:xfrm>
          <a:prstGeom prst="rect">
            <a:avLst/>
          </a:prstGeom>
        </p:spPr>
      </p:pic>
      <p:pic>
        <p:nvPicPr>
          <p:cNvPr id="10" name="SK-2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45050" y="1657201"/>
            <a:ext cx="355699" cy="457200"/>
          </a:xfrm>
          <a:prstGeom prst="rect">
            <a:avLst/>
          </a:prstGeom>
        </p:spPr>
      </p:pic>
      <p:pic>
        <p:nvPicPr>
          <p:cNvPr id="11" name="SK-2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80024" y="1771501"/>
            <a:ext cx="285750" cy="228600"/>
          </a:xfrm>
          <a:prstGeom prst="rect">
            <a:avLst/>
          </a:prstGeom>
        </p:spPr>
      </p:pic>
      <p:pic>
        <p:nvPicPr>
          <p:cNvPr id="12" name="SK-2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28099" y="1531590"/>
            <a:ext cx="3683050" cy="708571"/>
          </a:xfrm>
          <a:prstGeom prst="rect">
            <a:avLst/>
          </a:prstGeom>
        </p:spPr>
      </p:pic>
      <p:pic>
        <p:nvPicPr>
          <p:cNvPr id="13" name="SK-2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8599" y="1657201"/>
            <a:ext cx="302419" cy="457200"/>
          </a:xfrm>
          <a:prstGeom prst="rect">
            <a:avLst/>
          </a:prstGeom>
        </p:spPr>
      </p:pic>
      <p:pic>
        <p:nvPicPr>
          <p:cNvPr id="14" name="SK-2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26934" y="1771501"/>
            <a:ext cx="285750" cy="228600"/>
          </a:xfrm>
          <a:prstGeom prst="rect">
            <a:avLst/>
          </a:prstGeom>
        </p:spPr>
      </p:pic>
      <p:pic>
        <p:nvPicPr>
          <p:cNvPr id="15" name="SK-2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2468761"/>
            <a:ext cx="4480620" cy="1123950"/>
          </a:xfrm>
          <a:prstGeom prst="rect">
            <a:avLst/>
          </a:prstGeom>
        </p:spPr>
      </p:pic>
      <p:pic>
        <p:nvPicPr>
          <p:cNvPr id="16" name="SK-2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3400" y="2649736"/>
            <a:ext cx="228600" cy="228600"/>
          </a:xfrm>
          <a:prstGeom prst="rect">
            <a:avLst/>
          </a:prstGeom>
        </p:spPr>
      </p:pic>
      <p:pic>
        <p:nvPicPr>
          <p:cNvPr id="17" name="SK-2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3745111"/>
            <a:ext cx="4480620" cy="1123950"/>
          </a:xfrm>
          <a:prstGeom prst="rect">
            <a:avLst/>
          </a:prstGeom>
        </p:spPr>
      </p:pic>
      <p:pic>
        <p:nvPicPr>
          <p:cNvPr id="18" name="SK-2-img-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3400" y="3926086"/>
            <a:ext cx="228600" cy="228600"/>
          </a:xfrm>
          <a:prstGeom prst="rect">
            <a:avLst/>
          </a:prstGeom>
        </p:spPr>
      </p:pic>
      <p:pic>
        <p:nvPicPr>
          <p:cNvPr id="19" name="SK-2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5021461"/>
            <a:ext cx="4480620" cy="1123950"/>
          </a:xfrm>
          <a:prstGeom prst="rect">
            <a:avLst/>
          </a:prstGeom>
        </p:spPr>
      </p:pic>
      <p:pic>
        <p:nvPicPr>
          <p:cNvPr id="20" name="SK-2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3400" y="5202436"/>
            <a:ext cx="228600" cy="228600"/>
          </a:xfrm>
          <a:prstGeom prst="rect">
            <a:avLst/>
          </a:prstGeom>
        </p:spPr>
      </p:pic>
      <p:pic>
        <p:nvPicPr>
          <p:cNvPr id="21" name="SK-2-img-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90220" y="2468761"/>
            <a:ext cx="6720780" cy="3676650"/>
          </a:xfrm>
          <a:prstGeom prst="rect">
            <a:avLst/>
          </a:prstGeom>
        </p:spPr>
      </p:pic>
      <p:pic>
        <p:nvPicPr>
          <p:cNvPr id="22" name="SK-2-img-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090220" y="2468761"/>
            <a:ext cx="6720780" cy="352425"/>
          </a:xfrm>
          <a:prstGeom prst="rect">
            <a:avLst/>
          </a:prstGeom>
        </p:spPr>
      </p:pic>
      <p:pic>
        <p:nvPicPr>
          <p:cNvPr id="23" name="SK-2-img-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42620" y="2568773"/>
            <a:ext cx="190500" cy="152400"/>
          </a:xfrm>
          <a:prstGeom prst="rect">
            <a:avLst/>
          </a:prstGeom>
        </p:spPr>
      </p:pic>
      <p:pic>
        <p:nvPicPr>
          <p:cNvPr id="24" name="SK-2-img-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090220" y="2821186"/>
            <a:ext cx="2016175" cy="457200"/>
          </a:xfrm>
          <a:prstGeom prst="rect">
            <a:avLst/>
          </a:prstGeom>
        </p:spPr>
      </p:pic>
      <p:pic>
        <p:nvPicPr>
          <p:cNvPr id="25" name="SK-2-img-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06394" y="2821186"/>
            <a:ext cx="2352229" cy="457200"/>
          </a:xfrm>
          <a:prstGeom prst="rect">
            <a:avLst/>
          </a:prstGeom>
        </p:spPr>
      </p:pic>
      <p:pic>
        <p:nvPicPr>
          <p:cNvPr id="26" name="SK-2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58623" y="2821186"/>
            <a:ext cx="2352377" cy="457200"/>
          </a:xfrm>
          <a:prstGeom prst="rect">
            <a:avLst/>
          </a:prstGeom>
        </p:spPr>
      </p:pic>
      <p:pic>
        <p:nvPicPr>
          <p:cNvPr id="27" name="SK-2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090220" y="3278386"/>
            <a:ext cx="2016175" cy="573286"/>
          </a:xfrm>
          <a:prstGeom prst="rect">
            <a:avLst/>
          </a:prstGeom>
        </p:spPr>
      </p:pic>
      <p:pic>
        <p:nvPicPr>
          <p:cNvPr id="28" name="SK-2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106394" y="3278386"/>
            <a:ext cx="2352229" cy="573286"/>
          </a:xfrm>
          <a:prstGeom prst="rect">
            <a:avLst/>
          </a:prstGeom>
        </p:spPr>
      </p:pic>
      <p:pic>
        <p:nvPicPr>
          <p:cNvPr id="29" name="SK-2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458623" y="3278386"/>
            <a:ext cx="2352377" cy="573286"/>
          </a:xfrm>
          <a:prstGeom prst="rect">
            <a:avLst/>
          </a:prstGeom>
        </p:spPr>
      </p:pic>
      <p:pic>
        <p:nvPicPr>
          <p:cNvPr id="30" name="SK-2-img-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090220" y="3851672"/>
            <a:ext cx="2016175" cy="573286"/>
          </a:xfrm>
          <a:prstGeom prst="rect">
            <a:avLst/>
          </a:prstGeom>
        </p:spPr>
      </p:pic>
      <p:pic>
        <p:nvPicPr>
          <p:cNvPr id="31" name="SK-2-img-30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106394" y="3851672"/>
            <a:ext cx="2352229" cy="573286"/>
          </a:xfrm>
          <a:prstGeom prst="rect">
            <a:avLst/>
          </a:prstGeom>
        </p:spPr>
      </p:pic>
      <p:pic>
        <p:nvPicPr>
          <p:cNvPr id="32" name="SK-2-img-31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458623" y="3851672"/>
            <a:ext cx="2352377" cy="573286"/>
          </a:xfrm>
          <a:prstGeom prst="rect">
            <a:avLst/>
          </a:prstGeom>
        </p:spPr>
      </p:pic>
      <p:pic>
        <p:nvPicPr>
          <p:cNvPr id="33" name="SK-2-img-32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090220" y="4424958"/>
            <a:ext cx="2016175" cy="573286"/>
          </a:xfrm>
          <a:prstGeom prst="rect">
            <a:avLst/>
          </a:prstGeom>
        </p:spPr>
      </p:pic>
      <p:pic>
        <p:nvPicPr>
          <p:cNvPr id="34" name="SK-2-img-33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106394" y="4424958"/>
            <a:ext cx="2352229" cy="573286"/>
          </a:xfrm>
          <a:prstGeom prst="rect">
            <a:avLst/>
          </a:prstGeom>
        </p:spPr>
      </p:pic>
      <p:pic>
        <p:nvPicPr>
          <p:cNvPr id="35" name="SK-2-img-34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458623" y="4424958"/>
            <a:ext cx="2352377" cy="573286"/>
          </a:xfrm>
          <a:prstGeom prst="rect">
            <a:avLst/>
          </a:prstGeom>
        </p:spPr>
      </p:pic>
      <p:pic>
        <p:nvPicPr>
          <p:cNvPr id="36" name="SK-2-img-35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090220" y="4998244"/>
            <a:ext cx="2016175" cy="573286"/>
          </a:xfrm>
          <a:prstGeom prst="rect">
            <a:avLst/>
          </a:prstGeom>
        </p:spPr>
      </p:pic>
      <p:pic>
        <p:nvPicPr>
          <p:cNvPr id="37" name="SK-2-img-36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106394" y="4998244"/>
            <a:ext cx="2352229" cy="573286"/>
          </a:xfrm>
          <a:prstGeom prst="rect">
            <a:avLst/>
          </a:prstGeom>
        </p:spPr>
      </p:pic>
      <p:pic>
        <p:nvPicPr>
          <p:cNvPr id="38" name="SK-2-img-37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458623" y="4998244"/>
            <a:ext cx="2352377" cy="573286"/>
          </a:xfrm>
          <a:prstGeom prst="rect">
            <a:avLst/>
          </a:prstGeom>
        </p:spPr>
      </p:pic>
      <p:pic>
        <p:nvPicPr>
          <p:cNvPr id="39" name="SK-2-img-38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106394" y="5571530"/>
            <a:ext cx="2352229" cy="573881"/>
          </a:xfrm>
          <a:prstGeom prst="rect">
            <a:avLst/>
          </a:prstGeom>
        </p:spPr>
      </p:pic>
      <p:pic>
        <p:nvPicPr>
          <p:cNvPr id="40" name="SK-2-img-39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458623" y="5571530"/>
            <a:ext cx="2352377" cy="573881"/>
          </a:xfrm>
          <a:prstGeom prst="rect">
            <a:avLst/>
          </a:prstGeom>
        </p:spPr>
      </p:pic>
      <p:pic>
        <p:nvPicPr>
          <p:cNvPr id="41" name="SK-2-img-40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81000" y="6400800"/>
            <a:ext cx="11430000" cy="266700"/>
          </a:xfrm>
          <a:prstGeom prst="rect">
            <a:avLst/>
          </a:prstGeom>
        </p:spPr>
      </p:pic>
      <p:sp>
        <p:nvSpPr>
          <p:cNvPr id="42" name="SK-2-text-41"/>
          <p:cNvSpPr/>
          <p:nvPr/>
        </p:nvSpPr>
        <p:spPr>
          <a:xfrm>
            <a:off x="228600" y="104775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43" name="SK-2-text-42"/>
          <p:cNvSpPr/>
          <p:nvPr/>
        </p:nvSpPr>
        <p:spPr>
          <a:xfrm>
            <a:off x="571500" y="6096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Rheumatology Landscape and Diagnostic Framework</a:t>
            </a:r>
            <a:endParaRPr lang="en-US" sz="2550" dirty="0"/>
          </a:p>
        </p:txBody>
      </p:sp>
      <p:sp>
        <p:nvSpPr>
          <p:cNvPr id="44" name="SK-2-text-43"/>
          <p:cNvSpPr/>
          <p:nvPr/>
        </p:nvSpPr>
        <p:spPr>
          <a:xfrm>
            <a:off x="571500" y="10743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45" name="SK-2-text-44"/>
          <p:cNvSpPr/>
          <p:nvPr/>
        </p:nvSpPr>
        <p:spPr>
          <a:xfrm>
            <a:off x="1077962" y="1645890"/>
            <a:ext cx="2795588" cy="4799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65100"/>
                </a:solidFill>
              </a:rPr>
              <a:t>12%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 all GP consultations are for MSK disorders</a:t>
            </a:r>
            <a:endParaRPr lang="en-US" sz="1200" dirty="0"/>
          </a:p>
        </p:txBody>
      </p:sp>
      <p:sp>
        <p:nvSpPr>
          <p:cNvPr id="46" name="SK-2-text-45"/>
          <p:cNvSpPr/>
          <p:nvPr/>
        </p:nvSpPr>
        <p:spPr>
          <a:xfrm>
            <a:off x="4953149" y="1645890"/>
            <a:ext cx="2793950" cy="4799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65100"/>
                </a:solidFill>
              </a:rPr>
              <a:t>~25 Million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people in UK have an MSK complaint</a:t>
            </a:r>
            <a:endParaRPr lang="en-US" sz="1200" dirty="0"/>
          </a:p>
        </p:txBody>
      </p:sp>
      <p:sp>
        <p:nvSpPr>
          <p:cNvPr id="47" name="SK-2-text-46"/>
          <p:cNvSpPr/>
          <p:nvPr/>
        </p:nvSpPr>
        <p:spPr>
          <a:xfrm>
            <a:off x="8773418" y="1645890"/>
            <a:ext cx="2847231" cy="4799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65100"/>
                </a:solidFill>
              </a:rPr>
              <a:t>3rd Most Common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reason for consulting in Primary Care</a:t>
            </a:r>
            <a:endParaRPr lang="en-US" sz="1200" dirty="0"/>
          </a:p>
        </p:txBody>
      </p:sp>
      <p:sp>
        <p:nvSpPr>
          <p:cNvPr id="48" name="SK-2-text-47"/>
          <p:cNvSpPr/>
          <p:nvPr/>
        </p:nvSpPr>
        <p:spPr>
          <a:xfrm>
            <a:off x="607814" y="2649736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49" name="SK-2-text-48"/>
          <p:cNvSpPr/>
          <p:nvPr/>
        </p:nvSpPr>
        <p:spPr>
          <a:xfrm>
            <a:off x="857250" y="2621161"/>
            <a:ext cx="6038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2937"/>
                </a:solidFill>
              </a:rPr>
              <a:t>Articular vs Periarticular</a:t>
            </a:r>
            <a:endParaRPr lang="en-US" sz="1500" dirty="0"/>
          </a:p>
        </p:txBody>
      </p:sp>
      <p:sp>
        <p:nvSpPr>
          <p:cNvPr id="50" name="SK-2-text-49"/>
          <p:cNvSpPr/>
          <p:nvPr/>
        </p:nvSpPr>
        <p:spPr>
          <a:xfrm>
            <a:off x="857250" y="2983111"/>
            <a:ext cx="385197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 the pathology inside the joint (synovium) or in the surrounding soft tissues?</a:t>
            </a:r>
            <a:endParaRPr lang="en-US" sz="1200" dirty="0"/>
          </a:p>
        </p:txBody>
      </p:sp>
      <p:sp>
        <p:nvSpPr>
          <p:cNvPr id="51" name="SK-2-text-50"/>
          <p:cNvSpPr/>
          <p:nvPr/>
        </p:nvSpPr>
        <p:spPr>
          <a:xfrm>
            <a:off x="607814" y="3926086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52" name="SK-2-text-51"/>
          <p:cNvSpPr/>
          <p:nvPr/>
        </p:nvSpPr>
        <p:spPr>
          <a:xfrm>
            <a:off x="857250" y="3897511"/>
            <a:ext cx="74104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2937"/>
                </a:solidFill>
              </a:rPr>
              <a:t>Inflammatory vs Non-inflammatory</a:t>
            </a:r>
            <a:endParaRPr lang="en-US" sz="1500" dirty="0"/>
          </a:p>
        </p:txBody>
      </p:sp>
      <p:sp>
        <p:nvSpPr>
          <p:cNvPr id="53" name="SK-2-text-52"/>
          <p:cNvSpPr/>
          <p:nvPr/>
        </p:nvSpPr>
        <p:spPr>
          <a:xfrm>
            <a:off x="857250" y="4259461"/>
            <a:ext cx="385197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Differentiating autoimmune/crystal disease from degenerative/mechanical issues.</a:t>
            </a:r>
            <a:endParaRPr lang="en-US" sz="1200" dirty="0"/>
          </a:p>
        </p:txBody>
      </p:sp>
      <p:sp>
        <p:nvSpPr>
          <p:cNvPr id="54" name="SK-2-text-53"/>
          <p:cNvSpPr/>
          <p:nvPr/>
        </p:nvSpPr>
        <p:spPr>
          <a:xfrm>
            <a:off x="607814" y="5202436"/>
            <a:ext cx="304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55" name="SK-2-text-54"/>
          <p:cNvSpPr/>
          <p:nvPr/>
        </p:nvSpPr>
        <p:spPr>
          <a:xfrm>
            <a:off x="857250" y="5173861"/>
            <a:ext cx="6038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2937"/>
                </a:solidFill>
              </a:rPr>
              <a:t>Joint Distribution Pattern</a:t>
            </a:r>
            <a:endParaRPr lang="en-US" sz="1500" dirty="0"/>
          </a:p>
        </p:txBody>
      </p:sp>
      <p:sp>
        <p:nvSpPr>
          <p:cNvPr id="56" name="SK-2-text-55"/>
          <p:cNvSpPr/>
          <p:nvPr/>
        </p:nvSpPr>
        <p:spPr>
          <a:xfrm>
            <a:off x="857250" y="5535811"/>
            <a:ext cx="385197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Mono (1), Oligo (2-4), or Polyarticular (5+). Bilateral or asymmetrical?</a:t>
            </a:r>
            <a:endParaRPr lang="en-US" sz="1200" dirty="0"/>
          </a:p>
        </p:txBody>
      </p:sp>
      <p:sp>
        <p:nvSpPr>
          <p:cNvPr id="57" name="SK-2-text-56"/>
          <p:cNvSpPr/>
          <p:nvPr/>
        </p:nvSpPr>
        <p:spPr>
          <a:xfrm>
            <a:off x="5528370" y="2544961"/>
            <a:ext cx="279654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AKT KNOWLEDGE BOX</a:t>
            </a:r>
            <a:endParaRPr lang="en-US" sz="1050" dirty="0"/>
          </a:p>
        </p:txBody>
      </p:sp>
      <p:sp>
        <p:nvSpPr>
          <p:cNvPr id="58" name="SK-2-text-57"/>
          <p:cNvSpPr/>
          <p:nvPr/>
        </p:nvSpPr>
        <p:spPr>
          <a:xfrm>
            <a:off x="5242620" y="2821186"/>
            <a:ext cx="1787575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Feature</a:t>
            </a:r>
            <a:endParaRPr lang="en-US" sz="1200" dirty="0"/>
          </a:p>
        </p:txBody>
      </p:sp>
      <p:sp>
        <p:nvSpPr>
          <p:cNvPr id="59" name="SK-2-text-58"/>
          <p:cNvSpPr/>
          <p:nvPr/>
        </p:nvSpPr>
        <p:spPr>
          <a:xfrm>
            <a:off x="7258794" y="2821186"/>
            <a:ext cx="2123629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Inflammatory</a:t>
            </a:r>
            <a:endParaRPr lang="en-US" sz="1200" dirty="0"/>
          </a:p>
        </p:txBody>
      </p:sp>
      <p:sp>
        <p:nvSpPr>
          <p:cNvPr id="60" name="SK-2-text-59"/>
          <p:cNvSpPr/>
          <p:nvPr/>
        </p:nvSpPr>
        <p:spPr>
          <a:xfrm>
            <a:off x="9611023" y="2821186"/>
            <a:ext cx="2580977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Non-Inflammatory</a:t>
            </a:r>
            <a:endParaRPr lang="en-US" sz="1200" dirty="0"/>
          </a:p>
        </p:txBody>
      </p:sp>
      <p:sp>
        <p:nvSpPr>
          <p:cNvPr id="61" name="SK-2-text-60"/>
          <p:cNvSpPr/>
          <p:nvPr/>
        </p:nvSpPr>
        <p:spPr>
          <a:xfrm>
            <a:off x="5242620" y="3278386"/>
            <a:ext cx="2550221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Morning Stiffness</a:t>
            </a:r>
            <a:endParaRPr lang="en-US" sz="1125" dirty="0"/>
          </a:p>
        </p:txBody>
      </p:sp>
      <p:sp>
        <p:nvSpPr>
          <p:cNvPr id="62" name="SK-2-text-61"/>
          <p:cNvSpPr/>
          <p:nvPr/>
        </p:nvSpPr>
        <p:spPr>
          <a:xfrm>
            <a:off x="7258794" y="3278386"/>
            <a:ext cx="3409085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&gt;30 min (often hours)</a:t>
            </a:r>
            <a:endParaRPr lang="en-US" sz="1125" dirty="0"/>
          </a:p>
        </p:txBody>
      </p:sp>
      <p:sp>
        <p:nvSpPr>
          <p:cNvPr id="63" name="SK-2-text-62"/>
          <p:cNvSpPr/>
          <p:nvPr/>
        </p:nvSpPr>
        <p:spPr>
          <a:xfrm>
            <a:off x="9611023" y="3278386"/>
            <a:ext cx="2513706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Brief (&lt;30 min)</a:t>
            </a:r>
            <a:endParaRPr lang="en-US" sz="1125" dirty="0"/>
          </a:p>
        </p:txBody>
      </p:sp>
      <p:sp>
        <p:nvSpPr>
          <p:cNvPr id="64" name="SK-2-text-63"/>
          <p:cNvSpPr/>
          <p:nvPr/>
        </p:nvSpPr>
        <p:spPr>
          <a:xfrm>
            <a:off x="5242620" y="3851672"/>
            <a:ext cx="1787575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Swelling</a:t>
            </a:r>
            <a:endParaRPr lang="en-US" sz="1125" dirty="0"/>
          </a:p>
        </p:txBody>
      </p:sp>
      <p:sp>
        <p:nvSpPr>
          <p:cNvPr id="65" name="SK-2-text-64"/>
          <p:cNvSpPr/>
          <p:nvPr/>
        </p:nvSpPr>
        <p:spPr>
          <a:xfrm>
            <a:off x="7258794" y="3851672"/>
            <a:ext cx="2314705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 (synovial)</a:t>
            </a:r>
            <a:endParaRPr lang="en-US" sz="1125" dirty="0"/>
          </a:p>
        </p:txBody>
      </p:sp>
      <p:sp>
        <p:nvSpPr>
          <p:cNvPr id="66" name="SK-2-text-65"/>
          <p:cNvSpPr/>
          <p:nvPr/>
        </p:nvSpPr>
        <p:spPr>
          <a:xfrm>
            <a:off x="9611023" y="3851672"/>
            <a:ext cx="2165491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Bony / Minimal</a:t>
            </a:r>
            <a:endParaRPr lang="en-US" sz="1125" dirty="0"/>
          </a:p>
        </p:txBody>
      </p:sp>
      <p:sp>
        <p:nvSpPr>
          <p:cNvPr id="67" name="SK-2-text-66"/>
          <p:cNvSpPr/>
          <p:nvPr/>
        </p:nvSpPr>
        <p:spPr>
          <a:xfrm>
            <a:off x="5242620" y="4424958"/>
            <a:ext cx="2113629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Effect of Rest</a:t>
            </a:r>
            <a:endParaRPr lang="en-US" sz="1125" dirty="0"/>
          </a:p>
        </p:txBody>
      </p:sp>
      <p:sp>
        <p:nvSpPr>
          <p:cNvPr id="68" name="SK-2-text-67"/>
          <p:cNvSpPr/>
          <p:nvPr/>
        </p:nvSpPr>
        <p:spPr>
          <a:xfrm>
            <a:off x="7258794" y="4424958"/>
            <a:ext cx="3359340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Worse (gel phenomenon)</a:t>
            </a:r>
            <a:endParaRPr lang="en-US" sz="1125" dirty="0"/>
          </a:p>
        </p:txBody>
      </p:sp>
      <p:sp>
        <p:nvSpPr>
          <p:cNvPr id="69" name="SK-2-text-68"/>
          <p:cNvSpPr/>
          <p:nvPr/>
        </p:nvSpPr>
        <p:spPr>
          <a:xfrm>
            <a:off x="9611023" y="4424958"/>
            <a:ext cx="2123777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Better</a:t>
            </a:r>
            <a:endParaRPr lang="en-US" sz="1125" dirty="0"/>
          </a:p>
        </p:txBody>
      </p:sp>
      <p:sp>
        <p:nvSpPr>
          <p:cNvPr id="70" name="SK-2-text-69"/>
          <p:cNvSpPr/>
          <p:nvPr/>
        </p:nvSpPr>
        <p:spPr>
          <a:xfrm>
            <a:off x="5242620" y="4998244"/>
            <a:ext cx="1787575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Blood Tests</a:t>
            </a:r>
            <a:endParaRPr lang="en-US" sz="1125" dirty="0"/>
          </a:p>
        </p:txBody>
      </p:sp>
      <p:sp>
        <p:nvSpPr>
          <p:cNvPr id="71" name="SK-2-text-70"/>
          <p:cNvSpPr/>
          <p:nvPr/>
        </p:nvSpPr>
        <p:spPr>
          <a:xfrm>
            <a:off x="7258794" y="4998244"/>
            <a:ext cx="2463938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Raised CRP / ESR</a:t>
            </a:r>
            <a:endParaRPr lang="en-US" sz="1125" dirty="0"/>
          </a:p>
        </p:txBody>
      </p:sp>
      <p:sp>
        <p:nvSpPr>
          <p:cNvPr id="72" name="SK-2-text-71"/>
          <p:cNvSpPr/>
          <p:nvPr/>
        </p:nvSpPr>
        <p:spPr>
          <a:xfrm>
            <a:off x="9611023" y="4998244"/>
            <a:ext cx="2165491" cy="5732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Normal markers</a:t>
            </a:r>
            <a:endParaRPr lang="en-US" sz="1125" dirty="0"/>
          </a:p>
        </p:txBody>
      </p:sp>
      <p:sp>
        <p:nvSpPr>
          <p:cNvPr id="73" name="SK-2-text-72"/>
          <p:cNvSpPr/>
          <p:nvPr/>
        </p:nvSpPr>
        <p:spPr>
          <a:xfrm>
            <a:off x="5242620" y="5571530"/>
            <a:ext cx="1787575" cy="573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Examples</a:t>
            </a:r>
            <a:endParaRPr lang="en-US" sz="1125" dirty="0"/>
          </a:p>
        </p:txBody>
      </p:sp>
      <p:sp>
        <p:nvSpPr>
          <p:cNvPr id="74" name="SK-2-text-73"/>
          <p:cNvSpPr/>
          <p:nvPr/>
        </p:nvSpPr>
        <p:spPr>
          <a:xfrm>
            <a:off x="7258794" y="5571530"/>
            <a:ext cx="2123629" cy="573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RA, Gout, PMR</a:t>
            </a:r>
            <a:endParaRPr lang="en-US" sz="1125" dirty="0"/>
          </a:p>
        </p:txBody>
      </p:sp>
      <p:sp>
        <p:nvSpPr>
          <p:cNvPr id="75" name="SK-2-text-74"/>
          <p:cNvSpPr/>
          <p:nvPr/>
        </p:nvSpPr>
        <p:spPr>
          <a:xfrm>
            <a:off x="9611023" y="5571530"/>
            <a:ext cx="2314726" cy="57388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OA, Soft Tissue</a:t>
            </a:r>
            <a:endParaRPr lang="en-US" sz="1125" dirty="0"/>
          </a:p>
        </p:txBody>
      </p:sp>
      <p:sp>
        <p:nvSpPr>
          <p:cNvPr id="76" name="SK-2-text-75"/>
          <p:cNvSpPr/>
          <p:nvPr/>
        </p:nvSpPr>
        <p:spPr>
          <a:xfrm>
            <a:off x="381000" y="6496050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77" name="SK-2-text-76"/>
          <p:cNvSpPr/>
          <p:nvPr/>
        </p:nvSpPr>
        <p:spPr>
          <a:xfrm>
            <a:off x="10515600" y="6496050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5" name="SK-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09600"/>
            <a:ext cx="11430000" cy="693390"/>
          </a:xfrm>
          <a:prstGeom prst="rect">
            <a:avLst/>
          </a:prstGeom>
        </p:spPr>
      </p:pic>
      <p:pic>
        <p:nvPicPr>
          <p:cNvPr id="6" name="SK-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31590"/>
            <a:ext cx="4480620" cy="5267027"/>
          </a:xfrm>
          <a:prstGeom prst="rect">
            <a:avLst/>
          </a:prstGeom>
        </p:spPr>
      </p:pic>
      <p:pic>
        <p:nvPicPr>
          <p:cNvPr id="7" name="SK-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693515"/>
            <a:ext cx="238125" cy="190500"/>
          </a:xfrm>
          <a:prstGeom prst="rect">
            <a:avLst/>
          </a:prstGeom>
        </p:spPr>
      </p:pic>
      <p:pic>
        <p:nvPicPr>
          <p:cNvPr id="8" name="SK-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300" y="2045940"/>
            <a:ext cx="4252020" cy="1000125"/>
          </a:xfrm>
          <a:prstGeom prst="rect">
            <a:avLst/>
          </a:prstGeom>
        </p:spPr>
      </p:pic>
      <p:pic>
        <p:nvPicPr>
          <p:cNvPr id="9" name="SK-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3246090"/>
            <a:ext cx="238125" cy="190500"/>
          </a:xfrm>
          <a:prstGeom prst="rect">
            <a:avLst/>
          </a:prstGeom>
        </p:spPr>
      </p:pic>
      <p:pic>
        <p:nvPicPr>
          <p:cNvPr id="10" name="SK-3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350" y="4463159"/>
            <a:ext cx="342900" cy="342900"/>
          </a:xfrm>
          <a:prstGeom prst="rect">
            <a:avLst/>
          </a:prstGeom>
        </p:spPr>
      </p:pic>
      <p:pic>
        <p:nvPicPr>
          <p:cNvPr id="11" name="SK-3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350" y="5483293"/>
            <a:ext cx="342900" cy="342900"/>
          </a:xfrm>
          <a:prstGeom prst="rect">
            <a:avLst/>
          </a:prstGeom>
        </p:spPr>
      </p:pic>
      <p:pic>
        <p:nvPicPr>
          <p:cNvPr id="12" name="SK-3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350" y="4029681"/>
            <a:ext cx="342900" cy="342900"/>
          </a:xfrm>
          <a:prstGeom prst="rect">
            <a:avLst/>
          </a:prstGeom>
        </p:spPr>
      </p:pic>
      <p:pic>
        <p:nvPicPr>
          <p:cNvPr id="13" name="SK-3-img-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2475" y="3588023"/>
            <a:ext cx="342900" cy="342900"/>
          </a:xfrm>
          <a:prstGeom prst="rect">
            <a:avLst/>
          </a:prstGeom>
        </p:spPr>
      </p:pic>
      <p:pic>
        <p:nvPicPr>
          <p:cNvPr id="14" name="SK-3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4350" y="4908686"/>
            <a:ext cx="342900" cy="342900"/>
          </a:xfrm>
          <a:prstGeom prst="rect">
            <a:avLst/>
          </a:prstGeom>
        </p:spPr>
      </p:pic>
      <p:pic>
        <p:nvPicPr>
          <p:cNvPr id="15" name="SK-3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90220" y="1531590"/>
            <a:ext cx="6720780" cy="4114502"/>
          </a:xfrm>
          <a:prstGeom prst="rect">
            <a:avLst/>
          </a:prstGeom>
        </p:spPr>
      </p:pic>
      <p:pic>
        <p:nvPicPr>
          <p:cNvPr id="16" name="SK-3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04520" y="1693515"/>
            <a:ext cx="238125" cy="190500"/>
          </a:xfrm>
          <a:prstGeom prst="rect">
            <a:avLst/>
          </a:prstGeom>
        </p:spPr>
      </p:pic>
      <p:pic>
        <p:nvPicPr>
          <p:cNvPr id="17" name="SK-3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04520" y="2045940"/>
            <a:ext cx="6492180" cy="605730"/>
          </a:xfrm>
          <a:prstGeom prst="rect">
            <a:avLst/>
          </a:prstGeom>
        </p:spPr>
      </p:pic>
      <p:pic>
        <p:nvPicPr>
          <p:cNvPr id="18" name="SK-3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4520" y="2765971"/>
            <a:ext cx="6492180" cy="605730"/>
          </a:xfrm>
          <a:prstGeom prst="rect">
            <a:avLst/>
          </a:prstGeom>
        </p:spPr>
      </p:pic>
      <p:pic>
        <p:nvPicPr>
          <p:cNvPr id="19" name="SK-3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04520" y="3486001"/>
            <a:ext cx="6492180" cy="605730"/>
          </a:xfrm>
          <a:prstGeom prst="rect">
            <a:avLst/>
          </a:prstGeom>
        </p:spPr>
      </p:pic>
      <p:pic>
        <p:nvPicPr>
          <p:cNvPr id="20" name="SK-3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4520" y="4206032"/>
            <a:ext cx="6492180" cy="605730"/>
          </a:xfrm>
          <a:prstGeom prst="rect">
            <a:avLst/>
          </a:prstGeom>
        </p:spPr>
      </p:pic>
      <p:pic>
        <p:nvPicPr>
          <p:cNvPr id="21" name="SK-3-img-20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080695" y="5708005"/>
            <a:ext cx="6720780" cy="843111"/>
          </a:xfrm>
          <a:prstGeom prst="rect">
            <a:avLst/>
          </a:prstGeom>
        </p:spPr>
      </p:pic>
      <p:pic>
        <p:nvPicPr>
          <p:cNvPr id="22" name="SK-3-img-21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47841" y="5861819"/>
            <a:ext cx="189607" cy="151656"/>
          </a:xfrm>
          <a:prstGeom prst="rect">
            <a:avLst/>
          </a:prstGeom>
        </p:spPr>
      </p:pic>
      <p:pic>
        <p:nvPicPr>
          <p:cNvPr id="23" name="SK-3-img-2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6400800"/>
            <a:ext cx="11430000" cy="266700"/>
          </a:xfrm>
          <a:prstGeom prst="rect">
            <a:avLst/>
          </a:prstGeom>
        </p:spPr>
      </p:pic>
      <p:sp>
        <p:nvSpPr>
          <p:cNvPr id="24" name="SK-3-text-23"/>
          <p:cNvSpPr/>
          <p:nvPr/>
        </p:nvSpPr>
        <p:spPr>
          <a:xfrm>
            <a:off x="228600" y="104775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5" name="SK-3-text-24"/>
          <p:cNvSpPr/>
          <p:nvPr/>
        </p:nvSpPr>
        <p:spPr>
          <a:xfrm>
            <a:off x="571500" y="6096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Case 1: Acute Monoarthritis Framework</a:t>
            </a:r>
            <a:endParaRPr lang="en-US" sz="2550" dirty="0"/>
          </a:p>
        </p:txBody>
      </p:sp>
      <p:sp>
        <p:nvSpPr>
          <p:cNvPr id="26" name="SK-3-text-25"/>
          <p:cNvSpPr/>
          <p:nvPr/>
        </p:nvSpPr>
        <p:spPr>
          <a:xfrm>
            <a:off x="571500" y="10743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27" name="SK-3-text-26"/>
          <p:cNvSpPr/>
          <p:nvPr/>
        </p:nvSpPr>
        <p:spPr>
          <a:xfrm>
            <a:off x="828675" y="1645890"/>
            <a:ext cx="480060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65100"/>
                </a:solidFill>
              </a:rPr>
              <a:t>Clinical Presentation</a:t>
            </a:r>
            <a:endParaRPr lang="en-US" sz="1500" dirty="0"/>
          </a:p>
        </p:txBody>
      </p:sp>
      <p:sp>
        <p:nvSpPr>
          <p:cNvPr id="28" name="SK-3-text-27"/>
          <p:cNvSpPr/>
          <p:nvPr/>
        </p:nvSpPr>
        <p:spPr>
          <a:xfrm>
            <a:off x="609600" y="2160240"/>
            <a:ext cx="4023420" cy="7715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i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"46-year-old man, sudden onset pain, redness, and swelling of the right knee; no preceding injury."</a:t>
            </a:r>
            <a:endParaRPr lang="en-US" sz="1350" dirty="0"/>
          </a:p>
        </p:txBody>
      </p:sp>
      <p:sp>
        <p:nvSpPr>
          <p:cNvPr id="29" name="SK-3-text-28"/>
          <p:cNvSpPr/>
          <p:nvPr/>
        </p:nvSpPr>
        <p:spPr>
          <a:xfrm>
            <a:off x="828675" y="3198465"/>
            <a:ext cx="425202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65100"/>
                </a:solidFill>
              </a:rPr>
              <a:t>POSH-G Mnemonic for ACUTE MONOARTHRITIS</a:t>
            </a:r>
            <a:endParaRPr lang="en-US" sz="1500" dirty="0"/>
          </a:p>
        </p:txBody>
      </p:sp>
      <p:sp>
        <p:nvSpPr>
          <p:cNvPr id="30" name="SK-3-text-29"/>
          <p:cNvSpPr/>
          <p:nvPr/>
        </p:nvSpPr>
        <p:spPr>
          <a:xfrm>
            <a:off x="633413" y="4463159"/>
            <a:ext cx="4381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</a:rPr>
              <a:t>S</a:t>
            </a:r>
            <a:endParaRPr lang="en-US" sz="1500" dirty="0"/>
          </a:p>
        </p:txBody>
      </p:sp>
      <p:sp>
        <p:nvSpPr>
          <p:cNvPr id="31" name="SK-3-text-30"/>
          <p:cNvSpPr/>
          <p:nvPr/>
        </p:nvSpPr>
        <p:spPr>
          <a:xfrm>
            <a:off x="971550" y="4520309"/>
            <a:ext cx="23812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Septic arthritis </a:t>
            </a: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(Must exclude first)</a:t>
            </a:r>
            <a:endParaRPr lang="en-US" sz="1200" dirty="0"/>
          </a:p>
        </p:txBody>
      </p:sp>
      <p:sp>
        <p:nvSpPr>
          <p:cNvPr id="32" name="SK-3-text-31"/>
          <p:cNvSpPr/>
          <p:nvPr/>
        </p:nvSpPr>
        <p:spPr>
          <a:xfrm>
            <a:off x="614363" y="5483293"/>
            <a:ext cx="4381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</a:rPr>
              <a:t>G</a:t>
            </a:r>
            <a:endParaRPr lang="en-US" sz="1500" dirty="0"/>
          </a:p>
        </p:txBody>
      </p:sp>
      <p:sp>
        <p:nvSpPr>
          <p:cNvPr id="33" name="SK-3-text-32"/>
          <p:cNvSpPr/>
          <p:nvPr/>
        </p:nvSpPr>
        <p:spPr>
          <a:xfrm>
            <a:off x="971550" y="5540443"/>
            <a:ext cx="19240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Gout / Pseudogout </a:t>
            </a: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(CPPD)</a:t>
            </a:r>
            <a:endParaRPr lang="en-US" sz="1200" dirty="0"/>
          </a:p>
        </p:txBody>
      </p:sp>
      <p:sp>
        <p:nvSpPr>
          <p:cNvPr id="34" name="SK-3-text-33"/>
          <p:cNvSpPr/>
          <p:nvPr/>
        </p:nvSpPr>
        <p:spPr>
          <a:xfrm>
            <a:off x="609600" y="4029681"/>
            <a:ext cx="4381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</a:rPr>
              <a:t>O</a:t>
            </a:r>
            <a:endParaRPr lang="en-US" sz="1500" dirty="0"/>
          </a:p>
        </p:txBody>
      </p:sp>
      <p:sp>
        <p:nvSpPr>
          <p:cNvPr id="35" name="SK-3-text-34"/>
          <p:cNvSpPr/>
          <p:nvPr/>
        </p:nvSpPr>
        <p:spPr>
          <a:xfrm>
            <a:off x="971550" y="4086831"/>
            <a:ext cx="27051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Osteoarthritis </a:t>
            </a: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(Acute flare with effusion)</a:t>
            </a:r>
            <a:endParaRPr lang="en-US" sz="1200" dirty="0"/>
          </a:p>
        </p:txBody>
      </p:sp>
      <p:sp>
        <p:nvSpPr>
          <p:cNvPr id="36" name="SK-3-text-35"/>
          <p:cNvSpPr/>
          <p:nvPr/>
        </p:nvSpPr>
        <p:spPr>
          <a:xfrm>
            <a:off x="626775" y="3588023"/>
            <a:ext cx="4381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</a:rPr>
              <a:t>P</a:t>
            </a:r>
            <a:endParaRPr lang="en-US" sz="1500" dirty="0"/>
          </a:p>
        </p:txBody>
      </p:sp>
      <p:sp>
        <p:nvSpPr>
          <p:cNvPr id="37" name="SK-3-text-36"/>
          <p:cNvSpPr/>
          <p:nvPr/>
        </p:nvSpPr>
        <p:spPr>
          <a:xfrm>
            <a:off x="969675" y="3645173"/>
            <a:ext cx="40995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Palindromic rheumatism</a:t>
            </a:r>
            <a:endParaRPr lang="en-US" sz="1200" dirty="0"/>
          </a:p>
        </p:txBody>
      </p:sp>
      <p:sp>
        <p:nvSpPr>
          <p:cNvPr id="38" name="SK-3-text-37"/>
          <p:cNvSpPr/>
          <p:nvPr/>
        </p:nvSpPr>
        <p:spPr>
          <a:xfrm>
            <a:off x="619125" y="4908686"/>
            <a:ext cx="438150" cy="3429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FFFFF"/>
                </a:solidFill>
              </a:rPr>
              <a:t>H</a:t>
            </a:r>
            <a:endParaRPr lang="en-US" sz="1500" dirty="0"/>
          </a:p>
        </p:txBody>
      </p:sp>
      <p:sp>
        <p:nvSpPr>
          <p:cNvPr id="39" name="SK-3-text-38"/>
          <p:cNvSpPr/>
          <p:nvPr/>
        </p:nvSpPr>
        <p:spPr>
          <a:xfrm>
            <a:off x="971550" y="4965836"/>
            <a:ext cx="27241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Haemarthrosis </a:t>
            </a:r>
            <a:r>
              <a:rPr lang="en-US" sz="105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(Anticoagulants, trauma)</a:t>
            </a:r>
            <a:endParaRPr lang="en-US" sz="1200" dirty="0"/>
          </a:p>
        </p:txBody>
      </p:sp>
      <p:sp>
        <p:nvSpPr>
          <p:cNvPr id="40" name="SK-3-text-39"/>
          <p:cNvSpPr/>
          <p:nvPr/>
        </p:nvSpPr>
        <p:spPr>
          <a:xfrm>
            <a:off x="5537895" y="1645890"/>
            <a:ext cx="649218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65100"/>
                </a:solidFill>
              </a:rPr>
              <a:t>Diagnostic Approach</a:t>
            </a:r>
            <a:endParaRPr lang="en-US" sz="1500" dirty="0"/>
          </a:p>
        </p:txBody>
      </p:sp>
      <p:sp>
        <p:nvSpPr>
          <p:cNvPr id="41" name="SK-3-text-40"/>
          <p:cNvSpPr/>
          <p:nvPr/>
        </p:nvSpPr>
        <p:spPr>
          <a:xfrm>
            <a:off x="5204520" y="2122140"/>
            <a:ext cx="77152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B8C00"/>
                </a:solidFill>
              </a:rPr>
              <a:t>01</a:t>
            </a:r>
            <a:endParaRPr lang="en-US" sz="1350" dirty="0"/>
          </a:p>
        </p:txBody>
      </p:sp>
      <p:sp>
        <p:nvSpPr>
          <p:cNvPr id="42" name="SK-3-text-41"/>
          <p:cNvSpPr/>
          <p:nvPr/>
        </p:nvSpPr>
        <p:spPr>
          <a:xfrm>
            <a:off x="5585520" y="2122140"/>
            <a:ext cx="56673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History</a:t>
            </a:r>
            <a:endParaRPr lang="en-US" sz="1200" dirty="0"/>
          </a:p>
        </p:txBody>
      </p:sp>
      <p:sp>
        <p:nvSpPr>
          <p:cNvPr id="43" name="SK-3-text-42"/>
          <p:cNvSpPr/>
          <p:nvPr/>
        </p:nvSpPr>
        <p:spPr>
          <a:xfrm>
            <a:off x="5585520" y="2388840"/>
            <a:ext cx="660648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Onset speed, fever, skin breaks, recent infection, STI risk, travel, medications (diuretics).</a:t>
            </a:r>
            <a:endParaRPr lang="en-US" sz="1050" dirty="0"/>
          </a:p>
        </p:txBody>
      </p:sp>
      <p:sp>
        <p:nvSpPr>
          <p:cNvPr id="44" name="SK-3-text-43"/>
          <p:cNvSpPr/>
          <p:nvPr/>
        </p:nvSpPr>
        <p:spPr>
          <a:xfrm>
            <a:off x="5204520" y="2842171"/>
            <a:ext cx="77152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B8C00"/>
                </a:solidFill>
              </a:rPr>
              <a:t>02</a:t>
            </a:r>
            <a:endParaRPr lang="en-US" sz="1350" dirty="0"/>
          </a:p>
        </p:txBody>
      </p:sp>
      <p:sp>
        <p:nvSpPr>
          <p:cNvPr id="45" name="SK-3-text-44"/>
          <p:cNvSpPr/>
          <p:nvPr/>
        </p:nvSpPr>
        <p:spPr>
          <a:xfrm>
            <a:off x="5585520" y="2842171"/>
            <a:ext cx="47339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Examination</a:t>
            </a:r>
            <a:endParaRPr lang="en-US" sz="1200" dirty="0"/>
          </a:p>
        </p:txBody>
      </p:sp>
      <p:sp>
        <p:nvSpPr>
          <p:cNvPr id="46" name="SK-3-text-45"/>
          <p:cNvSpPr/>
          <p:nvPr/>
        </p:nvSpPr>
        <p:spPr>
          <a:xfrm>
            <a:off x="5585520" y="3108871"/>
            <a:ext cx="660648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temperature, joint heat, swelling, erythema, range of movement.</a:t>
            </a:r>
            <a:endParaRPr lang="en-US" sz="1050" dirty="0"/>
          </a:p>
        </p:txBody>
      </p:sp>
      <p:sp>
        <p:nvSpPr>
          <p:cNvPr id="47" name="SK-3-text-46"/>
          <p:cNvSpPr/>
          <p:nvPr/>
        </p:nvSpPr>
        <p:spPr>
          <a:xfrm>
            <a:off x="5204520" y="3562201"/>
            <a:ext cx="77152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B8C00"/>
                </a:solidFill>
              </a:rPr>
              <a:t>03</a:t>
            </a:r>
            <a:endParaRPr lang="en-US" sz="1350" dirty="0"/>
          </a:p>
        </p:txBody>
      </p:sp>
      <p:sp>
        <p:nvSpPr>
          <p:cNvPr id="48" name="SK-3-text-47"/>
          <p:cNvSpPr/>
          <p:nvPr/>
        </p:nvSpPr>
        <p:spPr>
          <a:xfrm>
            <a:off x="5585520" y="3562201"/>
            <a:ext cx="52387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Investigations</a:t>
            </a:r>
            <a:endParaRPr lang="en-US" sz="1200" dirty="0"/>
          </a:p>
        </p:txBody>
      </p:sp>
      <p:sp>
        <p:nvSpPr>
          <p:cNvPr id="49" name="SK-3-text-48"/>
          <p:cNvSpPr/>
          <p:nvPr/>
        </p:nvSpPr>
        <p:spPr>
          <a:xfrm>
            <a:off x="5585520" y="3828901"/>
            <a:ext cx="660648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Bloods: FBC, CRP/ESR, Urate, Glucose. Blood cultures if septic arthritis suspected.</a:t>
            </a:r>
            <a:endParaRPr lang="en-US" sz="1050" dirty="0"/>
          </a:p>
        </p:txBody>
      </p:sp>
      <p:sp>
        <p:nvSpPr>
          <p:cNvPr id="50" name="SK-3-text-49"/>
          <p:cNvSpPr/>
          <p:nvPr/>
        </p:nvSpPr>
        <p:spPr>
          <a:xfrm>
            <a:off x="5204520" y="4282232"/>
            <a:ext cx="77152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B8C00"/>
                </a:solidFill>
              </a:rPr>
              <a:t>04</a:t>
            </a:r>
            <a:endParaRPr lang="en-US" sz="1350" dirty="0"/>
          </a:p>
        </p:txBody>
      </p:sp>
      <p:sp>
        <p:nvSpPr>
          <p:cNvPr id="51" name="SK-3-text-50"/>
          <p:cNvSpPr/>
          <p:nvPr/>
        </p:nvSpPr>
        <p:spPr>
          <a:xfrm>
            <a:off x="5585520" y="4282232"/>
            <a:ext cx="32289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Joint Aspiration </a:t>
            </a:r>
            <a:r>
              <a:rPr lang="en-US" sz="900" b="1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GOLD STANDARD</a:t>
            </a:r>
            <a:endParaRPr lang="en-US" sz="1200" dirty="0"/>
          </a:p>
        </p:txBody>
      </p:sp>
      <p:sp>
        <p:nvSpPr>
          <p:cNvPr id="52" name="SK-3-text-51"/>
          <p:cNvSpPr/>
          <p:nvPr/>
        </p:nvSpPr>
        <p:spPr>
          <a:xfrm>
            <a:off x="5585520" y="4548932"/>
            <a:ext cx="660648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Gram stain, culture, and crystal microscopy.</a:t>
            </a:r>
            <a:endParaRPr lang="en-US" sz="1050" dirty="0"/>
          </a:p>
        </p:txBody>
      </p:sp>
      <p:sp>
        <p:nvSpPr>
          <p:cNvPr id="53" name="SK-3-text-52"/>
          <p:cNvSpPr/>
          <p:nvPr/>
        </p:nvSpPr>
        <p:spPr>
          <a:xfrm>
            <a:off x="5204520" y="5002262"/>
            <a:ext cx="771525" cy="4533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B8C00"/>
                </a:solidFill>
              </a:rPr>
              <a:t>05</a:t>
            </a:r>
            <a:endParaRPr lang="en-US" sz="1350" dirty="0"/>
          </a:p>
        </p:txBody>
      </p:sp>
      <p:sp>
        <p:nvSpPr>
          <p:cNvPr id="54" name="SK-3-text-53"/>
          <p:cNvSpPr/>
          <p:nvPr/>
        </p:nvSpPr>
        <p:spPr>
          <a:xfrm>
            <a:off x="5585520" y="5002262"/>
            <a:ext cx="43719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Imaging</a:t>
            </a:r>
            <a:endParaRPr lang="en-US" sz="1200" dirty="0"/>
          </a:p>
        </p:txBody>
      </p:sp>
      <p:sp>
        <p:nvSpPr>
          <p:cNvPr id="55" name="SK-3-text-54"/>
          <p:cNvSpPr/>
          <p:nvPr/>
        </p:nvSpPr>
        <p:spPr>
          <a:xfrm>
            <a:off x="5585520" y="5268962"/>
            <a:ext cx="6606480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X-ray: Check for chondrocalcinosis, erosions, or soft tissue swelling.</a:t>
            </a:r>
            <a:endParaRPr lang="en-US" sz="1050" dirty="0"/>
          </a:p>
        </p:txBody>
      </p:sp>
      <p:sp>
        <p:nvSpPr>
          <p:cNvPr id="56" name="SK-3-text-55"/>
          <p:cNvSpPr/>
          <p:nvPr/>
        </p:nvSpPr>
        <p:spPr>
          <a:xfrm>
            <a:off x="5584627" y="5783610"/>
            <a:ext cx="6159698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2626"/>
                </a:solidFill>
              </a:rPr>
              <a:t>SEPTIC ARTHRITIS ALERT</a:t>
            </a:r>
            <a:endParaRPr lang="en-US" sz="1350" dirty="0"/>
          </a:p>
        </p:txBody>
      </p:sp>
      <p:sp>
        <p:nvSpPr>
          <p:cNvPr id="57" name="SK-3-text-56"/>
          <p:cNvSpPr/>
          <p:nvPr/>
        </p:nvSpPr>
        <p:spPr>
          <a:xfrm>
            <a:off x="5590282" y="6023222"/>
            <a:ext cx="6073973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Single hot swollen joint + fever + systemically unwell = ADMIT same day. Never inject steroids into a joint before excluding infection.</a:t>
            </a:r>
            <a:endParaRPr lang="en-US" sz="1125" dirty="0"/>
          </a:p>
        </p:txBody>
      </p:sp>
      <p:sp>
        <p:nvSpPr>
          <p:cNvPr id="58" name="SK-3-text-57"/>
          <p:cNvSpPr/>
          <p:nvPr/>
        </p:nvSpPr>
        <p:spPr>
          <a:xfrm>
            <a:off x="381000" y="6496050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59" name="SK-3-text-58"/>
          <p:cNvSpPr/>
          <p:nvPr/>
        </p:nvSpPr>
        <p:spPr>
          <a:xfrm>
            <a:off x="10414695" y="508906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04800"/>
          </a:xfrm>
          <a:prstGeom prst="rect">
            <a:avLst/>
          </a:prstGeom>
        </p:spPr>
      </p:pic>
      <p:pic>
        <p:nvPicPr>
          <p:cNvPr id="5" name="SK-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533400"/>
            <a:ext cx="11430000" cy="693390"/>
          </a:xfrm>
          <a:prstGeom prst="rect">
            <a:avLst/>
          </a:prstGeom>
        </p:spPr>
      </p:pic>
      <p:pic>
        <p:nvPicPr>
          <p:cNvPr id="6" name="SK-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407765"/>
            <a:ext cx="11430000" cy="419100"/>
          </a:xfrm>
          <a:prstGeom prst="rect">
            <a:avLst/>
          </a:prstGeom>
        </p:spPr>
      </p:pic>
      <p:pic>
        <p:nvPicPr>
          <p:cNvPr id="7" name="SK-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1522065"/>
            <a:ext cx="238125" cy="190500"/>
          </a:xfrm>
          <a:prstGeom prst="rect">
            <a:avLst/>
          </a:prstGeom>
        </p:spPr>
      </p:pic>
      <p:pic>
        <p:nvPicPr>
          <p:cNvPr id="8" name="SK-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1957706"/>
            <a:ext cx="4450110" cy="4139505"/>
          </a:xfrm>
          <a:prstGeom prst="rect">
            <a:avLst/>
          </a:prstGeom>
        </p:spPr>
      </p:pic>
      <p:pic>
        <p:nvPicPr>
          <p:cNvPr id="9" name="SK-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2144018"/>
            <a:ext cx="261937" cy="213420"/>
          </a:xfrm>
          <a:prstGeom prst="rect">
            <a:avLst/>
          </a:prstGeom>
        </p:spPr>
      </p:pic>
      <p:pic>
        <p:nvPicPr>
          <p:cNvPr id="10" name="SK-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2560290"/>
            <a:ext cx="4221510" cy="419100"/>
          </a:xfrm>
          <a:prstGeom prst="rect">
            <a:avLst/>
          </a:prstGeom>
        </p:spPr>
      </p:pic>
      <p:pic>
        <p:nvPicPr>
          <p:cNvPr id="11" name="SK-4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3074640"/>
            <a:ext cx="4221510" cy="419100"/>
          </a:xfrm>
          <a:prstGeom prst="rect">
            <a:avLst/>
          </a:prstGeom>
        </p:spPr>
      </p:pic>
      <p:pic>
        <p:nvPicPr>
          <p:cNvPr id="12" name="SK-4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300" y="3588990"/>
            <a:ext cx="4221510" cy="645765"/>
          </a:xfrm>
          <a:prstGeom prst="rect">
            <a:avLst/>
          </a:prstGeom>
        </p:spPr>
      </p:pic>
      <p:pic>
        <p:nvPicPr>
          <p:cNvPr id="13" name="SK-4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300" y="4330005"/>
            <a:ext cx="4221510" cy="419100"/>
          </a:xfrm>
          <a:prstGeom prst="rect">
            <a:avLst/>
          </a:prstGeom>
        </p:spPr>
      </p:pic>
      <p:pic>
        <p:nvPicPr>
          <p:cNvPr id="14" name="SK-4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5300" y="4844355"/>
            <a:ext cx="4221510" cy="645765"/>
          </a:xfrm>
          <a:prstGeom prst="rect">
            <a:avLst/>
          </a:prstGeom>
        </p:spPr>
      </p:pic>
      <p:pic>
        <p:nvPicPr>
          <p:cNvPr id="15" name="SK-4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5300" y="5585371"/>
            <a:ext cx="4221510" cy="419100"/>
          </a:xfrm>
          <a:prstGeom prst="rect">
            <a:avLst/>
          </a:prstGeom>
        </p:spPr>
      </p:pic>
      <p:pic>
        <p:nvPicPr>
          <p:cNvPr id="16" name="SK-4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135910" y="2029718"/>
            <a:ext cx="261937" cy="213420"/>
          </a:xfrm>
          <a:prstGeom prst="rect">
            <a:avLst/>
          </a:prstGeom>
        </p:spPr>
      </p:pic>
      <p:pic>
        <p:nvPicPr>
          <p:cNvPr id="17" name="SK-4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35910" y="2445990"/>
            <a:ext cx="6675090" cy="3672780"/>
          </a:xfrm>
          <a:prstGeom prst="rect">
            <a:avLst/>
          </a:prstGeom>
        </p:spPr>
      </p:pic>
      <p:pic>
        <p:nvPicPr>
          <p:cNvPr id="18" name="SK-4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50210" y="2541240"/>
            <a:ext cx="952500" cy="647700"/>
          </a:xfrm>
          <a:prstGeom prst="rect">
            <a:avLst/>
          </a:prstGeom>
        </p:spPr>
      </p:pic>
      <p:pic>
        <p:nvPicPr>
          <p:cNvPr id="19" name="SK-4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02710" y="2541240"/>
            <a:ext cx="2963019" cy="647700"/>
          </a:xfrm>
          <a:prstGeom prst="rect">
            <a:avLst/>
          </a:prstGeom>
        </p:spPr>
      </p:pic>
      <p:pic>
        <p:nvPicPr>
          <p:cNvPr id="20" name="SK-4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165729" y="2541240"/>
            <a:ext cx="2530971" cy="647700"/>
          </a:xfrm>
          <a:prstGeom prst="rect">
            <a:avLst/>
          </a:prstGeom>
        </p:spPr>
      </p:pic>
      <p:pic>
        <p:nvPicPr>
          <p:cNvPr id="21" name="SK-4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250210" y="3188940"/>
            <a:ext cx="952500" cy="1065014"/>
          </a:xfrm>
          <a:prstGeom prst="rect">
            <a:avLst/>
          </a:prstGeom>
        </p:spPr>
      </p:pic>
      <p:pic>
        <p:nvPicPr>
          <p:cNvPr id="22" name="SK-4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02710" y="3188940"/>
            <a:ext cx="2963019" cy="1065014"/>
          </a:xfrm>
          <a:prstGeom prst="rect">
            <a:avLst/>
          </a:prstGeom>
        </p:spPr>
      </p:pic>
      <p:pic>
        <p:nvPicPr>
          <p:cNvPr id="23" name="SK-4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165729" y="3188940"/>
            <a:ext cx="2530971" cy="1065014"/>
          </a:xfrm>
          <a:prstGeom prst="rect">
            <a:avLst/>
          </a:prstGeom>
        </p:spPr>
      </p:pic>
      <p:pic>
        <p:nvPicPr>
          <p:cNvPr id="24" name="SK-4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50210" y="4253954"/>
            <a:ext cx="952500" cy="1065014"/>
          </a:xfrm>
          <a:prstGeom prst="rect">
            <a:avLst/>
          </a:prstGeom>
        </p:spPr>
      </p:pic>
      <p:pic>
        <p:nvPicPr>
          <p:cNvPr id="25" name="SK-4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202710" y="4253954"/>
            <a:ext cx="2963019" cy="1065014"/>
          </a:xfrm>
          <a:prstGeom prst="rect">
            <a:avLst/>
          </a:prstGeom>
        </p:spPr>
      </p:pic>
      <p:pic>
        <p:nvPicPr>
          <p:cNvPr id="26" name="SK-4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165729" y="4253954"/>
            <a:ext cx="2530971" cy="1065014"/>
          </a:xfrm>
          <a:prstGeom prst="rect">
            <a:avLst/>
          </a:prstGeom>
        </p:spPr>
      </p:pic>
      <p:pic>
        <p:nvPicPr>
          <p:cNvPr id="27" name="SK-4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250210" y="5318968"/>
            <a:ext cx="952500" cy="704552"/>
          </a:xfrm>
          <a:prstGeom prst="rect">
            <a:avLst/>
          </a:prstGeom>
        </p:spPr>
      </p:pic>
      <p:pic>
        <p:nvPicPr>
          <p:cNvPr id="28" name="SK-4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202710" y="5318968"/>
            <a:ext cx="2963019" cy="704552"/>
          </a:xfrm>
          <a:prstGeom prst="rect">
            <a:avLst/>
          </a:prstGeom>
        </p:spPr>
      </p:pic>
      <p:pic>
        <p:nvPicPr>
          <p:cNvPr id="29" name="SK-4-img-28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165729" y="5318968"/>
            <a:ext cx="2530971" cy="704552"/>
          </a:xfrm>
          <a:prstGeom prst="rect">
            <a:avLst/>
          </a:prstGeom>
        </p:spPr>
      </p:pic>
      <p:pic>
        <p:nvPicPr>
          <p:cNvPr id="30" name="SK-4-img-29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81000" y="6423571"/>
            <a:ext cx="11430000" cy="247650"/>
          </a:xfrm>
          <a:prstGeom prst="rect">
            <a:avLst/>
          </a:prstGeom>
        </p:spPr>
      </p:pic>
      <p:sp>
        <p:nvSpPr>
          <p:cNvPr id="31" name="SK-4-text-30"/>
          <p:cNvSpPr/>
          <p:nvPr/>
        </p:nvSpPr>
        <p:spPr>
          <a:xfrm>
            <a:off x="228600" y="28575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32" name="SK-4-text-31"/>
          <p:cNvSpPr/>
          <p:nvPr/>
        </p:nvSpPr>
        <p:spPr>
          <a:xfrm>
            <a:off x="571500" y="5334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Case 2: Chronic Polyarthralgia Patterns</a:t>
            </a:r>
            <a:endParaRPr lang="en-US" sz="2550" dirty="0"/>
          </a:p>
        </p:txBody>
      </p:sp>
      <p:sp>
        <p:nvSpPr>
          <p:cNvPr id="33" name="SK-4-text-32"/>
          <p:cNvSpPr/>
          <p:nvPr/>
        </p:nvSpPr>
        <p:spPr>
          <a:xfrm>
            <a:off x="571500" y="9981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34" name="SK-4-text-33"/>
          <p:cNvSpPr/>
          <p:nvPr/>
        </p:nvSpPr>
        <p:spPr>
          <a:xfrm>
            <a:off x="952500" y="1503015"/>
            <a:ext cx="112395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 Scenario:</a:t>
            </a: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35-year-old woman, 6 months increasing hand pain; family history of arthritis; job security concerns.</a:t>
            </a:r>
            <a:endParaRPr lang="en-US" sz="1200" dirty="0"/>
          </a:p>
        </p:txBody>
      </p:sp>
      <p:sp>
        <p:nvSpPr>
          <p:cNvPr id="35" name="SK-4-text-34"/>
          <p:cNvSpPr/>
          <p:nvPr/>
        </p:nvSpPr>
        <p:spPr>
          <a:xfrm>
            <a:off x="871538" y="2093565"/>
            <a:ext cx="38766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65100"/>
                </a:solidFill>
              </a:rPr>
              <a:t>SAVER-P Mnemonic</a:t>
            </a:r>
            <a:endParaRPr lang="en-US" sz="1650" dirty="0"/>
          </a:p>
        </p:txBody>
      </p:sp>
      <p:sp>
        <p:nvSpPr>
          <p:cNvPr id="36" name="SK-4-text-35"/>
          <p:cNvSpPr/>
          <p:nvPr/>
        </p:nvSpPr>
        <p:spPr>
          <a:xfrm>
            <a:off x="574766" y="5540230"/>
            <a:ext cx="406911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</a:t>
            </a:r>
            <a:r>
              <a:rPr lang="en-US" sz="127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ost-viral arthritis</a:t>
            </a:r>
            <a:r>
              <a:rPr lang="en-US" sz="1275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(Parvovirus B19, Hep B/C)</a:t>
            </a:r>
            <a:endParaRPr lang="en-US" sz="1275" dirty="0"/>
          </a:p>
        </p:txBody>
      </p:sp>
      <p:sp>
        <p:nvSpPr>
          <p:cNvPr id="37" name="SK-4-text-36"/>
          <p:cNvSpPr/>
          <p:nvPr/>
        </p:nvSpPr>
        <p:spPr>
          <a:xfrm>
            <a:off x="574766" y="3686993"/>
            <a:ext cx="406911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</a:t>
            </a:r>
            <a:r>
              <a:rPr lang="en-US" sz="127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iral</a:t>
            </a:r>
            <a:r>
              <a:rPr lang="en-US" sz="1275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(Typically self-limiting; check serology)</a:t>
            </a:r>
            <a:endParaRPr lang="en-US" sz="1275" dirty="0"/>
          </a:p>
        </p:txBody>
      </p:sp>
      <p:sp>
        <p:nvSpPr>
          <p:cNvPr id="38" name="SK-4-text-37"/>
          <p:cNvSpPr/>
          <p:nvPr/>
        </p:nvSpPr>
        <p:spPr>
          <a:xfrm>
            <a:off x="571500" y="4830874"/>
            <a:ext cx="4069110" cy="6457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</a:t>
            </a:r>
            <a:r>
              <a:rPr lang="en-US" sz="127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heumatoid arthritis</a:t>
            </a:r>
            <a:r>
              <a:rPr lang="en-US" sz="1275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(Small joint, bilateral, stiffness)</a:t>
            </a:r>
            <a:endParaRPr lang="en-US" sz="1275" dirty="0"/>
          </a:p>
        </p:txBody>
      </p:sp>
      <p:sp>
        <p:nvSpPr>
          <p:cNvPr id="39" name="SK-4-text-38"/>
          <p:cNvSpPr/>
          <p:nvPr/>
        </p:nvSpPr>
        <p:spPr>
          <a:xfrm>
            <a:off x="590550" y="3072705"/>
            <a:ext cx="406911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r>
              <a:rPr lang="en-US" sz="127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rthritis seronegative</a:t>
            </a:r>
            <a:r>
              <a:rPr lang="en-US" sz="1275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(Psoriatic, AS, Reactive)</a:t>
            </a:r>
            <a:endParaRPr lang="en-US" sz="1275" dirty="0"/>
          </a:p>
        </p:txBody>
      </p:sp>
      <p:sp>
        <p:nvSpPr>
          <p:cNvPr id="40" name="SK-4-text-39"/>
          <p:cNvSpPr/>
          <p:nvPr/>
        </p:nvSpPr>
        <p:spPr>
          <a:xfrm>
            <a:off x="571500" y="2433638"/>
            <a:ext cx="4069110" cy="64576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</a:t>
            </a:r>
            <a:r>
              <a:rPr lang="en-US" sz="127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</a:t>
            </a:r>
            <a:r>
              <a:rPr lang="en-US" sz="1275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(Multi-system, young women, photosensitivity)</a:t>
            </a:r>
            <a:endParaRPr lang="en-US" sz="1275" dirty="0"/>
          </a:p>
        </p:txBody>
      </p:sp>
      <p:sp>
        <p:nvSpPr>
          <p:cNvPr id="41" name="SK-4-text-40"/>
          <p:cNvSpPr/>
          <p:nvPr/>
        </p:nvSpPr>
        <p:spPr>
          <a:xfrm>
            <a:off x="590550" y="4360334"/>
            <a:ext cx="406911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r>
              <a:rPr lang="en-US" sz="127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arly OA</a:t>
            </a:r>
            <a:r>
              <a:rPr lang="en-US" sz="1275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(DIP, CMC joints; older patients)</a:t>
            </a:r>
            <a:endParaRPr lang="en-US" sz="1275" dirty="0"/>
          </a:p>
        </p:txBody>
      </p:sp>
      <p:sp>
        <p:nvSpPr>
          <p:cNvPr id="42" name="SK-4-text-41"/>
          <p:cNvSpPr/>
          <p:nvPr/>
        </p:nvSpPr>
        <p:spPr>
          <a:xfrm>
            <a:off x="5512147" y="1979265"/>
            <a:ext cx="613981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65100"/>
                </a:solidFill>
              </a:rPr>
              <a:t>Arthritis by Age and Sex</a:t>
            </a:r>
            <a:endParaRPr lang="en-US" sz="1650" dirty="0"/>
          </a:p>
        </p:txBody>
      </p:sp>
      <p:sp>
        <p:nvSpPr>
          <p:cNvPr id="43" name="SK-4-text-42"/>
          <p:cNvSpPr/>
          <p:nvPr/>
        </p:nvSpPr>
        <p:spPr>
          <a:xfrm>
            <a:off x="5364510" y="2541240"/>
            <a:ext cx="723900" cy="647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Group</a:t>
            </a:r>
            <a:endParaRPr lang="en-US" sz="1200" dirty="0"/>
          </a:p>
        </p:txBody>
      </p:sp>
      <p:sp>
        <p:nvSpPr>
          <p:cNvPr id="44" name="SK-4-text-43"/>
          <p:cNvSpPr/>
          <p:nvPr/>
        </p:nvSpPr>
        <p:spPr>
          <a:xfrm>
            <a:off x="6317010" y="2541240"/>
            <a:ext cx="2810619" cy="647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Males</a:t>
            </a:r>
            <a:endParaRPr lang="en-US" sz="1200" dirty="0"/>
          </a:p>
        </p:txBody>
      </p:sp>
      <p:sp>
        <p:nvSpPr>
          <p:cNvPr id="45" name="SK-4-text-44"/>
          <p:cNvSpPr/>
          <p:nvPr/>
        </p:nvSpPr>
        <p:spPr>
          <a:xfrm>
            <a:off x="9280029" y="2541240"/>
            <a:ext cx="2378571" cy="6477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Females</a:t>
            </a:r>
            <a:endParaRPr lang="en-US" sz="1200" dirty="0"/>
          </a:p>
        </p:txBody>
      </p:sp>
      <p:sp>
        <p:nvSpPr>
          <p:cNvPr id="46" name="SK-4-text-45"/>
          <p:cNvSpPr/>
          <p:nvPr/>
        </p:nvSpPr>
        <p:spPr>
          <a:xfrm>
            <a:off x="5364510" y="3188940"/>
            <a:ext cx="800100" cy="10650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Young</a:t>
            </a:r>
            <a:endParaRPr lang="en-US" sz="1125" dirty="0"/>
          </a:p>
        </p:txBody>
      </p:sp>
      <p:sp>
        <p:nvSpPr>
          <p:cNvPr id="47" name="SK-4-text-46"/>
          <p:cNvSpPr/>
          <p:nvPr/>
        </p:nvSpPr>
        <p:spPr>
          <a:xfrm>
            <a:off x="6317010" y="3188940"/>
            <a:ext cx="2734419" cy="10650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Reactive arthritis, Ankylosing spondylitis, Psoriatic arthritis</a:t>
            </a:r>
            <a:endParaRPr lang="en-US" sz="1125" dirty="0"/>
          </a:p>
        </p:txBody>
      </p:sp>
      <p:sp>
        <p:nvSpPr>
          <p:cNvPr id="48" name="SK-4-text-47"/>
          <p:cNvSpPr/>
          <p:nvPr/>
        </p:nvSpPr>
        <p:spPr>
          <a:xfrm>
            <a:off x="9280029" y="3188940"/>
            <a:ext cx="2911971" cy="10650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SLE, Rheumatoid arthritis</a:t>
            </a:r>
            <a:endParaRPr lang="en-US" sz="1125" dirty="0"/>
          </a:p>
        </p:txBody>
      </p:sp>
      <p:sp>
        <p:nvSpPr>
          <p:cNvPr id="49" name="SK-4-text-48"/>
          <p:cNvSpPr/>
          <p:nvPr/>
        </p:nvSpPr>
        <p:spPr>
          <a:xfrm>
            <a:off x="5364510" y="4253954"/>
            <a:ext cx="723900" cy="10650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Middle Age</a:t>
            </a:r>
            <a:endParaRPr lang="en-US" sz="1125" dirty="0"/>
          </a:p>
        </p:txBody>
      </p:sp>
      <p:sp>
        <p:nvSpPr>
          <p:cNvPr id="50" name="SK-4-text-49"/>
          <p:cNvSpPr/>
          <p:nvPr/>
        </p:nvSpPr>
        <p:spPr>
          <a:xfrm>
            <a:off x="6317010" y="4253954"/>
            <a:ext cx="4189984" cy="10650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Gout, Rheumatoid arthritis</a:t>
            </a:r>
            <a:endParaRPr lang="en-US" sz="1125" dirty="0"/>
          </a:p>
        </p:txBody>
      </p:sp>
      <p:sp>
        <p:nvSpPr>
          <p:cNvPr id="51" name="SK-4-text-50"/>
          <p:cNvSpPr/>
          <p:nvPr/>
        </p:nvSpPr>
        <p:spPr>
          <a:xfrm>
            <a:off x="9280029" y="4253954"/>
            <a:ext cx="2302371" cy="106501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Rheumatoid arthritis, Sjögren's, Generalized OA</a:t>
            </a:r>
            <a:endParaRPr lang="en-US" sz="1125" dirty="0"/>
          </a:p>
        </p:txBody>
      </p:sp>
      <p:sp>
        <p:nvSpPr>
          <p:cNvPr id="52" name="SK-4-text-51"/>
          <p:cNvSpPr/>
          <p:nvPr/>
        </p:nvSpPr>
        <p:spPr>
          <a:xfrm>
            <a:off x="5364510" y="5318968"/>
            <a:ext cx="988314" cy="7045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Elderly</a:t>
            </a:r>
            <a:endParaRPr lang="en-US" sz="1125" dirty="0"/>
          </a:p>
        </p:txBody>
      </p:sp>
      <p:sp>
        <p:nvSpPr>
          <p:cNvPr id="53" name="SK-4-text-52"/>
          <p:cNvSpPr/>
          <p:nvPr/>
        </p:nvSpPr>
        <p:spPr>
          <a:xfrm>
            <a:off x="6317010" y="5318968"/>
            <a:ext cx="4348206" cy="7045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Pseudogout, PMR, Malignancy</a:t>
            </a:r>
            <a:endParaRPr lang="en-US" sz="1125" dirty="0"/>
          </a:p>
        </p:txBody>
      </p:sp>
      <p:sp>
        <p:nvSpPr>
          <p:cNvPr id="54" name="SK-4-text-53"/>
          <p:cNvSpPr/>
          <p:nvPr/>
        </p:nvSpPr>
        <p:spPr>
          <a:xfrm>
            <a:off x="9280029" y="5318968"/>
            <a:ext cx="2911971" cy="70455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PMR, Osteoarthritis</a:t>
            </a:r>
            <a:endParaRPr lang="en-US" sz="1125" dirty="0"/>
          </a:p>
        </p:txBody>
      </p:sp>
      <p:sp>
        <p:nvSpPr>
          <p:cNvPr id="55" name="SK-4-text-54"/>
          <p:cNvSpPr/>
          <p:nvPr/>
        </p:nvSpPr>
        <p:spPr>
          <a:xfrm>
            <a:off x="381000" y="6499771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56" name="SK-4-text-55"/>
          <p:cNvSpPr/>
          <p:nvPr/>
        </p:nvSpPr>
        <p:spPr>
          <a:xfrm>
            <a:off x="10515600" y="6499771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5" name="SK-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571500"/>
            <a:ext cx="11430000" cy="674340"/>
          </a:xfrm>
          <a:prstGeom prst="rect">
            <a:avLst/>
          </a:prstGeom>
        </p:spPr>
      </p:pic>
      <p:pic>
        <p:nvPicPr>
          <p:cNvPr id="6" name="SK-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455390"/>
            <a:ext cx="2514600" cy="4621560"/>
          </a:xfrm>
          <a:prstGeom prst="rect">
            <a:avLst/>
          </a:prstGeom>
        </p:spPr>
      </p:pic>
      <p:pic>
        <p:nvPicPr>
          <p:cNvPr id="7" name="SK-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2313682"/>
            <a:ext cx="142875" cy="114300"/>
          </a:xfrm>
          <a:prstGeom prst="rect">
            <a:avLst/>
          </a:prstGeom>
        </p:spPr>
      </p:pic>
      <p:pic>
        <p:nvPicPr>
          <p:cNvPr id="8" name="SK-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4511427"/>
            <a:ext cx="2286000" cy="742950"/>
          </a:xfrm>
          <a:prstGeom prst="rect">
            <a:avLst/>
          </a:prstGeom>
        </p:spPr>
      </p:pic>
      <p:pic>
        <p:nvPicPr>
          <p:cNvPr id="9" name="SK-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62300" y="1768078"/>
            <a:ext cx="142875" cy="114300"/>
          </a:xfrm>
          <a:prstGeom prst="rect">
            <a:avLst/>
          </a:prstGeom>
        </p:spPr>
      </p:pic>
      <p:pic>
        <p:nvPicPr>
          <p:cNvPr id="10" name="SK-5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2300" y="2017961"/>
            <a:ext cx="247650" cy="247650"/>
          </a:xfrm>
          <a:prstGeom prst="rect">
            <a:avLst/>
          </a:prstGeom>
        </p:spPr>
      </p:pic>
      <p:pic>
        <p:nvPicPr>
          <p:cNvPr id="11" name="SK-5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2300" y="2439888"/>
            <a:ext cx="247650" cy="247650"/>
          </a:xfrm>
          <a:prstGeom prst="rect">
            <a:avLst/>
          </a:prstGeom>
        </p:spPr>
      </p:pic>
      <p:pic>
        <p:nvPicPr>
          <p:cNvPr id="12" name="SK-5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62300" y="2861816"/>
            <a:ext cx="247650" cy="247650"/>
          </a:xfrm>
          <a:prstGeom prst="rect">
            <a:avLst/>
          </a:prstGeom>
        </p:spPr>
      </p:pic>
      <p:pic>
        <p:nvPicPr>
          <p:cNvPr id="13" name="SK-5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62300" y="3283744"/>
            <a:ext cx="247650" cy="247650"/>
          </a:xfrm>
          <a:prstGeom prst="rect">
            <a:avLst/>
          </a:prstGeom>
        </p:spPr>
      </p:pic>
      <p:pic>
        <p:nvPicPr>
          <p:cNvPr id="14" name="SK-5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62300" y="3705671"/>
            <a:ext cx="247650" cy="247650"/>
          </a:xfrm>
          <a:prstGeom prst="rect">
            <a:avLst/>
          </a:prstGeom>
        </p:spPr>
      </p:pic>
      <p:pic>
        <p:nvPicPr>
          <p:cNvPr id="15" name="SK-5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62300" y="4127599"/>
            <a:ext cx="247650" cy="247650"/>
          </a:xfrm>
          <a:prstGeom prst="rect">
            <a:avLst/>
          </a:prstGeom>
        </p:spPr>
      </p:pic>
      <p:pic>
        <p:nvPicPr>
          <p:cNvPr id="16" name="SK-5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62300" y="4549527"/>
            <a:ext cx="247650" cy="247650"/>
          </a:xfrm>
          <a:prstGeom prst="rect">
            <a:avLst/>
          </a:prstGeom>
        </p:spPr>
      </p:pic>
      <p:pic>
        <p:nvPicPr>
          <p:cNvPr id="17" name="SK-5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62300" y="5209580"/>
            <a:ext cx="8648700" cy="590550"/>
          </a:xfrm>
          <a:prstGeom prst="rect">
            <a:avLst/>
          </a:prstGeom>
        </p:spPr>
      </p:pic>
      <p:pic>
        <p:nvPicPr>
          <p:cNvPr id="18" name="SK-5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62300" y="5359747"/>
            <a:ext cx="142875" cy="114300"/>
          </a:xfrm>
          <a:prstGeom prst="rect">
            <a:avLst/>
          </a:prstGeom>
        </p:spPr>
      </p:pic>
      <p:pic>
        <p:nvPicPr>
          <p:cNvPr id="19" name="SK-5-img-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62300" y="5571530"/>
            <a:ext cx="400050" cy="228600"/>
          </a:xfrm>
          <a:prstGeom prst="rect">
            <a:avLst/>
          </a:prstGeom>
        </p:spPr>
      </p:pic>
      <p:pic>
        <p:nvPicPr>
          <p:cNvPr id="20" name="SK-5-img-19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19500" y="5571530"/>
            <a:ext cx="723900" cy="228600"/>
          </a:xfrm>
          <a:prstGeom prst="rect">
            <a:avLst/>
          </a:prstGeom>
        </p:spPr>
      </p:pic>
      <p:pic>
        <p:nvPicPr>
          <p:cNvPr id="21" name="SK-5-img-20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00550" y="5571530"/>
            <a:ext cx="409575" cy="228600"/>
          </a:xfrm>
          <a:prstGeom prst="rect">
            <a:avLst/>
          </a:prstGeom>
        </p:spPr>
      </p:pic>
      <p:pic>
        <p:nvPicPr>
          <p:cNvPr id="22" name="SK-5-img-21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67275" y="5571530"/>
            <a:ext cx="333375" cy="228600"/>
          </a:xfrm>
          <a:prstGeom prst="rect">
            <a:avLst/>
          </a:prstGeom>
        </p:spPr>
      </p:pic>
      <p:pic>
        <p:nvPicPr>
          <p:cNvPr id="23" name="SK-5-img-22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257800" y="5571530"/>
            <a:ext cx="428625" cy="228600"/>
          </a:xfrm>
          <a:prstGeom prst="rect">
            <a:avLst/>
          </a:prstGeom>
        </p:spPr>
      </p:pic>
      <p:pic>
        <p:nvPicPr>
          <p:cNvPr id="24" name="SK-5-img-23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743575" y="5571530"/>
            <a:ext cx="619125" cy="228600"/>
          </a:xfrm>
          <a:prstGeom prst="rect">
            <a:avLst/>
          </a:prstGeom>
        </p:spPr>
      </p:pic>
      <p:pic>
        <p:nvPicPr>
          <p:cNvPr id="25" name="SK-5-img-24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19850" y="5571530"/>
            <a:ext cx="828675" cy="228600"/>
          </a:xfrm>
          <a:prstGeom prst="rect">
            <a:avLst/>
          </a:prstGeom>
        </p:spPr>
      </p:pic>
      <p:pic>
        <p:nvPicPr>
          <p:cNvPr id="26" name="SK-5-img-25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305675" y="5571530"/>
            <a:ext cx="514350" cy="228600"/>
          </a:xfrm>
          <a:prstGeom prst="rect">
            <a:avLst/>
          </a:prstGeom>
        </p:spPr>
      </p:pic>
      <p:pic>
        <p:nvPicPr>
          <p:cNvPr id="27" name="SK-5-img-26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877175" y="5571530"/>
            <a:ext cx="1428750" cy="228600"/>
          </a:xfrm>
          <a:prstGeom prst="rect">
            <a:avLst/>
          </a:prstGeom>
        </p:spPr>
      </p:pic>
      <p:pic>
        <p:nvPicPr>
          <p:cNvPr id="28" name="SK-5-img-27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363075" y="5571530"/>
            <a:ext cx="1285875" cy="228600"/>
          </a:xfrm>
          <a:prstGeom prst="rect">
            <a:avLst/>
          </a:prstGeom>
        </p:spPr>
      </p:pic>
      <p:pic>
        <p:nvPicPr>
          <p:cNvPr id="29" name="SK-5-img-28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706100" y="5571530"/>
            <a:ext cx="933450" cy="228600"/>
          </a:xfrm>
          <a:prstGeom prst="rect">
            <a:avLst/>
          </a:prstGeom>
        </p:spPr>
      </p:pic>
      <p:pic>
        <p:nvPicPr>
          <p:cNvPr id="30" name="SK-5-img-29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81000" y="6210300"/>
            <a:ext cx="11430000" cy="266700"/>
          </a:xfrm>
          <a:prstGeom prst="rect">
            <a:avLst/>
          </a:prstGeom>
        </p:spPr>
      </p:pic>
      <p:sp>
        <p:nvSpPr>
          <p:cNvPr id="31" name="SK-5-text-30"/>
          <p:cNvSpPr/>
          <p:nvPr/>
        </p:nvSpPr>
        <p:spPr>
          <a:xfrm>
            <a:off x="228600" y="114300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32" name="SK-5-text-31"/>
          <p:cNvSpPr/>
          <p:nvPr/>
        </p:nvSpPr>
        <p:spPr>
          <a:xfrm>
            <a:off x="571500" y="5715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Case 3: Widespread Myalgia and the Tired Patient</a:t>
            </a:r>
            <a:endParaRPr lang="en-US" sz="2550" dirty="0"/>
          </a:p>
        </p:txBody>
      </p:sp>
      <p:sp>
        <p:nvSpPr>
          <p:cNvPr id="33" name="SK-5-text-32"/>
          <p:cNvSpPr/>
          <p:nvPr/>
        </p:nvSpPr>
        <p:spPr>
          <a:xfrm>
            <a:off x="571500" y="101724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34" name="SK-5-text-33"/>
          <p:cNvSpPr/>
          <p:nvPr/>
        </p:nvSpPr>
        <p:spPr>
          <a:xfrm>
            <a:off x="571500" y="2277814"/>
            <a:ext cx="28803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DIFFERENTIAL MNEMONIC</a:t>
            </a:r>
            <a:endParaRPr lang="en-US" sz="900" dirty="0"/>
          </a:p>
        </p:txBody>
      </p:sp>
      <p:sp>
        <p:nvSpPr>
          <p:cNvPr id="35" name="SK-5-text-34"/>
          <p:cNvSpPr/>
          <p:nvPr/>
        </p:nvSpPr>
        <p:spPr>
          <a:xfrm>
            <a:off x="381000" y="2544514"/>
            <a:ext cx="2286000" cy="1181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4650"/>
              </a:lnSpc>
              <a:buNone/>
            </a:pPr>
            <a:r>
              <a:rPr lang="en-US" sz="4650" b="1" kern="0" spc="120" dirty="0">
                <a:solidFill>
                  <a:srgbClr val="E65100"/>
                </a:solidFill>
              </a:rPr>
              <a:t>STAMP</a:t>
            </a:r>
          </a:p>
          <a:p>
            <a:pPr marL="0" indent="0">
              <a:lnSpc>
                <a:spcPts val="4650"/>
              </a:lnSpc>
              <a:buNone/>
            </a:pPr>
            <a:r>
              <a:rPr lang="en-US" sz="4650" b="1" kern="0" spc="120" dirty="0">
                <a:solidFill>
                  <a:srgbClr val="E65100"/>
                </a:solidFill>
              </a:rPr>
              <a:t>HF</a:t>
            </a:r>
            <a:endParaRPr lang="en-US" sz="4650" dirty="0"/>
          </a:p>
        </p:txBody>
      </p:sp>
      <p:sp>
        <p:nvSpPr>
          <p:cNvPr id="36" name="SK-5-text-35"/>
          <p:cNvSpPr/>
          <p:nvPr/>
        </p:nvSpPr>
        <p:spPr>
          <a:xfrm>
            <a:off x="381000" y="3820864"/>
            <a:ext cx="2286000" cy="55721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</a:t>
            </a:r>
            <a:r>
              <a:rPr lang="en-US" sz="975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tatins  ·  </a:t>
            </a:r>
            <a:r>
              <a:rPr lang="en-US" sz="9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</a:t>
            </a:r>
            <a:r>
              <a:rPr lang="en-US" sz="975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hyroid  ·  </a:t>
            </a:r>
            <a:r>
              <a:rPr lang="en-US" sz="9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r>
              <a:rPr lang="en-US" sz="975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naemia</a:t>
            </a:r>
            <a:endParaRPr lang="en-US" sz="975" dirty="0"/>
          </a:p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</a:t>
            </a:r>
            <a:r>
              <a:rPr lang="en-US" sz="975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alignancy  ·  </a:t>
            </a:r>
            <a:r>
              <a:rPr lang="en-US" sz="9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</a:t>
            </a:r>
            <a:r>
              <a:rPr lang="en-US" sz="975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MR</a:t>
            </a:r>
            <a:endParaRPr lang="en-US" sz="975" dirty="0"/>
          </a:p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</a:t>
            </a:r>
            <a:r>
              <a:rPr lang="en-US" sz="975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ypermobility  ·  </a:t>
            </a:r>
            <a:r>
              <a:rPr lang="en-US" sz="9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</a:t>
            </a:r>
            <a:r>
              <a:rPr lang="en-US" sz="975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ibromyalgia</a:t>
            </a:r>
            <a:endParaRPr lang="en-US" sz="975" dirty="0"/>
          </a:p>
        </p:txBody>
      </p:sp>
      <p:sp>
        <p:nvSpPr>
          <p:cNvPr id="37" name="SK-5-text-36"/>
          <p:cNvSpPr/>
          <p:nvPr/>
        </p:nvSpPr>
        <p:spPr>
          <a:xfrm>
            <a:off x="476250" y="4511427"/>
            <a:ext cx="2190750" cy="7429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Case:</a:t>
            </a:r>
            <a:r>
              <a:rPr lang="en-US" sz="9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65F — 6 months of muscle pain in both arms, back &amp; legs. Overwhelming tiredness. Normal examination.</a:t>
            </a:r>
            <a:endParaRPr lang="en-US" sz="975" dirty="0"/>
          </a:p>
        </p:txBody>
      </p:sp>
      <p:sp>
        <p:nvSpPr>
          <p:cNvPr id="38" name="SK-5-text-37"/>
          <p:cNvSpPr/>
          <p:nvPr/>
        </p:nvSpPr>
        <p:spPr>
          <a:xfrm>
            <a:off x="3352800" y="1732211"/>
            <a:ext cx="86487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DIFFERENTIAL DIAGNOSES</a:t>
            </a:r>
            <a:endParaRPr lang="en-US" sz="900" dirty="0"/>
          </a:p>
        </p:txBody>
      </p:sp>
      <p:sp>
        <p:nvSpPr>
          <p:cNvPr id="39" name="SK-5-text-38"/>
          <p:cNvSpPr/>
          <p:nvPr/>
        </p:nvSpPr>
        <p:spPr>
          <a:xfrm>
            <a:off x="3248025" y="2017961"/>
            <a:ext cx="32385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S</a:t>
            </a:r>
            <a:endParaRPr lang="en-US" sz="1050" dirty="0"/>
          </a:p>
        </p:txBody>
      </p:sp>
      <p:sp>
        <p:nvSpPr>
          <p:cNvPr id="40" name="SK-5-text-39"/>
          <p:cNvSpPr/>
          <p:nvPr/>
        </p:nvSpPr>
        <p:spPr>
          <a:xfrm>
            <a:off x="3505200" y="2017961"/>
            <a:ext cx="43910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Statins — Myopathy</a:t>
            </a:r>
            <a:endParaRPr lang="en-US" sz="1125" dirty="0"/>
          </a:p>
        </p:txBody>
      </p:sp>
      <p:sp>
        <p:nvSpPr>
          <p:cNvPr id="41" name="SK-5-text-40"/>
          <p:cNvSpPr/>
          <p:nvPr/>
        </p:nvSpPr>
        <p:spPr>
          <a:xfrm>
            <a:off x="3505200" y="2213223"/>
            <a:ext cx="8686800" cy="1599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Very common; check CK; onset correlates with statin initiation; dose-dependent</a:t>
            </a:r>
            <a:endParaRPr lang="en-US" sz="900" dirty="0"/>
          </a:p>
        </p:txBody>
      </p:sp>
      <p:sp>
        <p:nvSpPr>
          <p:cNvPr id="42" name="SK-5-text-41"/>
          <p:cNvSpPr/>
          <p:nvPr/>
        </p:nvSpPr>
        <p:spPr>
          <a:xfrm>
            <a:off x="3243263" y="2439888"/>
            <a:ext cx="32385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T</a:t>
            </a:r>
            <a:endParaRPr lang="en-US" sz="1050" dirty="0"/>
          </a:p>
        </p:txBody>
      </p:sp>
      <p:sp>
        <p:nvSpPr>
          <p:cNvPr id="43" name="SK-5-text-42"/>
          <p:cNvSpPr/>
          <p:nvPr/>
        </p:nvSpPr>
        <p:spPr>
          <a:xfrm>
            <a:off x="3505200" y="2439888"/>
            <a:ext cx="55626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Thyroid Disease — Hypothyroidism</a:t>
            </a:r>
            <a:endParaRPr lang="en-US" sz="1125" dirty="0"/>
          </a:p>
        </p:txBody>
      </p:sp>
      <p:sp>
        <p:nvSpPr>
          <p:cNvPr id="44" name="SK-5-text-43"/>
          <p:cNvSpPr/>
          <p:nvPr/>
        </p:nvSpPr>
        <p:spPr>
          <a:xfrm>
            <a:off x="3505200" y="2635151"/>
            <a:ext cx="8686800" cy="1599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Proximal myopathy, fatigue, weight gain, cold intolerance; check TSH</a:t>
            </a:r>
            <a:endParaRPr lang="en-US" sz="900" dirty="0"/>
          </a:p>
        </p:txBody>
      </p:sp>
      <p:sp>
        <p:nvSpPr>
          <p:cNvPr id="45" name="SK-5-text-44"/>
          <p:cNvSpPr/>
          <p:nvPr/>
        </p:nvSpPr>
        <p:spPr>
          <a:xfrm>
            <a:off x="3238500" y="2861816"/>
            <a:ext cx="32385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A</a:t>
            </a:r>
            <a:endParaRPr lang="en-US" sz="1050" dirty="0"/>
          </a:p>
        </p:txBody>
      </p:sp>
      <p:sp>
        <p:nvSpPr>
          <p:cNvPr id="46" name="SK-5-text-45"/>
          <p:cNvSpPr/>
          <p:nvPr/>
        </p:nvSpPr>
        <p:spPr>
          <a:xfrm>
            <a:off x="3505200" y="2861816"/>
            <a:ext cx="36004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Anaemia — Any Cause</a:t>
            </a:r>
            <a:endParaRPr lang="en-US" sz="1125" dirty="0"/>
          </a:p>
        </p:txBody>
      </p:sp>
      <p:sp>
        <p:nvSpPr>
          <p:cNvPr id="47" name="SK-5-text-46"/>
          <p:cNvSpPr/>
          <p:nvPr/>
        </p:nvSpPr>
        <p:spPr>
          <a:xfrm>
            <a:off x="3505200" y="3057079"/>
            <a:ext cx="8686800" cy="1599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Fatigue, myalgia, pallor; check FBC; identify underlying aetiology</a:t>
            </a:r>
            <a:endParaRPr lang="en-US" sz="900" dirty="0"/>
          </a:p>
        </p:txBody>
      </p:sp>
      <p:sp>
        <p:nvSpPr>
          <p:cNvPr id="48" name="SK-5-text-47"/>
          <p:cNvSpPr/>
          <p:nvPr/>
        </p:nvSpPr>
        <p:spPr>
          <a:xfrm>
            <a:off x="3228975" y="3283744"/>
            <a:ext cx="32385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M</a:t>
            </a:r>
            <a:endParaRPr lang="en-US" sz="1050" dirty="0"/>
          </a:p>
        </p:txBody>
      </p:sp>
      <p:sp>
        <p:nvSpPr>
          <p:cNvPr id="49" name="SK-5-text-48"/>
          <p:cNvSpPr/>
          <p:nvPr/>
        </p:nvSpPr>
        <p:spPr>
          <a:xfrm>
            <a:off x="3505200" y="3283744"/>
            <a:ext cx="4772025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Malignancy — Occult Cancer</a:t>
            </a:r>
            <a:endParaRPr lang="en-US" sz="1125" dirty="0"/>
          </a:p>
        </p:txBody>
      </p:sp>
      <p:sp>
        <p:nvSpPr>
          <p:cNvPr id="50" name="SK-5-text-49"/>
          <p:cNvSpPr/>
          <p:nvPr/>
        </p:nvSpPr>
        <p:spPr>
          <a:xfrm>
            <a:off x="3505200" y="3479006"/>
            <a:ext cx="8686800" cy="1599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Weight loss, night sweats, lymphadenopathy; don't miss in atypical elderly presentation</a:t>
            </a:r>
            <a:endParaRPr lang="en-US" sz="900" dirty="0"/>
          </a:p>
        </p:txBody>
      </p:sp>
      <p:sp>
        <p:nvSpPr>
          <p:cNvPr id="51" name="SK-5-text-50"/>
          <p:cNvSpPr/>
          <p:nvPr/>
        </p:nvSpPr>
        <p:spPr>
          <a:xfrm>
            <a:off x="3248025" y="3705671"/>
            <a:ext cx="32385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P</a:t>
            </a:r>
            <a:endParaRPr lang="en-US" sz="1050" dirty="0"/>
          </a:p>
        </p:txBody>
      </p:sp>
      <p:sp>
        <p:nvSpPr>
          <p:cNvPr id="52" name="SK-5-text-51"/>
          <p:cNvSpPr/>
          <p:nvPr/>
        </p:nvSpPr>
        <p:spPr>
          <a:xfrm>
            <a:off x="3505200" y="3705671"/>
            <a:ext cx="573405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PMR — Polymyalgia Rheumatica</a:t>
            </a:r>
            <a:endParaRPr lang="en-US" sz="1125" dirty="0"/>
          </a:p>
        </p:txBody>
      </p:sp>
      <p:sp>
        <p:nvSpPr>
          <p:cNvPr id="53" name="SK-5-text-52"/>
          <p:cNvSpPr/>
          <p:nvPr/>
        </p:nvSpPr>
        <p:spPr>
          <a:xfrm>
            <a:off x="3505200" y="3900934"/>
            <a:ext cx="8686800" cy="1599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 &gt;50; bilateral shoulder/pelvic girdle; ESR &amp; CRP markedly raised; dramatic response to prednisolone</a:t>
            </a:r>
            <a:endParaRPr lang="en-US" sz="900" dirty="0"/>
          </a:p>
        </p:txBody>
      </p:sp>
      <p:sp>
        <p:nvSpPr>
          <p:cNvPr id="54" name="SK-5-text-53"/>
          <p:cNvSpPr/>
          <p:nvPr/>
        </p:nvSpPr>
        <p:spPr>
          <a:xfrm>
            <a:off x="3238500" y="4127599"/>
            <a:ext cx="32385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H</a:t>
            </a:r>
            <a:endParaRPr lang="en-US" sz="1050" dirty="0"/>
          </a:p>
        </p:txBody>
      </p:sp>
      <p:sp>
        <p:nvSpPr>
          <p:cNvPr id="55" name="SK-5-text-54"/>
          <p:cNvSpPr/>
          <p:nvPr/>
        </p:nvSpPr>
        <p:spPr>
          <a:xfrm>
            <a:off x="3505200" y="4127599"/>
            <a:ext cx="48768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Hypermobility / Fibromyalgia</a:t>
            </a:r>
            <a:endParaRPr lang="en-US" sz="1125" dirty="0"/>
          </a:p>
        </p:txBody>
      </p:sp>
      <p:sp>
        <p:nvSpPr>
          <p:cNvPr id="56" name="SK-5-text-55"/>
          <p:cNvSpPr/>
          <p:nvPr/>
        </p:nvSpPr>
        <p:spPr>
          <a:xfrm>
            <a:off x="3505200" y="4322862"/>
            <a:ext cx="8686800" cy="1599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Central sensitisation; diffuse tender points; all investigations normal; NICE NG193</a:t>
            </a:r>
            <a:endParaRPr lang="en-US" sz="900" dirty="0"/>
          </a:p>
        </p:txBody>
      </p:sp>
      <p:sp>
        <p:nvSpPr>
          <p:cNvPr id="57" name="SK-5-text-56"/>
          <p:cNvSpPr/>
          <p:nvPr/>
        </p:nvSpPr>
        <p:spPr>
          <a:xfrm>
            <a:off x="3248025" y="4549527"/>
            <a:ext cx="323850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</a:rPr>
              <a:t>F</a:t>
            </a:r>
            <a:endParaRPr lang="en-US" sz="1050" dirty="0"/>
          </a:p>
        </p:txBody>
      </p:sp>
      <p:sp>
        <p:nvSpPr>
          <p:cNvPr id="58" name="SK-5-text-57"/>
          <p:cNvSpPr/>
          <p:nvPr/>
        </p:nvSpPr>
        <p:spPr>
          <a:xfrm>
            <a:off x="3505200" y="4549527"/>
            <a:ext cx="624840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Fibromyalgia — Central Sensitisation</a:t>
            </a:r>
            <a:endParaRPr lang="en-US" sz="1125" dirty="0"/>
          </a:p>
        </p:txBody>
      </p:sp>
      <p:sp>
        <p:nvSpPr>
          <p:cNvPr id="59" name="SK-5-text-58"/>
          <p:cNvSpPr/>
          <p:nvPr/>
        </p:nvSpPr>
        <p:spPr>
          <a:xfrm>
            <a:off x="3505200" y="4744789"/>
            <a:ext cx="8686800" cy="1599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Diagnosis of exclusion; widespread pain &gt;3 months; fatigue; sleep disturbance; normal bloods</a:t>
            </a:r>
            <a:endParaRPr lang="en-US" sz="900" dirty="0"/>
          </a:p>
        </p:txBody>
      </p:sp>
      <p:sp>
        <p:nvSpPr>
          <p:cNvPr id="60" name="SK-5-text-59"/>
          <p:cNvSpPr/>
          <p:nvPr/>
        </p:nvSpPr>
        <p:spPr>
          <a:xfrm>
            <a:off x="3352800" y="5323880"/>
            <a:ext cx="86487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kern="0" spc="6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ESSENTIAL INVESTIGATIONS TO EXCLUDE SERIOUS CAUSES</a:t>
            </a:r>
            <a:endParaRPr lang="en-US" sz="900" dirty="0"/>
          </a:p>
        </p:txBody>
      </p:sp>
      <p:sp>
        <p:nvSpPr>
          <p:cNvPr id="61" name="SK-5-text-60"/>
          <p:cNvSpPr/>
          <p:nvPr/>
        </p:nvSpPr>
        <p:spPr>
          <a:xfrm>
            <a:off x="3248025" y="5571530"/>
            <a:ext cx="31133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</a:t>
            </a:r>
            <a:endParaRPr lang="en-US" sz="900" dirty="0"/>
          </a:p>
        </p:txBody>
      </p:sp>
      <p:sp>
        <p:nvSpPr>
          <p:cNvPr id="62" name="SK-5-text-61"/>
          <p:cNvSpPr/>
          <p:nvPr/>
        </p:nvSpPr>
        <p:spPr>
          <a:xfrm>
            <a:off x="3705225" y="5571530"/>
            <a:ext cx="101827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ESR / CRP</a:t>
            </a:r>
            <a:endParaRPr lang="en-US" sz="900" dirty="0"/>
          </a:p>
        </p:txBody>
      </p:sp>
      <p:sp>
        <p:nvSpPr>
          <p:cNvPr id="63" name="SK-5-text-62"/>
          <p:cNvSpPr/>
          <p:nvPr/>
        </p:nvSpPr>
        <p:spPr>
          <a:xfrm>
            <a:off x="4486275" y="5571530"/>
            <a:ext cx="315433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TSH</a:t>
            </a:r>
            <a:endParaRPr lang="en-US" sz="900" dirty="0"/>
          </a:p>
        </p:txBody>
      </p:sp>
      <p:sp>
        <p:nvSpPr>
          <p:cNvPr id="64" name="SK-5-text-63"/>
          <p:cNvSpPr/>
          <p:nvPr/>
        </p:nvSpPr>
        <p:spPr>
          <a:xfrm>
            <a:off x="4953000" y="5571530"/>
            <a:ext cx="23812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CK</a:t>
            </a:r>
            <a:endParaRPr lang="en-US" sz="900" dirty="0"/>
          </a:p>
        </p:txBody>
      </p:sp>
      <p:sp>
        <p:nvSpPr>
          <p:cNvPr id="65" name="SK-5-text-64"/>
          <p:cNvSpPr/>
          <p:nvPr/>
        </p:nvSpPr>
        <p:spPr>
          <a:xfrm>
            <a:off x="5343525" y="5571530"/>
            <a:ext cx="405384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LFTs</a:t>
            </a:r>
            <a:endParaRPr lang="en-US" sz="900" dirty="0"/>
          </a:p>
        </p:txBody>
      </p:sp>
      <p:sp>
        <p:nvSpPr>
          <p:cNvPr id="66" name="SK-5-text-65"/>
          <p:cNvSpPr/>
          <p:nvPr/>
        </p:nvSpPr>
        <p:spPr>
          <a:xfrm>
            <a:off x="5829300" y="5571530"/>
            <a:ext cx="77044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Calcium</a:t>
            </a:r>
            <a:endParaRPr lang="en-US" sz="900" dirty="0"/>
          </a:p>
        </p:txBody>
      </p:sp>
      <p:sp>
        <p:nvSpPr>
          <p:cNvPr id="67" name="SK-5-text-66"/>
          <p:cNvSpPr/>
          <p:nvPr/>
        </p:nvSpPr>
        <p:spPr>
          <a:xfrm>
            <a:off x="6505575" y="5571530"/>
            <a:ext cx="1417846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25-OH Vit D</a:t>
            </a:r>
            <a:endParaRPr lang="en-US" sz="900" dirty="0"/>
          </a:p>
        </p:txBody>
      </p:sp>
      <p:sp>
        <p:nvSpPr>
          <p:cNvPr id="68" name="SK-5-text-67"/>
          <p:cNvSpPr/>
          <p:nvPr/>
        </p:nvSpPr>
        <p:spPr>
          <a:xfrm>
            <a:off x="7391400" y="5571530"/>
            <a:ext cx="5943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HbA1c</a:t>
            </a:r>
            <a:endParaRPr lang="en-US" sz="900" dirty="0"/>
          </a:p>
        </p:txBody>
      </p:sp>
      <p:sp>
        <p:nvSpPr>
          <p:cNvPr id="69" name="SK-5-text-68"/>
          <p:cNvSpPr/>
          <p:nvPr/>
        </p:nvSpPr>
        <p:spPr>
          <a:xfrm>
            <a:off x="7962900" y="5571530"/>
            <a:ext cx="285231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Protein Electrophoresis</a:t>
            </a:r>
            <a:endParaRPr lang="en-US" sz="900" dirty="0"/>
          </a:p>
        </p:txBody>
      </p:sp>
      <p:sp>
        <p:nvSpPr>
          <p:cNvPr id="70" name="SK-5-text-69"/>
          <p:cNvSpPr/>
          <p:nvPr/>
        </p:nvSpPr>
        <p:spPr>
          <a:xfrm>
            <a:off x="9448800" y="5571530"/>
            <a:ext cx="2334768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Bence Jones Protein</a:t>
            </a:r>
            <a:endParaRPr lang="en-US" sz="900" dirty="0"/>
          </a:p>
        </p:txBody>
      </p:sp>
      <p:sp>
        <p:nvSpPr>
          <p:cNvPr id="71" name="SK-5-text-70"/>
          <p:cNvSpPr/>
          <p:nvPr/>
        </p:nvSpPr>
        <p:spPr>
          <a:xfrm>
            <a:off x="10791825" y="5571530"/>
            <a:ext cx="1400175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Urine Dipstick</a:t>
            </a:r>
            <a:endParaRPr lang="en-US" sz="900" dirty="0"/>
          </a:p>
        </p:txBody>
      </p:sp>
      <p:sp>
        <p:nvSpPr>
          <p:cNvPr id="72" name="SK-5-text-71"/>
          <p:cNvSpPr/>
          <p:nvPr/>
        </p:nvSpPr>
        <p:spPr>
          <a:xfrm>
            <a:off x="381000" y="6305550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73" name="SK-5-text-72"/>
          <p:cNvSpPr/>
          <p:nvPr/>
        </p:nvSpPr>
        <p:spPr>
          <a:xfrm>
            <a:off x="10515600" y="6305550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6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6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6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04800"/>
          </a:xfrm>
          <a:prstGeom prst="rect">
            <a:avLst/>
          </a:prstGeom>
        </p:spPr>
      </p:pic>
      <p:pic>
        <p:nvPicPr>
          <p:cNvPr id="5" name="SK-6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485775"/>
            <a:ext cx="11430000" cy="693390"/>
          </a:xfrm>
          <a:prstGeom prst="rect">
            <a:avLst/>
          </a:prstGeom>
        </p:spPr>
      </p:pic>
      <p:pic>
        <p:nvPicPr>
          <p:cNvPr id="6" name="SK-6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426815"/>
            <a:ext cx="6068318" cy="876300"/>
          </a:xfrm>
          <a:prstGeom prst="rect">
            <a:avLst/>
          </a:prstGeom>
        </p:spPr>
      </p:pic>
      <p:pic>
        <p:nvPicPr>
          <p:cNvPr id="7" name="SK-6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1598265"/>
            <a:ext cx="228600" cy="171450"/>
          </a:xfrm>
          <a:prstGeom prst="rect">
            <a:avLst/>
          </a:prstGeom>
        </p:spPr>
      </p:pic>
      <p:pic>
        <p:nvPicPr>
          <p:cNvPr id="8" name="SK-6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2455515"/>
            <a:ext cx="6068318" cy="2024062"/>
          </a:xfrm>
          <a:prstGeom prst="rect">
            <a:avLst/>
          </a:prstGeom>
        </p:spPr>
      </p:pic>
      <p:pic>
        <p:nvPicPr>
          <p:cNvPr id="9" name="SK-6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300" y="2626965"/>
            <a:ext cx="228600" cy="171450"/>
          </a:xfrm>
          <a:prstGeom prst="rect">
            <a:avLst/>
          </a:prstGeom>
        </p:spPr>
      </p:pic>
      <p:pic>
        <p:nvPicPr>
          <p:cNvPr id="10" name="SK-6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2985939"/>
            <a:ext cx="190500" cy="152400"/>
          </a:xfrm>
          <a:prstGeom prst="rect">
            <a:avLst/>
          </a:prstGeom>
        </p:spPr>
      </p:pic>
      <p:pic>
        <p:nvPicPr>
          <p:cNvPr id="11" name="SK-6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3271689"/>
            <a:ext cx="190500" cy="152400"/>
          </a:xfrm>
          <a:prstGeom prst="rect">
            <a:avLst/>
          </a:prstGeom>
        </p:spPr>
      </p:pic>
      <p:pic>
        <p:nvPicPr>
          <p:cNvPr id="12" name="SK-6-img-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5300" y="3557439"/>
            <a:ext cx="190500" cy="152400"/>
          </a:xfrm>
          <a:prstGeom prst="rect">
            <a:avLst/>
          </a:prstGeom>
        </p:spPr>
      </p:pic>
      <p:pic>
        <p:nvPicPr>
          <p:cNvPr id="13" name="SK-6-img-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2309" y="2985939"/>
            <a:ext cx="190500" cy="152400"/>
          </a:xfrm>
          <a:prstGeom prst="rect">
            <a:avLst/>
          </a:prstGeom>
        </p:spPr>
      </p:pic>
      <p:pic>
        <p:nvPicPr>
          <p:cNvPr id="14" name="SK-6-img-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2309" y="3271689"/>
            <a:ext cx="190500" cy="152400"/>
          </a:xfrm>
          <a:prstGeom prst="rect">
            <a:avLst/>
          </a:prstGeom>
        </p:spPr>
      </p:pic>
      <p:pic>
        <p:nvPicPr>
          <p:cNvPr id="15" name="SK-6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72309" y="3557439"/>
            <a:ext cx="190500" cy="152400"/>
          </a:xfrm>
          <a:prstGeom prst="rect">
            <a:avLst/>
          </a:prstGeom>
        </p:spPr>
      </p:pic>
      <p:pic>
        <p:nvPicPr>
          <p:cNvPr id="16" name="SK-6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4631978"/>
            <a:ext cx="6068318" cy="2024062"/>
          </a:xfrm>
          <a:prstGeom prst="rect">
            <a:avLst/>
          </a:prstGeom>
        </p:spPr>
      </p:pic>
      <p:pic>
        <p:nvPicPr>
          <p:cNvPr id="17" name="SK-6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5300" y="4803428"/>
            <a:ext cx="228600" cy="171450"/>
          </a:xfrm>
          <a:prstGeom prst="rect">
            <a:avLst/>
          </a:prstGeom>
        </p:spPr>
      </p:pic>
      <p:pic>
        <p:nvPicPr>
          <p:cNvPr id="18" name="SK-6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54118" y="1426815"/>
            <a:ext cx="5056882" cy="1990725"/>
          </a:xfrm>
          <a:prstGeom prst="rect">
            <a:avLst/>
          </a:prstGeom>
        </p:spPr>
      </p:pic>
      <p:pic>
        <p:nvPicPr>
          <p:cNvPr id="19" name="SK-6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54118" y="1426815"/>
            <a:ext cx="5056882" cy="1990725"/>
          </a:xfrm>
          <a:prstGeom prst="rect">
            <a:avLst/>
          </a:prstGeom>
        </p:spPr>
      </p:pic>
      <p:pic>
        <p:nvPicPr>
          <p:cNvPr id="20" name="SK-6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54118" y="3865215"/>
            <a:ext cx="5056882" cy="1104900"/>
          </a:xfrm>
          <a:prstGeom prst="rect">
            <a:avLst/>
          </a:prstGeom>
        </p:spPr>
      </p:pic>
      <p:pic>
        <p:nvPicPr>
          <p:cNvPr id="21" name="SK-6-img-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68418" y="4036665"/>
            <a:ext cx="228600" cy="171450"/>
          </a:xfrm>
          <a:prstGeom prst="rect">
            <a:avLst/>
          </a:prstGeom>
        </p:spPr>
      </p:pic>
      <p:pic>
        <p:nvPicPr>
          <p:cNvPr id="22" name="SK-6-img-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868418" y="4598640"/>
            <a:ext cx="1482477" cy="257175"/>
          </a:xfrm>
          <a:prstGeom prst="rect">
            <a:avLst/>
          </a:prstGeom>
        </p:spPr>
      </p:pic>
      <p:pic>
        <p:nvPicPr>
          <p:cNvPr id="23" name="SK-6-img-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350895" y="4651028"/>
            <a:ext cx="190500" cy="152400"/>
          </a:xfrm>
          <a:prstGeom prst="rect">
            <a:avLst/>
          </a:prstGeom>
        </p:spPr>
      </p:pic>
      <p:pic>
        <p:nvPicPr>
          <p:cNvPr id="24" name="SK-6-img-2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41395" y="4598640"/>
            <a:ext cx="1482477" cy="257175"/>
          </a:xfrm>
          <a:prstGeom prst="rect">
            <a:avLst/>
          </a:prstGeom>
        </p:spPr>
      </p:pic>
      <p:pic>
        <p:nvPicPr>
          <p:cNvPr id="25" name="SK-6-img-24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023872" y="4651028"/>
            <a:ext cx="190500" cy="152400"/>
          </a:xfrm>
          <a:prstGeom prst="rect">
            <a:avLst/>
          </a:prstGeom>
        </p:spPr>
      </p:pic>
      <p:pic>
        <p:nvPicPr>
          <p:cNvPr id="26" name="SK-6-img-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214372" y="4598640"/>
            <a:ext cx="1482477" cy="257175"/>
          </a:xfrm>
          <a:prstGeom prst="rect">
            <a:avLst/>
          </a:prstGeom>
        </p:spPr>
      </p:pic>
      <p:pic>
        <p:nvPicPr>
          <p:cNvPr id="27" name="SK-6-img-26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754118" y="5093940"/>
            <a:ext cx="5056882" cy="1562100"/>
          </a:xfrm>
          <a:prstGeom prst="rect">
            <a:avLst/>
          </a:prstGeom>
        </p:spPr>
      </p:pic>
      <p:pic>
        <p:nvPicPr>
          <p:cNvPr id="28" name="SK-6-img-27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868418" y="5265390"/>
            <a:ext cx="228600" cy="171450"/>
          </a:xfrm>
          <a:prstGeom prst="rect">
            <a:avLst/>
          </a:prstGeom>
        </p:spPr>
      </p:pic>
      <p:pic>
        <p:nvPicPr>
          <p:cNvPr id="29" name="SK-6-img-28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68418" y="5624364"/>
            <a:ext cx="190500" cy="152400"/>
          </a:xfrm>
          <a:prstGeom prst="rect">
            <a:avLst/>
          </a:prstGeom>
        </p:spPr>
      </p:pic>
      <p:pic>
        <p:nvPicPr>
          <p:cNvPr id="30" name="SK-6-img-29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320659" y="5624364"/>
            <a:ext cx="190500" cy="152400"/>
          </a:xfrm>
          <a:prstGeom prst="rect">
            <a:avLst/>
          </a:prstGeom>
        </p:spPr>
      </p:pic>
      <p:pic>
        <p:nvPicPr>
          <p:cNvPr id="31" name="SK-6-img-30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68418" y="5967264"/>
            <a:ext cx="190500" cy="152400"/>
          </a:xfrm>
          <a:prstGeom prst="rect">
            <a:avLst/>
          </a:prstGeom>
        </p:spPr>
      </p:pic>
      <p:pic>
        <p:nvPicPr>
          <p:cNvPr id="32" name="SK-6-img-31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320659" y="5967264"/>
            <a:ext cx="190500" cy="152400"/>
          </a:xfrm>
          <a:prstGeom prst="rect">
            <a:avLst/>
          </a:prstGeom>
        </p:spPr>
      </p:pic>
      <p:pic>
        <p:nvPicPr>
          <p:cNvPr id="33" name="SK-6-img-32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68418" y="6310164"/>
            <a:ext cx="190500" cy="152400"/>
          </a:xfrm>
          <a:prstGeom prst="rect">
            <a:avLst/>
          </a:prstGeom>
        </p:spPr>
      </p:pic>
      <p:pic>
        <p:nvPicPr>
          <p:cNvPr id="34" name="SK-6-img-33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320659" y="6310164"/>
            <a:ext cx="190500" cy="152400"/>
          </a:xfrm>
          <a:prstGeom prst="rect">
            <a:avLst/>
          </a:prstGeom>
        </p:spPr>
      </p:pic>
      <p:pic>
        <p:nvPicPr>
          <p:cNvPr id="35" name="SK-6-img-34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81000" y="6419850"/>
            <a:ext cx="11430000" cy="247650"/>
          </a:xfrm>
          <a:prstGeom prst="rect">
            <a:avLst/>
          </a:prstGeom>
        </p:spPr>
      </p:pic>
      <p:sp>
        <p:nvSpPr>
          <p:cNvPr id="36" name="SK-6-text-35"/>
          <p:cNvSpPr/>
          <p:nvPr/>
        </p:nvSpPr>
        <p:spPr>
          <a:xfrm>
            <a:off x="228600" y="28575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37" name="SK-6-text-36"/>
          <p:cNvSpPr/>
          <p:nvPr/>
        </p:nvSpPr>
        <p:spPr>
          <a:xfrm>
            <a:off x="571500" y="485775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Case 4: Connective Tissue Disease &amp; SLE</a:t>
            </a:r>
            <a:endParaRPr lang="en-US" sz="2550" dirty="0"/>
          </a:p>
        </p:txBody>
      </p:sp>
      <p:sp>
        <p:nvSpPr>
          <p:cNvPr id="38" name="SK-6-text-37"/>
          <p:cNvSpPr/>
          <p:nvPr/>
        </p:nvSpPr>
        <p:spPr>
          <a:xfrm>
            <a:off x="571500" y="950565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39" name="SK-6-text-38"/>
          <p:cNvSpPr/>
          <p:nvPr/>
        </p:nvSpPr>
        <p:spPr>
          <a:xfrm>
            <a:off x="819150" y="1541115"/>
            <a:ext cx="39814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2937"/>
                </a:solidFill>
              </a:rPr>
              <a:t>Case Presentation</a:t>
            </a:r>
            <a:endParaRPr lang="en-US" sz="1500" dirty="0"/>
          </a:p>
        </p:txBody>
      </p:sp>
      <p:sp>
        <p:nvSpPr>
          <p:cNvPr id="40" name="SK-6-text-39"/>
          <p:cNvSpPr/>
          <p:nvPr/>
        </p:nvSpPr>
        <p:spPr>
          <a:xfrm>
            <a:off x="495300" y="1903065"/>
            <a:ext cx="11696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25yo Woman: Fatigue + Joint pains + Cold fingers (Raynaud's) + Proteinuria.</a:t>
            </a:r>
            <a:endParaRPr lang="en-US" sz="1200" dirty="0"/>
          </a:p>
        </p:txBody>
      </p:sp>
      <p:sp>
        <p:nvSpPr>
          <p:cNvPr id="41" name="SK-6-text-40"/>
          <p:cNvSpPr/>
          <p:nvPr/>
        </p:nvSpPr>
        <p:spPr>
          <a:xfrm>
            <a:off x="819150" y="2569815"/>
            <a:ext cx="6038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2937"/>
                </a:solidFill>
              </a:rPr>
              <a:t>SLE Epidemiology &amp; Markers</a:t>
            </a:r>
            <a:endParaRPr lang="en-US" sz="1500" dirty="0"/>
          </a:p>
        </p:txBody>
      </p:sp>
      <p:sp>
        <p:nvSpPr>
          <p:cNvPr id="42" name="SK-6-text-41"/>
          <p:cNvSpPr/>
          <p:nvPr/>
        </p:nvSpPr>
        <p:spPr>
          <a:xfrm>
            <a:off x="762000" y="2931765"/>
            <a:ext cx="2862709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F:M Ratio 9:1</a:t>
            </a:r>
            <a:endParaRPr lang="en-US" sz="1200" dirty="0"/>
          </a:p>
        </p:txBody>
      </p:sp>
      <p:sp>
        <p:nvSpPr>
          <p:cNvPr id="43" name="SK-6-text-42"/>
          <p:cNvSpPr/>
          <p:nvPr/>
        </p:nvSpPr>
        <p:spPr>
          <a:xfrm>
            <a:off x="762000" y="3217515"/>
            <a:ext cx="3779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 onset: 15–45y</a:t>
            </a:r>
            <a:endParaRPr lang="en-US" sz="1200" dirty="0"/>
          </a:p>
        </p:txBody>
      </p:sp>
      <p:sp>
        <p:nvSpPr>
          <p:cNvPr id="44" name="SK-6-text-43"/>
          <p:cNvSpPr/>
          <p:nvPr/>
        </p:nvSpPr>
        <p:spPr>
          <a:xfrm>
            <a:off x="762000" y="3503265"/>
            <a:ext cx="4937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Afro-Caribbean / Asian risk</a:t>
            </a:r>
            <a:endParaRPr lang="en-US" sz="1200" dirty="0"/>
          </a:p>
        </p:txBody>
      </p:sp>
      <p:sp>
        <p:nvSpPr>
          <p:cNvPr id="45" name="SK-6-text-44"/>
          <p:cNvSpPr/>
          <p:nvPr/>
        </p:nvSpPr>
        <p:spPr>
          <a:xfrm>
            <a:off x="3739009" y="2931765"/>
            <a:ext cx="35356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ANA: 95% Sensitive</a:t>
            </a:r>
            <a:endParaRPr lang="en-US" sz="1200" dirty="0"/>
          </a:p>
        </p:txBody>
      </p:sp>
      <p:sp>
        <p:nvSpPr>
          <p:cNvPr id="46" name="SK-6-text-45"/>
          <p:cNvSpPr/>
          <p:nvPr/>
        </p:nvSpPr>
        <p:spPr>
          <a:xfrm>
            <a:off x="3739009" y="3217515"/>
            <a:ext cx="3657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Anti-dsDNA: Specific</a:t>
            </a:r>
            <a:endParaRPr lang="en-US" sz="1200" dirty="0"/>
          </a:p>
        </p:txBody>
      </p:sp>
      <p:sp>
        <p:nvSpPr>
          <p:cNvPr id="47" name="SK-6-text-46"/>
          <p:cNvSpPr/>
          <p:nvPr/>
        </p:nvSpPr>
        <p:spPr>
          <a:xfrm>
            <a:off x="3739009" y="3503265"/>
            <a:ext cx="35356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 C3/C4 (Active)</a:t>
            </a:r>
            <a:endParaRPr lang="en-US" sz="1200" dirty="0"/>
          </a:p>
        </p:txBody>
      </p:sp>
      <p:sp>
        <p:nvSpPr>
          <p:cNvPr id="48" name="SK-6-text-47"/>
          <p:cNvSpPr/>
          <p:nvPr/>
        </p:nvSpPr>
        <p:spPr>
          <a:xfrm>
            <a:off x="819150" y="4746278"/>
            <a:ext cx="6572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2937"/>
                </a:solidFill>
              </a:rPr>
              <a:t>SLICC Criteria (11 Domains)</a:t>
            </a:r>
            <a:endParaRPr lang="en-US" sz="1500" dirty="0"/>
          </a:p>
        </p:txBody>
      </p:sp>
      <p:sp>
        <p:nvSpPr>
          <p:cNvPr id="49" name="SK-6-text-48"/>
          <p:cNvSpPr/>
          <p:nvPr/>
        </p:nvSpPr>
        <p:spPr>
          <a:xfrm>
            <a:off x="495300" y="5108228"/>
            <a:ext cx="78638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Malar Rash / Photosensitivity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Oral Ulcers</a:t>
            </a:r>
            <a:endParaRPr lang="en-US" sz="1200" dirty="0"/>
          </a:p>
        </p:txBody>
      </p:sp>
      <p:sp>
        <p:nvSpPr>
          <p:cNvPr id="50" name="SK-6-text-49"/>
          <p:cNvSpPr/>
          <p:nvPr/>
        </p:nvSpPr>
        <p:spPr>
          <a:xfrm>
            <a:off x="495300" y="5393978"/>
            <a:ext cx="60350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Serositis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(Pleurisy/Pericarditis)</a:t>
            </a:r>
            <a:endParaRPr lang="en-US" sz="1200" dirty="0"/>
          </a:p>
        </p:txBody>
      </p:sp>
      <p:sp>
        <p:nvSpPr>
          <p:cNvPr id="51" name="SK-6-text-50"/>
          <p:cNvSpPr/>
          <p:nvPr/>
        </p:nvSpPr>
        <p:spPr>
          <a:xfrm>
            <a:off x="495300" y="5679728"/>
            <a:ext cx="69494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Glomerulonephritis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(Proteinuria/Casts)</a:t>
            </a:r>
            <a:endParaRPr lang="en-US" sz="1200" dirty="0"/>
          </a:p>
        </p:txBody>
      </p:sp>
      <p:sp>
        <p:nvSpPr>
          <p:cNvPr id="52" name="SK-6-text-51"/>
          <p:cNvSpPr/>
          <p:nvPr/>
        </p:nvSpPr>
        <p:spPr>
          <a:xfrm>
            <a:off x="495300" y="5965478"/>
            <a:ext cx="65836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CNS Involvement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(Seizures/Psychosis)</a:t>
            </a:r>
            <a:endParaRPr lang="en-US" sz="1200" dirty="0"/>
          </a:p>
        </p:txBody>
      </p:sp>
      <p:sp>
        <p:nvSpPr>
          <p:cNvPr id="53" name="SK-6-text-52"/>
          <p:cNvSpPr/>
          <p:nvPr/>
        </p:nvSpPr>
        <p:spPr>
          <a:xfrm>
            <a:off x="495300" y="6251228"/>
            <a:ext cx="65836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Haematological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(Anaemia, Leukopenia)</a:t>
            </a:r>
            <a:endParaRPr lang="en-US" sz="1200" dirty="0"/>
          </a:p>
        </p:txBody>
      </p:sp>
      <p:sp>
        <p:nvSpPr>
          <p:cNvPr id="54" name="SK-6-text-53"/>
          <p:cNvSpPr/>
          <p:nvPr/>
        </p:nvSpPr>
        <p:spPr>
          <a:xfrm>
            <a:off x="6677918" y="3569940"/>
            <a:ext cx="5133082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r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Classic Malar (Butterfly) Rash — Sparing Nasolabial Folds</a:t>
            </a:r>
            <a:endParaRPr lang="en-US" sz="900" dirty="0"/>
          </a:p>
        </p:txBody>
      </p:sp>
      <p:sp>
        <p:nvSpPr>
          <p:cNvPr id="55" name="SK-6-text-54"/>
          <p:cNvSpPr/>
          <p:nvPr/>
        </p:nvSpPr>
        <p:spPr>
          <a:xfrm>
            <a:off x="7192268" y="3979515"/>
            <a:ext cx="46672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2937"/>
                </a:solidFill>
              </a:rPr>
              <a:t>Raynaud's Phenomenon</a:t>
            </a:r>
            <a:endParaRPr lang="en-US" sz="1500" dirty="0"/>
          </a:p>
        </p:txBody>
      </p:sp>
      <p:sp>
        <p:nvSpPr>
          <p:cNvPr id="56" name="SK-6-text-55"/>
          <p:cNvSpPr/>
          <p:nvPr/>
        </p:nvSpPr>
        <p:spPr>
          <a:xfrm>
            <a:off x="6868418" y="4341465"/>
            <a:ext cx="5323582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Episodic vasospasm on cold exposure:</a:t>
            </a:r>
            <a:endParaRPr lang="en-US" sz="1050" dirty="0"/>
          </a:p>
        </p:txBody>
      </p:sp>
      <p:sp>
        <p:nvSpPr>
          <p:cNvPr id="57" name="SK-6-text-56"/>
          <p:cNvSpPr/>
          <p:nvPr/>
        </p:nvSpPr>
        <p:spPr>
          <a:xfrm>
            <a:off x="6830318" y="4598640"/>
            <a:ext cx="148247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666666"/>
                </a:solidFill>
              </a:rPr>
              <a:t>WHITE (Ischaemia)</a:t>
            </a:r>
            <a:endParaRPr lang="en-US" sz="1050" dirty="0"/>
          </a:p>
        </p:txBody>
      </p:sp>
      <p:sp>
        <p:nvSpPr>
          <p:cNvPr id="58" name="SK-6-text-57"/>
          <p:cNvSpPr/>
          <p:nvPr/>
        </p:nvSpPr>
        <p:spPr>
          <a:xfrm>
            <a:off x="8503295" y="4598640"/>
            <a:ext cx="148247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976D2"/>
                </a:solidFill>
              </a:rPr>
              <a:t>BLUE (Hypoxia)</a:t>
            </a:r>
            <a:endParaRPr lang="en-US" sz="1050" dirty="0"/>
          </a:p>
        </p:txBody>
      </p:sp>
      <p:sp>
        <p:nvSpPr>
          <p:cNvPr id="59" name="SK-6-text-58"/>
          <p:cNvSpPr/>
          <p:nvPr/>
        </p:nvSpPr>
        <p:spPr>
          <a:xfrm>
            <a:off x="10176272" y="4598640"/>
            <a:ext cx="1482477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C62828"/>
                </a:solidFill>
              </a:rPr>
              <a:t>RED (Reperfusion)</a:t>
            </a:r>
            <a:endParaRPr lang="en-US" sz="1050" dirty="0"/>
          </a:p>
        </p:txBody>
      </p:sp>
      <p:sp>
        <p:nvSpPr>
          <p:cNvPr id="60" name="SK-6-text-59"/>
          <p:cNvSpPr/>
          <p:nvPr/>
        </p:nvSpPr>
        <p:spPr>
          <a:xfrm>
            <a:off x="7192268" y="5208240"/>
            <a:ext cx="4999732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1F2937"/>
                </a:solidFill>
              </a:rPr>
              <a:t>GP Investigation Panel</a:t>
            </a:r>
            <a:endParaRPr lang="en-US" sz="1500" dirty="0"/>
          </a:p>
        </p:txBody>
      </p:sp>
      <p:sp>
        <p:nvSpPr>
          <p:cNvPr id="61" name="SK-6-text-60"/>
          <p:cNvSpPr/>
          <p:nvPr/>
        </p:nvSpPr>
        <p:spPr>
          <a:xfrm>
            <a:off x="7135118" y="5570190"/>
            <a:ext cx="2743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ANA, Anti-dsDNA</a:t>
            </a:r>
            <a:endParaRPr lang="en-US" sz="1200" dirty="0"/>
          </a:p>
        </p:txBody>
      </p:sp>
      <p:sp>
        <p:nvSpPr>
          <p:cNvPr id="62" name="SK-6-text-61"/>
          <p:cNvSpPr/>
          <p:nvPr/>
        </p:nvSpPr>
        <p:spPr>
          <a:xfrm>
            <a:off x="9587359" y="5570190"/>
            <a:ext cx="260464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Anti-Sm, Anti-Ro/La</a:t>
            </a:r>
            <a:endParaRPr lang="en-US" sz="1200" dirty="0"/>
          </a:p>
        </p:txBody>
      </p:sp>
      <p:sp>
        <p:nvSpPr>
          <p:cNvPr id="63" name="SK-6-text-62"/>
          <p:cNvSpPr/>
          <p:nvPr/>
        </p:nvSpPr>
        <p:spPr>
          <a:xfrm>
            <a:off x="7135118" y="5913090"/>
            <a:ext cx="35356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Complement (C3/C4)</a:t>
            </a:r>
            <a:endParaRPr lang="en-US" sz="1200" dirty="0"/>
          </a:p>
        </p:txBody>
      </p:sp>
      <p:sp>
        <p:nvSpPr>
          <p:cNvPr id="64" name="SK-6-text-63"/>
          <p:cNvSpPr/>
          <p:nvPr/>
        </p:nvSpPr>
        <p:spPr>
          <a:xfrm>
            <a:off x="9587359" y="5913090"/>
            <a:ext cx="237744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FBC, U&amp;E, LFT</a:t>
            </a:r>
            <a:endParaRPr lang="en-US" sz="1200" dirty="0"/>
          </a:p>
        </p:txBody>
      </p:sp>
      <p:sp>
        <p:nvSpPr>
          <p:cNvPr id="65" name="SK-6-text-64"/>
          <p:cNvSpPr/>
          <p:nvPr/>
        </p:nvSpPr>
        <p:spPr>
          <a:xfrm>
            <a:off x="7135118" y="6255990"/>
            <a:ext cx="36576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Urinalysis (Protein)</a:t>
            </a:r>
            <a:endParaRPr lang="en-US" sz="1200" dirty="0"/>
          </a:p>
        </p:txBody>
      </p:sp>
      <p:sp>
        <p:nvSpPr>
          <p:cNvPr id="66" name="SK-6-text-65"/>
          <p:cNvSpPr/>
          <p:nvPr/>
        </p:nvSpPr>
        <p:spPr>
          <a:xfrm>
            <a:off x="9587359" y="6255990"/>
            <a:ext cx="237604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ESR / CRP</a:t>
            </a:r>
            <a:endParaRPr lang="en-US" sz="1200" dirty="0"/>
          </a:p>
        </p:txBody>
      </p:sp>
      <p:sp>
        <p:nvSpPr>
          <p:cNvPr id="67" name="SK-6-text-66"/>
          <p:cNvSpPr/>
          <p:nvPr/>
        </p:nvSpPr>
        <p:spPr>
          <a:xfrm>
            <a:off x="381000" y="6610350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68" name="SK-6-text-67"/>
          <p:cNvSpPr/>
          <p:nvPr/>
        </p:nvSpPr>
        <p:spPr>
          <a:xfrm>
            <a:off x="10515600" y="6496050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7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7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7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5" name="SK-7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09600"/>
            <a:ext cx="11430000" cy="693390"/>
          </a:xfrm>
          <a:prstGeom prst="rect">
            <a:avLst/>
          </a:prstGeom>
        </p:spPr>
      </p:pic>
      <p:pic>
        <p:nvPicPr>
          <p:cNvPr id="6" name="SK-7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31590"/>
            <a:ext cx="11430000" cy="3600450"/>
          </a:xfrm>
          <a:prstGeom prst="rect">
            <a:avLst/>
          </a:prstGeom>
        </p:spPr>
      </p:pic>
      <p:pic>
        <p:nvPicPr>
          <p:cNvPr id="7" name="SK-7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1531590"/>
            <a:ext cx="2057400" cy="457200"/>
          </a:xfrm>
          <a:prstGeom prst="rect">
            <a:avLst/>
          </a:prstGeom>
        </p:spPr>
      </p:pic>
      <p:pic>
        <p:nvPicPr>
          <p:cNvPr id="8" name="SK-7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8400" y="1531590"/>
            <a:ext cx="5143500" cy="457200"/>
          </a:xfrm>
          <a:prstGeom prst="rect">
            <a:avLst/>
          </a:prstGeom>
        </p:spPr>
      </p:pic>
      <p:pic>
        <p:nvPicPr>
          <p:cNvPr id="9" name="SK-7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1900" y="1531590"/>
            <a:ext cx="4229100" cy="457200"/>
          </a:xfrm>
          <a:prstGeom prst="rect">
            <a:avLst/>
          </a:prstGeom>
        </p:spPr>
      </p:pic>
      <p:pic>
        <p:nvPicPr>
          <p:cNvPr id="10" name="SK-7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1988790"/>
            <a:ext cx="2057400" cy="628650"/>
          </a:xfrm>
          <a:prstGeom prst="rect">
            <a:avLst/>
          </a:prstGeom>
        </p:spPr>
      </p:pic>
      <p:pic>
        <p:nvPicPr>
          <p:cNvPr id="11" name="SK-7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2148334"/>
            <a:ext cx="166688" cy="137220"/>
          </a:xfrm>
          <a:prstGeom prst="rect">
            <a:avLst/>
          </a:prstGeom>
        </p:spPr>
      </p:pic>
      <p:pic>
        <p:nvPicPr>
          <p:cNvPr id="12" name="SK-7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8400" y="1988790"/>
            <a:ext cx="5143500" cy="628650"/>
          </a:xfrm>
          <a:prstGeom prst="rect">
            <a:avLst/>
          </a:prstGeom>
        </p:spPr>
      </p:pic>
      <p:pic>
        <p:nvPicPr>
          <p:cNvPr id="13" name="SK-7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1900" y="1988790"/>
            <a:ext cx="4229100" cy="628650"/>
          </a:xfrm>
          <a:prstGeom prst="rect">
            <a:avLst/>
          </a:prstGeom>
        </p:spPr>
      </p:pic>
      <p:pic>
        <p:nvPicPr>
          <p:cNvPr id="14" name="SK-7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2617440"/>
            <a:ext cx="2057400" cy="628650"/>
          </a:xfrm>
          <a:prstGeom prst="rect">
            <a:avLst/>
          </a:prstGeom>
        </p:spPr>
      </p:pic>
      <p:pic>
        <p:nvPicPr>
          <p:cNvPr id="15" name="SK-7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3400" y="2776984"/>
            <a:ext cx="166688" cy="137220"/>
          </a:xfrm>
          <a:prstGeom prst="rect">
            <a:avLst/>
          </a:prstGeom>
        </p:spPr>
      </p:pic>
      <p:pic>
        <p:nvPicPr>
          <p:cNvPr id="16" name="SK-7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8400" y="2617440"/>
            <a:ext cx="5143500" cy="628650"/>
          </a:xfrm>
          <a:prstGeom prst="rect">
            <a:avLst/>
          </a:prstGeom>
        </p:spPr>
      </p:pic>
      <p:pic>
        <p:nvPicPr>
          <p:cNvPr id="17" name="SK-7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1900" y="2617440"/>
            <a:ext cx="4229100" cy="628650"/>
          </a:xfrm>
          <a:prstGeom prst="rect">
            <a:avLst/>
          </a:prstGeom>
        </p:spPr>
      </p:pic>
      <p:pic>
        <p:nvPicPr>
          <p:cNvPr id="18" name="SK-7-img-1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246090"/>
            <a:ext cx="2057400" cy="628650"/>
          </a:xfrm>
          <a:prstGeom prst="rect">
            <a:avLst/>
          </a:prstGeom>
        </p:spPr>
      </p:pic>
      <p:pic>
        <p:nvPicPr>
          <p:cNvPr id="19" name="SK-7-img-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3400" y="3405634"/>
            <a:ext cx="166688" cy="137220"/>
          </a:xfrm>
          <a:prstGeom prst="rect">
            <a:avLst/>
          </a:prstGeom>
        </p:spPr>
      </p:pic>
      <p:pic>
        <p:nvPicPr>
          <p:cNvPr id="20" name="SK-7-img-1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8400" y="3246090"/>
            <a:ext cx="5143500" cy="628650"/>
          </a:xfrm>
          <a:prstGeom prst="rect">
            <a:avLst/>
          </a:prstGeom>
        </p:spPr>
      </p:pic>
      <p:pic>
        <p:nvPicPr>
          <p:cNvPr id="21" name="SK-7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1900" y="3246090"/>
            <a:ext cx="4229100" cy="628650"/>
          </a:xfrm>
          <a:prstGeom prst="rect">
            <a:avLst/>
          </a:prstGeom>
        </p:spPr>
      </p:pic>
      <p:pic>
        <p:nvPicPr>
          <p:cNvPr id="22" name="SK-7-img-2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874740"/>
            <a:ext cx="2057400" cy="628650"/>
          </a:xfrm>
          <a:prstGeom prst="rect">
            <a:avLst/>
          </a:prstGeom>
        </p:spPr>
      </p:pic>
      <p:pic>
        <p:nvPicPr>
          <p:cNvPr id="23" name="SK-7-img-22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3400" y="4034284"/>
            <a:ext cx="166688" cy="137220"/>
          </a:xfrm>
          <a:prstGeom prst="rect">
            <a:avLst/>
          </a:prstGeom>
        </p:spPr>
      </p:pic>
      <p:pic>
        <p:nvPicPr>
          <p:cNvPr id="24" name="SK-7-img-2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8400" y="3874740"/>
            <a:ext cx="5143500" cy="628650"/>
          </a:xfrm>
          <a:prstGeom prst="rect">
            <a:avLst/>
          </a:prstGeom>
        </p:spPr>
      </p:pic>
      <p:pic>
        <p:nvPicPr>
          <p:cNvPr id="25" name="SK-7-img-2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1900" y="3874740"/>
            <a:ext cx="4229100" cy="628650"/>
          </a:xfrm>
          <a:prstGeom prst="rect">
            <a:avLst/>
          </a:prstGeom>
        </p:spPr>
      </p:pic>
      <p:pic>
        <p:nvPicPr>
          <p:cNvPr id="26" name="SK-7-img-2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4503390"/>
            <a:ext cx="2057400" cy="628650"/>
          </a:xfrm>
          <a:prstGeom prst="rect">
            <a:avLst/>
          </a:prstGeom>
        </p:spPr>
      </p:pic>
      <p:pic>
        <p:nvPicPr>
          <p:cNvPr id="27" name="SK-7-img-2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3400" y="4662934"/>
            <a:ext cx="166688" cy="137220"/>
          </a:xfrm>
          <a:prstGeom prst="rect">
            <a:avLst/>
          </a:prstGeom>
        </p:spPr>
      </p:pic>
      <p:pic>
        <p:nvPicPr>
          <p:cNvPr id="28" name="SK-7-img-2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38400" y="4503390"/>
            <a:ext cx="5143500" cy="628650"/>
          </a:xfrm>
          <a:prstGeom prst="rect">
            <a:avLst/>
          </a:prstGeom>
        </p:spPr>
      </p:pic>
      <p:pic>
        <p:nvPicPr>
          <p:cNvPr id="29" name="SK-7-img-2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81900" y="4503390"/>
            <a:ext cx="4229100" cy="628650"/>
          </a:xfrm>
          <a:prstGeom prst="rect">
            <a:avLst/>
          </a:prstGeom>
        </p:spPr>
      </p:pic>
      <p:pic>
        <p:nvPicPr>
          <p:cNvPr id="30" name="SK-7-img-2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81000" y="5322540"/>
            <a:ext cx="11430000" cy="904875"/>
          </a:xfrm>
          <a:prstGeom prst="rect">
            <a:avLst/>
          </a:prstGeom>
        </p:spPr>
      </p:pic>
      <p:pic>
        <p:nvPicPr>
          <p:cNvPr id="31" name="SK-7-img-3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71500" y="5458867"/>
            <a:ext cx="190500" cy="155823"/>
          </a:xfrm>
          <a:prstGeom prst="rect">
            <a:avLst/>
          </a:prstGeom>
        </p:spPr>
      </p:pic>
      <p:pic>
        <p:nvPicPr>
          <p:cNvPr id="32" name="SK-7-img-3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1000" y="6456015"/>
            <a:ext cx="11430000" cy="266700"/>
          </a:xfrm>
          <a:prstGeom prst="rect">
            <a:avLst/>
          </a:prstGeom>
        </p:spPr>
      </p:pic>
      <p:sp>
        <p:nvSpPr>
          <p:cNvPr id="33" name="SK-7-text-32"/>
          <p:cNvSpPr/>
          <p:nvPr/>
        </p:nvSpPr>
        <p:spPr>
          <a:xfrm>
            <a:off x="228600" y="104775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34" name="SK-7-text-33"/>
          <p:cNvSpPr/>
          <p:nvPr/>
        </p:nvSpPr>
        <p:spPr>
          <a:xfrm>
            <a:off x="571500" y="6096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Key Connective Tissue Diseases for GPs</a:t>
            </a:r>
            <a:endParaRPr lang="en-US" sz="2550" dirty="0"/>
          </a:p>
        </p:txBody>
      </p:sp>
      <p:sp>
        <p:nvSpPr>
          <p:cNvPr id="35" name="SK-7-text-34"/>
          <p:cNvSpPr/>
          <p:nvPr/>
        </p:nvSpPr>
        <p:spPr>
          <a:xfrm>
            <a:off x="571500" y="10743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36" name="SK-7-text-35"/>
          <p:cNvSpPr/>
          <p:nvPr/>
        </p:nvSpPr>
        <p:spPr>
          <a:xfrm>
            <a:off x="533400" y="1531590"/>
            <a:ext cx="18288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</a:rPr>
              <a:t>Condition</a:t>
            </a:r>
            <a:endParaRPr lang="en-US" sz="1200" dirty="0"/>
          </a:p>
        </p:txBody>
      </p:sp>
      <p:sp>
        <p:nvSpPr>
          <p:cNvPr id="37" name="SK-7-text-36"/>
          <p:cNvSpPr/>
          <p:nvPr/>
        </p:nvSpPr>
        <p:spPr>
          <a:xfrm>
            <a:off x="2590800" y="1531590"/>
            <a:ext cx="491490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</a:rPr>
              <a:t>Key Clinical Features</a:t>
            </a:r>
            <a:endParaRPr lang="en-US" sz="1200" dirty="0"/>
          </a:p>
        </p:txBody>
      </p:sp>
      <p:sp>
        <p:nvSpPr>
          <p:cNvPr id="38" name="SK-7-text-37"/>
          <p:cNvSpPr/>
          <p:nvPr/>
        </p:nvSpPr>
        <p:spPr>
          <a:xfrm>
            <a:off x="7734300" y="1531590"/>
            <a:ext cx="4148987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</a:rPr>
              <a:t>Specific Tests / Markers</a:t>
            </a:r>
            <a:endParaRPr lang="en-US" sz="1200" dirty="0"/>
          </a:p>
        </p:txBody>
      </p:sp>
      <p:sp>
        <p:nvSpPr>
          <p:cNvPr id="39" name="SK-7-text-38"/>
          <p:cNvSpPr/>
          <p:nvPr/>
        </p:nvSpPr>
        <p:spPr>
          <a:xfrm>
            <a:off x="776288" y="2103090"/>
            <a:ext cx="1752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SLE</a:t>
            </a:r>
            <a:endParaRPr lang="en-US" sz="1125" dirty="0"/>
          </a:p>
        </p:txBody>
      </p:sp>
      <p:sp>
        <p:nvSpPr>
          <p:cNvPr id="40" name="SK-7-text-39"/>
          <p:cNvSpPr/>
          <p:nvPr/>
        </p:nvSpPr>
        <p:spPr>
          <a:xfrm>
            <a:off x="2590800" y="1988790"/>
            <a:ext cx="48387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F:M = 9:1; malar (butterfly) rash; photosensitivity; oral ulcers; serositis; glomerulonephritis; multi-system involvement.</a:t>
            </a:r>
            <a:endParaRPr lang="en-US" sz="1125" dirty="0"/>
          </a:p>
        </p:txBody>
      </p:sp>
      <p:sp>
        <p:nvSpPr>
          <p:cNvPr id="41" name="SK-7-text-40"/>
          <p:cNvSpPr/>
          <p:nvPr/>
        </p:nvSpPr>
        <p:spPr>
          <a:xfrm>
            <a:off x="7734300" y="1988790"/>
            <a:ext cx="39243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 positive in 95%; </a:t>
            </a: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anti-dsDNA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(highly specific); low complement (C3/C4) in active disease.</a:t>
            </a:r>
            <a:endParaRPr lang="en-US" sz="1125" dirty="0"/>
          </a:p>
        </p:txBody>
      </p:sp>
      <p:sp>
        <p:nvSpPr>
          <p:cNvPr id="42" name="SK-7-text-41"/>
          <p:cNvSpPr/>
          <p:nvPr/>
        </p:nvSpPr>
        <p:spPr>
          <a:xfrm>
            <a:off x="776288" y="2731740"/>
            <a:ext cx="17526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Sjögren's</a:t>
            </a:r>
            <a:endParaRPr lang="en-US" sz="1125" dirty="0"/>
          </a:p>
        </p:txBody>
      </p:sp>
      <p:sp>
        <p:nvSpPr>
          <p:cNvPr id="43" name="SK-7-text-42"/>
          <p:cNvSpPr/>
          <p:nvPr/>
        </p:nvSpPr>
        <p:spPr>
          <a:xfrm>
            <a:off x="2590800" y="2617440"/>
            <a:ext cx="48387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Dry eyes (xerophthalmia) + dry mouth (xerostomia) - </a:t>
            </a: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sicca syndrome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; can be primary or secondary to RA/SLE.</a:t>
            </a:r>
            <a:endParaRPr lang="en-US" sz="1125" dirty="0"/>
          </a:p>
        </p:txBody>
      </p:sp>
      <p:sp>
        <p:nvSpPr>
          <p:cNvPr id="44" name="SK-7-text-43"/>
          <p:cNvSpPr/>
          <p:nvPr/>
        </p:nvSpPr>
        <p:spPr>
          <a:xfrm>
            <a:off x="7734300" y="2617440"/>
            <a:ext cx="39243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ANA; </a:t>
            </a: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anti-Ro (SS-A)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and </a:t>
            </a: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anti-La (SS-B)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; Schirmer's test for tear production.</a:t>
            </a:r>
            <a:endParaRPr lang="en-US" sz="1125" dirty="0"/>
          </a:p>
        </p:txBody>
      </p:sp>
      <p:sp>
        <p:nvSpPr>
          <p:cNvPr id="45" name="SK-7-text-44"/>
          <p:cNvSpPr/>
          <p:nvPr/>
        </p:nvSpPr>
        <p:spPr>
          <a:xfrm>
            <a:off x="776288" y="3360390"/>
            <a:ext cx="18859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Scleroderma</a:t>
            </a:r>
            <a:endParaRPr lang="en-US" sz="1125" dirty="0"/>
          </a:p>
        </p:txBody>
      </p:sp>
      <p:sp>
        <p:nvSpPr>
          <p:cNvPr id="46" name="SK-7-text-45"/>
          <p:cNvSpPr/>
          <p:nvPr/>
        </p:nvSpPr>
        <p:spPr>
          <a:xfrm>
            <a:off x="2590800" y="3246090"/>
            <a:ext cx="48387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Raynaud's phenomenon; tight shiny skin (sclerodactyly); pulmonary fibrosis; GORD; renal crisis.</a:t>
            </a:r>
            <a:endParaRPr lang="en-US" sz="1125" dirty="0"/>
          </a:p>
        </p:txBody>
      </p:sp>
      <p:sp>
        <p:nvSpPr>
          <p:cNvPr id="47" name="SK-7-text-46"/>
          <p:cNvSpPr/>
          <p:nvPr/>
        </p:nvSpPr>
        <p:spPr>
          <a:xfrm>
            <a:off x="7734300" y="3246090"/>
            <a:ext cx="39243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anti-centromere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(Limited/CREST); </a:t>
            </a: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anti-Scl-70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(Diffuse systemic sclerosis).</a:t>
            </a:r>
            <a:endParaRPr lang="en-US" sz="1125" dirty="0"/>
          </a:p>
        </p:txBody>
      </p:sp>
      <p:sp>
        <p:nvSpPr>
          <p:cNvPr id="48" name="SK-7-text-47"/>
          <p:cNvSpPr/>
          <p:nvPr/>
        </p:nvSpPr>
        <p:spPr>
          <a:xfrm>
            <a:off x="776288" y="3989040"/>
            <a:ext cx="20574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Polymyositis</a:t>
            </a:r>
            <a:endParaRPr lang="en-US" sz="1125" dirty="0"/>
          </a:p>
        </p:txBody>
      </p:sp>
      <p:sp>
        <p:nvSpPr>
          <p:cNvPr id="49" name="SK-7-text-48"/>
          <p:cNvSpPr/>
          <p:nvPr/>
        </p:nvSpPr>
        <p:spPr>
          <a:xfrm>
            <a:off x="2590800" y="3874740"/>
            <a:ext cx="48387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Proximal muscle weakness; heliotrope rash &amp; Gottron’s papules (if Dermatomyositis).</a:t>
            </a:r>
            <a:endParaRPr lang="en-US" sz="1125" dirty="0"/>
          </a:p>
        </p:txBody>
      </p:sp>
      <p:sp>
        <p:nvSpPr>
          <p:cNvPr id="50" name="SK-7-text-49"/>
          <p:cNvSpPr/>
          <p:nvPr/>
        </p:nvSpPr>
        <p:spPr>
          <a:xfrm>
            <a:off x="7734300" y="3874740"/>
            <a:ext cx="39243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Significantly raised </a:t>
            </a: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Creatine Kinase (CK)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; </a:t>
            </a: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anti-Jo-1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; MRI muscles; EMG.</a:t>
            </a:r>
            <a:endParaRPr lang="en-US" sz="1125" dirty="0"/>
          </a:p>
        </p:txBody>
      </p:sp>
      <p:sp>
        <p:nvSpPr>
          <p:cNvPr id="51" name="SK-7-text-50"/>
          <p:cNvSpPr/>
          <p:nvPr/>
        </p:nvSpPr>
        <p:spPr>
          <a:xfrm>
            <a:off x="776288" y="4617690"/>
            <a:ext cx="257175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ANCA Vasculitis</a:t>
            </a:r>
            <a:endParaRPr lang="en-US" sz="1125" dirty="0"/>
          </a:p>
        </p:txBody>
      </p:sp>
      <p:sp>
        <p:nvSpPr>
          <p:cNvPr id="52" name="SK-7-text-51"/>
          <p:cNvSpPr/>
          <p:nvPr/>
        </p:nvSpPr>
        <p:spPr>
          <a:xfrm>
            <a:off x="2590800" y="4503390"/>
            <a:ext cx="48387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Multi-system; haematuria; haemoptysis (pulmonary-renal syndrome); sinusitis; mononeuritis multiplex.</a:t>
            </a:r>
            <a:endParaRPr lang="en-US" sz="1125" dirty="0"/>
          </a:p>
        </p:txBody>
      </p:sp>
      <p:sp>
        <p:nvSpPr>
          <p:cNvPr id="53" name="SK-7-text-52"/>
          <p:cNvSpPr/>
          <p:nvPr/>
        </p:nvSpPr>
        <p:spPr>
          <a:xfrm>
            <a:off x="7734300" y="4503390"/>
            <a:ext cx="3924300" cy="628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cANCA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(linked to GPA); </a:t>
            </a: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pANCA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(linked to MPA, EGPA); Tissue biopsy is gold standard.</a:t>
            </a:r>
            <a:endParaRPr lang="en-US" sz="1125" dirty="0"/>
          </a:p>
        </p:txBody>
      </p:sp>
      <p:sp>
        <p:nvSpPr>
          <p:cNvPr id="54" name="SK-7-text-53"/>
          <p:cNvSpPr/>
          <p:nvPr/>
        </p:nvSpPr>
        <p:spPr>
          <a:xfrm>
            <a:off x="857250" y="5436840"/>
            <a:ext cx="56769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6B21A8"/>
                </a:solidFill>
              </a:rPr>
              <a:t>PURPLE AKT BOX: HIGH-YIELD SEROLOGY</a:t>
            </a:r>
            <a:endParaRPr lang="en-US" sz="1050" dirty="0"/>
          </a:p>
        </p:txBody>
      </p:sp>
      <p:sp>
        <p:nvSpPr>
          <p:cNvPr id="55" name="SK-7-text-54"/>
          <p:cNvSpPr/>
          <p:nvPr/>
        </p:nvSpPr>
        <p:spPr>
          <a:xfrm>
            <a:off x="571500" y="5713065"/>
            <a:ext cx="110490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581C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Sjögren's:</a:t>
            </a:r>
            <a:r>
              <a:rPr lang="en-US" sz="1050" dirty="0">
                <a:solidFill>
                  <a:srgbClr val="581C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anti-Ro and anti-La. • </a:t>
            </a:r>
            <a:r>
              <a:rPr lang="en-US" sz="1050" b="1" dirty="0">
                <a:solidFill>
                  <a:srgbClr val="581C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Scleroderma:</a:t>
            </a:r>
            <a:r>
              <a:rPr lang="en-US" sz="1050" dirty="0">
                <a:solidFill>
                  <a:srgbClr val="581C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Limited SSc = anti-centromere; Diffuse SSc = anti-Scl-70. • </a:t>
            </a:r>
            <a:r>
              <a:rPr lang="en-US" sz="1050" b="1" dirty="0">
                <a:solidFill>
                  <a:srgbClr val="581C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Polymyositis:</a:t>
            </a:r>
            <a:r>
              <a:rPr lang="en-US" sz="1050" dirty="0">
                <a:solidFill>
                  <a:srgbClr val="581C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Markedly raised CK. • </a:t>
            </a:r>
            <a:r>
              <a:rPr lang="en-US" sz="1050" b="1" dirty="0">
                <a:solidFill>
                  <a:srgbClr val="581C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ANCA vasculitis:</a:t>
            </a:r>
            <a:r>
              <a:rPr lang="en-US" sz="1050" dirty="0">
                <a:solidFill>
                  <a:srgbClr val="581C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Triad of haematuria + haemoptysis + sinusitis → </a:t>
            </a:r>
            <a:r>
              <a:rPr lang="en-US" sz="1050" b="1" dirty="0">
                <a:solidFill>
                  <a:srgbClr val="581C8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referral mandatory.</a:t>
            </a:r>
            <a:endParaRPr lang="en-US" sz="1050" dirty="0"/>
          </a:p>
        </p:txBody>
      </p:sp>
      <p:sp>
        <p:nvSpPr>
          <p:cNvPr id="56" name="SK-7-text-55"/>
          <p:cNvSpPr/>
          <p:nvPr/>
        </p:nvSpPr>
        <p:spPr>
          <a:xfrm>
            <a:off x="381000" y="6551265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57" name="SK-7-text-56"/>
          <p:cNvSpPr/>
          <p:nvPr/>
        </p:nvSpPr>
        <p:spPr>
          <a:xfrm>
            <a:off x="10515600" y="6551265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8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8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8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04800"/>
          </a:xfrm>
          <a:prstGeom prst="rect">
            <a:avLst/>
          </a:prstGeom>
        </p:spPr>
      </p:pic>
      <p:pic>
        <p:nvPicPr>
          <p:cNvPr id="5" name="SK-8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533400"/>
            <a:ext cx="11430000" cy="693390"/>
          </a:xfrm>
          <a:prstGeom prst="rect">
            <a:avLst/>
          </a:prstGeom>
        </p:spPr>
      </p:pic>
      <p:pic>
        <p:nvPicPr>
          <p:cNvPr id="6" name="SK-8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407765"/>
            <a:ext cx="6675090" cy="2645569"/>
          </a:xfrm>
          <a:prstGeom prst="rect">
            <a:avLst/>
          </a:prstGeom>
        </p:spPr>
      </p:pic>
      <p:pic>
        <p:nvPicPr>
          <p:cNvPr id="7" name="SK-8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1531590"/>
            <a:ext cx="6370290" cy="371475"/>
          </a:xfrm>
          <a:prstGeom prst="rect">
            <a:avLst/>
          </a:prstGeom>
        </p:spPr>
      </p:pic>
      <p:pic>
        <p:nvPicPr>
          <p:cNvPr id="8" name="SK-8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1593503"/>
            <a:ext cx="238125" cy="190500"/>
          </a:xfrm>
          <a:prstGeom prst="rect">
            <a:avLst/>
          </a:prstGeom>
        </p:spPr>
      </p:pic>
      <p:pic>
        <p:nvPicPr>
          <p:cNvPr id="9" name="SK-8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4177159"/>
            <a:ext cx="6675090" cy="2645569"/>
          </a:xfrm>
          <a:prstGeom prst="rect">
            <a:avLst/>
          </a:prstGeom>
        </p:spPr>
      </p:pic>
      <p:pic>
        <p:nvPicPr>
          <p:cNvPr id="10" name="SK-8-img-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4300984"/>
            <a:ext cx="6370290" cy="371475"/>
          </a:xfrm>
          <a:prstGeom prst="rect">
            <a:avLst/>
          </a:prstGeom>
        </p:spPr>
      </p:pic>
      <p:pic>
        <p:nvPicPr>
          <p:cNvPr id="11" name="SK-8-img-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4362896"/>
            <a:ext cx="238125" cy="190500"/>
          </a:xfrm>
          <a:prstGeom prst="rect">
            <a:avLst/>
          </a:prstGeom>
        </p:spPr>
      </p:pic>
      <p:pic>
        <p:nvPicPr>
          <p:cNvPr id="12" name="SK-8-img-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6153596"/>
            <a:ext cx="6370290" cy="419100"/>
          </a:xfrm>
          <a:prstGeom prst="rect">
            <a:avLst/>
          </a:prstGeom>
        </p:spPr>
      </p:pic>
      <p:pic>
        <p:nvPicPr>
          <p:cNvPr id="13" name="SK-8-img-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60890" y="1407765"/>
            <a:ext cx="4450110" cy="2533650"/>
          </a:xfrm>
          <a:prstGeom prst="rect">
            <a:avLst/>
          </a:prstGeom>
        </p:spPr>
      </p:pic>
      <p:pic>
        <p:nvPicPr>
          <p:cNvPr id="14" name="SK-8-img-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60890" y="1407765"/>
            <a:ext cx="4450110" cy="2533650"/>
          </a:xfrm>
          <a:prstGeom prst="rect">
            <a:avLst/>
          </a:prstGeom>
        </p:spPr>
      </p:pic>
      <p:pic>
        <p:nvPicPr>
          <p:cNvPr id="15" name="SK-8-img-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60890" y="4479578"/>
            <a:ext cx="4450110" cy="2343150"/>
          </a:xfrm>
          <a:prstGeom prst="rect">
            <a:avLst/>
          </a:prstGeom>
        </p:spPr>
      </p:pic>
      <p:pic>
        <p:nvPicPr>
          <p:cNvPr id="16" name="SK-8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13290" y="4603403"/>
            <a:ext cx="4145310" cy="371475"/>
          </a:xfrm>
          <a:prstGeom prst="rect">
            <a:avLst/>
          </a:prstGeom>
        </p:spPr>
      </p:pic>
      <p:pic>
        <p:nvPicPr>
          <p:cNvPr id="17" name="SK-8-img-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513290" y="4665315"/>
            <a:ext cx="238125" cy="190500"/>
          </a:xfrm>
          <a:prstGeom prst="rect">
            <a:avLst/>
          </a:prstGeom>
        </p:spPr>
      </p:pic>
      <p:pic>
        <p:nvPicPr>
          <p:cNvPr id="18" name="SK-8-img-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6419850"/>
            <a:ext cx="11430000" cy="247650"/>
          </a:xfrm>
          <a:prstGeom prst="rect">
            <a:avLst/>
          </a:prstGeom>
        </p:spPr>
      </p:pic>
      <p:sp>
        <p:nvSpPr>
          <p:cNvPr id="19" name="SK-8-text-18"/>
          <p:cNvSpPr/>
          <p:nvPr/>
        </p:nvSpPr>
        <p:spPr>
          <a:xfrm>
            <a:off x="228600" y="28575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0" name="SK-8-text-19"/>
          <p:cNvSpPr/>
          <p:nvPr/>
        </p:nvSpPr>
        <p:spPr>
          <a:xfrm>
            <a:off x="571500" y="5334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Digital Ulcers &amp; CTD Complications</a:t>
            </a:r>
            <a:endParaRPr lang="en-US" sz="2550" dirty="0"/>
          </a:p>
        </p:txBody>
      </p:sp>
      <p:sp>
        <p:nvSpPr>
          <p:cNvPr id="21" name="SK-8-text-20"/>
          <p:cNvSpPr/>
          <p:nvPr/>
        </p:nvSpPr>
        <p:spPr>
          <a:xfrm>
            <a:off x="571500" y="9981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MANAGEMENT &amp; SPECIALIST REFERRAL</a:t>
            </a:r>
            <a:endParaRPr lang="en-US" sz="1200" dirty="0"/>
          </a:p>
        </p:txBody>
      </p:sp>
      <p:sp>
        <p:nvSpPr>
          <p:cNvPr id="22" name="SK-8-text-21"/>
          <p:cNvSpPr/>
          <p:nvPr/>
        </p:nvSpPr>
        <p:spPr>
          <a:xfrm>
            <a:off x="885825" y="1531590"/>
            <a:ext cx="538543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F2937"/>
                </a:solidFill>
              </a:rPr>
              <a:t>Clinical Presentation</a:t>
            </a:r>
            <a:endParaRPr lang="en-US" sz="1650" dirty="0"/>
          </a:p>
        </p:txBody>
      </p:sp>
      <p:sp>
        <p:nvSpPr>
          <p:cNvPr id="23" name="SK-8-text-22"/>
          <p:cNvSpPr/>
          <p:nvPr/>
        </p:nvSpPr>
        <p:spPr>
          <a:xfrm>
            <a:off x="762000" y="1998315"/>
            <a:ext cx="614169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Pathology: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Major complication of Scleroderma (SSc) and severe Raynaud's phenomenon.</a:t>
            </a:r>
            <a:endParaRPr lang="en-US" sz="1275" dirty="0"/>
          </a:p>
        </p:txBody>
      </p:sp>
      <p:sp>
        <p:nvSpPr>
          <p:cNvPr id="24" name="SK-8-text-23"/>
          <p:cNvSpPr/>
          <p:nvPr/>
        </p:nvSpPr>
        <p:spPr>
          <a:xfrm>
            <a:off x="762000" y="2541240"/>
            <a:ext cx="114300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Locations: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Tips of fingers/toes or over bony prominences/pressure areas.</a:t>
            </a:r>
            <a:endParaRPr lang="en-US" sz="1275" dirty="0"/>
          </a:p>
        </p:txBody>
      </p:sp>
      <p:sp>
        <p:nvSpPr>
          <p:cNvPr id="25" name="SK-8-text-24"/>
          <p:cNvSpPr/>
          <p:nvPr/>
        </p:nvSpPr>
        <p:spPr>
          <a:xfrm>
            <a:off x="762000" y="2841278"/>
            <a:ext cx="614169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Infection Signs: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Increased pain, redness, or discharge. </a:t>
            </a:r>
            <a:r>
              <a:rPr lang="en-US" sz="1275" i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Action: Take wound swab.</a:t>
            </a:r>
            <a:endParaRPr lang="en-US" sz="1275" dirty="0"/>
          </a:p>
        </p:txBody>
      </p:sp>
      <p:sp>
        <p:nvSpPr>
          <p:cNvPr id="26" name="SK-8-text-25"/>
          <p:cNvSpPr/>
          <p:nvPr/>
        </p:nvSpPr>
        <p:spPr>
          <a:xfrm>
            <a:off x="885825" y="4300984"/>
            <a:ext cx="513397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F2937"/>
                </a:solidFill>
              </a:rPr>
              <a:t>Management Hierarchy</a:t>
            </a:r>
            <a:endParaRPr lang="en-US" sz="1650" dirty="0"/>
          </a:p>
        </p:txBody>
      </p:sp>
      <p:sp>
        <p:nvSpPr>
          <p:cNvPr id="27" name="SK-8-text-26"/>
          <p:cNvSpPr/>
          <p:nvPr/>
        </p:nvSpPr>
        <p:spPr>
          <a:xfrm>
            <a:off x="762000" y="4767709"/>
            <a:ext cx="614169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Conservative: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Protection from cold/trauma, intensive wound care, keeping core temperature warm.</a:t>
            </a:r>
            <a:endParaRPr lang="en-US" sz="1275" dirty="0"/>
          </a:p>
        </p:txBody>
      </p:sp>
      <p:sp>
        <p:nvSpPr>
          <p:cNvPr id="28" name="SK-8-text-27"/>
          <p:cNvSpPr/>
          <p:nvPr/>
        </p:nvSpPr>
        <p:spPr>
          <a:xfrm>
            <a:off x="762000" y="5310634"/>
            <a:ext cx="614169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Primary Care: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Low threshold for antibiotics in CTD patients (infection often masked by immunosuppression).</a:t>
            </a:r>
            <a:endParaRPr lang="en-US" sz="1275" dirty="0"/>
          </a:p>
        </p:txBody>
      </p:sp>
      <p:sp>
        <p:nvSpPr>
          <p:cNvPr id="29" name="SK-8-text-28"/>
          <p:cNvSpPr/>
          <p:nvPr/>
        </p:nvSpPr>
        <p:spPr>
          <a:xfrm>
            <a:off x="762000" y="5853559"/>
            <a:ext cx="11430000" cy="2428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Secondary Care:</a:t>
            </a: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IV Iloprost (vasodilator) for severe or non-healing ulcers.</a:t>
            </a:r>
            <a:endParaRPr lang="en-US" sz="1275" dirty="0"/>
          </a:p>
        </p:txBody>
      </p:sp>
      <p:sp>
        <p:nvSpPr>
          <p:cNvPr id="30" name="SK-8-text-29"/>
          <p:cNvSpPr/>
          <p:nvPr/>
        </p:nvSpPr>
        <p:spPr>
          <a:xfrm>
            <a:off x="647700" y="6258371"/>
            <a:ext cx="10317480" cy="1905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urgently if new presentation or severe ulceration.</a:t>
            </a:r>
            <a:endParaRPr lang="en-US" sz="1200" dirty="0"/>
          </a:p>
        </p:txBody>
      </p:sp>
      <p:sp>
        <p:nvSpPr>
          <p:cNvPr id="31" name="SK-8-text-30"/>
          <p:cNvSpPr/>
          <p:nvPr/>
        </p:nvSpPr>
        <p:spPr>
          <a:xfrm>
            <a:off x="7322790" y="4112865"/>
            <a:ext cx="4526310" cy="1857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i="1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Typical appearance of ischaemic digital ulcers on toes</a:t>
            </a:r>
            <a:endParaRPr lang="en-US" sz="975" dirty="0"/>
          </a:p>
        </p:txBody>
      </p:sp>
      <p:sp>
        <p:nvSpPr>
          <p:cNvPr id="32" name="SK-8-text-31"/>
          <p:cNvSpPr/>
          <p:nvPr/>
        </p:nvSpPr>
        <p:spPr>
          <a:xfrm>
            <a:off x="7865715" y="4603403"/>
            <a:ext cx="432628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1F2937"/>
                </a:solidFill>
              </a:rPr>
              <a:t>GP Clinical Pearls</a:t>
            </a:r>
            <a:endParaRPr lang="en-US" sz="1650" dirty="0"/>
          </a:p>
        </p:txBody>
      </p:sp>
      <p:sp>
        <p:nvSpPr>
          <p:cNvPr id="33" name="SK-8-text-32"/>
          <p:cNvSpPr/>
          <p:nvPr/>
        </p:nvSpPr>
        <p:spPr>
          <a:xfrm>
            <a:off x="7818090" y="5070128"/>
            <a:ext cx="391671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Immunosuppression masks typical inflammatory signs of infection.</a:t>
            </a:r>
            <a:endParaRPr lang="en-US" sz="1275" dirty="0"/>
          </a:p>
        </p:txBody>
      </p:sp>
      <p:sp>
        <p:nvSpPr>
          <p:cNvPr id="34" name="SK-8-text-33"/>
          <p:cNvSpPr/>
          <p:nvPr/>
        </p:nvSpPr>
        <p:spPr>
          <a:xfrm>
            <a:off x="7741890" y="5613053"/>
            <a:ext cx="391671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for underlying Systemic Sclerosis (SSc) if ulcers present with tight skin or GORD.</a:t>
            </a:r>
            <a:endParaRPr lang="en-US" sz="1275" dirty="0"/>
          </a:p>
        </p:txBody>
      </p:sp>
      <p:sp>
        <p:nvSpPr>
          <p:cNvPr id="35" name="SK-8-text-34"/>
          <p:cNvSpPr/>
          <p:nvPr/>
        </p:nvSpPr>
        <p:spPr>
          <a:xfrm>
            <a:off x="7741890" y="6155978"/>
            <a:ext cx="3916710" cy="4857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Smoking cessation is mandatory for peripheral perfusion.</a:t>
            </a:r>
            <a:endParaRPr lang="en-US" sz="1275" dirty="0"/>
          </a:p>
        </p:txBody>
      </p:sp>
      <p:sp>
        <p:nvSpPr>
          <p:cNvPr id="36" name="SK-8-text-35"/>
          <p:cNvSpPr/>
          <p:nvPr/>
        </p:nvSpPr>
        <p:spPr>
          <a:xfrm>
            <a:off x="8186057" y="378172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37" name="SK-8-text-36"/>
          <p:cNvSpPr/>
          <p:nvPr/>
        </p:nvSpPr>
        <p:spPr>
          <a:xfrm>
            <a:off x="10613572" y="378172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9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9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9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04800"/>
          </a:xfrm>
          <a:prstGeom prst="rect">
            <a:avLst/>
          </a:prstGeom>
        </p:spPr>
      </p:pic>
      <p:pic>
        <p:nvPicPr>
          <p:cNvPr id="5" name="SK-9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533400"/>
            <a:ext cx="11430000" cy="693390"/>
          </a:xfrm>
          <a:prstGeom prst="rect">
            <a:avLst/>
          </a:prstGeom>
        </p:spPr>
      </p:pic>
      <p:pic>
        <p:nvPicPr>
          <p:cNvPr id="6" name="SK-9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407765"/>
            <a:ext cx="11430000" cy="4867275"/>
          </a:xfrm>
          <a:prstGeom prst="rect">
            <a:avLst/>
          </a:prstGeom>
        </p:spPr>
      </p:pic>
      <p:pic>
        <p:nvPicPr>
          <p:cNvPr id="7" name="SK-9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1407765"/>
            <a:ext cx="11430000" cy="447675"/>
          </a:xfrm>
          <a:prstGeom prst="rect">
            <a:avLst/>
          </a:prstGeom>
        </p:spPr>
      </p:pic>
      <p:pic>
        <p:nvPicPr>
          <p:cNvPr id="8" name="SK-9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1407765"/>
            <a:ext cx="2857500" cy="447675"/>
          </a:xfrm>
          <a:prstGeom prst="rect">
            <a:avLst/>
          </a:prstGeom>
        </p:spPr>
      </p:pic>
      <p:pic>
        <p:nvPicPr>
          <p:cNvPr id="9" name="SK-9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8500" y="1407765"/>
            <a:ext cx="4000500" cy="447675"/>
          </a:xfrm>
          <a:prstGeom prst="rect">
            <a:avLst/>
          </a:prstGeom>
        </p:spPr>
      </p:pic>
      <p:pic>
        <p:nvPicPr>
          <p:cNvPr id="10" name="SK-9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9000" y="1407765"/>
            <a:ext cx="4572000" cy="447675"/>
          </a:xfrm>
          <a:prstGeom prst="rect">
            <a:avLst/>
          </a:prstGeom>
        </p:spPr>
      </p:pic>
      <p:pic>
        <p:nvPicPr>
          <p:cNvPr id="11" name="SK-9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1855440"/>
            <a:ext cx="2857500" cy="552450"/>
          </a:xfrm>
          <a:prstGeom prst="rect">
            <a:avLst/>
          </a:prstGeom>
        </p:spPr>
      </p:pic>
      <p:pic>
        <p:nvPicPr>
          <p:cNvPr id="12" name="SK-9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400" y="1974056"/>
            <a:ext cx="190500" cy="142875"/>
          </a:xfrm>
          <a:prstGeom prst="rect">
            <a:avLst/>
          </a:prstGeom>
        </p:spPr>
      </p:pic>
      <p:pic>
        <p:nvPicPr>
          <p:cNvPr id="13" name="SK-9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8500" y="1855440"/>
            <a:ext cx="4000500" cy="552450"/>
          </a:xfrm>
          <a:prstGeom prst="rect">
            <a:avLst/>
          </a:prstGeom>
        </p:spPr>
      </p:pic>
      <p:pic>
        <p:nvPicPr>
          <p:cNvPr id="14" name="SK-9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39000" y="1855440"/>
            <a:ext cx="4572000" cy="552450"/>
          </a:xfrm>
          <a:prstGeom prst="rect">
            <a:avLst/>
          </a:prstGeom>
        </p:spPr>
      </p:pic>
      <p:pic>
        <p:nvPicPr>
          <p:cNvPr id="15" name="SK-9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2407890"/>
            <a:ext cx="2857500" cy="552450"/>
          </a:xfrm>
          <a:prstGeom prst="rect">
            <a:avLst/>
          </a:prstGeom>
        </p:spPr>
      </p:pic>
      <p:pic>
        <p:nvPicPr>
          <p:cNvPr id="16" name="SK-9-img-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3400" y="2526506"/>
            <a:ext cx="190500" cy="142875"/>
          </a:xfrm>
          <a:prstGeom prst="rect">
            <a:avLst/>
          </a:prstGeom>
        </p:spPr>
      </p:pic>
      <p:pic>
        <p:nvPicPr>
          <p:cNvPr id="17" name="SK-9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8500" y="2407890"/>
            <a:ext cx="4000500" cy="552450"/>
          </a:xfrm>
          <a:prstGeom prst="rect">
            <a:avLst/>
          </a:prstGeom>
        </p:spPr>
      </p:pic>
      <p:pic>
        <p:nvPicPr>
          <p:cNvPr id="18" name="SK-9-img-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39000" y="2407890"/>
            <a:ext cx="4572000" cy="552450"/>
          </a:xfrm>
          <a:prstGeom prst="rect">
            <a:avLst/>
          </a:prstGeom>
        </p:spPr>
      </p:pic>
      <p:pic>
        <p:nvPicPr>
          <p:cNvPr id="19" name="SK-9-img-1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2960340"/>
            <a:ext cx="2857500" cy="552450"/>
          </a:xfrm>
          <a:prstGeom prst="rect">
            <a:avLst/>
          </a:prstGeom>
        </p:spPr>
      </p:pic>
      <p:pic>
        <p:nvPicPr>
          <p:cNvPr id="20" name="SK-9-img-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3400" y="3078956"/>
            <a:ext cx="190500" cy="142875"/>
          </a:xfrm>
          <a:prstGeom prst="rect">
            <a:avLst/>
          </a:prstGeom>
        </p:spPr>
      </p:pic>
      <p:pic>
        <p:nvPicPr>
          <p:cNvPr id="21" name="SK-9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8500" y="2960340"/>
            <a:ext cx="4000500" cy="552450"/>
          </a:xfrm>
          <a:prstGeom prst="rect">
            <a:avLst/>
          </a:prstGeom>
        </p:spPr>
      </p:pic>
      <p:pic>
        <p:nvPicPr>
          <p:cNvPr id="22" name="SK-9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39000" y="2960340"/>
            <a:ext cx="4572000" cy="552450"/>
          </a:xfrm>
          <a:prstGeom prst="rect">
            <a:avLst/>
          </a:prstGeom>
        </p:spPr>
      </p:pic>
      <p:pic>
        <p:nvPicPr>
          <p:cNvPr id="23" name="SK-9-img-2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3512790"/>
            <a:ext cx="2857500" cy="552450"/>
          </a:xfrm>
          <a:prstGeom prst="rect">
            <a:avLst/>
          </a:prstGeom>
        </p:spPr>
      </p:pic>
      <p:pic>
        <p:nvPicPr>
          <p:cNvPr id="24" name="SK-9-img-23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3400" y="3631406"/>
            <a:ext cx="190500" cy="142875"/>
          </a:xfrm>
          <a:prstGeom prst="rect">
            <a:avLst/>
          </a:prstGeom>
        </p:spPr>
      </p:pic>
      <p:pic>
        <p:nvPicPr>
          <p:cNvPr id="25" name="SK-9-img-2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8500" y="3512790"/>
            <a:ext cx="4000500" cy="552450"/>
          </a:xfrm>
          <a:prstGeom prst="rect">
            <a:avLst/>
          </a:prstGeom>
        </p:spPr>
      </p:pic>
      <p:pic>
        <p:nvPicPr>
          <p:cNvPr id="26" name="SK-9-img-2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39000" y="3512790"/>
            <a:ext cx="4572000" cy="552450"/>
          </a:xfrm>
          <a:prstGeom prst="rect">
            <a:avLst/>
          </a:prstGeom>
        </p:spPr>
      </p:pic>
      <p:pic>
        <p:nvPicPr>
          <p:cNvPr id="27" name="SK-9-img-2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4065240"/>
            <a:ext cx="2857500" cy="552450"/>
          </a:xfrm>
          <a:prstGeom prst="rect">
            <a:avLst/>
          </a:prstGeom>
        </p:spPr>
      </p:pic>
      <p:pic>
        <p:nvPicPr>
          <p:cNvPr id="28" name="SK-9-img-2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3400" y="4183856"/>
            <a:ext cx="190500" cy="142875"/>
          </a:xfrm>
          <a:prstGeom prst="rect">
            <a:avLst/>
          </a:prstGeom>
        </p:spPr>
      </p:pic>
      <p:pic>
        <p:nvPicPr>
          <p:cNvPr id="29" name="SK-9-img-2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8500" y="4065240"/>
            <a:ext cx="4000500" cy="552450"/>
          </a:xfrm>
          <a:prstGeom prst="rect">
            <a:avLst/>
          </a:prstGeom>
        </p:spPr>
      </p:pic>
      <p:pic>
        <p:nvPicPr>
          <p:cNvPr id="30" name="SK-9-img-2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39000" y="4065240"/>
            <a:ext cx="4572000" cy="552450"/>
          </a:xfrm>
          <a:prstGeom prst="rect">
            <a:avLst/>
          </a:prstGeom>
        </p:spPr>
      </p:pic>
      <p:pic>
        <p:nvPicPr>
          <p:cNvPr id="31" name="SK-9-img-3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4617690"/>
            <a:ext cx="2857500" cy="552450"/>
          </a:xfrm>
          <a:prstGeom prst="rect">
            <a:avLst/>
          </a:prstGeom>
        </p:spPr>
      </p:pic>
      <p:pic>
        <p:nvPicPr>
          <p:cNvPr id="32" name="SK-9-img-3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3400" y="4736306"/>
            <a:ext cx="190500" cy="142875"/>
          </a:xfrm>
          <a:prstGeom prst="rect">
            <a:avLst/>
          </a:prstGeom>
        </p:spPr>
      </p:pic>
      <p:pic>
        <p:nvPicPr>
          <p:cNvPr id="33" name="SK-9-img-3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8500" y="4617690"/>
            <a:ext cx="4000500" cy="552450"/>
          </a:xfrm>
          <a:prstGeom prst="rect">
            <a:avLst/>
          </a:prstGeom>
        </p:spPr>
      </p:pic>
      <p:pic>
        <p:nvPicPr>
          <p:cNvPr id="34" name="SK-9-img-33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39000" y="4617690"/>
            <a:ext cx="4572000" cy="552450"/>
          </a:xfrm>
          <a:prstGeom prst="rect">
            <a:avLst/>
          </a:prstGeom>
        </p:spPr>
      </p:pic>
      <p:pic>
        <p:nvPicPr>
          <p:cNvPr id="35" name="SK-9-img-3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1000" y="5170140"/>
            <a:ext cx="2857500" cy="552450"/>
          </a:xfrm>
          <a:prstGeom prst="rect">
            <a:avLst/>
          </a:prstGeom>
        </p:spPr>
      </p:pic>
      <p:pic>
        <p:nvPicPr>
          <p:cNvPr id="36" name="SK-9-img-35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33400" y="5288756"/>
            <a:ext cx="190500" cy="142875"/>
          </a:xfrm>
          <a:prstGeom prst="rect">
            <a:avLst/>
          </a:prstGeom>
        </p:spPr>
      </p:pic>
      <p:pic>
        <p:nvPicPr>
          <p:cNvPr id="37" name="SK-9-img-3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38500" y="5170140"/>
            <a:ext cx="4000500" cy="552450"/>
          </a:xfrm>
          <a:prstGeom prst="rect">
            <a:avLst/>
          </a:prstGeom>
        </p:spPr>
      </p:pic>
      <p:pic>
        <p:nvPicPr>
          <p:cNvPr id="38" name="SK-9-img-37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239000" y="5170140"/>
            <a:ext cx="4572000" cy="552450"/>
          </a:xfrm>
          <a:prstGeom prst="rect">
            <a:avLst/>
          </a:prstGeom>
        </p:spPr>
      </p:pic>
      <p:pic>
        <p:nvPicPr>
          <p:cNvPr id="39" name="SK-9-img-38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33400" y="5841206"/>
            <a:ext cx="190500" cy="142875"/>
          </a:xfrm>
          <a:prstGeom prst="rect">
            <a:avLst/>
          </a:prstGeom>
        </p:spPr>
      </p:pic>
      <p:pic>
        <p:nvPicPr>
          <p:cNvPr id="40" name="SK-9-img-39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81000" y="6456015"/>
            <a:ext cx="11430000" cy="247650"/>
          </a:xfrm>
          <a:prstGeom prst="rect">
            <a:avLst/>
          </a:prstGeom>
        </p:spPr>
      </p:pic>
      <p:sp>
        <p:nvSpPr>
          <p:cNvPr id="41" name="SK-9-text-40"/>
          <p:cNvSpPr/>
          <p:nvPr/>
        </p:nvSpPr>
        <p:spPr>
          <a:xfrm>
            <a:off x="228600" y="28575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42" name="SK-9-text-41"/>
          <p:cNvSpPr/>
          <p:nvPr/>
        </p:nvSpPr>
        <p:spPr>
          <a:xfrm>
            <a:off x="571500" y="5334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Case 5: Localised Soft Tissue Conditions</a:t>
            </a:r>
            <a:endParaRPr lang="en-US" sz="2550" dirty="0"/>
          </a:p>
        </p:txBody>
      </p:sp>
      <p:sp>
        <p:nvSpPr>
          <p:cNvPr id="43" name="SK-9-text-42"/>
          <p:cNvSpPr/>
          <p:nvPr/>
        </p:nvSpPr>
        <p:spPr>
          <a:xfrm>
            <a:off x="571500" y="9981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44" name="SK-9-text-43"/>
          <p:cNvSpPr/>
          <p:nvPr/>
        </p:nvSpPr>
        <p:spPr>
          <a:xfrm>
            <a:off x="533400" y="1407765"/>
            <a:ext cx="2638425" cy="4476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F2937"/>
                </a:solidFill>
              </a:rPr>
              <a:t>Condition</a:t>
            </a:r>
            <a:endParaRPr lang="en-US" sz="1350" dirty="0"/>
          </a:p>
        </p:txBody>
      </p:sp>
      <p:sp>
        <p:nvSpPr>
          <p:cNvPr id="45" name="SK-9-text-44"/>
          <p:cNvSpPr/>
          <p:nvPr/>
        </p:nvSpPr>
        <p:spPr>
          <a:xfrm>
            <a:off x="3390900" y="1407765"/>
            <a:ext cx="3781425" cy="4476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F2937"/>
                </a:solidFill>
              </a:rPr>
              <a:t>Key Features</a:t>
            </a:r>
            <a:endParaRPr lang="en-US" sz="1350" dirty="0"/>
          </a:p>
        </p:txBody>
      </p:sp>
      <p:sp>
        <p:nvSpPr>
          <p:cNvPr id="46" name="SK-9-text-45"/>
          <p:cNvSpPr/>
          <p:nvPr/>
        </p:nvSpPr>
        <p:spPr>
          <a:xfrm>
            <a:off x="7391400" y="1407765"/>
            <a:ext cx="4352925" cy="4476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F2937"/>
                </a:solidFill>
              </a:rPr>
              <a:t>Management</a:t>
            </a:r>
            <a:endParaRPr lang="en-US" sz="1350" dirty="0"/>
          </a:p>
        </p:txBody>
      </p:sp>
      <p:sp>
        <p:nvSpPr>
          <p:cNvPr id="47" name="SK-9-text-46"/>
          <p:cNvSpPr/>
          <p:nvPr/>
        </p:nvSpPr>
        <p:spPr>
          <a:xfrm>
            <a:off x="800100" y="1855440"/>
            <a:ext cx="2552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Frozen shoulder</a:t>
            </a:r>
            <a:endParaRPr lang="en-US" sz="1125" dirty="0"/>
          </a:p>
        </p:txBody>
      </p:sp>
      <p:sp>
        <p:nvSpPr>
          <p:cNvPr id="48" name="SK-9-text-47"/>
          <p:cNvSpPr/>
          <p:nvPr/>
        </p:nvSpPr>
        <p:spPr>
          <a:xfrm>
            <a:off x="3390900" y="1855440"/>
            <a:ext cx="3695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Global restriction all planes; pain eases then stiffness develops.</a:t>
            </a:r>
            <a:endParaRPr lang="en-US" sz="1125" dirty="0"/>
          </a:p>
        </p:txBody>
      </p:sp>
      <p:sp>
        <p:nvSpPr>
          <p:cNvPr id="49" name="SK-9-text-48"/>
          <p:cNvSpPr/>
          <p:nvPr/>
        </p:nvSpPr>
        <p:spPr>
          <a:xfrm>
            <a:off x="7391400" y="1855440"/>
            <a:ext cx="42672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Physio; intra-articular steroid; education: usually resolves in 1–3 years.</a:t>
            </a:r>
            <a:endParaRPr lang="en-US" sz="1125" dirty="0"/>
          </a:p>
        </p:txBody>
      </p:sp>
      <p:sp>
        <p:nvSpPr>
          <p:cNvPr id="50" name="SK-9-text-49"/>
          <p:cNvSpPr/>
          <p:nvPr/>
        </p:nvSpPr>
        <p:spPr>
          <a:xfrm>
            <a:off x="800100" y="2407890"/>
            <a:ext cx="2552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Tennis elbow</a:t>
            </a:r>
            <a:endParaRPr lang="en-US" sz="1125" dirty="0"/>
          </a:p>
        </p:txBody>
      </p:sp>
      <p:sp>
        <p:nvSpPr>
          <p:cNvPr id="51" name="SK-9-text-50"/>
          <p:cNvSpPr/>
          <p:nvPr/>
        </p:nvSpPr>
        <p:spPr>
          <a:xfrm>
            <a:off x="3390900" y="2407890"/>
            <a:ext cx="3695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Lateral epicondyle tender; pain on resisted wrist extension.</a:t>
            </a:r>
            <a:endParaRPr lang="en-US" sz="1125" dirty="0"/>
          </a:p>
        </p:txBody>
      </p:sp>
      <p:sp>
        <p:nvSpPr>
          <p:cNvPr id="52" name="SK-9-text-51"/>
          <p:cNvSpPr/>
          <p:nvPr/>
        </p:nvSpPr>
        <p:spPr>
          <a:xfrm>
            <a:off x="7391400" y="2407890"/>
            <a:ext cx="42672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Rest; NSAID; physiotherapy; consider corticosteroid injection if severe.</a:t>
            </a:r>
            <a:endParaRPr lang="en-US" sz="1125" dirty="0"/>
          </a:p>
        </p:txBody>
      </p:sp>
      <p:sp>
        <p:nvSpPr>
          <p:cNvPr id="53" name="SK-9-text-52"/>
          <p:cNvSpPr/>
          <p:nvPr/>
        </p:nvSpPr>
        <p:spPr>
          <a:xfrm>
            <a:off x="800100" y="2960340"/>
            <a:ext cx="2552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Golfer's elbow</a:t>
            </a:r>
            <a:endParaRPr lang="en-US" sz="1125" dirty="0"/>
          </a:p>
        </p:txBody>
      </p:sp>
      <p:sp>
        <p:nvSpPr>
          <p:cNvPr id="54" name="SK-9-text-53"/>
          <p:cNvSpPr/>
          <p:nvPr/>
        </p:nvSpPr>
        <p:spPr>
          <a:xfrm>
            <a:off x="3390900" y="2960340"/>
            <a:ext cx="3695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Medial epicondyle tender; pain on resisted wrist flexion.</a:t>
            </a:r>
            <a:endParaRPr lang="en-US" sz="1125" dirty="0"/>
          </a:p>
        </p:txBody>
      </p:sp>
      <p:sp>
        <p:nvSpPr>
          <p:cNvPr id="55" name="SK-9-text-54"/>
          <p:cNvSpPr/>
          <p:nvPr/>
        </p:nvSpPr>
        <p:spPr>
          <a:xfrm>
            <a:off x="7391400" y="2960340"/>
            <a:ext cx="42672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 similar to tennis elbow: rest, NSAIDs, and physiotherapy.</a:t>
            </a:r>
            <a:endParaRPr lang="en-US" sz="1125" dirty="0"/>
          </a:p>
        </p:txBody>
      </p:sp>
      <p:sp>
        <p:nvSpPr>
          <p:cNvPr id="56" name="SK-9-text-55"/>
          <p:cNvSpPr/>
          <p:nvPr/>
        </p:nvSpPr>
        <p:spPr>
          <a:xfrm>
            <a:off x="800100" y="3512790"/>
            <a:ext cx="2552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Carpal tunnel</a:t>
            </a:r>
            <a:endParaRPr lang="en-US" sz="1125" dirty="0"/>
          </a:p>
        </p:txBody>
      </p:sp>
      <p:sp>
        <p:nvSpPr>
          <p:cNvPr id="57" name="SK-9-text-56"/>
          <p:cNvSpPr/>
          <p:nvPr/>
        </p:nvSpPr>
        <p:spPr>
          <a:xfrm>
            <a:off x="3390900" y="3512790"/>
            <a:ext cx="3695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Nocturnal paraesthesia (thumb/index/middle); +ve Tinel's &amp; Phalen's.</a:t>
            </a:r>
            <a:endParaRPr lang="en-US" sz="1125" dirty="0"/>
          </a:p>
        </p:txBody>
      </p:sp>
      <p:sp>
        <p:nvSpPr>
          <p:cNvPr id="58" name="SK-9-text-57"/>
          <p:cNvSpPr/>
          <p:nvPr/>
        </p:nvSpPr>
        <p:spPr>
          <a:xfrm>
            <a:off x="7391400" y="3512790"/>
            <a:ext cx="42672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Wrist splint; steroid injection; refer if failing → nerve conduction/surgery.</a:t>
            </a:r>
            <a:endParaRPr lang="en-US" sz="1125" dirty="0"/>
          </a:p>
        </p:txBody>
      </p:sp>
      <p:sp>
        <p:nvSpPr>
          <p:cNvPr id="59" name="SK-9-text-58"/>
          <p:cNvSpPr/>
          <p:nvPr/>
        </p:nvSpPr>
        <p:spPr>
          <a:xfrm>
            <a:off x="800100" y="4065240"/>
            <a:ext cx="2603754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Plantar fasciitis</a:t>
            </a:r>
            <a:endParaRPr lang="en-US" sz="1125" dirty="0"/>
          </a:p>
        </p:txBody>
      </p:sp>
      <p:sp>
        <p:nvSpPr>
          <p:cNvPr id="60" name="SK-9-text-59"/>
          <p:cNvSpPr/>
          <p:nvPr/>
        </p:nvSpPr>
        <p:spPr>
          <a:xfrm>
            <a:off x="3390900" y="4065240"/>
            <a:ext cx="3695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Heel pain — characteristically worst with first steps in morning.</a:t>
            </a:r>
            <a:endParaRPr lang="en-US" sz="1125" dirty="0"/>
          </a:p>
        </p:txBody>
      </p:sp>
      <p:sp>
        <p:nvSpPr>
          <p:cNvPr id="61" name="SK-9-text-60"/>
          <p:cNvSpPr/>
          <p:nvPr/>
        </p:nvSpPr>
        <p:spPr>
          <a:xfrm>
            <a:off x="7391400" y="4065240"/>
            <a:ext cx="42672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Stretching exercises; insoles; NSAIDs; consider steroid injection.</a:t>
            </a:r>
            <a:endParaRPr lang="en-US" sz="1125" dirty="0"/>
          </a:p>
        </p:txBody>
      </p:sp>
      <p:sp>
        <p:nvSpPr>
          <p:cNvPr id="62" name="SK-9-text-61"/>
          <p:cNvSpPr/>
          <p:nvPr/>
        </p:nvSpPr>
        <p:spPr>
          <a:xfrm>
            <a:off x="800100" y="4617690"/>
            <a:ext cx="3216402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Trochanteric bursitis</a:t>
            </a:r>
            <a:endParaRPr lang="en-US" sz="1125" dirty="0"/>
          </a:p>
        </p:txBody>
      </p:sp>
      <p:sp>
        <p:nvSpPr>
          <p:cNvPr id="63" name="SK-9-text-62"/>
          <p:cNvSpPr/>
          <p:nvPr/>
        </p:nvSpPr>
        <p:spPr>
          <a:xfrm>
            <a:off x="3390900" y="4617690"/>
            <a:ext cx="3695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Lateral hip pain; localized tenderness over greater trochanter.</a:t>
            </a:r>
            <a:endParaRPr lang="en-US" sz="1125" dirty="0"/>
          </a:p>
        </p:txBody>
      </p:sp>
      <p:sp>
        <p:nvSpPr>
          <p:cNvPr id="64" name="SK-9-text-63"/>
          <p:cNvSpPr/>
          <p:nvPr/>
        </p:nvSpPr>
        <p:spPr>
          <a:xfrm>
            <a:off x="7391400" y="4617690"/>
            <a:ext cx="48006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Physiotherapy; NSAIDs; local corticosteroid injection.</a:t>
            </a:r>
            <a:endParaRPr lang="en-US" sz="1125" dirty="0"/>
          </a:p>
        </p:txBody>
      </p:sp>
      <p:sp>
        <p:nvSpPr>
          <p:cNvPr id="65" name="SK-9-text-64"/>
          <p:cNvSpPr/>
          <p:nvPr/>
        </p:nvSpPr>
        <p:spPr>
          <a:xfrm>
            <a:off x="800100" y="5170140"/>
            <a:ext cx="2552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Quervain's</a:t>
            </a:r>
            <a:endParaRPr lang="en-US" sz="1125" dirty="0"/>
          </a:p>
        </p:txBody>
      </p:sp>
      <p:sp>
        <p:nvSpPr>
          <p:cNvPr id="66" name="SK-9-text-65"/>
          <p:cNvSpPr/>
          <p:nvPr/>
        </p:nvSpPr>
        <p:spPr>
          <a:xfrm>
            <a:off x="3390900" y="5170140"/>
            <a:ext cx="3695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Radial wrist pain; +ve Finkelstein's test (ulnar deviation).</a:t>
            </a:r>
            <a:endParaRPr lang="en-US" sz="1125" dirty="0"/>
          </a:p>
        </p:txBody>
      </p:sp>
      <p:sp>
        <p:nvSpPr>
          <p:cNvPr id="67" name="SK-9-text-66"/>
          <p:cNvSpPr/>
          <p:nvPr/>
        </p:nvSpPr>
        <p:spPr>
          <a:xfrm>
            <a:off x="7391400" y="5170140"/>
            <a:ext cx="48006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Rest/thumb spica splint; NSAIDs; corticosteroid injection.</a:t>
            </a:r>
            <a:endParaRPr lang="en-US" sz="1125" dirty="0"/>
          </a:p>
        </p:txBody>
      </p:sp>
      <p:sp>
        <p:nvSpPr>
          <p:cNvPr id="68" name="SK-9-text-67"/>
          <p:cNvSpPr/>
          <p:nvPr/>
        </p:nvSpPr>
        <p:spPr>
          <a:xfrm>
            <a:off x="800100" y="5722590"/>
            <a:ext cx="2552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Trigger finger</a:t>
            </a:r>
            <a:endParaRPr lang="en-US" sz="1125" dirty="0"/>
          </a:p>
        </p:txBody>
      </p:sp>
      <p:sp>
        <p:nvSpPr>
          <p:cNvPr id="69" name="SK-9-text-68"/>
          <p:cNvSpPr/>
          <p:nvPr/>
        </p:nvSpPr>
        <p:spPr>
          <a:xfrm>
            <a:off x="3390900" y="5722590"/>
            <a:ext cx="36957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Locking or clicking of finger on flexion; palpable nodule.</a:t>
            </a:r>
            <a:endParaRPr lang="en-US" sz="1125" dirty="0"/>
          </a:p>
        </p:txBody>
      </p:sp>
      <p:sp>
        <p:nvSpPr>
          <p:cNvPr id="70" name="SK-9-text-69"/>
          <p:cNvSpPr/>
          <p:nvPr/>
        </p:nvSpPr>
        <p:spPr>
          <a:xfrm>
            <a:off x="7391400" y="5722590"/>
            <a:ext cx="4267200" cy="552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Rest; steroid injection into flexor tendon sheath; surgery if recurrent.</a:t>
            </a:r>
            <a:endParaRPr lang="en-US" sz="1125" dirty="0"/>
          </a:p>
        </p:txBody>
      </p:sp>
      <p:sp>
        <p:nvSpPr>
          <p:cNvPr id="71" name="SK-9-text-70"/>
          <p:cNvSpPr/>
          <p:nvPr/>
        </p:nvSpPr>
        <p:spPr>
          <a:xfrm>
            <a:off x="381000" y="6532215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72" name="SK-9-text-71"/>
          <p:cNvSpPr/>
          <p:nvPr/>
        </p:nvSpPr>
        <p:spPr>
          <a:xfrm>
            <a:off x="10515600" y="6532215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0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0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4" name="SK-10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609600"/>
            <a:ext cx="11430000" cy="693390"/>
          </a:xfrm>
          <a:prstGeom prst="rect">
            <a:avLst/>
          </a:prstGeom>
        </p:spPr>
      </p:pic>
      <p:pic>
        <p:nvPicPr>
          <p:cNvPr id="5" name="SK-10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531590"/>
            <a:ext cx="4480620" cy="2209800"/>
          </a:xfrm>
          <a:prstGeom prst="rect">
            <a:avLst/>
          </a:prstGeom>
        </p:spPr>
      </p:pic>
      <p:pic>
        <p:nvPicPr>
          <p:cNvPr id="6" name="SK-10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1698278"/>
            <a:ext cx="190500" cy="152400"/>
          </a:xfrm>
          <a:prstGeom prst="rect">
            <a:avLst/>
          </a:prstGeom>
        </p:spPr>
      </p:pic>
      <p:pic>
        <p:nvPicPr>
          <p:cNvPr id="7" name="SK-10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2826990"/>
            <a:ext cx="4252020" cy="800100"/>
          </a:xfrm>
          <a:prstGeom prst="rect">
            <a:avLst/>
          </a:prstGeom>
        </p:spPr>
      </p:pic>
      <p:pic>
        <p:nvPicPr>
          <p:cNvPr id="8" name="SK-10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550" y="2970014"/>
            <a:ext cx="166688" cy="137220"/>
          </a:xfrm>
          <a:prstGeom prst="rect">
            <a:avLst/>
          </a:prstGeom>
        </p:spPr>
      </p:pic>
      <p:pic>
        <p:nvPicPr>
          <p:cNvPr id="9" name="SK-10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3893790"/>
            <a:ext cx="4480620" cy="1714500"/>
          </a:xfrm>
          <a:prstGeom prst="rect">
            <a:avLst/>
          </a:prstGeom>
        </p:spPr>
      </p:pic>
      <p:pic>
        <p:nvPicPr>
          <p:cNvPr id="10" name="SK-10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68872" y="3893790"/>
            <a:ext cx="904875" cy="1714500"/>
          </a:xfrm>
          <a:prstGeom prst="rect">
            <a:avLst/>
          </a:prstGeom>
        </p:spPr>
      </p:pic>
      <p:pic>
        <p:nvPicPr>
          <p:cNvPr id="11" name="SK-10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90220" y="1531590"/>
            <a:ext cx="6720780" cy="2609850"/>
          </a:xfrm>
          <a:prstGeom prst="rect">
            <a:avLst/>
          </a:prstGeom>
        </p:spPr>
      </p:pic>
      <p:pic>
        <p:nvPicPr>
          <p:cNvPr id="12" name="SK-10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04520" y="1698278"/>
            <a:ext cx="190500" cy="152400"/>
          </a:xfrm>
          <a:prstGeom prst="rect">
            <a:avLst/>
          </a:prstGeom>
        </p:spPr>
      </p:pic>
      <p:pic>
        <p:nvPicPr>
          <p:cNvPr id="13" name="SK-10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90220" y="4293840"/>
            <a:ext cx="6720780" cy="1314450"/>
          </a:xfrm>
          <a:prstGeom prst="rect">
            <a:avLst/>
          </a:prstGeom>
        </p:spPr>
      </p:pic>
      <p:pic>
        <p:nvPicPr>
          <p:cNvPr id="14" name="SK-10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204520" y="4460528"/>
            <a:ext cx="190500" cy="152400"/>
          </a:xfrm>
          <a:prstGeom prst="rect">
            <a:avLst/>
          </a:prstGeom>
        </p:spPr>
      </p:pic>
      <p:pic>
        <p:nvPicPr>
          <p:cNvPr id="15" name="SK-10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000" y="5798790"/>
            <a:ext cx="11430000" cy="476250"/>
          </a:xfrm>
          <a:prstGeom prst="rect">
            <a:avLst/>
          </a:prstGeom>
        </p:spPr>
      </p:pic>
      <p:pic>
        <p:nvPicPr>
          <p:cNvPr id="16" name="SK-10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71500" y="5913090"/>
            <a:ext cx="638175" cy="247650"/>
          </a:xfrm>
          <a:prstGeom prst="rect">
            <a:avLst/>
          </a:prstGeom>
        </p:spPr>
      </p:pic>
      <p:pic>
        <p:nvPicPr>
          <p:cNvPr id="17" name="SK-10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81000" y="6370290"/>
            <a:ext cx="11430000" cy="266700"/>
          </a:xfrm>
          <a:prstGeom prst="rect">
            <a:avLst/>
          </a:prstGeom>
        </p:spPr>
      </p:pic>
      <p:sp>
        <p:nvSpPr>
          <p:cNvPr id="18" name="SK-10-text-17"/>
          <p:cNvSpPr/>
          <p:nvPr/>
        </p:nvSpPr>
        <p:spPr>
          <a:xfrm>
            <a:off x="228600" y="114300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9" name="SK-10-text-18"/>
          <p:cNvSpPr/>
          <p:nvPr/>
        </p:nvSpPr>
        <p:spPr>
          <a:xfrm>
            <a:off x="571500" y="609600"/>
            <a:ext cx="11620500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Methotrexate Monitoring and Safety</a:t>
            </a:r>
            <a:endParaRPr lang="en-US" sz="2550" dirty="0"/>
          </a:p>
        </p:txBody>
      </p:sp>
      <p:sp>
        <p:nvSpPr>
          <p:cNvPr id="20" name="SK-10-text-19"/>
          <p:cNvSpPr/>
          <p:nvPr/>
        </p:nvSpPr>
        <p:spPr>
          <a:xfrm>
            <a:off x="571500" y="10743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21" name="SK-10-text-20"/>
          <p:cNvSpPr/>
          <p:nvPr/>
        </p:nvSpPr>
        <p:spPr>
          <a:xfrm>
            <a:off x="781050" y="1645890"/>
            <a:ext cx="42005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F2937"/>
                </a:solidFill>
              </a:rPr>
              <a:t>Dosing &amp; Prescribing</a:t>
            </a:r>
            <a:endParaRPr lang="en-US" sz="1350" dirty="0"/>
          </a:p>
        </p:txBody>
      </p:sp>
      <p:sp>
        <p:nvSpPr>
          <p:cNvPr id="22" name="SK-10-text-21"/>
          <p:cNvSpPr/>
          <p:nvPr/>
        </p:nvSpPr>
        <p:spPr>
          <a:xfrm>
            <a:off x="685800" y="2017365"/>
            <a:ext cx="5240597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dosing only (Never daily)</a:t>
            </a:r>
            <a:endParaRPr lang="en-US" sz="1125" dirty="0"/>
          </a:p>
        </p:txBody>
      </p:sp>
      <p:sp>
        <p:nvSpPr>
          <p:cNvPr id="23" name="SK-10-text-22"/>
          <p:cNvSpPr/>
          <p:nvPr/>
        </p:nvSpPr>
        <p:spPr>
          <a:xfrm>
            <a:off x="685800" y="2274540"/>
            <a:ext cx="4476343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Prescribe as </a:t>
            </a:r>
            <a:r>
              <a:rPr lang="en-US" sz="1125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2.5mg tablets</a:t>
            </a:r>
            <a:endParaRPr lang="en-US" sz="1125" dirty="0"/>
          </a:p>
        </p:txBody>
      </p:sp>
      <p:sp>
        <p:nvSpPr>
          <p:cNvPr id="24" name="SK-10-text-23"/>
          <p:cNvSpPr/>
          <p:nvPr/>
        </p:nvSpPr>
        <p:spPr>
          <a:xfrm>
            <a:off x="685800" y="2531715"/>
            <a:ext cx="5262207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Folate 5mg/week (day after MTX)</a:t>
            </a:r>
            <a:endParaRPr lang="en-US" sz="1125" dirty="0"/>
          </a:p>
        </p:txBody>
      </p:sp>
      <p:sp>
        <p:nvSpPr>
          <p:cNvPr id="25" name="SK-10-text-24"/>
          <p:cNvSpPr/>
          <p:nvPr/>
        </p:nvSpPr>
        <p:spPr>
          <a:xfrm>
            <a:off x="757238" y="2922240"/>
            <a:ext cx="406152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FATAL INTERACTION</a:t>
            </a:r>
            <a:endParaRPr lang="en-US" sz="1050" dirty="0"/>
          </a:p>
        </p:txBody>
      </p:sp>
      <p:sp>
        <p:nvSpPr>
          <p:cNvPr id="26" name="SK-10-text-25"/>
          <p:cNvSpPr/>
          <p:nvPr/>
        </p:nvSpPr>
        <p:spPr>
          <a:xfrm>
            <a:off x="590550" y="3160365"/>
            <a:ext cx="4061520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63"/>
              </a:lnSpc>
              <a:buNone/>
            </a:pPr>
            <a:r>
              <a:rPr lang="en-US" sz="975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NEVER co-prescribe </a:t>
            </a:r>
            <a:r>
              <a:rPr lang="en-US" sz="975" b="1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Trimethoprim</a:t>
            </a:r>
            <a:r>
              <a:rPr lang="en-US" sz="975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</a:t>
            </a:r>
            <a:r>
              <a:rPr lang="en-US" sz="975" b="1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Co-trimoxazole</a:t>
            </a:r>
            <a:r>
              <a:rPr lang="en-US" sz="975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(Bone marrow suppression).</a:t>
            </a:r>
            <a:endParaRPr lang="en-US" sz="975" dirty="0"/>
          </a:p>
        </p:txBody>
      </p:sp>
      <p:sp>
        <p:nvSpPr>
          <p:cNvPr id="27" name="SK-10-text-26"/>
          <p:cNvSpPr/>
          <p:nvPr/>
        </p:nvSpPr>
        <p:spPr>
          <a:xfrm>
            <a:off x="5490270" y="1645890"/>
            <a:ext cx="564070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F2937"/>
                </a:solidFill>
              </a:rPr>
              <a:t>Stop &amp; Contact Rheumatology</a:t>
            </a:r>
            <a:endParaRPr lang="en-US" sz="1350" dirty="0"/>
          </a:p>
        </p:txBody>
      </p:sp>
      <p:sp>
        <p:nvSpPr>
          <p:cNvPr id="28" name="SK-10-text-27"/>
          <p:cNvSpPr/>
          <p:nvPr/>
        </p:nvSpPr>
        <p:spPr>
          <a:xfrm>
            <a:off x="5395020" y="2017365"/>
            <a:ext cx="63016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WBC &lt; 3.5 or </a:t>
            </a:r>
            <a:r>
              <a:rPr lang="en-US" sz="1125" b="1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Neutrophils &lt; 2.0</a:t>
            </a:r>
            <a:endParaRPr lang="en-US" sz="1125" dirty="0"/>
          </a:p>
        </p:txBody>
      </p:sp>
      <p:sp>
        <p:nvSpPr>
          <p:cNvPr id="29" name="SK-10-text-28"/>
          <p:cNvSpPr/>
          <p:nvPr/>
        </p:nvSpPr>
        <p:spPr>
          <a:xfrm>
            <a:off x="5395020" y="2274540"/>
            <a:ext cx="63778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Platelets &lt; 150 (×10⁹/L)</a:t>
            </a:r>
            <a:endParaRPr lang="en-US" sz="1125" dirty="0"/>
          </a:p>
        </p:txBody>
      </p:sp>
      <p:sp>
        <p:nvSpPr>
          <p:cNvPr id="30" name="SK-10-text-29"/>
          <p:cNvSpPr/>
          <p:nvPr/>
        </p:nvSpPr>
        <p:spPr>
          <a:xfrm>
            <a:off x="5395020" y="2531715"/>
            <a:ext cx="63016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ALT / AST &gt; </a:t>
            </a:r>
            <a:r>
              <a:rPr lang="en-US" sz="1125" b="1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2× Upper Limit of Normal</a:t>
            </a:r>
            <a:endParaRPr lang="en-US" sz="1125" dirty="0"/>
          </a:p>
        </p:txBody>
      </p:sp>
      <p:sp>
        <p:nvSpPr>
          <p:cNvPr id="31" name="SK-10-text-30"/>
          <p:cNvSpPr/>
          <p:nvPr/>
        </p:nvSpPr>
        <p:spPr>
          <a:xfrm>
            <a:off x="5395020" y="2788890"/>
            <a:ext cx="63778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Unexplained low albumin</a:t>
            </a:r>
            <a:endParaRPr lang="en-US" sz="1125" dirty="0"/>
          </a:p>
        </p:txBody>
      </p:sp>
      <p:sp>
        <p:nvSpPr>
          <p:cNvPr id="32" name="SK-10-text-31"/>
          <p:cNvSpPr/>
          <p:nvPr/>
        </p:nvSpPr>
        <p:spPr>
          <a:xfrm>
            <a:off x="5395020" y="3046065"/>
            <a:ext cx="67969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breathlessness or dry cough</a:t>
            </a: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(Pneumonitis)</a:t>
            </a:r>
            <a:endParaRPr lang="en-US" sz="1125" dirty="0"/>
          </a:p>
        </p:txBody>
      </p:sp>
      <p:sp>
        <p:nvSpPr>
          <p:cNvPr id="33" name="SK-10-text-32"/>
          <p:cNvSpPr/>
          <p:nvPr/>
        </p:nvSpPr>
        <p:spPr>
          <a:xfrm>
            <a:off x="5395020" y="3303240"/>
            <a:ext cx="67969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Abnormal bruising or sore throat (FBC urgently)</a:t>
            </a:r>
            <a:endParaRPr lang="en-US" sz="1125" dirty="0"/>
          </a:p>
        </p:txBody>
      </p:sp>
      <p:sp>
        <p:nvSpPr>
          <p:cNvPr id="34" name="SK-10-text-33"/>
          <p:cNvSpPr/>
          <p:nvPr/>
        </p:nvSpPr>
        <p:spPr>
          <a:xfrm>
            <a:off x="5395020" y="3560415"/>
            <a:ext cx="67969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Active significant infection (Withhold during illness)</a:t>
            </a:r>
            <a:endParaRPr lang="en-US" sz="1125" dirty="0"/>
          </a:p>
        </p:txBody>
      </p:sp>
      <p:sp>
        <p:nvSpPr>
          <p:cNvPr id="35" name="SK-10-text-34"/>
          <p:cNvSpPr/>
          <p:nvPr/>
        </p:nvSpPr>
        <p:spPr>
          <a:xfrm>
            <a:off x="5490270" y="4408140"/>
            <a:ext cx="564070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F2937"/>
                </a:solidFill>
              </a:rPr>
              <a:t>Safe to Continue Monitoring</a:t>
            </a:r>
            <a:endParaRPr lang="en-US" sz="1350" dirty="0"/>
          </a:p>
        </p:txBody>
      </p:sp>
      <p:sp>
        <p:nvSpPr>
          <p:cNvPr id="36" name="SK-10-text-35"/>
          <p:cNvSpPr/>
          <p:nvPr/>
        </p:nvSpPr>
        <p:spPr>
          <a:xfrm>
            <a:off x="5395020" y="4779615"/>
            <a:ext cx="63778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Isolated lymphopenia</a:t>
            </a:r>
            <a:endParaRPr lang="en-US" sz="1125" dirty="0"/>
          </a:p>
        </p:txBody>
      </p:sp>
      <p:sp>
        <p:nvSpPr>
          <p:cNvPr id="37" name="SK-10-text-36"/>
          <p:cNvSpPr/>
          <p:nvPr/>
        </p:nvSpPr>
        <p:spPr>
          <a:xfrm>
            <a:off x="5395020" y="5036790"/>
            <a:ext cx="63778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Isolated ALP rise</a:t>
            </a:r>
            <a:endParaRPr lang="en-US" sz="1125" dirty="0"/>
          </a:p>
        </p:txBody>
      </p:sp>
      <p:sp>
        <p:nvSpPr>
          <p:cNvPr id="38" name="SK-10-text-37"/>
          <p:cNvSpPr/>
          <p:nvPr/>
        </p:nvSpPr>
        <p:spPr>
          <a:xfrm>
            <a:off x="5395020" y="5293965"/>
            <a:ext cx="679698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Mild Hb drop (9–10 g/dL) if not MTX-related</a:t>
            </a:r>
            <a:endParaRPr lang="en-US" sz="1125" dirty="0"/>
          </a:p>
        </p:txBody>
      </p:sp>
      <p:sp>
        <p:nvSpPr>
          <p:cNvPr id="39" name="SK-10-text-38"/>
          <p:cNvSpPr/>
          <p:nvPr/>
        </p:nvSpPr>
        <p:spPr>
          <a:xfrm>
            <a:off x="647700" y="5913090"/>
            <a:ext cx="807038" cy="2476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6B21A8"/>
                </a:solidFill>
              </a:rPr>
              <a:t>AKT BOX</a:t>
            </a:r>
            <a:endParaRPr lang="en-US" sz="900" dirty="0"/>
          </a:p>
        </p:txBody>
      </p:sp>
      <p:sp>
        <p:nvSpPr>
          <p:cNvPr id="40" name="SK-10-text-39"/>
          <p:cNvSpPr/>
          <p:nvPr/>
        </p:nvSpPr>
        <p:spPr>
          <a:xfrm>
            <a:off x="1362075" y="5943600"/>
            <a:ext cx="10829925" cy="18663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47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MTX = WEEKLY. 2.5mg tabs. Never trimethoprim. Stop if neutrophils &lt; 2, ALT &gt; 2×ULN, or new dyspnoea/cough.</a:t>
            </a:r>
            <a:endParaRPr lang="en-US" sz="1050" dirty="0"/>
          </a:p>
        </p:txBody>
      </p:sp>
      <p:sp>
        <p:nvSpPr>
          <p:cNvPr id="41" name="SK-10-text-40"/>
          <p:cNvSpPr/>
          <p:nvPr/>
        </p:nvSpPr>
        <p:spPr>
          <a:xfrm>
            <a:off x="381000" y="6465540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42" name="SK-10-text-41"/>
          <p:cNvSpPr/>
          <p:nvPr/>
        </p:nvSpPr>
        <p:spPr>
          <a:xfrm>
            <a:off x="10515600" y="6465540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1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1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4" name="SK-11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609600"/>
            <a:ext cx="11430000" cy="693390"/>
          </a:xfrm>
          <a:prstGeom prst="rect">
            <a:avLst/>
          </a:prstGeom>
        </p:spPr>
      </p:pic>
      <p:pic>
        <p:nvPicPr>
          <p:cNvPr id="5" name="SK-11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531590"/>
            <a:ext cx="3683050" cy="2533650"/>
          </a:xfrm>
          <a:prstGeom prst="rect">
            <a:avLst/>
          </a:prstGeom>
        </p:spPr>
      </p:pic>
      <p:pic>
        <p:nvPicPr>
          <p:cNvPr id="6" name="SK-11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531590"/>
            <a:ext cx="3683050" cy="514350"/>
          </a:xfrm>
          <a:prstGeom prst="rect">
            <a:avLst/>
          </a:prstGeom>
        </p:spPr>
      </p:pic>
      <p:pic>
        <p:nvPicPr>
          <p:cNvPr id="7" name="SK-11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1712565"/>
            <a:ext cx="190500" cy="152400"/>
          </a:xfrm>
          <a:prstGeom prst="rect">
            <a:avLst/>
          </a:prstGeom>
        </p:spPr>
      </p:pic>
      <p:pic>
        <p:nvPicPr>
          <p:cNvPr id="8" name="SK-11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2198340"/>
            <a:ext cx="190500" cy="152400"/>
          </a:xfrm>
          <a:prstGeom prst="rect">
            <a:avLst/>
          </a:prstGeom>
        </p:spPr>
      </p:pic>
      <p:pic>
        <p:nvPicPr>
          <p:cNvPr id="9" name="SK-11-img-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2541240"/>
            <a:ext cx="190500" cy="152400"/>
          </a:xfrm>
          <a:prstGeom prst="rect">
            <a:avLst/>
          </a:prstGeom>
        </p:spPr>
      </p:pic>
      <p:pic>
        <p:nvPicPr>
          <p:cNvPr id="10" name="SK-11-img-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2884140"/>
            <a:ext cx="190500" cy="152400"/>
          </a:xfrm>
          <a:prstGeom prst="rect">
            <a:avLst/>
          </a:prstGeom>
        </p:spPr>
      </p:pic>
      <p:pic>
        <p:nvPicPr>
          <p:cNvPr id="11" name="SK-11-img-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3227040"/>
            <a:ext cx="190500" cy="152400"/>
          </a:xfrm>
          <a:prstGeom prst="rect">
            <a:avLst/>
          </a:prstGeom>
        </p:spPr>
      </p:pic>
      <p:pic>
        <p:nvPicPr>
          <p:cNvPr id="12" name="SK-11-img-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3569940"/>
            <a:ext cx="190500" cy="152400"/>
          </a:xfrm>
          <a:prstGeom prst="rect">
            <a:avLst/>
          </a:prstGeom>
        </p:spPr>
      </p:pic>
      <p:pic>
        <p:nvPicPr>
          <p:cNvPr id="13" name="SK-11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4550" y="1531590"/>
            <a:ext cx="3683050" cy="2533650"/>
          </a:xfrm>
          <a:prstGeom prst="rect">
            <a:avLst/>
          </a:prstGeom>
        </p:spPr>
      </p:pic>
      <p:pic>
        <p:nvPicPr>
          <p:cNvPr id="14" name="SK-11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54550" y="1531590"/>
            <a:ext cx="3683050" cy="514350"/>
          </a:xfrm>
          <a:prstGeom prst="rect">
            <a:avLst/>
          </a:prstGeom>
        </p:spPr>
      </p:pic>
      <p:pic>
        <p:nvPicPr>
          <p:cNvPr id="15" name="SK-11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06950" y="1712565"/>
            <a:ext cx="190500" cy="152400"/>
          </a:xfrm>
          <a:prstGeom prst="rect">
            <a:avLst/>
          </a:prstGeom>
        </p:spPr>
      </p:pic>
      <p:pic>
        <p:nvPicPr>
          <p:cNvPr id="16" name="SK-11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06950" y="2198340"/>
            <a:ext cx="190500" cy="190500"/>
          </a:xfrm>
          <a:prstGeom prst="rect">
            <a:avLst/>
          </a:prstGeom>
        </p:spPr>
      </p:pic>
      <p:pic>
        <p:nvPicPr>
          <p:cNvPr id="17" name="SK-11-img-1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6950" y="2769840"/>
            <a:ext cx="190500" cy="152400"/>
          </a:xfrm>
          <a:prstGeom prst="rect">
            <a:avLst/>
          </a:prstGeom>
        </p:spPr>
      </p:pic>
      <p:pic>
        <p:nvPicPr>
          <p:cNvPr id="18" name="SK-11-img-1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6950" y="3112740"/>
            <a:ext cx="190500" cy="152400"/>
          </a:xfrm>
          <a:prstGeom prst="rect">
            <a:avLst/>
          </a:prstGeom>
        </p:spPr>
      </p:pic>
      <p:pic>
        <p:nvPicPr>
          <p:cNvPr id="19" name="SK-11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28099" y="1531590"/>
            <a:ext cx="3683050" cy="2533650"/>
          </a:xfrm>
          <a:prstGeom prst="rect">
            <a:avLst/>
          </a:prstGeom>
        </p:spPr>
      </p:pic>
      <p:pic>
        <p:nvPicPr>
          <p:cNvPr id="20" name="SK-11-img-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28099" y="1531590"/>
            <a:ext cx="3683050" cy="514350"/>
          </a:xfrm>
          <a:prstGeom prst="rect">
            <a:avLst/>
          </a:prstGeom>
        </p:spPr>
      </p:pic>
      <p:pic>
        <p:nvPicPr>
          <p:cNvPr id="21" name="SK-11-img-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80499" y="1712565"/>
            <a:ext cx="190500" cy="152400"/>
          </a:xfrm>
          <a:prstGeom prst="rect">
            <a:avLst/>
          </a:prstGeom>
        </p:spPr>
      </p:pic>
      <p:pic>
        <p:nvPicPr>
          <p:cNvPr id="22" name="SK-11-img-2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0499" y="2198340"/>
            <a:ext cx="190500" cy="152400"/>
          </a:xfrm>
          <a:prstGeom prst="rect">
            <a:avLst/>
          </a:prstGeom>
        </p:spPr>
      </p:pic>
      <p:pic>
        <p:nvPicPr>
          <p:cNvPr id="23" name="SK-11-img-22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0499" y="2541240"/>
            <a:ext cx="190500" cy="152400"/>
          </a:xfrm>
          <a:prstGeom prst="rect">
            <a:avLst/>
          </a:prstGeom>
        </p:spPr>
      </p:pic>
      <p:pic>
        <p:nvPicPr>
          <p:cNvPr id="24" name="SK-11-img-2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0499" y="2884140"/>
            <a:ext cx="190500" cy="152400"/>
          </a:xfrm>
          <a:prstGeom prst="rect">
            <a:avLst/>
          </a:prstGeom>
        </p:spPr>
      </p:pic>
      <p:pic>
        <p:nvPicPr>
          <p:cNvPr id="25" name="SK-11-img-2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0499" y="3227040"/>
            <a:ext cx="190500" cy="152400"/>
          </a:xfrm>
          <a:prstGeom prst="rect">
            <a:avLst/>
          </a:prstGeom>
        </p:spPr>
      </p:pic>
      <p:pic>
        <p:nvPicPr>
          <p:cNvPr id="26" name="SK-11-img-2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4293840"/>
            <a:ext cx="11430000" cy="1724025"/>
          </a:xfrm>
          <a:prstGeom prst="rect">
            <a:avLst/>
          </a:prstGeom>
        </p:spPr>
      </p:pic>
      <p:pic>
        <p:nvPicPr>
          <p:cNvPr id="27" name="SK-11-img-2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1500" y="4527203"/>
            <a:ext cx="285750" cy="228600"/>
          </a:xfrm>
          <a:prstGeom prst="rect">
            <a:avLst/>
          </a:prstGeom>
        </p:spPr>
      </p:pic>
      <p:pic>
        <p:nvPicPr>
          <p:cNvPr id="28" name="SK-11-img-2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500" y="4927550"/>
            <a:ext cx="190500" cy="156865"/>
          </a:xfrm>
          <a:prstGeom prst="rect">
            <a:avLst/>
          </a:prstGeom>
        </p:spPr>
      </p:pic>
      <p:pic>
        <p:nvPicPr>
          <p:cNvPr id="29" name="SK-11-img-2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86500" y="4927550"/>
            <a:ext cx="190500" cy="156865"/>
          </a:xfrm>
          <a:prstGeom prst="rect">
            <a:avLst/>
          </a:prstGeom>
        </p:spPr>
      </p:pic>
      <p:pic>
        <p:nvPicPr>
          <p:cNvPr id="30" name="SK-11-img-2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500" y="5270450"/>
            <a:ext cx="190500" cy="156865"/>
          </a:xfrm>
          <a:prstGeom prst="rect">
            <a:avLst/>
          </a:prstGeom>
        </p:spPr>
      </p:pic>
      <p:pic>
        <p:nvPicPr>
          <p:cNvPr id="31" name="SK-11-img-3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86500" y="5270450"/>
            <a:ext cx="190500" cy="156865"/>
          </a:xfrm>
          <a:prstGeom prst="rect">
            <a:avLst/>
          </a:prstGeom>
        </p:spPr>
      </p:pic>
      <p:pic>
        <p:nvPicPr>
          <p:cNvPr id="32" name="SK-11-img-3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1500" y="5613350"/>
            <a:ext cx="190500" cy="156865"/>
          </a:xfrm>
          <a:prstGeom prst="rect">
            <a:avLst/>
          </a:prstGeom>
        </p:spPr>
      </p:pic>
      <p:pic>
        <p:nvPicPr>
          <p:cNvPr id="33" name="SK-11-img-32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86500" y="5613350"/>
            <a:ext cx="190500" cy="156865"/>
          </a:xfrm>
          <a:prstGeom prst="rect">
            <a:avLst/>
          </a:prstGeom>
        </p:spPr>
      </p:pic>
      <p:pic>
        <p:nvPicPr>
          <p:cNvPr id="34" name="SK-11-img-33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00" y="6400800"/>
            <a:ext cx="11430000" cy="266700"/>
          </a:xfrm>
          <a:prstGeom prst="rect">
            <a:avLst/>
          </a:prstGeom>
        </p:spPr>
      </p:pic>
      <p:sp>
        <p:nvSpPr>
          <p:cNvPr id="35" name="SK-11-text-34"/>
          <p:cNvSpPr/>
          <p:nvPr/>
        </p:nvSpPr>
        <p:spPr>
          <a:xfrm>
            <a:off x="228600" y="114300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36" name="SK-11-text-35"/>
          <p:cNvSpPr/>
          <p:nvPr/>
        </p:nvSpPr>
        <p:spPr>
          <a:xfrm>
            <a:off x="571500" y="609600"/>
            <a:ext cx="11401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Rheumatology Referral Guide</a:t>
            </a:r>
            <a:endParaRPr lang="en-US" sz="2550" dirty="0"/>
          </a:p>
        </p:txBody>
      </p:sp>
      <p:sp>
        <p:nvSpPr>
          <p:cNvPr id="37" name="SK-11-text-36"/>
          <p:cNvSpPr/>
          <p:nvPr/>
        </p:nvSpPr>
        <p:spPr>
          <a:xfrm>
            <a:off x="571500" y="10743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38" name="SK-11-text-37"/>
          <p:cNvSpPr/>
          <p:nvPr/>
        </p:nvSpPr>
        <p:spPr>
          <a:xfrm>
            <a:off x="819150" y="1645890"/>
            <a:ext cx="30670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DC2626"/>
                </a:solidFill>
              </a:rPr>
              <a:t>URGENT (DAYS)</a:t>
            </a:r>
            <a:endParaRPr lang="en-US" sz="1500" dirty="0"/>
          </a:p>
        </p:txBody>
      </p:sp>
      <p:sp>
        <p:nvSpPr>
          <p:cNvPr id="39" name="SK-11-text-38"/>
          <p:cNvSpPr/>
          <p:nvPr/>
        </p:nvSpPr>
        <p:spPr>
          <a:xfrm>
            <a:off x="800100" y="2198340"/>
            <a:ext cx="56692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Septic Arthritis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(Same-day A&amp;E)</a:t>
            </a:r>
            <a:endParaRPr lang="en-US" sz="1200" dirty="0"/>
          </a:p>
        </p:txBody>
      </p:sp>
      <p:sp>
        <p:nvSpPr>
          <p:cNvPr id="40" name="SK-11-text-39"/>
          <p:cNvSpPr/>
          <p:nvPr/>
        </p:nvSpPr>
        <p:spPr>
          <a:xfrm>
            <a:off x="800100" y="2541240"/>
            <a:ext cx="64008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GCA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 visual symptoms (Same-day)</a:t>
            </a:r>
            <a:endParaRPr lang="en-US" sz="1200" dirty="0"/>
          </a:p>
        </p:txBody>
      </p:sp>
      <p:sp>
        <p:nvSpPr>
          <p:cNvPr id="41" name="SK-11-text-40"/>
          <p:cNvSpPr/>
          <p:nvPr/>
        </p:nvSpPr>
        <p:spPr>
          <a:xfrm>
            <a:off x="800100" y="2884140"/>
            <a:ext cx="56083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RA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(Within 3 working days)</a:t>
            </a:r>
            <a:endParaRPr lang="en-US" sz="1200" dirty="0"/>
          </a:p>
        </p:txBody>
      </p:sp>
      <p:sp>
        <p:nvSpPr>
          <p:cNvPr id="42" name="SK-11-text-41"/>
          <p:cNvSpPr/>
          <p:nvPr/>
        </p:nvSpPr>
        <p:spPr>
          <a:xfrm>
            <a:off x="800100" y="3227040"/>
            <a:ext cx="5486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ANCA Vasculitis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(Multi-system)</a:t>
            </a:r>
            <a:endParaRPr lang="en-US" sz="1200" dirty="0"/>
          </a:p>
        </p:txBody>
      </p:sp>
      <p:sp>
        <p:nvSpPr>
          <p:cNvPr id="43" name="SK-11-text-42"/>
          <p:cNvSpPr/>
          <p:nvPr/>
        </p:nvSpPr>
        <p:spPr>
          <a:xfrm>
            <a:off x="800100" y="3569940"/>
            <a:ext cx="56692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Inflammatory Arthritis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 child</a:t>
            </a:r>
            <a:endParaRPr lang="en-US" sz="1200" dirty="0"/>
          </a:p>
        </p:txBody>
      </p:sp>
      <p:sp>
        <p:nvSpPr>
          <p:cNvPr id="44" name="SK-11-text-43"/>
          <p:cNvSpPr/>
          <p:nvPr/>
        </p:nvSpPr>
        <p:spPr>
          <a:xfrm>
            <a:off x="4692700" y="1645890"/>
            <a:ext cx="26098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D97706"/>
                </a:solidFill>
              </a:rPr>
              <a:t>SEMI-URGENT</a:t>
            </a:r>
            <a:endParaRPr lang="en-US" sz="1500" dirty="0"/>
          </a:p>
        </p:txBody>
      </p:sp>
      <p:sp>
        <p:nvSpPr>
          <p:cNvPr id="45" name="SK-11-text-44"/>
          <p:cNvSpPr/>
          <p:nvPr/>
        </p:nvSpPr>
        <p:spPr>
          <a:xfrm>
            <a:off x="4673650" y="2198340"/>
            <a:ext cx="3111550" cy="4572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Early Inflammatory Arthritis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(Within 12 weeks of onset)</a:t>
            </a:r>
            <a:endParaRPr lang="en-US" sz="1200" dirty="0"/>
          </a:p>
        </p:txBody>
      </p:sp>
      <p:sp>
        <p:nvSpPr>
          <p:cNvPr id="46" name="SK-11-text-45"/>
          <p:cNvSpPr/>
          <p:nvPr/>
        </p:nvSpPr>
        <p:spPr>
          <a:xfrm>
            <a:off x="4673650" y="2769840"/>
            <a:ext cx="53035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Suspected SLE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systemic CTD</a:t>
            </a:r>
            <a:endParaRPr lang="en-US" sz="1200" dirty="0"/>
          </a:p>
        </p:txBody>
      </p:sp>
      <p:sp>
        <p:nvSpPr>
          <p:cNvPr id="47" name="SK-11-text-46"/>
          <p:cNvSpPr/>
          <p:nvPr/>
        </p:nvSpPr>
        <p:spPr>
          <a:xfrm>
            <a:off x="4673650" y="3112740"/>
            <a:ext cx="49377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GCA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without visual symptoms</a:t>
            </a:r>
            <a:endParaRPr lang="en-US" sz="1200" dirty="0"/>
          </a:p>
        </p:txBody>
      </p:sp>
      <p:sp>
        <p:nvSpPr>
          <p:cNvPr id="48" name="SK-11-text-47"/>
          <p:cNvSpPr/>
          <p:nvPr/>
        </p:nvSpPr>
        <p:spPr>
          <a:xfrm>
            <a:off x="8566249" y="1645890"/>
            <a:ext cx="1695450" cy="2857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59669"/>
                </a:solidFill>
              </a:rPr>
              <a:t>ROUTINE</a:t>
            </a:r>
            <a:endParaRPr lang="en-US" sz="1500" dirty="0"/>
          </a:p>
        </p:txBody>
      </p:sp>
      <p:sp>
        <p:nvSpPr>
          <p:cNvPr id="49" name="SK-11-text-48"/>
          <p:cNvSpPr/>
          <p:nvPr/>
        </p:nvSpPr>
        <p:spPr>
          <a:xfrm>
            <a:off x="8547199" y="2198340"/>
            <a:ext cx="364480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Established RA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with loss of control</a:t>
            </a:r>
            <a:endParaRPr lang="en-US" sz="1200" dirty="0"/>
          </a:p>
        </p:txBody>
      </p:sp>
      <p:sp>
        <p:nvSpPr>
          <p:cNvPr id="50" name="SK-11-text-49"/>
          <p:cNvSpPr/>
          <p:nvPr/>
        </p:nvSpPr>
        <p:spPr>
          <a:xfrm>
            <a:off x="8547199" y="2541240"/>
            <a:ext cx="364480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Refractory PMR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(&gt;2 years steroids)</a:t>
            </a:r>
            <a:endParaRPr lang="en-US" sz="1200" dirty="0"/>
          </a:p>
        </p:txBody>
      </p:sp>
      <p:sp>
        <p:nvSpPr>
          <p:cNvPr id="51" name="SK-11-text-50"/>
          <p:cNvSpPr/>
          <p:nvPr/>
        </p:nvSpPr>
        <p:spPr>
          <a:xfrm>
            <a:off x="8547199" y="2884140"/>
            <a:ext cx="27432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Refractory Gout</a:t>
            </a:r>
            <a:endParaRPr lang="en-US" sz="1200" dirty="0"/>
          </a:p>
        </p:txBody>
      </p:sp>
      <p:sp>
        <p:nvSpPr>
          <p:cNvPr id="52" name="SK-11-text-51"/>
          <p:cNvSpPr/>
          <p:nvPr/>
        </p:nvSpPr>
        <p:spPr>
          <a:xfrm>
            <a:off x="8547199" y="3227040"/>
            <a:ext cx="3644801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Complex</a:t>
            </a:r>
            <a:r>
              <a:rPr lang="en-US" sz="1200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soft tissue conditions</a:t>
            </a:r>
            <a:endParaRPr lang="en-US" sz="1200" dirty="0"/>
          </a:p>
        </p:txBody>
      </p:sp>
      <p:sp>
        <p:nvSpPr>
          <p:cNvPr id="53" name="SK-11-text-52"/>
          <p:cNvSpPr/>
          <p:nvPr/>
        </p:nvSpPr>
        <p:spPr>
          <a:xfrm>
            <a:off x="971550" y="4484340"/>
            <a:ext cx="8151495" cy="3143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65100"/>
                </a:solidFill>
              </a:rPr>
              <a:t>What to include in ALL Referrals</a:t>
            </a:r>
            <a:endParaRPr lang="en-US" sz="1650" dirty="0"/>
          </a:p>
        </p:txBody>
      </p:sp>
      <p:sp>
        <p:nvSpPr>
          <p:cNvPr id="54" name="SK-11-text-53"/>
          <p:cNvSpPr/>
          <p:nvPr/>
        </p:nvSpPr>
        <p:spPr>
          <a:xfrm>
            <a:off x="857250" y="4912965"/>
            <a:ext cx="1024128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Symptoms:</a:t>
            </a: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Duration, distribution, bilateral/symmetrical?</a:t>
            </a:r>
            <a:endParaRPr lang="en-US" sz="1200" dirty="0"/>
          </a:p>
        </p:txBody>
      </p:sp>
      <p:sp>
        <p:nvSpPr>
          <p:cNvPr id="55" name="SK-11-text-54"/>
          <p:cNvSpPr/>
          <p:nvPr/>
        </p:nvSpPr>
        <p:spPr>
          <a:xfrm>
            <a:off x="6572250" y="4912965"/>
            <a:ext cx="56197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Bloods:</a:t>
            </a: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FBC, ESR, CRP, RF, anti-CCP, ANA, Urate</a:t>
            </a:r>
            <a:endParaRPr lang="en-US" sz="1200" dirty="0"/>
          </a:p>
        </p:txBody>
      </p:sp>
      <p:sp>
        <p:nvSpPr>
          <p:cNvPr id="56" name="SK-11-text-55"/>
          <p:cNvSpPr/>
          <p:nvPr/>
        </p:nvSpPr>
        <p:spPr>
          <a:xfrm>
            <a:off x="857250" y="5255865"/>
            <a:ext cx="10058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Examination:</a:t>
            </a: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Specific findings; joint swelling present?</a:t>
            </a:r>
            <a:endParaRPr lang="en-US" sz="1200" dirty="0"/>
          </a:p>
        </p:txBody>
      </p:sp>
      <p:sp>
        <p:nvSpPr>
          <p:cNvPr id="57" name="SK-11-text-56"/>
          <p:cNvSpPr/>
          <p:nvPr/>
        </p:nvSpPr>
        <p:spPr>
          <a:xfrm>
            <a:off x="6572250" y="5255865"/>
            <a:ext cx="56197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Imaging:</a:t>
            </a: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X-ray reports and previous investigations</a:t>
            </a:r>
            <a:endParaRPr lang="en-US" sz="1200" dirty="0"/>
          </a:p>
        </p:txBody>
      </p:sp>
      <p:sp>
        <p:nvSpPr>
          <p:cNvPr id="58" name="SK-11-text-57"/>
          <p:cNvSpPr/>
          <p:nvPr/>
        </p:nvSpPr>
        <p:spPr>
          <a:xfrm>
            <a:off x="857250" y="5598765"/>
            <a:ext cx="1042416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Medications:</a:t>
            </a: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Meds tried + response; current prescriptions</a:t>
            </a:r>
            <a:endParaRPr lang="en-US" sz="1200" dirty="0"/>
          </a:p>
        </p:txBody>
      </p:sp>
      <p:sp>
        <p:nvSpPr>
          <p:cNvPr id="59" name="SK-11-text-58"/>
          <p:cNvSpPr/>
          <p:nvPr/>
        </p:nvSpPr>
        <p:spPr>
          <a:xfrm>
            <a:off x="6572250" y="5598765"/>
            <a:ext cx="561975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Context:</a:t>
            </a: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PMH and functional impact on daily life</a:t>
            </a:r>
            <a:endParaRPr lang="en-US" sz="1200" dirty="0"/>
          </a:p>
        </p:txBody>
      </p:sp>
      <p:sp>
        <p:nvSpPr>
          <p:cNvPr id="60" name="SK-11-text-59"/>
          <p:cNvSpPr/>
          <p:nvPr/>
        </p:nvSpPr>
        <p:spPr>
          <a:xfrm>
            <a:off x="381000" y="6496050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61" name="SK-11-text-60"/>
          <p:cNvSpPr/>
          <p:nvPr/>
        </p:nvSpPr>
        <p:spPr>
          <a:xfrm>
            <a:off x="10515600" y="6496050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2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2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4" name="SK-12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609600"/>
            <a:ext cx="11430000" cy="693390"/>
          </a:xfrm>
          <a:prstGeom prst="rect">
            <a:avLst/>
          </a:prstGeom>
        </p:spPr>
      </p:pic>
      <p:pic>
        <p:nvPicPr>
          <p:cNvPr id="5" name="SK-12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1607790"/>
            <a:ext cx="3619500" cy="4488210"/>
          </a:xfrm>
          <a:prstGeom prst="rect">
            <a:avLst/>
          </a:prstGeom>
        </p:spPr>
      </p:pic>
      <p:pic>
        <p:nvPicPr>
          <p:cNvPr id="6" name="SK-12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500" y="1607790"/>
            <a:ext cx="3619500" cy="4488210"/>
          </a:xfrm>
          <a:prstGeom prst="rect">
            <a:avLst/>
          </a:prstGeom>
        </p:spPr>
      </p:pic>
      <p:pic>
        <p:nvPicPr>
          <p:cNvPr id="7" name="SK-12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000" y="6400800"/>
            <a:ext cx="11430000" cy="266700"/>
          </a:xfrm>
          <a:prstGeom prst="rect">
            <a:avLst/>
          </a:prstGeom>
        </p:spPr>
      </p:pic>
      <p:sp>
        <p:nvSpPr>
          <p:cNvPr id="8" name="SK-12-text-7"/>
          <p:cNvSpPr/>
          <p:nvPr/>
        </p:nvSpPr>
        <p:spPr>
          <a:xfrm>
            <a:off x="228600" y="114300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9" name="SK-12-text-8"/>
          <p:cNvSpPr/>
          <p:nvPr/>
        </p:nvSpPr>
        <p:spPr>
          <a:xfrm>
            <a:off x="571500" y="609600"/>
            <a:ext cx="11401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Top Tips for Primary Care</a:t>
            </a:r>
            <a:endParaRPr lang="en-US" sz="2550" dirty="0"/>
          </a:p>
        </p:txBody>
      </p:sp>
      <p:sp>
        <p:nvSpPr>
          <p:cNvPr id="10" name="SK-12-text-9"/>
          <p:cNvSpPr/>
          <p:nvPr/>
        </p:nvSpPr>
        <p:spPr>
          <a:xfrm>
            <a:off x="571500" y="10743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11" name="SK-12-text-10"/>
          <p:cNvSpPr/>
          <p:nvPr/>
        </p:nvSpPr>
        <p:spPr>
          <a:xfrm>
            <a:off x="381000" y="1607790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65100"/>
                </a:solidFill>
              </a:rPr>
              <a:t>01</a:t>
            </a:r>
            <a:endParaRPr lang="en-US" sz="2400" dirty="0"/>
          </a:p>
        </p:txBody>
      </p:sp>
      <p:sp>
        <p:nvSpPr>
          <p:cNvPr id="12" name="SK-12-text-11"/>
          <p:cNvSpPr/>
          <p:nvPr/>
        </p:nvSpPr>
        <p:spPr>
          <a:xfrm>
            <a:off x="838200" y="1607790"/>
            <a:ext cx="31718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 First</a:t>
            </a:r>
            <a:endParaRPr lang="en-US" sz="1350" dirty="0"/>
          </a:p>
        </p:txBody>
      </p:sp>
      <p:sp>
        <p:nvSpPr>
          <p:cNvPr id="13" name="SK-12-text-12"/>
          <p:cNvSpPr/>
          <p:nvPr/>
        </p:nvSpPr>
        <p:spPr>
          <a:xfrm>
            <a:off x="838200" y="1885801"/>
            <a:ext cx="29718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 it articular? Inflammatory? Mono/oligo/poly? Use these to narrow differentials quickly.</a:t>
            </a:r>
            <a:endParaRPr lang="en-US" sz="1125" dirty="0"/>
          </a:p>
        </p:txBody>
      </p:sp>
      <p:sp>
        <p:nvSpPr>
          <p:cNvPr id="14" name="SK-12-text-13"/>
          <p:cNvSpPr/>
          <p:nvPr/>
        </p:nvSpPr>
        <p:spPr>
          <a:xfrm>
            <a:off x="381000" y="2719239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65100"/>
                </a:solidFill>
              </a:rPr>
              <a:t>02</a:t>
            </a:r>
            <a:endParaRPr lang="en-US" sz="2400" dirty="0"/>
          </a:p>
        </p:txBody>
      </p:sp>
      <p:sp>
        <p:nvSpPr>
          <p:cNvPr id="15" name="SK-12-text-14"/>
          <p:cNvSpPr/>
          <p:nvPr/>
        </p:nvSpPr>
        <p:spPr>
          <a:xfrm>
            <a:off x="838200" y="2719239"/>
            <a:ext cx="62579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Septic Arthritis Must-Not-Miss</a:t>
            </a:r>
            <a:endParaRPr lang="en-US" sz="1350" dirty="0"/>
          </a:p>
        </p:txBody>
      </p:sp>
      <p:sp>
        <p:nvSpPr>
          <p:cNvPr id="16" name="SK-12-text-15"/>
          <p:cNvSpPr/>
          <p:nvPr/>
        </p:nvSpPr>
        <p:spPr>
          <a:xfrm>
            <a:off x="838200" y="2997250"/>
            <a:ext cx="29718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hot swollen joint requires infection rule-out. Admit same-day if systemically unwell.</a:t>
            </a:r>
            <a:endParaRPr lang="en-US" sz="1125" dirty="0"/>
          </a:p>
        </p:txBody>
      </p:sp>
      <p:sp>
        <p:nvSpPr>
          <p:cNvPr id="17" name="SK-12-text-16"/>
          <p:cNvSpPr/>
          <p:nvPr/>
        </p:nvSpPr>
        <p:spPr>
          <a:xfrm>
            <a:off x="381000" y="3830687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65100"/>
                </a:solidFill>
              </a:rPr>
              <a:t>03</a:t>
            </a:r>
            <a:endParaRPr lang="en-US" sz="2400" dirty="0"/>
          </a:p>
        </p:txBody>
      </p:sp>
      <p:sp>
        <p:nvSpPr>
          <p:cNvPr id="18" name="SK-12-text-17"/>
          <p:cNvSpPr/>
          <p:nvPr/>
        </p:nvSpPr>
        <p:spPr>
          <a:xfrm>
            <a:off x="838200" y="3830687"/>
            <a:ext cx="30575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RA Early</a:t>
            </a:r>
            <a:endParaRPr lang="en-US" sz="1350" dirty="0"/>
          </a:p>
        </p:txBody>
      </p:sp>
      <p:sp>
        <p:nvSpPr>
          <p:cNvPr id="19" name="SK-12-text-18"/>
          <p:cNvSpPr/>
          <p:nvPr/>
        </p:nvSpPr>
        <p:spPr>
          <a:xfrm>
            <a:off x="838200" y="4108698"/>
            <a:ext cx="29718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 within 12 weeks. Do not wait for RF/anti-CCP results if synovitis is clinically present.</a:t>
            </a:r>
            <a:endParaRPr lang="en-US" sz="1125" dirty="0"/>
          </a:p>
        </p:txBody>
      </p:sp>
      <p:sp>
        <p:nvSpPr>
          <p:cNvPr id="20" name="SK-12-text-19"/>
          <p:cNvSpPr/>
          <p:nvPr/>
        </p:nvSpPr>
        <p:spPr>
          <a:xfrm>
            <a:off x="381000" y="4942136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65100"/>
                </a:solidFill>
              </a:rPr>
              <a:t>04</a:t>
            </a:r>
            <a:endParaRPr lang="en-US" sz="2400" dirty="0"/>
          </a:p>
        </p:txBody>
      </p:sp>
      <p:sp>
        <p:nvSpPr>
          <p:cNvPr id="21" name="SK-12-text-20"/>
          <p:cNvSpPr/>
          <p:nvPr/>
        </p:nvSpPr>
        <p:spPr>
          <a:xfrm>
            <a:off x="838200" y="4942136"/>
            <a:ext cx="30575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MTX Safety</a:t>
            </a:r>
            <a:endParaRPr lang="en-US" sz="1350" dirty="0"/>
          </a:p>
        </p:txBody>
      </p:sp>
      <p:sp>
        <p:nvSpPr>
          <p:cNvPr id="22" name="SK-12-text-21"/>
          <p:cNvSpPr/>
          <p:nvPr/>
        </p:nvSpPr>
        <p:spPr>
          <a:xfrm>
            <a:off x="838200" y="5220146"/>
            <a:ext cx="29718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Prescribe MTX ONCE WEEKLY only. Never co-prescribe trimethoprim (fatal marrow suppression).</a:t>
            </a:r>
            <a:endParaRPr lang="en-US" sz="1125" dirty="0"/>
          </a:p>
        </p:txBody>
      </p:sp>
      <p:sp>
        <p:nvSpPr>
          <p:cNvPr id="23" name="SK-12-text-22"/>
          <p:cNvSpPr/>
          <p:nvPr/>
        </p:nvSpPr>
        <p:spPr>
          <a:xfrm>
            <a:off x="4381500" y="1607790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65100"/>
                </a:solidFill>
              </a:rPr>
              <a:t>05</a:t>
            </a:r>
            <a:endParaRPr lang="en-US" sz="2400" dirty="0"/>
          </a:p>
        </p:txBody>
      </p:sp>
      <p:sp>
        <p:nvSpPr>
          <p:cNvPr id="24" name="SK-12-text-23"/>
          <p:cNvSpPr/>
          <p:nvPr/>
        </p:nvSpPr>
        <p:spPr>
          <a:xfrm>
            <a:off x="4838700" y="1607790"/>
            <a:ext cx="378904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Screen Young Women</a:t>
            </a:r>
            <a:endParaRPr lang="en-US" sz="1350" dirty="0"/>
          </a:p>
        </p:txBody>
      </p:sp>
      <p:sp>
        <p:nvSpPr>
          <p:cNvPr id="25" name="SK-12-text-24"/>
          <p:cNvSpPr/>
          <p:nvPr/>
        </p:nvSpPr>
        <p:spPr>
          <a:xfrm>
            <a:off x="4838700" y="1885801"/>
            <a:ext cx="29718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Don't miss CTD in young women with multi-system symptoms, Raynaud's, or malar rash.</a:t>
            </a:r>
            <a:endParaRPr lang="en-US" sz="1125" dirty="0"/>
          </a:p>
        </p:txBody>
      </p:sp>
      <p:sp>
        <p:nvSpPr>
          <p:cNvPr id="26" name="SK-12-text-25"/>
          <p:cNvSpPr/>
          <p:nvPr/>
        </p:nvSpPr>
        <p:spPr>
          <a:xfrm>
            <a:off x="4381500" y="2719239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65100"/>
                </a:solidFill>
              </a:rPr>
              <a:t>06</a:t>
            </a:r>
            <a:endParaRPr lang="en-US" sz="2400" dirty="0"/>
          </a:p>
        </p:txBody>
      </p:sp>
      <p:sp>
        <p:nvSpPr>
          <p:cNvPr id="27" name="SK-12-text-26"/>
          <p:cNvSpPr/>
          <p:nvPr/>
        </p:nvSpPr>
        <p:spPr>
          <a:xfrm>
            <a:off x="4838700" y="2719239"/>
            <a:ext cx="440626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Soft Tissue Prognosis</a:t>
            </a:r>
            <a:endParaRPr lang="en-US" sz="1350" dirty="0"/>
          </a:p>
        </p:txBody>
      </p:sp>
      <p:sp>
        <p:nvSpPr>
          <p:cNvPr id="28" name="SK-12-text-27"/>
          <p:cNvSpPr/>
          <p:nvPr/>
        </p:nvSpPr>
        <p:spPr>
          <a:xfrm>
            <a:off x="4838700" y="2997250"/>
            <a:ext cx="29718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frozen shoulders, tennis elbows, and carpal tunnel syndrome resolve with conservative care.</a:t>
            </a:r>
            <a:endParaRPr lang="en-US" sz="1125" dirty="0"/>
          </a:p>
        </p:txBody>
      </p:sp>
      <p:sp>
        <p:nvSpPr>
          <p:cNvPr id="29" name="SK-12-text-28"/>
          <p:cNvSpPr/>
          <p:nvPr/>
        </p:nvSpPr>
        <p:spPr>
          <a:xfrm>
            <a:off x="4381500" y="3830687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65100"/>
                </a:solidFill>
              </a:rPr>
              <a:t>07</a:t>
            </a:r>
            <a:endParaRPr lang="en-US" sz="2400" dirty="0"/>
          </a:p>
        </p:txBody>
      </p:sp>
      <p:sp>
        <p:nvSpPr>
          <p:cNvPr id="30" name="SK-12-text-29"/>
          <p:cNvSpPr/>
          <p:nvPr/>
        </p:nvSpPr>
        <p:spPr>
          <a:xfrm>
            <a:off x="4838700" y="3830687"/>
            <a:ext cx="31718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Statin Myopathy</a:t>
            </a:r>
            <a:endParaRPr lang="en-US" sz="1350" dirty="0"/>
          </a:p>
        </p:txBody>
      </p:sp>
      <p:sp>
        <p:nvSpPr>
          <p:cNvPr id="31" name="SK-12-text-30"/>
          <p:cNvSpPr/>
          <p:nvPr/>
        </p:nvSpPr>
        <p:spPr>
          <a:xfrm>
            <a:off x="4838700" y="4108698"/>
            <a:ext cx="29718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common cause of aches. Always check CK and TSH to exclude metabolic or drug causes.</a:t>
            </a:r>
            <a:endParaRPr lang="en-US" sz="1125" dirty="0"/>
          </a:p>
        </p:txBody>
      </p:sp>
      <p:sp>
        <p:nvSpPr>
          <p:cNvPr id="32" name="SK-12-text-31"/>
          <p:cNvSpPr/>
          <p:nvPr/>
        </p:nvSpPr>
        <p:spPr>
          <a:xfrm>
            <a:off x="8382000" y="1607790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65100"/>
                </a:solidFill>
              </a:rPr>
              <a:t>08</a:t>
            </a:r>
            <a:endParaRPr lang="en-US" sz="2400" dirty="0"/>
          </a:p>
        </p:txBody>
      </p:sp>
      <p:sp>
        <p:nvSpPr>
          <p:cNvPr id="33" name="SK-12-text-32"/>
          <p:cNvSpPr/>
          <p:nvPr/>
        </p:nvSpPr>
        <p:spPr>
          <a:xfrm>
            <a:off x="8839200" y="1607790"/>
            <a:ext cx="335280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Malignancy Mimicry</a:t>
            </a:r>
            <a:endParaRPr lang="en-US" sz="1350" dirty="0"/>
          </a:p>
        </p:txBody>
      </p:sp>
      <p:sp>
        <p:nvSpPr>
          <p:cNvPr id="34" name="SK-12-text-33"/>
          <p:cNvSpPr/>
          <p:nvPr/>
        </p:nvSpPr>
        <p:spPr>
          <a:xfrm>
            <a:off x="8839200" y="1885801"/>
            <a:ext cx="29718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Cancer can present with arthralgia. Screen elderly patients with weight loss or night sweats.</a:t>
            </a:r>
            <a:endParaRPr lang="en-US" sz="1125" dirty="0"/>
          </a:p>
        </p:txBody>
      </p:sp>
      <p:sp>
        <p:nvSpPr>
          <p:cNvPr id="35" name="SK-12-text-34"/>
          <p:cNvSpPr/>
          <p:nvPr/>
        </p:nvSpPr>
        <p:spPr>
          <a:xfrm>
            <a:off x="8382000" y="2719239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65100"/>
                </a:solidFill>
              </a:rPr>
              <a:t>09</a:t>
            </a:r>
            <a:endParaRPr lang="en-US" sz="2400" dirty="0"/>
          </a:p>
        </p:txBody>
      </p:sp>
      <p:sp>
        <p:nvSpPr>
          <p:cNvPr id="36" name="SK-12-text-35"/>
          <p:cNvSpPr/>
          <p:nvPr/>
        </p:nvSpPr>
        <p:spPr>
          <a:xfrm>
            <a:off x="8839200" y="2719239"/>
            <a:ext cx="3171825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MTX Pneumonitis</a:t>
            </a:r>
            <a:endParaRPr lang="en-US" sz="1350" dirty="0"/>
          </a:p>
        </p:txBody>
      </p:sp>
      <p:sp>
        <p:nvSpPr>
          <p:cNvPr id="37" name="SK-12-text-36"/>
          <p:cNvSpPr/>
          <p:nvPr/>
        </p:nvSpPr>
        <p:spPr>
          <a:xfrm>
            <a:off x="8839200" y="2997250"/>
            <a:ext cx="2971800" cy="64293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new dry cough or breathlessness on MTX is an emergency. Stop drug and get urgent CXR.</a:t>
            </a:r>
            <a:endParaRPr lang="en-US" sz="1125" dirty="0"/>
          </a:p>
        </p:txBody>
      </p:sp>
      <p:sp>
        <p:nvSpPr>
          <p:cNvPr id="38" name="SK-12-text-37"/>
          <p:cNvSpPr/>
          <p:nvPr/>
        </p:nvSpPr>
        <p:spPr>
          <a:xfrm>
            <a:off x="8382000" y="3830687"/>
            <a:ext cx="1371600" cy="3048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E65100"/>
                </a:solidFill>
              </a:rPr>
              <a:t>10</a:t>
            </a:r>
            <a:endParaRPr lang="en-US" sz="2400" dirty="0"/>
          </a:p>
        </p:txBody>
      </p:sp>
      <p:sp>
        <p:nvSpPr>
          <p:cNvPr id="39" name="SK-12-text-38"/>
          <p:cNvSpPr/>
          <p:nvPr/>
        </p:nvSpPr>
        <p:spPr>
          <a:xfrm>
            <a:off x="8839200" y="3830687"/>
            <a:ext cx="3352800" cy="23991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Raynaud's Screening</a:t>
            </a:r>
            <a:endParaRPr lang="en-US" sz="1350" dirty="0"/>
          </a:p>
        </p:txBody>
      </p:sp>
      <p:sp>
        <p:nvSpPr>
          <p:cNvPr id="40" name="SK-12-text-39"/>
          <p:cNvSpPr/>
          <p:nvPr/>
        </p:nvSpPr>
        <p:spPr>
          <a:xfrm>
            <a:off x="8839200" y="4108698"/>
            <a:ext cx="2971800" cy="4286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Secondary Raynaud's + systemic features = CTD screen (ANA, anti-Ro, anti-Scl-70).</a:t>
            </a:r>
            <a:endParaRPr lang="en-US" sz="1125" dirty="0"/>
          </a:p>
        </p:txBody>
      </p:sp>
      <p:sp>
        <p:nvSpPr>
          <p:cNvPr id="41" name="SK-12-text-40"/>
          <p:cNvSpPr/>
          <p:nvPr/>
        </p:nvSpPr>
        <p:spPr>
          <a:xfrm>
            <a:off x="381000" y="6496050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42" name="SK-12-text-41"/>
          <p:cNvSpPr/>
          <p:nvPr/>
        </p:nvSpPr>
        <p:spPr>
          <a:xfrm>
            <a:off x="10515600" y="6496050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3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3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3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228600"/>
          </a:xfrm>
          <a:prstGeom prst="rect">
            <a:avLst/>
          </a:prstGeom>
        </p:spPr>
      </p:pic>
      <p:pic>
        <p:nvPicPr>
          <p:cNvPr id="5" name="SK-13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457200"/>
            <a:ext cx="11430000" cy="693390"/>
          </a:xfrm>
          <a:prstGeom prst="rect">
            <a:avLst/>
          </a:prstGeom>
        </p:spPr>
      </p:pic>
      <p:pic>
        <p:nvPicPr>
          <p:cNvPr id="6" name="SK-13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331565"/>
            <a:ext cx="5562600" cy="4962525"/>
          </a:xfrm>
          <a:prstGeom prst="rect">
            <a:avLst/>
          </a:prstGeom>
        </p:spPr>
      </p:pic>
      <p:pic>
        <p:nvPicPr>
          <p:cNvPr id="7" name="SK-13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" y="1464915"/>
            <a:ext cx="381000" cy="381000"/>
          </a:xfrm>
          <a:prstGeom prst="rect">
            <a:avLst/>
          </a:prstGeom>
        </p:spPr>
      </p:pic>
      <p:pic>
        <p:nvPicPr>
          <p:cNvPr id="8" name="SK-13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225" y="1541115"/>
            <a:ext cx="285750" cy="228600"/>
          </a:xfrm>
          <a:prstGeom prst="rect">
            <a:avLst/>
          </a:prstGeom>
        </p:spPr>
      </p:pic>
      <p:pic>
        <p:nvPicPr>
          <p:cNvPr id="9" name="SK-13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1988790"/>
            <a:ext cx="5105400" cy="781050"/>
          </a:xfrm>
          <a:prstGeom prst="rect">
            <a:avLst/>
          </a:prstGeom>
        </p:spPr>
      </p:pic>
      <p:pic>
        <p:nvPicPr>
          <p:cNvPr id="10" name="SK-13-img-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2836515"/>
            <a:ext cx="5105400" cy="781050"/>
          </a:xfrm>
          <a:prstGeom prst="rect">
            <a:avLst/>
          </a:prstGeom>
        </p:spPr>
      </p:pic>
      <p:pic>
        <p:nvPicPr>
          <p:cNvPr id="11" name="SK-13-img-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3684240"/>
            <a:ext cx="5105400" cy="781050"/>
          </a:xfrm>
          <a:prstGeom prst="rect">
            <a:avLst/>
          </a:prstGeom>
        </p:spPr>
      </p:pic>
      <p:pic>
        <p:nvPicPr>
          <p:cNvPr id="12" name="SK-13-img-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4531965"/>
            <a:ext cx="5105400" cy="781050"/>
          </a:xfrm>
          <a:prstGeom prst="rect">
            <a:avLst/>
          </a:prstGeom>
        </p:spPr>
      </p:pic>
      <p:pic>
        <p:nvPicPr>
          <p:cNvPr id="13" name="SK-13-img-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600" y="5379690"/>
            <a:ext cx="5105400" cy="781050"/>
          </a:xfrm>
          <a:prstGeom prst="rect">
            <a:avLst/>
          </a:prstGeom>
        </p:spPr>
      </p:pic>
      <p:pic>
        <p:nvPicPr>
          <p:cNvPr id="14" name="SK-13-img-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331565"/>
            <a:ext cx="5562600" cy="4962525"/>
          </a:xfrm>
          <a:prstGeom prst="rect">
            <a:avLst/>
          </a:prstGeom>
        </p:spPr>
      </p:pic>
      <p:pic>
        <p:nvPicPr>
          <p:cNvPr id="15" name="SK-13-img-14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7000" y="1464915"/>
            <a:ext cx="381000" cy="381000"/>
          </a:xfrm>
          <a:prstGeom prst="rect">
            <a:avLst/>
          </a:prstGeom>
        </p:spPr>
      </p:pic>
      <p:pic>
        <p:nvPicPr>
          <p:cNvPr id="16" name="SK-13-img-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24625" y="1541115"/>
            <a:ext cx="285750" cy="228600"/>
          </a:xfrm>
          <a:prstGeom prst="rect">
            <a:avLst/>
          </a:prstGeom>
        </p:spPr>
      </p:pic>
      <p:pic>
        <p:nvPicPr>
          <p:cNvPr id="17" name="SK-13-img-16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1988790"/>
            <a:ext cx="5105400" cy="781050"/>
          </a:xfrm>
          <a:prstGeom prst="rect">
            <a:avLst/>
          </a:prstGeom>
        </p:spPr>
      </p:pic>
      <p:pic>
        <p:nvPicPr>
          <p:cNvPr id="18" name="SK-13-img-17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2836515"/>
            <a:ext cx="5105400" cy="781050"/>
          </a:xfrm>
          <a:prstGeom prst="rect">
            <a:avLst/>
          </a:prstGeom>
        </p:spPr>
      </p:pic>
      <p:pic>
        <p:nvPicPr>
          <p:cNvPr id="19" name="SK-13-img-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3684240"/>
            <a:ext cx="5105400" cy="781050"/>
          </a:xfrm>
          <a:prstGeom prst="rect">
            <a:avLst/>
          </a:prstGeom>
        </p:spPr>
      </p:pic>
      <p:pic>
        <p:nvPicPr>
          <p:cNvPr id="20" name="SK-13-img-19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4531965"/>
            <a:ext cx="5105400" cy="781050"/>
          </a:xfrm>
          <a:prstGeom prst="rect">
            <a:avLst/>
          </a:prstGeom>
        </p:spPr>
      </p:pic>
      <p:pic>
        <p:nvPicPr>
          <p:cNvPr id="21" name="SK-13-img-20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7000" y="5379690"/>
            <a:ext cx="5105400" cy="781050"/>
          </a:xfrm>
          <a:prstGeom prst="rect">
            <a:avLst/>
          </a:prstGeom>
        </p:spPr>
      </p:pic>
      <p:pic>
        <p:nvPicPr>
          <p:cNvPr id="22" name="SK-13-img-21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6427440"/>
            <a:ext cx="11430000" cy="228600"/>
          </a:xfrm>
          <a:prstGeom prst="rect">
            <a:avLst/>
          </a:prstGeom>
        </p:spPr>
      </p:pic>
      <p:sp>
        <p:nvSpPr>
          <p:cNvPr id="23" name="SK-13-text-22"/>
          <p:cNvSpPr/>
          <p:nvPr/>
        </p:nvSpPr>
        <p:spPr>
          <a:xfrm>
            <a:off x="228600" y="-47625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4" name="SK-13-text-23"/>
          <p:cNvSpPr/>
          <p:nvPr/>
        </p:nvSpPr>
        <p:spPr>
          <a:xfrm>
            <a:off x="571500" y="457200"/>
            <a:ext cx="11401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AKT and SCA Exam Pearls</a:t>
            </a:r>
            <a:endParaRPr lang="en-US" sz="2550" dirty="0"/>
          </a:p>
        </p:txBody>
      </p:sp>
      <p:sp>
        <p:nvSpPr>
          <p:cNvPr id="25" name="SK-13-text-24"/>
          <p:cNvSpPr/>
          <p:nvPr/>
        </p:nvSpPr>
        <p:spPr>
          <a:xfrm>
            <a:off x="571500" y="9219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HIGH-YIELD KNOWLEDGE &amp; CLINICAL COMMUNICATION</a:t>
            </a:r>
            <a:endParaRPr lang="en-US" sz="1200" dirty="0"/>
          </a:p>
        </p:txBody>
      </p:sp>
      <p:sp>
        <p:nvSpPr>
          <p:cNvPr id="26" name="SK-13-text-25"/>
          <p:cNvSpPr/>
          <p:nvPr/>
        </p:nvSpPr>
        <p:spPr>
          <a:xfrm>
            <a:off x="1104900" y="1469678"/>
            <a:ext cx="6067425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1F2937"/>
                </a:solidFill>
              </a:rPr>
              <a:t>AKT Knowledge Pearls</a:t>
            </a:r>
            <a:endParaRPr lang="en-US" sz="1950" dirty="0"/>
          </a:p>
        </p:txBody>
      </p:sp>
      <p:sp>
        <p:nvSpPr>
          <p:cNvPr id="27" name="SK-13-text-26"/>
          <p:cNvSpPr/>
          <p:nvPr/>
        </p:nvSpPr>
        <p:spPr>
          <a:xfrm>
            <a:off x="723900" y="2055465"/>
            <a:ext cx="537972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Acute Monoarthritis Diagnosis</a:t>
            </a:r>
            <a:endParaRPr lang="en-US" sz="1200" dirty="0"/>
          </a:p>
        </p:txBody>
      </p:sp>
      <p:sp>
        <p:nvSpPr>
          <p:cNvPr id="28" name="SK-13-text-27"/>
          <p:cNvSpPr/>
          <p:nvPr/>
        </p:nvSpPr>
        <p:spPr>
          <a:xfrm>
            <a:off x="723900" y="2303115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Always exclude septic arthritis via joint aspiration. Gram stain and culture are gold standard.</a:t>
            </a:r>
            <a:endParaRPr lang="en-US" sz="1125" dirty="0"/>
          </a:p>
        </p:txBody>
      </p:sp>
      <p:sp>
        <p:nvSpPr>
          <p:cNvPr id="29" name="SK-13-text-28"/>
          <p:cNvSpPr/>
          <p:nvPr/>
        </p:nvSpPr>
        <p:spPr>
          <a:xfrm>
            <a:off x="723900" y="2903190"/>
            <a:ext cx="4953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Crystal Identification</a:t>
            </a:r>
            <a:endParaRPr lang="en-US" sz="1200" dirty="0"/>
          </a:p>
        </p:txBody>
      </p:sp>
      <p:sp>
        <p:nvSpPr>
          <p:cNvPr id="30" name="SK-13-text-29"/>
          <p:cNvSpPr/>
          <p:nvPr/>
        </p:nvSpPr>
        <p:spPr>
          <a:xfrm>
            <a:off x="723900" y="3150840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Gout: Negative birefringent needles. Pseudogout: Positive birefringent rhomboids.</a:t>
            </a:r>
            <a:endParaRPr lang="en-US" sz="1125" dirty="0"/>
          </a:p>
        </p:txBody>
      </p:sp>
      <p:sp>
        <p:nvSpPr>
          <p:cNvPr id="31" name="SK-13-text-30"/>
          <p:cNvSpPr/>
          <p:nvPr/>
        </p:nvSpPr>
        <p:spPr>
          <a:xfrm>
            <a:off x="723900" y="3750915"/>
            <a:ext cx="4953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SLE Serology Profile</a:t>
            </a:r>
            <a:endParaRPr lang="en-US" sz="1200" dirty="0"/>
          </a:p>
        </p:txBody>
      </p:sp>
      <p:sp>
        <p:nvSpPr>
          <p:cNvPr id="32" name="SK-13-text-31"/>
          <p:cNvSpPr/>
          <p:nvPr/>
        </p:nvSpPr>
        <p:spPr>
          <a:xfrm>
            <a:off x="723900" y="3998565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 positive in 95% (sensitive); anti-dsDNA is highly specific; Low C3/C4 levels indicate active flare.</a:t>
            </a:r>
            <a:endParaRPr lang="en-US" sz="1125" dirty="0"/>
          </a:p>
        </p:txBody>
      </p:sp>
      <p:sp>
        <p:nvSpPr>
          <p:cNvPr id="33" name="SK-13-text-32"/>
          <p:cNvSpPr/>
          <p:nvPr/>
        </p:nvSpPr>
        <p:spPr>
          <a:xfrm>
            <a:off x="723900" y="4598640"/>
            <a:ext cx="4953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CTD Specific Markers</a:t>
            </a:r>
            <a:endParaRPr lang="en-US" sz="1200" dirty="0"/>
          </a:p>
        </p:txBody>
      </p:sp>
      <p:sp>
        <p:nvSpPr>
          <p:cNvPr id="34" name="SK-13-text-33"/>
          <p:cNvSpPr/>
          <p:nvPr/>
        </p:nvSpPr>
        <p:spPr>
          <a:xfrm>
            <a:off x="723900" y="4846290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Sjögren’s: Anti-Ro/La. Scleroderma: Anti-centromere (limited) vs. anti-Scl-70 (diffuse).</a:t>
            </a:r>
            <a:endParaRPr lang="en-US" sz="1125" dirty="0"/>
          </a:p>
        </p:txBody>
      </p:sp>
      <p:sp>
        <p:nvSpPr>
          <p:cNvPr id="35" name="SK-13-text-34"/>
          <p:cNvSpPr/>
          <p:nvPr/>
        </p:nvSpPr>
        <p:spPr>
          <a:xfrm>
            <a:off x="723900" y="5446365"/>
            <a:ext cx="4953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Vasculitis (ANCA)</a:t>
            </a:r>
            <a:endParaRPr lang="en-US" sz="1200" dirty="0"/>
          </a:p>
        </p:txBody>
      </p:sp>
      <p:sp>
        <p:nvSpPr>
          <p:cNvPr id="36" name="SK-13-text-35"/>
          <p:cNvSpPr/>
          <p:nvPr/>
        </p:nvSpPr>
        <p:spPr>
          <a:xfrm>
            <a:off x="723900" y="5694015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cANCA associated with GPA; pANCA associated with MPA/EGPA. Watch for haematuria + haemoptysis.</a:t>
            </a:r>
            <a:endParaRPr lang="en-US" sz="1125" dirty="0"/>
          </a:p>
        </p:txBody>
      </p:sp>
      <p:sp>
        <p:nvSpPr>
          <p:cNvPr id="37" name="SK-13-text-36"/>
          <p:cNvSpPr/>
          <p:nvPr/>
        </p:nvSpPr>
        <p:spPr>
          <a:xfrm>
            <a:off x="6972300" y="1469678"/>
            <a:ext cx="5219700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1F2937"/>
                </a:solidFill>
              </a:rPr>
              <a:t>SCA Communication Pearls</a:t>
            </a:r>
            <a:endParaRPr lang="en-US" sz="1950" dirty="0"/>
          </a:p>
        </p:txBody>
      </p:sp>
      <p:sp>
        <p:nvSpPr>
          <p:cNvPr id="38" name="SK-13-text-37"/>
          <p:cNvSpPr/>
          <p:nvPr/>
        </p:nvSpPr>
        <p:spPr>
          <a:xfrm>
            <a:off x="6591300" y="2055465"/>
            <a:ext cx="4953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Methotrexate Counselling</a:t>
            </a:r>
            <a:endParaRPr lang="en-US" sz="1200" dirty="0"/>
          </a:p>
        </p:txBody>
      </p:sp>
      <p:sp>
        <p:nvSpPr>
          <p:cNvPr id="39" name="SK-13-text-38"/>
          <p:cNvSpPr/>
          <p:nvPr/>
        </p:nvSpPr>
        <p:spPr>
          <a:xfrm>
            <a:off x="6591300" y="2303115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Emphasize </a:t>
            </a:r>
            <a:r>
              <a:rPr lang="en-US" sz="975" b="1" dirty="0">
                <a:solidFill>
                  <a:srgbClr val="DC26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ONCE WEEKLY</a:t>
            </a: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dosing. Warn specifically about fatal interactions with trimethoprim.</a:t>
            </a:r>
            <a:endParaRPr lang="en-US" sz="1125" dirty="0"/>
          </a:p>
        </p:txBody>
      </p:sp>
      <p:sp>
        <p:nvSpPr>
          <p:cNvPr id="40" name="SK-13-text-39"/>
          <p:cNvSpPr/>
          <p:nvPr/>
        </p:nvSpPr>
        <p:spPr>
          <a:xfrm>
            <a:off x="6591300" y="2903190"/>
            <a:ext cx="4953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Validation &amp; Impact</a:t>
            </a:r>
            <a:endParaRPr lang="en-US" sz="1200" dirty="0"/>
          </a:p>
        </p:txBody>
      </p:sp>
      <p:sp>
        <p:nvSpPr>
          <p:cNvPr id="41" name="SK-13-text-40"/>
          <p:cNvSpPr/>
          <p:nvPr/>
        </p:nvSpPr>
        <p:spPr>
          <a:xfrm>
            <a:off x="6591300" y="3150840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"I can see how much this is affecting your daily life." Acknowledge the burden of chronic pain.</a:t>
            </a:r>
            <a:endParaRPr lang="en-US" sz="1125" dirty="0"/>
          </a:p>
        </p:txBody>
      </p:sp>
      <p:sp>
        <p:nvSpPr>
          <p:cNvPr id="42" name="SK-13-text-41"/>
          <p:cNvSpPr/>
          <p:nvPr/>
        </p:nvSpPr>
        <p:spPr>
          <a:xfrm>
            <a:off x="6591300" y="3750915"/>
            <a:ext cx="4953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Systemic Screening</a:t>
            </a:r>
            <a:endParaRPr lang="en-US" sz="1200" dirty="0"/>
          </a:p>
        </p:txBody>
      </p:sp>
      <p:sp>
        <p:nvSpPr>
          <p:cNvPr id="43" name="SK-13-text-42"/>
          <p:cNvSpPr/>
          <p:nvPr/>
        </p:nvSpPr>
        <p:spPr>
          <a:xfrm>
            <a:off x="6591300" y="3998565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Systematically ask about rashes, dry eyes/mouth, and breathing problems in suspected CTD.</a:t>
            </a:r>
            <a:endParaRPr lang="en-US" sz="1125" dirty="0"/>
          </a:p>
        </p:txBody>
      </p:sp>
      <p:sp>
        <p:nvSpPr>
          <p:cNvPr id="44" name="SK-13-text-43"/>
          <p:cNvSpPr/>
          <p:nvPr/>
        </p:nvSpPr>
        <p:spPr>
          <a:xfrm>
            <a:off x="6591300" y="4598640"/>
            <a:ext cx="4953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Raynaud's Lifestyle Advice</a:t>
            </a:r>
            <a:endParaRPr lang="en-US" sz="1200" dirty="0"/>
          </a:p>
        </p:txBody>
      </p:sp>
      <p:sp>
        <p:nvSpPr>
          <p:cNvPr id="45" name="SK-13-text-44"/>
          <p:cNvSpPr/>
          <p:nvPr/>
        </p:nvSpPr>
        <p:spPr>
          <a:xfrm>
            <a:off x="6591300" y="4846290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warmth (layering), warm drinks, smoking cessation, and avoiding beta-blockers.</a:t>
            </a:r>
            <a:endParaRPr lang="en-US" sz="1125" dirty="0"/>
          </a:p>
        </p:txBody>
      </p:sp>
      <p:sp>
        <p:nvSpPr>
          <p:cNvPr id="46" name="SK-13-text-45"/>
          <p:cNvSpPr/>
          <p:nvPr/>
        </p:nvSpPr>
        <p:spPr>
          <a:xfrm>
            <a:off x="6591300" y="5446365"/>
            <a:ext cx="49530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Safety-Netting Criteria</a:t>
            </a:r>
            <a:endParaRPr lang="en-US" sz="1200" dirty="0"/>
          </a:p>
        </p:txBody>
      </p:sp>
      <p:sp>
        <p:nvSpPr>
          <p:cNvPr id="47" name="SK-13-text-46"/>
          <p:cNvSpPr/>
          <p:nvPr/>
        </p:nvSpPr>
        <p:spPr>
          <a:xfrm>
            <a:off x="6591300" y="5694015"/>
            <a:ext cx="48768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Fever + hot joint = A&amp;E. Persistent swelling &gt;6 weeks = Return for urgent reassessment.</a:t>
            </a:r>
            <a:endParaRPr lang="en-US" sz="1125" dirty="0"/>
          </a:p>
        </p:txBody>
      </p:sp>
      <p:sp>
        <p:nvSpPr>
          <p:cNvPr id="48" name="SK-13-text-47"/>
          <p:cNvSpPr/>
          <p:nvPr/>
        </p:nvSpPr>
        <p:spPr>
          <a:xfrm>
            <a:off x="381000" y="6484590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49" name="SK-13-text-48"/>
          <p:cNvSpPr/>
          <p:nvPr/>
        </p:nvSpPr>
        <p:spPr>
          <a:xfrm>
            <a:off x="10515600" y="6484590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4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4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4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5" name="SK-14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09600"/>
            <a:ext cx="11430000" cy="693390"/>
          </a:xfrm>
          <a:prstGeom prst="rect">
            <a:avLst/>
          </a:prstGeom>
        </p:spPr>
      </p:pic>
      <p:pic>
        <p:nvPicPr>
          <p:cNvPr id="6" name="SK-14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000" y="1607790"/>
            <a:ext cx="6400800" cy="931366"/>
          </a:xfrm>
          <a:prstGeom prst="rect">
            <a:avLst/>
          </a:prstGeom>
        </p:spPr>
      </p:pic>
      <p:pic>
        <p:nvPicPr>
          <p:cNvPr id="7" name="SK-14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593" y="1831032"/>
            <a:ext cx="285750" cy="228600"/>
          </a:xfrm>
          <a:prstGeom prst="rect">
            <a:avLst/>
          </a:prstGeom>
        </p:spPr>
      </p:pic>
      <p:pic>
        <p:nvPicPr>
          <p:cNvPr id="8" name="SK-14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1000" y="2653457"/>
            <a:ext cx="6400800" cy="718096"/>
          </a:xfrm>
          <a:prstGeom prst="rect">
            <a:avLst/>
          </a:prstGeom>
        </p:spPr>
      </p:pic>
      <p:pic>
        <p:nvPicPr>
          <p:cNvPr id="9" name="SK-14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4350" y="2669232"/>
            <a:ext cx="285750" cy="228600"/>
          </a:xfrm>
          <a:prstGeom prst="rect">
            <a:avLst/>
          </a:prstGeom>
        </p:spPr>
      </p:pic>
      <p:pic>
        <p:nvPicPr>
          <p:cNvPr id="10" name="SK-14-img-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000" y="3485852"/>
            <a:ext cx="6400800" cy="718096"/>
          </a:xfrm>
          <a:prstGeom prst="rect">
            <a:avLst/>
          </a:prstGeom>
        </p:spPr>
      </p:pic>
      <p:pic>
        <p:nvPicPr>
          <p:cNvPr id="11" name="SK-14-img-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3230506"/>
            <a:ext cx="285750" cy="228600"/>
          </a:xfrm>
          <a:prstGeom prst="rect">
            <a:avLst/>
          </a:prstGeom>
        </p:spPr>
      </p:pic>
      <p:pic>
        <p:nvPicPr>
          <p:cNvPr id="12" name="SK-14-img-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1000" y="4318248"/>
            <a:ext cx="6400800" cy="718096"/>
          </a:xfrm>
          <a:prstGeom prst="rect">
            <a:avLst/>
          </a:prstGeom>
        </p:spPr>
      </p:pic>
      <p:pic>
        <p:nvPicPr>
          <p:cNvPr id="13" name="SK-14-img-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3400" y="3840041"/>
            <a:ext cx="285750" cy="228600"/>
          </a:xfrm>
          <a:prstGeom prst="rect">
            <a:avLst/>
          </a:prstGeom>
        </p:spPr>
      </p:pic>
      <p:pic>
        <p:nvPicPr>
          <p:cNvPr id="14" name="SK-14-img-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00" y="5133529"/>
            <a:ext cx="6400800" cy="931366"/>
          </a:xfrm>
          <a:prstGeom prst="rect">
            <a:avLst/>
          </a:prstGeom>
        </p:spPr>
      </p:pic>
      <p:pic>
        <p:nvPicPr>
          <p:cNvPr id="15" name="SK-14-img-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1018" y="4379799"/>
            <a:ext cx="285750" cy="228600"/>
          </a:xfrm>
          <a:prstGeom prst="rect">
            <a:avLst/>
          </a:prstGeom>
        </p:spPr>
      </p:pic>
      <p:pic>
        <p:nvPicPr>
          <p:cNvPr id="16" name="SK-14-img-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00" y="6196310"/>
            <a:ext cx="6400800" cy="931366"/>
          </a:xfrm>
          <a:prstGeom prst="rect">
            <a:avLst/>
          </a:prstGeom>
        </p:spPr>
      </p:pic>
      <p:pic>
        <p:nvPicPr>
          <p:cNvPr id="17" name="SK-14-img-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3400" y="4996362"/>
            <a:ext cx="285750" cy="228600"/>
          </a:xfrm>
          <a:prstGeom prst="rect">
            <a:avLst/>
          </a:prstGeom>
        </p:spPr>
      </p:pic>
      <p:pic>
        <p:nvPicPr>
          <p:cNvPr id="18" name="SK-14-img-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100888" y="1283366"/>
            <a:ext cx="4724400" cy="5046677"/>
          </a:xfrm>
          <a:prstGeom prst="rect">
            <a:avLst/>
          </a:prstGeom>
        </p:spPr>
      </p:pic>
      <p:pic>
        <p:nvPicPr>
          <p:cNvPr id="19" name="SK-14-img-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15200" y="1531590"/>
            <a:ext cx="4267200" cy="419100"/>
          </a:xfrm>
          <a:prstGeom prst="rect">
            <a:avLst/>
          </a:prstGeom>
        </p:spPr>
      </p:pic>
      <p:pic>
        <p:nvPicPr>
          <p:cNvPr id="20" name="SK-14-img-19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10438" y="1518386"/>
            <a:ext cx="285750" cy="228600"/>
          </a:xfrm>
          <a:prstGeom prst="rect">
            <a:avLst/>
          </a:prstGeom>
        </p:spPr>
      </p:pic>
      <p:pic>
        <p:nvPicPr>
          <p:cNvPr id="21" name="SK-14-img-20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95288" y="5006854"/>
            <a:ext cx="11430000" cy="266700"/>
          </a:xfrm>
          <a:prstGeom prst="rect">
            <a:avLst/>
          </a:prstGeom>
        </p:spPr>
      </p:pic>
      <p:sp>
        <p:nvSpPr>
          <p:cNvPr id="22" name="SK-14-text-21"/>
          <p:cNvSpPr/>
          <p:nvPr/>
        </p:nvSpPr>
        <p:spPr>
          <a:xfrm>
            <a:off x="228600" y="104775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23" name="SK-14-text-22"/>
          <p:cNvSpPr/>
          <p:nvPr/>
        </p:nvSpPr>
        <p:spPr>
          <a:xfrm>
            <a:off x="571500" y="609600"/>
            <a:ext cx="11401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Red Flags and Quick Recall</a:t>
            </a:r>
            <a:endParaRPr lang="en-US" sz="2550" dirty="0"/>
          </a:p>
        </p:txBody>
      </p:sp>
      <p:sp>
        <p:nvSpPr>
          <p:cNvPr id="24" name="SK-14-text-23"/>
          <p:cNvSpPr/>
          <p:nvPr/>
        </p:nvSpPr>
        <p:spPr>
          <a:xfrm>
            <a:off x="571500" y="10743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25" name="SK-14-text-24"/>
          <p:cNvSpPr/>
          <p:nvPr/>
        </p:nvSpPr>
        <p:spPr>
          <a:xfrm>
            <a:off x="948184" y="1722090"/>
            <a:ext cx="580504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2626"/>
                </a:solidFill>
              </a:rPr>
              <a:t>SEPTIC ARTHRITIS</a:t>
            </a:r>
            <a:endParaRPr lang="en-US" sz="1350" dirty="0"/>
          </a:p>
        </p:txBody>
      </p:sp>
      <p:sp>
        <p:nvSpPr>
          <p:cNvPr id="26" name="SK-14-text-25"/>
          <p:cNvSpPr/>
          <p:nvPr/>
        </p:nvSpPr>
        <p:spPr>
          <a:xfrm>
            <a:off x="948184" y="1998315"/>
            <a:ext cx="5719316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Hot, swollen single joint + fever = ADMIT same day for aspiration/IV antibiotics.</a:t>
            </a:r>
            <a:endParaRPr lang="en-US" sz="1200" dirty="0"/>
          </a:p>
        </p:txBody>
      </p:sp>
      <p:sp>
        <p:nvSpPr>
          <p:cNvPr id="27" name="SK-14-text-26"/>
          <p:cNvSpPr/>
          <p:nvPr/>
        </p:nvSpPr>
        <p:spPr>
          <a:xfrm>
            <a:off x="962025" y="2560290"/>
            <a:ext cx="579120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2626"/>
                </a:solidFill>
              </a:rPr>
              <a:t>GIANT CELL ARTERITIS (GCA)</a:t>
            </a:r>
            <a:endParaRPr lang="en-US" sz="1350" dirty="0"/>
          </a:p>
        </p:txBody>
      </p:sp>
      <p:sp>
        <p:nvSpPr>
          <p:cNvPr id="28" name="SK-14-text-27"/>
          <p:cNvSpPr/>
          <p:nvPr/>
        </p:nvSpPr>
        <p:spPr>
          <a:xfrm>
            <a:off x="962025" y="2836515"/>
            <a:ext cx="112395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Visual loss or amaurosis fugax = Emergency same-day ophthalmology review.</a:t>
            </a:r>
            <a:endParaRPr lang="en-US" sz="1200" dirty="0"/>
          </a:p>
        </p:txBody>
      </p:sp>
      <p:sp>
        <p:nvSpPr>
          <p:cNvPr id="29" name="SK-14-text-28"/>
          <p:cNvSpPr/>
          <p:nvPr/>
        </p:nvSpPr>
        <p:spPr>
          <a:xfrm>
            <a:off x="981075" y="3121563"/>
            <a:ext cx="5657850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2626"/>
                </a:solidFill>
              </a:rPr>
              <a:t>ANCA VASCULITIS</a:t>
            </a:r>
            <a:endParaRPr lang="en-US" sz="1350" dirty="0"/>
          </a:p>
        </p:txBody>
      </p:sp>
      <p:sp>
        <p:nvSpPr>
          <p:cNvPr id="30" name="SK-14-text-29"/>
          <p:cNvSpPr/>
          <p:nvPr/>
        </p:nvSpPr>
        <p:spPr>
          <a:xfrm>
            <a:off x="981075" y="3397788"/>
            <a:ext cx="112395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Haematuria + Haemoptysis + Sinusitis = Potential GPA/MPA. Urgent referral.</a:t>
            </a:r>
            <a:endParaRPr lang="en-US" sz="1200" dirty="0"/>
          </a:p>
        </p:txBody>
      </p:sp>
      <p:sp>
        <p:nvSpPr>
          <p:cNvPr id="31" name="SK-14-text-30"/>
          <p:cNvSpPr/>
          <p:nvPr/>
        </p:nvSpPr>
        <p:spPr>
          <a:xfrm>
            <a:off x="981075" y="3731099"/>
            <a:ext cx="5724525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2626"/>
                </a:solidFill>
              </a:rPr>
              <a:t>MTX PNEUMONITIS</a:t>
            </a:r>
            <a:endParaRPr lang="en-US" sz="1350" dirty="0"/>
          </a:p>
        </p:txBody>
      </p:sp>
      <p:sp>
        <p:nvSpPr>
          <p:cNvPr id="32" name="SK-14-text-31"/>
          <p:cNvSpPr/>
          <p:nvPr/>
        </p:nvSpPr>
        <p:spPr>
          <a:xfrm>
            <a:off x="981075" y="4007324"/>
            <a:ext cx="11239500" cy="21327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 dry cough or breathlessness on Methotrexate = STOP MTX, urgent CXR.</a:t>
            </a:r>
            <a:endParaRPr lang="en-US" sz="1200" dirty="0"/>
          </a:p>
        </p:txBody>
      </p:sp>
      <p:sp>
        <p:nvSpPr>
          <p:cNvPr id="33" name="SK-14-text-32"/>
          <p:cNvSpPr/>
          <p:nvPr/>
        </p:nvSpPr>
        <p:spPr>
          <a:xfrm>
            <a:off x="962025" y="4270857"/>
            <a:ext cx="5802213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2626"/>
                </a:solidFill>
              </a:rPr>
              <a:t>DERMATOMYOSITIS</a:t>
            </a:r>
            <a:endParaRPr lang="en-US" sz="1350" dirty="0"/>
          </a:p>
        </p:txBody>
      </p:sp>
      <p:sp>
        <p:nvSpPr>
          <p:cNvPr id="34" name="SK-14-text-33"/>
          <p:cNvSpPr/>
          <p:nvPr/>
        </p:nvSpPr>
        <p:spPr>
          <a:xfrm>
            <a:off x="962025" y="4547082"/>
            <a:ext cx="5716488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Proximal weakness + Heliotrope/Gottron's rash = Urgent CK, MRI, and referral.</a:t>
            </a:r>
            <a:endParaRPr lang="en-US" sz="1200" dirty="0"/>
          </a:p>
        </p:txBody>
      </p:sp>
      <p:sp>
        <p:nvSpPr>
          <p:cNvPr id="35" name="SK-14-text-34"/>
          <p:cNvSpPr/>
          <p:nvPr/>
        </p:nvSpPr>
        <p:spPr>
          <a:xfrm>
            <a:off x="956072" y="4916664"/>
            <a:ext cx="5811441" cy="2571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DC2626"/>
                </a:solidFill>
              </a:rPr>
              <a:t>PAEDIATRIC ARTHRITIS</a:t>
            </a:r>
            <a:endParaRPr lang="en-US" sz="1350" dirty="0"/>
          </a:p>
        </p:txBody>
      </p:sp>
      <p:sp>
        <p:nvSpPr>
          <p:cNvPr id="36" name="SK-14-text-35"/>
          <p:cNvSpPr/>
          <p:nvPr/>
        </p:nvSpPr>
        <p:spPr>
          <a:xfrm>
            <a:off x="956072" y="5192889"/>
            <a:ext cx="5725716" cy="42654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680"/>
              </a:lnSpc>
              <a:buNone/>
            </a:pPr>
            <a:r>
              <a:rPr lang="en-US" sz="120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child with persistent joint swelling = Urgent paediatric rheumatology referral.</a:t>
            </a:r>
            <a:endParaRPr lang="en-US" sz="1200" dirty="0"/>
          </a:p>
        </p:txBody>
      </p:sp>
      <p:sp>
        <p:nvSpPr>
          <p:cNvPr id="37" name="SK-14-text-36"/>
          <p:cNvSpPr/>
          <p:nvPr/>
        </p:nvSpPr>
        <p:spPr>
          <a:xfrm>
            <a:off x="7691438" y="1461236"/>
            <a:ext cx="4267200" cy="4191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E65100"/>
                </a:solidFill>
              </a:rPr>
              <a:t>Quick Recall</a:t>
            </a:r>
            <a:endParaRPr lang="en-US" sz="1800" dirty="0"/>
          </a:p>
        </p:txBody>
      </p:sp>
      <p:sp>
        <p:nvSpPr>
          <p:cNvPr id="38" name="SK-14-text-37"/>
          <p:cNvSpPr/>
          <p:nvPr/>
        </p:nvSpPr>
        <p:spPr>
          <a:xfrm>
            <a:off x="7310438" y="2070836"/>
            <a:ext cx="4343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</a:rPr>
              <a:t>Crystal Microscopy</a:t>
            </a:r>
            <a:endParaRPr lang="en-US" sz="1200" dirty="0"/>
          </a:p>
        </p:txBody>
      </p:sp>
      <p:sp>
        <p:nvSpPr>
          <p:cNvPr id="39" name="SK-14-text-38"/>
          <p:cNvSpPr/>
          <p:nvPr/>
        </p:nvSpPr>
        <p:spPr>
          <a:xfrm>
            <a:off x="7310438" y="2337536"/>
            <a:ext cx="42672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Gout: Negative birefringent needles.</a:t>
            </a:r>
            <a:endParaRPr lang="en-US" sz="1125" dirty="0"/>
          </a:p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Pseudogout: Positive birefringent rhombi.</a:t>
            </a:r>
            <a:endParaRPr lang="en-US" sz="1125" dirty="0"/>
          </a:p>
        </p:txBody>
      </p:sp>
      <p:sp>
        <p:nvSpPr>
          <p:cNvPr id="40" name="SK-14-text-39"/>
          <p:cNvSpPr/>
          <p:nvPr/>
        </p:nvSpPr>
        <p:spPr>
          <a:xfrm>
            <a:off x="7310438" y="2889986"/>
            <a:ext cx="4343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</a:rPr>
              <a:t>SLE Markers</a:t>
            </a:r>
            <a:endParaRPr lang="en-US" sz="1200" dirty="0"/>
          </a:p>
        </p:txBody>
      </p:sp>
      <p:sp>
        <p:nvSpPr>
          <p:cNvPr id="41" name="SK-14-text-40"/>
          <p:cNvSpPr/>
          <p:nvPr/>
        </p:nvSpPr>
        <p:spPr>
          <a:xfrm>
            <a:off x="7310438" y="3156686"/>
            <a:ext cx="42672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 positive in 95%; Anti-dsDNA is highly specific. Low C3/C4 in active flares.</a:t>
            </a:r>
            <a:endParaRPr lang="en-US" sz="1125" dirty="0"/>
          </a:p>
        </p:txBody>
      </p:sp>
      <p:sp>
        <p:nvSpPr>
          <p:cNvPr id="42" name="SK-14-text-41"/>
          <p:cNvSpPr/>
          <p:nvPr/>
        </p:nvSpPr>
        <p:spPr>
          <a:xfrm>
            <a:off x="7310438" y="3709136"/>
            <a:ext cx="4343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</a:rPr>
              <a:t>Sjögren's &amp; Scleroderma</a:t>
            </a:r>
            <a:endParaRPr lang="en-US" sz="1200" dirty="0"/>
          </a:p>
        </p:txBody>
      </p:sp>
      <p:sp>
        <p:nvSpPr>
          <p:cNvPr id="43" name="SK-14-text-42"/>
          <p:cNvSpPr/>
          <p:nvPr/>
        </p:nvSpPr>
        <p:spPr>
          <a:xfrm>
            <a:off x="7310438" y="3975836"/>
            <a:ext cx="42672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Sicca: Anti-Ro/La. Scleroderma: Anti-centromere (Ltd) or Anti-Scl-70 (Diff).</a:t>
            </a:r>
            <a:endParaRPr lang="en-US" sz="1125" dirty="0"/>
          </a:p>
        </p:txBody>
      </p:sp>
      <p:sp>
        <p:nvSpPr>
          <p:cNvPr id="44" name="SK-14-text-43"/>
          <p:cNvSpPr/>
          <p:nvPr/>
        </p:nvSpPr>
        <p:spPr>
          <a:xfrm>
            <a:off x="7310438" y="4528286"/>
            <a:ext cx="4343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</a:rPr>
              <a:t>Methotrexate (MTX)</a:t>
            </a:r>
            <a:endParaRPr lang="en-US" sz="1200" dirty="0"/>
          </a:p>
        </p:txBody>
      </p:sp>
      <p:sp>
        <p:nvSpPr>
          <p:cNvPr id="45" name="SK-14-text-44"/>
          <p:cNvSpPr/>
          <p:nvPr/>
        </p:nvSpPr>
        <p:spPr>
          <a:xfrm>
            <a:off x="7310438" y="4794986"/>
            <a:ext cx="4267200" cy="4000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WEEKLY dosing. Never co-prescribe Trimethoprim. Monitor: FBC, LFTs, U&amp;Es.</a:t>
            </a:r>
            <a:endParaRPr lang="en-US" sz="1125" dirty="0"/>
          </a:p>
        </p:txBody>
      </p:sp>
      <p:sp>
        <p:nvSpPr>
          <p:cNvPr id="46" name="SK-14-text-45"/>
          <p:cNvSpPr/>
          <p:nvPr/>
        </p:nvSpPr>
        <p:spPr>
          <a:xfrm>
            <a:off x="7315200" y="5294922"/>
            <a:ext cx="43434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F2937"/>
                </a:solidFill>
              </a:rPr>
              <a:t>Diagnostic Framework</a:t>
            </a:r>
            <a:endParaRPr lang="en-US" sz="1200" dirty="0"/>
          </a:p>
        </p:txBody>
      </p:sp>
      <p:sp>
        <p:nvSpPr>
          <p:cNvPr id="47" name="SK-14-text-46"/>
          <p:cNvSpPr/>
          <p:nvPr/>
        </p:nvSpPr>
        <p:spPr>
          <a:xfrm>
            <a:off x="7315200" y="5561622"/>
            <a:ext cx="48768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Articular/Peri? 2. Inflammatory/Non? 3. Mono/Oligo/Poly?</a:t>
            </a:r>
            <a:endParaRPr lang="en-US" sz="1125" dirty="0"/>
          </a:p>
        </p:txBody>
      </p:sp>
      <p:sp>
        <p:nvSpPr>
          <p:cNvPr id="48" name="SK-14-text-47"/>
          <p:cNvSpPr/>
          <p:nvPr/>
        </p:nvSpPr>
        <p:spPr>
          <a:xfrm>
            <a:off x="7322820" y="844152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49" name="SK-14-text-48"/>
          <p:cNvSpPr/>
          <p:nvPr/>
        </p:nvSpPr>
        <p:spPr>
          <a:xfrm>
            <a:off x="9982200" y="851148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K-15-img-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SK-15-img-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SK-15-img-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381000"/>
          </a:xfrm>
          <a:prstGeom prst="rect">
            <a:avLst/>
          </a:prstGeom>
        </p:spPr>
      </p:pic>
      <p:pic>
        <p:nvPicPr>
          <p:cNvPr id="5" name="SK-15-img-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" y="609600"/>
            <a:ext cx="11430000" cy="693390"/>
          </a:xfrm>
          <a:prstGeom prst="rect">
            <a:avLst/>
          </a:prstGeom>
        </p:spPr>
      </p:pic>
      <p:pic>
        <p:nvPicPr>
          <p:cNvPr id="6" name="SK-15-img-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1607790"/>
            <a:ext cx="9144000" cy="4754761"/>
          </a:xfrm>
          <a:prstGeom prst="rect">
            <a:avLst/>
          </a:prstGeom>
        </p:spPr>
      </p:pic>
      <p:pic>
        <p:nvPicPr>
          <p:cNvPr id="7" name="SK-15-img-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0" y="1988790"/>
            <a:ext cx="762000" cy="609600"/>
          </a:xfrm>
          <a:prstGeom prst="rect">
            <a:avLst/>
          </a:prstGeom>
        </p:spPr>
      </p:pic>
      <p:pic>
        <p:nvPicPr>
          <p:cNvPr id="8" name="SK-15-img-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4829026"/>
            <a:ext cx="8382000" cy="762000"/>
          </a:xfrm>
          <a:prstGeom prst="rect">
            <a:avLst/>
          </a:prstGeom>
        </p:spPr>
      </p:pic>
      <p:pic>
        <p:nvPicPr>
          <p:cNvPr id="9" name="SK-15-img-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6400800"/>
            <a:ext cx="11430000" cy="266700"/>
          </a:xfrm>
          <a:prstGeom prst="rect">
            <a:avLst/>
          </a:prstGeom>
        </p:spPr>
      </p:pic>
      <p:sp>
        <p:nvSpPr>
          <p:cNvPr id="10" name="SK-15-text-9"/>
          <p:cNvSpPr/>
          <p:nvPr/>
        </p:nvSpPr>
        <p:spPr>
          <a:xfrm>
            <a:off x="228600" y="104775"/>
            <a:ext cx="423672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050" b="1" kern="0" spc="60" dirty="0">
                <a:solidFill>
                  <a:srgbClr val="FFFFFF"/>
                </a:solidFill>
              </a:rPr>
              <a:t>BRADFORD VTS TEACHING DECK</a:t>
            </a:r>
            <a:endParaRPr lang="en-US" sz="1050" dirty="0"/>
          </a:p>
        </p:txBody>
      </p:sp>
      <p:sp>
        <p:nvSpPr>
          <p:cNvPr id="11" name="SK-15-text-10"/>
          <p:cNvSpPr/>
          <p:nvPr/>
        </p:nvSpPr>
        <p:spPr>
          <a:xfrm>
            <a:off x="571500" y="609600"/>
            <a:ext cx="11401425" cy="3885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1F2937"/>
                </a:solidFill>
              </a:rPr>
              <a:t>Final Disclaimer</a:t>
            </a:r>
            <a:endParaRPr lang="en-US" sz="2550" dirty="0"/>
          </a:p>
        </p:txBody>
      </p:sp>
      <p:sp>
        <p:nvSpPr>
          <p:cNvPr id="12" name="SK-15-text-11"/>
          <p:cNvSpPr/>
          <p:nvPr/>
        </p:nvSpPr>
        <p:spPr>
          <a:xfrm>
            <a:off x="571500" y="1074390"/>
            <a:ext cx="11315700" cy="2286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00" kern="0" spc="30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CLINICAL FRAMEWORK &amp; NICE/BSR STANDARDS</a:t>
            </a:r>
            <a:endParaRPr lang="en-US" sz="1200" dirty="0"/>
          </a:p>
        </p:txBody>
      </p:sp>
      <p:sp>
        <p:nvSpPr>
          <p:cNvPr id="13" name="SK-15-text-12"/>
          <p:cNvSpPr/>
          <p:nvPr/>
        </p:nvSpPr>
        <p:spPr>
          <a:xfrm>
            <a:off x="1843088" y="2750790"/>
            <a:ext cx="8505825" cy="37147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1F2937"/>
                </a:solidFill>
              </a:rPr>
              <a:t>Educational Purpose &amp; Clinical Safety</a:t>
            </a:r>
            <a:endParaRPr lang="en-US" sz="1950" dirty="0"/>
          </a:p>
        </p:txBody>
      </p:sp>
      <p:sp>
        <p:nvSpPr>
          <p:cNvPr id="14" name="SK-15-text-13"/>
          <p:cNvSpPr/>
          <p:nvPr/>
        </p:nvSpPr>
        <p:spPr>
          <a:xfrm>
            <a:off x="1905000" y="3350865"/>
            <a:ext cx="83820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teaching deck is designed for educational purposes only and serves as a summary of current clinical frameworks for GP trainees. It is not a substitute for clinical judgment or official guidelines.</a:t>
            </a:r>
            <a:endParaRPr lang="en-US" sz="1350" dirty="0"/>
          </a:p>
        </p:txBody>
      </p:sp>
      <p:sp>
        <p:nvSpPr>
          <p:cNvPr id="15" name="SK-15-text-14"/>
          <p:cNvSpPr/>
          <p:nvPr/>
        </p:nvSpPr>
        <p:spPr>
          <a:xfrm>
            <a:off x="1905000" y="4051846"/>
            <a:ext cx="8382000" cy="54858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216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Medical knowledge and standards of care are constantly evolving. Users must independently verify all clinical advice, diagnostic criteria, and management pathways.</a:t>
            </a:r>
            <a:endParaRPr lang="en-US" sz="1350" dirty="0"/>
          </a:p>
        </p:txBody>
      </p:sp>
      <p:sp>
        <p:nvSpPr>
          <p:cNvPr id="16" name="SK-15-text-15"/>
          <p:cNvSpPr/>
          <p:nvPr/>
        </p:nvSpPr>
        <p:spPr>
          <a:xfrm>
            <a:off x="1905000" y="4829026"/>
            <a:ext cx="8077200" cy="76200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651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CRITICAL: Always double-check drug dosages and contraindications with the latest NICE CKS, BNF 2026, and BSR specialist guidance before prescribing.</a:t>
            </a:r>
            <a:endParaRPr lang="en-US" sz="1200" dirty="0"/>
          </a:p>
        </p:txBody>
      </p:sp>
      <p:sp>
        <p:nvSpPr>
          <p:cNvPr id="17" name="SK-15-text-16"/>
          <p:cNvSpPr/>
          <p:nvPr/>
        </p:nvSpPr>
        <p:spPr>
          <a:xfrm>
            <a:off x="1866900" y="5781526"/>
            <a:ext cx="8458200" cy="20002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Last Updated: June 2026 | Prepared by Bradford VTS</a:t>
            </a:r>
            <a:endParaRPr lang="en-US" sz="1050" dirty="0"/>
          </a:p>
        </p:txBody>
      </p:sp>
      <p:sp>
        <p:nvSpPr>
          <p:cNvPr id="18" name="SK-15-text-17"/>
          <p:cNvSpPr/>
          <p:nvPr/>
        </p:nvSpPr>
        <p:spPr>
          <a:xfrm>
            <a:off x="381000" y="6496050"/>
            <a:ext cx="501396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General Rheumatology in Primary Care</a:t>
            </a:r>
            <a:endParaRPr lang="en-US" sz="900" dirty="0"/>
          </a:p>
        </p:txBody>
      </p:sp>
      <p:sp>
        <p:nvSpPr>
          <p:cNvPr id="19" name="SK-15-text-18"/>
          <p:cNvSpPr/>
          <p:nvPr/>
        </p:nvSpPr>
        <p:spPr>
          <a:xfrm>
            <a:off x="10515600" y="6496050"/>
            <a:ext cx="1676400" cy="17145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900" dirty="0">
                <a:solidFill>
                  <a:srgbClr val="9CA3A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www.bradfordvts.co.uk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2866</Words>
  <Application>Microsoft Office PowerPoint</Application>
  <PresentationFormat>Widescreen</PresentationFormat>
  <Paragraphs>430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Ramesh Mehay</cp:lastModifiedBy>
  <cp:revision>2</cp:revision>
  <dcterms:created xsi:type="dcterms:W3CDTF">2026-06-17T17:13:20Z</dcterms:created>
  <dcterms:modified xsi:type="dcterms:W3CDTF">2026-06-18T16:05:39Z</dcterms:modified>
</cp:coreProperties>
</file>