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16"/>
  </p:notesMasterIdLst>
  <p:sldIdLst>
    <p:sldId id="256" r:id="rId2"/>
    <p:sldId id="364" r:id="rId3"/>
    <p:sldId id="276" r:id="rId4"/>
    <p:sldId id="307" r:id="rId5"/>
    <p:sldId id="363" r:id="rId6"/>
    <p:sldId id="360" r:id="rId7"/>
    <p:sldId id="381" r:id="rId8"/>
    <p:sldId id="369" r:id="rId9"/>
    <p:sldId id="370" r:id="rId10"/>
    <p:sldId id="367" r:id="rId11"/>
    <p:sldId id="368" r:id="rId12"/>
    <p:sldId id="383" r:id="rId13"/>
    <p:sldId id="361" r:id="rId14"/>
    <p:sldId id="311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628" autoAdjust="0"/>
    <p:restoredTop sz="90929"/>
  </p:normalViewPr>
  <p:slideViewPr>
    <p:cSldViewPr>
      <p:cViewPr varScale="1">
        <p:scale>
          <a:sx n="76" d="100"/>
          <a:sy n="76" d="100"/>
        </p:scale>
        <p:origin x="69" y="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808BE009-C146-4A2D-D01C-35E7B731073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05E2D6E1-446F-DF3D-929C-01E7F597A2A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3252" name="Rectangle 4">
            <a:extLst>
              <a:ext uri="{FF2B5EF4-FFF2-40B4-BE49-F238E27FC236}">
                <a16:creationId xmlns:a16="http://schemas.microsoft.com/office/drawing/2014/main" id="{BF9ADF27-43E0-0E5E-FFF4-E9EC27EC5FDF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C184C7CD-5F5A-9B6E-64D8-2FA65001D5B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A26CCDFB-B70D-3B1F-0D8D-87BBA07220F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7D555A40-EEC2-8FBE-71FF-325E0086C3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EB9F629-52F4-4723-9524-DF4FEA582342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9314" y="596019"/>
            <a:ext cx="7510506" cy="3213982"/>
          </a:xfrm>
        </p:spPr>
        <p:txBody>
          <a:bodyPr anchor="b">
            <a:normAutofit/>
          </a:bodyPr>
          <a:lstStyle>
            <a:lvl1pPr algn="ctr">
              <a:defRPr sz="40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9314" y="3886200"/>
            <a:ext cx="7510506" cy="2219108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3B5CF-7ABE-4307-AF41-A0153BFD8C75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22654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5A36E-31FD-44D2-AE01-291A0B3A5662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46540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14" y="3270698"/>
            <a:ext cx="7510506" cy="1823305"/>
          </a:xfrm>
        </p:spPr>
        <p:txBody>
          <a:bodyPr anchor="b">
            <a:normAutofit/>
          </a:bodyPr>
          <a:lstStyle>
            <a:lvl1pPr algn="r">
              <a:defRPr sz="2800" b="0" cap="all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314" y="5103810"/>
            <a:ext cx="7510506" cy="99825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C463F-ACBE-4A71-8441-CA4F0F84EE8C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18661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347" y="2060898"/>
            <a:ext cx="3685073" cy="403133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060898"/>
            <a:ext cx="3689239" cy="403133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C0708-466B-429B-80D0-E978510CAEB5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27877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6306" y="2060898"/>
            <a:ext cx="3397113" cy="733596"/>
          </a:xfrm>
        </p:spPr>
        <p:txBody>
          <a:bodyPr anchor="b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347" y="2786027"/>
            <a:ext cx="3685073" cy="3316033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150" y="2060898"/>
            <a:ext cx="3419670" cy="725129"/>
          </a:xfrm>
        </p:spPr>
        <p:txBody>
          <a:bodyPr anchor="b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65" y="2786027"/>
            <a:ext cx="3701520" cy="3316033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A5F82-C74E-4554-81E0-38A38B518A71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89015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13196-B2FE-4DC7-B6C9-40442D725A75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51893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9419F-FF1B-482F-8B20-ED49F0F9FA19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85930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1754928"/>
            <a:ext cx="2729523" cy="1371600"/>
          </a:xfrm>
        </p:spPr>
        <p:txBody>
          <a:bodyPr anchor="b">
            <a:normAutofit/>
          </a:bodyPr>
          <a:lstStyle>
            <a:lvl1pPr algn="l">
              <a:defRPr sz="22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8856" y="596018"/>
            <a:ext cx="4500964" cy="5506041"/>
          </a:xfrm>
        </p:spPr>
        <p:txBody>
          <a:bodyPr anchor="ctr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347" y="3126528"/>
            <a:ext cx="2729523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C759C-9890-4E50-952B-CEDA6B36A7B9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85872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1898269"/>
            <a:ext cx="4423803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15442" y="-18288"/>
            <a:ext cx="2500062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7318" y="3269869"/>
            <a:ext cx="4423803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23649" y="6181344"/>
            <a:ext cx="718502" cy="365125"/>
          </a:xfrm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18348" y="6181344"/>
            <a:ext cx="3705300" cy="365125"/>
          </a:xfrm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24262" y="6181344"/>
            <a:ext cx="305186" cy="329250"/>
          </a:xfrm>
        </p:spPr>
        <p:txBody>
          <a:bodyPr/>
          <a:lstStyle/>
          <a:p>
            <a:fld id="{6F8AA910-D9DC-44D8-B08E-841114284814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89547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677" y="4377485"/>
            <a:ext cx="7413007" cy="907505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7678" y="996188"/>
            <a:ext cx="7301427" cy="298112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677" y="5284990"/>
            <a:ext cx="7413007" cy="81707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7678" y="6181344"/>
            <a:ext cx="5337278" cy="365125"/>
          </a:xfrm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40C1D-179B-4BBF-8995-C298E74DB787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16026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4" cy="3137782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343400"/>
            <a:ext cx="7511474" cy="175866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40C1D-179B-4BBF-8995-C298E74DB787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371477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83818" y="86027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88822" y="29859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942" y="596018"/>
            <a:ext cx="6974115" cy="3044079"/>
          </a:xfrm>
        </p:spPr>
        <p:txBody>
          <a:bodyPr anchor="ctr">
            <a:normAutofit/>
          </a:bodyPr>
          <a:lstStyle>
            <a:lvl1pPr algn="l">
              <a:defRPr sz="28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436" y="3650606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4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641206"/>
            <a:ext cx="7511473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40C1D-179B-4BBF-8995-C298E74DB787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785824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3603566"/>
            <a:ext cx="7512338" cy="14688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015" y="5072366"/>
            <a:ext cx="7512339" cy="102969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40C1D-179B-4BBF-8995-C298E74DB787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064282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83818" y="75385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87556" y="287949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942" y="596018"/>
            <a:ext cx="6974115" cy="2844369"/>
          </a:xfrm>
        </p:spPr>
        <p:txBody>
          <a:bodyPr anchor="ctr">
            <a:normAutofit/>
          </a:bodyPr>
          <a:lstStyle>
            <a:lvl1pPr algn="l">
              <a:defRPr sz="28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8347" y="3886200"/>
            <a:ext cx="7512338" cy="10536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939862"/>
            <a:ext cx="7512338" cy="1162198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40C1D-179B-4BBF-8995-C298E74DB787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558953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6" y="596018"/>
            <a:ext cx="7511473" cy="275678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8346" y="3682941"/>
            <a:ext cx="7511473" cy="104928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732224"/>
            <a:ext cx="7511472" cy="1369836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40C1D-179B-4BBF-8995-C298E74DB787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444943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3" cy="131248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789C5-5866-4B04-A1D9-226EB6A5BE27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47199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1708" y="596018"/>
            <a:ext cx="1778112" cy="550604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8347" y="596018"/>
            <a:ext cx="5624137" cy="5506042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D7FD2-7729-4474-9EFF-0D6B33B0B828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814213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C8E7C16-E43A-6D5E-81A7-76B4C2A7E0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B2AFA68E-AAA9-7A1F-3BC5-85B8389D2E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7EA53FF9-CAD8-2130-300D-5F3E88451B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42F407-AC15-47E2-AD89-F9490081917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517742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5737F95-4EA1-9098-ECF5-C894F58BDA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0A8E1D74-29AF-3E90-0FDF-6F926C3D30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6486C979-5B8A-9DD5-12CC-3A6302FF24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274067-9996-4144-A40D-86438DAC362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21595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3" cy="1312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8" y="2060898"/>
            <a:ext cx="7511472" cy="404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1708" y="6178260"/>
            <a:ext cx="1287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8347" y="6178260"/>
            <a:ext cx="56241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17202" y="617826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2A340C1D-179B-4BBF-8995-C298E74DB787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224534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</p:sldLayoutIdLst>
  <p:txStyles>
    <p:titleStyle>
      <a:lvl1pPr algn="l" defTabSz="457200" rtl="0" eaLnBrk="1" latinLnBrk="0" hangingPunct="1">
        <a:spcBef>
          <a:spcPct val="0"/>
        </a:spcBef>
        <a:buNone/>
        <a:defRPr sz="28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3F784AB-74AF-78F1-D66C-2480A8B39D1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556792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/>
              <a:t>Shoulder Examination</a:t>
            </a:r>
            <a:endParaRPr lang="en-GB" i="1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9C05B3BA-BD57-9208-F946-07D607E569D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75656" y="3212976"/>
            <a:ext cx="6400800" cy="1752600"/>
          </a:xfrm>
        </p:spPr>
        <p:txBody>
          <a:bodyPr/>
          <a:lstStyle/>
          <a:p>
            <a:pPr eaLnBrk="1" hangingPunct="1"/>
            <a:r>
              <a:rPr lang="en-GB" altLang="en-US" sz="2800" dirty="0"/>
              <a:t>Ernest </a:t>
            </a:r>
            <a:r>
              <a:rPr lang="en-GB" altLang="en-US" sz="2800" dirty="0" err="1"/>
              <a:t>Schilders</a:t>
            </a:r>
            <a:r>
              <a:rPr lang="en-GB" altLang="en-US" sz="2800" dirty="0"/>
              <a:t>, MD</a:t>
            </a:r>
          </a:p>
          <a:p>
            <a:pPr eaLnBrk="1" hangingPunct="1"/>
            <a:r>
              <a:rPr lang="en-GB" altLang="en-US" sz="2800" dirty="0"/>
              <a:t>Consultant orthopaedic surgeon</a:t>
            </a:r>
          </a:p>
          <a:p>
            <a:pPr eaLnBrk="1" hangingPunct="1"/>
            <a:r>
              <a:rPr lang="en-GB" altLang="en-US" sz="2800" dirty="0"/>
              <a:t>Bradford teaching hospitals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E8154B-6688-5C69-22F1-36171ECD5487}"/>
              </a:ext>
            </a:extLst>
          </p:cNvPr>
          <p:cNvSpPr txBox="1"/>
          <p:nvPr/>
        </p:nvSpPr>
        <p:spPr>
          <a:xfrm>
            <a:off x="0" y="980728"/>
            <a:ext cx="9144000" cy="46166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BRADFORD VTS TEACHING DECK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A:\fotoKOschoud\DSC00005.JPG">
            <a:extLst>
              <a:ext uri="{FF2B5EF4-FFF2-40B4-BE49-F238E27FC236}">
                <a16:creationId xmlns:a16="http://schemas.microsoft.com/office/drawing/2014/main" id="{C3291E81-F0A2-22B0-38E3-61A6E38EFB06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2286000"/>
            <a:ext cx="3810000" cy="3048000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6867" name="Rectangle 3">
            <a:extLst>
              <a:ext uri="{FF2B5EF4-FFF2-40B4-BE49-F238E27FC236}">
                <a16:creationId xmlns:a16="http://schemas.microsoft.com/office/drawing/2014/main" id="{778D34B3-E440-FDB7-EEB2-D36E0F4B969C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0" y="6781800"/>
            <a:ext cx="76200" cy="76200"/>
          </a:xfrm>
        </p:spPr>
        <p:txBody>
          <a:bodyPr>
            <a:normAutofit fontScale="25000" lnSpcReduction="20000"/>
          </a:bodyPr>
          <a:lstStyle/>
          <a:p>
            <a:pPr eaLnBrk="1" hangingPunct="1">
              <a:lnSpc>
                <a:spcPct val="90000"/>
              </a:lnSpc>
            </a:pPr>
            <a:endParaRPr lang="en-US" altLang="en-US" sz="2400" dirty="0"/>
          </a:p>
        </p:txBody>
      </p:sp>
      <p:pic>
        <p:nvPicPr>
          <p:cNvPr id="36869" name="Picture 5" descr="A:\fotoKOschoud\DSC00027.JPG">
            <a:extLst>
              <a:ext uri="{FF2B5EF4-FFF2-40B4-BE49-F238E27FC236}">
                <a16:creationId xmlns:a16="http://schemas.microsoft.com/office/drawing/2014/main" id="{6B1CFE30-80C8-4356-6D69-C43F2A4F3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286000"/>
            <a:ext cx="3810000" cy="304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70" name="Text Box 6">
            <a:extLst>
              <a:ext uri="{FF2B5EF4-FFF2-40B4-BE49-F238E27FC236}">
                <a16:creationId xmlns:a16="http://schemas.microsoft.com/office/drawing/2014/main" id="{97939A38-88C0-1B9F-6E37-8DA20F2197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219200"/>
            <a:ext cx="4038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800"/>
              <a:t>Passive forward elevation</a:t>
            </a:r>
          </a:p>
        </p:txBody>
      </p:sp>
      <p:sp>
        <p:nvSpPr>
          <p:cNvPr id="36871" name="Text Box 7">
            <a:extLst>
              <a:ext uri="{FF2B5EF4-FFF2-40B4-BE49-F238E27FC236}">
                <a16:creationId xmlns:a16="http://schemas.microsoft.com/office/drawing/2014/main" id="{F484924F-C991-7CD8-9193-5218FDD146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219200"/>
            <a:ext cx="3810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800"/>
              <a:t>Gleno-humeral mobility</a:t>
            </a:r>
          </a:p>
        </p:txBody>
      </p:sp>
    </p:spTree>
  </p:cSld>
  <p:clrMapOvr>
    <a:masterClrMapping/>
  </p:clrMapOvr>
  <p:transition>
    <p:blinds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0BD3B425-CE3E-9AC5-F938-04E8910220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534400" cy="1219200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GB"/>
              <a:t>Assessment Passive Range of Motion</a:t>
            </a:r>
          </a:p>
        </p:txBody>
      </p:sp>
      <p:pic>
        <p:nvPicPr>
          <p:cNvPr id="37891" name="Picture 3" descr="A:\fotoKOschoud\DSC00004.JPG">
            <a:extLst>
              <a:ext uri="{FF2B5EF4-FFF2-40B4-BE49-F238E27FC236}">
                <a16:creationId xmlns:a16="http://schemas.microsoft.com/office/drawing/2014/main" id="{CF730716-D1B5-5F7B-30A6-CC794DF40AB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2438400"/>
            <a:ext cx="3962400" cy="3090863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7892" name="Picture 4" descr="A:\fotoKOschoud\DSC00012.JPG">
            <a:extLst>
              <a:ext uri="{FF2B5EF4-FFF2-40B4-BE49-F238E27FC236}">
                <a16:creationId xmlns:a16="http://schemas.microsoft.com/office/drawing/2014/main" id="{1BFDF1B0-D482-E8F9-F7CF-5CDCA02882BB}"/>
              </a:ext>
            </a:extLst>
          </p:cNvPr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2438400"/>
            <a:ext cx="3886200" cy="3108325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7893" name="Text Box 5">
            <a:extLst>
              <a:ext uri="{FF2B5EF4-FFF2-40B4-BE49-F238E27FC236}">
                <a16:creationId xmlns:a16="http://schemas.microsoft.com/office/drawing/2014/main" id="{BFB531AF-60EF-668E-C497-D54D68E14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5715000"/>
            <a:ext cx="220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/>
              <a:t>Internal rotation</a:t>
            </a:r>
          </a:p>
        </p:txBody>
      </p:sp>
      <p:sp>
        <p:nvSpPr>
          <p:cNvPr id="37894" name="Text Box 6">
            <a:extLst>
              <a:ext uri="{FF2B5EF4-FFF2-40B4-BE49-F238E27FC236}">
                <a16:creationId xmlns:a16="http://schemas.microsoft.com/office/drawing/2014/main" id="{E305D7BA-0BC0-AFA5-9E9B-01BC94BC7E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5715000"/>
            <a:ext cx="2438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/>
              <a:t>External rotation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 descr="A:\fotoKOschoud\DSC00004.JPG">
            <a:extLst>
              <a:ext uri="{FF2B5EF4-FFF2-40B4-BE49-F238E27FC236}">
                <a16:creationId xmlns:a16="http://schemas.microsoft.com/office/drawing/2014/main" id="{F6494833-110B-F52C-EF09-74E83BBF0DC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895600"/>
            <a:ext cx="3810000" cy="3048000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8917" name="Picture 5" descr="A:\fotoKOschoud\DSC00015.JPG">
            <a:extLst>
              <a:ext uri="{FF2B5EF4-FFF2-40B4-BE49-F238E27FC236}">
                <a16:creationId xmlns:a16="http://schemas.microsoft.com/office/drawing/2014/main" id="{B5648CB8-83E5-9BB0-AAB0-BC8637F1C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895600"/>
            <a:ext cx="3771900" cy="304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18" name="Text Box 6">
            <a:extLst>
              <a:ext uri="{FF2B5EF4-FFF2-40B4-BE49-F238E27FC236}">
                <a16:creationId xmlns:a16="http://schemas.microsoft.com/office/drawing/2014/main" id="{50828733-772A-7939-6D75-A9BF5B4F1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0"/>
            <a:ext cx="40386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/>
              <a:t>Internal rotation in 90° abduction</a:t>
            </a:r>
          </a:p>
        </p:txBody>
      </p:sp>
      <p:sp>
        <p:nvSpPr>
          <p:cNvPr id="38919" name="Text Box 7">
            <a:extLst>
              <a:ext uri="{FF2B5EF4-FFF2-40B4-BE49-F238E27FC236}">
                <a16:creationId xmlns:a16="http://schemas.microsoft.com/office/drawing/2014/main" id="{61891B8C-448A-6CAE-3BAE-81181969F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1524000"/>
            <a:ext cx="3429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/>
              <a:t>Internal rotation</a:t>
            </a:r>
          </a:p>
        </p:txBody>
      </p:sp>
    </p:spTree>
  </p:cSld>
  <p:clrMapOvr>
    <a:masterClrMapping/>
  </p:clrMapOvr>
  <p:transition>
    <p:blinds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4520EF29-D99C-1063-BFFE-C1BBA026640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3200400"/>
            <a:ext cx="2667000" cy="31242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sz="2800"/>
              <a:t>Painful arc of abduction</a:t>
            </a:r>
            <a:br>
              <a:rPr lang="en-US" altLang="en-US" sz="2800"/>
            </a:br>
            <a:endParaRPr lang="en-US" altLang="en-US" sz="2800"/>
          </a:p>
          <a:p>
            <a:pPr eaLnBrk="1" hangingPunct="1"/>
            <a:r>
              <a:rPr lang="en-US" altLang="en-US" sz="2800"/>
              <a:t>Hawkins sign</a:t>
            </a:r>
          </a:p>
          <a:p>
            <a:pPr eaLnBrk="1" hangingPunct="1"/>
            <a:endParaRPr lang="en-US" altLang="en-US" sz="2800"/>
          </a:p>
          <a:p>
            <a:pPr eaLnBrk="1" hangingPunct="1"/>
            <a:r>
              <a:rPr lang="en-US" altLang="en-US" sz="2800"/>
              <a:t>Neer sign</a:t>
            </a:r>
          </a:p>
        </p:txBody>
      </p:sp>
      <p:pic>
        <p:nvPicPr>
          <p:cNvPr id="39939" name="Picture 3" descr="A:\fotoKOschoud\DSC00022.JPG">
            <a:extLst>
              <a:ext uri="{FF2B5EF4-FFF2-40B4-BE49-F238E27FC236}">
                <a16:creationId xmlns:a16="http://schemas.microsoft.com/office/drawing/2014/main" id="{26DE3016-4044-A117-3FF1-4C65AABEE21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286000"/>
            <a:ext cx="3810000" cy="3048000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9940" name="Text Box 5">
            <a:extLst>
              <a:ext uri="{FF2B5EF4-FFF2-40B4-BE49-F238E27FC236}">
                <a16:creationId xmlns:a16="http://schemas.microsoft.com/office/drawing/2014/main" id="{A31650CB-C309-7AAB-22B1-11412AB66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636912"/>
            <a:ext cx="3733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 b="1" dirty="0"/>
              <a:t>Clinical signs</a:t>
            </a:r>
          </a:p>
        </p:txBody>
      </p:sp>
      <p:sp>
        <p:nvSpPr>
          <p:cNvPr id="39941" name="Text Box 6">
            <a:extLst>
              <a:ext uri="{FF2B5EF4-FFF2-40B4-BE49-F238E27FC236}">
                <a16:creationId xmlns:a16="http://schemas.microsoft.com/office/drawing/2014/main" id="{F8647CCF-553E-CC11-96CE-C99B06D15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066800"/>
            <a:ext cx="3276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800" b="1"/>
              <a:t>Localization of pain</a:t>
            </a:r>
          </a:p>
        </p:txBody>
      </p:sp>
      <p:pic>
        <p:nvPicPr>
          <p:cNvPr id="39942" name="Picture 7" descr="C:\Documents and Settings\Ernest\My Documents\ernest\anatomypics\shoulder\shoulder impingement.bmp">
            <a:extLst>
              <a:ext uri="{FF2B5EF4-FFF2-40B4-BE49-F238E27FC236}">
                <a16:creationId xmlns:a16="http://schemas.microsoft.com/office/drawing/2014/main" id="{2B19F952-7829-3ADC-6DD9-5D4314F8A2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9"/>
          <a:stretch>
            <a:fillRect/>
          </a:stretch>
        </p:blipFill>
        <p:spPr bwMode="auto">
          <a:xfrm>
            <a:off x="0" y="0"/>
            <a:ext cx="3429000" cy="234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blinds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>
            <a:extLst>
              <a:ext uri="{FF2B5EF4-FFF2-40B4-BE49-F238E27FC236}">
                <a16:creationId xmlns:a16="http://schemas.microsoft.com/office/drawing/2014/main" id="{677B381E-8EA0-FB18-D30E-60F8FE52FB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63688" y="1772816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Hawkins impingement sign</a:t>
            </a:r>
          </a:p>
        </p:txBody>
      </p:sp>
      <p:pic>
        <p:nvPicPr>
          <p:cNvPr id="40963" name="Picture 3" descr="A:\fotoKOschoud\DSC00007.JPG">
            <a:extLst>
              <a:ext uri="{FF2B5EF4-FFF2-40B4-BE49-F238E27FC236}">
                <a16:creationId xmlns:a16="http://schemas.microsoft.com/office/drawing/2014/main" id="{28421CEE-BA61-44F0-EA11-6F340AD369A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9800" y="2819400"/>
            <a:ext cx="4476750" cy="3581400"/>
          </a:xfrm>
          <a:ln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0964" name="Picture 4" descr="C:\Documents and Settings\Ernest\My Documents\ernest\anatomypics\shoulder\shoulder impingement.bmp">
            <a:extLst>
              <a:ext uri="{FF2B5EF4-FFF2-40B4-BE49-F238E27FC236}">
                <a16:creationId xmlns:a16="http://schemas.microsoft.com/office/drawing/2014/main" id="{BC53A5EC-D1F6-A54A-A748-91F77B7E3B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37"/>
          <a:stretch>
            <a:fillRect/>
          </a:stretch>
        </p:blipFill>
        <p:spPr bwMode="auto">
          <a:xfrm>
            <a:off x="0" y="0"/>
            <a:ext cx="3203848" cy="2132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blinds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>
            <a:extLst>
              <a:ext uri="{FF2B5EF4-FFF2-40B4-BE49-F238E27FC236}">
                <a16:creationId xmlns:a16="http://schemas.microsoft.com/office/drawing/2014/main" id="{8D0814B2-FBB7-36C8-1A2A-240C05DE22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51920" y="1556792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Neer Impingement sign</a:t>
            </a:r>
          </a:p>
        </p:txBody>
      </p:sp>
      <p:pic>
        <p:nvPicPr>
          <p:cNvPr id="41987" name="Picture 3" descr="A:\fotoKOschoud\DSC00023.JPG">
            <a:extLst>
              <a:ext uri="{FF2B5EF4-FFF2-40B4-BE49-F238E27FC236}">
                <a16:creationId xmlns:a16="http://schemas.microsoft.com/office/drawing/2014/main" id="{0F40A604-C728-EF55-E823-F07C1D1FEC3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420888"/>
            <a:ext cx="5052218" cy="4041775"/>
          </a:xfrm>
          <a:ln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1988" name="Picture 4" descr="C:\Documents and Settings\Ernest\My Documents\ernest\anatomypics\shoulder\shoulder impingement.bmp">
            <a:extLst>
              <a:ext uri="{FF2B5EF4-FFF2-40B4-BE49-F238E27FC236}">
                <a16:creationId xmlns:a16="http://schemas.microsoft.com/office/drawing/2014/main" id="{E57FC6B2-CFBA-ABA0-AD38-499E816748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30"/>
          <a:stretch>
            <a:fillRect/>
          </a:stretch>
        </p:blipFill>
        <p:spPr bwMode="auto">
          <a:xfrm>
            <a:off x="-1" y="0"/>
            <a:ext cx="3599722" cy="242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blinds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4" descr="A:\fotoKOschoud\DSC00021.JPG">
            <a:extLst>
              <a:ext uri="{FF2B5EF4-FFF2-40B4-BE49-F238E27FC236}">
                <a16:creationId xmlns:a16="http://schemas.microsoft.com/office/drawing/2014/main" id="{C2ECC869-2998-C2B5-4590-5AD1856C58A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7544" y="3429000"/>
            <a:ext cx="3810000" cy="3048000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3013" name="Picture 5" descr="A:\fotoKOschoud\DSC00020.JPG">
            <a:extLst>
              <a:ext uri="{FF2B5EF4-FFF2-40B4-BE49-F238E27FC236}">
                <a16:creationId xmlns:a16="http://schemas.microsoft.com/office/drawing/2014/main" id="{CC9A4410-582F-5680-072E-394271852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492896"/>
            <a:ext cx="3810000" cy="304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4" name="Text Box 6">
            <a:extLst>
              <a:ext uri="{FF2B5EF4-FFF2-40B4-BE49-F238E27FC236}">
                <a16:creationId xmlns:a16="http://schemas.microsoft.com/office/drawing/2014/main" id="{088B35E1-32EB-D4F1-5586-1E43B212F6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929" y="2909887"/>
            <a:ext cx="3429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 dirty="0"/>
              <a:t>Localization of pain</a:t>
            </a:r>
          </a:p>
        </p:txBody>
      </p:sp>
      <p:sp>
        <p:nvSpPr>
          <p:cNvPr id="43015" name="Text Box 7">
            <a:extLst>
              <a:ext uri="{FF2B5EF4-FFF2-40B4-BE49-F238E27FC236}">
                <a16:creationId xmlns:a16="http://schemas.microsoft.com/office/drawing/2014/main" id="{4D6A7E9F-4789-D3A3-41AB-8BE36EC27B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1417046"/>
            <a:ext cx="35052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 dirty="0"/>
              <a:t>Direct palpation of the AC joint</a:t>
            </a:r>
          </a:p>
        </p:txBody>
      </p:sp>
      <p:sp>
        <p:nvSpPr>
          <p:cNvPr id="43016" name="Text Box 8">
            <a:extLst>
              <a:ext uri="{FF2B5EF4-FFF2-40B4-BE49-F238E27FC236}">
                <a16:creationId xmlns:a16="http://schemas.microsoft.com/office/drawing/2014/main" id="{A5C72270-6974-261C-6A62-132D3D6AF9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211520"/>
            <a:ext cx="5486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3200" b="1" dirty="0"/>
              <a:t>Clinical examination</a:t>
            </a:r>
          </a:p>
        </p:txBody>
      </p:sp>
      <p:sp>
        <p:nvSpPr>
          <p:cNvPr id="43017" name="Rectangle 9">
            <a:extLst>
              <a:ext uri="{FF2B5EF4-FFF2-40B4-BE49-F238E27FC236}">
                <a16:creationId xmlns:a16="http://schemas.microsoft.com/office/drawing/2014/main" id="{5639F661-6456-34E9-2478-E365B20CC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57558"/>
            <a:ext cx="3886200" cy="533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43018" name="Picture 10" descr="C:\Documents and Settings\Ernest\My Documents\ernest\anatomypics\shoulder\AC arthritis.bmp">
            <a:extLst>
              <a:ext uri="{FF2B5EF4-FFF2-40B4-BE49-F238E27FC236}">
                <a16:creationId xmlns:a16="http://schemas.microsoft.com/office/drawing/2014/main" id="{2DA0BB40-1B5B-4CDB-7920-8CE808A0B2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97" b="9774"/>
          <a:stretch>
            <a:fillRect/>
          </a:stretch>
        </p:blipFill>
        <p:spPr bwMode="auto">
          <a:xfrm>
            <a:off x="0" y="-1"/>
            <a:ext cx="2843808" cy="2780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blinds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 descr="A:\fotoKOschoud\DSC00006.JPG">
            <a:extLst>
              <a:ext uri="{FF2B5EF4-FFF2-40B4-BE49-F238E27FC236}">
                <a16:creationId xmlns:a16="http://schemas.microsoft.com/office/drawing/2014/main" id="{853F415F-17B1-C199-D545-BB086CCCA83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3460127"/>
            <a:ext cx="3810000" cy="3048000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4037" name="Picture 5" descr="A:\fotoKOschoud\DSC00028.JPG">
            <a:extLst>
              <a:ext uri="{FF2B5EF4-FFF2-40B4-BE49-F238E27FC236}">
                <a16:creationId xmlns:a16="http://schemas.microsoft.com/office/drawing/2014/main" id="{AEDA972B-DF4A-7ACB-5922-04631B513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460127"/>
            <a:ext cx="3810000" cy="304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38" name="Text Box 6">
            <a:extLst>
              <a:ext uri="{FF2B5EF4-FFF2-40B4-BE49-F238E27FC236}">
                <a16:creationId xmlns:a16="http://schemas.microsoft.com/office/drawing/2014/main" id="{140284A1-4DA2-5093-DC23-1B5BBE3D0E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" y="2482850"/>
            <a:ext cx="37338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 dirty="0"/>
              <a:t>Horizontal adduction of the arm across the body</a:t>
            </a:r>
          </a:p>
        </p:txBody>
      </p:sp>
      <p:sp>
        <p:nvSpPr>
          <p:cNvPr id="44039" name="Text Box 7">
            <a:extLst>
              <a:ext uri="{FF2B5EF4-FFF2-40B4-BE49-F238E27FC236}">
                <a16:creationId xmlns:a16="http://schemas.microsoft.com/office/drawing/2014/main" id="{60BC141C-B563-793E-EE8B-AE68749753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2451723"/>
            <a:ext cx="36576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 dirty="0"/>
              <a:t>Internal rotation: twist and compress AC joint</a:t>
            </a:r>
          </a:p>
        </p:txBody>
      </p:sp>
      <p:pic>
        <p:nvPicPr>
          <p:cNvPr id="44040" name="Picture 8" descr="C:\Documents and Settings\Ernest\My Documents\ernest\anatomypics\shoulder\AC arthritis.bmp">
            <a:extLst>
              <a:ext uri="{FF2B5EF4-FFF2-40B4-BE49-F238E27FC236}">
                <a16:creationId xmlns:a16="http://schemas.microsoft.com/office/drawing/2014/main" id="{11E072F0-F113-EC55-CDB6-332BCFDC07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65"/>
          <a:stretch>
            <a:fillRect/>
          </a:stretch>
        </p:blipFill>
        <p:spPr bwMode="auto">
          <a:xfrm>
            <a:off x="0" y="0"/>
            <a:ext cx="2771800" cy="2451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blinds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0" name="Picture 4" descr="A:\fotoKOschoud\DSC00008.JPG">
            <a:extLst>
              <a:ext uri="{FF2B5EF4-FFF2-40B4-BE49-F238E27FC236}">
                <a16:creationId xmlns:a16="http://schemas.microsoft.com/office/drawing/2014/main" id="{5067C223-6D85-FF49-9E32-4189C535F3A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2270125"/>
            <a:ext cx="3886200" cy="3109913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5061" name="Picture 5" descr="A:\fotoKOschoud\DSC00009.JPG">
            <a:extLst>
              <a:ext uri="{FF2B5EF4-FFF2-40B4-BE49-F238E27FC236}">
                <a16:creationId xmlns:a16="http://schemas.microsoft.com/office/drawing/2014/main" id="{54DF3641-1D2E-5969-91C6-A74695260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700" y="2270125"/>
            <a:ext cx="3848100" cy="3079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062" name="Text Box 6">
            <a:extLst>
              <a:ext uri="{FF2B5EF4-FFF2-40B4-BE49-F238E27FC236}">
                <a16:creationId xmlns:a16="http://schemas.microsoft.com/office/drawing/2014/main" id="{42D55721-3F89-9503-CC86-3FC6F0D18D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990600"/>
            <a:ext cx="38862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/>
              <a:t>Estimate strength of supraspinatus</a:t>
            </a:r>
          </a:p>
        </p:txBody>
      </p:sp>
      <p:sp>
        <p:nvSpPr>
          <p:cNvPr id="45063" name="Text Box 7">
            <a:extLst>
              <a:ext uri="{FF2B5EF4-FFF2-40B4-BE49-F238E27FC236}">
                <a16:creationId xmlns:a16="http://schemas.microsoft.com/office/drawing/2014/main" id="{A6E1D655-E7CB-D311-B6A2-D68611A05A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1066800"/>
            <a:ext cx="44196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/>
              <a:t>Estimate strength of infraspinatus</a:t>
            </a:r>
          </a:p>
        </p:txBody>
      </p:sp>
    </p:spTree>
  </p:cSld>
  <p:clrMapOvr>
    <a:masterClrMapping/>
  </p:clrMapOvr>
  <p:transition>
    <p:blinds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A:\fotoKOschoud\DSC00024.JPG">
            <a:extLst>
              <a:ext uri="{FF2B5EF4-FFF2-40B4-BE49-F238E27FC236}">
                <a16:creationId xmlns:a16="http://schemas.microsoft.com/office/drawing/2014/main" id="{F184DDAF-59E3-2DC2-1780-7BC4BD856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286000"/>
            <a:ext cx="4114800" cy="3276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3" name="Picture 3" descr="A:\fotoKOschoud\DSC00010.JPG">
            <a:extLst>
              <a:ext uri="{FF2B5EF4-FFF2-40B4-BE49-F238E27FC236}">
                <a16:creationId xmlns:a16="http://schemas.microsoft.com/office/drawing/2014/main" id="{45B4CC89-6259-303C-D977-A88A86CCA50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2286000"/>
            <a:ext cx="4114800" cy="3290888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6084" name="Text Box 4">
            <a:extLst>
              <a:ext uri="{FF2B5EF4-FFF2-40B4-BE49-F238E27FC236}">
                <a16:creationId xmlns:a16="http://schemas.microsoft.com/office/drawing/2014/main" id="{84044B8B-2EF2-D312-AAA7-025E0C42ED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38200"/>
            <a:ext cx="44196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/>
              <a:t>Estimate strength of subscapularis</a:t>
            </a:r>
          </a:p>
        </p:txBody>
      </p:sp>
      <p:sp>
        <p:nvSpPr>
          <p:cNvPr id="46085" name="Text Box 5">
            <a:extLst>
              <a:ext uri="{FF2B5EF4-FFF2-40B4-BE49-F238E27FC236}">
                <a16:creationId xmlns:a16="http://schemas.microsoft.com/office/drawing/2014/main" id="{38CB9AC4-E557-9928-F4CE-5970F08A8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838200"/>
            <a:ext cx="31242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/>
              <a:t>Lift-off test (subscapularis)</a:t>
            </a:r>
          </a:p>
        </p:txBody>
      </p:sp>
    </p:spTree>
  </p:cSld>
  <p:clrMapOvr>
    <a:masterClrMapping/>
  </p:clrMapOvr>
  <p:transition>
    <p:blinds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>
            <a:extLst>
              <a:ext uri="{FF2B5EF4-FFF2-40B4-BE49-F238E27FC236}">
                <a16:creationId xmlns:a16="http://schemas.microsoft.com/office/drawing/2014/main" id="{D13E7B3D-ACCA-B1C2-3487-6EDC6D988AD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275856" y="2780928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/>
              <a:t>Instability</a:t>
            </a:r>
          </a:p>
        </p:txBody>
      </p:sp>
      <p:pic>
        <p:nvPicPr>
          <p:cNvPr id="47107" name="Picture 4" descr="C:\Documents and Settings\Ernest\My Documents\ernest\anatomypics\shoulder\shoulder dislocation.bmp">
            <a:extLst>
              <a:ext uri="{FF2B5EF4-FFF2-40B4-BE49-F238E27FC236}">
                <a16:creationId xmlns:a16="http://schemas.microsoft.com/office/drawing/2014/main" id="{81F52FDB-BC4C-D817-39E1-E9FDC82C5C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99899" cy="6885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B4424CB-DDC4-BD41-1DDE-094F9F619A3C}"/>
              </a:ext>
            </a:extLst>
          </p:cNvPr>
          <p:cNvSpPr/>
          <p:nvPr/>
        </p:nvSpPr>
        <p:spPr>
          <a:xfrm>
            <a:off x="395536" y="6381328"/>
            <a:ext cx="1440160" cy="476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2" name="Picture 4" descr="A:\fotoKOschoud\DSC00011.JPG">
            <a:extLst>
              <a:ext uri="{FF2B5EF4-FFF2-40B4-BE49-F238E27FC236}">
                <a16:creationId xmlns:a16="http://schemas.microsoft.com/office/drawing/2014/main" id="{E97368EF-E362-8228-1218-4FCF4D85E71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2590800"/>
            <a:ext cx="3810000" cy="3048000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8133" name="Picture 5" descr="A:\fotoKOschoud\DSC00031.JPG">
            <a:extLst>
              <a:ext uri="{FF2B5EF4-FFF2-40B4-BE49-F238E27FC236}">
                <a16:creationId xmlns:a16="http://schemas.microsoft.com/office/drawing/2014/main" id="{9536A158-F68A-1EDA-660C-653F44774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590800"/>
            <a:ext cx="3810000" cy="304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34" name="Text Box 6">
            <a:extLst>
              <a:ext uri="{FF2B5EF4-FFF2-40B4-BE49-F238E27FC236}">
                <a16:creationId xmlns:a16="http://schemas.microsoft.com/office/drawing/2014/main" id="{5DCBF357-FB69-D324-C97C-43471B7B4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1447800"/>
            <a:ext cx="4572000" cy="528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/>
              <a:t>Apprehension test</a:t>
            </a:r>
          </a:p>
        </p:txBody>
      </p:sp>
    </p:spTree>
  </p:cSld>
  <p:clrMapOvr>
    <a:masterClrMapping/>
  </p:clrMapOvr>
  <p:transition>
    <p:blinds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4" descr="A:\fotoKOschoud\DSC00018.JPG">
            <a:extLst>
              <a:ext uri="{FF2B5EF4-FFF2-40B4-BE49-F238E27FC236}">
                <a16:creationId xmlns:a16="http://schemas.microsoft.com/office/drawing/2014/main" id="{06E5DA10-419D-A081-15E8-DA9006E7EE2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2819400"/>
            <a:ext cx="3810000" cy="3048000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9157" name="Picture 5" descr="A:\fotoKOschoud\DSC00019.JPG">
            <a:extLst>
              <a:ext uri="{FF2B5EF4-FFF2-40B4-BE49-F238E27FC236}">
                <a16:creationId xmlns:a16="http://schemas.microsoft.com/office/drawing/2014/main" id="{2AEAF6FA-7822-3F9D-335F-2703DBFB4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819400"/>
            <a:ext cx="3733800" cy="304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58" name="Text Box 6">
            <a:extLst>
              <a:ext uri="{FF2B5EF4-FFF2-40B4-BE49-F238E27FC236}">
                <a16:creationId xmlns:a16="http://schemas.microsoft.com/office/drawing/2014/main" id="{0C576198-67C4-8C72-C8FA-7CEE29E8AB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1219200"/>
            <a:ext cx="4267200" cy="528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/>
              <a:t>Load and shift test</a:t>
            </a:r>
          </a:p>
        </p:txBody>
      </p:sp>
    </p:spTree>
  </p:cSld>
  <p:clrMapOvr>
    <a:masterClrMapping/>
  </p:clrMapOvr>
  <p:transition>
    <p:blinds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0</TotalTime>
  <Words>109</Words>
  <Application>Microsoft Office PowerPoint</Application>
  <PresentationFormat>On-screen Show (4:3)</PresentationFormat>
  <Paragraphs>32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Times New Roman</vt:lpstr>
      <vt:lpstr>Arial</vt:lpstr>
      <vt:lpstr>Wingdings</vt:lpstr>
      <vt:lpstr>Mesh</vt:lpstr>
      <vt:lpstr>Shoulder Examination</vt:lpstr>
      <vt:lpstr>PowerPoint Presentation</vt:lpstr>
      <vt:lpstr>Assessment Passive Range of Motion</vt:lpstr>
      <vt:lpstr>PowerPoint Presentation</vt:lpstr>
      <vt:lpstr>PowerPoint Presentation</vt:lpstr>
      <vt:lpstr>Hawkins impingement sign</vt:lpstr>
      <vt:lpstr>Neer Impingement sign</vt:lpstr>
      <vt:lpstr>PowerPoint Presentation</vt:lpstr>
      <vt:lpstr>PowerPoint Presentation</vt:lpstr>
      <vt:lpstr>PowerPoint Presentation</vt:lpstr>
      <vt:lpstr>PowerPoint Presentation</vt:lpstr>
      <vt:lpstr>Instability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Shoulder problems</dc:title>
  <dc:creator>Schilders</dc:creator>
  <cp:lastModifiedBy>Ramesh Mehay</cp:lastModifiedBy>
  <cp:revision>11</cp:revision>
  <dcterms:created xsi:type="dcterms:W3CDTF">2005-06-14T19:33:17Z</dcterms:created>
  <dcterms:modified xsi:type="dcterms:W3CDTF">2026-06-28T20:41:21Z</dcterms:modified>
</cp:coreProperties>
</file>