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7"/>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Lst>
  <p:sldSz cx="12192000" cy="6858000"/>
  <p:notesSz cx="6858000" cy="12192000"/>
  <p:embeddedFontLst>
    <p:embeddedFont>
      <p:font typeface="Open Sans" panose="020B0606030504020204" pitchFamily="34" charset="0"/>
      <p:regular r:id="rId38"/>
      <p:bold r:id="rId39"/>
      <p:italic r:id="rId40"/>
      <p:boldItalic r:id="rId41"/>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88194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24.png"/><Relationship Id="rId3" Type="http://schemas.openxmlformats.org/officeDocument/2006/relationships/image" Target="../media/image2.png"/><Relationship Id="rId7" Type="http://schemas.openxmlformats.org/officeDocument/2006/relationships/image" Target="../media/image118.png"/><Relationship Id="rId12" Type="http://schemas.openxmlformats.org/officeDocument/2006/relationships/image" Target="../media/image12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17.png"/><Relationship Id="rId11" Type="http://schemas.openxmlformats.org/officeDocument/2006/relationships/image" Target="../media/image122.png"/><Relationship Id="rId5" Type="http://schemas.openxmlformats.org/officeDocument/2006/relationships/image" Target="../media/image30.png"/><Relationship Id="rId10" Type="http://schemas.openxmlformats.org/officeDocument/2006/relationships/image" Target="../media/image121.png"/><Relationship Id="rId4" Type="http://schemas.openxmlformats.org/officeDocument/2006/relationships/image" Target="../media/image29.png"/><Relationship Id="rId9" Type="http://schemas.openxmlformats.org/officeDocument/2006/relationships/image" Target="../media/image120.png"/><Relationship Id="rId14" Type="http://schemas.openxmlformats.org/officeDocument/2006/relationships/image" Target="../media/image125.png"/></Relationships>
</file>

<file path=ppt/slides/_rels/slide11.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image" Target="../media/image2.png"/><Relationship Id="rId7" Type="http://schemas.openxmlformats.org/officeDocument/2006/relationships/image" Target="../media/image127.png"/><Relationship Id="rId12" Type="http://schemas.openxmlformats.org/officeDocument/2006/relationships/image" Target="../media/image13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26.png"/><Relationship Id="rId11" Type="http://schemas.openxmlformats.org/officeDocument/2006/relationships/image" Target="../media/image131.png"/><Relationship Id="rId5" Type="http://schemas.openxmlformats.org/officeDocument/2006/relationships/image" Target="../media/image57.png"/><Relationship Id="rId10" Type="http://schemas.openxmlformats.org/officeDocument/2006/relationships/image" Target="../media/image130.png"/><Relationship Id="rId4" Type="http://schemas.openxmlformats.org/officeDocument/2006/relationships/image" Target="../media/image45.png"/><Relationship Id="rId9" Type="http://schemas.openxmlformats.org/officeDocument/2006/relationships/image" Target="../media/image129.png"/></Relationships>
</file>

<file path=ppt/slides/_rels/slide12.xml.rels><?xml version="1.0" encoding="UTF-8" standalone="yes"?>
<Relationships xmlns="http://schemas.openxmlformats.org/package/2006/relationships"><Relationship Id="rId8" Type="http://schemas.openxmlformats.org/officeDocument/2006/relationships/image" Target="../media/image136.png"/><Relationship Id="rId13" Type="http://schemas.openxmlformats.org/officeDocument/2006/relationships/image" Target="../media/image141.png"/><Relationship Id="rId3" Type="http://schemas.openxmlformats.org/officeDocument/2006/relationships/image" Target="../media/image2.png"/><Relationship Id="rId7" Type="http://schemas.openxmlformats.org/officeDocument/2006/relationships/image" Target="../media/image135.png"/><Relationship Id="rId12" Type="http://schemas.openxmlformats.org/officeDocument/2006/relationships/image" Target="../media/image140.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34.png"/><Relationship Id="rId11" Type="http://schemas.openxmlformats.org/officeDocument/2006/relationships/image" Target="../media/image139.png"/><Relationship Id="rId5" Type="http://schemas.openxmlformats.org/officeDocument/2006/relationships/image" Target="../media/image133.png"/><Relationship Id="rId15" Type="http://schemas.openxmlformats.org/officeDocument/2006/relationships/image" Target="../media/image30.png"/><Relationship Id="rId10" Type="http://schemas.openxmlformats.org/officeDocument/2006/relationships/image" Target="../media/image138.png"/><Relationship Id="rId4" Type="http://schemas.openxmlformats.org/officeDocument/2006/relationships/image" Target="../media/image29.png"/><Relationship Id="rId9" Type="http://schemas.openxmlformats.org/officeDocument/2006/relationships/image" Target="../media/image137.png"/><Relationship Id="rId14" Type="http://schemas.openxmlformats.org/officeDocument/2006/relationships/image" Target="../media/image142.png"/></Relationships>
</file>

<file path=ppt/slides/_rels/slide13.xml.rels><?xml version="1.0" encoding="UTF-8" standalone="yes"?>
<Relationships xmlns="http://schemas.openxmlformats.org/package/2006/relationships"><Relationship Id="rId8" Type="http://schemas.openxmlformats.org/officeDocument/2006/relationships/image" Target="../media/image145.png"/><Relationship Id="rId13" Type="http://schemas.openxmlformats.org/officeDocument/2006/relationships/image" Target="../media/image150.png"/><Relationship Id="rId3" Type="http://schemas.openxmlformats.org/officeDocument/2006/relationships/image" Target="../media/image36.png"/><Relationship Id="rId7" Type="http://schemas.openxmlformats.org/officeDocument/2006/relationships/image" Target="../media/image144.png"/><Relationship Id="rId12" Type="http://schemas.openxmlformats.org/officeDocument/2006/relationships/image" Target="../media/image149.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43.png"/><Relationship Id="rId11" Type="http://schemas.openxmlformats.org/officeDocument/2006/relationships/image" Target="../media/image148.png"/><Relationship Id="rId5" Type="http://schemas.openxmlformats.org/officeDocument/2006/relationships/image" Target="../media/image29.png"/><Relationship Id="rId15" Type="http://schemas.openxmlformats.org/officeDocument/2006/relationships/image" Target="../media/image30.png"/><Relationship Id="rId10" Type="http://schemas.openxmlformats.org/officeDocument/2006/relationships/image" Target="../media/image147.png"/><Relationship Id="rId4" Type="http://schemas.openxmlformats.org/officeDocument/2006/relationships/image" Target="../media/image2.png"/><Relationship Id="rId9" Type="http://schemas.openxmlformats.org/officeDocument/2006/relationships/image" Target="../media/image146.png"/><Relationship Id="rId14" Type="http://schemas.openxmlformats.org/officeDocument/2006/relationships/image" Target="../media/image151.png"/></Relationships>
</file>

<file path=ppt/slides/_rels/slide14.xml.rels><?xml version="1.0" encoding="UTF-8" standalone="yes"?>
<Relationships xmlns="http://schemas.openxmlformats.org/package/2006/relationships"><Relationship Id="rId8" Type="http://schemas.openxmlformats.org/officeDocument/2006/relationships/image" Target="../media/image155.png"/><Relationship Id="rId13" Type="http://schemas.openxmlformats.org/officeDocument/2006/relationships/image" Target="../media/image160.png"/><Relationship Id="rId3" Type="http://schemas.openxmlformats.org/officeDocument/2006/relationships/image" Target="../media/image2.png"/><Relationship Id="rId7" Type="http://schemas.openxmlformats.org/officeDocument/2006/relationships/image" Target="../media/image154.png"/><Relationship Id="rId12" Type="http://schemas.openxmlformats.org/officeDocument/2006/relationships/image" Target="../media/image159.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53.png"/><Relationship Id="rId11" Type="http://schemas.openxmlformats.org/officeDocument/2006/relationships/image" Target="../media/image158.png"/><Relationship Id="rId5" Type="http://schemas.openxmlformats.org/officeDocument/2006/relationships/image" Target="../media/image152.png"/><Relationship Id="rId15" Type="http://schemas.openxmlformats.org/officeDocument/2006/relationships/image" Target="../media/image30.png"/><Relationship Id="rId10" Type="http://schemas.openxmlformats.org/officeDocument/2006/relationships/image" Target="../media/image157.png"/><Relationship Id="rId4" Type="http://schemas.openxmlformats.org/officeDocument/2006/relationships/image" Target="../media/image29.png"/><Relationship Id="rId9" Type="http://schemas.openxmlformats.org/officeDocument/2006/relationships/image" Target="../media/image156.png"/><Relationship Id="rId14" Type="http://schemas.openxmlformats.org/officeDocument/2006/relationships/image" Target="../media/image161.png"/></Relationships>
</file>

<file path=ppt/slides/_rels/slide15.xml.rels><?xml version="1.0" encoding="UTF-8" standalone="yes"?>
<Relationships xmlns="http://schemas.openxmlformats.org/package/2006/relationships"><Relationship Id="rId8" Type="http://schemas.openxmlformats.org/officeDocument/2006/relationships/image" Target="../media/image165.png"/><Relationship Id="rId13" Type="http://schemas.openxmlformats.org/officeDocument/2006/relationships/image" Target="../media/image57.png"/><Relationship Id="rId3" Type="http://schemas.openxmlformats.org/officeDocument/2006/relationships/image" Target="../media/image162.png"/><Relationship Id="rId7" Type="http://schemas.openxmlformats.org/officeDocument/2006/relationships/image" Target="../media/image164.png"/><Relationship Id="rId12" Type="http://schemas.openxmlformats.org/officeDocument/2006/relationships/image" Target="../media/image169.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63.png"/><Relationship Id="rId11" Type="http://schemas.openxmlformats.org/officeDocument/2006/relationships/image" Target="../media/image168.png"/><Relationship Id="rId5" Type="http://schemas.openxmlformats.org/officeDocument/2006/relationships/image" Target="../media/image45.png"/><Relationship Id="rId10" Type="http://schemas.openxmlformats.org/officeDocument/2006/relationships/image" Target="../media/image167.png"/><Relationship Id="rId4" Type="http://schemas.openxmlformats.org/officeDocument/2006/relationships/image" Target="../media/image2.png"/><Relationship Id="rId9" Type="http://schemas.openxmlformats.org/officeDocument/2006/relationships/image" Target="../media/image166.png"/></Relationships>
</file>

<file path=ppt/slides/_rels/slide16.xml.rels><?xml version="1.0" encoding="UTF-8" standalone="yes"?>
<Relationships xmlns="http://schemas.openxmlformats.org/package/2006/relationships"><Relationship Id="rId8" Type="http://schemas.openxmlformats.org/officeDocument/2006/relationships/image" Target="../media/image173.png"/><Relationship Id="rId13" Type="http://schemas.openxmlformats.org/officeDocument/2006/relationships/image" Target="../media/image178.png"/><Relationship Id="rId18" Type="http://schemas.openxmlformats.org/officeDocument/2006/relationships/image" Target="../media/image183.png"/><Relationship Id="rId3" Type="http://schemas.openxmlformats.org/officeDocument/2006/relationships/image" Target="../media/image170.png"/><Relationship Id="rId21" Type="http://schemas.openxmlformats.org/officeDocument/2006/relationships/image" Target="../media/image186.png"/><Relationship Id="rId7" Type="http://schemas.openxmlformats.org/officeDocument/2006/relationships/image" Target="../media/image172.png"/><Relationship Id="rId12" Type="http://schemas.openxmlformats.org/officeDocument/2006/relationships/image" Target="../media/image177.png"/><Relationship Id="rId17" Type="http://schemas.openxmlformats.org/officeDocument/2006/relationships/image" Target="../media/image182.png"/><Relationship Id="rId2" Type="http://schemas.openxmlformats.org/officeDocument/2006/relationships/notesSlide" Target="../notesSlides/notesSlide16.xml"/><Relationship Id="rId16" Type="http://schemas.openxmlformats.org/officeDocument/2006/relationships/image" Target="../media/image181.png"/><Relationship Id="rId20" Type="http://schemas.openxmlformats.org/officeDocument/2006/relationships/image" Target="../media/image185.png"/><Relationship Id="rId1" Type="http://schemas.openxmlformats.org/officeDocument/2006/relationships/slideLayout" Target="../slideLayouts/slideLayout1.xml"/><Relationship Id="rId6" Type="http://schemas.openxmlformats.org/officeDocument/2006/relationships/image" Target="../media/image171.png"/><Relationship Id="rId11" Type="http://schemas.openxmlformats.org/officeDocument/2006/relationships/image" Target="../media/image176.png"/><Relationship Id="rId5" Type="http://schemas.openxmlformats.org/officeDocument/2006/relationships/image" Target="../media/image29.png"/><Relationship Id="rId15" Type="http://schemas.openxmlformats.org/officeDocument/2006/relationships/image" Target="../media/image180.png"/><Relationship Id="rId23" Type="http://schemas.openxmlformats.org/officeDocument/2006/relationships/image" Target="../media/image30.png"/><Relationship Id="rId10" Type="http://schemas.openxmlformats.org/officeDocument/2006/relationships/image" Target="../media/image175.png"/><Relationship Id="rId19" Type="http://schemas.openxmlformats.org/officeDocument/2006/relationships/image" Target="../media/image184.png"/><Relationship Id="rId4" Type="http://schemas.openxmlformats.org/officeDocument/2006/relationships/image" Target="../media/image2.png"/><Relationship Id="rId9" Type="http://schemas.openxmlformats.org/officeDocument/2006/relationships/image" Target="../media/image174.png"/><Relationship Id="rId14" Type="http://schemas.openxmlformats.org/officeDocument/2006/relationships/image" Target="../media/image179.png"/><Relationship Id="rId22" Type="http://schemas.openxmlformats.org/officeDocument/2006/relationships/image" Target="../media/image187.png"/></Relationships>
</file>

<file path=ppt/slides/_rels/slide17.xml.rels><?xml version="1.0" encoding="UTF-8" standalone="yes"?>
<Relationships xmlns="http://schemas.openxmlformats.org/package/2006/relationships"><Relationship Id="rId8" Type="http://schemas.openxmlformats.org/officeDocument/2006/relationships/image" Target="../media/image189.png"/><Relationship Id="rId13" Type="http://schemas.openxmlformats.org/officeDocument/2006/relationships/image" Target="../media/image194.png"/><Relationship Id="rId3" Type="http://schemas.openxmlformats.org/officeDocument/2006/relationships/image" Target="../media/image170.png"/><Relationship Id="rId7" Type="http://schemas.openxmlformats.org/officeDocument/2006/relationships/image" Target="../media/image143.png"/><Relationship Id="rId12" Type="http://schemas.openxmlformats.org/officeDocument/2006/relationships/image" Target="../media/image193.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88.png"/><Relationship Id="rId11" Type="http://schemas.openxmlformats.org/officeDocument/2006/relationships/image" Target="../media/image192.png"/><Relationship Id="rId5" Type="http://schemas.openxmlformats.org/officeDocument/2006/relationships/image" Target="../media/image29.png"/><Relationship Id="rId10" Type="http://schemas.openxmlformats.org/officeDocument/2006/relationships/image" Target="../media/image191.png"/><Relationship Id="rId4" Type="http://schemas.openxmlformats.org/officeDocument/2006/relationships/image" Target="../media/image2.png"/><Relationship Id="rId9" Type="http://schemas.openxmlformats.org/officeDocument/2006/relationships/image" Target="../media/image190.png"/><Relationship Id="rId14" Type="http://schemas.openxmlformats.org/officeDocument/2006/relationships/image" Target="../media/image169.png"/></Relationships>
</file>

<file path=ppt/slides/_rels/slide18.xml.rels><?xml version="1.0" encoding="UTF-8" standalone="yes"?>
<Relationships xmlns="http://schemas.openxmlformats.org/package/2006/relationships"><Relationship Id="rId8" Type="http://schemas.openxmlformats.org/officeDocument/2006/relationships/image" Target="../media/image196.png"/><Relationship Id="rId13" Type="http://schemas.openxmlformats.org/officeDocument/2006/relationships/image" Target="../media/image201.png"/><Relationship Id="rId18" Type="http://schemas.openxmlformats.org/officeDocument/2006/relationships/image" Target="../media/image205.png"/><Relationship Id="rId3" Type="http://schemas.openxmlformats.org/officeDocument/2006/relationships/image" Target="../media/image36.png"/><Relationship Id="rId21" Type="http://schemas.openxmlformats.org/officeDocument/2006/relationships/image" Target="../media/image208.png"/><Relationship Id="rId7" Type="http://schemas.openxmlformats.org/officeDocument/2006/relationships/image" Target="../media/image195.png"/><Relationship Id="rId12" Type="http://schemas.openxmlformats.org/officeDocument/2006/relationships/image" Target="../media/image200.png"/><Relationship Id="rId17" Type="http://schemas.openxmlformats.org/officeDocument/2006/relationships/image" Target="../media/image204.png"/><Relationship Id="rId2" Type="http://schemas.openxmlformats.org/officeDocument/2006/relationships/notesSlide" Target="../notesSlides/notesSlide18.xml"/><Relationship Id="rId16" Type="http://schemas.openxmlformats.org/officeDocument/2006/relationships/image" Target="../media/image160.png"/><Relationship Id="rId20" Type="http://schemas.openxmlformats.org/officeDocument/2006/relationships/image" Target="../media/image207.png"/><Relationship Id="rId1" Type="http://schemas.openxmlformats.org/officeDocument/2006/relationships/slideLayout" Target="../slideLayouts/slideLayout1.xml"/><Relationship Id="rId6" Type="http://schemas.openxmlformats.org/officeDocument/2006/relationships/image" Target="../media/image57.png"/><Relationship Id="rId11" Type="http://schemas.openxmlformats.org/officeDocument/2006/relationships/image" Target="../media/image199.png"/><Relationship Id="rId24" Type="http://schemas.openxmlformats.org/officeDocument/2006/relationships/image" Target="../media/image211.png"/><Relationship Id="rId5" Type="http://schemas.openxmlformats.org/officeDocument/2006/relationships/image" Target="../media/image45.png"/><Relationship Id="rId15" Type="http://schemas.openxmlformats.org/officeDocument/2006/relationships/image" Target="../media/image203.png"/><Relationship Id="rId23" Type="http://schemas.openxmlformats.org/officeDocument/2006/relationships/image" Target="../media/image210.png"/><Relationship Id="rId10" Type="http://schemas.openxmlformats.org/officeDocument/2006/relationships/image" Target="../media/image198.png"/><Relationship Id="rId19" Type="http://schemas.openxmlformats.org/officeDocument/2006/relationships/image" Target="../media/image206.png"/><Relationship Id="rId4" Type="http://schemas.openxmlformats.org/officeDocument/2006/relationships/image" Target="../media/image2.png"/><Relationship Id="rId9" Type="http://schemas.openxmlformats.org/officeDocument/2006/relationships/image" Target="../media/image197.png"/><Relationship Id="rId14" Type="http://schemas.openxmlformats.org/officeDocument/2006/relationships/image" Target="../media/image202.png"/><Relationship Id="rId22" Type="http://schemas.openxmlformats.org/officeDocument/2006/relationships/image" Target="../media/image209.png"/></Relationships>
</file>

<file path=ppt/slides/_rels/slide19.xml.rels><?xml version="1.0" encoding="UTF-8" standalone="yes"?>
<Relationships xmlns="http://schemas.openxmlformats.org/package/2006/relationships"><Relationship Id="rId8" Type="http://schemas.openxmlformats.org/officeDocument/2006/relationships/image" Target="../media/image214.png"/><Relationship Id="rId13" Type="http://schemas.openxmlformats.org/officeDocument/2006/relationships/image" Target="../media/image219.png"/><Relationship Id="rId18" Type="http://schemas.openxmlformats.org/officeDocument/2006/relationships/image" Target="../media/image30.png"/><Relationship Id="rId3" Type="http://schemas.openxmlformats.org/officeDocument/2006/relationships/image" Target="../media/image170.png"/><Relationship Id="rId7" Type="http://schemas.openxmlformats.org/officeDocument/2006/relationships/image" Target="../media/image213.png"/><Relationship Id="rId12" Type="http://schemas.openxmlformats.org/officeDocument/2006/relationships/image" Target="../media/image218.png"/><Relationship Id="rId17" Type="http://schemas.openxmlformats.org/officeDocument/2006/relationships/image" Target="../media/image223.png"/><Relationship Id="rId2" Type="http://schemas.openxmlformats.org/officeDocument/2006/relationships/notesSlide" Target="../notesSlides/notesSlide19.xml"/><Relationship Id="rId16" Type="http://schemas.openxmlformats.org/officeDocument/2006/relationships/image" Target="../media/image222.png"/><Relationship Id="rId1" Type="http://schemas.openxmlformats.org/officeDocument/2006/relationships/slideLayout" Target="../slideLayouts/slideLayout1.xml"/><Relationship Id="rId6" Type="http://schemas.openxmlformats.org/officeDocument/2006/relationships/image" Target="../media/image212.png"/><Relationship Id="rId11" Type="http://schemas.openxmlformats.org/officeDocument/2006/relationships/image" Target="../media/image217.png"/><Relationship Id="rId5" Type="http://schemas.openxmlformats.org/officeDocument/2006/relationships/image" Target="../media/image29.png"/><Relationship Id="rId15" Type="http://schemas.openxmlformats.org/officeDocument/2006/relationships/image" Target="../media/image221.png"/><Relationship Id="rId10" Type="http://schemas.openxmlformats.org/officeDocument/2006/relationships/image" Target="../media/image216.png"/><Relationship Id="rId4" Type="http://schemas.openxmlformats.org/officeDocument/2006/relationships/image" Target="../media/image2.png"/><Relationship Id="rId9" Type="http://schemas.openxmlformats.org/officeDocument/2006/relationships/image" Target="../media/image215.png"/><Relationship Id="rId14" Type="http://schemas.openxmlformats.org/officeDocument/2006/relationships/image" Target="../media/image220.pn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6.png"/><Relationship Id="rId3" Type="http://schemas.openxmlformats.org/officeDocument/2006/relationships/image" Target="../media/image12.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notesSlide" Target="../notesSlides/notesSlide2.xml"/><Relationship Id="rId16" Type="http://schemas.openxmlformats.org/officeDocument/2006/relationships/image" Target="../media/image24.png"/><Relationship Id="rId20"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19" Type="http://schemas.openxmlformats.org/officeDocument/2006/relationships/image" Target="../media/image27.png"/><Relationship Id="rId4" Type="http://schemas.openxmlformats.org/officeDocument/2006/relationships/image" Target="../media/image2.png"/><Relationship Id="rId9" Type="http://schemas.openxmlformats.org/officeDocument/2006/relationships/image" Target="../media/image17.png"/><Relationship Id="rId14" Type="http://schemas.openxmlformats.org/officeDocument/2006/relationships/image" Target="../media/image22.png"/></Relationships>
</file>

<file path=ppt/slides/_rels/slide20.xml.rels><?xml version="1.0" encoding="UTF-8" standalone="yes"?>
<Relationships xmlns="http://schemas.openxmlformats.org/package/2006/relationships"><Relationship Id="rId8" Type="http://schemas.openxmlformats.org/officeDocument/2006/relationships/image" Target="../media/image226.png"/><Relationship Id="rId13" Type="http://schemas.openxmlformats.org/officeDocument/2006/relationships/image" Target="../media/image30.png"/><Relationship Id="rId3" Type="http://schemas.openxmlformats.org/officeDocument/2006/relationships/image" Target="../media/image36.png"/><Relationship Id="rId7" Type="http://schemas.openxmlformats.org/officeDocument/2006/relationships/image" Target="../media/image225.png"/><Relationship Id="rId12" Type="http://schemas.openxmlformats.org/officeDocument/2006/relationships/image" Target="../media/image230.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24.png"/><Relationship Id="rId11" Type="http://schemas.openxmlformats.org/officeDocument/2006/relationships/image" Target="../media/image229.png"/><Relationship Id="rId5" Type="http://schemas.openxmlformats.org/officeDocument/2006/relationships/image" Target="../media/image29.png"/><Relationship Id="rId10" Type="http://schemas.openxmlformats.org/officeDocument/2006/relationships/image" Target="../media/image228.png"/><Relationship Id="rId4" Type="http://schemas.openxmlformats.org/officeDocument/2006/relationships/image" Target="../media/image2.png"/><Relationship Id="rId9" Type="http://schemas.openxmlformats.org/officeDocument/2006/relationships/image" Target="../media/image227.png"/></Relationships>
</file>

<file path=ppt/slides/_rels/slide21.xml.rels><?xml version="1.0" encoding="UTF-8" standalone="yes"?>
<Relationships xmlns="http://schemas.openxmlformats.org/package/2006/relationships"><Relationship Id="rId8" Type="http://schemas.openxmlformats.org/officeDocument/2006/relationships/image" Target="../media/image233.png"/><Relationship Id="rId13" Type="http://schemas.openxmlformats.org/officeDocument/2006/relationships/image" Target="../media/image238.png"/><Relationship Id="rId3" Type="http://schemas.openxmlformats.org/officeDocument/2006/relationships/image" Target="../media/image36.png"/><Relationship Id="rId7" Type="http://schemas.openxmlformats.org/officeDocument/2006/relationships/image" Target="../media/image232.png"/><Relationship Id="rId12" Type="http://schemas.openxmlformats.org/officeDocument/2006/relationships/image" Target="../media/image237.png"/><Relationship Id="rId2" Type="http://schemas.openxmlformats.org/officeDocument/2006/relationships/notesSlide" Target="../notesSlides/notesSlide21.xml"/><Relationship Id="rId16"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231.png"/><Relationship Id="rId11" Type="http://schemas.openxmlformats.org/officeDocument/2006/relationships/image" Target="../media/image236.png"/><Relationship Id="rId5" Type="http://schemas.openxmlformats.org/officeDocument/2006/relationships/image" Target="../media/image29.png"/><Relationship Id="rId15" Type="http://schemas.openxmlformats.org/officeDocument/2006/relationships/image" Target="../media/image240.png"/><Relationship Id="rId10" Type="http://schemas.openxmlformats.org/officeDocument/2006/relationships/image" Target="../media/image235.png"/><Relationship Id="rId4" Type="http://schemas.openxmlformats.org/officeDocument/2006/relationships/image" Target="../media/image2.png"/><Relationship Id="rId9" Type="http://schemas.openxmlformats.org/officeDocument/2006/relationships/image" Target="../media/image234.png"/><Relationship Id="rId14" Type="http://schemas.openxmlformats.org/officeDocument/2006/relationships/image" Target="../media/image239.png"/></Relationships>
</file>

<file path=ppt/slides/_rels/slide22.xml.rels><?xml version="1.0" encoding="UTF-8" standalone="yes"?>
<Relationships xmlns="http://schemas.openxmlformats.org/package/2006/relationships"><Relationship Id="rId8" Type="http://schemas.openxmlformats.org/officeDocument/2006/relationships/image" Target="../media/image242.png"/><Relationship Id="rId13" Type="http://schemas.openxmlformats.org/officeDocument/2006/relationships/image" Target="../media/image247.png"/><Relationship Id="rId18" Type="http://schemas.openxmlformats.org/officeDocument/2006/relationships/image" Target="../media/image252.png"/><Relationship Id="rId26" Type="http://schemas.openxmlformats.org/officeDocument/2006/relationships/image" Target="../media/image259.png"/><Relationship Id="rId3" Type="http://schemas.openxmlformats.org/officeDocument/2006/relationships/image" Target="../media/image162.png"/><Relationship Id="rId21" Type="http://schemas.openxmlformats.org/officeDocument/2006/relationships/image" Target="../media/image255.png"/><Relationship Id="rId7" Type="http://schemas.openxmlformats.org/officeDocument/2006/relationships/image" Target="../media/image241.png"/><Relationship Id="rId12" Type="http://schemas.openxmlformats.org/officeDocument/2006/relationships/image" Target="../media/image246.png"/><Relationship Id="rId17" Type="http://schemas.openxmlformats.org/officeDocument/2006/relationships/image" Target="../media/image251.png"/><Relationship Id="rId25" Type="http://schemas.openxmlformats.org/officeDocument/2006/relationships/image" Target="../media/image258.png"/><Relationship Id="rId2" Type="http://schemas.openxmlformats.org/officeDocument/2006/relationships/notesSlide" Target="../notesSlides/notesSlide22.xml"/><Relationship Id="rId16" Type="http://schemas.openxmlformats.org/officeDocument/2006/relationships/image" Target="../media/image250.png"/><Relationship Id="rId20" Type="http://schemas.openxmlformats.org/officeDocument/2006/relationships/image" Target="../media/image254.png"/><Relationship Id="rId29" Type="http://schemas.openxmlformats.org/officeDocument/2006/relationships/image" Target="../media/image262.png"/><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245.png"/><Relationship Id="rId24" Type="http://schemas.openxmlformats.org/officeDocument/2006/relationships/image" Target="../media/image227.png"/><Relationship Id="rId5" Type="http://schemas.openxmlformats.org/officeDocument/2006/relationships/image" Target="../media/image29.png"/><Relationship Id="rId15" Type="http://schemas.openxmlformats.org/officeDocument/2006/relationships/image" Target="../media/image249.png"/><Relationship Id="rId23" Type="http://schemas.openxmlformats.org/officeDocument/2006/relationships/image" Target="../media/image257.png"/><Relationship Id="rId28" Type="http://schemas.openxmlformats.org/officeDocument/2006/relationships/image" Target="../media/image261.png"/><Relationship Id="rId10" Type="http://schemas.openxmlformats.org/officeDocument/2006/relationships/image" Target="../media/image244.png"/><Relationship Id="rId19" Type="http://schemas.openxmlformats.org/officeDocument/2006/relationships/image" Target="../media/image253.png"/><Relationship Id="rId4" Type="http://schemas.openxmlformats.org/officeDocument/2006/relationships/image" Target="../media/image2.png"/><Relationship Id="rId9" Type="http://schemas.openxmlformats.org/officeDocument/2006/relationships/image" Target="../media/image243.png"/><Relationship Id="rId14" Type="http://schemas.openxmlformats.org/officeDocument/2006/relationships/image" Target="../media/image248.png"/><Relationship Id="rId22" Type="http://schemas.openxmlformats.org/officeDocument/2006/relationships/image" Target="../media/image256.png"/><Relationship Id="rId27" Type="http://schemas.openxmlformats.org/officeDocument/2006/relationships/image" Target="../media/image260.png"/></Relationships>
</file>

<file path=ppt/slides/_rels/slide23.xml.rels><?xml version="1.0" encoding="UTF-8" standalone="yes"?>
<Relationships xmlns="http://schemas.openxmlformats.org/package/2006/relationships"><Relationship Id="rId8" Type="http://schemas.openxmlformats.org/officeDocument/2006/relationships/image" Target="../media/image265.png"/><Relationship Id="rId13" Type="http://schemas.openxmlformats.org/officeDocument/2006/relationships/image" Target="../media/image270.png"/><Relationship Id="rId18" Type="http://schemas.openxmlformats.org/officeDocument/2006/relationships/image" Target="../media/image275.png"/><Relationship Id="rId26" Type="http://schemas.openxmlformats.org/officeDocument/2006/relationships/image" Target="../media/image283.png"/><Relationship Id="rId3" Type="http://schemas.openxmlformats.org/officeDocument/2006/relationships/image" Target="../media/image12.png"/><Relationship Id="rId21" Type="http://schemas.openxmlformats.org/officeDocument/2006/relationships/image" Target="../media/image278.png"/><Relationship Id="rId7" Type="http://schemas.openxmlformats.org/officeDocument/2006/relationships/image" Target="../media/image264.png"/><Relationship Id="rId12" Type="http://schemas.openxmlformats.org/officeDocument/2006/relationships/image" Target="../media/image269.png"/><Relationship Id="rId17" Type="http://schemas.openxmlformats.org/officeDocument/2006/relationships/image" Target="../media/image274.png"/><Relationship Id="rId25" Type="http://schemas.openxmlformats.org/officeDocument/2006/relationships/image" Target="../media/image282.png"/><Relationship Id="rId2" Type="http://schemas.openxmlformats.org/officeDocument/2006/relationships/notesSlide" Target="../notesSlides/notesSlide23.xml"/><Relationship Id="rId16" Type="http://schemas.openxmlformats.org/officeDocument/2006/relationships/image" Target="../media/image273.png"/><Relationship Id="rId20" Type="http://schemas.openxmlformats.org/officeDocument/2006/relationships/image" Target="../media/image277.png"/><Relationship Id="rId29" Type="http://schemas.openxmlformats.org/officeDocument/2006/relationships/image" Target="../media/image286.png"/><Relationship Id="rId1" Type="http://schemas.openxmlformats.org/officeDocument/2006/relationships/slideLayout" Target="../slideLayouts/slideLayout1.xml"/><Relationship Id="rId6" Type="http://schemas.openxmlformats.org/officeDocument/2006/relationships/image" Target="../media/image263.png"/><Relationship Id="rId11" Type="http://schemas.openxmlformats.org/officeDocument/2006/relationships/image" Target="../media/image268.png"/><Relationship Id="rId24" Type="http://schemas.openxmlformats.org/officeDocument/2006/relationships/image" Target="../media/image281.png"/><Relationship Id="rId32" Type="http://schemas.openxmlformats.org/officeDocument/2006/relationships/image" Target="../media/image288.png"/><Relationship Id="rId5" Type="http://schemas.openxmlformats.org/officeDocument/2006/relationships/image" Target="../media/image13.png"/><Relationship Id="rId15" Type="http://schemas.openxmlformats.org/officeDocument/2006/relationships/image" Target="../media/image272.png"/><Relationship Id="rId23" Type="http://schemas.openxmlformats.org/officeDocument/2006/relationships/image" Target="../media/image280.png"/><Relationship Id="rId28" Type="http://schemas.openxmlformats.org/officeDocument/2006/relationships/image" Target="../media/image285.png"/><Relationship Id="rId10" Type="http://schemas.openxmlformats.org/officeDocument/2006/relationships/image" Target="../media/image267.png"/><Relationship Id="rId19" Type="http://schemas.openxmlformats.org/officeDocument/2006/relationships/image" Target="../media/image276.png"/><Relationship Id="rId31" Type="http://schemas.openxmlformats.org/officeDocument/2006/relationships/image" Target="../media/image76.png"/><Relationship Id="rId4" Type="http://schemas.openxmlformats.org/officeDocument/2006/relationships/image" Target="../media/image2.png"/><Relationship Id="rId9" Type="http://schemas.openxmlformats.org/officeDocument/2006/relationships/image" Target="../media/image266.png"/><Relationship Id="rId14" Type="http://schemas.openxmlformats.org/officeDocument/2006/relationships/image" Target="../media/image271.png"/><Relationship Id="rId22" Type="http://schemas.openxmlformats.org/officeDocument/2006/relationships/image" Target="../media/image279.png"/><Relationship Id="rId27" Type="http://schemas.openxmlformats.org/officeDocument/2006/relationships/image" Target="../media/image284.png"/><Relationship Id="rId30" Type="http://schemas.openxmlformats.org/officeDocument/2006/relationships/image" Target="../media/image287.png"/></Relationships>
</file>

<file path=ppt/slides/_rels/slide24.xml.rels><?xml version="1.0" encoding="UTF-8" standalone="yes"?>
<Relationships xmlns="http://schemas.openxmlformats.org/package/2006/relationships"><Relationship Id="rId8" Type="http://schemas.openxmlformats.org/officeDocument/2006/relationships/image" Target="../media/image290.png"/><Relationship Id="rId13" Type="http://schemas.openxmlformats.org/officeDocument/2006/relationships/image" Target="../media/image295.png"/><Relationship Id="rId3" Type="http://schemas.openxmlformats.org/officeDocument/2006/relationships/image" Target="../media/image36.png"/><Relationship Id="rId7" Type="http://schemas.openxmlformats.org/officeDocument/2006/relationships/image" Target="../media/image289.png"/><Relationship Id="rId12" Type="http://schemas.openxmlformats.org/officeDocument/2006/relationships/image" Target="../media/image294.png"/><Relationship Id="rId2" Type="http://schemas.openxmlformats.org/officeDocument/2006/relationships/notesSlide" Target="../notesSlides/notesSlide24.xml"/><Relationship Id="rId16" Type="http://schemas.openxmlformats.org/officeDocument/2006/relationships/image" Target="../media/image298.png"/><Relationship Id="rId1" Type="http://schemas.openxmlformats.org/officeDocument/2006/relationships/slideLayout" Target="../slideLayouts/slideLayout1.xml"/><Relationship Id="rId6" Type="http://schemas.openxmlformats.org/officeDocument/2006/relationships/image" Target="../media/image57.png"/><Relationship Id="rId11" Type="http://schemas.openxmlformats.org/officeDocument/2006/relationships/image" Target="../media/image293.png"/><Relationship Id="rId5" Type="http://schemas.openxmlformats.org/officeDocument/2006/relationships/image" Target="../media/image45.png"/><Relationship Id="rId15" Type="http://schemas.openxmlformats.org/officeDocument/2006/relationships/image" Target="../media/image297.png"/><Relationship Id="rId10" Type="http://schemas.openxmlformats.org/officeDocument/2006/relationships/image" Target="../media/image292.png"/><Relationship Id="rId4" Type="http://schemas.openxmlformats.org/officeDocument/2006/relationships/image" Target="../media/image2.png"/><Relationship Id="rId9" Type="http://schemas.openxmlformats.org/officeDocument/2006/relationships/image" Target="../media/image291.png"/><Relationship Id="rId14" Type="http://schemas.openxmlformats.org/officeDocument/2006/relationships/image" Target="../media/image296.png"/></Relationships>
</file>

<file path=ppt/slides/_rels/slide25.xml.rels><?xml version="1.0" encoding="UTF-8" standalone="yes"?>
<Relationships xmlns="http://schemas.openxmlformats.org/package/2006/relationships"><Relationship Id="rId8" Type="http://schemas.openxmlformats.org/officeDocument/2006/relationships/image" Target="../media/image300.png"/><Relationship Id="rId13" Type="http://schemas.openxmlformats.org/officeDocument/2006/relationships/image" Target="../media/image305.png"/><Relationship Id="rId18" Type="http://schemas.openxmlformats.org/officeDocument/2006/relationships/image" Target="../media/image309.png"/><Relationship Id="rId3" Type="http://schemas.openxmlformats.org/officeDocument/2006/relationships/image" Target="../media/image36.png"/><Relationship Id="rId7" Type="http://schemas.openxmlformats.org/officeDocument/2006/relationships/image" Target="../media/image299.png"/><Relationship Id="rId12" Type="http://schemas.openxmlformats.org/officeDocument/2006/relationships/image" Target="../media/image304.png"/><Relationship Id="rId17" Type="http://schemas.openxmlformats.org/officeDocument/2006/relationships/image" Target="../media/image308.png"/><Relationship Id="rId2" Type="http://schemas.openxmlformats.org/officeDocument/2006/relationships/notesSlide" Target="../notesSlides/notesSlide25.xml"/><Relationship Id="rId16" Type="http://schemas.openxmlformats.org/officeDocument/2006/relationships/image" Target="../media/image293.png"/><Relationship Id="rId1" Type="http://schemas.openxmlformats.org/officeDocument/2006/relationships/slideLayout" Target="../slideLayouts/slideLayout1.xml"/><Relationship Id="rId6" Type="http://schemas.openxmlformats.org/officeDocument/2006/relationships/image" Target="../media/image57.png"/><Relationship Id="rId11" Type="http://schemas.openxmlformats.org/officeDocument/2006/relationships/image" Target="../media/image303.png"/><Relationship Id="rId5" Type="http://schemas.openxmlformats.org/officeDocument/2006/relationships/image" Target="../media/image45.png"/><Relationship Id="rId15" Type="http://schemas.openxmlformats.org/officeDocument/2006/relationships/image" Target="../media/image307.png"/><Relationship Id="rId10" Type="http://schemas.openxmlformats.org/officeDocument/2006/relationships/image" Target="../media/image302.png"/><Relationship Id="rId4" Type="http://schemas.openxmlformats.org/officeDocument/2006/relationships/image" Target="../media/image2.png"/><Relationship Id="rId9" Type="http://schemas.openxmlformats.org/officeDocument/2006/relationships/image" Target="../media/image301.png"/><Relationship Id="rId14" Type="http://schemas.openxmlformats.org/officeDocument/2006/relationships/image" Target="../media/image306.png"/></Relationships>
</file>

<file path=ppt/slides/_rels/slide26.xml.rels><?xml version="1.0" encoding="UTF-8" standalone="yes"?>
<Relationships xmlns="http://schemas.openxmlformats.org/package/2006/relationships"><Relationship Id="rId8" Type="http://schemas.openxmlformats.org/officeDocument/2006/relationships/image" Target="../media/image312.png"/><Relationship Id="rId13" Type="http://schemas.openxmlformats.org/officeDocument/2006/relationships/image" Target="../media/image317.png"/><Relationship Id="rId3" Type="http://schemas.openxmlformats.org/officeDocument/2006/relationships/image" Target="../media/image170.png"/><Relationship Id="rId7" Type="http://schemas.openxmlformats.org/officeDocument/2006/relationships/image" Target="../media/image311.png"/><Relationship Id="rId12" Type="http://schemas.openxmlformats.org/officeDocument/2006/relationships/image" Target="../media/image316.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310.png"/><Relationship Id="rId11" Type="http://schemas.openxmlformats.org/officeDocument/2006/relationships/image" Target="../media/image315.png"/><Relationship Id="rId5" Type="http://schemas.openxmlformats.org/officeDocument/2006/relationships/image" Target="../media/image45.png"/><Relationship Id="rId15" Type="http://schemas.openxmlformats.org/officeDocument/2006/relationships/image" Target="../media/image57.png"/><Relationship Id="rId10" Type="http://schemas.openxmlformats.org/officeDocument/2006/relationships/image" Target="../media/image314.png"/><Relationship Id="rId4" Type="http://schemas.openxmlformats.org/officeDocument/2006/relationships/image" Target="../media/image2.png"/><Relationship Id="rId9" Type="http://schemas.openxmlformats.org/officeDocument/2006/relationships/image" Target="../media/image313.png"/><Relationship Id="rId14" Type="http://schemas.openxmlformats.org/officeDocument/2006/relationships/image" Target="../media/image318.png"/></Relationships>
</file>

<file path=ppt/slides/_rels/slide27.xml.rels><?xml version="1.0" encoding="UTF-8" standalone="yes"?>
<Relationships xmlns="http://schemas.openxmlformats.org/package/2006/relationships"><Relationship Id="rId8" Type="http://schemas.openxmlformats.org/officeDocument/2006/relationships/image" Target="../media/image321.png"/><Relationship Id="rId13" Type="http://schemas.openxmlformats.org/officeDocument/2006/relationships/image" Target="../media/image326.png"/><Relationship Id="rId3" Type="http://schemas.openxmlformats.org/officeDocument/2006/relationships/image" Target="../media/image170.png"/><Relationship Id="rId7" Type="http://schemas.openxmlformats.org/officeDocument/2006/relationships/image" Target="../media/image320.png"/><Relationship Id="rId12" Type="http://schemas.openxmlformats.org/officeDocument/2006/relationships/image" Target="../media/image325.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319.png"/><Relationship Id="rId11" Type="http://schemas.openxmlformats.org/officeDocument/2006/relationships/image" Target="../media/image324.png"/><Relationship Id="rId5" Type="http://schemas.openxmlformats.org/officeDocument/2006/relationships/image" Target="../media/image29.png"/><Relationship Id="rId15" Type="http://schemas.openxmlformats.org/officeDocument/2006/relationships/image" Target="../media/image30.png"/><Relationship Id="rId10" Type="http://schemas.openxmlformats.org/officeDocument/2006/relationships/image" Target="../media/image323.png"/><Relationship Id="rId4" Type="http://schemas.openxmlformats.org/officeDocument/2006/relationships/image" Target="../media/image2.png"/><Relationship Id="rId9" Type="http://schemas.openxmlformats.org/officeDocument/2006/relationships/image" Target="../media/image322.png"/><Relationship Id="rId14" Type="http://schemas.openxmlformats.org/officeDocument/2006/relationships/image" Target="../media/image327.png"/></Relationships>
</file>

<file path=ppt/slides/_rels/slide28.xml.rels><?xml version="1.0" encoding="UTF-8" standalone="yes"?>
<Relationships xmlns="http://schemas.openxmlformats.org/package/2006/relationships"><Relationship Id="rId8" Type="http://schemas.openxmlformats.org/officeDocument/2006/relationships/image" Target="../media/image329.png"/><Relationship Id="rId13" Type="http://schemas.openxmlformats.org/officeDocument/2006/relationships/image" Target="../media/image334.png"/><Relationship Id="rId18" Type="http://schemas.openxmlformats.org/officeDocument/2006/relationships/image" Target="../media/image339.png"/><Relationship Id="rId3" Type="http://schemas.openxmlformats.org/officeDocument/2006/relationships/image" Target="../media/image36.png"/><Relationship Id="rId7" Type="http://schemas.openxmlformats.org/officeDocument/2006/relationships/image" Target="../media/image328.png"/><Relationship Id="rId12" Type="http://schemas.openxmlformats.org/officeDocument/2006/relationships/image" Target="../media/image333.png"/><Relationship Id="rId17" Type="http://schemas.openxmlformats.org/officeDocument/2006/relationships/image" Target="../media/image338.png"/><Relationship Id="rId2" Type="http://schemas.openxmlformats.org/officeDocument/2006/relationships/notesSlide" Target="../notesSlides/notesSlide28.xml"/><Relationship Id="rId16" Type="http://schemas.openxmlformats.org/officeDocument/2006/relationships/image" Target="../media/image337.png"/><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332.png"/><Relationship Id="rId5" Type="http://schemas.openxmlformats.org/officeDocument/2006/relationships/image" Target="../media/image29.png"/><Relationship Id="rId15" Type="http://schemas.openxmlformats.org/officeDocument/2006/relationships/image" Target="../media/image336.png"/><Relationship Id="rId10" Type="http://schemas.openxmlformats.org/officeDocument/2006/relationships/image" Target="../media/image331.png"/><Relationship Id="rId4" Type="http://schemas.openxmlformats.org/officeDocument/2006/relationships/image" Target="../media/image2.png"/><Relationship Id="rId9" Type="http://schemas.openxmlformats.org/officeDocument/2006/relationships/image" Target="../media/image330.png"/><Relationship Id="rId14" Type="http://schemas.openxmlformats.org/officeDocument/2006/relationships/image" Target="../media/image335.png"/></Relationships>
</file>

<file path=ppt/slides/_rels/slide29.xml.rels><?xml version="1.0" encoding="UTF-8" standalone="yes"?>
<Relationships xmlns="http://schemas.openxmlformats.org/package/2006/relationships"><Relationship Id="rId8" Type="http://schemas.openxmlformats.org/officeDocument/2006/relationships/image" Target="../media/image342.png"/><Relationship Id="rId13" Type="http://schemas.openxmlformats.org/officeDocument/2006/relationships/image" Target="../media/image347.png"/><Relationship Id="rId3" Type="http://schemas.openxmlformats.org/officeDocument/2006/relationships/image" Target="../media/image36.png"/><Relationship Id="rId7" Type="http://schemas.openxmlformats.org/officeDocument/2006/relationships/image" Target="../media/image341.png"/><Relationship Id="rId12" Type="http://schemas.openxmlformats.org/officeDocument/2006/relationships/image" Target="../media/image346.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340.png"/><Relationship Id="rId11" Type="http://schemas.openxmlformats.org/officeDocument/2006/relationships/image" Target="../media/image345.png"/><Relationship Id="rId5" Type="http://schemas.openxmlformats.org/officeDocument/2006/relationships/image" Target="../media/image29.png"/><Relationship Id="rId10" Type="http://schemas.openxmlformats.org/officeDocument/2006/relationships/image" Target="../media/image344.png"/><Relationship Id="rId4" Type="http://schemas.openxmlformats.org/officeDocument/2006/relationships/image" Target="../media/image2.png"/><Relationship Id="rId9" Type="http://schemas.openxmlformats.org/officeDocument/2006/relationships/image" Target="../media/image343.png"/><Relationship Id="rId14" Type="http://schemas.openxmlformats.org/officeDocument/2006/relationships/image" Target="../media/image30.png"/></Relationships>
</file>

<file path=ppt/slides/_rels/slide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png"/><Relationship Id="rId7"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30.xml.rels><?xml version="1.0" encoding="UTF-8" standalone="yes"?>
<Relationships xmlns="http://schemas.openxmlformats.org/package/2006/relationships"><Relationship Id="rId8" Type="http://schemas.openxmlformats.org/officeDocument/2006/relationships/image" Target="../media/image350.png"/><Relationship Id="rId13" Type="http://schemas.openxmlformats.org/officeDocument/2006/relationships/image" Target="../media/image355.png"/><Relationship Id="rId18" Type="http://schemas.openxmlformats.org/officeDocument/2006/relationships/image" Target="../media/image360.png"/><Relationship Id="rId3" Type="http://schemas.openxmlformats.org/officeDocument/2006/relationships/image" Target="../media/image1.png"/><Relationship Id="rId7" Type="http://schemas.openxmlformats.org/officeDocument/2006/relationships/image" Target="../media/image349.png"/><Relationship Id="rId12" Type="http://schemas.openxmlformats.org/officeDocument/2006/relationships/image" Target="../media/image354.png"/><Relationship Id="rId17" Type="http://schemas.openxmlformats.org/officeDocument/2006/relationships/image" Target="../media/image359.png"/><Relationship Id="rId2" Type="http://schemas.openxmlformats.org/officeDocument/2006/relationships/notesSlide" Target="../notesSlides/notesSlide30.xml"/><Relationship Id="rId16" Type="http://schemas.openxmlformats.org/officeDocument/2006/relationships/image" Target="../media/image358.png"/><Relationship Id="rId1" Type="http://schemas.openxmlformats.org/officeDocument/2006/relationships/slideLayout" Target="../slideLayouts/slideLayout1.xml"/><Relationship Id="rId6" Type="http://schemas.openxmlformats.org/officeDocument/2006/relationships/image" Target="../media/image348.png"/><Relationship Id="rId11" Type="http://schemas.openxmlformats.org/officeDocument/2006/relationships/image" Target="../media/image353.png"/><Relationship Id="rId5" Type="http://schemas.openxmlformats.org/officeDocument/2006/relationships/image" Target="../media/image29.png"/><Relationship Id="rId15" Type="http://schemas.openxmlformats.org/officeDocument/2006/relationships/image" Target="../media/image357.png"/><Relationship Id="rId10" Type="http://schemas.openxmlformats.org/officeDocument/2006/relationships/image" Target="../media/image352.png"/><Relationship Id="rId19" Type="http://schemas.openxmlformats.org/officeDocument/2006/relationships/image" Target="../media/image116.png"/><Relationship Id="rId4" Type="http://schemas.openxmlformats.org/officeDocument/2006/relationships/image" Target="../media/image2.png"/><Relationship Id="rId9" Type="http://schemas.openxmlformats.org/officeDocument/2006/relationships/image" Target="../media/image351.png"/><Relationship Id="rId14" Type="http://schemas.openxmlformats.org/officeDocument/2006/relationships/image" Target="../media/image356.png"/></Relationships>
</file>

<file path=ppt/slides/_rels/slide31.xml.rels><?xml version="1.0" encoding="UTF-8" standalone="yes"?>
<Relationships xmlns="http://schemas.openxmlformats.org/package/2006/relationships"><Relationship Id="rId8" Type="http://schemas.openxmlformats.org/officeDocument/2006/relationships/image" Target="../media/image363.png"/><Relationship Id="rId13" Type="http://schemas.openxmlformats.org/officeDocument/2006/relationships/image" Target="../media/image368.png"/><Relationship Id="rId3" Type="http://schemas.openxmlformats.org/officeDocument/2006/relationships/image" Target="../media/image36.png"/><Relationship Id="rId7" Type="http://schemas.openxmlformats.org/officeDocument/2006/relationships/image" Target="../media/image362.png"/><Relationship Id="rId12" Type="http://schemas.openxmlformats.org/officeDocument/2006/relationships/image" Target="../media/image367.png"/><Relationship Id="rId2" Type="http://schemas.openxmlformats.org/officeDocument/2006/relationships/notesSlide" Target="../notesSlides/notesSlide31.xml"/><Relationship Id="rId16" Type="http://schemas.openxmlformats.org/officeDocument/2006/relationships/image" Target="../media/image116.png"/><Relationship Id="rId1" Type="http://schemas.openxmlformats.org/officeDocument/2006/relationships/slideLayout" Target="../slideLayouts/slideLayout1.xml"/><Relationship Id="rId6" Type="http://schemas.openxmlformats.org/officeDocument/2006/relationships/image" Target="../media/image361.png"/><Relationship Id="rId11" Type="http://schemas.openxmlformats.org/officeDocument/2006/relationships/image" Target="../media/image366.png"/><Relationship Id="rId5" Type="http://schemas.openxmlformats.org/officeDocument/2006/relationships/image" Target="../media/image29.png"/><Relationship Id="rId15" Type="http://schemas.openxmlformats.org/officeDocument/2006/relationships/image" Target="../media/image370.png"/><Relationship Id="rId10" Type="http://schemas.openxmlformats.org/officeDocument/2006/relationships/image" Target="../media/image365.png"/><Relationship Id="rId4" Type="http://schemas.openxmlformats.org/officeDocument/2006/relationships/image" Target="../media/image2.png"/><Relationship Id="rId9" Type="http://schemas.openxmlformats.org/officeDocument/2006/relationships/image" Target="../media/image364.png"/><Relationship Id="rId14" Type="http://schemas.openxmlformats.org/officeDocument/2006/relationships/image" Target="../media/image369.png"/></Relationships>
</file>

<file path=ppt/slides/_rels/slide32.xml.rels><?xml version="1.0" encoding="UTF-8" standalone="yes"?>
<Relationships xmlns="http://schemas.openxmlformats.org/package/2006/relationships"><Relationship Id="rId8" Type="http://schemas.openxmlformats.org/officeDocument/2006/relationships/image" Target="../media/image374.png"/><Relationship Id="rId13" Type="http://schemas.openxmlformats.org/officeDocument/2006/relationships/image" Target="../media/image379.png"/><Relationship Id="rId3" Type="http://schemas.openxmlformats.org/officeDocument/2006/relationships/image" Target="../media/image2.png"/><Relationship Id="rId7" Type="http://schemas.openxmlformats.org/officeDocument/2006/relationships/image" Target="../media/image373.png"/><Relationship Id="rId12" Type="http://schemas.openxmlformats.org/officeDocument/2006/relationships/image" Target="../media/image378.png"/><Relationship Id="rId2" Type="http://schemas.openxmlformats.org/officeDocument/2006/relationships/notesSlide" Target="../notesSlides/notesSlide32.xml"/><Relationship Id="rId16"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372.png"/><Relationship Id="rId11" Type="http://schemas.openxmlformats.org/officeDocument/2006/relationships/image" Target="../media/image377.png"/><Relationship Id="rId5" Type="http://schemas.openxmlformats.org/officeDocument/2006/relationships/image" Target="../media/image371.png"/><Relationship Id="rId15" Type="http://schemas.openxmlformats.org/officeDocument/2006/relationships/image" Target="../media/image381.png"/><Relationship Id="rId10" Type="http://schemas.openxmlformats.org/officeDocument/2006/relationships/image" Target="../media/image376.png"/><Relationship Id="rId4" Type="http://schemas.openxmlformats.org/officeDocument/2006/relationships/image" Target="../media/image29.png"/><Relationship Id="rId9" Type="http://schemas.openxmlformats.org/officeDocument/2006/relationships/image" Target="../media/image375.png"/><Relationship Id="rId14" Type="http://schemas.openxmlformats.org/officeDocument/2006/relationships/image" Target="../media/image380.png"/></Relationships>
</file>

<file path=ppt/slides/_rels/slide33.xml.rels><?xml version="1.0" encoding="UTF-8" standalone="yes"?>
<Relationships xmlns="http://schemas.openxmlformats.org/package/2006/relationships"><Relationship Id="rId8" Type="http://schemas.openxmlformats.org/officeDocument/2006/relationships/image" Target="../media/image384.png"/><Relationship Id="rId13" Type="http://schemas.openxmlformats.org/officeDocument/2006/relationships/image" Target="../media/image389.png"/><Relationship Id="rId18" Type="http://schemas.openxmlformats.org/officeDocument/2006/relationships/image" Target="../media/image394.png"/><Relationship Id="rId3" Type="http://schemas.openxmlformats.org/officeDocument/2006/relationships/image" Target="../media/image36.png"/><Relationship Id="rId21" Type="http://schemas.openxmlformats.org/officeDocument/2006/relationships/image" Target="../media/image397.png"/><Relationship Id="rId7" Type="http://schemas.openxmlformats.org/officeDocument/2006/relationships/image" Target="../media/image383.png"/><Relationship Id="rId12" Type="http://schemas.openxmlformats.org/officeDocument/2006/relationships/image" Target="../media/image388.png"/><Relationship Id="rId17" Type="http://schemas.openxmlformats.org/officeDocument/2006/relationships/image" Target="../media/image393.png"/><Relationship Id="rId2" Type="http://schemas.openxmlformats.org/officeDocument/2006/relationships/notesSlide" Target="../notesSlides/notesSlide33.xml"/><Relationship Id="rId16" Type="http://schemas.openxmlformats.org/officeDocument/2006/relationships/image" Target="../media/image392.png"/><Relationship Id="rId20" Type="http://schemas.openxmlformats.org/officeDocument/2006/relationships/image" Target="../media/image396.png"/><Relationship Id="rId1" Type="http://schemas.openxmlformats.org/officeDocument/2006/relationships/slideLayout" Target="../slideLayouts/slideLayout1.xml"/><Relationship Id="rId6" Type="http://schemas.openxmlformats.org/officeDocument/2006/relationships/image" Target="../media/image382.png"/><Relationship Id="rId11" Type="http://schemas.openxmlformats.org/officeDocument/2006/relationships/image" Target="../media/image387.png"/><Relationship Id="rId5" Type="http://schemas.openxmlformats.org/officeDocument/2006/relationships/image" Target="../media/image29.png"/><Relationship Id="rId15" Type="http://schemas.openxmlformats.org/officeDocument/2006/relationships/image" Target="../media/image391.png"/><Relationship Id="rId10" Type="http://schemas.openxmlformats.org/officeDocument/2006/relationships/image" Target="../media/image386.png"/><Relationship Id="rId19" Type="http://schemas.openxmlformats.org/officeDocument/2006/relationships/image" Target="../media/image395.png"/><Relationship Id="rId4" Type="http://schemas.openxmlformats.org/officeDocument/2006/relationships/image" Target="../media/image2.png"/><Relationship Id="rId9" Type="http://schemas.openxmlformats.org/officeDocument/2006/relationships/image" Target="../media/image385.png"/><Relationship Id="rId14" Type="http://schemas.openxmlformats.org/officeDocument/2006/relationships/image" Target="../media/image390.png"/><Relationship Id="rId22" Type="http://schemas.openxmlformats.org/officeDocument/2006/relationships/image" Target="../media/image116.png"/></Relationships>
</file>

<file path=ppt/slides/_rels/slide34.xml.rels><?xml version="1.0" encoding="UTF-8" standalone="yes"?>
<Relationships xmlns="http://schemas.openxmlformats.org/package/2006/relationships"><Relationship Id="rId8" Type="http://schemas.openxmlformats.org/officeDocument/2006/relationships/image" Target="../media/image399.png"/><Relationship Id="rId13" Type="http://schemas.openxmlformats.org/officeDocument/2006/relationships/image" Target="../media/image404.png"/><Relationship Id="rId3" Type="http://schemas.openxmlformats.org/officeDocument/2006/relationships/image" Target="../media/image36.png"/><Relationship Id="rId7" Type="http://schemas.openxmlformats.org/officeDocument/2006/relationships/image" Target="../media/image398.png"/><Relationship Id="rId12" Type="http://schemas.openxmlformats.org/officeDocument/2006/relationships/image" Target="../media/image403.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402.png"/><Relationship Id="rId5" Type="http://schemas.openxmlformats.org/officeDocument/2006/relationships/image" Target="../media/image29.png"/><Relationship Id="rId10" Type="http://schemas.openxmlformats.org/officeDocument/2006/relationships/image" Target="../media/image401.png"/><Relationship Id="rId4" Type="http://schemas.openxmlformats.org/officeDocument/2006/relationships/image" Target="../media/image2.png"/><Relationship Id="rId9" Type="http://schemas.openxmlformats.org/officeDocument/2006/relationships/image" Target="../media/image400.png"/><Relationship Id="rId14" Type="http://schemas.openxmlformats.org/officeDocument/2006/relationships/image" Target="../media/image405.png"/></Relationships>
</file>

<file path=ppt/slides/_rels/slide35.xml.rels><?xml version="1.0" encoding="UTF-8" standalone="yes"?>
<Relationships xmlns="http://schemas.openxmlformats.org/package/2006/relationships"><Relationship Id="rId8" Type="http://schemas.openxmlformats.org/officeDocument/2006/relationships/image" Target="../media/image408.png"/><Relationship Id="rId13" Type="http://schemas.openxmlformats.org/officeDocument/2006/relationships/image" Target="../media/image338.png"/><Relationship Id="rId3" Type="http://schemas.openxmlformats.org/officeDocument/2006/relationships/image" Target="../media/image36.png"/><Relationship Id="rId7" Type="http://schemas.openxmlformats.org/officeDocument/2006/relationships/image" Target="../media/image407.png"/><Relationship Id="rId12" Type="http://schemas.openxmlformats.org/officeDocument/2006/relationships/image" Target="../media/image412.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406.png"/><Relationship Id="rId11" Type="http://schemas.openxmlformats.org/officeDocument/2006/relationships/image" Target="../media/image411.png"/><Relationship Id="rId5" Type="http://schemas.openxmlformats.org/officeDocument/2006/relationships/image" Target="../media/image29.png"/><Relationship Id="rId15" Type="http://schemas.openxmlformats.org/officeDocument/2006/relationships/hyperlink" Target="https://www.bradfordvts.co.uk/" TargetMode="External"/><Relationship Id="rId10" Type="http://schemas.openxmlformats.org/officeDocument/2006/relationships/image" Target="../media/image410.png"/><Relationship Id="rId4" Type="http://schemas.openxmlformats.org/officeDocument/2006/relationships/image" Target="../media/image2.png"/><Relationship Id="rId9" Type="http://schemas.openxmlformats.org/officeDocument/2006/relationships/image" Target="../media/image409.png"/><Relationship Id="rId14" Type="http://schemas.openxmlformats.org/officeDocument/2006/relationships/image" Target="../media/image413.png"/></Relationships>
</file>

<file path=ppt/slides/_rels/slide4.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36.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41.png"/><Relationship Id="rId5" Type="http://schemas.openxmlformats.org/officeDocument/2006/relationships/image" Target="../media/image29.png"/><Relationship Id="rId10" Type="http://schemas.openxmlformats.org/officeDocument/2006/relationships/image" Target="../media/image40.png"/><Relationship Id="rId4" Type="http://schemas.openxmlformats.org/officeDocument/2006/relationships/image" Target="../media/image2.png"/><Relationship Id="rId9" Type="http://schemas.openxmlformats.org/officeDocument/2006/relationships/image" Target="../media/image39.png"/><Relationship Id="rId14" Type="http://schemas.openxmlformats.org/officeDocument/2006/relationships/image" Target="../media/image44.png"/></Relationships>
</file>

<file path=ppt/slides/_rels/slide5.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3" Type="http://schemas.openxmlformats.org/officeDocument/2006/relationships/image" Target="../media/image1.png"/><Relationship Id="rId7" Type="http://schemas.openxmlformats.org/officeDocument/2006/relationships/image" Target="../media/image47.png"/><Relationship Id="rId12" Type="http://schemas.openxmlformats.org/officeDocument/2006/relationships/image" Target="../media/image52.png"/><Relationship Id="rId17" Type="http://schemas.openxmlformats.org/officeDocument/2006/relationships/image" Target="../media/image57.png"/><Relationship Id="rId2" Type="http://schemas.openxmlformats.org/officeDocument/2006/relationships/notesSlide" Target="../notesSlides/notesSlide5.xml"/><Relationship Id="rId16" Type="http://schemas.openxmlformats.org/officeDocument/2006/relationships/image" Target="../media/image56.png"/><Relationship Id="rId1" Type="http://schemas.openxmlformats.org/officeDocument/2006/relationships/slideLayout" Target="../slideLayouts/slideLayout1.xml"/><Relationship Id="rId6" Type="http://schemas.openxmlformats.org/officeDocument/2006/relationships/image" Target="../media/image46.png"/><Relationship Id="rId11" Type="http://schemas.openxmlformats.org/officeDocument/2006/relationships/image" Target="../media/image51.png"/><Relationship Id="rId5" Type="http://schemas.openxmlformats.org/officeDocument/2006/relationships/image" Target="../media/image45.png"/><Relationship Id="rId15" Type="http://schemas.openxmlformats.org/officeDocument/2006/relationships/image" Target="../media/image55.png"/><Relationship Id="rId10" Type="http://schemas.openxmlformats.org/officeDocument/2006/relationships/image" Target="../media/image50.png"/><Relationship Id="rId4" Type="http://schemas.openxmlformats.org/officeDocument/2006/relationships/image" Target="../media/image2.png"/><Relationship Id="rId9" Type="http://schemas.openxmlformats.org/officeDocument/2006/relationships/image" Target="../media/image49.png"/><Relationship Id="rId14" Type="http://schemas.openxmlformats.org/officeDocument/2006/relationships/image" Target="../media/image54.png"/></Relationships>
</file>

<file path=ppt/slides/_rels/slide6.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18" Type="http://schemas.openxmlformats.org/officeDocument/2006/relationships/image" Target="../media/image72.png"/><Relationship Id="rId3" Type="http://schemas.openxmlformats.org/officeDocument/2006/relationships/image" Target="../media/image58.png"/><Relationship Id="rId21" Type="http://schemas.openxmlformats.org/officeDocument/2006/relationships/image" Target="../media/image75.png"/><Relationship Id="rId7" Type="http://schemas.openxmlformats.org/officeDocument/2006/relationships/image" Target="../media/image61.png"/><Relationship Id="rId12" Type="http://schemas.openxmlformats.org/officeDocument/2006/relationships/image" Target="../media/image66.png"/><Relationship Id="rId17" Type="http://schemas.openxmlformats.org/officeDocument/2006/relationships/image" Target="../media/image71.png"/><Relationship Id="rId2" Type="http://schemas.openxmlformats.org/officeDocument/2006/relationships/notesSlide" Target="../notesSlides/notesSlide6.xml"/><Relationship Id="rId16" Type="http://schemas.openxmlformats.org/officeDocument/2006/relationships/image" Target="../media/image70.png"/><Relationship Id="rId20" Type="http://schemas.openxmlformats.org/officeDocument/2006/relationships/image" Target="../media/image74.png"/><Relationship Id="rId1" Type="http://schemas.openxmlformats.org/officeDocument/2006/relationships/slideLayout" Target="../slideLayouts/slideLayout1.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5" Type="http://schemas.openxmlformats.org/officeDocument/2006/relationships/image" Target="../media/image69.png"/><Relationship Id="rId23" Type="http://schemas.openxmlformats.org/officeDocument/2006/relationships/image" Target="../media/image77.png"/><Relationship Id="rId10" Type="http://schemas.openxmlformats.org/officeDocument/2006/relationships/image" Target="../media/image64.png"/><Relationship Id="rId19" Type="http://schemas.openxmlformats.org/officeDocument/2006/relationships/image" Target="../media/image73.png"/><Relationship Id="rId4" Type="http://schemas.openxmlformats.org/officeDocument/2006/relationships/image" Target="../media/image2.png"/><Relationship Id="rId9" Type="http://schemas.openxmlformats.org/officeDocument/2006/relationships/image" Target="../media/image63.png"/><Relationship Id="rId14" Type="http://schemas.openxmlformats.org/officeDocument/2006/relationships/image" Target="../media/image68.png"/><Relationship Id="rId22" Type="http://schemas.openxmlformats.org/officeDocument/2006/relationships/image" Target="../media/image76.png"/></Relationships>
</file>

<file path=ppt/slides/_rels/slide7.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86.png"/><Relationship Id="rId3" Type="http://schemas.openxmlformats.org/officeDocument/2006/relationships/image" Target="../media/image2.png"/><Relationship Id="rId7" Type="http://schemas.openxmlformats.org/officeDocument/2006/relationships/image" Target="../media/image80.png"/><Relationship Id="rId12" Type="http://schemas.openxmlformats.org/officeDocument/2006/relationships/image" Target="../media/image85.png"/><Relationship Id="rId17" Type="http://schemas.openxmlformats.org/officeDocument/2006/relationships/image" Target="../media/image30.png"/><Relationship Id="rId2" Type="http://schemas.openxmlformats.org/officeDocument/2006/relationships/notesSlide" Target="../notesSlides/notesSlide7.xml"/><Relationship Id="rId16" Type="http://schemas.openxmlformats.org/officeDocument/2006/relationships/image" Target="../media/image89.png"/><Relationship Id="rId1" Type="http://schemas.openxmlformats.org/officeDocument/2006/relationships/slideLayout" Target="../slideLayouts/slideLayout1.xml"/><Relationship Id="rId6" Type="http://schemas.openxmlformats.org/officeDocument/2006/relationships/image" Target="../media/image79.png"/><Relationship Id="rId11" Type="http://schemas.openxmlformats.org/officeDocument/2006/relationships/image" Target="../media/image84.png"/><Relationship Id="rId5" Type="http://schemas.openxmlformats.org/officeDocument/2006/relationships/image" Target="../media/image78.png"/><Relationship Id="rId15" Type="http://schemas.openxmlformats.org/officeDocument/2006/relationships/image" Target="../media/image88.png"/><Relationship Id="rId10" Type="http://schemas.openxmlformats.org/officeDocument/2006/relationships/image" Target="../media/image83.png"/><Relationship Id="rId4" Type="http://schemas.openxmlformats.org/officeDocument/2006/relationships/image" Target="../media/image29.png"/><Relationship Id="rId9" Type="http://schemas.openxmlformats.org/officeDocument/2006/relationships/image" Target="../media/image82.png"/><Relationship Id="rId14" Type="http://schemas.openxmlformats.org/officeDocument/2006/relationships/image" Target="../media/image87.png"/></Relationships>
</file>

<file path=ppt/slides/_rels/slide8.xml.rels><?xml version="1.0" encoding="UTF-8" standalone="yes"?>
<Relationships xmlns="http://schemas.openxmlformats.org/package/2006/relationships"><Relationship Id="rId8" Type="http://schemas.openxmlformats.org/officeDocument/2006/relationships/image" Target="../media/image94.png"/><Relationship Id="rId13" Type="http://schemas.openxmlformats.org/officeDocument/2006/relationships/image" Target="../media/image99.png"/><Relationship Id="rId18" Type="http://schemas.openxmlformats.org/officeDocument/2006/relationships/image" Target="../media/image104.png"/><Relationship Id="rId3" Type="http://schemas.openxmlformats.org/officeDocument/2006/relationships/image" Target="../media/image90.png"/><Relationship Id="rId7" Type="http://schemas.openxmlformats.org/officeDocument/2006/relationships/image" Target="../media/image93.png"/><Relationship Id="rId12" Type="http://schemas.openxmlformats.org/officeDocument/2006/relationships/image" Target="../media/image98.png"/><Relationship Id="rId17" Type="http://schemas.openxmlformats.org/officeDocument/2006/relationships/image" Target="../media/image103.png"/><Relationship Id="rId2" Type="http://schemas.openxmlformats.org/officeDocument/2006/relationships/notesSlide" Target="../notesSlides/notesSlide8.xml"/><Relationship Id="rId16" Type="http://schemas.openxmlformats.org/officeDocument/2006/relationships/image" Target="../media/image102.png"/><Relationship Id="rId20" Type="http://schemas.openxmlformats.org/officeDocument/2006/relationships/image" Target="../media/image106.png"/><Relationship Id="rId1" Type="http://schemas.openxmlformats.org/officeDocument/2006/relationships/slideLayout" Target="../slideLayouts/slideLayout1.xml"/><Relationship Id="rId6" Type="http://schemas.openxmlformats.org/officeDocument/2006/relationships/image" Target="../media/image92.png"/><Relationship Id="rId11" Type="http://schemas.openxmlformats.org/officeDocument/2006/relationships/image" Target="../media/image97.png"/><Relationship Id="rId5" Type="http://schemas.openxmlformats.org/officeDocument/2006/relationships/image" Target="../media/image91.png"/><Relationship Id="rId15" Type="http://schemas.openxmlformats.org/officeDocument/2006/relationships/image" Target="../media/image101.png"/><Relationship Id="rId10" Type="http://schemas.openxmlformats.org/officeDocument/2006/relationships/image" Target="../media/image96.png"/><Relationship Id="rId19" Type="http://schemas.openxmlformats.org/officeDocument/2006/relationships/image" Target="../media/image105.png"/><Relationship Id="rId4" Type="http://schemas.openxmlformats.org/officeDocument/2006/relationships/image" Target="../media/image2.png"/><Relationship Id="rId9" Type="http://schemas.openxmlformats.org/officeDocument/2006/relationships/image" Target="../media/image95.png"/><Relationship Id="rId14" Type="http://schemas.openxmlformats.org/officeDocument/2006/relationships/image" Target="../media/image100.png"/></Relationships>
</file>

<file path=ppt/slides/_rels/slide9.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14.png"/><Relationship Id="rId3" Type="http://schemas.openxmlformats.org/officeDocument/2006/relationships/image" Target="../media/image1.png"/><Relationship Id="rId7" Type="http://schemas.openxmlformats.org/officeDocument/2006/relationships/image" Target="../media/image108.png"/><Relationship Id="rId12" Type="http://schemas.openxmlformats.org/officeDocument/2006/relationships/image" Target="../media/image11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07.png"/><Relationship Id="rId11" Type="http://schemas.openxmlformats.org/officeDocument/2006/relationships/image" Target="../media/image112.png"/><Relationship Id="rId5" Type="http://schemas.openxmlformats.org/officeDocument/2006/relationships/image" Target="../media/image29.png"/><Relationship Id="rId15" Type="http://schemas.openxmlformats.org/officeDocument/2006/relationships/image" Target="../media/image116.png"/><Relationship Id="rId10" Type="http://schemas.openxmlformats.org/officeDocument/2006/relationships/image" Target="../media/image111.png"/><Relationship Id="rId4" Type="http://schemas.openxmlformats.org/officeDocument/2006/relationships/image" Target="../media/image2.png"/><Relationship Id="rId9" Type="http://schemas.openxmlformats.org/officeDocument/2006/relationships/image" Target="../media/image110.png"/><Relationship Id="rId14" Type="http://schemas.openxmlformats.org/officeDocument/2006/relationships/image" Target="../media/image115.png"/></Relationships>
</file>

<file path=ppt/slides/slide1.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img-3" descr="preencoded.png"/>
          <p:cNvPicPr>
            <a:picLocks noChangeAspect="1"/>
          </p:cNvPicPr>
          <p:nvPr/>
        </p:nvPicPr>
        <p:blipFill>
          <a:blip r:embed="rId5"/>
          <a:stretch>
            <a:fillRect/>
          </a:stretch>
        </p:blipFill>
        <p:spPr>
          <a:xfrm>
            <a:off x="0" y="0"/>
            <a:ext cx="12192000" cy="484287"/>
          </a:xfrm>
          <a:prstGeom prst="rect">
            <a:avLst/>
          </a:prstGeom>
        </p:spPr>
      </p:pic>
      <p:pic>
        <p:nvPicPr>
          <p:cNvPr id="5" name="SK-2-img-4" descr="preencoded.png"/>
          <p:cNvPicPr>
            <a:picLocks noChangeAspect="1"/>
          </p:cNvPicPr>
          <p:nvPr/>
        </p:nvPicPr>
        <p:blipFill>
          <a:blip r:embed="rId6"/>
          <a:stretch>
            <a:fillRect/>
          </a:stretch>
        </p:blipFill>
        <p:spPr>
          <a:xfrm>
            <a:off x="762000" y="1055787"/>
            <a:ext cx="771525" cy="762000"/>
          </a:xfrm>
          <a:prstGeom prst="rect">
            <a:avLst/>
          </a:prstGeom>
        </p:spPr>
      </p:pic>
      <p:pic>
        <p:nvPicPr>
          <p:cNvPr id="6" name="SK-2-img-5" descr="preencoded.png"/>
          <p:cNvPicPr>
            <a:picLocks noChangeAspect="1"/>
          </p:cNvPicPr>
          <p:nvPr/>
        </p:nvPicPr>
        <p:blipFill>
          <a:blip r:embed="rId7"/>
          <a:stretch>
            <a:fillRect/>
          </a:stretch>
        </p:blipFill>
        <p:spPr>
          <a:xfrm>
            <a:off x="762000" y="2046387"/>
            <a:ext cx="10668000" cy="1575197"/>
          </a:xfrm>
          <a:prstGeom prst="rect">
            <a:avLst/>
          </a:prstGeom>
        </p:spPr>
      </p:pic>
      <p:pic>
        <p:nvPicPr>
          <p:cNvPr id="7" name="SK-2-img-6" descr="preencoded.png"/>
          <p:cNvPicPr>
            <a:picLocks noChangeAspect="1"/>
          </p:cNvPicPr>
          <p:nvPr/>
        </p:nvPicPr>
        <p:blipFill>
          <a:blip r:embed="rId8"/>
          <a:stretch>
            <a:fillRect/>
          </a:stretch>
        </p:blipFill>
        <p:spPr>
          <a:xfrm>
            <a:off x="762000" y="4235946"/>
            <a:ext cx="228600" cy="171450"/>
          </a:xfrm>
          <a:prstGeom prst="rect">
            <a:avLst/>
          </a:prstGeom>
        </p:spPr>
      </p:pic>
      <p:pic>
        <p:nvPicPr>
          <p:cNvPr id="8" name="SK-2-img-7" descr="preencoded.png"/>
          <p:cNvPicPr>
            <a:picLocks noChangeAspect="1"/>
          </p:cNvPicPr>
          <p:nvPr/>
        </p:nvPicPr>
        <p:blipFill>
          <a:blip r:embed="rId9"/>
          <a:stretch>
            <a:fillRect/>
          </a:stretch>
        </p:blipFill>
        <p:spPr>
          <a:xfrm>
            <a:off x="6191250" y="4235946"/>
            <a:ext cx="228600" cy="171450"/>
          </a:xfrm>
          <a:prstGeom prst="rect">
            <a:avLst/>
          </a:prstGeom>
        </p:spPr>
      </p:pic>
      <p:pic>
        <p:nvPicPr>
          <p:cNvPr id="9" name="SK-2-img-8" descr="preencoded.png"/>
          <p:cNvPicPr>
            <a:picLocks noChangeAspect="1"/>
          </p:cNvPicPr>
          <p:nvPr/>
        </p:nvPicPr>
        <p:blipFill>
          <a:blip r:embed="rId10"/>
          <a:stretch>
            <a:fillRect/>
          </a:stretch>
        </p:blipFill>
        <p:spPr>
          <a:xfrm>
            <a:off x="762000" y="4683621"/>
            <a:ext cx="228600" cy="171450"/>
          </a:xfrm>
          <a:prstGeom prst="rect">
            <a:avLst/>
          </a:prstGeom>
        </p:spPr>
      </p:pic>
      <p:pic>
        <p:nvPicPr>
          <p:cNvPr id="10" name="SK-2-img-9" descr="preencoded.png"/>
          <p:cNvPicPr>
            <a:picLocks noChangeAspect="1"/>
          </p:cNvPicPr>
          <p:nvPr/>
        </p:nvPicPr>
        <p:blipFill>
          <a:blip r:embed="rId11"/>
          <a:stretch>
            <a:fillRect/>
          </a:stretch>
        </p:blipFill>
        <p:spPr>
          <a:xfrm>
            <a:off x="6191250" y="4683621"/>
            <a:ext cx="228600" cy="171450"/>
          </a:xfrm>
          <a:prstGeom prst="rect">
            <a:avLst/>
          </a:prstGeom>
        </p:spPr>
      </p:pic>
      <p:pic>
        <p:nvPicPr>
          <p:cNvPr id="11" name="SK-2-img-10" descr="preencoded.png"/>
          <p:cNvPicPr>
            <a:picLocks noChangeAspect="1"/>
          </p:cNvPicPr>
          <p:nvPr/>
        </p:nvPicPr>
        <p:blipFill>
          <a:blip r:embed="rId12"/>
          <a:stretch>
            <a:fillRect/>
          </a:stretch>
        </p:blipFill>
        <p:spPr>
          <a:xfrm>
            <a:off x="762000" y="5469434"/>
            <a:ext cx="10668000" cy="704850"/>
          </a:xfrm>
          <a:prstGeom prst="rect">
            <a:avLst/>
          </a:prstGeom>
        </p:spPr>
      </p:pic>
      <p:pic>
        <p:nvPicPr>
          <p:cNvPr id="12" name="SK-2-img-11" descr="preencoded.png"/>
          <p:cNvPicPr>
            <a:picLocks noChangeAspect="1"/>
          </p:cNvPicPr>
          <p:nvPr/>
        </p:nvPicPr>
        <p:blipFill>
          <a:blip r:embed="rId13"/>
          <a:stretch>
            <a:fillRect/>
          </a:stretch>
        </p:blipFill>
        <p:spPr>
          <a:xfrm>
            <a:off x="0" y="6555284"/>
            <a:ext cx="12192000" cy="302716"/>
          </a:xfrm>
          <a:prstGeom prst="rect">
            <a:avLst/>
          </a:prstGeom>
        </p:spPr>
      </p:pic>
      <p:sp>
        <p:nvSpPr>
          <p:cNvPr id="13" name="SK-2-text-12"/>
          <p:cNvSpPr/>
          <p:nvPr/>
        </p:nvSpPr>
        <p:spPr>
          <a:xfrm>
            <a:off x="571500" y="70693"/>
            <a:ext cx="7246620" cy="342900"/>
          </a:xfrm>
          <a:prstGeom prst="rect">
            <a:avLst/>
          </a:prstGeom>
          <a:noFill/>
          <a:ln/>
        </p:spPr>
        <p:txBody>
          <a:bodyPr vert="horz" wrap="square" lIns="0" tIns="0" rIns="0" bIns="0" rtlCol="0" anchor="ctr"/>
          <a:lstStyle/>
          <a:p>
            <a:pPr marL="0" indent="0">
              <a:lnSpc>
                <a:spcPts val="2700"/>
              </a:lnSpc>
              <a:buNone/>
            </a:pPr>
            <a:r>
              <a:rPr lang="en-US" sz="1800" b="1" kern="0" spc="120" dirty="0">
                <a:solidFill>
                  <a:srgbClr val="FFFFFF"/>
                </a:solidFill>
              </a:rPr>
              <a:t>BRADFORD VTS TEACHING DECK</a:t>
            </a:r>
            <a:endParaRPr lang="en-US" sz="1800" dirty="0"/>
          </a:p>
        </p:txBody>
      </p:sp>
      <p:sp>
        <p:nvSpPr>
          <p:cNvPr id="14" name="SK-2-text-13"/>
          <p:cNvSpPr/>
          <p:nvPr/>
        </p:nvSpPr>
        <p:spPr>
          <a:xfrm>
            <a:off x="1066800" y="2046387"/>
            <a:ext cx="10363200" cy="1089422"/>
          </a:xfrm>
          <a:prstGeom prst="rect">
            <a:avLst/>
          </a:prstGeom>
          <a:noFill/>
          <a:ln/>
        </p:spPr>
        <p:txBody>
          <a:bodyPr vert="horz" wrap="square" lIns="0" tIns="0" rIns="0" bIns="0" rtlCol="0" anchor="ctr"/>
          <a:lstStyle/>
          <a:p>
            <a:pPr marL="0" indent="0">
              <a:lnSpc>
                <a:spcPts val="4290"/>
              </a:lnSpc>
              <a:buNone/>
            </a:pPr>
            <a:r>
              <a:rPr lang="en-US" sz="3900" b="1" dirty="0">
                <a:solidFill>
                  <a:srgbClr val="1A1A1B"/>
                </a:solidFill>
              </a:rPr>
              <a:t>Shoulders in</a:t>
            </a:r>
            <a:endParaRPr lang="en-US" sz="3900" dirty="0"/>
          </a:p>
          <a:p>
            <a:pPr marL="0" indent="0">
              <a:lnSpc>
                <a:spcPts val="4290"/>
              </a:lnSpc>
              <a:buNone/>
            </a:pPr>
            <a:r>
              <a:rPr lang="en-US" sz="3900" b="1" dirty="0">
                <a:solidFill>
                  <a:srgbClr val="1A1A1B"/>
                </a:solidFill>
              </a:rPr>
              <a:t>General Practice</a:t>
            </a:r>
            <a:endParaRPr lang="en-US" sz="3900" dirty="0"/>
          </a:p>
        </p:txBody>
      </p:sp>
      <p:sp>
        <p:nvSpPr>
          <p:cNvPr id="15" name="SK-2-text-14"/>
          <p:cNvSpPr/>
          <p:nvPr/>
        </p:nvSpPr>
        <p:spPr>
          <a:xfrm>
            <a:off x="1066800" y="3250109"/>
            <a:ext cx="11125200" cy="371475"/>
          </a:xfrm>
          <a:prstGeom prst="rect">
            <a:avLst/>
          </a:prstGeom>
          <a:noFill/>
          <a:ln/>
        </p:spPr>
        <p:txBody>
          <a:bodyPr vert="horz" wrap="square" lIns="0" tIns="0" rIns="0" bIns="0" rtlCol="0" anchor="ctr"/>
          <a:lstStyle/>
          <a:p>
            <a:pPr marL="0" indent="0">
              <a:lnSpc>
                <a:spcPts val="2925"/>
              </a:lnSpc>
              <a:buNone/>
            </a:pPr>
            <a:r>
              <a:rPr lang="en-US" sz="1950" b="1" dirty="0">
                <a:solidFill>
                  <a:srgbClr val="4B5563"/>
                </a:solidFill>
                <a:latin typeface="Open Sans" pitchFamily="34" charset="0"/>
                <a:ea typeface="Open Sans" pitchFamily="34" charset="-122"/>
                <a:cs typeface="Open Sans" pitchFamily="34" charset="-120"/>
              </a:rPr>
              <a:t>Comprehensive Clinical Resource for GPs &amp; Trainees</a:t>
            </a:r>
            <a:endParaRPr lang="en-US" sz="1950" dirty="0"/>
          </a:p>
        </p:txBody>
      </p:sp>
      <p:sp>
        <p:nvSpPr>
          <p:cNvPr id="16" name="SK-2-text-15"/>
          <p:cNvSpPr/>
          <p:nvPr/>
        </p:nvSpPr>
        <p:spPr>
          <a:xfrm>
            <a:off x="1104900" y="4193084"/>
            <a:ext cx="4337685" cy="257175"/>
          </a:xfrm>
          <a:prstGeom prst="rect">
            <a:avLst/>
          </a:prstGeom>
          <a:noFill/>
          <a:ln/>
        </p:spPr>
        <p:txBody>
          <a:bodyPr vert="horz" wrap="square" lIns="0" tIns="0" rIns="0" bIns="0" rtlCol="0" anchor="ctr"/>
          <a:lstStyle/>
          <a:p>
            <a:pPr marL="0" indent="0">
              <a:lnSpc>
                <a:spcPts val="2025"/>
              </a:lnSpc>
              <a:buNone/>
            </a:pPr>
            <a:r>
              <a:rPr lang="en-US" sz="1350" dirty="0">
                <a:solidFill>
                  <a:srgbClr val="4B5563"/>
                </a:solidFill>
                <a:latin typeface="Open Sans" pitchFamily="34" charset="0"/>
                <a:ea typeface="Open Sans" pitchFamily="34" charset="-122"/>
                <a:cs typeface="Open Sans" pitchFamily="34" charset="-120"/>
              </a:rPr>
              <a:t>Created: June 2026</a:t>
            </a:r>
            <a:endParaRPr lang="en-US" sz="1350" dirty="0"/>
          </a:p>
        </p:txBody>
      </p:sp>
      <p:sp>
        <p:nvSpPr>
          <p:cNvPr id="17" name="SK-2-text-16"/>
          <p:cNvSpPr/>
          <p:nvPr/>
        </p:nvSpPr>
        <p:spPr>
          <a:xfrm>
            <a:off x="6534150" y="4193084"/>
            <a:ext cx="5657850" cy="257175"/>
          </a:xfrm>
          <a:prstGeom prst="rect">
            <a:avLst/>
          </a:prstGeom>
          <a:noFill/>
          <a:ln/>
        </p:spPr>
        <p:txBody>
          <a:bodyPr vert="horz" wrap="square" lIns="0" tIns="0" rIns="0" bIns="0" rtlCol="0" anchor="ctr"/>
          <a:lstStyle/>
          <a:p>
            <a:pPr marL="0" indent="0">
              <a:lnSpc>
                <a:spcPts val="2025"/>
              </a:lnSpc>
              <a:buNone/>
            </a:pPr>
            <a:r>
              <a:rPr lang="en-US" sz="1350" dirty="0">
                <a:solidFill>
                  <a:srgbClr val="4B5563"/>
                </a:solidFill>
                <a:latin typeface="Open Sans" pitchFamily="34" charset="0"/>
                <a:ea typeface="Open Sans" pitchFamily="34" charset="-122"/>
                <a:cs typeface="Open Sans" pitchFamily="34" charset="-120"/>
              </a:rPr>
              <a:t>Updated to NICE / BESS 2025 Standards</a:t>
            </a:r>
            <a:endParaRPr lang="en-US" sz="1350" dirty="0"/>
          </a:p>
        </p:txBody>
      </p:sp>
      <p:sp>
        <p:nvSpPr>
          <p:cNvPr id="18" name="SK-2-text-17"/>
          <p:cNvSpPr/>
          <p:nvPr/>
        </p:nvSpPr>
        <p:spPr>
          <a:xfrm>
            <a:off x="1104900" y="4640759"/>
            <a:ext cx="10441305" cy="257175"/>
          </a:xfrm>
          <a:prstGeom prst="rect">
            <a:avLst/>
          </a:prstGeom>
          <a:noFill/>
          <a:ln/>
        </p:spPr>
        <p:txBody>
          <a:bodyPr vert="horz" wrap="square" lIns="0" tIns="0" rIns="0" bIns="0" rtlCol="0" anchor="ctr"/>
          <a:lstStyle/>
          <a:p>
            <a:pPr marL="0" indent="0">
              <a:lnSpc>
                <a:spcPts val="2025"/>
              </a:lnSpc>
              <a:buNone/>
            </a:pPr>
            <a:r>
              <a:rPr lang="en-US" sz="1350" dirty="0">
                <a:solidFill>
                  <a:srgbClr val="4B5563"/>
                </a:solidFill>
                <a:latin typeface="Open Sans" pitchFamily="34" charset="0"/>
                <a:ea typeface="Open Sans" pitchFamily="34" charset="-122"/>
                <a:cs typeface="Open Sans" pitchFamily="34" charset="-120"/>
              </a:rPr>
              <a:t>Target: ST1-ST3 | International Medical Graduates</a:t>
            </a:r>
            <a:endParaRPr lang="en-US" sz="1350" dirty="0"/>
          </a:p>
        </p:txBody>
      </p:sp>
      <p:sp>
        <p:nvSpPr>
          <p:cNvPr id="19" name="SK-2-textBg-18"/>
          <p:cNvSpPr/>
          <p:nvPr/>
        </p:nvSpPr>
        <p:spPr>
          <a:xfrm>
            <a:off x="6534150" y="4650284"/>
            <a:ext cx="942975" cy="257175"/>
          </a:xfrm>
          <a:prstGeom prst="roundRect">
            <a:avLst>
              <a:gd name="adj" fmla="val 14815"/>
            </a:avLst>
          </a:prstGeom>
          <a:solidFill>
            <a:srgbClr val="8E44AD"/>
          </a:solidFill>
          <a:ln w="12700">
            <a:solidFill>
              <a:srgbClr val="333333">
                <a:alpha val="0"/>
              </a:srgbClr>
            </a:solidFill>
            <a:prstDash val="solid"/>
          </a:ln>
        </p:spPr>
        <p:txBody>
          <a:bodyPr/>
          <a:lstStyle/>
          <a:p>
            <a:endParaRPr lang="en-GB"/>
          </a:p>
        </p:txBody>
      </p:sp>
      <p:sp>
        <p:nvSpPr>
          <p:cNvPr id="20" name="SK-2-text-19"/>
          <p:cNvSpPr/>
          <p:nvPr/>
        </p:nvSpPr>
        <p:spPr>
          <a:xfrm>
            <a:off x="6648450" y="4650284"/>
            <a:ext cx="1091045" cy="25717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latin typeface="Open Sans" pitchFamily="34" charset="0"/>
                <a:ea typeface="Open Sans" pitchFamily="34" charset="-122"/>
                <a:cs typeface="Open Sans" pitchFamily="34" charset="-120"/>
              </a:rPr>
              <a:t>AKT FOCUS</a:t>
            </a:r>
            <a:endParaRPr lang="en-US" sz="1050" dirty="0"/>
          </a:p>
        </p:txBody>
      </p:sp>
      <p:sp>
        <p:nvSpPr>
          <p:cNvPr id="21" name="SK-2-textBg-20"/>
          <p:cNvSpPr/>
          <p:nvPr/>
        </p:nvSpPr>
        <p:spPr>
          <a:xfrm>
            <a:off x="7600950" y="4650284"/>
            <a:ext cx="933450" cy="257175"/>
          </a:xfrm>
          <a:prstGeom prst="roundRect">
            <a:avLst>
              <a:gd name="adj" fmla="val 14815"/>
            </a:avLst>
          </a:prstGeom>
          <a:solidFill>
            <a:srgbClr val="008080"/>
          </a:solidFill>
          <a:ln w="12700">
            <a:solidFill>
              <a:srgbClr val="333333">
                <a:alpha val="0"/>
              </a:srgbClr>
            </a:solidFill>
            <a:prstDash val="solid"/>
          </a:ln>
        </p:spPr>
        <p:txBody>
          <a:bodyPr/>
          <a:lstStyle/>
          <a:p>
            <a:endParaRPr lang="en-GB"/>
          </a:p>
        </p:txBody>
      </p:sp>
      <p:sp>
        <p:nvSpPr>
          <p:cNvPr id="22" name="SK-2-text-21"/>
          <p:cNvSpPr/>
          <p:nvPr/>
        </p:nvSpPr>
        <p:spPr>
          <a:xfrm>
            <a:off x="7715250" y="4650284"/>
            <a:ext cx="1087483" cy="25717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latin typeface="Open Sans" pitchFamily="34" charset="0"/>
                <a:ea typeface="Open Sans" pitchFamily="34" charset="-122"/>
                <a:cs typeface="Open Sans" pitchFamily="34" charset="-120"/>
              </a:rPr>
              <a:t>SCA READY</a:t>
            </a:r>
            <a:endParaRPr lang="en-US" sz="1050" dirty="0"/>
          </a:p>
        </p:txBody>
      </p:sp>
      <p:sp>
        <p:nvSpPr>
          <p:cNvPr id="23" name="SK-2-text-22"/>
          <p:cNvSpPr/>
          <p:nvPr/>
        </p:nvSpPr>
        <p:spPr>
          <a:xfrm>
            <a:off x="990600" y="5621834"/>
            <a:ext cx="10210800" cy="400050"/>
          </a:xfrm>
          <a:prstGeom prst="rect">
            <a:avLst/>
          </a:prstGeom>
          <a:noFill/>
          <a:ln/>
        </p:spPr>
        <p:txBody>
          <a:bodyPr vert="horz" wrap="square" lIns="0" tIns="0" rIns="0" bIns="0" rtlCol="0" anchor="ctr"/>
          <a:lstStyle/>
          <a:p>
            <a:pPr marL="0" indent="0">
              <a:lnSpc>
                <a:spcPts val="1575"/>
              </a:lnSpc>
              <a:buNone/>
            </a:pPr>
            <a:r>
              <a:rPr lang="en-US" sz="1050" b="1" i="1" dirty="0">
                <a:solidFill>
                  <a:srgbClr val="6B7280"/>
                </a:solidFill>
                <a:latin typeface="Open Sans" pitchFamily="34" charset="0"/>
                <a:ea typeface="Open Sans" pitchFamily="34" charset="-122"/>
                <a:cs typeface="Open Sans" pitchFamily="34" charset="-120"/>
              </a:rPr>
              <a:t>Disclaimer:</a:t>
            </a:r>
            <a:r>
              <a:rPr lang="en-US" sz="1050" i="1" dirty="0">
                <a:solidFill>
                  <a:srgbClr val="6B7280"/>
                </a:solidFill>
                <a:latin typeface="Open Sans" pitchFamily="34" charset="0"/>
                <a:ea typeface="Open Sans" pitchFamily="34" charset="-122"/>
                <a:cs typeface="Open Sans" pitchFamily="34" charset="-120"/>
              </a:rPr>
              <a:t> This teaching deck is intended for educational and clinical guidance only. It does not replace professional medical judgment. Always consult the latest NICE and BESS (British Elbow and Shoulder Society) 2025 guidelines for specific patient care pathways.</a:t>
            </a:r>
            <a:endParaRPr lang="en-US" sz="1050" dirty="0"/>
          </a:p>
        </p:txBody>
      </p:sp>
      <p:sp>
        <p:nvSpPr>
          <p:cNvPr id="24" name="SK-2-text-23"/>
          <p:cNvSpPr/>
          <p:nvPr/>
        </p:nvSpPr>
        <p:spPr>
          <a:xfrm>
            <a:off x="10310813" y="6620917"/>
            <a:ext cx="1881187" cy="171450"/>
          </a:xfrm>
          <a:prstGeom prst="rect">
            <a:avLst/>
          </a:prstGeom>
          <a:noFill/>
          <a:ln/>
        </p:spPr>
        <p:txBody>
          <a:bodyPr vert="horz" wrap="square" lIns="0" tIns="0" rIns="0" bIns="0" rtlCol="0" anchor="ctr"/>
          <a:lstStyle/>
          <a:p>
            <a:pPr marL="0" indent="0">
              <a:lnSpc>
                <a:spcPts val="1350"/>
              </a:lnSpc>
              <a:buNone/>
            </a:pPr>
            <a:r>
              <a:rPr lang="en-US" sz="900" kern="0" spc="30" dirty="0">
                <a:solidFill>
                  <a:srgbClr val="6B7280"/>
                </a:solidFill>
                <a:latin typeface="Open Sans" pitchFamily="34" charset="0"/>
                <a:ea typeface="Open Sans" pitchFamily="34" charset="-122"/>
                <a:cs typeface="Open Sans" pitchFamily="34" charset="-120"/>
              </a:rPr>
              <a:t>www.bradfordvts.co.uk</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1-img-2" descr="preencoded.png"/>
          <p:cNvPicPr>
            <a:picLocks noChangeAspect="1"/>
          </p:cNvPicPr>
          <p:nvPr/>
        </p:nvPicPr>
        <p:blipFill>
          <a:blip r:embed="rId4"/>
          <a:stretch>
            <a:fillRect/>
          </a:stretch>
        </p:blipFill>
        <p:spPr>
          <a:xfrm>
            <a:off x="571500" y="381000"/>
            <a:ext cx="11049000" cy="626715"/>
          </a:xfrm>
          <a:prstGeom prst="rect">
            <a:avLst/>
          </a:prstGeom>
        </p:spPr>
      </p:pic>
      <p:pic>
        <p:nvPicPr>
          <p:cNvPr id="4" name="SK-11-img-3" descr="preencoded.png"/>
          <p:cNvPicPr>
            <a:picLocks noChangeAspect="1"/>
          </p:cNvPicPr>
          <p:nvPr/>
        </p:nvPicPr>
        <p:blipFill>
          <a:blip r:embed="rId5"/>
          <a:stretch>
            <a:fillRect/>
          </a:stretch>
        </p:blipFill>
        <p:spPr>
          <a:xfrm>
            <a:off x="571500" y="6646515"/>
            <a:ext cx="11049000" cy="266700"/>
          </a:xfrm>
          <a:prstGeom prst="rect">
            <a:avLst/>
          </a:prstGeom>
        </p:spPr>
      </p:pic>
      <p:pic>
        <p:nvPicPr>
          <p:cNvPr id="5" name="SK-11-img-4" descr="preencoded.png"/>
          <p:cNvPicPr>
            <a:picLocks noChangeAspect="1"/>
          </p:cNvPicPr>
          <p:nvPr/>
        </p:nvPicPr>
        <p:blipFill>
          <a:blip r:embed="rId6"/>
          <a:stretch>
            <a:fillRect/>
          </a:stretch>
        </p:blipFill>
        <p:spPr>
          <a:xfrm>
            <a:off x="571500" y="1293465"/>
            <a:ext cx="5410200" cy="2496592"/>
          </a:xfrm>
          <a:prstGeom prst="rect">
            <a:avLst/>
          </a:prstGeom>
        </p:spPr>
      </p:pic>
      <p:pic>
        <p:nvPicPr>
          <p:cNvPr id="6" name="SK-11-img-5" descr="preencoded.png"/>
          <p:cNvPicPr>
            <a:picLocks noChangeAspect="1"/>
          </p:cNvPicPr>
          <p:nvPr/>
        </p:nvPicPr>
        <p:blipFill>
          <a:blip r:embed="rId7"/>
          <a:stretch>
            <a:fillRect/>
          </a:stretch>
        </p:blipFill>
        <p:spPr>
          <a:xfrm>
            <a:off x="762000" y="1545878"/>
            <a:ext cx="238125" cy="190500"/>
          </a:xfrm>
          <a:prstGeom prst="rect">
            <a:avLst/>
          </a:prstGeom>
        </p:spPr>
      </p:pic>
      <p:pic>
        <p:nvPicPr>
          <p:cNvPr id="7" name="SK-11-img-6" descr="preencoded.png"/>
          <p:cNvPicPr>
            <a:picLocks noChangeAspect="1"/>
          </p:cNvPicPr>
          <p:nvPr/>
        </p:nvPicPr>
        <p:blipFill>
          <a:blip r:embed="rId8"/>
          <a:stretch>
            <a:fillRect/>
          </a:stretch>
        </p:blipFill>
        <p:spPr>
          <a:xfrm>
            <a:off x="952500" y="3074640"/>
            <a:ext cx="1171575" cy="209550"/>
          </a:xfrm>
          <a:prstGeom prst="rect">
            <a:avLst/>
          </a:prstGeom>
        </p:spPr>
      </p:pic>
      <p:pic>
        <p:nvPicPr>
          <p:cNvPr id="8" name="SK-11-img-7" descr="preencoded.png"/>
          <p:cNvPicPr>
            <a:picLocks noChangeAspect="1"/>
          </p:cNvPicPr>
          <p:nvPr/>
        </p:nvPicPr>
        <p:blipFill>
          <a:blip r:embed="rId9"/>
          <a:stretch>
            <a:fillRect/>
          </a:stretch>
        </p:blipFill>
        <p:spPr>
          <a:xfrm>
            <a:off x="571500" y="3980557"/>
            <a:ext cx="5410200" cy="2496592"/>
          </a:xfrm>
          <a:prstGeom prst="rect">
            <a:avLst/>
          </a:prstGeom>
        </p:spPr>
      </p:pic>
      <p:pic>
        <p:nvPicPr>
          <p:cNvPr id="9" name="SK-11-img-8" descr="preencoded.png"/>
          <p:cNvPicPr>
            <a:picLocks noChangeAspect="1"/>
          </p:cNvPicPr>
          <p:nvPr/>
        </p:nvPicPr>
        <p:blipFill>
          <a:blip r:embed="rId10"/>
          <a:stretch>
            <a:fillRect/>
          </a:stretch>
        </p:blipFill>
        <p:spPr>
          <a:xfrm>
            <a:off x="762000" y="4232970"/>
            <a:ext cx="238125" cy="190500"/>
          </a:xfrm>
          <a:prstGeom prst="rect">
            <a:avLst/>
          </a:prstGeom>
        </p:spPr>
      </p:pic>
      <p:pic>
        <p:nvPicPr>
          <p:cNvPr id="10" name="SK-11-img-9" descr="preencoded.png"/>
          <p:cNvPicPr>
            <a:picLocks noChangeAspect="1"/>
          </p:cNvPicPr>
          <p:nvPr/>
        </p:nvPicPr>
        <p:blipFill>
          <a:blip r:embed="rId11"/>
          <a:stretch>
            <a:fillRect/>
          </a:stretch>
        </p:blipFill>
        <p:spPr>
          <a:xfrm>
            <a:off x="6210300" y="1293465"/>
            <a:ext cx="5410200" cy="2287935"/>
          </a:xfrm>
          <a:prstGeom prst="rect">
            <a:avLst/>
          </a:prstGeom>
        </p:spPr>
      </p:pic>
      <p:pic>
        <p:nvPicPr>
          <p:cNvPr id="11" name="SK-11-img-10" descr="preencoded.png"/>
          <p:cNvPicPr>
            <a:picLocks noChangeAspect="1"/>
          </p:cNvPicPr>
          <p:nvPr/>
        </p:nvPicPr>
        <p:blipFill>
          <a:blip r:embed="rId12"/>
          <a:stretch>
            <a:fillRect/>
          </a:stretch>
        </p:blipFill>
        <p:spPr>
          <a:xfrm>
            <a:off x="6400800" y="1545878"/>
            <a:ext cx="238125" cy="190500"/>
          </a:xfrm>
          <a:prstGeom prst="rect">
            <a:avLst/>
          </a:prstGeom>
        </p:spPr>
      </p:pic>
      <p:pic>
        <p:nvPicPr>
          <p:cNvPr id="12" name="SK-11-img-11" descr="preencoded.png"/>
          <p:cNvPicPr>
            <a:picLocks noChangeAspect="1"/>
          </p:cNvPicPr>
          <p:nvPr/>
        </p:nvPicPr>
        <p:blipFill>
          <a:blip r:embed="rId13"/>
          <a:stretch>
            <a:fillRect/>
          </a:stretch>
        </p:blipFill>
        <p:spPr>
          <a:xfrm>
            <a:off x="6210300" y="3771900"/>
            <a:ext cx="5410200" cy="2705100"/>
          </a:xfrm>
          <a:prstGeom prst="rect">
            <a:avLst/>
          </a:prstGeom>
        </p:spPr>
      </p:pic>
      <p:pic>
        <p:nvPicPr>
          <p:cNvPr id="13" name="SK-11-img-12" descr="preencoded.png"/>
          <p:cNvPicPr>
            <a:picLocks noChangeAspect="1"/>
          </p:cNvPicPr>
          <p:nvPr/>
        </p:nvPicPr>
        <p:blipFill>
          <a:blip r:embed="rId14"/>
          <a:stretch>
            <a:fillRect/>
          </a:stretch>
        </p:blipFill>
        <p:spPr>
          <a:xfrm>
            <a:off x="6400800" y="4233863"/>
            <a:ext cx="238125" cy="190500"/>
          </a:xfrm>
          <a:prstGeom prst="rect">
            <a:avLst/>
          </a:prstGeom>
        </p:spPr>
      </p:pic>
      <p:sp>
        <p:nvSpPr>
          <p:cNvPr id="14" name="SK-11-text-13"/>
          <p:cNvSpPr/>
          <p:nvPr/>
        </p:nvSpPr>
        <p:spPr>
          <a:xfrm>
            <a:off x="762000" y="381000"/>
            <a:ext cx="10934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15" name="SK-11-text-14"/>
          <p:cNvSpPr/>
          <p:nvPr/>
        </p:nvSpPr>
        <p:spPr>
          <a:xfrm>
            <a:off x="762000" y="619125"/>
            <a:ext cx="114300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Frozen Shoulder Definition and Risk Factors</a:t>
            </a:r>
            <a:endParaRPr lang="en-US" sz="2550" dirty="0"/>
          </a:p>
        </p:txBody>
      </p:sp>
      <p:sp>
        <p:nvSpPr>
          <p:cNvPr id="16" name="SK-11-text-15"/>
          <p:cNvSpPr/>
          <p:nvPr/>
        </p:nvSpPr>
        <p:spPr>
          <a:xfrm>
            <a:off x="571500" y="6646515"/>
            <a:ext cx="11125200" cy="26670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
        <p:nvSpPr>
          <p:cNvPr id="17" name="SK-11-text-16"/>
          <p:cNvSpPr/>
          <p:nvPr/>
        </p:nvSpPr>
        <p:spPr>
          <a:xfrm>
            <a:off x="1114425" y="1483965"/>
            <a:ext cx="630745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Definition (BESS 2025)</a:t>
            </a:r>
            <a:endParaRPr lang="en-US" sz="1650" dirty="0"/>
          </a:p>
        </p:txBody>
      </p:sp>
      <p:sp>
        <p:nvSpPr>
          <p:cNvPr id="18" name="SK-11-text-17"/>
          <p:cNvSpPr/>
          <p:nvPr/>
        </p:nvSpPr>
        <p:spPr>
          <a:xfrm>
            <a:off x="952500" y="1912590"/>
            <a:ext cx="4838700"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B"/>
                </a:solidFill>
                <a:latin typeface="Open Sans" pitchFamily="34" charset="0"/>
                <a:ea typeface="Open Sans" pitchFamily="34" charset="-122"/>
                <a:cs typeface="Open Sans" pitchFamily="34" charset="-120"/>
              </a:rPr>
              <a:t>Adhesive Capsulitis:</a:t>
            </a:r>
            <a:r>
              <a:rPr lang="en-US" sz="1275" dirty="0">
                <a:solidFill>
                  <a:srgbClr val="4B5563"/>
                </a:solidFill>
                <a:latin typeface="Open Sans" pitchFamily="34" charset="0"/>
                <a:ea typeface="Open Sans" pitchFamily="34" charset="-122"/>
                <a:cs typeface="Open Sans" pitchFamily="34" charset="-120"/>
              </a:rPr>
              <a:t> Global restriction of glenohumeral movement (Active AND Passive).</a:t>
            </a:r>
            <a:endParaRPr lang="en-US" sz="1275" dirty="0"/>
          </a:p>
        </p:txBody>
      </p:sp>
      <p:sp>
        <p:nvSpPr>
          <p:cNvPr id="19" name="SK-11-text-18"/>
          <p:cNvSpPr/>
          <p:nvPr/>
        </p:nvSpPr>
        <p:spPr>
          <a:xfrm>
            <a:off x="952500" y="2474565"/>
            <a:ext cx="1123950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B5563"/>
                </a:solidFill>
                <a:latin typeface="Open Sans" pitchFamily="34" charset="0"/>
                <a:ea typeface="Open Sans" pitchFamily="34" charset="-122"/>
                <a:cs typeface="Open Sans" pitchFamily="34" charset="-120"/>
              </a:rPr>
              <a:t>No obvious radiological cause; mean age of onset is </a:t>
            </a:r>
            <a:r>
              <a:rPr lang="en-US" sz="1275" b="1" dirty="0">
                <a:solidFill>
                  <a:srgbClr val="1A1A1B"/>
                </a:solidFill>
                <a:latin typeface="Open Sans" pitchFamily="34" charset="0"/>
                <a:ea typeface="Open Sans" pitchFamily="34" charset="-122"/>
                <a:cs typeface="Open Sans" pitchFamily="34" charset="-120"/>
              </a:rPr>
              <a:t>56 years</a:t>
            </a:r>
            <a:r>
              <a:rPr lang="en-US" sz="1275" dirty="0">
                <a:solidFill>
                  <a:srgbClr val="4B5563"/>
                </a:solidFill>
                <a:latin typeface="Open Sans" pitchFamily="34" charset="0"/>
                <a:ea typeface="Open Sans" pitchFamily="34" charset="-122"/>
                <a:cs typeface="Open Sans" pitchFamily="34" charset="-120"/>
              </a:rPr>
              <a:t>.</a:t>
            </a:r>
            <a:endParaRPr lang="en-US" sz="1275" dirty="0"/>
          </a:p>
        </p:txBody>
      </p:sp>
      <p:sp>
        <p:nvSpPr>
          <p:cNvPr id="20" name="SK-11-text-19"/>
          <p:cNvSpPr/>
          <p:nvPr/>
        </p:nvSpPr>
        <p:spPr>
          <a:xfrm>
            <a:off x="952500" y="2793653"/>
            <a:ext cx="4838700" cy="490538"/>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B"/>
                </a:solidFill>
                <a:latin typeface="Open Sans" pitchFamily="34" charset="0"/>
                <a:ea typeface="Open Sans" pitchFamily="34" charset="-122"/>
                <a:cs typeface="Open Sans" pitchFamily="34" charset="-120"/>
              </a:rPr>
              <a:t>External Rotation (ER) loss:</a:t>
            </a:r>
            <a:r>
              <a:rPr lang="en-US" sz="1275" dirty="0">
                <a:solidFill>
                  <a:srgbClr val="4B5563"/>
                </a:solidFill>
                <a:latin typeface="Open Sans" pitchFamily="34" charset="0"/>
                <a:ea typeface="Open Sans" pitchFamily="34" charset="-122"/>
                <a:cs typeface="Open Sans" pitchFamily="34" charset="-120"/>
              </a:rPr>
              <a:t> Passive ER &lt; 50% of unaffected side. </a:t>
            </a:r>
            <a:r>
              <a:rPr lang="en-US" sz="900" b="1" dirty="0">
                <a:solidFill>
                  <a:srgbClr val="FFFFFF"/>
                </a:solidFill>
                <a:latin typeface="Open Sans" pitchFamily="34" charset="0"/>
                <a:ea typeface="Open Sans" pitchFamily="34" charset="-122"/>
                <a:cs typeface="Open Sans" pitchFamily="34" charset="-120"/>
              </a:rPr>
              <a:t>PATHOGNOMONIC</a:t>
            </a:r>
            <a:endParaRPr lang="en-US" sz="1275" dirty="0"/>
          </a:p>
        </p:txBody>
      </p:sp>
      <p:sp>
        <p:nvSpPr>
          <p:cNvPr id="21" name="SK-11-text-20"/>
          <p:cNvSpPr/>
          <p:nvPr/>
        </p:nvSpPr>
        <p:spPr>
          <a:xfrm>
            <a:off x="1114425" y="4171057"/>
            <a:ext cx="362521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Classification</a:t>
            </a:r>
            <a:endParaRPr lang="en-US" sz="1650" dirty="0"/>
          </a:p>
        </p:txBody>
      </p:sp>
      <p:sp>
        <p:nvSpPr>
          <p:cNvPr id="22" name="SK-11-text-21"/>
          <p:cNvSpPr/>
          <p:nvPr/>
        </p:nvSpPr>
        <p:spPr>
          <a:xfrm>
            <a:off x="952500" y="4599682"/>
            <a:ext cx="10282237"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B"/>
                </a:solidFill>
                <a:latin typeface="Open Sans" pitchFamily="34" charset="0"/>
                <a:ea typeface="Open Sans" pitchFamily="34" charset="-122"/>
                <a:cs typeface="Open Sans" pitchFamily="34" charset="-120"/>
              </a:rPr>
              <a:t>Primary (Idiopathic):</a:t>
            </a:r>
            <a:r>
              <a:rPr lang="en-US" sz="1275" dirty="0">
                <a:solidFill>
                  <a:srgbClr val="4B5563"/>
                </a:solidFill>
                <a:latin typeface="Open Sans" pitchFamily="34" charset="0"/>
                <a:ea typeface="Open Sans" pitchFamily="34" charset="-122"/>
                <a:cs typeface="Open Sans" pitchFamily="34" charset="-120"/>
              </a:rPr>
              <a:t> No identifiable underlying cause.</a:t>
            </a:r>
            <a:endParaRPr lang="en-US" sz="1275" dirty="0"/>
          </a:p>
        </p:txBody>
      </p:sp>
      <p:sp>
        <p:nvSpPr>
          <p:cNvPr id="23" name="SK-11-text-22"/>
          <p:cNvSpPr/>
          <p:nvPr/>
        </p:nvSpPr>
        <p:spPr>
          <a:xfrm>
            <a:off x="952500" y="4918770"/>
            <a:ext cx="4838700"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B"/>
                </a:solidFill>
                <a:latin typeface="Open Sans" pitchFamily="34" charset="0"/>
                <a:ea typeface="Open Sans" pitchFamily="34" charset="-122"/>
                <a:cs typeface="Open Sans" pitchFamily="34" charset="-120"/>
              </a:rPr>
              <a:t>Secondary:</a:t>
            </a:r>
            <a:r>
              <a:rPr lang="en-US" sz="1275" dirty="0">
                <a:solidFill>
                  <a:srgbClr val="4B5563"/>
                </a:solidFill>
                <a:latin typeface="Open Sans" pitchFamily="34" charset="0"/>
                <a:ea typeface="Open Sans" pitchFamily="34" charset="-122"/>
                <a:cs typeface="Open Sans" pitchFamily="34" charset="-120"/>
              </a:rPr>
              <a:t> Following trauma, surgery, hemiplegia, or rotator cuff pathology.</a:t>
            </a:r>
            <a:endParaRPr lang="en-US" sz="1275" dirty="0"/>
          </a:p>
        </p:txBody>
      </p:sp>
      <p:sp>
        <p:nvSpPr>
          <p:cNvPr id="24" name="SK-11-text-23"/>
          <p:cNvSpPr/>
          <p:nvPr/>
        </p:nvSpPr>
        <p:spPr>
          <a:xfrm>
            <a:off x="952500" y="5480745"/>
            <a:ext cx="4838700"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4B5563"/>
                </a:solidFill>
                <a:latin typeface="Open Sans" pitchFamily="34" charset="0"/>
                <a:ea typeface="Open Sans" pitchFamily="34" charset="-122"/>
                <a:cs typeface="Open Sans" pitchFamily="34" charset="-120"/>
              </a:rPr>
              <a:t>Shared pathology with </a:t>
            </a:r>
            <a:r>
              <a:rPr lang="en-US" sz="1275" b="1" dirty="0">
                <a:solidFill>
                  <a:srgbClr val="1A1A1B"/>
                </a:solidFill>
                <a:latin typeface="Open Sans" pitchFamily="34" charset="0"/>
                <a:ea typeface="Open Sans" pitchFamily="34" charset="-122"/>
                <a:cs typeface="Open Sans" pitchFamily="34" charset="-120"/>
              </a:rPr>
              <a:t>Dupuytren's disease</a:t>
            </a:r>
            <a:r>
              <a:rPr lang="en-US" sz="1275" dirty="0">
                <a:solidFill>
                  <a:srgbClr val="4B5563"/>
                </a:solidFill>
                <a:latin typeface="Open Sans" pitchFamily="34" charset="0"/>
                <a:ea typeface="Open Sans" pitchFamily="34" charset="-122"/>
                <a:cs typeface="Open Sans" pitchFamily="34" charset="-120"/>
              </a:rPr>
              <a:t> (fibroblastic proliferation, TGF-beta).</a:t>
            </a:r>
            <a:endParaRPr lang="en-US" sz="1275" dirty="0"/>
          </a:p>
        </p:txBody>
      </p:sp>
      <p:sp>
        <p:nvSpPr>
          <p:cNvPr id="25" name="SK-11-text-24"/>
          <p:cNvSpPr/>
          <p:nvPr/>
        </p:nvSpPr>
        <p:spPr>
          <a:xfrm>
            <a:off x="6753225" y="1483965"/>
            <a:ext cx="538543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Systemic Risk Factors</a:t>
            </a:r>
            <a:endParaRPr lang="en-US" sz="1650" dirty="0"/>
          </a:p>
        </p:txBody>
      </p:sp>
      <p:sp>
        <p:nvSpPr>
          <p:cNvPr id="26" name="SK-11-text-25"/>
          <p:cNvSpPr/>
          <p:nvPr/>
        </p:nvSpPr>
        <p:spPr>
          <a:xfrm>
            <a:off x="6591300" y="1912590"/>
            <a:ext cx="4838700"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B"/>
                </a:solidFill>
                <a:latin typeface="Open Sans" pitchFamily="34" charset="0"/>
                <a:ea typeface="Open Sans" pitchFamily="34" charset="-122"/>
                <a:cs typeface="Open Sans" pitchFamily="34" charset="-120"/>
              </a:rPr>
              <a:t>Endocrine:</a:t>
            </a:r>
            <a:r>
              <a:rPr lang="en-US" sz="1275" dirty="0">
                <a:solidFill>
                  <a:srgbClr val="4B5563"/>
                </a:solidFill>
                <a:latin typeface="Open Sans" pitchFamily="34" charset="0"/>
                <a:ea typeface="Open Sans" pitchFamily="34" charset="-122"/>
                <a:cs typeface="Open Sans" pitchFamily="34" charset="-120"/>
              </a:rPr>
              <a:t> Hypothyroidism and diabetes are the strongest associations.</a:t>
            </a:r>
            <a:endParaRPr lang="en-US" sz="1275" dirty="0"/>
          </a:p>
        </p:txBody>
      </p:sp>
      <p:sp>
        <p:nvSpPr>
          <p:cNvPr id="27" name="SK-11-text-26"/>
          <p:cNvSpPr/>
          <p:nvPr/>
        </p:nvSpPr>
        <p:spPr>
          <a:xfrm>
            <a:off x="6591300" y="2474565"/>
            <a:ext cx="5600700"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B"/>
                </a:solidFill>
                <a:latin typeface="Open Sans" pitchFamily="34" charset="0"/>
                <a:ea typeface="Open Sans" pitchFamily="34" charset="-122"/>
                <a:cs typeface="Open Sans" pitchFamily="34" charset="-120"/>
              </a:rPr>
              <a:t>Neurological:</a:t>
            </a:r>
            <a:r>
              <a:rPr lang="en-US" sz="1275" dirty="0">
                <a:solidFill>
                  <a:srgbClr val="4B5563"/>
                </a:solidFill>
                <a:latin typeface="Open Sans" pitchFamily="34" charset="0"/>
                <a:ea typeface="Open Sans" pitchFamily="34" charset="-122"/>
                <a:cs typeface="Open Sans" pitchFamily="34" charset="-120"/>
              </a:rPr>
              <a:t> Epilepsy (AEDs like phenytoin) and Parkinson's.</a:t>
            </a:r>
            <a:endParaRPr lang="en-US" sz="1275" dirty="0"/>
          </a:p>
        </p:txBody>
      </p:sp>
      <p:sp>
        <p:nvSpPr>
          <p:cNvPr id="28" name="SK-11-text-27"/>
          <p:cNvSpPr/>
          <p:nvPr/>
        </p:nvSpPr>
        <p:spPr>
          <a:xfrm>
            <a:off x="6591300" y="2793653"/>
            <a:ext cx="5600700"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B"/>
                </a:solidFill>
                <a:latin typeface="Open Sans" pitchFamily="34" charset="0"/>
                <a:ea typeface="Open Sans" pitchFamily="34" charset="-122"/>
                <a:cs typeface="Open Sans" pitchFamily="34" charset="-120"/>
              </a:rPr>
              <a:t>Cardiovascular:</a:t>
            </a:r>
            <a:r>
              <a:rPr lang="en-US" sz="1275" dirty="0">
                <a:solidFill>
                  <a:srgbClr val="4B5563"/>
                </a:solidFill>
                <a:latin typeface="Open Sans" pitchFamily="34" charset="0"/>
                <a:ea typeface="Open Sans" pitchFamily="34" charset="-122"/>
                <a:cs typeface="Open Sans" pitchFamily="34" charset="-120"/>
              </a:rPr>
              <a:t> Post-MI, cardiac surgery, and hyperlipidaemia.</a:t>
            </a:r>
            <a:endParaRPr lang="en-US" sz="1275" dirty="0"/>
          </a:p>
        </p:txBody>
      </p:sp>
      <p:sp>
        <p:nvSpPr>
          <p:cNvPr id="29" name="SK-11-text-28"/>
          <p:cNvSpPr/>
          <p:nvPr/>
        </p:nvSpPr>
        <p:spPr>
          <a:xfrm>
            <a:off x="6400800" y="3962400"/>
            <a:ext cx="51054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8E44AD"/>
                </a:solidFill>
                <a:latin typeface="Open Sans" pitchFamily="34" charset="0"/>
                <a:ea typeface="Open Sans" pitchFamily="34" charset="-122"/>
                <a:cs typeface="Open Sans" pitchFamily="34" charset="-120"/>
              </a:rPr>
              <a:t>AKT EXAM FOCUS</a:t>
            </a:r>
            <a:endParaRPr lang="en-US" sz="900" dirty="0"/>
          </a:p>
        </p:txBody>
      </p:sp>
      <p:sp>
        <p:nvSpPr>
          <p:cNvPr id="30" name="SK-11-text-29"/>
          <p:cNvSpPr/>
          <p:nvPr/>
        </p:nvSpPr>
        <p:spPr>
          <a:xfrm>
            <a:off x="6753225" y="4171950"/>
            <a:ext cx="51339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Diabetes Association</a:t>
            </a:r>
            <a:endParaRPr lang="en-US" sz="1650" dirty="0"/>
          </a:p>
        </p:txBody>
      </p:sp>
      <p:sp>
        <p:nvSpPr>
          <p:cNvPr id="31" name="SK-11-text-30"/>
          <p:cNvSpPr/>
          <p:nvPr/>
        </p:nvSpPr>
        <p:spPr>
          <a:xfrm>
            <a:off x="6591300" y="4600575"/>
            <a:ext cx="4838700"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B"/>
                </a:solidFill>
                <a:latin typeface="Open Sans" pitchFamily="34" charset="0"/>
                <a:ea typeface="Open Sans" pitchFamily="34" charset="-122"/>
                <a:cs typeface="Open Sans" pitchFamily="34" charset="-120"/>
              </a:rPr>
              <a:t>36% of IDDM patients</a:t>
            </a:r>
            <a:r>
              <a:rPr lang="en-US" sz="1275" dirty="0">
                <a:solidFill>
                  <a:srgbClr val="4B5563"/>
                </a:solidFill>
                <a:latin typeface="Open Sans" pitchFamily="34" charset="0"/>
                <a:ea typeface="Open Sans" pitchFamily="34" charset="-122"/>
                <a:cs typeface="Open Sans" pitchFamily="34" charset="-120"/>
              </a:rPr>
              <a:t> will develop frozen shoulder (vs 10-20% NIDDM).</a:t>
            </a:r>
            <a:endParaRPr lang="en-US" sz="1275" dirty="0"/>
          </a:p>
        </p:txBody>
      </p:sp>
      <p:sp>
        <p:nvSpPr>
          <p:cNvPr id="32" name="SK-11-text-31"/>
          <p:cNvSpPr/>
          <p:nvPr/>
        </p:nvSpPr>
        <p:spPr>
          <a:xfrm>
            <a:off x="6591300" y="5162550"/>
            <a:ext cx="4838700"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4B5563"/>
                </a:solidFill>
                <a:latin typeface="Open Sans" pitchFamily="34" charset="0"/>
                <a:ea typeface="Open Sans" pitchFamily="34" charset="-122"/>
                <a:cs typeface="Open Sans" pitchFamily="34" charset="-120"/>
              </a:rPr>
              <a:t>Diabetics are </a:t>
            </a:r>
            <a:r>
              <a:rPr lang="en-US" sz="1275" b="1" dirty="0">
                <a:solidFill>
                  <a:srgbClr val="1A1A1B"/>
                </a:solidFill>
                <a:latin typeface="Open Sans" pitchFamily="34" charset="0"/>
                <a:ea typeface="Open Sans" pitchFamily="34" charset="-122"/>
                <a:cs typeface="Open Sans" pitchFamily="34" charset="-120"/>
              </a:rPr>
              <a:t>2–4× more likely</a:t>
            </a:r>
            <a:r>
              <a:rPr lang="en-US" sz="1275" dirty="0">
                <a:solidFill>
                  <a:srgbClr val="4B5563"/>
                </a:solidFill>
                <a:latin typeface="Open Sans" pitchFamily="34" charset="0"/>
                <a:ea typeface="Open Sans" pitchFamily="34" charset="-122"/>
                <a:cs typeface="Open Sans" pitchFamily="34" charset="-120"/>
              </a:rPr>
              <a:t> to be affected and often have bilateral disease.</a:t>
            </a:r>
            <a:endParaRPr lang="en-US" sz="1275" dirty="0"/>
          </a:p>
        </p:txBody>
      </p:sp>
      <p:sp>
        <p:nvSpPr>
          <p:cNvPr id="33" name="SK-11-text-32"/>
          <p:cNvSpPr/>
          <p:nvPr/>
        </p:nvSpPr>
        <p:spPr>
          <a:xfrm>
            <a:off x="6591300" y="5724525"/>
            <a:ext cx="4838700"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B"/>
                </a:solidFill>
                <a:latin typeface="Open Sans" pitchFamily="34" charset="0"/>
                <a:ea typeface="Open Sans" pitchFamily="34" charset="-122"/>
                <a:cs typeface="Open Sans" pitchFamily="34" charset="-120"/>
              </a:rPr>
              <a:t>58% of patients</a:t>
            </a:r>
            <a:r>
              <a:rPr lang="en-US" sz="1275" dirty="0">
                <a:solidFill>
                  <a:srgbClr val="4B5563"/>
                </a:solidFill>
                <a:latin typeface="Open Sans" pitchFamily="34" charset="0"/>
                <a:ea typeface="Open Sans" pitchFamily="34" charset="-122"/>
                <a:cs typeface="Open Sans" pitchFamily="34" charset="-120"/>
              </a:rPr>
              <a:t> with primary frozen shoulder have Dupuytren's elsewhere.</a:t>
            </a:r>
            <a:endParaRPr lang="en-US" sz="1275"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2-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2-img-3" descr="preencoded.png"/>
          <p:cNvPicPr>
            <a:picLocks noChangeAspect="1"/>
          </p:cNvPicPr>
          <p:nvPr/>
        </p:nvPicPr>
        <p:blipFill>
          <a:blip r:embed="rId4"/>
          <a:stretch>
            <a:fillRect/>
          </a:stretch>
        </p:blipFill>
        <p:spPr>
          <a:xfrm>
            <a:off x="381000" y="381000"/>
            <a:ext cx="11430000" cy="626715"/>
          </a:xfrm>
          <a:prstGeom prst="rect">
            <a:avLst/>
          </a:prstGeom>
        </p:spPr>
      </p:pic>
      <p:pic>
        <p:nvPicPr>
          <p:cNvPr id="5" name="SK-12-img-4" descr="preencoded.png"/>
          <p:cNvPicPr>
            <a:picLocks noChangeAspect="1"/>
          </p:cNvPicPr>
          <p:nvPr/>
        </p:nvPicPr>
        <p:blipFill>
          <a:blip r:embed="rId5"/>
          <a:stretch>
            <a:fillRect/>
          </a:stretch>
        </p:blipFill>
        <p:spPr>
          <a:xfrm>
            <a:off x="381000" y="6400800"/>
            <a:ext cx="11430000" cy="266700"/>
          </a:xfrm>
          <a:prstGeom prst="rect">
            <a:avLst/>
          </a:prstGeom>
        </p:spPr>
      </p:pic>
      <p:pic>
        <p:nvPicPr>
          <p:cNvPr id="6" name="SK-12-img-5" descr="preencoded.png"/>
          <p:cNvPicPr>
            <a:picLocks noChangeAspect="1"/>
          </p:cNvPicPr>
          <p:nvPr/>
        </p:nvPicPr>
        <p:blipFill>
          <a:blip r:embed="rId6"/>
          <a:stretch>
            <a:fillRect/>
          </a:stretch>
        </p:blipFill>
        <p:spPr>
          <a:xfrm>
            <a:off x="381000" y="1245840"/>
            <a:ext cx="11430000" cy="1295400"/>
          </a:xfrm>
          <a:prstGeom prst="rect">
            <a:avLst/>
          </a:prstGeom>
        </p:spPr>
      </p:pic>
      <p:pic>
        <p:nvPicPr>
          <p:cNvPr id="7" name="SK-12-img-6" descr="preencoded.png"/>
          <p:cNvPicPr>
            <a:picLocks noChangeAspect="1"/>
          </p:cNvPicPr>
          <p:nvPr/>
        </p:nvPicPr>
        <p:blipFill>
          <a:blip r:embed="rId7"/>
          <a:stretch>
            <a:fillRect/>
          </a:stretch>
        </p:blipFill>
        <p:spPr>
          <a:xfrm>
            <a:off x="381000" y="1245840"/>
            <a:ext cx="2667000" cy="1295400"/>
          </a:xfrm>
          <a:prstGeom prst="rect">
            <a:avLst/>
          </a:prstGeom>
        </p:spPr>
      </p:pic>
      <p:pic>
        <p:nvPicPr>
          <p:cNvPr id="8" name="SK-12-img-7" descr="preencoded.png"/>
          <p:cNvPicPr>
            <a:picLocks noChangeAspect="1"/>
          </p:cNvPicPr>
          <p:nvPr/>
        </p:nvPicPr>
        <p:blipFill>
          <a:blip r:embed="rId8"/>
          <a:stretch>
            <a:fillRect/>
          </a:stretch>
        </p:blipFill>
        <p:spPr>
          <a:xfrm>
            <a:off x="1547813" y="1360140"/>
            <a:ext cx="333375" cy="266700"/>
          </a:xfrm>
          <a:prstGeom prst="rect">
            <a:avLst/>
          </a:prstGeom>
        </p:spPr>
      </p:pic>
      <p:pic>
        <p:nvPicPr>
          <p:cNvPr id="9" name="SK-12-img-8" descr="preencoded.png"/>
          <p:cNvPicPr>
            <a:picLocks noChangeAspect="1"/>
          </p:cNvPicPr>
          <p:nvPr/>
        </p:nvPicPr>
        <p:blipFill>
          <a:blip r:embed="rId6"/>
          <a:stretch>
            <a:fillRect/>
          </a:stretch>
        </p:blipFill>
        <p:spPr>
          <a:xfrm>
            <a:off x="381000" y="2655540"/>
            <a:ext cx="11430000" cy="1295400"/>
          </a:xfrm>
          <a:prstGeom prst="rect">
            <a:avLst/>
          </a:prstGeom>
        </p:spPr>
      </p:pic>
      <p:pic>
        <p:nvPicPr>
          <p:cNvPr id="10" name="SK-12-img-9" descr="preencoded.png"/>
          <p:cNvPicPr>
            <a:picLocks noChangeAspect="1"/>
          </p:cNvPicPr>
          <p:nvPr/>
        </p:nvPicPr>
        <p:blipFill>
          <a:blip r:embed="rId7"/>
          <a:stretch>
            <a:fillRect/>
          </a:stretch>
        </p:blipFill>
        <p:spPr>
          <a:xfrm>
            <a:off x="381000" y="2655540"/>
            <a:ext cx="2667000" cy="1295400"/>
          </a:xfrm>
          <a:prstGeom prst="rect">
            <a:avLst/>
          </a:prstGeom>
        </p:spPr>
      </p:pic>
      <p:pic>
        <p:nvPicPr>
          <p:cNvPr id="11" name="SK-12-img-10" descr="preencoded.png"/>
          <p:cNvPicPr>
            <a:picLocks noChangeAspect="1"/>
          </p:cNvPicPr>
          <p:nvPr/>
        </p:nvPicPr>
        <p:blipFill>
          <a:blip r:embed="rId9"/>
          <a:stretch>
            <a:fillRect/>
          </a:stretch>
        </p:blipFill>
        <p:spPr>
          <a:xfrm>
            <a:off x="1547813" y="2769840"/>
            <a:ext cx="333375" cy="266700"/>
          </a:xfrm>
          <a:prstGeom prst="rect">
            <a:avLst/>
          </a:prstGeom>
        </p:spPr>
      </p:pic>
      <p:pic>
        <p:nvPicPr>
          <p:cNvPr id="12" name="SK-12-img-11" descr="preencoded.png"/>
          <p:cNvPicPr>
            <a:picLocks noChangeAspect="1"/>
          </p:cNvPicPr>
          <p:nvPr/>
        </p:nvPicPr>
        <p:blipFill>
          <a:blip r:embed="rId6"/>
          <a:stretch>
            <a:fillRect/>
          </a:stretch>
        </p:blipFill>
        <p:spPr>
          <a:xfrm>
            <a:off x="381000" y="4065240"/>
            <a:ext cx="11430000" cy="1295400"/>
          </a:xfrm>
          <a:prstGeom prst="rect">
            <a:avLst/>
          </a:prstGeom>
        </p:spPr>
      </p:pic>
      <p:pic>
        <p:nvPicPr>
          <p:cNvPr id="13" name="SK-12-img-12" descr="preencoded.png"/>
          <p:cNvPicPr>
            <a:picLocks noChangeAspect="1"/>
          </p:cNvPicPr>
          <p:nvPr/>
        </p:nvPicPr>
        <p:blipFill>
          <a:blip r:embed="rId7"/>
          <a:stretch>
            <a:fillRect/>
          </a:stretch>
        </p:blipFill>
        <p:spPr>
          <a:xfrm>
            <a:off x="381000" y="4065240"/>
            <a:ext cx="2667000" cy="1295400"/>
          </a:xfrm>
          <a:prstGeom prst="rect">
            <a:avLst/>
          </a:prstGeom>
        </p:spPr>
      </p:pic>
      <p:pic>
        <p:nvPicPr>
          <p:cNvPr id="14" name="SK-12-img-13" descr="preencoded.png"/>
          <p:cNvPicPr>
            <a:picLocks noChangeAspect="1"/>
          </p:cNvPicPr>
          <p:nvPr/>
        </p:nvPicPr>
        <p:blipFill>
          <a:blip r:embed="rId10"/>
          <a:stretch>
            <a:fillRect/>
          </a:stretch>
        </p:blipFill>
        <p:spPr>
          <a:xfrm>
            <a:off x="1547813" y="4179540"/>
            <a:ext cx="333375" cy="266700"/>
          </a:xfrm>
          <a:prstGeom prst="rect">
            <a:avLst/>
          </a:prstGeom>
        </p:spPr>
      </p:pic>
      <p:pic>
        <p:nvPicPr>
          <p:cNvPr id="15" name="SK-12-img-14" descr="preencoded.png"/>
          <p:cNvPicPr>
            <a:picLocks noChangeAspect="1"/>
          </p:cNvPicPr>
          <p:nvPr/>
        </p:nvPicPr>
        <p:blipFill>
          <a:blip r:embed="rId11"/>
          <a:stretch>
            <a:fillRect/>
          </a:stretch>
        </p:blipFill>
        <p:spPr>
          <a:xfrm>
            <a:off x="381000" y="5617815"/>
            <a:ext cx="11430000" cy="655141"/>
          </a:xfrm>
          <a:prstGeom prst="rect">
            <a:avLst/>
          </a:prstGeom>
        </p:spPr>
      </p:pic>
      <p:pic>
        <p:nvPicPr>
          <p:cNvPr id="16" name="SK-12-img-15" descr="preencoded.png"/>
          <p:cNvPicPr>
            <a:picLocks noChangeAspect="1"/>
          </p:cNvPicPr>
          <p:nvPr/>
        </p:nvPicPr>
        <p:blipFill>
          <a:blip r:embed="rId12"/>
          <a:stretch>
            <a:fillRect/>
          </a:stretch>
        </p:blipFill>
        <p:spPr>
          <a:xfrm>
            <a:off x="495300" y="5802511"/>
            <a:ext cx="285750" cy="285750"/>
          </a:xfrm>
          <a:prstGeom prst="rect">
            <a:avLst/>
          </a:prstGeom>
        </p:spPr>
      </p:pic>
      <p:sp>
        <p:nvSpPr>
          <p:cNvPr id="17" name="SK-12-text-16"/>
          <p:cNvSpPr/>
          <p:nvPr/>
        </p:nvSpPr>
        <p:spPr>
          <a:xfrm>
            <a:off x="571500" y="381000"/>
            <a:ext cx="11315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18" name="SK-12-text-17"/>
          <p:cNvSpPr/>
          <p:nvPr/>
        </p:nvSpPr>
        <p:spPr>
          <a:xfrm>
            <a:off x="571500" y="619125"/>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The Three-Stage Natural History</a:t>
            </a:r>
            <a:endParaRPr lang="en-US" sz="2550" dirty="0"/>
          </a:p>
        </p:txBody>
      </p:sp>
      <p:sp>
        <p:nvSpPr>
          <p:cNvPr id="19" name="SK-12-text-18"/>
          <p:cNvSpPr/>
          <p:nvPr/>
        </p:nvSpPr>
        <p:spPr>
          <a:xfrm>
            <a:off x="381000" y="6400800"/>
            <a:ext cx="11506200" cy="26670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
        <p:nvSpPr>
          <p:cNvPr id="20" name="SK-12-text-19"/>
          <p:cNvSpPr/>
          <p:nvPr/>
        </p:nvSpPr>
        <p:spPr>
          <a:xfrm>
            <a:off x="985838" y="1703040"/>
            <a:ext cx="1457325" cy="457200"/>
          </a:xfrm>
          <a:prstGeom prst="rect">
            <a:avLst/>
          </a:prstGeom>
          <a:noFill/>
          <a:ln/>
        </p:spPr>
        <p:txBody>
          <a:bodyPr vert="horz" wrap="square" lIns="0" tIns="0" rIns="0" bIns="0" rtlCol="0" anchor="ctr"/>
          <a:lstStyle/>
          <a:p>
            <a:pPr marL="0" indent="0" algn="ctr">
              <a:lnSpc>
                <a:spcPts val="1800"/>
              </a:lnSpc>
              <a:buNone/>
            </a:pPr>
            <a:r>
              <a:rPr lang="en-US" sz="1500" b="1" dirty="0">
                <a:solidFill>
                  <a:srgbClr val="1A1A1B"/>
                </a:solidFill>
              </a:rPr>
              <a:t>Stage I: Freezing</a:t>
            </a:r>
            <a:endParaRPr lang="en-US" sz="1500" dirty="0"/>
          </a:p>
          <a:p>
            <a:pPr marL="0" indent="0" algn="ctr">
              <a:lnSpc>
                <a:spcPts val="1800"/>
              </a:lnSpc>
              <a:buNone/>
            </a:pPr>
            <a:r>
              <a:rPr lang="en-US" sz="1500" b="1" dirty="0">
                <a:solidFill>
                  <a:srgbClr val="1A1A1B"/>
                </a:solidFill>
              </a:rPr>
              <a:t>(Painful Phase)</a:t>
            </a:r>
            <a:endParaRPr lang="en-US" sz="1500" dirty="0"/>
          </a:p>
        </p:txBody>
      </p:sp>
      <p:sp>
        <p:nvSpPr>
          <p:cNvPr id="21" name="SK-12-text-20"/>
          <p:cNvSpPr/>
          <p:nvPr/>
        </p:nvSpPr>
        <p:spPr>
          <a:xfrm>
            <a:off x="947737" y="2198340"/>
            <a:ext cx="1533525"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E67E22"/>
                </a:solidFill>
                <a:latin typeface="Open Sans" pitchFamily="34" charset="0"/>
                <a:ea typeface="Open Sans" pitchFamily="34" charset="-122"/>
                <a:cs typeface="Open Sans" pitchFamily="34" charset="-120"/>
              </a:rPr>
              <a:t>Weeks to ~3 Months</a:t>
            </a:r>
            <a:endParaRPr lang="en-US" sz="1200" dirty="0"/>
          </a:p>
        </p:txBody>
      </p:sp>
      <p:sp>
        <p:nvSpPr>
          <p:cNvPr id="22" name="SK-12-text-21"/>
          <p:cNvSpPr/>
          <p:nvPr/>
        </p:nvSpPr>
        <p:spPr>
          <a:xfrm>
            <a:off x="3448050" y="1457474"/>
            <a:ext cx="8743950"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4B5563"/>
                </a:solidFill>
                <a:latin typeface="Open Sans" pitchFamily="34" charset="0"/>
                <a:ea typeface="Open Sans" pitchFamily="34" charset="-122"/>
                <a:cs typeface="Open Sans" pitchFamily="34" charset="-120"/>
              </a:rPr>
              <a:t>Dominant feature: Severe, "toothache-like" deep shoulder pain.</a:t>
            </a:r>
            <a:endParaRPr lang="en-US" sz="1350" dirty="0"/>
          </a:p>
        </p:txBody>
      </p:sp>
      <p:sp>
        <p:nvSpPr>
          <p:cNvPr id="23" name="SK-12-text-22"/>
          <p:cNvSpPr/>
          <p:nvPr/>
        </p:nvSpPr>
        <p:spPr>
          <a:xfrm>
            <a:off x="3448050" y="1773585"/>
            <a:ext cx="8743950"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4B5563"/>
                </a:solidFill>
                <a:latin typeface="Open Sans" pitchFamily="34" charset="0"/>
                <a:ea typeface="Open Sans" pitchFamily="34" charset="-122"/>
                <a:cs typeface="Open Sans" pitchFamily="34" charset="-120"/>
              </a:rPr>
              <a:t>Significant pain at rest and debilitating night pain.</a:t>
            </a:r>
            <a:endParaRPr lang="en-US" sz="1350" dirty="0"/>
          </a:p>
        </p:txBody>
      </p:sp>
      <p:sp>
        <p:nvSpPr>
          <p:cNvPr id="24" name="SK-12-text-23"/>
          <p:cNvSpPr/>
          <p:nvPr/>
        </p:nvSpPr>
        <p:spPr>
          <a:xfrm>
            <a:off x="3448050" y="2089696"/>
            <a:ext cx="8743950"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4B5563"/>
                </a:solidFill>
                <a:latin typeface="Open Sans" pitchFamily="34" charset="0"/>
                <a:ea typeface="Open Sans" pitchFamily="34" charset="-122"/>
                <a:cs typeface="Open Sans" pitchFamily="34" charset="-120"/>
              </a:rPr>
              <a:t>Inflammatory synovitis begins; ROM starts to decrease.</a:t>
            </a:r>
            <a:endParaRPr lang="en-US" sz="1350" dirty="0"/>
          </a:p>
        </p:txBody>
      </p:sp>
      <p:sp>
        <p:nvSpPr>
          <p:cNvPr id="25" name="SK-12-text-24"/>
          <p:cNvSpPr/>
          <p:nvPr/>
        </p:nvSpPr>
        <p:spPr>
          <a:xfrm>
            <a:off x="957263" y="3112740"/>
            <a:ext cx="1514475" cy="457200"/>
          </a:xfrm>
          <a:prstGeom prst="rect">
            <a:avLst/>
          </a:prstGeom>
          <a:noFill/>
          <a:ln/>
        </p:spPr>
        <p:txBody>
          <a:bodyPr vert="horz" wrap="square" lIns="0" tIns="0" rIns="0" bIns="0" rtlCol="0" anchor="ctr"/>
          <a:lstStyle/>
          <a:p>
            <a:pPr marL="0" indent="0" algn="ctr">
              <a:lnSpc>
                <a:spcPts val="1800"/>
              </a:lnSpc>
              <a:buNone/>
            </a:pPr>
            <a:r>
              <a:rPr lang="en-US" sz="1500" b="1" dirty="0">
                <a:solidFill>
                  <a:srgbClr val="1A1A1B"/>
                </a:solidFill>
              </a:rPr>
              <a:t>Stage II: Frozen</a:t>
            </a:r>
            <a:endParaRPr lang="en-US" sz="1500" dirty="0"/>
          </a:p>
          <a:p>
            <a:pPr marL="0" indent="0" algn="ctr">
              <a:lnSpc>
                <a:spcPts val="1800"/>
              </a:lnSpc>
              <a:buNone/>
            </a:pPr>
            <a:r>
              <a:rPr lang="en-US" sz="1500" b="1" dirty="0">
                <a:solidFill>
                  <a:srgbClr val="1A1A1B"/>
                </a:solidFill>
              </a:rPr>
              <a:t>(Stiffening Phase)</a:t>
            </a:r>
            <a:endParaRPr lang="en-US" sz="1500" dirty="0"/>
          </a:p>
        </p:txBody>
      </p:sp>
      <p:sp>
        <p:nvSpPr>
          <p:cNvPr id="26" name="SK-12-text-25"/>
          <p:cNvSpPr/>
          <p:nvPr/>
        </p:nvSpPr>
        <p:spPr>
          <a:xfrm>
            <a:off x="1138238" y="3608040"/>
            <a:ext cx="1152525"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E67E22"/>
                </a:solidFill>
                <a:latin typeface="Open Sans" pitchFamily="34" charset="0"/>
                <a:ea typeface="Open Sans" pitchFamily="34" charset="-122"/>
                <a:cs typeface="Open Sans" pitchFamily="34" charset="-120"/>
              </a:rPr>
              <a:t>4 to 12 Months</a:t>
            </a:r>
            <a:endParaRPr lang="en-US" sz="1200" dirty="0"/>
          </a:p>
        </p:txBody>
      </p:sp>
      <p:sp>
        <p:nvSpPr>
          <p:cNvPr id="27" name="SK-12-text-26"/>
          <p:cNvSpPr/>
          <p:nvPr/>
        </p:nvSpPr>
        <p:spPr>
          <a:xfrm>
            <a:off x="3448050" y="2867174"/>
            <a:ext cx="8743950"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4B5563"/>
                </a:solidFill>
                <a:latin typeface="Open Sans" pitchFamily="34" charset="0"/>
                <a:ea typeface="Open Sans" pitchFamily="34" charset="-122"/>
                <a:cs typeface="Open Sans" pitchFamily="34" charset="-120"/>
              </a:rPr>
              <a:t>Stiffness becomes the primary symptom; global ROM restriction.</a:t>
            </a:r>
            <a:endParaRPr lang="en-US" sz="1350" dirty="0"/>
          </a:p>
        </p:txBody>
      </p:sp>
      <p:sp>
        <p:nvSpPr>
          <p:cNvPr id="28" name="SK-12-text-27"/>
          <p:cNvSpPr/>
          <p:nvPr/>
        </p:nvSpPr>
        <p:spPr>
          <a:xfrm>
            <a:off x="3448050" y="3183285"/>
            <a:ext cx="8743950"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4B5563"/>
                </a:solidFill>
                <a:latin typeface="Open Sans" pitchFamily="34" charset="0"/>
                <a:ea typeface="Open Sans" pitchFamily="34" charset="-122"/>
                <a:cs typeface="Open Sans" pitchFamily="34" charset="-120"/>
              </a:rPr>
              <a:t>Pain at rest typically resolves; pain persists at end-ranges of motion.</a:t>
            </a:r>
            <a:endParaRPr lang="en-US" sz="1350" dirty="0"/>
          </a:p>
        </p:txBody>
      </p:sp>
      <p:sp>
        <p:nvSpPr>
          <p:cNvPr id="29" name="SK-12-text-28"/>
          <p:cNvSpPr/>
          <p:nvPr/>
        </p:nvSpPr>
        <p:spPr>
          <a:xfrm>
            <a:off x="3448050" y="3499396"/>
            <a:ext cx="8743950"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4B5563"/>
                </a:solidFill>
                <a:latin typeface="Open Sans" pitchFamily="34" charset="0"/>
                <a:ea typeface="Open Sans" pitchFamily="34" charset="-122"/>
                <a:cs typeface="Open Sans" pitchFamily="34" charset="-120"/>
              </a:rPr>
              <a:t>Pathology shifts to capsule maturation and dense scarring (fibrosis).</a:t>
            </a:r>
            <a:endParaRPr lang="en-US" sz="1350" dirty="0"/>
          </a:p>
        </p:txBody>
      </p:sp>
      <p:sp>
        <p:nvSpPr>
          <p:cNvPr id="30" name="SK-12-text-29"/>
          <p:cNvSpPr/>
          <p:nvPr/>
        </p:nvSpPr>
        <p:spPr>
          <a:xfrm>
            <a:off x="942975" y="4522440"/>
            <a:ext cx="1543050" cy="457200"/>
          </a:xfrm>
          <a:prstGeom prst="rect">
            <a:avLst/>
          </a:prstGeom>
          <a:noFill/>
          <a:ln/>
        </p:spPr>
        <p:txBody>
          <a:bodyPr vert="horz" wrap="square" lIns="0" tIns="0" rIns="0" bIns="0" rtlCol="0" anchor="ctr"/>
          <a:lstStyle/>
          <a:p>
            <a:pPr marL="0" indent="0" algn="ctr">
              <a:lnSpc>
                <a:spcPts val="1800"/>
              </a:lnSpc>
              <a:buNone/>
            </a:pPr>
            <a:r>
              <a:rPr lang="en-US" sz="1500" b="1" dirty="0">
                <a:solidFill>
                  <a:srgbClr val="1A1A1B"/>
                </a:solidFill>
              </a:rPr>
              <a:t>Stage III: Thawing</a:t>
            </a:r>
            <a:endParaRPr lang="en-US" sz="1500" dirty="0"/>
          </a:p>
          <a:p>
            <a:pPr marL="0" indent="0" algn="ctr">
              <a:lnSpc>
                <a:spcPts val="1800"/>
              </a:lnSpc>
              <a:buNone/>
            </a:pPr>
            <a:r>
              <a:rPr lang="en-US" sz="1500" b="1" dirty="0">
                <a:solidFill>
                  <a:srgbClr val="1A1A1B"/>
                </a:solidFill>
              </a:rPr>
              <a:t>(Recovery Phase)</a:t>
            </a:r>
            <a:endParaRPr lang="en-US" sz="1500" dirty="0"/>
          </a:p>
        </p:txBody>
      </p:sp>
      <p:sp>
        <p:nvSpPr>
          <p:cNvPr id="31" name="SK-12-text-30"/>
          <p:cNvSpPr/>
          <p:nvPr/>
        </p:nvSpPr>
        <p:spPr>
          <a:xfrm>
            <a:off x="1138238" y="5017740"/>
            <a:ext cx="1152525"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E67E22"/>
                </a:solidFill>
                <a:latin typeface="Open Sans" pitchFamily="34" charset="0"/>
                <a:ea typeface="Open Sans" pitchFamily="34" charset="-122"/>
                <a:cs typeface="Open Sans" pitchFamily="34" charset="-120"/>
              </a:rPr>
              <a:t>9 to 18 Months</a:t>
            </a:r>
            <a:endParaRPr lang="en-US" sz="1200" dirty="0"/>
          </a:p>
        </p:txBody>
      </p:sp>
      <p:sp>
        <p:nvSpPr>
          <p:cNvPr id="32" name="SK-12-text-31"/>
          <p:cNvSpPr/>
          <p:nvPr/>
        </p:nvSpPr>
        <p:spPr>
          <a:xfrm>
            <a:off x="3448050" y="4276874"/>
            <a:ext cx="8743950"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4B5563"/>
                </a:solidFill>
                <a:latin typeface="Open Sans" pitchFamily="34" charset="0"/>
                <a:ea typeface="Open Sans" pitchFamily="34" charset="-122"/>
                <a:cs typeface="Open Sans" pitchFamily="34" charset="-120"/>
              </a:rPr>
              <a:t>Gradual return of glenohumeral movement and function.</a:t>
            </a:r>
            <a:endParaRPr lang="en-US" sz="1350" dirty="0"/>
          </a:p>
        </p:txBody>
      </p:sp>
      <p:sp>
        <p:nvSpPr>
          <p:cNvPr id="33" name="SK-12-text-32"/>
          <p:cNvSpPr/>
          <p:nvPr/>
        </p:nvSpPr>
        <p:spPr>
          <a:xfrm>
            <a:off x="3448050" y="4592985"/>
            <a:ext cx="8743950"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4B5563"/>
                </a:solidFill>
                <a:latin typeface="Open Sans" pitchFamily="34" charset="0"/>
                <a:ea typeface="Open Sans" pitchFamily="34" charset="-122"/>
                <a:cs typeface="Open Sans" pitchFamily="34" charset="-120"/>
              </a:rPr>
              <a:t>Pain is largely resolved; residual stiffness is minimal for most.</a:t>
            </a:r>
            <a:endParaRPr lang="en-US" sz="1350" dirty="0"/>
          </a:p>
        </p:txBody>
      </p:sp>
      <p:sp>
        <p:nvSpPr>
          <p:cNvPr id="34" name="SK-12-text-33"/>
          <p:cNvSpPr/>
          <p:nvPr/>
        </p:nvSpPr>
        <p:spPr>
          <a:xfrm>
            <a:off x="3448050" y="4909096"/>
            <a:ext cx="8743950"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4B5563"/>
                </a:solidFill>
                <a:latin typeface="Open Sans" pitchFamily="34" charset="0"/>
                <a:ea typeface="Open Sans" pitchFamily="34" charset="-122"/>
                <a:cs typeface="Open Sans" pitchFamily="34" charset="-120"/>
              </a:rPr>
              <a:t>Spontaneous resolution occurs as vascularity returns and scar softens.</a:t>
            </a:r>
            <a:endParaRPr lang="en-US" sz="1350" dirty="0"/>
          </a:p>
        </p:txBody>
      </p:sp>
      <p:sp>
        <p:nvSpPr>
          <p:cNvPr id="35" name="SK-12-text-34"/>
          <p:cNvSpPr/>
          <p:nvPr/>
        </p:nvSpPr>
        <p:spPr>
          <a:xfrm>
            <a:off x="923925" y="5732115"/>
            <a:ext cx="10772775"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4B5563"/>
                </a:solidFill>
                <a:latin typeface="Open Sans" pitchFamily="34" charset="0"/>
                <a:ea typeface="Open Sans" pitchFamily="34" charset="-122"/>
                <a:cs typeface="Open Sans" pitchFamily="34" charset="-120"/>
              </a:rPr>
              <a:t>BESS 2025 Clinical Update: Total duration is typically 2 years, but full resolution is NOT guaranteed. Studies show ~50% of patients still report mild pain or stiffness at 7 years post-onset.</a:t>
            </a:r>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3-img-2" descr="preencoded.png"/>
          <p:cNvPicPr>
            <a:picLocks noChangeAspect="1"/>
          </p:cNvPicPr>
          <p:nvPr/>
        </p:nvPicPr>
        <p:blipFill>
          <a:blip r:embed="rId4"/>
          <a:stretch>
            <a:fillRect/>
          </a:stretch>
        </p:blipFill>
        <p:spPr>
          <a:xfrm>
            <a:off x="571500" y="381000"/>
            <a:ext cx="11049000" cy="626715"/>
          </a:xfrm>
          <a:prstGeom prst="rect">
            <a:avLst/>
          </a:prstGeom>
        </p:spPr>
      </p:pic>
      <p:pic>
        <p:nvPicPr>
          <p:cNvPr id="4" name="SK-13-img-3" descr="preencoded.png"/>
          <p:cNvPicPr>
            <a:picLocks noChangeAspect="1"/>
          </p:cNvPicPr>
          <p:nvPr/>
        </p:nvPicPr>
        <p:blipFill>
          <a:blip r:embed="rId5"/>
          <a:stretch>
            <a:fillRect/>
          </a:stretch>
        </p:blipFill>
        <p:spPr>
          <a:xfrm>
            <a:off x="571500" y="1293465"/>
            <a:ext cx="4305300" cy="5183535"/>
          </a:xfrm>
          <a:prstGeom prst="rect">
            <a:avLst/>
          </a:prstGeom>
        </p:spPr>
      </p:pic>
      <p:pic>
        <p:nvPicPr>
          <p:cNvPr id="5" name="SK-13-img-4" descr="preencoded.png"/>
          <p:cNvPicPr>
            <a:picLocks noChangeAspect="1"/>
          </p:cNvPicPr>
          <p:nvPr/>
        </p:nvPicPr>
        <p:blipFill>
          <a:blip r:embed="rId6"/>
          <a:stretch>
            <a:fillRect/>
          </a:stretch>
        </p:blipFill>
        <p:spPr>
          <a:xfrm>
            <a:off x="2343150" y="2710607"/>
            <a:ext cx="762000" cy="609600"/>
          </a:xfrm>
          <a:prstGeom prst="rect">
            <a:avLst/>
          </a:prstGeom>
        </p:spPr>
      </p:pic>
      <p:pic>
        <p:nvPicPr>
          <p:cNvPr id="6" name="SK-13-img-5" descr="preencoded.png"/>
          <p:cNvPicPr>
            <a:picLocks noChangeAspect="1"/>
          </p:cNvPicPr>
          <p:nvPr/>
        </p:nvPicPr>
        <p:blipFill>
          <a:blip r:embed="rId7"/>
          <a:stretch>
            <a:fillRect/>
          </a:stretch>
        </p:blipFill>
        <p:spPr>
          <a:xfrm>
            <a:off x="5162550" y="1293465"/>
            <a:ext cx="6457950" cy="3716685"/>
          </a:xfrm>
          <a:prstGeom prst="rect">
            <a:avLst/>
          </a:prstGeom>
        </p:spPr>
      </p:pic>
      <p:pic>
        <p:nvPicPr>
          <p:cNvPr id="7" name="SK-13-img-6" descr="preencoded.png"/>
          <p:cNvPicPr>
            <a:picLocks noChangeAspect="1"/>
          </p:cNvPicPr>
          <p:nvPr/>
        </p:nvPicPr>
        <p:blipFill>
          <a:blip r:embed="rId8"/>
          <a:stretch>
            <a:fillRect/>
          </a:stretch>
        </p:blipFill>
        <p:spPr>
          <a:xfrm>
            <a:off x="5391150" y="1569690"/>
            <a:ext cx="238125" cy="190500"/>
          </a:xfrm>
          <a:prstGeom prst="rect">
            <a:avLst/>
          </a:prstGeom>
        </p:spPr>
      </p:pic>
      <p:pic>
        <p:nvPicPr>
          <p:cNvPr id="8" name="SK-13-img-7" descr="preencoded.png"/>
          <p:cNvPicPr>
            <a:picLocks noChangeAspect="1"/>
          </p:cNvPicPr>
          <p:nvPr/>
        </p:nvPicPr>
        <p:blipFill>
          <a:blip r:embed="rId9"/>
          <a:stretch>
            <a:fillRect/>
          </a:stretch>
        </p:blipFill>
        <p:spPr>
          <a:xfrm>
            <a:off x="5391150" y="1960215"/>
            <a:ext cx="214313" cy="200025"/>
          </a:xfrm>
          <a:prstGeom prst="rect">
            <a:avLst/>
          </a:prstGeom>
        </p:spPr>
      </p:pic>
      <p:pic>
        <p:nvPicPr>
          <p:cNvPr id="9" name="SK-13-img-8" descr="preencoded.png"/>
          <p:cNvPicPr>
            <a:picLocks noChangeAspect="1"/>
          </p:cNvPicPr>
          <p:nvPr/>
        </p:nvPicPr>
        <p:blipFill>
          <a:blip r:embed="rId10"/>
          <a:stretch>
            <a:fillRect/>
          </a:stretch>
        </p:blipFill>
        <p:spPr>
          <a:xfrm>
            <a:off x="5391150" y="2554337"/>
            <a:ext cx="214313" cy="214313"/>
          </a:xfrm>
          <a:prstGeom prst="rect">
            <a:avLst/>
          </a:prstGeom>
        </p:spPr>
      </p:pic>
      <p:pic>
        <p:nvPicPr>
          <p:cNvPr id="10" name="SK-13-img-9" descr="preencoded.png"/>
          <p:cNvPicPr>
            <a:picLocks noChangeAspect="1"/>
          </p:cNvPicPr>
          <p:nvPr/>
        </p:nvPicPr>
        <p:blipFill>
          <a:blip r:embed="rId11"/>
          <a:stretch>
            <a:fillRect/>
          </a:stretch>
        </p:blipFill>
        <p:spPr>
          <a:xfrm>
            <a:off x="5391150" y="3148459"/>
            <a:ext cx="214313" cy="176361"/>
          </a:xfrm>
          <a:prstGeom prst="rect">
            <a:avLst/>
          </a:prstGeom>
        </p:spPr>
      </p:pic>
      <p:pic>
        <p:nvPicPr>
          <p:cNvPr id="11" name="SK-13-img-10" descr="preencoded.png"/>
          <p:cNvPicPr>
            <a:picLocks noChangeAspect="1"/>
          </p:cNvPicPr>
          <p:nvPr/>
        </p:nvPicPr>
        <p:blipFill>
          <a:blip r:embed="rId12"/>
          <a:stretch>
            <a:fillRect/>
          </a:stretch>
        </p:blipFill>
        <p:spPr>
          <a:xfrm>
            <a:off x="5391150" y="3502670"/>
            <a:ext cx="214313" cy="200025"/>
          </a:xfrm>
          <a:prstGeom prst="rect">
            <a:avLst/>
          </a:prstGeom>
        </p:spPr>
      </p:pic>
      <p:pic>
        <p:nvPicPr>
          <p:cNvPr id="12" name="SK-13-img-11" descr="preencoded.png"/>
          <p:cNvPicPr>
            <a:picLocks noChangeAspect="1"/>
          </p:cNvPicPr>
          <p:nvPr/>
        </p:nvPicPr>
        <p:blipFill>
          <a:blip r:embed="rId13"/>
          <a:stretch>
            <a:fillRect/>
          </a:stretch>
        </p:blipFill>
        <p:spPr>
          <a:xfrm>
            <a:off x="5162550" y="5200650"/>
            <a:ext cx="6457950" cy="1276350"/>
          </a:xfrm>
          <a:prstGeom prst="rect">
            <a:avLst/>
          </a:prstGeom>
        </p:spPr>
      </p:pic>
      <p:pic>
        <p:nvPicPr>
          <p:cNvPr id="13" name="SK-13-img-12" descr="preencoded.png"/>
          <p:cNvPicPr>
            <a:picLocks noChangeAspect="1"/>
          </p:cNvPicPr>
          <p:nvPr/>
        </p:nvPicPr>
        <p:blipFill>
          <a:blip r:embed="rId14"/>
          <a:stretch>
            <a:fillRect/>
          </a:stretch>
        </p:blipFill>
        <p:spPr>
          <a:xfrm>
            <a:off x="5353050" y="5391150"/>
            <a:ext cx="190500" cy="152400"/>
          </a:xfrm>
          <a:prstGeom prst="rect">
            <a:avLst/>
          </a:prstGeom>
        </p:spPr>
      </p:pic>
      <p:pic>
        <p:nvPicPr>
          <p:cNvPr id="14" name="SK-13-img-13" descr="preencoded.png"/>
          <p:cNvPicPr>
            <a:picLocks noChangeAspect="1"/>
          </p:cNvPicPr>
          <p:nvPr/>
        </p:nvPicPr>
        <p:blipFill>
          <a:blip r:embed="rId15"/>
          <a:stretch>
            <a:fillRect/>
          </a:stretch>
        </p:blipFill>
        <p:spPr>
          <a:xfrm>
            <a:off x="571500" y="6400800"/>
            <a:ext cx="11049000" cy="266700"/>
          </a:xfrm>
          <a:prstGeom prst="rect">
            <a:avLst/>
          </a:prstGeom>
        </p:spPr>
      </p:pic>
      <p:sp>
        <p:nvSpPr>
          <p:cNvPr id="15" name="SK-13-text-14"/>
          <p:cNvSpPr/>
          <p:nvPr/>
        </p:nvSpPr>
        <p:spPr>
          <a:xfrm>
            <a:off x="762000" y="381000"/>
            <a:ext cx="10934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16" name="SK-13-text-15"/>
          <p:cNvSpPr/>
          <p:nvPr/>
        </p:nvSpPr>
        <p:spPr>
          <a:xfrm>
            <a:off x="762000" y="619125"/>
            <a:ext cx="114300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Pathognomonic Signs of Frozen Shoulder</a:t>
            </a:r>
            <a:endParaRPr lang="en-US" sz="2550" dirty="0"/>
          </a:p>
        </p:txBody>
      </p:sp>
      <p:sp>
        <p:nvSpPr>
          <p:cNvPr id="17" name="SK-13-text-16"/>
          <p:cNvSpPr/>
          <p:nvPr/>
        </p:nvSpPr>
        <p:spPr>
          <a:xfrm>
            <a:off x="1633538" y="3597622"/>
            <a:ext cx="2181225" cy="647700"/>
          </a:xfrm>
          <a:prstGeom prst="rect">
            <a:avLst/>
          </a:prstGeom>
          <a:noFill/>
          <a:ln/>
        </p:spPr>
        <p:txBody>
          <a:bodyPr vert="horz" wrap="square" lIns="0" tIns="0" rIns="0" bIns="0" rtlCol="0" anchor="ctr"/>
          <a:lstStyle/>
          <a:p>
            <a:pPr marL="0" indent="0" algn="ctr">
              <a:lnSpc>
                <a:spcPts val="5100"/>
              </a:lnSpc>
              <a:buNone/>
            </a:pPr>
            <a:r>
              <a:rPr lang="en-US" sz="5100" b="1" dirty="0">
                <a:solidFill>
                  <a:srgbClr val="1A1A1B"/>
                </a:solidFill>
              </a:rPr>
              <a:t>&gt; 50%</a:t>
            </a:r>
            <a:endParaRPr lang="en-US" sz="5100" dirty="0"/>
          </a:p>
        </p:txBody>
      </p:sp>
      <p:sp>
        <p:nvSpPr>
          <p:cNvPr id="18" name="SK-13-text-17"/>
          <p:cNvSpPr/>
          <p:nvPr/>
        </p:nvSpPr>
        <p:spPr>
          <a:xfrm>
            <a:off x="1816894" y="4340572"/>
            <a:ext cx="1814513" cy="314325"/>
          </a:xfrm>
          <a:prstGeom prst="rect">
            <a:avLst/>
          </a:prstGeom>
          <a:noFill/>
          <a:ln/>
        </p:spPr>
        <p:txBody>
          <a:bodyPr vert="horz" wrap="square" lIns="0" tIns="0" rIns="0" bIns="0" rtlCol="0" anchor="ctr"/>
          <a:lstStyle/>
          <a:p>
            <a:pPr marL="0" indent="0" algn="ctr">
              <a:lnSpc>
                <a:spcPts val="2475"/>
              </a:lnSpc>
              <a:buNone/>
            </a:pPr>
            <a:r>
              <a:rPr lang="en-US" sz="1650" b="1" kern="0" spc="30" dirty="0">
                <a:solidFill>
                  <a:srgbClr val="E67E22"/>
                </a:solidFill>
                <a:latin typeface="Open Sans" pitchFamily="34" charset="0"/>
                <a:ea typeface="Open Sans" pitchFamily="34" charset="-122"/>
                <a:cs typeface="Open Sans" pitchFamily="34" charset="-120"/>
              </a:rPr>
              <a:t>PASSIVE ER LOSS</a:t>
            </a:r>
            <a:endParaRPr lang="en-US" sz="1650" dirty="0"/>
          </a:p>
        </p:txBody>
      </p:sp>
      <p:sp>
        <p:nvSpPr>
          <p:cNvPr id="19" name="SK-13-text-18"/>
          <p:cNvSpPr/>
          <p:nvPr/>
        </p:nvSpPr>
        <p:spPr>
          <a:xfrm>
            <a:off x="857250" y="4797772"/>
            <a:ext cx="3733800" cy="479822"/>
          </a:xfrm>
          <a:prstGeom prst="rect">
            <a:avLst/>
          </a:prstGeom>
          <a:noFill/>
          <a:ln/>
        </p:spPr>
        <p:txBody>
          <a:bodyPr vert="horz" wrap="square" lIns="0" tIns="0" rIns="0" bIns="0" rtlCol="0" anchor="ctr"/>
          <a:lstStyle/>
          <a:p>
            <a:pPr marL="0" indent="0" algn="ctr">
              <a:lnSpc>
                <a:spcPts val="1890"/>
              </a:lnSpc>
              <a:buNone/>
            </a:pPr>
            <a:r>
              <a:rPr lang="en-US" sz="1350" dirty="0">
                <a:solidFill>
                  <a:srgbClr val="4B5563"/>
                </a:solidFill>
                <a:latin typeface="Open Sans" pitchFamily="34" charset="0"/>
                <a:ea typeface="Open Sans" pitchFamily="34" charset="-122"/>
                <a:cs typeface="Open Sans" pitchFamily="34" charset="-120"/>
              </a:rPr>
              <a:t>Loss of </a:t>
            </a:r>
            <a:r>
              <a:rPr lang="en-US" sz="1350" b="1" dirty="0">
                <a:solidFill>
                  <a:srgbClr val="4B5563"/>
                </a:solidFill>
                <a:latin typeface="Open Sans" pitchFamily="34" charset="0"/>
                <a:ea typeface="Open Sans" pitchFamily="34" charset="-122"/>
                <a:cs typeface="Open Sans" pitchFamily="34" charset="-120"/>
              </a:rPr>
              <a:t>Passive External Rotation</a:t>
            </a:r>
            <a:r>
              <a:rPr lang="en-US" sz="1350" dirty="0">
                <a:solidFill>
                  <a:srgbClr val="4B5563"/>
                </a:solidFill>
                <a:latin typeface="Open Sans" pitchFamily="34" charset="0"/>
                <a:ea typeface="Open Sans" pitchFamily="34" charset="-122"/>
                <a:cs typeface="Open Sans" pitchFamily="34" charset="-120"/>
              </a:rPr>
              <a:t> compared to the unaffected side is the hallmark sign.</a:t>
            </a:r>
            <a:endParaRPr lang="en-US" sz="1350" dirty="0"/>
          </a:p>
        </p:txBody>
      </p:sp>
      <p:sp>
        <p:nvSpPr>
          <p:cNvPr id="20" name="SK-13-text-19"/>
          <p:cNvSpPr/>
          <p:nvPr/>
        </p:nvSpPr>
        <p:spPr>
          <a:xfrm>
            <a:off x="5724525" y="1522065"/>
            <a:ext cx="60007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B"/>
                </a:solidFill>
              </a:rPr>
              <a:t>Examination Highlights</a:t>
            </a:r>
            <a:endParaRPr lang="en-US" sz="1500" dirty="0"/>
          </a:p>
        </p:txBody>
      </p:sp>
      <p:sp>
        <p:nvSpPr>
          <p:cNvPr id="21" name="SK-13-text-20"/>
          <p:cNvSpPr/>
          <p:nvPr/>
        </p:nvSpPr>
        <p:spPr>
          <a:xfrm>
            <a:off x="5719763" y="1960215"/>
            <a:ext cx="5672138"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4B5563"/>
                </a:solidFill>
                <a:latin typeface="Open Sans" pitchFamily="34" charset="0"/>
                <a:ea typeface="Open Sans" pitchFamily="34" charset="-122"/>
                <a:cs typeface="Open Sans" pitchFamily="34" charset="-120"/>
              </a:rPr>
              <a:t>Global Restriction:</a:t>
            </a:r>
            <a:r>
              <a:rPr lang="en-US" sz="1350" dirty="0">
                <a:solidFill>
                  <a:srgbClr val="4B5563"/>
                </a:solidFill>
                <a:latin typeface="Open Sans" pitchFamily="34" charset="0"/>
                <a:ea typeface="Open Sans" pitchFamily="34" charset="-122"/>
                <a:cs typeface="Open Sans" pitchFamily="34" charset="-120"/>
              </a:rPr>
              <a:t> Affects both active AND passive movements (unlike cuff tears).</a:t>
            </a:r>
            <a:endParaRPr lang="en-US" sz="1350" dirty="0"/>
          </a:p>
        </p:txBody>
      </p:sp>
      <p:sp>
        <p:nvSpPr>
          <p:cNvPr id="22" name="SK-13-text-21"/>
          <p:cNvSpPr/>
          <p:nvPr/>
        </p:nvSpPr>
        <p:spPr>
          <a:xfrm>
            <a:off x="5719763" y="2554337"/>
            <a:ext cx="5672138"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4B5563"/>
                </a:solidFill>
                <a:latin typeface="Open Sans" pitchFamily="34" charset="0"/>
                <a:ea typeface="Open Sans" pitchFamily="34" charset="-122"/>
                <a:cs typeface="Open Sans" pitchFamily="34" charset="-120"/>
              </a:rPr>
              <a:t>Specific ER Limits:</a:t>
            </a:r>
            <a:r>
              <a:rPr lang="en-US" sz="1350" dirty="0">
                <a:solidFill>
                  <a:srgbClr val="4B5563"/>
                </a:solidFill>
                <a:latin typeface="Open Sans" pitchFamily="34" charset="0"/>
                <a:ea typeface="Open Sans" pitchFamily="34" charset="-122"/>
                <a:cs typeface="Open Sans" pitchFamily="34" charset="-120"/>
              </a:rPr>
              <a:t> Passive ER &lt; 60° from sagittal plane (often &lt; 0° in primary cases).</a:t>
            </a:r>
            <a:endParaRPr lang="en-US" sz="1350" dirty="0"/>
          </a:p>
        </p:txBody>
      </p:sp>
      <p:sp>
        <p:nvSpPr>
          <p:cNvPr id="23" name="SK-13-text-22"/>
          <p:cNvSpPr/>
          <p:nvPr/>
        </p:nvSpPr>
        <p:spPr>
          <a:xfrm>
            <a:off x="5719763" y="3148459"/>
            <a:ext cx="6472238"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4B5563"/>
                </a:solidFill>
                <a:latin typeface="Open Sans" pitchFamily="34" charset="0"/>
                <a:ea typeface="Open Sans" pitchFamily="34" charset="-122"/>
                <a:cs typeface="Open Sans" pitchFamily="34" charset="-120"/>
              </a:rPr>
              <a:t>Elevation:</a:t>
            </a:r>
            <a:r>
              <a:rPr lang="en-US" sz="1350" dirty="0">
                <a:solidFill>
                  <a:srgbClr val="4B5563"/>
                </a:solidFill>
                <a:latin typeface="Open Sans" pitchFamily="34" charset="0"/>
                <a:ea typeface="Open Sans" pitchFamily="34" charset="-122"/>
                <a:cs typeface="Open Sans" pitchFamily="34" charset="-120"/>
              </a:rPr>
              <a:t> Combined elevation typically restricted to &lt; 100°.</a:t>
            </a:r>
            <a:endParaRPr lang="en-US" sz="1350" dirty="0"/>
          </a:p>
        </p:txBody>
      </p:sp>
      <p:sp>
        <p:nvSpPr>
          <p:cNvPr id="24" name="SK-13-text-23"/>
          <p:cNvSpPr/>
          <p:nvPr/>
        </p:nvSpPr>
        <p:spPr>
          <a:xfrm>
            <a:off x="5719763" y="3502670"/>
            <a:ext cx="5672138"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4B5563"/>
                </a:solidFill>
                <a:latin typeface="Open Sans" pitchFamily="34" charset="0"/>
                <a:ea typeface="Open Sans" pitchFamily="34" charset="-122"/>
                <a:cs typeface="Open Sans" pitchFamily="34" charset="-120"/>
              </a:rPr>
              <a:t>Negative Findings:</a:t>
            </a:r>
            <a:r>
              <a:rPr lang="en-US" sz="1350" dirty="0">
                <a:solidFill>
                  <a:srgbClr val="4B5563"/>
                </a:solidFill>
                <a:latin typeface="Open Sans" pitchFamily="34" charset="0"/>
                <a:ea typeface="Open Sans" pitchFamily="34" charset="-122"/>
                <a:cs typeface="Open Sans" pitchFamily="34" charset="-120"/>
              </a:rPr>
              <a:t> Minimal tenderness; </a:t>
            </a:r>
            <a:r>
              <a:rPr lang="en-US" sz="1350" b="1" dirty="0">
                <a:solidFill>
                  <a:srgbClr val="4B5563"/>
                </a:solidFill>
                <a:latin typeface="Open Sans" pitchFamily="34" charset="0"/>
                <a:ea typeface="Open Sans" pitchFamily="34" charset="-122"/>
                <a:cs typeface="Open Sans" pitchFamily="34" charset="-120"/>
              </a:rPr>
              <a:t>No muscle wasting</a:t>
            </a:r>
            <a:r>
              <a:rPr lang="en-US" sz="1350" dirty="0">
                <a:solidFill>
                  <a:srgbClr val="4B5563"/>
                </a:solidFill>
                <a:latin typeface="Open Sans" pitchFamily="34" charset="0"/>
                <a:ea typeface="Open Sans" pitchFamily="34" charset="-122"/>
                <a:cs typeface="Open Sans" pitchFamily="34" charset="-120"/>
              </a:rPr>
              <a:t> (key differentiator).</a:t>
            </a:r>
            <a:endParaRPr lang="en-US" sz="1350" dirty="0"/>
          </a:p>
        </p:txBody>
      </p:sp>
      <p:sp>
        <p:nvSpPr>
          <p:cNvPr id="25" name="SK-13-text-24"/>
          <p:cNvSpPr/>
          <p:nvPr/>
        </p:nvSpPr>
        <p:spPr>
          <a:xfrm>
            <a:off x="5619750" y="5353050"/>
            <a:ext cx="60769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8E44AD"/>
                </a:solidFill>
              </a:rPr>
              <a:t>AKT EXAM PEARL</a:t>
            </a:r>
            <a:endParaRPr lang="en-US" sz="1200" dirty="0"/>
          </a:p>
        </p:txBody>
      </p:sp>
      <p:sp>
        <p:nvSpPr>
          <p:cNvPr id="26" name="SK-13-text-25"/>
          <p:cNvSpPr/>
          <p:nvPr/>
        </p:nvSpPr>
        <p:spPr>
          <a:xfrm>
            <a:off x="5353050" y="5638800"/>
            <a:ext cx="6076950" cy="685800"/>
          </a:xfrm>
          <a:prstGeom prst="rect">
            <a:avLst/>
          </a:prstGeom>
          <a:noFill/>
          <a:ln/>
        </p:spPr>
        <p:txBody>
          <a:bodyPr vert="horz" wrap="square" lIns="0" tIns="0" rIns="0" bIns="0" rtlCol="0" anchor="ctr"/>
          <a:lstStyle/>
          <a:p>
            <a:pPr marL="0" indent="0">
              <a:lnSpc>
                <a:spcPts val="1800"/>
              </a:lnSpc>
              <a:buNone/>
            </a:pPr>
            <a:r>
              <a:rPr lang="en-US" sz="1200" dirty="0">
                <a:solidFill>
                  <a:srgbClr val="1A1A1B"/>
                </a:solidFill>
                <a:latin typeface="Open Sans" pitchFamily="34" charset="0"/>
                <a:ea typeface="Open Sans" pitchFamily="34" charset="-122"/>
                <a:cs typeface="Open Sans" pitchFamily="34" charset="-120"/>
              </a:rPr>
              <a:t>If a patient has </a:t>
            </a:r>
            <a:r>
              <a:rPr lang="en-US" sz="1200" b="1" dirty="0">
                <a:solidFill>
                  <a:srgbClr val="8E44AD"/>
                </a:solidFill>
                <a:latin typeface="Open Sans" pitchFamily="34" charset="0"/>
                <a:ea typeface="Open Sans" pitchFamily="34" charset="-122"/>
                <a:cs typeface="Open Sans" pitchFamily="34" charset="-120"/>
              </a:rPr>
              <a:t>preserved passive range of motion</a:t>
            </a:r>
            <a:r>
              <a:rPr lang="en-US" sz="1200" dirty="0">
                <a:solidFill>
                  <a:srgbClr val="1A1A1B"/>
                </a:solidFill>
                <a:latin typeface="Open Sans" pitchFamily="34" charset="0"/>
                <a:ea typeface="Open Sans" pitchFamily="34" charset="-122"/>
                <a:cs typeface="Open Sans" pitchFamily="34" charset="-120"/>
              </a:rPr>
              <a:t> but limited active motion, the diagnosis is likely a </a:t>
            </a:r>
            <a:r>
              <a:rPr lang="en-US" sz="1200" b="1" dirty="0">
                <a:solidFill>
                  <a:srgbClr val="8E44AD"/>
                </a:solidFill>
                <a:latin typeface="Open Sans" pitchFamily="34" charset="0"/>
                <a:ea typeface="Open Sans" pitchFamily="34" charset="-122"/>
                <a:cs typeface="Open Sans" pitchFamily="34" charset="-120"/>
              </a:rPr>
              <a:t>Rotator Cuff Tear</a:t>
            </a:r>
            <a:r>
              <a:rPr lang="en-US" sz="1200" dirty="0">
                <a:solidFill>
                  <a:srgbClr val="1A1A1B"/>
                </a:solidFill>
                <a:latin typeface="Open Sans" pitchFamily="34" charset="0"/>
                <a:ea typeface="Open Sans" pitchFamily="34" charset="-122"/>
                <a:cs typeface="Open Sans" pitchFamily="34" charset="-120"/>
              </a:rPr>
              <a:t>, not Frozen Shoulder. Frozen shoulder requires </a:t>
            </a:r>
            <a:r>
              <a:rPr lang="en-US" sz="1200" b="1" dirty="0">
                <a:solidFill>
                  <a:srgbClr val="8E44AD"/>
                </a:solidFill>
                <a:latin typeface="Open Sans" pitchFamily="34" charset="0"/>
                <a:ea typeface="Open Sans" pitchFamily="34" charset="-122"/>
                <a:cs typeface="Open Sans" pitchFamily="34" charset="-120"/>
              </a:rPr>
              <a:t>global</a:t>
            </a:r>
            <a:r>
              <a:rPr lang="en-US" sz="1200" dirty="0">
                <a:solidFill>
                  <a:srgbClr val="1A1A1B"/>
                </a:solidFill>
                <a:latin typeface="Open Sans" pitchFamily="34" charset="0"/>
                <a:ea typeface="Open Sans" pitchFamily="34" charset="-122"/>
                <a:cs typeface="Open Sans" pitchFamily="34" charset="-120"/>
              </a:rPr>
              <a:t> restriction.</a:t>
            </a:r>
            <a:endParaRPr lang="en-US" sz="1200" dirty="0"/>
          </a:p>
        </p:txBody>
      </p:sp>
      <p:sp>
        <p:nvSpPr>
          <p:cNvPr id="27" name="SK-13-text-26"/>
          <p:cNvSpPr/>
          <p:nvPr/>
        </p:nvSpPr>
        <p:spPr>
          <a:xfrm>
            <a:off x="571500" y="6400800"/>
            <a:ext cx="11125200" cy="26670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4-img-3" descr="preencoded.png"/>
          <p:cNvPicPr>
            <a:picLocks noChangeAspect="1"/>
          </p:cNvPicPr>
          <p:nvPr/>
        </p:nvPicPr>
        <p:blipFill>
          <a:blip r:embed="rId5"/>
          <a:stretch>
            <a:fillRect/>
          </a:stretch>
        </p:blipFill>
        <p:spPr>
          <a:xfrm>
            <a:off x="571500" y="381000"/>
            <a:ext cx="11049000" cy="626715"/>
          </a:xfrm>
          <a:prstGeom prst="rect">
            <a:avLst/>
          </a:prstGeom>
        </p:spPr>
      </p:pic>
      <p:pic>
        <p:nvPicPr>
          <p:cNvPr id="5" name="SK-14-img-4" descr="preencoded.png"/>
          <p:cNvPicPr>
            <a:picLocks noChangeAspect="1"/>
          </p:cNvPicPr>
          <p:nvPr/>
        </p:nvPicPr>
        <p:blipFill>
          <a:blip r:embed="rId6"/>
          <a:stretch>
            <a:fillRect/>
          </a:stretch>
        </p:blipFill>
        <p:spPr>
          <a:xfrm>
            <a:off x="571500" y="1293465"/>
            <a:ext cx="5381625" cy="5183535"/>
          </a:xfrm>
          <a:prstGeom prst="rect">
            <a:avLst/>
          </a:prstGeom>
        </p:spPr>
      </p:pic>
      <p:pic>
        <p:nvPicPr>
          <p:cNvPr id="6" name="SK-14-img-5" descr="preencoded.png"/>
          <p:cNvPicPr>
            <a:picLocks noChangeAspect="1"/>
          </p:cNvPicPr>
          <p:nvPr/>
        </p:nvPicPr>
        <p:blipFill>
          <a:blip r:embed="rId7"/>
          <a:stretch>
            <a:fillRect/>
          </a:stretch>
        </p:blipFill>
        <p:spPr>
          <a:xfrm>
            <a:off x="800100" y="1522065"/>
            <a:ext cx="4924425" cy="390525"/>
          </a:xfrm>
          <a:prstGeom prst="rect">
            <a:avLst/>
          </a:prstGeom>
        </p:spPr>
      </p:pic>
      <p:pic>
        <p:nvPicPr>
          <p:cNvPr id="7" name="SK-14-img-6" descr="preencoded.png"/>
          <p:cNvPicPr>
            <a:picLocks noChangeAspect="1"/>
          </p:cNvPicPr>
          <p:nvPr/>
        </p:nvPicPr>
        <p:blipFill>
          <a:blip r:embed="rId8"/>
          <a:stretch>
            <a:fillRect/>
          </a:stretch>
        </p:blipFill>
        <p:spPr>
          <a:xfrm>
            <a:off x="800100" y="1603028"/>
            <a:ext cx="190500" cy="152400"/>
          </a:xfrm>
          <a:prstGeom prst="rect">
            <a:avLst/>
          </a:prstGeom>
        </p:spPr>
      </p:pic>
      <p:pic>
        <p:nvPicPr>
          <p:cNvPr id="8" name="SK-14-img-7" descr="preencoded.png"/>
          <p:cNvPicPr>
            <a:picLocks noChangeAspect="1"/>
          </p:cNvPicPr>
          <p:nvPr/>
        </p:nvPicPr>
        <p:blipFill>
          <a:blip r:embed="rId9"/>
          <a:stretch>
            <a:fillRect/>
          </a:stretch>
        </p:blipFill>
        <p:spPr>
          <a:xfrm>
            <a:off x="6238875" y="1428899"/>
            <a:ext cx="5381625" cy="2264569"/>
          </a:xfrm>
          <a:prstGeom prst="rect">
            <a:avLst/>
          </a:prstGeom>
        </p:spPr>
      </p:pic>
      <p:pic>
        <p:nvPicPr>
          <p:cNvPr id="9" name="SK-14-img-8" descr="preencoded.png"/>
          <p:cNvPicPr>
            <a:picLocks noChangeAspect="1"/>
          </p:cNvPicPr>
          <p:nvPr/>
        </p:nvPicPr>
        <p:blipFill>
          <a:blip r:embed="rId7"/>
          <a:stretch>
            <a:fillRect/>
          </a:stretch>
        </p:blipFill>
        <p:spPr>
          <a:xfrm>
            <a:off x="6467475" y="1657499"/>
            <a:ext cx="4924425" cy="390525"/>
          </a:xfrm>
          <a:prstGeom prst="rect">
            <a:avLst/>
          </a:prstGeom>
        </p:spPr>
      </p:pic>
      <p:pic>
        <p:nvPicPr>
          <p:cNvPr id="10" name="SK-14-img-9" descr="preencoded.png"/>
          <p:cNvPicPr>
            <a:picLocks noChangeAspect="1"/>
          </p:cNvPicPr>
          <p:nvPr/>
        </p:nvPicPr>
        <p:blipFill>
          <a:blip r:embed="rId10"/>
          <a:stretch>
            <a:fillRect/>
          </a:stretch>
        </p:blipFill>
        <p:spPr>
          <a:xfrm>
            <a:off x="6467475" y="1738461"/>
            <a:ext cx="190500" cy="152400"/>
          </a:xfrm>
          <a:prstGeom prst="rect">
            <a:avLst/>
          </a:prstGeom>
        </p:spPr>
      </p:pic>
      <p:pic>
        <p:nvPicPr>
          <p:cNvPr id="11" name="SK-14-img-10" descr="preencoded.png"/>
          <p:cNvPicPr>
            <a:picLocks noChangeAspect="1"/>
          </p:cNvPicPr>
          <p:nvPr/>
        </p:nvPicPr>
        <p:blipFill>
          <a:blip r:embed="rId11"/>
          <a:stretch>
            <a:fillRect/>
          </a:stretch>
        </p:blipFill>
        <p:spPr>
          <a:xfrm>
            <a:off x="6238875" y="3883968"/>
            <a:ext cx="5381625" cy="1247775"/>
          </a:xfrm>
          <a:prstGeom prst="rect">
            <a:avLst/>
          </a:prstGeom>
        </p:spPr>
      </p:pic>
      <p:pic>
        <p:nvPicPr>
          <p:cNvPr id="12" name="SK-14-img-11" descr="preencoded.png"/>
          <p:cNvPicPr>
            <a:picLocks noChangeAspect="1"/>
          </p:cNvPicPr>
          <p:nvPr/>
        </p:nvPicPr>
        <p:blipFill>
          <a:blip r:embed="rId12"/>
          <a:stretch>
            <a:fillRect/>
          </a:stretch>
        </p:blipFill>
        <p:spPr>
          <a:xfrm>
            <a:off x="6391275" y="4067770"/>
            <a:ext cx="166688" cy="137220"/>
          </a:xfrm>
          <a:prstGeom prst="rect">
            <a:avLst/>
          </a:prstGeom>
        </p:spPr>
      </p:pic>
      <p:pic>
        <p:nvPicPr>
          <p:cNvPr id="13" name="SK-14-img-12" descr="preencoded.png"/>
          <p:cNvPicPr>
            <a:picLocks noChangeAspect="1"/>
          </p:cNvPicPr>
          <p:nvPr/>
        </p:nvPicPr>
        <p:blipFill>
          <a:blip r:embed="rId13"/>
          <a:stretch>
            <a:fillRect/>
          </a:stretch>
        </p:blipFill>
        <p:spPr>
          <a:xfrm>
            <a:off x="6238875" y="5322243"/>
            <a:ext cx="5381625" cy="1019175"/>
          </a:xfrm>
          <a:prstGeom prst="rect">
            <a:avLst/>
          </a:prstGeom>
        </p:spPr>
      </p:pic>
      <p:pic>
        <p:nvPicPr>
          <p:cNvPr id="14" name="SK-14-img-13" descr="preencoded.png"/>
          <p:cNvPicPr>
            <a:picLocks noChangeAspect="1"/>
          </p:cNvPicPr>
          <p:nvPr/>
        </p:nvPicPr>
        <p:blipFill>
          <a:blip r:embed="rId14"/>
          <a:stretch>
            <a:fillRect/>
          </a:stretch>
        </p:blipFill>
        <p:spPr>
          <a:xfrm>
            <a:off x="6391275" y="5506045"/>
            <a:ext cx="166688" cy="137220"/>
          </a:xfrm>
          <a:prstGeom prst="rect">
            <a:avLst/>
          </a:prstGeom>
        </p:spPr>
      </p:pic>
      <p:pic>
        <p:nvPicPr>
          <p:cNvPr id="15" name="SK-14-img-14" descr="preencoded.png"/>
          <p:cNvPicPr>
            <a:picLocks noChangeAspect="1"/>
          </p:cNvPicPr>
          <p:nvPr/>
        </p:nvPicPr>
        <p:blipFill>
          <a:blip r:embed="rId15"/>
          <a:stretch>
            <a:fillRect/>
          </a:stretch>
        </p:blipFill>
        <p:spPr>
          <a:xfrm>
            <a:off x="571500" y="6400800"/>
            <a:ext cx="11049000" cy="266700"/>
          </a:xfrm>
          <a:prstGeom prst="rect">
            <a:avLst/>
          </a:prstGeom>
        </p:spPr>
      </p:pic>
      <p:sp>
        <p:nvSpPr>
          <p:cNvPr id="16" name="SK-14-text-15"/>
          <p:cNvSpPr/>
          <p:nvPr/>
        </p:nvSpPr>
        <p:spPr>
          <a:xfrm>
            <a:off x="762000" y="381000"/>
            <a:ext cx="10934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17" name="SK-14-text-16"/>
          <p:cNvSpPr/>
          <p:nvPr/>
        </p:nvSpPr>
        <p:spPr>
          <a:xfrm>
            <a:off x="762000" y="619125"/>
            <a:ext cx="114300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Management of Stage I Frozen Shoulder</a:t>
            </a:r>
            <a:endParaRPr lang="en-US" sz="2550" dirty="0"/>
          </a:p>
        </p:txBody>
      </p:sp>
      <p:sp>
        <p:nvSpPr>
          <p:cNvPr id="18" name="SK-14-text-17"/>
          <p:cNvSpPr/>
          <p:nvPr/>
        </p:nvSpPr>
        <p:spPr>
          <a:xfrm>
            <a:off x="1104900" y="1522065"/>
            <a:ext cx="63912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Clinical Medical Strategy</a:t>
            </a:r>
            <a:endParaRPr lang="en-US" sz="1650" dirty="0"/>
          </a:p>
        </p:txBody>
      </p:sp>
      <p:sp>
        <p:nvSpPr>
          <p:cNvPr id="19" name="SK-14-text-18"/>
          <p:cNvSpPr/>
          <p:nvPr/>
        </p:nvSpPr>
        <p:spPr>
          <a:xfrm>
            <a:off x="1066800" y="2064990"/>
            <a:ext cx="4657725" cy="517922"/>
          </a:xfrm>
          <a:prstGeom prst="rect">
            <a:avLst/>
          </a:prstGeom>
          <a:noFill/>
          <a:ln/>
        </p:spPr>
        <p:txBody>
          <a:bodyPr vert="horz" wrap="square" lIns="0" tIns="0" rIns="0" bIns="0" rtlCol="0" anchor="ctr"/>
          <a:lstStyle/>
          <a:p>
            <a:pPr marL="0" indent="0">
              <a:lnSpc>
                <a:spcPts val="2040"/>
              </a:lnSpc>
              <a:buNone/>
            </a:pPr>
            <a:r>
              <a:rPr lang="en-US" sz="1275" b="1" dirty="0">
                <a:solidFill>
                  <a:srgbClr val="1A1A1B"/>
                </a:solidFill>
                <a:latin typeface="Open Sans" pitchFamily="34" charset="0"/>
                <a:ea typeface="Open Sans" pitchFamily="34" charset="-122"/>
                <a:cs typeface="Open Sans" pitchFamily="34" charset="-120"/>
              </a:rPr>
              <a:t>Analgesia (1st Line):</a:t>
            </a:r>
            <a:r>
              <a:rPr lang="en-US" sz="1275" dirty="0">
                <a:solidFill>
                  <a:srgbClr val="4B5563"/>
                </a:solidFill>
                <a:latin typeface="Open Sans" pitchFamily="34" charset="0"/>
                <a:ea typeface="Open Sans" pitchFamily="34" charset="-122"/>
                <a:cs typeface="Open Sans" pitchFamily="34" charset="-120"/>
              </a:rPr>
              <a:t> Paracetamol and short-term oral NSAIDs (e.g., Naproxen 500mg BD) for "toothache-like" night pain.</a:t>
            </a:r>
            <a:endParaRPr lang="en-US" sz="1275" dirty="0"/>
          </a:p>
        </p:txBody>
      </p:sp>
      <p:sp>
        <p:nvSpPr>
          <p:cNvPr id="20" name="SK-14-text-19"/>
          <p:cNvSpPr/>
          <p:nvPr/>
        </p:nvSpPr>
        <p:spPr>
          <a:xfrm>
            <a:off x="1066800" y="2697212"/>
            <a:ext cx="4657725" cy="517922"/>
          </a:xfrm>
          <a:prstGeom prst="rect">
            <a:avLst/>
          </a:prstGeom>
          <a:noFill/>
          <a:ln/>
        </p:spPr>
        <p:txBody>
          <a:bodyPr vert="horz" wrap="square" lIns="0" tIns="0" rIns="0" bIns="0" rtlCol="0" anchor="ctr"/>
          <a:lstStyle/>
          <a:p>
            <a:pPr marL="0" indent="0">
              <a:lnSpc>
                <a:spcPts val="2040"/>
              </a:lnSpc>
              <a:buNone/>
            </a:pPr>
            <a:r>
              <a:rPr lang="en-US" sz="1275" b="1" dirty="0">
                <a:solidFill>
                  <a:srgbClr val="1A1A1B"/>
                </a:solidFill>
                <a:latin typeface="Open Sans" pitchFamily="34" charset="0"/>
                <a:ea typeface="Open Sans" pitchFamily="34" charset="-122"/>
                <a:cs typeface="Open Sans" pitchFamily="34" charset="-120"/>
              </a:rPr>
              <a:t>Early IA Steroid:</a:t>
            </a:r>
            <a:r>
              <a:rPr lang="en-US" sz="1275" dirty="0">
                <a:solidFill>
                  <a:srgbClr val="4B5563"/>
                </a:solidFill>
                <a:latin typeface="Open Sans" pitchFamily="34" charset="0"/>
                <a:ea typeface="Open Sans" pitchFamily="34" charset="-122"/>
                <a:cs typeface="Open Sans" pitchFamily="34" charset="-120"/>
              </a:rPr>
              <a:t> Intra-articular (glenohumeral) corticosteroid injection (BESS 2025/NICE).</a:t>
            </a:r>
            <a:endParaRPr lang="en-US" sz="1275" dirty="0"/>
          </a:p>
        </p:txBody>
      </p:sp>
      <p:sp>
        <p:nvSpPr>
          <p:cNvPr id="21" name="SK-14-text-20"/>
          <p:cNvSpPr/>
          <p:nvPr/>
        </p:nvSpPr>
        <p:spPr>
          <a:xfrm>
            <a:off x="1066800" y="3329434"/>
            <a:ext cx="4657725" cy="517922"/>
          </a:xfrm>
          <a:prstGeom prst="rect">
            <a:avLst/>
          </a:prstGeom>
          <a:noFill/>
          <a:ln/>
        </p:spPr>
        <p:txBody>
          <a:bodyPr vert="horz" wrap="square" lIns="0" tIns="0" rIns="0" bIns="0" rtlCol="0" anchor="ctr"/>
          <a:lstStyle/>
          <a:p>
            <a:pPr marL="0" indent="0">
              <a:lnSpc>
                <a:spcPts val="2040"/>
              </a:lnSpc>
              <a:buNone/>
            </a:pPr>
            <a:r>
              <a:rPr lang="en-US" sz="1275" b="1" dirty="0">
                <a:solidFill>
                  <a:srgbClr val="1A1A1B"/>
                </a:solidFill>
                <a:latin typeface="Open Sans" pitchFamily="34" charset="0"/>
                <a:ea typeface="Open Sans" pitchFamily="34" charset="-122"/>
                <a:cs typeface="Open Sans" pitchFamily="34" charset="-120"/>
              </a:rPr>
              <a:t>Injection Mix:</a:t>
            </a:r>
            <a:r>
              <a:rPr lang="en-US" sz="1275" dirty="0">
                <a:solidFill>
                  <a:srgbClr val="4B5563"/>
                </a:solidFill>
                <a:latin typeface="Open Sans" pitchFamily="34" charset="0"/>
                <a:ea typeface="Open Sans" pitchFamily="34" charset="-122"/>
                <a:cs typeface="Open Sans" pitchFamily="34" charset="-120"/>
              </a:rPr>
              <a:t> Triamcinolone 40mg + Lidocaine 1% (standard subacromial/IA mix).</a:t>
            </a:r>
            <a:endParaRPr lang="en-US" sz="1275" dirty="0"/>
          </a:p>
        </p:txBody>
      </p:sp>
      <p:sp>
        <p:nvSpPr>
          <p:cNvPr id="22" name="SK-14-text-21"/>
          <p:cNvSpPr/>
          <p:nvPr/>
        </p:nvSpPr>
        <p:spPr>
          <a:xfrm>
            <a:off x="1066800" y="3961656"/>
            <a:ext cx="4657725" cy="517922"/>
          </a:xfrm>
          <a:prstGeom prst="rect">
            <a:avLst/>
          </a:prstGeom>
          <a:noFill/>
          <a:ln/>
        </p:spPr>
        <p:txBody>
          <a:bodyPr vert="horz" wrap="square" lIns="0" tIns="0" rIns="0" bIns="0" rtlCol="0" anchor="ctr"/>
          <a:lstStyle/>
          <a:p>
            <a:pPr marL="0" indent="0">
              <a:lnSpc>
                <a:spcPts val="2040"/>
              </a:lnSpc>
              <a:buNone/>
            </a:pPr>
            <a:r>
              <a:rPr lang="en-US" sz="1275" b="1" dirty="0">
                <a:solidFill>
                  <a:srgbClr val="1A1A1B"/>
                </a:solidFill>
                <a:latin typeface="Open Sans" pitchFamily="34" charset="0"/>
                <a:ea typeface="Open Sans" pitchFamily="34" charset="-122"/>
                <a:cs typeface="Open Sans" pitchFamily="34" charset="-120"/>
              </a:rPr>
              <a:t>Benefits:</a:t>
            </a:r>
            <a:r>
              <a:rPr lang="en-US" sz="1275" dirty="0">
                <a:solidFill>
                  <a:srgbClr val="4B5563"/>
                </a:solidFill>
                <a:latin typeface="Open Sans" pitchFamily="34" charset="0"/>
                <a:ea typeface="Open Sans" pitchFamily="34" charset="-122"/>
                <a:cs typeface="Open Sans" pitchFamily="34" charset="-120"/>
              </a:rPr>
              <a:t> Provides significant short-term pain relief and may reduce overall disease duration if given early.</a:t>
            </a:r>
            <a:endParaRPr lang="en-US" sz="1275" dirty="0"/>
          </a:p>
        </p:txBody>
      </p:sp>
      <p:sp>
        <p:nvSpPr>
          <p:cNvPr id="23" name="SK-14-text-22"/>
          <p:cNvSpPr/>
          <p:nvPr/>
        </p:nvSpPr>
        <p:spPr>
          <a:xfrm>
            <a:off x="1066800" y="4593878"/>
            <a:ext cx="4657725" cy="517922"/>
          </a:xfrm>
          <a:prstGeom prst="rect">
            <a:avLst/>
          </a:prstGeom>
          <a:noFill/>
          <a:ln/>
        </p:spPr>
        <p:txBody>
          <a:bodyPr vert="horz" wrap="square" lIns="0" tIns="0" rIns="0" bIns="0" rtlCol="0" anchor="ctr"/>
          <a:lstStyle/>
          <a:p>
            <a:pPr marL="0" indent="0">
              <a:lnSpc>
                <a:spcPts val="2040"/>
              </a:lnSpc>
              <a:buNone/>
            </a:pPr>
            <a:r>
              <a:rPr lang="en-US" sz="1275" b="1" dirty="0">
                <a:solidFill>
                  <a:srgbClr val="1A1A1B"/>
                </a:solidFill>
                <a:latin typeface="Open Sans" pitchFamily="34" charset="0"/>
                <a:ea typeface="Open Sans" pitchFamily="34" charset="-122"/>
                <a:cs typeface="Open Sans" pitchFamily="34" charset="-120"/>
              </a:rPr>
              <a:t>Counseling:</a:t>
            </a:r>
            <a:r>
              <a:rPr lang="en-US" sz="1275" dirty="0">
                <a:solidFill>
                  <a:srgbClr val="4B5563"/>
                </a:solidFill>
                <a:latin typeface="Open Sans" pitchFamily="34" charset="0"/>
                <a:ea typeface="Open Sans" pitchFamily="34" charset="-122"/>
                <a:cs typeface="Open Sans" pitchFamily="34" charset="-120"/>
              </a:rPr>
              <a:t> Reassure patient that recovery is slow (typically 2 years) but generally follows a known trajectory.</a:t>
            </a:r>
            <a:endParaRPr lang="en-US" sz="1275" dirty="0"/>
          </a:p>
        </p:txBody>
      </p:sp>
      <p:sp>
        <p:nvSpPr>
          <p:cNvPr id="24" name="SK-14-text-23"/>
          <p:cNvSpPr/>
          <p:nvPr/>
        </p:nvSpPr>
        <p:spPr>
          <a:xfrm>
            <a:off x="6772275" y="1657499"/>
            <a:ext cx="541972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Physiotherapy &amp; Taping</a:t>
            </a:r>
            <a:endParaRPr lang="en-US" sz="1650" dirty="0"/>
          </a:p>
        </p:txBody>
      </p:sp>
      <p:sp>
        <p:nvSpPr>
          <p:cNvPr id="25" name="SK-14-text-24"/>
          <p:cNvSpPr/>
          <p:nvPr/>
        </p:nvSpPr>
        <p:spPr>
          <a:xfrm>
            <a:off x="6734175" y="2200424"/>
            <a:ext cx="4657725" cy="517922"/>
          </a:xfrm>
          <a:prstGeom prst="rect">
            <a:avLst/>
          </a:prstGeom>
          <a:noFill/>
          <a:ln/>
        </p:spPr>
        <p:txBody>
          <a:bodyPr vert="horz" wrap="square" lIns="0" tIns="0" rIns="0" bIns="0" rtlCol="0" anchor="ctr"/>
          <a:lstStyle/>
          <a:p>
            <a:pPr marL="0" indent="0">
              <a:lnSpc>
                <a:spcPts val="2040"/>
              </a:lnSpc>
              <a:buNone/>
            </a:pPr>
            <a:r>
              <a:rPr lang="en-US" sz="1275" b="1" dirty="0">
                <a:solidFill>
                  <a:srgbClr val="1A1A1B"/>
                </a:solidFill>
                <a:latin typeface="Open Sans" pitchFamily="34" charset="0"/>
                <a:ea typeface="Open Sans" pitchFamily="34" charset="-122"/>
                <a:cs typeface="Open Sans" pitchFamily="34" charset="-120"/>
              </a:rPr>
              <a:t>Gentle ROM:</a:t>
            </a:r>
            <a:r>
              <a:rPr lang="en-US" sz="1275" dirty="0">
                <a:solidFill>
                  <a:srgbClr val="4B5563"/>
                </a:solidFill>
                <a:latin typeface="Open Sans" pitchFamily="34" charset="0"/>
                <a:ea typeface="Open Sans" pitchFamily="34" charset="-122"/>
                <a:cs typeface="Open Sans" pitchFamily="34" charset="-120"/>
              </a:rPr>
              <a:t> Focus on pain-free range of motion exercises only (e.g., pendulum swings).</a:t>
            </a:r>
            <a:endParaRPr lang="en-US" sz="1275" dirty="0"/>
          </a:p>
        </p:txBody>
      </p:sp>
      <p:sp>
        <p:nvSpPr>
          <p:cNvPr id="26" name="SK-14-text-25"/>
          <p:cNvSpPr/>
          <p:nvPr/>
        </p:nvSpPr>
        <p:spPr>
          <a:xfrm>
            <a:off x="6734175" y="2832646"/>
            <a:ext cx="4657725" cy="517922"/>
          </a:xfrm>
          <a:prstGeom prst="rect">
            <a:avLst/>
          </a:prstGeom>
          <a:noFill/>
          <a:ln/>
        </p:spPr>
        <p:txBody>
          <a:bodyPr vert="horz" wrap="square" lIns="0" tIns="0" rIns="0" bIns="0" rtlCol="0" anchor="ctr"/>
          <a:lstStyle/>
          <a:p>
            <a:pPr marL="0" indent="0">
              <a:lnSpc>
                <a:spcPts val="2040"/>
              </a:lnSpc>
              <a:buNone/>
            </a:pPr>
            <a:r>
              <a:rPr lang="en-US" sz="1275" b="1" dirty="0">
                <a:solidFill>
                  <a:srgbClr val="1A1A1B"/>
                </a:solidFill>
                <a:latin typeface="Open Sans" pitchFamily="34" charset="0"/>
                <a:ea typeface="Open Sans" pitchFamily="34" charset="-122"/>
                <a:cs typeface="Open Sans" pitchFamily="34" charset="-120"/>
              </a:rPr>
              <a:t>McConnell Taping:</a:t>
            </a:r>
            <a:r>
              <a:rPr lang="en-US" sz="1275" dirty="0">
                <a:solidFill>
                  <a:srgbClr val="4B5563"/>
                </a:solidFill>
                <a:latin typeface="Open Sans" pitchFamily="34" charset="0"/>
                <a:ea typeface="Open Sans" pitchFamily="34" charset="-122"/>
                <a:cs typeface="Open Sans" pitchFamily="34" charset="-120"/>
              </a:rPr>
              <a:t> Consider twice-weekly taping to improve proprioception and scapulothoracic rhythm.</a:t>
            </a:r>
            <a:endParaRPr lang="en-US" sz="1275" dirty="0"/>
          </a:p>
        </p:txBody>
      </p:sp>
      <p:sp>
        <p:nvSpPr>
          <p:cNvPr id="27" name="SK-14-text-26"/>
          <p:cNvSpPr/>
          <p:nvPr/>
        </p:nvSpPr>
        <p:spPr>
          <a:xfrm>
            <a:off x="6615113" y="4036368"/>
            <a:ext cx="50768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8E44AD"/>
                </a:solidFill>
              </a:rPr>
              <a:t>AKT EXAM PEARL</a:t>
            </a:r>
            <a:endParaRPr lang="en-US" sz="1050" dirty="0"/>
          </a:p>
        </p:txBody>
      </p:sp>
      <p:sp>
        <p:nvSpPr>
          <p:cNvPr id="28" name="SK-14-text-27"/>
          <p:cNvSpPr/>
          <p:nvPr/>
        </p:nvSpPr>
        <p:spPr>
          <a:xfrm>
            <a:off x="6391275" y="4293543"/>
            <a:ext cx="5076825" cy="685800"/>
          </a:xfrm>
          <a:prstGeom prst="rect">
            <a:avLst/>
          </a:prstGeom>
          <a:noFill/>
          <a:ln/>
        </p:spPr>
        <p:txBody>
          <a:bodyPr vert="horz" wrap="square" lIns="0" tIns="0" rIns="0" bIns="0" rtlCol="0" anchor="ctr"/>
          <a:lstStyle/>
          <a:p>
            <a:pPr marL="0" indent="0">
              <a:lnSpc>
                <a:spcPts val="1800"/>
              </a:lnSpc>
              <a:buNone/>
            </a:pPr>
            <a:r>
              <a:rPr lang="en-US" sz="1200" dirty="0">
                <a:solidFill>
                  <a:srgbClr val="1A1A1B"/>
                </a:solidFill>
                <a:latin typeface="Open Sans" pitchFamily="34" charset="0"/>
                <a:ea typeface="Open Sans" pitchFamily="34" charset="-122"/>
                <a:cs typeface="Open Sans" pitchFamily="34" charset="-120"/>
              </a:rPr>
              <a:t>Maximum </a:t>
            </a:r>
            <a:r>
              <a:rPr lang="en-US" sz="1200" b="1" dirty="0">
                <a:solidFill>
                  <a:srgbClr val="1A1A1B"/>
                </a:solidFill>
                <a:latin typeface="Open Sans" pitchFamily="34" charset="0"/>
                <a:ea typeface="Open Sans" pitchFamily="34" charset="-122"/>
                <a:cs typeface="Open Sans" pitchFamily="34" charset="-120"/>
              </a:rPr>
              <a:t>3 steroid injections</a:t>
            </a:r>
            <a:r>
              <a:rPr lang="en-US" sz="1200" dirty="0">
                <a:solidFill>
                  <a:srgbClr val="1A1A1B"/>
                </a:solidFill>
                <a:latin typeface="Open Sans" pitchFamily="34" charset="0"/>
                <a:ea typeface="Open Sans" pitchFamily="34" charset="-122"/>
                <a:cs typeface="Open Sans" pitchFamily="34" charset="-120"/>
              </a:rPr>
              <a:t> total per shoulder. Intra-articular injections target the joint space, distinct from subacromial bursal injections.</a:t>
            </a:r>
            <a:endParaRPr lang="en-US" sz="1200" dirty="0"/>
          </a:p>
        </p:txBody>
      </p:sp>
      <p:sp>
        <p:nvSpPr>
          <p:cNvPr id="29" name="SK-14-text-28"/>
          <p:cNvSpPr/>
          <p:nvPr/>
        </p:nvSpPr>
        <p:spPr>
          <a:xfrm>
            <a:off x="6615113" y="5474643"/>
            <a:ext cx="50768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B45309"/>
                </a:solidFill>
              </a:rPr>
              <a:t>COMMON PITFALL</a:t>
            </a:r>
            <a:endParaRPr lang="en-US" sz="1050" dirty="0"/>
          </a:p>
        </p:txBody>
      </p:sp>
      <p:sp>
        <p:nvSpPr>
          <p:cNvPr id="30" name="SK-14-text-29"/>
          <p:cNvSpPr/>
          <p:nvPr/>
        </p:nvSpPr>
        <p:spPr>
          <a:xfrm>
            <a:off x="6391275" y="5731818"/>
            <a:ext cx="5076825" cy="457200"/>
          </a:xfrm>
          <a:prstGeom prst="rect">
            <a:avLst/>
          </a:prstGeom>
          <a:noFill/>
          <a:ln/>
        </p:spPr>
        <p:txBody>
          <a:bodyPr vert="horz" wrap="square" lIns="0" tIns="0" rIns="0" bIns="0" rtlCol="0" anchor="ctr"/>
          <a:lstStyle/>
          <a:p>
            <a:pPr marL="0" indent="0">
              <a:lnSpc>
                <a:spcPts val="1800"/>
              </a:lnSpc>
              <a:buNone/>
            </a:pPr>
            <a:r>
              <a:rPr lang="en-US" sz="1200" b="1" u="sng" dirty="0">
                <a:solidFill>
                  <a:srgbClr val="C0392B"/>
                </a:solidFill>
                <a:latin typeface="Open Sans" pitchFamily="34" charset="0"/>
                <a:ea typeface="Open Sans" pitchFamily="34" charset="-122"/>
                <a:cs typeface="Open Sans" pitchFamily="34" charset="-120"/>
              </a:rPr>
              <a:t>AVOID aggressive stretching in Stage I.</a:t>
            </a:r>
            <a:r>
              <a:rPr lang="en-US" sz="1200" dirty="0">
                <a:solidFill>
                  <a:srgbClr val="1A1A1B"/>
                </a:solidFill>
                <a:latin typeface="Open Sans" pitchFamily="34" charset="0"/>
                <a:ea typeface="Open Sans" pitchFamily="34" charset="-122"/>
                <a:cs typeface="Open Sans" pitchFamily="34" charset="-120"/>
              </a:rPr>
              <a:t> This worsens synovitis, increases inflammatory pain, and can prolong the "freezing" phase.</a:t>
            </a:r>
            <a:endParaRPr lang="en-US" sz="1200" dirty="0"/>
          </a:p>
        </p:txBody>
      </p:sp>
      <p:sp>
        <p:nvSpPr>
          <p:cNvPr id="31" name="SK-14-text-30"/>
          <p:cNvSpPr/>
          <p:nvPr/>
        </p:nvSpPr>
        <p:spPr>
          <a:xfrm>
            <a:off x="571500" y="6400800"/>
            <a:ext cx="11125200" cy="26670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5-img-2" descr="preencoded.png"/>
          <p:cNvPicPr>
            <a:picLocks noChangeAspect="1"/>
          </p:cNvPicPr>
          <p:nvPr/>
        </p:nvPicPr>
        <p:blipFill>
          <a:blip r:embed="rId4"/>
          <a:stretch>
            <a:fillRect/>
          </a:stretch>
        </p:blipFill>
        <p:spPr>
          <a:xfrm>
            <a:off x="571500" y="381000"/>
            <a:ext cx="11049000" cy="626715"/>
          </a:xfrm>
          <a:prstGeom prst="rect">
            <a:avLst/>
          </a:prstGeom>
        </p:spPr>
      </p:pic>
      <p:pic>
        <p:nvPicPr>
          <p:cNvPr id="4" name="SK-15-img-3" descr="preencoded.png"/>
          <p:cNvPicPr>
            <a:picLocks noChangeAspect="1"/>
          </p:cNvPicPr>
          <p:nvPr/>
        </p:nvPicPr>
        <p:blipFill>
          <a:blip r:embed="rId5"/>
          <a:stretch>
            <a:fillRect/>
          </a:stretch>
        </p:blipFill>
        <p:spPr>
          <a:xfrm>
            <a:off x="571500" y="1293465"/>
            <a:ext cx="3555950" cy="5183535"/>
          </a:xfrm>
          <a:prstGeom prst="rect">
            <a:avLst/>
          </a:prstGeom>
        </p:spPr>
      </p:pic>
      <p:pic>
        <p:nvPicPr>
          <p:cNvPr id="5" name="SK-15-img-4" descr="preencoded.png"/>
          <p:cNvPicPr>
            <a:picLocks noChangeAspect="1"/>
          </p:cNvPicPr>
          <p:nvPr/>
        </p:nvPicPr>
        <p:blipFill>
          <a:blip r:embed="rId6"/>
          <a:stretch>
            <a:fillRect/>
          </a:stretch>
        </p:blipFill>
        <p:spPr>
          <a:xfrm>
            <a:off x="685800" y="1407765"/>
            <a:ext cx="3327350" cy="390525"/>
          </a:xfrm>
          <a:prstGeom prst="rect">
            <a:avLst/>
          </a:prstGeom>
        </p:spPr>
      </p:pic>
      <p:pic>
        <p:nvPicPr>
          <p:cNvPr id="6" name="SK-15-img-5" descr="preencoded.png"/>
          <p:cNvPicPr>
            <a:picLocks noChangeAspect="1"/>
          </p:cNvPicPr>
          <p:nvPr/>
        </p:nvPicPr>
        <p:blipFill>
          <a:blip r:embed="rId7"/>
          <a:stretch>
            <a:fillRect/>
          </a:stretch>
        </p:blipFill>
        <p:spPr>
          <a:xfrm>
            <a:off x="685800" y="1469678"/>
            <a:ext cx="238125" cy="190500"/>
          </a:xfrm>
          <a:prstGeom prst="rect">
            <a:avLst/>
          </a:prstGeom>
        </p:spPr>
      </p:pic>
      <p:pic>
        <p:nvPicPr>
          <p:cNvPr id="7" name="SK-15-img-6" descr="preencoded.png"/>
          <p:cNvPicPr>
            <a:picLocks noChangeAspect="1"/>
          </p:cNvPicPr>
          <p:nvPr/>
        </p:nvPicPr>
        <p:blipFill>
          <a:blip r:embed="rId8"/>
          <a:stretch>
            <a:fillRect/>
          </a:stretch>
        </p:blipFill>
        <p:spPr>
          <a:xfrm>
            <a:off x="4317950" y="1293465"/>
            <a:ext cx="3555950" cy="5183535"/>
          </a:xfrm>
          <a:prstGeom prst="rect">
            <a:avLst/>
          </a:prstGeom>
        </p:spPr>
      </p:pic>
      <p:pic>
        <p:nvPicPr>
          <p:cNvPr id="8" name="SK-15-img-7" descr="preencoded.png"/>
          <p:cNvPicPr>
            <a:picLocks noChangeAspect="1"/>
          </p:cNvPicPr>
          <p:nvPr/>
        </p:nvPicPr>
        <p:blipFill>
          <a:blip r:embed="rId6"/>
          <a:stretch>
            <a:fillRect/>
          </a:stretch>
        </p:blipFill>
        <p:spPr>
          <a:xfrm>
            <a:off x="4432250" y="1407765"/>
            <a:ext cx="3327350" cy="390525"/>
          </a:xfrm>
          <a:prstGeom prst="rect">
            <a:avLst/>
          </a:prstGeom>
        </p:spPr>
      </p:pic>
      <p:pic>
        <p:nvPicPr>
          <p:cNvPr id="9" name="SK-15-img-8" descr="preencoded.png"/>
          <p:cNvPicPr>
            <a:picLocks noChangeAspect="1"/>
          </p:cNvPicPr>
          <p:nvPr/>
        </p:nvPicPr>
        <p:blipFill>
          <a:blip r:embed="rId9"/>
          <a:stretch>
            <a:fillRect/>
          </a:stretch>
        </p:blipFill>
        <p:spPr>
          <a:xfrm>
            <a:off x="4432250" y="1469678"/>
            <a:ext cx="238125" cy="190500"/>
          </a:xfrm>
          <a:prstGeom prst="rect">
            <a:avLst/>
          </a:prstGeom>
        </p:spPr>
      </p:pic>
      <p:pic>
        <p:nvPicPr>
          <p:cNvPr id="10" name="SK-15-img-9" descr="preencoded.png"/>
          <p:cNvPicPr>
            <a:picLocks noChangeAspect="1"/>
          </p:cNvPicPr>
          <p:nvPr/>
        </p:nvPicPr>
        <p:blipFill>
          <a:blip r:embed="rId10"/>
          <a:stretch>
            <a:fillRect/>
          </a:stretch>
        </p:blipFill>
        <p:spPr>
          <a:xfrm>
            <a:off x="4432250" y="4760565"/>
            <a:ext cx="3327350" cy="209550"/>
          </a:xfrm>
          <a:prstGeom prst="rect">
            <a:avLst/>
          </a:prstGeom>
        </p:spPr>
      </p:pic>
      <p:pic>
        <p:nvPicPr>
          <p:cNvPr id="11" name="SK-15-img-10" descr="preencoded.png"/>
          <p:cNvPicPr>
            <a:picLocks noChangeAspect="1"/>
          </p:cNvPicPr>
          <p:nvPr/>
        </p:nvPicPr>
        <p:blipFill>
          <a:blip r:embed="rId11"/>
          <a:stretch>
            <a:fillRect/>
          </a:stretch>
        </p:blipFill>
        <p:spPr>
          <a:xfrm>
            <a:off x="8064401" y="1293465"/>
            <a:ext cx="3555950" cy="5183535"/>
          </a:xfrm>
          <a:prstGeom prst="rect">
            <a:avLst/>
          </a:prstGeom>
        </p:spPr>
      </p:pic>
      <p:pic>
        <p:nvPicPr>
          <p:cNvPr id="12" name="SK-15-img-11" descr="preencoded.png"/>
          <p:cNvPicPr>
            <a:picLocks noChangeAspect="1"/>
          </p:cNvPicPr>
          <p:nvPr/>
        </p:nvPicPr>
        <p:blipFill>
          <a:blip r:embed="rId12"/>
          <a:stretch>
            <a:fillRect/>
          </a:stretch>
        </p:blipFill>
        <p:spPr>
          <a:xfrm>
            <a:off x="8178701" y="1407765"/>
            <a:ext cx="3327350" cy="390525"/>
          </a:xfrm>
          <a:prstGeom prst="rect">
            <a:avLst/>
          </a:prstGeom>
        </p:spPr>
      </p:pic>
      <p:pic>
        <p:nvPicPr>
          <p:cNvPr id="13" name="SK-15-img-12" descr="preencoded.png"/>
          <p:cNvPicPr>
            <a:picLocks noChangeAspect="1"/>
          </p:cNvPicPr>
          <p:nvPr/>
        </p:nvPicPr>
        <p:blipFill>
          <a:blip r:embed="rId13"/>
          <a:stretch>
            <a:fillRect/>
          </a:stretch>
        </p:blipFill>
        <p:spPr>
          <a:xfrm>
            <a:off x="8178701" y="1469678"/>
            <a:ext cx="238125" cy="190500"/>
          </a:xfrm>
          <a:prstGeom prst="rect">
            <a:avLst/>
          </a:prstGeom>
        </p:spPr>
      </p:pic>
      <p:pic>
        <p:nvPicPr>
          <p:cNvPr id="14" name="SK-15-img-13" descr="preencoded.png"/>
          <p:cNvPicPr>
            <a:picLocks noChangeAspect="1"/>
          </p:cNvPicPr>
          <p:nvPr/>
        </p:nvPicPr>
        <p:blipFill>
          <a:blip r:embed="rId14"/>
          <a:stretch>
            <a:fillRect/>
          </a:stretch>
        </p:blipFill>
        <p:spPr>
          <a:xfrm>
            <a:off x="8178701" y="4436715"/>
            <a:ext cx="3327350" cy="209550"/>
          </a:xfrm>
          <a:prstGeom prst="rect">
            <a:avLst/>
          </a:prstGeom>
        </p:spPr>
      </p:pic>
      <p:pic>
        <p:nvPicPr>
          <p:cNvPr id="15" name="SK-15-img-14" descr="preencoded.png"/>
          <p:cNvPicPr>
            <a:picLocks noChangeAspect="1"/>
          </p:cNvPicPr>
          <p:nvPr/>
        </p:nvPicPr>
        <p:blipFill>
          <a:blip r:embed="rId15"/>
          <a:stretch>
            <a:fillRect/>
          </a:stretch>
        </p:blipFill>
        <p:spPr>
          <a:xfrm>
            <a:off x="571500" y="6400800"/>
            <a:ext cx="11049000" cy="266700"/>
          </a:xfrm>
          <a:prstGeom prst="rect">
            <a:avLst/>
          </a:prstGeom>
        </p:spPr>
      </p:pic>
      <p:sp>
        <p:nvSpPr>
          <p:cNvPr id="16" name="SK-15-text-15"/>
          <p:cNvSpPr/>
          <p:nvPr/>
        </p:nvSpPr>
        <p:spPr>
          <a:xfrm>
            <a:off x="762000" y="381000"/>
            <a:ext cx="10934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17" name="SK-15-text-16"/>
          <p:cNvSpPr/>
          <p:nvPr/>
        </p:nvSpPr>
        <p:spPr>
          <a:xfrm>
            <a:off x="762000" y="619125"/>
            <a:ext cx="114300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Management of Stages II and III</a:t>
            </a:r>
            <a:endParaRPr lang="en-US" sz="2550" dirty="0"/>
          </a:p>
        </p:txBody>
      </p:sp>
      <p:sp>
        <p:nvSpPr>
          <p:cNvPr id="18" name="SK-15-text-17"/>
          <p:cNvSpPr/>
          <p:nvPr/>
        </p:nvSpPr>
        <p:spPr>
          <a:xfrm>
            <a:off x="1019175" y="1407765"/>
            <a:ext cx="51339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Stage II: Stiffening</a:t>
            </a:r>
            <a:endParaRPr lang="en-US" sz="1650" dirty="0"/>
          </a:p>
        </p:txBody>
      </p:sp>
      <p:sp>
        <p:nvSpPr>
          <p:cNvPr id="19" name="SK-15-text-18"/>
          <p:cNvSpPr/>
          <p:nvPr/>
        </p:nvSpPr>
        <p:spPr>
          <a:xfrm>
            <a:off x="685800" y="1912590"/>
            <a:ext cx="42367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6B7280"/>
                </a:solidFill>
                <a:latin typeface="Open Sans" pitchFamily="34" charset="0"/>
                <a:ea typeface="Open Sans" pitchFamily="34" charset="-122"/>
                <a:cs typeface="Open Sans" pitchFamily="34" charset="-120"/>
              </a:rPr>
              <a:t>4 – 12 MONTHS POST-ONSET</a:t>
            </a:r>
            <a:endParaRPr lang="en-US" sz="1050" dirty="0"/>
          </a:p>
        </p:txBody>
      </p:sp>
      <p:sp>
        <p:nvSpPr>
          <p:cNvPr id="20" name="SK-15-text-19"/>
          <p:cNvSpPr/>
          <p:nvPr/>
        </p:nvSpPr>
        <p:spPr>
          <a:xfrm>
            <a:off x="876300" y="2226915"/>
            <a:ext cx="3136850" cy="6858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A1B"/>
                </a:solidFill>
                <a:latin typeface="Open Sans" pitchFamily="34" charset="0"/>
                <a:ea typeface="Open Sans" pitchFamily="34" charset="-122"/>
                <a:cs typeface="Open Sans" pitchFamily="34" charset="-120"/>
              </a:rPr>
              <a:t>Intensive Stretching:</a:t>
            </a:r>
            <a:r>
              <a:rPr lang="en-US" sz="1200" dirty="0">
                <a:solidFill>
                  <a:srgbClr val="4B5563"/>
                </a:solidFill>
                <a:latin typeface="Open Sans" pitchFamily="34" charset="0"/>
                <a:ea typeface="Open Sans" pitchFamily="34" charset="-122"/>
                <a:cs typeface="Open Sans" pitchFamily="34" charset="-120"/>
              </a:rPr>
              <a:t> Transition from gentle to aggressive end-of-range stretching as pain subsides.</a:t>
            </a:r>
            <a:endParaRPr lang="en-US" sz="1200" dirty="0"/>
          </a:p>
        </p:txBody>
      </p:sp>
      <p:sp>
        <p:nvSpPr>
          <p:cNvPr id="21" name="SK-15-text-20"/>
          <p:cNvSpPr/>
          <p:nvPr/>
        </p:nvSpPr>
        <p:spPr>
          <a:xfrm>
            <a:off x="876300" y="3007965"/>
            <a:ext cx="3136850" cy="6858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A1B"/>
                </a:solidFill>
                <a:latin typeface="Open Sans" pitchFamily="34" charset="0"/>
                <a:ea typeface="Open Sans" pitchFamily="34" charset="-122"/>
                <a:cs typeface="Open Sans" pitchFamily="34" charset="-120"/>
              </a:rPr>
              <a:t>Strengthening:</a:t>
            </a:r>
            <a:r>
              <a:rPr lang="en-US" sz="1200" dirty="0">
                <a:solidFill>
                  <a:srgbClr val="4B5563"/>
                </a:solidFill>
                <a:latin typeface="Open Sans" pitchFamily="34" charset="0"/>
                <a:ea typeface="Open Sans" pitchFamily="34" charset="-122"/>
                <a:cs typeface="Open Sans" pitchFamily="34" charset="-120"/>
              </a:rPr>
              <a:t> Focus on rotator cuff and scapular stabilisers to correct movement patterns.</a:t>
            </a:r>
            <a:endParaRPr lang="en-US" sz="1200" dirty="0"/>
          </a:p>
        </p:txBody>
      </p:sp>
      <p:sp>
        <p:nvSpPr>
          <p:cNvPr id="22" name="SK-15-text-21"/>
          <p:cNvSpPr/>
          <p:nvPr/>
        </p:nvSpPr>
        <p:spPr>
          <a:xfrm>
            <a:off x="876300" y="3789015"/>
            <a:ext cx="31368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A1B"/>
                </a:solidFill>
                <a:latin typeface="Open Sans" pitchFamily="34" charset="0"/>
                <a:ea typeface="Open Sans" pitchFamily="34" charset="-122"/>
                <a:cs typeface="Open Sans" pitchFamily="34" charset="-120"/>
              </a:rPr>
              <a:t>Home Exercise Program:</a:t>
            </a:r>
            <a:r>
              <a:rPr lang="en-US" sz="1200" dirty="0">
                <a:solidFill>
                  <a:srgbClr val="4B5563"/>
                </a:solidFill>
                <a:latin typeface="Open Sans" pitchFamily="34" charset="0"/>
                <a:ea typeface="Open Sans" pitchFamily="34" charset="-122"/>
                <a:cs typeface="Open Sans" pitchFamily="34" charset="-120"/>
              </a:rPr>
              <a:t> High compliance required to maintain passive gains.</a:t>
            </a:r>
            <a:endParaRPr lang="en-US" sz="1200" dirty="0"/>
          </a:p>
        </p:txBody>
      </p:sp>
      <p:sp>
        <p:nvSpPr>
          <p:cNvPr id="23" name="SK-15-text-22"/>
          <p:cNvSpPr/>
          <p:nvPr/>
        </p:nvSpPr>
        <p:spPr>
          <a:xfrm>
            <a:off x="876300" y="4341465"/>
            <a:ext cx="31368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B5563"/>
                </a:solidFill>
                <a:latin typeface="Open Sans" pitchFamily="34" charset="0"/>
                <a:ea typeface="Open Sans" pitchFamily="34" charset="-122"/>
                <a:cs typeface="Open Sans" pitchFamily="34" charset="-120"/>
              </a:rPr>
              <a:t>Consider second corticosteroid injection if </a:t>
            </a:r>
            <a:r>
              <a:rPr lang="en-US" sz="1200" b="1" dirty="0">
                <a:solidFill>
                  <a:srgbClr val="1A1A1B"/>
                </a:solidFill>
                <a:latin typeface="Open Sans" pitchFamily="34" charset="0"/>
                <a:ea typeface="Open Sans" pitchFamily="34" charset="-122"/>
                <a:cs typeface="Open Sans" pitchFamily="34" charset="-120"/>
              </a:rPr>
              <a:t>significant pain</a:t>
            </a:r>
            <a:r>
              <a:rPr lang="en-US" sz="1200" dirty="0">
                <a:solidFill>
                  <a:srgbClr val="4B5563"/>
                </a:solidFill>
                <a:latin typeface="Open Sans" pitchFamily="34" charset="0"/>
                <a:ea typeface="Open Sans" pitchFamily="34" charset="-122"/>
                <a:cs typeface="Open Sans" pitchFamily="34" charset="-120"/>
              </a:rPr>
              <a:t> persists alongside stiffness.</a:t>
            </a:r>
            <a:endParaRPr lang="en-US" sz="1200" dirty="0"/>
          </a:p>
        </p:txBody>
      </p:sp>
      <p:sp>
        <p:nvSpPr>
          <p:cNvPr id="24" name="SK-15-text-23"/>
          <p:cNvSpPr/>
          <p:nvPr/>
        </p:nvSpPr>
        <p:spPr>
          <a:xfrm>
            <a:off x="4765625" y="1407765"/>
            <a:ext cx="463105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Stage III: Thawing</a:t>
            </a:r>
            <a:endParaRPr lang="en-US" sz="1650" dirty="0"/>
          </a:p>
        </p:txBody>
      </p:sp>
      <p:sp>
        <p:nvSpPr>
          <p:cNvPr id="25" name="SK-15-text-24"/>
          <p:cNvSpPr/>
          <p:nvPr/>
        </p:nvSpPr>
        <p:spPr>
          <a:xfrm>
            <a:off x="4432250" y="1912590"/>
            <a:ext cx="42367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6B7280"/>
                </a:solidFill>
                <a:latin typeface="Open Sans" pitchFamily="34" charset="0"/>
                <a:ea typeface="Open Sans" pitchFamily="34" charset="-122"/>
                <a:cs typeface="Open Sans" pitchFamily="34" charset="-120"/>
              </a:rPr>
              <a:t>9 – 18 MONTHS POST-ONSET</a:t>
            </a:r>
            <a:endParaRPr lang="en-US" sz="1050" dirty="0"/>
          </a:p>
        </p:txBody>
      </p:sp>
      <p:sp>
        <p:nvSpPr>
          <p:cNvPr id="26" name="SK-15-text-25"/>
          <p:cNvSpPr/>
          <p:nvPr/>
        </p:nvSpPr>
        <p:spPr>
          <a:xfrm>
            <a:off x="4622750" y="2226915"/>
            <a:ext cx="31368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A1B"/>
                </a:solidFill>
                <a:latin typeface="Open Sans" pitchFamily="34" charset="0"/>
                <a:ea typeface="Open Sans" pitchFamily="34" charset="-122"/>
                <a:cs typeface="Open Sans" pitchFamily="34" charset="-120"/>
              </a:rPr>
              <a:t>Gradual Recovery:</a:t>
            </a:r>
            <a:r>
              <a:rPr lang="en-US" sz="1200" dirty="0">
                <a:solidFill>
                  <a:srgbClr val="4B5563"/>
                </a:solidFill>
                <a:latin typeface="Open Sans" pitchFamily="34" charset="0"/>
                <a:ea typeface="Open Sans" pitchFamily="34" charset="-122"/>
                <a:cs typeface="Open Sans" pitchFamily="34" charset="-120"/>
              </a:rPr>
              <a:t> Spontaneous return of movement; focus on functional restoration.</a:t>
            </a:r>
            <a:endParaRPr lang="en-US" sz="1200" dirty="0"/>
          </a:p>
        </p:txBody>
      </p:sp>
      <p:sp>
        <p:nvSpPr>
          <p:cNvPr id="27" name="SK-15-text-26"/>
          <p:cNvSpPr/>
          <p:nvPr/>
        </p:nvSpPr>
        <p:spPr>
          <a:xfrm>
            <a:off x="4622750" y="2779365"/>
            <a:ext cx="3136850" cy="6858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A1B"/>
                </a:solidFill>
                <a:latin typeface="Open Sans" pitchFamily="34" charset="0"/>
                <a:ea typeface="Open Sans" pitchFamily="34" charset="-122"/>
                <a:cs typeface="Open Sans" pitchFamily="34" charset="-120"/>
              </a:rPr>
              <a:t>Mobilisation:</a:t>
            </a:r>
            <a:r>
              <a:rPr lang="en-US" sz="1200" dirty="0">
                <a:solidFill>
                  <a:srgbClr val="4B5563"/>
                </a:solidFill>
                <a:latin typeface="Open Sans" pitchFamily="34" charset="0"/>
                <a:ea typeface="Open Sans" pitchFamily="34" charset="-122"/>
                <a:cs typeface="Open Sans" pitchFamily="34" charset="-120"/>
              </a:rPr>
              <a:t> Manual therapy and soft tissue work to address compensatory muscle tension.</a:t>
            </a:r>
            <a:endParaRPr lang="en-US" sz="1200" dirty="0"/>
          </a:p>
        </p:txBody>
      </p:sp>
      <p:sp>
        <p:nvSpPr>
          <p:cNvPr id="28" name="SK-15-text-27"/>
          <p:cNvSpPr/>
          <p:nvPr/>
        </p:nvSpPr>
        <p:spPr>
          <a:xfrm>
            <a:off x="4622750" y="3560415"/>
            <a:ext cx="31368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A1B"/>
                </a:solidFill>
                <a:latin typeface="Open Sans" pitchFamily="34" charset="0"/>
                <a:ea typeface="Open Sans" pitchFamily="34" charset="-122"/>
                <a:cs typeface="Open Sans" pitchFamily="34" charset="-120"/>
              </a:rPr>
              <a:t>Functional Progression:</a:t>
            </a:r>
            <a:r>
              <a:rPr lang="en-US" sz="1200" dirty="0">
                <a:solidFill>
                  <a:srgbClr val="4B5563"/>
                </a:solidFill>
                <a:latin typeface="Open Sans" pitchFamily="34" charset="0"/>
                <a:ea typeface="Open Sans" pitchFamily="34" charset="-122"/>
                <a:cs typeface="Open Sans" pitchFamily="34" charset="-120"/>
              </a:rPr>
              <a:t> Return to sports and overhead occupational activities.</a:t>
            </a:r>
            <a:endParaRPr lang="en-US" sz="1200" dirty="0"/>
          </a:p>
        </p:txBody>
      </p:sp>
      <p:sp>
        <p:nvSpPr>
          <p:cNvPr id="29" name="SK-15-text-28"/>
          <p:cNvSpPr/>
          <p:nvPr/>
        </p:nvSpPr>
        <p:spPr>
          <a:xfrm>
            <a:off x="4622750" y="4112865"/>
            <a:ext cx="31368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B5563"/>
                </a:solidFill>
                <a:latin typeface="Open Sans" pitchFamily="34" charset="0"/>
                <a:ea typeface="Open Sans" pitchFamily="34" charset="-122"/>
                <a:cs typeface="Open Sans" pitchFamily="34" charset="-120"/>
              </a:rPr>
              <a:t>Re-evaluate if no improvement by </a:t>
            </a:r>
            <a:r>
              <a:rPr lang="en-US" sz="1200" b="1" dirty="0">
                <a:solidFill>
                  <a:srgbClr val="1A1A1B"/>
                </a:solidFill>
                <a:latin typeface="Open Sans" pitchFamily="34" charset="0"/>
                <a:ea typeface="Open Sans" pitchFamily="34" charset="-122"/>
                <a:cs typeface="Open Sans" pitchFamily="34" charset="-120"/>
              </a:rPr>
              <a:t>24 months</a:t>
            </a:r>
            <a:r>
              <a:rPr lang="en-US" sz="1200" dirty="0">
                <a:solidFill>
                  <a:srgbClr val="4B5563"/>
                </a:solidFill>
                <a:latin typeface="Open Sans" pitchFamily="34" charset="0"/>
                <a:ea typeface="Open Sans" pitchFamily="34" charset="-122"/>
                <a:cs typeface="Open Sans" pitchFamily="34" charset="-120"/>
              </a:rPr>
              <a:t>; check for secondary causes.</a:t>
            </a:r>
            <a:endParaRPr lang="en-US" sz="1200" dirty="0"/>
          </a:p>
        </p:txBody>
      </p:sp>
      <p:sp>
        <p:nvSpPr>
          <p:cNvPr id="30" name="SK-15-text-29"/>
          <p:cNvSpPr/>
          <p:nvPr/>
        </p:nvSpPr>
        <p:spPr>
          <a:xfrm>
            <a:off x="4508450" y="4760565"/>
            <a:ext cx="3609900"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Open Sans" pitchFamily="34" charset="0"/>
                <a:ea typeface="Open Sans" pitchFamily="34" charset="-122"/>
                <a:cs typeface="Open Sans" pitchFamily="34" charset="-120"/>
              </a:rPr>
              <a:t>SCA: SHARED DECISION MAKING</a:t>
            </a:r>
            <a:endParaRPr lang="en-US" sz="900" dirty="0"/>
          </a:p>
        </p:txBody>
      </p:sp>
      <p:sp>
        <p:nvSpPr>
          <p:cNvPr id="31" name="SK-15-text-30"/>
          <p:cNvSpPr/>
          <p:nvPr/>
        </p:nvSpPr>
        <p:spPr>
          <a:xfrm>
            <a:off x="8512076" y="1407765"/>
            <a:ext cx="3679924"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Hydrodilatation</a:t>
            </a:r>
            <a:endParaRPr lang="en-US" sz="1650" dirty="0"/>
          </a:p>
        </p:txBody>
      </p:sp>
      <p:sp>
        <p:nvSpPr>
          <p:cNvPr id="32" name="SK-15-text-31"/>
          <p:cNvSpPr/>
          <p:nvPr/>
        </p:nvSpPr>
        <p:spPr>
          <a:xfrm>
            <a:off x="8178701" y="1912590"/>
            <a:ext cx="391668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6B7280"/>
                </a:solidFill>
                <a:latin typeface="Open Sans" pitchFamily="34" charset="0"/>
                <a:ea typeface="Open Sans" pitchFamily="34" charset="-122"/>
                <a:cs typeface="Open Sans" pitchFamily="34" charset="-120"/>
              </a:rPr>
              <a:t>ARTHROGRAPHIC DISTENSION</a:t>
            </a:r>
            <a:endParaRPr lang="en-US" sz="1050" dirty="0"/>
          </a:p>
        </p:txBody>
      </p:sp>
      <p:sp>
        <p:nvSpPr>
          <p:cNvPr id="33" name="SK-15-text-32"/>
          <p:cNvSpPr/>
          <p:nvPr/>
        </p:nvSpPr>
        <p:spPr>
          <a:xfrm>
            <a:off x="8369201" y="2226915"/>
            <a:ext cx="3136850" cy="6858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A1B"/>
                </a:solidFill>
                <a:latin typeface="Open Sans" pitchFamily="34" charset="0"/>
                <a:ea typeface="Open Sans" pitchFamily="34" charset="-122"/>
                <a:cs typeface="Open Sans" pitchFamily="34" charset="-120"/>
              </a:rPr>
              <a:t>Procedure:</a:t>
            </a:r>
            <a:r>
              <a:rPr lang="en-US" sz="1200" dirty="0">
                <a:solidFill>
                  <a:srgbClr val="4B5563"/>
                </a:solidFill>
                <a:latin typeface="Open Sans" pitchFamily="34" charset="0"/>
                <a:ea typeface="Open Sans" pitchFamily="34" charset="-122"/>
                <a:cs typeface="Open Sans" pitchFamily="34" charset="-120"/>
              </a:rPr>
              <a:t> High-volume injection (Saline + Steroid + Local Anaesthetic) to expand joint capsule.</a:t>
            </a:r>
            <a:endParaRPr lang="en-US" sz="1200" dirty="0"/>
          </a:p>
        </p:txBody>
      </p:sp>
      <p:sp>
        <p:nvSpPr>
          <p:cNvPr id="34" name="SK-15-text-33"/>
          <p:cNvSpPr/>
          <p:nvPr/>
        </p:nvSpPr>
        <p:spPr>
          <a:xfrm>
            <a:off x="8369201" y="3007965"/>
            <a:ext cx="31368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A1B"/>
                </a:solidFill>
                <a:latin typeface="Open Sans" pitchFamily="34" charset="0"/>
                <a:ea typeface="Open Sans" pitchFamily="34" charset="-122"/>
                <a:cs typeface="Open Sans" pitchFamily="34" charset="-120"/>
              </a:rPr>
              <a:t>BESS 2025:</a:t>
            </a:r>
            <a:r>
              <a:rPr lang="en-US" sz="1200" dirty="0">
                <a:solidFill>
                  <a:srgbClr val="4B5563"/>
                </a:solidFill>
                <a:latin typeface="Open Sans" pitchFamily="34" charset="0"/>
                <a:ea typeface="Open Sans" pitchFamily="34" charset="-122"/>
                <a:cs typeface="Open Sans" pitchFamily="34" charset="-120"/>
              </a:rPr>
              <a:t> Evidence of short-term benefit in pain, ROM, and function.</a:t>
            </a:r>
            <a:endParaRPr lang="en-US" sz="1200" dirty="0"/>
          </a:p>
        </p:txBody>
      </p:sp>
      <p:sp>
        <p:nvSpPr>
          <p:cNvPr id="35" name="SK-15-text-34"/>
          <p:cNvSpPr/>
          <p:nvPr/>
        </p:nvSpPr>
        <p:spPr>
          <a:xfrm>
            <a:off x="8369201" y="3560415"/>
            <a:ext cx="3136850" cy="6858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A1B"/>
                </a:solidFill>
                <a:latin typeface="Open Sans" pitchFamily="34" charset="0"/>
                <a:ea typeface="Open Sans" pitchFamily="34" charset="-122"/>
                <a:cs typeface="Open Sans" pitchFamily="34" charset="-120"/>
              </a:rPr>
              <a:t>Indication:</a:t>
            </a:r>
            <a:r>
              <a:rPr lang="en-US" sz="1200" dirty="0">
                <a:solidFill>
                  <a:srgbClr val="4B5563"/>
                </a:solidFill>
                <a:latin typeface="Open Sans" pitchFamily="34" charset="0"/>
                <a:ea typeface="Open Sans" pitchFamily="34" charset="-122"/>
                <a:cs typeface="Open Sans" pitchFamily="34" charset="-120"/>
              </a:rPr>
              <a:t> Patients with persistent stiffness "unable to cope" with non-operative course.</a:t>
            </a:r>
            <a:endParaRPr lang="en-US" sz="1200" dirty="0"/>
          </a:p>
        </p:txBody>
      </p:sp>
      <p:sp>
        <p:nvSpPr>
          <p:cNvPr id="36" name="SK-15-text-35"/>
          <p:cNvSpPr/>
          <p:nvPr/>
        </p:nvSpPr>
        <p:spPr>
          <a:xfrm>
            <a:off x="8254901" y="4436715"/>
            <a:ext cx="3937099"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Open Sans" pitchFamily="34" charset="0"/>
                <a:ea typeface="Open Sans" pitchFamily="34" charset="-122"/>
                <a:cs typeface="Open Sans" pitchFamily="34" charset="-120"/>
              </a:rPr>
              <a:t>AKT: TRIAMCINOLONE 40mg + LIDOCAINE</a:t>
            </a:r>
            <a:endParaRPr lang="en-US" sz="900" dirty="0"/>
          </a:p>
        </p:txBody>
      </p:sp>
      <p:sp>
        <p:nvSpPr>
          <p:cNvPr id="37" name="SK-15-text-36"/>
          <p:cNvSpPr/>
          <p:nvPr/>
        </p:nvSpPr>
        <p:spPr>
          <a:xfrm>
            <a:off x="571500" y="6400800"/>
            <a:ext cx="11125200" cy="26670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6-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6-img-3" descr="preencoded.png"/>
          <p:cNvPicPr>
            <a:picLocks noChangeAspect="1"/>
          </p:cNvPicPr>
          <p:nvPr/>
        </p:nvPicPr>
        <p:blipFill>
          <a:blip r:embed="rId5"/>
          <a:stretch>
            <a:fillRect/>
          </a:stretch>
        </p:blipFill>
        <p:spPr>
          <a:xfrm>
            <a:off x="381000" y="381000"/>
            <a:ext cx="11430000" cy="626715"/>
          </a:xfrm>
          <a:prstGeom prst="rect">
            <a:avLst/>
          </a:prstGeom>
        </p:spPr>
      </p:pic>
      <p:pic>
        <p:nvPicPr>
          <p:cNvPr id="5" name="SK-16-img-4" descr="preencoded.png"/>
          <p:cNvPicPr>
            <a:picLocks noChangeAspect="1"/>
          </p:cNvPicPr>
          <p:nvPr/>
        </p:nvPicPr>
        <p:blipFill>
          <a:blip r:embed="rId6"/>
          <a:stretch>
            <a:fillRect/>
          </a:stretch>
        </p:blipFill>
        <p:spPr>
          <a:xfrm>
            <a:off x="381000" y="1245840"/>
            <a:ext cx="5600700" cy="3947071"/>
          </a:xfrm>
          <a:prstGeom prst="rect">
            <a:avLst/>
          </a:prstGeom>
        </p:spPr>
      </p:pic>
      <p:pic>
        <p:nvPicPr>
          <p:cNvPr id="6" name="SK-16-img-5" descr="preencoded.png"/>
          <p:cNvPicPr>
            <a:picLocks noChangeAspect="1"/>
          </p:cNvPicPr>
          <p:nvPr/>
        </p:nvPicPr>
        <p:blipFill>
          <a:blip r:embed="rId7"/>
          <a:stretch>
            <a:fillRect/>
          </a:stretch>
        </p:blipFill>
        <p:spPr>
          <a:xfrm>
            <a:off x="571500" y="1486793"/>
            <a:ext cx="261937" cy="213420"/>
          </a:xfrm>
          <a:prstGeom prst="rect">
            <a:avLst/>
          </a:prstGeom>
        </p:spPr>
      </p:pic>
      <p:pic>
        <p:nvPicPr>
          <p:cNvPr id="7" name="SK-16-img-6" descr="preencoded.png"/>
          <p:cNvPicPr>
            <a:picLocks noChangeAspect="1"/>
          </p:cNvPicPr>
          <p:nvPr/>
        </p:nvPicPr>
        <p:blipFill>
          <a:blip r:embed="rId6"/>
          <a:stretch>
            <a:fillRect/>
          </a:stretch>
        </p:blipFill>
        <p:spPr>
          <a:xfrm>
            <a:off x="6210300" y="1245840"/>
            <a:ext cx="5600700" cy="3947071"/>
          </a:xfrm>
          <a:prstGeom prst="rect">
            <a:avLst/>
          </a:prstGeom>
        </p:spPr>
      </p:pic>
      <p:pic>
        <p:nvPicPr>
          <p:cNvPr id="8" name="SK-16-img-7" descr="preencoded.png"/>
          <p:cNvPicPr>
            <a:picLocks noChangeAspect="1"/>
          </p:cNvPicPr>
          <p:nvPr/>
        </p:nvPicPr>
        <p:blipFill>
          <a:blip r:embed="rId8"/>
          <a:stretch>
            <a:fillRect/>
          </a:stretch>
        </p:blipFill>
        <p:spPr>
          <a:xfrm>
            <a:off x="6400800" y="1486793"/>
            <a:ext cx="261937" cy="213420"/>
          </a:xfrm>
          <a:prstGeom prst="rect">
            <a:avLst/>
          </a:prstGeom>
        </p:spPr>
      </p:pic>
      <p:pic>
        <p:nvPicPr>
          <p:cNvPr id="9" name="SK-16-img-8" descr="preencoded.png"/>
          <p:cNvPicPr>
            <a:picLocks noChangeAspect="1"/>
          </p:cNvPicPr>
          <p:nvPr/>
        </p:nvPicPr>
        <p:blipFill>
          <a:blip r:embed="rId9"/>
          <a:stretch>
            <a:fillRect/>
          </a:stretch>
        </p:blipFill>
        <p:spPr>
          <a:xfrm>
            <a:off x="6400800" y="2906911"/>
            <a:ext cx="5219700" cy="2095500"/>
          </a:xfrm>
          <a:prstGeom prst="rect">
            <a:avLst/>
          </a:prstGeom>
        </p:spPr>
      </p:pic>
      <p:pic>
        <p:nvPicPr>
          <p:cNvPr id="10" name="SK-16-img-9" descr="preencoded.png"/>
          <p:cNvPicPr>
            <a:picLocks noChangeAspect="1"/>
          </p:cNvPicPr>
          <p:nvPr/>
        </p:nvPicPr>
        <p:blipFill>
          <a:blip r:embed="rId10"/>
          <a:stretch>
            <a:fillRect/>
          </a:stretch>
        </p:blipFill>
        <p:spPr>
          <a:xfrm>
            <a:off x="6400800" y="2906911"/>
            <a:ext cx="5219700" cy="2095500"/>
          </a:xfrm>
          <a:prstGeom prst="rect">
            <a:avLst/>
          </a:prstGeom>
        </p:spPr>
      </p:pic>
      <p:pic>
        <p:nvPicPr>
          <p:cNvPr id="11" name="SK-16-img-10" descr="preencoded.png"/>
          <p:cNvPicPr>
            <a:picLocks noChangeAspect="1"/>
          </p:cNvPicPr>
          <p:nvPr/>
        </p:nvPicPr>
        <p:blipFill>
          <a:blip r:embed="rId11"/>
          <a:stretch>
            <a:fillRect/>
          </a:stretch>
        </p:blipFill>
        <p:spPr>
          <a:xfrm>
            <a:off x="381000" y="5421511"/>
            <a:ext cx="11430000" cy="1026616"/>
          </a:xfrm>
          <a:prstGeom prst="rect">
            <a:avLst/>
          </a:prstGeom>
        </p:spPr>
      </p:pic>
      <p:pic>
        <p:nvPicPr>
          <p:cNvPr id="12" name="SK-16-img-11" descr="preencoded.png"/>
          <p:cNvPicPr>
            <a:picLocks noChangeAspect="1"/>
          </p:cNvPicPr>
          <p:nvPr/>
        </p:nvPicPr>
        <p:blipFill>
          <a:blip r:embed="rId12"/>
          <a:stretch>
            <a:fillRect/>
          </a:stretch>
        </p:blipFill>
        <p:spPr>
          <a:xfrm>
            <a:off x="533400" y="5663803"/>
            <a:ext cx="285750" cy="228600"/>
          </a:xfrm>
          <a:prstGeom prst="rect">
            <a:avLst/>
          </a:prstGeom>
        </p:spPr>
      </p:pic>
      <p:pic>
        <p:nvPicPr>
          <p:cNvPr id="13" name="SK-16-img-12" descr="preencoded.png"/>
          <p:cNvPicPr>
            <a:picLocks noChangeAspect="1"/>
          </p:cNvPicPr>
          <p:nvPr/>
        </p:nvPicPr>
        <p:blipFill>
          <a:blip r:embed="rId13"/>
          <a:stretch>
            <a:fillRect/>
          </a:stretch>
        </p:blipFill>
        <p:spPr>
          <a:xfrm>
            <a:off x="381000" y="6400800"/>
            <a:ext cx="11430000" cy="266700"/>
          </a:xfrm>
          <a:prstGeom prst="rect">
            <a:avLst/>
          </a:prstGeom>
        </p:spPr>
      </p:pic>
      <p:sp>
        <p:nvSpPr>
          <p:cNvPr id="14" name="SK-16-text-13"/>
          <p:cNvSpPr/>
          <p:nvPr/>
        </p:nvSpPr>
        <p:spPr>
          <a:xfrm>
            <a:off x="571500" y="381000"/>
            <a:ext cx="11315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15" name="SK-16-text-14"/>
          <p:cNvSpPr/>
          <p:nvPr/>
        </p:nvSpPr>
        <p:spPr>
          <a:xfrm>
            <a:off x="571500" y="619125"/>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Surgical Interventions for Frozen Shoulder</a:t>
            </a:r>
            <a:endParaRPr lang="en-US" sz="2550" dirty="0"/>
          </a:p>
        </p:txBody>
      </p:sp>
      <p:sp>
        <p:nvSpPr>
          <p:cNvPr id="16" name="SK-16-text-15"/>
          <p:cNvSpPr/>
          <p:nvPr/>
        </p:nvSpPr>
        <p:spPr>
          <a:xfrm>
            <a:off x="928688" y="1436340"/>
            <a:ext cx="905256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58220"/>
                </a:solidFill>
              </a:rPr>
              <a:t>Manipulation Under Anaesthesia (MUA)</a:t>
            </a:r>
            <a:endParaRPr lang="en-US" sz="1650" dirty="0"/>
          </a:p>
        </p:txBody>
      </p:sp>
      <p:sp>
        <p:nvSpPr>
          <p:cNvPr id="17" name="SK-16-text-16"/>
          <p:cNvSpPr/>
          <p:nvPr/>
        </p:nvSpPr>
        <p:spPr>
          <a:xfrm>
            <a:off x="876300" y="1864965"/>
            <a:ext cx="8980337" cy="264765"/>
          </a:xfrm>
          <a:prstGeom prst="rect">
            <a:avLst/>
          </a:prstGeom>
          <a:noFill/>
          <a:ln/>
        </p:spPr>
        <p:txBody>
          <a:bodyPr vert="horz" wrap="square" lIns="0" tIns="0" rIns="0" bIns="0" rtlCol="0" anchor="ctr"/>
          <a:lstStyle/>
          <a:p>
            <a:pPr marL="0" indent="0" algn="l">
              <a:lnSpc>
                <a:spcPts val="1785"/>
              </a:lnSpc>
              <a:buNone/>
            </a:pPr>
            <a:r>
              <a:rPr lang="en-US" sz="1275" b="1" dirty="0">
                <a:solidFill>
                  <a:srgbClr val="1A1A1B"/>
                </a:solidFill>
                <a:latin typeface="Open Sans" pitchFamily="34" charset="0"/>
                <a:ea typeface="Open Sans" pitchFamily="34" charset="-122"/>
                <a:cs typeface="Open Sans" pitchFamily="34" charset="-120"/>
              </a:rPr>
              <a:t>75%</a:t>
            </a:r>
            <a:r>
              <a:rPr lang="en-US" sz="1275" dirty="0">
                <a:solidFill>
                  <a:srgbClr val="4B5563"/>
                </a:solidFill>
                <a:latin typeface="Open Sans" pitchFamily="34" charset="0"/>
                <a:ea typeface="Open Sans" pitchFamily="34" charset="-122"/>
                <a:cs typeface="Open Sans" pitchFamily="34" charset="-120"/>
              </a:rPr>
              <a:t> near-normal Range of Motion (ROM) achieved.</a:t>
            </a:r>
            <a:endParaRPr lang="en-US" sz="1275" dirty="0"/>
          </a:p>
        </p:txBody>
      </p:sp>
      <p:sp>
        <p:nvSpPr>
          <p:cNvPr id="18" name="SK-16-text-17"/>
          <p:cNvSpPr/>
          <p:nvPr/>
        </p:nvSpPr>
        <p:spPr>
          <a:xfrm>
            <a:off x="876300" y="2205930"/>
            <a:ext cx="7122336" cy="264765"/>
          </a:xfrm>
          <a:prstGeom prst="rect">
            <a:avLst/>
          </a:prstGeom>
          <a:noFill/>
          <a:ln/>
        </p:spPr>
        <p:txBody>
          <a:bodyPr vert="horz" wrap="square" lIns="0" tIns="0" rIns="0" bIns="0" rtlCol="0" anchor="ctr"/>
          <a:lstStyle/>
          <a:p>
            <a:pPr marL="0" indent="0" algn="l">
              <a:lnSpc>
                <a:spcPts val="1785"/>
              </a:lnSpc>
              <a:buNone/>
            </a:pPr>
            <a:r>
              <a:rPr lang="en-US" sz="1275" b="1" dirty="0">
                <a:solidFill>
                  <a:srgbClr val="1A1A1B"/>
                </a:solidFill>
                <a:latin typeface="Open Sans" pitchFamily="34" charset="0"/>
                <a:ea typeface="Open Sans" pitchFamily="34" charset="-122"/>
                <a:cs typeface="Open Sans" pitchFamily="34" charset="-120"/>
              </a:rPr>
              <a:t>79%</a:t>
            </a:r>
            <a:r>
              <a:rPr lang="en-US" sz="1275" dirty="0">
                <a:solidFill>
                  <a:srgbClr val="4B5563"/>
                </a:solidFill>
                <a:latin typeface="Open Sans" pitchFamily="34" charset="0"/>
                <a:ea typeface="Open Sans" pitchFamily="34" charset="-122"/>
                <a:cs typeface="Open Sans" pitchFamily="34" charset="-120"/>
              </a:rPr>
              <a:t> significant pain relief reported.</a:t>
            </a:r>
            <a:endParaRPr lang="en-US" sz="1275" dirty="0"/>
          </a:p>
        </p:txBody>
      </p:sp>
      <p:sp>
        <p:nvSpPr>
          <p:cNvPr id="19" name="SK-16-text-18"/>
          <p:cNvSpPr/>
          <p:nvPr/>
        </p:nvSpPr>
        <p:spPr>
          <a:xfrm>
            <a:off x="876300" y="2546896"/>
            <a:ext cx="6688803" cy="264765"/>
          </a:xfrm>
          <a:prstGeom prst="rect">
            <a:avLst/>
          </a:prstGeom>
          <a:noFill/>
          <a:ln/>
        </p:spPr>
        <p:txBody>
          <a:bodyPr vert="horz" wrap="square" lIns="0" tIns="0" rIns="0" bIns="0" rtlCol="0" anchor="ctr"/>
          <a:lstStyle/>
          <a:p>
            <a:pPr marL="0" indent="0" algn="l">
              <a:lnSpc>
                <a:spcPts val="1785"/>
              </a:lnSpc>
              <a:buNone/>
            </a:pPr>
            <a:r>
              <a:rPr lang="en-US" sz="1275" b="1" dirty="0">
                <a:solidFill>
                  <a:srgbClr val="1A1A1B"/>
                </a:solidFill>
                <a:latin typeface="Open Sans" pitchFamily="34" charset="0"/>
                <a:ea typeface="Open Sans" pitchFamily="34" charset="-122"/>
                <a:cs typeface="Open Sans" pitchFamily="34" charset="-120"/>
              </a:rPr>
              <a:t>75%</a:t>
            </a:r>
            <a:r>
              <a:rPr lang="en-US" sz="1275" dirty="0">
                <a:solidFill>
                  <a:srgbClr val="4B5563"/>
                </a:solidFill>
                <a:latin typeface="Open Sans" pitchFamily="34" charset="0"/>
                <a:ea typeface="Open Sans" pitchFamily="34" charset="-122"/>
                <a:cs typeface="Open Sans" pitchFamily="34" charset="-120"/>
              </a:rPr>
              <a:t> return to work within 9 weeks.</a:t>
            </a:r>
            <a:endParaRPr lang="en-US" sz="1275" dirty="0"/>
          </a:p>
        </p:txBody>
      </p:sp>
      <p:sp>
        <p:nvSpPr>
          <p:cNvPr id="20" name="SK-16-text-19"/>
          <p:cNvSpPr/>
          <p:nvPr/>
        </p:nvSpPr>
        <p:spPr>
          <a:xfrm>
            <a:off x="800100" y="2887861"/>
            <a:ext cx="499110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latin typeface="Open Sans" pitchFamily="34" charset="0"/>
                <a:ea typeface="Open Sans" pitchFamily="34" charset="-122"/>
                <a:cs typeface="Open Sans" pitchFamily="34" charset="-120"/>
              </a:rPr>
              <a:t>Risks:</a:t>
            </a:r>
            <a:r>
              <a:rPr lang="en-US" sz="1275" dirty="0">
                <a:solidFill>
                  <a:srgbClr val="4B5563"/>
                </a:solidFill>
                <a:latin typeface="Open Sans" pitchFamily="34" charset="0"/>
                <a:ea typeface="Open Sans" pitchFamily="34" charset="-122"/>
                <a:cs typeface="Open Sans" pitchFamily="34" charset="-120"/>
              </a:rPr>
              <a:t> Iatrogenic fractures, capsule/labral tears, or rotator cuff injury.</a:t>
            </a:r>
            <a:endParaRPr lang="en-US" sz="1275" dirty="0"/>
          </a:p>
        </p:txBody>
      </p:sp>
      <p:sp>
        <p:nvSpPr>
          <p:cNvPr id="21" name="SK-16-text-20"/>
          <p:cNvSpPr/>
          <p:nvPr/>
        </p:nvSpPr>
        <p:spPr>
          <a:xfrm>
            <a:off x="800100" y="3417391"/>
            <a:ext cx="1139190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latin typeface="Open Sans" pitchFamily="34" charset="0"/>
                <a:ea typeface="Open Sans" pitchFamily="34" charset="-122"/>
                <a:cs typeface="Open Sans" pitchFamily="34" charset="-120"/>
              </a:rPr>
              <a:t>BESS 2025:</a:t>
            </a:r>
            <a:r>
              <a:rPr lang="en-US" sz="1275" dirty="0">
                <a:solidFill>
                  <a:srgbClr val="4B5563"/>
                </a:solidFill>
                <a:latin typeface="Open Sans" pitchFamily="34" charset="0"/>
                <a:ea typeface="Open Sans" pitchFamily="34" charset="-122"/>
                <a:cs typeface="Open Sans" pitchFamily="34" charset="-120"/>
              </a:rPr>
              <a:t> Reserved for those failing non-operative therapy.</a:t>
            </a:r>
            <a:endParaRPr lang="en-US" sz="1275" dirty="0"/>
          </a:p>
        </p:txBody>
      </p:sp>
      <p:sp>
        <p:nvSpPr>
          <p:cNvPr id="22" name="SK-16-text-21"/>
          <p:cNvSpPr/>
          <p:nvPr/>
        </p:nvSpPr>
        <p:spPr>
          <a:xfrm>
            <a:off x="6757988" y="1436340"/>
            <a:ext cx="5434013"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58220"/>
                </a:solidFill>
              </a:rPr>
              <a:t>Arthroscopic Capsular Release</a:t>
            </a:r>
            <a:endParaRPr lang="en-US" sz="1650" dirty="0"/>
          </a:p>
        </p:txBody>
      </p:sp>
      <p:sp>
        <p:nvSpPr>
          <p:cNvPr id="23" name="SK-16-text-22"/>
          <p:cNvSpPr/>
          <p:nvPr/>
        </p:nvSpPr>
        <p:spPr>
          <a:xfrm>
            <a:off x="6629400" y="1864965"/>
            <a:ext cx="556260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Open Sans" pitchFamily="34" charset="0"/>
                <a:ea typeface="Open Sans" pitchFamily="34" charset="-122"/>
                <a:cs typeface="Open Sans" pitchFamily="34" charset="-120"/>
              </a:rPr>
              <a:t>Preferred by many surgeons over MUA (controlled release).</a:t>
            </a:r>
            <a:endParaRPr lang="en-US" sz="1275" dirty="0"/>
          </a:p>
        </p:txBody>
      </p:sp>
      <p:sp>
        <p:nvSpPr>
          <p:cNvPr id="24" name="SK-16-text-23"/>
          <p:cNvSpPr/>
          <p:nvPr/>
        </p:nvSpPr>
        <p:spPr>
          <a:xfrm>
            <a:off x="6629400" y="2167830"/>
            <a:ext cx="5562600" cy="2647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Open Sans" pitchFamily="34" charset="0"/>
                <a:ea typeface="Open Sans" pitchFamily="34" charset="-122"/>
                <a:cs typeface="Open Sans" pitchFamily="34" charset="-120"/>
              </a:rPr>
              <a:t>Constant score improvement: </a:t>
            </a:r>
            <a:r>
              <a:rPr lang="en-US" sz="1275" b="1" dirty="0">
                <a:solidFill>
                  <a:srgbClr val="1A1A1B"/>
                </a:solidFill>
                <a:latin typeface="Open Sans" pitchFamily="34" charset="0"/>
                <a:ea typeface="Open Sans" pitchFamily="34" charset="-122"/>
                <a:cs typeface="Open Sans" pitchFamily="34" charset="-120"/>
              </a:rPr>
              <a:t>14 → 66</a:t>
            </a:r>
            <a:r>
              <a:rPr lang="en-US" sz="1275" dirty="0">
                <a:solidFill>
                  <a:srgbClr val="4B5563"/>
                </a:solidFill>
                <a:latin typeface="Open Sans" pitchFamily="34" charset="0"/>
                <a:ea typeface="Open Sans" pitchFamily="34" charset="-122"/>
                <a:cs typeface="Open Sans" pitchFamily="34" charset="-120"/>
              </a:rPr>
              <a:t> post-op.</a:t>
            </a:r>
            <a:endParaRPr lang="en-US" sz="1275" dirty="0"/>
          </a:p>
        </p:txBody>
      </p:sp>
      <p:sp>
        <p:nvSpPr>
          <p:cNvPr id="25" name="SK-16-text-24"/>
          <p:cNvSpPr/>
          <p:nvPr/>
        </p:nvSpPr>
        <p:spPr>
          <a:xfrm>
            <a:off x="6629400" y="2508796"/>
            <a:ext cx="556260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Open Sans" pitchFamily="34" charset="0"/>
                <a:ea typeface="Open Sans" pitchFamily="34" charset="-122"/>
                <a:cs typeface="Open Sans" pitchFamily="34" charset="-120"/>
              </a:rPr>
              <a:t>Identifies associated pathologies; avoids MUA bone risks.</a:t>
            </a:r>
            <a:endParaRPr lang="en-US" sz="1275" dirty="0"/>
          </a:p>
        </p:txBody>
      </p:sp>
      <p:sp>
        <p:nvSpPr>
          <p:cNvPr id="26" name="SK-16-text-25"/>
          <p:cNvSpPr/>
          <p:nvPr/>
        </p:nvSpPr>
        <p:spPr>
          <a:xfrm>
            <a:off x="962025" y="5573911"/>
            <a:ext cx="107823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92400E"/>
                </a:solidFill>
              </a:rPr>
              <a:t>COMMON PITFALL: Poor MUA Outcomes in Diabetics</a:t>
            </a:r>
            <a:endParaRPr lang="en-US" sz="1350" dirty="0"/>
          </a:p>
        </p:txBody>
      </p:sp>
      <p:sp>
        <p:nvSpPr>
          <p:cNvPr id="27" name="SK-16-text-26"/>
          <p:cNvSpPr/>
          <p:nvPr/>
        </p:nvSpPr>
        <p:spPr>
          <a:xfrm>
            <a:off x="962025" y="5869186"/>
            <a:ext cx="10696575" cy="426541"/>
          </a:xfrm>
          <a:prstGeom prst="rect">
            <a:avLst/>
          </a:prstGeom>
          <a:noFill/>
          <a:ln/>
        </p:spPr>
        <p:txBody>
          <a:bodyPr vert="horz" wrap="square" lIns="0" tIns="0" rIns="0" bIns="0" rtlCol="0" anchor="ctr"/>
          <a:lstStyle/>
          <a:p>
            <a:pPr marL="0" indent="0">
              <a:lnSpc>
                <a:spcPts val="1680"/>
              </a:lnSpc>
              <a:buNone/>
            </a:pPr>
            <a:r>
              <a:rPr lang="en-US" sz="1200" dirty="0">
                <a:solidFill>
                  <a:srgbClr val="92400E"/>
                </a:solidFill>
                <a:latin typeface="Open Sans" pitchFamily="34" charset="0"/>
                <a:ea typeface="Open Sans" pitchFamily="34" charset="-122"/>
                <a:cs typeface="Open Sans" pitchFamily="34" charset="-120"/>
              </a:rPr>
              <a:t>Diabetic patients respond poorly to MUA alone. Improvement is often lost within 4 weeks. Consider early referral for </a:t>
            </a:r>
            <a:r>
              <a:rPr lang="en-US" sz="1200" b="1" dirty="0">
                <a:solidFill>
                  <a:srgbClr val="92400E"/>
                </a:solidFill>
                <a:latin typeface="Open Sans" pitchFamily="34" charset="0"/>
                <a:ea typeface="Open Sans" pitchFamily="34" charset="-122"/>
                <a:cs typeface="Open Sans" pitchFamily="34" charset="-120"/>
              </a:rPr>
              <a:t>Arthroscopic Capsular Release</a:t>
            </a:r>
            <a:r>
              <a:rPr lang="en-US" sz="1200" dirty="0">
                <a:solidFill>
                  <a:srgbClr val="92400E"/>
                </a:solidFill>
                <a:latin typeface="Open Sans" pitchFamily="34" charset="0"/>
                <a:ea typeface="Open Sans" pitchFamily="34" charset="-122"/>
                <a:cs typeface="Open Sans" pitchFamily="34" charset="-120"/>
              </a:rPr>
              <a:t> in this cohort as pathology is more severe and bilateral.</a:t>
            </a:r>
            <a:endParaRPr lang="en-US" sz="1200" dirty="0"/>
          </a:p>
        </p:txBody>
      </p:sp>
      <p:sp>
        <p:nvSpPr>
          <p:cNvPr id="28" name="SK-16-text-27"/>
          <p:cNvSpPr/>
          <p:nvPr/>
        </p:nvSpPr>
        <p:spPr>
          <a:xfrm>
            <a:off x="381000" y="64960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
        <p:nvSpPr>
          <p:cNvPr id="29" name="SK-16-text-28"/>
          <p:cNvSpPr/>
          <p:nvPr/>
        </p:nvSpPr>
        <p:spPr>
          <a:xfrm>
            <a:off x="11096625" y="6496050"/>
            <a:ext cx="1095375" cy="17145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Slide 16 of 36</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7-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7-img-3" descr="preencoded.png"/>
          <p:cNvPicPr>
            <a:picLocks noChangeAspect="1"/>
          </p:cNvPicPr>
          <p:nvPr/>
        </p:nvPicPr>
        <p:blipFill>
          <a:blip r:embed="rId5"/>
          <a:stretch>
            <a:fillRect/>
          </a:stretch>
        </p:blipFill>
        <p:spPr>
          <a:xfrm>
            <a:off x="571500" y="381000"/>
            <a:ext cx="11049000" cy="626715"/>
          </a:xfrm>
          <a:prstGeom prst="rect">
            <a:avLst/>
          </a:prstGeom>
        </p:spPr>
      </p:pic>
      <p:pic>
        <p:nvPicPr>
          <p:cNvPr id="5" name="SK-17-img-4" descr="preencoded.png"/>
          <p:cNvPicPr>
            <a:picLocks noChangeAspect="1"/>
          </p:cNvPicPr>
          <p:nvPr/>
        </p:nvPicPr>
        <p:blipFill>
          <a:blip r:embed="rId6"/>
          <a:stretch>
            <a:fillRect/>
          </a:stretch>
        </p:blipFill>
        <p:spPr>
          <a:xfrm>
            <a:off x="571500" y="1293465"/>
            <a:ext cx="6457950" cy="4802535"/>
          </a:xfrm>
          <a:prstGeom prst="rect">
            <a:avLst/>
          </a:prstGeom>
        </p:spPr>
      </p:pic>
      <p:pic>
        <p:nvPicPr>
          <p:cNvPr id="6" name="SK-17-img-5" descr="preencoded.png"/>
          <p:cNvPicPr>
            <a:picLocks noChangeAspect="1"/>
          </p:cNvPicPr>
          <p:nvPr/>
        </p:nvPicPr>
        <p:blipFill>
          <a:blip r:embed="rId7"/>
          <a:stretch>
            <a:fillRect/>
          </a:stretch>
        </p:blipFill>
        <p:spPr>
          <a:xfrm>
            <a:off x="571500" y="1293465"/>
            <a:ext cx="968573" cy="457200"/>
          </a:xfrm>
          <a:prstGeom prst="rect">
            <a:avLst/>
          </a:prstGeom>
        </p:spPr>
      </p:pic>
      <p:pic>
        <p:nvPicPr>
          <p:cNvPr id="7" name="SK-17-img-6" descr="preencoded.png"/>
          <p:cNvPicPr>
            <a:picLocks noChangeAspect="1"/>
          </p:cNvPicPr>
          <p:nvPr/>
        </p:nvPicPr>
        <p:blipFill>
          <a:blip r:embed="rId8"/>
          <a:stretch>
            <a:fillRect/>
          </a:stretch>
        </p:blipFill>
        <p:spPr>
          <a:xfrm>
            <a:off x="1540073" y="1293465"/>
            <a:ext cx="1291530" cy="457200"/>
          </a:xfrm>
          <a:prstGeom prst="rect">
            <a:avLst/>
          </a:prstGeom>
        </p:spPr>
      </p:pic>
      <p:pic>
        <p:nvPicPr>
          <p:cNvPr id="8" name="SK-17-img-7" descr="preencoded.png"/>
          <p:cNvPicPr>
            <a:picLocks noChangeAspect="1"/>
          </p:cNvPicPr>
          <p:nvPr/>
        </p:nvPicPr>
        <p:blipFill>
          <a:blip r:embed="rId9"/>
          <a:stretch>
            <a:fillRect/>
          </a:stretch>
        </p:blipFill>
        <p:spPr>
          <a:xfrm>
            <a:off x="2831604" y="1293465"/>
            <a:ext cx="2260253" cy="457200"/>
          </a:xfrm>
          <a:prstGeom prst="rect">
            <a:avLst/>
          </a:prstGeom>
        </p:spPr>
      </p:pic>
      <p:pic>
        <p:nvPicPr>
          <p:cNvPr id="9" name="SK-17-img-8" descr="preencoded.png"/>
          <p:cNvPicPr>
            <a:picLocks noChangeAspect="1"/>
          </p:cNvPicPr>
          <p:nvPr/>
        </p:nvPicPr>
        <p:blipFill>
          <a:blip r:embed="rId10"/>
          <a:stretch>
            <a:fillRect/>
          </a:stretch>
        </p:blipFill>
        <p:spPr>
          <a:xfrm>
            <a:off x="5091857" y="1293465"/>
            <a:ext cx="1937593" cy="457200"/>
          </a:xfrm>
          <a:prstGeom prst="rect">
            <a:avLst/>
          </a:prstGeom>
        </p:spPr>
      </p:pic>
      <p:pic>
        <p:nvPicPr>
          <p:cNvPr id="10" name="SK-17-img-9" descr="preencoded.png"/>
          <p:cNvPicPr>
            <a:picLocks noChangeAspect="1"/>
          </p:cNvPicPr>
          <p:nvPr/>
        </p:nvPicPr>
        <p:blipFill>
          <a:blip r:embed="rId11"/>
          <a:stretch>
            <a:fillRect/>
          </a:stretch>
        </p:blipFill>
        <p:spPr>
          <a:xfrm>
            <a:off x="571500" y="1750665"/>
            <a:ext cx="968573" cy="1338709"/>
          </a:xfrm>
          <a:prstGeom prst="rect">
            <a:avLst/>
          </a:prstGeom>
        </p:spPr>
      </p:pic>
      <p:pic>
        <p:nvPicPr>
          <p:cNvPr id="11" name="SK-17-img-10" descr="preencoded.png"/>
          <p:cNvPicPr>
            <a:picLocks noChangeAspect="1"/>
          </p:cNvPicPr>
          <p:nvPr/>
        </p:nvPicPr>
        <p:blipFill>
          <a:blip r:embed="rId12"/>
          <a:stretch>
            <a:fillRect/>
          </a:stretch>
        </p:blipFill>
        <p:spPr>
          <a:xfrm>
            <a:off x="1540073" y="1750665"/>
            <a:ext cx="1291530" cy="1338709"/>
          </a:xfrm>
          <a:prstGeom prst="rect">
            <a:avLst/>
          </a:prstGeom>
        </p:spPr>
      </p:pic>
      <p:pic>
        <p:nvPicPr>
          <p:cNvPr id="12" name="SK-17-img-11" descr="preencoded.png"/>
          <p:cNvPicPr>
            <a:picLocks noChangeAspect="1"/>
          </p:cNvPicPr>
          <p:nvPr/>
        </p:nvPicPr>
        <p:blipFill>
          <a:blip r:embed="rId13"/>
          <a:stretch>
            <a:fillRect/>
          </a:stretch>
        </p:blipFill>
        <p:spPr>
          <a:xfrm>
            <a:off x="2831604" y="1750665"/>
            <a:ext cx="2260253" cy="1338709"/>
          </a:xfrm>
          <a:prstGeom prst="rect">
            <a:avLst/>
          </a:prstGeom>
        </p:spPr>
      </p:pic>
      <p:pic>
        <p:nvPicPr>
          <p:cNvPr id="13" name="SK-17-img-12" descr="preencoded.png"/>
          <p:cNvPicPr>
            <a:picLocks noChangeAspect="1"/>
          </p:cNvPicPr>
          <p:nvPr/>
        </p:nvPicPr>
        <p:blipFill>
          <a:blip r:embed="rId14"/>
          <a:stretch>
            <a:fillRect/>
          </a:stretch>
        </p:blipFill>
        <p:spPr>
          <a:xfrm>
            <a:off x="5091857" y="1750665"/>
            <a:ext cx="1937593" cy="1338709"/>
          </a:xfrm>
          <a:prstGeom prst="rect">
            <a:avLst/>
          </a:prstGeom>
        </p:spPr>
      </p:pic>
      <p:pic>
        <p:nvPicPr>
          <p:cNvPr id="14" name="SK-17-img-13" descr="preencoded.png"/>
          <p:cNvPicPr>
            <a:picLocks noChangeAspect="1"/>
          </p:cNvPicPr>
          <p:nvPr/>
        </p:nvPicPr>
        <p:blipFill>
          <a:blip r:embed="rId15"/>
          <a:stretch>
            <a:fillRect/>
          </a:stretch>
        </p:blipFill>
        <p:spPr>
          <a:xfrm>
            <a:off x="571500" y="3089374"/>
            <a:ext cx="968573" cy="1667619"/>
          </a:xfrm>
          <a:prstGeom prst="rect">
            <a:avLst/>
          </a:prstGeom>
        </p:spPr>
      </p:pic>
      <p:pic>
        <p:nvPicPr>
          <p:cNvPr id="15" name="SK-17-img-14" descr="preencoded.png"/>
          <p:cNvPicPr>
            <a:picLocks noChangeAspect="1"/>
          </p:cNvPicPr>
          <p:nvPr/>
        </p:nvPicPr>
        <p:blipFill>
          <a:blip r:embed="rId16"/>
          <a:stretch>
            <a:fillRect/>
          </a:stretch>
        </p:blipFill>
        <p:spPr>
          <a:xfrm>
            <a:off x="1540073" y="3089374"/>
            <a:ext cx="1291530" cy="1667619"/>
          </a:xfrm>
          <a:prstGeom prst="rect">
            <a:avLst/>
          </a:prstGeom>
        </p:spPr>
      </p:pic>
      <p:pic>
        <p:nvPicPr>
          <p:cNvPr id="16" name="SK-17-img-15" descr="preencoded.png"/>
          <p:cNvPicPr>
            <a:picLocks noChangeAspect="1"/>
          </p:cNvPicPr>
          <p:nvPr/>
        </p:nvPicPr>
        <p:blipFill>
          <a:blip r:embed="rId17"/>
          <a:stretch>
            <a:fillRect/>
          </a:stretch>
        </p:blipFill>
        <p:spPr>
          <a:xfrm>
            <a:off x="2831604" y="3089374"/>
            <a:ext cx="2260253" cy="1667619"/>
          </a:xfrm>
          <a:prstGeom prst="rect">
            <a:avLst/>
          </a:prstGeom>
        </p:spPr>
      </p:pic>
      <p:pic>
        <p:nvPicPr>
          <p:cNvPr id="17" name="SK-17-img-16" descr="preencoded.png"/>
          <p:cNvPicPr>
            <a:picLocks noChangeAspect="1"/>
          </p:cNvPicPr>
          <p:nvPr/>
        </p:nvPicPr>
        <p:blipFill>
          <a:blip r:embed="rId18"/>
          <a:stretch>
            <a:fillRect/>
          </a:stretch>
        </p:blipFill>
        <p:spPr>
          <a:xfrm>
            <a:off x="5091857" y="3089374"/>
            <a:ext cx="1937593" cy="1667619"/>
          </a:xfrm>
          <a:prstGeom prst="rect">
            <a:avLst/>
          </a:prstGeom>
        </p:spPr>
      </p:pic>
      <p:pic>
        <p:nvPicPr>
          <p:cNvPr id="18" name="SK-17-img-17" descr="preencoded.png"/>
          <p:cNvPicPr>
            <a:picLocks noChangeAspect="1"/>
          </p:cNvPicPr>
          <p:nvPr/>
        </p:nvPicPr>
        <p:blipFill>
          <a:blip r:embed="rId19"/>
          <a:stretch>
            <a:fillRect/>
          </a:stretch>
        </p:blipFill>
        <p:spPr>
          <a:xfrm>
            <a:off x="7315200" y="1293465"/>
            <a:ext cx="4305300" cy="2681288"/>
          </a:xfrm>
          <a:prstGeom prst="rect">
            <a:avLst/>
          </a:prstGeom>
        </p:spPr>
      </p:pic>
      <p:pic>
        <p:nvPicPr>
          <p:cNvPr id="19" name="SK-17-img-18" descr="preencoded.png"/>
          <p:cNvPicPr>
            <a:picLocks noChangeAspect="1"/>
          </p:cNvPicPr>
          <p:nvPr/>
        </p:nvPicPr>
        <p:blipFill>
          <a:blip r:embed="rId20"/>
          <a:stretch>
            <a:fillRect/>
          </a:stretch>
        </p:blipFill>
        <p:spPr>
          <a:xfrm>
            <a:off x="7505700" y="1531590"/>
            <a:ext cx="238125" cy="190500"/>
          </a:xfrm>
          <a:prstGeom prst="rect">
            <a:avLst/>
          </a:prstGeom>
        </p:spPr>
      </p:pic>
      <p:pic>
        <p:nvPicPr>
          <p:cNvPr id="20" name="SK-17-img-19" descr="preencoded.png"/>
          <p:cNvPicPr>
            <a:picLocks noChangeAspect="1"/>
          </p:cNvPicPr>
          <p:nvPr/>
        </p:nvPicPr>
        <p:blipFill>
          <a:blip r:embed="rId21"/>
          <a:stretch>
            <a:fillRect/>
          </a:stretch>
        </p:blipFill>
        <p:spPr>
          <a:xfrm>
            <a:off x="7315200" y="4165253"/>
            <a:ext cx="4305300" cy="1930747"/>
          </a:xfrm>
          <a:prstGeom prst="rect">
            <a:avLst/>
          </a:prstGeom>
        </p:spPr>
      </p:pic>
      <p:pic>
        <p:nvPicPr>
          <p:cNvPr id="21" name="SK-17-img-20" descr="preencoded.png"/>
          <p:cNvPicPr>
            <a:picLocks noChangeAspect="1"/>
          </p:cNvPicPr>
          <p:nvPr/>
        </p:nvPicPr>
        <p:blipFill>
          <a:blip r:embed="rId22"/>
          <a:stretch>
            <a:fillRect/>
          </a:stretch>
        </p:blipFill>
        <p:spPr>
          <a:xfrm>
            <a:off x="7467600" y="4587180"/>
            <a:ext cx="214313" cy="175320"/>
          </a:xfrm>
          <a:prstGeom prst="rect">
            <a:avLst/>
          </a:prstGeom>
        </p:spPr>
      </p:pic>
      <p:pic>
        <p:nvPicPr>
          <p:cNvPr id="22" name="SK-17-img-21" descr="preencoded.png"/>
          <p:cNvPicPr>
            <a:picLocks noChangeAspect="1"/>
          </p:cNvPicPr>
          <p:nvPr/>
        </p:nvPicPr>
        <p:blipFill>
          <a:blip r:embed="rId23"/>
          <a:stretch>
            <a:fillRect/>
          </a:stretch>
        </p:blipFill>
        <p:spPr>
          <a:xfrm>
            <a:off x="571500" y="6400800"/>
            <a:ext cx="11049000" cy="266700"/>
          </a:xfrm>
          <a:prstGeom prst="rect">
            <a:avLst/>
          </a:prstGeom>
        </p:spPr>
      </p:pic>
      <p:sp>
        <p:nvSpPr>
          <p:cNvPr id="23" name="SK-17-text-22"/>
          <p:cNvSpPr/>
          <p:nvPr/>
        </p:nvSpPr>
        <p:spPr>
          <a:xfrm>
            <a:off x="762000" y="381000"/>
            <a:ext cx="10934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24" name="SK-17-text-23"/>
          <p:cNvSpPr/>
          <p:nvPr/>
        </p:nvSpPr>
        <p:spPr>
          <a:xfrm>
            <a:off x="762000" y="619125"/>
            <a:ext cx="114300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Rotator Cuff Tendinopathy and Impingement</a:t>
            </a:r>
            <a:endParaRPr lang="en-US" sz="2550" dirty="0"/>
          </a:p>
        </p:txBody>
      </p:sp>
      <p:sp>
        <p:nvSpPr>
          <p:cNvPr id="25" name="SK-17-text-24"/>
          <p:cNvSpPr/>
          <p:nvPr/>
        </p:nvSpPr>
        <p:spPr>
          <a:xfrm>
            <a:off x="685800" y="1293465"/>
            <a:ext cx="81617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A1B"/>
                </a:solidFill>
                <a:latin typeface="Open Sans" pitchFamily="34" charset="0"/>
                <a:ea typeface="Open Sans" pitchFamily="34" charset="-122"/>
                <a:cs typeface="Open Sans" pitchFamily="34" charset="-120"/>
              </a:rPr>
              <a:t>Stage</a:t>
            </a:r>
            <a:endParaRPr lang="en-US" sz="1200" dirty="0"/>
          </a:p>
        </p:txBody>
      </p:sp>
      <p:sp>
        <p:nvSpPr>
          <p:cNvPr id="26" name="SK-17-text-25"/>
          <p:cNvSpPr/>
          <p:nvPr/>
        </p:nvSpPr>
        <p:spPr>
          <a:xfrm>
            <a:off x="1654373" y="1293465"/>
            <a:ext cx="203283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A1B"/>
                </a:solidFill>
                <a:latin typeface="Open Sans" pitchFamily="34" charset="0"/>
                <a:ea typeface="Open Sans" pitchFamily="34" charset="-122"/>
                <a:cs typeface="Open Sans" pitchFamily="34" charset="-120"/>
              </a:rPr>
              <a:t>Age / Patient</a:t>
            </a:r>
            <a:endParaRPr lang="en-US" sz="1200" dirty="0"/>
          </a:p>
        </p:txBody>
      </p:sp>
      <p:sp>
        <p:nvSpPr>
          <p:cNvPr id="27" name="SK-17-text-26"/>
          <p:cNvSpPr/>
          <p:nvPr/>
        </p:nvSpPr>
        <p:spPr>
          <a:xfrm>
            <a:off x="2945904" y="1293465"/>
            <a:ext cx="3528257"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A1B"/>
                </a:solidFill>
                <a:latin typeface="Open Sans" pitchFamily="34" charset="0"/>
                <a:ea typeface="Open Sans" pitchFamily="34" charset="-122"/>
                <a:cs typeface="Open Sans" pitchFamily="34" charset="-120"/>
              </a:rPr>
              <a:t>Pathological Features</a:t>
            </a:r>
            <a:endParaRPr lang="en-US" sz="1200" dirty="0"/>
          </a:p>
        </p:txBody>
      </p:sp>
      <p:sp>
        <p:nvSpPr>
          <p:cNvPr id="28" name="SK-17-text-27"/>
          <p:cNvSpPr/>
          <p:nvPr/>
        </p:nvSpPr>
        <p:spPr>
          <a:xfrm>
            <a:off x="5206157" y="1293465"/>
            <a:ext cx="314096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A1B"/>
                </a:solidFill>
                <a:latin typeface="Open Sans" pitchFamily="34" charset="0"/>
                <a:ea typeface="Open Sans" pitchFamily="34" charset="-122"/>
                <a:cs typeface="Open Sans" pitchFamily="34" charset="-120"/>
              </a:rPr>
              <a:t>Management Strategy</a:t>
            </a:r>
            <a:endParaRPr lang="en-US" sz="1200" dirty="0"/>
          </a:p>
        </p:txBody>
      </p:sp>
      <p:sp>
        <p:nvSpPr>
          <p:cNvPr id="29" name="SK-17-text-28"/>
          <p:cNvSpPr/>
          <p:nvPr/>
        </p:nvSpPr>
        <p:spPr>
          <a:xfrm>
            <a:off x="685800" y="1864965"/>
            <a:ext cx="1356360" cy="209550"/>
          </a:xfrm>
          <a:prstGeom prst="rect">
            <a:avLst/>
          </a:prstGeom>
          <a:noFill/>
          <a:ln/>
        </p:spPr>
        <p:txBody>
          <a:bodyPr vert="horz" wrap="square" lIns="0" tIns="0" rIns="0" bIns="0" rtlCol="0" anchor="ctr"/>
          <a:lstStyle/>
          <a:p>
            <a:pPr marL="0" indent="0">
              <a:lnSpc>
                <a:spcPts val="1680"/>
              </a:lnSpc>
              <a:buNone/>
            </a:pPr>
            <a:r>
              <a:rPr lang="en-US" sz="1200" b="1" dirty="0">
                <a:solidFill>
                  <a:srgbClr val="F58220"/>
                </a:solidFill>
                <a:latin typeface="Open Sans" pitchFamily="34" charset="0"/>
                <a:ea typeface="Open Sans" pitchFamily="34" charset="-122"/>
                <a:cs typeface="Open Sans" pitchFamily="34" charset="-120"/>
              </a:rPr>
              <a:t>Stage I</a:t>
            </a:r>
            <a:endParaRPr lang="en-US" sz="1200" dirty="0"/>
          </a:p>
        </p:txBody>
      </p:sp>
      <p:sp>
        <p:nvSpPr>
          <p:cNvPr id="30" name="SK-17-text-29"/>
          <p:cNvSpPr/>
          <p:nvPr/>
        </p:nvSpPr>
        <p:spPr>
          <a:xfrm>
            <a:off x="1654373" y="1750665"/>
            <a:ext cx="1062930" cy="1338709"/>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&lt; 25–40 yrs</a:t>
            </a:r>
            <a:endParaRPr lang="en-US" sz="1200" dirty="0"/>
          </a:p>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Young athletes</a:t>
            </a:r>
            <a:endParaRPr lang="en-US" sz="1200" dirty="0"/>
          </a:p>
        </p:txBody>
      </p:sp>
      <p:sp>
        <p:nvSpPr>
          <p:cNvPr id="31" name="SK-17-text-30"/>
          <p:cNvSpPr/>
          <p:nvPr/>
        </p:nvSpPr>
        <p:spPr>
          <a:xfrm>
            <a:off x="2945904" y="1750665"/>
            <a:ext cx="2031653" cy="1338709"/>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Reversible oedema and inflammation; overhead use.</a:t>
            </a:r>
            <a:endParaRPr lang="en-US" sz="1200" dirty="0"/>
          </a:p>
        </p:txBody>
      </p:sp>
      <p:sp>
        <p:nvSpPr>
          <p:cNvPr id="32" name="SK-17-text-31"/>
          <p:cNvSpPr/>
          <p:nvPr/>
        </p:nvSpPr>
        <p:spPr>
          <a:xfrm>
            <a:off x="5206157" y="1750665"/>
            <a:ext cx="1708993" cy="1338709"/>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Conservative: Activity modification, physio. Full recovery.</a:t>
            </a:r>
            <a:endParaRPr lang="en-US" sz="1200" dirty="0"/>
          </a:p>
        </p:txBody>
      </p:sp>
      <p:sp>
        <p:nvSpPr>
          <p:cNvPr id="33" name="SK-17-text-32"/>
          <p:cNvSpPr/>
          <p:nvPr/>
        </p:nvSpPr>
        <p:spPr>
          <a:xfrm>
            <a:off x="685800" y="3203674"/>
            <a:ext cx="1539240" cy="209550"/>
          </a:xfrm>
          <a:prstGeom prst="rect">
            <a:avLst/>
          </a:prstGeom>
          <a:noFill/>
          <a:ln/>
        </p:spPr>
        <p:txBody>
          <a:bodyPr vert="horz" wrap="square" lIns="0" tIns="0" rIns="0" bIns="0" rtlCol="0" anchor="ctr"/>
          <a:lstStyle/>
          <a:p>
            <a:pPr marL="0" indent="0">
              <a:lnSpc>
                <a:spcPts val="1680"/>
              </a:lnSpc>
              <a:buNone/>
            </a:pPr>
            <a:r>
              <a:rPr lang="en-US" sz="1200" b="1" dirty="0">
                <a:solidFill>
                  <a:srgbClr val="F58220"/>
                </a:solidFill>
                <a:latin typeface="Open Sans" pitchFamily="34" charset="0"/>
                <a:ea typeface="Open Sans" pitchFamily="34" charset="-122"/>
                <a:cs typeface="Open Sans" pitchFamily="34" charset="-120"/>
              </a:rPr>
              <a:t>Stage II</a:t>
            </a:r>
            <a:endParaRPr lang="en-US" sz="1200" dirty="0"/>
          </a:p>
        </p:txBody>
      </p:sp>
      <p:sp>
        <p:nvSpPr>
          <p:cNvPr id="34" name="SK-17-text-33"/>
          <p:cNvSpPr/>
          <p:nvPr/>
        </p:nvSpPr>
        <p:spPr>
          <a:xfrm>
            <a:off x="1654373" y="3089374"/>
            <a:ext cx="1062930" cy="1667619"/>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~40 yrs</a:t>
            </a:r>
            <a:endParaRPr lang="en-US" sz="1200" dirty="0"/>
          </a:p>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Occupational</a:t>
            </a:r>
            <a:endParaRPr lang="en-US" sz="1200" dirty="0"/>
          </a:p>
        </p:txBody>
      </p:sp>
      <p:sp>
        <p:nvSpPr>
          <p:cNvPr id="35" name="SK-17-text-34"/>
          <p:cNvSpPr/>
          <p:nvPr/>
        </p:nvSpPr>
        <p:spPr>
          <a:xfrm>
            <a:off x="2945904" y="3089374"/>
            <a:ext cx="2031653" cy="1667619"/>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Fibrosis and tendinosis; irreversible changes; pain at rest.</a:t>
            </a:r>
            <a:endParaRPr lang="en-US" sz="1200" dirty="0"/>
          </a:p>
        </p:txBody>
      </p:sp>
      <p:sp>
        <p:nvSpPr>
          <p:cNvPr id="36" name="SK-17-text-35"/>
          <p:cNvSpPr/>
          <p:nvPr/>
        </p:nvSpPr>
        <p:spPr>
          <a:xfrm>
            <a:off x="5206157" y="3089374"/>
            <a:ext cx="1708993" cy="1667619"/>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Conservative first; often needs subacromial decompression.</a:t>
            </a:r>
            <a:endParaRPr lang="en-US" sz="1200" dirty="0"/>
          </a:p>
        </p:txBody>
      </p:sp>
      <p:sp>
        <p:nvSpPr>
          <p:cNvPr id="37" name="SK-17-text-36"/>
          <p:cNvSpPr/>
          <p:nvPr/>
        </p:nvSpPr>
        <p:spPr>
          <a:xfrm>
            <a:off x="685800" y="4871293"/>
            <a:ext cx="1722120" cy="209550"/>
          </a:xfrm>
          <a:prstGeom prst="rect">
            <a:avLst/>
          </a:prstGeom>
          <a:noFill/>
          <a:ln/>
        </p:spPr>
        <p:txBody>
          <a:bodyPr vert="horz" wrap="square" lIns="0" tIns="0" rIns="0" bIns="0" rtlCol="0" anchor="ctr"/>
          <a:lstStyle/>
          <a:p>
            <a:pPr marL="0" indent="0">
              <a:lnSpc>
                <a:spcPts val="1680"/>
              </a:lnSpc>
              <a:buNone/>
            </a:pPr>
            <a:r>
              <a:rPr lang="en-US" sz="1200" b="1" dirty="0">
                <a:solidFill>
                  <a:srgbClr val="F58220"/>
                </a:solidFill>
                <a:latin typeface="Open Sans" pitchFamily="34" charset="0"/>
                <a:ea typeface="Open Sans" pitchFamily="34" charset="-122"/>
                <a:cs typeface="Open Sans" pitchFamily="34" charset="-120"/>
              </a:rPr>
              <a:t>Stage III</a:t>
            </a:r>
            <a:endParaRPr lang="en-US" sz="1200" dirty="0"/>
          </a:p>
        </p:txBody>
      </p:sp>
      <p:sp>
        <p:nvSpPr>
          <p:cNvPr id="38" name="SK-17-text-37"/>
          <p:cNvSpPr/>
          <p:nvPr/>
        </p:nvSpPr>
        <p:spPr>
          <a:xfrm>
            <a:off x="1654373" y="4756993"/>
            <a:ext cx="1062930" cy="1339007"/>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Older adults</a:t>
            </a:r>
            <a:endParaRPr lang="en-US" sz="1200" dirty="0"/>
          </a:p>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Chronic onset</a:t>
            </a:r>
            <a:endParaRPr lang="en-US" sz="1200" dirty="0"/>
          </a:p>
        </p:txBody>
      </p:sp>
      <p:sp>
        <p:nvSpPr>
          <p:cNvPr id="39" name="SK-17-text-38"/>
          <p:cNvSpPr/>
          <p:nvPr/>
        </p:nvSpPr>
        <p:spPr>
          <a:xfrm>
            <a:off x="2945904" y="4756993"/>
            <a:ext cx="2031653" cy="1339007"/>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Partial/full tear + bony change; spurs on anterior acromion.</a:t>
            </a:r>
            <a:endParaRPr lang="en-US" sz="1200" dirty="0"/>
          </a:p>
        </p:txBody>
      </p:sp>
      <p:sp>
        <p:nvSpPr>
          <p:cNvPr id="40" name="SK-17-text-39"/>
          <p:cNvSpPr/>
          <p:nvPr/>
        </p:nvSpPr>
        <p:spPr>
          <a:xfrm>
            <a:off x="5206157" y="4756993"/>
            <a:ext cx="1708993" cy="1339007"/>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Surgical evaluation; rotator cuff repair or acromioplasty.</a:t>
            </a:r>
            <a:endParaRPr lang="en-US" sz="1200" dirty="0"/>
          </a:p>
        </p:txBody>
      </p:sp>
      <p:sp>
        <p:nvSpPr>
          <p:cNvPr id="41" name="SK-17-text-40"/>
          <p:cNvSpPr/>
          <p:nvPr/>
        </p:nvSpPr>
        <p:spPr>
          <a:xfrm>
            <a:off x="7839075" y="1483965"/>
            <a:ext cx="4114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B"/>
                </a:solidFill>
              </a:rPr>
              <a:t>Histological Shift</a:t>
            </a:r>
            <a:endParaRPr lang="en-US" sz="1500" dirty="0"/>
          </a:p>
        </p:txBody>
      </p:sp>
      <p:sp>
        <p:nvSpPr>
          <p:cNvPr id="42" name="SK-17-text-41"/>
          <p:cNvSpPr/>
          <p:nvPr/>
        </p:nvSpPr>
        <p:spPr>
          <a:xfrm>
            <a:off x="7505700" y="1884015"/>
            <a:ext cx="3924300" cy="485775"/>
          </a:xfrm>
          <a:prstGeom prst="rect">
            <a:avLst/>
          </a:prstGeom>
          <a:noFill/>
          <a:ln/>
        </p:spPr>
        <p:txBody>
          <a:bodyPr vert="horz" wrap="square" lIns="0" tIns="0" rIns="0" bIns="0" rtlCol="0" anchor="ctr"/>
          <a:lstStyle/>
          <a:p>
            <a:pPr marL="0" indent="0">
              <a:lnSpc>
                <a:spcPts val="1913"/>
              </a:lnSpc>
              <a:buNone/>
            </a:pPr>
            <a:r>
              <a:rPr lang="en-US" sz="1275" dirty="0">
                <a:solidFill>
                  <a:srgbClr val="4B5563"/>
                </a:solidFill>
                <a:latin typeface="Open Sans" pitchFamily="34" charset="0"/>
                <a:ea typeface="Open Sans" pitchFamily="34" charset="-122"/>
                <a:cs typeface="Open Sans" pitchFamily="34" charset="-120"/>
              </a:rPr>
              <a:t>Modern evidence shows a shift from </a:t>
            </a:r>
            <a:r>
              <a:rPr lang="en-US" sz="1275" b="1" strike="sngStrike" dirty="0">
                <a:solidFill>
                  <a:srgbClr val="C0392B"/>
                </a:solidFill>
                <a:latin typeface="Open Sans" pitchFamily="34" charset="0"/>
                <a:ea typeface="Open Sans" pitchFamily="34" charset="-122"/>
                <a:cs typeface="Open Sans" pitchFamily="34" charset="-120"/>
              </a:rPr>
              <a:t>"Tendinitis"</a:t>
            </a:r>
            <a:r>
              <a:rPr lang="en-US" sz="1275" dirty="0">
                <a:solidFill>
                  <a:srgbClr val="4B5563"/>
                </a:solidFill>
                <a:latin typeface="Open Sans" pitchFamily="34" charset="0"/>
                <a:ea typeface="Open Sans" pitchFamily="34" charset="-122"/>
                <a:cs typeface="Open Sans" pitchFamily="34" charset="-120"/>
              </a:rPr>
              <a:t> (implies inflammation) to </a:t>
            </a:r>
            <a:r>
              <a:rPr lang="en-US" sz="1275" b="1" dirty="0">
                <a:solidFill>
                  <a:srgbClr val="27AE60"/>
                </a:solidFill>
                <a:highlight>
                  <a:srgbClr val="27AE60"/>
                </a:highlight>
                <a:latin typeface="Open Sans" pitchFamily="34" charset="0"/>
                <a:ea typeface="Open Sans" pitchFamily="34" charset="-122"/>
                <a:cs typeface="Open Sans" pitchFamily="34" charset="-120"/>
              </a:rPr>
              <a:t>"</a:t>
            </a:r>
            <a:r>
              <a:rPr lang="en-US" sz="1275" b="1" dirty="0">
                <a:solidFill>
                  <a:schemeClr val="bg1"/>
                </a:solidFill>
                <a:highlight>
                  <a:srgbClr val="27AE60"/>
                </a:highlight>
                <a:latin typeface="Open Sans" pitchFamily="34" charset="0"/>
                <a:ea typeface="Open Sans" pitchFamily="34" charset="-122"/>
                <a:cs typeface="Open Sans" pitchFamily="34" charset="-120"/>
              </a:rPr>
              <a:t>Tendinopathy</a:t>
            </a:r>
            <a:r>
              <a:rPr lang="en-US" sz="1275" b="1" dirty="0">
                <a:solidFill>
                  <a:srgbClr val="27AE60"/>
                </a:solidFill>
                <a:highlight>
                  <a:srgbClr val="27AE60"/>
                </a:highlight>
                <a:latin typeface="Open Sans" pitchFamily="34" charset="0"/>
                <a:ea typeface="Open Sans" pitchFamily="34" charset="-122"/>
                <a:cs typeface="Open Sans" pitchFamily="34" charset="-120"/>
              </a:rPr>
              <a:t>"</a:t>
            </a:r>
            <a:r>
              <a:rPr lang="en-US" sz="1275" dirty="0">
                <a:solidFill>
                  <a:srgbClr val="4B5563"/>
                </a:solidFill>
                <a:latin typeface="Open Sans" pitchFamily="34" charset="0"/>
                <a:ea typeface="Open Sans" pitchFamily="34" charset="-122"/>
                <a:cs typeface="Open Sans" pitchFamily="34" charset="-120"/>
              </a:rPr>
              <a:t>.</a:t>
            </a:r>
            <a:endParaRPr lang="en-US" sz="1275" dirty="0"/>
          </a:p>
        </p:txBody>
      </p:sp>
      <p:sp>
        <p:nvSpPr>
          <p:cNvPr id="43" name="SK-17-text-42"/>
          <p:cNvSpPr/>
          <p:nvPr/>
        </p:nvSpPr>
        <p:spPr>
          <a:xfrm>
            <a:off x="7505700" y="2465040"/>
            <a:ext cx="3924300" cy="4286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latin typeface="Open Sans" pitchFamily="34" charset="0"/>
                <a:ea typeface="Open Sans" pitchFamily="34" charset="-122"/>
                <a:cs typeface="Open Sans" pitchFamily="34" charset="-120"/>
              </a:rPr>
              <a:t>Histopathology reveals </a:t>
            </a:r>
            <a:r>
              <a:rPr lang="en-US" sz="1125" b="1" dirty="0">
                <a:solidFill>
                  <a:srgbClr val="4B5563"/>
                </a:solidFill>
                <a:latin typeface="Open Sans" pitchFamily="34" charset="0"/>
                <a:ea typeface="Open Sans" pitchFamily="34" charset="-122"/>
                <a:cs typeface="Open Sans" pitchFamily="34" charset="-120"/>
              </a:rPr>
              <a:t>no inflammatory cells</a:t>
            </a:r>
            <a:r>
              <a:rPr lang="en-US" sz="1125" dirty="0">
                <a:solidFill>
                  <a:srgbClr val="4B5563"/>
                </a:solidFill>
                <a:latin typeface="Open Sans" pitchFamily="34" charset="0"/>
                <a:ea typeface="Open Sans" pitchFamily="34" charset="-122"/>
                <a:cs typeface="Open Sans" pitchFamily="34" charset="-120"/>
              </a:rPr>
              <a:t>. Instead, findings include:</a:t>
            </a:r>
            <a:endParaRPr lang="en-US" sz="1125" dirty="0"/>
          </a:p>
        </p:txBody>
      </p:sp>
      <p:sp>
        <p:nvSpPr>
          <p:cNvPr id="44" name="SK-17-text-43"/>
          <p:cNvSpPr/>
          <p:nvPr/>
        </p:nvSpPr>
        <p:spPr>
          <a:xfrm>
            <a:off x="7696200" y="2969865"/>
            <a:ext cx="38100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B5563"/>
                </a:solidFill>
              </a:rPr>
              <a:t>Mucoid degeneration</a:t>
            </a:r>
            <a:endParaRPr lang="en-US" sz="1125" dirty="0"/>
          </a:p>
        </p:txBody>
      </p:sp>
      <p:sp>
        <p:nvSpPr>
          <p:cNvPr id="45" name="SK-17-text-44"/>
          <p:cNvSpPr/>
          <p:nvPr/>
        </p:nvSpPr>
        <p:spPr>
          <a:xfrm>
            <a:off x="7696200" y="3241328"/>
            <a:ext cx="44958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B5563"/>
                </a:solidFill>
              </a:rPr>
              <a:t>Loss of collagen structure</a:t>
            </a:r>
            <a:endParaRPr lang="en-US" sz="1125" dirty="0"/>
          </a:p>
        </p:txBody>
      </p:sp>
      <p:sp>
        <p:nvSpPr>
          <p:cNvPr id="46" name="SK-17-text-45"/>
          <p:cNvSpPr/>
          <p:nvPr/>
        </p:nvSpPr>
        <p:spPr>
          <a:xfrm>
            <a:off x="7696200" y="3512790"/>
            <a:ext cx="44958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B5563"/>
                </a:solidFill>
              </a:rPr>
              <a:t>Neovascularisation with neural ingrowth</a:t>
            </a:r>
            <a:endParaRPr lang="en-US" sz="1125" dirty="0"/>
          </a:p>
        </p:txBody>
      </p:sp>
      <p:sp>
        <p:nvSpPr>
          <p:cNvPr id="47" name="SK-17-text-46"/>
          <p:cNvSpPr/>
          <p:nvPr/>
        </p:nvSpPr>
        <p:spPr>
          <a:xfrm>
            <a:off x="7467600" y="4317653"/>
            <a:ext cx="407670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8E44AD"/>
                </a:solidFill>
              </a:rPr>
              <a:t>EXAM PEARLS: AKT FOCUS</a:t>
            </a:r>
            <a:endParaRPr lang="en-US" sz="900" dirty="0"/>
          </a:p>
        </p:txBody>
      </p:sp>
      <p:sp>
        <p:nvSpPr>
          <p:cNvPr id="48" name="SK-17-text-47"/>
          <p:cNvSpPr/>
          <p:nvPr/>
        </p:nvSpPr>
        <p:spPr>
          <a:xfrm>
            <a:off x="7777163" y="4546253"/>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rPr>
              <a:t>Clinical Significance</a:t>
            </a:r>
            <a:endParaRPr lang="en-US" sz="1350" dirty="0"/>
          </a:p>
        </p:txBody>
      </p:sp>
      <p:sp>
        <p:nvSpPr>
          <p:cNvPr id="49" name="SK-17-text-48"/>
          <p:cNvSpPr/>
          <p:nvPr/>
        </p:nvSpPr>
        <p:spPr>
          <a:xfrm>
            <a:off x="7467600" y="4879628"/>
            <a:ext cx="4000500" cy="914400"/>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latin typeface="Open Sans" pitchFamily="34" charset="0"/>
                <a:ea typeface="Open Sans" pitchFamily="34" charset="-122"/>
                <a:cs typeface="Open Sans" pitchFamily="34" charset="-120"/>
              </a:rPr>
              <a:t>Important for AKT:</a:t>
            </a:r>
            <a:r>
              <a:rPr lang="en-US" sz="1200" dirty="0">
                <a:solidFill>
                  <a:srgbClr val="4B5563"/>
                </a:solidFill>
                <a:latin typeface="Open Sans" pitchFamily="34" charset="0"/>
                <a:ea typeface="Open Sans" pitchFamily="34" charset="-122"/>
                <a:cs typeface="Open Sans" pitchFamily="34" charset="-120"/>
              </a:rPr>
              <a:t> Since the pathology is not primarily inflammatory, </a:t>
            </a:r>
            <a:r>
              <a:rPr lang="en-US" sz="1200" b="1" dirty="0">
                <a:solidFill>
                  <a:srgbClr val="4B5563"/>
                </a:solidFill>
                <a:latin typeface="Open Sans" pitchFamily="34" charset="0"/>
                <a:ea typeface="Open Sans" pitchFamily="34" charset="-122"/>
                <a:cs typeface="Open Sans" pitchFamily="34" charset="-120"/>
              </a:rPr>
              <a:t>NSAIDs do not address the underlying tendon degeneration</a:t>
            </a:r>
            <a:r>
              <a:rPr lang="en-US" sz="1200" dirty="0">
                <a:solidFill>
                  <a:srgbClr val="4B5563"/>
                </a:solidFill>
                <a:latin typeface="Open Sans" pitchFamily="34" charset="0"/>
                <a:ea typeface="Open Sans" pitchFamily="34" charset="-122"/>
                <a:cs typeface="Open Sans" pitchFamily="34" charset="-120"/>
              </a:rPr>
              <a:t>. They provide short-term symptomatic relief only.</a:t>
            </a:r>
            <a:endParaRPr lang="en-US" sz="1200" dirty="0"/>
          </a:p>
        </p:txBody>
      </p:sp>
      <p:sp>
        <p:nvSpPr>
          <p:cNvPr id="50" name="SK-17-text-49"/>
          <p:cNvSpPr/>
          <p:nvPr/>
        </p:nvSpPr>
        <p:spPr>
          <a:xfrm>
            <a:off x="571500" y="6400800"/>
            <a:ext cx="11125200" cy="26670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8-img-3" descr="preencoded.png"/>
          <p:cNvPicPr>
            <a:picLocks noChangeAspect="1"/>
          </p:cNvPicPr>
          <p:nvPr/>
        </p:nvPicPr>
        <p:blipFill>
          <a:blip r:embed="rId5"/>
          <a:stretch>
            <a:fillRect/>
          </a:stretch>
        </p:blipFill>
        <p:spPr>
          <a:xfrm>
            <a:off x="571500" y="381000"/>
            <a:ext cx="11049000" cy="626715"/>
          </a:xfrm>
          <a:prstGeom prst="rect">
            <a:avLst/>
          </a:prstGeom>
        </p:spPr>
      </p:pic>
      <p:pic>
        <p:nvPicPr>
          <p:cNvPr id="5" name="SK-18-img-4" descr="preencoded.png"/>
          <p:cNvPicPr>
            <a:picLocks noChangeAspect="1"/>
          </p:cNvPicPr>
          <p:nvPr/>
        </p:nvPicPr>
        <p:blipFill>
          <a:blip r:embed="rId6"/>
          <a:stretch>
            <a:fillRect/>
          </a:stretch>
        </p:blipFill>
        <p:spPr>
          <a:xfrm>
            <a:off x="0" y="6400800"/>
            <a:ext cx="12192000" cy="266700"/>
          </a:xfrm>
          <a:prstGeom prst="rect">
            <a:avLst/>
          </a:prstGeom>
        </p:spPr>
      </p:pic>
      <p:pic>
        <p:nvPicPr>
          <p:cNvPr id="6" name="SK-18-img-5" descr="preencoded.png"/>
          <p:cNvPicPr>
            <a:picLocks noChangeAspect="1"/>
          </p:cNvPicPr>
          <p:nvPr/>
        </p:nvPicPr>
        <p:blipFill>
          <a:blip r:embed="rId7"/>
          <a:stretch>
            <a:fillRect/>
          </a:stretch>
        </p:blipFill>
        <p:spPr>
          <a:xfrm>
            <a:off x="571500" y="1293465"/>
            <a:ext cx="5381625" cy="5183535"/>
          </a:xfrm>
          <a:prstGeom prst="rect">
            <a:avLst/>
          </a:prstGeom>
        </p:spPr>
      </p:pic>
      <p:pic>
        <p:nvPicPr>
          <p:cNvPr id="7" name="SK-18-img-6" descr="preencoded.png"/>
          <p:cNvPicPr>
            <a:picLocks noChangeAspect="1"/>
          </p:cNvPicPr>
          <p:nvPr/>
        </p:nvPicPr>
        <p:blipFill>
          <a:blip r:embed="rId8"/>
          <a:stretch>
            <a:fillRect/>
          </a:stretch>
        </p:blipFill>
        <p:spPr>
          <a:xfrm>
            <a:off x="685800" y="1407765"/>
            <a:ext cx="5153025" cy="447675"/>
          </a:xfrm>
          <a:prstGeom prst="rect">
            <a:avLst/>
          </a:prstGeom>
        </p:spPr>
      </p:pic>
      <p:pic>
        <p:nvPicPr>
          <p:cNvPr id="8" name="SK-18-img-7" descr="preencoded.png"/>
          <p:cNvPicPr>
            <a:picLocks noChangeAspect="1"/>
          </p:cNvPicPr>
          <p:nvPr/>
        </p:nvPicPr>
        <p:blipFill>
          <a:blip r:embed="rId9"/>
          <a:stretch>
            <a:fillRect/>
          </a:stretch>
        </p:blipFill>
        <p:spPr>
          <a:xfrm>
            <a:off x="685800" y="1492895"/>
            <a:ext cx="285750" cy="228600"/>
          </a:xfrm>
          <a:prstGeom prst="rect">
            <a:avLst/>
          </a:prstGeom>
        </p:spPr>
      </p:pic>
      <p:pic>
        <p:nvPicPr>
          <p:cNvPr id="9" name="SK-18-img-8" descr="preencoded.png"/>
          <p:cNvPicPr>
            <a:picLocks noChangeAspect="1"/>
          </p:cNvPicPr>
          <p:nvPr/>
        </p:nvPicPr>
        <p:blipFill>
          <a:blip r:embed="rId10"/>
          <a:stretch>
            <a:fillRect/>
          </a:stretch>
        </p:blipFill>
        <p:spPr>
          <a:xfrm>
            <a:off x="685800" y="4611439"/>
            <a:ext cx="5153025" cy="781050"/>
          </a:xfrm>
          <a:prstGeom prst="rect">
            <a:avLst/>
          </a:prstGeom>
        </p:spPr>
      </p:pic>
      <p:pic>
        <p:nvPicPr>
          <p:cNvPr id="10" name="SK-18-img-9" descr="preencoded.png"/>
          <p:cNvPicPr>
            <a:picLocks noChangeAspect="1"/>
          </p:cNvPicPr>
          <p:nvPr/>
        </p:nvPicPr>
        <p:blipFill>
          <a:blip r:embed="rId11"/>
          <a:stretch>
            <a:fillRect/>
          </a:stretch>
        </p:blipFill>
        <p:spPr>
          <a:xfrm>
            <a:off x="6238875" y="1293465"/>
            <a:ext cx="5381625" cy="3783360"/>
          </a:xfrm>
          <a:prstGeom prst="rect">
            <a:avLst/>
          </a:prstGeom>
        </p:spPr>
      </p:pic>
      <p:pic>
        <p:nvPicPr>
          <p:cNvPr id="11" name="SK-18-img-10" descr="preencoded.png"/>
          <p:cNvPicPr>
            <a:picLocks noChangeAspect="1"/>
          </p:cNvPicPr>
          <p:nvPr/>
        </p:nvPicPr>
        <p:blipFill>
          <a:blip r:embed="rId8"/>
          <a:stretch>
            <a:fillRect/>
          </a:stretch>
        </p:blipFill>
        <p:spPr>
          <a:xfrm>
            <a:off x="6353175" y="1407765"/>
            <a:ext cx="5153025" cy="447675"/>
          </a:xfrm>
          <a:prstGeom prst="rect">
            <a:avLst/>
          </a:prstGeom>
        </p:spPr>
      </p:pic>
      <p:pic>
        <p:nvPicPr>
          <p:cNvPr id="12" name="SK-18-img-11" descr="preencoded.png"/>
          <p:cNvPicPr>
            <a:picLocks noChangeAspect="1"/>
          </p:cNvPicPr>
          <p:nvPr/>
        </p:nvPicPr>
        <p:blipFill>
          <a:blip r:embed="rId12"/>
          <a:stretch>
            <a:fillRect/>
          </a:stretch>
        </p:blipFill>
        <p:spPr>
          <a:xfrm>
            <a:off x="6353175" y="1492895"/>
            <a:ext cx="285750" cy="228600"/>
          </a:xfrm>
          <a:prstGeom prst="rect">
            <a:avLst/>
          </a:prstGeom>
        </p:spPr>
      </p:pic>
      <p:pic>
        <p:nvPicPr>
          <p:cNvPr id="13" name="SK-18-img-12" descr="preencoded.png"/>
          <p:cNvPicPr>
            <a:picLocks noChangeAspect="1"/>
          </p:cNvPicPr>
          <p:nvPr/>
        </p:nvPicPr>
        <p:blipFill>
          <a:blip r:embed="rId13"/>
          <a:stretch>
            <a:fillRect/>
          </a:stretch>
        </p:blipFill>
        <p:spPr>
          <a:xfrm>
            <a:off x="6238875" y="5267325"/>
            <a:ext cx="5381625" cy="1209675"/>
          </a:xfrm>
          <a:prstGeom prst="rect">
            <a:avLst/>
          </a:prstGeom>
        </p:spPr>
      </p:pic>
      <p:pic>
        <p:nvPicPr>
          <p:cNvPr id="14" name="SK-18-img-13" descr="preencoded.png"/>
          <p:cNvPicPr>
            <a:picLocks noChangeAspect="1"/>
          </p:cNvPicPr>
          <p:nvPr/>
        </p:nvPicPr>
        <p:blipFill>
          <a:blip r:embed="rId14"/>
          <a:stretch>
            <a:fillRect/>
          </a:stretch>
        </p:blipFill>
        <p:spPr>
          <a:xfrm>
            <a:off x="6353175" y="5490567"/>
            <a:ext cx="285750" cy="228600"/>
          </a:xfrm>
          <a:prstGeom prst="rect">
            <a:avLst/>
          </a:prstGeom>
        </p:spPr>
      </p:pic>
      <p:sp>
        <p:nvSpPr>
          <p:cNvPr id="15" name="SK-18-text-14"/>
          <p:cNvSpPr/>
          <p:nvPr/>
        </p:nvSpPr>
        <p:spPr>
          <a:xfrm>
            <a:off x="762000" y="381000"/>
            <a:ext cx="10934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16" name="SK-18-text-15"/>
          <p:cNvSpPr/>
          <p:nvPr/>
        </p:nvSpPr>
        <p:spPr>
          <a:xfrm>
            <a:off x="762000" y="619125"/>
            <a:ext cx="114300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Symptoms and Risk Factors for Impingement</a:t>
            </a:r>
            <a:endParaRPr lang="en-US" sz="2550" dirty="0"/>
          </a:p>
        </p:txBody>
      </p:sp>
      <p:sp>
        <p:nvSpPr>
          <p:cNvPr id="17" name="SK-18-text-16"/>
          <p:cNvSpPr/>
          <p:nvPr/>
        </p:nvSpPr>
        <p:spPr>
          <a:xfrm>
            <a:off x="571500" y="6400800"/>
            <a:ext cx="11125200" cy="26670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
        <p:nvSpPr>
          <p:cNvPr id="18" name="SK-18-text-17"/>
          <p:cNvSpPr/>
          <p:nvPr/>
        </p:nvSpPr>
        <p:spPr>
          <a:xfrm>
            <a:off x="1085850" y="1407765"/>
            <a:ext cx="6364605" cy="371475"/>
          </a:xfrm>
          <a:prstGeom prst="rect">
            <a:avLst/>
          </a:prstGeom>
          <a:noFill/>
          <a:ln/>
        </p:spPr>
        <p:txBody>
          <a:bodyPr vert="horz" wrap="square" lIns="0" tIns="0" rIns="0" bIns="0" rtlCol="0" anchor="ctr"/>
          <a:lstStyle/>
          <a:p>
            <a:pPr marL="0" indent="0">
              <a:lnSpc>
                <a:spcPts val="2925"/>
              </a:lnSpc>
              <a:buNone/>
            </a:pPr>
            <a:r>
              <a:rPr lang="en-US" sz="1950" b="1" dirty="0">
                <a:solidFill>
                  <a:srgbClr val="1A1A1B"/>
                </a:solidFill>
              </a:rPr>
              <a:t>Clinical Presentation</a:t>
            </a:r>
            <a:endParaRPr lang="en-US" sz="1950" dirty="0"/>
          </a:p>
        </p:txBody>
      </p:sp>
      <p:sp>
        <p:nvSpPr>
          <p:cNvPr id="19" name="SK-18-text-18"/>
          <p:cNvSpPr/>
          <p:nvPr/>
        </p:nvSpPr>
        <p:spPr>
          <a:xfrm>
            <a:off x="762000" y="2007840"/>
            <a:ext cx="51625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latin typeface="Open Sans" pitchFamily="34" charset="0"/>
                <a:ea typeface="Open Sans" pitchFamily="34" charset="-122"/>
                <a:cs typeface="Open Sans" pitchFamily="34" charset="-120"/>
              </a:rPr>
              <a:t>Pain Characteristics</a:t>
            </a:r>
            <a:endParaRPr lang="en-US" sz="1350" dirty="0"/>
          </a:p>
        </p:txBody>
      </p:sp>
      <p:sp>
        <p:nvSpPr>
          <p:cNvPr id="20" name="SK-18-text-19"/>
          <p:cNvSpPr/>
          <p:nvPr/>
        </p:nvSpPr>
        <p:spPr>
          <a:xfrm>
            <a:off x="762000" y="2284065"/>
            <a:ext cx="5076825"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Lateral and anterior shoulder pain, typically sharp with overhead activities and dull at rest.</a:t>
            </a:r>
            <a:endParaRPr lang="en-US" sz="1200" dirty="0"/>
          </a:p>
        </p:txBody>
      </p:sp>
      <p:sp>
        <p:nvSpPr>
          <p:cNvPr id="21" name="SK-18-text-20"/>
          <p:cNvSpPr/>
          <p:nvPr/>
        </p:nvSpPr>
        <p:spPr>
          <a:xfrm>
            <a:off x="762000" y="2843957"/>
            <a:ext cx="51625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latin typeface="Open Sans" pitchFamily="34" charset="0"/>
                <a:ea typeface="Open Sans" pitchFamily="34" charset="-122"/>
                <a:cs typeface="Open Sans" pitchFamily="34" charset="-120"/>
              </a:rPr>
              <a:t>Night Pain</a:t>
            </a:r>
            <a:endParaRPr lang="en-US" sz="1350" dirty="0"/>
          </a:p>
        </p:txBody>
      </p:sp>
      <p:sp>
        <p:nvSpPr>
          <p:cNvPr id="22" name="SK-18-text-21"/>
          <p:cNvSpPr/>
          <p:nvPr/>
        </p:nvSpPr>
        <p:spPr>
          <a:xfrm>
            <a:off x="762000" y="3120182"/>
            <a:ext cx="5076825"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Severe discomfort when lying on the affected shoulder due to pressure on the subacromial bursa.</a:t>
            </a:r>
            <a:endParaRPr lang="en-US" sz="1200" dirty="0"/>
          </a:p>
        </p:txBody>
      </p:sp>
      <p:sp>
        <p:nvSpPr>
          <p:cNvPr id="23" name="SK-18-text-22"/>
          <p:cNvSpPr/>
          <p:nvPr/>
        </p:nvSpPr>
        <p:spPr>
          <a:xfrm>
            <a:off x="762000" y="3680073"/>
            <a:ext cx="51625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latin typeface="Open Sans" pitchFamily="34" charset="0"/>
                <a:ea typeface="Open Sans" pitchFamily="34" charset="-122"/>
                <a:cs typeface="Open Sans" pitchFamily="34" charset="-120"/>
              </a:rPr>
              <a:t>Onset &amp; Age</a:t>
            </a:r>
            <a:endParaRPr lang="en-US" sz="1350" dirty="0"/>
          </a:p>
        </p:txBody>
      </p:sp>
      <p:sp>
        <p:nvSpPr>
          <p:cNvPr id="24" name="SK-18-text-23"/>
          <p:cNvSpPr/>
          <p:nvPr/>
        </p:nvSpPr>
        <p:spPr>
          <a:xfrm>
            <a:off x="762000" y="3956298"/>
            <a:ext cx="5076825"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Gradual insidious onset in patients typically over 35 years. Sudden weakness may suggest a tear.</a:t>
            </a:r>
            <a:endParaRPr lang="en-US" sz="1200" dirty="0"/>
          </a:p>
        </p:txBody>
      </p:sp>
      <p:sp>
        <p:nvSpPr>
          <p:cNvPr id="25" name="SK-18-text-24"/>
          <p:cNvSpPr/>
          <p:nvPr/>
        </p:nvSpPr>
        <p:spPr>
          <a:xfrm>
            <a:off x="762000" y="4725739"/>
            <a:ext cx="5000625" cy="20002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6B7280"/>
                </a:solidFill>
              </a:rPr>
              <a:t>PATHOGNOMONIC FINDING</a:t>
            </a:r>
            <a:endParaRPr lang="en-US" sz="1050" dirty="0"/>
          </a:p>
        </p:txBody>
      </p:sp>
      <p:sp>
        <p:nvSpPr>
          <p:cNvPr id="26" name="SK-18-text-25"/>
          <p:cNvSpPr/>
          <p:nvPr/>
        </p:nvSpPr>
        <p:spPr>
          <a:xfrm>
            <a:off x="747713" y="4963864"/>
            <a:ext cx="5029200" cy="314325"/>
          </a:xfrm>
          <a:prstGeom prst="rect">
            <a:avLst/>
          </a:prstGeom>
          <a:noFill/>
          <a:ln/>
        </p:spPr>
        <p:txBody>
          <a:bodyPr vert="horz" wrap="square" lIns="0" tIns="0" rIns="0" bIns="0" rtlCol="0" anchor="ctr"/>
          <a:lstStyle/>
          <a:p>
            <a:pPr marL="0" indent="0" algn="ctr">
              <a:lnSpc>
                <a:spcPts val="2475"/>
              </a:lnSpc>
              <a:buNone/>
            </a:pPr>
            <a:r>
              <a:rPr lang="en-US" sz="1650" b="1" dirty="0">
                <a:solidFill>
                  <a:srgbClr val="E67E22"/>
                </a:solidFill>
              </a:rPr>
              <a:t>Painful Arc: 60° – 120° Abduction</a:t>
            </a:r>
            <a:endParaRPr lang="en-US" sz="1650" dirty="0"/>
          </a:p>
        </p:txBody>
      </p:sp>
      <p:sp>
        <p:nvSpPr>
          <p:cNvPr id="27" name="SK-18-text-26"/>
          <p:cNvSpPr/>
          <p:nvPr/>
        </p:nvSpPr>
        <p:spPr>
          <a:xfrm>
            <a:off x="6753225" y="1407765"/>
            <a:ext cx="3689985" cy="371475"/>
          </a:xfrm>
          <a:prstGeom prst="rect">
            <a:avLst/>
          </a:prstGeom>
          <a:noFill/>
          <a:ln/>
        </p:spPr>
        <p:txBody>
          <a:bodyPr vert="horz" wrap="square" lIns="0" tIns="0" rIns="0" bIns="0" rtlCol="0" anchor="ctr"/>
          <a:lstStyle/>
          <a:p>
            <a:pPr marL="0" indent="0">
              <a:lnSpc>
                <a:spcPts val="2925"/>
              </a:lnSpc>
              <a:buNone/>
            </a:pPr>
            <a:r>
              <a:rPr lang="en-US" sz="1950" b="1" dirty="0">
                <a:solidFill>
                  <a:srgbClr val="1A1A1B"/>
                </a:solidFill>
              </a:rPr>
              <a:t>Risk Profile</a:t>
            </a:r>
            <a:endParaRPr lang="en-US" sz="1950" dirty="0"/>
          </a:p>
        </p:txBody>
      </p:sp>
      <p:sp>
        <p:nvSpPr>
          <p:cNvPr id="28" name="SK-18-text-27"/>
          <p:cNvSpPr/>
          <p:nvPr/>
        </p:nvSpPr>
        <p:spPr>
          <a:xfrm>
            <a:off x="6429375" y="2007840"/>
            <a:ext cx="51625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latin typeface="Open Sans" pitchFamily="34" charset="0"/>
                <a:ea typeface="Open Sans" pitchFamily="34" charset="-122"/>
                <a:cs typeface="Open Sans" pitchFamily="34" charset="-120"/>
              </a:rPr>
              <a:t>Occupational Hazards</a:t>
            </a:r>
            <a:endParaRPr lang="en-US" sz="1350" dirty="0"/>
          </a:p>
        </p:txBody>
      </p:sp>
      <p:sp>
        <p:nvSpPr>
          <p:cNvPr id="29" name="SK-18-text-28"/>
          <p:cNvSpPr/>
          <p:nvPr/>
        </p:nvSpPr>
        <p:spPr>
          <a:xfrm>
            <a:off x="6429375" y="2284065"/>
            <a:ext cx="5076825"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Repetitive overhead work: Painters, decorators, builders, and heavy labourers.</a:t>
            </a:r>
            <a:endParaRPr lang="en-US" sz="1200" dirty="0"/>
          </a:p>
        </p:txBody>
      </p:sp>
      <p:sp>
        <p:nvSpPr>
          <p:cNvPr id="30" name="SK-18-text-29"/>
          <p:cNvSpPr/>
          <p:nvPr/>
        </p:nvSpPr>
        <p:spPr>
          <a:xfrm>
            <a:off x="6429375" y="2843957"/>
            <a:ext cx="51625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latin typeface="Open Sans" pitchFamily="34" charset="0"/>
                <a:ea typeface="Open Sans" pitchFamily="34" charset="-122"/>
                <a:cs typeface="Open Sans" pitchFamily="34" charset="-120"/>
              </a:rPr>
              <a:t>Sporting Activities</a:t>
            </a:r>
            <a:endParaRPr lang="en-US" sz="1350" dirty="0"/>
          </a:p>
        </p:txBody>
      </p:sp>
      <p:sp>
        <p:nvSpPr>
          <p:cNvPr id="31" name="SK-18-text-30"/>
          <p:cNvSpPr/>
          <p:nvPr/>
        </p:nvSpPr>
        <p:spPr>
          <a:xfrm>
            <a:off x="6429375" y="3120182"/>
            <a:ext cx="5076825"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Swimming (freestyle/butterfly), tennis (serving), and throwing sports (cricket/javelin).</a:t>
            </a:r>
            <a:endParaRPr lang="en-US" sz="1200" dirty="0"/>
          </a:p>
        </p:txBody>
      </p:sp>
      <p:sp>
        <p:nvSpPr>
          <p:cNvPr id="32" name="SK-18-text-31"/>
          <p:cNvSpPr/>
          <p:nvPr/>
        </p:nvSpPr>
        <p:spPr>
          <a:xfrm>
            <a:off x="6429375" y="3680073"/>
            <a:ext cx="51625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latin typeface="Open Sans" pitchFamily="34" charset="0"/>
                <a:ea typeface="Open Sans" pitchFamily="34" charset="-122"/>
                <a:cs typeface="Open Sans" pitchFamily="34" charset="-120"/>
              </a:rPr>
              <a:t>Structural &amp; Postural</a:t>
            </a:r>
            <a:endParaRPr lang="en-US" sz="1350" dirty="0"/>
          </a:p>
        </p:txBody>
      </p:sp>
      <p:sp>
        <p:nvSpPr>
          <p:cNvPr id="33" name="SK-18-text-32"/>
          <p:cNvSpPr/>
          <p:nvPr/>
        </p:nvSpPr>
        <p:spPr>
          <a:xfrm>
            <a:off x="6429375" y="3956298"/>
            <a:ext cx="5076825"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Protracted shoulders (scapular position) and age-related tendon degeneration.</a:t>
            </a:r>
            <a:endParaRPr lang="en-US" sz="1200" dirty="0"/>
          </a:p>
        </p:txBody>
      </p:sp>
      <p:sp>
        <p:nvSpPr>
          <p:cNvPr id="34" name="SK-18-text-33"/>
          <p:cNvSpPr/>
          <p:nvPr/>
        </p:nvSpPr>
        <p:spPr>
          <a:xfrm>
            <a:off x="6781800" y="5381625"/>
            <a:ext cx="48101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92400E"/>
                </a:solidFill>
              </a:rPr>
              <a:t>COMMON PITFALL</a:t>
            </a:r>
            <a:endParaRPr lang="en-US" sz="1350" dirty="0"/>
          </a:p>
        </p:txBody>
      </p:sp>
      <p:sp>
        <p:nvSpPr>
          <p:cNvPr id="35" name="SK-18-text-34"/>
          <p:cNvSpPr/>
          <p:nvPr/>
        </p:nvSpPr>
        <p:spPr>
          <a:xfrm>
            <a:off x="6781800" y="5676900"/>
            <a:ext cx="4724400" cy="685800"/>
          </a:xfrm>
          <a:prstGeom prst="rect">
            <a:avLst/>
          </a:prstGeom>
          <a:noFill/>
          <a:ln/>
        </p:spPr>
        <p:txBody>
          <a:bodyPr vert="horz" wrap="square" lIns="0" tIns="0" rIns="0" bIns="0" rtlCol="0" anchor="ctr"/>
          <a:lstStyle/>
          <a:p>
            <a:pPr marL="0" indent="0">
              <a:lnSpc>
                <a:spcPts val="1800"/>
              </a:lnSpc>
              <a:buNone/>
            </a:pPr>
            <a:r>
              <a:rPr lang="en-US" sz="1200" dirty="0">
                <a:solidFill>
                  <a:srgbClr val="92400E"/>
                </a:solidFill>
                <a:latin typeface="Open Sans" pitchFamily="34" charset="0"/>
                <a:ea typeface="Open Sans" pitchFamily="34" charset="-122"/>
                <a:cs typeface="Open Sans" pitchFamily="34" charset="-120"/>
              </a:rPr>
              <a:t>Don't assume </a:t>
            </a:r>
            <a:r>
              <a:rPr lang="en-US" sz="1200" b="1" dirty="0">
                <a:solidFill>
                  <a:srgbClr val="92400E"/>
                </a:solidFill>
                <a:latin typeface="Open Sans" pitchFamily="34" charset="0"/>
                <a:ea typeface="Open Sans" pitchFamily="34" charset="-122"/>
                <a:cs typeface="Open Sans" pitchFamily="34" charset="-120"/>
              </a:rPr>
              <a:t>night pain</a:t>
            </a:r>
            <a:r>
              <a:rPr lang="en-US" sz="1200" dirty="0">
                <a:solidFill>
                  <a:srgbClr val="92400E"/>
                </a:solidFill>
                <a:latin typeface="Open Sans" pitchFamily="34" charset="0"/>
                <a:ea typeface="Open Sans" pitchFamily="34" charset="-122"/>
                <a:cs typeface="Open Sans" pitchFamily="34" charset="-120"/>
              </a:rPr>
              <a:t> always indicates a full-thickness rotator cuff tear. Subacromial bursitis, which is common in impingement syndrome, often causes severe sleep disturbance.</a:t>
            </a:r>
            <a:endParaRPr lang="en-U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9-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9-img-3" descr="preencoded.png"/>
          <p:cNvPicPr>
            <a:picLocks noChangeAspect="1"/>
          </p:cNvPicPr>
          <p:nvPr/>
        </p:nvPicPr>
        <p:blipFill>
          <a:blip r:embed="rId5"/>
          <a:stretch>
            <a:fillRect/>
          </a:stretch>
        </p:blipFill>
        <p:spPr>
          <a:xfrm>
            <a:off x="381000" y="247650"/>
            <a:ext cx="11430000" cy="626715"/>
          </a:xfrm>
          <a:prstGeom prst="rect">
            <a:avLst/>
          </a:prstGeom>
        </p:spPr>
      </p:pic>
      <p:pic>
        <p:nvPicPr>
          <p:cNvPr id="5" name="SK-19-img-4" descr="preencoded.png"/>
          <p:cNvPicPr>
            <a:picLocks noChangeAspect="1"/>
          </p:cNvPicPr>
          <p:nvPr/>
        </p:nvPicPr>
        <p:blipFill>
          <a:blip r:embed="rId6"/>
          <a:stretch>
            <a:fillRect/>
          </a:stretch>
        </p:blipFill>
        <p:spPr>
          <a:xfrm>
            <a:off x="381000" y="6400800"/>
            <a:ext cx="11430000" cy="266700"/>
          </a:xfrm>
          <a:prstGeom prst="rect">
            <a:avLst/>
          </a:prstGeom>
        </p:spPr>
      </p:pic>
      <p:pic>
        <p:nvPicPr>
          <p:cNvPr id="6" name="SK-19-img-5" descr="preencoded.png"/>
          <p:cNvPicPr>
            <a:picLocks noChangeAspect="1"/>
          </p:cNvPicPr>
          <p:nvPr/>
        </p:nvPicPr>
        <p:blipFill>
          <a:blip r:embed="rId7"/>
          <a:stretch>
            <a:fillRect/>
          </a:stretch>
        </p:blipFill>
        <p:spPr>
          <a:xfrm>
            <a:off x="381000" y="1055340"/>
            <a:ext cx="5572125" cy="2190750"/>
          </a:xfrm>
          <a:prstGeom prst="rect">
            <a:avLst/>
          </a:prstGeom>
        </p:spPr>
      </p:pic>
      <p:pic>
        <p:nvPicPr>
          <p:cNvPr id="7" name="SK-19-img-6" descr="preencoded.png"/>
          <p:cNvPicPr>
            <a:picLocks noChangeAspect="1"/>
          </p:cNvPicPr>
          <p:nvPr/>
        </p:nvPicPr>
        <p:blipFill>
          <a:blip r:embed="rId8"/>
          <a:stretch>
            <a:fillRect/>
          </a:stretch>
        </p:blipFill>
        <p:spPr>
          <a:xfrm>
            <a:off x="495300" y="1131540"/>
            <a:ext cx="5343525" cy="361950"/>
          </a:xfrm>
          <a:prstGeom prst="rect">
            <a:avLst/>
          </a:prstGeom>
        </p:spPr>
      </p:pic>
      <p:pic>
        <p:nvPicPr>
          <p:cNvPr id="8" name="SK-19-img-7" descr="preencoded.png"/>
          <p:cNvPicPr>
            <a:picLocks noChangeAspect="1"/>
          </p:cNvPicPr>
          <p:nvPr/>
        </p:nvPicPr>
        <p:blipFill>
          <a:blip r:embed="rId9"/>
          <a:stretch>
            <a:fillRect/>
          </a:stretch>
        </p:blipFill>
        <p:spPr>
          <a:xfrm>
            <a:off x="495300" y="1193453"/>
            <a:ext cx="238125" cy="190500"/>
          </a:xfrm>
          <a:prstGeom prst="rect">
            <a:avLst/>
          </a:prstGeom>
        </p:spPr>
      </p:pic>
      <p:pic>
        <p:nvPicPr>
          <p:cNvPr id="9" name="SK-19-img-8" descr="preencoded.png"/>
          <p:cNvPicPr>
            <a:picLocks noChangeAspect="1"/>
          </p:cNvPicPr>
          <p:nvPr/>
        </p:nvPicPr>
        <p:blipFill>
          <a:blip r:embed="rId10"/>
          <a:stretch>
            <a:fillRect/>
          </a:stretch>
        </p:blipFill>
        <p:spPr>
          <a:xfrm>
            <a:off x="495300" y="1624013"/>
            <a:ext cx="202406" cy="166688"/>
          </a:xfrm>
          <a:prstGeom prst="rect">
            <a:avLst/>
          </a:prstGeom>
        </p:spPr>
      </p:pic>
      <p:pic>
        <p:nvPicPr>
          <p:cNvPr id="10" name="SK-19-img-9" descr="preencoded.png"/>
          <p:cNvPicPr>
            <a:picLocks noChangeAspect="1"/>
          </p:cNvPicPr>
          <p:nvPr/>
        </p:nvPicPr>
        <p:blipFill>
          <a:blip r:embed="rId10"/>
          <a:stretch>
            <a:fillRect/>
          </a:stretch>
        </p:blipFill>
        <p:spPr>
          <a:xfrm>
            <a:off x="495300" y="2157413"/>
            <a:ext cx="202406" cy="166688"/>
          </a:xfrm>
          <a:prstGeom prst="rect">
            <a:avLst/>
          </a:prstGeom>
        </p:spPr>
      </p:pic>
      <p:pic>
        <p:nvPicPr>
          <p:cNvPr id="11" name="SK-19-img-10" descr="preencoded.png"/>
          <p:cNvPicPr>
            <a:picLocks noChangeAspect="1"/>
          </p:cNvPicPr>
          <p:nvPr/>
        </p:nvPicPr>
        <p:blipFill>
          <a:blip r:embed="rId10"/>
          <a:stretch>
            <a:fillRect/>
          </a:stretch>
        </p:blipFill>
        <p:spPr>
          <a:xfrm>
            <a:off x="495300" y="2690813"/>
            <a:ext cx="202406" cy="166688"/>
          </a:xfrm>
          <a:prstGeom prst="rect">
            <a:avLst/>
          </a:prstGeom>
        </p:spPr>
      </p:pic>
      <p:pic>
        <p:nvPicPr>
          <p:cNvPr id="12" name="SK-19-img-11" descr="preencoded.png"/>
          <p:cNvPicPr>
            <a:picLocks noChangeAspect="1"/>
          </p:cNvPicPr>
          <p:nvPr/>
        </p:nvPicPr>
        <p:blipFill>
          <a:blip r:embed="rId11"/>
          <a:stretch>
            <a:fillRect/>
          </a:stretch>
        </p:blipFill>
        <p:spPr>
          <a:xfrm>
            <a:off x="381000" y="3369915"/>
            <a:ext cx="5572125" cy="2049810"/>
          </a:xfrm>
          <a:prstGeom prst="rect">
            <a:avLst/>
          </a:prstGeom>
        </p:spPr>
      </p:pic>
      <p:pic>
        <p:nvPicPr>
          <p:cNvPr id="13" name="SK-19-img-12" descr="preencoded.png"/>
          <p:cNvPicPr>
            <a:picLocks noChangeAspect="1"/>
          </p:cNvPicPr>
          <p:nvPr/>
        </p:nvPicPr>
        <p:blipFill>
          <a:blip r:embed="rId8"/>
          <a:stretch>
            <a:fillRect/>
          </a:stretch>
        </p:blipFill>
        <p:spPr>
          <a:xfrm>
            <a:off x="495300" y="3446115"/>
            <a:ext cx="5343525" cy="361950"/>
          </a:xfrm>
          <a:prstGeom prst="rect">
            <a:avLst/>
          </a:prstGeom>
        </p:spPr>
      </p:pic>
      <p:pic>
        <p:nvPicPr>
          <p:cNvPr id="14" name="SK-19-img-13" descr="preencoded.png"/>
          <p:cNvPicPr>
            <a:picLocks noChangeAspect="1"/>
          </p:cNvPicPr>
          <p:nvPr/>
        </p:nvPicPr>
        <p:blipFill>
          <a:blip r:embed="rId12"/>
          <a:stretch>
            <a:fillRect/>
          </a:stretch>
        </p:blipFill>
        <p:spPr>
          <a:xfrm>
            <a:off x="495300" y="3508028"/>
            <a:ext cx="238125" cy="190500"/>
          </a:xfrm>
          <a:prstGeom prst="rect">
            <a:avLst/>
          </a:prstGeom>
        </p:spPr>
      </p:pic>
      <p:pic>
        <p:nvPicPr>
          <p:cNvPr id="15" name="SK-19-img-14" descr="preencoded.png"/>
          <p:cNvPicPr>
            <a:picLocks noChangeAspect="1"/>
          </p:cNvPicPr>
          <p:nvPr/>
        </p:nvPicPr>
        <p:blipFill>
          <a:blip r:embed="rId10"/>
          <a:stretch>
            <a:fillRect/>
          </a:stretch>
        </p:blipFill>
        <p:spPr>
          <a:xfrm>
            <a:off x="495300" y="3938588"/>
            <a:ext cx="202406" cy="166688"/>
          </a:xfrm>
          <a:prstGeom prst="rect">
            <a:avLst/>
          </a:prstGeom>
        </p:spPr>
      </p:pic>
      <p:pic>
        <p:nvPicPr>
          <p:cNvPr id="16" name="SK-19-img-15" descr="preencoded.png"/>
          <p:cNvPicPr>
            <a:picLocks noChangeAspect="1"/>
          </p:cNvPicPr>
          <p:nvPr/>
        </p:nvPicPr>
        <p:blipFill>
          <a:blip r:embed="rId10"/>
          <a:stretch>
            <a:fillRect/>
          </a:stretch>
        </p:blipFill>
        <p:spPr>
          <a:xfrm>
            <a:off x="495300" y="4471988"/>
            <a:ext cx="202406" cy="166688"/>
          </a:xfrm>
          <a:prstGeom prst="rect">
            <a:avLst/>
          </a:prstGeom>
        </p:spPr>
      </p:pic>
      <p:pic>
        <p:nvPicPr>
          <p:cNvPr id="17" name="SK-19-img-16" descr="preencoded.png"/>
          <p:cNvPicPr>
            <a:picLocks noChangeAspect="1"/>
          </p:cNvPicPr>
          <p:nvPr/>
        </p:nvPicPr>
        <p:blipFill>
          <a:blip r:embed="rId10"/>
          <a:stretch>
            <a:fillRect/>
          </a:stretch>
        </p:blipFill>
        <p:spPr>
          <a:xfrm>
            <a:off x="495300" y="5005388"/>
            <a:ext cx="202406" cy="166688"/>
          </a:xfrm>
          <a:prstGeom prst="rect">
            <a:avLst/>
          </a:prstGeom>
        </p:spPr>
      </p:pic>
      <p:pic>
        <p:nvPicPr>
          <p:cNvPr id="18" name="SK-19-img-17" descr="preencoded.png"/>
          <p:cNvPicPr>
            <a:picLocks noChangeAspect="1"/>
          </p:cNvPicPr>
          <p:nvPr/>
        </p:nvPicPr>
        <p:blipFill>
          <a:blip r:embed="rId13"/>
          <a:stretch>
            <a:fillRect/>
          </a:stretch>
        </p:blipFill>
        <p:spPr>
          <a:xfrm>
            <a:off x="381000" y="5543550"/>
            <a:ext cx="5572125" cy="819150"/>
          </a:xfrm>
          <a:prstGeom prst="rect">
            <a:avLst/>
          </a:prstGeom>
        </p:spPr>
      </p:pic>
      <p:pic>
        <p:nvPicPr>
          <p:cNvPr id="19" name="SK-19-img-18" descr="preencoded.png"/>
          <p:cNvPicPr>
            <a:picLocks noChangeAspect="1"/>
          </p:cNvPicPr>
          <p:nvPr/>
        </p:nvPicPr>
        <p:blipFill>
          <a:blip r:embed="rId14"/>
          <a:stretch>
            <a:fillRect/>
          </a:stretch>
        </p:blipFill>
        <p:spPr>
          <a:xfrm>
            <a:off x="495300" y="5657850"/>
            <a:ext cx="190500" cy="152400"/>
          </a:xfrm>
          <a:prstGeom prst="rect">
            <a:avLst/>
          </a:prstGeom>
        </p:spPr>
      </p:pic>
      <p:pic>
        <p:nvPicPr>
          <p:cNvPr id="20" name="SK-19-img-19" descr="preencoded.png"/>
          <p:cNvPicPr>
            <a:picLocks noChangeAspect="1"/>
          </p:cNvPicPr>
          <p:nvPr/>
        </p:nvPicPr>
        <p:blipFill>
          <a:blip r:embed="rId15"/>
          <a:stretch>
            <a:fillRect/>
          </a:stretch>
        </p:blipFill>
        <p:spPr>
          <a:xfrm>
            <a:off x="6238875" y="1055340"/>
            <a:ext cx="5572125" cy="2328863"/>
          </a:xfrm>
          <a:prstGeom prst="rect">
            <a:avLst/>
          </a:prstGeom>
        </p:spPr>
      </p:pic>
      <p:pic>
        <p:nvPicPr>
          <p:cNvPr id="21" name="SK-19-img-20" descr="preencoded.png"/>
          <p:cNvPicPr>
            <a:picLocks noChangeAspect="1"/>
          </p:cNvPicPr>
          <p:nvPr/>
        </p:nvPicPr>
        <p:blipFill>
          <a:blip r:embed="rId8"/>
          <a:stretch>
            <a:fillRect/>
          </a:stretch>
        </p:blipFill>
        <p:spPr>
          <a:xfrm>
            <a:off x="6353175" y="1131540"/>
            <a:ext cx="5343525" cy="361950"/>
          </a:xfrm>
          <a:prstGeom prst="rect">
            <a:avLst/>
          </a:prstGeom>
        </p:spPr>
      </p:pic>
      <p:pic>
        <p:nvPicPr>
          <p:cNvPr id="22" name="SK-19-img-21" descr="preencoded.png"/>
          <p:cNvPicPr>
            <a:picLocks noChangeAspect="1"/>
          </p:cNvPicPr>
          <p:nvPr/>
        </p:nvPicPr>
        <p:blipFill>
          <a:blip r:embed="rId16"/>
          <a:stretch>
            <a:fillRect/>
          </a:stretch>
        </p:blipFill>
        <p:spPr>
          <a:xfrm>
            <a:off x="6353175" y="1193453"/>
            <a:ext cx="238125" cy="190500"/>
          </a:xfrm>
          <a:prstGeom prst="rect">
            <a:avLst/>
          </a:prstGeom>
        </p:spPr>
      </p:pic>
      <p:pic>
        <p:nvPicPr>
          <p:cNvPr id="23" name="SK-19-img-22" descr="preencoded.png"/>
          <p:cNvPicPr>
            <a:picLocks noChangeAspect="1"/>
          </p:cNvPicPr>
          <p:nvPr/>
        </p:nvPicPr>
        <p:blipFill>
          <a:blip r:embed="rId10"/>
          <a:stretch>
            <a:fillRect/>
          </a:stretch>
        </p:blipFill>
        <p:spPr>
          <a:xfrm>
            <a:off x="6353175" y="1624013"/>
            <a:ext cx="202406" cy="166688"/>
          </a:xfrm>
          <a:prstGeom prst="rect">
            <a:avLst/>
          </a:prstGeom>
        </p:spPr>
      </p:pic>
      <p:pic>
        <p:nvPicPr>
          <p:cNvPr id="24" name="SK-19-img-23" descr="preencoded.png"/>
          <p:cNvPicPr>
            <a:picLocks noChangeAspect="1"/>
          </p:cNvPicPr>
          <p:nvPr/>
        </p:nvPicPr>
        <p:blipFill>
          <a:blip r:embed="rId10"/>
          <a:stretch>
            <a:fillRect/>
          </a:stretch>
        </p:blipFill>
        <p:spPr>
          <a:xfrm>
            <a:off x="6353175" y="2157413"/>
            <a:ext cx="202406" cy="166688"/>
          </a:xfrm>
          <a:prstGeom prst="rect">
            <a:avLst/>
          </a:prstGeom>
        </p:spPr>
      </p:pic>
      <p:pic>
        <p:nvPicPr>
          <p:cNvPr id="25" name="SK-19-img-24" descr="preencoded.png"/>
          <p:cNvPicPr>
            <a:picLocks noChangeAspect="1"/>
          </p:cNvPicPr>
          <p:nvPr/>
        </p:nvPicPr>
        <p:blipFill>
          <a:blip r:embed="rId17"/>
          <a:stretch>
            <a:fillRect/>
          </a:stretch>
        </p:blipFill>
        <p:spPr>
          <a:xfrm>
            <a:off x="6353175" y="2447925"/>
            <a:ext cx="202406" cy="166688"/>
          </a:xfrm>
          <a:prstGeom prst="rect">
            <a:avLst/>
          </a:prstGeom>
        </p:spPr>
      </p:pic>
      <p:pic>
        <p:nvPicPr>
          <p:cNvPr id="26" name="SK-19-img-25" descr="preencoded.png"/>
          <p:cNvPicPr>
            <a:picLocks noChangeAspect="1"/>
          </p:cNvPicPr>
          <p:nvPr/>
        </p:nvPicPr>
        <p:blipFill>
          <a:blip r:embed="rId18"/>
          <a:stretch>
            <a:fillRect/>
          </a:stretch>
        </p:blipFill>
        <p:spPr>
          <a:xfrm>
            <a:off x="6353175" y="2984153"/>
            <a:ext cx="5343525" cy="323850"/>
          </a:xfrm>
          <a:prstGeom prst="rect">
            <a:avLst/>
          </a:prstGeom>
        </p:spPr>
      </p:pic>
      <p:pic>
        <p:nvPicPr>
          <p:cNvPr id="27" name="SK-19-img-26" descr="preencoded.png"/>
          <p:cNvPicPr>
            <a:picLocks noChangeAspect="1"/>
          </p:cNvPicPr>
          <p:nvPr/>
        </p:nvPicPr>
        <p:blipFill>
          <a:blip r:embed="rId19"/>
          <a:stretch>
            <a:fillRect/>
          </a:stretch>
        </p:blipFill>
        <p:spPr>
          <a:xfrm>
            <a:off x="7181850" y="3075831"/>
            <a:ext cx="190500" cy="152400"/>
          </a:xfrm>
          <a:prstGeom prst="rect">
            <a:avLst/>
          </a:prstGeom>
        </p:spPr>
      </p:pic>
      <p:pic>
        <p:nvPicPr>
          <p:cNvPr id="28" name="SK-19-img-27" descr="preencoded.png"/>
          <p:cNvPicPr>
            <a:picLocks noChangeAspect="1"/>
          </p:cNvPicPr>
          <p:nvPr/>
        </p:nvPicPr>
        <p:blipFill>
          <a:blip r:embed="rId20"/>
          <a:stretch>
            <a:fillRect/>
          </a:stretch>
        </p:blipFill>
        <p:spPr>
          <a:xfrm>
            <a:off x="6238875" y="3508028"/>
            <a:ext cx="5572125" cy="1019175"/>
          </a:xfrm>
          <a:prstGeom prst="rect">
            <a:avLst/>
          </a:prstGeom>
        </p:spPr>
      </p:pic>
      <p:pic>
        <p:nvPicPr>
          <p:cNvPr id="29" name="SK-19-img-28" descr="preencoded.png"/>
          <p:cNvPicPr>
            <a:picLocks noChangeAspect="1"/>
          </p:cNvPicPr>
          <p:nvPr/>
        </p:nvPicPr>
        <p:blipFill>
          <a:blip r:embed="rId21"/>
          <a:stretch>
            <a:fillRect/>
          </a:stretch>
        </p:blipFill>
        <p:spPr>
          <a:xfrm>
            <a:off x="6353175" y="3622328"/>
            <a:ext cx="190500" cy="152400"/>
          </a:xfrm>
          <a:prstGeom prst="rect">
            <a:avLst/>
          </a:prstGeom>
        </p:spPr>
      </p:pic>
      <p:pic>
        <p:nvPicPr>
          <p:cNvPr id="30" name="SK-19-img-29" descr="preencoded.png"/>
          <p:cNvPicPr>
            <a:picLocks noChangeAspect="1"/>
          </p:cNvPicPr>
          <p:nvPr/>
        </p:nvPicPr>
        <p:blipFill>
          <a:blip r:embed="rId22"/>
          <a:stretch>
            <a:fillRect/>
          </a:stretch>
        </p:blipFill>
        <p:spPr>
          <a:xfrm>
            <a:off x="6238875" y="4651028"/>
            <a:ext cx="5572125" cy="1711672"/>
          </a:xfrm>
          <a:prstGeom prst="rect">
            <a:avLst/>
          </a:prstGeom>
        </p:spPr>
      </p:pic>
      <p:pic>
        <p:nvPicPr>
          <p:cNvPr id="31" name="SK-19-img-30" descr="preencoded.png"/>
          <p:cNvPicPr>
            <a:picLocks noChangeAspect="1"/>
          </p:cNvPicPr>
          <p:nvPr/>
        </p:nvPicPr>
        <p:blipFill>
          <a:blip r:embed="rId23"/>
          <a:stretch>
            <a:fillRect/>
          </a:stretch>
        </p:blipFill>
        <p:spPr>
          <a:xfrm>
            <a:off x="6353175" y="4727228"/>
            <a:ext cx="5343525" cy="361950"/>
          </a:xfrm>
          <a:prstGeom prst="rect">
            <a:avLst/>
          </a:prstGeom>
        </p:spPr>
      </p:pic>
      <p:pic>
        <p:nvPicPr>
          <p:cNvPr id="32" name="SK-19-img-31" descr="preencoded.png"/>
          <p:cNvPicPr>
            <a:picLocks noChangeAspect="1"/>
          </p:cNvPicPr>
          <p:nvPr/>
        </p:nvPicPr>
        <p:blipFill>
          <a:blip r:embed="rId24"/>
          <a:stretch>
            <a:fillRect/>
          </a:stretch>
        </p:blipFill>
        <p:spPr>
          <a:xfrm>
            <a:off x="6353175" y="4789140"/>
            <a:ext cx="238125" cy="190500"/>
          </a:xfrm>
          <a:prstGeom prst="rect">
            <a:avLst/>
          </a:prstGeom>
        </p:spPr>
      </p:pic>
      <p:pic>
        <p:nvPicPr>
          <p:cNvPr id="33" name="SK-19-img-32" descr="preencoded.png"/>
          <p:cNvPicPr>
            <a:picLocks noChangeAspect="1"/>
          </p:cNvPicPr>
          <p:nvPr/>
        </p:nvPicPr>
        <p:blipFill>
          <a:blip r:embed="rId17"/>
          <a:stretch>
            <a:fillRect/>
          </a:stretch>
        </p:blipFill>
        <p:spPr>
          <a:xfrm>
            <a:off x="6353175" y="5219700"/>
            <a:ext cx="202406" cy="166688"/>
          </a:xfrm>
          <a:prstGeom prst="rect">
            <a:avLst/>
          </a:prstGeom>
        </p:spPr>
      </p:pic>
      <p:pic>
        <p:nvPicPr>
          <p:cNvPr id="34" name="SK-19-img-33" descr="preencoded.png"/>
          <p:cNvPicPr>
            <a:picLocks noChangeAspect="1"/>
          </p:cNvPicPr>
          <p:nvPr/>
        </p:nvPicPr>
        <p:blipFill>
          <a:blip r:embed="rId17"/>
          <a:stretch>
            <a:fillRect/>
          </a:stretch>
        </p:blipFill>
        <p:spPr>
          <a:xfrm>
            <a:off x="6353175" y="5753100"/>
            <a:ext cx="202406" cy="166688"/>
          </a:xfrm>
          <a:prstGeom prst="rect">
            <a:avLst/>
          </a:prstGeom>
        </p:spPr>
      </p:pic>
      <p:sp>
        <p:nvSpPr>
          <p:cNvPr id="35" name="SK-19-text-34"/>
          <p:cNvSpPr/>
          <p:nvPr/>
        </p:nvSpPr>
        <p:spPr>
          <a:xfrm>
            <a:off x="571500" y="247650"/>
            <a:ext cx="11315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36" name="SK-19-text-35"/>
          <p:cNvSpPr/>
          <p:nvPr/>
        </p:nvSpPr>
        <p:spPr>
          <a:xfrm>
            <a:off x="571500" y="485775"/>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Conservative Management of Cuff Disorders</a:t>
            </a:r>
            <a:endParaRPr lang="en-US" sz="2550" dirty="0"/>
          </a:p>
        </p:txBody>
      </p:sp>
      <p:sp>
        <p:nvSpPr>
          <p:cNvPr id="37" name="SK-19-text-36"/>
          <p:cNvSpPr/>
          <p:nvPr/>
        </p:nvSpPr>
        <p:spPr>
          <a:xfrm>
            <a:off x="381000" y="6400800"/>
            <a:ext cx="11506200" cy="26670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
        <p:nvSpPr>
          <p:cNvPr id="38" name="SK-19-text-37"/>
          <p:cNvSpPr/>
          <p:nvPr/>
        </p:nvSpPr>
        <p:spPr>
          <a:xfrm>
            <a:off x="828675" y="1131540"/>
            <a:ext cx="63912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Initial Approach &amp; Physio</a:t>
            </a:r>
            <a:endParaRPr lang="en-US" sz="1650" dirty="0"/>
          </a:p>
        </p:txBody>
      </p:sp>
      <p:sp>
        <p:nvSpPr>
          <p:cNvPr id="39" name="SK-19-text-38"/>
          <p:cNvSpPr/>
          <p:nvPr/>
        </p:nvSpPr>
        <p:spPr>
          <a:xfrm>
            <a:off x="697706" y="1569690"/>
            <a:ext cx="5343525"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4B5563"/>
                </a:solidFill>
                <a:latin typeface="Open Sans" pitchFamily="34" charset="0"/>
                <a:ea typeface="Open Sans" pitchFamily="34" charset="-122"/>
                <a:cs typeface="Open Sans" pitchFamily="34" charset="-120"/>
              </a:rPr>
              <a:t>Activity Modification:</a:t>
            </a:r>
            <a:r>
              <a:rPr lang="en-US" sz="1275" dirty="0">
                <a:solidFill>
                  <a:srgbClr val="4B5563"/>
                </a:solidFill>
                <a:latin typeface="Open Sans" pitchFamily="34" charset="0"/>
                <a:ea typeface="Open Sans" pitchFamily="34" charset="-122"/>
                <a:cs typeface="Open Sans" pitchFamily="34" charset="-120"/>
              </a:rPr>
              <a:t> Avoid precipitating overhead work/sports for 3-6 months.</a:t>
            </a:r>
            <a:endParaRPr lang="en-US" sz="1275" dirty="0"/>
          </a:p>
        </p:txBody>
      </p:sp>
      <p:sp>
        <p:nvSpPr>
          <p:cNvPr id="40" name="SK-19-text-39"/>
          <p:cNvSpPr/>
          <p:nvPr/>
        </p:nvSpPr>
        <p:spPr>
          <a:xfrm>
            <a:off x="697706" y="2103090"/>
            <a:ext cx="5343525"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4B5563"/>
                </a:solidFill>
                <a:latin typeface="Open Sans" pitchFamily="34" charset="0"/>
                <a:ea typeface="Open Sans" pitchFamily="34" charset="-122"/>
                <a:cs typeface="Open Sans" pitchFamily="34" charset="-120"/>
              </a:rPr>
              <a:t>Physiotherapy:</a:t>
            </a:r>
            <a:r>
              <a:rPr lang="en-US" sz="1275" dirty="0">
                <a:solidFill>
                  <a:srgbClr val="4B5563"/>
                </a:solidFill>
                <a:latin typeface="Open Sans" pitchFamily="34" charset="0"/>
                <a:ea typeface="Open Sans" pitchFamily="34" charset="-122"/>
                <a:cs typeface="Open Sans" pitchFamily="34" charset="-120"/>
              </a:rPr>
              <a:t> Core focus on rotator cuff strengthening and scapular stabilizers.</a:t>
            </a:r>
            <a:endParaRPr lang="en-US" sz="1275" dirty="0"/>
          </a:p>
        </p:txBody>
      </p:sp>
      <p:sp>
        <p:nvSpPr>
          <p:cNvPr id="41" name="SK-19-text-40"/>
          <p:cNvSpPr/>
          <p:nvPr/>
        </p:nvSpPr>
        <p:spPr>
          <a:xfrm>
            <a:off x="697706" y="2636490"/>
            <a:ext cx="5343525"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4B5563"/>
                </a:solidFill>
                <a:latin typeface="Open Sans" pitchFamily="34" charset="0"/>
                <a:ea typeface="Open Sans" pitchFamily="34" charset="-122"/>
                <a:cs typeface="Open Sans" pitchFamily="34" charset="-120"/>
              </a:rPr>
              <a:t>Progression:</a:t>
            </a:r>
            <a:r>
              <a:rPr lang="en-US" sz="1275" dirty="0">
                <a:solidFill>
                  <a:srgbClr val="4B5563"/>
                </a:solidFill>
                <a:latin typeface="Open Sans" pitchFamily="34" charset="0"/>
                <a:ea typeface="Open Sans" pitchFamily="34" charset="-122"/>
                <a:cs typeface="Open Sans" pitchFamily="34" charset="-120"/>
              </a:rPr>
              <a:t> Pendulum → AAROM → Active → Progressive resistance exercises.</a:t>
            </a:r>
            <a:endParaRPr lang="en-US" sz="1275" dirty="0"/>
          </a:p>
        </p:txBody>
      </p:sp>
      <p:sp>
        <p:nvSpPr>
          <p:cNvPr id="42" name="SK-19-text-41"/>
          <p:cNvSpPr/>
          <p:nvPr/>
        </p:nvSpPr>
        <p:spPr>
          <a:xfrm>
            <a:off x="828675" y="3446115"/>
            <a:ext cx="463105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Analgesia Strategy</a:t>
            </a:r>
            <a:endParaRPr lang="en-US" sz="1650" dirty="0"/>
          </a:p>
        </p:txBody>
      </p:sp>
      <p:sp>
        <p:nvSpPr>
          <p:cNvPr id="43" name="SK-19-text-42"/>
          <p:cNvSpPr/>
          <p:nvPr/>
        </p:nvSpPr>
        <p:spPr>
          <a:xfrm>
            <a:off x="697706" y="3884265"/>
            <a:ext cx="5343525"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4B5563"/>
                </a:solidFill>
                <a:latin typeface="Open Sans" pitchFamily="34" charset="0"/>
                <a:ea typeface="Open Sans" pitchFamily="34" charset="-122"/>
                <a:cs typeface="Open Sans" pitchFamily="34" charset="-120"/>
              </a:rPr>
              <a:t>NICE 1st Line:</a:t>
            </a:r>
            <a:r>
              <a:rPr lang="en-US" sz="1275" dirty="0">
                <a:solidFill>
                  <a:srgbClr val="4B5563"/>
                </a:solidFill>
                <a:latin typeface="Open Sans" pitchFamily="34" charset="0"/>
                <a:ea typeface="Open Sans" pitchFamily="34" charset="-122"/>
                <a:cs typeface="Open Sans" pitchFamily="34" charset="-120"/>
              </a:rPr>
              <a:t> Topical NSAIDs (e.g., Diclofenac gel 1%) for localized relief.</a:t>
            </a:r>
            <a:endParaRPr lang="en-US" sz="1275" dirty="0"/>
          </a:p>
        </p:txBody>
      </p:sp>
      <p:sp>
        <p:nvSpPr>
          <p:cNvPr id="44" name="SK-19-text-43"/>
          <p:cNvSpPr/>
          <p:nvPr/>
        </p:nvSpPr>
        <p:spPr>
          <a:xfrm>
            <a:off x="697706" y="4417665"/>
            <a:ext cx="5343525"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4B5563"/>
                </a:solidFill>
                <a:latin typeface="Open Sans" pitchFamily="34" charset="0"/>
                <a:ea typeface="Open Sans" pitchFamily="34" charset="-122"/>
                <a:cs typeface="Open Sans" pitchFamily="34" charset="-120"/>
              </a:rPr>
              <a:t>Stepwise:</a:t>
            </a:r>
            <a:r>
              <a:rPr lang="en-US" sz="1275" dirty="0">
                <a:solidFill>
                  <a:srgbClr val="4B5563"/>
                </a:solidFill>
                <a:latin typeface="Open Sans" pitchFamily="34" charset="0"/>
                <a:ea typeface="Open Sans" pitchFamily="34" charset="-122"/>
                <a:cs typeface="Open Sans" pitchFamily="34" charset="-120"/>
              </a:rPr>
              <a:t> Paracetamol as base; short course oral NSAIDs (Ibuprofen/Naproxen) if needed.</a:t>
            </a:r>
            <a:endParaRPr lang="en-US" sz="1275" dirty="0"/>
          </a:p>
        </p:txBody>
      </p:sp>
      <p:sp>
        <p:nvSpPr>
          <p:cNvPr id="45" name="SK-19-text-44"/>
          <p:cNvSpPr/>
          <p:nvPr/>
        </p:nvSpPr>
        <p:spPr>
          <a:xfrm>
            <a:off x="697706" y="4951065"/>
            <a:ext cx="11494294"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4B5563"/>
                </a:solidFill>
                <a:latin typeface="Open Sans" pitchFamily="34" charset="0"/>
                <a:ea typeface="Open Sans" pitchFamily="34" charset="-122"/>
                <a:cs typeface="Open Sans" pitchFamily="34" charset="-120"/>
              </a:rPr>
              <a:t>Caution:</a:t>
            </a:r>
            <a:r>
              <a:rPr lang="en-US" sz="1275" dirty="0">
                <a:solidFill>
                  <a:srgbClr val="4B5563"/>
                </a:solidFill>
                <a:latin typeface="Open Sans" pitchFamily="34" charset="0"/>
                <a:ea typeface="Open Sans" pitchFamily="34" charset="-122"/>
                <a:cs typeface="Open Sans" pitchFamily="34" charset="-120"/>
              </a:rPr>
              <a:t> GI/CV/Renal risk assessment for long-term oral NSAID use.</a:t>
            </a:r>
            <a:endParaRPr lang="en-US" sz="1275" dirty="0"/>
          </a:p>
        </p:txBody>
      </p:sp>
      <p:sp>
        <p:nvSpPr>
          <p:cNvPr id="46" name="SK-19-text-45"/>
          <p:cNvSpPr/>
          <p:nvPr/>
        </p:nvSpPr>
        <p:spPr>
          <a:xfrm>
            <a:off x="762000" y="5619750"/>
            <a:ext cx="53435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rPr>
              <a:t>SAFE TO MANAGE</a:t>
            </a:r>
            <a:endParaRPr lang="en-US" sz="1200" dirty="0"/>
          </a:p>
        </p:txBody>
      </p:sp>
      <p:sp>
        <p:nvSpPr>
          <p:cNvPr id="47" name="SK-19-text-46"/>
          <p:cNvSpPr/>
          <p:nvPr/>
        </p:nvSpPr>
        <p:spPr>
          <a:xfrm>
            <a:off x="495300" y="5886450"/>
            <a:ext cx="5343525" cy="400050"/>
          </a:xfrm>
          <a:prstGeom prst="rect">
            <a:avLst/>
          </a:prstGeom>
          <a:noFill/>
          <a:ln/>
        </p:spPr>
        <p:txBody>
          <a:bodyPr vert="horz" wrap="square" lIns="0" tIns="0" rIns="0" bIns="0" rtlCol="0" anchor="ctr"/>
          <a:lstStyle/>
          <a:p>
            <a:pPr marL="0" indent="0">
              <a:lnSpc>
                <a:spcPts val="1575"/>
              </a:lnSpc>
              <a:buNone/>
            </a:pPr>
            <a:r>
              <a:rPr lang="en-US" sz="1125" dirty="0">
                <a:solidFill>
                  <a:srgbClr val="FFFFFF"/>
                </a:solidFill>
                <a:latin typeface="Open Sans" pitchFamily="34" charset="0"/>
                <a:ea typeface="Open Sans" pitchFamily="34" charset="-122"/>
                <a:cs typeface="Open Sans" pitchFamily="34" charset="-120"/>
              </a:rPr>
              <a:t>Gradual onset symptoms with a painful arc and preserved passive ROM are ideal for primary care management. Continue conservative measures for 3–6 months.</a:t>
            </a:r>
            <a:endParaRPr lang="en-US" sz="1125" dirty="0"/>
          </a:p>
        </p:txBody>
      </p:sp>
      <p:sp>
        <p:nvSpPr>
          <p:cNvPr id="48" name="SK-19-text-47"/>
          <p:cNvSpPr/>
          <p:nvPr/>
        </p:nvSpPr>
        <p:spPr>
          <a:xfrm>
            <a:off x="6686550" y="1131540"/>
            <a:ext cx="538543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Subacromial Injection</a:t>
            </a:r>
            <a:endParaRPr lang="en-US" sz="1650" dirty="0"/>
          </a:p>
        </p:txBody>
      </p:sp>
      <p:sp>
        <p:nvSpPr>
          <p:cNvPr id="49" name="SK-19-text-48"/>
          <p:cNvSpPr/>
          <p:nvPr/>
        </p:nvSpPr>
        <p:spPr>
          <a:xfrm>
            <a:off x="6555581" y="1569690"/>
            <a:ext cx="5343525"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4B5563"/>
                </a:solidFill>
                <a:latin typeface="Open Sans" pitchFamily="34" charset="0"/>
                <a:ea typeface="Open Sans" pitchFamily="34" charset="-122"/>
                <a:cs typeface="Open Sans" pitchFamily="34" charset="-120"/>
              </a:rPr>
              <a:t>Diagnostic:</a:t>
            </a:r>
            <a:r>
              <a:rPr lang="en-US" sz="1275" dirty="0">
                <a:solidFill>
                  <a:srgbClr val="4B5563"/>
                </a:solidFill>
                <a:latin typeface="Open Sans" pitchFamily="34" charset="0"/>
                <a:ea typeface="Open Sans" pitchFamily="34" charset="-122"/>
                <a:cs typeface="Open Sans" pitchFamily="34" charset="-120"/>
              </a:rPr>
              <a:t> 10mL 1% Lidocaine relieves pain if the origin is truly subacromial.</a:t>
            </a:r>
            <a:endParaRPr lang="en-US" sz="1275" dirty="0"/>
          </a:p>
        </p:txBody>
      </p:sp>
      <p:sp>
        <p:nvSpPr>
          <p:cNvPr id="50" name="SK-19-text-49"/>
          <p:cNvSpPr/>
          <p:nvPr/>
        </p:nvSpPr>
        <p:spPr>
          <a:xfrm>
            <a:off x="6555581" y="2103090"/>
            <a:ext cx="5636419"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4B5563"/>
                </a:solidFill>
                <a:latin typeface="Open Sans" pitchFamily="34" charset="0"/>
                <a:ea typeface="Open Sans" pitchFamily="34" charset="-122"/>
                <a:cs typeface="Open Sans" pitchFamily="34" charset="-120"/>
              </a:rPr>
              <a:t>Therapeutic:</a:t>
            </a:r>
            <a:r>
              <a:rPr lang="en-US" sz="1275" dirty="0">
                <a:solidFill>
                  <a:srgbClr val="4B5563"/>
                </a:solidFill>
                <a:latin typeface="Open Sans" pitchFamily="34" charset="0"/>
                <a:ea typeface="Open Sans" pitchFamily="34" charset="-122"/>
                <a:cs typeface="Open Sans" pitchFamily="34" charset="-120"/>
              </a:rPr>
              <a:t> Add Triamcinolone 40mg or Methylprednisolone 40mg.</a:t>
            </a:r>
            <a:endParaRPr lang="en-US" sz="1275" dirty="0"/>
          </a:p>
        </p:txBody>
      </p:sp>
      <p:sp>
        <p:nvSpPr>
          <p:cNvPr id="51" name="SK-19-text-50"/>
          <p:cNvSpPr/>
          <p:nvPr/>
        </p:nvSpPr>
        <p:spPr>
          <a:xfrm>
            <a:off x="6555581" y="2393603"/>
            <a:ext cx="5343525"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4B5563"/>
                </a:solidFill>
                <a:latin typeface="Open Sans" pitchFamily="34" charset="0"/>
                <a:ea typeface="Open Sans" pitchFamily="34" charset="-122"/>
                <a:cs typeface="Open Sans" pitchFamily="34" charset="-120"/>
              </a:rPr>
              <a:t>Accuracy:</a:t>
            </a:r>
            <a:r>
              <a:rPr lang="en-US" sz="1275" dirty="0">
                <a:solidFill>
                  <a:srgbClr val="4B5563"/>
                </a:solidFill>
                <a:latin typeface="Open Sans" pitchFamily="34" charset="0"/>
                <a:ea typeface="Open Sans" pitchFamily="34" charset="-122"/>
                <a:cs typeface="Open Sans" pitchFamily="34" charset="-120"/>
              </a:rPr>
              <a:t> Ultrasound-guided injections improve delivery into the deeper bursa.</a:t>
            </a:r>
            <a:endParaRPr lang="en-US" sz="1275" dirty="0"/>
          </a:p>
        </p:txBody>
      </p:sp>
      <p:sp>
        <p:nvSpPr>
          <p:cNvPr id="52" name="SK-19-text-51"/>
          <p:cNvSpPr/>
          <p:nvPr/>
        </p:nvSpPr>
        <p:spPr>
          <a:xfrm>
            <a:off x="6353175" y="2984153"/>
            <a:ext cx="5191125" cy="32385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E67E22"/>
                </a:solidFill>
              </a:rPr>
              <a:t> MAXIMUM 3 INJECTIONS PER SHOULDER</a:t>
            </a:r>
            <a:endParaRPr lang="en-US" sz="1200" dirty="0"/>
          </a:p>
        </p:txBody>
      </p:sp>
      <p:sp>
        <p:nvSpPr>
          <p:cNvPr id="53" name="SK-19-text-52"/>
          <p:cNvSpPr/>
          <p:nvPr/>
        </p:nvSpPr>
        <p:spPr>
          <a:xfrm>
            <a:off x="6619875" y="3584228"/>
            <a:ext cx="55721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rPr>
              <a:t>SCA FOCUS: SHARED DECISION MAKING</a:t>
            </a:r>
            <a:endParaRPr lang="en-US" sz="1200" dirty="0"/>
          </a:p>
        </p:txBody>
      </p:sp>
      <p:sp>
        <p:nvSpPr>
          <p:cNvPr id="54" name="SK-19-text-53"/>
          <p:cNvSpPr/>
          <p:nvPr/>
        </p:nvSpPr>
        <p:spPr>
          <a:xfrm>
            <a:off x="6353175" y="3850928"/>
            <a:ext cx="5343525" cy="600075"/>
          </a:xfrm>
          <a:prstGeom prst="rect">
            <a:avLst/>
          </a:prstGeom>
          <a:noFill/>
          <a:ln/>
        </p:spPr>
        <p:txBody>
          <a:bodyPr vert="horz" wrap="square" lIns="0" tIns="0" rIns="0" bIns="0" rtlCol="0" anchor="ctr"/>
          <a:lstStyle/>
          <a:p>
            <a:pPr marL="0" indent="0">
              <a:lnSpc>
                <a:spcPts val="1575"/>
              </a:lnSpc>
              <a:buNone/>
            </a:pPr>
            <a:r>
              <a:rPr lang="en-US" sz="1125" dirty="0">
                <a:solidFill>
                  <a:srgbClr val="FFFFFF"/>
                </a:solidFill>
                <a:latin typeface="Open Sans" pitchFamily="34" charset="0"/>
                <a:ea typeface="Open Sans" pitchFamily="34" charset="-122"/>
                <a:cs typeface="Open Sans" pitchFamily="34" charset="-120"/>
              </a:rPr>
              <a:t>Discuss the trade-off: Injections provide excellent short-term relief for physio engagement but do not fix underlying tendinopathy. Ensure patient understands the "3-injection limit" to protect tendon integrity.</a:t>
            </a:r>
            <a:endParaRPr lang="en-US" sz="1125" dirty="0"/>
          </a:p>
        </p:txBody>
      </p:sp>
      <p:sp>
        <p:nvSpPr>
          <p:cNvPr id="55" name="SK-19-text-54"/>
          <p:cNvSpPr/>
          <p:nvPr/>
        </p:nvSpPr>
        <p:spPr>
          <a:xfrm>
            <a:off x="6686550" y="4727228"/>
            <a:ext cx="550545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Imaging Considerations</a:t>
            </a:r>
            <a:endParaRPr lang="en-US" sz="1650" dirty="0"/>
          </a:p>
        </p:txBody>
      </p:sp>
      <p:sp>
        <p:nvSpPr>
          <p:cNvPr id="56" name="SK-19-text-55"/>
          <p:cNvSpPr/>
          <p:nvPr/>
        </p:nvSpPr>
        <p:spPr>
          <a:xfrm>
            <a:off x="6555581" y="5165378"/>
            <a:ext cx="5343525"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4B5563"/>
                </a:solidFill>
                <a:latin typeface="Open Sans" pitchFamily="34" charset="0"/>
                <a:ea typeface="Open Sans" pitchFamily="34" charset="-122"/>
                <a:cs typeface="Open Sans" pitchFamily="34" charset="-120"/>
              </a:rPr>
              <a:t>Scan BEFORE Injection:</a:t>
            </a:r>
            <a:r>
              <a:rPr lang="en-US" sz="1275" dirty="0">
                <a:solidFill>
                  <a:srgbClr val="4B5563"/>
                </a:solidFill>
                <a:latin typeface="Open Sans" pitchFamily="34" charset="0"/>
                <a:ea typeface="Open Sans" pitchFamily="34" charset="-122"/>
                <a:cs typeface="Open Sans" pitchFamily="34" charset="-120"/>
              </a:rPr>
              <a:t> If clinical picture is unclear or trauma is suspected.</a:t>
            </a:r>
            <a:endParaRPr lang="en-US" sz="1275" dirty="0"/>
          </a:p>
        </p:txBody>
      </p:sp>
      <p:sp>
        <p:nvSpPr>
          <p:cNvPr id="57" name="SK-19-text-56"/>
          <p:cNvSpPr/>
          <p:nvPr/>
        </p:nvSpPr>
        <p:spPr>
          <a:xfrm>
            <a:off x="6555581" y="5698778"/>
            <a:ext cx="5343525"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4B5563"/>
                </a:solidFill>
                <a:latin typeface="Open Sans" pitchFamily="34" charset="0"/>
                <a:ea typeface="Open Sans" pitchFamily="34" charset="-122"/>
                <a:cs typeface="Open Sans" pitchFamily="34" charset="-120"/>
              </a:rPr>
              <a:t>US Findings:</a:t>
            </a:r>
            <a:r>
              <a:rPr lang="en-US" sz="1275" dirty="0">
                <a:solidFill>
                  <a:srgbClr val="4B5563"/>
                </a:solidFill>
                <a:latin typeface="Open Sans" pitchFamily="34" charset="0"/>
                <a:ea typeface="Open Sans" pitchFamily="34" charset="-122"/>
                <a:cs typeface="Open Sans" pitchFamily="34" charset="-120"/>
              </a:rPr>
              <a:t> Identify if cuff is intact, severely degenerate, or torn to guide referral.</a:t>
            </a:r>
            <a:endParaRPr lang="en-US" sz="1275"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0-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0-img-3" descr="preencoded.png"/>
          <p:cNvPicPr>
            <a:picLocks noChangeAspect="1"/>
          </p:cNvPicPr>
          <p:nvPr/>
        </p:nvPicPr>
        <p:blipFill>
          <a:blip r:embed="rId5"/>
          <a:stretch>
            <a:fillRect/>
          </a:stretch>
        </p:blipFill>
        <p:spPr>
          <a:xfrm>
            <a:off x="571500" y="381000"/>
            <a:ext cx="11049000" cy="626715"/>
          </a:xfrm>
          <a:prstGeom prst="rect">
            <a:avLst/>
          </a:prstGeom>
        </p:spPr>
      </p:pic>
      <p:pic>
        <p:nvPicPr>
          <p:cNvPr id="5" name="SK-20-img-4" descr="preencoded.png"/>
          <p:cNvPicPr>
            <a:picLocks noChangeAspect="1"/>
          </p:cNvPicPr>
          <p:nvPr/>
        </p:nvPicPr>
        <p:blipFill>
          <a:blip r:embed="rId6"/>
          <a:stretch>
            <a:fillRect/>
          </a:stretch>
        </p:blipFill>
        <p:spPr>
          <a:xfrm>
            <a:off x="571500" y="1293465"/>
            <a:ext cx="5410200" cy="3423493"/>
          </a:xfrm>
          <a:prstGeom prst="rect">
            <a:avLst/>
          </a:prstGeom>
        </p:spPr>
      </p:pic>
      <p:pic>
        <p:nvPicPr>
          <p:cNvPr id="6" name="SK-20-img-5" descr="preencoded.png"/>
          <p:cNvPicPr>
            <a:picLocks noChangeAspect="1"/>
          </p:cNvPicPr>
          <p:nvPr/>
        </p:nvPicPr>
        <p:blipFill>
          <a:blip r:embed="rId7"/>
          <a:stretch>
            <a:fillRect/>
          </a:stretch>
        </p:blipFill>
        <p:spPr>
          <a:xfrm>
            <a:off x="685800" y="1407765"/>
            <a:ext cx="5181600" cy="390525"/>
          </a:xfrm>
          <a:prstGeom prst="rect">
            <a:avLst/>
          </a:prstGeom>
        </p:spPr>
      </p:pic>
      <p:pic>
        <p:nvPicPr>
          <p:cNvPr id="7" name="SK-20-img-6" descr="preencoded.png"/>
          <p:cNvPicPr>
            <a:picLocks noChangeAspect="1"/>
          </p:cNvPicPr>
          <p:nvPr/>
        </p:nvPicPr>
        <p:blipFill>
          <a:blip r:embed="rId8"/>
          <a:stretch>
            <a:fillRect/>
          </a:stretch>
        </p:blipFill>
        <p:spPr>
          <a:xfrm>
            <a:off x="685800" y="1458218"/>
            <a:ext cx="261937" cy="213420"/>
          </a:xfrm>
          <a:prstGeom prst="rect">
            <a:avLst/>
          </a:prstGeom>
        </p:spPr>
      </p:pic>
      <p:pic>
        <p:nvPicPr>
          <p:cNvPr id="8" name="SK-20-img-7" descr="preencoded.png"/>
          <p:cNvPicPr>
            <a:picLocks noChangeAspect="1"/>
          </p:cNvPicPr>
          <p:nvPr/>
        </p:nvPicPr>
        <p:blipFill>
          <a:blip r:embed="rId9"/>
          <a:stretch>
            <a:fillRect/>
          </a:stretch>
        </p:blipFill>
        <p:spPr>
          <a:xfrm>
            <a:off x="685800" y="1912590"/>
            <a:ext cx="214313" cy="214313"/>
          </a:xfrm>
          <a:prstGeom prst="rect">
            <a:avLst/>
          </a:prstGeom>
        </p:spPr>
      </p:pic>
      <p:pic>
        <p:nvPicPr>
          <p:cNvPr id="9" name="SK-20-img-8" descr="preencoded.png"/>
          <p:cNvPicPr>
            <a:picLocks noChangeAspect="1"/>
          </p:cNvPicPr>
          <p:nvPr/>
        </p:nvPicPr>
        <p:blipFill>
          <a:blip r:embed="rId10"/>
          <a:stretch>
            <a:fillRect/>
          </a:stretch>
        </p:blipFill>
        <p:spPr>
          <a:xfrm>
            <a:off x="685800" y="2522190"/>
            <a:ext cx="214313" cy="176361"/>
          </a:xfrm>
          <a:prstGeom prst="rect">
            <a:avLst/>
          </a:prstGeom>
        </p:spPr>
      </p:pic>
      <p:pic>
        <p:nvPicPr>
          <p:cNvPr id="10" name="SK-20-img-9" descr="preencoded.png"/>
          <p:cNvPicPr>
            <a:picLocks noChangeAspect="1"/>
          </p:cNvPicPr>
          <p:nvPr/>
        </p:nvPicPr>
        <p:blipFill>
          <a:blip r:embed="rId10"/>
          <a:stretch>
            <a:fillRect/>
          </a:stretch>
        </p:blipFill>
        <p:spPr>
          <a:xfrm>
            <a:off x="685800" y="2874615"/>
            <a:ext cx="214313" cy="176361"/>
          </a:xfrm>
          <a:prstGeom prst="rect">
            <a:avLst/>
          </a:prstGeom>
        </p:spPr>
      </p:pic>
      <p:pic>
        <p:nvPicPr>
          <p:cNvPr id="11" name="SK-20-img-10" descr="preencoded.png"/>
          <p:cNvPicPr>
            <a:picLocks noChangeAspect="1"/>
          </p:cNvPicPr>
          <p:nvPr/>
        </p:nvPicPr>
        <p:blipFill>
          <a:blip r:embed="rId11"/>
          <a:stretch>
            <a:fillRect/>
          </a:stretch>
        </p:blipFill>
        <p:spPr>
          <a:xfrm>
            <a:off x="685800" y="3227040"/>
            <a:ext cx="214313" cy="176361"/>
          </a:xfrm>
          <a:prstGeom prst="rect">
            <a:avLst/>
          </a:prstGeom>
        </p:spPr>
      </p:pic>
      <p:pic>
        <p:nvPicPr>
          <p:cNvPr id="12" name="SK-20-img-11" descr="preencoded.png"/>
          <p:cNvPicPr>
            <a:picLocks noChangeAspect="1"/>
          </p:cNvPicPr>
          <p:nvPr/>
        </p:nvPicPr>
        <p:blipFill>
          <a:blip r:embed="rId12"/>
          <a:stretch>
            <a:fillRect/>
          </a:stretch>
        </p:blipFill>
        <p:spPr>
          <a:xfrm>
            <a:off x="685800" y="3836640"/>
            <a:ext cx="209550" cy="266700"/>
          </a:xfrm>
          <a:prstGeom prst="rect">
            <a:avLst/>
          </a:prstGeom>
        </p:spPr>
      </p:pic>
      <p:pic>
        <p:nvPicPr>
          <p:cNvPr id="13" name="SK-20-img-12" descr="preencoded.png"/>
          <p:cNvPicPr>
            <a:picLocks noChangeAspect="1"/>
          </p:cNvPicPr>
          <p:nvPr/>
        </p:nvPicPr>
        <p:blipFill>
          <a:blip r:embed="rId13"/>
          <a:stretch>
            <a:fillRect/>
          </a:stretch>
        </p:blipFill>
        <p:spPr>
          <a:xfrm>
            <a:off x="571500" y="4907459"/>
            <a:ext cx="5410200" cy="921841"/>
          </a:xfrm>
          <a:prstGeom prst="rect">
            <a:avLst/>
          </a:prstGeom>
        </p:spPr>
      </p:pic>
      <p:pic>
        <p:nvPicPr>
          <p:cNvPr id="14" name="SK-20-img-13" descr="preencoded.png"/>
          <p:cNvPicPr>
            <a:picLocks noChangeAspect="1"/>
          </p:cNvPicPr>
          <p:nvPr/>
        </p:nvPicPr>
        <p:blipFill>
          <a:blip r:embed="rId14"/>
          <a:stretch>
            <a:fillRect/>
          </a:stretch>
        </p:blipFill>
        <p:spPr>
          <a:xfrm>
            <a:off x="6210300" y="1293465"/>
            <a:ext cx="5410200" cy="3210223"/>
          </a:xfrm>
          <a:prstGeom prst="rect">
            <a:avLst/>
          </a:prstGeom>
        </p:spPr>
      </p:pic>
      <p:pic>
        <p:nvPicPr>
          <p:cNvPr id="15" name="SK-20-img-14" descr="preencoded.png"/>
          <p:cNvPicPr>
            <a:picLocks noChangeAspect="1"/>
          </p:cNvPicPr>
          <p:nvPr/>
        </p:nvPicPr>
        <p:blipFill>
          <a:blip r:embed="rId7"/>
          <a:stretch>
            <a:fillRect/>
          </a:stretch>
        </p:blipFill>
        <p:spPr>
          <a:xfrm>
            <a:off x="6324600" y="1407765"/>
            <a:ext cx="5181600" cy="390525"/>
          </a:xfrm>
          <a:prstGeom prst="rect">
            <a:avLst/>
          </a:prstGeom>
        </p:spPr>
      </p:pic>
      <p:pic>
        <p:nvPicPr>
          <p:cNvPr id="16" name="SK-20-img-15" descr="preencoded.png"/>
          <p:cNvPicPr>
            <a:picLocks noChangeAspect="1"/>
          </p:cNvPicPr>
          <p:nvPr/>
        </p:nvPicPr>
        <p:blipFill>
          <a:blip r:embed="rId15"/>
          <a:stretch>
            <a:fillRect/>
          </a:stretch>
        </p:blipFill>
        <p:spPr>
          <a:xfrm>
            <a:off x="6324600" y="1458218"/>
            <a:ext cx="261937" cy="213420"/>
          </a:xfrm>
          <a:prstGeom prst="rect">
            <a:avLst/>
          </a:prstGeom>
        </p:spPr>
      </p:pic>
      <p:pic>
        <p:nvPicPr>
          <p:cNvPr id="17" name="SK-20-img-16" descr="preencoded.png"/>
          <p:cNvPicPr>
            <a:picLocks noChangeAspect="1"/>
          </p:cNvPicPr>
          <p:nvPr/>
        </p:nvPicPr>
        <p:blipFill>
          <a:blip r:embed="rId16"/>
          <a:stretch>
            <a:fillRect/>
          </a:stretch>
        </p:blipFill>
        <p:spPr>
          <a:xfrm>
            <a:off x="6324600" y="1912590"/>
            <a:ext cx="214313" cy="214313"/>
          </a:xfrm>
          <a:prstGeom prst="rect">
            <a:avLst/>
          </a:prstGeom>
        </p:spPr>
      </p:pic>
      <p:pic>
        <p:nvPicPr>
          <p:cNvPr id="18" name="SK-20-img-17" descr="preencoded.png"/>
          <p:cNvPicPr>
            <a:picLocks noChangeAspect="1"/>
          </p:cNvPicPr>
          <p:nvPr/>
        </p:nvPicPr>
        <p:blipFill>
          <a:blip r:embed="rId16"/>
          <a:stretch>
            <a:fillRect/>
          </a:stretch>
        </p:blipFill>
        <p:spPr>
          <a:xfrm>
            <a:off x="6324600" y="2522190"/>
            <a:ext cx="214313" cy="214313"/>
          </a:xfrm>
          <a:prstGeom prst="rect">
            <a:avLst/>
          </a:prstGeom>
        </p:spPr>
      </p:pic>
      <p:pic>
        <p:nvPicPr>
          <p:cNvPr id="19" name="SK-20-img-18" descr="preencoded.png"/>
          <p:cNvPicPr>
            <a:picLocks noChangeAspect="1"/>
          </p:cNvPicPr>
          <p:nvPr/>
        </p:nvPicPr>
        <p:blipFill>
          <a:blip r:embed="rId16"/>
          <a:stretch>
            <a:fillRect/>
          </a:stretch>
        </p:blipFill>
        <p:spPr>
          <a:xfrm>
            <a:off x="6324600" y="3131790"/>
            <a:ext cx="214313" cy="214313"/>
          </a:xfrm>
          <a:prstGeom prst="rect">
            <a:avLst/>
          </a:prstGeom>
        </p:spPr>
      </p:pic>
      <p:pic>
        <p:nvPicPr>
          <p:cNvPr id="20" name="SK-20-img-19" descr="preencoded.png"/>
          <p:cNvPicPr>
            <a:picLocks noChangeAspect="1"/>
          </p:cNvPicPr>
          <p:nvPr/>
        </p:nvPicPr>
        <p:blipFill>
          <a:blip r:embed="rId16"/>
          <a:stretch>
            <a:fillRect/>
          </a:stretch>
        </p:blipFill>
        <p:spPr>
          <a:xfrm>
            <a:off x="6324600" y="3741390"/>
            <a:ext cx="214313" cy="214313"/>
          </a:xfrm>
          <a:prstGeom prst="rect">
            <a:avLst/>
          </a:prstGeom>
        </p:spPr>
      </p:pic>
      <p:pic>
        <p:nvPicPr>
          <p:cNvPr id="21" name="SK-20-img-20" descr="preencoded.png"/>
          <p:cNvPicPr>
            <a:picLocks noChangeAspect="1"/>
          </p:cNvPicPr>
          <p:nvPr/>
        </p:nvPicPr>
        <p:blipFill>
          <a:blip r:embed="rId17"/>
          <a:stretch>
            <a:fillRect/>
          </a:stretch>
        </p:blipFill>
        <p:spPr>
          <a:xfrm>
            <a:off x="6210300" y="4694188"/>
            <a:ext cx="5410200" cy="1135112"/>
          </a:xfrm>
          <a:prstGeom prst="rect">
            <a:avLst/>
          </a:prstGeom>
        </p:spPr>
      </p:pic>
      <p:pic>
        <p:nvPicPr>
          <p:cNvPr id="22" name="SK-20-img-21" descr="preencoded.png"/>
          <p:cNvPicPr>
            <a:picLocks noChangeAspect="1"/>
          </p:cNvPicPr>
          <p:nvPr/>
        </p:nvPicPr>
        <p:blipFill>
          <a:blip r:embed="rId18"/>
          <a:stretch>
            <a:fillRect/>
          </a:stretch>
        </p:blipFill>
        <p:spPr>
          <a:xfrm>
            <a:off x="571500" y="6210300"/>
            <a:ext cx="11049000" cy="266700"/>
          </a:xfrm>
          <a:prstGeom prst="rect">
            <a:avLst/>
          </a:prstGeom>
        </p:spPr>
      </p:pic>
      <p:sp>
        <p:nvSpPr>
          <p:cNvPr id="23" name="SK-20-text-22"/>
          <p:cNvSpPr/>
          <p:nvPr/>
        </p:nvSpPr>
        <p:spPr>
          <a:xfrm>
            <a:off x="762000" y="381000"/>
            <a:ext cx="10934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24" name="SK-20-text-23"/>
          <p:cNvSpPr/>
          <p:nvPr/>
        </p:nvSpPr>
        <p:spPr>
          <a:xfrm>
            <a:off x="762000" y="619125"/>
            <a:ext cx="114300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Surgical Options for Rotator Cuff Disorders</a:t>
            </a:r>
            <a:endParaRPr lang="en-US" sz="2550" dirty="0"/>
          </a:p>
        </p:txBody>
      </p:sp>
      <p:sp>
        <p:nvSpPr>
          <p:cNvPr id="25" name="SK-20-text-24"/>
          <p:cNvSpPr/>
          <p:nvPr/>
        </p:nvSpPr>
        <p:spPr>
          <a:xfrm>
            <a:off x="1042988" y="1407765"/>
            <a:ext cx="5783580" cy="390525"/>
          </a:xfrm>
          <a:prstGeom prst="rect">
            <a:avLst/>
          </a:prstGeom>
          <a:noFill/>
          <a:ln/>
        </p:spPr>
        <p:txBody>
          <a:bodyPr vert="horz" wrap="square" lIns="0" tIns="0" rIns="0" bIns="0" rtlCol="0" anchor="ctr"/>
          <a:lstStyle/>
          <a:p>
            <a:pPr marL="0" indent="0">
              <a:lnSpc>
                <a:spcPts val="2475"/>
              </a:lnSpc>
              <a:buNone/>
            </a:pPr>
            <a:r>
              <a:rPr lang="en-US" sz="1650" b="1" dirty="0">
                <a:solidFill>
                  <a:srgbClr val="E67E22"/>
                </a:solidFill>
              </a:rPr>
              <a:t>Indications for Surgery</a:t>
            </a:r>
            <a:endParaRPr lang="en-US" sz="1650" dirty="0"/>
          </a:p>
        </p:txBody>
      </p:sp>
      <p:sp>
        <p:nvSpPr>
          <p:cNvPr id="26" name="SK-20-text-25"/>
          <p:cNvSpPr/>
          <p:nvPr/>
        </p:nvSpPr>
        <p:spPr>
          <a:xfrm>
            <a:off x="995363" y="1912590"/>
            <a:ext cx="4872038" cy="514350"/>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Open Sans" pitchFamily="34" charset="0"/>
                <a:ea typeface="Open Sans" pitchFamily="34" charset="-122"/>
                <a:cs typeface="Open Sans" pitchFamily="34" charset="-120"/>
              </a:rPr>
              <a:t>Failure of conservative management after </a:t>
            </a:r>
            <a:r>
              <a:rPr lang="en-US" sz="1350" b="1" dirty="0">
                <a:solidFill>
                  <a:srgbClr val="4B5563"/>
                </a:solidFill>
                <a:latin typeface="Open Sans" pitchFamily="34" charset="0"/>
                <a:ea typeface="Open Sans" pitchFamily="34" charset="-122"/>
                <a:cs typeface="Open Sans" pitchFamily="34" charset="-120"/>
              </a:rPr>
              <a:t>3–6 months</a:t>
            </a:r>
            <a:r>
              <a:rPr lang="en-US" sz="1350" dirty="0">
                <a:solidFill>
                  <a:srgbClr val="4B5563"/>
                </a:solidFill>
                <a:latin typeface="Open Sans" pitchFamily="34" charset="0"/>
                <a:ea typeface="Open Sans" pitchFamily="34" charset="-122"/>
                <a:cs typeface="Open Sans" pitchFamily="34" charset="-120"/>
              </a:rPr>
              <a:t> (Physio + Injections).</a:t>
            </a:r>
            <a:endParaRPr lang="en-US" sz="1350" dirty="0"/>
          </a:p>
        </p:txBody>
      </p:sp>
      <p:sp>
        <p:nvSpPr>
          <p:cNvPr id="27" name="SK-20-text-26"/>
          <p:cNvSpPr/>
          <p:nvPr/>
        </p:nvSpPr>
        <p:spPr>
          <a:xfrm>
            <a:off x="995363" y="2522190"/>
            <a:ext cx="1090422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Open Sans" pitchFamily="34" charset="0"/>
                <a:ea typeface="Open Sans" pitchFamily="34" charset="-122"/>
                <a:cs typeface="Open Sans" pitchFamily="34" charset="-120"/>
              </a:rPr>
              <a:t>Persistent </a:t>
            </a:r>
            <a:r>
              <a:rPr lang="en-US" sz="1350" b="1" dirty="0">
                <a:solidFill>
                  <a:srgbClr val="4B5563"/>
                </a:solidFill>
                <a:latin typeface="Open Sans" pitchFamily="34" charset="0"/>
                <a:ea typeface="Open Sans" pitchFamily="34" charset="-122"/>
                <a:cs typeface="Open Sans" pitchFamily="34" charset="-120"/>
              </a:rPr>
              <a:t>night pain</a:t>
            </a:r>
            <a:r>
              <a:rPr lang="en-US" sz="1350" dirty="0">
                <a:solidFill>
                  <a:srgbClr val="4B5563"/>
                </a:solidFill>
                <a:latin typeface="Open Sans" pitchFamily="34" charset="0"/>
                <a:ea typeface="Open Sans" pitchFamily="34" charset="-122"/>
                <a:cs typeface="Open Sans" pitchFamily="34" charset="-120"/>
              </a:rPr>
              <a:t> interfering with sleep quality.</a:t>
            </a:r>
            <a:endParaRPr lang="en-US" sz="1350" dirty="0"/>
          </a:p>
        </p:txBody>
      </p:sp>
      <p:sp>
        <p:nvSpPr>
          <p:cNvPr id="28" name="SK-20-text-27"/>
          <p:cNvSpPr/>
          <p:nvPr/>
        </p:nvSpPr>
        <p:spPr>
          <a:xfrm>
            <a:off x="995363" y="2874615"/>
            <a:ext cx="11196638"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Open Sans" pitchFamily="34" charset="0"/>
                <a:ea typeface="Open Sans" pitchFamily="34" charset="-122"/>
                <a:cs typeface="Open Sans" pitchFamily="34" charset="-120"/>
              </a:rPr>
              <a:t>Significant functional deficit affecting ADLs or occupation.</a:t>
            </a:r>
            <a:endParaRPr lang="en-US" sz="1350" dirty="0"/>
          </a:p>
        </p:txBody>
      </p:sp>
      <p:sp>
        <p:nvSpPr>
          <p:cNvPr id="29" name="SK-20-text-28"/>
          <p:cNvSpPr/>
          <p:nvPr/>
        </p:nvSpPr>
        <p:spPr>
          <a:xfrm>
            <a:off x="995363" y="3227040"/>
            <a:ext cx="4872038" cy="514350"/>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Open Sans" pitchFamily="34" charset="0"/>
                <a:ea typeface="Open Sans" pitchFamily="34" charset="-122"/>
                <a:cs typeface="Open Sans" pitchFamily="34" charset="-120"/>
              </a:rPr>
              <a:t>Confirmed </a:t>
            </a:r>
            <a:r>
              <a:rPr lang="en-US" sz="1350" b="1" dirty="0">
                <a:solidFill>
                  <a:srgbClr val="4B5563"/>
                </a:solidFill>
                <a:latin typeface="Open Sans" pitchFamily="34" charset="0"/>
                <a:ea typeface="Open Sans" pitchFamily="34" charset="-122"/>
                <a:cs typeface="Open Sans" pitchFamily="34" charset="-120"/>
              </a:rPr>
              <a:t>Neer Stage II or III</a:t>
            </a:r>
            <a:r>
              <a:rPr lang="en-US" sz="1350" dirty="0">
                <a:solidFill>
                  <a:srgbClr val="4B5563"/>
                </a:solidFill>
                <a:latin typeface="Open Sans" pitchFamily="34" charset="0"/>
                <a:ea typeface="Open Sans" pitchFamily="34" charset="-122"/>
                <a:cs typeface="Open Sans" pitchFamily="34" charset="-120"/>
              </a:rPr>
              <a:t> changes with bony impingement.</a:t>
            </a:r>
            <a:endParaRPr lang="en-US" sz="1350" dirty="0"/>
          </a:p>
        </p:txBody>
      </p:sp>
      <p:sp>
        <p:nvSpPr>
          <p:cNvPr id="30" name="SK-20-text-29"/>
          <p:cNvSpPr/>
          <p:nvPr/>
        </p:nvSpPr>
        <p:spPr>
          <a:xfrm>
            <a:off x="990600" y="3836640"/>
            <a:ext cx="518160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C0392B"/>
                </a:solidFill>
                <a:latin typeface="Open Sans" pitchFamily="34" charset="0"/>
                <a:ea typeface="Open Sans" pitchFamily="34" charset="-122"/>
                <a:cs typeface="Open Sans" pitchFamily="34" charset="-120"/>
              </a:rPr>
              <a:t>Contraindication:</a:t>
            </a:r>
            <a:r>
              <a:rPr lang="en-US" sz="1350" dirty="0">
                <a:solidFill>
                  <a:srgbClr val="4B5563"/>
                </a:solidFill>
                <a:latin typeface="Open Sans" pitchFamily="34" charset="0"/>
                <a:ea typeface="Open Sans" pitchFamily="34" charset="-122"/>
                <a:cs typeface="Open Sans" pitchFamily="34" charset="-120"/>
              </a:rPr>
              <a:t>Not indicated for primary Rheumatoid Arthritis (RA) joint destruction.</a:t>
            </a:r>
            <a:endParaRPr lang="en-US" sz="1350" dirty="0"/>
          </a:p>
        </p:txBody>
      </p:sp>
      <p:sp>
        <p:nvSpPr>
          <p:cNvPr id="31" name="SK-20-text-30"/>
          <p:cNvSpPr/>
          <p:nvPr/>
        </p:nvSpPr>
        <p:spPr>
          <a:xfrm>
            <a:off x="685800" y="5021759"/>
            <a:ext cx="52578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8E44AD"/>
                </a:solidFill>
              </a:rPr>
              <a:t>EXAM PEARL: AKT FOCUS</a:t>
            </a:r>
            <a:endParaRPr lang="en-US" sz="1200" dirty="0"/>
          </a:p>
        </p:txBody>
      </p:sp>
      <p:sp>
        <p:nvSpPr>
          <p:cNvPr id="32" name="SK-20-text-31"/>
          <p:cNvSpPr/>
          <p:nvPr/>
        </p:nvSpPr>
        <p:spPr>
          <a:xfrm>
            <a:off x="685800" y="5288459"/>
            <a:ext cx="5181600" cy="426541"/>
          </a:xfrm>
          <a:prstGeom prst="rect">
            <a:avLst/>
          </a:prstGeom>
          <a:noFill/>
          <a:ln/>
        </p:spPr>
        <p:txBody>
          <a:bodyPr vert="horz" wrap="square" lIns="0" tIns="0" rIns="0" bIns="0" rtlCol="0" anchor="ctr"/>
          <a:lstStyle/>
          <a:p>
            <a:pPr marL="0" indent="0">
              <a:lnSpc>
                <a:spcPts val="1680"/>
              </a:lnSpc>
              <a:buNone/>
            </a:pPr>
            <a:r>
              <a:rPr lang="en-US" sz="1200" dirty="0">
                <a:solidFill>
                  <a:srgbClr val="1A1A1B"/>
                </a:solidFill>
                <a:latin typeface="Open Sans" pitchFamily="34" charset="0"/>
                <a:ea typeface="Open Sans" pitchFamily="34" charset="-122"/>
                <a:cs typeface="Open Sans" pitchFamily="34" charset="-120"/>
              </a:rPr>
              <a:t>Surgical intervention is typically considered transition from </a:t>
            </a:r>
            <a:r>
              <a:rPr lang="en-US" sz="1200" b="1" dirty="0">
                <a:solidFill>
                  <a:srgbClr val="1A1A1B"/>
                </a:solidFill>
                <a:latin typeface="Open Sans" pitchFamily="34" charset="0"/>
                <a:ea typeface="Open Sans" pitchFamily="34" charset="-122"/>
                <a:cs typeface="Open Sans" pitchFamily="34" charset="-120"/>
              </a:rPr>
              <a:t>Stage II (Fibrosis)</a:t>
            </a:r>
            <a:r>
              <a:rPr lang="en-US" sz="1200" dirty="0">
                <a:solidFill>
                  <a:srgbClr val="1A1A1B"/>
                </a:solidFill>
                <a:latin typeface="Open Sans" pitchFamily="34" charset="0"/>
                <a:ea typeface="Open Sans" pitchFamily="34" charset="-122"/>
                <a:cs typeface="Open Sans" pitchFamily="34" charset="-120"/>
              </a:rPr>
              <a:t> to </a:t>
            </a:r>
            <a:r>
              <a:rPr lang="en-US" sz="1200" b="1" dirty="0">
                <a:solidFill>
                  <a:srgbClr val="1A1A1B"/>
                </a:solidFill>
                <a:latin typeface="Open Sans" pitchFamily="34" charset="0"/>
                <a:ea typeface="Open Sans" pitchFamily="34" charset="-122"/>
                <a:cs typeface="Open Sans" pitchFamily="34" charset="-120"/>
              </a:rPr>
              <a:t>Stage III (Bony spurs/Tears)</a:t>
            </a:r>
            <a:r>
              <a:rPr lang="en-US" sz="1200" dirty="0">
                <a:solidFill>
                  <a:srgbClr val="1A1A1B"/>
                </a:solidFill>
                <a:latin typeface="Open Sans" pitchFamily="34" charset="0"/>
                <a:ea typeface="Open Sans" pitchFamily="34" charset="-122"/>
                <a:cs typeface="Open Sans" pitchFamily="34" charset="-120"/>
              </a:rPr>
              <a:t> in the Neer Classification.</a:t>
            </a:r>
            <a:endParaRPr lang="en-US" sz="1200" dirty="0"/>
          </a:p>
        </p:txBody>
      </p:sp>
      <p:sp>
        <p:nvSpPr>
          <p:cNvPr id="33" name="SK-20-text-32"/>
          <p:cNvSpPr/>
          <p:nvPr/>
        </p:nvSpPr>
        <p:spPr>
          <a:xfrm>
            <a:off x="6681788" y="1407765"/>
            <a:ext cx="5181600" cy="390525"/>
          </a:xfrm>
          <a:prstGeom prst="rect">
            <a:avLst/>
          </a:prstGeom>
          <a:noFill/>
          <a:ln/>
        </p:spPr>
        <p:txBody>
          <a:bodyPr vert="horz" wrap="square" lIns="0" tIns="0" rIns="0" bIns="0" rtlCol="0" anchor="ctr"/>
          <a:lstStyle/>
          <a:p>
            <a:pPr marL="0" indent="0">
              <a:lnSpc>
                <a:spcPts val="2475"/>
              </a:lnSpc>
              <a:buNone/>
            </a:pPr>
            <a:r>
              <a:rPr lang="en-US" sz="1650" b="1" dirty="0">
                <a:solidFill>
                  <a:srgbClr val="E67E22"/>
                </a:solidFill>
              </a:rPr>
              <a:t>Common Procedures</a:t>
            </a:r>
            <a:endParaRPr lang="en-US" sz="1650" dirty="0"/>
          </a:p>
        </p:txBody>
      </p:sp>
      <p:sp>
        <p:nvSpPr>
          <p:cNvPr id="34" name="SK-20-text-33"/>
          <p:cNvSpPr/>
          <p:nvPr/>
        </p:nvSpPr>
        <p:spPr>
          <a:xfrm>
            <a:off x="6634163" y="1912590"/>
            <a:ext cx="487203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Open Sans" pitchFamily="34" charset="0"/>
                <a:ea typeface="Open Sans" pitchFamily="34" charset="-122"/>
                <a:cs typeface="Open Sans" pitchFamily="34" charset="-120"/>
              </a:rPr>
              <a:t>Arthroscopic Subacromial Decompression (ASD):</a:t>
            </a:r>
            <a:r>
              <a:rPr lang="en-US" sz="1350" dirty="0">
                <a:solidFill>
                  <a:srgbClr val="4B5563"/>
                </a:solidFill>
                <a:latin typeface="Open Sans" pitchFamily="34" charset="0"/>
                <a:ea typeface="Open Sans" pitchFamily="34" charset="-122"/>
                <a:cs typeface="Open Sans" pitchFamily="34" charset="-120"/>
              </a:rPr>
              <a:t> Removal of inflamed bursa and soft tissue debridement.</a:t>
            </a:r>
            <a:endParaRPr lang="en-US" sz="1350" dirty="0"/>
          </a:p>
        </p:txBody>
      </p:sp>
      <p:sp>
        <p:nvSpPr>
          <p:cNvPr id="35" name="SK-20-text-34"/>
          <p:cNvSpPr/>
          <p:nvPr/>
        </p:nvSpPr>
        <p:spPr>
          <a:xfrm>
            <a:off x="6634163" y="2522190"/>
            <a:ext cx="487203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Open Sans" pitchFamily="34" charset="0"/>
                <a:ea typeface="Open Sans" pitchFamily="34" charset="-122"/>
                <a:cs typeface="Open Sans" pitchFamily="34" charset="-120"/>
              </a:rPr>
              <a:t>Acromioplasty:</a:t>
            </a:r>
            <a:r>
              <a:rPr lang="en-US" sz="1350" dirty="0">
                <a:solidFill>
                  <a:srgbClr val="4B5563"/>
                </a:solidFill>
                <a:latin typeface="Open Sans" pitchFamily="34" charset="0"/>
                <a:ea typeface="Open Sans" pitchFamily="34" charset="-122"/>
                <a:cs typeface="Open Sans" pitchFamily="34" charset="-120"/>
              </a:rPr>
              <a:t> Surgical smoothing of the under-surface of the acromion to increase subacromial space.</a:t>
            </a:r>
            <a:endParaRPr lang="en-US" sz="1350" dirty="0"/>
          </a:p>
        </p:txBody>
      </p:sp>
      <p:sp>
        <p:nvSpPr>
          <p:cNvPr id="36" name="SK-20-text-35"/>
          <p:cNvSpPr/>
          <p:nvPr/>
        </p:nvSpPr>
        <p:spPr>
          <a:xfrm>
            <a:off x="6634163" y="3131790"/>
            <a:ext cx="487203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Open Sans" pitchFamily="34" charset="0"/>
                <a:ea typeface="Open Sans" pitchFamily="34" charset="-122"/>
                <a:cs typeface="Open Sans" pitchFamily="34" charset="-120"/>
              </a:rPr>
              <a:t>Coracoacromial Ligament Release:</a:t>
            </a:r>
            <a:r>
              <a:rPr lang="en-US" sz="1350" dirty="0">
                <a:solidFill>
                  <a:srgbClr val="4B5563"/>
                </a:solidFill>
                <a:latin typeface="Open Sans" pitchFamily="34" charset="0"/>
                <a:ea typeface="Open Sans" pitchFamily="34" charset="-122"/>
                <a:cs typeface="Open Sans" pitchFamily="34" charset="-120"/>
              </a:rPr>
              <a:t> Detaching the ligament to reduce mechanical "pinching."</a:t>
            </a:r>
            <a:endParaRPr lang="en-US" sz="1350" dirty="0"/>
          </a:p>
        </p:txBody>
      </p:sp>
      <p:sp>
        <p:nvSpPr>
          <p:cNvPr id="37" name="SK-20-text-36"/>
          <p:cNvSpPr/>
          <p:nvPr/>
        </p:nvSpPr>
        <p:spPr>
          <a:xfrm>
            <a:off x="6634163" y="3741390"/>
            <a:ext cx="487203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Open Sans" pitchFamily="34" charset="0"/>
                <a:ea typeface="Open Sans" pitchFamily="34" charset="-122"/>
                <a:cs typeface="Open Sans" pitchFamily="34" charset="-120"/>
              </a:rPr>
              <a:t>AC Joint Resection:</a:t>
            </a:r>
            <a:r>
              <a:rPr lang="en-US" sz="1350" dirty="0">
                <a:solidFill>
                  <a:srgbClr val="4B5563"/>
                </a:solidFill>
                <a:latin typeface="Open Sans" pitchFamily="34" charset="0"/>
                <a:ea typeface="Open Sans" pitchFamily="34" charset="-122"/>
                <a:cs typeface="Open Sans" pitchFamily="34" charset="-120"/>
              </a:rPr>
              <a:t> If distal clavicle osteophytes are contributing to subacromial narrowing.</a:t>
            </a:r>
            <a:endParaRPr lang="en-US" sz="1350" dirty="0"/>
          </a:p>
        </p:txBody>
      </p:sp>
      <p:sp>
        <p:nvSpPr>
          <p:cNvPr id="38" name="SK-20-text-37"/>
          <p:cNvSpPr/>
          <p:nvPr/>
        </p:nvSpPr>
        <p:spPr>
          <a:xfrm>
            <a:off x="6324600" y="4808488"/>
            <a:ext cx="52578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8080"/>
                </a:solidFill>
              </a:rPr>
              <a:t>EXAM PEARL: SCA FOCUS</a:t>
            </a:r>
            <a:endParaRPr lang="en-US" sz="1200" dirty="0"/>
          </a:p>
        </p:txBody>
      </p:sp>
      <p:sp>
        <p:nvSpPr>
          <p:cNvPr id="39" name="SK-20-text-38"/>
          <p:cNvSpPr/>
          <p:nvPr/>
        </p:nvSpPr>
        <p:spPr>
          <a:xfrm>
            <a:off x="6324600" y="5075188"/>
            <a:ext cx="5181600" cy="639812"/>
          </a:xfrm>
          <a:prstGeom prst="rect">
            <a:avLst/>
          </a:prstGeom>
          <a:noFill/>
          <a:ln/>
        </p:spPr>
        <p:txBody>
          <a:bodyPr vert="horz" wrap="square" lIns="0" tIns="0" rIns="0" bIns="0" rtlCol="0" anchor="ctr"/>
          <a:lstStyle/>
          <a:p>
            <a:pPr marL="0" indent="0">
              <a:lnSpc>
                <a:spcPts val="1680"/>
              </a:lnSpc>
              <a:buNone/>
            </a:pPr>
            <a:r>
              <a:rPr lang="en-US" sz="1200" b="1" dirty="0">
                <a:solidFill>
                  <a:srgbClr val="1A1A1B"/>
                </a:solidFill>
                <a:latin typeface="Open Sans" pitchFamily="34" charset="0"/>
                <a:ea typeface="Open Sans" pitchFamily="34" charset="-122"/>
                <a:cs typeface="Open Sans" pitchFamily="34" charset="-120"/>
              </a:rPr>
              <a:t>Shared Decision Making:</a:t>
            </a:r>
            <a:r>
              <a:rPr lang="en-US" sz="1200" dirty="0">
                <a:solidFill>
                  <a:srgbClr val="1A1A1B"/>
                </a:solidFill>
                <a:latin typeface="Open Sans" pitchFamily="34" charset="0"/>
                <a:ea typeface="Open Sans" pitchFamily="34" charset="-122"/>
                <a:cs typeface="Open Sans" pitchFamily="34" charset="-120"/>
              </a:rPr>
              <a:t> Discuss that surgery is elective. Manage expectations—rehab post-op is intensive and full recovery takes months.</a:t>
            </a:r>
            <a:endParaRPr lang="en-US" sz="1200" dirty="0"/>
          </a:p>
        </p:txBody>
      </p:sp>
      <p:sp>
        <p:nvSpPr>
          <p:cNvPr id="40" name="SK-20-text-39"/>
          <p:cNvSpPr/>
          <p:nvPr/>
        </p:nvSpPr>
        <p:spPr>
          <a:xfrm>
            <a:off x="571500" y="63055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
        <p:nvSpPr>
          <p:cNvPr id="41" name="SK-20-text-40"/>
          <p:cNvSpPr/>
          <p:nvPr/>
        </p:nvSpPr>
        <p:spPr>
          <a:xfrm>
            <a:off x="9534525" y="6305550"/>
            <a:ext cx="2657475" cy="17145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June 2026 | NICE/BESS 2025 Standards</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img-3" descr="preencoded.png"/>
          <p:cNvPicPr>
            <a:picLocks noChangeAspect="1"/>
          </p:cNvPicPr>
          <p:nvPr/>
        </p:nvPicPr>
        <p:blipFill>
          <a:blip r:embed="rId5"/>
          <a:stretch>
            <a:fillRect/>
          </a:stretch>
        </p:blipFill>
        <p:spPr>
          <a:xfrm>
            <a:off x="457200" y="342900"/>
            <a:ext cx="11277600" cy="626715"/>
          </a:xfrm>
          <a:prstGeom prst="rect">
            <a:avLst/>
          </a:prstGeom>
        </p:spPr>
      </p:pic>
      <p:pic>
        <p:nvPicPr>
          <p:cNvPr id="5" name="SK-3-img-4" descr="preencoded.png"/>
          <p:cNvPicPr>
            <a:picLocks noChangeAspect="1"/>
          </p:cNvPicPr>
          <p:nvPr/>
        </p:nvPicPr>
        <p:blipFill>
          <a:blip r:embed="rId6"/>
          <a:stretch>
            <a:fillRect/>
          </a:stretch>
        </p:blipFill>
        <p:spPr>
          <a:xfrm>
            <a:off x="457200" y="1179165"/>
            <a:ext cx="6652320" cy="874216"/>
          </a:xfrm>
          <a:prstGeom prst="rect">
            <a:avLst/>
          </a:prstGeom>
        </p:spPr>
      </p:pic>
      <p:pic>
        <p:nvPicPr>
          <p:cNvPr id="6" name="SK-3-img-5" descr="preencoded.png"/>
          <p:cNvPicPr>
            <a:picLocks noChangeAspect="1"/>
          </p:cNvPicPr>
          <p:nvPr/>
        </p:nvPicPr>
        <p:blipFill>
          <a:blip r:embed="rId7"/>
          <a:stretch>
            <a:fillRect/>
          </a:stretch>
        </p:blipFill>
        <p:spPr>
          <a:xfrm>
            <a:off x="609600" y="1474589"/>
            <a:ext cx="381000" cy="304800"/>
          </a:xfrm>
          <a:prstGeom prst="rect">
            <a:avLst/>
          </a:prstGeom>
        </p:spPr>
      </p:pic>
      <p:pic>
        <p:nvPicPr>
          <p:cNvPr id="7" name="SK-3-img-6" descr="preencoded.png"/>
          <p:cNvPicPr>
            <a:picLocks noChangeAspect="1"/>
          </p:cNvPicPr>
          <p:nvPr/>
        </p:nvPicPr>
        <p:blipFill>
          <a:blip r:embed="rId8"/>
          <a:stretch>
            <a:fillRect/>
          </a:stretch>
        </p:blipFill>
        <p:spPr>
          <a:xfrm>
            <a:off x="457200" y="2186732"/>
            <a:ext cx="6652320" cy="2049959"/>
          </a:xfrm>
          <a:prstGeom prst="rect">
            <a:avLst/>
          </a:prstGeom>
        </p:spPr>
      </p:pic>
      <p:pic>
        <p:nvPicPr>
          <p:cNvPr id="8" name="SK-3-img-7" descr="preencoded.png"/>
          <p:cNvPicPr>
            <a:picLocks noChangeAspect="1"/>
          </p:cNvPicPr>
          <p:nvPr/>
        </p:nvPicPr>
        <p:blipFill>
          <a:blip r:embed="rId9"/>
          <a:stretch>
            <a:fillRect/>
          </a:stretch>
        </p:blipFill>
        <p:spPr>
          <a:xfrm>
            <a:off x="590550" y="2339578"/>
            <a:ext cx="166688" cy="137220"/>
          </a:xfrm>
          <a:prstGeom prst="rect">
            <a:avLst/>
          </a:prstGeom>
        </p:spPr>
      </p:pic>
      <p:pic>
        <p:nvPicPr>
          <p:cNvPr id="9" name="SK-3-img-8" descr="preencoded.png"/>
          <p:cNvPicPr>
            <a:picLocks noChangeAspect="1"/>
          </p:cNvPicPr>
          <p:nvPr/>
        </p:nvPicPr>
        <p:blipFill>
          <a:blip r:embed="rId10"/>
          <a:stretch>
            <a:fillRect/>
          </a:stretch>
        </p:blipFill>
        <p:spPr>
          <a:xfrm>
            <a:off x="457200" y="4370040"/>
            <a:ext cx="6652320" cy="2049959"/>
          </a:xfrm>
          <a:prstGeom prst="rect">
            <a:avLst/>
          </a:prstGeom>
        </p:spPr>
      </p:pic>
      <p:pic>
        <p:nvPicPr>
          <p:cNvPr id="10" name="SK-3-img-9" descr="preencoded.png"/>
          <p:cNvPicPr>
            <a:picLocks noChangeAspect="1"/>
          </p:cNvPicPr>
          <p:nvPr/>
        </p:nvPicPr>
        <p:blipFill>
          <a:blip r:embed="rId11"/>
          <a:stretch>
            <a:fillRect/>
          </a:stretch>
        </p:blipFill>
        <p:spPr>
          <a:xfrm>
            <a:off x="590550" y="4522887"/>
            <a:ext cx="166688" cy="137220"/>
          </a:xfrm>
          <a:prstGeom prst="rect">
            <a:avLst/>
          </a:prstGeom>
        </p:spPr>
      </p:pic>
      <p:pic>
        <p:nvPicPr>
          <p:cNvPr id="11" name="SK-3-img-10" descr="preencoded.png"/>
          <p:cNvPicPr>
            <a:picLocks noChangeAspect="1"/>
          </p:cNvPicPr>
          <p:nvPr/>
        </p:nvPicPr>
        <p:blipFill>
          <a:blip r:embed="rId12"/>
          <a:stretch>
            <a:fillRect/>
          </a:stretch>
        </p:blipFill>
        <p:spPr>
          <a:xfrm>
            <a:off x="590550" y="4774853"/>
            <a:ext cx="6385620" cy="261937"/>
          </a:xfrm>
          <a:prstGeom prst="rect">
            <a:avLst/>
          </a:prstGeom>
        </p:spPr>
      </p:pic>
      <p:pic>
        <p:nvPicPr>
          <p:cNvPr id="12" name="SK-3-img-11" descr="preencoded.png"/>
          <p:cNvPicPr>
            <a:picLocks noChangeAspect="1"/>
          </p:cNvPicPr>
          <p:nvPr/>
        </p:nvPicPr>
        <p:blipFill>
          <a:blip r:embed="rId13"/>
          <a:stretch>
            <a:fillRect/>
          </a:stretch>
        </p:blipFill>
        <p:spPr>
          <a:xfrm>
            <a:off x="590550" y="5036790"/>
            <a:ext cx="6385620" cy="261937"/>
          </a:xfrm>
          <a:prstGeom prst="rect">
            <a:avLst/>
          </a:prstGeom>
        </p:spPr>
      </p:pic>
      <p:pic>
        <p:nvPicPr>
          <p:cNvPr id="13" name="SK-3-img-12" descr="preencoded.png"/>
          <p:cNvPicPr>
            <a:picLocks noChangeAspect="1"/>
          </p:cNvPicPr>
          <p:nvPr/>
        </p:nvPicPr>
        <p:blipFill>
          <a:blip r:embed="rId12"/>
          <a:stretch>
            <a:fillRect/>
          </a:stretch>
        </p:blipFill>
        <p:spPr>
          <a:xfrm>
            <a:off x="590550" y="5298728"/>
            <a:ext cx="6385620" cy="261937"/>
          </a:xfrm>
          <a:prstGeom prst="rect">
            <a:avLst/>
          </a:prstGeom>
        </p:spPr>
      </p:pic>
      <p:pic>
        <p:nvPicPr>
          <p:cNvPr id="14" name="SK-3-img-13" descr="preencoded.png"/>
          <p:cNvPicPr>
            <a:picLocks noChangeAspect="1"/>
          </p:cNvPicPr>
          <p:nvPr/>
        </p:nvPicPr>
        <p:blipFill>
          <a:blip r:embed="rId14"/>
          <a:stretch>
            <a:fillRect/>
          </a:stretch>
        </p:blipFill>
        <p:spPr>
          <a:xfrm>
            <a:off x="7300020" y="1179165"/>
            <a:ext cx="4434780" cy="1634579"/>
          </a:xfrm>
          <a:prstGeom prst="rect">
            <a:avLst/>
          </a:prstGeom>
        </p:spPr>
      </p:pic>
      <p:pic>
        <p:nvPicPr>
          <p:cNvPr id="15" name="SK-3-img-14" descr="preencoded.png"/>
          <p:cNvPicPr>
            <a:picLocks noChangeAspect="1"/>
          </p:cNvPicPr>
          <p:nvPr/>
        </p:nvPicPr>
        <p:blipFill>
          <a:blip r:embed="rId15"/>
          <a:stretch>
            <a:fillRect/>
          </a:stretch>
        </p:blipFill>
        <p:spPr>
          <a:xfrm>
            <a:off x="7433370" y="1324868"/>
            <a:ext cx="166688" cy="137220"/>
          </a:xfrm>
          <a:prstGeom prst="rect">
            <a:avLst/>
          </a:prstGeom>
        </p:spPr>
      </p:pic>
      <p:pic>
        <p:nvPicPr>
          <p:cNvPr id="16" name="SK-3-img-15" descr="preencoded.png"/>
          <p:cNvPicPr>
            <a:picLocks noChangeAspect="1"/>
          </p:cNvPicPr>
          <p:nvPr/>
        </p:nvPicPr>
        <p:blipFill>
          <a:blip r:embed="rId16"/>
          <a:stretch>
            <a:fillRect/>
          </a:stretch>
        </p:blipFill>
        <p:spPr>
          <a:xfrm>
            <a:off x="7300020" y="2947095"/>
            <a:ext cx="4434780" cy="1634579"/>
          </a:xfrm>
          <a:prstGeom prst="rect">
            <a:avLst/>
          </a:prstGeom>
        </p:spPr>
      </p:pic>
      <p:pic>
        <p:nvPicPr>
          <p:cNvPr id="17" name="SK-3-img-16" descr="preencoded.png"/>
          <p:cNvPicPr>
            <a:picLocks noChangeAspect="1"/>
          </p:cNvPicPr>
          <p:nvPr/>
        </p:nvPicPr>
        <p:blipFill>
          <a:blip r:embed="rId17"/>
          <a:stretch>
            <a:fillRect/>
          </a:stretch>
        </p:blipFill>
        <p:spPr>
          <a:xfrm>
            <a:off x="7433370" y="3098453"/>
            <a:ext cx="154781" cy="125760"/>
          </a:xfrm>
          <a:prstGeom prst="rect">
            <a:avLst/>
          </a:prstGeom>
        </p:spPr>
      </p:pic>
      <p:pic>
        <p:nvPicPr>
          <p:cNvPr id="18" name="SK-3-img-17" descr="preencoded.png"/>
          <p:cNvPicPr>
            <a:picLocks noChangeAspect="1"/>
          </p:cNvPicPr>
          <p:nvPr/>
        </p:nvPicPr>
        <p:blipFill>
          <a:blip r:embed="rId18"/>
          <a:stretch>
            <a:fillRect/>
          </a:stretch>
        </p:blipFill>
        <p:spPr>
          <a:xfrm>
            <a:off x="7300020" y="4715024"/>
            <a:ext cx="4434780" cy="1704975"/>
          </a:xfrm>
          <a:prstGeom prst="rect">
            <a:avLst/>
          </a:prstGeom>
        </p:spPr>
      </p:pic>
      <p:pic>
        <p:nvPicPr>
          <p:cNvPr id="19" name="SK-3-img-18" descr="preencoded.png"/>
          <p:cNvPicPr>
            <a:picLocks noChangeAspect="1"/>
          </p:cNvPicPr>
          <p:nvPr/>
        </p:nvPicPr>
        <p:blipFill>
          <a:blip r:embed="rId19"/>
          <a:stretch>
            <a:fillRect/>
          </a:stretch>
        </p:blipFill>
        <p:spPr>
          <a:xfrm>
            <a:off x="7433370" y="4860727"/>
            <a:ext cx="166688" cy="137220"/>
          </a:xfrm>
          <a:prstGeom prst="rect">
            <a:avLst/>
          </a:prstGeom>
        </p:spPr>
      </p:pic>
      <p:pic>
        <p:nvPicPr>
          <p:cNvPr id="20" name="SK-3-img-19" descr="preencoded.png"/>
          <p:cNvPicPr>
            <a:picLocks noChangeAspect="1"/>
          </p:cNvPicPr>
          <p:nvPr/>
        </p:nvPicPr>
        <p:blipFill>
          <a:blip r:embed="rId20"/>
          <a:stretch>
            <a:fillRect/>
          </a:stretch>
        </p:blipFill>
        <p:spPr>
          <a:xfrm>
            <a:off x="457200" y="6515100"/>
            <a:ext cx="11277600" cy="342900"/>
          </a:xfrm>
          <a:prstGeom prst="rect">
            <a:avLst/>
          </a:prstGeom>
        </p:spPr>
      </p:pic>
      <p:sp>
        <p:nvSpPr>
          <p:cNvPr id="21" name="SK-3-text-20"/>
          <p:cNvSpPr/>
          <p:nvPr/>
        </p:nvSpPr>
        <p:spPr>
          <a:xfrm>
            <a:off x="647700" y="342900"/>
            <a:ext cx="111633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22" name="SK-3-text-21"/>
          <p:cNvSpPr/>
          <p:nvPr/>
        </p:nvSpPr>
        <p:spPr>
          <a:xfrm>
            <a:off x="647700" y="581025"/>
            <a:ext cx="115443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Introduction to Shoulder Pain in Primary Care</a:t>
            </a:r>
            <a:endParaRPr lang="en-US" sz="2550" dirty="0"/>
          </a:p>
        </p:txBody>
      </p:sp>
      <p:sp>
        <p:nvSpPr>
          <p:cNvPr id="23" name="SK-3-text-22"/>
          <p:cNvSpPr/>
          <p:nvPr/>
        </p:nvSpPr>
        <p:spPr>
          <a:xfrm>
            <a:off x="1143000" y="1293465"/>
            <a:ext cx="8841105" cy="272355"/>
          </a:xfrm>
          <a:prstGeom prst="rect">
            <a:avLst/>
          </a:prstGeom>
          <a:noFill/>
          <a:ln/>
        </p:spPr>
        <p:txBody>
          <a:bodyPr vert="horz" wrap="square" lIns="0" tIns="0" rIns="0" bIns="0" rtlCol="0" anchor="ctr"/>
          <a:lstStyle/>
          <a:p>
            <a:pPr marL="0" indent="0">
              <a:lnSpc>
                <a:spcPts val="2145"/>
              </a:lnSpc>
              <a:buNone/>
            </a:pPr>
            <a:r>
              <a:rPr lang="en-US" sz="1950" b="1" dirty="0">
                <a:solidFill>
                  <a:srgbClr val="F58220"/>
                </a:solidFill>
              </a:rPr>
              <a:t>#3 Most Common MSK Complaint</a:t>
            </a:r>
            <a:endParaRPr lang="en-US" sz="1950" dirty="0"/>
          </a:p>
        </p:txBody>
      </p:sp>
      <p:sp>
        <p:nvSpPr>
          <p:cNvPr id="24" name="SK-3-text-23"/>
          <p:cNvSpPr/>
          <p:nvPr/>
        </p:nvSpPr>
        <p:spPr>
          <a:xfrm>
            <a:off x="1143000" y="1565821"/>
            <a:ext cx="5814120" cy="373261"/>
          </a:xfrm>
          <a:prstGeom prst="rect">
            <a:avLst/>
          </a:prstGeom>
          <a:noFill/>
          <a:ln/>
        </p:spPr>
        <p:txBody>
          <a:bodyPr vert="horz" wrap="square" lIns="0" tIns="0" rIns="0" bIns="0" rtlCol="0" anchor="ctr"/>
          <a:lstStyle/>
          <a:p>
            <a:pPr marL="0" indent="0">
              <a:lnSpc>
                <a:spcPts val="1470"/>
              </a:lnSpc>
              <a:buNone/>
            </a:pPr>
            <a:r>
              <a:rPr lang="en-US" sz="1050" dirty="0">
                <a:solidFill>
                  <a:srgbClr val="4B5563"/>
                </a:solidFill>
                <a:latin typeface="Open Sans" pitchFamily="34" charset="0"/>
                <a:ea typeface="Open Sans" pitchFamily="34" charset="-122"/>
                <a:cs typeface="Open Sans" pitchFamily="34" charset="-120"/>
              </a:rPr>
              <a:t>Shoulder pain ranks third in primary care, after back and neck pain — encountered in every GP surgery, every week</a:t>
            </a:r>
            <a:endParaRPr lang="en-US" sz="1050" dirty="0"/>
          </a:p>
        </p:txBody>
      </p:sp>
      <p:sp>
        <p:nvSpPr>
          <p:cNvPr id="25" name="SK-3-text-24"/>
          <p:cNvSpPr/>
          <p:nvPr/>
        </p:nvSpPr>
        <p:spPr>
          <a:xfrm>
            <a:off x="823913" y="2301032"/>
            <a:ext cx="638562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A1A1B"/>
                </a:solidFill>
              </a:rPr>
              <a:t>Key History Points</a:t>
            </a:r>
            <a:endParaRPr lang="en-US" sz="1125" dirty="0"/>
          </a:p>
        </p:txBody>
      </p:sp>
      <p:sp>
        <p:nvSpPr>
          <p:cNvPr id="26" name="SK-3-text-25"/>
          <p:cNvSpPr/>
          <p:nvPr/>
        </p:nvSpPr>
        <p:spPr>
          <a:xfrm>
            <a:off x="723900" y="2591544"/>
            <a:ext cx="11124161" cy="206573"/>
          </a:xfrm>
          <a:prstGeom prst="rect">
            <a:avLst/>
          </a:prstGeom>
          <a:noFill/>
          <a:ln/>
        </p:spPr>
        <p:txBody>
          <a:bodyPr vert="horz" wrap="square" lIns="0" tIns="0" rIns="0" bIns="0" rtlCol="0" anchor="ctr"/>
          <a:lstStyle/>
          <a:p>
            <a:pPr marL="0" indent="0" algn="l">
              <a:lnSpc>
                <a:spcPts val="1627"/>
              </a:lnSpc>
              <a:buNone/>
            </a:pPr>
            <a:r>
              <a:rPr lang="en-US" sz="1050" b="1" dirty="0">
                <a:solidFill>
                  <a:srgbClr val="1A1A1B"/>
                </a:solidFill>
                <a:latin typeface="Open Sans" pitchFamily="34" charset="0"/>
                <a:ea typeface="Open Sans" pitchFamily="34" charset="-122"/>
                <a:cs typeface="Open Sans" pitchFamily="34" charset="-120"/>
              </a:rPr>
              <a:t>Dominant / non-dominant hand</a:t>
            </a:r>
            <a:r>
              <a:rPr lang="en-US" sz="1050" dirty="0">
                <a:solidFill>
                  <a:srgbClr val="4B5563"/>
                </a:solidFill>
                <a:latin typeface="Open Sans" pitchFamily="34" charset="0"/>
                <a:ea typeface="Open Sans" pitchFamily="34" charset="-122"/>
                <a:cs typeface="Open Sans" pitchFamily="34" charset="-120"/>
              </a:rPr>
              <a:t> — impacts function and management priority</a:t>
            </a:r>
            <a:endParaRPr lang="en-US" sz="1050" dirty="0"/>
          </a:p>
        </p:txBody>
      </p:sp>
      <p:sp>
        <p:nvSpPr>
          <p:cNvPr id="27" name="SK-3-text-26"/>
          <p:cNvSpPr/>
          <p:nvPr/>
        </p:nvSpPr>
        <p:spPr>
          <a:xfrm>
            <a:off x="723900" y="2826693"/>
            <a:ext cx="11124161" cy="206573"/>
          </a:xfrm>
          <a:prstGeom prst="rect">
            <a:avLst/>
          </a:prstGeom>
          <a:noFill/>
          <a:ln/>
        </p:spPr>
        <p:txBody>
          <a:bodyPr vert="horz" wrap="square" lIns="0" tIns="0" rIns="0" bIns="0" rtlCol="0" anchor="ctr"/>
          <a:lstStyle/>
          <a:p>
            <a:pPr marL="0" indent="0" algn="l">
              <a:lnSpc>
                <a:spcPts val="1627"/>
              </a:lnSpc>
              <a:buNone/>
            </a:pPr>
            <a:r>
              <a:rPr lang="en-US" sz="1050" b="1" dirty="0">
                <a:solidFill>
                  <a:srgbClr val="1A1A1B"/>
                </a:solidFill>
                <a:latin typeface="Open Sans" pitchFamily="34" charset="0"/>
                <a:ea typeface="Open Sans" pitchFamily="34" charset="-122"/>
                <a:cs typeface="Open Sans" pitchFamily="34" charset="-120"/>
              </a:rPr>
              <a:t>Occupation</a:t>
            </a:r>
            <a:r>
              <a:rPr lang="en-US" sz="1050" dirty="0">
                <a:solidFill>
                  <a:srgbClr val="4B5563"/>
                </a:solidFill>
                <a:latin typeface="Open Sans" pitchFamily="34" charset="0"/>
                <a:ea typeface="Open Sans" pitchFamily="34" charset="-122"/>
                <a:cs typeface="Open Sans" pitchFamily="34" charset="-120"/>
              </a:rPr>
              <a:t> — overhead work raises impingement risk (painters, builders)</a:t>
            </a:r>
            <a:endParaRPr lang="en-US" sz="1050" dirty="0"/>
          </a:p>
        </p:txBody>
      </p:sp>
      <p:sp>
        <p:nvSpPr>
          <p:cNvPr id="28" name="SK-3-text-27"/>
          <p:cNvSpPr/>
          <p:nvPr/>
        </p:nvSpPr>
        <p:spPr>
          <a:xfrm>
            <a:off x="723900" y="3061841"/>
            <a:ext cx="11437518" cy="206573"/>
          </a:xfrm>
          <a:prstGeom prst="rect">
            <a:avLst/>
          </a:prstGeom>
          <a:noFill/>
          <a:ln/>
        </p:spPr>
        <p:txBody>
          <a:bodyPr vert="horz" wrap="square" lIns="0" tIns="0" rIns="0" bIns="0" rtlCol="0" anchor="ctr"/>
          <a:lstStyle/>
          <a:p>
            <a:pPr marL="0" indent="0" algn="l">
              <a:lnSpc>
                <a:spcPts val="1627"/>
              </a:lnSpc>
              <a:buNone/>
            </a:pPr>
            <a:r>
              <a:rPr lang="en-US" sz="1050" b="1" dirty="0">
                <a:solidFill>
                  <a:srgbClr val="1A1A1B"/>
                </a:solidFill>
                <a:latin typeface="Open Sans" pitchFamily="34" charset="0"/>
                <a:ea typeface="Open Sans" pitchFamily="34" charset="-122"/>
                <a:cs typeface="Open Sans" pitchFamily="34" charset="-120"/>
              </a:rPr>
              <a:t>Sport</a:t>
            </a:r>
            <a:r>
              <a:rPr lang="en-US" sz="1050" dirty="0">
                <a:solidFill>
                  <a:srgbClr val="4B5563"/>
                </a:solidFill>
                <a:latin typeface="Open Sans" pitchFamily="34" charset="0"/>
                <a:ea typeface="Open Sans" pitchFamily="34" charset="-122"/>
                <a:cs typeface="Open Sans" pitchFamily="34" charset="-120"/>
              </a:rPr>
              <a:t> — throwing sports → instability/impingement; swimming → impingement</a:t>
            </a:r>
            <a:endParaRPr lang="en-US" sz="1050" dirty="0"/>
          </a:p>
        </p:txBody>
      </p:sp>
      <p:sp>
        <p:nvSpPr>
          <p:cNvPr id="29" name="SK-3-text-28"/>
          <p:cNvSpPr/>
          <p:nvPr/>
        </p:nvSpPr>
        <p:spPr>
          <a:xfrm>
            <a:off x="723900" y="3296989"/>
            <a:ext cx="11437518" cy="206573"/>
          </a:xfrm>
          <a:prstGeom prst="rect">
            <a:avLst/>
          </a:prstGeom>
          <a:noFill/>
          <a:ln/>
        </p:spPr>
        <p:txBody>
          <a:bodyPr vert="horz" wrap="square" lIns="0" tIns="0" rIns="0" bIns="0" rtlCol="0" anchor="ctr"/>
          <a:lstStyle/>
          <a:p>
            <a:pPr marL="0" indent="0" algn="l">
              <a:lnSpc>
                <a:spcPts val="1627"/>
              </a:lnSpc>
              <a:buNone/>
            </a:pPr>
            <a:r>
              <a:rPr lang="en-US" sz="1050" b="1" dirty="0">
                <a:solidFill>
                  <a:srgbClr val="1A1A1B"/>
                </a:solidFill>
                <a:latin typeface="Open Sans" pitchFamily="34" charset="0"/>
                <a:ea typeface="Open Sans" pitchFamily="34" charset="-122"/>
                <a:cs typeface="Open Sans" pitchFamily="34" charset="-120"/>
              </a:rPr>
              <a:t>Comorbidities</a:t>
            </a:r>
            <a:r>
              <a:rPr lang="en-US" sz="1050" dirty="0">
                <a:solidFill>
                  <a:srgbClr val="4B5563"/>
                </a:solidFill>
                <a:latin typeface="Open Sans" pitchFamily="34" charset="0"/>
                <a:ea typeface="Open Sans" pitchFamily="34" charset="-122"/>
                <a:cs typeface="Open Sans" pitchFamily="34" charset="-120"/>
              </a:rPr>
              <a:t> — diabetes, hypothyroidism, epilepsy, cardiac/lipid disease</a:t>
            </a:r>
            <a:endParaRPr lang="en-US" sz="1050" dirty="0"/>
          </a:p>
        </p:txBody>
      </p:sp>
      <p:sp>
        <p:nvSpPr>
          <p:cNvPr id="30" name="SK-3-text-29"/>
          <p:cNvSpPr/>
          <p:nvPr/>
        </p:nvSpPr>
        <p:spPr>
          <a:xfrm>
            <a:off x="723900" y="3532138"/>
            <a:ext cx="11468100" cy="206573"/>
          </a:xfrm>
          <a:prstGeom prst="rect">
            <a:avLst/>
          </a:prstGeom>
          <a:noFill/>
          <a:ln/>
        </p:spPr>
        <p:txBody>
          <a:bodyPr vert="horz" wrap="square" lIns="0" tIns="0" rIns="0" bIns="0" rtlCol="0" anchor="ctr"/>
          <a:lstStyle/>
          <a:p>
            <a:pPr marL="0" indent="0" algn="l">
              <a:lnSpc>
                <a:spcPts val="1627"/>
              </a:lnSpc>
              <a:buNone/>
            </a:pPr>
            <a:r>
              <a:rPr lang="en-US" sz="1050" b="1" dirty="0">
                <a:solidFill>
                  <a:srgbClr val="1A1A1B"/>
                </a:solidFill>
                <a:latin typeface="Open Sans" pitchFamily="34" charset="0"/>
                <a:ea typeface="Open Sans" pitchFamily="34" charset="-122"/>
                <a:cs typeface="Open Sans" pitchFamily="34" charset="-120"/>
              </a:rPr>
              <a:t>Pain character</a:t>
            </a:r>
            <a:r>
              <a:rPr lang="en-US" sz="1050" dirty="0">
                <a:solidFill>
                  <a:srgbClr val="4B5563"/>
                </a:solidFill>
                <a:latin typeface="Open Sans" pitchFamily="34" charset="0"/>
                <a:ea typeface="Open Sans" pitchFamily="34" charset="-122"/>
                <a:cs typeface="Open Sans" pitchFamily="34" charset="-120"/>
              </a:rPr>
              <a:t> — night pain, rest pain, activity-related; "toothache-like" = frozen shoulder</a:t>
            </a:r>
            <a:endParaRPr lang="en-US" sz="1050" dirty="0"/>
          </a:p>
        </p:txBody>
      </p:sp>
      <p:sp>
        <p:nvSpPr>
          <p:cNvPr id="31" name="SK-3-text-30"/>
          <p:cNvSpPr/>
          <p:nvPr/>
        </p:nvSpPr>
        <p:spPr>
          <a:xfrm>
            <a:off x="723900" y="3767286"/>
            <a:ext cx="11468100" cy="206573"/>
          </a:xfrm>
          <a:prstGeom prst="rect">
            <a:avLst/>
          </a:prstGeom>
          <a:noFill/>
          <a:ln/>
        </p:spPr>
        <p:txBody>
          <a:bodyPr vert="horz" wrap="square" lIns="0" tIns="0" rIns="0" bIns="0" rtlCol="0" anchor="ctr"/>
          <a:lstStyle/>
          <a:p>
            <a:pPr marL="0" indent="0" algn="l">
              <a:lnSpc>
                <a:spcPts val="1627"/>
              </a:lnSpc>
              <a:buNone/>
            </a:pPr>
            <a:r>
              <a:rPr lang="en-US" sz="1050" b="1" dirty="0">
                <a:solidFill>
                  <a:srgbClr val="1A1A1B"/>
                </a:solidFill>
                <a:latin typeface="Open Sans" pitchFamily="34" charset="0"/>
                <a:ea typeface="Open Sans" pitchFamily="34" charset="-122"/>
                <a:cs typeface="Open Sans" pitchFamily="34" charset="-120"/>
              </a:rPr>
              <a:t>Trauma history</a:t>
            </a:r>
            <a:r>
              <a:rPr lang="en-US" sz="1050" dirty="0">
                <a:solidFill>
                  <a:srgbClr val="4B5563"/>
                </a:solidFill>
                <a:latin typeface="Open Sans" pitchFamily="34" charset="0"/>
                <a:ea typeface="Open Sans" pitchFamily="34" charset="-122"/>
                <a:cs typeface="Open Sans" pitchFamily="34" charset="-120"/>
              </a:rPr>
              <a:t> — acute onset after injury = tear or dislocation until proven otherwise</a:t>
            </a:r>
            <a:endParaRPr lang="en-US" sz="1050" dirty="0"/>
          </a:p>
        </p:txBody>
      </p:sp>
      <p:sp>
        <p:nvSpPr>
          <p:cNvPr id="32" name="SK-3-text-31"/>
          <p:cNvSpPr/>
          <p:nvPr/>
        </p:nvSpPr>
        <p:spPr>
          <a:xfrm>
            <a:off x="823913" y="4484340"/>
            <a:ext cx="638562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A1A1B"/>
                </a:solidFill>
              </a:rPr>
              <a:t>Structured Diagnostic Approach</a:t>
            </a:r>
            <a:endParaRPr lang="en-US" sz="1125" dirty="0"/>
          </a:p>
        </p:txBody>
      </p:sp>
      <p:sp>
        <p:nvSpPr>
          <p:cNvPr id="33" name="SK-3-text-32"/>
          <p:cNvSpPr/>
          <p:nvPr/>
        </p:nvSpPr>
        <p:spPr>
          <a:xfrm>
            <a:off x="704850" y="4774853"/>
            <a:ext cx="11487150" cy="261937"/>
          </a:xfrm>
          <a:prstGeom prst="rect">
            <a:avLst/>
          </a:prstGeom>
          <a:noFill/>
          <a:ln/>
        </p:spPr>
        <p:txBody>
          <a:bodyPr vert="horz" wrap="square" lIns="0" tIns="0" rIns="0" bIns="0" rtlCol="0" anchor="ctr"/>
          <a:lstStyle/>
          <a:p>
            <a:pPr marL="0" indent="0" algn="l">
              <a:lnSpc>
                <a:spcPts val="1463"/>
              </a:lnSpc>
              <a:buNone/>
            </a:pPr>
            <a:r>
              <a:rPr lang="en-US" sz="975" b="1" dirty="0">
                <a:solidFill>
                  <a:srgbClr val="1A1A1B"/>
                </a:solidFill>
                <a:latin typeface="Open Sans" pitchFamily="34" charset="0"/>
                <a:ea typeface="Open Sans" pitchFamily="34" charset="-122"/>
                <a:cs typeface="Open Sans" pitchFamily="34" charset="-120"/>
              </a:rPr>
              <a:t>Step 1 — Age:</a:t>
            </a:r>
            <a:r>
              <a:rPr lang="en-US" sz="975" dirty="0">
                <a:solidFill>
                  <a:srgbClr val="4B5563"/>
                </a:solidFill>
                <a:latin typeface="Open Sans" pitchFamily="34" charset="0"/>
                <a:ea typeface="Open Sans" pitchFamily="34" charset="-122"/>
                <a:cs typeface="Open Sans" pitchFamily="34" charset="-120"/>
              </a:rPr>
              <a:t> Guides the most likely diagnosis (under 35 vs. 35–50 vs. over 50)</a:t>
            </a:r>
            <a:endParaRPr lang="en-US" sz="975" dirty="0"/>
          </a:p>
        </p:txBody>
      </p:sp>
      <p:sp>
        <p:nvSpPr>
          <p:cNvPr id="34" name="SK-3-text-33"/>
          <p:cNvSpPr/>
          <p:nvPr/>
        </p:nvSpPr>
        <p:spPr>
          <a:xfrm>
            <a:off x="704850" y="5036790"/>
            <a:ext cx="11487150" cy="261937"/>
          </a:xfrm>
          <a:prstGeom prst="rect">
            <a:avLst/>
          </a:prstGeom>
          <a:noFill/>
          <a:ln/>
        </p:spPr>
        <p:txBody>
          <a:bodyPr vert="horz" wrap="square" lIns="0" tIns="0" rIns="0" bIns="0" rtlCol="0" anchor="ctr"/>
          <a:lstStyle/>
          <a:p>
            <a:pPr marL="0" indent="0" algn="l">
              <a:lnSpc>
                <a:spcPts val="1463"/>
              </a:lnSpc>
              <a:buNone/>
            </a:pPr>
            <a:r>
              <a:rPr lang="en-US" sz="975" b="1" dirty="0">
                <a:solidFill>
                  <a:srgbClr val="1A1A1B"/>
                </a:solidFill>
                <a:latin typeface="Open Sans" pitchFamily="34" charset="0"/>
                <a:ea typeface="Open Sans" pitchFamily="34" charset="-122"/>
                <a:cs typeface="Open Sans" pitchFamily="34" charset="-120"/>
              </a:rPr>
              <a:t>Step 2 — Onset:</a:t>
            </a:r>
            <a:r>
              <a:rPr lang="en-US" sz="975" dirty="0">
                <a:solidFill>
                  <a:srgbClr val="4B5563"/>
                </a:solidFill>
                <a:latin typeface="Open Sans" pitchFamily="34" charset="0"/>
                <a:ea typeface="Open Sans" pitchFamily="34" charset="-122"/>
                <a:cs typeface="Open Sans" pitchFamily="34" charset="-120"/>
              </a:rPr>
              <a:t> Sudden (tear, calcific, dislocation) vs. gradual (tendinopathy, frozen shoulder)</a:t>
            </a:r>
            <a:endParaRPr lang="en-US" sz="975" dirty="0"/>
          </a:p>
        </p:txBody>
      </p:sp>
      <p:sp>
        <p:nvSpPr>
          <p:cNvPr id="35" name="SK-3-text-34"/>
          <p:cNvSpPr/>
          <p:nvPr/>
        </p:nvSpPr>
        <p:spPr>
          <a:xfrm>
            <a:off x="704850" y="5298728"/>
            <a:ext cx="10604268" cy="261937"/>
          </a:xfrm>
          <a:prstGeom prst="rect">
            <a:avLst/>
          </a:prstGeom>
          <a:noFill/>
          <a:ln/>
        </p:spPr>
        <p:txBody>
          <a:bodyPr vert="horz" wrap="square" lIns="0" tIns="0" rIns="0" bIns="0" rtlCol="0" anchor="ctr"/>
          <a:lstStyle/>
          <a:p>
            <a:pPr marL="0" indent="0" algn="l">
              <a:lnSpc>
                <a:spcPts val="1463"/>
              </a:lnSpc>
              <a:buNone/>
            </a:pPr>
            <a:r>
              <a:rPr lang="en-US" sz="975" b="1" dirty="0">
                <a:solidFill>
                  <a:srgbClr val="1A1A1B"/>
                </a:solidFill>
                <a:latin typeface="Open Sans" pitchFamily="34" charset="0"/>
                <a:ea typeface="Open Sans" pitchFamily="34" charset="-122"/>
                <a:cs typeface="Open Sans" pitchFamily="34" charset="-120"/>
              </a:rPr>
              <a:t>Step 3 — Examination:</a:t>
            </a:r>
            <a:r>
              <a:rPr lang="en-US" sz="975" dirty="0">
                <a:solidFill>
                  <a:srgbClr val="4B5563"/>
                </a:solidFill>
                <a:latin typeface="Open Sans" pitchFamily="34" charset="0"/>
                <a:ea typeface="Open Sans" pitchFamily="34" charset="-122"/>
                <a:cs typeface="Open Sans" pitchFamily="34" charset="-120"/>
              </a:rPr>
              <a:t> Active vs. passive ROM, painful arc, special tests</a:t>
            </a:r>
            <a:endParaRPr lang="en-US" sz="975" dirty="0"/>
          </a:p>
        </p:txBody>
      </p:sp>
      <p:sp>
        <p:nvSpPr>
          <p:cNvPr id="36" name="SK-3-text-35"/>
          <p:cNvSpPr/>
          <p:nvPr/>
        </p:nvSpPr>
        <p:spPr>
          <a:xfrm>
            <a:off x="704850" y="5560665"/>
            <a:ext cx="11487150" cy="261937"/>
          </a:xfrm>
          <a:prstGeom prst="rect">
            <a:avLst/>
          </a:prstGeom>
          <a:noFill/>
          <a:ln/>
        </p:spPr>
        <p:txBody>
          <a:bodyPr vert="horz" wrap="square" lIns="0" tIns="0" rIns="0" bIns="0" rtlCol="0" anchor="ctr"/>
          <a:lstStyle/>
          <a:p>
            <a:pPr marL="0" indent="0" algn="l">
              <a:lnSpc>
                <a:spcPts val="1463"/>
              </a:lnSpc>
              <a:buNone/>
            </a:pPr>
            <a:r>
              <a:rPr lang="en-US" sz="975" b="1" dirty="0">
                <a:solidFill>
                  <a:srgbClr val="1A1A1B"/>
                </a:solidFill>
                <a:latin typeface="Open Sans" pitchFamily="34" charset="0"/>
                <a:ea typeface="Open Sans" pitchFamily="34" charset="-122"/>
                <a:cs typeface="Open Sans" pitchFamily="34" charset="-120"/>
              </a:rPr>
              <a:t>Step 4 — Imaging if needed:</a:t>
            </a:r>
            <a:r>
              <a:rPr lang="en-US" sz="975" dirty="0">
                <a:solidFill>
                  <a:srgbClr val="4B5563"/>
                </a:solidFill>
                <a:latin typeface="Open Sans" pitchFamily="34" charset="0"/>
                <a:ea typeface="Open Sans" pitchFamily="34" charset="-122"/>
                <a:cs typeface="Open Sans" pitchFamily="34" charset="-120"/>
              </a:rPr>
              <a:t> Ultrasound first-line; X-ray for trauma; MRI for tears</a:t>
            </a:r>
            <a:endParaRPr lang="en-US" sz="975" dirty="0"/>
          </a:p>
        </p:txBody>
      </p:sp>
      <p:sp>
        <p:nvSpPr>
          <p:cNvPr id="37" name="SK-3-text-36"/>
          <p:cNvSpPr/>
          <p:nvPr/>
        </p:nvSpPr>
        <p:spPr>
          <a:xfrm>
            <a:off x="7666732" y="1293465"/>
            <a:ext cx="452526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7AE60"/>
                </a:solidFill>
              </a:rPr>
              <a:t>Safe to Manage in Primary Care</a:t>
            </a:r>
            <a:endParaRPr lang="en-US" sz="1050" dirty="0"/>
          </a:p>
        </p:txBody>
      </p:sp>
      <p:sp>
        <p:nvSpPr>
          <p:cNvPr id="38" name="SK-3-text-37"/>
          <p:cNvSpPr/>
          <p:nvPr/>
        </p:nvSpPr>
        <p:spPr>
          <a:xfrm>
            <a:off x="7566720" y="1569690"/>
            <a:ext cx="4625280" cy="185738"/>
          </a:xfrm>
          <a:prstGeom prst="rect">
            <a:avLst/>
          </a:prstGeom>
          <a:noFill/>
          <a:ln/>
        </p:spPr>
        <p:txBody>
          <a:bodyPr vert="horz" wrap="square" lIns="0" tIns="0" rIns="0" bIns="0" rtlCol="0" anchor="ctr"/>
          <a:lstStyle/>
          <a:p>
            <a:pPr marL="0" indent="0" algn="l">
              <a:lnSpc>
                <a:spcPts val="1463"/>
              </a:lnSpc>
              <a:buNone/>
            </a:pPr>
            <a:r>
              <a:rPr lang="en-US" sz="975" b="1" dirty="0">
                <a:solidFill>
                  <a:srgbClr val="1A1A1B"/>
                </a:solidFill>
                <a:latin typeface="Open Sans" pitchFamily="34" charset="0"/>
                <a:ea typeface="Open Sans" pitchFamily="34" charset="-122"/>
                <a:cs typeface="Open Sans" pitchFamily="34" charset="-120"/>
              </a:rPr>
              <a:t>Most shoulder problems</a:t>
            </a:r>
            <a:r>
              <a:rPr lang="en-US" sz="975" dirty="0">
                <a:solidFill>
                  <a:srgbClr val="4B5563"/>
                </a:solidFill>
                <a:latin typeface="Open Sans" pitchFamily="34" charset="0"/>
                <a:ea typeface="Open Sans" pitchFamily="34" charset="-122"/>
                <a:cs typeface="Open Sans" pitchFamily="34" charset="-120"/>
              </a:rPr>
              <a:t> can be diagnosed clinically</a:t>
            </a:r>
            <a:endParaRPr lang="en-US" sz="975" dirty="0"/>
          </a:p>
        </p:txBody>
      </p:sp>
      <p:sp>
        <p:nvSpPr>
          <p:cNvPr id="39" name="SK-3-text-38"/>
          <p:cNvSpPr/>
          <p:nvPr/>
        </p:nvSpPr>
        <p:spPr>
          <a:xfrm>
            <a:off x="7566720" y="1784003"/>
            <a:ext cx="4625280" cy="185738"/>
          </a:xfrm>
          <a:prstGeom prst="rect">
            <a:avLst/>
          </a:prstGeom>
          <a:noFill/>
          <a:ln/>
        </p:spPr>
        <p:txBody>
          <a:bodyPr vert="horz" wrap="square" lIns="0" tIns="0" rIns="0" bIns="0" rtlCol="0" anchor="ctr"/>
          <a:lstStyle/>
          <a:p>
            <a:pPr marL="0" indent="0" algn="l">
              <a:lnSpc>
                <a:spcPts val="1463"/>
              </a:lnSpc>
              <a:buNone/>
            </a:pPr>
            <a:r>
              <a:rPr lang="en-US" sz="975" b="1" dirty="0">
                <a:solidFill>
                  <a:srgbClr val="1A1A1B"/>
                </a:solidFill>
                <a:latin typeface="Open Sans" pitchFamily="34" charset="0"/>
                <a:ea typeface="Open Sans" pitchFamily="34" charset="-122"/>
                <a:cs typeface="Open Sans" pitchFamily="34" charset="-120"/>
              </a:rPr>
              <a:t>Conservative management</a:t>
            </a:r>
            <a:r>
              <a:rPr lang="en-US" sz="975" dirty="0">
                <a:solidFill>
                  <a:srgbClr val="4B5563"/>
                </a:solidFill>
                <a:latin typeface="Open Sans" pitchFamily="34" charset="0"/>
                <a:ea typeface="Open Sans" pitchFamily="34" charset="-122"/>
                <a:cs typeface="Open Sans" pitchFamily="34" charset="-120"/>
              </a:rPr>
              <a:t> is first-line for the majority</a:t>
            </a:r>
            <a:endParaRPr lang="en-US" sz="975" dirty="0"/>
          </a:p>
        </p:txBody>
      </p:sp>
      <p:sp>
        <p:nvSpPr>
          <p:cNvPr id="40" name="SK-3-text-39"/>
          <p:cNvSpPr/>
          <p:nvPr/>
        </p:nvSpPr>
        <p:spPr>
          <a:xfrm>
            <a:off x="7566720" y="1998315"/>
            <a:ext cx="4625280" cy="185738"/>
          </a:xfrm>
          <a:prstGeom prst="rect">
            <a:avLst/>
          </a:prstGeom>
          <a:noFill/>
          <a:ln/>
        </p:spPr>
        <p:txBody>
          <a:bodyPr vert="horz" wrap="square" lIns="0" tIns="0" rIns="0" bIns="0" rtlCol="0" anchor="ctr"/>
          <a:lstStyle/>
          <a:p>
            <a:pPr marL="0" indent="0" algn="l">
              <a:lnSpc>
                <a:spcPts val="1463"/>
              </a:lnSpc>
              <a:buNone/>
            </a:pPr>
            <a:r>
              <a:rPr lang="en-US" sz="975" b="1" dirty="0">
                <a:solidFill>
                  <a:srgbClr val="1A1A1B"/>
                </a:solidFill>
                <a:latin typeface="Open Sans" pitchFamily="34" charset="0"/>
                <a:ea typeface="Open Sans" pitchFamily="34" charset="-122"/>
                <a:cs typeface="Open Sans" pitchFamily="34" charset="-120"/>
              </a:rPr>
              <a:t>Physiotherapy + analgesia</a:t>
            </a:r>
            <a:r>
              <a:rPr lang="en-US" sz="975" dirty="0">
                <a:solidFill>
                  <a:srgbClr val="4B5563"/>
                </a:solidFill>
                <a:latin typeface="Open Sans" pitchFamily="34" charset="0"/>
                <a:ea typeface="Open Sans" pitchFamily="34" charset="-122"/>
                <a:cs typeface="Open Sans" pitchFamily="34" charset="-120"/>
              </a:rPr>
              <a:t> resolves most tendinopathy</a:t>
            </a:r>
            <a:endParaRPr lang="en-US" sz="975" dirty="0"/>
          </a:p>
        </p:txBody>
      </p:sp>
      <p:sp>
        <p:nvSpPr>
          <p:cNvPr id="41" name="SK-3-text-40"/>
          <p:cNvSpPr/>
          <p:nvPr/>
        </p:nvSpPr>
        <p:spPr>
          <a:xfrm>
            <a:off x="7566720" y="2212628"/>
            <a:ext cx="4625280" cy="185738"/>
          </a:xfrm>
          <a:prstGeom prst="rect">
            <a:avLst/>
          </a:prstGeom>
          <a:noFill/>
          <a:ln/>
        </p:spPr>
        <p:txBody>
          <a:bodyPr vert="horz" wrap="square" lIns="0" tIns="0" rIns="0" bIns="0" rtlCol="0" anchor="ctr"/>
          <a:lstStyle/>
          <a:p>
            <a:pPr marL="0" indent="0" algn="l">
              <a:lnSpc>
                <a:spcPts val="1463"/>
              </a:lnSpc>
              <a:buNone/>
            </a:pPr>
            <a:r>
              <a:rPr lang="en-US" sz="975" b="1" dirty="0">
                <a:solidFill>
                  <a:srgbClr val="1A1A1B"/>
                </a:solidFill>
                <a:latin typeface="Open Sans" pitchFamily="34" charset="0"/>
                <a:ea typeface="Open Sans" pitchFamily="34" charset="-122"/>
                <a:cs typeface="Open Sans" pitchFamily="34" charset="-120"/>
              </a:rPr>
              <a:t>Frozen shoulder</a:t>
            </a:r>
            <a:r>
              <a:rPr lang="en-US" sz="975" dirty="0">
                <a:solidFill>
                  <a:srgbClr val="4B5563"/>
                </a:solidFill>
                <a:latin typeface="Open Sans" pitchFamily="34" charset="0"/>
                <a:ea typeface="Open Sans" pitchFamily="34" charset="-122"/>
                <a:cs typeface="Open Sans" pitchFamily="34" charset="-120"/>
              </a:rPr>
              <a:t> is largely self-limiting (2+ years)</a:t>
            </a:r>
            <a:endParaRPr lang="en-US" sz="975" dirty="0"/>
          </a:p>
        </p:txBody>
      </p:sp>
      <p:sp>
        <p:nvSpPr>
          <p:cNvPr id="42" name="SK-3-text-41"/>
          <p:cNvSpPr/>
          <p:nvPr/>
        </p:nvSpPr>
        <p:spPr>
          <a:xfrm>
            <a:off x="7566720" y="2426940"/>
            <a:ext cx="4625280" cy="185738"/>
          </a:xfrm>
          <a:prstGeom prst="rect">
            <a:avLst/>
          </a:prstGeom>
          <a:noFill/>
          <a:ln/>
        </p:spPr>
        <p:txBody>
          <a:bodyPr vert="horz" wrap="square" lIns="0" tIns="0" rIns="0" bIns="0" rtlCol="0" anchor="ctr"/>
          <a:lstStyle/>
          <a:p>
            <a:pPr marL="0" indent="0" algn="l">
              <a:lnSpc>
                <a:spcPts val="1463"/>
              </a:lnSpc>
              <a:buNone/>
            </a:pPr>
            <a:r>
              <a:rPr lang="en-US" sz="975" b="1" dirty="0">
                <a:solidFill>
                  <a:srgbClr val="1A1A1B"/>
                </a:solidFill>
                <a:latin typeface="Open Sans" pitchFamily="34" charset="0"/>
                <a:ea typeface="Open Sans" pitchFamily="34" charset="-122"/>
                <a:cs typeface="Open Sans" pitchFamily="34" charset="-120"/>
              </a:rPr>
              <a:t>Corticosteroid injections</a:t>
            </a:r>
            <a:r>
              <a:rPr lang="en-US" sz="975" dirty="0">
                <a:solidFill>
                  <a:srgbClr val="4B5563"/>
                </a:solidFill>
                <a:latin typeface="Open Sans" pitchFamily="34" charset="0"/>
                <a:ea typeface="Open Sans" pitchFamily="34" charset="-122"/>
                <a:cs typeface="Open Sans" pitchFamily="34" charset="-120"/>
              </a:rPr>
              <a:t> can be administered in GP</a:t>
            </a:r>
            <a:endParaRPr lang="en-US" sz="975" dirty="0"/>
          </a:p>
        </p:txBody>
      </p:sp>
      <p:sp>
        <p:nvSpPr>
          <p:cNvPr id="43" name="SK-3-text-42"/>
          <p:cNvSpPr/>
          <p:nvPr/>
        </p:nvSpPr>
        <p:spPr>
          <a:xfrm>
            <a:off x="7654826" y="3061395"/>
            <a:ext cx="416808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1A1A1B"/>
                </a:solidFill>
              </a:rPr>
              <a:t>Onset Pattern Clues</a:t>
            </a:r>
            <a:endParaRPr lang="en-US" sz="1050" dirty="0"/>
          </a:p>
        </p:txBody>
      </p:sp>
      <p:sp>
        <p:nvSpPr>
          <p:cNvPr id="44" name="SK-3-text-43"/>
          <p:cNvSpPr/>
          <p:nvPr/>
        </p:nvSpPr>
        <p:spPr>
          <a:xfrm>
            <a:off x="7500045" y="3337620"/>
            <a:ext cx="4168080" cy="180380"/>
          </a:xfrm>
          <a:prstGeom prst="rect">
            <a:avLst/>
          </a:prstGeom>
          <a:noFill/>
          <a:ln/>
        </p:spPr>
        <p:txBody>
          <a:bodyPr vert="horz" wrap="square" lIns="0" tIns="0" rIns="0" bIns="0" rtlCol="0" anchor="ctr"/>
          <a:lstStyle/>
          <a:p>
            <a:pPr marL="0" indent="0">
              <a:lnSpc>
                <a:spcPts val="1196"/>
              </a:lnSpc>
              <a:buNone/>
            </a:pPr>
            <a:r>
              <a:rPr lang="en-US" sz="825" b="1" dirty="0">
                <a:solidFill>
                  <a:srgbClr val="C0392B"/>
                </a:solidFill>
                <a:latin typeface="Open Sans" pitchFamily="34" charset="0"/>
                <a:ea typeface="Open Sans" pitchFamily="34" charset="-122"/>
                <a:cs typeface="Open Sans" pitchFamily="34" charset="-120"/>
              </a:rPr>
              <a:t>Sudden</a:t>
            </a:r>
            <a:r>
              <a:rPr lang="en-US" sz="975" dirty="0">
                <a:solidFill>
                  <a:srgbClr val="4B5563"/>
                </a:solidFill>
                <a:latin typeface="Open Sans" pitchFamily="34" charset="0"/>
                <a:ea typeface="Open Sans" pitchFamily="34" charset="-122"/>
                <a:cs typeface="Open Sans" pitchFamily="34" charset="-120"/>
              </a:rPr>
              <a:t> Calcific tendinitis, rotator cuff tear, dislocation</a:t>
            </a:r>
            <a:endParaRPr lang="en-US" sz="975" dirty="0"/>
          </a:p>
        </p:txBody>
      </p:sp>
      <p:sp>
        <p:nvSpPr>
          <p:cNvPr id="45" name="SK-3-text-44"/>
          <p:cNvSpPr/>
          <p:nvPr/>
        </p:nvSpPr>
        <p:spPr>
          <a:xfrm>
            <a:off x="7500045" y="3565624"/>
            <a:ext cx="4168080" cy="180380"/>
          </a:xfrm>
          <a:prstGeom prst="rect">
            <a:avLst/>
          </a:prstGeom>
          <a:noFill/>
          <a:ln/>
        </p:spPr>
        <p:txBody>
          <a:bodyPr vert="horz" wrap="square" lIns="0" tIns="0" rIns="0" bIns="0" rtlCol="0" anchor="ctr"/>
          <a:lstStyle/>
          <a:p>
            <a:pPr marL="0" indent="0">
              <a:lnSpc>
                <a:spcPts val="1196"/>
              </a:lnSpc>
              <a:buNone/>
            </a:pPr>
            <a:r>
              <a:rPr lang="en-US" sz="825" b="1" dirty="0">
                <a:solidFill>
                  <a:srgbClr val="1D6FA4"/>
                </a:solidFill>
                <a:latin typeface="Open Sans" pitchFamily="34" charset="0"/>
                <a:ea typeface="Open Sans" pitchFamily="34" charset="-122"/>
                <a:cs typeface="Open Sans" pitchFamily="34" charset="-120"/>
              </a:rPr>
              <a:t>Gradual</a:t>
            </a:r>
            <a:r>
              <a:rPr lang="en-US" sz="975" dirty="0">
                <a:solidFill>
                  <a:srgbClr val="4B5563"/>
                </a:solidFill>
                <a:latin typeface="Open Sans" pitchFamily="34" charset="0"/>
                <a:ea typeface="Open Sans" pitchFamily="34" charset="-122"/>
                <a:cs typeface="Open Sans" pitchFamily="34" charset="-120"/>
              </a:rPr>
              <a:t> Frozen shoulder, tendinopathy, glenohumeral OA, MDI</a:t>
            </a:r>
            <a:endParaRPr lang="en-US" sz="975" dirty="0"/>
          </a:p>
        </p:txBody>
      </p:sp>
      <p:sp>
        <p:nvSpPr>
          <p:cNvPr id="46" name="SK-3-text-45"/>
          <p:cNvSpPr/>
          <p:nvPr/>
        </p:nvSpPr>
        <p:spPr>
          <a:xfrm>
            <a:off x="7666732" y="4829324"/>
            <a:ext cx="151638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8E44AD"/>
                </a:solidFill>
              </a:rPr>
              <a:t>AKT Pearl</a:t>
            </a:r>
            <a:endParaRPr lang="en-US" sz="1050" dirty="0"/>
          </a:p>
        </p:txBody>
      </p:sp>
      <p:sp>
        <p:nvSpPr>
          <p:cNvPr id="47" name="SK-3-text-46"/>
          <p:cNvSpPr/>
          <p:nvPr/>
        </p:nvSpPr>
        <p:spPr>
          <a:xfrm>
            <a:off x="7566720" y="5105549"/>
            <a:ext cx="4034730" cy="371475"/>
          </a:xfrm>
          <a:prstGeom prst="rect">
            <a:avLst/>
          </a:prstGeom>
          <a:noFill/>
          <a:ln/>
        </p:spPr>
        <p:txBody>
          <a:bodyPr vert="horz" wrap="square" lIns="0" tIns="0" rIns="0" bIns="0" rtlCol="0" anchor="ctr"/>
          <a:lstStyle/>
          <a:p>
            <a:pPr marL="0" indent="0" algn="l">
              <a:lnSpc>
                <a:spcPts val="1463"/>
              </a:lnSpc>
              <a:buNone/>
            </a:pPr>
            <a:r>
              <a:rPr lang="en-US" sz="975" dirty="0">
                <a:solidFill>
                  <a:srgbClr val="4B5563"/>
                </a:solidFill>
                <a:latin typeface="Open Sans" pitchFamily="34" charset="0"/>
                <a:ea typeface="Open Sans" pitchFamily="34" charset="-122"/>
                <a:cs typeface="Open Sans" pitchFamily="34" charset="-120"/>
              </a:rPr>
              <a:t>Age + onset + examination = diagnosis in most cases — </a:t>
            </a:r>
            <a:r>
              <a:rPr lang="en-US" sz="975" b="1" dirty="0">
                <a:solidFill>
                  <a:srgbClr val="1A1A1B"/>
                </a:solidFill>
                <a:latin typeface="Open Sans" pitchFamily="34" charset="0"/>
                <a:ea typeface="Open Sans" pitchFamily="34" charset="-122"/>
                <a:cs typeface="Open Sans" pitchFamily="34" charset="-120"/>
              </a:rPr>
              <a:t>no imaging required initially</a:t>
            </a:r>
            <a:endParaRPr lang="en-US" sz="975" dirty="0"/>
          </a:p>
        </p:txBody>
      </p:sp>
      <p:sp>
        <p:nvSpPr>
          <p:cNvPr id="48" name="SK-3-text-47"/>
          <p:cNvSpPr/>
          <p:nvPr/>
        </p:nvSpPr>
        <p:spPr>
          <a:xfrm>
            <a:off x="7566720" y="5505599"/>
            <a:ext cx="4034730" cy="371475"/>
          </a:xfrm>
          <a:prstGeom prst="rect">
            <a:avLst/>
          </a:prstGeom>
          <a:noFill/>
          <a:ln/>
        </p:spPr>
        <p:txBody>
          <a:bodyPr vert="horz" wrap="square" lIns="0" tIns="0" rIns="0" bIns="0" rtlCol="0" anchor="ctr"/>
          <a:lstStyle/>
          <a:p>
            <a:pPr marL="0" indent="0" algn="l">
              <a:lnSpc>
                <a:spcPts val="1463"/>
              </a:lnSpc>
              <a:buNone/>
            </a:pPr>
            <a:r>
              <a:rPr lang="en-US" sz="975" dirty="0">
                <a:solidFill>
                  <a:srgbClr val="4B5563"/>
                </a:solidFill>
                <a:latin typeface="Open Sans" pitchFamily="34" charset="0"/>
                <a:ea typeface="Open Sans" pitchFamily="34" charset="-122"/>
                <a:cs typeface="Open Sans" pitchFamily="34" charset="-120"/>
              </a:rPr>
              <a:t>Diabetes, hypothyroidism, and epilepsy are </a:t>
            </a:r>
            <a:r>
              <a:rPr lang="en-US" sz="975" b="1" dirty="0">
                <a:solidFill>
                  <a:srgbClr val="1A1A1B"/>
                </a:solidFill>
                <a:latin typeface="Open Sans" pitchFamily="34" charset="0"/>
                <a:ea typeface="Open Sans" pitchFamily="34" charset="-122"/>
                <a:cs typeface="Open Sans" pitchFamily="34" charset="-120"/>
              </a:rPr>
              <a:t>key risk factors</a:t>
            </a:r>
            <a:r>
              <a:rPr lang="en-US" sz="975" dirty="0">
                <a:solidFill>
                  <a:srgbClr val="4B5563"/>
                </a:solidFill>
                <a:latin typeface="Open Sans" pitchFamily="34" charset="0"/>
                <a:ea typeface="Open Sans" pitchFamily="34" charset="-122"/>
                <a:cs typeface="Open Sans" pitchFamily="34" charset="-120"/>
              </a:rPr>
              <a:t> to screen for in every shoulder history</a:t>
            </a:r>
            <a:endParaRPr lang="en-US" sz="975" dirty="0"/>
          </a:p>
        </p:txBody>
      </p:sp>
      <p:sp>
        <p:nvSpPr>
          <p:cNvPr id="49" name="SK-3-text-48"/>
          <p:cNvSpPr/>
          <p:nvPr/>
        </p:nvSpPr>
        <p:spPr>
          <a:xfrm>
            <a:off x="7566720" y="5905649"/>
            <a:ext cx="4034730" cy="371475"/>
          </a:xfrm>
          <a:prstGeom prst="rect">
            <a:avLst/>
          </a:prstGeom>
          <a:noFill/>
          <a:ln/>
        </p:spPr>
        <p:txBody>
          <a:bodyPr vert="horz" wrap="square" lIns="0" tIns="0" rIns="0" bIns="0" rtlCol="0" anchor="ctr"/>
          <a:lstStyle/>
          <a:p>
            <a:pPr marL="0" indent="0" algn="l">
              <a:lnSpc>
                <a:spcPts val="1463"/>
              </a:lnSpc>
              <a:buNone/>
            </a:pPr>
            <a:r>
              <a:rPr lang="en-US" sz="975" dirty="0">
                <a:solidFill>
                  <a:srgbClr val="4B5563"/>
                </a:solidFill>
                <a:latin typeface="Open Sans" pitchFamily="34" charset="0"/>
                <a:ea typeface="Open Sans" pitchFamily="34" charset="-122"/>
                <a:cs typeface="Open Sans" pitchFamily="34" charset="-120"/>
              </a:rPr>
              <a:t>NSAIDs do </a:t>
            </a:r>
            <a:r>
              <a:rPr lang="en-US" sz="975" b="1" dirty="0">
                <a:solidFill>
                  <a:srgbClr val="1A1A1B"/>
                </a:solidFill>
                <a:latin typeface="Open Sans" pitchFamily="34" charset="0"/>
                <a:ea typeface="Open Sans" pitchFamily="34" charset="-122"/>
                <a:cs typeface="Open Sans" pitchFamily="34" charset="-120"/>
              </a:rPr>
              <a:t>NOT</a:t>
            </a:r>
            <a:r>
              <a:rPr lang="en-US" sz="975" dirty="0">
                <a:solidFill>
                  <a:srgbClr val="4B5563"/>
                </a:solidFill>
                <a:latin typeface="Open Sans" pitchFamily="34" charset="0"/>
                <a:ea typeface="Open Sans" pitchFamily="34" charset="-122"/>
                <a:cs typeface="Open Sans" pitchFamily="34" charset="-120"/>
              </a:rPr>
              <a:t> address tendinopathy pathology — degenerative, not inflammatory</a:t>
            </a:r>
            <a:endParaRPr lang="en-US" sz="975" dirty="0"/>
          </a:p>
        </p:txBody>
      </p:sp>
      <p:sp>
        <p:nvSpPr>
          <p:cNvPr id="50" name="SK-3-text-49"/>
          <p:cNvSpPr/>
          <p:nvPr/>
        </p:nvSpPr>
        <p:spPr>
          <a:xfrm>
            <a:off x="457200" y="659130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
        <p:nvSpPr>
          <p:cNvPr id="51" name="SK-3-text-50"/>
          <p:cNvSpPr/>
          <p:nvPr/>
        </p:nvSpPr>
        <p:spPr>
          <a:xfrm>
            <a:off x="5476875" y="6591300"/>
            <a:ext cx="6715125" cy="17145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Bradford VTS — Shoulder Problems in General Practice — Created June 2026 | Updated to NICE/BESS 2025 Standards</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1-img-3" descr="preencoded.png"/>
          <p:cNvPicPr>
            <a:picLocks noChangeAspect="1"/>
          </p:cNvPicPr>
          <p:nvPr/>
        </p:nvPicPr>
        <p:blipFill>
          <a:blip r:embed="rId5"/>
          <a:stretch>
            <a:fillRect/>
          </a:stretch>
        </p:blipFill>
        <p:spPr>
          <a:xfrm>
            <a:off x="571500" y="381000"/>
            <a:ext cx="11049000" cy="626715"/>
          </a:xfrm>
          <a:prstGeom prst="rect">
            <a:avLst/>
          </a:prstGeom>
        </p:spPr>
      </p:pic>
      <p:pic>
        <p:nvPicPr>
          <p:cNvPr id="5" name="SK-21-img-4" descr="preencoded.png"/>
          <p:cNvPicPr>
            <a:picLocks noChangeAspect="1"/>
          </p:cNvPicPr>
          <p:nvPr/>
        </p:nvPicPr>
        <p:blipFill>
          <a:blip r:embed="rId6"/>
          <a:stretch>
            <a:fillRect/>
          </a:stretch>
        </p:blipFill>
        <p:spPr>
          <a:xfrm>
            <a:off x="571500" y="1293465"/>
            <a:ext cx="5381625" cy="4181475"/>
          </a:xfrm>
          <a:prstGeom prst="rect">
            <a:avLst/>
          </a:prstGeom>
        </p:spPr>
      </p:pic>
      <p:pic>
        <p:nvPicPr>
          <p:cNvPr id="6" name="SK-21-img-5" descr="preencoded.png"/>
          <p:cNvPicPr>
            <a:picLocks noChangeAspect="1"/>
          </p:cNvPicPr>
          <p:nvPr/>
        </p:nvPicPr>
        <p:blipFill>
          <a:blip r:embed="rId7"/>
          <a:stretch>
            <a:fillRect/>
          </a:stretch>
        </p:blipFill>
        <p:spPr>
          <a:xfrm>
            <a:off x="685800" y="1407765"/>
            <a:ext cx="5153025" cy="371475"/>
          </a:xfrm>
          <a:prstGeom prst="rect">
            <a:avLst/>
          </a:prstGeom>
        </p:spPr>
      </p:pic>
      <p:pic>
        <p:nvPicPr>
          <p:cNvPr id="7" name="SK-21-img-6" descr="preencoded.png"/>
          <p:cNvPicPr>
            <a:picLocks noChangeAspect="1"/>
          </p:cNvPicPr>
          <p:nvPr/>
        </p:nvPicPr>
        <p:blipFill>
          <a:blip r:embed="rId7"/>
          <a:stretch>
            <a:fillRect/>
          </a:stretch>
        </p:blipFill>
        <p:spPr>
          <a:xfrm>
            <a:off x="685800" y="3655665"/>
            <a:ext cx="5153025" cy="371475"/>
          </a:xfrm>
          <a:prstGeom prst="rect">
            <a:avLst/>
          </a:prstGeom>
        </p:spPr>
      </p:pic>
      <p:pic>
        <p:nvPicPr>
          <p:cNvPr id="8" name="SK-21-img-7" descr="preencoded.png"/>
          <p:cNvPicPr>
            <a:picLocks noChangeAspect="1"/>
          </p:cNvPicPr>
          <p:nvPr/>
        </p:nvPicPr>
        <p:blipFill>
          <a:blip r:embed="rId8"/>
          <a:stretch>
            <a:fillRect/>
          </a:stretch>
        </p:blipFill>
        <p:spPr>
          <a:xfrm>
            <a:off x="571500" y="5665440"/>
            <a:ext cx="5381625" cy="921841"/>
          </a:xfrm>
          <a:prstGeom prst="rect">
            <a:avLst/>
          </a:prstGeom>
        </p:spPr>
      </p:pic>
      <p:pic>
        <p:nvPicPr>
          <p:cNvPr id="9" name="SK-21-img-8" descr="preencoded.png"/>
          <p:cNvPicPr>
            <a:picLocks noChangeAspect="1"/>
          </p:cNvPicPr>
          <p:nvPr/>
        </p:nvPicPr>
        <p:blipFill>
          <a:blip r:embed="rId9"/>
          <a:stretch>
            <a:fillRect/>
          </a:stretch>
        </p:blipFill>
        <p:spPr>
          <a:xfrm>
            <a:off x="685800" y="5825133"/>
            <a:ext cx="190500" cy="152400"/>
          </a:xfrm>
          <a:prstGeom prst="rect">
            <a:avLst/>
          </a:prstGeom>
        </p:spPr>
      </p:pic>
      <p:pic>
        <p:nvPicPr>
          <p:cNvPr id="10" name="SK-21-img-9" descr="preencoded.png"/>
          <p:cNvPicPr>
            <a:picLocks noChangeAspect="1"/>
          </p:cNvPicPr>
          <p:nvPr/>
        </p:nvPicPr>
        <p:blipFill>
          <a:blip r:embed="rId10"/>
          <a:stretch>
            <a:fillRect/>
          </a:stretch>
        </p:blipFill>
        <p:spPr>
          <a:xfrm>
            <a:off x="6238875" y="1293465"/>
            <a:ext cx="5381625" cy="4181475"/>
          </a:xfrm>
          <a:prstGeom prst="rect">
            <a:avLst/>
          </a:prstGeom>
        </p:spPr>
      </p:pic>
      <p:pic>
        <p:nvPicPr>
          <p:cNvPr id="11" name="SK-21-img-10" descr="preencoded.png"/>
          <p:cNvPicPr>
            <a:picLocks noChangeAspect="1"/>
          </p:cNvPicPr>
          <p:nvPr/>
        </p:nvPicPr>
        <p:blipFill>
          <a:blip r:embed="rId7"/>
          <a:stretch>
            <a:fillRect/>
          </a:stretch>
        </p:blipFill>
        <p:spPr>
          <a:xfrm>
            <a:off x="6353175" y="1407765"/>
            <a:ext cx="5153025" cy="371475"/>
          </a:xfrm>
          <a:prstGeom prst="rect">
            <a:avLst/>
          </a:prstGeom>
        </p:spPr>
      </p:pic>
      <p:pic>
        <p:nvPicPr>
          <p:cNvPr id="12" name="SK-21-img-11" descr="preencoded.png"/>
          <p:cNvPicPr>
            <a:picLocks noChangeAspect="1"/>
          </p:cNvPicPr>
          <p:nvPr/>
        </p:nvPicPr>
        <p:blipFill>
          <a:blip r:embed="rId11"/>
          <a:stretch>
            <a:fillRect/>
          </a:stretch>
        </p:blipFill>
        <p:spPr>
          <a:xfrm>
            <a:off x="6238875" y="5665440"/>
            <a:ext cx="5381625" cy="921841"/>
          </a:xfrm>
          <a:prstGeom prst="rect">
            <a:avLst/>
          </a:prstGeom>
        </p:spPr>
      </p:pic>
      <p:pic>
        <p:nvPicPr>
          <p:cNvPr id="13" name="SK-21-img-12" descr="preencoded.png"/>
          <p:cNvPicPr>
            <a:picLocks noChangeAspect="1"/>
          </p:cNvPicPr>
          <p:nvPr/>
        </p:nvPicPr>
        <p:blipFill>
          <a:blip r:embed="rId12"/>
          <a:stretch>
            <a:fillRect/>
          </a:stretch>
        </p:blipFill>
        <p:spPr>
          <a:xfrm>
            <a:off x="6353175" y="5825133"/>
            <a:ext cx="190500" cy="152400"/>
          </a:xfrm>
          <a:prstGeom prst="rect">
            <a:avLst/>
          </a:prstGeom>
        </p:spPr>
      </p:pic>
      <p:pic>
        <p:nvPicPr>
          <p:cNvPr id="14" name="SK-21-img-13" descr="preencoded.png"/>
          <p:cNvPicPr>
            <a:picLocks noChangeAspect="1"/>
          </p:cNvPicPr>
          <p:nvPr/>
        </p:nvPicPr>
        <p:blipFill>
          <a:blip r:embed="rId13"/>
          <a:stretch>
            <a:fillRect/>
          </a:stretch>
        </p:blipFill>
        <p:spPr>
          <a:xfrm>
            <a:off x="571500" y="6400800"/>
            <a:ext cx="11049000" cy="266700"/>
          </a:xfrm>
          <a:prstGeom prst="rect">
            <a:avLst/>
          </a:prstGeom>
        </p:spPr>
      </p:pic>
      <p:sp>
        <p:nvSpPr>
          <p:cNvPr id="15" name="SK-21-text-14"/>
          <p:cNvSpPr/>
          <p:nvPr/>
        </p:nvSpPr>
        <p:spPr>
          <a:xfrm>
            <a:off x="762000" y="381000"/>
            <a:ext cx="10934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16" name="SK-21-text-15"/>
          <p:cNvSpPr/>
          <p:nvPr/>
        </p:nvSpPr>
        <p:spPr>
          <a:xfrm>
            <a:off x="762000" y="619125"/>
            <a:ext cx="114300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Calcific Tendinitis Management</a:t>
            </a:r>
            <a:endParaRPr lang="en-US" sz="2550" dirty="0"/>
          </a:p>
        </p:txBody>
      </p:sp>
      <p:sp>
        <p:nvSpPr>
          <p:cNvPr id="17" name="SK-21-text-16"/>
          <p:cNvSpPr/>
          <p:nvPr/>
        </p:nvSpPr>
        <p:spPr>
          <a:xfrm>
            <a:off x="685800" y="1407765"/>
            <a:ext cx="5385435" cy="371475"/>
          </a:xfrm>
          <a:prstGeom prst="rect">
            <a:avLst/>
          </a:prstGeom>
          <a:noFill/>
          <a:ln/>
        </p:spPr>
        <p:txBody>
          <a:bodyPr vert="horz" wrap="square" lIns="0" tIns="0" rIns="0" bIns="0" rtlCol="0" anchor="ctr"/>
          <a:lstStyle/>
          <a:p>
            <a:pPr marL="0" indent="0">
              <a:lnSpc>
                <a:spcPts val="2475"/>
              </a:lnSpc>
              <a:buNone/>
            </a:pPr>
            <a:r>
              <a:rPr lang="en-US" sz="1650" b="1" dirty="0">
                <a:solidFill>
                  <a:srgbClr val="F58220"/>
                </a:solidFill>
              </a:rPr>
              <a:t>Clinical Presentation</a:t>
            </a:r>
            <a:endParaRPr lang="en-US" sz="1650" dirty="0"/>
          </a:p>
        </p:txBody>
      </p:sp>
      <p:sp>
        <p:nvSpPr>
          <p:cNvPr id="18" name="SK-21-text-17"/>
          <p:cNvSpPr/>
          <p:nvPr/>
        </p:nvSpPr>
        <p:spPr>
          <a:xfrm>
            <a:off x="914400" y="1893540"/>
            <a:ext cx="878204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latin typeface="Open Sans" pitchFamily="34" charset="0"/>
                <a:ea typeface="Open Sans" pitchFamily="34" charset="-122"/>
                <a:cs typeface="Open Sans" pitchFamily="34" charset="-120"/>
              </a:rPr>
              <a:t>Typical Profile:</a:t>
            </a:r>
            <a:r>
              <a:rPr lang="en-US" sz="1350" dirty="0">
                <a:solidFill>
                  <a:srgbClr val="4B5563"/>
                </a:solidFill>
                <a:latin typeface="Open Sans" pitchFamily="34" charset="0"/>
                <a:ea typeface="Open Sans" pitchFamily="34" charset="-122"/>
                <a:cs typeface="Open Sans" pitchFamily="34" charset="-120"/>
              </a:rPr>
              <a:t> Female, aged 40–50 years.</a:t>
            </a:r>
            <a:endParaRPr lang="en-US" sz="1350" dirty="0"/>
          </a:p>
        </p:txBody>
      </p:sp>
      <p:sp>
        <p:nvSpPr>
          <p:cNvPr id="19" name="SK-21-text-18"/>
          <p:cNvSpPr/>
          <p:nvPr/>
        </p:nvSpPr>
        <p:spPr>
          <a:xfrm>
            <a:off x="914400" y="2245965"/>
            <a:ext cx="4924425"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latin typeface="Open Sans" pitchFamily="34" charset="0"/>
                <a:ea typeface="Open Sans" pitchFamily="34" charset="-122"/>
                <a:cs typeface="Open Sans" pitchFamily="34" charset="-120"/>
              </a:rPr>
              <a:t>Acute Phase:</a:t>
            </a:r>
            <a:r>
              <a:rPr lang="en-US" sz="1350" dirty="0">
                <a:solidFill>
                  <a:srgbClr val="4B5563"/>
                </a:solidFill>
                <a:latin typeface="Open Sans" pitchFamily="34" charset="0"/>
                <a:ea typeface="Open Sans" pitchFamily="34" charset="-122"/>
                <a:cs typeface="Open Sans" pitchFamily="34" charset="-120"/>
              </a:rPr>
              <a:t> Sudden, severe "toothache" pain (resorption phase) causing intense inflammation.</a:t>
            </a:r>
            <a:endParaRPr lang="en-US" sz="1350" dirty="0"/>
          </a:p>
        </p:txBody>
      </p:sp>
      <p:sp>
        <p:nvSpPr>
          <p:cNvPr id="20" name="SK-21-text-19"/>
          <p:cNvSpPr/>
          <p:nvPr/>
        </p:nvSpPr>
        <p:spPr>
          <a:xfrm>
            <a:off x="914400" y="2855565"/>
            <a:ext cx="4924425"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latin typeface="Open Sans" pitchFamily="34" charset="0"/>
                <a:ea typeface="Open Sans" pitchFamily="34" charset="-122"/>
                <a:cs typeface="Open Sans" pitchFamily="34" charset="-120"/>
              </a:rPr>
              <a:t>Chronic Phase:</a:t>
            </a:r>
            <a:r>
              <a:rPr lang="en-US" sz="1350" dirty="0">
                <a:solidFill>
                  <a:srgbClr val="4B5563"/>
                </a:solidFill>
                <a:latin typeface="Open Sans" pitchFamily="34" charset="0"/>
                <a:ea typeface="Open Sans" pitchFamily="34" charset="-122"/>
                <a:cs typeface="Open Sans" pitchFamily="34" charset="-120"/>
              </a:rPr>
              <a:t> Dull persistent pain, often an incidental finding on imaging.</a:t>
            </a:r>
            <a:endParaRPr lang="en-US" sz="1350" dirty="0"/>
          </a:p>
        </p:txBody>
      </p:sp>
      <p:sp>
        <p:nvSpPr>
          <p:cNvPr id="21" name="SK-21-text-20"/>
          <p:cNvSpPr/>
          <p:nvPr/>
        </p:nvSpPr>
        <p:spPr>
          <a:xfrm>
            <a:off x="685800" y="3655665"/>
            <a:ext cx="5257800" cy="371475"/>
          </a:xfrm>
          <a:prstGeom prst="rect">
            <a:avLst/>
          </a:prstGeom>
          <a:noFill/>
          <a:ln/>
        </p:spPr>
        <p:txBody>
          <a:bodyPr vert="horz" wrap="square" lIns="0" tIns="0" rIns="0" bIns="0" rtlCol="0" anchor="ctr"/>
          <a:lstStyle/>
          <a:p>
            <a:pPr marL="0" indent="0">
              <a:lnSpc>
                <a:spcPts val="2475"/>
              </a:lnSpc>
              <a:buNone/>
            </a:pPr>
            <a:r>
              <a:rPr lang="en-US" sz="1650" b="1" dirty="0">
                <a:solidFill>
                  <a:srgbClr val="F58220"/>
                </a:solidFill>
              </a:rPr>
              <a:t>Investigations</a:t>
            </a:r>
            <a:endParaRPr lang="en-US" sz="1650" dirty="0"/>
          </a:p>
        </p:txBody>
      </p:sp>
      <p:sp>
        <p:nvSpPr>
          <p:cNvPr id="22" name="SK-21-text-21"/>
          <p:cNvSpPr/>
          <p:nvPr/>
        </p:nvSpPr>
        <p:spPr>
          <a:xfrm>
            <a:off x="914400" y="4141440"/>
            <a:ext cx="4924425"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latin typeface="Open Sans" pitchFamily="34" charset="0"/>
                <a:ea typeface="Open Sans" pitchFamily="34" charset="-122"/>
                <a:cs typeface="Open Sans" pitchFamily="34" charset="-120"/>
              </a:rPr>
              <a:t>Plain X-ray:</a:t>
            </a:r>
            <a:r>
              <a:rPr lang="en-US" sz="1350" dirty="0">
                <a:solidFill>
                  <a:srgbClr val="4B5563"/>
                </a:solidFill>
                <a:latin typeface="Open Sans" pitchFamily="34" charset="0"/>
                <a:ea typeface="Open Sans" pitchFamily="34" charset="-122"/>
                <a:cs typeface="Open Sans" pitchFamily="34" charset="-120"/>
              </a:rPr>
              <a:t> AP and Lateral views are diagnostic; shows calcium in supraspinatus/bursa.</a:t>
            </a:r>
            <a:endParaRPr lang="en-US" sz="1350" dirty="0"/>
          </a:p>
        </p:txBody>
      </p:sp>
      <p:sp>
        <p:nvSpPr>
          <p:cNvPr id="23" name="SK-21-text-22"/>
          <p:cNvSpPr/>
          <p:nvPr/>
        </p:nvSpPr>
        <p:spPr>
          <a:xfrm>
            <a:off x="914400" y="4751040"/>
            <a:ext cx="4924425"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latin typeface="Open Sans" pitchFamily="34" charset="0"/>
                <a:ea typeface="Open Sans" pitchFamily="34" charset="-122"/>
                <a:cs typeface="Open Sans" pitchFamily="34" charset="-120"/>
              </a:rPr>
              <a:t>Ultrasound:</a:t>
            </a:r>
            <a:r>
              <a:rPr lang="en-US" sz="1350" dirty="0">
                <a:solidFill>
                  <a:srgbClr val="4B5563"/>
                </a:solidFill>
                <a:latin typeface="Open Sans" pitchFamily="34" charset="0"/>
                <a:ea typeface="Open Sans" pitchFamily="34" charset="-122"/>
                <a:cs typeface="Open Sans" pitchFamily="34" charset="-120"/>
              </a:rPr>
              <a:t> Identifies specific location and aids guided procedures (Barbotage).</a:t>
            </a:r>
            <a:endParaRPr lang="en-US" sz="1350" dirty="0"/>
          </a:p>
        </p:txBody>
      </p:sp>
      <p:sp>
        <p:nvSpPr>
          <p:cNvPr id="24" name="SK-21-text-23"/>
          <p:cNvSpPr/>
          <p:nvPr/>
        </p:nvSpPr>
        <p:spPr>
          <a:xfrm>
            <a:off x="876300" y="5779740"/>
            <a:ext cx="51530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8E44AD"/>
                </a:solidFill>
              </a:rPr>
              <a:t> AKT FOCUS</a:t>
            </a:r>
            <a:endParaRPr lang="en-US" sz="1200" dirty="0"/>
          </a:p>
        </p:txBody>
      </p:sp>
      <p:sp>
        <p:nvSpPr>
          <p:cNvPr id="25" name="SK-21-text-24"/>
          <p:cNvSpPr/>
          <p:nvPr/>
        </p:nvSpPr>
        <p:spPr>
          <a:xfrm>
            <a:off x="685800" y="6046440"/>
            <a:ext cx="5153025" cy="426541"/>
          </a:xfrm>
          <a:prstGeom prst="rect">
            <a:avLst/>
          </a:prstGeom>
          <a:noFill/>
          <a:ln/>
        </p:spPr>
        <p:txBody>
          <a:bodyPr vert="horz" wrap="square" lIns="0" tIns="0" rIns="0" bIns="0" rtlCol="0" anchor="ctr"/>
          <a:lstStyle/>
          <a:p>
            <a:pPr marL="0" indent="0">
              <a:lnSpc>
                <a:spcPts val="1680"/>
              </a:lnSpc>
              <a:buNone/>
            </a:pPr>
            <a:r>
              <a:rPr lang="en-US" sz="1200" dirty="0">
                <a:solidFill>
                  <a:srgbClr val="1A1A1B"/>
                </a:solidFill>
                <a:latin typeface="Open Sans" pitchFamily="34" charset="0"/>
                <a:ea typeface="Open Sans" pitchFamily="34" charset="-122"/>
                <a:cs typeface="Open Sans" pitchFamily="34" charset="-120"/>
              </a:rPr>
              <a:t>Crystals are </a:t>
            </a:r>
            <a:r>
              <a:rPr lang="en-US" sz="1200" b="1" dirty="0">
                <a:solidFill>
                  <a:srgbClr val="1A1A1B"/>
                </a:solidFill>
                <a:latin typeface="Open Sans" pitchFamily="34" charset="0"/>
                <a:ea typeface="Open Sans" pitchFamily="34" charset="-122"/>
                <a:cs typeface="Open Sans" pitchFamily="34" charset="-120"/>
              </a:rPr>
              <a:t>Hydroxyapatite</a:t>
            </a:r>
            <a:r>
              <a:rPr lang="en-US" sz="1200" dirty="0">
                <a:solidFill>
                  <a:srgbClr val="1A1A1B"/>
                </a:solidFill>
                <a:latin typeface="Open Sans" pitchFamily="34" charset="0"/>
                <a:ea typeface="Open Sans" pitchFamily="34" charset="-122"/>
                <a:cs typeface="Open Sans" pitchFamily="34" charset="-120"/>
              </a:rPr>
              <a:t>, typically deposited in the supraspinatus tendon. ESWT is NICE-approved for </a:t>
            </a:r>
            <a:r>
              <a:rPr lang="en-US" sz="1200" b="1" dirty="0">
                <a:solidFill>
                  <a:srgbClr val="1A1A1B"/>
                </a:solidFill>
                <a:latin typeface="Open Sans" pitchFamily="34" charset="0"/>
                <a:ea typeface="Open Sans" pitchFamily="34" charset="-122"/>
                <a:cs typeface="Open Sans" pitchFamily="34" charset="-120"/>
              </a:rPr>
              <a:t>Chronic</a:t>
            </a:r>
            <a:r>
              <a:rPr lang="en-US" sz="1200" dirty="0">
                <a:solidFill>
                  <a:srgbClr val="1A1A1B"/>
                </a:solidFill>
                <a:latin typeface="Open Sans" pitchFamily="34" charset="0"/>
                <a:ea typeface="Open Sans" pitchFamily="34" charset="-122"/>
                <a:cs typeface="Open Sans" pitchFamily="34" charset="-120"/>
              </a:rPr>
              <a:t> calcific tendinitis.</a:t>
            </a:r>
            <a:endParaRPr lang="en-US" sz="1200" dirty="0"/>
          </a:p>
        </p:txBody>
      </p:sp>
      <p:sp>
        <p:nvSpPr>
          <p:cNvPr id="26" name="SK-21-text-25"/>
          <p:cNvSpPr/>
          <p:nvPr/>
        </p:nvSpPr>
        <p:spPr>
          <a:xfrm>
            <a:off x="6353175" y="1407765"/>
            <a:ext cx="5257800" cy="371475"/>
          </a:xfrm>
          <a:prstGeom prst="rect">
            <a:avLst/>
          </a:prstGeom>
          <a:noFill/>
          <a:ln/>
        </p:spPr>
        <p:txBody>
          <a:bodyPr vert="horz" wrap="square" lIns="0" tIns="0" rIns="0" bIns="0" rtlCol="0" anchor="ctr"/>
          <a:lstStyle/>
          <a:p>
            <a:pPr marL="0" indent="0">
              <a:lnSpc>
                <a:spcPts val="2475"/>
              </a:lnSpc>
              <a:buNone/>
            </a:pPr>
            <a:r>
              <a:rPr lang="en-US" sz="1650" b="1" dirty="0">
                <a:solidFill>
                  <a:srgbClr val="F58220"/>
                </a:solidFill>
              </a:rPr>
              <a:t>Management Pathway</a:t>
            </a:r>
            <a:endParaRPr lang="en-US" sz="1650" dirty="0"/>
          </a:p>
        </p:txBody>
      </p:sp>
      <p:sp>
        <p:nvSpPr>
          <p:cNvPr id="27" name="SK-21-text-26"/>
          <p:cNvSpPr/>
          <p:nvPr/>
        </p:nvSpPr>
        <p:spPr>
          <a:xfrm>
            <a:off x="6581775" y="1893540"/>
            <a:ext cx="4924425"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latin typeface="Open Sans" pitchFamily="34" charset="0"/>
                <a:ea typeface="Open Sans" pitchFamily="34" charset="-122"/>
                <a:cs typeface="Open Sans" pitchFamily="34" charset="-120"/>
              </a:rPr>
              <a:t>1st Line:</a:t>
            </a:r>
            <a:r>
              <a:rPr lang="en-US" sz="1350" dirty="0">
                <a:solidFill>
                  <a:srgbClr val="4B5563"/>
                </a:solidFill>
                <a:latin typeface="Open Sans" pitchFamily="34" charset="0"/>
                <a:ea typeface="Open Sans" pitchFamily="34" charset="-122"/>
                <a:cs typeface="Open Sans" pitchFamily="34" charset="-120"/>
              </a:rPr>
              <a:t> Activity modification and NSAIDs (Oral/Topical) for acute pain.</a:t>
            </a:r>
            <a:endParaRPr lang="en-US" sz="1350" dirty="0"/>
          </a:p>
        </p:txBody>
      </p:sp>
      <p:sp>
        <p:nvSpPr>
          <p:cNvPr id="28" name="SK-21-text-27"/>
          <p:cNvSpPr/>
          <p:nvPr/>
        </p:nvSpPr>
        <p:spPr>
          <a:xfrm>
            <a:off x="6581775" y="2503140"/>
            <a:ext cx="4924425"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latin typeface="Open Sans" pitchFamily="34" charset="0"/>
                <a:ea typeface="Open Sans" pitchFamily="34" charset="-122"/>
                <a:cs typeface="Open Sans" pitchFamily="34" charset="-120"/>
              </a:rPr>
              <a:t>Injection:</a:t>
            </a:r>
            <a:r>
              <a:rPr lang="en-US" sz="1350" dirty="0">
                <a:solidFill>
                  <a:srgbClr val="4B5563"/>
                </a:solidFill>
                <a:latin typeface="Open Sans" pitchFamily="34" charset="0"/>
                <a:ea typeface="Open Sans" pitchFamily="34" charset="-122"/>
                <a:cs typeface="Open Sans" pitchFamily="34" charset="-120"/>
              </a:rPr>
              <a:t> Subacromial steroid (Triamcinolone) provides rapid relief in acute flare.</a:t>
            </a:r>
            <a:endParaRPr lang="en-US" sz="1350" dirty="0"/>
          </a:p>
        </p:txBody>
      </p:sp>
      <p:sp>
        <p:nvSpPr>
          <p:cNvPr id="29" name="SK-21-text-28"/>
          <p:cNvSpPr/>
          <p:nvPr/>
        </p:nvSpPr>
        <p:spPr>
          <a:xfrm>
            <a:off x="6581775" y="3112740"/>
            <a:ext cx="4924425"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latin typeface="Open Sans" pitchFamily="34" charset="0"/>
                <a:ea typeface="Open Sans" pitchFamily="34" charset="-122"/>
                <a:cs typeface="Open Sans" pitchFamily="34" charset="-120"/>
              </a:rPr>
              <a:t>Barbotage (Needling):</a:t>
            </a:r>
            <a:r>
              <a:rPr lang="en-US" sz="1350" dirty="0">
                <a:solidFill>
                  <a:srgbClr val="4B5563"/>
                </a:solidFill>
                <a:latin typeface="Open Sans" pitchFamily="34" charset="0"/>
                <a:ea typeface="Open Sans" pitchFamily="34" charset="-122"/>
                <a:cs typeface="Open Sans" pitchFamily="34" charset="-120"/>
              </a:rPr>
              <a:t> US-guided aspiration and lavage of the deposit; very effective for acute phase.</a:t>
            </a:r>
            <a:endParaRPr lang="en-US" sz="1350" dirty="0"/>
          </a:p>
        </p:txBody>
      </p:sp>
      <p:sp>
        <p:nvSpPr>
          <p:cNvPr id="30" name="SK-21-text-29"/>
          <p:cNvSpPr/>
          <p:nvPr/>
        </p:nvSpPr>
        <p:spPr>
          <a:xfrm>
            <a:off x="6581775" y="3722340"/>
            <a:ext cx="4924425"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latin typeface="Open Sans" pitchFamily="34" charset="0"/>
                <a:ea typeface="Open Sans" pitchFamily="34" charset="-122"/>
                <a:cs typeface="Open Sans" pitchFamily="34" charset="-120"/>
              </a:rPr>
              <a:t>ESWT:</a:t>
            </a:r>
            <a:r>
              <a:rPr lang="en-US" sz="1350" dirty="0">
                <a:solidFill>
                  <a:srgbClr val="4B5563"/>
                </a:solidFill>
                <a:latin typeface="Open Sans" pitchFamily="34" charset="0"/>
                <a:ea typeface="Open Sans" pitchFamily="34" charset="-122"/>
                <a:cs typeface="Open Sans" pitchFamily="34" charset="-120"/>
              </a:rPr>
              <a:t> Shockwave therapy for chronic cases unresponsive to conservative measures.</a:t>
            </a:r>
            <a:endParaRPr lang="en-US" sz="1350" dirty="0"/>
          </a:p>
        </p:txBody>
      </p:sp>
      <p:sp>
        <p:nvSpPr>
          <p:cNvPr id="31" name="SK-21-text-30"/>
          <p:cNvSpPr/>
          <p:nvPr/>
        </p:nvSpPr>
        <p:spPr>
          <a:xfrm>
            <a:off x="6581775" y="4331940"/>
            <a:ext cx="4924425"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latin typeface="Open Sans" pitchFamily="34" charset="0"/>
                <a:ea typeface="Open Sans" pitchFamily="34" charset="-122"/>
                <a:cs typeface="Open Sans" pitchFamily="34" charset="-120"/>
              </a:rPr>
              <a:t>Surgical:</a:t>
            </a:r>
            <a:r>
              <a:rPr lang="en-US" sz="1350" dirty="0">
                <a:solidFill>
                  <a:srgbClr val="4B5563"/>
                </a:solidFill>
                <a:latin typeface="Open Sans" pitchFamily="34" charset="0"/>
                <a:ea typeface="Open Sans" pitchFamily="34" charset="-122"/>
                <a:cs typeface="Open Sans" pitchFamily="34" charset="-120"/>
              </a:rPr>
              <a:t> Arthroscopic debridement if all non-operative treatments fail.</a:t>
            </a:r>
            <a:endParaRPr lang="en-US" sz="1350" dirty="0"/>
          </a:p>
        </p:txBody>
      </p:sp>
      <p:sp>
        <p:nvSpPr>
          <p:cNvPr id="32" name="SK-21-text-31"/>
          <p:cNvSpPr/>
          <p:nvPr/>
        </p:nvSpPr>
        <p:spPr>
          <a:xfrm>
            <a:off x="6543675" y="5779740"/>
            <a:ext cx="51530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8080"/>
                </a:solidFill>
              </a:rPr>
              <a:t> SCA FOCUS (SHARED DECISION)</a:t>
            </a:r>
            <a:endParaRPr lang="en-US" sz="1200" dirty="0"/>
          </a:p>
        </p:txBody>
      </p:sp>
      <p:sp>
        <p:nvSpPr>
          <p:cNvPr id="33" name="SK-21-text-32"/>
          <p:cNvSpPr/>
          <p:nvPr/>
        </p:nvSpPr>
        <p:spPr>
          <a:xfrm>
            <a:off x="6353175" y="6046440"/>
            <a:ext cx="5153025" cy="426541"/>
          </a:xfrm>
          <a:prstGeom prst="rect">
            <a:avLst/>
          </a:prstGeom>
          <a:noFill/>
          <a:ln/>
        </p:spPr>
        <p:txBody>
          <a:bodyPr vert="horz" wrap="square" lIns="0" tIns="0" rIns="0" bIns="0" rtlCol="0" anchor="ctr"/>
          <a:lstStyle/>
          <a:p>
            <a:pPr marL="0" indent="0">
              <a:lnSpc>
                <a:spcPts val="1680"/>
              </a:lnSpc>
              <a:buNone/>
            </a:pPr>
            <a:r>
              <a:rPr lang="en-US" sz="1200" dirty="0">
                <a:solidFill>
                  <a:srgbClr val="1A1A1B"/>
                </a:solidFill>
                <a:latin typeface="Open Sans" pitchFamily="34" charset="0"/>
                <a:ea typeface="Open Sans" pitchFamily="34" charset="-122"/>
                <a:cs typeface="Open Sans" pitchFamily="34" charset="-120"/>
              </a:rPr>
              <a:t>"We can try a procedure called </a:t>
            </a:r>
            <a:r>
              <a:rPr lang="en-US" sz="1200" b="1" dirty="0">
                <a:solidFill>
                  <a:srgbClr val="1A1A1B"/>
                </a:solidFill>
                <a:latin typeface="Open Sans" pitchFamily="34" charset="0"/>
                <a:ea typeface="Open Sans" pitchFamily="34" charset="-122"/>
                <a:cs typeface="Open Sans" pitchFamily="34" charset="-120"/>
              </a:rPr>
              <a:t>Barbotage</a:t>
            </a:r>
            <a:r>
              <a:rPr lang="en-US" sz="1200" dirty="0">
                <a:solidFill>
                  <a:srgbClr val="1A1A1B"/>
                </a:solidFill>
                <a:latin typeface="Open Sans" pitchFamily="34" charset="0"/>
                <a:ea typeface="Open Sans" pitchFamily="34" charset="-122"/>
                <a:cs typeface="Open Sans" pitchFamily="34" charset="-120"/>
              </a:rPr>
              <a:t>, where a radiologist uses a needle to break up the chalk-like deposits under ultrasound guidance."</a:t>
            </a:r>
            <a:endParaRPr lang="en-US" sz="1200" dirty="0"/>
          </a:p>
        </p:txBody>
      </p:sp>
      <p:sp>
        <p:nvSpPr>
          <p:cNvPr id="34" name="SK-21-text-33"/>
          <p:cNvSpPr/>
          <p:nvPr/>
        </p:nvSpPr>
        <p:spPr>
          <a:xfrm>
            <a:off x="571500" y="6400800"/>
            <a:ext cx="11620500" cy="26670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 | Shoulder Problems in General Practice (June 2026) | Clinical Use Only</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2-img-3" descr="preencoded.png"/>
          <p:cNvPicPr>
            <a:picLocks noChangeAspect="1"/>
          </p:cNvPicPr>
          <p:nvPr/>
        </p:nvPicPr>
        <p:blipFill>
          <a:blip r:embed="rId5"/>
          <a:stretch>
            <a:fillRect/>
          </a:stretch>
        </p:blipFill>
        <p:spPr>
          <a:xfrm>
            <a:off x="571500" y="381000"/>
            <a:ext cx="11049000" cy="626715"/>
          </a:xfrm>
          <a:prstGeom prst="rect">
            <a:avLst/>
          </a:prstGeom>
        </p:spPr>
      </p:pic>
      <p:pic>
        <p:nvPicPr>
          <p:cNvPr id="5" name="SK-22-img-4" descr="preencoded.png"/>
          <p:cNvPicPr>
            <a:picLocks noChangeAspect="1"/>
          </p:cNvPicPr>
          <p:nvPr/>
        </p:nvPicPr>
        <p:blipFill>
          <a:blip r:embed="rId6"/>
          <a:stretch>
            <a:fillRect/>
          </a:stretch>
        </p:blipFill>
        <p:spPr>
          <a:xfrm>
            <a:off x="571500" y="1245840"/>
            <a:ext cx="5381625" cy="4754910"/>
          </a:xfrm>
          <a:prstGeom prst="rect">
            <a:avLst/>
          </a:prstGeom>
        </p:spPr>
      </p:pic>
      <p:pic>
        <p:nvPicPr>
          <p:cNvPr id="6" name="SK-22-img-5" descr="preencoded.png"/>
          <p:cNvPicPr>
            <a:picLocks noChangeAspect="1"/>
          </p:cNvPicPr>
          <p:nvPr/>
        </p:nvPicPr>
        <p:blipFill>
          <a:blip r:embed="rId7"/>
          <a:stretch>
            <a:fillRect/>
          </a:stretch>
        </p:blipFill>
        <p:spPr>
          <a:xfrm>
            <a:off x="762000" y="1493490"/>
            <a:ext cx="285750" cy="228600"/>
          </a:xfrm>
          <a:prstGeom prst="rect">
            <a:avLst/>
          </a:prstGeom>
        </p:spPr>
      </p:pic>
      <p:pic>
        <p:nvPicPr>
          <p:cNvPr id="7" name="SK-22-img-6" descr="preencoded.png"/>
          <p:cNvPicPr>
            <a:picLocks noChangeAspect="1"/>
          </p:cNvPicPr>
          <p:nvPr/>
        </p:nvPicPr>
        <p:blipFill>
          <a:blip r:embed="rId8"/>
          <a:stretch>
            <a:fillRect/>
          </a:stretch>
        </p:blipFill>
        <p:spPr>
          <a:xfrm>
            <a:off x="762000" y="4531965"/>
            <a:ext cx="5000625" cy="1004887"/>
          </a:xfrm>
          <a:prstGeom prst="rect">
            <a:avLst/>
          </a:prstGeom>
        </p:spPr>
      </p:pic>
      <p:pic>
        <p:nvPicPr>
          <p:cNvPr id="8" name="SK-22-img-7" descr="preencoded.png"/>
          <p:cNvPicPr>
            <a:picLocks noChangeAspect="1"/>
          </p:cNvPicPr>
          <p:nvPr/>
        </p:nvPicPr>
        <p:blipFill>
          <a:blip r:embed="rId9"/>
          <a:stretch>
            <a:fillRect/>
          </a:stretch>
        </p:blipFill>
        <p:spPr>
          <a:xfrm>
            <a:off x="904875" y="4730651"/>
            <a:ext cx="202406" cy="163711"/>
          </a:xfrm>
          <a:prstGeom prst="rect">
            <a:avLst/>
          </a:prstGeom>
        </p:spPr>
      </p:pic>
      <p:pic>
        <p:nvPicPr>
          <p:cNvPr id="9" name="SK-22-img-8" descr="preencoded.png"/>
          <p:cNvPicPr>
            <a:picLocks noChangeAspect="1"/>
          </p:cNvPicPr>
          <p:nvPr/>
        </p:nvPicPr>
        <p:blipFill>
          <a:blip r:embed="rId10"/>
          <a:stretch>
            <a:fillRect/>
          </a:stretch>
        </p:blipFill>
        <p:spPr>
          <a:xfrm>
            <a:off x="6238875" y="1275606"/>
            <a:ext cx="5381625" cy="2124075"/>
          </a:xfrm>
          <a:prstGeom prst="rect">
            <a:avLst/>
          </a:prstGeom>
        </p:spPr>
      </p:pic>
      <p:pic>
        <p:nvPicPr>
          <p:cNvPr id="10" name="SK-22-img-9" descr="preencoded.png"/>
          <p:cNvPicPr>
            <a:picLocks noChangeAspect="1"/>
          </p:cNvPicPr>
          <p:nvPr/>
        </p:nvPicPr>
        <p:blipFill>
          <a:blip r:embed="rId11"/>
          <a:stretch>
            <a:fillRect/>
          </a:stretch>
        </p:blipFill>
        <p:spPr>
          <a:xfrm>
            <a:off x="6429375" y="1523256"/>
            <a:ext cx="285750" cy="228600"/>
          </a:xfrm>
          <a:prstGeom prst="rect">
            <a:avLst/>
          </a:prstGeom>
        </p:spPr>
      </p:pic>
      <p:pic>
        <p:nvPicPr>
          <p:cNvPr id="11" name="SK-22-img-10" descr="preencoded.png"/>
          <p:cNvPicPr>
            <a:picLocks noChangeAspect="1"/>
          </p:cNvPicPr>
          <p:nvPr/>
        </p:nvPicPr>
        <p:blipFill>
          <a:blip r:embed="rId12"/>
          <a:stretch>
            <a:fillRect/>
          </a:stretch>
        </p:blipFill>
        <p:spPr>
          <a:xfrm>
            <a:off x="6238875" y="3590181"/>
            <a:ext cx="5381625" cy="1201787"/>
          </a:xfrm>
          <a:prstGeom prst="rect">
            <a:avLst/>
          </a:prstGeom>
        </p:spPr>
      </p:pic>
      <p:pic>
        <p:nvPicPr>
          <p:cNvPr id="12" name="SK-22-img-11" descr="preencoded.png"/>
          <p:cNvPicPr>
            <a:picLocks noChangeAspect="1"/>
          </p:cNvPicPr>
          <p:nvPr/>
        </p:nvPicPr>
        <p:blipFill>
          <a:blip r:embed="rId13"/>
          <a:stretch>
            <a:fillRect/>
          </a:stretch>
        </p:blipFill>
        <p:spPr>
          <a:xfrm>
            <a:off x="6381750" y="3771156"/>
            <a:ext cx="190500" cy="152400"/>
          </a:xfrm>
          <a:prstGeom prst="rect">
            <a:avLst/>
          </a:prstGeom>
        </p:spPr>
      </p:pic>
      <p:pic>
        <p:nvPicPr>
          <p:cNvPr id="13" name="SK-22-img-12" descr="preencoded.png"/>
          <p:cNvPicPr>
            <a:picLocks noChangeAspect="1"/>
          </p:cNvPicPr>
          <p:nvPr/>
        </p:nvPicPr>
        <p:blipFill>
          <a:blip r:embed="rId14"/>
          <a:stretch>
            <a:fillRect/>
          </a:stretch>
        </p:blipFill>
        <p:spPr>
          <a:xfrm>
            <a:off x="6238875" y="4982468"/>
            <a:ext cx="5381625" cy="988516"/>
          </a:xfrm>
          <a:prstGeom prst="rect">
            <a:avLst/>
          </a:prstGeom>
        </p:spPr>
      </p:pic>
      <p:pic>
        <p:nvPicPr>
          <p:cNvPr id="14" name="SK-22-img-13" descr="preencoded.png"/>
          <p:cNvPicPr>
            <a:picLocks noChangeAspect="1"/>
          </p:cNvPicPr>
          <p:nvPr/>
        </p:nvPicPr>
        <p:blipFill>
          <a:blip r:embed="rId15"/>
          <a:stretch>
            <a:fillRect/>
          </a:stretch>
        </p:blipFill>
        <p:spPr>
          <a:xfrm>
            <a:off x="6381750" y="5163443"/>
            <a:ext cx="190500" cy="152400"/>
          </a:xfrm>
          <a:prstGeom prst="rect">
            <a:avLst/>
          </a:prstGeom>
        </p:spPr>
      </p:pic>
      <p:pic>
        <p:nvPicPr>
          <p:cNvPr id="15" name="SK-22-img-14" descr="preencoded.png"/>
          <p:cNvPicPr>
            <a:picLocks noChangeAspect="1"/>
          </p:cNvPicPr>
          <p:nvPr/>
        </p:nvPicPr>
        <p:blipFill>
          <a:blip r:embed="rId16"/>
          <a:stretch>
            <a:fillRect/>
          </a:stretch>
        </p:blipFill>
        <p:spPr>
          <a:xfrm>
            <a:off x="571500" y="6400800"/>
            <a:ext cx="11049000" cy="266700"/>
          </a:xfrm>
          <a:prstGeom prst="rect">
            <a:avLst/>
          </a:prstGeom>
        </p:spPr>
      </p:pic>
      <p:sp>
        <p:nvSpPr>
          <p:cNvPr id="16" name="SK-22-text-15"/>
          <p:cNvSpPr/>
          <p:nvPr/>
        </p:nvSpPr>
        <p:spPr>
          <a:xfrm>
            <a:off x="762000" y="381000"/>
            <a:ext cx="10934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17" name="SK-22-text-16"/>
          <p:cNvSpPr/>
          <p:nvPr/>
        </p:nvSpPr>
        <p:spPr>
          <a:xfrm>
            <a:off x="762000" y="619125"/>
            <a:ext cx="114300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Identifying and Managing Rotator Cuff Tears</a:t>
            </a:r>
            <a:endParaRPr lang="en-US" sz="2550" dirty="0"/>
          </a:p>
        </p:txBody>
      </p:sp>
      <p:sp>
        <p:nvSpPr>
          <p:cNvPr id="18" name="SK-22-text-17"/>
          <p:cNvSpPr/>
          <p:nvPr/>
        </p:nvSpPr>
        <p:spPr>
          <a:xfrm>
            <a:off x="1143000" y="1436340"/>
            <a:ext cx="5000625"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E67E22"/>
                </a:solidFill>
              </a:rPr>
              <a:t>Clinical Suspicion</a:t>
            </a:r>
            <a:endParaRPr lang="en-US" sz="1800" dirty="0"/>
          </a:p>
        </p:txBody>
      </p:sp>
      <p:sp>
        <p:nvSpPr>
          <p:cNvPr id="19" name="SK-22-text-18"/>
          <p:cNvSpPr/>
          <p:nvPr/>
        </p:nvSpPr>
        <p:spPr>
          <a:xfrm>
            <a:off x="1000125" y="1922115"/>
            <a:ext cx="476250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Open Sans" pitchFamily="34" charset="0"/>
                <a:ea typeface="Open Sans" pitchFamily="34" charset="-122"/>
                <a:cs typeface="Open Sans" pitchFamily="34" charset="-120"/>
              </a:rPr>
              <a:t>Age &gt; 45 + Acute Trauma:</a:t>
            </a:r>
            <a:r>
              <a:rPr lang="en-US" sz="1350" dirty="0">
                <a:solidFill>
                  <a:srgbClr val="4B5563"/>
                </a:solidFill>
                <a:latin typeface="Open Sans" pitchFamily="34" charset="0"/>
                <a:ea typeface="Open Sans" pitchFamily="34" charset="-122"/>
                <a:cs typeface="Open Sans" pitchFamily="34" charset="-120"/>
              </a:rPr>
              <a:t> Typically a fall onto the arm or a sudden heavy pull.</a:t>
            </a:r>
            <a:endParaRPr lang="en-US" sz="1350" dirty="0"/>
          </a:p>
        </p:txBody>
      </p:sp>
      <p:sp>
        <p:nvSpPr>
          <p:cNvPr id="20" name="SK-22-text-19"/>
          <p:cNvSpPr/>
          <p:nvPr/>
        </p:nvSpPr>
        <p:spPr>
          <a:xfrm>
            <a:off x="1000125" y="2550765"/>
            <a:ext cx="476250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Open Sans" pitchFamily="34" charset="0"/>
                <a:ea typeface="Open Sans" pitchFamily="34" charset="-122"/>
                <a:cs typeface="Open Sans" pitchFamily="34" charset="-120"/>
              </a:rPr>
              <a:t>Sudden Onset Pain:</a:t>
            </a:r>
            <a:r>
              <a:rPr lang="en-US" sz="1350" dirty="0">
                <a:solidFill>
                  <a:srgbClr val="4B5563"/>
                </a:solidFill>
                <a:latin typeface="Open Sans" pitchFamily="34" charset="0"/>
                <a:ea typeface="Open Sans" pitchFamily="34" charset="-122"/>
                <a:cs typeface="Open Sans" pitchFamily="34" charset="-120"/>
              </a:rPr>
              <a:t> Often described as a "tearing" or "snapping" sensation.</a:t>
            </a:r>
            <a:endParaRPr lang="en-US" sz="1350" dirty="0"/>
          </a:p>
        </p:txBody>
      </p:sp>
      <p:sp>
        <p:nvSpPr>
          <p:cNvPr id="21" name="SK-22-text-20"/>
          <p:cNvSpPr/>
          <p:nvPr/>
        </p:nvSpPr>
        <p:spPr>
          <a:xfrm>
            <a:off x="1000125" y="3179415"/>
            <a:ext cx="476250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Open Sans" pitchFamily="34" charset="0"/>
                <a:ea typeface="Open Sans" pitchFamily="34" charset="-122"/>
                <a:cs typeface="Open Sans" pitchFamily="34" charset="-120"/>
              </a:rPr>
              <a:t>Weakness vs Pain:</a:t>
            </a:r>
            <a:r>
              <a:rPr lang="en-US" sz="1350" dirty="0">
                <a:solidFill>
                  <a:srgbClr val="4B5563"/>
                </a:solidFill>
                <a:latin typeface="Open Sans" pitchFamily="34" charset="0"/>
                <a:ea typeface="Open Sans" pitchFamily="34" charset="-122"/>
                <a:cs typeface="Open Sans" pitchFamily="34" charset="-120"/>
              </a:rPr>
              <a:t> Loss of strength in abduction or external rotation despite preserved passive ROM.</a:t>
            </a:r>
            <a:endParaRPr lang="en-US" sz="1350" dirty="0"/>
          </a:p>
        </p:txBody>
      </p:sp>
      <p:sp>
        <p:nvSpPr>
          <p:cNvPr id="22" name="SK-22-text-21"/>
          <p:cNvSpPr/>
          <p:nvPr/>
        </p:nvSpPr>
        <p:spPr>
          <a:xfrm>
            <a:off x="1000125" y="3808065"/>
            <a:ext cx="476250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Open Sans" pitchFamily="34" charset="0"/>
                <a:ea typeface="Open Sans" pitchFamily="34" charset="-122"/>
                <a:cs typeface="Open Sans" pitchFamily="34" charset="-120"/>
              </a:rPr>
              <a:t>Shrugging Sign:</a:t>
            </a:r>
            <a:r>
              <a:rPr lang="en-US" sz="1350" dirty="0">
                <a:solidFill>
                  <a:srgbClr val="4B5563"/>
                </a:solidFill>
                <a:latin typeface="Open Sans" pitchFamily="34" charset="0"/>
                <a:ea typeface="Open Sans" pitchFamily="34" charset="-122"/>
                <a:cs typeface="Open Sans" pitchFamily="34" charset="-120"/>
              </a:rPr>
              <a:t> Whole shoulder girdle elevation when attempting to abduct the arm.</a:t>
            </a:r>
            <a:endParaRPr lang="en-US" sz="1350" dirty="0"/>
          </a:p>
        </p:txBody>
      </p:sp>
      <p:sp>
        <p:nvSpPr>
          <p:cNvPr id="23" name="SK-22-text-22"/>
          <p:cNvSpPr/>
          <p:nvPr/>
        </p:nvSpPr>
        <p:spPr>
          <a:xfrm>
            <a:off x="1107281" y="4674840"/>
            <a:ext cx="7383780"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1A1A1B"/>
                </a:solidFill>
                <a:latin typeface="Open Sans" pitchFamily="34" charset="0"/>
                <a:ea typeface="Open Sans" pitchFamily="34" charset="-122"/>
                <a:cs typeface="Open Sans" pitchFamily="34" charset="-120"/>
              </a:rPr>
              <a:t> Pathognomonic: Drop Arm (Codman) Sign</a:t>
            </a:r>
            <a:endParaRPr lang="en-US" sz="1275" dirty="0"/>
          </a:p>
        </p:txBody>
      </p:sp>
      <p:sp>
        <p:nvSpPr>
          <p:cNvPr id="24" name="SK-22-text-23"/>
          <p:cNvSpPr/>
          <p:nvPr/>
        </p:nvSpPr>
        <p:spPr>
          <a:xfrm>
            <a:off x="904875" y="4965353"/>
            <a:ext cx="4714875" cy="4286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latin typeface="Open Sans" pitchFamily="34" charset="0"/>
                <a:ea typeface="Open Sans" pitchFamily="34" charset="-122"/>
                <a:cs typeface="Open Sans" pitchFamily="34" charset="-120"/>
              </a:rPr>
              <a:t>Inability to lower the arm slowly from 90° abduction without it dropping.</a:t>
            </a:r>
            <a:endParaRPr lang="en-US" sz="1125" dirty="0"/>
          </a:p>
        </p:txBody>
      </p:sp>
      <p:sp>
        <p:nvSpPr>
          <p:cNvPr id="25" name="SK-22-text-24"/>
          <p:cNvSpPr/>
          <p:nvPr/>
        </p:nvSpPr>
        <p:spPr>
          <a:xfrm>
            <a:off x="6810375" y="1466106"/>
            <a:ext cx="5000625"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E67E22"/>
                </a:solidFill>
              </a:rPr>
              <a:t>Referral Pathways</a:t>
            </a:r>
            <a:endParaRPr lang="en-US" sz="1800" dirty="0"/>
          </a:p>
        </p:txBody>
      </p:sp>
      <p:sp>
        <p:nvSpPr>
          <p:cNvPr id="26" name="SK-22-text-25"/>
          <p:cNvSpPr/>
          <p:nvPr/>
        </p:nvSpPr>
        <p:spPr>
          <a:xfrm>
            <a:off x="6667500" y="1951881"/>
            <a:ext cx="476250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Open Sans" pitchFamily="34" charset="0"/>
                <a:ea typeface="Open Sans" pitchFamily="34" charset="-122"/>
                <a:cs typeface="Open Sans" pitchFamily="34" charset="-120"/>
              </a:rPr>
              <a:t>Acute Full-Thickness:</a:t>
            </a:r>
            <a:r>
              <a:rPr lang="en-US" sz="1350" dirty="0">
                <a:solidFill>
                  <a:srgbClr val="4B5563"/>
                </a:solidFill>
                <a:latin typeface="Open Sans" pitchFamily="34" charset="0"/>
                <a:ea typeface="Open Sans" pitchFamily="34" charset="-122"/>
                <a:cs typeface="Open Sans" pitchFamily="34" charset="-120"/>
              </a:rPr>
              <a:t> Urgent orthopedic referral for surgical repair (optimal within 3–6 weeks).</a:t>
            </a:r>
            <a:endParaRPr lang="en-US" sz="1350" dirty="0"/>
          </a:p>
        </p:txBody>
      </p:sp>
      <p:sp>
        <p:nvSpPr>
          <p:cNvPr id="27" name="SK-22-text-26"/>
          <p:cNvSpPr/>
          <p:nvPr/>
        </p:nvSpPr>
        <p:spPr>
          <a:xfrm>
            <a:off x="6667500" y="2580531"/>
            <a:ext cx="476250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Open Sans" pitchFamily="34" charset="0"/>
                <a:ea typeface="Open Sans" pitchFamily="34" charset="-122"/>
                <a:cs typeface="Open Sans" pitchFamily="34" charset="-120"/>
              </a:rPr>
              <a:t>Partial Tears:</a:t>
            </a:r>
            <a:r>
              <a:rPr lang="en-US" sz="1350" dirty="0">
                <a:solidFill>
                  <a:srgbClr val="4B5563"/>
                </a:solidFill>
                <a:latin typeface="Open Sans" pitchFamily="34" charset="0"/>
                <a:ea typeface="Open Sans" pitchFamily="34" charset="-122"/>
                <a:cs typeface="Open Sans" pitchFamily="34" charset="-120"/>
              </a:rPr>
              <a:t> Conservative management (Physio/NSAIDs) for 3 months; refer if failing to progress.</a:t>
            </a:r>
            <a:endParaRPr lang="en-US" sz="1350" dirty="0"/>
          </a:p>
        </p:txBody>
      </p:sp>
      <p:sp>
        <p:nvSpPr>
          <p:cNvPr id="28" name="SK-22-text-27"/>
          <p:cNvSpPr/>
          <p:nvPr/>
        </p:nvSpPr>
        <p:spPr>
          <a:xfrm>
            <a:off x="6648450" y="3733056"/>
            <a:ext cx="50958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latin typeface="Open Sans" pitchFamily="34" charset="0"/>
                <a:ea typeface="Open Sans" pitchFamily="34" charset="-122"/>
                <a:cs typeface="Open Sans" pitchFamily="34" charset="-120"/>
              </a:rPr>
              <a:t>AKT EXAM PEARL</a:t>
            </a:r>
            <a:endParaRPr lang="en-US" sz="1200" dirty="0"/>
          </a:p>
        </p:txBody>
      </p:sp>
      <p:sp>
        <p:nvSpPr>
          <p:cNvPr id="29" name="SK-22-text-28"/>
          <p:cNvSpPr/>
          <p:nvPr/>
        </p:nvSpPr>
        <p:spPr>
          <a:xfrm>
            <a:off x="6381750" y="4009281"/>
            <a:ext cx="5095875" cy="639812"/>
          </a:xfrm>
          <a:prstGeom prst="rect">
            <a:avLst/>
          </a:prstGeom>
          <a:noFill/>
          <a:ln/>
        </p:spPr>
        <p:txBody>
          <a:bodyPr vert="horz" wrap="square" lIns="0" tIns="0" rIns="0" bIns="0" rtlCol="0" anchor="ctr"/>
          <a:lstStyle/>
          <a:p>
            <a:pPr marL="0" indent="0">
              <a:lnSpc>
                <a:spcPts val="1680"/>
              </a:lnSpc>
              <a:buNone/>
            </a:pPr>
            <a:r>
              <a:rPr lang="en-US" sz="1200" b="1" dirty="0">
                <a:solidFill>
                  <a:srgbClr val="FFFFFF"/>
                </a:solidFill>
                <a:latin typeface="Open Sans" pitchFamily="34" charset="0"/>
                <a:ea typeface="Open Sans" pitchFamily="34" charset="-122"/>
                <a:cs typeface="Open Sans" pitchFamily="34" charset="-120"/>
              </a:rPr>
              <a:t>80%</a:t>
            </a:r>
            <a:r>
              <a:rPr lang="en-US" sz="1200" dirty="0">
                <a:solidFill>
                  <a:srgbClr val="FFFFFF"/>
                </a:solidFill>
                <a:latin typeface="Open Sans" pitchFamily="34" charset="0"/>
                <a:ea typeface="Open Sans" pitchFamily="34" charset="-122"/>
                <a:cs typeface="Open Sans" pitchFamily="34" charset="-120"/>
              </a:rPr>
              <a:t> of anterior shoulder dislocations in patients </a:t>
            </a:r>
            <a:r>
              <a:rPr lang="en-US" sz="1200" b="1" dirty="0">
                <a:solidFill>
                  <a:srgbClr val="FFFFFF"/>
                </a:solidFill>
                <a:latin typeface="Open Sans" pitchFamily="34" charset="0"/>
                <a:ea typeface="Open Sans" pitchFamily="34" charset="-122"/>
                <a:cs typeface="Open Sans" pitchFamily="34" charset="-120"/>
              </a:rPr>
              <a:t>over 45 years old</a:t>
            </a:r>
            <a:r>
              <a:rPr lang="en-US" sz="1200" dirty="0">
                <a:solidFill>
                  <a:srgbClr val="FFFFFF"/>
                </a:solidFill>
                <a:latin typeface="Open Sans" pitchFamily="34" charset="0"/>
                <a:ea typeface="Open Sans" pitchFamily="34" charset="-122"/>
                <a:cs typeface="Open Sans" pitchFamily="34" charset="-120"/>
              </a:rPr>
              <a:t> are associated with a rotator cuff tear. Always screen this age group post-reduction!</a:t>
            </a:r>
            <a:endParaRPr lang="en-US" sz="1200" dirty="0"/>
          </a:p>
        </p:txBody>
      </p:sp>
      <p:sp>
        <p:nvSpPr>
          <p:cNvPr id="30" name="SK-22-text-29"/>
          <p:cNvSpPr/>
          <p:nvPr/>
        </p:nvSpPr>
        <p:spPr>
          <a:xfrm>
            <a:off x="6648450" y="5125343"/>
            <a:ext cx="50958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latin typeface="Open Sans" pitchFamily="34" charset="0"/>
                <a:ea typeface="Open Sans" pitchFamily="34" charset="-122"/>
                <a:cs typeface="Open Sans" pitchFamily="34" charset="-120"/>
              </a:rPr>
              <a:t>RED FLAG: ACUTE WEAKNESS</a:t>
            </a:r>
            <a:endParaRPr lang="en-US" sz="1200" dirty="0"/>
          </a:p>
        </p:txBody>
      </p:sp>
      <p:sp>
        <p:nvSpPr>
          <p:cNvPr id="31" name="SK-22-text-30"/>
          <p:cNvSpPr/>
          <p:nvPr/>
        </p:nvSpPr>
        <p:spPr>
          <a:xfrm>
            <a:off x="6381750" y="5401568"/>
            <a:ext cx="5095875" cy="426541"/>
          </a:xfrm>
          <a:prstGeom prst="rect">
            <a:avLst/>
          </a:prstGeom>
          <a:noFill/>
          <a:ln/>
        </p:spPr>
        <p:txBody>
          <a:bodyPr vert="horz" wrap="square" lIns="0" tIns="0" rIns="0" bIns="0" rtlCol="0" anchor="ctr"/>
          <a:lstStyle/>
          <a:p>
            <a:pPr marL="0" indent="0">
              <a:lnSpc>
                <a:spcPts val="1680"/>
              </a:lnSpc>
              <a:buNone/>
            </a:pPr>
            <a:r>
              <a:rPr lang="en-US" sz="1200" dirty="0">
                <a:solidFill>
                  <a:srgbClr val="FFFFFF"/>
                </a:solidFill>
                <a:latin typeface="Open Sans" pitchFamily="34" charset="0"/>
                <a:ea typeface="Open Sans" pitchFamily="34" charset="-122"/>
                <a:cs typeface="Open Sans" pitchFamily="34" charset="-120"/>
              </a:rPr>
              <a:t>Sudden inability to lift the arm following trauma in a previously healthy shoulder requires </a:t>
            </a:r>
            <a:r>
              <a:rPr lang="en-US" sz="1200" b="1" dirty="0">
                <a:solidFill>
                  <a:srgbClr val="FFFFFF"/>
                </a:solidFill>
                <a:latin typeface="Open Sans" pitchFamily="34" charset="0"/>
                <a:ea typeface="Open Sans" pitchFamily="34" charset="-122"/>
                <a:cs typeface="Open Sans" pitchFamily="34" charset="-120"/>
              </a:rPr>
              <a:t>Urgent MRI/Ultrasound</a:t>
            </a:r>
            <a:r>
              <a:rPr lang="en-US" sz="1200" dirty="0">
                <a:solidFill>
                  <a:srgbClr val="FFFFFF"/>
                </a:solidFill>
                <a:latin typeface="Open Sans" pitchFamily="34" charset="0"/>
                <a:ea typeface="Open Sans" pitchFamily="34" charset="-122"/>
                <a:cs typeface="Open Sans" pitchFamily="34" charset="-120"/>
              </a:rPr>
              <a:t> and specialist review.</a:t>
            </a:r>
            <a:endParaRPr lang="en-US" sz="1200" dirty="0"/>
          </a:p>
        </p:txBody>
      </p:sp>
      <p:sp>
        <p:nvSpPr>
          <p:cNvPr id="32" name="SK-22-text-31"/>
          <p:cNvSpPr/>
          <p:nvPr/>
        </p:nvSpPr>
        <p:spPr>
          <a:xfrm>
            <a:off x="571500" y="6400800"/>
            <a:ext cx="11125200" cy="26670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3-img-3" descr="preencoded.png"/>
          <p:cNvPicPr>
            <a:picLocks noChangeAspect="1"/>
          </p:cNvPicPr>
          <p:nvPr/>
        </p:nvPicPr>
        <p:blipFill>
          <a:blip r:embed="rId5"/>
          <a:stretch>
            <a:fillRect/>
          </a:stretch>
        </p:blipFill>
        <p:spPr>
          <a:xfrm>
            <a:off x="571500" y="381000"/>
            <a:ext cx="11049000" cy="626715"/>
          </a:xfrm>
          <a:prstGeom prst="rect">
            <a:avLst/>
          </a:prstGeom>
        </p:spPr>
      </p:pic>
      <p:pic>
        <p:nvPicPr>
          <p:cNvPr id="5" name="SK-23-img-4" descr="preencoded.png"/>
          <p:cNvPicPr>
            <a:picLocks noChangeAspect="1"/>
          </p:cNvPicPr>
          <p:nvPr/>
        </p:nvPicPr>
        <p:blipFill>
          <a:blip r:embed="rId6"/>
          <a:stretch>
            <a:fillRect/>
          </a:stretch>
        </p:blipFill>
        <p:spPr>
          <a:xfrm>
            <a:off x="571500" y="6400800"/>
            <a:ext cx="11049000" cy="266700"/>
          </a:xfrm>
          <a:prstGeom prst="rect">
            <a:avLst/>
          </a:prstGeom>
        </p:spPr>
      </p:pic>
      <p:pic>
        <p:nvPicPr>
          <p:cNvPr id="6" name="SK-23-img-5" descr="preencoded.png"/>
          <p:cNvPicPr>
            <a:picLocks noChangeAspect="1"/>
          </p:cNvPicPr>
          <p:nvPr/>
        </p:nvPicPr>
        <p:blipFill>
          <a:blip r:embed="rId7"/>
          <a:stretch>
            <a:fillRect/>
          </a:stretch>
        </p:blipFill>
        <p:spPr>
          <a:xfrm>
            <a:off x="571500" y="1245840"/>
            <a:ext cx="6457950" cy="3792885"/>
          </a:xfrm>
          <a:prstGeom prst="rect">
            <a:avLst/>
          </a:prstGeom>
        </p:spPr>
      </p:pic>
      <p:pic>
        <p:nvPicPr>
          <p:cNvPr id="7" name="SK-23-img-6" descr="preencoded.png"/>
          <p:cNvPicPr>
            <a:picLocks noChangeAspect="1"/>
          </p:cNvPicPr>
          <p:nvPr/>
        </p:nvPicPr>
        <p:blipFill>
          <a:blip r:embed="rId8"/>
          <a:stretch>
            <a:fillRect/>
          </a:stretch>
        </p:blipFill>
        <p:spPr>
          <a:xfrm>
            <a:off x="571500" y="1245840"/>
            <a:ext cx="1614488" cy="457200"/>
          </a:xfrm>
          <a:prstGeom prst="rect">
            <a:avLst/>
          </a:prstGeom>
        </p:spPr>
      </p:pic>
      <p:pic>
        <p:nvPicPr>
          <p:cNvPr id="8" name="SK-23-img-7" descr="preencoded.png"/>
          <p:cNvPicPr>
            <a:picLocks noChangeAspect="1"/>
          </p:cNvPicPr>
          <p:nvPr/>
        </p:nvPicPr>
        <p:blipFill>
          <a:blip r:embed="rId9"/>
          <a:stretch>
            <a:fillRect/>
          </a:stretch>
        </p:blipFill>
        <p:spPr>
          <a:xfrm>
            <a:off x="2185988" y="1245840"/>
            <a:ext cx="2583061" cy="457200"/>
          </a:xfrm>
          <a:prstGeom prst="rect">
            <a:avLst/>
          </a:prstGeom>
        </p:spPr>
      </p:pic>
      <p:pic>
        <p:nvPicPr>
          <p:cNvPr id="9" name="SK-23-img-8" descr="preencoded.png"/>
          <p:cNvPicPr>
            <a:picLocks noChangeAspect="1"/>
          </p:cNvPicPr>
          <p:nvPr/>
        </p:nvPicPr>
        <p:blipFill>
          <a:blip r:embed="rId10"/>
          <a:stretch>
            <a:fillRect/>
          </a:stretch>
        </p:blipFill>
        <p:spPr>
          <a:xfrm>
            <a:off x="4769048" y="1245840"/>
            <a:ext cx="2260402" cy="457200"/>
          </a:xfrm>
          <a:prstGeom prst="rect">
            <a:avLst/>
          </a:prstGeom>
        </p:spPr>
      </p:pic>
      <p:pic>
        <p:nvPicPr>
          <p:cNvPr id="10" name="SK-23-img-9" descr="preencoded.png"/>
          <p:cNvPicPr>
            <a:picLocks noChangeAspect="1"/>
          </p:cNvPicPr>
          <p:nvPr/>
        </p:nvPicPr>
        <p:blipFill>
          <a:blip r:embed="rId11"/>
          <a:stretch>
            <a:fillRect/>
          </a:stretch>
        </p:blipFill>
        <p:spPr>
          <a:xfrm>
            <a:off x="571500" y="1703040"/>
            <a:ext cx="1614488" cy="520005"/>
          </a:xfrm>
          <a:prstGeom prst="rect">
            <a:avLst/>
          </a:prstGeom>
        </p:spPr>
      </p:pic>
      <p:pic>
        <p:nvPicPr>
          <p:cNvPr id="11" name="SK-23-img-10" descr="preencoded.png"/>
          <p:cNvPicPr>
            <a:picLocks noChangeAspect="1"/>
          </p:cNvPicPr>
          <p:nvPr/>
        </p:nvPicPr>
        <p:blipFill>
          <a:blip r:embed="rId12"/>
          <a:stretch>
            <a:fillRect/>
          </a:stretch>
        </p:blipFill>
        <p:spPr>
          <a:xfrm>
            <a:off x="2185988" y="1703040"/>
            <a:ext cx="2583061" cy="520005"/>
          </a:xfrm>
          <a:prstGeom prst="rect">
            <a:avLst/>
          </a:prstGeom>
        </p:spPr>
      </p:pic>
      <p:pic>
        <p:nvPicPr>
          <p:cNvPr id="12" name="SK-23-img-11" descr="preencoded.png"/>
          <p:cNvPicPr>
            <a:picLocks noChangeAspect="1"/>
          </p:cNvPicPr>
          <p:nvPr/>
        </p:nvPicPr>
        <p:blipFill>
          <a:blip r:embed="rId13"/>
          <a:stretch>
            <a:fillRect/>
          </a:stretch>
        </p:blipFill>
        <p:spPr>
          <a:xfrm>
            <a:off x="4769048" y="1703040"/>
            <a:ext cx="2260402" cy="520005"/>
          </a:xfrm>
          <a:prstGeom prst="rect">
            <a:avLst/>
          </a:prstGeom>
        </p:spPr>
      </p:pic>
      <p:pic>
        <p:nvPicPr>
          <p:cNvPr id="13" name="SK-23-img-12" descr="preencoded.png"/>
          <p:cNvPicPr>
            <a:picLocks noChangeAspect="1"/>
          </p:cNvPicPr>
          <p:nvPr/>
        </p:nvPicPr>
        <p:blipFill>
          <a:blip r:embed="rId14"/>
          <a:stretch>
            <a:fillRect/>
          </a:stretch>
        </p:blipFill>
        <p:spPr>
          <a:xfrm>
            <a:off x="571500" y="2223046"/>
            <a:ext cx="1614488" cy="771079"/>
          </a:xfrm>
          <a:prstGeom prst="rect">
            <a:avLst/>
          </a:prstGeom>
        </p:spPr>
      </p:pic>
      <p:pic>
        <p:nvPicPr>
          <p:cNvPr id="14" name="SK-23-img-13" descr="preencoded.png"/>
          <p:cNvPicPr>
            <a:picLocks noChangeAspect="1"/>
          </p:cNvPicPr>
          <p:nvPr/>
        </p:nvPicPr>
        <p:blipFill>
          <a:blip r:embed="rId15"/>
          <a:stretch>
            <a:fillRect/>
          </a:stretch>
        </p:blipFill>
        <p:spPr>
          <a:xfrm>
            <a:off x="2185988" y="2223046"/>
            <a:ext cx="2583061" cy="771079"/>
          </a:xfrm>
          <a:prstGeom prst="rect">
            <a:avLst/>
          </a:prstGeom>
        </p:spPr>
      </p:pic>
      <p:pic>
        <p:nvPicPr>
          <p:cNvPr id="15" name="SK-23-img-14" descr="preencoded.png"/>
          <p:cNvPicPr>
            <a:picLocks noChangeAspect="1"/>
          </p:cNvPicPr>
          <p:nvPr/>
        </p:nvPicPr>
        <p:blipFill>
          <a:blip r:embed="rId16"/>
          <a:stretch>
            <a:fillRect/>
          </a:stretch>
        </p:blipFill>
        <p:spPr>
          <a:xfrm>
            <a:off x="4769048" y="2223046"/>
            <a:ext cx="2260402" cy="771079"/>
          </a:xfrm>
          <a:prstGeom prst="rect">
            <a:avLst/>
          </a:prstGeom>
        </p:spPr>
      </p:pic>
      <p:pic>
        <p:nvPicPr>
          <p:cNvPr id="16" name="SK-23-img-15" descr="preencoded.png"/>
          <p:cNvPicPr>
            <a:picLocks noChangeAspect="1"/>
          </p:cNvPicPr>
          <p:nvPr/>
        </p:nvPicPr>
        <p:blipFill>
          <a:blip r:embed="rId17"/>
          <a:stretch>
            <a:fillRect/>
          </a:stretch>
        </p:blipFill>
        <p:spPr>
          <a:xfrm>
            <a:off x="571500" y="2994124"/>
            <a:ext cx="1614488" cy="1022152"/>
          </a:xfrm>
          <a:prstGeom prst="rect">
            <a:avLst/>
          </a:prstGeom>
        </p:spPr>
      </p:pic>
      <p:pic>
        <p:nvPicPr>
          <p:cNvPr id="17" name="SK-23-img-16" descr="preencoded.png"/>
          <p:cNvPicPr>
            <a:picLocks noChangeAspect="1"/>
          </p:cNvPicPr>
          <p:nvPr/>
        </p:nvPicPr>
        <p:blipFill>
          <a:blip r:embed="rId18"/>
          <a:stretch>
            <a:fillRect/>
          </a:stretch>
        </p:blipFill>
        <p:spPr>
          <a:xfrm>
            <a:off x="2185988" y="2994124"/>
            <a:ext cx="2583061" cy="1022152"/>
          </a:xfrm>
          <a:prstGeom prst="rect">
            <a:avLst/>
          </a:prstGeom>
        </p:spPr>
      </p:pic>
      <p:pic>
        <p:nvPicPr>
          <p:cNvPr id="18" name="SK-23-img-17" descr="preencoded.png"/>
          <p:cNvPicPr>
            <a:picLocks noChangeAspect="1"/>
          </p:cNvPicPr>
          <p:nvPr/>
        </p:nvPicPr>
        <p:blipFill>
          <a:blip r:embed="rId19"/>
          <a:stretch>
            <a:fillRect/>
          </a:stretch>
        </p:blipFill>
        <p:spPr>
          <a:xfrm>
            <a:off x="4769048" y="2994124"/>
            <a:ext cx="2260402" cy="1022152"/>
          </a:xfrm>
          <a:prstGeom prst="rect">
            <a:avLst/>
          </a:prstGeom>
        </p:spPr>
      </p:pic>
      <p:pic>
        <p:nvPicPr>
          <p:cNvPr id="19" name="SK-23-img-18" descr="preencoded.png"/>
          <p:cNvPicPr>
            <a:picLocks noChangeAspect="1"/>
          </p:cNvPicPr>
          <p:nvPr/>
        </p:nvPicPr>
        <p:blipFill>
          <a:blip r:embed="rId20"/>
          <a:stretch>
            <a:fillRect/>
          </a:stretch>
        </p:blipFill>
        <p:spPr>
          <a:xfrm>
            <a:off x="571500" y="4016276"/>
            <a:ext cx="1614488" cy="1022449"/>
          </a:xfrm>
          <a:prstGeom prst="rect">
            <a:avLst/>
          </a:prstGeom>
        </p:spPr>
      </p:pic>
      <p:pic>
        <p:nvPicPr>
          <p:cNvPr id="20" name="SK-23-img-19" descr="preencoded.png"/>
          <p:cNvPicPr>
            <a:picLocks noChangeAspect="1"/>
          </p:cNvPicPr>
          <p:nvPr/>
        </p:nvPicPr>
        <p:blipFill>
          <a:blip r:embed="rId21"/>
          <a:stretch>
            <a:fillRect/>
          </a:stretch>
        </p:blipFill>
        <p:spPr>
          <a:xfrm>
            <a:off x="2185988" y="4016276"/>
            <a:ext cx="2583061" cy="1022449"/>
          </a:xfrm>
          <a:prstGeom prst="rect">
            <a:avLst/>
          </a:prstGeom>
        </p:spPr>
      </p:pic>
      <p:pic>
        <p:nvPicPr>
          <p:cNvPr id="21" name="SK-23-img-20" descr="preencoded.png"/>
          <p:cNvPicPr>
            <a:picLocks noChangeAspect="1"/>
          </p:cNvPicPr>
          <p:nvPr/>
        </p:nvPicPr>
        <p:blipFill>
          <a:blip r:embed="rId22"/>
          <a:stretch>
            <a:fillRect/>
          </a:stretch>
        </p:blipFill>
        <p:spPr>
          <a:xfrm>
            <a:off x="4769048" y="4016276"/>
            <a:ext cx="2260402" cy="1022449"/>
          </a:xfrm>
          <a:prstGeom prst="rect">
            <a:avLst/>
          </a:prstGeom>
        </p:spPr>
      </p:pic>
      <p:pic>
        <p:nvPicPr>
          <p:cNvPr id="22" name="SK-23-img-21" descr="preencoded.png"/>
          <p:cNvPicPr>
            <a:picLocks noChangeAspect="1"/>
          </p:cNvPicPr>
          <p:nvPr/>
        </p:nvPicPr>
        <p:blipFill>
          <a:blip r:embed="rId23"/>
          <a:stretch>
            <a:fillRect/>
          </a:stretch>
        </p:blipFill>
        <p:spPr>
          <a:xfrm>
            <a:off x="571500" y="5229225"/>
            <a:ext cx="6457950" cy="1247775"/>
          </a:xfrm>
          <a:prstGeom prst="rect">
            <a:avLst/>
          </a:prstGeom>
        </p:spPr>
      </p:pic>
      <p:pic>
        <p:nvPicPr>
          <p:cNvPr id="23" name="SK-23-img-22" descr="preencoded.png"/>
          <p:cNvPicPr>
            <a:picLocks noChangeAspect="1"/>
          </p:cNvPicPr>
          <p:nvPr/>
        </p:nvPicPr>
        <p:blipFill>
          <a:blip r:embed="rId24"/>
          <a:stretch>
            <a:fillRect/>
          </a:stretch>
        </p:blipFill>
        <p:spPr>
          <a:xfrm>
            <a:off x="714375" y="5410200"/>
            <a:ext cx="190500" cy="152400"/>
          </a:xfrm>
          <a:prstGeom prst="rect">
            <a:avLst/>
          </a:prstGeom>
        </p:spPr>
      </p:pic>
      <p:pic>
        <p:nvPicPr>
          <p:cNvPr id="24" name="SK-23-img-23" descr="preencoded.png"/>
          <p:cNvPicPr>
            <a:picLocks noChangeAspect="1"/>
          </p:cNvPicPr>
          <p:nvPr/>
        </p:nvPicPr>
        <p:blipFill>
          <a:blip r:embed="rId25"/>
          <a:stretch>
            <a:fillRect/>
          </a:stretch>
        </p:blipFill>
        <p:spPr>
          <a:xfrm>
            <a:off x="7315200" y="1448544"/>
            <a:ext cx="4305300" cy="1923604"/>
          </a:xfrm>
          <a:prstGeom prst="rect">
            <a:avLst/>
          </a:prstGeom>
        </p:spPr>
      </p:pic>
      <p:pic>
        <p:nvPicPr>
          <p:cNvPr id="25" name="SK-23-img-24" descr="preencoded.png"/>
          <p:cNvPicPr>
            <a:picLocks noChangeAspect="1"/>
          </p:cNvPicPr>
          <p:nvPr/>
        </p:nvPicPr>
        <p:blipFill>
          <a:blip r:embed="rId26"/>
          <a:stretch>
            <a:fillRect/>
          </a:stretch>
        </p:blipFill>
        <p:spPr>
          <a:xfrm>
            <a:off x="7458075" y="1591419"/>
            <a:ext cx="4019550" cy="333375"/>
          </a:xfrm>
          <a:prstGeom prst="rect">
            <a:avLst/>
          </a:prstGeom>
        </p:spPr>
      </p:pic>
      <p:pic>
        <p:nvPicPr>
          <p:cNvPr id="26" name="SK-23-img-25" descr="preencoded.png"/>
          <p:cNvPicPr>
            <a:picLocks noChangeAspect="1"/>
          </p:cNvPicPr>
          <p:nvPr/>
        </p:nvPicPr>
        <p:blipFill>
          <a:blip r:embed="rId27"/>
          <a:stretch>
            <a:fillRect/>
          </a:stretch>
        </p:blipFill>
        <p:spPr>
          <a:xfrm>
            <a:off x="7315200" y="3562648"/>
            <a:ext cx="4305300" cy="1554212"/>
          </a:xfrm>
          <a:prstGeom prst="rect">
            <a:avLst/>
          </a:prstGeom>
        </p:spPr>
      </p:pic>
      <p:pic>
        <p:nvPicPr>
          <p:cNvPr id="27" name="SK-23-img-26" descr="preencoded.png"/>
          <p:cNvPicPr>
            <a:picLocks noChangeAspect="1"/>
          </p:cNvPicPr>
          <p:nvPr/>
        </p:nvPicPr>
        <p:blipFill>
          <a:blip r:embed="rId26"/>
          <a:stretch>
            <a:fillRect/>
          </a:stretch>
        </p:blipFill>
        <p:spPr>
          <a:xfrm>
            <a:off x="7458075" y="3705523"/>
            <a:ext cx="4019550" cy="333375"/>
          </a:xfrm>
          <a:prstGeom prst="rect">
            <a:avLst/>
          </a:prstGeom>
        </p:spPr>
      </p:pic>
      <p:pic>
        <p:nvPicPr>
          <p:cNvPr id="28" name="SK-23-img-27" descr="preencoded.png"/>
          <p:cNvPicPr>
            <a:picLocks noChangeAspect="1"/>
          </p:cNvPicPr>
          <p:nvPr/>
        </p:nvPicPr>
        <p:blipFill>
          <a:blip r:embed="rId28"/>
          <a:stretch>
            <a:fillRect/>
          </a:stretch>
        </p:blipFill>
        <p:spPr>
          <a:xfrm>
            <a:off x="7315200" y="5402610"/>
            <a:ext cx="4305300" cy="871538"/>
          </a:xfrm>
          <a:prstGeom prst="rect">
            <a:avLst/>
          </a:prstGeom>
        </p:spPr>
      </p:pic>
      <p:pic>
        <p:nvPicPr>
          <p:cNvPr id="29" name="SK-23-img-28" descr="preencoded.png"/>
          <p:cNvPicPr>
            <a:picLocks noChangeAspect="1"/>
          </p:cNvPicPr>
          <p:nvPr/>
        </p:nvPicPr>
        <p:blipFill>
          <a:blip r:embed="rId29"/>
          <a:stretch>
            <a:fillRect/>
          </a:stretch>
        </p:blipFill>
        <p:spPr>
          <a:xfrm>
            <a:off x="7429500" y="5800427"/>
            <a:ext cx="129183" cy="103287"/>
          </a:xfrm>
          <a:prstGeom prst="rect">
            <a:avLst/>
          </a:prstGeom>
        </p:spPr>
      </p:pic>
      <p:sp>
        <p:nvSpPr>
          <p:cNvPr id="30" name="SK-23-text-29"/>
          <p:cNvSpPr/>
          <p:nvPr/>
        </p:nvSpPr>
        <p:spPr>
          <a:xfrm>
            <a:off x="762000" y="381000"/>
            <a:ext cx="10934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31" name="SK-23-text-30"/>
          <p:cNvSpPr/>
          <p:nvPr/>
        </p:nvSpPr>
        <p:spPr>
          <a:xfrm>
            <a:off x="762000" y="619125"/>
            <a:ext cx="114300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Shoulder Instability and Dislocation</a:t>
            </a:r>
            <a:endParaRPr lang="en-US" sz="2550" dirty="0"/>
          </a:p>
        </p:txBody>
      </p:sp>
      <p:sp>
        <p:nvSpPr>
          <p:cNvPr id="32" name="SK-23-text-31"/>
          <p:cNvSpPr/>
          <p:nvPr/>
        </p:nvSpPr>
        <p:spPr>
          <a:xfrm>
            <a:off x="571500" y="6400800"/>
            <a:ext cx="11125200" cy="26670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
        <p:nvSpPr>
          <p:cNvPr id="33" name="SK-23-text-32"/>
          <p:cNvSpPr/>
          <p:nvPr/>
        </p:nvSpPr>
        <p:spPr>
          <a:xfrm>
            <a:off x="685800" y="1245840"/>
            <a:ext cx="14620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A1B"/>
                </a:solidFill>
              </a:rPr>
              <a:t>Feature</a:t>
            </a:r>
            <a:endParaRPr lang="en-US" sz="1200" dirty="0"/>
          </a:p>
        </p:txBody>
      </p:sp>
      <p:sp>
        <p:nvSpPr>
          <p:cNvPr id="34" name="SK-23-text-33"/>
          <p:cNvSpPr/>
          <p:nvPr/>
        </p:nvSpPr>
        <p:spPr>
          <a:xfrm>
            <a:off x="2300288" y="1245840"/>
            <a:ext cx="3410104"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A1B"/>
                </a:solidFill>
              </a:rPr>
              <a:t>Anterior Dislocation</a:t>
            </a:r>
            <a:endParaRPr lang="en-US" sz="1200" dirty="0"/>
          </a:p>
        </p:txBody>
      </p:sp>
      <p:sp>
        <p:nvSpPr>
          <p:cNvPr id="35" name="SK-23-text-34"/>
          <p:cNvSpPr/>
          <p:nvPr/>
        </p:nvSpPr>
        <p:spPr>
          <a:xfrm>
            <a:off x="4883348" y="1245840"/>
            <a:ext cx="352828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A1B"/>
                </a:solidFill>
              </a:rPr>
              <a:t>Posterior Dislocation</a:t>
            </a:r>
            <a:endParaRPr lang="en-US" sz="1200" dirty="0"/>
          </a:p>
        </p:txBody>
      </p:sp>
      <p:sp>
        <p:nvSpPr>
          <p:cNvPr id="36" name="SK-23-text-35"/>
          <p:cNvSpPr/>
          <p:nvPr/>
        </p:nvSpPr>
        <p:spPr>
          <a:xfrm>
            <a:off x="685800" y="1703040"/>
            <a:ext cx="1489069" cy="520005"/>
          </a:xfrm>
          <a:prstGeom prst="rect">
            <a:avLst/>
          </a:prstGeom>
          <a:noFill/>
          <a:ln/>
        </p:spPr>
        <p:txBody>
          <a:bodyPr vert="horz" wrap="square" lIns="0" tIns="0" rIns="0" bIns="0" rtlCol="0" anchor="ctr"/>
          <a:lstStyle/>
          <a:p>
            <a:pPr marL="0" indent="0">
              <a:lnSpc>
                <a:spcPts val="1680"/>
              </a:lnSpc>
              <a:buNone/>
            </a:pPr>
            <a:r>
              <a:rPr lang="en-US" sz="1200" b="1" dirty="0">
                <a:solidFill>
                  <a:srgbClr val="4B5563"/>
                </a:solidFill>
                <a:latin typeface="Open Sans" pitchFamily="34" charset="0"/>
                <a:ea typeface="Open Sans" pitchFamily="34" charset="-122"/>
                <a:cs typeface="Open Sans" pitchFamily="34" charset="-120"/>
              </a:rPr>
              <a:t>Frequency</a:t>
            </a:r>
            <a:endParaRPr lang="en-US" sz="1200" dirty="0"/>
          </a:p>
        </p:txBody>
      </p:sp>
      <p:sp>
        <p:nvSpPr>
          <p:cNvPr id="37" name="SK-23-text-36"/>
          <p:cNvSpPr/>
          <p:nvPr/>
        </p:nvSpPr>
        <p:spPr>
          <a:xfrm>
            <a:off x="2300288" y="1703040"/>
            <a:ext cx="3056078" cy="520005"/>
          </a:xfrm>
          <a:prstGeom prst="rect">
            <a:avLst/>
          </a:prstGeom>
          <a:noFill/>
          <a:ln/>
        </p:spPr>
        <p:txBody>
          <a:bodyPr vert="horz" wrap="square" lIns="0" tIns="0" rIns="0" bIns="0" rtlCol="0" anchor="ctr"/>
          <a:lstStyle/>
          <a:p>
            <a:pPr marL="0" indent="0">
              <a:lnSpc>
                <a:spcPts val="1680"/>
              </a:lnSpc>
              <a:buNone/>
            </a:pPr>
            <a:r>
              <a:rPr lang="en-US" sz="1200" b="1" dirty="0">
                <a:solidFill>
                  <a:srgbClr val="4B5563"/>
                </a:solidFill>
                <a:latin typeface="Open Sans" pitchFamily="34" charset="0"/>
                <a:ea typeface="Open Sans" pitchFamily="34" charset="-122"/>
                <a:cs typeface="Open Sans" pitchFamily="34" charset="-120"/>
              </a:rPr>
              <a:t>95%</a:t>
            </a:r>
            <a:r>
              <a:rPr lang="en-US" sz="1200" dirty="0">
                <a:solidFill>
                  <a:srgbClr val="4B5563"/>
                </a:solidFill>
                <a:latin typeface="Open Sans" pitchFamily="34" charset="0"/>
                <a:ea typeface="Open Sans" pitchFamily="34" charset="-122"/>
                <a:cs typeface="Open Sans" pitchFamily="34" charset="-120"/>
              </a:rPr>
              <a:t> (Most common)</a:t>
            </a:r>
            <a:endParaRPr lang="en-US" sz="1200" dirty="0"/>
          </a:p>
        </p:txBody>
      </p:sp>
      <p:sp>
        <p:nvSpPr>
          <p:cNvPr id="38" name="SK-23-text-37"/>
          <p:cNvSpPr/>
          <p:nvPr/>
        </p:nvSpPr>
        <p:spPr>
          <a:xfrm>
            <a:off x="4883348" y="1703040"/>
            <a:ext cx="3835648" cy="520005"/>
          </a:xfrm>
          <a:prstGeom prst="rect">
            <a:avLst/>
          </a:prstGeom>
          <a:noFill/>
          <a:ln/>
        </p:spPr>
        <p:txBody>
          <a:bodyPr vert="horz" wrap="square" lIns="0" tIns="0" rIns="0" bIns="0" rtlCol="0" anchor="ctr"/>
          <a:lstStyle/>
          <a:p>
            <a:pPr marL="0" indent="0">
              <a:lnSpc>
                <a:spcPts val="1680"/>
              </a:lnSpc>
              <a:buNone/>
            </a:pPr>
            <a:r>
              <a:rPr lang="en-US" sz="1200" b="1" dirty="0">
                <a:solidFill>
                  <a:srgbClr val="4B5563"/>
                </a:solidFill>
                <a:latin typeface="Open Sans" pitchFamily="34" charset="0"/>
                <a:ea typeface="Open Sans" pitchFamily="34" charset="-122"/>
                <a:cs typeface="Open Sans" pitchFamily="34" charset="-120"/>
              </a:rPr>
              <a:t>2-5%</a:t>
            </a:r>
            <a:r>
              <a:rPr lang="en-US" sz="1200" dirty="0">
                <a:solidFill>
                  <a:srgbClr val="4B5563"/>
                </a:solidFill>
                <a:latin typeface="Open Sans" pitchFamily="34" charset="0"/>
                <a:ea typeface="Open Sans" pitchFamily="34" charset="-122"/>
                <a:cs typeface="Open Sans" pitchFamily="34" charset="-120"/>
              </a:rPr>
              <a:t> (Commonly missed)</a:t>
            </a:r>
            <a:endParaRPr lang="en-US" sz="1200" dirty="0"/>
          </a:p>
        </p:txBody>
      </p:sp>
      <p:sp>
        <p:nvSpPr>
          <p:cNvPr id="39" name="SK-23-text-38"/>
          <p:cNvSpPr/>
          <p:nvPr/>
        </p:nvSpPr>
        <p:spPr>
          <a:xfrm>
            <a:off x="685800" y="2223046"/>
            <a:ext cx="1489069" cy="771079"/>
          </a:xfrm>
          <a:prstGeom prst="rect">
            <a:avLst/>
          </a:prstGeom>
          <a:noFill/>
          <a:ln/>
        </p:spPr>
        <p:txBody>
          <a:bodyPr vert="horz" wrap="square" lIns="0" tIns="0" rIns="0" bIns="0" rtlCol="0" anchor="ctr"/>
          <a:lstStyle/>
          <a:p>
            <a:pPr marL="0" indent="0">
              <a:lnSpc>
                <a:spcPts val="1680"/>
              </a:lnSpc>
              <a:buNone/>
            </a:pPr>
            <a:r>
              <a:rPr lang="en-US" sz="1200" b="1" dirty="0">
                <a:solidFill>
                  <a:srgbClr val="4B5563"/>
                </a:solidFill>
                <a:latin typeface="Open Sans" pitchFamily="34" charset="0"/>
                <a:ea typeface="Open Sans" pitchFamily="34" charset="-122"/>
                <a:cs typeface="Open Sans" pitchFamily="34" charset="-120"/>
              </a:rPr>
              <a:t>Mechanism</a:t>
            </a:r>
            <a:endParaRPr lang="en-US" sz="1200" dirty="0"/>
          </a:p>
        </p:txBody>
      </p:sp>
      <p:sp>
        <p:nvSpPr>
          <p:cNvPr id="40" name="SK-23-text-39"/>
          <p:cNvSpPr/>
          <p:nvPr/>
        </p:nvSpPr>
        <p:spPr>
          <a:xfrm>
            <a:off x="2300288" y="2223046"/>
            <a:ext cx="2354461" cy="771079"/>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Abduction + External Rotation force (e.g., fall)</a:t>
            </a:r>
            <a:endParaRPr lang="en-US" sz="1200" dirty="0"/>
          </a:p>
        </p:txBody>
      </p:sp>
      <p:sp>
        <p:nvSpPr>
          <p:cNvPr id="41" name="SK-23-text-40"/>
          <p:cNvSpPr/>
          <p:nvPr/>
        </p:nvSpPr>
        <p:spPr>
          <a:xfrm>
            <a:off x="4883348" y="2223046"/>
            <a:ext cx="2031802" cy="771079"/>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Seizure, Electrocution, Direct posterior blow</a:t>
            </a:r>
            <a:endParaRPr lang="en-US" sz="1200" dirty="0"/>
          </a:p>
        </p:txBody>
      </p:sp>
      <p:sp>
        <p:nvSpPr>
          <p:cNvPr id="42" name="SK-23-text-41"/>
          <p:cNvSpPr/>
          <p:nvPr/>
        </p:nvSpPr>
        <p:spPr>
          <a:xfrm>
            <a:off x="685800" y="2994124"/>
            <a:ext cx="2273997" cy="1022152"/>
          </a:xfrm>
          <a:prstGeom prst="rect">
            <a:avLst/>
          </a:prstGeom>
          <a:noFill/>
          <a:ln/>
        </p:spPr>
        <p:txBody>
          <a:bodyPr vert="horz" wrap="square" lIns="0" tIns="0" rIns="0" bIns="0" rtlCol="0" anchor="ctr"/>
          <a:lstStyle/>
          <a:p>
            <a:pPr marL="0" indent="0">
              <a:lnSpc>
                <a:spcPts val="1680"/>
              </a:lnSpc>
              <a:buNone/>
            </a:pPr>
            <a:r>
              <a:rPr lang="en-US" sz="1200" b="1" dirty="0">
                <a:solidFill>
                  <a:srgbClr val="4B5563"/>
                </a:solidFill>
                <a:latin typeface="Open Sans" pitchFamily="34" charset="0"/>
                <a:ea typeface="Open Sans" pitchFamily="34" charset="-122"/>
                <a:cs typeface="Open Sans" pitchFamily="34" charset="-120"/>
              </a:rPr>
              <a:t>Clinical Signs</a:t>
            </a:r>
            <a:endParaRPr lang="en-US" sz="1200" dirty="0"/>
          </a:p>
        </p:txBody>
      </p:sp>
      <p:sp>
        <p:nvSpPr>
          <p:cNvPr id="43" name="SK-23-text-42"/>
          <p:cNvSpPr/>
          <p:nvPr/>
        </p:nvSpPr>
        <p:spPr>
          <a:xfrm>
            <a:off x="2300288" y="2994124"/>
            <a:ext cx="2354461" cy="1022152"/>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Squared-off shoulder; humeral head palpable anteriorly</a:t>
            </a:r>
            <a:endParaRPr lang="en-US" sz="1200" dirty="0"/>
          </a:p>
        </p:txBody>
      </p:sp>
      <p:sp>
        <p:nvSpPr>
          <p:cNvPr id="44" name="SK-23-text-43"/>
          <p:cNvSpPr/>
          <p:nvPr/>
        </p:nvSpPr>
        <p:spPr>
          <a:xfrm>
            <a:off x="4883348" y="2994124"/>
            <a:ext cx="2031802" cy="1022152"/>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Arm locked in internal rotation &amp; adduction; flat anteriorly</a:t>
            </a:r>
            <a:endParaRPr lang="en-US" sz="1200" dirty="0"/>
          </a:p>
        </p:txBody>
      </p:sp>
      <p:sp>
        <p:nvSpPr>
          <p:cNvPr id="45" name="SK-23-text-44"/>
          <p:cNvSpPr/>
          <p:nvPr/>
        </p:nvSpPr>
        <p:spPr>
          <a:xfrm>
            <a:off x="685800" y="4016276"/>
            <a:ext cx="1489069" cy="1022449"/>
          </a:xfrm>
          <a:prstGeom prst="rect">
            <a:avLst/>
          </a:prstGeom>
          <a:noFill/>
          <a:ln/>
        </p:spPr>
        <p:txBody>
          <a:bodyPr vert="horz" wrap="square" lIns="0" tIns="0" rIns="0" bIns="0" rtlCol="0" anchor="ctr"/>
          <a:lstStyle/>
          <a:p>
            <a:pPr marL="0" indent="0">
              <a:lnSpc>
                <a:spcPts val="1680"/>
              </a:lnSpc>
              <a:buNone/>
            </a:pPr>
            <a:r>
              <a:rPr lang="en-US" sz="1200" b="1" dirty="0">
                <a:solidFill>
                  <a:srgbClr val="4B5563"/>
                </a:solidFill>
                <a:latin typeface="Open Sans" pitchFamily="34" charset="0"/>
                <a:ea typeface="Open Sans" pitchFamily="34" charset="-122"/>
                <a:cs typeface="Open Sans" pitchFamily="34" charset="-120"/>
              </a:rPr>
              <a:t>Key Risks</a:t>
            </a:r>
            <a:endParaRPr lang="en-US" sz="1200" dirty="0"/>
          </a:p>
        </p:txBody>
      </p:sp>
      <p:sp>
        <p:nvSpPr>
          <p:cNvPr id="46" name="SK-23-text-45"/>
          <p:cNvSpPr/>
          <p:nvPr/>
        </p:nvSpPr>
        <p:spPr>
          <a:xfrm>
            <a:off x="2300288" y="4016276"/>
            <a:ext cx="2354461" cy="1022449"/>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Axillary nerve injury (regimental badge area)</a:t>
            </a:r>
            <a:endParaRPr lang="en-US" sz="1200" dirty="0"/>
          </a:p>
        </p:txBody>
      </p:sp>
      <p:sp>
        <p:nvSpPr>
          <p:cNvPr id="47" name="SK-23-text-46"/>
          <p:cNvSpPr/>
          <p:nvPr/>
        </p:nvSpPr>
        <p:spPr>
          <a:xfrm>
            <a:off x="4883348" y="4016276"/>
            <a:ext cx="2031802" cy="1022449"/>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Locked posterior dislocation; missing on AP X-ray</a:t>
            </a:r>
            <a:endParaRPr lang="en-US" sz="1200" dirty="0"/>
          </a:p>
        </p:txBody>
      </p:sp>
      <p:sp>
        <p:nvSpPr>
          <p:cNvPr id="48" name="SK-23-text-47"/>
          <p:cNvSpPr/>
          <p:nvPr/>
        </p:nvSpPr>
        <p:spPr>
          <a:xfrm>
            <a:off x="981075" y="5372100"/>
            <a:ext cx="61722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8E44AD"/>
                </a:solidFill>
              </a:rPr>
              <a:t>EXAM PEARL: AKT FOCUS</a:t>
            </a:r>
            <a:endParaRPr lang="en-US" sz="1200" dirty="0"/>
          </a:p>
        </p:txBody>
      </p:sp>
      <p:sp>
        <p:nvSpPr>
          <p:cNvPr id="49" name="SK-23-text-48"/>
          <p:cNvSpPr/>
          <p:nvPr/>
        </p:nvSpPr>
        <p:spPr>
          <a:xfrm>
            <a:off x="714375" y="5648325"/>
            <a:ext cx="6172200" cy="685800"/>
          </a:xfrm>
          <a:prstGeom prst="rect">
            <a:avLst/>
          </a:prstGeom>
          <a:noFill/>
          <a:ln/>
        </p:spPr>
        <p:txBody>
          <a:bodyPr vert="horz" wrap="square" lIns="0" tIns="0" rIns="0" bIns="0" rtlCol="0" anchor="ctr"/>
          <a:lstStyle/>
          <a:p>
            <a:pPr marL="0" indent="0">
              <a:lnSpc>
                <a:spcPts val="1800"/>
              </a:lnSpc>
              <a:buNone/>
            </a:pPr>
            <a:r>
              <a:rPr lang="en-US" sz="1200" dirty="0">
                <a:solidFill>
                  <a:srgbClr val="1A1A1B"/>
                </a:solidFill>
                <a:latin typeface="Open Sans" pitchFamily="34" charset="0"/>
                <a:ea typeface="Open Sans" pitchFamily="34" charset="-122"/>
                <a:cs typeface="Open Sans" pitchFamily="34" charset="-120"/>
              </a:rPr>
              <a:t>Always suspect </a:t>
            </a:r>
            <a:r>
              <a:rPr lang="en-US" sz="1200" b="1" dirty="0">
                <a:solidFill>
                  <a:srgbClr val="1A1A1B"/>
                </a:solidFill>
                <a:latin typeface="Open Sans" pitchFamily="34" charset="0"/>
                <a:ea typeface="Open Sans" pitchFamily="34" charset="-122"/>
                <a:cs typeface="Open Sans" pitchFamily="34" charset="-120"/>
              </a:rPr>
              <a:t>Posterior Dislocation</a:t>
            </a:r>
            <a:r>
              <a:rPr lang="en-US" sz="1200" dirty="0">
                <a:solidFill>
                  <a:srgbClr val="1A1A1B"/>
                </a:solidFill>
                <a:latin typeface="Open Sans" pitchFamily="34" charset="0"/>
                <a:ea typeface="Open Sans" pitchFamily="34" charset="-122"/>
                <a:cs typeface="Open Sans" pitchFamily="34" charset="-120"/>
              </a:rPr>
              <a:t> in patients presenting post-seizure or electric shock. Standard AP X-rays can look normal (the "lightbulb sign"); request </a:t>
            </a:r>
            <a:r>
              <a:rPr lang="en-US" sz="1200" b="1" dirty="0">
                <a:solidFill>
                  <a:srgbClr val="1A1A1B"/>
                </a:solidFill>
                <a:latin typeface="Open Sans" pitchFamily="34" charset="0"/>
                <a:ea typeface="Open Sans" pitchFamily="34" charset="-122"/>
                <a:cs typeface="Open Sans" pitchFamily="34" charset="-120"/>
              </a:rPr>
              <a:t>Axillary or Velpeau views</a:t>
            </a:r>
            <a:r>
              <a:rPr lang="en-US" sz="1200" dirty="0">
                <a:solidFill>
                  <a:srgbClr val="1A1A1B"/>
                </a:solidFill>
                <a:latin typeface="Open Sans" pitchFamily="34" charset="0"/>
                <a:ea typeface="Open Sans" pitchFamily="34" charset="-122"/>
                <a:cs typeface="Open Sans" pitchFamily="34" charset="-120"/>
              </a:rPr>
              <a:t> to confirm.</a:t>
            </a:r>
            <a:endParaRPr lang="en-US" sz="1200" dirty="0"/>
          </a:p>
        </p:txBody>
      </p:sp>
      <p:sp>
        <p:nvSpPr>
          <p:cNvPr id="50" name="SK-23-text-49"/>
          <p:cNvSpPr/>
          <p:nvPr/>
        </p:nvSpPr>
        <p:spPr>
          <a:xfrm>
            <a:off x="7458075" y="1591419"/>
            <a:ext cx="4114800" cy="333375"/>
          </a:xfrm>
          <a:prstGeom prst="rect">
            <a:avLst/>
          </a:prstGeom>
          <a:noFill/>
          <a:ln/>
        </p:spPr>
        <p:txBody>
          <a:bodyPr vert="horz" wrap="square" lIns="0" tIns="0" rIns="0" bIns="0" rtlCol="0" anchor="ctr"/>
          <a:lstStyle/>
          <a:p>
            <a:pPr marL="0" indent="0">
              <a:lnSpc>
                <a:spcPts val="2250"/>
              </a:lnSpc>
              <a:buNone/>
            </a:pPr>
            <a:r>
              <a:rPr lang="en-US" sz="1500" b="1" dirty="0">
                <a:solidFill>
                  <a:srgbClr val="1A1A1B"/>
                </a:solidFill>
              </a:rPr>
              <a:t>Specific Lesions</a:t>
            </a:r>
            <a:endParaRPr lang="en-US" sz="1500" dirty="0"/>
          </a:p>
        </p:txBody>
      </p:sp>
      <p:sp>
        <p:nvSpPr>
          <p:cNvPr id="51" name="SK-23-text-50"/>
          <p:cNvSpPr/>
          <p:nvPr/>
        </p:nvSpPr>
        <p:spPr>
          <a:xfrm>
            <a:off x="7648575" y="2048619"/>
            <a:ext cx="3829050" cy="639812"/>
          </a:xfrm>
          <a:prstGeom prst="rect">
            <a:avLst/>
          </a:prstGeom>
          <a:noFill/>
          <a:ln/>
        </p:spPr>
        <p:txBody>
          <a:bodyPr vert="horz" wrap="square" lIns="0" tIns="0" rIns="0" bIns="0" rtlCol="0" anchor="ctr"/>
          <a:lstStyle/>
          <a:p>
            <a:pPr marL="0" indent="0" algn="l">
              <a:lnSpc>
                <a:spcPts val="1680"/>
              </a:lnSpc>
              <a:buNone/>
            </a:pPr>
            <a:r>
              <a:rPr lang="en-US" sz="1200" b="1" dirty="0">
                <a:solidFill>
                  <a:srgbClr val="1A1A1B"/>
                </a:solidFill>
                <a:latin typeface="Open Sans" pitchFamily="34" charset="0"/>
                <a:ea typeface="Open Sans" pitchFamily="34" charset="-122"/>
                <a:cs typeface="Open Sans" pitchFamily="34" charset="-120"/>
              </a:rPr>
              <a:t>Bankart Lesion:</a:t>
            </a:r>
            <a:r>
              <a:rPr lang="en-US" sz="1200" dirty="0">
                <a:solidFill>
                  <a:srgbClr val="4B5563"/>
                </a:solidFill>
                <a:latin typeface="Open Sans" pitchFamily="34" charset="0"/>
                <a:ea typeface="Open Sans" pitchFamily="34" charset="-122"/>
                <a:cs typeface="Open Sans" pitchFamily="34" charset="-120"/>
              </a:rPr>
              <a:t> Labral tear + anterior capsule detachment. Common in young patients post-dislocation.</a:t>
            </a:r>
            <a:endParaRPr lang="en-US" sz="1200" dirty="0"/>
          </a:p>
        </p:txBody>
      </p:sp>
      <p:sp>
        <p:nvSpPr>
          <p:cNvPr id="52" name="SK-23-text-51"/>
          <p:cNvSpPr/>
          <p:nvPr/>
        </p:nvSpPr>
        <p:spPr>
          <a:xfrm>
            <a:off x="7648575" y="2745581"/>
            <a:ext cx="38290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A1A1B"/>
                </a:solidFill>
                <a:latin typeface="Open Sans" pitchFamily="34" charset="0"/>
                <a:ea typeface="Open Sans" pitchFamily="34" charset="-122"/>
                <a:cs typeface="Open Sans" pitchFamily="34" charset="-120"/>
              </a:rPr>
              <a:t>Hill-Sachs Lesion:</a:t>
            </a:r>
            <a:r>
              <a:rPr lang="en-US" sz="1200" dirty="0">
                <a:solidFill>
                  <a:srgbClr val="4B5563"/>
                </a:solidFill>
                <a:latin typeface="Open Sans" pitchFamily="34" charset="0"/>
                <a:ea typeface="Open Sans" pitchFamily="34" charset="-122"/>
                <a:cs typeface="Open Sans" pitchFamily="34" charset="-120"/>
              </a:rPr>
              <a:t> Compression fracture of postero-lateral humeral head (impact against glenoid).</a:t>
            </a:r>
            <a:endParaRPr lang="en-US" sz="1200" dirty="0"/>
          </a:p>
        </p:txBody>
      </p:sp>
      <p:sp>
        <p:nvSpPr>
          <p:cNvPr id="53" name="SK-23-text-52"/>
          <p:cNvSpPr/>
          <p:nvPr/>
        </p:nvSpPr>
        <p:spPr>
          <a:xfrm>
            <a:off x="7458075" y="3705523"/>
            <a:ext cx="4733925" cy="333375"/>
          </a:xfrm>
          <a:prstGeom prst="rect">
            <a:avLst/>
          </a:prstGeom>
          <a:noFill/>
          <a:ln/>
        </p:spPr>
        <p:txBody>
          <a:bodyPr vert="horz" wrap="square" lIns="0" tIns="0" rIns="0" bIns="0" rtlCol="0" anchor="ctr"/>
          <a:lstStyle/>
          <a:p>
            <a:pPr marL="0" indent="0">
              <a:lnSpc>
                <a:spcPts val="2250"/>
              </a:lnSpc>
              <a:buNone/>
            </a:pPr>
            <a:r>
              <a:rPr lang="en-US" sz="1500" b="1" dirty="0">
                <a:solidFill>
                  <a:srgbClr val="1A1A1B"/>
                </a:solidFill>
              </a:rPr>
              <a:t>Multidirectional (MDI)</a:t>
            </a:r>
            <a:endParaRPr lang="en-US" sz="1500" dirty="0"/>
          </a:p>
        </p:txBody>
      </p:sp>
      <p:sp>
        <p:nvSpPr>
          <p:cNvPr id="54" name="SK-23-text-53"/>
          <p:cNvSpPr/>
          <p:nvPr/>
        </p:nvSpPr>
        <p:spPr>
          <a:xfrm>
            <a:off x="7648575" y="4162723"/>
            <a:ext cx="454342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Open Sans" pitchFamily="34" charset="0"/>
                <a:ea typeface="Open Sans" pitchFamily="34" charset="-122"/>
                <a:cs typeface="Open Sans" pitchFamily="34" charset="-120"/>
              </a:rPr>
              <a:t>Atraumatic, typically young females.</a:t>
            </a:r>
            <a:endParaRPr lang="en-US" sz="1200" dirty="0"/>
          </a:p>
        </p:txBody>
      </p:sp>
      <p:sp>
        <p:nvSpPr>
          <p:cNvPr id="55" name="SK-23-text-54"/>
          <p:cNvSpPr/>
          <p:nvPr/>
        </p:nvSpPr>
        <p:spPr>
          <a:xfrm>
            <a:off x="7648575" y="4433143"/>
            <a:ext cx="454342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Open Sans" pitchFamily="34" charset="0"/>
                <a:ea typeface="Open Sans" pitchFamily="34" charset="-122"/>
                <a:cs typeface="Open Sans" pitchFamily="34" charset="-120"/>
              </a:rPr>
              <a:t>Global laxity; </a:t>
            </a:r>
            <a:r>
              <a:rPr lang="en-US" sz="1200" b="1" dirty="0">
                <a:solidFill>
                  <a:srgbClr val="1A1A1B"/>
                </a:solidFill>
                <a:latin typeface="Open Sans" pitchFamily="34" charset="0"/>
                <a:ea typeface="Open Sans" pitchFamily="34" charset="-122"/>
                <a:cs typeface="Open Sans" pitchFamily="34" charset="-120"/>
              </a:rPr>
              <a:t>Sulcus Sign</a:t>
            </a:r>
            <a:r>
              <a:rPr lang="en-US" sz="1200" dirty="0">
                <a:solidFill>
                  <a:srgbClr val="4B5563"/>
                </a:solidFill>
                <a:latin typeface="Open Sans" pitchFamily="34" charset="0"/>
                <a:ea typeface="Open Sans" pitchFamily="34" charset="-122"/>
                <a:cs typeface="Open Sans" pitchFamily="34" charset="-120"/>
              </a:rPr>
              <a:t> positive (&gt;1cm).</a:t>
            </a:r>
            <a:endParaRPr lang="en-US" sz="1200" dirty="0"/>
          </a:p>
        </p:txBody>
      </p:sp>
      <p:sp>
        <p:nvSpPr>
          <p:cNvPr id="56" name="SK-23-text-55"/>
          <p:cNvSpPr/>
          <p:nvPr/>
        </p:nvSpPr>
        <p:spPr>
          <a:xfrm>
            <a:off x="7648575" y="4703564"/>
            <a:ext cx="454342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Open Sans" pitchFamily="34" charset="0"/>
                <a:ea typeface="Open Sans" pitchFamily="34" charset="-122"/>
                <a:cs typeface="Open Sans" pitchFamily="34" charset="-120"/>
              </a:rPr>
              <a:t>Management: 1st line is </a:t>
            </a:r>
            <a:r>
              <a:rPr lang="en-US" sz="1200" b="1" dirty="0">
                <a:solidFill>
                  <a:srgbClr val="4B5563"/>
                </a:solidFill>
                <a:latin typeface="Open Sans" pitchFamily="34" charset="0"/>
                <a:ea typeface="Open Sans" pitchFamily="34" charset="-122"/>
                <a:cs typeface="Open Sans" pitchFamily="34" charset="-120"/>
              </a:rPr>
              <a:t>Rehabilitation</a:t>
            </a:r>
            <a:r>
              <a:rPr lang="en-US" sz="1200" dirty="0">
                <a:solidFill>
                  <a:srgbClr val="4B5563"/>
                </a:solidFill>
                <a:latin typeface="Open Sans" pitchFamily="34" charset="0"/>
                <a:ea typeface="Open Sans" pitchFamily="34" charset="-122"/>
                <a:cs typeface="Open Sans" pitchFamily="34" charset="-120"/>
              </a:rPr>
              <a:t> (Four P's).</a:t>
            </a:r>
            <a:endParaRPr lang="en-US" sz="1200" dirty="0"/>
          </a:p>
        </p:txBody>
      </p:sp>
      <p:sp>
        <p:nvSpPr>
          <p:cNvPr id="57" name="SK-23-text-56"/>
          <p:cNvSpPr/>
          <p:nvPr/>
        </p:nvSpPr>
        <p:spPr>
          <a:xfrm>
            <a:off x="7672983" y="5516910"/>
            <a:ext cx="3833217" cy="642938"/>
          </a:xfrm>
          <a:prstGeom prst="rect">
            <a:avLst/>
          </a:prstGeom>
          <a:noFill/>
          <a:ln/>
        </p:spPr>
        <p:txBody>
          <a:bodyPr vert="horz" wrap="square" lIns="0" tIns="0" rIns="0" bIns="0" rtlCol="0" anchor="ctr"/>
          <a:lstStyle/>
          <a:p>
            <a:pPr marL="0" indent="0">
              <a:lnSpc>
                <a:spcPts val="1688"/>
              </a:lnSpc>
              <a:buNone/>
            </a:pPr>
            <a:r>
              <a:rPr lang="en-US" sz="1125" b="1" dirty="0">
                <a:solidFill>
                  <a:srgbClr val="1A1A1B"/>
                </a:solidFill>
                <a:latin typeface="Open Sans" pitchFamily="34" charset="0"/>
                <a:ea typeface="Open Sans" pitchFamily="34" charset="-122"/>
                <a:cs typeface="Open Sans" pitchFamily="34" charset="-120"/>
              </a:rPr>
              <a:t>High Recurrence Risk: Patients &lt; 25–27 years or sports-active have a 70-90% recurrence rate. Refer for surgical stabilisation early.</a:t>
            </a:r>
            <a:endParaRPr lang="en-US" sz="1125"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4-img-3" descr="preencoded.png"/>
          <p:cNvPicPr>
            <a:picLocks noChangeAspect="1"/>
          </p:cNvPicPr>
          <p:nvPr/>
        </p:nvPicPr>
        <p:blipFill>
          <a:blip r:embed="rId5"/>
          <a:stretch>
            <a:fillRect/>
          </a:stretch>
        </p:blipFill>
        <p:spPr>
          <a:xfrm>
            <a:off x="457200" y="342900"/>
            <a:ext cx="11277600" cy="626715"/>
          </a:xfrm>
          <a:prstGeom prst="rect">
            <a:avLst/>
          </a:prstGeom>
        </p:spPr>
      </p:pic>
      <p:pic>
        <p:nvPicPr>
          <p:cNvPr id="5" name="SK-24-img-4" descr="preencoded.png"/>
          <p:cNvPicPr>
            <a:picLocks noChangeAspect="1"/>
          </p:cNvPicPr>
          <p:nvPr/>
        </p:nvPicPr>
        <p:blipFill>
          <a:blip r:embed="rId6"/>
          <a:stretch>
            <a:fillRect/>
          </a:stretch>
        </p:blipFill>
        <p:spPr>
          <a:xfrm>
            <a:off x="457200" y="1141065"/>
            <a:ext cx="5553075" cy="4088160"/>
          </a:xfrm>
          <a:prstGeom prst="rect">
            <a:avLst/>
          </a:prstGeom>
        </p:spPr>
      </p:pic>
      <p:pic>
        <p:nvPicPr>
          <p:cNvPr id="6" name="SK-24-img-5" descr="preencoded.png"/>
          <p:cNvPicPr>
            <a:picLocks noChangeAspect="1"/>
          </p:cNvPicPr>
          <p:nvPr/>
        </p:nvPicPr>
        <p:blipFill>
          <a:blip r:embed="rId7"/>
          <a:stretch>
            <a:fillRect/>
          </a:stretch>
        </p:blipFill>
        <p:spPr>
          <a:xfrm>
            <a:off x="590550" y="1255365"/>
            <a:ext cx="5286375" cy="261937"/>
          </a:xfrm>
          <a:prstGeom prst="rect">
            <a:avLst/>
          </a:prstGeom>
        </p:spPr>
      </p:pic>
      <p:pic>
        <p:nvPicPr>
          <p:cNvPr id="7" name="SK-24-img-6" descr="preencoded.png"/>
          <p:cNvPicPr>
            <a:picLocks noChangeAspect="1"/>
          </p:cNvPicPr>
          <p:nvPr/>
        </p:nvPicPr>
        <p:blipFill>
          <a:blip r:embed="rId8"/>
          <a:stretch>
            <a:fillRect/>
          </a:stretch>
        </p:blipFill>
        <p:spPr>
          <a:xfrm>
            <a:off x="590550" y="1293912"/>
            <a:ext cx="166688" cy="137220"/>
          </a:xfrm>
          <a:prstGeom prst="rect">
            <a:avLst/>
          </a:prstGeom>
        </p:spPr>
      </p:pic>
      <p:pic>
        <p:nvPicPr>
          <p:cNvPr id="8" name="SK-24-img-7" descr="preencoded.png"/>
          <p:cNvPicPr>
            <a:picLocks noChangeAspect="1"/>
          </p:cNvPicPr>
          <p:nvPr/>
        </p:nvPicPr>
        <p:blipFill>
          <a:blip r:embed="rId9"/>
          <a:stretch>
            <a:fillRect/>
          </a:stretch>
        </p:blipFill>
        <p:spPr>
          <a:xfrm>
            <a:off x="590550" y="1603028"/>
            <a:ext cx="190500" cy="190500"/>
          </a:xfrm>
          <a:prstGeom prst="rect">
            <a:avLst/>
          </a:prstGeom>
        </p:spPr>
      </p:pic>
      <p:pic>
        <p:nvPicPr>
          <p:cNvPr id="9" name="SK-24-img-8" descr="preencoded.png"/>
          <p:cNvPicPr>
            <a:picLocks noChangeAspect="1"/>
          </p:cNvPicPr>
          <p:nvPr/>
        </p:nvPicPr>
        <p:blipFill>
          <a:blip r:embed="rId10"/>
          <a:stretch>
            <a:fillRect/>
          </a:stretch>
        </p:blipFill>
        <p:spPr>
          <a:xfrm>
            <a:off x="590550" y="2009626"/>
            <a:ext cx="190500" cy="190500"/>
          </a:xfrm>
          <a:prstGeom prst="rect">
            <a:avLst/>
          </a:prstGeom>
        </p:spPr>
      </p:pic>
      <p:pic>
        <p:nvPicPr>
          <p:cNvPr id="10" name="SK-24-img-9" descr="preencoded.png"/>
          <p:cNvPicPr>
            <a:picLocks noChangeAspect="1"/>
          </p:cNvPicPr>
          <p:nvPr/>
        </p:nvPicPr>
        <p:blipFill>
          <a:blip r:embed="rId11"/>
          <a:stretch>
            <a:fillRect/>
          </a:stretch>
        </p:blipFill>
        <p:spPr>
          <a:xfrm>
            <a:off x="590550" y="2416225"/>
            <a:ext cx="190500" cy="190500"/>
          </a:xfrm>
          <a:prstGeom prst="rect">
            <a:avLst/>
          </a:prstGeom>
        </p:spPr>
      </p:pic>
      <p:pic>
        <p:nvPicPr>
          <p:cNvPr id="11" name="SK-24-img-10" descr="preencoded.png"/>
          <p:cNvPicPr>
            <a:picLocks noChangeAspect="1"/>
          </p:cNvPicPr>
          <p:nvPr/>
        </p:nvPicPr>
        <p:blipFill>
          <a:blip r:embed="rId9"/>
          <a:stretch>
            <a:fillRect/>
          </a:stretch>
        </p:blipFill>
        <p:spPr>
          <a:xfrm>
            <a:off x="590550" y="2822823"/>
            <a:ext cx="190500" cy="190500"/>
          </a:xfrm>
          <a:prstGeom prst="rect">
            <a:avLst/>
          </a:prstGeom>
        </p:spPr>
      </p:pic>
      <p:pic>
        <p:nvPicPr>
          <p:cNvPr id="12" name="SK-24-img-11" descr="preencoded.png"/>
          <p:cNvPicPr>
            <a:picLocks noChangeAspect="1"/>
          </p:cNvPicPr>
          <p:nvPr/>
        </p:nvPicPr>
        <p:blipFill>
          <a:blip r:embed="rId9"/>
          <a:stretch>
            <a:fillRect/>
          </a:stretch>
        </p:blipFill>
        <p:spPr>
          <a:xfrm>
            <a:off x="590550" y="3070473"/>
            <a:ext cx="190500" cy="190500"/>
          </a:xfrm>
          <a:prstGeom prst="rect">
            <a:avLst/>
          </a:prstGeom>
        </p:spPr>
      </p:pic>
      <p:pic>
        <p:nvPicPr>
          <p:cNvPr id="13" name="SK-24-img-12" descr="preencoded.png"/>
          <p:cNvPicPr>
            <a:picLocks noChangeAspect="1"/>
          </p:cNvPicPr>
          <p:nvPr/>
        </p:nvPicPr>
        <p:blipFill>
          <a:blip r:embed="rId9"/>
          <a:stretch>
            <a:fillRect/>
          </a:stretch>
        </p:blipFill>
        <p:spPr>
          <a:xfrm>
            <a:off x="590550" y="3318123"/>
            <a:ext cx="190500" cy="190500"/>
          </a:xfrm>
          <a:prstGeom prst="rect">
            <a:avLst/>
          </a:prstGeom>
        </p:spPr>
      </p:pic>
      <p:pic>
        <p:nvPicPr>
          <p:cNvPr id="14" name="SK-24-img-13" descr="preencoded.png"/>
          <p:cNvPicPr>
            <a:picLocks noChangeAspect="1"/>
          </p:cNvPicPr>
          <p:nvPr/>
        </p:nvPicPr>
        <p:blipFill>
          <a:blip r:embed="rId12"/>
          <a:stretch>
            <a:fillRect/>
          </a:stretch>
        </p:blipFill>
        <p:spPr>
          <a:xfrm>
            <a:off x="457200" y="5343525"/>
            <a:ext cx="5553075" cy="1114425"/>
          </a:xfrm>
          <a:prstGeom prst="rect">
            <a:avLst/>
          </a:prstGeom>
        </p:spPr>
      </p:pic>
      <p:pic>
        <p:nvPicPr>
          <p:cNvPr id="15" name="SK-24-img-14" descr="preencoded.png"/>
          <p:cNvPicPr>
            <a:picLocks noChangeAspect="1"/>
          </p:cNvPicPr>
          <p:nvPr/>
        </p:nvPicPr>
        <p:blipFill>
          <a:blip r:embed="rId13"/>
          <a:stretch>
            <a:fillRect/>
          </a:stretch>
        </p:blipFill>
        <p:spPr>
          <a:xfrm>
            <a:off x="571500" y="5468689"/>
            <a:ext cx="154781" cy="125760"/>
          </a:xfrm>
          <a:prstGeom prst="rect">
            <a:avLst/>
          </a:prstGeom>
        </p:spPr>
      </p:pic>
      <p:pic>
        <p:nvPicPr>
          <p:cNvPr id="16" name="SK-24-img-15" descr="preencoded.png"/>
          <p:cNvPicPr>
            <a:picLocks noChangeAspect="1"/>
          </p:cNvPicPr>
          <p:nvPr/>
        </p:nvPicPr>
        <p:blipFill>
          <a:blip r:embed="rId14"/>
          <a:stretch>
            <a:fillRect/>
          </a:stretch>
        </p:blipFill>
        <p:spPr>
          <a:xfrm>
            <a:off x="6181725" y="1141065"/>
            <a:ext cx="5553075" cy="3297138"/>
          </a:xfrm>
          <a:prstGeom prst="rect">
            <a:avLst/>
          </a:prstGeom>
        </p:spPr>
      </p:pic>
      <p:pic>
        <p:nvPicPr>
          <p:cNvPr id="17" name="SK-24-img-16" descr="preencoded.png"/>
          <p:cNvPicPr>
            <a:picLocks noChangeAspect="1"/>
          </p:cNvPicPr>
          <p:nvPr/>
        </p:nvPicPr>
        <p:blipFill>
          <a:blip r:embed="rId7"/>
          <a:stretch>
            <a:fillRect/>
          </a:stretch>
        </p:blipFill>
        <p:spPr>
          <a:xfrm>
            <a:off x="6315075" y="1255365"/>
            <a:ext cx="5286375" cy="261937"/>
          </a:xfrm>
          <a:prstGeom prst="rect">
            <a:avLst/>
          </a:prstGeom>
        </p:spPr>
      </p:pic>
      <p:pic>
        <p:nvPicPr>
          <p:cNvPr id="18" name="SK-24-img-17" descr="preencoded.png"/>
          <p:cNvPicPr>
            <a:picLocks noChangeAspect="1"/>
          </p:cNvPicPr>
          <p:nvPr/>
        </p:nvPicPr>
        <p:blipFill>
          <a:blip r:embed="rId15"/>
          <a:stretch>
            <a:fillRect/>
          </a:stretch>
        </p:blipFill>
        <p:spPr>
          <a:xfrm>
            <a:off x="6315075" y="1293912"/>
            <a:ext cx="166688" cy="137220"/>
          </a:xfrm>
          <a:prstGeom prst="rect">
            <a:avLst/>
          </a:prstGeom>
        </p:spPr>
      </p:pic>
      <p:pic>
        <p:nvPicPr>
          <p:cNvPr id="19" name="SK-24-img-18" descr="preencoded.png"/>
          <p:cNvPicPr>
            <a:picLocks noChangeAspect="1"/>
          </p:cNvPicPr>
          <p:nvPr/>
        </p:nvPicPr>
        <p:blipFill>
          <a:blip r:embed="rId16"/>
          <a:stretch>
            <a:fillRect/>
          </a:stretch>
        </p:blipFill>
        <p:spPr>
          <a:xfrm>
            <a:off x="6315075" y="1593503"/>
            <a:ext cx="2605088" cy="1403747"/>
          </a:xfrm>
          <a:prstGeom prst="rect">
            <a:avLst/>
          </a:prstGeom>
        </p:spPr>
      </p:pic>
      <p:pic>
        <p:nvPicPr>
          <p:cNvPr id="20" name="SK-24-img-19" descr="preencoded.png"/>
          <p:cNvPicPr>
            <a:picLocks noChangeAspect="1"/>
          </p:cNvPicPr>
          <p:nvPr/>
        </p:nvPicPr>
        <p:blipFill>
          <a:blip r:embed="rId17"/>
          <a:stretch>
            <a:fillRect/>
          </a:stretch>
        </p:blipFill>
        <p:spPr>
          <a:xfrm>
            <a:off x="6419850" y="1679228"/>
            <a:ext cx="454819" cy="195263"/>
          </a:xfrm>
          <a:prstGeom prst="rect">
            <a:avLst/>
          </a:prstGeom>
        </p:spPr>
      </p:pic>
      <p:pic>
        <p:nvPicPr>
          <p:cNvPr id="21" name="SK-24-img-20" descr="preencoded.png"/>
          <p:cNvPicPr>
            <a:picLocks noChangeAspect="1"/>
          </p:cNvPicPr>
          <p:nvPr/>
        </p:nvPicPr>
        <p:blipFill>
          <a:blip r:embed="rId18"/>
          <a:stretch>
            <a:fillRect/>
          </a:stretch>
        </p:blipFill>
        <p:spPr>
          <a:xfrm>
            <a:off x="6496050" y="1721495"/>
            <a:ext cx="130969" cy="110728"/>
          </a:xfrm>
          <a:prstGeom prst="rect">
            <a:avLst/>
          </a:prstGeom>
        </p:spPr>
      </p:pic>
      <p:pic>
        <p:nvPicPr>
          <p:cNvPr id="22" name="SK-24-img-21" descr="preencoded.png"/>
          <p:cNvPicPr>
            <a:picLocks noChangeAspect="1"/>
          </p:cNvPicPr>
          <p:nvPr/>
        </p:nvPicPr>
        <p:blipFill>
          <a:blip r:embed="rId19"/>
          <a:stretch>
            <a:fillRect/>
          </a:stretch>
        </p:blipFill>
        <p:spPr>
          <a:xfrm>
            <a:off x="8996363" y="1593503"/>
            <a:ext cx="2605088" cy="1403747"/>
          </a:xfrm>
          <a:prstGeom prst="rect">
            <a:avLst/>
          </a:prstGeom>
        </p:spPr>
      </p:pic>
      <p:pic>
        <p:nvPicPr>
          <p:cNvPr id="23" name="SK-24-img-22" descr="preencoded.png"/>
          <p:cNvPicPr>
            <a:picLocks noChangeAspect="1"/>
          </p:cNvPicPr>
          <p:nvPr/>
        </p:nvPicPr>
        <p:blipFill>
          <a:blip r:embed="rId20"/>
          <a:stretch>
            <a:fillRect/>
          </a:stretch>
        </p:blipFill>
        <p:spPr>
          <a:xfrm>
            <a:off x="9101138" y="1679228"/>
            <a:ext cx="454819" cy="195263"/>
          </a:xfrm>
          <a:prstGeom prst="rect">
            <a:avLst/>
          </a:prstGeom>
        </p:spPr>
      </p:pic>
      <p:pic>
        <p:nvPicPr>
          <p:cNvPr id="24" name="SK-24-img-23" descr="preencoded.png"/>
          <p:cNvPicPr>
            <a:picLocks noChangeAspect="1"/>
          </p:cNvPicPr>
          <p:nvPr/>
        </p:nvPicPr>
        <p:blipFill>
          <a:blip r:embed="rId21"/>
          <a:stretch>
            <a:fillRect/>
          </a:stretch>
        </p:blipFill>
        <p:spPr>
          <a:xfrm>
            <a:off x="9177338" y="1721495"/>
            <a:ext cx="130969" cy="110728"/>
          </a:xfrm>
          <a:prstGeom prst="rect">
            <a:avLst/>
          </a:prstGeom>
        </p:spPr>
      </p:pic>
      <p:pic>
        <p:nvPicPr>
          <p:cNvPr id="25" name="SK-24-img-24" descr="preencoded.png"/>
          <p:cNvPicPr>
            <a:picLocks noChangeAspect="1"/>
          </p:cNvPicPr>
          <p:nvPr/>
        </p:nvPicPr>
        <p:blipFill>
          <a:blip r:embed="rId22"/>
          <a:stretch>
            <a:fillRect/>
          </a:stretch>
        </p:blipFill>
        <p:spPr>
          <a:xfrm>
            <a:off x="6315075" y="3073450"/>
            <a:ext cx="2605088" cy="1250454"/>
          </a:xfrm>
          <a:prstGeom prst="rect">
            <a:avLst/>
          </a:prstGeom>
        </p:spPr>
      </p:pic>
      <p:pic>
        <p:nvPicPr>
          <p:cNvPr id="26" name="SK-24-img-25" descr="preencoded.png"/>
          <p:cNvPicPr>
            <a:picLocks noChangeAspect="1"/>
          </p:cNvPicPr>
          <p:nvPr/>
        </p:nvPicPr>
        <p:blipFill>
          <a:blip r:embed="rId23"/>
          <a:stretch>
            <a:fillRect/>
          </a:stretch>
        </p:blipFill>
        <p:spPr>
          <a:xfrm>
            <a:off x="6419850" y="3159175"/>
            <a:ext cx="454819" cy="195263"/>
          </a:xfrm>
          <a:prstGeom prst="rect">
            <a:avLst/>
          </a:prstGeom>
        </p:spPr>
      </p:pic>
      <p:pic>
        <p:nvPicPr>
          <p:cNvPr id="27" name="SK-24-img-26" descr="preencoded.png"/>
          <p:cNvPicPr>
            <a:picLocks noChangeAspect="1"/>
          </p:cNvPicPr>
          <p:nvPr/>
        </p:nvPicPr>
        <p:blipFill>
          <a:blip r:embed="rId24"/>
          <a:stretch>
            <a:fillRect/>
          </a:stretch>
        </p:blipFill>
        <p:spPr>
          <a:xfrm>
            <a:off x="6496050" y="3201442"/>
            <a:ext cx="130969" cy="110728"/>
          </a:xfrm>
          <a:prstGeom prst="rect">
            <a:avLst/>
          </a:prstGeom>
        </p:spPr>
      </p:pic>
      <p:pic>
        <p:nvPicPr>
          <p:cNvPr id="28" name="SK-24-img-27" descr="preencoded.png"/>
          <p:cNvPicPr>
            <a:picLocks noChangeAspect="1"/>
          </p:cNvPicPr>
          <p:nvPr/>
        </p:nvPicPr>
        <p:blipFill>
          <a:blip r:embed="rId25"/>
          <a:stretch>
            <a:fillRect/>
          </a:stretch>
        </p:blipFill>
        <p:spPr>
          <a:xfrm>
            <a:off x="8996363" y="3073450"/>
            <a:ext cx="2605088" cy="1250454"/>
          </a:xfrm>
          <a:prstGeom prst="rect">
            <a:avLst/>
          </a:prstGeom>
        </p:spPr>
      </p:pic>
      <p:pic>
        <p:nvPicPr>
          <p:cNvPr id="29" name="SK-24-img-28" descr="preencoded.png"/>
          <p:cNvPicPr>
            <a:picLocks noChangeAspect="1"/>
          </p:cNvPicPr>
          <p:nvPr/>
        </p:nvPicPr>
        <p:blipFill>
          <a:blip r:embed="rId26"/>
          <a:stretch>
            <a:fillRect/>
          </a:stretch>
        </p:blipFill>
        <p:spPr>
          <a:xfrm>
            <a:off x="9101138" y="3159175"/>
            <a:ext cx="454819" cy="195263"/>
          </a:xfrm>
          <a:prstGeom prst="rect">
            <a:avLst/>
          </a:prstGeom>
        </p:spPr>
      </p:pic>
      <p:pic>
        <p:nvPicPr>
          <p:cNvPr id="30" name="SK-24-img-29" descr="preencoded.png"/>
          <p:cNvPicPr>
            <a:picLocks noChangeAspect="1"/>
          </p:cNvPicPr>
          <p:nvPr/>
        </p:nvPicPr>
        <p:blipFill>
          <a:blip r:embed="rId27"/>
          <a:stretch>
            <a:fillRect/>
          </a:stretch>
        </p:blipFill>
        <p:spPr>
          <a:xfrm>
            <a:off x="9177338" y="3201442"/>
            <a:ext cx="130969" cy="110728"/>
          </a:xfrm>
          <a:prstGeom prst="rect">
            <a:avLst/>
          </a:prstGeom>
        </p:spPr>
      </p:pic>
      <p:pic>
        <p:nvPicPr>
          <p:cNvPr id="31" name="SK-24-img-30" descr="preencoded.png"/>
          <p:cNvPicPr>
            <a:picLocks noChangeAspect="1"/>
          </p:cNvPicPr>
          <p:nvPr/>
        </p:nvPicPr>
        <p:blipFill>
          <a:blip r:embed="rId28"/>
          <a:stretch>
            <a:fillRect/>
          </a:stretch>
        </p:blipFill>
        <p:spPr>
          <a:xfrm>
            <a:off x="6181725" y="4552504"/>
            <a:ext cx="5553075" cy="913209"/>
          </a:xfrm>
          <a:prstGeom prst="rect">
            <a:avLst/>
          </a:prstGeom>
        </p:spPr>
      </p:pic>
      <p:pic>
        <p:nvPicPr>
          <p:cNvPr id="32" name="SK-24-img-31" descr="preencoded.png"/>
          <p:cNvPicPr>
            <a:picLocks noChangeAspect="1"/>
          </p:cNvPicPr>
          <p:nvPr/>
        </p:nvPicPr>
        <p:blipFill>
          <a:blip r:embed="rId29"/>
          <a:stretch>
            <a:fillRect/>
          </a:stretch>
        </p:blipFill>
        <p:spPr>
          <a:xfrm>
            <a:off x="6296025" y="4668143"/>
            <a:ext cx="154781" cy="125760"/>
          </a:xfrm>
          <a:prstGeom prst="rect">
            <a:avLst/>
          </a:prstGeom>
        </p:spPr>
      </p:pic>
      <p:pic>
        <p:nvPicPr>
          <p:cNvPr id="33" name="SK-24-img-32" descr="preencoded.png"/>
          <p:cNvPicPr>
            <a:picLocks noChangeAspect="1"/>
          </p:cNvPicPr>
          <p:nvPr/>
        </p:nvPicPr>
        <p:blipFill>
          <a:blip r:embed="rId30"/>
          <a:stretch>
            <a:fillRect/>
          </a:stretch>
        </p:blipFill>
        <p:spPr>
          <a:xfrm>
            <a:off x="6181725" y="5580013"/>
            <a:ext cx="5553075" cy="877937"/>
          </a:xfrm>
          <a:prstGeom prst="rect">
            <a:avLst/>
          </a:prstGeom>
        </p:spPr>
      </p:pic>
      <p:pic>
        <p:nvPicPr>
          <p:cNvPr id="34" name="SK-24-img-33" descr="preencoded.png"/>
          <p:cNvPicPr>
            <a:picLocks noChangeAspect="1"/>
          </p:cNvPicPr>
          <p:nvPr/>
        </p:nvPicPr>
        <p:blipFill>
          <a:blip r:embed="rId31"/>
          <a:stretch>
            <a:fillRect/>
          </a:stretch>
        </p:blipFill>
        <p:spPr>
          <a:xfrm>
            <a:off x="6296025" y="5694313"/>
            <a:ext cx="142875" cy="114300"/>
          </a:xfrm>
          <a:prstGeom prst="rect">
            <a:avLst/>
          </a:prstGeom>
        </p:spPr>
      </p:pic>
      <p:pic>
        <p:nvPicPr>
          <p:cNvPr id="35" name="SK-24-img-34" descr="preencoded.png"/>
          <p:cNvPicPr>
            <a:picLocks noChangeAspect="1"/>
          </p:cNvPicPr>
          <p:nvPr/>
        </p:nvPicPr>
        <p:blipFill>
          <a:blip r:embed="rId32"/>
          <a:stretch>
            <a:fillRect/>
          </a:stretch>
        </p:blipFill>
        <p:spPr>
          <a:xfrm>
            <a:off x="457200" y="6553200"/>
            <a:ext cx="11277600" cy="304800"/>
          </a:xfrm>
          <a:prstGeom prst="rect">
            <a:avLst/>
          </a:prstGeom>
        </p:spPr>
      </p:pic>
      <p:sp>
        <p:nvSpPr>
          <p:cNvPr id="36" name="SK-24-text-35"/>
          <p:cNvSpPr/>
          <p:nvPr/>
        </p:nvSpPr>
        <p:spPr>
          <a:xfrm>
            <a:off x="647700" y="342900"/>
            <a:ext cx="111633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37" name="SK-24-text-36"/>
          <p:cNvSpPr/>
          <p:nvPr/>
        </p:nvSpPr>
        <p:spPr>
          <a:xfrm>
            <a:off x="647700" y="581025"/>
            <a:ext cx="115443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Emergency Management &amp; Rehabilitation</a:t>
            </a:r>
            <a:endParaRPr lang="en-US" sz="2550" dirty="0"/>
          </a:p>
        </p:txBody>
      </p:sp>
      <p:sp>
        <p:nvSpPr>
          <p:cNvPr id="38" name="SK-24-text-37"/>
          <p:cNvSpPr/>
          <p:nvPr/>
        </p:nvSpPr>
        <p:spPr>
          <a:xfrm>
            <a:off x="823913" y="1255365"/>
            <a:ext cx="5829300" cy="261937"/>
          </a:xfrm>
          <a:prstGeom prst="rect">
            <a:avLst/>
          </a:prstGeom>
          <a:noFill/>
          <a:ln/>
        </p:spPr>
        <p:txBody>
          <a:bodyPr vert="horz" wrap="square" lIns="0" tIns="0" rIns="0" bIns="0" rtlCol="0" anchor="ctr"/>
          <a:lstStyle/>
          <a:p>
            <a:pPr marL="0" indent="0">
              <a:lnSpc>
                <a:spcPts val="1688"/>
              </a:lnSpc>
              <a:buNone/>
            </a:pPr>
            <a:r>
              <a:rPr lang="en-US" sz="1125" b="1" dirty="0">
                <a:solidFill>
                  <a:srgbClr val="1A1A1B"/>
                </a:solidFill>
              </a:rPr>
              <a:t>Post-Reduction Care — Step-by-Step</a:t>
            </a:r>
            <a:endParaRPr lang="en-US" sz="1125" dirty="0"/>
          </a:p>
        </p:txBody>
      </p:sp>
      <p:sp>
        <p:nvSpPr>
          <p:cNvPr id="39" name="SK-24-text-38"/>
          <p:cNvSpPr/>
          <p:nvPr/>
        </p:nvSpPr>
        <p:spPr>
          <a:xfrm>
            <a:off x="657225" y="1603028"/>
            <a:ext cx="285750" cy="190500"/>
          </a:xfrm>
          <a:prstGeom prst="rect">
            <a:avLst/>
          </a:prstGeom>
          <a:noFill/>
          <a:ln/>
        </p:spPr>
        <p:txBody>
          <a:bodyPr vert="horz" wrap="square" lIns="0" tIns="0" rIns="0" bIns="0" rtlCol="0" anchor="ctr"/>
          <a:lstStyle/>
          <a:p>
            <a:pPr marL="0" indent="0" algn="l">
              <a:lnSpc>
                <a:spcPts val="1196"/>
              </a:lnSpc>
              <a:buNone/>
            </a:pPr>
            <a:r>
              <a:rPr lang="en-US" sz="825" b="1" dirty="0">
                <a:solidFill>
                  <a:srgbClr val="FFFFFF"/>
                </a:solidFill>
              </a:rPr>
              <a:t>1</a:t>
            </a:r>
            <a:endParaRPr lang="en-US" sz="825" dirty="0"/>
          </a:p>
        </p:txBody>
      </p:sp>
      <p:sp>
        <p:nvSpPr>
          <p:cNvPr id="40" name="SK-24-text-39"/>
          <p:cNvSpPr/>
          <p:nvPr/>
        </p:nvSpPr>
        <p:spPr>
          <a:xfrm>
            <a:off x="857250" y="1593503"/>
            <a:ext cx="5019675" cy="358973"/>
          </a:xfrm>
          <a:prstGeom prst="rect">
            <a:avLst/>
          </a:prstGeom>
          <a:noFill/>
          <a:ln/>
        </p:spPr>
        <p:txBody>
          <a:bodyPr vert="horz" wrap="square" lIns="0" tIns="0" rIns="0" bIns="0" rtlCol="0" anchor="ctr"/>
          <a:lstStyle/>
          <a:p>
            <a:pPr marL="0" indent="0" algn="l">
              <a:lnSpc>
                <a:spcPts val="1414"/>
              </a:lnSpc>
              <a:buNone/>
            </a:pPr>
            <a:r>
              <a:rPr lang="en-US" sz="975" b="1" dirty="0">
                <a:solidFill>
                  <a:srgbClr val="1A1A1B"/>
                </a:solidFill>
                <a:latin typeface="Open Sans" pitchFamily="34" charset="0"/>
                <a:ea typeface="Open Sans" pitchFamily="34" charset="-122"/>
                <a:cs typeface="Open Sans" pitchFamily="34" charset="-120"/>
              </a:rPr>
              <a:t>X-ray first:</a:t>
            </a:r>
            <a:r>
              <a:rPr lang="en-US" sz="975" dirty="0">
                <a:solidFill>
                  <a:srgbClr val="4B5563"/>
                </a:solidFill>
                <a:latin typeface="Open Sans" pitchFamily="34" charset="0"/>
                <a:ea typeface="Open Sans" pitchFamily="34" charset="-122"/>
                <a:cs typeface="Open Sans" pitchFamily="34" charset="-120"/>
              </a:rPr>
              <a:t> AP + axillary/Velpeau view — confirm type, exclude fracture-dislocation before any reduction attempt</a:t>
            </a:r>
            <a:endParaRPr lang="en-US" sz="975" dirty="0"/>
          </a:p>
        </p:txBody>
      </p:sp>
      <p:sp>
        <p:nvSpPr>
          <p:cNvPr id="41" name="SK-24-text-40"/>
          <p:cNvSpPr/>
          <p:nvPr/>
        </p:nvSpPr>
        <p:spPr>
          <a:xfrm>
            <a:off x="657225" y="2009626"/>
            <a:ext cx="285750" cy="190500"/>
          </a:xfrm>
          <a:prstGeom prst="rect">
            <a:avLst/>
          </a:prstGeom>
          <a:noFill/>
          <a:ln/>
        </p:spPr>
        <p:txBody>
          <a:bodyPr vert="horz" wrap="square" lIns="0" tIns="0" rIns="0" bIns="0" rtlCol="0" anchor="ctr"/>
          <a:lstStyle/>
          <a:p>
            <a:pPr marL="0" indent="0" algn="l">
              <a:lnSpc>
                <a:spcPts val="1196"/>
              </a:lnSpc>
              <a:buNone/>
            </a:pPr>
            <a:r>
              <a:rPr lang="en-US" sz="825" b="1" dirty="0">
                <a:solidFill>
                  <a:srgbClr val="FFFFFF"/>
                </a:solidFill>
              </a:rPr>
              <a:t>2</a:t>
            </a:r>
            <a:endParaRPr lang="en-US" sz="825" dirty="0"/>
          </a:p>
        </p:txBody>
      </p:sp>
      <p:sp>
        <p:nvSpPr>
          <p:cNvPr id="42" name="SK-24-text-41"/>
          <p:cNvSpPr/>
          <p:nvPr/>
        </p:nvSpPr>
        <p:spPr>
          <a:xfrm>
            <a:off x="857250" y="2000101"/>
            <a:ext cx="5019675" cy="358973"/>
          </a:xfrm>
          <a:prstGeom prst="rect">
            <a:avLst/>
          </a:prstGeom>
          <a:noFill/>
          <a:ln/>
        </p:spPr>
        <p:txBody>
          <a:bodyPr vert="horz" wrap="square" lIns="0" tIns="0" rIns="0" bIns="0" rtlCol="0" anchor="ctr"/>
          <a:lstStyle/>
          <a:p>
            <a:pPr marL="0" indent="0" algn="l">
              <a:lnSpc>
                <a:spcPts val="1414"/>
              </a:lnSpc>
              <a:buNone/>
            </a:pPr>
            <a:r>
              <a:rPr lang="en-US" sz="975" b="1" dirty="0">
                <a:solidFill>
                  <a:srgbClr val="1A1A1B"/>
                </a:solidFill>
                <a:latin typeface="Open Sans" pitchFamily="34" charset="0"/>
                <a:ea typeface="Open Sans" pitchFamily="34" charset="-122"/>
                <a:cs typeface="Open Sans" pitchFamily="34" charset="-120"/>
              </a:rPr>
              <a:t>Nerve assessment:</a:t>
            </a:r>
            <a:r>
              <a:rPr lang="en-US" sz="975" dirty="0">
                <a:solidFill>
                  <a:srgbClr val="4B5563"/>
                </a:solidFill>
                <a:latin typeface="Open Sans" pitchFamily="34" charset="0"/>
                <a:ea typeface="Open Sans" pitchFamily="34" charset="-122"/>
                <a:cs typeface="Open Sans" pitchFamily="34" charset="-120"/>
              </a:rPr>
              <a:t> Axillary nerve — test sensation over "regimental badge area" (lateral proximal arm) before and after reduction</a:t>
            </a:r>
            <a:endParaRPr lang="en-US" sz="975" dirty="0"/>
          </a:p>
        </p:txBody>
      </p:sp>
      <p:sp>
        <p:nvSpPr>
          <p:cNvPr id="43" name="SK-24-text-42"/>
          <p:cNvSpPr/>
          <p:nvPr/>
        </p:nvSpPr>
        <p:spPr>
          <a:xfrm>
            <a:off x="657225" y="2416225"/>
            <a:ext cx="285750" cy="190500"/>
          </a:xfrm>
          <a:prstGeom prst="rect">
            <a:avLst/>
          </a:prstGeom>
          <a:noFill/>
          <a:ln/>
        </p:spPr>
        <p:txBody>
          <a:bodyPr vert="horz" wrap="square" lIns="0" tIns="0" rIns="0" bIns="0" rtlCol="0" anchor="ctr"/>
          <a:lstStyle/>
          <a:p>
            <a:pPr marL="0" indent="0" algn="l">
              <a:lnSpc>
                <a:spcPts val="1196"/>
              </a:lnSpc>
              <a:buNone/>
            </a:pPr>
            <a:r>
              <a:rPr lang="en-US" sz="825" b="1" dirty="0">
                <a:solidFill>
                  <a:srgbClr val="FFFFFF"/>
                </a:solidFill>
              </a:rPr>
              <a:t>3</a:t>
            </a:r>
            <a:endParaRPr lang="en-US" sz="825" dirty="0"/>
          </a:p>
        </p:txBody>
      </p:sp>
      <p:sp>
        <p:nvSpPr>
          <p:cNvPr id="44" name="SK-24-text-43"/>
          <p:cNvSpPr/>
          <p:nvPr/>
        </p:nvSpPr>
        <p:spPr>
          <a:xfrm>
            <a:off x="857250" y="2406700"/>
            <a:ext cx="5019675" cy="358973"/>
          </a:xfrm>
          <a:prstGeom prst="rect">
            <a:avLst/>
          </a:prstGeom>
          <a:noFill/>
          <a:ln/>
        </p:spPr>
        <p:txBody>
          <a:bodyPr vert="horz" wrap="square" lIns="0" tIns="0" rIns="0" bIns="0" rtlCol="0" anchor="ctr"/>
          <a:lstStyle/>
          <a:p>
            <a:pPr marL="0" indent="0" algn="l">
              <a:lnSpc>
                <a:spcPts val="1414"/>
              </a:lnSpc>
              <a:buNone/>
            </a:pPr>
            <a:r>
              <a:rPr lang="en-US" sz="975" b="1" dirty="0">
                <a:solidFill>
                  <a:srgbClr val="1A1A1B"/>
                </a:solidFill>
                <a:latin typeface="Open Sans" pitchFamily="34" charset="0"/>
                <a:ea typeface="Open Sans" pitchFamily="34" charset="-122"/>
                <a:cs typeface="Open Sans" pitchFamily="34" charset="-120"/>
              </a:rPr>
              <a:t>Reduction under sedation:</a:t>
            </a:r>
            <a:r>
              <a:rPr lang="en-US" sz="975" dirty="0">
                <a:solidFill>
                  <a:srgbClr val="4B5563"/>
                </a:solidFill>
                <a:latin typeface="Open Sans" pitchFamily="34" charset="0"/>
                <a:ea typeface="Open Sans" pitchFamily="34" charset="-122"/>
                <a:cs typeface="Open Sans" pitchFamily="34" charset="-120"/>
              </a:rPr>
              <a:t> Entonox, IV midazolam/morphine; techniques — Cunningham, Kocher, or Hippocratic</a:t>
            </a:r>
            <a:endParaRPr lang="en-US" sz="975" dirty="0"/>
          </a:p>
        </p:txBody>
      </p:sp>
      <p:sp>
        <p:nvSpPr>
          <p:cNvPr id="45" name="SK-24-text-44"/>
          <p:cNvSpPr/>
          <p:nvPr/>
        </p:nvSpPr>
        <p:spPr>
          <a:xfrm>
            <a:off x="657225" y="2822823"/>
            <a:ext cx="285750" cy="190500"/>
          </a:xfrm>
          <a:prstGeom prst="rect">
            <a:avLst/>
          </a:prstGeom>
          <a:noFill/>
          <a:ln/>
        </p:spPr>
        <p:txBody>
          <a:bodyPr vert="horz" wrap="square" lIns="0" tIns="0" rIns="0" bIns="0" rtlCol="0" anchor="ctr"/>
          <a:lstStyle/>
          <a:p>
            <a:pPr marL="0" indent="0" algn="l">
              <a:lnSpc>
                <a:spcPts val="1196"/>
              </a:lnSpc>
              <a:buNone/>
            </a:pPr>
            <a:r>
              <a:rPr lang="en-US" sz="825" b="1" dirty="0">
                <a:solidFill>
                  <a:srgbClr val="FFFFFF"/>
                </a:solidFill>
              </a:rPr>
              <a:t>4</a:t>
            </a:r>
            <a:endParaRPr lang="en-US" sz="825" dirty="0"/>
          </a:p>
        </p:txBody>
      </p:sp>
      <p:sp>
        <p:nvSpPr>
          <p:cNvPr id="46" name="SK-24-text-45"/>
          <p:cNvSpPr/>
          <p:nvPr/>
        </p:nvSpPr>
        <p:spPr>
          <a:xfrm>
            <a:off x="857250" y="2813298"/>
            <a:ext cx="11334750" cy="179487"/>
          </a:xfrm>
          <a:prstGeom prst="rect">
            <a:avLst/>
          </a:prstGeom>
          <a:noFill/>
          <a:ln/>
        </p:spPr>
        <p:txBody>
          <a:bodyPr vert="horz" wrap="square" lIns="0" tIns="0" rIns="0" bIns="0" rtlCol="0" anchor="ctr"/>
          <a:lstStyle/>
          <a:p>
            <a:pPr marL="0" indent="0" algn="l">
              <a:lnSpc>
                <a:spcPts val="1414"/>
              </a:lnSpc>
              <a:buNone/>
            </a:pPr>
            <a:r>
              <a:rPr lang="en-US" sz="975" b="1" dirty="0">
                <a:solidFill>
                  <a:srgbClr val="1A1A1B"/>
                </a:solidFill>
                <a:latin typeface="Open Sans" pitchFamily="34" charset="0"/>
                <a:ea typeface="Open Sans" pitchFamily="34" charset="-122"/>
                <a:cs typeface="Open Sans" pitchFamily="34" charset="-120"/>
              </a:rPr>
              <a:t>Post-reduction X-ray:</a:t>
            </a:r>
            <a:r>
              <a:rPr lang="en-US" sz="975" dirty="0">
                <a:solidFill>
                  <a:srgbClr val="4B5563"/>
                </a:solidFill>
                <a:latin typeface="Open Sans" pitchFamily="34" charset="0"/>
                <a:ea typeface="Open Sans" pitchFamily="34" charset="-122"/>
                <a:cs typeface="Open Sans" pitchFamily="34" charset="-120"/>
              </a:rPr>
              <a:t> Confirm successful reduction and exclude iatrogenic fracture</a:t>
            </a:r>
            <a:endParaRPr lang="en-US" sz="975" dirty="0"/>
          </a:p>
        </p:txBody>
      </p:sp>
      <p:sp>
        <p:nvSpPr>
          <p:cNvPr id="47" name="SK-24-text-46"/>
          <p:cNvSpPr/>
          <p:nvPr/>
        </p:nvSpPr>
        <p:spPr>
          <a:xfrm>
            <a:off x="657225" y="3070473"/>
            <a:ext cx="285750" cy="190500"/>
          </a:xfrm>
          <a:prstGeom prst="rect">
            <a:avLst/>
          </a:prstGeom>
          <a:noFill/>
          <a:ln/>
        </p:spPr>
        <p:txBody>
          <a:bodyPr vert="horz" wrap="square" lIns="0" tIns="0" rIns="0" bIns="0" rtlCol="0" anchor="ctr"/>
          <a:lstStyle/>
          <a:p>
            <a:pPr marL="0" indent="0" algn="l">
              <a:lnSpc>
                <a:spcPts val="1196"/>
              </a:lnSpc>
              <a:buNone/>
            </a:pPr>
            <a:r>
              <a:rPr lang="en-US" sz="825" b="1" dirty="0">
                <a:solidFill>
                  <a:srgbClr val="FFFFFF"/>
                </a:solidFill>
              </a:rPr>
              <a:t>5</a:t>
            </a:r>
            <a:endParaRPr lang="en-US" sz="825" dirty="0"/>
          </a:p>
        </p:txBody>
      </p:sp>
      <p:sp>
        <p:nvSpPr>
          <p:cNvPr id="48" name="SK-24-text-47"/>
          <p:cNvSpPr/>
          <p:nvPr/>
        </p:nvSpPr>
        <p:spPr>
          <a:xfrm>
            <a:off x="857250" y="3060948"/>
            <a:ext cx="11334750" cy="179487"/>
          </a:xfrm>
          <a:prstGeom prst="rect">
            <a:avLst/>
          </a:prstGeom>
          <a:noFill/>
          <a:ln/>
        </p:spPr>
        <p:txBody>
          <a:bodyPr vert="horz" wrap="square" lIns="0" tIns="0" rIns="0" bIns="0" rtlCol="0" anchor="ctr"/>
          <a:lstStyle/>
          <a:p>
            <a:pPr marL="0" indent="0" algn="l">
              <a:lnSpc>
                <a:spcPts val="1414"/>
              </a:lnSpc>
              <a:buNone/>
            </a:pPr>
            <a:r>
              <a:rPr lang="en-US" sz="975" b="1" dirty="0">
                <a:solidFill>
                  <a:srgbClr val="1A1A1B"/>
                </a:solidFill>
                <a:latin typeface="Open Sans" pitchFamily="34" charset="0"/>
                <a:ea typeface="Open Sans" pitchFamily="34" charset="-122"/>
                <a:cs typeface="Open Sans" pitchFamily="34" charset="-120"/>
              </a:rPr>
              <a:t>Immobilisation:</a:t>
            </a:r>
            <a:r>
              <a:rPr lang="en-US" sz="975" dirty="0">
                <a:solidFill>
                  <a:srgbClr val="4B5563"/>
                </a:solidFill>
                <a:latin typeface="Open Sans" pitchFamily="34" charset="0"/>
                <a:ea typeface="Open Sans" pitchFamily="34" charset="-122"/>
                <a:cs typeface="Open Sans" pitchFamily="34" charset="-120"/>
              </a:rPr>
              <a:t> Sling for </a:t>
            </a:r>
            <a:r>
              <a:rPr lang="en-US" sz="975" b="1" dirty="0">
                <a:solidFill>
                  <a:srgbClr val="1A1A1B"/>
                </a:solidFill>
                <a:latin typeface="Open Sans" pitchFamily="34" charset="0"/>
                <a:ea typeface="Open Sans" pitchFamily="34" charset="-122"/>
                <a:cs typeface="Open Sans" pitchFamily="34" charset="-120"/>
              </a:rPr>
              <a:t>5–7 days only</a:t>
            </a:r>
            <a:r>
              <a:rPr lang="en-US" sz="975" dirty="0">
                <a:solidFill>
                  <a:srgbClr val="4B5563"/>
                </a:solidFill>
                <a:latin typeface="Open Sans" pitchFamily="34" charset="0"/>
                <a:ea typeface="Open Sans" pitchFamily="34" charset="-122"/>
                <a:cs typeface="Open Sans" pitchFamily="34" charset="-120"/>
              </a:rPr>
              <a:t> — early mobilisation prevents frozen shoulder</a:t>
            </a:r>
            <a:endParaRPr lang="en-US" sz="975" dirty="0"/>
          </a:p>
        </p:txBody>
      </p:sp>
      <p:sp>
        <p:nvSpPr>
          <p:cNvPr id="49" name="SK-24-text-48"/>
          <p:cNvSpPr/>
          <p:nvPr/>
        </p:nvSpPr>
        <p:spPr>
          <a:xfrm>
            <a:off x="657225" y="3318123"/>
            <a:ext cx="285750" cy="190500"/>
          </a:xfrm>
          <a:prstGeom prst="rect">
            <a:avLst/>
          </a:prstGeom>
          <a:noFill/>
          <a:ln/>
        </p:spPr>
        <p:txBody>
          <a:bodyPr vert="horz" wrap="square" lIns="0" tIns="0" rIns="0" bIns="0" rtlCol="0" anchor="ctr"/>
          <a:lstStyle/>
          <a:p>
            <a:pPr marL="0" indent="0" algn="l">
              <a:lnSpc>
                <a:spcPts val="1196"/>
              </a:lnSpc>
              <a:buNone/>
            </a:pPr>
            <a:r>
              <a:rPr lang="en-US" sz="825" b="1" dirty="0">
                <a:solidFill>
                  <a:srgbClr val="FFFFFF"/>
                </a:solidFill>
              </a:rPr>
              <a:t>6</a:t>
            </a:r>
            <a:endParaRPr lang="en-US" sz="825" dirty="0"/>
          </a:p>
        </p:txBody>
      </p:sp>
      <p:sp>
        <p:nvSpPr>
          <p:cNvPr id="50" name="SK-24-text-49"/>
          <p:cNvSpPr/>
          <p:nvPr/>
        </p:nvSpPr>
        <p:spPr>
          <a:xfrm>
            <a:off x="857250" y="3308598"/>
            <a:ext cx="5019675" cy="358973"/>
          </a:xfrm>
          <a:prstGeom prst="rect">
            <a:avLst/>
          </a:prstGeom>
          <a:noFill/>
          <a:ln/>
        </p:spPr>
        <p:txBody>
          <a:bodyPr vert="horz" wrap="square" lIns="0" tIns="0" rIns="0" bIns="0" rtlCol="0" anchor="ctr"/>
          <a:lstStyle/>
          <a:p>
            <a:pPr marL="0" indent="0" algn="l">
              <a:lnSpc>
                <a:spcPts val="1414"/>
              </a:lnSpc>
              <a:buNone/>
            </a:pPr>
            <a:r>
              <a:rPr lang="en-US" sz="975" b="1" dirty="0">
                <a:solidFill>
                  <a:srgbClr val="1A1A1B"/>
                </a:solidFill>
                <a:latin typeface="Open Sans" pitchFamily="34" charset="0"/>
                <a:ea typeface="Open Sans" pitchFamily="34" charset="-122"/>
                <a:cs typeface="Open Sans" pitchFamily="34" charset="-120"/>
              </a:rPr>
              <a:t>Referral decision:</a:t>
            </a:r>
            <a:r>
              <a:rPr lang="en-US" sz="975" dirty="0">
                <a:solidFill>
                  <a:srgbClr val="4B5563"/>
                </a:solidFill>
                <a:latin typeface="Open Sans" pitchFamily="34" charset="0"/>
                <a:ea typeface="Open Sans" pitchFamily="34" charset="-122"/>
                <a:cs typeface="Open Sans" pitchFamily="34" charset="-120"/>
              </a:rPr>
              <a:t> Young (&lt;25–27 yrs) or sports-active → surgical stabilisation given high recurrence risk</a:t>
            </a:r>
            <a:endParaRPr lang="en-US" sz="975" dirty="0"/>
          </a:p>
        </p:txBody>
      </p:sp>
      <p:sp>
        <p:nvSpPr>
          <p:cNvPr id="51" name="SK-24-text-50"/>
          <p:cNvSpPr/>
          <p:nvPr/>
        </p:nvSpPr>
        <p:spPr>
          <a:xfrm>
            <a:off x="783431" y="5438775"/>
            <a:ext cx="549783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E67E22"/>
                </a:solidFill>
              </a:rPr>
              <a:t>Axillary Nerve — Key Assessment Point</a:t>
            </a:r>
            <a:endParaRPr lang="en-US" sz="975" dirty="0"/>
          </a:p>
        </p:txBody>
      </p:sp>
      <p:sp>
        <p:nvSpPr>
          <p:cNvPr id="52" name="SK-24-text-51"/>
          <p:cNvSpPr/>
          <p:nvPr/>
        </p:nvSpPr>
        <p:spPr>
          <a:xfrm>
            <a:off x="571500" y="5672138"/>
            <a:ext cx="5324475" cy="690563"/>
          </a:xfrm>
          <a:prstGeom prst="rect">
            <a:avLst/>
          </a:prstGeom>
          <a:noFill/>
          <a:ln/>
        </p:spPr>
        <p:txBody>
          <a:bodyPr vert="horz" wrap="square" lIns="0" tIns="0" rIns="0" bIns="0" rtlCol="0" anchor="ctr"/>
          <a:lstStyle/>
          <a:p>
            <a:pPr marL="0" indent="0">
              <a:lnSpc>
                <a:spcPts val="1359"/>
              </a:lnSpc>
              <a:buNone/>
            </a:pPr>
            <a:r>
              <a:rPr lang="en-US" sz="938" b="1" dirty="0">
                <a:solidFill>
                  <a:srgbClr val="1A1A1B"/>
                </a:solidFill>
                <a:latin typeface="Open Sans" pitchFamily="34" charset="0"/>
                <a:ea typeface="Open Sans" pitchFamily="34" charset="-122"/>
                <a:cs typeface="Open Sans" pitchFamily="34" charset="-120"/>
              </a:rPr>
              <a:t>Test:</a:t>
            </a:r>
            <a:r>
              <a:rPr lang="en-US" sz="938" dirty="0">
                <a:solidFill>
                  <a:srgbClr val="4B5563"/>
                </a:solidFill>
                <a:latin typeface="Open Sans" pitchFamily="34" charset="0"/>
                <a:ea typeface="Open Sans" pitchFamily="34" charset="-122"/>
                <a:cs typeface="Open Sans" pitchFamily="34" charset="-120"/>
              </a:rPr>
              <a:t> Light touch over lateral proximal arm ("regimental badge area" — C5 dermatome). Axillary nerve injury occurs in </a:t>
            </a:r>
            <a:r>
              <a:rPr lang="en-US" sz="938" b="1" dirty="0">
                <a:solidFill>
                  <a:srgbClr val="1A1A1B"/>
                </a:solidFill>
                <a:latin typeface="Open Sans" pitchFamily="34" charset="0"/>
                <a:ea typeface="Open Sans" pitchFamily="34" charset="-122"/>
                <a:cs typeface="Open Sans" pitchFamily="34" charset="-120"/>
              </a:rPr>
              <a:t>~5–10%</a:t>
            </a:r>
            <a:r>
              <a:rPr lang="en-US" sz="938" dirty="0">
                <a:solidFill>
                  <a:srgbClr val="4B5563"/>
                </a:solidFill>
                <a:latin typeface="Open Sans" pitchFamily="34" charset="0"/>
                <a:ea typeface="Open Sans" pitchFamily="34" charset="-122"/>
                <a:cs typeface="Open Sans" pitchFamily="34" charset="-120"/>
              </a:rPr>
              <a:t> of anterior dislocations. Also supplies </a:t>
            </a:r>
            <a:r>
              <a:rPr lang="en-US" sz="938" b="1" dirty="0">
                <a:solidFill>
                  <a:srgbClr val="1A1A1B"/>
                </a:solidFill>
                <a:latin typeface="Open Sans" pitchFamily="34" charset="0"/>
                <a:ea typeface="Open Sans" pitchFamily="34" charset="-122"/>
                <a:cs typeface="Open Sans" pitchFamily="34" charset="-120"/>
              </a:rPr>
              <a:t>deltoid</a:t>
            </a:r>
            <a:r>
              <a:rPr lang="en-US" sz="938" dirty="0">
                <a:solidFill>
                  <a:srgbClr val="4B5563"/>
                </a:solidFill>
                <a:latin typeface="Open Sans" pitchFamily="34" charset="0"/>
                <a:ea typeface="Open Sans" pitchFamily="34" charset="-122"/>
                <a:cs typeface="Open Sans" pitchFamily="34" charset="-120"/>
              </a:rPr>
              <a:t> — test abduction power post-reduction. Most recover spontaneously within 3–6 months; EMG if no recovery by 3 months.</a:t>
            </a:r>
            <a:endParaRPr lang="en-US" sz="938" dirty="0"/>
          </a:p>
        </p:txBody>
      </p:sp>
      <p:sp>
        <p:nvSpPr>
          <p:cNvPr id="53" name="SK-24-text-52"/>
          <p:cNvSpPr/>
          <p:nvPr/>
        </p:nvSpPr>
        <p:spPr>
          <a:xfrm>
            <a:off x="6548438" y="1255365"/>
            <a:ext cx="5643563" cy="261937"/>
          </a:xfrm>
          <a:prstGeom prst="rect">
            <a:avLst/>
          </a:prstGeom>
          <a:noFill/>
          <a:ln/>
        </p:spPr>
        <p:txBody>
          <a:bodyPr vert="horz" wrap="square" lIns="0" tIns="0" rIns="0" bIns="0" rtlCol="0" anchor="ctr"/>
          <a:lstStyle/>
          <a:p>
            <a:pPr marL="0" indent="0">
              <a:lnSpc>
                <a:spcPts val="1688"/>
              </a:lnSpc>
              <a:buNone/>
            </a:pPr>
            <a:r>
              <a:rPr lang="en-US" sz="1125" b="1" dirty="0">
                <a:solidFill>
                  <a:srgbClr val="1A1A1B"/>
                </a:solidFill>
              </a:rPr>
              <a:t>The "Four P's" Rehabilitation Programme (Schilders)</a:t>
            </a:r>
            <a:endParaRPr lang="en-US" sz="1125" dirty="0"/>
          </a:p>
        </p:txBody>
      </p:sp>
      <p:sp>
        <p:nvSpPr>
          <p:cNvPr id="54" name="SK-24-text-53"/>
          <p:cNvSpPr/>
          <p:nvPr/>
        </p:nvSpPr>
        <p:spPr>
          <a:xfrm>
            <a:off x="6674644" y="1679228"/>
            <a:ext cx="302419" cy="19526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P1</a:t>
            </a:r>
            <a:endParaRPr lang="en-US" sz="825" dirty="0"/>
          </a:p>
        </p:txBody>
      </p:sp>
      <p:sp>
        <p:nvSpPr>
          <p:cNvPr id="55" name="SK-24-text-54"/>
          <p:cNvSpPr/>
          <p:nvPr/>
        </p:nvSpPr>
        <p:spPr>
          <a:xfrm>
            <a:off x="6419850" y="1931640"/>
            <a:ext cx="3493770" cy="160883"/>
          </a:xfrm>
          <a:prstGeom prst="rect">
            <a:avLst/>
          </a:prstGeom>
          <a:noFill/>
          <a:ln/>
        </p:spPr>
        <p:txBody>
          <a:bodyPr vert="horz" wrap="square" lIns="0" tIns="0" rIns="0" bIns="0" rtlCol="0" anchor="ctr"/>
          <a:lstStyle/>
          <a:p>
            <a:pPr marL="0" indent="0">
              <a:lnSpc>
                <a:spcPts val="1268"/>
              </a:lnSpc>
              <a:buNone/>
            </a:pPr>
            <a:r>
              <a:rPr lang="en-US" sz="975" b="1" dirty="0">
                <a:solidFill>
                  <a:srgbClr val="1A1A1B"/>
                </a:solidFill>
              </a:rPr>
              <a:t>Glenohumeral Protectors</a:t>
            </a:r>
            <a:endParaRPr lang="en-US" sz="975" dirty="0"/>
          </a:p>
        </p:txBody>
      </p:sp>
      <p:sp>
        <p:nvSpPr>
          <p:cNvPr id="56" name="SK-24-text-55"/>
          <p:cNvSpPr/>
          <p:nvPr/>
        </p:nvSpPr>
        <p:spPr>
          <a:xfrm>
            <a:off x="6419850" y="2130623"/>
            <a:ext cx="2395538" cy="459879"/>
          </a:xfrm>
          <a:prstGeom prst="rect">
            <a:avLst/>
          </a:prstGeom>
          <a:noFill/>
          <a:ln/>
        </p:spPr>
        <p:txBody>
          <a:bodyPr vert="horz" wrap="square" lIns="0" tIns="0" rIns="0" bIns="0" rtlCol="0" anchor="ctr"/>
          <a:lstStyle/>
          <a:p>
            <a:pPr marL="0" indent="0">
              <a:lnSpc>
                <a:spcPts val="1208"/>
              </a:lnSpc>
              <a:buNone/>
            </a:pPr>
            <a:r>
              <a:rPr lang="en-US" sz="863" dirty="0">
                <a:solidFill>
                  <a:srgbClr val="4B5563"/>
                </a:solidFill>
                <a:latin typeface="Open Sans" pitchFamily="34" charset="0"/>
                <a:ea typeface="Open Sans" pitchFamily="34" charset="-122"/>
                <a:cs typeface="Open Sans" pitchFamily="34" charset="-120"/>
              </a:rPr>
              <a:t>SITS muscles — Supraspinatus, Infraspinatus, Teres Minor, Subscapularis; dynamic stabilisers of GH joint</a:t>
            </a:r>
            <a:endParaRPr lang="en-US" sz="863" dirty="0"/>
          </a:p>
        </p:txBody>
      </p:sp>
      <p:sp>
        <p:nvSpPr>
          <p:cNvPr id="57" name="SK-24-text-56"/>
          <p:cNvSpPr/>
          <p:nvPr/>
        </p:nvSpPr>
        <p:spPr>
          <a:xfrm>
            <a:off x="9355931" y="1679228"/>
            <a:ext cx="302419" cy="19526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P2</a:t>
            </a:r>
            <a:endParaRPr lang="en-US" sz="825" dirty="0"/>
          </a:p>
        </p:txBody>
      </p:sp>
      <p:sp>
        <p:nvSpPr>
          <p:cNvPr id="58" name="SK-24-text-57"/>
          <p:cNvSpPr/>
          <p:nvPr/>
        </p:nvSpPr>
        <p:spPr>
          <a:xfrm>
            <a:off x="9101138" y="1931640"/>
            <a:ext cx="2602230" cy="160883"/>
          </a:xfrm>
          <a:prstGeom prst="rect">
            <a:avLst/>
          </a:prstGeom>
          <a:noFill/>
          <a:ln/>
        </p:spPr>
        <p:txBody>
          <a:bodyPr vert="horz" wrap="square" lIns="0" tIns="0" rIns="0" bIns="0" rtlCol="0" anchor="ctr"/>
          <a:lstStyle/>
          <a:p>
            <a:pPr marL="0" indent="0">
              <a:lnSpc>
                <a:spcPts val="1268"/>
              </a:lnSpc>
              <a:buNone/>
            </a:pPr>
            <a:r>
              <a:rPr lang="en-US" sz="975" b="1" dirty="0">
                <a:solidFill>
                  <a:srgbClr val="1A1A1B"/>
                </a:solidFill>
              </a:rPr>
              <a:t>Scapular Pivotors</a:t>
            </a:r>
            <a:endParaRPr lang="en-US" sz="975" dirty="0"/>
          </a:p>
        </p:txBody>
      </p:sp>
      <p:sp>
        <p:nvSpPr>
          <p:cNvPr id="59" name="SK-24-text-58"/>
          <p:cNvSpPr/>
          <p:nvPr/>
        </p:nvSpPr>
        <p:spPr>
          <a:xfrm>
            <a:off x="9101138" y="2130623"/>
            <a:ext cx="2395538" cy="459879"/>
          </a:xfrm>
          <a:prstGeom prst="rect">
            <a:avLst/>
          </a:prstGeom>
          <a:noFill/>
          <a:ln/>
        </p:spPr>
        <p:txBody>
          <a:bodyPr vert="horz" wrap="square" lIns="0" tIns="0" rIns="0" bIns="0" rtlCol="0" anchor="ctr"/>
          <a:lstStyle/>
          <a:p>
            <a:pPr marL="0" indent="0">
              <a:lnSpc>
                <a:spcPts val="1208"/>
              </a:lnSpc>
              <a:buNone/>
            </a:pPr>
            <a:r>
              <a:rPr lang="en-US" sz="863" dirty="0">
                <a:solidFill>
                  <a:srgbClr val="4B5563"/>
                </a:solidFill>
                <a:latin typeface="Open Sans" pitchFamily="34" charset="0"/>
                <a:ea typeface="Open Sans" pitchFamily="34" charset="-122"/>
                <a:cs typeface="Open Sans" pitchFamily="34" charset="-120"/>
              </a:rPr>
              <a:t>Serratus anterior, Trapezius, Rhomboids, Levator scapulae; optimise scapular position and rhythm</a:t>
            </a:r>
            <a:endParaRPr lang="en-US" sz="863" dirty="0"/>
          </a:p>
        </p:txBody>
      </p:sp>
      <p:sp>
        <p:nvSpPr>
          <p:cNvPr id="60" name="SK-24-text-59"/>
          <p:cNvSpPr/>
          <p:nvPr/>
        </p:nvSpPr>
        <p:spPr>
          <a:xfrm>
            <a:off x="6674644" y="3159175"/>
            <a:ext cx="302419" cy="19526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P3</a:t>
            </a:r>
            <a:endParaRPr lang="en-US" sz="825" dirty="0"/>
          </a:p>
        </p:txBody>
      </p:sp>
      <p:sp>
        <p:nvSpPr>
          <p:cNvPr id="61" name="SK-24-text-60"/>
          <p:cNvSpPr/>
          <p:nvPr/>
        </p:nvSpPr>
        <p:spPr>
          <a:xfrm>
            <a:off x="6419850" y="3411587"/>
            <a:ext cx="2750820" cy="160883"/>
          </a:xfrm>
          <a:prstGeom prst="rect">
            <a:avLst/>
          </a:prstGeom>
          <a:noFill/>
          <a:ln/>
        </p:spPr>
        <p:txBody>
          <a:bodyPr vert="horz" wrap="square" lIns="0" tIns="0" rIns="0" bIns="0" rtlCol="0" anchor="ctr"/>
          <a:lstStyle/>
          <a:p>
            <a:pPr marL="0" indent="0">
              <a:lnSpc>
                <a:spcPts val="1268"/>
              </a:lnSpc>
              <a:buNone/>
            </a:pPr>
            <a:r>
              <a:rPr lang="en-US" sz="975" b="1" dirty="0">
                <a:solidFill>
                  <a:srgbClr val="1A1A1B"/>
                </a:solidFill>
              </a:rPr>
              <a:t>Humeral Positioner</a:t>
            </a:r>
            <a:endParaRPr lang="en-US" sz="975" dirty="0"/>
          </a:p>
        </p:txBody>
      </p:sp>
      <p:sp>
        <p:nvSpPr>
          <p:cNvPr id="62" name="SK-24-text-61"/>
          <p:cNvSpPr/>
          <p:nvPr/>
        </p:nvSpPr>
        <p:spPr>
          <a:xfrm>
            <a:off x="6419850" y="3610570"/>
            <a:ext cx="2395538" cy="306586"/>
          </a:xfrm>
          <a:prstGeom prst="rect">
            <a:avLst/>
          </a:prstGeom>
          <a:noFill/>
          <a:ln/>
        </p:spPr>
        <p:txBody>
          <a:bodyPr vert="horz" wrap="square" lIns="0" tIns="0" rIns="0" bIns="0" rtlCol="0" anchor="ctr"/>
          <a:lstStyle/>
          <a:p>
            <a:pPr marL="0" indent="0">
              <a:lnSpc>
                <a:spcPts val="1208"/>
              </a:lnSpc>
              <a:buNone/>
            </a:pPr>
            <a:r>
              <a:rPr lang="en-US" sz="863" dirty="0">
                <a:solidFill>
                  <a:srgbClr val="4B5563"/>
                </a:solidFill>
                <a:latin typeface="Open Sans" pitchFamily="34" charset="0"/>
                <a:ea typeface="Open Sans" pitchFamily="34" charset="-122"/>
                <a:cs typeface="Open Sans" pitchFamily="34" charset="-120"/>
              </a:rPr>
              <a:t>Deltoid — positions the humeral head within the glenoid; essential for overhead function</a:t>
            </a:r>
            <a:endParaRPr lang="en-US" sz="863" dirty="0"/>
          </a:p>
        </p:txBody>
      </p:sp>
      <p:sp>
        <p:nvSpPr>
          <p:cNvPr id="63" name="SK-24-text-62"/>
          <p:cNvSpPr/>
          <p:nvPr/>
        </p:nvSpPr>
        <p:spPr>
          <a:xfrm>
            <a:off x="9355931" y="3159175"/>
            <a:ext cx="302419" cy="19526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P4</a:t>
            </a:r>
            <a:endParaRPr lang="en-US" sz="825" dirty="0"/>
          </a:p>
        </p:txBody>
      </p:sp>
      <p:sp>
        <p:nvSpPr>
          <p:cNvPr id="64" name="SK-24-text-63"/>
          <p:cNvSpPr/>
          <p:nvPr/>
        </p:nvSpPr>
        <p:spPr>
          <a:xfrm>
            <a:off x="9101138" y="3411587"/>
            <a:ext cx="2471738" cy="160883"/>
          </a:xfrm>
          <a:prstGeom prst="rect">
            <a:avLst/>
          </a:prstGeom>
          <a:noFill/>
          <a:ln/>
        </p:spPr>
        <p:txBody>
          <a:bodyPr vert="horz" wrap="square" lIns="0" tIns="0" rIns="0" bIns="0" rtlCol="0" anchor="ctr"/>
          <a:lstStyle/>
          <a:p>
            <a:pPr marL="0" indent="0">
              <a:lnSpc>
                <a:spcPts val="1268"/>
              </a:lnSpc>
              <a:buNone/>
            </a:pPr>
            <a:r>
              <a:rPr lang="en-US" sz="975" b="1" dirty="0">
                <a:solidFill>
                  <a:srgbClr val="1A1A1B"/>
                </a:solidFill>
              </a:rPr>
              <a:t>Power Drivers</a:t>
            </a:r>
            <a:endParaRPr lang="en-US" sz="975" dirty="0"/>
          </a:p>
        </p:txBody>
      </p:sp>
      <p:sp>
        <p:nvSpPr>
          <p:cNvPr id="65" name="SK-24-text-64"/>
          <p:cNvSpPr/>
          <p:nvPr/>
        </p:nvSpPr>
        <p:spPr>
          <a:xfrm>
            <a:off x="9101138" y="3610570"/>
            <a:ext cx="2395538" cy="306586"/>
          </a:xfrm>
          <a:prstGeom prst="rect">
            <a:avLst/>
          </a:prstGeom>
          <a:noFill/>
          <a:ln/>
        </p:spPr>
        <p:txBody>
          <a:bodyPr vert="horz" wrap="square" lIns="0" tIns="0" rIns="0" bIns="0" rtlCol="0" anchor="ctr"/>
          <a:lstStyle/>
          <a:p>
            <a:pPr marL="0" indent="0">
              <a:lnSpc>
                <a:spcPts val="1208"/>
              </a:lnSpc>
              <a:buNone/>
            </a:pPr>
            <a:r>
              <a:rPr lang="en-US" sz="863" dirty="0">
                <a:solidFill>
                  <a:srgbClr val="4B5563"/>
                </a:solidFill>
                <a:latin typeface="Open Sans" pitchFamily="34" charset="0"/>
                <a:ea typeface="Open Sans" pitchFamily="34" charset="-122"/>
                <a:cs typeface="Open Sans" pitchFamily="34" charset="-120"/>
              </a:rPr>
              <a:t>Latissimus dorsi, Pectoralis major; generate power for throwing and pushing activities</a:t>
            </a:r>
            <a:endParaRPr lang="en-US" sz="863" dirty="0"/>
          </a:p>
        </p:txBody>
      </p:sp>
      <p:sp>
        <p:nvSpPr>
          <p:cNvPr id="66" name="SK-24-text-65"/>
          <p:cNvSpPr/>
          <p:nvPr/>
        </p:nvSpPr>
        <p:spPr>
          <a:xfrm>
            <a:off x="6507956" y="4638229"/>
            <a:ext cx="5324475" cy="185738"/>
          </a:xfrm>
          <a:prstGeom prst="rect">
            <a:avLst/>
          </a:prstGeom>
          <a:noFill/>
          <a:ln/>
        </p:spPr>
        <p:txBody>
          <a:bodyPr vert="horz" wrap="square" lIns="0" tIns="0" rIns="0" bIns="0" rtlCol="0" anchor="ctr"/>
          <a:lstStyle/>
          <a:p>
            <a:pPr marL="0" indent="0">
              <a:lnSpc>
                <a:spcPts val="1463"/>
              </a:lnSpc>
              <a:buNone/>
            </a:pPr>
            <a:r>
              <a:rPr lang="en-US" sz="975" b="1" dirty="0">
                <a:solidFill>
                  <a:srgbClr val="2980B9"/>
                </a:solidFill>
              </a:rPr>
              <a:t>Referral Criteria — Orthopaedics</a:t>
            </a:r>
            <a:endParaRPr lang="en-US" sz="975" dirty="0"/>
          </a:p>
        </p:txBody>
      </p:sp>
      <p:sp>
        <p:nvSpPr>
          <p:cNvPr id="67" name="SK-24-text-66"/>
          <p:cNvSpPr/>
          <p:nvPr/>
        </p:nvSpPr>
        <p:spPr>
          <a:xfrm>
            <a:off x="6296025" y="4862066"/>
            <a:ext cx="5324475" cy="517922"/>
          </a:xfrm>
          <a:prstGeom prst="rect">
            <a:avLst/>
          </a:prstGeom>
          <a:noFill/>
          <a:ln/>
        </p:spPr>
        <p:txBody>
          <a:bodyPr vert="horz" wrap="square" lIns="0" tIns="0" rIns="0" bIns="0" rtlCol="0" anchor="ctr"/>
          <a:lstStyle/>
          <a:p>
            <a:pPr marL="0" indent="0">
              <a:lnSpc>
                <a:spcPts val="1359"/>
              </a:lnSpc>
              <a:buNone/>
            </a:pPr>
            <a:r>
              <a:rPr lang="en-US" sz="938" b="1" dirty="0">
                <a:solidFill>
                  <a:srgbClr val="1A1A1B"/>
                </a:solidFill>
                <a:latin typeface="Open Sans" pitchFamily="34" charset="0"/>
                <a:ea typeface="Open Sans" pitchFamily="34" charset="-122"/>
                <a:cs typeface="Open Sans" pitchFamily="34" charset="-120"/>
              </a:rPr>
              <a:t>Urgent:</a:t>
            </a:r>
            <a:r>
              <a:rPr lang="en-US" sz="938" dirty="0">
                <a:solidFill>
                  <a:srgbClr val="4B5563"/>
                </a:solidFill>
                <a:latin typeface="Open Sans" pitchFamily="34" charset="0"/>
                <a:ea typeface="Open Sans" pitchFamily="34" charset="-122"/>
                <a:cs typeface="Open Sans" pitchFamily="34" charset="-120"/>
              </a:rPr>
              <a:t> Fracture-dislocation, vascular injury, locked posterior dislocation, neurovascular deficit post-reduction. </a:t>
            </a:r>
            <a:r>
              <a:rPr lang="en-US" sz="938" b="1" dirty="0">
                <a:solidFill>
                  <a:srgbClr val="1A1A1B"/>
                </a:solidFill>
                <a:latin typeface="Open Sans" pitchFamily="34" charset="0"/>
                <a:ea typeface="Open Sans" pitchFamily="34" charset="-122"/>
                <a:cs typeface="Open Sans" pitchFamily="34" charset="-120"/>
              </a:rPr>
              <a:t>Routine:</a:t>
            </a:r>
            <a:r>
              <a:rPr lang="en-US" sz="938" dirty="0">
                <a:solidFill>
                  <a:srgbClr val="4B5563"/>
                </a:solidFill>
                <a:latin typeface="Open Sans" pitchFamily="34" charset="0"/>
                <a:ea typeface="Open Sans" pitchFamily="34" charset="-122"/>
                <a:cs typeface="Open Sans" pitchFamily="34" charset="-120"/>
              </a:rPr>
              <a:t> Age &lt;25–27 yrs (1st dislocation), sports-active patients, recurrent instability → MRI arthrogram for Bankart lesion assessment.</a:t>
            </a:r>
            <a:endParaRPr lang="en-US" sz="938" dirty="0"/>
          </a:p>
        </p:txBody>
      </p:sp>
      <p:sp>
        <p:nvSpPr>
          <p:cNvPr id="68" name="SK-24-text-67"/>
          <p:cNvSpPr/>
          <p:nvPr/>
        </p:nvSpPr>
        <p:spPr>
          <a:xfrm>
            <a:off x="6496050" y="5665738"/>
            <a:ext cx="5324475"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8E44AD"/>
                </a:solidFill>
              </a:rPr>
              <a:t>AKT PEARL</a:t>
            </a:r>
            <a:endParaRPr lang="en-US" sz="900" dirty="0"/>
          </a:p>
        </p:txBody>
      </p:sp>
      <p:sp>
        <p:nvSpPr>
          <p:cNvPr id="69" name="SK-24-text-68"/>
          <p:cNvSpPr/>
          <p:nvPr/>
        </p:nvSpPr>
        <p:spPr>
          <a:xfrm>
            <a:off x="6296025" y="5875288"/>
            <a:ext cx="5324475" cy="496937"/>
          </a:xfrm>
          <a:prstGeom prst="rect">
            <a:avLst/>
          </a:prstGeom>
          <a:noFill/>
          <a:ln/>
        </p:spPr>
        <p:txBody>
          <a:bodyPr vert="horz" wrap="square" lIns="0" tIns="0" rIns="0" bIns="0" rtlCol="0" anchor="ctr"/>
          <a:lstStyle/>
          <a:p>
            <a:pPr marL="0" indent="0">
              <a:lnSpc>
                <a:spcPts val="1305"/>
              </a:lnSpc>
              <a:buNone/>
            </a:pPr>
            <a:r>
              <a:rPr lang="en-US" sz="900" b="1" dirty="0">
                <a:solidFill>
                  <a:srgbClr val="1A1A1B"/>
                </a:solidFill>
                <a:latin typeface="Open Sans" pitchFamily="34" charset="0"/>
                <a:ea typeface="Open Sans" pitchFamily="34" charset="-122"/>
                <a:cs typeface="Open Sans" pitchFamily="34" charset="-120"/>
              </a:rPr>
              <a:t>Posterior dislocation</a:t>
            </a:r>
            <a:r>
              <a:rPr lang="en-US" sz="900" dirty="0">
                <a:solidFill>
                  <a:srgbClr val="4B5563"/>
                </a:solidFill>
                <a:latin typeface="Open Sans" pitchFamily="34" charset="0"/>
                <a:ea typeface="Open Sans" pitchFamily="34" charset="-122"/>
                <a:cs typeface="Open Sans" pitchFamily="34" charset="-120"/>
              </a:rPr>
              <a:t> is commonly </a:t>
            </a:r>
            <a:r>
              <a:rPr lang="en-US" sz="900" b="1" dirty="0">
                <a:solidFill>
                  <a:srgbClr val="1A1A1B"/>
                </a:solidFill>
                <a:latin typeface="Open Sans" pitchFamily="34" charset="0"/>
                <a:ea typeface="Open Sans" pitchFamily="34" charset="-122"/>
                <a:cs typeface="Open Sans" pitchFamily="34" charset="-120"/>
              </a:rPr>
              <a:t>missed</a:t>
            </a:r>
            <a:r>
              <a:rPr lang="en-US" sz="900" dirty="0">
                <a:solidFill>
                  <a:srgbClr val="4B5563"/>
                </a:solidFill>
                <a:latin typeface="Open Sans" pitchFamily="34" charset="0"/>
                <a:ea typeface="Open Sans" pitchFamily="34" charset="-122"/>
                <a:cs typeface="Open Sans" pitchFamily="34" charset="-120"/>
              </a:rPr>
              <a:t> — caused by seizure or electrocution; AP X-ray may look deceptively normal ("light bulb sign"). Always request axillary view. </a:t>
            </a:r>
            <a:r>
              <a:rPr lang="en-US" sz="900" b="1" dirty="0">
                <a:solidFill>
                  <a:srgbClr val="1A1A1B"/>
                </a:solidFill>
                <a:latin typeface="Open Sans" pitchFamily="34" charset="0"/>
                <a:ea typeface="Open Sans" pitchFamily="34" charset="-122"/>
                <a:cs typeface="Open Sans" pitchFamily="34" charset="-120"/>
              </a:rPr>
              <a:t>MDI</a:t>
            </a:r>
            <a:r>
              <a:rPr lang="en-US" sz="900" dirty="0">
                <a:solidFill>
                  <a:srgbClr val="4B5563"/>
                </a:solidFill>
                <a:latin typeface="Open Sans" pitchFamily="34" charset="0"/>
                <a:ea typeface="Open Sans" pitchFamily="34" charset="-122"/>
                <a:cs typeface="Open Sans" pitchFamily="34" charset="-120"/>
              </a:rPr>
              <a:t> (multidirectional instability): sulcus sign &gt;1 cm; rehabilitation (Four P's) is first-line — not surgery.</a:t>
            </a:r>
            <a:endParaRPr lang="en-US" sz="900" dirty="0"/>
          </a:p>
        </p:txBody>
      </p:sp>
      <p:sp>
        <p:nvSpPr>
          <p:cNvPr id="70" name="SK-24-text-69"/>
          <p:cNvSpPr/>
          <p:nvPr/>
        </p:nvSpPr>
        <p:spPr>
          <a:xfrm>
            <a:off x="457200" y="66103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
        <p:nvSpPr>
          <p:cNvPr id="71" name="SK-24-text-70"/>
          <p:cNvSpPr/>
          <p:nvPr/>
        </p:nvSpPr>
        <p:spPr>
          <a:xfrm>
            <a:off x="8524875" y="6610350"/>
            <a:ext cx="3667125" cy="17145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Created June 2026 — Updated to NICE/BESS 2025 Standards</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5-img-3" descr="preencoded.png"/>
          <p:cNvPicPr>
            <a:picLocks noChangeAspect="1"/>
          </p:cNvPicPr>
          <p:nvPr/>
        </p:nvPicPr>
        <p:blipFill>
          <a:blip r:embed="rId5"/>
          <a:stretch>
            <a:fillRect/>
          </a:stretch>
        </p:blipFill>
        <p:spPr>
          <a:xfrm>
            <a:off x="381000" y="381000"/>
            <a:ext cx="11430000" cy="626715"/>
          </a:xfrm>
          <a:prstGeom prst="rect">
            <a:avLst/>
          </a:prstGeom>
        </p:spPr>
      </p:pic>
      <p:pic>
        <p:nvPicPr>
          <p:cNvPr id="5" name="SK-25-img-4" descr="preencoded.png"/>
          <p:cNvPicPr>
            <a:picLocks noChangeAspect="1"/>
          </p:cNvPicPr>
          <p:nvPr/>
        </p:nvPicPr>
        <p:blipFill>
          <a:blip r:embed="rId6"/>
          <a:stretch>
            <a:fillRect/>
          </a:stretch>
        </p:blipFill>
        <p:spPr>
          <a:xfrm>
            <a:off x="381000" y="6456015"/>
            <a:ext cx="11430000" cy="266700"/>
          </a:xfrm>
          <a:prstGeom prst="rect">
            <a:avLst/>
          </a:prstGeom>
        </p:spPr>
      </p:pic>
      <p:pic>
        <p:nvPicPr>
          <p:cNvPr id="6" name="SK-25-img-5" descr="preencoded.png"/>
          <p:cNvPicPr>
            <a:picLocks noChangeAspect="1"/>
          </p:cNvPicPr>
          <p:nvPr/>
        </p:nvPicPr>
        <p:blipFill>
          <a:blip r:embed="rId7"/>
          <a:stretch>
            <a:fillRect/>
          </a:stretch>
        </p:blipFill>
        <p:spPr>
          <a:xfrm>
            <a:off x="381000" y="1293465"/>
            <a:ext cx="5600700" cy="5183535"/>
          </a:xfrm>
          <a:prstGeom prst="rect">
            <a:avLst/>
          </a:prstGeom>
        </p:spPr>
      </p:pic>
      <p:pic>
        <p:nvPicPr>
          <p:cNvPr id="7" name="SK-25-img-6" descr="preencoded.png"/>
          <p:cNvPicPr>
            <a:picLocks noChangeAspect="1"/>
          </p:cNvPicPr>
          <p:nvPr/>
        </p:nvPicPr>
        <p:blipFill>
          <a:blip r:embed="rId8"/>
          <a:stretch>
            <a:fillRect/>
          </a:stretch>
        </p:blipFill>
        <p:spPr>
          <a:xfrm>
            <a:off x="495300" y="1407765"/>
            <a:ext cx="5372100" cy="390525"/>
          </a:xfrm>
          <a:prstGeom prst="rect">
            <a:avLst/>
          </a:prstGeom>
        </p:spPr>
      </p:pic>
      <p:pic>
        <p:nvPicPr>
          <p:cNvPr id="8" name="SK-25-img-7" descr="preencoded.png"/>
          <p:cNvPicPr>
            <a:picLocks noChangeAspect="1"/>
          </p:cNvPicPr>
          <p:nvPr/>
        </p:nvPicPr>
        <p:blipFill>
          <a:blip r:embed="rId9"/>
          <a:stretch>
            <a:fillRect/>
          </a:stretch>
        </p:blipFill>
        <p:spPr>
          <a:xfrm>
            <a:off x="495300" y="1458218"/>
            <a:ext cx="261937" cy="213420"/>
          </a:xfrm>
          <a:prstGeom prst="rect">
            <a:avLst/>
          </a:prstGeom>
        </p:spPr>
      </p:pic>
      <p:pic>
        <p:nvPicPr>
          <p:cNvPr id="9" name="SK-25-img-8" descr="preencoded.png"/>
          <p:cNvPicPr>
            <a:picLocks noChangeAspect="1"/>
          </p:cNvPicPr>
          <p:nvPr/>
        </p:nvPicPr>
        <p:blipFill>
          <a:blip r:embed="rId10"/>
          <a:stretch>
            <a:fillRect/>
          </a:stretch>
        </p:blipFill>
        <p:spPr>
          <a:xfrm>
            <a:off x="495300" y="4213622"/>
            <a:ext cx="5372100" cy="923925"/>
          </a:xfrm>
          <a:prstGeom prst="rect">
            <a:avLst/>
          </a:prstGeom>
        </p:spPr>
      </p:pic>
      <p:pic>
        <p:nvPicPr>
          <p:cNvPr id="10" name="SK-25-img-9" descr="preencoded.png"/>
          <p:cNvPicPr>
            <a:picLocks noChangeAspect="1"/>
          </p:cNvPicPr>
          <p:nvPr/>
        </p:nvPicPr>
        <p:blipFill>
          <a:blip r:embed="rId7"/>
          <a:stretch>
            <a:fillRect/>
          </a:stretch>
        </p:blipFill>
        <p:spPr>
          <a:xfrm>
            <a:off x="6210300" y="1293465"/>
            <a:ext cx="5600700" cy="5183535"/>
          </a:xfrm>
          <a:prstGeom prst="rect">
            <a:avLst/>
          </a:prstGeom>
        </p:spPr>
      </p:pic>
      <p:pic>
        <p:nvPicPr>
          <p:cNvPr id="11" name="SK-25-img-10" descr="preencoded.png"/>
          <p:cNvPicPr>
            <a:picLocks noChangeAspect="1"/>
          </p:cNvPicPr>
          <p:nvPr/>
        </p:nvPicPr>
        <p:blipFill>
          <a:blip r:embed="rId8"/>
          <a:stretch>
            <a:fillRect/>
          </a:stretch>
        </p:blipFill>
        <p:spPr>
          <a:xfrm>
            <a:off x="6324600" y="1407765"/>
            <a:ext cx="5372100" cy="390525"/>
          </a:xfrm>
          <a:prstGeom prst="rect">
            <a:avLst/>
          </a:prstGeom>
        </p:spPr>
      </p:pic>
      <p:pic>
        <p:nvPicPr>
          <p:cNvPr id="12" name="SK-25-img-11" descr="preencoded.png"/>
          <p:cNvPicPr>
            <a:picLocks noChangeAspect="1"/>
          </p:cNvPicPr>
          <p:nvPr/>
        </p:nvPicPr>
        <p:blipFill>
          <a:blip r:embed="rId11"/>
          <a:stretch>
            <a:fillRect/>
          </a:stretch>
        </p:blipFill>
        <p:spPr>
          <a:xfrm>
            <a:off x="6324600" y="1458218"/>
            <a:ext cx="261937" cy="213420"/>
          </a:xfrm>
          <a:prstGeom prst="rect">
            <a:avLst/>
          </a:prstGeom>
        </p:spPr>
      </p:pic>
      <p:pic>
        <p:nvPicPr>
          <p:cNvPr id="13" name="SK-25-img-12" descr="preencoded.png"/>
          <p:cNvPicPr>
            <a:picLocks noChangeAspect="1"/>
          </p:cNvPicPr>
          <p:nvPr/>
        </p:nvPicPr>
        <p:blipFill>
          <a:blip r:embed="rId12"/>
          <a:stretch>
            <a:fillRect/>
          </a:stretch>
        </p:blipFill>
        <p:spPr>
          <a:xfrm>
            <a:off x="6324600" y="1912590"/>
            <a:ext cx="5372100" cy="1257300"/>
          </a:xfrm>
          <a:prstGeom prst="rect">
            <a:avLst/>
          </a:prstGeom>
        </p:spPr>
      </p:pic>
      <p:pic>
        <p:nvPicPr>
          <p:cNvPr id="14" name="SK-25-img-13" descr="preencoded.png"/>
          <p:cNvPicPr>
            <a:picLocks noChangeAspect="1"/>
          </p:cNvPicPr>
          <p:nvPr/>
        </p:nvPicPr>
        <p:blipFill>
          <a:blip r:embed="rId13"/>
          <a:stretch>
            <a:fillRect/>
          </a:stretch>
        </p:blipFill>
        <p:spPr>
          <a:xfrm>
            <a:off x="6438900" y="2064990"/>
            <a:ext cx="214313" cy="214313"/>
          </a:xfrm>
          <a:prstGeom prst="rect">
            <a:avLst/>
          </a:prstGeom>
        </p:spPr>
      </p:pic>
      <p:pic>
        <p:nvPicPr>
          <p:cNvPr id="15" name="SK-25-img-14" descr="preencoded.png"/>
          <p:cNvPicPr>
            <a:picLocks noChangeAspect="1"/>
          </p:cNvPicPr>
          <p:nvPr/>
        </p:nvPicPr>
        <p:blipFill>
          <a:blip r:embed="rId14"/>
          <a:stretch>
            <a:fillRect/>
          </a:stretch>
        </p:blipFill>
        <p:spPr>
          <a:xfrm>
            <a:off x="6438900" y="2636490"/>
            <a:ext cx="214313" cy="192881"/>
          </a:xfrm>
          <a:prstGeom prst="rect">
            <a:avLst/>
          </a:prstGeom>
        </p:spPr>
      </p:pic>
      <p:pic>
        <p:nvPicPr>
          <p:cNvPr id="16" name="SK-25-img-15" descr="preencoded.png"/>
          <p:cNvPicPr>
            <a:picLocks noChangeAspect="1"/>
          </p:cNvPicPr>
          <p:nvPr/>
        </p:nvPicPr>
        <p:blipFill>
          <a:blip r:embed="rId15"/>
          <a:stretch>
            <a:fillRect/>
          </a:stretch>
        </p:blipFill>
        <p:spPr>
          <a:xfrm>
            <a:off x="6324600" y="3322290"/>
            <a:ext cx="5372100" cy="1965722"/>
          </a:xfrm>
          <a:prstGeom prst="rect">
            <a:avLst/>
          </a:prstGeom>
        </p:spPr>
      </p:pic>
      <p:pic>
        <p:nvPicPr>
          <p:cNvPr id="17" name="SK-25-img-16" descr="preencoded.png"/>
          <p:cNvPicPr>
            <a:picLocks noChangeAspect="1"/>
          </p:cNvPicPr>
          <p:nvPr/>
        </p:nvPicPr>
        <p:blipFill>
          <a:blip r:embed="rId16"/>
          <a:stretch>
            <a:fillRect/>
          </a:stretch>
        </p:blipFill>
        <p:spPr>
          <a:xfrm>
            <a:off x="6324600" y="5402312"/>
            <a:ext cx="5372100" cy="923925"/>
          </a:xfrm>
          <a:prstGeom prst="rect">
            <a:avLst/>
          </a:prstGeom>
        </p:spPr>
      </p:pic>
      <p:sp>
        <p:nvSpPr>
          <p:cNvPr id="18" name="SK-25-text-17"/>
          <p:cNvSpPr/>
          <p:nvPr/>
        </p:nvSpPr>
        <p:spPr>
          <a:xfrm>
            <a:off x="571500" y="381000"/>
            <a:ext cx="11315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19" name="SK-25-text-18"/>
          <p:cNvSpPr/>
          <p:nvPr/>
        </p:nvSpPr>
        <p:spPr>
          <a:xfrm>
            <a:off x="571500" y="619125"/>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AC Joint and Sternoclavicular Disorders</a:t>
            </a:r>
            <a:endParaRPr lang="en-US" sz="2550" dirty="0"/>
          </a:p>
        </p:txBody>
      </p:sp>
      <p:sp>
        <p:nvSpPr>
          <p:cNvPr id="20" name="SK-25-text-19"/>
          <p:cNvSpPr/>
          <p:nvPr/>
        </p:nvSpPr>
        <p:spPr>
          <a:xfrm>
            <a:off x="381000" y="6456015"/>
            <a:ext cx="11506200" cy="26670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
        <p:nvSpPr>
          <p:cNvPr id="21" name="SK-25-text-20"/>
          <p:cNvSpPr/>
          <p:nvPr/>
        </p:nvSpPr>
        <p:spPr>
          <a:xfrm>
            <a:off x="852488" y="1407765"/>
            <a:ext cx="5783580" cy="390525"/>
          </a:xfrm>
          <a:prstGeom prst="rect">
            <a:avLst/>
          </a:prstGeom>
          <a:noFill/>
          <a:ln/>
        </p:spPr>
        <p:txBody>
          <a:bodyPr vert="horz" wrap="square" lIns="0" tIns="0" rIns="0" bIns="0" rtlCol="0" anchor="ctr"/>
          <a:lstStyle/>
          <a:p>
            <a:pPr marL="0" indent="0">
              <a:lnSpc>
                <a:spcPts val="2475"/>
              </a:lnSpc>
              <a:buNone/>
            </a:pPr>
            <a:r>
              <a:rPr lang="en-US" sz="1650" b="1" dirty="0">
                <a:solidFill>
                  <a:srgbClr val="F58220"/>
                </a:solidFill>
              </a:rPr>
              <a:t>AC Joint Osteoarthritis</a:t>
            </a:r>
            <a:endParaRPr lang="en-US" sz="1650" dirty="0"/>
          </a:p>
        </p:txBody>
      </p:sp>
      <p:sp>
        <p:nvSpPr>
          <p:cNvPr id="22" name="SK-25-text-21"/>
          <p:cNvSpPr/>
          <p:nvPr/>
        </p:nvSpPr>
        <p:spPr>
          <a:xfrm>
            <a:off x="762000" y="1912590"/>
            <a:ext cx="5105400"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4B5563"/>
                </a:solidFill>
                <a:latin typeface="Open Sans" pitchFamily="34" charset="0"/>
                <a:ea typeface="Open Sans" pitchFamily="34" charset="-122"/>
                <a:cs typeface="Open Sans" pitchFamily="34" charset="-120"/>
              </a:rPr>
              <a:t>Presentation:</a:t>
            </a:r>
            <a:r>
              <a:rPr lang="en-US" sz="1350" dirty="0">
                <a:solidFill>
                  <a:srgbClr val="4B5563"/>
                </a:solidFill>
                <a:latin typeface="Open Sans" pitchFamily="34" charset="0"/>
                <a:ea typeface="Open Sans" pitchFamily="34" charset="-122"/>
                <a:cs typeface="Open Sans" pitchFamily="34" charset="-120"/>
              </a:rPr>
              <a:t> Pain localized to the top of the shoulder; patient typically points with "one finger."</a:t>
            </a:r>
            <a:endParaRPr lang="en-US" sz="1350" dirty="0"/>
          </a:p>
        </p:txBody>
      </p:sp>
      <p:sp>
        <p:nvSpPr>
          <p:cNvPr id="23" name="SK-25-text-22"/>
          <p:cNvSpPr/>
          <p:nvPr/>
        </p:nvSpPr>
        <p:spPr>
          <a:xfrm>
            <a:off x="762000" y="2556421"/>
            <a:ext cx="11430000" cy="274290"/>
          </a:xfrm>
          <a:prstGeom prst="rect">
            <a:avLst/>
          </a:prstGeom>
          <a:noFill/>
          <a:ln/>
        </p:spPr>
        <p:txBody>
          <a:bodyPr vert="horz" wrap="square" lIns="0" tIns="0" rIns="0" bIns="0" rtlCol="0" anchor="ctr"/>
          <a:lstStyle/>
          <a:p>
            <a:pPr marL="0" indent="0" algn="l">
              <a:lnSpc>
                <a:spcPts val="2160"/>
              </a:lnSpc>
              <a:buNone/>
            </a:pPr>
            <a:r>
              <a:rPr lang="en-US" sz="1350" b="1" dirty="0">
                <a:solidFill>
                  <a:srgbClr val="4B5563"/>
                </a:solidFill>
                <a:latin typeface="Open Sans" pitchFamily="34" charset="0"/>
                <a:ea typeface="Open Sans" pitchFamily="34" charset="-122"/>
                <a:cs typeface="Open Sans" pitchFamily="34" charset="-120"/>
              </a:rPr>
              <a:t>Scarf Test:</a:t>
            </a:r>
            <a:r>
              <a:rPr lang="en-US" sz="1350" dirty="0">
                <a:solidFill>
                  <a:srgbClr val="4B5563"/>
                </a:solidFill>
                <a:latin typeface="Open Sans" pitchFamily="34" charset="0"/>
                <a:ea typeface="Open Sans" pitchFamily="34" charset="-122"/>
                <a:cs typeface="Open Sans" pitchFamily="34" charset="-120"/>
              </a:rPr>
              <a:t> Positive cross-body adduction (pain at AC joint).</a:t>
            </a:r>
            <a:endParaRPr lang="en-US" sz="1350" dirty="0"/>
          </a:p>
        </p:txBody>
      </p:sp>
      <p:sp>
        <p:nvSpPr>
          <p:cNvPr id="24" name="SK-25-text-23"/>
          <p:cNvSpPr/>
          <p:nvPr/>
        </p:nvSpPr>
        <p:spPr>
          <a:xfrm>
            <a:off x="762000" y="2925961"/>
            <a:ext cx="5105400"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4B5563"/>
                </a:solidFill>
                <a:latin typeface="Open Sans" pitchFamily="34" charset="0"/>
                <a:ea typeface="Open Sans" pitchFamily="34" charset="-122"/>
                <a:cs typeface="Open Sans" pitchFamily="34" charset="-120"/>
              </a:rPr>
              <a:t>Abduction Arc:</a:t>
            </a:r>
            <a:r>
              <a:rPr lang="en-US" sz="1350" dirty="0">
                <a:solidFill>
                  <a:srgbClr val="4B5563"/>
                </a:solidFill>
                <a:latin typeface="Open Sans" pitchFamily="34" charset="0"/>
                <a:ea typeface="Open Sans" pitchFamily="34" charset="-122"/>
                <a:cs typeface="Open Sans" pitchFamily="34" charset="-120"/>
              </a:rPr>
              <a:t> Pain increases &gt; 90° and persists (unlike impingement).</a:t>
            </a:r>
            <a:endParaRPr lang="en-US" sz="1350" dirty="0"/>
          </a:p>
        </p:txBody>
      </p:sp>
      <p:sp>
        <p:nvSpPr>
          <p:cNvPr id="25" name="SK-25-text-24"/>
          <p:cNvSpPr/>
          <p:nvPr/>
        </p:nvSpPr>
        <p:spPr>
          <a:xfrm>
            <a:off x="762000" y="3569791"/>
            <a:ext cx="5105400"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4B5563"/>
                </a:solidFill>
                <a:latin typeface="Open Sans" pitchFamily="34" charset="0"/>
                <a:ea typeface="Open Sans" pitchFamily="34" charset="-122"/>
                <a:cs typeface="Open Sans" pitchFamily="34" charset="-120"/>
              </a:rPr>
              <a:t>High-Risk Groups:</a:t>
            </a:r>
            <a:r>
              <a:rPr lang="en-US" sz="1350" dirty="0">
                <a:solidFill>
                  <a:srgbClr val="4B5563"/>
                </a:solidFill>
                <a:latin typeface="Open Sans" pitchFamily="34" charset="0"/>
                <a:ea typeface="Open Sans" pitchFamily="34" charset="-122"/>
                <a:cs typeface="Open Sans" pitchFamily="34" charset="-120"/>
              </a:rPr>
              <a:t> Weightlifters (isolated trauma) and patients &gt; 45 years (associated with impingement).</a:t>
            </a:r>
            <a:endParaRPr lang="en-US" sz="1350" dirty="0"/>
          </a:p>
        </p:txBody>
      </p:sp>
      <p:sp>
        <p:nvSpPr>
          <p:cNvPr id="26" name="SK-25-text-25"/>
          <p:cNvSpPr/>
          <p:nvPr/>
        </p:nvSpPr>
        <p:spPr>
          <a:xfrm>
            <a:off x="609600" y="4327922"/>
            <a:ext cx="52197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8E44AD"/>
                </a:solidFill>
                <a:latin typeface="Open Sans" pitchFamily="34" charset="0"/>
                <a:ea typeface="Open Sans" pitchFamily="34" charset="-122"/>
                <a:cs typeface="Open Sans" pitchFamily="34" charset="-120"/>
              </a:rPr>
              <a:t>AKT FOCUS</a:t>
            </a:r>
            <a:endParaRPr lang="en-US" sz="1050" dirty="0"/>
          </a:p>
        </p:txBody>
      </p:sp>
      <p:sp>
        <p:nvSpPr>
          <p:cNvPr id="27" name="SK-25-text-26"/>
          <p:cNvSpPr/>
          <p:nvPr/>
        </p:nvSpPr>
        <p:spPr>
          <a:xfrm>
            <a:off x="609600" y="4575572"/>
            <a:ext cx="5067300" cy="438150"/>
          </a:xfrm>
          <a:prstGeom prst="rect">
            <a:avLst/>
          </a:prstGeom>
          <a:noFill/>
          <a:ln/>
        </p:spPr>
        <p:txBody>
          <a:bodyPr vert="horz" wrap="square" lIns="0" tIns="0" rIns="0" bIns="0" rtlCol="0" anchor="ctr"/>
          <a:lstStyle/>
          <a:p>
            <a:pPr marL="0" indent="0">
              <a:lnSpc>
                <a:spcPts val="1680"/>
              </a:lnSpc>
              <a:buNone/>
            </a:pPr>
            <a:r>
              <a:rPr lang="en-US" sz="1200" dirty="0">
                <a:solidFill>
                  <a:srgbClr val="1A1A1B"/>
                </a:solidFill>
                <a:latin typeface="Open Sans" pitchFamily="34" charset="0"/>
                <a:ea typeface="Open Sans" pitchFamily="34" charset="-122"/>
                <a:cs typeface="Open Sans" pitchFamily="34" charset="-120"/>
              </a:rPr>
              <a:t>Differentiate ACJ pain from subacromial pain: ACJ pain is higher up and triggered by </a:t>
            </a:r>
            <a:r>
              <a:rPr lang="en-US" sz="1200" b="1" dirty="0">
                <a:solidFill>
                  <a:srgbClr val="1A1A1B"/>
                </a:solidFill>
                <a:latin typeface="Open Sans" pitchFamily="34" charset="0"/>
                <a:ea typeface="Open Sans" pitchFamily="34" charset="-122"/>
                <a:cs typeface="Open Sans" pitchFamily="34" charset="-120"/>
              </a:rPr>
              <a:t>horizontal adduction</a:t>
            </a:r>
            <a:r>
              <a:rPr lang="en-US" sz="1200" dirty="0">
                <a:solidFill>
                  <a:srgbClr val="1A1A1B"/>
                </a:solidFill>
                <a:latin typeface="Open Sans" pitchFamily="34" charset="0"/>
                <a:ea typeface="Open Sans" pitchFamily="34" charset="-122"/>
                <a:cs typeface="Open Sans" pitchFamily="34" charset="-120"/>
              </a:rPr>
              <a:t>.</a:t>
            </a:r>
            <a:endParaRPr lang="en-US" sz="1200" dirty="0"/>
          </a:p>
        </p:txBody>
      </p:sp>
      <p:sp>
        <p:nvSpPr>
          <p:cNvPr id="28" name="SK-25-text-27"/>
          <p:cNvSpPr/>
          <p:nvPr/>
        </p:nvSpPr>
        <p:spPr>
          <a:xfrm>
            <a:off x="6681788" y="1407765"/>
            <a:ext cx="5372100" cy="390525"/>
          </a:xfrm>
          <a:prstGeom prst="rect">
            <a:avLst/>
          </a:prstGeom>
          <a:noFill/>
          <a:ln/>
        </p:spPr>
        <p:txBody>
          <a:bodyPr vert="horz" wrap="square" lIns="0" tIns="0" rIns="0" bIns="0" rtlCol="0" anchor="ctr"/>
          <a:lstStyle/>
          <a:p>
            <a:pPr marL="0" indent="0">
              <a:lnSpc>
                <a:spcPts val="2475"/>
              </a:lnSpc>
              <a:buNone/>
            </a:pPr>
            <a:r>
              <a:rPr lang="en-US" sz="1650" b="1" dirty="0">
                <a:solidFill>
                  <a:srgbClr val="F58220"/>
                </a:solidFill>
              </a:rPr>
              <a:t>SC Joint &amp; Management</a:t>
            </a:r>
            <a:endParaRPr lang="en-US" sz="1650" dirty="0"/>
          </a:p>
        </p:txBody>
      </p:sp>
      <p:sp>
        <p:nvSpPr>
          <p:cNvPr id="29" name="SK-25-text-28"/>
          <p:cNvSpPr/>
          <p:nvPr/>
        </p:nvSpPr>
        <p:spPr>
          <a:xfrm>
            <a:off x="6767513" y="2026890"/>
            <a:ext cx="4814888"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1A1A1B"/>
                </a:solidFill>
                <a:latin typeface="Open Sans" pitchFamily="34" charset="0"/>
                <a:ea typeface="Open Sans" pitchFamily="34" charset="-122"/>
                <a:cs typeface="Open Sans" pitchFamily="34" charset="-120"/>
              </a:rPr>
              <a:t>Sternoclavicular Joint:</a:t>
            </a:r>
            <a:r>
              <a:rPr lang="en-US" sz="1200" dirty="0">
                <a:solidFill>
                  <a:srgbClr val="4B5563"/>
                </a:solidFill>
                <a:latin typeface="Open Sans" pitchFamily="34" charset="0"/>
                <a:ea typeface="Open Sans" pitchFamily="34" charset="-122"/>
                <a:cs typeface="Open Sans" pitchFamily="34" charset="-120"/>
              </a:rPr>
              <a:t> Tenderness directly over the joint; most shoulder movements elicit pain.</a:t>
            </a:r>
            <a:endParaRPr lang="en-US" sz="1200" dirty="0"/>
          </a:p>
        </p:txBody>
      </p:sp>
      <p:sp>
        <p:nvSpPr>
          <p:cNvPr id="30" name="SK-25-text-29"/>
          <p:cNvSpPr/>
          <p:nvPr/>
        </p:nvSpPr>
        <p:spPr>
          <a:xfrm>
            <a:off x="6767513" y="2598390"/>
            <a:ext cx="4814888"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1A1A1B"/>
                </a:solidFill>
                <a:latin typeface="Open Sans" pitchFamily="34" charset="0"/>
                <a:ea typeface="Open Sans" pitchFamily="34" charset="-122"/>
                <a:cs typeface="Open Sans" pitchFamily="34" charset="-120"/>
              </a:rPr>
              <a:t>IV Drug Users:</a:t>
            </a:r>
            <a:r>
              <a:rPr lang="en-US" sz="1200" dirty="0">
                <a:solidFill>
                  <a:srgbClr val="4B5563"/>
                </a:solidFill>
                <a:latin typeface="Open Sans" pitchFamily="34" charset="0"/>
                <a:ea typeface="Open Sans" pitchFamily="34" charset="-122"/>
                <a:cs typeface="Open Sans" pitchFamily="34" charset="-120"/>
              </a:rPr>
              <a:t> High suspicion for </a:t>
            </a:r>
            <a:r>
              <a:rPr lang="en-US" sz="1200" b="1" dirty="0">
                <a:solidFill>
                  <a:srgbClr val="1A1A1B"/>
                </a:solidFill>
                <a:latin typeface="Open Sans" pitchFamily="34" charset="0"/>
                <a:ea typeface="Open Sans" pitchFamily="34" charset="-122"/>
                <a:cs typeface="Open Sans" pitchFamily="34" charset="-120"/>
              </a:rPr>
              <a:t>Septic Arthritis</a:t>
            </a:r>
            <a:r>
              <a:rPr lang="en-US" sz="1200" dirty="0">
                <a:solidFill>
                  <a:srgbClr val="4B5563"/>
                </a:solidFill>
                <a:latin typeface="Open Sans" pitchFamily="34" charset="0"/>
                <a:ea typeface="Open Sans" pitchFamily="34" charset="-122"/>
                <a:cs typeface="Open Sans" pitchFamily="34" charset="-120"/>
              </a:rPr>
              <a:t> in both AC and SC joints.</a:t>
            </a:r>
            <a:endParaRPr lang="en-US" sz="1200" dirty="0"/>
          </a:p>
        </p:txBody>
      </p:sp>
      <p:sp>
        <p:nvSpPr>
          <p:cNvPr id="31" name="SK-25-text-30"/>
          <p:cNvSpPr/>
          <p:nvPr/>
        </p:nvSpPr>
        <p:spPr>
          <a:xfrm>
            <a:off x="6438900" y="3436590"/>
            <a:ext cx="5353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B"/>
                </a:solidFill>
              </a:rPr>
              <a:t>PRIMARY CARE MANAGEMENT</a:t>
            </a:r>
            <a:endParaRPr lang="en-US" sz="1500" dirty="0"/>
          </a:p>
        </p:txBody>
      </p:sp>
      <p:sp>
        <p:nvSpPr>
          <p:cNvPr id="32" name="SK-25-text-31"/>
          <p:cNvSpPr/>
          <p:nvPr/>
        </p:nvSpPr>
        <p:spPr>
          <a:xfrm>
            <a:off x="6705600" y="3817590"/>
            <a:ext cx="5486400"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4B5563"/>
                </a:solidFill>
                <a:latin typeface="Open Sans" pitchFamily="34" charset="0"/>
                <a:ea typeface="Open Sans" pitchFamily="34" charset="-122"/>
                <a:cs typeface="Open Sans" pitchFamily="34" charset="-120"/>
              </a:rPr>
              <a:t>NSAIDs:</a:t>
            </a:r>
            <a:r>
              <a:rPr lang="en-US" sz="1200" dirty="0">
                <a:solidFill>
                  <a:srgbClr val="4B5563"/>
                </a:solidFill>
                <a:latin typeface="Open Sans" pitchFamily="34" charset="0"/>
                <a:ea typeface="Open Sans" pitchFamily="34" charset="-122"/>
                <a:cs typeface="Open Sans" pitchFamily="34" charset="-120"/>
              </a:rPr>
              <a:t> Topical diclofenac (NICE first-line) or oral course.</a:t>
            </a:r>
            <a:endParaRPr lang="en-US" sz="1200" dirty="0"/>
          </a:p>
        </p:txBody>
      </p:sp>
      <p:sp>
        <p:nvSpPr>
          <p:cNvPr id="33" name="SK-25-text-32"/>
          <p:cNvSpPr/>
          <p:nvPr/>
        </p:nvSpPr>
        <p:spPr>
          <a:xfrm>
            <a:off x="6705600" y="4156621"/>
            <a:ext cx="5486400"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4B5563"/>
                </a:solidFill>
                <a:latin typeface="Open Sans" pitchFamily="34" charset="0"/>
                <a:ea typeface="Open Sans" pitchFamily="34" charset="-122"/>
                <a:cs typeface="Open Sans" pitchFamily="34" charset="-120"/>
              </a:rPr>
              <a:t>Injection:</a:t>
            </a:r>
            <a:r>
              <a:rPr lang="en-US" sz="1200" dirty="0">
                <a:solidFill>
                  <a:srgbClr val="4B5563"/>
                </a:solidFill>
                <a:latin typeface="Open Sans" pitchFamily="34" charset="0"/>
                <a:ea typeface="Open Sans" pitchFamily="34" charset="-122"/>
                <a:cs typeface="Open Sans" pitchFamily="34" charset="-120"/>
              </a:rPr>
              <a:t> Corticosteroid into AC joint (Direct superior approach).</a:t>
            </a:r>
            <a:endParaRPr lang="en-US" sz="1200" dirty="0"/>
          </a:p>
        </p:txBody>
      </p:sp>
      <p:sp>
        <p:nvSpPr>
          <p:cNvPr id="34" name="SK-25-text-33"/>
          <p:cNvSpPr/>
          <p:nvPr/>
        </p:nvSpPr>
        <p:spPr>
          <a:xfrm>
            <a:off x="6705600" y="4495651"/>
            <a:ext cx="5486400"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4B5563"/>
                </a:solidFill>
                <a:latin typeface="Open Sans" pitchFamily="34" charset="0"/>
                <a:ea typeface="Open Sans" pitchFamily="34" charset="-122"/>
                <a:cs typeface="Open Sans" pitchFamily="34" charset="-120"/>
              </a:rPr>
              <a:t>Modification:</a:t>
            </a:r>
            <a:r>
              <a:rPr lang="en-US" sz="1200" dirty="0">
                <a:solidFill>
                  <a:srgbClr val="4B5563"/>
                </a:solidFill>
                <a:latin typeface="Open Sans" pitchFamily="34" charset="0"/>
                <a:ea typeface="Open Sans" pitchFamily="34" charset="-122"/>
                <a:cs typeface="Open Sans" pitchFamily="34" charset="-120"/>
              </a:rPr>
              <a:t> Avoid heavy overhead lifting or cross-body loads.</a:t>
            </a:r>
            <a:endParaRPr lang="en-US" sz="1200" dirty="0"/>
          </a:p>
        </p:txBody>
      </p:sp>
      <p:sp>
        <p:nvSpPr>
          <p:cNvPr id="35" name="SK-25-text-34"/>
          <p:cNvSpPr/>
          <p:nvPr/>
        </p:nvSpPr>
        <p:spPr>
          <a:xfrm>
            <a:off x="6705600" y="4834682"/>
            <a:ext cx="5486400"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4B5563"/>
                </a:solidFill>
                <a:latin typeface="Open Sans" pitchFamily="34" charset="0"/>
                <a:ea typeface="Open Sans" pitchFamily="34" charset="-122"/>
                <a:cs typeface="Open Sans" pitchFamily="34" charset="-120"/>
              </a:rPr>
              <a:t>Surgical:</a:t>
            </a:r>
            <a:r>
              <a:rPr lang="en-US" sz="1200" dirty="0">
                <a:solidFill>
                  <a:srgbClr val="4B5563"/>
                </a:solidFill>
                <a:latin typeface="Open Sans" pitchFamily="34" charset="0"/>
                <a:ea typeface="Open Sans" pitchFamily="34" charset="-122"/>
                <a:cs typeface="Open Sans" pitchFamily="34" charset="-120"/>
              </a:rPr>
              <a:t> Distal clavicle resection if severe/refractory.</a:t>
            </a:r>
            <a:endParaRPr lang="en-US" sz="1200" dirty="0"/>
          </a:p>
        </p:txBody>
      </p:sp>
      <p:sp>
        <p:nvSpPr>
          <p:cNvPr id="36" name="SK-25-text-35"/>
          <p:cNvSpPr/>
          <p:nvPr/>
        </p:nvSpPr>
        <p:spPr>
          <a:xfrm>
            <a:off x="6438900" y="5516612"/>
            <a:ext cx="52197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080"/>
                </a:solidFill>
                <a:latin typeface="Open Sans" pitchFamily="34" charset="0"/>
                <a:ea typeface="Open Sans" pitchFamily="34" charset="-122"/>
                <a:cs typeface="Open Sans" pitchFamily="34" charset="-120"/>
              </a:rPr>
              <a:t>SCA FOCUS</a:t>
            </a:r>
            <a:endParaRPr lang="en-US" sz="1050" dirty="0"/>
          </a:p>
        </p:txBody>
      </p:sp>
      <p:sp>
        <p:nvSpPr>
          <p:cNvPr id="37" name="SK-25-text-36"/>
          <p:cNvSpPr/>
          <p:nvPr/>
        </p:nvSpPr>
        <p:spPr>
          <a:xfrm>
            <a:off x="6438900" y="5764262"/>
            <a:ext cx="4743450" cy="438150"/>
          </a:xfrm>
          <a:prstGeom prst="rect">
            <a:avLst/>
          </a:prstGeom>
          <a:noFill/>
          <a:ln/>
        </p:spPr>
        <p:txBody>
          <a:bodyPr vert="horz" wrap="square" lIns="0" tIns="0" rIns="0" bIns="0" rtlCol="0" anchor="ctr"/>
          <a:lstStyle/>
          <a:p>
            <a:pPr marL="0" indent="0">
              <a:lnSpc>
                <a:spcPts val="1680"/>
              </a:lnSpc>
              <a:buNone/>
            </a:pPr>
            <a:r>
              <a:rPr lang="en-US" sz="1200" dirty="0">
                <a:solidFill>
                  <a:srgbClr val="1A1A1B"/>
                </a:solidFill>
                <a:latin typeface="Open Sans" pitchFamily="34" charset="0"/>
                <a:ea typeface="Open Sans" pitchFamily="34" charset="-122"/>
                <a:cs typeface="Open Sans" pitchFamily="34" charset="-120"/>
              </a:rPr>
              <a:t>Confirm point-tenderness </a:t>
            </a:r>
            <a:r>
              <a:rPr lang="en-US" sz="1200" b="1" dirty="0">
                <a:solidFill>
                  <a:srgbClr val="1A1A1B"/>
                </a:solidFill>
                <a:latin typeface="Open Sans" pitchFamily="34" charset="0"/>
                <a:ea typeface="Open Sans" pitchFamily="34" charset="-122"/>
                <a:cs typeface="Open Sans" pitchFamily="34" charset="-120"/>
              </a:rPr>
              <a:t>before</a:t>
            </a:r>
            <a:r>
              <a:rPr lang="en-US" sz="1200" dirty="0">
                <a:solidFill>
                  <a:srgbClr val="1A1A1B"/>
                </a:solidFill>
                <a:latin typeface="Open Sans" pitchFamily="34" charset="0"/>
                <a:ea typeface="Open Sans" pitchFamily="34" charset="-122"/>
                <a:cs typeface="Open Sans" pitchFamily="34" charset="-120"/>
              </a:rPr>
              <a:t> offering an injection; use shared decision-making regarding surgical resection risks.</a:t>
            </a:r>
            <a:endParaRPr lang="en-US"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6-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6-img-3" descr="preencoded.png"/>
          <p:cNvPicPr>
            <a:picLocks noChangeAspect="1"/>
          </p:cNvPicPr>
          <p:nvPr/>
        </p:nvPicPr>
        <p:blipFill>
          <a:blip r:embed="rId5"/>
          <a:stretch>
            <a:fillRect/>
          </a:stretch>
        </p:blipFill>
        <p:spPr>
          <a:xfrm>
            <a:off x="381000" y="247650"/>
            <a:ext cx="11430000" cy="626715"/>
          </a:xfrm>
          <a:prstGeom prst="rect">
            <a:avLst/>
          </a:prstGeom>
        </p:spPr>
      </p:pic>
      <p:pic>
        <p:nvPicPr>
          <p:cNvPr id="5" name="SK-26-img-4" descr="preencoded.png"/>
          <p:cNvPicPr>
            <a:picLocks noChangeAspect="1"/>
          </p:cNvPicPr>
          <p:nvPr/>
        </p:nvPicPr>
        <p:blipFill>
          <a:blip r:embed="rId6"/>
          <a:stretch>
            <a:fillRect/>
          </a:stretch>
        </p:blipFill>
        <p:spPr>
          <a:xfrm>
            <a:off x="381000" y="6513165"/>
            <a:ext cx="11430000" cy="266700"/>
          </a:xfrm>
          <a:prstGeom prst="rect">
            <a:avLst/>
          </a:prstGeom>
        </p:spPr>
      </p:pic>
      <p:pic>
        <p:nvPicPr>
          <p:cNvPr id="6" name="SK-26-img-5" descr="preencoded.png"/>
          <p:cNvPicPr>
            <a:picLocks noChangeAspect="1"/>
          </p:cNvPicPr>
          <p:nvPr/>
        </p:nvPicPr>
        <p:blipFill>
          <a:blip r:embed="rId7"/>
          <a:stretch>
            <a:fillRect/>
          </a:stretch>
        </p:blipFill>
        <p:spPr>
          <a:xfrm>
            <a:off x="381000" y="1055340"/>
            <a:ext cx="5600700" cy="5715000"/>
          </a:xfrm>
          <a:prstGeom prst="rect">
            <a:avLst/>
          </a:prstGeom>
        </p:spPr>
      </p:pic>
      <p:pic>
        <p:nvPicPr>
          <p:cNvPr id="7" name="SK-26-img-6" descr="preencoded.png"/>
          <p:cNvPicPr>
            <a:picLocks noChangeAspect="1"/>
          </p:cNvPicPr>
          <p:nvPr/>
        </p:nvPicPr>
        <p:blipFill>
          <a:blip r:embed="rId8"/>
          <a:stretch>
            <a:fillRect/>
          </a:stretch>
        </p:blipFill>
        <p:spPr>
          <a:xfrm>
            <a:off x="495300" y="1201043"/>
            <a:ext cx="261937" cy="213420"/>
          </a:xfrm>
          <a:prstGeom prst="rect">
            <a:avLst/>
          </a:prstGeom>
        </p:spPr>
      </p:pic>
      <p:pic>
        <p:nvPicPr>
          <p:cNvPr id="8" name="SK-26-img-7" descr="preencoded.png"/>
          <p:cNvPicPr>
            <a:picLocks noChangeAspect="1"/>
          </p:cNvPicPr>
          <p:nvPr/>
        </p:nvPicPr>
        <p:blipFill>
          <a:blip r:embed="rId9"/>
          <a:stretch>
            <a:fillRect/>
          </a:stretch>
        </p:blipFill>
        <p:spPr>
          <a:xfrm>
            <a:off x="495300" y="1560165"/>
            <a:ext cx="5372100" cy="622846"/>
          </a:xfrm>
          <a:prstGeom prst="rect">
            <a:avLst/>
          </a:prstGeom>
        </p:spPr>
      </p:pic>
      <p:pic>
        <p:nvPicPr>
          <p:cNvPr id="9" name="SK-26-img-8" descr="preencoded.png"/>
          <p:cNvPicPr>
            <a:picLocks noChangeAspect="1"/>
          </p:cNvPicPr>
          <p:nvPr/>
        </p:nvPicPr>
        <p:blipFill>
          <a:blip r:embed="rId10"/>
          <a:stretch>
            <a:fillRect/>
          </a:stretch>
        </p:blipFill>
        <p:spPr>
          <a:xfrm>
            <a:off x="495300" y="2183011"/>
            <a:ext cx="5372100" cy="836116"/>
          </a:xfrm>
          <a:prstGeom prst="rect">
            <a:avLst/>
          </a:prstGeom>
        </p:spPr>
      </p:pic>
      <p:pic>
        <p:nvPicPr>
          <p:cNvPr id="10" name="SK-26-img-9" descr="preencoded.png"/>
          <p:cNvPicPr>
            <a:picLocks noChangeAspect="1"/>
          </p:cNvPicPr>
          <p:nvPr/>
        </p:nvPicPr>
        <p:blipFill>
          <a:blip r:embed="rId11"/>
          <a:stretch>
            <a:fillRect/>
          </a:stretch>
        </p:blipFill>
        <p:spPr>
          <a:xfrm>
            <a:off x="495300" y="3950494"/>
            <a:ext cx="5372100" cy="819150"/>
          </a:xfrm>
          <a:prstGeom prst="rect">
            <a:avLst/>
          </a:prstGeom>
        </p:spPr>
      </p:pic>
      <p:pic>
        <p:nvPicPr>
          <p:cNvPr id="11" name="SK-26-img-10" descr="preencoded.png"/>
          <p:cNvPicPr>
            <a:picLocks noChangeAspect="1"/>
          </p:cNvPicPr>
          <p:nvPr/>
        </p:nvPicPr>
        <p:blipFill>
          <a:blip r:embed="rId12"/>
          <a:stretch>
            <a:fillRect/>
          </a:stretch>
        </p:blipFill>
        <p:spPr>
          <a:xfrm>
            <a:off x="6210300" y="1055340"/>
            <a:ext cx="5600700" cy="2571750"/>
          </a:xfrm>
          <a:prstGeom prst="rect">
            <a:avLst/>
          </a:prstGeom>
        </p:spPr>
      </p:pic>
      <p:pic>
        <p:nvPicPr>
          <p:cNvPr id="12" name="SK-26-img-11" descr="preencoded.png"/>
          <p:cNvPicPr>
            <a:picLocks noChangeAspect="1"/>
          </p:cNvPicPr>
          <p:nvPr/>
        </p:nvPicPr>
        <p:blipFill>
          <a:blip r:embed="rId13"/>
          <a:stretch>
            <a:fillRect/>
          </a:stretch>
        </p:blipFill>
        <p:spPr>
          <a:xfrm>
            <a:off x="6324600" y="1201043"/>
            <a:ext cx="261937" cy="213420"/>
          </a:xfrm>
          <a:prstGeom prst="rect">
            <a:avLst/>
          </a:prstGeom>
        </p:spPr>
      </p:pic>
      <p:pic>
        <p:nvPicPr>
          <p:cNvPr id="13" name="SK-26-img-12" descr="preencoded.png"/>
          <p:cNvPicPr>
            <a:picLocks noChangeAspect="1"/>
          </p:cNvPicPr>
          <p:nvPr/>
        </p:nvPicPr>
        <p:blipFill>
          <a:blip r:embed="rId14"/>
          <a:stretch>
            <a:fillRect/>
          </a:stretch>
        </p:blipFill>
        <p:spPr>
          <a:xfrm>
            <a:off x="6324600" y="2712690"/>
            <a:ext cx="5372100" cy="819150"/>
          </a:xfrm>
          <a:prstGeom prst="rect">
            <a:avLst/>
          </a:prstGeom>
        </p:spPr>
      </p:pic>
      <p:pic>
        <p:nvPicPr>
          <p:cNvPr id="14" name="SK-26-img-13" descr="preencoded.png"/>
          <p:cNvPicPr>
            <a:picLocks noChangeAspect="1"/>
          </p:cNvPicPr>
          <p:nvPr/>
        </p:nvPicPr>
        <p:blipFill>
          <a:blip r:embed="rId15"/>
          <a:stretch>
            <a:fillRect/>
          </a:stretch>
        </p:blipFill>
        <p:spPr>
          <a:xfrm>
            <a:off x="6210300" y="3750915"/>
            <a:ext cx="5600700" cy="3019425"/>
          </a:xfrm>
          <a:prstGeom prst="rect">
            <a:avLst/>
          </a:prstGeom>
        </p:spPr>
      </p:pic>
      <p:pic>
        <p:nvPicPr>
          <p:cNvPr id="15" name="SK-26-img-14" descr="preencoded.png"/>
          <p:cNvPicPr>
            <a:picLocks noChangeAspect="1"/>
          </p:cNvPicPr>
          <p:nvPr/>
        </p:nvPicPr>
        <p:blipFill>
          <a:blip r:embed="rId16"/>
          <a:stretch>
            <a:fillRect/>
          </a:stretch>
        </p:blipFill>
        <p:spPr>
          <a:xfrm>
            <a:off x="6324600" y="3896618"/>
            <a:ext cx="261937" cy="213420"/>
          </a:xfrm>
          <a:prstGeom prst="rect">
            <a:avLst/>
          </a:prstGeom>
        </p:spPr>
      </p:pic>
      <p:pic>
        <p:nvPicPr>
          <p:cNvPr id="16" name="SK-26-img-15" descr="preencoded.png"/>
          <p:cNvPicPr>
            <a:picLocks noChangeAspect="1"/>
          </p:cNvPicPr>
          <p:nvPr/>
        </p:nvPicPr>
        <p:blipFill>
          <a:blip r:embed="rId17"/>
          <a:stretch>
            <a:fillRect/>
          </a:stretch>
        </p:blipFill>
        <p:spPr>
          <a:xfrm>
            <a:off x="6324600" y="4255740"/>
            <a:ext cx="2628900" cy="714375"/>
          </a:xfrm>
          <a:prstGeom prst="rect">
            <a:avLst/>
          </a:prstGeom>
        </p:spPr>
      </p:pic>
      <p:pic>
        <p:nvPicPr>
          <p:cNvPr id="17" name="SK-26-img-16" descr="preencoded.png"/>
          <p:cNvPicPr>
            <a:picLocks noChangeAspect="1"/>
          </p:cNvPicPr>
          <p:nvPr/>
        </p:nvPicPr>
        <p:blipFill>
          <a:blip r:embed="rId17"/>
          <a:stretch>
            <a:fillRect/>
          </a:stretch>
        </p:blipFill>
        <p:spPr>
          <a:xfrm>
            <a:off x="9067800" y="4255740"/>
            <a:ext cx="2628900" cy="714375"/>
          </a:xfrm>
          <a:prstGeom prst="rect">
            <a:avLst/>
          </a:prstGeom>
        </p:spPr>
      </p:pic>
      <p:pic>
        <p:nvPicPr>
          <p:cNvPr id="18" name="SK-26-img-17" descr="preencoded.png"/>
          <p:cNvPicPr>
            <a:picLocks noChangeAspect="1"/>
          </p:cNvPicPr>
          <p:nvPr/>
        </p:nvPicPr>
        <p:blipFill>
          <a:blip r:embed="rId17"/>
          <a:stretch>
            <a:fillRect/>
          </a:stretch>
        </p:blipFill>
        <p:spPr>
          <a:xfrm>
            <a:off x="6324600" y="5046315"/>
            <a:ext cx="2628900" cy="714375"/>
          </a:xfrm>
          <a:prstGeom prst="rect">
            <a:avLst/>
          </a:prstGeom>
        </p:spPr>
      </p:pic>
      <p:pic>
        <p:nvPicPr>
          <p:cNvPr id="19" name="SK-26-img-18" descr="preencoded.png"/>
          <p:cNvPicPr>
            <a:picLocks noChangeAspect="1"/>
          </p:cNvPicPr>
          <p:nvPr/>
        </p:nvPicPr>
        <p:blipFill>
          <a:blip r:embed="rId17"/>
          <a:stretch>
            <a:fillRect/>
          </a:stretch>
        </p:blipFill>
        <p:spPr>
          <a:xfrm>
            <a:off x="9067800" y="5046315"/>
            <a:ext cx="2628900" cy="714375"/>
          </a:xfrm>
          <a:prstGeom prst="rect">
            <a:avLst/>
          </a:prstGeom>
        </p:spPr>
      </p:pic>
      <p:pic>
        <p:nvPicPr>
          <p:cNvPr id="20" name="SK-26-img-19" descr="preencoded.png"/>
          <p:cNvPicPr>
            <a:picLocks noChangeAspect="1"/>
          </p:cNvPicPr>
          <p:nvPr/>
        </p:nvPicPr>
        <p:blipFill>
          <a:blip r:embed="rId18"/>
          <a:stretch>
            <a:fillRect/>
          </a:stretch>
        </p:blipFill>
        <p:spPr>
          <a:xfrm>
            <a:off x="6324600" y="5855940"/>
            <a:ext cx="5372100" cy="819150"/>
          </a:xfrm>
          <a:prstGeom prst="rect">
            <a:avLst/>
          </a:prstGeom>
        </p:spPr>
      </p:pic>
      <p:sp>
        <p:nvSpPr>
          <p:cNvPr id="21" name="SK-26-text-20"/>
          <p:cNvSpPr/>
          <p:nvPr/>
        </p:nvSpPr>
        <p:spPr>
          <a:xfrm>
            <a:off x="571500" y="247650"/>
            <a:ext cx="11315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22" name="SK-26-text-21"/>
          <p:cNvSpPr/>
          <p:nvPr/>
        </p:nvSpPr>
        <p:spPr>
          <a:xfrm>
            <a:off x="571500" y="485775"/>
            <a:ext cx="114014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Glenohumeral Arthritis</a:t>
            </a:r>
            <a:endParaRPr lang="en-US" sz="2550" dirty="0"/>
          </a:p>
        </p:txBody>
      </p:sp>
      <p:sp>
        <p:nvSpPr>
          <p:cNvPr id="23" name="SK-26-text-22"/>
          <p:cNvSpPr/>
          <p:nvPr/>
        </p:nvSpPr>
        <p:spPr>
          <a:xfrm>
            <a:off x="381000" y="6513165"/>
            <a:ext cx="11506200" cy="26670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
        <p:nvSpPr>
          <p:cNvPr id="24" name="SK-26-text-23"/>
          <p:cNvSpPr/>
          <p:nvPr/>
        </p:nvSpPr>
        <p:spPr>
          <a:xfrm>
            <a:off x="852488" y="1150590"/>
            <a:ext cx="553212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OA vs. Frozen Shoulder</a:t>
            </a:r>
            <a:endParaRPr lang="en-US" sz="1650" dirty="0"/>
          </a:p>
        </p:txBody>
      </p:sp>
      <p:sp>
        <p:nvSpPr>
          <p:cNvPr id="25" name="SK-26-text-24"/>
          <p:cNvSpPr/>
          <p:nvPr/>
        </p:nvSpPr>
        <p:spPr>
          <a:xfrm>
            <a:off x="495300" y="1636365"/>
            <a:ext cx="54483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A1A1B"/>
                </a:solidFill>
                <a:latin typeface="Open Sans" pitchFamily="34" charset="0"/>
                <a:ea typeface="Open Sans" pitchFamily="34" charset="-122"/>
                <a:cs typeface="Open Sans" pitchFamily="34" charset="-120"/>
              </a:rPr>
              <a:t>Age Profile</a:t>
            </a:r>
            <a:endParaRPr lang="en-US" sz="1200" dirty="0"/>
          </a:p>
        </p:txBody>
      </p:sp>
      <p:sp>
        <p:nvSpPr>
          <p:cNvPr id="26" name="SK-26-text-25"/>
          <p:cNvSpPr/>
          <p:nvPr/>
        </p:nvSpPr>
        <p:spPr>
          <a:xfrm>
            <a:off x="495300" y="1893540"/>
            <a:ext cx="11597640"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Typically &gt;60 years (OA) vs. 40–60 years (Frozen Shoulder).</a:t>
            </a:r>
            <a:endParaRPr lang="en-US" sz="1200" dirty="0"/>
          </a:p>
        </p:txBody>
      </p:sp>
      <p:sp>
        <p:nvSpPr>
          <p:cNvPr id="27" name="SK-26-text-26"/>
          <p:cNvSpPr/>
          <p:nvPr/>
        </p:nvSpPr>
        <p:spPr>
          <a:xfrm>
            <a:off x="495300" y="2259211"/>
            <a:ext cx="54483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A1A1B"/>
                </a:solidFill>
                <a:latin typeface="Open Sans" pitchFamily="34" charset="0"/>
                <a:ea typeface="Open Sans" pitchFamily="34" charset="-122"/>
                <a:cs typeface="Open Sans" pitchFamily="34" charset="-120"/>
              </a:rPr>
              <a:t>Clinical Clues</a:t>
            </a:r>
            <a:endParaRPr lang="en-US" sz="1200" dirty="0"/>
          </a:p>
        </p:txBody>
      </p:sp>
      <p:sp>
        <p:nvSpPr>
          <p:cNvPr id="28" name="SK-26-text-27"/>
          <p:cNvSpPr/>
          <p:nvPr/>
        </p:nvSpPr>
        <p:spPr>
          <a:xfrm>
            <a:off x="495300" y="2516386"/>
            <a:ext cx="5372100"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Crepitus and joint enlargement in OA; severe night pain in early Frozen Shoulder.</a:t>
            </a:r>
            <a:endParaRPr lang="en-US" sz="1200" dirty="0"/>
          </a:p>
        </p:txBody>
      </p:sp>
      <p:sp>
        <p:nvSpPr>
          <p:cNvPr id="29" name="SK-26-text-28"/>
          <p:cNvSpPr/>
          <p:nvPr/>
        </p:nvSpPr>
        <p:spPr>
          <a:xfrm>
            <a:off x="495300" y="3095327"/>
            <a:ext cx="54483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A1A1B"/>
                </a:solidFill>
                <a:latin typeface="Open Sans" pitchFamily="34" charset="0"/>
                <a:ea typeface="Open Sans" pitchFamily="34" charset="-122"/>
                <a:cs typeface="Open Sans" pitchFamily="34" charset="-120"/>
              </a:rPr>
              <a:t>Range of Motion</a:t>
            </a:r>
            <a:endParaRPr lang="en-US" sz="1200" dirty="0"/>
          </a:p>
        </p:txBody>
      </p:sp>
      <p:sp>
        <p:nvSpPr>
          <p:cNvPr id="30" name="SK-26-text-29"/>
          <p:cNvSpPr/>
          <p:nvPr/>
        </p:nvSpPr>
        <p:spPr>
          <a:xfrm>
            <a:off x="495300" y="3352502"/>
            <a:ext cx="5372100"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Both have global restriction (esp. External Rotation), but OA restriction is often bony/fixed.</a:t>
            </a:r>
            <a:endParaRPr lang="en-US" sz="1200" dirty="0"/>
          </a:p>
        </p:txBody>
      </p:sp>
      <p:sp>
        <p:nvSpPr>
          <p:cNvPr id="31" name="SK-26-text-30"/>
          <p:cNvSpPr/>
          <p:nvPr/>
        </p:nvSpPr>
        <p:spPr>
          <a:xfrm>
            <a:off x="609600" y="4045744"/>
            <a:ext cx="52197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080"/>
                </a:solidFill>
                <a:latin typeface="Open Sans" pitchFamily="34" charset="0"/>
                <a:ea typeface="Open Sans" pitchFamily="34" charset="-122"/>
                <a:cs typeface="Open Sans" pitchFamily="34" charset="-120"/>
              </a:rPr>
              <a:t>SCA FOCUS: PATIENT IMPACT</a:t>
            </a:r>
            <a:endParaRPr lang="en-US" sz="1050" dirty="0"/>
          </a:p>
        </p:txBody>
      </p:sp>
      <p:sp>
        <p:nvSpPr>
          <p:cNvPr id="32" name="SK-26-text-31"/>
          <p:cNvSpPr/>
          <p:nvPr/>
        </p:nvSpPr>
        <p:spPr>
          <a:xfrm>
            <a:off x="609600" y="4274344"/>
            <a:ext cx="5143500" cy="400050"/>
          </a:xfrm>
          <a:prstGeom prst="rect">
            <a:avLst/>
          </a:prstGeom>
          <a:noFill/>
          <a:ln/>
        </p:spPr>
        <p:txBody>
          <a:bodyPr vert="horz" wrap="square" lIns="0" tIns="0" rIns="0" bIns="0" rtlCol="0" anchor="ctr"/>
          <a:lstStyle/>
          <a:p>
            <a:pPr marL="0" indent="0">
              <a:lnSpc>
                <a:spcPts val="1575"/>
              </a:lnSpc>
              <a:buNone/>
            </a:pPr>
            <a:r>
              <a:rPr lang="en-US" sz="1125" dirty="0">
                <a:solidFill>
                  <a:srgbClr val="1A1A1B"/>
                </a:solidFill>
                <a:latin typeface="Open Sans" pitchFamily="34" charset="0"/>
                <a:ea typeface="Open Sans" pitchFamily="34" charset="-122"/>
                <a:cs typeface="Open Sans" pitchFamily="34" charset="-120"/>
              </a:rPr>
              <a:t>Assess ADLs (dressing, washing) and sleep. Shared decision-making regarding the timing of referral for joint replacement is key.</a:t>
            </a:r>
            <a:endParaRPr lang="en-US" sz="1125" dirty="0"/>
          </a:p>
        </p:txBody>
      </p:sp>
      <p:sp>
        <p:nvSpPr>
          <p:cNvPr id="33" name="SK-26-text-32"/>
          <p:cNvSpPr/>
          <p:nvPr/>
        </p:nvSpPr>
        <p:spPr>
          <a:xfrm>
            <a:off x="6681788" y="1150590"/>
            <a:ext cx="5510213"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Radiographic Hallmarks (X-ray)</a:t>
            </a:r>
            <a:endParaRPr lang="en-US" sz="1650" dirty="0"/>
          </a:p>
        </p:txBody>
      </p:sp>
      <p:sp>
        <p:nvSpPr>
          <p:cNvPr id="34" name="SK-26-text-33"/>
          <p:cNvSpPr/>
          <p:nvPr/>
        </p:nvSpPr>
        <p:spPr>
          <a:xfrm>
            <a:off x="6515100" y="1560165"/>
            <a:ext cx="5644637"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0000"/>
                </a:solidFill>
                <a:latin typeface="Open Sans" pitchFamily="34" charset="0"/>
                <a:ea typeface="Open Sans" pitchFamily="34" charset="-122"/>
                <a:cs typeface="Open Sans" pitchFamily="34" charset="-120"/>
              </a:rPr>
              <a:t>L</a:t>
            </a:r>
            <a:r>
              <a:rPr lang="en-US" sz="1200" dirty="0">
                <a:solidFill>
                  <a:srgbClr val="000000"/>
                </a:solidFill>
                <a:latin typeface="Open Sans" pitchFamily="34" charset="0"/>
                <a:ea typeface="Open Sans" pitchFamily="34" charset="-122"/>
                <a:cs typeface="Open Sans" pitchFamily="34" charset="-120"/>
              </a:rPr>
              <a:t>oss of glenohumeral joint space</a:t>
            </a:r>
            <a:endParaRPr lang="en-US" sz="1200" dirty="0"/>
          </a:p>
        </p:txBody>
      </p:sp>
      <p:sp>
        <p:nvSpPr>
          <p:cNvPr id="35" name="SK-26-text-34"/>
          <p:cNvSpPr/>
          <p:nvPr/>
        </p:nvSpPr>
        <p:spPr>
          <a:xfrm>
            <a:off x="6515100" y="1836390"/>
            <a:ext cx="56769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0000"/>
                </a:solidFill>
                <a:latin typeface="Open Sans" pitchFamily="34" charset="0"/>
                <a:ea typeface="Open Sans" pitchFamily="34" charset="-122"/>
                <a:cs typeface="Open Sans" pitchFamily="34" charset="-120"/>
              </a:rPr>
              <a:t>O</a:t>
            </a:r>
            <a:r>
              <a:rPr lang="en-US" sz="1200" dirty="0">
                <a:solidFill>
                  <a:srgbClr val="000000"/>
                </a:solidFill>
                <a:latin typeface="Open Sans" pitchFamily="34" charset="0"/>
                <a:ea typeface="Open Sans" pitchFamily="34" charset="-122"/>
                <a:cs typeface="Open Sans" pitchFamily="34" charset="-120"/>
              </a:rPr>
              <a:t>steophytes (inferior humeral head)</a:t>
            </a:r>
            <a:endParaRPr lang="en-US" sz="1200" dirty="0"/>
          </a:p>
        </p:txBody>
      </p:sp>
      <p:sp>
        <p:nvSpPr>
          <p:cNvPr id="36" name="SK-26-text-35"/>
          <p:cNvSpPr/>
          <p:nvPr/>
        </p:nvSpPr>
        <p:spPr>
          <a:xfrm>
            <a:off x="6515100" y="2112615"/>
            <a:ext cx="51816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0000"/>
                </a:solidFill>
                <a:latin typeface="Open Sans" pitchFamily="34" charset="0"/>
                <a:ea typeface="Open Sans" pitchFamily="34" charset="-122"/>
                <a:cs typeface="Open Sans" pitchFamily="34" charset="-120"/>
              </a:rPr>
              <a:t>S</a:t>
            </a:r>
            <a:r>
              <a:rPr lang="en-US" sz="1200" dirty="0">
                <a:solidFill>
                  <a:srgbClr val="000000"/>
                </a:solidFill>
                <a:latin typeface="Open Sans" pitchFamily="34" charset="0"/>
                <a:ea typeface="Open Sans" pitchFamily="34" charset="-122"/>
                <a:cs typeface="Open Sans" pitchFamily="34" charset="-120"/>
              </a:rPr>
              <a:t>ubchondral Sclerosis</a:t>
            </a:r>
            <a:endParaRPr lang="en-US" sz="1200" dirty="0"/>
          </a:p>
        </p:txBody>
      </p:sp>
      <p:sp>
        <p:nvSpPr>
          <p:cNvPr id="37" name="SK-26-text-36"/>
          <p:cNvSpPr/>
          <p:nvPr/>
        </p:nvSpPr>
        <p:spPr>
          <a:xfrm>
            <a:off x="6515100" y="2388840"/>
            <a:ext cx="51816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0000"/>
                </a:solidFill>
                <a:latin typeface="Open Sans" pitchFamily="34" charset="0"/>
                <a:ea typeface="Open Sans" pitchFamily="34" charset="-122"/>
                <a:cs typeface="Open Sans" pitchFamily="34" charset="-120"/>
              </a:rPr>
              <a:t>S</a:t>
            </a:r>
            <a:r>
              <a:rPr lang="en-US" sz="1200" dirty="0">
                <a:solidFill>
                  <a:srgbClr val="000000"/>
                </a:solidFill>
                <a:latin typeface="Open Sans" pitchFamily="34" charset="0"/>
                <a:ea typeface="Open Sans" pitchFamily="34" charset="-122"/>
                <a:cs typeface="Open Sans" pitchFamily="34" charset="-120"/>
              </a:rPr>
              <a:t>ubchondral Cysts</a:t>
            </a:r>
            <a:endParaRPr lang="en-US" sz="1200" dirty="0"/>
          </a:p>
        </p:txBody>
      </p:sp>
      <p:sp>
        <p:nvSpPr>
          <p:cNvPr id="38" name="SK-26-text-37"/>
          <p:cNvSpPr/>
          <p:nvPr/>
        </p:nvSpPr>
        <p:spPr>
          <a:xfrm>
            <a:off x="6438900" y="2807940"/>
            <a:ext cx="52197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8E44AD"/>
                </a:solidFill>
                <a:latin typeface="Open Sans" pitchFamily="34" charset="0"/>
                <a:ea typeface="Open Sans" pitchFamily="34" charset="-122"/>
                <a:cs typeface="Open Sans" pitchFamily="34" charset="-120"/>
              </a:rPr>
              <a:t>AKT PEARL: THE "GOAT'S BEARD"</a:t>
            </a:r>
            <a:endParaRPr lang="en-US" sz="1050" dirty="0"/>
          </a:p>
        </p:txBody>
      </p:sp>
      <p:sp>
        <p:nvSpPr>
          <p:cNvPr id="39" name="SK-26-text-38"/>
          <p:cNvSpPr/>
          <p:nvPr/>
        </p:nvSpPr>
        <p:spPr>
          <a:xfrm>
            <a:off x="6438900" y="3036540"/>
            <a:ext cx="5143500" cy="400050"/>
          </a:xfrm>
          <a:prstGeom prst="rect">
            <a:avLst/>
          </a:prstGeom>
          <a:noFill/>
          <a:ln/>
        </p:spPr>
        <p:txBody>
          <a:bodyPr vert="horz" wrap="square" lIns="0" tIns="0" rIns="0" bIns="0" rtlCol="0" anchor="ctr"/>
          <a:lstStyle/>
          <a:p>
            <a:pPr marL="0" indent="0">
              <a:lnSpc>
                <a:spcPts val="1575"/>
              </a:lnSpc>
              <a:buNone/>
            </a:pPr>
            <a:r>
              <a:rPr lang="en-US" sz="1125" dirty="0">
                <a:solidFill>
                  <a:srgbClr val="1A1A1B"/>
                </a:solidFill>
                <a:latin typeface="Open Sans" pitchFamily="34" charset="0"/>
                <a:ea typeface="Open Sans" pitchFamily="34" charset="-122"/>
                <a:cs typeface="Open Sans" pitchFamily="34" charset="-120"/>
              </a:rPr>
              <a:t>Large inferior humeral head osteophytes are a classic radiographic sign of advanced glenohumeral OA.</a:t>
            </a:r>
            <a:endParaRPr lang="en-US" sz="1125" dirty="0"/>
          </a:p>
        </p:txBody>
      </p:sp>
      <p:sp>
        <p:nvSpPr>
          <p:cNvPr id="40" name="SK-26-text-39"/>
          <p:cNvSpPr/>
          <p:nvPr/>
        </p:nvSpPr>
        <p:spPr>
          <a:xfrm>
            <a:off x="6681788" y="3846165"/>
            <a:ext cx="53721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Management Pathway</a:t>
            </a:r>
            <a:endParaRPr lang="en-US" sz="1650" dirty="0"/>
          </a:p>
        </p:txBody>
      </p:sp>
      <p:sp>
        <p:nvSpPr>
          <p:cNvPr id="41" name="SK-26-text-40"/>
          <p:cNvSpPr/>
          <p:nvPr/>
        </p:nvSpPr>
        <p:spPr>
          <a:xfrm>
            <a:off x="6400800" y="4303365"/>
            <a:ext cx="25527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7E22"/>
                </a:solidFill>
                <a:latin typeface="Open Sans" pitchFamily="34" charset="0"/>
                <a:ea typeface="Open Sans" pitchFamily="34" charset="-122"/>
                <a:cs typeface="Open Sans" pitchFamily="34" charset="-120"/>
              </a:rPr>
              <a:t>Conservative</a:t>
            </a:r>
            <a:endParaRPr lang="en-US" sz="1050" dirty="0"/>
          </a:p>
        </p:txBody>
      </p:sp>
      <p:sp>
        <p:nvSpPr>
          <p:cNvPr id="42" name="SK-26-text-41"/>
          <p:cNvSpPr/>
          <p:nvPr/>
        </p:nvSpPr>
        <p:spPr>
          <a:xfrm>
            <a:off x="6400800" y="4522440"/>
            <a:ext cx="2476500" cy="400050"/>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Open Sans" pitchFamily="34" charset="0"/>
                <a:ea typeface="Open Sans" pitchFamily="34" charset="-122"/>
                <a:cs typeface="Open Sans" pitchFamily="34" charset="-120"/>
              </a:rPr>
              <a:t>Physio for ROM maintenance and strengthening.</a:t>
            </a:r>
            <a:endParaRPr lang="en-US" sz="1050" dirty="0"/>
          </a:p>
        </p:txBody>
      </p:sp>
      <p:sp>
        <p:nvSpPr>
          <p:cNvPr id="43" name="SK-26-text-42"/>
          <p:cNvSpPr/>
          <p:nvPr/>
        </p:nvSpPr>
        <p:spPr>
          <a:xfrm>
            <a:off x="9144000" y="4303365"/>
            <a:ext cx="25527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7E22"/>
                </a:solidFill>
                <a:latin typeface="Open Sans" pitchFamily="34" charset="0"/>
                <a:ea typeface="Open Sans" pitchFamily="34" charset="-122"/>
                <a:cs typeface="Open Sans" pitchFamily="34" charset="-120"/>
              </a:rPr>
              <a:t>Analgesia</a:t>
            </a:r>
            <a:endParaRPr lang="en-US" sz="1050" dirty="0"/>
          </a:p>
        </p:txBody>
      </p:sp>
      <p:sp>
        <p:nvSpPr>
          <p:cNvPr id="44" name="SK-26-text-43"/>
          <p:cNvSpPr/>
          <p:nvPr/>
        </p:nvSpPr>
        <p:spPr>
          <a:xfrm>
            <a:off x="9144000" y="4522440"/>
            <a:ext cx="2476500" cy="400050"/>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Open Sans" pitchFamily="34" charset="0"/>
                <a:ea typeface="Open Sans" pitchFamily="34" charset="-122"/>
                <a:cs typeface="Open Sans" pitchFamily="34" charset="-120"/>
              </a:rPr>
              <a:t>Topical NSAIDs, Paracetamol, or oral NSAIDs.</a:t>
            </a:r>
            <a:endParaRPr lang="en-US" sz="1050" dirty="0"/>
          </a:p>
        </p:txBody>
      </p:sp>
      <p:sp>
        <p:nvSpPr>
          <p:cNvPr id="45" name="SK-26-text-44"/>
          <p:cNvSpPr/>
          <p:nvPr/>
        </p:nvSpPr>
        <p:spPr>
          <a:xfrm>
            <a:off x="6400800" y="5093940"/>
            <a:ext cx="25527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7E22"/>
                </a:solidFill>
                <a:latin typeface="Open Sans" pitchFamily="34" charset="0"/>
                <a:ea typeface="Open Sans" pitchFamily="34" charset="-122"/>
                <a:cs typeface="Open Sans" pitchFamily="34" charset="-120"/>
              </a:rPr>
              <a:t>Injections</a:t>
            </a:r>
            <a:endParaRPr lang="en-US" sz="1050" dirty="0"/>
          </a:p>
        </p:txBody>
      </p:sp>
      <p:sp>
        <p:nvSpPr>
          <p:cNvPr id="46" name="SK-26-text-45"/>
          <p:cNvSpPr/>
          <p:nvPr/>
        </p:nvSpPr>
        <p:spPr>
          <a:xfrm>
            <a:off x="6400800" y="5313015"/>
            <a:ext cx="2476500" cy="400050"/>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Open Sans" pitchFamily="34" charset="0"/>
                <a:ea typeface="Open Sans" pitchFamily="34" charset="-122"/>
                <a:cs typeface="Open Sans" pitchFamily="34" charset="-120"/>
              </a:rPr>
              <a:t>IA Corticosteroids for acute flare/pain relief.</a:t>
            </a:r>
            <a:endParaRPr lang="en-US" sz="1050" dirty="0"/>
          </a:p>
        </p:txBody>
      </p:sp>
      <p:sp>
        <p:nvSpPr>
          <p:cNvPr id="47" name="SK-26-text-46"/>
          <p:cNvSpPr/>
          <p:nvPr/>
        </p:nvSpPr>
        <p:spPr>
          <a:xfrm>
            <a:off x="9144000" y="5093940"/>
            <a:ext cx="25527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7E22"/>
                </a:solidFill>
                <a:latin typeface="Open Sans" pitchFamily="34" charset="0"/>
                <a:ea typeface="Open Sans" pitchFamily="34" charset="-122"/>
                <a:cs typeface="Open Sans" pitchFamily="34" charset="-120"/>
              </a:rPr>
              <a:t>Surgical</a:t>
            </a:r>
            <a:endParaRPr lang="en-US" sz="1050" dirty="0"/>
          </a:p>
        </p:txBody>
      </p:sp>
      <p:sp>
        <p:nvSpPr>
          <p:cNvPr id="48" name="SK-26-text-47"/>
          <p:cNvSpPr/>
          <p:nvPr/>
        </p:nvSpPr>
        <p:spPr>
          <a:xfrm>
            <a:off x="9144000" y="5313015"/>
            <a:ext cx="2476500" cy="400050"/>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Open Sans" pitchFamily="34" charset="0"/>
                <a:ea typeface="Open Sans" pitchFamily="34" charset="-122"/>
                <a:cs typeface="Open Sans" pitchFamily="34" charset="-120"/>
              </a:rPr>
              <a:t>Total Shoulder Arthroplasty (if cuff intact).</a:t>
            </a:r>
            <a:endParaRPr lang="en-US" sz="1050" dirty="0"/>
          </a:p>
        </p:txBody>
      </p:sp>
      <p:sp>
        <p:nvSpPr>
          <p:cNvPr id="49" name="SK-26-text-48"/>
          <p:cNvSpPr/>
          <p:nvPr/>
        </p:nvSpPr>
        <p:spPr>
          <a:xfrm>
            <a:off x="6438900" y="5951190"/>
            <a:ext cx="52197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7E22"/>
                </a:solidFill>
                <a:latin typeface="Open Sans" pitchFamily="34" charset="0"/>
                <a:ea typeface="Open Sans" pitchFamily="34" charset="-122"/>
                <a:cs typeface="Open Sans" pitchFamily="34" charset="-120"/>
              </a:rPr>
              <a:t>CUFF TEAR ARTHROPATHY</a:t>
            </a:r>
            <a:endParaRPr lang="en-US" sz="1050" dirty="0"/>
          </a:p>
        </p:txBody>
      </p:sp>
      <p:sp>
        <p:nvSpPr>
          <p:cNvPr id="50" name="SK-26-text-49"/>
          <p:cNvSpPr/>
          <p:nvPr/>
        </p:nvSpPr>
        <p:spPr>
          <a:xfrm>
            <a:off x="6438900" y="6179790"/>
            <a:ext cx="5143500" cy="400050"/>
          </a:xfrm>
          <a:prstGeom prst="rect">
            <a:avLst/>
          </a:prstGeom>
          <a:noFill/>
          <a:ln/>
        </p:spPr>
        <p:txBody>
          <a:bodyPr vert="horz" wrap="square" lIns="0" tIns="0" rIns="0" bIns="0" rtlCol="0" anchor="ctr"/>
          <a:lstStyle/>
          <a:p>
            <a:pPr marL="0" indent="0">
              <a:lnSpc>
                <a:spcPts val="1575"/>
              </a:lnSpc>
              <a:buNone/>
            </a:pPr>
            <a:r>
              <a:rPr lang="en-US" sz="1125" dirty="0">
                <a:solidFill>
                  <a:srgbClr val="1A1A1B"/>
                </a:solidFill>
                <a:latin typeface="Open Sans" pitchFamily="34" charset="0"/>
                <a:ea typeface="Open Sans" pitchFamily="34" charset="-122"/>
                <a:cs typeface="Open Sans" pitchFamily="34" charset="-120"/>
              </a:rPr>
              <a:t>OA secondary to chronic large rotator cuff tears often requires a </a:t>
            </a:r>
            <a:r>
              <a:rPr lang="en-US" sz="1125" b="1" dirty="0">
                <a:solidFill>
                  <a:srgbClr val="1A1A1B"/>
                </a:solidFill>
                <a:latin typeface="Open Sans" pitchFamily="34" charset="0"/>
                <a:ea typeface="Open Sans" pitchFamily="34" charset="-122"/>
                <a:cs typeface="Open Sans" pitchFamily="34" charset="-120"/>
              </a:rPr>
              <a:t>Reverse Total Shoulder Replacement</a:t>
            </a:r>
            <a:r>
              <a:rPr lang="en-US" sz="1125" dirty="0">
                <a:solidFill>
                  <a:srgbClr val="1A1A1B"/>
                </a:solidFill>
                <a:latin typeface="Open Sans" pitchFamily="34" charset="0"/>
                <a:ea typeface="Open Sans" pitchFamily="34" charset="-122"/>
                <a:cs typeface="Open Sans" pitchFamily="34" charset="-120"/>
              </a:rPr>
              <a:t>.</a:t>
            </a:r>
            <a:endParaRPr lang="en-US" sz="1125"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7-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7-img-3" descr="preencoded.png"/>
          <p:cNvPicPr>
            <a:picLocks noChangeAspect="1"/>
          </p:cNvPicPr>
          <p:nvPr/>
        </p:nvPicPr>
        <p:blipFill>
          <a:blip r:embed="rId5"/>
          <a:stretch>
            <a:fillRect/>
          </a:stretch>
        </p:blipFill>
        <p:spPr>
          <a:xfrm>
            <a:off x="381000" y="381000"/>
            <a:ext cx="11430000" cy="626715"/>
          </a:xfrm>
          <a:prstGeom prst="rect">
            <a:avLst/>
          </a:prstGeom>
        </p:spPr>
      </p:pic>
      <p:pic>
        <p:nvPicPr>
          <p:cNvPr id="5" name="SK-27-img-4" descr="preencoded.png"/>
          <p:cNvPicPr>
            <a:picLocks noChangeAspect="1"/>
          </p:cNvPicPr>
          <p:nvPr/>
        </p:nvPicPr>
        <p:blipFill>
          <a:blip r:embed="rId6"/>
          <a:stretch>
            <a:fillRect/>
          </a:stretch>
        </p:blipFill>
        <p:spPr>
          <a:xfrm>
            <a:off x="381000" y="1293465"/>
            <a:ext cx="6686550" cy="2683966"/>
          </a:xfrm>
          <a:prstGeom prst="rect">
            <a:avLst/>
          </a:prstGeom>
        </p:spPr>
      </p:pic>
      <p:pic>
        <p:nvPicPr>
          <p:cNvPr id="6" name="SK-27-img-5" descr="preencoded.png"/>
          <p:cNvPicPr>
            <a:picLocks noChangeAspect="1"/>
          </p:cNvPicPr>
          <p:nvPr/>
        </p:nvPicPr>
        <p:blipFill>
          <a:blip r:embed="rId7"/>
          <a:stretch>
            <a:fillRect/>
          </a:stretch>
        </p:blipFill>
        <p:spPr>
          <a:xfrm>
            <a:off x="495300" y="1460153"/>
            <a:ext cx="228600" cy="209550"/>
          </a:xfrm>
          <a:prstGeom prst="rect">
            <a:avLst/>
          </a:prstGeom>
        </p:spPr>
      </p:pic>
      <p:pic>
        <p:nvPicPr>
          <p:cNvPr id="7" name="SK-27-img-6" descr="preencoded.png"/>
          <p:cNvPicPr>
            <a:picLocks noChangeAspect="1"/>
          </p:cNvPicPr>
          <p:nvPr/>
        </p:nvPicPr>
        <p:blipFill>
          <a:blip r:embed="rId8"/>
          <a:stretch>
            <a:fillRect/>
          </a:stretch>
        </p:blipFill>
        <p:spPr>
          <a:xfrm>
            <a:off x="381000" y="4167932"/>
            <a:ext cx="6686550" cy="2309068"/>
          </a:xfrm>
          <a:prstGeom prst="rect">
            <a:avLst/>
          </a:prstGeom>
        </p:spPr>
      </p:pic>
      <p:pic>
        <p:nvPicPr>
          <p:cNvPr id="8" name="SK-27-img-7" descr="preencoded.png"/>
          <p:cNvPicPr>
            <a:picLocks noChangeAspect="1"/>
          </p:cNvPicPr>
          <p:nvPr/>
        </p:nvPicPr>
        <p:blipFill>
          <a:blip r:embed="rId9"/>
          <a:stretch>
            <a:fillRect/>
          </a:stretch>
        </p:blipFill>
        <p:spPr>
          <a:xfrm>
            <a:off x="495300" y="4334619"/>
            <a:ext cx="228600" cy="209550"/>
          </a:xfrm>
          <a:prstGeom prst="rect">
            <a:avLst/>
          </a:prstGeom>
        </p:spPr>
      </p:pic>
      <p:pic>
        <p:nvPicPr>
          <p:cNvPr id="9" name="SK-27-img-8" descr="preencoded.png"/>
          <p:cNvPicPr>
            <a:picLocks noChangeAspect="1"/>
          </p:cNvPicPr>
          <p:nvPr/>
        </p:nvPicPr>
        <p:blipFill>
          <a:blip r:embed="rId10"/>
          <a:stretch>
            <a:fillRect/>
          </a:stretch>
        </p:blipFill>
        <p:spPr>
          <a:xfrm>
            <a:off x="7353300" y="1293465"/>
            <a:ext cx="4457700" cy="3288060"/>
          </a:xfrm>
          <a:prstGeom prst="rect">
            <a:avLst/>
          </a:prstGeom>
        </p:spPr>
      </p:pic>
      <p:pic>
        <p:nvPicPr>
          <p:cNvPr id="10" name="SK-27-img-9" descr="preencoded.png"/>
          <p:cNvPicPr>
            <a:picLocks noChangeAspect="1"/>
          </p:cNvPicPr>
          <p:nvPr/>
        </p:nvPicPr>
        <p:blipFill>
          <a:blip r:embed="rId11"/>
          <a:stretch>
            <a:fillRect/>
          </a:stretch>
        </p:blipFill>
        <p:spPr>
          <a:xfrm>
            <a:off x="7467600" y="1460153"/>
            <a:ext cx="228600" cy="209550"/>
          </a:xfrm>
          <a:prstGeom prst="rect">
            <a:avLst/>
          </a:prstGeom>
        </p:spPr>
      </p:pic>
      <p:pic>
        <p:nvPicPr>
          <p:cNvPr id="11" name="SK-27-img-10" descr="preencoded.png"/>
          <p:cNvPicPr>
            <a:picLocks noChangeAspect="1"/>
          </p:cNvPicPr>
          <p:nvPr/>
        </p:nvPicPr>
        <p:blipFill>
          <a:blip r:embed="rId12"/>
          <a:stretch>
            <a:fillRect/>
          </a:stretch>
        </p:blipFill>
        <p:spPr>
          <a:xfrm>
            <a:off x="7467600" y="1836390"/>
            <a:ext cx="4229100" cy="952500"/>
          </a:xfrm>
          <a:prstGeom prst="rect">
            <a:avLst/>
          </a:prstGeom>
        </p:spPr>
      </p:pic>
      <p:pic>
        <p:nvPicPr>
          <p:cNvPr id="12" name="SK-27-img-11" descr="preencoded.png"/>
          <p:cNvPicPr>
            <a:picLocks noChangeAspect="1"/>
          </p:cNvPicPr>
          <p:nvPr/>
        </p:nvPicPr>
        <p:blipFill>
          <a:blip r:embed="rId13"/>
          <a:stretch>
            <a:fillRect/>
          </a:stretch>
        </p:blipFill>
        <p:spPr>
          <a:xfrm>
            <a:off x="7353300" y="4772025"/>
            <a:ext cx="4457700" cy="1704975"/>
          </a:xfrm>
          <a:prstGeom prst="rect">
            <a:avLst/>
          </a:prstGeom>
        </p:spPr>
      </p:pic>
      <p:pic>
        <p:nvPicPr>
          <p:cNvPr id="13" name="SK-27-img-12" descr="preencoded.png"/>
          <p:cNvPicPr>
            <a:picLocks noChangeAspect="1"/>
          </p:cNvPicPr>
          <p:nvPr/>
        </p:nvPicPr>
        <p:blipFill>
          <a:blip r:embed="rId14"/>
          <a:stretch>
            <a:fillRect/>
          </a:stretch>
        </p:blipFill>
        <p:spPr>
          <a:xfrm>
            <a:off x="7467600" y="4934396"/>
            <a:ext cx="214313" cy="175320"/>
          </a:xfrm>
          <a:prstGeom prst="rect">
            <a:avLst/>
          </a:prstGeom>
        </p:spPr>
      </p:pic>
      <p:pic>
        <p:nvPicPr>
          <p:cNvPr id="14" name="SK-27-img-13" descr="preencoded.png"/>
          <p:cNvPicPr>
            <a:picLocks noChangeAspect="1"/>
          </p:cNvPicPr>
          <p:nvPr/>
        </p:nvPicPr>
        <p:blipFill>
          <a:blip r:embed="rId15"/>
          <a:stretch>
            <a:fillRect/>
          </a:stretch>
        </p:blipFill>
        <p:spPr>
          <a:xfrm>
            <a:off x="381000" y="6400800"/>
            <a:ext cx="11430000" cy="266700"/>
          </a:xfrm>
          <a:prstGeom prst="rect">
            <a:avLst/>
          </a:prstGeom>
        </p:spPr>
      </p:pic>
      <p:sp>
        <p:nvSpPr>
          <p:cNvPr id="15" name="SK-27-text-14"/>
          <p:cNvSpPr/>
          <p:nvPr/>
        </p:nvSpPr>
        <p:spPr>
          <a:xfrm>
            <a:off x="571500" y="381000"/>
            <a:ext cx="11315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16" name="SK-27-text-15"/>
          <p:cNvSpPr/>
          <p:nvPr/>
        </p:nvSpPr>
        <p:spPr>
          <a:xfrm>
            <a:off x="571500" y="619125"/>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Injection Techniques Subacromial</a:t>
            </a:r>
            <a:endParaRPr lang="en-US" sz="2550" dirty="0"/>
          </a:p>
        </p:txBody>
      </p:sp>
      <p:sp>
        <p:nvSpPr>
          <p:cNvPr id="17" name="SK-27-text-16"/>
          <p:cNvSpPr/>
          <p:nvPr/>
        </p:nvSpPr>
        <p:spPr>
          <a:xfrm>
            <a:off x="819150" y="1407765"/>
            <a:ext cx="75438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E67E22"/>
                </a:solidFill>
              </a:rPr>
              <a:t>Posterior Approach (Preferred)</a:t>
            </a:r>
            <a:endParaRPr lang="en-US" sz="1650" dirty="0"/>
          </a:p>
        </p:txBody>
      </p:sp>
      <p:sp>
        <p:nvSpPr>
          <p:cNvPr id="18" name="SK-27-text-17"/>
          <p:cNvSpPr/>
          <p:nvPr/>
        </p:nvSpPr>
        <p:spPr>
          <a:xfrm>
            <a:off x="723900" y="1836390"/>
            <a:ext cx="7230183"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4B5563"/>
                </a:solidFill>
                <a:latin typeface="Open Sans" pitchFamily="34" charset="0"/>
                <a:ea typeface="Open Sans" pitchFamily="34" charset="-122"/>
                <a:cs typeface="Open Sans" pitchFamily="34" charset="-120"/>
              </a:rPr>
              <a:t>Patient seated, arm relaxed at side.</a:t>
            </a:r>
            <a:endParaRPr lang="en-US" sz="1350" dirty="0"/>
          </a:p>
        </p:txBody>
      </p:sp>
      <p:sp>
        <p:nvSpPr>
          <p:cNvPr id="19" name="SK-27-text-18"/>
          <p:cNvSpPr/>
          <p:nvPr/>
        </p:nvSpPr>
        <p:spPr>
          <a:xfrm>
            <a:off x="723900" y="2186880"/>
            <a:ext cx="8420926"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4B5563"/>
                </a:solidFill>
                <a:latin typeface="Open Sans" pitchFamily="34" charset="0"/>
                <a:ea typeface="Open Sans" pitchFamily="34" charset="-122"/>
                <a:cs typeface="Open Sans" pitchFamily="34" charset="-120"/>
              </a:rPr>
              <a:t>Palpate posterolateral corner of acromion.</a:t>
            </a:r>
            <a:endParaRPr lang="en-US" sz="1350" dirty="0"/>
          </a:p>
        </p:txBody>
      </p:sp>
      <p:sp>
        <p:nvSpPr>
          <p:cNvPr id="20" name="SK-27-text-19"/>
          <p:cNvSpPr/>
          <p:nvPr/>
        </p:nvSpPr>
        <p:spPr>
          <a:xfrm>
            <a:off x="723900" y="2537371"/>
            <a:ext cx="11000869"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4B5563"/>
                </a:solidFill>
                <a:latin typeface="Open Sans" pitchFamily="34" charset="0"/>
                <a:ea typeface="Open Sans" pitchFamily="34" charset="-122"/>
                <a:cs typeface="Open Sans" pitchFamily="34" charset="-120"/>
              </a:rPr>
              <a:t>Entry point: 2-3cm inferior and 1cm medial to corner.</a:t>
            </a:r>
            <a:endParaRPr lang="en-US" sz="1350" dirty="0"/>
          </a:p>
        </p:txBody>
      </p:sp>
      <p:sp>
        <p:nvSpPr>
          <p:cNvPr id="21" name="SK-27-text-20"/>
          <p:cNvSpPr/>
          <p:nvPr/>
        </p:nvSpPr>
        <p:spPr>
          <a:xfrm>
            <a:off x="723900" y="2887861"/>
            <a:ext cx="11000869"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4B5563"/>
                </a:solidFill>
                <a:latin typeface="Open Sans" pitchFamily="34" charset="0"/>
                <a:ea typeface="Open Sans" pitchFamily="34" charset="-122"/>
                <a:cs typeface="Open Sans" pitchFamily="34" charset="-120"/>
              </a:rPr>
              <a:t>Direction: Aim towards the coracoid process anteriorly.</a:t>
            </a:r>
            <a:endParaRPr lang="en-US" sz="1350" dirty="0"/>
          </a:p>
        </p:txBody>
      </p:sp>
      <p:sp>
        <p:nvSpPr>
          <p:cNvPr id="22" name="SK-27-text-21"/>
          <p:cNvSpPr/>
          <p:nvPr/>
        </p:nvSpPr>
        <p:spPr>
          <a:xfrm>
            <a:off x="723900" y="3238351"/>
            <a:ext cx="6229350" cy="548580"/>
          </a:xfrm>
          <a:prstGeom prst="rect">
            <a:avLst/>
          </a:prstGeom>
          <a:noFill/>
          <a:ln/>
        </p:spPr>
        <p:txBody>
          <a:bodyPr vert="horz" wrap="square" lIns="0" tIns="0" rIns="0" bIns="0" rtlCol="0" anchor="ctr"/>
          <a:lstStyle/>
          <a:p>
            <a:pPr marL="0" indent="0" algn="l">
              <a:lnSpc>
                <a:spcPts val="2160"/>
              </a:lnSpc>
              <a:buNone/>
            </a:pPr>
            <a:r>
              <a:rPr lang="en-US" sz="1350" dirty="0">
                <a:solidFill>
                  <a:srgbClr val="4B5563"/>
                </a:solidFill>
                <a:latin typeface="Open Sans" pitchFamily="34" charset="0"/>
                <a:ea typeface="Open Sans" pitchFamily="34" charset="-122"/>
                <a:cs typeface="Open Sans" pitchFamily="34" charset="-120"/>
              </a:rPr>
              <a:t>Advantages: Larger target area, lower risk of hitting rotator cuff tendons directly.</a:t>
            </a:r>
            <a:endParaRPr lang="en-US" sz="1350" dirty="0"/>
          </a:p>
        </p:txBody>
      </p:sp>
      <p:sp>
        <p:nvSpPr>
          <p:cNvPr id="23" name="SK-27-text-22"/>
          <p:cNvSpPr/>
          <p:nvPr/>
        </p:nvSpPr>
        <p:spPr>
          <a:xfrm>
            <a:off x="819150" y="4282232"/>
            <a:ext cx="645795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E67E22"/>
                </a:solidFill>
              </a:rPr>
              <a:t>Lateral Approach</a:t>
            </a:r>
            <a:endParaRPr lang="en-US" sz="1650" dirty="0"/>
          </a:p>
        </p:txBody>
      </p:sp>
      <p:sp>
        <p:nvSpPr>
          <p:cNvPr id="24" name="SK-27-text-23"/>
          <p:cNvSpPr/>
          <p:nvPr/>
        </p:nvSpPr>
        <p:spPr>
          <a:xfrm>
            <a:off x="723900" y="4710857"/>
            <a:ext cx="7627097"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4B5563"/>
                </a:solidFill>
                <a:latin typeface="Open Sans" pitchFamily="34" charset="0"/>
                <a:ea typeface="Open Sans" pitchFamily="34" charset="-122"/>
                <a:cs typeface="Open Sans" pitchFamily="34" charset="-120"/>
              </a:rPr>
              <a:t>Directly lateral to the acromial edge.</a:t>
            </a:r>
            <a:endParaRPr lang="en-US" sz="1350" dirty="0"/>
          </a:p>
        </p:txBody>
      </p:sp>
      <p:sp>
        <p:nvSpPr>
          <p:cNvPr id="25" name="SK-27-text-24"/>
          <p:cNvSpPr/>
          <p:nvPr/>
        </p:nvSpPr>
        <p:spPr>
          <a:xfrm>
            <a:off x="723900" y="5061347"/>
            <a:ext cx="10273193"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4B5563"/>
                </a:solidFill>
                <a:latin typeface="Open Sans" pitchFamily="34" charset="0"/>
                <a:ea typeface="Open Sans" pitchFamily="34" charset="-122"/>
                <a:cs typeface="Open Sans" pitchFamily="34" charset="-120"/>
              </a:rPr>
              <a:t>Entry point: 1-2cm below the mid-lateral acromion.</a:t>
            </a:r>
            <a:endParaRPr lang="en-US" sz="1350" dirty="0"/>
          </a:p>
        </p:txBody>
      </p:sp>
      <p:sp>
        <p:nvSpPr>
          <p:cNvPr id="26" name="SK-27-text-25"/>
          <p:cNvSpPr/>
          <p:nvPr/>
        </p:nvSpPr>
        <p:spPr>
          <a:xfrm>
            <a:off x="723900" y="5411837"/>
            <a:ext cx="11468100"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4B5563"/>
                </a:solidFill>
                <a:latin typeface="Open Sans" pitchFamily="34" charset="0"/>
                <a:ea typeface="Open Sans" pitchFamily="34" charset="-122"/>
                <a:cs typeface="Open Sans" pitchFamily="34" charset="-120"/>
              </a:rPr>
              <a:t>Direction: Horizontal/slightly superior into subacromial space.</a:t>
            </a:r>
            <a:endParaRPr lang="en-US" sz="1350" dirty="0"/>
          </a:p>
        </p:txBody>
      </p:sp>
      <p:sp>
        <p:nvSpPr>
          <p:cNvPr id="27" name="SK-27-text-26"/>
          <p:cNvSpPr/>
          <p:nvPr/>
        </p:nvSpPr>
        <p:spPr>
          <a:xfrm>
            <a:off x="723900" y="5762327"/>
            <a:ext cx="11468100"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4B5563"/>
                </a:solidFill>
                <a:latin typeface="Open Sans" pitchFamily="34" charset="0"/>
                <a:ea typeface="Open Sans" pitchFamily="34" charset="-122"/>
                <a:cs typeface="Open Sans" pitchFamily="34" charset="-120"/>
              </a:rPr>
              <a:t>Note: Often used for diagnostic Lidocaine tests (Neer's test).</a:t>
            </a:r>
            <a:endParaRPr lang="en-US" sz="1350" dirty="0"/>
          </a:p>
        </p:txBody>
      </p:sp>
      <p:sp>
        <p:nvSpPr>
          <p:cNvPr id="28" name="SK-27-text-27"/>
          <p:cNvSpPr/>
          <p:nvPr/>
        </p:nvSpPr>
        <p:spPr>
          <a:xfrm>
            <a:off x="7791450" y="1407765"/>
            <a:ext cx="42291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E67E22"/>
                </a:solidFill>
              </a:rPr>
              <a:t>Drug Preparation</a:t>
            </a:r>
            <a:endParaRPr lang="en-US" sz="1650" dirty="0"/>
          </a:p>
        </p:txBody>
      </p:sp>
      <p:sp>
        <p:nvSpPr>
          <p:cNvPr id="29" name="SK-27-text-28"/>
          <p:cNvSpPr/>
          <p:nvPr/>
        </p:nvSpPr>
        <p:spPr>
          <a:xfrm>
            <a:off x="7581900" y="1950690"/>
            <a:ext cx="40767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A1A1B"/>
                </a:solidFill>
                <a:latin typeface="Open Sans" pitchFamily="34" charset="0"/>
                <a:ea typeface="Open Sans" pitchFamily="34" charset="-122"/>
                <a:cs typeface="Open Sans" pitchFamily="34" charset="-120"/>
              </a:rPr>
              <a:t>Standard Mix:</a:t>
            </a:r>
            <a:endParaRPr lang="en-US" sz="1200" dirty="0"/>
          </a:p>
        </p:txBody>
      </p:sp>
      <p:sp>
        <p:nvSpPr>
          <p:cNvPr id="30" name="SK-27-text-29"/>
          <p:cNvSpPr/>
          <p:nvPr/>
        </p:nvSpPr>
        <p:spPr>
          <a:xfrm>
            <a:off x="7581900" y="2217390"/>
            <a:ext cx="4000500" cy="457200"/>
          </a:xfrm>
          <a:prstGeom prst="rect">
            <a:avLst/>
          </a:prstGeom>
          <a:noFill/>
          <a:ln/>
        </p:spPr>
        <p:txBody>
          <a:bodyPr vert="horz" wrap="square" lIns="0" tIns="0" rIns="0" bIns="0" rtlCol="0" anchor="ctr"/>
          <a:lstStyle/>
          <a:p>
            <a:pPr marL="0" indent="0">
              <a:lnSpc>
                <a:spcPts val="1800"/>
              </a:lnSpc>
              <a:buNone/>
            </a:pPr>
            <a:r>
              <a:rPr lang="en-US" sz="1200" dirty="0">
                <a:solidFill>
                  <a:srgbClr val="1A1A1B"/>
                </a:solidFill>
                <a:latin typeface="Open Sans" pitchFamily="34" charset="0"/>
                <a:ea typeface="Open Sans" pitchFamily="34" charset="-122"/>
                <a:cs typeface="Open Sans" pitchFamily="34" charset="-120"/>
              </a:rPr>
              <a:t>Triamcinolone 40mg (1mL) + Lidocaine 1% (approx. 5-9mL).</a:t>
            </a:r>
            <a:endParaRPr lang="en-US" sz="1200" dirty="0"/>
          </a:p>
        </p:txBody>
      </p:sp>
      <p:sp>
        <p:nvSpPr>
          <p:cNvPr id="31" name="SK-27-text-30"/>
          <p:cNvSpPr/>
          <p:nvPr/>
        </p:nvSpPr>
        <p:spPr>
          <a:xfrm>
            <a:off x="7696200" y="2931765"/>
            <a:ext cx="4495800"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4B5563"/>
                </a:solidFill>
                <a:latin typeface="Open Sans" pitchFamily="34" charset="0"/>
                <a:ea typeface="Open Sans" pitchFamily="34" charset="-122"/>
                <a:cs typeface="Open Sans" pitchFamily="34" charset="-120"/>
              </a:rPr>
              <a:t>Maintain strict aseptic technique.</a:t>
            </a:r>
            <a:endParaRPr lang="en-US" sz="1350" dirty="0"/>
          </a:p>
        </p:txBody>
      </p:sp>
      <p:sp>
        <p:nvSpPr>
          <p:cNvPr id="32" name="SK-27-text-31"/>
          <p:cNvSpPr/>
          <p:nvPr/>
        </p:nvSpPr>
        <p:spPr>
          <a:xfrm>
            <a:off x="7696200" y="3282255"/>
            <a:ext cx="4495800"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4B5563"/>
                </a:solidFill>
                <a:latin typeface="Open Sans" pitchFamily="34" charset="0"/>
                <a:ea typeface="Open Sans" pitchFamily="34" charset="-122"/>
                <a:cs typeface="Open Sans" pitchFamily="34" charset="-120"/>
              </a:rPr>
              <a:t>Use 21G (Green) needle for injection.</a:t>
            </a:r>
            <a:endParaRPr lang="en-US" sz="1350" dirty="0"/>
          </a:p>
        </p:txBody>
      </p:sp>
      <p:sp>
        <p:nvSpPr>
          <p:cNvPr id="33" name="SK-27-text-32"/>
          <p:cNvSpPr/>
          <p:nvPr/>
        </p:nvSpPr>
        <p:spPr>
          <a:xfrm>
            <a:off x="7696200" y="3632746"/>
            <a:ext cx="4000500" cy="548580"/>
          </a:xfrm>
          <a:prstGeom prst="rect">
            <a:avLst/>
          </a:prstGeom>
          <a:noFill/>
          <a:ln/>
        </p:spPr>
        <p:txBody>
          <a:bodyPr vert="horz" wrap="square" lIns="0" tIns="0" rIns="0" bIns="0" rtlCol="0" anchor="ctr"/>
          <a:lstStyle/>
          <a:p>
            <a:pPr marL="0" indent="0" algn="l">
              <a:lnSpc>
                <a:spcPts val="2160"/>
              </a:lnSpc>
              <a:buNone/>
            </a:pPr>
            <a:r>
              <a:rPr lang="en-US" sz="1350" dirty="0">
                <a:solidFill>
                  <a:srgbClr val="4B5563"/>
                </a:solidFill>
                <a:latin typeface="Open Sans" pitchFamily="34" charset="0"/>
                <a:ea typeface="Open Sans" pitchFamily="34" charset="-122"/>
                <a:cs typeface="Open Sans" pitchFamily="34" charset="-120"/>
              </a:rPr>
              <a:t>Ensure no resistance; fluid should flow easily into the bursa.</a:t>
            </a:r>
            <a:endParaRPr lang="en-US" sz="1350" dirty="0"/>
          </a:p>
        </p:txBody>
      </p:sp>
      <p:sp>
        <p:nvSpPr>
          <p:cNvPr id="34" name="SK-27-text-33"/>
          <p:cNvSpPr/>
          <p:nvPr/>
        </p:nvSpPr>
        <p:spPr>
          <a:xfrm>
            <a:off x="7681912" y="4886325"/>
            <a:ext cx="45100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E44AD"/>
                </a:solidFill>
              </a:rPr>
              <a:t> AKT FOCUS: NICE LIMITS</a:t>
            </a:r>
            <a:endParaRPr lang="en-US" sz="1350" dirty="0"/>
          </a:p>
        </p:txBody>
      </p:sp>
      <p:sp>
        <p:nvSpPr>
          <p:cNvPr id="35" name="SK-27-text-34"/>
          <p:cNvSpPr/>
          <p:nvPr/>
        </p:nvSpPr>
        <p:spPr>
          <a:xfrm>
            <a:off x="7467600" y="5219700"/>
            <a:ext cx="4229100" cy="1143000"/>
          </a:xfrm>
          <a:prstGeom prst="rect">
            <a:avLst/>
          </a:prstGeom>
          <a:noFill/>
          <a:ln/>
        </p:spPr>
        <p:txBody>
          <a:bodyPr vert="horz" wrap="square" lIns="0" tIns="0" rIns="0" bIns="0" rtlCol="0" anchor="ctr"/>
          <a:lstStyle/>
          <a:p>
            <a:pPr marL="0" indent="0">
              <a:lnSpc>
                <a:spcPts val="1800"/>
              </a:lnSpc>
              <a:buNone/>
            </a:pPr>
            <a:r>
              <a:rPr lang="en-US" sz="1200" b="1" dirty="0">
                <a:solidFill>
                  <a:srgbClr val="1A1A1B"/>
                </a:solidFill>
                <a:latin typeface="Open Sans" pitchFamily="34" charset="0"/>
                <a:ea typeface="Open Sans" pitchFamily="34" charset="-122"/>
                <a:cs typeface="Open Sans" pitchFamily="34" charset="-120"/>
              </a:rPr>
              <a:t>Maximum 3 injections</a:t>
            </a:r>
            <a:r>
              <a:rPr lang="en-US" sz="1200" dirty="0">
                <a:solidFill>
                  <a:srgbClr val="1A1A1B"/>
                </a:solidFill>
                <a:latin typeface="Open Sans" pitchFamily="34" charset="0"/>
                <a:ea typeface="Open Sans" pitchFamily="34" charset="-122"/>
                <a:cs typeface="Open Sans" pitchFamily="34" charset="-120"/>
              </a:rPr>
              <a:t> per shoulder (NICE CKS).</a:t>
            </a:r>
            <a:endParaRPr lang="en-US" sz="1200" dirty="0"/>
          </a:p>
          <a:p>
            <a:pPr marL="0" indent="0">
              <a:lnSpc>
                <a:spcPts val="1800"/>
              </a:lnSpc>
              <a:buNone/>
            </a:pPr>
            <a:endParaRPr lang="en-US" sz="1200" dirty="0"/>
          </a:p>
          <a:p>
            <a:pPr marL="0" indent="0">
              <a:lnSpc>
                <a:spcPts val="1800"/>
              </a:lnSpc>
              <a:buNone/>
            </a:pPr>
            <a:r>
              <a:rPr lang="en-US" sz="1200" dirty="0">
                <a:solidFill>
                  <a:srgbClr val="1A1A1B"/>
                </a:solidFill>
                <a:latin typeface="Open Sans" pitchFamily="34" charset="0"/>
                <a:ea typeface="Open Sans" pitchFamily="34" charset="-122"/>
                <a:cs typeface="Open Sans" pitchFamily="34" charset="-120"/>
              </a:rPr>
              <a:t>Evidence suggests multiple injections may weaken tendon collagen structure. Always allow 3-6 months of conservative management before surgical referral.</a:t>
            </a:r>
            <a:endParaRPr lang="en-US" sz="1200" dirty="0"/>
          </a:p>
        </p:txBody>
      </p:sp>
      <p:sp>
        <p:nvSpPr>
          <p:cNvPr id="36" name="SK-27-text-35"/>
          <p:cNvSpPr/>
          <p:nvPr/>
        </p:nvSpPr>
        <p:spPr>
          <a:xfrm>
            <a:off x="381000" y="6400800"/>
            <a:ext cx="11506200" cy="26670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8-img-3" descr="preencoded.png"/>
          <p:cNvPicPr>
            <a:picLocks noChangeAspect="1"/>
          </p:cNvPicPr>
          <p:nvPr/>
        </p:nvPicPr>
        <p:blipFill>
          <a:blip r:embed="rId5"/>
          <a:stretch>
            <a:fillRect/>
          </a:stretch>
        </p:blipFill>
        <p:spPr>
          <a:xfrm>
            <a:off x="571500" y="381000"/>
            <a:ext cx="11049000" cy="626715"/>
          </a:xfrm>
          <a:prstGeom prst="rect">
            <a:avLst/>
          </a:prstGeom>
        </p:spPr>
      </p:pic>
      <p:pic>
        <p:nvPicPr>
          <p:cNvPr id="5" name="SK-28-img-4" descr="preencoded.png"/>
          <p:cNvPicPr>
            <a:picLocks noChangeAspect="1"/>
          </p:cNvPicPr>
          <p:nvPr/>
        </p:nvPicPr>
        <p:blipFill>
          <a:blip r:embed="rId6"/>
          <a:stretch>
            <a:fillRect/>
          </a:stretch>
        </p:blipFill>
        <p:spPr>
          <a:xfrm>
            <a:off x="571500" y="1293465"/>
            <a:ext cx="5410200" cy="4297710"/>
          </a:xfrm>
          <a:prstGeom prst="rect">
            <a:avLst/>
          </a:prstGeom>
        </p:spPr>
      </p:pic>
      <p:pic>
        <p:nvPicPr>
          <p:cNvPr id="6" name="SK-28-img-5" descr="preencoded.png"/>
          <p:cNvPicPr>
            <a:picLocks noChangeAspect="1"/>
          </p:cNvPicPr>
          <p:nvPr/>
        </p:nvPicPr>
        <p:blipFill>
          <a:blip r:embed="rId7"/>
          <a:stretch>
            <a:fillRect/>
          </a:stretch>
        </p:blipFill>
        <p:spPr>
          <a:xfrm>
            <a:off x="762000" y="1483965"/>
            <a:ext cx="5029200" cy="409575"/>
          </a:xfrm>
          <a:prstGeom prst="rect">
            <a:avLst/>
          </a:prstGeom>
        </p:spPr>
      </p:pic>
      <p:pic>
        <p:nvPicPr>
          <p:cNvPr id="7" name="SK-28-img-6" descr="preencoded.png"/>
          <p:cNvPicPr>
            <a:picLocks noChangeAspect="1"/>
          </p:cNvPicPr>
          <p:nvPr/>
        </p:nvPicPr>
        <p:blipFill>
          <a:blip r:embed="rId8"/>
          <a:stretch>
            <a:fillRect/>
          </a:stretch>
        </p:blipFill>
        <p:spPr>
          <a:xfrm>
            <a:off x="762000" y="1526828"/>
            <a:ext cx="285750" cy="228600"/>
          </a:xfrm>
          <a:prstGeom prst="rect">
            <a:avLst/>
          </a:prstGeom>
        </p:spPr>
      </p:pic>
      <p:pic>
        <p:nvPicPr>
          <p:cNvPr id="8" name="SK-28-img-7" descr="preencoded.png"/>
          <p:cNvPicPr>
            <a:picLocks noChangeAspect="1"/>
          </p:cNvPicPr>
          <p:nvPr/>
        </p:nvPicPr>
        <p:blipFill>
          <a:blip r:embed="rId9"/>
          <a:stretch>
            <a:fillRect/>
          </a:stretch>
        </p:blipFill>
        <p:spPr>
          <a:xfrm>
            <a:off x="762000" y="4719638"/>
            <a:ext cx="5029200" cy="681038"/>
          </a:xfrm>
          <a:prstGeom prst="rect">
            <a:avLst/>
          </a:prstGeom>
        </p:spPr>
      </p:pic>
      <p:pic>
        <p:nvPicPr>
          <p:cNvPr id="9" name="SK-28-img-8" descr="preencoded.png"/>
          <p:cNvPicPr>
            <a:picLocks noChangeAspect="1"/>
          </p:cNvPicPr>
          <p:nvPr/>
        </p:nvPicPr>
        <p:blipFill>
          <a:blip r:embed="rId6"/>
          <a:stretch>
            <a:fillRect/>
          </a:stretch>
        </p:blipFill>
        <p:spPr>
          <a:xfrm>
            <a:off x="6210300" y="1293465"/>
            <a:ext cx="5410200" cy="4297710"/>
          </a:xfrm>
          <a:prstGeom prst="rect">
            <a:avLst/>
          </a:prstGeom>
        </p:spPr>
      </p:pic>
      <p:pic>
        <p:nvPicPr>
          <p:cNvPr id="10" name="SK-28-img-9" descr="preencoded.png"/>
          <p:cNvPicPr>
            <a:picLocks noChangeAspect="1"/>
          </p:cNvPicPr>
          <p:nvPr/>
        </p:nvPicPr>
        <p:blipFill>
          <a:blip r:embed="rId7"/>
          <a:stretch>
            <a:fillRect/>
          </a:stretch>
        </p:blipFill>
        <p:spPr>
          <a:xfrm>
            <a:off x="6400800" y="1483965"/>
            <a:ext cx="5029200" cy="409575"/>
          </a:xfrm>
          <a:prstGeom prst="rect">
            <a:avLst/>
          </a:prstGeom>
        </p:spPr>
      </p:pic>
      <p:pic>
        <p:nvPicPr>
          <p:cNvPr id="11" name="SK-28-img-10" descr="preencoded.png"/>
          <p:cNvPicPr>
            <a:picLocks noChangeAspect="1"/>
          </p:cNvPicPr>
          <p:nvPr/>
        </p:nvPicPr>
        <p:blipFill>
          <a:blip r:embed="rId10"/>
          <a:stretch>
            <a:fillRect/>
          </a:stretch>
        </p:blipFill>
        <p:spPr>
          <a:xfrm>
            <a:off x="6400800" y="1526828"/>
            <a:ext cx="285750" cy="228600"/>
          </a:xfrm>
          <a:prstGeom prst="rect">
            <a:avLst/>
          </a:prstGeom>
        </p:spPr>
      </p:pic>
      <p:pic>
        <p:nvPicPr>
          <p:cNvPr id="12" name="SK-28-img-11" descr="preencoded.png"/>
          <p:cNvPicPr>
            <a:picLocks noChangeAspect="1"/>
          </p:cNvPicPr>
          <p:nvPr/>
        </p:nvPicPr>
        <p:blipFill>
          <a:blip r:embed="rId9"/>
          <a:stretch>
            <a:fillRect/>
          </a:stretch>
        </p:blipFill>
        <p:spPr>
          <a:xfrm>
            <a:off x="6400800" y="4719638"/>
            <a:ext cx="5029200" cy="681038"/>
          </a:xfrm>
          <a:prstGeom prst="rect">
            <a:avLst/>
          </a:prstGeom>
        </p:spPr>
      </p:pic>
      <p:pic>
        <p:nvPicPr>
          <p:cNvPr id="13" name="SK-28-img-12" descr="preencoded.png"/>
          <p:cNvPicPr>
            <a:picLocks noChangeAspect="1"/>
          </p:cNvPicPr>
          <p:nvPr/>
        </p:nvPicPr>
        <p:blipFill>
          <a:blip r:embed="rId11"/>
          <a:stretch>
            <a:fillRect/>
          </a:stretch>
        </p:blipFill>
        <p:spPr>
          <a:xfrm>
            <a:off x="571500" y="5819775"/>
            <a:ext cx="5448300" cy="657225"/>
          </a:xfrm>
          <a:prstGeom prst="rect">
            <a:avLst/>
          </a:prstGeom>
        </p:spPr>
      </p:pic>
      <p:pic>
        <p:nvPicPr>
          <p:cNvPr id="14" name="SK-28-img-13" descr="preencoded.png"/>
          <p:cNvPicPr>
            <a:picLocks noChangeAspect="1"/>
          </p:cNvPicPr>
          <p:nvPr/>
        </p:nvPicPr>
        <p:blipFill>
          <a:blip r:embed="rId12"/>
          <a:stretch>
            <a:fillRect/>
          </a:stretch>
        </p:blipFill>
        <p:spPr>
          <a:xfrm>
            <a:off x="723900" y="6043613"/>
            <a:ext cx="333375" cy="209550"/>
          </a:xfrm>
          <a:prstGeom prst="rect">
            <a:avLst/>
          </a:prstGeom>
        </p:spPr>
      </p:pic>
      <p:pic>
        <p:nvPicPr>
          <p:cNvPr id="15" name="SK-28-img-14" descr="preencoded.png"/>
          <p:cNvPicPr>
            <a:picLocks noChangeAspect="1"/>
          </p:cNvPicPr>
          <p:nvPr/>
        </p:nvPicPr>
        <p:blipFill>
          <a:blip r:embed="rId13"/>
          <a:stretch>
            <a:fillRect/>
          </a:stretch>
        </p:blipFill>
        <p:spPr>
          <a:xfrm>
            <a:off x="6172200" y="5819775"/>
            <a:ext cx="5448300" cy="657225"/>
          </a:xfrm>
          <a:prstGeom prst="rect">
            <a:avLst/>
          </a:prstGeom>
        </p:spPr>
      </p:pic>
      <p:pic>
        <p:nvPicPr>
          <p:cNvPr id="16" name="SK-28-img-15" descr="preencoded.png"/>
          <p:cNvPicPr>
            <a:picLocks noChangeAspect="1"/>
          </p:cNvPicPr>
          <p:nvPr/>
        </p:nvPicPr>
        <p:blipFill>
          <a:blip r:embed="rId14"/>
          <a:stretch>
            <a:fillRect/>
          </a:stretch>
        </p:blipFill>
        <p:spPr>
          <a:xfrm>
            <a:off x="6324600" y="6043613"/>
            <a:ext cx="352425" cy="209550"/>
          </a:xfrm>
          <a:prstGeom prst="rect">
            <a:avLst/>
          </a:prstGeom>
        </p:spPr>
      </p:pic>
      <p:pic>
        <p:nvPicPr>
          <p:cNvPr id="17" name="SK-28-img-16" descr="preencoded.png"/>
          <p:cNvPicPr>
            <a:picLocks noChangeAspect="1"/>
          </p:cNvPicPr>
          <p:nvPr/>
        </p:nvPicPr>
        <p:blipFill>
          <a:blip r:embed="rId15"/>
          <a:stretch>
            <a:fillRect/>
          </a:stretch>
        </p:blipFill>
        <p:spPr>
          <a:xfrm>
            <a:off x="571500" y="6400800"/>
            <a:ext cx="11049000" cy="266700"/>
          </a:xfrm>
          <a:prstGeom prst="rect">
            <a:avLst/>
          </a:prstGeom>
        </p:spPr>
      </p:pic>
      <p:sp>
        <p:nvSpPr>
          <p:cNvPr id="18" name="SK-28-text-17"/>
          <p:cNvSpPr/>
          <p:nvPr/>
        </p:nvSpPr>
        <p:spPr>
          <a:xfrm>
            <a:off x="762000" y="381000"/>
            <a:ext cx="10934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19" name="SK-28-text-18"/>
          <p:cNvSpPr/>
          <p:nvPr/>
        </p:nvSpPr>
        <p:spPr>
          <a:xfrm>
            <a:off x="762000" y="619125"/>
            <a:ext cx="114300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Injection Techniques: Intra-articular &amp; AC Joint</a:t>
            </a:r>
            <a:endParaRPr lang="en-US" sz="2550" dirty="0"/>
          </a:p>
        </p:txBody>
      </p:sp>
      <p:sp>
        <p:nvSpPr>
          <p:cNvPr id="20" name="SK-28-text-19"/>
          <p:cNvSpPr/>
          <p:nvPr/>
        </p:nvSpPr>
        <p:spPr>
          <a:xfrm>
            <a:off x="1162050" y="1483965"/>
            <a:ext cx="56368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Posterior Glenohumeral</a:t>
            </a:r>
            <a:endParaRPr lang="en-US" sz="1650" dirty="0"/>
          </a:p>
        </p:txBody>
      </p:sp>
      <p:sp>
        <p:nvSpPr>
          <p:cNvPr id="21" name="SK-28-text-20"/>
          <p:cNvSpPr/>
          <p:nvPr/>
        </p:nvSpPr>
        <p:spPr>
          <a:xfrm>
            <a:off x="1028700" y="2045940"/>
            <a:ext cx="10217727"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latin typeface="Open Sans" pitchFamily="34" charset="0"/>
                <a:ea typeface="Open Sans" pitchFamily="34" charset="-122"/>
                <a:cs typeface="Open Sans" pitchFamily="34" charset="-120"/>
              </a:rPr>
              <a:t>Indications:</a:t>
            </a:r>
            <a:r>
              <a:rPr lang="en-US" sz="1200" dirty="0">
                <a:solidFill>
                  <a:srgbClr val="4B5563"/>
                </a:solidFill>
                <a:latin typeface="Open Sans" pitchFamily="34" charset="0"/>
                <a:ea typeface="Open Sans" pitchFamily="34" charset="-122"/>
                <a:cs typeface="Open Sans" pitchFamily="34" charset="-120"/>
              </a:rPr>
              <a:t> Frozen Shoulder (Stage I/II), Glenohumeral OA.</a:t>
            </a:r>
            <a:endParaRPr lang="en-US" sz="1200" dirty="0"/>
          </a:p>
        </p:txBody>
      </p:sp>
      <p:sp>
        <p:nvSpPr>
          <p:cNvPr id="22" name="SK-28-text-21"/>
          <p:cNvSpPr/>
          <p:nvPr/>
        </p:nvSpPr>
        <p:spPr>
          <a:xfrm>
            <a:off x="1028700" y="2388840"/>
            <a:ext cx="47625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latin typeface="Open Sans" pitchFamily="34" charset="0"/>
                <a:ea typeface="Open Sans" pitchFamily="34" charset="-122"/>
                <a:cs typeface="Open Sans" pitchFamily="34" charset="-120"/>
              </a:rPr>
              <a:t>Patient Position:</a:t>
            </a:r>
            <a:r>
              <a:rPr lang="en-US" sz="1200" dirty="0">
                <a:solidFill>
                  <a:srgbClr val="4B5563"/>
                </a:solidFill>
                <a:latin typeface="Open Sans" pitchFamily="34" charset="0"/>
                <a:ea typeface="Open Sans" pitchFamily="34" charset="-122"/>
                <a:cs typeface="Open Sans" pitchFamily="34" charset="-120"/>
              </a:rPr>
              <a:t> Sitting upright, arm resting in lap (neutral/slight internal rotation).</a:t>
            </a:r>
            <a:endParaRPr lang="en-US" sz="1200" dirty="0"/>
          </a:p>
        </p:txBody>
      </p:sp>
      <p:sp>
        <p:nvSpPr>
          <p:cNvPr id="23" name="SK-28-text-22"/>
          <p:cNvSpPr/>
          <p:nvPr/>
        </p:nvSpPr>
        <p:spPr>
          <a:xfrm>
            <a:off x="1028700" y="2960340"/>
            <a:ext cx="47625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latin typeface="Open Sans" pitchFamily="34" charset="0"/>
                <a:ea typeface="Open Sans" pitchFamily="34" charset="-122"/>
                <a:cs typeface="Open Sans" pitchFamily="34" charset="-120"/>
              </a:rPr>
              <a:t>Landmarks:</a:t>
            </a:r>
            <a:r>
              <a:rPr lang="en-US" sz="1200" dirty="0">
                <a:solidFill>
                  <a:srgbClr val="4B5563"/>
                </a:solidFill>
                <a:latin typeface="Open Sans" pitchFamily="34" charset="0"/>
                <a:ea typeface="Open Sans" pitchFamily="34" charset="-122"/>
                <a:cs typeface="Open Sans" pitchFamily="34" charset="-120"/>
              </a:rPr>
              <a:t> Palpate posterolateral corner of acromion. Identify "soft spot" ~2cm inferior and 1cm medial.</a:t>
            </a:r>
            <a:endParaRPr lang="en-US" sz="1200" dirty="0"/>
          </a:p>
        </p:txBody>
      </p:sp>
      <p:sp>
        <p:nvSpPr>
          <p:cNvPr id="24" name="SK-28-text-23"/>
          <p:cNvSpPr/>
          <p:nvPr/>
        </p:nvSpPr>
        <p:spPr>
          <a:xfrm>
            <a:off x="1028700" y="3531840"/>
            <a:ext cx="1091045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latin typeface="Open Sans" pitchFamily="34" charset="0"/>
                <a:ea typeface="Open Sans" pitchFamily="34" charset="-122"/>
                <a:cs typeface="Open Sans" pitchFamily="34" charset="-120"/>
              </a:rPr>
              <a:t>Trajectory:</a:t>
            </a:r>
            <a:r>
              <a:rPr lang="en-US" sz="1200" dirty="0">
                <a:solidFill>
                  <a:srgbClr val="4B5563"/>
                </a:solidFill>
                <a:latin typeface="Open Sans" pitchFamily="34" charset="0"/>
                <a:ea typeface="Open Sans" pitchFamily="34" charset="-122"/>
                <a:cs typeface="Open Sans" pitchFamily="34" charset="-120"/>
              </a:rPr>
              <a:t> Aim needle anteriorly towards the coracoid process.</a:t>
            </a:r>
            <a:endParaRPr lang="en-US" sz="1200" dirty="0"/>
          </a:p>
        </p:txBody>
      </p:sp>
      <p:sp>
        <p:nvSpPr>
          <p:cNvPr id="25" name="SK-28-text-24"/>
          <p:cNvSpPr/>
          <p:nvPr/>
        </p:nvSpPr>
        <p:spPr>
          <a:xfrm>
            <a:off x="1028700" y="3874740"/>
            <a:ext cx="47625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latin typeface="Open Sans" pitchFamily="34" charset="0"/>
                <a:ea typeface="Open Sans" pitchFamily="34" charset="-122"/>
                <a:cs typeface="Open Sans" pitchFamily="34" charset="-120"/>
              </a:rPr>
              <a:t>Technique:</a:t>
            </a:r>
            <a:r>
              <a:rPr lang="en-US" sz="1200" dirty="0">
                <a:solidFill>
                  <a:srgbClr val="4B5563"/>
                </a:solidFill>
                <a:latin typeface="Open Sans" pitchFamily="34" charset="0"/>
                <a:ea typeface="Open Sans" pitchFamily="34" charset="-122"/>
                <a:cs typeface="Open Sans" pitchFamily="34" charset="-120"/>
              </a:rPr>
              <a:t> Insert needle (green 21G) to hilt or until joint capsule is penetrated (loss of resistance).</a:t>
            </a:r>
            <a:endParaRPr lang="en-US" sz="1200" dirty="0"/>
          </a:p>
        </p:txBody>
      </p:sp>
      <p:sp>
        <p:nvSpPr>
          <p:cNvPr id="26" name="SK-28-text-25"/>
          <p:cNvSpPr/>
          <p:nvPr/>
        </p:nvSpPr>
        <p:spPr>
          <a:xfrm>
            <a:off x="876300" y="4833938"/>
            <a:ext cx="48768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7E22"/>
                </a:solidFill>
              </a:rPr>
              <a:t>TYPICAL FORMULARY</a:t>
            </a:r>
            <a:endParaRPr lang="en-US" sz="1050" dirty="0"/>
          </a:p>
        </p:txBody>
      </p:sp>
      <p:sp>
        <p:nvSpPr>
          <p:cNvPr id="27" name="SK-28-text-26"/>
          <p:cNvSpPr/>
          <p:nvPr/>
        </p:nvSpPr>
        <p:spPr>
          <a:xfrm>
            <a:off x="876300" y="5072063"/>
            <a:ext cx="89916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A1A1B"/>
                </a:solidFill>
                <a:latin typeface="Open Sans" pitchFamily="34" charset="0"/>
                <a:ea typeface="Open Sans" pitchFamily="34" charset="-122"/>
                <a:cs typeface="Open Sans" pitchFamily="34" charset="-120"/>
              </a:rPr>
              <a:t>Triamcinolone 40mg + 1% Lidocaine (total 5-10ml)</a:t>
            </a:r>
            <a:endParaRPr lang="en-US" sz="1125" dirty="0"/>
          </a:p>
        </p:txBody>
      </p:sp>
      <p:sp>
        <p:nvSpPr>
          <p:cNvPr id="28" name="SK-28-text-27"/>
          <p:cNvSpPr/>
          <p:nvPr/>
        </p:nvSpPr>
        <p:spPr>
          <a:xfrm>
            <a:off x="6800850" y="1483965"/>
            <a:ext cx="539115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Direct Superior AC Joint</a:t>
            </a:r>
            <a:endParaRPr lang="en-US" sz="1650" dirty="0"/>
          </a:p>
        </p:txBody>
      </p:sp>
      <p:sp>
        <p:nvSpPr>
          <p:cNvPr id="29" name="SK-28-text-28"/>
          <p:cNvSpPr/>
          <p:nvPr/>
        </p:nvSpPr>
        <p:spPr>
          <a:xfrm>
            <a:off x="6667500" y="2045940"/>
            <a:ext cx="552450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latin typeface="Open Sans" pitchFamily="34" charset="0"/>
                <a:ea typeface="Open Sans" pitchFamily="34" charset="-122"/>
                <a:cs typeface="Open Sans" pitchFamily="34" charset="-120"/>
              </a:rPr>
              <a:t>Indications:</a:t>
            </a:r>
            <a:r>
              <a:rPr lang="en-US" sz="1200" dirty="0">
                <a:solidFill>
                  <a:srgbClr val="4B5563"/>
                </a:solidFill>
                <a:latin typeface="Open Sans" pitchFamily="34" charset="0"/>
                <a:ea typeface="Open Sans" pitchFamily="34" charset="-122"/>
                <a:cs typeface="Open Sans" pitchFamily="34" charset="-120"/>
              </a:rPr>
              <a:t> AC Joint Osteoarthritis, Distal Clavicle Osteolysis.</a:t>
            </a:r>
            <a:endParaRPr lang="en-US" sz="1200" dirty="0"/>
          </a:p>
        </p:txBody>
      </p:sp>
      <p:sp>
        <p:nvSpPr>
          <p:cNvPr id="30" name="SK-28-text-29"/>
          <p:cNvSpPr/>
          <p:nvPr/>
        </p:nvSpPr>
        <p:spPr>
          <a:xfrm>
            <a:off x="6667500" y="2388840"/>
            <a:ext cx="47625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latin typeface="Open Sans" pitchFamily="34" charset="0"/>
                <a:ea typeface="Open Sans" pitchFamily="34" charset="-122"/>
                <a:cs typeface="Open Sans" pitchFamily="34" charset="-120"/>
              </a:rPr>
              <a:t>Patient Position:</a:t>
            </a:r>
            <a:r>
              <a:rPr lang="en-US" sz="1200" dirty="0">
                <a:solidFill>
                  <a:srgbClr val="4B5563"/>
                </a:solidFill>
                <a:latin typeface="Open Sans" pitchFamily="34" charset="0"/>
                <a:ea typeface="Open Sans" pitchFamily="34" charset="-122"/>
                <a:cs typeface="Open Sans" pitchFamily="34" charset="-120"/>
              </a:rPr>
              <a:t> Sitting upright, arm hanging naturally to distract joint.</a:t>
            </a:r>
            <a:endParaRPr lang="en-US" sz="1200" dirty="0"/>
          </a:p>
        </p:txBody>
      </p:sp>
      <p:sp>
        <p:nvSpPr>
          <p:cNvPr id="31" name="SK-28-text-30"/>
          <p:cNvSpPr/>
          <p:nvPr/>
        </p:nvSpPr>
        <p:spPr>
          <a:xfrm>
            <a:off x="6667500" y="2960340"/>
            <a:ext cx="47625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latin typeface="Open Sans" pitchFamily="34" charset="0"/>
                <a:ea typeface="Open Sans" pitchFamily="34" charset="-122"/>
                <a:cs typeface="Open Sans" pitchFamily="34" charset="-120"/>
              </a:rPr>
              <a:t>Landmarks:</a:t>
            </a:r>
            <a:r>
              <a:rPr lang="en-US" sz="1200" dirty="0">
                <a:solidFill>
                  <a:srgbClr val="4B5563"/>
                </a:solidFill>
                <a:latin typeface="Open Sans" pitchFamily="34" charset="0"/>
                <a:ea typeface="Open Sans" pitchFamily="34" charset="-122"/>
                <a:cs typeface="Open Sans" pitchFamily="34" charset="-120"/>
              </a:rPr>
              <a:t> Palpate the distal end of the clavicle and the acromion process. Find the narrow vertical joint line.</a:t>
            </a:r>
            <a:endParaRPr lang="en-US" sz="1200" dirty="0"/>
          </a:p>
        </p:txBody>
      </p:sp>
      <p:sp>
        <p:nvSpPr>
          <p:cNvPr id="32" name="SK-28-text-31"/>
          <p:cNvSpPr/>
          <p:nvPr/>
        </p:nvSpPr>
        <p:spPr>
          <a:xfrm>
            <a:off x="6667500" y="3531840"/>
            <a:ext cx="47625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latin typeface="Open Sans" pitchFamily="34" charset="0"/>
                <a:ea typeface="Open Sans" pitchFamily="34" charset="-122"/>
                <a:cs typeface="Open Sans" pitchFamily="34" charset="-120"/>
              </a:rPr>
              <a:t>Trajectory:</a:t>
            </a:r>
            <a:r>
              <a:rPr lang="en-US" sz="1200" dirty="0">
                <a:solidFill>
                  <a:srgbClr val="4B5563"/>
                </a:solidFill>
                <a:latin typeface="Open Sans" pitchFamily="34" charset="0"/>
                <a:ea typeface="Open Sans" pitchFamily="34" charset="-122"/>
                <a:cs typeface="Open Sans" pitchFamily="34" charset="-120"/>
              </a:rPr>
              <a:t> Insert needle vertically (superior to inferior) into the joint space.</a:t>
            </a:r>
            <a:endParaRPr lang="en-US" sz="1200" dirty="0"/>
          </a:p>
        </p:txBody>
      </p:sp>
      <p:sp>
        <p:nvSpPr>
          <p:cNvPr id="33" name="SK-28-text-32"/>
          <p:cNvSpPr/>
          <p:nvPr/>
        </p:nvSpPr>
        <p:spPr>
          <a:xfrm>
            <a:off x="6667500" y="4103340"/>
            <a:ext cx="47625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latin typeface="Open Sans" pitchFamily="34" charset="0"/>
                <a:ea typeface="Open Sans" pitchFamily="34" charset="-122"/>
                <a:cs typeface="Open Sans" pitchFamily="34" charset="-120"/>
              </a:rPr>
              <a:t>Technique:</a:t>
            </a:r>
            <a:r>
              <a:rPr lang="en-US" sz="1200" dirty="0">
                <a:solidFill>
                  <a:srgbClr val="4B5563"/>
                </a:solidFill>
                <a:latin typeface="Open Sans" pitchFamily="34" charset="0"/>
                <a:ea typeface="Open Sans" pitchFamily="34" charset="-122"/>
                <a:cs typeface="Open Sans" pitchFamily="34" charset="-120"/>
              </a:rPr>
              <a:t> Use a shorter needle (orange 25G or blue 23G); joint is shallow (~0.5-1.0cm).</a:t>
            </a:r>
            <a:endParaRPr lang="en-US" sz="1200" dirty="0"/>
          </a:p>
        </p:txBody>
      </p:sp>
      <p:sp>
        <p:nvSpPr>
          <p:cNvPr id="34" name="SK-28-text-33"/>
          <p:cNvSpPr/>
          <p:nvPr/>
        </p:nvSpPr>
        <p:spPr>
          <a:xfrm>
            <a:off x="6515100" y="4833938"/>
            <a:ext cx="48768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7E22"/>
                </a:solidFill>
              </a:rPr>
              <a:t>TYPICAL FORMULARY</a:t>
            </a:r>
            <a:endParaRPr lang="en-US" sz="1050" dirty="0"/>
          </a:p>
        </p:txBody>
      </p:sp>
      <p:sp>
        <p:nvSpPr>
          <p:cNvPr id="35" name="SK-28-text-34"/>
          <p:cNvSpPr/>
          <p:nvPr/>
        </p:nvSpPr>
        <p:spPr>
          <a:xfrm>
            <a:off x="6515100" y="5072063"/>
            <a:ext cx="56769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A1A1B"/>
                </a:solidFill>
                <a:latin typeface="Open Sans" pitchFamily="34" charset="0"/>
                <a:ea typeface="Open Sans" pitchFamily="34" charset="-122"/>
                <a:cs typeface="Open Sans" pitchFamily="34" charset="-120"/>
              </a:rPr>
              <a:t>Triamcinolone 10-20mg + 1% Lidocaine (total 1-2ml)</a:t>
            </a:r>
            <a:endParaRPr lang="en-US" sz="1125" dirty="0"/>
          </a:p>
        </p:txBody>
      </p:sp>
      <p:sp>
        <p:nvSpPr>
          <p:cNvPr id="36" name="SK-28-text-35"/>
          <p:cNvSpPr/>
          <p:nvPr/>
        </p:nvSpPr>
        <p:spPr>
          <a:xfrm>
            <a:off x="781050" y="6043613"/>
            <a:ext cx="346601"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AKT</a:t>
            </a:r>
            <a:endParaRPr lang="en-US" sz="900" dirty="0"/>
          </a:p>
        </p:txBody>
      </p:sp>
      <p:sp>
        <p:nvSpPr>
          <p:cNvPr id="37" name="SK-28-text-36"/>
          <p:cNvSpPr/>
          <p:nvPr/>
        </p:nvSpPr>
        <p:spPr>
          <a:xfrm>
            <a:off x="1171575" y="5934075"/>
            <a:ext cx="4695825"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1A1A1B"/>
                </a:solidFill>
                <a:latin typeface="Open Sans" pitchFamily="34" charset="0"/>
                <a:ea typeface="Open Sans" pitchFamily="34" charset="-122"/>
                <a:cs typeface="Open Sans" pitchFamily="34" charset="-120"/>
              </a:rPr>
              <a:t>Max 3 injections per shoulder; avoid "blind" AC injections if palpable landmarks unclear.</a:t>
            </a:r>
            <a:endParaRPr lang="en-US" sz="1125" dirty="0"/>
          </a:p>
        </p:txBody>
      </p:sp>
      <p:sp>
        <p:nvSpPr>
          <p:cNvPr id="38" name="SK-28-text-37"/>
          <p:cNvSpPr/>
          <p:nvPr/>
        </p:nvSpPr>
        <p:spPr>
          <a:xfrm>
            <a:off x="6381750" y="6043613"/>
            <a:ext cx="354227"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SCA</a:t>
            </a:r>
            <a:endParaRPr lang="en-US" sz="900" dirty="0"/>
          </a:p>
        </p:txBody>
      </p:sp>
      <p:sp>
        <p:nvSpPr>
          <p:cNvPr id="39" name="SK-28-text-38"/>
          <p:cNvSpPr/>
          <p:nvPr/>
        </p:nvSpPr>
        <p:spPr>
          <a:xfrm>
            <a:off x="6791325" y="5934075"/>
            <a:ext cx="4676775"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1A1A1B"/>
                </a:solidFill>
                <a:latin typeface="Open Sans" pitchFamily="34" charset="0"/>
                <a:ea typeface="Open Sans" pitchFamily="34" charset="-122"/>
                <a:cs typeface="Open Sans" pitchFamily="34" charset="-120"/>
              </a:rPr>
              <a:t>Shared decision-making: Discuss steroid "flare" and skin depigmentation risks (AC joint).</a:t>
            </a:r>
            <a:endParaRPr lang="en-US" sz="1125" dirty="0"/>
          </a:p>
        </p:txBody>
      </p:sp>
      <p:sp>
        <p:nvSpPr>
          <p:cNvPr id="40" name="SK-28-text-39"/>
          <p:cNvSpPr/>
          <p:nvPr/>
        </p:nvSpPr>
        <p:spPr>
          <a:xfrm>
            <a:off x="571500" y="6400800"/>
            <a:ext cx="11125200" cy="266700"/>
          </a:xfrm>
          <a:prstGeom prst="rect">
            <a:avLst/>
          </a:prstGeom>
          <a:noFill/>
          <a:ln/>
        </p:spPr>
        <p:txBody>
          <a:bodyPr vert="horz" wrap="square" lIns="0" tIns="0" rIns="0" bIns="0" rtlCol="0" anchor="ctr"/>
          <a:lstStyle/>
          <a:p>
            <a:pPr marL="0" indent="0" algn="l">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9-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9-img-3" descr="preencoded.png"/>
          <p:cNvPicPr>
            <a:picLocks noChangeAspect="1"/>
          </p:cNvPicPr>
          <p:nvPr/>
        </p:nvPicPr>
        <p:blipFill>
          <a:blip r:embed="rId5"/>
          <a:stretch>
            <a:fillRect/>
          </a:stretch>
        </p:blipFill>
        <p:spPr>
          <a:xfrm>
            <a:off x="571500" y="381000"/>
            <a:ext cx="11049000" cy="626715"/>
          </a:xfrm>
          <a:prstGeom prst="rect">
            <a:avLst/>
          </a:prstGeom>
        </p:spPr>
      </p:pic>
      <p:pic>
        <p:nvPicPr>
          <p:cNvPr id="5" name="SK-29-img-4" descr="preencoded.png"/>
          <p:cNvPicPr>
            <a:picLocks noChangeAspect="1"/>
          </p:cNvPicPr>
          <p:nvPr/>
        </p:nvPicPr>
        <p:blipFill>
          <a:blip r:embed="rId6"/>
          <a:stretch>
            <a:fillRect/>
          </a:stretch>
        </p:blipFill>
        <p:spPr>
          <a:xfrm>
            <a:off x="571500" y="6265515"/>
            <a:ext cx="11049000" cy="266700"/>
          </a:xfrm>
          <a:prstGeom prst="rect">
            <a:avLst/>
          </a:prstGeom>
        </p:spPr>
      </p:pic>
      <p:pic>
        <p:nvPicPr>
          <p:cNvPr id="6" name="SK-29-img-5" descr="preencoded.png"/>
          <p:cNvPicPr>
            <a:picLocks noChangeAspect="1"/>
          </p:cNvPicPr>
          <p:nvPr/>
        </p:nvPicPr>
        <p:blipFill>
          <a:blip r:embed="rId7"/>
          <a:stretch>
            <a:fillRect/>
          </a:stretch>
        </p:blipFill>
        <p:spPr>
          <a:xfrm>
            <a:off x="571500" y="1293465"/>
            <a:ext cx="5381625" cy="5448300"/>
          </a:xfrm>
          <a:prstGeom prst="rect">
            <a:avLst/>
          </a:prstGeom>
        </p:spPr>
      </p:pic>
      <p:pic>
        <p:nvPicPr>
          <p:cNvPr id="7" name="SK-29-img-6" descr="preencoded.png"/>
          <p:cNvPicPr>
            <a:picLocks noChangeAspect="1"/>
          </p:cNvPicPr>
          <p:nvPr/>
        </p:nvPicPr>
        <p:blipFill>
          <a:blip r:embed="rId8"/>
          <a:stretch>
            <a:fillRect/>
          </a:stretch>
        </p:blipFill>
        <p:spPr>
          <a:xfrm>
            <a:off x="800100" y="1560165"/>
            <a:ext cx="333375" cy="266700"/>
          </a:xfrm>
          <a:prstGeom prst="rect">
            <a:avLst/>
          </a:prstGeom>
        </p:spPr>
      </p:pic>
      <p:pic>
        <p:nvPicPr>
          <p:cNvPr id="8" name="SK-29-img-7" descr="preencoded.png"/>
          <p:cNvPicPr>
            <a:picLocks noChangeAspect="1"/>
          </p:cNvPicPr>
          <p:nvPr/>
        </p:nvPicPr>
        <p:blipFill>
          <a:blip r:embed="rId9"/>
          <a:stretch>
            <a:fillRect/>
          </a:stretch>
        </p:blipFill>
        <p:spPr>
          <a:xfrm>
            <a:off x="800100" y="2093565"/>
            <a:ext cx="190500" cy="152400"/>
          </a:xfrm>
          <a:prstGeom prst="rect">
            <a:avLst/>
          </a:prstGeom>
        </p:spPr>
      </p:pic>
      <p:pic>
        <p:nvPicPr>
          <p:cNvPr id="9" name="SK-29-img-8" descr="preencoded.png"/>
          <p:cNvPicPr>
            <a:picLocks noChangeAspect="1"/>
          </p:cNvPicPr>
          <p:nvPr/>
        </p:nvPicPr>
        <p:blipFill>
          <a:blip r:embed="rId9"/>
          <a:stretch>
            <a:fillRect/>
          </a:stretch>
        </p:blipFill>
        <p:spPr>
          <a:xfrm>
            <a:off x="800100" y="3036540"/>
            <a:ext cx="190500" cy="152400"/>
          </a:xfrm>
          <a:prstGeom prst="rect">
            <a:avLst/>
          </a:prstGeom>
        </p:spPr>
      </p:pic>
      <p:pic>
        <p:nvPicPr>
          <p:cNvPr id="10" name="SK-29-img-9" descr="preencoded.png"/>
          <p:cNvPicPr>
            <a:picLocks noChangeAspect="1"/>
          </p:cNvPicPr>
          <p:nvPr/>
        </p:nvPicPr>
        <p:blipFill>
          <a:blip r:embed="rId9"/>
          <a:stretch>
            <a:fillRect/>
          </a:stretch>
        </p:blipFill>
        <p:spPr>
          <a:xfrm>
            <a:off x="800100" y="3979515"/>
            <a:ext cx="190500" cy="152400"/>
          </a:xfrm>
          <a:prstGeom prst="rect">
            <a:avLst/>
          </a:prstGeom>
        </p:spPr>
      </p:pic>
      <p:pic>
        <p:nvPicPr>
          <p:cNvPr id="11" name="SK-29-img-10" descr="preencoded.png"/>
          <p:cNvPicPr>
            <a:picLocks noChangeAspect="1"/>
          </p:cNvPicPr>
          <p:nvPr/>
        </p:nvPicPr>
        <p:blipFill>
          <a:blip r:embed="rId9"/>
          <a:stretch>
            <a:fillRect/>
          </a:stretch>
        </p:blipFill>
        <p:spPr>
          <a:xfrm>
            <a:off x="800100" y="4922490"/>
            <a:ext cx="190500" cy="152400"/>
          </a:xfrm>
          <a:prstGeom prst="rect">
            <a:avLst/>
          </a:prstGeom>
        </p:spPr>
      </p:pic>
      <p:pic>
        <p:nvPicPr>
          <p:cNvPr id="12" name="SK-29-img-11" descr="preencoded.png"/>
          <p:cNvPicPr>
            <a:picLocks noChangeAspect="1"/>
          </p:cNvPicPr>
          <p:nvPr/>
        </p:nvPicPr>
        <p:blipFill>
          <a:blip r:embed="rId10"/>
          <a:stretch>
            <a:fillRect/>
          </a:stretch>
        </p:blipFill>
        <p:spPr>
          <a:xfrm>
            <a:off x="800100" y="5827365"/>
            <a:ext cx="4924425" cy="685800"/>
          </a:xfrm>
          <a:prstGeom prst="rect">
            <a:avLst/>
          </a:prstGeom>
        </p:spPr>
      </p:pic>
      <p:pic>
        <p:nvPicPr>
          <p:cNvPr id="13" name="SK-29-img-12" descr="preencoded.png"/>
          <p:cNvPicPr>
            <a:picLocks noChangeAspect="1"/>
          </p:cNvPicPr>
          <p:nvPr/>
        </p:nvPicPr>
        <p:blipFill>
          <a:blip r:embed="rId11"/>
          <a:stretch>
            <a:fillRect/>
          </a:stretch>
        </p:blipFill>
        <p:spPr>
          <a:xfrm>
            <a:off x="990600" y="6090047"/>
            <a:ext cx="190500" cy="160288"/>
          </a:xfrm>
          <a:prstGeom prst="rect">
            <a:avLst/>
          </a:prstGeom>
        </p:spPr>
      </p:pic>
      <p:pic>
        <p:nvPicPr>
          <p:cNvPr id="14" name="SK-29-img-13" descr="preencoded.png"/>
          <p:cNvPicPr>
            <a:picLocks noChangeAspect="1"/>
          </p:cNvPicPr>
          <p:nvPr/>
        </p:nvPicPr>
        <p:blipFill>
          <a:blip r:embed="rId12"/>
          <a:stretch>
            <a:fillRect/>
          </a:stretch>
        </p:blipFill>
        <p:spPr>
          <a:xfrm>
            <a:off x="6238875" y="1293465"/>
            <a:ext cx="5381625" cy="5448300"/>
          </a:xfrm>
          <a:prstGeom prst="rect">
            <a:avLst/>
          </a:prstGeom>
        </p:spPr>
      </p:pic>
      <p:pic>
        <p:nvPicPr>
          <p:cNvPr id="15" name="SK-29-img-14" descr="preencoded.png"/>
          <p:cNvPicPr>
            <a:picLocks noChangeAspect="1"/>
          </p:cNvPicPr>
          <p:nvPr/>
        </p:nvPicPr>
        <p:blipFill>
          <a:blip r:embed="rId13"/>
          <a:stretch>
            <a:fillRect/>
          </a:stretch>
        </p:blipFill>
        <p:spPr>
          <a:xfrm>
            <a:off x="6467475" y="1560165"/>
            <a:ext cx="333375" cy="266700"/>
          </a:xfrm>
          <a:prstGeom prst="rect">
            <a:avLst/>
          </a:prstGeom>
        </p:spPr>
      </p:pic>
      <p:pic>
        <p:nvPicPr>
          <p:cNvPr id="16" name="SK-29-img-15" descr="preencoded.png"/>
          <p:cNvPicPr>
            <a:picLocks noChangeAspect="1"/>
          </p:cNvPicPr>
          <p:nvPr/>
        </p:nvPicPr>
        <p:blipFill>
          <a:blip r:embed="rId14"/>
          <a:stretch>
            <a:fillRect/>
          </a:stretch>
        </p:blipFill>
        <p:spPr>
          <a:xfrm>
            <a:off x="6467475" y="2093565"/>
            <a:ext cx="190500" cy="152400"/>
          </a:xfrm>
          <a:prstGeom prst="rect">
            <a:avLst/>
          </a:prstGeom>
        </p:spPr>
      </p:pic>
      <p:pic>
        <p:nvPicPr>
          <p:cNvPr id="17" name="SK-29-img-16" descr="preencoded.png"/>
          <p:cNvPicPr>
            <a:picLocks noChangeAspect="1"/>
          </p:cNvPicPr>
          <p:nvPr/>
        </p:nvPicPr>
        <p:blipFill>
          <a:blip r:embed="rId15"/>
          <a:stretch>
            <a:fillRect/>
          </a:stretch>
        </p:blipFill>
        <p:spPr>
          <a:xfrm>
            <a:off x="6467475" y="3036540"/>
            <a:ext cx="190500" cy="152400"/>
          </a:xfrm>
          <a:prstGeom prst="rect">
            <a:avLst/>
          </a:prstGeom>
        </p:spPr>
      </p:pic>
      <p:pic>
        <p:nvPicPr>
          <p:cNvPr id="18" name="SK-29-img-17" descr="preencoded.png"/>
          <p:cNvPicPr>
            <a:picLocks noChangeAspect="1"/>
          </p:cNvPicPr>
          <p:nvPr/>
        </p:nvPicPr>
        <p:blipFill>
          <a:blip r:embed="rId16"/>
          <a:stretch>
            <a:fillRect/>
          </a:stretch>
        </p:blipFill>
        <p:spPr>
          <a:xfrm>
            <a:off x="6467475" y="3979515"/>
            <a:ext cx="190500" cy="152400"/>
          </a:xfrm>
          <a:prstGeom prst="rect">
            <a:avLst/>
          </a:prstGeom>
        </p:spPr>
      </p:pic>
      <p:pic>
        <p:nvPicPr>
          <p:cNvPr id="19" name="SK-29-img-18" descr="preencoded.png"/>
          <p:cNvPicPr>
            <a:picLocks noChangeAspect="1"/>
          </p:cNvPicPr>
          <p:nvPr/>
        </p:nvPicPr>
        <p:blipFill>
          <a:blip r:embed="rId17"/>
          <a:stretch>
            <a:fillRect/>
          </a:stretch>
        </p:blipFill>
        <p:spPr>
          <a:xfrm>
            <a:off x="6467475" y="4922490"/>
            <a:ext cx="190500" cy="152400"/>
          </a:xfrm>
          <a:prstGeom prst="rect">
            <a:avLst/>
          </a:prstGeom>
        </p:spPr>
      </p:pic>
      <p:pic>
        <p:nvPicPr>
          <p:cNvPr id="20" name="SK-29-img-19" descr="preencoded.png"/>
          <p:cNvPicPr>
            <a:picLocks noChangeAspect="1"/>
          </p:cNvPicPr>
          <p:nvPr/>
        </p:nvPicPr>
        <p:blipFill>
          <a:blip r:embed="rId10"/>
          <a:stretch>
            <a:fillRect/>
          </a:stretch>
        </p:blipFill>
        <p:spPr>
          <a:xfrm>
            <a:off x="6467475" y="5827365"/>
            <a:ext cx="4924425" cy="685800"/>
          </a:xfrm>
          <a:prstGeom prst="rect">
            <a:avLst/>
          </a:prstGeom>
        </p:spPr>
      </p:pic>
      <p:pic>
        <p:nvPicPr>
          <p:cNvPr id="21" name="SK-29-img-20" descr="preencoded.png"/>
          <p:cNvPicPr>
            <a:picLocks noChangeAspect="1"/>
          </p:cNvPicPr>
          <p:nvPr/>
        </p:nvPicPr>
        <p:blipFill>
          <a:blip r:embed="rId18"/>
          <a:stretch>
            <a:fillRect/>
          </a:stretch>
        </p:blipFill>
        <p:spPr>
          <a:xfrm>
            <a:off x="6657975" y="6075015"/>
            <a:ext cx="190500" cy="190500"/>
          </a:xfrm>
          <a:prstGeom prst="rect">
            <a:avLst/>
          </a:prstGeom>
        </p:spPr>
      </p:pic>
      <p:sp>
        <p:nvSpPr>
          <p:cNvPr id="22" name="SK-29-text-21"/>
          <p:cNvSpPr/>
          <p:nvPr/>
        </p:nvSpPr>
        <p:spPr>
          <a:xfrm>
            <a:off x="762000" y="381000"/>
            <a:ext cx="10934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23" name="SK-29-text-22"/>
          <p:cNvSpPr/>
          <p:nvPr/>
        </p:nvSpPr>
        <p:spPr>
          <a:xfrm>
            <a:off x="762000" y="619125"/>
            <a:ext cx="114300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When to Refer to Orthopaedics</a:t>
            </a:r>
            <a:endParaRPr lang="en-US" sz="2550" dirty="0"/>
          </a:p>
        </p:txBody>
      </p:sp>
      <p:sp>
        <p:nvSpPr>
          <p:cNvPr id="24" name="SK-29-text-23"/>
          <p:cNvSpPr/>
          <p:nvPr/>
        </p:nvSpPr>
        <p:spPr>
          <a:xfrm>
            <a:off x="571500" y="6265515"/>
            <a:ext cx="11125200" cy="26670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
        <p:nvSpPr>
          <p:cNvPr id="25" name="SK-29-text-24"/>
          <p:cNvSpPr/>
          <p:nvPr/>
        </p:nvSpPr>
        <p:spPr>
          <a:xfrm>
            <a:off x="1247775" y="1522065"/>
            <a:ext cx="66979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C0392B"/>
                </a:solidFill>
              </a:rPr>
              <a:t>Urgent Referral Criteria</a:t>
            </a:r>
            <a:endParaRPr lang="en-US" sz="1800" dirty="0"/>
          </a:p>
        </p:txBody>
      </p:sp>
      <p:sp>
        <p:nvSpPr>
          <p:cNvPr id="26" name="SK-29-text-25"/>
          <p:cNvSpPr/>
          <p:nvPr/>
        </p:nvSpPr>
        <p:spPr>
          <a:xfrm>
            <a:off x="1104900" y="2055465"/>
            <a:ext cx="4619625" cy="7905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A1A1B"/>
                </a:solidFill>
                <a:latin typeface="Open Sans" pitchFamily="34" charset="0"/>
                <a:ea typeface="Open Sans" pitchFamily="34" charset="-122"/>
                <a:cs typeface="Open Sans" pitchFamily="34" charset="-120"/>
              </a:rPr>
              <a:t>Suspected Septic Arthritis</a:t>
            </a:r>
            <a:r>
              <a:rPr lang="en-US" sz="1350" dirty="0">
                <a:solidFill>
                  <a:srgbClr val="4B5563"/>
                </a:solidFill>
                <a:latin typeface="Open Sans" pitchFamily="34" charset="0"/>
                <a:ea typeface="Open Sans" pitchFamily="34" charset="-122"/>
                <a:cs typeface="Open Sans" pitchFamily="34" charset="-120"/>
              </a:rPr>
              <a:t>Acute onset severe pain, fever, systemic malaise, erythema, or warmth.</a:t>
            </a:r>
            <a:endParaRPr lang="en-US" sz="1350" dirty="0"/>
          </a:p>
        </p:txBody>
      </p:sp>
      <p:sp>
        <p:nvSpPr>
          <p:cNvPr id="27" name="SK-29-text-26"/>
          <p:cNvSpPr/>
          <p:nvPr/>
        </p:nvSpPr>
        <p:spPr>
          <a:xfrm>
            <a:off x="1104900" y="2998440"/>
            <a:ext cx="4619625" cy="7905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A1A1B"/>
                </a:solidFill>
                <a:latin typeface="Open Sans" pitchFamily="34" charset="0"/>
                <a:ea typeface="Open Sans" pitchFamily="34" charset="-122"/>
                <a:cs typeface="Open Sans" pitchFamily="34" charset="-120"/>
              </a:rPr>
              <a:t>Acute High-Velocity Trauma</a:t>
            </a:r>
            <a:r>
              <a:rPr lang="en-US" sz="1350" dirty="0">
                <a:solidFill>
                  <a:srgbClr val="4B5563"/>
                </a:solidFill>
                <a:latin typeface="Open Sans" pitchFamily="34" charset="0"/>
                <a:ea typeface="Open Sans" pitchFamily="34" charset="-122"/>
                <a:cs typeface="Open Sans" pitchFamily="34" charset="-120"/>
              </a:rPr>
              <a:t>Clinical deformity, suspected fracture, or shoulder dislocation (AP/Axillary X-ray first).</a:t>
            </a:r>
            <a:endParaRPr lang="en-US" sz="1350" dirty="0"/>
          </a:p>
        </p:txBody>
      </p:sp>
      <p:sp>
        <p:nvSpPr>
          <p:cNvPr id="28" name="SK-29-text-27"/>
          <p:cNvSpPr/>
          <p:nvPr/>
        </p:nvSpPr>
        <p:spPr>
          <a:xfrm>
            <a:off x="1104900" y="3941415"/>
            <a:ext cx="4619625" cy="7905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A1A1B"/>
                </a:solidFill>
                <a:latin typeface="Open Sans" pitchFamily="34" charset="0"/>
                <a:ea typeface="Open Sans" pitchFamily="34" charset="-122"/>
                <a:cs typeface="Open Sans" pitchFamily="34" charset="-120"/>
              </a:rPr>
              <a:t>Acute Full-Thickness Cuff Tear</a:t>
            </a:r>
            <a:r>
              <a:rPr lang="en-US" sz="1350" dirty="0">
                <a:solidFill>
                  <a:srgbClr val="4B5563"/>
                </a:solidFill>
                <a:latin typeface="Open Sans" pitchFamily="34" charset="0"/>
                <a:ea typeface="Open Sans" pitchFamily="34" charset="-122"/>
                <a:cs typeface="Open Sans" pitchFamily="34" charset="-120"/>
              </a:rPr>
              <a:t>Sudden loss of function/weakness following trauma (especially if age &lt; 50).</a:t>
            </a:r>
            <a:endParaRPr lang="en-US" sz="1350" dirty="0"/>
          </a:p>
        </p:txBody>
      </p:sp>
      <p:sp>
        <p:nvSpPr>
          <p:cNvPr id="29" name="SK-29-text-28"/>
          <p:cNvSpPr/>
          <p:nvPr/>
        </p:nvSpPr>
        <p:spPr>
          <a:xfrm>
            <a:off x="1104900" y="4884390"/>
            <a:ext cx="4619625" cy="7905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A1A1B"/>
                </a:solidFill>
                <a:latin typeface="Open Sans" pitchFamily="34" charset="0"/>
                <a:ea typeface="Open Sans" pitchFamily="34" charset="-122"/>
                <a:cs typeface="Open Sans" pitchFamily="34" charset="-120"/>
              </a:rPr>
              <a:t>Malignancy Red Flags</a:t>
            </a:r>
            <a:r>
              <a:rPr lang="en-US" sz="1350" dirty="0">
                <a:solidFill>
                  <a:srgbClr val="4B5563"/>
                </a:solidFill>
                <a:latin typeface="Open Sans" pitchFamily="34" charset="0"/>
                <a:ea typeface="Open Sans" pitchFamily="34" charset="-122"/>
                <a:cs typeface="Open Sans" pitchFamily="34" charset="-120"/>
              </a:rPr>
              <a:t>Unexplained weight loss, night pain preventing sleep, or prior history of cancer.</a:t>
            </a:r>
            <a:endParaRPr lang="en-US" sz="1350" dirty="0"/>
          </a:p>
        </p:txBody>
      </p:sp>
      <p:sp>
        <p:nvSpPr>
          <p:cNvPr id="30" name="SK-29-text-29"/>
          <p:cNvSpPr/>
          <p:nvPr/>
        </p:nvSpPr>
        <p:spPr>
          <a:xfrm>
            <a:off x="1323975" y="5941665"/>
            <a:ext cx="421005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latin typeface="Open Sans" pitchFamily="34" charset="0"/>
                <a:ea typeface="Open Sans" pitchFamily="34" charset="-122"/>
                <a:cs typeface="Open Sans" pitchFamily="34" charset="-120"/>
              </a:rPr>
              <a:t>Refer within 2 weeks if malignancy or acute tear suspected.</a:t>
            </a:r>
            <a:endParaRPr lang="en-US" sz="1200" dirty="0"/>
          </a:p>
        </p:txBody>
      </p:sp>
      <p:sp>
        <p:nvSpPr>
          <p:cNvPr id="31" name="SK-29-text-30"/>
          <p:cNvSpPr/>
          <p:nvPr/>
        </p:nvSpPr>
        <p:spPr>
          <a:xfrm>
            <a:off x="6915150" y="1522065"/>
            <a:ext cx="527685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7AE60"/>
                </a:solidFill>
              </a:rPr>
              <a:t>Routine Referral Criteria</a:t>
            </a:r>
            <a:endParaRPr lang="en-US" sz="1800" dirty="0"/>
          </a:p>
        </p:txBody>
      </p:sp>
      <p:sp>
        <p:nvSpPr>
          <p:cNvPr id="32" name="SK-29-text-31"/>
          <p:cNvSpPr/>
          <p:nvPr/>
        </p:nvSpPr>
        <p:spPr>
          <a:xfrm>
            <a:off x="6772275" y="2055465"/>
            <a:ext cx="4619625" cy="7905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A1A1B"/>
                </a:solidFill>
                <a:latin typeface="Open Sans" pitchFamily="34" charset="0"/>
                <a:ea typeface="Open Sans" pitchFamily="34" charset="-122"/>
                <a:cs typeface="Open Sans" pitchFamily="34" charset="-120"/>
              </a:rPr>
              <a:t>Resistant Frozen Shoulder</a:t>
            </a:r>
            <a:r>
              <a:rPr lang="en-US" sz="1350" dirty="0">
                <a:solidFill>
                  <a:srgbClr val="4B5563"/>
                </a:solidFill>
                <a:latin typeface="Open Sans" pitchFamily="34" charset="0"/>
                <a:ea typeface="Open Sans" pitchFamily="34" charset="-122"/>
                <a:cs typeface="Open Sans" pitchFamily="34" charset="-120"/>
              </a:rPr>
              <a:t>Failure to improve after 6 months of conservative care (Steroids + Physio).</a:t>
            </a:r>
            <a:endParaRPr lang="en-US" sz="1350" dirty="0"/>
          </a:p>
        </p:txBody>
      </p:sp>
      <p:sp>
        <p:nvSpPr>
          <p:cNvPr id="33" name="SK-29-text-32"/>
          <p:cNvSpPr/>
          <p:nvPr/>
        </p:nvSpPr>
        <p:spPr>
          <a:xfrm>
            <a:off x="6772275" y="2998440"/>
            <a:ext cx="4619625" cy="7905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A1A1B"/>
                </a:solidFill>
                <a:latin typeface="Open Sans" pitchFamily="34" charset="0"/>
                <a:ea typeface="Open Sans" pitchFamily="34" charset="-122"/>
                <a:cs typeface="Open Sans" pitchFamily="34" charset="-120"/>
              </a:rPr>
              <a:t>Chronic Impingement</a:t>
            </a:r>
            <a:r>
              <a:rPr lang="en-US" sz="1350" dirty="0">
                <a:solidFill>
                  <a:srgbClr val="4B5563"/>
                </a:solidFill>
                <a:latin typeface="Open Sans" pitchFamily="34" charset="0"/>
                <a:ea typeface="Open Sans" pitchFamily="34" charset="-122"/>
                <a:cs typeface="Open Sans" pitchFamily="34" charset="-120"/>
              </a:rPr>
              <a:t>Symptoms persisting &gt; 3–6 months despite activity modification and exercises.</a:t>
            </a:r>
            <a:endParaRPr lang="en-US" sz="1350" dirty="0"/>
          </a:p>
        </p:txBody>
      </p:sp>
      <p:sp>
        <p:nvSpPr>
          <p:cNvPr id="34" name="SK-29-text-33"/>
          <p:cNvSpPr/>
          <p:nvPr/>
        </p:nvSpPr>
        <p:spPr>
          <a:xfrm>
            <a:off x="6772275" y="3941415"/>
            <a:ext cx="4619625" cy="7905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A1A1B"/>
                </a:solidFill>
                <a:latin typeface="Open Sans" pitchFamily="34" charset="0"/>
                <a:ea typeface="Open Sans" pitchFamily="34" charset="-122"/>
                <a:cs typeface="Open Sans" pitchFamily="34" charset="-120"/>
              </a:rPr>
              <a:t>Persistent Instability</a:t>
            </a:r>
            <a:r>
              <a:rPr lang="en-US" sz="1350" dirty="0">
                <a:solidFill>
                  <a:srgbClr val="4B5563"/>
                </a:solidFill>
                <a:latin typeface="Open Sans" pitchFamily="34" charset="0"/>
                <a:ea typeface="Open Sans" pitchFamily="34" charset="-122"/>
                <a:cs typeface="Open Sans" pitchFamily="34" charset="-120"/>
              </a:rPr>
              <a:t>Recurrent subluxations or dislocations despite a dedicated rehabilitation programme.</a:t>
            </a:r>
            <a:endParaRPr lang="en-US" sz="1350" dirty="0"/>
          </a:p>
        </p:txBody>
      </p:sp>
      <p:sp>
        <p:nvSpPr>
          <p:cNvPr id="35" name="SK-29-text-34"/>
          <p:cNvSpPr/>
          <p:nvPr/>
        </p:nvSpPr>
        <p:spPr>
          <a:xfrm>
            <a:off x="6772275" y="4884390"/>
            <a:ext cx="4619625" cy="7905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A1A1B"/>
                </a:solidFill>
                <a:latin typeface="Open Sans" pitchFamily="34" charset="0"/>
                <a:ea typeface="Open Sans" pitchFamily="34" charset="-122"/>
                <a:cs typeface="Open Sans" pitchFamily="34" charset="-120"/>
              </a:rPr>
              <a:t>Advanced Glenohumeral OA</a:t>
            </a:r>
            <a:r>
              <a:rPr lang="en-US" sz="1350" dirty="0">
                <a:solidFill>
                  <a:srgbClr val="4B5563"/>
                </a:solidFill>
                <a:latin typeface="Open Sans" pitchFamily="34" charset="0"/>
                <a:ea typeface="Open Sans" pitchFamily="34" charset="-122"/>
                <a:cs typeface="Open Sans" pitchFamily="34" charset="-120"/>
              </a:rPr>
              <a:t>Severe functional restriction and pain not managed by medical therapy/injections.</a:t>
            </a:r>
            <a:endParaRPr lang="en-US" sz="1350" dirty="0"/>
          </a:p>
        </p:txBody>
      </p:sp>
      <p:sp>
        <p:nvSpPr>
          <p:cNvPr id="36" name="SK-29-text-35"/>
          <p:cNvSpPr/>
          <p:nvPr/>
        </p:nvSpPr>
        <p:spPr>
          <a:xfrm>
            <a:off x="6991350" y="5941665"/>
            <a:ext cx="421005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latin typeface="Open Sans" pitchFamily="34" charset="0"/>
                <a:ea typeface="Open Sans" pitchFamily="34" charset="-122"/>
                <a:cs typeface="Open Sans" pitchFamily="34" charset="-120"/>
              </a:rPr>
              <a:t>Ensure conservative management is documented before routine referral.</a:t>
            </a:r>
            <a:endParaRPr lang="en-US" sz="1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3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0-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0-img-3" descr="preencoded.png"/>
          <p:cNvPicPr>
            <a:picLocks noChangeAspect="1"/>
          </p:cNvPicPr>
          <p:nvPr/>
        </p:nvPicPr>
        <p:blipFill>
          <a:blip r:embed="rId5"/>
          <a:stretch>
            <a:fillRect/>
          </a:stretch>
        </p:blipFill>
        <p:spPr>
          <a:xfrm>
            <a:off x="571500" y="381000"/>
            <a:ext cx="11049000" cy="626715"/>
          </a:xfrm>
          <a:prstGeom prst="rect">
            <a:avLst/>
          </a:prstGeom>
        </p:spPr>
      </p:pic>
      <p:pic>
        <p:nvPicPr>
          <p:cNvPr id="5" name="SK-30-img-4" descr="preencoded.png"/>
          <p:cNvPicPr>
            <a:picLocks noChangeAspect="1"/>
          </p:cNvPicPr>
          <p:nvPr/>
        </p:nvPicPr>
        <p:blipFill>
          <a:blip r:embed="rId6"/>
          <a:stretch>
            <a:fillRect/>
          </a:stretch>
        </p:blipFill>
        <p:spPr>
          <a:xfrm>
            <a:off x="571500" y="1293465"/>
            <a:ext cx="3555950" cy="3733800"/>
          </a:xfrm>
          <a:prstGeom prst="rect">
            <a:avLst/>
          </a:prstGeom>
        </p:spPr>
      </p:pic>
      <p:pic>
        <p:nvPicPr>
          <p:cNvPr id="6" name="SK-30-img-5" descr="preencoded.png"/>
          <p:cNvPicPr>
            <a:picLocks noChangeAspect="1"/>
          </p:cNvPicPr>
          <p:nvPr/>
        </p:nvPicPr>
        <p:blipFill>
          <a:blip r:embed="rId7"/>
          <a:stretch>
            <a:fillRect/>
          </a:stretch>
        </p:blipFill>
        <p:spPr>
          <a:xfrm>
            <a:off x="762000" y="1526828"/>
            <a:ext cx="285750" cy="228600"/>
          </a:xfrm>
          <a:prstGeom prst="rect">
            <a:avLst/>
          </a:prstGeom>
        </p:spPr>
      </p:pic>
      <p:pic>
        <p:nvPicPr>
          <p:cNvPr id="7" name="SK-30-img-6" descr="preencoded.png"/>
          <p:cNvPicPr>
            <a:picLocks noChangeAspect="1"/>
          </p:cNvPicPr>
          <p:nvPr/>
        </p:nvPicPr>
        <p:blipFill>
          <a:blip r:embed="rId8"/>
          <a:stretch>
            <a:fillRect/>
          </a:stretch>
        </p:blipFill>
        <p:spPr>
          <a:xfrm>
            <a:off x="4317950" y="1293465"/>
            <a:ext cx="3555950" cy="3733800"/>
          </a:xfrm>
          <a:prstGeom prst="rect">
            <a:avLst/>
          </a:prstGeom>
        </p:spPr>
      </p:pic>
      <p:pic>
        <p:nvPicPr>
          <p:cNvPr id="8" name="SK-30-img-7" descr="preencoded.png"/>
          <p:cNvPicPr>
            <a:picLocks noChangeAspect="1"/>
          </p:cNvPicPr>
          <p:nvPr/>
        </p:nvPicPr>
        <p:blipFill>
          <a:blip r:embed="rId9"/>
          <a:stretch>
            <a:fillRect/>
          </a:stretch>
        </p:blipFill>
        <p:spPr>
          <a:xfrm>
            <a:off x="4508450" y="1526828"/>
            <a:ext cx="285750" cy="228600"/>
          </a:xfrm>
          <a:prstGeom prst="rect">
            <a:avLst/>
          </a:prstGeom>
        </p:spPr>
      </p:pic>
      <p:pic>
        <p:nvPicPr>
          <p:cNvPr id="9" name="SK-30-img-8" descr="preencoded.png"/>
          <p:cNvPicPr>
            <a:picLocks noChangeAspect="1"/>
          </p:cNvPicPr>
          <p:nvPr/>
        </p:nvPicPr>
        <p:blipFill>
          <a:blip r:embed="rId10"/>
          <a:stretch>
            <a:fillRect/>
          </a:stretch>
        </p:blipFill>
        <p:spPr>
          <a:xfrm>
            <a:off x="8064401" y="1293465"/>
            <a:ext cx="3555950" cy="3733800"/>
          </a:xfrm>
          <a:prstGeom prst="rect">
            <a:avLst/>
          </a:prstGeom>
        </p:spPr>
      </p:pic>
      <p:pic>
        <p:nvPicPr>
          <p:cNvPr id="10" name="SK-30-img-9" descr="preencoded.png"/>
          <p:cNvPicPr>
            <a:picLocks noChangeAspect="1"/>
          </p:cNvPicPr>
          <p:nvPr/>
        </p:nvPicPr>
        <p:blipFill>
          <a:blip r:embed="rId11"/>
          <a:stretch>
            <a:fillRect/>
          </a:stretch>
        </p:blipFill>
        <p:spPr>
          <a:xfrm>
            <a:off x="8254901" y="1526828"/>
            <a:ext cx="285750" cy="228600"/>
          </a:xfrm>
          <a:prstGeom prst="rect">
            <a:avLst/>
          </a:prstGeom>
        </p:spPr>
      </p:pic>
      <p:pic>
        <p:nvPicPr>
          <p:cNvPr id="11" name="SK-30-img-10" descr="preencoded.png"/>
          <p:cNvPicPr>
            <a:picLocks noChangeAspect="1"/>
          </p:cNvPicPr>
          <p:nvPr/>
        </p:nvPicPr>
        <p:blipFill>
          <a:blip r:embed="rId12"/>
          <a:stretch>
            <a:fillRect/>
          </a:stretch>
        </p:blipFill>
        <p:spPr>
          <a:xfrm>
            <a:off x="571500" y="5408265"/>
            <a:ext cx="11049000" cy="828675"/>
          </a:xfrm>
          <a:prstGeom prst="rect">
            <a:avLst/>
          </a:prstGeom>
        </p:spPr>
      </p:pic>
      <p:pic>
        <p:nvPicPr>
          <p:cNvPr id="12" name="SK-30-img-11" descr="preencoded.png"/>
          <p:cNvPicPr>
            <a:picLocks noChangeAspect="1"/>
          </p:cNvPicPr>
          <p:nvPr/>
        </p:nvPicPr>
        <p:blipFill>
          <a:blip r:embed="rId13"/>
          <a:stretch>
            <a:fillRect/>
          </a:stretch>
        </p:blipFill>
        <p:spPr>
          <a:xfrm>
            <a:off x="809625" y="5555903"/>
            <a:ext cx="1495276" cy="533400"/>
          </a:xfrm>
          <a:prstGeom prst="rect">
            <a:avLst/>
          </a:prstGeom>
        </p:spPr>
      </p:pic>
      <p:pic>
        <p:nvPicPr>
          <p:cNvPr id="13" name="SK-30-img-12" descr="preencoded.png"/>
          <p:cNvPicPr>
            <a:picLocks noChangeAspect="1"/>
          </p:cNvPicPr>
          <p:nvPr/>
        </p:nvPicPr>
        <p:blipFill>
          <a:blip r:embed="rId14"/>
          <a:stretch>
            <a:fillRect/>
          </a:stretch>
        </p:blipFill>
        <p:spPr>
          <a:xfrm>
            <a:off x="571500" y="6332190"/>
            <a:ext cx="11049000" cy="266700"/>
          </a:xfrm>
          <a:prstGeom prst="rect">
            <a:avLst/>
          </a:prstGeom>
        </p:spPr>
      </p:pic>
      <p:sp>
        <p:nvSpPr>
          <p:cNvPr id="14" name="SK-30-text-13"/>
          <p:cNvSpPr/>
          <p:nvPr/>
        </p:nvSpPr>
        <p:spPr>
          <a:xfrm>
            <a:off x="762000" y="381000"/>
            <a:ext cx="10934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15" name="SK-30-text-14"/>
          <p:cNvSpPr/>
          <p:nvPr/>
        </p:nvSpPr>
        <p:spPr>
          <a:xfrm>
            <a:off x="762000" y="619125"/>
            <a:ext cx="110204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Top Tips for GPs</a:t>
            </a:r>
            <a:endParaRPr lang="en-US" sz="2550" dirty="0"/>
          </a:p>
        </p:txBody>
      </p:sp>
      <p:sp>
        <p:nvSpPr>
          <p:cNvPr id="16" name="SK-30-text-15"/>
          <p:cNvSpPr/>
          <p:nvPr/>
        </p:nvSpPr>
        <p:spPr>
          <a:xfrm>
            <a:off x="1162050" y="1483965"/>
            <a:ext cx="63912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Age as a Diagnostic Guide</a:t>
            </a:r>
            <a:endParaRPr lang="en-US" sz="1650" dirty="0"/>
          </a:p>
        </p:txBody>
      </p:sp>
      <p:sp>
        <p:nvSpPr>
          <p:cNvPr id="17" name="SK-30-text-16"/>
          <p:cNvSpPr/>
          <p:nvPr/>
        </p:nvSpPr>
        <p:spPr>
          <a:xfrm>
            <a:off x="762000" y="1941165"/>
            <a:ext cx="3174950" cy="514350"/>
          </a:xfrm>
          <a:prstGeom prst="rect">
            <a:avLst/>
          </a:prstGeom>
          <a:noFill/>
          <a:ln/>
        </p:spPr>
        <p:txBody>
          <a:bodyPr vert="horz" wrap="square" lIns="0" tIns="0" rIns="0" bIns="0" rtlCol="0" anchor="ctr"/>
          <a:lstStyle/>
          <a:p>
            <a:pPr marL="0" indent="0">
              <a:lnSpc>
                <a:spcPts val="2025"/>
              </a:lnSpc>
              <a:buNone/>
            </a:pPr>
            <a:r>
              <a:rPr lang="en-US" sz="1350" dirty="0">
                <a:solidFill>
                  <a:srgbClr val="4B5563"/>
                </a:solidFill>
                <a:latin typeface="Open Sans" pitchFamily="34" charset="0"/>
                <a:ea typeface="Open Sans" pitchFamily="34" charset="-122"/>
                <a:cs typeface="Open Sans" pitchFamily="34" charset="-120"/>
              </a:rPr>
              <a:t>Use the patient's age to narrow your differential diagnosis immediately:</a:t>
            </a:r>
            <a:endParaRPr lang="en-US" sz="1350" dirty="0"/>
          </a:p>
        </p:txBody>
      </p:sp>
      <p:sp>
        <p:nvSpPr>
          <p:cNvPr id="18" name="SK-30-text-17"/>
          <p:cNvSpPr/>
          <p:nvPr/>
        </p:nvSpPr>
        <p:spPr>
          <a:xfrm>
            <a:off x="990600" y="2550765"/>
            <a:ext cx="294635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Open Sans" pitchFamily="34" charset="0"/>
                <a:ea typeface="Open Sans" pitchFamily="34" charset="-122"/>
                <a:cs typeface="Open Sans" pitchFamily="34" charset="-120"/>
              </a:rPr>
              <a:t>&lt; 35 years:</a:t>
            </a:r>
            <a:r>
              <a:rPr lang="en-US" sz="1350" dirty="0">
                <a:solidFill>
                  <a:srgbClr val="4B5563"/>
                </a:solidFill>
                <a:latin typeface="Open Sans" pitchFamily="34" charset="0"/>
                <a:ea typeface="Open Sans" pitchFamily="34" charset="-122"/>
                <a:cs typeface="Open Sans" pitchFamily="34" charset="-120"/>
              </a:rPr>
              <a:t> High suspicion for instability.</a:t>
            </a:r>
            <a:endParaRPr lang="en-US" sz="1350" dirty="0"/>
          </a:p>
        </p:txBody>
      </p:sp>
      <p:sp>
        <p:nvSpPr>
          <p:cNvPr id="19" name="SK-30-text-18"/>
          <p:cNvSpPr/>
          <p:nvPr/>
        </p:nvSpPr>
        <p:spPr>
          <a:xfrm>
            <a:off x="990600" y="3141315"/>
            <a:ext cx="294635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Open Sans" pitchFamily="34" charset="0"/>
                <a:ea typeface="Open Sans" pitchFamily="34" charset="-122"/>
                <a:cs typeface="Open Sans" pitchFamily="34" charset="-120"/>
              </a:rPr>
              <a:t>35–50 years:</a:t>
            </a:r>
            <a:r>
              <a:rPr lang="en-US" sz="1350" dirty="0">
                <a:solidFill>
                  <a:srgbClr val="4B5563"/>
                </a:solidFill>
                <a:latin typeface="Open Sans" pitchFamily="34" charset="0"/>
                <a:ea typeface="Open Sans" pitchFamily="34" charset="-122"/>
                <a:cs typeface="Open Sans" pitchFamily="34" charset="-120"/>
              </a:rPr>
              <a:t> Impingement, calcific tendinitis, or early frozen shoulder.</a:t>
            </a:r>
            <a:endParaRPr lang="en-US" sz="1350" dirty="0"/>
          </a:p>
        </p:txBody>
      </p:sp>
      <p:sp>
        <p:nvSpPr>
          <p:cNvPr id="20" name="SK-30-text-19"/>
          <p:cNvSpPr/>
          <p:nvPr/>
        </p:nvSpPr>
        <p:spPr>
          <a:xfrm>
            <a:off x="990600" y="3731865"/>
            <a:ext cx="294635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Open Sans" pitchFamily="34" charset="0"/>
                <a:ea typeface="Open Sans" pitchFamily="34" charset="-122"/>
                <a:cs typeface="Open Sans" pitchFamily="34" charset="-120"/>
              </a:rPr>
              <a:t>&gt; 50 years:</a:t>
            </a:r>
            <a:r>
              <a:rPr lang="en-US" sz="1350" dirty="0">
                <a:solidFill>
                  <a:srgbClr val="4B5563"/>
                </a:solidFill>
                <a:latin typeface="Open Sans" pitchFamily="34" charset="0"/>
                <a:ea typeface="Open Sans" pitchFamily="34" charset="-122"/>
                <a:cs typeface="Open Sans" pitchFamily="34" charset="-120"/>
              </a:rPr>
              <a:t> Rotator cuff tears, AC joint OA, or GH joint OA.</a:t>
            </a:r>
            <a:endParaRPr lang="en-US" sz="1350" dirty="0"/>
          </a:p>
        </p:txBody>
      </p:sp>
      <p:sp>
        <p:nvSpPr>
          <p:cNvPr id="21" name="SK-30-text-20"/>
          <p:cNvSpPr/>
          <p:nvPr/>
        </p:nvSpPr>
        <p:spPr>
          <a:xfrm>
            <a:off x="4908500" y="1483965"/>
            <a:ext cx="56368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The Pathognomonic Sign</a:t>
            </a:r>
            <a:endParaRPr lang="en-US" sz="1650" dirty="0"/>
          </a:p>
        </p:txBody>
      </p:sp>
      <p:sp>
        <p:nvSpPr>
          <p:cNvPr id="22" name="SK-30-text-21"/>
          <p:cNvSpPr/>
          <p:nvPr/>
        </p:nvSpPr>
        <p:spPr>
          <a:xfrm>
            <a:off x="4508450" y="1941165"/>
            <a:ext cx="3174950" cy="514350"/>
          </a:xfrm>
          <a:prstGeom prst="rect">
            <a:avLst/>
          </a:prstGeom>
          <a:noFill/>
          <a:ln/>
        </p:spPr>
        <p:txBody>
          <a:bodyPr vert="horz" wrap="square" lIns="0" tIns="0" rIns="0" bIns="0" rtlCol="0" anchor="ctr"/>
          <a:lstStyle/>
          <a:p>
            <a:pPr marL="0" indent="0">
              <a:lnSpc>
                <a:spcPts val="2025"/>
              </a:lnSpc>
              <a:buNone/>
            </a:pPr>
            <a:r>
              <a:rPr lang="en-US" sz="1350" dirty="0">
                <a:solidFill>
                  <a:srgbClr val="4B5563"/>
                </a:solidFill>
                <a:latin typeface="Open Sans" pitchFamily="34" charset="0"/>
                <a:ea typeface="Open Sans" pitchFamily="34" charset="-122"/>
                <a:cs typeface="Open Sans" pitchFamily="34" charset="-120"/>
              </a:rPr>
              <a:t>Differentiating stiffness from weakness is critical for primary care diagnosis:</a:t>
            </a:r>
            <a:endParaRPr lang="en-US" sz="1350" dirty="0"/>
          </a:p>
        </p:txBody>
      </p:sp>
      <p:sp>
        <p:nvSpPr>
          <p:cNvPr id="23" name="SK-30-text-22"/>
          <p:cNvSpPr/>
          <p:nvPr/>
        </p:nvSpPr>
        <p:spPr>
          <a:xfrm>
            <a:off x="4737050" y="2550765"/>
            <a:ext cx="2946350" cy="771525"/>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Open Sans" pitchFamily="34" charset="0"/>
                <a:ea typeface="Open Sans" pitchFamily="34" charset="-122"/>
                <a:cs typeface="Open Sans" pitchFamily="34" charset="-120"/>
              </a:rPr>
              <a:t>Loss of </a:t>
            </a:r>
            <a:r>
              <a:rPr lang="en-US" sz="1350" b="1" dirty="0">
                <a:solidFill>
                  <a:srgbClr val="4B5563"/>
                </a:solidFill>
                <a:latin typeface="Open Sans" pitchFamily="34" charset="0"/>
                <a:ea typeface="Open Sans" pitchFamily="34" charset="-122"/>
                <a:cs typeface="Open Sans" pitchFamily="34" charset="-120"/>
              </a:rPr>
              <a:t>passive external rotation (ER)</a:t>
            </a:r>
            <a:r>
              <a:rPr lang="en-US" sz="1350" dirty="0">
                <a:solidFill>
                  <a:srgbClr val="4B5563"/>
                </a:solidFill>
                <a:latin typeface="Open Sans" pitchFamily="34" charset="0"/>
                <a:ea typeface="Open Sans" pitchFamily="34" charset="-122"/>
                <a:cs typeface="Open Sans" pitchFamily="34" charset="-120"/>
              </a:rPr>
              <a:t> &gt; 50% is pathognomonic for </a:t>
            </a:r>
            <a:r>
              <a:rPr lang="en-US" sz="1350" b="1" dirty="0">
                <a:solidFill>
                  <a:srgbClr val="27AE60"/>
                </a:solidFill>
                <a:latin typeface="Open Sans" pitchFamily="34" charset="0"/>
                <a:ea typeface="Open Sans" pitchFamily="34" charset="-122"/>
                <a:cs typeface="Open Sans" pitchFamily="34" charset="-120"/>
              </a:rPr>
              <a:t>Frozen Shoulder</a:t>
            </a:r>
            <a:r>
              <a:rPr lang="en-US" sz="1350" dirty="0">
                <a:solidFill>
                  <a:srgbClr val="4B5563"/>
                </a:solidFill>
                <a:latin typeface="Open Sans" pitchFamily="34" charset="0"/>
                <a:ea typeface="Open Sans" pitchFamily="34" charset="-122"/>
                <a:cs typeface="Open Sans" pitchFamily="34" charset="-120"/>
              </a:rPr>
              <a:t>.</a:t>
            </a:r>
            <a:endParaRPr lang="en-US" sz="1350" dirty="0"/>
          </a:p>
        </p:txBody>
      </p:sp>
      <p:sp>
        <p:nvSpPr>
          <p:cNvPr id="24" name="SK-30-text-23"/>
          <p:cNvSpPr/>
          <p:nvPr/>
        </p:nvSpPr>
        <p:spPr>
          <a:xfrm>
            <a:off x="4737050" y="3398490"/>
            <a:ext cx="2946350" cy="514350"/>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Open Sans" pitchFamily="34" charset="0"/>
                <a:ea typeface="Open Sans" pitchFamily="34" charset="-122"/>
                <a:cs typeface="Open Sans" pitchFamily="34" charset="-120"/>
              </a:rPr>
              <a:t>Weakness with preserved passive ROM suggests a </a:t>
            </a:r>
            <a:r>
              <a:rPr lang="en-US" sz="1350" b="1" dirty="0">
                <a:solidFill>
                  <a:srgbClr val="4B5563"/>
                </a:solidFill>
                <a:latin typeface="Open Sans" pitchFamily="34" charset="0"/>
                <a:ea typeface="Open Sans" pitchFamily="34" charset="-122"/>
                <a:cs typeface="Open Sans" pitchFamily="34" charset="-120"/>
              </a:rPr>
              <a:t>rotator cuff tear</a:t>
            </a:r>
            <a:r>
              <a:rPr lang="en-US" sz="1350" dirty="0">
                <a:solidFill>
                  <a:srgbClr val="4B5563"/>
                </a:solidFill>
                <a:latin typeface="Open Sans" pitchFamily="34" charset="0"/>
                <a:ea typeface="Open Sans" pitchFamily="34" charset="-122"/>
                <a:cs typeface="Open Sans" pitchFamily="34" charset="-120"/>
              </a:rPr>
              <a:t>.</a:t>
            </a:r>
            <a:endParaRPr lang="en-US" sz="1350" dirty="0"/>
          </a:p>
        </p:txBody>
      </p:sp>
      <p:sp>
        <p:nvSpPr>
          <p:cNvPr id="25" name="SK-30-text-24"/>
          <p:cNvSpPr/>
          <p:nvPr/>
        </p:nvSpPr>
        <p:spPr>
          <a:xfrm>
            <a:off x="4737050" y="3989040"/>
            <a:ext cx="2946350" cy="771525"/>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Open Sans" pitchFamily="34" charset="0"/>
                <a:ea typeface="Open Sans" pitchFamily="34" charset="-122"/>
                <a:cs typeface="Open Sans" pitchFamily="34" charset="-120"/>
              </a:rPr>
              <a:t>Global restriction (active and passive) confirms adhesive capsulitis.</a:t>
            </a:r>
            <a:endParaRPr lang="en-US" sz="1350" dirty="0"/>
          </a:p>
        </p:txBody>
      </p:sp>
      <p:sp>
        <p:nvSpPr>
          <p:cNvPr id="26" name="SK-30-text-25"/>
          <p:cNvSpPr/>
          <p:nvPr/>
        </p:nvSpPr>
        <p:spPr>
          <a:xfrm>
            <a:off x="8654951" y="1483965"/>
            <a:ext cx="3537049"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Screen for Diabetes</a:t>
            </a:r>
            <a:endParaRPr lang="en-US" sz="1650" dirty="0"/>
          </a:p>
        </p:txBody>
      </p:sp>
      <p:sp>
        <p:nvSpPr>
          <p:cNvPr id="27" name="SK-30-text-26"/>
          <p:cNvSpPr/>
          <p:nvPr/>
        </p:nvSpPr>
        <p:spPr>
          <a:xfrm>
            <a:off x="8254901" y="1941165"/>
            <a:ext cx="3174950" cy="771525"/>
          </a:xfrm>
          <a:prstGeom prst="rect">
            <a:avLst/>
          </a:prstGeom>
          <a:noFill/>
          <a:ln/>
        </p:spPr>
        <p:txBody>
          <a:bodyPr vert="horz" wrap="square" lIns="0" tIns="0" rIns="0" bIns="0" rtlCol="0" anchor="ctr"/>
          <a:lstStyle/>
          <a:p>
            <a:pPr marL="0" indent="0">
              <a:lnSpc>
                <a:spcPts val="2025"/>
              </a:lnSpc>
              <a:buNone/>
            </a:pPr>
            <a:r>
              <a:rPr lang="en-US" sz="1350" dirty="0">
                <a:solidFill>
                  <a:srgbClr val="4B5563"/>
                </a:solidFill>
                <a:latin typeface="Open Sans" pitchFamily="34" charset="0"/>
                <a:ea typeface="Open Sans" pitchFamily="34" charset="-122"/>
                <a:cs typeface="Open Sans" pitchFamily="34" charset="-120"/>
              </a:rPr>
              <a:t>Every new diagnosis of Frozen Shoulder warrants metabolic screening:</a:t>
            </a:r>
            <a:endParaRPr lang="en-US" sz="1350" dirty="0"/>
          </a:p>
        </p:txBody>
      </p:sp>
      <p:sp>
        <p:nvSpPr>
          <p:cNvPr id="28" name="SK-30-text-27"/>
          <p:cNvSpPr/>
          <p:nvPr/>
        </p:nvSpPr>
        <p:spPr>
          <a:xfrm>
            <a:off x="8483501" y="2807940"/>
            <a:ext cx="294635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Open Sans" pitchFamily="34" charset="0"/>
                <a:ea typeface="Open Sans" pitchFamily="34" charset="-122"/>
                <a:cs typeface="Open Sans" pitchFamily="34" charset="-120"/>
              </a:rPr>
              <a:t>10–20%</a:t>
            </a:r>
            <a:r>
              <a:rPr lang="en-US" sz="1350" dirty="0">
                <a:solidFill>
                  <a:srgbClr val="4B5563"/>
                </a:solidFill>
                <a:latin typeface="Open Sans" pitchFamily="34" charset="0"/>
                <a:ea typeface="Open Sans" pitchFamily="34" charset="-122"/>
                <a:cs typeface="Open Sans" pitchFamily="34" charset="-120"/>
              </a:rPr>
              <a:t> of NIDDM patients develop frozen shoulder.</a:t>
            </a:r>
            <a:endParaRPr lang="en-US" sz="1350" dirty="0"/>
          </a:p>
        </p:txBody>
      </p:sp>
      <p:sp>
        <p:nvSpPr>
          <p:cNvPr id="29" name="SK-30-text-28"/>
          <p:cNvSpPr/>
          <p:nvPr/>
        </p:nvSpPr>
        <p:spPr>
          <a:xfrm>
            <a:off x="8483501" y="3398490"/>
            <a:ext cx="3708499"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Open Sans" pitchFamily="34" charset="0"/>
                <a:ea typeface="Open Sans" pitchFamily="34" charset="-122"/>
                <a:cs typeface="Open Sans" pitchFamily="34" charset="-120"/>
              </a:rPr>
              <a:t>36%</a:t>
            </a:r>
            <a:r>
              <a:rPr lang="en-US" sz="1350" dirty="0">
                <a:solidFill>
                  <a:srgbClr val="4B5563"/>
                </a:solidFill>
                <a:latin typeface="Open Sans" pitchFamily="34" charset="0"/>
                <a:ea typeface="Open Sans" pitchFamily="34" charset="-122"/>
                <a:cs typeface="Open Sans" pitchFamily="34" charset="-120"/>
              </a:rPr>
              <a:t> of IDDM patients are affected.</a:t>
            </a:r>
            <a:endParaRPr lang="en-US" sz="1350" dirty="0"/>
          </a:p>
        </p:txBody>
      </p:sp>
      <p:sp>
        <p:nvSpPr>
          <p:cNvPr id="30" name="SK-30-text-29"/>
          <p:cNvSpPr/>
          <p:nvPr/>
        </p:nvSpPr>
        <p:spPr>
          <a:xfrm>
            <a:off x="8483501" y="3731865"/>
            <a:ext cx="2946350" cy="771525"/>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Open Sans" pitchFamily="34" charset="0"/>
                <a:ea typeface="Open Sans" pitchFamily="34" charset="-122"/>
                <a:cs typeface="Open Sans" pitchFamily="34" charset="-120"/>
              </a:rPr>
              <a:t>Diabetics have a </a:t>
            </a:r>
            <a:r>
              <a:rPr lang="en-US" sz="1350" b="1" dirty="0">
                <a:solidFill>
                  <a:srgbClr val="4B5563"/>
                </a:solidFill>
                <a:latin typeface="Open Sans" pitchFamily="34" charset="0"/>
                <a:ea typeface="Open Sans" pitchFamily="34" charset="-122"/>
                <a:cs typeface="Open Sans" pitchFamily="34" charset="-120"/>
              </a:rPr>
              <a:t>2–4x increased risk</a:t>
            </a:r>
            <a:r>
              <a:rPr lang="en-US" sz="1350" dirty="0">
                <a:solidFill>
                  <a:srgbClr val="4B5563"/>
                </a:solidFill>
                <a:latin typeface="Open Sans" pitchFamily="34" charset="0"/>
                <a:ea typeface="Open Sans" pitchFamily="34" charset="-122"/>
                <a:cs typeface="Open Sans" pitchFamily="34" charset="-120"/>
              </a:rPr>
              <a:t> and often have more severe, bilateral disease.</a:t>
            </a:r>
            <a:endParaRPr lang="en-US" sz="1350" dirty="0"/>
          </a:p>
        </p:txBody>
      </p:sp>
      <p:sp>
        <p:nvSpPr>
          <p:cNvPr id="31" name="SK-30-text-30"/>
          <p:cNvSpPr/>
          <p:nvPr/>
        </p:nvSpPr>
        <p:spPr>
          <a:xfrm>
            <a:off x="904875" y="5555903"/>
            <a:ext cx="1304776" cy="53340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rPr>
              <a:t>SAFE TO MANAGE</a:t>
            </a:r>
            <a:endParaRPr lang="en-US" sz="1200" dirty="0"/>
          </a:p>
        </p:txBody>
      </p:sp>
      <p:sp>
        <p:nvSpPr>
          <p:cNvPr id="32" name="SK-30-text-31"/>
          <p:cNvSpPr/>
          <p:nvPr/>
        </p:nvSpPr>
        <p:spPr>
          <a:xfrm>
            <a:off x="2495401" y="5551140"/>
            <a:ext cx="8886974" cy="542925"/>
          </a:xfrm>
          <a:prstGeom prst="rect">
            <a:avLst/>
          </a:prstGeom>
          <a:noFill/>
          <a:ln/>
        </p:spPr>
        <p:txBody>
          <a:bodyPr vert="horz" wrap="square" lIns="0" tIns="0" rIns="0" bIns="0" rtlCol="0" anchor="ctr"/>
          <a:lstStyle/>
          <a:p>
            <a:pPr marL="0" indent="0">
              <a:lnSpc>
                <a:spcPts val="2138"/>
              </a:lnSpc>
              <a:buNone/>
            </a:pPr>
            <a:r>
              <a:rPr lang="en-US" sz="1425" b="1" dirty="0">
                <a:solidFill>
                  <a:srgbClr val="FFFFFF"/>
                </a:solidFill>
                <a:latin typeface="Open Sans" pitchFamily="34" charset="0"/>
                <a:ea typeface="Open Sans" pitchFamily="34" charset="-122"/>
                <a:cs typeface="Open Sans" pitchFamily="34" charset="-120"/>
              </a:rPr>
              <a:t>Most shoulder problems can be managed conservatively in primary care with a structured clinical approach.</a:t>
            </a:r>
            <a:endParaRPr lang="en-US" sz="1425" dirty="0"/>
          </a:p>
        </p:txBody>
      </p:sp>
      <p:sp>
        <p:nvSpPr>
          <p:cNvPr id="33" name="SK-30-text-32"/>
          <p:cNvSpPr/>
          <p:nvPr/>
        </p:nvSpPr>
        <p:spPr>
          <a:xfrm>
            <a:off x="571500" y="6332190"/>
            <a:ext cx="11125200" cy="26670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4-img-2" descr="preencoded.png"/>
          <p:cNvPicPr>
            <a:picLocks noChangeAspect="1"/>
          </p:cNvPicPr>
          <p:nvPr/>
        </p:nvPicPr>
        <p:blipFill>
          <a:blip r:embed="rId4"/>
          <a:stretch>
            <a:fillRect/>
          </a:stretch>
        </p:blipFill>
        <p:spPr>
          <a:xfrm>
            <a:off x="571500" y="381000"/>
            <a:ext cx="11049000" cy="626715"/>
          </a:xfrm>
          <a:prstGeom prst="rect">
            <a:avLst/>
          </a:prstGeom>
        </p:spPr>
      </p:pic>
      <p:pic>
        <p:nvPicPr>
          <p:cNvPr id="4" name="SK-4-img-3" descr="preencoded.png"/>
          <p:cNvPicPr>
            <a:picLocks noChangeAspect="1"/>
          </p:cNvPicPr>
          <p:nvPr/>
        </p:nvPicPr>
        <p:blipFill>
          <a:blip r:embed="rId5"/>
          <a:stretch>
            <a:fillRect/>
          </a:stretch>
        </p:blipFill>
        <p:spPr>
          <a:xfrm>
            <a:off x="571500" y="6646515"/>
            <a:ext cx="11049000" cy="266700"/>
          </a:xfrm>
          <a:prstGeom prst="rect">
            <a:avLst/>
          </a:prstGeom>
        </p:spPr>
      </p:pic>
      <p:pic>
        <p:nvPicPr>
          <p:cNvPr id="5" name="SK-4-img-4" descr="preencoded.png"/>
          <p:cNvPicPr>
            <a:picLocks noChangeAspect="1"/>
          </p:cNvPicPr>
          <p:nvPr/>
        </p:nvPicPr>
        <p:blipFill>
          <a:blip r:embed="rId6"/>
          <a:stretch>
            <a:fillRect/>
          </a:stretch>
        </p:blipFill>
        <p:spPr>
          <a:xfrm>
            <a:off x="571500" y="1483965"/>
            <a:ext cx="2095500" cy="952500"/>
          </a:xfrm>
          <a:prstGeom prst="rect">
            <a:avLst/>
          </a:prstGeom>
        </p:spPr>
      </p:pic>
      <p:pic>
        <p:nvPicPr>
          <p:cNvPr id="6" name="SK-4-img-5" descr="preencoded.png"/>
          <p:cNvPicPr>
            <a:picLocks noChangeAspect="1"/>
          </p:cNvPicPr>
          <p:nvPr/>
        </p:nvPicPr>
        <p:blipFill>
          <a:blip r:embed="rId7"/>
          <a:stretch>
            <a:fillRect/>
          </a:stretch>
        </p:blipFill>
        <p:spPr>
          <a:xfrm>
            <a:off x="3048000" y="1758255"/>
            <a:ext cx="190500" cy="152400"/>
          </a:xfrm>
          <a:prstGeom prst="rect">
            <a:avLst/>
          </a:prstGeom>
        </p:spPr>
      </p:pic>
      <p:pic>
        <p:nvPicPr>
          <p:cNvPr id="7" name="SK-4-img-6" descr="preencoded.png"/>
          <p:cNvPicPr>
            <a:picLocks noChangeAspect="1"/>
          </p:cNvPicPr>
          <p:nvPr/>
        </p:nvPicPr>
        <p:blipFill>
          <a:blip r:embed="rId6"/>
          <a:stretch>
            <a:fillRect/>
          </a:stretch>
        </p:blipFill>
        <p:spPr>
          <a:xfrm>
            <a:off x="571500" y="2992636"/>
            <a:ext cx="2095500" cy="952500"/>
          </a:xfrm>
          <a:prstGeom prst="rect">
            <a:avLst/>
          </a:prstGeom>
        </p:spPr>
      </p:pic>
      <p:pic>
        <p:nvPicPr>
          <p:cNvPr id="8" name="SK-4-img-7" descr="preencoded.png"/>
          <p:cNvPicPr>
            <a:picLocks noChangeAspect="1"/>
          </p:cNvPicPr>
          <p:nvPr/>
        </p:nvPicPr>
        <p:blipFill>
          <a:blip r:embed="rId8"/>
          <a:stretch>
            <a:fillRect/>
          </a:stretch>
        </p:blipFill>
        <p:spPr>
          <a:xfrm>
            <a:off x="3048000" y="2960340"/>
            <a:ext cx="190500" cy="152400"/>
          </a:xfrm>
          <a:prstGeom prst="rect">
            <a:avLst/>
          </a:prstGeom>
        </p:spPr>
      </p:pic>
      <p:pic>
        <p:nvPicPr>
          <p:cNvPr id="9" name="SK-4-img-8" descr="preencoded.png"/>
          <p:cNvPicPr>
            <a:picLocks noChangeAspect="1"/>
          </p:cNvPicPr>
          <p:nvPr/>
        </p:nvPicPr>
        <p:blipFill>
          <a:blip r:embed="rId8"/>
          <a:stretch>
            <a:fillRect/>
          </a:stretch>
        </p:blipFill>
        <p:spPr>
          <a:xfrm>
            <a:off x="3048000" y="3573661"/>
            <a:ext cx="190500" cy="152400"/>
          </a:xfrm>
          <a:prstGeom prst="rect">
            <a:avLst/>
          </a:prstGeom>
        </p:spPr>
      </p:pic>
      <p:pic>
        <p:nvPicPr>
          <p:cNvPr id="10" name="SK-4-img-9" descr="preencoded.png"/>
          <p:cNvPicPr>
            <a:picLocks noChangeAspect="1"/>
          </p:cNvPicPr>
          <p:nvPr/>
        </p:nvPicPr>
        <p:blipFill>
          <a:blip r:embed="rId6"/>
          <a:stretch>
            <a:fillRect/>
          </a:stretch>
        </p:blipFill>
        <p:spPr>
          <a:xfrm>
            <a:off x="571500" y="4581227"/>
            <a:ext cx="2095500" cy="952500"/>
          </a:xfrm>
          <a:prstGeom prst="rect">
            <a:avLst/>
          </a:prstGeom>
        </p:spPr>
      </p:pic>
      <p:pic>
        <p:nvPicPr>
          <p:cNvPr id="11" name="SK-4-img-10" descr="preencoded.png"/>
          <p:cNvPicPr>
            <a:picLocks noChangeAspect="1"/>
          </p:cNvPicPr>
          <p:nvPr/>
        </p:nvPicPr>
        <p:blipFill>
          <a:blip r:embed="rId7"/>
          <a:stretch>
            <a:fillRect/>
          </a:stretch>
        </p:blipFill>
        <p:spPr>
          <a:xfrm>
            <a:off x="3048000" y="4548932"/>
            <a:ext cx="190500" cy="152400"/>
          </a:xfrm>
          <a:prstGeom prst="rect">
            <a:avLst/>
          </a:prstGeom>
        </p:spPr>
      </p:pic>
      <p:pic>
        <p:nvPicPr>
          <p:cNvPr id="12" name="SK-4-img-11" descr="preencoded.png"/>
          <p:cNvPicPr>
            <a:picLocks noChangeAspect="1"/>
          </p:cNvPicPr>
          <p:nvPr/>
        </p:nvPicPr>
        <p:blipFill>
          <a:blip r:embed="rId8"/>
          <a:stretch>
            <a:fillRect/>
          </a:stretch>
        </p:blipFill>
        <p:spPr>
          <a:xfrm>
            <a:off x="3048000" y="5162252"/>
            <a:ext cx="190500" cy="152400"/>
          </a:xfrm>
          <a:prstGeom prst="rect">
            <a:avLst/>
          </a:prstGeom>
        </p:spPr>
      </p:pic>
      <p:pic>
        <p:nvPicPr>
          <p:cNvPr id="13" name="SK-4-img-12" descr="preencoded.png"/>
          <p:cNvPicPr>
            <a:picLocks noChangeAspect="1"/>
          </p:cNvPicPr>
          <p:nvPr/>
        </p:nvPicPr>
        <p:blipFill>
          <a:blip r:embed="rId9"/>
          <a:stretch>
            <a:fillRect/>
          </a:stretch>
        </p:blipFill>
        <p:spPr>
          <a:xfrm>
            <a:off x="571500" y="6089898"/>
            <a:ext cx="11049000" cy="457200"/>
          </a:xfrm>
          <a:prstGeom prst="rect">
            <a:avLst/>
          </a:prstGeom>
        </p:spPr>
      </p:pic>
      <p:pic>
        <p:nvPicPr>
          <p:cNvPr id="14" name="SK-4-img-13" descr="preencoded.png"/>
          <p:cNvPicPr>
            <a:picLocks noChangeAspect="1"/>
          </p:cNvPicPr>
          <p:nvPr/>
        </p:nvPicPr>
        <p:blipFill>
          <a:blip r:embed="rId10"/>
          <a:stretch>
            <a:fillRect/>
          </a:stretch>
        </p:blipFill>
        <p:spPr>
          <a:xfrm>
            <a:off x="762000" y="6213723"/>
            <a:ext cx="800100" cy="209550"/>
          </a:xfrm>
          <a:prstGeom prst="rect">
            <a:avLst/>
          </a:prstGeom>
        </p:spPr>
      </p:pic>
      <p:sp>
        <p:nvSpPr>
          <p:cNvPr id="15" name="SK-4-text-14"/>
          <p:cNvSpPr/>
          <p:nvPr/>
        </p:nvSpPr>
        <p:spPr>
          <a:xfrm>
            <a:off x="762000" y="381000"/>
            <a:ext cx="10934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16" name="SK-4-text-15"/>
          <p:cNvSpPr/>
          <p:nvPr/>
        </p:nvSpPr>
        <p:spPr>
          <a:xfrm>
            <a:off x="762000" y="619125"/>
            <a:ext cx="114300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Age-Based Diagnostic Framework</a:t>
            </a:r>
            <a:endParaRPr lang="en-US" sz="2550" dirty="0"/>
          </a:p>
        </p:txBody>
      </p:sp>
      <p:sp>
        <p:nvSpPr>
          <p:cNvPr id="17" name="SK-4-text-16"/>
          <p:cNvSpPr/>
          <p:nvPr/>
        </p:nvSpPr>
        <p:spPr>
          <a:xfrm>
            <a:off x="571500" y="6646515"/>
            <a:ext cx="11125200" cy="26670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
        <p:nvSpPr>
          <p:cNvPr id="18" name="SK-4-text-17"/>
          <p:cNvSpPr/>
          <p:nvPr/>
        </p:nvSpPr>
        <p:spPr>
          <a:xfrm>
            <a:off x="1038225" y="1483965"/>
            <a:ext cx="3909060" cy="685800"/>
          </a:xfrm>
          <a:prstGeom prst="rect">
            <a:avLst/>
          </a:prstGeom>
          <a:noFill/>
          <a:ln/>
        </p:spPr>
        <p:txBody>
          <a:bodyPr vert="horz" wrap="square" lIns="0" tIns="0" rIns="0" bIns="0" rtlCol="0" anchor="ctr"/>
          <a:lstStyle/>
          <a:p>
            <a:pPr marL="0" indent="0">
              <a:lnSpc>
                <a:spcPts val="5400"/>
              </a:lnSpc>
              <a:buNone/>
            </a:pPr>
            <a:r>
              <a:rPr lang="en-US" sz="5400" b="1" dirty="0">
                <a:solidFill>
                  <a:srgbClr val="F58220"/>
                </a:solidFill>
              </a:rPr>
              <a:t>&lt;35</a:t>
            </a:r>
            <a:endParaRPr lang="en-US" sz="5400" dirty="0"/>
          </a:p>
        </p:txBody>
      </p:sp>
      <p:sp>
        <p:nvSpPr>
          <p:cNvPr id="19" name="SK-4-text-18"/>
          <p:cNvSpPr/>
          <p:nvPr/>
        </p:nvSpPr>
        <p:spPr>
          <a:xfrm>
            <a:off x="1304925" y="2207865"/>
            <a:ext cx="990600" cy="228600"/>
          </a:xfrm>
          <a:prstGeom prst="rect">
            <a:avLst/>
          </a:prstGeom>
          <a:noFill/>
          <a:ln/>
        </p:spPr>
        <p:txBody>
          <a:bodyPr vert="horz" wrap="square" lIns="0" tIns="0" rIns="0" bIns="0" rtlCol="0" anchor="ctr"/>
          <a:lstStyle/>
          <a:p>
            <a:pPr marL="0" indent="0">
              <a:lnSpc>
                <a:spcPts val="1800"/>
              </a:lnSpc>
              <a:buNone/>
            </a:pPr>
            <a:r>
              <a:rPr lang="en-US" sz="1200" b="1" kern="0" spc="120" dirty="0">
                <a:solidFill>
                  <a:srgbClr val="6B7280"/>
                </a:solidFill>
              </a:rPr>
              <a:t>YEARS</a:t>
            </a:r>
            <a:endParaRPr lang="en-US" sz="1200" dirty="0"/>
          </a:p>
        </p:txBody>
      </p:sp>
      <p:sp>
        <p:nvSpPr>
          <p:cNvPr id="20" name="SK-4-text-19"/>
          <p:cNvSpPr/>
          <p:nvPr/>
        </p:nvSpPr>
        <p:spPr>
          <a:xfrm>
            <a:off x="3352800" y="1710630"/>
            <a:ext cx="5038725" cy="499021"/>
          </a:xfrm>
          <a:prstGeom prst="rect">
            <a:avLst/>
          </a:prstGeom>
          <a:noFill/>
          <a:ln/>
        </p:spPr>
        <p:txBody>
          <a:bodyPr vert="horz" wrap="square" lIns="0" tIns="0" rIns="0" bIns="0" rtlCol="0" anchor="ctr"/>
          <a:lstStyle/>
          <a:p>
            <a:pPr marL="0" indent="0">
              <a:lnSpc>
                <a:spcPts val="2100"/>
              </a:lnSpc>
              <a:buNone/>
            </a:pPr>
            <a:r>
              <a:rPr lang="en-US" sz="1500" b="1" dirty="0">
                <a:solidFill>
                  <a:srgbClr val="1A1A1B"/>
                </a:solidFill>
                <a:latin typeface="Open Sans" pitchFamily="34" charset="0"/>
                <a:ea typeface="Open Sans" pitchFamily="34" charset="-122"/>
                <a:cs typeface="Open Sans" pitchFamily="34" charset="-120"/>
              </a:rPr>
              <a:t>Shoulder Instability</a:t>
            </a:r>
            <a:r>
              <a:rPr lang="en-US" sz="1200" b="1" dirty="0">
                <a:solidFill>
                  <a:srgbClr val="4B5563"/>
                </a:solidFill>
                <a:latin typeface="Open Sans" pitchFamily="34" charset="0"/>
                <a:ea typeface="Open Sans" pitchFamily="34" charset="-122"/>
                <a:cs typeface="Open Sans" pitchFamily="34" charset="-120"/>
              </a:rPr>
              <a:t>Traumatic (Dislocation) or Atraumatic Multidirectional Instability (MDI)</a:t>
            </a:r>
            <a:endParaRPr lang="en-US" sz="1500" dirty="0"/>
          </a:p>
        </p:txBody>
      </p:sp>
      <p:sp>
        <p:nvSpPr>
          <p:cNvPr id="21" name="SK-4-text-20"/>
          <p:cNvSpPr/>
          <p:nvPr/>
        </p:nvSpPr>
        <p:spPr>
          <a:xfrm>
            <a:off x="742950" y="2992636"/>
            <a:ext cx="6652260" cy="685800"/>
          </a:xfrm>
          <a:prstGeom prst="rect">
            <a:avLst/>
          </a:prstGeom>
          <a:noFill/>
          <a:ln/>
        </p:spPr>
        <p:txBody>
          <a:bodyPr vert="horz" wrap="square" lIns="0" tIns="0" rIns="0" bIns="0" rtlCol="0" anchor="ctr"/>
          <a:lstStyle/>
          <a:p>
            <a:pPr marL="0" indent="0">
              <a:lnSpc>
                <a:spcPts val="5400"/>
              </a:lnSpc>
              <a:buNone/>
            </a:pPr>
            <a:r>
              <a:rPr lang="en-US" sz="5400" b="1" dirty="0">
                <a:solidFill>
                  <a:srgbClr val="F58220"/>
                </a:solidFill>
              </a:rPr>
              <a:t>35-50</a:t>
            </a:r>
            <a:endParaRPr lang="en-US" sz="5400" dirty="0"/>
          </a:p>
        </p:txBody>
      </p:sp>
      <p:sp>
        <p:nvSpPr>
          <p:cNvPr id="22" name="SK-4-text-21"/>
          <p:cNvSpPr/>
          <p:nvPr/>
        </p:nvSpPr>
        <p:spPr>
          <a:xfrm>
            <a:off x="1304925" y="3716536"/>
            <a:ext cx="990600" cy="228600"/>
          </a:xfrm>
          <a:prstGeom prst="rect">
            <a:avLst/>
          </a:prstGeom>
          <a:noFill/>
          <a:ln/>
        </p:spPr>
        <p:txBody>
          <a:bodyPr vert="horz" wrap="square" lIns="0" tIns="0" rIns="0" bIns="0" rtlCol="0" anchor="ctr"/>
          <a:lstStyle/>
          <a:p>
            <a:pPr marL="0" indent="0">
              <a:lnSpc>
                <a:spcPts val="1800"/>
              </a:lnSpc>
              <a:buNone/>
            </a:pPr>
            <a:r>
              <a:rPr lang="en-US" sz="1200" b="1" kern="0" spc="120" dirty="0">
                <a:solidFill>
                  <a:srgbClr val="6B7280"/>
                </a:solidFill>
              </a:rPr>
              <a:t>YEARS</a:t>
            </a:r>
            <a:endParaRPr lang="en-US" sz="1200" dirty="0"/>
          </a:p>
        </p:txBody>
      </p:sp>
      <p:sp>
        <p:nvSpPr>
          <p:cNvPr id="23" name="SK-4-text-22"/>
          <p:cNvSpPr/>
          <p:nvPr/>
        </p:nvSpPr>
        <p:spPr>
          <a:xfrm>
            <a:off x="3352800" y="2912715"/>
            <a:ext cx="4695825" cy="499021"/>
          </a:xfrm>
          <a:prstGeom prst="rect">
            <a:avLst/>
          </a:prstGeom>
          <a:noFill/>
          <a:ln/>
        </p:spPr>
        <p:txBody>
          <a:bodyPr vert="horz" wrap="square" lIns="0" tIns="0" rIns="0" bIns="0" rtlCol="0" anchor="ctr"/>
          <a:lstStyle/>
          <a:p>
            <a:pPr marL="0" indent="0">
              <a:lnSpc>
                <a:spcPts val="2100"/>
              </a:lnSpc>
              <a:buNone/>
            </a:pPr>
            <a:r>
              <a:rPr lang="en-US" sz="1500" b="1" dirty="0">
                <a:solidFill>
                  <a:srgbClr val="1A1A1B"/>
                </a:solidFill>
                <a:latin typeface="Open Sans" pitchFamily="34" charset="0"/>
                <a:ea typeface="Open Sans" pitchFamily="34" charset="-122"/>
                <a:cs typeface="Open Sans" pitchFamily="34" charset="-120"/>
              </a:rPr>
              <a:t>Impingement &amp; Tendinopathy</a:t>
            </a:r>
            <a:r>
              <a:rPr lang="en-US" sz="1200" b="1" dirty="0">
                <a:solidFill>
                  <a:srgbClr val="4B5563"/>
                </a:solidFill>
                <a:latin typeface="Open Sans" pitchFamily="34" charset="0"/>
                <a:ea typeface="Open Sans" pitchFamily="34" charset="-122"/>
                <a:cs typeface="Open Sans" pitchFamily="34" charset="-120"/>
              </a:rPr>
              <a:t>Rotator cuff tendinopathy, subacromial bursitis, calcific tendinitis</a:t>
            </a:r>
            <a:endParaRPr lang="en-US" sz="1500" dirty="0"/>
          </a:p>
        </p:txBody>
      </p:sp>
      <p:sp>
        <p:nvSpPr>
          <p:cNvPr id="24" name="SK-4-text-23"/>
          <p:cNvSpPr/>
          <p:nvPr/>
        </p:nvSpPr>
        <p:spPr>
          <a:xfrm>
            <a:off x="3352800" y="3526036"/>
            <a:ext cx="4495800" cy="499021"/>
          </a:xfrm>
          <a:prstGeom prst="rect">
            <a:avLst/>
          </a:prstGeom>
          <a:noFill/>
          <a:ln/>
        </p:spPr>
        <p:txBody>
          <a:bodyPr vert="horz" wrap="square" lIns="0" tIns="0" rIns="0" bIns="0" rtlCol="0" anchor="ctr"/>
          <a:lstStyle/>
          <a:p>
            <a:pPr marL="0" indent="0">
              <a:lnSpc>
                <a:spcPts val="2100"/>
              </a:lnSpc>
              <a:buNone/>
            </a:pPr>
            <a:r>
              <a:rPr lang="en-US" sz="1500" b="1" dirty="0">
                <a:solidFill>
                  <a:srgbClr val="1A1A1B"/>
                </a:solidFill>
                <a:latin typeface="Open Sans" pitchFamily="34" charset="0"/>
                <a:ea typeface="Open Sans" pitchFamily="34" charset="-122"/>
                <a:cs typeface="Open Sans" pitchFamily="34" charset="-120"/>
              </a:rPr>
              <a:t>Early Frozen Shoulder</a:t>
            </a:r>
            <a:r>
              <a:rPr lang="en-US" sz="1200" b="1" dirty="0">
                <a:solidFill>
                  <a:srgbClr val="4B5563"/>
                </a:solidFill>
                <a:latin typeface="Open Sans" pitchFamily="34" charset="0"/>
                <a:ea typeface="Open Sans" pitchFamily="34" charset="-122"/>
                <a:cs typeface="Open Sans" pitchFamily="34" charset="-120"/>
              </a:rPr>
              <a:t>Adhesive capsulitis; significantly higher risk in diabetic patients</a:t>
            </a:r>
            <a:endParaRPr lang="en-US" sz="1500" dirty="0"/>
          </a:p>
        </p:txBody>
      </p:sp>
      <p:sp>
        <p:nvSpPr>
          <p:cNvPr id="25" name="SK-4-text-24"/>
          <p:cNvSpPr/>
          <p:nvPr/>
        </p:nvSpPr>
        <p:spPr>
          <a:xfrm>
            <a:off x="1038225" y="4581227"/>
            <a:ext cx="3909060" cy="685800"/>
          </a:xfrm>
          <a:prstGeom prst="rect">
            <a:avLst/>
          </a:prstGeom>
          <a:noFill/>
          <a:ln/>
        </p:spPr>
        <p:txBody>
          <a:bodyPr vert="horz" wrap="square" lIns="0" tIns="0" rIns="0" bIns="0" rtlCol="0" anchor="ctr"/>
          <a:lstStyle/>
          <a:p>
            <a:pPr marL="0" indent="0">
              <a:lnSpc>
                <a:spcPts val="5400"/>
              </a:lnSpc>
              <a:buNone/>
            </a:pPr>
            <a:r>
              <a:rPr lang="en-US" sz="5400" b="1" dirty="0">
                <a:solidFill>
                  <a:srgbClr val="F58220"/>
                </a:solidFill>
              </a:rPr>
              <a:t>&gt;50</a:t>
            </a:r>
            <a:endParaRPr lang="en-US" sz="5400" dirty="0"/>
          </a:p>
        </p:txBody>
      </p:sp>
      <p:sp>
        <p:nvSpPr>
          <p:cNvPr id="26" name="SK-4-text-25"/>
          <p:cNvSpPr/>
          <p:nvPr/>
        </p:nvSpPr>
        <p:spPr>
          <a:xfrm>
            <a:off x="1304925" y="5305127"/>
            <a:ext cx="990600" cy="228600"/>
          </a:xfrm>
          <a:prstGeom prst="rect">
            <a:avLst/>
          </a:prstGeom>
          <a:noFill/>
          <a:ln/>
        </p:spPr>
        <p:txBody>
          <a:bodyPr vert="horz" wrap="square" lIns="0" tIns="0" rIns="0" bIns="0" rtlCol="0" anchor="ctr"/>
          <a:lstStyle/>
          <a:p>
            <a:pPr marL="0" indent="0">
              <a:lnSpc>
                <a:spcPts val="1800"/>
              </a:lnSpc>
              <a:buNone/>
            </a:pPr>
            <a:r>
              <a:rPr lang="en-US" sz="1200" b="1" kern="0" spc="120" dirty="0">
                <a:solidFill>
                  <a:srgbClr val="6B7280"/>
                </a:solidFill>
              </a:rPr>
              <a:t>YEARS</a:t>
            </a:r>
            <a:endParaRPr lang="en-US" sz="1200" dirty="0"/>
          </a:p>
        </p:txBody>
      </p:sp>
      <p:sp>
        <p:nvSpPr>
          <p:cNvPr id="27" name="SK-4-text-26"/>
          <p:cNvSpPr/>
          <p:nvPr/>
        </p:nvSpPr>
        <p:spPr>
          <a:xfrm>
            <a:off x="3352800" y="4501307"/>
            <a:ext cx="4857750" cy="499021"/>
          </a:xfrm>
          <a:prstGeom prst="rect">
            <a:avLst/>
          </a:prstGeom>
          <a:noFill/>
          <a:ln/>
        </p:spPr>
        <p:txBody>
          <a:bodyPr vert="horz" wrap="square" lIns="0" tIns="0" rIns="0" bIns="0" rtlCol="0" anchor="ctr"/>
          <a:lstStyle/>
          <a:p>
            <a:pPr marL="0" indent="0">
              <a:lnSpc>
                <a:spcPts val="2100"/>
              </a:lnSpc>
              <a:buNone/>
            </a:pPr>
            <a:r>
              <a:rPr lang="en-US" sz="1500" b="1" dirty="0">
                <a:solidFill>
                  <a:srgbClr val="1A1A1B"/>
                </a:solidFill>
                <a:latin typeface="Open Sans" pitchFamily="34" charset="0"/>
                <a:ea typeface="Open Sans" pitchFamily="34" charset="-122"/>
                <a:cs typeface="Open Sans" pitchFamily="34" charset="-120"/>
              </a:rPr>
              <a:t>Rotator Cuff Tears</a:t>
            </a:r>
            <a:r>
              <a:rPr lang="en-US" sz="1200" b="1" dirty="0">
                <a:solidFill>
                  <a:srgbClr val="4B5563"/>
                </a:solidFill>
                <a:latin typeface="Open Sans" pitchFamily="34" charset="0"/>
                <a:ea typeface="Open Sans" pitchFamily="34" charset="-122"/>
                <a:cs typeface="Open Sans" pitchFamily="34" charset="-120"/>
              </a:rPr>
              <a:t>Often post-trauma; suspect in older patients with sudden weakness</a:t>
            </a:r>
            <a:endParaRPr lang="en-US" sz="1500" dirty="0"/>
          </a:p>
        </p:txBody>
      </p:sp>
      <p:sp>
        <p:nvSpPr>
          <p:cNvPr id="28" name="SK-4-text-27"/>
          <p:cNvSpPr/>
          <p:nvPr/>
        </p:nvSpPr>
        <p:spPr>
          <a:xfrm>
            <a:off x="3352800" y="5114627"/>
            <a:ext cx="4772025" cy="499021"/>
          </a:xfrm>
          <a:prstGeom prst="rect">
            <a:avLst/>
          </a:prstGeom>
          <a:noFill/>
          <a:ln/>
        </p:spPr>
        <p:txBody>
          <a:bodyPr vert="horz" wrap="square" lIns="0" tIns="0" rIns="0" bIns="0" rtlCol="0" anchor="ctr"/>
          <a:lstStyle/>
          <a:p>
            <a:pPr marL="0" indent="0">
              <a:lnSpc>
                <a:spcPts val="2100"/>
              </a:lnSpc>
              <a:buNone/>
            </a:pPr>
            <a:r>
              <a:rPr lang="en-US" sz="1500" b="1" dirty="0">
                <a:solidFill>
                  <a:srgbClr val="1A1A1B"/>
                </a:solidFill>
                <a:latin typeface="Open Sans" pitchFamily="34" charset="0"/>
                <a:ea typeface="Open Sans" pitchFamily="34" charset="-122"/>
                <a:cs typeface="Open Sans" pitchFamily="34" charset="-120"/>
              </a:rPr>
              <a:t>Degenerative Joint Disease</a:t>
            </a:r>
            <a:r>
              <a:rPr lang="en-US" sz="1200" b="1" dirty="0">
                <a:solidFill>
                  <a:srgbClr val="4B5563"/>
                </a:solidFill>
                <a:latin typeface="Open Sans" pitchFamily="34" charset="0"/>
                <a:ea typeface="Open Sans" pitchFamily="34" charset="-122"/>
                <a:cs typeface="Open Sans" pitchFamily="34" charset="-120"/>
              </a:rPr>
              <a:t>AC Joint OA (localised pain) and Glenohumeral OA (global stiffness)</a:t>
            </a:r>
            <a:endParaRPr lang="en-US" sz="1500" dirty="0"/>
          </a:p>
        </p:txBody>
      </p:sp>
      <p:sp>
        <p:nvSpPr>
          <p:cNvPr id="29" name="SK-4-text-28"/>
          <p:cNvSpPr/>
          <p:nvPr/>
        </p:nvSpPr>
        <p:spPr>
          <a:xfrm>
            <a:off x="838200" y="6213723"/>
            <a:ext cx="1075509"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AKT FOCUS</a:t>
            </a:r>
            <a:endParaRPr lang="en-US" sz="900" dirty="0"/>
          </a:p>
        </p:txBody>
      </p:sp>
      <p:sp>
        <p:nvSpPr>
          <p:cNvPr id="30" name="SK-4-text-29"/>
          <p:cNvSpPr/>
          <p:nvPr/>
        </p:nvSpPr>
        <p:spPr>
          <a:xfrm>
            <a:off x="1704975" y="6204198"/>
            <a:ext cx="104870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8E44AD"/>
                </a:solidFill>
                <a:latin typeface="Open Sans" pitchFamily="34" charset="0"/>
                <a:ea typeface="Open Sans" pitchFamily="34" charset="-122"/>
                <a:cs typeface="Open Sans" pitchFamily="34" charset="-120"/>
              </a:rPr>
              <a:t>Frozen Shoulder: 10–20% of NIDDM and 36% of IDDM patients; 2–4× increased risk overall.</a:t>
            </a:r>
            <a:endParaRPr lang="en-US" sz="1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1-img-3" descr="preencoded.png"/>
          <p:cNvPicPr>
            <a:picLocks noChangeAspect="1"/>
          </p:cNvPicPr>
          <p:nvPr/>
        </p:nvPicPr>
        <p:blipFill>
          <a:blip r:embed="rId5"/>
          <a:stretch>
            <a:fillRect/>
          </a:stretch>
        </p:blipFill>
        <p:spPr>
          <a:xfrm>
            <a:off x="571500" y="304800"/>
            <a:ext cx="11049000" cy="626715"/>
          </a:xfrm>
          <a:prstGeom prst="rect">
            <a:avLst/>
          </a:prstGeom>
        </p:spPr>
      </p:pic>
      <p:pic>
        <p:nvPicPr>
          <p:cNvPr id="5" name="SK-31-img-4" descr="preencoded.png"/>
          <p:cNvPicPr>
            <a:picLocks noChangeAspect="1"/>
          </p:cNvPicPr>
          <p:nvPr/>
        </p:nvPicPr>
        <p:blipFill>
          <a:blip r:embed="rId6"/>
          <a:stretch>
            <a:fillRect/>
          </a:stretch>
        </p:blipFill>
        <p:spPr>
          <a:xfrm>
            <a:off x="571500" y="1160115"/>
            <a:ext cx="5334000" cy="5712619"/>
          </a:xfrm>
          <a:prstGeom prst="rect">
            <a:avLst/>
          </a:prstGeom>
        </p:spPr>
      </p:pic>
      <p:pic>
        <p:nvPicPr>
          <p:cNvPr id="6" name="SK-31-img-5" descr="preencoded.png"/>
          <p:cNvPicPr>
            <a:picLocks noChangeAspect="1"/>
          </p:cNvPicPr>
          <p:nvPr/>
        </p:nvPicPr>
        <p:blipFill>
          <a:blip r:embed="rId7"/>
          <a:stretch>
            <a:fillRect/>
          </a:stretch>
        </p:blipFill>
        <p:spPr>
          <a:xfrm>
            <a:off x="571500" y="1193453"/>
            <a:ext cx="114300" cy="304800"/>
          </a:xfrm>
          <a:prstGeom prst="rect">
            <a:avLst/>
          </a:prstGeom>
        </p:spPr>
      </p:pic>
      <p:pic>
        <p:nvPicPr>
          <p:cNvPr id="7" name="SK-31-img-6" descr="preencoded.png"/>
          <p:cNvPicPr>
            <a:picLocks noChangeAspect="1"/>
          </p:cNvPicPr>
          <p:nvPr/>
        </p:nvPicPr>
        <p:blipFill>
          <a:blip r:embed="rId8"/>
          <a:stretch>
            <a:fillRect/>
          </a:stretch>
        </p:blipFill>
        <p:spPr>
          <a:xfrm>
            <a:off x="571500" y="1722090"/>
            <a:ext cx="5143500" cy="2070497"/>
          </a:xfrm>
          <a:prstGeom prst="rect">
            <a:avLst/>
          </a:prstGeom>
        </p:spPr>
      </p:pic>
      <p:pic>
        <p:nvPicPr>
          <p:cNvPr id="8" name="SK-31-img-7" descr="preencoded.png"/>
          <p:cNvPicPr>
            <a:picLocks noChangeAspect="1"/>
          </p:cNvPicPr>
          <p:nvPr/>
        </p:nvPicPr>
        <p:blipFill>
          <a:blip r:embed="rId9"/>
          <a:stretch>
            <a:fillRect/>
          </a:stretch>
        </p:blipFill>
        <p:spPr>
          <a:xfrm>
            <a:off x="685800" y="1877318"/>
            <a:ext cx="214313" cy="175320"/>
          </a:xfrm>
          <a:prstGeom prst="rect">
            <a:avLst/>
          </a:prstGeom>
        </p:spPr>
      </p:pic>
      <p:pic>
        <p:nvPicPr>
          <p:cNvPr id="9" name="SK-31-img-8" descr="preencoded.png"/>
          <p:cNvPicPr>
            <a:picLocks noChangeAspect="1"/>
          </p:cNvPicPr>
          <p:nvPr/>
        </p:nvPicPr>
        <p:blipFill>
          <a:blip r:embed="rId10"/>
          <a:stretch>
            <a:fillRect/>
          </a:stretch>
        </p:blipFill>
        <p:spPr>
          <a:xfrm>
            <a:off x="571500" y="3983087"/>
            <a:ext cx="5143500" cy="1765697"/>
          </a:xfrm>
          <a:prstGeom prst="rect">
            <a:avLst/>
          </a:prstGeom>
        </p:spPr>
      </p:pic>
      <p:pic>
        <p:nvPicPr>
          <p:cNvPr id="10" name="SK-31-img-9" descr="preencoded.png"/>
          <p:cNvPicPr>
            <a:picLocks noChangeAspect="1"/>
          </p:cNvPicPr>
          <p:nvPr/>
        </p:nvPicPr>
        <p:blipFill>
          <a:blip r:embed="rId11"/>
          <a:stretch>
            <a:fillRect/>
          </a:stretch>
        </p:blipFill>
        <p:spPr>
          <a:xfrm>
            <a:off x="685800" y="4138315"/>
            <a:ext cx="214313" cy="175320"/>
          </a:xfrm>
          <a:prstGeom prst="rect">
            <a:avLst/>
          </a:prstGeom>
        </p:spPr>
      </p:pic>
      <p:pic>
        <p:nvPicPr>
          <p:cNvPr id="11" name="SK-31-img-10" descr="preencoded.png"/>
          <p:cNvPicPr>
            <a:picLocks noChangeAspect="1"/>
          </p:cNvPicPr>
          <p:nvPr/>
        </p:nvPicPr>
        <p:blipFill>
          <a:blip r:embed="rId12"/>
          <a:stretch>
            <a:fillRect/>
          </a:stretch>
        </p:blipFill>
        <p:spPr>
          <a:xfrm>
            <a:off x="571500" y="6034534"/>
            <a:ext cx="5143500" cy="838200"/>
          </a:xfrm>
          <a:prstGeom prst="rect">
            <a:avLst/>
          </a:prstGeom>
        </p:spPr>
      </p:pic>
      <p:pic>
        <p:nvPicPr>
          <p:cNvPr id="12" name="SK-31-img-11" descr="preencoded.png"/>
          <p:cNvPicPr>
            <a:picLocks noChangeAspect="1"/>
          </p:cNvPicPr>
          <p:nvPr/>
        </p:nvPicPr>
        <p:blipFill>
          <a:blip r:embed="rId13"/>
          <a:stretch>
            <a:fillRect/>
          </a:stretch>
        </p:blipFill>
        <p:spPr>
          <a:xfrm>
            <a:off x="6477000" y="1496318"/>
            <a:ext cx="114300" cy="304800"/>
          </a:xfrm>
          <a:prstGeom prst="rect">
            <a:avLst/>
          </a:prstGeom>
        </p:spPr>
      </p:pic>
      <p:pic>
        <p:nvPicPr>
          <p:cNvPr id="13" name="SK-31-img-12" descr="preencoded.png"/>
          <p:cNvPicPr>
            <a:picLocks noChangeAspect="1"/>
          </p:cNvPicPr>
          <p:nvPr/>
        </p:nvPicPr>
        <p:blipFill>
          <a:blip r:embed="rId14"/>
          <a:stretch>
            <a:fillRect/>
          </a:stretch>
        </p:blipFill>
        <p:spPr>
          <a:xfrm>
            <a:off x="6477000" y="2024955"/>
            <a:ext cx="5143500" cy="1464766"/>
          </a:xfrm>
          <a:prstGeom prst="rect">
            <a:avLst/>
          </a:prstGeom>
        </p:spPr>
      </p:pic>
      <p:pic>
        <p:nvPicPr>
          <p:cNvPr id="14" name="SK-31-img-13" descr="preencoded.png"/>
          <p:cNvPicPr>
            <a:picLocks noChangeAspect="1"/>
          </p:cNvPicPr>
          <p:nvPr/>
        </p:nvPicPr>
        <p:blipFill>
          <a:blip r:embed="rId15"/>
          <a:stretch>
            <a:fillRect/>
          </a:stretch>
        </p:blipFill>
        <p:spPr>
          <a:xfrm>
            <a:off x="6591300" y="2180183"/>
            <a:ext cx="214313" cy="175320"/>
          </a:xfrm>
          <a:prstGeom prst="rect">
            <a:avLst/>
          </a:prstGeom>
        </p:spPr>
      </p:pic>
      <p:pic>
        <p:nvPicPr>
          <p:cNvPr id="15" name="SK-31-img-14" descr="preencoded.png"/>
          <p:cNvPicPr>
            <a:picLocks noChangeAspect="1"/>
          </p:cNvPicPr>
          <p:nvPr/>
        </p:nvPicPr>
        <p:blipFill>
          <a:blip r:embed="rId16"/>
          <a:stretch>
            <a:fillRect/>
          </a:stretch>
        </p:blipFill>
        <p:spPr>
          <a:xfrm>
            <a:off x="6477000" y="3680222"/>
            <a:ext cx="5143500" cy="1765697"/>
          </a:xfrm>
          <a:prstGeom prst="rect">
            <a:avLst/>
          </a:prstGeom>
        </p:spPr>
      </p:pic>
      <p:pic>
        <p:nvPicPr>
          <p:cNvPr id="16" name="SK-31-img-15" descr="preencoded.png"/>
          <p:cNvPicPr>
            <a:picLocks noChangeAspect="1"/>
          </p:cNvPicPr>
          <p:nvPr/>
        </p:nvPicPr>
        <p:blipFill>
          <a:blip r:embed="rId17"/>
          <a:stretch>
            <a:fillRect/>
          </a:stretch>
        </p:blipFill>
        <p:spPr>
          <a:xfrm>
            <a:off x="6591300" y="3835450"/>
            <a:ext cx="214313" cy="175320"/>
          </a:xfrm>
          <a:prstGeom prst="rect">
            <a:avLst/>
          </a:prstGeom>
        </p:spPr>
      </p:pic>
      <p:pic>
        <p:nvPicPr>
          <p:cNvPr id="17" name="SK-31-img-16" descr="preencoded.png"/>
          <p:cNvPicPr>
            <a:picLocks noChangeAspect="1"/>
          </p:cNvPicPr>
          <p:nvPr/>
        </p:nvPicPr>
        <p:blipFill>
          <a:blip r:embed="rId18"/>
          <a:stretch>
            <a:fillRect/>
          </a:stretch>
        </p:blipFill>
        <p:spPr>
          <a:xfrm>
            <a:off x="6477000" y="5731669"/>
            <a:ext cx="5143500" cy="838200"/>
          </a:xfrm>
          <a:prstGeom prst="rect">
            <a:avLst/>
          </a:prstGeom>
        </p:spPr>
      </p:pic>
      <p:pic>
        <p:nvPicPr>
          <p:cNvPr id="18" name="SK-31-img-17" descr="preencoded.png"/>
          <p:cNvPicPr>
            <a:picLocks noChangeAspect="1"/>
          </p:cNvPicPr>
          <p:nvPr/>
        </p:nvPicPr>
        <p:blipFill>
          <a:blip r:embed="rId19"/>
          <a:stretch>
            <a:fillRect/>
          </a:stretch>
        </p:blipFill>
        <p:spPr>
          <a:xfrm>
            <a:off x="571500" y="6419850"/>
            <a:ext cx="11049000" cy="247650"/>
          </a:xfrm>
          <a:prstGeom prst="rect">
            <a:avLst/>
          </a:prstGeom>
        </p:spPr>
      </p:pic>
      <p:sp>
        <p:nvSpPr>
          <p:cNvPr id="19" name="SK-31-text-18"/>
          <p:cNvSpPr/>
          <p:nvPr/>
        </p:nvSpPr>
        <p:spPr>
          <a:xfrm>
            <a:off x="762000" y="304800"/>
            <a:ext cx="10934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20" name="SK-31-text-19"/>
          <p:cNvSpPr/>
          <p:nvPr/>
        </p:nvSpPr>
        <p:spPr>
          <a:xfrm>
            <a:off x="762000" y="542925"/>
            <a:ext cx="110204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Exam Pearls AKT Focus</a:t>
            </a:r>
            <a:endParaRPr lang="en-US" sz="2550" dirty="0"/>
          </a:p>
        </p:txBody>
      </p:sp>
      <p:sp>
        <p:nvSpPr>
          <p:cNvPr id="21" name="SK-31-text-20"/>
          <p:cNvSpPr/>
          <p:nvPr/>
        </p:nvSpPr>
        <p:spPr>
          <a:xfrm>
            <a:off x="800100" y="1160115"/>
            <a:ext cx="6067425" cy="371475"/>
          </a:xfrm>
          <a:prstGeom prst="rect">
            <a:avLst/>
          </a:prstGeom>
          <a:noFill/>
          <a:ln/>
        </p:spPr>
        <p:txBody>
          <a:bodyPr vert="horz" wrap="square" lIns="0" tIns="0" rIns="0" bIns="0" rtlCol="0" anchor="ctr"/>
          <a:lstStyle/>
          <a:p>
            <a:pPr marL="0" indent="0">
              <a:lnSpc>
                <a:spcPts val="2925"/>
              </a:lnSpc>
              <a:buNone/>
            </a:pPr>
            <a:r>
              <a:rPr lang="en-US" sz="1950" b="1" dirty="0">
                <a:solidFill>
                  <a:srgbClr val="1A1A1B"/>
                </a:solidFill>
              </a:rPr>
              <a:t>Clinical Foundations</a:t>
            </a:r>
            <a:endParaRPr lang="en-US" sz="1950" dirty="0"/>
          </a:p>
        </p:txBody>
      </p:sp>
      <p:sp>
        <p:nvSpPr>
          <p:cNvPr id="22" name="SK-31-text-21"/>
          <p:cNvSpPr/>
          <p:nvPr/>
        </p:nvSpPr>
        <p:spPr>
          <a:xfrm>
            <a:off x="976312" y="1836390"/>
            <a:ext cx="55549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latin typeface="Open Sans" pitchFamily="34" charset="0"/>
                <a:ea typeface="Open Sans" pitchFamily="34" charset="-122"/>
                <a:cs typeface="Open Sans" pitchFamily="34" charset="-120"/>
              </a:rPr>
              <a:t>Rotator Cuff Anatomy (SITS)</a:t>
            </a:r>
            <a:endParaRPr lang="en-US" sz="1350" dirty="0"/>
          </a:p>
        </p:txBody>
      </p:sp>
      <p:sp>
        <p:nvSpPr>
          <p:cNvPr id="23" name="SK-31-text-22"/>
          <p:cNvSpPr/>
          <p:nvPr/>
        </p:nvSpPr>
        <p:spPr>
          <a:xfrm>
            <a:off x="638175" y="2188815"/>
            <a:ext cx="476250" cy="30093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8E44AD"/>
                </a:solidFill>
              </a:rPr>
              <a:t>S</a:t>
            </a:r>
            <a:endParaRPr lang="en-US" sz="1500" dirty="0"/>
          </a:p>
        </p:txBody>
      </p:sp>
      <p:sp>
        <p:nvSpPr>
          <p:cNvPr id="24" name="SK-31-text-23"/>
          <p:cNvSpPr/>
          <p:nvPr/>
        </p:nvSpPr>
        <p:spPr>
          <a:xfrm>
            <a:off x="1162050" y="2188815"/>
            <a:ext cx="8046720" cy="243780"/>
          </a:xfrm>
          <a:prstGeom prst="rect">
            <a:avLst/>
          </a:prstGeom>
          <a:noFill/>
          <a:ln/>
        </p:spPr>
        <p:txBody>
          <a:bodyPr vert="horz" wrap="square" lIns="0" tIns="0" rIns="0" bIns="0" rtlCol="0" anchor="ctr"/>
          <a:lstStyle/>
          <a:p>
            <a:pPr marL="0" indent="0">
              <a:lnSpc>
                <a:spcPts val="1920"/>
              </a:lnSpc>
              <a:buNone/>
            </a:pPr>
            <a:r>
              <a:rPr lang="en-US" sz="1200" b="1" dirty="0">
                <a:solidFill>
                  <a:srgbClr val="8E44AD"/>
                </a:solidFill>
                <a:latin typeface="Open Sans" pitchFamily="34" charset="0"/>
                <a:ea typeface="Open Sans" pitchFamily="34" charset="-122"/>
                <a:cs typeface="Open Sans" pitchFamily="34" charset="-120"/>
              </a:rPr>
              <a:t>Supraspinatus:</a:t>
            </a:r>
            <a:r>
              <a:rPr lang="en-US" sz="1200" dirty="0">
                <a:solidFill>
                  <a:srgbClr val="4B5563"/>
                </a:solidFill>
                <a:latin typeface="Open Sans" pitchFamily="34" charset="0"/>
                <a:ea typeface="Open Sans" pitchFamily="34" charset="-122"/>
                <a:cs typeface="Open Sans" pitchFamily="34" charset="-120"/>
              </a:rPr>
              <a:t> Initiates Abduction (0–15°)</a:t>
            </a:r>
            <a:endParaRPr lang="en-US" sz="1200" dirty="0"/>
          </a:p>
        </p:txBody>
      </p:sp>
      <p:sp>
        <p:nvSpPr>
          <p:cNvPr id="25" name="SK-31-text-24"/>
          <p:cNvSpPr/>
          <p:nvPr/>
        </p:nvSpPr>
        <p:spPr>
          <a:xfrm>
            <a:off x="638175" y="2584996"/>
            <a:ext cx="476250" cy="30093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8E44AD"/>
                </a:solidFill>
              </a:rPr>
              <a:t>I</a:t>
            </a:r>
            <a:endParaRPr lang="en-US" sz="1500" dirty="0"/>
          </a:p>
        </p:txBody>
      </p:sp>
      <p:sp>
        <p:nvSpPr>
          <p:cNvPr id="26" name="SK-31-text-25"/>
          <p:cNvSpPr/>
          <p:nvPr/>
        </p:nvSpPr>
        <p:spPr>
          <a:xfrm>
            <a:off x="1162050" y="2584996"/>
            <a:ext cx="8839200" cy="243780"/>
          </a:xfrm>
          <a:prstGeom prst="rect">
            <a:avLst/>
          </a:prstGeom>
          <a:noFill/>
          <a:ln/>
        </p:spPr>
        <p:txBody>
          <a:bodyPr vert="horz" wrap="square" lIns="0" tIns="0" rIns="0" bIns="0" rtlCol="0" anchor="ctr"/>
          <a:lstStyle/>
          <a:p>
            <a:pPr marL="0" indent="0">
              <a:lnSpc>
                <a:spcPts val="1920"/>
              </a:lnSpc>
              <a:buNone/>
            </a:pPr>
            <a:r>
              <a:rPr lang="en-US" sz="1200" b="1" dirty="0">
                <a:solidFill>
                  <a:srgbClr val="8E44AD"/>
                </a:solidFill>
                <a:latin typeface="Open Sans" pitchFamily="34" charset="0"/>
                <a:ea typeface="Open Sans" pitchFamily="34" charset="-122"/>
                <a:cs typeface="Open Sans" pitchFamily="34" charset="-120"/>
              </a:rPr>
              <a:t>Infraspinatus:</a:t>
            </a:r>
            <a:r>
              <a:rPr lang="en-US" sz="1200" dirty="0">
                <a:solidFill>
                  <a:srgbClr val="4B5563"/>
                </a:solidFill>
                <a:latin typeface="Open Sans" pitchFamily="34" charset="0"/>
                <a:ea typeface="Open Sans" pitchFamily="34" charset="-122"/>
                <a:cs typeface="Open Sans" pitchFamily="34" charset="-120"/>
              </a:rPr>
              <a:t> External Rotation (90% strength)</a:t>
            </a:r>
            <a:endParaRPr lang="en-US" sz="1200" dirty="0"/>
          </a:p>
        </p:txBody>
      </p:sp>
      <p:sp>
        <p:nvSpPr>
          <p:cNvPr id="27" name="SK-31-text-26"/>
          <p:cNvSpPr/>
          <p:nvPr/>
        </p:nvSpPr>
        <p:spPr>
          <a:xfrm>
            <a:off x="638175" y="2981176"/>
            <a:ext cx="476250" cy="30093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8E44AD"/>
                </a:solidFill>
              </a:rPr>
              <a:t>T</a:t>
            </a:r>
            <a:endParaRPr lang="en-US" sz="1500" dirty="0"/>
          </a:p>
        </p:txBody>
      </p:sp>
      <p:sp>
        <p:nvSpPr>
          <p:cNvPr id="28" name="SK-31-text-27"/>
          <p:cNvSpPr/>
          <p:nvPr/>
        </p:nvSpPr>
        <p:spPr>
          <a:xfrm>
            <a:off x="1162050" y="2981176"/>
            <a:ext cx="6949440" cy="243780"/>
          </a:xfrm>
          <a:prstGeom prst="rect">
            <a:avLst/>
          </a:prstGeom>
          <a:noFill/>
          <a:ln/>
        </p:spPr>
        <p:txBody>
          <a:bodyPr vert="horz" wrap="square" lIns="0" tIns="0" rIns="0" bIns="0" rtlCol="0" anchor="ctr"/>
          <a:lstStyle/>
          <a:p>
            <a:pPr marL="0" indent="0">
              <a:lnSpc>
                <a:spcPts val="1920"/>
              </a:lnSpc>
              <a:buNone/>
            </a:pPr>
            <a:r>
              <a:rPr lang="en-US" sz="1200" b="1" dirty="0">
                <a:solidFill>
                  <a:srgbClr val="8E44AD"/>
                </a:solidFill>
                <a:latin typeface="Open Sans" pitchFamily="34" charset="0"/>
                <a:ea typeface="Open Sans" pitchFamily="34" charset="-122"/>
                <a:cs typeface="Open Sans" pitchFamily="34" charset="-120"/>
              </a:rPr>
              <a:t>Teres Minor:</a:t>
            </a:r>
            <a:r>
              <a:rPr lang="en-US" sz="1200" dirty="0">
                <a:solidFill>
                  <a:srgbClr val="4B5563"/>
                </a:solidFill>
                <a:latin typeface="Open Sans" pitchFamily="34" charset="0"/>
                <a:ea typeface="Open Sans" pitchFamily="34" charset="-122"/>
                <a:cs typeface="Open Sans" pitchFamily="34" charset="-120"/>
              </a:rPr>
              <a:t> Ext. Rotation &amp; Adduction</a:t>
            </a:r>
            <a:endParaRPr lang="en-US" sz="1200" dirty="0"/>
          </a:p>
        </p:txBody>
      </p:sp>
      <p:sp>
        <p:nvSpPr>
          <p:cNvPr id="29" name="SK-31-text-28"/>
          <p:cNvSpPr/>
          <p:nvPr/>
        </p:nvSpPr>
        <p:spPr>
          <a:xfrm>
            <a:off x="638175" y="3377357"/>
            <a:ext cx="476250" cy="30093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8E44AD"/>
                </a:solidFill>
              </a:rPr>
              <a:t>S</a:t>
            </a:r>
            <a:endParaRPr lang="en-US" sz="1500" dirty="0"/>
          </a:p>
        </p:txBody>
      </p:sp>
      <p:sp>
        <p:nvSpPr>
          <p:cNvPr id="30" name="SK-31-text-29"/>
          <p:cNvSpPr/>
          <p:nvPr/>
        </p:nvSpPr>
        <p:spPr>
          <a:xfrm>
            <a:off x="1162050" y="3377357"/>
            <a:ext cx="7863840" cy="243780"/>
          </a:xfrm>
          <a:prstGeom prst="rect">
            <a:avLst/>
          </a:prstGeom>
          <a:noFill/>
          <a:ln/>
        </p:spPr>
        <p:txBody>
          <a:bodyPr vert="horz" wrap="square" lIns="0" tIns="0" rIns="0" bIns="0" rtlCol="0" anchor="ctr"/>
          <a:lstStyle/>
          <a:p>
            <a:pPr marL="0" indent="0">
              <a:lnSpc>
                <a:spcPts val="1920"/>
              </a:lnSpc>
              <a:buNone/>
            </a:pPr>
            <a:r>
              <a:rPr lang="en-US" sz="1200" b="1" dirty="0">
                <a:solidFill>
                  <a:srgbClr val="8E44AD"/>
                </a:solidFill>
                <a:latin typeface="Open Sans" pitchFamily="34" charset="0"/>
                <a:ea typeface="Open Sans" pitchFamily="34" charset="-122"/>
                <a:cs typeface="Open Sans" pitchFamily="34" charset="-120"/>
              </a:rPr>
              <a:t>Subscapularis:</a:t>
            </a:r>
            <a:r>
              <a:rPr lang="en-US" sz="1200" dirty="0">
                <a:solidFill>
                  <a:srgbClr val="4B5563"/>
                </a:solidFill>
                <a:latin typeface="Open Sans" pitchFamily="34" charset="0"/>
                <a:ea typeface="Open Sans" pitchFamily="34" charset="-122"/>
                <a:cs typeface="Open Sans" pitchFamily="34" charset="-120"/>
              </a:rPr>
              <a:t> Internal Rotation (Anterior)</a:t>
            </a:r>
            <a:endParaRPr lang="en-US" sz="1200" dirty="0"/>
          </a:p>
        </p:txBody>
      </p:sp>
      <p:sp>
        <p:nvSpPr>
          <p:cNvPr id="31" name="SK-31-text-30"/>
          <p:cNvSpPr/>
          <p:nvPr/>
        </p:nvSpPr>
        <p:spPr>
          <a:xfrm>
            <a:off x="976312" y="4097387"/>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latin typeface="Open Sans" pitchFamily="34" charset="0"/>
                <a:ea typeface="Open Sans" pitchFamily="34" charset="-122"/>
                <a:cs typeface="Open Sans" pitchFamily="34" charset="-120"/>
              </a:rPr>
              <a:t>Diabetes Risk Percentages</a:t>
            </a:r>
            <a:endParaRPr lang="en-US" sz="1350" dirty="0"/>
          </a:p>
        </p:txBody>
      </p:sp>
      <p:sp>
        <p:nvSpPr>
          <p:cNvPr id="32" name="SK-31-text-31"/>
          <p:cNvSpPr/>
          <p:nvPr/>
        </p:nvSpPr>
        <p:spPr>
          <a:xfrm>
            <a:off x="685800" y="4430762"/>
            <a:ext cx="6888480" cy="243780"/>
          </a:xfrm>
          <a:prstGeom prst="rect">
            <a:avLst/>
          </a:prstGeom>
          <a:noFill/>
          <a:ln/>
        </p:spPr>
        <p:txBody>
          <a:bodyPr vert="horz" wrap="square" lIns="0" tIns="0" rIns="0" bIns="0" rtlCol="0" anchor="ctr"/>
          <a:lstStyle/>
          <a:p>
            <a:pPr marL="0" indent="0">
              <a:lnSpc>
                <a:spcPts val="1920"/>
              </a:lnSpc>
              <a:buNone/>
            </a:pPr>
            <a:r>
              <a:rPr lang="en-US" sz="1200" dirty="0">
                <a:solidFill>
                  <a:srgbClr val="4B5563"/>
                </a:solidFill>
                <a:latin typeface="Open Sans" pitchFamily="34" charset="0"/>
                <a:ea typeface="Open Sans" pitchFamily="34" charset="-122"/>
                <a:cs typeface="Open Sans" pitchFamily="34" charset="-120"/>
              </a:rPr>
              <a:t>• </a:t>
            </a:r>
            <a:r>
              <a:rPr lang="en-US" sz="1200" b="1" dirty="0">
                <a:solidFill>
                  <a:srgbClr val="8E44AD"/>
                </a:solidFill>
                <a:latin typeface="Open Sans" pitchFamily="34" charset="0"/>
                <a:ea typeface="Open Sans" pitchFamily="34" charset="-122"/>
                <a:cs typeface="Open Sans" pitchFamily="34" charset="-120"/>
              </a:rPr>
              <a:t>10–20%</a:t>
            </a:r>
            <a:r>
              <a:rPr lang="en-US" sz="1200" dirty="0">
                <a:solidFill>
                  <a:srgbClr val="4B5563"/>
                </a:solidFill>
                <a:latin typeface="Open Sans" pitchFamily="34" charset="0"/>
                <a:ea typeface="Open Sans" pitchFamily="34" charset="-122"/>
                <a:cs typeface="Open Sans" pitchFamily="34" charset="-120"/>
              </a:rPr>
              <a:t> of NIDDM patients affected</a:t>
            </a:r>
            <a:endParaRPr lang="en-US" sz="1200" dirty="0"/>
          </a:p>
        </p:txBody>
      </p:sp>
      <p:sp>
        <p:nvSpPr>
          <p:cNvPr id="33" name="SK-31-text-32"/>
          <p:cNvSpPr/>
          <p:nvPr/>
        </p:nvSpPr>
        <p:spPr>
          <a:xfrm>
            <a:off x="685800" y="4731693"/>
            <a:ext cx="5913120" cy="243780"/>
          </a:xfrm>
          <a:prstGeom prst="rect">
            <a:avLst/>
          </a:prstGeom>
          <a:noFill/>
          <a:ln/>
        </p:spPr>
        <p:txBody>
          <a:bodyPr vert="horz" wrap="square" lIns="0" tIns="0" rIns="0" bIns="0" rtlCol="0" anchor="ctr"/>
          <a:lstStyle/>
          <a:p>
            <a:pPr marL="0" indent="0">
              <a:lnSpc>
                <a:spcPts val="1920"/>
              </a:lnSpc>
              <a:buNone/>
            </a:pPr>
            <a:r>
              <a:rPr lang="en-US" sz="1200" dirty="0">
                <a:solidFill>
                  <a:srgbClr val="4B5563"/>
                </a:solidFill>
                <a:latin typeface="Open Sans" pitchFamily="34" charset="0"/>
                <a:ea typeface="Open Sans" pitchFamily="34" charset="-122"/>
                <a:cs typeface="Open Sans" pitchFamily="34" charset="-120"/>
              </a:rPr>
              <a:t>• </a:t>
            </a:r>
            <a:r>
              <a:rPr lang="en-US" sz="1200" b="1" dirty="0">
                <a:solidFill>
                  <a:srgbClr val="8E44AD"/>
                </a:solidFill>
                <a:latin typeface="Open Sans" pitchFamily="34" charset="0"/>
                <a:ea typeface="Open Sans" pitchFamily="34" charset="-122"/>
                <a:cs typeface="Open Sans" pitchFamily="34" charset="-120"/>
              </a:rPr>
              <a:t>36%</a:t>
            </a:r>
            <a:r>
              <a:rPr lang="en-US" sz="1200" dirty="0">
                <a:solidFill>
                  <a:srgbClr val="4B5563"/>
                </a:solidFill>
                <a:latin typeface="Open Sans" pitchFamily="34" charset="0"/>
                <a:ea typeface="Open Sans" pitchFamily="34" charset="-122"/>
                <a:cs typeface="Open Sans" pitchFamily="34" charset="-120"/>
              </a:rPr>
              <a:t> of IDDM patients affected</a:t>
            </a:r>
            <a:endParaRPr lang="en-US" sz="1200" dirty="0"/>
          </a:p>
        </p:txBody>
      </p:sp>
      <p:sp>
        <p:nvSpPr>
          <p:cNvPr id="34" name="SK-31-text-33"/>
          <p:cNvSpPr/>
          <p:nvPr/>
        </p:nvSpPr>
        <p:spPr>
          <a:xfrm>
            <a:off x="685800" y="5032623"/>
            <a:ext cx="7010400" cy="243780"/>
          </a:xfrm>
          <a:prstGeom prst="rect">
            <a:avLst/>
          </a:prstGeom>
          <a:noFill/>
          <a:ln/>
        </p:spPr>
        <p:txBody>
          <a:bodyPr vert="horz" wrap="square" lIns="0" tIns="0" rIns="0" bIns="0" rtlCol="0" anchor="ctr"/>
          <a:lstStyle/>
          <a:p>
            <a:pPr marL="0" indent="0">
              <a:lnSpc>
                <a:spcPts val="1920"/>
              </a:lnSpc>
              <a:buNone/>
            </a:pPr>
            <a:r>
              <a:rPr lang="en-US" sz="1200" dirty="0">
                <a:solidFill>
                  <a:srgbClr val="4B5563"/>
                </a:solidFill>
                <a:latin typeface="Open Sans" pitchFamily="34" charset="0"/>
                <a:ea typeface="Open Sans" pitchFamily="34" charset="-122"/>
                <a:cs typeface="Open Sans" pitchFamily="34" charset="-120"/>
              </a:rPr>
              <a:t>• </a:t>
            </a:r>
            <a:r>
              <a:rPr lang="en-US" sz="1200" b="1" dirty="0">
                <a:solidFill>
                  <a:srgbClr val="8E44AD"/>
                </a:solidFill>
                <a:latin typeface="Open Sans" pitchFamily="34" charset="0"/>
                <a:ea typeface="Open Sans" pitchFamily="34" charset="-122"/>
                <a:cs typeface="Open Sans" pitchFamily="34" charset="-120"/>
              </a:rPr>
              <a:t>42%</a:t>
            </a:r>
            <a:r>
              <a:rPr lang="en-US" sz="1200" dirty="0">
                <a:solidFill>
                  <a:srgbClr val="4B5563"/>
                </a:solidFill>
                <a:latin typeface="Open Sans" pitchFamily="34" charset="0"/>
                <a:ea typeface="Open Sans" pitchFamily="34" charset="-122"/>
                <a:cs typeface="Open Sans" pitchFamily="34" charset="-120"/>
              </a:rPr>
              <a:t> of bilateral cases are diabetic</a:t>
            </a:r>
            <a:endParaRPr lang="en-US" sz="1200" dirty="0"/>
          </a:p>
        </p:txBody>
      </p:sp>
      <p:sp>
        <p:nvSpPr>
          <p:cNvPr id="35" name="SK-31-text-34"/>
          <p:cNvSpPr/>
          <p:nvPr/>
        </p:nvSpPr>
        <p:spPr>
          <a:xfrm>
            <a:off x="685800" y="5333554"/>
            <a:ext cx="8656320" cy="243780"/>
          </a:xfrm>
          <a:prstGeom prst="rect">
            <a:avLst/>
          </a:prstGeom>
          <a:noFill/>
          <a:ln/>
        </p:spPr>
        <p:txBody>
          <a:bodyPr vert="horz" wrap="square" lIns="0" tIns="0" rIns="0" bIns="0" rtlCol="0" anchor="ctr"/>
          <a:lstStyle/>
          <a:p>
            <a:pPr marL="0" indent="0">
              <a:lnSpc>
                <a:spcPts val="1920"/>
              </a:lnSpc>
              <a:buNone/>
            </a:pPr>
            <a:r>
              <a:rPr lang="en-US" sz="1200" dirty="0">
                <a:solidFill>
                  <a:srgbClr val="4B5563"/>
                </a:solidFill>
                <a:latin typeface="Open Sans" pitchFamily="34" charset="0"/>
                <a:ea typeface="Open Sans" pitchFamily="34" charset="-122"/>
                <a:cs typeface="Open Sans" pitchFamily="34" charset="-120"/>
              </a:rPr>
              <a:t>• Overall </a:t>
            </a:r>
            <a:r>
              <a:rPr lang="en-US" sz="1200" b="1" dirty="0">
                <a:solidFill>
                  <a:srgbClr val="8E44AD"/>
                </a:solidFill>
                <a:latin typeface="Open Sans" pitchFamily="34" charset="0"/>
                <a:ea typeface="Open Sans" pitchFamily="34" charset="-122"/>
                <a:cs typeface="Open Sans" pitchFamily="34" charset="-120"/>
              </a:rPr>
              <a:t>2–4×</a:t>
            </a:r>
            <a:r>
              <a:rPr lang="en-US" sz="1200" dirty="0">
                <a:solidFill>
                  <a:srgbClr val="4B5563"/>
                </a:solidFill>
                <a:latin typeface="Open Sans" pitchFamily="34" charset="0"/>
                <a:ea typeface="Open Sans" pitchFamily="34" charset="-122"/>
                <a:cs typeface="Open Sans" pitchFamily="34" charset="-120"/>
              </a:rPr>
              <a:t> increased risk vs non-diabetics</a:t>
            </a:r>
            <a:endParaRPr lang="en-US" sz="1200" dirty="0"/>
          </a:p>
        </p:txBody>
      </p:sp>
      <p:sp>
        <p:nvSpPr>
          <p:cNvPr id="36" name="SK-31-text-35"/>
          <p:cNvSpPr/>
          <p:nvPr/>
        </p:nvSpPr>
        <p:spPr>
          <a:xfrm>
            <a:off x="685800" y="6034534"/>
            <a:ext cx="4914900" cy="838200"/>
          </a:xfrm>
          <a:prstGeom prst="rect">
            <a:avLst/>
          </a:prstGeom>
          <a:noFill/>
          <a:ln/>
        </p:spPr>
        <p:txBody>
          <a:bodyPr vert="horz" wrap="square" lIns="0" tIns="0" rIns="0" bIns="0" rtlCol="0" anchor="ctr"/>
          <a:lstStyle/>
          <a:p>
            <a:pPr marL="0" indent="0">
              <a:lnSpc>
                <a:spcPts val="1350"/>
              </a:lnSpc>
              <a:buNone/>
            </a:pPr>
            <a:r>
              <a:rPr lang="en-US" sz="900" b="1" dirty="0">
                <a:solidFill>
                  <a:srgbClr val="008080"/>
                </a:solidFill>
                <a:latin typeface="Open Sans" pitchFamily="34" charset="0"/>
                <a:ea typeface="Open Sans" pitchFamily="34" charset="-122"/>
                <a:cs typeface="Open Sans" pitchFamily="34" charset="-120"/>
              </a:rPr>
              <a:t>SCA INTEGRATION</a:t>
            </a:r>
            <a:r>
              <a:rPr lang="en-US" sz="1050" dirty="0">
                <a:solidFill>
                  <a:srgbClr val="4B5563"/>
                </a:solidFill>
                <a:latin typeface="Open Sans" pitchFamily="34" charset="0"/>
                <a:ea typeface="Open Sans" pitchFamily="34" charset="-122"/>
                <a:cs typeface="Open Sans" pitchFamily="34" charset="-120"/>
              </a:rPr>
              <a:t>Screen every Frozen Shoulder for Diabetes; explain the significant statistical link to the patient.</a:t>
            </a:r>
            <a:endParaRPr lang="en-US" sz="1050" dirty="0"/>
          </a:p>
        </p:txBody>
      </p:sp>
      <p:sp>
        <p:nvSpPr>
          <p:cNvPr id="37" name="SK-31-text-36"/>
          <p:cNvSpPr/>
          <p:nvPr/>
        </p:nvSpPr>
        <p:spPr>
          <a:xfrm>
            <a:off x="6705600" y="1462980"/>
            <a:ext cx="5486400" cy="371475"/>
          </a:xfrm>
          <a:prstGeom prst="rect">
            <a:avLst/>
          </a:prstGeom>
          <a:noFill/>
          <a:ln/>
        </p:spPr>
        <p:txBody>
          <a:bodyPr vert="horz" wrap="square" lIns="0" tIns="0" rIns="0" bIns="0" rtlCol="0" anchor="ctr"/>
          <a:lstStyle/>
          <a:p>
            <a:pPr marL="0" indent="0">
              <a:lnSpc>
                <a:spcPts val="2925"/>
              </a:lnSpc>
              <a:buNone/>
            </a:pPr>
            <a:r>
              <a:rPr lang="en-US" sz="1950" b="1" dirty="0">
                <a:solidFill>
                  <a:srgbClr val="1A1A1B"/>
                </a:solidFill>
              </a:rPr>
              <a:t>Staging &amp; Management</a:t>
            </a:r>
            <a:endParaRPr lang="en-US" sz="1950" dirty="0"/>
          </a:p>
        </p:txBody>
      </p:sp>
      <p:sp>
        <p:nvSpPr>
          <p:cNvPr id="38" name="SK-31-text-37"/>
          <p:cNvSpPr/>
          <p:nvPr/>
        </p:nvSpPr>
        <p:spPr>
          <a:xfrm>
            <a:off x="6881813" y="2139255"/>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latin typeface="Open Sans" pitchFamily="34" charset="0"/>
                <a:ea typeface="Open Sans" pitchFamily="34" charset="-122"/>
                <a:cs typeface="Open Sans" pitchFamily="34" charset="-120"/>
              </a:rPr>
              <a:t>Neer Stages (Impingement)</a:t>
            </a:r>
            <a:endParaRPr lang="en-US" sz="1350" dirty="0"/>
          </a:p>
        </p:txBody>
      </p:sp>
      <p:sp>
        <p:nvSpPr>
          <p:cNvPr id="39" name="SK-31-text-38"/>
          <p:cNvSpPr/>
          <p:nvPr/>
        </p:nvSpPr>
        <p:spPr>
          <a:xfrm>
            <a:off x="6591300" y="2472630"/>
            <a:ext cx="5600700" cy="243780"/>
          </a:xfrm>
          <a:prstGeom prst="rect">
            <a:avLst/>
          </a:prstGeom>
          <a:noFill/>
          <a:ln/>
        </p:spPr>
        <p:txBody>
          <a:bodyPr vert="horz" wrap="square" lIns="0" tIns="0" rIns="0" bIns="0" rtlCol="0" anchor="ctr"/>
          <a:lstStyle/>
          <a:p>
            <a:pPr marL="0" indent="0">
              <a:lnSpc>
                <a:spcPts val="1920"/>
              </a:lnSpc>
              <a:buNone/>
            </a:pPr>
            <a:r>
              <a:rPr lang="en-US" sz="1200" b="1" dirty="0">
                <a:solidFill>
                  <a:srgbClr val="008080"/>
                </a:solidFill>
                <a:latin typeface="Open Sans" pitchFamily="34" charset="0"/>
                <a:ea typeface="Open Sans" pitchFamily="34" charset="-122"/>
                <a:cs typeface="Open Sans" pitchFamily="34" charset="-120"/>
              </a:rPr>
              <a:t>Stage I:</a:t>
            </a:r>
            <a:r>
              <a:rPr lang="en-US" sz="1200" dirty="0">
                <a:solidFill>
                  <a:srgbClr val="4B5563"/>
                </a:solidFill>
                <a:latin typeface="Open Sans" pitchFamily="34" charset="0"/>
                <a:ea typeface="Open Sans" pitchFamily="34" charset="-122"/>
                <a:cs typeface="Open Sans" pitchFamily="34" charset="-120"/>
              </a:rPr>
              <a:t> Reversible oedema/inflammation (&lt;25y)</a:t>
            </a:r>
            <a:endParaRPr lang="en-US" sz="1200" dirty="0"/>
          </a:p>
        </p:txBody>
      </p:sp>
      <p:sp>
        <p:nvSpPr>
          <p:cNvPr id="40" name="SK-31-text-39"/>
          <p:cNvSpPr/>
          <p:nvPr/>
        </p:nvSpPr>
        <p:spPr>
          <a:xfrm>
            <a:off x="6591300" y="2773561"/>
            <a:ext cx="5600700" cy="243780"/>
          </a:xfrm>
          <a:prstGeom prst="rect">
            <a:avLst/>
          </a:prstGeom>
          <a:noFill/>
          <a:ln/>
        </p:spPr>
        <p:txBody>
          <a:bodyPr vert="horz" wrap="square" lIns="0" tIns="0" rIns="0" bIns="0" rtlCol="0" anchor="ctr"/>
          <a:lstStyle/>
          <a:p>
            <a:pPr marL="0" indent="0">
              <a:lnSpc>
                <a:spcPts val="1920"/>
              </a:lnSpc>
              <a:buNone/>
            </a:pPr>
            <a:r>
              <a:rPr lang="en-US" sz="1200" b="1" dirty="0">
                <a:solidFill>
                  <a:srgbClr val="008080"/>
                </a:solidFill>
                <a:latin typeface="Open Sans" pitchFamily="34" charset="0"/>
                <a:ea typeface="Open Sans" pitchFamily="34" charset="-122"/>
                <a:cs typeface="Open Sans" pitchFamily="34" charset="-120"/>
              </a:rPr>
              <a:t>Stage II:</a:t>
            </a:r>
            <a:r>
              <a:rPr lang="en-US" sz="1200" dirty="0">
                <a:solidFill>
                  <a:srgbClr val="4B5563"/>
                </a:solidFill>
                <a:latin typeface="Open Sans" pitchFamily="34" charset="0"/>
                <a:ea typeface="Open Sans" pitchFamily="34" charset="-122"/>
                <a:cs typeface="Open Sans" pitchFamily="34" charset="-120"/>
              </a:rPr>
              <a:t> Fibrosis and tendinosis (~40y)</a:t>
            </a:r>
            <a:endParaRPr lang="en-US" sz="1200" dirty="0"/>
          </a:p>
        </p:txBody>
      </p:sp>
      <p:sp>
        <p:nvSpPr>
          <p:cNvPr id="41" name="SK-31-text-40"/>
          <p:cNvSpPr/>
          <p:nvPr/>
        </p:nvSpPr>
        <p:spPr>
          <a:xfrm>
            <a:off x="6591300" y="3074491"/>
            <a:ext cx="5600700" cy="243780"/>
          </a:xfrm>
          <a:prstGeom prst="rect">
            <a:avLst/>
          </a:prstGeom>
          <a:noFill/>
          <a:ln/>
        </p:spPr>
        <p:txBody>
          <a:bodyPr vert="horz" wrap="square" lIns="0" tIns="0" rIns="0" bIns="0" rtlCol="0" anchor="ctr"/>
          <a:lstStyle/>
          <a:p>
            <a:pPr marL="0" indent="0">
              <a:lnSpc>
                <a:spcPts val="1920"/>
              </a:lnSpc>
              <a:buNone/>
            </a:pPr>
            <a:r>
              <a:rPr lang="en-US" sz="1200" b="1" dirty="0">
                <a:solidFill>
                  <a:srgbClr val="008080"/>
                </a:solidFill>
                <a:latin typeface="Open Sans" pitchFamily="34" charset="0"/>
                <a:ea typeface="Open Sans" pitchFamily="34" charset="-122"/>
                <a:cs typeface="Open Sans" pitchFamily="34" charset="-120"/>
              </a:rPr>
              <a:t>Stage III:</a:t>
            </a:r>
            <a:r>
              <a:rPr lang="en-US" sz="1200" dirty="0">
                <a:solidFill>
                  <a:srgbClr val="4B5563"/>
                </a:solidFill>
                <a:latin typeface="Open Sans" pitchFamily="34" charset="0"/>
                <a:ea typeface="Open Sans" pitchFamily="34" charset="-122"/>
                <a:cs typeface="Open Sans" pitchFamily="34" charset="-120"/>
              </a:rPr>
              <a:t> Partial/full tear + bony spurs (&gt;50y)</a:t>
            </a:r>
            <a:endParaRPr lang="en-US" sz="1200" dirty="0"/>
          </a:p>
        </p:txBody>
      </p:sp>
      <p:sp>
        <p:nvSpPr>
          <p:cNvPr id="42" name="SK-31-text-41"/>
          <p:cNvSpPr/>
          <p:nvPr/>
        </p:nvSpPr>
        <p:spPr>
          <a:xfrm>
            <a:off x="6881813" y="3794522"/>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latin typeface="Open Sans" pitchFamily="34" charset="0"/>
                <a:ea typeface="Open Sans" pitchFamily="34" charset="-122"/>
                <a:cs typeface="Open Sans" pitchFamily="34" charset="-120"/>
              </a:rPr>
              <a:t>Evidence-Based Treatment</a:t>
            </a:r>
            <a:endParaRPr lang="en-US" sz="1350" dirty="0"/>
          </a:p>
        </p:txBody>
      </p:sp>
      <p:sp>
        <p:nvSpPr>
          <p:cNvPr id="43" name="SK-31-text-42"/>
          <p:cNvSpPr/>
          <p:nvPr/>
        </p:nvSpPr>
        <p:spPr>
          <a:xfrm>
            <a:off x="6591300" y="4127897"/>
            <a:ext cx="5600700" cy="243780"/>
          </a:xfrm>
          <a:prstGeom prst="rect">
            <a:avLst/>
          </a:prstGeom>
          <a:noFill/>
          <a:ln/>
        </p:spPr>
        <p:txBody>
          <a:bodyPr vert="horz" wrap="square" lIns="0" tIns="0" rIns="0" bIns="0" rtlCol="0" anchor="ctr"/>
          <a:lstStyle/>
          <a:p>
            <a:pPr marL="0" indent="0">
              <a:lnSpc>
                <a:spcPts val="1920"/>
              </a:lnSpc>
              <a:buNone/>
            </a:pPr>
            <a:r>
              <a:rPr lang="en-US" sz="1200" b="1" dirty="0">
                <a:solidFill>
                  <a:srgbClr val="008080"/>
                </a:solidFill>
                <a:latin typeface="Open Sans" pitchFamily="34" charset="0"/>
                <a:ea typeface="Open Sans" pitchFamily="34" charset="-122"/>
                <a:cs typeface="Open Sans" pitchFamily="34" charset="-120"/>
              </a:rPr>
              <a:t>ESWT:</a:t>
            </a:r>
            <a:r>
              <a:rPr lang="en-US" sz="1200" dirty="0">
                <a:solidFill>
                  <a:srgbClr val="4B5563"/>
                </a:solidFill>
                <a:latin typeface="Open Sans" pitchFamily="34" charset="0"/>
                <a:ea typeface="Open Sans" pitchFamily="34" charset="-122"/>
                <a:cs typeface="Open Sans" pitchFamily="34" charset="-120"/>
              </a:rPr>
              <a:t> Extracorporeal Shockwave Therapy</a:t>
            </a:r>
            <a:endParaRPr lang="en-US" sz="1200" dirty="0"/>
          </a:p>
        </p:txBody>
      </p:sp>
      <p:sp>
        <p:nvSpPr>
          <p:cNvPr id="44" name="SK-31-text-43"/>
          <p:cNvSpPr/>
          <p:nvPr/>
        </p:nvSpPr>
        <p:spPr>
          <a:xfrm>
            <a:off x="6591300" y="4428827"/>
            <a:ext cx="5600700" cy="243780"/>
          </a:xfrm>
          <a:prstGeom prst="rect">
            <a:avLst/>
          </a:prstGeom>
          <a:noFill/>
          <a:ln/>
        </p:spPr>
        <p:txBody>
          <a:bodyPr vert="horz" wrap="square" lIns="0" tIns="0" rIns="0" bIns="0" rtlCol="0" anchor="ctr"/>
          <a:lstStyle/>
          <a:p>
            <a:pPr marL="0" indent="0">
              <a:lnSpc>
                <a:spcPts val="1920"/>
              </a:lnSpc>
              <a:buNone/>
            </a:pPr>
            <a:r>
              <a:rPr lang="en-US" sz="1200" dirty="0">
                <a:solidFill>
                  <a:srgbClr val="4B5563"/>
                </a:solidFill>
                <a:latin typeface="Open Sans" pitchFamily="34" charset="0"/>
                <a:ea typeface="Open Sans" pitchFamily="34" charset="-122"/>
                <a:cs typeface="Open Sans" pitchFamily="34" charset="-120"/>
              </a:rPr>
              <a:t>• NICE-approved for </a:t>
            </a:r>
            <a:r>
              <a:rPr lang="en-US" sz="1200" b="1" dirty="0">
                <a:solidFill>
                  <a:srgbClr val="008080"/>
                </a:solidFill>
                <a:latin typeface="Open Sans" pitchFamily="34" charset="0"/>
                <a:ea typeface="Open Sans" pitchFamily="34" charset="-122"/>
                <a:cs typeface="Open Sans" pitchFamily="34" charset="-120"/>
              </a:rPr>
              <a:t>Chronic Calcific Tendinitis</a:t>
            </a:r>
            <a:endParaRPr lang="en-US" sz="1200" dirty="0"/>
          </a:p>
        </p:txBody>
      </p:sp>
      <p:sp>
        <p:nvSpPr>
          <p:cNvPr id="45" name="SK-31-text-44"/>
          <p:cNvSpPr/>
          <p:nvPr/>
        </p:nvSpPr>
        <p:spPr>
          <a:xfrm>
            <a:off x="6591300" y="4729758"/>
            <a:ext cx="5600700" cy="243780"/>
          </a:xfrm>
          <a:prstGeom prst="rect">
            <a:avLst/>
          </a:prstGeom>
          <a:noFill/>
          <a:ln/>
        </p:spPr>
        <p:txBody>
          <a:bodyPr vert="horz" wrap="square" lIns="0" tIns="0" rIns="0" bIns="0" rtlCol="0" anchor="ctr"/>
          <a:lstStyle/>
          <a:p>
            <a:pPr marL="0" indent="0">
              <a:lnSpc>
                <a:spcPts val="1920"/>
              </a:lnSpc>
              <a:buNone/>
            </a:pPr>
            <a:r>
              <a:rPr lang="en-US" sz="1200" dirty="0">
                <a:solidFill>
                  <a:srgbClr val="4B5563"/>
                </a:solidFill>
                <a:latin typeface="Open Sans" pitchFamily="34" charset="0"/>
                <a:ea typeface="Open Sans" pitchFamily="34" charset="-122"/>
                <a:cs typeface="Open Sans" pitchFamily="34" charset="-120"/>
              </a:rPr>
              <a:t>• Barbotage (needling) for acute presentations</a:t>
            </a:r>
            <a:endParaRPr lang="en-US" sz="1200" dirty="0"/>
          </a:p>
        </p:txBody>
      </p:sp>
      <p:sp>
        <p:nvSpPr>
          <p:cNvPr id="46" name="SK-31-text-45"/>
          <p:cNvSpPr/>
          <p:nvPr/>
        </p:nvSpPr>
        <p:spPr>
          <a:xfrm>
            <a:off x="6591300" y="5030688"/>
            <a:ext cx="5600700" cy="243780"/>
          </a:xfrm>
          <a:prstGeom prst="rect">
            <a:avLst/>
          </a:prstGeom>
          <a:noFill/>
          <a:ln/>
        </p:spPr>
        <p:txBody>
          <a:bodyPr vert="horz" wrap="square" lIns="0" tIns="0" rIns="0" bIns="0" rtlCol="0" anchor="ctr"/>
          <a:lstStyle/>
          <a:p>
            <a:pPr marL="0" indent="0">
              <a:lnSpc>
                <a:spcPts val="1920"/>
              </a:lnSpc>
              <a:buNone/>
            </a:pPr>
            <a:r>
              <a:rPr lang="en-US" sz="1200" dirty="0">
                <a:solidFill>
                  <a:srgbClr val="4B5563"/>
                </a:solidFill>
                <a:latin typeface="Open Sans" pitchFamily="34" charset="0"/>
                <a:ea typeface="Open Sans" pitchFamily="34" charset="-122"/>
                <a:cs typeface="Open Sans" pitchFamily="34" charset="-120"/>
              </a:rPr>
              <a:t>• Histopathology: </a:t>
            </a:r>
            <a:r>
              <a:rPr lang="en-US" sz="1200" b="1" dirty="0">
                <a:solidFill>
                  <a:srgbClr val="008080"/>
                </a:solidFill>
                <a:latin typeface="Open Sans" pitchFamily="34" charset="0"/>
                <a:ea typeface="Open Sans" pitchFamily="34" charset="-122"/>
                <a:cs typeface="Open Sans" pitchFamily="34" charset="-120"/>
              </a:rPr>
              <a:t>Tendinopathy</a:t>
            </a:r>
            <a:r>
              <a:rPr lang="en-US" sz="1200" dirty="0">
                <a:solidFill>
                  <a:srgbClr val="4B5563"/>
                </a:solidFill>
                <a:latin typeface="Open Sans" pitchFamily="34" charset="0"/>
                <a:ea typeface="Open Sans" pitchFamily="34" charset="-122"/>
                <a:cs typeface="Open Sans" pitchFamily="34" charset="-120"/>
              </a:rPr>
              <a:t>, NOT Tendinitis</a:t>
            </a:r>
            <a:endParaRPr lang="en-US" sz="1200" dirty="0"/>
          </a:p>
        </p:txBody>
      </p:sp>
      <p:sp>
        <p:nvSpPr>
          <p:cNvPr id="47" name="SK-31-text-46"/>
          <p:cNvSpPr/>
          <p:nvPr/>
        </p:nvSpPr>
        <p:spPr>
          <a:xfrm>
            <a:off x="6591300" y="5731669"/>
            <a:ext cx="4914900" cy="838200"/>
          </a:xfrm>
          <a:prstGeom prst="rect">
            <a:avLst/>
          </a:prstGeom>
          <a:noFill/>
          <a:ln/>
        </p:spPr>
        <p:txBody>
          <a:bodyPr vert="horz" wrap="square" lIns="0" tIns="0" rIns="0" bIns="0" rtlCol="0" anchor="ctr"/>
          <a:lstStyle/>
          <a:p>
            <a:pPr marL="0" indent="0">
              <a:lnSpc>
                <a:spcPts val="1350"/>
              </a:lnSpc>
              <a:buNone/>
            </a:pPr>
            <a:r>
              <a:rPr lang="en-US" sz="900" b="1" dirty="0">
                <a:solidFill>
                  <a:srgbClr val="008080"/>
                </a:solidFill>
                <a:latin typeface="Open Sans" pitchFamily="34" charset="0"/>
                <a:ea typeface="Open Sans" pitchFamily="34" charset="-122"/>
                <a:cs typeface="Open Sans" pitchFamily="34" charset="-120"/>
              </a:rPr>
              <a:t>CONSULTATION PEARL</a:t>
            </a:r>
            <a:r>
              <a:rPr lang="en-US" sz="1050" dirty="0">
                <a:solidFill>
                  <a:srgbClr val="4B5563"/>
                </a:solidFill>
                <a:latin typeface="Open Sans" pitchFamily="34" charset="0"/>
                <a:ea typeface="Open Sans" pitchFamily="34" charset="-122"/>
                <a:cs typeface="Open Sans" pitchFamily="34" charset="-120"/>
              </a:rPr>
              <a:t>Use staging to manage expectations; Stage II/III often require surgical decompression if conservative measures fail.</a:t>
            </a:r>
            <a:endParaRPr lang="en-US" sz="1050" dirty="0"/>
          </a:p>
        </p:txBody>
      </p:sp>
      <p:sp>
        <p:nvSpPr>
          <p:cNvPr id="48" name="SK-31-text-47"/>
          <p:cNvSpPr/>
          <p:nvPr/>
        </p:nvSpPr>
        <p:spPr>
          <a:xfrm>
            <a:off x="571500" y="6419850"/>
            <a:ext cx="11125200" cy="24765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2-img-3" descr="preencoded.png"/>
          <p:cNvPicPr>
            <a:picLocks noChangeAspect="1"/>
          </p:cNvPicPr>
          <p:nvPr/>
        </p:nvPicPr>
        <p:blipFill>
          <a:blip r:embed="rId5"/>
          <a:stretch>
            <a:fillRect/>
          </a:stretch>
        </p:blipFill>
        <p:spPr>
          <a:xfrm>
            <a:off x="571500" y="304800"/>
            <a:ext cx="11049000" cy="626715"/>
          </a:xfrm>
          <a:prstGeom prst="rect">
            <a:avLst/>
          </a:prstGeom>
        </p:spPr>
      </p:pic>
      <p:pic>
        <p:nvPicPr>
          <p:cNvPr id="5" name="SK-32-img-4" descr="preencoded.png"/>
          <p:cNvPicPr>
            <a:picLocks noChangeAspect="1"/>
          </p:cNvPicPr>
          <p:nvPr/>
        </p:nvPicPr>
        <p:blipFill>
          <a:blip r:embed="rId6"/>
          <a:stretch>
            <a:fillRect/>
          </a:stretch>
        </p:blipFill>
        <p:spPr>
          <a:xfrm>
            <a:off x="571500" y="1160115"/>
            <a:ext cx="5381625" cy="5623322"/>
          </a:xfrm>
          <a:prstGeom prst="rect">
            <a:avLst/>
          </a:prstGeom>
        </p:spPr>
      </p:pic>
      <p:pic>
        <p:nvPicPr>
          <p:cNvPr id="6" name="SK-32-img-5" descr="preencoded.png"/>
          <p:cNvPicPr>
            <a:picLocks noChangeAspect="1"/>
          </p:cNvPicPr>
          <p:nvPr/>
        </p:nvPicPr>
        <p:blipFill>
          <a:blip r:embed="rId7"/>
          <a:stretch>
            <a:fillRect/>
          </a:stretch>
        </p:blipFill>
        <p:spPr>
          <a:xfrm>
            <a:off x="571500" y="1160115"/>
            <a:ext cx="5381625" cy="542925"/>
          </a:xfrm>
          <a:prstGeom prst="rect">
            <a:avLst/>
          </a:prstGeom>
        </p:spPr>
      </p:pic>
      <p:pic>
        <p:nvPicPr>
          <p:cNvPr id="7" name="SK-32-img-6" descr="preencoded.png"/>
          <p:cNvPicPr>
            <a:picLocks noChangeAspect="1"/>
          </p:cNvPicPr>
          <p:nvPr/>
        </p:nvPicPr>
        <p:blipFill>
          <a:blip r:embed="rId8"/>
          <a:stretch>
            <a:fillRect/>
          </a:stretch>
        </p:blipFill>
        <p:spPr>
          <a:xfrm>
            <a:off x="762000" y="1324868"/>
            <a:ext cx="261937" cy="213420"/>
          </a:xfrm>
          <a:prstGeom prst="rect">
            <a:avLst/>
          </a:prstGeom>
        </p:spPr>
      </p:pic>
      <p:pic>
        <p:nvPicPr>
          <p:cNvPr id="8" name="SK-32-img-7" descr="preencoded.png"/>
          <p:cNvPicPr>
            <a:picLocks noChangeAspect="1"/>
          </p:cNvPicPr>
          <p:nvPr/>
        </p:nvPicPr>
        <p:blipFill>
          <a:blip r:embed="rId9"/>
          <a:stretch>
            <a:fillRect/>
          </a:stretch>
        </p:blipFill>
        <p:spPr>
          <a:xfrm>
            <a:off x="762000" y="2236440"/>
            <a:ext cx="1178719" cy="704850"/>
          </a:xfrm>
          <a:prstGeom prst="rect">
            <a:avLst/>
          </a:prstGeom>
        </p:spPr>
      </p:pic>
      <p:pic>
        <p:nvPicPr>
          <p:cNvPr id="9" name="SK-32-img-8" descr="preencoded.png"/>
          <p:cNvPicPr>
            <a:picLocks noChangeAspect="1"/>
          </p:cNvPicPr>
          <p:nvPr/>
        </p:nvPicPr>
        <p:blipFill>
          <a:blip r:embed="rId10"/>
          <a:stretch>
            <a:fillRect/>
          </a:stretch>
        </p:blipFill>
        <p:spPr>
          <a:xfrm>
            <a:off x="2035969" y="2236440"/>
            <a:ext cx="1178719" cy="704850"/>
          </a:xfrm>
          <a:prstGeom prst="rect">
            <a:avLst/>
          </a:prstGeom>
        </p:spPr>
      </p:pic>
      <p:pic>
        <p:nvPicPr>
          <p:cNvPr id="10" name="SK-32-img-9" descr="preencoded.png"/>
          <p:cNvPicPr>
            <a:picLocks noChangeAspect="1"/>
          </p:cNvPicPr>
          <p:nvPr/>
        </p:nvPicPr>
        <p:blipFill>
          <a:blip r:embed="rId11"/>
          <a:stretch>
            <a:fillRect/>
          </a:stretch>
        </p:blipFill>
        <p:spPr>
          <a:xfrm>
            <a:off x="3309938" y="2236440"/>
            <a:ext cx="1178719" cy="704850"/>
          </a:xfrm>
          <a:prstGeom prst="rect">
            <a:avLst/>
          </a:prstGeom>
        </p:spPr>
      </p:pic>
      <p:pic>
        <p:nvPicPr>
          <p:cNvPr id="11" name="SK-32-img-10" descr="preencoded.png"/>
          <p:cNvPicPr>
            <a:picLocks noChangeAspect="1"/>
          </p:cNvPicPr>
          <p:nvPr/>
        </p:nvPicPr>
        <p:blipFill>
          <a:blip r:embed="rId9"/>
          <a:stretch>
            <a:fillRect/>
          </a:stretch>
        </p:blipFill>
        <p:spPr>
          <a:xfrm>
            <a:off x="4583906" y="2236440"/>
            <a:ext cx="1178719" cy="704850"/>
          </a:xfrm>
          <a:prstGeom prst="rect">
            <a:avLst/>
          </a:prstGeom>
        </p:spPr>
      </p:pic>
      <p:pic>
        <p:nvPicPr>
          <p:cNvPr id="12" name="SK-32-img-11" descr="preencoded.png"/>
          <p:cNvPicPr>
            <a:picLocks noChangeAspect="1"/>
          </p:cNvPicPr>
          <p:nvPr/>
        </p:nvPicPr>
        <p:blipFill>
          <a:blip r:embed="rId12"/>
          <a:stretch>
            <a:fillRect/>
          </a:stretch>
        </p:blipFill>
        <p:spPr>
          <a:xfrm>
            <a:off x="6238875" y="1160115"/>
            <a:ext cx="5381625" cy="5623322"/>
          </a:xfrm>
          <a:prstGeom prst="rect">
            <a:avLst/>
          </a:prstGeom>
        </p:spPr>
      </p:pic>
      <p:pic>
        <p:nvPicPr>
          <p:cNvPr id="13" name="SK-32-img-12" descr="preencoded.png"/>
          <p:cNvPicPr>
            <a:picLocks noChangeAspect="1"/>
          </p:cNvPicPr>
          <p:nvPr/>
        </p:nvPicPr>
        <p:blipFill>
          <a:blip r:embed="rId13"/>
          <a:stretch>
            <a:fillRect/>
          </a:stretch>
        </p:blipFill>
        <p:spPr>
          <a:xfrm>
            <a:off x="6238875" y="1160115"/>
            <a:ext cx="5381625" cy="542925"/>
          </a:xfrm>
          <a:prstGeom prst="rect">
            <a:avLst/>
          </a:prstGeom>
        </p:spPr>
      </p:pic>
      <p:pic>
        <p:nvPicPr>
          <p:cNvPr id="14" name="SK-32-img-13" descr="preencoded.png"/>
          <p:cNvPicPr>
            <a:picLocks noChangeAspect="1"/>
          </p:cNvPicPr>
          <p:nvPr/>
        </p:nvPicPr>
        <p:blipFill>
          <a:blip r:embed="rId14"/>
          <a:stretch>
            <a:fillRect/>
          </a:stretch>
        </p:blipFill>
        <p:spPr>
          <a:xfrm>
            <a:off x="6429375" y="1324868"/>
            <a:ext cx="261937" cy="213420"/>
          </a:xfrm>
          <a:prstGeom prst="rect">
            <a:avLst/>
          </a:prstGeom>
        </p:spPr>
      </p:pic>
      <p:pic>
        <p:nvPicPr>
          <p:cNvPr id="15" name="SK-32-img-14" descr="preencoded.png"/>
          <p:cNvPicPr>
            <a:picLocks noChangeAspect="1"/>
          </p:cNvPicPr>
          <p:nvPr/>
        </p:nvPicPr>
        <p:blipFill>
          <a:blip r:embed="rId15"/>
          <a:stretch>
            <a:fillRect/>
          </a:stretch>
        </p:blipFill>
        <p:spPr>
          <a:xfrm>
            <a:off x="6429375" y="5411837"/>
            <a:ext cx="5000625" cy="1181100"/>
          </a:xfrm>
          <a:prstGeom prst="rect">
            <a:avLst/>
          </a:prstGeom>
        </p:spPr>
      </p:pic>
      <p:pic>
        <p:nvPicPr>
          <p:cNvPr id="16" name="SK-32-img-15" descr="preencoded.png"/>
          <p:cNvPicPr>
            <a:picLocks noChangeAspect="1"/>
          </p:cNvPicPr>
          <p:nvPr/>
        </p:nvPicPr>
        <p:blipFill>
          <a:blip r:embed="rId16"/>
          <a:stretch>
            <a:fillRect/>
          </a:stretch>
        </p:blipFill>
        <p:spPr>
          <a:xfrm>
            <a:off x="571500" y="6419850"/>
            <a:ext cx="11049000" cy="247650"/>
          </a:xfrm>
          <a:prstGeom prst="rect">
            <a:avLst/>
          </a:prstGeom>
        </p:spPr>
      </p:pic>
      <p:sp>
        <p:nvSpPr>
          <p:cNvPr id="17" name="SK-32-text-16"/>
          <p:cNvSpPr/>
          <p:nvPr/>
        </p:nvSpPr>
        <p:spPr>
          <a:xfrm>
            <a:off x="762000" y="304800"/>
            <a:ext cx="10934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18" name="SK-32-text-17"/>
          <p:cNvSpPr/>
          <p:nvPr/>
        </p:nvSpPr>
        <p:spPr>
          <a:xfrm>
            <a:off x="762000" y="542925"/>
            <a:ext cx="114300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Exam Pearls: AKT vs. SCA Focus</a:t>
            </a:r>
            <a:endParaRPr lang="en-US" sz="2550" dirty="0"/>
          </a:p>
        </p:txBody>
      </p:sp>
      <p:sp>
        <p:nvSpPr>
          <p:cNvPr id="19" name="SK-32-text-18"/>
          <p:cNvSpPr/>
          <p:nvPr/>
        </p:nvSpPr>
        <p:spPr>
          <a:xfrm>
            <a:off x="1138238" y="1160115"/>
            <a:ext cx="6776068" cy="5429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AKT Focus: Clinical Knowledge</a:t>
            </a:r>
            <a:endParaRPr lang="en-US" sz="1650" dirty="0"/>
          </a:p>
        </p:txBody>
      </p:sp>
      <p:sp>
        <p:nvSpPr>
          <p:cNvPr id="20" name="SK-32-text-19"/>
          <p:cNvSpPr/>
          <p:nvPr/>
        </p:nvSpPr>
        <p:spPr>
          <a:xfrm>
            <a:off x="762000" y="1893540"/>
            <a:ext cx="5076825"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8E44AD"/>
                </a:solidFill>
              </a:rPr>
              <a:t>ROTATOR CUFF MNEMONIC</a:t>
            </a:r>
            <a:endParaRPr lang="en-US" sz="1200" dirty="0"/>
          </a:p>
        </p:txBody>
      </p:sp>
      <p:sp>
        <p:nvSpPr>
          <p:cNvPr id="21" name="SK-32-text-20"/>
          <p:cNvSpPr/>
          <p:nvPr/>
        </p:nvSpPr>
        <p:spPr>
          <a:xfrm>
            <a:off x="809625" y="2331690"/>
            <a:ext cx="1083469"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8E44AD"/>
                </a:solidFill>
              </a:rPr>
              <a:t>S</a:t>
            </a:r>
            <a:endParaRPr lang="en-US" sz="1500" dirty="0"/>
          </a:p>
        </p:txBody>
      </p:sp>
      <p:sp>
        <p:nvSpPr>
          <p:cNvPr id="22" name="SK-32-text-21"/>
          <p:cNvSpPr/>
          <p:nvPr/>
        </p:nvSpPr>
        <p:spPr>
          <a:xfrm>
            <a:off x="932259" y="2655540"/>
            <a:ext cx="838200" cy="161925"/>
          </a:xfrm>
          <a:prstGeom prst="rect">
            <a:avLst/>
          </a:prstGeom>
          <a:noFill/>
          <a:ln/>
        </p:spPr>
        <p:txBody>
          <a:bodyPr vert="horz" wrap="square" lIns="0" tIns="0" rIns="0" bIns="0" rtlCol="0" anchor="ctr"/>
          <a:lstStyle/>
          <a:p>
            <a:pPr marL="0" indent="0" algn="ctr">
              <a:lnSpc>
                <a:spcPts val="1350"/>
              </a:lnSpc>
              <a:buNone/>
            </a:pPr>
            <a:r>
              <a:rPr lang="en-US" sz="900" dirty="0">
                <a:solidFill>
                  <a:srgbClr val="4B5563"/>
                </a:solidFill>
                <a:latin typeface="Open Sans" pitchFamily="34" charset="0"/>
                <a:ea typeface="Open Sans" pitchFamily="34" charset="-122"/>
                <a:cs typeface="Open Sans" pitchFamily="34" charset="-120"/>
              </a:rPr>
              <a:t>Supraspinatus</a:t>
            </a:r>
            <a:endParaRPr lang="en-US" sz="900" dirty="0"/>
          </a:p>
        </p:txBody>
      </p:sp>
      <p:sp>
        <p:nvSpPr>
          <p:cNvPr id="23" name="SK-32-text-22"/>
          <p:cNvSpPr/>
          <p:nvPr/>
        </p:nvSpPr>
        <p:spPr>
          <a:xfrm>
            <a:off x="2083594" y="2331690"/>
            <a:ext cx="1083469"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8E44AD"/>
                </a:solidFill>
              </a:rPr>
              <a:t>I</a:t>
            </a:r>
            <a:endParaRPr lang="en-US" sz="1500" dirty="0"/>
          </a:p>
        </p:txBody>
      </p:sp>
      <p:sp>
        <p:nvSpPr>
          <p:cNvPr id="24" name="SK-32-text-23"/>
          <p:cNvSpPr/>
          <p:nvPr/>
        </p:nvSpPr>
        <p:spPr>
          <a:xfrm>
            <a:off x="2239566" y="2655540"/>
            <a:ext cx="771525" cy="161925"/>
          </a:xfrm>
          <a:prstGeom prst="rect">
            <a:avLst/>
          </a:prstGeom>
          <a:noFill/>
          <a:ln/>
        </p:spPr>
        <p:txBody>
          <a:bodyPr vert="horz" wrap="square" lIns="0" tIns="0" rIns="0" bIns="0" rtlCol="0" anchor="ctr"/>
          <a:lstStyle/>
          <a:p>
            <a:pPr marL="0" indent="0" algn="ctr">
              <a:lnSpc>
                <a:spcPts val="1350"/>
              </a:lnSpc>
              <a:buNone/>
            </a:pPr>
            <a:r>
              <a:rPr lang="en-US" sz="900" dirty="0">
                <a:solidFill>
                  <a:srgbClr val="4B5563"/>
                </a:solidFill>
                <a:latin typeface="Open Sans" pitchFamily="34" charset="0"/>
                <a:ea typeface="Open Sans" pitchFamily="34" charset="-122"/>
                <a:cs typeface="Open Sans" pitchFamily="34" charset="-120"/>
              </a:rPr>
              <a:t>Infraspinatus</a:t>
            </a:r>
            <a:endParaRPr lang="en-US" sz="900" dirty="0"/>
          </a:p>
        </p:txBody>
      </p:sp>
      <p:sp>
        <p:nvSpPr>
          <p:cNvPr id="25" name="SK-32-text-24"/>
          <p:cNvSpPr/>
          <p:nvPr/>
        </p:nvSpPr>
        <p:spPr>
          <a:xfrm>
            <a:off x="3357563" y="2331690"/>
            <a:ext cx="1083469"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8E44AD"/>
                </a:solidFill>
              </a:rPr>
              <a:t>T</a:t>
            </a:r>
            <a:endParaRPr lang="en-US" sz="1500" dirty="0"/>
          </a:p>
        </p:txBody>
      </p:sp>
      <p:sp>
        <p:nvSpPr>
          <p:cNvPr id="26" name="SK-32-text-25"/>
          <p:cNvSpPr/>
          <p:nvPr/>
        </p:nvSpPr>
        <p:spPr>
          <a:xfrm>
            <a:off x="3537347" y="2655540"/>
            <a:ext cx="723900" cy="161925"/>
          </a:xfrm>
          <a:prstGeom prst="rect">
            <a:avLst/>
          </a:prstGeom>
          <a:noFill/>
          <a:ln/>
        </p:spPr>
        <p:txBody>
          <a:bodyPr vert="horz" wrap="square" lIns="0" tIns="0" rIns="0" bIns="0" rtlCol="0" anchor="ctr"/>
          <a:lstStyle/>
          <a:p>
            <a:pPr marL="0" indent="0" algn="ctr">
              <a:lnSpc>
                <a:spcPts val="1350"/>
              </a:lnSpc>
              <a:buNone/>
            </a:pPr>
            <a:r>
              <a:rPr lang="en-US" sz="900" dirty="0">
                <a:solidFill>
                  <a:srgbClr val="4B5563"/>
                </a:solidFill>
                <a:latin typeface="Open Sans" pitchFamily="34" charset="0"/>
                <a:ea typeface="Open Sans" pitchFamily="34" charset="-122"/>
                <a:cs typeface="Open Sans" pitchFamily="34" charset="-120"/>
              </a:rPr>
              <a:t>Teres Minor</a:t>
            </a:r>
            <a:endParaRPr lang="en-US" sz="900" dirty="0"/>
          </a:p>
        </p:txBody>
      </p:sp>
      <p:sp>
        <p:nvSpPr>
          <p:cNvPr id="27" name="SK-32-text-26"/>
          <p:cNvSpPr/>
          <p:nvPr/>
        </p:nvSpPr>
        <p:spPr>
          <a:xfrm>
            <a:off x="4631531" y="2331690"/>
            <a:ext cx="1083469"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8E44AD"/>
                </a:solidFill>
              </a:rPr>
              <a:t>S</a:t>
            </a:r>
            <a:endParaRPr lang="en-US" sz="1500" dirty="0"/>
          </a:p>
        </p:txBody>
      </p:sp>
      <p:sp>
        <p:nvSpPr>
          <p:cNvPr id="28" name="SK-32-text-27"/>
          <p:cNvSpPr/>
          <p:nvPr/>
        </p:nvSpPr>
        <p:spPr>
          <a:xfrm>
            <a:off x="4763691" y="2655540"/>
            <a:ext cx="819150" cy="161925"/>
          </a:xfrm>
          <a:prstGeom prst="rect">
            <a:avLst/>
          </a:prstGeom>
          <a:noFill/>
          <a:ln/>
        </p:spPr>
        <p:txBody>
          <a:bodyPr vert="horz" wrap="square" lIns="0" tIns="0" rIns="0" bIns="0" rtlCol="0" anchor="ctr"/>
          <a:lstStyle/>
          <a:p>
            <a:pPr marL="0" indent="0" algn="ctr">
              <a:lnSpc>
                <a:spcPts val="1350"/>
              </a:lnSpc>
              <a:buNone/>
            </a:pPr>
            <a:r>
              <a:rPr lang="en-US" sz="900" dirty="0">
                <a:solidFill>
                  <a:srgbClr val="4B5563"/>
                </a:solidFill>
                <a:latin typeface="Open Sans" pitchFamily="34" charset="0"/>
                <a:ea typeface="Open Sans" pitchFamily="34" charset="-122"/>
                <a:cs typeface="Open Sans" pitchFamily="34" charset="-120"/>
              </a:rPr>
              <a:t>Subscapularis</a:t>
            </a:r>
            <a:endParaRPr lang="en-US" sz="900" dirty="0"/>
          </a:p>
        </p:txBody>
      </p:sp>
      <p:sp>
        <p:nvSpPr>
          <p:cNvPr id="29" name="SK-32-text-28"/>
          <p:cNvSpPr/>
          <p:nvPr/>
        </p:nvSpPr>
        <p:spPr>
          <a:xfrm>
            <a:off x="762000" y="3093690"/>
            <a:ext cx="5076825"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8E44AD"/>
                </a:solidFill>
              </a:rPr>
              <a:t>HIGH-YIELD STATISTICS</a:t>
            </a:r>
            <a:endParaRPr lang="en-US" sz="1200" dirty="0"/>
          </a:p>
        </p:txBody>
      </p:sp>
      <p:sp>
        <p:nvSpPr>
          <p:cNvPr id="30" name="SK-32-text-29"/>
          <p:cNvSpPr/>
          <p:nvPr/>
        </p:nvSpPr>
        <p:spPr>
          <a:xfrm>
            <a:off x="952500" y="3360390"/>
            <a:ext cx="10529135"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1A1A1B"/>
                </a:solidFill>
                <a:latin typeface="Open Sans" pitchFamily="34" charset="0"/>
                <a:ea typeface="Open Sans" pitchFamily="34" charset="-122"/>
                <a:cs typeface="Open Sans" pitchFamily="34" charset="-120"/>
              </a:rPr>
              <a:t>Diabetes:</a:t>
            </a:r>
            <a:r>
              <a:rPr lang="en-US" sz="1275" dirty="0">
                <a:solidFill>
                  <a:srgbClr val="1A1A1B"/>
                </a:solidFill>
                <a:latin typeface="Open Sans" pitchFamily="34" charset="0"/>
                <a:ea typeface="Open Sans" pitchFamily="34" charset="-122"/>
                <a:cs typeface="Open Sans" pitchFamily="34" charset="-120"/>
              </a:rPr>
              <a:t> 36% risk of Frozen Shoulder in IDDM patients.</a:t>
            </a:r>
            <a:endParaRPr lang="en-US" sz="1275" dirty="0"/>
          </a:p>
        </p:txBody>
      </p:sp>
      <p:sp>
        <p:nvSpPr>
          <p:cNvPr id="31" name="SK-32-text-30"/>
          <p:cNvSpPr/>
          <p:nvPr/>
        </p:nvSpPr>
        <p:spPr>
          <a:xfrm>
            <a:off x="952500" y="3663255"/>
            <a:ext cx="9594596"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1A1A1B"/>
                </a:solidFill>
                <a:latin typeface="Open Sans" pitchFamily="34" charset="0"/>
                <a:ea typeface="Open Sans" pitchFamily="34" charset="-122"/>
                <a:cs typeface="Open Sans" pitchFamily="34" charset="-120"/>
              </a:rPr>
              <a:t>Bilateral:</a:t>
            </a:r>
            <a:r>
              <a:rPr lang="en-US" sz="1275" dirty="0">
                <a:solidFill>
                  <a:srgbClr val="1A1A1B"/>
                </a:solidFill>
                <a:latin typeface="Open Sans" pitchFamily="34" charset="0"/>
                <a:ea typeface="Open Sans" pitchFamily="34" charset="-122"/>
                <a:cs typeface="Open Sans" pitchFamily="34" charset="-120"/>
              </a:rPr>
              <a:t> 42% of bilateral FS cases are diabetic.</a:t>
            </a:r>
            <a:endParaRPr lang="en-US" sz="1275" dirty="0"/>
          </a:p>
        </p:txBody>
      </p:sp>
      <p:sp>
        <p:nvSpPr>
          <p:cNvPr id="32" name="SK-32-text-31"/>
          <p:cNvSpPr/>
          <p:nvPr/>
        </p:nvSpPr>
        <p:spPr>
          <a:xfrm>
            <a:off x="952500" y="3966121"/>
            <a:ext cx="7725519"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1A1A1B"/>
                </a:solidFill>
                <a:latin typeface="Open Sans" pitchFamily="34" charset="0"/>
                <a:ea typeface="Open Sans" pitchFamily="34" charset="-122"/>
                <a:cs typeface="Open Sans" pitchFamily="34" charset="-120"/>
              </a:rPr>
              <a:t>Age:</a:t>
            </a:r>
            <a:r>
              <a:rPr lang="en-US" sz="1275" dirty="0">
                <a:solidFill>
                  <a:srgbClr val="1A1A1B"/>
                </a:solidFill>
                <a:latin typeface="Open Sans" pitchFamily="34" charset="0"/>
                <a:ea typeface="Open Sans" pitchFamily="34" charset="-122"/>
                <a:cs typeface="Open Sans" pitchFamily="34" charset="-120"/>
              </a:rPr>
              <a:t> Peak incidence for FS is ~56 years.</a:t>
            </a:r>
            <a:endParaRPr lang="en-US" sz="1275" dirty="0"/>
          </a:p>
        </p:txBody>
      </p:sp>
      <p:sp>
        <p:nvSpPr>
          <p:cNvPr id="33" name="SK-32-text-32"/>
          <p:cNvSpPr/>
          <p:nvPr/>
        </p:nvSpPr>
        <p:spPr>
          <a:xfrm>
            <a:off x="762000" y="4421386"/>
            <a:ext cx="5076825"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8E44AD"/>
                </a:solidFill>
              </a:rPr>
              <a:t>KEY GUIDELINE FACTS</a:t>
            </a:r>
            <a:endParaRPr lang="en-US" sz="1200" dirty="0"/>
          </a:p>
        </p:txBody>
      </p:sp>
      <p:sp>
        <p:nvSpPr>
          <p:cNvPr id="34" name="SK-32-text-33"/>
          <p:cNvSpPr/>
          <p:nvPr/>
        </p:nvSpPr>
        <p:spPr>
          <a:xfrm>
            <a:off x="1028700" y="4688086"/>
            <a:ext cx="4810125" cy="234255"/>
          </a:xfrm>
          <a:prstGeom prst="rect">
            <a:avLst/>
          </a:prstGeom>
          <a:noFill/>
          <a:ln/>
        </p:spPr>
        <p:txBody>
          <a:bodyPr vert="horz" wrap="square" lIns="0" tIns="0" rIns="0" bIns="0" rtlCol="0" anchor="ctr"/>
          <a:lstStyle/>
          <a:p>
            <a:pPr marL="0" indent="0" algn="l">
              <a:lnSpc>
                <a:spcPts val="1470"/>
              </a:lnSpc>
              <a:buNone/>
            </a:pPr>
            <a:r>
              <a:rPr lang="en-US" sz="1050" b="1" dirty="0">
                <a:solidFill>
                  <a:srgbClr val="FFFFFF"/>
                </a:solidFill>
                <a:latin typeface="Open Sans" pitchFamily="34" charset="0"/>
                <a:ea typeface="Open Sans" pitchFamily="34" charset="-122"/>
                <a:cs typeface="Open Sans" pitchFamily="34" charset="-120"/>
              </a:rPr>
              <a:t>Neer Stages</a:t>
            </a:r>
            <a:r>
              <a:rPr lang="en-US" sz="1275" dirty="0">
                <a:solidFill>
                  <a:srgbClr val="1A1A1B"/>
                </a:solidFill>
                <a:latin typeface="Open Sans" pitchFamily="34" charset="0"/>
                <a:ea typeface="Open Sans" pitchFamily="34" charset="-122"/>
                <a:cs typeface="Open Sans" pitchFamily="34" charset="-120"/>
              </a:rPr>
              <a:t> I (Oedema), II (Fibrosis), III (Tear).</a:t>
            </a:r>
            <a:endParaRPr lang="en-US" sz="1275" dirty="0"/>
          </a:p>
        </p:txBody>
      </p:sp>
      <p:sp>
        <p:nvSpPr>
          <p:cNvPr id="35" name="SK-32-text-34"/>
          <p:cNvSpPr/>
          <p:nvPr/>
        </p:nvSpPr>
        <p:spPr>
          <a:xfrm>
            <a:off x="1028700" y="4998541"/>
            <a:ext cx="4810125" cy="234255"/>
          </a:xfrm>
          <a:prstGeom prst="rect">
            <a:avLst/>
          </a:prstGeom>
          <a:noFill/>
          <a:ln/>
        </p:spPr>
        <p:txBody>
          <a:bodyPr vert="horz" wrap="square" lIns="0" tIns="0" rIns="0" bIns="0" rtlCol="0" anchor="ctr"/>
          <a:lstStyle/>
          <a:p>
            <a:pPr marL="0" indent="0" algn="l">
              <a:lnSpc>
                <a:spcPts val="1470"/>
              </a:lnSpc>
              <a:buNone/>
            </a:pPr>
            <a:r>
              <a:rPr lang="en-US" sz="1050" b="1" dirty="0">
                <a:solidFill>
                  <a:srgbClr val="FFFFFF"/>
                </a:solidFill>
                <a:latin typeface="Open Sans" pitchFamily="34" charset="0"/>
                <a:ea typeface="Open Sans" pitchFamily="34" charset="-122"/>
                <a:cs typeface="Open Sans" pitchFamily="34" charset="-120"/>
              </a:rPr>
              <a:t>ESWT</a:t>
            </a:r>
            <a:r>
              <a:rPr lang="en-US" sz="1275" dirty="0">
                <a:solidFill>
                  <a:srgbClr val="1A1A1B"/>
                </a:solidFill>
                <a:latin typeface="Open Sans" pitchFamily="34" charset="0"/>
                <a:ea typeface="Open Sans" pitchFamily="34" charset="-122"/>
                <a:cs typeface="Open Sans" pitchFamily="34" charset="-120"/>
              </a:rPr>
              <a:t> NICE-approved for chronic calcific tendinitis.</a:t>
            </a:r>
            <a:endParaRPr lang="en-US" sz="1275" dirty="0"/>
          </a:p>
        </p:txBody>
      </p:sp>
      <p:sp>
        <p:nvSpPr>
          <p:cNvPr id="36" name="SK-32-text-35"/>
          <p:cNvSpPr/>
          <p:nvPr/>
        </p:nvSpPr>
        <p:spPr>
          <a:xfrm>
            <a:off x="1028700" y="5308997"/>
            <a:ext cx="4810125" cy="234255"/>
          </a:xfrm>
          <a:prstGeom prst="rect">
            <a:avLst/>
          </a:prstGeom>
          <a:noFill/>
          <a:ln/>
        </p:spPr>
        <p:txBody>
          <a:bodyPr vert="horz" wrap="square" lIns="0" tIns="0" rIns="0" bIns="0" rtlCol="0" anchor="ctr"/>
          <a:lstStyle/>
          <a:p>
            <a:pPr marL="0" indent="0" algn="l">
              <a:lnSpc>
                <a:spcPts val="1470"/>
              </a:lnSpc>
              <a:buNone/>
            </a:pPr>
            <a:r>
              <a:rPr lang="en-US" sz="1050" b="1" dirty="0">
                <a:solidFill>
                  <a:srgbClr val="FFFFFF"/>
                </a:solidFill>
                <a:latin typeface="Open Sans" pitchFamily="34" charset="0"/>
                <a:ea typeface="Open Sans" pitchFamily="34" charset="-122"/>
                <a:cs typeface="Open Sans" pitchFamily="34" charset="-120"/>
              </a:rPr>
              <a:t>ER Loss</a:t>
            </a:r>
            <a:r>
              <a:rPr lang="en-US" sz="1275" dirty="0">
                <a:solidFill>
                  <a:srgbClr val="1A1A1B"/>
                </a:solidFill>
                <a:latin typeface="Open Sans" pitchFamily="34" charset="0"/>
                <a:ea typeface="Open Sans" pitchFamily="34" charset="-122"/>
                <a:cs typeface="Open Sans" pitchFamily="34" charset="-120"/>
              </a:rPr>
              <a:t> &gt;50% reduction in passive ER is pathognomonic for FS.</a:t>
            </a:r>
            <a:endParaRPr lang="en-US" sz="1275" dirty="0"/>
          </a:p>
        </p:txBody>
      </p:sp>
      <p:sp>
        <p:nvSpPr>
          <p:cNvPr id="37" name="SK-32-text-36"/>
          <p:cNvSpPr/>
          <p:nvPr/>
        </p:nvSpPr>
        <p:spPr>
          <a:xfrm>
            <a:off x="6805613" y="1160115"/>
            <a:ext cx="5386388" cy="5429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SCA Focus: Consultation Skills</a:t>
            </a:r>
            <a:endParaRPr lang="en-US" sz="1650" dirty="0"/>
          </a:p>
        </p:txBody>
      </p:sp>
      <p:sp>
        <p:nvSpPr>
          <p:cNvPr id="38" name="SK-32-text-37"/>
          <p:cNvSpPr/>
          <p:nvPr/>
        </p:nvSpPr>
        <p:spPr>
          <a:xfrm>
            <a:off x="6429375" y="1893540"/>
            <a:ext cx="519684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008080"/>
                </a:solidFill>
              </a:rPr>
              <a:t>SHARED DECISION-MAKING (SDM)</a:t>
            </a:r>
            <a:endParaRPr lang="en-US" sz="1200" dirty="0"/>
          </a:p>
        </p:txBody>
      </p:sp>
      <p:sp>
        <p:nvSpPr>
          <p:cNvPr id="39" name="SK-32-text-38"/>
          <p:cNvSpPr/>
          <p:nvPr/>
        </p:nvSpPr>
        <p:spPr>
          <a:xfrm>
            <a:off x="6429375" y="2160240"/>
            <a:ext cx="5762625" cy="257175"/>
          </a:xfrm>
          <a:prstGeom prst="rect">
            <a:avLst/>
          </a:prstGeom>
          <a:noFill/>
          <a:ln/>
        </p:spPr>
        <p:txBody>
          <a:bodyPr vert="horz" wrap="square" lIns="0" tIns="0" rIns="0" bIns="0" rtlCol="0" anchor="ctr"/>
          <a:lstStyle/>
          <a:p>
            <a:pPr marL="0" indent="0">
              <a:lnSpc>
                <a:spcPts val="2025"/>
              </a:lnSpc>
              <a:buNone/>
            </a:pPr>
            <a:r>
              <a:rPr lang="en-US" sz="1350" dirty="0">
                <a:solidFill>
                  <a:srgbClr val="1A1A1B"/>
                </a:solidFill>
                <a:latin typeface="Open Sans" pitchFamily="34" charset="0"/>
                <a:ea typeface="Open Sans" pitchFamily="34" charset="-122"/>
                <a:cs typeface="Open Sans" pitchFamily="34" charset="-120"/>
              </a:rPr>
              <a:t>Discussing </a:t>
            </a:r>
            <a:r>
              <a:rPr lang="en-US" sz="1350" b="1" dirty="0">
                <a:solidFill>
                  <a:srgbClr val="1A1A1B"/>
                </a:solidFill>
                <a:latin typeface="Open Sans" pitchFamily="34" charset="0"/>
                <a:ea typeface="Open Sans" pitchFamily="34" charset="-122"/>
                <a:cs typeface="Open Sans" pitchFamily="34" charset="-120"/>
              </a:rPr>
              <a:t>Corticosteroid Injections</a:t>
            </a:r>
            <a:r>
              <a:rPr lang="en-US" sz="1350" dirty="0">
                <a:solidFill>
                  <a:srgbClr val="1A1A1B"/>
                </a:solidFill>
                <a:latin typeface="Open Sans" pitchFamily="34" charset="0"/>
                <a:ea typeface="Open Sans" pitchFamily="34" charset="-122"/>
                <a:cs typeface="Open Sans" pitchFamily="34" charset="-120"/>
              </a:rPr>
              <a:t>:</a:t>
            </a:r>
            <a:endParaRPr lang="en-US" sz="1350" dirty="0"/>
          </a:p>
        </p:txBody>
      </p:sp>
      <p:sp>
        <p:nvSpPr>
          <p:cNvPr id="40" name="SK-32-text-39"/>
          <p:cNvSpPr/>
          <p:nvPr/>
        </p:nvSpPr>
        <p:spPr>
          <a:xfrm>
            <a:off x="6619875" y="2455515"/>
            <a:ext cx="4810125"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1A1A1B"/>
                </a:solidFill>
                <a:latin typeface="Open Sans" pitchFamily="34" charset="0"/>
                <a:ea typeface="Open Sans" pitchFamily="34" charset="-122"/>
                <a:cs typeface="Open Sans" pitchFamily="34" charset="-120"/>
              </a:rPr>
              <a:t>"This can provide rapid pain relief, but won't cure the stiffness immediately."</a:t>
            </a:r>
            <a:endParaRPr lang="en-US" sz="1275" dirty="0"/>
          </a:p>
        </p:txBody>
      </p:sp>
      <p:sp>
        <p:nvSpPr>
          <p:cNvPr id="41" name="SK-32-text-40"/>
          <p:cNvSpPr/>
          <p:nvPr/>
        </p:nvSpPr>
        <p:spPr>
          <a:xfrm>
            <a:off x="6619875" y="2985046"/>
            <a:ext cx="4810125"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1A1A1B"/>
                </a:solidFill>
                <a:latin typeface="Open Sans" pitchFamily="34" charset="0"/>
                <a:ea typeface="Open Sans" pitchFamily="34" charset="-122"/>
                <a:cs typeface="Open Sans" pitchFamily="34" charset="-120"/>
              </a:rPr>
              <a:t>Risk discussion: Infection, skin changes, and sugar spikes (in diabetics).</a:t>
            </a:r>
            <a:endParaRPr lang="en-US" sz="1275" dirty="0"/>
          </a:p>
        </p:txBody>
      </p:sp>
      <p:sp>
        <p:nvSpPr>
          <p:cNvPr id="42" name="SK-32-text-41"/>
          <p:cNvSpPr/>
          <p:nvPr/>
        </p:nvSpPr>
        <p:spPr>
          <a:xfrm>
            <a:off x="6429375" y="3666976"/>
            <a:ext cx="574548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008080"/>
                </a:solidFill>
              </a:rPr>
              <a:t>ICE PHRASES FOR FROZEN SHOULDER</a:t>
            </a:r>
            <a:endParaRPr lang="en-US" sz="1200" dirty="0"/>
          </a:p>
        </p:txBody>
      </p:sp>
      <p:sp>
        <p:nvSpPr>
          <p:cNvPr id="43" name="SK-32-text-42"/>
          <p:cNvSpPr/>
          <p:nvPr/>
        </p:nvSpPr>
        <p:spPr>
          <a:xfrm>
            <a:off x="6619875" y="3933676"/>
            <a:ext cx="4810125"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1A1A1B"/>
                </a:solidFill>
                <a:latin typeface="Open Sans" pitchFamily="34" charset="0"/>
                <a:ea typeface="Open Sans" pitchFamily="34" charset="-122"/>
                <a:cs typeface="Open Sans" pitchFamily="34" charset="-120"/>
              </a:rPr>
              <a:t>Ideas:</a:t>
            </a:r>
            <a:r>
              <a:rPr lang="en-US" sz="1275" dirty="0">
                <a:solidFill>
                  <a:srgbClr val="1A1A1B"/>
                </a:solidFill>
                <a:latin typeface="Open Sans" pitchFamily="34" charset="0"/>
                <a:ea typeface="Open Sans" pitchFamily="34" charset="-122"/>
                <a:cs typeface="Open Sans" pitchFamily="34" charset="-120"/>
              </a:rPr>
              <a:t> "What have you heard about frozen shoulder? It's a common term but often misunderstood."</a:t>
            </a:r>
            <a:endParaRPr lang="en-US" sz="1275" dirty="0"/>
          </a:p>
        </p:txBody>
      </p:sp>
      <p:sp>
        <p:nvSpPr>
          <p:cNvPr id="44" name="SK-32-text-43"/>
          <p:cNvSpPr/>
          <p:nvPr/>
        </p:nvSpPr>
        <p:spPr>
          <a:xfrm>
            <a:off x="6619875" y="4463207"/>
            <a:ext cx="4810125"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1A1A1B"/>
                </a:solidFill>
                <a:latin typeface="Open Sans" pitchFamily="34" charset="0"/>
                <a:ea typeface="Open Sans" pitchFamily="34" charset="-122"/>
                <a:cs typeface="Open Sans" pitchFamily="34" charset="-120"/>
              </a:rPr>
              <a:t>Concerns:</a:t>
            </a:r>
            <a:r>
              <a:rPr lang="en-US" sz="1275" dirty="0">
                <a:solidFill>
                  <a:srgbClr val="1A1A1B"/>
                </a:solidFill>
                <a:latin typeface="Open Sans" pitchFamily="34" charset="0"/>
                <a:ea typeface="Open Sans" pitchFamily="34" charset="-122"/>
                <a:cs typeface="Open Sans" pitchFamily="34" charset="-120"/>
              </a:rPr>
              <a:t> "I understand you're worried about your work as a painter; let's talk about adaptations."</a:t>
            </a:r>
            <a:endParaRPr lang="en-US" sz="1275" dirty="0"/>
          </a:p>
        </p:txBody>
      </p:sp>
      <p:sp>
        <p:nvSpPr>
          <p:cNvPr id="45" name="SK-32-text-44"/>
          <p:cNvSpPr/>
          <p:nvPr/>
        </p:nvSpPr>
        <p:spPr>
          <a:xfrm>
            <a:off x="6429375" y="5145137"/>
            <a:ext cx="5076825"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008080"/>
                </a:solidFill>
              </a:rPr>
              <a:t>EFFECTIVE SAFETY-NETTING</a:t>
            </a:r>
            <a:endParaRPr lang="en-US" sz="1200" dirty="0"/>
          </a:p>
        </p:txBody>
      </p:sp>
      <p:sp>
        <p:nvSpPr>
          <p:cNvPr id="46" name="SK-32-text-45"/>
          <p:cNvSpPr/>
          <p:nvPr/>
        </p:nvSpPr>
        <p:spPr>
          <a:xfrm>
            <a:off x="6524625" y="5411837"/>
            <a:ext cx="4810125" cy="1181100"/>
          </a:xfrm>
          <a:prstGeom prst="rect">
            <a:avLst/>
          </a:prstGeom>
          <a:noFill/>
          <a:ln/>
        </p:spPr>
        <p:txBody>
          <a:bodyPr vert="horz" wrap="square" lIns="0" tIns="0" rIns="0" bIns="0" rtlCol="0" anchor="ctr"/>
          <a:lstStyle/>
          <a:p>
            <a:pPr marL="0" indent="0">
              <a:lnSpc>
                <a:spcPts val="2025"/>
              </a:lnSpc>
              <a:buNone/>
            </a:pPr>
            <a:r>
              <a:rPr lang="en-US" sz="1350" i="1" dirty="0">
                <a:solidFill>
                  <a:srgbClr val="1A1A1B"/>
                </a:solidFill>
                <a:latin typeface="Open Sans" pitchFamily="34" charset="0"/>
                <a:ea typeface="Open Sans" pitchFamily="34" charset="-122"/>
                <a:cs typeface="Open Sans" pitchFamily="34" charset="-120"/>
              </a:rPr>
              <a:t>"It is normal for this to take up to 2 years to resolve. However, I need to see you sooner if you develop a fever, the pain becomes unbearable at night, or if you lose feeling in your arm."</a:t>
            </a:r>
            <a:endParaRPr lang="en-US" sz="1350" dirty="0"/>
          </a:p>
        </p:txBody>
      </p:sp>
      <p:sp>
        <p:nvSpPr>
          <p:cNvPr id="47" name="SK-32-text-46"/>
          <p:cNvSpPr/>
          <p:nvPr/>
        </p:nvSpPr>
        <p:spPr>
          <a:xfrm>
            <a:off x="571500" y="6419850"/>
            <a:ext cx="11125200" cy="24765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3-img-2" descr="preencoded.png"/>
          <p:cNvPicPr>
            <a:picLocks noChangeAspect="1"/>
          </p:cNvPicPr>
          <p:nvPr/>
        </p:nvPicPr>
        <p:blipFill>
          <a:blip r:embed="rId4"/>
          <a:stretch>
            <a:fillRect/>
          </a:stretch>
        </p:blipFill>
        <p:spPr>
          <a:xfrm>
            <a:off x="571500" y="381000"/>
            <a:ext cx="11049000" cy="626715"/>
          </a:xfrm>
          <a:prstGeom prst="rect">
            <a:avLst/>
          </a:prstGeom>
        </p:spPr>
      </p:pic>
      <p:pic>
        <p:nvPicPr>
          <p:cNvPr id="4" name="SK-33-img-3" descr="preencoded.png"/>
          <p:cNvPicPr>
            <a:picLocks noChangeAspect="1"/>
          </p:cNvPicPr>
          <p:nvPr/>
        </p:nvPicPr>
        <p:blipFill>
          <a:blip r:embed="rId5"/>
          <a:stretch>
            <a:fillRect/>
          </a:stretch>
        </p:blipFill>
        <p:spPr>
          <a:xfrm>
            <a:off x="571500" y="2185839"/>
            <a:ext cx="419100" cy="419100"/>
          </a:xfrm>
          <a:prstGeom prst="rect">
            <a:avLst/>
          </a:prstGeom>
        </p:spPr>
      </p:pic>
      <p:pic>
        <p:nvPicPr>
          <p:cNvPr id="5" name="SK-33-img-4" descr="preencoded.png"/>
          <p:cNvPicPr>
            <a:picLocks noChangeAspect="1"/>
          </p:cNvPicPr>
          <p:nvPr/>
        </p:nvPicPr>
        <p:blipFill>
          <a:blip r:embed="rId6"/>
          <a:stretch>
            <a:fillRect/>
          </a:stretch>
        </p:blipFill>
        <p:spPr>
          <a:xfrm>
            <a:off x="661988" y="2300139"/>
            <a:ext cx="238125" cy="190500"/>
          </a:xfrm>
          <a:prstGeom prst="rect">
            <a:avLst/>
          </a:prstGeom>
        </p:spPr>
      </p:pic>
      <p:pic>
        <p:nvPicPr>
          <p:cNvPr id="6" name="SK-33-img-5" descr="preencoded.png"/>
          <p:cNvPicPr>
            <a:picLocks noChangeAspect="1"/>
          </p:cNvPicPr>
          <p:nvPr/>
        </p:nvPicPr>
        <p:blipFill>
          <a:blip r:embed="rId5"/>
          <a:stretch>
            <a:fillRect/>
          </a:stretch>
        </p:blipFill>
        <p:spPr>
          <a:xfrm>
            <a:off x="571500" y="3281214"/>
            <a:ext cx="419100" cy="419100"/>
          </a:xfrm>
          <a:prstGeom prst="rect">
            <a:avLst/>
          </a:prstGeom>
        </p:spPr>
      </p:pic>
      <p:pic>
        <p:nvPicPr>
          <p:cNvPr id="7" name="SK-33-img-6" descr="preencoded.png"/>
          <p:cNvPicPr>
            <a:picLocks noChangeAspect="1"/>
          </p:cNvPicPr>
          <p:nvPr/>
        </p:nvPicPr>
        <p:blipFill>
          <a:blip r:embed="rId7"/>
          <a:stretch>
            <a:fillRect/>
          </a:stretch>
        </p:blipFill>
        <p:spPr>
          <a:xfrm>
            <a:off x="661988" y="3395514"/>
            <a:ext cx="238125" cy="190500"/>
          </a:xfrm>
          <a:prstGeom prst="rect">
            <a:avLst/>
          </a:prstGeom>
        </p:spPr>
      </p:pic>
      <p:pic>
        <p:nvPicPr>
          <p:cNvPr id="8" name="SK-33-img-7" descr="preencoded.png"/>
          <p:cNvPicPr>
            <a:picLocks noChangeAspect="1"/>
          </p:cNvPicPr>
          <p:nvPr/>
        </p:nvPicPr>
        <p:blipFill>
          <a:blip r:embed="rId5"/>
          <a:stretch>
            <a:fillRect/>
          </a:stretch>
        </p:blipFill>
        <p:spPr>
          <a:xfrm>
            <a:off x="571500" y="4376589"/>
            <a:ext cx="419100" cy="419100"/>
          </a:xfrm>
          <a:prstGeom prst="rect">
            <a:avLst/>
          </a:prstGeom>
        </p:spPr>
      </p:pic>
      <p:pic>
        <p:nvPicPr>
          <p:cNvPr id="9" name="SK-33-img-8" descr="preencoded.png"/>
          <p:cNvPicPr>
            <a:picLocks noChangeAspect="1"/>
          </p:cNvPicPr>
          <p:nvPr/>
        </p:nvPicPr>
        <p:blipFill>
          <a:blip r:embed="rId8"/>
          <a:stretch>
            <a:fillRect/>
          </a:stretch>
        </p:blipFill>
        <p:spPr>
          <a:xfrm>
            <a:off x="661988" y="4490889"/>
            <a:ext cx="238125" cy="190500"/>
          </a:xfrm>
          <a:prstGeom prst="rect">
            <a:avLst/>
          </a:prstGeom>
        </p:spPr>
      </p:pic>
      <p:pic>
        <p:nvPicPr>
          <p:cNvPr id="10" name="SK-33-img-9" descr="preencoded.png"/>
          <p:cNvPicPr>
            <a:picLocks noChangeAspect="1"/>
          </p:cNvPicPr>
          <p:nvPr/>
        </p:nvPicPr>
        <p:blipFill>
          <a:blip r:embed="rId5"/>
          <a:stretch>
            <a:fillRect/>
          </a:stretch>
        </p:blipFill>
        <p:spPr>
          <a:xfrm>
            <a:off x="571500" y="5471964"/>
            <a:ext cx="419100" cy="419100"/>
          </a:xfrm>
          <a:prstGeom prst="rect">
            <a:avLst/>
          </a:prstGeom>
        </p:spPr>
      </p:pic>
      <p:pic>
        <p:nvPicPr>
          <p:cNvPr id="11" name="SK-33-img-10" descr="preencoded.png"/>
          <p:cNvPicPr>
            <a:picLocks noChangeAspect="1"/>
          </p:cNvPicPr>
          <p:nvPr/>
        </p:nvPicPr>
        <p:blipFill>
          <a:blip r:embed="rId9"/>
          <a:stretch>
            <a:fillRect/>
          </a:stretch>
        </p:blipFill>
        <p:spPr>
          <a:xfrm>
            <a:off x="661988" y="5586264"/>
            <a:ext cx="238125" cy="190500"/>
          </a:xfrm>
          <a:prstGeom prst="rect">
            <a:avLst/>
          </a:prstGeom>
        </p:spPr>
      </p:pic>
      <p:pic>
        <p:nvPicPr>
          <p:cNvPr id="12" name="SK-33-img-11" descr="preencoded.png"/>
          <p:cNvPicPr>
            <a:picLocks noChangeAspect="1"/>
          </p:cNvPicPr>
          <p:nvPr/>
        </p:nvPicPr>
        <p:blipFill>
          <a:blip r:embed="rId10"/>
          <a:stretch>
            <a:fillRect/>
          </a:stretch>
        </p:blipFill>
        <p:spPr>
          <a:xfrm>
            <a:off x="7683550" y="1388715"/>
            <a:ext cx="3936950" cy="5747296"/>
          </a:xfrm>
          <a:prstGeom prst="rect">
            <a:avLst/>
          </a:prstGeom>
        </p:spPr>
      </p:pic>
      <p:pic>
        <p:nvPicPr>
          <p:cNvPr id="13" name="SK-33-img-12" descr="preencoded.png"/>
          <p:cNvPicPr>
            <a:picLocks noChangeAspect="1"/>
          </p:cNvPicPr>
          <p:nvPr/>
        </p:nvPicPr>
        <p:blipFill>
          <a:blip r:embed="rId11"/>
          <a:stretch>
            <a:fillRect/>
          </a:stretch>
        </p:blipFill>
        <p:spPr>
          <a:xfrm>
            <a:off x="7969300" y="1674465"/>
            <a:ext cx="3365450" cy="466725"/>
          </a:xfrm>
          <a:prstGeom prst="rect">
            <a:avLst/>
          </a:prstGeom>
        </p:spPr>
      </p:pic>
      <p:pic>
        <p:nvPicPr>
          <p:cNvPr id="14" name="SK-33-img-13" descr="preencoded.png"/>
          <p:cNvPicPr>
            <a:picLocks noChangeAspect="1"/>
          </p:cNvPicPr>
          <p:nvPr/>
        </p:nvPicPr>
        <p:blipFill>
          <a:blip r:embed="rId12"/>
          <a:stretch>
            <a:fillRect/>
          </a:stretch>
        </p:blipFill>
        <p:spPr>
          <a:xfrm>
            <a:off x="7969300" y="2331690"/>
            <a:ext cx="214313" cy="951012"/>
          </a:xfrm>
          <a:prstGeom prst="rect">
            <a:avLst/>
          </a:prstGeom>
        </p:spPr>
      </p:pic>
      <p:pic>
        <p:nvPicPr>
          <p:cNvPr id="15" name="SK-33-img-14" descr="preencoded.png"/>
          <p:cNvPicPr>
            <a:picLocks noChangeAspect="1"/>
          </p:cNvPicPr>
          <p:nvPr/>
        </p:nvPicPr>
        <p:blipFill>
          <a:blip r:embed="rId13"/>
          <a:stretch>
            <a:fillRect/>
          </a:stretch>
        </p:blipFill>
        <p:spPr>
          <a:xfrm>
            <a:off x="7969300" y="3473202"/>
            <a:ext cx="214313" cy="704106"/>
          </a:xfrm>
          <a:prstGeom prst="rect">
            <a:avLst/>
          </a:prstGeom>
        </p:spPr>
      </p:pic>
      <p:pic>
        <p:nvPicPr>
          <p:cNvPr id="16" name="SK-33-img-15" descr="preencoded.png"/>
          <p:cNvPicPr>
            <a:picLocks noChangeAspect="1"/>
          </p:cNvPicPr>
          <p:nvPr/>
        </p:nvPicPr>
        <p:blipFill>
          <a:blip r:embed="rId14"/>
          <a:stretch>
            <a:fillRect/>
          </a:stretch>
        </p:blipFill>
        <p:spPr>
          <a:xfrm>
            <a:off x="7969300" y="4367808"/>
            <a:ext cx="214313" cy="845344"/>
          </a:xfrm>
          <a:prstGeom prst="rect">
            <a:avLst/>
          </a:prstGeom>
        </p:spPr>
      </p:pic>
      <p:pic>
        <p:nvPicPr>
          <p:cNvPr id="17" name="SK-33-img-16" descr="preencoded.png"/>
          <p:cNvPicPr>
            <a:picLocks noChangeAspect="1"/>
          </p:cNvPicPr>
          <p:nvPr/>
        </p:nvPicPr>
        <p:blipFill>
          <a:blip r:embed="rId15"/>
          <a:stretch>
            <a:fillRect/>
          </a:stretch>
        </p:blipFill>
        <p:spPr>
          <a:xfrm>
            <a:off x="7969300" y="5403652"/>
            <a:ext cx="214313" cy="760809"/>
          </a:xfrm>
          <a:prstGeom prst="rect">
            <a:avLst/>
          </a:prstGeom>
        </p:spPr>
      </p:pic>
      <p:pic>
        <p:nvPicPr>
          <p:cNvPr id="18" name="SK-33-img-17" descr="preencoded.png"/>
          <p:cNvPicPr>
            <a:picLocks noChangeAspect="1"/>
          </p:cNvPicPr>
          <p:nvPr/>
        </p:nvPicPr>
        <p:blipFill>
          <a:blip r:embed="rId16"/>
          <a:stretch>
            <a:fillRect/>
          </a:stretch>
        </p:blipFill>
        <p:spPr>
          <a:xfrm>
            <a:off x="571500" y="6400800"/>
            <a:ext cx="11049000" cy="266700"/>
          </a:xfrm>
          <a:prstGeom prst="rect">
            <a:avLst/>
          </a:prstGeom>
        </p:spPr>
      </p:pic>
      <p:sp>
        <p:nvSpPr>
          <p:cNvPr id="19" name="SK-33-text-18"/>
          <p:cNvSpPr/>
          <p:nvPr/>
        </p:nvSpPr>
        <p:spPr>
          <a:xfrm>
            <a:off x="762000" y="381000"/>
            <a:ext cx="10934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20" name="SK-33-text-19"/>
          <p:cNvSpPr/>
          <p:nvPr/>
        </p:nvSpPr>
        <p:spPr>
          <a:xfrm>
            <a:off x="762000" y="619125"/>
            <a:ext cx="110204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Red Flags in Shoulder Pain</a:t>
            </a:r>
            <a:endParaRPr lang="en-US" sz="2550" dirty="0"/>
          </a:p>
        </p:txBody>
      </p:sp>
      <p:sp>
        <p:nvSpPr>
          <p:cNvPr id="21" name="SK-33-text-20"/>
          <p:cNvSpPr/>
          <p:nvPr/>
        </p:nvSpPr>
        <p:spPr>
          <a:xfrm>
            <a:off x="1143000" y="2185839"/>
            <a:ext cx="63912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C0392B"/>
                </a:solidFill>
              </a:rPr>
              <a:t>Systemic &amp; Constitutional</a:t>
            </a:r>
            <a:endParaRPr lang="en-US" sz="1650" dirty="0"/>
          </a:p>
        </p:txBody>
      </p:sp>
      <p:sp>
        <p:nvSpPr>
          <p:cNvPr id="22" name="SK-33-text-21"/>
          <p:cNvSpPr/>
          <p:nvPr/>
        </p:nvSpPr>
        <p:spPr>
          <a:xfrm>
            <a:off x="1143000" y="2538264"/>
            <a:ext cx="6159550" cy="514350"/>
          </a:xfrm>
          <a:prstGeom prst="rect">
            <a:avLst/>
          </a:prstGeom>
          <a:noFill/>
          <a:ln/>
        </p:spPr>
        <p:txBody>
          <a:bodyPr vert="horz" wrap="square" lIns="0" tIns="0" rIns="0" bIns="0" rtlCol="0" anchor="ctr"/>
          <a:lstStyle/>
          <a:p>
            <a:pPr marL="0" indent="0">
              <a:lnSpc>
                <a:spcPts val="2025"/>
              </a:lnSpc>
              <a:buNone/>
            </a:pPr>
            <a:r>
              <a:rPr lang="en-US" sz="1350" dirty="0">
                <a:solidFill>
                  <a:srgbClr val="4B5563"/>
                </a:solidFill>
                <a:latin typeface="Open Sans" pitchFamily="34" charset="0"/>
                <a:ea typeface="Open Sans" pitchFamily="34" charset="-122"/>
                <a:cs typeface="Open Sans" pitchFamily="34" charset="-120"/>
              </a:rPr>
              <a:t>Unexplained weight loss, persistent fever, night sweats, or malaise. Suspect malignancy or systemic infection (Septic Arthritis).</a:t>
            </a:r>
            <a:endParaRPr lang="en-US" sz="1350" dirty="0"/>
          </a:p>
        </p:txBody>
      </p:sp>
      <p:sp>
        <p:nvSpPr>
          <p:cNvPr id="23" name="SK-33-text-22"/>
          <p:cNvSpPr/>
          <p:nvPr/>
        </p:nvSpPr>
        <p:spPr>
          <a:xfrm>
            <a:off x="1143000" y="3281214"/>
            <a:ext cx="626432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C0392B"/>
                </a:solidFill>
              </a:rPr>
              <a:t>Severe Night &amp; Rest Pain</a:t>
            </a:r>
            <a:endParaRPr lang="en-US" sz="1650" dirty="0"/>
          </a:p>
        </p:txBody>
      </p:sp>
      <p:sp>
        <p:nvSpPr>
          <p:cNvPr id="24" name="SK-33-text-23"/>
          <p:cNvSpPr/>
          <p:nvPr/>
        </p:nvSpPr>
        <p:spPr>
          <a:xfrm>
            <a:off x="1143000" y="3633639"/>
            <a:ext cx="6159550" cy="514350"/>
          </a:xfrm>
          <a:prstGeom prst="rect">
            <a:avLst/>
          </a:prstGeom>
          <a:noFill/>
          <a:ln/>
        </p:spPr>
        <p:txBody>
          <a:bodyPr vert="horz" wrap="square" lIns="0" tIns="0" rIns="0" bIns="0" rtlCol="0" anchor="ctr"/>
          <a:lstStyle/>
          <a:p>
            <a:pPr marL="0" indent="0">
              <a:lnSpc>
                <a:spcPts val="2025"/>
              </a:lnSpc>
              <a:buNone/>
            </a:pPr>
            <a:r>
              <a:rPr lang="en-US" sz="1350" dirty="0">
                <a:solidFill>
                  <a:srgbClr val="4B5563"/>
                </a:solidFill>
                <a:latin typeface="Open Sans" pitchFamily="34" charset="0"/>
                <a:ea typeface="Open Sans" pitchFamily="34" charset="-122"/>
                <a:cs typeface="Open Sans" pitchFamily="34" charset="-120"/>
              </a:rPr>
              <a:t>Pain that is unremitting, non-mechanical, and fails to respond to standard analgesia. Often a sentinel sign for malignancy.</a:t>
            </a:r>
            <a:endParaRPr lang="en-US" sz="1350" dirty="0"/>
          </a:p>
        </p:txBody>
      </p:sp>
      <p:sp>
        <p:nvSpPr>
          <p:cNvPr id="25" name="SK-33-text-24"/>
          <p:cNvSpPr/>
          <p:nvPr/>
        </p:nvSpPr>
        <p:spPr>
          <a:xfrm>
            <a:off x="1143000" y="4376589"/>
            <a:ext cx="626432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C0392B"/>
                </a:solidFill>
              </a:rPr>
              <a:t>Neurological Deficits</a:t>
            </a:r>
            <a:endParaRPr lang="en-US" sz="1650" dirty="0"/>
          </a:p>
        </p:txBody>
      </p:sp>
      <p:sp>
        <p:nvSpPr>
          <p:cNvPr id="26" name="SK-33-text-25"/>
          <p:cNvSpPr/>
          <p:nvPr/>
        </p:nvSpPr>
        <p:spPr>
          <a:xfrm>
            <a:off x="1143000" y="4729014"/>
            <a:ext cx="6159550" cy="514350"/>
          </a:xfrm>
          <a:prstGeom prst="rect">
            <a:avLst/>
          </a:prstGeom>
          <a:noFill/>
          <a:ln/>
        </p:spPr>
        <p:txBody>
          <a:bodyPr vert="horz" wrap="square" lIns="0" tIns="0" rIns="0" bIns="0" rtlCol="0" anchor="ctr"/>
          <a:lstStyle/>
          <a:p>
            <a:pPr marL="0" indent="0">
              <a:lnSpc>
                <a:spcPts val="2025"/>
              </a:lnSpc>
              <a:buNone/>
            </a:pPr>
            <a:r>
              <a:rPr lang="en-US" sz="1350" dirty="0">
                <a:solidFill>
                  <a:srgbClr val="4B5563"/>
                </a:solidFill>
                <a:latin typeface="Open Sans" pitchFamily="34" charset="0"/>
                <a:ea typeface="Open Sans" pitchFamily="34" charset="-122"/>
                <a:cs typeface="Open Sans" pitchFamily="34" charset="-120"/>
              </a:rPr>
              <a:t>Associated limb weakness, sensory loss, or Horner’s syndrome. Consider Pancoast tumour or cervical spine pathology.</a:t>
            </a:r>
            <a:endParaRPr lang="en-US" sz="1350" dirty="0"/>
          </a:p>
        </p:txBody>
      </p:sp>
      <p:sp>
        <p:nvSpPr>
          <p:cNvPr id="27" name="SK-33-text-26"/>
          <p:cNvSpPr/>
          <p:nvPr/>
        </p:nvSpPr>
        <p:spPr>
          <a:xfrm>
            <a:off x="1143000" y="5471964"/>
            <a:ext cx="626432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C0392B"/>
                </a:solidFill>
              </a:rPr>
              <a:t>Acute Trauma Signifiers</a:t>
            </a:r>
            <a:endParaRPr lang="en-US" sz="1650" dirty="0"/>
          </a:p>
        </p:txBody>
      </p:sp>
      <p:sp>
        <p:nvSpPr>
          <p:cNvPr id="28" name="SK-33-text-27"/>
          <p:cNvSpPr/>
          <p:nvPr/>
        </p:nvSpPr>
        <p:spPr>
          <a:xfrm>
            <a:off x="1143000" y="5824389"/>
            <a:ext cx="6159550" cy="514350"/>
          </a:xfrm>
          <a:prstGeom prst="rect">
            <a:avLst/>
          </a:prstGeom>
          <a:noFill/>
          <a:ln/>
        </p:spPr>
        <p:txBody>
          <a:bodyPr vert="horz" wrap="square" lIns="0" tIns="0" rIns="0" bIns="0" rtlCol="0" anchor="ctr"/>
          <a:lstStyle/>
          <a:p>
            <a:pPr marL="0" indent="0">
              <a:lnSpc>
                <a:spcPts val="2025"/>
              </a:lnSpc>
              <a:buNone/>
            </a:pPr>
            <a:r>
              <a:rPr lang="en-US" sz="1350" dirty="0">
                <a:solidFill>
                  <a:srgbClr val="4B5563"/>
                </a:solidFill>
                <a:latin typeface="Open Sans" pitchFamily="34" charset="0"/>
                <a:ea typeface="Open Sans" pitchFamily="34" charset="-122"/>
                <a:cs typeface="Open Sans" pitchFamily="34" charset="-120"/>
              </a:rPr>
              <a:t>High-velocity trauma in elderly (fracture risk) or children (physis injury). Acute deformity or inability to abduct post-trauma.</a:t>
            </a:r>
            <a:endParaRPr lang="en-US" sz="1350" dirty="0"/>
          </a:p>
        </p:txBody>
      </p:sp>
      <p:sp>
        <p:nvSpPr>
          <p:cNvPr id="29" name="SK-33-text-28"/>
          <p:cNvSpPr/>
          <p:nvPr/>
        </p:nvSpPr>
        <p:spPr>
          <a:xfrm>
            <a:off x="7969300" y="1674465"/>
            <a:ext cx="3987165" cy="466725"/>
          </a:xfrm>
          <a:prstGeom prst="rect">
            <a:avLst/>
          </a:prstGeom>
          <a:noFill/>
          <a:ln/>
        </p:spPr>
        <p:txBody>
          <a:bodyPr vert="horz" wrap="square" lIns="0" tIns="0" rIns="0" bIns="0" rtlCol="0" anchor="ctr"/>
          <a:lstStyle/>
          <a:p>
            <a:pPr marL="0" indent="0">
              <a:lnSpc>
                <a:spcPts val="2925"/>
              </a:lnSpc>
              <a:buNone/>
            </a:pPr>
            <a:r>
              <a:rPr lang="en-US" sz="1950" b="1" kern="0" spc="60" dirty="0">
                <a:solidFill>
                  <a:srgbClr val="FFFFFF"/>
                </a:solidFill>
              </a:rPr>
              <a:t>URGENT ACTION</a:t>
            </a:r>
            <a:endParaRPr lang="en-US" sz="1950" dirty="0"/>
          </a:p>
        </p:txBody>
      </p:sp>
      <p:sp>
        <p:nvSpPr>
          <p:cNvPr id="30" name="SK-33-text-29"/>
          <p:cNvSpPr/>
          <p:nvPr/>
        </p:nvSpPr>
        <p:spPr>
          <a:xfrm>
            <a:off x="8297912" y="2331690"/>
            <a:ext cx="3036838" cy="951012"/>
          </a:xfrm>
          <a:prstGeom prst="rect">
            <a:avLst/>
          </a:prstGeom>
          <a:noFill/>
          <a:ln/>
        </p:spPr>
        <p:txBody>
          <a:bodyPr vert="horz" wrap="square" lIns="0" tIns="0" rIns="0" bIns="0" rtlCol="0" anchor="ctr"/>
          <a:lstStyle/>
          <a:p>
            <a:pPr marL="0" indent="0" algn="l">
              <a:lnSpc>
                <a:spcPts val="1890"/>
              </a:lnSpc>
              <a:buNone/>
            </a:pPr>
            <a:r>
              <a:rPr lang="en-US" sz="1350" b="1" dirty="0">
                <a:solidFill>
                  <a:srgbClr val="FFFFFF"/>
                </a:solidFill>
                <a:latin typeface="Open Sans" pitchFamily="34" charset="0"/>
                <a:ea typeface="Open Sans" pitchFamily="34" charset="-122"/>
                <a:cs typeface="Open Sans" pitchFamily="34" charset="-120"/>
              </a:rPr>
              <a:t>Emergency Referral: Same-day Orthopaedics/A&amp;E if Septic Arthritis or Fracture suspected.</a:t>
            </a:r>
            <a:endParaRPr lang="en-US" sz="1350" dirty="0"/>
          </a:p>
        </p:txBody>
      </p:sp>
      <p:sp>
        <p:nvSpPr>
          <p:cNvPr id="31" name="SK-33-text-30"/>
          <p:cNvSpPr/>
          <p:nvPr/>
        </p:nvSpPr>
        <p:spPr>
          <a:xfrm>
            <a:off x="8297912" y="3473202"/>
            <a:ext cx="3036838" cy="704106"/>
          </a:xfrm>
          <a:prstGeom prst="rect">
            <a:avLst/>
          </a:prstGeom>
          <a:noFill/>
          <a:ln/>
        </p:spPr>
        <p:txBody>
          <a:bodyPr vert="horz" wrap="square" lIns="0" tIns="0" rIns="0" bIns="0" rtlCol="0" anchor="ctr"/>
          <a:lstStyle/>
          <a:p>
            <a:pPr marL="0" indent="0" algn="l">
              <a:lnSpc>
                <a:spcPts val="1890"/>
              </a:lnSpc>
              <a:buNone/>
            </a:pPr>
            <a:r>
              <a:rPr lang="en-US" sz="1350" b="1" dirty="0">
                <a:solidFill>
                  <a:srgbClr val="FFFFFF"/>
                </a:solidFill>
                <a:latin typeface="Open Sans" pitchFamily="34" charset="0"/>
                <a:ea typeface="Open Sans" pitchFamily="34" charset="-122"/>
                <a:cs typeface="Open Sans" pitchFamily="34" charset="-120"/>
              </a:rPr>
              <a:t>Diagnostic Suite: Urgent Bloods (CRP/ESR/Cultures) and X-ray.</a:t>
            </a:r>
            <a:endParaRPr lang="en-US" sz="1350" dirty="0"/>
          </a:p>
        </p:txBody>
      </p:sp>
      <p:sp>
        <p:nvSpPr>
          <p:cNvPr id="32" name="SK-33-text-31"/>
          <p:cNvSpPr/>
          <p:nvPr/>
        </p:nvSpPr>
        <p:spPr>
          <a:xfrm>
            <a:off x="8297912" y="4367808"/>
            <a:ext cx="3036838" cy="845344"/>
          </a:xfrm>
          <a:prstGeom prst="rect">
            <a:avLst/>
          </a:prstGeom>
          <a:noFill/>
          <a:ln/>
        </p:spPr>
        <p:txBody>
          <a:bodyPr vert="horz" wrap="square" lIns="0" tIns="0" rIns="0" bIns="0" rtlCol="0" anchor="ctr"/>
          <a:lstStyle/>
          <a:p>
            <a:pPr marL="0" indent="0" algn="l">
              <a:lnSpc>
                <a:spcPts val="1890"/>
              </a:lnSpc>
              <a:buNone/>
            </a:pPr>
            <a:r>
              <a:rPr lang="en-US" sz="1350" b="1" dirty="0">
                <a:solidFill>
                  <a:srgbClr val="FFFFFF"/>
                </a:solidFill>
                <a:latin typeface="Open Sans" pitchFamily="34" charset="0"/>
                <a:ea typeface="Open Sans" pitchFamily="34" charset="-122"/>
                <a:cs typeface="Open Sans" pitchFamily="34" charset="-120"/>
              </a:rPr>
              <a:t>Advanced Imaging: Urgent MRI if malignancy or Pancoast tumour is on the differential.</a:t>
            </a:r>
            <a:endParaRPr lang="en-US" sz="1350" dirty="0"/>
          </a:p>
        </p:txBody>
      </p:sp>
      <p:sp>
        <p:nvSpPr>
          <p:cNvPr id="33" name="SK-33-text-32"/>
          <p:cNvSpPr/>
          <p:nvPr/>
        </p:nvSpPr>
        <p:spPr>
          <a:xfrm>
            <a:off x="8297912" y="5403652"/>
            <a:ext cx="3036838" cy="760809"/>
          </a:xfrm>
          <a:prstGeom prst="rect">
            <a:avLst/>
          </a:prstGeom>
          <a:noFill/>
          <a:ln/>
        </p:spPr>
        <p:txBody>
          <a:bodyPr vert="horz" wrap="square" lIns="0" tIns="0" rIns="0" bIns="0" rtlCol="0" anchor="ctr"/>
          <a:lstStyle/>
          <a:p>
            <a:pPr marL="0" indent="0" algn="l">
              <a:lnSpc>
                <a:spcPts val="1890"/>
              </a:lnSpc>
              <a:buNone/>
            </a:pPr>
            <a:r>
              <a:rPr lang="en-US" sz="1350" b="1" dirty="0">
                <a:solidFill>
                  <a:srgbClr val="FFFFFF"/>
                </a:solidFill>
                <a:latin typeface="Open Sans" pitchFamily="34" charset="0"/>
                <a:ea typeface="Open Sans" pitchFamily="34" charset="-122"/>
                <a:cs typeface="Open Sans" pitchFamily="34" charset="-120"/>
              </a:rPr>
              <a:t>Safety Net: Clear instructions to return immediately if symptoms worsen or fever develops.</a:t>
            </a:r>
            <a:endParaRPr lang="en-US" sz="1350" dirty="0"/>
          </a:p>
        </p:txBody>
      </p:sp>
      <p:sp>
        <p:nvSpPr>
          <p:cNvPr id="34" name="SK-33-text-33"/>
          <p:cNvSpPr/>
          <p:nvPr/>
        </p:nvSpPr>
        <p:spPr>
          <a:xfrm>
            <a:off x="7969300" y="6450211"/>
            <a:ext cx="3365450" cy="400050"/>
          </a:xfrm>
          <a:prstGeom prst="rect">
            <a:avLst/>
          </a:prstGeom>
          <a:noFill/>
          <a:ln/>
        </p:spPr>
        <p:txBody>
          <a:bodyPr vert="horz" wrap="square" lIns="0" tIns="0" rIns="0" bIns="0" rtlCol="0" anchor="ctr"/>
          <a:lstStyle/>
          <a:p>
            <a:pPr marL="0" indent="0">
              <a:lnSpc>
                <a:spcPts val="1575"/>
              </a:lnSpc>
              <a:buNone/>
            </a:pPr>
            <a:r>
              <a:rPr lang="en-US" sz="1050" i="1" dirty="0">
                <a:solidFill>
                  <a:srgbClr val="FFFFFF">
                    <a:alpha val="90000"/>
                  </a:srgbClr>
                </a:solidFill>
                <a:latin typeface="Open Sans" pitchFamily="34" charset="0"/>
                <a:ea typeface="Open Sans" pitchFamily="34" charset="-122"/>
                <a:cs typeface="Open Sans" pitchFamily="34" charset="-120"/>
              </a:rPr>
              <a:t>*Clinical suspicion outweighs negative initial tests in the presence of Red Flags.</a:t>
            </a:r>
            <a:endParaRPr lang="en-US" sz="1050" dirty="0"/>
          </a:p>
        </p:txBody>
      </p:sp>
      <p:sp>
        <p:nvSpPr>
          <p:cNvPr id="35" name="SK-33-text-34"/>
          <p:cNvSpPr/>
          <p:nvPr/>
        </p:nvSpPr>
        <p:spPr>
          <a:xfrm>
            <a:off x="571500" y="6400800"/>
            <a:ext cx="11125200" cy="26670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4-img-3" descr="preencoded.png"/>
          <p:cNvPicPr>
            <a:picLocks noChangeAspect="1"/>
          </p:cNvPicPr>
          <p:nvPr/>
        </p:nvPicPr>
        <p:blipFill>
          <a:blip r:embed="rId5"/>
          <a:stretch>
            <a:fillRect/>
          </a:stretch>
        </p:blipFill>
        <p:spPr>
          <a:xfrm>
            <a:off x="571500" y="304800"/>
            <a:ext cx="11049000" cy="626715"/>
          </a:xfrm>
          <a:prstGeom prst="rect">
            <a:avLst/>
          </a:prstGeom>
        </p:spPr>
      </p:pic>
      <p:pic>
        <p:nvPicPr>
          <p:cNvPr id="5" name="SK-34-img-4" descr="preencoded.png"/>
          <p:cNvPicPr>
            <a:picLocks noChangeAspect="1"/>
          </p:cNvPicPr>
          <p:nvPr/>
        </p:nvPicPr>
        <p:blipFill>
          <a:blip r:embed="rId6"/>
          <a:stretch>
            <a:fillRect/>
          </a:stretch>
        </p:blipFill>
        <p:spPr>
          <a:xfrm>
            <a:off x="571500" y="1160115"/>
            <a:ext cx="11049000" cy="819150"/>
          </a:xfrm>
          <a:prstGeom prst="rect">
            <a:avLst/>
          </a:prstGeom>
        </p:spPr>
      </p:pic>
      <p:pic>
        <p:nvPicPr>
          <p:cNvPr id="6" name="SK-34-img-5" descr="preencoded.png"/>
          <p:cNvPicPr>
            <a:picLocks noChangeAspect="1"/>
          </p:cNvPicPr>
          <p:nvPr/>
        </p:nvPicPr>
        <p:blipFill>
          <a:blip r:embed="rId7"/>
          <a:stretch>
            <a:fillRect/>
          </a:stretch>
        </p:blipFill>
        <p:spPr>
          <a:xfrm>
            <a:off x="762000" y="1451521"/>
            <a:ext cx="285750" cy="236339"/>
          </a:xfrm>
          <a:prstGeom prst="rect">
            <a:avLst/>
          </a:prstGeom>
        </p:spPr>
      </p:pic>
      <p:pic>
        <p:nvPicPr>
          <p:cNvPr id="7" name="SK-34-img-6" descr="preencoded.png"/>
          <p:cNvPicPr>
            <a:picLocks noChangeAspect="1"/>
          </p:cNvPicPr>
          <p:nvPr/>
        </p:nvPicPr>
        <p:blipFill>
          <a:blip r:embed="rId8"/>
          <a:stretch>
            <a:fillRect/>
          </a:stretch>
        </p:blipFill>
        <p:spPr>
          <a:xfrm>
            <a:off x="571500" y="2207865"/>
            <a:ext cx="3530650" cy="4210050"/>
          </a:xfrm>
          <a:prstGeom prst="rect">
            <a:avLst/>
          </a:prstGeom>
        </p:spPr>
      </p:pic>
      <p:pic>
        <p:nvPicPr>
          <p:cNvPr id="8" name="SK-34-img-7" descr="preencoded.png"/>
          <p:cNvPicPr>
            <a:picLocks noChangeAspect="1"/>
          </p:cNvPicPr>
          <p:nvPr/>
        </p:nvPicPr>
        <p:blipFill>
          <a:blip r:embed="rId9"/>
          <a:stretch>
            <a:fillRect/>
          </a:stretch>
        </p:blipFill>
        <p:spPr>
          <a:xfrm>
            <a:off x="685800" y="2303115"/>
            <a:ext cx="3302050" cy="342900"/>
          </a:xfrm>
          <a:prstGeom prst="rect">
            <a:avLst/>
          </a:prstGeom>
        </p:spPr>
      </p:pic>
      <p:pic>
        <p:nvPicPr>
          <p:cNvPr id="9" name="SK-34-img-8" descr="preencoded.png"/>
          <p:cNvPicPr>
            <a:picLocks noChangeAspect="1"/>
          </p:cNvPicPr>
          <p:nvPr/>
        </p:nvPicPr>
        <p:blipFill>
          <a:blip r:embed="rId10"/>
          <a:stretch>
            <a:fillRect/>
          </a:stretch>
        </p:blipFill>
        <p:spPr>
          <a:xfrm>
            <a:off x="685800" y="2350740"/>
            <a:ext cx="285750" cy="190500"/>
          </a:xfrm>
          <a:prstGeom prst="rect">
            <a:avLst/>
          </a:prstGeom>
        </p:spPr>
      </p:pic>
      <p:pic>
        <p:nvPicPr>
          <p:cNvPr id="10" name="SK-34-img-9" descr="preencoded.png"/>
          <p:cNvPicPr>
            <a:picLocks noChangeAspect="1"/>
          </p:cNvPicPr>
          <p:nvPr/>
        </p:nvPicPr>
        <p:blipFill>
          <a:blip r:embed="rId11"/>
          <a:stretch>
            <a:fillRect/>
          </a:stretch>
        </p:blipFill>
        <p:spPr>
          <a:xfrm>
            <a:off x="685800" y="5674965"/>
            <a:ext cx="3302050" cy="647700"/>
          </a:xfrm>
          <a:prstGeom prst="rect">
            <a:avLst/>
          </a:prstGeom>
        </p:spPr>
      </p:pic>
      <p:pic>
        <p:nvPicPr>
          <p:cNvPr id="11" name="SK-34-img-10" descr="preencoded.png"/>
          <p:cNvPicPr>
            <a:picLocks noChangeAspect="1"/>
          </p:cNvPicPr>
          <p:nvPr/>
        </p:nvPicPr>
        <p:blipFill>
          <a:blip r:embed="rId12"/>
          <a:stretch>
            <a:fillRect/>
          </a:stretch>
        </p:blipFill>
        <p:spPr>
          <a:xfrm>
            <a:off x="800100" y="5814268"/>
            <a:ext cx="190500" cy="152400"/>
          </a:xfrm>
          <a:prstGeom prst="rect">
            <a:avLst/>
          </a:prstGeom>
        </p:spPr>
      </p:pic>
      <p:pic>
        <p:nvPicPr>
          <p:cNvPr id="12" name="SK-34-img-11" descr="preencoded.png"/>
          <p:cNvPicPr>
            <a:picLocks noChangeAspect="1"/>
          </p:cNvPicPr>
          <p:nvPr/>
        </p:nvPicPr>
        <p:blipFill>
          <a:blip r:embed="rId13"/>
          <a:stretch>
            <a:fillRect/>
          </a:stretch>
        </p:blipFill>
        <p:spPr>
          <a:xfrm>
            <a:off x="4330750" y="2207865"/>
            <a:ext cx="3530650" cy="4210050"/>
          </a:xfrm>
          <a:prstGeom prst="rect">
            <a:avLst/>
          </a:prstGeom>
        </p:spPr>
      </p:pic>
      <p:pic>
        <p:nvPicPr>
          <p:cNvPr id="13" name="SK-34-img-12" descr="preencoded.png"/>
          <p:cNvPicPr>
            <a:picLocks noChangeAspect="1"/>
          </p:cNvPicPr>
          <p:nvPr/>
        </p:nvPicPr>
        <p:blipFill>
          <a:blip r:embed="rId14"/>
          <a:stretch>
            <a:fillRect/>
          </a:stretch>
        </p:blipFill>
        <p:spPr>
          <a:xfrm>
            <a:off x="4445050" y="2303115"/>
            <a:ext cx="3302050" cy="342900"/>
          </a:xfrm>
          <a:prstGeom prst="rect">
            <a:avLst/>
          </a:prstGeom>
        </p:spPr>
      </p:pic>
      <p:pic>
        <p:nvPicPr>
          <p:cNvPr id="14" name="SK-34-img-13" descr="preencoded.png"/>
          <p:cNvPicPr>
            <a:picLocks noChangeAspect="1"/>
          </p:cNvPicPr>
          <p:nvPr/>
        </p:nvPicPr>
        <p:blipFill>
          <a:blip r:embed="rId15"/>
          <a:stretch>
            <a:fillRect/>
          </a:stretch>
        </p:blipFill>
        <p:spPr>
          <a:xfrm>
            <a:off x="4445050" y="2350740"/>
            <a:ext cx="285750" cy="190500"/>
          </a:xfrm>
          <a:prstGeom prst="rect">
            <a:avLst/>
          </a:prstGeom>
        </p:spPr>
      </p:pic>
      <p:pic>
        <p:nvPicPr>
          <p:cNvPr id="15" name="SK-34-img-14" descr="preencoded.png"/>
          <p:cNvPicPr>
            <a:picLocks noChangeAspect="1"/>
          </p:cNvPicPr>
          <p:nvPr/>
        </p:nvPicPr>
        <p:blipFill>
          <a:blip r:embed="rId16"/>
          <a:stretch>
            <a:fillRect/>
          </a:stretch>
        </p:blipFill>
        <p:spPr>
          <a:xfrm>
            <a:off x="4445050" y="5674965"/>
            <a:ext cx="3302050" cy="647700"/>
          </a:xfrm>
          <a:prstGeom prst="rect">
            <a:avLst/>
          </a:prstGeom>
        </p:spPr>
      </p:pic>
      <p:pic>
        <p:nvPicPr>
          <p:cNvPr id="16" name="SK-34-img-15" descr="preencoded.png"/>
          <p:cNvPicPr>
            <a:picLocks noChangeAspect="1"/>
          </p:cNvPicPr>
          <p:nvPr/>
        </p:nvPicPr>
        <p:blipFill>
          <a:blip r:embed="rId17"/>
          <a:stretch>
            <a:fillRect/>
          </a:stretch>
        </p:blipFill>
        <p:spPr>
          <a:xfrm>
            <a:off x="4559350" y="5814268"/>
            <a:ext cx="190500" cy="152400"/>
          </a:xfrm>
          <a:prstGeom prst="rect">
            <a:avLst/>
          </a:prstGeom>
        </p:spPr>
      </p:pic>
      <p:pic>
        <p:nvPicPr>
          <p:cNvPr id="17" name="SK-34-img-16" descr="preencoded.png"/>
          <p:cNvPicPr>
            <a:picLocks noChangeAspect="1"/>
          </p:cNvPicPr>
          <p:nvPr/>
        </p:nvPicPr>
        <p:blipFill>
          <a:blip r:embed="rId18"/>
          <a:stretch>
            <a:fillRect/>
          </a:stretch>
        </p:blipFill>
        <p:spPr>
          <a:xfrm>
            <a:off x="8089999" y="2207865"/>
            <a:ext cx="3530650" cy="4210050"/>
          </a:xfrm>
          <a:prstGeom prst="rect">
            <a:avLst/>
          </a:prstGeom>
        </p:spPr>
      </p:pic>
      <p:pic>
        <p:nvPicPr>
          <p:cNvPr id="18" name="SK-34-img-17" descr="preencoded.png"/>
          <p:cNvPicPr>
            <a:picLocks noChangeAspect="1"/>
          </p:cNvPicPr>
          <p:nvPr/>
        </p:nvPicPr>
        <p:blipFill>
          <a:blip r:embed="rId14"/>
          <a:stretch>
            <a:fillRect/>
          </a:stretch>
        </p:blipFill>
        <p:spPr>
          <a:xfrm>
            <a:off x="8204299" y="2303115"/>
            <a:ext cx="3302050" cy="342900"/>
          </a:xfrm>
          <a:prstGeom prst="rect">
            <a:avLst/>
          </a:prstGeom>
        </p:spPr>
      </p:pic>
      <p:pic>
        <p:nvPicPr>
          <p:cNvPr id="19" name="SK-34-img-18" descr="preencoded.png"/>
          <p:cNvPicPr>
            <a:picLocks noChangeAspect="1"/>
          </p:cNvPicPr>
          <p:nvPr/>
        </p:nvPicPr>
        <p:blipFill>
          <a:blip r:embed="rId19"/>
          <a:stretch>
            <a:fillRect/>
          </a:stretch>
        </p:blipFill>
        <p:spPr>
          <a:xfrm>
            <a:off x="8204299" y="2350740"/>
            <a:ext cx="285750" cy="190500"/>
          </a:xfrm>
          <a:prstGeom prst="rect">
            <a:avLst/>
          </a:prstGeom>
        </p:spPr>
      </p:pic>
      <p:pic>
        <p:nvPicPr>
          <p:cNvPr id="20" name="SK-34-img-19" descr="preencoded.png"/>
          <p:cNvPicPr>
            <a:picLocks noChangeAspect="1"/>
          </p:cNvPicPr>
          <p:nvPr/>
        </p:nvPicPr>
        <p:blipFill>
          <a:blip r:embed="rId20"/>
          <a:stretch>
            <a:fillRect/>
          </a:stretch>
        </p:blipFill>
        <p:spPr>
          <a:xfrm>
            <a:off x="8204299" y="5446365"/>
            <a:ext cx="3302050" cy="876300"/>
          </a:xfrm>
          <a:prstGeom prst="rect">
            <a:avLst/>
          </a:prstGeom>
        </p:spPr>
      </p:pic>
      <p:pic>
        <p:nvPicPr>
          <p:cNvPr id="21" name="SK-34-img-20" descr="preencoded.png"/>
          <p:cNvPicPr>
            <a:picLocks noChangeAspect="1"/>
          </p:cNvPicPr>
          <p:nvPr/>
        </p:nvPicPr>
        <p:blipFill>
          <a:blip r:embed="rId21"/>
          <a:stretch>
            <a:fillRect/>
          </a:stretch>
        </p:blipFill>
        <p:spPr>
          <a:xfrm>
            <a:off x="8318599" y="5585668"/>
            <a:ext cx="190500" cy="152400"/>
          </a:xfrm>
          <a:prstGeom prst="rect">
            <a:avLst/>
          </a:prstGeom>
        </p:spPr>
      </p:pic>
      <p:pic>
        <p:nvPicPr>
          <p:cNvPr id="22" name="SK-34-img-21" descr="preencoded.png"/>
          <p:cNvPicPr>
            <a:picLocks noChangeAspect="1"/>
          </p:cNvPicPr>
          <p:nvPr/>
        </p:nvPicPr>
        <p:blipFill>
          <a:blip r:embed="rId22"/>
          <a:stretch>
            <a:fillRect/>
          </a:stretch>
        </p:blipFill>
        <p:spPr>
          <a:xfrm>
            <a:off x="571500" y="6722715"/>
            <a:ext cx="11049000" cy="247650"/>
          </a:xfrm>
          <a:prstGeom prst="rect">
            <a:avLst/>
          </a:prstGeom>
        </p:spPr>
      </p:pic>
      <p:sp>
        <p:nvSpPr>
          <p:cNvPr id="23" name="SK-34-text-22"/>
          <p:cNvSpPr/>
          <p:nvPr/>
        </p:nvSpPr>
        <p:spPr>
          <a:xfrm>
            <a:off x="762000" y="304800"/>
            <a:ext cx="10934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24" name="SK-34-text-23"/>
          <p:cNvSpPr/>
          <p:nvPr/>
        </p:nvSpPr>
        <p:spPr>
          <a:xfrm>
            <a:off x="762000" y="542925"/>
            <a:ext cx="110204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Common Pitfalls to Avoid</a:t>
            </a:r>
            <a:endParaRPr lang="en-US" sz="2550" dirty="0"/>
          </a:p>
        </p:txBody>
      </p:sp>
      <p:sp>
        <p:nvSpPr>
          <p:cNvPr id="25" name="SK-34-text-24"/>
          <p:cNvSpPr/>
          <p:nvPr/>
        </p:nvSpPr>
        <p:spPr>
          <a:xfrm>
            <a:off x="1190625" y="1255365"/>
            <a:ext cx="10239375" cy="628650"/>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Amber Alert: Aggressive physio in Stage I, wrong injection site, and missing underlying instability in young athletes.</a:t>
            </a:r>
            <a:endParaRPr lang="en-US" sz="1650" dirty="0"/>
          </a:p>
        </p:txBody>
      </p:sp>
      <p:sp>
        <p:nvSpPr>
          <p:cNvPr id="26" name="SK-34-text-25"/>
          <p:cNvSpPr/>
          <p:nvPr/>
        </p:nvSpPr>
        <p:spPr>
          <a:xfrm>
            <a:off x="1085850" y="2303115"/>
            <a:ext cx="4895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B"/>
                </a:solidFill>
              </a:rPr>
              <a:t>Stage I Over-Activity</a:t>
            </a:r>
            <a:endParaRPr lang="en-US" sz="1500" dirty="0"/>
          </a:p>
        </p:txBody>
      </p:sp>
      <p:sp>
        <p:nvSpPr>
          <p:cNvPr id="27" name="SK-34-text-26"/>
          <p:cNvSpPr/>
          <p:nvPr/>
        </p:nvSpPr>
        <p:spPr>
          <a:xfrm>
            <a:off x="876300" y="2846040"/>
            <a:ext cx="3111550" cy="514350"/>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Open Sans" pitchFamily="34" charset="0"/>
                <a:ea typeface="Open Sans" pitchFamily="34" charset="-122"/>
                <a:cs typeface="Open Sans" pitchFamily="34" charset="-120"/>
              </a:rPr>
              <a:t>Aggressive stretching in the </a:t>
            </a:r>
            <a:r>
              <a:rPr lang="en-US" sz="1350" b="1" dirty="0">
                <a:solidFill>
                  <a:srgbClr val="4B5563"/>
                </a:solidFill>
                <a:latin typeface="Open Sans" pitchFamily="34" charset="0"/>
                <a:ea typeface="Open Sans" pitchFamily="34" charset="-122"/>
                <a:cs typeface="Open Sans" pitchFamily="34" charset="-120"/>
              </a:rPr>
              <a:t>Freezing Phase</a:t>
            </a:r>
            <a:r>
              <a:rPr lang="en-US" sz="1350" dirty="0">
                <a:solidFill>
                  <a:srgbClr val="4B5563"/>
                </a:solidFill>
                <a:latin typeface="Open Sans" pitchFamily="34" charset="0"/>
                <a:ea typeface="Open Sans" pitchFamily="34" charset="-122"/>
                <a:cs typeface="Open Sans" pitchFamily="34" charset="-120"/>
              </a:rPr>
              <a:t> (Stage I) is counterproductive.</a:t>
            </a:r>
            <a:endParaRPr lang="en-US" sz="1350" dirty="0"/>
          </a:p>
        </p:txBody>
      </p:sp>
      <p:sp>
        <p:nvSpPr>
          <p:cNvPr id="28" name="SK-34-text-27"/>
          <p:cNvSpPr/>
          <p:nvPr/>
        </p:nvSpPr>
        <p:spPr>
          <a:xfrm>
            <a:off x="876300" y="3455640"/>
            <a:ext cx="3111550" cy="771525"/>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Open Sans" pitchFamily="34" charset="0"/>
                <a:ea typeface="Open Sans" pitchFamily="34" charset="-122"/>
                <a:cs typeface="Open Sans" pitchFamily="34" charset="-120"/>
              </a:rPr>
              <a:t>Triggers inflammatory synovitis flare-up, significantly increasing night pain and stiffness.</a:t>
            </a:r>
            <a:endParaRPr lang="en-US" sz="1350" dirty="0"/>
          </a:p>
        </p:txBody>
      </p:sp>
      <p:sp>
        <p:nvSpPr>
          <p:cNvPr id="29" name="SK-34-text-28"/>
          <p:cNvSpPr/>
          <p:nvPr/>
        </p:nvSpPr>
        <p:spPr>
          <a:xfrm>
            <a:off x="876300" y="4322415"/>
            <a:ext cx="311155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Open Sans" pitchFamily="34" charset="0"/>
                <a:ea typeface="Open Sans" pitchFamily="34" charset="-122"/>
                <a:cs typeface="Open Sans" pitchFamily="34" charset="-120"/>
              </a:rPr>
              <a:t>Correction:</a:t>
            </a:r>
            <a:r>
              <a:rPr lang="en-US" sz="1350" dirty="0">
                <a:solidFill>
                  <a:srgbClr val="4B5563"/>
                </a:solidFill>
                <a:latin typeface="Open Sans" pitchFamily="34" charset="0"/>
                <a:ea typeface="Open Sans" pitchFamily="34" charset="-122"/>
                <a:cs typeface="Open Sans" pitchFamily="34" charset="-120"/>
              </a:rPr>
              <a:t> Focus on pain-free gentle ROM and analgesia only in Stage I.</a:t>
            </a:r>
            <a:endParaRPr lang="en-US" sz="1350" dirty="0"/>
          </a:p>
        </p:txBody>
      </p:sp>
      <p:sp>
        <p:nvSpPr>
          <p:cNvPr id="30" name="SK-34-text-29"/>
          <p:cNvSpPr/>
          <p:nvPr/>
        </p:nvSpPr>
        <p:spPr>
          <a:xfrm>
            <a:off x="990600" y="5674965"/>
            <a:ext cx="3073450" cy="647700"/>
          </a:xfrm>
          <a:prstGeom prst="rect">
            <a:avLst/>
          </a:prstGeom>
          <a:noFill/>
          <a:ln/>
        </p:spPr>
        <p:txBody>
          <a:bodyPr vert="horz" wrap="square" lIns="0" tIns="0" rIns="0" bIns="0" rtlCol="0" anchor="ctr"/>
          <a:lstStyle/>
          <a:p>
            <a:pPr marL="0" indent="0">
              <a:lnSpc>
                <a:spcPts val="1800"/>
              </a:lnSpc>
              <a:buNone/>
            </a:pPr>
            <a:r>
              <a:rPr lang="en-US" sz="1200" b="1" dirty="0">
                <a:solidFill>
                  <a:srgbClr val="1A1A1B"/>
                </a:solidFill>
              </a:rPr>
              <a:t> AKT Tip: Stage I = Synovitis. Stage II/III = Fibrosis.</a:t>
            </a:r>
            <a:endParaRPr lang="en-US" sz="1200" dirty="0"/>
          </a:p>
        </p:txBody>
      </p:sp>
      <p:sp>
        <p:nvSpPr>
          <p:cNvPr id="31" name="SK-34-text-30"/>
          <p:cNvSpPr/>
          <p:nvPr/>
        </p:nvSpPr>
        <p:spPr>
          <a:xfrm>
            <a:off x="4845100" y="2303115"/>
            <a:ext cx="5124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B"/>
                </a:solidFill>
              </a:rPr>
              <a:t>Anatomic Target Errors</a:t>
            </a:r>
            <a:endParaRPr lang="en-US" sz="1500" dirty="0"/>
          </a:p>
        </p:txBody>
      </p:sp>
      <p:sp>
        <p:nvSpPr>
          <p:cNvPr id="32" name="SK-34-text-31"/>
          <p:cNvSpPr/>
          <p:nvPr/>
        </p:nvSpPr>
        <p:spPr>
          <a:xfrm>
            <a:off x="4635550" y="2846040"/>
            <a:ext cx="3111550" cy="771525"/>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Open Sans" pitchFamily="34" charset="0"/>
                <a:ea typeface="Open Sans" pitchFamily="34" charset="-122"/>
                <a:cs typeface="Open Sans" pitchFamily="34" charset="-120"/>
              </a:rPr>
              <a:t>Applying </a:t>
            </a:r>
            <a:r>
              <a:rPr lang="en-US" sz="1350" b="1" dirty="0">
                <a:solidFill>
                  <a:srgbClr val="4B5563"/>
                </a:solidFill>
                <a:latin typeface="Open Sans" pitchFamily="34" charset="0"/>
                <a:ea typeface="Open Sans" pitchFamily="34" charset="-122"/>
                <a:cs typeface="Open Sans" pitchFamily="34" charset="-120"/>
              </a:rPr>
              <a:t>Subacromial</a:t>
            </a:r>
            <a:r>
              <a:rPr lang="en-US" sz="1350" dirty="0">
                <a:solidFill>
                  <a:srgbClr val="4B5563"/>
                </a:solidFill>
                <a:latin typeface="Open Sans" pitchFamily="34" charset="0"/>
                <a:ea typeface="Open Sans" pitchFamily="34" charset="-122"/>
                <a:cs typeface="Open Sans" pitchFamily="34" charset="-120"/>
              </a:rPr>
              <a:t> injections for suspected Frozen Shoulder (needs </a:t>
            </a:r>
            <a:r>
              <a:rPr lang="en-US" sz="1350" b="1" dirty="0">
                <a:solidFill>
                  <a:srgbClr val="4B5563"/>
                </a:solidFill>
                <a:latin typeface="Open Sans" pitchFamily="34" charset="0"/>
                <a:ea typeface="Open Sans" pitchFamily="34" charset="-122"/>
                <a:cs typeface="Open Sans" pitchFamily="34" charset="-120"/>
              </a:rPr>
              <a:t>Intra-articular</a:t>
            </a:r>
            <a:r>
              <a:rPr lang="en-US" sz="1350" dirty="0">
                <a:solidFill>
                  <a:srgbClr val="4B5563"/>
                </a:solidFill>
                <a:latin typeface="Open Sans" pitchFamily="34" charset="0"/>
                <a:ea typeface="Open Sans" pitchFamily="34" charset="-122"/>
                <a:cs typeface="Open Sans" pitchFamily="34" charset="-120"/>
              </a:rPr>
              <a:t>).</a:t>
            </a:r>
            <a:endParaRPr lang="en-US" sz="1350" dirty="0"/>
          </a:p>
        </p:txBody>
      </p:sp>
      <p:sp>
        <p:nvSpPr>
          <p:cNvPr id="33" name="SK-34-text-32"/>
          <p:cNvSpPr/>
          <p:nvPr/>
        </p:nvSpPr>
        <p:spPr>
          <a:xfrm>
            <a:off x="4635550" y="3712815"/>
            <a:ext cx="3111550" cy="771525"/>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Open Sans" pitchFamily="34" charset="0"/>
                <a:ea typeface="Open Sans" pitchFamily="34" charset="-122"/>
                <a:cs typeface="Open Sans" pitchFamily="34" charset="-120"/>
              </a:rPr>
              <a:t>Failure to distinguish impingement (subacromial space) from capsulitis (glenohumeral joint).</a:t>
            </a:r>
            <a:endParaRPr lang="en-US" sz="1350" dirty="0"/>
          </a:p>
        </p:txBody>
      </p:sp>
      <p:sp>
        <p:nvSpPr>
          <p:cNvPr id="34" name="SK-34-text-33"/>
          <p:cNvSpPr/>
          <p:nvPr/>
        </p:nvSpPr>
        <p:spPr>
          <a:xfrm>
            <a:off x="4635550" y="4579590"/>
            <a:ext cx="3111550" cy="771525"/>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Open Sans" pitchFamily="34" charset="0"/>
                <a:ea typeface="Open Sans" pitchFamily="34" charset="-122"/>
                <a:cs typeface="Open Sans" pitchFamily="34" charset="-120"/>
              </a:rPr>
              <a:t>Correction:</a:t>
            </a:r>
            <a:r>
              <a:rPr lang="en-US" sz="1350" dirty="0">
                <a:solidFill>
                  <a:srgbClr val="4B5563"/>
                </a:solidFill>
                <a:latin typeface="Open Sans" pitchFamily="34" charset="0"/>
                <a:ea typeface="Open Sans" pitchFamily="34" charset="-122"/>
                <a:cs typeface="Open Sans" pitchFamily="34" charset="-120"/>
              </a:rPr>
              <a:t> Verify diagnosis via Passive External Rotation before choosing the site.</a:t>
            </a:r>
            <a:endParaRPr lang="en-US" sz="1350" dirty="0"/>
          </a:p>
        </p:txBody>
      </p:sp>
      <p:sp>
        <p:nvSpPr>
          <p:cNvPr id="35" name="SK-34-text-34"/>
          <p:cNvSpPr/>
          <p:nvPr/>
        </p:nvSpPr>
        <p:spPr>
          <a:xfrm>
            <a:off x="4749850" y="5674965"/>
            <a:ext cx="3073450" cy="647700"/>
          </a:xfrm>
          <a:prstGeom prst="rect">
            <a:avLst/>
          </a:prstGeom>
          <a:noFill/>
          <a:ln/>
        </p:spPr>
        <p:txBody>
          <a:bodyPr vert="horz" wrap="square" lIns="0" tIns="0" rIns="0" bIns="0" rtlCol="0" anchor="ctr"/>
          <a:lstStyle/>
          <a:p>
            <a:pPr marL="0" indent="0">
              <a:lnSpc>
                <a:spcPts val="1800"/>
              </a:lnSpc>
              <a:buNone/>
            </a:pPr>
            <a:r>
              <a:rPr lang="en-US" sz="1200" b="1" dirty="0">
                <a:solidFill>
                  <a:srgbClr val="1A1A1B"/>
                </a:solidFill>
              </a:rPr>
              <a:t> SCA Skill: Explain the 'why' and 'where' to the patient.</a:t>
            </a:r>
            <a:endParaRPr lang="en-US" sz="1200" dirty="0"/>
          </a:p>
        </p:txBody>
      </p:sp>
      <p:sp>
        <p:nvSpPr>
          <p:cNvPr id="36" name="SK-34-text-35"/>
          <p:cNvSpPr/>
          <p:nvPr/>
        </p:nvSpPr>
        <p:spPr>
          <a:xfrm>
            <a:off x="8604349" y="2303115"/>
            <a:ext cx="3587651"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B"/>
                </a:solidFill>
              </a:rPr>
              <a:t>Missing Youth Instability</a:t>
            </a:r>
            <a:endParaRPr lang="en-US" sz="1500" dirty="0"/>
          </a:p>
        </p:txBody>
      </p:sp>
      <p:sp>
        <p:nvSpPr>
          <p:cNvPr id="37" name="SK-34-text-36"/>
          <p:cNvSpPr/>
          <p:nvPr/>
        </p:nvSpPr>
        <p:spPr>
          <a:xfrm>
            <a:off x="8394799" y="2846040"/>
            <a:ext cx="3111550" cy="771525"/>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Open Sans" pitchFamily="34" charset="0"/>
                <a:ea typeface="Open Sans" pitchFamily="34" charset="-122"/>
                <a:cs typeface="Open Sans" pitchFamily="34" charset="-120"/>
              </a:rPr>
              <a:t>Treating young athletes (&lt;35) for "impingement" without checking for </a:t>
            </a:r>
            <a:r>
              <a:rPr lang="en-US" sz="1350" b="1" dirty="0">
                <a:solidFill>
                  <a:srgbClr val="4B5563"/>
                </a:solidFill>
                <a:latin typeface="Open Sans" pitchFamily="34" charset="0"/>
                <a:ea typeface="Open Sans" pitchFamily="34" charset="-122"/>
                <a:cs typeface="Open Sans" pitchFamily="34" charset="-120"/>
              </a:rPr>
              <a:t>Instability</a:t>
            </a:r>
            <a:r>
              <a:rPr lang="en-US" sz="1350" dirty="0">
                <a:solidFill>
                  <a:srgbClr val="4B5563"/>
                </a:solidFill>
                <a:latin typeface="Open Sans" pitchFamily="34" charset="0"/>
                <a:ea typeface="Open Sans" pitchFamily="34" charset="-122"/>
                <a:cs typeface="Open Sans" pitchFamily="34" charset="-120"/>
              </a:rPr>
              <a:t>.</a:t>
            </a:r>
            <a:endParaRPr lang="en-US" sz="1350" dirty="0"/>
          </a:p>
        </p:txBody>
      </p:sp>
      <p:sp>
        <p:nvSpPr>
          <p:cNvPr id="38" name="SK-34-text-37"/>
          <p:cNvSpPr/>
          <p:nvPr/>
        </p:nvSpPr>
        <p:spPr>
          <a:xfrm>
            <a:off x="8394799" y="3712815"/>
            <a:ext cx="3111550" cy="771525"/>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Open Sans" pitchFamily="34" charset="0"/>
                <a:ea typeface="Open Sans" pitchFamily="34" charset="-122"/>
                <a:cs typeface="Open Sans" pitchFamily="34" charset="-120"/>
              </a:rPr>
              <a:t>Secondary impingement often masks underlying multidirectional instability (MDI).</a:t>
            </a:r>
            <a:endParaRPr lang="en-US" sz="1350" dirty="0"/>
          </a:p>
        </p:txBody>
      </p:sp>
      <p:sp>
        <p:nvSpPr>
          <p:cNvPr id="39" name="SK-34-text-38"/>
          <p:cNvSpPr/>
          <p:nvPr/>
        </p:nvSpPr>
        <p:spPr>
          <a:xfrm>
            <a:off x="8394799" y="4579590"/>
            <a:ext cx="3111550" cy="771525"/>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Open Sans" pitchFamily="34" charset="0"/>
                <a:ea typeface="Open Sans" pitchFamily="34" charset="-122"/>
                <a:cs typeface="Open Sans" pitchFamily="34" charset="-120"/>
              </a:rPr>
              <a:t>Correction:</a:t>
            </a:r>
            <a:r>
              <a:rPr lang="en-US" sz="1350" dirty="0">
                <a:solidFill>
                  <a:srgbClr val="4B5563"/>
                </a:solidFill>
                <a:latin typeface="Open Sans" pitchFamily="34" charset="0"/>
                <a:ea typeface="Open Sans" pitchFamily="34" charset="-122"/>
                <a:cs typeface="Open Sans" pitchFamily="34" charset="-120"/>
              </a:rPr>
              <a:t> Always perform Apprehension and Sulcus tests in young active patients.</a:t>
            </a:r>
            <a:endParaRPr lang="en-US" sz="1350" dirty="0"/>
          </a:p>
        </p:txBody>
      </p:sp>
      <p:sp>
        <p:nvSpPr>
          <p:cNvPr id="40" name="SK-34-text-39"/>
          <p:cNvSpPr/>
          <p:nvPr/>
        </p:nvSpPr>
        <p:spPr>
          <a:xfrm>
            <a:off x="8509099" y="5446365"/>
            <a:ext cx="3073450" cy="876300"/>
          </a:xfrm>
          <a:prstGeom prst="rect">
            <a:avLst/>
          </a:prstGeom>
          <a:noFill/>
          <a:ln/>
        </p:spPr>
        <p:txBody>
          <a:bodyPr vert="horz" wrap="square" lIns="0" tIns="0" rIns="0" bIns="0" rtlCol="0" anchor="ctr"/>
          <a:lstStyle/>
          <a:p>
            <a:pPr marL="0" indent="0">
              <a:lnSpc>
                <a:spcPts val="1800"/>
              </a:lnSpc>
              <a:buNone/>
            </a:pPr>
            <a:r>
              <a:rPr lang="en-US" sz="1200" b="1" dirty="0">
                <a:solidFill>
                  <a:srgbClr val="1A1A1B"/>
                </a:solidFill>
              </a:rPr>
              <a:t> Pitfall: MRI might show "tendinosis" which is incidental to MDI.</a:t>
            </a:r>
            <a:endParaRPr lang="en-US" sz="1200" dirty="0"/>
          </a:p>
        </p:txBody>
      </p:sp>
      <p:sp>
        <p:nvSpPr>
          <p:cNvPr id="41" name="SK-34-text-40"/>
          <p:cNvSpPr/>
          <p:nvPr/>
        </p:nvSpPr>
        <p:spPr>
          <a:xfrm>
            <a:off x="571500" y="6722715"/>
            <a:ext cx="11125200" cy="24765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5-img-3" descr="preencoded.png"/>
          <p:cNvPicPr>
            <a:picLocks noChangeAspect="1"/>
          </p:cNvPicPr>
          <p:nvPr/>
        </p:nvPicPr>
        <p:blipFill>
          <a:blip r:embed="rId5"/>
          <a:stretch>
            <a:fillRect/>
          </a:stretch>
        </p:blipFill>
        <p:spPr>
          <a:xfrm>
            <a:off x="571500" y="381000"/>
            <a:ext cx="11049000" cy="626715"/>
          </a:xfrm>
          <a:prstGeom prst="rect">
            <a:avLst/>
          </a:prstGeom>
        </p:spPr>
      </p:pic>
      <p:pic>
        <p:nvPicPr>
          <p:cNvPr id="5" name="SK-35-img-4" descr="preencoded.png"/>
          <p:cNvPicPr>
            <a:picLocks noChangeAspect="1"/>
          </p:cNvPicPr>
          <p:nvPr/>
        </p:nvPicPr>
        <p:blipFill>
          <a:blip r:embed="rId6"/>
          <a:stretch>
            <a:fillRect/>
          </a:stretch>
        </p:blipFill>
        <p:spPr>
          <a:xfrm>
            <a:off x="571500" y="6400800"/>
            <a:ext cx="11049000" cy="266700"/>
          </a:xfrm>
          <a:prstGeom prst="rect">
            <a:avLst/>
          </a:prstGeom>
        </p:spPr>
      </p:pic>
      <p:pic>
        <p:nvPicPr>
          <p:cNvPr id="6" name="SK-35-img-5" descr="preencoded.png"/>
          <p:cNvPicPr>
            <a:picLocks noChangeAspect="1"/>
          </p:cNvPicPr>
          <p:nvPr/>
        </p:nvPicPr>
        <p:blipFill>
          <a:blip r:embed="rId7"/>
          <a:stretch>
            <a:fillRect/>
          </a:stretch>
        </p:blipFill>
        <p:spPr>
          <a:xfrm>
            <a:off x="571500" y="1293465"/>
            <a:ext cx="3683050" cy="4802535"/>
          </a:xfrm>
          <a:prstGeom prst="rect">
            <a:avLst/>
          </a:prstGeom>
        </p:spPr>
      </p:pic>
      <p:pic>
        <p:nvPicPr>
          <p:cNvPr id="7" name="SK-35-img-6" descr="preencoded.png"/>
          <p:cNvPicPr>
            <a:picLocks noChangeAspect="1"/>
          </p:cNvPicPr>
          <p:nvPr/>
        </p:nvPicPr>
        <p:blipFill>
          <a:blip r:embed="rId8"/>
          <a:stretch>
            <a:fillRect/>
          </a:stretch>
        </p:blipFill>
        <p:spPr>
          <a:xfrm>
            <a:off x="2246263" y="1705570"/>
            <a:ext cx="333375" cy="266700"/>
          </a:xfrm>
          <a:prstGeom prst="rect">
            <a:avLst/>
          </a:prstGeom>
        </p:spPr>
      </p:pic>
      <p:pic>
        <p:nvPicPr>
          <p:cNvPr id="8" name="SK-35-img-7" descr="preencoded.png"/>
          <p:cNvPicPr>
            <a:picLocks noChangeAspect="1"/>
          </p:cNvPicPr>
          <p:nvPr/>
        </p:nvPicPr>
        <p:blipFill>
          <a:blip r:embed="rId9"/>
          <a:stretch>
            <a:fillRect/>
          </a:stretch>
        </p:blipFill>
        <p:spPr>
          <a:xfrm>
            <a:off x="857250" y="3452813"/>
            <a:ext cx="752475" cy="195263"/>
          </a:xfrm>
          <a:prstGeom prst="rect">
            <a:avLst/>
          </a:prstGeom>
        </p:spPr>
      </p:pic>
      <p:pic>
        <p:nvPicPr>
          <p:cNvPr id="9" name="SK-35-img-8" descr="preencoded.png"/>
          <p:cNvPicPr>
            <a:picLocks noChangeAspect="1"/>
          </p:cNvPicPr>
          <p:nvPr/>
        </p:nvPicPr>
        <p:blipFill>
          <a:blip r:embed="rId10"/>
          <a:stretch>
            <a:fillRect/>
          </a:stretch>
        </p:blipFill>
        <p:spPr>
          <a:xfrm>
            <a:off x="4254550" y="1293465"/>
            <a:ext cx="3683050" cy="4802535"/>
          </a:xfrm>
          <a:prstGeom prst="rect">
            <a:avLst/>
          </a:prstGeom>
        </p:spPr>
      </p:pic>
      <p:pic>
        <p:nvPicPr>
          <p:cNvPr id="10" name="SK-35-img-9" descr="preencoded.png"/>
          <p:cNvPicPr>
            <a:picLocks noChangeAspect="1"/>
          </p:cNvPicPr>
          <p:nvPr/>
        </p:nvPicPr>
        <p:blipFill>
          <a:blip r:embed="rId11"/>
          <a:stretch>
            <a:fillRect/>
          </a:stretch>
        </p:blipFill>
        <p:spPr>
          <a:xfrm>
            <a:off x="5929313" y="1705570"/>
            <a:ext cx="333375" cy="266700"/>
          </a:xfrm>
          <a:prstGeom prst="rect">
            <a:avLst/>
          </a:prstGeom>
        </p:spPr>
      </p:pic>
      <p:pic>
        <p:nvPicPr>
          <p:cNvPr id="11" name="SK-35-img-10" descr="preencoded.png"/>
          <p:cNvPicPr>
            <a:picLocks noChangeAspect="1"/>
          </p:cNvPicPr>
          <p:nvPr/>
        </p:nvPicPr>
        <p:blipFill>
          <a:blip r:embed="rId12"/>
          <a:stretch>
            <a:fillRect/>
          </a:stretch>
        </p:blipFill>
        <p:spPr>
          <a:xfrm>
            <a:off x="4540300" y="4393704"/>
            <a:ext cx="752475" cy="195263"/>
          </a:xfrm>
          <a:prstGeom prst="rect">
            <a:avLst/>
          </a:prstGeom>
        </p:spPr>
      </p:pic>
      <p:pic>
        <p:nvPicPr>
          <p:cNvPr id="12" name="SK-35-img-11" descr="preencoded.png"/>
          <p:cNvPicPr>
            <a:picLocks noChangeAspect="1"/>
          </p:cNvPicPr>
          <p:nvPr/>
        </p:nvPicPr>
        <p:blipFill>
          <a:blip r:embed="rId13"/>
          <a:stretch>
            <a:fillRect/>
          </a:stretch>
        </p:blipFill>
        <p:spPr>
          <a:xfrm>
            <a:off x="9612362" y="1705570"/>
            <a:ext cx="333375" cy="266700"/>
          </a:xfrm>
          <a:prstGeom prst="rect">
            <a:avLst/>
          </a:prstGeom>
        </p:spPr>
      </p:pic>
      <p:pic>
        <p:nvPicPr>
          <p:cNvPr id="13" name="SK-35-img-12" descr="preencoded.png"/>
          <p:cNvPicPr>
            <a:picLocks noChangeAspect="1"/>
          </p:cNvPicPr>
          <p:nvPr/>
        </p:nvPicPr>
        <p:blipFill>
          <a:blip r:embed="rId14"/>
          <a:stretch>
            <a:fillRect/>
          </a:stretch>
        </p:blipFill>
        <p:spPr>
          <a:xfrm>
            <a:off x="8223349" y="4393704"/>
            <a:ext cx="752475" cy="195263"/>
          </a:xfrm>
          <a:prstGeom prst="rect">
            <a:avLst/>
          </a:prstGeom>
        </p:spPr>
      </p:pic>
      <p:sp>
        <p:nvSpPr>
          <p:cNvPr id="14" name="SK-35-text-13"/>
          <p:cNvSpPr/>
          <p:nvPr/>
        </p:nvSpPr>
        <p:spPr>
          <a:xfrm>
            <a:off x="762000" y="381000"/>
            <a:ext cx="10934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15" name="SK-35-text-14"/>
          <p:cNvSpPr/>
          <p:nvPr/>
        </p:nvSpPr>
        <p:spPr>
          <a:xfrm>
            <a:off x="762000" y="619125"/>
            <a:ext cx="114300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Quick Recall: High-Yield Points</a:t>
            </a:r>
            <a:endParaRPr lang="en-US" sz="2550" dirty="0"/>
          </a:p>
        </p:txBody>
      </p:sp>
      <p:sp>
        <p:nvSpPr>
          <p:cNvPr id="16" name="SK-35-text-15"/>
          <p:cNvSpPr/>
          <p:nvPr/>
        </p:nvSpPr>
        <p:spPr>
          <a:xfrm>
            <a:off x="571500" y="6400800"/>
            <a:ext cx="11125200" cy="26670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
        <p:nvSpPr>
          <p:cNvPr id="17" name="SK-35-text-16"/>
          <p:cNvSpPr/>
          <p:nvPr/>
        </p:nvSpPr>
        <p:spPr>
          <a:xfrm>
            <a:off x="804863" y="2140446"/>
            <a:ext cx="3216325" cy="314325"/>
          </a:xfrm>
          <a:prstGeom prst="rect">
            <a:avLst/>
          </a:prstGeom>
          <a:noFill/>
          <a:ln/>
        </p:spPr>
        <p:txBody>
          <a:bodyPr vert="horz" wrap="square" lIns="0" tIns="0" rIns="0" bIns="0" rtlCol="0" anchor="ctr"/>
          <a:lstStyle/>
          <a:p>
            <a:pPr marL="0" indent="0" algn="ctr">
              <a:lnSpc>
                <a:spcPts val="2475"/>
              </a:lnSpc>
              <a:buNone/>
            </a:pPr>
            <a:r>
              <a:rPr lang="en-US" sz="1650" b="1" kern="0" spc="30" dirty="0">
                <a:solidFill>
                  <a:srgbClr val="F58220"/>
                </a:solidFill>
              </a:rPr>
              <a:t>PATHOGNOMONIC SIGNS</a:t>
            </a:r>
            <a:endParaRPr lang="en-US" sz="1650" dirty="0"/>
          </a:p>
        </p:txBody>
      </p:sp>
      <p:sp>
        <p:nvSpPr>
          <p:cNvPr id="18" name="SK-35-text-17"/>
          <p:cNvSpPr/>
          <p:nvPr/>
        </p:nvSpPr>
        <p:spPr>
          <a:xfrm>
            <a:off x="857250" y="2683371"/>
            <a:ext cx="352425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1A1A1B"/>
                </a:solidFill>
              </a:rPr>
              <a:t>Frozen Shoulder</a:t>
            </a:r>
            <a:endParaRPr lang="en-US" sz="1500" dirty="0"/>
          </a:p>
        </p:txBody>
      </p:sp>
      <p:sp>
        <p:nvSpPr>
          <p:cNvPr id="19" name="SK-35-text-18"/>
          <p:cNvSpPr/>
          <p:nvPr/>
        </p:nvSpPr>
        <p:spPr>
          <a:xfrm>
            <a:off x="857250" y="2969121"/>
            <a:ext cx="3111550"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Passive External Rotation loss </a:t>
            </a:r>
            <a:r>
              <a:rPr lang="en-US" sz="1200" b="1" dirty="0">
                <a:solidFill>
                  <a:srgbClr val="F58220"/>
                </a:solidFill>
                <a:latin typeface="Open Sans" pitchFamily="34" charset="0"/>
                <a:ea typeface="Open Sans" pitchFamily="34" charset="-122"/>
                <a:cs typeface="Open Sans" pitchFamily="34" charset="-120"/>
              </a:rPr>
              <a:t>&gt; 50%</a:t>
            </a:r>
            <a:r>
              <a:rPr lang="en-US" sz="1200" dirty="0">
                <a:solidFill>
                  <a:srgbClr val="4B5563"/>
                </a:solidFill>
                <a:latin typeface="Open Sans" pitchFamily="34" charset="0"/>
                <a:ea typeface="Open Sans" pitchFamily="34" charset="-122"/>
                <a:cs typeface="Open Sans" pitchFamily="34" charset="-120"/>
              </a:rPr>
              <a:t> vs. unaffected side.</a:t>
            </a:r>
            <a:endParaRPr lang="en-US" sz="1200" dirty="0"/>
          </a:p>
        </p:txBody>
      </p:sp>
      <p:sp>
        <p:nvSpPr>
          <p:cNvPr id="20" name="SK-35-text-19"/>
          <p:cNvSpPr/>
          <p:nvPr/>
        </p:nvSpPr>
        <p:spPr>
          <a:xfrm>
            <a:off x="933450" y="3452813"/>
            <a:ext cx="978591" cy="195263"/>
          </a:xfrm>
          <a:prstGeom prst="rect">
            <a:avLst/>
          </a:prstGeom>
          <a:noFill/>
          <a:ln/>
        </p:spPr>
        <p:txBody>
          <a:bodyPr vert="horz" wrap="square" lIns="0" tIns="0" rIns="0" bIns="0" rtlCol="0" anchor="ctr"/>
          <a:lstStyle/>
          <a:p>
            <a:pPr marL="0" indent="0">
              <a:lnSpc>
                <a:spcPts val="1238"/>
              </a:lnSpc>
              <a:buNone/>
            </a:pPr>
            <a:r>
              <a:rPr lang="en-US" sz="825" b="1" dirty="0">
                <a:solidFill>
                  <a:srgbClr val="E67E22"/>
                </a:solidFill>
              </a:rPr>
              <a:t>AKT FOCUS</a:t>
            </a:r>
            <a:endParaRPr lang="en-US" sz="825" dirty="0"/>
          </a:p>
        </p:txBody>
      </p:sp>
      <p:sp>
        <p:nvSpPr>
          <p:cNvPr id="21" name="SK-35-text-20"/>
          <p:cNvSpPr/>
          <p:nvPr/>
        </p:nvSpPr>
        <p:spPr>
          <a:xfrm>
            <a:off x="857250" y="3881438"/>
            <a:ext cx="535305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1A1A1B"/>
                </a:solidFill>
              </a:rPr>
              <a:t>Subacromial Impingement</a:t>
            </a:r>
            <a:endParaRPr lang="en-US" sz="1500" dirty="0"/>
          </a:p>
        </p:txBody>
      </p:sp>
      <p:sp>
        <p:nvSpPr>
          <p:cNvPr id="22" name="SK-35-text-21"/>
          <p:cNvSpPr/>
          <p:nvPr/>
        </p:nvSpPr>
        <p:spPr>
          <a:xfrm>
            <a:off x="857250" y="4167188"/>
            <a:ext cx="3111550"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Painful Arc between </a:t>
            </a:r>
            <a:r>
              <a:rPr lang="en-US" sz="1200" b="1" dirty="0">
                <a:solidFill>
                  <a:srgbClr val="F58220"/>
                </a:solidFill>
                <a:latin typeface="Open Sans" pitchFamily="34" charset="0"/>
                <a:ea typeface="Open Sans" pitchFamily="34" charset="-122"/>
                <a:cs typeface="Open Sans" pitchFamily="34" charset="-120"/>
              </a:rPr>
              <a:t>60° – 120°</a:t>
            </a:r>
            <a:r>
              <a:rPr lang="en-US" sz="1200" dirty="0">
                <a:solidFill>
                  <a:srgbClr val="4B5563"/>
                </a:solidFill>
                <a:latin typeface="Open Sans" pitchFamily="34" charset="0"/>
                <a:ea typeface="Open Sans" pitchFamily="34" charset="-122"/>
                <a:cs typeface="Open Sans" pitchFamily="34" charset="-120"/>
              </a:rPr>
              <a:t> of active abduction.</a:t>
            </a:r>
            <a:endParaRPr lang="en-US" sz="1200" dirty="0"/>
          </a:p>
        </p:txBody>
      </p:sp>
      <p:sp>
        <p:nvSpPr>
          <p:cNvPr id="23" name="SK-35-text-22"/>
          <p:cNvSpPr/>
          <p:nvPr/>
        </p:nvSpPr>
        <p:spPr>
          <a:xfrm>
            <a:off x="857250" y="4822329"/>
            <a:ext cx="421005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1A1A1B"/>
                </a:solidFill>
              </a:rPr>
              <a:t>AC Joint Pathology</a:t>
            </a:r>
            <a:endParaRPr lang="en-US" sz="1500" dirty="0"/>
          </a:p>
        </p:txBody>
      </p:sp>
      <p:sp>
        <p:nvSpPr>
          <p:cNvPr id="24" name="SK-35-text-23"/>
          <p:cNvSpPr/>
          <p:nvPr/>
        </p:nvSpPr>
        <p:spPr>
          <a:xfrm>
            <a:off x="857250" y="5108079"/>
            <a:ext cx="3111550"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Pain on high abduction </a:t>
            </a:r>
            <a:r>
              <a:rPr lang="en-US" sz="1200" b="1" dirty="0">
                <a:solidFill>
                  <a:srgbClr val="F58220"/>
                </a:solidFill>
                <a:latin typeface="Open Sans" pitchFamily="34" charset="0"/>
                <a:ea typeface="Open Sans" pitchFamily="34" charset="-122"/>
                <a:cs typeface="Open Sans" pitchFamily="34" charset="-120"/>
              </a:rPr>
              <a:t>&gt; 90°</a:t>
            </a:r>
            <a:r>
              <a:rPr lang="en-US" sz="1200" dirty="0">
                <a:solidFill>
                  <a:srgbClr val="4B5563"/>
                </a:solidFill>
                <a:latin typeface="Open Sans" pitchFamily="34" charset="0"/>
                <a:ea typeface="Open Sans" pitchFamily="34" charset="-122"/>
                <a:cs typeface="Open Sans" pitchFamily="34" charset="-120"/>
              </a:rPr>
              <a:t> and positive Scarf test.</a:t>
            </a:r>
            <a:endParaRPr lang="en-US" sz="1200" dirty="0"/>
          </a:p>
        </p:txBody>
      </p:sp>
      <p:sp>
        <p:nvSpPr>
          <p:cNvPr id="25" name="SK-35-text-24"/>
          <p:cNvSpPr/>
          <p:nvPr/>
        </p:nvSpPr>
        <p:spPr>
          <a:xfrm>
            <a:off x="4487912" y="2140446"/>
            <a:ext cx="3216325" cy="314325"/>
          </a:xfrm>
          <a:prstGeom prst="rect">
            <a:avLst/>
          </a:prstGeom>
          <a:noFill/>
          <a:ln/>
        </p:spPr>
        <p:txBody>
          <a:bodyPr vert="horz" wrap="square" lIns="0" tIns="0" rIns="0" bIns="0" rtlCol="0" anchor="ctr"/>
          <a:lstStyle/>
          <a:p>
            <a:pPr marL="0" indent="0" algn="ctr">
              <a:lnSpc>
                <a:spcPts val="2475"/>
              </a:lnSpc>
              <a:buNone/>
            </a:pPr>
            <a:r>
              <a:rPr lang="en-US" sz="1650" b="1" kern="0" spc="30" dirty="0">
                <a:solidFill>
                  <a:srgbClr val="F58220"/>
                </a:solidFill>
              </a:rPr>
              <a:t>KEY MUSCLE TESTS</a:t>
            </a:r>
            <a:endParaRPr lang="en-US" sz="1650" dirty="0"/>
          </a:p>
        </p:txBody>
      </p:sp>
      <p:sp>
        <p:nvSpPr>
          <p:cNvPr id="26" name="SK-35-text-25"/>
          <p:cNvSpPr/>
          <p:nvPr/>
        </p:nvSpPr>
        <p:spPr>
          <a:xfrm>
            <a:off x="4540300" y="2683371"/>
            <a:ext cx="398145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1A1A1B"/>
                </a:solidFill>
              </a:rPr>
              <a:t>Supraspinatus (S)</a:t>
            </a:r>
            <a:endParaRPr lang="en-US" sz="1500" dirty="0"/>
          </a:p>
        </p:txBody>
      </p:sp>
      <p:sp>
        <p:nvSpPr>
          <p:cNvPr id="27" name="SK-35-text-26"/>
          <p:cNvSpPr/>
          <p:nvPr/>
        </p:nvSpPr>
        <p:spPr>
          <a:xfrm>
            <a:off x="4540300" y="2969121"/>
            <a:ext cx="311155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F58220"/>
                </a:solidFill>
                <a:latin typeface="Open Sans" pitchFamily="34" charset="0"/>
                <a:ea typeface="Open Sans" pitchFamily="34" charset="-122"/>
                <a:cs typeface="Open Sans" pitchFamily="34" charset="-120"/>
              </a:rPr>
              <a:t>Empty Can (Jobe) Test</a:t>
            </a:r>
            <a:r>
              <a:rPr lang="en-US" sz="1200" dirty="0">
                <a:solidFill>
                  <a:srgbClr val="4B5563"/>
                </a:solidFill>
                <a:latin typeface="Open Sans" pitchFamily="34" charset="0"/>
                <a:ea typeface="Open Sans" pitchFamily="34" charset="-122"/>
                <a:cs typeface="Open Sans" pitchFamily="34" charset="-120"/>
              </a:rPr>
              <a:t>: Resistance at 90° abduction/30° forward flex.</a:t>
            </a:r>
            <a:endParaRPr lang="en-US" sz="1200" dirty="0"/>
          </a:p>
        </p:txBody>
      </p:sp>
      <p:sp>
        <p:nvSpPr>
          <p:cNvPr id="28" name="SK-35-text-27"/>
          <p:cNvSpPr/>
          <p:nvPr/>
        </p:nvSpPr>
        <p:spPr>
          <a:xfrm>
            <a:off x="4540300" y="3624263"/>
            <a:ext cx="398145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1A1A1B"/>
                </a:solidFill>
              </a:rPr>
              <a:t>Subscapularis (S)</a:t>
            </a:r>
            <a:endParaRPr lang="en-US" sz="1500" dirty="0"/>
          </a:p>
        </p:txBody>
      </p:sp>
      <p:sp>
        <p:nvSpPr>
          <p:cNvPr id="29" name="SK-35-text-28"/>
          <p:cNvSpPr/>
          <p:nvPr/>
        </p:nvSpPr>
        <p:spPr>
          <a:xfrm>
            <a:off x="4540300" y="3910013"/>
            <a:ext cx="311155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F58220"/>
                </a:solidFill>
                <a:latin typeface="Open Sans" pitchFamily="34" charset="0"/>
                <a:ea typeface="Open Sans" pitchFamily="34" charset="-122"/>
                <a:cs typeface="Open Sans" pitchFamily="34" charset="-120"/>
              </a:rPr>
              <a:t>Gerber’s Lift-off</a:t>
            </a:r>
            <a:r>
              <a:rPr lang="en-US" sz="1200" dirty="0">
                <a:solidFill>
                  <a:srgbClr val="4B5563"/>
                </a:solidFill>
                <a:latin typeface="Open Sans" pitchFamily="34" charset="0"/>
                <a:ea typeface="Open Sans" pitchFamily="34" charset="-122"/>
                <a:cs typeface="Open Sans" pitchFamily="34" charset="-120"/>
              </a:rPr>
              <a:t>: Inability to lift hand away from lower back.</a:t>
            </a:r>
            <a:endParaRPr lang="en-US" sz="1200" dirty="0"/>
          </a:p>
        </p:txBody>
      </p:sp>
      <p:sp>
        <p:nvSpPr>
          <p:cNvPr id="30" name="SK-35-text-29"/>
          <p:cNvSpPr/>
          <p:nvPr/>
        </p:nvSpPr>
        <p:spPr>
          <a:xfrm>
            <a:off x="4616500" y="4393704"/>
            <a:ext cx="978591" cy="195263"/>
          </a:xfrm>
          <a:prstGeom prst="rect">
            <a:avLst/>
          </a:prstGeom>
          <a:noFill/>
          <a:ln/>
        </p:spPr>
        <p:txBody>
          <a:bodyPr vert="horz" wrap="square" lIns="0" tIns="0" rIns="0" bIns="0" rtlCol="0" anchor="ctr"/>
          <a:lstStyle/>
          <a:p>
            <a:pPr marL="0" indent="0">
              <a:lnSpc>
                <a:spcPts val="1238"/>
              </a:lnSpc>
              <a:buNone/>
            </a:pPr>
            <a:r>
              <a:rPr lang="en-US" sz="825" b="1" dirty="0">
                <a:solidFill>
                  <a:srgbClr val="E67E22"/>
                </a:solidFill>
              </a:rPr>
              <a:t>SCA FOCUS</a:t>
            </a:r>
            <a:endParaRPr lang="en-US" sz="825" dirty="0"/>
          </a:p>
        </p:txBody>
      </p:sp>
      <p:sp>
        <p:nvSpPr>
          <p:cNvPr id="31" name="SK-35-text-30"/>
          <p:cNvSpPr/>
          <p:nvPr/>
        </p:nvSpPr>
        <p:spPr>
          <a:xfrm>
            <a:off x="4540300" y="4822329"/>
            <a:ext cx="320680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1A1A1B"/>
                </a:solidFill>
              </a:rPr>
              <a:t>Complete Tear</a:t>
            </a:r>
            <a:endParaRPr lang="en-US" sz="1500" dirty="0"/>
          </a:p>
        </p:txBody>
      </p:sp>
      <p:sp>
        <p:nvSpPr>
          <p:cNvPr id="32" name="SK-35-text-31"/>
          <p:cNvSpPr/>
          <p:nvPr/>
        </p:nvSpPr>
        <p:spPr>
          <a:xfrm>
            <a:off x="4540300" y="5108079"/>
            <a:ext cx="311155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F58220"/>
                </a:solidFill>
                <a:latin typeface="Open Sans" pitchFamily="34" charset="0"/>
                <a:ea typeface="Open Sans" pitchFamily="34" charset="-122"/>
                <a:cs typeface="Open Sans" pitchFamily="34" charset="-120"/>
              </a:rPr>
              <a:t>Drop Arm (Codman)</a:t>
            </a:r>
            <a:r>
              <a:rPr lang="en-US" sz="1200" dirty="0">
                <a:solidFill>
                  <a:srgbClr val="4B5563"/>
                </a:solidFill>
                <a:latin typeface="Open Sans" pitchFamily="34" charset="0"/>
                <a:ea typeface="Open Sans" pitchFamily="34" charset="-122"/>
                <a:cs typeface="Open Sans" pitchFamily="34" charset="-120"/>
              </a:rPr>
              <a:t>: Arm drops suddenly when passive support is removed.</a:t>
            </a:r>
            <a:endParaRPr lang="en-US" sz="1200" dirty="0"/>
          </a:p>
        </p:txBody>
      </p:sp>
      <p:sp>
        <p:nvSpPr>
          <p:cNvPr id="33" name="SK-35-text-32"/>
          <p:cNvSpPr/>
          <p:nvPr/>
        </p:nvSpPr>
        <p:spPr>
          <a:xfrm>
            <a:off x="8170962" y="2140446"/>
            <a:ext cx="3216325" cy="314325"/>
          </a:xfrm>
          <a:prstGeom prst="rect">
            <a:avLst/>
          </a:prstGeom>
          <a:noFill/>
          <a:ln/>
        </p:spPr>
        <p:txBody>
          <a:bodyPr vert="horz" wrap="square" lIns="0" tIns="0" rIns="0" bIns="0" rtlCol="0" anchor="ctr"/>
          <a:lstStyle/>
          <a:p>
            <a:pPr marL="0" indent="0" algn="ctr">
              <a:lnSpc>
                <a:spcPts val="2475"/>
              </a:lnSpc>
              <a:buNone/>
            </a:pPr>
            <a:r>
              <a:rPr lang="en-US" sz="1650" b="1" kern="0" spc="30" dirty="0">
                <a:solidFill>
                  <a:srgbClr val="F58220"/>
                </a:solidFill>
              </a:rPr>
              <a:t>NICE/BESS TREATMENTS</a:t>
            </a:r>
            <a:endParaRPr lang="en-US" sz="1650" dirty="0"/>
          </a:p>
        </p:txBody>
      </p:sp>
      <p:sp>
        <p:nvSpPr>
          <p:cNvPr id="34" name="SK-35-text-33"/>
          <p:cNvSpPr/>
          <p:nvPr/>
        </p:nvSpPr>
        <p:spPr>
          <a:xfrm>
            <a:off x="8223349" y="2683371"/>
            <a:ext cx="3968651"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1A1A1B"/>
                </a:solidFill>
              </a:rPr>
              <a:t>Frozen Shoulder (Stage I)</a:t>
            </a:r>
            <a:endParaRPr lang="en-US" sz="1500" dirty="0"/>
          </a:p>
        </p:txBody>
      </p:sp>
      <p:sp>
        <p:nvSpPr>
          <p:cNvPr id="35" name="SK-35-text-34"/>
          <p:cNvSpPr/>
          <p:nvPr/>
        </p:nvSpPr>
        <p:spPr>
          <a:xfrm>
            <a:off x="8223349" y="2969121"/>
            <a:ext cx="3111550"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Early </a:t>
            </a:r>
            <a:r>
              <a:rPr lang="en-US" sz="1200" b="1" dirty="0">
                <a:solidFill>
                  <a:srgbClr val="F58220"/>
                </a:solidFill>
                <a:latin typeface="Open Sans" pitchFamily="34" charset="0"/>
                <a:ea typeface="Open Sans" pitchFamily="34" charset="-122"/>
                <a:cs typeface="Open Sans" pitchFamily="34" charset="-120"/>
              </a:rPr>
              <a:t>Intra-articular Corticosteroid</a:t>
            </a:r>
            <a:r>
              <a:rPr lang="en-US" sz="1200" dirty="0">
                <a:solidFill>
                  <a:srgbClr val="4B5563"/>
                </a:solidFill>
                <a:latin typeface="Open Sans" pitchFamily="34" charset="0"/>
                <a:ea typeface="Open Sans" pitchFamily="34" charset="-122"/>
                <a:cs typeface="Open Sans" pitchFamily="34" charset="-120"/>
              </a:rPr>
              <a:t> injection (Triamcinolone 40mg).</a:t>
            </a:r>
            <a:endParaRPr lang="en-US" sz="1200" dirty="0"/>
          </a:p>
        </p:txBody>
      </p:sp>
      <p:sp>
        <p:nvSpPr>
          <p:cNvPr id="36" name="SK-35-text-35"/>
          <p:cNvSpPr/>
          <p:nvPr/>
        </p:nvSpPr>
        <p:spPr>
          <a:xfrm>
            <a:off x="8223349" y="3624263"/>
            <a:ext cx="3968651"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1A1A1B"/>
                </a:solidFill>
              </a:rPr>
              <a:t>Calcific Tendinitis</a:t>
            </a:r>
            <a:endParaRPr lang="en-US" sz="1500" dirty="0"/>
          </a:p>
        </p:txBody>
      </p:sp>
      <p:sp>
        <p:nvSpPr>
          <p:cNvPr id="37" name="SK-35-text-36"/>
          <p:cNvSpPr/>
          <p:nvPr/>
        </p:nvSpPr>
        <p:spPr>
          <a:xfrm>
            <a:off x="8223349" y="3910013"/>
            <a:ext cx="311155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F58220"/>
                </a:solidFill>
                <a:latin typeface="Open Sans" pitchFamily="34" charset="0"/>
                <a:ea typeface="Open Sans" pitchFamily="34" charset="-122"/>
                <a:cs typeface="Open Sans" pitchFamily="34" charset="-120"/>
              </a:rPr>
              <a:t>ESWT</a:t>
            </a:r>
            <a:r>
              <a:rPr lang="en-US" sz="1200" dirty="0">
                <a:solidFill>
                  <a:srgbClr val="4B5563"/>
                </a:solidFill>
                <a:latin typeface="Open Sans" pitchFamily="34" charset="0"/>
                <a:ea typeface="Open Sans" pitchFamily="34" charset="-122"/>
                <a:cs typeface="Open Sans" pitchFamily="34" charset="-120"/>
              </a:rPr>
              <a:t> (Shockwave) or US-guided barbotage for chronic deposits.</a:t>
            </a:r>
            <a:endParaRPr lang="en-US" sz="1200" dirty="0"/>
          </a:p>
        </p:txBody>
      </p:sp>
      <p:sp>
        <p:nvSpPr>
          <p:cNvPr id="38" name="SK-35-text-37"/>
          <p:cNvSpPr/>
          <p:nvPr/>
        </p:nvSpPr>
        <p:spPr>
          <a:xfrm>
            <a:off x="8299549" y="4393704"/>
            <a:ext cx="978591" cy="195263"/>
          </a:xfrm>
          <a:prstGeom prst="rect">
            <a:avLst/>
          </a:prstGeom>
          <a:noFill/>
          <a:ln/>
        </p:spPr>
        <p:txBody>
          <a:bodyPr vert="horz" wrap="square" lIns="0" tIns="0" rIns="0" bIns="0" rtlCol="0" anchor="ctr"/>
          <a:lstStyle/>
          <a:p>
            <a:pPr marL="0" indent="0">
              <a:lnSpc>
                <a:spcPts val="1238"/>
              </a:lnSpc>
              <a:buNone/>
            </a:pPr>
            <a:r>
              <a:rPr lang="en-US" sz="825" b="1" dirty="0">
                <a:solidFill>
                  <a:srgbClr val="E67E22"/>
                </a:solidFill>
              </a:rPr>
              <a:t>AKT FOCUS</a:t>
            </a:r>
            <a:endParaRPr lang="en-US" sz="825" dirty="0"/>
          </a:p>
        </p:txBody>
      </p:sp>
      <p:sp>
        <p:nvSpPr>
          <p:cNvPr id="39" name="SK-35-text-38"/>
          <p:cNvSpPr/>
          <p:nvPr/>
        </p:nvSpPr>
        <p:spPr>
          <a:xfrm>
            <a:off x="8223349" y="4822329"/>
            <a:ext cx="3968651"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1A1A1B"/>
                </a:solidFill>
              </a:rPr>
              <a:t>Shoulder Instability</a:t>
            </a:r>
            <a:endParaRPr lang="en-US" sz="1500" dirty="0"/>
          </a:p>
        </p:txBody>
      </p:sp>
      <p:sp>
        <p:nvSpPr>
          <p:cNvPr id="40" name="SK-35-text-39"/>
          <p:cNvSpPr/>
          <p:nvPr/>
        </p:nvSpPr>
        <p:spPr>
          <a:xfrm>
            <a:off x="8223349" y="5108079"/>
            <a:ext cx="3111550"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Rehabilitation of the </a:t>
            </a:r>
            <a:r>
              <a:rPr lang="en-US" sz="1200" b="1" dirty="0">
                <a:solidFill>
                  <a:srgbClr val="F58220"/>
                </a:solidFill>
                <a:latin typeface="Open Sans" pitchFamily="34" charset="0"/>
                <a:ea typeface="Open Sans" pitchFamily="34" charset="-122"/>
                <a:cs typeface="Open Sans" pitchFamily="34" charset="-120"/>
              </a:rPr>
              <a:t>Four P's</a:t>
            </a:r>
            <a:r>
              <a:rPr lang="en-US" sz="1200" dirty="0">
                <a:solidFill>
                  <a:srgbClr val="4B5563"/>
                </a:solidFill>
                <a:latin typeface="Open Sans" pitchFamily="34" charset="0"/>
                <a:ea typeface="Open Sans" pitchFamily="34" charset="-122"/>
                <a:cs typeface="Open Sans" pitchFamily="34" charset="-120"/>
              </a:rPr>
              <a:t> (Protectors, Pivotors, Positioners, Drivers).</a:t>
            </a:r>
            <a:endParaRPr lang="en-US" sz="12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6-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6-img-3" descr="preencoded.png"/>
          <p:cNvPicPr>
            <a:picLocks noChangeAspect="1"/>
          </p:cNvPicPr>
          <p:nvPr/>
        </p:nvPicPr>
        <p:blipFill>
          <a:blip r:embed="rId5"/>
          <a:stretch>
            <a:fillRect/>
          </a:stretch>
        </p:blipFill>
        <p:spPr>
          <a:xfrm>
            <a:off x="571500" y="381000"/>
            <a:ext cx="11049000" cy="626715"/>
          </a:xfrm>
          <a:prstGeom prst="rect">
            <a:avLst/>
          </a:prstGeom>
        </p:spPr>
      </p:pic>
      <p:pic>
        <p:nvPicPr>
          <p:cNvPr id="5" name="SK-36-img-4" descr="preencoded.png"/>
          <p:cNvPicPr>
            <a:picLocks noChangeAspect="1"/>
          </p:cNvPicPr>
          <p:nvPr/>
        </p:nvPicPr>
        <p:blipFill>
          <a:blip r:embed="rId6"/>
          <a:stretch>
            <a:fillRect/>
          </a:stretch>
        </p:blipFill>
        <p:spPr>
          <a:xfrm>
            <a:off x="571500" y="1293465"/>
            <a:ext cx="5381625" cy="4383435"/>
          </a:xfrm>
          <a:prstGeom prst="rect">
            <a:avLst/>
          </a:prstGeom>
        </p:spPr>
      </p:pic>
      <p:pic>
        <p:nvPicPr>
          <p:cNvPr id="6" name="SK-36-img-5" descr="preencoded.png"/>
          <p:cNvPicPr>
            <a:picLocks noChangeAspect="1"/>
          </p:cNvPicPr>
          <p:nvPr/>
        </p:nvPicPr>
        <p:blipFill>
          <a:blip r:embed="rId7"/>
          <a:stretch>
            <a:fillRect/>
          </a:stretch>
        </p:blipFill>
        <p:spPr>
          <a:xfrm>
            <a:off x="800100" y="1593503"/>
            <a:ext cx="285750" cy="228600"/>
          </a:xfrm>
          <a:prstGeom prst="rect">
            <a:avLst/>
          </a:prstGeom>
        </p:spPr>
      </p:pic>
      <p:pic>
        <p:nvPicPr>
          <p:cNvPr id="7" name="SK-36-img-6" descr="preencoded.png"/>
          <p:cNvPicPr>
            <a:picLocks noChangeAspect="1"/>
          </p:cNvPicPr>
          <p:nvPr/>
        </p:nvPicPr>
        <p:blipFill>
          <a:blip r:embed="rId8"/>
          <a:stretch>
            <a:fillRect/>
          </a:stretch>
        </p:blipFill>
        <p:spPr>
          <a:xfrm>
            <a:off x="6238875" y="1293465"/>
            <a:ext cx="5381625" cy="4383435"/>
          </a:xfrm>
          <a:prstGeom prst="rect">
            <a:avLst/>
          </a:prstGeom>
        </p:spPr>
      </p:pic>
      <p:pic>
        <p:nvPicPr>
          <p:cNvPr id="8" name="SK-36-img-7" descr="preencoded.png"/>
          <p:cNvPicPr>
            <a:picLocks noChangeAspect="1"/>
          </p:cNvPicPr>
          <p:nvPr/>
        </p:nvPicPr>
        <p:blipFill>
          <a:blip r:embed="rId9"/>
          <a:stretch>
            <a:fillRect/>
          </a:stretch>
        </p:blipFill>
        <p:spPr>
          <a:xfrm>
            <a:off x="6467475" y="1593503"/>
            <a:ext cx="285750" cy="228600"/>
          </a:xfrm>
          <a:prstGeom prst="rect">
            <a:avLst/>
          </a:prstGeom>
        </p:spPr>
      </p:pic>
      <p:pic>
        <p:nvPicPr>
          <p:cNvPr id="9" name="SK-36-img-8" descr="preencoded.png"/>
          <p:cNvPicPr>
            <a:picLocks noChangeAspect="1"/>
          </p:cNvPicPr>
          <p:nvPr/>
        </p:nvPicPr>
        <p:blipFill>
          <a:blip r:embed="rId10"/>
          <a:stretch>
            <a:fillRect/>
          </a:stretch>
        </p:blipFill>
        <p:spPr>
          <a:xfrm>
            <a:off x="6467475" y="2122140"/>
            <a:ext cx="190500" cy="190500"/>
          </a:xfrm>
          <a:prstGeom prst="rect">
            <a:avLst/>
          </a:prstGeom>
        </p:spPr>
      </p:pic>
      <p:pic>
        <p:nvPicPr>
          <p:cNvPr id="10" name="SK-36-img-9" descr="preencoded.png"/>
          <p:cNvPicPr>
            <a:picLocks noChangeAspect="1"/>
          </p:cNvPicPr>
          <p:nvPr/>
        </p:nvPicPr>
        <p:blipFill>
          <a:blip r:embed="rId11"/>
          <a:stretch>
            <a:fillRect/>
          </a:stretch>
        </p:blipFill>
        <p:spPr>
          <a:xfrm>
            <a:off x="6467475" y="2750790"/>
            <a:ext cx="190500" cy="217587"/>
          </a:xfrm>
          <a:prstGeom prst="rect">
            <a:avLst/>
          </a:prstGeom>
        </p:spPr>
      </p:pic>
      <p:pic>
        <p:nvPicPr>
          <p:cNvPr id="11" name="SK-36-img-10" descr="preencoded.png"/>
          <p:cNvPicPr>
            <a:picLocks noChangeAspect="1"/>
          </p:cNvPicPr>
          <p:nvPr/>
        </p:nvPicPr>
        <p:blipFill>
          <a:blip r:embed="rId12"/>
          <a:stretch>
            <a:fillRect/>
          </a:stretch>
        </p:blipFill>
        <p:spPr>
          <a:xfrm>
            <a:off x="6467475" y="3379440"/>
            <a:ext cx="190500" cy="169218"/>
          </a:xfrm>
          <a:prstGeom prst="rect">
            <a:avLst/>
          </a:prstGeom>
        </p:spPr>
      </p:pic>
      <p:pic>
        <p:nvPicPr>
          <p:cNvPr id="12" name="SK-36-img-11" descr="preencoded.png"/>
          <p:cNvPicPr>
            <a:picLocks noChangeAspect="1"/>
          </p:cNvPicPr>
          <p:nvPr/>
        </p:nvPicPr>
        <p:blipFill>
          <a:blip r:embed="rId13"/>
          <a:stretch>
            <a:fillRect/>
          </a:stretch>
        </p:blipFill>
        <p:spPr>
          <a:xfrm>
            <a:off x="6467475" y="4008090"/>
            <a:ext cx="190500" cy="152400"/>
          </a:xfrm>
          <a:prstGeom prst="rect">
            <a:avLst/>
          </a:prstGeom>
        </p:spPr>
      </p:pic>
      <p:pic>
        <p:nvPicPr>
          <p:cNvPr id="13" name="SK-36-img-12" descr="preencoded.png"/>
          <p:cNvPicPr>
            <a:picLocks noChangeAspect="1"/>
          </p:cNvPicPr>
          <p:nvPr/>
        </p:nvPicPr>
        <p:blipFill>
          <a:blip r:embed="rId14"/>
          <a:stretch>
            <a:fillRect/>
          </a:stretch>
        </p:blipFill>
        <p:spPr>
          <a:xfrm>
            <a:off x="571500" y="6057900"/>
            <a:ext cx="11049000" cy="419100"/>
          </a:xfrm>
          <a:prstGeom prst="rect">
            <a:avLst/>
          </a:prstGeom>
        </p:spPr>
      </p:pic>
      <p:sp>
        <p:nvSpPr>
          <p:cNvPr id="14" name="SK-36-text-13"/>
          <p:cNvSpPr/>
          <p:nvPr/>
        </p:nvSpPr>
        <p:spPr>
          <a:xfrm>
            <a:off x="762000" y="381000"/>
            <a:ext cx="10934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15" name="SK-36-text-14"/>
          <p:cNvSpPr/>
          <p:nvPr/>
        </p:nvSpPr>
        <p:spPr>
          <a:xfrm>
            <a:off x="762000" y="619125"/>
            <a:ext cx="110204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Disclaimer and Conclusion</a:t>
            </a:r>
            <a:endParaRPr lang="en-US" sz="2550" dirty="0"/>
          </a:p>
        </p:txBody>
      </p:sp>
      <p:sp>
        <p:nvSpPr>
          <p:cNvPr id="16" name="SK-36-text-15"/>
          <p:cNvSpPr/>
          <p:nvPr/>
        </p:nvSpPr>
        <p:spPr>
          <a:xfrm>
            <a:off x="1200150" y="1522065"/>
            <a:ext cx="5770245" cy="371475"/>
          </a:xfrm>
          <a:prstGeom prst="rect">
            <a:avLst/>
          </a:prstGeom>
          <a:noFill/>
          <a:ln/>
        </p:spPr>
        <p:txBody>
          <a:bodyPr vert="horz" wrap="square" lIns="0" tIns="0" rIns="0" bIns="0" rtlCol="0" anchor="ctr"/>
          <a:lstStyle/>
          <a:p>
            <a:pPr marL="0" indent="0">
              <a:lnSpc>
                <a:spcPts val="2925"/>
              </a:lnSpc>
              <a:buNone/>
            </a:pPr>
            <a:r>
              <a:rPr lang="en-US" sz="1950" b="1" dirty="0">
                <a:solidFill>
                  <a:srgbClr val="1A1A1B"/>
                </a:solidFill>
              </a:rPr>
              <a:t>Clinical Disclaimer</a:t>
            </a:r>
            <a:endParaRPr lang="en-US" sz="1950" dirty="0"/>
          </a:p>
        </p:txBody>
      </p:sp>
      <p:sp>
        <p:nvSpPr>
          <p:cNvPr id="17" name="SK-36-text-16"/>
          <p:cNvSpPr/>
          <p:nvPr/>
        </p:nvSpPr>
        <p:spPr>
          <a:xfrm>
            <a:off x="800100" y="2084040"/>
            <a:ext cx="4924425" cy="822871"/>
          </a:xfrm>
          <a:prstGeom prst="rect">
            <a:avLst/>
          </a:prstGeom>
          <a:noFill/>
          <a:ln/>
        </p:spPr>
        <p:txBody>
          <a:bodyPr vert="horz" wrap="square" lIns="0" tIns="0" rIns="0" bIns="0" rtlCol="0" anchor="ctr"/>
          <a:lstStyle/>
          <a:p>
            <a:pPr marL="0" indent="0">
              <a:lnSpc>
                <a:spcPts val="2160"/>
              </a:lnSpc>
              <a:buNone/>
            </a:pPr>
            <a:r>
              <a:rPr lang="en-US" sz="1350" dirty="0">
                <a:solidFill>
                  <a:srgbClr val="4B5563"/>
                </a:solidFill>
                <a:latin typeface="Open Sans" pitchFamily="34" charset="0"/>
                <a:ea typeface="Open Sans" pitchFamily="34" charset="-122"/>
                <a:cs typeface="Open Sans" pitchFamily="34" charset="-120"/>
              </a:rPr>
              <a:t>This teaching deck is intended for educational purposes only for GP trainees (ST1-ST3) and International Medical Graduates.</a:t>
            </a:r>
            <a:endParaRPr lang="en-US" sz="1350" dirty="0"/>
          </a:p>
        </p:txBody>
      </p:sp>
      <p:sp>
        <p:nvSpPr>
          <p:cNvPr id="18" name="SK-36-text-17"/>
          <p:cNvSpPr/>
          <p:nvPr/>
        </p:nvSpPr>
        <p:spPr>
          <a:xfrm>
            <a:off x="800100" y="3021211"/>
            <a:ext cx="4924425" cy="822871"/>
          </a:xfrm>
          <a:prstGeom prst="rect">
            <a:avLst/>
          </a:prstGeom>
          <a:noFill/>
          <a:ln/>
        </p:spPr>
        <p:txBody>
          <a:bodyPr vert="horz" wrap="square" lIns="0" tIns="0" rIns="0" bIns="0" rtlCol="0" anchor="ctr"/>
          <a:lstStyle/>
          <a:p>
            <a:pPr marL="0" indent="0">
              <a:lnSpc>
                <a:spcPts val="2160"/>
              </a:lnSpc>
              <a:buNone/>
            </a:pPr>
            <a:r>
              <a:rPr lang="en-US" sz="1350" dirty="0">
                <a:solidFill>
                  <a:srgbClr val="4B5563"/>
                </a:solidFill>
                <a:latin typeface="Open Sans" pitchFamily="34" charset="0"/>
                <a:ea typeface="Open Sans" pitchFamily="34" charset="-122"/>
                <a:cs typeface="Open Sans" pitchFamily="34" charset="-120"/>
              </a:rPr>
              <a:t>While every effort has been made to ensure accuracy based on </a:t>
            </a:r>
            <a:r>
              <a:rPr lang="en-US" sz="1350" b="1" dirty="0">
                <a:solidFill>
                  <a:srgbClr val="4B5563"/>
                </a:solidFill>
                <a:latin typeface="Open Sans" pitchFamily="34" charset="0"/>
                <a:ea typeface="Open Sans" pitchFamily="34" charset="-122"/>
                <a:cs typeface="Open Sans" pitchFamily="34" charset="-120"/>
              </a:rPr>
              <a:t>NICE CKS</a:t>
            </a:r>
            <a:r>
              <a:rPr lang="en-US" sz="1350" dirty="0">
                <a:solidFill>
                  <a:srgbClr val="4B5563"/>
                </a:solidFill>
                <a:latin typeface="Open Sans" pitchFamily="34" charset="0"/>
                <a:ea typeface="Open Sans" pitchFamily="34" charset="-122"/>
                <a:cs typeface="Open Sans" pitchFamily="34" charset="-120"/>
              </a:rPr>
              <a:t> and </a:t>
            </a:r>
            <a:r>
              <a:rPr lang="en-US" sz="1350" b="1" dirty="0">
                <a:solidFill>
                  <a:srgbClr val="4B5563"/>
                </a:solidFill>
                <a:latin typeface="Open Sans" pitchFamily="34" charset="0"/>
                <a:ea typeface="Open Sans" pitchFamily="34" charset="-122"/>
                <a:cs typeface="Open Sans" pitchFamily="34" charset="-120"/>
              </a:rPr>
              <a:t>BESS 2025</a:t>
            </a:r>
            <a:r>
              <a:rPr lang="en-US" sz="1350" dirty="0">
                <a:solidFill>
                  <a:srgbClr val="4B5563"/>
                </a:solidFill>
                <a:latin typeface="Open Sans" pitchFamily="34" charset="0"/>
                <a:ea typeface="Open Sans" pitchFamily="34" charset="-122"/>
                <a:cs typeface="Open Sans" pitchFamily="34" charset="-120"/>
              </a:rPr>
              <a:t> standards (as of June 2026), clinical guidelines are subject to change.</a:t>
            </a:r>
            <a:endParaRPr lang="en-US" sz="1350" dirty="0"/>
          </a:p>
        </p:txBody>
      </p:sp>
      <p:sp>
        <p:nvSpPr>
          <p:cNvPr id="19" name="SK-36-text-18"/>
          <p:cNvSpPr/>
          <p:nvPr/>
        </p:nvSpPr>
        <p:spPr>
          <a:xfrm>
            <a:off x="800100" y="3958382"/>
            <a:ext cx="4924425" cy="822871"/>
          </a:xfrm>
          <a:prstGeom prst="rect">
            <a:avLst/>
          </a:prstGeom>
          <a:noFill/>
          <a:ln/>
        </p:spPr>
        <p:txBody>
          <a:bodyPr vert="horz" wrap="square" lIns="0" tIns="0" rIns="0" bIns="0" rtlCol="0" anchor="ctr"/>
          <a:lstStyle/>
          <a:p>
            <a:pPr marL="0" indent="0">
              <a:lnSpc>
                <a:spcPts val="2160"/>
              </a:lnSpc>
              <a:buNone/>
            </a:pPr>
            <a:r>
              <a:rPr lang="en-US" sz="1350" dirty="0">
                <a:solidFill>
                  <a:srgbClr val="4B5563"/>
                </a:solidFill>
                <a:latin typeface="Open Sans" pitchFamily="34" charset="0"/>
                <a:ea typeface="Open Sans" pitchFamily="34" charset="-122"/>
                <a:cs typeface="Open Sans" pitchFamily="34" charset="-120"/>
              </a:rPr>
              <a:t>This resource does not replace professional clinical judgment or the need to consult local secondary care pathways.</a:t>
            </a:r>
            <a:endParaRPr lang="en-US" sz="1350" dirty="0"/>
          </a:p>
        </p:txBody>
      </p:sp>
      <p:sp>
        <p:nvSpPr>
          <p:cNvPr id="20" name="SK-36-text-19"/>
          <p:cNvSpPr/>
          <p:nvPr/>
        </p:nvSpPr>
        <p:spPr>
          <a:xfrm>
            <a:off x="6867525" y="1522065"/>
            <a:ext cx="4878705" cy="371475"/>
          </a:xfrm>
          <a:prstGeom prst="rect">
            <a:avLst/>
          </a:prstGeom>
          <a:noFill/>
          <a:ln/>
        </p:spPr>
        <p:txBody>
          <a:bodyPr vert="horz" wrap="square" lIns="0" tIns="0" rIns="0" bIns="0" rtlCol="0" anchor="ctr"/>
          <a:lstStyle/>
          <a:p>
            <a:pPr marL="0" indent="0">
              <a:lnSpc>
                <a:spcPts val="2925"/>
              </a:lnSpc>
              <a:buNone/>
            </a:pPr>
            <a:r>
              <a:rPr lang="en-US" sz="1950" b="1" dirty="0">
                <a:solidFill>
                  <a:srgbClr val="1A1A1B"/>
                </a:solidFill>
              </a:rPr>
              <a:t>Final Conclusion</a:t>
            </a:r>
            <a:endParaRPr lang="en-US" sz="1950" dirty="0"/>
          </a:p>
        </p:txBody>
      </p:sp>
      <p:sp>
        <p:nvSpPr>
          <p:cNvPr id="21" name="SK-36-text-20"/>
          <p:cNvSpPr/>
          <p:nvPr/>
        </p:nvSpPr>
        <p:spPr>
          <a:xfrm>
            <a:off x="6753225" y="2084040"/>
            <a:ext cx="4638675" cy="514350"/>
          </a:xfrm>
          <a:prstGeom prst="rect">
            <a:avLst/>
          </a:prstGeom>
          <a:noFill/>
          <a:ln/>
        </p:spPr>
        <p:txBody>
          <a:bodyPr vert="horz" wrap="square" lIns="0" tIns="0" rIns="0" bIns="0" rtlCol="0" anchor="ctr"/>
          <a:lstStyle/>
          <a:p>
            <a:pPr marL="0" indent="0">
              <a:lnSpc>
                <a:spcPts val="2025"/>
              </a:lnSpc>
              <a:buNone/>
            </a:pPr>
            <a:r>
              <a:rPr lang="en-US" sz="1350" dirty="0">
                <a:solidFill>
                  <a:srgbClr val="4B5563"/>
                </a:solidFill>
                <a:latin typeface="Open Sans" pitchFamily="34" charset="0"/>
                <a:ea typeface="Open Sans" pitchFamily="34" charset="-122"/>
                <a:cs typeface="Open Sans" pitchFamily="34" charset="-120"/>
              </a:rPr>
              <a:t>Mastery of the clinical exam (Look, Move, Special Tests) is essential for AKT and SCA success.</a:t>
            </a:r>
            <a:endParaRPr lang="en-US" sz="1350" dirty="0"/>
          </a:p>
        </p:txBody>
      </p:sp>
      <p:sp>
        <p:nvSpPr>
          <p:cNvPr id="22" name="SK-36-text-21"/>
          <p:cNvSpPr/>
          <p:nvPr/>
        </p:nvSpPr>
        <p:spPr>
          <a:xfrm>
            <a:off x="6753225" y="2712690"/>
            <a:ext cx="4638675" cy="514350"/>
          </a:xfrm>
          <a:prstGeom prst="rect">
            <a:avLst/>
          </a:prstGeom>
          <a:noFill/>
          <a:ln/>
        </p:spPr>
        <p:txBody>
          <a:bodyPr vert="horz" wrap="square" lIns="0" tIns="0" rIns="0" bIns="0" rtlCol="0" anchor="ctr"/>
          <a:lstStyle/>
          <a:p>
            <a:pPr marL="0" indent="0">
              <a:lnSpc>
                <a:spcPts val="2025"/>
              </a:lnSpc>
              <a:buNone/>
            </a:pPr>
            <a:r>
              <a:rPr lang="en-US" sz="1350" dirty="0">
                <a:solidFill>
                  <a:srgbClr val="4B5563"/>
                </a:solidFill>
                <a:latin typeface="Open Sans" pitchFamily="34" charset="0"/>
                <a:ea typeface="Open Sans" pitchFamily="34" charset="-122"/>
                <a:cs typeface="Open Sans" pitchFamily="34" charset="-120"/>
              </a:rPr>
              <a:t>Always screen for </a:t>
            </a:r>
            <a:r>
              <a:rPr lang="en-US" sz="1350" b="1" dirty="0">
                <a:solidFill>
                  <a:srgbClr val="4B5563"/>
                </a:solidFill>
                <a:latin typeface="Open Sans" pitchFamily="34" charset="0"/>
                <a:ea typeface="Open Sans" pitchFamily="34" charset="-122"/>
                <a:cs typeface="Open Sans" pitchFamily="34" charset="-120"/>
              </a:rPr>
              <a:t>Red Flags</a:t>
            </a:r>
            <a:r>
              <a:rPr lang="en-US" sz="1350" dirty="0">
                <a:solidFill>
                  <a:srgbClr val="4B5563"/>
                </a:solidFill>
                <a:latin typeface="Open Sans" pitchFamily="34" charset="0"/>
                <a:ea typeface="Open Sans" pitchFamily="34" charset="-122"/>
                <a:cs typeface="Open Sans" pitchFamily="34" charset="-120"/>
              </a:rPr>
              <a:t> and underlying conditions like Diabetes in Frozen Shoulder.</a:t>
            </a:r>
            <a:endParaRPr lang="en-US" sz="1350" dirty="0"/>
          </a:p>
        </p:txBody>
      </p:sp>
      <p:sp>
        <p:nvSpPr>
          <p:cNvPr id="23" name="SK-36-text-22"/>
          <p:cNvSpPr/>
          <p:nvPr/>
        </p:nvSpPr>
        <p:spPr>
          <a:xfrm>
            <a:off x="6753225" y="3341340"/>
            <a:ext cx="4638675" cy="514350"/>
          </a:xfrm>
          <a:prstGeom prst="rect">
            <a:avLst/>
          </a:prstGeom>
          <a:noFill/>
          <a:ln/>
        </p:spPr>
        <p:txBody>
          <a:bodyPr vert="horz" wrap="square" lIns="0" tIns="0" rIns="0" bIns="0" rtlCol="0" anchor="ctr"/>
          <a:lstStyle/>
          <a:p>
            <a:pPr marL="0" indent="0">
              <a:lnSpc>
                <a:spcPts val="2025"/>
              </a:lnSpc>
              <a:buNone/>
            </a:pPr>
            <a:r>
              <a:rPr lang="en-US" sz="1350" dirty="0">
                <a:solidFill>
                  <a:srgbClr val="4B5563"/>
                </a:solidFill>
                <a:latin typeface="Open Sans" pitchFamily="34" charset="0"/>
                <a:ea typeface="Open Sans" pitchFamily="34" charset="-122"/>
                <a:cs typeface="Open Sans" pitchFamily="34" charset="-120"/>
              </a:rPr>
              <a:t>Utilize the "Four P's" framework for rehabilitation and long-term joint stability.</a:t>
            </a:r>
            <a:endParaRPr lang="en-US" sz="1350" dirty="0"/>
          </a:p>
        </p:txBody>
      </p:sp>
      <p:sp>
        <p:nvSpPr>
          <p:cNvPr id="24" name="SK-36-text-23"/>
          <p:cNvSpPr/>
          <p:nvPr/>
        </p:nvSpPr>
        <p:spPr>
          <a:xfrm>
            <a:off x="6753225" y="3969990"/>
            <a:ext cx="4638675" cy="514350"/>
          </a:xfrm>
          <a:prstGeom prst="rect">
            <a:avLst/>
          </a:prstGeom>
          <a:noFill/>
          <a:ln/>
        </p:spPr>
        <p:txBody>
          <a:bodyPr vert="horz" wrap="square" lIns="0" tIns="0" rIns="0" bIns="0" rtlCol="0" anchor="ctr"/>
          <a:lstStyle/>
          <a:p>
            <a:pPr marL="0" indent="0">
              <a:lnSpc>
                <a:spcPts val="2025"/>
              </a:lnSpc>
              <a:buNone/>
            </a:pPr>
            <a:r>
              <a:rPr lang="en-US" sz="1350" dirty="0">
                <a:solidFill>
                  <a:srgbClr val="4B5563"/>
                </a:solidFill>
                <a:latin typeface="Open Sans" pitchFamily="34" charset="0"/>
                <a:ea typeface="Open Sans" pitchFamily="34" charset="-122"/>
                <a:cs typeface="Open Sans" pitchFamily="34" charset="-120"/>
              </a:rPr>
              <a:t>Shared decision-making is key to successful conservative and surgical management.</a:t>
            </a:r>
            <a:endParaRPr lang="en-US" sz="1350" dirty="0"/>
          </a:p>
        </p:txBody>
      </p:sp>
      <p:sp>
        <p:nvSpPr>
          <p:cNvPr id="25" name="SK-36-text-24"/>
          <p:cNvSpPr/>
          <p:nvPr/>
        </p:nvSpPr>
        <p:spPr>
          <a:xfrm>
            <a:off x="571500" y="6276975"/>
            <a:ext cx="8260080" cy="17145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Created for Bradford VTS | Updated to BESS 2025 Standards</a:t>
            </a:r>
            <a:endParaRPr lang="en-US" sz="900" dirty="0"/>
          </a:p>
        </p:txBody>
      </p:sp>
      <p:sp>
        <p:nvSpPr>
          <p:cNvPr id="26" name="SK-36-text-25"/>
          <p:cNvSpPr/>
          <p:nvPr/>
        </p:nvSpPr>
        <p:spPr>
          <a:xfrm>
            <a:off x="6710363" y="6267450"/>
            <a:ext cx="3436620" cy="180975"/>
          </a:xfrm>
          <a:prstGeom prst="rect">
            <a:avLst/>
          </a:prstGeom>
          <a:noFill/>
          <a:ln/>
        </p:spPr>
        <p:txBody>
          <a:bodyPr vert="horz" wrap="square" lIns="0" tIns="0" rIns="0" bIns="0" rtlCol="0" anchor="ctr"/>
          <a:lstStyle/>
          <a:p>
            <a:pPr marL="0" indent="0">
              <a:lnSpc>
                <a:spcPts val="1575"/>
              </a:lnSpc>
              <a:buNone/>
            </a:pPr>
            <a:r>
              <a:rPr lang="en-US" sz="1050" b="1" u="sng" dirty="0">
                <a:solidFill>
                  <a:srgbClr val="F58220"/>
                </a:solidFill>
                <a:latin typeface="Open Sans" pitchFamily="34" charset="0"/>
                <a:ea typeface="Open Sans" pitchFamily="34" charset="-122"/>
                <a:cs typeface="Open Sans" pitchFamily="34" charset="-120"/>
                <a:hlinkClick r:id="rId15" tooltip="https://www.bradfordvts.co.uk/">
                  <a:extLst>
                    <a:ext uri="{A12FA001-AC4F-418D-AE19-62706E023703}">
                      <ahyp:hlinkClr xmlns:ahyp="http://schemas.microsoft.com/office/drawing/2018/hyperlinkcolor" val="tx"/>
                    </a:ext>
                  </a:extLst>
                </a:hlinkClick>
              </a:rPr>
              <a:t>www.bradfordvts.co.uk</a:t>
            </a:r>
            <a:endParaRPr lang="en-US" sz="1050" dirty="0"/>
          </a:p>
        </p:txBody>
      </p:sp>
      <p:sp>
        <p:nvSpPr>
          <p:cNvPr id="27" name="SK-36-text-25-link-hitbox-1">
            <a:hlinkClick r:id="rId15" tooltip="https://www.bradfordvts.co.uk/"/>
          </p:cNvPr>
          <p:cNvSpPr/>
          <p:nvPr/>
        </p:nvSpPr>
        <p:spPr>
          <a:xfrm>
            <a:off x="6710363" y="6267450"/>
            <a:ext cx="3436620" cy="180975"/>
          </a:xfrm>
          <a:prstGeom prst="rect">
            <a:avLst/>
          </a:prstGeom>
          <a:solidFill>
            <a:srgbClr val="FFFFFF">
              <a:alpha val="0"/>
            </a:srgbClr>
          </a:solidFill>
          <a:ln w="12700">
            <a:solidFill>
              <a:srgbClr val="333333">
                <a:alpha val="0"/>
              </a:srgbClr>
            </a:solidFill>
            <a:prstDash val="solid"/>
          </a:ln>
        </p:spPr>
        <p:txBody>
          <a:bodyPr/>
          <a:lstStyle/>
          <a:p>
            <a:endParaRPr lang="en-GB"/>
          </a:p>
        </p:txBody>
      </p:sp>
      <p:sp>
        <p:nvSpPr>
          <p:cNvPr id="28" name="SK-36-text-26"/>
          <p:cNvSpPr/>
          <p:nvPr/>
        </p:nvSpPr>
        <p:spPr>
          <a:xfrm>
            <a:off x="11096625" y="6276975"/>
            <a:ext cx="1095375" cy="17145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June 2026</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5-img-3" descr="preencoded.png"/>
          <p:cNvPicPr>
            <a:picLocks noChangeAspect="1"/>
          </p:cNvPicPr>
          <p:nvPr/>
        </p:nvPicPr>
        <p:blipFill>
          <a:blip r:embed="rId5"/>
          <a:stretch>
            <a:fillRect/>
          </a:stretch>
        </p:blipFill>
        <p:spPr>
          <a:xfrm>
            <a:off x="571500" y="381000"/>
            <a:ext cx="11049000" cy="626715"/>
          </a:xfrm>
          <a:prstGeom prst="rect">
            <a:avLst/>
          </a:prstGeom>
        </p:spPr>
      </p:pic>
      <p:pic>
        <p:nvPicPr>
          <p:cNvPr id="5" name="SK-5-img-4" descr="preencoded.png"/>
          <p:cNvPicPr>
            <a:picLocks noChangeAspect="1"/>
          </p:cNvPicPr>
          <p:nvPr/>
        </p:nvPicPr>
        <p:blipFill>
          <a:blip r:embed="rId6"/>
          <a:stretch>
            <a:fillRect/>
          </a:stretch>
        </p:blipFill>
        <p:spPr>
          <a:xfrm>
            <a:off x="571500" y="6400800"/>
            <a:ext cx="11049000" cy="266700"/>
          </a:xfrm>
          <a:prstGeom prst="rect">
            <a:avLst/>
          </a:prstGeom>
        </p:spPr>
      </p:pic>
      <p:pic>
        <p:nvPicPr>
          <p:cNvPr id="6" name="SK-5-img-5" descr="preencoded.png"/>
          <p:cNvPicPr>
            <a:picLocks noChangeAspect="1"/>
          </p:cNvPicPr>
          <p:nvPr/>
        </p:nvPicPr>
        <p:blipFill>
          <a:blip r:embed="rId7"/>
          <a:stretch>
            <a:fillRect/>
          </a:stretch>
        </p:blipFill>
        <p:spPr>
          <a:xfrm>
            <a:off x="571500" y="1293465"/>
            <a:ext cx="5410200" cy="4802535"/>
          </a:xfrm>
          <a:prstGeom prst="rect">
            <a:avLst/>
          </a:prstGeom>
        </p:spPr>
      </p:pic>
      <p:pic>
        <p:nvPicPr>
          <p:cNvPr id="7" name="SK-5-img-6" descr="preencoded.png"/>
          <p:cNvPicPr>
            <a:picLocks noChangeAspect="1"/>
          </p:cNvPicPr>
          <p:nvPr/>
        </p:nvPicPr>
        <p:blipFill>
          <a:blip r:embed="rId8"/>
          <a:stretch>
            <a:fillRect/>
          </a:stretch>
        </p:blipFill>
        <p:spPr>
          <a:xfrm>
            <a:off x="685800" y="1407765"/>
            <a:ext cx="5181600" cy="390525"/>
          </a:xfrm>
          <a:prstGeom prst="rect">
            <a:avLst/>
          </a:prstGeom>
        </p:spPr>
      </p:pic>
      <p:pic>
        <p:nvPicPr>
          <p:cNvPr id="8" name="SK-5-img-7" descr="preencoded.png"/>
          <p:cNvPicPr>
            <a:picLocks noChangeAspect="1"/>
          </p:cNvPicPr>
          <p:nvPr/>
        </p:nvPicPr>
        <p:blipFill>
          <a:blip r:embed="rId9"/>
          <a:stretch>
            <a:fillRect/>
          </a:stretch>
        </p:blipFill>
        <p:spPr>
          <a:xfrm>
            <a:off x="685800" y="1489174"/>
            <a:ext cx="228600" cy="182761"/>
          </a:xfrm>
          <a:prstGeom prst="rect">
            <a:avLst/>
          </a:prstGeom>
        </p:spPr>
      </p:pic>
      <p:pic>
        <p:nvPicPr>
          <p:cNvPr id="9" name="SK-5-img-8" descr="preencoded.png"/>
          <p:cNvPicPr>
            <a:picLocks noChangeAspect="1"/>
          </p:cNvPicPr>
          <p:nvPr/>
        </p:nvPicPr>
        <p:blipFill>
          <a:blip r:embed="rId10"/>
          <a:stretch>
            <a:fillRect/>
          </a:stretch>
        </p:blipFill>
        <p:spPr>
          <a:xfrm>
            <a:off x="685800" y="5057775"/>
            <a:ext cx="5181600" cy="923925"/>
          </a:xfrm>
          <a:prstGeom prst="rect">
            <a:avLst/>
          </a:prstGeom>
        </p:spPr>
      </p:pic>
      <p:pic>
        <p:nvPicPr>
          <p:cNvPr id="10" name="SK-5-img-9" descr="preencoded.png"/>
          <p:cNvPicPr>
            <a:picLocks noChangeAspect="1"/>
          </p:cNvPicPr>
          <p:nvPr/>
        </p:nvPicPr>
        <p:blipFill>
          <a:blip r:embed="rId11"/>
          <a:stretch>
            <a:fillRect/>
          </a:stretch>
        </p:blipFill>
        <p:spPr>
          <a:xfrm>
            <a:off x="800100" y="5203478"/>
            <a:ext cx="166688" cy="137220"/>
          </a:xfrm>
          <a:prstGeom prst="rect">
            <a:avLst/>
          </a:prstGeom>
        </p:spPr>
      </p:pic>
      <p:pic>
        <p:nvPicPr>
          <p:cNvPr id="11" name="SK-5-img-10" descr="preencoded.png"/>
          <p:cNvPicPr>
            <a:picLocks noChangeAspect="1"/>
          </p:cNvPicPr>
          <p:nvPr/>
        </p:nvPicPr>
        <p:blipFill>
          <a:blip r:embed="rId7"/>
          <a:stretch>
            <a:fillRect/>
          </a:stretch>
        </p:blipFill>
        <p:spPr>
          <a:xfrm>
            <a:off x="6210300" y="1293465"/>
            <a:ext cx="5410200" cy="4802535"/>
          </a:xfrm>
          <a:prstGeom prst="rect">
            <a:avLst/>
          </a:prstGeom>
        </p:spPr>
      </p:pic>
      <p:pic>
        <p:nvPicPr>
          <p:cNvPr id="12" name="SK-5-img-11" descr="preencoded.png"/>
          <p:cNvPicPr>
            <a:picLocks noChangeAspect="1"/>
          </p:cNvPicPr>
          <p:nvPr/>
        </p:nvPicPr>
        <p:blipFill>
          <a:blip r:embed="rId8"/>
          <a:stretch>
            <a:fillRect/>
          </a:stretch>
        </p:blipFill>
        <p:spPr>
          <a:xfrm>
            <a:off x="6324600" y="1407765"/>
            <a:ext cx="5181600" cy="390525"/>
          </a:xfrm>
          <a:prstGeom prst="rect">
            <a:avLst/>
          </a:prstGeom>
        </p:spPr>
      </p:pic>
      <p:pic>
        <p:nvPicPr>
          <p:cNvPr id="13" name="SK-5-img-12" descr="preencoded.png"/>
          <p:cNvPicPr>
            <a:picLocks noChangeAspect="1"/>
          </p:cNvPicPr>
          <p:nvPr/>
        </p:nvPicPr>
        <p:blipFill>
          <a:blip r:embed="rId12"/>
          <a:stretch>
            <a:fillRect/>
          </a:stretch>
        </p:blipFill>
        <p:spPr>
          <a:xfrm>
            <a:off x="6324600" y="1489174"/>
            <a:ext cx="228600" cy="182761"/>
          </a:xfrm>
          <a:prstGeom prst="rect">
            <a:avLst/>
          </a:prstGeom>
        </p:spPr>
      </p:pic>
      <p:pic>
        <p:nvPicPr>
          <p:cNvPr id="14" name="SK-5-img-13" descr="preencoded.png"/>
          <p:cNvPicPr>
            <a:picLocks noChangeAspect="1"/>
          </p:cNvPicPr>
          <p:nvPr/>
        </p:nvPicPr>
        <p:blipFill>
          <a:blip r:embed="rId13"/>
          <a:stretch>
            <a:fillRect/>
          </a:stretch>
        </p:blipFill>
        <p:spPr>
          <a:xfrm>
            <a:off x="6324600" y="4733925"/>
            <a:ext cx="5181600" cy="1247775"/>
          </a:xfrm>
          <a:prstGeom prst="rect">
            <a:avLst/>
          </a:prstGeom>
        </p:spPr>
      </p:pic>
      <p:pic>
        <p:nvPicPr>
          <p:cNvPr id="15" name="SK-5-img-14" descr="preencoded.png"/>
          <p:cNvPicPr>
            <a:picLocks noChangeAspect="1"/>
          </p:cNvPicPr>
          <p:nvPr/>
        </p:nvPicPr>
        <p:blipFill>
          <a:blip r:embed="rId14"/>
          <a:stretch>
            <a:fillRect/>
          </a:stretch>
        </p:blipFill>
        <p:spPr>
          <a:xfrm>
            <a:off x="6438900" y="4879628"/>
            <a:ext cx="166688" cy="137220"/>
          </a:xfrm>
          <a:prstGeom prst="rect">
            <a:avLst/>
          </a:prstGeom>
        </p:spPr>
      </p:pic>
      <p:sp>
        <p:nvSpPr>
          <p:cNvPr id="16" name="SK-5-text-15"/>
          <p:cNvSpPr/>
          <p:nvPr/>
        </p:nvSpPr>
        <p:spPr>
          <a:xfrm>
            <a:off x="762000" y="381000"/>
            <a:ext cx="10934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17" name="SK-5-text-16"/>
          <p:cNvSpPr/>
          <p:nvPr/>
        </p:nvSpPr>
        <p:spPr>
          <a:xfrm>
            <a:off x="762000" y="619125"/>
            <a:ext cx="114300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Key History and Onset Patterns</a:t>
            </a:r>
            <a:endParaRPr lang="en-US" sz="2550" dirty="0"/>
          </a:p>
        </p:txBody>
      </p:sp>
      <p:sp>
        <p:nvSpPr>
          <p:cNvPr id="18" name="SK-5-text-17"/>
          <p:cNvSpPr/>
          <p:nvPr/>
        </p:nvSpPr>
        <p:spPr>
          <a:xfrm>
            <a:off x="571500" y="6400800"/>
            <a:ext cx="11125200" cy="26670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
        <p:nvSpPr>
          <p:cNvPr id="19" name="SK-5-text-18"/>
          <p:cNvSpPr/>
          <p:nvPr/>
        </p:nvSpPr>
        <p:spPr>
          <a:xfrm>
            <a:off x="1009650" y="1407765"/>
            <a:ext cx="588835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Temporal Onset Patterns</a:t>
            </a:r>
            <a:endParaRPr lang="en-US" sz="1650" dirty="0"/>
          </a:p>
        </p:txBody>
      </p:sp>
      <p:sp>
        <p:nvSpPr>
          <p:cNvPr id="20" name="SK-5-text-19"/>
          <p:cNvSpPr/>
          <p:nvPr/>
        </p:nvSpPr>
        <p:spPr>
          <a:xfrm>
            <a:off x="685800" y="1950690"/>
            <a:ext cx="52578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6B7280"/>
                </a:solidFill>
                <a:latin typeface="Open Sans" pitchFamily="34" charset="0"/>
                <a:ea typeface="Open Sans" pitchFamily="34" charset="-122"/>
                <a:cs typeface="Open Sans" pitchFamily="34" charset="-120"/>
              </a:rPr>
              <a:t>SUDDEN / ACUTE ONSET</a:t>
            </a:r>
            <a:endParaRPr lang="en-US" sz="1200" dirty="0"/>
          </a:p>
        </p:txBody>
      </p:sp>
      <p:sp>
        <p:nvSpPr>
          <p:cNvPr id="21" name="SK-5-text-20"/>
          <p:cNvSpPr/>
          <p:nvPr/>
        </p:nvSpPr>
        <p:spPr>
          <a:xfrm>
            <a:off x="876300" y="2255490"/>
            <a:ext cx="9512449" cy="274290"/>
          </a:xfrm>
          <a:prstGeom prst="rect">
            <a:avLst/>
          </a:prstGeom>
          <a:noFill/>
          <a:ln/>
        </p:spPr>
        <p:txBody>
          <a:bodyPr vert="horz" wrap="square" lIns="0" tIns="0" rIns="0" bIns="0" rtlCol="0" anchor="ctr"/>
          <a:lstStyle/>
          <a:p>
            <a:pPr marL="0" indent="0" algn="l">
              <a:lnSpc>
                <a:spcPts val="2160"/>
              </a:lnSpc>
              <a:buNone/>
            </a:pPr>
            <a:r>
              <a:rPr lang="en-US" sz="1350" b="1" dirty="0">
                <a:solidFill>
                  <a:srgbClr val="1A1A1B"/>
                </a:solidFill>
                <a:latin typeface="Open Sans" pitchFamily="34" charset="0"/>
                <a:ea typeface="Open Sans" pitchFamily="34" charset="-122"/>
                <a:cs typeface="Open Sans" pitchFamily="34" charset="-120"/>
              </a:rPr>
              <a:t>Rotator Cuff Tear:</a:t>
            </a:r>
            <a:r>
              <a:rPr lang="en-US" sz="1350" dirty="0">
                <a:solidFill>
                  <a:srgbClr val="4B5563"/>
                </a:solidFill>
                <a:latin typeface="Open Sans" pitchFamily="34" charset="0"/>
                <a:ea typeface="Open Sans" pitchFamily="34" charset="-122"/>
                <a:cs typeface="Open Sans" pitchFamily="34" charset="-120"/>
              </a:rPr>
              <a:t> Often post-trauma (fall/pull)</a:t>
            </a:r>
            <a:endParaRPr lang="en-US" sz="1350" dirty="0"/>
          </a:p>
        </p:txBody>
      </p:sp>
      <p:sp>
        <p:nvSpPr>
          <p:cNvPr id="22" name="SK-5-text-21"/>
          <p:cNvSpPr/>
          <p:nvPr/>
        </p:nvSpPr>
        <p:spPr>
          <a:xfrm>
            <a:off x="876300" y="2625030"/>
            <a:ext cx="8521569" cy="274290"/>
          </a:xfrm>
          <a:prstGeom prst="rect">
            <a:avLst/>
          </a:prstGeom>
          <a:noFill/>
          <a:ln/>
        </p:spPr>
        <p:txBody>
          <a:bodyPr vert="horz" wrap="square" lIns="0" tIns="0" rIns="0" bIns="0" rtlCol="0" anchor="ctr"/>
          <a:lstStyle/>
          <a:p>
            <a:pPr marL="0" indent="0" algn="l">
              <a:lnSpc>
                <a:spcPts val="2160"/>
              </a:lnSpc>
              <a:buNone/>
            </a:pPr>
            <a:r>
              <a:rPr lang="en-US" sz="1350" b="1" dirty="0">
                <a:solidFill>
                  <a:srgbClr val="1A1A1B"/>
                </a:solidFill>
                <a:latin typeface="Open Sans" pitchFamily="34" charset="0"/>
                <a:ea typeface="Open Sans" pitchFamily="34" charset="-122"/>
                <a:cs typeface="Open Sans" pitchFamily="34" charset="-120"/>
              </a:rPr>
              <a:t>Calcific Tendinitis:</a:t>
            </a:r>
            <a:r>
              <a:rPr lang="en-US" sz="1350" dirty="0">
                <a:solidFill>
                  <a:srgbClr val="4B5563"/>
                </a:solidFill>
                <a:latin typeface="Open Sans" pitchFamily="34" charset="0"/>
                <a:ea typeface="Open Sans" pitchFamily="34" charset="-122"/>
                <a:cs typeface="Open Sans" pitchFamily="34" charset="-120"/>
              </a:rPr>
              <a:t> Acute resorptive phase</a:t>
            </a:r>
            <a:endParaRPr lang="en-US" sz="1350" dirty="0"/>
          </a:p>
        </p:txBody>
      </p:sp>
      <p:sp>
        <p:nvSpPr>
          <p:cNvPr id="23" name="SK-5-text-22"/>
          <p:cNvSpPr/>
          <p:nvPr/>
        </p:nvSpPr>
        <p:spPr>
          <a:xfrm>
            <a:off x="876300" y="2994571"/>
            <a:ext cx="5548929" cy="274290"/>
          </a:xfrm>
          <a:prstGeom prst="rect">
            <a:avLst/>
          </a:prstGeom>
          <a:noFill/>
          <a:ln/>
        </p:spPr>
        <p:txBody>
          <a:bodyPr vert="horz" wrap="square" lIns="0" tIns="0" rIns="0" bIns="0" rtlCol="0" anchor="ctr"/>
          <a:lstStyle/>
          <a:p>
            <a:pPr marL="0" indent="0" algn="l">
              <a:lnSpc>
                <a:spcPts val="2160"/>
              </a:lnSpc>
              <a:buNone/>
            </a:pPr>
            <a:r>
              <a:rPr lang="en-US" sz="1350" b="1" dirty="0">
                <a:solidFill>
                  <a:srgbClr val="1A1A1B"/>
                </a:solidFill>
                <a:latin typeface="Open Sans" pitchFamily="34" charset="0"/>
                <a:ea typeface="Open Sans" pitchFamily="34" charset="-122"/>
                <a:cs typeface="Open Sans" pitchFamily="34" charset="-120"/>
              </a:rPr>
              <a:t>Dislocation:</a:t>
            </a:r>
            <a:r>
              <a:rPr lang="en-US" sz="1350" dirty="0">
                <a:solidFill>
                  <a:srgbClr val="4B5563"/>
                </a:solidFill>
                <a:latin typeface="Open Sans" pitchFamily="34" charset="0"/>
                <a:ea typeface="Open Sans" pitchFamily="34" charset="-122"/>
                <a:cs typeface="Open Sans" pitchFamily="34" charset="-120"/>
              </a:rPr>
              <a:t> Traumatic event</a:t>
            </a:r>
            <a:endParaRPr lang="en-US" sz="1350" dirty="0"/>
          </a:p>
        </p:txBody>
      </p:sp>
      <p:sp>
        <p:nvSpPr>
          <p:cNvPr id="24" name="SK-5-text-23"/>
          <p:cNvSpPr/>
          <p:nvPr/>
        </p:nvSpPr>
        <p:spPr>
          <a:xfrm>
            <a:off x="685800" y="3545086"/>
            <a:ext cx="52578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6B7280"/>
                </a:solidFill>
                <a:latin typeface="Open Sans" pitchFamily="34" charset="0"/>
                <a:ea typeface="Open Sans" pitchFamily="34" charset="-122"/>
                <a:cs typeface="Open Sans" pitchFamily="34" charset="-120"/>
              </a:rPr>
              <a:t>GRADUAL / INSIDIOUS ONSET</a:t>
            </a:r>
            <a:endParaRPr lang="en-US" sz="1200" dirty="0"/>
          </a:p>
        </p:txBody>
      </p:sp>
      <p:sp>
        <p:nvSpPr>
          <p:cNvPr id="25" name="SK-5-text-24"/>
          <p:cNvSpPr/>
          <p:nvPr/>
        </p:nvSpPr>
        <p:spPr>
          <a:xfrm>
            <a:off x="876300" y="3849886"/>
            <a:ext cx="6737985" cy="274290"/>
          </a:xfrm>
          <a:prstGeom prst="rect">
            <a:avLst/>
          </a:prstGeom>
          <a:noFill/>
          <a:ln/>
        </p:spPr>
        <p:txBody>
          <a:bodyPr vert="horz" wrap="square" lIns="0" tIns="0" rIns="0" bIns="0" rtlCol="0" anchor="ctr"/>
          <a:lstStyle/>
          <a:p>
            <a:pPr marL="0" indent="0" algn="l">
              <a:lnSpc>
                <a:spcPts val="2160"/>
              </a:lnSpc>
              <a:buNone/>
            </a:pPr>
            <a:r>
              <a:rPr lang="en-US" sz="1350" b="1" dirty="0">
                <a:solidFill>
                  <a:srgbClr val="1A1A1B"/>
                </a:solidFill>
                <a:latin typeface="Open Sans" pitchFamily="34" charset="0"/>
                <a:ea typeface="Open Sans" pitchFamily="34" charset="-122"/>
                <a:cs typeface="Open Sans" pitchFamily="34" charset="-120"/>
              </a:rPr>
              <a:t>Frozen Shoulder:</a:t>
            </a:r>
            <a:r>
              <a:rPr lang="en-US" sz="1350" dirty="0">
                <a:solidFill>
                  <a:srgbClr val="4B5563"/>
                </a:solidFill>
                <a:latin typeface="Open Sans" pitchFamily="34" charset="0"/>
                <a:ea typeface="Open Sans" pitchFamily="34" charset="-122"/>
                <a:cs typeface="Open Sans" pitchFamily="34" charset="-120"/>
              </a:rPr>
              <a:t> Global stiffening</a:t>
            </a:r>
            <a:endParaRPr lang="en-US" sz="1350" dirty="0"/>
          </a:p>
        </p:txBody>
      </p:sp>
      <p:sp>
        <p:nvSpPr>
          <p:cNvPr id="26" name="SK-5-text-25"/>
          <p:cNvSpPr/>
          <p:nvPr/>
        </p:nvSpPr>
        <p:spPr>
          <a:xfrm>
            <a:off x="876300" y="4219426"/>
            <a:ext cx="6936161" cy="274290"/>
          </a:xfrm>
          <a:prstGeom prst="rect">
            <a:avLst/>
          </a:prstGeom>
          <a:noFill/>
          <a:ln/>
        </p:spPr>
        <p:txBody>
          <a:bodyPr vert="horz" wrap="square" lIns="0" tIns="0" rIns="0" bIns="0" rtlCol="0" anchor="ctr"/>
          <a:lstStyle/>
          <a:p>
            <a:pPr marL="0" indent="0" algn="l">
              <a:lnSpc>
                <a:spcPts val="2160"/>
              </a:lnSpc>
              <a:buNone/>
            </a:pPr>
            <a:r>
              <a:rPr lang="en-US" sz="1350" b="1" dirty="0">
                <a:solidFill>
                  <a:srgbClr val="1A1A1B"/>
                </a:solidFill>
                <a:latin typeface="Open Sans" pitchFamily="34" charset="0"/>
                <a:ea typeface="Open Sans" pitchFamily="34" charset="-122"/>
                <a:cs typeface="Open Sans" pitchFamily="34" charset="-120"/>
              </a:rPr>
              <a:t>Tendinopathy:</a:t>
            </a:r>
            <a:r>
              <a:rPr lang="en-US" sz="1350" dirty="0">
                <a:solidFill>
                  <a:srgbClr val="4B5563"/>
                </a:solidFill>
                <a:latin typeface="Open Sans" pitchFamily="34" charset="0"/>
                <a:ea typeface="Open Sans" pitchFamily="34" charset="-122"/>
                <a:cs typeface="Open Sans" pitchFamily="34" charset="-120"/>
              </a:rPr>
              <a:t> Chronic overhead wear</a:t>
            </a:r>
            <a:endParaRPr lang="en-US" sz="1350" dirty="0"/>
          </a:p>
        </p:txBody>
      </p:sp>
      <p:sp>
        <p:nvSpPr>
          <p:cNvPr id="27" name="SK-5-text-26"/>
          <p:cNvSpPr/>
          <p:nvPr/>
        </p:nvSpPr>
        <p:spPr>
          <a:xfrm>
            <a:off x="876300" y="4588966"/>
            <a:ext cx="8389452" cy="274290"/>
          </a:xfrm>
          <a:prstGeom prst="rect">
            <a:avLst/>
          </a:prstGeom>
          <a:noFill/>
          <a:ln/>
        </p:spPr>
        <p:txBody>
          <a:bodyPr vert="horz" wrap="square" lIns="0" tIns="0" rIns="0" bIns="0" rtlCol="0" anchor="ctr"/>
          <a:lstStyle/>
          <a:p>
            <a:pPr marL="0" indent="0" algn="l">
              <a:lnSpc>
                <a:spcPts val="2160"/>
              </a:lnSpc>
              <a:buNone/>
            </a:pPr>
            <a:r>
              <a:rPr lang="en-US" sz="1350" b="1" dirty="0">
                <a:solidFill>
                  <a:srgbClr val="1A1A1B"/>
                </a:solidFill>
                <a:latin typeface="Open Sans" pitchFamily="34" charset="0"/>
                <a:ea typeface="Open Sans" pitchFamily="34" charset="-122"/>
                <a:cs typeface="Open Sans" pitchFamily="34" charset="-120"/>
              </a:rPr>
              <a:t>Osteoarthritis:</a:t>
            </a:r>
            <a:r>
              <a:rPr lang="en-US" sz="1350" dirty="0">
                <a:solidFill>
                  <a:srgbClr val="4B5563"/>
                </a:solidFill>
                <a:latin typeface="Open Sans" pitchFamily="34" charset="0"/>
                <a:ea typeface="Open Sans" pitchFamily="34" charset="-122"/>
                <a:cs typeface="Open Sans" pitchFamily="34" charset="-120"/>
              </a:rPr>
              <a:t> Progressive wear over 50s</a:t>
            </a:r>
            <a:endParaRPr lang="en-US" sz="1350" dirty="0"/>
          </a:p>
        </p:txBody>
      </p:sp>
      <p:sp>
        <p:nvSpPr>
          <p:cNvPr id="28" name="SK-5-text-27"/>
          <p:cNvSpPr/>
          <p:nvPr/>
        </p:nvSpPr>
        <p:spPr>
          <a:xfrm>
            <a:off x="1023938" y="5172075"/>
            <a:ext cx="49530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080"/>
                </a:solidFill>
                <a:latin typeface="Open Sans" pitchFamily="34" charset="0"/>
                <a:ea typeface="Open Sans" pitchFamily="34" charset="-122"/>
                <a:cs typeface="Open Sans" pitchFamily="34" charset="-120"/>
              </a:rPr>
              <a:t>SCA FOCUS: PATIENT IMPACT</a:t>
            </a:r>
            <a:endParaRPr lang="en-US" sz="1050" dirty="0"/>
          </a:p>
        </p:txBody>
      </p:sp>
      <p:sp>
        <p:nvSpPr>
          <p:cNvPr id="29" name="SK-5-text-28"/>
          <p:cNvSpPr/>
          <p:nvPr/>
        </p:nvSpPr>
        <p:spPr>
          <a:xfrm>
            <a:off x="800100" y="5410200"/>
            <a:ext cx="4953000" cy="4572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Open Sans" pitchFamily="34" charset="0"/>
                <a:ea typeface="Open Sans" pitchFamily="34" charset="-122"/>
                <a:cs typeface="Open Sans" pitchFamily="34" charset="-120"/>
              </a:rPr>
              <a:t>Screen for </a:t>
            </a:r>
            <a:r>
              <a:rPr lang="en-US" sz="1200" b="1" dirty="0">
                <a:solidFill>
                  <a:srgbClr val="1A1A1B"/>
                </a:solidFill>
                <a:latin typeface="Open Sans" pitchFamily="34" charset="0"/>
                <a:ea typeface="Open Sans" pitchFamily="34" charset="-122"/>
                <a:cs typeface="Open Sans" pitchFamily="34" charset="-120"/>
              </a:rPr>
              <a:t>hand dominance</a:t>
            </a:r>
            <a:r>
              <a:rPr lang="en-US" sz="1200" dirty="0">
                <a:solidFill>
                  <a:srgbClr val="4B5563"/>
                </a:solidFill>
                <a:latin typeface="Open Sans" pitchFamily="34" charset="0"/>
                <a:ea typeface="Open Sans" pitchFamily="34" charset="-122"/>
                <a:cs typeface="Open Sans" pitchFamily="34" charset="-120"/>
              </a:rPr>
              <a:t> and impact on </a:t>
            </a:r>
            <a:r>
              <a:rPr lang="en-US" sz="1200" b="1" dirty="0">
                <a:solidFill>
                  <a:srgbClr val="1A1A1B"/>
                </a:solidFill>
                <a:latin typeface="Open Sans" pitchFamily="34" charset="0"/>
                <a:ea typeface="Open Sans" pitchFamily="34" charset="-122"/>
                <a:cs typeface="Open Sans" pitchFamily="34" charset="-120"/>
              </a:rPr>
              <a:t>ADLs</a:t>
            </a:r>
            <a:r>
              <a:rPr lang="en-US" sz="1200" dirty="0">
                <a:solidFill>
                  <a:srgbClr val="4B5563"/>
                </a:solidFill>
                <a:latin typeface="Open Sans" pitchFamily="34" charset="0"/>
                <a:ea typeface="Open Sans" pitchFamily="34" charset="-122"/>
                <a:cs typeface="Open Sans" pitchFamily="34" charset="-120"/>
              </a:rPr>
              <a:t> (dressing/grooming) to gauge severity in consultation.</a:t>
            </a:r>
            <a:endParaRPr lang="en-US" sz="1200" dirty="0"/>
          </a:p>
        </p:txBody>
      </p:sp>
      <p:sp>
        <p:nvSpPr>
          <p:cNvPr id="30" name="SK-5-text-29"/>
          <p:cNvSpPr/>
          <p:nvPr/>
        </p:nvSpPr>
        <p:spPr>
          <a:xfrm>
            <a:off x="6648450" y="1407765"/>
            <a:ext cx="51339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Key Diagnostic Clues</a:t>
            </a:r>
            <a:endParaRPr lang="en-US" sz="1650" dirty="0"/>
          </a:p>
        </p:txBody>
      </p:sp>
      <p:sp>
        <p:nvSpPr>
          <p:cNvPr id="31" name="SK-5-text-30"/>
          <p:cNvSpPr/>
          <p:nvPr/>
        </p:nvSpPr>
        <p:spPr>
          <a:xfrm>
            <a:off x="6324600" y="1950690"/>
            <a:ext cx="52578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6B7280"/>
                </a:solidFill>
                <a:latin typeface="Open Sans" pitchFamily="34" charset="0"/>
                <a:ea typeface="Open Sans" pitchFamily="34" charset="-122"/>
                <a:cs typeface="Open Sans" pitchFamily="34" charset="-120"/>
              </a:rPr>
              <a:t>OCCUPATION &amp; LIFESTYLE</a:t>
            </a:r>
            <a:endParaRPr lang="en-US" sz="1200" dirty="0"/>
          </a:p>
        </p:txBody>
      </p:sp>
      <p:sp>
        <p:nvSpPr>
          <p:cNvPr id="32" name="SK-5-text-31"/>
          <p:cNvSpPr/>
          <p:nvPr/>
        </p:nvSpPr>
        <p:spPr>
          <a:xfrm>
            <a:off x="6515100" y="2255490"/>
            <a:ext cx="5676900" cy="274290"/>
          </a:xfrm>
          <a:prstGeom prst="rect">
            <a:avLst/>
          </a:prstGeom>
          <a:noFill/>
          <a:ln/>
        </p:spPr>
        <p:txBody>
          <a:bodyPr vert="horz" wrap="square" lIns="0" tIns="0" rIns="0" bIns="0" rtlCol="0" anchor="ctr"/>
          <a:lstStyle/>
          <a:p>
            <a:pPr marL="0" indent="0" algn="l">
              <a:lnSpc>
                <a:spcPts val="2160"/>
              </a:lnSpc>
              <a:buNone/>
            </a:pPr>
            <a:r>
              <a:rPr lang="en-US" sz="1350" b="1" dirty="0">
                <a:solidFill>
                  <a:srgbClr val="1A1A1B"/>
                </a:solidFill>
                <a:latin typeface="Open Sans" pitchFamily="34" charset="0"/>
                <a:ea typeface="Open Sans" pitchFamily="34" charset="-122"/>
                <a:cs typeface="Open Sans" pitchFamily="34" charset="-120"/>
              </a:rPr>
              <a:t>Overhead Work:</a:t>
            </a:r>
            <a:r>
              <a:rPr lang="en-US" sz="1350" dirty="0">
                <a:solidFill>
                  <a:srgbClr val="4B5563"/>
                </a:solidFill>
                <a:latin typeface="Open Sans" pitchFamily="34" charset="0"/>
                <a:ea typeface="Open Sans" pitchFamily="34" charset="-122"/>
                <a:cs typeface="Open Sans" pitchFamily="34" charset="-120"/>
              </a:rPr>
              <a:t> Painters, builders (Impingement)</a:t>
            </a:r>
            <a:endParaRPr lang="en-US" sz="1350" dirty="0"/>
          </a:p>
        </p:txBody>
      </p:sp>
      <p:sp>
        <p:nvSpPr>
          <p:cNvPr id="33" name="SK-5-text-32"/>
          <p:cNvSpPr/>
          <p:nvPr/>
        </p:nvSpPr>
        <p:spPr>
          <a:xfrm>
            <a:off x="6515100" y="2625030"/>
            <a:ext cx="5676900" cy="274290"/>
          </a:xfrm>
          <a:prstGeom prst="rect">
            <a:avLst/>
          </a:prstGeom>
          <a:noFill/>
          <a:ln/>
        </p:spPr>
        <p:txBody>
          <a:bodyPr vert="horz" wrap="square" lIns="0" tIns="0" rIns="0" bIns="0" rtlCol="0" anchor="ctr"/>
          <a:lstStyle/>
          <a:p>
            <a:pPr marL="0" indent="0" algn="l">
              <a:lnSpc>
                <a:spcPts val="2160"/>
              </a:lnSpc>
              <a:buNone/>
            </a:pPr>
            <a:r>
              <a:rPr lang="en-US" sz="1350" b="1" dirty="0">
                <a:solidFill>
                  <a:srgbClr val="1A1A1B"/>
                </a:solidFill>
                <a:latin typeface="Open Sans" pitchFamily="34" charset="0"/>
                <a:ea typeface="Open Sans" pitchFamily="34" charset="-122"/>
                <a:cs typeface="Open Sans" pitchFamily="34" charset="-120"/>
              </a:rPr>
              <a:t>Throwing Sports:</a:t>
            </a:r>
            <a:r>
              <a:rPr lang="en-US" sz="1350" dirty="0">
                <a:solidFill>
                  <a:srgbClr val="4B5563"/>
                </a:solidFill>
                <a:latin typeface="Open Sans" pitchFamily="34" charset="0"/>
                <a:ea typeface="Open Sans" pitchFamily="34" charset="-122"/>
                <a:cs typeface="Open Sans" pitchFamily="34" charset="-120"/>
              </a:rPr>
              <a:t> Swimmers, tennis (Instability)</a:t>
            </a:r>
            <a:endParaRPr lang="en-US" sz="1350" dirty="0"/>
          </a:p>
        </p:txBody>
      </p:sp>
      <p:sp>
        <p:nvSpPr>
          <p:cNvPr id="34" name="SK-5-text-33"/>
          <p:cNvSpPr/>
          <p:nvPr/>
        </p:nvSpPr>
        <p:spPr>
          <a:xfrm>
            <a:off x="6324600" y="3175546"/>
            <a:ext cx="52578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6B7280"/>
                </a:solidFill>
                <a:latin typeface="Open Sans" pitchFamily="34" charset="0"/>
                <a:ea typeface="Open Sans" pitchFamily="34" charset="-122"/>
                <a:cs typeface="Open Sans" pitchFamily="34" charset="-120"/>
              </a:rPr>
              <a:t>PAIN CHARACTERISTICS</a:t>
            </a:r>
            <a:endParaRPr lang="en-US" sz="1200" dirty="0"/>
          </a:p>
        </p:txBody>
      </p:sp>
      <p:sp>
        <p:nvSpPr>
          <p:cNvPr id="35" name="SK-5-text-34"/>
          <p:cNvSpPr/>
          <p:nvPr/>
        </p:nvSpPr>
        <p:spPr>
          <a:xfrm>
            <a:off x="6515100" y="3480346"/>
            <a:ext cx="5676900" cy="274290"/>
          </a:xfrm>
          <a:prstGeom prst="rect">
            <a:avLst/>
          </a:prstGeom>
          <a:noFill/>
          <a:ln/>
        </p:spPr>
        <p:txBody>
          <a:bodyPr vert="horz" wrap="square" lIns="0" tIns="0" rIns="0" bIns="0" rtlCol="0" anchor="ctr"/>
          <a:lstStyle/>
          <a:p>
            <a:pPr marL="0" indent="0" algn="l">
              <a:lnSpc>
                <a:spcPts val="2160"/>
              </a:lnSpc>
              <a:buNone/>
            </a:pPr>
            <a:r>
              <a:rPr lang="en-US" sz="1350" b="1" dirty="0">
                <a:solidFill>
                  <a:srgbClr val="1A1A1B"/>
                </a:solidFill>
                <a:latin typeface="Open Sans" pitchFamily="34" charset="0"/>
                <a:ea typeface="Open Sans" pitchFamily="34" charset="-122"/>
                <a:cs typeface="Open Sans" pitchFamily="34" charset="-120"/>
              </a:rPr>
              <a:t>Night Pain:</a:t>
            </a:r>
            <a:r>
              <a:rPr lang="en-US" sz="1350" dirty="0">
                <a:solidFill>
                  <a:srgbClr val="4B5563"/>
                </a:solidFill>
                <a:latin typeface="Open Sans" pitchFamily="34" charset="0"/>
                <a:ea typeface="Open Sans" pitchFamily="34" charset="-122"/>
                <a:cs typeface="Open Sans" pitchFamily="34" charset="-120"/>
              </a:rPr>
              <a:t> Bursa pressure (Tendinopathy)</a:t>
            </a:r>
            <a:endParaRPr lang="en-US" sz="1350" dirty="0"/>
          </a:p>
        </p:txBody>
      </p:sp>
      <p:sp>
        <p:nvSpPr>
          <p:cNvPr id="36" name="SK-5-text-35"/>
          <p:cNvSpPr/>
          <p:nvPr/>
        </p:nvSpPr>
        <p:spPr>
          <a:xfrm>
            <a:off x="6515100" y="3849886"/>
            <a:ext cx="5676900" cy="274290"/>
          </a:xfrm>
          <a:prstGeom prst="rect">
            <a:avLst/>
          </a:prstGeom>
          <a:noFill/>
          <a:ln/>
        </p:spPr>
        <p:txBody>
          <a:bodyPr vert="horz" wrap="square" lIns="0" tIns="0" rIns="0" bIns="0" rtlCol="0" anchor="ctr"/>
          <a:lstStyle/>
          <a:p>
            <a:pPr marL="0" indent="0" algn="l">
              <a:lnSpc>
                <a:spcPts val="2160"/>
              </a:lnSpc>
              <a:buNone/>
            </a:pPr>
            <a:r>
              <a:rPr lang="en-US" sz="1350" b="1" dirty="0">
                <a:solidFill>
                  <a:srgbClr val="1A1A1B"/>
                </a:solidFill>
                <a:latin typeface="Open Sans" pitchFamily="34" charset="0"/>
                <a:ea typeface="Open Sans" pitchFamily="34" charset="-122"/>
                <a:cs typeface="Open Sans" pitchFamily="34" charset="-120"/>
              </a:rPr>
              <a:t>Rest Pain:</a:t>
            </a:r>
            <a:r>
              <a:rPr lang="en-US" sz="1350" dirty="0">
                <a:solidFill>
                  <a:srgbClr val="4B5563"/>
                </a:solidFill>
                <a:latin typeface="Open Sans" pitchFamily="34" charset="0"/>
                <a:ea typeface="Open Sans" pitchFamily="34" charset="-122"/>
                <a:cs typeface="Open Sans" pitchFamily="34" charset="-120"/>
              </a:rPr>
              <a:t> Acute inflammation or malignancy</a:t>
            </a:r>
            <a:endParaRPr lang="en-US" sz="1350" dirty="0"/>
          </a:p>
        </p:txBody>
      </p:sp>
      <p:sp>
        <p:nvSpPr>
          <p:cNvPr id="37" name="SK-5-text-36"/>
          <p:cNvSpPr/>
          <p:nvPr/>
        </p:nvSpPr>
        <p:spPr>
          <a:xfrm>
            <a:off x="6662738" y="4848225"/>
            <a:ext cx="49530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8E44AD"/>
                </a:solidFill>
                <a:latin typeface="Open Sans" pitchFamily="34" charset="0"/>
                <a:ea typeface="Open Sans" pitchFamily="34" charset="-122"/>
                <a:cs typeface="Open Sans" pitchFamily="34" charset="-120"/>
              </a:rPr>
              <a:t>AKT FOCUS: MEDICAL LINKS</a:t>
            </a:r>
            <a:endParaRPr lang="en-US" sz="1050" dirty="0"/>
          </a:p>
        </p:txBody>
      </p:sp>
      <p:sp>
        <p:nvSpPr>
          <p:cNvPr id="38" name="SK-5-text-37"/>
          <p:cNvSpPr/>
          <p:nvPr/>
        </p:nvSpPr>
        <p:spPr>
          <a:xfrm>
            <a:off x="6629400" y="5086350"/>
            <a:ext cx="5562600" cy="228600"/>
          </a:xfrm>
          <a:prstGeom prst="rect">
            <a:avLst/>
          </a:prstGeom>
          <a:noFill/>
          <a:ln/>
        </p:spPr>
        <p:txBody>
          <a:bodyPr vert="horz" wrap="square" lIns="0" tIns="0" rIns="0" bIns="0" rtlCol="0" anchor="ctr"/>
          <a:lstStyle/>
          <a:p>
            <a:pPr marL="0" indent="0" algn="l">
              <a:lnSpc>
                <a:spcPts val="1800"/>
              </a:lnSpc>
              <a:buNone/>
            </a:pPr>
            <a:r>
              <a:rPr lang="en-US" sz="1125" b="1" dirty="0">
                <a:solidFill>
                  <a:srgbClr val="1A1A1B"/>
                </a:solidFill>
                <a:latin typeface="Open Sans" pitchFamily="34" charset="0"/>
                <a:ea typeface="Open Sans" pitchFamily="34" charset="-122"/>
                <a:cs typeface="Open Sans" pitchFamily="34" charset="-120"/>
              </a:rPr>
              <a:t>Diabetes:</a:t>
            </a:r>
            <a:r>
              <a:rPr lang="en-US" sz="1125" dirty="0">
                <a:solidFill>
                  <a:srgbClr val="4B5563"/>
                </a:solidFill>
                <a:latin typeface="Open Sans" pitchFamily="34" charset="0"/>
                <a:ea typeface="Open Sans" pitchFamily="34" charset="-122"/>
                <a:cs typeface="Open Sans" pitchFamily="34" charset="-120"/>
              </a:rPr>
              <a:t> 10–20% risk of Frozen Shoulder.</a:t>
            </a:r>
            <a:endParaRPr lang="en-US" sz="1125" dirty="0"/>
          </a:p>
        </p:txBody>
      </p:sp>
      <p:sp>
        <p:nvSpPr>
          <p:cNvPr id="39" name="SK-5-text-38"/>
          <p:cNvSpPr/>
          <p:nvPr/>
        </p:nvSpPr>
        <p:spPr>
          <a:xfrm>
            <a:off x="6629400" y="5362575"/>
            <a:ext cx="5562600" cy="228600"/>
          </a:xfrm>
          <a:prstGeom prst="rect">
            <a:avLst/>
          </a:prstGeom>
          <a:noFill/>
          <a:ln/>
        </p:spPr>
        <p:txBody>
          <a:bodyPr vert="horz" wrap="square" lIns="0" tIns="0" rIns="0" bIns="0" rtlCol="0" anchor="ctr"/>
          <a:lstStyle/>
          <a:p>
            <a:pPr marL="0" indent="0" algn="l">
              <a:lnSpc>
                <a:spcPts val="1800"/>
              </a:lnSpc>
              <a:buNone/>
            </a:pPr>
            <a:r>
              <a:rPr lang="en-US" sz="1125" b="1" dirty="0">
                <a:solidFill>
                  <a:srgbClr val="1A1A1B"/>
                </a:solidFill>
                <a:latin typeface="Open Sans" pitchFamily="34" charset="0"/>
                <a:ea typeface="Open Sans" pitchFamily="34" charset="-122"/>
                <a:cs typeface="Open Sans" pitchFamily="34" charset="-120"/>
              </a:rPr>
              <a:t>Epilepsy/Seizures:</a:t>
            </a:r>
            <a:r>
              <a:rPr lang="en-US" sz="1125" dirty="0">
                <a:solidFill>
                  <a:srgbClr val="4B5563"/>
                </a:solidFill>
                <a:latin typeface="Open Sans" pitchFamily="34" charset="0"/>
                <a:ea typeface="Open Sans" pitchFamily="34" charset="-122"/>
                <a:cs typeface="Open Sans" pitchFamily="34" charset="-120"/>
              </a:rPr>
              <a:t> High risk for </a:t>
            </a:r>
            <a:r>
              <a:rPr lang="en-US" sz="1125" b="1" dirty="0">
                <a:solidFill>
                  <a:srgbClr val="1A1A1B"/>
                </a:solidFill>
                <a:latin typeface="Open Sans" pitchFamily="34" charset="0"/>
                <a:ea typeface="Open Sans" pitchFamily="34" charset="-122"/>
                <a:cs typeface="Open Sans" pitchFamily="34" charset="-120"/>
              </a:rPr>
              <a:t>Posterior Dislocation</a:t>
            </a:r>
            <a:r>
              <a:rPr lang="en-US" sz="1125" dirty="0">
                <a:solidFill>
                  <a:srgbClr val="4B5563"/>
                </a:solidFill>
                <a:latin typeface="Open Sans" pitchFamily="34" charset="0"/>
                <a:ea typeface="Open Sans" pitchFamily="34" charset="-122"/>
                <a:cs typeface="Open Sans" pitchFamily="34" charset="-120"/>
              </a:rPr>
              <a:t> (often missed).</a:t>
            </a:r>
            <a:endParaRPr lang="en-US" sz="1125" dirty="0"/>
          </a:p>
        </p:txBody>
      </p:sp>
      <p:sp>
        <p:nvSpPr>
          <p:cNvPr id="40" name="SK-5-text-39"/>
          <p:cNvSpPr/>
          <p:nvPr/>
        </p:nvSpPr>
        <p:spPr>
          <a:xfrm>
            <a:off x="6629400" y="5638800"/>
            <a:ext cx="5562600" cy="228600"/>
          </a:xfrm>
          <a:prstGeom prst="rect">
            <a:avLst/>
          </a:prstGeom>
          <a:noFill/>
          <a:ln/>
        </p:spPr>
        <p:txBody>
          <a:bodyPr vert="horz" wrap="square" lIns="0" tIns="0" rIns="0" bIns="0" rtlCol="0" anchor="ctr"/>
          <a:lstStyle/>
          <a:p>
            <a:pPr marL="0" indent="0" algn="l">
              <a:lnSpc>
                <a:spcPts val="1800"/>
              </a:lnSpc>
              <a:buNone/>
            </a:pPr>
            <a:r>
              <a:rPr lang="en-US" sz="1125" b="1" dirty="0">
                <a:solidFill>
                  <a:srgbClr val="1A1A1B"/>
                </a:solidFill>
                <a:latin typeface="Open Sans" pitchFamily="34" charset="0"/>
                <a:ea typeface="Open Sans" pitchFamily="34" charset="-122"/>
                <a:cs typeface="Open Sans" pitchFamily="34" charset="-120"/>
              </a:rPr>
              <a:t>Thyroid/Cardiac:</a:t>
            </a:r>
            <a:r>
              <a:rPr lang="en-US" sz="1125" dirty="0">
                <a:solidFill>
                  <a:srgbClr val="4B5563"/>
                </a:solidFill>
                <a:latin typeface="Open Sans" pitchFamily="34" charset="0"/>
                <a:ea typeface="Open Sans" pitchFamily="34" charset="-122"/>
                <a:cs typeface="Open Sans" pitchFamily="34" charset="-120"/>
              </a:rPr>
              <a:t> Associated with bilateral adhesive capsulitis.</a:t>
            </a:r>
            <a:endParaRPr lang="en-US" sz="1125"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6-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6-img-3" descr="preencoded.png"/>
          <p:cNvPicPr>
            <a:picLocks noChangeAspect="1"/>
          </p:cNvPicPr>
          <p:nvPr/>
        </p:nvPicPr>
        <p:blipFill>
          <a:blip r:embed="rId5"/>
          <a:stretch>
            <a:fillRect/>
          </a:stretch>
        </p:blipFill>
        <p:spPr>
          <a:xfrm>
            <a:off x="381000" y="381000"/>
            <a:ext cx="11430000" cy="626715"/>
          </a:xfrm>
          <a:prstGeom prst="rect">
            <a:avLst/>
          </a:prstGeom>
        </p:spPr>
      </p:pic>
      <p:pic>
        <p:nvPicPr>
          <p:cNvPr id="5" name="SK-6-img-4" descr="preencoded.png"/>
          <p:cNvPicPr>
            <a:picLocks noChangeAspect="1"/>
          </p:cNvPicPr>
          <p:nvPr/>
        </p:nvPicPr>
        <p:blipFill>
          <a:blip r:embed="rId6"/>
          <a:stretch>
            <a:fillRect/>
          </a:stretch>
        </p:blipFill>
        <p:spPr>
          <a:xfrm>
            <a:off x="381000" y="1293465"/>
            <a:ext cx="3267075" cy="2333625"/>
          </a:xfrm>
          <a:prstGeom prst="rect">
            <a:avLst/>
          </a:prstGeom>
        </p:spPr>
      </p:pic>
      <p:pic>
        <p:nvPicPr>
          <p:cNvPr id="6" name="SK-6-img-5" descr="preencoded.png"/>
          <p:cNvPicPr>
            <a:picLocks noChangeAspect="1"/>
          </p:cNvPicPr>
          <p:nvPr/>
        </p:nvPicPr>
        <p:blipFill>
          <a:blip r:embed="rId7"/>
          <a:stretch>
            <a:fillRect/>
          </a:stretch>
        </p:blipFill>
        <p:spPr>
          <a:xfrm>
            <a:off x="495300" y="1407765"/>
            <a:ext cx="304800" cy="304800"/>
          </a:xfrm>
          <a:prstGeom prst="rect">
            <a:avLst/>
          </a:prstGeom>
        </p:spPr>
      </p:pic>
      <p:pic>
        <p:nvPicPr>
          <p:cNvPr id="7" name="SK-6-img-6" descr="preencoded.png"/>
          <p:cNvPicPr>
            <a:picLocks noChangeAspect="1"/>
          </p:cNvPicPr>
          <p:nvPr/>
        </p:nvPicPr>
        <p:blipFill>
          <a:blip r:embed="rId8"/>
          <a:stretch>
            <a:fillRect/>
          </a:stretch>
        </p:blipFill>
        <p:spPr>
          <a:xfrm>
            <a:off x="495300" y="3303240"/>
            <a:ext cx="1266825" cy="209550"/>
          </a:xfrm>
          <a:prstGeom prst="rect">
            <a:avLst/>
          </a:prstGeom>
        </p:spPr>
      </p:pic>
      <p:pic>
        <p:nvPicPr>
          <p:cNvPr id="8" name="SK-6-img-7" descr="preencoded.png"/>
          <p:cNvPicPr>
            <a:picLocks noChangeAspect="1"/>
          </p:cNvPicPr>
          <p:nvPr/>
        </p:nvPicPr>
        <p:blipFill>
          <a:blip r:embed="rId6"/>
          <a:stretch>
            <a:fillRect/>
          </a:stretch>
        </p:blipFill>
        <p:spPr>
          <a:xfrm>
            <a:off x="3800475" y="1293465"/>
            <a:ext cx="3267075" cy="2333625"/>
          </a:xfrm>
          <a:prstGeom prst="rect">
            <a:avLst/>
          </a:prstGeom>
        </p:spPr>
      </p:pic>
      <p:pic>
        <p:nvPicPr>
          <p:cNvPr id="9" name="SK-6-img-8" descr="preencoded.png"/>
          <p:cNvPicPr>
            <a:picLocks noChangeAspect="1"/>
          </p:cNvPicPr>
          <p:nvPr/>
        </p:nvPicPr>
        <p:blipFill>
          <a:blip r:embed="rId7"/>
          <a:stretch>
            <a:fillRect/>
          </a:stretch>
        </p:blipFill>
        <p:spPr>
          <a:xfrm>
            <a:off x="3914775" y="1407765"/>
            <a:ext cx="304800" cy="304800"/>
          </a:xfrm>
          <a:prstGeom prst="rect">
            <a:avLst/>
          </a:prstGeom>
        </p:spPr>
      </p:pic>
      <p:pic>
        <p:nvPicPr>
          <p:cNvPr id="10" name="SK-6-img-9" descr="preencoded.png"/>
          <p:cNvPicPr>
            <a:picLocks noChangeAspect="1"/>
          </p:cNvPicPr>
          <p:nvPr/>
        </p:nvPicPr>
        <p:blipFill>
          <a:blip r:embed="rId8"/>
          <a:stretch>
            <a:fillRect/>
          </a:stretch>
        </p:blipFill>
        <p:spPr>
          <a:xfrm>
            <a:off x="3914775" y="3303240"/>
            <a:ext cx="1266825" cy="209550"/>
          </a:xfrm>
          <a:prstGeom prst="rect">
            <a:avLst/>
          </a:prstGeom>
        </p:spPr>
      </p:pic>
      <p:pic>
        <p:nvPicPr>
          <p:cNvPr id="11" name="SK-6-img-10" descr="preencoded.png"/>
          <p:cNvPicPr>
            <a:picLocks noChangeAspect="1"/>
          </p:cNvPicPr>
          <p:nvPr/>
        </p:nvPicPr>
        <p:blipFill>
          <a:blip r:embed="rId9"/>
          <a:stretch>
            <a:fillRect/>
          </a:stretch>
        </p:blipFill>
        <p:spPr>
          <a:xfrm>
            <a:off x="381000" y="3779490"/>
            <a:ext cx="3267075" cy="2333625"/>
          </a:xfrm>
          <a:prstGeom prst="rect">
            <a:avLst/>
          </a:prstGeom>
        </p:spPr>
      </p:pic>
      <p:pic>
        <p:nvPicPr>
          <p:cNvPr id="12" name="SK-6-img-11" descr="preencoded.png"/>
          <p:cNvPicPr>
            <a:picLocks noChangeAspect="1"/>
          </p:cNvPicPr>
          <p:nvPr/>
        </p:nvPicPr>
        <p:blipFill>
          <a:blip r:embed="rId10"/>
          <a:stretch>
            <a:fillRect/>
          </a:stretch>
        </p:blipFill>
        <p:spPr>
          <a:xfrm>
            <a:off x="495300" y="3893790"/>
            <a:ext cx="304800" cy="304800"/>
          </a:xfrm>
          <a:prstGeom prst="rect">
            <a:avLst/>
          </a:prstGeom>
        </p:spPr>
      </p:pic>
      <p:pic>
        <p:nvPicPr>
          <p:cNvPr id="13" name="SK-6-img-12" descr="preencoded.png"/>
          <p:cNvPicPr>
            <a:picLocks noChangeAspect="1"/>
          </p:cNvPicPr>
          <p:nvPr/>
        </p:nvPicPr>
        <p:blipFill>
          <a:blip r:embed="rId9"/>
          <a:stretch>
            <a:fillRect/>
          </a:stretch>
        </p:blipFill>
        <p:spPr>
          <a:xfrm>
            <a:off x="3800475" y="3779490"/>
            <a:ext cx="3267075" cy="2333625"/>
          </a:xfrm>
          <a:prstGeom prst="rect">
            <a:avLst/>
          </a:prstGeom>
        </p:spPr>
      </p:pic>
      <p:pic>
        <p:nvPicPr>
          <p:cNvPr id="14" name="SK-6-img-13" descr="preencoded.png"/>
          <p:cNvPicPr>
            <a:picLocks noChangeAspect="1"/>
          </p:cNvPicPr>
          <p:nvPr/>
        </p:nvPicPr>
        <p:blipFill>
          <a:blip r:embed="rId10"/>
          <a:stretch>
            <a:fillRect/>
          </a:stretch>
        </p:blipFill>
        <p:spPr>
          <a:xfrm>
            <a:off x="3914775" y="3893790"/>
            <a:ext cx="304800" cy="304800"/>
          </a:xfrm>
          <a:prstGeom prst="rect">
            <a:avLst/>
          </a:prstGeom>
        </p:spPr>
      </p:pic>
      <p:pic>
        <p:nvPicPr>
          <p:cNvPr id="15" name="SK-6-img-14" descr="preencoded.png"/>
          <p:cNvPicPr>
            <a:picLocks noChangeAspect="1"/>
          </p:cNvPicPr>
          <p:nvPr/>
        </p:nvPicPr>
        <p:blipFill>
          <a:blip r:embed="rId11"/>
          <a:stretch>
            <a:fillRect/>
          </a:stretch>
        </p:blipFill>
        <p:spPr>
          <a:xfrm>
            <a:off x="7353300" y="1293465"/>
            <a:ext cx="4457700" cy="3048000"/>
          </a:xfrm>
          <a:prstGeom prst="rect">
            <a:avLst/>
          </a:prstGeom>
        </p:spPr>
      </p:pic>
      <p:pic>
        <p:nvPicPr>
          <p:cNvPr id="16" name="SK-6-img-15" descr="preencoded.png"/>
          <p:cNvPicPr>
            <a:picLocks noChangeAspect="1"/>
          </p:cNvPicPr>
          <p:nvPr/>
        </p:nvPicPr>
        <p:blipFill>
          <a:blip r:embed="rId12"/>
          <a:stretch>
            <a:fillRect/>
          </a:stretch>
        </p:blipFill>
        <p:spPr>
          <a:xfrm>
            <a:off x="8315325" y="1298228"/>
            <a:ext cx="2533650" cy="3038475"/>
          </a:xfrm>
          <a:prstGeom prst="rect">
            <a:avLst/>
          </a:prstGeom>
        </p:spPr>
      </p:pic>
      <p:pic>
        <p:nvPicPr>
          <p:cNvPr id="17" name="SK-6-img-16" descr="preencoded.png"/>
          <p:cNvPicPr>
            <a:picLocks noChangeAspect="1"/>
          </p:cNvPicPr>
          <p:nvPr/>
        </p:nvPicPr>
        <p:blipFill>
          <a:blip r:embed="rId13"/>
          <a:stretch>
            <a:fillRect/>
          </a:stretch>
        </p:blipFill>
        <p:spPr>
          <a:xfrm>
            <a:off x="7353300" y="4493865"/>
            <a:ext cx="4457700" cy="1619250"/>
          </a:xfrm>
          <a:prstGeom prst="rect">
            <a:avLst/>
          </a:prstGeom>
        </p:spPr>
      </p:pic>
      <p:pic>
        <p:nvPicPr>
          <p:cNvPr id="18" name="SK-6-img-17" descr="preencoded.png"/>
          <p:cNvPicPr>
            <a:picLocks noChangeAspect="1"/>
          </p:cNvPicPr>
          <p:nvPr/>
        </p:nvPicPr>
        <p:blipFill>
          <a:blip r:embed="rId14"/>
          <a:stretch>
            <a:fillRect/>
          </a:stretch>
        </p:blipFill>
        <p:spPr>
          <a:xfrm>
            <a:off x="7467600" y="4649093"/>
            <a:ext cx="214313" cy="175320"/>
          </a:xfrm>
          <a:prstGeom prst="rect">
            <a:avLst/>
          </a:prstGeom>
        </p:spPr>
      </p:pic>
      <p:pic>
        <p:nvPicPr>
          <p:cNvPr id="19" name="SK-6-img-18" descr="preencoded.png"/>
          <p:cNvPicPr>
            <a:picLocks noChangeAspect="1"/>
          </p:cNvPicPr>
          <p:nvPr/>
        </p:nvPicPr>
        <p:blipFill>
          <a:blip r:embed="rId15"/>
          <a:stretch>
            <a:fillRect/>
          </a:stretch>
        </p:blipFill>
        <p:spPr>
          <a:xfrm>
            <a:off x="7467600" y="5722590"/>
            <a:ext cx="4229100" cy="276225"/>
          </a:xfrm>
          <a:prstGeom prst="rect">
            <a:avLst/>
          </a:prstGeom>
        </p:spPr>
      </p:pic>
      <p:pic>
        <p:nvPicPr>
          <p:cNvPr id="20" name="SK-6-img-19" descr="preencoded.png"/>
          <p:cNvPicPr>
            <a:picLocks noChangeAspect="1"/>
          </p:cNvPicPr>
          <p:nvPr/>
        </p:nvPicPr>
        <p:blipFill>
          <a:blip r:embed="rId16"/>
          <a:stretch>
            <a:fillRect/>
          </a:stretch>
        </p:blipFill>
        <p:spPr>
          <a:xfrm>
            <a:off x="7467600" y="5830193"/>
            <a:ext cx="166688" cy="137220"/>
          </a:xfrm>
          <a:prstGeom prst="rect">
            <a:avLst/>
          </a:prstGeom>
        </p:spPr>
      </p:pic>
      <p:pic>
        <p:nvPicPr>
          <p:cNvPr id="21" name="SK-6-img-20" descr="preencoded.png"/>
          <p:cNvPicPr>
            <a:picLocks noChangeAspect="1"/>
          </p:cNvPicPr>
          <p:nvPr/>
        </p:nvPicPr>
        <p:blipFill>
          <a:blip r:embed="rId17"/>
          <a:stretch>
            <a:fillRect/>
          </a:stretch>
        </p:blipFill>
        <p:spPr>
          <a:xfrm>
            <a:off x="381000" y="6400800"/>
            <a:ext cx="11430000" cy="266700"/>
          </a:xfrm>
          <a:prstGeom prst="rect">
            <a:avLst/>
          </a:prstGeom>
        </p:spPr>
      </p:pic>
      <p:sp>
        <p:nvSpPr>
          <p:cNvPr id="22" name="SK-6-text-21"/>
          <p:cNvSpPr/>
          <p:nvPr/>
        </p:nvSpPr>
        <p:spPr>
          <a:xfrm>
            <a:off x="571500" y="381000"/>
            <a:ext cx="11315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23" name="SK-6-text-22"/>
          <p:cNvSpPr/>
          <p:nvPr/>
        </p:nvSpPr>
        <p:spPr>
          <a:xfrm>
            <a:off x="571500" y="619125"/>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Anatomy of the Rotator Cuff (SITS)</a:t>
            </a:r>
            <a:endParaRPr lang="en-US" sz="2550" dirty="0"/>
          </a:p>
        </p:txBody>
      </p:sp>
      <p:sp>
        <p:nvSpPr>
          <p:cNvPr id="24" name="SK-6-text-23"/>
          <p:cNvSpPr/>
          <p:nvPr/>
        </p:nvSpPr>
        <p:spPr>
          <a:xfrm>
            <a:off x="585788" y="1407765"/>
            <a:ext cx="400050" cy="304800"/>
          </a:xfrm>
          <a:prstGeom prst="rect">
            <a:avLst/>
          </a:prstGeom>
          <a:noFill/>
          <a:ln/>
        </p:spPr>
        <p:txBody>
          <a:bodyPr vert="horz" wrap="square" lIns="0" tIns="0" rIns="0" bIns="0" rtlCol="0" anchor="ctr"/>
          <a:lstStyle/>
          <a:p>
            <a:pPr marL="0" indent="0">
              <a:lnSpc>
                <a:spcPts val="2250"/>
              </a:lnSpc>
              <a:buNone/>
            </a:pPr>
            <a:r>
              <a:rPr lang="en-US" sz="1500" b="1" dirty="0">
                <a:solidFill>
                  <a:srgbClr val="FFFFFF"/>
                </a:solidFill>
              </a:rPr>
              <a:t>S</a:t>
            </a:r>
            <a:endParaRPr lang="en-US" sz="1500" dirty="0"/>
          </a:p>
        </p:txBody>
      </p:sp>
      <p:sp>
        <p:nvSpPr>
          <p:cNvPr id="25" name="SK-6-text-24"/>
          <p:cNvSpPr/>
          <p:nvPr/>
        </p:nvSpPr>
        <p:spPr>
          <a:xfrm>
            <a:off x="876300" y="1417290"/>
            <a:ext cx="3067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B"/>
                </a:solidFill>
              </a:rPr>
              <a:t>Supraspinatus</a:t>
            </a:r>
            <a:endParaRPr lang="en-US" sz="1500" dirty="0"/>
          </a:p>
        </p:txBody>
      </p:sp>
      <p:sp>
        <p:nvSpPr>
          <p:cNvPr id="26" name="SK-6-text-25"/>
          <p:cNvSpPr/>
          <p:nvPr/>
        </p:nvSpPr>
        <p:spPr>
          <a:xfrm>
            <a:off x="495300" y="1788765"/>
            <a:ext cx="3038475" cy="639812"/>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Initiates abduction (first 15°). Responsible for 45% of abduction strength. Most common site for injury/tears.</a:t>
            </a:r>
            <a:endParaRPr lang="en-US" sz="1200" dirty="0"/>
          </a:p>
        </p:txBody>
      </p:sp>
      <p:sp>
        <p:nvSpPr>
          <p:cNvPr id="27" name="SK-6-text-26"/>
          <p:cNvSpPr/>
          <p:nvPr/>
        </p:nvSpPr>
        <p:spPr>
          <a:xfrm>
            <a:off x="571500" y="3303240"/>
            <a:ext cx="2288292"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Open Sans" pitchFamily="34" charset="0"/>
                <a:ea typeface="Open Sans" pitchFamily="34" charset="-122"/>
                <a:cs typeface="Open Sans" pitchFamily="34" charset="-120"/>
              </a:rPr>
              <a:t>AKT: 45% STRENGTH</a:t>
            </a:r>
            <a:endParaRPr lang="en-US" sz="900" dirty="0"/>
          </a:p>
        </p:txBody>
      </p:sp>
      <p:sp>
        <p:nvSpPr>
          <p:cNvPr id="28" name="SK-6-text-27"/>
          <p:cNvSpPr/>
          <p:nvPr/>
        </p:nvSpPr>
        <p:spPr>
          <a:xfrm>
            <a:off x="4038600" y="1407765"/>
            <a:ext cx="400050" cy="304800"/>
          </a:xfrm>
          <a:prstGeom prst="rect">
            <a:avLst/>
          </a:prstGeom>
          <a:noFill/>
          <a:ln/>
        </p:spPr>
        <p:txBody>
          <a:bodyPr vert="horz" wrap="square" lIns="0" tIns="0" rIns="0" bIns="0" rtlCol="0" anchor="ctr"/>
          <a:lstStyle/>
          <a:p>
            <a:pPr marL="0" indent="0">
              <a:lnSpc>
                <a:spcPts val="2250"/>
              </a:lnSpc>
              <a:buNone/>
            </a:pPr>
            <a:r>
              <a:rPr lang="en-US" sz="1500" b="1" dirty="0">
                <a:solidFill>
                  <a:srgbClr val="FFFFFF"/>
                </a:solidFill>
              </a:rPr>
              <a:t>I</a:t>
            </a:r>
            <a:endParaRPr lang="en-US" sz="1500" dirty="0"/>
          </a:p>
        </p:txBody>
      </p:sp>
      <p:sp>
        <p:nvSpPr>
          <p:cNvPr id="29" name="SK-6-text-28"/>
          <p:cNvSpPr/>
          <p:nvPr/>
        </p:nvSpPr>
        <p:spPr>
          <a:xfrm>
            <a:off x="4295775" y="1417290"/>
            <a:ext cx="3067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B"/>
                </a:solidFill>
              </a:rPr>
              <a:t>Infraspinatus</a:t>
            </a:r>
            <a:endParaRPr lang="en-US" sz="1500" dirty="0"/>
          </a:p>
        </p:txBody>
      </p:sp>
      <p:sp>
        <p:nvSpPr>
          <p:cNvPr id="30" name="SK-6-text-29"/>
          <p:cNvSpPr/>
          <p:nvPr/>
        </p:nvSpPr>
        <p:spPr>
          <a:xfrm>
            <a:off x="3914775" y="1788765"/>
            <a:ext cx="3038475" cy="639812"/>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Primary external rotator. Responsible for 90% of external rotation strength. Located in the posterior fossa.</a:t>
            </a:r>
            <a:endParaRPr lang="en-US" sz="1200" dirty="0"/>
          </a:p>
        </p:txBody>
      </p:sp>
      <p:sp>
        <p:nvSpPr>
          <p:cNvPr id="31" name="SK-6-text-30"/>
          <p:cNvSpPr/>
          <p:nvPr/>
        </p:nvSpPr>
        <p:spPr>
          <a:xfrm>
            <a:off x="3990975" y="3303240"/>
            <a:ext cx="2288292"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Open Sans" pitchFamily="34" charset="0"/>
                <a:ea typeface="Open Sans" pitchFamily="34" charset="-122"/>
                <a:cs typeface="Open Sans" pitchFamily="34" charset="-120"/>
              </a:rPr>
              <a:t>AKT: 90% STRENGTH</a:t>
            </a:r>
            <a:endParaRPr lang="en-US" sz="900" dirty="0"/>
          </a:p>
        </p:txBody>
      </p:sp>
      <p:sp>
        <p:nvSpPr>
          <p:cNvPr id="32" name="SK-6-text-31"/>
          <p:cNvSpPr/>
          <p:nvPr/>
        </p:nvSpPr>
        <p:spPr>
          <a:xfrm>
            <a:off x="590550" y="3893790"/>
            <a:ext cx="400050" cy="304800"/>
          </a:xfrm>
          <a:prstGeom prst="rect">
            <a:avLst/>
          </a:prstGeom>
          <a:noFill/>
          <a:ln/>
        </p:spPr>
        <p:txBody>
          <a:bodyPr vert="horz" wrap="square" lIns="0" tIns="0" rIns="0" bIns="0" rtlCol="0" anchor="ctr"/>
          <a:lstStyle/>
          <a:p>
            <a:pPr marL="0" indent="0">
              <a:lnSpc>
                <a:spcPts val="2250"/>
              </a:lnSpc>
              <a:buNone/>
            </a:pPr>
            <a:r>
              <a:rPr lang="en-US" sz="1500" b="1" dirty="0">
                <a:solidFill>
                  <a:srgbClr val="FFFFFF"/>
                </a:solidFill>
              </a:rPr>
              <a:t>T</a:t>
            </a:r>
            <a:endParaRPr lang="en-US" sz="1500" dirty="0"/>
          </a:p>
        </p:txBody>
      </p:sp>
      <p:sp>
        <p:nvSpPr>
          <p:cNvPr id="33" name="SK-6-text-32"/>
          <p:cNvSpPr/>
          <p:nvPr/>
        </p:nvSpPr>
        <p:spPr>
          <a:xfrm>
            <a:off x="876300" y="3903315"/>
            <a:ext cx="2609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B"/>
                </a:solidFill>
              </a:rPr>
              <a:t>Teres Minor</a:t>
            </a:r>
            <a:endParaRPr lang="en-US" sz="1500" dirty="0"/>
          </a:p>
        </p:txBody>
      </p:sp>
      <p:sp>
        <p:nvSpPr>
          <p:cNvPr id="34" name="SK-6-text-33"/>
          <p:cNvSpPr/>
          <p:nvPr/>
        </p:nvSpPr>
        <p:spPr>
          <a:xfrm>
            <a:off x="495300" y="4274790"/>
            <a:ext cx="3038475" cy="639812"/>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Assists in external rotation and adduction. Works with Infraspinatus to stabilize the posterior joint.</a:t>
            </a:r>
            <a:endParaRPr lang="en-US" sz="1200" dirty="0"/>
          </a:p>
        </p:txBody>
      </p:sp>
      <p:sp>
        <p:nvSpPr>
          <p:cNvPr id="35" name="SK-6-text-34"/>
          <p:cNvSpPr/>
          <p:nvPr/>
        </p:nvSpPr>
        <p:spPr>
          <a:xfrm>
            <a:off x="4005262" y="3893790"/>
            <a:ext cx="400050" cy="304800"/>
          </a:xfrm>
          <a:prstGeom prst="rect">
            <a:avLst/>
          </a:prstGeom>
          <a:noFill/>
          <a:ln/>
        </p:spPr>
        <p:txBody>
          <a:bodyPr vert="horz" wrap="square" lIns="0" tIns="0" rIns="0" bIns="0" rtlCol="0" anchor="ctr"/>
          <a:lstStyle/>
          <a:p>
            <a:pPr marL="0" indent="0">
              <a:lnSpc>
                <a:spcPts val="2250"/>
              </a:lnSpc>
              <a:buNone/>
            </a:pPr>
            <a:r>
              <a:rPr lang="en-US" sz="1500" b="1" dirty="0">
                <a:solidFill>
                  <a:srgbClr val="FFFFFF"/>
                </a:solidFill>
              </a:rPr>
              <a:t>S</a:t>
            </a:r>
            <a:endParaRPr lang="en-US" sz="1500" dirty="0"/>
          </a:p>
        </p:txBody>
      </p:sp>
      <p:sp>
        <p:nvSpPr>
          <p:cNvPr id="36" name="SK-6-text-35"/>
          <p:cNvSpPr/>
          <p:nvPr/>
        </p:nvSpPr>
        <p:spPr>
          <a:xfrm>
            <a:off x="4295775" y="3903315"/>
            <a:ext cx="3067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B"/>
                </a:solidFill>
              </a:rPr>
              <a:t>Subscapularis</a:t>
            </a:r>
            <a:endParaRPr lang="en-US" sz="1500" dirty="0"/>
          </a:p>
        </p:txBody>
      </p:sp>
      <p:sp>
        <p:nvSpPr>
          <p:cNvPr id="37" name="SK-6-text-36"/>
          <p:cNvSpPr/>
          <p:nvPr/>
        </p:nvSpPr>
        <p:spPr>
          <a:xfrm>
            <a:off x="3914775" y="4274790"/>
            <a:ext cx="3038475" cy="639812"/>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Primary internal rotator. The only SITS muscle on the anterior side. Key for stabilizing the front of the joint.</a:t>
            </a:r>
            <a:endParaRPr lang="en-US" sz="1200" dirty="0"/>
          </a:p>
        </p:txBody>
      </p:sp>
      <p:sp>
        <p:nvSpPr>
          <p:cNvPr id="38" name="SK-6-text-37"/>
          <p:cNvSpPr/>
          <p:nvPr/>
        </p:nvSpPr>
        <p:spPr>
          <a:xfrm>
            <a:off x="7758113" y="4608165"/>
            <a:ext cx="42291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67E22"/>
                </a:solidFill>
              </a:rPr>
              <a:t>Subacromial Space</a:t>
            </a:r>
            <a:endParaRPr lang="en-US" sz="1350" dirty="0"/>
          </a:p>
        </p:txBody>
      </p:sp>
      <p:sp>
        <p:nvSpPr>
          <p:cNvPr id="39" name="SK-6-text-38"/>
          <p:cNvSpPr/>
          <p:nvPr/>
        </p:nvSpPr>
        <p:spPr>
          <a:xfrm>
            <a:off x="7467600" y="4941540"/>
            <a:ext cx="4229100" cy="685800"/>
          </a:xfrm>
          <a:prstGeom prst="rect">
            <a:avLst/>
          </a:prstGeom>
          <a:noFill/>
          <a:ln/>
        </p:spPr>
        <p:txBody>
          <a:bodyPr vert="horz" wrap="square" lIns="0" tIns="0" rIns="0" bIns="0" rtlCol="0" anchor="ctr"/>
          <a:lstStyle/>
          <a:p>
            <a:pPr marL="0" indent="0">
              <a:lnSpc>
                <a:spcPts val="1800"/>
              </a:lnSpc>
              <a:buNone/>
            </a:pPr>
            <a:r>
              <a:rPr lang="en-US" sz="1200" dirty="0">
                <a:solidFill>
                  <a:srgbClr val="1A1A1B"/>
                </a:solidFill>
                <a:latin typeface="Open Sans" pitchFamily="34" charset="0"/>
                <a:ea typeface="Open Sans" pitchFamily="34" charset="-122"/>
                <a:cs typeface="Open Sans" pitchFamily="34" charset="-120"/>
              </a:rPr>
              <a:t>The narrow gap between the </a:t>
            </a:r>
            <a:r>
              <a:rPr lang="en-US" sz="1200" b="1" dirty="0">
                <a:solidFill>
                  <a:srgbClr val="1A1A1B"/>
                </a:solidFill>
                <a:latin typeface="Open Sans" pitchFamily="34" charset="0"/>
                <a:ea typeface="Open Sans" pitchFamily="34" charset="-122"/>
                <a:cs typeface="Open Sans" pitchFamily="34" charset="-120"/>
              </a:rPr>
              <a:t>acromion</a:t>
            </a:r>
            <a:r>
              <a:rPr lang="en-US" sz="1200" dirty="0">
                <a:solidFill>
                  <a:srgbClr val="1A1A1B"/>
                </a:solidFill>
                <a:latin typeface="Open Sans" pitchFamily="34" charset="0"/>
                <a:ea typeface="Open Sans" pitchFamily="34" charset="-122"/>
                <a:cs typeface="Open Sans" pitchFamily="34" charset="-120"/>
              </a:rPr>
              <a:t> above and the </a:t>
            </a:r>
            <a:r>
              <a:rPr lang="en-US" sz="1200" b="1" dirty="0">
                <a:solidFill>
                  <a:srgbClr val="1A1A1B"/>
                </a:solidFill>
                <a:latin typeface="Open Sans" pitchFamily="34" charset="0"/>
                <a:ea typeface="Open Sans" pitchFamily="34" charset="-122"/>
                <a:cs typeface="Open Sans" pitchFamily="34" charset="-120"/>
              </a:rPr>
              <a:t>humeral head</a:t>
            </a:r>
            <a:r>
              <a:rPr lang="en-US" sz="1200" dirty="0">
                <a:solidFill>
                  <a:srgbClr val="1A1A1B"/>
                </a:solidFill>
                <a:latin typeface="Open Sans" pitchFamily="34" charset="0"/>
                <a:ea typeface="Open Sans" pitchFamily="34" charset="-122"/>
                <a:cs typeface="Open Sans" pitchFamily="34" charset="-120"/>
              </a:rPr>
              <a:t> below. Contains the Supraspinatus tendon and subacromial bursa.</a:t>
            </a:r>
            <a:endParaRPr lang="en-US" sz="1200" dirty="0"/>
          </a:p>
        </p:txBody>
      </p:sp>
      <p:sp>
        <p:nvSpPr>
          <p:cNvPr id="40" name="SK-6-text-39"/>
          <p:cNvSpPr/>
          <p:nvPr/>
        </p:nvSpPr>
        <p:spPr>
          <a:xfrm>
            <a:off x="7691438" y="5722590"/>
            <a:ext cx="4500563" cy="276225"/>
          </a:xfrm>
          <a:prstGeom prst="rect">
            <a:avLst/>
          </a:prstGeom>
          <a:noFill/>
          <a:ln/>
        </p:spPr>
        <p:txBody>
          <a:bodyPr vert="horz" wrap="square" lIns="0" tIns="0" rIns="0" bIns="0" rtlCol="0" anchor="ctr"/>
          <a:lstStyle/>
          <a:p>
            <a:pPr marL="0" indent="0">
              <a:lnSpc>
                <a:spcPts val="1575"/>
              </a:lnSpc>
              <a:buNone/>
            </a:pPr>
            <a:r>
              <a:rPr lang="en-US" sz="1050" b="1" dirty="0">
                <a:solidFill>
                  <a:srgbClr val="008080"/>
                </a:solidFill>
              </a:rPr>
              <a:t>SCA: Narrowing leads to Impingement Syndrome.</a:t>
            </a:r>
            <a:endParaRPr lang="en-US" sz="1050" dirty="0"/>
          </a:p>
        </p:txBody>
      </p:sp>
      <p:sp>
        <p:nvSpPr>
          <p:cNvPr id="41" name="SK-6-text-40"/>
          <p:cNvSpPr/>
          <p:nvPr/>
        </p:nvSpPr>
        <p:spPr>
          <a:xfrm>
            <a:off x="381000" y="6400800"/>
            <a:ext cx="11506200" cy="26670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7-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7-img-3" descr="preencoded.png"/>
          <p:cNvPicPr>
            <a:picLocks noChangeAspect="1"/>
          </p:cNvPicPr>
          <p:nvPr/>
        </p:nvPicPr>
        <p:blipFill>
          <a:blip r:embed="rId5"/>
          <a:stretch>
            <a:fillRect/>
          </a:stretch>
        </p:blipFill>
        <p:spPr>
          <a:xfrm>
            <a:off x="476250" y="381000"/>
            <a:ext cx="11239500" cy="626715"/>
          </a:xfrm>
          <a:prstGeom prst="rect">
            <a:avLst/>
          </a:prstGeom>
        </p:spPr>
      </p:pic>
      <p:pic>
        <p:nvPicPr>
          <p:cNvPr id="5" name="SK-7-img-4" descr="preencoded.png"/>
          <p:cNvPicPr>
            <a:picLocks noChangeAspect="1"/>
          </p:cNvPicPr>
          <p:nvPr/>
        </p:nvPicPr>
        <p:blipFill>
          <a:blip r:embed="rId6"/>
          <a:stretch>
            <a:fillRect/>
          </a:stretch>
        </p:blipFill>
        <p:spPr>
          <a:xfrm>
            <a:off x="476250" y="1245840"/>
            <a:ext cx="4381500" cy="5114925"/>
          </a:xfrm>
          <a:prstGeom prst="rect">
            <a:avLst/>
          </a:prstGeom>
        </p:spPr>
      </p:pic>
      <p:pic>
        <p:nvPicPr>
          <p:cNvPr id="6" name="SK-7-img-5" descr="preencoded.png"/>
          <p:cNvPicPr>
            <a:picLocks noChangeAspect="1"/>
          </p:cNvPicPr>
          <p:nvPr/>
        </p:nvPicPr>
        <p:blipFill>
          <a:blip r:embed="rId7"/>
          <a:stretch>
            <a:fillRect/>
          </a:stretch>
        </p:blipFill>
        <p:spPr>
          <a:xfrm>
            <a:off x="590550" y="1410593"/>
            <a:ext cx="261937" cy="213420"/>
          </a:xfrm>
          <a:prstGeom prst="rect">
            <a:avLst/>
          </a:prstGeom>
        </p:spPr>
      </p:pic>
      <p:pic>
        <p:nvPicPr>
          <p:cNvPr id="7" name="SK-7-img-6" descr="preencoded.png"/>
          <p:cNvPicPr>
            <a:picLocks noChangeAspect="1"/>
          </p:cNvPicPr>
          <p:nvPr/>
        </p:nvPicPr>
        <p:blipFill>
          <a:blip r:embed="rId8"/>
          <a:stretch>
            <a:fillRect/>
          </a:stretch>
        </p:blipFill>
        <p:spPr>
          <a:xfrm>
            <a:off x="590550" y="1817340"/>
            <a:ext cx="214313" cy="214313"/>
          </a:xfrm>
          <a:prstGeom prst="rect">
            <a:avLst/>
          </a:prstGeom>
        </p:spPr>
      </p:pic>
      <p:pic>
        <p:nvPicPr>
          <p:cNvPr id="8" name="SK-7-img-7" descr="preencoded.png"/>
          <p:cNvPicPr>
            <a:picLocks noChangeAspect="1"/>
          </p:cNvPicPr>
          <p:nvPr/>
        </p:nvPicPr>
        <p:blipFill>
          <a:blip r:embed="rId9"/>
          <a:stretch>
            <a:fillRect/>
          </a:stretch>
        </p:blipFill>
        <p:spPr>
          <a:xfrm>
            <a:off x="590550" y="2703165"/>
            <a:ext cx="214313" cy="244822"/>
          </a:xfrm>
          <a:prstGeom prst="rect">
            <a:avLst/>
          </a:prstGeom>
        </p:spPr>
      </p:pic>
      <p:pic>
        <p:nvPicPr>
          <p:cNvPr id="9" name="SK-7-img-8" descr="preencoded.png"/>
          <p:cNvPicPr>
            <a:picLocks noChangeAspect="1"/>
          </p:cNvPicPr>
          <p:nvPr/>
        </p:nvPicPr>
        <p:blipFill>
          <a:blip r:embed="rId10"/>
          <a:stretch>
            <a:fillRect/>
          </a:stretch>
        </p:blipFill>
        <p:spPr>
          <a:xfrm>
            <a:off x="590550" y="3331815"/>
            <a:ext cx="214313" cy="190500"/>
          </a:xfrm>
          <a:prstGeom prst="rect">
            <a:avLst/>
          </a:prstGeom>
        </p:spPr>
      </p:pic>
      <p:pic>
        <p:nvPicPr>
          <p:cNvPr id="10" name="SK-7-img-9" descr="preencoded.png"/>
          <p:cNvPicPr>
            <a:picLocks noChangeAspect="1"/>
          </p:cNvPicPr>
          <p:nvPr/>
        </p:nvPicPr>
        <p:blipFill>
          <a:blip r:embed="rId11"/>
          <a:stretch>
            <a:fillRect/>
          </a:stretch>
        </p:blipFill>
        <p:spPr>
          <a:xfrm>
            <a:off x="590550" y="3960465"/>
            <a:ext cx="4152900" cy="2286000"/>
          </a:xfrm>
          <a:prstGeom prst="rect">
            <a:avLst/>
          </a:prstGeom>
        </p:spPr>
      </p:pic>
      <p:pic>
        <p:nvPicPr>
          <p:cNvPr id="11" name="SK-7-img-10" descr="preencoded.png"/>
          <p:cNvPicPr>
            <a:picLocks noChangeAspect="1"/>
          </p:cNvPicPr>
          <p:nvPr/>
        </p:nvPicPr>
        <p:blipFill>
          <a:blip r:embed="rId12"/>
          <a:stretch>
            <a:fillRect/>
          </a:stretch>
        </p:blipFill>
        <p:spPr>
          <a:xfrm>
            <a:off x="590550" y="3960465"/>
            <a:ext cx="4152900" cy="2286000"/>
          </a:xfrm>
          <a:prstGeom prst="rect">
            <a:avLst/>
          </a:prstGeom>
        </p:spPr>
      </p:pic>
      <p:pic>
        <p:nvPicPr>
          <p:cNvPr id="12" name="SK-7-img-11" descr="preencoded.png"/>
          <p:cNvPicPr>
            <a:picLocks noChangeAspect="1"/>
          </p:cNvPicPr>
          <p:nvPr/>
        </p:nvPicPr>
        <p:blipFill>
          <a:blip r:embed="rId13"/>
          <a:stretch>
            <a:fillRect/>
          </a:stretch>
        </p:blipFill>
        <p:spPr>
          <a:xfrm>
            <a:off x="5143500" y="1245840"/>
            <a:ext cx="6572250" cy="5114925"/>
          </a:xfrm>
          <a:prstGeom prst="rect">
            <a:avLst/>
          </a:prstGeom>
        </p:spPr>
      </p:pic>
      <p:pic>
        <p:nvPicPr>
          <p:cNvPr id="13" name="SK-7-img-12" descr="preencoded.png"/>
          <p:cNvPicPr>
            <a:picLocks noChangeAspect="1"/>
          </p:cNvPicPr>
          <p:nvPr/>
        </p:nvPicPr>
        <p:blipFill>
          <a:blip r:embed="rId14"/>
          <a:stretch>
            <a:fillRect/>
          </a:stretch>
        </p:blipFill>
        <p:spPr>
          <a:xfrm>
            <a:off x="5257800" y="1410593"/>
            <a:ext cx="261937" cy="213420"/>
          </a:xfrm>
          <a:prstGeom prst="rect">
            <a:avLst/>
          </a:prstGeom>
        </p:spPr>
      </p:pic>
      <p:pic>
        <p:nvPicPr>
          <p:cNvPr id="14" name="SK-7-img-13" descr="preencoded.png"/>
          <p:cNvPicPr>
            <a:picLocks noChangeAspect="1"/>
          </p:cNvPicPr>
          <p:nvPr/>
        </p:nvPicPr>
        <p:blipFill>
          <a:blip r:embed="rId15"/>
          <a:stretch>
            <a:fillRect/>
          </a:stretch>
        </p:blipFill>
        <p:spPr>
          <a:xfrm>
            <a:off x="5257800" y="2236440"/>
            <a:ext cx="2854523" cy="419100"/>
          </a:xfrm>
          <a:prstGeom prst="rect">
            <a:avLst/>
          </a:prstGeom>
        </p:spPr>
      </p:pic>
      <p:pic>
        <p:nvPicPr>
          <p:cNvPr id="15" name="SK-7-img-14" descr="preencoded.png"/>
          <p:cNvPicPr>
            <a:picLocks noChangeAspect="1"/>
          </p:cNvPicPr>
          <p:nvPr/>
        </p:nvPicPr>
        <p:blipFill>
          <a:blip r:embed="rId16"/>
          <a:stretch>
            <a:fillRect/>
          </a:stretch>
        </p:blipFill>
        <p:spPr>
          <a:xfrm>
            <a:off x="8112323" y="2236440"/>
            <a:ext cx="3489127" cy="419100"/>
          </a:xfrm>
          <a:prstGeom prst="rect">
            <a:avLst/>
          </a:prstGeom>
        </p:spPr>
      </p:pic>
      <p:pic>
        <p:nvPicPr>
          <p:cNvPr id="16" name="SK-7-img-15" descr="preencoded.png"/>
          <p:cNvPicPr>
            <a:picLocks noChangeAspect="1"/>
          </p:cNvPicPr>
          <p:nvPr/>
        </p:nvPicPr>
        <p:blipFill>
          <a:blip r:embed="rId17"/>
          <a:stretch>
            <a:fillRect/>
          </a:stretch>
        </p:blipFill>
        <p:spPr>
          <a:xfrm>
            <a:off x="5257800" y="2655540"/>
            <a:ext cx="2854523" cy="647700"/>
          </a:xfrm>
          <a:prstGeom prst="rect">
            <a:avLst/>
          </a:prstGeom>
        </p:spPr>
      </p:pic>
      <p:pic>
        <p:nvPicPr>
          <p:cNvPr id="17" name="SK-7-img-16" descr="preencoded.png"/>
          <p:cNvPicPr>
            <a:picLocks noChangeAspect="1"/>
          </p:cNvPicPr>
          <p:nvPr/>
        </p:nvPicPr>
        <p:blipFill>
          <a:blip r:embed="rId18"/>
          <a:stretch>
            <a:fillRect/>
          </a:stretch>
        </p:blipFill>
        <p:spPr>
          <a:xfrm>
            <a:off x="8112323" y="2655540"/>
            <a:ext cx="3489127" cy="647700"/>
          </a:xfrm>
          <a:prstGeom prst="rect">
            <a:avLst/>
          </a:prstGeom>
        </p:spPr>
      </p:pic>
      <p:pic>
        <p:nvPicPr>
          <p:cNvPr id="18" name="SK-7-img-17" descr="preencoded.png"/>
          <p:cNvPicPr>
            <a:picLocks noChangeAspect="1"/>
          </p:cNvPicPr>
          <p:nvPr/>
        </p:nvPicPr>
        <p:blipFill>
          <a:blip r:embed="rId19"/>
          <a:stretch>
            <a:fillRect/>
          </a:stretch>
        </p:blipFill>
        <p:spPr>
          <a:xfrm>
            <a:off x="5257800" y="3303240"/>
            <a:ext cx="2854523" cy="647700"/>
          </a:xfrm>
          <a:prstGeom prst="rect">
            <a:avLst/>
          </a:prstGeom>
        </p:spPr>
      </p:pic>
      <p:pic>
        <p:nvPicPr>
          <p:cNvPr id="19" name="SK-7-img-18" descr="preencoded.png"/>
          <p:cNvPicPr>
            <a:picLocks noChangeAspect="1"/>
          </p:cNvPicPr>
          <p:nvPr/>
        </p:nvPicPr>
        <p:blipFill>
          <a:blip r:embed="rId20"/>
          <a:stretch>
            <a:fillRect/>
          </a:stretch>
        </p:blipFill>
        <p:spPr>
          <a:xfrm>
            <a:off x="8112323" y="3303240"/>
            <a:ext cx="3489127" cy="647700"/>
          </a:xfrm>
          <a:prstGeom prst="rect">
            <a:avLst/>
          </a:prstGeom>
        </p:spPr>
      </p:pic>
      <p:pic>
        <p:nvPicPr>
          <p:cNvPr id="20" name="SK-7-img-19" descr="preencoded.png"/>
          <p:cNvPicPr>
            <a:picLocks noChangeAspect="1"/>
          </p:cNvPicPr>
          <p:nvPr/>
        </p:nvPicPr>
        <p:blipFill>
          <a:blip r:embed="rId19"/>
          <a:stretch>
            <a:fillRect/>
          </a:stretch>
        </p:blipFill>
        <p:spPr>
          <a:xfrm>
            <a:off x="5257800" y="3950940"/>
            <a:ext cx="2854523" cy="647700"/>
          </a:xfrm>
          <a:prstGeom prst="rect">
            <a:avLst/>
          </a:prstGeom>
        </p:spPr>
      </p:pic>
      <p:pic>
        <p:nvPicPr>
          <p:cNvPr id="21" name="SK-7-img-20" descr="preencoded.png"/>
          <p:cNvPicPr>
            <a:picLocks noChangeAspect="1"/>
          </p:cNvPicPr>
          <p:nvPr/>
        </p:nvPicPr>
        <p:blipFill>
          <a:blip r:embed="rId20"/>
          <a:stretch>
            <a:fillRect/>
          </a:stretch>
        </p:blipFill>
        <p:spPr>
          <a:xfrm>
            <a:off x="8112323" y="3950940"/>
            <a:ext cx="3489127" cy="647700"/>
          </a:xfrm>
          <a:prstGeom prst="rect">
            <a:avLst/>
          </a:prstGeom>
        </p:spPr>
      </p:pic>
      <p:pic>
        <p:nvPicPr>
          <p:cNvPr id="22" name="SK-7-img-21" descr="preencoded.png"/>
          <p:cNvPicPr>
            <a:picLocks noChangeAspect="1"/>
          </p:cNvPicPr>
          <p:nvPr/>
        </p:nvPicPr>
        <p:blipFill>
          <a:blip r:embed="rId21"/>
          <a:stretch>
            <a:fillRect/>
          </a:stretch>
        </p:blipFill>
        <p:spPr>
          <a:xfrm>
            <a:off x="5257800" y="5389215"/>
            <a:ext cx="6343650" cy="857250"/>
          </a:xfrm>
          <a:prstGeom prst="rect">
            <a:avLst/>
          </a:prstGeom>
        </p:spPr>
      </p:pic>
      <p:pic>
        <p:nvPicPr>
          <p:cNvPr id="23" name="SK-7-img-22" descr="preencoded.png"/>
          <p:cNvPicPr>
            <a:picLocks noChangeAspect="1"/>
          </p:cNvPicPr>
          <p:nvPr/>
        </p:nvPicPr>
        <p:blipFill>
          <a:blip r:embed="rId22"/>
          <a:stretch>
            <a:fillRect/>
          </a:stretch>
        </p:blipFill>
        <p:spPr>
          <a:xfrm>
            <a:off x="5400675" y="5520482"/>
            <a:ext cx="142875" cy="114300"/>
          </a:xfrm>
          <a:prstGeom prst="rect">
            <a:avLst/>
          </a:prstGeom>
        </p:spPr>
      </p:pic>
      <p:pic>
        <p:nvPicPr>
          <p:cNvPr id="24" name="SK-7-img-23" descr="preencoded.png"/>
          <p:cNvPicPr>
            <a:picLocks noChangeAspect="1"/>
          </p:cNvPicPr>
          <p:nvPr/>
        </p:nvPicPr>
        <p:blipFill>
          <a:blip r:embed="rId23"/>
          <a:stretch>
            <a:fillRect/>
          </a:stretch>
        </p:blipFill>
        <p:spPr>
          <a:xfrm>
            <a:off x="476250" y="6551265"/>
            <a:ext cx="11239500" cy="266700"/>
          </a:xfrm>
          <a:prstGeom prst="rect">
            <a:avLst/>
          </a:prstGeom>
        </p:spPr>
      </p:pic>
      <p:sp>
        <p:nvSpPr>
          <p:cNvPr id="25" name="SK-7-text-24"/>
          <p:cNvSpPr/>
          <p:nvPr/>
        </p:nvSpPr>
        <p:spPr>
          <a:xfrm>
            <a:off x="666750" y="381000"/>
            <a:ext cx="111252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26" name="SK-7-text-25"/>
          <p:cNvSpPr/>
          <p:nvPr/>
        </p:nvSpPr>
        <p:spPr>
          <a:xfrm>
            <a:off x="666750" y="619125"/>
            <a:ext cx="1152525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Clinical Examination: Look and Move</a:t>
            </a:r>
            <a:endParaRPr lang="en-US" sz="2550" dirty="0"/>
          </a:p>
        </p:txBody>
      </p:sp>
      <p:sp>
        <p:nvSpPr>
          <p:cNvPr id="27" name="SK-7-text-26"/>
          <p:cNvSpPr/>
          <p:nvPr/>
        </p:nvSpPr>
        <p:spPr>
          <a:xfrm>
            <a:off x="947737" y="1360140"/>
            <a:ext cx="43795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58220"/>
                </a:solidFill>
              </a:rPr>
              <a:t>Look (Inspection)</a:t>
            </a:r>
            <a:endParaRPr lang="en-US" sz="1650" dirty="0"/>
          </a:p>
        </p:txBody>
      </p:sp>
      <p:sp>
        <p:nvSpPr>
          <p:cNvPr id="28" name="SK-7-text-27"/>
          <p:cNvSpPr/>
          <p:nvPr/>
        </p:nvSpPr>
        <p:spPr>
          <a:xfrm>
            <a:off x="919162" y="1817340"/>
            <a:ext cx="3824288" cy="771525"/>
          </a:xfrm>
          <a:prstGeom prst="rect">
            <a:avLst/>
          </a:prstGeom>
          <a:noFill/>
          <a:ln/>
        </p:spPr>
        <p:txBody>
          <a:bodyPr vert="horz" wrap="square" lIns="0" tIns="0" rIns="0" bIns="0" rtlCol="0" anchor="ctr"/>
          <a:lstStyle/>
          <a:p>
            <a:pPr marL="0" indent="0" algn="l">
              <a:lnSpc>
                <a:spcPts val="2025"/>
              </a:lnSpc>
              <a:buNone/>
            </a:pPr>
            <a:r>
              <a:rPr lang="en-US" sz="1350" b="1" dirty="0">
                <a:solidFill>
                  <a:srgbClr val="1A1A1B"/>
                </a:solidFill>
                <a:latin typeface="Open Sans" pitchFamily="34" charset="0"/>
                <a:ea typeface="Open Sans" pitchFamily="34" charset="-122"/>
                <a:cs typeface="Open Sans" pitchFamily="34" charset="-120"/>
              </a:rPr>
              <a:t>Muscle Wasting:</a:t>
            </a:r>
            <a:r>
              <a:rPr lang="en-US" sz="1350" dirty="0">
                <a:solidFill>
                  <a:srgbClr val="1A1A1B"/>
                </a:solidFill>
                <a:latin typeface="Open Sans" pitchFamily="34" charset="0"/>
                <a:ea typeface="Open Sans" pitchFamily="34" charset="-122"/>
                <a:cs typeface="Open Sans" pitchFamily="34" charset="-120"/>
              </a:rPr>
              <a:t> Inspect supraspinatus/infraspinatus fossa (suggests tear or chronic pathology).</a:t>
            </a:r>
            <a:endParaRPr lang="en-US" sz="1350" dirty="0"/>
          </a:p>
        </p:txBody>
      </p:sp>
      <p:sp>
        <p:nvSpPr>
          <p:cNvPr id="29" name="SK-7-text-28"/>
          <p:cNvSpPr/>
          <p:nvPr/>
        </p:nvSpPr>
        <p:spPr>
          <a:xfrm>
            <a:off x="919162" y="2703165"/>
            <a:ext cx="382428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1A1A1B"/>
                </a:solidFill>
                <a:latin typeface="Open Sans" pitchFamily="34" charset="0"/>
                <a:ea typeface="Open Sans" pitchFamily="34" charset="-122"/>
                <a:cs typeface="Open Sans" pitchFamily="34" charset="-120"/>
              </a:rPr>
              <a:t>Scapular Winging:</a:t>
            </a:r>
            <a:r>
              <a:rPr lang="en-US" sz="1350" dirty="0">
                <a:solidFill>
                  <a:srgbClr val="1A1A1B"/>
                </a:solidFill>
                <a:latin typeface="Open Sans" pitchFamily="34" charset="0"/>
                <a:ea typeface="Open Sans" pitchFamily="34" charset="-122"/>
                <a:cs typeface="Open Sans" pitchFamily="34" charset="-120"/>
              </a:rPr>
              <a:t> Check for serratus anterior weakness (long thoracic nerve).</a:t>
            </a:r>
            <a:endParaRPr lang="en-US" sz="1350" dirty="0"/>
          </a:p>
        </p:txBody>
      </p:sp>
      <p:sp>
        <p:nvSpPr>
          <p:cNvPr id="30" name="SK-7-text-29"/>
          <p:cNvSpPr/>
          <p:nvPr/>
        </p:nvSpPr>
        <p:spPr>
          <a:xfrm>
            <a:off x="919162" y="3331815"/>
            <a:ext cx="382428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1A1A1B"/>
                </a:solidFill>
                <a:latin typeface="Open Sans" pitchFamily="34" charset="0"/>
                <a:ea typeface="Open Sans" pitchFamily="34" charset="-122"/>
                <a:cs typeface="Open Sans" pitchFamily="34" charset="-120"/>
              </a:rPr>
              <a:t>Symmetry &amp; Swelling:</a:t>
            </a:r>
            <a:r>
              <a:rPr lang="en-US" sz="1350" dirty="0">
                <a:solidFill>
                  <a:srgbClr val="1A1A1B"/>
                </a:solidFill>
                <a:latin typeface="Open Sans" pitchFamily="34" charset="0"/>
                <a:ea typeface="Open Sans" pitchFamily="34" charset="-122"/>
                <a:cs typeface="Open Sans" pitchFamily="34" charset="-120"/>
              </a:rPr>
              <a:t> Observe shoulder girdle height and AC joint prominence.</a:t>
            </a:r>
            <a:endParaRPr lang="en-US" sz="1350" dirty="0"/>
          </a:p>
        </p:txBody>
      </p:sp>
      <p:sp>
        <p:nvSpPr>
          <p:cNvPr id="31" name="SK-7-text-30"/>
          <p:cNvSpPr/>
          <p:nvPr/>
        </p:nvSpPr>
        <p:spPr>
          <a:xfrm>
            <a:off x="5614988" y="1360140"/>
            <a:ext cx="6577013"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58220"/>
                </a:solidFill>
              </a:rPr>
              <a:t>Move (Functional Assessment)</a:t>
            </a:r>
            <a:endParaRPr lang="en-US" sz="1650" dirty="0"/>
          </a:p>
        </p:txBody>
      </p:sp>
      <p:sp>
        <p:nvSpPr>
          <p:cNvPr id="32" name="SK-7-text-31"/>
          <p:cNvSpPr/>
          <p:nvPr/>
        </p:nvSpPr>
        <p:spPr>
          <a:xfrm>
            <a:off x="5257800" y="1817340"/>
            <a:ext cx="6934200" cy="2286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Open Sans" pitchFamily="34" charset="0"/>
                <a:ea typeface="Open Sans" pitchFamily="34" charset="-122"/>
                <a:cs typeface="Open Sans" pitchFamily="34" charset="-120"/>
              </a:rPr>
              <a:t>Sequence: </a:t>
            </a:r>
            <a:r>
              <a:rPr lang="en-US" sz="1200" b="1" dirty="0">
                <a:solidFill>
                  <a:srgbClr val="4B5563"/>
                </a:solidFill>
                <a:latin typeface="Open Sans" pitchFamily="34" charset="0"/>
                <a:ea typeface="Open Sans" pitchFamily="34" charset="-122"/>
                <a:cs typeface="Open Sans" pitchFamily="34" charset="-120"/>
              </a:rPr>
              <a:t>Active</a:t>
            </a:r>
            <a:r>
              <a:rPr lang="en-US" sz="1200" dirty="0">
                <a:solidFill>
                  <a:srgbClr val="4B5563"/>
                </a:solidFill>
                <a:latin typeface="Open Sans" pitchFamily="34" charset="0"/>
                <a:ea typeface="Open Sans" pitchFamily="34" charset="-122"/>
                <a:cs typeface="Open Sans" pitchFamily="34" charset="-120"/>
              </a:rPr>
              <a:t> movements first, then </a:t>
            </a:r>
            <a:r>
              <a:rPr lang="en-US" sz="1200" b="1" dirty="0">
                <a:solidFill>
                  <a:srgbClr val="4B5563"/>
                </a:solidFill>
                <a:latin typeface="Open Sans" pitchFamily="34" charset="0"/>
                <a:ea typeface="Open Sans" pitchFamily="34" charset="-122"/>
                <a:cs typeface="Open Sans" pitchFamily="34" charset="-120"/>
              </a:rPr>
              <a:t>Passive</a:t>
            </a:r>
            <a:r>
              <a:rPr lang="en-US" sz="1200" dirty="0">
                <a:solidFill>
                  <a:srgbClr val="4B5563"/>
                </a:solidFill>
                <a:latin typeface="Open Sans" pitchFamily="34" charset="0"/>
                <a:ea typeface="Open Sans" pitchFamily="34" charset="-122"/>
                <a:cs typeface="Open Sans" pitchFamily="34" charset="-120"/>
              </a:rPr>
              <a:t> if restricted.</a:t>
            </a:r>
            <a:endParaRPr lang="en-US" sz="1200" dirty="0"/>
          </a:p>
        </p:txBody>
      </p:sp>
      <p:sp>
        <p:nvSpPr>
          <p:cNvPr id="33" name="SK-7-text-32"/>
          <p:cNvSpPr/>
          <p:nvPr/>
        </p:nvSpPr>
        <p:spPr>
          <a:xfrm>
            <a:off x="5353050" y="2236440"/>
            <a:ext cx="2807005" cy="4191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A1B"/>
                </a:solidFill>
                <a:latin typeface="Open Sans" pitchFamily="34" charset="0"/>
                <a:ea typeface="Open Sans" pitchFamily="34" charset="-122"/>
                <a:cs typeface="Open Sans" pitchFamily="34" charset="-120"/>
              </a:rPr>
              <a:t>Clinical Finding</a:t>
            </a:r>
            <a:endParaRPr lang="en-US" sz="1200" dirty="0"/>
          </a:p>
        </p:txBody>
      </p:sp>
      <p:sp>
        <p:nvSpPr>
          <p:cNvPr id="34" name="SK-7-text-33"/>
          <p:cNvSpPr/>
          <p:nvPr/>
        </p:nvSpPr>
        <p:spPr>
          <a:xfrm>
            <a:off x="8207573" y="2236440"/>
            <a:ext cx="3374827" cy="4191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A1B"/>
                </a:solidFill>
                <a:latin typeface="Open Sans" pitchFamily="34" charset="0"/>
                <a:ea typeface="Open Sans" pitchFamily="34" charset="-122"/>
                <a:cs typeface="Open Sans" pitchFamily="34" charset="-120"/>
              </a:rPr>
              <a:t>Likely Pathology</a:t>
            </a:r>
            <a:endParaRPr lang="en-US" sz="1200" dirty="0"/>
          </a:p>
        </p:txBody>
      </p:sp>
      <p:sp>
        <p:nvSpPr>
          <p:cNvPr id="35" name="SK-7-text-34"/>
          <p:cNvSpPr/>
          <p:nvPr/>
        </p:nvSpPr>
        <p:spPr>
          <a:xfrm>
            <a:off x="5353050" y="2655540"/>
            <a:ext cx="5765376" cy="6477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Open Sans" pitchFamily="34" charset="0"/>
                <a:ea typeface="Open Sans" pitchFamily="34" charset="-122"/>
                <a:cs typeface="Open Sans" pitchFamily="34" charset="-120"/>
              </a:rPr>
              <a:t>Painful arc 60°–120° abduction</a:t>
            </a:r>
            <a:endParaRPr lang="en-US" sz="1200" dirty="0"/>
          </a:p>
        </p:txBody>
      </p:sp>
      <p:sp>
        <p:nvSpPr>
          <p:cNvPr id="36" name="SK-7-text-35"/>
          <p:cNvSpPr/>
          <p:nvPr/>
        </p:nvSpPr>
        <p:spPr>
          <a:xfrm>
            <a:off x="8207573" y="2655540"/>
            <a:ext cx="3984427" cy="6477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Open Sans" pitchFamily="34" charset="0"/>
                <a:ea typeface="Open Sans" pitchFamily="34" charset="-122"/>
                <a:cs typeface="Open Sans" pitchFamily="34" charset="-120"/>
              </a:rPr>
              <a:t>Subacromial Impingement / Tendinopathy</a:t>
            </a:r>
            <a:endParaRPr lang="en-US" sz="1200" dirty="0"/>
          </a:p>
        </p:txBody>
      </p:sp>
      <p:sp>
        <p:nvSpPr>
          <p:cNvPr id="37" name="SK-7-text-36"/>
          <p:cNvSpPr/>
          <p:nvPr/>
        </p:nvSpPr>
        <p:spPr>
          <a:xfrm>
            <a:off x="5353050" y="3303240"/>
            <a:ext cx="4229299" cy="6477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Open Sans" pitchFamily="34" charset="0"/>
                <a:ea typeface="Open Sans" pitchFamily="34" charset="-122"/>
                <a:cs typeface="Open Sans" pitchFamily="34" charset="-120"/>
              </a:rPr>
              <a:t>Painful arc 90°–120°+</a:t>
            </a:r>
            <a:endParaRPr lang="en-US" sz="1200" dirty="0"/>
          </a:p>
        </p:txBody>
      </p:sp>
      <p:sp>
        <p:nvSpPr>
          <p:cNvPr id="38" name="SK-7-text-37"/>
          <p:cNvSpPr/>
          <p:nvPr/>
        </p:nvSpPr>
        <p:spPr>
          <a:xfrm>
            <a:off x="8207573" y="3303240"/>
            <a:ext cx="3374827" cy="6477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Open Sans" pitchFamily="34" charset="0"/>
                <a:ea typeface="Open Sans" pitchFamily="34" charset="-122"/>
                <a:cs typeface="Open Sans" pitchFamily="34" charset="-120"/>
              </a:rPr>
              <a:t>AC Joint Pathology</a:t>
            </a:r>
            <a:endParaRPr lang="en-US" sz="1200" dirty="0"/>
          </a:p>
        </p:txBody>
      </p:sp>
      <p:sp>
        <p:nvSpPr>
          <p:cNvPr id="39" name="SK-7-text-38"/>
          <p:cNvSpPr/>
          <p:nvPr/>
        </p:nvSpPr>
        <p:spPr>
          <a:xfrm>
            <a:off x="5353050" y="3950940"/>
            <a:ext cx="6391186" cy="6477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Open Sans" pitchFamily="34" charset="0"/>
                <a:ea typeface="Open Sans" pitchFamily="34" charset="-122"/>
                <a:cs typeface="Open Sans" pitchFamily="34" charset="-120"/>
              </a:rPr>
              <a:t>Global restriction (Active &amp; Passive)</a:t>
            </a:r>
            <a:endParaRPr lang="en-US" sz="1200" dirty="0"/>
          </a:p>
        </p:txBody>
      </p:sp>
      <p:sp>
        <p:nvSpPr>
          <p:cNvPr id="40" name="SK-7-text-39"/>
          <p:cNvSpPr/>
          <p:nvPr/>
        </p:nvSpPr>
        <p:spPr>
          <a:xfrm>
            <a:off x="8207573" y="3950940"/>
            <a:ext cx="3984427" cy="6477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Open Sans" pitchFamily="34" charset="0"/>
                <a:ea typeface="Open Sans" pitchFamily="34" charset="-122"/>
                <a:cs typeface="Open Sans" pitchFamily="34" charset="-120"/>
              </a:rPr>
              <a:t>Frozen Shoulder (Adhesive Capsulitis)</a:t>
            </a:r>
            <a:endParaRPr lang="en-US" sz="1200" dirty="0"/>
          </a:p>
        </p:txBody>
      </p:sp>
      <p:sp>
        <p:nvSpPr>
          <p:cNvPr id="41" name="SK-7-text-40"/>
          <p:cNvSpPr/>
          <p:nvPr/>
        </p:nvSpPr>
        <p:spPr>
          <a:xfrm>
            <a:off x="5353050" y="4598640"/>
            <a:ext cx="5537809" cy="6477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Open Sans" pitchFamily="34" charset="0"/>
                <a:ea typeface="Open Sans" pitchFamily="34" charset="-122"/>
                <a:cs typeface="Open Sans" pitchFamily="34" charset="-120"/>
              </a:rPr>
              <a:t>Weakness only, Passive preserved</a:t>
            </a:r>
            <a:endParaRPr lang="en-US" sz="1200" dirty="0"/>
          </a:p>
        </p:txBody>
      </p:sp>
      <p:sp>
        <p:nvSpPr>
          <p:cNvPr id="42" name="SK-7-text-41"/>
          <p:cNvSpPr/>
          <p:nvPr/>
        </p:nvSpPr>
        <p:spPr>
          <a:xfrm>
            <a:off x="8207573" y="4598640"/>
            <a:ext cx="3374827" cy="6477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Open Sans" pitchFamily="34" charset="0"/>
                <a:ea typeface="Open Sans" pitchFamily="34" charset="-122"/>
                <a:cs typeface="Open Sans" pitchFamily="34" charset="-120"/>
              </a:rPr>
              <a:t>Rotator Cuff Tear</a:t>
            </a:r>
            <a:endParaRPr lang="en-US" sz="1200" dirty="0"/>
          </a:p>
        </p:txBody>
      </p:sp>
      <p:sp>
        <p:nvSpPr>
          <p:cNvPr id="43" name="SK-7-text-42"/>
          <p:cNvSpPr/>
          <p:nvPr/>
        </p:nvSpPr>
        <p:spPr>
          <a:xfrm>
            <a:off x="5543550" y="5389215"/>
            <a:ext cx="6057900" cy="857250"/>
          </a:xfrm>
          <a:prstGeom prst="rect">
            <a:avLst/>
          </a:prstGeom>
          <a:noFill/>
          <a:ln/>
        </p:spPr>
        <p:txBody>
          <a:bodyPr vert="horz" wrap="square" lIns="0" tIns="0" rIns="0" bIns="0" rtlCol="0" anchor="ctr"/>
          <a:lstStyle/>
          <a:p>
            <a:pPr marL="0" indent="0">
              <a:lnSpc>
                <a:spcPts val="1350"/>
              </a:lnSpc>
              <a:buNone/>
            </a:pPr>
            <a:r>
              <a:rPr lang="en-US" sz="900" b="1" dirty="0">
                <a:solidFill>
                  <a:srgbClr val="8E44AD"/>
                </a:solidFill>
                <a:latin typeface="Open Sans" pitchFamily="34" charset="0"/>
                <a:ea typeface="Open Sans" pitchFamily="34" charset="-122"/>
                <a:cs typeface="Open Sans" pitchFamily="34" charset="-120"/>
              </a:rPr>
              <a:t> AKT FOCUS</a:t>
            </a:r>
            <a:r>
              <a:rPr lang="en-US" sz="1200" b="1" dirty="0">
                <a:solidFill>
                  <a:srgbClr val="1A1A1B"/>
                </a:solidFill>
                <a:latin typeface="Open Sans" pitchFamily="34" charset="0"/>
                <a:ea typeface="Open Sans" pitchFamily="34" charset="-122"/>
                <a:cs typeface="Open Sans" pitchFamily="34" charset="-120"/>
              </a:rPr>
              <a:t>Pathognomonic Sign:</a:t>
            </a:r>
            <a:r>
              <a:rPr lang="en-US" sz="1200" dirty="0">
                <a:solidFill>
                  <a:srgbClr val="1A1A1B"/>
                </a:solidFill>
                <a:latin typeface="Open Sans" pitchFamily="34" charset="0"/>
                <a:ea typeface="Open Sans" pitchFamily="34" charset="-122"/>
                <a:cs typeface="Open Sans" pitchFamily="34" charset="-120"/>
              </a:rPr>
              <a:t> Loss of </a:t>
            </a:r>
            <a:r>
              <a:rPr lang="en-US" sz="1200" b="1" dirty="0">
                <a:solidFill>
                  <a:srgbClr val="1A1A1B"/>
                </a:solidFill>
                <a:latin typeface="Open Sans" pitchFamily="34" charset="0"/>
                <a:ea typeface="Open Sans" pitchFamily="34" charset="-122"/>
                <a:cs typeface="Open Sans" pitchFamily="34" charset="-120"/>
              </a:rPr>
              <a:t>passive external rotation</a:t>
            </a:r>
            <a:r>
              <a:rPr lang="en-US" sz="1200" dirty="0">
                <a:solidFill>
                  <a:srgbClr val="1A1A1B"/>
                </a:solidFill>
                <a:latin typeface="Open Sans" pitchFamily="34" charset="0"/>
                <a:ea typeface="Open Sans" pitchFamily="34" charset="-122"/>
                <a:cs typeface="Open Sans" pitchFamily="34" charset="-120"/>
              </a:rPr>
              <a:t> (&gt;50% vs unaffected side) is the most reliable clinical sign of Frozen Shoulder.</a:t>
            </a:r>
            <a:endParaRPr lang="en-US" sz="1200" dirty="0"/>
          </a:p>
        </p:txBody>
      </p:sp>
      <p:sp>
        <p:nvSpPr>
          <p:cNvPr id="44" name="SK-7-text-43"/>
          <p:cNvSpPr/>
          <p:nvPr/>
        </p:nvSpPr>
        <p:spPr>
          <a:xfrm>
            <a:off x="476250" y="6646515"/>
            <a:ext cx="5791200" cy="17145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June 2026 | Bradford Teaching Hospitals</a:t>
            </a:r>
            <a:endParaRPr lang="en-US" sz="900" dirty="0"/>
          </a:p>
        </p:txBody>
      </p:sp>
      <p:sp>
        <p:nvSpPr>
          <p:cNvPr id="45" name="SK-7-text-44"/>
          <p:cNvSpPr/>
          <p:nvPr/>
        </p:nvSpPr>
        <p:spPr>
          <a:xfrm>
            <a:off x="10506075" y="6646515"/>
            <a:ext cx="1685925" cy="17145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8-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8-img-3" descr="preencoded.png"/>
          <p:cNvPicPr>
            <a:picLocks noChangeAspect="1"/>
          </p:cNvPicPr>
          <p:nvPr/>
        </p:nvPicPr>
        <p:blipFill>
          <a:blip r:embed="rId4"/>
          <a:stretch>
            <a:fillRect/>
          </a:stretch>
        </p:blipFill>
        <p:spPr>
          <a:xfrm>
            <a:off x="571500" y="304800"/>
            <a:ext cx="11049000" cy="626715"/>
          </a:xfrm>
          <a:prstGeom prst="rect">
            <a:avLst/>
          </a:prstGeom>
        </p:spPr>
      </p:pic>
      <p:pic>
        <p:nvPicPr>
          <p:cNvPr id="5" name="SK-8-img-4" descr="preencoded.png"/>
          <p:cNvPicPr>
            <a:picLocks noChangeAspect="1"/>
          </p:cNvPicPr>
          <p:nvPr/>
        </p:nvPicPr>
        <p:blipFill>
          <a:blip r:embed="rId5"/>
          <a:stretch>
            <a:fillRect/>
          </a:stretch>
        </p:blipFill>
        <p:spPr>
          <a:xfrm>
            <a:off x="571500" y="1160115"/>
            <a:ext cx="5429250" cy="2034480"/>
          </a:xfrm>
          <a:prstGeom prst="rect">
            <a:avLst/>
          </a:prstGeom>
        </p:spPr>
      </p:pic>
      <p:pic>
        <p:nvPicPr>
          <p:cNvPr id="6" name="SK-8-img-5" descr="preencoded.png"/>
          <p:cNvPicPr>
            <a:picLocks noChangeAspect="1"/>
          </p:cNvPicPr>
          <p:nvPr/>
        </p:nvPicPr>
        <p:blipFill>
          <a:blip r:embed="rId6"/>
          <a:stretch>
            <a:fillRect/>
          </a:stretch>
        </p:blipFill>
        <p:spPr>
          <a:xfrm>
            <a:off x="723900" y="1283940"/>
            <a:ext cx="5124450" cy="371475"/>
          </a:xfrm>
          <a:prstGeom prst="rect">
            <a:avLst/>
          </a:prstGeom>
        </p:spPr>
      </p:pic>
      <p:pic>
        <p:nvPicPr>
          <p:cNvPr id="7" name="SK-8-img-6" descr="preencoded.png"/>
          <p:cNvPicPr>
            <a:picLocks noChangeAspect="1"/>
          </p:cNvPicPr>
          <p:nvPr/>
        </p:nvPicPr>
        <p:blipFill>
          <a:blip r:embed="rId7"/>
          <a:stretch>
            <a:fillRect/>
          </a:stretch>
        </p:blipFill>
        <p:spPr>
          <a:xfrm>
            <a:off x="723900" y="1345853"/>
            <a:ext cx="228600" cy="190500"/>
          </a:xfrm>
          <a:prstGeom prst="rect">
            <a:avLst/>
          </a:prstGeom>
        </p:spPr>
      </p:pic>
      <p:pic>
        <p:nvPicPr>
          <p:cNvPr id="8" name="SK-8-img-7" descr="preencoded.png"/>
          <p:cNvPicPr>
            <a:picLocks noChangeAspect="1"/>
          </p:cNvPicPr>
          <p:nvPr/>
        </p:nvPicPr>
        <p:blipFill>
          <a:blip r:embed="rId8"/>
          <a:stretch>
            <a:fillRect/>
          </a:stretch>
        </p:blipFill>
        <p:spPr>
          <a:xfrm>
            <a:off x="723900" y="2510730"/>
            <a:ext cx="5124450" cy="560040"/>
          </a:xfrm>
          <a:prstGeom prst="rect">
            <a:avLst/>
          </a:prstGeom>
        </p:spPr>
      </p:pic>
      <p:pic>
        <p:nvPicPr>
          <p:cNvPr id="9" name="SK-8-img-8" descr="preencoded.png"/>
          <p:cNvPicPr>
            <a:picLocks noChangeAspect="1"/>
          </p:cNvPicPr>
          <p:nvPr/>
        </p:nvPicPr>
        <p:blipFill>
          <a:blip r:embed="rId5"/>
          <a:stretch>
            <a:fillRect/>
          </a:stretch>
        </p:blipFill>
        <p:spPr>
          <a:xfrm>
            <a:off x="6191250" y="1160115"/>
            <a:ext cx="5429250" cy="2034480"/>
          </a:xfrm>
          <a:prstGeom prst="rect">
            <a:avLst/>
          </a:prstGeom>
        </p:spPr>
      </p:pic>
      <p:pic>
        <p:nvPicPr>
          <p:cNvPr id="10" name="SK-8-img-9" descr="preencoded.png"/>
          <p:cNvPicPr>
            <a:picLocks noChangeAspect="1"/>
          </p:cNvPicPr>
          <p:nvPr/>
        </p:nvPicPr>
        <p:blipFill>
          <a:blip r:embed="rId6"/>
          <a:stretch>
            <a:fillRect/>
          </a:stretch>
        </p:blipFill>
        <p:spPr>
          <a:xfrm>
            <a:off x="6343650" y="1283940"/>
            <a:ext cx="5124450" cy="371475"/>
          </a:xfrm>
          <a:prstGeom prst="rect">
            <a:avLst/>
          </a:prstGeom>
        </p:spPr>
      </p:pic>
      <p:pic>
        <p:nvPicPr>
          <p:cNvPr id="11" name="SK-8-img-10" descr="preencoded.png"/>
          <p:cNvPicPr>
            <a:picLocks noChangeAspect="1"/>
          </p:cNvPicPr>
          <p:nvPr/>
        </p:nvPicPr>
        <p:blipFill>
          <a:blip r:embed="rId9"/>
          <a:stretch>
            <a:fillRect/>
          </a:stretch>
        </p:blipFill>
        <p:spPr>
          <a:xfrm>
            <a:off x="6343650" y="1345853"/>
            <a:ext cx="228600" cy="190500"/>
          </a:xfrm>
          <a:prstGeom prst="rect">
            <a:avLst/>
          </a:prstGeom>
        </p:spPr>
      </p:pic>
      <p:pic>
        <p:nvPicPr>
          <p:cNvPr id="12" name="SK-8-img-11" descr="preencoded.png"/>
          <p:cNvPicPr>
            <a:picLocks noChangeAspect="1"/>
          </p:cNvPicPr>
          <p:nvPr/>
        </p:nvPicPr>
        <p:blipFill>
          <a:blip r:embed="rId8"/>
          <a:stretch>
            <a:fillRect/>
          </a:stretch>
        </p:blipFill>
        <p:spPr>
          <a:xfrm>
            <a:off x="6343650" y="2510730"/>
            <a:ext cx="5124450" cy="560040"/>
          </a:xfrm>
          <a:prstGeom prst="rect">
            <a:avLst/>
          </a:prstGeom>
        </p:spPr>
      </p:pic>
      <p:pic>
        <p:nvPicPr>
          <p:cNvPr id="13" name="SK-8-img-12" descr="preencoded.png"/>
          <p:cNvPicPr>
            <a:picLocks noChangeAspect="1"/>
          </p:cNvPicPr>
          <p:nvPr/>
        </p:nvPicPr>
        <p:blipFill>
          <a:blip r:embed="rId5"/>
          <a:stretch>
            <a:fillRect/>
          </a:stretch>
        </p:blipFill>
        <p:spPr>
          <a:xfrm>
            <a:off x="571500" y="3346996"/>
            <a:ext cx="5429250" cy="2034629"/>
          </a:xfrm>
          <a:prstGeom prst="rect">
            <a:avLst/>
          </a:prstGeom>
        </p:spPr>
      </p:pic>
      <p:pic>
        <p:nvPicPr>
          <p:cNvPr id="14" name="SK-8-img-13" descr="preencoded.png"/>
          <p:cNvPicPr>
            <a:picLocks noChangeAspect="1"/>
          </p:cNvPicPr>
          <p:nvPr/>
        </p:nvPicPr>
        <p:blipFill>
          <a:blip r:embed="rId6"/>
          <a:stretch>
            <a:fillRect/>
          </a:stretch>
        </p:blipFill>
        <p:spPr>
          <a:xfrm>
            <a:off x="723900" y="3470821"/>
            <a:ext cx="5124450" cy="371475"/>
          </a:xfrm>
          <a:prstGeom prst="rect">
            <a:avLst/>
          </a:prstGeom>
        </p:spPr>
      </p:pic>
      <p:pic>
        <p:nvPicPr>
          <p:cNvPr id="15" name="SK-8-img-14" descr="preencoded.png"/>
          <p:cNvPicPr>
            <a:picLocks noChangeAspect="1"/>
          </p:cNvPicPr>
          <p:nvPr/>
        </p:nvPicPr>
        <p:blipFill>
          <a:blip r:embed="rId10"/>
          <a:stretch>
            <a:fillRect/>
          </a:stretch>
        </p:blipFill>
        <p:spPr>
          <a:xfrm>
            <a:off x="723900" y="3532733"/>
            <a:ext cx="228600" cy="190500"/>
          </a:xfrm>
          <a:prstGeom prst="rect">
            <a:avLst/>
          </a:prstGeom>
        </p:spPr>
      </p:pic>
      <p:pic>
        <p:nvPicPr>
          <p:cNvPr id="16" name="SK-8-img-15" descr="preencoded.png"/>
          <p:cNvPicPr>
            <a:picLocks noChangeAspect="1"/>
          </p:cNvPicPr>
          <p:nvPr/>
        </p:nvPicPr>
        <p:blipFill>
          <a:blip r:embed="rId8"/>
          <a:stretch>
            <a:fillRect/>
          </a:stretch>
        </p:blipFill>
        <p:spPr>
          <a:xfrm>
            <a:off x="723900" y="4697760"/>
            <a:ext cx="5124450" cy="560040"/>
          </a:xfrm>
          <a:prstGeom prst="rect">
            <a:avLst/>
          </a:prstGeom>
        </p:spPr>
      </p:pic>
      <p:pic>
        <p:nvPicPr>
          <p:cNvPr id="17" name="SK-8-img-16" descr="preencoded.png"/>
          <p:cNvPicPr>
            <a:picLocks noChangeAspect="1"/>
          </p:cNvPicPr>
          <p:nvPr/>
        </p:nvPicPr>
        <p:blipFill>
          <a:blip r:embed="rId5"/>
          <a:stretch>
            <a:fillRect/>
          </a:stretch>
        </p:blipFill>
        <p:spPr>
          <a:xfrm>
            <a:off x="6191250" y="3346996"/>
            <a:ext cx="5429250" cy="2034629"/>
          </a:xfrm>
          <a:prstGeom prst="rect">
            <a:avLst/>
          </a:prstGeom>
        </p:spPr>
      </p:pic>
      <p:pic>
        <p:nvPicPr>
          <p:cNvPr id="18" name="SK-8-img-17" descr="preencoded.png"/>
          <p:cNvPicPr>
            <a:picLocks noChangeAspect="1"/>
          </p:cNvPicPr>
          <p:nvPr/>
        </p:nvPicPr>
        <p:blipFill>
          <a:blip r:embed="rId6"/>
          <a:stretch>
            <a:fillRect/>
          </a:stretch>
        </p:blipFill>
        <p:spPr>
          <a:xfrm>
            <a:off x="6343650" y="3470821"/>
            <a:ext cx="5124450" cy="371475"/>
          </a:xfrm>
          <a:prstGeom prst="rect">
            <a:avLst/>
          </a:prstGeom>
        </p:spPr>
      </p:pic>
      <p:pic>
        <p:nvPicPr>
          <p:cNvPr id="19" name="SK-8-img-18" descr="preencoded.png"/>
          <p:cNvPicPr>
            <a:picLocks noChangeAspect="1"/>
          </p:cNvPicPr>
          <p:nvPr/>
        </p:nvPicPr>
        <p:blipFill>
          <a:blip r:embed="rId11"/>
          <a:stretch>
            <a:fillRect/>
          </a:stretch>
        </p:blipFill>
        <p:spPr>
          <a:xfrm>
            <a:off x="6343650" y="3532733"/>
            <a:ext cx="228600" cy="190500"/>
          </a:xfrm>
          <a:prstGeom prst="rect">
            <a:avLst/>
          </a:prstGeom>
        </p:spPr>
      </p:pic>
      <p:pic>
        <p:nvPicPr>
          <p:cNvPr id="20" name="SK-8-img-19" descr="preencoded.png"/>
          <p:cNvPicPr>
            <a:picLocks noChangeAspect="1"/>
          </p:cNvPicPr>
          <p:nvPr/>
        </p:nvPicPr>
        <p:blipFill>
          <a:blip r:embed="rId12"/>
          <a:stretch>
            <a:fillRect/>
          </a:stretch>
        </p:blipFill>
        <p:spPr>
          <a:xfrm>
            <a:off x="6343650" y="4697760"/>
            <a:ext cx="5124450" cy="560040"/>
          </a:xfrm>
          <a:prstGeom prst="rect">
            <a:avLst/>
          </a:prstGeom>
        </p:spPr>
      </p:pic>
      <p:pic>
        <p:nvPicPr>
          <p:cNvPr id="21" name="SK-8-img-20" descr="preencoded.png"/>
          <p:cNvPicPr>
            <a:picLocks noChangeAspect="1"/>
          </p:cNvPicPr>
          <p:nvPr/>
        </p:nvPicPr>
        <p:blipFill>
          <a:blip r:embed="rId13"/>
          <a:stretch>
            <a:fillRect/>
          </a:stretch>
        </p:blipFill>
        <p:spPr>
          <a:xfrm>
            <a:off x="571500" y="5534025"/>
            <a:ext cx="5429250" cy="790575"/>
          </a:xfrm>
          <a:prstGeom prst="rect">
            <a:avLst/>
          </a:prstGeom>
        </p:spPr>
      </p:pic>
      <p:pic>
        <p:nvPicPr>
          <p:cNvPr id="22" name="SK-8-img-21" descr="preencoded.png"/>
          <p:cNvPicPr>
            <a:picLocks noChangeAspect="1"/>
          </p:cNvPicPr>
          <p:nvPr/>
        </p:nvPicPr>
        <p:blipFill>
          <a:blip r:embed="rId14"/>
          <a:stretch>
            <a:fillRect/>
          </a:stretch>
        </p:blipFill>
        <p:spPr>
          <a:xfrm>
            <a:off x="723900" y="5648325"/>
            <a:ext cx="214313" cy="192881"/>
          </a:xfrm>
          <a:prstGeom prst="rect">
            <a:avLst/>
          </a:prstGeom>
        </p:spPr>
      </p:pic>
      <p:pic>
        <p:nvPicPr>
          <p:cNvPr id="23" name="SK-8-img-22" descr="preencoded.png"/>
          <p:cNvPicPr>
            <a:picLocks noChangeAspect="1"/>
          </p:cNvPicPr>
          <p:nvPr/>
        </p:nvPicPr>
        <p:blipFill>
          <a:blip r:embed="rId15"/>
          <a:stretch>
            <a:fillRect/>
          </a:stretch>
        </p:blipFill>
        <p:spPr>
          <a:xfrm>
            <a:off x="6191250" y="5534025"/>
            <a:ext cx="5429250" cy="790575"/>
          </a:xfrm>
          <a:prstGeom prst="rect">
            <a:avLst/>
          </a:prstGeom>
        </p:spPr>
      </p:pic>
      <p:pic>
        <p:nvPicPr>
          <p:cNvPr id="24" name="SK-8-img-23" descr="preencoded.png"/>
          <p:cNvPicPr>
            <a:picLocks noChangeAspect="1"/>
          </p:cNvPicPr>
          <p:nvPr/>
        </p:nvPicPr>
        <p:blipFill>
          <a:blip r:embed="rId16"/>
          <a:stretch>
            <a:fillRect/>
          </a:stretch>
        </p:blipFill>
        <p:spPr>
          <a:xfrm>
            <a:off x="6343650" y="5648325"/>
            <a:ext cx="214313" cy="241102"/>
          </a:xfrm>
          <a:prstGeom prst="rect">
            <a:avLst/>
          </a:prstGeom>
        </p:spPr>
      </p:pic>
      <p:pic>
        <p:nvPicPr>
          <p:cNvPr id="25" name="SK-8-img-24" descr="preencoded.png"/>
          <p:cNvPicPr>
            <a:picLocks noChangeAspect="1"/>
          </p:cNvPicPr>
          <p:nvPr/>
        </p:nvPicPr>
        <p:blipFill>
          <a:blip r:embed="rId17"/>
          <a:stretch>
            <a:fillRect/>
          </a:stretch>
        </p:blipFill>
        <p:spPr>
          <a:xfrm>
            <a:off x="571500" y="6400800"/>
            <a:ext cx="11049000" cy="266700"/>
          </a:xfrm>
          <a:prstGeom prst="rect">
            <a:avLst/>
          </a:prstGeom>
        </p:spPr>
      </p:pic>
      <p:sp>
        <p:nvSpPr>
          <p:cNvPr id="26" name="SK-8-text-25"/>
          <p:cNvSpPr/>
          <p:nvPr/>
        </p:nvSpPr>
        <p:spPr>
          <a:xfrm>
            <a:off x="762000" y="304800"/>
            <a:ext cx="10934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27" name="SK-8-text-26"/>
          <p:cNvSpPr/>
          <p:nvPr/>
        </p:nvSpPr>
        <p:spPr>
          <a:xfrm>
            <a:off x="762000" y="542925"/>
            <a:ext cx="114300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Special Tests for Rotator Cuff &amp; Impingement</a:t>
            </a:r>
            <a:endParaRPr lang="en-US" sz="2550" dirty="0"/>
          </a:p>
        </p:txBody>
      </p:sp>
      <p:sp>
        <p:nvSpPr>
          <p:cNvPr id="28" name="SK-8-text-27"/>
          <p:cNvSpPr/>
          <p:nvPr/>
        </p:nvSpPr>
        <p:spPr>
          <a:xfrm>
            <a:off x="1066800" y="1283940"/>
            <a:ext cx="412813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Empty Can (Jobe)</a:t>
            </a:r>
            <a:endParaRPr lang="en-US" sz="1650" dirty="0"/>
          </a:p>
        </p:txBody>
      </p:sp>
      <p:sp>
        <p:nvSpPr>
          <p:cNvPr id="29" name="SK-8-text-28"/>
          <p:cNvSpPr/>
          <p:nvPr/>
        </p:nvSpPr>
        <p:spPr>
          <a:xfrm>
            <a:off x="723900" y="1750665"/>
            <a:ext cx="52006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B5563"/>
                </a:solidFill>
                <a:latin typeface="Open Sans" pitchFamily="34" charset="0"/>
                <a:ea typeface="Open Sans" pitchFamily="34" charset="-122"/>
                <a:cs typeface="Open Sans" pitchFamily="34" charset="-120"/>
              </a:rPr>
              <a:t>TECHNIQUE</a:t>
            </a:r>
            <a:endParaRPr lang="en-US" sz="1050" dirty="0"/>
          </a:p>
        </p:txBody>
      </p:sp>
      <p:sp>
        <p:nvSpPr>
          <p:cNvPr id="30" name="SK-8-text-29"/>
          <p:cNvSpPr/>
          <p:nvPr/>
        </p:nvSpPr>
        <p:spPr>
          <a:xfrm>
            <a:off x="723900" y="1969740"/>
            <a:ext cx="5124450" cy="453330"/>
          </a:xfrm>
          <a:prstGeom prst="rect">
            <a:avLst/>
          </a:prstGeom>
          <a:noFill/>
          <a:ln/>
        </p:spPr>
        <p:txBody>
          <a:bodyPr vert="horz" wrap="square" lIns="0" tIns="0" rIns="0" bIns="0" rtlCol="0" anchor="ctr"/>
          <a:lstStyle/>
          <a:p>
            <a:pPr marL="0" indent="0">
              <a:lnSpc>
                <a:spcPts val="1785"/>
              </a:lnSpc>
              <a:buNone/>
            </a:pPr>
            <a:r>
              <a:rPr lang="en-US" sz="1275" dirty="0">
                <a:solidFill>
                  <a:srgbClr val="1A1A1B"/>
                </a:solidFill>
                <a:latin typeface="Open Sans" pitchFamily="34" charset="0"/>
                <a:ea typeface="Open Sans" pitchFamily="34" charset="-122"/>
                <a:cs typeface="Open Sans" pitchFamily="34" charset="-120"/>
              </a:rPr>
              <a:t>Abduct arm to 90°, 30° forward flexion, thumb pointing down. Patient resists downward pressure.</a:t>
            </a:r>
            <a:endParaRPr lang="en-US" sz="1275" dirty="0"/>
          </a:p>
        </p:txBody>
      </p:sp>
      <p:sp>
        <p:nvSpPr>
          <p:cNvPr id="31" name="SK-8-text-30"/>
          <p:cNvSpPr/>
          <p:nvPr/>
        </p:nvSpPr>
        <p:spPr>
          <a:xfrm>
            <a:off x="838200" y="2567880"/>
            <a:ext cx="49720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B5563"/>
                </a:solidFill>
                <a:latin typeface="Open Sans" pitchFamily="34" charset="0"/>
                <a:ea typeface="Open Sans" pitchFamily="34" charset="-122"/>
                <a:cs typeface="Open Sans" pitchFamily="34" charset="-120"/>
              </a:rPr>
              <a:t>POSITIVE FINDING</a:t>
            </a:r>
            <a:endParaRPr lang="en-US" sz="1050" dirty="0"/>
          </a:p>
        </p:txBody>
      </p:sp>
      <p:sp>
        <p:nvSpPr>
          <p:cNvPr id="32" name="SK-8-text-31"/>
          <p:cNvSpPr/>
          <p:nvPr/>
        </p:nvSpPr>
        <p:spPr>
          <a:xfrm>
            <a:off x="838200" y="2786955"/>
            <a:ext cx="11353800" cy="226665"/>
          </a:xfrm>
          <a:prstGeom prst="rect">
            <a:avLst/>
          </a:prstGeom>
          <a:noFill/>
          <a:ln/>
        </p:spPr>
        <p:txBody>
          <a:bodyPr vert="horz" wrap="square" lIns="0" tIns="0" rIns="0" bIns="0" rtlCol="0" anchor="ctr"/>
          <a:lstStyle/>
          <a:p>
            <a:pPr marL="0" indent="0">
              <a:lnSpc>
                <a:spcPts val="1785"/>
              </a:lnSpc>
              <a:buNone/>
            </a:pPr>
            <a:r>
              <a:rPr lang="en-US" sz="1275" dirty="0">
                <a:solidFill>
                  <a:srgbClr val="1A1A1B"/>
                </a:solidFill>
                <a:latin typeface="Open Sans" pitchFamily="34" charset="0"/>
                <a:ea typeface="Open Sans" pitchFamily="34" charset="-122"/>
                <a:cs typeface="Open Sans" pitchFamily="34" charset="-120"/>
              </a:rPr>
              <a:t>Pain or weakness suggests </a:t>
            </a:r>
            <a:r>
              <a:rPr lang="en-US" sz="1275" b="1" dirty="0">
                <a:solidFill>
                  <a:srgbClr val="1A1A1B"/>
                </a:solidFill>
                <a:latin typeface="Open Sans" pitchFamily="34" charset="0"/>
                <a:ea typeface="Open Sans" pitchFamily="34" charset="-122"/>
                <a:cs typeface="Open Sans" pitchFamily="34" charset="-120"/>
              </a:rPr>
              <a:t>Supraspinatus</a:t>
            </a:r>
            <a:r>
              <a:rPr lang="en-US" sz="1275" dirty="0">
                <a:solidFill>
                  <a:srgbClr val="1A1A1B"/>
                </a:solidFill>
                <a:latin typeface="Open Sans" pitchFamily="34" charset="0"/>
                <a:ea typeface="Open Sans" pitchFamily="34" charset="-122"/>
                <a:cs typeface="Open Sans" pitchFamily="34" charset="-120"/>
              </a:rPr>
              <a:t> tear or tendinopathy.</a:t>
            </a:r>
            <a:endParaRPr lang="en-US" sz="1275" dirty="0"/>
          </a:p>
        </p:txBody>
      </p:sp>
      <p:sp>
        <p:nvSpPr>
          <p:cNvPr id="33" name="SK-8-text-32"/>
          <p:cNvSpPr/>
          <p:nvPr/>
        </p:nvSpPr>
        <p:spPr>
          <a:xfrm>
            <a:off x="6686550" y="1283940"/>
            <a:ext cx="236791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Neer Sign</a:t>
            </a:r>
            <a:endParaRPr lang="en-US" sz="1650" dirty="0"/>
          </a:p>
        </p:txBody>
      </p:sp>
      <p:sp>
        <p:nvSpPr>
          <p:cNvPr id="34" name="SK-8-text-33"/>
          <p:cNvSpPr/>
          <p:nvPr/>
        </p:nvSpPr>
        <p:spPr>
          <a:xfrm>
            <a:off x="6343650" y="1750665"/>
            <a:ext cx="52006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B5563"/>
                </a:solidFill>
                <a:latin typeface="Open Sans" pitchFamily="34" charset="0"/>
                <a:ea typeface="Open Sans" pitchFamily="34" charset="-122"/>
                <a:cs typeface="Open Sans" pitchFamily="34" charset="-120"/>
              </a:rPr>
              <a:t>TECHNIQUE</a:t>
            </a:r>
            <a:endParaRPr lang="en-US" sz="1050" dirty="0"/>
          </a:p>
        </p:txBody>
      </p:sp>
      <p:sp>
        <p:nvSpPr>
          <p:cNvPr id="35" name="SK-8-text-34"/>
          <p:cNvSpPr/>
          <p:nvPr/>
        </p:nvSpPr>
        <p:spPr>
          <a:xfrm>
            <a:off x="6343650" y="1969740"/>
            <a:ext cx="5124450" cy="453330"/>
          </a:xfrm>
          <a:prstGeom prst="rect">
            <a:avLst/>
          </a:prstGeom>
          <a:noFill/>
          <a:ln/>
        </p:spPr>
        <p:txBody>
          <a:bodyPr vert="horz" wrap="square" lIns="0" tIns="0" rIns="0" bIns="0" rtlCol="0" anchor="ctr"/>
          <a:lstStyle/>
          <a:p>
            <a:pPr marL="0" indent="0">
              <a:lnSpc>
                <a:spcPts val="1785"/>
              </a:lnSpc>
              <a:buNone/>
            </a:pPr>
            <a:r>
              <a:rPr lang="en-US" sz="1275" dirty="0">
                <a:solidFill>
                  <a:srgbClr val="1A1A1B"/>
                </a:solidFill>
                <a:latin typeface="Open Sans" pitchFamily="34" charset="0"/>
                <a:ea typeface="Open Sans" pitchFamily="34" charset="-122"/>
                <a:cs typeface="Open Sans" pitchFamily="34" charset="-120"/>
              </a:rPr>
              <a:t>Stabilize scapula and passively elevate the internally rotated arm in the scapular plane.</a:t>
            </a:r>
            <a:endParaRPr lang="en-US" sz="1275" dirty="0"/>
          </a:p>
        </p:txBody>
      </p:sp>
      <p:sp>
        <p:nvSpPr>
          <p:cNvPr id="36" name="SK-8-text-35"/>
          <p:cNvSpPr/>
          <p:nvPr/>
        </p:nvSpPr>
        <p:spPr>
          <a:xfrm>
            <a:off x="6457950" y="2567880"/>
            <a:ext cx="49720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B5563"/>
                </a:solidFill>
                <a:latin typeface="Open Sans" pitchFamily="34" charset="0"/>
                <a:ea typeface="Open Sans" pitchFamily="34" charset="-122"/>
                <a:cs typeface="Open Sans" pitchFamily="34" charset="-120"/>
              </a:rPr>
              <a:t>POSITIVE FINDING</a:t>
            </a:r>
            <a:endParaRPr lang="en-US" sz="1050" dirty="0"/>
          </a:p>
        </p:txBody>
      </p:sp>
      <p:sp>
        <p:nvSpPr>
          <p:cNvPr id="37" name="SK-8-text-36"/>
          <p:cNvSpPr/>
          <p:nvPr/>
        </p:nvSpPr>
        <p:spPr>
          <a:xfrm>
            <a:off x="6457950" y="2786955"/>
            <a:ext cx="5734050" cy="226665"/>
          </a:xfrm>
          <a:prstGeom prst="rect">
            <a:avLst/>
          </a:prstGeom>
          <a:noFill/>
          <a:ln/>
        </p:spPr>
        <p:txBody>
          <a:bodyPr vert="horz" wrap="square" lIns="0" tIns="0" rIns="0" bIns="0" rtlCol="0" anchor="ctr"/>
          <a:lstStyle/>
          <a:p>
            <a:pPr marL="0" indent="0">
              <a:lnSpc>
                <a:spcPts val="1785"/>
              </a:lnSpc>
              <a:buNone/>
            </a:pPr>
            <a:r>
              <a:rPr lang="en-US" sz="1275" dirty="0">
                <a:solidFill>
                  <a:srgbClr val="1A1A1B"/>
                </a:solidFill>
                <a:latin typeface="Open Sans" pitchFamily="34" charset="0"/>
                <a:ea typeface="Open Sans" pitchFamily="34" charset="-122"/>
                <a:cs typeface="Open Sans" pitchFamily="34" charset="-120"/>
              </a:rPr>
              <a:t>Pain between 70–120° suggests </a:t>
            </a:r>
            <a:r>
              <a:rPr lang="en-US" sz="1275" b="1" dirty="0">
                <a:solidFill>
                  <a:srgbClr val="1A1A1B"/>
                </a:solidFill>
                <a:latin typeface="Open Sans" pitchFamily="34" charset="0"/>
                <a:ea typeface="Open Sans" pitchFamily="34" charset="-122"/>
                <a:cs typeface="Open Sans" pitchFamily="34" charset="-120"/>
              </a:rPr>
              <a:t>Subacromial Impingement</a:t>
            </a:r>
            <a:r>
              <a:rPr lang="en-US" sz="1275" dirty="0">
                <a:solidFill>
                  <a:srgbClr val="1A1A1B"/>
                </a:solidFill>
                <a:latin typeface="Open Sans" pitchFamily="34" charset="0"/>
                <a:ea typeface="Open Sans" pitchFamily="34" charset="-122"/>
                <a:cs typeface="Open Sans" pitchFamily="34" charset="-120"/>
              </a:rPr>
              <a:t>.</a:t>
            </a:r>
            <a:endParaRPr lang="en-US" sz="1275" dirty="0"/>
          </a:p>
        </p:txBody>
      </p:sp>
      <p:sp>
        <p:nvSpPr>
          <p:cNvPr id="38" name="SK-8-text-37"/>
          <p:cNvSpPr/>
          <p:nvPr/>
        </p:nvSpPr>
        <p:spPr>
          <a:xfrm>
            <a:off x="1066800" y="3470821"/>
            <a:ext cx="38766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Hawkins-Kennedy</a:t>
            </a:r>
            <a:endParaRPr lang="en-US" sz="1650" dirty="0"/>
          </a:p>
        </p:txBody>
      </p:sp>
      <p:sp>
        <p:nvSpPr>
          <p:cNvPr id="39" name="SK-8-text-38"/>
          <p:cNvSpPr/>
          <p:nvPr/>
        </p:nvSpPr>
        <p:spPr>
          <a:xfrm>
            <a:off x="723900" y="3937546"/>
            <a:ext cx="52006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B5563"/>
                </a:solidFill>
                <a:latin typeface="Open Sans" pitchFamily="34" charset="0"/>
                <a:ea typeface="Open Sans" pitchFamily="34" charset="-122"/>
                <a:cs typeface="Open Sans" pitchFamily="34" charset="-120"/>
              </a:rPr>
              <a:t>TECHNIQUE</a:t>
            </a:r>
            <a:endParaRPr lang="en-US" sz="1050" dirty="0"/>
          </a:p>
        </p:txBody>
      </p:sp>
      <p:sp>
        <p:nvSpPr>
          <p:cNvPr id="40" name="SK-8-text-39"/>
          <p:cNvSpPr/>
          <p:nvPr/>
        </p:nvSpPr>
        <p:spPr>
          <a:xfrm>
            <a:off x="723900" y="4156621"/>
            <a:ext cx="5124450" cy="453330"/>
          </a:xfrm>
          <a:prstGeom prst="rect">
            <a:avLst/>
          </a:prstGeom>
          <a:noFill/>
          <a:ln/>
        </p:spPr>
        <p:txBody>
          <a:bodyPr vert="horz" wrap="square" lIns="0" tIns="0" rIns="0" bIns="0" rtlCol="0" anchor="ctr"/>
          <a:lstStyle/>
          <a:p>
            <a:pPr marL="0" indent="0">
              <a:lnSpc>
                <a:spcPts val="1785"/>
              </a:lnSpc>
              <a:buNone/>
            </a:pPr>
            <a:r>
              <a:rPr lang="en-US" sz="1275" dirty="0">
                <a:solidFill>
                  <a:srgbClr val="1A1A1B"/>
                </a:solidFill>
                <a:latin typeface="Open Sans" pitchFamily="34" charset="0"/>
                <a:ea typeface="Open Sans" pitchFamily="34" charset="-122"/>
                <a:cs typeface="Open Sans" pitchFamily="34" charset="-120"/>
              </a:rPr>
              <a:t>Flex shoulder and elbow to 90°; clinician forcibly internally rotates the humerus.</a:t>
            </a:r>
            <a:endParaRPr lang="en-US" sz="1275" dirty="0"/>
          </a:p>
        </p:txBody>
      </p:sp>
      <p:sp>
        <p:nvSpPr>
          <p:cNvPr id="41" name="SK-8-text-40"/>
          <p:cNvSpPr/>
          <p:nvPr/>
        </p:nvSpPr>
        <p:spPr>
          <a:xfrm>
            <a:off x="838200" y="4754910"/>
            <a:ext cx="49720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B5563"/>
                </a:solidFill>
                <a:latin typeface="Open Sans" pitchFamily="34" charset="0"/>
                <a:ea typeface="Open Sans" pitchFamily="34" charset="-122"/>
                <a:cs typeface="Open Sans" pitchFamily="34" charset="-120"/>
              </a:rPr>
              <a:t>POSITIVE FINDING</a:t>
            </a:r>
            <a:endParaRPr lang="en-US" sz="1050" dirty="0"/>
          </a:p>
        </p:txBody>
      </p:sp>
      <p:sp>
        <p:nvSpPr>
          <p:cNvPr id="42" name="SK-8-text-41"/>
          <p:cNvSpPr/>
          <p:nvPr/>
        </p:nvSpPr>
        <p:spPr>
          <a:xfrm>
            <a:off x="838200" y="4973985"/>
            <a:ext cx="10687050" cy="226665"/>
          </a:xfrm>
          <a:prstGeom prst="rect">
            <a:avLst/>
          </a:prstGeom>
          <a:noFill/>
          <a:ln/>
        </p:spPr>
        <p:txBody>
          <a:bodyPr vert="horz" wrap="square" lIns="0" tIns="0" rIns="0" bIns="0" rtlCol="0" anchor="ctr"/>
          <a:lstStyle/>
          <a:p>
            <a:pPr marL="0" indent="0">
              <a:lnSpc>
                <a:spcPts val="1785"/>
              </a:lnSpc>
              <a:buNone/>
            </a:pPr>
            <a:r>
              <a:rPr lang="en-US" sz="1275" dirty="0">
                <a:solidFill>
                  <a:srgbClr val="1A1A1B"/>
                </a:solidFill>
                <a:latin typeface="Open Sans" pitchFamily="34" charset="0"/>
                <a:ea typeface="Open Sans" pitchFamily="34" charset="-122"/>
                <a:cs typeface="Open Sans" pitchFamily="34" charset="-120"/>
              </a:rPr>
              <a:t>Pain suggests </a:t>
            </a:r>
            <a:r>
              <a:rPr lang="en-US" sz="1275" b="1" dirty="0">
                <a:solidFill>
                  <a:srgbClr val="1A1A1B"/>
                </a:solidFill>
                <a:latin typeface="Open Sans" pitchFamily="34" charset="0"/>
                <a:ea typeface="Open Sans" pitchFamily="34" charset="-122"/>
                <a:cs typeface="Open Sans" pitchFamily="34" charset="-120"/>
              </a:rPr>
              <a:t>Subacromial Impingement</a:t>
            </a:r>
            <a:r>
              <a:rPr lang="en-US" sz="1275" dirty="0">
                <a:solidFill>
                  <a:srgbClr val="1A1A1B"/>
                </a:solidFill>
                <a:latin typeface="Open Sans" pitchFamily="34" charset="0"/>
                <a:ea typeface="Open Sans" pitchFamily="34" charset="-122"/>
                <a:cs typeface="Open Sans" pitchFamily="34" charset="-120"/>
              </a:rPr>
              <a:t> (sensitive test).</a:t>
            </a:r>
            <a:endParaRPr lang="en-US" sz="1275" dirty="0"/>
          </a:p>
        </p:txBody>
      </p:sp>
      <p:sp>
        <p:nvSpPr>
          <p:cNvPr id="43" name="SK-8-text-42"/>
          <p:cNvSpPr/>
          <p:nvPr/>
        </p:nvSpPr>
        <p:spPr>
          <a:xfrm>
            <a:off x="6686550" y="3470821"/>
            <a:ext cx="43795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B"/>
                </a:solidFill>
              </a:rPr>
              <a:t>Drop Arm (Codman)</a:t>
            </a:r>
            <a:endParaRPr lang="en-US" sz="1650" dirty="0"/>
          </a:p>
        </p:txBody>
      </p:sp>
      <p:sp>
        <p:nvSpPr>
          <p:cNvPr id="44" name="SK-8-text-43"/>
          <p:cNvSpPr/>
          <p:nvPr/>
        </p:nvSpPr>
        <p:spPr>
          <a:xfrm>
            <a:off x="6343650" y="3937546"/>
            <a:ext cx="52006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B5563"/>
                </a:solidFill>
                <a:latin typeface="Open Sans" pitchFamily="34" charset="0"/>
                <a:ea typeface="Open Sans" pitchFamily="34" charset="-122"/>
                <a:cs typeface="Open Sans" pitchFamily="34" charset="-120"/>
              </a:rPr>
              <a:t>TECHNIQUE</a:t>
            </a:r>
            <a:endParaRPr lang="en-US" sz="1050" dirty="0"/>
          </a:p>
        </p:txBody>
      </p:sp>
      <p:sp>
        <p:nvSpPr>
          <p:cNvPr id="45" name="SK-8-text-44"/>
          <p:cNvSpPr/>
          <p:nvPr/>
        </p:nvSpPr>
        <p:spPr>
          <a:xfrm>
            <a:off x="6343650" y="4156621"/>
            <a:ext cx="5124450" cy="453330"/>
          </a:xfrm>
          <a:prstGeom prst="rect">
            <a:avLst/>
          </a:prstGeom>
          <a:noFill/>
          <a:ln/>
        </p:spPr>
        <p:txBody>
          <a:bodyPr vert="horz" wrap="square" lIns="0" tIns="0" rIns="0" bIns="0" rtlCol="0" anchor="ctr"/>
          <a:lstStyle/>
          <a:p>
            <a:pPr marL="0" indent="0">
              <a:lnSpc>
                <a:spcPts val="1785"/>
              </a:lnSpc>
              <a:buNone/>
            </a:pPr>
            <a:r>
              <a:rPr lang="en-US" sz="1275" dirty="0">
                <a:solidFill>
                  <a:srgbClr val="1A1A1B"/>
                </a:solidFill>
                <a:latin typeface="Open Sans" pitchFamily="34" charset="0"/>
                <a:ea typeface="Open Sans" pitchFamily="34" charset="-122"/>
                <a:cs typeface="Open Sans" pitchFamily="34" charset="-120"/>
              </a:rPr>
              <a:t>Passively abduct arm to 90°. Ask patient to lower it slowly or remove your support suddenly.</a:t>
            </a:r>
            <a:endParaRPr lang="en-US" sz="1275" dirty="0"/>
          </a:p>
        </p:txBody>
      </p:sp>
      <p:sp>
        <p:nvSpPr>
          <p:cNvPr id="46" name="SK-8-text-45"/>
          <p:cNvSpPr/>
          <p:nvPr/>
        </p:nvSpPr>
        <p:spPr>
          <a:xfrm>
            <a:off x="6457950" y="4754910"/>
            <a:ext cx="49720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B5563"/>
                </a:solidFill>
                <a:latin typeface="Open Sans" pitchFamily="34" charset="0"/>
                <a:ea typeface="Open Sans" pitchFamily="34" charset="-122"/>
                <a:cs typeface="Open Sans" pitchFamily="34" charset="-120"/>
              </a:rPr>
              <a:t>POSITIVE FINDING</a:t>
            </a:r>
            <a:endParaRPr lang="en-US" sz="1050" dirty="0"/>
          </a:p>
        </p:txBody>
      </p:sp>
      <p:sp>
        <p:nvSpPr>
          <p:cNvPr id="47" name="SK-8-text-46"/>
          <p:cNvSpPr/>
          <p:nvPr/>
        </p:nvSpPr>
        <p:spPr>
          <a:xfrm>
            <a:off x="6457950" y="4973985"/>
            <a:ext cx="5734050" cy="226665"/>
          </a:xfrm>
          <a:prstGeom prst="rect">
            <a:avLst/>
          </a:prstGeom>
          <a:noFill/>
          <a:ln/>
        </p:spPr>
        <p:txBody>
          <a:bodyPr vert="horz" wrap="square" lIns="0" tIns="0" rIns="0" bIns="0" rtlCol="0" anchor="ctr"/>
          <a:lstStyle/>
          <a:p>
            <a:pPr marL="0" indent="0">
              <a:lnSpc>
                <a:spcPts val="1785"/>
              </a:lnSpc>
              <a:buNone/>
            </a:pPr>
            <a:r>
              <a:rPr lang="en-US" sz="1275" dirty="0">
                <a:solidFill>
                  <a:srgbClr val="1A1A1B"/>
                </a:solidFill>
                <a:latin typeface="Open Sans" pitchFamily="34" charset="0"/>
                <a:ea typeface="Open Sans" pitchFamily="34" charset="-122"/>
                <a:cs typeface="Open Sans" pitchFamily="34" charset="-120"/>
              </a:rPr>
              <a:t>Arm drops uncontrollably; suggests a </a:t>
            </a:r>
            <a:r>
              <a:rPr lang="en-US" sz="1275" b="1" dirty="0">
                <a:solidFill>
                  <a:srgbClr val="1A1A1B"/>
                </a:solidFill>
                <a:latin typeface="Open Sans" pitchFamily="34" charset="0"/>
                <a:ea typeface="Open Sans" pitchFamily="34" charset="-122"/>
                <a:cs typeface="Open Sans" pitchFamily="34" charset="-120"/>
              </a:rPr>
              <a:t>Complete Rotator Cuff Tear</a:t>
            </a:r>
            <a:r>
              <a:rPr lang="en-US" sz="1275" dirty="0">
                <a:solidFill>
                  <a:srgbClr val="1A1A1B"/>
                </a:solidFill>
                <a:latin typeface="Open Sans" pitchFamily="34" charset="0"/>
                <a:ea typeface="Open Sans" pitchFamily="34" charset="-122"/>
                <a:cs typeface="Open Sans" pitchFamily="34" charset="-120"/>
              </a:rPr>
              <a:t>.</a:t>
            </a:r>
            <a:endParaRPr lang="en-US" sz="1275" dirty="0"/>
          </a:p>
        </p:txBody>
      </p:sp>
      <p:sp>
        <p:nvSpPr>
          <p:cNvPr id="48" name="SK-8-text-47"/>
          <p:cNvSpPr/>
          <p:nvPr/>
        </p:nvSpPr>
        <p:spPr>
          <a:xfrm>
            <a:off x="1052513" y="5629275"/>
            <a:ext cx="4795838" cy="600075"/>
          </a:xfrm>
          <a:prstGeom prst="rect">
            <a:avLst/>
          </a:prstGeom>
          <a:noFill/>
          <a:ln/>
        </p:spPr>
        <p:txBody>
          <a:bodyPr vert="horz" wrap="square" lIns="0" tIns="0" rIns="0" bIns="0" rtlCol="0" anchor="ctr"/>
          <a:lstStyle/>
          <a:p>
            <a:pPr marL="0" indent="0">
              <a:lnSpc>
                <a:spcPts val="1575"/>
              </a:lnSpc>
              <a:buNone/>
            </a:pPr>
            <a:r>
              <a:rPr lang="en-US" sz="1125" b="1" dirty="0">
                <a:solidFill>
                  <a:srgbClr val="8E44AD"/>
                </a:solidFill>
                <a:latin typeface="Open Sans" pitchFamily="34" charset="0"/>
                <a:ea typeface="Open Sans" pitchFamily="34" charset="-122"/>
                <a:cs typeface="Open Sans" pitchFamily="34" charset="-120"/>
              </a:rPr>
              <a:t>AKT Pearl:</a:t>
            </a:r>
            <a:r>
              <a:rPr lang="en-US" sz="1125" dirty="0">
                <a:solidFill>
                  <a:srgbClr val="1A1A1B"/>
                </a:solidFill>
                <a:latin typeface="Open Sans" pitchFamily="34" charset="0"/>
                <a:ea typeface="Open Sans" pitchFamily="34" charset="-122"/>
                <a:cs typeface="Open Sans" pitchFamily="34" charset="-120"/>
              </a:rPr>
              <a:t> Subacromial impingement is often diagnosed by a cluster of tests. Neer and Hawkins-Kennedy together provide high sensitivity for ruling out the condition if negative.</a:t>
            </a:r>
            <a:endParaRPr lang="en-US" sz="1125" dirty="0"/>
          </a:p>
        </p:txBody>
      </p:sp>
      <p:sp>
        <p:nvSpPr>
          <p:cNvPr id="49" name="SK-8-text-48"/>
          <p:cNvSpPr/>
          <p:nvPr/>
        </p:nvSpPr>
        <p:spPr>
          <a:xfrm>
            <a:off x="6672263" y="5629275"/>
            <a:ext cx="4795838" cy="600075"/>
          </a:xfrm>
          <a:prstGeom prst="rect">
            <a:avLst/>
          </a:prstGeom>
          <a:noFill/>
          <a:ln/>
        </p:spPr>
        <p:txBody>
          <a:bodyPr vert="horz" wrap="square" lIns="0" tIns="0" rIns="0" bIns="0" rtlCol="0" anchor="ctr"/>
          <a:lstStyle/>
          <a:p>
            <a:pPr marL="0" indent="0">
              <a:lnSpc>
                <a:spcPts val="1575"/>
              </a:lnSpc>
              <a:buNone/>
            </a:pPr>
            <a:r>
              <a:rPr lang="en-US" sz="1125" b="1" dirty="0">
                <a:solidFill>
                  <a:srgbClr val="008080"/>
                </a:solidFill>
                <a:latin typeface="Open Sans" pitchFamily="34" charset="0"/>
                <a:ea typeface="Open Sans" pitchFamily="34" charset="-122"/>
                <a:cs typeface="Open Sans" pitchFamily="34" charset="-120"/>
              </a:rPr>
              <a:t>SCA Pearl:</a:t>
            </a:r>
            <a:r>
              <a:rPr lang="en-US" sz="1125" dirty="0">
                <a:solidFill>
                  <a:srgbClr val="1A1A1B"/>
                </a:solidFill>
                <a:latin typeface="Open Sans" pitchFamily="34" charset="0"/>
                <a:ea typeface="Open Sans" pitchFamily="34" charset="-122"/>
                <a:cs typeface="Open Sans" pitchFamily="34" charset="-120"/>
              </a:rPr>
              <a:t> Always warn the patient: "I'm going to move your arm in a way that might be painful; please let me know immediately if it is too much."</a:t>
            </a:r>
            <a:endParaRPr lang="en-US" sz="1125" dirty="0"/>
          </a:p>
        </p:txBody>
      </p:sp>
      <p:sp>
        <p:nvSpPr>
          <p:cNvPr id="50" name="SK-8-text-49"/>
          <p:cNvSpPr/>
          <p:nvPr/>
        </p:nvSpPr>
        <p:spPr>
          <a:xfrm>
            <a:off x="571500" y="6400800"/>
            <a:ext cx="11125200" cy="26670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9-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9-img-3" descr="preencoded.png"/>
          <p:cNvPicPr>
            <a:picLocks noChangeAspect="1"/>
          </p:cNvPicPr>
          <p:nvPr/>
        </p:nvPicPr>
        <p:blipFill>
          <a:blip r:embed="rId5"/>
          <a:stretch>
            <a:fillRect/>
          </a:stretch>
        </p:blipFill>
        <p:spPr>
          <a:xfrm>
            <a:off x="419100" y="342900"/>
            <a:ext cx="11353800" cy="626715"/>
          </a:xfrm>
          <a:prstGeom prst="rect">
            <a:avLst/>
          </a:prstGeom>
        </p:spPr>
      </p:pic>
      <p:pic>
        <p:nvPicPr>
          <p:cNvPr id="5" name="SK-9-img-4" descr="preencoded.png"/>
          <p:cNvPicPr>
            <a:picLocks noChangeAspect="1"/>
          </p:cNvPicPr>
          <p:nvPr/>
        </p:nvPicPr>
        <p:blipFill>
          <a:blip r:embed="rId6"/>
          <a:stretch>
            <a:fillRect/>
          </a:stretch>
        </p:blipFill>
        <p:spPr>
          <a:xfrm>
            <a:off x="419100" y="1141065"/>
            <a:ext cx="5775722" cy="2629942"/>
          </a:xfrm>
          <a:prstGeom prst="rect">
            <a:avLst/>
          </a:prstGeom>
        </p:spPr>
      </p:pic>
      <p:pic>
        <p:nvPicPr>
          <p:cNvPr id="6" name="SK-9-img-5" descr="preencoded.png"/>
          <p:cNvPicPr>
            <a:picLocks noChangeAspect="1"/>
          </p:cNvPicPr>
          <p:nvPr/>
        </p:nvPicPr>
        <p:blipFill>
          <a:blip r:embed="rId7"/>
          <a:stretch>
            <a:fillRect/>
          </a:stretch>
        </p:blipFill>
        <p:spPr>
          <a:xfrm>
            <a:off x="552450" y="1264741"/>
            <a:ext cx="323850" cy="323850"/>
          </a:xfrm>
          <a:prstGeom prst="rect">
            <a:avLst/>
          </a:prstGeom>
        </p:spPr>
      </p:pic>
      <p:pic>
        <p:nvPicPr>
          <p:cNvPr id="7" name="SK-9-img-6" descr="preencoded.png"/>
          <p:cNvPicPr>
            <a:picLocks noChangeAspect="1"/>
          </p:cNvPicPr>
          <p:nvPr/>
        </p:nvPicPr>
        <p:blipFill>
          <a:blip r:embed="rId8"/>
          <a:stretch>
            <a:fillRect/>
          </a:stretch>
        </p:blipFill>
        <p:spPr>
          <a:xfrm>
            <a:off x="625078" y="1352252"/>
            <a:ext cx="178594" cy="148828"/>
          </a:xfrm>
          <a:prstGeom prst="rect">
            <a:avLst/>
          </a:prstGeom>
        </p:spPr>
      </p:pic>
      <p:pic>
        <p:nvPicPr>
          <p:cNvPr id="8" name="SK-9-img-7" descr="preencoded.png"/>
          <p:cNvPicPr>
            <a:picLocks noChangeAspect="1"/>
          </p:cNvPicPr>
          <p:nvPr/>
        </p:nvPicPr>
        <p:blipFill>
          <a:blip r:embed="rId9"/>
          <a:stretch>
            <a:fillRect/>
          </a:stretch>
        </p:blipFill>
        <p:spPr>
          <a:xfrm>
            <a:off x="419100" y="3866257"/>
            <a:ext cx="5775722" cy="2629942"/>
          </a:xfrm>
          <a:prstGeom prst="rect">
            <a:avLst/>
          </a:prstGeom>
        </p:spPr>
      </p:pic>
      <p:pic>
        <p:nvPicPr>
          <p:cNvPr id="9" name="SK-9-img-8" descr="preencoded.png"/>
          <p:cNvPicPr>
            <a:picLocks noChangeAspect="1"/>
          </p:cNvPicPr>
          <p:nvPr/>
        </p:nvPicPr>
        <p:blipFill>
          <a:blip r:embed="rId10"/>
          <a:stretch>
            <a:fillRect/>
          </a:stretch>
        </p:blipFill>
        <p:spPr>
          <a:xfrm>
            <a:off x="552450" y="3989933"/>
            <a:ext cx="323850" cy="323850"/>
          </a:xfrm>
          <a:prstGeom prst="rect">
            <a:avLst/>
          </a:prstGeom>
        </p:spPr>
      </p:pic>
      <p:pic>
        <p:nvPicPr>
          <p:cNvPr id="10" name="SK-9-img-9" descr="preencoded.png"/>
          <p:cNvPicPr>
            <a:picLocks noChangeAspect="1"/>
          </p:cNvPicPr>
          <p:nvPr/>
        </p:nvPicPr>
        <p:blipFill>
          <a:blip r:embed="rId11"/>
          <a:stretch>
            <a:fillRect/>
          </a:stretch>
        </p:blipFill>
        <p:spPr>
          <a:xfrm>
            <a:off x="625078" y="4077444"/>
            <a:ext cx="178594" cy="148828"/>
          </a:xfrm>
          <a:prstGeom prst="rect">
            <a:avLst/>
          </a:prstGeom>
        </p:spPr>
      </p:pic>
      <p:pic>
        <p:nvPicPr>
          <p:cNvPr id="11" name="SK-9-img-10" descr="preencoded.png"/>
          <p:cNvPicPr>
            <a:picLocks noChangeAspect="1"/>
          </p:cNvPicPr>
          <p:nvPr/>
        </p:nvPicPr>
        <p:blipFill>
          <a:blip r:embed="rId12"/>
          <a:stretch>
            <a:fillRect/>
          </a:stretch>
        </p:blipFill>
        <p:spPr>
          <a:xfrm>
            <a:off x="6366272" y="1141065"/>
            <a:ext cx="9525" cy="5354985"/>
          </a:xfrm>
          <a:prstGeom prst="rect">
            <a:avLst/>
          </a:prstGeom>
        </p:spPr>
      </p:pic>
      <p:pic>
        <p:nvPicPr>
          <p:cNvPr id="12" name="SK-9-img-11" descr="preencoded.png"/>
          <p:cNvPicPr>
            <a:picLocks noChangeAspect="1"/>
          </p:cNvPicPr>
          <p:nvPr/>
        </p:nvPicPr>
        <p:blipFill>
          <a:blip r:embed="rId13"/>
          <a:stretch>
            <a:fillRect/>
          </a:stretch>
        </p:blipFill>
        <p:spPr>
          <a:xfrm>
            <a:off x="6547247" y="1141065"/>
            <a:ext cx="5225653" cy="2764185"/>
          </a:xfrm>
          <a:prstGeom prst="rect">
            <a:avLst/>
          </a:prstGeom>
        </p:spPr>
      </p:pic>
      <p:pic>
        <p:nvPicPr>
          <p:cNvPr id="13" name="SK-9-img-12" descr="preencoded.png"/>
          <p:cNvPicPr>
            <a:picLocks noChangeAspect="1"/>
          </p:cNvPicPr>
          <p:nvPr/>
        </p:nvPicPr>
        <p:blipFill>
          <a:blip r:embed="rId14"/>
          <a:stretch>
            <a:fillRect/>
          </a:stretch>
        </p:blipFill>
        <p:spPr>
          <a:xfrm>
            <a:off x="6680597" y="1264741"/>
            <a:ext cx="323850" cy="323850"/>
          </a:xfrm>
          <a:prstGeom prst="rect">
            <a:avLst/>
          </a:prstGeom>
        </p:spPr>
      </p:pic>
      <p:pic>
        <p:nvPicPr>
          <p:cNvPr id="14" name="SK-9-img-13" descr="preencoded.png"/>
          <p:cNvPicPr>
            <a:picLocks noChangeAspect="1"/>
          </p:cNvPicPr>
          <p:nvPr/>
        </p:nvPicPr>
        <p:blipFill>
          <a:blip r:embed="rId15"/>
          <a:stretch>
            <a:fillRect/>
          </a:stretch>
        </p:blipFill>
        <p:spPr>
          <a:xfrm>
            <a:off x="6753225" y="1352252"/>
            <a:ext cx="178594" cy="148828"/>
          </a:xfrm>
          <a:prstGeom prst="rect">
            <a:avLst/>
          </a:prstGeom>
        </p:spPr>
      </p:pic>
      <p:pic>
        <p:nvPicPr>
          <p:cNvPr id="15" name="SK-9-img-14" descr="preencoded.png"/>
          <p:cNvPicPr>
            <a:picLocks noChangeAspect="1"/>
          </p:cNvPicPr>
          <p:nvPr/>
        </p:nvPicPr>
        <p:blipFill>
          <a:blip r:embed="rId16"/>
          <a:stretch>
            <a:fillRect/>
          </a:stretch>
        </p:blipFill>
        <p:spPr>
          <a:xfrm>
            <a:off x="6547247" y="4000500"/>
            <a:ext cx="5225653" cy="1195388"/>
          </a:xfrm>
          <a:prstGeom prst="rect">
            <a:avLst/>
          </a:prstGeom>
        </p:spPr>
      </p:pic>
      <p:pic>
        <p:nvPicPr>
          <p:cNvPr id="16" name="SK-9-img-15" descr="preencoded.png"/>
          <p:cNvPicPr>
            <a:picLocks noChangeAspect="1"/>
          </p:cNvPicPr>
          <p:nvPr/>
        </p:nvPicPr>
        <p:blipFill>
          <a:blip r:embed="rId17"/>
          <a:stretch>
            <a:fillRect/>
          </a:stretch>
        </p:blipFill>
        <p:spPr>
          <a:xfrm>
            <a:off x="6661547" y="4133404"/>
            <a:ext cx="154781" cy="125760"/>
          </a:xfrm>
          <a:prstGeom prst="rect">
            <a:avLst/>
          </a:prstGeom>
        </p:spPr>
      </p:pic>
      <p:pic>
        <p:nvPicPr>
          <p:cNvPr id="17" name="SK-9-img-16" descr="preencoded.png"/>
          <p:cNvPicPr>
            <a:picLocks noChangeAspect="1"/>
          </p:cNvPicPr>
          <p:nvPr/>
        </p:nvPicPr>
        <p:blipFill>
          <a:blip r:embed="rId18"/>
          <a:stretch>
            <a:fillRect/>
          </a:stretch>
        </p:blipFill>
        <p:spPr>
          <a:xfrm>
            <a:off x="6547247" y="5291138"/>
            <a:ext cx="5225653" cy="1204913"/>
          </a:xfrm>
          <a:prstGeom prst="rect">
            <a:avLst/>
          </a:prstGeom>
        </p:spPr>
      </p:pic>
      <p:pic>
        <p:nvPicPr>
          <p:cNvPr id="18" name="SK-9-img-17" descr="preencoded.png"/>
          <p:cNvPicPr>
            <a:picLocks noChangeAspect="1"/>
          </p:cNvPicPr>
          <p:nvPr/>
        </p:nvPicPr>
        <p:blipFill>
          <a:blip r:embed="rId19"/>
          <a:stretch>
            <a:fillRect/>
          </a:stretch>
        </p:blipFill>
        <p:spPr>
          <a:xfrm>
            <a:off x="6661547" y="5410646"/>
            <a:ext cx="166688" cy="137220"/>
          </a:xfrm>
          <a:prstGeom prst="rect">
            <a:avLst/>
          </a:prstGeom>
        </p:spPr>
      </p:pic>
      <p:pic>
        <p:nvPicPr>
          <p:cNvPr id="19" name="SK-9-img-18" descr="preencoded.png"/>
          <p:cNvPicPr>
            <a:picLocks noChangeAspect="1"/>
          </p:cNvPicPr>
          <p:nvPr/>
        </p:nvPicPr>
        <p:blipFill>
          <a:blip r:embed="rId20"/>
          <a:stretch>
            <a:fillRect/>
          </a:stretch>
        </p:blipFill>
        <p:spPr>
          <a:xfrm>
            <a:off x="419100" y="6572250"/>
            <a:ext cx="11353800" cy="285750"/>
          </a:xfrm>
          <a:prstGeom prst="rect">
            <a:avLst/>
          </a:prstGeom>
        </p:spPr>
      </p:pic>
      <p:sp>
        <p:nvSpPr>
          <p:cNvPr id="20" name="SK-9-text-19"/>
          <p:cNvSpPr/>
          <p:nvPr/>
        </p:nvSpPr>
        <p:spPr>
          <a:xfrm>
            <a:off x="609600" y="342900"/>
            <a:ext cx="112395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21" name="SK-9-text-20"/>
          <p:cNvSpPr/>
          <p:nvPr/>
        </p:nvSpPr>
        <p:spPr>
          <a:xfrm>
            <a:off x="609600" y="581025"/>
            <a:ext cx="11582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Special Tests for Instability &amp; AC Joint</a:t>
            </a:r>
            <a:endParaRPr lang="en-US" sz="2550" dirty="0"/>
          </a:p>
        </p:txBody>
      </p:sp>
      <p:sp>
        <p:nvSpPr>
          <p:cNvPr id="22" name="SK-9-text-21"/>
          <p:cNvSpPr/>
          <p:nvPr/>
        </p:nvSpPr>
        <p:spPr>
          <a:xfrm>
            <a:off x="971550" y="1255365"/>
            <a:ext cx="3583305" cy="205680"/>
          </a:xfrm>
          <a:prstGeom prst="rect">
            <a:avLst/>
          </a:prstGeom>
          <a:noFill/>
          <a:ln/>
        </p:spPr>
        <p:txBody>
          <a:bodyPr vert="horz" wrap="square" lIns="0" tIns="0" rIns="0" bIns="0" rtlCol="0" anchor="ctr"/>
          <a:lstStyle/>
          <a:p>
            <a:pPr marL="0" indent="0">
              <a:lnSpc>
                <a:spcPts val="1620"/>
              </a:lnSpc>
              <a:buNone/>
            </a:pPr>
            <a:r>
              <a:rPr lang="en-US" sz="1350" b="1" dirty="0">
                <a:solidFill>
                  <a:srgbClr val="1A1A1B"/>
                </a:solidFill>
              </a:rPr>
              <a:t>Apprehension Test</a:t>
            </a:r>
            <a:endParaRPr lang="en-US" sz="1350" dirty="0"/>
          </a:p>
        </p:txBody>
      </p:sp>
      <p:sp>
        <p:nvSpPr>
          <p:cNvPr id="23" name="SK-9-text-22"/>
          <p:cNvSpPr/>
          <p:nvPr/>
        </p:nvSpPr>
        <p:spPr>
          <a:xfrm>
            <a:off x="971550" y="1461046"/>
            <a:ext cx="4602480" cy="137071"/>
          </a:xfrm>
          <a:prstGeom prst="rect">
            <a:avLst/>
          </a:prstGeom>
          <a:noFill/>
          <a:ln/>
        </p:spPr>
        <p:txBody>
          <a:bodyPr vert="horz" wrap="square" lIns="0" tIns="0" rIns="0" bIns="0" rtlCol="0" anchor="ctr"/>
          <a:lstStyle/>
          <a:p>
            <a:pPr marL="0" indent="0">
              <a:lnSpc>
                <a:spcPts val="1080"/>
              </a:lnSpc>
              <a:buNone/>
            </a:pPr>
            <a:r>
              <a:rPr lang="en-US" sz="900" dirty="0">
                <a:solidFill>
                  <a:srgbClr val="6B7280"/>
                </a:solidFill>
                <a:latin typeface="Open Sans" pitchFamily="34" charset="0"/>
                <a:ea typeface="Open Sans" pitchFamily="34" charset="-122"/>
                <a:cs typeface="Open Sans" pitchFamily="34" charset="-120"/>
              </a:rPr>
              <a:t>Anterior glenohumeral instability</a:t>
            </a:r>
            <a:endParaRPr lang="en-US" sz="900" dirty="0"/>
          </a:p>
        </p:txBody>
      </p:sp>
      <p:sp>
        <p:nvSpPr>
          <p:cNvPr id="24" name="SK-9-text-23"/>
          <p:cNvSpPr/>
          <p:nvPr/>
        </p:nvSpPr>
        <p:spPr>
          <a:xfrm>
            <a:off x="552450" y="1674316"/>
            <a:ext cx="1413510" cy="195263"/>
          </a:xfrm>
          <a:prstGeom prst="rect">
            <a:avLst/>
          </a:prstGeom>
          <a:noFill/>
          <a:ln/>
        </p:spPr>
        <p:txBody>
          <a:bodyPr vert="horz" wrap="square" lIns="0" tIns="0" rIns="0" bIns="0" rtlCol="0" anchor="ctr"/>
          <a:lstStyle/>
          <a:p>
            <a:pPr marL="0" indent="0">
              <a:lnSpc>
                <a:spcPts val="1463"/>
              </a:lnSpc>
              <a:buNone/>
            </a:pPr>
            <a:r>
              <a:rPr lang="en-US" sz="975" b="1" dirty="0">
                <a:solidFill>
                  <a:srgbClr val="6B7280"/>
                </a:solidFill>
                <a:latin typeface="Open Sans" pitchFamily="34" charset="0"/>
                <a:ea typeface="Open Sans" pitchFamily="34" charset="-122"/>
                <a:cs typeface="Open Sans" pitchFamily="34" charset="-120"/>
              </a:rPr>
              <a:t>Position:</a:t>
            </a:r>
            <a:endParaRPr lang="en-US" sz="975" dirty="0"/>
          </a:p>
        </p:txBody>
      </p:sp>
      <p:sp>
        <p:nvSpPr>
          <p:cNvPr id="25" name="SK-9-text-24"/>
          <p:cNvSpPr/>
          <p:nvPr/>
        </p:nvSpPr>
        <p:spPr>
          <a:xfrm>
            <a:off x="1371600" y="1674316"/>
            <a:ext cx="6416040" cy="195263"/>
          </a:xfrm>
          <a:prstGeom prst="rect">
            <a:avLst/>
          </a:prstGeom>
          <a:noFill/>
          <a:ln/>
        </p:spPr>
        <p:txBody>
          <a:bodyPr vert="horz" wrap="square" lIns="0" tIns="0" rIns="0" bIns="0" rtlCol="0" anchor="ctr"/>
          <a:lstStyle/>
          <a:p>
            <a:pPr marL="0" indent="0">
              <a:lnSpc>
                <a:spcPts val="1463"/>
              </a:lnSpc>
              <a:buNone/>
            </a:pPr>
            <a:r>
              <a:rPr lang="en-US" sz="975" dirty="0">
                <a:solidFill>
                  <a:srgbClr val="4B5563"/>
                </a:solidFill>
                <a:latin typeface="Open Sans" pitchFamily="34" charset="0"/>
                <a:ea typeface="Open Sans" pitchFamily="34" charset="-122"/>
                <a:cs typeface="Open Sans" pitchFamily="34" charset="-120"/>
              </a:rPr>
              <a:t>Arm abducted to 90°, elbow flexed to 90°</a:t>
            </a:r>
            <a:endParaRPr lang="en-US" sz="975" dirty="0"/>
          </a:p>
        </p:txBody>
      </p:sp>
      <p:sp>
        <p:nvSpPr>
          <p:cNvPr id="26" name="SK-9-text-25"/>
          <p:cNvSpPr/>
          <p:nvPr/>
        </p:nvSpPr>
        <p:spPr>
          <a:xfrm>
            <a:off x="552450" y="1917204"/>
            <a:ext cx="1562100" cy="371475"/>
          </a:xfrm>
          <a:prstGeom prst="rect">
            <a:avLst/>
          </a:prstGeom>
          <a:noFill/>
          <a:ln/>
        </p:spPr>
        <p:txBody>
          <a:bodyPr vert="horz" wrap="square" lIns="0" tIns="0" rIns="0" bIns="0" rtlCol="0" anchor="ctr"/>
          <a:lstStyle/>
          <a:p>
            <a:pPr marL="0" indent="0">
              <a:lnSpc>
                <a:spcPts val="1463"/>
              </a:lnSpc>
              <a:buNone/>
            </a:pPr>
            <a:r>
              <a:rPr lang="en-US" sz="975" b="1" dirty="0">
                <a:solidFill>
                  <a:srgbClr val="6B7280"/>
                </a:solidFill>
                <a:latin typeface="Open Sans" pitchFamily="34" charset="0"/>
                <a:ea typeface="Open Sans" pitchFamily="34" charset="-122"/>
                <a:cs typeface="Open Sans" pitchFamily="34" charset="-120"/>
              </a:rPr>
              <a:t>Technique:</a:t>
            </a:r>
            <a:endParaRPr lang="en-US" sz="975" dirty="0"/>
          </a:p>
        </p:txBody>
      </p:sp>
      <p:sp>
        <p:nvSpPr>
          <p:cNvPr id="27" name="SK-9-text-26"/>
          <p:cNvSpPr/>
          <p:nvPr/>
        </p:nvSpPr>
        <p:spPr>
          <a:xfrm>
            <a:off x="1371600" y="1917204"/>
            <a:ext cx="4689872" cy="371475"/>
          </a:xfrm>
          <a:prstGeom prst="rect">
            <a:avLst/>
          </a:prstGeom>
          <a:noFill/>
          <a:ln/>
        </p:spPr>
        <p:txBody>
          <a:bodyPr vert="horz" wrap="square" lIns="0" tIns="0" rIns="0" bIns="0" rtlCol="0" anchor="ctr"/>
          <a:lstStyle/>
          <a:p>
            <a:pPr marL="0" indent="0">
              <a:lnSpc>
                <a:spcPts val="1463"/>
              </a:lnSpc>
              <a:buNone/>
            </a:pPr>
            <a:r>
              <a:rPr lang="en-US" sz="975" dirty="0">
                <a:solidFill>
                  <a:srgbClr val="4B5563"/>
                </a:solidFill>
                <a:latin typeface="Open Sans" pitchFamily="34" charset="0"/>
                <a:ea typeface="Open Sans" pitchFamily="34" charset="-122"/>
                <a:cs typeface="Open Sans" pitchFamily="34" charset="-120"/>
              </a:rPr>
              <a:t>Externally rotate the arm while applying gentle anterior pressure to the posterior humeral head</a:t>
            </a:r>
            <a:endParaRPr lang="en-US" sz="975" dirty="0"/>
          </a:p>
        </p:txBody>
      </p:sp>
      <p:sp>
        <p:nvSpPr>
          <p:cNvPr id="28" name="SK-9-text-27"/>
          <p:cNvSpPr/>
          <p:nvPr/>
        </p:nvSpPr>
        <p:spPr>
          <a:xfrm>
            <a:off x="552450" y="2336304"/>
            <a:ext cx="1413510" cy="374005"/>
          </a:xfrm>
          <a:prstGeom prst="rect">
            <a:avLst/>
          </a:prstGeom>
          <a:noFill/>
          <a:ln/>
        </p:spPr>
        <p:txBody>
          <a:bodyPr vert="horz" wrap="square" lIns="0" tIns="0" rIns="0" bIns="0" rtlCol="0" anchor="ctr"/>
          <a:lstStyle/>
          <a:p>
            <a:pPr marL="0" indent="0">
              <a:lnSpc>
                <a:spcPts val="1463"/>
              </a:lnSpc>
              <a:buNone/>
            </a:pPr>
            <a:r>
              <a:rPr lang="en-US" sz="975" b="1" dirty="0">
                <a:solidFill>
                  <a:srgbClr val="6B7280"/>
                </a:solidFill>
                <a:latin typeface="Open Sans" pitchFamily="34" charset="0"/>
                <a:ea typeface="Open Sans" pitchFamily="34" charset="-122"/>
                <a:cs typeface="Open Sans" pitchFamily="34" charset="-120"/>
              </a:rPr>
              <a:t>Positive:</a:t>
            </a:r>
            <a:endParaRPr lang="en-US" sz="975" dirty="0"/>
          </a:p>
        </p:txBody>
      </p:sp>
      <p:sp>
        <p:nvSpPr>
          <p:cNvPr id="29" name="SK-9-text-28"/>
          <p:cNvSpPr/>
          <p:nvPr/>
        </p:nvSpPr>
        <p:spPr>
          <a:xfrm>
            <a:off x="1371600" y="2336304"/>
            <a:ext cx="4689872" cy="374005"/>
          </a:xfrm>
          <a:prstGeom prst="rect">
            <a:avLst/>
          </a:prstGeom>
          <a:noFill/>
          <a:ln/>
        </p:spPr>
        <p:txBody>
          <a:bodyPr vert="horz" wrap="square" lIns="0" tIns="0" rIns="0" bIns="0" rtlCol="0" anchor="ctr"/>
          <a:lstStyle/>
          <a:p>
            <a:pPr marL="0" indent="0">
              <a:lnSpc>
                <a:spcPts val="1463"/>
              </a:lnSpc>
              <a:buNone/>
            </a:pPr>
            <a:r>
              <a:rPr lang="en-US" sz="975" dirty="0">
                <a:solidFill>
                  <a:srgbClr val="4B5563"/>
                </a:solidFill>
                <a:latin typeface="Open Sans" pitchFamily="34" charset="0"/>
                <a:ea typeface="Open Sans" pitchFamily="34" charset="-122"/>
                <a:cs typeface="Open Sans" pitchFamily="34" charset="-120"/>
              </a:rPr>
              <a:t>Patient reports apprehension / fear of dislocation rather than just pain</a:t>
            </a:r>
            <a:r>
              <a:rPr lang="en-US" sz="825" b="1" dirty="0">
                <a:solidFill>
                  <a:srgbClr val="C0392B"/>
                </a:solidFill>
                <a:latin typeface="Open Sans" pitchFamily="34" charset="0"/>
                <a:ea typeface="Open Sans" pitchFamily="34" charset="-122"/>
                <a:cs typeface="Open Sans" pitchFamily="34" charset="-120"/>
              </a:rPr>
              <a:t>Apprehension ≠ Pain</a:t>
            </a:r>
            <a:endParaRPr lang="en-US" sz="975" dirty="0"/>
          </a:p>
        </p:txBody>
      </p:sp>
      <p:sp>
        <p:nvSpPr>
          <p:cNvPr id="30" name="SK-9-text-29"/>
          <p:cNvSpPr/>
          <p:nvPr/>
        </p:nvSpPr>
        <p:spPr>
          <a:xfrm>
            <a:off x="552450" y="2757934"/>
            <a:ext cx="1413510" cy="195263"/>
          </a:xfrm>
          <a:prstGeom prst="rect">
            <a:avLst/>
          </a:prstGeom>
          <a:noFill/>
          <a:ln/>
        </p:spPr>
        <p:txBody>
          <a:bodyPr vert="horz" wrap="square" lIns="0" tIns="0" rIns="0" bIns="0" rtlCol="0" anchor="ctr"/>
          <a:lstStyle/>
          <a:p>
            <a:pPr marL="0" indent="0">
              <a:lnSpc>
                <a:spcPts val="1463"/>
              </a:lnSpc>
              <a:buNone/>
            </a:pPr>
            <a:r>
              <a:rPr lang="en-US" sz="975" b="1" dirty="0">
                <a:solidFill>
                  <a:srgbClr val="6B7280"/>
                </a:solidFill>
                <a:latin typeface="Open Sans" pitchFamily="34" charset="0"/>
                <a:ea typeface="Open Sans" pitchFamily="34" charset="-122"/>
                <a:cs typeface="Open Sans" pitchFamily="34" charset="-120"/>
              </a:rPr>
              <a:t>Suggests:</a:t>
            </a:r>
            <a:endParaRPr lang="en-US" sz="975" dirty="0"/>
          </a:p>
        </p:txBody>
      </p:sp>
      <p:sp>
        <p:nvSpPr>
          <p:cNvPr id="31" name="SK-9-text-30"/>
          <p:cNvSpPr/>
          <p:nvPr/>
        </p:nvSpPr>
        <p:spPr>
          <a:xfrm>
            <a:off x="1371600" y="2757934"/>
            <a:ext cx="10031730" cy="195263"/>
          </a:xfrm>
          <a:prstGeom prst="rect">
            <a:avLst/>
          </a:prstGeom>
          <a:noFill/>
          <a:ln/>
        </p:spPr>
        <p:txBody>
          <a:bodyPr vert="horz" wrap="square" lIns="0" tIns="0" rIns="0" bIns="0" rtlCol="0" anchor="ctr"/>
          <a:lstStyle/>
          <a:p>
            <a:pPr marL="0" indent="0">
              <a:lnSpc>
                <a:spcPts val="1463"/>
              </a:lnSpc>
              <a:buNone/>
            </a:pPr>
            <a:r>
              <a:rPr lang="en-US" sz="975" dirty="0">
                <a:solidFill>
                  <a:srgbClr val="4B5563"/>
                </a:solidFill>
                <a:latin typeface="Open Sans" pitchFamily="34" charset="0"/>
                <a:ea typeface="Open Sans" pitchFamily="34" charset="-122"/>
                <a:cs typeface="Open Sans" pitchFamily="34" charset="-120"/>
              </a:rPr>
              <a:t>Anterior glenohumeral instability; Bankart lesion in young patients</a:t>
            </a:r>
            <a:endParaRPr lang="en-US" sz="975" dirty="0"/>
          </a:p>
        </p:txBody>
      </p:sp>
      <p:sp>
        <p:nvSpPr>
          <p:cNvPr id="32" name="SK-9-text-31"/>
          <p:cNvSpPr/>
          <p:nvPr/>
        </p:nvSpPr>
        <p:spPr>
          <a:xfrm>
            <a:off x="552450" y="3000821"/>
            <a:ext cx="819150" cy="371475"/>
          </a:xfrm>
          <a:prstGeom prst="rect">
            <a:avLst/>
          </a:prstGeom>
          <a:noFill/>
          <a:ln/>
        </p:spPr>
        <p:txBody>
          <a:bodyPr vert="horz" wrap="square" lIns="0" tIns="0" rIns="0" bIns="0" rtlCol="0" anchor="ctr"/>
          <a:lstStyle/>
          <a:p>
            <a:pPr marL="0" indent="0">
              <a:lnSpc>
                <a:spcPts val="1463"/>
              </a:lnSpc>
              <a:buNone/>
            </a:pPr>
            <a:r>
              <a:rPr lang="en-US" sz="975" b="1" dirty="0">
                <a:solidFill>
                  <a:srgbClr val="6B7280"/>
                </a:solidFill>
                <a:latin typeface="Open Sans" pitchFamily="34" charset="0"/>
                <a:ea typeface="Open Sans" pitchFamily="34" charset="-122"/>
                <a:cs typeface="Open Sans" pitchFamily="34" charset="-120"/>
              </a:rPr>
              <a:t>Note:</a:t>
            </a:r>
            <a:endParaRPr lang="en-US" sz="975" dirty="0"/>
          </a:p>
        </p:txBody>
      </p:sp>
      <p:sp>
        <p:nvSpPr>
          <p:cNvPr id="33" name="SK-9-text-32"/>
          <p:cNvSpPr/>
          <p:nvPr/>
        </p:nvSpPr>
        <p:spPr>
          <a:xfrm>
            <a:off x="1371600" y="3000821"/>
            <a:ext cx="4689872" cy="371475"/>
          </a:xfrm>
          <a:prstGeom prst="rect">
            <a:avLst/>
          </a:prstGeom>
          <a:noFill/>
          <a:ln/>
        </p:spPr>
        <p:txBody>
          <a:bodyPr vert="horz" wrap="square" lIns="0" tIns="0" rIns="0" bIns="0" rtlCol="0" anchor="ctr"/>
          <a:lstStyle/>
          <a:p>
            <a:pPr marL="0" indent="0">
              <a:lnSpc>
                <a:spcPts val="1463"/>
              </a:lnSpc>
              <a:buNone/>
            </a:pPr>
            <a:r>
              <a:rPr lang="en-US" sz="975" dirty="0">
                <a:solidFill>
                  <a:srgbClr val="4B5563"/>
                </a:solidFill>
                <a:latin typeface="Open Sans" pitchFamily="34" charset="0"/>
                <a:ea typeface="Open Sans" pitchFamily="34" charset="-122"/>
                <a:cs typeface="Open Sans" pitchFamily="34" charset="-120"/>
              </a:rPr>
              <a:t>Relocation test (posterior pressure) relieves apprehension — confirms anterior instability</a:t>
            </a:r>
            <a:endParaRPr lang="en-US" sz="975" dirty="0"/>
          </a:p>
        </p:txBody>
      </p:sp>
      <p:sp>
        <p:nvSpPr>
          <p:cNvPr id="34" name="SK-9-text-33"/>
          <p:cNvSpPr/>
          <p:nvPr/>
        </p:nvSpPr>
        <p:spPr>
          <a:xfrm>
            <a:off x="971550" y="3980557"/>
            <a:ext cx="2295525" cy="205680"/>
          </a:xfrm>
          <a:prstGeom prst="rect">
            <a:avLst/>
          </a:prstGeom>
          <a:noFill/>
          <a:ln/>
        </p:spPr>
        <p:txBody>
          <a:bodyPr vert="horz" wrap="square" lIns="0" tIns="0" rIns="0" bIns="0" rtlCol="0" anchor="ctr"/>
          <a:lstStyle/>
          <a:p>
            <a:pPr marL="0" indent="0">
              <a:lnSpc>
                <a:spcPts val="1620"/>
              </a:lnSpc>
              <a:buNone/>
            </a:pPr>
            <a:r>
              <a:rPr lang="en-US" sz="1350" b="1" dirty="0">
                <a:solidFill>
                  <a:srgbClr val="1A1A1B"/>
                </a:solidFill>
              </a:rPr>
              <a:t>Scarf Test</a:t>
            </a:r>
            <a:endParaRPr lang="en-US" sz="1350" dirty="0"/>
          </a:p>
        </p:txBody>
      </p:sp>
      <p:sp>
        <p:nvSpPr>
          <p:cNvPr id="35" name="SK-9-text-34"/>
          <p:cNvSpPr/>
          <p:nvPr/>
        </p:nvSpPr>
        <p:spPr>
          <a:xfrm>
            <a:off x="971550" y="4186238"/>
            <a:ext cx="5699760" cy="137071"/>
          </a:xfrm>
          <a:prstGeom prst="rect">
            <a:avLst/>
          </a:prstGeom>
          <a:noFill/>
          <a:ln/>
        </p:spPr>
        <p:txBody>
          <a:bodyPr vert="horz" wrap="square" lIns="0" tIns="0" rIns="0" bIns="0" rtlCol="0" anchor="ctr"/>
          <a:lstStyle/>
          <a:p>
            <a:pPr marL="0" indent="0">
              <a:lnSpc>
                <a:spcPts val="1080"/>
              </a:lnSpc>
              <a:buNone/>
            </a:pPr>
            <a:r>
              <a:rPr lang="en-US" sz="900" dirty="0">
                <a:solidFill>
                  <a:srgbClr val="6B7280"/>
                </a:solidFill>
                <a:latin typeface="Open Sans" pitchFamily="34" charset="0"/>
                <a:ea typeface="Open Sans" pitchFamily="34" charset="-122"/>
                <a:cs typeface="Open Sans" pitchFamily="34" charset="-120"/>
              </a:rPr>
              <a:t>Cross-body adduction / AC joint pathology</a:t>
            </a:r>
            <a:endParaRPr lang="en-US" sz="900" dirty="0"/>
          </a:p>
        </p:txBody>
      </p:sp>
      <p:sp>
        <p:nvSpPr>
          <p:cNvPr id="36" name="SK-9-text-35"/>
          <p:cNvSpPr/>
          <p:nvPr/>
        </p:nvSpPr>
        <p:spPr>
          <a:xfrm>
            <a:off x="552450" y="4399508"/>
            <a:ext cx="1413510" cy="195263"/>
          </a:xfrm>
          <a:prstGeom prst="rect">
            <a:avLst/>
          </a:prstGeom>
          <a:noFill/>
          <a:ln/>
        </p:spPr>
        <p:txBody>
          <a:bodyPr vert="horz" wrap="square" lIns="0" tIns="0" rIns="0" bIns="0" rtlCol="0" anchor="ctr"/>
          <a:lstStyle/>
          <a:p>
            <a:pPr marL="0" indent="0">
              <a:lnSpc>
                <a:spcPts val="1463"/>
              </a:lnSpc>
              <a:buNone/>
            </a:pPr>
            <a:r>
              <a:rPr lang="en-US" sz="975" b="1" dirty="0">
                <a:solidFill>
                  <a:srgbClr val="6B7280"/>
                </a:solidFill>
                <a:latin typeface="Open Sans" pitchFamily="34" charset="0"/>
                <a:ea typeface="Open Sans" pitchFamily="34" charset="-122"/>
                <a:cs typeface="Open Sans" pitchFamily="34" charset="-120"/>
              </a:rPr>
              <a:t>Position:</a:t>
            </a:r>
            <a:endParaRPr lang="en-US" sz="975" dirty="0"/>
          </a:p>
        </p:txBody>
      </p:sp>
      <p:sp>
        <p:nvSpPr>
          <p:cNvPr id="37" name="SK-9-text-36"/>
          <p:cNvSpPr/>
          <p:nvPr/>
        </p:nvSpPr>
        <p:spPr>
          <a:xfrm>
            <a:off x="1371600" y="4399508"/>
            <a:ext cx="7703820" cy="195263"/>
          </a:xfrm>
          <a:prstGeom prst="rect">
            <a:avLst/>
          </a:prstGeom>
          <a:noFill/>
          <a:ln/>
        </p:spPr>
        <p:txBody>
          <a:bodyPr vert="horz" wrap="square" lIns="0" tIns="0" rIns="0" bIns="0" rtlCol="0" anchor="ctr"/>
          <a:lstStyle/>
          <a:p>
            <a:pPr marL="0" indent="0">
              <a:lnSpc>
                <a:spcPts val="1463"/>
              </a:lnSpc>
              <a:buNone/>
            </a:pPr>
            <a:r>
              <a:rPr lang="en-US" sz="975" dirty="0">
                <a:solidFill>
                  <a:srgbClr val="4B5563"/>
                </a:solidFill>
                <a:latin typeface="Open Sans" pitchFamily="34" charset="0"/>
                <a:ea typeface="Open Sans" pitchFamily="34" charset="-122"/>
                <a:cs typeface="Open Sans" pitchFamily="34" charset="-120"/>
              </a:rPr>
              <a:t>Standing; elbow flexed, arm forward flexed to ~90°</a:t>
            </a:r>
            <a:endParaRPr lang="en-US" sz="975" dirty="0"/>
          </a:p>
        </p:txBody>
      </p:sp>
      <p:sp>
        <p:nvSpPr>
          <p:cNvPr id="38" name="SK-9-text-37"/>
          <p:cNvSpPr/>
          <p:nvPr/>
        </p:nvSpPr>
        <p:spPr>
          <a:xfrm>
            <a:off x="552450" y="4642396"/>
            <a:ext cx="1562100" cy="371475"/>
          </a:xfrm>
          <a:prstGeom prst="rect">
            <a:avLst/>
          </a:prstGeom>
          <a:noFill/>
          <a:ln/>
        </p:spPr>
        <p:txBody>
          <a:bodyPr vert="horz" wrap="square" lIns="0" tIns="0" rIns="0" bIns="0" rtlCol="0" anchor="ctr"/>
          <a:lstStyle/>
          <a:p>
            <a:pPr marL="0" indent="0">
              <a:lnSpc>
                <a:spcPts val="1463"/>
              </a:lnSpc>
              <a:buNone/>
            </a:pPr>
            <a:r>
              <a:rPr lang="en-US" sz="975" b="1" dirty="0">
                <a:solidFill>
                  <a:srgbClr val="6B7280"/>
                </a:solidFill>
                <a:latin typeface="Open Sans" pitchFamily="34" charset="0"/>
                <a:ea typeface="Open Sans" pitchFamily="34" charset="-122"/>
                <a:cs typeface="Open Sans" pitchFamily="34" charset="-120"/>
              </a:rPr>
              <a:t>Technique:</a:t>
            </a:r>
            <a:endParaRPr lang="en-US" sz="975" dirty="0"/>
          </a:p>
        </p:txBody>
      </p:sp>
      <p:sp>
        <p:nvSpPr>
          <p:cNvPr id="39" name="SK-9-text-38"/>
          <p:cNvSpPr/>
          <p:nvPr/>
        </p:nvSpPr>
        <p:spPr>
          <a:xfrm>
            <a:off x="1371600" y="4642396"/>
            <a:ext cx="4689872" cy="371475"/>
          </a:xfrm>
          <a:prstGeom prst="rect">
            <a:avLst/>
          </a:prstGeom>
          <a:noFill/>
          <a:ln/>
        </p:spPr>
        <p:txBody>
          <a:bodyPr vert="horz" wrap="square" lIns="0" tIns="0" rIns="0" bIns="0" rtlCol="0" anchor="ctr"/>
          <a:lstStyle/>
          <a:p>
            <a:pPr marL="0" indent="0">
              <a:lnSpc>
                <a:spcPts val="1463"/>
              </a:lnSpc>
              <a:buNone/>
            </a:pPr>
            <a:r>
              <a:rPr lang="en-US" sz="975" dirty="0">
                <a:solidFill>
                  <a:srgbClr val="4B5563"/>
                </a:solidFill>
                <a:latin typeface="Open Sans" pitchFamily="34" charset="0"/>
                <a:ea typeface="Open Sans" pitchFamily="34" charset="-122"/>
                <a:cs typeface="Open Sans" pitchFamily="34" charset="-120"/>
              </a:rPr>
              <a:t>Passively bring the arm across the body (horizontal adduction) toward the opposite shoulder</a:t>
            </a:r>
            <a:endParaRPr lang="en-US" sz="975" dirty="0"/>
          </a:p>
        </p:txBody>
      </p:sp>
      <p:sp>
        <p:nvSpPr>
          <p:cNvPr id="40" name="SK-9-text-39"/>
          <p:cNvSpPr/>
          <p:nvPr/>
        </p:nvSpPr>
        <p:spPr>
          <a:xfrm>
            <a:off x="552450" y="5061496"/>
            <a:ext cx="1413510" cy="195263"/>
          </a:xfrm>
          <a:prstGeom prst="rect">
            <a:avLst/>
          </a:prstGeom>
          <a:noFill/>
          <a:ln/>
        </p:spPr>
        <p:txBody>
          <a:bodyPr vert="horz" wrap="square" lIns="0" tIns="0" rIns="0" bIns="0" rtlCol="0" anchor="ctr"/>
          <a:lstStyle/>
          <a:p>
            <a:pPr marL="0" indent="0">
              <a:lnSpc>
                <a:spcPts val="1463"/>
              </a:lnSpc>
              <a:buNone/>
            </a:pPr>
            <a:r>
              <a:rPr lang="en-US" sz="975" b="1" dirty="0">
                <a:solidFill>
                  <a:srgbClr val="6B7280"/>
                </a:solidFill>
                <a:latin typeface="Open Sans" pitchFamily="34" charset="0"/>
                <a:ea typeface="Open Sans" pitchFamily="34" charset="-122"/>
                <a:cs typeface="Open Sans" pitchFamily="34" charset="-120"/>
              </a:rPr>
              <a:t>Positive:</a:t>
            </a:r>
            <a:endParaRPr lang="en-US" sz="975" dirty="0"/>
          </a:p>
        </p:txBody>
      </p:sp>
      <p:sp>
        <p:nvSpPr>
          <p:cNvPr id="41" name="SK-9-text-40"/>
          <p:cNvSpPr/>
          <p:nvPr/>
        </p:nvSpPr>
        <p:spPr>
          <a:xfrm>
            <a:off x="1371600" y="5061496"/>
            <a:ext cx="6168390" cy="195263"/>
          </a:xfrm>
          <a:prstGeom prst="rect">
            <a:avLst/>
          </a:prstGeom>
          <a:noFill/>
          <a:ln/>
        </p:spPr>
        <p:txBody>
          <a:bodyPr vert="horz" wrap="square" lIns="0" tIns="0" rIns="0" bIns="0" rtlCol="0" anchor="ctr"/>
          <a:lstStyle/>
          <a:p>
            <a:pPr marL="0" indent="0">
              <a:lnSpc>
                <a:spcPts val="1463"/>
              </a:lnSpc>
              <a:buNone/>
            </a:pPr>
            <a:r>
              <a:rPr lang="en-US" sz="975" dirty="0">
                <a:solidFill>
                  <a:srgbClr val="4B5563"/>
                </a:solidFill>
                <a:latin typeface="Open Sans" pitchFamily="34" charset="0"/>
                <a:ea typeface="Open Sans" pitchFamily="34" charset="-122"/>
                <a:cs typeface="Open Sans" pitchFamily="34" charset="-120"/>
              </a:rPr>
              <a:t>Pain localised directly over the AC joint</a:t>
            </a:r>
            <a:endParaRPr lang="en-US" sz="975" dirty="0"/>
          </a:p>
        </p:txBody>
      </p:sp>
      <p:sp>
        <p:nvSpPr>
          <p:cNvPr id="42" name="SK-9-text-41"/>
          <p:cNvSpPr/>
          <p:nvPr/>
        </p:nvSpPr>
        <p:spPr>
          <a:xfrm>
            <a:off x="552450" y="5304383"/>
            <a:ext cx="1413510" cy="371475"/>
          </a:xfrm>
          <a:prstGeom prst="rect">
            <a:avLst/>
          </a:prstGeom>
          <a:noFill/>
          <a:ln/>
        </p:spPr>
        <p:txBody>
          <a:bodyPr vert="horz" wrap="square" lIns="0" tIns="0" rIns="0" bIns="0" rtlCol="0" anchor="ctr"/>
          <a:lstStyle/>
          <a:p>
            <a:pPr marL="0" indent="0">
              <a:lnSpc>
                <a:spcPts val="1463"/>
              </a:lnSpc>
              <a:buNone/>
            </a:pPr>
            <a:r>
              <a:rPr lang="en-US" sz="975" b="1" dirty="0">
                <a:solidFill>
                  <a:srgbClr val="6B7280"/>
                </a:solidFill>
                <a:latin typeface="Open Sans" pitchFamily="34" charset="0"/>
                <a:ea typeface="Open Sans" pitchFamily="34" charset="-122"/>
                <a:cs typeface="Open Sans" pitchFamily="34" charset="-120"/>
              </a:rPr>
              <a:t>Suggests:</a:t>
            </a:r>
            <a:endParaRPr lang="en-US" sz="975" dirty="0"/>
          </a:p>
        </p:txBody>
      </p:sp>
      <p:sp>
        <p:nvSpPr>
          <p:cNvPr id="43" name="SK-9-text-42"/>
          <p:cNvSpPr/>
          <p:nvPr/>
        </p:nvSpPr>
        <p:spPr>
          <a:xfrm>
            <a:off x="1371600" y="5304383"/>
            <a:ext cx="4689872" cy="371475"/>
          </a:xfrm>
          <a:prstGeom prst="rect">
            <a:avLst/>
          </a:prstGeom>
          <a:noFill/>
          <a:ln/>
        </p:spPr>
        <p:txBody>
          <a:bodyPr vert="horz" wrap="square" lIns="0" tIns="0" rIns="0" bIns="0" rtlCol="0" anchor="ctr"/>
          <a:lstStyle/>
          <a:p>
            <a:pPr marL="0" indent="0">
              <a:lnSpc>
                <a:spcPts val="1463"/>
              </a:lnSpc>
              <a:buNone/>
            </a:pPr>
            <a:r>
              <a:rPr lang="en-US" sz="975" dirty="0">
                <a:solidFill>
                  <a:srgbClr val="4B5563"/>
                </a:solidFill>
                <a:latin typeface="Open Sans" pitchFamily="34" charset="0"/>
                <a:ea typeface="Open Sans" pitchFamily="34" charset="-122"/>
                <a:cs typeface="Open Sans" pitchFamily="34" charset="-120"/>
              </a:rPr>
              <a:t>AC joint arthritis or osteolysis; pain continuing above 90° distinguishes AC from subacromial pathology</a:t>
            </a:r>
            <a:endParaRPr lang="en-US" sz="975" dirty="0"/>
          </a:p>
        </p:txBody>
      </p:sp>
      <p:sp>
        <p:nvSpPr>
          <p:cNvPr id="44" name="SK-9-text-43"/>
          <p:cNvSpPr/>
          <p:nvPr/>
        </p:nvSpPr>
        <p:spPr>
          <a:xfrm>
            <a:off x="7099697" y="1255365"/>
            <a:ext cx="2348865" cy="205680"/>
          </a:xfrm>
          <a:prstGeom prst="rect">
            <a:avLst/>
          </a:prstGeom>
          <a:noFill/>
          <a:ln/>
        </p:spPr>
        <p:txBody>
          <a:bodyPr vert="horz" wrap="square" lIns="0" tIns="0" rIns="0" bIns="0" rtlCol="0" anchor="ctr"/>
          <a:lstStyle/>
          <a:p>
            <a:pPr marL="0" indent="0">
              <a:lnSpc>
                <a:spcPts val="1620"/>
              </a:lnSpc>
              <a:buNone/>
            </a:pPr>
            <a:r>
              <a:rPr lang="en-US" sz="1350" b="1" dirty="0">
                <a:solidFill>
                  <a:srgbClr val="1A1A1B"/>
                </a:solidFill>
              </a:rPr>
              <a:t>Sulcus Sign</a:t>
            </a:r>
            <a:endParaRPr lang="en-US" sz="1350" dirty="0"/>
          </a:p>
        </p:txBody>
      </p:sp>
      <p:sp>
        <p:nvSpPr>
          <p:cNvPr id="45" name="SK-9-text-44"/>
          <p:cNvSpPr/>
          <p:nvPr/>
        </p:nvSpPr>
        <p:spPr>
          <a:xfrm>
            <a:off x="7099697" y="1461046"/>
            <a:ext cx="5092303" cy="137071"/>
          </a:xfrm>
          <a:prstGeom prst="rect">
            <a:avLst/>
          </a:prstGeom>
          <a:noFill/>
          <a:ln/>
        </p:spPr>
        <p:txBody>
          <a:bodyPr vert="horz" wrap="square" lIns="0" tIns="0" rIns="0" bIns="0" rtlCol="0" anchor="ctr"/>
          <a:lstStyle/>
          <a:p>
            <a:pPr marL="0" indent="0">
              <a:lnSpc>
                <a:spcPts val="1080"/>
              </a:lnSpc>
              <a:buNone/>
            </a:pPr>
            <a:r>
              <a:rPr lang="en-US" sz="900" dirty="0">
                <a:solidFill>
                  <a:srgbClr val="6B7280"/>
                </a:solidFill>
                <a:latin typeface="Open Sans" pitchFamily="34" charset="0"/>
                <a:ea typeface="Open Sans" pitchFamily="34" charset="-122"/>
                <a:cs typeface="Open Sans" pitchFamily="34" charset="-120"/>
              </a:rPr>
              <a:t>Inferior / multidirectional instability (MDI)</a:t>
            </a:r>
            <a:endParaRPr lang="en-US" sz="900" dirty="0"/>
          </a:p>
        </p:txBody>
      </p:sp>
      <p:sp>
        <p:nvSpPr>
          <p:cNvPr id="46" name="SK-9-text-45"/>
          <p:cNvSpPr/>
          <p:nvPr/>
        </p:nvSpPr>
        <p:spPr>
          <a:xfrm>
            <a:off x="6680597" y="1674316"/>
            <a:ext cx="1413510" cy="195263"/>
          </a:xfrm>
          <a:prstGeom prst="rect">
            <a:avLst/>
          </a:prstGeom>
          <a:noFill/>
          <a:ln/>
        </p:spPr>
        <p:txBody>
          <a:bodyPr vert="horz" wrap="square" lIns="0" tIns="0" rIns="0" bIns="0" rtlCol="0" anchor="ctr"/>
          <a:lstStyle/>
          <a:p>
            <a:pPr marL="0" indent="0">
              <a:lnSpc>
                <a:spcPts val="1463"/>
              </a:lnSpc>
              <a:buNone/>
            </a:pPr>
            <a:r>
              <a:rPr lang="en-US" sz="975" b="1" dirty="0">
                <a:solidFill>
                  <a:srgbClr val="6B7280"/>
                </a:solidFill>
                <a:latin typeface="Open Sans" pitchFamily="34" charset="0"/>
                <a:ea typeface="Open Sans" pitchFamily="34" charset="-122"/>
                <a:cs typeface="Open Sans" pitchFamily="34" charset="-120"/>
              </a:rPr>
              <a:t>Position:</a:t>
            </a:r>
            <a:endParaRPr lang="en-US" sz="975" dirty="0"/>
          </a:p>
        </p:txBody>
      </p:sp>
      <p:sp>
        <p:nvSpPr>
          <p:cNvPr id="47" name="SK-9-text-46"/>
          <p:cNvSpPr/>
          <p:nvPr/>
        </p:nvSpPr>
        <p:spPr>
          <a:xfrm>
            <a:off x="7499747" y="1674316"/>
            <a:ext cx="4692253" cy="195263"/>
          </a:xfrm>
          <a:prstGeom prst="rect">
            <a:avLst/>
          </a:prstGeom>
          <a:noFill/>
          <a:ln/>
        </p:spPr>
        <p:txBody>
          <a:bodyPr vert="horz" wrap="square" lIns="0" tIns="0" rIns="0" bIns="0" rtlCol="0" anchor="ctr"/>
          <a:lstStyle/>
          <a:p>
            <a:pPr marL="0" indent="0">
              <a:lnSpc>
                <a:spcPts val="1463"/>
              </a:lnSpc>
              <a:buNone/>
            </a:pPr>
            <a:r>
              <a:rPr lang="en-US" sz="975" dirty="0">
                <a:solidFill>
                  <a:srgbClr val="4B5563"/>
                </a:solidFill>
                <a:latin typeface="Open Sans" pitchFamily="34" charset="0"/>
                <a:ea typeface="Open Sans" pitchFamily="34" charset="-122"/>
                <a:cs typeface="Open Sans" pitchFamily="34" charset="-120"/>
              </a:rPr>
              <a:t>Patient seated or standing; arm relaxed at side, elbow extended</a:t>
            </a:r>
            <a:endParaRPr lang="en-US" sz="975" dirty="0"/>
          </a:p>
        </p:txBody>
      </p:sp>
      <p:sp>
        <p:nvSpPr>
          <p:cNvPr id="48" name="SK-9-text-47"/>
          <p:cNvSpPr/>
          <p:nvPr/>
        </p:nvSpPr>
        <p:spPr>
          <a:xfrm>
            <a:off x="6680597" y="1917204"/>
            <a:ext cx="1562100" cy="371475"/>
          </a:xfrm>
          <a:prstGeom prst="rect">
            <a:avLst/>
          </a:prstGeom>
          <a:noFill/>
          <a:ln/>
        </p:spPr>
        <p:txBody>
          <a:bodyPr vert="horz" wrap="square" lIns="0" tIns="0" rIns="0" bIns="0" rtlCol="0" anchor="ctr"/>
          <a:lstStyle/>
          <a:p>
            <a:pPr marL="0" indent="0">
              <a:lnSpc>
                <a:spcPts val="1463"/>
              </a:lnSpc>
              <a:buNone/>
            </a:pPr>
            <a:r>
              <a:rPr lang="en-US" sz="975" b="1" dirty="0">
                <a:solidFill>
                  <a:srgbClr val="6B7280"/>
                </a:solidFill>
                <a:latin typeface="Open Sans" pitchFamily="34" charset="0"/>
                <a:ea typeface="Open Sans" pitchFamily="34" charset="-122"/>
                <a:cs typeface="Open Sans" pitchFamily="34" charset="-120"/>
              </a:rPr>
              <a:t>Technique:</a:t>
            </a:r>
            <a:endParaRPr lang="en-US" sz="975" dirty="0"/>
          </a:p>
        </p:txBody>
      </p:sp>
      <p:sp>
        <p:nvSpPr>
          <p:cNvPr id="49" name="SK-9-text-48"/>
          <p:cNvSpPr/>
          <p:nvPr/>
        </p:nvSpPr>
        <p:spPr>
          <a:xfrm>
            <a:off x="7499747" y="1917204"/>
            <a:ext cx="4139803" cy="371475"/>
          </a:xfrm>
          <a:prstGeom prst="rect">
            <a:avLst/>
          </a:prstGeom>
          <a:noFill/>
          <a:ln/>
        </p:spPr>
        <p:txBody>
          <a:bodyPr vert="horz" wrap="square" lIns="0" tIns="0" rIns="0" bIns="0" rtlCol="0" anchor="ctr"/>
          <a:lstStyle/>
          <a:p>
            <a:pPr marL="0" indent="0">
              <a:lnSpc>
                <a:spcPts val="1463"/>
              </a:lnSpc>
              <a:buNone/>
            </a:pPr>
            <a:r>
              <a:rPr lang="en-US" sz="975" dirty="0">
                <a:solidFill>
                  <a:srgbClr val="4B5563"/>
                </a:solidFill>
                <a:latin typeface="Open Sans" pitchFamily="34" charset="0"/>
                <a:ea typeface="Open Sans" pitchFamily="34" charset="-122"/>
                <a:cs typeface="Open Sans" pitchFamily="34" charset="-120"/>
              </a:rPr>
              <a:t>Apply steady downward (inferior) traction to the arm below the elbow; observe the subacromial region</a:t>
            </a:r>
            <a:endParaRPr lang="en-US" sz="975" dirty="0"/>
          </a:p>
        </p:txBody>
      </p:sp>
      <p:sp>
        <p:nvSpPr>
          <p:cNvPr id="50" name="SK-9-text-49"/>
          <p:cNvSpPr/>
          <p:nvPr/>
        </p:nvSpPr>
        <p:spPr>
          <a:xfrm>
            <a:off x="6680597" y="2336304"/>
            <a:ext cx="1413510" cy="374005"/>
          </a:xfrm>
          <a:prstGeom prst="rect">
            <a:avLst/>
          </a:prstGeom>
          <a:noFill/>
          <a:ln/>
        </p:spPr>
        <p:txBody>
          <a:bodyPr vert="horz" wrap="square" lIns="0" tIns="0" rIns="0" bIns="0" rtlCol="0" anchor="ctr"/>
          <a:lstStyle/>
          <a:p>
            <a:pPr marL="0" indent="0">
              <a:lnSpc>
                <a:spcPts val="1463"/>
              </a:lnSpc>
              <a:buNone/>
            </a:pPr>
            <a:r>
              <a:rPr lang="en-US" sz="975" b="1" dirty="0">
                <a:solidFill>
                  <a:srgbClr val="6B7280"/>
                </a:solidFill>
                <a:latin typeface="Open Sans" pitchFamily="34" charset="0"/>
                <a:ea typeface="Open Sans" pitchFamily="34" charset="-122"/>
                <a:cs typeface="Open Sans" pitchFamily="34" charset="-120"/>
              </a:rPr>
              <a:t>Positive:</a:t>
            </a:r>
            <a:endParaRPr lang="en-US" sz="975" dirty="0"/>
          </a:p>
        </p:txBody>
      </p:sp>
      <p:sp>
        <p:nvSpPr>
          <p:cNvPr id="51" name="SK-9-text-50"/>
          <p:cNvSpPr/>
          <p:nvPr/>
        </p:nvSpPr>
        <p:spPr>
          <a:xfrm>
            <a:off x="7499747" y="2336304"/>
            <a:ext cx="4139803" cy="374005"/>
          </a:xfrm>
          <a:prstGeom prst="rect">
            <a:avLst/>
          </a:prstGeom>
          <a:noFill/>
          <a:ln/>
        </p:spPr>
        <p:txBody>
          <a:bodyPr vert="horz" wrap="square" lIns="0" tIns="0" rIns="0" bIns="0" rtlCol="0" anchor="ctr"/>
          <a:lstStyle/>
          <a:p>
            <a:pPr marL="0" indent="0">
              <a:lnSpc>
                <a:spcPts val="1463"/>
              </a:lnSpc>
              <a:buNone/>
            </a:pPr>
            <a:r>
              <a:rPr lang="en-US" sz="975" dirty="0">
                <a:solidFill>
                  <a:srgbClr val="4B5563"/>
                </a:solidFill>
                <a:latin typeface="Open Sans" pitchFamily="34" charset="0"/>
                <a:ea typeface="Open Sans" pitchFamily="34" charset="-122"/>
                <a:cs typeface="Open Sans" pitchFamily="34" charset="-120"/>
              </a:rPr>
              <a:t>Visible or palpable sulcus (indentation) below the acromion </a:t>
            </a:r>
            <a:r>
              <a:rPr lang="en-US" sz="825" b="1" dirty="0">
                <a:solidFill>
                  <a:srgbClr val="C0392B"/>
                </a:solidFill>
                <a:latin typeface="Open Sans" pitchFamily="34" charset="0"/>
                <a:ea typeface="Open Sans" pitchFamily="34" charset="-122"/>
                <a:cs typeface="Open Sans" pitchFamily="34" charset="-120"/>
              </a:rPr>
              <a:t>&gt;1 cm = significant</a:t>
            </a:r>
            <a:endParaRPr lang="en-US" sz="975" dirty="0"/>
          </a:p>
        </p:txBody>
      </p:sp>
      <p:sp>
        <p:nvSpPr>
          <p:cNvPr id="52" name="SK-9-text-51"/>
          <p:cNvSpPr/>
          <p:nvPr/>
        </p:nvSpPr>
        <p:spPr>
          <a:xfrm>
            <a:off x="6680597" y="2757934"/>
            <a:ext cx="1413510" cy="371475"/>
          </a:xfrm>
          <a:prstGeom prst="rect">
            <a:avLst/>
          </a:prstGeom>
          <a:noFill/>
          <a:ln/>
        </p:spPr>
        <p:txBody>
          <a:bodyPr vert="horz" wrap="square" lIns="0" tIns="0" rIns="0" bIns="0" rtlCol="0" anchor="ctr"/>
          <a:lstStyle/>
          <a:p>
            <a:pPr marL="0" indent="0">
              <a:lnSpc>
                <a:spcPts val="1463"/>
              </a:lnSpc>
              <a:buNone/>
            </a:pPr>
            <a:r>
              <a:rPr lang="en-US" sz="975" b="1" dirty="0">
                <a:solidFill>
                  <a:srgbClr val="6B7280"/>
                </a:solidFill>
                <a:latin typeface="Open Sans" pitchFamily="34" charset="0"/>
                <a:ea typeface="Open Sans" pitchFamily="34" charset="-122"/>
                <a:cs typeface="Open Sans" pitchFamily="34" charset="-120"/>
              </a:rPr>
              <a:t>Suggests:</a:t>
            </a:r>
            <a:endParaRPr lang="en-US" sz="975" dirty="0"/>
          </a:p>
        </p:txBody>
      </p:sp>
      <p:sp>
        <p:nvSpPr>
          <p:cNvPr id="53" name="SK-9-text-52"/>
          <p:cNvSpPr/>
          <p:nvPr/>
        </p:nvSpPr>
        <p:spPr>
          <a:xfrm>
            <a:off x="7499747" y="2757934"/>
            <a:ext cx="4139803" cy="371475"/>
          </a:xfrm>
          <a:prstGeom prst="rect">
            <a:avLst/>
          </a:prstGeom>
          <a:noFill/>
          <a:ln/>
        </p:spPr>
        <p:txBody>
          <a:bodyPr vert="horz" wrap="square" lIns="0" tIns="0" rIns="0" bIns="0" rtlCol="0" anchor="ctr"/>
          <a:lstStyle/>
          <a:p>
            <a:pPr marL="0" indent="0">
              <a:lnSpc>
                <a:spcPts val="1463"/>
              </a:lnSpc>
              <a:buNone/>
            </a:pPr>
            <a:r>
              <a:rPr lang="en-US" sz="975" dirty="0">
                <a:solidFill>
                  <a:srgbClr val="4B5563"/>
                </a:solidFill>
                <a:latin typeface="Open Sans" pitchFamily="34" charset="0"/>
                <a:ea typeface="Open Sans" pitchFamily="34" charset="-122"/>
                <a:cs typeface="Open Sans" pitchFamily="34" charset="-120"/>
              </a:rPr>
              <a:t>Multidirectional instability (MDI); inferior capsule laxity; common in young hypermobile females</a:t>
            </a:r>
            <a:endParaRPr lang="en-US" sz="975" dirty="0"/>
          </a:p>
        </p:txBody>
      </p:sp>
      <p:sp>
        <p:nvSpPr>
          <p:cNvPr id="54" name="SK-9-text-53"/>
          <p:cNvSpPr/>
          <p:nvPr/>
        </p:nvSpPr>
        <p:spPr>
          <a:xfrm>
            <a:off x="6680597" y="3177034"/>
            <a:ext cx="819150" cy="195263"/>
          </a:xfrm>
          <a:prstGeom prst="rect">
            <a:avLst/>
          </a:prstGeom>
          <a:noFill/>
          <a:ln/>
        </p:spPr>
        <p:txBody>
          <a:bodyPr vert="horz" wrap="square" lIns="0" tIns="0" rIns="0" bIns="0" rtlCol="0" anchor="ctr"/>
          <a:lstStyle/>
          <a:p>
            <a:pPr marL="0" indent="0">
              <a:lnSpc>
                <a:spcPts val="1463"/>
              </a:lnSpc>
              <a:buNone/>
            </a:pPr>
            <a:r>
              <a:rPr lang="en-US" sz="975" b="1" dirty="0">
                <a:solidFill>
                  <a:srgbClr val="6B7280"/>
                </a:solidFill>
                <a:latin typeface="Open Sans" pitchFamily="34" charset="0"/>
                <a:ea typeface="Open Sans" pitchFamily="34" charset="-122"/>
                <a:cs typeface="Open Sans" pitchFamily="34" charset="-120"/>
              </a:rPr>
              <a:t>Note:</a:t>
            </a:r>
            <a:endParaRPr lang="en-US" sz="975" dirty="0"/>
          </a:p>
        </p:txBody>
      </p:sp>
      <p:sp>
        <p:nvSpPr>
          <p:cNvPr id="55" name="SK-9-text-54"/>
          <p:cNvSpPr/>
          <p:nvPr/>
        </p:nvSpPr>
        <p:spPr>
          <a:xfrm>
            <a:off x="7499747" y="3177034"/>
            <a:ext cx="4692253" cy="195263"/>
          </a:xfrm>
          <a:prstGeom prst="rect">
            <a:avLst/>
          </a:prstGeom>
          <a:noFill/>
          <a:ln/>
        </p:spPr>
        <p:txBody>
          <a:bodyPr vert="horz" wrap="square" lIns="0" tIns="0" rIns="0" bIns="0" rtlCol="0" anchor="ctr"/>
          <a:lstStyle/>
          <a:p>
            <a:pPr marL="0" indent="0">
              <a:lnSpc>
                <a:spcPts val="1463"/>
              </a:lnSpc>
              <a:buNone/>
            </a:pPr>
            <a:r>
              <a:rPr lang="en-US" sz="975" dirty="0">
                <a:solidFill>
                  <a:srgbClr val="4B5563"/>
                </a:solidFill>
                <a:latin typeface="Open Sans" pitchFamily="34" charset="0"/>
                <a:ea typeface="Open Sans" pitchFamily="34" charset="-122"/>
                <a:cs typeface="Open Sans" pitchFamily="34" charset="-120"/>
              </a:rPr>
              <a:t>MDI management is rehabilitation-first; surgery rarely needed</a:t>
            </a:r>
            <a:endParaRPr lang="en-US" sz="975" dirty="0"/>
          </a:p>
        </p:txBody>
      </p:sp>
      <p:sp>
        <p:nvSpPr>
          <p:cNvPr id="56" name="SK-9-text-55"/>
          <p:cNvSpPr/>
          <p:nvPr/>
        </p:nvSpPr>
        <p:spPr>
          <a:xfrm>
            <a:off x="6863953" y="4095750"/>
            <a:ext cx="4997053" cy="185738"/>
          </a:xfrm>
          <a:prstGeom prst="rect">
            <a:avLst/>
          </a:prstGeom>
          <a:noFill/>
          <a:ln/>
        </p:spPr>
        <p:txBody>
          <a:bodyPr vert="horz" wrap="square" lIns="0" tIns="0" rIns="0" bIns="0" rtlCol="0" anchor="ctr"/>
          <a:lstStyle/>
          <a:p>
            <a:pPr marL="0" indent="0">
              <a:lnSpc>
                <a:spcPts val="1463"/>
              </a:lnSpc>
              <a:buNone/>
            </a:pPr>
            <a:r>
              <a:rPr lang="en-US" sz="975" b="1" kern="0" spc="30" dirty="0">
                <a:solidFill>
                  <a:srgbClr val="E67E22"/>
                </a:solidFill>
              </a:rPr>
              <a:t>CLINICAL PEARLS</a:t>
            </a:r>
            <a:endParaRPr lang="en-US" sz="975" dirty="0"/>
          </a:p>
        </p:txBody>
      </p:sp>
      <p:sp>
        <p:nvSpPr>
          <p:cNvPr id="57" name="SK-9-text-56"/>
          <p:cNvSpPr/>
          <p:nvPr/>
        </p:nvSpPr>
        <p:spPr>
          <a:xfrm>
            <a:off x="6794897" y="4329113"/>
            <a:ext cx="5397103" cy="171450"/>
          </a:xfrm>
          <a:prstGeom prst="rect">
            <a:avLst/>
          </a:prstGeom>
          <a:noFill/>
          <a:ln/>
        </p:spPr>
        <p:txBody>
          <a:bodyPr vert="horz" wrap="square" lIns="0" tIns="0" rIns="0" bIns="0" rtlCol="0" anchor="ctr"/>
          <a:lstStyle/>
          <a:p>
            <a:pPr marL="0" indent="0" algn="l">
              <a:lnSpc>
                <a:spcPts val="1350"/>
              </a:lnSpc>
              <a:buNone/>
            </a:pPr>
            <a:r>
              <a:rPr lang="en-US" sz="900" dirty="0">
                <a:solidFill>
                  <a:srgbClr val="4B5563"/>
                </a:solidFill>
                <a:latin typeface="Open Sans" pitchFamily="34" charset="0"/>
                <a:ea typeface="Open Sans" pitchFamily="34" charset="-122"/>
                <a:cs typeface="Open Sans" pitchFamily="34" charset="-120"/>
              </a:rPr>
              <a:t>Apprehension (fear) is diagnostic — pain alone is non-specific</a:t>
            </a:r>
            <a:endParaRPr lang="en-US" sz="900" dirty="0"/>
          </a:p>
        </p:txBody>
      </p:sp>
      <p:sp>
        <p:nvSpPr>
          <p:cNvPr id="58" name="SK-9-text-57"/>
          <p:cNvSpPr/>
          <p:nvPr/>
        </p:nvSpPr>
        <p:spPr>
          <a:xfrm>
            <a:off x="6794897" y="4529138"/>
            <a:ext cx="5397103" cy="171450"/>
          </a:xfrm>
          <a:prstGeom prst="rect">
            <a:avLst/>
          </a:prstGeom>
          <a:noFill/>
          <a:ln/>
        </p:spPr>
        <p:txBody>
          <a:bodyPr vert="horz" wrap="square" lIns="0" tIns="0" rIns="0" bIns="0" rtlCol="0" anchor="ctr"/>
          <a:lstStyle/>
          <a:p>
            <a:pPr marL="0" indent="0" algn="l">
              <a:lnSpc>
                <a:spcPts val="1350"/>
              </a:lnSpc>
              <a:buNone/>
            </a:pPr>
            <a:r>
              <a:rPr lang="en-US" sz="900" dirty="0">
                <a:solidFill>
                  <a:srgbClr val="4B5563"/>
                </a:solidFill>
                <a:latin typeface="Open Sans" pitchFamily="34" charset="0"/>
                <a:ea typeface="Open Sans" pitchFamily="34" charset="-122"/>
                <a:cs typeface="Open Sans" pitchFamily="34" charset="-120"/>
              </a:rPr>
              <a:t>AC pain on abduction &gt;90° and through full range; subacromial eases after 120°</a:t>
            </a:r>
            <a:endParaRPr lang="en-US" sz="900" dirty="0"/>
          </a:p>
        </p:txBody>
      </p:sp>
      <p:sp>
        <p:nvSpPr>
          <p:cNvPr id="59" name="SK-9-text-58"/>
          <p:cNvSpPr/>
          <p:nvPr/>
        </p:nvSpPr>
        <p:spPr>
          <a:xfrm>
            <a:off x="6794897" y="4729163"/>
            <a:ext cx="5397103" cy="171450"/>
          </a:xfrm>
          <a:prstGeom prst="rect">
            <a:avLst/>
          </a:prstGeom>
          <a:noFill/>
          <a:ln/>
        </p:spPr>
        <p:txBody>
          <a:bodyPr vert="horz" wrap="square" lIns="0" tIns="0" rIns="0" bIns="0" rtlCol="0" anchor="ctr"/>
          <a:lstStyle/>
          <a:p>
            <a:pPr marL="0" indent="0" algn="l">
              <a:lnSpc>
                <a:spcPts val="1350"/>
              </a:lnSpc>
              <a:buNone/>
            </a:pPr>
            <a:r>
              <a:rPr lang="en-US" sz="900" dirty="0">
                <a:solidFill>
                  <a:srgbClr val="4B5563"/>
                </a:solidFill>
                <a:latin typeface="Open Sans" pitchFamily="34" charset="0"/>
                <a:ea typeface="Open Sans" pitchFamily="34" charset="-122"/>
                <a:cs typeface="Open Sans" pitchFamily="34" charset="-120"/>
              </a:rPr>
              <a:t>Young athletes with "impingement" — always exclude instability first</a:t>
            </a:r>
            <a:endParaRPr lang="en-US" sz="900" dirty="0"/>
          </a:p>
        </p:txBody>
      </p:sp>
      <p:sp>
        <p:nvSpPr>
          <p:cNvPr id="60" name="SK-9-text-59"/>
          <p:cNvSpPr/>
          <p:nvPr/>
        </p:nvSpPr>
        <p:spPr>
          <a:xfrm>
            <a:off x="6794897" y="4929188"/>
            <a:ext cx="5397103" cy="171450"/>
          </a:xfrm>
          <a:prstGeom prst="rect">
            <a:avLst/>
          </a:prstGeom>
          <a:noFill/>
          <a:ln/>
        </p:spPr>
        <p:txBody>
          <a:bodyPr vert="horz" wrap="square" lIns="0" tIns="0" rIns="0" bIns="0" rtlCol="0" anchor="ctr"/>
          <a:lstStyle/>
          <a:p>
            <a:pPr marL="0" indent="0" algn="l">
              <a:lnSpc>
                <a:spcPts val="1350"/>
              </a:lnSpc>
              <a:buNone/>
            </a:pPr>
            <a:r>
              <a:rPr lang="en-US" sz="900" dirty="0">
                <a:solidFill>
                  <a:srgbClr val="4B5563"/>
                </a:solidFill>
                <a:latin typeface="Open Sans" pitchFamily="34" charset="0"/>
                <a:ea typeface="Open Sans" pitchFamily="34" charset="-122"/>
                <a:cs typeface="Open Sans" pitchFamily="34" charset="-120"/>
              </a:rPr>
              <a:t>Axillary nerve (regimental badge area) must be checked after any dislocation</a:t>
            </a:r>
            <a:endParaRPr lang="en-US" sz="900" dirty="0"/>
          </a:p>
        </p:txBody>
      </p:sp>
      <p:sp>
        <p:nvSpPr>
          <p:cNvPr id="61" name="SK-9-text-60"/>
          <p:cNvSpPr/>
          <p:nvPr/>
        </p:nvSpPr>
        <p:spPr>
          <a:xfrm>
            <a:off x="6894909" y="5386388"/>
            <a:ext cx="1413510" cy="185738"/>
          </a:xfrm>
          <a:prstGeom prst="rect">
            <a:avLst/>
          </a:prstGeom>
          <a:noFill/>
          <a:ln/>
        </p:spPr>
        <p:txBody>
          <a:bodyPr vert="horz" wrap="square" lIns="0" tIns="0" rIns="0" bIns="0" rtlCol="0" anchor="ctr"/>
          <a:lstStyle/>
          <a:p>
            <a:pPr marL="0" indent="0">
              <a:lnSpc>
                <a:spcPts val="1463"/>
              </a:lnSpc>
              <a:buNone/>
            </a:pPr>
            <a:r>
              <a:rPr lang="en-US" sz="975" b="1" kern="0" spc="30" dirty="0">
                <a:solidFill>
                  <a:srgbClr val="8E44AD"/>
                </a:solidFill>
              </a:rPr>
              <a:t>AKT FOCUS</a:t>
            </a:r>
            <a:endParaRPr lang="en-US" sz="975" dirty="0"/>
          </a:p>
        </p:txBody>
      </p:sp>
      <p:sp>
        <p:nvSpPr>
          <p:cNvPr id="62" name="SK-9-text-61"/>
          <p:cNvSpPr/>
          <p:nvPr/>
        </p:nvSpPr>
        <p:spPr>
          <a:xfrm>
            <a:off x="6794897" y="5629275"/>
            <a:ext cx="5397103" cy="171450"/>
          </a:xfrm>
          <a:prstGeom prst="rect">
            <a:avLst/>
          </a:prstGeom>
          <a:noFill/>
          <a:ln/>
        </p:spPr>
        <p:txBody>
          <a:bodyPr vert="horz" wrap="square" lIns="0" tIns="0" rIns="0" bIns="0" rtlCol="0" anchor="ctr"/>
          <a:lstStyle/>
          <a:p>
            <a:pPr marL="0" indent="0" algn="l">
              <a:lnSpc>
                <a:spcPts val="1350"/>
              </a:lnSpc>
              <a:buNone/>
            </a:pPr>
            <a:r>
              <a:rPr lang="en-US" sz="900" dirty="0">
                <a:solidFill>
                  <a:srgbClr val="4B5563"/>
                </a:solidFill>
                <a:latin typeface="Open Sans" pitchFamily="34" charset="0"/>
                <a:ea typeface="Open Sans" pitchFamily="34" charset="-122"/>
                <a:cs typeface="Open Sans" pitchFamily="34" charset="-120"/>
              </a:rPr>
              <a:t>95% of dislocations are anterior (ABduction + ER mechanism)</a:t>
            </a:r>
            <a:endParaRPr lang="en-US" sz="900" dirty="0"/>
          </a:p>
        </p:txBody>
      </p:sp>
      <p:sp>
        <p:nvSpPr>
          <p:cNvPr id="63" name="SK-9-text-62"/>
          <p:cNvSpPr/>
          <p:nvPr/>
        </p:nvSpPr>
        <p:spPr>
          <a:xfrm>
            <a:off x="6794897" y="5829300"/>
            <a:ext cx="5397103" cy="171450"/>
          </a:xfrm>
          <a:prstGeom prst="rect">
            <a:avLst/>
          </a:prstGeom>
          <a:noFill/>
          <a:ln/>
        </p:spPr>
        <p:txBody>
          <a:bodyPr vert="horz" wrap="square" lIns="0" tIns="0" rIns="0" bIns="0" rtlCol="0" anchor="ctr"/>
          <a:lstStyle/>
          <a:p>
            <a:pPr marL="0" indent="0" algn="l">
              <a:lnSpc>
                <a:spcPts val="1350"/>
              </a:lnSpc>
              <a:buNone/>
            </a:pPr>
            <a:r>
              <a:rPr lang="en-US" sz="900" dirty="0">
                <a:solidFill>
                  <a:srgbClr val="4B5563"/>
                </a:solidFill>
                <a:latin typeface="Open Sans" pitchFamily="34" charset="0"/>
                <a:ea typeface="Open Sans" pitchFamily="34" charset="-122"/>
                <a:cs typeface="Open Sans" pitchFamily="34" charset="-120"/>
              </a:rPr>
              <a:t>Posterior dislocation: seizure / electrocution — commonly missed; "light-bulb sign" on X-ray</a:t>
            </a:r>
            <a:endParaRPr lang="en-US" sz="900" dirty="0"/>
          </a:p>
        </p:txBody>
      </p:sp>
      <p:sp>
        <p:nvSpPr>
          <p:cNvPr id="64" name="SK-9-text-63"/>
          <p:cNvSpPr/>
          <p:nvPr/>
        </p:nvSpPr>
        <p:spPr>
          <a:xfrm>
            <a:off x="6794897" y="6029325"/>
            <a:ext cx="5397103" cy="171450"/>
          </a:xfrm>
          <a:prstGeom prst="rect">
            <a:avLst/>
          </a:prstGeom>
          <a:noFill/>
          <a:ln/>
        </p:spPr>
        <p:txBody>
          <a:bodyPr vert="horz" wrap="square" lIns="0" tIns="0" rIns="0" bIns="0" rtlCol="0" anchor="ctr"/>
          <a:lstStyle/>
          <a:p>
            <a:pPr marL="0" indent="0" algn="l">
              <a:lnSpc>
                <a:spcPts val="1350"/>
              </a:lnSpc>
              <a:buNone/>
            </a:pPr>
            <a:r>
              <a:rPr lang="en-US" sz="900" dirty="0">
                <a:solidFill>
                  <a:srgbClr val="4B5563"/>
                </a:solidFill>
                <a:latin typeface="Open Sans" pitchFamily="34" charset="0"/>
                <a:ea typeface="Open Sans" pitchFamily="34" charset="-122"/>
                <a:cs typeface="Open Sans" pitchFamily="34" charset="-120"/>
              </a:rPr>
              <a:t>Bankart lesion: labral + anterior capsule tear — MRI arthrogram for diagnosis</a:t>
            </a:r>
            <a:endParaRPr lang="en-US" sz="900" dirty="0"/>
          </a:p>
        </p:txBody>
      </p:sp>
      <p:sp>
        <p:nvSpPr>
          <p:cNvPr id="65" name="SK-9-text-64"/>
          <p:cNvSpPr/>
          <p:nvPr/>
        </p:nvSpPr>
        <p:spPr>
          <a:xfrm>
            <a:off x="6794897" y="6229350"/>
            <a:ext cx="5397103" cy="171450"/>
          </a:xfrm>
          <a:prstGeom prst="rect">
            <a:avLst/>
          </a:prstGeom>
          <a:noFill/>
          <a:ln/>
        </p:spPr>
        <p:txBody>
          <a:bodyPr vert="horz" wrap="square" lIns="0" tIns="0" rIns="0" bIns="0" rtlCol="0" anchor="ctr"/>
          <a:lstStyle/>
          <a:p>
            <a:pPr marL="0" indent="0" algn="l">
              <a:lnSpc>
                <a:spcPts val="1350"/>
              </a:lnSpc>
              <a:buNone/>
            </a:pPr>
            <a:r>
              <a:rPr lang="en-US" sz="900" dirty="0">
                <a:solidFill>
                  <a:srgbClr val="4B5563"/>
                </a:solidFill>
                <a:latin typeface="Open Sans" pitchFamily="34" charset="0"/>
                <a:ea typeface="Open Sans" pitchFamily="34" charset="-122"/>
                <a:cs typeface="Open Sans" pitchFamily="34" charset="-120"/>
              </a:rPr>
              <a:t>Refer &lt;25 years post-dislocation: high recurrence; surgical stabilisation indicated</a:t>
            </a:r>
            <a:endParaRPr lang="en-US" sz="900" dirty="0"/>
          </a:p>
        </p:txBody>
      </p:sp>
      <p:sp>
        <p:nvSpPr>
          <p:cNvPr id="66" name="SK-9-text-65"/>
          <p:cNvSpPr/>
          <p:nvPr/>
        </p:nvSpPr>
        <p:spPr>
          <a:xfrm>
            <a:off x="419100" y="662940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0-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0-img-3" descr="preencoded.png"/>
          <p:cNvPicPr>
            <a:picLocks noChangeAspect="1"/>
          </p:cNvPicPr>
          <p:nvPr/>
        </p:nvPicPr>
        <p:blipFill>
          <a:blip r:embed="rId5"/>
          <a:stretch>
            <a:fillRect/>
          </a:stretch>
        </p:blipFill>
        <p:spPr>
          <a:xfrm>
            <a:off x="571500" y="304800"/>
            <a:ext cx="11049000" cy="626715"/>
          </a:xfrm>
          <a:prstGeom prst="rect">
            <a:avLst/>
          </a:prstGeom>
        </p:spPr>
      </p:pic>
      <p:pic>
        <p:nvPicPr>
          <p:cNvPr id="5" name="SK-10-img-4" descr="preencoded.png"/>
          <p:cNvPicPr>
            <a:picLocks noChangeAspect="1"/>
          </p:cNvPicPr>
          <p:nvPr/>
        </p:nvPicPr>
        <p:blipFill>
          <a:blip r:embed="rId6"/>
          <a:stretch>
            <a:fillRect/>
          </a:stretch>
        </p:blipFill>
        <p:spPr>
          <a:xfrm>
            <a:off x="571500" y="1160115"/>
            <a:ext cx="5902077" cy="1571625"/>
          </a:xfrm>
          <a:prstGeom prst="rect">
            <a:avLst/>
          </a:prstGeom>
        </p:spPr>
      </p:pic>
      <p:pic>
        <p:nvPicPr>
          <p:cNvPr id="6" name="SK-10-img-5" descr="preencoded.png"/>
          <p:cNvPicPr>
            <a:picLocks noChangeAspect="1"/>
          </p:cNvPicPr>
          <p:nvPr/>
        </p:nvPicPr>
        <p:blipFill>
          <a:blip r:embed="rId7"/>
          <a:stretch>
            <a:fillRect/>
          </a:stretch>
        </p:blipFill>
        <p:spPr>
          <a:xfrm>
            <a:off x="685800" y="1307753"/>
            <a:ext cx="228600" cy="190500"/>
          </a:xfrm>
          <a:prstGeom prst="rect">
            <a:avLst/>
          </a:prstGeom>
        </p:spPr>
      </p:pic>
      <p:pic>
        <p:nvPicPr>
          <p:cNvPr id="7" name="SK-10-img-6" descr="preencoded.png"/>
          <p:cNvPicPr>
            <a:picLocks noChangeAspect="1"/>
          </p:cNvPicPr>
          <p:nvPr/>
        </p:nvPicPr>
        <p:blipFill>
          <a:blip r:embed="rId6"/>
          <a:stretch>
            <a:fillRect/>
          </a:stretch>
        </p:blipFill>
        <p:spPr>
          <a:xfrm>
            <a:off x="571500" y="2884140"/>
            <a:ext cx="5902077" cy="1571625"/>
          </a:xfrm>
          <a:prstGeom prst="rect">
            <a:avLst/>
          </a:prstGeom>
        </p:spPr>
      </p:pic>
      <p:pic>
        <p:nvPicPr>
          <p:cNvPr id="8" name="SK-10-img-7" descr="preencoded.png"/>
          <p:cNvPicPr>
            <a:picLocks noChangeAspect="1"/>
          </p:cNvPicPr>
          <p:nvPr/>
        </p:nvPicPr>
        <p:blipFill>
          <a:blip r:embed="rId8"/>
          <a:stretch>
            <a:fillRect/>
          </a:stretch>
        </p:blipFill>
        <p:spPr>
          <a:xfrm>
            <a:off x="685800" y="3031778"/>
            <a:ext cx="228600" cy="190500"/>
          </a:xfrm>
          <a:prstGeom prst="rect">
            <a:avLst/>
          </a:prstGeom>
        </p:spPr>
      </p:pic>
      <p:pic>
        <p:nvPicPr>
          <p:cNvPr id="9" name="SK-10-img-8" descr="preencoded.png"/>
          <p:cNvPicPr>
            <a:picLocks noChangeAspect="1"/>
          </p:cNvPicPr>
          <p:nvPr/>
        </p:nvPicPr>
        <p:blipFill>
          <a:blip r:embed="rId9"/>
          <a:stretch>
            <a:fillRect/>
          </a:stretch>
        </p:blipFill>
        <p:spPr>
          <a:xfrm>
            <a:off x="571500" y="4608165"/>
            <a:ext cx="5902077" cy="1319213"/>
          </a:xfrm>
          <a:prstGeom prst="rect">
            <a:avLst/>
          </a:prstGeom>
        </p:spPr>
      </p:pic>
      <p:pic>
        <p:nvPicPr>
          <p:cNvPr id="10" name="SK-10-img-9" descr="preencoded.png"/>
          <p:cNvPicPr>
            <a:picLocks noChangeAspect="1"/>
          </p:cNvPicPr>
          <p:nvPr/>
        </p:nvPicPr>
        <p:blipFill>
          <a:blip r:embed="rId10"/>
          <a:stretch>
            <a:fillRect/>
          </a:stretch>
        </p:blipFill>
        <p:spPr>
          <a:xfrm>
            <a:off x="685800" y="4755803"/>
            <a:ext cx="228600" cy="190500"/>
          </a:xfrm>
          <a:prstGeom prst="rect">
            <a:avLst/>
          </a:prstGeom>
        </p:spPr>
      </p:pic>
      <p:pic>
        <p:nvPicPr>
          <p:cNvPr id="11" name="SK-10-img-10" descr="preencoded.png"/>
          <p:cNvPicPr>
            <a:picLocks noChangeAspect="1"/>
          </p:cNvPicPr>
          <p:nvPr/>
        </p:nvPicPr>
        <p:blipFill>
          <a:blip r:embed="rId11"/>
          <a:stretch>
            <a:fillRect/>
          </a:stretch>
        </p:blipFill>
        <p:spPr>
          <a:xfrm>
            <a:off x="6702177" y="1160115"/>
            <a:ext cx="4918323" cy="3438525"/>
          </a:xfrm>
          <a:prstGeom prst="rect">
            <a:avLst/>
          </a:prstGeom>
        </p:spPr>
      </p:pic>
      <p:pic>
        <p:nvPicPr>
          <p:cNvPr id="12" name="SK-10-img-11" descr="preencoded.png"/>
          <p:cNvPicPr>
            <a:picLocks noChangeAspect="1"/>
          </p:cNvPicPr>
          <p:nvPr/>
        </p:nvPicPr>
        <p:blipFill>
          <a:blip r:embed="rId12"/>
          <a:stretch>
            <a:fillRect/>
          </a:stretch>
        </p:blipFill>
        <p:spPr>
          <a:xfrm>
            <a:off x="6702177" y="1160115"/>
            <a:ext cx="4918323" cy="3438525"/>
          </a:xfrm>
          <a:prstGeom prst="rect">
            <a:avLst/>
          </a:prstGeom>
        </p:spPr>
      </p:pic>
      <p:pic>
        <p:nvPicPr>
          <p:cNvPr id="13" name="SK-10-img-12" descr="preencoded.png"/>
          <p:cNvPicPr>
            <a:picLocks noChangeAspect="1"/>
          </p:cNvPicPr>
          <p:nvPr/>
        </p:nvPicPr>
        <p:blipFill>
          <a:blip r:embed="rId13"/>
          <a:stretch>
            <a:fillRect/>
          </a:stretch>
        </p:blipFill>
        <p:spPr>
          <a:xfrm>
            <a:off x="571500" y="6079778"/>
            <a:ext cx="11049000" cy="617041"/>
          </a:xfrm>
          <a:prstGeom prst="rect">
            <a:avLst/>
          </a:prstGeom>
        </p:spPr>
      </p:pic>
      <p:pic>
        <p:nvPicPr>
          <p:cNvPr id="14" name="SK-10-img-13" descr="preencoded.png"/>
          <p:cNvPicPr>
            <a:picLocks noChangeAspect="1"/>
          </p:cNvPicPr>
          <p:nvPr/>
        </p:nvPicPr>
        <p:blipFill>
          <a:blip r:embed="rId14"/>
          <a:stretch>
            <a:fillRect/>
          </a:stretch>
        </p:blipFill>
        <p:spPr>
          <a:xfrm>
            <a:off x="762000" y="6281589"/>
            <a:ext cx="261937" cy="213420"/>
          </a:xfrm>
          <a:prstGeom prst="rect">
            <a:avLst/>
          </a:prstGeom>
        </p:spPr>
      </p:pic>
      <p:pic>
        <p:nvPicPr>
          <p:cNvPr id="15" name="SK-10-img-14" descr="preencoded.png"/>
          <p:cNvPicPr>
            <a:picLocks noChangeAspect="1"/>
          </p:cNvPicPr>
          <p:nvPr/>
        </p:nvPicPr>
        <p:blipFill>
          <a:blip r:embed="rId15"/>
          <a:stretch>
            <a:fillRect/>
          </a:stretch>
        </p:blipFill>
        <p:spPr>
          <a:xfrm>
            <a:off x="571500" y="6419850"/>
            <a:ext cx="11049000" cy="247650"/>
          </a:xfrm>
          <a:prstGeom prst="rect">
            <a:avLst/>
          </a:prstGeom>
        </p:spPr>
      </p:pic>
      <p:sp>
        <p:nvSpPr>
          <p:cNvPr id="16" name="SK-10-text-15"/>
          <p:cNvSpPr/>
          <p:nvPr/>
        </p:nvSpPr>
        <p:spPr>
          <a:xfrm>
            <a:off x="762000" y="304800"/>
            <a:ext cx="10934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BRADFORD VTS TEACHING DECK</a:t>
            </a:r>
            <a:endParaRPr lang="en-US" sz="1050" dirty="0"/>
          </a:p>
        </p:txBody>
      </p:sp>
      <p:sp>
        <p:nvSpPr>
          <p:cNvPr id="17" name="SK-10-text-16"/>
          <p:cNvSpPr/>
          <p:nvPr/>
        </p:nvSpPr>
        <p:spPr>
          <a:xfrm>
            <a:off x="762000" y="542925"/>
            <a:ext cx="114300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Imaging Strategies in Primary Care</a:t>
            </a:r>
            <a:endParaRPr lang="en-US" sz="2550" dirty="0"/>
          </a:p>
        </p:txBody>
      </p:sp>
      <p:sp>
        <p:nvSpPr>
          <p:cNvPr id="18" name="SK-10-text-17"/>
          <p:cNvSpPr/>
          <p:nvPr/>
        </p:nvSpPr>
        <p:spPr>
          <a:xfrm>
            <a:off x="1028700" y="1274415"/>
            <a:ext cx="7286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rPr>
              <a:t>Plain X-Ray (AP &amp; Lateral/Axillary)</a:t>
            </a:r>
            <a:endParaRPr lang="en-US" sz="1350" dirty="0"/>
          </a:p>
        </p:txBody>
      </p:sp>
      <p:sp>
        <p:nvSpPr>
          <p:cNvPr id="19" name="SK-10-text-18"/>
          <p:cNvSpPr/>
          <p:nvPr/>
        </p:nvSpPr>
        <p:spPr>
          <a:xfrm>
            <a:off x="857250" y="1607790"/>
            <a:ext cx="7980905"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4B5563"/>
                </a:solidFill>
                <a:latin typeface="Open Sans" pitchFamily="34" charset="0"/>
                <a:ea typeface="Open Sans" pitchFamily="34" charset="-122"/>
                <a:cs typeface="Open Sans" pitchFamily="34" charset="-120"/>
              </a:rPr>
              <a:t>Trauma:</a:t>
            </a:r>
            <a:r>
              <a:rPr lang="en-US" sz="1125" dirty="0">
                <a:solidFill>
                  <a:srgbClr val="4B5563"/>
                </a:solidFill>
                <a:latin typeface="Open Sans" pitchFamily="34" charset="0"/>
                <a:ea typeface="Open Sans" pitchFamily="34" charset="-122"/>
                <a:cs typeface="Open Sans" pitchFamily="34" charset="-120"/>
              </a:rPr>
              <a:t> Exclude fractures or acute dislocations.</a:t>
            </a:r>
            <a:endParaRPr lang="en-US" sz="1125" dirty="0"/>
          </a:p>
        </p:txBody>
      </p:sp>
      <p:sp>
        <p:nvSpPr>
          <p:cNvPr id="20" name="SK-10-text-19"/>
          <p:cNvSpPr/>
          <p:nvPr/>
        </p:nvSpPr>
        <p:spPr>
          <a:xfrm>
            <a:off x="857250" y="1860203"/>
            <a:ext cx="9144787"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4B5563"/>
                </a:solidFill>
                <a:latin typeface="Open Sans" pitchFamily="34" charset="0"/>
                <a:ea typeface="Open Sans" pitchFamily="34" charset="-122"/>
                <a:cs typeface="Open Sans" pitchFamily="34" charset="-120"/>
              </a:rPr>
              <a:t>Calcific Tendinitis:</a:t>
            </a:r>
            <a:r>
              <a:rPr lang="en-US" sz="1125" dirty="0">
                <a:solidFill>
                  <a:srgbClr val="4B5563"/>
                </a:solidFill>
                <a:latin typeface="Open Sans" pitchFamily="34" charset="0"/>
                <a:ea typeface="Open Sans" pitchFamily="34" charset="-122"/>
                <a:cs typeface="Open Sans" pitchFamily="34" charset="-120"/>
              </a:rPr>
              <a:t> Visualise hydroxyapatite deposits.</a:t>
            </a:r>
            <a:endParaRPr lang="en-US" sz="1125" dirty="0"/>
          </a:p>
        </p:txBody>
      </p:sp>
      <p:sp>
        <p:nvSpPr>
          <p:cNvPr id="21" name="SK-10-text-20"/>
          <p:cNvSpPr/>
          <p:nvPr/>
        </p:nvSpPr>
        <p:spPr>
          <a:xfrm>
            <a:off x="857250" y="2112615"/>
            <a:ext cx="9809862"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4B5563"/>
                </a:solidFill>
                <a:latin typeface="Open Sans" pitchFamily="34" charset="0"/>
                <a:ea typeface="Open Sans" pitchFamily="34" charset="-122"/>
                <a:cs typeface="Open Sans" pitchFamily="34" charset="-120"/>
              </a:rPr>
              <a:t>OA:</a:t>
            </a:r>
            <a:r>
              <a:rPr lang="en-US" sz="1125" dirty="0">
                <a:solidFill>
                  <a:srgbClr val="4B5563"/>
                </a:solidFill>
                <a:latin typeface="Open Sans" pitchFamily="34" charset="0"/>
                <a:ea typeface="Open Sans" pitchFamily="34" charset="-122"/>
                <a:cs typeface="Open Sans" pitchFamily="34" charset="-120"/>
              </a:rPr>
              <a:t> Identify joint space narrowing and osteophytes (AC/GH).</a:t>
            </a:r>
            <a:endParaRPr lang="en-US" sz="1125" dirty="0"/>
          </a:p>
        </p:txBody>
      </p:sp>
      <p:sp>
        <p:nvSpPr>
          <p:cNvPr id="22" name="SK-10-text-21"/>
          <p:cNvSpPr/>
          <p:nvPr/>
        </p:nvSpPr>
        <p:spPr>
          <a:xfrm>
            <a:off x="857250" y="2365028"/>
            <a:ext cx="9311056"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4B5563"/>
                </a:solidFill>
                <a:latin typeface="Open Sans" pitchFamily="34" charset="0"/>
                <a:ea typeface="Open Sans" pitchFamily="34" charset="-122"/>
                <a:cs typeface="Open Sans" pitchFamily="34" charset="-120"/>
              </a:rPr>
              <a:t>Bony Pathology:</a:t>
            </a:r>
            <a:r>
              <a:rPr lang="en-US" sz="1125" dirty="0">
                <a:solidFill>
                  <a:srgbClr val="4B5563"/>
                </a:solidFill>
                <a:latin typeface="Open Sans" pitchFamily="34" charset="0"/>
                <a:ea typeface="Open Sans" pitchFamily="34" charset="-122"/>
                <a:cs typeface="Open Sans" pitchFamily="34" charset="-120"/>
              </a:rPr>
              <a:t> Screen for malignancy in red flag cases.</a:t>
            </a:r>
            <a:endParaRPr lang="en-US" sz="1125" dirty="0"/>
          </a:p>
        </p:txBody>
      </p:sp>
      <p:sp>
        <p:nvSpPr>
          <p:cNvPr id="23" name="SK-10-text-22"/>
          <p:cNvSpPr/>
          <p:nvPr/>
        </p:nvSpPr>
        <p:spPr>
          <a:xfrm>
            <a:off x="1028700" y="2998440"/>
            <a:ext cx="584644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rPr>
              <a:t>Ultrasound (US) - First Line</a:t>
            </a:r>
            <a:endParaRPr lang="en-US" sz="1350" dirty="0"/>
          </a:p>
        </p:txBody>
      </p:sp>
      <p:sp>
        <p:nvSpPr>
          <p:cNvPr id="24" name="SK-10-text-23"/>
          <p:cNvSpPr/>
          <p:nvPr/>
        </p:nvSpPr>
        <p:spPr>
          <a:xfrm>
            <a:off x="857250" y="3331815"/>
            <a:ext cx="9643594"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4B5563"/>
                </a:solidFill>
                <a:latin typeface="Open Sans" pitchFamily="34" charset="0"/>
                <a:ea typeface="Open Sans" pitchFamily="34" charset="-122"/>
                <a:cs typeface="Open Sans" pitchFamily="34" charset="-120"/>
              </a:rPr>
              <a:t>Soft Tissue:</a:t>
            </a:r>
            <a:r>
              <a:rPr lang="en-US" sz="1125" dirty="0">
                <a:solidFill>
                  <a:srgbClr val="4B5563"/>
                </a:solidFill>
                <a:latin typeface="Open Sans" pitchFamily="34" charset="0"/>
                <a:ea typeface="Open Sans" pitchFamily="34" charset="-122"/>
                <a:cs typeface="Open Sans" pitchFamily="34" charset="-120"/>
              </a:rPr>
              <a:t> Best for rotator cuff tears and tendinopathy.</a:t>
            </a:r>
            <a:endParaRPr lang="en-US" sz="1125" dirty="0"/>
          </a:p>
        </p:txBody>
      </p:sp>
      <p:sp>
        <p:nvSpPr>
          <p:cNvPr id="25" name="SK-10-text-24"/>
          <p:cNvSpPr/>
          <p:nvPr/>
        </p:nvSpPr>
        <p:spPr>
          <a:xfrm>
            <a:off x="857250" y="3584228"/>
            <a:ext cx="7980905"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4B5563"/>
                </a:solidFill>
                <a:latin typeface="Open Sans" pitchFamily="34" charset="0"/>
                <a:ea typeface="Open Sans" pitchFamily="34" charset="-122"/>
                <a:cs typeface="Open Sans" pitchFamily="34" charset="-120"/>
              </a:rPr>
              <a:t>Dynamic:</a:t>
            </a:r>
            <a:r>
              <a:rPr lang="en-US" sz="1125" dirty="0">
                <a:solidFill>
                  <a:srgbClr val="4B5563"/>
                </a:solidFill>
                <a:latin typeface="Open Sans" pitchFamily="34" charset="0"/>
                <a:ea typeface="Open Sans" pitchFamily="34" charset="-122"/>
                <a:cs typeface="Open Sans" pitchFamily="34" charset="-120"/>
              </a:rPr>
              <a:t> Can assess impingement during movement.</a:t>
            </a:r>
            <a:endParaRPr lang="en-US" sz="1125" dirty="0"/>
          </a:p>
        </p:txBody>
      </p:sp>
      <p:sp>
        <p:nvSpPr>
          <p:cNvPr id="26" name="SK-10-text-25"/>
          <p:cNvSpPr/>
          <p:nvPr/>
        </p:nvSpPr>
        <p:spPr>
          <a:xfrm>
            <a:off x="857250" y="3836640"/>
            <a:ext cx="8812249"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4B5563"/>
                </a:solidFill>
                <a:latin typeface="Open Sans" pitchFamily="34" charset="0"/>
                <a:ea typeface="Open Sans" pitchFamily="34" charset="-122"/>
                <a:cs typeface="Open Sans" pitchFamily="34" charset="-120"/>
              </a:rPr>
              <a:t>Accuracy:</a:t>
            </a:r>
            <a:r>
              <a:rPr lang="en-US" sz="1125" dirty="0">
                <a:solidFill>
                  <a:srgbClr val="4B5563"/>
                </a:solidFill>
                <a:latin typeface="Open Sans" pitchFamily="34" charset="0"/>
                <a:ea typeface="Open Sans" pitchFamily="34" charset="-122"/>
                <a:cs typeface="Open Sans" pitchFamily="34" charset="-120"/>
              </a:rPr>
              <a:t> Operator-dependent; excellent for bursitis.</a:t>
            </a:r>
            <a:endParaRPr lang="en-US" sz="1125" dirty="0"/>
          </a:p>
        </p:txBody>
      </p:sp>
      <p:sp>
        <p:nvSpPr>
          <p:cNvPr id="27" name="SK-10-text-26"/>
          <p:cNvSpPr/>
          <p:nvPr/>
        </p:nvSpPr>
        <p:spPr>
          <a:xfrm>
            <a:off x="857250" y="4089053"/>
            <a:ext cx="8645980"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4B5563"/>
                </a:solidFill>
                <a:latin typeface="Open Sans" pitchFamily="34" charset="0"/>
                <a:ea typeface="Open Sans" pitchFamily="34" charset="-122"/>
                <a:cs typeface="Open Sans" pitchFamily="34" charset="-120"/>
              </a:rPr>
              <a:t>Pre-Injection:</a:t>
            </a:r>
            <a:r>
              <a:rPr lang="en-US" sz="1125" dirty="0">
                <a:solidFill>
                  <a:srgbClr val="4B5563"/>
                </a:solidFill>
                <a:latin typeface="Open Sans" pitchFamily="34" charset="0"/>
                <a:ea typeface="Open Sans" pitchFamily="34" charset="-122"/>
                <a:cs typeface="Open Sans" pitchFamily="34" charset="-120"/>
              </a:rPr>
              <a:t> Guide clinical decisions for therapy.</a:t>
            </a:r>
            <a:endParaRPr lang="en-US" sz="1125" dirty="0"/>
          </a:p>
        </p:txBody>
      </p:sp>
      <p:sp>
        <p:nvSpPr>
          <p:cNvPr id="28" name="SK-10-text-27"/>
          <p:cNvSpPr/>
          <p:nvPr/>
        </p:nvSpPr>
        <p:spPr>
          <a:xfrm>
            <a:off x="1028700" y="4722465"/>
            <a:ext cx="39947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rPr>
              <a:t>MRI / MR Arthrogram</a:t>
            </a:r>
            <a:endParaRPr lang="en-US" sz="1350" dirty="0"/>
          </a:p>
        </p:txBody>
      </p:sp>
      <p:sp>
        <p:nvSpPr>
          <p:cNvPr id="29" name="SK-10-text-28"/>
          <p:cNvSpPr/>
          <p:nvPr/>
        </p:nvSpPr>
        <p:spPr>
          <a:xfrm>
            <a:off x="857250" y="5055840"/>
            <a:ext cx="7980905"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4B5563"/>
                </a:solidFill>
                <a:latin typeface="Open Sans" pitchFamily="34" charset="0"/>
                <a:ea typeface="Open Sans" pitchFamily="34" charset="-122"/>
                <a:cs typeface="Open Sans" pitchFamily="34" charset="-120"/>
              </a:rPr>
              <a:t>Full Tears:</a:t>
            </a:r>
            <a:r>
              <a:rPr lang="en-US" sz="1125" dirty="0">
                <a:solidFill>
                  <a:srgbClr val="4B5563"/>
                </a:solidFill>
                <a:latin typeface="Open Sans" pitchFamily="34" charset="0"/>
                <a:ea typeface="Open Sans" pitchFamily="34" charset="-122"/>
                <a:cs typeface="Open Sans" pitchFamily="34" charset="-120"/>
              </a:rPr>
              <a:t> Gold standard for surgical planning.</a:t>
            </a:r>
            <a:endParaRPr lang="en-US" sz="1125" dirty="0"/>
          </a:p>
        </p:txBody>
      </p:sp>
      <p:sp>
        <p:nvSpPr>
          <p:cNvPr id="30" name="SK-10-text-29"/>
          <p:cNvSpPr/>
          <p:nvPr/>
        </p:nvSpPr>
        <p:spPr>
          <a:xfrm>
            <a:off x="857250" y="5308253"/>
            <a:ext cx="8812249"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4B5563"/>
                </a:solidFill>
                <a:latin typeface="Open Sans" pitchFamily="34" charset="0"/>
                <a:ea typeface="Open Sans" pitchFamily="34" charset="-122"/>
                <a:cs typeface="Open Sans" pitchFamily="34" charset="-120"/>
              </a:rPr>
              <a:t>Instability:</a:t>
            </a:r>
            <a:r>
              <a:rPr lang="en-US" sz="1125" dirty="0">
                <a:solidFill>
                  <a:srgbClr val="4B5563"/>
                </a:solidFill>
                <a:latin typeface="Open Sans" pitchFamily="34" charset="0"/>
                <a:ea typeface="Open Sans" pitchFamily="34" charset="-122"/>
                <a:cs typeface="Open Sans" pitchFamily="34" charset="-120"/>
              </a:rPr>
              <a:t> MRA required for Bankart/labral lesions.</a:t>
            </a:r>
            <a:endParaRPr lang="en-US" sz="1125" dirty="0"/>
          </a:p>
        </p:txBody>
      </p:sp>
      <p:sp>
        <p:nvSpPr>
          <p:cNvPr id="31" name="SK-10-text-30"/>
          <p:cNvSpPr/>
          <p:nvPr/>
        </p:nvSpPr>
        <p:spPr>
          <a:xfrm>
            <a:off x="857250" y="5560665"/>
            <a:ext cx="8645980"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4B5563"/>
                </a:solidFill>
                <a:latin typeface="Open Sans" pitchFamily="34" charset="0"/>
                <a:ea typeface="Open Sans" pitchFamily="34" charset="-122"/>
                <a:cs typeface="Open Sans" pitchFamily="34" charset="-120"/>
              </a:rPr>
              <a:t>Diagnostic:</a:t>
            </a:r>
            <a:r>
              <a:rPr lang="en-US" sz="1125" dirty="0">
                <a:solidFill>
                  <a:srgbClr val="4B5563"/>
                </a:solidFill>
                <a:latin typeface="Open Sans" pitchFamily="34" charset="0"/>
                <a:ea typeface="Open Sans" pitchFamily="34" charset="-122"/>
                <a:cs typeface="Open Sans" pitchFamily="34" charset="-120"/>
              </a:rPr>
              <a:t> Reserved for complex or resistant cases.</a:t>
            </a:r>
            <a:endParaRPr lang="en-US" sz="1125" dirty="0"/>
          </a:p>
        </p:txBody>
      </p:sp>
      <p:sp>
        <p:nvSpPr>
          <p:cNvPr id="32" name="SK-10-text-31"/>
          <p:cNvSpPr/>
          <p:nvPr/>
        </p:nvSpPr>
        <p:spPr>
          <a:xfrm>
            <a:off x="6664077" y="4655790"/>
            <a:ext cx="4994523" cy="171450"/>
          </a:xfrm>
          <a:prstGeom prst="rect">
            <a:avLst/>
          </a:prstGeom>
          <a:noFill/>
          <a:ln/>
        </p:spPr>
        <p:txBody>
          <a:bodyPr vert="horz" wrap="square" lIns="0" tIns="0" rIns="0" bIns="0" rtlCol="0" anchor="ctr"/>
          <a:lstStyle/>
          <a:p>
            <a:pPr marL="0" indent="0" algn="ctr">
              <a:lnSpc>
                <a:spcPts val="1350"/>
              </a:lnSpc>
              <a:buNone/>
            </a:pPr>
            <a:r>
              <a:rPr lang="en-US" sz="900" i="1" dirty="0">
                <a:solidFill>
                  <a:srgbClr val="6B7280"/>
                </a:solidFill>
                <a:latin typeface="Open Sans" pitchFamily="34" charset="0"/>
                <a:ea typeface="Open Sans" pitchFamily="34" charset="-122"/>
                <a:cs typeface="Open Sans" pitchFamily="34" charset="-120"/>
              </a:rPr>
              <a:t>Standard shoulder radiograph: Essential for ruling out bony pathology and trauma.</a:t>
            </a:r>
            <a:endParaRPr lang="en-US" sz="900" dirty="0"/>
          </a:p>
        </p:txBody>
      </p:sp>
      <p:sp>
        <p:nvSpPr>
          <p:cNvPr id="33" name="SK-10-text-32"/>
          <p:cNvSpPr/>
          <p:nvPr/>
        </p:nvSpPr>
        <p:spPr>
          <a:xfrm>
            <a:off x="1119188" y="6259711"/>
            <a:ext cx="276034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rPr>
              <a:t>When to Scan?</a:t>
            </a:r>
            <a:endParaRPr lang="en-US" sz="1350" dirty="0"/>
          </a:p>
        </p:txBody>
      </p:sp>
      <p:sp>
        <p:nvSpPr>
          <p:cNvPr id="34" name="SK-10-text-33"/>
          <p:cNvSpPr/>
          <p:nvPr/>
        </p:nvSpPr>
        <p:spPr>
          <a:xfrm>
            <a:off x="2705100" y="6175028"/>
            <a:ext cx="8724900"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Open Sans" pitchFamily="34" charset="0"/>
                <a:ea typeface="Open Sans" pitchFamily="34" charset="-122"/>
                <a:cs typeface="Open Sans" pitchFamily="34" charset="-120"/>
              </a:rPr>
              <a:t>Order imaging for </a:t>
            </a:r>
            <a:r>
              <a:rPr lang="en-US" sz="1200" b="1" dirty="0">
                <a:solidFill>
                  <a:srgbClr val="C0392B"/>
                </a:solidFill>
                <a:latin typeface="Open Sans" pitchFamily="34" charset="0"/>
                <a:ea typeface="Open Sans" pitchFamily="34" charset="-122"/>
                <a:cs typeface="Open Sans" pitchFamily="34" charset="-120"/>
              </a:rPr>
              <a:t>acute trauma</a:t>
            </a:r>
            <a:r>
              <a:rPr lang="en-US" sz="1200" dirty="0">
                <a:solidFill>
                  <a:srgbClr val="4B5563"/>
                </a:solidFill>
                <a:latin typeface="Open Sans" pitchFamily="34" charset="0"/>
                <a:ea typeface="Open Sans" pitchFamily="34" charset="-122"/>
                <a:cs typeface="Open Sans" pitchFamily="34" charset="-120"/>
              </a:rPr>
              <a:t>, sudden </a:t>
            </a:r>
            <a:r>
              <a:rPr lang="en-US" sz="1200" b="1" dirty="0">
                <a:solidFill>
                  <a:srgbClr val="C0392B"/>
                </a:solidFill>
                <a:latin typeface="Open Sans" pitchFamily="34" charset="0"/>
                <a:ea typeface="Open Sans" pitchFamily="34" charset="-122"/>
                <a:cs typeface="Open Sans" pitchFamily="34" charset="-120"/>
              </a:rPr>
              <a:t>weakness</a:t>
            </a:r>
            <a:r>
              <a:rPr lang="en-US" sz="1200" dirty="0">
                <a:solidFill>
                  <a:srgbClr val="4B5563"/>
                </a:solidFill>
                <a:latin typeface="Open Sans" pitchFamily="34" charset="0"/>
                <a:ea typeface="Open Sans" pitchFamily="34" charset="-122"/>
                <a:cs typeface="Open Sans" pitchFamily="34" charset="-120"/>
              </a:rPr>
              <a:t> in patients &gt;45yrs (suspected tear), or persistent symptoms despite 6 weeks of conservative care. Avoid routine scans for gradual-onset pain in young patients without trauma.</a:t>
            </a:r>
            <a:endParaRPr lang="en-US" sz="1200" dirty="0"/>
          </a:p>
        </p:txBody>
      </p:sp>
      <p:sp>
        <p:nvSpPr>
          <p:cNvPr id="35" name="SK-10-text-34"/>
          <p:cNvSpPr/>
          <p:nvPr/>
        </p:nvSpPr>
        <p:spPr>
          <a:xfrm>
            <a:off x="571500" y="6419850"/>
            <a:ext cx="11125200" cy="24765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latin typeface="Open Sans" pitchFamily="34" charset="0"/>
                <a:ea typeface="Open Sans" pitchFamily="34" charset="-122"/>
                <a:cs typeface="Open Sans" pitchFamily="34" charset="-120"/>
              </a:rPr>
              <a:t>www.bradfordvts.co.uk</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6995</Words>
  <Application>Microsoft Office PowerPoint</Application>
  <PresentationFormat>Widescreen</PresentationFormat>
  <Paragraphs>825</Paragraphs>
  <Slides>35</Slides>
  <Notes>35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35</vt:i4>
      </vt:variant>
    </vt:vector>
  </HeadingPairs>
  <TitlesOfParts>
    <vt:vector size="38" baseType="lpstr">
      <vt:lpstr>Arial</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2026-06-26T18:18:10Z</dcterms:created>
  <dcterms:modified xsi:type="dcterms:W3CDTF">2026-06-28T19:53:16Z</dcterms:modified>
</cp:coreProperties>
</file>