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
  </p:notesMasterIdLst>
  <p:sldIdLst>
    <p:sldId id="256" r:id="rId2"/>
    <p:sldId id="263" r:id="rId3"/>
    <p:sldId id="264" r:id="rId4"/>
    <p:sldId id="265" r:id="rId5"/>
    <p:sldId id="266" r:id="rId6"/>
    <p:sldId id="267" r:id="rId7"/>
    <p:sldId id="268" r:id="rId8"/>
    <p:sldId id="269" r:id="rId9"/>
    <p:sldId id="285"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738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10.png"/><Relationship Id="rId1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2.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3.xml"/><Relationship Id="rId16"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6.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png"/><Relationship Id="rId9" Type="http://schemas.openxmlformats.org/officeDocument/2006/relationships/image" Target="../media/image26.png"/><Relationship Id="rId14"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1.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notesSlide" Target="../notesSlides/notesSlide4.xml"/><Relationship Id="rId16"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2.png"/><Relationship Id="rId9" Type="http://schemas.openxmlformats.org/officeDocument/2006/relationships/image" Target="../media/image39.png"/><Relationship Id="rId14" Type="http://schemas.openxmlformats.org/officeDocument/2006/relationships/image" Target="../media/image44.png"/></Relationships>
</file>

<file path=ppt/slides/_rels/slide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1.pn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notesSlide" Target="../notesSlides/notesSlide5.xml"/><Relationship Id="rId16"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6.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2.png"/><Relationship Id="rId9" Type="http://schemas.openxmlformats.org/officeDocument/2006/relationships/image" Target="../media/image51.png"/><Relationship Id="rId14"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6.png"/><Relationship Id="rId10" Type="http://schemas.openxmlformats.org/officeDocument/2006/relationships/image" Target="../media/image64.png"/><Relationship Id="rId4" Type="http://schemas.openxmlformats.org/officeDocument/2006/relationships/image" Target="../media/image2.png"/><Relationship Id="rId9" Type="http://schemas.openxmlformats.org/officeDocument/2006/relationships/image" Target="../media/image63.png"/></Relationships>
</file>

<file path=ppt/slides/_rels/slide7.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18" Type="http://schemas.openxmlformats.org/officeDocument/2006/relationships/image" Target="../media/image79.png"/><Relationship Id="rId3" Type="http://schemas.openxmlformats.org/officeDocument/2006/relationships/image" Target="../media/image1.png"/><Relationship Id="rId7" Type="http://schemas.openxmlformats.org/officeDocument/2006/relationships/image" Target="../media/image68.png"/><Relationship Id="rId12" Type="http://schemas.openxmlformats.org/officeDocument/2006/relationships/image" Target="../media/image73.png"/><Relationship Id="rId17" Type="http://schemas.openxmlformats.org/officeDocument/2006/relationships/image" Target="../media/image78.png"/><Relationship Id="rId2" Type="http://schemas.openxmlformats.org/officeDocument/2006/relationships/notesSlide" Target="../notesSlides/notesSlide7.xml"/><Relationship Id="rId16" Type="http://schemas.openxmlformats.org/officeDocument/2006/relationships/image" Target="../media/image77.png"/><Relationship Id="rId20" Type="http://schemas.openxmlformats.org/officeDocument/2006/relationships/image" Target="../media/image81.png"/><Relationship Id="rId1" Type="http://schemas.openxmlformats.org/officeDocument/2006/relationships/slideLayout" Target="../slideLayouts/slideLayout1.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png"/><Relationship Id="rId15" Type="http://schemas.openxmlformats.org/officeDocument/2006/relationships/image" Target="../media/image76.png"/><Relationship Id="rId10" Type="http://schemas.openxmlformats.org/officeDocument/2006/relationships/image" Target="../media/image71.png"/><Relationship Id="rId19" Type="http://schemas.openxmlformats.org/officeDocument/2006/relationships/image" Target="../media/image80.png"/><Relationship Id="rId4" Type="http://schemas.openxmlformats.org/officeDocument/2006/relationships/image" Target="../media/image2.png"/><Relationship Id="rId9" Type="http://schemas.openxmlformats.org/officeDocument/2006/relationships/image" Target="../media/image70.png"/><Relationship Id="rId14" Type="http://schemas.openxmlformats.org/officeDocument/2006/relationships/image" Target="../media/image75.png"/></Relationships>
</file>

<file path=ppt/slides/_rels/slide8.xml.rels><?xml version="1.0" encoding="UTF-8" standalone="yes"?>
<Relationships xmlns="http://schemas.openxmlformats.org/package/2006/relationships"><Relationship Id="rId13" Type="http://schemas.openxmlformats.org/officeDocument/2006/relationships/image" Target="../media/image89.png"/><Relationship Id="rId18" Type="http://schemas.openxmlformats.org/officeDocument/2006/relationships/image" Target="../media/image94.png"/><Relationship Id="rId26" Type="http://schemas.openxmlformats.org/officeDocument/2006/relationships/image" Target="../media/image102.png"/><Relationship Id="rId21" Type="http://schemas.openxmlformats.org/officeDocument/2006/relationships/image" Target="../media/image97.png"/><Relationship Id="rId34" Type="http://schemas.openxmlformats.org/officeDocument/2006/relationships/image" Target="../media/image110.png"/><Relationship Id="rId7" Type="http://schemas.openxmlformats.org/officeDocument/2006/relationships/image" Target="../media/image83.png"/><Relationship Id="rId12" Type="http://schemas.openxmlformats.org/officeDocument/2006/relationships/image" Target="../media/image88.png"/><Relationship Id="rId17" Type="http://schemas.openxmlformats.org/officeDocument/2006/relationships/image" Target="../media/image93.png"/><Relationship Id="rId25" Type="http://schemas.openxmlformats.org/officeDocument/2006/relationships/image" Target="../media/image101.png"/><Relationship Id="rId33" Type="http://schemas.openxmlformats.org/officeDocument/2006/relationships/image" Target="../media/image109.png"/><Relationship Id="rId38" Type="http://schemas.openxmlformats.org/officeDocument/2006/relationships/image" Target="../media/image114.png"/><Relationship Id="rId2" Type="http://schemas.openxmlformats.org/officeDocument/2006/relationships/notesSlide" Target="../notesSlides/notesSlide8.xml"/><Relationship Id="rId16" Type="http://schemas.openxmlformats.org/officeDocument/2006/relationships/image" Target="../media/image92.png"/><Relationship Id="rId20" Type="http://schemas.openxmlformats.org/officeDocument/2006/relationships/image" Target="../media/image96.png"/><Relationship Id="rId29"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image" Target="../media/image82.png"/><Relationship Id="rId11" Type="http://schemas.openxmlformats.org/officeDocument/2006/relationships/image" Target="../media/image87.png"/><Relationship Id="rId24" Type="http://schemas.openxmlformats.org/officeDocument/2006/relationships/image" Target="../media/image100.png"/><Relationship Id="rId32" Type="http://schemas.openxmlformats.org/officeDocument/2006/relationships/image" Target="../media/image108.png"/><Relationship Id="rId37" Type="http://schemas.openxmlformats.org/officeDocument/2006/relationships/image" Target="../media/image113.png"/><Relationship Id="rId5" Type="http://schemas.openxmlformats.org/officeDocument/2006/relationships/image" Target="../media/image6.png"/><Relationship Id="rId15" Type="http://schemas.openxmlformats.org/officeDocument/2006/relationships/image" Target="../media/image91.png"/><Relationship Id="rId23" Type="http://schemas.openxmlformats.org/officeDocument/2006/relationships/image" Target="../media/image99.png"/><Relationship Id="rId28" Type="http://schemas.openxmlformats.org/officeDocument/2006/relationships/image" Target="../media/image104.png"/><Relationship Id="rId36" Type="http://schemas.openxmlformats.org/officeDocument/2006/relationships/image" Target="../media/image112.png"/><Relationship Id="rId10" Type="http://schemas.openxmlformats.org/officeDocument/2006/relationships/image" Target="../media/image86.png"/><Relationship Id="rId19" Type="http://schemas.openxmlformats.org/officeDocument/2006/relationships/image" Target="../media/image95.png"/><Relationship Id="rId31" Type="http://schemas.openxmlformats.org/officeDocument/2006/relationships/image" Target="../media/image107.png"/><Relationship Id="rId4" Type="http://schemas.openxmlformats.org/officeDocument/2006/relationships/image" Target="../media/image2.png"/><Relationship Id="rId9" Type="http://schemas.openxmlformats.org/officeDocument/2006/relationships/image" Target="../media/image85.png"/><Relationship Id="rId14" Type="http://schemas.openxmlformats.org/officeDocument/2006/relationships/image" Target="../media/image90.png"/><Relationship Id="rId22" Type="http://schemas.openxmlformats.org/officeDocument/2006/relationships/image" Target="../media/image98.png"/><Relationship Id="rId27" Type="http://schemas.openxmlformats.org/officeDocument/2006/relationships/image" Target="../media/image103.png"/><Relationship Id="rId30" Type="http://schemas.openxmlformats.org/officeDocument/2006/relationships/image" Target="../media/image106.png"/><Relationship Id="rId35" Type="http://schemas.openxmlformats.org/officeDocument/2006/relationships/image" Target="../media/image111.png"/><Relationship Id="rId8" Type="http://schemas.openxmlformats.org/officeDocument/2006/relationships/image" Target="../media/image84.png"/><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png"/><Relationship Id="rId7" Type="http://schemas.openxmlformats.org/officeDocument/2006/relationships/image" Target="../media/image1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6.png"/><Relationship Id="rId10" Type="http://schemas.openxmlformats.org/officeDocument/2006/relationships/image" Target="../media/image119.png"/><Relationship Id="rId4" Type="http://schemas.openxmlformats.org/officeDocument/2006/relationships/image" Target="../media/image2.png"/><Relationship Id="rId9" Type="http://schemas.openxmlformats.org/officeDocument/2006/relationships/image" Target="../media/image118.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5"/>
          <a:stretch>
            <a:fillRect/>
          </a:stretch>
        </p:blipFill>
        <p:spPr>
          <a:xfrm>
            <a:off x="381000" y="190500"/>
            <a:ext cx="11430000" cy="647700"/>
          </a:xfrm>
          <a:prstGeom prst="rect">
            <a:avLst/>
          </a:prstGeom>
        </p:spPr>
      </p:pic>
      <p:pic>
        <p:nvPicPr>
          <p:cNvPr id="5" name="SK-1-img-4" descr="preencoded.png"/>
          <p:cNvPicPr>
            <a:picLocks noChangeAspect="1"/>
          </p:cNvPicPr>
          <p:nvPr/>
        </p:nvPicPr>
        <p:blipFill>
          <a:blip r:embed="rId6"/>
          <a:stretch>
            <a:fillRect/>
          </a:stretch>
        </p:blipFill>
        <p:spPr>
          <a:xfrm>
            <a:off x="6980039" y="1409700"/>
            <a:ext cx="4640461" cy="3619500"/>
          </a:xfrm>
          <a:prstGeom prst="rect">
            <a:avLst/>
          </a:prstGeom>
        </p:spPr>
      </p:pic>
      <p:pic>
        <p:nvPicPr>
          <p:cNvPr id="6" name="SK-1-img-5" descr="preencoded.png"/>
          <p:cNvPicPr>
            <a:picLocks noChangeAspect="1"/>
          </p:cNvPicPr>
          <p:nvPr/>
        </p:nvPicPr>
        <p:blipFill>
          <a:blip r:embed="rId7"/>
          <a:stretch>
            <a:fillRect/>
          </a:stretch>
        </p:blipFill>
        <p:spPr>
          <a:xfrm>
            <a:off x="571500" y="5410200"/>
            <a:ext cx="11049000" cy="933450"/>
          </a:xfrm>
          <a:prstGeom prst="rect">
            <a:avLst/>
          </a:prstGeom>
        </p:spPr>
      </p:pic>
      <p:sp>
        <p:nvSpPr>
          <p:cNvPr id="7" name="SK-1-text-6"/>
          <p:cNvSpPr/>
          <p:nvPr/>
        </p:nvSpPr>
        <p:spPr>
          <a:xfrm>
            <a:off x="323850" y="190500"/>
            <a:ext cx="11544300" cy="647700"/>
          </a:xfrm>
          <a:prstGeom prst="rect">
            <a:avLst/>
          </a:prstGeom>
          <a:noFill/>
          <a:ln/>
        </p:spPr>
        <p:txBody>
          <a:bodyPr vert="horz" wrap="square" lIns="0" tIns="0" rIns="0" bIns="0" rtlCol="0" anchor="ctr"/>
          <a:lstStyle/>
          <a:p>
            <a:pPr marL="0" indent="0" algn="ctr">
              <a:lnSpc>
                <a:spcPts val="2700"/>
              </a:lnSpc>
              <a:buNone/>
            </a:pPr>
            <a:r>
              <a:rPr lang="en-US" sz="1800" b="1" kern="0" spc="120" dirty="0">
                <a:solidFill>
                  <a:srgbClr val="FFFFFF"/>
                </a:solidFill>
              </a:rPr>
              <a:t>BRADFORD VTS TEACHING DECK</a:t>
            </a:r>
            <a:endParaRPr lang="en-US" sz="1800" dirty="0"/>
          </a:p>
        </p:txBody>
      </p:sp>
      <p:sp>
        <p:nvSpPr>
          <p:cNvPr id="8" name="SK-1-text-7"/>
          <p:cNvSpPr/>
          <p:nvPr/>
        </p:nvSpPr>
        <p:spPr>
          <a:xfrm>
            <a:off x="571500" y="1409700"/>
            <a:ext cx="6027539" cy="1089422"/>
          </a:xfrm>
          <a:prstGeom prst="rect">
            <a:avLst/>
          </a:prstGeom>
          <a:noFill/>
          <a:ln/>
        </p:spPr>
        <p:txBody>
          <a:bodyPr vert="horz" wrap="square" lIns="0" tIns="0" rIns="0" bIns="0" rtlCol="0" anchor="ctr"/>
          <a:lstStyle/>
          <a:p>
            <a:pPr marL="0" indent="0">
              <a:lnSpc>
                <a:spcPts val="4290"/>
              </a:lnSpc>
              <a:buNone/>
            </a:pPr>
            <a:r>
              <a:rPr lang="en-US" sz="3900" b="1" dirty="0">
                <a:solidFill>
                  <a:srgbClr val="202124"/>
                </a:solidFill>
              </a:rPr>
              <a:t>Shoulders, Elbows &amp; Wrists at a Glance – and when to image</a:t>
            </a:r>
            <a:endParaRPr lang="en-US" sz="3900" dirty="0"/>
          </a:p>
        </p:txBody>
      </p:sp>
      <p:sp>
        <p:nvSpPr>
          <p:cNvPr id="9" name="SK-1-text-8"/>
          <p:cNvSpPr/>
          <p:nvPr/>
        </p:nvSpPr>
        <p:spPr>
          <a:xfrm>
            <a:off x="571500" y="2727722"/>
            <a:ext cx="8402955" cy="293340"/>
          </a:xfrm>
          <a:prstGeom prst="rect">
            <a:avLst/>
          </a:prstGeom>
          <a:noFill/>
          <a:ln/>
        </p:spPr>
        <p:txBody>
          <a:bodyPr vert="horz" wrap="square" lIns="0" tIns="0" rIns="0" bIns="0" rtlCol="0" anchor="ctr"/>
          <a:lstStyle/>
          <a:p>
            <a:pPr marL="0" indent="0">
              <a:lnSpc>
                <a:spcPts val="2310"/>
              </a:lnSpc>
              <a:buNone/>
            </a:pPr>
            <a:r>
              <a:rPr lang="en-US" sz="1650" b="1" dirty="0">
                <a:solidFill>
                  <a:srgbClr val="005EB8"/>
                </a:solidFill>
              </a:rPr>
              <a:t>RCGP AKT and SCA Exam Preparation</a:t>
            </a:r>
            <a:endParaRPr lang="en-US" sz="1650" dirty="0"/>
          </a:p>
        </p:txBody>
      </p:sp>
      <p:sp>
        <p:nvSpPr>
          <p:cNvPr id="10" name="SK-1-text-9"/>
          <p:cNvSpPr/>
          <p:nvPr/>
        </p:nvSpPr>
        <p:spPr>
          <a:xfrm>
            <a:off x="571500" y="3211562"/>
            <a:ext cx="6027539" cy="51435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Updated to NICE NG59 (2020) Standards.</a:t>
            </a:r>
            <a:endParaRPr lang="en-US" sz="1350" dirty="0"/>
          </a:p>
        </p:txBody>
      </p:sp>
      <p:sp>
        <p:nvSpPr>
          <p:cNvPr id="11" name="SK-1-text-10"/>
          <p:cNvSpPr/>
          <p:nvPr/>
        </p:nvSpPr>
        <p:spPr>
          <a:xfrm>
            <a:off x="571500" y="5600700"/>
            <a:ext cx="2209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02124"/>
                </a:solidFill>
              </a:rPr>
              <a:t>June 2026</a:t>
            </a:r>
            <a:endParaRPr lang="en-US" sz="1200" dirty="0"/>
          </a:p>
        </p:txBody>
      </p:sp>
      <p:sp>
        <p:nvSpPr>
          <p:cNvPr id="12" name="SK-1-text-11"/>
          <p:cNvSpPr/>
          <p:nvPr/>
        </p:nvSpPr>
        <p:spPr>
          <a:xfrm>
            <a:off x="1571625" y="5600700"/>
            <a:ext cx="39166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26522"/>
                </a:solidFill>
              </a:rPr>
              <a:t>www.bradfordvts.co.uk</a:t>
            </a:r>
            <a:endParaRPr lang="en-US" sz="1200" dirty="0"/>
          </a:p>
        </p:txBody>
      </p:sp>
      <p:sp>
        <p:nvSpPr>
          <p:cNvPr id="13" name="SK-1-text-12"/>
          <p:cNvSpPr/>
          <p:nvPr/>
        </p:nvSpPr>
        <p:spPr>
          <a:xfrm>
            <a:off x="571500" y="5943600"/>
            <a:ext cx="1104900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70757A"/>
                </a:solidFill>
              </a:rPr>
              <a:t>Disclaimer: This teaching deck is for educational purposes only and is designed for GP trainees preparing for professional examinations. Clinical decisions remain the sole responsibility of the attending practitioner. Content follows NICE NG59 (2020) guidance for low back pain and sciatica.</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8-img-4" descr="preencoded.png"/>
          <p:cNvPicPr>
            <a:picLocks noChangeAspect="1"/>
          </p:cNvPicPr>
          <p:nvPr/>
        </p:nvPicPr>
        <p:blipFill>
          <a:blip r:embed="rId6"/>
          <a:stretch>
            <a:fillRect/>
          </a:stretch>
        </p:blipFill>
        <p:spPr>
          <a:xfrm>
            <a:off x="476250" y="1055340"/>
            <a:ext cx="4564112" cy="2620566"/>
          </a:xfrm>
          <a:prstGeom prst="rect">
            <a:avLst/>
          </a:prstGeom>
        </p:spPr>
      </p:pic>
      <p:pic>
        <p:nvPicPr>
          <p:cNvPr id="6" name="SK-8-img-5" descr="preencoded.png"/>
          <p:cNvPicPr>
            <a:picLocks noChangeAspect="1"/>
          </p:cNvPicPr>
          <p:nvPr/>
        </p:nvPicPr>
        <p:blipFill>
          <a:blip r:embed="rId7"/>
          <a:stretch>
            <a:fillRect/>
          </a:stretch>
        </p:blipFill>
        <p:spPr>
          <a:xfrm>
            <a:off x="666750" y="1296293"/>
            <a:ext cx="261937" cy="213420"/>
          </a:xfrm>
          <a:prstGeom prst="rect">
            <a:avLst/>
          </a:prstGeom>
        </p:spPr>
      </p:pic>
      <p:pic>
        <p:nvPicPr>
          <p:cNvPr id="7" name="SK-8-img-6" descr="preencoded.png"/>
          <p:cNvPicPr>
            <a:picLocks noChangeAspect="1"/>
          </p:cNvPicPr>
          <p:nvPr/>
        </p:nvPicPr>
        <p:blipFill>
          <a:blip r:embed="rId8"/>
          <a:stretch>
            <a:fillRect/>
          </a:stretch>
        </p:blipFill>
        <p:spPr>
          <a:xfrm>
            <a:off x="476250" y="3866406"/>
            <a:ext cx="4564112" cy="2439144"/>
          </a:xfrm>
          <a:prstGeom prst="rect">
            <a:avLst/>
          </a:prstGeom>
        </p:spPr>
      </p:pic>
      <p:pic>
        <p:nvPicPr>
          <p:cNvPr id="8" name="SK-8-img-7" descr="preencoded.png"/>
          <p:cNvPicPr>
            <a:picLocks noChangeAspect="1"/>
          </p:cNvPicPr>
          <p:nvPr/>
        </p:nvPicPr>
        <p:blipFill>
          <a:blip r:embed="rId9"/>
          <a:stretch>
            <a:fillRect/>
          </a:stretch>
        </p:blipFill>
        <p:spPr>
          <a:xfrm>
            <a:off x="666750" y="4107359"/>
            <a:ext cx="261937" cy="213420"/>
          </a:xfrm>
          <a:prstGeom prst="rect">
            <a:avLst/>
          </a:prstGeom>
        </p:spPr>
      </p:pic>
      <p:pic>
        <p:nvPicPr>
          <p:cNvPr id="9" name="SK-8-img-8" descr="preencoded.png"/>
          <p:cNvPicPr>
            <a:picLocks noChangeAspect="1"/>
          </p:cNvPicPr>
          <p:nvPr/>
        </p:nvPicPr>
        <p:blipFill>
          <a:blip r:embed="rId10"/>
          <a:stretch>
            <a:fillRect/>
          </a:stretch>
        </p:blipFill>
        <p:spPr>
          <a:xfrm>
            <a:off x="5326112" y="1055340"/>
            <a:ext cx="6389638" cy="5250210"/>
          </a:xfrm>
          <a:prstGeom prst="rect">
            <a:avLst/>
          </a:prstGeom>
        </p:spPr>
      </p:pic>
      <p:pic>
        <p:nvPicPr>
          <p:cNvPr id="10" name="SK-8-img-9" descr="preencoded.png"/>
          <p:cNvPicPr>
            <a:picLocks noChangeAspect="1"/>
          </p:cNvPicPr>
          <p:nvPr/>
        </p:nvPicPr>
        <p:blipFill>
          <a:blip r:embed="rId11"/>
          <a:stretch>
            <a:fillRect/>
          </a:stretch>
        </p:blipFill>
        <p:spPr>
          <a:xfrm>
            <a:off x="5326112" y="1055340"/>
            <a:ext cx="6389638" cy="485775"/>
          </a:xfrm>
          <a:prstGeom prst="rect">
            <a:avLst/>
          </a:prstGeom>
        </p:spPr>
      </p:pic>
      <p:pic>
        <p:nvPicPr>
          <p:cNvPr id="11" name="SK-8-img-10" descr="preencoded.png"/>
          <p:cNvPicPr>
            <a:picLocks noChangeAspect="1"/>
          </p:cNvPicPr>
          <p:nvPr/>
        </p:nvPicPr>
        <p:blipFill>
          <a:blip r:embed="rId12"/>
          <a:stretch>
            <a:fillRect/>
          </a:stretch>
        </p:blipFill>
        <p:spPr>
          <a:xfrm>
            <a:off x="5516612" y="1210568"/>
            <a:ext cx="214313" cy="175320"/>
          </a:xfrm>
          <a:prstGeom prst="rect">
            <a:avLst/>
          </a:prstGeom>
        </p:spPr>
      </p:pic>
      <p:pic>
        <p:nvPicPr>
          <p:cNvPr id="12" name="SK-8-img-11" descr="preencoded.png"/>
          <p:cNvPicPr>
            <a:picLocks noChangeAspect="1"/>
          </p:cNvPicPr>
          <p:nvPr/>
        </p:nvPicPr>
        <p:blipFill>
          <a:blip r:embed="rId13"/>
          <a:stretch>
            <a:fillRect/>
          </a:stretch>
        </p:blipFill>
        <p:spPr>
          <a:xfrm>
            <a:off x="5326112" y="1541115"/>
            <a:ext cx="6389638" cy="514350"/>
          </a:xfrm>
          <a:prstGeom prst="rect">
            <a:avLst/>
          </a:prstGeom>
        </p:spPr>
      </p:pic>
      <p:pic>
        <p:nvPicPr>
          <p:cNvPr id="13" name="SK-8-img-12" descr="preencoded.png"/>
          <p:cNvPicPr>
            <a:picLocks noChangeAspect="1"/>
          </p:cNvPicPr>
          <p:nvPr/>
        </p:nvPicPr>
        <p:blipFill>
          <a:blip r:embed="rId14"/>
          <a:stretch>
            <a:fillRect/>
          </a:stretch>
        </p:blipFill>
        <p:spPr>
          <a:xfrm>
            <a:off x="5326112" y="2055465"/>
            <a:ext cx="2555825" cy="1148358"/>
          </a:xfrm>
          <a:prstGeom prst="rect">
            <a:avLst/>
          </a:prstGeom>
        </p:spPr>
      </p:pic>
      <p:pic>
        <p:nvPicPr>
          <p:cNvPr id="14" name="SK-8-img-13" descr="preencoded.png"/>
          <p:cNvPicPr>
            <a:picLocks noChangeAspect="1"/>
          </p:cNvPicPr>
          <p:nvPr/>
        </p:nvPicPr>
        <p:blipFill>
          <a:blip r:embed="rId15"/>
          <a:stretch>
            <a:fillRect/>
          </a:stretch>
        </p:blipFill>
        <p:spPr>
          <a:xfrm>
            <a:off x="7881937" y="2055465"/>
            <a:ext cx="3833812" cy="1148358"/>
          </a:xfrm>
          <a:prstGeom prst="rect">
            <a:avLst/>
          </a:prstGeom>
        </p:spPr>
      </p:pic>
      <p:pic>
        <p:nvPicPr>
          <p:cNvPr id="15" name="SK-8-img-14" descr="preencoded.png"/>
          <p:cNvPicPr>
            <a:picLocks noChangeAspect="1"/>
          </p:cNvPicPr>
          <p:nvPr/>
        </p:nvPicPr>
        <p:blipFill>
          <a:blip r:embed="rId16"/>
          <a:stretch>
            <a:fillRect/>
          </a:stretch>
        </p:blipFill>
        <p:spPr>
          <a:xfrm>
            <a:off x="5326112" y="3203823"/>
            <a:ext cx="2555825" cy="804565"/>
          </a:xfrm>
          <a:prstGeom prst="rect">
            <a:avLst/>
          </a:prstGeom>
        </p:spPr>
      </p:pic>
      <p:pic>
        <p:nvPicPr>
          <p:cNvPr id="16" name="SK-8-img-15" descr="preencoded.png"/>
          <p:cNvPicPr>
            <a:picLocks noChangeAspect="1"/>
          </p:cNvPicPr>
          <p:nvPr/>
        </p:nvPicPr>
        <p:blipFill>
          <a:blip r:embed="rId17"/>
          <a:stretch>
            <a:fillRect/>
          </a:stretch>
        </p:blipFill>
        <p:spPr>
          <a:xfrm>
            <a:off x="7881937" y="3203823"/>
            <a:ext cx="3833812" cy="804565"/>
          </a:xfrm>
          <a:prstGeom prst="rect">
            <a:avLst/>
          </a:prstGeom>
        </p:spPr>
      </p:pic>
      <p:pic>
        <p:nvPicPr>
          <p:cNvPr id="17" name="SK-8-img-16" descr="preencoded.png"/>
          <p:cNvPicPr>
            <a:picLocks noChangeAspect="1"/>
          </p:cNvPicPr>
          <p:nvPr/>
        </p:nvPicPr>
        <p:blipFill>
          <a:blip r:embed="rId18"/>
          <a:stretch>
            <a:fillRect/>
          </a:stretch>
        </p:blipFill>
        <p:spPr>
          <a:xfrm>
            <a:off x="5326112" y="4008388"/>
            <a:ext cx="2555825" cy="1148358"/>
          </a:xfrm>
          <a:prstGeom prst="rect">
            <a:avLst/>
          </a:prstGeom>
        </p:spPr>
      </p:pic>
      <p:pic>
        <p:nvPicPr>
          <p:cNvPr id="18" name="SK-8-img-17" descr="preencoded.png"/>
          <p:cNvPicPr>
            <a:picLocks noChangeAspect="1"/>
          </p:cNvPicPr>
          <p:nvPr/>
        </p:nvPicPr>
        <p:blipFill>
          <a:blip r:embed="rId19"/>
          <a:stretch>
            <a:fillRect/>
          </a:stretch>
        </p:blipFill>
        <p:spPr>
          <a:xfrm>
            <a:off x="7881937" y="4008388"/>
            <a:ext cx="3833812" cy="1148358"/>
          </a:xfrm>
          <a:prstGeom prst="rect">
            <a:avLst/>
          </a:prstGeom>
        </p:spPr>
      </p:pic>
      <p:pic>
        <p:nvPicPr>
          <p:cNvPr id="19" name="SK-8-img-18" descr="preencoded.png"/>
          <p:cNvPicPr>
            <a:picLocks noChangeAspect="1"/>
          </p:cNvPicPr>
          <p:nvPr/>
        </p:nvPicPr>
        <p:blipFill>
          <a:blip r:embed="rId20"/>
          <a:stretch>
            <a:fillRect/>
          </a:stretch>
        </p:blipFill>
        <p:spPr>
          <a:xfrm>
            <a:off x="5326112" y="5156746"/>
            <a:ext cx="2555825" cy="1148804"/>
          </a:xfrm>
          <a:prstGeom prst="rect">
            <a:avLst/>
          </a:prstGeom>
        </p:spPr>
      </p:pic>
      <p:pic>
        <p:nvPicPr>
          <p:cNvPr id="20" name="SK-8-img-19" descr="preencoded.png"/>
          <p:cNvPicPr>
            <a:picLocks noChangeAspect="1"/>
          </p:cNvPicPr>
          <p:nvPr/>
        </p:nvPicPr>
        <p:blipFill>
          <a:blip r:embed="rId19"/>
          <a:stretch>
            <a:fillRect/>
          </a:stretch>
        </p:blipFill>
        <p:spPr>
          <a:xfrm>
            <a:off x="7881937" y="5156746"/>
            <a:ext cx="3833812" cy="1148804"/>
          </a:xfrm>
          <a:prstGeom prst="rect">
            <a:avLst/>
          </a:prstGeom>
        </p:spPr>
      </p:pic>
      <p:sp>
        <p:nvSpPr>
          <p:cNvPr id="21" name="SK-8-text-20"/>
          <p:cNvSpPr/>
          <p:nvPr/>
        </p:nvSpPr>
        <p:spPr>
          <a:xfrm>
            <a:off x="476250" y="285750"/>
            <a:ext cx="1026604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Shoulder Clinical Approach</a:t>
            </a:r>
            <a:endParaRPr lang="en-US" sz="2550" dirty="0"/>
          </a:p>
        </p:txBody>
      </p:sp>
      <p:sp>
        <p:nvSpPr>
          <p:cNvPr id="22" name="SK-8-text-21"/>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3" name="SK-8-text-22"/>
          <p:cNvSpPr/>
          <p:nvPr/>
        </p:nvSpPr>
        <p:spPr>
          <a:xfrm>
            <a:off x="1042988" y="1245840"/>
            <a:ext cx="4183112"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Look &amp; Inspect</a:t>
            </a:r>
            <a:endParaRPr lang="en-US" sz="1650" dirty="0"/>
          </a:p>
        </p:txBody>
      </p:sp>
      <p:sp>
        <p:nvSpPr>
          <p:cNvPr id="24" name="SK-8-text-23"/>
          <p:cNvSpPr/>
          <p:nvPr/>
        </p:nvSpPr>
        <p:spPr>
          <a:xfrm>
            <a:off x="666750" y="1703040"/>
            <a:ext cx="4183112"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02124"/>
                </a:solidFill>
              </a:rPr>
              <a:t>Symmetry &amp; Wasting:</a:t>
            </a:r>
            <a:r>
              <a:rPr lang="en-US" sz="1350" dirty="0">
                <a:solidFill>
                  <a:srgbClr val="5F6368"/>
                </a:solidFill>
              </a:rPr>
              <a:t> Check Supraspinatus/Infraspinatus fossa.</a:t>
            </a:r>
            <a:endParaRPr lang="en-US" sz="1350" dirty="0"/>
          </a:p>
        </p:txBody>
      </p:sp>
      <p:sp>
        <p:nvSpPr>
          <p:cNvPr id="25" name="SK-8-text-24"/>
          <p:cNvSpPr/>
          <p:nvPr/>
        </p:nvSpPr>
        <p:spPr>
          <a:xfrm>
            <a:off x="666750" y="2297162"/>
            <a:ext cx="4183112"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02124"/>
                </a:solidFill>
              </a:rPr>
              <a:t>Scapular Winging:</a:t>
            </a:r>
            <a:r>
              <a:rPr lang="en-US" sz="1350" dirty="0">
                <a:solidFill>
                  <a:srgbClr val="5F6368"/>
                </a:solidFill>
              </a:rPr>
              <a:t> Assess during movement or wall-push.</a:t>
            </a:r>
            <a:endParaRPr lang="en-US" sz="1350" dirty="0"/>
          </a:p>
        </p:txBody>
      </p:sp>
      <p:sp>
        <p:nvSpPr>
          <p:cNvPr id="26" name="SK-8-text-25"/>
          <p:cNvSpPr/>
          <p:nvPr/>
        </p:nvSpPr>
        <p:spPr>
          <a:xfrm>
            <a:off x="666750" y="2891284"/>
            <a:ext cx="4183112"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02124"/>
                </a:solidFill>
              </a:rPr>
              <a:t>Protracted Shoulders:</a:t>
            </a:r>
            <a:r>
              <a:rPr lang="en-US" sz="1350" dirty="0">
                <a:solidFill>
                  <a:srgbClr val="5F6368"/>
                </a:solidFill>
              </a:rPr>
              <a:t> Increases subacromial impingement risk.</a:t>
            </a:r>
            <a:endParaRPr lang="en-US" sz="1350" dirty="0"/>
          </a:p>
        </p:txBody>
      </p:sp>
      <p:sp>
        <p:nvSpPr>
          <p:cNvPr id="27" name="SK-8-text-26"/>
          <p:cNvSpPr/>
          <p:nvPr/>
        </p:nvSpPr>
        <p:spPr>
          <a:xfrm>
            <a:off x="1042988" y="4056906"/>
            <a:ext cx="42748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Pain Localisation</a:t>
            </a:r>
            <a:endParaRPr lang="en-US" sz="1650" dirty="0"/>
          </a:p>
        </p:txBody>
      </p:sp>
      <p:sp>
        <p:nvSpPr>
          <p:cNvPr id="28" name="SK-8-text-27"/>
          <p:cNvSpPr/>
          <p:nvPr/>
        </p:nvSpPr>
        <p:spPr>
          <a:xfrm>
            <a:off x="666750" y="4514106"/>
            <a:ext cx="4183112"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02124"/>
                </a:solidFill>
              </a:rPr>
              <a:t>One Finger Pointing:</a:t>
            </a:r>
            <a:r>
              <a:rPr lang="en-US" sz="1350" dirty="0">
                <a:solidFill>
                  <a:srgbClr val="5F6368"/>
                </a:solidFill>
              </a:rPr>
              <a:t> Highly suggestive of </a:t>
            </a:r>
            <a:r>
              <a:rPr lang="en-US" sz="1350" b="1" dirty="0">
                <a:solidFill>
                  <a:srgbClr val="202124"/>
                </a:solidFill>
              </a:rPr>
              <a:t>AC Joint</a:t>
            </a:r>
            <a:r>
              <a:rPr lang="en-US" sz="1350" dirty="0">
                <a:solidFill>
                  <a:srgbClr val="5F6368"/>
                </a:solidFill>
              </a:rPr>
              <a:t> pathology.</a:t>
            </a:r>
            <a:endParaRPr lang="en-US" sz="1350" dirty="0"/>
          </a:p>
        </p:txBody>
      </p:sp>
      <p:sp>
        <p:nvSpPr>
          <p:cNvPr id="29" name="SK-8-text-28"/>
          <p:cNvSpPr/>
          <p:nvPr/>
        </p:nvSpPr>
        <p:spPr>
          <a:xfrm>
            <a:off x="666750" y="5108228"/>
            <a:ext cx="4183112"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02124"/>
                </a:solidFill>
              </a:rPr>
              <a:t>Diffuse Pointing:</a:t>
            </a:r>
            <a:r>
              <a:rPr lang="en-US" sz="1350" dirty="0">
                <a:solidFill>
                  <a:srgbClr val="5F6368"/>
                </a:solidFill>
              </a:rPr>
              <a:t> Often suggests </a:t>
            </a:r>
            <a:r>
              <a:rPr lang="en-US" sz="1350" b="1" dirty="0">
                <a:solidFill>
                  <a:srgbClr val="202124"/>
                </a:solidFill>
              </a:rPr>
              <a:t>Subacromial Bursitis</a:t>
            </a:r>
            <a:r>
              <a:rPr lang="en-US" sz="1350" dirty="0">
                <a:solidFill>
                  <a:srgbClr val="5F6368"/>
                </a:solidFill>
              </a:rPr>
              <a:t> or Rotator Cuff issues.</a:t>
            </a:r>
            <a:endParaRPr lang="en-US" sz="1350" dirty="0"/>
          </a:p>
        </p:txBody>
      </p:sp>
      <p:sp>
        <p:nvSpPr>
          <p:cNvPr id="30" name="SK-8-text-29"/>
          <p:cNvSpPr/>
          <p:nvPr/>
        </p:nvSpPr>
        <p:spPr>
          <a:xfrm>
            <a:off x="5826175" y="1055340"/>
            <a:ext cx="6365825" cy="4857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Exam Pearl: Painful Arc Interpretation</a:t>
            </a:r>
            <a:endParaRPr lang="en-US" sz="1350" dirty="0"/>
          </a:p>
        </p:txBody>
      </p:sp>
      <p:sp>
        <p:nvSpPr>
          <p:cNvPr id="31" name="SK-8-text-30"/>
          <p:cNvSpPr/>
          <p:nvPr/>
        </p:nvSpPr>
        <p:spPr>
          <a:xfrm>
            <a:off x="5468987" y="1541115"/>
            <a:ext cx="2350267"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202124"/>
                </a:solidFill>
              </a:rPr>
              <a:t>Arc / Movement</a:t>
            </a:r>
            <a:endParaRPr lang="en-US" sz="1200" dirty="0"/>
          </a:p>
        </p:txBody>
      </p:sp>
      <p:sp>
        <p:nvSpPr>
          <p:cNvPr id="32" name="SK-8-text-31"/>
          <p:cNvSpPr/>
          <p:nvPr/>
        </p:nvSpPr>
        <p:spPr>
          <a:xfrm>
            <a:off x="8024812" y="1541115"/>
            <a:ext cx="3624263"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202124"/>
                </a:solidFill>
              </a:rPr>
              <a:t>Clinical Suggestion</a:t>
            </a:r>
            <a:endParaRPr lang="en-US" sz="1200" dirty="0"/>
          </a:p>
        </p:txBody>
      </p:sp>
      <p:sp>
        <p:nvSpPr>
          <p:cNvPr id="33" name="SK-8-text-32"/>
          <p:cNvSpPr/>
          <p:nvPr/>
        </p:nvSpPr>
        <p:spPr>
          <a:xfrm>
            <a:off x="5468987" y="2055465"/>
            <a:ext cx="2404412" cy="1148358"/>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60–120° Arc</a:t>
            </a:r>
            <a:endParaRPr lang="en-US" sz="1200" dirty="0"/>
          </a:p>
        </p:txBody>
      </p:sp>
      <p:sp>
        <p:nvSpPr>
          <p:cNvPr id="34" name="SK-8-text-33"/>
          <p:cNvSpPr/>
          <p:nvPr/>
        </p:nvSpPr>
        <p:spPr>
          <a:xfrm>
            <a:off x="8024812" y="2055465"/>
            <a:ext cx="3548063" cy="1148358"/>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rPr>
              <a:t>Supraspinatus</a:t>
            </a:r>
            <a:r>
              <a:rPr lang="en-US" sz="1200" dirty="0">
                <a:solidFill>
                  <a:srgbClr val="5F6368"/>
                </a:solidFill>
              </a:rPr>
              <a:t> / Rotator cuff tendinopathy (Impingement)</a:t>
            </a:r>
            <a:endParaRPr lang="en-US" sz="1200" dirty="0"/>
          </a:p>
        </p:txBody>
      </p:sp>
      <p:sp>
        <p:nvSpPr>
          <p:cNvPr id="35" name="SK-8-text-34"/>
          <p:cNvSpPr/>
          <p:nvPr/>
        </p:nvSpPr>
        <p:spPr>
          <a:xfrm>
            <a:off x="5468987" y="3203823"/>
            <a:ext cx="4028746" cy="804565"/>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90–120°+ (Continuing)</a:t>
            </a:r>
            <a:endParaRPr lang="en-US" sz="1200" dirty="0"/>
          </a:p>
        </p:txBody>
      </p:sp>
      <p:sp>
        <p:nvSpPr>
          <p:cNvPr id="36" name="SK-8-text-35"/>
          <p:cNvSpPr/>
          <p:nvPr/>
        </p:nvSpPr>
        <p:spPr>
          <a:xfrm>
            <a:off x="8024812" y="3365748"/>
            <a:ext cx="208788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rPr>
              <a:t>AC Joint OA</a:t>
            </a:r>
            <a:endParaRPr lang="en-US" sz="1200" dirty="0"/>
          </a:p>
        </p:txBody>
      </p:sp>
      <p:sp>
        <p:nvSpPr>
          <p:cNvPr id="37" name="SK-8-text-36"/>
          <p:cNvSpPr/>
          <p:nvPr/>
        </p:nvSpPr>
        <p:spPr>
          <a:xfrm>
            <a:off x="5468987" y="4008388"/>
            <a:ext cx="2270075" cy="1148358"/>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Global Restriction</a:t>
            </a:r>
            <a:endParaRPr lang="en-US" sz="1200" dirty="0"/>
          </a:p>
          <a:p>
            <a:pPr marL="0" indent="0">
              <a:lnSpc>
                <a:spcPts val="1470"/>
              </a:lnSpc>
              <a:buNone/>
            </a:pPr>
            <a:r>
              <a:rPr lang="en-US" sz="1050" dirty="0">
                <a:solidFill>
                  <a:srgbClr val="5F6368"/>
                </a:solidFill>
              </a:rPr>
              <a:t>(Active + Passive)</a:t>
            </a:r>
            <a:endParaRPr lang="en-US" sz="1200" dirty="0"/>
          </a:p>
        </p:txBody>
      </p:sp>
      <p:sp>
        <p:nvSpPr>
          <p:cNvPr id="38" name="SK-8-text-37"/>
          <p:cNvSpPr/>
          <p:nvPr/>
        </p:nvSpPr>
        <p:spPr>
          <a:xfrm>
            <a:off x="8024812" y="4008388"/>
            <a:ext cx="3548063" cy="1148358"/>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rPr>
              <a:t>Frozen Shoulder</a:t>
            </a:r>
            <a:r>
              <a:rPr lang="en-US" sz="1200" dirty="0">
                <a:solidFill>
                  <a:srgbClr val="5F6368"/>
                </a:solidFill>
              </a:rPr>
              <a:t> (Adhesive Capsulitis); ER is most reduced</a:t>
            </a:r>
            <a:endParaRPr lang="en-US" sz="1200" dirty="0"/>
          </a:p>
        </p:txBody>
      </p:sp>
      <p:sp>
        <p:nvSpPr>
          <p:cNvPr id="39" name="SK-8-text-38"/>
          <p:cNvSpPr/>
          <p:nvPr/>
        </p:nvSpPr>
        <p:spPr>
          <a:xfrm>
            <a:off x="5468987" y="5156746"/>
            <a:ext cx="2270075" cy="1148804"/>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Weakness</a:t>
            </a:r>
            <a:endParaRPr lang="en-US" sz="1200" dirty="0"/>
          </a:p>
          <a:p>
            <a:pPr marL="0" indent="0">
              <a:lnSpc>
                <a:spcPts val="1470"/>
              </a:lnSpc>
              <a:buNone/>
            </a:pPr>
            <a:r>
              <a:rPr lang="en-US" sz="1050" dirty="0">
                <a:solidFill>
                  <a:srgbClr val="5F6368"/>
                </a:solidFill>
              </a:rPr>
              <a:t>(Passive preserved)</a:t>
            </a:r>
            <a:endParaRPr lang="en-US" sz="1200" dirty="0"/>
          </a:p>
        </p:txBody>
      </p:sp>
      <p:sp>
        <p:nvSpPr>
          <p:cNvPr id="40" name="SK-8-text-39"/>
          <p:cNvSpPr/>
          <p:nvPr/>
        </p:nvSpPr>
        <p:spPr>
          <a:xfrm>
            <a:off x="8024812" y="5318671"/>
            <a:ext cx="318516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005EB8"/>
                </a:solidFill>
              </a:rPr>
              <a:t>Rotator Cuff Tear</a:t>
            </a:r>
            <a:endParaRPr lang="en-US" sz="1200" dirty="0"/>
          </a:p>
        </p:txBody>
      </p:sp>
      <p:sp>
        <p:nvSpPr>
          <p:cNvPr id="41" name="SK-8-text-40"/>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9-img-4" descr="preencoded.png"/>
          <p:cNvPicPr>
            <a:picLocks noChangeAspect="1"/>
          </p:cNvPicPr>
          <p:nvPr/>
        </p:nvPicPr>
        <p:blipFill>
          <a:blip r:embed="rId6"/>
          <a:stretch>
            <a:fillRect/>
          </a:stretch>
        </p:blipFill>
        <p:spPr>
          <a:xfrm>
            <a:off x="476250" y="998190"/>
            <a:ext cx="3619500" cy="2835622"/>
          </a:xfrm>
          <a:prstGeom prst="rect">
            <a:avLst/>
          </a:prstGeom>
        </p:spPr>
      </p:pic>
      <p:pic>
        <p:nvPicPr>
          <p:cNvPr id="6" name="SK-9-img-5" descr="preencoded.png"/>
          <p:cNvPicPr>
            <a:picLocks noChangeAspect="1"/>
          </p:cNvPicPr>
          <p:nvPr/>
        </p:nvPicPr>
        <p:blipFill>
          <a:blip r:embed="rId7"/>
          <a:stretch>
            <a:fillRect/>
          </a:stretch>
        </p:blipFill>
        <p:spPr>
          <a:xfrm>
            <a:off x="590550" y="1143446"/>
            <a:ext cx="261937" cy="214313"/>
          </a:xfrm>
          <a:prstGeom prst="rect">
            <a:avLst/>
          </a:prstGeom>
        </p:spPr>
      </p:pic>
      <p:pic>
        <p:nvPicPr>
          <p:cNvPr id="7" name="SK-9-img-6" descr="preencoded.png"/>
          <p:cNvPicPr>
            <a:picLocks noChangeAspect="1"/>
          </p:cNvPicPr>
          <p:nvPr/>
        </p:nvPicPr>
        <p:blipFill>
          <a:blip r:embed="rId6"/>
          <a:stretch>
            <a:fillRect/>
          </a:stretch>
        </p:blipFill>
        <p:spPr>
          <a:xfrm>
            <a:off x="4286250" y="998190"/>
            <a:ext cx="3619500" cy="2835622"/>
          </a:xfrm>
          <a:prstGeom prst="rect">
            <a:avLst/>
          </a:prstGeom>
        </p:spPr>
      </p:pic>
      <p:pic>
        <p:nvPicPr>
          <p:cNvPr id="8" name="SK-9-img-7" descr="preencoded.png"/>
          <p:cNvPicPr>
            <a:picLocks noChangeAspect="1"/>
          </p:cNvPicPr>
          <p:nvPr/>
        </p:nvPicPr>
        <p:blipFill>
          <a:blip r:embed="rId8"/>
          <a:stretch>
            <a:fillRect/>
          </a:stretch>
        </p:blipFill>
        <p:spPr>
          <a:xfrm>
            <a:off x="4400550" y="1143446"/>
            <a:ext cx="261937" cy="214313"/>
          </a:xfrm>
          <a:prstGeom prst="rect">
            <a:avLst/>
          </a:prstGeom>
        </p:spPr>
      </p:pic>
      <p:pic>
        <p:nvPicPr>
          <p:cNvPr id="9" name="SK-9-img-8" descr="preencoded.png"/>
          <p:cNvPicPr>
            <a:picLocks noChangeAspect="1"/>
          </p:cNvPicPr>
          <p:nvPr/>
        </p:nvPicPr>
        <p:blipFill>
          <a:blip r:embed="rId6"/>
          <a:stretch>
            <a:fillRect/>
          </a:stretch>
        </p:blipFill>
        <p:spPr>
          <a:xfrm>
            <a:off x="8096250" y="998190"/>
            <a:ext cx="3619500" cy="2835622"/>
          </a:xfrm>
          <a:prstGeom prst="rect">
            <a:avLst/>
          </a:prstGeom>
        </p:spPr>
      </p:pic>
      <p:pic>
        <p:nvPicPr>
          <p:cNvPr id="10" name="SK-9-img-9" descr="preencoded.png"/>
          <p:cNvPicPr>
            <a:picLocks noChangeAspect="1"/>
          </p:cNvPicPr>
          <p:nvPr/>
        </p:nvPicPr>
        <p:blipFill>
          <a:blip r:embed="rId9"/>
          <a:stretch>
            <a:fillRect/>
          </a:stretch>
        </p:blipFill>
        <p:spPr>
          <a:xfrm>
            <a:off x="8210550" y="1143446"/>
            <a:ext cx="261937" cy="214313"/>
          </a:xfrm>
          <a:prstGeom prst="rect">
            <a:avLst/>
          </a:prstGeom>
        </p:spPr>
      </p:pic>
      <p:pic>
        <p:nvPicPr>
          <p:cNvPr id="11" name="SK-9-img-10" descr="preencoded.png"/>
          <p:cNvPicPr>
            <a:picLocks noChangeAspect="1"/>
          </p:cNvPicPr>
          <p:nvPr/>
        </p:nvPicPr>
        <p:blipFill>
          <a:blip r:embed="rId10"/>
          <a:stretch>
            <a:fillRect/>
          </a:stretch>
        </p:blipFill>
        <p:spPr>
          <a:xfrm>
            <a:off x="476250" y="4281488"/>
            <a:ext cx="11239500" cy="2024062"/>
          </a:xfrm>
          <a:prstGeom prst="rect">
            <a:avLst/>
          </a:prstGeom>
        </p:spPr>
      </p:pic>
      <p:pic>
        <p:nvPicPr>
          <p:cNvPr id="12" name="SK-9-img-11" descr="preencoded.png"/>
          <p:cNvPicPr>
            <a:picLocks noChangeAspect="1"/>
          </p:cNvPicPr>
          <p:nvPr/>
        </p:nvPicPr>
        <p:blipFill>
          <a:blip r:embed="rId11"/>
          <a:stretch>
            <a:fillRect/>
          </a:stretch>
        </p:blipFill>
        <p:spPr>
          <a:xfrm>
            <a:off x="590550" y="4376738"/>
            <a:ext cx="11010900" cy="366713"/>
          </a:xfrm>
          <a:prstGeom prst="rect">
            <a:avLst/>
          </a:prstGeom>
        </p:spPr>
      </p:pic>
      <p:pic>
        <p:nvPicPr>
          <p:cNvPr id="13" name="SK-9-img-12" descr="preencoded.png"/>
          <p:cNvPicPr>
            <a:picLocks noChangeAspect="1"/>
          </p:cNvPicPr>
          <p:nvPr/>
        </p:nvPicPr>
        <p:blipFill>
          <a:blip r:embed="rId12"/>
          <a:stretch>
            <a:fillRect/>
          </a:stretch>
        </p:blipFill>
        <p:spPr>
          <a:xfrm>
            <a:off x="590550" y="4376738"/>
            <a:ext cx="2752725" cy="366713"/>
          </a:xfrm>
          <a:prstGeom prst="rect">
            <a:avLst/>
          </a:prstGeom>
        </p:spPr>
      </p:pic>
      <p:pic>
        <p:nvPicPr>
          <p:cNvPr id="14" name="SK-9-img-13" descr="preencoded.png"/>
          <p:cNvPicPr>
            <a:picLocks noChangeAspect="1"/>
          </p:cNvPicPr>
          <p:nvPr/>
        </p:nvPicPr>
        <p:blipFill>
          <a:blip r:embed="rId13"/>
          <a:stretch>
            <a:fillRect/>
          </a:stretch>
        </p:blipFill>
        <p:spPr>
          <a:xfrm>
            <a:off x="3343275" y="4376738"/>
            <a:ext cx="2695575" cy="366713"/>
          </a:xfrm>
          <a:prstGeom prst="rect">
            <a:avLst/>
          </a:prstGeom>
        </p:spPr>
      </p:pic>
      <p:pic>
        <p:nvPicPr>
          <p:cNvPr id="15" name="SK-9-img-14" descr="preencoded.png"/>
          <p:cNvPicPr>
            <a:picLocks noChangeAspect="1"/>
          </p:cNvPicPr>
          <p:nvPr/>
        </p:nvPicPr>
        <p:blipFill>
          <a:blip r:embed="rId14"/>
          <a:stretch>
            <a:fillRect/>
          </a:stretch>
        </p:blipFill>
        <p:spPr>
          <a:xfrm>
            <a:off x="6038850" y="4376738"/>
            <a:ext cx="5562600" cy="366713"/>
          </a:xfrm>
          <a:prstGeom prst="rect">
            <a:avLst/>
          </a:prstGeom>
        </p:spPr>
      </p:pic>
      <p:pic>
        <p:nvPicPr>
          <p:cNvPr id="16" name="SK-9-img-15" descr="preencoded.png"/>
          <p:cNvPicPr>
            <a:picLocks noChangeAspect="1"/>
          </p:cNvPicPr>
          <p:nvPr/>
        </p:nvPicPr>
        <p:blipFill>
          <a:blip r:embed="rId15"/>
          <a:stretch>
            <a:fillRect/>
          </a:stretch>
        </p:blipFill>
        <p:spPr>
          <a:xfrm>
            <a:off x="590550" y="4743450"/>
            <a:ext cx="2752725" cy="366713"/>
          </a:xfrm>
          <a:prstGeom prst="rect">
            <a:avLst/>
          </a:prstGeom>
        </p:spPr>
      </p:pic>
      <p:pic>
        <p:nvPicPr>
          <p:cNvPr id="17" name="SK-9-img-16" descr="preencoded.png"/>
          <p:cNvPicPr>
            <a:picLocks noChangeAspect="1"/>
          </p:cNvPicPr>
          <p:nvPr/>
        </p:nvPicPr>
        <p:blipFill>
          <a:blip r:embed="rId16"/>
          <a:stretch>
            <a:fillRect/>
          </a:stretch>
        </p:blipFill>
        <p:spPr>
          <a:xfrm>
            <a:off x="3343275" y="4743450"/>
            <a:ext cx="2695575" cy="366713"/>
          </a:xfrm>
          <a:prstGeom prst="rect">
            <a:avLst/>
          </a:prstGeom>
        </p:spPr>
      </p:pic>
      <p:pic>
        <p:nvPicPr>
          <p:cNvPr id="18" name="SK-9-img-17" descr="preencoded.png"/>
          <p:cNvPicPr>
            <a:picLocks noChangeAspect="1"/>
          </p:cNvPicPr>
          <p:nvPr/>
        </p:nvPicPr>
        <p:blipFill>
          <a:blip r:embed="rId17"/>
          <a:stretch>
            <a:fillRect/>
          </a:stretch>
        </p:blipFill>
        <p:spPr>
          <a:xfrm>
            <a:off x="6038850" y="4743450"/>
            <a:ext cx="5562600" cy="366713"/>
          </a:xfrm>
          <a:prstGeom prst="rect">
            <a:avLst/>
          </a:prstGeom>
        </p:spPr>
      </p:pic>
      <p:pic>
        <p:nvPicPr>
          <p:cNvPr id="19" name="SK-9-img-18" descr="preencoded.png"/>
          <p:cNvPicPr>
            <a:picLocks noChangeAspect="1"/>
          </p:cNvPicPr>
          <p:nvPr/>
        </p:nvPicPr>
        <p:blipFill>
          <a:blip r:embed="rId12"/>
          <a:stretch>
            <a:fillRect/>
          </a:stretch>
        </p:blipFill>
        <p:spPr>
          <a:xfrm>
            <a:off x="590550" y="5110163"/>
            <a:ext cx="2752725" cy="366713"/>
          </a:xfrm>
          <a:prstGeom prst="rect">
            <a:avLst/>
          </a:prstGeom>
        </p:spPr>
      </p:pic>
      <p:pic>
        <p:nvPicPr>
          <p:cNvPr id="20" name="SK-9-img-19" descr="preencoded.png"/>
          <p:cNvPicPr>
            <a:picLocks noChangeAspect="1"/>
          </p:cNvPicPr>
          <p:nvPr/>
        </p:nvPicPr>
        <p:blipFill>
          <a:blip r:embed="rId13"/>
          <a:stretch>
            <a:fillRect/>
          </a:stretch>
        </p:blipFill>
        <p:spPr>
          <a:xfrm>
            <a:off x="3343275" y="5110163"/>
            <a:ext cx="2695575" cy="366713"/>
          </a:xfrm>
          <a:prstGeom prst="rect">
            <a:avLst/>
          </a:prstGeom>
        </p:spPr>
      </p:pic>
      <p:pic>
        <p:nvPicPr>
          <p:cNvPr id="21" name="SK-9-img-20" descr="preencoded.png"/>
          <p:cNvPicPr>
            <a:picLocks noChangeAspect="1"/>
          </p:cNvPicPr>
          <p:nvPr/>
        </p:nvPicPr>
        <p:blipFill>
          <a:blip r:embed="rId14"/>
          <a:stretch>
            <a:fillRect/>
          </a:stretch>
        </p:blipFill>
        <p:spPr>
          <a:xfrm>
            <a:off x="6038850" y="5110163"/>
            <a:ext cx="5562600" cy="366713"/>
          </a:xfrm>
          <a:prstGeom prst="rect">
            <a:avLst/>
          </a:prstGeom>
        </p:spPr>
      </p:pic>
      <p:pic>
        <p:nvPicPr>
          <p:cNvPr id="22" name="SK-9-img-21" descr="preencoded.png"/>
          <p:cNvPicPr>
            <a:picLocks noChangeAspect="1"/>
          </p:cNvPicPr>
          <p:nvPr/>
        </p:nvPicPr>
        <p:blipFill>
          <a:blip r:embed="rId15"/>
          <a:stretch>
            <a:fillRect/>
          </a:stretch>
        </p:blipFill>
        <p:spPr>
          <a:xfrm>
            <a:off x="590550" y="5476875"/>
            <a:ext cx="2752725" cy="366713"/>
          </a:xfrm>
          <a:prstGeom prst="rect">
            <a:avLst/>
          </a:prstGeom>
        </p:spPr>
      </p:pic>
      <p:pic>
        <p:nvPicPr>
          <p:cNvPr id="23" name="SK-9-img-22" descr="preencoded.png"/>
          <p:cNvPicPr>
            <a:picLocks noChangeAspect="1"/>
          </p:cNvPicPr>
          <p:nvPr/>
        </p:nvPicPr>
        <p:blipFill>
          <a:blip r:embed="rId16"/>
          <a:stretch>
            <a:fillRect/>
          </a:stretch>
        </p:blipFill>
        <p:spPr>
          <a:xfrm>
            <a:off x="3343275" y="5476875"/>
            <a:ext cx="2695575" cy="366713"/>
          </a:xfrm>
          <a:prstGeom prst="rect">
            <a:avLst/>
          </a:prstGeom>
        </p:spPr>
      </p:pic>
      <p:pic>
        <p:nvPicPr>
          <p:cNvPr id="24" name="SK-9-img-23" descr="preencoded.png"/>
          <p:cNvPicPr>
            <a:picLocks noChangeAspect="1"/>
          </p:cNvPicPr>
          <p:nvPr/>
        </p:nvPicPr>
        <p:blipFill>
          <a:blip r:embed="rId17"/>
          <a:stretch>
            <a:fillRect/>
          </a:stretch>
        </p:blipFill>
        <p:spPr>
          <a:xfrm>
            <a:off x="6038850" y="5476875"/>
            <a:ext cx="5562600" cy="366713"/>
          </a:xfrm>
          <a:prstGeom prst="rect">
            <a:avLst/>
          </a:prstGeom>
        </p:spPr>
      </p:pic>
      <p:pic>
        <p:nvPicPr>
          <p:cNvPr id="25" name="SK-9-img-24" descr="preencoded.png"/>
          <p:cNvPicPr>
            <a:picLocks noChangeAspect="1"/>
          </p:cNvPicPr>
          <p:nvPr/>
        </p:nvPicPr>
        <p:blipFill>
          <a:blip r:embed="rId12"/>
          <a:stretch>
            <a:fillRect/>
          </a:stretch>
        </p:blipFill>
        <p:spPr>
          <a:xfrm>
            <a:off x="590550" y="5843588"/>
            <a:ext cx="2752725" cy="366713"/>
          </a:xfrm>
          <a:prstGeom prst="rect">
            <a:avLst/>
          </a:prstGeom>
        </p:spPr>
      </p:pic>
      <p:pic>
        <p:nvPicPr>
          <p:cNvPr id="26" name="SK-9-img-25" descr="preencoded.png"/>
          <p:cNvPicPr>
            <a:picLocks noChangeAspect="1"/>
          </p:cNvPicPr>
          <p:nvPr/>
        </p:nvPicPr>
        <p:blipFill>
          <a:blip r:embed="rId13"/>
          <a:stretch>
            <a:fillRect/>
          </a:stretch>
        </p:blipFill>
        <p:spPr>
          <a:xfrm>
            <a:off x="3343275" y="5843588"/>
            <a:ext cx="2695575" cy="366713"/>
          </a:xfrm>
          <a:prstGeom prst="rect">
            <a:avLst/>
          </a:prstGeom>
        </p:spPr>
      </p:pic>
      <p:pic>
        <p:nvPicPr>
          <p:cNvPr id="27" name="SK-9-img-26" descr="preencoded.png"/>
          <p:cNvPicPr>
            <a:picLocks noChangeAspect="1"/>
          </p:cNvPicPr>
          <p:nvPr/>
        </p:nvPicPr>
        <p:blipFill>
          <a:blip r:embed="rId14"/>
          <a:stretch>
            <a:fillRect/>
          </a:stretch>
        </p:blipFill>
        <p:spPr>
          <a:xfrm>
            <a:off x="6038850" y="5843588"/>
            <a:ext cx="5562600" cy="366713"/>
          </a:xfrm>
          <a:prstGeom prst="rect">
            <a:avLst/>
          </a:prstGeom>
        </p:spPr>
      </p:pic>
      <p:sp>
        <p:nvSpPr>
          <p:cNvPr id="28" name="SK-9-text-27"/>
          <p:cNvSpPr/>
          <p:nvPr/>
        </p:nvSpPr>
        <p:spPr>
          <a:xfrm>
            <a:off x="476250" y="285750"/>
            <a:ext cx="87115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Key Shoulder Diagnoses</a:t>
            </a:r>
            <a:endParaRPr lang="en-US" sz="2550" dirty="0"/>
          </a:p>
        </p:txBody>
      </p:sp>
      <p:sp>
        <p:nvSpPr>
          <p:cNvPr id="29" name="SK-9-text-28"/>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30" name="SK-9-text-29"/>
          <p:cNvSpPr/>
          <p:nvPr/>
        </p:nvSpPr>
        <p:spPr>
          <a:xfrm>
            <a:off x="947737" y="1093440"/>
            <a:ext cx="33909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Rotator Cuff</a:t>
            </a:r>
            <a:endParaRPr lang="en-US" sz="1650" dirty="0"/>
          </a:p>
        </p:txBody>
      </p:sp>
      <p:sp>
        <p:nvSpPr>
          <p:cNvPr id="31" name="SK-9-text-30"/>
          <p:cNvSpPr/>
          <p:nvPr/>
        </p:nvSpPr>
        <p:spPr>
          <a:xfrm>
            <a:off x="590550" y="1522065"/>
            <a:ext cx="3467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5F6368"/>
                </a:solidFill>
              </a:rPr>
              <a:t>PRIMARY PATHOLOGY</a:t>
            </a:r>
            <a:endParaRPr lang="en-US" sz="1050" dirty="0"/>
          </a:p>
        </p:txBody>
      </p:sp>
      <p:sp>
        <p:nvSpPr>
          <p:cNvPr id="32" name="SK-9-text-31"/>
          <p:cNvSpPr/>
          <p:nvPr/>
        </p:nvSpPr>
        <p:spPr>
          <a:xfrm>
            <a:off x="590550" y="1727746"/>
            <a:ext cx="7391400" cy="213271"/>
          </a:xfrm>
          <a:prstGeom prst="rect">
            <a:avLst/>
          </a:prstGeom>
          <a:noFill/>
          <a:ln/>
        </p:spPr>
        <p:txBody>
          <a:bodyPr vert="horz" wrap="square" lIns="0" tIns="0" rIns="0" bIns="0" rtlCol="0" anchor="ctr"/>
          <a:lstStyle/>
          <a:p>
            <a:pPr marL="0" indent="0">
              <a:lnSpc>
                <a:spcPts val="1680"/>
              </a:lnSpc>
              <a:buNone/>
            </a:pPr>
            <a:r>
              <a:rPr lang="en-US" sz="1200" dirty="0">
                <a:solidFill>
                  <a:srgbClr val="202124"/>
                </a:solidFill>
              </a:rPr>
              <a:t>Supraspinatus tendinopathy / Impingement</a:t>
            </a:r>
            <a:endParaRPr lang="en-US" sz="1200" dirty="0"/>
          </a:p>
        </p:txBody>
      </p:sp>
      <p:sp>
        <p:nvSpPr>
          <p:cNvPr id="33" name="SK-9-text-32"/>
          <p:cNvSpPr/>
          <p:nvPr/>
        </p:nvSpPr>
        <p:spPr>
          <a:xfrm>
            <a:off x="590550" y="2036266"/>
            <a:ext cx="3467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5F6368"/>
                </a:solidFill>
              </a:rPr>
              <a:t>CLINICAL PRESENTATION</a:t>
            </a:r>
            <a:endParaRPr lang="en-US" sz="1050" dirty="0"/>
          </a:p>
        </p:txBody>
      </p:sp>
      <p:sp>
        <p:nvSpPr>
          <p:cNvPr id="34" name="SK-9-text-33"/>
          <p:cNvSpPr/>
          <p:nvPr/>
        </p:nvSpPr>
        <p:spPr>
          <a:xfrm>
            <a:off x="590550" y="2241947"/>
            <a:ext cx="9220200" cy="213271"/>
          </a:xfrm>
          <a:prstGeom prst="rect">
            <a:avLst/>
          </a:prstGeom>
          <a:noFill/>
          <a:ln/>
        </p:spPr>
        <p:txBody>
          <a:bodyPr vert="horz" wrap="square" lIns="0" tIns="0" rIns="0" bIns="0" rtlCol="0" anchor="ctr"/>
          <a:lstStyle/>
          <a:p>
            <a:pPr marL="0" indent="0">
              <a:lnSpc>
                <a:spcPts val="1680"/>
              </a:lnSpc>
              <a:buNone/>
            </a:pPr>
            <a:r>
              <a:rPr lang="en-US" sz="1200" dirty="0">
                <a:solidFill>
                  <a:srgbClr val="202124"/>
                </a:solidFill>
              </a:rPr>
              <a:t>Pain on abduction; often diffuse pointing to bursa</a:t>
            </a:r>
            <a:endParaRPr lang="en-US" sz="1200" dirty="0"/>
          </a:p>
        </p:txBody>
      </p:sp>
      <p:sp>
        <p:nvSpPr>
          <p:cNvPr id="35" name="SK-9-text-34"/>
          <p:cNvSpPr/>
          <p:nvPr/>
        </p:nvSpPr>
        <p:spPr>
          <a:xfrm>
            <a:off x="590550" y="2550468"/>
            <a:ext cx="3467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5F6368"/>
                </a:solidFill>
              </a:rPr>
              <a:t>DIAGNOSTIC TESTS</a:t>
            </a:r>
            <a:endParaRPr lang="en-US" sz="1050" dirty="0"/>
          </a:p>
        </p:txBody>
      </p:sp>
      <p:sp>
        <p:nvSpPr>
          <p:cNvPr id="36" name="SK-9-text-35"/>
          <p:cNvSpPr/>
          <p:nvPr/>
        </p:nvSpPr>
        <p:spPr>
          <a:xfrm>
            <a:off x="666750" y="2756148"/>
            <a:ext cx="3390900" cy="255240"/>
          </a:xfrm>
          <a:prstGeom prst="rect">
            <a:avLst/>
          </a:prstGeom>
          <a:noFill/>
          <a:ln/>
        </p:spPr>
        <p:txBody>
          <a:bodyPr vert="horz" wrap="square" lIns="0" tIns="0" rIns="0" bIns="0" rtlCol="0" anchor="ctr"/>
          <a:lstStyle/>
          <a:p>
            <a:pPr marL="0" indent="0">
              <a:lnSpc>
                <a:spcPts val="1260"/>
              </a:lnSpc>
              <a:buNone/>
            </a:pPr>
            <a:r>
              <a:rPr lang="en-US" sz="900" b="1" dirty="0">
                <a:solidFill>
                  <a:srgbClr val="FFFFFF"/>
                </a:solidFill>
              </a:rPr>
              <a:t>AKT</a:t>
            </a:r>
            <a:r>
              <a:rPr lang="en-US" sz="1200" dirty="0">
                <a:solidFill>
                  <a:srgbClr val="202124"/>
                </a:solidFill>
              </a:rPr>
              <a:t> </a:t>
            </a:r>
            <a:r>
              <a:rPr lang="en-US" sz="1200" b="1" dirty="0">
                <a:solidFill>
                  <a:srgbClr val="202124"/>
                </a:solidFill>
              </a:rPr>
              <a:t>Empty Can Test</a:t>
            </a:r>
            <a:r>
              <a:rPr lang="en-US" sz="1200" dirty="0">
                <a:solidFill>
                  <a:srgbClr val="202124"/>
                </a:solidFill>
              </a:rPr>
              <a:t>, Painful Arc (60–120°)</a:t>
            </a:r>
            <a:endParaRPr lang="en-US" sz="1200" dirty="0"/>
          </a:p>
        </p:txBody>
      </p:sp>
      <p:sp>
        <p:nvSpPr>
          <p:cNvPr id="37" name="SK-9-text-36"/>
          <p:cNvSpPr/>
          <p:nvPr/>
        </p:nvSpPr>
        <p:spPr>
          <a:xfrm>
            <a:off x="4757738" y="1093440"/>
            <a:ext cx="37719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Frozen Shoulder</a:t>
            </a:r>
            <a:endParaRPr lang="en-US" sz="1650" dirty="0"/>
          </a:p>
        </p:txBody>
      </p:sp>
      <p:sp>
        <p:nvSpPr>
          <p:cNvPr id="38" name="SK-9-text-37"/>
          <p:cNvSpPr/>
          <p:nvPr/>
        </p:nvSpPr>
        <p:spPr>
          <a:xfrm>
            <a:off x="4400550" y="1522065"/>
            <a:ext cx="3467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5F6368"/>
                </a:solidFill>
              </a:rPr>
              <a:t>PRIMARY PATHOLOGY</a:t>
            </a:r>
            <a:endParaRPr lang="en-US" sz="1050" dirty="0"/>
          </a:p>
        </p:txBody>
      </p:sp>
      <p:sp>
        <p:nvSpPr>
          <p:cNvPr id="39" name="SK-9-text-38"/>
          <p:cNvSpPr/>
          <p:nvPr/>
        </p:nvSpPr>
        <p:spPr>
          <a:xfrm>
            <a:off x="4400550" y="1727746"/>
            <a:ext cx="7574280" cy="213271"/>
          </a:xfrm>
          <a:prstGeom prst="rect">
            <a:avLst/>
          </a:prstGeom>
          <a:noFill/>
          <a:ln/>
        </p:spPr>
        <p:txBody>
          <a:bodyPr vert="horz" wrap="square" lIns="0" tIns="0" rIns="0" bIns="0" rtlCol="0" anchor="ctr"/>
          <a:lstStyle/>
          <a:p>
            <a:pPr marL="0" indent="0">
              <a:lnSpc>
                <a:spcPts val="1680"/>
              </a:lnSpc>
              <a:buNone/>
            </a:pPr>
            <a:r>
              <a:rPr lang="en-US" sz="1200" dirty="0">
                <a:solidFill>
                  <a:srgbClr val="202124"/>
                </a:solidFill>
              </a:rPr>
              <a:t>Adhesive capsulitis (capsular tightening)</a:t>
            </a:r>
            <a:endParaRPr lang="en-US" sz="1200" dirty="0"/>
          </a:p>
        </p:txBody>
      </p:sp>
      <p:sp>
        <p:nvSpPr>
          <p:cNvPr id="40" name="SK-9-text-39"/>
          <p:cNvSpPr/>
          <p:nvPr/>
        </p:nvSpPr>
        <p:spPr>
          <a:xfrm>
            <a:off x="4400550" y="2036266"/>
            <a:ext cx="3467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5F6368"/>
                </a:solidFill>
              </a:rPr>
              <a:t>KEY ASSOCIATIONS</a:t>
            </a:r>
            <a:endParaRPr lang="en-US" sz="1050" dirty="0"/>
          </a:p>
        </p:txBody>
      </p:sp>
      <p:sp>
        <p:nvSpPr>
          <p:cNvPr id="41" name="SK-9-text-40"/>
          <p:cNvSpPr/>
          <p:nvPr/>
        </p:nvSpPr>
        <p:spPr>
          <a:xfrm>
            <a:off x="4400550" y="2241947"/>
            <a:ext cx="7791450" cy="213271"/>
          </a:xfrm>
          <a:prstGeom prst="rect">
            <a:avLst/>
          </a:prstGeom>
          <a:noFill/>
          <a:ln/>
        </p:spPr>
        <p:txBody>
          <a:bodyPr vert="horz" wrap="square" lIns="0" tIns="0" rIns="0" bIns="0" rtlCol="0" anchor="ctr"/>
          <a:lstStyle/>
          <a:p>
            <a:pPr marL="0" indent="0">
              <a:lnSpc>
                <a:spcPts val="1680"/>
              </a:lnSpc>
              <a:buNone/>
            </a:pPr>
            <a:r>
              <a:rPr lang="en-US" sz="1200" dirty="0">
                <a:solidFill>
                  <a:srgbClr val="202124"/>
                </a:solidFill>
              </a:rPr>
              <a:t>Diabetes mellitus, age &gt;50, prolonged immobility</a:t>
            </a:r>
            <a:endParaRPr lang="en-US" sz="1200" dirty="0"/>
          </a:p>
        </p:txBody>
      </p:sp>
      <p:sp>
        <p:nvSpPr>
          <p:cNvPr id="42" name="SK-9-text-41"/>
          <p:cNvSpPr/>
          <p:nvPr/>
        </p:nvSpPr>
        <p:spPr>
          <a:xfrm>
            <a:off x="4400550" y="2550468"/>
            <a:ext cx="3467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5F6368"/>
                </a:solidFill>
              </a:rPr>
              <a:t>PHYSICAL SIGNS</a:t>
            </a:r>
            <a:endParaRPr lang="en-US" sz="1050" dirty="0"/>
          </a:p>
        </p:txBody>
      </p:sp>
      <p:sp>
        <p:nvSpPr>
          <p:cNvPr id="43" name="SK-9-text-42"/>
          <p:cNvSpPr/>
          <p:nvPr/>
        </p:nvSpPr>
        <p:spPr>
          <a:xfrm>
            <a:off x="4400550" y="2756148"/>
            <a:ext cx="3390900" cy="426541"/>
          </a:xfrm>
          <a:prstGeom prst="rect">
            <a:avLst/>
          </a:prstGeom>
          <a:noFill/>
          <a:ln/>
        </p:spPr>
        <p:txBody>
          <a:bodyPr vert="horz" wrap="square" lIns="0" tIns="0" rIns="0" bIns="0" rtlCol="0" anchor="ctr"/>
          <a:lstStyle/>
          <a:p>
            <a:pPr marL="0" indent="0">
              <a:lnSpc>
                <a:spcPts val="1680"/>
              </a:lnSpc>
              <a:buNone/>
            </a:pPr>
            <a:r>
              <a:rPr lang="en-US" sz="1200" dirty="0">
                <a:solidFill>
                  <a:srgbClr val="202124"/>
                </a:solidFill>
              </a:rPr>
              <a:t>Global restriction (Active &amp; Passive); </a:t>
            </a:r>
            <a:r>
              <a:rPr lang="en-US" sz="1200" b="1" dirty="0">
                <a:solidFill>
                  <a:srgbClr val="202124"/>
                </a:solidFill>
              </a:rPr>
              <a:t>External Rotation</a:t>
            </a:r>
            <a:r>
              <a:rPr lang="en-US" sz="1200" dirty="0">
                <a:solidFill>
                  <a:srgbClr val="202124"/>
                </a:solidFill>
              </a:rPr>
              <a:t> most reduced</a:t>
            </a:r>
            <a:endParaRPr lang="en-US" sz="1200" dirty="0"/>
          </a:p>
        </p:txBody>
      </p:sp>
      <p:sp>
        <p:nvSpPr>
          <p:cNvPr id="44" name="SK-9-text-43"/>
          <p:cNvSpPr/>
          <p:nvPr/>
        </p:nvSpPr>
        <p:spPr>
          <a:xfrm>
            <a:off x="8567738" y="1093440"/>
            <a:ext cx="33909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AC Joint OA</a:t>
            </a:r>
            <a:endParaRPr lang="en-US" sz="1650" dirty="0"/>
          </a:p>
        </p:txBody>
      </p:sp>
      <p:sp>
        <p:nvSpPr>
          <p:cNvPr id="45" name="SK-9-text-44"/>
          <p:cNvSpPr/>
          <p:nvPr/>
        </p:nvSpPr>
        <p:spPr>
          <a:xfrm>
            <a:off x="8210550" y="1522065"/>
            <a:ext cx="3467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5F6368"/>
                </a:solidFill>
              </a:rPr>
              <a:t>PRIMARY PATHOLOGY</a:t>
            </a:r>
            <a:endParaRPr lang="en-US" sz="1050" dirty="0"/>
          </a:p>
        </p:txBody>
      </p:sp>
      <p:sp>
        <p:nvSpPr>
          <p:cNvPr id="46" name="SK-9-text-45"/>
          <p:cNvSpPr/>
          <p:nvPr/>
        </p:nvSpPr>
        <p:spPr>
          <a:xfrm>
            <a:off x="8210550" y="1727746"/>
            <a:ext cx="3981450" cy="213271"/>
          </a:xfrm>
          <a:prstGeom prst="rect">
            <a:avLst/>
          </a:prstGeom>
          <a:noFill/>
          <a:ln/>
        </p:spPr>
        <p:txBody>
          <a:bodyPr vert="horz" wrap="square" lIns="0" tIns="0" rIns="0" bIns="0" rtlCol="0" anchor="ctr"/>
          <a:lstStyle/>
          <a:p>
            <a:pPr marL="0" indent="0">
              <a:lnSpc>
                <a:spcPts val="1680"/>
              </a:lnSpc>
              <a:buNone/>
            </a:pPr>
            <a:r>
              <a:rPr lang="en-US" sz="1200" dirty="0">
                <a:solidFill>
                  <a:srgbClr val="202124"/>
                </a:solidFill>
              </a:rPr>
              <a:t>Acromioclavicular joint osteoarthritis/dysfunction</a:t>
            </a:r>
            <a:endParaRPr lang="en-US" sz="1200" dirty="0"/>
          </a:p>
        </p:txBody>
      </p:sp>
      <p:sp>
        <p:nvSpPr>
          <p:cNvPr id="47" name="SK-9-text-46"/>
          <p:cNvSpPr/>
          <p:nvPr/>
        </p:nvSpPr>
        <p:spPr>
          <a:xfrm>
            <a:off x="8210550" y="2036266"/>
            <a:ext cx="3467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5F6368"/>
                </a:solidFill>
              </a:rPr>
              <a:t>PAIN LOCALISATION</a:t>
            </a:r>
            <a:endParaRPr lang="en-US" sz="1050" dirty="0"/>
          </a:p>
        </p:txBody>
      </p:sp>
      <p:sp>
        <p:nvSpPr>
          <p:cNvPr id="48" name="SK-9-text-47"/>
          <p:cNvSpPr/>
          <p:nvPr/>
        </p:nvSpPr>
        <p:spPr>
          <a:xfrm>
            <a:off x="8210550" y="2241947"/>
            <a:ext cx="3390900" cy="426541"/>
          </a:xfrm>
          <a:prstGeom prst="rect">
            <a:avLst/>
          </a:prstGeom>
          <a:noFill/>
          <a:ln/>
        </p:spPr>
        <p:txBody>
          <a:bodyPr vert="horz" wrap="square" lIns="0" tIns="0" rIns="0" bIns="0" rtlCol="0" anchor="ctr"/>
          <a:lstStyle/>
          <a:p>
            <a:pPr marL="0" indent="0">
              <a:lnSpc>
                <a:spcPts val="1680"/>
              </a:lnSpc>
              <a:buNone/>
            </a:pPr>
            <a:r>
              <a:rPr lang="en-US" sz="1200" dirty="0">
                <a:solidFill>
                  <a:srgbClr val="202124"/>
                </a:solidFill>
              </a:rPr>
              <a:t>Point tenderness localized to the top of the shoulder</a:t>
            </a:r>
            <a:endParaRPr lang="en-US" sz="1200" dirty="0"/>
          </a:p>
        </p:txBody>
      </p:sp>
      <p:sp>
        <p:nvSpPr>
          <p:cNvPr id="49" name="SK-9-text-48"/>
          <p:cNvSpPr/>
          <p:nvPr/>
        </p:nvSpPr>
        <p:spPr>
          <a:xfrm>
            <a:off x="8210550" y="2763738"/>
            <a:ext cx="34671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5F6368"/>
                </a:solidFill>
              </a:rPr>
              <a:t>DIAGNOSTIC TESTS</a:t>
            </a:r>
            <a:endParaRPr lang="en-US" sz="1050" dirty="0"/>
          </a:p>
        </p:txBody>
      </p:sp>
      <p:sp>
        <p:nvSpPr>
          <p:cNvPr id="50" name="SK-9-text-49"/>
          <p:cNvSpPr/>
          <p:nvPr/>
        </p:nvSpPr>
        <p:spPr>
          <a:xfrm>
            <a:off x="8286750" y="2969419"/>
            <a:ext cx="3390900" cy="468511"/>
          </a:xfrm>
          <a:prstGeom prst="rect">
            <a:avLst/>
          </a:prstGeom>
          <a:noFill/>
          <a:ln/>
        </p:spPr>
        <p:txBody>
          <a:bodyPr vert="horz" wrap="square" lIns="0" tIns="0" rIns="0" bIns="0" rtlCol="0" anchor="ctr"/>
          <a:lstStyle/>
          <a:p>
            <a:pPr marL="0" indent="0">
              <a:lnSpc>
                <a:spcPts val="1260"/>
              </a:lnSpc>
              <a:buNone/>
            </a:pPr>
            <a:r>
              <a:rPr lang="en-US" sz="900" b="1" dirty="0">
                <a:solidFill>
                  <a:srgbClr val="FFFFFF"/>
                </a:solidFill>
              </a:rPr>
              <a:t>AKT</a:t>
            </a:r>
            <a:r>
              <a:rPr lang="en-US" sz="1200" dirty="0">
                <a:solidFill>
                  <a:srgbClr val="202124"/>
                </a:solidFill>
              </a:rPr>
              <a:t> </a:t>
            </a:r>
            <a:r>
              <a:rPr lang="en-US" sz="1200" b="1" dirty="0">
                <a:solidFill>
                  <a:srgbClr val="202124"/>
                </a:solidFill>
              </a:rPr>
              <a:t>Scarf Test</a:t>
            </a:r>
            <a:r>
              <a:rPr lang="en-US" sz="1200" dirty="0">
                <a:solidFill>
                  <a:srgbClr val="202124"/>
                </a:solidFill>
              </a:rPr>
              <a:t>, Painful Arc (high range 90–120°+)</a:t>
            </a:r>
            <a:endParaRPr lang="en-US" sz="1200" dirty="0"/>
          </a:p>
        </p:txBody>
      </p:sp>
      <p:sp>
        <p:nvSpPr>
          <p:cNvPr id="51" name="SK-9-text-50"/>
          <p:cNvSpPr/>
          <p:nvPr/>
        </p:nvSpPr>
        <p:spPr>
          <a:xfrm>
            <a:off x="476250" y="4024313"/>
            <a:ext cx="11315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F6368"/>
                </a:solidFill>
              </a:rPr>
              <a:t>PAINFUL ARC INTERPRETATION SUMMARY</a:t>
            </a:r>
            <a:endParaRPr lang="en-US" sz="1050" dirty="0"/>
          </a:p>
        </p:txBody>
      </p:sp>
      <p:sp>
        <p:nvSpPr>
          <p:cNvPr id="52" name="SK-9-text-51"/>
          <p:cNvSpPr/>
          <p:nvPr/>
        </p:nvSpPr>
        <p:spPr>
          <a:xfrm>
            <a:off x="685800" y="4376738"/>
            <a:ext cx="2638425" cy="3667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02124"/>
                </a:solidFill>
              </a:rPr>
              <a:t>Arc Range</a:t>
            </a:r>
            <a:endParaRPr lang="en-US" sz="1125" dirty="0"/>
          </a:p>
        </p:txBody>
      </p:sp>
      <p:sp>
        <p:nvSpPr>
          <p:cNvPr id="53" name="SK-9-text-52"/>
          <p:cNvSpPr/>
          <p:nvPr/>
        </p:nvSpPr>
        <p:spPr>
          <a:xfrm>
            <a:off x="3438525" y="4376738"/>
            <a:ext cx="2625534" cy="3667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02124"/>
                </a:solidFill>
              </a:rPr>
              <a:t>Likely Diagnosis</a:t>
            </a:r>
            <a:endParaRPr lang="en-US" sz="1125" dirty="0"/>
          </a:p>
        </p:txBody>
      </p:sp>
      <p:sp>
        <p:nvSpPr>
          <p:cNvPr id="54" name="SK-9-text-53"/>
          <p:cNvSpPr/>
          <p:nvPr/>
        </p:nvSpPr>
        <p:spPr>
          <a:xfrm>
            <a:off x="6134100" y="4376738"/>
            <a:ext cx="5448300" cy="3667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02124"/>
                </a:solidFill>
              </a:rPr>
              <a:t>Key Differentiating Feature</a:t>
            </a:r>
            <a:endParaRPr lang="en-US" sz="1125" dirty="0"/>
          </a:p>
        </p:txBody>
      </p:sp>
      <p:sp>
        <p:nvSpPr>
          <p:cNvPr id="55" name="SK-9-text-54"/>
          <p:cNvSpPr/>
          <p:nvPr/>
        </p:nvSpPr>
        <p:spPr>
          <a:xfrm>
            <a:off x="685800" y="4743450"/>
            <a:ext cx="2638425"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rPr>
              <a:t>60–120°</a:t>
            </a:r>
            <a:endParaRPr lang="en-US" sz="1125" dirty="0"/>
          </a:p>
        </p:txBody>
      </p:sp>
      <p:sp>
        <p:nvSpPr>
          <p:cNvPr id="56" name="SK-9-text-55"/>
          <p:cNvSpPr/>
          <p:nvPr/>
        </p:nvSpPr>
        <p:spPr>
          <a:xfrm>
            <a:off x="3438525" y="4743450"/>
            <a:ext cx="4059535" cy="366713"/>
          </a:xfrm>
          <a:prstGeom prst="rect">
            <a:avLst/>
          </a:prstGeom>
          <a:noFill/>
          <a:ln/>
        </p:spPr>
        <p:txBody>
          <a:bodyPr vert="horz" wrap="square" lIns="0" tIns="0" rIns="0" bIns="0" rtlCol="0" anchor="ctr"/>
          <a:lstStyle/>
          <a:p>
            <a:pPr marL="0" indent="0">
              <a:lnSpc>
                <a:spcPts val="1688"/>
              </a:lnSpc>
              <a:buNone/>
            </a:pPr>
            <a:r>
              <a:rPr lang="en-US" sz="1125" dirty="0">
                <a:solidFill>
                  <a:srgbClr val="202124"/>
                </a:solidFill>
              </a:rPr>
              <a:t>Rotator Cuff Tendinopathy</a:t>
            </a:r>
            <a:endParaRPr lang="en-US" sz="1125" dirty="0"/>
          </a:p>
        </p:txBody>
      </p:sp>
      <p:sp>
        <p:nvSpPr>
          <p:cNvPr id="57" name="SK-9-text-56"/>
          <p:cNvSpPr/>
          <p:nvPr/>
        </p:nvSpPr>
        <p:spPr>
          <a:xfrm>
            <a:off x="6134100" y="4743450"/>
            <a:ext cx="6057900" cy="366713"/>
          </a:xfrm>
          <a:prstGeom prst="rect">
            <a:avLst/>
          </a:prstGeom>
          <a:noFill/>
          <a:ln/>
        </p:spPr>
        <p:txBody>
          <a:bodyPr vert="horz" wrap="square" lIns="0" tIns="0" rIns="0" bIns="0" rtlCol="0" anchor="ctr"/>
          <a:lstStyle/>
          <a:p>
            <a:pPr marL="0" indent="0">
              <a:lnSpc>
                <a:spcPts val="1688"/>
              </a:lnSpc>
              <a:buNone/>
            </a:pPr>
            <a:r>
              <a:rPr lang="en-US" sz="1125" dirty="0">
                <a:solidFill>
                  <a:srgbClr val="202124"/>
                </a:solidFill>
              </a:rPr>
              <a:t>Pain clears after 120° as humerus clears acromion</a:t>
            </a:r>
            <a:endParaRPr lang="en-US" sz="1125" dirty="0"/>
          </a:p>
        </p:txBody>
      </p:sp>
      <p:sp>
        <p:nvSpPr>
          <p:cNvPr id="58" name="SK-9-text-57"/>
          <p:cNvSpPr/>
          <p:nvPr/>
        </p:nvSpPr>
        <p:spPr>
          <a:xfrm>
            <a:off x="685800" y="5110163"/>
            <a:ext cx="2638425"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rPr>
              <a:t>90–120°+</a:t>
            </a:r>
            <a:endParaRPr lang="en-US" sz="1125" dirty="0"/>
          </a:p>
        </p:txBody>
      </p:sp>
      <p:sp>
        <p:nvSpPr>
          <p:cNvPr id="59" name="SK-9-text-58"/>
          <p:cNvSpPr/>
          <p:nvPr/>
        </p:nvSpPr>
        <p:spPr>
          <a:xfrm>
            <a:off x="3438525" y="5110163"/>
            <a:ext cx="3262868" cy="366713"/>
          </a:xfrm>
          <a:prstGeom prst="rect">
            <a:avLst/>
          </a:prstGeom>
          <a:noFill/>
          <a:ln/>
        </p:spPr>
        <p:txBody>
          <a:bodyPr vert="horz" wrap="square" lIns="0" tIns="0" rIns="0" bIns="0" rtlCol="0" anchor="ctr"/>
          <a:lstStyle/>
          <a:p>
            <a:pPr marL="0" indent="0">
              <a:lnSpc>
                <a:spcPts val="1688"/>
              </a:lnSpc>
              <a:buNone/>
            </a:pPr>
            <a:r>
              <a:rPr lang="en-US" sz="1125" dirty="0">
                <a:solidFill>
                  <a:srgbClr val="202124"/>
                </a:solidFill>
              </a:rPr>
              <a:t>AC Joint Dysfunction</a:t>
            </a:r>
            <a:endParaRPr lang="en-US" sz="1125" dirty="0"/>
          </a:p>
        </p:txBody>
      </p:sp>
      <p:sp>
        <p:nvSpPr>
          <p:cNvPr id="60" name="SK-9-text-59"/>
          <p:cNvSpPr/>
          <p:nvPr/>
        </p:nvSpPr>
        <p:spPr>
          <a:xfrm>
            <a:off x="6134100" y="5110163"/>
            <a:ext cx="6057900" cy="366713"/>
          </a:xfrm>
          <a:prstGeom prst="rect">
            <a:avLst/>
          </a:prstGeom>
          <a:noFill/>
          <a:ln/>
        </p:spPr>
        <p:txBody>
          <a:bodyPr vert="horz" wrap="square" lIns="0" tIns="0" rIns="0" bIns="0" rtlCol="0" anchor="ctr"/>
          <a:lstStyle/>
          <a:p>
            <a:pPr marL="0" indent="0">
              <a:lnSpc>
                <a:spcPts val="1688"/>
              </a:lnSpc>
              <a:buNone/>
            </a:pPr>
            <a:r>
              <a:rPr lang="en-US" sz="1125" dirty="0">
                <a:solidFill>
                  <a:srgbClr val="202124"/>
                </a:solidFill>
              </a:rPr>
              <a:t>Pain continues/increases at top of movement</a:t>
            </a:r>
            <a:endParaRPr lang="en-US" sz="1125" dirty="0"/>
          </a:p>
        </p:txBody>
      </p:sp>
      <p:sp>
        <p:nvSpPr>
          <p:cNvPr id="61" name="SK-9-text-60"/>
          <p:cNvSpPr/>
          <p:nvPr/>
        </p:nvSpPr>
        <p:spPr>
          <a:xfrm>
            <a:off x="685800" y="5476875"/>
            <a:ext cx="2638425"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rPr>
              <a:t>Global Loss</a:t>
            </a:r>
            <a:endParaRPr lang="en-US" sz="1125" dirty="0"/>
          </a:p>
        </p:txBody>
      </p:sp>
      <p:sp>
        <p:nvSpPr>
          <p:cNvPr id="62" name="SK-9-text-61"/>
          <p:cNvSpPr/>
          <p:nvPr/>
        </p:nvSpPr>
        <p:spPr>
          <a:xfrm>
            <a:off x="3438525" y="5476875"/>
            <a:ext cx="2581275" cy="366713"/>
          </a:xfrm>
          <a:prstGeom prst="rect">
            <a:avLst/>
          </a:prstGeom>
          <a:noFill/>
          <a:ln/>
        </p:spPr>
        <p:txBody>
          <a:bodyPr vert="horz" wrap="square" lIns="0" tIns="0" rIns="0" bIns="0" rtlCol="0" anchor="ctr"/>
          <a:lstStyle/>
          <a:p>
            <a:pPr marL="0" indent="0">
              <a:lnSpc>
                <a:spcPts val="1688"/>
              </a:lnSpc>
              <a:buNone/>
            </a:pPr>
            <a:r>
              <a:rPr lang="en-US" sz="1125" dirty="0">
                <a:solidFill>
                  <a:srgbClr val="202124"/>
                </a:solidFill>
              </a:rPr>
              <a:t>Frozen Shoulder</a:t>
            </a:r>
            <a:endParaRPr lang="en-US" sz="1125" dirty="0"/>
          </a:p>
        </p:txBody>
      </p:sp>
      <p:sp>
        <p:nvSpPr>
          <p:cNvPr id="63" name="SK-9-text-62"/>
          <p:cNvSpPr/>
          <p:nvPr/>
        </p:nvSpPr>
        <p:spPr>
          <a:xfrm>
            <a:off x="6134100" y="5476875"/>
            <a:ext cx="6057900" cy="366713"/>
          </a:xfrm>
          <a:prstGeom prst="rect">
            <a:avLst/>
          </a:prstGeom>
          <a:noFill/>
          <a:ln/>
        </p:spPr>
        <p:txBody>
          <a:bodyPr vert="horz" wrap="square" lIns="0" tIns="0" rIns="0" bIns="0" rtlCol="0" anchor="ctr"/>
          <a:lstStyle/>
          <a:p>
            <a:pPr marL="0" indent="0">
              <a:lnSpc>
                <a:spcPts val="1688"/>
              </a:lnSpc>
              <a:buNone/>
            </a:pPr>
            <a:r>
              <a:rPr lang="en-US" sz="1125" dirty="0">
                <a:solidFill>
                  <a:srgbClr val="202124"/>
                </a:solidFill>
              </a:rPr>
              <a:t>Restriction in </a:t>
            </a:r>
            <a:r>
              <a:rPr lang="en-US" sz="1125" b="1" dirty="0">
                <a:solidFill>
                  <a:srgbClr val="202124"/>
                </a:solidFill>
              </a:rPr>
              <a:t>both</a:t>
            </a:r>
            <a:r>
              <a:rPr lang="en-US" sz="1125" dirty="0">
                <a:solidFill>
                  <a:srgbClr val="202124"/>
                </a:solidFill>
              </a:rPr>
              <a:t> active and passive movements</a:t>
            </a:r>
            <a:endParaRPr lang="en-US" sz="1125" dirty="0"/>
          </a:p>
        </p:txBody>
      </p:sp>
      <p:sp>
        <p:nvSpPr>
          <p:cNvPr id="64" name="SK-9-text-63"/>
          <p:cNvSpPr/>
          <p:nvPr/>
        </p:nvSpPr>
        <p:spPr>
          <a:xfrm>
            <a:off x="685800" y="5843588"/>
            <a:ext cx="2638425"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rPr>
              <a:t>Weakness</a:t>
            </a:r>
            <a:endParaRPr lang="en-US" sz="1125" dirty="0"/>
          </a:p>
        </p:txBody>
      </p:sp>
      <p:sp>
        <p:nvSpPr>
          <p:cNvPr id="65" name="SK-9-text-64"/>
          <p:cNvSpPr/>
          <p:nvPr/>
        </p:nvSpPr>
        <p:spPr>
          <a:xfrm>
            <a:off x="3438525" y="5843588"/>
            <a:ext cx="2784868" cy="366713"/>
          </a:xfrm>
          <a:prstGeom prst="rect">
            <a:avLst/>
          </a:prstGeom>
          <a:noFill/>
          <a:ln/>
        </p:spPr>
        <p:txBody>
          <a:bodyPr vert="horz" wrap="square" lIns="0" tIns="0" rIns="0" bIns="0" rtlCol="0" anchor="ctr"/>
          <a:lstStyle/>
          <a:p>
            <a:pPr marL="0" indent="0">
              <a:lnSpc>
                <a:spcPts val="1688"/>
              </a:lnSpc>
              <a:buNone/>
            </a:pPr>
            <a:r>
              <a:rPr lang="en-US" sz="1125" dirty="0">
                <a:solidFill>
                  <a:srgbClr val="202124"/>
                </a:solidFill>
              </a:rPr>
              <a:t>Rotator Cuff Tear</a:t>
            </a:r>
            <a:endParaRPr lang="en-US" sz="1125" dirty="0"/>
          </a:p>
        </p:txBody>
      </p:sp>
      <p:sp>
        <p:nvSpPr>
          <p:cNvPr id="66" name="SK-9-text-65"/>
          <p:cNvSpPr/>
          <p:nvPr/>
        </p:nvSpPr>
        <p:spPr>
          <a:xfrm>
            <a:off x="6134100" y="5843588"/>
            <a:ext cx="6057900" cy="366713"/>
          </a:xfrm>
          <a:prstGeom prst="rect">
            <a:avLst/>
          </a:prstGeom>
          <a:noFill/>
          <a:ln/>
        </p:spPr>
        <p:txBody>
          <a:bodyPr vert="horz" wrap="square" lIns="0" tIns="0" rIns="0" bIns="0" rtlCol="0" anchor="ctr"/>
          <a:lstStyle/>
          <a:p>
            <a:pPr marL="0" indent="0">
              <a:lnSpc>
                <a:spcPts val="1688"/>
              </a:lnSpc>
              <a:buNone/>
            </a:pPr>
            <a:r>
              <a:rPr lang="en-US" sz="1125" dirty="0">
                <a:solidFill>
                  <a:srgbClr val="202124"/>
                </a:solidFill>
              </a:rPr>
              <a:t>Passive range preserved; active movement weak/painful</a:t>
            </a:r>
            <a:endParaRPr lang="en-US" sz="1125" dirty="0"/>
          </a:p>
        </p:txBody>
      </p:sp>
      <p:sp>
        <p:nvSpPr>
          <p:cNvPr id="67" name="SK-9-text-66"/>
          <p:cNvSpPr/>
          <p:nvPr/>
        </p:nvSpPr>
        <p:spPr>
          <a:xfrm>
            <a:off x="10553700" y="65341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5"/>
          <a:stretch>
            <a:fillRect/>
          </a:stretch>
        </p:blipFill>
        <p:spPr>
          <a:xfrm>
            <a:off x="0" y="0"/>
            <a:ext cx="12192000" cy="1935361"/>
          </a:xfrm>
          <a:prstGeom prst="rect">
            <a:avLst/>
          </a:prstGeom>
        </p:spPr>
      </p:pic>
      <p:pic>
        <p:nvPicPr>
          <p:cNvPr id="5" name="SK-10-img-4" descr="preencoded.png"/>
          <p:cNvPicPr>
            <a:picLocks noChangeAspect="1"/>
          </p:cNvPicPr>
          <p:nvPr/>
        </p:nvPicPr>
        <p:blipFill>
          <a:blip r:embed="rId6"/>
          <a:stretch>
            <a:fillRect/>
          </a:stretch>
        </p:blipFill>
        <p:spPr>
          <a:xfrm>
            <a:off x="476250" y="2116336"/>
            <a:ext cx="5476875" cy="3246537"/>
          </a:xfrm>
          <a:prstGeom prst="rect">
            <a:avLst/>
          </a:prstGeom>
        </p:spPr>
      </p:pic>
      <p:pic>
        <p:nvPicPr>
          <p:cNvPr id="6" name="SK-10-img-5" descr="preencoded.png"/>
          <p:cNvPicPr>
            <a:picLocks noChangeAspect="1"/>
          </p:cNvPicPr>
          <p:nvPr/>
        </p:nvPicPr>
        <p:blipFill>
          <a:blip r:embed="rId7"/>
          <a:stretch>
            <a:fillRect/>
          </a:stretch>
        </p:blipFill>
        <p:spPr>
          <a:xfrm>
            <a:off x="704850" y="2347764"/>
            <a:ext cx="261937" cy="213420"/>
          </a:xfrm>
          <a:prstGeom prst="rect">
            <a:avLst/>
          </a:prstGeom>
        </p:spPr>
      </p:pic>
      <p:pic>
        <p:nvPicPr>
          <p:cNvPr id="7" name="SK-10-img-6" descr="preencoded.png"/>
          <p:cNvPicPr>
            <a:picLocks noChangeAspect="1"/>
          </p:cNvPicPr>
          <p:nvPr/>
        </p:nvPicPr>
        <p:blipFill>
          <a:blip r:embed="rId8"/>
          <a:stretch>
            <a:fillRect/>
          </a:stretch>
        </p:blipFill>
        <p:spPr>
          <a:xfrm>
            <a:off x="704850" y="2735461"/>
            <a:ext cx="214313" cy="214313"/>
          </a:xfrm>
          <a:prstGeom prst="rect">
            <a:avLst/>
          </a:prstGeom>
        </p:spPr>
      </p:pic>
      <p:pic>
        <p:nvPicPr>
          <p:cNvPr id="8" name="SK-10-img-7" descr="preencoded.png"/>
          <p:cNvPicPr>
            <a:picLocks noChangeAspect="1"/>
          </p:cNvPicPr>
          <p:nvPr/>
        </p:nvPicPr>
        <p:blipFill>
          <a:blip r:embed="rId8"/>
          <a:stretch>
            <a:fillRect/>
          </a:stretch>
        </p:blipFill>
        <p:spPr>
          <a:xfrm>
            <a:off x="704850" y="3345061"/>
            <a:ext cx="214313" cy="214313"/>
          </a:xfrm>
          <a:prstGeom prst="rect">
            <a:avLst/>
          </a:prstGeom>
        </p:spPr>
      </p:pic>
      <p:pic>
        <p:nvPicPr>
          <p:cNvPr id="9" name="SK-10-img-8" descr="preencoded.png"/>
          <p:cNvPicPr>
            <a:picLocks noChangeAspect="1"/>
          </p:cNvPicPr>
          <p:nvPr/>
        </p:nvPicPr>
        <p:blipFill>
          <a:blip r:embed="rId8"/>
          <a:stretch>
            <a:fillRect/>
          </a:stretch>
        </p:blipFill>
        <p:spPr>
          <a:xfrm>
            <a:off x="704850" y="3954661"/>
            <a:ext cx="214313" cy="214313"/>
          </a:xfrm>
          <a:prstGeom prst="rect">
            <a:avLst/>
          </a:prstGeom>
        </p:spPr>
      </p:pic>
      <p:pic>
        <p:nvPicPr>
          <p:cNvPr id="10" name="SK-10-img-9" descr="preencoded.png"/>
          <p:cNvPicPr>
            <a:picLocks noChangeAspect="1"/>
          </p:cNvPicPr>
          <p:nvPr/>
        </p:nvPicPr>
        <p:blipFill>
          <a:blip r:embed="rId9"/>
          <a:stretch>
            <a:fillRect/>
          </a:stretch>
        </p:blipFill>
        <p:spPr>
          <a:xfrm>
            <a:off x="704850" y="4564261"/>
            <a:ext cx="214313" cy="201662"/>
          </a:xfrm>
          <a:prstGeom prst="rect">
            <a:avLst/>
          </a:prstGeom>
        </p:spPr>
      </p:pic>
      <p:pic>
        <p:nvPicPr>
          <p:cNvPr id="11" name="SK-10-img-10" descr="preencoded.png"/>
          <p:cNvPicPr>
            <a:picLocks noChangeAspect="1"/>
          </p:cNvPicPr>
          <p:nvPr/>
        </p:nvPicPr>
        <p:blipFill>
          <a:blip r:embed="rId10"/>
          <a:stretch>
            <a:fillRect/>
          </a:stretch>
        </p:blipFill>
        <p:spPr>
          <a:xfrm>
            <a:off x="6238875" y="2116336"/>
            <a:ext cx="5476875" cy="3246537"/>
          </a:xfrm>
          <a:prstGeom prst="rect">
            <a:avLst/>
          </a:prstGeom>
        </p:spPr>
      </p:pic>
      <p:pic>
        <p:nvPicPr>
          <p:cNvPr id="12" name="SK-10-img-11" descr="preencoded.png"/>
          <p:cNvPicPr>
            <a:picLocks noChangeAspect="1"/>
          </p:cNvPicPr>
          <p:nvPr/>
        </p:nvPicPr>
        <p:blipFill>
          <a:blip r:embed="rId11"/>
          <a:stretch>
            <a:fillRect/>
          </a:stretch>
        </p:blipFill>
        <p:spPr>
          <a:xfrm>
            <a:off x="6467475" y="2347764"/>
            <a:ext cx="261937" cy="213420"/>
          </a:xfrm>
          <a:prstGeom prst="rect">
            <a:avLst/>
          </a:prstGeom>
        </p:spPr>
      </p:pic>
      <p:pic>
        <p:nvPicPr>
          <p:cNvPr id="13" name="SK-10-img-12" descr="preencoded.png"/>
          <p:cNvPicPr>
            <a:picLocks noChangeAspect="1"/>
          </p:cNvPicPr>
          <p:nvPr/>
        </p:nvPicPr>
        <p:blipFill>
          <a:blip r:embed="rId12"/>
          <a:stretch>
            <a:fillRect/>
          </a:stretch>
        </p:blipFill>
        <p:spPr>
          <a:xfrm>
            <a:off x="6467475" y="2735461"/>
            <a:ext cx="214313" cy="214313"/>
          </a:xfrm>
          <a:prstGeom prst="rect">
            <a:avLst/>
          </a:prstGeom>
        </p:spPr>
      </p:pic>
      <p:pic>
        <p:nvPicPr>
          <p:cNvPr id="14" name="SK-10-img-13" descr="preencoded.png"/>
          <p:cNvPicPr>
            <a:picLocks noChangeAspect="1"/>
          </p:cNvPicPr>
          <p:nvPr/>
        </p:nvPicPr>
        <p:blipFill>
          <a:blip r:embed="rId13"/>
          <a:stretch>
            <a:fillRect/>
          </a:stretch>
        </p:blipFill>
        <p:spPr>
          <a:xfrm>
            <a:off x="6467475" y="3345061"/>
            <a:ext cx="214313" cy="244822"/>
          </a:xfrm>
          <a:prstGeom prst="rect">
            <a:avLst/>
          </a:prstGeom>
        </p:spPr>
      </p:pic>
      <p:pic>
        <p:nvPicPr>
          <p:cNvPr id="15" name="SK-10-img-14" descr="preencoded.png"/>
          <p:cNvPicPr>
            <a:picLocks noChangeAspect="1"/>
          </p:cNvPicPr>
          <p:nvPr/>
        </p:nvPicPr>
        <p:blipFill>
          <a:blip r:embed="rId14"/>
          <a:stretch>
            <a:fillRect/>
          </a:stretch>
        </p:blipFill>
        <p:spPr>
          <a:xfrm>
            <a:off x="6467475" y="3954661"/>
            <a:ext cx="214313" cy="190500"/>
          </a:xfrm>
          <a:prstGeom prst="rect">
            <a:avLst/>
          </a:prstGeom>
        </p:spPr>
      </p:pic>
      <p:pic>
        <p:nvPicPr>
          <p:cNvPr id="16" name="SK-10-img-15" descr="preencoded.png"/>
          <p:cNvPicPr>
            <a:picLocks noChangeAspect="1"/>
          </p:cNvPicPr>
          <p:nvPr/>
        </p:nvPicPr>
        <p:blipFill>
          <a:blip r:embed="rId15"/>
          <a:stretch>
            <a:fillRect/>
          </a:stretch>
        </p:blipFill>
        <p:spPr>
          <a:xfrm>
            <a:off x="6467475" y="4564261"/>
            <a:ext cx="214313" cy="171450"/>
          </a:xfrm>
          <a:prstGeom prst="rect">
            <a:avLst/>
          </a:prstGeom>
        </p:spPr>
      </p:pic>
      <p:pic>
        <p:nvPicPr>
          <p:cNvPr id="17" name="SK-10-img-16" descr="preencoded.png"/>
          <p:cNvPicPr>
            <a:picLocks noChangeAspect="1"/>
          </p:cNvPicPr>
          <p:nvPr/>
        </p:nvPicPr>
        <p:blipFill>
          <a:blip r:embed="rId16"/>
          <a:stretch>
            <a:fillRect/>
          </a:stretch>
        </p:blipFill>
        <p:spPr>
          <a:xfrm>
            <a:off x="476250" y="5505748"/>
            <a:ext cx="11239500" cy="876002"/>
          </a:xfrm>
          <a:prstGeom prst="rect">
            <a:avLst/>
          </a:prstGeom>
        </p:spPr>
      </p:pic>
      <p:pic>
        <p:nvPicPr>
          <p:cNvPr id="18" name="SK-10-img-17" descr="preencoded.png"/>
          <p:cNvPicPr>
            <a:picLocks noChangeAspect="1"/>
          </p:cNvPicPr>
          <p:nvPr/>
        </p:nvPicPr>
        <p:blipFill>
          <a:blip r:embed="rId17"/>
          <a:stretch>
            <a:fillRect/>
          </a:stretch>
        </p:blipFill>
        <p:spPr>
          <a:xfrm>
            <a:off x="704850" y="5879604"/>
            <a:ext cx="199876" cy="159841"/>
          </a:xfrm>
          <a:prstGeom prst="rect">
            <a:avLst/>
          </a:prstGeom>
        </p:spPr>
      </p:pic>
      <p:sp>
        <p:nvSpPr>
          <p:cNvPr id="19" name="SK-10-text-18"/>
          <p:cNvSpPr/>
          <p:nvPr/>
        </p:nvSpPr>
        <p:spPr>
          <a:xfrm>
            <a:off x="476250" y="285750"/>
            <a:ext cx="8572500" cy="1554361"/>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Shoulder Imaging Guidelines: Indications for shoulder scans, focusing on trauma and sudden weakness, while avoiding imaging for gradual-onset pain in younger patients.</a:t>
            </a:r>
            <a:endParaRPr lang="en-US" sz="2550" dirty="0"/>
          </a:p>
        </p:txBody>
      </p:sp>
      <p:sp>
        <p:nvSpPr>
          <p:cNvPr id="20" name="SK-10-text-19"/>
          <p:cNvSpPr/>
          <p:nvPr/>
        </p:nvSpPr>
        <p:spPr>
          <a:xfrm>
            <a:off x="10706100" y="1621036"/>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1" name="SK-10-text-20"/>
          <p:cNvSpPr/>
          <p:nvPr/>
        </p:nvSpPr>
        <p:spPr>
          <a:xfrm>
            <a:off x="1081088" y="2297311"/>
            <a:ext cx="58883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When to Request Imaging</a:t>
            </a:r>
            <a:endParaRPr lang="en-US" sz="1650" dirty="0"/>
          </a:p>
        </p:txBody>
      </p:sp>
      <p:sp>
        <p:nvSpPr>
          <p:cNvPr id="22" name="SK-10-text-21"/>
          <p:cNvSpPr/>
          <p:nvPr/>
        </p:nvSpPr>
        <p:spPr>
          <a:xfrm>
            <a:off x="1033462" y="2735461"/>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Clear Trauma:</a:t>
            </a:r>
            <a:r>
              <a:rPr lang="en-US" sz="1350" dirty="0">
                <a:solidFill>
                  <a:srgbClr val="5F6368"/>
                </a:solidFill>
              </a:rPr>
              <a:t> Acute injury with persistent symptoms that do not improve with initial management.</a:t>
            </a:r>
            <a:endParaRPr lang="en-US" sz="1350" dirty="0"/>
          </a:p>
        </p:txBody>
      </p:sp>
      <p:sp>
        <p:nvSpPr>
          <p:cNvPr id="23" name="SK-10-text-22"/>
          <p:cNvSpPr/>
          <p:nvPr/>
        </p:nvSpPr>
        <p:spPr>
          <a:xfrm>
            <a:off x="1033462" y="3345061"/>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Older Patients (&gt;50):</a:t>
            </a:r>
            <a:r>
              <a:rPr lang="en-US" sz="1350" dirty="0">
                <a:solidFill>
                  <a:srgbClr val="5F6368"/>
                </a:solidFill>
              </a:rPr>
              <a:t> Sudden onset weakness following a minor strain or fall.</a:t>
            </a:r>
            <a:endParaRPr lang="en-US" sz="1350" dirty="0"/>
          </a:p>
        </p:txBody>
      </p:sp>
      <p:sp>
        <p:nvSpPr>
          <p:cNvPr id="24" name="SK-10-text-23"/>
          <p:cNvSpPr/>
          <p:nvPr/>
        </p:nvSpPr>
        <p:spPr>
          <a:xfrm>
            <a:off x="1033462" y="3954661"/>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Suspected Rotator Cuff Tear:</a:t>
            </a:r>
            <a:r>
              <a:rPr lang="en-US" sz="1350" dirty="0">
                <a:solidFill>
                  <a:srgbClr val="5F6368"/>
                </a:solidFill>
              </a:rPr>
              <a:t> Significant loss of active power with preserved passive range.</a:t>
            </a:r>
            <a:endParaRPr lang="en-US" sz="1350" dirty="0"/>
          </a:p>
        </p:txBody>
      </p:sp>
      <p:sp>
        <p:nvSpPr>
          <p:cNvPr id="25" name="SK-10-text-24"/>
          <p:cNvSpPr/>
          <p:nvPr/>
        </p:nvSpPr>
        <p:spPr>
          <a:xfrm>
            <a:off x="1033462" y="4564261"/>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Red Flags:</a:t>
            </a:r>
            <a:r>
              <a:rPr lang="en-US" sz="1350" dirty="0">
                <a:solidFill>
                  <a:srgbClr val="5F6368"/>
                </a:solidFill>
              </a:rPr>
              <a:t> Suspicion of malignancy (e.g., Pancoast tumour) or infection.</a:t>
            </a:r>
            <a:endParaRPr lang="en-US" sz="1350" dirty="0"/>
          </a:p>
        </p:txBody>
      </p:sp>
      <p:sp>
        <p:nvSpPr>
          <p:cNvPr id="26" name="SK-10-text-25"/>
          <p:cNvSpPr/>
          <p:nvPr/>
        </p:nvSpPr>
        <p:spPr>
          <a:xfrm>
            <a:off x="6843713" y="2297311"/>
            <a:ext cx="5348288"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When to Avoid Routine Scans</a:t>
            </a:r>
            <a:endParaRPr lang="en-US" sz="1650" dirty="0"/>
          </a:p>
        </p:txBody>
      </p:sp>
      <p:sp>
        <p:nvSpPr>
          <p:cNvPr id="27" name="SK-10-text-26"/>
          <p:cNvSpPr/>
          <p:nvPr/>
        </p:nvSpPr>
        <p:spPr>
          <a:xfrm>
            <a:off x="6796088" y="2735461"/>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Young Adults:</a:t>
            </a:r>
            <a:r>
              <a:rPr lang="en-US" sz="1350" dirty="0">
                <a:solidFill>
                  <a:srgbClr val="5F6368"/>
                </a:solidFill>
              </a:rPr>
              <a:t> Gradual-onset shoulder pain without a specific traumatic event.</a:t>
            </a:r>
            <a:endParaRPr lang="en-US" sz="1350" dirty="0"/>
          </a:p>
        </p:txBody>
      </p:sp>
      <p:sp>
        <p:nvSpPr>
          <p:cNvPr id="28" name="SK-10-text-27"/>
          <p:cNvSpPr/>
          <p:nvPr/>
        </p:nvSpPr>
        <p:spPr>
          <a:xfrm>
            <a:off x="6796088" y="3345061"/>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Degenerative Changes:</a:t>
            </a:r>
            <a:r>
              <a:rPr lang="en-US" sz="1350" dirty="0">
                <a:solidFill>
                  <a:srgbClr val="5F6368"/>
                </a:solidFill>
              </a:rPr>
              <a:t> Normal age-related "grey hairs" of the joint found in asymptomatic people.</a:t>
            </a:r>
            <a:endParaRPr lang="en-US" sz="1350" dirty="0"/>
          </a:p>
        </p:txBody>
      </p:sp>
      <p:sp>
        <p:nvSpPr>
          <p:cNvPr id="29" name="SK-10-text-28"/>
          <p:cNvSpPr/>
          <p:nvPr/>
        </p:nvSpPr>
        <p:spPr>
          <a:xfrm>
            <a:off x="6796088" y="3954661"/>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Primary Care MSK:</a:t>
            </a:r>
            <a:r>
              <a:rPr lang="en-US" sz="1350" dirty="0">
                <a:solidFill>
                  <a:srgbClr val="5F6368"/>
                </a:solidFill>
              </a:rPr>
              <a:t> Most cases should be managed with clinical diagnosis and physiotherapy first.</a:t>
            </a:r>
            <a:endParaRPr lang="en-US" sz="1350" dirty="0"/>
          </a:p>
        </p:txBody>
      </p:sp>
      <p:sp>
        <p:nvSpPr>
          <p:cNvPr id="30" name="SK-10-text-29"/>
          <p:cNvSpPr/>
          <p:nvPr/>
        </p:nvSpPr>
        <p:spPr>
          <a:xfrm>
            <a:off x="6796088" y="4564261"/>
            <a:ext cx="46910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Non-Specific Pain:</a:t>
            </a:r>
            <a:r>
              <a:rPr lang="en-US" sz="1350" dirty="0">
                <a:solidFill>
                  <a:srgbClr val="5F6368"/>
                </a:solidFill>
              </a:rPr>
              <a:t> Imaging rarely changes the management plan for atraumatic chronic pain.</a:t>
            </a:r>
            <a:endParaRPr lang="en-US" sz="1350" dirty="0"/>
          </a:p>
        </p:txBody>
      </p:sp>
      <p:sp>
        <p:nvSpPr>
          <p:cNvPr id="31" name="SK-10-text-30"/>
          <p:cNvSpPr/>
          <p:nvPr/>
        </p:nvSpPr>
        <p:spPr>
          <a:xfrm>
            <a:off x="1057126" y="5600998"/>
            <a:ext cx="10430024" cy="685502"/>
          </a:xfrm>
          <a:prstGeom prst="rect">
            <a:avLst/>
          </a:prstGeom>
          <a:noFill/>
          <a:ln/>
        </p:spPr>
        <p:txBody>
          <a:bodyPr vert="horz" wrap="square" lIns="0" tIns="0" rIns="0" bIns="0" rtlCol="0" anchor="ctr"/>
          <a:lstStyle/>
          <a:p>
            <a:pPr marL="0" indent="0">
              <a:lnSpc>
                <a:spcPts val="1470"/>
              </a:lnSpc>
              <a:buNone/>
            </a:pPr>
            <a:r>
              <a:rPr lang="en-US" sz="1050" b="1" dirty="0">
                <a:solidFill>
                  <a:srgbClr val="F39C12"/>
                </a:solidFill>
              </a:rPr>
              <a:t>COMMON PITFALL</a:t>
            </a:r>
            <a:r>
              <a:rPr lang="en-US" sz="1350" dirty="0">
                <a:solidFill>
                  <a:srgbClr val="202124"/>
                </a:solidFill>
              </a:rPr>
              <a:t>Imaging gradual-onset pain in young adults often reveals </a:t>
            </a:r>
            <a:r>
              <a:rPr lang="en-US" sz="1350" b="1" dirty="0">
                <a:solidFill>
                  <a:srgbClr val="202124"/>
                </a:solidFill>
              </a:rPr>
              <a:t>incidental findings</a:t>
            </a:r>
            <a:r>
              <a:rPr lang="en-US" sz="1350" dirty="0">
                <a:solidFill>
                  <a:srgbClr val="202124"/>
                </a:solidFill>
              </a:rPr>
              <a:t> (e.g., mild tendinopathy or bursal thickening) that are physiological. This leads to </a:t>
            </a:r>
            <a:r>
              <a:rPr lang="en-US" sz="1350" b="1" dirty="0">
                <a:solidFill>
                  <a:srgbClr val="202124"/>
                </a:solidFill>
              </a:rPr>
              <a:t>over-medicalisation</a:t>
            </a:r>
            <a:r>
              <a:rPr lang="en-US" sz="1350" dirty="0">
                <a:solidFill>
                  <a:srgbClr val="202124"/>
                </a:solidFill>
              </a:rPr>
              <a:t> and patient anxiety.</a:t>
            </a:r>
            <a:endParaRPr lang="en-US" sz="1350" dirty="0"/>
          </a:p>
        </p:txBody>
      </p:sp>
      <p:sp>
        <p:nvSpPr>
          <p:cNvPr id="32" name="SK-10-text-31"/>
          <p:cNvSpPr/>
          <p:nvPr/>
        </p:nvSpPr>
        <p:spPr>
          <a:xfrm>
            <a:off x="10553700" y="6562725"/>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11-img-4" descr="preencoded.png"/>
          <p:cNvPicPr>
            <a:picLocks noChangeAspect="1"/>
          </p:cNvPicPr>
          <p:nvPr/>
        </p:nvPicPr>
        <p:blipFill>
          <a:blip r:embed="rId6"/>
          <a:stretch>
            <a:fillRect/>
          </a:stretch>
        </p:blipFill>
        <p:spPr>
          <a:xfrm>
            <a:off x="476250" y="1055340"/>
            <a:ext cx="6515100" cy="1762125"/>
          </a:xfrm>
          <a:prstGeom prst="rect">
            <a:avLst/>
          </a:prstGeom>
        </p:spPr>
      </p:pic>
      <p:pic>
        <p:nvPicPr>
          <p:cNvPr id="6" name="SK-11-img-5" descr="preencoded.png"/>
          <p:cNvPicPr>
            <a:picLocks noChangeAspect="1"/>
          </p:cNvPicPr>
          <p:nvPr/>
        </p:nvPicPr>
        <p:blipFill>
          <a:blip r:embed="rId7"/>
          <a:stretch>
            <a:fillRect/>
          </a:stretch>
        </p:blipFill>
        <p:spPr>
          <a:xfrm>
            <a:off x="590550" y="1220093"/>
            <a:ext cx="261937" cy="213420"/>
          </a:xfrm>
          <a:prstGeom prst="rect">
            <a:avLst/>
          </a:prstGeom>
        </p:spPr>
      </p:pic>
      <p:pic>
        <p:nvPicPr>
          <p:cNvPr id="7" name="SK-11-img-6" descr="preencoded.png"/>
          <p:cNvPicPr>
            <a:picLocks noChangeAspect="1"/>
          </p:cNvPicPr>
          <p:nvPr/>
        </p:nvPicPr>
        <p:blipFill>
          <a:blip r:embed="rId8"/>
          <a:stretch>
            <a:fillRect/>
          </a:stretch>
        </p:blipFill>
        <p:spPr>
          <a:xfrm>
            <a:off x="476250" y="3055590"/>
            <a:ext cx="2605980" cy="485775"/>
          </a:xfrm>
          <a:prstGeom prst="rect">
            <a:avLst/>
          </a:prstGeom>
        </p:spPr>
      </p:pic>
      <p:pic>
        <p:nvPicPr>
          <p:cNvPr id="8" name="SK-11-img-7" descr="preencoded.png"/>
          <p:cNvPicPr>
            <a:picLocks noChangeAspect="1"/>
          </p:cNvPicPr>
          <p:nvPr/>
        </p:nvPicPr>
        <p:blipFill>
          <a:blip r:embed="rId9"/>
          <a:stretch>
            <a:fillRect/>
          </a:stretch>
        </p:blipFill>
        <p:spPr>
          <a:xfrm>
            <a:off x="3082230" y="3055590"/>
            <a:ext cx="3909120" cy="485775"/>
          </a:xfrm>
          <a:prstGeom prst="rect">
            <a:avLst/>
          </a:prstGeom>
        </p:spPr>
      </p:pic>
      <p:pic>
        <p:nvPicPr>
          <p:cNvPr id="9" name="SK-11-img-8" descr="preencoded.png"/>
          <p:cNvPicPr>
            <a:picLocks noChangeAspect="1"/>
          </p:cNvPicPr>
          <p:nvPr/>
        </p:nvPicPr>
        <p:blipFill>
          <a:blip r:embed="rId10"/>
          <a:stretch>
            <a:fillRect/>
          </a:stretch>
        </p:blipFill>
        <p:spPr>
          <a:xfrm>
            <a:off x="476250" y="3541365"/>
            <a:ext cx="2605980" cy="797570"/>
          </a:xfrm>
          <a:prstGeom prst="rect">
            <a:avLst/>
          </a:prstGeom>
        </p:spPr>
      </p:pic>
      <p:pic>
        <p:nvPicPr>
          <p:cNvPr id="10" name="SK-11-img-9" descr="preencoded.png"/>
          <p:cNvPicPr>
            <a:picLocks noChangeAspect="1"/>
          </p:cNvPicPr>
          <p:nvPr/>
        </p:nvPicPr>
        <p:blipFill>
          <a:blip r:embed="rId11"/>
          <a:stretch>
            <a:fillRect/>
          </a:stretch>
        </p:blipFill>
        <p:spPr>
          <a:xfrm>
            <a:off x="3082230" y="3541365"/>
            <a:ext cx="3909120" cy="797570"/>
          </a:xfrm>
          <a:prstGeom prst="rect">
            <a:avLst/>
          </a:prstGeom>
        </p:spPr>
      </p:pic>
      <p:pic>
        <p:nvPicPr>
          <p:cNvPr id="11" name="SK-11-img-10" descr="preencoded.png"/>
          <p:cNvPicPr>
            <a:picLocks noChangeAspect="1"/>
          </p:cNvPicPr>
          <p:nvPr/>
        </p:nvPicPr>
        <p:blipFill>
          <a:blip r:embed="rId10"/>
          <a:stretch>
            <a:fillRect/>
          </a:stretch>
        </p:blipFill>
        <p:spPr>
          <a:xfrm>
            <a:off x="476250" y="4338935"/>
            <a:ext cx="2605980" cy="797570"/>
          </a:xfrm>
          <a:prstGeom prst="rect">
            <a:avLst/>
          </a:prstGeom>
        </p:spPr>
      </p:pic>
      <p:pic>
        <p:nvPicPr>
          <p:cNvPr id="12" name="SK-11-img-11" descr="preencoded.png"/>
          <p:cNvPicPr>
            <a:picLocks noChangeAspect="1"/>
          </p:cNvPicPr>
          <p:nvPr/>
        </p:nvPicPr>
        <p:blipFill>
          <a:blip r:embed="rId11"/>
          <a:stretch>
            <a:fillRect/>
          </a:stretch>
        </p:blipFill>
        <p:spPr>
          <a:xfrm>
            <a:off x="3082230" y="4338935"/>
            <a:ext cx="3909120" cy="797570"/>
          </a:xfrm>
          <a:prstGeom prst="rect">
            <a:avLst/>
          </a:prstGeom>
        </p:spPr>
      </p:pic>
      <p:pic>
        <p:nvPicPr>
          <p:cNvPr id="13" name="SK-11-img-12" descr="preencoded.png"/>
          <p:cNvPicPr>
            <a:picLocks noChangeAspect="1"/>
          </p:cNvPicPr>
          <p:nvPr/>
        </p:nvPicPr>
        <p:blipFill>
          <a:blip r:embed="rId12"/>
          <a:stretch>
            <a:fillRect/>
          </a:stretch>
        </p:blipFill>
        <p:spPr>
          <a:xfrm>
            <a:off x="476250" y="5136505"/>
            <a:ext cx="2605980" cy="1073795"/>
          </a:xfrm>
          <a:prstGeom prst="rect">
            <a:avLst/>
          </a:prstGeom>
        </p:spPr>
      </p:pic>
      <p:pic>
        <p:nvPicPr>
          <p:cNvPr id="14" name="SK-11-img-13" descr="preencoded.png"/>
          <p:cNvPicPr>
            <a:picLocks noChangeAspect="1"/>
          </p:cNvPicPr>
          <p:nvPr/>
        </p:nvPicPr>
        <p:blipFill>
          <a:blip r:embed="rId13"/>
          <a:stretch>
            <a:fillRect/>
          </a:stretch>
        </p:blipFill>
        <p:spPr>
          <a:xfrm>
            <a:off x="3082230" y="5136505"/>
            <a:ext cx="3909120" cy="1073795"/>
          </a:xfrm>
          <a:prstGeom prst="rect">
            <a:avLst/>
          </a:prstGeom>
        </p:spPr>
      </p:pic>
      <p:pic>
        <p:nvPicPr>
          <p:cNvPr id="15" name="SK-11-img-14" descr="preencoded.png"/>
          <p:cNvPicPr>
            <a:picLocks noChangeAspect="1"/>
          </p:cNvPicPr>
          <p:nvPr/>
        </p:nvPicPr>
        <p:blipFill>
          <a:blip r:embed="rId14"/>
          <a:stretch>
            <a:fillRect/>
          </a:stretch>
        </p:blipFill>
        <p:spPr>
          <a:xfrm>
            <a:off x="7372350" y="1443186"/>
            <a:ext cx="4343400" cy="2667000"/>
          </a:xfrm>
          <a:prstGeom prst="rect">
            <a:avLst/>
          </a:prstGeom>
        </p:spPr>
      </p:pic>
      <p:pic>
        <p:nvPicPr>
          <p:cNvPr id="16" name="SK-11-img-15" descr="preencoded.png"/>
          <p:cNvPicPr>
            <a:picLocks noChangeAspect="1"/>
          </p:cNvPicPr>
          <p:nvPr/>
        </p:nvPicPr>
        <p:blipFill>
          <a:blip r:embed="rId15"/>
          <a:stretch>
            <a:fillRect/>
          </a:stretch>
        </p:blipFill>
        <p:spPr>
          <a:xfrm>
            <a:off x="8629650" y="1443186"/>
            <a:ext cx="1828800" cy="2667000"/>
          </a:xfrm>
          <a:prstGeom prst="rect">
            <a:avLst/>
          </a:prstGeom>
        </p:spPr>
      </p:pic>
      <p:pic>
        <p:nvPicPr>
          <p:cNvPr id="17" name="SK-11-img-16" descr="preencoded.png"/>
          <p:cNvPicPr>
            <a:picLocks noChangeAspect="1"/>
          </p:cNvPicPr>
          <p:nvPr/>
        </p:nvPicPr>
        <p:blipFill>
          <a:blip r:embed="rId16"/>
          <a:stretch>
            <a:fillRect/>
          </a:stretch>
        </p:blipFill>
        <p:spPr>
          <a:xfrm>
            <a:off x="7372350" y="4300686"/>
            <a:ext cx="4343400" cy="1521619"/>
          </a:xfrm>
          <a:prstGeom prst="rect">
            <a:avLst/>
          </a:prstGeom>
        </p:spPr>
      </p:pic>
      <p:pic>
        <p:nvPicPr>
          <p:cNvPr id="18" name="SK-11-img-17" descr="preencoded.png"/>
          <p:cNvPicPr>
            <a:picLocks noChangeAspect="1"/>
          </p:cNvPicPr>
          <p:nvPr/>
        </p:nvPicPr>
        <p:blipFill>
          <a:blip r:embed="rId17"/>
          <a:stretch>
            <a:fillRect/>
          </a:stretch>
        </p:blipFill>
        <p:spPr>
          <a:xfrm>
            <a:off x="7486650" y="4455914"/>
            <a:ext cx="214313" cy="175320"/>
          </a:xfrm>
          <a:prstGeom prst="rect">
            <a:avLst/>
          </a:prstGeom>
        </p:spPr>
      </p:pic>
      <p:sp>
        <p:nvSpPr>
          <p:cNvPr id="19" name="SK-11-text-18"/>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Elbow Anatomy and Epicondylitis</a:t>
            </a:r>
            <a:endParaRPr lang="en-US" sz="2550" dirty="0"/>
          </a:p>
        </p:txBody>
      </p:sp>
      <p:sp>
        <p:nvSpPr>
          <p:cNvPr id="20" name="SK-11-text-19"/>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1" name="SK-11-text-20"/>
          <p:cNvSpPr/>
          <p:nvPr/>
        </p:nvSpPr>
        <p:spPr>
          <a:xfrm>
            <a:off x="947737" y="1169640"/>
            <a:ext cx="62865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26522"/>
                </a:solidFill>
              </a:rPr>
              <a:t>Anatomy Mnemonic</a:t>
            </a:r>
            <a:endParaRPr lang="en-US" sz="1650" dirty="0"/>
          </a:p>
        </p:txBody>
      </p:sp>
      <p:sp>
        <p:nvSpPr>
          <p:cNvPr id="22" name="SK-11-text-21"/>
          <p:cNvSpPr/>
          <p:nvPr/>
        </p:nvSpPr>
        <p:spPr>
          <a:xfrm>
            <a:off x="590550" y="1579215"/>
            <a:ext cx="7410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02124"/>
                </a:solidFill>
              </a:rPr>
              <a:t>FM = Flexors → Medial Epicondyle</a:t>
            </a:r>
            <a:endParaRPr lang="en-US" sz="1500" dirty="0"/>
          </a:p>
        </p:txBody>
      </p:sp>
      <p:sp>
        <p:nvSpPr>
          <p:cNvPr id="23" name="SK-11-text-22"/>
          <p:cNvSpPr/>
          <p:nvPr/>
        </p:nvSpPr>
        <p:spPr>
          <a:xfrm>
            <a:off x="857250" y="1912590"/>
            <a:ext cx="6096000" cy="2286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Think: "Flexor-Medial"</a:t>
            </a:r>
            <a:endParaRPr lang="en-US" sz="1200" dirty="0"/>
          </a:p>
        </p:txBody>
      </p:sp>
      <p:sp>
        <p:nvSpPr>
          <p:cNvPr id="24" name="SK-11-text-23"/>
          <p:cNvSpPr/>
          <p:nvPr/>
        </p:nvSpPr>
        <p:spPr>
          <a:xfrm>
            <a:off x="590550" y="2141190"/>
            <a:ext cx="8096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02124"/>
                </a:solidFill>
              </a:rPr>
              <a:t>EL = Extensors → Lateral Epicondyle</a:t>
            </a:r>
            <a:endParaRPr lang="en-US" sz="1500" dirty="0"/>
          </a:p>
        </p:txBody>
      </p:sp>
      <p:sp>
        <p:nvSpPr>
          <p:cNvPr id="25" name="SK-11-text-24"/>
          <p:cNvSpPr/>
          <p:nvPr/>
        </p:nvSpPr>
        <p:spPr>
          <a:xfrm>
            <a:off x="857250" y="2474565"/>
            <a:ext cx="6096000" cy="2286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Think: "Extensor-Lateral"</a:t>
            </a:r>
            <a:endParaRPr lang="en-US" sz="1200" dirty="0"/>
          </a:p>
        </p:txBody>
      </p:sp>
      <p:sp>
        <p:nvSpPr>
          <p:cNvPr id="26" name="SK-11-text-25"/>
          <p:cNvSpPr/>
          <p:nvPr/>
        </p:nvSpPr>
        <p:spPr>
          <a:xfrm>
            <a:off x="590550" y="3055590"/>
            <a:ext cx="2463105"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Condition</a:t>
            </a:r>
            <a:endParaRPr lang="en-US" sz="1350" dirty="0"/>
          </a:p>
        </p:txBody>
      </p:sp>
      <p:sp>
        <p:nvSpPr>
          <p:cNvPr id="27" name="SK-11-text-26"/>
          <p:cNvSpPr/>
          <p:nvPr/>
        </p:nvSpPr>
        <p:spPr>
          <a:xfrm>
            <a:off x="3196530" y="3055590"/>
            <a:ext cx="3766245"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Clinical Features</a:t>
            </a:r>
            <a:endParaRPr lang="en-US" sz="1350" dirty="0"/>
          </a:p>
        </p:txBody>
      </p:sp>
      <p:sp>
        <p:nvSpPr>
          <p:cNvPr id="28" name="SK-11-text-27"/>
          <p:cNvSpPr/>
          <p:nvPr/>
        </p:nvSpPr>
        <p:spPr>
          <a:xfrm>
            <a:off x="590550" y="3541365"/>
            <a:ext cx="2377380" cy="797570"/>
          </a:xfrm>
          <a:prstGeom prst="rect">
            <a:avLst/>
          </a:prstGeom>
          <a:noFill/>
          <a:ln/>
        </p:spPr>
        <p:txBody>
          <a:bodyPr vert="horz" wrap="square" lIns="0" tIns="0" rIns="0" bIns="0" rtlCol="0" anchor="ctr"/>
          <a:lstStyle/>
          <a:p>
            <a:pPr marL="0" indent="0">
              <a:lnSpc>
                <a:spcPts val="2025"/>
              </a:lnSpc>
              <a:buNone/>
            </a:pPr>
            <a:r>
              <a:rPr lang="en-US" sz="1350" b="1" dirty="0">
                <a:solidFill>
                  <a:srgbClr val="5F6368"/>
                </a:solidFill>
              </a:rPr>
              <a:t>Lateral Epicondylitis</a:t>
            </a:r>
            <a:endParaRPr lang="en-US" sz="1350" dirty="0"/>
          </a:p>
          <a:p>
            <a:pPr marL="0" indent="0">
              <a:lnSpc>
                <a:spcPts val="2025"/>
              </a:lnSpc>
              <a:buNone/>
            </a:pPr>
            <a:r>
              <a:rPr lang="en-US" sz="1350" b="1" dirty="0">
                <a:solidFill>
                  <a:srgbClr val="5F6368"/>
                </a:solidFill>
              </a:rPr>
              <a:t>(Tennis Elbow)</a:t>
            </a:r>
            <a:endParaRPr lang="en-US" sz="1350" dirty="0"/>
          </a:p>
        </p:txBody>
      </p:sp>
      <p:sp>
        <p:nvSpPr>
          <p:cNvPr id="29" name="SK-11-text-28"/>
          <p:cNvSpPr/>
          <p:nvPr/>
        </p:nvSpPr>
        <p:spPr>
          <a:xfrm>
            <a:off x="3196530" y="3541365"/>
            <a:ext cx="3680520" cy="79757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Commonest cause; pain on lateral aspect; aggravated by </a:t>
            </a:r>
            <a:r>
              <a:rPr lang="en-US" sz="1350" b="1" dirty="0">
                <a:solidFill>
                  <a:srgbClr val="202124"/>
                </a:solidFill>
              </a:rPr>
              <a:t>resisted wrist extension</a:t>
            </a:r>
            <a:r>
              <a:rPr lang="en-US" sz="1350" dirty="0">
                <a:solidFill>
                  <a:srgbClr val="5F6368"/>
                </a:solidFill>
              </a:rPr>
              <a:t>.</a:t>
            </a:r>
            <a:endParaRPr lang="en-US" sz="1350" dirty="0"/>
          </a:p>
        </p:txBody>
      </p:sp>
      <p:sp>
        <p:nvSpPr>
          <p:cNvPr id="30" name="SK-11-text-29"/>
          <p:cNvSpPr/>
          <p:nvPr/>
        </p:nvSpPr>
        <p:spPr>
          <a:xfrm>
            <a:off x="590550" y="4338935"/>
            <a:ext cx="2377380" cy="797570"/>
          </a:xfrm>
          <a:prstGeom prst="rect">
            <a:avLst/>
          </a:prstGeom>
          <a:noFill/>
          <a:ln/>
        </p:spPr>
        <p:txBody>
          <a:bodyPr vert="horz" wrap="square" lIns="0" tIns="0" rIns="0" bIns="0" rtlCol="0" anchor="ctr"/>
          <a:lstStyle/>
          <a:p>
            <a:pPr marL="0" indent="0">
              <a:lnSpc>
                <a:spcPts val="2025"/>
              </a:lnSpc>
              <a:buNone/>
            </a:pPr>
            <a:r>
              <a:rPr lang="en-US" sz="1350" b="1" dirty="0">
                <a:solidFill>
                  <a:srgbClr val="5F6368"/>
                </a:solidFill>
              </a:rPr>
              <a:t>Medial Epicondylitis</a:t>
            </a:r>
            <a:endParaRPr lang="en-US" sz="1350" dirty="0"/>
          </a:p>
          <a:p>
            <a:pPr marL="0" indent="0">
              <a:lnSpc>
                <a:spcPts val="2025"/>
              </a:lnSpc>
              <a:buNone/>
            </a:pPr>
            <a:r>
              <a:rPr lang="en-US" sz="1350" b="1" dirty="0">
                <a:solidFill>
                  <a:srgbClr val="5F6368"/>
                </a:solidFill>
              </a:rPr>
              <a:t>(Golfer's Elbow)</a:t>
            </a:r>
            <a:endParaRPr lang="en-US" sz="1350" dirty="0"/>
          </a:p>
        </p:txBody>
      </p:sp>
      <p:sp>
        <p:nvSpPr>
          <p:cNvPr id="31" name="SK-11-text-30"/>
          <p:cNvSpPr/>
          <p:nvPr/>
        </p:nvSpPr>
        <p:spPr>
          <a:xfrm>
            <a:off x="3196530" y="4338935"/>
            <a:ext cx="3680520" cy="79757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Pain on medial aspect; aggravated by </a:t>
            </a:r>
            <a:r>
              <a:rPr lang="en-US" sz="1350" b="1" dirty="0">
                <a:solidFill>
                  <a:srgbClr val="202124"/>
                </a:solidFill>
              </a:rPr>
              <a:t>resisted wrist flexion</a:t>
            </a:r>
            <a:r>
              <a:rPr lang="en-US" sz="1350" dirty="0">
                <a:solidFill>
                  <a:srgbClr val="5F6368"/>
                </a:solidFill>
              </a:rPr>
              <a:t>.</a:t>
            </a:r>
            <a:endParaRPr lang="en-US" sz="1350" dirty="0"/>
          </a:p>
        </p:txBody>
      </p:sp>
      <p:sp>
        <p:nvSpPr>
          <p:cNvPr id="32" name="SK-11-text-31"/>
          <p:cNvSpPr/>
          <p:nvPr/>
        </p:nvSpPr>
        <p:spPr>
          <a:xfrm>
            <a:off x="590550" y="5136505"/>
            <a:ext cx="2713416" cy="1073795"/>
          </a:xfrm>
          <a:prstGeom prst="rect">
            <a:avLst/>
          </a:prstGeom>
          <a:noFill/>
          <a:ln/>
        </p:spPr>
        <p:txBody>
          <a:bodyPr vert="horz" wrap="square" lIns="0" tIns="0" rIns="0" bIns="0" rtlCol="0" anchor="ctr"/>
          <a:lstStyle/>
          <a:p>
            <a:pPr marL="0" indent="0">
              <a:lnSpc>
                <a:spcPts val="2025"/>
              </a:lnSpc>
              <a:buNone/>
            </a:pPr>
            <a:r>
              <a:rPr lang="en-US" sz="1350" b="1" dirty="0">
                <a:solidFill>
                  <a:srgbClr val="5F6368"/>
                </a:solidFill>
              </a:rPr>
              <a:t>Assessment Tip</a:t>
            </a:r>
            <a:endParaRPr lang="en-US" sz="1350" dirty="0"/>
          </a:p>
        </p:txBody>
      </p:sp>
      <p:sp>
        <p:nvSpPr>
          <p:cNvPr id="33" name="SK-11-text-32"/>
          <p:cNvSpPr/>
          <p:nvPr/>
        </p:nvSpPr>
        <p:spPr>
          <a:xfrm>
            <a:off x="3196530" y="5136505"/>
            <a:ext cx="3680520" cy="1073795"/>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Elbow is linked to both wrist and shoulder; problems in adjacent joints can refer pain to the elbow.</a:t>
            </a:r>
            <a:endParaRPr lang="en-US" sz="1350" dirty="0"/>
          </a:p>
        </p:txBody>
      </p:sp>
      <p:sp>
        <p:nvSpPr>
          <p:cNvPr id="34" name="SK-11-text-33"/>
          <p:cNvSpPr/>
          <p:nvPr/>
        </p:nvSpPr>
        <p:spPr>
          <a:xfrm>
            <a:off x="7777163" y="4414986"/>
            <a:ext cx="44148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EXAM PEARL: Bilateral Symptoms</a:t>
            </a:r>
            <a:endParaRPr lang="en-US" sz="1350" dirty="0"/>
          </a:p>
        </p:txBody>
      </p:sp>
      <p:sp>
        <p:nvSpPr>
          <p:cNvPr id="35" name="SK-11-text-34"/>
          <p:cNvSpPr/>
          <p:nvPr/>
        </p:nvSpPr>
        <p:spPr>
          <a:xfrm>
            <a:off x="7486650" y="4748361"/>
            <a:ext cx="4114800" cy="959644"/>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Always check the </a:t>
            </a:r>
            <a:r>
              <a:rPr lang="en-US" sz="1350" b="1" dirty="0">
                <a:solidFill>
                  <a:srgbClr val="202124"/>
                </a:solidFill>
              </a:rPr>
              <a:t>Cervical Spine</a:t>
            </a:r>
            <a:r>
              <a:rPr lang="en-US" sz="1350" dirty="0">
                <a:solidFill>
                  <a:srgbClr val="202124"/>
                </a:solidFill>
              </a:rPr>
              <a:t> if a patient presents with bilateral epicondylitis. Symptoms originating in the neck frequently refer to both elbows simultaneously.</a:t>
            </a:r>
            <a:endParaRPr lang="en-US" sz="1350" dirty="0"/>
          </a:p>
        </p:txBody>
      </p:sp>
      <p:sp>
        <p:nvSpPr>
          <p:cNvPr id="36" name="SK-11-text-35"/>
          <p:cNvSpPr/>
          <p:nvPr/>
        </p:nvSpPr>
        <p:spPr>
          <a:xfrm>
            <a:off x="10553700" y="659130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12-img-4" descr="preencoded.png"/>
          <p:cNvPicPr>
            <a:picLocks noChangeAspect="1"/>
          </p:cNvPicPr>
          <p:nvPr/>
        </p:nvPicPr>
        <p:blipFill>
          <a:blip r:embed="rId6"/>
          <a:stretch>
            <a:fillRect/>
          </a:stretch>
        </p:blipFill>
        <p:spPr>
          <a:xfrm>
            <a:off x="476250" y="998190"/>
            <a:ext cx="5524500" cy="1943993"/>
          </a:xfrm>
          <a:prstGeom prst="rect">
            <a:avLst/>
          </a:prstGeom>
        </p:spPr>
      </p:pic>
      <p:pic>
        <p:nvPicPr>
          <p:cNvPr id="6" name="SK-12-img-5" descr="preencoded.png"/>
          <p:cNvPicPr>
            <a:picLocks noChangeAspect="1"/>
          </p:cNvPicPr>
          <p:nvPr/>
        </p:nvPicPr>
        <p:blipFill>
          <a:blip r:embed="rId7"/>
          <a:stretch>
            <a:fillRect/>
          </a:stretch>
        </p:blipFill>
        <p:spPr>
          <a:xfrm>
            <a:off x="590550" y="1144786"/>
            <a:ext cx="285750" cy="228600"/>
          </a:xfrm>
          <a:prstGeom prst="rect">
            <a:avLst/>
          </a:prstGeom>
        </p:spPr>
      </p:pic>
      <p:pic>
        <p:nvPicPr>
          <p:cNvPr id="7" name="SK-12-img-6" descr="preencoded.png"/>
          <p:cNvPicPr>
            <a:picLocks noChangeAspect="1"/>
          </p:cNvPicPr>
          <p:nvPr/>
        </p:nvPicPr>
        <p:blipFill>
          <a:blip r:embed="rId6"/>
          <a:stretch>
            <a:fillRect/>
          </a:stretch>
        </p:blipFill>
        <p:spPr>
          <a:xfrm>
            <a:off x="6191250" y="998190"/>
            <a:ext cx="5524500" cy="1943993"/>
          </a:xfrm>
          <a:prstGeom prst="rect">
            <a:avLst/>
          </a:prstGeom>
        </p:spPr>
      </p:pic>
      <p:pic>
        <p:nvPicPr>
          <p:cNvPr id="8" name="SK-12-img-7" descr="preencoded.png"/>
          <p:cNvPicPr>
            <a:picLocks noChangeAspect="1"/>
          </p:cNvPicPr>
          <p:nvPr/>
        </p:nvPicPr>
        <p:blipFill>
          <a:blip r:embed="rId8"/>
          <a:stretch>
            <a:fillRect/>
          </a:stretch>
        </p:blipFill>
        <p:spPr>
          <a:xfrm>
            <a:off x="6305550" y="1144786"/>
            <a:ext cx="285750" cy="228600"/>
          </a:xfrm>
          <a:prstGeom prst="rect">
            <a:avLst/>
          </a:prstGeom>
        </p:spPr>
      </p:pic>
      <p:pic>
        <p:nvPicPr>
          <p:cNvPr id="9" name="SK-12-img-8" descr="preencoded.png"/>
          <p:cNvPicPr>
            <a:picLocks noChangeAspect="1"/>
          </p:cNvPicPr>
          <p:nvPr/>
        </p:nvPicPr>
        <p:blipFill>
          <a:blip r:embed="rId6"/>
          <a:stretch>
            <a:fillRect/>
          </a:stretch>
        </p:blipFill>
        <p:spPr>
          <a:xfrm>
            <a:off x="476250" y="3132683"/>
            <a:ext cx="5524500" cy="1944142"/>
          </a:xfrm>
          <a:prstGeom prst="rect">
            <a:avLst/>
          </a:prstGeom>
        </p:spPr>
      </p:pic>
      <p:pic>
        <p:nvPicPr>
          <p:cNvPr id="10" name="SK-12-img-9" descr="preencoded.png"/>
          <p:cNvPicPr>
            <a:picLocks noChangeAspect="1"/>
          </p:cNvPicPr>
          <p:nvPr/>
        </p:nvPicPr>
        <p:blipFill>
          <a:blip r:embed="rId9"/>
          <a:stretch>
            <a:fillRect/>
          </a:stretch>
        </p:blipFill>
        <p:spPr>
          <a:xfrm>
            <a:off x="590550" y="3279279"/>
            <a:ext cx="285750" cy="228600"/>
          </a:xfrm>
          <a:prstGeom prst="rect">
            <a:avLst/>
          </a:prstGeom>
        </p:spPr>
      </p:pic>
      <p:pic>
        <p:nvPicPr>
          <p:cNvPr id="11" name="SK-12-img-10" descr="preencoded.png"/>
          <p:cNvPicPr>
            <a:picLocks noChangeAspect="1"/>
          </p:cNvPicPr>
          <p:nvPr/>
        </p:nvPicPr>
        <p:blipFill>
          <a:blip r:embed="rId6"/>
          <a:stretch>
            <a:fillRect/>
          </a:stretch>
        </p:blipFill>
        <p:spPr>
          <a:xfrm>
            <a:off x="6191250" y="3132683"/>
            <a:ext cx="5524500" cy="1944142"/>
          </a:xfrm>
          <a:prstGeom prst="rect">
            <a:avLst/>
          </a:prstGeom>
        </p:spPr>
      </p:pic>
      <p:pic>
        <p:nvPicPr>
          <p:cNvPr id="12" name="SK-12-img-11" descr="preencoded.png"/>
          <p:cNvPicPr>
            <a:picLocks noChangeAspect="1"/>
          </p:cNvPicPr>
          <p:nvPr/>
        </p:nvPicPr>
        <p:blipFill>
          <a:blip r:embed="rId10"/>
          <a:stretch>
            <a:fillRect/>
          </a:stretch>
        </p:blipFill>
        <p:spPr>
          <a:xfrm>
            <a:off x="6305550" y="3279279"/>
            <a:ext cx="285750" cy="228600"/>
          </a:xfrm>
          <a:prstGeom prst="rect">
            <a:avLst/>
          </a:prstGeom>
        </p:spPr>
      </p:pic>
      <p:pic>
        <p:nvPicPr>
          <p:cNvPr id="13" name="SK-12-img-12" descr="preencoded.png"/>
          <p:cNvPicPr>
            <a:picLocks noChangeAspect="1"/>
          </p:cNvPicPr>
          <p:nvPr/>
        </p:nvPicPr>
        <p:blipFill>
          <a:blip r:embed="rId11"/>
          <a:stretch>
            <a:fillRect/>
          </a:stretch>
        </p:blipFill>
        <p:spPr>
          <a:xfrm>
            <a:off x="476250" y="5267325"/>
            <a:ext cx="11239500" cy="1000125"/>
          </a:xfrm>
          <a:prstGeom prst="rect">
            <a:avLst/>
          </a:prstGeom>
        </p:spPr>
      </p:pic>
      <p:pic>
        <p:nvPicPr>
          <p:cNvPr id="14" name="SK-12-img-13" descr="preencoded.png"/>
          <p:cNvPicPr>
            <a:picLocks noChangeAspect="1"/>
          </p:cNvPicPr>
          <p:nvPr/>
        </p:nvPicPr>
        <p:blipFill>
          <a:blip r:embed="rId12"/>
          <a:stretch>
            <a:fillRect/>
          </a:stretch>
        </p:blipFill>
        <p:spPr>
          <a:xfrm>
            <a:off x="590550" y="5630168"/>
            <a:ext cx="333375" cy="274439"/>
          </a:xfrm>
          <a:prstGeom prst="rect">
            <a:avLst/>
          </a:prstGeom>
        </p:spPr>
      </p:pic>
      <p:sp>
        <p:nvSpPr>
          <p:cNvPr id="15" name="SK-12-text-14"/>
          <p:cNvSpPr/>
          <p:nvPr/>
        </p:nvSpPr>
        <p:spPr>
          <a:xfrm>
            <a:off x="476250" y="285750"/>
            <a:ext cx="91001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Common Elbow Conditions</a:t>
            </a:r>
            <a:endParaRPr lang="en-US" sz="2550" dirty="0"/>
          </a:p>
        </p:txBody>
      </p:sp>
      <p:sp>
        <p:nvSpPr>
          <p:cNvPr id="16" name="SK-12-text-15"/>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7" name="SK-12-text-16"/>
          <p:cNvSpPr/>
          <p:nvPr/>
        </p:nvSpPr>
        <p:spPr>
          <a:xfrm>
            <a:off x="990600" y="1112490"/>
            <a:ext cx="4631055" cy="293340"/>
          </a:xfrm>
          <a:prstGeom prst="rect">
            <a:avLst/>
          </a:prstGeom>
          <a:noFill/>
          <a:ln/>
        </p:spPr>
        <p:txBody>
          <a:bodyPr vert="horz" wrap="square" lIns="0" tIns="0" rIns="0" bIns="0" rtlCol="0" anchor="ctr"/>
          <a:lstStyle/>
          <a:p>
            <a:pPr marL="0" indent="0">
              <a:lnSpc>
                <a:spcPts val="2310"/>
              </a:lnSpc>
              <a:buNone/>
            </a:pPr>
            <a:r>
              <a:rPr lang="en-US" sz="1650" b="1" dirty="0">
                <a:solidFill>
                  <a:srgbClr val="005EB8"/>
                </a:solidFill>
              </a:rPr>
              <a:t>Olecranon Bursitis</a:t>
            </a:r>
            <a:endParaRPr lang="en-US" sz="1650" dirty="0"/>
          </a:p>
        </p:txBody>
      </p:sp>
      <p:sp>
        <p:nvSpPr>
          <p:cNvPr id="18" name="SK-12-text-17"/>
          <p:cNvSpPr/>
          <p:nvPr/>
        </p:nvSpPr>
        <p:spPr>
          <a:xfrm>
            <a:off x="590550" y="1482030"/>
            <a:ext cx="1037272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Significant posterior elbow swelling (the "egg")</a:t>
            </a:r>
            <a:endParaRPr lang="en-US" sz="1350" dirty="0"/>
          </a:p>
        </p:txBody>
      </p:sp>
      <p:sp>
        <p:nvSpPr>
          <p:cNvPr id="19" name="SK-12-text-18"/>
          <p:cNvSpPr/>
          <p:nvPr/>
        </p:nvSpPr>
        <p:spPr>
          <a:xfrm>
            <a:off x="590550" y="1796355"/>
            <a:ext cx="1016698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Causes: RA, repeated trauma, gout, or infection</a:t>
            </a:r>
            <a:endParaRPr lang="en-US" sz="1350" dirty="0"/>
          </a:p>
        </p:txBody>
      </p:sp>
      <p:sp>
        <p:nvSpPr>
          <p:cNvPr id="20" name="SK-12-text-19"/>
          <p:cNvSpPr/>
          <p:nvPr/>
        </p:nvSpPr>
        <p:spPr>
          <a:xfrm>
            <a:off x="590550" y="2110680"/>
            <a:ext cx="1119568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Usually non-tender unless septic or acutely inflamed</a:t>
            </a:r>
            <a:endParaRPr lang="en-US" sz="1350" dirty="0"/>
          </a:p>
        </p:txBody>
      </p:sp>
      <p:sp>
        <p:nvSpPr>
          <p:cNvPr id="21" name="SK-12-text-20"/>
          <p:cNvSpPr/>
          <p:nvPr/>
        </p:nvSpPr>
        <p:spPr>
          <a:xfrm>
            <a:off x="6705600" y="1112490"/>
            <a:ext cx="3122295" cy="293340"/>
          </a:xfrm>
          <a:prstGeom prst="rect">
            <a:avLst/>
          </a:prstGeom>
          <a:noFill/>
          <a:ln/>
        </p:spPr>
        <p:txBody>
          <a:bodyPr vert="horz" wrap="square" lIns="0" tIns="0" rIns="0" bIns="0" rtlCol="0" anchor="ctr"/>
          <a:lstStyle/>
          <a:p>
            <a:pPr marL="0" indent="0">
              <a:lnSpc>
                <a:spcPts val="2310"/>
              </a:lnSpc>
              <a:buNone/>
            </a:pPr>
            <a:r>
              <a:rPr lang="en-US" sz="1650" b="1" dirty="0">
                <a:solidFill>
                  <a:srgbClr val="005EB8"/>
                </a:solidFill>
              </a:rPr>
              <a:t>Pulled Elbow</a:t>
            </a:r>
            <a:endParaRPr lang="en-US" sz="1650" dirty="0"/>
          </a:p>
        </p:txBody>
      </p:sp>
      <p:sp>
        <p:nvSpPr>
          <p:cNvPr id="22" name="SK-12-text-21"/>
          <p:cNvSpPr/>
          <p:nvPr/>
        </p:nvSpPr>
        <p:spPr>
          <a:xfrm>
            <a:off x="6305550" y="1482030"/>
            <a:ext cx="588645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Children (1-4y) following traction injury</a:t>
            </a:r>
            <a:endParaRPr lang="en-US" sz="1350" dirty="0"/>
          </a:p>
        </p:txBody>
      </p:sp>
      <p:sp>
        <p:nvSpPr>
          <p:cNvPr id="23" name="SK-12-text-22"/>
          <p:cNvSpPr/>
          <p:nvPr/>
        </p:nvSpPr>
        <p:spPr>
          <a:xfrm>
            <a:off x="6305550" y="1796355"/>
            <a:ext cx="588645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Arm held slightly flexed and pronated</a:t>
            </a:r>
            <a:endParaRPr lang="en-US" sz="1350" dirty="0"/>
          </a:p>
        </p:txBody>
      </p:sp>
      <p:sp>
        <p:nvSpPr>
          <p:cNvPr id="24" name="SK-12-text-23"/>
          <p:cNvSpPr/>
          <p:nvPr/>
        </p:nvSpPr>
        <p:spPr>
          <a:xfrm>
            <a:off x="6305550" y="2110680"/>
            <a:ext cx="588645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Management: Reduction via supination and flexion</a:t>
            </a:r>
            <a:endParaRPr lang="en-US" sz="1350" dirty="0"/>
          </a:p>
        </p:txBody>
      </p:sp>
      <p:sp>
        <p:nvSpPr>
          <p:cNvPr id="25" name="SK-12-text-24"/>
          <p:cNvSpPr/>
          <p:nvPr/>
        </p:nvSpPr>
        <p:spPr>
          <a:xfrm>
            <a:off x="990600" y="3246983"/>
            <a:ext cx="5133975" cy="293340"/>
          </a:xfrm>
          <a:prstGeom prst="rect">
            <a:avLst/>
          </a:prstGeom>
          <a:noFill/>
          <a:ln/>
        </p:spPr>
        <p:txBody>
          <a:bodyPr vert="horz" wrap="square" lIns="0" tIns="0" rIns="0" bIns="0" rtlCol="0" anchor="ctr"/>
          <a:lstStyle/>
          <a:p>
            <a:pPr marL="0" indent="0">
              <a:lnSpc>
                <a:spcPts val="2310"/>
              </a:lnSpc>
              <a:buNone/>
            </a:pPr>
            <a:r>
              <a:rPr lang="en-US" sz="1650" b="1" dirty="0">
                <a:solidFill>
                  <a:srgbClr val="005EB8"/>
                </a:solidFill>
              </a:rPr>
              <a:t>Elbow Osteoarthritis</a:t>
            </a:r>
            <a:endParaRPr lang="en-US" sz="1650" dirty="0"/>
          </a:p>
        </p:txBody>
      </p:sp>
      <p:sp>
        <p:nvSpPr>
          <p:cNvPr id="26" name="SK-12-text-25"/>
          <p:cNvSpPr/>
          <p:nvPr/>
        </p:nvSpPr>
        <p:spPr>
          <a:xfrm>
            <a:off x="590550" y="3616523"/>
            <a:ext cx="975550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Often secondary to previous trauma or surgery</a:t>
            </a:r>
            <a:endParaRPr lang="en-US" sz="1350" dirty="0"/>
          </a:p>
        </p:txBody>
      </p:sp>
      <p:sp>
        <p:nvSpPr>
          <p:cNvPr id="27" name="SK-12-text-26"/>
          <p:cNvSpPr/>
          <p:nvPr/>
        </p:nvSpPr>
        <p:spPr>
          <a:xfrm>
            <a:off x="590550" y="3930848"/>
            <a:ext cx="1078420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Earliest clinical sign: Loss of terminal extension</a:t>
            </a:r>
            <a:endParaRPr lang="en-US" sz="1350" dirty="0"/>
          </a:p>
        </p:txBody>
      </p:sp>
      <p:sp>
        <p:nvSpPr>
          <p:cNvPr id="28" name="SK-12-text-27"/>
          <p:cNvSpPr/>
          <p:nvPr/>
        </p:nvSpPr>
        <p:spPr>
          <a:xfrm>
            <a:off x="590550" y="4245173"/>
            <a:ext cx="954976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Locking or clunking may suggest loose bodies</a:t>
            </a:r>
            <a:endParaRPr lang="en-US" sz="1350" dirty="0"/>
          </a:p>
        </p:txBody>
      </p:sp>
      <p:sp>
        <p:nvSpPr>
          <p:cNvPr id="29" name="SK-12-text-28"/>
          <p:cNvSpPr/>
          <p:nvPr/>
        </p:nvSpPr>
        <p:spPr>
          <a:xfrm>
            <a:off x="6705600" y="3246983"/>
            <a:ext cx="5486400" cy="293340"/>
          </a:xfrm>
          <a:prstGeom prst="rect">
            <a:avLst/>
          </a:prstGeom>
          <a:noFill/>
          <a:ln/>
        </p:spPr>
        <p:txBody>
          <a:bodyPr vert="horz" wrap="square" lIns="0" tIns="0" rIns="0" bIns="0" rtlCol="0" anchor="ctr"/>
          <a:lstStyle/>
          <a:p>
            <a:pPr marL="0" indent="0">
              <a:lnSpc>
                <a:spcPts val="2310"/>
              </a:lnSpc>
              <a:buNone/>
            </a:pPr>
            <a:r>
              <a:rPr lang="en-US" sz="1650" b="1" dirty="0">
                <a:solidFill>
                  <a:srgbClr val="005EB8"/>
                </a:solidFill>
              </a:rPr>
              <a:t>Cubital Tunnel Syndrome</a:t>
            </a:r>
            <a:endParaRPr lang="en-US" sz="1650" dirty="0"/>
          </a:p>
        </p:txBody>
      </p:sp>
      <p:sp>
        <p:nvSpPr>
          <p:cNvPr id="30" name="SK-12-text-29"/>
          <p:cNvSpPr/>
          <p:nvPr/>
        </p:nvSpPr>
        <p:spPr>
          <a:xfrm>
            <a:off x="6305550" y="3616523"/>
            <a:ext cx="588645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Ulnar nerve compression at the medial epicondyle</a:t>
            </a:r>
            <a:endParaRPr lang="en-US" sz="1350" dirty="0"/>
          </a:p>
        </p:txBody>
      </p:sp>
      <p:sp>
        <p:nvSpPr>
          <p:cNvPr id="31" name="SK-12-text-30"/>
          <p:cNvSpPr/>
          <p:nvPr/>
        </p:nvSpPr>
        <p:spPr>
          <a:xfrm>
            <a:off x="6305550" y="3930848"/>
            <a:ext cx="588645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Numbness/tingling in 4th and 5th fingers</a:t>
            </a:r>
            <a:endParaRPr lang="en-US" sz="1350" dirty="0"/>
          </a:p>
        </p:txBody>
      </p:sp>
      <p:sp>
        <p:nvSpPr>
          <p:cNvPr id="32" name="SK-12-text-31"/>
          <p:cNvSpPr/>
          <p:nvPr/>
        </p:nvSpPr>
        <p:spPr>
          <a:xfrm>
            <a:off x="6305550" y="4245173"/>
            <a:ext cx="588645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 Positive Tinel's sign behind the medial epicondyle</a:t>
            </a:r>
            <a:endParaRPr lang="en-US" sz="1350" dirty="0"/>
          </a:p>
        </p:txBody>
      </p:sp>
      <p:sp>
        <p:nvSpPr>
          <p:cNvPr id="33" name="SK-12-text-32"/>
          <p:cNvSpPr/>
          <p:nvPr/>
        </p:nvSpPr>
        <p:spPr>
          <a:xfrm>
            <a:off x="1066800" y="5381625"/>
            <a:ext cx="10620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RED FLAG: SEPTIC BURSITIS</a:t>
            </a:r>
            <a:endParaRPr lang="en-US" sz="1350" dirty="0"/>
          </a:p>
        </p:txBody>
      </p:sp>
      <p:sp>
        <p:nvSpPr>
          <p:cNvPr id="34" name="SK-12-text-33"/>
          <p:cNvSpPr/>
          <p:nvPr/>
        </p:nvSpPr>
        <p:spPr>
          <a:xfrm>
            <a:off x="1066800" y="5638800"/>
            <a:ext cx="10534650"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Warmth, spreading erythema, fever, or exquisite tenderness in olecranon bursitis suggests infection. Urgent aspiration and antibiotics required.</a:t>
            </a:r>
            <a:endParaRPr lang="en-US" sz="1350" dirty="0"/>
          </a:p>
        </p:txBody>
      </p:sp>
      <p:sp>
        <p:nvSpPr>
          <p:cNvPr id="35" name="SK-12-text-34"/>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13-img-4" descr="preencoded.png"/>
          <p:cNvPicPr>
            <a:picLocks noChangeAspect="1"/>
          </p:cNvPicPr>
          <p:nvPr/>
        </p:nvPicPr>
        <p:blipFill>
          <a:blip r:embed="rId6"/>
          <a:stretch>
            <a:fillRect/>
          </a:stretch>
        </p:blipFill>
        <p:spPr>
          <a:xfrm>
            <a:off x="476250" y="960090"/>
            <a:ext cx="4979045" cy="3345210"/>
          </a:xfrm>
          <a:prstGeom prst="rect">
            <a:avLst/>
          </a:prstGeom>
        </p:spPr>
      </p:pic>
      <p:pic>
        <p:nvPicPr>
          <p:cNvPr id="6" name="SK-13-img-5" descr="preencoded.png"/>
          <p:cNvPicPr>
            <a:picLocks noChangeAspect="1"/>
          </p:cNvPicPr>
          <p:nvPr/>
        </p:nvPicPr>
        <p:blipFill>
          <a:blip r:embed="rId7"/>
          <a:stretch>
            <a:fillRect/>
          </a:stretch>
        </p:blipFill>
        <p:spPr>
          <a:xfrm>
            <a:off x="476250" y="4495800"/>
            <a:ext cx="4979045" cy="1714500"/>
          </a:xfrm>
          <a:prstGeom prst="rect">
            <a:avLst/>
          </a:prstGeom>
        </p:spPr>
      </p:pic>
      <p:pic>
        <p:nvPicPr>
          <p:cNvPr id="7" name="SK-13-img-6" descr="preencoded.png"/>
          <p:cNvPicPr>
            <a:picLocks noChangeAspect="1"/>
          </p:cNvPicPr>
          <p:nvPr/>
        </p:nvPicPr>
        <p:blipFill>
          <a:blip r:embed="rId8"/>
          <a:stretch>
            <a:fillRect/>
          </a:stretch>
        </p:blipFill>
        <p:spPr>
          <a:xfrm>
            <a:off x="2237036" y="4495800"/>
            <a:ext cx="1457325" cy="1714500"/>
          </a:xfrm>
          <a:prstGeom prst="rect">
            <a:avLst/>
          </a:prstGeom>
        </p:spPr>
      </p:pic>
      <p:pic>
        <p:nvPicPr>
          <p:cNvPr id="8" name="SK-13-img-7" descr="preencoded.png"/>
          <p:cNvPicPr>
            <a:picLocks noChangeAspect="1"/>
          </p:cNvPicPr>
          <p:nvPr/>
        </p:nvPicPr>
        <p:blipFill>
          <a:blip r:embed="rId9"/>
          <a:stretch>
            <a:fillRect/>
          </a:stretch>
        </p:blipFill>
        <p:spPr>
          <a:xfrm>
            <a:off x="5741045" y="960090"/>
            <a:ext cx="5974705" cy="3869085"/>
          </a:xfrm>
          <a:prstGeom prst="rect">
            <a:avLst/>
          </a:prstGeom>
        </p:spPr>
      </p:pic>
      <p:pic>
        <p:nvPicPr>
          <p:cNvPr id="9" name="SK-13-img-8" descr="preencoded.png"/>
          <p:cNvPicPr>
            <a:picLocks noChangeAspect="1"/>
          </p:cNvPicPr>
          <p:nvPr/>
        </p:nvPicPr>
        <p:blipFill>
          <a:blip r:embed="rId10"/>
          <a:stretch>
            <a:fillRect/>
          </a:stretch>
        </p:blipFill>
        <p:spPr>
          <a:xfrm>
            <a:off x="5855345" y="1503015"/>
            <a:ext cx="1171426" cy="457200"/>
          </a:xfrm>
          <a:prstGeom prst="rect">
            <a:avLst/>
          </a:prstGeom>
        </p:spPr>
      </p:pic>
      <p:pic>
        <p:nvPicPr>
          <p:cNvPr id="10" name="SK-13-img-9" descr="preencoded.png"/>
          <p:cNvPicPr>
            <a:picLocks noChangeAspect="1"/>
          </p:cNvPicPr>
          <p:nvPr/>
        </p:nvPicPr>
        <p:blipFill>
          <a:blip r:embed="rId11"/>
          <a:stretch>
            <a:fillRect/>
          </a:stretch>
        </p:blipFill>
        <p:spPr>
          <a:xfrm>
            <a:off x="7026771" y="1503015"/>
            <a:ext cx="2197894" cy="457200"/>
          </a:xfrm>
          <a:prstGeom prst="rect">
            <a:avLst/>
          </a:prstGeom>
        </p:spPr>
      </p:pic>
      <p:pic>
        <p:nvPicPr>
          <p:cNvPr id="11" name="SK-13-img-10" descr="preencoded.png"/>
          <p:cNvPicPr>
            <a:picLocks noChangeAspect="1"/>
          </p:cNvPicPr>
          <p:nvPr/>
        </p:nvPicPr>
        <p:blipFill>
          <a:blip r:embed="rId12"/>
          <a:stretch>
            <a:fillRect/>
          </a:stretch>
        </p:blipFill>
        <p:spPr>
          <a:xfrm>
            <a:off x="9224665" y="1503015"/>
            <a:ext cx="2376785" cy="457200"/>
          </a:xfrm>
          <a:prstGeom prst="rect">
            <a:avLst/>
          </a:prstGeom>
        </p:spPr>
      </p:pic>
      <p:pic>
        <p:nvPicPr>
          <p:cNvPr id="12" name="SK-13-img-11" descr="preencoded.png"/>
          <p:cNvPicPr>
            <a:picLocks noChangeAspect="1"/>
          </p:cNvPicPr>
          <p:nvPr/>
        </p:nvPicPr>
        <p:blipFill>
          <a:blip r:embed="rId13"/>
          <a:stretch>
            <a:fillRect/>
          </a:stretch>
        </p:blipFill>
        <p:spPr>
          <a:xfrm>
            <a:off x="5855345" y="1960215"/>
            <a:ext cx="1171426" cy="688628"/>
          </a:xfrm>
          <a:prstGeom prst="rect">
            <a:avLst/>
          </a:prstGeom>
        </p:spPr>
      </p:pic>
      <p:pic>
        <p:nvPicPr>
          <p:cNvPr id="13" name="SK-13-img-12" descr="preencoded.png"/>
          <p:cNvPicPr>
            <a:picLocks noChangeAspect="1"/>
          </p:cNvPicPr>
          <p:nvPr/>
        </p:nvPicPr>
        <p:blipFill>
          <a:blip r:embed="rId14"/>
          <a:stretch>
            <a:fillRect/>
          </a:stretch>
        </p:blipFill>
        <p:spPr>
          <a:xfrm>
            <a:off x="7026771" y="1960215"/>
            <a:ext cx="2197894" cy="688628"/>
          </a:xfrm>
          <a:prstGeom prst="rect">
            <a:avLst/>
          </a:prstGeom>
        </p:spPr>
      </p:pic>
      <p:pic>
        <p:nvPicPr>
          <p:cNvPr id="14" name="SK-13-img-13" descr="preencoded.png"/>
          <p:cNvPicPr>
            <a:picLocks noChangeAspect="1"/>
          </p:cNvPicPr>
          <p:nvPr/>
        </p:nvPicPr>
        <p:blipFill>
          <a:blip r:embed="rId15"/>
          <a:stretch>
            <a:fillRect/>
          </a:stretch>
        </p:blipFill>
        <p:spPr>
          <a:xfrm>
            <a:off x="9224665" y="1960215"/>
            <a:ext cx="2376785" cy="688628"/>
          </a:xfrm>
          <a:prstGeom prst="rect">
            <a:avLst/>
          </a:prstGeom>
        </p:spPr>
      </p:pic>
      <p:pic>
        <p:nvPicPr>
          <p:cNvPr id="15" name="SK-13-img-14" descr="preencoded.png"/>
          <p:cNvPicPr>
            <a:picLocks noChangeAspect="1"/>
          </p:cNvPicPr>
          <p:nvPr/>
        </p:nvPicPr>
        <p:blipFill>
          <a:blip r:embed="rId13"/>
          <a:stretch>
            <a:fillRect/>
          </a:stretch>
        </p:blipFill>
        <p:spPr>
          <a:xfrm>
            <a:off x="5855345" y="2648843"/>
            <a:ext cx="1171426" cy="688628"/>
          </a:xfrm>
          <a:prstGeom prst="rect">
            <a:avLst/>
          </a:prstGeom>
        </p:spPr>
      </p:pic>
      <p:pic>
        <p:nvPicPr>
          <p:cNvPr id="16" name="SK-13-img-15" descr="preencoded.png"/>
          <p:cNvPicPr>
            <a:picLocks noChangeAspect="1"/>
          </p:cNvPicPr>
          <p:nvPr/>
        </p:nvPicPr>
        <p:blipFill>
          <a:blip r:embed="rId14"/>
          <a:stretch>
            <a:fillRect/>
          </a:stretch>
        </p:blipFill>
        <p:spPr>
          <a:xfrm>
            <a:off x="7026771" y="2648843"/>
            <a:ext cx="2197894" cy="688628"/>
          </a:xfrm>
          <a:prstGeom prst="rect">
            <a:avLst/>
          </a:prstGeom>
        </p:spPr>
      </p:pic>
      <p:pic>
        <p:nvPicPr>
          <p:cNvPr id="17" name="SK-13-img-16" descr="preencoded.png"/>
          <p:cNvPicPr>
            <a:picLocks noChangeAspect="1"/>
          </p:cNvPicPr>
          <p:nvPr/>
        </p:nvPicPr>
        <p:blipFill>
          <a:blip r:embed="rId15"/>
          <a:stretch>
            <a:fillRect/>
          </a:stretch>
        </p:blipFill>
        <p:spPr>
          <a:xfrm>
            <a:off x="9224665" y="2648843"/>
            <a:ext cx="2376785" cy="688628"/>
          </a:xfrm>
          <a:prstGeom prst="rect">
            <a:avLst/>
          </a:prstGeom>
        </p:spPr>
      </p:pic>
      <p:pic>
        <p:nvPicPr>
          <p:cNvPr id="18" name="SK-13-img-17" descr="preencoded.png"/>
          <p:cNvPicPr>
            <a:picLocks noChangeAspect="1"/>
          </p:cNvPicPr>
          <p:nvPr/>
        </p:nvPicPr>
        <p:blipFill>
          <a:blip r:embed="rId16"/>
          <a:stretch>
            <a:fillRect/>
          </a:stretch>
        </p:blipFill>
        <p:spPr>
          <a:xfrm>
            <a:off x="5855345" y="3337471"/>
            <a:ext cx="1171426" cy="688628"/>
          </a:xfrm>
          <a:prstGeom prst="rect">
            <a:avLst/>
          </a:prstGeom>
        </p:spPr>
      </p:pic>
      <p:pic>
        <p:nvPicPr>
          <p:cNvPr id="19" name="SK-13-img-18" descr="preencoded.png"/>
          <p:cNvPicPr>
            <a:picLocks noChangeAspect="1"/>
          </p:cNvPicPr>
          <p:nvPr/>
        </p:nvPicPr>
        <p:blipFill>
          <a:blip r:embed="rId17"/>
          <a:stretch>
            <a:fillRect/>
          </a:stretch>
        </p:blipFill>
        <p:spPr>
          <a:xfrm>
            <a:off x="7026771" y="3337471"/>
            <a:ext cx="2197894" cy="688628"/>
          </a:xfrm>
          <a:prstGeom prst="rect">
            <a:avLst/>
          </a:prstGeom>
        </p:spPr>
      </p:pic>
      <p:pic>
        <p:nvPicPr>
          <p:cNvPr id="20" name="SK-13-img-19" descr="preencoded.png"/>
          <p:cNvPicPr>
            <a:picLocks noChangeAspect="1"/>
          </p:cNvPicPr>
          <p:nvPr/>
        </p:nvPicPr>
        <p:blipFill>
          <a:blip r:embed="rId18"/>
          <a:stretch>
            <a:fillRect/>
          </a:stretch>
        </p:blipFill>
        <p:spPr>
          <a:xfrm>
            <a:off x="9224665" y="3337471"/>
            <a:ext cx="2376785" cy="688628"/>
          </a:xfrm>
          <a:prstGeom prst="rect">
            <a:avLst/>
          </a:prstGeom>
        </p:spPr>
      </p:pic>
      <p:pic>
        <p:nvPicPr>
          <p:cNvPr id="21" name="SK-13-img-20" descr="preencoded.png"/>
          <p:cNvPicPr>
            <a:picLocks noChangeAspect="1"/>
          </p:cNvPicPr>
          <p:nvPr/>
        </p:nvPicPr>
        <p:blipFill>
          <a:blip r:embed="rId16"/>
          <a:stretch>
            <a:fillRect/>
          </a:stretch>
        </p:blipFill>
        <p:spPr>
          <a:xfrm>
            <a:off x="5855345" y="4026098"/>
            <a:ext cx="1171426" cy="688777"/>
          </a:xfrm>
          <a:prstGeom prst="rect">
            <a:avLst/>
          </a:prstGeom>
        </p:spPr>
      </p:pic>
      <p:pic>
        <p:nvPicPr>
          <p:cNvPr id="22" name="SK-13-img-21" descr="preencoded.png"/>
          <p:cNvPicPr>
            <a:picLocks noChangeAspect="1"/>
          </p:cNvPicPr>
          <p:nvPr/>
        </p:nvPicPr>
        <p:blipFill>
          <a:blip r:embed="rId17"/>
          <a:stretch>
            <a:fillRect/>
          </a:stretch>
        </p:blipFill>
        <p:spPr>
          <a:xfrm>
            <a:off x="7026771" y="4026098"/>
            <a:ext cx="2197894" cy="688777"/>
          </a:xfrm>
          <a:prstGeom prst="rect">
            <a:avLst/>
          </a:prstGeom>
        </p:spPr>
      </p:pic>
      <p:pic>
        <p:nvPicPr>
          <p:cNvPr id="23" name="SK-13-img-22" descr="preencoded.png"/>
          <p:cNvPicPr>
            <a:picLocks noChangeAspect="1"/>
          </p:cNvPicPr>
          <p:nvPr/>
        </p:nvPicPr>
        <p:blipFill>
          <a:blip r:embed="rId18"/>
          <a:stretch>
            <a:fillRect/>
          </a:stretch>
        </p:blipFill>
        <p:spPr>
          <a:xfrm>
            <a:off x="9224665" y="4026098"/>
            <a:ext cx="2376785" cy="688777"/>
          </a:xfrm>
          <a:prstGeom prst="rect">
            <a:avLst/>
          </a:prstGeom>
        </p:spPr>
      </p:pic>
      <p:pic>
        <p:nvPicPr>
          <p:cNvPr id="24" name="SK-13-img-23" descr="preencoded.png"/>
          <p:cNvPicPr>
            <a:picLocks noChangeAspect="1"/>
          </p:cNvPicPr>
          <p:nvPr/>
        </p:nvPicPr>
        <p:blipFill>
          <a:blip r:embed="rId19"/>
          <a:stretch>
            <a:fillRect/>
          </a:stretch>
        </p:blipFill>
        <p:spPr>
          <a:xfrm>
            <a:off x="5741045" y="5019675"/>
            <a:ext cx="5974705" cy="1190625"/>
          </a:xfrm>
          <a:prstGeom prst="rect">
            <a:avLst/>
          </a:prstGeom>
        </p:spPr>
      </p:pic>
      <p:pic>
        <p:nvPicPr>
          <p:cNvPr id="25" name="SK-13-img-24" descr="preencoded.png"/>
          <p:cNvPicPr>
            <a:picLocks noChangeAspect="1"/>
          </p:cNvPicPr>
          <p:nvPr/>
        </p:nvPicPr>
        <p:blipFill>
          <a:blip r:embed="rId20"/>
          <a:stretch>
            <a:fillRect/>
          </a:stretch>
        </p:blipFill>
        <p:spPr>
          <a:xfrm>
            <a:off x="5855345" y="5179368"/>
            <a:ext cx="190500" cy="152400"/>
          </a:xfrm>
          <a:prstGeom prst="rect">
            <a:avLst/>
          </a:prstGeom>
        </p:spPr>
      </p:pic>
      <p:sp>
        <p:nvSpPr>
          <p:cNvPr id="26" name="SK-13-text-25"/>
          <p:cNvSpPr/>
          <p:nvPr/>
        </p:nvSpPr>
        <p:spPr>
          <a:xfrm>
            <a:off x="476250" y="285750"/>
            <a:ext cx="1026604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Wrist and Hand Examination</a:t>
            </a:r>
            <a:endParaRPr lang="en-US" sz="2550" dirty="0"/>
          </a:p>
        </p:txBody>
      </p:sp>
      <p:sp>
        <p:nvSpPr>
          <p:cNvPr id="27" name="SK-13-text-26"/>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8" name="SK-13-text-27"/>
          <p:cNvSpPr/>
          <p:nvPr/>
        </p:nvSpPr>
        <p:spPr>
          <a:xfrm>
            <a:off x="590550" y="1074390"/>
            <a:ext cx="79000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26522"/>
                </a:solidFill>
              </a:rPr>
              <a:t>Identifying Objective Synovitis</a:t>
            </a:r>
            <a:endParaRPr lang="en-US" sz="1650" dirty="0"/>
          </a:p>
        </p:txBody>
      </p:sp>
      <p:sp>
        <p:nvSpPr>
          <p:cNvPr id="29" name="SK-13-text-28"/>
          <p:cNvSpPr/>
          <p:nvPr/>
        </p:nvSpPr>
        <p:spPr>
          <a:xfrm>
            <a:off x="819150" y="1503015"/>
            <a:ext cx="452184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Look:</a:t>
            </a:r>
            <a:r>
              <a:rPr lang="en-US" sz="1350" dirty="0">
                <a:solidFill>
                  <a:srgbClr val="202124"/>
                </a:solidFill>
              </a:rPr>
              <a:t> Localized swelling, loss of normal anatomical hollows (snuff box, extensor valleys).</a:t>
            </a:r>
            <a:endParaRPr lang="en-US" sz="1350" dirty="0"/>
          </a:p>
        </p:txBody>
      </p:sp>
      <p:sp>
        <p:nvSpPr>
          <p:cNvPr id="30" name="SK-13-text-29"/>
          <p:cNvSpPr/>
          <p:nvPr/>
        </p:nvSpPr>
        <p:spPr>
          <a:xfrm>
            <a:off x="819150" y="2093565"/>
            <a:ext cx="9596132"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Feel:</a:t>
            </a:r>
            <a:r>
              <a:rPr lang="en-US" sz="1350" dirty="0">
                <a:solidFill>
                  <a:srgbClr val="202124"/>
                </a:solidFill>
              </a:rPr>
              <a:t> Increased warmth compared to adjacent skin.</a:t>
            </a:r>
            <a:endParaRPr lang="en-US" sz="1350" dirty="0"/>
          </a:p>
        </p:txBody>
      </p:sp>
      <p:sp>
        <p:nvSpPr>
          <p:cNvPr id="31" name="SK-13-text-30"/>
          <p:cNvSpPr/>
          <p:nvPr/>
        </p:nvSpPr>
        <p:spPr>
          <a:xfrm>
            <a:off x="819150" y="2426940"/>
            <a:ext cx="452184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02124"/>
                </a:solidFill>
              </a:rPr>
              <a:t>Palpate:</a:t>
            </a:r>
            <a:r>
              <a:rPr lang="en-US" sz="1350" dirty="0">
                <a:solidFill>
                  <a:srgbClr val="202124"/>
                </a:solidFill>
              </a:rPr>
              <a:t> Boggy or "spongy" feel; unlike the hard, bony expansion of Osteoarthritis.</a:t>
            </a:r>
            <a:endParaRPr lang="en-US" sz="1350" dirty="0"/>
          </a:p>
        </p:txBody>
      </p:sp>
      <p:sp>
        <p:nvSpPr>
          <p:cNvPr id="32" name="SK-13-text-31"/>
          <p:cNvSpPr/>
          <p:nvPr/>
        </p:nvSpPr>
        <p:spPr>
          <a:xfrm>
            <a:off x="819150" y="3017490"/>
            <a:ext cx="4521845"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Synovitis is often </a:t>
            </a:r>
            <a:r>
              <a:rPr lang="en-US" sz="1350" b="1" dirty="0">
                <a:solidFill>
                  <a:srgbClr val="202124"/>
                </a:solidFill>
              </a:rPr>
              <a:t>easy to feel</a:t>
            </a:r>
            <a:r>
              <a:rPr lang="en-US" sz="1350" dirty="0">
                <a:solidFill>
                  <a:srgbClr val="202124"/>
                </a:solidFill>
              </a:rPr>
              <a:t> in the wrist due to its superficial nature.</a:t>
            </a:r>
            <a:endParaRPr lang="en-US" sz="1350" dirty="0"/>
          </a:p>
        </p:txBody>
      </p:sp>
      <p:sp>
        <p:nvSpPr>
          <p:cNvPr id="33" name="SK-13-text-32"/>
          <p:cNvSpPr/>
          <p:nvPr/>
        </p:nvSpPr>
        <p:spPr>
          <a:xfrm>
            <a:off x="5855345" y="1074390"/>
            <a:ext cx="61398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26522"/>
                </a:solidFill>
              </a:rPr>
              <a:t>Clinical Differentiation</a:t>
            </a:r>
            <a:endParaRPr lang="en-US" sz="1650" dirty="0"/>
          </a:p>
        </p:txBody>
      </p:sp>
      <p:sp>
        <p:nvSpPr>
          <p:cNvPr id="34" name="SK-13-text-33"/>
          <p:cNvSpPr/>
          <p:nvPr/>
        </p:nvSpPr>
        <p:spPr>
          <a:xfrm>
            <a:off x="5969645" y="1503015"/>
            <a:ext cx="1106541"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02124"/>
                </a:solidFill>
              </a:rPr>
              <a:t>Feature</a:t>
            </a:r>
            <a:endParaRPr lang="en-US" sz="1200" dirty="0"/>
          </a:p>
        </p:txBody>
      </p:sp>
      <p:sp>
        <p:nvSpPr>
          <p:cNvPr id="35" name="SK-13-text-34"/>
          <p:cNvSpPr/>
          <p:nvPr/>
        </p:nvSpPr>
        <p:spPr>
          <a:xfrm>
            <a:off x="7141071" y="1503015"/>
            <a:ext cx="253408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02124"/>
                </a:solidFill>
              </a:rPr>
              <a:t>Localized Issue</a:t>
            </a:r>
            <a:endParaRPr lang="en-US" sz="1200" dirty="0"/>
          </a:p>
        </p:txBody>
      </p:sp>
      <p:sp>
        <p:nvSpPr>
          <p:cNvPr id="36" name="SK-13-text-35"/>
          <p:cNvSpPr/>
          <p:nvPr/>
        </p:nvSpPr>
        <p:spPr>
          <a:xfrm>
            <a:off x="9338965" y="1503015"/>
            <a:ext cx="285303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02124"/>
                </a:solidFill>
              </a:rPr>
              <a:t>Systemic Arthropathy</a:t>
            </a:r>
            <a:endParaRPr lang="en-US" sz="1200" dirty="0"/>
          </a:p>
        </p:txBody>
      </p:sp>
      <p:sp>
        <p:nvSpPr>
          <p:cNvPr id="37" name="SK-13-text-36"/>
          <p:cNvSpPr/>
          <p:nvPr/>
        </p:nvSpPr>
        <p:spPr>
          <a:xfrm>
            <a:off x="5969645" y="2103090"/>
            <a:ext cx="208788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5F6368"/>
                </a:solidFill>
              </a:rPr>
              <a:t>Joint Count</a:t>
            </a:r>
            <a:endParaRPr lang="en-US" sz="1200" dirty="0"/>
          </a:p>
        </p:txBody>
      </p:sp>
      <p:sp>
        <p:nvSpPr>
          <p:cNvPr id="38" name="SK-13-text-37"/>
          <p:cNvSpPr/>
          <p:nvPr/>
        </p:nvSpPr>
        <p:spPr>
          <a:xfrm>
            <a:off x="7141071" y="1960215"/>
            <a:ext cx="3189519" cy="688628"/>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Mono/Oligoarticular</a:t>
            </a:r>
            <a:endParaRPr lang="en-US" sz="1200" dirty="0"/>
          </a:p>
        </p:txBody>
      </p:sp>
      <p:sp>
        <p:nvSpPr>
          <p:cNvPr id="39" name="SK-13-text-38"/>
          <p:cNvSpPr/>
          <p:nvPr/>
        </p:nvSpPr>
        <p:spPr>
          <a:xfrm>
            <a:off x="9338965" y="1960215"/>
            <a:ext cx="2853035" cy="688628"/>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Polyarticular (Multiple)</a:t>
            </a:r>
            <a:endParaRPr lang="en-US" sz="1200" dirty="0"/>
          </a:p>
        </p:txBody>
      </p:sp>
      <p:sp>
        <p:nvSpPr>
          <p:cNvPr id="40" name="SK-13-text-39"/>
          <p:cNvSpPr/>
          <p:nvPr/>
        </p:nvSpPr>
        <p:spPr>
          <a:xfrm>
            <a:off x="5969645" y="2791718"/>
            <a:ext cx="153924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5F6368"/>
                </a:solidFill>
              </a:rPr>
              <a:t>Symmetry</a:t>
            </a:r>
            <a:endParaRPr lang="en-US" sz="1200" dirty="0"/>
          </a:p>
        </p:txBody>
      </p:sp>
      <p:sp>
        <p:nvSpPr>
          <p:cNvPr id="41" name="SK-13-text-40"/>
          <p:cNvSpPr/>
          <p:nvPr/>
        </p:nvSpPr>
        <p:spPr>
          <a:xfrm>
            <a:off x="7141071" y="2648843"/>
            <a:ext cx="2045494" cy="688628"/>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Asymmetrical</a:t>
            </a:r>
            <a:endParaRPr lang="en-US" sz="1200" dirty="0"/>
          </a:p>
        </p:txBody>
      </p:sp>
      <p:sp>
        <p:nvSpPr>
          <p:cNvPr id="42" name="SK-13-text-41"/>
          <p:cNvSpPr/>
          <p:nvPr/>
        </p:nvSpPr>
        <p:spPr>
          <a:xfrm>
            <a:off x="9338965" y="2648843"/>
            <a:ext cx="2853035" cy="688628"/>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Typically Symmetrical</a:t>
            </a:r>
            <a:endParaRPr lang="en-US" sz="1200" dirty="0"/>
          </a:p>
        </p:txBody>
      </p:sp>
      <p:sp>
        <p:nvSpPr>
          <p:cNvPr id="43" name="SK-13-text-42"/>
          <p:cNvSpPr/>
          <p:nvPr/>
        </p:nvSpPr>
        <p:spPr>
          <a:xfrm>
            <a:off x="5969645" y="3480346"/>
            <a:ext cx="153924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5F6368"/>
                </a:solidFill>
              </a:rPr>
              <a:t>Examples</a:t>
            </a:r>
            <a:endParaRPr lang="en-US" sz="1200" dirty="0"/>
          </a:p>
        </p:txBody>
      </p:sp>
      <p:sp>
        <p:nvSpPr>
          <p:cNvPr id="44" name="SK-13-text-43"/>
          <p:cNvSpPr/>
          <p:nvPr/>
        </p:nvSpPr>
        <p:spPr>
          <a:xfrm>
            <a:off x="7141071" y="3337471"/>
            <a:ext cx="3517237" cy="688628"/>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De Quervain's, CMC OA</a:t>
            </a:r>
            <a:endParaRPr lang="en-US" sz="1200" dirty="0"/>
          </a:p>
        </p:txBody>
      </p:sp>
      <p:sp>
        <p:nvSpPr>
          <p:cNvPr id="45" name="SK-13-text-44"/>
          <p:cNvSpPr/>
          <p:nvPr/>
        </p:nvSpPr>
        <p:spPr>
          <a:xfrm>
            <a:off x="9338965" y="3337471"/>
            <a:ext cx="2853035" cy="688628"/>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RA, PsA, Reactive Arthritis</a:t>
            </a:r>
            <a:endParaRPr lang="en-US" sz="1200" dirty="0"/>
          </a:p>
        </p:txBody>
      </p:sp>
      <p:sp>
        <p:nvSpPr>
          <p:cNvPr id="46" name="SK-13-text-45"/>
          <p:cNvSpPr/>
          <p:nvPr/>
        </p:nvSpPr>
        <p:spPr>
          <a:xfrm>
            <a:off x="5969645" y="4168973"/>
            <a:ext cx="172212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5F6368"/>
                </a:solidFill>
              </a:rPr>
              <a:t>Synovitis</a:t>
            </a:r>
            <a:endParaRPr lang="en-US" sz="1200" dirty="0"/>
          </a:p>
        </p:txBody>
      </p:sp>
      <p:sp>
        <p:nvSpPr>
          <p:cNvPr id="47" name="SK-13-text-46"/>
          <p:cNvSpPr/>
          <p:nvPr/>
        </p:nvSpPr>
        <p:spPr>
          <a:xfrm>
            <a:off x="7141071" y="4026098"/>
            <a:ext cx="3189519" cy="688777"/>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Localized/Traumatic</a:t>
            </a:r>
            <a:endParaRPr lang="en-US" sz="1200" dirty="0"/>
          </a:p>
        </p:txBody>
      </p:sp>
      <p:sp>
        <p:nvSpPr>
          <p:cNvPr id="48" name="SK-13-text-47"/>
          <p:cNvSpPr/>
          <p:nvPr/>
        </p:nvSpPr>
        <p:spPr>
          <a:xfrm>
            <a:off x="9338965" y="4026098"/>
            <a:ext cx="2853035" cy="688777"/>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Widespread/Inflammatory</a:t>
            </a:r>
            <a:endParaRPr lang="en-US" sz="1200" dirty="0"/>
          </a:p>
        </p:txBody>
      </p:sp>
      <p:sp>
        <p:nvSpPr>
          <p:cNvPr id="49" name="SK-13-text-48"/>
          <p:cNvSpPr/>
          <p:nvPr/>
        </p:nvSpPr>
        <p:spPr>
          <a:xfrm>
            <a:off x="6045845" y="5133975"/>
            <a:ext cx="574610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rPr>
              <a:t> AKT EXAM PEARL</a:t>
            </a:r>
            <a:endParaRPr lang="en-US" sz="1200" dirty="0"/>
          </a:p>
        </p:txBody>
      </p:sp>
      <p:sp>
        <p:nvSpPr>
          <p:cNvPr id="50" name="SK-13-text-49"/>
          <p:cNvSpPr/>
          <p:nvPr/>
        </p:nvSpPr>
        <p:spPr>
          <a:xfrm>
            <a:off x="5855345" y="5410200"/>
            <a:ext cx="5746105" cy="685800"/>
          </a:xfrm>
          <a:prstGeom prst="rect">
            <a:avLst/>
          </a:prstGeom>
          <a:noFill/>
          <a:ln/>
        </p:spPr>
        <p:txBody>
          <a:bodyPr vert="horz" wrap="square" lIns="0" tIns="0" rIns="0" bIns="0" rtlCol="0" anchor="ctr"/>
          <a:lstStyle/>
          <a:p>
            <a:pPr marL="0" indent="0">
              <a:lnSpc>
                <a:spcPts val="1800"/>
              </a:lnSpc>
              <a:buNone/>
            </a:pPr>
            <a:r>
              <a:rPr lang="en-US" sz="1200" dirty="0">
                <a:solidFill>
                  <a:srgbClr val="202124"/>
                </a:solidFill>
              </a:rPr>
              <a:t>Multiple joints with active synovitis should trigger a systemic workup (RF, CCP, ESR/CRP). Don't forget to check the </a:t>
            </a:r>
            <a:r>
              <a:rPr lang="en-US" sz="1200" b="1" dirty="0">
                <a:solidFill>
                  <a:srgbClr val="202124"/>
                </a:solidFill>
              </a:rPr>
              <a:t>cervical spine</a:t>
            </a:r>
            <a:r>
              <a:rPr lang="en-US" sz="1200" dirty="0">
                <a:solidFill>
                  <a:srgbClr val="202124"/>
                </a:solidFill>
              </a:rPr>
              <a:t> if symptoms are bilateral and neurological!</a:t>
            </a:r>
            <a:endParaRPr lang="en-US" sz="1200" dirty="0"/>
          </a:p>
        </p:txBody>
      </p:sp>
      <p:sp>
        <p:nvSpPr>
          <p:cNvPr id="51" name="SK-13-text-50"/>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14-img-4" descr="preencoded.png"/>
          <p:cNvPicPr>
            <a:picLocks noChangeAspect="1"/>
          </p:cNvPicPr>
          <p:nvPr/>
        </p:nvPicPr>
        <p:blipFill>
          <a:blip r:embed="rId6"/>
          <a:stretch>
            <a:fillRect/>
          </a:stretch>
        </p:blipFill>
        <p:spPr>
          <a:xfrm>
            <a:off x="476250" y="960090"/>
            <a:ext cx="11239500" cy="485775"/>
          </a:xfrm>
          <a:prstGeom prst="rect">
            <a:avLst/>
          </a:prstGeom>
        </p:spPr>
      </p:pic>
      <p:pic>
        <p:nvPicPr>
          <p:cNvPr id="6" name="SK-14-img-5" descr="preencoded.png"/>
          <p:cNvPicPr>
            <a:picLocks noChangeAspect="1"/>
          </p:cNvPicPr>
          <p:nvPr/>
        </p:nvPicPr>
        <p:blipFill>
          <a:blip r:embed="rId7"/>
          <a:stretch>
            <a:fillRect/>
          </a:stretch>
        </p:blipFill>
        <p:spPr>
          <a:xfrm>
            <a:off x="476250" y="960090"/>
            <a:ext cx="2809875" cy="485775"/>
          </a:xfrm>
          <a:prstGeom prst="rect">
            <a:avLst/>
          </a:prstGeom>
        </p:spPr>
      </p:pic>
      <p:pic>
        <p:nvPicPr>
          <p:cNvPr id="7" name="SK-14-img-6" descr="preencoded.png"/>
          <p:cNvPicPr>
            <a:picLocks noChangeAspect="1"/>
          </p:cNvPicPr>
          <p:nvPr/>
        </p:nvPicPr>
        <p:blipFill>
          <a:blip r:embed="rId8"/>
          <a:stretch>
            <a:fillRect/>
          </a:stretch>
        </p:blipFill>
        <p:spPr>
          <a:xfrm>
            <a:off x="3286125" y="960090"/>
            <a:ext cx="5057775" cy="485775"/>
          </a:xfrm>
          <a:prstGeom prst="rect">
            <a:avLst/>
          </a:prstGeom>
        </p:spPr>
      </p:pic>
      <p:pic>
        <p:nvPicPr>
          <p:cNvPr id="8" name="SK-14-img-7" descr="preencoded.png"/>
          <p:cNvPicPr>
            <a:picLocks noChangeAspect="1"/>
          </p:cNvPicPr>
          <p:nvPr/>
        </p:nvPicPr>
        <p:blipFill>
          <a:blip r:embed="rId9"/>
          <a:stretch>
            <a:fillRect/>
          </a:stretch>
        </p:blipFill>
        <p:spPr>
          <a:xfrm>
            <a:off x="8343900" y="960090"/>
            <a:ext cx="3371850" cy="485775"/>
          </a:xfrm>
          <a:prstGeom prst="rect">
            <a:avLst/>
          </a:prstGeom>
        </p:spPr>
      </p:pic>
      <p:pic>
        <p:nvPicPr>
          <p:cNvPr id="9" name="SK-14-img-8" descr="preencoded.png"/>
          <p:cNvPicPr>
            <a:picLocks noChangeAspect="1"/>
          </p:cNvPicPr>
          <p:nvPr/>
        </p:nvPicPr>
        <p:blipFill>
          <a:blip r:embed="rId10"/>
          <a:stretch>
            <a:fillRect/>
          </a:stretch>
        </p:blipFill>
        <p:spPr>
          <a:xfrm>
            <a:off x="476250" y="1445865"/>
            <a:ext cx="11239500" cy="786408"/>
          </a:xfrm>
          <a:prstGeom prst="rect">
            <a:avLst/>
          </a:prstGeom>
        </p:spPr>
      </p:pic>
      <p:pic>
        <p:nvPicPr>
          <p:cNvPr id="10" name="SK-14-img-9" descr="preencoded.png"/>
          <p:cNvPicPr>
            <a:picLocks noChangeAspect="1"/>
          </p:cNvPicPr>
          <p:nvPr/>
        </p:nvPicPr>
        <p:blipFill>
          <a:blip r:embed="rId11"/>
          <a:stretch>
            <a:fillRect/>
          </a:stretch>
        </p:blipFill>
        <p:spPr>
          <a:xfrm>
            <a:off x="476250" y="1445865"/>
            <a:ext cx="2809875" cy="786408"/>
          </a:xfrm>
          <a:prstGeom prst="rect">
            <a:avLst/>
          </a:prstGeom>
        </p:spPr>
      </p:pic>
      <p:pic>
        <p:nvPicPr>
          <p:cNvPr id="11" name="SK-14-img-10" descr="preencoded.png"/>
          <p:cNvPicPr>
            <a:picLocks noChangeAspect="1"/>
          </p:cNvPicPr>
          <p:nvPr/>
        </p:nvPicPr>
        <p:blipFill>
          <a:blip r:embed="rId12"/>
          <a:stretch>
            <a:fillRect/>
          </a:stretch>
        </p:blipFill>
        <p:spPr>
          <a:xfrm>
            <a:off x="3286125" y="1445865"/>
            <a:ext cx="5057775" cy="786408"/>
          </a:xfrm>
          <a:prstGeom prst="rect">
            <a:avLst/>
          </a:prstGeom>
        </p:spPr>
      </p:pic>
      <p:pic>
        <p:nvPicPr>
          <p:cNvPr id="12" name="SK-14-img-11" descr="preencoded.png"/>
          <p:cNvPicPr>
            <a:picLocks noChangeAspect="1"/>
          </p:cNvPicPr>
          <p:nvPr/>
        </p:nvPicPr>
        <p:blipFill>
          <a:blip r:embed="rId13"/>
          <a:stretch>
            <a:fillRect/>
          </a:stretch>
        </p:blipFill>
        <p:spPr>
          <a:xfrm>
            <a:off x="3400425" y="1600646"/>
            <a:ext cx="190500" cy="171450"/>
          </a:xfrm>
          <a:prstGeom prst="rect">
            <a:avLst/>
          </a:prstGeom>
        </p:spPr>
      </p:pic>
      <p:pic>
        <p:nvPicPr>
          <p:cNvPr id="13" name="SK-14-img-12" descr="preencoded.png"/>
          <p:cNvPicPr>
            <a:picLocks noChangeAspect="1"/>
          </p:cNvPicPr>
          <p:nvPr/>
        </p:nvPicPr>
        <p:blipFill>
          <a:blip r:embed="rId14"/>
          <a:stretch>
            <a:fillRect/>
          </a:stretch>
        </p:blipFill>
        <p:spPr>
          <a:xfrm>
            <a:off x="3400425" y="1840557"/>
            <a:ext cx="190500" cy="171450"/>
          </a:xfrm>
          <a:prstGeom prst="rect">
            <a:avLst/>
          </a:prstGeom>
        </p:spPr>
      </p:pic>
      <p:pic>
        <p:nvPicPr>
          <p:cNvPr id="14" name="SK-14-img-13" descr="preencoded.png"/>
          <p:cNvPicPr>
            <a:picLocks noChangeAspect="1"/>
          </p:cNvPicPr>
          <p:nvPr/>
        </p:nvPicPr>
        <p:blipFill>
          <a:blip r:embed="rId15"/>
          <a:stretch>
            <a:fillRect/>
          </a:stretch>
        </p:blipFill>
        <p:spPr>
          <a:xfrm>
            <a:off x="8343900" y="1445865"/>
            <a:ext cx="3371850" cy="786408"/>
          </a:xfrm>
          <a:prstGeom prst="rect">
            <a:avLst/>
          </a:prstGeom>
        </p:spPr>
      </p:pic>
      <p:pic>
        <p:nvPicPr>
          <p:cNvPr id="15" name="SK-14-img-14" descr="preencoded.png"/>
          <p:cNvPicPr>
            <a:picLocks noChangeAspect="1"/>
          </p:cNvPicPr>
          <p:nvPr/>
        </p:nvPicPr>
        <p:blipFill>
          <a:blip r:embed="rId16"/>
          <a:stretch>
            <a:fillRect/>
          </a:stretch>
        </p:blipFill>
        <p:spPr>
          <a:xfrm>
            <a:off x="476250" y="2232273"/>
            <a:ext cx="11239500" cy="786408"/>
          </a:xfrm>
          <a:prstGeom prst="rect">
            <a:avLst/>
          </a:prstGeom>
        </p:spPr>
      </p:pic>
      <p:pic>
        <p:nvPicPr>
          <p:cNvPr id="16" name="SK-14-img-15" descr="preencoded.png"/>
          <p:cNvPicPr>
            <a:picLocks noChangeAspect="1"/>
          </p:cNvPicPr>
          <p:nvPr/>
        </p:nvPicPr>
        <p:blipFill>
          <a:blip r:embed="rId17"/>
          <a:stretch>
            <a:fillRect/>
          </a:stretch>
        </p:blipFill>
        <p:spPr>
          <a:xfrm>
            <a:off x="476250" y="2232273"/>
            <a:ext cx="2809875" cy="786408"/>
          </a:xfrm>
          <a:prstGeom prst="rect">
            <a:avLst/>
          </a:prstGeom>
        </p:spPr>
      </p:pic>
      <p:pic>
        <p:nvPicPr>
          <p:cNvPr id="17" name="SK-14-img-16" descr="preencoded.png"/>
          <p:cNvPicPr>
            <a:picLocks noChangeAspect="1"/>
          </p:cNvPicPr>
          <p:nvPr/>
        </p:nvPicPr>
        <p:blipFill>
          <a:blip r:embed="rId18"/>
          <a:stretch>
            <a:fillRect/>
          </a:stretch>
        </p:blipFill>
        <p:spPr>
          <a:xfrm>
            <a:off x="3286125" y="2232273"/>
            <a:ext cx="5057775" cy="786408"/>
          </a:xfrm>
          <a:prstGeom prst="rect">
            <a:avLst/>
          </a:prstGeom>
        </p:spPr>
      </p:pic>
      <p:pic>
        <p:nvPicPr>
          <p:cNvPr id="18" name="SK-14-img-17" descr="preencoded.png"/>
          <p:cNvPicPr>
            <a:picLocks noChangeAspect="1"/>
          </p:cNvPicPr>
          <p:nvPr/>
        </p:nvPicPr>
        <p:blipFill>
          <a:blip r:embed="rId19"/>
          <a:stretch>
            <a:fillRect/>
          </a:stretch>
        </p:blipFill>
        <p:spPr>
          <a:xfrm>
            <a:off x="3400425" y="2387054"/>
            <a:ext cx="190500" cy="171450"/>
          </a:xfrm>
          <a:prstGeom prst="rect">
            <a:avLst/>
          </a:prstGeom>
        </p:spPr>
      </p:pic>
      <p:pic>
        <p:nvPicPr>
          <p:cNvPr id="19" name="SK-14-img-18" descr="preencoded.png"/>
          <p:cNvPicPr>
            <a:picLocks noChangeAspect="1"/>
          </p:cNvPicPr>
          <p:nvPr/>
        </p:nvPicPr>
        <p:blipFill>
          <a:blip r:embed="rId20"/>
          <a:stretch>
            <a:fillRect/>
          </a:stretch>
        </p:blipFill>
        <p:spPr>
          <a:xfrm>
            <a:off x="3400425" y="2626965"/>
            <a:ext cx="190500" cy="171450"/>
          </a:xfrm>
          <a:prstGeom prst="rect">
            <a:avLst/>
          </a:prstGeom>
        </p:spPr>
      </p:pic>
      <p:pic>
        <p:nvPicPr>
          <p:cNvPr id="20" name="SK-14-img-19" descr="preencoded.png"/>
          <p:cNvPicPr>
            <a:picLocks noChangeAspect="1"/>
          </p:cNvPicPr>
          <p:nvPr/>
        </p:nvPicPr>
        <p:blipFill>
          <a:blip r:embed="rId21"/>
          <a:stretch>
            <a:fillRect/>
          </a:stretch>
        </p:blipFill>
        <p:spPr>
          <a:xfrm>
            <a:off x="8343900" y="2232273"/>
            <a:ext cx="3371850" cy="786408"/>
          </a:xfrm>
          <a:prstGeom prst="rect">
            <a:avLst/>
          </a:prstGeom>
        </p:spPr>
      </p:pic>
      <p:pic>
        <p:nvPicPr>
          <p:cNvPr id="21" name="SK-14-img-20" descr="preencoded.png"/>
          <p:cNvPicPr>
            <a:picLocks noChangeAspect="1"/>
          </p:cNvPicPr>
          <p:nvPr/>
        </p:nvPicPr>
        <p:blipFill>
          <a:blip r:embed="rId22"/>
          <a:stretch>
            <a:fillRect/>
          </a:stretch>
        </p:blipFill>
        <p:spPr>
          <a:xfrm>
            <a:off x="476250" y="3018681"/>
            <a:ext cx="11239500" cy="786408"/>
          </a:xfrm>
          <a:prstGeom prst="rect">
            <a:avLst/>
          </a:prstGeom>
        </p:spPr>
      </p:pic>
      <p:pic>
        <p:nvPicPr>
          <p:cNvPr id="22" name="SK-14-img-21" descr="preencoded.png"/>
          <p:cNvPicPr>
            <a:picLocks noChangeAspect="1"/>
          </p:cNvPicPr>
          <p:nvPr/>
        </p:nvPicPr>
        <p:blipFill>
          <a:blip r:embed="rId17"/>
          <a:stretch>
            <a:fillRect/>
          </a:stretch>
        </p:blipFill>
        <p:spPr>
          <a:xfrm>
            <a:off x="476250" y="3018681"/>
            <a:ext cx="2809875" cy="786408"/>
          </a:xfrm>
          <a:prstGeom prst="rect">
            <a:avLst/>
          </a:prstGeom>
        </p:spPr>
      </p:pic>
      <p:pic>
        <p:nvPicPr>
          <p:cNvPr id="23" name="SK-14-img-22" descr="preencoded.png"/>
          <p:cNvPicPr>
            <a:picLocks noChangeAspect="1"/>
          </p:cNvPicPr>
          <p:nvPr/>
        </p:nvPicPr>
        <p:blipFill>
          <a:blip r:embed="rId18"/>
          <a:stretch>
            <a:fillRect/>
          </a:stretch>
        </p:blipFill>
        <p:spPr>
          <a:xfrm>
            <a:off x="3286125" y="3018681"/>
            <a:ext cx="5057775" cy="786408"/>
          </a:xfrm>
          <a:prstGeom prst="rect">
            <a:avLst/>
          </a:prstGeom>
        </p:spPr>
      </p:pic>
      <p:pic>
        <p:nvPicPr>
          <p:cNvPr id="24" name="SK-14-img-23" descr="preencoded.png"/>
          <p:cNvPicPr>
            <a:picLocks noChangeAspect="1"/>
          </p:cNvPicPr>
          <p:nvPr/>
        </p:nvPicPr>
        <p:blipFill>
          <a:blip r:embed="rId23"/>
          <a:stretch>
            <a:fillRect/>
          </a:stretch>
        </p:blipFill>
        <p:spPr>
          <a:xfrm>
            <a:off x="3400425" y="3173462"/>
            <a:ext cx="190500" cy="171450"/>
          </a:xfrm>
          <a:prstGeom prst="rect">
            <a:avLst/>
          </a:prstGeom>
        </p:spPr>
      </p:pic>
      <p:pic>
        <p:nvPicPr>
          <p:cNvPr id="25" name="SK-14-img-24" descr="preencoded.png"/>
          <p:cNvPicPr>
            <a:picLocks noChangeAspect="1"/>
          </p:cNvPicPr>
          <p:nvPr/>
        </p:nvPicPr>
        <p:blipFill>
          <a:blip r:embed="rId24"/>
          <a:stretch>
            <a:fillRect/>
          </a:stretch>
        </p:blipFill>
        <p:spPr>
          <a:xfrm>
            <a:off x="3400425" y="3413373"/>
            <a:ext cx="190500" cy="171450"/>
          </a:xfrm>
          <a:prstGeom prst="rect">
            <a:avLst/>
          </a:prstGeom>
        </p:spPr>
      </p:pic>
      <p:pic>
        <p:nvPicPr>
          <p:cNvPr id="26" name="SK-14-img-25" descr="preencoded.png"/>
          <p:cNvPicPr>
            <a:picLocks noChangeAspect="1"/>
          </p:cNvPicPr>
          <p:nvPr/>
        </p:nvPicPr>
        <p:blipFill>
          <a:blip r:embed="rId21"/>
          <a:stretch>
            <a:fillRect/>
          </a:stretch>
        </p:blipFill>
        <p:spPr>
          <a:xfrm>
            <a:off x="8343900" y="3018681"/>
            <a:ext cx="3371850" cy="786408"/>
          </a:xfrm>
          <a:prstGeom prst="rect">
            <a:avLst/>
          </a:prstGeom>
        </p:spPr>
      </p:pic>
      <p:pic>
        <p:nvPicPr>
          <p:cNvPr id="27" name="SK-14-img-26" descr="preencoded.png"/>
          <p:cNvPicPr>
            <a:picLocks noChangeAspect="1"/>
          </p:cNvPicPr>
          <p:nvPr/>
        </p:nvPicPr>
        <p:blipFill>
          <a:blip r:embed="rId25"/>
          <a:stretch>
            <a:fillRect/>
          </a:stretch>
        </p:blipFill>
        <p:spPr>
          <a:xfrm>
            <a:off x="476250" y="3805089"/>
            <a:ext cx="11239500" cy="786408"/>
          </a:xfrm>
          <a:prstGeom prst="rect">
            <a:avLst/>
          </a:prstGeom>
        </p:spPr>
      </p:pic>
      <p:pic>
        <p:nvPicPr>
          <p:cNvPr id="28" name="SK-14-img-27" descr="preencoded.png"/>
          <p:cNvPicPr>
            <a:picLocks noChangeAspect="1"/>
          </p:cNvPicPr>
          <p:nvPr/>
        </p:nvPicPr>
        <p:blipFill>
          <a:blip r:embed="rId26"/>
          <a:stretch>
            <a:fillRect/>
          </a:stretch>
        </p:blipFill>
        <p:spPr>
          <a:xfrm>
            <a:off x="476250" y="3805089"/>
            <a:ext cx="2809875" cy="786408"/>
          </a:xfrm>
          <a:prstGeom prst="rect">
            <a:avLst/>
          </a:prstGeom>
        </p:spPr>
      </p:pic>
      <p:pic>
        <p:nvPicPr>
          <p:cNvPr id="29" name="SK-14-img-28" descr="preencoded.png"/>
          <p:cNvPicPr>
            <a:picLocks noChangeAspect="1"/>
          </p:cNvPicPr>
          <p:nvPr/>
        </p:nvPicPr>
        <p:blipFill>
          <a:blip r:embed="rId27"/>
          <a:stretch>
            <a:fillRect/>
          </a:stretch>
        </p:blipFill>
        <p:spPr>
          <a:xfrm>
            <a:off x="3286125" y="3805089"/>
            <a:ext cx="5057775" cy="786408"/>
          </a:xfrm>
          <a:prstGeom prst="rect">
            <a:avLst/>
          </a:prstGeom>
        </p:spPr>
      </p:pic>
      <p:pic>
        <p:nvPicPr>
          <p:cNvPr id="30" name="SK-14-img-29" descr="preencoded.png"/>
          <p:cNvPicPr>
            <a:picLocks noChangeAspect="1"/>
          </p:cNvPicPr>
          <p:nvPr/>
        </p:nvPicPr>
        <p:blipFill>
          <a:blip r:embed="rId28"/>
          <a:stretch>
            <a:fillRect/>
          </a:stretch>
        </p:blipFill>
        <p:spPr>
          <a:xfrm>
            <a:off x="3400425" y="3959870"/>
            <a:ext cx="190500" cy="171450"/>
          </a:xfrm>
          <a:prstGeom prst="rect">
            <a:avLst/>
          </a:prstGeom>
        </p:spPr>
      </p:pic>
      <p:pic>
        <p:nvPicPr>
          <p:cNvPr id="31" name="SK-14-img-30" descr="preencoded.png"/>
          <p:cNvPicPr>
            <a:picLocks noChangeAspect="1"/>
          </p:cNvPicPr>
          <p:nvPr/>
        </p:nvPicPr>
        <p:blipFill>
          <a:blip r:embed="rId29"/>
          <a:stretch>
            <a:fillRect/>
          </a:stretch>
        </p:blipFill>
        <p:spPr>
          <a:xfrm>
            <a:off x="3400425" y="4199781"/>
            <a:ext cx="190500" cy="171450"/>
          </a:xfrm>
          <a:prstGeom prst="rect">
            <a:avLst/>
          </a:prstGeom>
        </p:spPr>
      </p:pic>
      <p:pic>
        <p:nvPicPr>
          <p:cNvPr id="32" name="SK-14-img-31" descr="preencoded.png"/>
          <p:cNvPicPr>
            <a:picLocks noChangeAspect="1"/>
          </p:cNvPicPr>
          <p:nvPr/>
        </p:nvPicPr>
        <p:blipFill>
          <a:blip r:embed="rId30"/>
          <a:stretch>
            <a:fillRect/>
          </a:stretch>
        </p:blipFill>
        <p:spPr>
          <a:xfrm>
            <a:off x="8343900" y="3805089"/>
            <a:ext cx="3371850" cy="786408"/>
          </a:xfrm>
          <a:prstGeom prst="rect">
            <a:avLst/>
          </a:prstGeom>
        </p:spPr>
      </p:pic>
      <p:pic>
        <p:nvPicPr>
          <p:cNvPr id="33" name="SK-14-img-32" descr="preencoded.png"/>
          <p:cNvPicPr>
            <a:picLocks noChangeAspect="1"/>
          </p:cNvPicPr>
          <p:nvPr/>
        </p:nvPicPr>
        <p:blipFill>
          <a:blip r:embed="rId31"/>
          <a:stretch>
            <a:fillRect/>
          </a:stretch>
        </p:blipFill>
        <p:spPr>
          <a:xfrm>
            <a:off x="476250" y="4591496"/>
            <a:ext cx="11239500" cy="786557"/>
          </a:xfrm>
          <a:prstGeom prst="rect">
            <a:avLst/>
          </a:prstGeom>
        </p:spPr>
      </p:pic>
      <p:pic>
        <p:nvPicPr>
          <p:cNvPr id="34" name="SK-14-img-33" descr="preencoded.png"/>
          <p:cNvPicPr>
            <a:picLocks noChangeAspect="1"/>
          </p:cNvPicPr>
          <p:nvPr/>
        </p:nvPicPr>
        <p:blipFill>
          <a:blip r:embed="rId32"/>
          <a:stretch>
            <a:fillRect/>
          </a:stretch>
        </p:blipFill>
        <p:spPr>
          <a:xfrm>
            <a:off x="476250" y="4591496"/>
            <a:ext cx="2809875" cy="786557"/>
          </a:xfrm>
          <a:prstGeom prst="rect">
            <a:avLst/>
          </a:prstGeom>
        </p:spPr>
      </p:pic>
      <p:pic>
        <p:nvPicPr>
          <p:cNvPr id="35" name="SK-14-img-34" descr="preencoded.png"/>
          <p:cNvPicPr>
            <a:picLocks noChangeAspect="1"/>
          </p:cNvPicPr>
          <p:nvPr/>
        </p:nvPicPr>
        <p:blipFill>
          <a:blip r:embed="rId33"/>
          <a:stretch>
            <a:fillRect/>
          </a:stretch>
        </p:blipFill>
        <p:spPr>
          <a:xfrm>
            <a:off x="3286125" y="4591496"/>
            <a:ext cx="5057775" cy="786557"/>
          </a:xfrm>
          <a:prstGeom prst="rect">
            <a:avLst/>
          </a:prstGeom>
        </p:spPr>
      </p:pic>
      <p:pic>
        <p:nvPicPr>
          <p:cNvPr id="36" name="SK-14-img-35" descr="preencoded.png"/>
          <p:cNvPicPr>
            <a:picLocks noChangeAspect="1"/>
          </p:cNvPicPr>
          <p:nvPr/>
        </p:nvPicPr>
        <p:blipFill>
          <a:blip r:embed="rId34"/>
          <a:stretch>
            <a:fillRect/>
          </a:stretch>
        </p:blipFill>
        <p:spPr>
          <a:xfrm>
            <a:off x="3400425" y="4746278"/>
            <a:ext cx="190500" cy="171450"/>
          </a:xfrm>
          <a:prstGeom prst="rect">
            <a:avLst/>
          </a:prstGeom>
        </p:spPr>
      </p:pic>
      <p:pic>
        <p:nvPicPr>
          <p:cNvPr id="37" name="SK-14-img-36" descr="preencoded.png"/>
          <p:cNvPicPr>
            <a:picLocks noChangeAspect="1"/>
          </p:cNvPicPr>
          <p:nvPr/>
        </p:nvPicPr>
        <p:blipFill>
          <a:blip r:embed="rId35"/>
          <a:stretch>
            <a:fillRect/>
          </a:stretch>
        </p:blipFill>
        <p:spPr>
          <a:xfrm>
            <a:off x="3400425" y="4986189"/>
            <a:ext cx="190500" cy="171450"/>
          </a:xfrm>
          <a:prstGeom prst="rect">
            <a:avLst/>
          </a:prstGeom>
        </p:spPr>
      </p:pic>
      <p:pic>
        <p:nvPicPr>
          <p:cNvPr id="38" name="SK-14-img-37" descr="preencoded.png"/>
          <p:cNvPicPr>
            <a:picLocks noChangeAspect="1"/>
          </p:cNvPicPr>
          <p:nvPr/>
        </p:nvPicPr>
        <p:blipFill>
          <a:blip r:embed="rId36"/>
          <a:stretch>
            <a:fillRect/>
          </a:stretch>
        </p:blipFill>
        <p:spPr>
          <a:xfrm>
            <a:off x="8343900" y="4591496"/>
            <a:ext cx="3371850" cy="786557"/>
          </a:xfrm>
          <a:prstGeom prst="rect">
            <a:avLst/>
          </a:prstGeom>
        </p:spPr>
      </p:pic>
      <p:pic>
        <p:nvPicPr>
          <p:cNvPr id="39" name="SK-14-img-38" descr="preencoded.png"/>
          <p:cNvPicPr>
            <a:picLocks noChangeAspect="1"/>
          </p:cNvPicPr>
          <p:nvPr/>
        </p:nvPicPr>
        <p:blipFill>
          <a:blip r:embed="rId37"/>
          <a:stretch>
            <a:fillRect/>
          </a:stretch>
        </p:blipFill>
        <p:spPr>
          <a:xfrm>
            <a:off x="476250" y="5568553"/>
            <a:ext cx="11239500" cy="1003697"/>
          </a:xfrm>
          <a:prstGeom prst="rect">
            <a:avLst/>
          </a:prstGeom>
        </p:spPr>
      </p:pic>
      <p:pic>
        <p:nvPicPr>
          <p:cNvPr id="40" name="SK-14-img-39" descr="preencoded.png"/>
          <p:cNvPicPr>
            <a:picLocks noChangeAspect="1"/>
          </p:cNvPicPr>
          <p:nvPr/>
        </p:nvPicPr>
        <p:blipFill>
          <a:blip r:embed="rId38"/>
          <a:stretch>
            <a:fillRect/>
          </a:stretch>
        </p:blipFill>
        <p:spPr>
          <a:xfrm>
            <a:off x="590550" y="5723781"/>
            <a:ext cx="214313" cy="175320"/>
          </a:xfrm>
          <a:prstGeom prst="rect">
            <a:avLst/>
          </a:prstGeom>
        </p:spPr>
      </p:pic>
      <p:sp>
        <p:nvSpPr>
          <p:cNvPr id="41" name="SK-14-text-40"/>
          <p:cNvSpPr/>
          <p:nvPr/>
        </p:nvSpPr>
        <p:spPr>
          <a:xfrm>
            <a:off x="476250" y="285750"/>
            <a:ext cx="1143190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Key Wrist and Hand Conditions</a:t>
            </a:r>
            <a:endParaRPr lang="en-US" sz="2550" dirty="0"/>
          </a:p>
        </p:txBody>
      </p:sp>
      <p:sp>
        <p:nvSpPr>
          <p:cNvPr id="42" name="SK-14-text-41"/>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43" name="SK-14-text-42"/>
          <p:cNvSpPr/>
          <p:nvPr/>
        </p:nvSpPr>
        <p:spPr>
          <a:xfrm>
            <a:off x="590550" y="960090"/>
            <a:ext cx="2667000"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005EB8"/>
                </a:solidFill>
              </a:rPr>
              <a:t>Condition</a:t>
            </a:r>
            <a:endParaRPr lang="en-US" sz="1350" dirty="0"/>
          </a:p>
        </p:txBody>
      </p:sp>
      <p:sp>
        <p:nvSpPr>
          <p:cNvPr id="44" name="SK-14-text-43"/>
          <p:cNvSpPr/>
          <p:nvPr/>
        </p:nvSpPr>
        <p:spPr>
          <a:xfrm>
            <a:off x="3400425" y="960090"/>
            <a:ext cx="4914900"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005EB8"/>
                </a:solidFill>
              </a:rPr>
              <a:t>Key Clinical Features</a:t>
            </a:r>
            <a:endParaRPr lang="en-US" sz="1350" dirty="0"/>
          </a:p>
        </p:txBody>
      </p:sp>
      <p:sp>
        <p:nvSpPr>
          <p:cNvPr id="45" name="SK-14-text-44"/>
          <p:cNvSpPr/>
          <p:nvPr/>
        </p:nvSpPr>
        <p:spPr>
          <a:xfrm>
            <a:off x="8458200" y="960090"/>
            <a:ext cx="3537972"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005EB8"/>
                </a:solidFill>
              </a:rPr>
              <a:t>Tests &amp; Management</a:t>
            </a:r>
            <a:endParaRPr lang="en-US" sz="1350" dirty="0"/>
          </a:p>
        </p:txBody>
      </p:sp>
      <p:sp>
        <p:nvSpPr>
          <p:cNvPr id="46" name="SK-14-text-45"/>
          <p:cNvSpPr/>
          <p:nvPr/>
        </p:nvSpPr>
        <p:spPr>
          <a:xfrm>
            <a:off x="590550" y="1445865"/>
            <a:ext cx="5188774" cy="786408"/>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De Quervain’s Tenosynovitis</a:t>
            </a:r>
            <a:endParaRPr lang="en-US" sz="1350" dirty="0"/>
          </a:p>
        </p:txBody>
      </p:sp>
      <p:sp>
        <p:nvSpPr>
          <p:cNvPr id="47" name="SK-14-text-46"/>
          <p:cNvSpPr/>
          <p:nvPr/>
        </p:nvSpPr>
        <p:spPr>
          <a:xfrm>
            <a:off x="3667125" y="1445865"/>
            <a:ext cx="4829175" cy="786408"/>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Common in "new mums" (lifting infants)</a:t>
            </a:r>
            <a:endParaRPr lang="en-US" sz="1350" dirty="0"/>
          </a:p>
          <a:p>
            <a:pPr marL="0" indent="0">
              <a:lnSpc>
                <a:spcPts val="1890"/>
              </a:lnSpc>
              <a:buNone/>
            </a:pPr>
            <a:r>
              <a:rPr lang="en-US" sz="1350" dirty="0">
                <a:solidFill>
                  <a:srgbClr val="202124"/>
                </a:solidFill>
              </a:rPr>
              <a:t>Pain at radial styloid process</a:t>
            </a:r>
            <a:endParaRPr lang="en-US" sz="1350" dirty="0"/>
          </a:p>
        </p:txBody>
      </p:sp>
      <p:sp>
        <p:nvSpPr>
          <p:cNvPr id="48" name="SK-14-text-47"/>
          <p:cNvSpPr/>
          <p:nvPr/>
        </p:nvSpPr>
        <p:spPr>
          <a:xfrm>
            <a:off x="8458200" y="1445865"/>
            <a:ext cx="3143250" cy="786408"/>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Finkelstein's test</a:t>
            </a:r>
            <a:r>
              <a:rPr lang="en-US" sz="1350" dirty="0">
                <a:solidFill>
                  <a:srgbClr val="202124"/>
                </a:solidFill>
              </a:rPr>
              <a:t> (+ve)</a:t>
            </a:r>
            <a:endParaRPr lang="en-US" sz="1350" dirty="0"/>
          </a:p>
          <a:p>
            <a:pPr marL="0" indent="0">
              <a:lnSpc>
                <a:spcPts val="1890"/>
              </a:lnSpc>
              <a:buNone/>
            </a:pPr>
            <a:r>
              <a:rPr lang="en-US" sz="1350" dirty="0">
                <a:solidFill>
                  <a:srgbClr val="202124"/>
                </a:solidFill>
              </a:rPr>
              <a:t>Steroid injection: &gt;80% cure rate</a:t>
            </a:r>
            <a:endParaRPr lang="en-US" sz="1350" dirty="0"/>
          </a:p>
        </p:txBody>
      </p:sp>
      <p:sp>
        <p:nvSpPr>
          <p:cNvPr id="49" name="SK-14-text-48"/>
          <p:cNvSpPr/>
          <p:nvPr/>
        </p:nvSpPr>
        <p:spPr>
          <a:xfrm>
            <a:off x="590550" y="2232273"/>
            <a:ext cx="4621769" cy="786408"/>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Thumb CMC Osteoarthritis</a:t>
            </a:r>
            <a:endParaRPr lang="en-US" sz="1350" dirty="0"/>
          </a:p>
        </p:txBody>
      </p:sp>
      <p:sp>
        <p:nvSpPr>
          <p:cNvPr id="50" name="SK-14-text-49"/>
          <p:cNvSpPr/>
          <p:nvPr/>
        </p:nvSpPr>
        <p:spPr>
          <a:xfrm>
            <a:off x="3667125" y="2232273"/>
            <a:ext cx="4829175" cy="786408"/>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Common over 55s</a:t>
            </a:r>
            <a:endParaRPr lang="en-US" sz="1350" dirty="0"/>
          </a:p>
          <a:p>
            <a:pPr marL="0" indent="0">
              <a:lnSpc>
                <a:spcPts val="1890"/>
              </a:lnSpc>
              <a:buNone/>
            </a:pPr>
            <a:r>
              <a:rPr lang="en-US" sz="1350" dirty="0">
                <a:solidFill>
                  <a:srgbClr val="202124"/>
                </a:solidFill>
              </a:rPr>
              <a:t>Pain at base of thumb (snuff box area)</a:t>
            </a:r>
            <a:endParaRPr lang="en-US" sz="1350" dirty="0"/>
          </a:p>
        </p:txBody>
      </p:sp>
      <p:sp>
        <p:nvSpPr>
          <p:cNvPr id="51" name="SK-14-text-50"/>
          <p:cNvSpPr/>
          <p:nvPr/>
        </p:nvSpPr>
        <p:spPr>
          <a:xfrm>
            <a:off x="8458200" y="2232273"/>
            <a:ext cx="3143250" cy="786408"/>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Grind test</a:t>
            </a:r>
            <a:r>
              <a:rPr lang="en-US" sz="1350" dirty="0">
                <a:solidFill>
                  <a:srgbClr val="202124"/>
                </a:solidFill>
              </a:rPr>
              <a:t> (+ve)</a:t>
            </a:r>
            <a:endParaRPr lang="en-US" sz="1350" dirty="0"/>
          </a:p>
          <a:p>
            <a:pPr marL="0" indent="0">
              <a:lnSpc>
                <a:spcPts val="1890"/>
              </a:lnSpc>
              <a:buNone/>
            </a:pPr>
            <a:r>
              <a:rPr lang="en-US" sz="1350" dirty="0">
                <a:solidFill>
                  <a:srgbClr val="202124"/>
                </a:solidFill>
              </a:rPr>
              <a:t>Splinting, NSAIDs, Steroid injection</a:t>
            </a:r>
            <a:endParaRPr lang="en-US" sz="1350" dirty="0"/>
          </a:p>
        </p:txBody>
      </p:sp>
      <p:sp>
        <p:nvSpPr>
          <p:cNvPr id="52" name="SK-14-text-51"/>
          <p:cNvSpPr/>
          <p:nvPr/>
        </p:nvSpPr>
        <p:spPr>
          <a:xfrm>
            <a:off x="590550" y="3018681"/>
            <a:ext cx="2731751" cy="786408"/>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Trigger Finger</a:t>
            </a:r>
            <a:endParaRPr lang="en-US" sz="1350" dirty="0"/>
          </a:p>
        </p:txBody>
      </p:sp>
      <p:sp>
        <p:nvSpPr>
          <p:cNvPr id="53" name="SK-14-text-52"/>
          <p:cNvSpPr/>
          <p:nvPr/>
        </p:nvSpPr>
        <p:spPr>
          <a:xfrm>
            <a:off x="3667125" y="3018681"/>
            <a:ext cx="4829175" cy="786408"/>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Finger "locking" or painful clicking</a:t>
            </a:r>
            <a:endParaRPr lang="en-US" sz="1350" dirty="0"/>
          </a:p>
          <a:p>
            <a:pPr marL="0" indent="0">
              <a:lnSpc>
                <a:spcPts val="1890"/>
              </a:lnSpc>
              <a:buNone/>
            </a:pPr>
            <a:r>
              <a:rPr lang="en-US" sz="1350" dirty="0">
                <a:solidFill>
                  <a:srgbClr val="202124"/>
                </a:solidFill>
              </a:rPr>
              <a:t>Palpable nodule at A1 pulley</a:t>
            </a:r>
            <a:endParaRPr lang="en-US" sz="1350" dirty="0"/>
          </a:p>
        </p:txBody>
      </p:sp>
      <p:sp>
        <p:nvSpPr>
          <p:cNvPr id="54" name="SK-14-text-53"/>
          <p:cNvSpPr/>
          <p:nvPr/>
        </p:nvSpPr>
        <p:spPr>
          <a:xfrm>
            <a:off x="8458200" y="3018681"/>
            <a:ext cx="3143250" cy="786408"/>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Steroid injection: 70–80% success</a:t>
            </a:r>
            <a:endParaRPr lang="en-US" sz="1350" dirty="0"/>
          </a:p>
          <a:p>
            <a:pPr marL="0" indent="0">
              <a:lnSpc>
                <a:spcPts val="1890"/>
              </a:lnSpc>
              <a:buNone/>
            </a:pPr>
            <a:r>
              <a:rPr lang="en-US" sz="1350" dirty="0">
                <a:solidFill>
                  <a:srgbClr val="202124"/>
                </a:solidFill>
              </a:rPr>
              <a:t>Surgical release if persistent</a:t>
            </a:r>
            <a:endParaRPr lang="en-US" sz="1350" dirty="0"/>
          </a:p>
        </p:txBody>
      </p:sp>
      <p:sp>
        <p:nvSpPr>
          <p:cNvPr id="55" name="SK-14-text-54"/>
          <p:cNvSpPr/>
          <p:nvPr/>
        </p:nvSpPr>
        <p:spPr>
          <a:xfrm>
            <a:off x="590550" y="3805089"/>
            <a:ext cx="4243765" cy="786408"/>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Carpal Tunnel Syndrome</a:t>
            </a:r>
            <a:endParaRPr lang="en-US" sz="1350" dirty="0"/>
          </a:p>
        </p:txBody>
      </p:sp>
      <p:sp>
        <p:nvSpPr>
          <p:cNvPr id="56" name="SK-14-text-55"/>
          <p:cNvSpPr/>
          <p:nvPr/>
        </p:nvSpPr>
        <p:spPr>
          <a:xfrm>
            <a:off x="3667125" y="3805089"/>
            <a:ext cx="4829175" cy="786408"/>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Nocturnal tingling/pain; wakes from sleep</a:t>
            </a:r>
            <a:endParaRPr lang="en-US" sz="1350" dirty="0"/>
          </a:p>
          <a:p>
            <a:pPr marL="0" indent="0">
              <a:lnSpc>
                <a:spcPts val="1890"/>
              </a:lnSpc>
              <a:buNone/>
            </a:pPr>
            <a:r>
              <a:rPr lang="en-US" sz="1350" dirty="0">
                <a:solidFill>
                  <a:srgbClr val="202124"/>
                </a:solidFill>
              </a:rPr>
              <a:t>Median nerve distribution</a:t>
            </a:r>
            <a:endParaRPr lang="en-US" sz="1350" dirty="0"/>
          </a:p>
        </p:txBody>
      </p:sp>
      <p:sp>
        <p:nvSpPr>
          <p:cNvPr id="57" name="SK-14-text-56"/>
          <p:cNvSpPr/>
          <p:nvPr/>
        </p:nvSpPr>
        <p:spPr>
          <a:xfrm>
            <a:off x="8458200" y="3805089"/>
            <a:ext cx="3143250" cy="786408"/>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Phalen's/Tinel's tests</a:t>
            </a:r>
            <a:endParaRPr lang="en-US" sz="1350" dirty="0"/>
          </a:p>
          <a:p>
            <a:pPr marL="0" indent="0">
              <a:lnSpc>
                <a:spcPts val="1890"/>
              </a:lnSpc>
              <a:buNone/>
            </a:pPr>
            <a:r>
              <a:rPr lang="en-US" sz="1350" dirty="0">
                <a:solidFill>
                  <a:srgbClr val="202124"/>
                </a:solidFill>
              </a:rPr>
              <a:t>Night splints, injection, or decompression</a:t>
            </a:r>
            <a:endParaRPr lang="en-US" sz="1350" dirty="0"/>
          </a:p>
        </p:txBody>
      </p:sp>
      <p:sp>
        <p:nvSpPr>
          <p:cNvPr id="58" name="SK-14-text-57"/>
          <p:cNvSpPr/>
          <p:nvPr/>
        </p:nvSpPr>
        <p:spPr>
          <a:xfrm>
            <a:off x="590550" y="4591496"/>
            <a:ext cx="3865762" cy="786557"/>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Nodal OA (DIPJ/PIPJ)</a:t>
            </a:r>
            <a:endParaRPr lang="en-US" sz="1350" dirty="0"/>
          </a:p>
        </p:txBody>
      </p:sp>
      <p:sp>
        <p:nvSpPr>
          <p:cNvPr id="59" name="SK-14-text-58"/>
          <p:cNvSpPr/>
          <p:nvPr/>
        </p:nvSpPr>
        <p:spPr>
          <a:xfrm>
            <a:off x="3667125" y="4591496"/>
            <a:ext cx="4829175" cy="786557"/>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Heberden's</a:t>
            </a:r>
            <a:r>
              <a:rPr lang="en-US" sz="1350" dirty="0">
                <a:solidFill>
                  <a:srgbClr val="202124"/>
                </a:solidFill>
              </a:rPr>
              <a:t> (DIPJs) / </a:t>
            </a:r>
            <a:r>
              <a:rPr lang="en-US" sz="1350" b="1" dirty="0">
                <a:solidFill>
                  <a:srgbClr val="202124"/>
                </a:solidFill>
              </a:rPr>
              <a:t>Bouchard's</a:t>
            </a:r>
            <a:r>
              <a:rPr lang="en-US" sz="1350" dirty="0">
                <a:solidFill>
                  <a:srgbClr val="202124"/>
                </a:solidFill>
              </a:rPr>
              <a:t> (PIPJs)</a:t>
            </a:r>
            <a:endParaRPr lang="en-US" sz="1350" dirty="0"/>
          </a:p>
          <a:p>
            <a:pPr marL="0" indent="0">
              <a:lnSpc>
                <a:spcPts val="1890"/>
              </a:lnSpc>
              <a:buNone/>
            </a:pPr>
            <a:r>
              <a:rPr lang="en-US" sz="1350" dirty="0">
                <a:solidFill>
                  <a:srgbClr val="202124"/>
                </a:solidFill>
              </a:rPr>
              <a:t>Strong genetic link; bony swellings</a:t>
            </a:r>
            <a:endParaRPr lang="en-US" sz="1350" dirty="0"/>
          </a:p>
        </p:txBody>
      </p:sp>
      <p:sp>
        <p:nvSpPr>
          <p:cNvPr id="60" name="SK-14-text-59"/>
          <p:cNvSpPr/>
          <p:nvPr/>
        </p:nvSpPr>
        <p:spPr>
          <a:xfrm>
            <a:off x="8458200" y="4591496"/>
            <a:ext cx="3143250" cy="786557"/>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Clinical diagnosis</a:t>
            </a:r>
            <a:endParaRPr lang="en-US" sz="1350" dirty="0"/>
          </a:p>
          <a:p>
            <a:pPr marL="0" indent="0">
              <a:lnSpc>
                <a:spcPts val="1890"/>
              </a:lnSpc>
              <a:buNone/>
            </a:pPr>
            <a:r>
              <a:rPr lang="en-US" sz="1350" dirty="0">
                <a:solidFill>
                  <a:srgbClr val="202124"/>
                </a:solidFill>
              </a:rPr>
              <a:t>Topical NSAIDs, activity modification</a:t>
            </a:r>
            <a:endParaRPr lang="en-US" sz="1350" dirty="0"/>
          </a:p>
        </p:txBody>
      </p:sp>
      <p:sp>
        <p:nvSpPr>
          <p:cNvPr id="61" name="SK-14-text-60"/>
          <p:cNvSpPr/>
          <p:nvPr/>
        </p:nvSpPr>
        <p:spPr>
          <a:xfrm>
            <a:off x="881063" y="5682853"/>
            <a:ext cx="110109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7AE60"/>
                </a:solidFill>
              </a:rPr>
              <a:t>Top Tip: Hand Injections</a:t>
            </a:r>
            <a:endParaRPr lang="en-US" sz="1350" dirty="0"/>
          </a:p>
        </p:txBody>
      </p:sp>
      <p:sp>
        <p:nvSpPr>
          <p:cNvPr id="62" name="SK-14-text-61"/>
          <p:cNvSpPr/>
          <p:nvPr/>
        </p:nvSpPr>
        <p:spPr>
          <a:xfrm>
            <a:off x="590550" y="5978128"/>
            <a:ext cx="11010900" cy="479822"/>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Steroid injections are highly effective for De Quervain's and Trigger Finger. For Carpal Tunnel, they provide excellent temporary relief and can be used as a diagnostic trial before surgery.</a:t>
            </a:r>
            <a:endParaRPr lang="en-US" sz="1350" dirty="0"/>
          </a:p>
        </p:txBody>
      </p:sp>
      <p:sp>
        <p:nvSpPr>
          <p:cNvPr id="63" name="SK-14-text-62"/>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30-img-4" descr="preencoded.png"/>
          <p:cNvPicPr>
            <a:picLocks noChangeAspect="1"/>
          </p:cNvPicPr>
          <p:nvPr/>
        </p:nvPicPr>
        <p:blipFill>
          <a:blip r:embed="rId6"/>
          <a:stretch>
            <a:fillRect/>
          </a:stretch>
        </p:blipFill>
        <p:spPr>
          <a:xfrm>
            <a:off x="476250" y="1150590"/>
            <a:ext cx="11239500" cy="2868960"/>
          </a:xfrm>
          <a:prstGeom prst="rect">
            <a:avLst/>
          </a:prstGeom>
        </p:spPr>
      </p:pic>
      <p:pic>
        <p:nvPicPr>
          <p:cNvPr id="6" name="SK-30-img-5" descr="preencoded.png"/>
          <p:cNvPicPr>
            <a:picLocks noChangeAspect="1"/>
          </p:cNvPicPr>
          <p:nvPr/>
        </p:nvPicPr>
        <p:blipFill>
          <a:blip r:embed="rId7"/>
          <a:stretch>
            <a:fillRect/>
          </a:stretch>
        </p:blipFill>
        <p:spPr>
          <a:xfrm>
            <a:off x="704850" y="1742033"/>
            <a:ext cx="261937" cy="213420"/>
          </a:xfrm>
          <a:prstGeom prst="rect">
            <a:avLst/>
          </a:prstGeom>
        </p:spPr>
      </p:pic>
      <p:pic>
        <p:nvPicPr>
          <p:cNvPr id="7" name="SK-30-img-6" descr="preencoded.png"/>
          <p:cNvPicPr>
            <a:picLocks noChangeAspect="1"/>
          </p:cNvPicPr>
          <p:nvPr/>
        </p:nvPicPr>
        <p:blipFill>
          <a:blip r:embed="rId8"/>
          <a:stretch>
            <a:fillRect/>
          </a:stretch>
        </p:blipFill>
        <p:spPr>
          <a:xfrm>
            <a:off x="704850" y="2151608"/>
            <a:ext cx="261937" cy="213420"/>
          </a:xfrm>
          <a:prstGeom prst="rect">
            <a:avLst/>
          </a:prstGeom>
        </p:spPr>
      </p:pic>
      <p:pic>
        <p:nvPicPr>
          <p:cNvPr id="8" name="SK-30-img-7" descr="preencoded.png"/>
          <p:cNvPicPr>
            <a:picLocks noChangeAspect="1"/>
          </p:cNvPicPr>
          <p:nvPr/>
        </p:nvPicPr>
        <p:blipFill>
          <a:blip r:embed="rId9"/>
          <a:stretch>
            <a:fillRect/>
          </a:stretch>
        </p:blipFill>
        <p:spPr>
          <a:xfrm>
            <a:off x="704850" y="2827883"/>
            <a:ext cx="261937" cy="213420"/>
          </a:xfrm>
          <a:prstGeom prst="rect">
            <a:avLst/>
          </a:prstGeom>
        </p:spPr>
      </p:pic>
      <p:pic>
        <p:nvPicPr>
          <p:cNvPr id="9" name="SK-30-img-8" descr="preencoded.png"/>
          <p:cNvPicPr>
            <a:picLocks noChangeAspect="1"/>
          </p:cNvPicPr>
          <p:nvPr/>
        </p:nvPicPr>
        <p:blipFill>
          <a:blip r:embed="rId10"/>
          <a:stretch>
            <a:fillRect/>
          </a:stretch>
        </p:blipFill>
        <p:spPr>
          <a:xfrm>
            <a:off x="704850" y="3237458"/>
            <a:ext cx="261937" cy="213420"/>
          </a:xfrm>
          <a:prstGeom prst="rect">
            <a:avLst/>
          </a:prstGeom>
        </p:spPr>
      </p:pic>
      <p:pic>
        <p:nvPicPr>
          <p:cNvPr id="10" name="SK-30-img-9" descr="preencoded.png"/>
          <p:cNvPicPr>
            <a:picLocks noChangeAspect="1"/>
          </p:cNvPicPr>
          <p:nvPr/>
        </p:nvPicPr>
        <p:blipFill>
          <a:blip r:embed="rId11"/>
          <a:stretch>
            <a:fillRect/>
          </a:stretch>
        </p:blipFill>
        <p:spPr>
          <a:xfrm>
            <a:off x="476250" y="4305300"/>
            <a:ext cx="11239500" cy="1809750"/>
          </a:xfrm>
          <a:prstGeom prst="rect">
            <a:avLst/>
          </a:prstGeom>
        </p:spPr>
      </p:pic>
      <p:sp>
        <p:nvSpPr>
          <p:cNvPr id="11" name="SK-30-text-10"/>
          <p:cNvSpPr/>
          <p:nvPr/>
        </p:nvSpPr>
        <p:spPr>
          <a:xfrm>
            <a:off x="476250" y="285750"/>
            <a:ext cx="110432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Final Summary and Disclaimer</a:t>
            </a:r>
            <a:endParaRPr lang="en-US" sz="2550" dirty="0"/>
          </a:p>
        </p:txBody>
      </p:sp>
      <p:sp>
        <p:nvSpPr>
          <p:cNvPr id="12" name="SK-30-text-11"/>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3" name="SK-30-text-12"/>
          <p:cNvSpPr/>
          <p:nvPr/>
        </p:nvSpPr>
        <p:spPr>
          <a:xfrm>
            <a:off x="1109663" y="1703933"/>
            <a:ext cx="11082338" cy="266700"/>
          </a:xfrm>
          <a:prstGeom prst="rect">
            <a:avLst/>
          </a:prstGeom>
          <a:noFill/>
          <a:ln/>
        </p:spPr>
        <p:txBody>
          <a:bodyPr vert="horz" wrap="square" lIns="0" tIns="0" rIns="0" bIns="0" rtlCol="0" anchor="ctr"/>
          <a:lstStyle/>
          <a:p>
            <a:pPr marL="0" indent="0" algn="l">
              <a:lnSpc>
                <a:spcPts val="2100"/>
              </a:lnSpc>
              <a:buNone/>
            </a:pPr>
            <a:r>
              <a:rPr lang="en-US" sz="1500" b="1" dirty="0">
                <a:solidFill>
                  <a:srgbClr val="005EB8"/>
                </a:solidFill>
              </a:rPr>
              <a:t>Normalise, Don't Medicalise:</a:t>
            </a:r>
            <a:r>
              <a:rPr lang="en-US" sz="1500" dirty="0">
                <a:solidFill>
                  <a:srgbClr val="202124"/>
                </a:solidFill>
              </a:rPr>
              <a:t> Reassure patients that degenerative changes are normal ageing, not necessarily pathology.</a:t>
            </a:r>
            <a:endParaRPr lang="en-US" sz="1500" dirty="0"/>
          </a:p>
        </p:txBody>
      </p:sp>
      <p:sp>
        <p:nvSpPr>
          <p:cNvPr id="14" name="SK-30-text-13"/>
          <p:cNvSpPr/>
          <p:nvPr/>
        </p:nvSpPr>
        <p:spPr>
          <a:xfrm>
            <a:off x="1109663" y="2113508"/>
            <a:ext cx="10377488" cy="533400"/>
          </a:xfrm>
          <a:prstGeom prst="rect">
            <a:avLst/>
          </a:prstGeom>
          <a:noFill/>
          <a:ln/>
        </p:spPr>
        <p:txBody>
          <a:bodyPr vert="horz" wrap="square" lIns="0" tIns="0" rIns="0" bIns="0" rtlCol="0" anchor="ctr"/>
          <a:lstStyle/>
          <a:p>
            <a:pPr marL="0" indent="0" algn="l">
              <a:lnSpc>
                <a:spcPts val="2100"/>
              </a:lnSpc>
              <a:buNone/>
            </a:pPr>
            <a:r>
              <a:rPr lang="en-US" sz="1500" b="1" dirty="0">
                <a:solidFill>
                  <a:srgbClr val="005EB8"/>
                </a:solidFill>
              </a:rPr>
              <a:t>Exercise First:</a:t>
            </a:r>
            <a:r>
              <a:rPr lang="en-US" sz="1500" dirty="0">
                <a:solidFill>
                  <a:srgbClr val="202124"/>
                </a:solidFill>
              </a:rPr>
              <a:t> Prescribe movement and functional rehabilitation as the primary treatment for LBP and upper limb conditions.</a:t>
            </a:r>
            <a:endParaRPr lang="en-US" sz="1500" dirty="0"/>
          </a:p>
        </p:txBody>
      </p:sp>
      <p:sp>
        <p:nvSpPr>
          <p:cNvPr id="15" name="SK-30-text-14"/>
          <p:cNvSpPr/>
          <p:nvPr/>
        </p:nvSpPr>
        <p:spPr>
          <a:xfrm>
            <a:off x="1109663" y="2789783"/>
            <a:ext cx="11082338" cy="266700"/>
          </a:xfrm>
          <a:prstGeom prst="rect">
            <a:avLst/>
          </a:prstGeom>
          <a:noFill/>
          <a:ln/>
        </p:spPr>
        <p:txBody>
          <a:bodyPr vert="horz" wrap="square" lIns="0" tIns="0" rIns="0" bIns="0" rtlCol="0" anchor="ctr"/>
          <a:lstStyle/>
          <a:p>
            <a:pPr marL="0" indent="0" algn="l">
              <a:lnSpc>
                <a:spcPts val="2100"/>
              </a:lnSpc>
              <a:buNone/>
            </a:pPr>
            <a:r>
              <a:rPr lang="en-US" sz="1500" b="1" dirty="0">
                <a:solidFill>
                  <a:srgbClr val="005EB8"/>
                </a:solidFill>
              </a:rPr>
              <a:t>Evidence-Based Prescribing:</a:t>
            </a:r>
            <a:r>
              <a:rPr lang="en-US" sz="1500" dirty="0">
                <a:solidFill>
                  <a:srgbClr val="202124"/>
                </a:solidFill>
              </a:rPr>
              <a:t> Follow NICE NG59—No paracetamol alone and no gabapentinoids for low back pain.</a:t>
            </a:r>
            <a:endParaRPr lang="en-US" sz="1500" dirty="0"/>
          </a:p>
        </p:txBody>
      </p:sp>
      <p:sp>
        <p:nvSpPr>
          <p:cNvPr id="16" name="SK-30-text-15"/>
          <p:cNvSpPr/>
          <p:nvPr/>
        </p:nvSpPr>
        <p:spPr>
          <a:xfrm>
            <a:off x="1109663" y="3199358"/>
            <a:ext cx="11082338" cy="266700"/>
          </a:xfrm>
          <a:prstGeom prst="rect">
            <a:avLst/>
          </a:prstGeom>
          <a:noFill/>
          <a:ln/>
        </p:spPr>
        <p:txBody>
          <a:bodyPr vert="horz" wrap="square" lIns="0" tIns="0" rIns="0" bIns="0" rtlCol="0" anchor="ctr"/>
          <a:lstStyle/>
          <a:p>
            <a:pPr marL="0" indent="0" algn="l">
              <a:lnSpc>
                <a:spcPts val="2100"/>
              </a:lnSpc>
              <a:buNone/>
            </a:pPr>
            <a:r>
              <a:rPr lang="en-US" sz="1500" b="1" dirty="0">
                <a:solidFill>
                  <a:srgbClr val="005EB8"/>
                </a:solidFill>
              </a:rPr>
              <a:t>Vigilance:</a:t>
            </a:r>
            <a:r>
              <a:rPr lang="en-US" sz="1500" dirty="0">
                <a:solidFill>
                  <a:srgbClr val="202124"/>
                </a:solidFill>
              </a:rPr>
              <a:t> Always screen for Red Flags (Cauda Equina) and Yellow Flags (Psychosocial risk factors for chronicity).</a:t>
            </a:r>
            <a:endParaRPr lang="en-US" sz="1500" dirty="0"/>
          </a:p>
        </p:txBody>
      </p:sp>
      <p:sp>
        <p:nvSpPr>
          <p:cNvPr id="17" name="SK-30-text-16"/>
          <p:cNvSpPr/>
          <p:nvPr/>
        </p:nvSpPr>
        <p:spPr>
          <a:xfrm>
            <a:off x="666750" y="4495800"/>
            <a:ext cx="109347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C0392B"/>
                </a:solidFill>
              </a:rPr>
              <a:t>MANDATORY CLINICAL DISCLAIMER</a:t>
            </a:r>
            <a:endParaRPr lang="en-US" sz="1050" dirty="0"/>
          </a:p>
        </p:txBody>
      </p:sp>
      <p:sp>
        <p:nvSpPr>
          <p:cNvPr id="18" name="SK-30-text-17"/>
          <p:cNvSpPr/>
          <p:nvPr/>
        </p:nvSpPr>
        <p:spPr>
          <a:xfrm>
            <a:off x="666750" y="4772025"/>
            <a:ext cx="10858500" cy="600075"/>
          </a:xfrm>
          <a:prstGeom prst="rect">
            <a:avLst/>
          </a:prstGeom>
          <a:noFill/>
          <a:ln/>
        </p:spPr>
        <p:txBody>
          <a:bodyPr vert="horz" wrap="square" lIns="0" tIns="0" rIns="0" bIns="0" rtlCol="0" anchor="ctr"/>
          <a:lstStyle/>
          <a:p>
            <a:pPr marL="0" indent="0">
              <a:lnSpc>
                <a:spcPts val="1575"/>
              </a:lnSpc>
              <a:buNone/>
            </a:pPr>
            <a:r>
              <a:rPr lang="en-US" sz="1050" dirty="0">
                <a:solidFill>
                  <a:srgbClr val="5F6368"/>
                </a:solidFill>
              </a:rPr>
              <a:t>This teaching deck is designed for UK GP trainees (ST1-ST3) and IMGs preparing for RCGP exams. Clinical decisions must be based on the latest NICE/CKS guidelines and individual patient assessment. While every effort has been made to ensure accuracy at the time of publication (June 2026), clinical evidence evolves rapidly. Bradford VTS accepts no liability for clinical outcomes based on this material.</a:t>
            </a:r>
            <a:endParaRPr lang="en-US" sz="1050" dirty="0"/>
          </a:p>
        </p:txBody>
      </p:sp>
      <p:sp>
        <p:nvSpPr>
          <p:cNvPr id="19" name="SK-30-text-18"/>
          <p:cNvSpPr/>
          <p:nvPr/>
        </p:nvSpPr>
        <p:spPr>
          <a:xfrm>
            <a:off x="609600" y="5581650"/>
            <a:ext cx="10972800"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F26522"/>
                </a:solidFill>
              </a:rPr>
              <a:t>www.bradfordvts.co.uk</a:t>
            </a:r>
            <a:endParaRPr lang="en-US" sz="1800" dirty="0"/>
          </a:p>
        </p:txBody>
      </p:sp>
      <p:sp>
        <p:nvSpPr>
          <p:cNvPr id="20" name="SK-30-text-19"/>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1388</Words>
  <Application>Microsoft Office PowerPoint</Application>
  <PresentationFormat>Widescreen</PresentationFormat>
  <Paragraphs>203</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3</cp:revision>
  <dcterms:created xsi:type="dcterms:W3CDTF">2026-06-26T18:18:08Z</dcterms:created>
  <dcterms:modified xsi:type="dcterms:W3CDTF">2026-06-28T20:19:29Z</dcterms:modified>
</cp:coreProperties>
</file>