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77" r:id="rId3"/>
    <p:sldId id="257" r:id="rId4"/>
    <p:sldId id="258" r:id="rId5"/>
    <p:sldId id="259" r:id="rId6"/>
    <p:sldId id="265" r:id="rId7"/>
    <p:sldId id="266" r:id="rId8"/>
    <p:sldId id="267" r:id="rId9"/>
    <p:sldId id="268" r:id="rId10"/>
    <p:sldId id="264" r:id="rId11"/>
    <p:sldId id="260" r:id="rId12"/>
    <p:sldId id="270" r:id="rId13"/>
    <p:sldId id="269" r:id="rId14"/>
    <p:sldId id="261" r:id="rId15"/>
    <p:sldId id="271" r:id="rId16"/>
    <p:sldId id="273" r:id="rId17"/>
    <p:sldId id="274" r:id="rId18"/>
    <p:sldId id="263" r:id="rId19"/>
    <p:sldId id="262" r:id="rId20"/>
    <p:sldId id="272" r:id="rId21"/>
    <p:sldId id="275" r:id="rId22"/>
    <p:sldId id="276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3F229-6701-4DB8-A2CB-F664DD0334A4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03EB3-5137-4F42-AE77-CA8C25C2A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496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D03EB3-5137-4F42-AE77-CA8C25C2AC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80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75D9D62-CB24-4B1C-93B4-3EB85FDFBE19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645618A-519F-49E6-854F-4CB0C1E49F18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6700" dirty="0" smtClean="0"/>
              <a:t>Osteoarthritis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sz="3100" dirty="0" smtClean="0"/>
              <a:t>NICE Clinical Guideline 177 – Feb 2014</a:t>
            </a:r>
            <a:br>
              <a:rPr lang="en-GB" sz="3100" dirty="0" smtClean="0"/>
            </a:br>
            <a:r>
              <a:rPr lang="en-GB" sz="2200" i="1" dirty="0" smtClean="0"/>
              <a:t>Replacing guideline 59 – Feb 2008</a:t>
            </a:r>
            <a:endParaRPr lang="en-GB" sz="2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By Dan Alston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21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640960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03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Osteoarthritis “refers to a clinical syndrome of joint pain accompanied by varying degrees of functional limitation and reduced quality of life.”</a:t>
            </a:r>
          </a:p>
          <a:p>
            <a:r>
              <a:rPr lang="en-GB" dirty="0" smtClean="0"/>
              <a:t>“Pain in itself is also a complex </a:t>
            </a:r>
            <a:r>
              <a:rPr lang="en-GB" dirty="0" err="1" smtClean="0"/>
              <a:t>biopsychosocial</a:t>
            </a:r>
            <a:r>
              <a:rPr lang="en-GB" dirty="0" smtClean="0"/>
              <a:t> issue”.</a:t>
            </a:r>
          </a:p>
          <a:p>
            <a:r>
              <a:rPr lang="en-GB" dirty="0" smtClean="0"/>
              <a:t>“Poor link between x-rays and symptoms”.</a:t>
            </a:r>
          </a:p>
          <a:p>
            <a:r>
              <a:rPr lang="en-GB" dirty="0" smtClean="0"/>
              <a:t>“Not caused by ageing and does not necessarily deteriorate”.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59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“Localised loss of cartilage, remodelling of adjacent bone and associated inflammation”.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Pathology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76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Diagnose OA clinically if:</a:t>
            </a:r>
          </a:p>
          <a:p>
            <a:r>
              <a:rPr lang="en-GB" dirty="0" smtClean="0"/>
              <a:t>Is 45 or over and</a:t>
            </a:r>
          </a:p>
          <a:p>
            <a:r>
              <a:rPr lang="en-GB" dirty="0" smtClean="0"/>
              <a:t>Has activity related joint pain.</a:t>
            </a:r>
          </a:p>
          <a:p>
            <a:r>
              <a:rPr lang="en-GB" dirty="0" smtClean="0"/>
              <a:t>Has either no morning joint related stiffness or morning stiffness that lasts no longer than 30mins.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Diagnosis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94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Social</a:t>
            </a:r>
          </a:p>
          <a:p>
            <a:pPr marL="0" indent="0">
              <a:buNone/>
            </a:pPr>
            <a:r>
              <a:rPr lang="en-GB" dirty="0" smtClean="0"/>
              <a:t>     1) Effects on Life ( ADL’s, Family duties,  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Hobbies)</a:t>
            </a:r>
          </a:p>
          <a:p>
            <a:pPr marL="0" indent="0">
              <a:buNone/>
            </a:pPr>
            <a:r>
              <a:rPr lang="en-GB" dirty="0" smtClean="0"/>
              <a:t>     2) Lifestyle expectations.</a:t>
            </a:r>
          </a:p>
          <a:p>
            <a:r>
              <a:rPr lang="en-GB" u="sng" dirty="0" smtClean="0"/>
              <a:t>Health Beliefs </a:t>
            </a:r>
            <a:r>
              <a:rPr lang="en-GB" dirty="0" smtClean="0"/>
              <a:t>(I.C.E. , Current knowledge OA)</a:t>
            </a:r>
            <a:endParaRPr lang="en-GB" dirty="0"/>
          </a:p>
          <a:p>
            <a:r>
              <a:rPr lang="en-GB" u="sng" dirty="0" smtClean="0"/>
              <a:t>Occupational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1) Ability to perform job short and long term.</a:t>
            </a:r>
          </a:p>
          <a:p>
            <a:pPr marL="0" indent="0">
              <a:buNone/>
            </a:pPr>
            <a:r>
              <a:rPr lang="en-GB" dirty="0" smtClean="0"/>
              <a:t>      2) Adjustments to home or workplace.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History should include - 1.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82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Mood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1) Screen for depression.</a:t>
            </a:r>
          </a:p>
          <a:p>
            <a:pPr marL="0" indent="0">
              <a:buNone/>
            </a:pPr>
            <a:r>
              <a:rPr lang="en-GB" dirty="0" smtClean="0"/>
              <a:t>      2) Other stressors in life.</a:t>
            </a:r>
          </a:p>
          <a:p>
            <a:r>
              <a:rPr lang="en-GB" u="sng" dirty="0" smtClean="0"/>
              <a:t>Quality of sleep</a:t>
            </a:r>
          </a:p>
          <a:p>
            <a:r>
              <a:rPr lang="en-GB" u="sng" dirty="0" smtClean="0"/>
              <a:t>Support network</a:t>
            </a:r>
          </a:p>
          <a:p>
            <a:pPr marL="0" indent="0">
              <a:buNone/>
            </a:pPr>
            <a:r>
              <a:rPr lang="en-GB" dirty="0" smtClean="0"/>
              <a:t>      1) ICE main carer</a:t>
            </a:r>
          </a:p>
          <a:p>
            <a:pPr marL="0" indent="0">
              <a:buNone/>
            </a:pPr>
            <a:r>
              <a:rPr lang="en-GB" dirty="0" smtClean="0"/>
              <a:t>      2) How carer is coping</a:t>
            </a:r>
          </a:p>
          <a:p>
            <a:pPr marL="0" indent="0">
              <a:buNone/>
            </a:pPr>
            <a:r>
              <a:rPr lang="en-GB" dirty="0" smtClean="0"/>
              <a:t>      3) Isolation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History should include –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02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u="sng" dirty="0" smtClean="0"/>
              <a:t>Other MSK pain </a:t>
            </a:r>
            <a:r>
              <a:rPr lang="en-GB" dirty="0" smtClean="0"/>
              <a:t>– Including evidence chronic pain.</a:t>
            </a:r>
          </a:p>
          <a:p>
            <a:r>
              <a:rPr lang="en-GB" u="sng" dirty="0" smtClean="0"/>
              <a:t>Attitudes to exercise.</a:t>
            </a:r>
          </a:p>
          <a:p>
            <a:r>
              <a:rPr lang="en-GB" u="sng" dirty="0" smtClean="0"/>
              <a:t>Influence of co-morbidity</a:t>
            </a:r>
          </a:p>
          <a:p>
            <a:pPr marL="0" indent="0">
              <a:buNone/>
            </a:pPr>
            <a:r>
              <a:rPr lang="en-GB" dirty="0" smtClean="0"/>
              <a:t>      1) Interaction of two or more co-morbidities</a:t>
            </a:r>
          </a:p>
          <a:p>
            <a:pPr marL="0" indent="0">
              <a:buNone/>
            </a:pPr>
            <a:r>
              <a:rPr lang="en-GB" dirty="0" smtClean="0"/>
              <a:t>      2) Falls</a:t>
            </a:r>
          </a:p>
          <a:p>
            <a:pPr marL="0" indent="0">
              <a:buNone/>
            </a:pPr>
            <a:r>
              <a:rPr lang="en-GB" dirty="0" smtClean="0"/>
              <a:t>      3) Assessment of most appropriate medications</a:t>
            </a:r>
          </a:p>
          <a:p>
            <a:pPr marL="0" indent="0">
              <a:buNone/>
            </a:pPr>
            <a:r>
              <a:rPr lang="en-GB" dirty="0" smtClean="0"/>
              <a:t>      4) understanding of surgical options.</a:t>
            </a:r>
          </a:p>
          <a:p>
            <a:pPr marL="0" indent="0">
              <a:buNone/>
            </a:pPr>
            <a:r>
              <a:rPr lang="en-GB" dirty="0" smtClean="0"/>
              <a:t>      5) Fitness for surgery.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History should include - 3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9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 smtClean="0"/>
              <a:t>Pain assessment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1) Self-help strategies.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2) Analgesics (Drugs, doses, frequency,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timing, side effects).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History should include - 4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6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History of trauma, prolonged morning joint related stiffness, rapid worsening of symptoms. Presence of a hot swollen joint. Bone pain</a:t>
            </a:r>
          </a:p>
          <a:p>
            <a:endParaRPr lang="en-GB" dirty="0"/>
          </a:p>
          <a:p>
            <a:r>
              <a:rPr lang="en-GB" dirty="0" smtClean="0"/>
              <a:t>Differentials – Gout, inflammatory arthritis, septic arthritis, malignancy.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Atypical features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8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To all patients offer  advice:</a:t>
            </a:r>
          </a:p>
          <a:p>
            <a:r>
              <a:rPr lang="en-GB" dirty="0" smtClean="0"/>
              <a:t>1) Verbal and written info about OA.</a:t>
            </a:r>
          </a:p>
          <a:p>
            <a:r>
              <a:rPr lang="en-GB" dirty="0"/>
              <a:t>2</a:t>
            </a:r>
            <a:r>
              <a:rPr lang="en-GB" dirty="0" smtClean="0"/>
              <a:t>) On activity and exercise. </a:t>
            </a:r>
          </a:p>
          <a:p>
            <a:r>
              <a:rPr lang="en-GB" dirty="0"/>
              <a:t>3</a:t>
            </a:r>
            <a:r>
              <a:rPr lang="en-GB" dirty="0" smtClean="0"/>
              <a:t>) Weight loss if overweight/obese.</a:t>
            </a:r>
          </a:p>
          <a:p>
            <a:r>
              <a:rPr lang="en-GB" dirty="0"/>
              <a:t>4</a:t>
            </a:r>
            <a:r>
              <a:rPr lang="en-GB" dirty="0" smtClean="0"/>
              <a:t>) Correct footwear and aids.</a:t>
            </a:r>
          </a:p>
          <a:p>
            <a:r>
              <a:rPr lang="en-GB" dirty="0"/>
              <a:t>5</a:t>
            </a:r>
            <a:r>
              <a:rPr lang="en-GB" dirty="0" smtClean="0"/>
              <a:t>) Pacing</a:t>
            </a:r>
          </a:p>
          <a:p>
            <a:r>
              <a:rPr lang="en-GB" dirty="0" smtClean="0"/>
              <a:t>6) Thermotherapy (Local cold or heat)</a:t>
            </a:r>
          </a:p>
          <a:p>
            <a:r>
              <a:rPr lang="en-GB" dirty="0"/>
              <a:t>7</a:t>
            </a:r>
            <a:r>
              <a:rPr lang="en-GB" dirty="0" smtClean="0"/>
              <a:t>) </a:t>
            </a:r>
            <a:r>
              <a:rPr lang="en-GB" dirty="0" err="1" smtClean="0"/>
              <a:t>Pharmalogical</a:t>
            </a:r>
            <a:endParaRPr lang="en-GB" dirty="0" smtClean="0"/>
          </a:p>
          <a:p>
            <a:r>
              <a:rPr lang="en-GB" dirty="0" smtClean="0"/>
              <a:t>8) Surgical</a:t>
            </a:r>
          </a:p>
          <a:p>
            <a:r>
              <a:rPr lang="en-GB" dirty="0" smtClean="0"/>
              <a:t>9) Electrotherapy - TENS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054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Glucosamine or chondroitin products.</a:t>
            </a:r>
          </a:p>
          <a:p>
            <a:r>
              <a:rPr lang="en-GB" dirty="0" smtClean="0"/>
              <a:t>Acupuncture.</a:t>
            </a:r>
          </a:p>
          <a:p>
            <a:r>
              <a:rPr lang="en-GB" dirty="0" err="1" smtClean="0"/>
              <a:t>Rubefacients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 NOT OFFER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440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“Information sharing is an ongoing, integral part of the management plan rather than a single event at time of presentation.”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sharing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54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Irrespective of age, comorbidity, pain severity or disability.</a:t>
            </a:r>
          </a:p>
          <a:p>
            <a:r>
              <a:rPr lang="en-GB" dirty="0" smtClean="0"/>
              <a:t>Considered a core treatment of OA.</a:t>
            </a:r>
            <a:endParaRPr lang="en-GB" dirty="0"/>
          </a:p>
          <a:p>
            <a:r>
              <a:rPr lang="en-GB" dirty="0" smtClean="0"/>
              <a:t>1) Local Muscle strengthening</a:t>
            </a:r>
          </a:p>
          <a:p>
            <a:pPr marL="0" indent="0">
              <a:buNone/>
            </a:pPr>
            <a:r>
              <a:rPr lang="en-GB" dirty="0" smtClean="0"/>
              <a:t>                          and</a:t>
            </a:r>
            <a:endParaRPr lang="en-GB" dirty="0"/>
          </a:p>
          <a:p>
            <a:r>
              <a:rPr lang="en-GB" dirty="0" smtClean="0"/>
              <a:t>2) General aerobic fitness.</a:t>
            </a:r>
          </a:p>
          <a:p>
            <a:r>
              <a:rPr lang="en-GB" dirty="0" smtClean="0"/>
              <a:t>Notes – Not specified if done via NHS or privately.</a:t>
            </a:r>
          </a:p>
          <a:p>
            <a:r>
              <a:rPr lang="en-GB" dirty="0" smtClean="0"/>
              <a:t>Manipulation and stretching particularly for OA hip.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59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Shock absorbing footwear for lower limb OA.</a:t>
            </a:r>
          </a:p>
          <a:p>
            <a:endParaRPr lang="en-GB" dirty="0"/>
          </a:p>
          <a:p>
            <a:r>
              <a:rPr lang="en-GB" dirty="0" smtClean="0"/>
              <a:t>Consider assessment for bracing/joint supports/insoles if biomechanical joint pain or instability.</a:t>
            </a:r>
          </a:p>
          <a:p>
            <a:endParaRPr lang="en-GB" dirty="0"/>
          </a:p>
          <a:p>
            <a:r>
              <a:rPr lang="en-GB" dirty="0" smtClean="0"/>
              <a:t>Seek expert advice such as occupational therapists or disability equipment assessment centres for aids such as walking sticks.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Footwear and aids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104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Awaiting review by MHRA (Medicines and healthcare Products regulatory Agency).</a:t>
            </a:r>
          </a:p>
          <a:p>
            <a:r>
              <a:rPr lang="en-GB" dirty="0" smtClean="0"/>
              <a:t>So guidance will be updated but is largely unchanged from 2008.</a:t>
            </a:r>
          </a:p>
          <a:p>
            <a:r>
              <a:rPr lang="en-GB" dirty="0" smtClean="0"/>
              <a:t>Except </a:t>
            </a:r>
            <a:r>
              <a:rPr lang="en-GB" dirty="0" err="1" smtClean="0"/>
              <a:t>Paracetamol</a:t>
            </a:r>
            <a:r>
              <a:rPr lang="en-GB" dirty="0" smtClean="0"/>
              <a:t> now felt to be less effective.</a:t>
            </a:r>
          </a:p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line still – </a:t>
            </a:r>
            <a:r>
              <a:rPr lang="en-GB" dirty="0" err="1" smtClean="0"/>
              <a:t>Paracetamol</a:t>
            </a:r>
            <a:r>
              <a:rPr lang="en-GB" dirty="0" smtClean="0"/>
              <a:t> and Topical NSAID</a:t>
            </a:r>
          </a:p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line – Add opiate/Oral NSAID/COX-2 inhibitor.</a:t>
            </a:r>
          </a:p>
          <a:p>
            <a:r>
              <a:rPr lang="en-GB" dirty="0" smtClean="0"/>
              <a:t>Consider Topical capsaicin for hand and knee OA.</a:t>
            </a:r>
          </a:p>
          <a:p>
            <a:r>
              <a:rPr lang="en-GB" dirty="0" smtClean="0"/>
              <a:t>Consider intra-</a:t>
            </a:r>
            <a:r>
              <a:rPr lang="en-GB" dirty="0" err="1" smtClean="0"/>
              <a:t>articuar</a:t>
            </a:r>
            <a:r>
              <a:rPr lang="en-GB" dirty="0" smtClean="0"/>
              <a:t> corticosteroids.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Analgesics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221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Avoid </a:t>
            </a:r>
            <a:r>
              <a:rPr lang="en-GB" dirty="0" err="1" smtClean="0"/>
              <a:t>etoricoxib</a:t>
            </a:r>
            <a:r>
              <a:rPr lang="en-GB" dirty="0"/>
              <a:t> </a:t>
            </a:r>
            <a:r>
              <a:rPr lang="en-GB" dirty="0" smtClean="0"/>
              <a:t>first line</a:t>
            </a:r>
            <a:r>
              <a:rPr lang="en-GB" dirty="0" smtClean="0"/>
              <a:t> </a:t>
            </a:r>
          </a:p>
          <a:p>
            <a:r>
              <a:rPr lang="en-GB" dirty="0" smtClean="0"/>
              <a:t>Co-prescribe with cheapest (Lowest </a:t>
            </a:r>
            <a:r>
              <a:rPr lang="en-GB" dirty="0" err="1" smtClean="0"/>
              <a:t>acquistion</a:t>
            </a:r>
            <a:r>
              <a:rPr lang="en-GB" dirty="0" smtClean="0"/>
              <a:t> costs) PPI</a:t>
            </a:r>
          </a:p>
          <a:p>
            <a:r>
              <a:rPr lang="en-GB" dirty="0" smtClean="0"/>
              <a:t>If on low dose aspirin consider alternative analgesia first.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NSAID/COX-2 inhibitors.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863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Regular reviews – agree timing with patient.</a:t>
            </a:r>
          </a:p>
          <a:p>
            <a:r>
              <a:rPr lang="en-GB" dirty="0" smtClean="0"/>
              <a:t>Consider annual reviews if troublesome joint pain, more than one joint with symptoms. More than one co-morbidity, taking regular medications for there OA.</a:t>
            </a:r>
          </a:p>
          <a:p>
            <a:r>
              <a:rPr lang="en-GB" dirty="0" smtClean="0"/>
              <a:t>Monitor impact on everyday activities and quality of life.</a:t>
            </a:r>
          </a:p>
          <a:p>
            <a:r>
              <a:rPr lang="en-GB" dirty="0" smtClean="0"/>
              <a:t>Monitor long term course of condition.</a:t>
            </a:r>
          </a:p>
          <a:p>
            <a:r>
              <a:rPr lang="en-GB" dirty="0" smtClean="0"/>
              <a:t>Discuss patients knowledge, address any concerns.</a:t>
            </a:r>
          </a:p>
          <a:p>
            <a:r>
              <a:rPr lang="en-GB" dirty="0" smtClean="0"/>
              <a:t>Review treatment.</a:t>
            </a:r>
          </a:p>
          <a:p>
            <a:r>
              <a:rPr lang="en-GB" dirty="0" smtClean="0"/>
              <a:t>Support self management.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Follow-up and reviews.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8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Base decision to refer on discussion with patients (patient representatives), referring clinicians and surgeons. Rather than using scoring tools.</a:t>
            </a:r>
          </a:p>
          <a:p>
            <a:endParaRPr lang="en-GB" dirty="0"/>
          </a:p>
          <a:p>
            <a:r>
              <a:rPr lang="en-GB" dirty="0" smtClean="0"/>
              <a:t>Make sure has been offered non surgical options first.</a:t>
            </a:r>
          </a:p>
          <a:p>
            <a:endParaRPr lang="en-GB" dirty="0"/>
          </a:p>
          <a:p>
            <a:r>
              <a:rPr lang="en-GB" dirty="0" smtClean="0"/>
              <a:t>Consider referral for joint surgery if symptoms have a substantial impact on there quality of life.</a:t>
            </a:r>
          </a:p>
          <a:p>
            <a:endParaRPr lang="en-GB" dirty="0"/>
          </a:p>
          <a:p>
            <a:r>
              <a:rPr lang="en-GB" dirty="0" smtClean="0"/>
              <a:t>“Refer for consideration of joint surgery before there is prolonged and established functional limitation and severe pain.”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Referral for Surgery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800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 not refer for arthroscopic knee surgery unless clear history of mechanical locking.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Surgery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70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NICE acknowledge very little research into OA. </a:t>
            </a:r>
          </a:p>
          <a:p>
            <a:endParaRPr lang="en-GB" dirty="0"/>
          </a:p>
          <a:p>
            <a:r>
              <a:rPr lang="en-GB" dirty="0" smtClean="0"/>
              <a:t>Most research into treatments for single joint without any co-morbidities.</a:t>
            </a:r>
          </a:p>
          <a:p>
            <a:endParaRPr lang="en-GB" dirty="0"/>
          </a:p>
          <a:p>
            <a:r>
              <a:rPr lang="en-GB" dirty="0" smtClean="0"/>
              <a:t>Not much research in elderly.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352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Diagnosis clinical not x-ray.</a:t>
            </a:r>
          </a:p>
          <a:p>
            <a:r>
              <a:rPr lang="en-GB" dirty="0" smtClean="0"/>
              <a:t>Extensive history taking including </a:t>
            </a:r>
            <a:r>
              <a:rPr lang="en-GB" dirty="0" err="1" smtClean="0"/>
              <a:t>biopsychosocial</a:t>
            </a:r>
            <a:r>
              <a:rPr lang="en-GB" dirty="0" smtClean="0"/>
              <a:t>.</a:t>
            </a:r>
          </a:p>
          <a:p>
            <a:r>
              <a:rPr lang="en-GB" dirty="0" smtClean="0"/>
              <a:t>Exercise very important.</a:t>
            </a:r>
          </a:p>
          <a:p>
            <a:r>
              <a:rPr lang="en-GB" dirty="0" smtClean="0"/>
              <a:t>Information sharing important.</a:t>
            </a:r>
          </a:p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line non-</a:t>
            </a:r>
            <a:r>
              <a:rPr lang="en-GB" dirty="0" err="1" smtClean="0"/>
              <a:t>pharmalogical</a:t>
            </a:r>
            <a:r>
              <a:rPr lang="en-GB" dirty="0" smtClean="0"/>
              <a:t>.</a:t>
            </a:r>
          </a:p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line </a:t>
            </a:r>
            <a:r>
              <a:rPr lang="en-GB" dirty="0" err="1" smtClean="0"/>
              <a:t>pharmalogical</a:t>
            </a:r>
            <a:r>
              <a:rPr lang="en-GB" dirty="0" smtClean="0"/>
              <a:t>.</a:t>
            </a:r>
          </a:p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line Surgery.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6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51" y="332656"/>
            <a:ext cx="8743829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70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117</TotalTime>
  <Words>830</Words>
  <Application>Microsoft Office PowerPoint</Application>
  <PresentationFormat>On-screen Show (4:3)</PresentationFormat>
  <Paragraphs>127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Osteoarthritis  NICE Clinical Guideline 177 – Feb 2014 Replacing guideline 59 – Feb 2008</vt:lpstr>
      <vt:lpstr>PowerPoint Presentation</vt:lpstr>
      <vt:lpstr>Definition</vt:lpstr>
      <vt:lpstr>Pathology</vt:lpstr>
      <vt:lpstr>Diagnosis</vt:lpstr>
      <vt:lpstr>History should include - 1.</vt:lpstr>
      <vt:lpstr>History should include – 2</vt:lpstr>
      <vt:lpstr>History should include - 3</vt:lpstr>
      <vt:lpstr>History should include - 4</vt:lpstr>
      <vt:lpstr>Atypical features</vt:lpstr>
      <vt:lpstr>Management</vt:lpstr>
      <vt:lpstr>DO NOT OFFER</vt:lpstr>
      <vt:lpstr>Information sharing</vt:lpstr>
      <vt:lpstr>Exercise</vt:lpstr>
      <vt:lpstr>Footwear and aids</vt:lpstr>
      <vt:lpstr>Analgesics</vt:lpstr>
      <vt:lpstr>NSAID/COX-2 inhibitors.</vt:lpstr>
      <vt:lpstr>Follow-up and reviews.</vt:lpstr>
      <vt:lpstr>Referral for Surgery</vt:lpstr>
      <vt:lpstr>Surgery</vt:lpstr>
      <vt:lpstr>NICE</vt:lpstr>
      <vt:lpstr>Summary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Osteoarthritis  NICE Clinical Guideline 177 – Feb 2014 Replacing guideline 59 – Feb 2008</dc:title>
  <dc:creator>dan Alston</dc:creator>
  <cp:lastModifiedBy>dan Alston</cp:lastModifiedBy>
  <cp:revision>10</cp:revision>
  <dcterms:created xsi:type="dcterms:W3CDTF">2014-04-27T18:43:56Z</dcterms:created>
  <dcterms:modified xsi:type="dcterms:W3CDTF">2014-04-27T20:41:45Z</dcterms:modified>
</cp:coreProperties>
</file>