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4" r:id="rId17"/>
    <p:sldId id="275" r:id="rId18"/>
    <p:sldId id="276" r:id="rId19"/>
    <p:sldId id="273" r:id="rId20"/>
    <p:sldId id="27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Sheet1!$A$2:$A$13</c:f>
              <c:strCache>
                <c:ptCount val="12"/>
                <c:pt idx="0">
                  <c:v>Topical NSAIDS</c:v>
                </c:pt>
                <c:pt idx="1">
                  <c:v>Oral NSAIDS</c:v>
                </c:pt>
                <c:pt idx="2">
                  <c:v>Steroid Injection</c:v>
                </c:pt>
                <c:pt idx="3">
                  <c:v>Other analgesia</c:v>
                </c:pt>
                <c:pt idx="4">
                  <c:v>Acupuncture</c:v>
                </c:pt>
                <c:pt idx="5">
                  <c:v>Rest</c:v>
                </c:pt>
                <c:pt idx="6">
                  <c:v>Tubigrip/splint</c:v>
                </c:pt>
                <c:pt idx="7">
                  <c:v>Advice/PIL</c:v>
                </c:pt>
                <c:pt idx="8">
                  <c:v>Concentric exs</c:v>
                </c:pt>
                <c:pt idx="9">
                  <c:v>MSK referral</c:v>
                </c:pt>
                <c:pt idx="10">
                  <c:v>Eccentric Exs</c:v>
                </c:pt>
                <c:pt idx="11">
                  <c:v>Physiotherapy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25</c:v>
                </c:pt>
                <c:pt idx="2">
                  <c:v>19</c:v>
                </c:pt>
                <c:pt idx="3">
                  <c:v>4</c:v>
                </c:pt>
                <c:pt idx="4">
                  <c:v>2</c:v>
                </c:pt>
                <c:pt idx="5">
                  <c:v>6</c:v>
                </c:pt>
                <c:pt idx="6">
                  <c:v>3</c:v>
                </c:pt>
                <c:pt idx="7">
                  <c:v>7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4521728"/>
        <c:axId val="24527616"/>
      </c:barChart>
      <c:catAx>
        <c:axId val="24521728"/>
        <c:scaling>
          <c:orientation val="minMax"/>
        </c:scaling>
        <c:delete val="0"/>
        <c:axPos val="l"/>
        <c:majorTickMark val="none"/>
        <c:minorTickMark val="none"/>
        <c:tickLblPos val="nextTo"/>
        <c:crossAx val="24527616"/>
        <c:crosses val="autoZero"/>
        <c:auto val="1"/>
        <c:lblAlgn val="ctr"/>
        <c:lblOffset val="100"/>
        <c:noMultiLvlLbl val="0"/>
      </c:catAx>
      <c:valAx>
        <c:axId val="245276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245217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C94E2-1D64-4A31-8642-EF1F15892C0C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07E6-E933-4E5A-A82C-74F955208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C94E2-1D64-4A31-8642-EF1F15892C0C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07E6-E933-4E5A-A82C-74F955208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C94E2-1D64-4A31-8642-EF1F15892C0C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07E6-E933-4E5A-A82C-74F955208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C94E2-1D64-4A31-8642-EF1F15892C0C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07E6-E933-4E5A-A82C-74F955208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C94E2-1D64-4A31-8642-EF1F15892C0C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07E6-E933-4E5A-A82C-74F955208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C94E2-1D64-4A31-8642-EF1F15892C0C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07E6-E933-4E5A-A82C-74F955208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C94E2-1D64-4A31-8642-EF1F15892C0C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07E6-E933-4E5A-A82C-74F955208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C94E2-1D64-4A31-8642-EF1F15892C0C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07E6-E933-4E5A-A82C-74F955208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C94E2-1D64-4A31-8642-EF1F15892C0C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FA807E6-E933-4E5A-A82C-74F9552080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C94E2-1D64-4A31-8642-EF1F15892C0C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07E6-E933-4E5A-A82C-74F955208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C94E2-1D64-4A31-8642-EF1F15892C0C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807E6-E933-4E5A-A82C-74F955208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DC94E2-1D64-4A31-8642-EF1F15892C0C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FA807E6-E933-4E5A-A82C-74F95520804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mt/imgres?q=tendon+strain+cartoon&amp;hl=en&amp;biw=1280&amp;bih=632&amp;gbv=2&amp;tbm=isch&amp;tbnid=sNwq6JtEQVNBIM:&amp;imgrefurl=http://sentenceofdave.blogspot.com/2010_11_01_archive.html&amp;docid=UkWbwybmpQhLaM&amp;w=460&amp;h=300&amp;ei=U8BMTvn_F4OEOvvwjeEG&amp;zoom=1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ol-clipart.com/cgi-bin/admin.pl?do=license_image&amp;image_number=0511-0808-1812-214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Time to abandon the Tendinitis myth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4293096"/>
            <a:ext cx="7304856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Danica</a:t>
            </a:r>
            <a:r>
              <a:rPr lang="en-US" dirty="0" smtClean="0"/>
              <a:t> </a:t>
            </a:r>
            <a:r>
              <a:rPr lang="en-US" dirty="0" err="1" smtClean="0"/>
              <a:t>Bonello</a:t>
            </a:r>
            <a:r>
              <a:rPr lang="en-US" dirty="0" smtClean="0"/>
              <a:t> </a:t>
            </a:r>
            <a:r>
              <a:rPr lang="en-US" dirty="0" err="1" smtClean="0"/>
              <a:t>Spiteri</a:t>
            </a:r>
            <a:r>
              <a:rPr lang="en-US" dirty="0" smtClean="0"/>
              <a:t>  </a:t>
            </a:r>
          </a:p>
          <a:p>
            <a:r>
              <a:rPr lang="en-US" dirty="0" smtClean="0"/>
              <a:t>MD MRCP(UK) Dip SEM (Bath)</a:t>
            </a:r>
          </a:p>
          <a:p>
            <a:r>
              <a:rPr lang="en-US" dirty="0" smtClean="0"/>
              <a:t>Registrar in Sports &amp; Exercise Medicine, Leeds, UK</a:t>
            </a:r>
            <a:endParaRPr lang="en-US" dirty="0"/>
          </a:p>
        </p:txBody>
      </p:sp>
      <p:sp>
        <p:nvSpPr>
          <p:cNvPr id="20482" name="AutoShape 2" descr="data:image/jpg;base64,/9j/4AAQSkZJRgABAQAAAQABAAD/2wBDAAkGBwgHBgkIBwgKCgkLDRYPDQwMDRsUFRAWIB0iIiAdHx8kKDQsJCYxJx8fLT0tMTU3Ojo6Iys/RD84QzQ5Ojf/2wBDAQoKCg0MDRoPDxo3JR8lNzc3Nzc3Nzc3Nzc3Nzc3Nzc3Nzc3Nzc3Nzc3Nzc3Nzc3Nzc3Nzc3Nzc3Nzc3Nzc3Nzf/wAARCACCAMgDASIAAhEBAxEB/8QAHAABAAIDAQEBAAAAAAAAAAAAAAUGAQMEBwII/8QARxAAAgEDAgIFCAgCCAQHAAAAAQIDAAQRBSESMQYTQVGRByIyYXGBobEUFSM0UnLB0UJiFiQzVYKS0/AlorLiNVRjc4PS4f/EABoBAQEBAQEBAQAAAAAAAAAAAAAEAwIFAQb/xAAnEQACAgEEAgEEAwEAAAAAAAAAAQIRAwQSITEyQSIFE1FxFDNhQv/aAAwDAQACEQMRAD8A9xpSlAKUpQCtMk6RuFdgCa21TOnV/Jpl9ZTAkJMpTPZxKc/I/CuZSpWd447pUW/rkA3YV9CRDyIqjwa61xD5uSVFSFpqMzqudqx++il6RpFnaVF5nFfSsGUMvI8qq2pXsqwEk4Pqqf0ly+m2zHm0Sk+FdwyKTMcmJwSZ2UpStTEUpSgFKUoBWCQASeQrNcGuXiWOl3M8hOyEKBzLHYAe8ivjdKz6lbo6+tQjPEMUaVFGWYAVVNMvnmUpxkCM8Mj52Dd3u7e6teq6xE8tvaWwG5LdZ2Hs4R3nffu9tcKfx3M0eKpbS4CWM8mFZ412358qqsBuli664lCoNkUblz2D318walcJc2sEjK6m6MKsvaVcD5b18WUfb5ot1K+V5V9VqZClKUApSlAKUpQGDVK8pyxXPRiK6idHEV1GyuhBG+VOD76uF193l/IflVV6aIn9BCMADht8Ad/Glcz8WaYvNFa6Po00fAnpmMtkcx2fM1NaDdreWocjhkR2jlUfwupwR+vvFR/QqHrbi5cnHVxLEPact+1cejanHZ670hBGIhEL5Uz6LAcLr4hRUOxbbPUcnKTivROTXH0trwpvFbsIc97dvx291W7R/wDwu0/9pflVJ0S3kToe7PnrnjeZz3tgnPjnxq29GpxPpMbZzwkj3cx8CK2wqpfsl1PjX4ZLUpSqiEUpSgFKUoBVC6eauRcrbW+HMOAFzsZW5Z9g38avUjBELMcBQSfZXjN3eddqcNxKSzlmnYHtJycfIewmsM8qSX5LNFj3zb/BL3t4tlpkdrBJtEAZJcnJY5PxO9aNOfU7WRtOvdDkvLJG44JuNI5EzuQPO7O8Go7V7q1t7yxjvYjNDPcs0sed3KjC59WRnFSv9Ib3SddgsraZJrG4iDxtcQ/aw5JAUkHfl27771jLJb/woyw2JRXZMxPPbRmX6subQgYWaeXrmXO2AckLX10X02eS8tjM2Y7TiYbknc7Zz2nn7FArti1R73R7w3AibhjMiNHnDEb8jy3xUt0cRTbSTquBK54c9ykj55r7BbpquieUtsHa5JYcqzSlWEYpSlAKUpQClKUBpuvu035D8jVC8od71WhaRZ5KiXEr/lRB+rCr7dfd5vyH5GvJfKNN12qaZb52Swjz6ixJP/SKzzOoMo0sN+ZInOhLpFprSSHhMzNI3qG/6YrzbVriUdLZooGIjuQwYjtjfDEeK5qz2uomGzRFPDxcKYH4WVv2FU63lV+ksPHuIlYMT2AEkHwxUm++D9Hh02yUpP3R7Lp8inRmRsD7IAj1EcvDf31t8nUxl0UKTnhVPELwn/pqp2+otFpsyTMRJLC74bmNwAPAVZvJr5umzL3Ng+3iatMcrkjydVicMc2/bLnStJuoFlELTRiQ7BSwznu+fhW3I76rPKM0rGRTI76AzSsFgBknYV8xyxyxrJG4ZHAZWU5BB5EUBzavJ1WlXkn4IJD4Ka8RicSXd03MQvwD14UCvbdXXj0m9QblreQf8prwexfhu9SPb1zH4ZqTUej1vpauTRnWn+la1ZqTssnxZjVi1Fev1ZygweFAu3LGcVXFHW6zCoOS99EgI7AOM/t4VZ+H/jrZPpY92371OzXVeZOadATFdRq2InuFXG/LPEw8Fx76vGlx9Vp9unaI1z4VTrEcKhO1pmbwX/uq7wDESD+UVRpvZ5uo6RspSlVkwpSlAKUqJ1WS5XULNftlsmSXrXhBJEnm8AONwMdZ7wvvAlc1mqjealrDTtBBBcBbdyBL1LZkASYedtg7rGdvxD1VYtJWRdPtzO8jStGGcyc+I7kb8tzy7KA3XX3ab8h+RrxnykExa1bP+LT4cH3NXs1192mx+Bvka8h8qUB+labLjAOnxjwY/wD2FZZlcCz6e0tRGyuG5PnFT6MSOP8ACcGojTx1ur3Um3DlVJ9XM/AVst5iohXfbjRj7T/vxrTDDNYpLJMpDsfNHeeR/wB+uokuz9U5q4xZYG1A3BklZgFZlgGVVsgHic7g+qvS+gFncS6CLj6bPAZpWbhjjiwcHnunfmvHrdeN4IVJZYhwZHIsfSPxNfoLozafQtBsbcjDLECw9Z3PzrfTrk8b6vKKioo4p9GvlkvPod6qLcXX0niYNxA9VwcG3ZkKQQQQNuwVyjo/qTcCzX4dUlVyhdyDicSAA8xhfN7Ry2HOrVgVnFVnhFUj6P6tFbpHFq7iVYl893duJghDA5Pos2GzzHZ2VmbQtVMryw34QHH2JnlKlcR+bnOR6D+dz872irTgd1MCgK0mg36XayjUWKiQNwmaQ5XiUkbn8IYf4vVWmPQNZWHqzqxOIgobrH9ILHkkHORlG27Q53B3q14HdTAoDhktLmRmxfOqN/AIkIHq3Ga8Lvj9X63dW0kMKFubgMCSMqf4sdndX6CxivEPKdp0kGszzop8yXiOB/A4BB9gOan1C4R6H06e3LyRXR+X6RrNpzB+suPh7ABGd6tHEDrqqOzA9+5qn9FOJNcsw6txNclwTyx1ZPj+1XGGPPSAb5OA3wNSNUV6l3Mssa8F3bp3xkn3n/8ABV1XYAeqqbEOs1tFG4URofgf1q5rVOm9nm6j/kzSlKqJhSlKAVEa3f3tncW0dnbCVZN3co7cP2ka/wAPqdm3/AfXiXrBAPOgKqvSLVCgDaS/WdUHx1bjfC8iRjmWABI5DJHOvmfXNRYRzxWVwvUzOJIBBIGZQkhGfNOQcIw4c8+HnztgUDlThFAQEN9cagtxbXloFhe0ZuNVfhbIxjzgpGx5Y9+xxTPKjADpejygYBtXj27PNQj5GvTboD6PKe3gb5VSfKJambobZzD0oOAn2MhX5kVnkVxZtp3WRHnXQvTl1K+UTRh4jIqsM8jkD9vCrJ0r0iFtPEsUfNcqfUxYjHrxjxNfHk1t0N3dScIHC8Env4Wz8gffU30uKxaAi53MYA232jA+eawjHg9HU5pfyavopXQnTRe30alDwtKsaDsIPpHwz417woAGAMV5n0A0x57uRlnkgEUZIaJIyQSeEbshPoqfGr59XXH97Xv+WH/TrXCvjZJrsjnl/RJV8SypFG0kjBUUZLHYAVwfV1x/e17/AJYf9OvmfSnltbi3uLuS7jmiaMxXKIUIPeFVSfGtiM7fpcHUNP1qdSgJaTiHCuOeT2Ywc92K2q4dQynKkZBHaKrDdHL5o3jOqyshRlQSFnKgiQBS2cuMOuSdzwDfu+W6O6kYXRdSAk4mCuDIMoVYDI4sAqWHLmFGezAFqznlWah7TS7pIpVOpTqWmaQGIISAcbEurZxvj1HcnnW/6uuP72vf8sP+nQEhVH6bwrFrdjcHBEycBzv6Lf8AdVn+rbn+9r3/ACw/6dVvpxYSw2NvcNeTzsk3D9pHCeEEHf8As+8Cs8quJrgdT4Knr1tHbdM9GjiQIFt+SgBcBJMbewV1wnGvu4Hoog9/CK4tYDSdP7Ydc0ohtCSzhM+cjbeaoqVtoOHWJi3Jp1GfYq1Fm8y6/iv0WDR163XZnPITED/Dt+lW4VVOiuZL6R8bHikz7Tt8zVrqnTr4WSal/Ov8M0pSqCcUpSgFKUoBSlKA1XX3ab8h+Rqu9Ko+t6CXC91tG3gVP6VYrr7tN+Q/I1Da4M9CrvbONPJ/5K+S6Z1B1JMoPk1OLa+LbvwJg+yNsfpXT04u/wCrQxIcHrWwfUGOPgK4PJz/AGl9Gd1VyMerBx865+lInutSsoYvOGSTvyOxGfE1Mn8T0ZpPVNv9l+8nVoYdGa4Yf28hCn+VPNHxDH31bKjNLksNP0+2s47qDghjVB9oN8DnXWt9aMwVbmEk7ABxvVEFtikefklum2dFKi01yza7vLZ2ZGteDiLcn4iQOHG584FfaMVoj6R2kjyouzpMsaqxxxg8OGG38w29neK6OCbpUHYdJrG5jDzN9GzwcKyMCTxIr9n5wPb7RXY+s2KLbOZvMuQxifhPCQOZzjw78jFASFKjIte0yZ1SK6RnYAgYO+eHAG3Pz12571ps+kum3FnbXDzCJp40cRHJYFuHC7Dc5dBgfiHfQEzUL0vh67QrgYB4Sj7+phXeupWZhinNzEIpkDxOXADqRkEe4io3pDf2cuj3SR3cDMVGAJBnmK5n4s6h5I8/ni4ukk10N8LBHn/4JG/UVLwDrL2eU+jG8je0hiP0qPnRop7dv/MXnFn+RLbgHxzUlCRFBfFhuk0yNjszIcfAg++vPyeTPRbuib6HpwzXQ7EVF9+9Wmq90UxxX3f1oHwqwVZg/rRFqHeVmaUpWxiKUpQClKUApSlAabv7tL+RvlVf6T3S23Qa5ZmAL2YiQfiZlAAHjVkYBhgjIPOvOfKzA9vpGmQ2pYQJI44Sxb+DbcnuzXM3UWzvGrmkRXk/h6q5vnbIBVX8VUfrX1ptgt30xju5grRxXEVshP4gC7fJR41t6GSN9V3E0ihGISPHfgD9qj9G1PhhuJly0gvmli9ozjNRp7YKy1pyyS/R7GFT8K+FZ4F5hR4VXdP6TpMkYubWVJCPOKYZf3qwW88dxCk0LB43GVYdtWRmpdEMoSh2iOuNA0+44TJC4dU4FdZWVgOMPnIOchlBB5j3nODoGndf1xhYycYfiMjHzsqc8+9F8KlqV0ckRD0e063kjkt45Y2jXgBSZxleFVwd9xhF59oz35+pdB06W1itXgIiiLlAjsuC25OQRvk59R3qVpQETL0f0+V+skjlMnEGDmZ+LiHBhs55/Zp4es18w9G9KtxGIrXh6plZPtG80qUII3/9NM9/Dv25mKUBotLWG0tobaFOGGFBHGpOcKBgDJ9VR3SXh+q3iAHFLIiDb1gn4A1MVAdI5CZoYwdo45JSPXjhX5tXGR1E7xq5op03Emp6Ysi5tpDIUfsDAFeE92zE+v3VKa04tr51toxKmoR+dhvRdQF4vYVxy7V9dcmoW11d2JFoVUWrh0LqeDiA33G/aRtnYnY5250QyOi6i03Ey8RFonEAqnPCx3wnm7nkzY3wBUUuyq12S+jaj9Xam/XnEE2AxI9E9h+NXZGDAEEEEZBBzmqLNpylVTq3icknLA4Y7nh59mfAD11ixOpWA/q1w6xgnEb7j48x7MVpjy7FTPuXEsr3RL7Sq3b9J1VeC/tpI3G3FEOIH3c/nUraatZXZAhm848ldSpPjVMZxl0SSxTj2jvpXzkUrqzg+qUpX0ClKUBivOvLD1zQaPHGpMb3Dhj2cXDtn3Zr0aqT5VYLiTQYJYI2dILjrJSoyUXhYcXsBIyezn2Vxk8Wd4vNELobQr0XkMEwdsM2/bgnHw+VQ89hY6NPaI91IwlIPVh8Mp4NycbkZGN8864uiGqW9u8sV4zKDCysjZIkz2DGQfV7atenWsmoTN9GQTXUuOulG6w9y57h3czjPbUltx21yXKKU274NelR3d0ogsl62Qk54jsq55sf9+yvRdOtxaWMFuCCIkC7DA2FaNI0q20qAx26ec28kjbs57yf05Cu+qcWPZySZs33HXpGaUpWpiKUpQClKUAqo9IJmj1C5dwCqrGADy4QCx+OfCrdUJr2jy3rrc2cgjuEGMNyccxv2EH29u1Z5YuUeDTFJKXJokuUjtlUxoyBfMXiwD+1cKyJFB1FpFEeL0lgTzR7/ZWq10fVYFCCzVgD5oederT2D/fuG1SY0fU5EBe8t43/AArGWA95IqVQm/RQnjj2z4gIZFV1LBQAcjHIVvZ4WXhKY9Vc7aZrEJDD6JcAdgJQ/EH50ka4hA+l6dMv80Q6wfDevu2S7R3ug3wz5m0+CcZ84eyuNNOeNyqy5TtVkyPCsXGrWyZEfWO45JjhPga5ItRgupB9HEsyvlWjRmE0R7xg5I7+74VxXJryl2SsU11HPbR2dvxccgRpI5x1ajO5ZfYCMY5kUrr0fRmDx3l7LI0yk8AICtw/w9ZjmR7qVVBOiDJJN8FgpSlbGQpSlAK+T6JpSgOVtM092LvY2rM25YwqSfhW5FVAFRQqg4AAwBSlZ+zSXRupSlaGYpSlAKUpQClKUApSlAYrNKUAr5bmKUoD5BOTvWEVRhgoyeZxSlcezqPR9rSlK7OUf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42875" y="-579438"/>
            <a:ext cx="1866900" cy="1219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4" name="AutoShape 4" descr="data:image/jpg;base64,/9j/4AAQSkZJRgABAQAAAQABAAD/2wBDAAkGBwgHBgkIBwgKCgkLDRYPDQwMDRsUFRAWIB0iIiAdHx8kKDQsJCYxJx8fLT0tMTU3Ojo6Iys/RD84QzQ5Ojf/2wBDAQoKCg0MDRoPDxo3JR8lNzc3Nzc3Nzc3Nzc3Nzc3Nzc3Nzc3Nzc3Nzc3Nzc3Nzc3Nzc3Nzc3Nzc3Nzc3Nzc3Nzf/wAARCACCAMgDASIAAhEBAxEB/8QAHAABAAIDAQEBAAAAAAAAAAAAAAUGAQMEBwII/8QARxAAAgEDAgIFCAgCCAQHAAAAAQIDAAQRBSESMQYTQVGRByIyYXGBobEUFSM0UnLB0UJiFiQzVYKS0/AlorLiNVRjc4PS4f/EABoBAQEBAQEBAQAAAAAAAAAAAAAEAwIFAQb/xAAnEQACAgEEAgEEAwEAAAAAAAAAAQIRAwQSITEyQSIFE1FxFDNhQv/aAAwDAQACEQMRAD8A9xpSlAKUpQCtMk6RuFdgCa21TOnV/Jpl9ZTAkJMpTPZxKc/I/CuZSpWd447pUW/rkA3YV9CRDyIqjwa61xD5uSVFSFpqMzqudqx++il6RpFnaVF5nFfSsGUMvI8qq2pXsqwEk4Pqqf0ly+m2zHm0Sk+FdwyKTMcmJwSZ2UpStTEUpSgFKUoBWCQASeQrNcGuXiWOl3M8hOyEKBzLHYAe8ivjdKz6lbo6+tQjPEMUaVFGWYAVVNMvnmUpxkCM8Mj52Dd3u7e6teq6xE8tvaWwG5LdZ2Hs4R3nffu9tcKfx3M0eKpbS4CWM8mFZ412358qqsBuli664lCoNkUblz2D318walcJc2sEjK6m6MKsvaVcD5b18WUfb5ot1K+V5V9VqZClKUApSlAKUpQGDVK8pyxXPRiK6idHEV1GyuhBG+VOD76uF193l/IflVV6aIn9BCMADht8Ad/Glcz8WaYvNFa6Po00fAnpmMtkcx2fM1NaDdreWocjhkR2jlUfwupwR+vvFR/QqHrbi5cnHVxLEPact+1cejanHZ670hBGIhEL5Uz6LAcLr4hRUOxbbPUcnKTivROTXH0trwpvFbsIc97dvx291W7R/wDwu0/9pflVJ0S3kToe7PnrnjeZz3tgnPjnxq29GpxPpMbZzwkj3cx8CK2wqpfsl1PjX4ZLUpSqiEUpSgFKUoBVC6eauRcrbW+HMOAFzsZW5Z9g38avUjBELMcBQSfZXjN3eddqcNxKSzlmnYHtJycfIewmsM8qSX5LNFj3zb/BL3t4tlpkdrBJtEAZJcnJY5PxO9aNOfU7WRtOvdDkvLJG44JuNI5EzuQPO7O8Go7V7q1t7yxjvYjNDPcs0sed3KjC59WRnFSv9Ib3SddgsraZJrG4iDxtcQ/aw5JAUkHfl27771jLJb/woyw2JRXZMxPPbRmX6subQgYWaeXrmXO2AckLX10X02eS8tjM2Y7TiYbknc7Zz2nn7FArti1R73R7w3AibhjMiNHnDEb8jy3xUt0cRTbSTquBK54c9ykj55r7BbpquieUtsHa5JYcqzSlWEYpSlAKUpQClKUBpuvu035D8jVC8od71WhaRZ5KiXEr/lRB+rCr7dfd5vyH5GvJfKNN12qaZb52Swjz6ixJP/SKzzOoMo0sN+ZInOhLpFprSSHhMzNI3qG/6YrzbVriUdLZooGIjuQwYjtjfDEeK5qz2uomGzRFPDxcKYH4WVv2FU63lV+ksPHuIlYMT2AEkHwxUm++D9Hh02yUpP3R7Lp8inRmRsD7IAj1EcvDf31t8nUxl0UKTnhVPELwn/pqp2+otFpsyTMRJLC74bmNwAPAVZvJr5umzL3Ng+3iatMcrkjydVicMc2/bLnStJuoFlELTRiQ7BSwznu+fhW3I76rPKM0rGRTI76AzSsFgBknYV8xyxyxrJG4ZHAZWU5BB5EUBzavJ1WlXkn4IJD4Ka8RicSXd03MQvwD14UCvbdXXj0m9QblreQf8prwexfhu9SPb1zH4ZqTUej1vpauTRnWn+la1ZqTssnxZjVi1Fev1ZygweFAu3LGcVXFHW6zCoOS99EgI7AOM/t4VZ+H/jrZPpY92371OzXVeZOadATFdRq2InuFXG/LPEw8Fx76vGlx9Vp9unaI1z4VTrEcKhO1pmbwX/uq7wDESD+UVRpvZ5uo6RspSlVkwpSlAKUqJ1WS5XULNftlsmSXrXhBJEnm8AONwMdZ7wvvAlc1mqjealrDTtBBBcBbdyBL1LZkASYedtg7rGdvxD1VYtJWRdPtzO8jStGGcyc+I7kb8tzy7KA3XX3ab8h+RrxnykExa1bP+LT4cH3NXs1192mx+Bvka8h8qUB+labLjAOnxjwY/wD2FZZlcCz6e0tRGyuG5PnFT6MSOP8ACcGojTx1ur3Um3DlVJ9XM/AVst5iohXfbjRj7T/vxrTDDNYpLJMpDsfNHeeR/wB+uokuz9U5q4xZYG1A3BklZgFZlgGVVsgHic7g+qvS+gFncS6CLj6bPAZpWbhjjiwcHnunfmvHrdeN4IVJZYhwZHIsfSPxNfoLozafQtBsbcjDLECw9Z3PzrfTrk8b6vKKioo4p9GvlkvPod6qLcXX0niYNxA9VwcG3ZkKQQQQNuwVyjo/qTcCzX4dUlVyhdyDicSAA8xhfN7Ry2HOrVgVnFVnhFUj6P6tFbpHFq7iVYl893duJghDA5Pos2GzzHZ2VmbQtVMryw34QHH2JnlKlcR+bnOR6D+dz872irTgd1MCgK0mg36XayjUWKiQNwmaQ5XiUkbn8IYf4vVWmPQNZWHqzqxOIgobrH9ILHkkHORlG27Q53B3q14HdTAoDhktLmRmxfOqN/AIkIHq3Ga8Lvj9X63dW0kMKFubgMCSMqf4sdndX6CxivEPKdp0kGszzop8yXiOB/A4BB9gOan1C4R6H06e3LyRXR+X6RrNpzB+suPh7ABGd6tHEDrqqOzA9+5qn9FOJNcsw6txNclwTyx1ZPj+1XGGPPSAb5OA3wNSNUV6l3Mssa8F3bp3xkn3n/8ABV1XYAeqqbEOs1tFG4URofgf1q5rVOm9nm6j/kzSlKqJhSlKAVEa3f3tncW0dnbCVZN3co7cP2ka/wAPqdm3/AfXiXrBAPOgKqvSLVCgDaS/WdUHx1bjfC8iRjmWABI5DJHOvmfXNRYRzxWVwvUzOJIBBIGZQkhGfNOQcIw4c8+HnztgUDlThFAQEN9cagtxbXloFhe0ZuNVfhbIxjzgpGx5Y9+xxTPKjADpejygYBtXj27PNQj5GvTboD6PKe3gb5VSfKJambobZzD0oOAn2MhX5kVnkVxZtp3WRHnXQvTl1K+UTRh4jIqsM8jkD9vCrJ0r0iFtPEsUfNcqfUxYjHrxjxNfHk1t0N3dScIHC8Env4Wz8gffU30uKxaAi53MYA232jA+eawjHg9HU5pfyavopXQnTRe30alDwtKsaDsIPpHwz417woAGAMV5n0A0x57uRlnkgEUZIaJIyQSeEbshPoqfGr59XXH97Xv+WH/TrXCvjZJrsjnl/RJV8SypFG0kjBUUZLHYAVwfV1x/e17/AJYf9OvmfSnltbi3uLuS7jmiaMxXKIUIPeFVSfGtiM7fpcHUNP1qdSgJaTiHCuOeT2Ywc92K2q4dQynKkZBHaKrDdHL5o3jOqyshRlQSFnKgiQBS2cuMOuSdzwDfu+W6O6kYXRdSAk4mCuDIMoVYDI4sAqWHLmFGezAFqznlWah7TS7pIpVOpTqWmaQGIISAcbEurZxvj1HcnnW/6uuP72vf8sP+nQEhVH6bwrFrdjcHBEycBzv6Lf8AdVn+rbn+9r3/ACw/6dVvpxYSw2NvcNeTzsk3D9pHCeEEHf8As+8Cs8quJrgdT4Knr1tHbdM9GjiQIFt+SgBcBJMbewV1wnGvu4Hoog9/CK4tYDSdP7Ydc0ohtCSzhM+cjbeaoqVtoOHWJi3Jp1GfYq1Fm8y6/iv0WDR163XZnPITED/Dt+lW4VVOiuZL6R8bHikz7Tt8zVrqnTr4WSal/Ov8M0pSqCcUpSgFKUoBSlKA1XX3ab8h+Rqu9Ko+t6CXC91tG3gVP6VYrr7tN+Q/I1Da4M9CrvbONPJ/5K+S6Z1B1JMoPk1OLa+LbvwJg+yNsfpXT04u/wCrQxIcHrWwfUGOPgK4PJz/AGl9Gd1VyMerBx865+lInutSsoYvOGSTvyOxGfE1Mn8T0ZpPVNv9l+8nVoYdGa4Yf28hCn+VPNHxDH31bKjNLksNP0+2s47qDghjVB9oN8DnXWt9aMwVbmEk7ABxvVEFtikefklum2dFKi01yza7vLZ2ZGteDiLcn4iQOHG584FfaMVoj6R2kjyouzpMsaqxxxg8OGG38w29neK6OCbpUHYdJrG5jDzN9GzwcKyMCTxIr9n5wPb7RXY+s2KLbOZvMuQxifhPCQOZzjw78jFASFKjIte0yZ1SK6RnYAgYO+eHAG3Pz12571ps+kum3FnbXDzCJp40cRHJYFuHC7Dc5dBgfiHfQEzUL0vh67QrgYB4Sj7+phXeupWZhinNzEIpkDxOXADqRkEe4io3pDf2cuj3SR3cDMVGAJBnmK5n4s6h5I8/ni4ukk10N8LBHn/4JG/UVLwDrL2eU+jG8je0hiP0qPnRop7dv/MXnFn+RLbgHxzUlCRFBfFhuk0yNjszIcfAg++vPyeTPRbuib6HpwzXQ7EVF9+9Wmq90UxxX3f1oHwqwVZg/rRFqHeVmaUpWxiKUpQClKUApSlAabv7tL+RvlVf6T3S23Qa5ZmAL2YiQfiZlAAHjVkYBhgjIPOvOfKzA9vpGmQ2pYQJI44Sxb+DbcnuzXM3UWzvGrmkRXk/h6q5vnbIBVX8VUfrX1ptgt30xju5grRxXEVshP4gC7fJR41t6GSN9V3E0ihGISPHfgD9qj9G1PhhuJly0gvmli9ozjNRp7YKy1pyyS/R7GFT8K+FZ4F5hR4VXdP6TpMkYubWVJCPOKYZf3qwW88dxCk0LB43GVYdtWRmpdEMoSh2iOuNA0+44TJC4dU4FdZWVgOMPnIOchlBB5j3nODoGndf1xhYycYfiMjHzsqc8+9F8KlqV0ckRD0e063kjkt45Y2jXgBSZxleFVwd9xhF59oz35+pdB06W1itXgIiiLlAjsuC25OQRvk59R3qVpQETL0f0+V+skjlMnEGDmZ+LiHBhs55/Zp4es18w9G9KtxGIrXh6plZPtG80qUII3/9NM9/Dv25mKUBotLWG0tobaFOGGFBHGpOcKBgDJ9VR3SXh+q3iAHFLIiDb1gn4A1MVAdI5CZoYwdo45JSPXjhX5tXGR1E7xq5op03Emp6Ysi5tpDIUfsDAFeE92zE+v3VKa04tr51toxKmoR+dhvRdQF4vYVxy7V9dcmoW11d2JFoVUWrh0LqeDiA33G/aRtnYnY5250QyOi6i03Ey8RFonEAqnPCx3wnm7nkzY3wBUUuyq12S+jaj9Xam/XnEE2AxI9E9h+NXZGDAEEEEZBBzmqLNpylVTq3icknLA4Y7nh59mfAD11ixOpWA/q1w6xgnEb7j48x7MVpjy7FTPuXEsr3RL7Sq3b9J1VeC/tpI3G3FEOIH3c/nUraatZXZAhm848ldSpPjVMZxl0SSxTj2jvpXzkUrqzg+qUpX0ClKUBivOvLD1zQaPHGpMb3Dhj2cXDtn3Zr0aqT5VYLiTQYJYI2dILjrJSoyUXhYcXsBIyezn2Vxk8Wd4vNELobQr0XkMEwdsM2/bgnHw+VQ89hY6NPaI91IwlIPVh8Mp4NycbkZGN8864uiGqW9u8sV4zKDCysjZIkz2DGQfV7atenWsmoTN9GQTXUuOulG6w9y57h3czjPbUltx21yXKKU274NelR3d0ogsl62Qk54jsq55sf9+yvRdOtxaWMFuCCIkC7DA2FaNI0q20qAx26ec28kjbs57yf05Cu+qcWPZySZs33HXpGaUpWpiKUpQClKUAqo9IJmj1C5dwCqrGADy4QCx+OfCrdUJr2jy3rrc2cgjuEGMNyccxv2EH29u1Z5YuUeDTFJKXJokuUjtlUxoyBfMXiwD+1cKyJFB1FpFEeL0lgTzR7/ZWq10fVYFCCzVgD5oederT2D/fuG1SY0fU5EBe8t43/AArGWA95IqVQm/RQnjj2z4gIZFV1LBQAcjHIVvZ4WXhKY9Vc7aZrEJDD6JcAdgJQ/EH50ka4hA+l6dMv80Q6wfDevu2S7R3ug3wz5m0+CcZ84eyuNNOeNyqy5TtVkyPCsXGrWyZEfWO45JjhPga5ItRgupB9HEsyvlWjRmE0R7xg5I7+74VxXJryl2SsU11HPbR2dvxccgRpI5x1ajO5ZfYCMY5kUrr0fRmDx3l7LI0yk8AICtw/w9ZjmR7qVVBOiDJJN8FgpSlbGQpSlAK+T6JpSgOVtM092LvY2rM25YwqSfhW5FVAFRQqg4AAwBSlZ+zSXRupSlaGYpSlAKUpQClKUApSlAYrNKUAr5bmKUoD5BOTvWEVRhgoyeZxSlcezqPR9rSlK7OUf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42875" y="-579438"/>
            <a:ext cx="1866900" cy="1219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86" name="Picture 6" descr="http://t2.gstatic.com/images?q=tbn:ANd9GcSLFmuSV2RYqwT6s09dF8r_9Xz9laehC3J6Lg6_UQ7zuVUALEl_uw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564904"/>
            <a:ext cx="3317938" cy="2160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Tendinopathy</a:t>
            </a:r>
            <a:r>
              <a:rPr lang="en-US" smtClean="0"/>
              <a:t>…..</a:t>
            </a:r>
            <a:br>
              <a:rPr lang="en-US" smtClean="0"/>
            </a:br>
            <a:r>
              <a:rPr lang="en-US" dirty="0" smtClean="0"/>
              <a:t>How does it happen?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sz="3200" dirty="0" smtClean="0"/>
              <a:t>mechanical stresses on the tendon with repetitive loading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Impingement of the tendon between adjacent structures (bones, ligaments) and impaired blood supply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ctr"/>
            <a:r>
              <a:rPr lang="en-US" dirty="0" smtClean="0"/>
              <a:t>Causes	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Intrinsic Factors</a:t>
            </a:r>
            <a:endParaRPr lang="en-US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Extrinsic Factors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Age – ‘mature’ tissues heal less efficiently</a:t>
            </a:r>
          </a:p>
          <a:p>
            <a:r>
              <a:rPr lang="en-US" dirty="0" smtClean="0"/>
              <a:t>Chronic disease – diabetes, rheumatoid arthritis, connective tissue disease</a:t>
            </a:r>
          </a:p>
          <a:p>
            <a:r>
              <a:rPr lang="en-US" dirty="0" smtClean="0"/>
              <a:t>Biomechanics – adverse mechanical stress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Repetitive activity in work, sport or leisure</a:t>
            </a:r>
          </a:p>
          <a:p>
            <a:r>
              <a:rPr lang="en-US" dirty="0" smtClean="0"/>
              <a:t>Often a sudden burst of DIY activities (gardening, </a:t>
            </a:r>
            <a:r>
              <a:rPr lang="en-US" dirty="0" err="1" smtClean="0"/>
              <a:t>painting,refurbishing</a:t>
            </a:r>
            <a:r>
              <a:rPr lang="en-US" dirty="0" smtClean="0"/>
              <a:t>)</a:t>
            </a:r>
          </a:p>
          <a:p>
            <a:r>
              <a:rPr lang="en-US" dirty="0" smtClean="0"/>
              <a:t>Sport – an increase in training load</a:t>
            </a:r>
            <a:endParaRPr lang="en-US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House Painting cartoon 1 - search ID ctsn155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r>
              <a:rPr kumimoji="0" lang="en-US" sz="2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8434" name="Picture 2" descr="house painting cartoons, house painting cartoon, house painting picture, house painting pictures, house painting image, house painting images, house painting illustration, house painting illustrations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4797152"/>
            <a:ext cx="1738746" cy="1844824"/>
          </a:xfrm>
          <a:prstGeom prst="rect">
            <a:avLst/>
          </a:prstGeom>
          <a:noFill/>
        </p:spPr>
      </p:pic>
      <p:pic>
        <p:nvPicPr>
          <p:cNvPr id="18436" name="Picture 4" descr="Clip Art: Swimmi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5013176"/>
            <a:ext cx="2736304" cy="1649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Pain is linked to activity, but also present at rest</a:t>
            </a:r>
          </a:p>
          <a:p>
            <a:r>
              <a:rPr lang="en-US" dirty="0" smtClean="0"/>
              <a:t>Pain felt after activity or during prolonged activity, thus reduces performance at work</a:t>
            </a:r>
          </a:p>
          <a:p>
            <a:r>
              <a:rPr lang="en-US" dirty="0" smtClean="0"/>
              <a:t>In early stages, pain eases off with ‘warm up’</a:t>
            </a:r>
          </a:p>
          <a:p>
            <a:r>
              <a:rPr lang="en-US" dirty="0" smtClean="0"/>
              <a:t>Symptoms return later, limiting activity</a:t>
            </a:r>
          </a:p>
          <a:p>
            <a:r>
              <a:rPr lang="en-US" dirty="0" smtClean="0"/>
              <a:t>Weakness and loss of function of affected part</a:t>
            </a:r>
          </a:p>
          <a:p>
            <a:r>
              <a:rPr lang="en-US" dirty="0" smtClean="0"/>
              <a:t>Occasionally tendon rupture ensues (Achilles)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Assessment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Often little to see, sometimes slight swelling</a:t>
            </a:r>
          </a:p>
          <a:p>
            <a:r>
              <a:rPr lang="en-US" sz="3600" dirty="0" smtClean="0"/>
              <a:t>Tender to touch</a:t>
            </a:r>
          </a:p>
          <a:p>
            <a:r>
              <a:rPr lang="en-US" sz="3600" dirty="0" smtClean="0"/>
              <a:t>Reduced ROM limited by tightness in muscle</a:t>
            </a:r>
          </a:p>
          <a:p>
            <a:r>
              <a:rPr lang="en-US" sz="3600" dirty="0" smtClean="0"/>
              <a:t>Pain on impingement of the affected tendon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Imaging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Not usually required to make diagnosis</a:t>
            </a:r>
          </a:p>
          <a:p>
            <a:r>
              <a:rPr lang="en-US" sz="3600" dirty="0" smtClean="0"/>
              <a:t>Used to exclude other pathology</a:t>
            </a:r>
          </a:p>
          <a:p>
            <a:r>
              <a:rPr lang="en-US" sz="3600" dirty="0" smtClean="0"/>
              <a:t>Ultrasound – preferred option</a:t>
            </a:r>
          </a:p>
          <a:p>
            <a:r>
              <a:rPr lang="en-US" sz="3600" dirty="0" smtClean="0"/>
              <a:t>Partial tears are quite a common finding, even in asymptomatic tendons</a:t>
            </a:r>
          </a:p>
          <a:p>
            <a:r>
              <a:rPr lang="en-US" sz="3600" dirty="0" smtClean="0"/>
              <a:t>Occur more often in older adults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Old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Tendinitis</a:t>
            </a:r>
          </a:p>
          <a:p>
            <a:r>
              <a:rPr lang="en-US" sz="3600" dirty="0" smtClean="0"/>
              <a:t>Inflammatory condition</a:t>
            </a:r>
          </a:p>
          <a:p>
            <a:r>
              <a:rPr lang="en-US" sz="3600" dirty="0" smtClean="0"/>
              <a:t>Anti-inflammatory treatments</a:t>
            </a:r>
          </a:p>
          <a:p>
            <a:r>
              <a:rPr lang="en-US" sz="3600" dirty="0" smtClean="0"/>
              <a:t>Steroid injections</a:t>
            </a:r>
          </a:p>
          <a:p>
            <a:r>
              <a:rPr lang="en-US" sz="3600" dirty="0" smtClean="0"/>
              <a:t>?surgery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Pathology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389120"/>
          </a:xfrm>
        </p:spPr>
        <p:txBody>
          <a:bodyPr/>
          <a:lstStyle/>
          <a:p>
            <a:r>
              <a:rPr lang="en-US" dirty="0" smtClean="0"/>
              <a:t>Tendon histopathology: there is no inflammatory change in symptomatic tendons</a:t>
            </a:r>
          </a:p>
          <a:p>
            <a:r>
              <a:rPr lang="en-US" dirty="0" smtClean="0"/>
              <a:t>Pathological process is </a:t>
            </a:r>
            <a:r>
              <a:rPr lang="en-US" dirty="0" err="1" smtClean="0"/>
              <a:t>mucoid</a:t>
            </a:r>
            <a:r>
              <a:rPr lang="en-US" dirty="0" smtClean="0"/>
              <a:t> degeneration with inadequate repair and </a:t>
            </a:r>
            <a:r>
              <a:rPr lang="en-US" dirty="0" err="1" smtClean="0"/>
              <a:t>remodelling</a:t>
            </a:r>
            <a:r>
              <a:rPr lang="en-US" dirty="0" smtClean="0"/>
              <a:t>. </a:t>
            </a:r>
          </a:p>
          <a:p>
            <a:r>
              <a:rPr lang="en-US" dirty="0" smtClean="0"/>
              <a:t>Loss of tightly bundled collagen structure and increased </a:t>
            </a:r>
            <a:r>
              <a:rPr lang="en-US" dirty="0" err="1" smtClean="0"/>
              <a:t>proteoglycan</a:t>
            </a:r>
            <a:r>
              <a:rPr lang="en-US" dirty="0" smtClean="0"/>
              <a:t> ground substance in tendon</a:t>
            </a:r>
          </a:p>
          <a:p>
            <a:r>
              <a:rPr lang="en-US" dirty="0" smtClean="0"/>
              <a:t>Evidence of </a:t>
            </a:r>
            <a:r>
              <a:rPr lang="en-US" dirty="0" err="1" smtClean="0"/>
              <a:t>neovascularisation</a:t>
            </a:r>
            <a:r>
              <a:rPr lang="en-US" dirty="0" smtClean="0"/>
              <a:t>,                                 with growth of nerve </a:t>
            </a:r>
            <a:r>
              <a:rPr lang="en-US" dirty="0" err="1" smtClean="0"/>
              <a:t>fibres</a:t>
            </a:r>
            <a:r>
              <a:rPr lang="en-US" dirty="0" smtClean="0"/>
              <a:t> into                             tendon</a:t>
            </a:r>
            <a:endParaRPr lang="en-US" dirty="0"/>
          </a:p>
        </p:txBody>
      </p:sp>
      <p:pic>
        <p:nvPicPr>
          <p:cNvPr id="13314" name="Picture 2" descr="[neovascularization+of+achilles.png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419600"/>
            <a:ext cx="3000375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 is there pain?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Pain is due to </a:t>
            </a:r>
            <a:r>
              <a:rPr lang="en-US" sz="2800" dirty="0" err="1" smtClean="0"/>
              <a:t>neovascularisation</a:t>
            </a:r>
            <a:r>
              <a:rPr lang="en-US" sz="2800" dirty="0" smtClean="0"/>
              <a:t> and neural growth</a:t>
            </a:r>
          </a:p>
          <a:p>
            <a:r>
              <a:rPr lang="en-US" sz="2800" dirty="0" smtClean="0"/>
              <a:t>Irritation of mechanoreceptors by vibration, traction or shear forces, which trigger </a:t>
            </a:r>
            <a:r>
              <a:rPr lang="en-US" sz="2800" dirty="0" err="1" smtClean="0"/>
              <a:t>nociceptive</a:t>
            </a:r>
            <a:r>
              <a:rPr lang="en-US" sz="2800" dirty="0" smtClean="0"/>
              <a:t> receptors by neurotransmitters such as substance P and by </a:t>
            </a:r>
            <a:r>
              <a:rPr lang="en-US" sz="2800" dirty="0" err="1" smtClean="0"/>
              <a:t>biomecanical</a:t>
            </a:r>
            <a:r>
              <a:rPr lang="en-US" sz="2800" dirty="0" smtClean="0"/>
              <a:t> irritants such as </a:t>
            </a:r>
            <a:r>
              <a:rPr lang="en-US" sz="2800" dirty="0" err="1" smtClean="0"/>
              <a:t>chondroitin</a:t>
            </a:r>
            <a:r>
              <a:rPr lang="en-US" sz="2800" dirty="0" smtClean="0"/>
              <a:t> </a:t>
            </a:r>
            <a:r>
              <a:rPr lang="en-US" sz="2800" dirty="0" err="1" smtClean="0"/>
              <a:t>sulphate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Modern treatments aim to reverse the </a:t>
            </a:r>
            <a:r>
              <a:rPr lang="en-US" sz="2800" dirty="0" err="1" smtClean="0"/>
              <a:t>neovascularisation</a:t>
            </a:r>
            <a:r>
              <a:rPr lang="en-US" sz="2800" dirty="0" smtClean="0"/>
              <a:t> and encourage healing and </a:t>
            </a:r>
            <a:r>
              <a:rPr lang="en-US" sz="2800" dirty="0" err="1" smtClean="0"/>
              <a:t>remodelling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New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Tendinopathy</a:t>
            </a:r>
            <a:endParaRPr lang="en-US" dirty="0" smtClean="0"/>
          </a:p>
          <a:p>
            <a:r>
              <a:rPr lang="en-US" dirty="0" smtClean="0"/>
              <a:t>Degenerative condition</a:t>
            </a:r>
          </a:p>
          <a:p>
            <a:r>
              <a:rPr lang="en-US" dirty="0" smtClean="0"/>
              <a:t>Inadequate healing</a:t>
            </a:r>
          </a:p>
          <a:p>
            <a:r>
              <a:rPr lang="en-US" dirty="0" err="1" smtClean="0"/>
              <a:t>Neovascularisation</a:t>
            </a:r>
            <a:r>
              <a:rPr lang="en-US" dirty="0" smtClean="0"/>
              <a:t> of the tendon</a:t>
            </a:r>
          </a:p>
          <a:p>
            <a:r>
              <a:rPr lang="en-US" dirty="0" smtClean="0"/>
              <a:t>Treatments to accelerate healing</a:t>
            </a:r>
          </a:p>
          <a:p>
            <a:r>
              <a:rPr lang="en-US" dirty="0" smtClean="0"/>
              <a:t>To reduce </a:t>
            </a:r>
            <a:r>
              <a:rPr lang="en-US" dirty="0" err="1" smtClean="0"/>
              <a:t>neovascularisation</a:t>
            </a:r>
            <a:endParaRPr lang="en-US" dirty="0" smtClean="0"/>
          </a:p>
          <a:p>
            <a:r>
              <a:rPr lang="en-US" dirty="0" smtClean="0"/>
              <a:t>NSAIDS not appropriate</a:t>
            </a:r>
          </a:p>
          <a:p>
            <a:r>
              <a:rPr lang="en-US" dirty="0" smtClean="0"/>
              <a:t>Slow recovery – may take months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Treatments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Initial presentation if acute (up to 4weeks)</a:t>
            </a:r>
          </a:p>
          <a:p>
            <a:pPr lvl="1"/>
            <a:r>
              <a:rPr lang="en-US" sz="3200" dirty="0" smtClean="0"/>
              <a:t>Ice</a:t>
            </a:r>
          </a:p>
          <a:p>
            <a:pPr lvl="1"/>
            <a:r>
              <a:rPr lang="en-US" sz="3200" dirty="0" smtClean="0"/>
              <a:t>Acupuncture</a:t>
            </a:r>
          </a:p>
          <a:p>
            <a:pPr lvl="1"/>
            <a:r>
              <a:rPr lang="en-US" sz="3200" dirty="0" smtClean="0"/>
              <a:t>Rest</a:t>
            </a:r>
          </a:p>
          <a:p>
            <a:pPr lvl="1"/>
            <a:r>
              <a:rPr lang="en-US" sz="3200" dirty="0" smtClean="0">
                <a:solidFill>
                  <a:srgbClr val="7030A0"/>
                </a:solidFill>
              </a:rPr>
              <a:t>No evidence to support use of NSAIDS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chronic cases &gt; 4weeks</a:t>
            </a:r>
          </a:p>
          <a:p>
            <a:r>
              <a:rPr lang="en-US" dirty="0" smtClean="0"/>
              <a:t>No evidence to support use of NSAIDS</a:t>
            </a:r>
          </a:p>
          <a:p>
            <a:r>
              <a:rPr lang="en-US" dirty="0" smtClean="0"/>
              <a:t>Steroid injections may provide short to medium term pain relief, but no long term benefits</a:t>
            </a:r>
          </a:p>
          <a:p>
            <a:r>
              <a:rPr lang="en-US" dirty="0" smtClean="0"/>
              <a:t>Steroids have a role in treating any associated bursitis</a:t>
            </a:r>
          </a:p>
          <a:p>
            <a:r>
              <a:rPr lang="en-US" dirty="0" smtClean="0"/>
              <a:t>Physiotherapy with an eccentric loading </a:t>
            </a:r>
            <a:r>
              <a:rPr lang="en-US" dirty="0" err="1" smtClean="0"/>
              <a:t>programme</a:t>
            </a:r>
            <a:r>
              <a:rPr lang="en-US" dirty="0" smtClean="0"/>
              <a:t> has greater long term benefits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Electrotherapies (ultrasound, extracorporeal shock wave treatment and laser) have no good evidence to support it</a:t>
            </a:r>
          </a:p>
          <a:p>
            <a:r>
              <a:rPr lang="en-US" dirty="0" smtClean="0"/>
              <a:t>Orthotic devices – no good evidence</a:t>
            </a:r>
          </a:p>
          <a:p>
            <a:r>
              <a:rPr lang="en-US" dirty="0" smtClean="0"/>
              <a:t>Acute tendon ruptures – urgent referral                            to </a:t>
            </a:r>
            <a:r>
              <a:rPr lang="en-US" dirty="0" err="1" smtClean="0"/>
              <a:t>orthopaedic</a:t>
            </a:r>
            <a:r>
              <a:rPr lang="en-US" dirty="0" smtClean="0"/>
              <a:t> surgeon, unless it is the                       long head of biceps tear, where function                       is usually maintained by intact short                         head of biceps</a:t>
            </a:r>
            <a:endParaRPr lang="en-US" dirty="0"/>
          </a:p>
        </p:txBody>
      </p:sp>
      <p:pic>
        <p:nvPicPr>
          <p:cNvPr id="8194" name="Picture 2" descr="Tendon rup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3140968"/>
            <a:ext cx="2381250" cy="346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Novel treatment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Eccentric Progressive Loading treatment (EPL)</a:t>
            </a:r>
          </a:p>
          <a:p>
            <a:pPr lvl="1"/>
            <a:r>
              <a:rPr lang="en-US" dirty="0" smtClean="0"/>
              <a:t>Exercises are painful</a:t>
            </a:r>
          </a:p>
          <a:p>
            <a:pPr lvl="1"/>
            <a:r>
              <a:rPr lang="en-US" dirty="0" smtClean="0"/>
              <a:t>Encourage patient to exercise into the pain</a:t>
            </a:r>
          </a:p>
          <a:p>
            <a:pPr lvl="1"/>
            <a:r>
              <a:rPr lang="en-US" dirty="0" smtClean="0"/>
              <a:t>Exercises less effective if not painful</a:t>
            </a:r>
          </a:p>
          <a:p>
            <a:pPr lvl="1"/>
            <a:r>
              <a:rPr lang="en-US" dirty="0" smtClean="0"/>
              <a:t>Must be continued for months</a:t>
            </a:r>
          </a:p>
          <a:p>
            <a:pPr lvl="1"/>
            <a:r>
              <a:rPr lang="en-US" dirty="0" smtClean="0"/>
              <a:t>Gradual increase in the loading of the tendon</a:t>
            </a:r>
          </a:p>
          <a:p>
            <a:pPr lvl="1"/>
            <a:r>
              <a:rPr lang="en-US" dirty="0" smtClean="0"/>
              <a:t>Done twice daily with three sets of 15 each.</a:t>
            </a:r>
          </a:p>
          <a:p>
            <a:pPr lvl="1"/>
            <a:r>
              <a:rPr lang="en-US" dirty="0" smtClean="0"/>
              <a:t>Recovery is slow, thus manage patients’ expectations carefully!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Further treatments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Sclerosant</a:t>
            </a:r>
            <a:r>
              <a:rPr lang="en-US" sz="3200" dirty="0" smtClean="0"/>
              <a:t> injections</a:t>
            </a:r>
          </a:p>
          <a:p>
            <a:r>
              <a:rPr lang="en-US" sz="3200" dirty="0" smtClean="0"/>
              <a:t>GTN patch over affected tendon</a:t>
            </a:r>
          </a:p>
          <a:p>
            <a:r>
              <a:rPr lang="en-US" sz="3200" dirty="0" smtClean="0"/>
              <a:t>Injection of </a:t>
            </a:r>
            <a:r>
              <a:rPr lang="en-US" sz="3200" dirty="0" err="1" smtClean="0"/>
              <a:t>autologous</a:t>
            </a:r>
            <a:r>
              <a:rPr lang="en-US" sz="3200" dirty="0" smtClean="0"/>
              <a:t> blood or platelet rich plasma</a:t>
            </a:r>
          </a:p>
          <a:p>
            <a:endParaRPr lang="en-US" sz="3200" dirty="0"/>
          </a:p>
          <a:p>
            <a:r>
              <a:rPr lang="en-US" sz="3200" dirty="0" smtClean="0"/>
              <a:t>(but limited evidence for these!)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However….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patients will still gets better by spontaneous resolution of the pain over time, rather than healing of the pathology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aim of treatment?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Resolution of pain?</a:t>
            </a:r>
          </a:p>
          <a:p>
            <a:r>
              <a:rPr lang="en-US" dirty="0" smtClean="0"/>
              <a:t>Return to normal function? (Also includes sporting activities!)</a:t>
            </a:r>
          </a:p>
          <a:p>
            <a:r>
              <a:rPr lang="en-US" dirty="0" smtClean="0"/>
              <a:t>Healing of the pathology?</a:t>
            </a:r>
          </a:p>
          <a:p>
            <a:endParaRPr lang="en-US" dirty="0" smtClean="0"/>
          </a:p>
          <a:p>
            <a:r>
              <a:rPr lang="en-US" dirty="0" smtClean="0"/>
              <a:t>Not all the above refer to the same outcome.</a:t>
            </a:r>
          </a:p>
          <a:p>
            <a:r>
              <a:rPr lang="en-US" dirty="0" smtClean="0"/>
              <a:t>Effective treatments may only get rid of the </a:t>
            </a:r>
            <a:r>
              <a:rPr lang="en-US" dirty="0" err="1" smtClean="0"/>
              <a:t>neovascularisation</a:t>
            </a:r>
            <a:r>
              <a:rPr lang="en-US" dirty="0" smtClean="0"/>
              <a:t>, without proper healing of the pathology. This is still under review.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The key factor is that treatment options must ensure that </a:t>
            </a:r>
          </a:p>
          <a:p>
            <a:pPr lvl="1"/>
            <a:r>
              <a:rPr lang="en-US" dirty="0" smtClean="0"/>
              <a:t>Pain is alleviated </a:t>
            </a:r>
          </a:p>
          <a:p>
            <a:pPr lvl="1"/>
            <a:r>
              <a:rPr lang="en-US" dirty="0" smtClean="0"/>
              <a:t>Allows return to normal function </a:t>
            </a:r>
          </a:p>
          <a:p>
            <a:pPr lvl="1"/>
            <a:r>
              <a:rPr lang="en-US" dirty="0" smtClean="0"/>
              <a:t>Does NO harm</a:t>
            </a:r>
          </a:p>
          <a:p>
            <a:endParaRPr lang="en-US" dirty="0" smtClean="0"/>
          </a:p>
          <a:p>
            <a:r>
              <a:rPr lang="en-US" dirty="0" smtClean="0"/>
              <a:t>We know that </a:t>
            </a:r>
          </a:p>
          <a:p>
            <a:pPr lvl="1"/>
            <a:r>
              <a:rPr lang="en-US" dirty="0" smtClean="0"/>
              <a:t>NSAIDS can cause substantial harm, including death!</a:t>
            </a:r>
          </a:p>
          <a:p>
            <a:pPr lvl="1"/>
            <a:r>
              <a:rPr lang="en-US" dirty="0" smtClean="0"/>
              <a:t>Steroid injections have a poorer long term outcomes than physiotherapy referral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Ashcroft surgery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980727"/>
          <a:ext cx="8229600" cy="5343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Questions??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75</TotalTime>
  <Words>726</Words>
  <Application>Microsoft Office PowerPoint</Application>
  <PresentationFormat>On-screen Show (4:3)</PresentationFormat>
  <Paragraphs>115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Time to abandon the Tendinitis myth</vt:lpstr>
      <vt:lpstr>Tendinopathy….. How does it happen?</vt:lpstr>
      <vt:lpstr>Causes </vt:lpstr>
      <vt:lpstr>Presentation</vt:lpstr>
      <vt:lpstr>Assessment </vt:lpstr>
      <vt:lpstr>Imaging</vt:lpstr>
      <vt:lpstr>Old thinking</vt:lpstr>
      <vt:lpstr>Pathology</vt:lpstr>
      <vt:lpstr>Why is there pain?</vt:lpstr>
      <vt:lpstr>New thinking</vt:lpstr>
      <vt:lpstr>Treatments</vt:lpstr>
      <vt:lpstr>Treatment</vt:lpstr>
      <vt:lpstr>Treatment</vt:lpstr>
      <vt:lpstr>Novel treatment </vt:lpstr>
      <vt:lpstr>Further treatments</vt:lpstr>
      <vt:lpstr>However….  </vt:lpstr>
      <vt:lpstr>What is the aim of treatment? </vt:lpstr>
      <vt:lpstr>Final Message</vt:lpstr>
      <vt:lpstr>Ashcroft surgery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Tendinopathy</dc:title>
  <dc:creator>Danica Spiteri</dc:creator>
  <cp:lastModifiedBy>RammyPC</cp:lastModifiedBy>
  <cp:revision>13</cp:revision>
  <dcterms:created xsi:type="dcterms:W3CDTF">2011-07-29T17:39:34Z</dcterms:created>
  <dcterms:modified xsi:type="dcterms:W3CDTF">2011-10-17T18:26:37Z</dcterms:modified>
</cp:coreProperties>
</file>