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88" r:id="rId6"/>
    <p:sldId id="289" r:id="rId7"/>
    <p:sldId id="290" r:id="rId8"/>
  </p:sldIdLst>
  <p:sldSz cx="12192000" cy="6858000"/>
  <p:notesSz cx="6858000" cy="12192000"/>
  <p:embeddedFontLst>
    <p:embeddedFont>
      <p:font typeface="Montserrat" panose="00000500000000000000" pitchFamily="2" charset="0"/>
      <p:regular r:id="rId10"/>
      <p:bold r:id="rId11"/>
      <p:italic r:id="rId12"/>
      <p:boldItalic r:id="rId13"/>
    </p:embeddedFont>
    <p:embeddedFont>
      <p:font typeface="Roboto" panose="02000000000000000000" pitchFamily="2" charset="0"/>
      <p:regular r:id="rId14"/>
      <p:bold r:id="rId15"/>
      <p:italic r:id="rId16"/>
      <p:boldItalic r:id="rId1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8869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3" Type="http://schemas.openxmlformats.org/officeDocument/2006/relationships/image" Target="../media/image1.png"/><Relationship Id="rId21" Type="http://schemas.openxmlformats.org/officeDocument/2006/relationships/image" Target="../media/image46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5" Type="http://schemas.openxmlformats.org/officeDocument/2006/relationships/image" Target="../media/image50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1.png"/><Relationship Id="rId20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24" Type="http://schemas.openxmlformats.org/officeDocument/2006/relationships/image" Target="../media/image49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23" Type="http://schemas.openxmlformats.org/officeDocument/2006/relationships/image" Target="../media/image48.png"/><Relationship Id="rId10" Type="http://schemas.openxmlformats.org/officeDocument/2006/relationships/image" Target="../media/image35.png"/><Relationship Id="rId19" Type="http://schemas.openxmlformats.org/officeDocument/2006/relationships/image" Target="../media/image44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Relationship Id="rId22" Type="http://schemas.openxmlformats.org/officeDocument/2006/relationships/image" Target="../media/image4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3" Type="http://schemas.openxmlformats.org/officeDocument/2006/relationships/image" Target="../media/image1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5" Type="http://schemas.openxmlformats.org/officeDocument/2006/relationships/image" Target="../media/image6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Relationship Id="rId14" Type="http://schemas.openxmlformats.org/officeDocument/2006/relationships/image" Target="../media/image61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3.png"/><Relationship Id="rId18" Type="http://schemas.openxmlformats.org/officeDocument/2006/relationships/image" Target="../media/image78.png"/><Relationship Id="rId26" Type="http://schemas.openxmlformats.org/officeDocument/2006/relationships/image" Target="../media/image86.png"/><Relationship Id="rId3" Type="http://schemas.openxmlformats.org/officeDocument/2006/relationships/image" Target="../media/image1.png"/><Relationship Id="rId21" Type="http://schemas.openxmlformats.org/officeDocument/2006/relationships/image" Target="../media/image81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17" Type="http://schemas.openxmlformats.org/officeDocument/2006/relationships/image" Target="../media/image77.png"/><Relationship Id="rId25" Type="http://schemas.openxmlformats.org/officeDocument/2006/relationships/image" Target="../media/image85.png"/><Relationship Id="rId33" Type="http://schemas.openxmlformats.org/officeDocument/2006/relationships/image" Target="../media/image93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76.png"/><Relationship Id="rId20" Type="http://schemas.openxmlformats.org/officeDocument/2006/relationships/image" Target="../media/image80.png"/><Relationship Id="rId29" Type="http://schemas.openxmlformats.org/officeDocument/2006/relationships/image" Target="../media/image8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24" Type="http://schemas.openxmlformats.org/officeDocument/2006/relationships/image" Target="../media/image84.png"/><Relationship Id="rId32" Type="http://schemas.openxmlformats.org/officeDocument/2006/relationships/image" Target="../media/image92.png"/><Relationship Id="rId5" Type="http://schemas.openxmlformats.org/officeDocument/2006/relationships/image" Target="../media/image65.png"/><Relationship Id="rId15" Type="http://schemas.openxmlformats.org/officeDocument/2006/relationships/image" Target="../media/image75.png"/><Relationship Id="rId23" Type="http://schemas.openxmlformats.org/officeDocument/2006/relationships/image" Target="../media/image83.png"/><Relationship Id="rId28" Type="http://schemas.openxmlformats.org/officeDocument/2006/relationships/image" Target="../media/image88.png"/><Relationship Id="rId10" Type="http://schemas.openxmlformats.org/officeDocument/2006/relationships/image" Target="../media/image70.png"/><Relationship Id="rId19" Type="http://schemas.openxmlformats.org/officeDocument/2006/relationships/image" Target="../media/image79.png"/><Relationship Id="rId31" Type="http://schemas.openxmlformats.org/officeDocument/2006/relationships/image" Target="../media/image91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Relationship Id="rId14" Type="http://schemas.openxmlformats.org/officeDocument/2006/relationships/image" Target="../media/image74.png"/><Relationship Id="rId22" Type="http://schemas.openxmlformats.org/officeDocument/2006/relationships/image" Target="../media/image82.png"/><Relationship Id="rId27" Type="http://schemas.openxmlformats.org/officeDocument/2006/relationships/image" Target="../media/image87.png"/><Relationship Id="rId30" Type="http://schemas.openxmlformats.org/officeDocument/2006/relationships/image" Target="../media/image90.png"/><Relationship Id="rId8" Type="http://schemas.openxmlformats.org/officeDocument/2006/relationships/image" Target="../media/image6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4.png"/><Relationship Id="rId18" Type="http://schemas.openxmlformats.org/officeDocument/2006/relationships/image" Target="../media/image109.png"/><Relationship Id="rId3" Type="http://schemas.openxmlformats.org/officeDocument/2006/relationships/image" Target="../media/image94.png"/><Relationship Id="rId21" Type="http://schemas.openxmlformats.org/officeDocument/2006/relationships/image" Target="../media/image112.png"/><Relationship Id="rId7" Type="http://schemas.openxmlformats.org/officeDocument/2006/relationships/image" Target="../media/image98.png"/><Relationship Id="rId12" Type="http://schemas.openxmlformats.org/officeDocument/2006/relationships/image" Target="../media/image103.png"/><Relationship Id="rId17" Type="http://schemas.openxmlformats.org/officeDocument/2006/relationships/image" Target="../media/image108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07.png"/><Relationship Id="rId20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7.png"/><Relationship Id="rId11" Type="http://schemas.openxmlformats.org/officeDocument/2006/relationships/image" Target="../media/image102.png"/><Relationship Id="rId5" Type="http://schemas.openxmlformats.org/officeDocument/2006/relationships/image" Target="../media/image96.png"/><Relationship Id="rId15" Type="http://schemas.openxmlformats.org/officeDocument/2006/relationships/image" Target="../media/image106.png"/><Relationship Id="rId10" Type="http://schemas.openxmlformats.org/officeDocument/2006/relationships/image" Target="../media/image101.png"/><Relationship Id="rId19" Type="http://schemas.openxmlformats.org/officeDocument/2006/relationships/image" Target="../media/image110.png"/><Relationship Id="rId4" Type="http://schemas.openxmlformats.org/officeDocument/2006/relationships/image" Target="../media/image95.png"/><Relationship Id="rId9" Type="http://schemas.openxmlformats.org/officeDocument/2006/relationships/image" Target="../media/image100.png"/><Relationship Id="rId14" Type="http://schemas.openxmlformats.org/officeDocument/2006/relationships/image" Target="../media/image10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21196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21196"/>
            <a:ext cx="1597075" cy="5616625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885950"/>
            <a:ext cx="1462980" cy="3154561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130826"/>
            <a:ext cx="12192000" cy="727025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96988" y="4080421"/>
            <a:ext cx="1377553" cy="68461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05989" y="1837953"/>
            <a:ext cx="3584377" cy="3751213"/>
          </a:xfrm>
          <a:prstGeom prst="rect">
            <a:avLst/>
          </a:prstGeom>
        </p:spPr>
      </p:pic>
      <p:sp>
        <p:nvSpPr>
          <p:cNvPr id="9" name="SK-1-text-8"/>
          <p:cNvSpPr/>
          <p:nvPr/>
        </p:nvSpPr>
        <p:spPr>
          <a:xfrm>
            <a:off x="194965" y="143917"/>
            <a:ext cx="724662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800" dirty="0"/>
          </a:p>
        </p:txBody>
      </p:sp>
      <p:sp>
        <p:nvSpPr>
          <p:cNvPr id="10" name="SK-1-text-9"/>
          <p:cNvSpPr/>
          <p:nvPr/>
        </p:nvSpPr>
        <p:spPr>
          <a:xfrm>
            <a:off x="9685288" y="150763"/>
            <a:ext cx="23114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650" dirty="0"/>
          </a:p>
        </p:txBody>
      </p:sp>
      <p:sp>
        <p:nvSpPr>
          <p:cNvPr id="11" name="SK-1-text-10"/>
          <p:cNvSpPr/>
          <p:nvPr/>
        </p:nvSpPr>
        <p:spPr>
          <a:xfrm>
            <a:off x="2096988" y="1200150"/>
            <a:ext cx="815244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D4880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NEUROLOGY FOR PRIMARY CARE</a:t>
            </a:r>
            <a:endParaRPr lang="en-US" sz="2025" dirty="0"/>
          </a:p>
        </p:txBody>
      </p:sp>
      <p:sp>
        <p:nvSpPr>
          <p:cNvPr id="12" name="SK-1-text-11"/>
          <p:cNvSpPr/>
          <p:nvPr/>
        </p:nvSpPr>
        <p:spPr>
          <a:xfrm>
            <a:off x="2096988" y="1597819"/>
            <a:ext cx="6339780" cy="25031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6518"/>
              </a:lnSpc>
              <a:buNone/>
            </a:pPr>
            <a:r>
              <a:rPr lang="en-US" sz="5925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Basic Overview of</a:t>
            </a:r>
            <a:endParaRPr lang="en-US" sz="5925" dirty="0"/>
          </a:p>
          <a:p>
            <a:pPr marL="0" indent="0" algn="l">
              <a:lnSpc>
                <a:spcPts val="6518"/>
              </a:lnSpc>
              <a:buNone/>
            </a:pPr>
            <a:r>
              <a:rPr lang="en-US" sz="5925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Neurology for</a:t>
            </a:r>
            <a:endParaRPr lang="en-US" sz="5925" dirty="0"/>
          </a:p>
          <a:p>
            <a:pPr marL="0" indent="0" algn="l">
              <a:lnSpc>
                <a:spcPts val="6518"/>
              </a:lnSpc>
              <a:buNone/>
            </a:pPr>
            <a:r>
              <a:rPr lang="en-US" sz="5925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Primary Care</a:t>
            </a:r>
            <a:endParaRPr lang="en-US" sz="5925" dirty="0"/>
          </a:p>
        </p:txBody>
      </p:sp>
      <p:sp>
        <p:nvSpPr>
          <p:cNvPr id="14" name="SK-1-text-13"/>
          <p:cNvSpPr/>
          <p:nvPr/>
        </p:nvSpPr>
        <p:spPr>
          <a:xfrm>
            <a:off x="2084784" y="5362873"/>
            <a:ext cx="10107216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Created May 2026 </a:t>
            </a:r>
            <a:endParaRPr lang="en-US" sz="1800" dirty="0"/>
          </a:p>
        </p:txBody>
      </p:sp>
      <p:sp>
        <p:nvSpPr>
          <p:cNvPr id="15" name="SK-1-text-14"/>
          <p:cNvSpPr/>
          <p:nvPr/>
        </p:nvSpPr>
        <p:spPr>
          <a:xfrm>
            <a:off x="2084784" y="5890915"/>
            <a:ext cx="1010721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8C8C8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Sources: NICE NG217 (Jan 2025) · NICE CKS TIA/Stroke (Nov 2025) · NICE CKS GCA (Jan 2026) · BNF 2025–2026</a:t>
            </a:r>
            <a:endParaRPr lang="en-US" sz="1350" dirty="0"/>
          </a:p>
        </p:txBody>
      </p:sp>
      <p:sp>
        <p:nvSpPr>
          <p:cNvPr id="16" name="SK-1-text-15"/>
          <p:cNvSpPr/>
          <p:nvPr/>
        </p:nvSpPr>
        <p:spPr>
          <a:xfrm>
            <a:off x="2096988" y="6521946"/>
            <a:ext cx="10095012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6262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Educational purposes only. Always verify drug doses and guidance with current NICE/BNF resources.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90823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675" y="1755577"/>
            <a:ext cx="731490" cy="41077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675" y="2077938"/>
            <a:ext cx="10826353" cy="3003798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675" y="2077938"/>
            <a:ext cx="194965" cy="3003798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87953" y="5568553"/>
            <a:ext cx="524173" cy="370284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49553" y="5513784"/>
            <a:ext cx="438894" cy="486817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7082" y="5513784"/>
            <a:ext cx="390079" cy="486817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21569" y="2324844"/>
            <a:ext cx="524173" cy="486817"/>
          </a:xfrm>
          <a:prstGeom prst="rect">
            <a:avLst/>
          </a:prstGeom>
        </p:spPr>
      </p:pic>
      <p:sp>
        <p:nvSpPr>
          <p:cNvPr id="11" name="SK-2-text-10"/>
          <p:cNvSpPr/>
          <p:nvPr/>
        </p:nvSpPr>
        <p:spPr>
          <a:xfrm>
            <a:off x="621655" y="89148"/>
            <a:ext cx="724662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800" dirty="0"/>
          </a:p>
        </p:txBody>
      </p:sp>
      <p:sp>
        <p:nvSpPr>
          <p:cNvPr id="12" name="SK-2-text-11"/>
          <p:cNvSpPr/>
          <p:nvPr/>
        </p:nvSpPr>
        <p:spPr>
          <a:xfrm>
            <a:off x="9631561" y="109686"/>
            <a:ext cx="256043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500" dirty="0"/>
          </a:p>
        </p:txBody>
      </p:sp>
      <p:sp>
        <p:nvSpPr>
          <p:cNvPr id="13" name="SK-2-text-12"/>
          <p:cNvSpPr/>
          <p:nvPr/>
        </p:nvSpPr>
        <p:spPr>
          <a:xfrm>
            <a:off x="646063" y="781794"/>
            <a:ext cx="532638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C8862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EDUCATIONAL CONTEXT</a:t>
            </a:r>
            <a:endParaRPr lang="en-US" sz="1800" dirty="0"/>
          </a:p>
        </p:txBody>
      </p:sp>
      <p:sp>
        <p:nvSpPr>
          <p:cNvPr id="14" name="SK-2-text-13"/>
          <p:cNvSpPr/>
          <p:nvPr/>
        </p:nvSpPr>
        <p:spPr>
          <a:xfrm>
            <a:off x="658267" y="1104007"/>
            <a:ext cx="5476875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1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Disclaimer</a:t>
            </a:r>
            <a:endParaRPr lang="en-US" sz="3450" dirty="0"/>
          </a:p>
        </p:txBody>
      </p:sp>
      <p:sp>
        <p:nvSpPr>
          <p:cNvPr id="15" name="SK-2-text-14"/>
          <p:cNvSpPr/>
          <p:nvPr/>
        </p:nvSpPr>
        <p:spPr>
          <a:xfrm>
            <a:off x="1097161" y="2928342"/>
            <a:ext cx="10107067" cy="9188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420"/>
              </a:lnSpc>
              <a:buNone/>
            </a:pPr>
            <a:r>
              <a:rPr lang="en-US" sz="2850" b="1" dirty="0">
                <a:solidFill>
                  <a:srgbClr val="001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verify all clinical advice and drug doses with the latest</a:t>
            </a:r>
            <a:endParaRPr lang="en-US" sz="2850" dirty="0"/>
          </a:p>
          <a:p>
            <a:pPr marL="0" indent="0" algn="l">
              <a:lnSpc>
                <a:spcPts val="3420"/>
              </a:lnSpc>
              <a:buNone/>
            </a:pPr>
            <a:r>
              <a:rPr lang="en-US" sz="2850" b="1" dirty="0">
                <a:solidFill>
                  <a:srgbClr val="001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guidelines and BNF before applying to patient care.</a:t>
            </a:r>
            <a:endParaRPr lang="en-US" sz="2850" dirty="0"/>
          </a:p>
        </p:txBody>
      </p:sp>
      <p:sp>
        <p:nvSpPr>
          <p:cNvPr id="16" name="SK-2-text-15"/>
          <p:cNvSpPr/>
          <p:nvPr/>
        </p:nvSpPr>
        <p:spPr>
          <a:xfrm>
            <a:off x="1097161" y="4053036"/>
            <a:ext cx="9851082" cy="7679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023"/>
              </a:lnSpc>
              <a:buNone/>
            </a:pPr>
            <a:r>
              <a:rPr lang="en-US" sz="23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deck is designed for educational and teaching purposes only. It does</a:t>
            </a:r>
            <a:endParaRPr lang="en-US" sz="2325" dirty="0"/>
          </a:p>
          <a:p>
            <a:pPr marL="0" indent="0" algn="l">
              <a:lnSpc>
                <a:spcPts val="3023"/>
              </a:lnSpc>
              <a:buNone/>
            </a:pPr>
            <a:r>
              <a:rPr lang="en-US" sz="23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replace clinical judgement or individual patient assessment.</a:t>
            </a:r>
            <a:endParaRPr lang="en-US" sz="2325" dirty="0"/>
          </a:p>
        </p:txBody>
      </p:sp>
      <p:sp>
        <p:nvSpPr>
          <p:cNvPr id="17" name="SK-2-text-16"/>
          <p:cNvSpPr/>
          <p:nvPr/>
        </p:nvSpPr>
        <p:spPr>
          <a:xfrm>
            <a:off x="1219200" y="5513784"/>
            <a:ext cx="395478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Guidelines</a:t>
            </a:r>
            <a:endParaRPr lang="en-US" sz="1800" dirty="0"/>
          </a:p>
        </p:txBody>
      </p:sp>
      <p:sp>
        <p:nvSpPr>
          <p:cNvPr id="18" name="SK-2-text-17"/>
          <p:cNvSpPr/>
          <p:nvPr/>
        </p:nvSpPr>
        <p:spPr>
          <a:xfrm>
            <a:off x="1219200" y="5808613"/>
            <a:ext cx="109728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NG217 · NICE CKS Nov 2025 · BNF 2025–2026</a:t>
            </a:r>
            <a:endParaRPr lang="en-US" sz="1500" dirty="0"/>
          </a:p>
        </p:txBody>
      </p:sp>
      <p:sp>
        <p:nvSpPr>
          <p:cNvPr id="19" name="SK-2-text-18"/>
          <p:cNvSpPr/>
          <p:nvPr/>
        </p:nvSpPr>
        <p:spPr>
          <a:xfrm>
            <a:off x="6486079" y="5520630"/>
            <a:ext cx="340614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Last Updated</a:t>
            </a:r>
            <a:endParaRPr lang="en-US" sz="1800" dirty="0"/>
          </a:p>
        </p:txBody>
      </p:sp>
      <p:sp>
        <p:nvSpPr>
          <p:cNvPr id="20" name="SK-2-text-19"/>
          <p:cNvSpPr/>
          <p:nvPr/>
        </p:nvSpPr>
        <p:spPr>
          <a:xfrm>
            <a:off x="6510486" y="5815459"/>
            <a:ext cx="25336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2026</a:t>
            </a:r>
            <a:endParaRPr lang="en-US" sz="1500" dirty="0"/>
          </a:p>
        </p:txBody>
      </p:sp>
      <p:sp>
        <p:nvSpPr>
          <p:cNvPr id="21" name="SK-2-text-20"/>
          <p:cNvSpPr/>
          <p:nvPr/>
        </p:nvSpPr>
        <p:spPr>
          <a:xfrm>
            <a:off x="9009757" y="5520630"/>
            <a:ext cx="318224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Intended Audience</a:t>
            </a:r>
            <a:endParaRPr lang="en-US" sz="1800" dirty="0"/>
          </a:p>
        </p:txBody>
      </p:sp>
      <p:sp>
        <p:nvSpPr>
          <p:cNvPr id="22" name="SK-2-text-21"/>
          <p:cNvSpPr/>
          <p:nvPr/>
        </p:nvSpPr>
        <p:spPr>
          <a:xfrm>
            <a:off x="9009757" y="5808613"/>
            <a:ext cx="318224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 Trainees · Bradford VTS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24071" y="0"/>
            <a:ext cx="1767929" cy="106293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267" y="2029271"/>
            <a:ext cx="7900392" cy="28575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192" y="2304157"/>
            <a:ext cx="9448800" cy="1172617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5600" y="4224486"/>
            <a:ext cx="4876800" cy="630882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5600" y="4978896"/>
            <a:ext cx="4876800" cy="630882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5600" y="5726311"/>
            <a:ext cx="4876800" cy="630882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089898"/>
            <a:ext cx="365820" cy="479971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569869"/>
            <a:ext cx="12192000" cy="287982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17569" y="6604248"/>
            <a:ext cx="268188" cy="233065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241161" y="2290465"/>
            <a:ext cx="1511796" cy="1104007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75271" y="2482453"/>
            <a:ext cx="670471" cy="816025"/>
          </a:xfrm>
          <a:prstGeom prst="rect">
            <a:avLst/>
          </a:prstGeom>
        </p:spPr>
      </p:pic>
      <p:sp>
        <p:nvSpPr>
          <p:cNvPr id="17" name="SK-3-text-16"/>
          <p:cNvSpPr/>
          <p:nvPr/>
        </p:nvSpPr>
        <p:spPr>
          <a:xfrm>
            <a:off x="633859" y="397669"/>
            <a:ext cx="11558141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4E5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1 — NEUROLOGICAL EXAMINATION IN PRIMARY CARE</a:t>
            </a:r>
            <a:endParaRPr lang="en-US" sz="1500" dirty="0"/>
          </a:p>
        </p:txBody>
      </p:sp>
      <p:sp>
        <p:nvSpPr>
          <p:cNvPr id="18" name="SK-3-text-17"/>
          <p:cNvSpPr/>
          <p:nvPr/>
        </p:nvSpPr>
        <p:spPr>
          <a:xfrm>
            <a:off x="633859" y="740569"/>
            <a:ext cx="7888188" cy="12206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4290"/>
              </a:lnSpc>
              <a:buNone/>
            </a:pPr>
            <a:r>
              <a:rPr lang="en-US" sz="3900" b="1" dirty="0">
                <a:solidFill>
                  <a:srgbClr val="0015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Neurological Consultation</a:t>
            </a:r>
            <a:endParaRPr lang="en-US" sz="3900" dirty="0"/>
          </a:p>
          <a:p>
            <a:pPr marL="0" indent="0" algn="l">
              <a:lnSpc>
                <a:spcPts val="4290"/>
              </a:lnSpc>
              <a:buNone/>
            </a:pPr>
            <a:r>
              <a:rPr lang="en-US" sz="3900" b="1" dirty="0">
                <a:solidFill>
                  <a:srgbClr val="0015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Primary Care</a:t>
            </a:r>
            <a:endParaRPr lang="en-US" sz="3900" dirty="0"/>
          </a:p>
        </p:txBody>
      </p:sp>
      <p:sp>
        <p:nvSpPr>
          <p:cNvPr id="19" name="SK-3-text-18"/>
          <p:cNvSpPr/>
          <p:nvPr/>
        </p:nvSpPr>
        <p:spPr>
          <a:xfrm>
            <a:off x="2011561" y="2516832"/>
            <a:ext cx="10180439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History is 80% of the diagnosis in neurology</a:t>
            </a:r>
            <a:endParaRPr lang="en-US" sz="2550" dirty="0"/>
          </a:p>
        </p:txBody>
      </p:sp>
      <p:sp>
        <p:nvSpPr>
          <p:cNvPr id="20" name="SK-3-text-19"/>
          <p:cNvSpPr/>
          <p:nvPr/>
        </p:nvSpPr>
        <p:spPr>
          <a:xfrm>
            <a:off x="2023765" y="2996803"/>
            <a:ext cx="1016823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get a witness account for blackouts and seizures</a:t>
            </a:r>
            <a:endParaRPr lang="en-US" sz="1800" dirty="0"/>
          </a:p>
        </p:txBody>
      </p:sp>
      <p:sp>
        <p:nvSpPr>
          <p:cNvPr id="21" name="SK-3-text-20"/>
          <p:cNvSpPr/>
          <p:nvPr/>
        </p:nvSpPr>
        <p:spPr>
          <a:xfrm>
            <a:off x="633859" y="3737521"/>
            <a:ext cx="7343775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B8731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Why It Feels Daunting</a:t>
            </a:r>
            <a:endParaRPr lang="en-US" sz="2250" dirty="0"/>
          </a:p>
        </p:txBody>
      </p:sp>
      <p:sp>
        <p:nvSpPr>
          <p:cNvPr id="22" name="SK-3-text-21"/>
          <p:cNvSpPr/>
          <p:nvPr/>
        </p:nvSpPr>
        <p:spPr>
          <a:xfrm>
            <a:off x="633859" y="4217640"/>
            <a:ext cx="5010894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15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Among the most feared consultations for GP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15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trainees</a:t>
            </a:r>
            <a:endParaRPr lang="en-US" sz="1650" dirty="0"/>
          </a:p>
        </p:txBody>
      </p:sp>
      <p:sp>
        <p:nvSpPr>
          <p:cNvPr id="23" name="SK-3-text-22"/>
          <p:cNvSpPr/>
          <p:nvPr/>
        </p:nvSpPr>
        <p:spPr>
          <a:xfrm>
            <a:off x="633859" y="4882753"/>
            <a:ext cx="11558141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15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Complex anatomy and unfamiliar terminology</a:t>
            </a:r>
            <a:endParaRPr lang="en-US" sz="1725" dirty="0"/>
          </a:p>
        </p:txBody>
      </p:sp>
      <p:sp>
        <p:nvSpPr>
          <p:cNvPr id="24" name="SK-3-text-23"/>
          <p:cNvSpPr/>
          <p:nvPr/>
        </p:nvSpPr>
        <p:spPr>
          <a:xfrm>
            <a:off x="633859" y="5260032"/>
            <a:ext cx="9310688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15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Fear of missing serious pathology</a:t>
            </a:r>
            <a:endParaRPr lang="en-US" sz="1725" dirty="0"/>
          </a:p>
        </p:txBody>
      </p:sp>
      <p:sp>
        <p:nvSpPr>
          <p:cNvPr id="25" name="SK-3-text-24"/>
          <p:cNvSpPr/>
          <p:nvPr/>
        </p:nvSpPr>
        <p:spPr>
          <a:xfrm>
            <a:off x="767953" y="5746998"/>
            <a:ext cx="4913263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70"/>
              </a:lnSpc>
              <a:buNone/>
            </a:pPr>
            <a:r>
              <a:rPr lang="en-US" sz="1800" dirty="0">
                <a:solidFill>
                  <a:srgbClr val="1F4E5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Most presentations are common conditions</a:t>
            </a:r>
            <a:endParaRPr lang="en-US" sz="1800" dirty="0"/>
          </a:p>
          <a:p>
            <a:pPr marL="0" indent="0" algn="ctr">
              <a:lnSpc>
                <a:spcPts val="2070"/>
              </a:lnSpc>
              <a:buNone/>
            </a:pPr>
            <a:r>
              <a:rPr lang="en-US" sz="1800" dirty="0">
                <a:solidFill>
                  <a:srgbClr val="1F4E5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managed entirely in primary care</a:t>
            </a:r>
            <a:endParaRPr lang="en-US" sz="1800" dirty="0"/>
          </a:p>
        </p:txBody>
      </p:sp>
      <p:sp>
        <p:nvSpPr>
          <p:cNvPr id="26" name="SK-3-text-25"/>
          <p:cNvSpPr/>
          <p:nvPr/>
        </p:nvSpPr>
        <p:spPr>
          <a:xfrm>
            <a:off x="6522690" y="3737521"/>
            <a:ext cx="5669310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B8731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Systematic Approach</a:t>
            </a:r>
            <a:endParaRPr lang="en-US" sz="2250" dirty="0"/>
          </a:p>
        </p:txBody>
      </p:sp>
      <p:sp>
        <p:nvSpPr>
          <p:cNvPr id="27" name="SK-3-text-26"/>
          <p:cNvSpPr/>
          <p:nvPr/>
        </p:nvSpPr>
        <p:spPr>
          <a:xfrm>
            <a:off x="6720780" y="4385518"/>
            <a:ext cx="514064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15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① Localise the lesion</a:t>
            </a:r>
            <a:endParaRPr lang="en-US" sz="1575" dirty="0"/>
          </a:p>
        </p:txBody>
      </p:sp>
      <p:sp>
        <p:nvSpPr>
          <p:cNvPr id="28" name="SK-3-text-27"/>
          <p:cNvSpPr/>
          <p:nvPr/>
        </p:nvSpPr>
        <p:spPr>
          <a:xfrm>
            <a:off x="7010400" y="4594771"/>
            <a:ext cx="518160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5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Where in the nervous system is the problem?</a:t>
            </a:r>
            <a:endParaRPr lang="en-US" sz="1350" dirty="0"/>
          </a:p>
        </p:txBody>
      </p:sp>
      <p:sp>
        <p:nvSpPr>
          <p:cNvPr id="29" name="SK-3-text-28"/>
          <p:cNvSpPr/>
          <p:nvPr/>
        </p:nvSpPr>
        <p:spPr>
          <a:xfrm>
            <a:off x="6720780" y="5129658"/>
            <a:ext cx="490061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15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② Make the diagnosis</a:t>
            </a:r>
            <a:endParaRPr lang="en-US" sz="1575" dirty="0"/>
          </a:p>
        </p:txBody>
      </p:sp>
      <p:sp>
        <p:nvSpPr>
          <p:cNvPr id="30" name="SK-3-text-29"/>
          <p:cNvSpPr/>
          <p:nvPr/>
        </p:nvSpPr>
        <p:spPr>
          <a:xfrm>
            <a:off x="7010400" y="5362873"/>
            <a:ext cx="518160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5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history, examination and investigations</a:t>
            </a:r>
            <a:endParaRPr lang="en-US" sz="1350" dirty="0"/>
          </a:p>
        </p:txBody>
      </p:sp>
      <p:sp>
        <p:nvSpPr>
          <p:cNvPr id="31" name="SK-3-text-30"/>
          <p:cNvSpPr/>
          <p:nvPr/>
        </p:nvSpPr>
        <p:spPr>
          <a:xfrm>
            <a:off x="6726563" y="5853900"/>
            <a:ext cx="2020252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15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③ Manage</a:t>
            </a:r>
            <a:endParaRPr lang="en-US" sz="1575" dirty="0"/>
          </a:p>
        </p:txBody>
      </p:sp>
      <p:sp>
        <p:nvSpPr>
          <p:cNvPr id="32" name="SK-3-text-31"/>
          <p:cNvSpPr/>
          <p:nvPr/>
        </p:nvSpPr>
        <p:spPr>
          <a:xfrm>
            <a:off x="7010400" y="6130975"/>
            <a:ext cx="518160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5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Primary care, referral, or emergency?</a:t>
            </a:r>
            <a:endParaRPr lang="en-US" sz="1350" dirty="0"/>
          </a:p>
        </p:txBody>
      </p:sp>
      <p:sp>
        <p:nvSpPr>
          <p:cNvPr id="33" name="SK-3-text-32"/>
          <p:cNvSpPr/>
          <p:nvPr/>
        </p:nvSpPr>
        <p:spPr>
          <a:xfrm>
            <a:off x="7497961" y="6617940"/>
            <a:ext cx="4694039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15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⚠️ Cross-reference: Headache covered in separate Bradford VTS deck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886" y="1470422"/>
            <a:ext cx="1152079" cy="28575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886" y="2177355"/>
            <a:ext cx="9363373" cy="1892796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082" y="2681436"/>
            <a:ext cx="1401961" cy="1268611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55490" y="2681436"/>
            <a:ext cx="1401961" cy="1268611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03898" y="2681436"/>
            <a:ext cx="1401961" cy="1268611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52157" y="2681436"/>
            <a:ext cx="1401961" cy="1268611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00565" y="2681436"/>
            <a:ext cx="1401961" cy="1268611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48973" y="2681436"/>
            <a:ext cx="1341090" cy="1268611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6886" y="4227909"/>
            <a:ext cx="9363373" cy="1933873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7082" y="4725144"/>
            <a:ext cx="2962573" cy="1316682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76973" y="4725144"/>
            <a:ext cx="2901553" cy="1316682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73788" y="4725144"/>
            <a:ext cx="2816275" cy="1316682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364188"/>
            <a:ext cx="12192000" cy="493663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8580" y="6473875"/>
            <a:ext cx="353467" cy="322213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094863" y="466279"/>
            <a:ext cx="1597075" cy="5698927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95357" y="4814292"/>
            <a:ext cx="414486" cy="486817"/>
          </a:xfrm>
          <a:prstGeom prst="rect">
            <a:avLst/>
          </a:prstGeom>
        </p:spPr>
      </p:pic>
      <p:pic>
        <p:nvPicPr>
          <p:cNvPr id="19" name="SK-4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974282" y="4841677"/>
            <a:ext cx="524173" cy="425053"/>
          </a:xfrm>
          <a:prstGeom prst="rect">
            <a:avLst/>
          </a:prstGeom>
        </p:spPr>
      </p:pic>
      <p:pic>
        <p:nvPicPr>
          <p:cNvPr id="20" name="SK-4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26282" y="4903440"/>
            <a:ext cx="499765" cy="308521"/>
          </a:xfrm>
          <a:prstGeom prst="rect">
            <a:avLst/>
          </a:prstGeom>
        </p:spPr>
      </p:pic>
      <p:pic>
        <p:nvPicPr>
          <p:cNvPr id="21" name="SK-4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900071" y="2797969"/>
            <a:ext cx="341263" cy="534888"/>
          </a:xfrm>
          <a:prstGeom prst="rect">
            <a:avLst/>
          </a:prstGeom>
        </p:spPr>
      </p:pic>
      <p:pic>
        <p:nvPicPr>
          <p:cNvPr id="22" name="SK-4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266384" y="2818507"/>
            <a:ext cx="524173" cy="486817"/>
          </a:xfrm>
          <a:prstGeom prst="rect">
            <a:avLst/>
          </a:prstGeom>
        </p:spPr>
      </p:pic>
      <p:pic>
        <p:nvPicPr>
          <p:cNvPr id="23" name="SK-4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742384" y="2784277"/>
            <a:ext cx="475357" cy="548580"/>
          </a:xfrm>
          <a:prstGeom prst="rect">
            <a:avLst/>
          </a:prstGeom>
        </p:spPr>
      </p:pic>
      <p:pic>
        <p:nvPicPr>
          <p:cNvPr id="24" name="SK-4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230588" y="2797969"/>
            <a:ext cx="463153" cy="528042"/>
          </a:xfrm>
          <a:prstGeom prst="rect">
            <a:avLst/>
          </a:prstGeom>
        </p:spPr>
      </p:pic>
      <p:pic>
        <p:nvPicPr>
          <p:cNvPr id="25" name="SK-4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669977" y="2900809"/>
            <a:ext cx="511969" cy="322213"/>
          </a:xfrm>
          <a:prstGeom prst="rect">
            <a:avLst/>
          </a:prstGeom>
        </p:spPr>
      </p:pic>
      <p:pic>
        <p:nvPicPr>
          <p:cNvPr id="26" name="SK-4-img-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21569" y="2818507"/>
            <a:ext cx="524173" cy="486817"/>
          </a:xfrm>
          <a:prstGeom prst="rect">
            <a:avLst/>
          </a:prstGeom>
        </p:spPr>
      </p:pic>
      <p:sp>
        <p:nvSpPr>
          <p:cNvPr id="27" name="SK-4-text-26"/>
          <p:cNvSpPr/>
          <p:nvPr/>
        </p:nvSpPr>
        <p:spPr>
          <a:xfrm>
            <a:off x="524173" y="473125"/>
            <a:ext cx="502348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5A1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NEUROLOGICAL EXAMINATION</a:t>
            </a:r>
            <a:endParaRPr lang="en-US" sz="1350" dirty="0"/>
          </a:p>
        </p:txBody>
      </p:sp>
      <p:sp>
        <p:nvSpPr>
          <p:cNvPr id="28" name="SK-4-text-27"/>
          <p:cNvSpPr/>
          <p:nvPr/>
        </p:nvSpPr>
        <p:spPr>
          <a:xfrm>
            <a:off x="548580" y="795486"/>
            <a:ext cx="11260455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Examination Framework</a:t>
            </a:r>
            <a:endParaRPr lang="en-US" sz="3450" dirty="0"/>
          </a:p>
        </p:txBody>
      </p:sp>
      <p:sp>
        <p:nvSpPr>
          <p:cNvPr id="29" name="SK-4-text-28"/>
          <p:cNvSpPr/>
          <p:nvPr/>
        </p:nvSpPr>
        <p:spPr>
          <a:xfrm>
            <a:off x="511969" y="1632198"/>
            <a:ext cx="11680031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systematic approach — localise the lesion → make the diagnosis → manage</a:t>
            </a:r>
            <a:endParaRPr lang="en-US" sz="1650" dirty="0"/>
          </a:p>
        </p:txBody>
      </p:sp>
      <p:sp>
        <p:nvSpPr>
          <p:cNvPr id="30" name="SK-4-text-29"/>
          <p:cNvSpPr/>
          <p:nvPr/>
        </p:nvSpPr>
        <p:spPr>
          <a:xfrm>
            <a:off x="707082" y="2317998"/>
            <a:ext cx="630745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LEVEL 1 — Always Perform</a:t>
            </a:r>
            <a:endParaRPr lang="en-US" sz="1650" dirty="0"/>
          </a:p>
        </p:txBody>
      </p:sp>
      <p:sp>
        <p:nvSpPr>
          <p:cNvPr id="31" name="SK-4-text-30"/>
          <p:cNvSpPr/>
          <p:nvPr/>
        </p:nvSpPr>
        <p:spPr>
          <a:xfrm>
            <a:off x="792361" y="3387775"/>
            <a:ext cx="1182588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Mental State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/ Cognition</a:t>
            </a:r>
            <a:endParaRPr lang="en-US" sz="1350" dirty="0"/>
          </a:p>
        </p:txBody>
      </p:sp>
      <p:sp>
        <p:nvSpPr>
          <p:cNvPr id="32" name="SK-4-text-31"/>
          <p:cNvSpPr/>
          <p:nvPr/>
        </p:nvSpPr>
        <p:spPr>
          <a:xfrm>
            <a:off x="2584698" y="3380929"/>
            <a:ext cx="670471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Cranial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Nerves</a:t>
            </a:r>
            <a:endParaRPr lang="en-US" sz="1350" dirty="0"/>
          </a:p>
        </p:txBody>
      </p:sp>
      <p:sp>
        <p:nvSpPr>
          <p:cNvPr id="33" name="SK-4-text-32"/>
          <p:cNvSpPr/>
          <p:nvPr/>
        </p:nvSpPr>
        <p:spPr>
          <a:xfrm>
            <a:off x="3791694" y="3387775"/>
            <a:ext cx="1328886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20"/>
              </a:lnSpc>
              <a:buNone/>
            </a:pPr>
            <a:r>
              <a:rPr lang="en-US" sz="120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Upper Limb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Motor + Sensory</a:t>
            </a:r>
            <a:endParaRPr lang="en-US" sz="1200" dirty="0"/>
          </a:p>
        </p:txBody>
      </p:sp>
      <p:sp>
        <p:nvSpPr>
          <p:cNvPr id="34" name="SK-4-text-33"/>
          <p:cNvSpPr/>
          <p:nvPr/>
        </p:nvSpPr>
        <p:spPr>
          <a:xfrm>
            <a:off x="5327898" y="3387775"/>
            <a:ext cx="1328886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20"/>
              </a:lnSpc>
              <a:buNone/>
            </a:pPr>
            <a:r>
              <a:rPr lang="en-US" sz="120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Lower Limb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Motor + Sensory</a:t>
            </a:r>
            <a:endParaRPr lang="en-US" sz="1200" dirty="0"/>
          </a:p>
        </p:txBody>
      </p:sp>
      <p:sp>
        <p:nvSpPr>
          <p:cNvPr id="35" name="SK-4-text-34"/>
          <p:cNvSpPr/>
          <p:nvPr/>
        </p:nvSpPr>
        <p:spPr>
          <a:xfrm>
            <a:off x="6937177" y="3387775"/>
            <a:ext cx="1194792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20"/>
              </a:lnSpc>
              <a:buNone/>
            </a:pPr>
            <a:r>
              <a:rPr lang="en-US" sz="120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Coordination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(Cerebellar)</a:t>
            </a:r>
            <a:endParaRPr lang="en-US" sz="1200" dirty="0"/>
          </a:p>
        </p:txBody>
      </p:sp>
      <p:sp>
        <p:nvSpPr>
          <p:cNvPr id="36" name="SK-4-text-35"/>
          <p:cNvSpPr/>
          <p:nvPr/>
        </p:nvSpPr>
        <p:spPr>
          <a:xfrm>
            <a:off x="8692753" y="3387775"/>
            <a:ext cx="76795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Gait and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Stance</a:t>
            </a:r>
            <a:endParaRPr lang="en-US" sz="1350" dirty="0"/>
          </a:p>
        </p:txBody>
      </p:sp>
      <p:sp>
        <p:nvSpPr>
          <p:cNvPr id="37" name="SK-4-text-36"/>
          <p:cNvSpPr/>
          <p:nvPr/>
        </p:nvSpPr>
        <p:spPr>
          <a:xfrm>
            <a:off x="707082" y="4341019"/>
            <a:ext cx="907351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LEVEL 2 — When Clinically Indicated</a:t>
            </a:r>
            <a:endParaRPr lang="en-US" sz="1650" dirty="0"/>
          </a:p>
        </p:txBody>
      </p:sp>
      <p:sp>
        <p:nvSpPr>
          <p:cNvPr id="38" name="SK-4-text-37"/>
          <p:cNvSpPr/>
          <p:nvPr/>
        </p:nvSpPr>
        <p:spPr>
          <a:xfrm>
            <a:off x="1609279" y="5342334"/>
            <a:ext cx="214312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Fundoscopy</a:t>
            </a:r>
            <a:endParaRPr lang="en-US" sz="1350" dirty="0"/>
          </a:p>
        </p:txBody>
      </p:sp>
      <p:sp>
        <p:nvSpPr>
          <p:cNvPr id="39" name="SK-4-text-38"/>
          <p:cNvSpPr/>
          <p:nvPr/>
        </p:nvSpPr>
        <p:spPr>
          <a:xfrm>
            <a:off x="1024086" y="5589240"/>
            <a:ext cx="2316361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88888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papilloedema, hypertensive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88888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retinopathy</a:t>
            </a:r>
            <a:endParaRPr lang="en-US" sz="1200" dirty="0"/>
          </a:p>
        </p:txBody>
      </p:sp>
      <p:sp>
        <p:nvSpPr>
          <p:cNvPr id="40" name="SK-4-text-39"/>
          <p:cNvSpPr/>
          <p:nvPr/>
        </p:nvSpPr>
        <p:spPr>
          <a:xfrm>
            <a:off x="4559796" y="5356027"/>
            <a:ext cx="296608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Neck Stiffness</a:t>
            </a:r>
            <a:endParaRPr lang="en-US" sz="1350" dirty="0"/>
          </a:p>
        </p:txBody>
      </p:sp>
      <p:sp>
        <p:nvSpPr>
          <p:cNvPr id="41" name="SK-4-text-40"/>
          <p:cNvSpPr/>
          <p:nvPr/>
        </p:nvSpPr>
        <p:spPr>
          <a:xfrm>
            <a:off x="4706094" y="5623471"/>
            <a:ext cx="208788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meningism</a:t>
            </a:r>
            <a:endParaRPr lang="en-US" sz="1200" dirty="0"/>
          </a:p>
        </p:txBody>
      </p:sp>
      <p:sp>
        <p:nvSpPr>
          <p:cNvPr id="42" name="SK-4-text-41"/>
          <p:cNvSpPr/>
          <p:nvPr/>
        </p:nvSpPr>
        <p:spPr>
          <a:xfrm>
            <a:off x="7693075" y="5356027"/>
            <a:ext cx="276034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Kernig's Sign</a:t>
            </a:r>
            <a:endParaRPr lang="en-US" sz="1350" dirty="0"/>
          </a:p>
        </p:txBody>
      </p:sp>
      <p:sp>
        <p:nvSpPr>
          <p:cNvPr id="43" name="SK-4-text-42"/>
          <p:cNvSpPr/>
          <p:nvPr/>
        </p:nvSpPr>
        <p:spPr>
          <a:xfrm>
            <a:off x="7461498" y="5616625"/>
            <a:ext cx="409956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meningeal irritation</a:t>
            </a:r>
            <a:endParaRPr lang="en-US" sz="1200" dirty="0"/>
          </a:p>
        </p:txBody>
      </p:sp>
      <p:sp>
        <p:nvSpPr>
          <p:cNvPr id="44" name="SK-4-text-43"/>
          <p:cNvSpPr/>
          <p:nvPr/>
        </p:nvSpPr>
        <p:spPr>
          <a:xfrm>
            <a:off x="950863" y="6508105"/>
            <a:ext cx="11241137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principle: History is 80% of the diagnosis in neurology — examination confirms and localises.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969" y="1123504"/>
            <a:ext cx="1036290" cy="57150"/>
          </a:xfrm>
          <a:prstGeom prst="rect">
            <a:avLst/>
          </a:prstGeom>
        </p:spPr>
      </p:pic>
      <p:pic>
        <p:nvPicPr>
          <p:cNvPr id="4" name="SK-3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969" y="1693813"/>
            <a:ext cx="5437584" cy="4766221"/>
          </a:xfrm>
          <a:prstGeom prst="rect">
            <a:avLst/>
          </a:prstGeom>
        </p:spPr>
      </p:pic>
      <p:pic>
        <p:nvPicPr>
          <p:cNvPr id="5" name="SK-3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1693813"/>
            <a:ext cx="5437584" cy="624036"/>
          </a:xfrm>
          <a:prstGeom prst="rect">
            <a:avLst/>
          </a:prstGeom>
        </p:spPr>
      </p:pic>
      <p:pic>
        <p:nvPicPr>
          <p:cNvPr id="6" name="SK-3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0094" y="1693813"/>
            <a:ext cx="5437584" cy="4766221"/>
          </a:xfrm>
          <a:prstGeom prst="rect">
            <a:avLst/>
          </a:prstGeom>
        </p:spPr>
      </p:pic>
      <p:pic>
        <p:nvPicPr>
          <p:cNvPr id="7" name="SK-3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094" y="1693813"/>
            <a:ext cx="5437584" cy="624036"/>
          </a:xfrm>
          <a:prstGeom prst="rect">
            <a:avLst/>
          </a:prstGeom>
        </p:spPr>
      </p:pic>
      <p:pic>
        <p:nvPicPr>
          <p:cNvPr id="8" name="SK-3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1490" y="2793206"/>
            <a:ext cx="4998690" cy="9525"/>
          </a:xfrm>
          <a:prstGeom prst="rect">
            <a:avLst/>
          </a:prstGeom>
        </p:spPr>
      </p:pic>
      <p:pic>
        <p:nvPicPr>
          <p:cNvPr id="9" name="SK-3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1490" y="3424238"/>
            <a:ext cx="4998690" cy="9525"/>
          </a:xfrm>
          <a:prstGeom prst="rect">
            <a:avLst/>
          </a:prstGeom>
        </p:spPr>
      </p:pic>
      <p:pic>
        <p:nvPicPr>
          <p:cNvPr id="10" name="SK-33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1490" y="4178498"/>
            <a:ext cx="4998690" cy="9525"/>
          </a:xfrm>
          <a:prstGeom prst="rect">
            <a:avLst/>
          </a:prstGeom>
        </p:spPr>
      </p:pic>
      <p:pic>
        <p:nvPicPr>
          <p:cNvPr id="11" name="SK-33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1671" y="2793206"/>
            <a:ext cx="4998690" cy="9525"/>
          </a:xfrm>
          <a:prstGeom prst="rect">
            <a:avLst/>
          </a:prstGeom>
        </p:spPr>
      </p:pic>
      <p:pic>
        <p:nvPicPr>
          <p:cNvPr id="12" name="SK-33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1671" y="3424238"/>
            <a:ext cx="4998690" cy="9525"/>
          </a:xfrm>
          <a:prstGeom prst="rect">
            <a:avLst/>
          </a:prstGeom>
        </p:spPr>
      </p:pic>
      <p:pic>
        <p:nvPicPr>
          <p:cNvPr id="13" name="SK-33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1671" y="4178498"/>
            <a:ext cx="4998690" cy="9525"/>
          </a:xfrm>
          <a:prstGeom prst="rect">
            <a:avLst/>
          </a:prstGeom>
        </p:spPr>
      </p:pic>
      <p:pic>
        <p:nvPicPr>
          <p:cNvPr id="14" name="SK-33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542484"/>
            <a:ext cx="12192000" cy="315367"/>
          </a:xfrm>
          <a:prstGeom prst="rect">
            <a:avLst/>
          </a:prstGeom>
        </p:spPr>
      </p:pic>
      <p:pic>
        <p:nvPicPr>
          <p:cNvPr id="15" name="SK-33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68188" y="6638479"/>
            <a:ext cx="170557" cy="164455"/>
          </a:xfrm>
          <a:prstGeom prst="rect">
            <a:avLst/>
          </a:prstGeom>
        </p:spPr>
      </p:pic>
      <p:pic>
        <p:nvPicPr>
          <p:cNvPr id="16" name="SK-33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045875" y="1851571"/>
            <a:ext cx="438894" cy="342900"/>
          </a:xfrm>
          <a:prstGeom prst="rect">
            <a:avLst/>
          </a:prstGeom>
        </p:spPr>
      </p:pic>
      <p:pic>
        <p:nvPicPr>
          <p:cNvPr id="17" name="SK-33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27898" y="1844725"/>
            <a:ext cx="451098" cy="349746"/>
          </a:xfrm>
          <a:prstGeom prst="rect">
            <a:avLst/>
          </a:prstGeom>
        </p:spPr>
      </p:pic>
      <p:sp>
        <p:nvSpPr>
          <p:cNvPr id="18" name="SK-33-text-17"/>
          <p:cNvSpPr/>
          <p:nvPr/>
        </p:nvSpPr>
        <p:spPr>
          <a:xfrm>
            <a:off x="475357" y="287982"/>
            <a:ext cx="598360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C88C3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9 · EXAM PREPARATION</a:t>
            </a:r>
            <a:endParaRPr lang="en-US" sz="1350" dirty="0"/>
          </a:p>
        </p:txBody>
      </p:sp>
      <p:sp>
        <p:nvSpPr>
          <p:cNvPr id="19" name="SK-33-text-18"/>
          <p:cNvSpPr/>
          <p:nvPr/>
        </p:nvSpPr>
        <p:spPr>
          <a:xfrm>
            <a:off x="487561" y="569119"/>
            <a:ext cx="9546907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925" b="1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AKT &amp; SCA Exam Pearls</a:t>
            </a:r>
            <a:endParaRPr lang="en-US" sz="2925" dirty="0"/>
          </a:p>
        </p:txBody>
      </p:sp>
      <p:sp>
        <p:nvSpPr>
          <p:cNvPr id="20" name="SK-33-text-19"/>
          <p:cNvSpPr/>
          <p:nvPr/>
        </p:nvSpPr>
        <p:spPr>
          <a:xfrm>
            <a:off x="475357" y="1302990"/>
            <a:ext cx="11716643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High-yield neurology facts and communication strategies for the GP trainee examinations</a:t>
            </a:r>
            <a:endParaRPr lang="en-US" sz="1650" dirty="0"/>
          </a:p>
        </p:txBody>
      </p:sp>
      <p:sp>
        <p:nvSpPr>
          <p:cNvPr id="21" name="SK-33-text-20"/>
          <p:cNvSpPr/>
          <p:nvPr/>
        </p:nvSpPr>
        <p:spPr>
          <a:xfrm>
            <a:off x="2889498" y="1782961"/>
            <a:ext cx="1054418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AKT</a:t>
            </a:r>
            <a:endParaRPr lang="en-US" sz="2025" dirty="0"/>
          </a:p>
        </p:txBody>
      </p:sp>
      <p:sp>
        <p:nvSpPr>
          <p:cNvPr id="22" name="SK-33-text-21"/>
          <p:cNvSpPr/>
          <p:nvPr/>
        </p:nvSpPr>
        <p:spPr>
          <a:xfrm>
            <a:off x="1572667" y="2091630"/>
            <a:ext cx="810958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Applied Knowledge Test · Clinical Facts</a:t>
            </a:r>
            <a:endParaRPr lang="en-US" sz="1350" dirty="0"/>
          </a:p>
        </p:txBody>
      </p:sp>
      <p:sp>
        <p:nvSpPr>
          <p:cNvPr id="23" name="SK-33-text-22"/>
          <p:cNvSpPr/>
          <p:nvPr/>
        </p:nvSpPr>
        <p:spPr>
          <a:xfrm>
            <a:off x="633859" y="2448223"/>
            <a:ext cx="4230588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TIA — ABCD2 score no longer NICE-recommended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All TIAs = urgent 24h referral (NICE CKS Nov 2025)</a:t>
            </a:r>
            <a:endParaRPr lang="en-US" sz="1275" dirty="0"/>
          </a:p>
        </p:txBody>
      </p:sp>
      <p:sp>
        <p:nvSpPr>
          <p:cNvPr id="24" name="SK-33-text-23"/>
          <p:cNvSpPr/>
          <p:nvPr/>
        </p:nvSpPr>
        <p:spPr>
          <a:xfrm>
            <a:off x="646063" y="2859732"/>
            <a:ext cx="3230761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Bell's palsy — LMN: forehead involved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UMN stroke: forehead spared</a:t>
            </a:r>
            <a:endParaRPr lang="en-US" sz="1275" dirty="0"/>
          </a:p>
        </p:txBody>
      </p:sp>
      <p:sp>
        <p:nvSpPr>
          <p:cNvPr id="25" name="SK-33-text-24"/>
          <p:cNvSpPr/>
          <p:nvPr/>
        </p:nvSpPr>
        <p:spPr>
          <a:xfrm>
            <a:off x="646063" y="3257550"/>
            <a:ext cx="3206353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GCA — start prednisolone SAME DAY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 not wait for temporal artery biopsy</a:t>
            </a:r>
            <a:endParaRPr lang="en-US" sz="1275" dirty="0"/>
          </a:p>
        </p:txBody>
      </p:sp>
      <p:sp>
        <p:nvSpPr>
          <p:cNvPr id="26" name="SK-33-text-25"/>
          <p:cNvSpPr/>
          <p:nvPr/>
        </p:nvSpPr>
        <p:spPr>
          <a:xfrm>
            <a:off x="646063" y="3662065"/>
            <a:ext cx="4693890" cy="8983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Status epilepticus — community first-line: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Buccal midazolam (not rectal diazepam)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Valproate (MHRA 2025) — two-specialist review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ALL under-55s; absolute contraindication in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women of childbearing potential unless PPP + 2 methods</a:t>
            </a:r>
            <a:endParaRPr lang="en-US" sz="1275" dirty="0"/>
          </a:p>
        </p:txBody>
      </p:sp>
      <p:sp>
        <p:nvSpPr>
          <p:cNvPr id="27" name="SK-33-text-26"/>
          <p:cNvSpPr/>
          <p:nvPr/>
        </p:nvSpPr>
        <p:spPr>
          <a:xfrm>
            <a:off x="646063" y="4587925"/>
            <a:ext cx="4120753" cy="7268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Topiramate — mandatory PPP from 2024 (MHRA)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Driving: first seizure = 6 months off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Established epilepsy = 12 months seizure-free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TIA = 1 month off driving</a:t>
            </a:r>
            <a:endParaRPr lang="en-US" sz="1275" dirty="0"/>
          </a:p>
        </p:txBody>
      </p:sp>
      <p:sp>
        <p:nvSpPr>
          <p:cNvPr id="28" name="SK-33-text-27"/>
          <p:cNvSpPr/>
          <p:nvPr/>
        </p:nvSpPr>
        <p:spPr>
          <a:xfrm>
            <a:off x="646063" y="5349180"/>
            <a:ext cx="4730353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Carbamazepine = enzyme inducer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Reduces OCP efficacy → advise alternative contraception</a:t>
            </a:r>
            <a:endParaRPr lang="en-US" sz="1275" dirty="0"/>
          </a:p>
        </p:txBody>
      </p:sp>
      <p:sp>
        <p:nvSpPr>
          <p:cNvPr id="29" name="SK-33-text-28"/>
          <p:cNvSpPr/>
          <p:nvPr/>
        </p:nvSpPr>
        <p:spPr>
          <a:xfrm>
            <a:off x="646063" y="5746998"/>
            <a:ext cx="1016698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BPPV: Dix-Hallpike to diagnose → Epley to treat</a:t>
            </a:r>
            <a:endParaRPr lang="en-US" sz="1350" dirty="0"/>
          </a:p>
        </p:txBody>
      </p:sp>
      <p:sp>
        <p:nvSpPr>
          <p:cNvPr id="30" name="SK-33-text-29"/>
          <p:cNvSpPr/>
          <p:nvPr/>
        </p:nvSpPr>
        <p:spPr>
          <a:xfrm>
            <a:off x="646063" y="5973217"/>
            <a:ext cx="3864769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Trigeminal neuralgia: carbamazepine first-line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Check sodium, FBC, LFTs before starting</a:t>
            </a:r>
            <a:endParaRPr lang="en-US" sz="1275" dirty="0"/>
          </a:p>
        </p:txBody>
      </p:sp>
      <p:sp>
        <p:nvSpPr>
          <p:cNvPr id="31" name="SK-33-text-30"/>
          <p:cNvSpPr/>
          <p:nvPr/>
        </p:nvSpPr>
        <p:spPr>
          <a:xfrm>
            <a:off x="8607475" y="1789807"/>
            <a:ext cx="1054418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SCA</a:t>
            </a:r>
            <a:endParaRPr lang="en-US" sz="2025" dirty="0"/>
          </a:p>
        </p:txBody>
      </p:sp>
      <p:sp>
        <p:nvSpPr>
          <p:cNvPr id="32" name="SK-33-text-31"/>
          <p:cNvSpPr/>
          <p:nvPr/>
        </p:nvSpPr>
        <p:spPr>
          <a:xfrm>
            <a:off x="6949380" y="2091630"/>
            <a:ext cx="524262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Structured Clinical Assesment · Communication</a:t>
            </a:r>
            <a:endParaRPr lang="en-US" sz="1350" dirty="0"/>
          </a:p>
        </p:txBody>
      </p:sp>
      <p:sp>
        <p:nvSpPr>
          <p:cNvPr id="33" name="SK-33-text-32"/>
          <p:cNvSpPr/>
          <p:nvPr/>
        </p:nvSpPr>
        <p:spPr>
          <a:xfrm>
            <a:off x="6364188" y="2434530"/>
            <a:ext cx="46482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Seizure history taking:</a:t>
            </a:r>
            <a:endParaRPr lang="en-US" sz="1200" dirty="0"/>
          </a:p>
        </p:txBody>
      </p:sp>
      <p:sp>
        <p:nvSpPr>
          <p:cNvPr id="34" name="SK-33-text-33"/>
          <p:cNvSpPr/>
          <p:nvPr/>
        </p:nvSpPr>
        <p:spPr>
          <a:xfrm>
            <a:off x="6583561" y="2626519"/>
            <a:ext cx="519684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Opening the seizure history:</a:t>
            </a:r>
            <a:endParaRPr lang="en-US" sz="1200" dirty="0"/>
          </a:p>
        </p:txBody>
      </p:sp>
      <p:sp>
        <p:nvSpPr>
          <p:cNvPr id="35" name="SK-33-text-34"/>
          <p:cNvSpPr/>
          <p:nvPr/>
        </p:nvSpPr>
        <p:spPr>
          <a:xfrm>
            <a:off x="6583561" y="2784277"/>
            <a:ext cx="560843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945D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"Can you tell me exactly what happened from the very beginning?"</a:t>
            </a:r>
            <a:endParaRPr lang="en-US" sz="1200" dirty="0"/>
          </a:p>
        </p:txBody>
      </p:sp>
      <p:sp>
        <p:nvSpPr>
          <p:cNvPr id="36" name="SK-33-text-35"/>
          <p:cNvSpPr/>
          <p:nvPr/>
        </p:nvSpPr>
        <p:spPr>
          <a:xfrm>
            <a:off x="6364188" y="2969419"/>
            <a:ext cx="336804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Witness account:</a:t>
            </a:r>
            <a:endParaRPr lang="en-US" sz="1200" dirty="0"/>
          </a:p>
        </p:txBody>
      </p:sp>
      <p:sp>
        <p:nvSpPr>
          <p:cNvPr id="37" name="SK-33-text-36"/>
          <p:cNvSpPr/>
          <p:nvPr/>
        </p:nvSpPr>
        <p:spPr>
          <a:xfrm>
            <a:off x="6583561" y="3113484"/>
            <a:ext cx="5608439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Establishing a witness account:</a:t>
            </a:r>
            <a:endParaRPr lang="en-US" sz="1200" dirty="0"/>
          </a:p>
        </p:txBody>
      </p:sp>
      <p:sp>
        <p:nvSpPr>
          <p:cNvPr id="38" name="SK-33-text-37"/>
          <p:cNvSpPr/>
          <p:nvPr/>
        </p:nvSpPr>
        <p:spPr>
          <a:xfrm>
            <a:off x="6583561" y="3223171"/>
            <a:ext cx="4279255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945D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"Is there anyone with you who saw what happened? Their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945D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account will really help us."</a:t>
            </a:r>
            <a:endParaRPr lang="en-US" sz="1200" dirty="0"/>
          </a:p>
        </p:txBody>
      </p:sp>
      <p:sp>
        <p:nvSpPr>
          <p:cNvPr id="39" name="SK-33-text-38"/>
          <p:cNvSpPr/>
          <p:nvPr/>
        </p:nvSpPr>
        <p:spPr>
          <a:xfrm>
            <a:off x="6364188" y="3586609"/>
            <a:ext cx="582781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DVLA safety-netting after first seizure:</a:t>
            </a:r>
            <a:endParaRPr lang="en-US" sz="1200" dirty="0"/>
          </a:p>
        </p:txBody>
      </p:sp>
      <p:sp>
        <p:nvSpPr>
          <p:cNvPr id="40" name="SK-33-text-39"/>
          <p:cNvSpPr/>
          <p:nvPr/>
        </p:nvSpPr>
        <p:spPr>
          <a:xfrm>
            <a:off x="6583561" y="3764905"/>
            <a:ext cx="5608439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Safety-netting — driving and DVLA:</a:t>
            </a:r>
            <a:endParaRPr lang="en-US" sz="1200" dirty="0"/>
          </a:p>
        </p:txBody>
      </p:sp>
      <p:sp>
        <p:nvSpPr>
          <p:cNvPr id="41" name="SK-33-text-40"/>
          <p:cNvSpPr/>
          <p:nvPr/>
        </p:nvSpPr>
        <p:spPr>
          <a:xfrm>
            <a:off x="6583561" y="3922663"/>
            <a:ext cx="4827984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945D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"You must not drive and you'll need to notify the DVLA — this is a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945D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legal requirement. I'll help you understand how to do that today."</a:t>
            </a:r>
            <a:endParaRPr lang="en-US" sz="1200" dirty="0"/>
          </a:p>
        </p:txBody>
      </p:sp>
      <p:sp>
        <p:nvSpPr>
          <p:cNvPr id="42" name="SK-33-text-41"/>
          <p:cNvSpPr/>
          <p:nvPr/>
        </p:nvSpPr>
        <p:spPr>
          <a:xfrm>
            <a:off x="6364188" y="4293096"/>
            <a:ext cx="501396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GCA urgent communication:</a:t>
            </a:r>
            <a:endParaRPr lang="en-US" sz="1200" dirty="0"/>
          </a:p>
        </p:txBody>
      </p:sp>
      <p:sp>
        <p:nvSpPr>
          <p:cNvPr id="43" name="SK-33-text-42"/>
          <p:cNvSpPr/>
          <p:nvPr/>
        </p:nvSpPr>
        <p:spPr>
          <a:xfrm>
            <a:off x="6583561" y="4464546"/>
            <a:ext cx="48310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Explaining urgency in GCA:</a:t>
            </a:r>
            <a:endParaRPr lang="en-US" sz="1200" dirty="0"/>
          </a:p>
        </p:txBody>
      </p:sp>
      <p:sp>
        <p:nvSpPr>
          <p:cNvPr id="44" name="SK-33-text-43"/>
          <p:cNvSpPr/>
          <p:nvPr/>
        </p:nvSpPr>
        <p:spPr>
          <a:xfrm>
            <a:off x="6583561" y="4629150"/>
            <a:ext cx="4937671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945D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"I think this could be a serious condition affecting the blood supply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945D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 your eyes. I'd like to start treatment today — before results back."</a:t>
            </a:r>
            <a:endParaRPr lang="en-US" sz="1200" dirty="0"/>
          </a:p>
        </p:txBody>
      </p:sp>
      <p:sp>
        <p:nvSpPr>
          <p:cNvPr id="45" name="SK-33-text-44"/>
          <p:cNvSpPr/>
          <p:nvPr/>
        </p:nvSpPr>
        <p:spPr>
          <a:xfrm>
            <a:off x="6364188" y="4999434"/>
            <a:ext cx="53797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Epilepsy and contraception:</a:t>
            </a:r>
            <a:endParaRPr lang="en-US" sz="1200" dirty="0"/>
          </a:p>
        </p:txBody>
      </p:sp>
      <p:sp>
        <p:nvSpPr>
          <p:cNvPr id="46" name="SK-33-text-45"/>
          <p:cNvSpPr/>
          <p:nvPr/>
        </p:nvSpPr>
        <p:spPr>
          <a:xfrm>
            <a:off x="6583561" y="5170884"/>
            <a:ext cx="5608439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Contraception counselling with ASMs:</a:t>
            </a:r>
            <a:endParaRPr lang="en-US" sz="1200" dirty="0"/>
          </a:p>
        </p:txBody>
      </p:sp>
      <p:sp>
        <p:nvSpPr>
          <p:cNvPr id="47" name="SK-33-text-46"/>
          <p:cNvSpPr/>
          <p:nvPr/>
        </p:nvSpPr>
        <p:spPr>
          <a:xfrm>
            <a:off x="6583561" y="5328642"/>
            <a:ext cx="4791373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945D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"Some epilepsy tablets can affect how well the contraceptive pill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945D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works. Let's talk through the safest option for you."</a:t>
            </a:r>
            <a:endParaRPr lang="en-US" sz="1200" dirty="0"/>
          </a:p>
        </p:txBody>
      </p:sp>
      <p:sp>
        <p:nvSpPr>
          <p:cNvPr id="48" name="SK-33-text-47"/>
          <p:cNvSpPr/>
          <p:nvPr/>
        </p:nvSpPr>
        <p:spPr>
          <a:xfrm>
            <a:off x="6364188" y="5692080"/>
            <a:ext cx="35509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SUDEP discussion:</a:t>
            </a:r>
            <a:endParaRPr lang="en-US" sz="1200" dirty="0"/>
          </a:p>
        </p:txBody>
      </p:sp>
      <p:sp>
        <p:nvSpPr>
          <p:cNvPr id="49" name="SK-33-text-48"/>
          <p:cNvSpPr/>
          <p:nvPr/>
        </p:nvSpPr>
        <p:spPr>
          <a:xfrm>
            <a:off x="6583561" y="5856684"/>
            <a:ext cx="4620667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945D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Raising SUDEP sensitively: "I want to make sure we talk about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945D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something important — there is a small risk associated with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945D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uncontrolled seizures that we should be aware of together."</a:t>
            </a:r>
            <a:endParaRPr lang="en-US" sz="1200" dirty="0"/>
          </a:p>
        </p:txBody>
      </p:sp>
      <p:sp>
        <p:nvSpPr>
          <p:cNvPr id="50" name="SK-33-text-49"/>
          <p:cNvSpPr/>
          <p:nvPr/>
        </p:nvSpPr>
        <p:spPr>
          <a:xfrm>
            <a:off x="487561" y="6638479"/>
            <a:ext cx="88773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 · Neurology for Primary Care</a:t>
            </a:r>
            <a:endParaRPr lang="en-US" sz="1050" dirty="0"/>
          </a:p>
        </p:txBody>
      </p:sp>
      <p:sp>
        <p:nvSpPr>
          <p:cNvPr id="51" name="SK-33-text-50"/>
          <p:cNvSpPr/>
          <p:nvPr/>
        </p:nvSpPr>
        <p:spPr>
          <a:xfrm>
            <a:off x="10997059" y="6638479"/>
            <a:ext cx="1194941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Slide 33 of 35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486" y="1160413"/>
            <a:ext cx="6339780" cy="38100"/>
          </a:xfrm>
          <a:prstGeom prst="rect">
            <a:avLst/>
          </a:prstGeom>
        </p:spPr>
      </p:pic>
      <p:pic>
        <p:nvPicPr>
          <p:cNvPr id="4" name="SK-3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486" y="1618357"/>
            <a:ext cx="5510659" cy="342900"/>
          </a:xfrm>
          <a:prstGeom prst="rect">
            <a:avLst/>
          </a:prstGeom>
        </p:spPr>
      </p:pic>
      <p:pic>
        <p:nvPicPr>
          <p:cNvPr id="5" name="SK-3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0965" y="1618357"/>
            <a:ext cx="5486400" cy="342900"/>
          </a:xfrm>
          <a:prstGeom prst="rect">
            <a:avLst/>
          </a:prstGeom>
        </p:spPr>
      </p:pic>
      <p:pic>
        <p:nvPicPr>
          <p:cNvPr id="6" name="SK-3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90965" y="2029867"/>
            <a:ext cx="5486400" cy="445740"/>
          </a:xfrm>
          <a:prstGeom prst="rect">
            <a:avLst/>
          </a:prstGeom>
        </p:spPr>
      </p:pic>
      <p:pic>
        <p:nvPicPr>
          <p:cNvPr id="7" name="SK-3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53908" y="2154740"/>
            <a:ext cx="112993" cy="148091"/>
          </a:xfrm>
          <a:prstGeom prst="rect">
            <a:avLst/>
          </a:prstGeom>
        </p:spPr>
      </p:pic>
      <p:pic>
        <p:nvPicPr>
          <p:cNvPr id="8" name="SK-3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26144" y="2153830"/>
            <a:ext cx="43910" cy="43909"/>
          </a:xfrm>
          <a:prstGeom prst="rect">
            <a:avLst/>
          </a:prstGeom>
        </p:spPr>
      </p:pic>
      <p:pic>
        <p:nvPicPr>
          <p:cNvPr id="9" name="SK-3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90965" y="2544217"/>
            <a:ext cx="5486400" cy="445740"/>
          </a:xfrm>
          <a:prstGeom prst="rect">
            <a:avLst/>
          </a:prstGeom>
        </p:spPr>
      </p:pic>
      <p:pic>
        <p:nvPicPr>
          <p:cNvPr id="10" name="SK-34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90965" y="3058567"/>
            <a:ext cx="5486400" cy="445740"/>
          </a:xfrm>
          <a:prstGeom prst="rect">
            <a:avLst/>
          </a:prstGeom>
        </p:spPr>
      </p:pic>
      <p:pic>
        <p:nvPicPr>
          <p:cNvPr id="11" name="SK-34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90965" y="3572917"/>
            <a:ext cx="5486400" cy="445740"/>
          </a:xfrm>
          <a:prstGeom prst="rect">
            <a:avLst/>
          </a:prstGeom>
        </p:spPr>
      </p:pic>
      <p:pic>
        <p:nvPicPr>
          <p:cNvPr id="12" name="SK-34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90965" y="4087267"/>
            <a:ext cx="5486400" cy="445740"/>
          </a:xfrm>
          <a:prstGeom prst="rect">
            <a:avLst/>
          </a:prstGeom>
        </p:spPr>
      </p:pic>
      <p:pic>
        <p:nvPicPr>
          <p:cNvPr id="13" name="SK-34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90965" y="4601617"/>
            <a:ext cx="5486400" cy="445740"/>
          </a:xfrm>
          <a:prstGeom prst="rect">
            <a:avLst/>
          </a:prstGeom>
        </p:spPr>
      </p:pic>
      <p:pic>
        <p:nvPicPr>
          <p:cNvPr id="14" name="SK-34-img-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90965" y="5115967"/>
            <a:ext cx="5486400" cy="445740"/>
          </a:xfrm>
          <a:prstGeom prst="rect">
            <a:avLst/>
          </a:prstGeom>
        </p:spPr>
      </p:pic>
      <p:pic>
        <p:nvPicPr>
          <p:cNvPr id="15" name="SK-34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90965" y="5630317"/>
            <a:ext cx="5486400" cy="445740"/>
          </a:xfrm>
          <a:prstGeom prst="rect">
            <a:avLst/>
          </a:prstGeom>
        </p:spPr>
      </p:pic>
      <p:pic>
        <p:nvPicPr>
          <p:cNvPr id="16" name="SK-34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480721"/>
            <a:ext cx="12192000" cy="377130"/>
          </a:xfrm>
          <a:prstGeom prst="rect">
            <a:avLst/>
          </a:prstGeom>
        </p:spPr>
      </p:pic>
      <p:pic>
        <p:nvPicPr>
          <p:cNvPr id="17" name="SK-34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1098" y="2029867"/>
            <a:ext cx="5474208" cy="3809024"/>
          </a:xfrm>
          <a:prstGeom prst="rect">
            <a:avLst/>
          </a:prstGeom>
        </p:spPr>
      </p:pic>
      <p:pic>
        <p:nvPicPr>
          <p:cNvPr id="18" name="SK-34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0148" y="2046769"/>
            <a:ext cx="1295403" cy="312687"/>
          </a:xfrm>
          <a:prstGeom prst="rect">
            <a:avLst/>
          </a:prstGeom>
        </p:spPr>
      </p:pic>
      <p:pic>
        <p:nvPicPr>
          <p:cNvPr id="19" name="SK-34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784601" y="2046769"/>
            <a:ext cx="2051154" cy="312687"/>
          </a:xfrm>
          <a:prstGeom prst="rect">
            <a:avLst/>
          </a:prstGeom>
        </p:spPr>
      </p:pic>
      <p:pic>
        <p:nvPicPr>
          <p:cNvPr id="20" name="SK-34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54805" y="2046769"/>
            <a:ext cx="2051451" cy="312687"/>
          </a:xfrm>
          <a:prstGeom prst="rect">
            <a:avLst/>
          </a:prstGeom>
        </p:spPr>
      </p:pic>
      <p:pic>
        <p:nvPicPr>
          <p:cNvPr id="21" name="SK-34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70148" y="2376358"/>
            <a:ext cx="1295403" cy="312423"/>
          </a:xfrm>
          <a:prstGeom prst="rect">
            <a:avLst/>
          </a:prstGeom>
        </p:spPr>
      </p:pic>
      <p:pic>
        <p:nvPicPr>
          <p:cNvPr id="22" name="SK-34-img-2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784601" y="2376358"/>
            <a:ext cx="2051154" cy="312423"/>
          </a:xfrm>
          <a:prstGeom prst="rect">
            <a:avLst/>
          </a:prstGeom>
        </p:spPr>
      </p:pic>
      <p:pic>
        <p:nvPicPr>
          <p:cNvPr id="23" name="SK-34-img-2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54805" y="2376358"/>
            <a:ext cx="2051451" cy="312423"/>
          </a:xfrm>
          <a:prstGeom prst="rect">
            <a:avLst/>
          </a:prstGeom>
        </p:spPr>
      </p:pic>
      <p:pic>
        <p:nvPicPr>
          <p:cNvPr id="24" name="SK-34-img-23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70148" y="2705683"/>
            <a:ext cx="1295403" cy="477878"/>
          </a:xfrm>
          <a:prstGeom prst="rect">
            <a:avLst/>
          </a:prstGeom>
        </p:spPr>
      </p:pic>
      <p:pic>
        <p:nvPicPr>
          <p:cNvPr id="25" name="SK-34-img-24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784601" y="2705683"/>
            <a:ext cx="2051154" cy="477878"/>
          </a:xfrm>
          <a:prstGeom prst="rect">
            <a:avLst/>
          </a:prstGeom>
        </p:spPr>
      </p:pic>
      <p:pic>
        <p:nvPicPr>
          <p:cNvPr id="26" name="SK-34-img-25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854805" y="2705683"/>
            <a:ext cx="2051451" cy="477878"/>
          </a:xfrm>
          <a:prstGeom prst="rect">
            <a:avLst/>
          </a:prstGeom>
        </p:spPr>
      </p:pic>
      <p:pic>
        <p:nvPicPr>
          <p:cNvPr id="27" name="SK-34-img-26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0148" y="3200462"/>
            <a:ext cx="1295403" cy="312423"/>
          </a:xfrm>
          <a:prstGeom prst="rect">
            <a:avLst/>
          </a:prstGeom>
        </p:spPr>
      </p:pic>
      <p:pic>
        <p:nvPicPr>
          <p:cNvPr id="28" name="SK-34-img-27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784601" y="3200462"/>
            <a:ext cx="2051154" cy="312423"/>
          </a:xfrm>
          <a:prstGeom prst="rect">
            <a:avLst/>
          </a:prstGeom>
        </p:spPr>
      </p:pic>
      <p:pic>
        <p:nvPicPr>
          <p:cNvPr id="29" name="SK-34-img-28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854805" y="3200462"/>
            <a:ext cx="2051451" cy="312423"/>
          </a:xfrm>
          <a:prstGeom prst="rect">
            <a:avLst/>
          </a:prstGeom>
        </p:spPr>
      </p:pic>
      <p:pic>
        <p:nvPicPr>
          <p:cNvPr id="30" name="SK-34-img-29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70148" y="3529787"/>
            <a:ext cx="1295403" cy="312423"/>
          </a:xfrm>
          <a:prstGeom prst="rect">
            <a:avLst/>
          </a:prstGeom>
        </p:spPr>
      </p:pic>
      <p:pic>
        <p:nvPicPr>
          <p:cNvPr id="31" name="SK-34-img-3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784601" y="3529787"/>
            <a:ext cx="2051154" cy="312423"/>
          </a:xfrm>
          <a:prstGeom prst="rect">
            <a:avLst/>
          </a:prstGeom>
        </p:spPr>
      </p:pic>
      <p:pic>
        <p:nvPicPr>
          <p:cNvPr id="32" name="SK-34-img-3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54805" y="3529787"/>
            <a:ext cx="2051451" cy="312423"/>
          </a:xfrm>
          <a:prstGeom prst="rect">
            <a:avLst/>
          </a:prstGeom>
        </p:spPr>
      </p:pic>
      <p:pic>
        <p:nvPicPr>
          <p:cNvPr id="33" name="SK-34-img-32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70148" y="3859112"/>
            <a:ext cx="1295403" cy="477878"/>
          </a:xfrm>
          <a:prstGeom prst="rect">
            <a:avLst/>
          </a:prstGeom>
        </p:spPr>
      </p:pic>
      <p:pic>
        <p:nvPicPr>
          <p:cNvPr id="34" name="SK-34-img-3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784601" y="3859112"/>
            <a:ext cx="2051154" cy="477878"/>
          </a:xfrm>
          <a:prstGeom prst="rect">
            <a:avLst/>
          </a:prstGeom>
        </p:spPr>
      </p:pic>
      <p:pic>
        <p:nvPicPr>
          <p:cNvPr id="35" name="SK-34-img-3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854805" y="3859112"/>
            <a:ext cx="2051451" cy="477878"/>
          </a:xfrm>
          <a:prstGeom prst="rect">
            <a:avLst/>
          </a:prstGeom>
        </p:spPr>
      </p:pic>
      <p:pic>
        <p:nvPicPr>
          <p:cNvPr id="36" name="SK-34-img-3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70148" y="4353892"/>
            <a:ext cx="1295403" cy="477878"/>
          </a:xfrm>
          <a:prstGeom prst="rect">
            <a:avLst/>
          </a:prstGeom>
        </p:spPr>
      </p:pic>
      <p:pic>
        <p:nvPicPr>
          <p:cNvPr id="37" name="SK-34-img-36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784601" y="4353892"/>
            <a:ext cx="2051154" cy="477878"/>
          </a:xfrm>
          <a:prstGeom prst="rect">
            <a:avLst/>
          </a:prstGeom>
        </p:spPr>
      </p:pic>
      <p:pic>
        <p:nvPicPr>
          <p:cNvPr id="38" name="SK-34-img-37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854805" y="4353892"/>
            <a:ext cx="2051451" cy="477878"/>
          </a:xfrm>
          <a:prstGeom prst="rect">
            <a:avLst/>
          </a:prstGeom>
        </p:spPr>
      </p:pic>
      <p:pic>
        <p:nvPicPr>
          <p:cNvPr id="39" name="SK-34-img-38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70148" y="4848671"/>
            <a:ext cx="1295403" cy="477878"/>
          </a:xfrm>
          <a:prstGeom prst="rect">
            <a:avLst/>
          </a:prstGeom>
        </p:spPr>
      </p:pic>
      <p:pic>
        <p:nvPicPr>
          <p:cNvPr id="40" name="SK-34-img-39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784601" y="4848671"/>
            <a:ext cx="2051154" cy="477878"/>
          </a:xfrm>
          <a:prstGeom prst="rect">
            <a:avLst/>
          </a:prstGeom>
        </p:spPr>
      </p:pic>
      <p:pic>
        <p:nvPicPr>
          <p:cNvPr id="41" name="SK-34-img-40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3854805" y="4848671"/>
            <a:ext cx="2051451" cy="477878"/>
          </a:xfrm>
          <a:prstGeom prst="rect">
            <a:avLst/>
          </a:prstGeom>
        </p:spPr>
      </p:pic>
      <p:pic>
        <p:nvPicPr>
          <p:cNvPr id="42" name="SK-34-img-41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470148" y="5343451"/>
            <a:ext cx="1295403" cy="478538"/>
          </a:xfrm>
          <a:prstGeom prst="rect">
            <a:avLst/>
          </a:prstGeom>
        </p:spPr>
      </p:pic>
      <p:pic>
        <p:nvPicPr>
          <p:cNvPr id="43" name="SK-34-img-4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784601" y="5343451"/>
            <a:ext cx="2051154" cy="478538"/>
          </a:xfrm>
          <a:prstGeom prst="rect">
            <a:avLst/>
          </a:prstGeom>
        </p:spPr>
      </p:pic>
      <p:pic>
        <p:nvPicPr>
          <p:cNvPr id="44" name="SK-34-img-4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854805" y="5343451"/>
            <a:ext cx="2051451" cy="478538"/>
          </a:xfrm>
          <a:prstGeom prst="rect">
            <a:avLst/>
          </a:prstGeom>
        </p:spPr>
      </p:pic>
      <p:pic>
        <p:nvPicPr>
          <p:cNvPr id="45" name="SK-34-img-44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7144494" y="1721346"/>
            <a:ext cx="207169" cy="226219"/>
          </a:xfrm>
          <a:prstGeom prst="rect">
            <a:avLst/>
          </a:prstGeom>
        </p:spPr>
      </p:pic>
      <p:pic>
        <p:nvPicPr>
          <p:cNvPr id="46" name="SK-34-img-45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901875" y="1707505"/>
            <a:ext cx="219373" cy="239911"/>
          </a:xfrm>
          <a:prstGeom prst="rect">
            <a:avLst/>
          </a:prstGeom>
        </p:spPr>
      </p:pic>
      <p:sp>
        <p:nvSpPr>
          <p:cNvPr id="47" name="SK-34-text-46"/>
          <p:cNvSpPr/>
          <p:nvPr/>
        </p:nvSpPr>
        <p:spPr>
          <a:xfrm>
            <a:off x="584448" y="2046769"/>
            <a:ext cx="2118921" cy="31268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D18A3A"/>
                </a:solidFill>
              </a:rPr>
              <a:t>Presentation</a:t>
            </a:r>
            <a:endParaRPr lang="en-US" sz="1350" dirty="0"/>
          </a:p>
        </p:txBody>
      </p:sp>
      <p:sp>
        <p:nvSpPr>
          <p:cNvPr id="48" name="SK-34-text-47"/>
          <p:cNvSpPr/>
          <p:nvPr/>
        </p:nvSpPr>
        <p:spPr>
          <a:xfrm>
            <a:off x="1898901" y="2046769"/>
            <a:ext cx="3010691" cy="31268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2D72"/>
                </a:solidFill>
              </a:rPr>
              <a:t>Red Flag Feature</a:t>
            </a:r>
            <a:endParaRPr lang="en-US" sz="1350" dirty="0"/>
          </a:p>
        </p:txBody>
      </p:sp>
      <p:sp>
        <p:nvSpPr>
          <p:cNvPr id="49" name="SK-34-text-48"/>
          <p:cNvSpPr/>
          <p:nvPr/>
        </p:nvSpPr>
        <p:spPr>
          <a:xfrm>
            <a:off x="3969105" y="2046769"/>
            <a:ext cx="1908576" cy="31268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796B"/>
                </a:solidFill>
              </a:rPr>
              <a:t>Action</a:t>
            </a:r>
            <a:endParaRPr lang="en-US" sz="1350" dirty="0"/>
          </a:p>
        </p:txBody>
      </p:sp>
      <p:sp>
        <p:nvSpPr>
          <p:cNvPr id="50" name="SK-34-text-49"/>
          <p:cNvSpPr/>
          <p:nvPr/>
        </p:nvSpPr>
        <p:spPr>
          <a:xfrm>
            <a:off x="584448" y="2376358"/>
            <a:ext cx="1281057" cy="31242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</a:rPr>
              <a:t>Headache</a:t>
            </a:r>
            <a:endParaRPr lang="en-US" sz="1200" dirty="0"/>
          </a:p>
        </p:txBody>
      </p:sp>
      <p:sp>
        <p:nvSpPr>
          <p:cNvPr id="51" name="SK-34-text-50"/>
          <p:cNvSpPr/>
          <p:nvPr/>
        </p:nvSpPr>
        <p:spPr>
          <a:xfrm>
            <a:off x="1898901" y="2376358"/>
            <a:ext cx="2838668" cy="31242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</a:rPr>
              <a:t>Thunderclap onset</a:t>
            </a:r>
            <a:endParaRPr lang="en-US" sz="1200" dirty="0"/>
          </a:p>
        </p:txBody>
      </p:sp>
      <p:sp>
        <p:nvSpPr>
          <p:cNvPr id="52" name="SK-34-text-51"/>
          <p:cNvSpPr/>
          <p:nvPr/>
        </p:nvSpPr>
        <p:spPr>
          <a:xfrm>
            <a:off x="3969105" y="2376358"/>
            <a:ext cx="1899051" cy="31242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</a:rPr>
              <a:t>999 — SAH</a:t>
            </a:r>
            <a:endParaRPr lang="en-US" sz="1200" dirty="0"/>
          </a:p>
        </p:txBody>
      </p:sp>
      <p:sp>
        <p:nvSpPr>
          <p:cNvPr id="53" name="SK-34-text-52"/>
          <p:cNvSpPr/>
          <p:nvPr/>
        </p:nvSpPr>
        <p:spPr>
          <a:xfrm>
            <a:off x="584448" y="2705683"/>
            <a:ext cx="1281057" cy="47787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</a:rPr>
              <a:t>Headache</a:t>
            </a:r>
            <a:endParaRPr lang="en-US" sz="1200" dirty="0"/>
          </a:p>
        </p:txBody>
      </p:sp>
      <p:sp>
        <p:nvSpPr>
          <p:cNvPr id="54" name="SK-34-text-53"/>
          <p:cNvSpPr/>
          <p:nvPr/>
        </p:nvSpPr>
        <p:spPr>
          <a:xfrm>
            <a:off x="1898901" y="2705683"/>
            <a:ext cx="1822554" cy="47787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</a:rPr>
              <a:t>Age &gt;50 + jaw claudication + temporal tenderness</a:t>
            </a:r>
            <a:endParaRPr lang="en-US" sz="1200" dirty="0"/>
          </a:p>
        </p:txBody>
      </p:sp>
      <p:sp>
        <p:nvSpPr>
          <p:cNvPr id="55" name="SK-34-text-54"/>
          <p:cNvSpPr/>
          <p:nvPr/>
        </p:nvSpPr>
        <p:spPr>
          <a:xfrm>
            <a:off x="3969105" y="2705683"/>
            <a:ext cx="1822851" cy="47787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</a:rPr>
              <a:t>Same-day steroids + GCA referral</a:t>
            </a:r>
            <a:endParaRPr lang="en-US" sz="1200" dirty="0"/>
          </a:p>
        </p:txBody>
      </p:sp>
      <p:sp>
        <p:nvSpPr>
          <p:cNvPr id="56" name="SK-34-text-55"/>
          <p:cNvSpPr/>
          <p:nvPr/>
        </p:nvSpPr>
        <p:spPr>
          <a:xfrm>
            <a:off x="584448" y="3200462"/>
            <a:ext cx="1431664" cy="31242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</a:rPr>
              <a:t>Dizziness</a:t>
            </a:r>
            <a:endParaRPr lang="en-US" sz="1200" dirty="0"/>
          </a:p>
        </p:txBody>
      </p:sp>
      <p:sp>
        <p:nvSpPr>
          <p:cNvPr id="57" name="SK-34-text-56"/>
          <p:cNvSpPr/>
          <p:nvPr/>
        </p:nvSpPr>
        <p:spPr>
          <a:xfrm>
            <a:off x="1898901" y="3200462"/>
            <a:ext cx="4463649" cy="31242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</a:rPr>
              <a:t>Diplopia + ataxia + vertigo</a:t>
            </a:r>
            <a:endParaRPr lang="en-US" sz="1200" dirty="0"/>
          </a:p>
        </p:txBody>
      </p:sp>
      <p:sp>
        <p:nvSpPr>
          <p:cNvPr id="58" name="SK-34-text-57"/>
          <p:cNvSpPr/>
          <p:nvPr/>
        </p:nvSpPr>
        <p:spPr>
          <a:xfrm>
            <a:off x="3969105" y="3200462"/>
            <a:ext cx="3976226" cy="31242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</a:rPr>
              <a:t>999 — posterior stroke</a:t>
            </a:r>
            <a:endParaRPr lang="en-US" sz="1200" dirty="0"/>
          </a:p>
        </p:txBody>
      </p:sp>
      <p:sp>
        <p:nvSpPr>
          <p:cNvPr id="59" name="SK-34-text-58"/>
          <p:cNvSpPr/>
          <p:nvPr/>
        </p:nvSpPr>
        <p:spPr>
          <a:xfrm>
            <a:off x="584448" y="3529787"/>
            <a:ext cx="1143003" cy="31242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</a:rPr>
              <a:t>Seizure</a:t>
            </a:r>
            <a:endParaRPr lang="en-US" sz="1200" dirty="0"/>
          </a:p>
        </p:txBody>
      </p:sp>
      <p:sp>
        <p:nvSpPr>
          <p:cNvPr id="60" name="SK-34-text-59"/>
          <p:cNvSpPr/>
          <p:nvPr/>
        </p:nvSpPr>
        <p:spPr>
          <a:xfrm>
            <a:off x="1898901" y="3529787"/>
            <a:ext cx="4084487" cy="31242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</a:rPr>
              <a:t>Still seizing &gt;5 minutes</a:t>
            </a:r>
            <a:endParaRPr lang="en-US" sz="1200" dirty="0"/>
          </a:p>
        </p:txBody>
      </p:sp>
      <p:sp>
        <p:nvSpPr>
          <p:cNvPr id="61" name="SK-34-text-60"/>
          <p:cNvSpPr/>
          <p:nvPr/>
        </p:nvSpPr>
        <p:spPr>
          <a:xfrm>
            <a:off x="3969105" y="3529787"/>
            <a:ext cx="3976226" cy="31242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</a:rPr>
              <a:t>999 + buccal midazolam</a:t>
            </a:r>
            <a:endParaRPr lang="en-US" sz="1200" dirty="0"/>
          </a:p>
        </p:txBody>
      </p:sp>
      <p:sp>
        <p:nvSpPr>
          <p:cNvPr id="62" name="SK-34-text-61"/>
          <p:cNvSpPr/>
          <p:nvPr/>
        </p:nvSpPr>
        <p:spPr>
          <a:xfrm>
            <a:off x="584448" y="3859112"/>
            <a:ext cx="1143003" cy="47787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</a:rPr>
              <a:t>TIA</a:t>
            </a:r>
            <a:endParaRPr lang="en-US" sz="1200" dirty="0"/>
          </a:p>
        </p:txBody>
      </p:sp>
      <p:sp>
        <p:nvSpPr>
          <p:cNvPr id="63" name="SK-34-text-62"/>
          <p:cNvSpPr/>
          <p:nvPr/>
        </p:nvSpPr>
        <p:spPr>
          <a:xfrm>
            <a:off x="1898901" y="3859112"/>
            <a:ext cx="1822554" cy="47787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</a:rPr>
              <a:t>Still symptomatic at consultation</a:t>
            </a:r>
            <a:endParaRPr lang="en-US" sz="1200" dirty="0"/>
          </a:p>
        </p:txBody>
      </p:sp>
      <p:sp>
        <p:nvSpPr>
          <p:cNvPr id="64" name="SK-34-text-63"/>
          <p:cNvSpPr/>
          <p:nvPr/>
        </p:nvSpPr>
        <p:spPr>
          <a:xfrm>
            <a:off x="3969105" y="3859112"/>
            <a:ext cx="3813725" cy="47787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</a:rPr>
              <a:t>999 — possible stroke</a:t>
            </a:r>
            <a:endParaRPr lang="en-US" sz="1200" dirty="0"/>
          </a:p>
        </p:txBody>
      </p:sp>
      <p:sp>
        <p:nvSpPr>
          <p:cNvPr id="65" name="SK-34-text-64"/>
          <p:cNvSpPr/>
          <p:nvPr/>
        </p:nvSpPr>
        <p:spPr>
          <a:xfrm>
            <a:off x="584448" y="4353892"/>
            <a:ext cx="1883486" cy="47787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</a:rPr>
              <a:t>Facial palsy</a:t>
            </a:r>
            <a:endParaRPr lang="en-US" sz="1200" dirty="0"/>
          </a:p>
        </p:txBody>
      </p:sp>
      <p:sp>
        <p:nvSpPr>
          <p:cNvPr id="66" name="SK-34-text-65"/>
          <p:cNvSpPr/>
          <p:nvPr/>
        </p:nvSpPr>
        <p:spPr>
          <a:xfrm>
            <a:off x="1898901" y="4353892"/>
            <a:ext cx="1898754" cy="47787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</a:rPr>
              <a:t>Bilateral</a:t>
            </a:r>
            <a:endParaRPr lang="en-US" sz="1200" dirty="0"/>
          </a:p>
        </p:txBody>
      </p:sp>
      <p:sp>
        <p:nvSpPr>
          <p:cNvPr id="67" name="SK-34-text-66"/>
          <p:cNvSpPr/>
          <p:nvPr/>
        </p:nvSpPr>
        <p:spPr>
          <a:xfrm>
            <a:off x="3969105" y="4353892"/>
            <a:ext cx="1822851" cy="47787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</a:rPr>
              <a:t>Urgent neurology — GBS / Lyme</a:t>
            </a:r>
            <a:endParaRPr lang="en-US" sz="1200" dirty="0"/>
          </a:p>
        </p:txBody>
      </p:sp>
      <p:sp>
        <p:nvSpPr>
          <p:cNvPr id="68" name="SK-34-text-67"/>
          <p:cNvSpPr/>
          <p:nvPr/>
        </p:nvSpPr>
        <p:spPr>
          <a:xfrm>
            <a:off x="584448" y="4848671"/>
            <a:ext cx="1582271" cy="47787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</a:rPr>
              <a:t>Neuropathy</a:t>
            </a:r>
            <a:endParaRPr lang="en-US" sz="1200" dirty="0"/>
          </a:p>
        </p:txBody>
      </p:sp>
      <p:sp>
        <p:nvSpPr>
          <p:cNvPr id="69" name="SK-34-text-68"/>
          <p:cNvSpPr/>
          <p:nvPr/>
        </p:nvSpPr>
        <p:spPr>
          <a:xfrm>
            <a:off x="1898901" y="4848671"/>
            <a:ext cx="1822554" cy="47787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</a:rPr>
              <a:t>Rapid onset + ascending weakness</a:t>
            </a:r>
            <a:endParaRPr lang="en-US" sz="1200" dirty="0"/>
          </a:p>
        </p:txBody>
      </p:sp>
      <p:sp>
        <p:nvSpPr>
          <p:cNvPr id="70" name="SK-34-text-69"/>
          <p:cNvSpPr/>
          <p:nvPr/>
        </p:nvSpPr>
        <p:spPr>
          <a:xfrm>
            <a:off x="3969105" y="4848671"/>
            <a:ext cx="3651224" cy="47787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</a:rPr>
              <a:t>999 — Guillain-Barré</a:t>
            </a:r>
            <a:endParaRPr lang="en-US" sz="1200" dirty="0"/>
          </a:p>
        </p:txBody>
      </p:sp>
      <p:sp>
        <p:nvSpPr>
          <p:cNvPr id="71" name="SK-34-text-70"/>
          <p:cNvSpPr/>
          <p:nvPr/>
        </p:nvSpPr>
        <p:spPr>
          <a:xfrm>
            <a:off x="584448" y="5343451"/>
            <a:ext cx="1143003" cy="4785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</a:rPr>
              <a:t>Any</a:t>
            </a:r>
            <a:endParaRPr lang="en-US" sz="1200" dirty="0"/>
          </a:p>
        </p:txBody>
      </p:sp>
      <p:sp>
        <p:nvSpPr>
          <p:cNvPr id="72" name="SK-34-text-71"/>
          <p:cNvSpPr/>
          <p:nvPr/>
        </p:nvSpPr>
        <p:spPr>
          <a:xfrm>
            <a:off x="1898901" y="5343451"/>
            <a:ext cx="1822554" cy="4785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</a:rPr>
              <a:t>Progressive weight loss + new neuro symptoms</a:t>
            </a:r>
            <a:endParaRPr lang="en-US" sz="1200" dirty="0"/>
          </a:p>
        </p:txBody>
      </p:sp>
      <p:sp>
        <p:nvSpPr>
          <p:cNvPr id="73" name="SK-34-text-72"/>
          <p:cNvSpPr/>
          <p:nvPr/>
        </p:nvSpPr>
        <p:spPr>
          <a:xfrm>
            <a:off x="3969105" y="5343451"/>
            <a:ext cx="3272055" cy="4785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</a:rPr>
              <a:t>Urgent 2WW referral</a:t>
            </a:r>
            <a:endParaRPr lang="en-US" sz="1200" dirty="0"/>
          </a:p>
        </p:txBody>
      </p:sp>
      <p:sp>
        <p:nvSpPr>
          <p:cNvPr id="74" name="SK-34-text-73"/>
          <p:cNvSpPr/>
          <p:nvPr/>
        </p:nvSpPr>
        <p:spPr>
          <a:xfrm>
            <a:off x="426690" y="322213"/>
            <a:ext cx="370046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5F6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SAFETY</a:t>
            </a:r>
            <a:endParaRPr lang="en-US" sz="1575" dirty="0"/>
          </a:p>
        </p:txBody>
      </p:sp>
      <p:sp>
        <p:nvSpPr>
          <p:cNvPr id="75" name="SK-34-text-74"/>
          <p:cNvSpPr/>
          <p:nvPr/>
        </p:nvSpPr>
        <p:spPr>
          <a:xfrm>
            <a:off x="438894" y="617190"/>
            <a:ext cx="11753106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 Flags &amp; Common Pitfalls</a:t>
            </a:r>
            <a:endParaRPr lang="en-US" sz="3750" dirty="0"/>
          </a:p>
        </p:txBody>
      </p:sp>
      <p:sp>
        <p:nvSpPr>
          <p:cNvPr id="76" name="SK-34-text-75"/>
          <p:cNvSpPr/>
          <p:nvPr/>
        </p:nvSpPr>
        <p:spPr>
          <a:xfrm>
            <a:off x="414486" y="1282303"/>
            <a:ext cx="11777514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Emergency features to act on — and clinical errors to avoid</a:t>
            </a:r>
            <a:endParaRPr lang="en-US" sz="1650" dirty="0"/>
          </a:p>
        </p:txBody>
      </p:sp>
      <p:sp>
        <p:nvSpPr>
          <p:cNvPr id="77" name="SK-34-text-76"/>
          <p:cNvSpPr/>
          <p:nvPr/>
        </p:nvSpPr>
        <p:spPr>
          <a:xfrm>
            <a:off x="2182267" y="1721346"/>
            <a:ext cx="466058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 FLAGS — ACT NOW</a:t>
            </a:r>
            <a:endParaRPr lang="en-US" sz="1575" dirty="0"/>
          </a:p>
        </p:txBody>
      </p:sp>
      <p:sp>
        <p:nvSpPr>
          <p:cNvPr id="78" name="SK-34-text-77"/>
          <p:cNvSpPr/>
          <p:nvPr/>
        </p:nvSpPr>
        <p:spPr>
          <a:xfrm>
            <a:off x="7388275" y="1721346"/>
            <a:ext cx="480372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PITFALLS — DON’T DO THIS</a:t>
            </a:r>
            <a:endParaRPr lang="en-US" sz="1575" dirty="0"/>
          </a:p>
        </p:txBody>
      </p:sp>
      <p:sp>
        <p:nvSpPr>
          <p:cNvPr id="79" name="SK-34-text-78"/>
          <p:cNvSpPr/>
          <p:nvPr/>
        </p:nvSpPr>
        <p:spPr>
          <a:xfrm>
            <a:off x="6449467" y="2112169"/>
            <a:ext cx="566451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❌ Missing cardiac syncope</a:t>
            </a:r>
            <a:endParaRPr lang="en-US" sz="1425" dirty="0"/>
          </a:p>
        </p:txBody>
      </p:sp>
      <p:sp>
        <p:nvSpPr>
          <p:cNvPr id="80" name="SK-34-text-79"/>
          <p:cNvSpPr/>
          <p:nvPr/>
        </p:nvSpPr>
        <p:spPr>
          <a:xfrm>
            <a:off x="6815286" y="2304157"/>
            <a:ext cx="5376714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Diagnosing seizure without checking ECG first</a:t>
            </a:r>
            <a:endParaRPr lang="en-US" sz="1200" dirty="0"/>
          </a:p>
        </p:txBody>
      </p:sp>
      <p:sp>
        <p:nvSpPr>
          <p:cNvPr id="81" name="SK-34-text-80"/>
          <p:cNvSpPr/>
          <p:nvPr/>
        </p:nvSpPr>
        <p:spPr>
          <a:xfrm>
            <a:off x="6449467" y="2599134"/>
            <a:ext cx="523017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❌ Valproate without PPP</a:t>
            </a:r>
            <a:endParaRPr lang="en-US" sz="1425" dirty="0"/>
          </a:p>
        </p:txBody>
      </p:sp>
      <p:sp>
        <p:nvSpPr>
          <p:cNvPr id="82" name="SK-34-text-81"/>
          <p:cNvSpPr/>
          <p:nvPr/>
        </p:nvSpPr>
        <p:spPr>
          <a:xfrm>
            <a:off x="6449467" y="2791123"/>
            <a:ext cx="5047357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Starting in a woman of childbearing potential without specialist review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Pregnancy Prevention Programme</a:t>
            </a:r>
            <a:endParaRPr lang="en-US" sz="1275" dirty="0"/>
          </a:p>
        </p:txBody>
      </p:sp>
      <p:sp>
        <p:nvSpPr>
          <p:cNvPr id="83" name="SK-34-text-82"/>
          <p:cNvSpPr/>
          <p:nvPr/>
        </p:nvSpPr>
        <p:spPr>
          <a:xfrm>
            <a:off x="6449467" y="3319165"/>
            <a:ext cx="574253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❌ Waiting for biopsy — GCA</a:t>
            </a:r>
            <a:endParaRPr lang="en-US" sz="1425" dirty="0"/>
          </a:p>
        </p:txBody>
      </p:sp>
      <p:sp>
        <p:nvSpPr>
          <p:cNvPr id="84" name="SK-34-text-83"/>
          <p:cNvSpPr/>
          <p:nvPr/>
        </p:nvSpPr>
        <p:spPr>
          <a:xfrm>
            <a:off x="6815286" y="3490615"/>
            <a:ext cx="5376714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Starting prednisolone must not wait — vision loss is irreversible</a:t>
            </a:r>
            <a:endParaRPr lang="en-US" sz="1200" dirty="0"/>
          </a:p>
        </p:txBody>
      </p:sp>
      <p:sp>
        <p:nvSpPr>
          <p:cNvPr id="85" name="SK-34-text-84"/>
          <p:cNvSpPr/>
          <p:nvPr/>
        </p:nvSpPr>
        <p:spPr>
          <a:xfrm>
            <a:off x="6449467" y="3799284"/>
            <a:ext cx="574253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❌ Using ABCD2 score to delay TIA referral</a:t>
            </a:r>
            <a:endParaRPr lang="en-US" sz="1425" dirty="0"/>
          </a:p>
        </p:txBody>
      </p:sp>
      <p:sp>
        <p:nvSpPr>
          <p:cNvPr id="86" name="SK-34-text-85"/>
          <p:cNvSpPr/>
          <p:nvPr/>
        </p:nvSpPr>
        <p:spPr>
          <a:xfrm>
            <a:off x="6815286" y="4004965"/>
            <a:ext cx="537671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Nov 2025: all TIAs = urgent 24h referral regardless of score</a:t>
            </a:r>
            <a:endParaRPr lang="en-US" sz="1200" dirty="0"/>
          </a:p>
        </p:txBody>
      </p:sp>
      <p:sp>
        <p:nvSpPr>
          <p:cNvPr id="87" name="SK-34-text-86"/>
          <p:cNvSpPr/>
          <p:nvPr/>
        </p:nvSpPr>
        <p:spPr>
          <a:xfrm>
            <a:off x="6449467" y="4347865"/>
            <a:ext cx="574253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❌ Long-term prochlorperazine for vertigo</a:t>
            </a:r>
            <a:endParaRPr lang="en-US" sz="1425" dirty="0"/>
          </a:p>
        </p:txBody>
      </p:sp>
      <p:sp>
        <p:nvSpPr>
          <p:cNvPr id="88" name="SK-34-text-87"/>
          <p:cNvSpPr/>
          <p:nvPr/>
        </p:nvSpPr>
        <p:spPr>
          <a:xfrm>
            <a:off x="6815286" y="4539853"/>
            <a:ext cx="5376714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Suppresses central adaptation — use only for acute nausea</a:t>
            </a:r>
            <a:endParaRPr lang="en-US" sz="1200" dirty="0"/>
          </a:p>
        </p:txBody>
      </p:sp>
      <p:sp>
        <p:nvSpPr>
          <p:cNvPr id="89" name="SK-34-text-88"/>
          <p:cNvSpPr/>
          <p:nvPr/>
        </p:nvSpPr>
        <p:spPr>
          <a:xfrm>
            <a:off x="6449467" y="4848523"/>
            <a:ext cx="574253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❌ Bell's palsy steroids after 72 hours</a:t>
            </a:r>
            <a:endParaRPr lang="en-US" sz="1425" dirty="0"/>
          </a:p>
        </p:txBody>
      </p:sp>
      <p:sp>
        <p:nvSpPr>
          <p:cNvPr id="90" name="SK-34-text-89"/>
          <p:cNvSpPr/>
          <p:nvPr/>
        </p:nvSpPr>
        <p:spPr>
          <a:xfrm>
            <a:off x="6815286" y="5054203"/>
            <a:ext cx="5376714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Prednisolone only effective if started within 72h of onset</a:t>
            </a:r>
            <a:endParaRPr lang="en-US" sz="1200" dirty="0"/>
          </a:p>
        </p:txBody>
      </p:sp>
      <p:sp>
        <p:nvSpPr>
          <p:cNvPr id="91" name="SK-34-text-90"/>
          <p:cNvSpPr/>
          <p:nvPr/>
        </p:nvSpPr>
        <p:spPr>
          <a:xfrm>
            <a:off x="6449467" y="5390257"/>
            <a:ext cx="544734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❌ Forgetting DVLA advice</a:t>
            </a:r>
            <a:endParaRPr lang="en-US" sz="1425" dirty="0"/>
          </a:p>
        </p:txBody>
      </p:sp>
      <p:sp>
        <p:nvSpPr>
          <p:cNvPr id="92" name="SK-34-text-91"/>
          <p:cNvSpPr/>
          <p:nvPr/>
        </p:nvSpPr>
        <p:spPr>
          <a:xfrm>
            <a:off x="6815286" y="5575548"/>
            <a:ext cx="5376714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 seizure and first TIA both carry legal notification obligations — document it</a:t>
            </a:r>
            <a:endParaRPr lang="en-US" sz="1200" dirty="0"/>
          </a:p>
        </p:txBody>
      </p:sp>
      <p:sp>
        <p:nvSpPr>
          <p:cNvPr id="93" name="SK-34-text-92"/>
          <p:cNvSpPr/>
          <p:nvPr/>
        </p:nvSpPr>
        <p:spPr>
          <a:xfrm>
            <a:off x="6449467" y="5904607"/>
            <a:ext cx="574253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❌ Switching ASM brand without warning</a:t>
            </a:r>
            <a:endParaRPr lang="en-US" sz="1425" dirty="0"/>
          </a:p>
        </p:txBody>
      </p:sp>
      <p:sp>
        <p:nvSpPr>
          <p:cNvPr id="94" name="SK-34-text-93"/>
          <p:cNvSpPr/>
          <p:nvPr/>
        </p:nvSpPr>
        <p:spPr>
          <a:xfrm>
            <a:off x="6815286" y="6103590"/>
            <a:ext cx="5376714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Phenytoin and carbamazepine — bioavailability differences risk toxicity</a:t>
            </a:r>
            <a:endParaRPr lang="en-US" sz="1200" dirty="0"/>
          </a:p>
        </p:txBody>
      </p:sp>
      <p:sp>
        <p:nvSpPr>
          <p:cNvPr id="95" name="SK-34-text-94"/>
          <p:cNvSpPr/>
          <p:nvPr/>
        </p:nvSpPr>
        <p:spPr>
          <a:xfrm>
            <a:off x="414486" y="6583561"/>
            <a:ext cx="11777514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5F6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All red flags require immediate action — document clinical reasoning clearly</a:t>
            </a:r>
            <a:endParaRPr lang="en-US" sz="1200" dirty="0"/>
          </a:p>
        </p:txBody>
      </p:sp>
      <p:sp>
        <p:nvSpPr>
          <p:cNvPr id="96" name="SK-34-text-95"/>
          <p:cNvSpPr/>
          <p:nvPr/>
        </p:nvSpPr>
        <p:spPr>
          <a:xfrm>
            <a:off x="8961090" y="6576715"/>
            <a:ext cx="323091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34 of 35 · Bradford VTS · May 2026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56592"/>
          </a:xfrm>
          <a:prstGeom prst="rect">
            <a:avLst/>
          </a:prstGeom>
        </p:spPr>
      </p:pic>
      <p:pic>
        <p:nvPicPr>
          <p:cNvPr id="4" name="SK-3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486" y="1432620"/>
            <a:ext cx="865584" cy="28575"/>
          </a:xfrm>
          <a:prstGeom prst="rect">
            <a:avLst/>
          </a:prstGeom>
        </p:spPr>
      </p:pic>
      <p:pic>
        <p:nvPicPr>
          <p:cNvPr id="5" name="SK-3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690" y="1981944"/>
            <a:ext cx="5486400" cy="1008013"/>
          </a:xfrm>
          <a:prstGeom prst="rect">
            <a:avLst/>
          </a:prstGeom>
        </p:spPr>
      </p:pic>
      <p:pic>
        <p:nvPicPr>
          <p:cNvPr id="6" name="SK-3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6690" y="1981944"/>
            <a:ext cx="158353" cy="1008013"/>
          </a:xfrm>
          <a:prstGeom prst="rect">
            <a:avLst/>
          </a:prstGeom>
        </p:spPr>
      </p:pic>
      <p:pic>
        <p:nvPicPr>
          <p:cNvPr id="7" name="SK-3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6690" y="3092946"/>
            <a:ext cx="5486400" cy="1008013"/>
          </a:xfrm>
          <a:prstGeom prst="rect">
            <a:avLst/>
          </a:prstGeom>
        </p:spPr>
      </p:pic>
      <p:pic>
        <p:nvPicPr>
          <p:cNvPr id="8" name="SK-3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6690" y="3092946"/>
            <a:ext cx="158353" cy="1008013"/>
          </a:xfrm>
          <a:prstGeom prst="rect">
            <a:avLst/>
          </a:prstGeom>
        </p:spPr>
      </p:pic>
      <p:pic>
        <p:nvPicPr>
          <p:cNvPr id="9" name="SK-3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6690" y="4203948"/>
            <a:ext cx="5486400" cy="1008013"/>
          </a:xfrm>
          <a:prstGeom prst="rect">
            <a:avLst/>
          </a:prstGeom>
        </p:spPr>
      </p:pic>
      <p:pic>
        <p:nvPicPr>
          <p:cNvPr id="10" name="SK-3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6690" y="4203948"/>
            <a:ext cx="158353" cy="1008013"/>
          </a:xfrm>
          <a:prstGeom prst="rect">
            <a:avLst/>
          </a:prstGeom>
        </p:spPr>
      </p:pic>
      <p:pic>
        <p:nvPicPr>
          <p:cNvPr id="11" name="SK-35-img-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690" y="5314950"/>
            <a:ext cx="5486400" cy="1008013"/>
          </a:xfrm>
          <a:prstGeom prst="rect">
            <a:avLst/>
          </a:prstGeom>
        </p:spPr>
      </p:pic>
      <p:pic>
        <p:nvPicPr>
          <p:cNvPr id="12" name="SK-35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6690" y="5314950"/>
            <a:ext cx="158353" cy="1008013"/>
          </a:xfrm>
          <a:prstGeom prst="rect">
            <a:avLst/>
          </a:prstGeom>
        </p:spPr>
      </p:pic>
      <p:pic>
        <p:nvPicPr>
          <p:cNvPr id="13" name="SK-35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78761" y="994321"/>
            <a:ext cx="5486400" cy="905173"/>
          </a:xfrm>
          <a:prstGeom prst="rect">
            <a:avLst/>
          </a:prstGeom>
        </p:spPr>
      </p:pic>
      <p:pic>
        <p:nvPicPr>
          <p:cNvPr id="14" name="SK-35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78761" y="994321"/>
            <a:ext cx="158353" cy="905173"/>
          </a:xfrm>
          <a:prstGeom prst="rect">
            <a:avLst/>
          </a:prstGeom>
        </p:spPr>
      </p:pic>
      <p:pic>
        <p:nvPicPr>
          <p:cNvPr id="15" name="SK-35-img-1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8761" y="1981944"/>
            <a:ext cx="5486400" cy="1008013"/>
          </a:xfrm>
          <a:prstGeom prst="rect">
            <a:avLst/>
          </a:prstGeom>
        </p:spPr>
      </p:pic>
      <p:pic>
        <p:nvPicPr>
          <p:cNvPr id="16" name="SK-35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78761" y="1981944"/>
            <a:ext cx="158353" cy="1008013"/>
          </a:xfrm>
          <a:prstGeom prst="rect">
            <a:avLst/>
          </a:prstGeom>
        </p:spPr>
      </p:pic>
      <p:pic>
        <p:nvPicPr>
          <p:cNvPr id="17" name="SK-35-img-1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78761" y="3092946"/>
            <a:ext cx="5486400" cy="1008013"/>
          </a:xfrm>
          <a:prstGeom prst="rect">
            <a:avLst/>
          </a:prstGeom>
        </p:spPr>
      </p:pic>
      <p:pic>
        <p:nvPicPr>
          <p:cNvPr id="18" name="SK-35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78761" y="3092946"/>
            <a:ext cx="158353" cy="1008013"/>
          </a:xfrm>
          <a:prstGeom prst="rect">
            <a:avLst/>
          </a:prstGeom>
        </p:spPr>
      </p:pic>
      <p:pic>
        <p:nvPicPr>
          <p:cNvPr id="19" name="SK-35-img-1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78761" y="4203948"/>
            <a:ext cx="5486400" cy="1008013"/>
          </a:xfrm>
          <a:prstGeom prst="rect">
            <a:avLst/>
          </a:prstGeom>
        </p:spPr>
      </p:pic>
      <p:pic>
        <p:nvPicPr>
          <p:cNvPr id="20" name="SK-35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78761" y="4203948"/>
            <a:ext cx="158353" cy="1008013"/>
          </a:xfrm>
          <a:prstGeom prst="rect">
            <a:avLst/>
          </a:prstGeom>
        </p:spPr>
      </p:pic>
      <p:pic>
        <p:nvPicPr>
          <p:cNvPr id="21" name="SK-35-img-2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8761" y="5314950"/>
            <a:ext cx="5486400" cy="1008013"/>
          </a:xfrm>
          <a:prstGeom prst="rect">
            <a:avLst/>
          </a:prstGeom>
        </p:spPr>
      </p:pic>
      <p:pic>
        <p:nvPicPr>
          <p:cNvPr id="22" name="SK-35-img-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78761" y="5314950"/>
            <a:ext cx="158353" cy="1008013"/>
          </a:xfrm>
          <a:prstGeom prst="rect">
            <a:avLst/>
          </a:prstGeom>
        </p:spPr>
      </p:pic>
      <p:pic>
        <p:nvPicPr>
          <p:cNvPr id="23" name="SK-35-img-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43780" y="6539805"/>
            <a:ext cx="11704290" cy="19050"/>
          </a:xfrm>
          <a:prstGeom prst="rect">
            <a:avLst/>
          </a:prstGeom>
        </p:spPr>
      </p:pic>
      <p:pic>
        <p:nvPicPr>
          <p:cNvPr id="24" name="SK-35-img-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497294" y="6638479"/>
            <a:ext cx="1438573" cy="198834"/>
          </a:xfrm>
          <a:prstGeom prst="rect">
            <a:avLst/>
          </a:prstGeom>
        </p:spPr>
      </p:pic>
      <p:pic>
        <p:nvPicPr>
          <p:cNvPr id="25" name="SK-35-img-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448479" y="6439644"/>
            <a:ext cx="280392" cy="239911"/>
          </a:xfrm>
          <a:prstGeom prst="rect">
            <a:avLst/>
          </a:prstGeom>
        </p:spPr>
      </p:pic>
      <p:sp>
        <p:nvSpPr>
          <p:cNvPr id="26" name="SK-35-text-25"/>
          <p:cNvSpPr/>
          <p:nvPr/>
        </p:nvSpPr>
        <p:spPr>
          <a:xfrm>
            <a:off x="158353" y="47923"/>
            <a:ext cx="60388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500" dirty="0"/>
          </a:p>
        </p:txBody>
      </p:sp>
      <p:sp>
        <p:nvSpPr>
          <p:cNvPr id="27" name="SK-35-text-26"/>
          <p:cNvSpPr/>
          <p:nvPr/>
        </p:nvSpPr>
        <p:spPr>
          <a:xfrm>
            <a:off x="10119271" y="61615"/>
            <a:ext cx="2072729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425" dirty="0"/>
          </a:p>
        </p:txBody>
      </p:sp>
      <p:sp>
        <p:nvSpPr>
          <p:cNvPr id="28" name="SK-35-text-27"/>
          <p:cNvSpPr/>
          <p:nvPr/>
        </p:nvSpPr>
        <p:spPr>
          <a:xfrm>
            <a:off x="426690" y="582811"/>
            <a:ext cx="35242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D68E2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CLOSING SUMMARY</a:t>
            </a:r>
            <a:endParaRPr lang="en-US" sz="1500" dirty="0"/>
          </a:p>
        </p:txBody>
      </p:sp>
      <p:sp>
        <p:nvSpPr>
          <p:cNvPr id="29" name="SK-35-text-28"/>
          <p:cNvSpPr/>
          <p:nvPr/>
        </p:nvSpPr>
        <p:spPr>
          <a:xfrm>
            <a:off x="426690" y="857250"/>
            <a:ext cx="6102668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2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Quick Recall</a:t>
            </a:r>
            <a:endParaRPr lang="en-US" sz="3225" dirty="0"/>
          </a:p>
        </p:txBody>
      </p:sp>
      <p:sp>
        <p:nvSpPr>
          <p:cNvPr id="30" name="SK-35-text-29"/>
          <p:cNvSpPr/>
          <p:nvPr/>
        </p:nvSpPr>
        <p:spPr>
          <a:xfrm>
            <a:off x="414486" y="1604665"/>
            <a:ext cx="11777514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facts to carry into practice — and into your AKT.</a:t>
            </a:r>
            <a:endParaRPr lang="en-US" sz="1650" dirty="0"/>
          </a:p>
        </p:txBody>
      </p:sp>
      <p:sp>
        <p:nvSpPr>
          <p:cNvPr id="31" name="SK-35-text-30"/>
          <p:cNvSpPr/>
          <p:nvPr/>
        </p:nvSpPr>
        <p:spPr>
          <a:xfrm>
            <a:off x="658267" y="2050405"/>
            <a:ext cx="505206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Driving — Epilepsy</a:t>
            </a:r>
            <a:endParaRPr lang="en-US" sz="1800" dirty="0"/>
          </a:p>
        </p:txBody>
      </p:sp>
      <p:sp>
        <p:nvSpPr>
          <p:cNvPr id="32" name="SK-35-text-31"/>
          <p:cNvSpPr/>
          <p:nvPr/>
        </p:nvSpPr>
        <p:spPr>
          <a:xfrm>
            <a:off x="658267" y="2324844"/>
            <a:ext cx="5230267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🚗 First unprovoked seizure → 6 months off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Established epilepsy → 12 months seizure-free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Withdrawing ASMs → do not drive during withdrawal + 6 months after</a:t>
            </a:r>
            <a:endParaRPr lang="en-US" sz="1425" dirty="0"/>
          </a:p>
        </p:txBody>
      </p:sp>
      <p:sp>
        <p:nvSpPr>
          <p:cNvPr id="33" name="SK-35-text-32"/>
          <p:cNvSpPr/>
          <p:nvPr/>
        </p:nvSpPr>
        <p:spPr>
          <a:xfrm>
            <a:off x="658267" y="3175248"/>
            <a:ext cx="368046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Driving — TIA</a:t>
            </a:r>
            <a:endParaRPr lang="en-US" sz="1800" dirty="0"/>
          </a:p>
        </p:txBody>
      </p:sp>
      <p:sp>
        <p:nvSpPr>
          <p:cNvPr id="34" name="SK-35-text-33"/>
          <p:cNvSpPr/>
          <p:nvPr/>
        </p:nvSpPr>
        <p:spPr>
          <a:xfrm>
            <a:off x="658267" y="3442692"/>
            <a:ext cx="3584377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🚗 Group 1 → 1 month off driving after TIA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Group 2 (HGV/bus) → 1 year off after TIA</a:t>
            </a:r>
            <a:endParaRPr lang="en-US" sz="1425" dirty="0"/>
          </a:p>
        </p:txBody>
      </p:sp>
      <p:sp>
        <p:nvSpPr>
          <p:cNvPr id="35" name="SK-35-text-34"/>
          <p:cNvSpPr/>
          <p:nvPr/>
        </p:nvSpPr>
        <p:spPr>
          <a:xfrm>
            <a:off x="658267" y="4080421"/>
            <a:ext cx="834390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Status Epilepticus — Community</a:t>
            </a:r>
            <a:endParaRPr lang="en-US" sz="1800" dirty="0"/>
          </a:p>
        </p:txBody>
      </p:sp>
      <p:sp>
        <p:nvSpPr>
          <p:cNvPr id="36" name="SK-35-text-35"/>
          <p:cNvSpPr/>
          <p:nvPr/>
        </p:nvSpPr>
        <p:spPr>
          <a:xfrm>
            <a:off x="658267" y="4341019"/>
            <a:ext cx="4011067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💊 Buccal midazolam 10mg first-line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Rectal diazepam only if midazolam unavailable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Seizure &gt; 5 minutes → treat + call 999</a:t>
            </a:r>
            <a:endParaRPr lang="en-US" sz="1425" dirty="0"/>
          </a:p>
        </p:txBody>
      </p:sp>
      <p:sp>
        <p:nvSpPr>
          <p:cNvPr id="37" name="SK-35-text-36"/>
          <p:cNvSpPr/>
          <p:nvPr/>
        </p:nvSpPr>
        <p:spPr>
          <a:xfrm>
            <a:off x="658267" y="5191423"/>
            <a:ext cx="450342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Valproate Safety</a:t>
            </a:r>
            <a:endParaRPr lang="en-US" sz="1800" dirty="0"/>
          </a:p>
        </p:txBody>
      </p:sp>
      <p:sp>
        <p:nvSpPr>
          <p:cNvPr id="38" name="SK-35-text-37"/>
          <p:cNvSpPr/>
          <p:nvPr/>
        </p:nvSpPr>
        <p:spPr>
          <a:xfrm>
            <a:off x="658267" y="5452021"/>
            <a:ext cx="5120580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💊 Women of childbearing potential → absolute contraindication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unless PPP + 2 contraception methods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 under-55s → mandatory 2-specialist review (MHRA 2025)</a:t>
            </a:r>
            <a:endParaRPr lang="en-US" sz="1425" dirty="0"/>
          </a:p>
        </p:txBody>
      </p:sp>
      <p:sp>
        <p:nvSpPr>
          <p:cNvPr id="39" name="SK-35-text-38"/>
          <p:cNvSpPr/>
          <p:nvPr/>
        </p:nvSpPr>
        <p:spPr>
          <a:xfrm>
            <a:off x="6437263" y="1117848"/>
            <a:ext cx="477774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Topiramate Safety</a:t>
            </a:r>
            <a:endParaRPr lang="en-US" sz="1800" dirty="0"/>
          </a:p>
        </p:txBody>
      </p:sp>
      <p:sp>
        <p:nvSpPr>
          <p:cNvPr id="40" name="SK-35-text-39"/>
          <p:cNvSpPr/>
          <p:nvPr/>
        </p:nvSpPr>
        <p:spPr>
          <a:xfrm>
            <a:off x="6437263" y="1378446"/>
            <a:ext cx="5132784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💊 Mandatory Pregnancy Prevention Programme (MHRA 2024)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Risk: cleft lip/palate + neurodevelopmental disorders</a:t>
            </a:r>
            <a:endParaRPr lang="en-US" sz="1425" dirty="0"/>
          </a:p>
        </p:txBody>
      </p:sp>
      <p:sp>
        <p:nvSpPr>
          <p:cNvPr id="41" name="SK-35-text-40"/>
          <p:cNvSpPr/>
          <p:nvPr/>
        </p:nvSpPr>
        <p:spPr>
          <a:xfrm>
            <a:off x="6437263" y="2050405"/>
            <a:ext cx="5754737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GCA — Same-Day Steroids</a:t>
            </a:r>
            <a:endParaRPr lang="en-US" sz="1800" dirty="0"/>
          </a:p>
        </p:txBody>
      </p:sp>
      <p:sp>
        <p:nvSpPr>
          <p:cNvPr id="42" name="SK-35-text-41"/>
          <p:cNvSpPr/>
          <p:nvPr/>
        </p:nvSpPr>
        <p:spPr>
          <a:xfrm>
            <a:off x="6437263" y="2317998"/>
            <a:ext cx="5205859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🔴 Do NOT wait for biopsy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visual symptoms → prednisolone 40–60mg daily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Visual symptoms → 1mg/kg/day or IV methylprednisolone → 999</a:t>
            </a:r>
            <a:endParaRPr lang="en-US" sz="1425" dirty="0"/>
          </a:p>
        </p:txBody>
      </p:sp>
      <p:sp>
        <p:nvSpPr>
          <p:cNvPr id="43" name="SK-35-text-42"/>
          <p:cNvSpPr/>
          <p:nvPr/>
        </p:nvSpPr>
        <p:spPr>
          <a:xfrm>
            <a:off x="6437263" y="3175248"/>
            <a:ext cx="450342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TIA — All Urgent</a:t>
            </a:r>
            <a:endParaRPr lang="en-US" sz="1800" dirty="0"/>
          </a:p>
        </p:txBody>
      </p:sp>
      <p:sp>
        <p:nvSpPr>
          <p:cNvPr id="44" name="SK-35-text-43"/>
          <p:cNvSpPr/>
          <p:nvPr/>
        </p:nvSpPr>
        <p:spPr>
          <a:xfrm>
            <a:off x="6437263" y="3435846"/>
            <a:ext cx="4145161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🔴 Aspirin 300mg stat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24-hour specialist referral — all TIAs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ABCD2 score NOT recommended (NICE Nov 2025)</a:t>
            </a:r>
            <a:endParaRPr lang="en-US" sz="1425" dirty="0"/>
          </a:p>
        </p:txBody>
      </p:sp>
      <p:sp>
        <p:nvSpPr>
          <p:cNvPr id="45" name="SK-35-text-44"/>
          <p:cNvSpPr/>
          <p:nvPr/>
        </p:nvSpPr>
        <p:spPr>
          <a:xfrm>
            <a:off x="6437263" y="4258717"/>
            <a:ext cx="121158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BPPV</a:t>
            </a:r>
            <a:endParaRPr lang="en-US" sz="1800" dirty="0"/>
          </a:p>
        </p:txBody>
      </p:sp>
      <p:sp>
        <p:nvSpPr>
          <p:cNvPr id="46" name="SK-35-text-45"/>
          <p:cNvSpPr/>
          <p:nvPr/>
        </p:nvSpPr>
        <p:spPr>
          <a:xfrm>
            <a:off x="6437263" y="4498777"/>
            <a:ext cx="3486894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👁️ Dix-Hallpike → confirms diagnosis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Epley manoeuvre → curative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use prochlorperazine long-term</a:t>
            </a:r>
            <a:endParaRPr lang="en-US" sz="1425" dirty="0"/>
          </a:p>
        </p:txBody>
      </p:sp>
      <p:sp>
        <p:nvSpPr>
          <p:cNvPr id="47" name="SK-35-text-46"/>
          <p:cNvSpPr/>
          <p:nvPr/>
        </p:nvSpPr>
        <p:spPr>
          <a:xfrm>
            <a:off x="6437263" y="5211961"/>
            <a:ext cx="340614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Bell's Palsy</a:t>
            </a:r>
            <a:endParaRPr lang="en-US" sz="1800" dirty="0"/>
          </a:p>
        </p:txBody>
      </p:sp>
      <p:sp>
        <p:nvSpPr>
          <p:cNvPr id="48" name="SK-35-text-47"/>
          <p:cNvSpPr/>
          <p:nvPr/>
        </p:nvSpPr>
        <p:spPr>
          <a:xfrm>
            <a:off x="6437263" y="5458867"/>
            <a:ext cx="4254996" cy="6719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🔔 Prednisolone only if within 72 hours of onset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Protect the eye — lubricating drops + night taping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LMN = forehead involved (unlike UMN stroke)</a:t>
            </a:r>
            <a:endParaRPr lang="en-US" sz="1425" dirty="0"/>
          </a:p>
        </p:txBody>
      </p:sp>
      <p:sp>
        <p:nvSpPr>
          <p:cNvPr id="49" name="SK-35-text-48"/>
          <p:cNvSpPr/>
          <p:nvPr/>
        </p:nvSpPr>
        <p:spPr>
          <a:xfrm>
            <a:off x="438894" y="6343650"/>
            <a:ext cx="8680698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Disclaimer: Always double check this advice and drug doses with the latest NICE/BNF guidance. This deck is for educational purposes only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does not constitute clinical advice. Verify all guidance before applying in practice.</a:t>
            </a:r>
            <a:endParaRPr lang="en-US" sz="1050" dirty="0"/>
          </a:p>
        </p:txBody>
      </p:sp>
      <p:sp>
        <p:nvSpPr>
          <p:cNvPr id="50" name="SK-35-text-49"/>
          <p:cNvSpPr/>
          <p:nvPr/>
        </p:nvSpPr>
        <p:spPr>
          <a:xfrm>
            <a:off x="2487067" y="6679555"/>
            <a:ext cx="9704933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Sources: NICE NG217 (Jan 2025) - NICE CKS TIA/Stroke (Nov 2025) - NICE CKS GCA (Jan 2026) - BNF 2025–2026 - Created May 2026</a:t>
            </a:r>
            <a:endParaRPr lang="en-US" sz="1050" dirty="0"/>
          </a:p>
        </p:txBody>
      </p:sp>
      <p:sp>
        <p:nvSpPr>
          <p:cNvPr id="51" name="SK-35-text-50"/>
          <p:cNvSpPr/>
          <p:nvPr/>
        </p:nvSpPr>
        <p:spPr>
          <a:xfrm>
            <a:off x="10753279" y="6508105"/>
            <a:ext cx="1438721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bradfordvts.co.uk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1342</Words>
  <Application>Microsoft Office PowerPoint</Application>
  <PresentationFormat>Widescreen</PresentationFormat>
  <Paragraphs>221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Roboto</vt:lpstr>
      <vt:lpstr>Montserrat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5</cp:revision>
  <dcterms:created xsi:type="dcterms:W3CDTF">2026-06-16T15:11:10Z</dcterms:created>
  <dcterms:modified xsi:type="dcterms:W3CDTF">2026-06-17T00:57:11Z</dcterms:modified>
</cp:coreProperties>
</file>