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sldIdLst>
    <p:sldId id="283" r:id="rId2"/>
  </p:sldIdLst>
  <p:sldSz cx="12192000" cy="6858000"/>
  <p:notesSz cx="6858000" cy="12192000"/>
  <p:embeddedFontLst>
    <p:embeddedFont>
      <p:font typeface="Roboto" panose="02000000000000000000" pitchFamily="2" charset="0"/>
      <p:regular r:id="rId4"/>
      <p:bold r:id="rId5"/>
      <p:italic r:id="rId6"/>
      <p:boldItalic r:id="rId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504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69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1282303"/>
            <a:ext cx="1670298" cy="68461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940719"/>
            <a:ext cx="5583882" cy="3758059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5129659"/>
            <a:ext cx="5291286" cy="479971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5911453"/>
            <a:ext cx="11192173" cy="658267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0753" y="6448574"/>
            <a:ext cx="6388596" cy="9525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1961257"/>
            <a:ext cx="5571679" cy="3010644"/>
          </a:xfrm>
          <a:prstGeom prst="rect">
            <a:avLst/>
          </a:prstGeom>
        </p:spPr>
      </p:pic>
      <p:sp>
        <p:nvSpPr>
          <p:cNvPr id="9" name="SK-28-text-8"/>
          <p:cNvSpPr/>
          <p:nvPr/>
        </p:nvSpPr>
        <p:spPr>
          <a:xfrm>
            <a:off x="475357" y="342900"/>
            <a:ext cx="73971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D82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OTHER NEUROLOGICAL CONDITIONS</a:t>
            </a:r>
            <a:endParaRPr lang="en-US" sz="1650" dirty="0"/>
          </a:p>
        </p:txBody>
      </p:sp>
      <p:sp>
        <p:nvSpPr>
          <p:cNvPr id="10" name="SK-28-text-9"/>
          <p:cNvSpPr/>
          <p:nvPr/>
        </p:nvSpPr>
        <p:spPr>
          <a:xfrm>
            <a:off x="487561" y="671959"/>
            <a:ext cx="1170443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B1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Bell’s Palsy: Recognition &amp; Treatment</a:t>
            </a:r>
            <a:endParaRPr lang="en-US" sz="3750" dirty="0"/>
          </a:p>
        </p:txBody>
      </p:sp>
      <p:sp>
        <p:nvSpPr>
          <p:cNvPr id="11" name="SK-28-text-10"/>
          <p:cNvSpPr/>
          <p:nvPr/>
        </p:nvSpPr>
        <p:spPr>
          <a:xfrm>
            <a:off x="451098" y="1501825"/>
            <a:ext cx="1174090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unilateral LMN facial nerve palsy — usually idiopathic · NICE CKS Feb 2023</a:t>
            </a:r>
            <a:endParaRPr lang="en-US" sz="1950" dirty="0"/>
          </a:p>
        </p:txBody>
      </p:sp>
      <p:sp>
        <p:nvSpPr>
          <p:cNvPr id="12" name="SK-28-text-11"/>
          <p:cNvSpPr/>
          <p:nvPr/>
        </p:nvSpPr>
        <p:spPr>
          <a:xfrm>
            <a:off x="764381" y="5198269"/>
            <a:ext cx="506685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LMN = Forehead involved · UMN = Forehead spared</a:t>
            </a:r>
            <a:endParaRPr lang="en-US" sz="1650" dirty="0"/>
          </a:p>
        </p:txBody>
      </p:sp>
      <p:sp>
        <p:nvSpPr>
          <p:cNvPr id="13" name="SK-28-text-12"/>
          <p:cNvSpPr/>
          <p:nvPr/>
        </p:nvSpPr>
        <p:spPr>
          <a:xfrm>
            <a:off x="6400800" y="2009329"/>
            <a:ext cx="557403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Steroid Treatment</a:t>
            </a:r>
            <a:endParaRPr lang="en-US" sz="2100" dirty="0"/>
          </a:p>
        </p:txBody>
      </p:sp>
      <p:sp>
        <p:nvSpPr>
          <p:cNvPr id="14" name="SK-28-text-13"/>
          <p:cNvSpPr/>
          <p:nvPr/>
        </p:nvSpPr>
        <p:spPr>
          <a:xfrm>
            <a:off x="6815286" y="2352229"/>
            <a:ext cx="35111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Prednisolone 50mg once daily for 10 days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60mg once daily for 5 days, then taper</a:t>
            </a:r>
            <a:endParaRPr lang="en-US" sz="1350" dirty="0"/>
          </a:p>
        </p:txBody>
      </p:sp>
      <p:sp>
        <p:nvSpPr>
          <p:cNvPr id="15" name="SK-28-text-14"/>
          <p:cNvSpPr/>
          <p:nvPr/>
        </p:nvSpPr>
        <p:spPr>
          <a:xfrm>
            <a:off x="6839694" y="2797969"/>
            <a:ext cx="53523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Must start within 72 hours of symptom onset</a:t>
            </a:r>
            <a:endParaRPr lang="en-US" sz="1350" dirty="0"/>
          </a:p>
        </p:txBody>
      </p:sp>
      <p:sp>
        <p:nvSpPr>
          <p:cNvPr id="16" name="SK-28-text-15"/>
          <p:cNvSpPr/>
          <p:nvPr/>
        </p:nvSpPr>
        <p:spPr>
          <a:xfrm>
            <a:off x="6839694" y="3017490"/>
            <a:ext cx="53523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Antivirals (aciclovir) — only in severe cases; limited evidence</a:t>
            </a:r>
            <a:endParaRPr lang="en-US" sz="1350" dirty="0"/>
          </a:p>
        </p:txBody>
      </p:sp>
      <p:sp>
        <p:nvSpPr>
          <p:cNvPr id="17" name="SK-28-text-16"/>
          <p:cNvSpPr/>
          <p:nvPr/>
        </p:nvSpPr>
        <p:spPr>
          <a:xfrm>
            <a:off x="6376392" y="3387775"/>
            <a:ext cx="49339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Protect the Eye</a:t>
            </a:r>
            <a:endParaRPr lang="en-US" sz="2100" dirty="0"/>
          </a:p>
        </p:txBody>
      </p:sp>
      <p:sp>
        <p:nvSpPr>
          <p:cNvPr id="18" name="SK-28-text-17"/>
          <p:cNvSpPr/>
          <p:nvPr/>
        </p:nvSpPr>
        <p:spPr>
          <a:xfrm>
            <a:off x="6839694" y="3703290"/>
            <a:ext cx="53523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Lubricating eye drops — e.g. hypromellose</a:t>
            </a:r>
            <a:endParaRPr lang="en-US" sz="1350" dirty="0"/>
          </a:p>
        </p:txBody>
      </p:sp>
      <p:sp>
        <p:nvSpPr>
          <p:cNvPr id="19" name="SK-28-text-18"/>
          <p:cNvSpPr/>
          <p:nvPr/>
        </p:nvSpPr>
        <p:spPr>
          <a:xfrm>
            <a:off x="6839694" y="3922663"/>
            <a:ext cx="53523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Night-time eye taping if unable to close</a:t>
            </a:r>
            <a:endParaRPr lang="en-US" sz="1350" dirty="0"/>
          </a:p>
        </p:txBody>
      </p:sp>
      <p:sp>
        <p:nvSpPr>
          <p:cNvPr id="20" name="SK-28-text-19"/>
          <p:cNvSpPr/>
          <p:nvPr/>
        </p:nvSpPr>
        <p:spPr>
          <a:xfrm>
            <a:off x="6839694" y="4149030"/>
            <a:ext cx="53523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Refer urgently if corneal exposure risk</a:t>
            </a:r>
            <a:endParaRPr lang="en-US" sz="1350" dirty="0"/>
          </a:p>
        </p:txBody>
      </p:sp>
      <p:sp>
        <p:nvSpPr>
          <p:cNvPr id="21" name="SK-28-text-20"/>
          <p:cNvSpPr/>
          <p:nvPr/>
        </p:nvSpPr>
        <p:spPr>
          <a:xfrm>
            <a:off x="6412855" y="4512469"/>
            <a:ext cx="577914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Prognosis &amp; When to Refer</a:t>
            </a:r>
            <a:endParaRPr lang="en-US" sz="2100" dirty="0"/>
          </a:p>
        </p:txBody>
      </p:sp>
      <p:sp>
        <p:nvSpPr>
          <p:cNvPr id="22" name="SK-28-text-21"/>
          <p:cNvSpPr/>
          <p:nvPr/>
        </p:nvSpPr>
        <p:spPr>
          <a:xfrm>
            <a:off x="6839694" y="4827984"/>
            <a:ext cx="51606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80–85% fully recover</a:t>
            </a:r>
            <a:endParaRPr lang="en-US" sz="1350" dirty="0"/>
          </a:p>
        </p:txBody>
      </p:sp>
      <p:sp>
        <p:nvSpPr>
          <p:cNvPr id="23" name="SK-28-text-22"/>
          <p:cNvSpPr/>
          <p:nvPr/>
        </p:nvSpPr>
        <p:spPr>
          <a:xfrm>
            <a:off x="6839694" y="5054203"/>
            <a:ext cx="53523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Worse prognosis: complete paralysis · age &gt;60 · severe pain</a:t>
            </a:r>
            <a:endParaRPr lang="en-US" sz="1350" dirty="0"/>
          </a:p>
        </p:txBody>
      </p:sp>
      <p:sp>
        <p:nvSpPr>
          <p:cNvPr id="24" name="SK-28-text-23"/>
          <p:cNvSpPr/>
          <p:nvPr/>
        </p:nvSpPr>
        <p:spPr>
          <a:xfrm>
            <a:off x="6839694" y="5280571"/>
            <a:ext cx="45720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Refer ENT/Neurology: bilateral palsy, other cranial nerve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involvement, recurrence</a:t>
            </a:r>
            <a:endParaRPr lang="en-US" sz="1350" dirty="0"/>
          </a:p>
        </p:txBody>
      </p:sp>
      <p:sp>
        <p:nvSpPr>
          <p:cNvPr id="25" name="SK-28-text-24"/>
          <p:cNvSpPr/>
          <p:nvPr/>
        </p:nvSpPr>
        <p:spPr>
          <a:xfrm>
            <a:off x="646063" y="6048673"/>
            <a:ext cx="71008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B1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 72-Hour Window</a:t>
            </a:r>
            <a:endParaRPr lang="en-US" sz="2625" dirty="0"/>
          </a:p>
        </p:txBody>
      </p:sp>
      <p:sp>
        <p:nvSpPr>
          <p:cNvPr id="26" name="SK-28-text-25"/>
          <p:cNvSpPr/>
          <p:nvPr/>
        </p:nvSpPr>
        <p:spPr>
          <a:xfrm>
            <a:off x="3852565" y="5986909"/>
            <a:ext cx="624229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Prednisolone is only effective if started within 72 hours of onset.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this window, do not prescribe steroids.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Roboto</vt:lpstr>
      <vt:lpstr>Arial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6</cp:revision>
  <dcterms:created xsi:type="dcterms:W3CDTF">2026-06-16T15:11:10Z</dcterms:created>
  <dcterms:modified xsi:type="dcterms:W3CDTF">2026-06-17T00:57:52Z</dcterms:modified>
</cp:coreProperties>
</file>