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</p:sldIdLst>
  <p:sldSz cx="12192000" cy="6858000"/>
  <p:notesSz cx="6858000" cy="12192000"/>
  <p:embeddedFontLst>
    <p:embeddedFont>
      <p:font typeface="Montserrat" panose="00000500000000000000" pitchFamily="2" charset="0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69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167.png"/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12" Type="http://schemas.openxmlformats.org/officeDocument/2006/relationships/image" Target="../media/image166.png"/><Relationship Id="rId17" Type="http://schemas.openxmlformats.org/officeDocument/2006/relationships/image" Target="../media/image17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11" Type="http://schemas.openxmlformats.org/officeDocument/2006/relationships/image" Target="../media/image165.png"/><Relationship Id="rId5" Type="http://schemas.openxmlformats.org/officeDocument/2006/relationships/image" Target="../media/image159.png"/><Relationship Id="rId15" Type="http://schemas.openxmlformats.org/officeDocument/2006/relationships/image" Target="../media/image169.png"/><Relationship Id="rId10" Type="http://schemas.openxmlformats.org/officeDocument/2006/relationships/image" Target="../media/image164.png"/><Relationship Id="rId4" Type="http://schemas.openxmlformats.org/officeDocument/2006/relationships/image" Target="../media/image158.png"/><Relationship Id="rId9" Type="http://schemas.openxmlformats.org/officeDocument/2006/relationships/image" Target="../media/image163.png"/><Relationship Id="rId14" Type="http://schemas.openxmlformats.org/officeDocument/2006/relationships/image" Target="../media/image1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26" Type="http://schemas.openxmlformats.org/officeDocument/2006/relationships/image" Target="../media/image92.png"/><Relationship Id="rId3" Type="http://schemas.openxmlformats.org/officeDocument/2006/relationships/image" Target="../media/image1.png"/><Relationship Id="rId21" Type="http://schemas.openxmlformats.org/officeDocument/2006/relationships/image" Target="../media/image87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5" Type="http://schemas.openxmlformats.org/officeDocument/2006/relationships/image" Target="../media/image9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24" Type="http://schemas.openxmlformats.org/officeDocument/2006/relationships/image" Target="../media/image90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9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88.png"/><Relationship Id="rId27" Type="http://schemas.openxmlformats.org/officeDocument/2006/relationships/image" Target="../media/image9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26" Type="http://schemas.openxmlformats.org/officeDocument/2006/relationships/image" Target="../media/image117.png"/><Relationship Id="rId3" Type="http://schemas.openxmlformats.org/officeDocument/2006/relationships/image" Target="../media/image94.png"/><Relationship Id="rId21" Type="http://schemas.openxmlformats.org/officeDocument/2006/relationships/image" Target="../media/image112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5" Type="http://schemas.openxmlformats.org/officeDocument/2006/relationships/image" Target="../media/image11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29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24" Type="http://schemas.openxmlformats.org/officeDocument/2006/relationships/image" Target="../media/image115.png"/><Relationship Id="rId32" Type="http://schemas.openxmlformats.org/officeDocument/2006/relationships/image" Target="../media/image123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23" Type="http://schemas.openxmlformats.org/officeDocument/2006/relationships/image" Target="../media/image114.png"/><Relationship Id="rId28" Type="http://schemas.openxmlformats.org/officeDocument/2006/relationships/image" Target="../media/image119.png"/><Relationship Id="rId10" Type="http://schemas.openxmlformats.org/officeDocument/2006/relationships/image" Target="../media/image101.png"/><Relationship Id="rId19" Type="http://schemas.openxmlformats.org/officeDocument/2006/relationships/image" Target="../media/image110.png"/><Relationship Id="rId31" Type="http://schemas.openxmlformats.org/officeDocument/2006/relationships/image" Target="../media/image122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Relationship Id="rId22" Type="http://schemas.openxmlformats.org/officeDocument/2006/relationships/image" Target="../media/image113.png"/><Relationship Id="rId27" Type="http://schemas.openxmlformats.org/officeDocument/2006/relationships/image" Target="../media/image118.png"/><Relationship Id="rId30" Type="http://schemas.openxmlformats.org/officeDocument/2006/relationships/image" Target="../media/image1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11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1196"/>
            <a:ext cx="1597075" cy="561662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85950"/>
            <a:ext cx="1462980" cy="3154561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30826"/>
            <a:ext cx="12192000" cy="72702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8447" y="3786507"/>
            <a:ext cx="1377553" cy="68461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4832" y="1769492"/>
            <a:ext cx="3584377" cy="3751213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194965" y="143917"/>
            <a:ext cx="72466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0" name="SK-1-text-9"/>
          <p:cNvSpPr/>
          <p:nvPr/>
        </p:nvSpPr>
        <p:spPr>
          <a:xfrm>
            <a:off x="9685288" y="150763"/>
            <a:ext cx="2311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1" name="SK-1-text-10"/>
          <p:cNvSpPr/>
          <p:nvPr/>
        </p:nvSpPr>
        <p:spPr>
          <a:xfrm>
            <a:off x="2096988" y="1200150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D488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NEUROLOGY FOR PRIMARY CARE</a:t>
            </a:r>
            <a:endParaRPr lang="en-US" sz="2025" dirty="0"/>
          </a:p>
        </p:txBody>
      </p:sp>
      <p:sp>
        <p:nvSpPr>
          <p:cNvPr id="12" name="SK-1-text-11"/>
          <p:cNvSpPr/>
          <p:nvPr/>
        </p:nvSpPr>
        <p:spPr>
          <a:xfrm>
            <a:off x="2096988" y="1597819"/>
            <a:ext cx="6339780" cy="2503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6518"/>
              </a:lnSpc>
              <a:buNone/>
            </a:pPr>
            <a:r>
              <a:rPr lang="en-US" sz="59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Dizziness &amp; Vertigo</a:t>
            </a:r>
            <a:br>
              <a:rPr lang="en-US" sz="59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</a:br>
            <a:r>
              <a:rPr lang="en-US" sz="59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TIA</a:t>
            </a:r>
            <a:endParaRPr lang="en-US" sz="5925" dirty="0"/>
          </a:p>
        </p:txBody>
      </p:sp>
      <p:sp>
        <p:nvSpPr>
          <p:cNvPr id="14" name="SK-1-text-13"/>
          <p:cNvSpPr/>
          <p:nvPr/>
        </p:nvSpPr>
        <p:spPr>
          <a:xfrm>
            <a:off x="2084784" y="5362873"/>
            <a:ext cx="1010721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</a:t>
            </a:r>
            <a:endParaRPr lang="en-US" sz="1800" dirty="0"/>
          </a:p>
        </p:txBody>
      </p:sp>
      <p:sp>
        <p:nvSpPr>
          <p:cNvPr id="15" name="SK-1-text-14"/>
          <p:cNvSpPr/>
          <p:nvPr/>
        </p:nvSpPr>
        <p:spPr>
          <a:xfrm>
            <a:off x="2084784" y="5890915"/>
            <a:ext cx="101072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350" dirty="0"/>
          </a:p>
        </p:txBody>
      </p:sp>
      <p:sp>
        <p:nvSpPr>
          <p:cNvPr id="16" name="SK-1-text-15"/>
          <p:cNvSpPr/>
          <p:nvPr/>
        </p:nvSpPr>
        <p:spPr>
          <a:xfrm>
            <a:off x="2096988" y="6521946"/>
            <a:ext cx="100950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626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Educational purposes only. Always verify drug doses and guidance with current NICE/BNF resources.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1275011"/>
            <a:ext cx="1109365" cy="28575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549896"/>
            <a:ext cx="10936188" cy="479971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221855"/>
            <a:ext cx="158353" cy="1296144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157" y="2221855"/>
            <a:ext cx="9302353" cy="1296144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3614142"/>
            <a:ext cx="158353" cy="1296144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157" y="3614142"/>
            <a:ext cx="9302353" cy="1296144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5006280"/>
            <a:ext cx="158353" cy="1296144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0157" y="5006280"/>
            <a:ext cx="9302353" cy="1296144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31153" y="5801767"/>
            <a:ext cx="1060698" cy="1056084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396" y="6521946"/>
            <a:ext cx="316855" cy="253603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99736" y="3946698"/>
            <a:ext cx="938659" cy="761107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14384" y="2196108"/>
            <a:ext cx="1109365" cy="1282303"/>
          </a:xfrm>
          <a:prstGeom prst="rect">
            <a:avLst/>
          </a:prstGeom>
        </p:spPr>
      </p:pic>
      <p:sp>
        <p:nvSpPr>
          <p:cNvPr id="17" name="SK-26-text-16"/>
          <p:cNvSpPr/>
          <p:nvPr/>
        </p:nvSpPr>
        <p:spPr>
          <a:xfrm>
            <a:off x="585192" y="356592"/>
            <a:ext cx="8934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6 · TRANSIENT ISCHAEMIC ATTACK</a:t>
            </a:r>
            <a:endParaRPr lang="en-US" sz="1500" dirty="0"/>
          </a:p>
        </p:txBody>
      </p:sp>
      <p:sp>
        <p:nvSpPr>
          <p:cNvPr id="18" name="SK-26-text-17"/>
          <p:cNvSpPr/>
          <p:nvPr/>
        </p:nvSpPr>
        <p:spPr>
          <a:xfrm>
            <a:off x="597396" y="671959"/>
            <a:ext cx="1159460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Immediate Management of Suspected TIA</a:t>
            </a:r>
            <a:endParaRPr lang="en-US" sz="3150" dirty="0"/>
          </a:p>
        </p:txBody>
      </p:sp>
      <p:sp>
        <p:nvSpPr>
          <p:cNvPr id="19" name="SK-26-text-18"/>
          <p:cNvSpPr/>
          <p:nvPr/>
        </p:nvSpPr>
        <p:spPr>
          <a:xfrm>
            <a:off x="743694" y="1645890"/>
            <a:ext cx="1144830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TIA is a neurological emergency — 20% stroke risk within 90 days; 50% of those within 7 days</a:t>
            </a:r>
            <a:endParaRPr lang="en-US" sz="1650" dirty="0"/>
          </a:p>
        </p:txBody>
      </p:sp>
      <p:sp>
        <p:nvSpPr>
          <p:cNvPr id="20" name="SK-26-text-19"/>
          <p:cNvSpPr/>
          <p:nvPr/>
        </p:nvSpPr>
        <p:spPr>
          <a:xfrm>
            <a:off x="963067" y="2317998"/>
            <a:ext cx="4362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68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1 — IMMEDIATE</a:t>
            </a:r>
            <a:endParaRPr lang="en-US" sz="1500" dirty="0"/>
          </a:p>
        </p:txBody>
      </p:sp>
      <p:sp>
        <p:nvSpPr>
          <p:cNvPr id="21" name="SK-26-text-20"/>
          <p:cNvSpPr/>
          <p:nvPr/>
        </p:nvSpPr>
        <p:spPr>
          <a:xfrm>
            <a:off x="987475" y="2585442"/>
            <a:ext cx="734377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Aspirin 300 mg stat</a:t>
            </a:r>
            <a:endParaRPr lang="en-US" sz="2250" dirty="0"/>
          </a:p>
        </p:txBody>
      </p:sp>
      <p:sp>
        <p:nvSpPr>
          <p:cNvPr id="22" name="SK-26-text-21"/>
          <p:cNvSpPr/>
          <p:nvPr/>
        </p:nvSpPr>
        <p:spPr>
          <a:xfrm>
            <a:off x="963067" y="2935188"/>
            <a:ext cx="1122893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 immediately if patient is not already on antiplatelet therapy or anticoagulation.</a:t>
            </a:r>
            <a:endParaRPr lang="en-US" sz="1650" dirty="0"/>
          </a:p>
        </p:txBody>
      </p:sp>
      <p:sp>
        <p:nvSpPr>
          <p:cNvPr id="23" name="SK-26-text-22"/>
          <p:cNvSpPr/>
          <p:nvPr/>
        </p:nvSpPr>
        <p:spPr>
          <a:xfrm>
            <a:off x="975271" y="3182094"/>
            <a:ext cx="112167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delay waiting for specialist assessment.</a:t>
            </a:r>
            <a:endParaRPr lang="en-US" sz="1650" dirty="0"/>
          </a:p>
        </p:txBody>
      </p:sp>
      <p:sp>
        <p:nvSpPr>
          <p:cNvPr id="24" name="SK-26-text-23"/>
          <p:cNvSpPr/>
          <p:nvPr/>
        </p:nvSpPr>
        <p:spPr>
          <a:xfrm>
            <a:off x="963067" y="3723829"/>
            <a:ext cx="6038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68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2 — WITHIN 24 HOURS</a:t>
            </a:r>
            <a:endParaRPr lang="en-US" sz="1500" dirty="0"/>
          </a:p>
        </p:txBody>
      </p:sp>
      <p:sp>
        <p:nvSpPr>
          <p:cNvPr id="25" name="SK-26-text-24"/>
          <p:cNvSpPr/>
          <p:nvPr/>
        </p:nvSpPr>
        <p:spPr>
          <a:xfrm>
            <a:off x="987475" y="3991273"/>
            <a:ext cx="97440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 specialist assessment</a:t>
            </a:r>
            <a:endParaRPr lang="en-US" sz="2250" dirty="0"/>
          </a:p>
        </p:txBody>
      </p:sp>
      <p:sp>
        <p:nvSpPr>
          <p:cNvPr id="26" name="SK-26-text-25"/>
          <p:cNvSpPr/>
          <p:nvPr/>
        </p:nvSpPr>
        <p:spPr>
          <a:xfrm>
            <a:off x="963067" y="4334173"/>
            <a:ext cx="866849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to TIA clinic or stroke unit within 24 hours of symptom onset. If still symptomatic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presentation — call 999 immediately (may be eligible for thrombolysis).</a:t>
            </a:r>
            <a:endParaRPr lang="en-US" sz="1500" dirty="0"/>
          </a:p>
        </p:txBody>
      </p:sp>
      <p:sp>
        <p:nvSpPr>
          <p:cNvPr id="27" name="SK-26-text-26"/>
          <p:cNvSpPr/>
          <p:nvPr/>
        </p:nvSpPr>
        <p:spPr>
          <a:xfrm>
            <a:off x="963067" y="5115967"/>
            <a:ext cx="6419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3 — IMPORTANT REMINDER</a:t>
            </a:r>
            <a:endParaRPr lang="en-US" sz="1500" dirty="0"/>
          </a:p>
        </p:txBody>
      </p:sp>
      <p:sp>
        <p:nvSpPr>
          <p:cNvPr id="28" name="SK-26-text-27"/>
          <p:cNvSpPr/>
          <p:nvPr/>
        </p:nvSpPr>
        <p:spPr>
          <a:xfrm>
            <a:off x="987475" y="5376565"/>
            <a:ext cx="79152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use ABCD2 score</a:t>
            </a:r>
            <a:endParaRPr lang="en-US" sz="2250" dirty="0"/>
          </a:p>
        </p:txBody>
      </p:sp>
      <p:sp>
        <p:nvSpPr>
          <p:cNvPr id="29" name="SK-26-text-28"/>
          <p:cNvSpPr/>
          <p:nvPr/>
        </p:nvSpPr>
        <p:spPr>
          <a:xfrm>
            <a:off x="963067" y="5726311"/>
            <a:ext cx="1122893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CKS Nov 2025: ABCD2 score is no longer recommended to guide referral urgency.</a:t>
            </a:r>
            <a:endParaRPr lang="en-US" sz="1650" dirty="0"/>
          </a:p>
        </p:txBody>
      </p:sp>
      <p:sp>
        <p:nvSpPr>
          <p:cNvPr id="30" name="SK-26-text-29"/>
          <p:cNvSpPr/>
          <p:nvPr/>
        </p:nvSpPr>
        <p:spPr>
          <a:xfrm>
            <a:off x="975271" y="5986909"/>
            <a:ext cx="112167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suspected TIAs require urgent assessment — no exceptions.</a:t>
            </a:r>
            <a:endParaRPr lang="en-US" sz="1650" dirty="0"/>
          </a:p>
        </p:txBody>
      </p:sp>
      <p:sp>
        <p:nvSpPr>
          <p:cNvPr id="31" name="SK-26-text-30"/>
          <p:cNvSpPr/>
          <p:nvPr/>
        </p:nvSpPr>
        <p:spPr>
          <a:xfrm>
            <a:off x="963067" y="6521946"/>
            <a:ext cx="112289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DVLA: Patient must not drive for 1 month after TIA · Group 1 licence · Document advice in records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1540371"/>
            <a:ext cx="938659" cy="1905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2338536"/>
            <a:ext cx="1121569" cy="246757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3408313"/>
            <a:ext cx="1182588" cy="418207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4251871"/>
            <a:ext cx="694879" cy="253603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4786759"/>
            <a:ext cx="1511796" cy="253603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5431482"/>
            <a:ext cx="1597075" cy="253603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90954" y="1817340"/>
            <a:ext cx="19050" cy="4046190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7482" y="2338536"/>
            <a:ext cx="2642997" cy="281136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7482" y="3963888"/>
            <a:ext cx="2597974" cy="274290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377" y="6082903"/>
            <a:ext cx="10728871" cy="575965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6226969"/>
            <a:ext cx="1670298" cy="260598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631067" y="5287417"/>
            <a:ext cx="560933" cy="1268611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55796" y="809179"/>
            <a:ext cx="1011882" cy="829717"/>
          </a:xfrm>
          <a:prstGeom prst="rect">
            <a:avLst/>
          </a:prstGeom>
        </p:spPr>
      </p:pic>
      <p:sp>
        <p:nvSpPr>
          <p:cNvPr id="17" name="SK-27-text-16"/>
          <p:cNvSpPr/>
          <p:nvPr/>
        </p:nvSpPr>
        <p:spPr>
          <a:xfrm>
            <a:off x="511969" y="109686"/>
            <a:ext cx="54349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8" name="SK-27-text-17"/>
          <p:cNvSpPr/>
          <p:nvPr/>
        </p:nvSpPr>
        <p:spPr>
          <a:xfrm>
            <a:off x="9753154" y="123379"/>
            <a:ext cx="19145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9" name="SK-27-text-18"/>
          <p:cNvSpPr/>
          <p:nvPr/>
        </p:nvSpPr>
        <p:spPr>
          <a:xfrm>
            <a:off x="487561" y="747415"/>
            <a:ext cx="98278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4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6 · Transient Ischaemic Attack</a:t>
            </a:r>
            <a:endParaRPr lang="en-US" sz="1650" dirty="0"/>
          </a:p>
        </p:txBody>
      </p:sp>
      <p:sp>
        <p:nvSpPr>
          <p:cNvPr id="20" name="SK-27-text-19"/>
          <p:cNvSpPr/>
          <p:nvPr/>
        </p:nvSpPr>
        <p:spPr>
          <a:xfrm>
            <a:off x="499765" y="1056084"/>
            <a:ext cx="1169223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TIA Secondary Prevention and DVLA</a:t>
            </a:r>
            <a:endParaRPr lang="en-US" sz="3225" dirty="0"/>
          </a:p>
        </p:txBody>
      </p:sp>
      <p:sp>
        <p:nvSpPr>
          <p:cNvPr id="21" name="SK-27-text-20"/>
          <p:cNvSpPr/>
          <p:nvPr/>
        </p:nvSpPr>
        <p:spPr>
          <a:xfrm>
            <a:off x="499765" y="1844725"/>
            <a:ext cx="104298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 Prevention After TIA</a:t>
            </a:r>
            <a:endParaRPr lang="en-US" sz="2250" dirty="0"/>
          </a:p>
        </p:txBody>
      </p:sp>
      <p:sp>
        <p:nvSpPr>
          <p:cNvPr id="22" name="SK-27-text-21"/>
          <p:cNvSpPr/>
          <p:nvPr/>
        </p:nvSpPr>
        <p:spPr>
          <a:xfrm>
            <a:off x="572988" y="2304157"/>
            <a:ext cx="255460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ANTIPLATELET</a:t>
            </a:r>
            <a:endParaRPr lang="en-US" sz="1350" dirty="0"/>
          </a:p>
        </p:txBody>
      </p:sp>
      <p:sp>
        <p:nvSpPr>
          <p:cNvPr id="23" name="SK-27-text-22"/>
          <p:cNvSpPr/>
          <p:nvPr/>
        </p:nvSpPr>
        <p:spPr>
          <a:xfrm>
            <a:off x="1999357" y="2290465"/>
            <a:ext cx="4340275" cy="960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 75mg + dipyridamole MR 200mg twice daily →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for 2 years, then aspirin 75mg alone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aspirin intolerant: clopidogrel 75mg daily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 300mg stat given immediately at presentation</a:t>
            </a:r>
            <a:endParaRPr lang="en-US" sz="1350" dirty="0"/>
          </a:p>
        </p:txBody>
      </p:sp>
      <p:sp>
        <p:nvSpPr>
          <p:cNvPr id="24" name="SK-27-text-23"/>
          <p:cNvSpPr/>
          <p:nvPr/>
        </p:nvSpPr>
        <p:spPr>
          <a:xfrm>
            <a:off x="572988" y="3394621"/>
            <a:ext cx="109716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04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ATRIAL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04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FIBRILLATION</a:t>
            </a:r>
            <a:endParaRPr lang="en-US" sz="1350" dirty="0"/>
          </a:p>
        </p:txBody>
      </p:sp>
      <p:sp>
        <p:nvSpPr>
          <p:cNvPr id="25" name="SK-27-text-24"/>
          <p:cNvSpPr/>
          <p:nvPr/>
        </p:nvSpPr>
        <p:spPr>
          <a:xfrm>
            <a:off x="2023765" y="3367236"/>
            <a:ext cx="4974282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DOAC first-line — timing individualised by stroke specialist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Warfarin only if valve disease or specialist preference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give antiplatelet AND anticoagulant together routinely</a:t>
            </a:r>
            <a:endParaRPr lang="en-US" sz="1350" dirty="0"/>
          </a:p>
        </p:txBody>
      </p:sp>
      <p:sp>
        <p:nvSpPr>
          <p:cNvPr id="26" name="SK-27-text-25"/>
          <p:cNvSpPr/>
          <p:nvPr/>
        </p:nvSpPr>
        <p:spPr>
          <a:xfrm>
            <a:off x="572988" y="4265563"/>
            <a:ext cx="13201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STATIN</a:t>
            </a:r>
            <a:endParaRPr lang="en-US" sz="1350" dirty="0"/>
          </a:p>
        </p:txBody>
      </p:sp>
      <p:sp>
        <p:nvSpPr>
          <p:cNvPr id="27" name="SK-27-text-26"/>
          <p:cNvSpPr/>
          <p:nvPr/>
        </p:nvSpPr>
        <p:spPr>
          <a:xfrm>
            <a:off x="2023765" y="4224486"/>
            <a:ext cx="412075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Atorvastatin 80mg — high-intensity, regardless of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 cholesterol</a:t>
            </a:r>
            <a:endParaRPr lang="en-US" sz="1350" dirty="0"/>
          </a:p>
        </p:txBody>
      </p:sp>
      <p:sp>
        <p:nvSpPr>
          <p:cNvPr id="28" name="SK-27-text-27"/>
          <p:cNvSpPr/>
          <p:nvPr/>
        </p:nvSpPr>
        <p:spPr>
          <a:xfrm>
            <a:off x="572988" y="4800600"/>
            <a:ext cx="29660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PRESSURE</a:t>
            </a:r>
            <a:endParaRPr lang="en-US" sz="1350" dirty="0"/>
          </a:p>
        </p:txBody>
      </p:sp>
      <p:sp>
        <p:nvSpPr>
          <p:cNvPr id="29" name="SK-27-text-28"/>
          <p:cNvSpPr/>
          <p:nvPr/>
        </p:nvSpPr>
        <p:spPr>
          <a:xfrm>
            <a:off x="2121396" y="4786759"/>
            <a:ext cx="3840361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ACE inhibitor + thiazide-like diuretic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10 mmHg fall in diastolic BP → risk halves</a:t>
            </a:r>
            <a:endParaRPr lang="en-US" sz="1350" dirty="0"/>
          </a:p>
        </p:txBody>
      </p:sp>
      <p:sp>
        <p:nvSpPr>
          <p:cNvPr id="30" name="SK-27-text-29"/>
          <p:cNvSpPr/>
          <p:nvPr/>
        </p:nvSpPr>
        <p:spPr>
          <a:xfrm>
            <a:off x="572988" y="5438329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CAROTID STENOSIS</a:t>
            </a:r>
            <a:endParaRPr lang="en-US" sz="1350" dirty="0"/>
          </a:p>
        </p:txBody>
      </p:sp>
      <p:sp>
        <p:nvSpPr>
          <p:cNvPr id="31" name="SK-27-text-30"/>
          <p:cNvSpPr/>
          <p:nvPr/>
        </p:nvSpPr>
        <p:spPr>
          <a:xfrm>
            <a:off x="2182267" y="5404098"/>
            <a:ext cx="407208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ipsilateral stenosis &gt;70%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48 hours (high-risk) or ≤14 days (all others)</a:t>
            </a:r>
            <a:endParaRPr lang="en-US" sz="1350" dirty="0"/>
          </a:p>
        </p:txBody>
      </p:sp>
      <p:sp>
        <p:nvSpPr>
          <p:cNvPr id="32" name="SK-27-text-31"/>
          <p:cNvSpPr/>
          <p:nvPr/>
        </p:nvSpPr>
        <p:spPr>
          <a:xfrm>
            <a:off x="7668667" y="1844725"/>
            <a:ext cx="452333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Driving Restrictions</a:t>
            </a:r>
            <a:endParaRPr lang="en-US" sz="2250" dirty="0"/>
          </a:p>
        </p:txBody>
      </p:sp>
      <p:sp>
        <p:nvSpPr>
          <p:cNvPr id="33" name="SK-27-text-32"/>
          <p:cNvSpPr/>
          <p:nvPr/>
        </p:nvSpPr>
        <p:spPr>
          <a:xfrm>
            <a:off x="7790705" y="2369344"/>
            <a:ext cx="44379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1 Cars and Motorcycles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34" name="SK-27-text-33"/>
          <p:cNvSpPr/>
          <p:nvPr/>
        </p:nvSpPr>
        <p:spPr>
          <a:xfrm>
            <a:off x="7693075" y="2695129"/>
            <a:ext cx="44989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not drive for 1 month after TIA</a:t>
            </a:r>
            <a:endParaRPr lang="en-US" sz="1350" dirty="0"/>
          </a:p>
        </p:txBody>
      </p:sp>
      <p:sp>
        <p:nvSpPr>
          <p:cNvPr id="35" name="SK-27-text-34"/>
          <p:cNvSpPr/>
          <p:nvPr/>
        </p:nvSpPr>
        <p:spPr>
          <a:xfrm>
            <a:off x="7693075" y="2983111"/>
            <a:ext cx="4011067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resume after 1 month if no further events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formal DVLA notification required for TIA (unlike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seizure) — but advise clearly and document</a:t>
            </a:r>
            <a:endParaRPr lang="en-US" sz="1350" dirty="0"/>
          </a:p>
        </p:txBody>
      </p:sp>
      <p:sp>
        <p:nvSpPr>
          <p:cNvPr id="36" name="SK-27-text-35"/>
          <p:cNvSpPr/>
          <p:nvPr/>
        </p:nvSpPr>
        <p:spPr>
          <a:xfrm>
            <a:off x="7754094" y="3984427"/>
            <a:ext cx="44379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2 HGV and Bus Drivers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37" name="SK-27-text-36"/>
          <p:cNvSpPr/>
          <p:nvPr/>
        </p:nvSpPr>
        <p:spPr>
          <a:xfrm>
            <a:off x="7693075" y="4313634"/>
            <a:ext cx="44989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not drive for 1 year after TIA</a:t>
            </a:r>
            <a:endParaRPr lang="en-US" sz="1350" dirty="0"/>
          </a:p>
        </p:txBody>
      </p:sp>
      <p:sp>
        <p:nvSpPr>
          <p:cNvPr id="38" name="SK-27-text-37"/>
          <p:cNvSpPr/>
          <p:nvPr/>
        </p:nvSpPr>
        <p:spPr>
          <a:xfrm>
            <a:off x="7693075" y="4594771"/>
            <a:ext cx="347469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Requires satisfactory specialist assessment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return</a:t>
            </a:r>
            <a:endParaRPr lang="en-US" sz="1350" dirty="0"/>
          </a:p>
        </p:txBody>
      </p:sp>
      <p:sp>
        <p:nvSpPr>
          <p:cNvPr id="39" name="SK-27-text-38"/>
          <p:cNvSpPr/>
          <p:nvPr/>
        </p:nvSpPr>
        <p:spPr>
          <a:xfrm>
            <a:off x="7693075" y="5479405"/>
            <a:ext cx="315768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A65E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Advise the patient, document the</a:t>
            </a:r>
            <a:endParaRPr lang="en-US" sz="1200" dirty="0"/>
          </a:p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A65E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conversation, and record in the notes.</a:t>
            </a:r>
            <a:endParaRPr lang="en-US" sz="1200" dirty="0"/>
          </a:p>
        </p:txBody>
      </p:sp>
      <p:sp>
        <p:nvSpPr>
          <p:cNvPr id="40" name="SK-27-text-39"/>
          <p:cNvSpPr/>
          <p:nvPr/>
        </p:nvSpPr>
        <p:spPr>
          <a:xfrm>
            <a:off x="694879" y="6226969"/>
            <a:ext cx="41319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NOV 2025</a:t>
            </a:r>
            <a:endParaRPr lang="en-US" sz="1350" dirty="0"/>
          </a:p>
        </p:txBody>
      </p:sp>
      <p:sp>
        <p:nvSpPr>
          <p:cNvPr id="41" name="SK-27-text-40"/>
          <p:cNvSpPr/>
          <p:nvPr/>
        </p:nvSpPr>
        <p:spPr>
          <a:xfrm>
            <a:off x="2365177" y="6226969"/>
            <a:ext cx="98268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TIAs = urgent 24h referral · ABCD2 score no longer recommended · Aspirin 300mg stat immediately</a:t>
            </a:r>
            <a:endParaRPr lang="en-US" sz="1350" dirty="0"/>
          </a:p>
        </p:txBody>
      </p:sp>
      <p:sp>
        <p:nvSpPr>
          <p:cNvPr id="42" name="SK-27-text-41"/>
          <p:cNvSpPr/>
          <p:nvPr/>
        </p:nvSpPr>
        <p:spPr>
          <a:xfrm>
            <a:off x="8775055" y="6473875"/>
            <a:ext cx="239256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4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delay — every hour matters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0823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755577"/>
            <a:ext cx="731490" cy="41077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077938"/>
            <a:ext cx="10826353" cy="3003798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077938"/>
            <a:ext cx="194965" cy="3003798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7953" y="5568553"/>
            <a:ext cx="524173" cy="370284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9553" y="5513784"/>
            <a:ext cx="438894" cy="486817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82" y="5513784"/>
            <a:ext cx="390079" cy="486817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1569" y="2324844"/>
            <a:ext cx="524173" cy="486817"/>
          </a:xfrm>
          <a:prstGeom prst="rect">
            <a:avLst/>
          </a:prstGeom>
        </p:spPr>
      </p:pic>
      <p:sp>
        <p:nvSpPr>
          <p:cNvPr id="11" name="SK-2-text-10"/>
          <p:cNvSpPr/>
          <p:nvPr/>
        </p:nvSpPr>
        <p:spPr>
          <a:xfrm>
            <a:off x="621655" y="89148"/>
            <a:ext cx="72466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2" name="SK-2-text-11"/>
          <p:cNvSpPr/>
          <p:nvPr/>
        </p:nvSpPr>
        <p:spPr>
          <a:xfrm>
            <a:off x="9631561" y="109686"/>
            <a:ext cx="25604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3" name="SK-2-text-12"/>
          <p:cNvSpPr/>
          <p:nvPr/>
        </p:nvSpPr>
        <p:spPr>
          <a:xfrm>
            <a:off x="646063" y="781794"/>
            <a:ext cx="53263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886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CONTEXT</a:t>
            </a:r>
            <a:endParaRPr lang="en-US" sz="1800" dirty="0"/>
          </a:p>
        </p:txBody>
      </p:sp>
      <p:sp>
        <p:nvSpPr>
          <p:cNvPr id="14" name="SK-2-text-13"/>
          <p:cNvSpPr/>
          <p:nvPr/>
        </p:nvSpPr>
        <p:spPr>
          <a:xfrm>
            <a:off x="658267" y="1104007"/>
            <a:ext cx="547687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</a:t>
            </a:r>
            <a:endParaRPr lang="en-US" sz="3450" dirty="0"/>
          </a:p>
        </p:txBody>
      </p:sp>
      <p:sp>
        <p:nvSpPr>
          <p:cNvPr id="15" name="SK-2-text-14"/>
          <p:cNvSpPr/>
          <p:nvPr/>
        </p:nvSpPr>
        <p:spPr>
          <a:xfrm>
            <a:off x="1097161" y="2928342"/>
            <a:ext cx="10107067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verify all clinical advice and drug doses with the latest</a:t>
            </a:r>
            <a:endParaRPr lang="en-US" sz="2850" dirty="0"/>
          </a:p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guidelines and BNF before applying to patient care.</a:t>
            </a:r>
            <a:endParaRPr lang="en-US" sz="2850" dirty="0"/>
          </a:p>
        </p:txBody>
      </p:sp>
      <p:sp>
        <p:nvSpPr>
          <p:cNvPr id="16" name="SK-2-text-15"/>
          <p:cNvSpPr/>
          <p:nvPr/>
        </p:nvSpPr>
        <p:spPr>
          <a:xfrm>
            <a:off x="1097161" y="4053036"/>
            <a:ext cx="9851082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deck is designed for educational and teaching purposes only. It does</a:t>
            </a:r>
            <a:endParaRPr lang="en-US" sz="2325" dirty="0"/>
          </a:p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replace clinical judgement or individual patient assessment.</a:t>
            </a:r>
            <a:endParaRPr lang="en-US" sz="2325" dirty="0"/>
          </a:p>
        </p:txBody>
      </p:sp>
      <p:sp>
        <p:nvSpPr>
          <p:cNvPr id="17" name="SK-2-text-16"/>
          <p:cNvSpPr/>
          <p:nvPr/>
        </p:nvSpPr>
        <p:spPr>
          <a:xfrm>
            <a:off x="1219200" y="5513784"/>
            <a:ext cx="39547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Guidelines</a:t>
            </a:r>
            <a:endParaRPr lang="en-US" sz="1800" dirty="0"/>
          </a:p>
        </p:txBody>
      </p:sp>
      <p:sp>
        <p:nvSpPr>
          <p:cNvPr id="18" name="SK-2-text-17"/>
          <p:cNvSpPr/>
          <p:nvPr/>
        </p:nvSpPr>
        <p:spPr>
          <a:xfrm>
            <a:off x="1219200" y="5808613"/>
            <a:ext cx="109728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 · NICE CKS Nov 2025 · BNF 2025–2026</a:t>
            </a:r>
            <a:endParaRPr lang="en-US" sz="1500" dirty="0"/>
          </a:p>
        </p:txBody>
      </p:sp>
      <p:sp>
        <p:nvSpPr>
          <p:cNvPr id="19" name="SK-2-text-18"/>
          <p:cNvSpPr/>
          <p:nvPr/>
        </p:nvSpPr>
        <p:spPr>
          <a:xfrm>
            <a:off x="6486079" y="5520630"/>
            <a:ext cx="34061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Updated</a:t>
            </a:r>
            <a:endParaRPr lang="en-US" sz="1800" dirty="0"/>
          </a:p>
        </p:txBody>
      </p:sp>
      <p:sp>
        <p:nvSpPr>
          <p:cNvPr id="20" name="SK-2-text-19"/>
          <p:cNvSpPr/>
          <p:nvPr/>
        </p:nvSpPr>
        <p:spPr>
          <a:xfrm>
            <a:off x="6510486" y="5815459"/>
            <a:ext cx="2533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9009757" y="5520630"/>
            <a:ext cx="318224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Intended Audience</a:t>
            </a:r>
            <a:endParaRPr lang="en-US" sz="1800" dirty="0"/>
          </a:p>
        </p:txBody>
      </p:sp>
      <p:sp>
        <p:nvSpPr>
          <p:cNvPr id="22" name="SK-2-text-21"/>
          <p:cNvSpPr/>
          <p:nvPr/>
        </p:nvSpPr>
        <p:spPr>
          <a:xfrm>
            <a:off x="9009757" y="5808613"/>
            <a:ext cx="31822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Trainees · Bradford VTS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8129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88" y="1608832"/>
            <a:ext cx="2426196" cy="190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1885950"/>
            <a:ext cx="11045875" cy="534888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2695129"/>
            <a:ext cx="5376565" cy="3572917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2695129"/>
            <a:ext cx="5376565" cy="740569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2695129"/>
            <a:ext cx="5376565" cy="3572917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2695129"/>
            <a:ext cx="5376565" cy="740569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9176" y="6412111"/>
            <a:ext cx="47625" cy="239911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21380" y="6316117"/>
            <a:ext cx="670620" cy="720030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14298" y="2866579"/>
            <a:ext cx="597396" cy="383977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5694" y="2763738"/>
            <a:ext cx="426690" cy="575965"/>
          </a:xfrm>
          <a:prstGeom prst="rect">
            <a:avLst/>
          </a:prstGeom>
        </p:spPr>
      </p:pic>
      <p:sp>
        <p:nvSpPr>
          <p:cNvPr id="14" name="SK-19-text-13"/>
          <p:cNvSpPr/>
          <p:nvPr/>
        </p:nvSpPr>
        <p:spPr>
          <a:xfrm>
            <a:off x="121890" y="75307"/>
            <a:ext cx="54349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5" name="SK-19-text-14"/>
          <p:cNvSpPr/>
          <p:nvPr/>
        </p:nvSpPr>
        <p:spPr>
          <a:xfrm>
            <a:off x="10265569" y="75307"/>
            <a:ext cx="19264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725" dirty="0"/>
          </a:p>
        </p:txBody>
      </p:sp>
      <p:sp>
        <p:nvSpPr>
          <p:cNvPr id="16" name="SK-19-text-15"/>
          <p:cNvSpPr/>
          <p:nvPr/>
        </p:nvSpPr>
        <p:spPr>
          <a:xfrm>
            <a:off x="548580" y="644575"/>
            <a:ext cx="916781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 — Dizziness &amp; Vertigo</a:t>
            </a:r>
            <a:endParaRPr lang="en-US" sz="1875" dirty="0"/>
          </a:p>
        </p:txBody>
      </p:sp>
      <p:sp>
        <p:nvSpPr>
          <p:cNvPr id="17" name="SK-19-text-16"/>
          <p:cNvSpPr/>
          <p:nvPr/>
        </p:nvSpPr>
        <p:spPr>
          <a:xfrm>
            <a:off x="572988" y="973782"/>
            <a:ext cx="1161901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Dizziness and Vertigo Classification</a:t>
            </a:r>
            <a:endParaRPr lang="en-US" sz="3750" dirty="0"/>
          </a:p>
        </p:txBody>
      </p:sp>
      <p:sp>
        <p:nvSpPr>
          <p:cNvPr id="18" name="SK-19-text-17"/>
          <p:cNvSpPr/>
          <p:nvPr/>
        </p:nvSpPr>
        <p:spPr>
          <a:xfrm>
            <a:off x="806053" y="2016175"/>
            <a:ext cx="1056754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“These two terms are not interchangeable — the distinction shapes your entire differential diagnosis.”</a:t>
            </a:r>
            <a:endParaRPr lang="en-US" sz="1875" dirty="0"/>
          </a:p>
        </p:txBody>
      </p:sp>
      <p:sp>
        <p:nvSpPr>
          <p:cNvPr id="19" name="SK-19-text-18"/>
          <p:cNvSpPr/>
          <p:nvPr/>
        </p:nvSpPr>
        <p:spPr>
          <a:xfrm>
            <a:off x="767953" y="2811661"/>
            <a:ext cx="25831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DIZZINESS</a:t>
            </a:r>
            <a:endParaRPr lang="en-US" sz="1800" dirty="0"/>
          </a:p>
        </p:txBody>
      </p:sp>
      <p:sp>
        <p:nvSpPr>
          <p:cNvPr id="20" name="SK-19-text-19"/>
          <p:cNvSpPr/>
          <p:nvPr/>
        </p:nvSpPr>
        <p:spPr>
          <a:xfrm>
            <a:off x="767953" y="3092946"/>
            <a:ext cx="32642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Non-specific</a:t>
            </a:r>
            <a:endParaRPr lang="en-US" sz="1725" dirty="0"/>
          </a:p>
        </p:txBody>
      </p:sp>
      <p:sp>
        <p:nvSpPr>
          <p:cNvPr id="21" name="SK-19-text-20"/>
          <p:cNvSpPr/>
          <p:nvPr/>
        </p:nvSpPr>
        <p:spPr>
          <a:xfrm>
            <a:off x="743694" y="3559225"/>
            <a:ext cx="4462165" cy="864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vague, non-specific feeling — may include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lightheadedness, imbalance, or a sensation of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nearly fainting</a:t>
            </a:r>
            <a:endParaRPr lang="en-US" sz="1725" dirty="0"/>
          </a:p>
        </p:txBody>
      </p:sp>
      <p:sp>
        <p:nvSpPr>
          <p:cNvPr id="22" name="SK-19-text-21"/>
          <p:cNvSpPr/>
          <p:nvPr/>
        </p:nvSpPr>
        <p:spPr>
          <a:xfrm>
            <a:off x="767953" y="4574232"/>
            <a:ext cx="457866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Lightheadedness</a:t>
            </a:r>
            <a:endParaRPr lang="en-US" sz="1725" dirty="0"/>
          </a:p>
        </p:txBody>
      </p:sp>
      <p:sp>
        <p:nvSpPr>
          <p:cNvPr id="23" name="SK-19-text-22"/>
          <p:cNvSpPr/>
          <p:nvPr/>
        </p:nvSpPr>
        <p:spPr>
          <a:xfrm>
            <a:off x="767953" y="4875907"/>
            <a:ext cx="825912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Feeling faint or pre-syncopal</a:t>
            </a:r>
            <a:endParaRPr lang="en-US" sz="1725" dirty="0"/>
          </a:p>
        </p:txBody>
      </p:sp>
      <p:sp>
        <p:nvSpPr>
          <p:cNvPr id="24" name="SK-19-text-23"/>
          <p:cNvSpPr/>
          <p:nvPr/>
        </p:nvSpPr>
        <p:spPr>
          <a:xfrm>
            <a:off x="767953" y="5170884"/>
            <a:ext cx="720756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Unsteadiness or imbalance</a:t>
            </a:r>
            <a:endParaRPr lang="en-US" sz="1725" dirty="0"/>
          </a:p>
        </p:txBody>
      </p:sp>
      <p:sp>
        <p:nvSpPr>
          <p:cNvPr id="25" name="SK-19-text-24"/>
          <p:cNvSpPr/>
          <p:nvPr/>
        </p:nvSpPr>
        <p:spPr>
          <a:xfrm>
            <a:off x="767953" y="5438329"/>
            <a:ext cx="1142404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“Wooziness” — hard for patients to describe</a:t>
            </a:r>
            <a:endParaRPr lang="en-US" sz="1725" dirty="0"/>
          </a:p>
        </p:txBody>
      </p:sp>
      <p:sp>
        <p:nvSpPr>
          <p:cNvPr id="26" name="SK-19-text-25"/>
          <p:cNvSpPr/>
          <p:nvPr/>
        </p:nvSpPr>
        <p:spPr>
          <a:xfrm>
            <a:off x="1145977" y="5884069"/>
            <a:ext cx="1078420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Think: cardiac, postural hypotension, anxiety, drugs</a:t>
            </a:r>
            <a:endParaRPr lang="en-US" sz="1350" dirty="0"/>
          </a:p>
        </p:txBody>
      </p:sp>
      <p:sp>
        <p:nvSpPr>
          <p:cNvPr id="27" name="SK-19-text-26"/>
          <p:cNvSpPr/>
          <p:nvPr/>
        </p:nvSpPr>
        <p:spPr>
          <a:xfrm>
            <a:off x="6425059" y="2811661"/>
            <a:ext cx="20345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VERTIGO</a:t>
            </a:r>
            <a:endParaRPr lang="en-US" sz="1800" dirty="0"/>
          </a:p>
        </p:txBody>
      </p:sp>
      <p:sp>
        <p:nvSpPr>
          <p:cNvPr id="28" name="SK-19-text-27"/>
          <p:cNvSpPr/>
          <p:nvPr/>
        </p:nvSpPr>
        <p:spPr>
          <a:xfrm>
            <a:off x="6437263" y="3092946"/>
            <a:ext cx="57547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Specific illusory movement</a:t>
            </a:r>
            <a:endParaRPr lang="en-US" sz="1725" dirty="0"/>
          </a:p>
        </p:txBody>
      </p:sp>
      <p:sp>
        <p:nvSpPr>
          <p:cNvPr id="29" name="SK-19-text-28"/>
          <p:cNvSpPr/>
          <p:nvPr/>
        </p:nvSpPr>
        <p:spPr>
          <a:xfrm>
            <a:off x="6412855" y="3559225"/>
            <a:ext cx="5010894" cy="864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definite, illusory sensation of movement — either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self is moving or the surroundings are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spinning</a:t>
            </a:r>
            <a:endParaRPr lang="en-US" sz="1725" dirty="0"/>
          </a:p>
        </p:txBody>
      </p:sp>
      <p:sp>
        <p:nvSpPr>
          <p:cNvPr id="30" name="SK-19-text-29"/>
          <p:cNvSpPr/>
          <p:nvPr/>
        </p:nvSpPr>
        <p:spPr>
          <a:xfrm>
            <a:off x="6437263" y="4581079"/>
            <a:ext cx="57547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Rotational spinning sensation</a:t>
            </a:r>
            <a:endParaRPr lang="en-US" sz="1725" dirty="0"/>
          </a:p>
        </p:txBody>
      </p:sp>
      <p:sp>
        <p:nvSpPr>
          <p:cNvPr id="31" name="SK-19-text-30"/>
          <p:cNvSpPr/>
          <p:nvPr/>
        </p:nvSpPr>
        <p:spPr>
          <a:xfrm>
            <a:off x="6437263" y="4889748"/>
            <a:ext cx="57547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Environment appears to move</a:t>
            </a:r>
            <a:endParaRPr lang="en-US" sz="1725" dirty="0"/>
          </a:p>
        </p:txBody>
      </p:sp>
      <p:sp>
        <p:nvSpPr>
          <p:cNvPr id="32" name="SK-19-text-31"/>
          <p:cNvSpPr/>
          <p:nvPr/>
        </p:nvSpPr>
        <p:spPr>
          <a:xfrm>
            <a:off x="6437263" y="5164038"/>
            <a:ext cx="575473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Often provoked by head position change</a:t>
            </a:r>
            <a:endParaRPr lang="en-US" sz="1725" dirty="0"/>
          </a:p>
        </p:txBody>
      </p:sp>
      <p:sp>
        <p:nvSpPr>
          <p:cNvPr id="33" name="SK-19-text-32"/>
          <p:cNvSpPr/>
          <p:nvPr/>
        </p:nvSpPr>
        <p:spPr>
          <a:xfrm>
            <a:off x="6437263" y="5452021"/>
            <a:ext cx="57547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May be accompanied by nausea and nystagmus</a:t>
            </a:r>
            <a:endParaRPr lang="en-US" sz="1725" dirty="0"/>
          </a:p>
        </p:txBody>
      </p:sp>
      <p:sp>
        <p:nvSpPr>
          <p:cNvPr id="34" name="SK-19-text-33"/>
          <p:cNvSpPr/>
          <p:nvPr/>
        </p:nvSpPr>
        <p:spPr>
          <a:xfrm>
            <a:off x="6376392" y="5884069"/>
            <a:ext cx="581560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966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Vertigo = specific symptom → structured differential diagnosis</a:t>
            </a:r>
            <a:endParaRPr lang="en-US" sz="1350" dirty="0"/>
          </a:p>
        </p:txBody>
      </p:sp>
      <p:sp>
        <p:nvSpPr>
          <p:cNvPr id="35" name="SK-19-text-34"/>
          <p:cNvSpPr/>
          <p:nvPr/>
        </p:nvSpPr>
        <p:spPr>
          <a:xfrm>
            <a:off x="658267" y="6460182"/>
            <a:ext cx="115337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tip: Always ask “Does the room spin, or do you feel faint?” — this single question separates your differentials before examination begins.</a:t>
            </a:r>
            <a:endParaRPr lang="en-US" sz="17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67" y="1289298"/>
            <a:ext cx="1536055" cy="47923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2023021"/>
            <a:ext cx="5144988" cy="596503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2708821"/>
            <a:ext cx="5144988" cy="973782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2708821"/>
            <a:ext cx="170557" cy="973782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3764905"/>
            <a:ext cx="5144988" cy="973782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3764905"/>
            <a:ext cx="170557" cy="973782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4821138"/>
            <a:ext cx="5144988" cy="973782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4821138"/>
            <a:ext cx="170557" cy="973782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596" y="2023021"/>
            <a:ext cx="5144988" cy="596503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8596" y="2708821"/>
            <a:ext cx="5144988" cy="973782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8596" y="2708821"/>
            <a:ext cx="170557" cy="973782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8596" y="3764905"/>
            <a:ext cx="5144988" cy="973782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8596" y="3764905"/>
            <a:ext cx="170557" cy="973782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8596" y="4821138"/>
            <a:ext cx="5144988" cy="973782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8596" y="4821138"/>
            <a:ext cx="170557" cy="973782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5904607"/>
            <a:ext cx="10570369" cy="740569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11512" y="6000750"/>
            <a:ext cx="9525" cy="582811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25961" y="6585645"/>
            <a:ext cx="8107561" cy="9525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99490" y="6000750"/>
            <a:ext cx="792510" cy="1268611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17396" y="2077938"/>
            <a:ext cx="243780" cy="219373"/>
          </a:xfrm>
          <a:prstGeom prst="rect">
            <a:avLst/>
          </a:prstGeom>
        </p:spPr>
      </p:pic>
      <p:pic>
        <p:nvPicPr>
          <p:cNvPr id="23" name="SK-20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28565" y="2077938"/>
            <a:ext cx="280392" cy="219373"/>
          </a:xfrm>
          <a:prstGeom prst="rect">
            <a:avLst/>
          </a:prstGeom>
        </p:spPr>
      </p:pic>
      <p:sp>
        <p:nvSpPr>
          <p:cNvPr id="24" name="SK-20-text-23"/>
          <p:cNvSpPr/>
          <p:nvPr/>
        </p:nvSpPr>
        <p:spPr>
          <a:xfrm>
            <a:off x="646063" y="411361"/>
            <a:ext cx="857059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5 • DIZZINESS AND VERTIGO</a:t>
            </a:r>
            <a:endParaRPr lang="en-US" sz="1650" dirty="0"/>
          </a:p>
        </p:txBody>
      </p:sp>
      <p:sp>
        <p:nvSpPr>
          <p:cNvPr id="25" name="SK-20-text-24"/>
          <p:cNvSpPr/>
          <p:nvPr/>
        </p:nvSpPr>
        <p:spPr>
          <a:xfrm>
            <a:off x="658267" y="713184"/>
            <a:ext cx="1153373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02A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Differential Diagnosis of Vertigo</a:t>
            </a:r>
            <a:endParaRPr lang="en-US" sz="3000" dirty="0"/>
          </a:p>
        </p:txBody>
      </p:sp>
      <p:sp>
        <p:nvSpPr>
          <p:cNvPr id="26" name="SK-20-text-25"/>
          <p:cNvSpPr/>
          <p:nvPr/>
        </p:nvSpPr>
        <p:spPr>
          <a:xfrm>
            <a:off x="646063" y="1549896"/>
            <a:ext cx="115459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27D9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Peripheral causes are common and benign — central causes are rare but life-threatening</a:t>
            </a:r>
            <a:endParaRPr lang="en-US" sz="1650" dirty="0"/>
          </a:p>
        </p:txBody>
      </p:sp>
      <p:sp>
        <p:nvSpPr>
          <p:cNvPr id="27" name="SK-20-text-26"/>
          <p:cNvSpPr/>
          <p:nvPr/>
        </p:nvSpPr>
        <p:spPr>
          <a:xfrm>
            <a:off x="2633365" y="2084784"/>
            <a:ext cx="25003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PERIPHERAL</a:t>
            </a:r>
            <a:endParaRPr lang="en-US" sz="1575" dirty="0"/>
          </a:p>
        </p:txBody>
      </p:sp>
      <p:sp>
        <p:nvSpPr>
          <p:cNvPr id="28" name="SK-20-text-27"/>
          <p:cNvSpPr/>
          <p:nvPr/>
        </p:nvSpPr>
        <p:spPr>
          <a:xfrm>
            <a:off x="1926282" y="2331690"/>
            <a:ext cx="6496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Inner Ear / Vestibular Nerve</a:t>
            </a:r>
            <a:endParaRPr lang="en-US" sz="1500" dirty="0"/>
          </a:p>
        </p:txBody>
      </p:sp>
      <p:sp>
        <p:nvSpPr>
          <p:cNvPr id="29" name="SK-20-text-28"/>
          <p:cNvSpPr/>
          <p:nvPr/>
        </p:nvSpPr>
        <p:spPr>
          <a:xfrm>
            <a:off x="963067" y="2743200"/>
            <a:ext cx="91573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Benign Paroxysmal Positional Vertigo</a:t>
            </a:r>
            <a:endParaRPr lang="en-US" sz="1650" dirty="0"/>
          </a:p>
        </p:txBody>
      </p:sp>
      <p:sp>
        <p:nvSpPr>
          <p:cNvPr id="30" name="SK-20-text-29"/>
          <p:cNvSpPr/>
          <p:nvPr/>
        </p:nvSpPr>
        <p:spPr>
          <a:xfrm>
            <a:off x="963067" y="2996803"/>
            <a:ext cx="4279255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Brief episodes triggered by head position change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Torsional nystagmus • Fatigues on repeat testing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common cause of vertigo</a:t>
            </a:r>
            <a:endParaRPr lang="en-US" sz="1350" dirty="0"/>
          </a:p>
        </p:txBody>
      </p:sp>
      <p:sp>
        <p:nvSpPr>
          <p:cNvPr id="31" name="SK-20-text-30"/>
          <p:cNvSpPr/>
          <p:nvPr/>
        </p:nvSpPr>
        <p:spPr>
          <a:xfrm>
            <a:off x="963067" y="3785592"/>
            <a:ext cx="89058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Vestibular Neuritis / Labyrinthitis</a:t>
            </a:r>
            <a:endParaRPr lang="en-US" sz="1650" dirty="0"/>
          </a:p>
        </p:txBody>
      </p:sp>
      <p:sp>
        <p:nvSpPr>
          <p:cNvPr id="32" name="SK-20-text-31"/>
          <p:cNvSpPr/>
          <p:nvPr/>
        </p:nvSpPr>
        <p:spPr>
          <a:xfrm>
            <a:off x="963067" y="4046190"/>
            <a:ext cx="3108871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severe continuous vertigo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have hearing loss (labyrinthitis)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Usually viral — resolves over weeks</a:t>
            </a:r>
            <a:endParaRPr lang="en-US" sz="1350" dirty="0"/>
          </a:p>
        </p:txBody>
      </p:sp>
      <p:sp>
        <p:nvSpPr>
          <p:cNvPr id="33" name="SK-20-text-32"/>
          <p:cNvSpPr/>
          <p:nvPr/>
        </p:nvSpPr>
        <p:spPr>
          <a:xfrm>
            <a:off x="963067" y="4841677"/>
            <a:ext cx="43795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Ménière’s Disease</a:t>
            </a:r>
            <a:endParaRPr lang="en-US" sz="1650" dirty="0"/>
          </a:p>
        </p:txBody>
      </p:sp>
      <p:sp>
        <p:nvSpPr>
          <p:cNvPr id="34" name="SK-20-text-33"/>
          <p:cNvSpPr/>
          <p:nvPr/>
        </p:nvSpPr>
        <p:spPr>
          <a:xfrm>
            <a:off x="963067" y="5081736"/>
            <a:ext cx="4669482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Episodic vertigo + hearing loss + tinnitus + ear fullness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Recurrent attacks lasting 20 min – several hours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audiology / ENT</a:t>
            </a:r>
            <a:endParaRPr lang="en-US" sz="1350" dirty="0"/>
          </a:p>
        </p:txBody>
      </p:sp>
      <p:sp>
        <p:nvSpPr>
          <p:cNvPr id="35" name="SK-20-text-34"/>
          <p:cNvSpPr/>
          <p:nvPr/>
        </p:nvSpPr>
        <p:spPr>
          <a:xfrm>
            <a:off x="8497788" y="2084784"/>
            <a:ext cx="178022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CENTRAL</a:t>
            </a:r>
            <a:endParaRPr lang="en-US" sz="1575" dirty="0"/>
          </a:p>
        </p:txBody>
      </p:sp>
      <p:sp>
        <p:nvSpPr>
          <p:cNvPr id="36" name="SK-20-text-35"/>
          <p:cNvSpPr/>
          <p:nvPr/>
        </p:nvSpPr>
        <p:spPr>
          <a:xfrm>
            <a:off x="6863953" y="2324844"/>
            <a:ext cx="53280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Brainstem / Cerebellum — MUST EXCLUDE</a:t>
            </a:r>
            <a:endParaRPr lang="en-US" sz="1500" dirty="0"/>
          </a:p>
        </p:txBody>
      </p:sp>
      <p:sp>
        <p:nvSpPr>
          <p:cNvPr id="37" name="SK-20-text-36"/>
          <p:cNvSpPr/>
          <p:nvPr/>
        </p:nvSpPr>
        <p:spPr>
          <a:xfrm>
            <a:off x="6644580" y="2750046"/>
            <a:ext cx="55474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Vertebrobasilar TIA or Stroke</a:t>
            </a:r>
            <a:endParaRPr lang="en-US" sz="1650" dirty="0"/>
          </a:p>
        </p:txBody>
      </p:sp>
      <p:sp>
        <p:nvSpPr>
          <p:cNvPr id="38" name="SK-20-text-37"/>
          <p:cNvSpPr/>
          <p:nvPr/>
        </p:nvSpPr>
        <p:spPr>
          <a:xfrm>
            <a:off x="6644580" y="2983111"/>
            <a:ext cx="3755082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Vertigo + diplopia, dysarthria, dysphagia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Bilateral or shifting weakness / sensory loss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999 immediately</a:t>
            </a:r>
            <a:endParaRPr lang="en-US" sz="1350" dirty="0"/>
          </a:p>
        </p:txBody>
      </p:sp>
      <p:sp>
        <p:nvSpPr>
          <p:cNvPr id="39" name="SK-20-text-38"/>
          <p:cNvSpPr/>
          <p:nvPr/>
        </p:nvSpPr>
        <p:spPr>
          <a:xfrm>
            <a:off x="6644580" y="3799284"/>
            <a:ext cx="55474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Cerebellar Haemorrhage</a:t>
            </a:r>
            <a:endParaRPr lang="en-US" sz="1650" dirty="0"/>
          </a:p>
        </p:txBody>
      </p:sp>
      <p:sp>
        <p:nvSpPr>
          <p:cNvPr id="40" name="SK-20-text-39"/>
          <p:cNvSpPr/>
          <p:nvPr/>
        </p:nvSpPr>
        <p:spPr>
          <a:xfrm>
            <a:off x="6644580" y="4053036"/>
            <a:ext cx="3267373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severe vertigo + ataxia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Cannot walk or stand — EMERGENCY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999 immediately</a:t>
            </a:r>
            <a:endParaRPr lang="en-US" sz="1350" dirty="0"/>
          </a:p>
        </p:txBody>
      </p:sp>
      <p:sp>
        <p:nvSpPr>
          <p:cNvPr id="41" name="SK-20-text-40"/>
          <p:cNvSpPr/>
          <p:nvPr/>
        </p:nvSpPr>
        <p:spPr>
          <a:xfrm>
            <a:off x="6644580" y="4841677"/>
            <a:ext cx="55474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 • Brain Tumour • Migraine</a:t>
            </a:r>
            <a:endParaRPr lang="en-US" sz="1650" dirty="0"/>
          </a:p>
        </p:txBody>
      </p:sp>
      <p:sp>
        <p:nvSpPr>
          <p:cNvPr id="42" name="SK-20-text-41"/>
          <p:cNvSpPr/>
          <p:nvPr/>
        </p:nvSpPr>
        <p:spPr>
          <a:xfrm>
            <a:off x="6644580" y="5095429"/>
            <a:ext cx="4413498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in young adults with relapsing symptoms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Vertical or non-fatiguing nystagmus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neurology</a:t>
            </a:r>
            <a:endParaRPr lang="en-US" sz="1350" dirty="0"/>
          </a:p>
        </p:txBody>
      </p:sp>
      <p:sp>
        <p:nvSpPr>
          <p:cNvPr id="43" name="SK-20-text-42"/>
          <p:cNvSpPr/>
          <p:nvPr/>
        </p:nvSpPr>
        <p:spPr>
          <a:xfrm>
            <a:off x="828973" y="6089898"/>
            <a:ext cx="180439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8D5B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DISTINGUISHING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8D5B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FEATURES</a:t>
            </a:r>
            <a:endParaRPr lang="en-US" sz="1200" dirty="0"/>
          </a:p>
        </p:txBody>
      </p:sp>
      <p:sp>
        <p:nvSpPr>
          <p:cNvPr id="44" name="SK-20-text-43"/>
          <p:cNvSpPr/>
          <p:nvPr/>
        </p:nvSpPr>
        <p:spPr>
          <a:xfrm>
            <a:off x="2913757" y="5980063"/>
            <a:ext cx="6693396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Nystagmus fatigues • Latency present ↔ Nystagmus persistent • No latency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Hearing loss possible (Ménière’s) ↔ Other brainstem signs present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can walk (unsteady) ↔ Unable to walk / stand — EMERGENCY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7669"/>
            <a:ext cx="158353" cy="946398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314004"/>
            <a:ext cx="1401961" cy="1905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947565"/>
            <a:ext cx="5242471" cy="4265563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157" y="1947565"/>
            <a:ext cx="5132784" cy="452586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1947565"/>
            <a:ext cx="109686" cy="452586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455" y="4670227"/>
            <a:ext cx="4706094" cy="1090315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455" y="4670227"/>
            <a:ext cx="243780" cy="1090315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93569" y="3476923"/>
            <a:ext cx="804565" cy="1131540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8761" y="1947565"/>
            <a:ext cx="5242471" cy="4265563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8596" y="1947565"/>
            <a:ext cx="5132784" cy="452586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761" y="1947565"/>
            <a:ext cx="109686" cy="452586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00565" y="3636764"/>
            <a:ext cx="4620667" cy="9525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61090" y="4850606"/>
            <a:ext cx="2560290" cy="9525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00565" y="4875907"/>
            <a:ext cx="4620667" cy="864096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349180"/>
            <a:ext cx="12192000" cy="1508671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063" y="6515100"/>
            <a:ext cx="280392" cy="260598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49380" y="4978896"/>
            <a:ext cx="304800" cy="267444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24973" y="4766221"/>
            <a:ext cx="341263" cy="171450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24973" y="3751213"/>
            <a:ext cx="329059" cy="287982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24973" y="2516832"/>
            <a:ext cx="341263" cy="294829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22690" y="2029867"/>
            <a:ext cx="292596" cy="281136"/>
          </a:xfrm>
          <a:prstGeom prst="rect">
            <a:avLst/>
          </a:prstGeom>
        </p:spPr>
      </p:pic>
      <p:pic>
        <p:nvPicPr>
          <p:cNvPr id="25" name="SK-21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559475" y="3579763"/>
            <a:ext cx="1158180" cy="816025"/>
          </a:xfrm>
          <a:prstGeom prst="rect">
            <a:avLst/>
          </a:prstGeom>
        </p:spPr>
      </p:pic>
      <p:pic>
        <p:nvPicPr>
          <p:cNvPr id="26" name="SK-21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02196" y="2016175"/>
            <a:ext cx="329059" cy="287982"/>
          </a:xfrm>
          <a:prstGeom prst="rect">
            <a:avLst/>
          </a:prstGeom>
        </p:spPr>
      </p:pic>
      <p:sp>
        <p:nvSpPr>
          <p:cNvPr id="27" name="SK-21-text-26"/>
          <p:cNvSpPr/>
          <p:nvPr/>
        </p:nvSpPr>
        <p:spPr>
          <a:xfrm>
            <a:off x="646063" y="370284"/>
            <a:ext cx="7791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87D7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5 • DIZZINESS AND VERTIGO</a:t>
            </a:r>
            <a:endParaRPr lang="en-US" sz="1500" dirty="0"/>
          </a:p>
        </p:txBody>
      </p:sp>
      <p:sp>
        <p:nvSpPr>
          <p:cNvPr id="28" name="SK-21-text-27"/>
          <p:cNvSpPr/>
          <p:nvPr/>
        </p:nvSpPr>
        <p:spPr>
          <a:xfrm>
            <a:off x="658267" y="685800"/>
            <a:ext cx="1153373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226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BPPV: Diagnosis &amp; Treatment</a:t>
            </a:r>
            <a:endParaRPr lang="en-US" sz="3450" dirty="0"/>
          </a:p>
        </p:txBody>
      </p:sp>
      <p:sp>
        <p:nvSpPr>
          <p:cNvPr id="29" name="SK-21-text-28"/>
          <p:cNvSpPr/>
          <p:nvPr/>
        </p:nvSpPr>
        <p:spPr>
          <a:xfrm>
            <a:off x="633859" y="1488132"/>
            <a:ext cx="1155814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common cause of vertigo — highly treatable in the surgery</a:t>
            </a:r>
            <a:endParaRPr lang="en-US" sz="1650" dirty="0"/>
          </a:p>
        </p:txBody>
      </p:sp>
      <p:sp>
        <p:nvSpPr>
          <p:cNvPr id="30" name="SK-21-text-29"/>
          <p:cNvSpPr/>
          <p:nvPr/>
        </p:nvSpPr>
        <p:spPr>
          <a:xfrm>
            <a:off x="1280071" y="2043559"/>
            <a:ext cx="25831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</a:t>
            </a:r>
            <a:endParaRPr lang="en-US" sz="1800" dirty="0"/>
          </a:p>
        </p:txBody>
      </p:sp>
      <p:sp>
        <p:nvSpPr>
          <p:cNvPr id="31" name="SK-21-text-30"/>
          <p:cNvSpPr/>
          <p:nvPr/>
        </p:nvSpPr>
        <p:spPr>
          <a:xfrm>
            <a:off x="914400" y="2571750"/>
            <a:ext cx="51244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226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Dix-Hallpike Manoeuvre</a:t>
            </a:r>
            <a:endParaRPr lang="en-US" sz="1500" dirty="0"/>
          </a:p>
        </p:txBody>
      </p:sp>
      <p:sp>
        <p:nvSpPr>
          <p:cNvPr id="32" name="SK-21-text-31"/>
          <p:cNvSpPr/>
          <p:nvPr/>
        </p:nvSpPr>
        <p:spPr>
          <a:xfrm>
            <a:off x="914400" y="3010644"/>
            <a:ext cx="42914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Patient seated upright on couch, head turned 45°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the affected side</a:t>
            </a:r>
            <a:endParaRPr lang="en-US" sz="1275" dirty="0"/>
          </a:p>
        </p:txBody>
      </p:sp>
      <p:sp>
        <p:nvSpPr>
          <p:cNvPr id="33" name="SK-21-text-32"/>
          <p:cNvSpPr/>
          <p:nvPr/>
        </p:nvSpPr>
        <p:spPr>
          <a:xfrm>
            <a:off x="914400" y="3620988"/>
            <a:ext cx="444996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Rapidly lower patient to supine with head extended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 edge of couch (30° below horizontal)</a:t>
            </a:r>
            <a:endParaRPr lang="en-US" sz="1275" dirty="0"/>
          </a:p>
        </p:txBody>
      </p:sp>
      <p:sp>
        <p:nvSpPr>
          <p:cNvPr id="34" name="SK-21-text-33"/>
          <p:cNvSpPr/>
          <p:nvPr/>
        </p:nvSpPr>
        <p:spPr>
          <a:xfrm>
            <a:off x="914400" y="4245025"/>
            <a:ext cx="99517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Observe eyes for nystagmus — wait up to 30 seconds</a:t>
            </a:r>
            <a:endParaRPr lang="en-US" sz="1200" dirty="0"/>
          </a:p>
        </p:txBody>
      </p:sp>
      <p:sp>
        <p:nvSpPr>
          <p:cNvPr id="35" name="SK-21-text-34"/>
          <p:cNvSpPr/>
          <p:nvPr/>
        </p:nvSpPr>
        <p:spPr>
          <a:xfrm>
            <a:off x="1328886" y="4766221"/>
            <a:ext cx="31718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Positive result</a:t>
            </a:r>
            <a:endParaRPr lang="en-US" sz="1350" dirty="0"/>
          </a:p>
        </p:txBody>
      </p:sp>
      <p:sp>
        <p:nvSpPr>
          <p:cNvPr id="36" name="SK-21-text-35"/>
          <p:cNvSpPr/>
          <p:nvPr/>
        </p:nvSpPr>
        <p:spPr>
          <a:xfrm>
            <a:off x="1316682" y="5006280"/>
            <a:ext cx="99517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Torsional upbeat nystagmus with latency (5–20 sec)</a:t>
            </a:r>
            <a:endParaRPr lang="en-US" sz="1200" dirty="0"/>
          </a:p>
        </p:txBody>
      </p:sp>
      <p:sp>
        <p:nvSpPr>
          <p:cNvPr id="37" name="SK-21-text-36"/>
          <p:cNvSpPr/>
          <p:nvPr/>
        </p:nvSpPr>
        <p:spPr>
          <a:xfrm>
            <a:off x="1328886" y="5232648"/>
            <a:ext cx="592836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Fatigues with repeated testing</a:t>
            </a:r>
            <a:endParaRPr lang="en-US" sz="1200" dirty="0"/>
          </a:p>
        </p:txBody>
      </p:sp>
      <p:sp>
        <p:nvSpPr>
          <p:cNvPr id="38" name="SK-21-text-37"/>
          <p:cNvSpPr/>
          <p:nvPr/>
        </p:nvSpPr>
        <p:spPr>
          <a:xfrm>
            <a:off x="1328886" y="5458867"/>
            <a:ext cx="61112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No imaging required if positive</a:t>
            </a:r>
            <a:endParaRPr lang="en-US" sz="1200" dirty="0"/>
          </a:p>
        </p:txBody>
      </p:sp>
      <p:sp>
        <p:nvSpPr>
          <p:cNvPr id="39" name="SK-21-text-38"/>
          <p:cNvSpPr/>
          <p:nvPr/>
        </p:nvSpPr>
        <p:spPr>
          <a:xfrm>
            <a:off x="902196" y="5870377"/>
            <a:ext cx="106375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Lateral canal BPPV: use supine roll (Pagnini-McClure) test instead</a:t>
            </a:r>
            <a:endParaRPr lang="en-US" sz="1050" dirty="0"/>
          </a:p>
        </p:txBody>
      </p:sp>
      <p:sp>
        <p:nvSpPr>
          <p:cNvPr id="40" name="SK-21-text-39"/>
          <p:cNvSpPr/>
          <p:nvPr/>
        </p:nvSpPr>
        <p:spPr>
          <a:xfrm>
            <a:off x="6888361" y="2050405"/>
            <a:ext cx="258318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</a:t>
            </a:r>
            <a:endParaRPr lang="en-US" sz="1800" dirty="0"/>
          </a:p>
        </p:txBody>
      </p:sp>
      <p:sp>
        <p:nvSpPr>
          <p:cNvPr id="41" name="SK-21-text-40"/>
          <p:cNvSpPr/>
          <p:nvPr/>
        </p:nvSpPr>
        <p:spPr>
          <a:xfrm>
            <a:off x="7327255" y="2537371"/>
            <a:ext cx="3524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68C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Epley Manoeuvre</a:t>
            </a:r>
            <a:endParaRPr lang="en-US" sz="1500" dirty="0"/>
          </a:p>
        </p:txBody>
      </p:sp>
      <p:sp>
        <p:nvSpPr>
          <p:cNvPr id="42" name="SK-21-text-41"/>
          <p:cNvSpPr/>
          <p:nvPr/>
        </p:nvSpPr>
        <p:spPr>
          <a:xfrm>
            <a:off x="7315200" y="2797969"/>
            <a:ext cx="3876973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Highly effective for posterior canal BPPV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Perform in surgery or teach patient to self-manage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Single session often curative</a:t>
            </a:r>
            <a:endParaRPr lang="en-US" sz="1200" dirty="0"/>
          </a:p>
        </p:txBody>
      </p:sp>
      <p:sp>
        <p:nvSpPr>
          <p:cNvPr id="43" name="SK-21-text-42"/>
          <p:cNvSpPr/>
          <p:nvPr/>
        </p:nvSpPr>
        <p:spPr>
          <a:xfrm>
            <a:off x="7327255" y="3538686"/>
            <a:ext cx="2819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68C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SELF-MANAGEMENT</a:t>
            </a:r>
            <a:endParaRPr lang="en-US" sz="1200" dirty="0"/>
          </a:p>
        </p:txBody>
      </p:sp>
      <p:sp>
        <p:nvSpPr>
          <p:cNvPr id="44" name="SK-21-text-43"/>
          <p:cNvSpPr/>
          <p:nvPr/>
        </p:nvSpPr>
        <p:spPr>
          <a:xfrm>
            <a:off x="7327255" y="3771900"/>
            <a:ext cx="48647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Brandt-Daroff Exercises</a:t>
            </a:r>
            <a:endParaRPr lang="en-US" sz="1500" dirty="0"/>
          </a:p>
        </p:txBody>
      </p:sp>
      <p:sp>
        <p:nvSpPr>
          <p:cNvPr id="45" name="SK-21-text-44"/>
          <p:cNvSpPr/>
          <p:nvPr/>
        </p:nvSpPr>
        <p:spPr>
          <a:xfrm>
            <a:off x="7327255" y="4011811"/>
            <a:ext cx="3815953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 vestibular habituation exercises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Useful if Epley not available or for recurrence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Performed at home — provide written instructions</a:t>
            </a:r>
            <a:endParaRPr lang="en-US" sz="1200" dirty="0"/>
          </a:p>
        </p:txBody>
      </p:sp>
      <p:sp>
        <p:nvSpPr>
          <p:cNvPr id="46" name="SK-21-text-45"/>
          <p:cNvSpPr/>
          <p:nvPr/>
        </p:nvSpPr>
        <p:spPr>
          <a:xfrm>
            <a:off x="7327255" y="4759375"/>
            <a:ext cx="2819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24C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MEDICATION NOTE</a:t>
            </a:r>
            <a:endParaRPr lang="en-US" sz="1200" dirty="0"/>
          </a:p>
        </p:txBody>
      </p:sp>
      <p:sp>
        <p:nvSpPr>
          <p:cNvPr id="47" name="SK-21-text-46"/>
          <p:cNvSpPr/>
          <p:nvPr/>
        </p:nvSpPr>
        <p:spPr>
          <a:xfrm>
            <a:off x="7315200" y="4999434"/>
            <a:ext cx="4096494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Vestibular Suppressants (e.g. prochlorperazine)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Short-term ONLY — acute nausea relief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use long-term — suppresses central adaptation</a:t>
            </a:r>
            <a:endParaRPr lang="en-US" sz="1200" dirty="0"/>
          </a:p>
        </p:txBody>
      </p:sp>
      <p:sp>
        <p:nvSpPr>
          <p:cNvPr id="48" name="SK-21-text-47"/>
          <p:cNvSpPr/>
          <p:nvPr/>
        </p:nvSpPr>
        <p:spPr>
          <a:xfrm>
            <a:off x="6863953" y="5870377"/>
            <a:ext cx="53280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87D7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BPPV resolves spontaneously within weeks to months</a:t>
            </a:r>
            <a:endParaRPr lang="en-US" sz="1050" dirty="0"/>
          </a:p>
        </p:txBody>
      </p:sp>
      <p:sp>
        <p:nvSpPr>
          <p:cNvPr id="49" name="SK-21-text-48"/>
          <p:cNvSpPr/>
          <p:nvPr/>
        </p:nvSpPr>
        <p:spPr>
          <a:xfrm>
            <a:off x="963067" y="6535638"/>
            <a:ext cx="112289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PEARL: Dix-Hallpike positive + torsional nystagmus with latency = BPPV. Treat with Epley. No imaging needed.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26690" cy="685800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6350496"/>
            <a:ext cx="11765161" cy="507355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378446"/>
            <a:ext cx="1072753" cy="82153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153394"/>
            <a:ext cx="5449788" cy="1213842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2208163"/>
            <a:ext cx="97482" cy="1104007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3169" y="2153394"/>
            <a:ext cx="5449788" cy="1213842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3169" y="2208163"/>
            <a:ext cx="97482" cy="1104007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3511153"/>
            <a:ext cx="5449788" cy="1035546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3566071"/>
            <a:ext cx="97482" cy="925711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3169" y="3511153"/>
            <a:ext cx="5449788" cy="1035546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3169" y="3566071"/>
            <a:ext cx="97482" cy="925711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4649688"/>
            <a:ext cx="5449788" cy="1467594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675" y="4704457"/>
            <a:ext cx="97482" cy="1357759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03169" y="4869061"/>
            <a:ext cx="5449788" cy="1248073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03169" y="4923979"/>
            <a:ext cx="97482" cy="1138386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1177" y="6460182"/>
            <a:ext cx="365671" cy="322213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86079" y="5013127"/>
            <a:ext cx="402282" cy="342900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77788" y="4814292"/>
            <a:ext cx="377875" cy="452586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86079" y="3600450"/>
            <a:ext cx="402282" cy="438894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77788" y="3641527"/>
            <a:ext cx="377875" cy="425053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86079" y="2311003"/>
            <a:ext cx="402282" cy="315367"/>
          </a:xfrm>
          <a:prstGeom prst="rect">
            <a:avLst/>
          </a:prstGeom>
        </p:spPr>
      </p:pic>
      <p:pic>
        <p:nvPicPr>
          <p:cNvPr id="24" name="SK-2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77788" y="2242542"/>
            <a:ext cx="377875" cy="445740"/>
          </a:xfrm>
          <a:prstGeom prst="rect">
            <a:avLst/>
          </a:prstGeom>
        </p:spPr>
      </p:pic>
      <p:pic>
        <p:nvPicPr>
          <p:cNvPr id="25" name="SK-22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716667" y="356592"/>
            <a:ext cx="1097161" cy="1117848"/>
          </a:xfrm>
          <a:prstGeom prst="rect">
            <a:avLst/>
          </a:prstGeom>
        </p:spPr>
      </p:pic>
      <p:pic>
        <p:nvPicPr>
          <p:cNvPr id="26" name="SK-22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3490615"/>
            <a:ext cx="426690" cy="418207"/>
          </a:xfrm>
          <a:prstGeom prst="rect">
            <a:avLst/>
          </a:prstGeom>
        </p:spPr>
      </p:pic>
      <p:sp>
        <p:nvSpPr>
          <p:cNvPr id="27" name="SK-22-text-26"/>
          <p:cNvSpPr/>
          <p:nvPr/>
        </p:nvSpPr>
        <p:spPr>
          <a:xfrm>
            <a:off x="646063" y="356592"/>
            <a:ext cx="84343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DIZZINESS &amp; VERTIGO · SECTION 5</a:t>
            </a:r>
            <a:endParaRPr lang="en-US" sz="1725" dirty="0"/>
          </a:p>
        </p:txBody>
      </p:sp>
      <p:sp>
        <p:nvSpPr>
          <p:cNvPr id="28" name="SK-22-text-27"/>
          <p:cNvSpPr/>
          <p:nvPr/>
        </p:nvSpPr>
        <p:spPr>
          <a:xfrm>
            <a:off x="658267" y="671959"/>
            <a:ext cx="1153373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in Vertigo</a:t>
            </a:r>
            <a:endParaRPr lang="en-US" sz="4050" dirty="0"/>
          </a:p>
        </p:txBody>
      </p:sp>
      <p:sp>
        <p:nvSpPr>
          <p:cNvPr id="29" name="SK-22-text-28"/>
          <p:cNvSpPr/>
          <p:nvPr/>
        </p:nvSpPr>
        <p:spPr>
          <a:xfrm>
            <a:off x="621655" y="1639044"/>
            <a:ext cx="1157034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features demand immediate action — do not attribute to a peripheral cause</a:t>
            </a:r>
            <a:endParaRPr lang="en-US" sz="2100" dirty="0"/>
          </a:p>
        </p:txBody>
      </p:sp>
      <p:sp>
        <p:nvSpPr>
          <p:cNvPr id="30" name="SK-22-text-29"/>
          <p:cNvSpPr/>
          <p:nvPr/>
        </p:nvSpPr>
        <p:spPr>
          <a:xfrm>
            <a:off x="1316682" y="2297311"/>
            <a:ext cx="973455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Thunderclap Headache + Vertigo</a:t>
            </a:r>
            <a:endParaRPr lang="en-US" sz="2100" dirty="0"/>
          </a:p>
        </p:txBody>
      </p:sp>
      <p:sp>
        <p:nvSpPr>
          <p:cNvPr id="31" name="SK-22-text-30"/>
          <p:cNvSpPr/>
          <p:nvPr/>
        </p:nvSpPr>
        <p:spPr>
          <a:xfrm>
            <a:off x="1316682" y="2701975"/>
            <a:ext cx="435247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 posterior fossa haemorrhage — call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999 immediately</a:t>
            </a:r>
            <a:endParaRPr lang="en-US" sz="1725" dirty="0"/>
          </a:p>
        </p:txBody>
      </p:sp>
      <p:sp>
        <p:nvSpPr>
          <p:cNvPr id="32" name="SK-22-text-31"/>
          <p:cNvSpPr/>
          <p:nvPr/>
        </p:nvSpPr>
        <p:spPr>
          <a:xfrm>
            <a:off x="6937177" y="2297311"/>
            <a:ext cx="525482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Diplopia · Dysarthria · Dysphagia</a:t>
            </a:r>
            <a:endParaRPr lang="en-US" sz="2100" dirty="0"/>
          </a:p>
        </p:txBody>
      </p:sp>
      <p:sp>
        <p:nvSpPr>
          <p:cNvPr id="33" name="SK-22-text-32"/>
          <p:cNvSpPr/>
          <p:nvPr/>
        </p:nvSpPr>
        <p:spPr>
          <a:xfrm>
            <a:off x="6937177" y="2701975"/>
            <a:ext cx="403547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Vertebrobasilar stroke — call 999; do not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observe and wait</a:t>
            </a:r>
            <a:endParaRPr lang="en-US" sz="1725" dirty="0"/>
          </a:p>
        </p:txBody>
      </p:sp>
      <p:sp>
        <p:nvSpPr>
          <p:cNvPr id="34" name="SK-22-text-33"/>
          <p:cNvSpPr/>
          <p:nvPr/>
        </p:nvSpPr>
        <p:spPr>
          <a:xfrm>
            <a:off x="1316682" y="3682603"/>
            <a:ext cx="1087531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Ataxia Without Peripheral Explanation</a:t>
            </a:r>
            <a:endParaRPr lang="en-US" sz="2100" dirty="0"/>
          </a:p>
        </p:txBody>
      </p:sp>
      <p:sp>
        <p:nvSpPr>
          <p:cNvPr id="35" name="SK-22-text-34"/>
          <p:cNvSpPr/>
          <p:nvPr/>
        </p:nvSpPr>
        <p:spPr>
          <a:xfrm>
            <a:off x="1316682" y="4073575"/>
            <a:ext cx="1087531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Cerebellar haemorrhage or infarct — call 999</a:t>
            </a:r>
            <a:endParaRPr lang="en-US" sz="1800" dirty="0"/>
          </a:p>
        </p:txBody>
      </p:sp>
      <p:sp>
        <p:nvSpPr>
          <p:cNvPr id="36" name="SK-22-text-35"/>
          <p:cNvSpPr/>
          <p:nvPr/>
        </p:nvSpPr>
        <p:spPr>
          <a:xfrm>
            <a:off x="6937177" y="3655219"/>
            <a:ext cx="525482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Vertical or Non-Fatiguing Nystagmus</a:t>
            </a:r>
            <a:endParaRPr lang="en-US" sz="2100" dirty="0"/>
          </a:p>
        </p:txBody>
      </p:sp>
      <p:sp>
        <p:nvSpPr>
          <p:cNvPr id="37" name="SK-22-text-36"/>
          <p:cNvSpPr/>
          <p:nvPr/>
        </p:nvSpPr>
        <p:spPr>
          <a:xfrm>
            <a:off x="6937177" y="4046190"/>
            <a:ext cx="462066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central origin — brainstem or cerebellar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lesion; urgent neurology</a:t>
            </a:r>
            <a:endParaRPr lang="en-US" sz="1725" dirty="0"/>
          </a:p>
        </p:txBody>
      </p:sp>
      <p:sp>
        <p:nvSpPr>
          <p:cNvPr id="38" name="SK-22-text-37"/>
          <p:cNvSpPr/>
          <p:nvPr/>
        </p:nvSpPr>
        <p:spPr>
          <a:xfrm>
            <a:off x="1316682" y="4786759"/>
            <a:ext cx="4437757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Hearing Loss + Tinnitus + Recurrent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Vertigo</a:t>
            </a:r>
            <a:endParaRPr lang="en-US" sz="2100" dirty="0"/>
          </a:p>
        </p:txBody>
      </p:sp>
      <p:sp>
        <p:nvSpPr>
          <p:cNvPr id="39" name="SK-22-text-38"/>
          <p:cNvSpPr/>
          <p:nvPr/>
        </p:nvSpPr>
        <p:spPr>
          <a:xfrm>
            <a:off x="1316682" y="5465713"/>
            <a:ext cx="449877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Ménière's disease — refer audiology and ENT;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an emergency but must not be missed</a:t>
            </a:r>
            <a:endParaRPr lang="en-US" sz="1725" dirty="0"/>
          </a:p>
        </p:txBody>
      </p:sp>
      <p:sp>
        <p:nvSpPr>
          <p:cNvPr id="40" name="SK-22-text-39"/>
          <p:cNvSpPr/>
          <p:nvPr/>
        </p:nvSpPr>
        <p:spPr>
          <a:xfrm>
            <a:off x="6949380" y="5033665"/>
            <a:ext cx="524262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Syncope · Cardiac Symptoms · Falls</a:t>
            </a:r>
            <a:endParaRPr lang="en-US" sz="2100" dirty="0"/>
          </a:p>
        </p:txBody>
      </p:sp>
      <p:sp>
        <p:nvSpPr>
          <p:cNvPr id="41" name="SK-22-text-40"/>
          <p:cNvSpPr/>
          <p:nvPr/>
        </p:nvSpPr>
        <p:spPr>
          <a:xfrm>
            <a:off x="6937177" y="5424636"/>
            <a:ext cx="449877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cardiac cause — ECG, echo, tilt table;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peripheral vertigo</a:t>
            </a:r>
            <a:endParaRPr lang="en-US" sz="1725" dirty="0"/>
          </a:p>
        </p:txBody>
      </p:sp>
      <p:sp>
        <p:nvSpPr>
          <p:cNvPr id="42" name="SK-22-text-41"/>
          <p:cNvSpPr/>
          <p:nvPr/>
        </p:nvSpPr>
        <p:spPr>
          <a:xfrm>
            <a:off x="1255663" y="6480721"/>
            <a:ext cx="1093633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Vertical nystagmus = always central. Peripheral nystagmus fatigues. Central nystagmus does not.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713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297632"/>
            <a:ext cx="755898" cy="38100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1858417"/>
            <a:ext cx="11094690" cy="37713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858417"/>
            <a:ext cx="60871" cy="377130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8" y="2359075"/>
            <a:ext cx="5535067" cy="1858417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098" y="2359075"/>
            <a:ext cx="5535067" cy="157609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80" y="2612827"/>
            <a:ext cx="1036290" cy="1467594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7365" y="3861048"/>
            <a:ext cx="1706761" cy="246757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5686" y="2359075"/>
            <a:ext cx="5535067" cy="1858417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05686" y="2359075"/>
            <a:ext cx="5535067" cy="157609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3169" y="2612827"/>
            <a:ext cx="1036290" cy="1467594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58400" y="3861048"/>
            <a:ext cx="1548259" cy="246757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1098" y="4430167"/>
            <a:ext cx="5535067" cy="1858417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1098" y="4430167"/>
            <a:ext cx="5535067" cy="157609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8580" y="4683919"/>
            <a:ext cx="1036290" cy="1467594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42792" y="5911453"/>
            <a:ext cx="1621482" cy="246757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05686" y="4430167"/>
            <a:ext cx="5535067" cy="1858417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05686" y="4430167"/>
            <a:ext cx="5535067" cy="157609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03169" y="4683919"/>
            <a:ext cx="1036290" cy="1467594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65655" y="5911453"/>
            <a:ext cx="1840855" cy="246757"/>
          </a:xfrm>
          <a:prstGeom prst="rect">
            <a:avLst/>
          </a:prstGeom>
        </p:spPr>
      </p:pic>
      <p:pic>
        <p:nvPicPr>
          <p:cNvPr id="23" name="SK-2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473875"/>
            <a:ext cx="12192000" cy="82153"/>
          </a:xfrm>
          <a:prstGeom prst="rect">
            <a:avLst/>
          </a:prstGeom>
        </p:spPr>
      </p:pic>
      <p:pic>
        <p:nvPicPr>
          <p:cNvPr id="24" name="SK-2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40596" y="6556177"/>
            <a:ext cx="73075" cy="164455"/>
          </a:xfrm>
          <a:prstGeom prst="rect">
            <a:avLst/>
          </a:prstGeom>
        </p:spPr>
      </p:pic>
      <p:pic>
        <p:nvPicPr>
          <p:cNvPr id="25" name="SK-23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32290" y="6556177"/>
            <a:ext cx="73075" cy="164455"/>
          </a:xfrm>
          <a:prstGeom prst="rect">
            <a:avLst/>
          </a:prstGeom>
        </p:spPr>
      </p:pic>
      <p:pic>
        <p:nvPicPr>
          <p:cNvPr id="26" name="SK-23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338471" y="473125"/>
            <a:ext cx="658267" cy="665113"/>
          </a:xfrm>
          <a:prstGeom prst="rect">
            <a:avLst/>
          </a:prstGeom>
        </p:spPr>
      </p:pic>
      <p:pic>
        <p:nvPicPr>
          <p:cNvPr id="27" name="SK-23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00800" y="4965055"/>
            <a:ext cx="755898" cy="809179"/>
          </a:xfrm>
          <a:prstGeom prst="rect">
            <a:avLst/>
          </a:prstGeom>
        </p:spPr>
      </p:pic>
      <p:pic>
        <p:nvPicPr>
          <p:cNvPr id="28" name="SK-23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12855" y="2880271"/>
            <a:ext cx="743694" cy="925711"/>
          </a:xfrm>
          <a:prstGeom prst="rect">
            <a:avLst/>
          </a:prstGeom>
        </p:spPr>
      </p:pic>
      <p:pic>
        <p:nvPicPr>
          <p:cNvPr id="29" name="SK-23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6063" y="4965055"/>
            <a:ext cx="743694" cy="610344"/>
          </a:xfrm>
          <a:prstGeom prst="rect">
            <a:avLst/>
          </a:prstGeom>
        </p:spPr>
      </p:pic>
      <p:pic>
        <p:nvPicPr>
          <p:cNvPr id="30" name="SK-23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21655" y="2955727"/>
            <a:ext cx="804565" cy="761107"/>
          </a:xfrm>
          <a:prstGeom prst="rect">
            <a:avLst/>
          </a:prstGeom>
        </p:spPr>
      </p:pic>
      <p:pic>
        <p:nvPicPr>
          <p:cNvPr id="31" name="SK-23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21890" y="34230"/>
            <a:ext cx="268188" cy="253603"/>
          </a:xfrm>
          <a:prstGeom prst="rect">
            <a:avLst/>
          </a:prstGeom>
        </p:spPr>
      </p:pic>
      <p:sp>
        <p:nvSpPr>
          <p:cNvPr id="32" name="SK-23-text-31"/>
          <p:cNvSpPr/>
          <p:nvPr/>
        </p:nvSpPr>
        <p:spPr>
          <a:xfrm>
            <a:off x="438894" y="54769"/>
            <a:ext cx="54349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33" name="SK-23-text-32"/>
          <p:cNvSpPr/>
          <p:nvPr/>
        </p:nvSpPr>
        <p:spPr>
          <a:xfrm>
            <a:off x="10094863" y="61615"/>
            <a:ext cx="20971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34" name="SK-23-text-33"/>
          <p:cNvSpPr/>
          <p:nvPr/>
        </p:nvSpPr>
        <p:spPr>
          <a:xfrm>
            <a:off x="426690" y="541734"/>
            <a:ext cx="85705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 · Dizziness and Vertigo</a:t>
            </a:r>
            <a:endParaRPr lang="en-US" sz="1650" dirty="0"/>
          </a:p>
        </p:txBody>
      </p:sp>
      <p:sp>
        <p:nvSpPr>
          <p:cNvPr id="35" name="SK-23-text-34"/>
          <p:cNvSpPr/>
          <p:nvPr/>
        </p:nvSpPr>
        <p:spPr>
          <a:xfrm>
            <a:off x="438894" y="843409"/>
            <a:ext cx="1175310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Guide to Nystagmus</a:t>
            </a:r>
            <a:endParaRPr lang="en-US" sz="3150" dirty="0"/>
          </a:p>
        </p:txBody>
      </p:sp>
      <p:sp>
        <p:nvSpPr>
          <p:cNvPr id="36" name="SK-23-text-35"/>
          <p:cNvSpPr/>
          <p:nvPr/>
        </p:nvSpPr>
        <p:spPr>
          <a:xfrm>
            <a:off x="414486" y="1474440"/>
            <a:ext cx="1177751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Interpreting eye movement patterns to distinguish benign peripheral from serious central pathology</a:t>
            </a:r>
            <a:endParaRPr lang="en-US" sz="1650" dirty="0"/>
          </a:p>
        </p:txBody>
      </p:sp>
      <p:sp>
        <p:nvSpPr>
          <p:cNvPr id="37" name="SK-23-text-36"/>
          <p:cNvSpPr/>
          <p:nvPr/>
        </p:nvSpPr>
        <p:spPr>
          <a:xfrm>
            <a:off x="740229" y="1913334"/>
            <a:ext cx="115824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rule: Direction, fatigability, and associated symptoms determine peripheral vs central origin</a:t>
            </a:r>
            <a:endParaRPr lang="en-US" sz="1650" dirty="0"/>
          </a:p>
        </p:txBody>
      </p:sp>
      <p:sp>
        <p:nvSpPr>
          <p:cNvPr id="38" name="SK-23-text-37"/>
          <p:cNvSpPr/>
          <p:nvPr/>
        </p:nvSpPr>
        <p:spPr>
          <a:xfrm>
            <a:off x="1743373" y="2633365"/>
            <a:ext cx="1044862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Transient Positional Nystagmus WITH Vertigo</a:t>
            </a:r>
            <a:endParaRPr lang="en-US" sz="1650" dirty="0"/>
          </a:p>
        </p:txBody>
      </p:sp>
      <p:sp>
        <p:nvSpPr>
          <p:cNvPr id="39" name="SK-23-text-38"/>
          <p:cNvSpPr/>
          <p:nvPr/>
        </p:nvSpPr>
        <p:spPr>
          <a:xfrm>
            <a:off x="1743373" y="2983111"/>
            <a:ext cx="104486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Fatigues on repeated testing · Latency before onset</a:t>
            </a:r>
            <a:endParaRPr lang="en-US" sz="1350" dirty="0"/>
          </a:p>
        </p:txBody>
      </p:sp>
      <p:sp>
        <p:nvSpPr>
          <p:cNvPr id="40" name="SK-23-text-39"/>
          <p:cNvSpPr/>
          <p:nvPr/>
        </p:nvSpPr>
        <p:spPr>
          <a:xfrm>
            <a:off x="1743373" y="3298627"/>
            <a:ext cx="81095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Peripheral cause — consistent with BPPV</a:t>
            </a:r>
            <a:endParaRPr lang="en-US" sz="1350" dirty="0"/>
          </a:p>
        </p:txBody>
      </p:sp>
      <p:sp>
        <p:nvSpPr>
          <p:cNvPr id="41" name="SK-23-text-40"/>
          <p:cNvSpPr/>
          <p:nvPr/>
        </p:nvSpPr>
        <p:spPr>
          <a:xfrm>
            <a:off x="1743373" y="3559225"/>
            <a:ext cx="104486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Torsional upbeat direction; resolves with Epley manoeuvre</a:t>
            </a:r>
            <a:endParaRPr lang="en-US" sz="1200" dirty="0"/>
          </a:p>
        </p:txBody>
      </p:sp>
      <p:sp>
        <p:nvSpPr>
          <p:cNvPr id="42" name="SK-23-text-41"/>
          <p:cNvSpPr/>
          <p:nvPr/>
        </p:nvSpPr>
        <p:spPr>
          <a:xfrm>
            <a:off x="4206180" y="3867894"/>
            <a:ext cx="35509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PERIPHERAL — BENIGN</a:t>
            </a:r>
            <a:endParaRPr lang="en-US" sz="1200" dirty="0"/>
          </a:p>
        </p:txBody>
      </p:sp>
      <p:sp>
        <p:nvSpPr>
          <p:cNvPr id="43" name="SK-23-text-42"/>
          <p:cNvSpPr/>
          <p:nvPr/>
        </p:nvSpPr>
        <p:spPr>
          <a:xfrm>
            <a:off x="1743373" y="4677073"/>
            <a:ext cx="91573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Positional Nystagmus WITHOUT Vertigo</a:t>
            </a:r>
            <a:endParaRPr lang="en-US" sz="1650" dirty="0"/>
          </a:p>
        </p:txBody>
      </p:sp>
      <p:sp>
        <p:nvSpPr>
          <p:cNvPr id="44" name="SK-23-text-43"/>
          <p:cNvSpPr/>
          <p:nvPr/>
        </p:nvSpPr>
        <p:spPr>
          <a:xfrm>
            <a:off x="1743373" y="5026819"/>
            <a:ext cx="104486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Nystagmus present · No subjective spinning sensation</a:t>
            </a:r>
            <a:endParaRPr lang="en-US" sz="1350" dirty="0"/>
          </a:p>
        </p:txBody>
      </p:sp>
      <p:sp>
        <p:nvSpPr>
          <p:cNvPr id="45" name="SK-23-text-44"/>
          <p:cNvSpPr/>
          <p:nvPr/>
        </p:nvSpPr>
        <p:spPr>
          <a:xfrm>
            <a:off x="1743373" y="5342334"/>
            <a:ext cx="338926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Suggests brainstem lesion — dissociation of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nystagmus from vertigo is a red flag</a:t>
            </a:r>
            <a:endParaRPr lang="en-US" sz="1350" dirty="0"/>
          </a:p>
        </p:txBody>
      </p:sp>
      <p:sp>
        <p:nvSpPr>
          <p:cNvPr id="46" name="SK-23-text-45"/>
          <p:cNvSpPr/>
          <p:nvPr/>
        </p:nvSpPr>
        <p:spPr>
          <a:xfrm>
            <a:off x="1743373" y="5884069"/>
            <a:ext cx="62941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urgently; MRI brain required</a:t>
            </a:r>
            <a:endParaRPr lang="en-US" sz="1200" dirty="0"/>
          </a:p>
        </p:txBody>
      </p:sp>
      <p:sp>
        <p:nvSpPr>
          <p:cNvPr id="47" name="SK-23-text-46"/>
          <p:cNvSpPr/>
          <p:nvPr/>
        </p:nvSpPr>
        <p:spPr>
          <a:xfrm>
            <a:off x="4315867" y="5904607"/>
            <a:ext cx="33680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 — RED FLAG</a:t>
            </a:r>
            <a:endParaRPr lang="en-US" sz="1200" dirty="0"/>
          </a:p>
        </p:txBody>
      </p:sp>
      <p:sp>
        <p:nvSpPr>
          <p:cNvPr id="48" name="SK-23-text-47"/>
          <p:cNvSpPr/>
          <p:nvPr/>
        </p:nvSpPr>
        <p:spPr>
          <a:xfrm>
            <a:off x="7473553" y="2633365"/>
            <a:ext cx="471844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Vertical Nystagmus (Any Direction)</a:t>
            </a:r>
            <a:endParaRPr lang="en-US" sz="1650" dirty="0"/>
          </a:p>
        </p:txBody>
      </p:sp>
      <p:sp>
        <p:nvSpPr>
          <p:cNvPr id="49" name="SK-23-text-48"/>
          <p:cNvSpPr/>
          <p:nvPr/>
        </p:nvSpPr>
        <p:spPr>
          <a:xfrm>
            <a:off x="7485757" y="2983111"/>
            <a:ext cx="47062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Upbeat or downbeat · Does not fatigue</a:t>
            </a:r>
            <a:endParaRPr lang="en-US" sz="1350" dirty="0"/>
          </a:p>
        </p:txBody>
      </p:sp>
      <p:sp>
        <p:nvSpPr>
          <p:cNvPr id="50" name="SK-23-text-49"/>
          <p:cNvSpPr/>
          <p:nvPr/>
        </p:nvSpPr>
        <p:spPr>
          <a:xfrm>
            <a:off x="7485757" y="3291780"/>
            <a:ext cx="47062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central — brainstem or cerebellar pathology</a:t>
            </a:r>
            <a:endParaRPr lang="en-US" sz="1350" dirty="0"/>
          </a:p>
        </p:txBody>
      </p:sp>
      <p:sp>
        <p:nvSpPr>
          <p:cNvPr id="51" name="SK-23-text-50"/>
          <p:cNvSpPr/>
          <p:nvPr/>
        </p:nvSpPr>
        <p:spPr>
          <a:xfrm>
            <a:off x="7485757" y="3559225"/>
            <a:ext cx="47062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a peripheral cause; urgent neuroimaging required</a:t>
            </a:r>
            <a:endParaRPr lang="en-US" sz="1200" dirty="0"/>
          </a:p>
        </p:txBody>
      </p:sp>
      <p:sp>
        <p:nvSpPr>
          <p:cNvPr id="52" name="SK-23-text-51"/>
          <p:cNvSpPr/>
          <p:nvPr/>
        </p:nvSpPr>
        <p:spPr>
          <a:xfrm>
            <a:off x="10119271" y="3867894"/>
            <a:ext cx="20727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 — URGENT</a:t>
            </a:r>
            <a:endParaRPr lang="en-US" sz="1200" dirty="0"/>
          </a:p>
        </p:txBody>
      </p:sp>
      <p:sp>
        <p:nvSpPr>
          <p:cNvPr id="53" name="SK-23-text-52"/>
          <p:cNvSpPr/>
          <p:nvPr/>
        </p:nvSpPr>
        <p:spPr>
          <a:xfrm>
            <a:off x="7485757" y="4677073"/>
            <a:ext cx="470624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Horizontal Nystagmus When Sitting Upright</a:t>
            </a:r>
            <a:endParaRPr lang="en-US" sz="1650" dirty="0"/>
          </a:p>
        </p:txBody>
      </p:sp>
      <p:sp>
        <p:nvSpPr>
          <p:cNvPr id="54" name="SK-23-text-53"/>
          <p:cNvSpPr/>
          <p:nvPr/>
        </p:nvSpPr>
        <p:spPr>
          <a:xfrm>
            <a:off x="7485757" y="5026819"/>
            <a:ext cx="47062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Gaze-evoked · Worsens on lateral gaze · No positional trigger</a:t>
            </a:r>
            <a:endParaRPr lang="en-US" sz="1350" dirty="0"/>
          </a:p>
        </p:txBody>
      </p:sp>
      <p:sp>
        <p:nvSpPr>
          <p:cNvPr id="55" name="SK-23-text-54"/>
          <p:cNvSpPr/>
          <p:nvPr/>
        </p:nvSpPr>
        <p:spPr>
          <a:xfrm>
            <a:off x="7485757" y="5335488"/>
            <a:ext cx="47062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Suggests cerebellar pathology — ataxia often co-present</a:t>
            </a:r>
            <a:endParaRPr lang="en-US" sz="1350" dirty="0"/>
          </a:p>
        </p:txBody>
      </p:sp>
      <p:sp>
        <p:nvSpPr>
          <p:cNvPr id="56" name="SK-23-text-55"/>
          <p:cNvSpPr/>
          <p:nvPr/>
        </p:nvSpPr>
        <p:spPr>
          <a:xfrm>
            <a:off x="7485757" y="5596086"/>
            <a:ext cx="47062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for past-pointing, heel-shin test, dysarthria</a:t>
            </a:r>
            <a:endParaRPr lang="en-US" sz="1200" dirty="0"/>
          </a:p>
        </p:txBody>
      </p:sp>
      <p:sp>
        <p:nvSpPr>
          <p:cNvPr id="57" name="SK-23-text-56"/>
          <p:cNvSpPr/>
          <p:nvPr/>
        </p:nvSpPr>
        <p:spPr>
          <a:xfrm>
            <a:off x="9826675" y="5904607"/>
            <a:ext cx="23653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 — CEREBELLAR</a:t>
            </a:r>
            <a:endParaRPr lang="en-US" sz="1200" dirty="0"/>
          </a:p>
        </p:txBody>
      </p:sp>
      <p:sp>
        <p:nvSpPr>
          <p:cNvPr id="58" name="SK-23-text-57"/>
          <p:cNvSpPr/>
          <p:nvPr/>
        </p:nvSpPr>
        <p:spPr>
          <a:xfrm>
            <a:off x="1024086" y="6556177"/>
            <a:ext cx="63912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Fatigues + vertigo = BPPV</a:t>
            </a:r>
            <a:endParaRPr lang="en-US" sz="1650" dirty="0"/>
          </a:p>
        </p:txBody>
      </p:sp>
      <p:sp>
        <p:nvSpPr>
          <p:cNvPr id="59" name="SK-23-text-58"/>
          <p:cNvSpPr/>
          <p:nvPr/>
        </p:nvSpPr>
        <p:spPr>
          <a:xfrm>
            <a:off x="3730675" y="6556177"/>
            <a:ext cx="8096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Vertical nystagmus = always central</a:t>
            </a:r>
            <a:endParaRPr lang="en-US" sz="1500" dirty="0"/>
          </a:p>
        </p:txBody>
      </p:sp>
      <p:sp>
        <p:nvSpPr>
          <p:cNvPr id="60" name="SK-23-text-59"/>
          <p:cNvSpPr/>
          <p:nvPr/>
        </p:nvSpPr>
        <p:spPr>
          <a:xfrm>
            <a:off x="7254180" y="6556177"/>
            <a:ext cx="49378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Nystagmus without vertigo = brainstem lesion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0284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320850"/>
            <a:ext cx="11435953" cy="1905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1494979"/>
            <a:ext cx="11460361" cy="918865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2891284"/>
            <a:ext cx="4974282" cy="1905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3396" y="2891284"/>
            <a:ext cx="4974282" cy="1905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3662065"/>
            <a:ext cx="4974282" cy="1330375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93396" y="3641526"/>
            <a:ext cx="4974282" cy="1350914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5801767"/>
            <a:ext cx="12192000" cy="747415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33267" y="5918448"/>
            <a:ext cx="19050" cy="51435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9534" y="5918448"/>
            <a:ext cx="19050" cy="51435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78996" y="4059882"/>
            <a:ext cx="597396" cy="335905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23679" y="1611511"/>
            <a:ext cx="719286" cy="665113"/>
          </a:xfrm>
          <a:prstGeom prst="rect">
            <a:avLst/>
          </a:prstGeom>
        </p:spPr>
      </p:pic>
      <p:sp>
        <p:nvSpPr>
          <p:cNvPr id="16" name="SK-24-text-15"/>
          <p:cNvSpPr/>
          <p:nvPr/>
        </p:nvSpPr>
        <p:spPr>
          <a:xfrm>
            <a:off x="341263" y="75307"/>
            <a:ext cx="60388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17" name="SK-24-text-16"/>
          <p:cNvSpPr/>
          <p:nvPr/>
        </p:nvSpPr>
        <p:spPr>
          <a:xfrm>
            <a:off x="10021788" y="89148"/>
            <a:ext cx="217021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8" name="SK-24-text-17"/>
          <p:cNvSpPr/>
          <p:nvPr/>
        </p:nvSpPr>
        <p:spPr>
          <a:xfrm>
            <a:off x="329059" y="507355"/>
            <a:ext cx="938117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E7B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6 · Transient Ischaemic Attack</a:t>
            </a:r>
            <a:endParaRPr lang="en-US" sz="1575" dirty="0"/>
          </a:p>
        </p:txBody>
      </p:sp>
      <p:sp>
        <p:nvSpPr>
          <p:cNvPr id="19" name="SK-24-text-18"/>
          <p:cNvSpPr/>
          <p:nvPr/>
        </p:nvSpPr>
        <p:spPr>
          <a:xfrm>
            <a:off x="341263" y="781794"/>
            <a:ext cx="1185073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Transient Ischaemic Attack — Definition</a:t>
            </a:r>
            <a:endParaRPr lang="en-US" sz="3000" dirty="0"/>
          </a:p>
        </p:txBody>
      </p:sp>
      <p:sp>
        <p:nvSpPr>
          <p:cNvPr id="20" name="SK-24-text-19"/>
          <p:cNvSpPr/>
          <p:nvPr/>
        </p:nvSpPr>
        <p:spPr>
          <a:xfrm>
            <a:off x="3352800" y="1611511"/>
            <a:ext cx="88392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TIA is a Neurological Emergency</a:t>
            </a:r>
            <a:endParaRPr lang="en-US" sz="3000" dirty="0"/>
          </a:p>
        </p:txBody>
      </p:sp>
      <p:sp>
        <p:nvSpPr>
          <p:cNvPr id="21" name="SK-24-text-20"/>
          <p:cNvSpPr/>
          <p:nvPr/>
        </p:nvSpPr>
        <p:spPr>
          <a:xfrm>
            <a:off x="3377059" y="2043559"/>
            <a:ext cx="88149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20% risk of stroke within 90 days · 50% of those within 7 days</a:t>
            </a:r>
            <a:endParaRPr lang="en-US" sz="1800" dirty="0"/>
          </a:p>
        </p:txBody>
      </p:sp>
      <p:sp>
        <p:nvSpPr>
          <p:cNvPr id="22" name="SK-24-text-21"/>
          <p:cNvSpPr/>
          <p:nvPr/>
        </p:nvSpPr>
        <p:spPr>
          <a:xfrm>
            <a:off x="1853059" y="2605980"/>
            <a:ext cx="5124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TRADITIONAL DEFINITION</a:t>
            </a:r>
            <a:endParaRPr lang="en-US" sz="1500" dirty="0"/>
          </a:p>
        </p:txBody>
      </p:sp>
      <p:sp>
        <p:nvSpPr>
          <p:cNvPr id="23" name="SK-24-text-22"/>
          <p:cNvSpPr/>
          <p:nvPr/>
        </p:nvSpPr>
        <p:spPr>
          <a:xfrm>
            <a:off x="1621482" y="3010644"/>
            <a:ext cx="720756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Time-Based Definition (Old)</a:t>
            </a:r>
            <a:endParaRPr lang="en-US" sz="1725" dirty="0"/>
          </a:p>
        </p:txBody>
      </p:sp>
      <p:sp>
        <p:nvSpPr>
          <p:cNvPr id="24" name="SK-24-text-23"/>
          <p:cNvSpPr/>
          <p:nvPr/>
        </p:nvSpPr>
        <p:spPr>
          <a:xfrm>
            <a:off x="2316361" y="3374082"/>
            <a:ext cx="3295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080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Being replaced</a:t>
            </a:r>
            <a:endParaRPr lang="en-US" sz="1500" dirty="0"/>
          </a:p>
        </p:txBody>
      </p:sp>
      <p:sp>
        <p:nvSpPr>
          <p:cNvPr id="25" name="SK-24-text-24"/>
          <p:cNvSpPr/>
          <p:nvPr/>
        </p:nvSpPr>
        <p:spPr>
          <a:xfrm>
            <a:off x="865584" y="3716982"/>
            <a:ext cx="4267200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“Focal neurological dysfunction due to a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vascular cause, with symptoms fully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resolving within 24 hours”</a:t>
            </a:r>
            <a:endParaRPr lang="en-US" sz="1800" dirty="0"/>
          </a:p>
        </p:txBody>
      </p:sp>
      <p:sp>
        <p:nvSpPr>
          <p:cNvPr id="26" name="SK-24-text-25"/>
          <p:cNvSpPr/>
          <p:nvPr/>
        </p:nvSpPr>
        <p:spPr>
          <a:xfrm>
            <a:off x="1206996" y="4629150"/>
            <a:ext cx="9467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080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resolved within minutes in practice</a:t>
            </a:r>
            <a:endParaRPr lang="en-US" sz="1500" dirty="0"/>
          </a:p>
        </p:txBody>
      </p:sp>
      <p:sp>
        <p:nvSpPr>
          <p:cNvPr id="27" name="SK-24-text-26"/>
          <p:cNvSpPr/>
          <p:nvPr/>
        </p:nvSpPr>
        <p:spPr>
          <a:xfrm>
            <a:off x="780157" y="5115967"/>
            <a:ext cx="442555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Based on duration of symptoms only — no imaging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 under old criteria</a:t>
            </a:r>
            <a:endParaRPr lang="en-US" sz="1500" dirty="0"/>
          </a:p>
        </p:txBody>
      </p:sp>
      <p:sp>
        <p:nvSpPr>
          <p:cNvPr id="28" name="SK-24-text-27"/>
          <p:cNvSpPr/>
          <p:nvPr/>
        </p:nvSpPr>
        <p:spPr>
          <a:xfrm>
            <a:off x="5730180" y="3620988"/>
            <a:ext cx="70708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3E7B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Evolving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3E7B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</a:t>
            </a:r>
            <a:endParaRPr lang="en-US" sz="1350" dirty="0"/>
          </a:p>
        </p:txBody>
      </p:sp>
      <p:sp>
        <p:nvSpPr>
          <p:cNvPr id="29" name="SK-24-text-28"/>
          <p:cNvSpPr/>
          <p:nvPr/>
        </p:nvSpPr>
        <p:spPr>
          <a:xfrm>
            <a:off x="8192988" y="2605980"/>
            <a:ext cx="3999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DEFINITION</a:t>
            </a:r>
            <a:endParaRPr lang="en-US" sz="1500" dirty="0"/>
          </a:p>
        </p:txBody>
      </p:sp>
      <p:sp>
        <p:nvSpPr>
          <p:cNvPr id="30" name="SK-24-text-29"/>
          <p:cNvSpPr/>
          <p:nvPr/>
        </p:nvSpPr>
        <p:spPr>
          <a:xfrm>
            <a:off x="6656784" y="3017490"/>
            <a:ext cx="553521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Tissue-Based Definition (New — NICE CKS Nov 2025)</a:t>
            </a:r>
            <a:endParaRPr lang="en-US" sz="1725" dirty="0"/>
          </a:p>
        </p:txBody>
      </p:sp>
      <p:sp>
        <p:nvSpPr>
          <p:cNvPr id="31" name="SK-24-text-30"/>
          <p:cNvSpPr/>
          <p:nvPr/>
        </p:nvSpPr>
        <p:spPr>
          <a:xfrm>
            <a:off x="8205192" y="3367236"/>
            <a:ext cx="39868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A052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Nov 2025</a:t>
            </a:r>
            <a:endParaRPr lang="en-US" sz="1500" dirty="0"/>
          </a:p>
        </p:txBody>
      </p:sp>
      <p:sp>
        <p:nvSpPr>
          <p:cNvPr id="32" name="SK-24-text-31"/>
          <p:cNvSpPr/>
          <p:nvPr/>
        </p:nvSpPr>
        <p:spPr>
          <a:xfrm>
            <a:off x="6937177" y="3716982"/>
            <a:ext cx="4449961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“Any MRI evidence of infarction = Stroke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even if symptoms resolved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24 hours”</a:t>
            </a:r>
            <a:endParaRPr lang="en-US" sz="1800" dirty="0"/>
          </a:p>
        </p:txBody>
      </p:sp>
      <p:sp>
        <p:nvSpPr>
          <p:cNvPr id="33" name="SK-24-text-32"/>
          <p:cNvSpPr/>
          <p:nvPr/>
        </p:nvSpPr>
        <p:spPr>
          <a:xfrm>
            <a:off x="7814965" y="4629150"/>
            <a:ext cx="43770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A052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Tissue-based, not time-based</a:t>
            </a:r>
            <a:endParaRPr lang="en-US" sz="1500" dirty="0"/>
          </a:p>
        </p:txBody>
      </p:sp>
      <p:sp>
        <p:nvSpPr>
          <p:cNvPr id="34" name="SK-24-text-33"/>
          <p:cNvSpPr/>
          <p:nvPr/>
        </p:nvSpPr>
        <p:spPr>
          <a:xfrm>
            <a:off x="7107882" y="5115967"/>
            <a:ext cx="413295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Imaging now defines the diagnosis — symptom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 alone is insufficient</a:t>
            </a:r>
            <a:endParaRPr lang="en-US" sz="1500" dirty="0"/>
          </a:p>
        </p:txBody>
      </p:sp>
      <p:sp>
        <p:nvSpPr>
          <p:cNvPr id="35" name="SK-24-text-34"/>
          <p:cNvSpPr/>
          <p:nvPr/>
        </p:nvSpPr>
        <p:spPr>
          <a:xfrm>
            <a:off x="1548259" y="5918448"/>
            <a:ext cx="4210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E7B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resolution</a:t>
            </a:r>
            <a:endParaRPr lang="en-US" sz="1500" dirty="0"/>
          </a:p>
        </p:txBody>
      </p:sp>
      <p:sp>
        <p:nvSpPr>
          <p:cNvPr id="36" name="SK-24-text-35"/>
          <p:cNvSpPr/>
          <p:nvPr/>
        </p:nvSpPr>
        <p:spPr>
          <a:xfrm>
            <a:off x="877788" y="6172200"/>
            <a:ext cx="7943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Minutes to hours (not always 24h)</a:t>
            </a:r>
            <a:endParaRPr lang="en-US" sz="1500" dirty="0"/>
          </a:p>
        </p:txBody>
      </p:sp>
      <p:sp>
        <p:nvSpPr>
          <p:cNvPr id="37" name="SK-24-text-36"/>
          <p:cNvSpPr/>
          <p:nvPr/>
        </p:nvSpPr>
        <p:spPr>
          <a:xfrm>
            <a:off x="5364361" y="5918448"/>
            <a:ext cx="3295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E7B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Vascular cause</a:t>
            </a:r>
            <a:endParaRPr lang="en-US" sz="1500" dirty="0"/>
          </a:p>
        </p:txBody>
      </p:sp>
      <p:sp>
        <p:nvSpPr>
          <p:cNvPr id="38" name="SK-24-text-37"/>
          <p:cNvSpPr/>
          <p:nvPr/>
        </p:nvSpPr>
        <p:spPr>
          <a:xfrm>
            <a:off x="4742557" y="6172200"/>
            <a:ext cx="6267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Ischaemia — not haemorrhage</a:t>
            </a:r>
            <a:endParaRPr lang="en-US" sz="1500" dirty="0"/>
          </a:p>
        </p:txBody>
      </p:sp>
      <p:sp>
        <p:nvSpPr>
          <p:cNvPr id="39" name="SK-24-text-38"/>
          <p:cNvSpPr/>
          <p:nvPr/>
        </p:nvSpPr>
        <p:spPr>
          <a:xfrm>
            <a:off x="9168259" y="5918448"/>
            <a:ext cx="30237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E7B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implication</a:t>
            </a:r>
            <a:endParaRPr lang="en-US" sz="1500" dirty="0"/>
          </a:p>
        </p:txBody>
      </p:sp>
      <p:sp>
        <p:nvSpPr>
          <p:cNvPr id="40" name="SK-24-text-39"/>
          <p:cNvSpPr/>
          <p:nvPr/>
        </p:nvSpPr>
        <p:spPr>
          <a:xfrm>
            <a:off x="7814965" y="6172200"/>
            <a:ext cx="43770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every TIA as stroke until proven otherwise</a:t>
            </a:r>
            <a:endParaRPr lang="en-US" sz="1500" dirty="0"/>
          </a:p>
        </p:txBody>
      </p:sp>
      <p:sp>
        <p:nvSpPr>
          <p:cNvPr id="41" name="SK-24-text-40"/>
          <p:cNvSpPr/>
          <p:nvPr/>
        </p:nvSpPr>
        <p:spPr>
          <a:xfrm>
            <a:off x="3450282" y="6604248"/>
            <a:ext cx="87417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Educational purposes only. Always verify with current NICE/BNF guidance.</a:t>
            </a:r>
            <a:endParaRPr lang="en-US" sz="1350" dirty="0"/>
          </a:p>
        </p:txBody>
      </p:sp>
      <p:sp>
        <p:nvSpPr>
          <p:cNvPr id="42" name="SK-24-text-41"/>
          <p:cNvSpPr/>
          <p:nvPr/>
        </p:nvSpPr>
        <p:spPr>
          <a:xfrm>
            <a:off x="11448157" y="6617940"/>
            <a:ext cx="7438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/ 35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69938"/>
            <a:ext cx="6096000" cy="1905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28" y="1782961"/>
            <a:ext cx="19050" cy="3463230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7330" y="1755577"/>
            <a:ext cx="19050" cy="4196953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6179046"/>
            <a:ext cx="103584" cy="432048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6179046"/>
            <a:ext cx="11179969" cy="432048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0588" y="1851571"/>
            <a:ext cx="3730675" cy="4135338"/>
          </a:xfrm>
          <a:prstGeom prst="rect">
            <a:avLst/>
          </a:prstGeom>
        </p:spPr>
      </p:pic>
      <p:sp>
        <p:nvSpPr>
          <p:cNvPr id="9" name="SK-25-text-8"/>
          <p:cNvSpPr/>
          <p:nvPr/>
        </p:nvSpPr>
        <p:spPr>
          <a:xfrm>
            <a:off x="402282" y="322213"/>
            <a:ext cx="8934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6 · TRANSIENT ISCHAEMIC ATTACK</a:t>
            </a:r>
            <a:endParaRPr lang="en-US" sz="1500" dirty="0"/>
          </a:p>
        </p:txBody>
      </p:sp>
      <p:sp>
        <p:nvSpPr>
          <p:cNvPr id="10" name="SK-25-text-9"/>
          <p:cNvSpPr/>
          <p:nvPr/>
        </p:nvSpPr>
        <p:spPr>
          <a:xfrm>
            <a:off x="414486" y="644575"/>
            <a:ext cx="117214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TIA Vascular Territories</a:t>
            </a:r>
            <a:endParaRPr lang="en-US" sz="3150" dirty="0"/>
          </a:p>
        </p:txBody>
      </p:sp>
      <p:sp>
        <p:nvSpPr>
          <p:cNvPr id="11" name="SK-25-text-10"/>
          <p:cNvSpPr/>
          <p:nvPr/>
        </p:nvSpPr>
        <p:spPr>
          <a:xfrm>
            <a:off x="402282" y="1337221"/>
            <a:ext cx="117897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Localise the territory → guide investigation and management</a:t>
            </a:r>
            <a:endParaRPr lang="en-US" sz="1650" dirty="0"/>
          </a:p>
        </p:txBody>
      </p:sp>
      <p:sp>
        <p:nvSpPr>
          <p:cNvPr id="12" name="SK-25-text-11"/>
          <p:cNvSpPr/>
          <p:nvPr/>
        </p:nvSpPr>
        <p:spPr>
          <a:xfrm>
            <a:off x="597396" y="1782961"/>
            <a:ext cx="630078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Anterior Circulation</a:t>
            </a:r>
            <a:endParaRPr lang="en-US" sz="2025" dirty="0"/>
          </a:p>
        </p:txBody>
      </p:sp>
      <p:sp>
        <p:nvSpPr>
          <p:cNvPr id="13" name="SK-25-text-12"/>
          <p:cNvSpPr/>
          <p:nvPr/>
        </p:nvSpPr>
        <p:spPr>
          <a:xfrm>
            <a:off x="609600" y="2091630"/>
            <a:ext cx="7715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Carotid territory · ~80% of TIAs</a:t>
            </a:r>
            <a:endParaRPr lang="en-US" sz="1500" dirty="0"/>
          </a:p>
        </p:txBody>
      </p:sp>
      <p:sp>
        <p:nvSpPr>
          <p:cNvPr id="14" name="SK-25-text-13"/>
          <p:cNvSpPr/>
          <p:nvPr/>
        </p:nvSpPr>
        <p:spPr>
          <a:xfrm>
            <a:off x="585192" y="2523679"/>
            <a:ext cx="360878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Contralateral hemiparesis or hemiplegia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Weakness of arm, leg or face on the opposite side</a:t>
            </a:r>
            <a:endParaRPr lang="en-US" sz="1350" dirty="0"/>
          </a:p>
        </p:txBody>
      </p:sp>
      <p:sp>
        <p:nvSpPr>
          <p:cNvPr id="15" name="SK-25-text-14"/>
          <p:cNvSpPr/>
          <p:nvPr/>
        </p:nvSpPr>
        <p:spPr>
          <a:xfrm>
            <a:off x="585192" y="3188940"/>
            <a:ext cx="30844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Contralateral hemisensory loss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Numbness or tingling — same distribution</a:t>
            </a:r>
            <a:endParaRPr lang="en-US" sz="1350" dirty="0"/>
          </a:p>
        </p:txBody>
      </p:sp>
      <p:sp>
        <p:nvSpPr>
          <p:cNvPr id="16" name="SK-25-text-15"/>
          <p:cNvSpPr/>
          <p:nvPr/>
        </p:nvSpPr>
        <p:spPr>
          <a:xfrm>
            <a:off x="585192" y="3854053"/>
            <a:ext cx="3547765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Dysphasia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Dominant hemisphere involvement — expressive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receptive</a:t>
            </a:r>
            <a:endParaRPr lang="en-US" sz="1350" dirty="0"/>
          </a:p>
        </p:txBody>
      </p:sp>
      <p:sp>
        <p:nvSpPr>
          <p:cNvPr id="17" name="SK-25-text-16"/>
          <p:cNvSpPr/>
          <p:nvPr/>
        </p:nvSpPr>
        <p:spPr>
          <a:xfrm>
            <a:off x="585192" y="4697611"/>
            <a:ext cx="3182094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Amaurosis fugax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Ipsilateral transient monocular blindness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“curtain coming down”</a:t>
            </a:r>
            <a:endParaRPr lang="en-US" sz="1350" dirty="0"/>
          </a:p>
        </p:txBody>
      </p:sp>
      <p:sp>
        <p:nvSpPr>
          <p:cNvPr id="18" name="SK-25-text-17"/>
          <p:cNvSpPr/>
          <p:nvPr/>
        </p:nvSpPr>
        <p:spPr>
          <a:xfrm>
            <a:off x="585192" y="5527477"/>
            <a:ext cx="347469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Contralateral homonymous hemianopia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 field loss on the side opposite the lesion</a:t>
            </a:r>
            <a:endParaRPr lang="en-US" sz="1350" dirty="0"/>
          </a:p>
        </p:txBody>
      </p:sp>
      <p:sp>
        <p:nvSpPr>
          <p:cNvPr id="19" name="SK-25-text-18"/>
          <p:cNvSpPr/>
          <p:nvPr/>
        </p:nvSpPr>
        <p:spPr>
          <a:xfrm>
            <a:off x="8119765" y="1782961"/>
            <a:ext cx="40722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D68E2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Posterior Circulation</a:t>
            </a:r>
            <a:endParaRPr lang="en-US" sz="2025" dirty="0"/>
          </a:p>
        </p:txBody>
      </p:sp>
      <p:sp>
        <p:nvSpPr>
          <p:cNvPr id="20" name="SK-25-text-19"/>
          <p:cNvSpPr/>
          <p:nvPr/>
        </p:nvSpPr>
        <p:spPr>
          <a:xfrm>
            <a:off x="8119765" y="2091630"/>
            <a:ext cx="40722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68E2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Vertebrobasilar territory · ~20% of TIAs</a:t>
            </a:r>
            <a:endParaRPr lang="en-US" sz="1500" dirty="0"/>
          </a:p>
        </p:txBody>
      </p:sp>
      <p:sp>
        <p:nvSpPr>
          <p:cNvPr id="21" name="SK-25-text-20"/>
          <p:cNvSpPr/>
          <p:nvPr/>
        </p:nvSpPr>
        <p:spPr>
          <a:xfrm>
            <a:off x="8107561" y="2523679"/>
            <a:ext cx="382815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Bilateral or shifting weakness / sensory loss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Crosses midline — hallmark of posterior territory</a:t>
            </a:r>
            <a:endParaRPr lang="en-US" sz="1350" dirty="0"/>
          </a:p>
        </p:txBody>
      </p:sp>
      <p:sp>
        <p:nvSpPr>
          <p:cNvPr id="22" name="SK-25-text-21"/>
          <p:cNvSpPr/>
          <p:nvPr/>
        </p:nvSpPr>
        <p:spPr>
          <a:xfrm>
            <a:off x="8107561" y="3188940"/>
            <a:ext cx="297477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Diplopia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Double vision — brainstem cranial nerve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involvement</a:t>
            </a:r>
            <a:endParaRPr lang="en-US" sz="1350" dirty="0"/>
          </a:p>
        </p:txBody>
      </p:sp>
      <p:sp>
        <p:nvSpPr>
          <p:cNvPr id="23" name="SK-25-text-22"/>
          <p:cNvSpPr/>
          <p:nvPr/>
        </p:nvSpPr>
        <p:spPr>
          <a:xfrm>
            <a:off x="8107561" y="4032498"/>
            <a:ext cx="287729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Dysarthria or dysphagia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Slurred speech or swallowing difficulty</a:t>
            </a:r>
            <a:endParaRPr lang="en-US" sz="1350" dirty="0"/>
          </a:p>
        </p:txBody>
      </p:sp>
      <p:sp>
        <p:nvSpPr>
          <p:cNvPr id="24" name="SK-25-text-23"/>
          <p:cNvSpPr/>
          <p:nvPr/>
        </p:nvSpPr>
        <p:spPr>
          <a:xfrm>
            <a:off x="8107561" y="4690765"/>
            <a:ext cx="3145482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Vertigo WITH other brainstem signs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Vertigo alone is rarely vascular — look for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accompanying features</a:t>
            </a:r>
            <a:endParaRPr lang="en-US" sz="1350" dirty="0"/>
          </a:p>
        </p:txBody>
      </p:sp>
      <p:sp>
        <p:nvSpPr>
          <p:cNvPr id="25" name="SK-25-text-24"/>
          <p:cNvSpPr/>
          <p:nvPr/>
        </p:nvSpPr>
        <p:spPr>
          <a:xfrm>
            <a:off x="8107561" y="5527477"/>
            <a:ext cx="348689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Bilateral visual loss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Occipital cortex ischaemia — both eyes affected</a:t>
            </a:r>
            <a:endParaRPr lang="en-US" sz="1350" dirty="0"/>
          </a:p>
        </p:txBody>
      </p:sp>
      <p:sp>
        <p:nvSpPr>
          <p:cNvPr id="26" name="SK-25-text-25"/>
          <p:cNvSpPr/>
          <p:nvPr/>
        </p:nvSpPr>
        <p:spPr>
          <a:xfrm>
            <a:off x="572988" y="6226969"/>
            <a:ext cx="1076548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Clinical pearl: Vertigo in isolation is rarely a TIA — posterior circulation events almost always have additional brainstem signs (diplopia,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D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dysarthria, ataxia, bilateral weakness)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1798</Words>
  <Application>Microsoft Office PowerPoint</Application>
  <PresentationFormat>Widescreen</PresentationFormat>
  <Paragraphs>298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Roboto</vt:lpstr>
      <vt:lpstr>Montserrat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4</cp:revision>
  <dcterms:created xsi:type="dcterms:W3CDTF">2026-06-16T15:11:10Z</dcterms:created>
  <dcterms:modified xsi:type="dcterms:W3CDTF">2026-06-17T00:53:54Z</dcterms:modified>
</cp:coreProperties>
</file>