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8" r:id="rId20"/>
  </p:sldIdLst>
  <p:sldSz cx="12192000" cy="6858000"/>
  <p:notesSz cx="6858000" cy="12192000"/>
  <p:embeddedFontLs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Open Sans" panose="020B0606030504020204" pitchFamily="34" charset="0"/>
      <p:regular r:id="rId26"/>
      <p:bold r:id="rId27"/>
      <p:italic r:id="rId28"/>
      <p:boldItalic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6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18" Type="http://schemas.openxmlformats.org/officeDocument/2006/relationships/image" Target="../media/image141.png"/><Relationship Id="rId3" Type="http://schemas.openxmlformats.org/officeDocument/2006/relationships/image" Target="../media/image1.png"/><Relationship Id="rId21" Type="http://schemas.openxmlformats.org/officeDocument/2006/relationships/image" Target="../media/image144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17" Type="http://schemas.openxmlformats.org/officeDocument/2006/relationships/image" Target="../media/image14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9.png"/><Relationship Id="rId20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5" Type="http://schemas.openxmlformats.org/officeDocument/2006/relationships/image" Target="../media/image138.png"/><Relationship Id="rId23" Type="http://schemas.openxmlformats.org/officeDocument/2006/relationships/image" Target="../media/image146.png"/><Relationship Id="rId10" Type="http://schemas.openxmlformats.org/officeDocument/2006/relationships/image" Target="../media/image133.png"/><Relationship Id="rId19" Type="http://schemas.openxmlformats.org/officeDocument/2006/relationships/image" Target="../media/image142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Relationship Id="rId22" Type="http://schemas.openxmlformats.org/officeDocument/2006/relationships/image" Target="../media/image1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18" Type="http://schemas.openxmlformats.org/officeDocument/2006/relationships/image" Target="../media/image162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17" Type="http://schemas.openxmlformats.org/officeDocument/2006/relationships/image" Target="../media/image16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0.png"/><Relationship Id="rId20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5" Type="http://schemas.openxmlformats.org/officeDocument/2006/relationships/image" Target="../media/image159.png"/><Relationship Id="rId10" Type="http://schemas.openxmlformats.org/officeDocument/2006/relationships/image" Target="../media/image154.png"/><Relationship Id="rId19" Type="http://schemas.openxmlformats.org/officeDocument/2006/relationships/image" Target="../media/image163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18" Type="http://schemas.openxmlformats.org/officeDocument/2006/relationships/image" Target="../media/image179.png"/><Relationship Id="rId26" Type="http://schemas.openxmlformats.org/officeDocument/2006/relationships/image" Target="../media/image187.png"/><Relationship Id="rId3" Type="http://schemas.openxmlformats.org/officeDocument/2006/relationships/image" Target="../media/image1.png"/><Relationship Id="rId21" Type="http://schemas.openxmlformats.org/officeDocument/2006/relationships/image" Target="../media/image182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5" Type="http://schemas.openxmlformats.org/officeDocument/2006/relationships/image" Target="../media/image18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7.png"/><Relationship Id="rId20" Type="http://schemas.openxmlformats.org/officeDocument/2006/relationships/image" Target="../media/image181.png"/><Relationship Id="rId29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24" Type="http://schemas.openxmlformats.org/officeDocument/2006/relationships/image" Target="../media/image185.png"/><Relationship Id="rId5" Type="http://schemas.openxmlformats.org/officeDocument/2006/relationships/image" Target="../media/image166.png"/><Relationship Id="rId15" Type="http://schemas.openxmlformats.org/officeDocument/2006/relationships/image" Target="../media/image176.png"/><Relationship Id="rId23" Type="http://schemas.openxmlformats.org/officeDocument/2006/relationships/image" Target="../media/image184.png"/><Relationship Id="rId28" Type="http://schemas.openxmlformats.org/officeDocument/2006/relationships/image" Target="../media/image189.png"/><Relationship Id="rId10" Type="http://schemas.openxmlformats.org/officeDocument/2006/relationships/image" Target="../media/image171.png"/><Relationship Id="rId19" Type="http://schemas.openxmlformats.org/officeDocument/2006/relationships/image" Target="../media/image180.png"/><Relationship Id="rId4" Type="http://schemas.openxmlformats.org/officeDocument/2006/relationships/image" Target="../media/image165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Relationship Id="rId22" Type="http://schemas.openxmlformats.org/officeDocument/2006/relationships/image" Target="../media/image183.png"/><Relationship Id="rId27" Type="http://schemas.openxmlformats.org/officeDocument/2006/relationships/image" Target="../media/image188.png"/><Relationship Id="rId30" Type="http://schemas.openxmlformats.org/officeDocument/2006/relationships/image" Target="../media/image19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18" Type="http://schemas.openxmlformats.org/officeDocument/2006/relationships/image" Target="../media/image206.png"/><Relationship Id="rId3" Type="http://schemas.openxmlformats.org/officeDocument/2006/relationships/image" Target="../media/image1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17" Type="http://schemas.openxmlformats.org/officeDocument/2006/relationships/image" Target="../media/image20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4.png"/><Relationship Id="rId20" Type="http://schemas.openxmlformats.org/officeDocument/2006/relationships/image" Target="../media/image2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5" Type="http://schemas.openxmlformats.org/officeDocument/2006/relationships/image" Target="../media/image203.png"/><Relationship Id="rId10" Type="http://schemas.openxmlformats.org/officeDocument/2006/relationships/image" Target="../media/image198.png"/><Relationship Id="rId19" Type="http://schemas.openxmlformats.org/officeDocument/2006/relationships/image" Target="../media/image207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image" Target="../media/image218.png"/><Relationship Id="rId3" Type="http://schemas.openxmlformats.org/officeDocument/2006/relationships/image" Target="../media/image1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5" Type="http://schemas.openxmlformats.org/officeDocument/2006/relationships/image" Target="../media/image210.png"/><Relationship Id="rId15" Type="http://schemas.openxmlformats.org/officeDocument/2006/relationships/image" Target="../media/image220.png"/><Relationship Id="rId10" Type="http://schemas.openxmlformats.org/officeDocument/2006/relationships/image" Target="../media/image21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31.png"/><Relationship Id="rId3" Type="http://schemas.openxmlformats.org/officeDocument/2006/relationships/image" Target="../media/image221.png"/><Relationship Id="rId7" Type="http://schemas.openxmlformats.org/officeDocument/2006/relationships/image" Target="../media/image225.png"/><Relationship Id="rId12" Type="http://schemas.openxmlformats.org/officeDocument/2006/relationships/image" Target="../media/image23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png"/><Relationship Id="rId11" Type="http://schemas.openxmlformats.org/officeDocument/2006/relationships/image" Target="../media/image229.png"/><Relationship Id="rId5" Type="http://schemas.openxmlformats.org/officeDocument/2006/relationships/image" Target="../media/image223.png"/><Relationship Id="rId15" Type="http://schemas.openxmlformats.org/officeDocument/2006/relationships/image" Target="../media/image233.png"/><Relationship Id="rId10" Type="http://schemas.openxmlformats.org/officeDocument/2006/relationships/image" Target="../media/image228.png"/><Relationship Id="rId4" Type="http://schemas.openxmlformats.org/officeDocument/2006/relationships/image" Target="../media/image222.png"/><Relationship Id="rId9" Type="http://schemas.openxmlformats.org/officeDocument/2006/relationships/image" Target="../media/image227.png"/><Relationship Id="rId14" Type="http://schemas.openxmlformats.org/officeDocument/2006/relationships/image" Target="../media/image2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4.png"/><Relationship Id="rId18" Type="http://schemas.openxmlformats.org/officeDocument/2006/relationships/image" Target="../media/image249.png"/><Relationship Id="rId3" Type="http://schemas.openxmlformats.org/officeDocument/2006/relationships/image" Target="../media/image1.png"/><Relationship Id="rId7" Type="http://schemas.openxmlformats.org/officeDocument/2006/relationships/image" Target="../media/image238.png"/><Relationship Id="rId12" Type="http://schemas.openxmlformats.org/officeDocument/2006/relationships/image" Target="../media/image243.png"/><Relationship Id="rId17" Type="http://schemas.openxmlformats.org/officeDocument/2006/relationships/image" Target="../media/image24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7.png"/><Relationship Id="rId11" Type="http://schemas.openxmlformats.org/officeDocument/2006/relationships/image" Target="../media/image242.png"/><Relationship Id="rId5" Type="http://schemas.openxmlformats.org/officeDocument/2006/relationships/image" Target="../media/image236.png"/><Relationship Id="rId15" Type="http://schemas.openxmlformats.org/officeDocument/2006/relationships/image" Target="../media/image246.png"/><Relationship Id="rId10" Type="http://schemas.openxmlformats.org/officeDocument/2006/relationships/image" Target="../media/image241.png"/><Relationship Id="rId19" Type="http://schemas.openxmlformats.org/officeDocument/2006/relationships/image" Target="../media/image250.png"/><Relationship Id="rId4" Type="http://schemas.openxmlformats.org/officeDocument/2006/relationships/image" Target="../media/image235.png"/><Relationship Id="rId9" Type="http://schemas.openxmlformats.org/officeDocument/2006/relationships/image" Target="../media/image240.png"/><Relationship Id="rId14" Type="http://schemas.openxmlformats.org/officeDocument/2006/relationships/image" Target="../media/image2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13" Type="http://schemas.openxmlformats.org/officeDocument/2006/relationships/image" Target="../media/image261.png"/><Relationship Id="rId3" Type="http://schemas.openxmlformats.org/officeDocument/2006/relationships/image" Target="../media/image251.png"/><Relationship Id="rId7" Type="http://schemas.openxmlformats.org/officeDocument/2006/relationships/image" Target="../media/image255.png"/><Relationship Id="rId12" Type="http://schemas.openxmlformats.org/officeDocument/2006/relationships/image" Target="../media/image260.png"/><Relationship Id="rId17" Type="http://schemas.openxmlformats.org/officeDocument/2006/relationships/image" Target="../media/image26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png"/><Relationship Id="rId11" Type="http://schemas.openxmlformats.org/officeDocument/2006/relationships/image" Target="../media/image259.png"/><Relationship Id="rId5" Type="http://schemas.openxmlformats.org/officeDocument/2006/relationships/image" Target="../media/image253.png"/><Relationship Id="rId15" Type="http://schemas.openxmlformats.org/officeDocument/2006/relationships/image" Target="../media/image263.png"/><Relationship Id="rId10" Type="http://schemas.openxmlformats.org/officeDocument/2006/relationships/image" Target="../media/image258.png"/><Relationship Id="rId4" Type="http://schemas.openxmlformats.org/officeDocument/2006/relationships/image" Target="../media/image252.png"/><Relationship Id="rId9" Type="http://schemas.openxmlformats.org/officeDocument/2006/relationships/image" Target="../media/image257.png"/><Relationship Id="rId14" Type="http://schemas.openxmlformats.org/officeDocument/2006/relationships/image" Target="../media/image2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3" Type="http://schemas.openxmlformats.org/officeDocument/2006/relationships/image" Target="../media/image266.png"/><Relationship Id="rId7" Type="http://schemas.openxmlformats.org/officeDocument/2006/relationships/image" Target="../media/image2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9.png"/><Relationship Id="rId5" Type="http://schemas.openxmlformats.org/officeDocument/2006/relationships/image" Target="../media/image268.png"/><Relationship Id="rId10" Type="http://schemas.openxmlformats.org/officeDocument/2006/relationships/image" Target="../media/image273.png"/><Relationship Id="rId4" Type="http://schemas.openxmlformats.org/officeDocument/2006/relationships/image" Target="../media/image267.png"/><Relationship Id="rId9" Type="http://schemas.openxmlformats.org/officeDocument/2006/relationships/image" Target="../media/image2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13" Type="http://schemas.openxmlformats.org/officeDocument/2006/relationships/image" Target="../media/image283.png"/><Relationship Id="rId3" Type="http://schemas.openxmlformats.org/officeDocument/2006/relationships/image" Target="../media/image1.png"/><Relationship Id="rId7" Type="http://schemas.openxmlformats.org/officeDocument/2006/relationships/image" Target="../media/image277.png"/><Relationship Id="rId12" Type="http://schemas.openxmlformats.org/officeDocument/2006/relationships/image" Target="../media/image282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6.png"/><Relationship Id="rId11" Type="http://schemas.openxmlformats.org/officeDocument/2006/relationships/image" Target="../media/image281.png"/><Relationship Id="rId5" Type="http://schemas.openxmlformats.org/officeDocument/2006/relationships/image" Target="../media/image275.png"/><Relationship Id="rId15" Type="http://schemas.openxmlformats.org/officeDocument/2006/relationships/image" Target="../media/image285.png"/><Relationship Id="rId10" Type="http://schemas.openxmlformats.org/officeDocument/2006/relationships/image" Target="../media/image280.png"/><Relationship Id="rId4" Type="http://schemas.openxmlformats.org/officeDocument/2006/relationships/image" Target="../media/image274.png"/><Relationship Id="rId9" Type="http://schemas.openxmlformats.org/officeDocument/2006/relationships/image" Target="../media/image279.png"/><Relationship Id="rId14" Type="http://schemas.openxmlformats.org/officeDocument/2006/relationships/image" Target="../media/image2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1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1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78.png"/><Relationship Id="rId21" Type="http://schemas.openxmlformats.org/officeDocument/2006/relationships/image" Target="../media/image96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8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1196"/>
            <a:ext cx="1597075" cy="561662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85950"/>
            <a:ext cx="1462980" cy="3154561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30826"/>
            <a:ext cx="12192000" cy="72702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6988" y="4080421"/>
            <a:ext cx="1377553" cy="68461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5989" y="1837953"/>
            <a:ext cx="3584377" cy="3751213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194965" y="143917"/>
            <a:ext cx="72466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0" name="SK-1-text-9"/>
          <p:cNvSpPr/>
          <p:nvPr/>
        </p:nvSpPr>
        <p:spPr>
          <a:xfrm>
            <a:off x="9685288" y="150763"/>
            <a:ext cx="2311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1" name="SK-1-text-10"/>
          <p:cNvSpPr/>
          <p:nvPr/>
        </p:nvSpPr>
        <p:spPr>
          <a:xfrm>
            <a:off x="2096988" y="1200150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D488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NEUROLOGY FOR PRIMARY CARE</a:t>
            </a:r>
            <a:endParaRPr lang="en-US" sz="2025" dirty="0"/>
          </a:p>
        </p:txBody>
      </p:sp>
      <p:sp>
        <p:nvSpPr>
          <p:cNvPr id="12" name="SK-1-text-11"/>
          <p:cNvSpPr/>
          <p:nvPr/>
        </p:nvSpPr>
        <p:spPr>
          <a:xfrm>
            <a:off x="2096988" y="1597819"/>
            <a:ext cx="6339780" cy="2503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518"/>
              </a:lnSpc>
              <a:buNone/>
            </a:pPr>
            <a:r>
              <a:rPr lang="en-US" sz="59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in</a:t>
            </a:r>
            <a:endParaRPr lang="en-US" sz="5925" dirty="0"/>
          </a:p>
          <a:p>
            <a:pPr marL="0" indent="0" algn="l">
              <a:lnSpc>
                <a:spcPts val="6518"/>
              </a:lnSpc>
              <a:buNone/>
            </a:pPr>
            <a:r>
              <a:rPr lang="en-US" sz="59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</a:t>
            </a:r>
            <a:endParaRPr lang="en-US" sz="5925" dirty="0"/>
          </a:p>
        </p:txBody>
      </p:sp>
      <p:sp>
        <p:nvSpPr>
          <p:cNvPr id="14" name="SK-1-text-13"/>
          <p:cNvSpPr/>
          <p:nvPr/>
        </p:nvSpPr>
        <p:spPr>
          <a:xfrm>
            <a:off x="2084784" y="5362873"/>
            <a:ext cx="1010721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</a:t>
            </a:r>
            <a:endParaRPr lang="en-US" sz="1800" dirty="0"/>
          </a:p>
        </p:txBody>
      </p:sp>
      <p:sp>
        <p:nvSpPr>
          <p:cNvPr id="15" name="SK-1-text-14"/>
          <p:cNvSpPr/>
          <p:nvPr/>
        </p:nvSpPr>
        <p:spPr>
          <a:xfrm>
            <a:off x="2084784" y="5890915"/>
            <a:ext cx="101072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2096988" y="6521946"/>
            <a:ext cx="100950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626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Educational purposes only. Always verify drug doses and guidance with current NICE/BNF resources.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285304"/>
            <a:ext cx="10448479" cy="1905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451223"/>
            <a:ext cx="5900886" cy="190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762423"/>
            <a:ext cx="5900886" cy="4567386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762423"/>
            <a:ext cx="121890" cy="4567386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682" y="1913334"/>
            <a:ext cx="1743373" cy="425053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4370636"/>
            <a:ext cx="5535067" cy="952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93396" y="1762423"/>
            <a:ext cx="4974282" cy="4567386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7177" y="3952280"/>
            <a:ext cx="4486573" cy="952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37177" y="5083820"/>
            <a:ext cx="4486573" cy="952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173" y="6494413"/>
            <a:ext cx="11667679" cy="363438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73" y="6494413"/>
            <a:ext cx="121890" cy="363438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6563023"/>
            <a:ext cx="255984" cy="233065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0157" y="3957042"/>
            <a:ext cx="280392" cy="260598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0157" y="3607296"/>
            <a:ext cx="280392" cy="27429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0157" y="3264396"/>
            <a:ext cx="280392" cy="281136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2361" y="2921496"/>
            <a:ext cx="255984" cy="27429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0157" y="2585442"/>
            <a:ext cx="280392" cy="281136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08290" y="1961257"/>
            <a:ext cx="548580" cy="425053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49875" y="1975098"/>
            <a:ext cx="572988" cy="411361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37757" y="1975098"/>
            <a:ext cx="414486" cy="411361"/>
          </a:xfrm>
          <a:prstGeom prst="rect">
            <a:avLst/>
          </a:prstGeom>
        </p:spPr>
      </p:pic>
      <p:sp>
        <p:nvSpPr>
          <p:cNvPr id="23" name="SK-10-text-22"/>
          <p:cNvSpPr/>
          <p:nvPr/>
        </p:nvSpPr>
        <p:spPr>
          <a:xfrm>
            <a:off x="11070282" y="205680"/>
            <a:ext cx="11217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of 35</a:t>
            </a:r>
            <a:endParaRPr lang="en-US" sz="1650" dirty="0"/>
          </a:p>
        </p:txBody>
      </p:sp>
      <p:sp>
        <p:nvSpPr>
          <p:cNvPr id="24" name="SK-10-text-23"/>
          <p:cNvSpPr/>
          <p:nvPr/>
        </p:nvSpPr>
        <p:spPr>
          <a:xfrm>
            <a:off x="475357" y="493663"/>
            <a:ext cx="53016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• EPILEPSY</a:t>
            </a:r>
            <a:endParaRPr lang="en-US" sz="1650" dirty="0"/>
          </a:p>
        </p:txBody>
      </p:sp>
      <p:sp>
        <p:nvSpPr>
          <p:cNvPr id="25" name="SK-10-text-24"/>
          <p:cNvSpPr/>
          <p:nvPr/>
        </p:nvSpPr>
        <p:spPr>
          <a:xfrm>
            <a:off x="499765" y="781794"/>
            <a:ext cx="1169223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First Aid &amp; Status Epilepticus</a:t>
            </a:r>
            <a:endParaRPr lang="en-US" sz="4200" dirty="0"/>
          </a:p>
        </p:txBody>
      </p:sp>
      <p:sp>
        <p:nvSpPr>
          <p:cNvPr id="26" name="SK-10-text-25"/>
          <p:cNvSpPr/>
          <p:nvPr/>
        </p:nvSpPr>
        <p:spPr>
          <a:xfrm>
            <a:off x="767953" y="1933873"/>
            <a:ext cx="51758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FIRST AID</a:t>
            </a:r>
            <a:endParaRPr lang="en-US" sz="1950" dirty="0"/>
          </a:p>
        </p:txBody>
      </p:sp>
      <p:sp>
        <p:nvSpPr>
          <p:cNvPr id="27" name="SK-10-text-26"/>
          <p:cNvSpPr/>
          <p:nvPr/>
        </p:nvSpPr>
        <p:spPr>
          <a:xfrm>
            <a:off x="767953" y="2208163"/>
            <a:ext cx="76485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do during a convulsion</a:t>
            </a:r>
            <a:endParaRPr lang="en-US" sz="1650" dirty="0"/>
          </a:p>
        </p:txBody>
      </p:sp>
      <p:sp>
        <p:nvSpPr>
          <p:cNvPr id="28" name="SK-10-text-27"/>
          <p:cNvSpPr/>
          <p:nvPr/>
        </p:nvSpPr>
        <p:spPr>
          <a:xfrm>
            <a:off x="1145977" y="2619673"/>
            <a:ext cx="110460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Protect from injury — cushion the head, clear hazards</a:t>
            </a:r>
            <a:endParaRPr lang="en-US" sz="1650" dirty="0"/>
          </a:p>
        </p:txBody>
      </p:sp>
      <p:sp>
        <p:nvSpPr>
          <p:cNvPr id="29" name="SK-10-text-28"/>
          <p:cNvSpPr/>
          <p:nvPr/>
        </p:nvSpPr>
        <p:spPr>
          <a:xfrm>
            <a:off x="1145977" y="2962573"/>
            <a:ext cx="689419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 the seizure from onset</a:t>
            </a:r>
            <a:endParaRPr lang="en-US" sz="1650" dirty="0"/>
          </a:p>
        </p:txBody>
      </p:sp>
      <p:sp>
        <p:nvSpPr>
          <p:cNvPr id="30" name="SK-10-text-29"/>
          <p:cNvSpPr/>
          <p:nvPr/>
        </p:nvSpPr>
        <p:spPr>
          <a:xfrm>
            <a:off x="1145977" y="3291780"/>
            <a:ext cx="66427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restrain the person</a:t>
            </a:r>
            <a:endParaRPr lang="en-US" sz="1650" dirty="0"/>
          </a:p>
        </p:txBody>
      </p:sp>
      <p:sp>
        <p:nvSpPr>
          <p:cNvPr id="31" name="SK-10-text-30"/>
          <p:cNvSpPr/>
          <p:nvPr/>
        </p:nvSpPr>
        <p:spPr>
          <a:xfrm>
            <a:off x="1145977" y="3634680"/>
            <a:ext cx="81514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put anything in the mouth</a:t>
            </a:r>
            <a:endParaRPr lang="en-US" sz="1650" dirty="0"/>
          </a:p>
        </p:txBody>
      </p:sp>
      <p:sp>
        <p:nvSpPr>
          <p:cNvPr id="32" name="SK-10-text-31"/>
          <p:cNvSpPr/>
          <p:nvPr/>
        </p:nvSpPr>
        <p:spPr>
          <a:xfrm>
            <a:off x="1145977" y="3970734"/>
            <a:ext cx="110460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convulsion stops — place in recovery position</a:t>
            </a:r>
            <a:endParaRPr lang="en-US" sz="1650" dirty="0"/>
          </a:p>
        </p:txBody>
      </p:sp>
      <p:sp>
        <p:nvSpPr>
          <p:cNvPr id="33" name="SK-10-text-32"/>
          <p:cNvSpPr/>
          <p:nvPr/>
        </p:nvSpPr>
        <p:spPr>
          <a:xfrm>
            <a:off x="767953" y="4464546"/>
            <a:ext cx="346043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851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 999 IF:</a:t>
            </a:r>
            <a:endParaRPr lang="en-US" sz="1575" dirty="0"/>
          </a:p>
        </p:txBody>
      </p:sp>
      <p:sp>
        <p:nvSpPr>
          <p:cNvPr id="34" name="SK-10-text-33"/>
          <p:cNvSpPr/>
          <p:nvPr/>
        </p:nvSpPr>
        <p:spPr>
          <a:xfrm>
            <a:off x="780157" y="4745682"/>
            <a:ext cx="90735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Seizure lasts more than 5 minutes</a:t>
            </a:r>
            <a:endParaRPr lang="en-US" sz="1650" dirty="0"/>
          </a:p>
        </p:txBody>
      </p:sp>
      <p:sp>
        <p:nvSpPr>
          <p:cNvPr id="35" name="SK-10-text-34"/>
          <p:cNvSpPr/>
          <p:nvPr/>
        </p:nvSpPr>
        <p:spPr>
          <a:xfrm>
            <a:off x="780157" y="4999434"/>
            <a:ext cx="94087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recovery after the seizure stops</a:t>
            </a:r>
            <a:endParaRPr lang="en-US" sz="1650" dirty="0"/>
          </a:p>
        </p:txBody>
      </p:sp>
      <p:sp>
        <p:nvSpPr>
          <p:cNvPr id="36" name="SK-10-text-35"/>
          <p:cNvSpPr/>
          <p:nvPr/>
        </p:nvSpPr>
        <p:spPr>
          <a:xfrm>
            <a:off x="780157" y="5239494"/>
            <a:ext cx="5385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Injury has occurred</a:t>
            </a:r>
            <a:endParaRPr lang="en-US" sz="1650" dirty="0"/>
          </a:p>
        </p:txBody>
      </p:sp>
      <p:sp>
        <p:nvSpPr>
          <p:cNvPr id="37" name="SK-10-text-36"/>
          <p:cNvSpPr/>
          <p:nvPr/>
        </p:nvSpPr>
        <p:spPr>
          <a:xfrm>
            <a:off x="780157" y="5479405"/>
            <a:ext cx="63912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This is a first seizure</a:t>
            </a:r>
            <a:endParaRPr lang="en-US" sz="1650" dirty="0"/>
          </a:p>
        </p:txBody>
      </p:sp>
      <p:sp>
        <p:nvSpPr>
          <p:cNvPr id="38" name="SK-10-text-37"/>
          <p:cNvSpPr/>
          <p:nvPr/>
        </p:nvSpPr>
        <p:spPr>
          <a:xfrm>
            <a:off x="780157" y="5719465"/>
            <a:ext cx="111690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Repeated seizures without recovery between</a:t>
            </a:r>
            <a:endParaRPr lang="en-US" sz="1650" dirty="0"/>
          </a:p>
        </p:txBody>
      </p:sp>
      <p:sp>
        <p:nvSpPr>
          <p:cNvPr id="39" name="SK-10-text-38"/>
          <p:cNvSpPr/>
          <p:nvPr/>
        </p:nvSpPr>
        <p:spPr>
          <a:xfrm>
            <a:off x="780157" y="5966371"/>
            <a:ext cx="53854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 is pregnant</a:t>
            </a:r>
            <a:endParaRPr lang="en-US" sz="1650" dirty="0"/>
          </a:p>
        </p:txBody>
      </p:sp>
      <p:sp>
        <p:nvSpPr>
          <p:cNvPr id="40" name="SK-10-text-39"/>
          <p:cNvSpPr/>
          <p:nvPr/>
        </p:nvSpPr>
        <p:spPr>
          <a:xfrm>
            <a:off x="6912769" y="1920180"/>
            <a:ext cx="52792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STATUS EPILEPTICUS</a:t>
            </a:r>
            <a:endParaRPr lang="en-US" sz="1950" dirty="0"/>
          </a:p>
        </p:txBody>
      </p:sp>
      <p:sp>
        <p:nvSpPr>
          <p:cNvPr id="41" name="SK-10-text-40"/>
          <p:cNvSpPr/>
          <p:nvPr/>
        </p:nvSpPr>
        <p:spPr>
          <a:xfrm>
            <a:off x="6912769" y="2194471"/>
            <a:ext cx="52792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&gt; 5 minutes — act immediately</a:t>
            </a:r>
            <a:endParaRPr lang="en-US" sz="1650" dirty="0"/>
          </a:p>
        </p:txBody>
      </p:sp>
      <p:sp>
        <p:nvSpPr>
          <p:cNvPr id="42" name="SK-10-text-41"/>
          <p:cNvSpPr/>
          <p:nvPr/>
        </p:nvSpPr>
        <p:spPr>
          <a:xfrm>
            <a:off x="6924973" y="2605980"/>
            <a:ext cx="11106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</a:t>
            </a:r>
            <a:endParaRPr lang="en-US" sz="1650" dirty="0"/>
          </a:p>
        </p:txBody>
      </p:sp>
      <p:sp>
        <p:nvSpPr>
          <p:cNvPr id="43" name="SK-10-text-42"/>
          <p:cNvSpPr/>
          <p:nvPr/>
        </p:nvSpPr>
        <p:spPr>
          <a:xfrm>
            <a:off x="7754094" y="2605980"/>
            <a:ext cx="44379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FIRST-LINE</a:t>
            </a:r>
            <a:endParaRPr lang="en-US" sz="1650" dirty="0"/>
          </a:p>
        </p:txBody>
      </p:sp>
      <p:sp>
        <p:nvSpPr>
          <p:cNvPr id="44" name="SK-10-text-43"/>
          <p:cNvSpPr/>
          <p:nvPr/>
        </p:nvSpPr>
        <p:spPr>
          <a:xfrm>
            <a:off x="7083475" y="2907655"/>
            <a:ext cx="116681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3675" dirty="0"/>
          </a:p>
        </p:txBody>
      </p:sp>
      <p:sp>
        <p:nvSpPr>
          <p:cNvPr id="45" name="SK-10-text-44"/>
          <p:cNvSpPr/>
          <p:nvPr/>
        </p:nvSpPr>
        <p:spPr>
          <a:xfrm>
            <a:off x="7754094" y="2873425"/>
            <a:ext cx="443790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Buccal Midazolam 10mg</a:t>
            </a:r>
            <a:endParaRPr lang="en-US" sz="1950" dirty="0"/>
          </a:p>
        </p:txBody>
      </p:sp>
      <p:sp>
        <p:nvSpPr>
          <p:cNvPr id="46" name="SK-10-text-45"/>
          <p:cNvSpPr/>
          <p:nvPr/>
        </p:nvSpPr>
        <p:spPr>
          <a:xfrm>
            <a:off x="7754094" y="3140869"/>
            <a:ext cx="44379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(Epistatus® or Buccolam®)</a:t>
            </a:r>
            <a:endParaRPr lang="en-US" sz="1650" dirty="0"/>
          </a:p>
        </p:txBody>
      </p:sp>
      <p:sp>
        <p:nvSpPr>
          <p:cNvPr id="47" name="SK-10-text-46"/>
          <p:cNvSpPr/>
          <p:nvPr/>
        </p:nvSpPr>
        <p:spPr>
          <a:xfrm>
            <a:off x="7754094" y="3380929"/>
            <a:ext cx="44379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 999 immediately</a:t>
            </a:r>
            <a:endParaRPr lang="en-US" sz="1650" dirty="0"/>
          </a:p>
        </p:txBody>
      </p:sp>
      <p:sp>
        <p:nvSpPr>
          <p:cNvPr id="48" name="SK-10-text-47"/>
          <p:cNvSpPr/>
          <p:nvPr/>
        </p:nvSpPr>
        <p:spPr>
          <a:xfrm>
            <a:off x="7754094" y="3634680"/>
            <a:ext cx="44379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Rectal diazepam 10mg if midazolam unavailable</a:t>
            </a:r>
            <a:endParaRPr lang="en-US" sz="1350" dirty="0"/>
          </a:p>
        </p:txBody>
      </p:sp>
      <p:sp>
        <p:nvSpPr>
          <p:cNvPr id="49" name="SK-10-text-48"/>
          <p:cNvSpPr/>
          <p:nvPr/>
        </p:nvSpPr>
        <p:spPr>
          <a:xfrm>
            <a:off x="6937177" y="4128492"/>
            <a:ext cx="11106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</a:t>
            </a:r>
            <a:endParaRPr lang="en-US" sz="1650" dirty="0"/>
          </a:p>
        </p:txBody>
      </p:sp>
      <p:sp>
        <p:nvSpPr>
          <p:cNvPr id="50" name="SK-10-text-49"/>
          <p:cNvSpPr/>
          <p:nvPr/>
        </p:nvSpPr>
        <p:spPr>
          <a:xfrm>
            <a:off x="7754094" y="4121646"/>
            <a:ext cx="28708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HOSPITAL</a:t>
            </a:r>
            <a:endParaRPr lang="en-US" sz="1650" dirty="0"/>
          </a:p>
        </p:txBody>
      </p:sp>
      <p:sp>
        <p:nvSpPr>
          <p:cNvPr id="51" name="SK-10-text-50"/>
          <p:cNvSpPr/>
          <p:nvPr/>
        </p:nvSpPr>
        <p:spPr>
          <a:xfrm>
            <a:off x="7059067" y="4416475"/>
            <a:ext cx="116681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3675" dirty="0"/>
          </a:p>
        </p:txBody>
      </p:sp>
      <p:sp>
        <p:nvSpPr>
          <p:cNvPr id="52" name="SK-10-text-51"/>
          <p:cNvSpPr/>
          <p:nvPr/>
        </p:nvSpPr>
        <p:spPr>
          <a:xfrm>
            <a:off x="7754094" y="4389090"/>
            <a:ext cx="368998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Lorazepam</a:t>
            </a:r>
            <a:endParaRPr lang="en-US" sz="1950" dirty="0"/>
          </a:p>
        </p:txBody>
      </p:sp>
      <p:sp>
        <p:nvSpPr>
          <p:cNvPr id="53" name="SK-10-text-52"/>
          <p:cNvSpPr/>
          <p:nvPr/>
        </p:nvSpPr>
        <p:spPr>
          <a:xfrm>
            <a:off x="7754094" y="4677073"/>
            <a:ext cx="44379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intravenous benzodiazepine</a:t>
            </a:r>
            <a:endParaRPr lang="en-US" sz="1650" dirty="0"/>
          </a:p>
        </p:txBody>
      </p:sp>
      <p:sp>
        <p:nvSpPr>
          <p:cNvPr id="54" name="SK-10-text-53"/>
          <p:cNvSpPr/>
          <p:nvPr/>
        </p:nvSpPr>
        <p:spPr>
          <a:xfrm>
            <a:off x="6924973" y="5239494"/>
            <a:ext cx="11106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</a:t>
            </a:r>
            <a:endParaRPr lang="en-US" sz="1650" dirty="0"/>
          </a:p>
        </p:txBody>
      </p:sp>
      <p:sp>
        <p:nvSpPr>
          <p:cNvPr id="55" name="SK-10-text-54"/>
          <p:cNvSpPr/>
          <p:nvPr/>
        </p:nvSpPr>
        <p:spPr>
          <a:xfrm>
            <a:off x="7754094" y="5225653"/>
            <a:ext cx="26193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REFRACTORY</a:t>
            </a:r>
            <a:endParaRPr lang="en-US" sz="1650" dirty="0"/>
          </a:p>
        </p:txBody>
      </p:sp>
      <p:sp>
        <p:nvSpPr>
          <p:cNvPr id="56" name="SK-10-text-55"/>
          <p:cNvSpPr/>
          <p:nvPr/>
        </p:nvSpPr>
        <p:spPr>
          <a:xfrm>
            <a:off x="7059067" y="5527477"/>
            <a:ext cx="116681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FDB9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3675" dirty="0"/>
          </a:p>
        </p:txBody>
      </p:sp>
      <p:sp>
        <p:nvSpPr>
          <p:cNvPr id="57" name="SK-10-text-56"/>
          <p:cNvSpPr/>
          <p:nvPr/>
        </p:nvSpPr>
        <p:spPr>
          <a:xfrm>
            <a:off x="7754094" y="5500092"/>
            <a:ext cx="44379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Levetiracetam or Phenytoin</a:t>
            </a:r>
            <a:endParaRPr lang="en-US" sz="1950" dirty="0"/>
          </a:p>
        </p:txBody>
      </p:sp>
      <p:sp>
        <p:nvSpPr>
          <p:cNvPr id="58" name="SK-10-text-57"/>
          <p:cNvSpPr/>
          <p:nvPr/>
        </p:nvSpPr>
        <p:spPr>
          <a:xfrm>
            <a:off x="7754094" y="5788075"/>
            <a:ext cx="44379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Then anaesthesia if seizure continues</a:t>
            </a:r>
            <a:endParaRPr lang="en-US" sz="1650" dirty="0"/>
          </a:p>
        </p:txBody>
      </p:sp>
      <p:sp>
        <p:nvSpPr>
          <p:cNvPr id="59" name="SK-10-text-58"/>
          <p:cNvSpPr/>
          <p:nvPr/>
        </p:nvSpPr>
        <p:spPr>
          <a:xfrm>
            <a:off x="963067" y="6563023"/>
            <a:ext cx="112289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NG217: Any seizure exceeding 5 minutes must be treated as status epilepticus</a:t>
            </a:r>
            <a:endParaRPr lang="en-US" sz="1575" dirty="0"/>
          </a:p>
        </p:txBody>
      </p:sp>
      <p:sp>
        <p:nvSpPr>
          <p:cNvPr id="60" name="SK-10-text-59"/>
          <p:cNvSpPr/>
          <p:nvPr/>
        </p:nvSpPr>
        <p:spPr>
          <a:xfrm>
            <a:off x="9156055" y="6583561"/>
            <a:ext cx="30359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5E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First Aid Guidance, Dec 2024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1460153"/>
            <a:ext cx="2365177" cy="28575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2516832"/>
            <a:ext cx="3499098" cy="236592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365921"/>
            <a:ext cx="1280071" cy="150763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0996" y="2365921"/>
            <a:ext cx="1353294" cy="150763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0275" y="2516832"/>
            <a:ext cx="3499098" cy="2365921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0275" y="2365921"/>
            <a:ext cx="1462980" cy="150763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5765" y="2365921"/>
            <a:ext cx="1243459" cy="150763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5357" y="2516832"/>
            <a:ext cx="3499098" cy="236592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5357" y="2365921"/>
            <a:ext cx="1353294" cy="150763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77773" y="2365921"/>
            <a:ext cx="1316682" cy="150763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5115967"/>
            <a:ext cx="11009263" cy="1289298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5192" y="5115967"/>
            <a:ext cx="134094" cy="1289298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25780" y="5218957"/>
            <a:ext cx="1072753" cy="253603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400" y="5513784"/>
            <a:ext cx="511969" cy="47312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34079" y="2187625"/>
            <a:ext cx="597396" cy="589657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91200" y="2194471"/>
            <a:ext cx="572988" cy="575965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23765" y="2221855"/>
            <a:ext cx="621655" cy="534888"/>
          </a:xfrm>
          <a:prstGeom prst="rect">
            <a:avLst/>
          </a:prstGeom>
        </p:spPr>
      </p:pic>
      <p:sp>
        <p:nvSpPr>
          <p:cNvPr id="20" name="SK-11-text-19"/>
          <p:cNvSpPr/>
          <p:nvPr/>
        </p:nvSpPr>
        <p:spPr>
          <a:xfrm>
            <a:off x="560784" y="411361"/>
            <a:ext cx="55425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· SECTION 3</a:t>
            </a:r>
            <a:endParaRPr lang="en-US" sz="1725" dirty="0"/>
          </a:p>
        </p:txBody>
      </p:sp>
      <p:sp>
        <p:nvSpPr>
          <p:cNvPr id="21" name="SK-11-text-20"/>
          <p:cNvSpPr/>
          <p:nvPr/>
        </p:nvSpPr>
        <p:spPr>
          <a:xfrm>
            <a:off x="572988" y="767953"/>
            <a:ext cx="1161901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Anti-Seizure Medications</a:t>
            </a:r>
            <a:endParaRPr lang="en-US" sz="4050" dirty="0"/>
          </a:p>
        </p:txBody>
      </p:sp>
      <p:sp>
        <p:nvSpPr>
          <p:cNvPr id="22" name="SK-11-text-21"/>
          <p:cNvSpPr/>
          <p:nvPr/>
        </p:nvSpPr>
        <p:spPr>
          <a:xfrm>
            <a:off x="560784" y="1639044"/>
            <a:ext cx="1163121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4D4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your role — what the specialist starts, the GP continues safely</a:t>
            </a:r>
            <a:endParaRPr lang="en-US" sz="2250" dirty="0"/>
          </a:p>
        </p:txBody>
      </p:sp>
      <p:sp>
        <p:nvSpPr>
          <p:cNvPr id="23" name="SK-11-text-22"/>
          <p:cNvSpPr/>
          <p:nvPr/>
        </p:nvSpPr>
        <p:spPr>
          <a:xfrm>
            <a:off x="835521" y="2942034"/>
            <a:ext cx="299844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 Only</a:t>
            </a:r>
            <a:endParaRPr lang="en-US" sz="2100" dirty="0"/>
          </a:p>
        </p:txBody>
      </p:sp>
      <p:sp>
        <p:nvSpPr>
          <p:cNvPr id="24" name="SK-11-text-23"/>
          <p:cNvSpPr/>
          <p:nvPr/>
        </p:nvSpPr>
        <p:spPr>
          <a:xfrm>
            <a:off x="694879" y="3367236"/>
            <a:ext cx="3279577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start anti-seizure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medications in primary care without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confirmed specialist diagnosis.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Initiation belongs to neurology.</a:t>
            </a:r>
            <a:endParaRPr lang="en-US" sz="1650" dirty="0"/>
          </a:p>
        </p:txBody>
      </p:sp>
      <p:sp>
        <p:nvSpPr>
          <p:cNvPr id="25" name="SK-11-text-24"/>
          <p:cNvSpPr/>
          <p:nvPr/>
        </p:nvSpPr>
        <p:spPr>
          <a:xfrm>
            <a:off x="1686223" y="4512469"/>
            <a:ext cx="128468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68D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</a:t>
            </a:r>
            <a:endParaRPr lang="en-US" sz="1800" dirty="0"/>
          </a:p>
        </p:txBody>
      </p:sp>
      <p:sp>
        <p:nvSpPr>
          <p:cNvPr id="26" name="SK-11-text-25"/>
          <p:cNvSpPr/>
          <p:nvPr/>
        </p:nvSpPr>
        <p:spPr>
          <a:xfrm>
            <a:off x="4444305" y="2942034"/>
            <a:ext cx="329103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Continues the Regimen</a:t>
            </a:r>
            <a:endParaRPr lang="en-US" sz="2100" dirty="0"/>
          </a:p>
        </p:txBody>
      </p:sp>
      <p:sp>
        <p:nvSpPr>
          <p:cNvPr id="27" name="SK-11-text-26"/>
          <p:cNvSpPr/>
          <p:nvPr/>
        </p:nvSpPr>
        <p:spPr>
          <a:xfrm>
            <a:off x="4510980" y="3367236"/>
            <a:ext cx="3145482" cy="9943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stabilised, the GP prescribes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ASMs, monitors for side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effects, and supports the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patient's ongoing care.</a:t>
            </a:r>
            <a:endParaRPr lang="en-US" sz="1650" dirty="0"/>
          </a:p>
        </p:txBody>
      </p:sp>
      <p:sp>
        <p:nvSpPr>
          <p:cNvPr id="28" name="SK-11-text-27"/>
          <p:cNvSpPr/>
          <p:nvPr/>
        </p:nvSpPr>
        <p:spPr>
          <a:xfrm>
            <a:off x="4856113" y="4512469"/>
            <a:ext cx="245506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Care Agreement</a:t>
            </a:r>
            <a:endParaRPr lang="en-US" sz="1800" dirty="0"/>
          </a:p>
        </p:txBody>
      </p:sp>
      <p:sp>
        <p:nvSpPr>
          <p:cNvPr id="29" name="SK-11-text-28"/>
          <p:cNvSpPr/>
          <p:nvPr/>
        </p:nvSpPr>
        <p:spPr>
          <a:xfrm>
            <a:off x="8223796" y="2948880"/>
            <a:ext cx="323001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C68D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Structured Review</a:t>
            </a:r>
            <a:endParaRPr lang="en-US" sz="2100" dirty="0"/>
          </a:p>
        </p:txBody>
      </p:sp>
      <p:sp>
        <p:nvSpPr>
          <p:cNvPr id="30" name="SK-11-text-29"/>
          <p:cNvSpPr/>
          <p:nvPr/>
        </p:nvSpPr>
        <p:spPr>
          <a:xfrm>
            <a:off x="8266063" y="3367236"/>
            <a:ext cx="3145482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control · Side effects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· SUDEP discussion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status · Mental health</a:t>
            </a:r>
            <a:endParaRPr lang="en-US" sz="1650" dirty="0"/>
          </a:p>
        </p:txBody>
      </p:sp>
      <p:sp>
        <p:nvSpPr>
          <p:cNvPr id="31" name="SK-11-text-30"/>
          <p:cNvSpPr/>
          <p:nvPr/>
        </p:nvSpPr>
        <p:spPr>
          <a:xfrm>
            <a:off x="8721030" y="4512469"/>
            <a:ext cx="222349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68D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everything</a:t>
            </a:r>
            <a:endParaRPr lang="en-US" sz="1800" dirty="0"/>
          </a:p>
        </p:txBody>
      </p:sp>
      <p:sp>
        <p:nvSpPr>
          <p:cNvPr id="32" name="SK-11-text-31"/>
          <p:cNvSpPr/>
          <p:nvPr/>
        </p:nvSpPr>
        <p:spPr>
          <a:xfrm>
            <a:off x="1597075" y="5218807"/>
            <a:ext cx="105949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switch between brands for these drugs</a:t>
            </a:r>
            <a:endParaRPr lang="en-US" sz="2100" dirty="0"/>
          </a:p>
        </p:txBody>
      </p:sp>
      <p:sp>
        <p:nvSpPr>
          <p:cNvPr id="33" name="SK-11-text-32"/>
          <p:cNvSpPr/>
          <p:nvPr/>
        </p:nvSpPr>
        <p:spPr>
          <a:xfrm>
            <a:off x="1597075" y="5541169"/>
            <a:ext cx="105949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Phenytoin · Carbamazepine · Phenobarbital · Primidone</a:t>
            </a:r>
            <a:endParaRPr lang="en-US" sz="1725" dirty="0"/>
          </a:p>
        </p:txBody>
      </p:sp>
      <p:sp>
        <p:nvSpPr>
          <p:cNvPr id="34" name="SK-11-text-33"/>
          <p:cNvSpPr/>
          <p:nvPr/>
        </p:nvSpPr>
        <p:spPr>
          <a:xfrm>
            <a:off x="1584871" y="5808613"/>
            <a:ext cx="950967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 manufacturers' formulations have different bioavailability. Switching brands — even to the same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generic — risks toxicity or loss of seizure control. Always prescribe by brand name.</a:t>
            </a:r>
            <a:endParaRPr lang="en-US" sz="1650" dirty="0"/>
          </a:p>
        </p:txBody>
      </p:sp>
      <p:sp>
        <p:nvSpPr>
          <p:cNvPr id="35" name="SK-11-text-34"/>
          <p:cNvSpPr/>
          <p:nvPr/>
        </p:nvSpPr>
        <p:spPr>
          <a:xfrm>
            <a:off x="10436275" y="5260032"/>
            <a:ext cx="17557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</a:t>
            </a:r>
            <a:endParaRPr lang="en-US" sz="1200" dirty="0"/>
          </a:p>
        </p:txBody>
      </p:sp>
      <p:sp>
        <p:nvSpPr>
          <p:cNvPr id="36" name="SK-11-text-35"/>
          <p:cNvSpPr/>
          <p:nvPr/>
        </p:nvSpPr>
        <p:spPr>
          <a:xfrm>
            <a:off x="560784" y="6563023"/>
            <a:ext cx="101346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Neurology for Primary Care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11167765" y="6576715"/>
            <a:ext cx="102423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/ 35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49746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1311325"/>
            <a:ext cx="511969" cy="381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584127"/>
            <a:ext cx="170557" cy="34290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1584127"/>
            <a:ext cx="11167765" cy="3429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94" y="2241960"/>
            <a:ext cx="2825385" cy="866876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6091" y="2382311"/>
            <a:ext cx="1324287" cy="272447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64279" y="2241960"/>
            <a:ext cx="2825385" cy="86687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76443" y="2357543"/>
            <a:ext cx="1201056" cy="189887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79731" y="2580454"/>
            <a:ext cx="994480" cy="189887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7520" y="2803365"/>
            <a:ext cx="1118754" cy="189887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89663" y="2241960"/>
            <a:ext cx="5651216" cy="866876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8894" y="3158372"/>
            <a:ext cx="2825385" cy="809084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763" y="3327619"/>
            <a:ext cx="2397648" cy="272447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64279" y="3158372"/>
            <a:ext cx="2825385" cy="809084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38558" y="3240931"/>
            <a:ext cx="2476825" cy="42931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89663" y="3158372"/>
            <a:ext cx="5651216" cy="809084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8894" y="4016992"/>
            <a:ext cx="2825385" cy="635709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22645" y="4099552"/>
            <a:ext cx="1057733" cy="272447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64279" y="4016992"/>
            <a:ext cx="2825385" cy="635709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943389" y="4177983"/>
            <a:ext cx="1467164" cy="272447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089663" y="4016992"/>
            <a:ext cx="5651216" cy="635709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38894" y="4702237"/>
            <a:ext cx="2825385" cy="825597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94016" y="4879741"/>
            <a:ext cx="1915141" cy="272446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64279" y="4702237"/>
            <a:ext cx="2825385" cy="825597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407155" y="4904509"/>
            <a:ext cx="2539631" cy="272446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089663" y="4702237"/>
            <a:ext cx="5651216" cy="825597"/>
          </a:xfrm>
          <a:prstGeom prst="rect">
            <a:avLst/>
          </a:prstGeom>
        </p:spPr>
      </p:pic>
      <p:sp>
        <p:nvSpPr>
          <p:cNvPr id="30" name="SK-12-text-29"/>
          <p:cNvSpPr/>
          <p:nvPr/>
        </p:nvSpPr>
        <p:spPr>
          <a:xfrm>
            <a:off x="400794" y="2010793"/>
            <a:ext cx="2882535" cy="1816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77777"/>
                </a:solidFill>
              </a:rPr>
              <a:t>SEIZURE TYPE</a:t>
            </a:r>
            <a:endParaRPr lang="en-US" sz="1050" dirty="0"/>
          </a:p>
        </p:txBody>
      </p:sp>
      <p:sp>
        <p:nvSpPr>
          <p:cNvPr id="31" name="SK-12-text-30"/>
          <p:cNvSpPr/>
          <p:nvPr/>
        </p:nvSpPr>
        <p:spPr>
          <a:xfrm>
            <a:off x="3226179" y="2010793"/>
            <a:ext cx="2882535" cy="1816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77777"/>
                </a:solidFill>
              </a:rPr>
              <a:t>FIRST-LINE ASM</a:t>
            </a:r>
            <a:endParaRPr lang="en-US" sz="1050" dirty="0"/>
          </a:p>
        </p:txBody>
      </p:sp>
      <p:sp>
        <p:nvSpPr>
          <p:cNvPr id="32" name="SK-12-text-31"/>
          <p:cNvSpPr/>
          <p:nvPr/>
        </p:nvSpPr>
        <p:spPr>
          <a:xfrm>
            <a:off x="6051563" y="2010793"/>
            <a:ext cx="5708366" cy="1816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77777"/>
                </a:solidFill>
              </a:rPr>
              <a:t>DOSING GUIDE</a:t>
            </a:r>
            <a:endParaRPr lang="en-US" sz="1050" dirty="0"/>
          </a:p>
        </p:txBody>
      </p:sp>
      <p:sp>
        <p:nvSpPr>
          <p:cNvPr id="33" name="SK-12-text-32"/>
          <p:cNvSpPr/>
          <p:nvPr/>
        </p:nvSpPr>
        <p:spPr>
          <a:xfrm>
            <a:off x="1276579" y="2382311"/>
            <a:ext cx="1067112" cy="2724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Focal Onset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581771" y="2737318"/>
            <a:ext cx="2539631" cy="23116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555555"/>
                </a:solidFill>
              </a:rPr>
              <a:t>Focal aware · Focal impaired awareness</a:t>
            </a:r>
            <a:endParaRPr lang="en-US" sz="900" dirty="0"/>
          </a:p>
          <a:p>
            <a:pPr marL="0" indent="0" algn="ctr">
              <a:buNone/>
            </a:pPr>
            <a:r>
              <a:rPr lang="en-US" sz="900" i="1" dirty="0">
                <a:solidFill>
                  <a:srgbClr val="555555"/>
                </a:solidFill>
              </a:rPr>
              <a:t>Focal to bilateral tonic-clonic</a:t>
            </a:r>
            <a:endParaRPr lang="en-US" sz="900" dirty="0"/>
          </a:p>
        </p:txBody>
      </p:sp>
      <p:sp>
        <p:nvSpPr>
          <p:cNvPr id="35" name="SK-12-text-34"/>
          <p:cNvSpPr/>
          <p:nvPr/>
        </p:nvSpPr>
        <p:spPr>
          <a:xfrm>
            <a:off x="4214257" y="2345383"/>
            <a:ext cx="991506" cy="1898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</a:rPr>
              <a:t>Carbamazepine</a:t>
            </a:r>
            <a:endParaRPr lang="en-US" sz="975" dirty="0"/>
          </a:p>
        </p:txBody>
      </p:sp>
      <p:sp>
        <p:nvSpPr>
          <p:cNvPr id="36" name="SK-12-text-35"/>
          <p:cNvSpPr/>
          <p:nvPr/>
        </p:nvSpPr>
        <p:spPr>
          <a:xfrm>
            <a:off x="4284506" y="2568294"/>
            <a:ext cx="784930" cy="1898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</a:rPr>
              <a:t>Lamotrigine</a:t>
            </a:r>
            <a:endParaRPr lang="en-US" sz="975" dirty="0"/>
          </a:p>
        </p:txBody>
      </p:sp>
      <p:sp>
        <p:nvSpPr>
          <p:cNvPr id="37" name="SK-12-text-36"/>
          <p:cNvSpPr/>
          <p:nvPr/>
        </p:nvSpPr>
        <p:spPr>
          <a:xfrm>
            <a:off x="4234098" y="2803365"/>
            <a:ext cx="909204" cy="18988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</a:rPr>
              <a:t>Levetiracetam</a:t>
            </a:r>
            <a:endParaRPr lang="en-US" sz="975" dirty="0"/>
          </a:p>
        </p:txBody>
      </p:sp>
      <p:sp>
        <p:nvSpPr>
          <p:cNvPr id="38" name="SK-12-text-37"/>
          <p:cNvSpPr/>
          <p:nvPr/>
        </p:nvSpPr>
        <p:spPr>
          <a:xfrm>
            <a:off x="6232539" y="2241960"/>
            <a:ext cx="5365466" cy="86687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Carbamazepine:</a:t>
            </a:r>
            <a:r>
              <a:rPr lang="en-US" sz="1013" dirty="0">
                <a:solidFill>
                  <a:srgbClr val="333333"/>
                </a:solidFill>
              </a:rPr>
              <a:t> 100–200 mg once or twice daily → maintenance 800–1200 mg/day</a:t>
            </a:r>
            <a:endParaRPr lang="en-US" sz="1013" dirty="0"/>
          </a:p>
          <a:p>
            <a:pPr marL="0" indent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Lamotrigine:</a:t>
            </a:r>
            <a:r>
              <a:rPr lang="en-US" sz="1013" dirty="0">
                <a:solidFill>
                  <a:srgbClr val="333333"/>
                </a:solidFill>
              </a:rPr>
              <a:t> 25 mg daily × 2 wks → 50 mg daily × 2 wks → maintenance 100–200 mg/day</a:t>
            </a:r>
            <a:endParaRPr lang="en-US" sz="1013" dirty="0"/>
          </a:p>
          <a:p>
            <a:pPr marL="0" indent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Levetiracetam:</a:t>
            </a:r>
            <a:r>
              <a:rPr lang="en-US" sz="1013" dirty="0">
                <a:solidFill>
                  <a:srgbClr val="333333"/>
                </a:solidFill>
              </a:rPr>
              <a:t> 250–500 mg twice daily → max 3000 mg/day</a:t>
            </a:r>
            <a:endParaRPr lang="en-US" sz="1013" dirty="0"/>
          </a:p>
        </p:txBody>
      </p:sp>
      <p:sp>
        <p:nvSpPr>
          <p:cNvPr id="39" name="SK-12-text-38"/>
          <p:cNvSpPr/>
          <p:nvPr/>
        </p:nvSpPr>
        <p:spPr>
          <a:xfrm>
            <a:off x="851153" y="3327619"/>
            <a:ext cx="2140473" cy="2724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Generalised Tonic-Clonic</a:t>
            </a:r>
            <a:endParaRPr lang="en-US" sz="1350" dirty="0"/>
          </a:p>
        </p:txBody>
      </p:sp>
      <p:sp>
        <p:nvSpPr>
          <p:cNvPr id="40" name="SK-12-text-39"/>
          <p:cNvSpPr/>
          <p:nvPr/>
        </p:nvSpPr>
        <p:spPr>
          <a:xfrm>
            <a:off x="543671" y="3682625"/>
            <a:ext cx="2615831" cy="1155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555555"/>
                </a:solidFill>
              </a:rPr>
              <a:t>Grand mal · Loss of consciousness</a:t>
            </a:r>
            <a:endParaRPr lang="en-US" sz="900" dirty="0"/>
          </a:p>
        </p:txBody>
      </p:sp>
      <p:sp>
        <p:nvSpPr>
          <p:cNvPr id="41" name="SK-12-text-40"/>
          <p:cNvSpPr/>
          <p:nvPr/>
        </p:nvSpPr>
        <p:spPr>
          <a:xfrm>
            <a:off x="3669986" y="3234740"/>
            <a:ext cx="2095825" cy="4293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Sodium Valproate </a:t>
            </a:r>
            <a:endParaRPr lang="en-US" sz="1400" dirty="0"/>
          </a:p>
        </p:txBody>
      </p:sp>
      <p:sp>
        <p:nvSpPr>
          <p:cNvPr id="42" name="SK-12-text-41"/>
          <p:cNvSpPr/>
          <p:nvPr/>
        </p:nvSpPr>
        <p:spPr>
          <a:xfrm>
            <a:off x="3369055" y="3744545"/>
            <a:ext cx="2615831" cy="1403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</a:rPr>
              <a:t>⚠ See valproate safety slide</a:t>
            </a:r>
            <a:endParaRPr lang="en-US" sz="900" dirty="0"/>
          </a:p>
        </p:txBody>
      </p:sp>
      <p:sp>
        <p:nvSpPr>
          <p:cNvPr id="43" name="SK-12-text-42"/>
          <p:cNvSpPr/>
          <p:nvPr/>
        </p:nvSpPr>
        <p:spPr>
          <a:xfrm>
            <a:off x="6232539" y="3158372"/>
            <a:ext cx="5959460" cy="8090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Sodium Valproate:</a:t>
            </a:r>
            <a:r>
              <a:rPr lang="en-US" sz="1013" dirty="0">
                <a:solidFill>
                  <a:srgbClr val="333333"/>
                </a:solidFill>
              </a:rPr>
              <a:t> Initial 600 mg/day → maintenance 1–2 g/day</a:t>
            </a:r>
            <a:endParaRPr lang="en-US" sz="1013" dirty="0"/>
          </a:p>
        </p:txBody>
      </p:sp>
      <p:sp>
        <p:nvSpPr>
          <p:cNvPr id="44" name="SK-12-text-43"/>
          <p:cNvSpPr/>
          <p:nvPr/>
        </p:nvSpPr>
        <p:spPr>
          <a:xfrm>
            <a:off x="1453683" y="4099552"/>
            <a:ext cx="800558" cy="2724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Absence</a:t>
            </a:r>
            <a:endParaRPr lang="en-US" sz="1350" dirty="0"/>
          </a:p>
        </p:txBody>
      </p:sp>
      <p:sp>
        <p:nvSpPr>
          <p:cNvPr id="45" name="SK-12-text-44"/>
          <p:cNvSpPr/>
          <p:nvPr/>
        </p:nvSpPr>
        <p:spPr>
          <a:xfrm>
            <a:off x="543671" y="4454558"/>
            <a:ext cx="2615831" cy="1155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555555"/>
                </a:solidFill>
              </a:rPr>
              <a:t>Petit mal · Brief staring · 3 Hz spike-and-wave</a:t>
            </a:r>
            <a:endParaRPr lang="en-US" sz="900" dirty="0"/>
          </a:p>
        </p:txBody>
      </p:sp>
      <p:sp>
        <p:nvSpPr>
          <p:cNvPr id="46" name="SK-12-text-45"/>
          <p:cNvSpPr/>
          <p:nvPr/>
        </p:nvSpPr>
        <p:spPr>
          <a:xfrm>
            <a:off x="4026285" y="4177983"/>
            <a:ext cx="1209989" cy="2724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Ethosuximide</a:t>
            </a:r>
            <a:endParaRPr lang="en-US" sz="1350" dirty="0"/>
          </a:p>
        </p:txBody>
      </p:sp>
      <p:sp>
        <p:nvSpPr>
          <p:cNvPr id="47" name="SK-12-text-46"/>
          <p:cNvSpPr/>
          <p:nvPr/>
        </p:nvSpPr>
        <p:spPr>
          <a:xfrm>
            <a:off x="6232539" y="4016992"/>
            <a:ext cx="5959460" cy="63570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Ethosuximide:</a:t>
            </a:r>
            <a:r>
              <a:rPr lang="en-US" sz="1013" dirty="0">
                <a:solidFill>
                  <a:srgbClr val="333333"/>
                </a:solidFill>
              </a:rPr>
              <a:t> 500 mg/day → maintenance 1000–1500 mg/day</a:t>
            </a:r>
            <a:endParaRPr lang="en-US" sz="1013" dirty="0"/>
          </a:p>
        </p:txBody>
      </p:sp>
      <p:sp>
        <p:nvSpPr>
          <p:cNvPr id="48" name="SK-12-text-47"/>
          <p:cNvSpPr/>
          <p:nvPr/>
        </p:nvSpPr>
        <p:spPr>
          <a:xfrm>
            <a:off x="1024723" y="4904509"/>
            <a:ext cx="1657966" cy="2724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Juvenile Myoclonic</a:t>
            </a:r>
            <a:endParaRPr lang="en-US" sz="1350" dirty="0"/>
          </a:p>
        </p:txBody>
      </p:sp>
      <p:sp>
        <p:nvSpPr>
          <p:cNvPr id="49" name="SK-12-text-48"/>
          <p:cNvSpPr/>
          <p:nvPr/>
        </p:nvSpPr>
        <p:spPr>
          <a:xfrm>
            <a:off x="543671" y="5234747"/>
            <a:ext cx="2615831" cy="11558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555555"/>
                </a:solidFill>
              </a:rPr>
              <a:t>Morning jerks · Preserved consciousness</a:t>
            </a:r>
            <a:endParaRPr lang="en-US" sz="900" dirty="0"/>
          </a:p>
        </p:txBody>
      </p:sp>
      <p:sp>
        <p:nvSpPr>
          <p:cNvPr id="50" name="SK-12-text-49"/>
          <p:cNvSpPr/>
          <p:nvPr/>
        </p:nvSpPr>
        <p:spPr>
          <a:xfrm>
            <a:off x="3569080" y="4809565"/>
            <a:ext cx="2196731" cy="3673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Sodium Valproate </a:t>
            </a:r>
            <a:r>
              <a:rPr lang="en-US" sz="1350" b="1" i="1" dirty="0">
                <a:solidFill>
                  <a:srgbClr val="FFFFFF"/>
                </a:solidFill>
              </a:rPr>
              <a:t>(men only)</a:t>
            </a:r>
            <a:endParaRPr lang="en-US" sz="1350" dirty="0"/>
          </a:p>
        </p:txBody>
      </p:sp>
      <p:sp>
        <p:nvSpPr>
          <p:cNvPr id="51" name="SK-12-text-50"/>
          <p:cNvSpPr/>
          <p:nvPr/>
        </p:nvSpPr>
        <p:spPr>
          <a:xfrm>
            <a:off x="3407155" y="5304922"/>
            <a:ext cx="2539631" cy="1403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C0000"/>
                </a:solidFill>
              </a:rPr>
              <a:t>⚠ </a:t>
            </a:r>
            <a:r>
              <a:rPr lang="en-US" sz="900" b="1" dirty="0">
                <a:solidFill>
                  <a:srgbClr val="CC0000"/>
                </a:solidFill>
              </a:rPr>
              <a:t>AVOID</a:t>
            </a:r>
            <a:r>
              <a:rPr lang="en-US" sz="900" dirty="0">
                <a:solidFill>
                  <a:srgbClr val="CC0000"/>
                </a:solidFill>
              </a:rPr>
              <a:t> in women of childbearing potential</a:t>
            </a:r>
            <a:endParaRPr lang="en-US" sz="900" dirty="0"/>
          </a:p>
        </p:txBody>
      </p:sp>
      <p:sp>
        <p:nvSpPr>
          <p:cNvPr id="52" name="SK-12-text-51"/>
          <p:cNvSpPr/>
          <p:nvPr/>
        </p:nvSpPr>
        <p:spPr>
          <a:xfrm>
            <a:off x="6232539" y="4702237"/>
            <a:ext cx="5365466" cy="8255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000000"/>
                </a:solidFill>
              </a:rPr>
              <a:t>Sodium Valproate:</a:t>
            </a:r>
            <a:r>
              <a:rPr lang="en-US" sz="1013" dirty="0">
                <a:solidFill>
                  <a:srgbClr val="333333"/>
                </a:solidFill>
              </a:rPr>
              <a:t> 1–2 g/day (men)</a:t>
            </a:r>
            <a:endParaRPr lang="en-US" sz="1013" dirty="0"/>
          </a:p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555555"/>
                </a:solidFill>
              </a:rPr>
              <a:t>Women: discuss alternatives with specialist – lamotrigine or levetiracetam</a:t>
            </a:r>
            <a:endParaRPr lang="en-US" sz="1013" dirty="0"/>
          </a:p>
        </p:txBody>
      </p:sp>
      <p:sp>
        <p:nvSpPr>
          <p:cNvPr id="53" name="SK-12-text-52"/>
          <p:cNvSpPr/>
          <p:nvPr/>
        </p:nvSpPr>
        <p:spPr>
          <a:xfrm>
            <a:off x="426690" y="68461"/>
            <a:ext cx="54349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54" name="SK-12-text-53"/>
          <p:cNvSpPr/>
          <p:nvPr/>
        </p:nvSpPr>
        <p:spPr>
          <a:xfrm>
            <a:off x="9982200" y="68461"/>
            <a:ext cx="17707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5" name="SK-12-text-54"/>
          <p:cNvSpPr/>
          <p:nvPr/>
        </p:nvSpPr>
        <p:spPr>
          <a:xfrm>
            <a:off x="414486" y="521196"/>
            <a:ext cx="76295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5B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ANTI-SEIZURE MEDICATIONS</a:t>
            </a:r>
            <a:endParaRPr lang="en-US" sz="1350" dirty="0"/>
          </a:p>
        </p:txBody>
      </p:sp>
      <p:sp>
        <p:nvSpPr>
          <p:cNvPr id="56" name="SK-12-text-55"/>
          <p:cNvSpPr/>
          <p:nvPr/>
        </p:nvSpPr>
        <p:spPr>
          <a:xfrm>
            <a:off x="426690" y="781794"/>
            <a:ext cx="1176531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ASMs by Seizure Type</a:t>
            </a:r>
            <a:endParaRPr lang="en-US" sz="3150" dirty="0"/>
          </a:p>
        </p:txBody>
      </p:sp>
      <p:sp>
        <p:nvSpPr>
          <p:cNvPr id="57" name="SK-12-text-56"/>
          <p:cNvSpPr/>
          <p:nvPr/>
        </p:nvSpPr>
        <p:spPr>
          <a:xfrm>
            <a:off x="1024086" y="1227534"/>
            <a:ext cx="921353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2025–2026 · NICE NG217 (Jan 2025)</a:t>
            </a:r>
            <a:endParaRPr lang="en-US" sz="1275" dirty="0"/>
          </a:p>
        </p:txBody>
      </p:sp>
      <p:sp>
        <p:nvSpPr>
          <p:cNvPr id="58" name="SK-12-text-57"/>
          <p:cNvSpPr/>
          <p:nvPr/>
        </p:nvSpPr>
        <p:spPr>
          <a:xfrm>
            <a:off x="621655" y="1632198"/>
            <a:ext cx="115703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Initiation is specialist-led — GPs continue the prescribed regimen. Do not start ASMs in primary care without a confirmed specialist diagnosis.</a:t>
            </a:r>
            <a:endParaRPr lang="en-US" sz="1350" dirty="0"/>
          </a:p>
        </p:txBody>
      </p:sp>
      <p:sp>
        <p:nvSpPr>
          <p:cNvPr id="59" name="SK-12-text-58"/>
          <p:cNvSpPr/>
          <p:nvPr/>
        </p:nvSpPr>
        <p:spPr>
          <a:xfrm>
            <a:off x="6405116" y="6117282"/>
            <a:ext cx="52868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*Add-on therapy: Clobazam 5–15 mg/day (max 60 mg/day) — adjunctive use only</a:t>
            </a:r>
            <a:endParaRPr lang="en-US" sz="1275" dirty="0"/>
          </a:p>
        </p:txBody>
      </p:sp>
      <p:sp>
        <p:nvSpPr>
          <p:cNvPr id="60" name="SK-12-text-59"/>
          <p:cNvSpPr/>
          <p:nvPr/>
        </p:nvSpPr>
        <p:spPr>
          <a:xfrm>
            <a:off x="3156198" y="6604248"/>
            <a:ext cx="584299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Educational purposes only. Always verify doses with current BNF and specialist guidance.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2" y="1700659"/>
            <a:ext cx="11387286" cy="47923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899642"/>
            <a:ext cx="11387286" cy="795486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2866579"/>
            <a:ext cx="3681859" cy="321632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2866579"/>
            <a:ext cx="3681859" cy="1714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3769221"/>
            <a:ext cx="3133279" cy="1905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996" y="2866579"/>
            <a:ext cx="3681859" cy="321632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996" y="2866579"/>
            <a:ext cx="3681859" cy="17145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5388" y="3769221"/>
            <a:ext cx="3121075" cy="1905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7561" y="2866579"/>
            <a:ext cx="3681859" cy="321632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07561" y="2866579"/>
            <a:ext cx="3681859" cy="17145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7953" y="3707457"/>
            <a:ext cx="3108871" cy="1905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5357" y="6240661"/>
            <a:ext cx="11314063" cy="397669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5357" y="6240661"/>
            <a:ext cx="109686" cy="397669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27082" y="3092946"/>
            <a:ext cx="463153" cy="466279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86573" y="3106638"/>
            <a:ext cx="487561" cy="493663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286" y="3099792"/>
            <a:ext cx="353467" cy="51435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8267" y="2016175"/>
            <a:ext cx="548580" cy="541734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426690" y="287982"/>
            <a:ext cx="87849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5C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ANTI-SEIZURE MEDICATIONS · SAFETY</a:t>
            </a:r>
            <a:endParaRPr lang="en-US" sz="1725" dirty="0"/>
          </a:p>
        </p:txBody>
      </p:sp>
      <p:sp>
        <p:nvSpPr>
          <p:cNvPr id="21" name="SK-13-text-20"/>
          <p:cNvSpPr/>
          <p:nvPr/>
        </p:nvSpPr>
        <p:spPr>
          <a:xfrm>
            <a:off x="438894" y="603498"/>
            <a:ext cx="11753106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Sodium Valproate Safety</a:t>
            </a:r>
            <a:endParaRPr lang="en-US" sz="4350" dirty="0"/>
          </a:p>
        </p:txBody>
      </p:sp>
      <p:sp>
        <p:nvSpPr>
          <p:cNvPr id="22" name="SK-13-text-21"/>
          <p:cNvSpPr/>
          <p:nvPr/>
        </p:nvSpPr>
        <p:spPr>
          <a:xfrm>
            <a:off x="463153" y="1220688"/>
            <a:ext cx="1172884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 Critical Updates 2024–2025</a:t>
            </a:r>
            <a:endParaRPr lang="en-US" sz="2925" dirty="0"/>
          </a:p>
        </p:txBody>
      </p:sp>
      <p:sp>
        <p:nvSpPr>
          <p:cNvPr id="23" name="SK-13-text-22"/>
          <p:cNvSpPr/>
          <p:nvPr/>
        </p:nvSpPr>
        <p:spPr>
          <a:xfrm>
            <a:off x="9131796" y="1467594"/>
            <a:ext cx="306020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 Drug Safety Update Feb 2025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1353294" y="1995636"/>
            <a:ext cx="9082980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Mandatory 2-specialist review required for ALL patients under 55 initiating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valproate — male and female</a:t>
            </a:r>
            <a:endParaRPr lang="en-US" sz="1950" dirty="0"/>
          </a:p>
        </p:txBody>
      </p:sp>
      <p:sp>
        <p:nvSpPr>
          <p:cNvPr id="25" name="SK-13-text-24"/>
          <p:cNvSpPr/>
          <p:nvPr/>
        </p:nvSpPr>
        <p:spPr>
          <a:xfrm>
            <a:off x="1267867" y="3086100"/>
            <a:ext cx="2548086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 of</a:t>
            </a:r>
            <a:endParaRPr lang="en-US" sz="2025" dirty="0"/>
          </a:p>
          <a:p>
            <a:pPr marL="0" indent="0" algn="l">
              <a:lnSpc>
                <a:spcPts val="2228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Childbearing Potential</a:t>
            </a:r>
            <a:endParaRPr lang="en-US" sz="2025" dirty="0"/>
          </a:p>
        </p:txBody>
      </p:sp>
      <p:sp>
        <p:nvSpPr>
          <p:cNvPr id="26" name="SK-13-text-25"/>
          <p:cNvSpPr/>
          <p:nvPr/>
        </p:nvSpPr>
        <p:spPr>
          <a:xfrm>
            <a:off x="588913" y="3929509"/>
            <a:ext cx="333285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E1B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ABSOLUTE CONTRAINDICATION</a:t>
            </a:r>
            <a:endParaRPr lang="en-US" sz="1800" dirty="0"/>
          </a:p>
        </p:txBody>
      </p:sp>
      <p:sp>
        <p:nvSpPr>
          <p:cNvPr id="27" name="SK-13-text-26"/>
          <p:cNvSpPr/>
          <p:nvPr/>
        </p:nvSpPr>
        <p:spPr>
          <a:xfrm>
            <a:off x="877788" y="4313634"/>
            <a:ext cx="276745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unless enrolled in Pregnancy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 Programme</a:t>
            </a:r>
            <a:endParaRPr lang="en-US" sz="1650" dirty="0"/>
          </a:p>
        </p:txBody>
      </p:sp>
      <p:sp>
        <p:nvSpPr>
          <p:cNvPr id="28" name="SK-13-text-27"/>
          <p:cNvSpPr/>
          <p:nvPr/>
        </p:nvSpPr>
        <p:spPr>
          <a:xfrm>
            <a:off x="1084957" y="4937671"/>
            <a:ext cx="237738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two methods of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contraception confirmed</a:t>
            </a:r>
            <a:endParaRPr lang="en-US" sz="1650" dirty="0"/>
          </a:p>
        </p:txBody>
      </p:sp>
      <p:sp>
        <p:nvSpPr>
          <p:cNvPr id="29" name="SK-13-text-28"/>
          <p:cNvSpPr/>
          <p:nvPr/>
        </p:nvSpPr>
        <p:spPr>
          <a:xfrm>
            <a:off x="1645890" y="5746998"/>
            <a:ext cx="33089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 Feb 2025</a:t>
            </a:r>
            <a:endParaRPr lang="en-US" sz="1350" dirty="0"/>
          </a:p>
        </p:txBody>
      </p:sp>
      <p:sp>
        <p:nvSpPr>
          <p:cNvPr id="30" name="SK-13-text-29"/>
          <p:cNvSpPr/>
          <p:nvPr/>
        </p:nvSpPr>
        <p:spPr>
          <a:xfrm>
            <a:off x="5096173" y="3216325"/>
            <a:ext cx="666178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Valproate in Pregnancy</a:t>
            </a:r>
            <a:endParaRPr lang="en-US" sz="1950" dirty="0"/>
          </a:p>
        </p:txBody>
      </p:sp>
      <p:sp>
        <p:nvSpPr>
          <p:cNvPr id="31" name="SK-13-text-30"/>
          <p:cNvSpPr/>
          <p:nvPr/>
        </p:nvSpPr>
        <p:spPr>
          <a:xfrm>
            <a:off x="4654153" y="3908971"/>
            <a:ext cx="287119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9E1B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10× increased risk</a:t>
            </a:r>
            <a:endParaRPr lang="en-US" sz="2400" dirty="0"/>
          </a:p>
        </p:txBody>
      </p:sp>
      <p:sp>
        <p:nvSpPr>
          <p:cNvPr id="32" name="SK-13-text-31"/>
          <p:cNvSpPr/>
          <p:nvPr/>
        </p:nvSpPr>
        <p:spPr>
          <a:xfrm>
            <a:off x="4921895" y="4286250"/>
            <a:ext cx="233585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major malformations</a:t>
            </a:r>
            <a:endParaRPr lang="en-US" sz="1650" dirty="0"/>
          </a:p>
        </p:txBody>
      </p:sp>
      <p:sp>
        <p:nvSpPr>
          <p:cNvPr id="33" name="SK-13-text-32"/>
          <p:cNvSpPr/>
          <p:nvPr/>
        </p:nvSpPr>
        <p:spPr>
          <a:xfrm>
            <a:off x="5080992" y="4690765"/>
            <a:ext cx="202986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9E1B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30–40% risk</a:t>
            </a:r>
            <a:endParaRPr lang="en-US" sz="2400" dirty="0"/>
          </a:p>
        </p:txBody>
      </p:sp>
      <p:sp>
        <p:nvSpPr>
          <p:cNvPr id="34" name="SK-13-text-33"/>
          <p:cNvSpPr/>
          <p:nvPr/>
        </p:nvSpPr>
        <p:spPr>
          <a:xfrm>
            <a:off x="4458593" y="5061198"/>
            <a:ext cx="325025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neurodevelopmental problems</a:t>
            </a:r>
            <a:endParaRPr lang="en-US" sz="1650" dirty="0"/>
          </a:p>
        </p:txBody>
      </p:sp>
      <p:sp>
        <p:nvSpPr>
          <p:cNvPr id="35" name="SK-13-text-34"/>
          <p:cNvSpPr/>
          <p:nvPr/>
        </p:nvSpPr>
        <p:spPr>
          <a:xfrm>
            <a:off x="4815780" y="5746998"/>
            <a:ext cx="66694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Teratogenic — avoid in pregnancy</a:t>
            </a:r>
            <a:endParaRPr lang="en-US" sz="1350" dirty="0"/>
          </a:p>
        </p:txBody>
      </p:sp>
      <p:sp>
        <p:nvSpPr>
          <p:cNvPr id="36" name="SK-13-text-35"/>
          <p:cNvSpPr/>
          <p:nvPr/>
        </p:nvSpPr>
        <p:spPr>
          <a:xfrm>
            <a:off x="8924479" y="3202632"/>
            <a:ext cx="32675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 Under 55</a:t>
            </a:r>
            <a:endParaRPr lang="en-US" sz="1950" dirty="0"/>
          </a:p>
        </p:txBody>
      </p:sp>
      <p:sp>
        <p:nvSpPr>
          <p:cNvPr id="37" name="SK-13-text-36"/>
          <p:cNvSpPr/>
          <p:nvPr/>
        </p:nvSpPr>
        <p:spPr>
          <a:xfrm>
            <a:off x="8355211" y="3764905"/>
            <a:ext cx="312568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Precautionary advice required</a:t>
            </a:r>
            <a:endParaRPr lang="en-US" sz="1800" dirty="0"/>
          </a:p>
        </p:txBody>
      </p:sp>
      <p:sp>
        <p:nvSpPr>
          <p:cNvPr id="38" name="SK-13-text-37"/>
          <p:cNvSpPr/>
          <p:nvPr/>
        </p:nvSpPr>
        <p:spPr>
          <a:xfrm>
            <a:off x="8485584" y="4087267"/>
            <a:ext cx="287729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Potential neurodevelopmental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effects on offspring</a:t>
            </a:r>
            <a:endParaRPr lang="en-US" sz="1650" dirty="0"/>
          </a:p>
        </p:txBody>
      </p:sp>
      <p:sp>
        <p:nvSpPr>
          <p:cNvPr id="39" name="SK-13-text-38"/>
          <p:cNvSpPr/>
          <p:nvPr/>
        </p:nvSpPr>
        <p:spPr>
          <a:xfrm>
            <a:off x="8473380" y="4642842"/>
            <a:ext cx="288949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Mandatory 2-specialist review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initiation</a:t>
            </a:r>
            <a:endParaRPr lang="en-US" sz="1650" dirty="0"/>
          </a:p>
        </p:txBody>
      </p:sp>
      <p:sp>
        <p:nvSpPr>
          <p:cNvPr id="40" name="SK-13-text-39"/>
          <p:cNvSpPr/>
          <p:nvPr/>
        </p:nvSpPr>
        <p:spPr>
          <a:xfrm>
            <a:off x="8558659" y="5191423"/>
            <a:ext cx="271879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 at every prescribing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opportunity</a:t>
            </a:r>
            <a:endParaRPr lang="en-US" sz="1650" dirty="0"/>
          </a:p>
        </p:txBody>
      </p:sp>
      <p:sp>
        <p:nvSpPr>
          <p:cNvPr id="41" name="SK-13-text-40"/>
          <p:cNvSpPr/>
          <p:nvPr/>
        </p:nvSpPr>
        <p:spPr>
          <a:xfrm>
            <a:off x="9265890" y="5753844"/>
            <a:ext cx="29261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 Sept 2024</a:t>
            </a:r>
            <a:endParaRPr lang="en-US" sz="1350" dirty="0"/>
          </a:p>
        </p:txBody>
      </p:sp>
      <p:sp>
        <p:nvSpPr>
          <p:cNvPr id="42" name="SK-13-text-41"/>
          <p:cNvSpPr/>
          <p:nvPr/>
        </p:nvSpPr>
        <p:spPr>
          <a:xfrm>
            <a:off x="609600" y="6322963"/>
            <a:ext cx="115824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INITIATE IN PRIMARY CARE Valproate is specialist-initiated. GP role: continue, monitor, and counsel — not start.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322933"/>
            <a:ext cx="1219200" cy="2857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49896"/>
            <a:ext cx="10972800" cy="1789807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" y="2914055"/>
            <a:ext cx="889992" cy="2857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6021288"/>
            <a:ext cx="10972800" cy="322213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31067" y="5911453"/>
            <a:ext cx="560933" cy="61719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988" y="3716982"/>
            <a:ext cx="11009263" cy="2180779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3716982"/>
            <a:ext cx="2409825" cy="311497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82813" y="3716982"/>
            <a:ext cx="8599438" cy="311497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4028480"/>
            <a:ext cx="2409825" cy="311497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82813" y="4028480"/>
            <a:ext cx="8599438" cy="311497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4339977"/>
            <a:ext cx="2409825" cy="311497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82813" y="4339977"/>
            <a:ext cx="8599438" cy="311497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4651474"/>
            <a:ext cx="2409825" cy="311497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82813" y="4651474"/>
            <a:ext cx="8599438" cy="311497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4962971"/>
            <a:ext cx="2409825" cy="311497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82813" y="4962971"/>
            <a:ext cx="8599438" cy="311497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5274469"/>
            <a:ext cx="2409825" cy="311497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82813" y="5274469"/>
            <a:ext cx="8599438" cy="311497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5585966"/>
            <a:ext cx="2409825" cy="311795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82813" y="5585966"/>
            <a:ext cx="8599438" cy="311795"/>
          </a:xfrm>
          <a:prstGeom prst="rect">
            <a:avLst/>
          </a:prstGeom>
        </p:spPr>
      </p:pic>
      <p:sp>
        <p:nvSpPr>
          <p:cNvPr id="25" name="SK-14-text-24"/>
          <p:cNvSpPr/>
          <p:nvPr/>
        </p:nvSpPr>
        <p:spPr>
          <a:xfrm>
            <a:off x="706338" y="3716982"/>
            <a:ext cx="2226469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b="1" dirty="0">
                <a:solidFill>
                  <a:srgbClr val="000000"/>
                </a:solidFill>
              </a:rPr>
              <a:t>Drug</a:t>
            </a:r>
            <a:endParaRPr lang="en-US" sz="1313" dirty="0"/>
          </a:p>
        </p:txBody>
      </p:sp>
      <p:sp>
        <p:nvSpPr>
          <p:cNvPr id="26" name="SK-14-text-25"/>
          <p:cNvSpPr/>
          <p:nvPr/>
        </p:nvSpPr>
        <p:spPr>
          <a:xfrm>
            <a:off x="3116163" y="3716982"/>
            <a:ext cx="8416082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b="1" dirty="0">
                <a:solidFill>
                  <a:srgbClr val="1A315E"/>
                </a:solidFill>
              </a:rPr>
              <a:t>Monitoring Required</a:t>
            </a:r>
            <a:endParaRPr lang="en-US" sz="1313" dirty="0"/>
          </a:p>
        </p:txBody>
      </p:sp>
      <p:sp>
        <p:nvSpPr>
          <p:cNvPr id="27" name="SK-14-text-26"/>
          <p:cNvSpPr/>
          <p:nvPr/>
        </p:nvSpPr>
        <p:spPr>
          <a:xfrm>
            <a:off x="706338" y="4028480"/>
            <a:ext cx="2395886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b="1" dirty="0">
                <a:solidFill>
                  <a:srgbClr val="000000"/>
                </a:solidFill>
              </a:rPr>
              <a:t>Carbamazepine</a:t>
            </a:r>
            <a:endParaRPr lang="en-US" sz="1313" dirty="0"/>
          </a:p>
        </p:txBody>
      </p:sp>
      <p:sp>
        <p:nvSpPr>
          <p:cNvPr id="28" name="SK-14-text-27"/>
          <p:cNvSpPr/>
          <p:nvPr/>
        </p:nvSpPr>
        <p:spPr>
          <a:xfrm>
            <a:off x="3116163" y="4028480"/>
            <a:ext cx="9075837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dirty="0">
                <a:solidFill>
                  <a:srgbClr val="000000"/>
                </a:solidFill>
              </a:rPr>
              <a:t>FBC + LFTs before starting and regularly; blood level if toxicity or compliance concern</a:t>
            </a:r>
            <a:endParaRPr lang="en-US" sz="1313" dirty="0"/>
          </a:p>
        </p:txBody>
      </p:sp>
      <p:sp>
        <p:nvSpPr>
          <p:cNvPr id="29" name="SK-14-text-28"/>
          <p:cNvSpPr/>
          <p:nvPr/>
        </p:nvSpPr>
        <p:spPr>
          <a:xfrm>
            <a:off x="706338" y="4339977"/>
            <a:ext cx="2226469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b="1" dirty="0">
                <a:solidFill>
                  <a:srgbClr val="000000"/>
                </a:solidFill>
              </a:rPr>
              <a:t>Phenytoin</a:t>
            </a:r>
            <a:endParaRPr lang="en-US" sz="1313" dirty="0"/>
          </a:p>
        </p:txBody>
      </p:sp>
      <p:sp>
        <p:nvSpPr>
          <p:cNvPr id="30" name="SK-14-text-29"/>
          <p:cNvSpPr/>
          <p:nvPr/>
        </p:nvSpPr>
        <p:spPr>
          <a:xfrm>
            <a:off x="3116163" y="4339977"/>
            <a:ext cx="9075837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dirty="0">
                <a:solidFill>
                  <a:srgbClr val="000000"/>
                </a:solidFill>
              </a:rPr>
              <a:t>Blood level if toxicity or compliance suspected; narrow therapeutic window; check FBC + LFTs</a:t>
            </a:r>
            <a:endParaRPr lang="en-US" sz="1313" dirty="0"/>
          </a:p>
        </p:txBody>
      </p:sp>
      <p:sp>
        <p:nvSpPr>
          <p:cNvPr id="31" name="SK-14-text-30"/>
          <p:cNvSpPr/>
          <p:nvPr/>
        </p:nvSpPr>
        <p:spPr>
          <a:xfrm>
            <a:off x="706338" y="4651474"/>
            <a:ext cx="2226469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b="1" dirty="0">
                <a:solidFill>
                  <a:srgbClr val="000000"/>
                </a:solidFill>
              </a:rPr>
              <a:t>Valproate</a:t>
            </a:r>
            <a:endParaRPr lang="en-US" sz="1313" dirty="0"/>
          </a:p>
        </p:txBody>
      </p:sp>
      <p:sp>
        <p:nvSpPr>
          <p:cNvPr id="32" name="SK-14-text-31"/>
          <p:cNvSpPr/>
          <p:nvPr/>
        </p:nvSpPr>
        <p:spPr>
          <a:xfrm>
            <a:off x="3116163" y="4651474"/>
            <a:ext cx="9075837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dirty="0">
                <a:solidFill>
                  <a:srgbClr val="000000"/>
                </a:solidFill>
              </a:rPr>
              <a:t>FBC + LFTs before starting and regularly; blood level not routinely useful</a:t>
            </a:r>
            <a:endParaRPr lang="en-US" sz="1313" dirty="0"/>
          </a:p>
        </p:txBody>
      </p:sp>
      <p:sp>
        <p:nvSpPr>
          <p:cNvPr id="33" name="SK-14-text-32"/>
          <p:cNvSpPr/>
          <p:nvPr/>
        </p:nvSpPr>
        <p:spPr>
          <a:xfrm>
            <a:off x="706338" y="4962971"/>
            <a:ext cx="2226469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b="1" dirty="0">
                <a:solidFill>
                  <a:srgbClr val="000000"/>
                </a:solidFill>
              </a:rPr>
              <a:t>Lamotrigine</a:t>
            </a:r>
            <a:endParaRPr lang="en-US" sz="1313" dirty="0"/>
          </a:p>
        </p:txBody>
      </p:sp>
      <p:sp>
        <p:nvSpPr>
          <p:cNvPr id="34" name="SK-14-text-33"/>
          <p:cNvSpPr/>
          <p:nvPr/>
        </p:nvSpPr>
        <p:spPr>
          <a:xfrm>
            <a:off x="3116163" y="4962971"/>
            <a:ext cx="8416082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dirty="0">
                <a:solidFill>
                  <a:srgbClr val="000000"/>
                </a:solidFill>
              </a:rPr>
              <a:t>No routine blood monitoring required</a:t>
            </a:r>
            <a:endParaRPr lang="en-US" sz="1313" dirty="0"/>
          </a:p>
        </p:txBody>
      </p:sp>
      <p:sp>
        <p:nvSpPr>
          <p:cNvPr id="35" name="SK-14-text-34"/>
          <p:cNvSpPr/>
          <p:nvPr/>
        </p:nvSpPr>
        <p:spPr>
          <a:xfrm>
            <a:off x="706338" y="5274469"/>
            <a:ext cx="2395886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b="1" dirty="0">
                <a:solidFill>
                  <a:srgbClr val="000000"/>
                </a:solidFill>
              </a:rPr>
              <a:t>Levetiracetam</a:t>
            </a:r>
            <a:endParaRPr lang="en-US" sz="1313" dirty="0"/>
          </a:p>
        </p:txBody>
      </p:sp>
      <p:sp>
        <p:nvSpPr>
          <p:cNvPr id="36" name="SK-14-text-35"/>
          <p:cNvSpPr/>
          <p:nvPr/>
        </p:nvSpPr>
        <p:spPr>
          <a:xfrm>
            <a:off x="3116163" y="5274469"/>
            <a:ext cx="8416082" cy="311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dirty="0">
                <a:solidFill>
                  <a:srgbClr val="000000"/>
                </a:solidFill>
              </a:rPr>
              <a:t>No routine blood monitoring required</a:t>
            </a:r>
            <a:endParaRPr lang="en-US" sz="1313" dirty="0"/>
          </a:p>
        </p:txBody>
      </p:sp>
      <p:sp>
        <p:nvSpPr>
          <p:cNvPr id="37" name="SK-14-text-36"/>
          <p:cNvSpPr/>
          <p:nvPr/>
        </p:nvSpPr>
        <p:spPr>
          <a:xfrm>
            <a:off x="706338" y="5585966"/>
            <a:ext cx="2226469" cy="3117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b="1" dirty="0">
                <a:solidFill>
                  <a:srgbClr val="000000"/>
                </a:solidFill>
              </a:rPr>
              <a:t>Clobazam</a:t>
            </a:r>
            <a:endParaRPr lang="en-US" sz="1313" dirty="0"/>
          </a:p>
        </p:txBody>
      </p:sp>
      <p:sp>
        <p:nvSpPr>
          <p:cNvPr id="38" name="SK-14-text-37"/>
          <p:cNvSpPr/>
          <p:nvPr/>
        </p:nvSpPr>
        <p:spPr>
          <a:xfrm>
            <a:off x="3116163" y="5585966"/>
            <a:ext cx="8416082" cy="3117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13" dirty="0">
                <a:solidFill>
                  <a:srgbClr val="000000"/>
                </a:solidFill>
              </a:rPr>
              <a:t>No routine blood monitoring required</a:t>
            </a:r>
            <a:endParaRPr lang="en-US" sz="1313" dirty="0"/>
          </a:p>
        </p:txBody>
      </p:sp>
      <p:sp>
        <p:nvSpPr>
          <p:cNvPr id="39" name="SK-14-text-38"/>
          <p:cNvSpPr/>
          <p:nvPr/>
        </p:nvSpPr>
        <p:spPr>
          <a:xfrm>
            <a:off x="109686" y="34230"/>
            <a:ext cx="694467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40" name="SK-14-text-39"/>
          <p:cNvSpPr/>
          <p:nvPr/>
        </p:nvSpPr>
        <p:spPr>
          <a:xfrm>
            <a:off x="10241161" y="54769"/>
            <a:ext cx="19508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41" name="SK-14-text-40"/>
          <p:cNvSpPr/>
          <p:nvPr/>
        </p:nvSpPr>
        <p:spPr>
          <a:xfrm>
            <a:off x="572988" y="569119"/>
            <a:ext cx="68751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ANTI-SEIZURE MEDICATIONS · SAFETY</a:t>
            </a:r>
            <a:endParaRPr lang="en-US" sz="1350" dirty="0"/>
          </a:p>
        </p:txBody>
      </p:sp>
      <p:sp>
        <p:nvSpPr>
          <p:cNvPr id="42" name="SK-14-text-41"/>
          <p:cNvSpPr/>
          <p:nvPr/>
        </p:nvSpPr>
        <p:spPr>
          <a:xfrm>
            <a:off x="572988" y="843409"/>
            <a:ext cx="1161901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A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Topiramate Safety &amp; Drug Monitoring</a:t>
            </a:r>
            <a:endParaRPr lang="en-US" sz="3150" dirty="0"/>
          </a:p>
        </p:txBody>
      </p:sp>
      <p:sp>
        <p:nvSpPr>
          <p:cNvPr id="43" name="SK-14-text-42"/>
          <p:cNvSpPr/>
          <p:nvPr/>
        </p:nvSpPr>
        <p:spPr>
          <a:xfrm>
            <a:off x="719286" y="1659582"/>
            <a:ext cx="764571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Topiramate — Mandatory PPP</a:t>
            </a:r>
            <a:endParaRPr lang="en-US" sz="1725" dirty="0"/>
          </a:p>
        </p:txBody>
      </p:sp>
      <p:sp>
        <p:nvSpPr>
          <p:cNvPr id="44" name="SK-14-text-43"/>
          <p:cNvSpPr/>
          <p:nvPr/>
        </p:nvSpPr>
        <p:spPr>
          <a:xfrm>
            <a:off x="719286" y="2002482"/>
            <a:ext cx="114727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Pregnancy Prevention Programme (PPP) now mandatory — introduced MHRA 2024 for all women of childbearing potential</a:t>
            </a:r>
            <a:endParaRPr lang="en-US" sz="1500" dirty="0"/>
          </a:p>
        </p:txBody>
      </p:sp>
      <p:sp>
        <p:nvSpPr>
          <p:cNvPr id="45" name="SK-14-text-44"/>
          <p:cNvSpPr/>
          <p:nvPr/>
        </p:nvSpPr>
        <p:spPr>
          <a:xfrm>
            <a:off x="719286" y="2297311"/>
            <a:ext cx="114727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Risks to exposed infants: cleft lip/palate and neurodevelopmental disorders</a:t>
            </a:r>
            <a:endParaRPr lang="en-US" sz="1500" dirty="0"/>
          </a:p>
        </p:txBody>
      </p:sp>
      <p:sp>
        <p:nvSpPr>
          <p:cNvPr id="46" name="SK-14-text-45"/>
          <p:cNvSpPr/>
          <p:nvPr/>
        </p:nvSpPr>
        <p:spPr>
          <a:xfrm>
            <a:off x="719286" y="2585442"/>
            <a:ext cx="114727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Both valproate AND topiramate now require mandatory PPP — counsel patients at every review</a:t>
            </a:r>
            <a:endParaRPr lang="en-US" sz="1500" dirty="0"/>
          </a:p>
        </p:txBody>
      </p:sp>
      <p:sp>
        <p:nvSpPr>
          <p:cNvPr id="47" name="SK-14-text-46"/>
          <p:cNvSpPr/>
          <p:nvPr/>
        </p:nvSpPr>
        <p:spPr>
          <a:xfrm>
            <a:off x="719286" y="3003798"/>
            <a:ext cx="114727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MHRA Drug Safety Update 2024 · Confirm contraception and understanding at each prescription</a:t>
            </a:r>
            <a:endParaRPr lang="en-US" sz="1350" dirty="0"/>
          </a:p>
        </p:txBody>
      </p:sp>
      <p:sp>
        <p:nvSpPr>
          <p:cNvPr id="48" name="SK-14-text-47"/>
          <p:cNvSpPr/>
          <p:nvPr/>
        </p:nvSpPr>
        <p:spPr>
          <a:xfrm>
            <a:off x="572988" y="3449538"/>
            <a:ext cx="8553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6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MONITORING REQUIREMENTS BY DRUG</a:t>
            </a:r>
            <a:endParaRPr lang="en-US" sz="1500" dirty="0"/>
          </a:p>
        </p:txBody>
      </p:sp>
      <p:sp>
        <p:nvSpPr>
          <p:cNvPr id="49" name="SK-14-text-48"/>
          <p:cNvSpPr/>
          <p:nvPr/>
        </p:nvSpPr>
        <p:spPr>
          <a:xfrm>
            <a:off x="1914079" y="6062365"/>
            <a:ext cx="1027792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Key rule: If the patient is well controlled — do NOT check drug levels without a clinical reason</a:t>
            </a:r>
            <a:endParaRPr lang="en-US" sz="1500" dirty="0"/>
          </a:p>
        </p:txBody>
      </p:sp>
      <p:sp>
        <p:nvSpPr>
          <p:cNvPr id="50" name="SK-14-text-49"/>
          <p:cNvSpPr/>
          <p:nvPr/>
        </p:nvSpPr>
        <p:spPr>
          <a:xfrm>
            <a:off x="2255490" y="6597253"/>
            <a:ext cx="99365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Educational purposes only. Always verify doses and monitoring with current NICE NG217 and BNF 2025–2026.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2505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1549301"/>
            <a:ext cx="2438400" cy="2857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2043559"/>
            <a:ext cx="5596086" cy="192018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871" y="2043559"/>
            <a:ext cx="5596086" cy="192018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4100959"/>
            <a:ext cx="5596086" cy="226308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871" y="4100959"/>
            <a:ext cx="5596086" cy="226308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6475" y="4251871"/>
            <a:ext cx="19050" cy="1961257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7765" y="5719465"/>
            <a:ext cx="1024235" cy="1152079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4251871"/>
            <a:ext cx="304800" cy="294829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377" y="4245025"/>
            <a:ext cx="341263" cy="322213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4353" y="2153394"/>
            <a:ext cx="292596" cy="329059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6377" y="2153394"/>
            <a:ext cx="341263" cy="308521"/>
          </a:xfrm>
          <a:prstGeom prst="rect">
            <a:avLst/>
          </a:prstGeom>
        </p:spPr>
      </p:pic>
      <p:sp>
        <p:nvSpPr>
          <p:cNvPr id="16" name="SK-15-text-15"/>
          <p:cNvSpPr/>
          <p:nvPr/>
        </p:nvSpPr>
        <p:spPr>
          <a:xfrm>
            <a:off x="426690" y="82153"/>
            <a:ext cx="66427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7" name="SK-15-text-16"/>
          <p:cNvSpPr/>
          <p:nvPr/>
        </p:nvSpPr>
        <p:spPr>
          <a:xfrm>
            <a:off x="9936361" y="102840"/>
            <a:ext cx="22556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8" name="SK-15-text-17"/>
          <p:cNvSpPr/>
          <p:nvPr/>
        </p:nvSpPr>
        <p:spPr>
          <a:xfrm>
            <a:off x="414486" y="589657"/>
            <a:ext cx="53016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4B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— SECTION 4</a:t>
            </a:r>
            <a:endParaRPr lang="en-US" sz="1650" dirty="0"/>
          </a:p>
        </p:txBody>
      </p:sp>
      <p:sp>
        <p:nvSpPr>
          <p:cNvPr id="19" name="SK-15-text-18"/>
          <p:cNvSpPr/>
          <p:nvPr/>
        </p:nvSpPr>
        <p:spPr>
          <a:xfrm>
            <a:off x="426690" y="918865"/>
            <a:ext cx="11765310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Epilepsy, Contraception &amp; Enzyme Inducers</a:t>
            </a:r>
            <a:endParaRPr lang="en-US" sz="3825" dirty="0"/>
          </a:p>
        </p:txBody>
      </p:sp>
      <p:sp>
        <p:nvSpPr>
          <p:cNvPr id="20" name="SK-15-text-19"/>
          <p:cNvSpPr/>
          <p:nvPr/>
        </p:nvSpPr>
        <p:spPr>
          <a:xfrm>
            <a:off x="402282" y="1693813"/>
            <a:ext cx="1178971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 · Hormonal contraceptive interactions in clinical practice</a:t>
            </a:r>
            <a:endParaRPr lang="en-US" sz="1650" dirty="0"/>
          </a:p>
        </p:txBody>
      </p:sp>
      <p:sp>
        <p:nvSpPr>
          <p:cNvPr id="21" name="SK-15-text-20"/>
          <p:cNvSpPr/>
          <p:nvPr/>
        </p:nvSpPr>
        <p:spPr>
          <a:xfrm>
            <a:off x="889992" y="2187625"/>
            <a:ext cx="108337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Enzyme-Inducing ASMs Reduce OCP Efficacy</a:t>
            </a:r>
            <a:endParaRPr lang="en-US" sz="1650" dirty="0"/>
          </a:p>
        </p:txBody>
      </p:sp>
      <p:sp>
        <p:nvSpPr>
          <p:cNvPr id="22" name="SK-15-text-21"/>
          <p:cNvSpPr/>
          <p:nvPr/>
        </p:nvSpPr>
        <p:spPr>
          <a:xfrm>
            <a:off x="938659" y="2564755"/>
            <a:ext cx="38766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Carbamazepine</a:t>
            </a:r>
            <a:endParaRPr lang="en-US" sz="1650" dirty="0"/>
          </a:p>
        </p:txBody>
      </p:sp>
      <p:sp>
        <p:nvSpPr>
          <p:cNvPr id="23" name="SK-15-text-22"/>
          <p:cNvSpPr/>
          <p:nvPr/>
        </p:nvSpPr>
        <p:spPr>
          <a:xfrm>
            <a:off x="938659" y="2873425"/>
            <a:ext cx="28708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Phenytoin</a:t>
            </a:r>
            <a:endParaRPr lang="en-US" sz="1650" dirty="0"/>
          </a:p>
        </p:txBody>
      </p:sp>
      <p:sp>
        <p:nvSpPr>
          <p:cNvPr id="24" name="SK-15-text-23"/>
          <p:cNvSpPr/>
          <p:nvPr/>
        </p:nvSpPr>
        <p:spPr>
          <a:xfrm>
            <a:off x="938659" y="3175248"/>
            <a:ext cx="38766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Phenobarbital</a:t>
            </a:r>
            <a:endParaRPr lang="en-US" sz="1650" dirty="0"/>
          </a:p>
        </p:txBody>
      </p:sp>
      <p:sp>
        <p:nvSpPr>
          <p:cNvPr id="25" name="SK-15-text-24"/>
          <p:cNvSpPr/>
          <p:nvPr/>
        </p:nvSpPr>
        <p:spPr>
          <a:xfrm>
            <a:off x="3218557" y="2571750"/>
            <a:ext cx="28708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Primidone</a:t>
            </a:r>
            <a:endParaRPr lang="en-US" sz="1650" dirty="0"/>
          </a:p>
        </p:txBody>
      </p:sp>
      <p:sp>
        <p:nvSpPr>
          <p:cNvPr id="26" name="SK-15-text-25"/>
          <p:cNvSpPr/>
          <p:nvPr/>
        </p:nvSpPr>
        <p:spPr>
          <a:xfrm>
            <a:off x="3218557" y="2873425"/>
            <a:ext cx="38766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Oxcarbazepine</a:t>
            </a:r>
            <a:endParaRPr lang="en-US" sz="1650" dirty="0"/>
          </a:p>
        </p:txBody>
      </p:sp>
      <p:sp>
        <p:nvSpPr>
          <p:cNvPr id="27" name="SK-15-text-26"/>
          <p:cNvSpPr/>
          <p:nvPr/>
        </p:nvSpPr>
        <p:spPr>
          <a:xfrm>
            <a:off x="3218557" y="3175248"/>
            <a:ext cx="71456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Topiramate (&gt;200 mg/day)</a:t>
            </a:r>
            <a:endParaRPr lang="en-US" sz="1650" dirty="0"/>
          </a:p>
        </p:txBody>
      </p:sp>
      <p:sp>
        <p:nvSpPr>
          <p:cNvPr id="28" name="SK-15-text-27"/>
          <p:cNvSpPr/>
          <p:nvPr/>
        </p:nvSpPr>
        <p:spPr>
          <a:xfrm>
            <a:off x="914400" y="3600450"/>
            <a:ext cx="106660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39C1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OCP — UNRELIABLE with these drugs</a:t>
            </a:r>
            <a:endParaRPr lang="en-US" sz="1650" dirty="0"/>
          </a:p>
        </p:txBody>
      </p:sp>
      <p:sp>
        <p:nvSpPr>
          <p:cNvPr id="29" name="SK-15-text-28"/>
          <p:cNvSpPr/>
          <p:nvPr/>
        </p:nvSpPr>
        <p:spPr>
          <a:xfrm>
            <a:off x="6607969" y="2187625"/>
            <a:ext cx="55840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Non-Enzyme-Inducing ASMs OCP Remains Effective</a:t>
            </a:r>
            <a:endParaRPr lang="en-US" sz="1650" dirty="0"/>
          </a:p>
        </p:txBody>
      </p:sp>
      <p:sp>
        <p:nvSpPr>
          <p:cNvPr id="30" name="SK-15-text-29"/>
          <p:cNvSpPr/>
          <p:nvPr/>
        </p:nvSpPr>
        <p:spPr>
          <a:xfrm>
            <a:off x="6620173" y="2564755"/>
            <a:ext cx="46310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Sodium valproate</a:t>
            </a:r>
            <a:endParaRPr lang="en-US" sz="1650" dirty="0"/>
          </a:p>
        </p:txBody>
      </p:sp>
      <p:sp>
        <p:nvSpPr>
          <p:cNvPr id="31" name="SK-15-text-30"/>
          <p:cNvSpPr/>
          <p:nvPr/>
        </p:nvSpPr>
        <p:spPr>
          <a:xfrm>
            <a:off x="6620173" y="2873425"/>
            <a:ext cx="33737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Lamotrigine</a:t>
            </a:r>
            <a:endParaRPr lang="en-US" sz="1650" dirty="0"/>
          </a:p>
        </p:txBody>
      </p:sp>
      <p:sp>
        <p:nvSpPr>
          <p:cNvPr id="32" name="SK-15-text-31"/>
          <p:cNvSpPr/>
          <p:nvPr/>
        </p:nvSpPr>
        <p:spPr>
          <a:xfrm>
            <a:off x="6620173" y="3175248"/>
            <a:ext cx="38766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Levetiracetam</a:t>
            </a:r>
            <a:endParaRPr lang="en-US" sz="1650" dirty="0"/>
          </a:p>
        </p:txBody>
      </p:sp>
      <p:sp>
        <p:nvSpPr>
          <p:cNvPr id="33" name="SK-15-text-32"/>
          <p:cNvSpPr/>
          <p:nvPr/>
        </p:nvSpPr>
        <p:spPr>
          <a:xfrm>
            <a:off x="9058573" y="2571750"/>
            <a:ext cx="312229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Gabapentin</a:t>
            </a:r>
            <a:endParaRPr lang="en-US" sz="1650" dirty="0"/>
          </a:p>
        </p:txBody>
      </p:sp>
      <p:sp>
        <p:nvSpPr>
          <p:cNvPr id="34" name="SK-15-text-33"/>
          <p:cNvSpPr/>
          <p:nvPr/>
        </p:nvSpPr>
        <p:spPr>
          <a:xfrm>
            <a:off x="9058573" y="2873425"/>
            <a:ext cx="26193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Clobazam</a:t>
            </a:r>
            <a:endParaRPr lang="en-US" sz="1650" dirty="0"/>
          </a:p>
        </p:txBody>
      </p:sp>
      <p:sp>
        <p:nvSpPr>
          <p:cNvPr id="35" name="SK-15-text-34"/>
          <p:cNvSpPr/>
          <p:nvPr/>
        </p:nvSpPr>
        <p:spPr>
          <a:xfrm>
            <a:off x="9058573" y="3168253"/>
            <a:ext cx="31334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Benzodiazepines</a:t>
            </a:r>
            <a:endParaRPr lang="en-US" sz="1650" dirty="0"/>
          </a:p>
        </p:txBody>
      </p:sp>
      <p:sp>
        <p:nvSpPr>
          <p:cNvPr id="36" name="SK-15-text-35"/>
          <p:cNvSpPr/>
          <p:nvPr/>
        </p:nvSpPr>
        <p:spPr>
          <a:xfrm>
            <a:off x="6607969" y="3600450"/>
            <a:ext cx="55840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OCP efficacy maintained</a:t>
            </a:r>
            <a:endParaRPr lang="en-US" sz="1650" dirty="0"/>
          </a:p>
        </p:txBody>
      </p:sp>
      <p:sp>
        <p:nvSpPr>
          <p:cNvPr id="37" name="SK-15-text-36"/>
          <p:cNvSpPr/>
          <p:nvPr/>
        </p:nvSpPr>
        <p:spPr>
          <a:xfrm>
            <a:off x="926455" y="4279255"/>
            <a:ext cx="112655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 Contraception with Enzyme Inducers</a:t>
            </a:r>
            <a:endParaRPr lang="en-US" sz="1650" dirty="0"/>
          </a:p>
        </p:txBody>
      </p:sp>
      <p:sp>
        <p:nvSpPr>
          <p:cNvPr id="38" name="SK-15-text-37"/>
          <p:cNvSpPr/>
          <p:nvPr/>
        </p:nvSpPr>
        <p:spPr>
          <a:xfrm>
            <a:off x="914400" y="4649688"/>
            <a:ext cx="10839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LARC — long-acting reversible contraception</a:t>
            </a:r>
            <a:endParaRPr lang="en-US" sz="1500" dirty="0"/>
          </a:p>
        </p:txBody>
      </p:sp>
      <p:sp>
        <p:nvSpPr>
          <p:cNvPr id="39" name="SK-15-text-38"/>
          <p:cNvSpPr/>
          <p:nvPr/>
        </p:nvSpPr>
        <p:spPr>
          <a:xfrm>
            <a:off x="914400" y="4951363"/>
            <a:ext cx="112776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IUD (copper or hormonal) — unaffected by enzyme inducers</a:t>
            </a:r>
            <a:endParaRPr lang="en-US" sz="1500" dirty="0"/>
          </a:p>
        </p:txBody>
      </p:sp>
      <p:sp>
        <p:nvSpPr>
          <p:cNvPr id="40" name="SK-15-text-39"/>
          <p:cNvSpPr/>
          <p:nvPr/>
        </p:nvSpPr>
        <p:spPr>
          <a:xfrm>
            <a:off x="914400" y="5260032"/>
            <a:ext cx="112776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Implant — may have reduced efficacy; use with caution</a:t>
            </a:r>
            <a:endParaRPr lang="en-US" sz="1500" dirty="0"/>
          </a:p>
        </p:txBody>
      </p:sp>
      <p:sp>
        <p:nvSpPr>
          <p:cNvPr id="41" name="SK-15-text-40"/>
          <p:cNvSpPr/>
          <p:nvPr/>
        </p:nvSpPr>
        <p:spPr>
          <a:xfrm>
            <a:off x="914400" y="5554861"/>
            <a:ext cx="112776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Depo-Provera injection — manufacturer reports no interaction</a:t>
            </a:r>
            <a:endParaRPr lang="en-US" sz="1500" dirty="0"/>
          </a:p>
        </p:txBody>
      </p:sp>
      <p:sp>
        <p:nvSpPr>
          <p:cNvPr id="42" name="SK-15-text-41"/>
          <p:cNvSpPr/>
          <p:nvPr/>
        </p:nvSpPr>
        <p:spPr>
          <a:xfrm>
            <a:off x="914400" y="5856684"/>
            <a:ext cx="11068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Barrier methods — always appropriate as addition</a:t>
            </a:r>
            <a:endParaRPr lang="en-US" sz="1500" dirty="0"/>
          </a:p>
        </p:txBody>
      </p:sp>
      <p:sp>
        <p:nvSpPr>
          <p:cNvPr id="43" name="SK-15-text-42"/>
          <p:cNvSpPr/>
          <p:nvPr/>
        </p:nvSpPr>
        <p:spPr>
          <a:xfrm>
            <a:off x="6607969" y="4279255"/>
            <a:ext cx="558403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Lamotrigine + OCP — Special Interaction</a:t>
            </a:r>
            <a:endParaRPr lang="en-US" sz="1650" dirty="0"/>
          </a:p>
        </p:txBody>
      </p:sp>
      <p:sp>
        <p:nvSpPr>
          <p:cNvPr id="44" name="SK-15-text-43"/>
          <p:cNvSpPr/>
          <p:nvPr/>
        </p:nvSpPr>
        <p:spPr>
          <a:xfrm>
            <a:off x="6607969" y="4649688"/>
            <a:ext cx="55840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OCP increases lamotrigine clearance → lower lamotrigine levels</a:t>
            </a:r>
            <a:endParaRPr lang="en-US" sz="1500" dirty="0"/>
          </a:p>
        </p:txBody>
      </p:sp>
      <p:sp>
        <p:nvSpPr>
          <p:cNvPr id="45" name="SK-15-text-44"/>
          <p:cNvSpPr/>
          <p:nvPr/>
        </p:nvSpPr>
        <p:spPr>
          <a:xfrm>
            <a:off x="6607969" y="4937671"/>
            <a:ext cx="55840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Risk: seizure breakthrough when OCP is started</a:t>
            </a:r>
            <a:endParaRPr lang="en-US" sz="1500" dirty="0"/>
          </a:p>
        </p:txBody>
      </p:sp>
      <p:sp>
        <p:nvSpPr>
          <p:cNvPr id="46" name="SK-15-text-45"/>
          <p:cNvSpPr/>
          <p:nvPr/>
        </p:nvSpPr>
        <p:spPr>
          <a:xfrm>
            <a:off x="6607969" y="5232648"/>
            <a:ext cx="55840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Risk: lamotrigine toxicity during pill-free week (levels spike)</a:t>
            </a:r>
            <a:endParaRPr lang="en-US" sz="1500" dirty="0"/>
          </a:p>
        </p:txBody>
      </p:sp>
      <p:sp>
        <p:nvSpPr>
          <p:cNvPr id="47" name="SK-15-text-46"/>
          <p:cNvSpPr/>
          <p:nvPr/>
        </p:nvSpPr>
        <p:spPr>
          <a:xfrm>
            <a:off x="6607969" y="5527477"/>
            <a:ext cx="452318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Action: specialist review before starting/stopping OCP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on lamotrigine</a:t>
            </a:r>
            <a:endParaRPr lang="en-US" sz="1350" dirty="0"/>
          </a:p>
        </p:txBody>
      </p:sp>
      <p:sp>
        <p:nvSpPr>
          <p:cNvPr id="48" name="SK-15-text-47"/>
          <p:cNvSpPr/>
          <p:nvPr/>
        </p:nvSpPr>
        <p:spPr>
          <a:xfrm>
            <a:off x="6607969" y="6048673"/>
            <a:ext cx="55840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closely — dose adjustment may be needed</a:t>
            </a:r>
            <a:endParaRPr lang="en-US" sz="1500" dirty="0"/>
          </a:p>
        </p:txBody>
      </p:sp>
      <p:sp>
        <p:nvSpPr>
          <p:cNvPr id="49" name="SK-15-text-48"/>
          <p:cNvSpPr/>
          <p:nvPr/>
        </p:nvSpPr>
        <p:spPr>
          <a:xfrm>
            <a:off x="3584377" y="6604248"/>
            <a:ext cx="86076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Educational purposes only. Always verify with current NICE/BNF guidance.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66279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530846"/>
            <a:ext cx="1182588" cy="3810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1561" y="1611511"/>
            <a:ext cx="524173" cy="308521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894" y="1878955"/>
            <a:ext cx="3596580" cy="3456384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2777" y="1782961"/>
            <a:ext cx="219373" cy="95994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18384" y="1878955"/>
            <a:ext cx="3742879" cy="3456384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0275" y="4480322"/>
            <a:ext cx="1536055" cy="9525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5373" y="4480322"/>
            <a:ext cx="1536055" cy="9525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55969" y="1611511"/>
            <a:ext cx="524173" cy="308521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44173" y="1878955"/>
            <a:ext cx="3596580" cy="3456384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894" y="5513784"/>
            <a:ext cx="11301859" cy="946398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894" y="5513784"/>
            <a:ext cx="121890" cy="946398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41396" y="1577280"/>
            <a:ext cx="426690" cy="528042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27663" y="1577280"/>
            <a:ext cx="524173" cy="507355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35969" y="1611511"/>
            <a:ext cx="438894" cy="466279"/>
          </a:xfrm>
          <a:prstGeom prst="rect">
            <a:avLst/>
          </a:prstGeom>
        </p:spPr>
      </p:pic>
      <p:sp>
        <p:nvSpPr>
          <p:cNvPr id="19" name="SK-16-text-18"/>
          <p:cNvSpPr/>
          <p:nvPr/>
        </p:nvSpPr>
        <p:spPr>
          <a:xfrm>
            <a:off x="426690" y="102840"/>
            <a:ext cx="57369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20" name="SK-16-text-19"/>
          <p:cNvSpPr/>
          <p:nvPr/>
        </p:nvSpPr>
        <p:spPr>
          <a:xfrm>
            <a:off x="9863286" y="109686"/>
            <a:ext cx="23287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1" name="SK-16-text-20"/>
          <p:cNvSpPr/>
          <p:nvPr/>
        </p:nvSpPr>
        <p:spPr>
          <a:xfrm>
            <a:off x="414486" y="617190"/>
            <a:ext cx="874204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A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· Special Situations</a:t>
            </a:r>
            <a:endParaRPr lang="en-US" sz="1950" dirty="0"/>
          </a:p>
        </p:txBody>
      </p:sp>
      <p:sp>
        <p:nvSpPr>
          <p:cNvPr id="22" name="SK-16-text-21"/>
          <p:cNvSpPr/>
          <p:nvPr/>
        </p:nvSpPr>
        <p:spPr>
          <a:xfrm>
            <a:off x="414486" y="946398"/>
            <a:ext cx="1177751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&amp; Pre-conception Care</a:t>
            </a:r>
            <a:endParaRPr lang="en-US" sz="3750" dirty="0"/>
          </a:p>
        </p:txBody>
      </p:sp>
      <p:sp>
        <p:nvSpPr>
          <p:cNvPr id="23" name="SK-16-text-22"/>
          <p:cNvSpPr/>
          <p:nvPr/>
        </p:nvSpPr>
        <p:spPr>
          <a:xfrm>
            <a:off x="1267867" y="2187625"/>
            <a:ext cx="48787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Pregnancy</a:t>
            </a:r>
            <a:endParaRPr lang="en-US" sz="1950" dirty="0"/>
          </a:p>
        </p:txBody>
      </p:sp>
      <p:sp>
        <p:nvSpPr>
          <p:cNvPr id="24" name="SK-16-text-23"/>
          <p:cNvSpPr/>
          <p:nvPr/>
        </p:nvSpPr>
        <p:spPr>
          <a:xfrm>
            <a:off x="572988" y="2537371"/>
            <a:ext cx="31698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Pre-conception counselling is essential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plan ahead</a:t>
            </a:r>
            <a:endParaRPr lang="en-US" sz="1350" dirty="0"/>
          </a:p>
        </p:txBody>
      </p:sp>
      <p:sp>
        <p:nvSpPr>
          <p:cNvPr id="25" name="SK-16-text-24"/>
          <p:cNvSpPr/>
          <p:nvPr/>
        </p:nvSpPr>
        <p:spPr>
          <a:xfrm>
            <a:off x="572988" y="2989957"/>
            <a:ext cx="284068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Start folic acid 5mg daily at least 3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 before conception</a:t>
            </a:r>
            <a:endParaRPr lang="en-US" sz="1350" dirty="0"/>
          </a:p>
        </p:txBody>
      </p:sp>
      <p:sp>
        <p:nvSpPr>
          <p:cNvPr id="26" name="SK-16-text-25"/>
          <p:cNvSpPr/>
          <p:nvPr/>
        </p:nvSpPr>
        <p:spPr>
          <a:xfrm>
            <a:off x="585192" y="3435846"/>
            <a:ext cx="29991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Continue folic acid through the entire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trimester</a:t>
            </a:r>
            <a:endParaRPr lang="en-US" sz="1350" dirty="0"/>
          </a:p>
        </p:txBody>
      </p:sp>
      <p:sp>
        <p:nvSpPr>
          <p:cNvPr id="27" name="SK-16-text-26"/>
          <p:cNvSpPr/>
          <p:nvPr/>
        </p:nvSpPr>
        <p:spPr>
          <a:xfrm>
            <a:off x="585192" y="3881586"/>
            <a:ext cx="314548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current ASM — is monotherapy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possible?</a:t>
            </a:r>
            <a:endParaRPr lang="en-US" sz="1350" dirty="0"/>
          </a:p>
        </p:txBody>
      </p:sp>
      <p:sp>
        <p:nvSpPr>
          <p:cNvPr id="28" name="SK-16-text-27"/>
          <p:cNvSpPr/>
          <p:nvPr/>
        </p:nvSpPr>
        <p:spPr>
          <a:xfrm>
            <a:off x="585192" y="4334173"/>
            <a:ext cx="64636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Aim for lowest effective dose</a:t>
            </a:r>
            <a:endParaRPr lang="en-US" sz="1350" dirty="0"/>
          </a:p>
        </p:txBody>
      </p:sp>
      <p:sp>
        <p:nvSpPr>
          <p:cNvPr id="29" name="SK-16-text-28"/>
          <p:cNvSpPr/>
          <p:nvPr/>
        </p:nvSpPr>
        <p:spPr>
          <a:xfrm>
            <a:off x="585192" y="4574232"/>
            <a:ext cx="306005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Discuss risk vs benefit of withdrawing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ASMs if seizure-free ≥ 2 years</a:t>
            </a:r>
            <a:endParaRPr lang="en-US" sz="1350" dirty="0"/>
          </a:p>
        </p:txBody>
      </p:sp>
      <p:sp>
        <p:nvSpPr>
          <p:cNvPr id="30" name="SK-16-text-29"/>
          <p:cNvSpPr/>
          <p:nvPr/>
        </p:nvSpPr>
        <p:spPr>
          <a:xfrm>
            <a:off x="841177" y="5081736"/>
            <a:ext cx="81305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 Jan 2025 · NICE NG247 Jan 2025</a:t>
            </a:r>
            <a:endParaRPr lang="en-US" sz="1050" dirty="0"/>
          </a:p>
        </p:txBody>
      </p:sp>
      <p:sp>
        <p:nvSpPr>
          <p:cNvPr id="31" name="SK-16-text-30"/>
          <p:cNvSpPr/>
          <p:nvPr/>
        </p:nvSpPr>
        <p:spPr>
          <a:xfrm>
            <a:off x="4498777" y="2187625"/>
            <a:ext cx="769322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ASMs in Pregnancy</a:t>
            </a:r>
            <a:endParaRPr lang="en-US" sz="1950" dirty="0"/>
          </a:p>
        </p:txBody>
      </p:sp>
      <p:sp>
        <p:nvSpPr>
          <p:cNvPr id="32" name="SK-16-text-31"/>
          <p:cNvSpPr/>
          <p:nvPr/>
        </p:nvSpPr>
        <p:spPr>
          <a:xfrm>
            <a:off x="4376886" y="2523679"/>
            <a:ext cx="78151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Lamotrigine — most safety data; widely used</a:t>
            </a:r>
            <a:endParaRPr lang="en-US" sz="1350" dirty="0"/>
          </a:p>
        </p:txBody>
      </p:sp>
      <p:sp>
        <p:nvSpPr>
          <p:cNvPr id="33" name="SK-16-text-32"/>
          <p:cNvSpPr/>
          <p:nvPr/>
        </p:nvSpPr>
        <p:spPr>
          <a:xfrm>
            <a:off x="4376886" y="2770584"/>
            <a:ext cx="299918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Levetiracetam — good safety profile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</a:t>
            </a:r>
            <a:endParaRPr lang="en-US" sz="1350" dirty="0"/>
          </a:p>
        </p:txBody>
      </p:sp>
      <p:sp>
        <p:nvSpPr>
          <p:cNvPr id="34" name="SK-16-text-33"/>
          <p:cNvSpPr/>
          <p:nvPr/>
        </p:nvSpPr>
        <p:spPr>
          <a:xfrm>
            <a:off x="4376886" y="3202632"/>
            <a:ext cx="270658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Monitor lamotrigine levels — OCP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interaction affects clearance</a:t>
            </a:r>
            <a:endParaRPr lang="en-US" sz="1350" dirty="0"/>
          </a:p>
        </p:txBody>
      </p:sp>
      <p:sp>
        <p:nvSpPr>
          <p:cNvPr id="35" name="SK-16-text-34"/>
          <p:cNvSpPr/>
          <p:nvPr/>
        </p:nvSpPr>
        <p:spPr>
          <a:xfrm>
            <a:off x="4413498" y="3627834"/>
            <a:ext cx="271879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Monotherapy always preferred over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polytherapy</a:t>
            </a:r>
            <a:endParaRPr lang="en-US" sz="1350" dirty="0"/>
          </a:p>
        </p:txBody>
      </p:sp>
      <p:sp>
        <p:nvSpPr>
          <p:cNvPr id="36" name="SK-16-text-35"/>
          <p:cNvSpPr/>
          <p:nvPr/>
        </p:nvSpPr>
        <p:spPr>
          <a:xfrm>
            <a:off x="4413498" y="4053036"/>
            <a:ext cx="777850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lowest effective dose throughout</a:t>
            </a:r>
            <a:endParaRPr lang="en-US" sz="1350" dirty="0"/>
          </a:p>
        </p:txBody>
      </p:sp>
      <p:sp>
        <p:nvSpPr>
          <p:cNvPr id="37" name="SK-16-text-36"/>
          <p:cNvSpPr/>
          <p:nvPr/>
        </p:nvSpPr>
        <p:spPr>
          <a:xfrm>
            <a:off x="5827663" y="4334173"/>
            <a:ext cx="105251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</a:t>
            </a:r>
            <a:endParaRPr lang="en-US" sz="1275" dirty="0"/>
          </a:p>
        </p:txBody>
      </p:sp>
      <p:sp>
        <p:nvSpPr>
          <p:cNvPr id="38" name="SK-16-text-37"/>
          <p:cNvSpPr/>
          <p:nvPr/>
        </p:nvSpPr>
        <p:spPr>
          <a:xfrm>
            <a:off x="4376886" y="4567386"/>
            <a:ext cx="285288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Sodium valproate — teratogenic; 10x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malformation risk</a:t>
            </a:r>
            <a:endParaRPr lang="en-US" sz="1350" dirty="0"/>
          </a:p>
        </p:txBody>
      </p:sp>
      <p:sp>
        <p:nvSpPr>
          <p:cNvPr id="39" name="SK-16-text-38"/>
          <p:cNvSpPr/>
          <p:nvPr/>
        </p:nvSpPr>
        <p:spPr>
          <a:xfrm>
            <a:off x="4376886" y="4992588"/>
            <a:ext cx="78151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❌ Topiramate — mandatory PPP; cleft palate risk</a:t>
            </a:r>
            <a:endParaRPr lang="en-US" sz="1350" dirty="0"/>
          </a:p>
        </p:txBody>
      </p:sp>
      <p:sp>
        <p:nvSpPr>
          <p:cNvPr id="40" name="SK-16-text-39"/>
          <p:cNvSpPr/>
          <p:nvPr/>
        </p:nvSpPr>
        <p:spPr>
          <a:xfrm>
            <a:off x="8546455" y="2187625"/>
            <a:ext cx="36455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During &amp; After Pregnancy</a:t>
            </a:r>
            <a:endParaRPr lang="en-US" sz="1950" dirty="0"/>
          </a:p>
        </p:txBody>
      </p:sp>
      <p:sp>
        <p:nvSpPr>
          <p:cNvPr id="41" name="SK-16-text-40"/>
          <p:cNvSpPr/>
          <p:nvPr/>
        </p:nvSpPr>
        <p:spPr>
          <a:xfrm>
            <a:off x="8290471" y="2537371"/>
            <a:ext cx="3169890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Over 90% of women with epilepsy have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successful pregnancy with careful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1350" dirty="0"/>
          </a:p>
        </p:txBody>
      </p:sp>
      <p:sp>
        <p:nvSpPr>
          <p:cNvPr id="42" name="SK-16-text-41"/>
          <p:cNvSpPr/>
          <p:nvPr/>
        </p:nvSpPr>
        <p:spPr>
          <a:xfrm>
            <a:off x="8290471" y="3195786"/>
            <a:ext cx="330398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Seizure control remains the priority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uncontrolled seizures also harm the fetus</a:t>
            </a:r>
            <a:endParaRPr lang="en-US" sz="1350" dirty="0"/>
          </a:p>
        </p:txBody>
      </p:sp>
      <p:sp>
        <p:nvSpPr>
          <p:cNvPr id="43" name="SK-16-text-42"/>
          <p:cNvSpPr/>
          <p:nvPr/>
        </p:nvSpPr>
        <p:spPr>
          <a:xfrm>
            <a:off x="8290471" y="3648373"/>
            <a:ext cx="295036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Vitamin K for neonate if mother is 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enzyme-inducing ASM</a:t>
            </a:r>
            <a:endParaRPr lang="en-US" sz="1350" dirty="0"/>
          </a:p>
        </p:txBody>
      </p:sp>
      <p:sp>
        <p:nvSpPr>
          <p:cNvPr id="44" name="SK-16-text-43"/>
          <p:cNvSpPr/>
          <p:nvPr/>
        </p:nvSpPr>
        <p:spPr>
          <a:xfrm>
            <a:off x="8290471" y="4100959"/>
            <a:ext cx="280407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Continue specialist-led monitoring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throughout pregnancy</a:t>
            </a:r>
            <a:endParaRPr lang="en-US" sz="1350" dirty="0"/>
          </a:p>
        </p:txBody>
      </p:sp>
      <p:sp>
        <p:nvSpPr>
          <p:cNvPr id="45" name="SK-16-text-44"/>
          <p:cNvSpPr/>
          <p:nvPr/>
        </p:nvSpPr>
        <p:spPr>
          <a:xfrm>
            <a:off x="8290471" y="4546848"/>
            <a:ext cx="30722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Breastfeeding: generally supported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seek specialist advice per ASM</a:t>
            </a:r>
            <a:endParaRPr lang="en-US" sz="1350" dirty="0"/>
          </a:p>
        </p:txBody>
      </p:sp>
      <p:sp>
        <p:nvSpPr>
          <p:cNvPr id="46" name="SK-16-text-45"/>
          <p:cNvSpPr/>
          <p:nvPr/>
        </p:nvSpPr>
        <p:spPr>
          <a:xfrm>
            <a:off x="670471" y="5616625"/>
            <a:ext cx="5048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💊 FOLIC ACID REMINDER</a:t>
            </a:r>
            <a:endParaRPr lang="en-US" sz="1500" dirty="0"/>
          </a:p>
        </p:txBody>
      </p:sp>
      <p:sp>
        <p:nvSpPr>
          <p:cNvPr id="47" name="SK-16-text-46"/>
          <p:cNvSpPr/>
          <p:nvPr/>
        </p:nvSpPr>
        <p:spPr>
          <a:xfrm>
            <a:off x="658267" y="5890915"/>
            <a:ext cx="568136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5mg daily — start 3 months before conception, continue through first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trimester. Standard 400mcg dose is NOT sufficient in epilepsy.</a:t>
            </a:r>
            <a:endParaRPr lang="en-US" sz="1500" dirty="0"/>
          </a:p>
        </p:txBody>
      </p:sp>
      <p:sp>
        <p:nvSpPr>
          <p:cNvPr id="48" name="SK-16-text-47"/>
          <p:cNvSpPr/>
          <p:nvPr/>
        </p:nvSpPr>
        <p:spPr>
          <a:xfrm>
            <a:off x="6778675" y="5616625"/>
            <a:ext cx="5413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📋 NICE NG217 KEY PRINCIPLE</a:t>
            </a:r>
            <a:endParaRPr lang="en-US" sz="1500" dirty="0"/>
          </a:p>
        </p:txBody>
      </p:sp>
      <p:sp>
        <p:nvSpPr>
          <p:cNvPr id="49" name="SK-16-text-48"/>
          <p:cNvSpPr/>
          <p:nvPr/>
        </p:nvSpPr>
        <p:spPr>
          <a:xfrm>
            <a:off x="6729859" y="5890915"/>
            <a:ext cx="451098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&gt;90% of women with epilepsy can have a successful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pregnancy. Careful planning and monotherapy are key.</a:t>
            </a:r>
            <a:endParaRPr lang="en-US" sz="1500" dirty="0"/>
          </a:p>
        </p:txBody>
      </p:sp>
      <p:sp>
        <p:nvSpPr>
          <p:cNvPr id="50" name="SK-16-text-49"/>
          <p:cNvSpPr/>
          <p:nvPr/>
        </p:nvSpPr>
        <p:spPr>
          <a:xfrm>
            <a:off x="2791867" y="6624786"/>
            <a:ext cx="940013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Educational purposes only. Always verify with current NICE NG217, NICE NG247, and BNF guidance.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77" y="1348234"/>
            <a:ext cx="1560463" cy="1905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1632198"/>
            <a:ext cx="8875663" cy="1961257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1632198"/>
            <a:ext cx="97482" cy="1961257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157" y="2313236"/>
            <a:ext cx="8387953" cy="9525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157" y="2758976"/>
            <a:ext cx="8387953" cy="9525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0157" y="3204716"/>
            <a:ext cx="8387953" cy="9525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70690" y="1632198"/>
            <a:ext cx="2084784" cy="1961257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77" y="3689598"/>
            <a:ext cx="11119098" cy="1014859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377" y="3689598"/>
            <a:ext cx="97482" cy="1014859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377" y="4800600"/>
            <a:ext cx="11119098" cy="1700659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377" y="4800600"/>
            <a:ext cx="97482" cy="1700659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89890" y="5431482"/>
            <a:ext cx="1401961" cy="1426369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24071" y="1755577"/>
            <a:ext cx="365671" cy="322213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9765" y="356592"/>
            <a:ext cx="243780" cy="267444"/>
          </a:xfrm>
          <a:prstGeom prst="rect">
            <a:avLst/>
          </a:prstGeom>
        </p:spPr>
      </p:pic>
      <p:sp>
        <p:nvSpPr>
          <p:cNvPr id="17" name="SK-17-text-16"/>
          <p:cNvSpPr/>
          <p:nvPr/>
        </p:nvSpPr>
        <p:spPr>
          <a:xfrm>
            <a:off x="767953" y="370284"/>
            <a:ext cx="639127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· DVLA &amp; Driving</a:t>
            </a:r>
            <a:endParaRPr lang="en-US" sz="1650" dirty="0"/>
          </a:p>
        </p:txBody>
      </p:sp>
      <p:sp>
        <p:nvSpPr>
          <p:cNvPr id="18" name="SK-17-text-17"/>
          <p:cNvSpPr/>
          <p:nvPr/>
        </p:nvSpPr>
        <p:spPr>
          <a:xfrm>
            <a:off x="511969" y="713184"/>
            <a:ext cx="11680031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Regulations for Epilepsy</a:t>
            </a:r>
            <a:endParaRPr lang="en-US" sz="4050" dirty="0"/>
          </a:p>
        </p:txBody>
      </p:sp>
      <p:sp>
        <p:nvSpPr>
          <p:cNvPr id="19" name="SK-17-text-18"/>
          <p:cNvSpPr/>
          <p:nvPr/>
        </p:nvSpPr>
        <p:spPr>
          <a:xfrm>
            <a:off x="743694" y="1707505"/>
            <a:ext cx="73132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1 — CARS &amp; MOTORCYCLES</a:t>
            </a:r>
            <a:endParaRPr lang="en-US" sz="1650" dirty="0"/>
          </a:p>
        </p:txBody>
      </p:sp>
      <p:sp>
        <p:nvSpPr>
          <p:cNvPr id="20" name="SK-17-text-19"/>
          <p:cNvSpPr/>
          <p:nvPr/>
        </p:nvSpPr>
        <p:spPr>
          <a:xfrm>
            <a:off x="719286" y="2002482"/>
            <a:ext cx="1147271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First unprovoked seizure 6 months seizure-free before driving</a:t>
            </a:r>
            <a:endParaRPr lang="en-US" sz="1950" dirty="0"/>
          </a:p>
        </p:txBody>
      </p:sp>
      <p:sp>
        <p:nvSpPr>
          <p:cNvPr id="21" name="SK-17-text-20"/>
          <p:cNvSpPr/>
          <p:nvPr/>
        </p:nvSpPr>
        <p:spPr>
          <a:xfrm>
            <a:off x="743694" y="2407146"/>
            <a:ext cx="1144830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Established epilepsy 12 months seizure-free before driving</a:t>
            </a:r>
            <a:endParaRPr lang="en-US" sz="1950" dirty="0"/>
          </a:p>
        </p:txBody>
      </p:sp>
      <p:sp>
        <p:nvSpPr>
          <p:cNvPr id="22" name="SK-17-text-21"/>
          <p:cNvSpPr/>
          <p:nvPr/>
        </p:nvSpPr>
        <p:spPr>
          <a:xfrm>
            <a:off x="743694" y="2832348"/>
            <a:ext cx="114483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Nocturnal seizures only 1 year of nocturnal-only seizures; no daytime attacks</a:t>
            </a:r>
            <a:endParaRPr lang="en-US" sz="1950" dirty="0"/>
          </a:p>
        </p:txBody>
      </p:sp>
      <p:sp>
        <p:nvSpPr>
          <p:cNvPr id="23" name="SK-17-text-22"/>
          <p:cNvSpPr/>
          <p:nvPr/>
        </p:nvSpPr>
        <p:spPr>
          <a:xfrm>
            <a:off x="743694" y="3236863"/>
            <a:ext cx="114483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Withdrawing ASMs Do not drive during withdrawal and for 6 months after</a:t>
            </a:r>
            <a:endParaRPr lang="en-US" sz="1950" dirty="0"/>
          </a:p>
        </p:txBody>
      </p:sp>
      <p:sp>
        <p:nvSpPr>
          <p:cNvPr id="24" name="SK-17-text-23"/>
          <p:cNvSpPr/>
          <p:nvPr/>
        </p:nvSpPr>
        <p:spPr>
          <a:xfrm>
            <a:off x="9692580" y="2160240"/>
            <a:ext cx="1816596" cy="925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advising DVLA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a first seizure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a medicolegal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obligation failure</a:t>
            </a:r>
            <a:endParaRPr lang="en-US" sz="1650" dirty="0"/>
          </a:p>
        </p:txBody>
      </p:sp>
      <p:sp>
        <p:nvSpPr>
          <p:cNvPr id="25" name="SK-17-text-24"/>
          <p:cNvSpPr/>
          <p:nvPr/>
        </p:nvSpPr>
        <p:spPr>
          <a:xfrm>
            <a:off x="9680377" y="3127177"/>
            <a:ext cx="186526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every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conversation. Every time.</a:t>
            </a:r>
            <a:endParaRPr lang="en-US" sz="1350" dirty="0"/>
          </a:p>
        </p:txBody>
      </p:sp>
      <p:sp>
        <p:nvSpPr>
          <p:cNvPr id="26" name="SK-17-text-25"/>
          <p:cNvSpPr/>
          <p:nvPr/>
        </p:nvSpPr>
        <p:spPr>
          <a:xfrm>
            <a:off x="743694" y="3771900"/>
            <a:ext cx="70618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87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2 — HGV &amp; BUS DRIVERS</a:t>
            </a:r>
            <a:endParaRPr lang="en-US" sz="1650" dirty="0"/>
          </a:p>
        </p:txBody>
      </p:sp>
      <p:sp>
        <p:nvSpPr>
          <p:cNvPr id="27" name="SK-17-text-26"/>
          <p:cNvSpPr/>
          <p:nvPr/>
        </p:nvSpPr>
        <p:spPr>
          <a:xfrm>
            <a:off x="743694" y="4066729"/>
            <a:ext cx="114483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years seizure-free AND not on ASMs for 10 years AND no structural cause</a:t>
            </a:r>
            <a:endParaRPr lang="en-US" sz="1800" dirty="0"/>
          </a:p>
        </p:txBody>
      </p:sp>
      <p:sp>
        <p:nvSpPr>
          <p:cNvPr id="28" name="SK-17-text-27"/>
          <p:cNvSpPr/>
          <p:nvPr/>
        </p:nvSpPr>
        <p:spPr>
          <a:xfrm>
            <a:off x="743694" y="4361557"/>
            <a:ext cx="114483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a much higher bar — counsel patients early if they hold a Group 2 licence</a:t>
            </a:r>
            <a:endParaRPr lang="en-US" sz="1500" dirty="0"/>
          </a:p>
        </p:txBody>
      </p:sp>
      <p:sp>
        <p:nvSpPr>
          <p:cNvPr id="29" name="SK-17-text-28"/>
          <p:cNvSpPr/>
          <p:nvPr/>
        </p:nvSpPr>
        <p:spPr>
          <a:xfrm>
            <a:off x="743694" y="4841677"/>
            <a:ext cx="84029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RESPONSIBILITIES — MEDICOLEGAL</a:t>
            </a:r>
            <a:endParaRPr lang="en-US" sz="1650" dirty="0"/>
          </a:p>
        </p:txBody>
      </p:sp>
      <p:sp>
        <p:nvSpPr>
          <p:cNvPr id="30" name="SK-17-text-29"/>
          <p:cNvSpPr/>
          <p:nvPr/>
        </p:nvSpPr>
        <p:spPr>
          <a:xfrm>
            <a:off x="743694" y="5136505"/>
            <a:ext cx="114483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Advise the patient to stop driving immediately after first seizure or diagnosis</a:t>
            </a:r>
            <a:endParaRPr lang="en-US" sz="1950" dirty="0"/>
          </a:p>
        </p:txBody>
      </p:sp>
      <p:sp>
        <p:nvSpPr>
          <p:cNvPr id="31" name="SK-17-text-30"/>
          <p:cNvSpPr/>
          <p:nvPr/>
        </p:nvSpPr>
        <p:spPr>
          <a:xfrm>
            <a:off x="743694" y="5479405"/>
            <a:ext cx="114483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Advise patient to notify DVLA — this is the patient’s legal duty, not the GP’s</a:t>
            </a:r>
            <a:endParaRPr lang="en-US" sz="1950" dirty="0"/>
          </a:p>
        </p:txBody>
      </p:sp>
      <p:sp>
        <p:nvSpPr>
          <p:cNvPr id="32" name="SK-17-text-31"/>
          <p:cNvSpPr/>
          <p:nvPr/>
        </p:nvSpPr>
        <p:spPr>
          <a:xfrm>
            <a:off x="743694" y="5808613"/>
            <a:ext cx="114483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Document this advice clearly in the medical record — date, wording, patient response</a:t>
            </a:r>
            <a:endParaRPr lang="en-US" sz="1950" dirty="0"/>
          </a:p>
        </p:txBody>
      </p:sp>
      <p:sp>
        <p:nvSpPr>
          <p:cNvPr id="33" name="SK-17-text-32"/>
          <p:cNvSpPr/>
          <p:nvPr/>
        </p:nvSpPr>
        <p:spPr>
          <a:xfrm>
            <a:off x="743694" y="6144667"/>
            <a:ext cx="1144830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patient refuses to stop driving → challenge, document, and notify DVLA directly</a:t>
            </a:r>
            <a:endParaRPr lang="en-US" sz="1800" dirty="0"/>
          </a:p>
        </p:txBody>
      </p:sp>
      <p:sp>
        <p:nvSpPr>
          <p:cNvPr id="34" name="SK-17-text-33"/>
          <p:cNvSpPr/>
          <p:nvPr/>
        </p:nvSpPr>
        <p:spPr>
          <a:xfrm>
            <a:off x="487561" y="6590407"/>
            <a:ext cx="112928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guidance updated Nov 2025 · NICE NG217 (Jan 2025)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3977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969740"/>
            <a:ext cx="1194792" cy="3810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125861"/>
            <a:ext cx="10826353" cy="452586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5966371"/>
            <a:ext cx="10094863" cy="637729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5966371"/>
            <a:ext cx="121890" cy="637729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23984" y="5541169"/>
            <a:ext cx="1267867" cy="1316682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565" y="2215009"/>
            <a:ext cx="316855" cy="322213"/>
          </a:xfrm>
          <a:prstGeom prst="rect">
            <a:avLst/>
          </a:prstGeom>
        </p:spPr>
      </p:pic>
      <p:sp>
        <p:nvSpPr>
          <p:cNvPr id="10" name="SK-18-text-9"/>
          <p:cNvSpPr/>
          <p:nvPr/>
        </p:nvSpPr>
        <p:spPr>
          <a:xfrm>
            <a:off x="658267" y="68461"/>
            <a:ext cx="54349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1" name="SK-18-text-10"/>
          <p:cNvSpPr/>
          <p:nvPr/>
        </p:nvSpPr>
        <p:spPr>
          <a:xfrm>
            <a:off x="9899898" y="89148"/>
            <a:ext cx="22921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2" name="SK-18-text-11"/>
          <p:cNvSpPr/>
          <p:nvPr/>
        </p:nvSpPr>
        <p:spPr>
          <a:xfrm>
            <a:off x="646063" y="658267"/>
            <a:ext cx="53016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E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— SECTION 4</a:t>
            </a:r>
            <a:endParaRPr lang="en-US" sz="1650" dirty="0"/>
          </a:p>
        </p:txBody>
      </p:sp>
      <p:sp>
        <p:nvSpPr>
          <p:cNvPr id="13" name="SK-18-text-12"/>
          <p:cNvSpPr/>
          <p:nvPr/>
        </p:nvSpPr>
        <p:spPr>
          <a:xfrm>
            <a:off x="658267" y="946398"/>
            <a:ext cx="4888855" cy="898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547"/>
              </a:lnSpc>
              <a:buNone/>
            </a:pPr>
            <a:r>
              <a:rPr lang="en-US" sz="32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SUDEP Communication</a:t>
            </a:r>
            <a:endParaRPr lang="en-US" sz="3225" dirty="0"/>
          </a:p>
          <a:p>
            <a:pPr marL="0" indent="0" algn="l">
              <a:lnSpc>
                <a:spcPts val="3547"/>
              </a:lnSpc>
              <a:buNone/>
            </a:pPr>
            <a:r>
              <a:rPr lang="en-US" sz="32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Prevention</a:t>
            </a:r>
            <a:endParaRPr lang="en-US" sz="3225" dirty="0"/>
          </a:p>
        </p:txBody>
      </p:sp>
      <p:sp>
        <p:nvSpPr>
          <p:cNvPr id="14" name="SK-18-text-13"/>
          <p:cNvSpPr/>
          <p:nvPr/>
        </p:nvSpPr>
        <p:spPr>
          <a:xfrm>
            <a:off x="1182588" y="2249388"/>
            <a:ext cx="110094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 Requirement: Discuss SUDEP risk with every patient with epilepsy — and document that you have done so.</a:t>
            </a:r>
            <a:endParaRPr lang="en-US" sz="1500" dirty="0"/>
          </a:p>
        </p:txBody>
      </p:sp>
      <p:sp>
        <p:nvSpPr>
          <p:cNvPr id="15" name="SK-18-text-14"/>
          <p:cNvSpPr/>
          <p:nvPr/>
        </p:nvSpPr>
        <p:spPr>
          <a:xfrm>
            <a:off x="658267" y="2729359"/>
            <a:ext cx="61493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the Risk</a:t>
            </a:r>
            <a:endParaRPr lang="en-US" sz="1800" dirty="0"/>
          </a:p>
        </p:txBody>
      </p:sp>
      <p:sp>
        <p:nvSpPr>
          <p:cNvPr id="16" name="SK-18-text-15"/>
          <p:cNvSpPr/>
          <p:nvPr/>
        </p:nvSpPr>
        <p:spPr>
          <a:xfrm>
            <a:off x="670471" y="3024336"/>
            <a:ext cx="115215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350–400 deaths per year in the UK are attributed to SUDEP</a:t>
            </a:r>
            <a:endParaRPr lang="en-US" sz="1350" dirty="0"/>
          </a:p>
        </p:txBody>
      </p:sp>
      <p:sp>
        <p:nvSpPr>
          <p:cNvPr id="17" name="SK-18-text-16"/>
          <p:cNvSpPr/>
          <p:nvPr/>
        </p:nvSpPr>
        <p:spPr>
          <a:xfrm>
            <a:off x="670471" y="3298627"/>
            <a:ext cx="115215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1 in 1,000 people with epilepsy per year (general population)</a:t>
            </a:r>
            <a:endParaRPr lang="en-US" sz="1350" dirty="0"/>
          </a:p>
        </p:txBody>
      </p:sp>
      <p:sp>
        <p:nvSpPr>
          <p:cNvPr id="18" name="SK-18-text-17"/>
          <p:cNvSpPr/>
          <p:nvPr/>
        </p:nvSpPr>
        <p:spPr>
          <a:xfrm>
            <a:off x="670471" y="3579763"/>
            <a:ext cx="115215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1 in 250 at tertiary epilepsy clinics — reflecting higher-risk patients</a:t>
            </a:r>
            <a:endParaRPr lang="en-US" sz="1350" dirty="0"/>
          </a:p>
        </p:txBody>
      </p:sp>
      <p:sp>
        <p:nvSpPr>
          <p:cNvPr id="19" name="SK-18-text-18"/>
          <p:cNvSpPr/>
          <p:nvPr/>
        </p:nvSpPr>
        <p:spPr>
          <a:xfrm>
            <a:off x="670471" y="3861048"/>
            <a:ext cx="510837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Risk falls dramatically with good seizure control — this is the key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 message</a:t>
            </a:r>
            <a:endParaRPr lang="en-US" sz="1350" dirty="0"/>
          </a:p>
        </p:txBody>
      </p:sp>
      <p:sp>
        <p:nvSpPr>
          <p:cNvPr id="20" name="SK-18-text-19"/>
          <p:cNvSpPr/>
          <p:nvPr/>
        </p:nvSpPr>
        <p:spPr>
          <a:xfrm>
            <a:off x="646063" y="4478238"/>
            <a:ext cx="51339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Highest-Risk Profile</a:t>
            </a:r>
            <a:endParaRPr lang="en-US" sz="1650" dirty="0"/>
          </a:p>
        </p:txBody>
      </p:sp>
      <p:sp>
        <p:nvSpPr>
          <p:cNvPr id="21" name="SK-18-text-20"/>
          <p:cNvSpPr/>
          <p:nvPr/>
        </p:nvSpPr>
        <p:spPr>
          <a:xfrm>
            <a:off x="902196" y="4766221"/>
            <a:ext cx="112898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Uncontrolled tonic-clonic seizures — especially nocturnal</a:t>
            </a:r>
            <a:endParaRPr lang="en-US" sz="1350" dirty="0"/>
          </a:p>
        </p:txBody>
      </p:sp>
      <p:sp>
        <p:nvSpPr>
          <p:cNvPr id="22" name="SK-18-text-21"/>
          <p:cNvSpPr/>
          <p:nvPr/>
        </p:nvSpPr>
        <p:spPr>
          <a:xfrm>
            <a:off x="902196" y="5047357"/>
            <a:ext cx="74923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Sleeping alone without supervision</a:t>
            </a:r>
            <a:endParaRPr lang="en-US" sz="1350" dirty="0"/>
          </a:p>
        </p:txBody>
      </p:sp>
      <p:sp>
        <p:nvSpPr>
          <p:cNvPr id="23" name="SK-18-text-22"/>
          <p:cNvSpPr/>
          <p:nvPr/>
        </p:nvSpPr>
        <p:spPr>
          <a:xfrm>
            <a:off x="902196" y="5321796"/>
            <a:ext cx="85210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Prone sleeping position after a seizure</a:t>
            </a:r>
            <a:endParaRPr lang="en-US" sz="1350" dirty="0"/>
          </a:p>
        </p:txBody>
      </p:sp>
      <p:sp>
        <p:nvSpPr>
          <p:cNvPr id="24" name="SK-18-text-23"/>
          <p:cNvSpPr/>
          <p:nvPr/>
        </p:nvSpPr>
        <p:spPr>
          <a:xfrm>
            <a:off x="6266557" y="2729359"/>
            <a:ext cx="58750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 Strategies</a:t>
            </a:r>
            <a:endParaRPr lang="en-US" sz="1800" dirty="0"/>
          </a:p>
        </p:txBody>
      </p:sp>
      <p:sp>
        <p:nvSpPr>
          <p:cNvPr id="25" name="SK-18-text-24"/>
          <p:cNvSpPr/>
          <p:nvPr/>
        </p:nvSpPr>
        <p:spPr>
          <a:xfrm>
            <a:off x="6278761" y="3024336"/>
            <a:ext cx="591323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Optimise seizure control — review ASMs; refer if uncontrolled</a:t>
            </a:r>
            <a:endParaRPr lang="en-US" sz="1350" dirty="0"/>
          </a:p>
        </p:txBody>
      </p:sp>
      <p:sp>
        <p:nvSpPr>
          <p:cNvPr id="26" name="SK-18-text-25"/>
          <p:cNvSpPr/>
          <p:nvPr/>
        </p:nvSpPr>
        <p:spPr>
          <a:xfrm>
            <a:off x="6278761" y="3298627"/>
            <a:ext cx="59132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Nocturnal supervision — discuss with patient and family sensitively</a:t>
            </a:r>
            <a:endParaRPr lang="en-US" sz="1350" dirty="0"/>
          </a:p>
        </p:txBody>
      </p:sp>
      <p:sp>
        <p:nvSpPr>
          <p:cNvPr id="27" name="SK-18-text-26"/>
          <p:cNvSpPr/>
          <p:nvPr/>
        </p:nvSpPr>
        <p:spPr>
          <a:xfrm>
            <a:off x="6278761" y="3586609"/>
            <a:ext cx="504735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Seizure alarm devices — available for high-risk patients; refer 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specialist nurse</a:t>
            </a:r>
            <a:endParaRPr lang="en-US" sz="1350" dirty="0"/>
          </a:p>
        </p:txBody>
      </p:sp>
      <p:sp>
        <p:nvSpPr>
          <p:cNvPr id="28" name="SK-18-text-27"/>
          <p:cNvSpPr/>
          <p:nvPr/>
        </p:nvSpPr>
        <p:spPr>
          <a:xfrm>
            <a:off x="6278761" y="4066729"/>
            <a:ext cx="59132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Avoid prone sleeping — advise patient and household members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6266557" y="4485084"/>
            <a:ext cx="59254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Have the Conversation</a:t>
            </a:r>
            <a:endParaRPr lang="en-US" sz="1650" dirty="0"/>
          </a:p>
        </p:txBody>
      </p:sp>
      <p:sp>
        <p:nvSpPr>
          <p:cNvPr id="30" name="SK-18-text-29"/>
          <p:cNvSpPr/>
          <p:nvPr/>
        </p:nvSpPr>
        <p:spPr>
          <a:xfrm>
            <a:off x="6376392" y="4766221"/>
            <a:ext cx="58156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Frame positively: "Seizure control dramatically reduces this risk"</a:t>
            </a:r>
            <a:endParaRPr lang="en-US" sz="1350" dirty="0"/>
          </a:p>
        </p:txBody>
      </p:sp>
      <p:sp>
        <p:nvSpPr>
          <p:cNvPr id="31" name="SK-18-text-30"/>
          <p:cNvSpPr/>
          <p:nvPr/>
        </p:nvSpPr>
        <p:spPr>
          <a:xfrm>
            <a:off x="6388596" y="5047357"/>
            <a:ext cx="58034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Involve family or carers where appropriate</a:t>
            </a:r>
            <a:endParaRPr lang="en-US" sz="1350" dirty="0"/>
          </a:p>
        </p:txBody>
      </p:sp>
      <p:sp>
        <p:nvSpPr>
          <p:cNvPr id="32" name="SK-18-text-31"/>
          <p:cNvSpPr/>
          <p:nvPr/>
        </p:nvSpPr>
        <p:spPr>
          <a:xfrm>
            <a:off x="6388596" y="5321796"/>
            <a:ext cx="499869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Document the discussion in the medical record — this is a NICE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requirement</a:t>
            </a:r>
            <a:endParaRPr lang="en-US" sz="1350" dirty="0"/>
          </a:p>
        </p:txBody>
      </p:sp>
      <p:sp>
        <p:nvSpPr>
          <p:cNvPr id="33" name="SK-18-text-32"/>
          <p:cNvSpPr/>
          <p:nvPr/>
        </p:nvSpPr>
        <p:spPr>
          <a:xfrm>
            <a:off x="902196" y="6076057"/>
            <a:ext cx="3583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C47A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REMINDER</a:t>
            </a:r>
            <a:endParaRPr lang="en-US" sz="1350" dirty="0"/>
          </a:p>
        </p:txBody>
      </p:sp>
      <p:sp>
        <p:nvSpPr>
          <p:cNvPr id="34" name="SK-18-text-33"/>
          <p:cNvSpPr/>
          <p:nvPr/>
        </p:nvSpPr>
        <p:spPr>
          <a:xfrm>
            <a:off x="877788" y="6309271"/>
            <a:ext cx="113142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control is the single most effective SUDEP prevention. Every uncontrolled seizure is an opportunity to review and act.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1123504"/>
            <a:ext cx="1036290" cy="57150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693813"/>
            <a:ext cx="5437584" cy="4766221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693813"/>
            <a:ext cx="5437584" cy="624036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094" y="1693813"/>
            <a:ext cx="5437584" cy="4766221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094" y="1693813"/>
            <a:ext cx="5437584" cy="624036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90" y="2793206"/>
            <a:ext cx="4998690" cy="9525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490" y="3424238"/>
            <a:ext cx="4998690" cy="9525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490" y="4178498"/>
            <a:ext cx="4998690" cy="9525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1671" y="2793206"/>
            <a:ext cx="4998690" cy="9525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1671" y="3424238"/>
            <a:ext cx="4998690" cy="9525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1671" y="4178498"/>
            <a:ext cx="4998690" cy="9525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8188" y="6638479"/>
            <a:ext cx="170557" cy="164455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45875" y="1851571"/>
            <a:ext cx="438894" cy="342900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27898" y="1844725"/>
            <a:ext cx="451098" cy="349746"/>
          </a:xfrm>
          <a:prstGeom prst="rect">
            <a:avLst/>
          </a:prstGeom>
        </p:spPr>
      </p:pic>
      <p:sp>
        <p:nvSpPr>
          <p:cNvPr id="18" name="SK-33-text-17"/>
          <p:cNvSpPr/>
          <p:nvPr/>
        </p:nvSpPr>
        <p:spPr>
          <a:xfrm>
            <a:off x="475357" y="287982"/>
            <a:ext cx="59836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C88C3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9 · EXAM PREPARATION</a:t>
            </a:r>
            <a:endParaRPr lang="en-US" sz="1350" dirty="0"/>
          </a:p>
        </p:txBody>
      </p:sp>
      <p:sp>
        <p:nvSpPr>
          <p:cNvPr id="19" name="SK-33-text-18"/>
          <p:cNvSpPr/>
          <p:nvPr/>
        </p:nvSpPr>
        <p:spPr>
          <a:xfrm>
            <a:off x="487561" y="569119"/>
            <a:ext cx="954690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&amp; SCA Exam Pearls</a:t>
            </a:r>
            <a:endParaRPr lang="en-US" sz="2925" dirty="0"/>
          </a:p>
        </p:txBody>
      </p:sp>
      <p:sp>
        <p:nvSpPr>
          <p:cNvPr id="20" name="SK-33-text-19"/>
          <p:cNvSpPr/>
          <p:nvPr/>
        </p:nvSpPr>
        <p:spPr>
          <a:xfrm>
            <a:off x="475357" y="1302990"/>
            <a:ext cx="1171664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High-yield epilepsy facts and communication strategies for the GP trainee examinations</a:t>
            </a:r>
            <a:endParaRPr lang="en-US" sz="1650" dirty="0"/>
          </a:p>
        </p:txBody>
      </p:sp>
      <p:sp>
        <p:nvSpPr>
          <p:cNvPr id="21" name="SK-33-text-20"/>
          <p:cNvSpPr/>
          <p:nvPr/>
        </p:nvSpPr>
        <p:spPr>
          <a:xfrm>
            <a:off x="2889498" y="1782961"/>
            <a:ext cx="105441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</a:t>
            </a:r>
            <a:endParaRPr lang="en-US" sz="2025" dirty="0"/>
          </a:p>
        </p:txBody>
      </p:sp>
      <p:sp>
        <p:nvSpPr>
          <p:cNvPr id="22" name="SK-33-text-21"/>
          <p:cNvSpPr/>
          <p:nvPr/>
        </p:nvSpPr>
        <p:spPr>
          <a:xfrm>
            <a:off x="1572667" y="2091630"/>
            <a:ext cx="81095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Applied Knowledge Test · Clinical Facts</a:t>
            </a:r>
            <a:endParaRPr lang="en-US" sz="1350" dirty="0"/>
          </a:p>
        </p:txBody>
      </p:sp>
      <p:sp>
        <p:nvSpPr>
          <p:cNvPr id="26" name="SK-33-text-25"/>
          <p:cNvSpPr/>
          <p:nvPr/>
        </p:nvSpPr>
        <p:spPr>
          <a:xfrm>
            <a:off x="731490" y="2573684"/>
            <a:ext cx="4693890" cy="898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Status epilepticus — community first-line: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Buccal midazolam (not rectal diazepam)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Valproate (MHRA 2025) — two-specialist review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ALL under-55s; absolute contraindication in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women of childbearing potential unless PPP + 2 methods</a:t>
            </a:r>
            <a:endParaRPr lang="en-US" sz="1275" dirty="0"/>
          </a:p>
        </p:txBody>
      </p:sp>
      <p:sp>
        <p:nvSpPr>
          <p:cNvPr id="27" name="SK-33-text-26"/>
          <p:cNvSpPr/>
          <p:nvPr/>
        </p:nvSpPr>
        <p:spPr>
          <a:xfrm>
            <a:off x="777359" y="3799348"/>
            <a:ext cx="4120753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Topiramate — mandatory PPP from 2024 (MHRA)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Driving: first seizure = 6 months off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Established epilepsy = 12 months seizure-free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TIA = 1 month off driving</a:t>
            </a:r>
            <a:endParaRPr lang="en-US" sz="1275" dirty="0"/>
          </a:p>
        </p:txBody>
      </p:sp>
      <p:sp>
        <p:nvSpPr>
          <p:cNvPr id="28" name="SK-33-text-27"/>
          <p:cNvSpPr/>
          <p:nvPr/>
        </p:nvSpPr>
        <p:spPr>
          <a:xfrm>
            <a:off x="777359" y="4910903"/>
            <a:ext cx="47303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Carbamazepine = enzyme inducer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Reduces OCP efficacy → advise alternative contraception</a:t>
            </a:r>
            <a:endParaRPr lang="en-US" sz="1275" dirty="0"/>
          </a:p>
        </p:txBody>
      </p:sp>
      <p:sp>
        <p:nvSpPr>
          <p:cNvPr id="31" name="SK-33-text-30"/>
          <p:cNvSpPr/>
          <p:nvPr/>
        </p:nvSpPr>
        <p:spPr>
          <a:xfrm>
            <a:off x="8607475" y="1789807"/>
            <a:ext cx="10544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</a:t>
            </a:r>
            <a:endParaRPr lang="en-US" sz="2025" dirty="0"/>
          </a:p>
        </p:txBody>
      </p:sp>
      <p:sp>
        <p:nvSpPr>
          <p:cNvPr id="32" name="SK-33-text-31"/>
          <p:cNvSpPr/>
          <p:nvPr/>
        </p:nvSpPr>
        <p:spPr>
          <a:xfrm>
            <a:off x="6949380" y="2091630"/>
            <a:ext cx="52426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Structured Clinical Assesment · Communication</a:t>
            </a:r>
            <a:endParaRPr lang="en-US" sz="1350" dirty="0"/>
          </a:p>
        </p:txBody>
      </p:sp>
      <p:sp>
        <p:nvSpPr>
          <p:cNvPr id="33" name="SK-33-text-32"/>
          <p:cNvSpPr/>
          <p:nvPr/>
        </p:nvSpPr>
        <p:spPr>
          <a:xfrm>
            <a:off x="6364188" y="2434530"/>
            <a:ext cx="46482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Seizure history taking:</a:t>
            </a:r>
            <a:endParaRPr lang="en-US" sz="1200" dirty="0"/>
          </a:p>
        </p:txBody>
      </p:sp>
      <p:sp>
        <p:nvSpPr>
          <p:cNvPr id="34" name="SK-33-text-33"/>
          <p:cNvSpPr/>
          <p:nvPr/>
        </p:nvSpPr>
        <p:spPr>
          <a:xfrm>
            <a:off x="6583561" y="2626519"/>
            <a:ext cx="51968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Opening the seizure history:</a:t>
            </a:r>
            <a:endParaRPr lang="en-US" sz="1200" dirty="0"/>
          </a:p>
        </p:txBody>
      </p:sp>
      <p:sp>
        <p:nvSpPr>
          <p:cNvPr id="35" name="SK-33-text-34"/>
          <p:cNvSpPr/>
          <p:nvPr/>
        </p:nvSpPr>
        <p:spPr>
          <a:xfrm>
            <a:off x="6583561" y="2784277"/>
            <a:ext cx="56084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"Can you tell me exactly what happened from the very beginning?"</a:t>
            </a:r>
            <a:endParaRPr lang="en-US" sz="1200" dirty="0"/>
          </a:p>
        </p:txBody>
      </p:sp>
      <p:sp>
        <p:nvSpPr>
          <p:cNvPr id="36" name="SK-33-text-35"/>
          <p:cNvSpPr/>
          <p:nvPr/>
        </p:nvSpPr>
        <p:spPr>
          <a:xfrm>
            <a:off x="6364188" y="2969419"/>
            <a:ext cx="33680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Witness account:</a:t>
            </a:r>
            <a:endParaRPr lang="en-US" sz="1200" dirty="0"/>
          </a:p>
        </p:txBody>
      </p:sp>
      <p:sp>
        <p:nvSpPr>
          <p:cNvPr id="37" name="SK-33-text-36"/>
          <p:cNvSpPr/>
          <p:nvPr/>
        </p:nvSpPr>
        <p:spPr>
          <a:xfrm>
            <a:off x="6583561" y="3113484"/>
            <a:ext cx="5608439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Establishing a witness account:</a:t>
            </a:r>
            <a:endParaRPr lang="en-US" sz="1200" dirty="0"/>
          </a:p>
        </p:txBody>
      </p:sp>
      <p:sp>
        <p:nvSpPr>
          <p:cNvPr id="38" name="SK-33-text-37"/>
          <p:cNvSpPr/>
          <p:nvPr/>
        </p:nvSpPr>
        <p:spPr>
          <a:xfrm>
            <a:off x="6583561" y="3223171"/>
            <a:ext cx="427925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"Is there anyone with you who saw what happened? Their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account will really help us."</a:t>
            </a:r>
            <a:endParaRPr lang="en-US" sz="1200" dirty="0"/>
          </a:p>
        </p:txBody>
      </p:sp>
      <p:sp>
        <p:nvSpPr>
          <p:cNvPr id="39" name="SK-33-text-38"/>
          <p:cNvSpPr/>
          <p:nvPr/>
        </p:nvSpPr>
        <p:spPr>
          <a:xfrm>
            <a:off x="6364188" y="3586609"/>
            <a:ext cx="58278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DVLA safety-netting after first seizure:</a:t>
            </a:r>
            <a:endParaRPr lang="en-US" sz="1200" dirty="0"/>
          </a:p>
        </p:txBody>
      </p:sp>
      <p:sp>
        <p:nvSpPr>
          <p:cNvPr id="40" name="SK-33-text-39"/>
          <p:cNvSpPr/>
          <p:nvPr/>
        </p:nvSpPr>
        <p:spPr>
          <a:xfrm>
            <a:off x="6583561" y="3764905"/>
            <a:ext cx="56084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 — driving and DVLA:</a:t>
            </a:r>
            <a:endParaRPr lang="en-US" sz="1200" dirty="0"/>
          </a:p>
        </p:txBody>
      </p:sp>
      <p:sp>
        <p:nvSpPr>
          <p:cNvPr id="41" name="SK-33-text-40"/>
          <p:cNvSpPr/>
          <p:nvPr/>
        </p:nvSpPr>
        <p:spPr>
          <a:xfrm>
            <a:off x="6583561" y="3922663"/>
            <a:ext cx="482798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"You must not drive and you'll need to notify the DVLA — this is a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requirement. I'll help you understand how to do that today."</a:t>
            </a:r>
            <a:endParaRPr lang="en-US" sz="1200" dirty="0"/>
          </a:p>
        </p:txBody>
      </p:sp>
      <p:sp>
        <p:nvSpPr>
          <p:cNvPr id="45" name="SK-33-text-44"/>
          <p:cNvSpPr/>
          <p:nvPr/>
        </p:nvSpPr>
        <p:spPr>
          <a:xfrm>
            <a:off x="6364188" y="4323776"/>
            <a:ext cx="53797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Epilepsy and contraception:</a:t>
            </a:r>
            <a:endParaRPr lang="en-US" sz="1200" dirty="0"/>
          </a:p>
        </p:txBody>
      </p:sp>
      <p:sp>
        <p:nvSpPr>
          <p:cNvPr id="46" name="SK-33-text-45"/>
          <p:cNvSpPr/>
          <p:nvPr/>
        </p:nvSpPr>
        <p:spPr>
          <a:xfrm>
            <a:off x="6583561" y="4495226"/>
            <a:ext cx="56084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Contraception counselling with ASMs:</a:t>
            </a:r>
            <a:endParaRPr lang="en-US" sz="1200" dirty="0"/>
          </a:p>
        </p:txBody>
      </p:sp>
      <p:sp>
        <p:nvSpPr>
          <p:cNvPr id="47" name="SK-33-text-46"/>
          <p:cNvSpPr/>
          <p:nvPr/>
        </p:nvSpPr>
        <p:spPr>
          <a:xfrm>
            <a:off x="6583561" y="4652984"/>
            <a:ext cx="479137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"Some epilepsy tablets can affect how well the contraceptive pill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works. Let's talk through the safest option for you."</a:t>
            </a:r>
            <a:endParaRPr lang="en-US" sz="1200" dirty="0"/>
          </a:p>
        </p:txBody>
      </p:sp>
      <p:sp>
        <p:nvSpPr>
          <p:cNvPr id="48" name="SK-33-text-47"/>
          <p:cNvSpPr/>
          <p:nvPr/>
        </p:nvSpPr>
        <p:spPr>
          <a:xfrm>
            <a:off x="6364188" y="5016422"/>
            <a:ext cx="35509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SUDEP discussion:</a:t>
            </a:r>
            <a:endParaRPr lang="en-US" sz="1200" dirty="0"/>
          </a:p>
        </p:txBody>
      </p:sp>
      <p:sp>
        <p:nvSpPr>
          <p:cNvPr id="49" name="SK-33-text-48"/>
          <p:cNvSpPr/>
          <p:nvPr/>
        </p:nvSpPr>
        <p:spPr>
          <a:xfrm>
            <a:off x="6583561" y="5181026"/>
            <a:ext cx="462066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Raising SUDEP sensitively: "I want to make sure we talk about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something important — there is a small risk associated with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945D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uncontrolled seizures that we should be aware of together."</a:t>
            </a:r>
            <a:endParaRPr lang="en-US" sz="1200" dirty="0"/>
          </a:p>
        </p:txBody>
      </p:sp>
      <p:sp>
        <p:nvSpPr>
          <p:cNvPr id="50" name="SK-33-text-49"/>
          <p:cNvSpPr/>
          <p:nvPr/>
        </p:nvSpPr>
        <p:spPr>
          <a:xfrm>
            <a:off x="487561" y="6638479"/>
            <a:ext cx="88773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· Neurology for Primary Care</a:t>
            </a:r>
            <a:endParaRPr lang="en-US" sz="1050" dirty="0"/>
          </a:p>
        </p:txBody>
      </p:sp>
      <p:sp>
        <p:nvSpPr>
          <p:cNvPr id="51" name="SK-33-text-50"/>
          <p:cNvSpPr/>
          <p:nvPr/>
        </p:nvSpPr>
        <p:spPr>
          <a:xfrm>
            <a:off x="10997059" y="6638479"/>
            <a:ext cx="119494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B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33 of 35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0823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755577"/>
            <a:ext cx="731490" cy="41077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077938"/>
            <a:ext cx="10826353" cy="3003798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077938"/>
            <a:ext cx="194965" cy="3003798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7953" y="5568553"/>
            <a:ext cx="524173" cy="370284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9553" y="5513784"/>
            <a:ext cx="438894" cy="486817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5513784"/>
            <a:ext cx="390079" cy="486817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1569" y="2324844"/>
            <a:ext cx="524173" cy="486817"/>
          </a:xfrm>
          <a:prstGeom prst="rect">
            <a:avLst/>
          </a:prstGeom>
        </p:spPr>
      </p:pic>
      <p:sp>
        <p:nvSpPr>
          <p:cNvPr id="11" name="SK-2-text-10"/>
          <p:cNvSpPr/>
          <p:nvPr/>
        </p:nvSpPr>
        <p:spPr>
          <a:xfrm>
            <a:off x="621655" y="89148"/>
            <a:ext cx="72466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2" name="SK-2-text-11"/>
          <p:cNvSpPr/>
          <p:nvPr/>
        </p:nvSpPr>
        <p:spPr>
          <a:xfrm>
            <a:off x="9631561" y="109686"/>
            <a:ext cx="25604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3" name="SK-2-text-12"/>
          <p:cNvSpPr/>
          <p:nvPr/>
        </p:nvSpPr>
        <p:spPr>
          <a:xfrm>
            <a:off x="646063" y="781794"/>
            <a:ext cx="53263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86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EDUCATIONAL CONTEXT</a:t>
            </a:r>
            <a:endParaRPr lang="en-US" sz="1800" dirty="0"/>
          </a:p>
        </p:txBody>
      </p:sp>
      <p:sp>
        <p:nvSpPr>
          <p:cNvPr id="14" name="SK-2-text-13"/>
          <p:cNvSpPr/>
          <p:nvPr/>
        </p:nvSpPr>
        <p:spPr>
          <a:xfrm>
            <a:off x="658267" y="1104007"/>
            <a:ext cx="54768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</a:t>
            </a:r>
            <a:endParaRPr lang="en-US" sz="3450" dirty="0"/>
          </a:p>
        </p:txBody>
      </p:sp>
      <p:sp>
        <p:nvSpPr>
          <p:cNvPr id="15" name="SK-2-text-14"/>
          <p:cNvSpPr/>
          <p:nvPr/>
        </p:nvSpPr>
        <p:spPr>
          <a:xfrm>
            <a:off x="1097161" y="2928342"/>
            <a:ext cx="10107067" cy="9188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verify all clinical advice and drug doses with the latest</a:t>
            </a:r>
            <a:endParaRPr lang="en-US" sz="2850" dirty="0"/>
          </a:p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guidelines and BNF before applying to patient care.</a:t>
            </a:r>
            <a:endParaRPr lang="en-US" sz="2850" dirty="0"/>
          </a:p>
        </p:txBody>
      </p:sp>
      <p:sp>
        <p:nvSpPr>
          <p:cNvPr id="16" name="SK-2-text-15"/>
          <p:cNvSpPr/>
          <p:nvPr/>
        </p:nvSpPr>
        <p:spPr>
          <a:xfrm>
            <a:off x="1097161" y="4053036"/>
            <a:ext cx="9851082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deck is designed for educational and teaching purposes only. It does</a:t>
            </a:r>
            <a:endParaRPr lang="en-US" sz="2325" dirty="0"/>
          </a:p>
          <a:p>
            <a:pPr marL="0" indent="0" algn="l">
              <a:lnSpc>
                <a:spcPts val="3023"/>
              </a:lnSpc>
              <a:buNone/>
            </a:pPr>
            <a:r>
              <a:rPr lang="en-US" sz="23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replace clinical judgement or individual patient assessment.</a:t>
            </a:r>
            <a:endParaRPr lang="en-US" sz="2325" dirty="0"/>
          </a:p>
        </p:txBody>
      </p:sp>
      <p:sp>
        <p:nvSpPr>
          <p:cNvPr id="17" name="SK-2-text-16"/>
          <p:cNvSpPr/>
          <p:nvPr/>
        </p:nvSpPr>
        <p:spPr>
          <a:xfrm>
            <a:off x="1219200" y="5513784"/>
            <a:ext cx="39547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Guidelines</a:t>
            </a:r>
            <a:endParaRPr lang="en-US" sz="1800" dirty="0"/>
          </a:p>
        </p:txBody>
      </p:sp>
      <p:sp>
        <p:nvSpPr>
          <p:cNvPr id="18" name="SK-2-text-17"/>
          <p:cNvSpPr/>
          <p:nvPr/>
        </p:nvSpPr>
        <p:spPr>
          <a:xfrm>
            <a:off x="1219200" y="5808613"/>
            <a:ext cx="10972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 · NICE CKS Nov 2025 · BNF 2025–2026</a:t>
            </a:r>
            <a:endParaRPr lang="en-US" sz="1500" dirty="0"/>
          </a:p>
        </p:txBody>
      </p:sp>
      <p:sp>
        <p:nvSpPr>
          <p:cNvPr id="19" name="SK-2-text-18"/>
          <p:cNvSpPr/>
          <p:nvPr/>
        </p:nvSpPr>
        <p:spPr>
          <a:xfrm>
            <a:off x="6486079" y="5520630"/>
            <a:ext cx="3406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Updated</a:t>
            </a:r>
            <a:endParaRPr lang="en-US" sz="1800" dirty="0"/>
          </a:p>
        </p:txBody>
      </p:sp>
      <p:sp>
        <p:nvSpPr>
          <p:cNvPr id="20" name="SK-2-text-19"/>
          <p:cNvSpPr/>
          <p:nvPr/>
        </p:nvSpPr>
        <p:spPr>
          <a:xfrm>
            <a:off x="6510486" y="5815459"/>
            <a:ext cx="2533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9009757" y="5520630"/>
            <a:ext cx="318224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Intended Audience</a:t>
            </a:r>
            <a:endParaRPr lang="en-US" sz="1800" dirty="0"/>
          </a:p>
        </p:txBody>
      </p:sp>
      <p:sp>
        <p:nvSpPr>
          <p:cNvPr id="22" name="SK-2-text-21"/>
          <p:cNvSpPr/>
          <p:nvPr/>
        </p:nvSpPr>
        <p:spPr>
          <a:xfrm>
            <a:off x="9009757" y="5808613"/>
            <a:ext cx="31822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Trainees · Bradford VTS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071" y="0"/>
            <a:ext cx="1767929" cy="106293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2029271"/>
            <a:ext cx="7900392" cy="2857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304157"/>
            <a:ext cx="9448800" cy="1172617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0" y="4224486"/>
            <a:ext cx="4876800" cy="630882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5600" y="4978896"/>
            <a:ext cx="4876800" cy="630882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5726311"/>
            <a:ext cx="4876800" cy="630882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089898"/>
            <a:ext cx="365820" cy="479971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7569" y="6604248"/>
            <a:ext cx="268188" cy="23306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1161" y="2290465"/>
            <a:ext cx="1511796" cy="1104007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5271" y="2482453"/>
            <a:ext cx="670471" cy="816025"/>
          </a:xfrm>
          <a:prstGeom prst="rect">
            <a:avLst/>
          </a:prstGeom>
        </p:spPr>
      </p:pic>
      <p:sp>
        <p:nvSpPr>
          <p:cNvPr id="17" name="SK-3-text-16"/>
          <p:cNvSpPr/>
          <p:nvPr/>
        </p:nvSpPr>
        <p:spPr>
          <a:xfrm>
            <a:off x="633859" y="397669"/>
            <a:ext cx="115581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4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 — NEUROLOGICAL EXAMINATION IN PRIMARY CARE</a:t>
            </a:r>
            <a:endParaRPr lang="en-US" sz="1500" dirty="0"/>
          </a:p>
        </p:txBody>
      </p:sp>
      <p:sp>
        <p:nvSpPr>
          <p:cNvPr id="18" name="SK-3-text-17"/>
          <p:cNvSpPr/>
          <p:nvPr/>
        </p:nvSpPr>
        <p:spPr>
          <a:xfrm>
            <a:off x="633859" y="740569"/>
            <a:ext cx="7888188" cy="12206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Neurological Consultation</a:t>
            </a:r>
            <a:endParaRPr lang="en-US" sz="3900" dirty="0"/>
          </a:p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Primary Care</a:t>
            </a:r>
            <a:endParaRPr lang="en-US" sz="3900" dirty="0"/>
          </a:p>
        </p:txBody>
      </p:sp>
      <p:sp>
        <p:nvSpPr>
          <p:cNvPr id="19" name="SK-3-text-18"/>
          <p:cNvSpPr/>
          <p:nvPr/>
        </p:nvSpPr>
        <p:spPr>
          <a:xfrm>
            <a:off x="2011561" y="2516832"/>
            <a:ext cx="1018043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History is 80% of the diagnosis in neurology</a:t>
            </a:r>
            <a:endParaRPr lang="en-US" sz="2550" dirty="0"/>
          </a:p>
        </p:txBody>
      </p:sp>
      <p:sp>
        <p:nvSpPr>
          <p:cNvPr id="20" name="SK-3-text-19"/>
          <p:cNvSpPr/>
          <p:nvPr/>
        </p:nvSpPr>
        <p:spPr>
          <a:xfrm>
            <a:off x="2023765" y="2996803"/>
            <a:ext cx="1016823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get a witness account for blackouts and seizures</a:t>
            </a:r>
            <a:endParaRPr lang="en-US" sz="1800" dirty="0"/>
          </a:p>
        </p:txBody>
      </p:sp>
      <p:sp>
        <p:nvSpPr>
          <p:cNvPr id="21" name="SK-3-text-20"/>
          <p:cNvSpPr/>
          <p:nvPr/>
        </p:nvSpPr>
        <p:spPr>
          <a:xfrm>
            <a:off x="633859" y="3737521"/>
            <a:ext cx="734377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873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It Feels Daunting</a:t>
            </a:r>
            <a:endParaRPr lang="en-US" sz="2250" dirty="0"/>
          </a:p>
        </p:txBody>
      </p:sp>
      <p:sp>
        <p:nvSpPr>
          <p:cNvPr id="22" name="SK-3-text-21"/>
          <p:cNvSpPr/>
          <p:nvPr/>
        </p:nvSpPr>
        <p:spPr>
          <a:xfrm>
            <a:off x="633859" y="4217640"/>
            <a:ext cx="501089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Among the most feared consultations for GP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trainees</a:t>
            </a:r>
            <a:endParaRPr lang="en-US" sz="1650" dirty="0"/>
          </a:p>
        </p:txBody>
      </p:sp>
      <p:sp>
        <p:nvSpPr>
          <p:cNvPr id="23" name="SK-3-text-22"/>
          <p:cNvSpPr/>
          <p:nvPr/>
        </p:nvSpPr>
        <p:spPr>
          <a:xfrm>
            <a:off x="633859" y="4882753"/>
            <a:ext cx="1155814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Complex anatomy and unfamiliar terminology</a:t>
            </a:r>
            <a:endParaRPr lang="en-US" sz="1725" dirty="0"/>
          </a:p>
        </p:txBody>
      </p:sp>
      <p:sp>
        <p:nvSpPr>
          <p:cNvPr id="24" name="SK-3-text-23"/>
          <p:cNvSpPr/>
          <p:nvPr/>
        </p:nvSpPr>
        <p:spPr>
          <a:xfrm>
            <a:off x="633859" y="5260032"/>
            <a:ext cx="931068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Fear of missing serious pathology</a:t>
            </a:r>
            <a:endParaRPr lang="en-US" sz="1725" dirty="0"/>
          </a:p>
        </p:txBody>
      </p:sp>
      <p:sp>
        <p:nvSpPr>
          <p:cNvPr id="25" name="SK-3-text-24"/>
          <p:cNvSpPr/>
          <p:nvPr/>
        </p:nvSpPr>
        <p:spPr>
          <a:xfrm>
            <a:off x="767953" y="5746998"/>
            <a:ext cx="491326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dirty="0">
                <a:solidFill>
                  <a:srgbClr val="1F4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presentations are common conditions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dirty="0">
                <a:solidFill>
                  <a:srgbClr val="1F4E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managed entirely in primary care</a:t>
            </a:r>
            <a:endParaRPr lang="en-US" sz="1800" dirty="0"/>
          </a:p>
        </p:txBody>
      </p:sp>
      <p:sp>
        <p:nvSpPr>
          <p:cNvPr id="26" name="SK-3-text-25"/>
          <p:cNvSpPr/>
          <p:nvPr/>
        </p:nvSpPr>
        <p:spPr>
          <a:xfrm>
            <a:off x="6522690" y="3737521"/>
            <a:ext cx="566931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B8731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Systematic Approach</a:t>
            </a:r>
            <a:endParaRPr lang="en-US" sz="2250" dirty="0"/>
          </a:p>
        </p:txBody>
      </p:sp>
      <p:sp>
        <p:nvSpPr>
          <p:cNvPr id="27" name="SK-3-text-26"/>
          <p:cNvSpPr/>
          <p:nvPr/>
        </p:nvSpPr>
        <p:spPr>
          <a:xfrm>
            <a:off x="6720780" y="4385518"/>
            <a:ext cx="514064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① Localise the lesion</a:t>
            </a:r>
            <a:endParaRPr lang="en-US" sz="1575" dirty="0"/>
          </a:p>
        </p:txBody>
      </p:sp>
      <p:sp>
        <p:nvSpPr>
          <p:cNvPr id="28" name="SK-3-text-27"/>
          <p:cNvSpPr/>
          <p:nvPr/>
        </p:nvSpPr>
        <p:spPr>
          <a:xfrm>
            <a:off x="7010400" y="4594771"/>
            <a:ext cx="51816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in the nervous system is the problem?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6720780" y="5129658"/>
            <a:ext cx="4900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② Make the diagnosis</a:t>
            </a:r>
            <a:endParaRPr lang="en-US" sz="1575" dirty="0"/>
          </a:p>
        </p:txBody>
      </p:sp>
      <p:sp>
        <p:nvSpPr>
          <p:cNvPr id="30" name="SK-3-text-29"/>
          <p:cNvSpPr/>
          <p:nvPr/>
        </p:nvSpPr>
        <p:spPr>
          <a:xfrm>
            <a:off x="7010400" y="5362873"/>
            <a:ext cx="51816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history, examination and investigations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6726563" y="5853900"/>
            <a:ext cx="202025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③ Manage</a:t>
            </a:r>
            <a:endParaRPr lang="en-US" sz="1575" dirty="0"/>
          </a:p>
        </p:txBody>
      </p:sp>
      <p:sp>
        <p:nvSpPr>
          <p:cNvPr id="32" name="SK-3-text-31"/>
          <p:cNvSpPr/>
          <p:nvPr/>
        </p:nvSpPr>
        <p:spPr>
          <a:xfrm>
            <a:off x="7010400" y="6130975"/>
            <a:ext cx="51816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care, referral, or emergency?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7497961" y="6617940"/>
            <a:ext cx="469403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5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Cross-reference: Headache covered in separate Bradford VTS deck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886" y="1470422"/>
            <a:ext cx="1152079" cy="2857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886" y="2177355"/>
            <a:ext cx="9363373" cy="1892796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2681436"/>
            <a:ext cx="1401961" cy="1268611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5490" y="2681436"/>
            <a:ext cx="1401961" cy="1268611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3898" y="2681436"/>
            <a:ext cx="1401961" cy="1268611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2157" y="2681436"/>
            <a:ext cx="1401961" cy="126861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0565" y="2681436"/>
            <a:ext cx="1401961" cy="1268611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8973" y="2681436"/>
            <a:ext cx="1341090" cy="126861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886" y="4227909"/>
            <a:ext cx="9363373" cy="193387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082" y="4725144"/>
            <a:ext cx="2962573" cy="131668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6973" y="4725144"/>
            <a:ext cx="2901553" cy="1316682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73788" y="4725144"/>
            <a:ext cx="2816275" cy="1316682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580" y="6473875"/>
            <a:ext cx="353467" cy="32221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94863" y="466279"/>
            <a:ext cx="1597075" cy="5698927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95357" y="4814292"/>
            <a:ext cx="414486" cy="486817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74282" y="4841677"/>
            <a:ext cx="524173" cy="425053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26282" y="4903440"/>
            <a:ext cx="499765" cy="308521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00071" y="2797969"/>
            <a:ext cx="341263" cy="534888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66384" y="2818507"/>
            <a:ext cx="524173" cy="486817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42384" y="2784277"/>
            <a:ext cx="475357" cy="548580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30588" y="2797969"/>
            <a:ext cx="463153" cy="528042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669977" y="2900809"/>
            <a:ext cx="511969" cy="322213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21569" y="2818507"/>
            <a:ext cx="524173" cy="486817"/>
          </a:xfrm>
          <a:prstGeom prst="rect">
            <a:avLst/>
          </a:prstGeom>
        </p:spPr>
      </p:pic>
      <p:sp>
        <p:nvSpPr>
          <p:cNvPr id="27" name="SK-4-text-26"/>
          <p:cNvSpPr/>
          <p:nvPr/>
        </p:nvSpPr>
        <p:spPr>
          <a:xfrm>
            <a:off x="524173" y="473125"/>
            <a:ext cx="50234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5A1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NEUROLOGICAL EXAMINATION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548580" y="795486"/>
            <a:ext cx="1126045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Examination Framework</a:t>
            </a:r>
            <a:endParaRPr lang="en-US" sz="3450" dirty="0"/>
          </a:p>
        </p:txBody>
      </p:sp>
      <p:sp>
        <p:nvSpPr>
          <p:cNvPr id="29" name="SK-4-text-28"/>
          <p:cNvSpPr/>
          <p:nvPr/>
        </p:nvSpPr>
        <p:spPr>
          <a:xfrm>
            <a:off x="511969" y="1632198"/>
            <a:ext cx="1168003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systematic approach — localise the lesion → make the diagnosis → manage</a:t>
            </a:r>
            <a:endParaRPr lang="en-US" sz="1650" dirty="0"/>
          </a:p>
        </p:txBody>
      </p:sp>
      <p:sp>
        <p:nvSpPr>
          <p:cNvPr id="30" name="SK-4-text-29"/>
          <p:cNvSpPr/>
          <p:nvPr/>
        </p:nvSpPr>
        <p:spPr>
          <a:xfrm>
            <a:off x="707082" y="2317998"/>
            <a:ext cx="630745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LEVEL 1 — Always Perform</a:t>
            </a:r>
            <a:endParaRPr lang="en-US" sz="1650" dirty="0"/>
          </a:p>
        </p:txBody>
      </p:sp>
      <p:sp>
        <p:nvSpPr>
          <p:cNvPr id="31" name="SK-4-text-30"/>
          <p:cNvSpPr/>
          <p:nvPr/>
        </p:nvSpPr>
        <p:spPr>
          <a:xfrm>
            <a:off x="792361" y="3387775"/>
            <a:ext cx="118258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State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/ Cognition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2584698" y="3380929"/>
            <a:ext cx="6704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Cranial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Nerves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3791694" y="3387775"/>
            <a:ext cx="13288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Upper Limb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Motor + Sensory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5327898" y="3387775"/>
            <a:ext cx="132888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Lower Limb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Motor + Sensory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6937177" y="3387775"/>
            <a:ext cx="119479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Coordination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(Cerebellar)</a:t>
            </a:r>
            <a:endParaRPr lang="en-US" sz="1200" dirty="0"/>
          </a:p>
        </p:txBody>
      </p:sp>
      <p:sp>
        <p:nvSpPr>
          <p:cNvPr id="36" name="SK-4-text-35"/>
          <p:cNvSpPr/>
          <p:nvPr/>
        </p:nvSpPr>
        <p:spPr>
          <a:xfrm>
            <a:off x="8692753" y="3387775"/>
            <a:ext cx="7679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Gait and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Stance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707082" y="4341019"/>
            <a:ext cx="907351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LEVEL 2 — When Clinically Indicated</a:t>
            </a:r>
            <a:endParaRPr lang="en-US" sz="1650" dirty="0"/>
          </a:p>
        </p:txBody>
      </p:sp>
      <p:sp>
        <p:nvSpPr>
          <p:cNvPr id="38" name="SK-4-text-37"/>
          <p:cNvSpPr/>
          <p:nvPr/>
        </p:nvSpPr>
        <p:spPr>
          <a:xfrm>
            <a:off x="1609279" y="5342334"/>
            <a:ext cx="21431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Fundoscopy</a:t>
            </a:r>
            <a:endParaRPr lang="en-US" sz="1350" dirty="0"/>
          </a:p>
        </p:txBody>
      </p:sp>
      <p:sp>
        <p:nvSpPr>
          <p:cNvPr id="39" name="SK-4-text-38"/>
          <p:cNvSpPr/>
          <p:nvPr/>
        </p:nvSpPr>
        <p:spPr>
          <a:xfrm>
            <a:off x="1024086" y="5589240"/>
            <a:ext cx="2316361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papilloedema, hypertensive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retinopathy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4559796" y="5356027"/>
            <a:ext cx="29660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Neck Stiffness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4706094" y="5623471"/>
            <a:ext cx="20878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meningism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7693075" y="5356027"/>
            <a:ext cx="27603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Kernig's Sign</a:t>
            </a:r>
            <a:endParaRPr lang="en-US" sz="1350" dirty="0"/>
          </a:p>
        </p:txBody>
      </p:sp>
      <p:sp>
        <p:nvSpPr>
          <p:cNvPr id="43" name="SK-4-text-42"/>
          <p:cNvSpPr/>
          <p:nvPr/>
        </p:nvSpPr>
        <p:spPr>
          <a:xfrm>
            <a:off x="7461498" y="5616625"/>
            <a:ext cx="40995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meningeal irritation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950863" y="6508105"/>
            <a:ext cx="1124113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principle: History is 80% of the diagnosis in neurology — examination confirms and localises.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7" y="1576685"/>
            <a:ext cx="1219200" cy="2857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1865263"/>
            <a:ext cx="3450282" cy="82153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1947565"/>
            <a:ext cx="3450282" cy="2427684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682" y="1865263"/>
            <a:ext cx="3450282" cy="8215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4682" y="1947565"/>
            <a:ext cx="3450282" cy="2427684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3153" y="1865263"/>
            <a:ext cx="3438079" cy="8215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3153" y="1947565"/>
            <a:ext cx="3438079" cy="2427684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267" y="4555778"/>
            <a:ext cx="10862965" cy="952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4752529"/>
            <a:ext cx="10838557" cy="149497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7667" y="4910286"/>
            <a:ext cx="19050" cy="1179463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5882" y="6446490"/>
            <a:ext cx="1767780" cy="260598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43592" y="528042"/>
            <a:ext cx="926455" cy="822871"/>
          </a:xfrm>
          <a:prstGeom prst="rect">
            <a:avLst/>
          </a:prstGeom>
        </p:spPr>
      </p:pic>
      <p:sp>
        <p:nvSpPr>
          <p:cNvPr id="15" name="SK-5-text-14"/>
          <p:cNvSpPr/>
          <p:nvPr/>
        </p:nvSpPr>
        <p:spPr>
          <a:xfrm>
            <a:off x="633859" y="562273"/>
            <a:ext cx="4819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B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2 — EPILEPSY</a:t>
            </a:r>
            <a:endParaRPr lang="en-US" sz="1500" dirty="0"/>
          </a:p>
        </p:txBody>
      </p:sp>
      <p:sp>
        <p:nvSpPr>
          <p:cNvPr id="16" name="SK-5-text-15"/>
          <p:cNvSpPr/>
          <p:nvPr/>
        </p:nvSpPr>
        <p:spPr>
          <a:xfrm>
            <a:off x="658267" y="877788"/>
            <a:ext cx="1153373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Epilepsy Epidemiology &amp; SUDEP Risk</a:t>
            </a:r>
            <a:endParaRPr lang="en-US" sz="3600" dirty="0"/>
          </a:p>
        </p:txBody>
      </p:sp>
      <p:sp>
        <p:nvSpPr>
          <p:cNvPr id="17" name="SK-5-text-16"/>
          <p:cNvSpPr/>
          <p:nvPr/>
        </p:nvSpPr>
        <p:spPr>
          <a:xfrm>
            <a:off x="1755577" y="2256234"/>
            <a:ext cx="4071938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125" b="1" dirty="0">
                <a:solidFill>
                  <a:srgbClr val="D68C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</a:t>
            </a:r>
            <a:endParaRPr lang="en-US" sz="7125" dirty="0"/>
          </a:p>
        </p:txBody>
      </p:sp>
      <p:sp>
        <p:nvSpPr>
          <p:cNvPr id="18" name="SK-5-text-17"/>
          <p:cNvSpPr/>
          <p:nvPr/>
        </p:nvSpPr>
        <p:spPr>
          <a:xfrm>
            <a:off x="828973" y="3209479"/>
            <a:ext cx="871156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 100,000 / year</a:t>
            </a:r>
            <a:endParaRPr lang="en-US" sz="2550" dirty="0"/>
          </a:p>
        </p:txBody>
      </p:sp>
      <p:sp>
        <p:nvSpPr>
          <p:cNvPr id="19" name="SK-5-text-18"/>
          <p:cNvSpPr/>
          <p:nvPr/>
        </p:nvSpPr>
        <p:spPr>
          <a:xfrm>
            <a:off x="1243459" y="3730675"/>
            <a:ext cx="538543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Incidence of epilepsy</a:t>
            </a:r>
            <a:endParaRPr lang="en-US" sz="1650" dirty="0"/>
          </a:p>
        </p:txBody>
      </p:sp>
      <p:sp>
        <p:nvSpPr>
          <p:cNvPr id="20" name="SK-5-text-19"/>
          <p:cNvSpPr/>
          <p:nvPr/>
        </p:nvSpPr>
        <p:spPr>
          <a:xfrm>
            <a:off x="1328886" y="4053036"/>
            <a:ext cx="51968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cases in the UK annually</a:t>
            </a:r>
            <a:endParaRPr lang="en-US" sz="1200" dirty="0"/>
          </a:p>
        </p:txBody>
      </p:sp>
      <p:sp>
        <p:nvSpPr>
          <p:cNvPr id="21" name="SK-5-text-20"/>
          <p:cNvSpPr/>
          <p:nvPr/>
        </p:nvSpPr>
        <p:spPr>
          <a:xfrm>
            <a:off x="5181600" y="2256234"/>
            <a:ext cx="5157788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125" b="1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4–7</a:t>
            </a:r>
            <a:endParaRPr lang="en-US" sz="7125" dirty="0"/>
          </a:p>
        </p:txBody>
      </p:sp>
      <p:sp>
        <p:nvSpPr>
          <p:cNvPr id="22" name="SK-5-text-21"/>
          <p:cNvSpPr/>
          <p:nvPr/>
        </p:nvSpPr>
        <p:spPr>
          <a:xfrm>
            <a:off x="5279082" y="3223171"/>
            <a:ext cx="469582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 1,000</a:t>
            </a:r>
            <a:endParaRPr lang="en-US" sz="2550" dirty="0"/>
          </a:p>
        </p:txBody>
      </p:sp>
      <p:sp>
        <p:nvSpPr>
          <p:cNvPr id="23" name="SK-5-text-22"/>
          <p:cNvSpPr/>
          <p:nvPr/>
        </p:nvSpPr>
        <p:spPr>
          <a:xfrm>
            <a:off x="4535388" y="3730675"/>
            <a:ext cx="714565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Prevalence — active epilepsy</a:t>
            </a:r>
            <a:endParaRPr lang="en-US" sz="1650" dirty="0"/>
          </a:p>
        </p:txBody>
      </p:sp>
      <p:sp>
        <p:nvSpPr>
          <p:cNvPr id="24" name="SK-5-text-23"/>
          <p:cNvSpPr/>
          <p:nvPr/>
        </p:nvSpPr>
        <p:spPr>
          <a:xfrm>
            <a:off x="4827984" y="4053036"/>
            <a:ext cx="6781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Seizure or treatment in past 5 years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8948886" y="2256234"/>
            <a:ext cx="3243114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125" b="1" dirty="0">
                <a:solidFill>
                  <a:srgbClr val="006B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~10</a:t>
            </a:r>
            <a:endParaRPr lang="en-US" sz="7125" dirty="0"/>
          </a:p>
        </p:txBody>
      </p:sp>
      <p:sp>
        <p:nvSpPr>
          <p:cNvPr id="26" name="SK-5-text-25"/>
          <p:cNvSpPr/>
          <p:nvPr/>
        </p:nvSpPr>
        <p:spPr>
          <a:xfrm>
            <a:off x="9095184" y="3223171"/>
            <a:ext cx="309681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patients</a:t>
            </a:r>
            <a:endParaRPr lang="en-US" sz="2550" dirty="0"/>
          </a:p>
        </p:txBody>
      </p:sp>
      <p:sp>
        <p:nvSpPr>
          <p:cNvPr id="27" name="SK-5-text-26"/>
          <p:cNvSpPr/>
          <p:nvPr/>
        </p:nvSpPr>
        <p:spPr>
          <a:xfrm>
            <a:off x="8644086" y="3730675"/>
            <a:ext cx="354791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an average GP list</a:t>
            </a:r>
            <a:endParaRPr lang="en-US" sz="1650" dirty="0"/>
          </a:p>
        </p:txBody>
      </p:sp>
      <p:sp>
        <p:nvSpPr>
          <p:cNvPr id="28" name="SK-5-text-27"/>
          <p:cNvSpPr/>
          <p:nvPr/>
        </p:nvSpPr>
        <p:spPr>
          <a:xfrm>
            <a:off x="8607475" y="4053036"/>
            <a:ext cx="234076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2–3 will have continuing seizures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despite treatment</a:t>
            </a:r>
            <a:endParaRPr lang="en-US" sz="1200" dirty="0"/>
          </a:p>
        </p:txBody>
      </p:sp>
      <p:sp>
        <p:nvSpPr>
          <p:cNvPr id="29" name="SK-5-text-28"/>
          <p:cNvSpPr/>
          <p:nvPr/>
        </p:nvSpPr>
        <p:spPr>
          <a:xfrm>
            <a:off x="2511475" y="4910286"/>
            <a:ext cx="14239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68C2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SUDEP</a:t>
            </a:r>
            <a:endParaRPr lang="en-US" sz="1725" dirty="0"/>
          </a:p>
        </p:txBody>
      </p:sp>
      <p:sp>
        <p:nvSpPr>
          <p:cNvPr id="30" name="SK-5-text-29"/>
          <p:cNvSpPr/>
          <p:nvPr/>
        </p:nvSpPr>
        <p:spPr>
          <a:xfrm>
            <a:off x="1560463" y="5225653"/>
            <a:ext cx="809053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350–400</a:t>
            </a:r>
            <a:endParaRPr lang="en-US" sz="4650" dirty="0"/>
          </a:p>
        </p:txBody>
      </p:sp>
      <p:sp>
        <p:nvSpPr>
          <p:cNvPr id="31" name="SK-5-text-30"/>
          <p:cNvSpPr/>
          <p:nvPr/>
        </p:nvSpPr>
        <p:spPr>
          <a:xfrm>
            <a:off x="1572667" y="5836146"/>
            <a:ext cx="639127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deaths per year in the UK</a:t>
            </a:r>
            <a:endParaRPr lang="en-US" sz="1650" dirty="0"/>
          </a:p>
        </p:txBody>
      </p:sp>
      <p:sp>
        <p:nvSpPr>
          <p:cNvPr id="32" name="SK-5-text-31"/>
          <p:cNvSpPr/>
          <p:nvPr/>
        </p:nvSpPr>
        <p:spPr>
          <a:xfrm>
            <a:off x="5547271" y="4999434"/>
            <a:ext cx="4328071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SUDEP risk falls dramatically</a:t>
            </a:r>
            <a:endParaRPr lang="en-US" sz="2250" dirty="0"/>
          </a:p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good seizure control</a:t>
            </a:r>
            <a:endParaRPr lang="en-US" sz="2250" dirty="0"/>
          </a:p>
        </p:txBody>
      </p:sp>
      <p:sp>
        <p:nvSpPr>
          <p:cNvPr id="33" name="SK-5-text-32"/>
          <p:cNvSpPr/>
          <p:nvPr/>
        </p:nvSpPr>
        <p:spPr>
          <a:xfrm>
            <a:off x="5547271" y="5870377"/>
            <a:ext cx="66447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Sudden Unexpected Death in Epilepsy — discuss with every patient (NICE NG217)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10302180" y="6494413"/>
            <a:ext cx="18898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NG217 · Jan 2025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1146721"/>
            <a:ext cx="1097161" cy="381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261765"/>
            <a:ext cx="3767286" cy="219373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59582"/>
            <a:ext cx="12192000" cy="425053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894" y="2276773"/>
            <a:ext cx="3596580" cy="4155877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894" y="2276773"/>
            <a:ext cx="3596580" cy="82153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3387775"/>
            <a:ext cx="2413992" cy="31536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2276773"/>
            <a:ext cx="3608784" cy="4155877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9255" y="2276773"/>
            <a:ext cx="3608784" cy="82153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74369" y="3387775"/>
            <a:ext cx="2804071" cy="315367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4173" y="2276773"/>
            <a:ext cx="3596580" cy="4155877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44173" y="2276773"/>
            <a:ext cx="3596580" cy="82153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02675" y="3387775"/>
            <a:ext cx="3279577" cy="315367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6690" y="6556177"/>
            <a:ext cx="231577" cy="20568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39286" y="2509986"/>
            <a:ext cx="682675" cy="74741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35388" y="2530525"/>
            <a:ext cx="609600" cy="692646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4879" y="2530525"/>
            <a:ext cx="597396" cy="692646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426690" y="322213"/>
            <a:ext cx="4819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9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· EPILEPSY</a:t>
            </a:r>
            <a:endParaRPr lang="en-US" sz="1500" dirty="0"/>
          </a:p>
        </p:txBody>
      </p:sp>
      <p:sp>
        <p:nvSpPr>
          <p:cNvPr id="20" name="SK-6-text-19"/>
          <p:cNvSpPr/>
          <p:nvPr/>
        </p:nvSpPr>
        <p:spPr>
          <a:xfrm>
            <a:off x="426690" y="603498"/>
            <a:ext cx="1176531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Classification Focal Onset</a:t>
            </a:r>
            <a:endParaRPr lang="en-US" sz="3150" dirty="0"/>
          </a:p>
        </p:txBody>
      </p:sp>
      <p:sp>
        <p:nvSpPr>
          <p:cNvPr id="21" name="SK-6-text-20"/>
          <p:cNvSpPr/>
          <p:nvPr/>
        </p:nvSpPr>
        <p:spPr>
          <a:xfrm>
            <a:off x="487561" y="1268611"/>
            <a:ext cx="108527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ILAE 2017 Terminology · NICE NG217 (Jan 2025)</a:t>
            </a:r>
            <a:endParaRPr lang="en-US" sz="1350" dirty="0"/>
          </a:p>
        </p:txBody>
      </p:sp>
      <p:sp>
        <p:nvSpPr>
          <p:cNvPr id="22" name="SK-6-text-21"/>
          <p:cNvSpPr/>
          <p:nvPr/>
        </p:nvSpPr>
        <p:spPr>
          <a:xfrm>
            <a:off x="487561" y="1762423"/>
            <a:ext cx="110013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FOCAL ONSET SEIZURES — 60% of all epilepsy</a:t>
            </a:r>
            <a:endParaRPr lang="en-US" sz="1650" dirty="0"/>
          </a:p>
        </p:txBody>
      </p:sp>
      <p:sp>
        <p:nvSpPr>
          <p:cNvPr id="23" name="SK-6-text-22"/>
          <p:cNvSpPr/>
          <p:nvPr/>
        </p:nvSpPr>
        <p:spPr>
          <a:xfrm>
            <a:off x="7168753" y="1762423"/>
            <a:ext cx="502324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88C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Consciousness is the key distinguishing feature</a:t>
            </a:r>
            <a:endParaRPr lang="en-US" sz="1650" dirty="0"/>
          </a:p>
        </p:txBody>
      </p:sp>
      <p:sp>
        <p:nvSpPr>
          <p:cNvPr id="24" name="SK-6-text-23"/>
          <p:cNvSpPr/>
          <p:nvPr/>
        </p:nvSpPr>
        <p:spPr>
          <a:xfrm>
            <a:off x="1450777" y="2729359"/>
            <a:ext cx="352329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Focal Aware</a:t>
            </a:r>
            <a:endParaRPr lang="en-US" sz="2025" dirty="0"/>
          </a:p>
        </p:txBody>
      </p:sp>
      <p:sp>
        <p:nvSpPr>
          <p:cNvPr id="25" name="SK-6-text-24"/>
          <p:cNvSpPr/>
          <p:nvPr/>
        </p:nvSpPr>
        <p:spPr>
          <a:xfrm>
            <a:off x="682675" y="3415159"/>
            <a:ext cx="70808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Previously: Simple Partial Seizure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621655" y="3826669"/>
            <a:ext cx="76981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activity in one brain region.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633859" y="4059882"/>
            <a:ext cx="315768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Consciousness and awareness are fully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preserved throughout.</a:t>
            </a:r>
            <a:endParaRPr lang="en-US" sz="1350" dirty="0"/>
          </a:p>
        </p:txBody>
      </p:sp>
      <p:sp>
        <p:nvSpPr>
          <p:cNvPr id="28" name="SK-6-text-27"/>
          <p:cNvSpPr/>
          <p:nvPr/>
        </p:nvSpPr>
        <p:spPr>
          <a:xfrm>
            <a:off x="658267" y="4594771"/>
            <a:ext cx="31698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Motor, sensory, autonomic, or psychic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658267" y="5081736"/>
            <a:ext cx="81095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Patient remains alert and can respond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658267" y="5342334"/>
            <a:ext cx="31698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May have post-ictal weakness (Todd's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paresis)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658267" y="5822305"/>
            <a:ext cx="307225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Jacksonian march: sequential spread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along motor strip</a:t>
            </a:r>
            <a:endParaRPr lang="en-US" sz="1350" dirty="0"/>
          </a:p>
        </p:txBody>
      </p:sp>
      <p:sp>
        <p:nvSpPr>
          <p:cNvPr id="32" name="SK-6-text-31"/>
          <p:cNvSpPr/>
          <p:nvPr/>
        </p:nvSpPr>
        <p:spPr>
          <a:xfrm>
            <a:off x="5291286" y="2564755"/>
            <a:ext cx="1926282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Focal Impaired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Awareness</a:t>
            </a:r>
            <a:endParaRPr lang="en-US" sz="2250" dirty="0"/>
          </a:p>
        </p:txBody>
      </p:sp>
      <p:sp>
        <p:nvSpPr>
          <p:cNvPr id="33" name="SK-6-text-32"/>
          <p:cNvSpPr/>
          <p:nvPr/>
        </p:nvSpPr>
        <p:spPr>
          <a:xfrm>
            <a:off x="4510980" y="3470077"/>
            <a:ext cx="72866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Previously: Complex Partial Seizure</a:t>
            </a:r>
            <a:endParaRPr lang="en-US" sz="1350" dirty="0"/>
          </a:p>
        </p:txBody>
      </p:sp>
      <p:sp>
        <p:nvSpPr>
          <p:cNvPr id="34" name="SK-6-text-33"/>
          <p:cNvSpPr/>
          <p:nvPr/>
        </p:nvSpPr>
        <p:spPr>
          <a:xfrm>
            <a:off x="4449961" y="3895279"/>
            <a:ext cx="3316188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 activity in one brain region with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impaired but not fully lost consciousness.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patient cannot respond normally.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4486573" y="4711303"/>
            <a:ext cx="77054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Automatisms present in ~90% of cases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4486573" y="4992588"/>
            <a:ext cx="67379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Post-ictal drowsiness in ~75%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4486573" y="5253186"/>
            <a:ext cx="260895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Staring, lip-smacking, fumbling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movements</a:t>
            </a:r>
            <a:endParaRPr lang="en-US" sz="1350" dirty="0"/>
          </a:p>
        </p:txBody>
      </p:sp>
      <p:sp>
        <p:nvSpPr>
          <p:cNvPr id="38" name="SK-6-text-37"/>
          <p:cNvSpPr/>
          <p:nvPr/>
        </p:nvSpPr>
        <p:spPr>
          <a:xfrm>
            <a:off x="4486573" y="5740003"/>
            <a:ext cx="74923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Amnesia for the episode is typical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9156055" y="2557909"/>
            <a:ext cx="2170063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Focal to Bilateral</a:t>
            </a:r>
            <a:endParaRPr lang="en-US" sz="2250" dirty="0"/>
          </a:p>
          <a:p>
            <a:pPr marL="0" indent="0" algn="l">
              <a:lnSpc>
                <a:spcPts val="2475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Tonic-Clonic</a:t>
            </a:r>
            <a:endParaRPr lang="en-US" sz="2250" dirty="0"/>
          </a:p>
        </p:txBody>
      </p:sp>
      <p:sp>
        <p:nvSpPr>
          <p:cNvPr id="40" name="SK-6-text-39"/>
          <p:cNvSpPr/>
          <p:nvPr/>
        </p:nvSpPr>
        <p:spPr>
          <a:xfrm>
            <a:off x="8363694" y="3470077"/>
            <a:ext cx="38283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Previously: Secondary Generalised Seizure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8290471" y="3902125"/>
            <a:ext cx="3108871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Focal onset seizure that spreads 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involve both hemispheres, producing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generalised tonic-clonic convulsion.</a:t>
            </a:r>
            <a:endParaRPr lang="en-US" sz="1350" dirty="0"/>
          </a:p>
        </p:txBody>
      </p:sp>
      <p:sp>
        <p:nvSpPr>
          <p:cNvPr id="42" name="SK-6-text-41"/>
          <p:cNvSpPr/>
          <p:nvPr/>
        </p:nvSpPr>
        <p:spPr>
          <a:xfrm>
            <a:off x="8339286" y="4711303"/>
            <a:ext cx="38527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Begins focally — may have an aura</a:t>
            </a:r>
            <a:endParaRPr lang="en-US" sz="1350" dirty="0"/>
          </a:p>
        </p:txBody>
      </p:sp>
      <p:sp>
        <p:nvSpPr>
          <p:cNvPr id="43" name="SK-6-text-42"/>
          <p:cNvSpPr/>
          <p:nvPr/>
        </p:nvSpPr>
        <p:spPr>
          <a:xfrm>
            <a:off x="8339286" y="4992588"/>
            <a:ext cx="251147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Progresses to full tonic-clonic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convulsion</a:t>
            </a:r>
            <a:endParaRPr lang="en-US" sz="1350" dirty="0"/>
          </a:p>
        </p:txBody>
      </p:sp>
      <p:sp>
        <p:nvSpPr>
          <p:cNvPr id="44" name="SK-6-text-43"/>
          <p:cNvSpPr/>
          <p:nvPr/>
        </p:nvSpPr>
        <p:spPr>
          <a:xfrm>
            <a:off x="8339286" y="5465713"/>
            <a:ext cx="38527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Post-ictal confusion and fatigue</a:t>
            </a:r>
            <a:endParaRPr lang="en-US" sz="1350" dirty="0"/>
          </a:p>
        </p:txBody>
      </p:sp>
      <p:sp>
        <p:nvSpPr>
          <p:cNvPr id="45" name="SK-6-text-44"/>
          <p:cNvSpPr/>
          <p:nvPr/>
        </p:nvSpPr>
        <p:spPr>
          <a:xfrm>
            <a:off x="8339286" y="5740003"/>
            <a:ext cx="26089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Lateralising signs at onset help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localise focus</a:t>
            </a:r>
            <a:endParaRPr lang="en-US" sz="1350" dirty="0"/>
          </a:p>
        </p:txBody>
      </p:sp>
      <p:sp>
        <p:nvSpPr>
          <p:cNvPr id="46" name="SK-6-text-45"/>
          <p:cNvSpPr/>
          <p:nvPr/>
        </p:nvSpPr>
        <p:spPr>
          <a:xfrm>
            <a:off x="694879" y="6563023"/>
            <a:ext cx="113328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is clinical — witness account is essential</a:t>
            </a:r>
            <a:endParaRPr lang="en-US" sz="1350" dirty="0"/>
          </a:p>
        </p:txBody>
      </p:sp>
      <p:sp>
        <p:nvSpPr>
          <p:cNvPr id="47" name="SK-6-text-46"/>
          <p:cNvSpPr/>
          <p:nvPr/>
        </p:nvSpPr>
        <p:spPr>
          <a:xfrm>
            <a:off x="8583067" y="6576715"/>
            <a:ext cx="36089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Neurology for Primary Care · 2026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1508075"/>
            <a:ext cx="2316361" cy="2857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2167086"/>
            <a:ext cx="3535561" cy="1865263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167086"/>
            <a:ext cx="3535561" cy="123379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7757" y="2167086"/>
            <a:ext cx="3535561" cy="186526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7757" y="2167086"/>
            <a:ext cx="3535561" cy="123379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2988" y="2167086"/>
            <a:ext cx="3535561" cy="186526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2988" y="2167086"/>
            <a:ext cx="3535561" cy="123379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0290" y="4224486"/>
            <a:ext cx="3535561" cy="1865263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60290" y="4224486"/>
            <a:ext cx="3535561" cy="123379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5373" y="4224486"/>
            <a:ext cx="3535561" cy="1865263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15373" y="4224486"/>
            <a:ext cx="3535561" cy="123379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" y="6521946"/>
            <a:ext cx="280392" cy="246757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95765" y="4471392"/>
            <a:ext cx="572988" cy="624036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94384" y="4471392"/>
            <a:ext cx="609600" cy="658267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75898" y="2509986"/>
            <a:ext cx="828973" cy="500509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72000" y="2434530"/>
            <a:ext cx="670471" cy="596503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1177" y="2475607"/>
            <a:ext cx="755898" cy="507355"/>
          </a:xfrm>
          <a:prstGeom prst="rect">
            <a:avLst/>
          </a:prstGeom>
        </p:spPr>
      </p:pic>
      <p:sp>
        <p:nvSpPr>
          <p:cNvPr id="21" name="SK-7-text-20"/>
          <p:cNvSpPr/>
          <p:nvPr/>
        </p:nvSpPr>
        <p:spPr>
          <a:xfrm>
            <a:off x="670471" y="445740"/>
            <a:ext cx="84029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EPILEPSY • SEIZURE CLASSIFICATION</a:t>
            </a:r>
            <a:endParaRPr lang="en-US" sz="1650" dirty="0"/>
          </a:p>
        </p:txBody>
      </p:sp>
      <p:sp>
        <p:nvSpPr>
          <p:cNvPr id="22" name="SK-7-text-21"/>
          <p:cNvSpPr/>
          <p:nvPr/>
        </p:nvSpPr>
        <p:spPr>
          <a:xfrm>
            <a:off x="682675" y="809179"/>
            <a:ext cx="1150932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Generalised Onset Seizures</a:t>
            </a:r>
            <a:endParaRPr lang="en-US" sz="3600" dirty="0"/>
          </a:p>
        </p:txBody>
      </p:sp>
      <p:sp>
        <p:nvSpPr>
          <p:cNvPr id="23" name="SK-7-text-22"/>
          <p:cNvSpPr/>
          <p:nvPr/>
        </p:nvSpPr>
        <p:spPr>
          <a:xfrm>
            <a:off x="658267" y="1721346"/>
            <a:ext cx="1153373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Generalised seizures involve both hemispheres simultaneously from onset — consciousness is typically impaired</a:t>
            </a:r>
            <a:endParaRPr lang="en-US" sz="1650" dirty="0"/>
          </a:p>
        </p:txBody>
      </p:sp>
      <p:sp>
        <p:nvSpPr>
          <p:cNvPr id="24" name="SK-7-text-23"/>
          <p:cNvSpPr/>
          <p:nvPr/>
        </p:nvSpPr>
        <p:spPr>
          <a:xfrm>
            <a:off x="1670298" y="2434530"/>
            <a:ext cx="25431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Absence</a:t>
            </a:r>
            <a:endParaRPr lang="en-US" sz="2250" dirty="0"/>
          </a:p>
        </p:txBody>
      </p:sp>
      <p:sp>
        <p:nvSpPr>
          <p:cNvPr id="25" name="SK-7-text-24"/>
          <p:cNvSpPr/>
          <p:nvPr/>
        </p:nvSpPr>
        <p:spPr>
          <a:xfrm>
            <a:off x="1694557" y="2804815"/>
            <a:ext cx="2152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68C4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Petit Mal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877788" y="3154561"/>
            <a:ext cx="3182094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Brief staring episodes — seconds only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convulsion; abrupt onset and offset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Hz spike-and-wave on EEG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5388769" y="2434530"/>
            <a:ext cx="322897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Myoclonic</a:t>
            </a:r>
            <a:endParaRPr lang="en-US" sz="2250" dirty="0"/>
          </a:p>
        </p:txBody>
      </p:sp>
      <p:sp>
        <p:nvSpPr>
          <p:cNvPr id="28" name="SK-7-text-27"/>
          <p:cNvSpPr/>
          <p:nvPr/>
        </p:nvSpPr>
        <p:spPr>
          <a:xfrm>
            <a:off x="5388769" y="2811661"/>
            <a:ext cx="4438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 Single Jerks</a:t>
            </a:r>
            <a:endParaRPr lang="en-US" sz="1500" dirty="0"/>
          </a:p>
        </p:txBody>
      </p:sp>
      <p:sp>
        <p:nvSpPr>
          <p:cNvPr id="29" name="SK-7-text-28"/>
          <p:cNvSpPr/>
          <p:nvPr/>
        </p:nvSpPr>
        <p:spPr>
          <a:xfrm>
            <a:off x="4584055" y="3154561"/>
            <a:ext cx="3291780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Brief muscle jerks — usually morning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Consciousness preserved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Common in juvenile myoclonic epilepsy</a:t>
            </a:r>
            <a:endParaRPr lang="en-US" sz="1350" dirty="0"/>
          </a:p>
        </p:txBody>
      </p:sp>
      <p:sp>
        <p:nvSpPr>
          <p:cNvPr id="30" name="SK-7-text-29"/>
          <p:cNvSpPr/>
          <p:nvPr/>
        </p:nvSpPr>
        <p:spPr>
          <a:xfrm>
            <a:off x="9314557" y="2434530"/>
            <a:ext cx="287744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Tonic-Clonic</a:t>
            </a:r>
            <a:endParaRPr lang="en-US" sz="2250" dirty="0"/>
          </a:p>
        </p:txBody>
      </p:sp>
      <p:sp>
        <p:nvSpPr>
          <p:cNvPr id="31" name="SK-7-text-30"/>
          <p:cNvSpPr/>
          <p:nvPr/>
        </p:nvSpPr>
        <p:spPr>
          <a:xfrm>
            <a:off x="9314557" y="2804815"/>
            <a:ext cx="2152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68C4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Grand Mal</a:t>
            </a:r>
            <a:endParaRPr lang="en-US" sz="1500" dirty="0"/>
          </a:p>
        </p:txBody>
      </p:sp>
      <p:sp>
        <p:nvSpPr>
          <p:cNvPr id="32" name="SK-7-text-31"/>
          <p:cNvSpPr/>
          <p:nvPr/>
        </p:nvSpPr>
        <p:spPr>
          <a:xfrm>
            <a:off x="8400157" y="3154561"/>
            <a:ext cx="2743200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Loss of consciousness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Tonic phase → rigid stiffening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Clonic phase → rhythmic jerking</a:t>
            </a:r>
            <a:endParaRPr lang="en-US" sz="1350" dirty="0"/>
          </a:p>
        </p:txBody>
      </p:sp>
      <p:sp>
        <p:nvSpPr>
          <p:cNvPr id="33" name="SK-7-text-32"/>
          <p:cNvSpPr/>
          <p:nvPr/>
        </p:nvSpPr>
        <p:spPr>
          <a:xfrm>
            <a:off x="3438079" y="4505623"/>
            <a:ext cx="22002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Atonic</a:t>
            </a:r>
            <a:endParaRPr lang="en-US" sz="2250" dirty="0"/>
          </a:p>
        </p:txBody>
      </p:sp>
      <p:sp>
        <p:nvSpPr>
          <p:cNvPr id="34" name="SK-7-text-33"/>
          <p:cNvSpPr/>
          <p:nvPr/>
        </p:nvSpPr>
        <p:spPr>
          <a:xfrm>
            <a:off x="3438079" y="4869061"/>
            <a:ext cx="2838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Drop Attacks</a:t>
            </a:r>
            <a:endParaRPr lang="en-US" sz="1500" dirty="0"/>
          </a:p>
        </p:txBody>
      </p:sp>
      <p:sp>
        <p:nvSpPr>
          <p:cNvPr id="35" name="SK-7-text-34"/>
          <p:cNvSpPr/>
          <p:nvPr/>
        </p:nvSpPr>
        <p:spPr>
          <a:xfrm>
            <a:off x="2657773" y="5211961"/>
            <a:ext cx="2523679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 loss of muscle tone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Abrupt falls — injury risk high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Brief; immediate recovery</a:t>
            </a:r>
            <a:endParaRPr lang="en-US" sz="1350" dirty="0"/>
          </a:p>
        </p:txBody>
      </p:sp>
      <p:sp>
        <p:nvSpPr>
          <p:cNvPr id="36" name="SK-7-text-35"/>
          <p:cNvSpPr/>
          <p:nvPr/>
        </p:nvSpPr>
        <p:spPr>
          <a:xfrm>
            <a:off x="7302996" y="4491930"/>
            <a:ext cx="488900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A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Tonic / Clonic</a:t>
            </a:r>
            <a:endParaRPr lang="en-US" sz="2250" dirty="0"/>
          </a:p>
        </p:txBody>
      </p:sp>
      <p:sp>
        <p:nvSpPr>
          <p:cNvPr id="37" name="SK-7-text-36"/>
          <p:cNvSpPr/>
          <p:nvPr/>
        </p:nvSpPr>
        <p:spPr>
          <a:xfrm>
            <a:off x="7327255" y="4869061"/>
            <a:ext cx="3295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Isolated Forms</a:t>
            </a:r>
            <a:endParaRPr lang="en-US" sz="1500" dirty="0"/>
          </a:p>
        </p:txBody>
      </p:sp>
      <p:sp>
        <p:nvSpPr>
          <p:cNvPr id="38" name="SK-7-text-37"/>
          <p:cNvSpPr/>
          <p:nvPr/>
        </p:nvSpPr>
        <p:spPr>
          <a:xfrm>
            <a:off x="6498282" y="5211961"/>
            <a:ext cx="3511153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Tonic only — sustained stiffening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Clonic only — rhythmic jerking alone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Less common than tonic-clonic combined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987475" y="6542484"/>
            <a:ext cx="112045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A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Generalised seizures are classified by ILAE 2017 terminology — used throughout NICE NG217 (Jan 2025)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10216455" y="6542484"/>
            <a:ext cx="14512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1A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403152"/>
            <a:ext cx="10972800" cy="1905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652736"/>
            <a:ext cx="3474690" cy="325055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652736"/>
            <a:ext cx="3474690" cy="16445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0275" y="1652736"/>
            <a:ext cx="3486894" cy="325055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0275" y="1652736"/>
            <a:ext cx="3486894" cy="16445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3153" y="1652736"/>
            <a:ext cx="3499098" cy="325055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3153" y="1652736"/>
            <a:ext cx="3499098" cy="16445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115967"/>
            <a:ext cx="10972800" cy="1206996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115967"/>
            <a:ext cx="146298" cy="1206996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6517184"/>
            <a:ext cx="10972800" cy="9525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9679" y="5321796"/>
            <a:ext cx="792361" cy="740569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05192" y="1913334"/>
            <a:ext cx="511969" cy="47312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49961" y="1892796"/>
            <a:ext cx="548580" cy="37713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694" y="1892796"/>
            <a:ext cx="536377" cy="507355"/>
          </a:xfrm>
          <a:prstGeom prst="rect">
            <a:avLst/>
          </a:prstGeom>
        </p:spPr>
      </p:pic>
      <p:sp>
        <p:nvSpPr>
          <p:cNvPr id="17" name="SK-8-text-16"/>
          <p:cNvSpPr/>
          <p:nvPr/>
        </p:nvSpPr>
        <p:spPr>
          <a:xfrm>
            <a:off x="585192" y="438894"/>
            <a:ext cx="56007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D74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· DIAGNOSIS</a:t>
            </a:r>
            <a:endParaRPr lang="en-US" sz="1800" dirty="0"/>
          </a:p>
        </p:txBody>
      </p:sp>
      <p:sp>
        <p:nvSpPr>
          <p:cNvPr id="18" name="SK-8-text-17"/>
          <p:cNvSpPr/>
          <p:nvPr/>
        </p:nvSpPr>
        <p:spPr>
          <a:xfrm>
            <a:off x="585192" y="781794"/>
            <a:ext cx="1160680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Diagnosis of Epilepsy</a:t>
            </a:r>
            <a:endParaRPr lang="en-US" sz="3600" dirty="0"/>
          </a:p>
        </p:txBody>
      </p:sp>
      <p:sp>
        <p:nvSpPr>
          <p:cNvPr id="19" name="SK-8-text-18"/>
          <p:cNvSpPr/>
          <p:nvPr/>
        </p:nvSpPr>
        <p:spPr>
          <a:xfrm>
            <a:off x="1341090" y="1927027"/>
            <a:ext cx="506634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History</a:t>
            </a:r>
            <a:endParaRPr lang="en-US" sz="2025" dirty="0"/>
          </a:p>
        </p:txBody>
      </p:sp>
      <p:sp>
        <p:nvSpPr>
          <p:cNvPr id="20" name="SK-8-text-19"/>
          <p:cNvSpPr/>
          <p:nvPr/>
        </p:nvSpPr>
        <p:spPr>
          <a:xfrm>
            <a:off x="1341090" y="2304157"/>
            <a:ext cx="596646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D68A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80% of the Diagnosis</a:t>
            </a:r>
            <a:endParaRPr lang="en-US" sz="1800" dirty="0"/>
          </a:p>
        </p:txBody>
      </p:sp>
      <p:sp>
        <p:nvSpPr>
          <p:cNvPr id="21" name="SK-8-text-20"/>
          <p:cNvSpPr/>
          <p:nvPr/>
        </p:nvSpPr>
        <p:spPr>
          <a:xfrm>
            <a:off x="780157" y="2667744"/>
            <a:ext cx="312107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History from patient AND witness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essential</a:t>
            </a:r>
            <a:endParaRPr lang="en-US" sz="1500" dirty="0"/>
          </a:p>
        </p:txBody>
      </p:sp>
      <p:sp>
        <p:nvSpPr>
          <p:cNvPr id="22" name="SK-8-text-21"/>
          <p:cNvSpPr/>
          <p:nvPr/>
        </p:nvSpPr>
        <p:spPr>
          <a:xfrm>
            <a:off x="780157" y="3175248"/>
            <a:ext cx="325516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Describe: onset, duration, post-ictal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state, tongue biting, incontinence</a:t>
            </a:r>
            <a:endParaRPr lang="en-US" sz="1500" dirty="0"/>
          </a:p>
        </p:txBody>
      </p:sp>
      <p:sp>
        <p:nvSpPr>
          <p:cNvPr id="23" name="SK-8-text-22"/>
          <p:cNvSpPr/>
          <p:nvPr/>
        </p:nvSpPr>
        <p:spPr>
          <a:xfrm>
            <a:off x="780157" y="3696444"/>
            <a:ext cx="30722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Witness account for blackouts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non-negotiable</a:t>
            </a:r>
            <a:endParaRPr lang="en-US" sz="1500" dirty="0"/>
          </a:p>
        </p:txBody>
      </p:sp>
      <p:sp>
        <p:nvSpPr>
          <p:cNvPr id="24" name="SK-8-text-23"/>
          <p:cNvSpPr/>
          <p:nvPr/>
        </p:nvSpPr>
        <p:spPr>
          <a:xfrm>
            <a:off x="877788" y="4334173"/>
            <a:ext cx="29503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1D74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is clinical – tests support,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1D74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replace, the history</a:t>
            </a:r>
            <a:endParaRPr lang="en-US" sz="1500" dirty="0"/>
          </a:p>
        </p:txBody>
      </p:sp>
      <p:sp>
        <p:nvSpPr>
          <p:cNvPr id="25" name="SK-8-text-24"/>
          <p:cNvSpPr/>
          <p:nvPr/>
        </p:nvSpPr>
        <p:spPr>
          <a:xfrm>
            <a:off x="5096173" y="1940719"/>
            <a:ext cx="10544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EEG</a:t>
            </a:r>
            <a:endParaRPr lang="en-US" sz="2025" dirty="0"/>
          </a:p>
        </p:txBody>
      </p:sp>
      <p:sp>
        <p:nvSpPr>
          <p:cNvPr id="26" name="SK-8-text-25"/>
          <p:cNvSpPr/>
          <p:nvPr/>
        </p:nvSpPr>
        <p:spPr>
          <a:xfrm>
            <a:off x="4510980" y="2304157"/>
            <a:ext cx="752094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D68A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Supports — Does Not Confirm</a:t>
            </a:r>
            <a:endParaRPr lang="en-US" sz="1800" dirty="0"/>
          </a:p>
        </p:txBody>
      </p:sp>
      <p:sp>
        <p:nvSpPr>
          <p:cNvPr id="27" name="SK-8-text-26"/>
          <p:cNvSpPr/>
          <p:nvPr/>
        </p:nvSpPr>
        <p:spPr>
          <a:xfrm>
            <a:off x="4510980" y="2660898"/>
            <a:ext cx="313327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Supports diagnosis but does NOT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rule out epilepsy if normal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4510980" y="3175248"/>
            <a:ext cx="282847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Absence epilepsy: 3 Hz spike-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and-wave is characteristic</a:t>
            </a:r>
            <a:endParaRPr lang="en-US" sz="1500" dirty="0"/>
          </a:p>
        </p:txBody>
      </p:sp>
      <p:sp>
        <p:nvSpPr>
          <p:cNvPr id="29" name="SK-8-text-28"/>
          <p:cNvSpPr/>
          <p:nvPr/>
        </p:nvSpPr>
        <p:spPr>
          <a:xfrm>
            <a:off x="4510980" y="3689598"/>
            <a:ext cx="277966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Interictal EEG may be entirely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in confirmed epilepsy</a:t>
            </a:r>
            <a:endParaRPr lang="en-US" sz="1500" dirty="0"/>
          </a:p>
        </p:txBody>
      </p:sp>
      <p:sp>
        <p:nvSpPr>
          <p:cNvPr id="30" name="SK-8-text-29"/>
          <p:cNvSpPr/>
          <p:nvPr/>
        </p:nvSpPr>
        <p:spPr>
          <a:xfrm>
            <a:off x="4766965" y="4334173"/>
            <a:ext cx="263336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1D74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Specialist-requested, not routine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1D74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</a:t>
            </a:r>
            <a:endParaRPr lang="en-US" sz="1500" dirty="0"/>
          </a:p>
        </p:txBody>
      </p:sp>
      <p:sp>
        <p:nvSpPr>
          <p:cNvPr id="31" name="SK-8-text-30"/>
          <p:cNvSpPr/>
          <p:nvPr/>
        </p:nvSpPr>
        <p:spPr>
          <a:xfrm>
            <a:off x="8802588" y="1940719"/>
            <a:ext cx="290607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MRI Brain</a:t>
            </a:r>
            <a:endParaRPr lang="en-US" sz="2025" dirty="0"/>
          </a:p>
        </p:txBody>
      </p:sp>
      <p:sp>
        <p:nvSpPr>
          <p:cNvPr id="32" name="SK-8-text-31"/>
          <p:cNvSpPr/>
          <p:nvPr/>
        </p:nvSpPr>
        <p:spPr>
          <a:xfrm>
            <a:off x="8802588" y="2304157"/>
            <a:ext cx="33894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D68A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</a:t>
            </a:r>
            <a:endParaRPr lang="en-US" sz="1800" dirty="0"/>
          </a:p>
        </p:txBody>
      </p:sp>
      <p:sp>
        <p:nvSpPr>
          <p:cNvPr id="33" name="SK-8-text-32"/>
          <p:cNvSpPr/>
          <p:nvPr/>
        </p:nvSpPr>
        <p:spPr>
          <a:xfrm>
            <a:off x="8229600" y="2660898"/>
            <a:ext cx="265777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Recommended at specialist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initiation (NICE NG217)</a:t>
            </a:r>
            <a:endParaRPr lang="en-US" sz="1500" dirty="0"/>
          </a:p>
        </p:txBody>
      </p:sp>
      <p:sp>
        <p:nvSpPr>
          <p:cNvPr id="34" name="SK-8-text-33"/>
          <p:cNvSpPr/>
          <p:nvPr/>
        </p:nvSpPr>
        <p:spPr>
          <a:xfrm>
            <a:off x="8229600" y="3175248"/>
            <a:ext cx="323076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Identifies structural cause: tumour,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cortical dysplasia, hippocampal</a:t>
            </a:r>
            <a:endParaRPr lang="en-US" sz="1500" dirty="0"/>
          </a:p>
        </p:txBody>
      </p:sp>
      <p:sp>
        <p:nvSpPr>
          <p:cNvPr id="35" name="SK-8-text-34"/>
          <p:cNvSpPr/>
          <p:nvPr/>
        </p:nvSpPr>
        <p:spPr>
          <a:xfrm>
            <a:off x="8229600" y="3730675"/>
            <a:ext cx="293816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Do NOT arrange MRI in primary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— refer first</a:t>
            </a:r>
            <a:endParaRPr lang="en-US" sz="1500" dirty="0"/>
          </a:p>
        </p:txBody>
      </p:sp>
      <p:sp>
        <p:nvSpPr>
          <p:cNvPr id="36" name="SK-8-text-35"/>
          <p:cNvSpPr/>
          <p:nvPr/>
        </p:nvSpPr>
        <p:spPr>
          <a:xfrm>
            <a:off x="8290471" y="4334173"/>
            <a:ext cx="306005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1D74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 — MRI brain for all newly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1D74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diagnosed epilepsy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2048173" y="5246340"/>
            <a:ext cx="1014382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20% of Patients Referred to Epilepsy Clinics Do NOT Have Epilepsy</a:t>
            </a:r>
            <a:endParaRPr lang="en-US" sz="2100" dirty="0"/>
          </a:p>
        </p:txBody>
      </p:sp>
      <p:sp>
        <p:nvSpPr>
          <p:cNvPr id="38" name="SK-8-text-37"/>
          <p:cNvSpPr/>
          <p:nvPr/>
        </p:nvSpPr>
        <p:spPr>
          <a:xfrm>
            <a:off x="2048173" y="5609779"/>
            <a:ext cx="1014382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consider: cardiac syncope · non-epileptic attack disorder (NEAD) · functional seizures</a:t>
            </a:r>
            <a:endParaRPr lang="en-US" sz="1800" dirty="0"/>
          </a:p>
        </p:txBody>
      </p:sp>
      <p:sp>
        <p:nvSpPr>
          <p:cNvPr id="39" name="SK-8-text-38"/>
          <p:cNvSpPr/>
          <p:nvPr/>
        </p:nvSpPr>
        <p:spPr>
          <a:xfrm>
            <a:off x="2072580" y="5938986"/>
            <a:ext cx="101194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D74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 is mandatory in the workup of any first suspected seizure</a:t>
            </a:r>
            <a:endParaRPr lang="en-US" sz="1500" dirty="0"/>
          </a:p>
        </p:txBody>
      </p:sp>
      <p:sp>
        <p:nvSpPr>
          <p:cNvPr id="40" name="SK-8-text-39"/>
          <p:cNvSpPr/>
          <p:nvPr/>
        </p:nvSpPr>
        <p:spPr>
          <a:xfrm>
            <a:off x="572988" y="6597253"/>
            <a:ext cx="95059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Neurology for Primary Care</a:t>
            </a:r>
            <a:endParaRPr lang="en-US" sz="1125" dirty="0"/>
          </a:p>
        </p:txBody>
      </p:sp>
      <p:sp>
        <p:nvSpPr>
          <p:cNvPr id="41" name="SK-8-text-40"/>
          <p:cNvSpPr/>
          <p:nvPr/>
        </p:nvSpPr>
        <p:spPr>
          <a:xfrm>
            <a:off x="11204377" y="6604248"/>
            <a:ext cx="98762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/ 35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4871" y="1563588"/>
            <a:ext cx="2438400" cy="4683919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6761" y="3451622"/>
            <a:ext cx="2194471" cy="95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6761" y="4898678"/>
            <a:ext cx="2194471" cy="952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3373" y="5088582"/>
            <a:ext cx="1036290" cy="260598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5263" y="2125861"/>
            <a:ext cx="207169" cy="150763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1384697"/>
            <a:ext cx="767953" cy="2857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1700659"/>
            <a:ext cx="536377" cy="534888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2551063"/>
            <a:ext cx="536377" cy="53488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3332857"/>
            <a:ext cx="536377" cy="53488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4142184"/>
            <a:ext cx="536377" cy="534888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4923979"/>
            <a:ext cx="536377" cy="534888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5746998"/>
            <a:ext cx="536377" cy="534888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2333774"/>
            <a:ext cx="8327082" cy="952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3191024"/>
            <a:ext cx="8327082" cy="952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9" y="4007048"/>
            <a:ext cx="8327082" cy="952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9" y="4816376"/>
            <a:ext cx="8327082" cy="9525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5618708"/>
            <a:ext cx="8327082" cy="9525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63373" y="2084784"/>
            <a:ext cx="182761" cy="205680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33992" y="1001167"/>
            <a:ext cx="682675" cy="884634"/>
          </a:xfrm>
          <a:prstGeom prst="rect">
            <a:avLst/>
          </a:prstGeom>
        </p:spPr>
      </p:pic>
      <p:sp>
        <p:nvSpPr>
          <p:cNvPr id="23" name="SK-9-text-22"/>
          <p:cNvSpPr/>
          <p:nvPr/>
        </p:nvSpPr>
        <p:spPr>
          <a:xfrm>
            <a:off x="646063" y="452586"/>
            <a:ext cx="6724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70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 — FIRST PRESENTATION</a:t>
            </a:r>
            <a:endParaRPr lang="en-US" sz="1500" dirty="0"/>
          </a:p>
        </p:txBody>
      </p:sp>
      <p:sp>
        <p:nvSpPr>
          <p:cNvPr id="24" name="SK-9-text-23"/>
          <p:cNvSpPr/>
          <p:nvPr/>
        </p:nvSpPr>
        <p:spPr>
          <a:xfrm>
            <a:off x="670471" y="795486"/>
            <a:ext cx="11521529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Management of First Seizure</a:t>
            </a:r>
            <a:endParaRPr lang="en-US" sz="3300" dirty="0"/>
          </a:p>
        </p:txBody>
      </p:sp>
      <p:sp>
        <p:nvSpPr>
          <p:cNvPr id="25" name="SK-9-text-24"/>
          <p:cNvSpPr/>
          <p:nvPr/>
        </p:nvSpPr>
        <p:spPr>
          <a:xfrm>
            <a:off x="707082" y="1831032"/>
            <a:ext cx="132873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2325" dirty="0"/>
          </a:p>
        </p:txBody>
      </p:sp>
      <p:sp>
        <p:nvSpPr>
          <p:cNvPr id="26" name="SK-9-text-25"/>
          <p:cNvSpPr/>
          <p:nvPr/>
        </p:nvSpPr>
        <p:spPr>
          <a:xfrm>
            <a:off x="1292275" y="1714500"/>
            <a:ext cx="695896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a thorough history</a:t>
            </a:r>
            <a:endParaRPr lang="en-US" sz="1950" dirty="0"/>
          </a:p>
        </p:txBody>
      </p:sp>
      <p:sp>
        <p:nvSpPr>
          <p:cNvPr id="27" name="SK-9-text-26"/>
          <p:cNvSpPr/>
          <p:nvPr/>
        </p:nvSpPr>
        <p:spPr>
          <a:xfrm>
            <a:off x="1292275" y="2043559"/>
            <a:ext cx="10899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patient AND witness — witness account is essential for blackout events</a:t>
            </a:r>
            <a:endParaRPr lang="en-US" sz="1500" dirty="0"/>
          </a:p>
        </p:txBody>
      </p:sp>
      <p:sp>
        <p:nvSpPr>
          <p:cNvPr id="28" name="SK-9-text-27"/>
          <p:cNvSpPr/>
          <p:nvPr/>
        </p:nvSpPr>
        <p:spPr>
          <a:xfrm>
            <a:off x="719286" y="2640211"/>
            <a:ext cx="132873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2325" dirty="0"/>
          </a:p>
        </p:txBody>
      </p:sp>
      <p:sp>
        <p:nvSpPr>
          <p:cNvPr id="29" name="SK-9-text-28"/>
          <p:cNvSpPr/>
          <p:nvPr/>
        </p:nvSpPr>
        <p:spPr>
          <a:xfrm>
            <a:off x="1292275" y="2523679"/>
            <a:ext cx="72561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 provoked causes</a:t>
            </a:r>
            <a:endParaRPr lang="en-US" sz="1950" dirty="0"/>
          </a:p>
        </p:txBody>
      </p:sp>
      <p:sp>
        <p:nvSpPr>
          <p:cNvPr id="30" name="SK-9-text-29"/>
          <p:cNvSpPr/>
          <p:nvPr/>
        </p:nvSpPr>
        <p:spPr>
          <a:xfrm>
            <a:off x="1292275" y="2839194"/>
            <a:ext cx="108997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withdrawal · drug withdrawal · hypoglycaemia · hyponatraemia · fever · medications</a:t>
            </a:r>
            <a:endParaRPr lang="en-US" sz="1500" dirty="0"/>
          </a:p>
        </p:txBody>
      </p:sp>
      <p:sp>
        <p:nvSpPr>
          <p:cNvPr id="31" name="SK-9-text-30"/>
          <p:cNvSpPr/>
          <p:nvPr/>
        </p:nvSpPr>
        <p:spPr>
          <a:xfrm>
            <a:off x="719286" y="3463230"/>
            <a:ext cx="132873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2325" dirty="0"/>
          </a:p>
        </p:txBody>
      </p:sp>
      <p:sp>
        <p:nvSpPr>
          <p:cNvPr id="32" name="SK-9-text-31"/>
          <p:cNvSpPr/>
          <p:nvPr/>
        </p:nvSpPr>
        <p:spPr>
          <a:xfrm>
            <a:off x="1292275" y="3332857"/>
            <a:ext cx="725614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Request essential bloods</a:t>
            </a:r>
            <a:endParaRPr lang="en-US" sz="1950" dirty="0"/>
          </a:p>
        </p:txBody>
      </p:sp>
      <p:sp>
        <p:nvSpPr>
          <p:cNvPr id="33" name="SK-9-text-32"/>
          <p:cNvSpPr/>
          <p:nvPr/>
        </p:nvSpPr>
        <p:spPr>
          <a:xfrm>
            <a:off x="1292275" y="3641527"/>
            <a:ext cx="10839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Glucose · FBC · U&amp;E · LFT · Calcium · Magnesium</a:t>
            </a:r>
            <a:endParaRPr lang="en-US" sz="1500" dirty="0"/>
          </a:p>
        </p:txBody>
      </p:sp>
      <p:sp>
        <p:nvSpPr>
          <p:cNvPr id="34" name="SK-9-text-33"/>
          <p:cNvSpPr/>
          <p:nvPr/>
        </p:nvSpPr>
        <p:spPr>
          <a:xfrm>
            <a:off x="719286" y="4306788"/>
            <a:ext cx="13287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</a:t>
            </a:r>
            <a:endParaRPr lang="en-US" sz="2325" dirty="0"/>
          </a:p>
        </p:txBody>
      </p:sp>
      <p:sp>
        <p:nvSpPr>
          <p:cNvPr id="35" name="SK-9-text-34"/>
          <p:cNvSpPr/>
          <p:nvPr/>
        </p:nvSpPr>
        <p:spPr>
          <a:xfrm>
            <a:off x="1292275" y="4142184"/>
            <a:ext cx="42843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Perform an ECG</a:t>
            </a:r>
            <a:endParaRPr lang="en-US" sz="1950" dirty="0"/>
          </a:p>
        </p:txBody>
      </p:sp>
      <p:sp>
        <p:nvSpPr>
          <p:cNvPr id="36" name="SK-9-text-35"/>
          <p:cNvSpPr/>
          <p:nvPr/>
        </p:nvSpPr>
        <p:spPr>
          <a:xfrm>
            <a:off x="1292275" y="4457700"/>
            <a:ext cx="108997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cardiac arrhythmia — cardiac syncope is commonly misdiagnosed as seizure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719286" y="5068044"/>
            <a:ext cx="132873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</a:t>
            </a:r>
            <a:endParaRPr lang="en-US" sz="2325" dirty="0"/>
          </a:p>
        </p:txBody>
      </p:sp>
      <p:sp>
        <p:nvSpPr>
          <p:cNvPr id="38" name="SK-9-text-37"/>
          <p:cNvSpPr/>
          <p:nvPr/>
        </p:nvSpPr>
        <p:spPr>
          <a:xfrm>
            <a:off x="1292275" y="4944517"/>
            <a:ext cx="814768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urgently to neurology</a:t>
            </a:r>
            <a:endParaRPr lang="en-US" sz="1950" dirty="0"/>
          </a:p>
        </p:txBody>
      </p:sp>
      <p:sp>
        <p:nvSpPr>
          <p:cNvPr id="39" name="SK-9-text-38"/>
          <p:cNvSpPr/>
          <p:nvPr/>
        </p:nvSpPr>
        <p:spPr>
          <a:xfrm>
            <a:off x="1292275" y="5260032"/>
            <a:ext cx="108997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Same-day if seizure ongoing, status epilepticus, or clinical uncertainty</a:t>
            </a:r>
            <a:endParaRPr lang="en-US" sz="1500" dirty="0"/>
          </a:p>
        </p:txBody>
      </p:sp>
      <p:sp>
        <p:nvSpPr>
          <p:cNvPr id="40" name="SK-9-text-39"/>
          <p:cNvSpPr/>
          <p:nvPr/>
        </p:nvSpPr>
        <p:spPr>
          <a:xfrm>
            <a:off x="719286" y="5870377"/>
            <a:ext cx="132873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</a:t>
            </a:r>
            <a:endParaRPr lang="en-US" sz="2325" dirty="0"/>
          </a:p>
        </p:txBody>
      </p:sp>
      <p:sp>
        <p:nvSpPr>
          <p:cNvPr id="41" name="SK-9-text-40"/>
          <p:cNvSpPr/>
          <p:nvPr/>
        </p:nvSpPr>
        <p:spPr>
          <a:xfrm>
            <a:off x="1292275" y="5753844"/>
            <a:ext cx="785050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Advise on DVLA obligations</a:t>
            </a:r>
            <a:endParaRPr lang="en-US" sz="1950" dirty="0"/>
          </a:p>
        </p:txBody>
      </p:sp>
      <p:sp>
        <p:nvSpPr>
          <p:cNvPr id="42" name="SK-9-text-41"/>
          <p:cNvSpPr/>
          <p:nvPr/>
        </p:nvSpPr>
        <p:spPr>
          <a:xfrm>
            <a:off x="1292275" y="6062365"/>
            <a:ext cx="108997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must stop driving and notify DVLA immediately — document this advice</a:t>
            </a:r>
            <a:endParaRPr lang="en-US" sz="1500" dirty="0"/>
          </a:p>
        </p:txBody>
      </p:sp>
      <p:sp>
        <p:nvSpPr>
          <p:cNvPr id="43" name="SK-9-text-42"/>
          <p:cNvSpPr/>
          <p:nvPr/>
        </p:nvSpPr>
        <p:spPr>
          <a:xfrm>
            <a:off x="9607153" y="2098477"/>
            <a:ext cx="25848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DON'T MISS</a:t>
            </a:r>
            <a:endParaRPr lang="en-US" sz="1425" dirty="0"/>
          </a:p>
        </p:txBody>
      </p:sp>
      <p:sp>
        <p:nvSpPr>
          <p:cNvPr id="44" name="SK-9-text-43"/>
          <p:cNvSpPr/>
          <p:nvPr/>
        </p:nvSpPr>
        <p:spPr>
          <a:xfrm>
            <a:off x="9363373" y="2427684"/>
            <a:ext cx="28286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Cardiac Syncope</a:t>
            </a:r>
            <a:endParaRPr lang="en-US" sz="1500" dirty="0"/>
          </a:p>
        </p:txBody>
      </p:sp>
      <p:sp>
        <p:nvSpPr>
          <p:cNvPr id="45" name="SK-9-text-44"/>
          <p:cNvSpPr/>
          <p:nvPr/>
        </p:nvSpPr>
        <p:spPr>
          <a:xfrm>
            <a:off x="9351169" y="2674590"/>
            <a:ext cx="2133600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request ECG before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labelling a blackout as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epilepsy</a:t>
            </a:r>
            <a:endParaRPr lang="en-US" sz="1350" dirty="0"/>
          </a:p>
        </p:txBody>
      </p:sp>
      <p:sp>
        <p:nvSpPr>
          <p:cNvPr id="46" name="SK-9-text-45"/>
          <p:cNvSpPr/>
          <p:nvPr/>
        </p:nvSpPr>
        <p:spPr>
          <a:xfrm>
            <a:off x="9363373" y="3607296"/>
            <a:ext cx="28286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also:</a:t>
            </a:r>
            <a:endParaRPr lang="en-US" sz="1425" dirty="0"/>
          </a:p>
        </p:txBody>
      </p:sp>
      <p:sp>
        <p:nvSpPr>
          <p:cNvPr id="47" name="SK-9-text-46"/>
          <p:cNvSpPr/>
          <p:nvPr/>
        </p:nvSpPr>
        <p:spPr>
          <a:xfrm>
            <a:off x="9363373" y="3867894"/>
            <a:ext cx="1695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Syncope</a:t>
            </a:r>
            <a:endParaRPr lang="en-US" sz="1500" dirty="0"/>
          </a:p>
        </p:txBody>
      </p:sp>
      <p:sp>
        <p:nvSpPr>
          <p:cNvPr id="48" name="SK-9-text-47"/>
          <p:cNvSpPr/>
          <p:nvPr/>
        </p:nvSpPr>
        <p:spPr>
          <a:xfrm>
            <a:off x="9363373" y="4100959"/>
            <a:ext cx="282862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NEAD / Functional seizures</a:t>
            </a:r>
            <a:endParaRPr lang="en-US" sz="1500" dirty="0"/>
          </a:p>
        </p:txBody>
      </p:sp>
      <p:sp>
        <p:nvSpPr>
          <p:cNvPr id="49" name="SK-9-text-48"/>
          <p:cNvSpPr/>
          <p:nvPr/>
        </p:nvSpPr>
        <p:spPr>
          <a:xfrm>
            <a:off x="9363373" y="4341019"/>
            <a:ext cx="28286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Hypoglycaemia</a:t>
            </a:r>
            <a:endParaRPr lang="en-US" sz="1500" dirty="0"/>
          </a:p>
        </p:txBody>
      </p:sp>
      <p:sp>
        <p:nvSpPr>
          <p:cNvPr id="50" name="SK-9-text-49"/>
          <p:cNvSpPr/>
          <p:nvPr/>
        </p:nvSpPr>
        <p:spPr>
          <a:xfrm>
            <a:off x="9363373" y="4581079"/>
            <a:ext cx="28286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Cardiac arrhythmia</a:t>
            </a:r>
            <a:endParaRPr lang="en-US" sz="1500" dirty="0"/>
          </a:p>
        </p:txBody>
      </p:sp>
      <p:sp>
        <p:nvSpPr>
          <p:cNvPr id="51" name="SK-9-text-50"/>
          <p:cNvSpPr/>
          <p:nvPr/>
        </p:nvSpPr>
        <p:spPr>
          <a:xfrm>
            <a:off x="9448800" y="5129659"/>
            <a:ext cx="21336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NG217</a:t>
            </a:r>
            <a:endParaRPr lang="en-US" sz="1125" dirty="0"/>
          </a:p>
        </p:txBody>
      </p:sp>
      <p:sp>
        <p:nvSpPr>
          <p:cNvPr id="52" name="SK-9-text-51"/>
          <p:cNvSpPr/>
          <p:nvPr/>
        </p:nvSpPr>
        <p:spPr>
          <a:xfrm>
            <a:off x="9363373" y="5404098"/>
            <a:ext cx="28286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neurology</a:t>
            </a:r>
            <a:endParaRPr lang="en-US" sz="1500" dirty="0"/>
          </a:p>
        </p:txBody>
      </p:sp>
      <p:sp>
        <p:nvSpPr>
          <p:cNvPr id="53" name="SK-9-text-52"/>
          <p:cNvSpPr/>
          <p:nvPr/>
        </p:nvSpPr>
        <p:spPr>
          <a:xfrm>
            <a:off x="9363373" y="5623471"/>
            <a:ext cx="196289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— same day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uncertain</a:t>
            </a:r>
            <a:endParaRPr lang="en-US" sz="1350" dirty="0"/>
          </a:p>
        </p:txBody>
      </p:sp>
      <p:sp>
        <p:nvSpPr>
          <p:cNvPr id="54" name="SK-9-text-53"/>
          <p:cNvSpPr/>
          <p:nvPr/>
        </p:nvSpPr>
        <p:spPr>
          <a:xfrm>
            <a:off x="292596" y="6604248"/>
            <a:ext cx="101346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· Neurology for Primary Care</a:t>
            </a:r>
            <a:endParaRPr lang="en-US" sz="1200" dirty="0"/>
          </a:p>
        </p:txBody>
      </p:sp>
      <p:sp>
        <p:nvSpPr>
          <p:cNvPr id="55" name="SK-9-text-54"/>
          <p:cNvSpPr/>
          <p:nvPr/>
        </p:nvSpPr>
        <p:spPr>
          <a:xfrm>
            <a:off x="11033671" y="6604248"/>
            <a:ext cx="11583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9 of 35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3189</Words>
  <Application>Microsoft Office PowerPoint</Application>
  <PresentationFormat>Widescreen</PresentationFormat>
  <Paragraphs>582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Roboto</vt:lpstr>
      <vt:lpstr>Montserrat</vt:lpstr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4</cp:revision>
  <dcterms:created xsi:type="dcterms:W3CDTF">2026-06-16T15:11:10Z</dcterms:created>
  <dcterms:modified xsi:type="dcterms:W3CDTF">2026-06-17T00:47:06Z</dcterms:modified>
</cp:coreProperties>
</file>