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85" r:id="rId2"/>
  </p:sldIdLst>
  <p:sldSz cx="12192000" cy="6858000"/>
  <p:notesSz cx="6858000" cy="12192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6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231702"/>
            <a:ext cx="11192173" cy="1905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316682"/>
            <a:ext cx="11192173" cy="761107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2235696"/>
            <a:ext cx="9525" cy="3895279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8463" y="2653903"/>
            <a:ext cx="1011882" cy="17145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750046"/>
            <a:ext cx="5071765" cy="884634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2750046"/>
            <a:ext cx="134094" cy="884634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43679" y="2653903"/>
            <a:ext cx="1462980" cy="171450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95765" y="2750046"/>
            <a:ext cx="5071765" cy="1289298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3875" y="2750046"/>
            <a:ext cx="121890" cy="1289298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26761" y="4018657"/>
            <a:ext cx="2267694" cy="178296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95765" y="4121646"/>
            <a:ext cx="5071765" cy="1289298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3875" y="4121646"/>
            <a:ext cx="121890" cy="1289298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6079" y="5527477"/>
            <a:ext cx="5193655" cy="72003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3561" y="5445175"/>
            <a:ext cx="1170384" cy="198834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4463" y="2132707"/>
            <a:ext cx="987475" cy="514350"/>
          </a:xfrm>
          <a:prstGeom prst="rect">
            <a:avLst/>
          </a:prstGeom>
        </p:spPr>
      </p:pic>
      <p:sp>
        <p:nvSpPr>
          <p:cNvPr id="19" name="SK-30-text-18"/>
          <p:cNvSpPr/>
          <p:nvPr/>
        </p:nvSpPr>
        <p:spPr>
          <a:xfrm>
            <a:off x="475357" y="329059"/>
            <a:ext cx="105822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7 • OTHER NEUROLOGICAL CONDITIONS</a:t>
            </a:r>
            <a:endParaRPr lang="en-US" sz="1650" dirty="0"/>
          </a:p>
        </p:txBody>
      </p:sp>
      <p:sp>
        <p:nvSpPr>
          <p:cNvPr id="20" name="SK-30-text-19"/>
          <p:cNvSpPr/>
          <p:nvPr/>
        </p:nvSpPr>
        <p:spPr>
          <a:xfrm>
            <a:off x="487561" y="603498"/>
            <a:ext cx="11704439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Giant Cell Arteritis Emergency</a:t>
            </a:r>
            <a:endParaRPr lang="en-US" sz="4425" dirty="0"/>
          </a:p>
        </p:txBody>
      </p:sp>
      <p:sp>
        <p:nvSpPr>
          <p:cNvPr id="21" name="SK-30-text-20"/>
          <p:cNvSpPr/>
          <p:nvPr/>
        </p:nvSpPr>
        <p:spPr>
          <a:xfrm>
            <a:off x="2048173" y="1446907"/>
            <a:ext cx="811976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SIGHT-THREATENING EMERGENCY — START PREDNISOLONE SAME DAY</a:t>
            </a:r>
            <a:endParaRPr lang="en-US" sz="1725" dirty="0"/>
          </a:p>
          <a:p>
            <a:pPr marL="0" indent="0" algn="ctr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wait for temporal artery biopsy before treating</a:t>
            </a:r>
            <a:endParaRPr lang="en-US" sz="1725" dirty="0"/>
          </a:p>
        </p:txBody>
      </p:sp>
      <p:sp>
        <p:nvSpPr>
          <p:cNvPr id="22" name="SK-30-text-21"/>
          <p:cNvSpPr/>
          <p:nvPr/>
        </p:nvSpPr>
        <p:spPr>
          <a:xfrm>
            <a:off x="475357" y="2215009"/>
            <a:ext cx="454152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It</a:t>
            </a:r>
            <a:endParaRPr lang="en-US" sz="2400" dirty="0"/>
          </a:p>
        </p:txBody>
      </p:sp>
      <p:sp>
        <p:nvSpPr>
          <p:cNvPr id="23" name="SK-30-text-22"/>
          <p:cNvSpPr/>
          <p:nvPr/>
        </p:nvSpPr>
        <p:spPr>
          <a:xfrm>
            <a:off x="4620667" y="2653903"/>
            <a:ext cx="23164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IS AT RISK</a:t>
            </a:r>
            <a:endParaRPr lang="en-US" sz="1050" dirty="0"/>
          </a:p>
        </p:txBody>
      </p:sp>
      <p:sp>
        <p:nvSpPr>
          <p:cNvPr id="24" name="SK-30-text-23"/>
          <p:cNvSpPr/>
          <p:nvPr/>
        </p:nvSpPr>
        <p:spPr>
          <a:xfrm>
            <a:off x="694879" y="2811661"/>
            <a:ext cx="312229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Profile</a:t>
            </a:r>
            <a:endParaRPr lang="en-US" sz="1650" dirty="0"/>
          </a:p>
        </p:txBody>
      </p:sp>
      <p:sp>
        <p:nvSpPr>
          <p:cNvPr id="25" name="SK-30-text-24"/>
          <p:cNvSpPr/>
          <p:nvPr/>
        </p:nvSpPr>
        <p:spPr>
          <a:xfrm>
            <a:off x="682675" y="3092946"/>
            <a:ext cx="5429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Age over 50 — always</a:t>
            </a:r>
            <a:endParaRPr lang="en-US" sz="1500" dirty="0"/>
          </a:p>
        </p:txBody>
      </p:sp>
      <p:sp>
        <p:nvSpPr>
          <p:cNvPr id="26" name="SK-30-text-25"/>
          <p:cNvSpPr/>
          <p:nvPr/>
        </p:nvSpPr>
        <p:spPr>
          <a:xfrm>
            <a:off x="3218557" y="3092946"/>
            <a:ext cx="5429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ESR usually above 50</a:t>
            </a:r>
            <a:endParaRPr lang="en-US" sz="1500" dirty="0"/>
          </a:p>
        </p:txBody>
      </p:sp>
      <p:sp>
        <p:nvSpPr>
          <p:cNvPr id="27" name="SK-30-text-26"/>
          <p:cNvSpPr/>
          <p:nvPr/>
        </p:nvSpPr>
        <p:spPr>
          <a:xfrm>
            <a:off x="694879" y="3346698"/>
            <a:ext cx="5353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Female more than male</a:t>
            </a:r>
            <a:endParaRPr lang="en-US" sz="1500" dirty="0"/>
          </a:p>
        </p:txBody>
      </p:sp>
      <p:sp>
        <p:nvSpPr>
          <p:cNvPr id="28" name="SK-30-text-27"/>
          <p:cNvSpPr/>
          <p:nvPr/>
        </p:nvSpPr>
        <p:spPr>
          <a:xfrm>
            <a:off x="3218557" y="3346698"/>
            <a:ext cx="3295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CRP elevated</a:t>
            </a:r>
            <a:endParaRPr lang="en-US" sz="1500" dirty="0"/>
          </a:p>
        </p:txBody>
      </p:sp>
      <p:sp>
        <p:nvSpPr>
          <p:cNvPr id="29" name="SK-30-text-28"/>
          <p:cNvSpPr/>
          <p:nvPr/>
        </p:nvSpPr>
        <p:spPr>
          <a:xfrm>
            <a:off x="572988" y="3723829"/>
            <a:ext cx="26193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symptoms</a:t>
            </a:r>
            <a:endParaRPr lang="en-US" sz="1650" dirty="0"/>
          </a:p>
        </p:txBody>
      </p:sp>
      <p:sp>
        <p:nvSpPr>
          <p:cNvPr id="30" name="SK-30-text-29"/>
          <p:cNvSpPr/>
          <p:nvPr/>
        </p:nvSpPr>
        <p:spPr>
          <a:xfrm>
            <a:off x="572988" y="3970734"/>
            <a:ext cx="11296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temporal headache — often severe, throbbing</a:t>
            </a:r>
            <a:endParaRPr lang="en-US" sz="1500" dirty="0"/>
          </a:p>
        </p:txBody>
      </p:sp>
      <p:sp>
        <p:nvSpPr>
          <p:cNvPr id="31" name="SK-30-text-30"/>
          <p:cNvSpPr/>
          <p:nvPr/>
        </p:nvSpPr>
        <p:spPr>
          <a:xfrm>
            <a:off x="572988" y="4245025"/>
            <a:ext cx="9467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Scalp tenderness — pain on combing hair</a:t>
            </a:r>
            <a:endParaRPr lang="en-US" sz="1500" dirty="0"/>
          </a:p>
        </p:txBody>
      </p:sp>
      <p:sp>
        <p:nvSpPr>
          <p:cNvPr id="32" name="SK-30-text-31"/>
          <p:cNvSpPr/>
          <p:nvPr/>
        </p:nvSpPr>
        <p:spPr>
          <a:xfrm>
            <a:off x="572988" y="4512469"/>
            <a:ext cx="116190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Jaw claudication — pain on chewing (highly specific)</a:t>
            </a:r>
            <a:endParaRPr lang="en-US" sz="1500" dirty="0"/>
          </a:p>
        </p:txBody>
      </p:sp>
      <p:sp>
        <p:nvSpPr>
          <p:cNvPr id="33" name="SK-30-text-32"/>
          <p:cNvSpPr/>
          <p:nvPr/>
        </p:nvSpPr>
        <p:spPr>
          <a:xfrm>
            <a:off x="572988" y="4793605"/>
            <a:ext cx="11619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Amaurosis fugax — transient monocular visual loss</a:t>
            </a:r>
            <a:endParaRPr lang="en-US" sz="1500" dirty="0"/>
          </a:p>
        </p:txBody>
      </p:sp>
      <p:sp>
        <p:nvSpPr>
          <p:cNvPr id="34" name="SK-30-text-33"/>
          <p:cNvSpPr/>
          <p:nvPr/>
        </p:nvSpPr>
        <p:spPr>
          <a:xfrm>
            <a:off x="572988" y="5068044"/>
            <a:ext cx="6038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Diplopia — double vision</a:t>
            </a:r>
            <a:endParaRPr lang="en-US" sz="1500" dirty="0"/>
          </a:p>
        </p:txBody>
      </p:sp>
      <p:sp>
        <p:nvSpPr>
          <p:cNvPr id="35" name="SK-30-text-34"/>
          <p:cNvSpPr/>
          <p:nvPr/>
        </p:nvSpPr>
        <p:spPr>
          <a:xfrm>
            <a:off x="572988" y="5342334"/>
            <a:ext cx="116190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Constitutional symptoms — fever, weight loss, fatigue</a:t>
            </a:r>
            <a:endParaRPr lang="en-US" sz="1500" dirty="0"/>
          </a:p>
        </p:txBody>
      </p:sp>
      <p:sp>
        <p:nvSpPr>
          <p:cNvPr id="36" name="SK-30-text-35"/>
          <p:cNvSpPr/>
          <p:nvPr/>
        </p:nvSpPr>
        <p:spPr>
          <a:xfrm>
            <a:off x="572988" y="5616625"/>
            <a:ext cx="11619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Tender, thickened, nodular temporal artery on palpation</a:t>
            </a:r>
            <a:endParaRPr lang="en-US" sz="1500" dirty="0"/>
          </a:p>
        </p:txBody>
      </p:sp>
      <p:sp>
        <p:nvSpPr>
          <p:cNvPr id="37" name="SK-30-text-36"/>
          <p:cNvSpPr/>
          <p:nvPr/>
        </p:nvSpPr>
        <p:spPr>
          <a:xfrm>
            <a:off x="560784" y="5966371"/>
            <a:ext cx="116312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loss affects 15–20% of untreated patients — irreversible</a:t>
            </a:r>
            <a:endParaRPr lang="en-US" sz="1500" dirty="0"/>
          </a:p>
        </p:txBody>
      </p:sp>
      <p:sp>
        <p:nvSpPr>
          <p:cNvPr id="38" name="SK-30-text-37"/>
          <p:cNvSpPr/>
          <p:nvPr/>
        </p:nvSpPr>
        <p:spPr>
          <a:xfrm>
            <a:off x="6449467" y="2221855"/>
            <a:ext cx="454152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It Now</a:t>
            </a:r>
            <a:endParaRPr lang="en-US" sz="2400" dirty="0"/>
          </a:p>
        </p:txBody>
      </p:sp>
      <p:sp>
        <p:nvSpPr>
          <p:cNvPr id="39" name="SK-30-text-38"/>
          <p:cNvSpPr/>
          <p:nvPr/>
        </p:nvSpPr>
        <p:spPr>
          <a:xfrm>
            <a:off x="10168086" y="2653903"/>
            <a:ext cx="202391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VISUAL SYMPTOMS</a:t>
            </a:r>
            <a:endParaRPr lang="en-US" sz="1050" dirty="0"/>
          </a:p>
        </p:txBody>
      </p:sp>
      <p:sp>
        <p:nvSpPr>
          <p:cNvPr id="40" name="SK-30-text-39"/>
          <p:cNvSpPr/>
          <p:nvPr/>
        </p:nvSpPr>
        <p:spPr>
          <a:xfrm>
            <a:off x="6668988" y="2818507"/>
            <a:ext cx="55230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1 — No Visual Symptoms</a:t>
            </a:r>
            <a:endParaRPr lang="en-US" sz="1650" dirty="0"/>
          </a:p>
        </p:txBody>
      </p:sp>
      <p:sp>
        <p:nvSpPr>
          <p:cNvPr id="41" name="SK-30-text-40"/>
          <p:cNvSpPr/>
          <p:nvPr/>
        </p:nvSpPr>
        <p:spPr>
          <a:xfrm>
            <a:off x="6668988" y="3072259"/>
            <a:ext cx="5523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Prednisolone 40–60 mg daily — start same day</a:t>
            </a:r>
            <a:endParaRPr lang="en-US" sz="1500" dirty="0"/>
          </a:p>
        </p:txBody>
      </p:sp>
      <p:sp>
        <p:nvSpPr>
          <p:cNvPr id="42" name="SK-30-text-41"/>
          <p:cNvSpPr/>
          <p:nvPr/>
        </p:nvSpPr>
        <p:spPr>
          <a:xfrm>
            <a:off x="6668988" y="3298627"/>
            <a:ext cx="55230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Add PPI (gastric protection)</a:t>
            </a:r>
            <a:endParaRPr lang="en-US" sz="1500" dirty="0"/>
          </a:p>
        </p:txBody>
      </p:sp>
      <p:sp>
        <p:nvSpPr>
          <p:cNvPr id="43" name="SK-30-text-42"/>
          <p:cNvSpPr/>
          <p:nvPr/>
        </p:nvSpPr>
        <p:spPr>
          <a:xfrm>
            <a:off x="6668988" y="3511153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Consider bisphosphonate for bone protection</a:t>
            </a:r>
            <a:endParaRPr lang="en-US" sz="1500" dirty="0"/>
          </a:p>
        </p:txBody>
      </p:sp>
      <p:sp>
        <p:nvSpPr>
          <p:cNvPr id="44" name="SK-30-text-43"/>
          <p:cNvSpPr/>
          <p:nvPr/>
        </p:nvSpPr>
        <p:spPr>
          <a:xfrm>
            <a:off x="6668988" y="3723829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Monitor BP and blood glucose</a:t>
            </a:r>
            <a:endParaRPr lang="en-US" sz="1500" dirty="0"/>
          </a:p>
        </p:txBody>
      </p:sp>
      <p:sp>
        <p:nvSpPr>
          <p:cNvPr id="45" name="SK-30-text-44"/>
          <p:cNvSpPr/>
          <p:nvPr/>
        </p:nvSpPr>
        <p:spPr>
          <a:xfrm>
            <a:off x="9436596" y="3998119"/>
            <a:ext cx="2755404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SYMPTOMS OR VISION LOSS</a:t>
            </a:r>
            <a:endParaRPr lang="en-US" sz="975" dirty="0"/>
          </a:p>
        </p:txBody>
      </p:sp>
      <p:sp>
        <p:nvSpPr>
          <p:cNvPr id="46" name="SK-30-text-45"/>
          <p:cNvSpPr/>
          <p:nvPr/>
        </p:nvSpPr>
        <p:spPr>
          <a:xfrm>
            <a:off x="6668988" y="4190107"/>
            <a:ext cx="5523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2 — Visual Symptoms or Vision Loss</a:t>
            </a:r>
            <a:endParaRPr lang="en-US" sz="1650" dirty="0"/>
          </a:p>
        </p:txBody>
      </p:sp>
      <p:sp>
        <p:nvSpPr>
          <p:cNvPr id="47" name="SK-30-text-46"/>
          <p:cNvSpPr/>
          <p:nvPr/>
        </p:nvSpPr>
        <p:spPr>
          <a:xfrm>
            <a:off x="6668988" y="4443859"/>
            <a:ext cx="49620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Prednisolone 1 mg/kg/day (max 60 mg) — immediately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IV methylprednisolone — call 999 / emergency admission</a:t>
            </a:r>
            <a:endParaRPr lang="en-US" sz="1425" dirty="0"/>
          </a:p>
        </p:txBody>
      </p:sp>
      <p:sp>
        <p:nvSpPr>
          <p:cNvPr id="48" name="SK-30-text-47"/>
          <p:cNvSpPr/>
          <p:nvPr/>
        </p:nvSpPr>
        <p:spPr>
          <a:xfrm>
            <a:off x="6668988" y="4889748"/>
            <a:ext cx="55230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Ophthalmology same day</a:t>
            </a:r>
            <a:endParaRPr lang="en-US" sz="1500" dirty="0"/>
          </a:p>
        </p:txBody>
      </p:sp>
      <p:sp>
        <p:nvSpPr>
          <p:cNvPr id="49" name="SK-30-text-48"/>
          <p:cNvSpPr/>
          <p:nvPr/>
        </p:nvSpPr>
        <p:spPr>
          <a:xfrm>
            <a:off x="6668988" y="5095429"/>
            <a:ext cx="55230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Taper over 12–24 months guided by ESR and CRP</a:t>
            </a:r>
            <a:endParaRPr lang="en-US" sz="1500" dirty="0"/>
          </a:p>
        </p:txBody>
      </p:sp>
      <p:sp>
        <p:nvSpPr>
          <p:cNvPr id="50" name="SK-30-text-49"/>
          <p:cNvSpPr/>
          <p:nvPr/>
        </p:nvSpPr>
        <p:spPr>
          <a:xfrm>
            <a:off x="6632377" y="5445175"/>
            <a:ext cx="21564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INVESTIGATIONS</a:t>
            </a:r>
            <a:endParaRPr lang="en-US" sz="975" dirty="0"/>
          </a:p>
        </p:txBody>
      </p:sp>
      <p:sp>
        <p:nvSpPr>
          <p:cNvPr id="51" name="SK-30-text-50"/>
          <p:cNvSpPr/>
          <p:nvPr/>
        </p:nvSpPr>
        <p:spPr>
          <a:xfrm>
            <a:off x="6547098" y="5630317"/>
            <a:ext cx="503515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Temporal artery biopsy — arrange urgently BUT do not delay treatment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ESR, CRP, FBC, LFTs, glucose — baseline before steroids if possible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Biopsy remains positive for up to 2 weeks after steroid start</a:t>
            </a:r>
            <a:endParaRPr lang="en-US" sz="1200" dirty="0"/>
          </a:p>
        </p:txBody>
      </p:sp>
      <p:sp>
        <p:nvSpPr>
          <p:cNvPr id="52" name="SK-30-text-51"/>
          <p:cNvSpPr/>
          <p:nvPr/>
        </p:nvSpPr>
        <p:spPr>
          <a:xfrm>
            <a:off x="1633686" y="6384727"/>
            <a:ext cx="88878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Common Pitfall: Waiting for biopsy results before starting prednisolone = risk of permanent blindness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Treat first. Investigate concurrently. Biopsy stays positive for up to 2 weeks after steroids begin.</a:t>
            </a:r>
            <a:endParaRPr lang="en-US" sz="14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Roboto</vt:lpstr>
      <vt:lpstr>Arial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8</cp:revision>
  <dcterms:created xsi:type="dcterms:W3CDTF">2026-06-16T15:11:10Z</dcterms:created>
  <dcterms:modified xsi:type="dcterms:W3CDTF">2026-06-17T00:59:18Z</dcterms:modified>
</cp:coreProperties>
</file>