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0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12192000"/>
  <p:embeddedFontLst>
    <p:embeddedFont>
      <p:font typeface="Century Gothic" panose="020B0502020202020204" pitchFamily="34" charset="0"/>
      <p:regular r:id="rId37"/>
      <p:bold r:id="rId38"/>
      <p:italic r:id="rId39"/>
      <p:boldItalic r:id="rId40"/>
    </p:embeddedFont>
    <p:embeddedFont>
      <p:font typeface="Inter" panose="020B0604020202020204" charset="0"/>
      <p:regular r:id="rId41"/>
      <p:bold r:id="rId42"/>
    </p:embeddedFont>
    <p:embeddedFont>
      <p:font typeface="Montserrat" panose="00000500000000000000" pitchFamily="2" charset="0"/>
      <p:regular r:id="rId43"/>
      <p:bold r:id="rId44"/>
    </p:embeddedFont>
    <p:embeddedFont>
      <p:font typeface="Roboto" panose="02000000000000000000" pitchFamily="2" charset="0"/>
      <p:regular r:id="rId45"/>
      <p:bold r:id="rId46"/>
    </p:embeddedFont>
    <p:embeddedFont>
      <p:font typeface="Wingdings 3" panose="05040102010807070707" pitchFamily="18" charset="2"/>
      <p:regular r:id="rId4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88" d="100"/>
          <a:sy n="88" d="100"/>
        </p:scale>
        <p:origin x="33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72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385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83030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98522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966834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32875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73685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34682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8238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995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23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58860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7233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2103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30578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54652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70668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1756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34760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481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10" Type="http://schemas.openxmlformats.org/officeDocument/2006/relationships/image" Target="../media/image156.png"/><Relationship Id="rId19" Type="http://schemas.openxmlformats.org/officeDocument/2006/relationships/image" Target="../media/image165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7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12" Type="http://schemas.openxmlformats.org/officeDocument/2006/relationships/image" Target="../media/image17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0.png"/><Relationship Id="rId11" Type="http://schemas.openxmlformats.org/officeDocument/2006/relationships/image" Target="../media/image175.png"/><Relationship Id="rId5" Type="http://schemas.openxmlformats.org/officeDocument/2006/relationships/image" Target="../media/image169.png"/><Relationship Id="rId15" Type="http://schemas.openxmlformats.org/officeDocument/2006/relationships/image" Target="../media/image179.png"/><Relationship Id="rId10" Type="http://schemas.openxmlformats.org/officeDocument/2006/relationships/image" Target="../media/image174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Relationship Id="rId14" Type="http://schemas.openxmlformats.org/officeDocument/2006/relationships/image" Target="../media/image17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18" Type="http://schemas.openxmlformats.org/officeDocument/2006/relationships/image" Target="../media/image196.png"/><Relationship Id="rId26" Type="http://schemas.openxmlformats.org/officeDocument/2006/relationships/image" Target="../media/image204.png"/><Relationship Id="rId3" Type="http://schemas.openxmlformats.org/officeDocument/2006/relationships/image" Target="../media/image181.png"/><Relationship Id="rId21" Type="http://schemas.openxmlformats.org/officeDocument/2006/relationships/image" Target="../media/image199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17" Type="http://schemas.openxmlformats.org/officeDocument/2006/relationships/image" Target="../media/image195.png"/><Relationship Id="rId25" Type="http://schemas.openxmlformats.org/officeDocument/2006/relationships/image" Target="../media/image20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4.png"/><Relationship Id="rId20" Type="http://schemas.openxmlformats.org/officeDocument/2006/relationships/image" Target="../media/image198.png"/><Relationship Id="rId29" Type="http://schemas.openxmlformats.org/officeDocument/2006/relationships/image" Target="../media/image20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24" Type="http://schemas.openxmlformats.org/officeDocument/2006/relationships/image" Target="../media/image202.png"/><Relationship Id="rId5" Type="http://schemas.openxmlformats.org/officeDocument/2006/relationships/image" Target="../media/image183.png"/><Relationship Id="rId15" Type="http://schemas.openxmlformats.org/officeDocument/2006/relationships/image" Target="../media/image193.png"/><Relationship Id="rId23" Type="http://schemas.openxmlformats.org/officeDocument/2006/relationships/image" Target="../media/image201.png"/><Relationship Id="rId28" Type="http://schemas.openxmlformats.org/officeDocument/2006/relationships/image" Target="../media/image206.png"/><Relationship Id="rId10" Type="http://schemas.openxmlformats.org/officeDocument/2006/relationships/image" Target="../media/image188.png"/><Relationship Id="rId19" Type="http://schemas.openxmlformats.org/officeDocument/2006/relationships/image" Target="../media/image197.png"/><Relationship Id="rId4" Type="http://schemas.openxmlformats.org/officeDocument/2006/relationships/image" Target="../media/image182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Relationship Id="rId22" Type="http://schemas.openxmlformats.org/officeDocument/2006/relationships/image" Target="../media/image200.png"/><Relationship Id="rId27" Type="http://schemas.openxmlformats.org/officeDocument/2006/relationships/image" Target="../media/image205.png"/><Relationship Id="rId30" Type="http://schemas.openxmlformats.org/officeDocument/2006/relationships/image" Target="../media/image20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9.png"/><Relationship Id="rId18" Type="http://schemas.openxmlformats.org/officeDocument/2006/relationships/image" Target="../media/image224.png"/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12" Type="http://schemas.openxmlformats.org/officeDocument/2006/relationships/image" Target="../media/image218.png"/><Relationship Id="rId17" Type="http://schemas.openxmlformats.org/officeDocument/2006/relationships/image" Target="../media/image22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2.png"/><Relationship Id="rId11" Type="http://schemas.openxmlformats.org/officeDocument/2006/relationships/image" Target="../media/image217.png"/><Relationship Id="rId5" Type="http://schemas.openxmlformats.org/officeDocument/2006/relationships/image" Target="../media/image211.png"/><Relationship Id="rId15" Type="http://schemas.openxmlformats.org/officeDocument/2006/relationships/image" Target="../media/image221.png"/><Relationship Id="rId10" Type="http://schemas.openxmlformats.org/officeDocument/2006/relationships/image" Target="../media/image216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image" Target="../media/image235.png"/><Relationship Id="rId18" Type="http://schemas.openxmlformats.org/officeDocument/2006/relationships/image" Target="../media/image240.png"/><Relationship Id="rId3" Type="http://schemas.openxmlformats.org/officeDocument/2006/relationships/image" Target="../media/image225.png"/><Relationship Id="rId7" Type="http://schemas.openxmlformats.org/officeDocument/2006/relationships/image" Target="../media/image229.png"/><Relationship Id="rId12" Type="http://schemas.openxmlformats.org/officeDocument/2006/relationships/image" Target="../media/image234.png"/><Relationship Id="rId17" Type="http://schemas.openxmlformats.org/officeDocument/2006/relationships/image" Target="../media/image23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3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8.png"/><Relationship Id="rId11" Type="http://schemas.openxmlformats.org/officeDocument/2006/relationships/image" Target="../media/image233.png"/><Relationship Id="rId5" Type="http://schemas.openxmlformats.org/officeDocument/2006/relationships/image" Target="../media/image227.png"/><Relationship Id="rId15" Type="http://schemas.openxmlformats.org/officeDocument/2006/relationships/image" Target="../media/image237.png"/><Relationship Id="rId10" Type="http://schemas.openxmlformats.org/officeDocument/2006/relationships/image" Target="../media/image232.png"/><Relationship Id="rId19" Type="http://schemas.openxmlformats.org/officeDocument/2006/relationships/image" Target="../media/image241.png"/><Relationship Id="rId4" Type="http://schemas.openxmlformats.org/officeDocument/2006/relationships/image" Target="../media/image226.png"/><Relationship Id="rId9" Type="http://schemas.openxmlformats.org/officeDocument/2006/relationships/image" Target="../media/image231.png"/><Relationship Id="rId14" Type="http://schemas.openxmlformats.org/officeDocument/2006/relationships/image" Target="../media/image2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13" Type="http://schemas.openxmlformats.org/officeDocument/2006/relationships/image" Target="../media/image252.png"/><Relationship Id="rId3" Type="http://schemas.openxmlformats.org/officeDocument/2006/relationships/image" Target="../media/image242.png"/><Relationship Id="rId7" Type="http://schemas.openxmlformats.org/officeDocument/2006/relationships/image" Target="../media/image246.png"/><Relationship Id="rId12" Type="http://schemas.openxmlformats.org/officeDocument/2006/relationships/image" Target="../media/image2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5.png"/><Relationship Id="rId11" Type="http://schemas.openxmlformats.org/officeDocument/2006/relationships/image" Target="../media/image250.png"/><Relationship Id="rId5" Type="http://schemas.openxmlformats.org/officeDocument/2006/relationships/image" Target="../media/image244.png"/><Relationship Id="rId15" Type="http://schemas.openxmlformats.org/officeDocument/2006/relationships/image" Target="../media/image254.png"/><Relationship Id="rId10" Type="http://schemas.openxmlformats.org/officeDocument/2006/relationships/image" Target="../media/image249.png"/><Relationship Id="rId4" Type="http://schemas.openxmlformats.org/officeDocument/2006/relationships/image" Target="../media/image243.png"/><Relationship Id="rId9" Type="http://schemas.openxmlformats.org/officeDocument/2006/relationships/image" Target="../media/image248.png"/><Relationship Id="rId14" Type="http://schemas.openxmlformats.org/officeDocument/2006/relationships/image" Target="../media/image253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4.png"/><Relationship Id="rId18" Type="http://schemas.openxmlformats.org/officeDocument/2006/relationships/image" Target="../media/image269.png"/><Relationship Id="rId26" Type="http://schemas.openxmlformats.org/officeDocument/2006/relationships/image" Target="../media/image277.png"/><Relationship Id="rId39" Type="http://schemas.openxmlformats.org/officeDocument/2006/relationships/image" Target="../media/image290.png"/><Relationship Id="rId21" Type="http://schemas.openxmlformats.org/officeDocument/2006/relationships/image" Target="../media/image272.png"/><Relationship Id="rId34" Type="http://schemas.openxmlformats.org/officeDocument/2006/relationships/image" Target="../media/image285.png"/><Relationship Id="rId42" Type="http://schemas.openxmlformats.org/officeDocument/2006/relationships/image" Target="../media/image293.png"/><Relationship Id="rId47" Type="http://schemas.openxmlformats.org/officeDocument/2006/relationships/image" Target="../media/image298.png"/><Relationship Id="rId50" Type="http://schemas.openxmlformats.org/officeDocument/2006/relationships/image" Target="../media/image301.png"/><Relationship Id="rId7" Type="http://schemas.openxmlformats.org/officeDocument/2006/relationships/image" Target="../media/image25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67.png"/><Relationship Id="rId29" Type="http://schemas.openxmlformats.org/officeDocument/2006/relationships/image" Target="../media/image280.png"/><Relationship Id="rId11" Type="http://schemas.openxmlformats.org/officeDocument/2006/relationships/image" Target="../media/image262.png"/><Relationship Id="rId24" Type="http://schemas.openxmlformats.org/officeDocument/2006/relationships/image" Target="../media/image275.png"/><Relationship Id="rId32" Type="http://schemas.openxmlformats.org/officeDocument/2006/relationships/image" Target="../media/image283.png"/><Relationship Id="rId37" Type="http://schemas.openxmlformats.org/officeDocument/2006/relationships/image" Target="../media/image288.png"/><Relationship Id="rId40" Type="http://schemas.openxmlformats.org/officeDocument/2006/relationships/image" Target="../media/image291.png"/><Relationship Id="rId45" Type="http://schemas.openxmlformats.org/officeDocument/2006/relationships/image" Target="../media/image296.png"/><Relationship Id="rId53" Type="http://schemas.openxmlformats.org/officeDocument/2006/relationships/image" Target="../media/image304.png"/><Relationship Id="rId5" Type="http://schemas.openxmlformats.org/officeDocument/2006/relationships/image" Target="../media/image256.png"/><Relationship Id="rId10" Type="http://schemas.openxmlformats.org/officeDocument/2006/relationships/image" Target="../media/image261.png"/><Relationship Id="rId19" Type="http://schemas.openxmlformats.org/officeDocument/2006/relationships/image" Target="../media/image270.png"/><Relationship Id="rId31" Type="http://schemas.openxmlformats.org/officeDocument/2006/relationships/image" Target="../media/image282.png"/><Relationship Id="rId44" Type="http://schemas.openxmlformats.org/officeDocument/2006/relationships/image" Target="../media/image295.png"/><Relationship Id="rId52" Type="http://schemas.openxmlformats.org/officeDocument/2006/relationships/image" Target="../media/image303.png"/><Relationship Id="rId4" Type="http://schemas.openxmlformats.org/officeDocument/2006/relationships/image" Target="../media/image255.png"/><Relationship Id="rId9" Type="http://schemas.openxmlformats.org/officeDocument/2006/relationships/image" Target="../media/image260.png"/><Relationship Id="rId14" Type="http://schemas.openxmlformats.org/officeDocument/2006/relationships/image" Target="../media/image265.png"/><Relationship Id="rId22" Type="http://schemas.openxmlformats.org/officeDocument/2006/relationships/image" Target="../media/image273.png"/><Relationship Id="rId27" Type="http://schemas.openxmlformats.org/officeDocument/2006/relationships/image" Target="../media/image278.png"/><Relationship Id="rId30" Type="http://schemas.openxmlformats.org/officeDocument/2006/relationships/image" Target="../media/image281.png"/><Relationship Id="rId35" Type="http://schemas.openxmlformats.org/officeDocument/2006/relationships/image" Target="../media/image286.png"/><Relationship Id="rId43" Type="http://schemas.openxmlformats.org/officeDocument/2006/relationships/image" Target="../media/image294.png"/><Relationship Id="rId48" Type="http://schemas.openxmlformats.org/officeDocument/2006/relationships/image" Target="../media/image299.png"/><Relationship Id="rId8" Type="http://schemas.openxmlformats.org/officeDocument/2006/relationships/image" Target="../media/image259.png"/><Relationship Id="rId51" Type="http://schemas.openxmlformats.org/officeDocument/2006/relationships/image" Target="../media/image302.png"/><Relationship Id="rId3" Type="http://schemas.openxmlformats.org/officeDocument/2006/relationships/image" Target="../media/image109.png"/><Relationship Id="rId12" Type="http://schemas.openxmlformats.org/officeDocument/2006/relationships/image" Target="../media/image263.png"/><Relationship Id="rId17" Type="http://schemas.openxmlformats.org/officeDocument/2006/relationships/image" Target="../media/image268.png"/><Relationship Id="rId25" Type="http://schemas.openxmlformats.org/officeDocument/2006/relationships/image" Target="../media/image276.png"/><Relationship Id="rId33" Type="http://schemas.openxmlformats.org/officeDocument/2006/relationships/image" Target="../media/image284.png"/><Relationship Id="rId38" Type="http://schemas.openxmlformats.org/officeDocument/2006/relationships/image" Target="../media/image289.png"/><Relationship Id="rId46" Type="http://schemas.openxmlformats.org/officeDocument/2006/relationships/image" Target="../media/image297.png"/><Relationship Id="rId20" Type="http://schemas.openxmlformats.org/officeDocument/2006/relationships/image" Target="../media/image271.png"/><Relationship Id="rId41" Type="http://schemas.openxmlformats.org/officeDocument/2006/relationships/image" Target="../media/image29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7.png"/><Relationship Id="rId15" Type="http://schemas.openxmlformats.org/officeDocument/2006/relationships/image" Target="../media/image266.png"/><Relationship Id="rId23" Type="http://schemas.openxmlformats.org/officeDocument/2006/relationships/image" Target="../media/image274.png"/><Relationship Id="rId28" Type="http://schemas.openxmlformats.org/officeDocument/2006/relationships/image" Target="../media/image279.png"/><Relationship Id="rId36" Type="http://schemas.openxmlformats.org/officeDocument/2006/relationships/image" Target="../media/image287.png"/><Relationship Id="rId49" Type="http://schemas.openxmlformats.org/officeDocument/2006/relationships/image" Target="../media/image3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315.png"/><Relationship Id="rId3" Type="http://schemas.openxmlformats.org/officeDocument/2006/relationships/image" Target="../media/image305.png"/><Relationship Id="rId7" Type="http://schemas.openxmlformats.org/officeDocument/2006/relationships/image" Target="../media/image309.png"/><Relationship Id="rId12" Type="http://schemas.openxmlformats.org/officeDocument/2006/relationships/image" Target="../media/image3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8.png"/><Relationship Id="rId11" Type="http://schemas.openxmlformats.org/officeDocument/2006/relationships/image" Target="../media/image313.png"/><Relationship Id="rId5" Type="http://schemas.openxmlformats.org/officeDocument/2006/relationships/image" Target="../media/image307.png"/><Relationship Id="rId10" Type="http://schemas.openxmlformats.org/officeDocument/2006/relationships/image" Target="../media/image312.png"/><Relationship Id="rId4" Type="http://schemas.openxmlformats.org/officeDocument/2006/relationships/image" Target="../media/image306.png"/><Relationship Id="rId9" Type="http://schemas.openxmlformats.org/officeDocument/2006/relationships/image" Target="../media/image3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13" Type="http://schemas.openxmlformats.org/officeDocument/2006/relationships/image" Target="../media/image326.png"/><Relationship Id="rId3" Type="http://schemas.openxmlformats.org/officeDocument/2006/relationships/image" Target="../media/image316.png"/><Relationship Id="rId7" Type="http://schemas.openxmlformats.org/officeDocument/2006/relationships/image" Target="../media/image320.png"/><Relationship Id="rId12" Type="http://schemas.openxmlformats.org/officeDocument/2006/relationships/image" Target="../media/image3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9.png"/><Relationship Id="rId11" Type="http://schemas.openxmlformats.org/officeDocument/2006/relationships/image" Target="../media/image324.png"/><Relationship Id="rId5" Type="http://schemas.openxmlformats.org/officeDocument/2006/relationships/image" Target="../media/image318.png"/><Relationship Id="rId15" Type="http://schemas.openxmlformats.org/officeDocument/2006/relationships/image" Target="../media/image328.png"/><Relationship Id="rId10" Type="http://schemas.openxmlformats.org/officeDocument/2006/relationships/image" Target="../media/image323.png"/><Relationship Id="rId4" Type="http://schemas.openxmlformats.org/officeDocument/2006/relationships/image" Target="../media/image317.png"/><Relationship Id="rId9" Type="http://schemas.openxmlformats.org/officeDocument/2006/relationships/image" Target="../media/image322.png"/><Relationship Id="rId14" Type="http://schemas.openxmlformats.org/officeDocument/2006/relationships/image" Target="../media/image3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png"/><Relationship Id="rId13" Type="http://schemas.openxmlformats.org/officeDocument/2006/relationships/image" Target="../media/image339.png"/><Relationship Id="rId3" Type="http://schemas.openxmlformats.org/officeDocument/2006/relationships/image" Target="../media/image329.png"/><Relationship Id="rId7" Type="http://schemas.openxmlformats.org/officeDocument/2006/relationships/image" Target="../media/image333.png"/><Relationship Id="rId12" Type="http://schemas.openxmlformats.org/officeDocument/2006/relationships/image" Target="../media/image33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4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2.png"/><Relationship Id="rId11" Type="http://schemas.openxmlformats.org/officeDocument/2006/relationships/image" Target="../media/image337.png"/><Relationship Id="rId5" Type="http://schemas.openxmlformats.org/officeDocument/2006/relationships/image" Target="../media/image331.png"/><Relationship Id="rId15" Type="http://schemas.openxmlformats.org/officeDocument/2006/relationships/image" Target="../media/image341.png"/><Relationship Id="rId10" Type="http://schemas.openxmlformats.org/officeDocument/2006/relationships/image" Target="../media/image336.png"/><Relationship Id="rId4" Type="http://schemas.openxmlformats.org/officeDocument/2006/relationships/image" Target="../media/image330.png"/><Relationship Id="rId9" Type="http://schemas.openxmlformats.org/officeDocument/2006/relationships/image" Target="../media/image335.png"/><Relationship Id="rId14" Type="http://schemas.openxmlformats.org/officeDocument/2006/relationships/image" Target="../media/image3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8.png"/><Relationship Id="rId13" Type="http://schemas.openxmlformats.org/officeDocument/2006/relationships/image" Target="../media/image353.png"/><Relationship Id="rId18" Type="http://schemas.openxmlformats.org/officeDocument/2006/relationships/image" Target="../media/image358.png"/><Relationship Id="rId3" Type="http://schemas.openxmlformats.org/officeDocument/2006/relationships/image" Target="../media/image343.png"/><Relationship Id="rId21" Type="http://schemas.openxmlformats.org/officeDocument/2006/relationships/image" Target="../media/image361.png"/><Relationship Id="rId7" Type="http://schemas.openxmlformats.org/officeDocument/2006/relationships/image" Target="../media/image347.png"/><Relationship Id="rId12" Type="http://schemas.openxmlformats.org/officeDocument/2006/relationships/image" Target="../media/image352.png"/><Relationship Id="rId17" Type="http://schemas.openxmlformats.org/officeDocument/2006/relationships/image" Target="../media/image357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56.png"/><Relationship Id="rId20" Type="http://schemas.openxmlformats.org/officeDocument/2006/relationships/image" Target="../media/image36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6.png"/><Relationship Id="rId11" Type="http://schemas.openxmlformats.org/officeDocument/2006/relationships/image" Target="../media/image351.png"/><Relationship Id="rId5" Type="http://schemas.openxmlformats.org/officeDocument/2006/relationships/image" Target="../media/image345.png"/><Relationship Id="rId15" Type="http://schemas.openxmlformats.org/officeDocument/2006/relationships/image" Target="../media/image355.png"/><Relationship Id="rId10" Type="http://schemas.openxmlformats.org/officeDocument/2006/relationships/image" Target="../media/image350.png"/><Relationship Id="rId19" Type="http://schemas.openxmlformats.org/officeDocument/2006/relationships/image" Target="../media/image359.png"/><Relationship Id="rId4" Type="http://schemas.openxmlformats.org/officeDocument/2006/relationships/image" Target="../media/image344.png"/><Relationship Id="rId9" Type="http://schemas.openxmlformats.org/officeDocument/2006/relationships/image" Target="../media/image349.png"/><Relationship Id="rId14" Type="http://schemas.openxmlformats.org/officeDocument/2006/relationships/image" Target="../media/image3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6.png"/><Relationship Id="rId13" Type="http://schemas.openxmlformats.org/officeDocument/2006/relationships/image" Target="../media/image371.png"/><Relationship Id="rId3" Type="http://schemas.openxmlformats.org/officeDocument/2006/relationships/image" Target="../media/image70.png"/><Relationship Id="rId7" Type="http://schemas.openxmlformats.org/officeDocument/2006/relationships/image" Target="../media/image365.png"/><Relationship Id="rId12" Type="http://schemas.openxmlformats.org/officeDocument/2006/relationships/image" Target="../media/image3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4.png"/><Relationship Id="rId11" Type="http://schemas.openxmlformats.org/officeDocument/2006/relationships/image" Target="../media/image369.png"/><Relationship Id="rId5" Type="http://schemas.openxmlformats.org/officeDocument/2006/relationships/image" Target="../media/image363.png"/><Relationship Id="rId15" Type="http://schemas.openxmlformats.org/officeDocument/2006/relationships/image" Target="../media/image373.png"/><Relationship Id="rId10" Type="http://schemas.openxmlformats.org/officeDocument/2006/relationships/image" Target="../media/image368.png"/><Relationship Id="rId4" Type="http://schemas.openxmlformats.org/officeDocument/2006/relationships/image" Target="../media/image362.png"/><Relationship Id="rId9" Type="http://schemas.openxmlformats.org/officeDocument/2006/relationships/image" Target="../media/image367.png"/><Relationship Id="rId14" Type="http://schemas.openxmlformats.org/officeDocument/2006/relationships/image" Target="../media/image3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9.png"/><Relationship Id="rId13" Type="http://schemas.openxmlformats.org/officeDocument/2006/relationships/image" Target="../media/image384.png"/><Relationship Id="rId18" Type="http://schemas.openxmlformats.org/officeDocument/2006/relationships/image" Target="../media/image389.png"/><Relationship Id="rId3" Type="http://schemas.openxmlformats.org/officeDocument/2006/relationships/image" Target="../media/image374.png"/><Relationship Id="rId7" Type="http://schemas.openxmlformats.org/officeDocument/2006/relationships/image" Target="../media/image378.png"/><Relationship Id="rId12" Type="http://schemas.openxmlformats.org/officeDocument/2006/relationships/image" Target="../media/image383.png"/><Relationship Id="rId17" Type="http://schemas.openxmlformats.org/officeDocument/2006/relationships/image" Target="../media/image38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8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7.png"/><Relationship Id="rId11" Type="http://schemas.openxmlformats.org/officeDocument/2006/relationships/image" Target="../media/image382.png"/><Relationship Id="rId5" Type="http://schemas.openxmlformats.org/officeDocument/2006/relationships/image" Target="../media/image376.png"/><Relationship Id="rId15" Type="http://schemas.openxmlformats.org/officeDocument/2006/relationships/image" Target="../media/image386.png"/><Relationship Id="rId10" Type="http://schemas.openxmlformats.org/officeDocument/2006/relationships/image" Target="../media/image381.png"/><Relationship Id="rId4" Type="http://schemas.openxmlformats.org/officeDocument/2006/relationships/image" Target="../media/image375.png"/><Relationship Id="rId9" Type="http://schemas.openxmlformats.org/officeDocument/2006/relationships/image" Target="../media/image380.png"/><Relationship Id="rId14" Type="http://schemas.openxmlformats.org/officeDocument/2006/relationships/image" Target="../media/image38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5.png"/><Relationship Id="rId13" Type="http://schemas.openxmlformats.org/officeDocument/2006/relationships/image" Target="../media/image400.png"/><Relationship Id="rId3" Type="http://schemas.openxmlformats.org/officeDocument/2006/relationships/image" Target="../media/image390.png"/><Relationship Id="rId7" Type="http://schemas.openxmlformats.org/officeDocument/2006/relationships/image" Target="../media/image394.png"/><Relationship Id="rId12" Type="http://schemas.openxmlformats.org/officeDocument/2006/relationships/image" Target="../media/image39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3.png"/><Relationship Id="rId11" Type="http://schemas.openxmlformats.org/officeDocument/2006/relationships/image" Target="../media/image398.png"/><Relationship Id="rId5" Type="http://schemas.openxmlformats.org/officeDocument/2006/relationships/image" Target="../media/image392.png"/><Relationship Id="rId10" Type="http://schemas.openxmlformats.org/officeDocument/2006/relationships/image" Target="../media/image397.png"/><Relationship Id="rId4" Type="http://schemas.openxmlformats.org/officeDocument/2006/relationships/image" Target="../media/image391.png"/><Relationship Id="rId9" Type="http://schemas.openxmlformats.org/officeDocument/2006/relationships/image" Target="../media/image396.png"/><Relationship Id="rId14" Type="http://schemas.openxmlformats.org/officeDocument/2006/relationships/image" Target="../media/image40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png"/><Relationship Id="rId13" Type="http://schemas.openxmlformats.org/officeDocument/2006/relationships/image" Target="../media/image412.png"/><Relationship Id="rId3" Type="http://schemas.openxmlformats.org/officeDocument/2006/relationships/image" Target="../media/image402.png"/><Relationship Id="rId7" Type="http://schemas.openxmlformats.org/officeDocument/2006/relationships/image" Target="../media/image406.png"/><Relationship Id="rId12" Type="http://schemas.openxmlformats.org/officeDocument/2006/relationships/image" Target="../media/image4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5.png"/><Relationship Id="rId11" Type="http://schemas.openxmlformats.org/officeDocument/2006/relationships/image" Target="../media/image410.png"/><Relationship Id="rId5" Type="http://schemas.openxmlformats.org/officeDocument/2006/relationships/image" Target="../media/image404.png"/><Relationship Id="rId15" Type="http://schemas.openxmlformats.org/officeDocument/2006/relationships/image" Target="../media/image414.png"/><Relationship Id="rId10" Type="http://schemas.openxmlformats.org/officeDocument/2006/relationships/image" Target="../media/image409.png"/><Relationship Id="rId4" Type="http://schemas.openxmlformats.org/officeDocument/2006/relationships/image" Target="../media/image403.png"/><Relationship Id="rId9" Type="http://schemas.openxmlformats.org/officeDocument/2006/relationships/image" Target="../media/image408.png"/><Relationship Id="rId14" Type="http://schemas.openxmlformats.org/officeDocument/2006/relationships/image" Target="../media/image4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13" Type="http://schemas.openxmlformats.org/officeDocument/2006/relationships/image" Target="../media/image425.png"/><Relationship Id="rId3" Type="http://schemas.openxmlformats.org/officeDocument/2006/relationships/image" Target="../media/image415.png"/><Relationship Id="rId7" Type="http://schemas.openxmlformats.org/officeDocument/2006/relationships/image" Target="../media/image419.png"/><Relationship Id="rId12" Type="http://schemas.openxmlformats.org/officeDocument/2006/relationships/image" Target="../media/image424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8.png"/><Relationship Id="rId11" Type="http://schemas.openxmlformats.org/officeDocument/2006/relationships/image" Target="../media/image423.png"/><Relationship Id="rId5" Type="http://schemas.openxmlformats.org/officeDocument/2006/relationships/image" Target="../media/image417.png"/><Relationship Id="rId15" Type="http://schemas.openxmlformats.org/officeDocument/2006/relationships/image" Target="../media/image427.png"/><Relationship Id="rId10" Type="http://schemas.openxmlformats.org/officeDocument/2006/relationships/image" Target="../media/image422.png"/><Relationship Id="rId4" Type="http://schemas.openxmlformats.org/officeDocument/2006/relationships/image" Target="../media/image416.png"/><Relationship Id="rId9" Type="http://schemas.openxmlformats.org/officeDocument/2006/relationships/image" Target="../media/image421.png"/><Relationship Id="rId14" Type="http://schemas.openxmlformats.org/officeDocument/2006/relationships/image" Target="../media/image4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4.png"/><Relationship Id="rId13" Type="http://schemas.openxmlformats.org/officeDocument/2006/relationships/image" Target="../media/image439.png"/><Relationship Id="rId3" Type="http://schemas.openxmlformats.org/officeDocument/2006/relationships/image" Target="../media/image429.png"/><Relationship Id="rId7" Type="http://schemas.openxmlformats.org/officeDocument/2006/relationships/image" Target="../media/image433.png"/><Relationship Id="rId12" Type="http://schemas.openxmlformats.org/officeDocument/2006/relationships/image" Target="../media/image4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2.png"/><Relationship Id="rId11" Type="http://schemas.openxmlformats.org/officeDocument/2006/relationships/image" Target="../media/image437.png"/><Relationship Id="rId5" Type="http://schemas.openxmlformats.org/officeDocument/2006/relationships/image" Target="../media/image431.png"/><Relationship Id="rId15" Type="http://schemas.openxmlformats.org/officeDocument/2006/relationships/image" Target="../media/image441.png"/><Relationship Id="rId10" Type="http://schemas.openxmlformats.org/officeDocument/2006/relationships/image" Target="../media/image436.png"/><Relationship Id="rId4" Type="http://schemas.openxmlformats.org/officeDocument/2006/relationships/image" Target="../media/image430.png"/><Relationship Id="rId9" Type="http://schemas.openxmlformats.org/officeDocument/2006/relationships/image" Target="../media/image435.png"/><Relationship Id="rId14" Type="http://schemas.openxmlformats.org/officeDocument/2006/relationships/image" Target="../media/image4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7.png"/><Relationship Id="rId13" Type="http://schemas.openxmlformats.org/officeDocument/2006/relationships/image" Target="../media/image452.png"/><Relationship Id="rId18" Type="http://schemas.openxmlformats.org/officeDocument/2006/relationships/image" Target="../media/image457.png"/><Relationship Id="rId3" Type="http://schemas.openxmlformats.org/officeDocument/2006/relationships/image" Target="../media/image442.png"/><Relationship Id="rId7" Type="http://schemas.openxmlformats.org/officeDocument/2006/relationships/image" Target="../media/image446.png"/><Relationship Id="rId12" Type="http://schemas.openxmlformats.org/officeDocument/2006/relationships/image" Target="../media/image451.png"/><Relationship Id="rId17" Type="http://schemas.openxmlformats.org/officeDocument/2006/relationships/image" Target="../media/image456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5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5.png"/><Relationship Id="rId11" Type="http://schemas.openxmlformats.org/officeDocument/2006/relationships/image" Target="../media/image450.png"/><Relationship Id="rId5" Type="http://schemas.openxmlformats.org/officeDocument/2006/relationships/image" Target="../media/image444.png"/><Relationship Id="rId15" Type="http://schemas.openxmlformats.org/officeDocument/2006/relationships/image" Target="../media/image454.png"/><Relationship Id="rId10" Type="http://schemas.openxmlformats.org/officeDocument/2006/relationships/image" Target="../media/image449.png"/><Relationship Id="rId4" Type="http://schemas.openxmlformats.org/officeDocument/2006/relationships/image" Target="../media/image443.png"/><Relationship Id="rId9" Type="http://schemas.openxmlformats.org/officeDocument/2006/relationships/image" Target="../media/image448.png"/><Relationship Id="rId14" Type="http://schemas.openxmlformats.org/officeDocument/2006/relationships/image" Target="../media/image45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3.png"/><Relationship Id="rId3" Type="http://schemas.openxmlformats.org/officeDocument/2006/relationships/image" Target="../media/image458.png"/><Relationship Id="rId7" Type="http://schemas.openxmlformats.org/officeDocument/2006/relationships/image" Target="../media/image46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1.png"/><Relationship Id="rId5" Type="http://schemas.openxmlformats.org/officeDocument/2006/relationships/image" Target="../media/image460.png"/><Relationship Id="rId10" Type="http://schemas.openxmlformats.org/officeDocument/2006/relationships/image" Target="../media/image465.png"/><Relationship Id="rId4" Type="http://schemas.openxmlformats.org/officeDocument/2006/relationships/image" Target="../media/image459.png"/><Relationship Id="rId9" Type="http://schemas.openxmlformats.org/officeDocument/2006/relationships/image" Target="../media/image46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1.png"/><Relationship Id="rId13" Type="http://schemas.openxmlformats.org/officeDocument/2006/relationships/image" Target="../media/image476.png"/><Relationship Id="rId18" Type="http://schemas.openxmlformats.org/officeDocument/2006/relationships/image" Target="../media/image481.png"/><Relationship Id="rId3" Type="http://schemas.openxmlformats.org/officeDocument/2006/relationships/image" Target="../media/image466.png"/><Relationship Id="rId21" Type="http://schemas.openxmlformats.org/officeDocument/2006/relationships/image" Target="../media/image484.png"/><Relationship Id="rId7" Type="http://schemas.openxmlformats.org/officeDocument/2006/relationships/image" Target="../media/image470.png"/><Relationship Id="rId12" Type="http://schemas.openxmlformats.org/officeDocument/2006/relationships/image" Target="../media/image475.png"/><Relationship Id="rId17" Type="http://schemas.openxmlformats.org/officeDocument/2006/relationships/image" Target="../media/image480.png"/><Relationship Id="rId25" Type="http://schemas.openxmlformats.org/officeDocument/2006/relationships/image" Target="../media/image488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79.png"/><Relationship Id="rId20" Type="http://schemas.openxmlformats.org/officeDocument/2006/relationships/image" Target="../media/image48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9.png"/><Relationship Id="rId11" Type="http://schemas.openxmlformats.org/officeDocument/2006/relationships/image" Target="../media/image474.png"/><Relationship Id="rId24" Type="http://schemas.openxmlformats.org/officeDocument/2006/relationships/image" Target="../media/image487.png"/><Relationship Id="rId5" Type="http://schemas.openxmlformats.org/officeDocument/2006/relationships/image" Target="../media/image468.png"/><Relationship Id="rId15" Type="http://schemas.openxmlformats.org/officeDocument/2006/relationships/image" Target="../media/image478.png"/><Relationship Id="rId23" Type="http://schemas.openxmlformats.org/officeDocument/2006/relationships/image" Target="../media/image486.png"/><Relationship Id="rId10" Type="http://schemas.openxmlformats.org/officeDocument/2006/relationships/image" Target="../media/image473.png"/><Relationship Id="rId19" Type="http://schemas.openxmlformats.org/officeDocument/2006/relationships/image" Target="../media/image482.png"/><Relationship Id="rId4" Type="http://schemas.openxmlformats.org/officeDocument/2006/relationships/image" Target="../media/image467.png"/><Relationship Id="rId9" Type="http://schemas.openxmlformats.org/officeDocument/2006/relationships/image" Target="../media/image472.png"/><Relationship Id="rId14" Type="http://schemas.openxmlformats.org/officeDocument/2006/relationships/image" Target="../media/image477.png"/><Relationship Id="rId22" Type="http://schemas.openxmlformats.org/officeDocument/2006/relationships/image" Target="../media/image48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4.png"/><Relationship Id="rId13" Type="http://schemas.openxmlformats.org/officeDocument/2006/relationships/image" Target="../media/image499.png"/><Relationship Id="rId18" Type="http://schemas.openxmlformats.org/officeDocument/2006/relationships/image" Target="../media/image504.png"/><Relationship Id="rId26" Type="http://schemas.openxmlformats.org/officeDocument/2006/relationships/image" Target="../media/image512.png"/><Relationship Id="rId3" Type="http://schemas.openxmlformats.org/officeDocument/2006/relationships/image" Target="../media/image489.png"/><Relationship Id="rId21" Type="http://schemas.openxmlformats.org/officeDocument/2006/relationships/image" Target="../media/image507.png"/><Relationship Id="rId7" Type="http://schemas.openxmlformats.org/officeDocument/2006/relationships/image" Target="../media/image493.png"/><Relationship Id="rId12" Type="http://schemas.openxmlformats.org/officeDocument/2006/relationships/image" Target="../media/image498.png"/><Relationship Id="rId17" Type="http://schemas.openxmlformats.org/officeDocument/2006/relationships/image" Target="../media/image503.png"/><Relationship Id="rId25" Type="http://schemas.openxmlformats.org/officeDocument/2006/relationships/image" Target="../media/image511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502.png"/><Relationship Id="rId20" Type="http://schemas.openxmlformats.org/officeDocument/2006/relationships/image" Target="../media/image50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2.png"/><Relationship Id="rId11" Type="http://schemas.openxmlformats.org/officeDocument/2006/relationships/image" Target="../media/image497.png"/><Relationship Id="rId24" Type="http://schemas.openxmlformats.org/officeDocument/2006/relationships/image" Target="../media/image510.png"/><Relationship Id="rId5" Type="http://schemas.openxmlformats.org/officeDocument/2006/relationships/image" Target="../media/image491.png"/><Relationship Id="rId15" Type="http://schemas.openxmlformats.org/officeDocument/2006/relationships/image" Target="../media/image501.png"/><Relationship Id="rId23" Type="http://schemas.openxmlformats.org/officeDocument/2006/relationships/image" Target="../media/image509.png"/><Relationship Id="rId28" Type="http://schemas.openxmlformats.org/officeDocument/2006/relationships/image" Target="../media/image514.png"/><Relationship Id="rId10" Type="http://schemas.openxmlformats.org/officeDocument/2006/relationships/image" Target="../media/image496.png"/><Relationship Id="rId19" Type="http://schemas.openxmlformats.org/officeDocument/2006/relationships/image" Target="../media/image505.png"/><Relationship Id="rId4" Type="http://schemas.openxmlformats.org/officeDocument/2006/relationships/image" Target="../media/image490.png"/><Relationship Id="rId9" Type="http://schemas.openxmlformats.org/officeDocument/2006/relationships/image" Target="../media/image495.png"/><Relationship Id="rId14" Type="http://schemas.openxmlformats.org/officeDocument/2006/relationships/image" Target="../media/image500.png"/><Relationship Id="rId22" Type="http://schemas.openxmlformats.org/officeDocument/2006/relationships/image" Target="../media/image508.png"/><Relationship Id="rId27" Type="http://schemas.openxmlformats.org/officeDocument/2006/relationships/image" Target="../media/image51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13" Type="http://schemas.openxmlformats.org/officeDocument/2006/relationships/image" Target="../media/image525.png"/><Relationship Id="rId18" Type="http://schemas.openxmlformats.org/officeDocument/2006/relationships/image" Target="../media/image530.png"/><Relationship Id="rId3" Type="http://schemas.openxmlformats.org/officeDocument/2006/relationships/image" Target="../media/image515.png"/><Relationship Id="rId7" Type="http://schemas.openxmlformats.org/officeDocument/2006/relationships/image" Target="../media/image519.png"/><Relationship Id="rId12" Type="http://schemas.openxmlformats.org/officeDocument/2006/relationships/image" Target="../media/image524.png"/><Relationship Id="rId17" Type="http://schemas.openxmlformats.org/officeDocument/2006/relationships/image" Target="../media/image529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5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18.png"/><Relationship Id="rId11" Type="http://schemas.openxmlformats.org/officeDocument/2006/relationships/image" Target="../media/image523.png"/><Relationship Id="rId5" Type="http://schemas.openxmlformats.org/officeDocument/2006/relationships/image" Target="../media/image517.png"/><Relationship Id="rId15" Type="http://schemas.openxmlformats.org/officeDocument/2006/relationships/image" Target="../media/image527.png"/><Relationship Id="rId10" Type="http://schemas.openxmlformats.org/officeDocument/2006/relationships/image" Target="../media/image522.png"/><Relationship Id="rId19" Type="http://schemas.openxmlformats.org/officeDocument/2006/relationships/image" Target="../media/image531.png"/><Relationship Id="rId4" Type="http://schemas.openxmlformats.org/officeDocument/2006/relationships/image" Target="../media/image516.png"/><Relationship Id="rId9" Type="http://schemas.openxmlformats.org/officeDocument/2006/relationships/image" Target="../media/image521.png"/><Relationship Id="rId14" Type="http://schemas.openxmlformats.org/officeDocument/2006/relationships/image" Target="../media/image5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7.png"/><Relationship Id="rId13" Type="http://schemas.openxmlformats.org/officeDocument/2006/relationships/image" Target="../media/image542.png"/><Relationship Id="rId3" Type="http://schemas.openxmlformats.org/officeDocument/2006/relationships/image" Target="../media/image532.png"/><Relationship Id="rId7" Type="http://schemas.openxmlformats.org/officeDocument/2006/relationships/image" Target="../media/image536.png"/><Relationship Id="rId12" Type="http://schemas.openxmlformats.org/officeDocument/2006/relationships/image" Target="../media/image5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5.png"/><Relationship Id="rId11" Type="http://schemas.openxmlformats.org/officeDocument/2006/relationships/image" Target="../media/image540.png"/><Relationship Id="rId5" Type="http://schemas.openxmlformats.org/officeDocument/2006/relationships/image" Target="../media/image534.png"/><Relationship Id="rId10" Type="http://schemas.openxmlformats.org/officeDocument/2006/relationships/image" Target="../media/image539.png"/><Relationship Id="rId4" Type="http://schemas.openxmlformats.org/officeDocument/2006/relationships/image" Target="../media/image533.png"/><Relationship Id="rId9" Type="http://schemas.openxmlformats.org/officeDocument/2006/relationships/image" Target="../media/image53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8.png"/><Relationship Id="rId3" Type="http://schemas.openxmlformats.org/officeDocument/2006/relationships/image" Target="../media/image543.png"/><Relationship Id="rId7" Type="http://schemas.openxmlformats.org/officeDocument/2006/relationships/image" Target="../media/image5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6.png"/><Relationship Id="rId5" Type="http://schemas.openxmlformats.org/officeDocument/2006/relationships/image" Target="../media/image545.png"/><Relationship Id="rId10" Type="http://schemas.openxmlformats.org/officeDocument/2006/relationships/image" Target="../media/image550.png"/><Relationship Id="rId4" Type="http://schemas.openxmlformats.org/officeDocument/2006/relationships/image" Target="../media/image544.png"/><Relationship Id="rId9" Type="http://schemas.openxmlformats.org/officeDocument/2006/relationships/image" Target="../media/image5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1.png"/><Relationship Id="rId7" Type="http://schemas.openxmlformats.org/officeDocument/2006/relationships/image" Target="../media/image55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54.png"/><Relationship Id="rId5" Type="http://schemas.openxmlformats.org/officeDocument/2006/relationships/image" Target="../media/image553.png"/><Relationship Id="rId4" Type="http://schemas.openxmlformats.org/officeDocument/2006/relationships/image" Target="../media/image5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26" Type="http://schemas.openxmlformats.org/officeDocument/2006/relationships/image" Target="../media/image107.png"/><Relationship Id="rId3" Type="http://schemas.openxmlformats.org/officeDocument/2006/relationships/image" Target="../media/image23.png"/><Relationship Id="rId21" Type="http://schemas.openxmlformats.org/officeDocument/2006/relationships/image" Target="../media/image102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5" Type="http://schemas.openxmlformats.org/officeDocument/2006/relationships/image" Target="../media/image10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24" Type="http://schemas.openxmlformats.org/officeDocument/2006/relationships/image" Target="../media/image105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23" Type="http://schemas.openxmlformats.org/officeDocument/2006/relationships/image" Target="../media/image104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3.png"/><Relationship Id="rId27" Type="http://schemas.openxmlformats.org/officeDocument/2006/relationships/image" Target="../media/image10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18" Type="http://schemas.openxmlformats.org/officeDocument/2006/relationships/image" Target="../media/image124.png"/><Relationship Id="rId3" Type="http://schemas.openxmlformats.org/officeDocument/2006/relationships/image" Target="../media/image109.png"/><Relationship Id="rId21" Type="http://schemas.openxmlformats.org/officeDocument/2006/relationships/image" Target="../media/image127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2.png"/><Relationship Id="rId20" Type="http://schemas.openxmlformats.org/officeDocument/2006/relationships/image" Target="../media/image12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5" Type="http://schemas.openxmlformats.org/officeDocument/2006/relationships/image" Target="../media/image121.png"/><Relationship Id="rId10" Type="http://schemas.openxmlformats.org/officeDocument/2006/relationships/image" Target="../media/image116.png"/><Relationship Id="rId19" Type="http://schemas.openxmlformats.org/officeDocument/2006/relationships/image" Target="../media/image125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Relationship Id="rId22" Type="http://schemas.openxmlformats.org/officeDocument/2006/relationships/image" Target="../media/image1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18" Type="http://schemas.openxmlformats.org/officeDocument/2006/relationships/image" Target="../media/image144.png"/><Relationship Id="rId3" Type="http://schemas.openxmlformats.org/officeDocument/2006/relationships/image" Target="../media/image129.png"/><Relationship Id="rId21" Type="http://schemas.openxmlformats.org/officeDocument/2006/relationships/image" Target="../media/image147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17" Type="http://schemas.openxmlformats.org/officeDocument/2006/relationships/image" Target="../media/image14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2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10" Type="http://schemas.openxmlformats.org/officeDocument/2006/relationships/image" Target="../media/image136.png"/><Relationship Id="rId19" Type="http://schemas.openxmlformats.org/officeDocument/2006/relationships/image" Target="../media/image145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Relationship Id="rId22" Type="http://schemas.openxmlformats.org/officeDocument/2006/relationships/image" Target="../media/image1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03498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549896"/>
            <a:ext cx="7388275" cy="13692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3710136"/>
            <a:ext cx="7388275" cy="13692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6412111"/>
            <a:ext cx="11460361" cy="13692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6480721"/>
            <a:ext cx="11460361" cy="13692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1655" y="1364605"/>
            <a:ext cx="3474690" cy="432048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5321796"/>
            <a:ext cx="511969" cy="507355"/>
          </a:xfrm>
          <a:prstGeom prst="rect">
            <a:avLst/>
          </a:prstGeom>
        </p:spPr>
      </p:pic>
      <p:sp>
        <p:nvSpPr>
          <p:cNvPr id="10" name="SK-2-text-9"/>
          <p:cNvSpPr/>
          <p:nvPr/>
        </p:nvSpPr>
        <p:spPr>
          <a:xfrm>
            <a:off x="3393728" y="109686"/>
            <a:ext cx="542880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550" dirty="0"/>
          </a:p>
        </p:txBody>
      </p:sp>
      <p:sp>
        <p:nvSpPr>
          <p:cNvPr id="11" name="SK-2-text-10"/>
          <p:cNvSpPr/>
          <p:nvPr/>
        </p:nvSpPr>
        <p:spPr>
          <a:xfrm>
            <a:off x="9142150" y="150763"/>
            <a:ext cx="2311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2" name="SK-2-text-11"/>
          <p:cNvSpPr/>
          <p:nvPr/>
        </p:nvSpPr>
        <p:spPr>
          <a:xfrm>
            <a:off x="572988" y="1782961"/>
            <a:ext cx="7363867" cy="17898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840"/>
              </a:lnSpc>
              <a:buNone/>
            </a:pPr>
            <a:r>
              <a:rPr lang="en-US" sz="5700" b="1" dirty="0">
                <a:solidFill>
                  <a:srgbClr val="FFFFFF"/>
                </a:solidFill>
              </a:rPr>
              <a:t>Headache &amp; Migraine</a:t>
            </a:r>
            <a:endParaRPr lang="en-US" sz="5700" dirty="0"/>
          </a:p>
          <a:p>
            <a:pPr marL="0" indent="0" algn="l">
              <a:lnSpc>
                <a:spcPts val="6840"/>
              </a:lnSpc>
              <a:buNone/>
            </a:pPr>
            <a:r>
              <a:rPr lang="en-US" sz="5700" b="1" dirty="0">
                <a:solidFill>
                  <a:srgbClr val="FFFFFF"/>
                </a:solidFill>
              </a:rPr>
              <a:t>in Primary Care</a:t>
            </a:r>
            <a:endParaRPr lang="en-US" sz="5700" dirty="0"/>
          </a:p>
        </p:txBody>
      </p:sp>
      <p:sp>
        <p:nvSpPr>
          <p:cNvPr id="13" name="SK-2-text-12"/>
          <p:cNvSpPr/>
          <p:nvPr/>
        </p:nvSpPr>
        <p:spPr>
          <a:xfrm>
            <a:off x="572988" y="3895279"/>
            <a:ext cx="1161901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· Updated to NICE CG150 December 2025 Standards</a:t>
            </a:r>
            <a:endParaRPr lang="en-US" sz="1800" dirty="0"/>
          </a:p>
        </p:txBody>
      </p:sp>
      <p:sp>
        <p:nvSpPr>
          <p:cNvPr id="14" name="SK-2-text-13"/>
          <p:cNvSpPr/>
          <p:nvPr/>
        </p:nvSpPr>
        <p:spPr>
          <a:xfrm>
            <a:off x="1133773" y="5307955"/>
            <a:ext cx="655915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double check this advice and drug doses with the latest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NICE/BNF guidance. This document is for educational purposes only.</a:t>
            </a:r>
            <a:endParaRPr lang="en-US" sz="1650" dirty="0"/>
          </a:p>
        </p:txBody>
      </p:sp>
      <p:sp>
        <p:nvSpPr>
          <p:cNvPr id="15" name="SK-2-text-14"/>
          <p:cNvSpPr/>
          <p:nvPr/>
        </p:nvSpPr>
        <p:spPr>
          <a:xfrm>
            <a:off x="3948559" y="6583561"/>
            <a:ext cx="42823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For Educational Use Only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" y="-108857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92" y="408682"/>
            <a:ext cx="11618863" cy="1905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392" y="6196905"/>
            <a:ext cx="11618863" cy="1905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6475958"/>
            <a:ext cx="11338471" cy="952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0377" y="1008013"/>
            <a:ext cx="2243286" cy="154305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02180" y="4087267"/>
            <a:ext cx="1633686" cy="177611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79613"/>
            <a:ext cx="3352800" cy="353184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331690"/>
            <a:ext cx="3352800" cy="10284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1459" y="2379613"/>
            <a:ext cx="3352800" cy="353184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1459" y="2331690"/>
            <a:ext cx="3352800" cy="10284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59561" y="2647057"/>
            <a:ext cx="1804392" cy="356592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97875" y="2379613"/>
            <a:ext cx="3352800" cy="353184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97875" y="2331690"/>
            <a:ext cx="3352800" cy="10284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65977" y="2647057"/>
            <a:ext cx="1804392" cy="356592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92988" y="4830068"/>
            <a:ext cx="2962573" cy="9525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92988" y="4992588"/>
            <a:ext cx="2962573" cy="671959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0338" y="6240650"/>
            <a:ext cx="231577" cy="20568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1602" y="6226957"/>
            <a:ext cx="219373" cy="233065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1875" y="2612827"/>
            <a:ext cx="841177" cy="870942"/>
          </a:xfrm>
          <a:prstGeom prst="rect">
            <a:avLst/>
          </a:prstGeom>
        </p:spPr>
      </p:pic>
      <p:sp>
        <p:nvSpPr>
          <p:cNvPr id="21" name="SK-11-text-20"/>
          <p:cNvSpPr/>
          <p:nvPr/>
        </p:nvSpPr>
        <p:spPr>
          <a:xfrm>
            <a:off x="609600" y="603498"/>
            <a:ext cx="484155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E5B56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MIGRAINE DIAGNOSIS</a:t>
            </a:r>
            <a:endParaRPr lang="en-US" sz="1725" dirty="0"/>
          </a:p>
        </p:txBody>
      </p:sp>
      <p:sp>
        <p:nvSpPr>
          <p:cNvPr id="22" name="SK-11-text-21"/>
          <p:cNvSpPr/>
          <p:nvPr/>
        </p:nvSpPr>
        <p:spPr>
          <a:xfrm>
            <a:off x="8875663" y="575965"/>
            <a:ext cx="33163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IHS Criteria · NICE CG150 (Dec 2025)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572988" y="946398"/>
            <a:ext cx="9366885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950" b="1" dirty="0">
                <a:solidFill>
                  <a:srgbClr val="FFFFFF"/>
                </a:solidFill>
              </a:rPr>
              <a:t>Without Aura</a:t>
            </a:r>
            <a:endParaRPr lang="en-US" sz="4950" dirty="0"/>
          </a:p>
        </p:txBody>
      </p:sp>
      <p:sp>
        <p:nvSpPr>
          <p:cNvPr id="24" name="SK-11-text-23"/>
          <p:cNvSpPr/>
          <p:nvPr/>
        </p:nvSpPr>
        <p:spPr>
          <a:xfrm>
            <a:off x="597396" y="1707505"/>
            <a:ext cx="1159460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E5B567"/>
                </a:solidFill>
              </a:rPr>
              <a:t>(Common Migraine — 75% of cases)</a:t>
            </a:r>
            <a:endParaRPr lang="en-US" sz="2325" dirty="0"/>
          </a:p>
        </p:txBody>
      </p:sp>
      <p:sp>
        <p:nvSpPr>
          <p:cNvPr id="25" name="SK-11-text-24"/>
          <p:cNvSpPr/>
          <p:nvPr/>
        </p:nvSpPr>
        <p:spPr>
          <a:xfrm>
            <a:off x="1036290" y="3668911"/>
            <a:ext cx="537400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Minimum 5 Attacks</a:t>
            </a:r>
            <a:endParaRPr lang="en-US" sz="1950" dirty="0"/>
          </a:p>
        </p:txBody>
      </p:sp>
      <p:sp>
        <p:nvSpPr>
          <p:cNvPr id="26" name="SK-11-text-25"/>
          <p:cNvSpPr/>
          <p:nvPr/>
        </p:nvSpPr>
        <p:spPr>
          <a:xfrm>
            <a:off x="902196" y="4142184"/>
            <a:ext cx="2816275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attack must meet the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criteria below to count toward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diagnosis.</a:t>
            </a:r>
            <a:endParaRPr lang="en-US" sz="1650" dirty="0"/>
          </a:p>
        </p:txBody>
      </p:sp>
      <p:sp>
        <p:nvSpPr>
          <p:cNvPr id="27" name="SK-11-text-26"/>
          <p:cNvSpPr/>
          <p:nvPr/>
        </p:nvSpPr>
        <p:spPr>
          <a:xfrm>
            <a:off x="963067" y="5232648"/>
            <a:ext cx="68751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5B5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Fewer attacks = probable migraine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5205859" y="2729359"/>
            <a:ext cx="3829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63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LEAST 2 OF 4</a:t>
            </a:r>
            <a:endParaRPr lang="en-US" sz="1500" dirty="0"/>
          </a:p>
        </p:txBody>
      </p:sp>
      <p:sp>
        <p:nvSpPr>
          <p:cNvPr id="29" name="SK-11-text-28"/>
          <p:cNvSpPr/>
          <p:nvPr/>
        </p:nvSpPr>
        <p:spPr>
          <a:xfrm>
            <a:off x="4730353" y="3257550"/>
            <a:ext cx="517588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Headache Features</a:t>
            </a:r>
            <a:endParaRPr lang="en-US" sz="1950" dirty="0"/>
          </a:p>
        </p:txBody>
      </p:sp>
      <p:sp>
        <p:nvSpPr>
          <p:cNvPr id="30" name="SK-11-text-29"/>
          <p:cNvSpPr/>
          <p:nvPr/>
        </p:nvSpPr>
        <p:spPr>
          <a:xfrm>
            <a:off x="4510980" y="3723829"/>
            <a:ext cx="53854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Unilateral location</a:t>
            </a:r>
            <a:endParaRPr lang="en-US" sz="1650" dirty="0"/>
          </a:p>
        </p:txBody>
      </p:sp>
      <p:sp>
        <p:nvSpPr>
          <p:cNvPr id="31" name="SK-11-text-30"/>
          <p:cNvSpPr/>
          <p:nvPr/>
        </p:nvSpPr>
        <p:spPr>
          <a:xfrm>
            <a:off x="4510980" y="4100959"/>
            <a:ext cx="768102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Pulsating / throbbing quality</a:t>
            </a:r>
            <a:endParaRPr lang="en-US" sz="1650" dirty="0"/>
          </a:p>
        </p:txBody>
      </p:sp>
      <p:sp>
        <p:nvSpPr>
          <p:cNvPr id="32" name="SK-11-text-31"/>
          <p:cNvSpPr/>
          <p:nvPr/>
        </p:nvSpPr>
        <p:spPr>
          <a:xfrm>
            <a:off x="4510980" y="4485084"/>
            <a:ext cx="764857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Moderate to severe intensity</a:t>
            </a:r>
            <a:endParaRPr lang="en-US" sz="1650" dirty="0"/>
          </a:p>
        </p:txBody>
      </p:sp>
      <p:sp>
        <p:nvSpPr>
          <p:cNvPr id="33" name="SK-11-text-32"/>
          <p:cNvSpPr/>
          <p:nvPr/>
        </p:nvSpPr>
        <p:spPr>
          <a:xfrm>
            <a:off x="4510980" y="4862215"/>
            <a:ext cx="2718792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Aggravated by routine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activity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 walking, climbing stairs)</a:t>
            </a:r>
            <a:endParaRPr lang="en-US" sz="1650" dirty="0"/>
          </a:p>
        </p:txBody>
      </p:sp>
      <p:sp>
        <p:nvSpPr>
          <p:cNvPr id="34" name="SK-11-text-33"/>
          <p:cNvSpPr/>
          <p:nvPr/>
        </p:nvSpPr>
        <p:spPr>
          <a:xfrm>
            <a:off x="8973294" y="2729359"/>
            <a:ext cx="32187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63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LEAST 1 OF 2</a:t>
            </a:r>
            <a:endParaRPr lang="en-US" sz="1500" dirty="0"/>
          </a:p>
        </p:txBody>
      </p:sp>
      <p:sp>
        <p:nvSpPr>
          <p:cNvPr id="35" name="SK-11-text-34"/>
          <p:cNvSpPr/>
          <p:nvPr/>
        </p:nvSpPr>
        <p:spPr>
          <a:xfrm>
            <a:off x="8290471" y="3257550"/>
            <a:ext cx="390152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Associated Symptoms</a:t>
            </a:r>
            <a:endParaRPr lang="en-US" sz="1950" dirty="0"/>
          </a:p>
        </p:txBody>
      </p:sp>
      <p:sp>
        <p:nvSpPr>
          <p:cNvPr id="36" name="SK-11-text-35"/>
          <p:cNvSpPr/>
          <p:nvPr/>
        </p:nvSpPr>
        <p:spPr>
          <a:xfrm>
            <a:off x="8217396" y="3723829"/>
            <a:ext cx="397460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Nausea and / or vomiting</a:t>
            </a:r>
            <a:endParaRPr lang="en-US" sz="1650" dirty="0"/>
          </a:p>
        </p:txBody>
      </p:sp>
      <p:sp>
        <p:nvSpPr>
          <p:cNvPr id="37" name="SK-11-text-36"/>
          <p:cNvSpPr/>
          <p:nvPr/>
        </p:nvSpPr>
        <p:spPr>
          <a:xfrm>
            <a:off x="8217396" y="4100959"/>
            <a:ext cx="314548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Photophobia AND phonophobia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(both must be present)</a:t>
            </a:r>
            <a:endParaRPr lang="en-US" sz="1650" dirty="0"/>
          </a:p>
        </p:txBody>
      </p:sp>
      <p:sp>
        <p:nvSpPr>
          <p:cNvPr id="38" name="SK-11-text-37"/>
          <p:cNvSpPr/>
          <p:nvPr/>
        </p:nvSpPr>
        <p:spPr>
          <a:xfrm>
            <a:off x="8302675" y="5074890"/>
            <a:ext cx="38893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5B5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 🕒 Duration: 4–72 hours</a:t>
            </a:r>
            <a:endParaRPr lang="en-US" sz="1500" dirty="0"/>
          </a:p>
        </p:txBody>
      </p:sp>
      <p:sp>
        <p:nvSpPr>
          <p:cNvPr id="39" name="SK-11-text-38"/>
          <p:cNvSpPr/>
          <p:nvPr/>
        </p:nvSpPr>
        <p:spPr>
          <a:xfrm>
            <a:off x="8424565" y="5328642"/>
            <a:ext cx="37674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(untreated or unsuccessfully treated)</a:t>
            </a:r>
            <a:endParaRPr lang="en-US" sz="1200" dirty="0"/>
          </a:p>
        </p:txBody>
      </p:sp>
      <p:sp>
        <p:nvSpPr>
          <p:cNvPr id="40" name="SK-11-text-39"/>
          <p:cNvSpPr/>
          <p:nvPr/>
        </p:nvSpPr>
        <p:spPr>
          <a:xfrm>
            <a:off x="619095" y="6232146"/>
            <a:ext cx="11582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“POUND” mnemonic: Pulsating · One day duration · Unilateral · Nausea · Disabling</a:t>
            </a:r>
            <a:endParaRPr lang="en-US" sz="1200" dirty="0"/>
          </a:p>
        </p:txBody>
      </p:sp>
      <p:sp>
        <p:nvSpPr>
          <p:cNvPr id="41" name="SK-11-text-40"/>
          <p:cNvSpPr/>
          <p:nvPr/>
        </p:nvSpPr>
        <p:spPr>
          <a:xfrm>
            <a:off x="6763762" y="6244365"/>
            <a:ext cx="54377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is CLINICAL — no investigations required in typical presentation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0690" y="185142"/>
            <a:ext cx="2170063" cy="363438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40371"/>
            <a:ext cx="12192000" cy="1905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1721346"/>
            <a:ext cx="7388275" cy="1590973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2059484"/>
            <a:ext cx="7144494" cy="952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3435846"/>
            <a:ext cx="7388275" cy="1741884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3773984"/>
            <a:ext cx="7144494" cy="9525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4116884"/>
            <a:ext cx="7144494" cy="952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4459784"/>
            <a:ext cx="7144494" cy="952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4802684"/>
            <a:ext cx="7144494" cy="9525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94" y="5465713"/>
            <a:ext cx="7388275" cy="761107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78042"/>
            <a:ext cx="12192000" cy="1905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68580" y="1577280"/>
            <a:ext cx="3535561" cy="370329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94690" y="5417790"/>
            <a:ext cx="487561" cy="54858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23984" y="5349180"/>
            <a:ext cx="572988" cy="61719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68173" y="5362873"/>
            <a:ext cx="646063" cy="589657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48973" y="5321796"/>
            <a:ext cx="633859" cy="671959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63694" y="1714500"/>
            <a:ext cx="2779663" cy="3380929"/>
          </a:xfrm>
          <a:prstGeom prst="rect">
            <a:avLst/>
          </a:prstGeom>
        </p:spPr>
      </p:pic>
      <p:sp>
        <p:nvSpPr>
          <p:cNvPr id="20" name="SK-12-text-19"/>
          <p:cNvSpPr/>
          <p:nvPr/>
        </p:nvSpPr>
        <p:spPr>
          <a:xfrm>
            <a:off x="414486" y="274290"/>
            <a:ext cx="44205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9C7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DIAGNOSIS</a:t>
            </a:r>
            <a:endParaRPr lang="en-US" sz="1575" dirty="0"/>
          </a:p>
        </p:txBody>
      </p:sp>
      <p:sp>
        <p:nvSpPr>
          <p:cNvPr id="21" name="SK-12-text-20"/>
          <p:cNvSpPr/>
          <p:nvPr/>
        </p:nvSpPr>
        <p:spPr>
          <a:xfrm>
            <a:off x="9631561" y="274290"/>
            <a:ext cx="25604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A22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· IHS Criteria</a:t>
            </a:r>
            <a:endParaRPr lang="en-US" sz="1650" dirty="0"/>
          </a:p>
        </p:txBody>
      </p:sp>
      <p:sp>
        <p:nvSpPr>
          <p:cNvPr id="22" name="SK-12-text-21"/>
          <p:cNvSpPr/>
          <p:nvPr/>
        </p:nvSpPr>
        <p:spPr>
          <a:xfrm>
            <a:off x="402282" y="617190"/>
            <a:ext cx="45205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Aura</a:t>
            </a:r>
            <a:endParaRPr lang="en-US" sz="3150" dirty="0"/>
          </a:p>
        </p:txBody>
      </p:sp>
      <p:sp>
        <p:nvSpPr>
          <p:cNvPr id="23" name="SK-12-text-22"/>
          <p:cNvSpPr/>
          <p:nvPr/>
        </p:nvSpPr>
        <p:spPr>
          <a:xfrm>
            <a:off x="414486" y="1138386"/>
            <a:ext cx="117775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B0B8C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Classical Migraine · 25% of all migraines · Minimum 2 attacks required</a:t>
            </a:r>
            <a:endParaRPr lang="en-US" sz="1650" dirty="0"/>
          </a:p>
        </p:txBody>
      </p:sp>
      <p:sp>
        <p:nvSpPr>
          <p:cNvPr id="24" name="SK-12-text-23"/>
          <p:cNvSpPr/>
          <p:nvPr/>
        </p:nvSpPr>
        <p:spPr>
          <a:xfrm>
            <a:off x="548580" y="1789807"/>
            <a:ext cx="2838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9C7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AURA MUST BE</a:t>
            </a:r>
            <a:endParaRPr lang="en-US" sz="1500" dirty="0"/>
          </a:p>
        </p:txBody>
      </p:sp>
      <p:sp>
        <p:nvSpPr>
          <p:cNvPr id="25" name="SK-12-text-24"/>
          <p:cNvSpPr/>
          <p:nvPr/>
        </p:nvSpPr>
        <p:spPr>
          <a:xfrm>
            <a:off x="536377" y="2112169"/>
            <a:ext cx="1165562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Fully reversible (neurological symptoms that resolve completely)</a:t>
            </a:r>
            <a:endParaRPr lang="en-US" sz="1650" dirty="0"/>
          </a:p>
        </p:txBody>
      </p:sp>
      <p:sp>
        <p:nvSpPr>
          <p:cNvPr id="26" name="SK-12-text-25"/>
          <p:cNvSpPr/>
          <p:nvPr/>
        </p:nvSpPr>
        <p:spPr>
          <a:xfrm>
            <a:off x="536377" y="2407146"/>
            <a:ext cx="108337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Developing gradually over 5–20 minutes</a:t>
            </a:r>
            <a:endParaRPr lang="en-US" sz="1650" dirty="0"/>
          </a:p>
        </p:txBody>
      </p:sp>
      <p:sp>
        <p:nvSpPr>
          <p:cNvPr id="27" name="SK-12-text-26"/>
          <p:cNvSpPr/>
          <p:nvPr/>
        </p:nvSpPr>
        <p:spPr>
          <a:xfrm>
            <a:off x="548580" y="2688282"/>
            <a:ext cx="114204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Duration less than 60 minutes per symptom</a:t>
            </a:r>
            <a:endParaRPr lang="en-US" sz="1650" dirty="0"/>
          </a:p>
        </p:txBody>
      </p:sp>
      <p:sp>
        <p:nvSpPr>
          <p:cNvPr id="28" name="SK-12-text-27"/>
          <p:cNvSpPr/>
          <p:nvPr/>
        </p:nvSpPr>
        <p:spPr>
          <a:xfrm>
            <a:off x="548580" y="2976265"/>
            <a:ext cx="116434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Headache usually follows within 60 minutes of aura resolution</a:t>
            </a:r>
            <a:endParaRPr lang="en-US" sz="1650" dirty="0"/>
          </a:p>
        </p:txBody>
      </p:sp>
      <p:sp>
        <p:nvSpPr>
          <p:cNvPr id="29" name="SK-12-text-28"/>
          <p:cNvSpPr/>
          <p:nvPr/>
        </p:nvSpPr>
        <p:spPr>
          <a:xfrm>
            <a:off x="548580" y="3511153"/>
            <a:ext cx="30670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9C7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TYPES OF AURA</a:t>
            </a:r>
            <a:endParaRPr lang="en-US" sz="1500" dirty="0"/>
          </a:p>
        </p:txBody>
      </p:sp>
      <p:sp>
        <p:nvSpPr>
          <p:cNvPr id="30" name="SK-12-text-29"/>
          <p:cNvSpPr/>
          <p:nvPr/>
        </p:nvSpPr>
        <p:spPr>
          <a:xfrm>
            <a:off x="536377" y="3826669"/>
            <a:ext cx="1165562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Visual — Scintillating scotoma, fortification spectra, positive/negative phenomena 99%</a:t>
            </a:r>
            <a:endParaRPr lang="en-US" sz="1650" dirty="0"/>
          </a:p>
        </p:txBody>
      </p:sp>
      <p:sp>
        <p:nvSpPr>
          <p:cNvPr id="31" name="SK-12-text-30"/>
          <p:cNvSpPr/>
          <p:nvPr/>
        </p:nvSpPr>
        <p:spPr>
          <a:xfrm>
            <a:off x="536377" y="4176415"/>
            <a:ext cx="116556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Sensory — Unilateral paraesthesia or numbness spreading gradually 31%</a:t>
            </a:r>
            <a:endParaRPr lang="en-US" sz="1650" dirty="0"/>
          </a:p>
        </p:txBody>
      </p:sp>
      <p:sp>
        <p:nvSpPr>
          <p:cNvPr id="32" name="SK-12-text-31"/>
          <p:cNvSpPr/>
          <p:nvPr/>
        </p:nvSpPr>
        <p:spPr>
          <a:xfrm>
            <a:off x="536377" y="4512469"/>
            <a:ext cx="116556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Speech — Dysphasia, word-finding difficulty 18%</a:t>
            </a:r>
            <a:endParaRPr lang="en-US" sz="1650" dirty="0"/>
          </a:p>
        </p:txBody>
      </p:sp>
      <p:sp>
        <p:nvSpPr>
          <p:cNvPr id="33" name="SK-12-text-32"/>
          <p:cNvSpPr/>
          <p:nvPr/>
        </p:nvSpPr>
        <p:spPr>
          <a:xfrm>
            <a:off x="536377" y="4841677"/>
            <a:ext cx="116556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Motor — Hemiparesis (rare — consider hemiplegic migraine) 6%</a:t>
            </a:r>
            <a:endParaRPr lang="en-US" sz="1650" dirty="0"/>
          </a:p>
        </p:txBody>
      </p:sp>
      <p:sp>
        <p:nvSpPr>
          <p:cNvPr id="34" name="SK-12-text-33"/>
          <p:cNvSpPr/>
          <p:nvPr/>
        </p:nvSpPr>
        <p:spPr>
          <a:xfrm>
            <a:off x="548580" y="5575548"/>
            <a:ext cx="116434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Minimum 2 attacks meeting the above criteria required for formal diagnosis</a:t>
            </a:r>
            <a:endParaRPr lang="en-US" sz="1650" dirty="0"/>
          </a:p>
        </p:txBody>
      </p:sp>
      <p:sp>
        <p:nvSpPr>
          <p:cNvPr id="35" name="SK-12-text-34"/>
          <p:cNvSpPr/>
          <p:nvPr/>
        </p:nvSpPr>
        <p:spPr>
          <a:xfrm>
            <a:off x="560784" y="5870377"/>
            <a:ext cx="1163121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B0B8C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Motor aura: always consider hemiplegic migraine — specialist referral if suspected</a:t>
            </a:r>
            <a:endParaRPr lang="en-US" sz="1650" dirty="0"/>
          </a:p>
        </p:txBody>
      </p:sp>
      <p:sp>
        <p:nvSpPr>
          <p:cNvPr id="36" name="SK-12-text-35"/>
          <p:cNvSpPr/>
          <p:nvPr/>
        </p:nvSpPr>
        <p:spPr>
          <a:xfrm>
            <a:off x="8448973" y="6069211"/>
            <a:ext cx="15259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sensory</a:t>
            </a:r>
            <a:endParaRPr lang="en-US" sz="1350" dirty="0"/>
          </a:p>
        </p:txBody>
      </p:sp>
      <p:sp>
        <p:nvSpPr>
          <p:cNvPr id="37" name="SK-12-text-36"/>
          <p:cNvSpPr/>
          <p:nvPr/>
        </p:nvSpPr>
        <p:spPr>
          <a:xfrm>
            <a:off x="9680377" y="6055519"/>
            <a:ext cx="13201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speech</a:t>
            </a:r>
            <a:endParaRPr lang="en-US" sz="1350" dirty="0"/>
          </a:p>
        </p:txBody>
      </p:sp>
      <p:sp>
        <p:nvSpPr>
          <p:cNvPr id="38" name="SK-12-text-37"/>
          <p:cNvSpPr/>
          <p:nvPr/>
        </p:nvSpPr>
        <p:spPr>
          <a:xfrm>
            <a:off x="10777686" y="6041827"/>
            <a:ext cx="14143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hemiplegic</a:t>
            </a:r>
            <a:endParaRPr lang="en-US" sz="1350" dirty="0"/>
          </a:p>
        </p:txBody>
      </p:sp>
      <p:sp>
        <p:nvSpPr>
          <p:cNvPr id="39" name="SK-12-text-38"/>
          <p:cNvSpPr/>
          <p:nvPr/>
        </p:nvSpPr>
        <p:spPr>
          <a:xfrm>
            <a:off x="377875" y="6583561"/>
            <a:ext cx="118141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8C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with aura carries a 2x increased ischaemic stroke risk — see Slide 29 for contraception implications</a:t>
            </a:r>
            <a:endParaRPr lang="en-US" sz="1350" dirty="0"/>
          </a:p>
        </p:txBody>
      </p:sp>
      <p:sp>
        <p:nvSpPr>
          <p:cNvPr id="40" name="SK-12-text-39"/>
          <p:cNvSpPr/>
          <p:nvPr/>
        </p:nvSpPr>
        <p:spPr>
          <a:xfrm>
            <a:off x="11216580" y="6583561"/>
            <a:ext cx="9754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9C7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/ 35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333375"/>
            <a:ext cx="11192173" cy="1905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6519267"/>
            <a:ext cx="11192173" cy="190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035546"/>
            <a:ext cx="8424565" cy="25717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035546"/>
            <a:ext cx="121890" cy="257175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406950"/>
            <a:ext cx="12192000" cy="1905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7553" y="4217640"/>
            <a:ext cx="707082" cy="397669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1764" y="4223188"/>
            <a:ext cx="707082" cy="397669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54180" y="4217640"/>
            <a:ext cx="707082" cy="397669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70455" y="4217640"/>
            <a:ext cx="707082" cy="397669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48000" y="4406950"/>
            <a:ext cx="243780" cy="1905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22794" y="4376063"/>
            <a:ext cx="80822" cy="80822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3961" y="4406950"/>
            <a:ext cx="243780" cy="1905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48756" y="4376063"/>
            <a:ext cx="80822" cy="80822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00071" y="4406950"/>
            <a:ext cx="243780" cy="1905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74865" y="4376063"/>
            <a:ext cx="80822" cy="80822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6769" y="4683919"/>
            <a:ext cx="1828800" cy="301675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2596" y="5191423"/>
            <a:ext cx="2718792" cy="912019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21644" y="4985742"/>
            <a:ext cx="19050" cy="20568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62400" y="4683919"/>
            <a:ext cx="1731169" cy="301675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42965" y="5191423"/>
            <a:ext cx="2767459" cy="1172617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06255" y="4985742"/>
            <a:ext cx="19050" cy="205680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73788" y="4683919"/>
            <a:ext cx="1267867" cy="301675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42298" y="5191423"/>
            <a:ext cx="2718792" cy="912019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98271" y="4985742"/>
            <a:ext cx="19050" cy="205680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5098" y="4683919"/>
            <a:ext cx="1840855" cy="301675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68259" y="5211961"/>
            <a:ext cx="2669977" cy="932557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414546" y="4985742"/>
            <a:ext cx="19050" cy="226219"/>
          </a:xfrm>
          <a:prstGeom prst="rect">
            <a:avLst/>
          </a:prstGeom>
        </p:spPr>
      </p:pic>
      <p:pic>
        <p:nvPicPr>
          <p:cNvPr id="30" name="SK-13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192667" y="994321"/>
            <a:ext cx="2328565" cy="2660898"/>
          </a:xfrm>
          <a:prstGeom prst="rect">
            <a:avLst/>
          </a:prstGeom>
        </p:spPr>
      </p:pic>
      <p:pic>
        <p:nvPicPr>
          <p:cNvPr id="31" name="SK-13-img-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82675" y="2667744"/>
            <a:ext cx="438894" cy="452586"/>
          </a:xfrm>
          <a:prstGeom prst="rect">
            <a:avLst/>
          </a:prstGeom>
        </p:spPr>
      </p:pic>
      <p:pic>
        <p:nvPicPr>
          <p:cNvPr id="32" name="SK-13-img-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43694" y="2084784"/>
            <a:ext cx="292596" cy="466279"/>
          </a:xfrm>
          <a:prstGeom prst="rect">
            <a:avLst/>
          </a:prstGeom>
        </p:spPr>
      </p:pic>
      <p:pic>
        <p:nvPicPr>
          <p:cNvPr id="33" name="SK-13-img-32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58267" y="1501825"/>
            <a:ext cx="451098" cy="438894"/>
          </a:xfrm>
          <a:prstGeom prst="rect">
            <a:avLst/>
          </a:prstGeom>
        </p:spPr>
      </p:pic>
      <p:sp>
        <p:nvSpPr>
          <p:cNvPr id="34" name="SK-13-text-33"/>
          <p:cNvSpPr/>
          <p:nvPr/>
        </p:nvSpPr>
        <p:spPr>
          <a:xfrm>
            <a:off x="8558659" y="89148"/>
            <a:ext cx="36333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9A0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NICE CG150 DEC 2025</a:t>
            </a:r>
            <a:endParaRPr lang="en-US" sz="1350" dirty="0"/>
          </a:p>
        </p:txBody>
      </p:sp>
      <p:sp>
        <p:nvSpPr>
          <p:cNvPr id="35" name="SK-13-text-34"/>
          <p:cNvSpPr/>
          <p:nvPr/>
        </p:nvSpPr>
        <p:spPr>
          <a:xfrm>
            <a:off x="414486" y="459432"/>
            <a:ext cx="1177751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Pathophysiology and Phases</a:t>
            </a:r>
            <a:endParaRPr lang="en-US" sz="3000" dirty="0"/>
          </a:p>
        </p:txBody>
      </p:sp>
      <p:sp>
        <p:nvSpPr>
          <p:cNvPr id="36" name="SK-13-text-35"/>
          <p:cNvSpPr/>
          <p:nvPr/>
        </p:nvSpPr>
        <p:spPr>
          <a:xfrm>
            <a:off x="658267" y="1158925"/>
            <a:ext cx="32204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0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MECHANISM</a:t>
            </a:r>
            <a:endParaRPr lang="en-US" sz="1575" dirty="0"/>
          </a:p>
        </p:txBody>
      </p:sp>
      <p:sp>
        <p:nvSpPr>
          <p:cNvPr id="37" name="SK-13-text-36"/>
          <p:cNvSpPr/>
          <p:nvPr/>
        </p:nvSpPr>
        <p:spPr>
          <a:xfrm>
            <a:off x="1206996" y="1488132"/>
            <a:ext cx="744929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Cortical Spreading Depression (CSD) — A slow wave of neuronal depolarisation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spreads across the cortex at ~3mm/min — this triggers aura and activates pain pathways</a:t>
            </a:r>
            <a:endParaRPr lang="en-US" sz="1350" dirty="0"/>
          </a:p>
        </p:txBody>
      </p:sp>
      <p:sp>
        <p:nvSpPr>
          <p:cNvPr id="38" name="SK-13-text-37"/>
          <p:cNvSpPr/>
          <p:nvPr/>
        </p:nvSpPr>
        <p:spPr>
          <a:xfrm>
            <a:off x="1206996" y="2071092"/>
            <a:ext cx="630316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Trigeminal Activation — CSD activates the trigeminal nerve → release of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inflammatory neuropeptides (CGRP) → vasodilation → throbbing pain</a:t>
            </a:r>
            <a:endParaRPr lang="en-US" sz="1350" dirty="0"/>
          </a:p>
        </p:txBody>
      </p:sp>
      <p:sp>
        <p:nvSpPr>
          <p:cNvPr id="39" name="SK-13-text-38"/>
          <p:cNvSpPr/>
          <p:nvPr/>
        </p:nvSpPr>
        <p:spPr>
          <a:xfrm>
            <a:off x="1206996" y="2653903"/>
            <a:ext cx="73029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Serotonin (5-HT) — Depletion of serotonin lowers the pain threshold and plays a role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triggering attacks — the basis for triptan therapy</a:t>
            </a:r>
            <a:endParaRPr lang="en-US" sz="1350" dirty="0"/>
          </a:p>
        </p:txBody>
      </p:sp>
      <p:sp>
        <p:nvSpPr>
          <p:cNvPr id="40" name="SK-13-text-39"/>
          <p:cNvSpPr/>
          <p:nvPr/>
        </p:nvSpPr>
        <p:spPr>
          <a:xfrm>
            <a:off x="1219200" y="3250555"/>
            <a:ext cx="109728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9A0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Strong genetic component — 70% have a positive family history</a:t>
            </a:r>
            <a:endParaRPr lang="en-US" sz="1350" dirty="0"/>
          </a:p>
        </p:txBody>
      </p:sp>
      <p:sp>
        <p:nvSpPr>
          <p:cNvPr id="41" name="SK-13-text-40"/>
          <p:cNvSpPr/>
          <p:nvPr/>
        </p:nvSpPr>
        <p:spPr>
          <a:xfrm>
            <a:off x="1036290" y="3861048"/>
            <a:ext cx="2405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PRODROME</a:t>
            </a:r>
            <a:endParaRPr lang="en-US" sz="1875" dirty="0"/>
          </a:p>
        </p:txBody>
      </p:sp>
      <p:sp>
        <p:nvSpPr>
          <p:cNvPr id="42" name="SK-13-text-41"/>
          <p:cNvSpPr/>
          <p:nvPr/>
        </p:nvSpPr>
        <p:spPr>
          <a:xfrm>
            <a:off x="1658094" y="4279255"/>
            <a:ext cx="6429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2025" dirty="0"/>
          </a:p>
        </p:txBody>
      </p:sp>
      <p:sp>
        <p:nvSpPr>
          <p:cNvPr id="43" name="SK-13-text-42"/>
          <p:cNvSpPr/>
          <p:nvPr/>
        </p:nvSpPr>
        <p:spPr>
          <a:xfrm>
            <a:off x="877788" y="4718298"/>
            <a:ext cx="42005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9A0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Hours to days before</a:t>
            </a:r>
            <a:endParaRPr lang="en-US" sz="1350" dirty="0"/>
          </a:p>
        </p:txBody>
      </p:sp>
      <p:sp>
        <p:nvSpPr>
          <p:cNvPr id="44" name="SK-13-text-43"/>
          <p:cNvSpPr/>
          <p:nvPr/>
        </p:nvSpPr>
        <p:spPr>
          <a:xfrm>
            <a:off x="719286" y="5321796"/>
            <a:ext cx="1975098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Yawning, mood changes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Food cravings, fatigue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Neck stiffness</a:t>
            </a:r>
            <a:endParaRPr lang="en-US" sz="1350" dirty="0"/>
          </a:p>
        </p:txBody>
      </p:sp>
      <p:sp>
        <p:nvSpPr>
          <p:cNvPr id="45" name="SK-13-text-44"/>
          <p:cNvSpPr/>
          <p:nvPr/>
        </p:nvSpPr>
        <p:spPr>
          <a:xfrm>
            <a:off x="4279255" y="3867894"/>
            <a:ext cx="1262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AURA</a:t>
            </a:r>
            <a:endParaRPr lang="en-US" sz="1875" dirty="0"/>
          </a:p>
        </p:txBody>
      </p:sp>
      <p:sp>
        <p:nvSpPr>
          <p:cNvPr id="46" name="SK-13-text-45"/>
          <p:cNvSpPr/>
          <p:nvPr/>
        </p:nvSpPr>
        <p:spPr>
          <a:xfrm>
            <a:off x="4734292" y="4279256"/>
            <a:ext cx="419625" cy="2332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2025" dirty="0"/>
          </a:p>
        </p:txBody>
      </p:sp>
      <p:sp>
        <p:nvSpPr>
          <p:cNvPr id="47" name="SK-13-text-46"/>
          <p:cNvSpPr/>
          <p:nvPr/>
        </p:nvSpPr>
        <p:spPr>
          <a:xfrm>
            <a:off x="4035475" y="4718298"/>
            <a:ext cx="33089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9A0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20–60 minutes</a:t>
            </a:r>
            <a:endParaRPr lang="en-US" sz="1350" dirty="0"/>
          </a:p>
        </p:txBody>
      </p:sp>
      <p:sp>
        <p:nvSpPr>
          <p:cNvPr id="48" name="SK-13-text-47"/>
          <p:cNvSpPr/>
          <p:nvPr/>
        </p:nvSpPr>
        <p:spPr>
          <a:xfrm>
            <a:off x="3511153" y="5321796"/>
            <a:ext cx="223108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Visual: scintillating scotoma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Sensory: paraesthesia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Speech: dysphasia (less common)</a:t>
            </a:r>
            <a:endParaRPr lang="en-US" sz="1350" dirty="0"/>
          </a:p>
        </p:txBody>
      </p:sp>
      <p:sp>
        <p:nvSpPr>
          <p:cNvPr id="49" name="SK-13-text-48"/>
          <p:cNvSpPr/>
          <p:nvPr/>
        </p:nvSpPr>
        <p:spPr>
          <a:xfrm>
            <a:off x="3297734" y="5822305"/>
            <a:ext cx="26460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C9A0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Absent in 75% of migraineurs</a:t>
            </a:r>
            <a:endParaRPr lang="en-US" sz="1350" dirty="0"/>
          </a:p>
        </p:txBody>
      </p:sp>
      <p:sp>
        <p:nvSpPr>
          <p:cNvPr id="50" name="SK-13-text-49"/>
          <p:cNvSpPr/>
          <p:nvPr/>
        </p:nvSpPr>
        <p:spPr>
          <a:xfrm>
            <a:off x="6900565" y="3861048"/>
            <a:ext cx="2405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</a:t>
            </a:r>
            <a:endParaRPr lang="en-US" sz="1875" dirty="0"/>
          </a:p>
        </p:txBody>
      </p:sp>
      <p:sp>
        <p:nvSpPr>
          <p:cNvPr id="51" name="SK-13-text-50"/>
          <p:cNvSpPr/>
          <p:nvPr/>
        </p:nvSpPr>
        <p:spPr>
          <a:xfrm>
            <a:off x="7510164" y="4293096"/>
            <a:ext cx="582067" cy="2443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2025" dirty="0"/>
          </a:p>
        </p:txBody>
      </p:sp>
      <p:sp>
        <p:nvSpPr>
          <p:cNvPr id="52" name="SK-13-text-51"/>
          <p:cNvSpPr/>
          <p:nvPr/>
        </p:nvSpPr>
        <p:spPr>
          <a:xfrm>
            <a:off x="7095679" y="4718298"/>
            <a:ext cx="25546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9A0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4–72 hours</a:t>
            </a:r>
            <a:endParaRPr lang="en-US" sz="1350" dirty="0"/>
          </a:p>
        </p:txBody>
      </p:sp>
      <p:sp>
        <p:nvSpPr>
          <p:cNvPr id="53" name="SK-13-text-52"/>
          <p:cNvSpPr/>
          <p:nvPr/>
        </p:nvSpPr>
        <p:spPr>
          <a:xfrm>
            <a:off x="6412855" y="5321796"/>
            <a:ext cx="2267694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Unilateral, pulsating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Moderate–severe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Nausea, photo/phonophobia</a:t>
            </a:r>
            <a:endParaRPr lang="en-US" sz="1350" dirty="0"/>
          </a:p>
        </p:txBody>
      </p:sp>
      <p:sp>
        <p:nvSpPr>
          <p:cNvPr id="54" name="SK-13-text-53"/>
          <p:cNvSpPr/>
          <p:nvPr/>
        </p:nvSpPr>
        <p:spPr>
          <a:xfrm>
            <a:off x="9704784" y="3861048"/>
            <a:ext cx="248721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POSTDROME</a:t>
            </a:r>
            <a:endParaRPr lang="en-US" sz="1875" dirty="0"/>
          </a:p>
        </p:txBody>
      </p:sp>
      <p:sp>
        <p:nvSpPr>
          <p:cNvPr id="55" name="SK-13-text-54"/>
          <p:cNvSpPr/>
          <p:nvPr/>
        </p:nvSpPr>
        <p:spPr>
          <a:xfrm>
            <a:off x="10375255" y="4286250"/>
            <a:ext cx="64293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2025" dirty="0"/>
          </a:p>
        </p:txBody>
      </p:sp>
      <p:sp>
        <p:nvSpPr>
          <p:cNvPr id="56" name="SK-13-text-55"/>
          <p:cNvSpPr/>
          <p:nvPr/>
        </p:nvSpPr>
        <p:spPr>
          <a:xfrm>
            <a:off x="9668173" y="4718298"/>
            <a:ext cx="25238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9A0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Hours to a day after</a:t>
            </a:r>
            <a:endParaRPr lang="en-US" sz="1350" dirty="0"/>
          </a:p>
        </p:txBody>
      </p:sp>
      <p:sp>
        <p:nvSpPr>
          <p:cNvPr id="57" name="SK-13-text-56"/>
          <p:cNvSpPr/>
          <p:nvPr/>
        </p:nvSpPr>
        <p:spPr>
          <a:xfrm>
            <a:off x="9302353" y="5321796"/>
            <a:ext cx="2316361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Fatigue, “migraine hangover”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Cognitive slowing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Mood changes</a:t>
            </a:r>
            <a:endParaRPr lang="en-US" sz="1350" dirty="0"/>
          </a:p>
        </p:txBody>
      </p:sp>
      <p:sp>
        <p:nvSpPr>
          <p:cNvPr id="58" name="SK-13-text-57"/>
          <p:cNvSpPr/>
          <p:nvPr/>
        </p:nvSpPr>
        <p:spPr>
          <a:xfrm>
            <a:off x="1859012" y="6604248"/>
            <a:ext cx="849808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A0A0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Triptans work by reversing serotonin depletion and constricting dilated vessels — understanding phases guides when to treat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18357"/>
            <a:ext cx="2925961" cy="5239494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0761" y="1595140"/>
            <a:ext cx="8375898" cy="1905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9577" y="1988790"/>
            <a:ext cx="1621482" cy="3401467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9577" y="1988790"/>
            <a:ext cx="1621482" cy="10284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2079" y="1988790"/>
            <a:ext cx="1621482" cy="3401467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2079" y="1988790"/>
            <a:ext cx="1621482" cy="10284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4580" y="1988790"/>
            <a:ext cx="1621482" cy="3401467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4580" y="1988790"/>
            <a:ext cx="1621482" cy="10284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7082" y="1988790"/>
            <a:ext cx="1621482" cy="3401467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7082" y="1988790"/>
            <a:ext cx="1621482" cy="10284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9584" y="1988790"/>
            <a:ext cx="1621482" cy="3401467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9584" y="1988790"/>
            <a:ext cx="1621482" cy="10284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79577" y="5637163"/>
            <a:ext cx="8400157" cy="85725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82573" y="2249388"/>
            <a:ext cx="585192" cy="528042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58573" y="2221855"/>
            <a:ext cx="219373" cy="589657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17569" y="2263080"/>
            <a:ext cx="524173" cy="507355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83882" y="2242542"/>
            <a:ext cx="402282" cy="54858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06267" y="2221855"/>
            <a:ext cx="792361" cy="569119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063" y="1851571"/>
            <a:ext cx="2218879" cy="3538686"/>
          </a:xfrm>
          <a:prstGeom prst="rect">
            <a:avLst/>
          </a:prstGeom>
        </p:spPr>
      </p:pic>
      <p:sp>
        <p:nvSpPr>
          <p:cNvPr id="23" name="SK-14-text-22"/>
          <p:cNvSpPr/>
          <p:nvPr/>
        </p:nvSpPr>
        <p:spPr>
          <a:xfrm>
            <a:off x="9750475" y="287982"/>
            <a:ext cx="18683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Slide 14</a:t>
            </a:r>
            <a:endParaRPr lang="en-US" sz="1200" dirty="0"/>
          </a:p>
        </p:txBody>
      </p:sp>
      <p:sp>
        <p:nvSpPr>
          <p:cNvPr id="24" name="SK-14-text-23"/>
          <p:cNvSpPr/>
          <p:nvPr/>
        </p:nvSpPr>
        <p:spPr>
          <a:xfrm>
            <a:off x="572988" y="418207"/>
            <a:ext cx="1161901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Identifying Migraine Triggers</a:t>
            </a:r>
            <a:endParaRPr lang="en-US" sz="3600" dirty="0"/>
          </a:p>
        </p:txBody>
      </p:sp>
      <p:sp>
        <p:nvSpPr>
          <p:cNvPr id="25" name="SK-14-text-24"/>
          <p:cNvSpPr/>
          <p:nvPr/>
        </p:nvSpPr>
        <p:spPr>
          <a:xfrm>
            <a:off x="572988" y="960090"/>
            <a:ext cx="1161901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E0C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Triggers accumulate — it's rarely just one thing</a:t>
            </a:r>
            <a:endParaRPr lang="en-US" sz="2850" dirty="0"/>
          </a:p>
        </p:txBody>
      </p:sp>
      <p:sp>
        <p:nvSpPr>
          <p:cNvPr id="26" name="SK-14-text-25"/>
          <p:cNvSpPr/>
          <p:nvPr/>
        </p:nvSpPr>
        <p:spPr>
          <a:xfrm>
            <a:off x="552152" y="5582394"/>
            <a:ext cx="22361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THRESHOLD MODEL</a:t>
            </a:r>
            <a:endParaRPr lang="en-US" sz="1425" dirty="0"/>
          </a:p>
        </p:txBody>
      </p:sp>
      <p:sp>
        <p:nvSpPr>
          <p:cNvPr id="27" name="SK-14-text-26"/>
          <p:cNvSpPr/>
          <p:nvPr/>
        </p:nvSpPr>
        <p:spPr>
          <a:xfrm>
            <a:off x="633859" y="5801767"/>
            <a:ext cx="2084784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Triggers stack up — when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bucket overflows,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begins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3656261" y="2942034"/>
            <a:ext cx="88017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STRESS</a:t>
            </a:r>
            <a:endParaRPr lang="en-US" sz="1575" dirty="0"/>
          </a:p>
        </p:txBody>
      </p:sp>
      <p:sp>
        <p:nvSpPr>
          <p:cNvPr id="29" name="SK-14-text-28"/>
          <p:cNvSpPr/>
          <p:nvPr/>
        </p:nvSpPr>
        <p:spPr>
          <a:xfrm>
            <a:off x="3572173" y="3319165"/>
            <a:ext cx="1060698" cy="13440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stress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'Let-down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headache'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weekend/post-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stress onset</a:t>
            </a:r>
            <a:endParaRPr lang="en-US" sz="1350" dirty="0"/>
          </a:p>
        </p:txBody>
      </p:sp>
      <p:sp>
        <p:nvSpPr>
          <p:cNvPr id="30" name="SK-14-text-29"/>
          <p:cNvSpPr/>
          <p:nvPr/>
        </p:nvSpPr>
        <p:spPr>
          <a:xfrm>
            <a:off x="5168057" y="2935188"/>
            <a:ext cx="125819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HORMONAL</a:t>
            </a:r>
            <a:endParaRPr lang="en-US" sz="1575" dirty="0"/>
          </a:p>
        </p:txBody>
      </p:sp>
      <p:sp>
        <p:nvSpPr>
          <p:cNvPr id="31" name="SK-14-text-30"/>
          <p:cNvSpPr/>
          <p:nvPr/>
        </p:nvSpPr>
        <p:spPr>
          <a:xfrm>
            <a:off x="5169396" y="3319165"/>
            <a:ext cx="1255663" cy="11383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Menstruation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(most common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women)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OCP changes,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HRT fluctuation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5339953" y="4581079"/>
            <a:ext cx="87778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Oestrogen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withdrawal</a:t>
            </a:r>
            <a:endParaRPr lang="en-US" sz="1350" dirty="0"/>
          </a:p>
        </p:txBody>
      </p:sp>
      <p:sp>
        <p:nvSpPr>
          <p:cNvPr id="33" name="SK-14-text-32"/>
          <p:cNvSpPr/>
          <p:nvPr/>
        </p:nvSpPr>
        <p:spPr>
          <a:xfrm>
            <a:off x="7118747" y="2942034"/>
            <a:ext cx="72166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SLEEP</a:t>
            </a:r>
            <a:endParaRPr lang="en-US" sz="1575" dirty="0"/>
          </a:p>
        </p:txBody>
      </p:sp>
      <p:sp>
        <p:nvSpPr>
          <p:cNvPr id="34" name="SK-14-text-33"/>
          <p:cNvSpPr/>
          <p:nvPr/>
        </p:nvSpPr>
        <p:spPr>
          <a:xfrm>
            <a:off x="6839694" y="3319165"/>
            <a:ext cx="1280071" cy="10423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Too much sleep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Too little sleep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schedule</a:t>
            </a:r>
            <a:endParaRPr lang="en-US" sz="1350" dirty="0"/>
          </a:p>
        </p:txBody>
      </p:sp>
      <p:sp>
        <p:nvSpPr>
          <p:cNvPr id="35" name="SK-14-text-34"/>
          <p:cNvSpPr/>
          <p:nvPr/>
        </p:nvSpPr>
        <p:spPr>
          <a:xfrm>
            <a:off x="8703766" y="2942034"/>
            <a:ext cx="9289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DIETARY</a:t>
            </a:r>
            <a:endParaRPr lang="en-US" sz="1575" dirty="0"/>
          </a:p>
        </p:txBody>
      </p:sp>
      <p:sp>
        <p:nvSpPr>
          <p:cNvPr id="36" name="SK-14-text-35"/>
          <p:cNvSpPr/>
          <p:nvPr/>
        </p:nvSpPr>
        <p:spPr>
          <a:xfrm>
            <a:off x="8448973" y="3319165"/>
            <a:ext cx="1365498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Skipping meals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Dehydration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(red wine,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beer)</a:t>
            </a:r>
            <a:endParaRPr lang="en-US" sz="1350" dirty="0"/>
          </a:p>
        </p:txBody>
      </p:sp>
      <p:sp>
        <p:nvSpPr>
          <p:cNvPr id="37" name="SK-14-text-36"/>
          <p:cNvSpPr/>
          <p:nvPr/>
        </p:nvSpPr>
        <p:spPr>
          <a:xfrm>
            <a:off x="8436769" y="4375398"/>
            <a:ext cx="1462980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Caffeine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withdrawal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Cheese, chocolate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(less evidence)</a:t>
            </a:r>
            <a:endParaRPr lang="en-US" sz="1350" dirty="0"/>
          </a:p>
        </p:txBody>
      </p:sp>
      <p:sp>
        <p:nvSpPr>
          <p:cNvPr id="38" name="SK-14-text-37"/>
          <p:cNvSpPr/>
          <p:nvPr/>
        </p:nvSpPr>
        <p:spPr>
          <a:xfrm>
            <a:off x="10105876" y="2942034"/>
            <a:ext cx="15385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ENVIRONMENT</a:t>
            </a:r>
            <a:endParaRPr lang="en-US" sz="1575" dirty="0"/>
          </a:p>
        </p:txBody>
      </p:sp>
      <p:sp>
        <p:nvSpPr>
          <p:cNvPr id="39" name="SK-14-text-38"/>
          <p:cNvSpPr/>
          <p:nvPr/>
        </p:nvSpPr>
        <p:spPr>
          <a:xfrm>
            <a:off x="10143679" y="3319165"/>
            <a:ext cx="1462980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Bright or flickering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lights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Strong smells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Weather changes</a:t>
            </a:r>
            <a:endParaRPr lang="en-US" sz="1350" dirty="0"/>
          </a:p>
        </p:txBody>
      </p:sp>
      <p:sp>
        <p:nvSpPr>
          <p:cNvPr id="40" name="SK-14-text-39"/>
          <p:cNvSpPr/>
          <p:nvPr/>
        </p:nvSpPr>
        <p:spPr>
          <a:xfrm>
            <a:off x="10155882" y="4169569"/>
            <a:ext cx="142636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Altitude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Excessive exercise</a:t>
            </a:r>
            <a:endParaRPr lang="en-US" sz="1350" dirty="0"/>
          </a:p>
        </p:txBody>
      </p:sp>
      <p:sp>
        <p:nvSpPr>
          <p:cNvPr id="41" name="SK-14-text-40"/>
          <p:cNvSpPr/>
          <p:nvPr/>
        </p:nvSpPr>
        <p:spPr>
          <a:xfrm>
            <a:off x="3511153" y="5788075"/>
            <a:ext cx="769307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🔑 Clinical Pearl: Ask patients to keep a headache diary — identifying personal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 patterns is the foundation of lifestyle-based migraine management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619274"/>
            <a:ext cx="11509177" cy="9525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4" y="719853"/>
            <a:ext cx="8266212" cy="57631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2588" y="795486"/>
            <a:ext cx="3035796" cy="308521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67" y="1357759"/>
            <a:ext cx="11484769" cy="939403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7" y="1392138"/>
            <a:ext cx="134094" cy="870942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2461915"/>
            <a:ext cx="3535561" cy="3812977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3019574"/>
            <a:ext cx="3048000" cy="952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5637163"/>
            <a:ext cx="3194298" cy="51435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98863" y="4345186"/>
            <a:ext cx="207169" cy="1905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37045" y="4314300"/>
            <a:ext cx="80822" cy="80822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8071" y="2461915"/>
            <a:ext cx="3535561" cy="3812977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0" y="3232100"/>
            <a:ext cx="3048000" cy="952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98777" y="5637163"/>
            <a:ext cx="3194298" cy="51435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85671" y="4345186"/>
            <a:ext cx="207169" cy="1905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3854" y="4314300"/>
            <a:ext cx="80822" cy="80822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14879" y="2461915"/>
            <a:ext cx="3535561" cy="3812977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58659" y="3232100"/>
            <a:ext cx="3048000" cy="9525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85584" y="5637163"/>
            <a:ext cx="3194298" cy="514350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6524030"/>
            <a:ext cx="11509177" cy="9525"/>
          </a:xfrm>
          <a:prstGeom prst="rect">
            <a:avLst/>
          </a:prstGeom>
        </p:spPr>
      </p:pic>
      <p:sp>
        <p:nvSpPr>
          <p:cNvPr id="22" name="SK-15-text-21"/>
          <p:cNvSpPr/>
          <p:nvPr/>
        </p:nvSpPr>
        <p:spPr>
          <a:xfrm>
            <a:off x="341263" y="294829"/>
            <a:ext cx="890111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B8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 · ACUTE MIGRAINE TREATMENT</a:t>
            </a:r>
            <a:endParaRPr lang="en-US" sz="1575" dirty="0"/>
          </a:p>
        </p:txBody>
      </p:sp>
      <p:sp>
        <p:nvSpPr>
          <p:cNvPr id="23" name="SK-15-text-22"/>
          <p:cNvSpPr/>
          <p:nvPr/>
        </p:nvSpPr>
        <p:spPr>
          <a:xfrm>
            <a:off x="413658" y="767954"/>
            <a:ext cx="12058884" cy="467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Migraine: NICE Stepwise Approach</a:t>
            </a:r>
            <a:endParaRPr lang="en-US" sz="3450" dirty="0"/>
          </a:p>
        </p:txBody>
      </p:sp>
      <p:sp>
        <p:nvSpPr>
          <p:cNvPr id="24" name="SK-15-text-23"/>
          <p:cNvSpPr/>
          <p:nvPr/>
        </p:nvSpPr>
        <p:spPr>
          <a:xfrm>
            <a:off x="8948886" y="857250"/>
            <a:ext cx="324311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· Dec 2025 UPDATE</a:t>
            </a:r>
            <a:endParaRPr lang="en-US" sz="1500" dirty="0"/>
          </a:p>
        </p:txBody>
      </p:sp>
      <p:sp>
        <p:nvSpPr>
          <p:cNvPr id="25" name="SK-15-text-24"/>
          <p:cNvSpPr/>
          <p:nvPr/>
        </p:nvSpPr>
        <p:spPr>
          <a:xfrm>
            <a:off x="658267" y="1501825"/>
            <a:ext cx="10802094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🔄 Key Change: NICE CG150 now recommends offering a triptan AND an NSAID or paracetamol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together at attack onset — not as a step-up sequence. Combined therapy is superior to either alone.</a:t>
            </a:r>
            <a:endParaRPr lang="en-US" sz="1950" dirty="0"/>
          </a:p>
        </p:txBody>
      </p:sp>
      <p:sp>
        <p:nvSpPr>
          <p:cNvPr id="26" name="SK-15-text-25"/>
          <p:cNvSpPr/>
          <p:nvPr/>
        </p:nvSpPr>
        <p:spPr>
          <a:xfrm>
            <a:off x="524173" y="2619673"/>
            <a:ext cx="890111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B8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First-Line (At Attack Onset)</a:t>
            </a:r>
            <a:endParaRPr lang="en-US" sz="1575" dirty="0"/>
          </a:p>
        </p:txBody>
      </p:sp>
      <p:sp>
        <p:nvSpPr>
          <p:cNvPr id="27" name="SK-15-text-26"/>
          <p:cNvSpPr/>
          <p:nvPr/>
        </p:nvSpPr>
        <p:spPr>
          <a:xfrm>
            <a:off x="536377" y="3216325"/>
            <a:ext cx="320635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Aspirin 900mg soluble OR Ibuprofen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Ibuprofen 400mg OR Paracetamol 1g</a:t>
            </a:r>
            <a:endParaRPr lang="en-US" sz="1575" dirty="0"/>
          </a:p>
        </p:txBody>
      </p:sp>
      <p:sp>
        <p:nvSpPr>
          <p:cNvPr id="28" name="SK-15-text-27"/>
          <p:cNvSpPr/>
          <p:nvPr/>
        </p:nvSpPr>
        <p:spPr>
          <a:xfrm>
            <a:off x="536377" y="3716982"/>
            <a:ext cx="4210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B8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PLUS Antiemetic:</a:t>
            </a:r>
            <a:endParaRPr lang="en-US" sz="1500" dirty="0"/>
          </a:p>
        </p:txBody>
      </p:sp>
      <p:sp>
        <p:nvSpPr>
          <p:cNvPr id="29" name="SK-15-text-28"/>
          <p:cNvSpPr/>
          <p:nvPr/>
        </p:nvSpPr>
        <p:spPr>
          <a:xfrm>
            <a:off x="707082" y="3936355"/>
            <a:ext cx="286509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Domperidone 10mg (preferred in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young adults)</a:t>
            </a:r>
            <a:endParaRPr lang="en-US" sz="1575" dirty="0"/>
          </a:p>
        </p:txBody>
      </p:sp>
      <p:sp>
        <p:nvSpPr>
          <p:cNvPr id="30" name="SK-15-text-29"/>
          <p:cNvSpPr/>
          <p:nvPr/>
        </p:nvSpPr>
        <p:spPr>
          <a:xfrm>
            <a:off x="707082" y="4361557"/>
            <a:ext cx="647509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OR Metoclopramide 10mg</a:t>
            </a:r>
            <a:endParaRPr lang="en-US" sz="1650" dirty="0"/>
          </a:p>
        </p:txBody>
      </p:sp>
      <p:sp>
        <p:nvSpPr>
          <p:cNvPr id="31" name="SK-15-text-30"/>
          <p:cNvSpPr/>
          <p:nvPr/>
        </p:nvSpPr>
        <p:spPr>
          <a:xfrm>
            <a:off x="548580" y="4594771"/>
            <a:ext cx="30844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 soluble/dispersible forms —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faster absorption</a:t>
            </a:r>
            <a:endParaRPr lang="en-US" sz="1575" dirty="0"/>
          </a:p>
        </p:txBody>
      </p:sp>
      <p:sp>
        <p:nvSpPr>
          <p:cNvPr id="32" name="SK-15-text-31"/>
          <p:cNvSpPr/>
          <p:nvPr/>
        </p:nvSpPr>
        <p:spPr>
          <a:xfrm>
            <a:off x="548580" y="5088582"/>
            <a:ext cx="271879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Gastric stasis during migraine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slows tablet absorption</a:t>
            </a:r>
            <a:endParaRPr lang="en-US" sz="1575" dirty="0"/>
          </a:p>
        </p:txBody>
      </p:sp>
      <p:sp>
        <p:nvSpPr>
          <p:cNvPr id="33" name="SK-15-text-32"/>
          <p:cNvSpPr/>
          <p:nvPr/>
        </p:nvSpPr>
        <p:spPr>
          <a:xfrm>
            <a:off x="609600" y="5678388"/>
            <a:ext cx="307225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Offer WITH a triptan simultaneously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not after failure</a:t>
            </a:r>
            <a:endParaRPr lang="en-US" sz="1500" dirty="0"/>
          </a:p>
        </p:txBody>
      </p:sp>
      <p:sp>
        <p:nvSpPr>
          <p:cNvPr id="34" name="SK-15-text-33"/>
          <p:cNvSpPr/>
          <p:nvPr/>
        </p:nvSpPr>
        <p:spPr>
          <a:xfrm>
            <a:off x="4498777" y="2619673"/>
            <a:ext cx="2011561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B8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2: Triptans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B8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(5-HT1B/1D Agonists)</a:t>
            </a:r>
            <a:endParaRPr lang="en-US" sz="1650" dirty="0"/>
          </a:p>
        </p:txBody>
      </p:sp>
      <p:sp>
        <p:nvSpPr>
          <p:cNvPr id="35" name="SK-15-text-34"/>
          <p:cNvSpPr/>
          <p:nvPr/>
        </p:nvSpPr>
        <p:spPr>
          <a:xfrm>
            <a:off x="4498777" y="3394621"/>
            <a:ext cx="256029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Take at onset of headache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(NOT during aura)</a:t>
            </a:r>
            <a:endParaRPr lang="en-US" sz="1575" dirty="0"/>
          </a:p>
        </p:txBody>
      </p:sp>
      <p:sp>
        <p:nvSpPr>
          <p:cNvPr id="36" name="SK-15-text-35"/>
          <p:cNvSpPr/>
          <p:nvPr/>
        </p:nvSpPr>
        <p:spPr>
          <a:xfrm>
            <a:off x="4498777" y="3943350"/>
            <a:ext cx="76932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Allow 2 hours before repeat dose</a:t>
            </a:r>
            <a:endParaRPr lang="en-US" sz="1650" dirty="0"/>
          </a:p>
        </p:txBody>
      </p:sp>
      <p:sp>
        <p:nvSpPr>
          <p:cNvPr id="37" name="SK-15-text-36"/>
          <p:cNvSpPr/>
          <p:nvPr/>
        </p:nvSpPr>
        <p:spPr>
          <a:xfrm>
            <a:off x="4498777" y="4258717"/>
            <a:ext cx="309666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Headache recurrence in 20–40%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24 hours</a:t>
            </a:r>
            <a:endParaRPr lang="en-US" sz="1575" dirty="0"/>
          </a:p>
        </p:txBody>
      </p:sp>
      <p:sp>
        <p:nvSpPr>
          <p:cNvPr id="38" name="SK-15-text-37"/>
          <p:cNvSpPr/>
          <p:nvPr/>
        </p:nvSpPr>
        <p:spPr>
          <a:xfrm>
            <a:off x="4498777" y="4807446"/>
            <a:ext cx="284068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- 7 triptans available — see next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for full dosing</a:t>
            </a:r>
            <a:endParaRPr lang="en-US" sz="1575" dirty="0"/>
          </a:p>
        </p:txBody>
      </p:sp>
      <p:sp>
        <p:nvSpPr>
          <p:cNvPr id="39" name="SK-15-text-38"/>
          <p:cNvSpPr/>
          <p:nvPr/>
        </p:nvSpPr>
        <p:spPr>
          <a:xfrm>
            <a:off x="4572000" y="5678388"/>
            <a:ext cx="310887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Sumatriptan 50mg available OTC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what patients already buy</a:t>
            </a:r>
            <a:endParaRPr lang="en-US" sz="1500" dirty="0"/>
          </a:p>
        </p:txBody>
      </p:sp>
      <p:sp>
        <p:nvSpPr>
          <p:cNvPr id="40" name="SK-15-text-39"/>
          <p:cNvSpPr/>
          <p:nvPr/>
        </p:nvSpPr>
        <p:spPr>
          <a:xfrm>
            <a:off x="8461177" y="2619673"/>
            <a:ext cx="3169890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B8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3: Non-Oral Alternatives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B8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(When vomiting or severe attack)</a:t>
            </a:r>
            <a:endParaRPr lang="en-US" sz="1650" dirty="0"/>
          </a:p>
        </p:txBody>
      </p:sp>
      <p:sp>
        <p:nvSpPr>
          <p:cNvPr id="41" name="SK-15-text-40"/>
          <p:cNvSpPr/>
          <p:nvPr/>
        </p:nvSpPr>
        <p:spPr>
          <a:xfrm>
            <a:off x="8461177" y="3627834"/>
            <a:ext cx="37308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Sumatriptan SC injection 6mg</a:t>
            </a:r>
            <a:endParaRPr lang="en-US" sz="1650" dirty="0"/>
          </a:p>
        </p:txBody>
      </p:sp>
      <p:sp>
        <p:nvSpPr>
          <p:cNvPr id="42" name="SK-15-text-41"/>
          <p:cNvSpPr/>
          <p:nvPr/>
        </p:nvSpPr>
        <p:spPr>
          <a:xfrm>
            <a:off x="8461177" y="3957042"/>
            <a:ext cx="37308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Sumatriptan nasal spray 20mg</a:t>
            </a:r>
            <a:endParaRPr lang="en-US" sz="1650" dirty="0"/>
          </a:p>
        </p:txBody>
      </p:sp>
      <p:sp>
        <p:nvSpPr>
          <p:cNvPr id="43" name="SK-15-text-42"/>
          <p:cNvSpPr/>
          <p:nvPr/>
        </p:nvSpPr>
        <p:spPr>
          <a:xfrm>
            <a:off x="8461177" y="4279255"/>
            <a:ext cx="37308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Zolmitriptan nasal spray 5mg</a:t>
            </a:r>
            <a:endParaRPr lang="en-US" sz="1650" dirty="0"/>
          </a:p>
        </p:txBody>
      </p:sp>
      <p:sp>
        <p:nvSpPr>
          <p:cNvPr id="44" name="SK-15-text-43"/>
          <p:cNvSpPr/>
          <p:nvPr/>
        </p:nvSpPr>
        <p:spPr>
          <a:xfrm>
            <a:off x="8461177" y="4594771"/>
            <a:ext cx="30480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Diclofenac suppository 100mg +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domperidone suppository</a:t>
            </a:r>
            <a:endParaRPr lang="en-US" sz="1575" dirty="0"/>
          </a:p>
        </p:txBody>
      </p:sp>
      <p:sp>
        <p:nvSpPr>
          <p:cNvPr id="45" name="SK-15-text-44"/>
          <p:cNvSpPr/>
          <p:nvPr/>
        </p:nvSpPr>
        <p:spPr>
          <a:xfrm>
            <a:off x="8534400" y="5678388"/>
            <a:ext cx="299918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SC sumatriptan is fastest-acting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 for severe attacks</a:t>
            </a:r>
            <a:endParaRPr lang="en-US" sz="1500" dirty="0"/>
          </a:p>
        </p:txBody>
      </p:sp>
      <p:sp>
        <p:nvSpPr>
          <p:cNvPr id="46" name="SK-15-text-45"/>
          <p:cNvSpPr/>
          <p:nvPr/>
        </p:nvSpPr>
        <p:spPr>
          <a:xfrm>
            <a:off x="341263" y="6583561"/>
            <a:ext cx="118507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(December 2025) · NICE CKS Migraine (August 2025)</a:t>
            </a:r>
            <a:endParaRPr lang="en-US" sz="1200" dirty="0"/>
          </a:p>
        </p:txBody>
      </p:sp>
      <p:sp>
        <p:nvSpPr>
          <p:cNvPr id="47" name="SK-15-text-46"/>
          <p:cNvSpPr/>
          <p:nvPr/>
        </p:nvSpPr>
        <p:spPr>
          <a:xfrm>
            <a:off x="9534079" y="6597253"/>
            <a:ext cx="26579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8" name="SK-15-text-47"/>
          <p:cNvSpPr/>
          <p:nvPr/>
        </p:nvSpPr>
        <p:spPr>
          <a:xfrm>
            <a:off x="11265396" y="6604248"/>
            <a:ext cx="9266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15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353913"/>
            <a:ext cx="11362879" cy="1905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1601986"/>
            <a:ext cx="11362879" cy="1905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5346" y="2948880"/>
            <a:ext cx="19050" cy="191988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4460" y="3071883"/>
            <a:ext cx="80822" cy="80822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5346" y="4320480"/>
            <a:ext cx="19050" cy="191988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4460" y="4443483"/>
            <a:ext cx="80822" cy="80822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4353" y="1831032"/>
            <a:ext cx="5510659" cy="1275457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4353" y="1831032"/>
            <a:ext cx="292596" cy="1275457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4353" y="3236863"/>
            <a:ext cx="5510659" cy="1275457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4353" y="3236863"/>
            <a:ext cx="292596" cy="1275457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4353" y="4642842"/>
            <a:ext cx="5510659" cy="1275457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4353" y="4642842"/>
            <a:ext cx="292596" cy="1275457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137821"/>
            <a:ext cx="12192000" cy="720030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6286054"/>
            <a:ext cx="11362879" cy="19050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6560344"/>
            <a:ext cx="11362879" cy="19050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396" y="6165205"/>
            <a:ext cx="219373" cy="294829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6769" y="4704457"/>
            <a:ext cx="1548259" cy="747415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769" y="3298627"/>
            <a:ext cx="1560463" cy="946398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0157" y="1913334"/>
            <a:ext cx="1597075" cy="918865"/>
          </a:xfrm>
          <a:prstGeom prst="rect">
            <a:avLst/>
          </a:prstGeom>
        </p:spPr>
      </p:pic>
      <p:sp>
        <p:nvSpPr>
          <p:cNvPr id="22" name="SK-16-text-21"/>
          <p:cNvSpPr/>
          <p:nvPr/>
        </p:nvSpPr>
        <p:spPr>
          <a:xfrm>
            <a:off x="426690" y="507355"/>
            <a:ext cx="21164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TRIPTANS</a:t>
            </a:r>
            <a:endParaRPr lang="en-US" sz="1650" dirty="0"/>
          </a:p>
        </p:txBody>
      </p:sp>
      <p:sp>
        <p:nvSpPr>
          <p:cNvPr id="23" name="SK-16-text-22"/>
          <p:cNvSpPr/>
          <p:nvPr/>
        </p:nvSpPr>
        <p:spPr>
          <a:xfrm>
            <a:off x="426690" y="877788"/>
            <a:ext cx="11765310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 and Clinical Use</a:t>
            </a:r>
            <a:endParaRPr lang="en-US" sz="4275" dirty="0"/>
          </a:p>
        </p:txBody>
      </p:sp>
      <p:sp>
        <p:nvSpPr>
          <p:cNvPr id="24" name="SK-16-text-23"/>
          <p:cNvSpPr/>
          <p:nvPr/>
        </p:nvSpPr>
        <p:spPr>
          <a:xfrm>
            <a:off x="9290298" y="1213842"/>
            <a:ext cx="290170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D99A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5-HT1B/1D Receptor Agonists</a:t>
            </a:r>
            <a:endParaRPr lang="en-US" sz="1500" dirty="0"/>
          </a:p>
        </p:txBody>
      </p:sp>
      <p:sp>
        <p:nvSpPr>
          <p:cNvPr id="25" name="SK-16-text-24"/>
          <p:cNvSpPr/>
          <p:nvPr/>
        </p:nvSpPr>
        <p:spPr>
          <a:xfrm>
            <a:off x="2767459" y="2153394"/>
            <a:ext cx="3035796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Trigeminal nerve activated →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vasodilation → pain signal</a:t>
            </a:r>
            <a:endParaRPr lang="en-US" sz="1950" dirty="0"/>
          </a:p>
        </p:txBody>
      </p:sp>
      <p:sp>
        <p:nvSpPr>
          <p:cNvPr id="26" name="SK-16-text-25"/>
          <p:cNvSpPr/>
          <p:nvPr/>
        </p:nvSpPr>
        <p:spPr>
          <a:xfrm>
            <a:off x="2779663" y="3518148"/>
            <a:ext cx="368046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Triptan binds</a:t>
            </a:r>
            <a:endParaRPr lang="en-US" sz="1800" dirty="0"/>
          </a:p>
        </p:txBody>
      </p:sp>
      <p:sp>
        <p:nvSpPr>
          <p:cNvPr id="27" name="SK-16-text-26"/>
          <p:cNvSpPr/>
          <p:nvPr/>
        </p:nvSpPr>
        <p:spPr>
          <a:xfrm>
            <a:off x="2779663" y="3819823"/>
            <a:ext cx="587502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5-HT1B/1D receptors</a:t>
            </a:r>
            <a:endParaRPr lang="en-US" sz="1800" dirty="0"/>
          </a:p>
        </p:txBody>
      </p:sp>
      <p:sp>
        <p:nvSpPr>
          <p:cNvPr id="28" name="SK-16-text-27"/>
          <p:cNvSpPr/>
          <p:nvPr/>
        </p:nvSpPr>
        <p:spPr>
          <a:xfrm>
            <a:off x="2779663" y="4855369"/>
            <a:ext cx="2072580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Vasoconstriction +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signal blocked</a:t>
            </a:r>
            <a:endParaRPr lang="en-US" sz="1950" dirty="0"/>
          </a:p>
        </p:txBody>
      </p:sp>
      <p:sp>
        <p:nvSpPr>
          <p:cNvPr id="29" name="SK-16-text-28"/>
          <p:cNvSpPr/>
          <p:nvPr/>
        </p:nvSpPr>
        <p:spPr>
          <a:xfrm>
            <a:off x="1499592" y="5740003"/>
            <a:ext cx="79038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Simplified trigeminal-vascular pathway</a:t>
            </a:r>
            <a:endParaRPr lang="en-US" sz="1350" dirty="0"/>
          </a:p>
        </p:txBody>
      </p:sp>
      <p:sp>
        <p:nvSpPr>
          <p:cNvPr id="30" name="SK-16-text-29"/>
          <p:cNvSpPr/>
          <p:nvPr/>
        </p:nvSpPr>
        <p:spPr>
          <a:xfrm>
            <a:off x="6693396" y="1947565"/>
            <a:ext cx="2838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TAKE</a:t>
            </a:r>
            <a:endParaRPr lang="en-US" sz="1500" dirty="0"/>
          </a:p>
        </p:txBody>
      </p:sp>
      <p:sp>
        <p:nvSpPr>
          <p:cNvPr id="31" name="SK-16-text-30"/>
          <p:cNvSpPr/>
          <p:nvPr/>
        </p:nvSpPr>
        <p:spPr>
          <a:xfrm>
            <a:off x="6705600" y="2208163"/>
            <a:ext cx="548640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at headache onset</a:t>
            </a:r>
            <a:endParaRPr lang="en-US" sz="2175" dirty="0"/>
          </a:p>
        </p:txBody>
      </p:sp>
      <p:sp>
        <p:nvSpPr>
          <p:cNvPr id="32" name="SK-16-text-31"/>
          <p:cNvSpPr/>
          <p:nvPr/>
        </p:nvSpPr>
        <p:spPr>
          <a:xfrm>
            <a:off x="6705600" y="2571750"/>
            <a:ext cx="54864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during aura — wait for headache to begin.</a:t>
            </a:r>
            <a:endParaRPr lang="en-US" sz="1350" dirty="0"/>
          </a:p>
        </p:txBody>
      </p:sp>
      <p:sp>
        <p:nvSpPr>
          <p:cNvPr id="33" name="SK-16-text-32"/>
          <p:cNvSpPr/>
          <p:nvPr/>
        </p:nvSpPr>
        <p:spPr>
          <a:xfrm>
            <a:off x="6705600" y="2797969"/>
            <a:ext cx="54864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Taking during aura does not improve efficacy.</a:t>
            </a:r>
            <a:endParaRPr lang="en-US" sz="1350" dirty="0"/>
          </a:p>
        </p:txBody>
      </p:sp>
      <p:sp>
        <p:nvSpPr>
          <p:cNvPr id="34" name="SK-16-text-33"/>
          <p:cNvSpPr/>
          <p:nvPr/>
        </p:nvSpPr>
        <p:spPr>
          <a:xfrm>
            <a:off x="6705600" y="3353544"/>
            <a:ext cx="3067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DOSING</a:t>
            </a:r>
            <a:endParaRPr lang="en-US" sz="1500" dirty="0"/>
          </a:p>
        </p:txBody>
      </p:sp>
      <p:sp>
        <p:nvSpPr>
          <p:cNvPr id="35" name="SK-16-text-34"/>
          <p:cNvSpPr/>
          <p:nvPr/>
        </p:nvSpPr>
        <p:spPr>
          <a:xfrm>
            <a:off x="6705600" y="3607296"/>
            <a:ext cx="54864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 2 hours before repeating</a:t>
            </a:r>
            <a:endParaRPr lang="en-US" sz="2175" dirty="0"/>
          </a:p>
        </p:txBody>
      </p:sp>
      <p:sp>
        <p:nvSpPr>
          <p:cNvPr id="36" name="SK-16-text-35"/>
          <p:cNvSpPr/>
          <p:nvPr/>
        </p:nvSpPr>
        <p:spPr>
          <a:xfrm>
            <a:off x="6705600" y="3977580"/>
            <a:ext cx="54864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no response after 2 hours, a second dose may be taken.</a:t>
            </a:r>
            <a:endParaRPr lang="en-US" sz="1350" dirty="0"/>
          </a:p>
        </p:txBody>
      </p:sp>
      <p:sp>
        <p:nvSpPr>
          <p:cNvPr id="37" name="SK-16-text-36"/>
          <p:cNvSpPr/>
          <p:nvPr/>
        </p:nvSpPr>
        <p:spPr>
          <a:xfrm>
            <a:off x="6705600" y="4203948"/>
            <a:ext cx="54864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exceed the maximum 24-hour dose.</a:t>
            </a:r>
            <a:endParaRPr lang="en-US" sz="1350" dirty="0"/>
          </a:p>
        </p:txBody>
      </p:sp>
      <p:sp>
        <p:nvSpPr>
          <p:cNvPr id="38" name="SK-16-text-37"/>
          <p:cNvSpPr/>
          <p:nvPr/>
        </p:nvSpPr>
        <p:spPr>
          <a:xfrm>
            <a:off x="6693396" y="4752529"/>
            <a:ext cx="4438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RECURRENCE</a:t>
            </a:r>
            <a:endParaRPr lang="en-US" sz="1500" dirty="0"/>
          </a:p>
        </p:txBody>
      </p:sp>
      <p:sp>
        <p:nvSpPr>
          <p:cNvPr id="39" name="SK-16-text-38"/>
          <p:cNvSpPr/>
          <p:nvPr/>
        </p:nvSpPr>
        <p:spPr>
          <a:xfrm>
            <a:off x="6681192" y="5019973"/>
            <a:ext cx="551080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20–40% recur within 24 hours</a:t>
            </a:r>
            <a:endParaRPr lang="en-US" sz="2175" dirty="0"/>
          </a:p>
        </p:txBody>
      </p:sp>
      <p:sp>
        <p:nvSpPr>
          <p:cNvPr id="40" name="SK-16-text-39"/>
          <p:cNvSpPr/>
          <p:nvPr/>
        </p:nvSpPr>
        <p:spPr>
          <a:xfrm>
            <a:off x="6681192" y="5383411"/>
            <a:ext cx="55108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second dose or different triptan may be used for recurrence.</a:t>
            </a:r>
            <a:endParaRPr lang="en-US" sz="1350" dirty="0"/>
          </a:p>
        </p:txBody>
      </p:sp>
      <p:sp>
        <p:nvSpPr>
          <p:cNvPr id="41" name="SK-16-text-40"/>
          <p:cNvSpPr/>
          <p:nvPr/>
        </p:nvSpPr>
        <p:spPr>
          <a:xfrm>
            <a:off x="6681192" y="5602932"/>
            <a:ext cx="55108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Naratriptan and frovatriptan have lower recurrence rates.</a:t>
            </a:r>
            <a:endParaRPr lang="en-US" sz="1350" dirty="0"/>
          </a:p>
        </p:txBody>
      </p:sp>
      <p:sp>
        <p:nvSpPr>
          <p:cNvPr id="42" name="SK-16-text-41"/>
          <p:cNvSpPr/>
          <p:nvPr/>
        </p:nvSpPr>
        <p:spPr>
          <a:xfrm>
            <a:off x="877788" y="6206430"/>
            <a:ext cx="113142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(Dec 2025): Offer triptan AND NSAID/paracetamol together at attack onset — combination is superior to either alone</a:t>
            </a:r>
            <a:endParaRPr lang="en-US" sz="1500" dirty="0"/>
          </a:p>
        </p:txBody>
      </p:sp>
      <p:sp>
        <p:nvSpPr>
          <p:cNvPr id="43" name="SK-16-text-42"/>
          <p:cNvSpPr/>
          <p:nvPr/>
        </p:nvSpPr>
        <p:spPr>
          <a:xfrm>
            <a:off x="9217075" y="6631632"/>
            <a:ext cx="29749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D99A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 · Slide 16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42392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32867"/>
            <a:ext cx="12192000" cy="1905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220688"/>
            <a:ext cx="9363373" cy="497205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6192738"/>
            <a:ext cx="9363373" cy="260598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3648" y="1619899"/>
            <a:ext cx="2109192" cy="4958209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9977" y="3156645"/>
            <a:ext cx="1231255" cy="9525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9977" y="4432250"/>
            <a:ext cx="1231255" cy="9525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467" y="1536055"/>
            <a:ext cx="9387840" cy="4211064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467" y="1536055"/>
            <a:ext cx="1452720" cy="574440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06187" y="1536055"/>
            <a:ext cx="1494839" cy="57444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1026" y="1536055"/>
            <a:ext cx="978998" cy="574440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0024" y="1536055"/>
            <a:ext cx="1257159" cy="574440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37183" y="1536055"/>
            <a:ext cx="4204124" cy="574440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3467" y="2110495"/>
            <a:ext cx="9387840" cy="650189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3467" y="2110495"/>
            <a:ext cx="1452720" cy="650189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06187" y="2110495"/>
            <a:ext cx="1494839" cy="650189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01026" y="2110495"/>
            <a:ext cx="978998" cy="650189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80024" y="2110495"/>
            <a:ext cx="1257159" cy="650189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3467" y="2760684"/>
            <a:ext cx="9387840" cy="650189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53467" y="2760684"/>
            <a:ext cx="1452720" cy="650189"/>
          </a:xfrm>
          <a:prstGeom prst="rect">
            <a:avLst/>
          </a:prstGeom>
        </p:spPr>
      </p:pic>
      <p:pic>
        <p:nvPicPr>
          <p:cNvPr id="23" name="SK-17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06187" y="2760684"/>
            <a:ext cx="1494839" cy="650189"/>
          </a:xfrm>
          <a:prstGeom prst="rect">
            <a:avLst/>
          </a:prstGeom>
        </p:spPr>
      </p:pic>
      <p:pic>
        <p:nvPicPr>
          <p:cNvPr id="24" name="SK-17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301026" y="2760684"/>
            <a:ext cx="978998" cy="650189"/>
          </a:xfrm>
          <a:prstGeom prst="rect">
            <a:avLst/>
          </a:prstGeom>
        </p:spPr>
      </p:pic>
      <p:pic>
        <p:nvPicPr>
          <p:cNvPr id="25" name="SK-17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280024" y="2760684"/>
            <a:ext cx="1257159" cy="650189"/>
          </a:xfrm>
          <a:prstGeom prst="rect">
            <a:avLst/>
          </a:prstGeom>
        </p:spPr>
      </p:pic>
      <p:pic>
        <p:nvPicPr>
          <p:cNvPr id="26" name="SK-17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53467" y="3410873"/>
            <a:ext cx="9387840" cy="518274"/>
          </a:xfrm>
          <a:prstGeom prst="rect">
            <a:avLst/>
          </a:prstGeom>
        </p:spPr>
      </p:pic>
      <p:pic>
        <p:nvPicPr>
          <p:cNvPr id="27" name="SK-17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53467" y="3410873"/>
            <a:ext cx="1452720" cy="518274"/>
          </a:xfrm>
          <a:prstGeom prst="rect">
            <a:avLst/>
          </a:prstGeom>
        </p:spPr>
      </p:pic>
      <p:pic>
        <p:nvPicPr>
          <p:cNvPr id="28" name="SK-17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806187" y="3410873"/>
            <a:ext cx="1494839" cy="518274"/>
          </a:xfrm>
          <a:prstGeom prst="rect">
            <a:avLst/>
          </a:prstGeom>
        </p:spPr>
      </p:pic>
      <p:pic>
        <p:nvPicPr>
          <p:cNvPr id="29" name="SK-17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301026" y="3410873"/>
            <a:ext cx="978998" cy="518274"/>
          </a:xfrm>
          <a:prstGeom prst="rect">
            <a:avLst/>
          </a:prstGeom>
        </p:spPr>
      </p:pic>
      <p:pic>
        <p:nvPicPr>
          <p:cNvPr id="30" name="SK-17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280024" y="3410873"/>
            <a:ext cx="1257159" cy="518274"/>
          </a:xfrm>
          <a:prstGeom prst="rect">
            <a:avLst/>
          </a:prstGeom>
        </p:spPr>
      </p:pic>
      <p:pic>
        <p:nvPicPr>
          <p:cNvPr id="31" name="SK-17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53467" y="3929147"/>
            <a:ext cx="9387840" cy="492028"/>
          </a:xfrm>
          <a:prstGeom prst="rect">
            <a:avLst/>
          </a:prstGeom>
        </p:spPr>
      </p:pic>
      <p:pic>
        <p:nvPicPr>
          <p:cNvPr id="32" name="SK-17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53467" y="3929147"/>
            <a:ext cx="1452720" cy="492028"/>
          </a:xfrm>
          <a:prstGeom prst="rect">
            <a:avLst/>
          </a:prstGeom>
        </p:spPr>
      </p:pic>
      <p:pic>
        <p:nvPicPr>
          <p:cNvPr id="33" name="SK-17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806187" y="3929147"/>
            <a:ext cx="1494839" cy="492028"/>
          </a:xfrm>
          <a:prstGeom prst="rect">
            <a:avLst/>
          </a:prstGeom>
        </p:spPr>
      </p:pic>
      <p:pic>
        <p:nvPicPr>
          <p:cNvPr id="34" name="SK-17-img-3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301026" y="3929147"/>
            <a:ext cx="978998" cy="492028"/>
          </a:xfrm>
          <a:prstGeom prst="rect">
            <a:avLst/>
          </a:prstGeom>
        </p:spPr>
      </p:pic>
      <p:pic>
        <p:nvPicPr>
          <p:cNvPr id="35" name="SK-17-img-34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280024" y="3929147"/>
            <a:ext cx="1257159" cy="492028"/>
          </a:xfrm>
          <a:prstGeom prst="rect">
            <a:avLst/>
          </a:prstGeom>
        </p:spPr>
      </p:pic>
      <p:pic>
        <p:nvPicPr>
          <p:cNvPr id="36" name="SK-17-img-35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53467" y="4421175"/>
            <a:ext cx="9387840" cy="386496"/>
          </a:xfrm>
          <a:prstGeom prst="rect">
            <a:avLst/>
          </a:prstGeom>
        </p:spPr>
      </p:pic>
      <p:pic>
        <p:nvPicPr>
          <p:cNvPr id="37" name="SK-17-img-36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53467" y="4421175"/>
            <a:ext cx="1452720" cy="386496"/>
          </a:xfrm>
          <a:prstGeom prst="rect">
            <a:avLst/>
          </a:prstGeom>
        </p:spPr>
      </p:pic>
      <p:pic>
        <p:nvPicPr>
          <p:cNvPr id="38" name="SK-17-img-37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806187" y="4421175"/>
            <a:ext cx="1494839" cy="386496"/>
          </a:xfrm>
          <a:prstGeom prst="rect">
            <a:avLst/>
          </a:prstGeom>
        </p:spPr>
      </p:pic>
      <p:pic>
        <p:nvPicPr>
          <p:cNvPr id="39" name="SK-17-img-38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301026" y="4421175"/>
            <a:ext cx="978998" cy="386496"/>
          </a:xfrm>
          <a:prstGeom prst="rect">
            <a:avLst/>
          </a:prstGeom>
        </p:spPr>
      </p:pic>
      <p:pic>
        <p:nvPicPr>
          <p:cNvPr id="40" name="SK-17-img-39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280024" y="4421175"/>
            <a:ext cx="1257159" cy="386496"/>
          </a:xfrm>
          <a:prstGeom prst="rect">
            <a:avLst/>
          </a:prstGeom>
        </p:spPr>
      </p:pic>
      <p:pic>
        <p:nvPicPr>
          <p:cNvPr id="41" name="SK-17-img-40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353467" y="4807671"/>
            <a:ext cx="9387840" cy="386496"/>
          </a:xfrm>
          <a:prstGeom prst="rect">
            <a:avLst/>
          </a:prstGeom>
        </p:spPr>
      </p:pic>
      <p:pic>
        <p:nvPicPr>
          <p:cNvPr id="42" name="SK-17-img-41" descr="preencoded.png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353467" y="4807671"/>
            <a:ext cx="1452720" cy="386496"/>
          </a:xfrm>
          <a:prstGeom prst="rect">
            <a:avLst/>
          </a:prstGeom>
        </p:spPr>
      </p:pic>
      <p:pic>
        <p:nvPicPr>
          <p:cNvPr id="43" name="SK-17-img-42" descr="preencoded.png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806187" y="4807671"/>
            <a:ext cx="1494839" cy="386496"/>
          </a:xfrm>
          <a:prstGeom prst="rect">
            <a:avLst/>
          </a:prstGeom>
        </p:spPr>
      </p:pic>
      <p:pic>
        <p:nvPicPr>
          <p:cNvPr id="44" name="SK-17-img-43" descr="preencoded.png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3301026" y="4807671"/>
            <a:ext cx="978998" cy="386496"/>
          </a:xfrm>
          <a:prstGeom prst="rect">
            <a:avLst/>
          </a:prstGeom>
        </p:spPr>
      </p:pic>
      <p:pic>
        <p:nvPicPr>
          <p:cNvPr id="45" name="SK-17-img-44" descr="preencoded.png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4280024" y="4807671"/>
            <a:ext cx="1257159" cy="386496"/>
          </a:xfrm>
          <a:prstGeom prst="rect">
            <a:avLst/>
          </a:prstGeom>
        </p:spPr>
      </p:pic>
      <p:pic>
        <p:nvPicPr>
          <p:cNvPr id="46" name="SK-17-img-45" descr="preencoded.png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353467" y="5194167"/>
            <a:ext cx="9387840" cy="552953"/>
          </a:xfrm>
          <a:prstGeom prst="rect">
            <a:avLst/>
          </a:prstGeom>
        </p:spPr>
      </p:pic>
      <p:pic>
        <p:nvPicPr>
          <p:cNvPr id="47" name="SK-17-img-46" descr="preencoded.png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353467" y="5194167"/>
            <a:ext cx="1452720" cy="552953"/>
          </a:xfrm>
          <a:prstGeom prst="rect">
            <a:avLst/>
          </a:prstGeom>
        </p:spPr>
      </p:pic>
      <p:pic>
        <p:nvPicPr>
          <p:cNvPr id="48" name="SK-17-img-47" descr="preencoded.png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806187" y="5194167"/>
            <a:ext cx="1494839" cy="552953"/>
          </a:xfrm>
          <a:prstGeom prst="rect">
            <a:avLst/>
          </a:prstGeom>
        </p:spPr>
      </p:pic>
      <p:pic>
        <p:nvPicPr>
          <p:cNvPr id="49" name="SK-17-img-48" descr="preencoded.png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3301026" y="5194167"/>
            <a:ext cx="978998" cy="552953"/>
          </a:xfrm>
          <a:prstGeom prst="rect">
            <a:avLst/>
          </a:prstGeom>
        </p:spPr>
      </p:pic>
      <p:pic>
        <p:nvPicPr>
          <p:cNvPr id="50" name="SK-17-img-49" descr="preencoded.png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4280024" y="5194167"/>
            <a:ext cx="1257159" cy="552953"/>
          </a:xfrm>
          <a:prstGeom prst="rect">
            <a:avLst/>
          </a:prstGeom>
        </p:spPr>
      </p:pic>
      <p:pic>
        <p:nvPicPr>
          <p:cNvPr id="51" name="SK-17-img-50" descr="preencoded.png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0753279" y="4539853"/>
            <a:ext cx="292596" cy="294829"/>
          </a:xfrm>
          <a:prstGeom prst="rect">
            <a:avLst/>
          </a:prstGeom>
        </p:spPr>
      </p:pic>
      <p:pic>
        <p:nvPicPr>
          <p:cNvPr id="52" name="SK-17-img-51" descr="preencoded.png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0728871" y="3278088"/>
            <a:ext cx="329059" cy="287982"/>
          </a:xfrm>
          <a:prstGeom prst="rect">
            <a:avLst/>
          </a:prstGeom>
        </p:spPr>
      </p:pic>
      <p:pic>
        <p:nvPicPr>
          <p:cNvPr id="53" name="SK-17-img-52" descr="preencoded.png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0777686" y="1625203"/>
            <a:ext cx="231577" cy="315367"/>
          </a:xfrm>
          <a:prstGeom prst="rect">
            <a:avLst/>
          </a:prstGeom>
        </p:spPr>
      </p:pic>
      <p:sp>
        <p:nvSpPr>
          <p:cNvPr id="54" name="SK-17-text-53"/>
          <p:cNvSpPr/>
          <p:nvPr/>
        </p:nvSpPr>
        <p:spPr>
          <a:xfrm>
            <a:off x="310604" y="1536055"/>
            <a:ext cx="1386045" cy="574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kern="0" spc="30" dirty="0">
                <a:solidFill>
                  <a:srgbClr val="C19E59"/>
                </a:solidFill>
              </a:rPr>
              <a:t>TRIPTAN</a:t>
            </a:r>
            <a:endParaRPr lang="en-US" sz="1350" dirty="0"/>
          </a:p>
        </p:txBody>
      </p:sp>
      <p:sp>
        <p:nvSpPr>
          <p:cNvPr id="55" name="SK-17-text-54"/>
          <p:cNvSpPr/>
          <p:nvPr/>
        </p:nvSpPr>
        <p:spPr>
          <a:xfrm>
            <a:off x="1806187" y="1536055"/>
            <a:ext cx="1342439" cy="574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kern="0" spc="30" dirty="0">
                <a:solidFill>
                  <a:srgbClr val="C19E59"/>
                </a:solidFill>
              </a:rPr>
              <a:t>STANDARD DOSE</a:t>
            </a:r>
            <a:endParaRPr lang="en-US" sz="1350" dirty="0"/>
          </a:p>
        </p:txBody>
      </p:sp>
      <p:sp>
        <p:nvSpPr>
          <p:cNvPr id="56" name="SK-17-text-55"/>
          <p:cNvSpPr/>
          <p:nvPr/>
        </p:nvSpPr>
        <p:spPr>
          <a:xfrm>
            <a:off x="3301026" y="1536055"/>
            <a:ext cx="826598" cy="574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kern="0" spc="30" dirty="0">
                <a:solidFill>
                  <a:srgbClr val="C19E59"/>
                </a:solidFill>
              </a:rPr>
              <a:t>MAX IN 24h</a:t>
            </a:r>
            <a:endParaRPr lang="en-US" sz="1350" dirty="0"/>
          </a:p>
        </p:txBody>
      </p:sp>
      <p:sp>
        <p:nvSpPr>
          <p:cNvPr id="57" name="SK-17-text-56"/>
          <p:cNvSpPr/>
          <p:nvPr/>
        </p:nvSpPr>
        <p:spPr>
          <a:xfrm>
            <a:off x="4237161" y="1536055"/>
            <a:ext cx="1190484" cy="574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kern="0" spc="30" dirty="0">
                <a:solidFill>
                  <a:srgbClr val="C19E59"/>
                </a:solidFill>
              </a:rPr>
              <a:t>ROUTE(S)</a:t>
            </a:r>
            <a:endParaRPr lang="en-US" sz="1350" dirty="0"/>
          </a:p>
        </p:txBody>
      </p:sp>
      <p:sp>
        <p:nvSpPr>
          <p:cNvPr id="58" name="SK-17-text-57"/>
          <p:cNvSpPr/>
          <p:nvPr/>
        </p:nvSpPr>
        <p:spPr>
          <a:xfrm>
            <a:off x="5494320" y="1536055"/>
            <a:ext cx="4137449" cy="574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kern="0" spc="30" dirty="0">
                <a:solidFill>
                  <a:srgbClr val="C19E59"/>
                </a:solidFill>
              </a:rPr>
              <a:t>CLINICAL NOTE</a:t>
            </a:r>
            <a:endParaRPr lang="en-US" sz="1350" dirty="0"/>
          </a:p>
        </p:txBody>
      </p:sp>
      <p:sp>
        <p:nvSpPr>
          <p:cNvPr id="59" name="SK-17-text-58"/>
          <p:cNvSpPr/>
          <p:nvPr/>
        </p:nvSpPr>
        <p:spPr>
          <a:xfrm>
            <a:off x="496343" y="2110495"/>
            <a:ext cx="2220990" cy="6501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</a:rPr>
              <a:t>Sumatriptan</a:t>
            </a:r>
            <a:endParaRPr lang="en-US" sz="1575" dirty="0"/>
          </a:p>
        </p:txBody>
      </p:sp>
      <p:sp>
        <p:nvSpPr>
          <p:cNvPr id="60" name="SK-17-text-59"/>
          <p:cNvSpPr/>
          <p:nvPr/>
        </p:nvSpPr>
        <p:spPr>
          <a:xfrm>
            <a:off x="1806187" y="2110495"/>
            <a:ext cx="1209089" cy="6501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50–100mg oral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6mg SC · 20mg nasal</a:t>
            </a:r>
            <a:endParaRPr lang="en-US" sz="1200" dirty="0"/>
          </a:p>
        </p:txBody>
      </p:sp>
      <p:sp>
        <p:nvSpPr>
          <p:cNvPr id="61" name="SK-17-text-60"/>
          <p:cNvSpPr/>
          <p:nvPr/>
        </p:nvSpPr>
        <p:spPr>
          <a:xfrm>
            <a:off x="3301026" y="2110495"/>
            <a:ext cx="693248" cy="6501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300mg oral</a:t>
            </a:r>
            <a:endParaRPr lang="en-US" sz="1200" dirty="0"/>
          </a:p>
        </p:txBody>
      </p:sp>
      <p:sp>
        <p:nvSpPr>
          <p:cNvPr id="62" name="SK-17-text-61"/>
          <p:cNvSpPr/>
          <p:nvPr/>
        </p:nvSpPr>
        <p:spPr>
          <a:xfrm>
            <a:off x="4280024" y="2110495"/>
            <a:ext cx="971409" cy="6501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Oral / SC / Nasal</a:t>
            </a:r>
            <a:endParaRPr lang="en-US" sz="1200" dirty="0"/>
          </a:p>
        </p:txBody>
      </p:sp>
      <p:sp>
        <p:nvSpPr>
          <p:cNvPr id="63" name="SK-17-text-62"/>
          <p:cNvSpPr/>
          <p:nvPr/>
        </p:nvSpPr>
        <p:spPr>
          <a:xfrm>
            <a:off x="5680059" y="2257641"/>
            <a:ext cx="291465" cy="1740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D4A341"/>
                </a:solidFill>
              </a:rPr>
              <a:t>★</a:t>
            </a:r>
            <a:endParaRPr lang="en-US" sz="1350" dirty="0"/>
          </a:p>
        </p:txBody>
      </p:sp>
      <p:sp>
        <p:nvSpPr>
          <p:cNvPr id="64" name="SK-17-text-63"/>
          <p:cNvSpPr/>
          <p:nvPr/>
        </p:nvSpPr>
        <p:spPr>
          <a:xfrm>
            <a:off x="5910297" y="2283752"/>
            <a:ext cx="3600323" cy="3254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000000"/>
                </a:solidFill>
              </a:rPr>
              <a:t>Widest evidence base · First generic · Available </a:t>
            </a:r>
            <a:r>
              <a:rPr lang="en-US" sz="975" b="1" i="1" dirty="0">
                <a:solidFill>
                  <a:srgbClr val="FFFFFF"/>
                </a:solidFill>
              </a:rPr>
              <a:t>OTC</a:t>
            </a:r>
            <a:r>
              <a:rPr lang="en-US" sz="1125" i="1" dirty="0">
                <a:solidFill>
                  <a:srgbClr val="000000"/>
                </a:solidFill>
              </a:rPr>
              <a:t> (50mg)</a:t>
            </a:r>
            <a:endParaRPr lang="en-US" sz="1125" dirty="0"/>
          </a:p>
        </p:txBody>
      </p:sp>
      <p:sp>
        <p:nvSpPr>
          <p:cNvPr id="65" name="SK-17-text-64"/>
          <p:cNvSpPr/>
          <p:nvPr/>
        </p:nvSpPr>
        <p:spPr>
          <a:xfrm>
            <a:off x="496343" y="2760684"/>
            <a:ext cx="2220990" cy="6501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</a:rPr>
              <a:t>Rizatriptan</a:t>
            </a:r>
            <a:endParaRPr lang="en-US" sz="1575" dirty="0"/>
          </a:p>
        </p:txBody>
      </p:sp>
      <p:sp>
        <p:nvSpPr>
          <p:cNvPr id="66" name="SK-17-text-65"/>
          <p:cNvSpPr/>
          <p:nvPr/>
        </p:nvSpPr>
        <p:spPr>
          <a:xfrm>
            <a:off x="1768087" y="2760684"/>
            <a:ext cx="1285289" cy="6501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10mg oral</a:t>
            </a:r>
            <a:endParaRPr lang="en-US" sz="1200" dirty="0"/>
          </a:p>
        </p:txBody>
      </p:sp>
      <p:sp>
        <p:nvSpPr>
          <p:cNvPr id="67" name="SK-17-text-66"/>
          <p:cNvSpPr/>
          <p:nvPr/>
        </p:nvSpPr>
        <p:spPr>
          <a:xfrm>
            <a:off x="3262926" y="2760684"/>
            <a:ext cx="769448" cy="6501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20mg</a:t>
            </a:r>
            <a:endParaRPr lang="en-US" sz="1200" dirty="0"/>
          </a:p>
        </p:txBody>
      </p:sp>
      <p:sp>
        <p:nvSpPr>
          <p:cNvPr id="68" name="SK-17-text-67"/>
          <p:cNvSpPr/>
          <p:nvPr/>
        </p:nvSpPr>
        <p:spPr>
          <a:xfrm>
            <a:off x="4280024" y="2760684"/>
            <a:ext cx="971409" cy="6501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Oral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(wafer available)</a:t>
            </a:r>
            <a:endParaRPr lang="en-US" sz="1200" dirty="0"/>
          </a:p>
        </p:txBody>
      </p:sp>
      <p:sp>
        <p:nvSpPr>
          <p:cNvPr id="69" name="SK-17-text-68"/>
          <p:cNvSpPr/>
          <p:nvPr/>
        </p:nvSpPr>
        <p:spPr>
          <a:xfrm>
            <a:off x="5680059" y="2907830"/>
            <a:ext cx="291465" cy="1740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D4A341"/>
                </a:solidFill>
              </a:rPr>
              <a:t>△</a:t>
            </a:r>
            <a:endParaRPr lang="en-US" sz="1350" dirty="0"/>
          </a:p>
        </p:txBody>
      </p:sp>
      <p:sp>
        <p:nvSpPr>
          <p:cNvPr id="70" name="SK-17-text-69"/>
          <p:cNvSpPr/>
          <p:nvPr/>
        </p:nvSpPr>
        <p:spPr>
          <a:xfrm>
            <a:off x="5910297" y="2933941"/>
            <a:ext cx="3740818" cy="3254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000000"/>
                </a:solidFill>
              </a:rPr>
              <a:t>Reduce to 5mg if on propranolol — propranolol doubles rizatriptan levels</a:t>
            </a:r>
            <a:endParaRPr lang="en-US" sz="1125" dirty="0"/>
          </a:p>
        </p:txBody>
      </p:sp>
      <p:sp>
        <p:nvSpPr>
          <p:cNvPr id="71" name="SK-17-text-70"/>
          <p:cNvSpPr/>
          <p:nvPr/>
        </p:nvSpPr>
        <p:spPr>
          <a:xfrm>
            <a:off x="496343" y="3410873"/>
            <a:ext cx="2220990" cy="5182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</a:rPr>
              <a:t>Naratriptan</a:t>
            </a:r>
            <a:endParaRPr lang="en-US" sz="1575" dirty="0"/>
          </a:p>
        </p:txBody>
      </p:sp>
      <p:sp>
        <p:nvSpPr>
          <p:cNvPr id="72" name="SK-17-text-71"/>
          <p:cNvSpPr/>
          <p:nvPr/>
        </p:nvSpPr>
        <p:spPr>
          <a:xfrm>
            <a:off x="1768087" y="3410873"/>
            <a:ext cx="1285289" cy="5182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2.5mg oral</a:t>
            </a:r>
            <a:endParaRPr lang="en-US" sz="1200" dirty="0"/>
          </a:p>
        </p:txBody>
      </p:sp>
      <p:sp>
        <p:nvSpPr>
          <p:cNvPr id="73" name="SK-17-text-72"/>
          <p:cNvSpPr/>
          <p:nvPr/>
        </p:nvSpPr>
        <p:spPr>
          <a:xfrm>
            <a:off x="3262926" y="3410873"/>
            <a:ext cx="769448" cy="5182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5mg</a:t>
            </a:r>
            <a:endParaRPr lang="en-US" sz="1200" dirty="0"/>
          </a:p>
        </p:txBody>
      </p:sp>
      <p:sp>
        <p:nvSpPr>
          <p:cNvPr id="74" name="SK-17-text-73"/>
          <p:cNvSpPr/>
          <p:nvPr/>
        </p:nvSpPr>
        <p:spPr>
          <a:xfrm>
            <a:off x="4241924" y="3410873"/>
            <a:ext cx="1047609" cy="51827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Oral</a:t>
            </a:r>
            <a:endParaRPr lang="en-US" sz="1200" dirty="0"/>
          </a:p>
        </p:txBody>
      </p:sp>
      <p:sp>
        <p:nvSpPr>
          <p:cNvPr id="75" name="SK-17-text-74"/>
          <p:cNvSpPr/>
          <p:nvPr/>
        </p:nvSpPr>
        <p:spPr>
          <a:xfrm>
            <a:off x="5680059" y="3508925"/>
            <a:ext cx="3573981" cy="3176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000000"/>
                </a:solidFill>
              </a:rPr>
              <a:t>Slowest onset · Fewest side effects · Good for headache recurrence</a:t>
            </a:r>
            <a:endParaRPr lang="en-US" sz="1125" dirty="0"/>
          </a:p>
        </p:txBody>
      </p:sp>
      <p:sp>
        <p:nvSpPr>
          <p:cNvPr id="76" name="SK-17-text-75"/>
          <p:cNvSpPr/>
          <p:nvPr/>
        </p:nvSpPr>
        <p:spPr>
          <a:xfrm>
            <a:off x="496343" y="3929147"/>
            <a:ext cx="2413806" cy="4920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</a:rPr>
              <a:t>Zolmitriptan</a:t>
            </a:r>
            <a:endParaRPr lang="en-US" sz="1575" dirty="0"/>
          </a:p>
        </p:txBody>
      </p:sp>
      <p:sp>
        <p:nvSpPr>
          <p:cNvPr id="77" name="SK-17-text-76"/>
          <p:cNvSpPr/>
          <p:nvPr/>
        </p:nvSpPr>
        <p:spPr>
          <a:xfrm>
            <a:off x="1806187" y="3929147"/>
            <a:ext cx="1209089" cy="4920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2.5mg oral or nasal</a:t>
            </a:r>
            <a:endParaRPr lang="en-US" sz="1200" dirty="0"/>
          </a:p>
        </p:txBody>
      </p:sp>
      <p:sp>
        <p:nvSpPr>
          <p:cNvPr id="78" name="SK-17-text-77"/>
          <p:cNvSpPr/>
          <p:nvPr/>
        </p:nvSpPr>
        <p:spPr>
          <a:xfrm>
            <a:off x="3262926" y="3929147"/>
            <a:ext cx="769448" cy="4920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10mg</a:t>
            </a:r>
            <a:endParaRPr lang="en-US" sz="1200" dirty="0"/>
          </a:p>
        </p:txBody>
      </p:sp>
      <p:sp>
        <p:nvSpPr>
          <p:cNvPr id="79" name="SK-17-text-78"/>
          <p:cNvSpPr/>
          <p:nvPr/>
        </p:nvSpPr>
        <p:spPr>
          <a:xfrm>
            <a:off x="4241924" y="3929147"/>
            <a:ext cx="1047609" cy="4920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Oral / Nasal</a:t>
            </a:r>
            <a:endParaRPr lang="en-US" sz="1200" dirty="0"/>
          </a:p>
        </p:txBody>
      </p:sp>
      <p:sp>
        <p:nvSpPr>
          <p:cNvPr id="80" name="SK-17-text-79"/>
          <p:cNvSpPr/>
          <p:nvPr/>
        </p:nvSpPr>
        <p:spPr>
          <a:xfrm>
            <a:off x="5680059" y="4099004"/>
            <a:ext cx="6511941" cy="1479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000000"/>
                </a:solidFill>
              </a:rPr>
              <a:t>2nd dose permitted for same attack (nasal route)</a:t>
            </a:r>
            <a:endParaRPr lang="en-US" sz="1125" dirty="0"/>
          </a:p>
        </p:txBody>
      </p:sp>
      <p:sp>
        <p:nvSpPr>
          <p:cNvPr id="81" name="SK-17-text-80"/>
          <p:cNvSpPr/>
          <p:nvPr/>
        </p:nvSpPr>
        <p:spPr>
          <a:xfrm>
            <a:off x="496343" y="4421175"/>
            <a:ext cx="2028174" cy="3864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</a:rPr>
              <a:t>Eletriptan</a:t>
            </a:r>
            <a:endParaRPr lang="en-US" sz="1575" dirty="0"/>
          </a:p>
        </p:txBody>
      </p:sp>
      <p:sp>
        <p:nvSpPr>
          <p:cNvPr id="82" name="SK-17-text-81"/>
          <p:cNvSpPr/>
          <p:nvPr/>
        </p:nvSpPr>
        <p:spPr>
          <a:xfrm>
            <a:off x="1768087" y="4421175"/>
            <a:ext cx="1285289" cy="3864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40–80mg oral</a:t>
            </a:r>
            <a:endParaRPr lang="en-US" sz="1200" dirty="0"/>
          </a:p>
        </p:txBody>
      </p:sp>
      <p:sp>
        <p:nvSpPr>
          <p:cNvPr id="83" name="SK-17-text-82"/>
          <p:cNvSpPr/>
          <p:nvPr/>
        </p:nvSpPr>
        <p:spPr>
          <a:xfrm>
            <a:off x="3262926" y="4421175"/>
            <a:ext cx="769448" cy="3864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80mg</a:t>
            </a:r>
            <a:endParaRPr lang="en-US" sz="1200" dirty="0"/>
          </a:p>
        </p:txBody>
      </p:sp>
      <p:sp>
        <p:nvSpPr>
          <p:cNvPr id="84" name="SK-17-text-83"/>
          <p:cNvSpPr/>
          <p:nvPr/>
        </p:nvSpPr>
        <p:spPr>
          <a:xfrm>
            <a:off x="4241924" y="4421175"/>
            <a:ext cx="1047609" cy="3864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Oral</a:t>
            </a:r>
            <a:endParaRPr lang="en-US" sz="1200" dirty="0"/>
          </a:p>
        </p:txBody>
      </p:sp>
      <p:sp>
        <p:nvSpPr>
          <p:cNvPr id="85" name="SK-17-text-84"/>
          <p:cNvSpPr/>
          <p:nvPr/>
        </p:nvSpPr>
        <p:spPr>
          <a:xfrm>
            <a:off x="5680059" y="4538266"/>
            <a:ext cx="3676650" cy="1479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000000"/>
                </a:solidFill>
              </a:rPr>
              <a:t>High efficacy profile</a:t>
            </a:r>
            <a:endParaRPr lang="en-US" sz="1125" dirty="0"/>
          </a:p>
        </p:txBody>
      </p:sp>
      <p:sp>
        <p:nvSpPr>
          <p:cNvPr id="86" name="SK-17-text-85"/>
          <p:cNvSpPr/>
          <p:nvPr/>
        </p:nvSpPr>
        <p:spPr>
          <a:xfrm>
            <a:off x="496343" y="4807671"/>
            <a:ext cx="2220990" cy="3864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</a:rPr>
              <a:t>Almotriptan</a:t>
            </a:r>
            <a:endParaRPr lang="en-US" sz="1575" dirty="0"/>
          </a:p>
        </p:txBody>
      </p:sp>
      <p:sp>
        <p:nvSpPr>
          <p:cNvPr id="87" name="SK-17-text-86"/>
          <p:cNvSpPr/>
          <p:nvPr/>
        </p:nvSpPr>
        <p:spPr>
          <a:xfrm>
            <a:off x="1768087" y="4807671"/>
            <a:ext cx="1285289" cy="3864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12.5mg oral</a:t>
            </a:r>
            <a:endParaRPr lang="en-US" sz="1200" dirty="0"/>
          </a:p>
        </p:txBody>
      </p:sp>
      <p:sp>
        <p:nvSpPr>
          <p:cNvPr id="88" name="SK-17-text-87"/>
          <p:cNvSpPr/>
          <p:nvPr/>
        </p:nvSpPr>
        <p:spPr>
          <a:xfrm>
            <a:off x="3262926" y="4807671"/>
            <a:ext cx="769448" cy="3864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25mg</a:t>
            </a:r>
            <a:endParaRPr lang="en-US" sz="1200" dirty="0"/>
          </a:p>
        </p:txBody>
      </p:sp>
      <p:sp>
        <p:nvSpPr>
          <p:cNvPr id="89" name="SK-17-text-88"/>
          <p:cNvSpPr/>
          <p:nvPr/>
        </p:nvSpPr>
        <p:spPr>
          <a:xfrm>
            <a:off x="4241924" y="4807671"/>
            <a:ext cx="1047609" cy="3864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Oral</a:t>
            </a:r>
            <a:endParaRPr lang="en-US" sz="1200" dirty="0"/>
          </a:p>
        </p:txBody>
      </p:sp>
      <p:sp>
        <p:nvSpPr>
          <p:cNvPr id="90" name="SK-17-text-89"/>
          <p:cNvSpPr/>
          <p:nvPr/>
        </p:nvSpPr>
        <p:spPr>
          <a:xfrm>
            <a:off x="5680059" y="4924762"/>
            <a:ext cx="6511941" cy="147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000000"/>
                </a:solidFill>
              </a:rPr>
              <a:t>Good tolerability · Useful in triptan-sensitive patients</a:t>
            </a:r>
            <a:endParaRPr lang="en-US" sz="1125" dirty="0"/>
          </a:p>
        </p:txBody>
      </p:sp>
      <p:sp>
        <p:nvSpPr>
          <p:cNvPr id="91" name="SK-17-text-90"/>
          <p:cNvSpPr/>
          <p:nvPr/>
        </p:nvSpPr>
        <p:spPr>
          <a:xfrm>
            <a:off x="496343" y="5194167"/>
            <a:ext cx="2413806" cy="5529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</a:rPr>
              <a:t>Frovatriptan</a:t>
            </a:r>
            <a:endParaRPr lang="en-US" sz="1575" dirty="0"/>
          </a:p>
        </p:txBody>
      </p:sp>
      <p:sp>
        <p:nvSpPr>
          <p:cNvPr id="92" name="SK-17-text-91"/>
          <p:cNvSpPr/>
          <p:nvPr/>
        </p:nvSpPr>
        <p:spPr>
          <a:xfrm>
            <a:off x="1768087" y="5194167"/>
            <a:ext cx="1285289" cy="5529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2.5mg oral</a:t>
            </a:r>
            <a:endParaRPr lang="en-US" sz="1200" dirty="0"/>
          </a:p>
        </p:txBody>
      </p:sp>
      <p:sp>
        <p:nvSpPr>
          <p:cNvPr id="93" name="SK-17-text-92"/>
          <p:cNvSpPr/>
          <p:nvPr/>
        </p:nvSpPr>
        <p:spPr>
          <a:xfrm>
            <a:off x="3262926" y="5194167"/>
            <a:ext cx="769448" cy="5529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7.5mg</a:t>
            </a:r>
            <a:endParaRPr lang="en-US" sz="1200" dirty="0"/>
          </a:p>
        </p:txBody>
      </p:sp>
      <p:sp>
        <p:nvSpPr>
          <p:cNvPr id="94" name="SK-17-text-93"/>
          <p:cNvSpPr/>
          <p:nvPr/>
        </p:nvSpPr>
        <p:spPr>
          <a:xfrm>
            <a:off x="4241924" y="5194167"/>
            <a:ext cx="1047609" cy="5529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</a:rPr>
              <a:t>Oral</a:t>
            </a:r>
            <a:endParaRPr lang="en-US" sz="1200" dirty="0"/>
          </a:p>
        </p:txBody>
      </p:sp>
      <p:sp>
        <p:nvSpPr>
          <p:cNvPr id="95" name="SK-17-text-94"/>
          <p:cNvSpPr/>
          <p:nvPr/>
        </p:nvSpPr>
        <p:spPr>
          <a:xfrm>
            <a:off x="5680059" y="5292626"/>
            <a:ext cx="291465" cy="1740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D4A341"/>
                </a:solidFill>
              </a:rPr>
              <a:t>★</a:t>
            </a:r>
            <a:endParaRPr lang="en-US" sz="1350" dirty="0"/>
          </a:p>
        </p:txBody>
      </p:sp>
      <p:sp>
        <p:nvSpPr>
          <p:cNvPr id="96" name="SK-17-text-95"/>
          <p:cNvSpPr/>
          <p:nvPr/>
        </p:nvSpPr>
        <p:spPr>
          <a:xfrm>
            <a:off x="5910297" y="5318738"/>
            <a:ext cx="3359072" cy="3254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000000"/>
                </a:solidFill>
              </a:rPr>
              <a:t>Long half-life · First choice for menstrual migraine prophylaxis (2.5mg BD, 2 days before onset)</a:t>
            </a:r>
            <a:endParaRPr lang="en-US" sz="1125" dirty="0"/>
          </a:p>
        </p:txBody>
      </p:sp>
      <p:sp>
        <p:nvSpPr>
          <p:cNvPr id="97" name="SK-17-text-96"/>
          <p:cNvSpPr/>
          <p:nvPr/>
        </p:nvSpPr>
        <p:spPr>
          <a:xfrm>
            <a:off x="329059" y="137071"/>
            <a:ext cx="10077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CC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MIGRAINE TREATMENT · SLIDE 17 OF 35</a:t>
            </a:r>
            <a:endParaRPr lang="en-US" sz="1500" dirty="0"/>
          </a:p>
        </p:txBody>
      </p:sp>
      <p:sp>
        <p:nvSpPr>
          <p:cNvPr id="98" name="SK-17-text-97"/>
          <p:cNvSpPr/>
          <p:nvPr/>
        </p:nvSpPr>
        <p:spPr>
          <a:xfrm>
            <a:off x="9997380" y="150763"/>
            <a:ext cx="21946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CC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BNF-verified · May 2026</a:t>
            </a:r>
            <a:endParaRPr lang="en-US" sz="1350" dirty="0"/>
          </a:p>
        </p:txBody>
      </p:sp>
      <p:sp>
        <p:nvSpPr>
          <p:cNvPr id="99" name="SK-17-text-98"/>
          <p:cNvSpPr/>
          <p:nvPr/>
        </p:nvSpPr>
        <p:spPr>
          <a:xfrm>
            <a:off x="341263" y="459432"/>
            <a:ext cx="1185073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Triptan Selection and BNF Dosing</a:t>
            </a:r>
            <a:endParaRPr lang="en-US" sz="3300" dirty="0"/>
          </a:p>
        </p:txBody>
      </p:sp>
      <p:sp>
        <p:nvSpPr>
          <p:cNvPr id="100" name="SK-17-text-99"/>
          <p:cNvSpPr/>
          <p:nvPr/>
        </p:nvSpPr>
        <p:spPr>
          <a:xfrm>
            <a:off x="1450777" y="1220688"/>
            <a:ext cx="1074122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at onset of headache — not during aura. Allow 2 hours before repeat dose.</a:t>
            </a:r>
            <a:endParaRPr lang="en-US" sz="1650" dirty="0"/>
          </a:p>
        </p:txBody>
      </p:sp>
      <p:sp>
        <p:nvSpPr>
          <p:cNvPr id="101" name="SK-17-text-100"/>
          <p:cNvSpPr/>
          <p:nvPr/>
        </p:nvSpPr>
        <p:spPr>
          <a:xfrm>
            <a:off x="414486" y="6199584"/>
            <a:ext cx="117775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doses BNF-verified May 2026. Triptans are 5-HT1B/1D agonists. Recurrence occurs in 20–40% of attacks within 24 hours.</a:t>
            </a:r>
            <a:endParaRPr lang="en-US" sz="1200" dirty="0"/>
          </a:p>
        </p:txBody>
      </p:sp>
      <p:sp>
        <p:nvSpPr>
          <p:cNvPr id="102" name="SK-17-text-101"/>
          <p:cNvSpPr/>
          <p:nvPr/>
        </p:nvSpPr>
        <p:spPr>
          <a:xfrm>
            <a:off x="10168086" y="1954411"/>
            <a:ext cx="202391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Non-oral options</a:t>
            </a:r>
            <a:endParaRPr lang="en-US" sz="1500" dirty="0"/>
          </a:p>
        </p:txBody>
      </p:sp>
      <p:sp>
        <p:nvSpPr>
          <p:cNvPr id="103" name="SK-17-text-102"/>
          <p:cNvSpPr/>
          <p:nvPr/>
        </p:nvSpPr>
        <p:spPr>
          <a:xfrm>
            <a:off x="10253365" y="2180779"/>
            <a:ext cx="19386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vomiting</a:t>
            </a:r>
            <a:endParaRPr lang="en-US" sz="1500" dirty="0"/>
          </a:p>
        </p:txBody>
      </p:sp>
      <p:sp>
        <p:nvSpPr>
          <p:cNvPr id="104" name="SK-17-text-103"/>
          <p:cNvSpPr/>
          <p:nvPr/>
        </p:nvSpPr>
        <p:spPr>
          <a:xfrm>
            <a:off x="10094863" y="2413992"/>
            <a:ext cx="20971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Sumatriptan SC 6mg</a:t>
            </a:r>
            <a:endParaRPr lang="en-US" sz="1350" dirty="0"/>
          </a:p>
        </p:txBody>
      </p:sp>
      <p:sp>
        <p:nvSpPr>
          <p:cNvPr id="105" name="SK-17-text-104"/>
          <p:cNvSpPr/>
          <p:nvPr/>
        </p:nvSpPr>
        <p:spPr>
          <a:xfrm>
            <a:off x="9960769" y="2626519"/>
            <a:ext cx="22312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Sumatriptan nasal 20mg</a:t>
            </a:r>
            <a:endParaRPr lang="en-US" sz="1350" dirty="0"/>
          </a:p>
        </p:txBody>
      </p:sp>
      <p:sp>
        <p:nvSpPr>
          <p:cNvPr id="106" name="SK-17-text-105"/>
          <p:cNvSpPr/>
          <p:nvPr/>
        </p:nvSpPr>
        <p:spPr>
          <a:xfrm>
            <a:off x="9985177" y="2832348"/>
            <a:ext cx="22068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Zolmitriptan nasal 5mg</a:t>
            </a:r>
            <a:endParaRPr lang="en-US" sz="1350" dirty="0"/>
          </a:p>
        </p:txBody>
      </p:sp>
      <p:sp>
        <p:nvSpPr>
          <p:cNvPr id="107" name="SK-17-text-106"/>
          <p:cNvSpPr/>
          <p:nvPr/>
        </p:nvSpPr>
        <p:spPr>
          <a:xfrm>
            <a:off x="10143679" y="3607296"/>
            <a:ext cx="20483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triptans NOT</a:t>
            </a:r>
            <a:endParaRPr lang="en-US" sz="1500" dirty="0"/>
          </a:p>
        </p:txBody>
      </p:sp>
      <p:sp>
        <p:nvSpPr>
          <p:cNvPr id="108" name="SK-17-text-107"/>
          <p:cNvSpPr/>
          <p:nvPr/>
        </p:nvSpPr>
        <p:spPr>
          <a:xfrm>
            <a:off x="10131475" y="3847207"/>
            <a:ext cx="20605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 in cluster</a:t>
            </a:r>
            <a:endParaRPr lang="en-US" sz="1500" dirty="0"/>
          </a:p>
        </p:txBody>
      </p:sp>
      <p:sp>
        <p:nvSpPr>
          <p:cNvPr id="109" name="SK-17-text-108"/>
          <p:cNvSpPr/>
          <p:nvPr/>
        </p:nvSpPr>
        <p:spPr>
          <a:xfrm>
            <a:off x="10021788" y="4073575"/>
            <a:ext cx="21702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— too slow</a:t>
            </a:r>
            <a:endParaRPr lang="en-US" sz="1500" dirty="0"/>
          </a:p>
        </p:txBody>
      </p:sp>
      <p:sp>
        <p:nvSpPr>
          <p:cNvPr id="110" name="SK-17-text-109"/>
          <p:cNvSpPr/>
          <p:nvPr/>
        </p:nvSpPr>
        <p:spPr>
          <a:xfrm>
            <a:off x="9972973" y="4896594"/>
            <a:ext cx="22190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recurrence</a:t>
            </a:r>
            <a:endParaRPr lang="en-US" sz="1500" dirty="0"/>
          </a:p>
        </p:txBody>
      </p:sp>
      <p:sp>
        <p:nvSpPr>
          <p:cNvPr id="111" name="SK-17-text-110"/>
          <p:cNvSpPr/>
          <p:nvPr/>
        </p:nvSpPr>
        <p:spPr>
          <a:xfrm>
            <a:off x="10094863" y="5129659"/>
            <a:ext cx="20971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20–40% within 24h</a:t>
            </a:r>
            <a:endParaRPr lang="en-US" sz="1500" dirty="0"/>
          </a:p>
        </p:txBody>
      </p:sp>
      <p:sp>
        <p:nvSpPr>
          <p:cNvPr id="112" name="SK-17-text-111"/>
          <p:cNvSpPr/>
          <p:nvPr/>
        </p:nvSpPr>
        <p:spPr>
          <a:xfrm>
            <a:off x="10033992" y="5431482"/>
            <a:ext cx="21580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naratriptan</a:t>
            </a:r>
            <a:endParaRPr lang="en-US" sz="1500" dirty="0"/>
          </a:p>
        </p:txBody>
      </p:sp>
      <p:sp>
        <p:nvSpPr>
          <p:cNvPr id="113" name="SK-17-text-112"/>
          <p:cNvSpPr/>
          <p:nvPr/>
        </p:nvSpPr>
        <p:spPr>
          <a:xfrm>
            <a:off x="10168086" y="5664696"/>
            <a:ext cx="20239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frovatriptan for</a:t>
            </a:r>
            <a:endParaRPr lang="en-US" sz="1500" dirty="0"/>
          </a:p>
        </p:txBody>
      </p:sp>
      <p:sp>
        <p:nvSpPr>
          <p:cNvPr id="114" name="SK-17-text-113"/>
          <p:cNvSpPr/>
          <p:nvPr/>
        </p:nvSpPr>
        <p:spPr>
          <a:xfrm>
            <a:off x="10168086" y="5911453"/>
            <a:ext cx="20239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recurrence-prone</a:t>
            </a:r>
            <a:endParaRPr lang="en-US" sz="1500" dirty="0"/>
          </a:p>
        </p:txBody>
      </p:sp>
      <p:sp>
        <p:nvSpPr>
          <p:cNvPr id="115" name="SK-17-text-114"/>
          <p:cNvSpPr/>
          <p:nvPr/>
        </p:nvSpPr>
        <p:spPr>
          <a:xfrm>
            <a:off x="10545961" y="6124129"/>
            <a:ext cx="16460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</a:t>
            </a:r>
            <a:endParaRPr lang="en-US" sz="1500" dirty="0"/>
          </a:p>
        </p:txBody>
      </p:sp>
      <p:sp>
        <p:nvSpPr>
          <p:cNvPr id="116" name="SK-17-text-115"/>
          <p:cNvSpPr/>
          <p:nvPr/>
        </p:nvSpPr>
        <p:spPr>
          <a:xfrm>
            <a:off x="292596" y="6638479"/>
            <a:ext cx="118994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Bradford VTS Teaching Deck · NICE CG150 Dec 2025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60759"/>
            <a:ext cx="10972800" cy="1905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125861"/>
            <a:ext cx="3425875" cy="370329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090" y="2125861"/>
            <a:ext cx="3425875" cy="3703290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6377" y="2125861"/>
            <a:ext cx="3425875" cy="3703290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7953" y="2914650"/>
            <a:ext cx="2974777" cy="1652736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7953" y="2914650"/>
            <a:ext cx="121890" cy="1652736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6144667"/>
            <a:ext cx="10972800" cy="713184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46282" y="1927027"/>
            <a:ext cx="621655" cy="425053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03255" y="1892796"/>
            <a:ext cx="560784" cy="493663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60377" y="1885950"/>
            <a:ext cx="524173" cy="514350"/>
          </a:xfrm>
          <a:prstGeom prst="rect">
            <a:avLst/>
          </a:prstGeom>
        </p:spPr>
      </p:pic>
      <p:sp>
        <p:nvSpPr>
          <p:cNvPr id="13" name="SK-18-text-12"/>
          <p:cNvSpPr/>
          <p:nvPr/>
        </p:nvSpPr>
        <p:spPr>
          <a:xfrm>
            <a:off x="572988" y="493663"/>
            <a:ext cx="1022508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TRIPTAN SAFETY GUIDE · NICE CG150 DEC 2025</a:t>
            </a:r>
            <a:endParaRPr lang="en-US" sz="1425" dirty="0"/>
          </a:p>
        </p:txBody>
      </p:sp>
      <p:sp>
        <p:nvSpPr>
          <p:cNvPr id="14" name="SK-18-text-13"/>
          <p:cNvSpPr/>
          <p:nvPr/>
        </p:nvSpPr>
        <p:spPr>
          <a:xfrm>
            <a:off x="572988" y="781794"/>
            <a:ext cx="1161901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Triptan Contraindications and Safety</a:t>
            </a:r>
            <a:endParaRPr lang="en-US" sz="3750" dirty="0"/>
          </a:p>
        </p:txBody>
      </p:sp>
      <p:sp>
        <p:nvSpPr>
          <p:cNvPr id="15" name="SK-18-text-14"/>
          <p:cNvSpPr/>
          <p:nvPr/>
        </p:nvSpPr>
        <p:spPr>
          <a:xfrm>
            <a:off x="572988" y="1344067"/>
            <a:ext cx="1161901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A8A8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checks before every prescription</a:t>
            </a:r>
            <a:endParaRPr lang="en-US" sz="2400" dirty="0"/>
          </a:p>
        </p:txBody>
      </p:sp>
      <p:sp>
        <p:nvSpPr>
          <p:cNvPr id="16" name="SK-18-text-15"/>
          <p:cNvSpPr/>
          <p:nvPr/>
        </p:nvSpPr>
        <p:spPr>
          <a:xfrm>
            <a:off x="715566" y="2530525"/>
            <a:ext cx="321364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 CONTRAINDICATIONS</a:t>
            </a:r>
            <a:endParaRPr lang="en-US" sz="1650" dirty="0"/>
          </a:p>
        </p:txBody>
      </p:sp>
      <p:sp>
        <p:nvSpPr>
          <p:cNvPr id="17" name="SK-18-text-16"/>
          <p:cNvSpPr/>
          <p:nvPr/>
        </p:nvSpPr>
        <p:spPr>
          <a:xfrm>
            <a:off x="816769" y="2914650"/>
            <a:ext cx="5810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Ischaemic heart disease</a:t>
            </a:r>
            <a:endParaRPr lang="en-US" sz="1500" dirty="0"/>
          </a:p>
        </p:txBody>
      </p:sp>
      <p:sp>
        <p:nvSpPr>
          <p:cNvPr id="18" name="SK-18-text-17"/>
          <p:cNvSpPr/>
          <p:nvPr/>
        </p:nvSpPr>
        <p:spPr>
          <a:xfrm>
            <a:off x="816769" y="3257550"/>
            <a:ext cx="22919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Cerebrovascular disease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(stroke / TIA history)</a:t>
            </a:r>
            <a:endParaRPr lang="en-US" sz="1500" dirty="0"/>
          </a:p>
        </p:txBody>
      </p:sp>
      <p:sp>
        <p:nvSpPr>
          <p:cNvPr id="19" name="SK-18-text-18"/>
          <p:cNvSpPr/>
          <p:nvPr/>
        </p:nvSpPr>
        <p:spPr>
          <a:xfrm>
            <a:off x="816769" y="3812977"/>
            <a:ext cx="6724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Peripheral vascular disease</a:t>
            </a:r>
            <a:endParaRPr lang="en-US" sz="1500" dirty="0"/>
          </a:p>
        </p:txBody>
      </p:sp>
      <p:sp>
        <p:nvSpPr>
          <p:cNvPr id="20" name="SK-18-text-19"/>
          <p:cNvSpPr/>
          <p:nvPr/>
        </p:nvSpPr>
        <p:spPr>
          <a:xfrm>
            <a:off x="828973" y="4135338"/>
            <a:ext cx="62674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Uncontrolled hypertension</a:t>
            </a:r>
            <a:endParaRPr lang="en-US" sz="1500" dirty="0"/>
          </a:p>
        </p:txBody>
      </p:sp>
      <p:sp>
        <p:nvSpPr>
          <p:cNvPr id="21" name="SK-18-text-20"/>
          <p:cNvSpPr/>
          <p:nvPr/>
        </p:nvSpPr>
        <p:spPr>
          <a:xfrm>
            <a:off x="828973" y="4464546"/>
            <a:ext cx="48958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Hemiplegic migraine</a:t>
            </a:r>
            <a:endParaRPr lang="en-US" sz="1500" dirty="0"/>
          </a:p>
        </p:txBody>
      </p:sp>
      <p:sp>
        <p:nvSpPr>
          <p:cNvPr id="22" name="SK-18-text-21"/>
          <p:cNvSpPr/>
          <p:nvPr/>
        </p:nvSpPr>
        <p:spPr>
          <a:xfrm>
            <a:off x="828973" y="4793605"/>
            <a:ext cx="5353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Basilar-type migraine</a:t>
            </a:r>
            <a:endParaRPr lang="en-US" sz="1500" dirty="0"/>
          </a:p>
        </p:txBody>
      </p:sp>
      <p:sp>
        <p:nvSpPr>
          <p:cNvPr id="23" name="SK-18-text-22"/>
          <p:cNvSpPr/>
          <p:nvPr/>
        </p:nvSpPr>
        <p:spPr>
          <a:xfrm>
            <a:off x="5104805" y="2530525"/>
            <a:ext cx="19700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WITH CAUTION</a:t>
            </a:r>
            <a:endParaRPr lang="en-US" sz="1650" dirty="0"/>
          </a:p>
        </p:txBody>
      </p:sp>
      <p:sp>
        <p:nvSpPr>
          <p:cNvPr id="24" name="SK-18-text-23"/>
          <p:cNvSpPr/>
          <p:nvPr/>
        </p:nvSpPr>
        <p:spPr>
          <a:xfrm>
            <a:off x="4584055" y="2921496"/>
            <a:ext cx="27918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Pregnancy — not licensed; use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if benefit outweighs risk</a:t>
            </a:r>
            <a:endParaRPr lang="en-US" sz="1500" dirty="0"/>
          </a:p>
        </p:txBody>
      </p:sp>
      <p:sp>
        <p:nvSpPr>
          <p:cNvPr id="25" name="SK-18-text-24"/>
          <p:cNvSpPr/>
          <p:nvPr/>
        </p:nvSpPr>
        <p:spPr>
          <a:xfrm>
            <a:off x="4779169" y="3456384"/>
            <a:ext cx="231636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Sumatriptan has the most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data in pregnancy</a:t>
            </a:r>
            <a:endParaRPr lang="en-US" sz="1425" dirty="0"/>
          </a:p>
        </p:txBody>
      </p:sp>
      <p:sp>
        <p:nvSpPr>
          <p:cNvPr id="26" name="SK-18-text-25"/>
          <p:cNvSpPr/>
          <p:nvPr/>
        </p:nvSpPr>
        <p:spPr>
          <a:xfrm>
            <a:off x="4584055" y="3984427"/>
            <a:ext cx="288949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Breastfeeding — seek specialist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advice</a:t>
            </a:r>
            <a:endParaRPr lang="en-US" sz="1500" dirty="0"/>
          </a:p>
        </p:txBody>
      </p:sp>
      <p:sp>
        <p:nvSpPr>
          <p:cNvPr id="27" name="SK-18-text-26"/>
          <p:cNvSpPr/>
          <p:nvPr/>
        </p:nvSpPr>
        <p:spPr>
          <a:xfrm>
            <a:off x="4584055" y="4533007"/>
            <a:ext cx="298698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Controlled hypertension — check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BP before prescribing</a:t>
            </a:r>
            <a:endParaRPr lang="en-US" sz="1500" dirty="0"/>
          </a:p>
        </p:txBody>
      </p:sp>
      <p:sp>
        <p:nvSpPr>
          <p:cNvPr id="28" name="SK-18-text-27"/>
          <p:cNvSpPr/>
          <p:nvPr/>
        </p:nvSpPr>
        <p:spPr>
          <a:xfrm>
            <a:off x="4584055" y="5074890"/>
            <a:ext cx="298698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Elderly patients — cardiovascular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assessment required</a:t>
            </a:r>
            <a:endParaRPr lang="en-US" sz="1500" dirty="0"/>
          </a:p>
        </p:txBody>
      </p:sp>
      <p:sp>
        <p:nvSpPr>
          <p:cNvPr id="29" name="SK-18-text-28"/>
          <p:cNvSpPr/>
          <p:nvPr/>
        </p:nvSpPr>
        <p:spPr>
          <a:xfrm>
            <a:off x="8640366" y="2530525"/>
            <a:ext cx="242113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DRUG INTERACTION</a:t>
            </a:r>
            <a:endParaRPr lang="en-US" sz="1650" dirty="0"/>
          </a:p>
        </p:txBody>
      </p:sp>
      <p:sp>
        <p:nvSpPr>
          <p:cNvPr id="30" name="SK-18-text-29"/>
          <p:cNvSpPr/>
          <p:nvPr/>
        </p:nvSpPr>
        <p:spPr>
          <a:xfrm>
            <a:off x="8522196" y="3017490"/>
            <a:ext cx="36698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Propranolol + Rizatriptan</a:t>
            </a:r>
            <a:endParaRPr lang="en-US" sz="1650" dirty="0"/>
          </a:p>
        </p:txBody>
      </p:sp>
      <p:sp>
        <p:nvSpPr>
          <p:cNvPr id="31" name="SK-18-text-30"/>
          <p:cNvSpPr/>
          <p:nvPr/>
        </p:nvSpPr>
        <p:spPr>
          <a:xfrm>
            <a:off x="8522196" y="3312319"/>
            <a:ext cx="248706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Propranolol doubles rizatriptan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plasma levels.</a:t>
            </a:r>
            <a:endParaRPr lang="en-US" sz="1425" dirty="0"/>
          </a:p>
        </p:txBody>
      </p:sp>
      <p:sp>
        <p:nvSpPr>
          <p:cNvPr id="32" name="SK-18-text-31"/>
          <p:cNvSpPr/>
          <p:nvPr/>
        </p:nvSpPr>
        <p:spPr>
          <a:xfrm>
            <a:off x="8534400" y="3812977"/>
            <a:ext cx="2706588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Reduce rizatriptan dose to 5mg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(not 10mg) when co-prescribed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propranolol</a:t>
            </a:r>
            <a:endParaRPr lang="en-US" sz="1425" dirty="0"/>
          </a:p>
        </p:txBody>
      </p:sp>
      <p:sp>
        <p:nvSpPr>
          <p:cNvPr id="33" name="SK-18-text-32"/>
          <p:cNvSpPr/>
          <p:nvPr/>
        </p:nvSpPr>
        <p:spPr>
          <a:xfrm>
            <a:off x="8339286" y="4649688"/>
            <a:ext cx="282847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No dose adjustment needed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other triptans with propranolol</a:t>
            </a:r>
            <a:endParaRPr lang="en-US" sz="1500" dirty="0"/>
          </a:p>
        </p:txBody>
      </p:sp>
      <p:sp>
        <p:nvSpPr>
          <p:cNvPr id="34" name="SK-18-text-33"/>
          <p:cNvSpPr/>
          <p:nvPr/>
        </p:nvSpPr>
        <p:spPr>
          <a:xfrm>
            <a:off x="8339286" y="5198269"/>
            <a:ext cx="299918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Check all concurrent medications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prescribing any triptan</a:t>
            </a:r>
            <a:endParaRPr lang="en-US" sz="1500" dirty="0"/>
          </a:p>
        </p:txBody>
      </p:sp>
      <p:sp>
        <p:nvSpPr>
          <p:cNvPr id="35" name="SK-18-text-34"/>
          <p:cNvSpPr/>
          <p:nvPr/>
        </p:nvSpPr>
        <p:spPr>
          <a:xfrm>
            <a:off x="1901875" y="6240661"/>
            <a:ext cx="830267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🎯 AKT PEARL — Oral triptans are ineffective in cluster headache (too slow onset).</a:t>
            </a:r>
            <a:endParaRPr lang="en-US" sz="1725" dirty="0"/>
          </a:p>
          <a:p>
            <a:pPr marL="0" indent="0" algn="ctr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Sumatriptan 6mg SC is the triptan of choice for cluster attacks.</a:t>
            </a:r>
            <a:endParaRPr lang="en-US" sz="17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17490"/>
            <a:ext cx="12192000" cy="781794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600819"/>
            <a:ext cx="11021467" cy="190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6450657"/>
            <a:ext cx="11021467" cy="19050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4173" y="179843"/>
            <a:ext cx="3723114" cy="34120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7380" y="754261"/>
            <a:ext cx="1950690" cy="2194471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1947565"/>
            <a:ext cx="5291286" cy="2852886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455" y="2153245"/>
            <a:ext cx="2072580" cy="370284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290" y="4416177"/>
            <a:ext cx="4389090" cy="14288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2855" y="1947565"/>
            <a:ext cx="5193655" cy="2852886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54267" y="2180630"/>
            <a:ext cx="1950690" cy="370284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6471" y="4416177"/>
            <a:ext cx="4389090" cy="14288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298" y="2893963"/>
            <a:ext cx="5071765" cy="383977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5006280"/>
            <a:ext cx="11021467" cy="1165771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3875" y="2989957"/>
            <a:ext cx="231577" cy="239911"/>
          </a:xfrm>
          <a:prstGeom prst="rect">
            <a:avLst/>
          </a:prstGeom>
        </p:spPr>
      </p:pic>
      <p:sp>
        <p:nvSpPr>
          <p:cNvPr id="17" name="SK-19-text-16"/>
          <p:cNvSpPr/>
          <p:nvPr/>
        </p:nvSpPr>
        <p:spPr>
          <a:xfrm>
            <a:off x="572988" y="287982"/>
            <a:ext cx="93249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9C8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 · ACUTE MIGRAINE TREATMENT</a:t>
            </a:r>
            <a:endParaRPr lang="en-US" sz="1650" dirty="0"/>
          </a:p>
        </p:txBody>
      </p:sp>
      <p:sp>
        <p:nvSpPr>
          <p:cNvPr id="18" name="SK-19-text-17"/>
          <p:cNvSpPr/>
          <p:nvPr/>
        </p:nvSpPr>
        <p:spPr>
          <a:xfrm>
            <a:off x="8266063" y="267444"/>
            <a:ext cx="39259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NEW — NICE APPROVED 2025/2026</a:t>
            </a:r>
            <a:endParaRPr lang="en-US" sz="1575" dirty="0"/>
          </a:p>
        </p:txBody>
      </p:sp>
      <p:sp>
        <p:nvSpPr>
          <p:cNvPr id="19" name="SK-19-text-18"/>
          <p:cNvSpPr/>
          <p:nvPr/>
        </p:nvSpPr>
        <p:spPr>
          <a:xfrm>
            <a:off x="572988" y="864096"/>
            <a:ext cx="11619012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8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CGRP Antagonists (Gepants)</a:t>
            </a:r>
            <a:endParaRPr lang="en-US" sz="3825" dirty="0"/>
          </a:p>
        </p:txBody>
      </p:sp>
      <p:sp>
        <p:nvSpPr>
          <p:cNvPr id="20" name="SK-19-text-19"/>
          <p:cNvSpPr/>
          <p:nvPr/>
        </p:nvSpPr>
        <p:spPr>
          <a:xfrm>
            <a:off x="572988" y="1426369"/>
            <a:ext cx="1161901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F9C8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triptans fail — a new class with a critical advantage</a:t>
            </a:r>
            <a:endParaRPr lang="en-US" sz="2250" dirty="0"/>
          </a:p>
        </p:txBody>
      </p:sp>
      <p:sp>
        <p:nvSpPr>
          <p:cNvPr id="21" name="SK-19-text-20"/>
          <p:cNvSpPr/>
          <p:nvPr/>
        </p:nvSpPr>
        <p:spPr>
          <a:xfrm>
            <a:off x="1036290" y="2208163"/>
            <a:ext cx="33337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RIMEGEPANT</a:t>
            </a:r>
            <a:endParaRPr lang="en-US" sz="2100" dirty="0"/>
          </a:p>
        </p:txBody>
      </p:sp>
      <p:sp>
        <p:nvSpPr>
          <p:cNvPr id="22" name="SK-19-text-21"/>
          <p:cNvSpPr/>
          <p:nvPr/>
        </p:nvSpPr>
        <p:spPr>
          <a:xfrm>
            <a:off x="963067" y="2619673"/>
            <a:ext cx="514064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9C8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VYDURA · NICE TA906</a:t>
            </a:r>
            <a:endParaRPr lang="en-US" sz="1575" dirty="0"/>
          </a:p>
        </p:txBody>
      </p:sp>
      <p:sp>
        <p:nvSpPr>
          <p:cNvPr id="23" name="SK-19-text-22"/>
          <p:cNvSpPr/>
          <p:nvPr/>
        </p:nvSpPr>
        <p:spPr>
          <a:xfrm>
            <a:off x="963067" y="2996803"/>
            <a:ext cx="109042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Dose: 75mg wafer (orally dissolving)</a:t>
            </a:r>
            <a:endParaRPr lang="en-US" sz="1800" dirty="0"/>
          </a:p>
        </p:txBody>
      </p:sp>
      <p:sp>
        <p:nvSpPr>
          <p:cNvPr id="24" name="SK-19-text-23"/>
          <p:cNvSpPr/>
          <p:nvPr/>
        </p:nvSpPr>
        <p:spPr>
          <a:xfrm>
            <a:off x="975271" y="3312319"/>
            <a:ext cx="1121672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Use: Acute treatment AND episodic prevention</a:t>
            </a:r>
            <a:endParaRPr lang="en-US" sz="1800" dirty="0"/>
          </a:p>
        </p:txBody>
      </p:sp>
      <p:sp>
        <p:nvSpPr>
          <p:cNvPr id="25" name="SK-19-text-24"/>
          <p:cNvSpPr/>
          <p:nvPr/>
        </p:nvSpPr>
        <p:spPr>
          <a:xfrm>
            <a:off x="975271" y="3620988"/>
            <a:ext cx="1117854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Prevention dose: 75mg every other day</a:t>
            </a:r>
            <a:endParaRPr lang="en-US" sz="1800" dirty="0"/>
          </a:p>
        </p:txBody>
      </p:sp>
      <p:sp>
        <p:nvSpPr>
          <p:cNvPr id="26" name="SK-19-text-25"/>
          <p:cNvSpPr/>
          <p:nvPr/>
        </p:nvSpPr>
        <p:spPr>
          <a:xfrm>
            <a:off x="975271" y="3936355"/>
            <a:ext cx="83439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Access: OTC and prescription</a:t>
            </a:r>
            <a:endParaRPr lang="en-US" sz="1800" dirty="0"/>
          </a:p>
        </p:txBody>
      </p:sp>
      <p:sp>
        <p:nvSpPr>
          <p:cNvPr id="27" name="SK-19-text-26"/>
          <p:cNvSpPr/>
          <p:nvPr/>
        </p:nvSpPr>
        <p:spPr>
          <a:xfrm>
            <a:off x="963067" y="4443859"/>
            <a:ext cx="1066133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9C8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DUAL PURPOSE — only gepant licensed for both</a:t>
            </a:r>
            <a:endParaRPr lang="en-US" sz="1575" dirty="0"/>
          </a:p>
        </p:txBody>
      </p:sp>
      <p:sp>
        <p:nvSpPr>
          <p:cNvPr id="28" name="SK-19-text-27"/>
          <p:cNvSpPr/>
          <p:nvPr/>
        </p:nvSpPr>
        <p:spPr>
          <a:xfrm>
            <a:off x="6851898" y="2208163"/>
            <a:ext cx="30137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ATOGEPANT</a:t>
            </a:r>
            <a:endParaRPr lang="en-US" sz="2100" dirty="0"/>
          </a:p>
        </p:txBody>
      </p:sp>
      <p:sp>
        <p:nvSpPr>
          <p:cNvPr id="29" name="SK-19-text-28"/>
          <p:cNvSpPr/>
          <p:nvPr/>
        </p:nvSpPr>
        <p:spPr>
          <a:xfrm>
            <a:off x="6803082" y="2626519"/>
            <a:ext cx="298037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9C8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TA973</a:t>
            </a:r>
            <a:endParaRPr lang="en-US" sz="1575" dirty="0"/>
          </a:p>
        </p:txBody>
      </p:sp>
      <p:sp>
        <p:nvSpPr>
          <p:cNvPr id="30" name="SK-19-text-29"/>
          <p:cNvSpPr/>
          <p:nvPr/>
        </p:nvSpPr>
        <p:spPr>
          <a:xfrm>
            <a:off x="8644086" y="2667744"/>
            <a:ext cx="35479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9C8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≥2 triptans have failed</a:t>
            </a:r>
            <a:endParaRPr lang="en-US" sz="1650" dirty="0"/>
          </a:p>
        </p:txBody>
      </p:sp>
      <p:sp>
        <p:nvSpPr>
          <p:cNvPr id="31" name="SK-19-text-30"/>
          <p:cNvSpPr/>
          <p:nvPr/>
        </p:nvSpPr>
        <p:spPr>
          <a:xfrm>
            <a:off x="6766471" y="2989957"/>
            <a:ext cx="54255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INDICATE WHEN: · OR triptans are contraindicated</a:t>
            </a:r>
            <a:endParaRPr lang="en-US" sz="1575" dirty="0"/>
          </a:p>
        </p:txBody>
      </p:sp>
      <p:sp>
        <p:nvSpPr>
          <p:cNvPr id="32" name="SK-19-text-31"/>
          <p:cNvSpPr/>
          <p:nvPr/>
        </p:nvSpPr>
        <p:spPr>
          <a:xfrm>
            <a:off x="6803082" y="3312319"/>
            <a:ext cx="53889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Dose: 60mg orally, once daily</a:t>
            </a:r>
            <a:endParaRPr lang="en-US" sz="1800" dirty="0"/>
          </a:p>
        </p:txBody>
      </p:sp>
      <p:sp>
        <p:nvSpPr>
          <p:cNvPr id="33" name="SK-19-text-32"/>
          <p:cNvSpPr/>
          <p:nvPr/>
        </p:nvSpPr>
        <p:spPr>
          <a:xfrm>
            <a:off x="6803082" y="3620988"/>
            <a:ext cx="53889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Use: Preventive treatment only</a:t>
            </a:r>
            <a:endParaRPr lang="en-US" sz="1800" dirty="0"/>
          </a:p>
        </p:txBody>
      </p:sp>
      <p:sp>
        <p:nvSpPr>
          <p:cNvPr id="34" name="SK-19-text-33"/>
          <p:cNvSpPr/>
          <p:nvPr/>
        </p:nvSpPr>
        <p:spPr>
          <a:xfrm>
            <a:off x="6803082" y="3936355"/>
            <a:ext cx="53889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Access: Prescription only</a:t>
            </a:r>
            <a:endParaRPr lang="en-US" sz="1800" dirty="0"/>
          </a:p>
        </p:txBody>
      </p:sp>
      <p:sp>
        <p:nvSpPr>
          <p:cNvPr id="35" name="SK-19-text-34"/>
          <p:cNvSpPr/>
          <p:nvPr/>
        </p:nvSpPr>
        <p:spPr>
          <a:xfrm>
            <a:off x="6803082" y="4443859"/>
            <a:ext cx="538891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9C8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PREVENTION — well tolerated, once daily</a:t>
            </a:r>
            <a:endParaRPr lang="en-US" sz="1575" dirty="0"/>
          </a:p>
        </p:txBody>
      </p:sp>
      <p:sp>
        <p:nvSpPr>
          <p:cNvPr id="36" name="SK-19-text-35"/>
          <p:cNvSpPr/>
          <p:nvPr/>
        </p:nvSpPr>
        <p:spPr>
          <a:xfrm>
            <a:off x="767953" y="5115967"/>
            <a:ext cx="802767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KEY CLINICAL ADVANTAGE</a:t>
            </a:r>
            <a:endParaRPr lang="en-US" sz="2100" dirty="0"/>
          </a:p>
        </p:txBody>
      </p:sp>
      <p:sp>
        <p:nvSpPr>
          <p:cNvPr id="37" name="SK-19-text-36"/>
          <p:cNvSpPr/>
          <p:nvPr/>
        </p:nvSpPr>
        <p:spPr>
          <a:xfrm>
            <a:off x="743694" y="5465713"/>
            <a:ext cx="6900565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Gepants do NOT cause Medication Overuse Headache (MOH)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to use more frequently than triptans — no rebound risk</a:t>
            </a:r>
            <a:endParaRPr lang="en-US" sz="1950" dirty="0"/>
          </a:p>
        </p:txBody>
      </p:sp>
      <p:sp>
        <p:nvSpPr>
          <p:cNvPr id="38" name="SK-19-text-37"/>
          <p:cNvSpPr/>
          <p:nvPr/>
        </p:nvSpPr>
        <p:spPr>
          <a:xfrm>
            <a:off x="8692753" y="5527477"/>
            <a:ext cx="274320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not interact with</a:t>
            </a:r>
            <a:endParaRPr lang="en-US" sz="1650" dirty="0"/>
          </a:p>
          <a:p>
            <a:pPr marL="0" indent="0" algn="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propranolol (unlike rizatriptan)</a:t>
            </a:r>
            <a:endParaRPr lang="en-US" sz="1650" dirty="0"/>
          </a:p>
        </p:txBody>
      </p:sp>
      <p:sp>
        <p:nvSpPr>
          <p:cNvPr id="39" name="SK-19-text-38"/>
          <p:cNvSpPr/>
          <p:nvPr/>
        </p:nvSpPr>
        <p:spPr>
          <a:xfrm>
            <a:off x="365671" y="6508105"/>
            <a:ext cx="11826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(Dec 2025) · BNF verified May 2026</a:t>
            </a:r>
            <a:endParaRPr lang="en-US" sz="1500" dirty="0"/>
          </a:p>
        </p:txBody>
      </p:sp>
      <p:sp>
        <p:nvSpPr>
          <p:cNvPr id="40" name="SK-19-text-39"/>
          <p:cNvSpPr/>
          <p:nvPr/>
        </p:nvSpPr>
        <p:spPr>
          <a:xfrm>
            <a:off x="9131796" y="6521946"/>
            <a:ext cx="30602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9C84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41" name="SK-19-text-40"/>
          <p:cNvSpPr/>
          <p:nvPr/>
        </p:nvSpPr>
        <p:spPr>
          <a:xfrm>
            <a:off x="11192173" y="6521946"/>
            <a:ext cx="9998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 / 35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641896"/>
            <a:ext cx="11021467" cy="1905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2098477"/>
            <a:ext cx="5218063" cy="287982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3255" y="2107406"/>
            <a:ext cx="5803255" cy="9525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482453"/>
            <a:ext cx="2560290" cy="2221855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9263" y="2482453"/>
            <a:ext cx="2560290" cy="2221855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2482453"/>
            <a:ext cx="2560290" cy="2221855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553" y="2482453"/>
            <a:ext cx="2560290" cy="2221855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4965055"/>
            <a:ext cx="3608784" cy="329059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3977" y="4974134"/>
            <a:ext cx="7412682" cy="9525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6423273"/>
            <a:ext cx="11021467" cy="19050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24157" y="4169569"/>
            <a:ext cx="2084784" cy="2263080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99898" y="2715667"/>
            <a:ext cx="804565" cy="754261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95679" y="2695129"/>
            <a:ext cx="792361" cy="788640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79255" y="2695129"/>
            <a:ext cx="792361" cy="788640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87388" y="2674590"/>
            <a:ext cx="767953" cy="809179"/>
          </a:xfrm>
          <a:prstGeom prst="rect">
            <a:avLst/>
          </a:prstGeom>
        </p:spPr>
      </p:pic>
      <p:sp>
        <p:nvSpPr>
          <p:cNvPr id="18" name="SK-20-text-17"/>
          <p:cNvSpPr/>
          <p:nvPr/>
        </p:nvSpPr>
        <p:spPr>
          <a:xfrm>
            <a:off x="572988" y="363438"/>
            <a:ext cx="74609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5B5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· DECEMBER 2025</a:t>
            </a:r>
            <a:endParaRPr lang="en-US" sz="1575" dirty="0"/>
          </a:p>
        </p:txBody>
      </p:sp>
      <p:sp>
        <p:nvSpPr>
          <p:cNvPr id="19" name="SK-20-text-18"/>
          <p:cNvSpPr/>
          <p:nvPr/>
        </p:nvSpPr>
        <p:spPr>
          <a:xfrm>
            <a:off x="572988" y="795486"/>
            <a:ext cx="5498455" cy="11246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372"/>
              </a:lnSpc>
              <a:buNone/>
            </a:pPr>
            <a:r>
              <a:rPr lang="en-US" sz="39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Prophylaxis</a:t>
            </a:r>
            <a:endParaRPr lang="en-US" sz="3975" dirty="0"/>
          </a:p>
          <a:p>
            <a:pPr marL="0" indent="0" algn="l">
              <a:lnSpc>
                <a:spcPts val="4372"/>
              </a:lnSpc>
              <a:buNone/>
            </a:pPr>
            <a:r>
              <a:rPr lang="en-US" sz="39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Initiation Thresholds</a:t>
            </a:r>
            <a:endParaRPr lang="en-US" sz="3975" dirty="0"/>
          </a:p>
        </p:txBody>
      </p:sp>
      <p:sp>
        <p:nvSpPr>
          <p:cNvPr id="20" name="SK-20-text-19"/>
          <p:cNvSpPr/>
          <p:nvPr/>
        </p:nvSpPr>
        <p:spPr>
          <a:xfrm>
            <a:off x="621655" y="2132707"/>
            <a:ext cx="10839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chemeClr val="accent3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PROPHYLAXIS IF ANY OF THE FOLLOWING APPLY</a:t>
            </a:r>
            <a:endParaRPr lang="en-US" sz="15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SK-20-text-20"/>
          <p:cNvSpPr/>
          <p:nvPr/>
        </p:nvSpPr>
        <p:spPr>
          <a:xfrm>
            <a:off x="767953" y="3634680"/>
            <a:ext cx="219447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4 Migraine Days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Month</a:t>
            </a:r>
            <a:endParaRPr lang="en-US" sz="1950" dirty="0"/>
          </a:p>
        </p:txBody>
      </p:sp>
      <p:sp>
        <p:nvSpPr>
          <p:cNvPr id="22" name="SK-20-text-21"/>
          <p:cNvSpPr/>
          <p:nvPr/>
        </p:nvSpPr>
        <p:spPr>
          <a:xfrm>
            <a:off x="934789" y="4313634"/>
            <a:ext cx="187315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NICE threshold</a:t>
            </a:r>
            <a:endParaRPr lang="en-US" sz="1275" dirty="0"/>
          </a:p>
        </p:txBody>
      </p:sp>
      <p:sp>
        <p:nvSpPr>
          <p:cNvPr id="23" name="SK-20-text-22"/>
          <p:cNvSpPr/>
          <p:nvPr/>
        </p:nvSpPr>
        <p:spPr>
          <a:xfrm>
            <a:off x="3596580" y="3634680"/>
            <a:ext cx="217006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Treatments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Frequently Fail</a:t>
            </a:r>
            <a:endParaRPr lang="en-US" sz="1950" dirty="0"/>
          </a:p>
        </p:txBody>
      </p:sp>
      <p:sp>
        <p:nvSpPr>
          <p:cNvPr id="24" name="SK-20-text-23"/>
          <p:cNvSpPr/>
          <p:nvPr/>
        </p:nvSpPr>
        <p:spPr>
          <a:xfrm>
            <a:off x="3799880" y="4320480"/>
            <a:ext cx="17633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are contraindicated</a:t>
            </a:r>
            <a:endParaRPr lang="en-US" sz="1275" dirty="0"/>
          </a:p>
        </p:txBody>
      </p:sp>
      <p:sp>
        <p:nvSpPr>
          <p:cNvPr id="25" name="SK-20-text-24"/>
          <p:cNvSpPr/>
          <p:nvPr/>
        </p:nvSpPr>
        <p:spPr>
          <a:xfrm>
            <a:off x="6376392" y="3634680"/>
            <a:ext cx="2218879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Impact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Quality of Life</a:t>
            </a:r>
            <a:endParaRPr lang="en-US" sz="1950" dirty="0"/>
          </a:p>
        </p:txBody>
      </p:sp>
      <p:sp>
        <p:nvSpPr>
          <p:cNvPr id="26" name="SK-20-text-25"/>
          <p:cNvSpPr/>
          <p:nvPr/>
        </p:nvSpPr>
        <p:spPr>
          <a:xfrm>
            <a:off x="6299299" y="4313634"/>
            <a:ext cx="23729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Work, daily function, wellbeing</a:t>
            </a:r>
            <a:endParaRPr lang="en-US" sz="1275" dirty="0"/>
          </a:p>
        </p:txBody>
      </p:sp>
      <p:sp>
        <p:nvSpPr>
          <p:cNvPr id="27" name="SK-20-text-26"/>
          <p:cNvSpPr/>
          <p:nvPr/>
        </p:nvSpPr>
        <p:spPr>
          <a:xfrm>
            <a:off x="9168259" y="3634680"/>
            <a:ext cx="226769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of Medication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Overuse</a:t>
            </a:r>
            <a:endParaRPr lang="en-US" sz="1950" dirty="0"/>
          </a:p>
        </p:txBody>
      </p:sp>
      <p:sp>
        <p:nvSpPr>
          <p:cNvPr id="28" name="SK-20-text-27"/>
          <p:cNvSpPr/>
          <p:nvPr/>
        </p:nvSpPr>
        <p:spPr>
          <a:xfrm>
            <a:off x="9018091" y="4320480"/>
            <a:ext cx="25558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treatment &gt;10 days/month</a:t>
            </a:r>
            <a:endParaRPr lang="en-US" sz="1275" dirty="0"/>
          </a:p>
        </p:txBody>
      </p:sp>
      <p:sp>
        <p:nvSpPr>
          <p:cNvPr id="29" name="SK-20-text-28"/>
          <p:cNvSpPr/>
          <p:nvPr/>
        </p:nvSpPr>
        <p:spPr>
          <a:xfrm>
            <a:off x="646063" y="5026819"/>
            <a:ext cx="71818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chemeClr val="accent3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PRINCIPLES ONCE STARTED</a:t>
            </a:r>
            <a:endParaRPr lang="en-US" sz="15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0" name="SK-20-text-29"/>
          <p:cNvSpPr/>
          <p:nvPr/>
        </p:nvSpPr>
        <p:spPr>
          <a:xfrm>
            <a:off x="548580" y="5445175"/>
            <a:ext cx="3572173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Trial period - Allow 2–3 months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judging efficacy — do not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abandon early</a:t>
            </a:r>
            <a:endParaRPr lang="en-US" sz="1800" dirty="0"/>
          </a:p>
        </p:txBody>
      </p:sp>
      <p:sp>
        <p:nvSpPr>
          <p:cNvPr id="31" name="SK-20-text-30"/>
          <p:cNvSpPr/>
          <p:nvPr/>
        </p:nvSpPr>
        <p:spPr>
          <a:xfrm>
            <a:off x="4401294" y="5445175"/>
            <a:ext cx="3413671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Duration - Continue for 6–12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 if effective, then review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consider tapering</a:t>
            </a:r>
            <a:endParaRPr lang="en-US" sz="1800" dirty="0"/>
          </a:p>
        </p:txBody>
      </p:sp>
      <p:sp>
        <p:nvSpPr>
          <p:cNvPr id="32" name="SK-20-text-31"/>
          <p:cNvSpPr/>
          <p:nvPr/>
        </p:nvSpPr>
        <p:spPr>
          <a:xfrm>
            <a:off x="8180784" y="5445175"/>
            <a:ext cx="3108871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Lifestyle - Address triggers,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diary, sleep, and exercise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alongside any medication</a:t>
            </a:r>
            <a:endParaRPr lang="en-US" sz="1800" dirty="0"/>
          </a:p>
        </p:txBody>
      </p:sp>
      <p:sp>
        <p:nvSpPr>
          <p:cNvPr id="33" name="SK-20-text-32"/>
          <p:cNvSpPr/>
          <p:nvPr/>
        </p:nvSpPr>
        <p:spPr>
          <a:xfrm>
            <a:off x="463153" y="6604248"/>
            <a:ext cx="707612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</a:t>
            </a:r>
            <a:endParaRPr lang="en-US" sz="1275" dirty="0"/>
          </a:p>
        </p:txBody>
      </p:sp>
      <p:sp>
        <p:nvSpPr>
          <p:cNvPr id="34" name="SK-20-text-33"/>
          <p:cNvSpPr/>
          <p:nvPr/>
        </p:nvSpPr>
        <p:spPr>
          <a:xfrm>
            <a:off x="10867430" y="6597253"/>
            <a:ext cx="12147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20 of 35</a:t>
            </a:r>
            <a:endParaRPr lang="en-US" sz="12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80" y="1414760"/>
            <a:ext cx="11094690" cy="9525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80" y="6510338"/>
            <a:ext cx="11094690" cy="952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9279" y="0"/>
            <a:ext cx="2962573" cy="452586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6173" y="2729359"/>
            <a:ext cx="1584871" cy="2427684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1700659"/>
            <a:ext cx="4998690" cy="2311003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1700659"/>
            <a:ext cx="146298" cy="231100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4580" y="1700659"/>
            <a:ext cx="4998690" cy="231100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4580" y="1700659"/>
            <a:ext cx="146298" cy="2311003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4238179"/>
            <a:ext cx="4998690" cy="201617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80" y="4238179"/>
            <a:ext cx="146298" cy="201617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4580" y="4238179"/>
            <a:ext cx="4998690" cy="201617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4580" y="4238179"/>
            <a:ext cx="146298" cy="201617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7177" y="4375398"/>
            <a:ext cx="304800" cy="329059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1584" y="1837879"/>
            <a:ext cx="280392" cy="329059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565" y="1865263"/>
            <a:ext cx="329059" cy="287982"/>
          </a:xfrm>
          <a:prstGeom prst="rect">
            <a:avLst/>
          </a:prstGeom>
        </p:spPr>
      </p:pic>
      <p:sp>
        <p:nvSpPr>
          <p:cNvPr id="18" name="SK-3-text-17"/>
          <p:cNvSpPr/>
          <p:nvPr/>
        </p:nvSpPr>
        <p:spPr>
          <a:xfrm>
            <a:off x="9246394" y="130225"/>
            <a:ext cx="275034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 · Section 1: Classification</a:t>
            </a:r>
            <a:endParaRPr lang="en-US" sz="1650" dirty="0"/>
          </a:p>
        </p:txBody>
      </p:sp>
      <p:sp>
        <p:nvSpPr>
          <p:cNvPr id="19" name="SK-3-text-18"/>
          <p:cNvSpPr/>
          <p:nvPr/>
        </p:nvSpPr>
        <p:spPr>
          <a:xfrm>
            <a:off x="511969" y="397669"/>
            <a:ext cx="47777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HEADACHES</a:t>
            </a:r>
            <a:endParaRPr lang="en-US" sz="1800" dirty="0"/>
          </a:p>
        </p:txBody>
      </p:sp>
      <p:sp>
        <p:nvSpPr>
          <p:cNvPr id="20" name="SK-3-text-19"/>
          <p:cNvSpPr/>
          <p:nvPr/>
        </p:nvSpPr>
        <p:spPr>
          <a:xfrm>
            <a:off x="511969" y="713184"/>
            <a:ext cx="11680031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FFFFFF"/>
                </a:solidFill>
              </a:rPr>
              <a:t>IHS Headache Classification</a:t>
            </a:r>
            <a:endParaRPr lang="en-US" sz="4050" dirty="0"/>
          </a:p>
        </p:txBody>
      </p:sp>
      <p:sp>
        <p:nvSpPr>
          <p:cNvPr id="21" name="SK-3-text-20"/>
          <p:cNvSpPr/>
          <p:nvPr/>
        </p:nvSpPr>
        <p:spPr>
          <a:xfrm>
            <a:off x="1194792" y="1865263"/>
            <a:ext cx="28860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</a:t>
            </a:r>
            <a:endParaRPr lang="en-US" sz="2250" dirty="0"/>
          </a:p>
        </p:txBody>
      </p:sp>
      <p:sp>
        <p:nvSpPr>
          <p:cNvPr id="22" name="SK-3-text-21"/>
          <p:cNvSpPr/>
          <p:nvPr/>
        </p:nvSpPr>
        <p:spPr>
          <a:xfrm>
            <a:off x="804565" y="2221855"/>
            <a:ext cx="63646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and without aura</a:t>
            </a:r>
            <a:endParaRPr lang="en-US" sz="1950" dirty="0"/>
          </a:p>
        </p:txBody>
      </p:sp>
      <p:sp>
        <p:nvSpPr>
          <p:cNvPr id="23" name="SK-3-text-22"/>
          <p:cNvSpPr/>
          <p:nvPr/>
        </p:nvSpPr>
        <p:spPr>
          <a:xfrm>
            <a:off x="804565" y="2626519"/>
            <a:ext cx="4291459" cy="8777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315"/>
              </a:lnSpc>
              <a:buNone/>
            </a:pPr>
            <a:r>
              <a:rPr lang="en-US" sz="2550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15% of the general population</a:t>
            </a:r>
            <a:endParaRPr lang="en-US" sz="2550" dirty="0"/>
          </a:p>
          <a:p>
            <a:pPr marL="0" indent="0" algn="l">
              <a:lnSpc>
                <a:spcPts val="3315"/>
              </a:lnSpc>
              <a:buNone/>
            </a:pPr>
            <a:r>
              <a:rPr lang="en-US" sz="2550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25% of women · 8% of men</a:t>
            </a:r>
            <a:endParaRPr lang="en-US" sz="2550" dirty="0"/>
          </a:p>
        </p:txBody>
      </p:sp>
      <p:sp>
        <p:nvSpPr>
          <p:cNvPr id="24" name="SK-3-text-23"/>
          <p:cNvSpPr/>
          <p:nvPr/>
        </p:nvSpPr>
        <p:spPr>
          <a:xfrm>
            <a:off x="804565" y="3634680"/>
            <a:ext cx="103822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0A0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 ages 25–55 · Female predominance 3:1</a:t>
            </a:r>
            <a:endParaRPr lang="en-US" sz="1500" dirty="0"/>
          </a:p>
        </p:txBody>
      </p:sp>
      <p:sp>
        <p:nvSpPr>
          <p:cNvPr id="25" name="SK-3-text-24"/>
          <p:cNvSpPr/>
          <p:nvPr/>
        </p:nvSpPr>
        <p:spPr>
          <a:xfrm>
            <a:off x="816769" y="4361557"/>
            <a:ext cx="654367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CLUSTER HEADACHE</a:t>
            </a:r>
            <a:endParaRPr lang="en-US" sz="2250" dirty="0"/>
          </a:p>
        </p:txBody>
      </p:sp>
      <p:sp>
        <p:nvSpPr>
          <p:cNvPr id="26" name="SK-3-text-25"/>
          <p:cNvSpPr/>
          <p:nvPr/>
        </p:nvSpPr>
        <p:spPr>
          <a:xfrm>
            <a:off x="804565" y="4752529"/>
            <a:ext cx="903922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Rare but severely debilitating</a:t>
            </a:r>
            <a:endParaRPr lang="en-US" sz="1950" dirty="0"/>
          </a:p>
        </p:txBody>
      </p:sp>
      <p:sp>
        <p:nvSpPr>
          <p:cNvPr id="27" name="SK-3-text-26"/>
          <p:cNvSpPr/>
          <p:nvPr/>
        </p:nvSpPr>
        <p:spPr>
          <a:xfrm>
            <a:off x="804565" y="5198269"/>
            <a:ext cx="1138743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in 1,000 people</a:t>
            </a:r>
            <a:endParaRPr lang="en-US" sz="4050" dirty="0"/>
          </a:p>
        </p:txBody>
      </p:sp>
      <p:sp>
        <p:nvSpPr>
          <p:cNvPr id="28" name="SK-3-text-27"/>
          <p:cNvSpPr/>
          <p:nvPr/>
        </p:nvSpPr>
        <p:spPr>
          <a:xfrm>
            <a:off x="804565" y="5884069"/>
            <a:ext cx="102298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0A0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Male predominance 3:1 · Episodic or chronic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7315200" y="1844725"/>
            <a:ext cx="487680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TENSION-TYPE HEADACHE</a:t>
            </a:r>
            <a:endParaRPr lang="en-US" sz="2250" dirty="0"/>
          </a:p>
        </p:txBody>
      </p:sp>
      <p:sp>
        <p:nvSpPr>
          <p:cNvPr id="30" name="SK-3-text-29"/>
          <p:cNvSpPr/>
          <p:nvPr/>
        </p:nvSpPr>
        <p:spPr>
          <a:xfrm>
            <a:off x="6961584" y="2221855"/>
            <a:ext cx="5230416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primary headache type</a:t>
            </a:r>
            <a:endParaRPr lang="en-US" sz="1950" dirty="0"/>
          </a:p>
        </p:txBody>
      </p:sp>
      <p:sp>
        <p:nvSpPr>
          <p:cNvPr id="31" name="SK-3-text-30"/>
          <p:cNvSpPr/>
          <p:nvPr/>
        </p:nvSpPr>
        <p:spPr>
          <a:xfrm>
            <a:off x="6973788" y="2729359"/>
            <a:ext cx="4364682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888"/>
              </a:lnSpc>
              <a:buNone/>
            </a:pPr>
            <a:r>
              <a:rPr lang="en-US" sz="2625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 to 80% of adults affec</a:t>
            </a:r>
            <a:endParaRPr lang="en-US" sz="2625" dirty="0"/>
          </a:p>
          <a:p>
            <a:pPr marL="0" indent="0" algn="l">
              <a:lnSpc>
                <a:spcPts val="2888"/>
              </a:lnSpc>
              <a:buNone/>
            </a:pPr>
            <a:r>
              <a:rPr lang="en-US" sz="2625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episodically</a:t>
            </a:r>
            <a:endParaRPr lang="en-US" sz="2625" dirty="0"/>
          </a:p>
        </p:txBody>
      </p:sp>
      <p:sp>
        <p:nvSpPr>
          <p:cNvPr id="32" name="SK-3-text-31"/>
          <p:cNvSpPr/>
          <p:nvPr/>
        </p:nvSpPr>
        <p:spPr>
          <a:xfrm>
            <a:off x="6949380" y="3634680"/>
            <a:ext cx="52426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0A0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Episodic or chronic (&gt;15 days/month for ≥6 months)</a:t>
            </a:r>
            <a:endParaRPr lang="en-US" sz="1500" dirty="0"/>
          </a:p>
        </p:txBody>
      </p:sp>
      <p:sp>
        <p:nvSpPr>
          <p:cNvPr id="33" name="SK-3-text-32"/>
          <p:cNvSpPr/>
          <p:nvPr/>
        </p:nvSpPr>
        <p:spPr>
          <a:xfrm>
            <a:off x="7290792" y="4375398"/>
            <a:ext cx="490120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OTHER PRIMARY HEADACHES</a:t>
            </a:r>
            <a:endParaRPr lang="en-US" sz="2250" dirty="0"/>
          </a:p>
        </p:txBody>
      </p:sp>
      <p:sp>
        <p:nvSpPr>
          <p:cNvPr id="34" name="SK-3-text-33"/>
          <p:cNvSpPr/>
          <p:nvPr/>
        </p:nvSpPr>
        <p:spPr>
          <a:xfrm>
            <a:off x="6924973" y="5019973"/>
            <a:ext cx="41281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Cough headache</a:t>
            </a:r>
            <a:endParaRPr lang="en-US" sz="1650" dirty="0"/>
          </a:p>
        </p:txBody>
      </p:sp>
      <p:sp>
        <p:nvSpPr>
          <p:cNvPr id="35" name="SK-3-text-34"/>
          <p:cNvSpPr/>
          <p:nvPr/>
        </p:nvSpPr>
        <p:spPr>
          <a:xfrm>
            <a:off x="9119592" y="5019973"/>
            <a:ext cx="30724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Sexual headache</a:t>
            </a:r>
            <a:endParaRPr lang="en-US" sz="1650" dirty="0"/>
          </a:p>
        </p:txBody>
      </p:sp>
      <p:sp>
        <p:nvSpPr>
          <p:cNvPr id="36" name="SK-3-text-35"/>
          <p:cNvSpPr/>
          <p:nvPr/>
        </p:nvSpPr>
        <p:spPr>
          <a:xfrm>
            <a:off x="6924973" y="5362873"/>
            <a:ext cx="52670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Exertional headache</a:t>
            </a:r>
            <a:endParaRPr lang="en-US" sz="1650" dirty="0"/>
          </a:p>
        </p:txBody>
      </p:sp>
      <p:sp>
        <p:nvSpPr>
          <p:cNvPr id="37" name="SK-3-text-36"/>
          <p:cNvSpPr/>
          <p:nvPr/>
        </p:nvSpPr>
        <p:spPr>
          <a:xfrm>
            <a:off x="9119592" y="5362873"/>
            <a:ext cx="30724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Cold-stimulus headache</a:t>
            </a:r>
            <a:endParaRPr lang="en-US" sz="1650" dirty="0"/>
          </a:p>
        </p:txBody>
      </p:sp>
      <p:sp>
        <p:nvSpPr>
          <p:cNvPr id="38" name="SK-3-text-37"/>
          <p:cNvSpPr/>
          <p:nvPr/>
        </p:nvSpPr>
        <p:spPr>
          <a:xfrm>
            <a:off x="6912769" y="5884069"/>
            <a:ext cx="52792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0A0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benign — but always exclude secondary cause first</a:t>
            </a:r>
            <a:endParaRPr lang="en-US" sz="1500" dirty="0"/>
          </a:p>
        </p:txBody>
      </p:sp>
      <p:sp>
        <p:nvSpPr>
          <p:cNvPr id="39" name="SK-3-text-38"/>
          <p:cNvSpPr/>
          <p:nvPr/>
        </p:nvSpPr>
        <p:spPr>
          <a:xfrm>
            <a:off x="3265884" y="6604248"/>
            <a:ext cx="563567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IHS = International Headache Society · Classification basis for all clinical diagnosis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10408890" y="6617940"/>
            <a:ext cx="167327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9C8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51322"/>
            <a:ext cx="12192000" cy="9525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344067"/>
            <a:ext cx="3657600" cy="4327327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344067"/>
            <a:ext cx="3657600" cy="34290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3346698"/>
            <a:ext cx="3291780" cy="1261765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1344067"/>
            <a:ext cx="3657600" cy="4327327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200" y="1344067"/>
            <a:ext cx="3657600" cy="342900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9961" y="3346698"/>
            <a:ext cx="3291780" cy="1261765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6377" y="1344067"/>
            <a:ext cx="3657600" cy="4327327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6377" y="1344067"/>
            <a:ext cx="3657600" cy="342900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39286" y="3346698"/>
            <a:ext cx="3291780" cy="1261765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875" y="5858768"/>
            <a:ext cx="11435953" cy="9525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04516" y="5980063"/>
            <a:ext cx="9525" cy="383977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96532" y="5980063"/>
            <a:ext cx="9525" cy="383977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54304" y="5980063"/>
            <a:ext cx="9525" cy="383977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41606" y="5980063"/>
            <a:ext cx="9525" cy="383977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02132" y="5980063"/>
            <a:ext cx="9525" cy="383977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75898" y="4965055"/>
            <a:ext cx="219373" cy="212527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7953" y="3449538"/>
            <a:ext cx="219373" cy="219373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86573" y="4937671"/>
            <a:ext cx="219373" cy="212527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98777" y="3435846"/>
            <a:ext cx="207169" cy="219373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655" y="4937671"/>
            <a:ext cx="219373" cy="212527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655" y="3435846"/>
            <a:ext cx="231577" cy="212527"/>
          </a:xfrm>
          <a:prstGeom prst="rect">
            <a:avLst/>
          </a:prstGeom>
        </p:spPr>
      </p:pic>
      <p:sp>
        <p:nvSpPr>
          <p:cNvPr id="25" name="SK-21-text-24"/>
          <p:cNvSpPr/>
          <p:nvPr/>
        </p:nvSpPr>
        <p:spPr>
          <a:xfrm>
            <a:off x="377875" y="219373"/>
            <a:ext cx="49006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PROPHYLAXIS</a:t>
            </a:r>
            <a:endParaRPr lang="en-US" sz="1575" dirty="0"/>
          </a:p>
        </p:txBody>
      </p:sp>
      <p:sp>
        <p:nvSpPr>
          <p:cNvPr id="26" name="SK-21-text-25"/>
          <p:cNvSpPr/>
          <p:nvPr/>
        </p:nvSpPr>
        <p:spPr>
          <a:xfrm>
            <a:off x="7656463" y="219373"/>
            <a:ext cx="45355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· December 2025 · BNF-verified May 2026</a:t>
            </a:r>
            <a:endParaRPr lang="en-US" sz="1350" dirty="0"/>
          </a:p>
        </p:txBody>
      </p:sp>
      <p:sp>
        <p:nvSpPr>
          <p:cNvPr id="27" name="SK-21-text-26"/>
          <p:cNvSpPr/>
          <p:nvPr/>
        </p:nvSpPr>
        <p:spPr>
          <a:xfrm>
            <a:off x="377875" y="528042"/>
            <a:ext cx="1181412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Prophylactic Agents</a:t>
            </a:r>
            <a:endParaRPr lang="en-US" sz="3450" dirty="0"/>
          </a:p>
        </p:txBody>
      </p:sp>
      <p:sp>
        <p:nvSpPr>
          <p:cNvPr id="28" name="SK-21-text-27"/>
          <p:cNvSpPr/>
          <p:nvPr/>
        </p:nvSpPr>
        <p:spPr>
          <a:xfrm>
            <a:off x="1475184" y="1405830"/>
            <a:ext cx="221837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PROPRANOLOL</a:t>
            </a:r>
            <a:endParaRPr lang="en-US" sz="1275" dirty="0"/>
          </a:p>
        </p:txBody>
      </p:sp>
      <p:sp>
        <p:nvSpPr>
          <p:cNvPr id="29" name="SK-21-text-28"/>
          <p:cNvSpPr/>
          <p:nvPr/>
        </p:nvSpPr>
        <p:spPr>
          <a:xfrm>
            <a:off x="1243459" y="1782961"/>
            <a:ext cx="495871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Propranolol</a:t>
            </a:r>
            <a:endParaRPr lang="en-US" sz="2850" dirty="0"/>
          </a:p>
        </p:txBody>
      </p:sp>
      <p:sp>
        <p:nvSpPr>
          <p:cNvPr id="30" name="SK-21-text-29"/>
          <p:cNvSpPr/>
          <p:nvPr/>
        </p:nvSpPr>
        <p:spPr>
          <a:xfrm>
            <a:off x="1694557" y="2180779"/>
            <a:ext cx="25546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Beta-blocker</a:t>
            </a:r>
            <a:endParaRPr lang="en-US" sz="1350" dirty="0"/>
          </a:p>
        </p:txBody>
      </p:sp>
      <p:sp>
        <p:nvSpPr>
          <p:cNvPr id="31" name="SK-21-text-30"/>
          <p:cNvSpPr/>
          <p:nvPr/>
        </p:nvSpPr>
        <p:spPr>
          <a:xfrm>
            <a:off x="1975098" y="2516832"/>
            <a:ext cx="9086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350" dirty="0"/>
          </a:p>
        </p:txBody>
      </p:sp>
      <p:sp>
        <p:nvSpPr>
          <p:cNvPr id="32" name="SK-21-text-31"/>
          <p:cNvSpPr/>
          <p:nvPr/>
        </p:nvSpPr>
        <p:spPr>
          <a:xfrm>
            <a:off x="1499592" y="2770584"/>
            <a:ext cx="4286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80–240 mg daily</a:t>
            </a:r>
            <a:endParaRPr lang="en-US" sz="1500" dirty="0"/>
          </a:p>
        </p:txBody>
      </p:sp>
      <p:sp>
        <p:nvSpPr>
          <p:cNvPr id="33" name="SK-21-text-32"/>
          <p:cNvSpPr/>
          <p:nvPr/>
        </p:nvSpPr>
        <p:spPr>
          <a:xfrm>
            <a:off x="585192" y="3031182"/>
            <a:ext cx="83058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Divided doses or modified-release preparation</a:t>
            </a:r>
            <a:endParaRPr lang="en-US" sz="1200" dirty="0"/>
          </a:p>
        </p:txBody>
      </p:sp>
      <p:sp>
        <p:nvSpPr>
          <p:cNvPr id="34" name="SK-21-text-33"/>
          <p:cNvSpPr/>
          <p:nvPr/>
        </p:nvSpPr>
        <p:spPr>
          <a:xfrm>
            <a:off x="865584" y="3442692"/>
            <a:ext cx="68818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First-line if no contraindication</a:t>
            </a:r>
            <a:endParaRPr lang="en-US" sz="1275" dirty="0"/>
          </a:p>
        </p:txBody>
      </p:sp>
      <p:sp>
        <p:nvSpPr>
          <p:cNvPr id="35" name="SK-21-text-34"/>
          <p:cNvSpPr/>
          <p:nvPr/>
        </p:nvSpPr>
        <p:spPr>
          <a:xfrm>
            <a:off x="877788" y="3682603"/>
            <a:ext cx="227989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evidence base for migraine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prevention</a:t>
            </a:r>
            <a:endParaRPr lang="en-US" sz="1200" dirty="0"/>
          </a:p>
        </p:txBody>
      </p:sp>
      <p:sp>
        <p:nvSpPr>
          <p:cNvPr id="36" name="SK-21-text-35"/>
          <p:cNvSpPr/>
          <p:nvPr/>
        </p:nvSpPr>
        <p:spPr>
          <a:xfrm>
            <a:off x="877788" y="4094113"/>
            <a:ext cx="22919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lowers BP — dual benefit 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hypertensive patients</a:t>
            </a:r>
            <a:endParaRPr lang="en-US" sz="1200" dirty="0"/>
          </a:p>
        </p:txBody>
      </p:sp>
      <p:sp>
        <p:nvSpPr>
          <p:cNvPr id="37" name="SK-21-text-36"/>
          <p:cNvSpPr/>
          <p:nvPr/>
        </p:nvSpPr>
        <p:spPr>
          <a:xfrm>
            <a:off x="609600" y="4718298"/>
            <a:ext cx="19373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Watch out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865584" y="4944517"/>
            <a:ext cx="80619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Avoid in: asthma · diabetes · heart block</a:t>
            </a:r>
            <a:endParaRPr lang="en-US" sz="1200" dirty="0"/>
          </a:p>
        </p:txBody>
      </p:sp>
      <p:sp>
        <p:nvSpPr>
          <p:cNvPr id="39" name="SK-21-text-38"/>
          <p:cNvSpPr/>
          <p:nvPr/>
        </p:nvSpPr>
        <p:spPr>
          <a:xfrm>
            <a:off x="877788" y="5184577"/>
            <a:ext cx="258469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rizatriptan clearance — use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rizatriptan 5mg if co-prescribed</a:t>
            </a:r>
            <a:endParaRPr lang="en-US" sz="1275" dirty="0"/>
          </a:p>
        </p:txBody>
      </p:sp>
      <p:sp>
        <p:nvSpPr>
          <p:cNvPr id="40" name="SK-21-text-39"/>
          <p:cNvSpPr/>
          <p:nvPr/>
        </p:nvSpPr>
        <p:spPr>
          <a:xfrm>
            <a:off x="5339953" y="1405830"/>
            <a:ext cx="260699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AMITRIPTYLINE</a:t>
            </a:r>
            <a:endParaRPr lang="en-US" sz="1275" dirty="0"/>
          </a:p>
        </p:txBody>
      </p:sp>
      <p:sp>
        <p:nvSpPr>
          <p:cNvPr id="41" name="SK-21-text-40"/>
          <p:cNvSpPr/>
          <p:nvPr/>
        </p:nvSpPr>
        <p:spPr>
          <a:xfrm>
            <a:off x="4998690" y="1776115"/>
            <a:ext cx="582739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Amitriptyline</a:t>
            </a:r>
            <a:endParaRPr lang="en-US" sz="2850" dirty="0"/>
          </a:p>
        </p:txBody>
      </p:sp>
      <p:sp>
        <p:nvSpPr>
          <p:cNvPr id="42" name="SK-21-text-41"/>
          <p:cNvSpPr/>
          <p:nvPr/>
        </p:nvSpPr>
        <p:spPr>
          <a:xfrm>
            <a:off x="5144988" y="2180779"/>
            <a:ext cx="50234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Tricyclic antidepressant</a:t>
            </a:r>
            <a:endParaRPr lang="en-US" sz="1350" dirty="0"/>
          </a:p>
        </p:txBody>
      </p:sp>
      <p:sp>
        <p:nvSpPr>
          <p:cNvPr id="43" name="SK-21-text-42"/>
          <p:cNvSpPr/>
          <p:nvPr/>
        </p:nvSpPr>
        <p:spPr>
          <a:xfrm>
            <a:off x="5852071" y="2523679"/>
            <a:ext cx="9086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350" dirty="0"/>
          </a:p>
        </p:txBody>
      </p:sp>
      <p:sp>
        <p:nvSpPr>
          <p:cNvPr id="44" name="SK-21-text-43"/>
          <p:cNvSpPr/>
          <p:nvPr/>
        </p:nvSpPr>
        <p:spPr>
          <a:xfrm>
            <a:off x="5218063" y="2770584"/>
            <a:ext cx="5200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 10 mg at night</a:t>
            </a:r>
            <a:endParaRPr lang="en-US" sz="1500" dirty="0"/>
          </a:p>
        </p:txBody>
      </p:sp>
      <p:sp>
        <p:nvSpPr>
          <p:cNvPr id="45" name="SK-21-text-44"/>
          <p:cNvSpPr/>
          <p:nvPr/>
        </p:nvSpPr>
        <p:spPr>
          <a:xfrm>
            <a:off x="4840188" y="3031182"/>
            <a:ext cx="67208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Titrate gradually up to 75 mg nocte</a:t>
            </a:r>
            <a:endParaRPr lang="en-US" sz="1200" dirty="0"/>
          </a:p>
        </p:txBody>
      </p:sp>
      <p:sp>
        <p:nvSpPr>
          <p:cNvPr id="46" name="SK-21-text-45"/>
          <p:cNvSpPr/>
          <p:nvPr/>
        </p:nvSpPr>
        <p:spPr>
          <a:xfrm>
            <a:off x="4742557" y="3442692"/>
            <a:ext cx="26333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Especially useful when concurrent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tension-type headache</a:t>
            </a:r>
            <a:endParaRPr lang="en-US" sz="1200" dirty="0"/>
          </a:p>
        </p:txBody>
      </p:sp>
      <p:sp>
        <p:nvSpPr>
          <p:cNvPr id="47" name="SK-21-text-46"/>
          <p:cNvSpPr/>
          <p:nvPr/>
        </p:nvSpPr>
        <p:spPr>
          <a:xfrm>
            <a:off x="4742557" y="3874740"/>
            <a:ext cx="26943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Helpful for patients with poor sleep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mood symptoms</a:t>
            </a:r>
            <a:endParaRPr lang="en-US" sz="1200" dirty="0"/>
          </a:p>
        </p:txBody>
      </p:sp>
      <p:sp>
        <p:nvSpPr>
          <p:cNvPr id="48" name="SK-21-text-47"/>
          <p:cNvSpPr/>
          <p:nvPr/>
        </p:nvSpPr>
        <p:spPr>
          <a:xfrm>
            <a:off x="4754761" y="4306788"/>
            <a:ext cx="74372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Works independently of antidepressant</a:t>
            </a:r>
            <a:endParaRPr lang="en-US" sz="1350" dirty="0"/>
          </a:p>
        </p:txBody>
      </p:sp>
      <p:sp>
        <p:nvSpPr>
          <p:cNvPr id="49" name="SK-21-text-48"/>
          <p:cNvSpPr/>
          <p:nvPr/>
        </p:nvSpPr>
        <p:spPr>
          <a:xfrm>
            <a:off x="4486573" y="4718298"/>
            <a:ext cx="19373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Watch out</a:t>
            </a:r>
            <a:endParaRPr lang="en-US" sz="1350" dirty="0"/>
          </a:p>
        </p:txBody>
      </p:sp>
      <p:sp>
        <p:nvSpPr>
          <p:cNvPr id="50" name="SK-21-text-49"/>
          <p:cNvSpPr/>
          <p:nvPr/>
        </p:nvSpPr>
        <p:spPr>
          <a:xfrm>
            <a:off x="4730353" y="4944517"/>
            <a:ext cx="29381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Anticholinergic side effects — dry mouth,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constipation</a:t>
            </a:r>
            <a:endParaRPr lang="en-US" sz="1275" dirty="0"/>
          </a:p>
        </p:txBody>
      </p:sp>
      <p:sp>
        <p:nvSpPr>
          <p:cNvPr id="51" name="SK-21-text-50"/>
          <p:cNvSpPr/>
          <p:nvPr/>
        </p:nvSpPr>
        <p:spPr>
          <a:xfrm>
            <a:off x="4754761" y="5369719"/>
            <a:ext cx="74372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Sedation — take at bedtime; warn patients</a:t>
            </a:r>
            <a:endParaRPr lang="en-US" sz="1200" dirty="0"/>
          </a:p>
        </p:txBody>
      </p:sp>
      <p:sp>
        <p:nvSpPr>
          <p:cNvPr id="52" name="SK-21-text-51"/>
          <p:cNvSpPr/>
          <p:nvPr/>
        </p:nvSpPr>
        <p:spPr>
          <a:xfrm>
            <a:off x="9229279" y="1405830"/>
            <a:ext cx="221837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CANDESARTAN</a:t>
            </a:r>
            <a:endParaRPr lang="en-US" sz="1275" dirty="0"/>
          </a:p>
        </p:txBody>
      </p:sp>
      <p:sp>
        <p:nvSpPr>
          <p:cNvPr id="53" name="SK-21-text-52"/>
          <p:cNvSpPr/>
          <p:nvPr/>
        </p:nvSpPr>
        <p:spPr>
          <a:xfrm>
            <a:off x="8887867" y="1796653"/>
            <a:ext cx="330413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Candesartan</a:t>
            </a:r>
            <a:endParaRPr lang="en-US" sz="2850" dirty="0"/>
          </a:p>
        </p:txBody>
      </p:sp>
      <p:sp>
        <p:nvSpPr>
          <p:cNvPr id="54" name="SK-21-text-53"/>
          <p:cNvSpPr/>
          <p:nvPr/>
        </p:nvSpPr>
        <p:spPr>
          <a:xfrm>
            <a:off x="8473380" y="2173932"/>
            <a:ext cx="37186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Angiotensin II receptor blocker (ARB)</a:t>
            </a:r>
            <a:endParaRPr lang="en-US" sz="1350" dirty="0"/>
          </a:p>
        </p:txBody>
      </p:sp>
      <p:sp>
        <p:nvSpPr>
          <p:cNvPr id="55" name="SK-21-text-54"/>
          <p:cNvSpPr/>
          <p:nvPr/>
        </p:nvSpPr>
        <p:spPr>
          <a:xfrm>
            <a:off x="9741396" y="2523679"/>
            <a:ext cx="9086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350" dirty="0"/>
          </a:p>
        </p:txBody>
      </p:sp>
      <p:sp>
        <p:nvSpPr>
          <p:cNvPr id="56" name="SK-21-text-55"/>
          <p:cNvSpPr/>
          <p:nvPr/>
        </p:nvSpPr>
        <p:spPr>
          <a:xfrm>
            <a:off x="9253686" y="2770584"/>
            <a:ext cx="29383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 4 mg daily</a:t>
            </a:r>
            <a:endParaRPr lang="en-US" sz="1500" dirty="0"/>
          </a:p>
        </p:txBody>
      </p:sp>
      <p:sp>
        <p:nvSpPr>
          <p:cNvPr id="57" name="SK-21-text-56"/>
          <p:cNvSpPr/>
          <p:nvPr/>
        </p:nvSpPr>
        <p:spPr>
          <a:xfrm>
            <a:off x="8851255" y="3031182"/>
            <a:ext cx="33407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Titrate to maximum 16 mg daily</a:t>
            </a:r>
            <a:endParaRPr lang="en-US" sz="1200" dirty="0"/>
          </a:p>
        </p:txBody>
      </p:sp>
      <p:sp>
        <p:nvSpPr>
          <p:cNvPr id="58" name="SK-21-text-57"/>
          <p:cNvSpPr/>
          <p:nvPr/>
        </p:nvSpPr>
        <p:spPr>
          <a:xfrm>
            <a:off x="8631882" y="3456384"/>
            <a:ext cx="35601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Good evidence base; well tolerated</a:t>
            </a:r>
            <a:endParaRPr lang="en-US" sz="1275" dirty="0"/>
          </a:p>
        </p:txBody>
      </p:sp>
      <p:sp>
        <p:nvSpPr>
          <p:cNvPr id="59" name="SK-21-text-58"/>
          <p:cNvSpPr/>
          <p:nvPr/>
        </p:nvSpPr>
        <p:spPr>
          <a:xfrm>
            <a:off x="8644086" y="3710136"/>
            <a:ext cx="284068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Ideal alternative when beta-blockers are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contraindicated</a:t>
            </a:r>
            <a:endParaRPr lang="en-US" sz="1200" dirty="0"/>
          </a:p>
        </p:txBody>
      </p:sp>
      <p:sp>
        <p:nvSpPr>
          <p:cNvPr id="60" name="SK-21-text-59"/>
          <p:cNvSpPr/>
          <p:nvPr/>
        </p:nvSpPr>
        <p:spPr>
          <a:xfrm>
            <a:off x="8644086" y="4135338"/>
            <a:ext cx="240178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Useful in patients with concurrent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hypertension</a:t>
            </a:r>
            <a:endParaRPr lang="en-US" sz="1200" dirty="0"/>
          </a:p>
        </p:txBody>
      </p:sp>
      <p:sp>
        <p:nvSpPr>
          <p:cNvPr id="61" name="SK-21-text-60"/>
          <p:cNvSpPr/>
          <p:nvPr/>
        </p:nvSpPr>
        <p:spPr>
          <a:xfrm>
            <a:off x="8363694" y="4731990"/>
            <a:ext cx="19373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Watch out</a:t>
            </a:r>
            <a:endParaRPr lang="en-US" sz="1350" dirty="0"/>
          </a:p>
        </p:txBody>
      </p:sp>
      <p:sp>
        <p:nvSpPr>
          <p:cNvPr id="62" name="SK-21-text-61"/>
          <p:cNvSpPr/>
          <p:nvPr/>
        </p:nvSpPr>
        <p:spPr>
          <a:xfrm>
            <a:off x="8619679" y="4978896"/>
            <a:ext cx="35723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Avoid in pregnancy — teratogenic</a:t>
            </a:r>
            <a:endParaRPr lang="en-US" sz="1200" dirty="0"/>
          </a:p>
        </p:txBody>
      </p:sp>
      <p:sp>
        <p:nvSpPr>
          <p:cNvPr id="63" name="SK-21-text-62"/>
          <p:cNvSpPr/>
          <p:nvPr/>
        </p:nvSpPr>
        <p:spPr>
          <a:xfrm>
            <a:off x="8644086" y="5211961"/>
            <a:ext cx="35479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renal function and potassium</a:t>
            </a:r>
            <a:endParaRPr lang="en-US" sz="1200" dirty="0"/>
          </a:p>
        </p:txBody>
      </p:sp>
      <p:sp>
        <p:nvSpPr>
          <p:cNvPr id="64" name="SK-21-text-63"/>
          <p:cNvSpPr/>
          <p:nvPr/>
        </p:nvSpPr>
        <p:spPr>
          <a:xfrm>
            <a:off x="511969" y="5993755"/>
            <a:ext cx="14411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</a:t>
            </a:r>
            <a:endParaRPr lang="en-US" sz="1275" dirty="0"/>
          </a:p>
        </p:txBody>
      </p:sp>
      <p:sp>
        <p:nvSpPr>
          <p:cNvPr id="65" name="SK-21-text-64"/>
          <p:cNvSpPr/>
          <p:nvPr/>
        </p:nvSpPr>
        <p:spPr>
          <a:xfrm>
            <a:off x="511969" y="6185892"/>
            <a:ext cx="20240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PRINCIPLES</a:t>
            </a:r>
            <a:endParaRPr lang="en-US" sz="1275" dirty="0"/>
          </a:p>
        </p:txBody>
      </p:sp>
      <p:sp>
        <p:nvSpPr>
          <p:cNvPr id="66" name="SK-21-text-65"/>
          <p:cNvSpPr/>
          <p:nvPr/>
        </p:nvSpPr>
        <p:spPr>
          <a:xfrm>
            <a:off x="1804392" y="5966371"/>
            <a:ext cx="52978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Trial each agent for 2–3</a:t>
            </a:r>
            <a:endParaRPr lang="en-US" sz="1350" dirty="0"/>
          </a:p>
        </p:txBody>
      </p:sp>
      <p:sp>
        <p:nvSpPr>
          <p:cNvPr id="67" name="SK-21-text-66"/>
          <p:cNvSpPr/>
          <p:nvPr/>
        </p:nvSpPr>
        <p:spPr>
          <a:xfrm>
            <a:off x="1804392" y="6185892"/>
            <a:ext cx="62579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 before judging efficacy</a:t>
            </a:r>
            <a:endParaRPr lang="en-US" sz="1350" dirty="0"/>
          </a:p>
        </p:txBody>
      </p:sp>
      <p:sp>
        <p:nvSpPr>
          <p:cNvPr id="68" name="SK-21-text-67"/>
          <p:cNvSpPr/>
          <p:nvPr/>
        </p:nvSpPr>
        <p:spPr>
          <a:xfrm>
            <a:off x="4572000" y="5966371"/>
            <a:ext cx="236517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effective prophylaxis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6–12 months, then review</a:t>
            </a:r>
            <a:endParaRPr lang="en-US" sz="1200" dirty="0"/>
          </a:p>
        </p:txBody>
      </p:sp>
      <p:sp>
        <p:nvSpPr>
          <p:cNvPr id="69" name="SK-21-text-68"/>
          <p:cNvSpPr/>
          <p:nvPr/>
        </p:nvSpPr>
        <p:spPr>
          <a:xfrm>
            <a:off x="7315200" y="5966371"/>
            <a:ext cx="35833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5A35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Taper gradually —</a:t>
            </a:r>
            <a:endParaRPr lang="en-US" sz="1350" dirty="0"/>
          </a:p>
        </p:txBody>
      </p:sp>
      <p:sp>
        <p:nvSpPr>
          <p:cNvPr id="70" name="SK-21-text-69"/>
          <p:cNvSpPr/>
          <p:nvPr/>
        </p:nvSpPr>
        <p:spPr>
          <a:xfrm>
            <a:off x="7315200" y="6192738"/>
            <a:ext cx="42005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stop abruptly</a:t>
            </a:r>
            <a:endParaRPr lang="en-US" sz="1350" dirty="0"/>
          </a:p>
        </p:txBody>
      </p:sp>
      <p:sp>
        <p:nvSpPr>
          <p:cNvPr id="71" name="SK-21-text-70"/>
          <p:cNvSpPr/>
          <p:nvPr/>
        </p:nvSpPr>
        <p:spPr>
          <a:xfrm>
            <a:off x="9278094" y="5966371"/>
            <a:ext cx="29139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address lifestyle and</a:t>
            </a:r>
            <a:endParaRPr lang="en-US" sz="1350" dirty="0"/>
          </a:p>
        </p:txBody>
      </p:sp>
      <p:sp>
        <p:nvSpPr>
          <p:cNvPr id="72" name="SK-21-text-71"/>
          <p:cNvSpPr/>
          <p:nvPr/>
        </p:nvSpPr>
        <p:spPr>
          <a:xfrm>
            <a:off x="9278094" y="6185892"/>
            <a:ext cx="29139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triggers alongside medication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0604"/>
            <a:ext cx="12192000" cy="9525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577280"/>
            <a:ext cx="5023098" cy="452586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2180779"/>
            <a:ext cx="3596580" cy="3840361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255" y="2180779"/>
            <a:ext cx="3596580" cy="3840361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0784" y="2180779"/>
            <a:ext cx="3596580" cy="3840361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199584"/>
            <a:ext cx="12192000" cy="658267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4565" y="5575548"/>
            <a:ext cx="2986980" cy="191988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596" y="6309271"/>
            <a:ext cx="255984" cy="253603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74369" y="5321796"/>
            <a:ext cx="292596" cy="267444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7373" y="5122813"/>
            <a:ext cx="609600" cy="740569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173" y="1693813"/>
            <a:ext cx="280392" cy="267444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45961" y="486817"/>
            <a:ext cx="1243459" cy="1501825"/>
          </a:xfrm>
          <a:prstGeom prst="rect">
            <a:avLst/>
          </a:prstGeom>
        </p:spPr>
      </p:pic>
      <p:sp>
        <p:nvSpPr>
          <p:cNvPr id="15" name="SK-22-text-14"/>
          <p:cNvSpPr/>
          <p:nvPr/>
        </p:nvSpPr>
        <p:spPr>
          <a:xfrm>
            <a:off x="390079" y="68461"/>
            <a:ext cx="890587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BC06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MIGRAINE PROPHYLAXIS</a:t>
            </a:r>
            <a:endParaRPr lang="en-US" sz="1650" dirty="0"/>
          </a:p>
        </p:txBody>
      </p:sp>
      <p:sp>
        <p:nvSpPr>
          <p:cNvPr id="16" name="SK-22-text-15"/>
          <p:cNvSpPr/>
          <p:nvPr/>
        </p:nvSpPr>
        <p:spPr>
          <a:xfrm>
            <a:off x="10509498" y="68461"/>
            <a:ext cx="16825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22 OF 35</a:t>
            </a:r>
            <a:endParaRPr lang="en-US" sz="1425" dirty="0"/>
          </a:p>
        </p:txBody>
      </p:sp>
      <p:sp>
        <p:nvSpPr>
          <p:cNvPr id="17" name="SK-22-text-16"/>
          <p:cNvSpPr/>
          <p:nvPr/>
        </p:nvSpPr>
        <p:spPr>
          <a:xfrm>
            <a:off x="390079" y="507355"/>
            <a:ext cx="7473553" cy="10971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Topiramate and the Pregnancy</a:t>
            </a:r>
            <a:endParaRPr lang="en-US" sz="3900" dirty="0"/>
          </a:p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Prevention Programme</a:t>
            </a:r>
            <a:endParaRPr lang="en-US" sz="3900" dirty="0"/>
          </a:p>
        </p:txBody>
      </p:sp>
      <p:sp>
        <p:nvSpPr>
          <p:cNvPr id="18" name="SK-22-text-17"/>
          <p:cNvSpPr/>
          <p:nvPr/>
        </p:nvSpPr>
        <p:spPr>
          <a:xfrm>
            <a:off x="828973" y="1707505"/>
            <a:ext cx="878490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MHRA MANDATORY SAFETY REQUIREMENT</a:t>
            </a:r>
            <a:endParaRPr lang="en-US" sz="1725" dirty="0"/>
          </a:p>
        </p:txBody>
      </p:sp>
      <p:sp>
        <p:nvSpPr>
          <p:cNvPr id="19" name="SK-22-text-18"/>
          <p:cNvSpPr/>
          <p:nvPr/>
        </p:nvSpPr>
        <p:spPr>
          <a:xfrm>
            <a:off x="1243459" y="2352229"/>
            <a:ext cx="431577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THE PPP?</a:t>
            </a:r>
            <a:endParaRPr lang="en-US" sz="1725" dirty="0"/>
          </a:p>
        </p:txBody>
      </p:sp>
      <p:sp>
        <p:nvSpPr>
          <p:cNvPr id="20" name="SK-22-text-19"/>
          <p:cNvSpPr/>
          <p:nvPr/>
        </p:nvSpPr>
        <p:spPr>
          <a:xfrm>
            <a:off x="572988" y="2736205"/>
            <a:ext cx="5581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Pregnancy Prevention</a:t>
            </a:r>
            <a:endParaRPr lang="en-US" sz="1500" dirty="0"/>
          </a:p>
        </p:txBody>
      </p:sp>
      <p:sp>
        <p:nvSpPr>
          <p:cNvPr id="21" name="SK-22-text-20"/>
          <p:cNvSpPr/>
          <p:nvPr/>
        </p:nvSpPr>
        <p:spPr>
          <a:xfrm>
            <a:off x="572988" y="2969419"/>
            <a:ext cx="30844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Programme (PPP) is a mandatory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MHRA risk minimisation programme.</a:t>
            </a:r>
            <a:endParaRPr lang="en-US" sz="1425" dirty="0"/>
          </a:p>
        </p:txBody>
      </p:sp>
      <p:sp>
        <p:nvSpPr>
          <p:cNvPr id="22" name="SK-22-text-21"/>
          <p:cNvSpPr/>
          <p:nvPr/>
        </p:nvSpPr>
        <p:spPr>
          <a:xfrm>
            <a:off x="572988" y="3456384"/>
            <a:ext cx="3067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 for:</a:t>
            </a:r>
            <a:endParaRPr lang="en-US" sz="1500" dirty="0"/>
          </a:p>
        </p:txBody>
      </p:sp>
      <p:sp>
        <p:nvSpPr>
          <p:cNvPr id="23" name="SK-22-text-22"/>
          <p:cNvSpPr/>
          <p:nvPr/>
        </p:nvSpPr>
        <p:spPr>
          <a:xfrm>
            <a:off x="572988" y="3668911"/>
            <a:ext cx="297477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women of childbearing potential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prescribed topiramate</a:t>
            </a:r>
            <a:endParaRPr lang="en-US" sz="1425" dirty="0"/>
          </a:p>
        </p:txBody>
      </p:sp>
      <p:sp>
        <p:nvSpPr>
          <p:cNvPr id="24" name="SK-22-text-23"/>
          <p:cNvSpPr/>
          <p:nvPr/>
        </p:nvSpPr>
        <p:spPr>
          <a:xfrm>
            <a:off x="572988" y="4169569"/>
            <a:ext cx="1009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Why:</a:t>
            </a:r>
            <a:endParaRPr lang="en-US" sz="1500" dirty="0"/>
          </a:p>
        </p:txBody>
      </p:sp>
      <p:sp>
        <p:nvSpPr>
          <p:cNvPr id="25" name="SK-22-text-24"/>
          <p:cNvSpPr/>
          <p:nvPr/>
        </p:nvSpPr>
        <p:spPr>
          <a:xfrm>
            <a:off x="572988" y="4389090"/>
            <a:ext cx="293816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Topiramate is highly teratogenic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associated with:</a:t>
            </a:r>
            <a:endParaRPr lang="en-US" sz="1425" dirty="0"/>
          </a:p>
        </p:txBody>
      </p:sp>
      <p:sp>
        <p:nvSpPr>
          <p:cNvPr id="26" name="SK-22-text-25"/>
          <p:cNvSpPr/>
          <p:nvPr/>
        </p:nvSpPr>
        <p:spPr>
          <a:xfrm>
            <a:off x="572988" y="4821138"/>
            <a:ext cx="48958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Neural tube defects</a:t>
            </a:r>
            <a:endParaRPr lang="en-US" sz="1500" dirty="0"/>
          </a:p>
        </p:txBody>
      </p:sp>
      <p:sp>
        <p:nvSpPr>
          <p:cNvPr id="27" name="SK-22-text-26"/>
          <p:cNvSpPr/>
          <p:nvPr/>
        </p:nvSpPr>
        <p:spPr>
          <a:xfrm>
            <a:off x="572988" y="5033665"/>
            <a:ext cx="3295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Cleft palate</a:t>
            </a:r>
            <a:endParaRPr lang="en-US" sz="1500" dirty="0"/>
          </a:p>
        </p:txBody>
      </p:sp>
      <p:sp>
        <p:nvSpPr>
          <p:cNvPr id="28" name="SK-22-text-27"/>
          <p:cNvSpPr/>
          <p:nvPr/>
        </p:nvSpPr>
        <p:spPr>
          <a:xfrm>
            <a:off x="572988" y="5246340"/>
            <a:ext cx="4210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 birth weight</a:t>
            </a:r>
            <a:endParaRPr lang="en-US" sz="1500" dirty="0"/>
          </a:p>
        </p:txBody>
      </p:sp>
      <p:sp>
        <p:nvSpPr>
          <p:cNvPr id="29" name="SK-22-text-28"/>
          <p:cNvSpPr/>
          <p:nvPr/>
        </p:nvSpPr>
        <p:spPr>
          <a:xfrm>
            <a:off x="572988" y="5472559"/>
            <a:ext cx="252367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Neurodevelopmental delay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child</a:t>
            </a:r>
            <a:endParaRPr lang="en-US" sz="1425" dirty="0"/>
          </a:p>
        </p:txBody>
      </p:sp>
      <p:sp>
        <p:nvSpPr>
          <p:cNvPr id="30" name="SK-22-text-29"/>
          <p:cNvSpPr/>
          <p:nvPr/>
        </p:nvSpPr>
        <p:spPr>
          <a:xfrm>
            <a:off x="4584055" y="2352229"/>
            <a:ext cx="61398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REQUIREMENTS</a:t>
            </a:r>
            <a:endParaRPr lang="en-US" sz="1650" dirty="0"/>
          </a:p>
        </p:txBody>
      </p:sp>
      <p:sp>
        <p:nvSpPr>
          <p:cNvPr id="31" name="SK-22-text-30"/>
          <p:cNvSpPr/>
          <p:nvPr/>
        </p:nvSpPr>
        <p:spPr>
          <a:xfrm>
            <a:off x="4474369" y="2736205"/>
            <a:ext cx="29015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prescribing topiramate, the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prescriber MUST confirm:</a:t>
            </a:r>
            <a:endParaRPr lang="en-US" sz="1425" dirty="0"/>
          </a:p>
        </p:txBody>
      </p:sp>
      <p:sp>
        <p:nvSpPr>
          <p:cNvPr id="32" name="SK-22-text-31"/>
          <p:cNvSpPr/>
          <p:nvPr/>
        </p:nvSpPr>
        <p:spPr>
          <a:xfrm>
            <a:off x="4474369" y="3264396"/>
            <a:ext cx="7410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Patient is enrolled in the PPP</a:t>
            </a:r>
            <a:endParaRPr lang="en-US" sz="1500" dirty="0"/>
          </a:p>
        </p:txBody>
      </p:sp>
      <p:sp>
        <p:nvSpPr>
          <p:cNvPr id="33" name="SK-22-text-32"/>
          <p:cNvSpPr/>
          <p:nvPr/>
        </p:nvSpPr>
        <p:spPr>
          <a:xfrm>
            <a:off x="4474369" y="3566071"/>
            <a:ext cx="771763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Effective contraception is in place</a:t>
            </a:r>
            <a:endParaRPr lang="en-US" sz="1500" dirty="0"/>
          </a:p>
        </p:txBody>
      </p:sp>
      <p:sp>
        <p:nvSpPr>
          <p:cNvPr id="34" name="SK-22-text-33"/>
          <p:cNvSpPr/>
          <p:nvPr/>
        </p:nvSpPr>
        <p:spPr>
          <a:xfrm>
            <a:off x="4474369" y="3881586"/>
            <a:ext cx="295036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Annual review and re-enrolment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documented</a:t>
            </a:r>
            <a:endParaRPr lang="en-US" sz="1425" dirty="0"/>
          </a:p>
        </p:txBody>
      </p:sp>
      <p:sp>
        <p:nvSpPr>
          <p:cNvPr id="35" name="SK-22-text-34"/>
          <p:cNvSpPr/>
          <p:nvPr/>
        </p:nvSpPr>
        <p:spPr>
          <a:xfrm>
            <a:off x="4474369" y="4395936"/>
            <a:ext cx="324296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Patient has received and signed the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acknowledgement form</a:t>
            </a:r>
            <a:endParaRPr lang="en-US" sz="1425" dirty="0"/>
          </a:p>
        </p:txBody>
      </p:sp>
      <p:sp>
        <p:nvSpPr>
          <p:cNvPr id="36" name="SK-22-text-35"/>
          <p:cNvSpPr/>
          <p:nvPr/>
        </p:nvSpPr>
        <p:spPr>
          <a:xfrm>
            <a:off x="4474369" y="4923979"/>
            <a:ext cx="77176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Pregnancy test confirmed negative</a:t>
            </a:r>
            <a:endParaRPr lang="en-US" sz="1500" dirty="0"/>
          </a:p>
        </p:txBody>
      </p:sp>
      <p:sp>
        <p:nvSpPr>
          <p:cNvPr id="37" name="SK-22-text-36"/>
          <p:cNvSpPr/>
          <p:nvPr/>
        </p:nvSpPr>
        <p:spPr>
          <a:xfrm>
            <a:off x="4791373" y="5342334"/>
            <a:ext cx="285288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 CONTRAINDICATION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PREGNANCY</a:t>
            </a:r>
            <a:endParaRPr lang="en-US" sz="1500" dirty="0"/>
          </a:p>
        </p:txBody>
      </p:sp>
      <p:sp>
        <p:nvSpPr>
          <p:cNvPr id="38" name="SK-22-text-37"/>
          <p:cNvSpPr/>
          <p:nvPr/>
        </p:nvSpPr>
        <p:spPr>
          <a:xfrm>
            <a:off x="8887867" y="2352229"/>
            <a:ext cx="33041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BC06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&amp; SIDE EFFECTS</a:t>
            </a:r>
            <a:endParaRPr lang="en-US" sz="1650" dirty="0"/>
          </a:p>
        </p:txBody>
      </p:sp>
      <p:sp>
        <p:nvSpPr>
          <p:cNvPr id="39" name="SK-22-text-38"/>
          <p:cNvSpPr/>
          <p:nvPr/>
        </p:nvSpPr>
        <p:spPr>
          <a:xfrm>
            <a:off x="8436769" y="2736205"/>
            <a:ext cx="375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Dosing (BNF 2026):</a:t>
            </a:r>
            <a:endParaRPr lang="en-US" sz="1500" dirty="0"/>
          </a:p>
        </p:txBody>
      </p:sp>
      <p:sp>
        <p:nvSpPr>
          <p:cNvPr id="40" name="SK-22-text-39"/>
          <p:cNvSpPr/>
          <p:nvPr/>
        </p:nvSpPr>
        <p:spPr>
          <a:xfrm>
            <a:off x="8436769" y="2969419"/>
            <a:ext cx="37552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 25mg at night</a:t>
            </a:r>
            <a:endParaRPr lang="en-US" sz="1500" dirty="0"/>
          </a:p>
        </p:txBody>
      </p:sp>
      <p:sp>
        <p:nvSpPr>
          <p:cNvPr id="41" name="SK-22-text-40"/>
          <p:cNvSpPr/>
          <p:nvPr/>
        </p:nvSpPr>
        <p:spPr>
          <a:xfrm>
            <a:off x="8436769" y="3182094"/>
            <a:ext cx="37552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Target: 50mg twice daily</a:t>
            </a:r>
            <a:endParaRPr lang="en-US" sz="1500" dirty="0"/>
          </a:p>
        </p:txBody>
      </p:sp>
      <p:sp>
        <p:nvSpPr>
          <p:cNvPr id="42" name="SK-22-text-41"/>
          <p:cNvSpPr/>
          <p:nvPr/>
        </p:nvSpPr>
        <p:spPr>
          <a:xfrm>
            <a:off x="8436769" y="3394621"/>
            <a:ext cx="375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Maximum: 200mg daily</a:t>
            </a:r>
            <a:endParaRPr lang="en-US" sz="1500" dirty="0"/>
          </a:p>
        </p:txBody>
      </p:sp>
      <p:sp>
        <p:nvSpPr>
          <p:cNvPr id="43" name="SK-22-text-42"/>
          <p:cNvSpPr/>
          <p:nvPr/>
        </p:nvSpPr>
        <p:spPr>
          <a:xfrm>
            <a:off x="8436769" y="3689598"/>
            <a:ext cx="301138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Titrate slowly over several weeks to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 tolerability.</a:t>
            </a:r>
            <a:endParaRPr lang="en-US" sz="1425" dirty="0"/>
          </a:p>
        </p:txBody>
      </p:sp>
      <p:sp>
        <p:nvSpPr>
          <p:cNvPr id="44" name="SK-22-text-43"/>
          <p:cNvSpPr/>
          <p:nvPr/>
        </p:nvSpPr>
        <p:spPr>
          <a:xfrm>
            <a:off x="8436769" y="4210794"/>
            <a:ext cx="37552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side effects:</a:t>
            </a:r>
            <a:endParaRPr lang="en-US" sz="1500" dirty="0"/>
          </a:p>
        </p:txBody>
      </p:sp>
      <p:sp>
        <p:nvSpPr>
          <p:cNvPr id="45" name="SK-22-text-44"/>
          <p:cNvSpPr/>
          <p:nvPr/>
        </p:nvSpPr>
        <p:spPr>
          <a:xfrm>
            <a:off x="8436769" y="4423321"/>
            <a:ext cx="375523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Cognitive slowing ("dopamax")</a:t>
            </a:r>
            <a:endParaRPr lang="en-US" sz="1575" dirty="0"/>
          </a:p>
        </p:txBody>
      </p:sp>
      <p:sp>
        <p:nvSpPr>
          <p:cNvPr id="46" name="SK-22-text-45"/>
          <p:cNvSpPr/>
          <p:nvPr/>
        </p:nvSpPr>
        <p:spPr>
          <a:xfrm>
            <a:off x="8436769" y="4656534"/>
            <a:ext cx="37552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Word-finding difficulties</a:t>
            </a:r>
            <a:endParaRPr lang="en-US" sz="1575" dirty="0"/>
          </a:p>
        </p:txBody>
      </p:sp>
      <p:sp>
        <p:nvSpPr>
          <p:cNvPr id="47" name="SK-22-text-46"/>
          <p:cNvSpPr/>
          <p:nvPr/>
        </p:nvSpPr>
        <p:spPr>
          <a:xfrm>
            <a:off x="8436769" y="4862215"/>
            <a:ext cx="375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Paraesthesia (tingling)</a:t>
            </a:r>
            <a:endParaRPr lang="en-US" sz="1575" dirty="0"/>
          </a:p>
        </p:txBody>
      </p:sp>
      <p:sp>
        <p:nvSpPr>
          <p:cNvPr id="48" name="SK-22-text-47"/>
          <p:cNvSpPr/>
          <p:nvPr/>
        </p:nvSpPr>
        <p:spPr>
          <a:xfrm>
            <a:off x="8436769" y="5088582"/>
            <a:ext cx="32204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Weight loss</a:t>
            </a:r>
            <a:endParaRPr lang="en-US" sz="1575" dirty="0"/>
          </a:p>
        </p:txBody>
      </p:sp>
      <p:sp>
        <p:nvSpPr>
          <p:cNvPr id="49" name="SK-22-text-48"/>
          <p:cNvSpPr/>
          <p:nvPr/>
        </p:nvSpPr>
        <p:spPr>
          <a:xfrm>
            <a:off x="8436769" y="5294263"/>
            <a:ext cx="37552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Kidney stones (rare)</a:t>
            </a:r>
            <a:endParaRPr lang="en-US" sz="1575" dirty="0"/>
          </a:p>
        </p:txBody>
      </p:sp>
      <p:sp>
        <p:nvSpPr>
          <p:cNvPr id="50" name="SK-22-text-49"/>
          <p:cNvSpPr/>
          <p:nvPr/>
        </p:nvSpPr>
        <p:spPr>
          <a:xfrm>
            <a:off x="8436769" y="5596086"/>
            <a:ext cx="375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BC06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weight and renal function</a:t>
            </a:r>
            <a:endParaRPr lang="en-US" sz="1500" dirty="0"/>
          </a:p>
        </p:txBody>
      </p:sp>
      <p:sp>
        <p:nvSpPr>
          <p:cNvPr id="51" name="SK-22-text-50"/>
          <p:cNvSpPr/>
          <p:nvPr/>
        </p:nvSpPr>
        <p:spPr>
          <a:xfrm>
            <a:off x="572988" y="6329809"/>
            <a:ext cx="11619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PEARL: Topiramate requires mandatory PPP enrolment for ALL women of childbearing potential — this is non-negotiable and examinable</a:t>
            </a:r>
            <a:endParaRPr lang="en-US" sz="1500" dirty="0"/>
          </a:p>
        </p:txBody>
      </p:sp>
      <p:sp>
        <p:nvSpPr>
          <p:cNvPr id="52" name="SK-22-text-51"/>
          <p:cNvSpPr/>
          <p:nvPr/>
        </p:nvSpPr>
        <p:spPr>
          <a:xfrm>
            <a:off x="2950369" y="6563023"/>
            <a:ext cx="92416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Sodium valproate carries the same PPP requirement — specialist initiation only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2659" y="68461"/>
            <a:ext cx="1792188" cy="411361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700659"/>
            <a:ext cx="5339953" cy="1261765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3079105"/>
            <a:ext cx="5339953" cy="1481286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0996" y="3243709"/>
            <a:ext cx="1292275" cy="301675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4670227"/>
            <a:ext cx="5339953" cy="973782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3898" y="4855369"/>
            <a:ext cx="1219200" cy="301675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153" y="5988993"/>
            <a:ext cx="975271" cy="9525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9075" y="1193155"/>
            <a:ext cx="5644753" cy="500628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64188" y="1686967"/>
            <a:ext cx="5376565" cy="603498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4188" y="2407146"/>
            <a:ext cx="5376565" cy="1090315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4188" y="3614142"/>
            <a:ext cx="5376565" cy="1097161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4188" y="4827984"/>
            <a:ext cx="5376565" cy="1097161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97380" y="2674590"/>
            <a:ext cx="2170063" cy="3223171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9780" y="6043910"/>
            <a:ext cx="841177" cy="9525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5671" y="6491734"/>
            <a:ext cx="11484769" cy="19050"/>
          </a:xfrm>
          <a:prstGeom prst="rect">
            <a:avLst/>
          </a:prstGeom>
        </p:spPr>
      </p:pic>
      <p:sp>
        <p:nvSpPr>
          <p:cNvPr id="18" name="SK-23-text-17"/>
          <p:cNvSpPr/>
          <p:nvPr/>
        </p:nvSpPr>
        <p:spPr>
          <a:xfrm>
            <a:off x="426690" y="287982"/>
            <a:ext cx="4667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DB9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MIGRAINE PROPHYLAXIS</a:t>
            </a:r>
            <a:endParaRPr lang="en-US" sz="1500" dirty="0"/>
          </a:p>
        </p:txBody>
      </p:sp>
      <p:sp>
        <p:nvSpPr>
          <p:cNvPr id="19" name="SK-23-text-18"/>
          <p:cNvSpPr/>
          <p:nvPr/>
        </p:nvSpPr>
        <p:spPr>
          <a:xfrm>
            <a:off x="10143679" y="191988"/>
            <a:ext cx="20483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CG150 · Dec 2025</a:t>
            </a:r>
            <a:endParaRPr lang="en-US" sz="1050" dirty="0"/>
          </a:p>
        </p:txBody>
      </p:sp>
      <p:sp>
        <p:nvSpPr>
          <p:cNvPr id="20" name="SK-23-text-19"/>
          <p:cNvSpPr/>
          <p:nvPr/>
        </p:nvSpPr>
        <p:spPr>
          <a:xfrm>
            <a:off x="414486" y="582811"/>
            <a:ext cx="1177751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Second-line &amp; Specialist Prophylaxis</a:t>
            </a:r>
            <a:endParaRPr lang="en-US" sz="3375" dirty="0"/>
          </a:p>
        </p:txBody>
      </p:sp>
      <p:sp>
        <p:nvSpPr>
          <p:cNvPr id="21" name="SK-23-text-20"/>
          <p:cNvSpPr/>
          <p:nvPr/>
        </p:nvSpPr>
        <p:spPr>
          <a:xfrm>
            <a:off x="414486" y="1344067"/>
            <a:ext cx="5581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DB9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SECOND-LINE ORAL OPTIONS</a:t>
            </a:r>
            <a:endParaRPr lang="en-US" sz="1500" dirty="0"/>
          </a:p>
        </p:txBody>
      </p:sp>
      <p:sp>
        <p:nvSpPr>
          <p:cNvPr id="22" name="SK-23-text-21"/>
          <p:cNvSpPr/>
          <p:nvPr/>
        </p:nvSpPr>
        <p:spPr>
          <a:xfrm>
            <a:off x="670471" y="1885950"/>
            <a:ext cx="25831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Pizotifen</a:t>
            </a:r>
            <a:endParaRPr lang="en-US" sz="1800" dirty="0"/>
          </a:p>
        </p:txBody>
      </p:sp>
      <p:sp>
        <p:nvSpPr>
          <p:cNvPr id="23" name="SK-23-text-22"/>
          <p:cNvSpPr/>
          <p:nvPr/>
        </p:nvSpPr>
        <p:spPr>
          <a:xfrm>
            <a:off x="670471" y="2201317"/>
            <a:ext cx="740187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DB9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500 mcg at night → max 3 mg/day</a:t>
            </a:r>
            <a:endParaRPr lang="en-US" sz="1425" dirty="0"/>
          </a:p>
        </p:txBody>
      </p:sp>
      <p:sp>
        <p:nvSpPr>
          <p:cNvPr id="24" name="SK-23-text-23"/>
          <p:cNvSpPr/>
          <p:nvPr/>
        </p:nvSpPr>
        <p:spPr>
          <a:xfrm>
            <a:off x="670471" y="2578596"/>
            <a:ext cx="115215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gain and sedation limit use — falling out of favour</a:t>
            </a:r>
            <a:endParaRPr lang="en-US" sz="1350" dirty="0"/>
          </a:p>
        </p:txBody>
      </p:sp>
      <p:sp>
        <p:nvSpPr>
          <p:cNvPr id="25" name="SK-23-text-24"/>
          <p:cNvSpPr/>
          <p:nvPr/>
        </p:nvSpPr>
        <p:spPr>
          <a:xfrm>
            <a:off x="670471" y="3271242"/>
            <a:ext cx="45034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Sodium Valproate</a:t>
            </a:r>
            <a:endParaRPr lang="en-US" sz="1800" dirty="0"/>
          </a:p>
        </p:txBody>
      </p:sp>
      <p:sp>
        <p:nvSpPr>
          <p:cNvPr id="26" name="SK-23-text-25"/>
          <p:cNvSpPr/>
          <p:nvPr/>
        </p:nvSpPr>
        <p:spPr>
          <a:xfrm>
            <a:off x="2816275" y="3298627"/>
            <a:ext cx="2392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DB9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RESTRICTED</a:t>
            </a:r>
            <a:endParaRPr lang="en-US" sz="1200" dirty="0"/>
          </a:p>
        </p:txBody>
      </p:sp>
      <p:sp>
        <p:nvSpPr>
          <p:cNvPr id="27" name="SK-23-text-26"/>
          <p:cNvSpPr/>
          <p:nvPr/>
        </p:nvSpPr>
        <p:spPr>
          <a:xfrm>
            <a:off x="670471" y="3586609"/>
            <a:ext cx="1094898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DB9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recommended in women of childbearing potential</a:t>
            </a:r>
            <a:endParaRPr lang="en-US" sz="1425" dirty="0"/>
          </a:p>
        </p:txBody>
      </p:sp>
      <p:sp>
        <p:nvSpPr>
          <p:cNvPr id="28" name="SK-23-text-27"/>
          <p:cNvSpPr/>
          <p:nvPr/>
        </p:nvSpPr>
        <p:spPr>
          <a:xfrm>
            <a:off x="658267" y="3957042"/>
            <a:ext cx="470609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MHRA-restricted · Highly teratogenic · Specialist initiation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only · Requires Pregnancy Prevention Programme</a:t>
            </a:r>
            <a:endParaRPr lang="en-US" sz="1350" dirty="0"/>
          </a:p>
        </p:txBody>
      </p:sp>
      <p:sp>
        <p:nvSpPr>
          <p:cNvPr id="29" name="SK-23-text-28"/>
          <p:cNvSpPr/>
          <p:nvPr/>
        </p:nvSpPr>
        <p:spPr>
          <a:xfrm>
            <a:off x="670471" y="4862215"/>
            <a:ext cx="669798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Gabapentin / Venlafaxine</a:t>
            </a:r>
            <a:endParaRPr lang="en-US" sz="1800" dirty="0"/>
          </a:p>
        </p:txBody>
      </p:sp>
      <p:sp>
        <p:nvSpPr>
          <p:cNvPr id="30" name="SK-23-text-29"/>
          <p:cNvSpPr/>
          <p:nvPr/>
        </p:nvSpPr>
        <p:spPr>
          <a:xfrm>
            <a:off x="3657600" y="4910286"/>
            <a:ext cx="15163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Off-label</a:t>
            </a:r>
            <a:endParaRPr lang="en-US" sz="1050" dirty="0"/>
          </a:p>
        </p:txBody>
      </p:sp>
      <p:sp>
        <p:nvSpPr>
          <p:cNvPr id="31" name="SK-23-text-30"/>
          <p:cNvSpPr/>
          <p:nvPr/>
        </p:nvSpPr>
        <p:spPr>
          <a:xfrm>
            <a:off x="670471" y="5232648"/>
            <a:ext cx="111956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Limited evidence · Use with caution · Not first-choice</a:t>
            </a:r>
            <a:endParaRPr lang="en-US" sz="1350" dirty="0"/>
          </a:p>
        </p:txBody>
      </p:sp>
      <p:sp>
        <p:nvSpPr>
          <p:cNvPr id="32" name="SK-23-text-31"/>
          <p:cNvSpPr/>
          <p:nvPr/>
        </p:nvSpPr>
        <p:spPr>
          <a:xfrm>
            <a:off x="487561" y="6076057"/>
            <a:ext cx="117044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Do not start prophylaxis before withdrawing any overused medication (MOH).</a:t>
            </a:r>
            <a:endParaRPr lang="en-US" sz="1050" dirty="0"/>
          </a:p>
        </p:txBody>
      </p:sp>
      <p:sp>
        <p:nvSpPr>
          <p:cNvPr id="33" name="SK-23-text-32"/>
          <p:cNvSpPr/>
          <p:nvPr/>
        </p:nvSpPr>
        <p:spPr>
          <a:xfrm>
            <a:off x="6339780" y="1344067"/>
            <a:ext cx="58522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DB9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CGRP MONOCLONAL ANTIBODIES · SPECIALIST-INITIATED</a:t>
            </a:r>
            <a:endParaRPr lang="en-US" sz="1500" dirty="0"/>
          </a:p>
        </p:txBody>
      </p:sp>
      <p:sp>
        <p:nvSpPr>
          <p:cNvPr id="34" name="SK-23-text-33"/>
          <p:cNvSpPr/>
          <p:nvPr/>
        </p:nvSpPr>
        <p:spPr>
          <a:xfrm>
            <a:off x="6498282" y="1769269"/>
            <a:ext cx="504735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Eligibility: Failure of ≥ 3 prophylactic treatments · Initiated by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headache specialist · Shared care with primary care</a:t>
            </a:r>
            <a:endParaRPr lang="en-US" sz="1425" dirty="0"/>
          </a:p>
        </p:txBody>
      </p:sp>
      <p:sp>
        <p:nvSpPr>
          <p:cNvPr id="35" name="SK-23-text-34"/>
          <p:cNvSpPr/>
          <p:nvPr/>
        </p:nvSpPr>
        <p:spPr>
          <a:xfrm>
            <a:off x="6571357" y="2523679"/>
            <a:ext cx="505206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Erenumab (Aimovig)</a:t>
            </a:r>
            <a:endParaRPr lang="en-US" sz="1800" dirty="0"/>
          </a:p>
        </p:txBody>
      </p:sp>
      <p:sp>
        <p:nvSpPr>
          <p:cNvPr id="36" name="SK-23-text-35"/>
          <p:cNvSpPr/>
          <p:nvPr/>
        </p:nvSpPr>
        <p:spPr>
          <a:xfrm>
            <a:off x="6583561" y="2852886"/>
            <a:ext cx="56084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DB9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70–140 mg SC monthly NICE TA682</a:t>
            </a:r>
            <a:endParaRPr lang="en-US" sz="1425" dirty="0"/>
          </a:p>
        </p:txBody>
      </p:sp>
      <p:sp>
        <p:nvSpPr>
          <p:cNvPr id="37" name="SK-23-text-36"/>
          <p:cNvSpPr/>
          <p:nvPr/>
        </p:nvSpPr>
        <p:spPr>
          <a:xfrm>
            <a:off x="6571357" y="3154561"/>
            <a:ext cx="46120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Anti-CGRP receptor mAb</a:t>
            </a:r>
            <a:endParaRPr lang="en-US" sz="1350" dirty="0"/>
          </a:p>
        </p:txBody>
      </p:sp>
      <p:sp>
        <p:nvSpPr>
          <p:cNvPr id="38" name="SK-23-text-37"/>
          <p:cNvSpPr/>
          <p:nvPr/>
        </p:nvSpPr>
        <p:spPr>
          <a:xfrm>
            <a:off x="6571357" y="3723829"/>
            <a:ext cx="56007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Fremanezumab (Ajovy)</a:t>
            </a:r>
            <a:endParaRPr lang="en-US" sz="1800" dirty="0"/>
          </a:p>
        </p:txBody>
      </p:sp>
      <p:sp>
        <p:nvSpPr>
          <p:cNvPr id="39" name="SK-23-text-38"/>
          <p:cNvSpPr/>
          <p:nvPr/>
        </p:nvSpPr>
        <p:spPr>
          <a:xfrm>
            <a:off x="6571357" y="4039344"/>
            <a:ext cx="562064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DB9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225 mg SC monthly OR 675 mg SC quarterly NICE TA631</a:t>
            </a:r>
            <a:endParaRPr lang="en-US" sz="1425" dirty="0"/>
          </a:p>
        </p:txBody>
      </p:sp>
      <p:sp>
        <p:nvSpPr>
          <p:cNvPr id="40" name="SK-23-text-39"/>
          <p:cNvSpPr/>
          <p:nvPr/>
        </p:nvSpPr>
        <p:spPr>
          <a:xfrm>
            <a:off x="6571357" y="4347865"/>
            <a:ext cx="56206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Anti-CGRP ligand mAb · Quarterly option aids adherence</a:t>
            </a:r>
            <a:endParaRPr lang="en-US" sz="1350" dirty="0"/>
          </a:p>
        </p:txBody>
      </p:sp>
      <p:sp>
        <p:nvSpPr>
          <p:cNvPr id="41" name="SK-23-text-40"/>
          <p:cNvSpPr/>
          <p:nvPr/>
        </p:nvSpPr>
        <p:spPr>
          <a:xfrm>
            <a:off x="6571357" y="4910286"/>
            <a:ext cx="562064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Galcanezumab (Emgality)</a:t>
            </a:r>
            <a:endParaRPr lang="en-US" sz="1800" dirty="0"/>
          </a:p>
        </p:txBody>
      </p:sp>
      <p:sp>
        <p:nvSpPr>
          <p:cNvPr id="42" name="SK-23-text-41"/>
          <p:cNvSpPr/>
          <p:nvPr/>
        </p:nvSpPr>
        <p:spPr>
          <a:xfrm>
            <a:off x="6583561" y="5232648"/>
            <a:ext cx="56084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DB9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120 mg SC monthly NICE TA659</a:t>
            </a:r>
            <a:endParaRPr lang="en-US" sz="1425" dirty="0"/>
          </a:p>
        </p:txBody>
      </p:sp>
      <p:sp>
        <p:nvSpPr>
          <p:cNvPr id="43" name="SK-23-text-42"/>
          <p:cNvSpPr/>
          <p:nvPr/>
        </p:nvSpPr>
        <p:spPr>
          <a:xfrm>
            <a:off x="6571357" y="5541169"/>
            <a:ext cx="42005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Anti-CGRP ligand mAb</a:t>
            </a:r>
            <a:endParaRPr lang="en-US" sz="1350" dirty="0"/>
          </a:p>
        </p:txBody>
      </p:sp>
      <p:sp>
        <p:nvSpPr>
          <p:cNvPr id="44" name="SK-23-text-43"/>
          <p:cNvSpPr/>
          <p:nvPr/>
        </p:nvSpPr>
        <p:spPr>
          <a:xfrm>
            <a:off x="6327577" y="6076057"/>
            <a:ext cx="58644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 = subcutaneous self-injection · May be continued in primary care under shared care agreement.</a:t>
            </a:r>
            <a:endParaRPr lang="en-US" sz="1050" dirty="0"/>
          </a:p>
        </p:txBody>
      </p:sp>
      <p:sp>
        <p:nvSpPr>
          <p:cNvPr id="45" name="SK-23-text-44"/>
          <p:cNvSpPr/>
          <p:nvPr/>
        </p:nvSpPr>
        <p:spPr>
          <a:xfrm>
            <a:off x="341263" y="6604248"/>
            <a:ext cx="11353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 · Headache &amp; Migraine · May 2026</a:t>
            </a:r>
            <a:endParaRPr lang="en-US" sz="1200" dirty="0"/>
          </a:p>
        </p:txBody>
      </p:sp>
      <p:sp>
        <p:nvSpPr>
          <p:cNvPr id="46" name="SK-23-text-45"/>
          <p:cNvSpPr/>
          <p:nvPr/>
        </p:nvSpPr>
        <p:spPr>
          <a:xfrm>
            <a:off x="11314063" y="6604248"/>
            <a:ext cx="8779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0C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23 / 35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1261467"/>
            <a:ext cx="11362879" cy="14288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584127"/>
            <a:ext cx="11362879" cy="1158925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290" y="2983111"/>
            <a:ext cx="3206353" cy="267459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290" y="2983111"/>
            <a:ext cx="3206353" cy="34290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4369" y="2983111"/>
            <a:ext cx="3242965" cy="267459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4369" y="2983111"/>
            <a:ext cx="3242965" cy="342900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9059" y="2983111"/>
            <a:ext cx="3206353" cy="267459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49059" y="2983111"/>
            <a:ext cx="3206353" cy="342900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924996"/>
            <a:ext cx="12192000" cy="14288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66371"/>
            <a:ext cx="12192000" cy="507355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94115"/>
            <a:ext cx="12192000" cy="14288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82573" y="1453753"/>
            <a:ext cx="1292275" cy="1302990"/>
          </a:xfrm>
          <a:prstGeom prst="rect">
            <a:avLst/>
          </a:prstGeom>
        </p:spPr>
      </p:pic>
      <p:sp>
        <p:nvSpPr>
          <p:cNvPr id="15" name="SK-24-text-14"/>
          <p:cNvSpPr/>
          <p:nvPr/>
        </p:nvSpPr>
        <p:spPr>
          <a:xfrm>
            <a:off x="402282" y="329059"/>
            <a:ext cx="75209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OVERUSE HEADACHE</a:t>
            </a:r>
            <a:endParaRPr lang="en-US" sz="1800" dirty="0"/>
          </a:p>
        </p:txBody>
      </p:sp>
      <p:sp>
        <p:nvSpPr>
          <p:cNvPr id="16" name="SK-24-text-15"/>
          <p:cNvSpPr/>
          <p:nvPr/>
        </p:nvSpPr>
        <p:spPr>
          <a:xfrm>
            <a:off x="9497467" y="308521"/>
            <a:ext cx="26945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8A8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• December 2025</a:t>
            </a:r>
            <a:endParaRPr lang="en-US" sz="1500" dirty="0"/>
          </a:p>
        </p:txBody>
      </p:sp>
      <p:sp>
        <p:nvSpPr>
          <p:cNvPr id="17" name="SK-24-text-16"/>
          <p:cNvSpPr/>
          <p:nvPr/>
        </p:nvSpPr>
        <p:spPr>
          <a:xfrm>
            <a:off x="414486" y="630882"/>
            <a:ext cx="11777514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 &amp; Diagnostic Thresholds</a:t>
            </a:r>
            <a:endParaRPr lang="en-US" sz="4200" dirty="0"/>
          </a:p>
        </p:txBody>
      </p:sp>
      <p:sp>
        <p:nvSpPr>
          <p:cNvPr id="18" name="SK-24-text-17"/>
          <p:cNvSpPr/>
          <p:nvPr/>
        </p:nvSpPr>
        <p:spPr>
          <a:xfrm>
            <a:off x="3876973" y="1769269"/>
            <a:ext cx="831502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on ≥ 15 days / month</a:t>
            </a:r>
            <a:endParaRPr lang="en-US" sz="2400" dirty="0"/>
          </a:p>
        </p:txBody>
      </p:sp>
      <p:sp>
        <p:nvSpPr>
          <p:cNvPr id="19" name="SK-24-text-18"/>
          <p:cNvSpPr/>
          <p:nvPr/>
        </p:nvSpPr>
        <p:spPr>
          <a:xfrm>
            <a:off x="1706761" y="2201317"/>
            <a:ext cx="1048523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PLUS regular overuse of acute headache medication for ≥ 3 months</a:t>
            </a:r>
            <a:endParaRPr lang="en-US" sz="2250" dirty="0"/>
          </a:p>
        </p:txBody>
      </p:sp>
      <p:sp>
        <p:nvSpPr>
          <p:cNvPr id="20" name="SK-24-text-19"/>
          <p:cNvSpPr/>
          <p:nvPr/>
        </p:nvSpPr>
        <p:spPr>
          <a:xfrm>
            <a:off x="1743373" y="3044875"/>
            <a:ext cx="3981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SIMPLE ANALGESICS</a:t>
            </a:r>
            <a:endParaRPr lang="en-US" sz="1500" dirty="0"/>
          </a:p>
        </p:txBody>
      </p:sp>
      <p:sp>
        <p:nvSpPr>
          <p:cNvPr id="21" name="SK-24-text-20"/>
          <p:cNvSpPr/>
          <p:nvPr/>
        </p:nvSpPr>
        <p:spPr>
          <a:xfrm>
            <a:off x="1475184" y="3429000"/>
            <a:ext cx="617124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Simple Analgesics</a:t>
            </a:r>
            <a:endParaRPr lang="en-US" sz="2325" dirty="0"/>
          </a:p>
        </p:txBody>
      </p:sp>
      <p:sp>
        <p:nvSpPr>
          <p:cNvPr id="22" name="SK-24-text-21"/>
          <p:cNvSpPr/>
          <p:nvPr/>
        </p:nvSpPr>
        <p:spPr>
          <a:xfrm>
            <a:off x="1377553" y="3778746"/>
            <a:ext cx="6953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 • Aspirin • NSAIDs</a:t>
            </a:r>
            <a:endParaRPr lang="en-US" sz="1500" dirty="0"/>
          </a:p>
        </p:txBody>
      </p:sp>
      <p:sp>
        <p:nvSpPr>
          <p:cNvPr id="23" name="SK-24-text-22"/>
          <p:cNvSpPr/>
          <p:nvPr/>
        </p:nvSpPr>
        <p:spPr>
          <a:xfrm>
            <a:off x="1865263" y="4142184"/>
            <a:ext cx="4206240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15</a:t>
            </a:r>
            <a:endParaRPr lang="en-US" sz="4800" dirty="0"/>
          </a:p>
        </p:txBody>
      </p:sp>
      <p:sp>
        <p:nvSpPr>
          <p:cNvPr id="24" name="SK-24-text-23"/>
          <p:cNvSpPr/>
          <p:nvPr/>
        </p:nvSpPr>
        <p:spPr>
          <a:xfrm>
            <a:off x="1718965" y="4903440"/>
            <a:ext cx="43995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/ month</a:t>
            </a:r>
            <a:endParaRPr lang="en-US" sz="2325" dirty="0"/>
          </a:p>
        </p:txBody>
      </p:sp>
      <p:sp>
        <p:nvSpPr>
          <p:cNvPr id="25" name="SK-24-text-24"/>
          <p:cNvSpPr/>
          <p:nvPr/>
        </p:nvSpPr>
        <p:spPr>
          <a:xfrm>
            <a:off x="2035969" y="5294263"/>
            <a:ext cx="3448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8A8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≥ 3 months</a:t>
            </a:r>
            <a:endParaRPr lang="en-US" sz="1500" dirty="0"/>
          </a:p>
        </p:txBody>
      </p:sp>
      <p:sp>
        <p:nvSpPr>
          <p:cNvPr id="26" name="SK-24-text-25"/>
          <p:cNvSpPr/>
          <p:nvPr/>
        </p:nvSpPr>
        <p:spPr>
          <a:xfrm>
            <a:off x="4803577" y="3044875"/>
            <a:ext cx="6267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TRIPTANS • OPIOIDS • ERGOTS</a:t>
            </a:r>
            <a:endParaRPr lang="en-US" sz="1500" dirty="0"/>
          </a:p>
        </p:txBody>
      </p:sp>
      <p:sp>
        <p:nvSpPr>
          <p:cNvPr id="27" name="SK-24-text-26"/>
          <p:cNvSpPr/>
          <p:nvPr/>
        </p:nvSpPr>
        <p:spPr>
          <a:xfrm>
            <a:off x="4925467" y="3415159"/>
            <a:ext cx="652557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Triptans &amp; Opioids</a:t>
            </a:r>
            <a:endParaRPr lang="en-US" sz="2325" dirty="0"/>
          </a:p>
        </p:txBody>
      </p:sp>
      <p:sp>
        <p:nvSpPr>
          <p:cNvPr id="28" name="SK-24-text-27"/>
          <p:cNvSpPr/>
          <p:nvPr/>
        </p:nvSpPr>
        <p:spPr>
          <a:xfrm>
            <a:off x="4645075" y="3778746"/>
            <a:ext cx="75469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Sumatriptan • Codeine • Ergotamine</a:t>
            </a:r>
            <a:endParaRPr lang="en-US" sz="1500" dirty="0"/>
          </a:p>
        </p:txBody>
      </p:sp>
      <p:sp>
        <p:nvSpPr>
          <p:cNvPr id="29" name="SK-24-text-28"/>
          <p:cNvSpPr/>
          <p:nvPr/>
        </p:nvSpPr>
        <p:spPr>
          <a:xfrm>
            <a:off x="5315694" y="4142184"/>
            <a:ext cx="4206240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E76F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10</a:t>
            </a:r>
            <a:endParaRPr lang="en-US" sz="4800" dirty="0"/>
          </a:p>
        </p:txBody>
      </p:sp>
      <p:sp>
        <p:nvSpPr>
          <p:cNvPr id="30" name="SK-24-text-29"/>
          <p:cNvSpPr/>
          <p:nvPr/>
        </p:nvSpPr>
        <p:spPr>
          <a:xfrm>
            <a:off x="5169396" y="4903440"/>
            <a:ext cx="43995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/ month</a:t>
            </a:r>
            <a:endParaRPr lang="en-US" sz="2325" dirty="0"/>
          </a:p>
        </p:txBody>
      </p:sp>
      <p:sp>
        <p:nvSpPr>
          <p:cNvPr id="31" name="SK-24-text-30"/>
          <p:cNvSpPr/>
          <p:nvPr/>
        </p:nvSpPr>
        <p:spPr>
          <a:xfrm>
            <a:off x="5486400" y="5294263"/>
            <a:ext cx="3448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8A8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≥ 3 months</a:t>
            </a:r>
            <a:endParaRPr lang="en-US" sz="1500" dirty="0"/>
          </a:p>
        </p:txBody>
      </p:sp>
      <p:sp>
        <p:nvSpPr>
          <p:cNvPr id="32" name="SK-24-text-31"/>
          <p:cNvSpPr/>
          <p:nvPr/>
        </p:nvSpPr>
        <p:spPr>
          <a:xfrm>
            <a:off x="8412361" y="3044875"/>
            <a:ext cx="37796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COMBINATION ANALGESICS</a:t>
            </a:r>
            <a:endParaRPr lang="en-US" sz="1500" dirty="0"/>
          </a:p>
        </p:txBody>
      </p:sp>
      <p:sp>
        <p:nvSpPr>
          <p:cNvPr id="33" name="SK-24-text-32"/>
          <p:cNvSpPr/>
          <p:nvPr/>
        </p:nvSpPr>
        <p:spPr>
          <a:xfrm>
            <a:off x="8083153" y="3415159"/>
            <a:ext cx="410884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Combination Analgesics</a:t>
            </a:r>
            <a:endParaRPr lang="en-US" sz="2325" dirty="0"/>
          </a:p>
        </p:txBody>
      </p:sp>
      <p:sp>
        <p:nvSpPr>
          <p:cNvPr id="34" name="SK-24-text-33"/>
          <p:cNvSpPr/>
          <p:nvPr/>
        </p:nvSpPr>
        <p:spPr>
          <a:xfrm>
            <a:off x="8266063" y="3778746"/>
            <a:ext cx="39259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Codeine-containing preparations</a:t>
            </a:r>
            <a:endParaRPr lang="en-US" sz="1500" dirty="0"/>
          </a:p>
        </p:txBody>
      </p:sp>
      <p:sp>
        <p:nvSpPr>
          <p:cNvPr id="35" name="SK-24-text-34"/>
          <p:cNvSpPr/>
          <p:nvPr/>
        </p:nvSpPr>
        <p:spPr>
          <a:xfrm>
            <a:off x="8826996" y="4142184"/>
            <a:ext cx="3365004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5371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10</a:t>
            </a:r>
            <a:endParaRPr lang="en-US" sz="4800" dirty="0"/>
          </a:p>
        </p:txBody>
      </p:sp>
      <p:sp>
        <p:nvSpPr>
          <p:cNvPr id="36" name="SK-24-text-35"/>
          <p:cNvSpPr/>
          <p:nvPr/>
        </p:nvSpPr>
        <p:spPr>
          <a:xfrm>
            <a:off x="8680698" y="4903440"/>
            <a:ext cx="351130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/ month</a:t>
            </a:r>
            <a:endParaRPr lang="en-US" sz="2325" dirty="0"/>
          </a:p>
        </p:txBody>
      </p:sp>
      <p:sp>
        <p:nvSpPr>
          <p:cNvPr id="37" name="SK-24-text-36"/>
          <p:cNvSpPr/>
          <p:nvPr/>
        </p:nvSpPr>
        <p:spPr>
          <a:xfrm>
            <a:off x="8997553" y="5287417"/>
            <a:ext cx="319444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8A8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≥ 3 months</a:t>
            </a:r>
            <a:endParaRPr lang="en-US" sz="1500" dirty="0"/>
          </a:p>
        </p:txBody>
      </p:sp>
      <p:sp>
        <p:nvSpPr>
          <p:cNvPr id="38" name="SK-24-text-37"/>
          <p:cNvSpPr/>
          <p:nvPr/>
        </p:nvSpPr>
        <p:spPr>
          <a:xfrm>
            <a:off x="1158180" y="6034980"/>
            <a:ext cx="1103382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MOH does NOT respond to prophylaxis — the overused medication must be withdrawn first</a:t>
            </a:r>
            <a:endParaRPr lang="en-US" sz="1950" dirty="0"/>
          </a:p>
        </p:txBody>
      </p:sp>
      <p:sp>
        <p:nvSpPr>
          <p:cNvPr id="39" name="SK-24-text-38"/>
          <p:cNvSpPr/>
          <p:nvPr/>
        </p:nvSpPr>
        <p:spPr>
          <a:xfrm>
            <a:off x="3669655" y="6590407"/>
            <a:ext cx="85223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8A8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• Bradford VTS Teaching Deck • Slide 24 of 35</a:t>
            </a:r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71" y="367605"/>
            <a:ext cx="11460361" cy="1905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6265515"/>
            <a:ext cx="11460361" cy="19050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474440"/>
            <a:ext cx="3230761" cy="4594771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645890"/>
            <a:ext cx="2621161" cy="308521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5339655"/>
            <a:ext cx="2743200" cy="1905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0980" y="1474440"/>
            <a:ext cx="3230761" cy="4491930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0353" y="1618357"/>
            <a:ext cx="2767459" cy="322213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4761" y="5236815"/>
            <a:ext cx="2743200" cy="19050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95271" y="1474440"/>
            <a:ext cx="3230761" cy="4594771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41482" y="1632198"/>
            <a:ext cx="1877467" cy="322213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39200" y="5339655"/>
            <a:ext cx="2743200" cy="19050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89177" y="1481286"/>
            <a:ext cx="4401294" cy="4608463"/>
          </a:xfrm>
          <a:prstGeom prst="rect">
            <a:avLst/>
          </a:prstGeom>
        </p:spPr>
      </p:pic>
      <p:sp>
        <p:nvSpPr>
          <p:cNvPr id="15" name="SK-25-text-14"/>
          <p:cNvSpPr/>
          <p:nvPr/>
        </p:nvSpPr>
        <p:spPr>
          <a:xfrm>
            <a:off x="438894" y="459432"/>
            <a:ext cx="68941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9B0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OVERUSE HEADACHE</a:t>
            </a:r>
            <a:endParaRPr lang="en-US" sz="1650" dirty="0"/>
          </a:p>
        </p:txBody>
      </p:sp>
      <p:sp>
        <p:nvSpPr>
          <p:cNvPr id="16" name="SK-25-text-15"/>
          <p:cNvSpPr/>
          <p:nvPr/>
        </p:nvSpPr>
        <p:spPr>
          <a:xfrm>
            <a:off x="8631436" y="466279"/>
            <a:ext cx="310931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NICE CG150 Dec 2025</a:t>
            </a:r>
            <a:endParaRPr lang="en-US" sz="1350" dirty="0"/>
          </a:p>
        </p:txBody>
      </p:sp>
      <p:sp>
        <p:nvSpPr>
          <p:cNvPr id="17" name="SK-25-text-16"/>
          <p:cNvSpPr/>
          <p:nvPr/>
        </p:nvSpPr>
        <p:spPr>
          <a:xfrm>
            <a:off x="451098" y="761107"/>
            <a:ext cx="1174090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Characteristics of MOH</a:t>
            </a:r>
            <a:endParaRPr lang="en-US" sz="3750" dirty="0"/>
          </a:p>
        </p:txBody>
      </p:sp>
      <p:sp>
        <p:nvSpPr>
          <p:cNvPr id="18" name="SK-25-text-17"/>
          <p:cNvSpPr/>
          <p:nvPr/>
        </p:nvSpPr>
        <p:spPr>
          <a:xfrm>
            <a:off x="767953" y="1686967"/>
            <a:ext cx="514064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THE PATTERN</a:t>
            </a:r>
            <a:endParaRPr lang="en-US" sz="1575" dirty="0"/>
          </a:p>
        </p:txBody>
      </p:sp>
      <p:sp>
        <p:nvSpPr>
          <p:cNvPr id="19" name="SK-25-text-18"/>
          <p:cNvSpPr/>
          <p:nvPr/>
        </p:nvSpPr>
        <p:spPr>
          <a:xfrm>
            <a:off x="621655" y="2084784"/>
            <a:ext cx="2816275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Morning headache — worse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waking; improves briefly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analgesia</a:t>
            </a:r>
            <a:endParaRPr lang="en-US" sz="1575" dirty="0"/>
          </a:p>
        </p:txBody>
      </p:sp>
      <p:sp>
        <p:nvSpPr>
          <p:cNvPr id="20" name="SK-25-text-19"/>
          <p:cNvSpPr/>
          <p:nvPr/>
        </p:nvSpPr>
        <p:spPr>
          <a:xfrm>
            <a:off x="621655" y="2914650"/>
            <a:ext cx="2828479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Bilateral, dull, featureless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clear triggers; unlike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migraine</a:t>
            </a:r>
            <a:endParaRPr lang="en-US" sz="1575" dirty="0"/>
          </a:p>
        </p:txBody>
      </p:sp>
      <p:sp>
        <p:nvSpPr>
          <p:cNvPr id="21" name="SK-25-text-20"/>
          <p:cNvSpPr/>
          <p:nvPr/>
        </p:nvSpPr>
        <p:spPr>
          <a:xfrm>
            <a:off x="609600" y="3764905"/>
            <a:ext cx="2889498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Preemptive use — patient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medicates before pain begins,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anticipating the headache</a:t>
            </a:r>
            <a:endParaRPr lang="en-US" sz="1575" dirty="0"/>
          </a:p>
        </p:txBody>
      </p:sp>
      <p:sp>
        <p:nvSpPr>
          <p:cNvPr id="22" name="SK-25-text-21"/>
          <p:cNvSpPr/>
          <p:nvPr/>
        </p:nvSpPr>
        <p:spPr>
          <a:xfrm>
            <a:off x="609600" y="4649688"/>
            <a:ext cx="276745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F:M ratio 5:1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predominately affects women</a:t>
            </a:r>
            <a:endParaRPr lang="en-US" sz="1575" dirty="0"/>
          </a:p>
        </p:txBody>
      </p:sp>
      <p:sp>
        <p:nvSpPr>
          <p:cNvPr id="23" name="SK-25-text-22"/>
          <p:cNvSpPr/>
          <p:nvPr/>
        </p:nvSpPr>
        <p:spPr>
          <a:xfrm>
            <a:off x="963067" y="5465713"/>
            <a:ext cx="214565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AAAAA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“The medication that once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AAAAA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helped is now the cause.”</a:t>
            </a:r>
            <a:endParaRPr lang="en-US" sz="1575" dirty="0"/>
          </a:p>
        </p:txBody>
      </p:sp>
      <p:sp>
        <p:nvSpPr>
          <p:cNvPr id="24" name="SK-25-text-23"/>
          <p:cNvSpPr/>
          <p:nvPr/>
        </p:nvSpPr>
        <p:spPr>
          <a:xfrm>
            <a:off x="9338965" y="1686967"/>
            <a:ext cx="28530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TRAPS</a:t>
            </a:r>
            <a:endParaRPr lang="en-US" sz="1575" dirty="0"/>
          </a:p>
        </p:txBody>
      </p:sp>
      <p:sp>
        <p:nvSpPr>
          <p:cNvPr id="25" name="SK-25-text-24"/>
          <p:cNvSpPr/>
          <p:nvPr/>
        </p:nvSpPr>
        <p:spPr>
          <a:xfrm>
            <a:off x="8814792" y="2084784"/>
            <a:ext cx="2730996" cy="9394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▲ MOH does NOT respond to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prophylaxis until the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overused medication is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withdrawn first</a:t>
            </a:r>
            <a:endParaRPr lang="en-US" sz="1575" dirty="0"/>
          </a:p>
        </p:txBody>
      </p:sp>
      <p:sp>
        <p:nvSpPr>
          <p:cNvPr id="26" name="SK-25-text-25"/>
          <p:cNvSpPr/>
          <p:nvPr/>
        </p:nvSpPr>
        <p:spPr>
          <a:xfrm>
            <a:off x="8814792" y="3140869"/>
            <a:ext cx="2413992" cy="9394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▲ Adding more analgesia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makes it worse — the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instinct to escalate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is harmful</a:t>
            </a:r>
            <a:endParaRPr lang="en-US" sz="1575" dirty="0"/>
          </a:p>
        </p:txBody>
      </p:sp>
      <p:sp>
        <p:nvSpPr>
          <p:cNvPr id="27" name="SK-25-text-26"/>
          <p:cNvSpPr/>
          <p:nvPr/>
        </p:nvSpPr>
        <p:spPr>
          <a:xfrm>
            <a:off x="8814792" y="4203948"/>
            <a:ext cx="2828479" cy="960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▲ Patient education is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— patients are often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resistant and disbelieving;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feel the medication helps</a:t>
            </a:r>
            <a:endParaRPr lang="en-US" sz="1575" dirty="0"/>
          </a:p>
        </p:txBody>
      </p:sp>
      <p:sp>
        <p:nvSpPr>
          <p:cNvPr id="28" name="SK-25-text-27"/>
          <p:cNvSpPr/>
          <p:nvPr/>
        </p:nvSpPr>
        <p:spPr>
          <a:xfrm>
            <a:off x="9034165" y="5472559"/>
            <a:ext cx="227989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AAAAA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Paradoxically worsens with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AAAAA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— diagnose early</a:t>
            </a:r>
            <a:endParaRPr lang="en-US" sz="1575" dirty="0"/>
          </a:p>
        </p:txBody>
      </p:sp>
      <p:sp>
        <p:nvSpPr>
          <p:cNvPr id="29" name="SK-25-text-28"/>
          <p:cNvSpPr/>
          <p:nvPr/>
        </p:nvSpPr>
        <p:spPr>
          <a:xfrm>
            <a:off x="1871811" y="6425803"/>
            <a:ext cx="843602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on ≥15 days/month + regular analgesia use = suspect MOH</a:t>
            </a:r>
            <a:endParaRPr lang="en-US" sz="21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6923"/>
            <a:ext cx="12192000" cy="14288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50198"/>
            <a:ext cx="12192000" cy="14288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522363"/>
            <a:ext cx="11338471" cy="720030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1597819"/>
            <a:ext cx="170557" cy="562273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2482453"/>
            <a:ext cx="2365177" cy="240030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690" y="2482453"/>
            <a:ext cx="2365177" cy="342900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13757" y="3435846"/>
            <a:ext cx="268188" cy="260598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1467" y="2482453"/>
            <a:ext cx="2365177" cy="2400300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1467" y="2482453"/>
            <a:ext cx="2365177" cy="342900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8682" y="3435846"/>
            <a:ext cx="268188" cy="260598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76392" y="2482453"/>
            <a:ext cx="2365177" cy="2400300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76392" y="2482453"/>
            <a:ext cx="2365177" cy="342900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63459" y="3435846"/>
            <a:ext cx="268188" cy="260598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1169" y="2482453"/>
            <a:ext cx="2365177" cy="2400300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1169" y="2482453"/>
            <a:ext cx="2365177" cy="342900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26282" y="5150346"/>
            <a:ext cx="8339286" cy="1028700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09192" y="5383411"/>
            <a:ext cx="572988" cy="528042"/>
          </a:xfrm>
          <a:prstGeom prst="rect">
            <a:avLst/>
          </a:prstGeom>
        </p:spPr>
      </p:pic>
      <p:sp>
        <p:nvSpPr>
          <p:cNvPr id="20" name="SK-26-text-19"/>
          <p:cNvSpPr/>
          <p:nvPr/>
        </p:nvSpPr>
        <p:spPr>
          <a:xfrm>
            <a:off x="426690" y="322213"/>
            <a:ext cx="81714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9B8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· DECEMBER 2025</a:t>
            </a:r>
            <a:endParaRPr lang="en-US" sz="1725" dirty="0"/>
          </a:p>
        </p:txBody>
      </p:sp>
      <p:sp>
        <p:nvSpPr>
          <p:cNvPr id="21" name="SK-26-text-20"/>
          <p:cNvSpPr/>
          <p:nvPr/>
        </p:nvSpPr>
        <p:spPr>
          <a:xfrm>
            <a:off x="10228957" y="315367"/>
            <a:ext cx="19630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Slide 26</a:t>
            </a:r>
            <a:endParaRPr lang="en-US" sz="1350" dirty="0"/>
          </a:p>
        </p:txBody>
      </p:sp>
      <p:sp>
        <p:nvSpPr>
          <p:cNvPr id="22" name="SK-26-text-21"/>
          <p:cNvSpPr/>
          <p:nvPr/>
        </p:nvSpPr>
        <p:spPr>
          <a:xfrm>
            <a:off x="426690" y="671959"/>
            <a:ext cx="11765310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of Medication Overuse Headache</a:t>
            </a:r>
            <a:endParaRPr lang="en-US" sz="4050" dirty="0"/>
          </a:p>
        </p:txBody>
      </p:sp>
      <p:sp>
        <p:nvSpPr>
          <p:cNvPr id="23" name="SK-26-text-22"/>
          <p:cNvSpPr/>
          <p:nvPr/>
        </p:nvSpPr>
        <p:spPr>
          <a:xfrm>
            <a:off x="719286" y="1782961"/>
            <a:ext cx="1147271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recommends: ABRUPT withdrawal of the overused medication — this is more effective than gradual reduction</a:t>
            </a:r>
            <a:endParaRPr lang="en-US" sz="1725" dirty="0"/>
          </a:p>
        </p:txBody>
      </p:sp>
      <p:sp>
        <p:nvSpPr>
          <p:cNvPr id="24" name="SK-26-text-23"/>
          <p:cNvSpPr/>
          <p:nvPr/>
        </p:nvSpPr>
        <p:spPr>
          <a:xfrm>
            <a:off x="1219200" y="2551063"/>
            <a:ext cx="194024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1</a:t>
            </a:r>
            <a:endParaRPr lang="en-US" sz="1575" dirty="0"/>
          </a:p>
        </p:txBody>
      </p:sp>
      <p:sp>
        <p:nvSpPr>
          <p:cNvPr id="25" name="SK-26-text-24"/>
          <p:cNvSpPr/>
          <p:nvPr/>
        </p:nvSpPr>
        <p:spPr>
          <a:xfrm>
            <a:off x="646063" y="2948880"/>
            <a:ext cx="477774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Abrupt Withdrawal</a:t>
            </a:r>
            <a:endParaRPr lang="en-US" sz="1800" dirty="0"/>
          </a:p>
        </p:txBody>
      </p:sp>
      <p:sp>
        <p:nvSpPr>
          <p:cNvPr id="26" name="SK-26-text-25"/>
          <p:cNvSpPr/>
          <p:nvPr/>
        </p:nvSpPr>
        <p:spPr>
          <a:xfrm>
            <a:off x="560784" y="3278088"/>
            <a:ext cx="204817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Stop overused medication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completely</a:t>
            </a:r>
            <a:endParaRPr lang="en-US" sz="1350" dirty="0"/>
          </a:p>
        </p:txBody>
      </p:sp>
      <p:sp>
        <p:nvSpPr>
          <p:cNvPr id="27" name="SK-26-text-26"/>
          <p:cNvSpPr/>
          <p:nvPr/>
        </p:nvSpPr>
        <p:spPr>
          <a:xfrm>
            <a:off x="560784" y="3730675"/>
            <a:ext cx="2060377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Naproxen 250–500mg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times daily as bridge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(1–2 weeks)</a:t>
            </a:r>
            <a:endParaRPr lang="en-US" sz="1350" dirty="0"/>
          </a:p>
        </p:txBody>
      </p:sp>
      <p:sp>
        <p:nvSpPr>
          <p:cNvPr id="28" name="SK-26-text-27"/>
          <p:cNvSpPr/>
          <p:nvPr/>
        </p:nvSpPr>
        <p:spPr>
          <a:xfrm>
            <a:off x="560784" y="4375398"/>
            <a:ext cx="187746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Amitriptyline to support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withdrawal</a:t>
            </a:r>
            <a:endParaRPr lang="en-US" sz="1350" dirty="0"/>
          </a:p>
        </p:txBody>
      </p:sp>
      <p:sp>
        <p:nvSpPr>
          <p:cNvPr id="29" name="SK-26-text-28"/>
          <p:cNvSpPr/>
          <p:nvPr/>
        </p:nvSpPr>
        <p:spPr>
          <a:xfrm>
            <a:off x="4206180" y="2551063"/>
            <a:ext cx="19402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2</a:t>
            </a:r>
            <a:endParaRPr lang="en-US" sz="1575" dirty="0"/>
          </a:p>
        </p:txBody>
      </p:sp>
      <p:sp>
        <p:nvSpPr>
          <p:cNvPr id="30" name="SK-26-text-29"/>
          <p:cNvSpPr/>
          <p:nvPr/>
        </p:nvSpPr>
        <p:spPr>
          <a:xfrm>
            <a:off x="4108698" y="2962573"/>
            <a:ext cx="230886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Recovery</a:t>
            </a:r>
            <a:endParaRPr lang="en-US" sz="1800" dirty="0"/>
          </a:p>
        </p:txBody>
      </p:sp>
      <p:sp>
        <p:nvSpPr>
          <p:cNvPr id="31" name="SK-26-text-30"/>
          <p:cNvSpPr/>
          <p:nvPr/>
        </p:nvSpPr>
        <p:spPr>
          <a:xfrm>
            <a:off x="3535561" y="3278088"/>
            <a:ext cx="163368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Weeks 2–8: monitor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frequency</a:t>
            </a:r>
            <a:endParaRPr lang="en-US" sz="1350" dirty="0"/>
          </a:p>
        </p:txBody>
      </p:sp>
      <p:sp>
        <p:nvSpPr>
          <p:cNvPr id="32" name="SK-26-text-31"/>
          <p:cNvSpPr/>
          <p:nvPr/>
        </p:nvSpPr>
        <p:spPr>
          <a:xfrm>
            <a:off x="3535561" y="3730675"/>
            <a:ext cx="206037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Avoid all opioid-containing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preparations</a:t>
            </a:r>
            <a:endParaRPr lang="en-US" sz="1350" dirty="0"/>
          </a:p>
        </p:txBody>
      </p:sp>
      <p:sp>
        <p:nvSpPr>
          <p:cNvPr id="33" name="SK-26-text-32"/>
          <p:cNvSpPr/>
          <p:nvPr/>
        </p:nvSpPr>
        <p:spPr>
          <a:xfrm>
            <a:off x="3535561" y="4169569"/>
            <a:ext cx="12434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Expect gradual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improvement</a:t>
            </a:r>
            <a:endParaRPr lang="en-US" sz="1350" dirty="0"/>
          </a:p>
        </p:txBody>
      </p:sp>
      <p:sp>
        <p:nvSpPr>
          <p:cNvPr id="34" name="SK-26-text-33"/>
          <p:cNvSpPr/>
          <p:nvPr/>
        </p:nvSpPr>
        <p:spPr>
          <a:xfrm>
            <a:off x="7193161" y="2551063"/>
            <a:ext cx="19402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3</a:t>
            </a:r>
            <a:endParaRPr lang="en-US" sz="1575" dirty="0"/>
          </a:p>
        </p:txBody>
      </p:sp>
      <p:sp>
        <p:nvSpPr>
          <p:cNvPr id="35" name="SK-26-text-34"/>
          <p:cNvSpPr/>
          <p:nvPr/>
        </p:nvSpPr>
        <p:spPr>
          <a:xfrm>
            <a:off x="7071271" y="2962573"/>
            <a:ext cx="23088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Reassess</a:t>
            </a:r>
            <a:endParaRPr lang="en-US" sz="1800" dirty="0"/>
          </a:p>
        </p:txBody>
      </p:sp>
      <p:sp>
        <p:nvSpPr>
          <p:cNvPr id="36" name="SK-26-text-35"/>
          <p:cNvSpPr/>
          <p:nvPr/>
        </p:nvSpPr>
        <p:spPr>
          <a:xfrm>
            <a:off x="6522690" y="3278088"/>
            <a:ext cx="181659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Re-evaluate underlying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headache type</a:t>
            </a:r>
            <a:endParaRPr lang="en-US" sz="1350" dirty="0"/>
          </a:p>
        </p:txBody>
      </p:sp>
      <p:sp>
        <p:nvSpPr>
          <p:cNvPr id="37" name="SK-26-text-36"/>
          <p:cNvSpPr/>
          <p:nvPr/>
        </p:nvSpPr>
        <p:spPr>
          <a:xfrm>
            <a:off x="6522690" y="3730675"/>
            <a:ext cx="179218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Start appropriate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prophylaxis once MOH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resolved</a:t>
            </a:r>
            <a:endParaRPr lang="en-US" sz="1350" dirty="0"/>
          </a:p>
        </p:txBody>
      </p:sp>
      <p:sp>
        <p:nvSpPr>
          <p:cNvPr id="38" name="SK-26-text-37"/>
          <p:cNvSpPr/>
          <p:nvPr/>
        </p:nvSpPr>
        <p:spPr>
          <a:xfrm>
            <a:off x="6522690" y="4368403"/>
            <a:ext cx="212139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Prophylaxis will NOT work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until withdrawal is complete</a:t>
            </a:r>
            <a:endParaRPr lang="en-US" sz="1350" dirty="0"/>
          </a:p>
        </p:txBody>
      </p:sp>
      <p:sp>
        <p:nvSpPr>
          <p:cNvPr id="39" name="SK-26-text-38"/>
          <p:cNvSpPr/>
          <p:nvPr/>
        </p:nvSpPr>
        <p:spPr>
          <a:xfrm>
            <a:off x="10168086" y="2551063"/>
            <a:ext cx="19402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STAGE 4</a:t>
            </a:r>
            <a:endParaRPr lang="en-US" sz="1575" dirty="0"/>
          </a:p>
        </p:txBody>
      </p:sp>
      <p:sp>
        <p:nvSpPr>
          <p:cNvPr id="40" name="SK-26-text-39"/>
          <p:cNvSpPr/>
          <p:nvPr/>
        </p:nvSpPr>
        <p:spPr>
          <a:xfrm>
            <a:off x="9558486" y="2955727"/>
            <a:ext cx="26335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Relapse Prevention</a:t>
            </a:r>
            <a:endParaRPr lang="en-US" sz="1800" dirty="0"/>
          </a:p>
        </p:txBody>
      </p:sp>
      <p:sp>
        <p:nvSpPr>
          <p:cNvPr id="41" name="SK-26-text-40"/>
          <p:cNvSpPr/>
          <p:nvPr/>
        </p:nvSpPr>
        <p:spPr>
          <a:xfrm>
            <a:off x="9509671" y="3278088"/>
            <a:ext cx="181659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Educate on medication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limits</a:t>
            </a:r>
            <a:endParaRPr lang="en-US" sz="1350" dirty="0"/>
          </a:p>
        </p:txBody>
      </p:sp>
      <p:sp>
        <p:nvSpPr>
          <p:cNvPr id="42" name="SK-26-text-41"/>
          <p:cNvSpPr/>
          <p:nvPr/>
        </p:nvSpPr>
        <p:spPr>
          <a:xfrm>
            <a:off x="9509671" y="3730675"/>
            <a:ext cx="198715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BASH patient information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leaflets</a:t>
            </a:r>
            <a:endParaRPr lang="en-US" sz="1350" dirty="0"/>
          </a:p>
        </p:txBody>
      </p:sp>
      <p:sp>
        <p:nvSpPr>
          <p:cNvPr id="43" name="SK-26-text-42"/>
          <p:cNvSpPr/>
          <p:nvPr/>
        </p:nvSpPr>
        <p:spPr>
          <a:xfrm>
            <a:off x="9509671" y="4169569"/>
            <a:ext cx="129227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Headache diary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</a:t>
            </a:r>
            <a:endParaRPr lang="en-US" sz="1350" dirty="0"/>
          </a:p>
        </p:txBody>
      </p:sp>
      <p:sp>
        <p:nvSpPr>
          <p:cNvPr id="44" name="SK-26-text-43"/>
          <p:cNvSpPr/>
          <p:nvPr/>
        </p:nvSpPr>
        <p:spPr>
          <a:xfrm>
            <a:off x="2816275" y="5246340"/>
            <a:ext cx="93757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Warn Your Patient — Symptoms WORSEN Before They Improve</a:t>
            </a:r>
            <a:endParaRPr lang="en-US" sz="1800" dirty="0"/>
          </a:p>
        </p:txBody>
      </p:sp>
      <p:sp>
        <p:nvSpPr>
          <p:cNvPr id="45" name="SK-26-text-44"/>
          <p:cNvSpPr/>
          <p:nvPr/>
        </p:nvSpPr>
        <p:spPr>
          <a:xfrm>
            <a:off x="2816275" y="5582394"/>
            <a:ext cx="724197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3–7 after stopping: expect rebound headache, nausea, and vomiting. This 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expected and temporary. Reassure the patient — it is a sign the withdrawal is working.</a:t>
            </a:r>
            <a:endParaRPr lang="en-US" sz="1350" dirty="0"/>
          </a:p>
        </p:txBody>
      </p:sp>
      <p:sp>
        <p:nvSpPr>
          <p:cNvPr id="46" name="SK-26-text-45"/>
          <p:cNvSpPr/>
          <p:nvPr/>
        </p:nvSpPr>
        <p:spPr>
          <a:xfrm>
            <a:off x="633859" y="6508105"/>
            <a:ext cx="1155814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9B8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Remember: Prophylaxis will FAIL if overused medication is not first withdrawn · MOH does not respond to adding more treatment</a:t>
            </a:r>
            <a:endParaRPr lang="en-US" sz="13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84138"/>
            <a:ext cx="10972800" cy="1905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6675" y="534888"/>
            <a:ext cx="1853059" cy="301675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235696"/>
            <a:ext cx="7241977" cy="1275457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11003"/>
            <a:ext cx="97482" cy="1124694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593455"/>
            <a:ext cx="7241977" cy="843409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668911"/>
            <a:ext cx="97482" cy="692646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512469"/>
            <a:ext cx="7241977" cy="1049238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587925"/>
            <a:ext cx="97482" cy="898327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644009"/>
            <a:ext cx="7241977" cy="624036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5192" y="5986909"/>
            <a:ext cx="3389263" cy="294829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6524030"/>
            <a:ext cx="10972800" cy="9525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22196" y="1954411"/>
            <a:ext cx="2938165" cy="3861048"/>
          </a:xfrm>
          <a:prstGeom prst="rect">
            <a:avLst/>
          </a:prstGeom>
        </p:spPr>
      </p:pic>
      <p:sp>
        <p:nvSpPr>
          <p:cNvPr id="15" name="SK-27-text-14"/>
          <p:cNvSpPr/>
          <p:nvPr/>
        </p:nvSpPr>
        <p:spPr>
          <a:xfrm>
            <a:off x="9823698" y="548580"/>
            <a:ext cx="175855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8 · Bradford VTS</a:t>
            </a:r>
            <a:endParaRPr lang="en-US" sz="1200" dirty="0"/>
          </a:p>
        </p:txBody>
      </p:sp>
      <p:sp>
        <p:nvSpPr>
          <p:cNvPr id="16" name="SK-27-text-15"/>
          <p:cNvSpPr/>
          <p:nvPr/>
        </p:nvSpPr>
        <p:spPr>
          <a:xfrm>
            <a:off x="572988" y="665113"/>
            <a:ext cx="544163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E5B15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CLUSTER HEADACHE</a:t>
            </a:r>
            <a:endParaRPr lang="en-US" sz="2175" dirty="0"/>
          </a:p>
        </p:txBody>
      </p:sp>
      <p:sp>
        <p:nvSpPr>
          <p:cNvPr id="17" name="SK-27-text-16"/>
          <p:cNvSpPr/>
          <p:nvPr/>
        </p:nvSpPr>
        <p:spPr>
          <a:xfrm>
            <a:off x="572988" y="1062930"/>
            <a:ext cx="11619012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75" b="1" dirty="0">
                <a:solidFill>
                  <a:srgbClr val="FFFFFF"/>
                </a:solidFill>
              </a:rPr>
              <a:t>Clinical Diagnosis</a:t>
            </a:r>
            <a:endParaRPr lang="en-US" sz="4875" dirty="0"/>
          </a:p>
        </p:txBody>
      </p:sp>
      <p:sp>
        <p:nvSpPr>
          <p:cNvPr id="18" name="SK-27-text-17"/>
          <p:cNvSpPr/>
          <p:nvPr/>
        </p:nvSpPr>
        <p:spPr>
          <a:xfrm>
            <a:off x="572988" y="1995636"/>
            <a:ext cx="4438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B15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FEATURES</a:t>
            </a:r>
            <a:endParaRPr lang="en-US" sz="1500" dirty="0"/>
          </a:p>
        </p:txBody>
      </p:sp>
      <p:sp>
        <p:nvSpPr>
          <p:cNvPr id="19" name="SK-27-text-18"/>
          <p:cNvSpPr/>
          <p:nvPr/>
        </p:nvSpPr>
        <p:spPr>
          <a:xfrm>
            <a:off x="804565" y="2345382"/>
            <a:ext cx="9086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B15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</a:t>
            </a:r>
            <a:endParaRPr lang="en-US" sz="1350" dirty="0"/>
          </a:p>
        </p:txBody>
      </p:sp>
      <p:sp>
        <p:nvSpPr>
          <p:cNvPr id="20" name="SK-27-text-19"/>
          <p:cNvSpPr/>
          <p:nvPr/>
        </p:nvSpPr>
        <p:spPr>
          <a:xfrm>
            <a:off x="804565" y="2578596"/>
            <a:ext cx="113874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Strictly unilateral — orbital, supraorbital, or temporal</a:t>
            </a:r>
            <a:endParaRPr lang="en-US" sz="1350" dirty="0"/>
          </a:p>
        </p:txBody>
      </p:sp>
      <p:sp>
        <p:nvSpPr>
          <p:cNvPr id="21" name="SK-27-text-20"/>
          <p:cNvSpPr/>
          <p:nvPr/>
        </p:nvSpPr>
        <p:spPr>
          <a:xfrm>
            <a:off x="804565" y="2791123"/>
            <a:ext cx="113874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Excruciating severity — often described as ‘the worst pain imaginable’</a:t>
            </a:r>
            <a:endParaRPr lang="en-US" sz="1350" dirty="0"/>
          </a:p>
        </p:txBody>
      </p:sp>
      <p:sp>
        <p:nvSpPr>
          <p:cNvPr id="22" name="SK-27-text-21"/>
          <p:cNvSpPr/>
          <p:nvPr/>
        </p:nvSpPr>
        <p:spPr>
          <a:xfrm>
            <a:off x="804565" y="3010644"/>
            <a:ext cx="79724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Duration: 15–180 minutes per attack</a:t>
            </a:r>
            <a:endParaRPr lang="en-US" sz="1350" dirty="0"/>
          </a:p>
        </p:txBody>
      </p:sp>
      <p:sp>
        <p:nvSpPr>
          <p:cNvPr id="23" name="SK-27-text-22"/>
          <p:cNvSpPr/>
          <p:nvPr/>
        </p:nvSpPr>
        <p:spPr>
          <a:xfrm>
            <a:off x="804565" y="3209479"/>
            <a:ext cx="11058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Frequency: 1–8 attacks per day during cluster period</a:t>
            </a:r>
            <a:endParaRPr lang="en-US" sz="1350" dirty="0"/>
          </a:p>
        </p:txBody>
      </p:sp>
      <p:sp>
        <p:nvSpPr>
          <p:cNvPr id="24" name="SK-27-text-23"/>
          <p:cNvSpPr/>
          <p:nvPr/>
        </p:nvSpPr>
        <p:spPr>
          <a:xfrm>
            <a:off x="804565" y="3641527"/>
            <a:ext cx="68751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B15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AUTONOMIC — IPSILATERAL SIDE ONLY</a:t>
            </a:r>
            <a:endParaRPr lang="en-US" sz="1350" dirty="0"/>
          </a:p>
        </p:txBody>
      </p:sp>
      <p:sp>
        <p:nvSpPr>
          <p:cNvPr id="25" name="SK-27-text-24"/>
          <p:cNvSpPr/>
          <p:nvPr/>
        </p:nvSpPr>
        <p:spPr>
          <a:xfrm>
            <a:off x="804565" y="3874740"/>
            <a:ext cx="54349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Lacrimation (watering eye)</a:t>
            </a:r>
            <a:endParaRPr lang="en-US" sz="1350" dirty="0"/>
          </a:p>
        </p:txBody>
      </p:sp>
      <p:sp>
        <p:nvSpPr>
          <p:cNvPr id="26" name="SK-27-text-25"/>
          <p:cNvSpPr/>
          <p:nvPr/>
        </p:nvSpPr>
        <p:spPr>
          <a:xfrm>
            <a:off x="3316188" y="3874740"/>
            <a:ext cx="58464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Rhinorrhoea/nasal congestion</a:t>
            </a:r>
            <a:endParaRPr lang="en-US" sz="1350" dirty="0"/>
          </a:p>
        </p:txBody>
      </p:sp>
      <p:sp>
        <p:nvSpPr>
          <p:cNvPr id="27" name="SK-27-text-26"/>
          <p:cNvSpPr/>
          <p:nvPr/>
        </p:nvSpPr>
        <p:spPr>
          <a:xfrm>
            <a:off x="804565" y="4094113"/>
            <a:ext cx="66694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Conjunctival injection (red eye)</a:t>
            </a:r>
            <a:endParaRPr lang="en-US" sz="1350" dirty="0"/>
          </a:p>
        </p:txBody>
      </p:sp>
      <p:sp>
        <p:nvSpPr>
          <p:cNvPr id="28" name="SK-27-text-27"/>
          <p:cNvSpPr/>
          <p:nvPr/>
        </p:nvSpPr>
        <p:spPr>
          <a:xfrm>
            <a:off x="3316188" y="4094113"/>
            <a:ext cx="425499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Ptosis / miosis (Horner’s-like) Eyelid oedema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Facial sweating / flushing</a:t>
            </a:r>
            <a:endParaRPr lang="en-US" sz="1050" dirty="0"/>
          </a:p>
        </p:txBody>
      </p:sp>
      <p:sp>
        <p:nvSpPr>
          <p:cNvPr id="29" name="SK-27-text-28"/>
          <p:cNvSpPr/>
          <p:nvPr/>
        </p:nvSpPr>
        <p:spPr>
          <a:xfrm>
            <a:off x="804565" y="4553694"/>
            <a:ext cx="62579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B15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BEHAVIOUR — KEY DIFFERENTIATOR</a:t>
            </a:r>
            <a:endParaRPr lang="en-US" sz="1350" dirty="0"/>
          </a:p>
        </p:txBody>
      </p:sp>
      <p:sp>
        <p:nvSpPr>
          <p:cNvPr id="30" name="SK-27-text-29"/>
          <p:cNvSpPr/>
          <p:nvPr/>
        </p:nvSpPr>
        <p:spPr>
          <a:xfrm>
            <a:off x="804565" y="4793605"/>
            <a:ext cx="76981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is agitated, restless, pacing</a:t>
            </a:r>
            <a:endParaRPr lang="en-US" sz="1350" dirty="0"/>
          </a:p>
        </p:txBody>
      </p:sp>
      <p:sp>
        <p:nvSpPr>
          <p:cNvPr id="31" name="SK-27-text-30"/>
          <p:cNvSpPr/>
          <p:nvPr/>
        </p:nvSpPr>
        <p:spPr>
          <a:xfrm>
            <a:off x="804565" y="5013127"/>
            <a:ext cx="113874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Cannot keep still — contrast with migraine (patients lie still in dark)</a:t>
            </a:r>
            <a:endParaRPr lang="en-US" sz="1350" dirty="0"/>
          </a:p>
        </p:txBody>
      </p:sp>
      <p:sp>
        <p:nvSpPr>
          <p:cNvPr id="32" name="SK-27-text-31"/>
          <p:cNvSpPr/>
          <p:nvPr/>
        </p:nvSpPr>
        <p:spPr>
          <a:xfrm>
            <a:off x="804565" y="5225653"/>
            <a:ext cx="113874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Cluster periods: weeks to months, then complete remission</a:t>
            </a:r>
            <a:endParaRPr lang="en-US" sz="1350" dirty="0"/>
          </a:p>
        </p:txBody>
      </p:sp>
      <p:sp>
        <p:nvSpPr>
          <p:cNvPr id="33" name="SK-27-text-32"/>
          <p:cNvSpPr/>
          <p:nvPr/>
        </p:nvSpPr>
        <p:spPr>
          <a:xfrm>
            <a:off x="707082" y="5733157"/>
            <a:ext cx="69737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E5B15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💬 ‘Suicide headache’ — the most severe primary headache disorder. Agitation and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E5B15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restlessness are pathognomonic. If the patient is pacing and holding their eye, think cluster.</a:t>
            </a:r>
            <a:endParaRPr lang="en-US" sz="1050" dirty="0"/>
          </a:p>
        </p:txBody>
      </p:sp>
      <p:sp>
        <p:nvSpPr>
          <p:cNvPr id="34" name="SK-27-text-33"/>
          <p:cNvSpPr/>
          <p:nvPr/>
        </p:nvSpPr>
        <p:spPr>
          <a:xfrm>
            <a:off x="8214271" y="6028134"/>
            <a:ext cx="324609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E5B15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Ipsilateral autonomic features — always unilateral</a:t>
            </a:r>
            <a:endParaRPr lang="en-US" sz="1125" dirty="0"/>
          </a:p>
        </p:txBody>
      </p:sp>
      <p:sp>
        <p:nvSpPr>
          <p:cNvPr id="35" name="SK-27-text-34"/>
          <p:cNvSpPr/>
          <p:nvPr/>
        </p:nvSpPr>
        <p:spPr>
          <a:xfrm>
            <a:off x="597396" y="6604248"/>
            <a:ext cx="6019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Dec 2025 · NICE CKS</a:t>
            </a:r>
            <a:endParaRPr lang="en-US" sz="1125" dirty="0"/>
          </a:p>
        </p:txBody>
      </p:sp>
      <p:sp>
        <p:nvSpPr>
          <p:cNvPr id="36" name="SK-27-text-35"/>
          <p:cNvSpPr/>
          <p:nvPr/>
        </p:nvSpPr>
        <p:spPr>
          <a:xfrm>
            <a:off x="5314057" y="6617940"/>
            <a:ext cx="155138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7" name="SK-27-text-36"/>
          <p:cNvSpPr/>
          <p:nvPr/>
        </p:nvSpPr>
        <p:spPr>
          <a:xfrm>
            <a:off x="11030694" y="6604248"/>
            <a:ext cx="55155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27 / 35</a:t>
            </a:r>
            <a:endParaRPr lang="en-US" sz="11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1388" y="408682"/>
            <a:ext cx="6169075" cy="19050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357759"/>
            <a:ext cx="2413992" cy="418207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2298" y="1357759"/>
            <a:ext cx="2291953" cy="418207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858417"/>
            <a:ext cx="5535067" cy="1632198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298" y="1858417"/>
            <a:ext cx="5535067" cy="1632198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3579763"/>
            <a:ext cx="5535067" cy="1632198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3579763"/>
            <a:ext cx="5535067" cy="1632198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690" y="5795069"/>
            <a:ext cx="11362879" cy="692646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6000750"/>
            <a:ext cx="280392" cy="260598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3875" y="4073575"/>
            <a:ext cx="536377" cy="617190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9467" y="2400300"/>
            <a:ext cx="597396" cy="534888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1433215"/>
            <a:ext cx="243780" cy="274290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063" y="4073575"/>
            <a:ext cx="621655" cy="624036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063" y="2338536"/>
            <a:ext cx="633859" cy="678805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1433215"/>
            <a:ext cx="255984" cy="287982"/>
          </a:xfrm>
          <a:prstGeom prst="rect">
            <a:avLst/>
          </a:prstGeom>
        </p:spPr>
      </p:pic>
      <p:sp>
        <p:nvSpPr>
          <p:cNvPr id="18" name="SK-28-text-17"/>
          <p:cNvSpPr/>
          <p:nvPr/>
        </p:nvSpPr>
        <p:spPr>
          <a:xfrm>
            <a:off x="426690" y="294829"/>
            <a:ext cx="37528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CLUSTER HEADACHE</a:t>
            </a:r>
            <a:endParaRPr lang="en-US" sz="1500" dirty="0"/>
          </a:p>
        </p:txBody>
      </p:sp>
      <p:sp>
        <p:nvSpPr>
          <p:cNvPr id="19" name="SK-28-text-18"/>
          <p:cNvSpPr/>
          <p:nvPr/>
        </p:nvSpPr>
        <p:spPr>
          <a:xfrm>
            <a:off x="414486" y="603498"/>
            <a:ext cx="1177751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and Preventive Care</a:t>
            </a:r>
            <a:endParaRPr lang="en-US" sz="3450" dirty="0"/>
          </a:p>
        </p:txBody>
      </p:sp>
      <p:sp>
        <p:nvSpPr>
          <p:cNvPr id="20" name="SK-28-text-19"/>
          <p:cNvSpPr/>
          <p:nvPr/>
        </p:nvSpPr>
        <p:spPr>
          <a:xfrm>
            <a:off x="9741396" y="836563"/>
            <a:ext cx="24506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· Dec 2025</a:t>
            </a:r>
            <a:endParaRPr lang="en-US" sz="1350" dirty="0"/>
          </a:p>
        </p:txBody>
      </p:sp>
      <p:sp>
        <p:nvSpPr>
          <p:cNvPr id="21" name="SK-28-text-20"/>
          <p:cNvSpPr/>
          <p:nvPr/>
        </p:nvSpPr>
        <p:spPr>
          <a:xfrm>
            <a:off x="877788" y="1446907"/>
            <a:ext cx="32642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A22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ATTACK</a:t>
            </a:r>
            <a:endParaRPr lang="en-US" sz="1725" dirty="0"/>
          </a:p>
        </p:txBody>
      </p:sp>
      <p:sp>
        <p:nvSpPr>
          <p:cNvPr id="22" name="SK-28-text-21"/>
          <p:cNvSpPr/>
          <p:nvPr/>
        </p:nvSpPr>
        <p:spPr>
          <a:xfrm>
            <a:off x="1475184" y="2029867"/>
            <a:ext cx="429387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100% Oxygen</a:t>
            </a:r>
            <a:endParaRPr lang="en-US" sz="2100" dirty="0"/>
          </a:p>
        </p:txBody>
      </p:sp>
      <p:sp>
        <p:nvSpPr>
          <p:cNvPr id="23" name="SK-28-text-22"/>
          <p:cNvSpPr/>
          <p:nvPr/>
        </p:nvSpPr>
        <p:spPr>
          <a:xfrm>
            <a:off x="1475184" y="2359075"/>
            <a:ext cx="21431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</a:t>
            </a:r>
            <a:endParaRPr lang="en-US" sz="1350" dirty="0"/>
          </a:p>
        </p:txBody>
      </p:sp>
      <p:sp>
        <p:nvSpPr>
          <p:cNvPr id="24" name="SK-28-text-23"/>
          <p:cNvSpPr/>
          <p:nvPr/>
        </p:nvSpPr>
        <p:spPr>
          <a:xfrm>
            <a:off x="1475184" y="2619673"/>
            <a:ext cx="76295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12–15 L/min via non-rebreathe mask</a:t>
            </a:r>
            <a:endParaRPr lang="en-US" sz="1350" dirty="0"/>
          </a:p>
        </p:txBody>
      </p:sp>
      <p:sp>
        <p:nvSpPr>
          <p:cNvPr id="25" name="SK-28-text-24"/>
          <p:cNvSpPr/>
          <p:nvPr/>
        </p:nvSpPr>
        <p:spPr>
          <a:xfrm>
            <a:off x="1475184" y="2873425"/>
            <a:ext cx="53663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Duration: 15–20 minutes</a:t>
            </a:r>
            <a:endParaRPr lang="en-US" sz="1350" dirty="0"/>
          </a:p>
        </p:txBody>
      </p:sp>
      <p:sp>
        <p:nvSpPr>
          <p:cNvPr id="26" name="SK-28-text-25"/>
          <p:cNvSpPr/>
          <p:nvPr/>
        </p:nvSpPr>
        <p:spPr>
          <a:xfrm>
            <a:off x="1475184" y="3106638"/>
            <a:ext cx="107168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Arrange home oxygen supply via GP prescription pathway</a:t>
            </a:r>
            <a:endParaRPr lang="en-US" sz="1350" dirty="0"/>
          </a:p>
        </p:txBody>
      </p:sp>
      <p:sp>
        <p:nvSpPr>
          <p:cNvPr id="27" name="SK-28-text-26"/>
          <p:cNvSpPr/>
          <p:nvPr/>
        </p:nvSpPr>
        <p:spPr>
          <a:xfrm>
            <a:off x="1475184" y="3737521"/>
            <a:ext cx="610743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Sumatriptan 6mg SC</a:t>
            </a:r>
            <a:endParaRPr lang="en-US" sz="2100" dirty="0"/>
          </a:p>
        </p:txBody>
      </p:sp>
      <p:sp>
        <p:nvSpPr>
          <p:cNvPr id="28" name="SK-28-text-27"/>
          <p:cNvSpPr/>
          <p:nvPr/>
        </p:nvSpPr>
        <p:spPr>
          <a:xfrm>
            <a:off x="1475184" y="4066729"/>
            <a:ext cx="70808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 TRIPTAN FOR CLUSTER</a:t>
            </a:r>
            <a:endParaRPr lang="en-US" sz="1350" dirty="0"/>
          </a:p>
        </p:txBody>
      </p:sp>
      <p:sp>
        <p:nvSpPr>
          <p:cNvPr id="29" name="SK-28-text-28"/>
          <p:cNvSpPr/>
          <p:nvPr/>
        </p:nvSpPr>
        <p:spPr>
          <a:xfrm>
            <a:off x="1475184" y="4334173"/>
            <a:ext cx="79038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Subcutaneous injection — fastest onset</a:t>
            </a:r>
            <a:endParaRPr lang="en-US" sz="1350" dirty="0"/>
          </a:p>
        </p:txBody>
      </p:sp>
      <p:sp>
        <p:nvSpPr>
          <p:cNvPr id="30" name="SK-28-text-29"/>
          <p:cNvSpPr/>
          <p:nvPr/>
        </p:nvSpPr>
        <p:spPr>
          <a:xfrm>
            <a:off x="1475184" y="4574232"/>
            <a:ext cx="86582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Zolmitriptan nasal spray 5mg: alternative</a:t>
            </a:r>
            <a:endParaRPr lang="en-US" sz="1350" dirty="0"/>
          </a:p>
        </p:txBody>
      </p:sp>
      <p:sp>
        <p:nvSpPr>
          <p:cNvPr id="31" name="SK-28-text-30"/>
          <p:cNvSpPr/>
          <p:nvPr/>
        </p:nvSpPr>
        <p:spPr>
          <a:xfrm>
            <a:off x="1475184" y="4821138"/>
            <a:ext cx="95497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triptans — NOT effective (too slow onset)</a:t>
            </a:r>
            <a:endParaRPr lang="en-US" sz="1350" dirty="0"/>
          </a:p>
        </p:txBody>
      </p:sp>
      <p:sp>
        <p:nvSpPr>
          <p:cNvPr id="32" name="SK-28-text-31"/>
          <p:cNvSpPr/>
          <p:nvPr/>
        </p:nvSpPr>
        <p:spPr>
          <a:xfrm>
            <a:off x="780157" y="5349180"/>
            <a:ext cx="114118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 NOT prescribe opioids — ineffective and worsen disease</a:t>
            </a:r>
            <a:endParaRPr lang="en-US" sz="1350" dirty="0"/>
          </a:p>
        </p:txBody>
      </p:sp>
      <p:sp>
        <p:nvSpPr>
          <p:cNvPr id="33" name="SK-28-text-32"/>
          <p:cNvSpPr/>
          <p:nvPr/>
        </p:nvSpPr>
        <p:spPr>
          <a:xfrm>
            <a:off x="6705600" y="1453753"/>
            <a:ext cx="30013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A22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PROPHYLAXIS</a:t>
            </a:r>
            <a:endParaRPr lang="en-US" sz="1725" dirty="0"/>
          </a:p>
        </p:txBody>
      </p:sp>
      <p:sp>
        <p:nvSpPr>
          <p:cNvPr id="34" name="SK-28-text-33"/>
          <p:cNvSpPr/>
          <p:nvPr/>
        </p:nvSpPr>
        <p:spPr>
          <a:xfrm>
            <a:off x="7229773" y="2029867"/>
            <a:ext cx="301371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Verapamil</a:t>
            </a:r>
            <a:endParaRPr lang="en-US" sz="2100" dirty="0"/>
          </a:p>
        </p:txBody>
      </p:sp>
      <p:sp>
        <p:nvSpPr>
          <p:cNvPr id="35" name="SK-28-text-34"/>
          <p:cNvSpPr/>
          <p:nvPr/>
        </p:nvSpPr>
        <p:spPr>
          <a:xfrm>
            <a:off x="7241977" y="2359075"/>
            <a:ext cx="49500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· SPECIALIST-INITIATED</a:t>
            </a:r>
            <a:endParaRPr lang="en-US" sz="1350" dirty="0"/>
          </a:p>
        </p:txBody>
      </p:sp>
      <p:sp>
        <p:nvSpPr>
          <p:cNvPr id="36" name="SK-28-text-35"/>
          <p:cNvSpPr/>
          <p:nvPr/>
        </p:nvSpPr>
        <p:spPr>
          <a:xfrm>
            <a:off x="7241977" y="2619673"/>
            <a:ext cx="39947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240–960mg daily</a:t>
            </a:r>
            <a:endParaRPr lang="en-US" sz="1350" dirty="0"/>
          </a:p>
        </p:txBody>
      </p:sp>
      <p:sp>
        <p:nvSpPr>
          <p:cNvPr id="37" name="SK-28-text-36"/>
          <p:cNvSpPr/>
          <p:nvPr/>
        </p:nvSpPr>
        <p:spPr>
          <a:xfrm>
            <a:off x="7241977" y="2873425"/>
            <a:ext cx="49500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 monitoring required before and during titration</a:t>
            </a:r>
            <a:endParaRPr lang="en-US" sz="1350" dirty="0"/>
          </a:p>
        </p:txBody>
      </p:sp>
      <p:sp>
        <p:nvSpPr>
          <p:cNvPr id="38" name="SK-28-text-37"/>
          <p:cNvSpPr/>
          <p:nvPr/>
        </p:nvSpPr>
        <p:spPr>
          <a:xfrm>
            <a:off x="7241977" y="3106638"/>
            <a:ext cx="49500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Short-course prednisolone as bridge while verapamil loading</a:t>
            </a:r>
            <a:endParaRPr lang="en-US" sz="1350" dirty="0"/>
          </a:p>
        </p:txBody>
      </p:sp>
      <p:sp>
        <p:nvSpPr>
          <p:cNvPr id="39" name="SK-28-text-38"/>
          <p:cNvSpPr/>
          <p:nvPr/>
        </p:nvSpPr>
        <p:spPr>
          <a:xfrm>
            <a:off x="7229773" y="3737521"/>
            <a:ext cx="496222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Second-Line Agents</a:t>
            </a:r>
            <a:endParaRPr lang="en-US" sz="2100" dirty="0"/>
          </a:p>
        </p:txBody>
      </p:sp>
      <p:sp>
        <p:nvSpPr>
          <p:cNvPr id="40" name="SK-28-text-39"/>
          <p:cNvSpPr/>
          <p:nvPr/>
        </p:nvSpPr>
        <p:spPr>
          <a:xfrm>
            <a:off x="7241977" y="4066729"/>
            <a:ext cx="31718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ONLY</a:t>
            </a:r>
            <a:endParaRPr lang="en-US" sz="1350" dirty="0"/>
          </a:p>
        </p:txBody>
      </p:sp>
      <p:sp>
        <p:nvSpPr>
          <p:cNvPr id="41" name="SK-28-text-40"/>
          <p:cNvSpPr/>
          <p:nvPr/>
        </p:nvSpPr>
        <p:spPr>
          <a:xfrm>
            <a:off x="7241977" y="4334173"/>
            <a:ext cx="44062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Lithium — second-line</a:t>
            </a:r>
            <a:endParaRPr lang="en-US" sz="1350" dirty="0"/>
          </a:p>
        </p:txBody>
      </p:sp>
      <p:sp>
        <p:nvSpPr>
          <p:cNvPr id="42" name="SK-28-text-41"/>
          <p:cNvSpPr/>
          <p:nvPr/>
        </p:nvSpPr>
        <p:spPr>
          <a:xfrm>
            <a:off x="7241977" y="4574232"/>
            <a:ext cx="49500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Methysergide — second-line</a:t>
            </a:r>
            <a:endParaRPr lang="en-US" sz="1350" dirty="0"/>
          </a:p>
        </p:txBody>
      </p:sp>
      <p:sp>
        <p:nvSpPr>
          <p:cNvPr id="43" name="SK-28-text-42"/>
          <p:cNvSpPr/>
          <p:nvPr/>
        </p:nvSpPr>
        <p:spPr>
          <a:xfrm>
            <a:off x="7241977" y="4821138"/>
            <a:ext cx="49500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Greater occipital nerve injection</a:t>
            </a:r>
            <a:endParaRPr lang="en-US" sz="1350" dirty="0"/>
          </a:p>
        </p:txBody>
      </p:sp>
      <p:sp>
        <p:nvSpPr>
          <p:cNvPr id="44" name="SK-28-text-43"/>
          <p:cNvSpPr/>
          <p:nvPr/>
        </p:nvSpPr>
        <p:spPr>
          <a:xfrm>
            <a:off x="7180957" y="5349180"/>
            <a:ext cx="50110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prophylaxis initiated by headache specialist</a:t>
            </a:r>
            <a:endParaRPr lang="en-US" sz="1350" dirty="0"/>
          </a:p>
        </p:txBody>
      </p:sp>
      <p:sp>
        <p:nvSpPr>
          <p:cNvPr id="45" name="SK-28-text-44"/>
          <p:cNvSpPr/>
          <p:nvPr/>
        </p:nvSpPr>
        <p:spPr>
          <a:xfrm>
            <a:off x="914400" y="6021288"/>
            <a:ext cx="3981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ROLE</a:t>
            </a:r>
            <a:endParaRPr lang="en-US" sz="1500" dirty="0"/>
          </a:p>
        </p:txBody>
      </p:sp>
      <p:sp>
        <p:nvSpPr>
          <p:cNvPr id="46" name="SK-28-text-45"/>
          <p:cNvSpPr/>
          <p:nvPr/>
        </p:nvSpPr>
        <p:spPr>
          <a:xfrm>
            <a:off x="3242965" y="5911453"/>
            <a:ext cx="154825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Suspect early →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promptly</a:t>
            </a:r>
            <a:endParaRPr lang="en-US" sz="1500" dirty="0"/>
          </a:p>
        </p:txBody>
      </p:sp>
      <p:sp>
        <p:nvSpPr>
          <p:cNvPr id="47" name="SK-28-text-46"/>
          <p:cNvSpPr/>
          <p:nvPr/>
        </p:nvSpPr>
        <p:spPr>
          <a:xfrm>
            <a:off x="5461992" y="5911453"/>
            <a:ext cx="282847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Prescribe home oxygen (arrange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via home oxygen pathway)</a:t>
            </a:r>
            <a:endParaRPr lang="en-US" sz="1500" dirty="0"/>
          </a:p>
        </p:txBody>
      </p:sp>
      <p:sp>
        <p:nvSpPr>
          <p:cNvPr id="48" name="SK-28-text-47"/>
          <p:cNvSpPr/>
          <p:nvPr/>
        </p:nvSpPr>
        <p:spPr>
          <a:xfrm>
            <a:off x="8644086" y="5904607"/>
            <a:ext cx="288949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Sumatriptan SC for acute attacks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prescribe in primary care</a:t>
            </a:r>
            <a:endParaRPr lang="en-US" sz="1500" dirty="0"/>
          </a:p>
        </p:txBody>
      </p:sp>
      <p:sp>
        <p:nvSpPr>
          <p:cNvPr id="49" name="SK-28-text-48"/>
          <p:cNvSpPr/>
          <p:nvPr/>
        </p:nvSpPr>
        <p:spPr>
          <a:xfrm>
            <a:off x="414486" y="6604248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0" name="SK-28-text-49"/>
          <p:cNvSpPr/>
          <p:nvPr/>
        </p:nvSpPr>
        <p:spPr>
          <a:xfrm>
            <a:off x="5291286" y="6604248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1" name="SK-28-text-50"/>
          <p:cNvSpPr/>
          <p:nvPr/>
        </p:nvSpPr>
        <p:spPr>
          <a:xfrm>
            <a:off x="11253192" y="6604248"/>
            <a:ext cx="9388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 / 35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388" y="511671"/>
            <a:ext cx="7144494" cy="1905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885950"/>
            <a:ext cx="5413177" cy="4032498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8879" y="2461915"/>
            <a:ext cx="1987153" cy="569119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4353" y="1885950"/>
            <a:ext cx="5413177" cy="4032498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3467" y="2461915"/>
            <a:ext cx="1987153" cy="569119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2855" y="4546848"/>
            <a:ext cx="5096173" cy="1254919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6007596"/>
            <a:ext cx="11179969" cy="562273"/>
          </a:xfrm>
          <a:prstGeom prst="rect">
            <a:avLst/>
          </a:prstGeom>
        </p:spPr>
      </p:pic>
      <p:sp>
        <p:nvSpPr>
          <p:cNvPr id="10" name="SK-29-text-9"/>
          <p:cNvSpPr/>
          <p:nvPr/>
        </p:nvSpPr>
        <p:spPr>
          <a:xfrm>
            <a:off x="536377" y="411361"/>
            <a:ext cx="81714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9 — SPECIAL SITUATIONS</a:t>
            </a:r>
            <a:endParaRPr lang="en-US" sz="1725" dirty="0"/>
          </a:p>
        </p:txBody>
      </p:sp>
      <p:sp>
        <p:nvSpPr>
          <p:cNvPr id="11" name="SK-29-text-10"/>
          <p:cNvSpPr/>
          <p:nvPr/>
        </p:nvSpPr>
        <p:spPr>
          <a:xfrm>
            <a:off x="548580" y="740569"/>
            <a:ext cx="1164342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and Hormonal Contraception</a:t>
            </a:r>
            <a:endParaRPr lang="en-US" sz="4125" dirty="0"/>
          </a:p>
        </p:txBody>
      </p:sp>
      <p:sp>
        <p:nvSpPr>
          <p:cNvPr id="12" name="SK-29-text-11"/>
          <p:cNvSpPr/>
          <p:nvPr/>
        </p:nvSpPr>
        <p:spPr>
          <a:xfrm>
            <a:off x="548580" y="1330375"/>
            <a:ext cx="1164342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Categories — Know Before You Prescribe</a:t>
            </a:r>
            <a:endParaRPr lang="en-US" sz="2550" dirty="0"/>
          </a:p>
        </p:txBody>
      </p:sp>
      <p:sp>
        <p:nvSpPr>
          <p:cNvPr id="13" name="SK-29-text-12"/>
          <p:cNvSpPr/>
          <p:nvPr/>
        </p:nvSpPr>
        <p:spPr>
          <a:xfrm>
            <a:off x="1389757" y="2084784"/>
            <a:ext cx="68541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WITHOUT AURA</a:t>
            </a:r>
            <a:endParaRPr lang="en-US" sz="2100" dirty="0"/>
          </a:p>
        </p:txBody>
      </p:sp>
      <p:sp>
        <p:nvSpPr>
          <p:cNvPr id="14" name="SK-29-text-13"/>
          <p:cNvSpPr/>
          <p:nvPr/>
        </p:nvSpPr>
        <p:spPr>
          <a:xfrm>
            <a:off x="2328565" y="2578596"/>
            <a:ext cx="332613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2</a:t>
            </a:r>
            <a:endParaRPr lang="en-US" sz="2700" dirty="0"/>
          </a:p>
        </p:txBody>
      </p:sp>
      <p:sp>
        <p:nvSpPr>
          <p:cNvPr id="15" name="SK-29-text-14"/>
          <p:cNvSpPr/>
          <p:nvPr/>
        </p:nvSpPr>
        <p:spPr>
          <a:xfrm>
            <a:off x="1121569" y="3353544"/>
            <a:ext cx="1107043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Benefits of COC generally outweigh risks</a:t>
            </a:r>
            <a:endParaRPr lang="en-US" sz="1800" dirty="0"/>
          </a:p>
        </p:txBody>
      </p:sp>
      <p:sp>
        <p:nvSpPr>
          <p:cNvPr id="16" name="SK-29-text-15"/>
          <p:cNvSpPr/>
          <p:nvPr/>
        </p:nvSpPr>
        <p:spPr>
          <a:xfrm>
            <a:off x="816769" y="3895279"/>
            <a:ext cx="1137523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Combined oral contraceptive (COC): can be used</a:t>
            </a:r>
            <a:endParaRPr lang="en-US" sz="1650" dirty="0"/>
          </a:p>
        </p:txBody>
      </p:sp>
      <p:sp>
        <p:nvSpPr>
          <p:cNvPr id="17" name="SK-29-text-16"/>
          <p:cNvSpPr/>
          <p:nvPr/>
        </p:nvSpPr>
        <p:spPr>
          <a:xfrm>
            <a:off x="816769" y="4183261"/>
            <a:ext cx="113752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Progesterone-only pill (POP): UKMEC 2 — safe</a:t>
            </a:r>
            <a:endParaRPr lang="en-US" sz="1650" dirty="0"/>
          </a:p>
        </p:txBody>
      </p:sp>
      <p:sp>
        <p:nvSpPr>
          <p:cNvPr id="18" name="SK-29-text-17"/>
          <p:cNvSpPr/>
          <p:nvPr/>
        </p:nvSpPr>
        <p:spPr>
          <a:xfrm>
            <a:off x="816769" y="4457700"/>
            <a:ext cx="101631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Implant, IUD, DMPA injection: all safe</a:t>
            </a:r>
            <a:endParaRPr lang="en-US" sz="1650" dirty="0"/>
          </a:p>
        </p:txBody>
      </p:sp>
      <p:sp>
        <p:nvSpPr>
          <p:cNvPr id="19" name="SK-29-text-18"/>
          <p:cNvSpPr/>
          <p:nvPr/>
        </p:nvSpPr>
        <p:spPr>
          <a:xfrm>
            <a:off x="816769" y="4731990"/>
            <a:ext cx="106660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Transdermal patch, vaginal ring: can use</a:t>
            </a:r>
            <a:endParaRPr lang="en-US" sz="1650" dirty="0"/>
          </a:p>
        </p:txBody>
      </p:sp>
      <p:sp>
        <p:nvSpPr>
          <p:cNvPr id="20" name="SK-29-text-19"/>
          <p:cNvSpPr/>
          <p:nvPr/>
        </p:nvSpPr>
        <p:spPr>
          <a:xfrm>
            <a:off x="1109365" y="5417790"/>
            <a:ext cx="110826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reassess if aura develops during COC use</a:t>
            </a:r>
            <a:endParaRPr lang="en-US" sz="1650" dirty="0"/>
          </a:p>
        </p:txBody>
      </p:sp>
      <p:sp>
        <p:nvSpPr>
          <p:cNvPr id="21" name="SK-29-text-20"/>
          <p:cNvSpPr/>
          <p:nvPr/>
        </p:nvSpPr>
        <p:spPr>
          <a:xfrm>
            <a:off x="7437090" y="2084784"/>
            <a:ext cx="47549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WITH AURA</a:t>
            </a:r>
            <a:endParaRPr lang="en-US" sz="2100" dirty="0"/>
          </a:p>
        </p:txBody>
      </p:sp>
      <p:sp>
        <p:nvSpPr>
          <p:cNvPr id="22" name="SK-29-text-21"/>
          <p:cNvSpPr/>
          <p:nvPr/>
        </p:nvSpPr>
        <p:spPr>
          <a:xfrm>
            <a:off x="8083153" y="2571750"/>
            <a:ext cx="332613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4</a:t>
            </a:r>
            <a:endParaRPr lang="en-US" sz="2700" dirty="0"/>
          </a:p>
        </p:txBody>
      </p:sp>
      <p:sp>
        <p:nvSpPr>
          <p:cNvPr id="23" name="SK-29-text-22"/>
          <p:cNvSpPr/>
          <p:nvPr/>
        </p:nvSpPr>
        <p:spPr>
          <a:xfrm>
            <a:off x="7180957" y="3127177"/>
            <a:ext cx="50110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 CONTRAINDICATION</a:t>
            </a:r>
            <a:endParaRPr lang="en-US" sz="1725" dirty="0"/>
          </a:p>
        </p:txBody>
      </p:sp>
      <p:sp>
        <p:nvSpPr>
          <p:cNvPr id="24" name="SK-29-text-23"/>
          <p:cNvSpPr/>
          <p:nvPr/>
        </p:nvSpPr>
        <p:spPr>
          <a:xfrm>
            <a:off x="6571357" y="3387775"/>
            <a:ext cx="47913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oral contraceptive (COC) is contraindicated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unacceptable health risk</a:t>
            </a:r>
            <a:endParaRPr lang="en-US" sz="1425" dirty="0"/>
          </a:p>
        </p:txBody>
      </p:sp>
      <p:sp>
        <p:nvSpPr>
          <p:cNvPr id="25" name="SK-29-text-24"/>
          <p:cNvSpPr/>
          <p:nvPr/>
        </p:nvSpPr>
        <p:spPr>
          <a:xfrm>
            <a:off x="6595765" y="3854053"/>
            <a:ext cx="55962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COC triples ischaemic stroke risk in migraine with aura</a:t>
            </a:r>
            <a:endParaRPr lang="en-US" sz="1500" dirty="0"/>
          </a:p>
        </p:txBody>
      </p:sp>
      <p:sp>
        <p:nvSpPr>
          <p:cNvPr id="26" name="SK-29-text-25"/>
          <p:cNvSpPr/>
          <p:nvPr/>
        </p:nvSpPr>
        <p:spPr>
          <a:xfrm>
            <a:off x="6595765" y="4073575"/>
            <a:ext cx="55962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Risk compounded further by smoking and hypertension</a:t>
            </a:r>
            <a:endParaRPr lang="en-US" sz="1500" dirty="0"/>
          </a:p>
        </p:txBody>
      </p:sp>
      <p:sp>
        <p:nvSpPr>
          <p:cNvPr id="27" name="SK-29-text-26"/>
          <p:cNvSpPr/>
          <p:nvPr/>
        </p:nvSpPr>
        <p:spPr>
          <a:xfrm>
            <a:off x="6595765" y="4279255"/>
            <a:ext cx="55962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 NOT prescribe — this is a hard stop</a:t>
            </a:r>
            <a:endParaRPr lang="en-US" sz="1500" dirty="0"/>
          </a:p>
        </p:txBody>
      </p:sp>
      <p:sp>
        <p:nvSpPr>
          <p:cNvPr id="28" name="SK-29-text-27"/>
          <p:cNvSpPr/>
          <p:nvPr/>
        </p:nvSpPr>
        <p:spPr>
          <a:xfrm>
            <a:off x="6595765" y="4581079"/>
            <a:ext cx="46672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Safe Alternatives:</a:t>
            </a:r>
            <a:endParaRPr lang="en-US" sz="1500" dirty="0"/>
          </a:p>
        </p:txBody>
      </p:sp>
      <p:sp>
        <p:nvSpPr>
          <p:cNvPr id="29" name="SK-29-text-28"/>
          <p:cNvSpPr/>
          <p:nvPr/>
        </p:nvSpPr>
        <p:spPr>
          <a:xfrm>
            <a:off x="6595765" y="4786759"/>
            <a:ext cx="55962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POP (progesterone-only): UKMEC 2 — safe</a:t>
            </a:r>
            <a:endParaRPr lang="en-US" sz="1500" dirty="0"/>
          </a:p>
        </p:txBody>
      </p:sp>
      <p:sp>
        <p:nvSpPr>
          <p:cNvPr id="30" name="SK-29-text-29"/>
          <p:cNvSpPr/>
          <p:nvPr/>
        </p:nvSpPr>
        <p:spPr>
          <a:xfrm>
            <a:off x="6595765" y="5006280"/>
            <a:ext cx="55962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Implant (etonogestrel): UKMEC 2 — safe</a:t>
            </a:r>
            <a:endParaRPr lang="en-US" sz="1500" dirty="0"/>
          </a:p>
        </p:txBody>
      </p:sp>
      <p:sp>
        <p:nvSpPr>
          <p:cNvPr id="31" name="SK-29-text-30"/>
          <p:cNvSpPr/>
          <p:nvPr/>
        </p:nvSpPr>
        <p:spPr>
          <a:xfrm>
            <a:off x="6595765" y="5198269"/>
            <a:ext cx="55962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Hormonal IUS (Mirena): safe</a:t>
            </a:r>
            <a:endParaRPr lang="en-US" sz="1500" dirty="0"/>
          </a:p>
        </p:txBody>
      </p:sp>
      <p:sp>
        <p:nvSpPr>
          <p:cNvPr id="32" name="SK-29-text-31"/>
          <p:cNvSpPr/>
          <p:nvPr/>
        </p:nvSpPr>
        <p:spPr>
          <a:xfrm>
            <a:off x="6595765" y="5410944"/>
            <a:ext cx="42100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Copper IUD: safe</a:t>
            </a:r>
            <a:endParaRPr lang="en-US" sz="1500" dirty="0"/>
          </a:p>
        </p:txBody>
      </p:sp>
      <p:sp>
        <p:nvSpPr>
          <p:cNvPr id="33" name="SK-29-text-32"/>
          <p:cNvSpPr/>
          <p:nvPr/>
        </p:nvSpPr>
        <p:spPr>
          <a:xfrm>
            <a:off x="6595765" y="5609779"/>
            <a:ext cx="55962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DMPA injection: UKMEC 2 — safe</a:t>
            </a:r>
            <a:endParaRPr lang="en-US" sz="1500" dirty="0"/>
          </a:p>
        </p:txBody>
      </p:sp>
      <p:sp>
        <p:nvSpPr>
          <p:cNvPr id="34" name="SK-29-text-33"/>
          <p:cNvSpPr/>
          <p:nvPr/>
        </p:nvSpPr>
        <p:spPr>
          <a:xfrm>
            <a:off x="572988" y="6055519"/>
            <a:ext cx="1061918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AKT/SCA PEARL: Always ask about visual symptoms (aura) BEFORE prescribing any combined hormonal contraceptive.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with aura + COC = UKMEC 4 — absolute contraindication.</a:t>
            </a:r>
            <a:endParaRPr lang="en-US" sz="1500" dirty="0"/>
          </a:p>
        </p:txBody>
      </p:sp>
      <p:sp>
        <p:nvSpPr>
          <p:cNvPr id="35" name="SK-29-text-34"/>
          <p:cNvSpPr/>
          <p:nvPr/>
        </p:nvSpPr>
        <p:spPr>
          <a:xfrm>
            <a:off x="7827169" y="6652171"/>
            <a:ext cx="436483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NICE CG150 Dec 2025 · UKMEC 2016 (updated)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35707"/>
            <a:ext cx="12192000" cy="1905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238" y="1405830"/>
            <a:ext cx="9525" cy="466338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96" y="1323529"/>
            <a:ext cx="5620494" cy="411361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6557" y="1323529"/>
            <a:ext cx="5620494" cy="411361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596" y="6213277"/>
            <a:ext cx="11594455" cy="404515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596" y="2091630"/>
            <a:ext cx="5620494" cy="960090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2596" y="2160240"/>
            <a:ext cx="146298" cy="822871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77" y="2180779"/>
            <a:ext cx="2794652" cy="253192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2596" y="3113484"/>
            <a:ext cx="5620494" cy="596503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2596" y="3154561"/>
            <a:ext cx="146298" cy="514350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3195786"/>
            <a:ext cx="1145977" cy="233065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66557" y="2091630"/>
            <a:ext cx="5620494" cy="1625203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66557" y="2160240"/>
            <a:ext cx="438894" cy="1488132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49380" y="2160240"/>
            <a:ext cx="1682353" cy="253603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66557" y="3792438"/>
            <a:ext cx="5620494" cy="953244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66557" y="3861048"/>
            <a:ext cx="438894" cy="816025"/>
          </a:xfrm>
          <a:prstGeom prst="rect">
            <a:avLst/>
          </a:prstGeom>
        </p:spPr>
      </p:pic>
      <p:pic>
        <p:nvPicPr>
          <p:cNvPr id="19" name="SK-3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57304" y="3861048"/>
            <a:ext cx="3020556" cy="270825"/>
          </a:xfrm>
          <a:prstGeom prst="rect">
            <a:avLst/>
          </a:prstGeom>
        </p:spPr>
      </p:pic>
      <p:pic>
        <p:nvPicPr>
          <p:cNvPr id="20" name="SK-3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66557" y="4827984"/>
            <a:ext cx="5620494" cy="1220688"/>
          </a:xfrm>
          <a:prstGeom prst="rect">
            <a:avLst/>
          </a:prstGeom>
        </p:spPr>
      </p:pic>
      <p:pic>
        <p:nvPicPr>
          <p:cNvPr id="21" name="SK-3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66557" y="4896594"/>
            <a:ext cx="438894" cy="1083469"/>
          </a:xfrm>
          <a:prstGeom prst="rect">
            <a:avLst/>
          </a:prstGeom>
        </p:spPr>
      </p:pic>
      <p:pic>
        <p:nvPicPr>
          <p:cNvPr id="22" name="SK-30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49380" y="4896594"/>
            <a:ext cx="1877467" cy="260598"/>
          </a:xfrm>
          <a:prstGeom prst="rect">
            <a:avLst/>
          </a:prstGeom>
        </p:spPr>
      </p:pic>
      <p:pic>
        <p:nvPicPr>
          <p:cNvPr id="23" name="SK-30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12855" y="1392138"/>
            <a:ext cx="158353" cy="294829"/>
          </a:xfrm>
          <a:prstGeom prst="rect">
            <a:avLst/>
          </a:prstGeom>
        </p:spPr>
      </p:pic>
      <p:pic>
        <p:nvPicPr>
          <p:cNvPr id="24" name="SK-30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14486" y="1398984"/>
            <a:ext cx="292596" cy="287982"/>
          </a:xfrm>
          <a:prstGeom prst="rect">
            <a:avLst/>
          </a:prstGeom>
        </p:spPr>
      </p:pic>
      <p:sp>
        <p:nvSpPr>
          <p:cNvPr id="25" name="SK-30-text-24"/>
          <p:cNvSpPr/>
          <p:nvPr/>
        </p:nvSpPr>
        <p:spPr>
          <a:xfrm>
            <a:off x="329059" y="219373"/>
            <a:ext cx="44205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 SITUATIONS</a:t>
            </a:r>
            <a:endParaRPr lang="en-US" sz="1575" dirty="0"/>
          </a:p>
        </p:txBody>
      </p:sp>
      <p:sp>
        <p:nvSpPr>
          <p:cNvPr id="26" name="SK-30-text-25"/>
          <p:cNvSpPr/>
          <p:nvPr/>
        </p:nvSpPr>
        <p:spPr>
          <a:xfrm>
            <a:off x="9156055" y="219373"/>
            <a:ext cx="30359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· Dec 2025 | Bradford VTS</a:t>
            </a:r>
            <a:endParaRPr lang="en-US" sz="1350" dirty="0"/>
          </a:p>
        </p:txBody>
      </p:sp>
      <p:sp>
        <p:nvSpPr>
          <p:cNvPr id="27" name="SK-30-text-26"/>
          <p:cNvSpPr/>
          <p:nvPr/>
        </p:nvSpPr>
        <p:spPr>
          <a:xfrm>
            <a:off x="341263" y="528042"/>
            <a:ext cx="11850737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in Pregnancy &amp; Menstruation</a:t>
            </a:r>
            <a:endParaRPr lang="en-US" sz="3750" dirty="0"/>
          </a:p>
        </p:txBody>
      </p:sp>
      <p:sp>
        <p:nvSpPr>
          <p:cNvPr id="28" name="SK-30-text-27"/>
          <p:cNvSpPr/>
          <p:nvPr/>
        </p:nvSpPr>
        <p:spPr>
          <a:xfrm>
            <a:off x="719286" y="1412677"/>
            <a:ext cx="505206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MENSTRUAL MIGRAINE</a:t>
            </a:r>
            <a:endParaRPr lang="en-US" sz="1800" dirty="0"/>
          </a:p>
        </p:txBody>
      </p:sp>
      <p:sp>
        <p:nvSpPr>
          <p:cNvPr id="29" name="SK-30-text-28"/>
          <p:cNvSpPr/>
          <p:nvPr/>
        </p:nvSpPr>
        <p:spPr>
          <a:xfrm>
            <a:off x="329059" y="1803648"/>
            <a:ext cx="118629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without aura · Days –2 to +3 of menstruation · Driven by oestrogen withdrawal</a:t>
            </a:r>
            <a:endParaRPr lang="en-US" sz="1200" dirty="0"/>
          </a:p>
        </p:txBody>
      </p:sp>
      <p:sp>
        <p:nvSpPr>
          <p:cNvPr id="30" name="SK-30-text-29"/>
          <p:cNvSpPr/>
          <p:nvPr/>
        </p:nvSpPr>
        <p:spPr>
          <a:xfrm>
            <a:off x="633859" y="2215009"/>
            <a:ext cx="52292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chemeClr val="accent3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PERIMENSTRUAL PROPHYLAXIS</a:t>
            </a:r>
            <a:endParaRPr lang="en-US" sz="13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1" name="SK-30-text-30"/>
          <p:cNvSpPr/>
          <p:nvPr/>
        </p:nvSpPr>
        <p:spPr>
          <a:xfrm>
            <a:off x="609600" y="2489448"/>
            <a:ext cx="11582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Frovatriptan 2.5 mg twice daily — start 2 days before anticipated onset</a:t>
            </a:r>
            <a:endParaRPr lang="en-US" sz="1350" dirty="0"/>
          </a:p>
        </p:txBody>
      </p:sp>
      <p:sp>
        <p:nvSpPr>
          <p:cNvPr id="32" name="SK-30-text-31"/>
          <p:cNvSpPr/>
          <p:nvPr/>
        </p:nvSpPr>
        <p:spPr>
          <a:xfrm>
            <a:off x="670471" y="2770584"/>
            <a:ext cx="97688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latin typeface="Roboto" pitchFamily="34" charset="0"/>
                <a:ea typeface="Roboto" pitchFamily="34" charset="-122"/>
                <a:cs typeface="Roboto" pitchFamily="34" charset="-120"/>
              </a:rPr>
              <a:t>Long half-life · Best evidence for menstrual migraine</a:t>
            </a:r>
            <a:endParaRPr lang="en-US" sz="1200" dirty="0"/>
          </a:p>
        </p:txBody>
      </p:sp>
      <p:sp>
        <p:nvSpPr>
          <p:cNvPr id="33" name="SK-30-text-32"/>
          <p:cNvSpPr/>
          <p:nvPr/>
        </p:nvSpPr>
        <p:spPr>
          <a:xfrm>
            <a:off x="633859" y="3216325"/>
            <a:ext cx="23488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chemeClr val="accent3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</a:t>
            </a:r>
            <a:endParaRPr lang="en-US" sz="13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SK-30-text-33"/>
          <p:cNvSpPr/>
          <p:nvPr/>
        </p:nvSpPr>
        <p:spPr>
          <a:xfrm>
            <a:off x="609600" y="3490615"/>
            <a:ext cx="100984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Naratriptan 1 mg twice daily — perimenstrual use</a:t>
            </a:r>
            <a:endParaRPr lang="en-US" sz="1350" dirty="0"/>
          </a:p>
        </p:txBody>
      </p:sp>
      <p:sp>
        <p:nvSpPr>
          <p:cNvPr id="35" name="SK-30-text-34"/>
          <p:cNvSpPr/>
          <p:nvPr/>
        </p:nvSpPr>
        <p:spPr>
          <a:xfrm>
            <a:off x="646063" y="3778746"/>
            <a:ext cx="61112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latin typeface="Roboto" pitchFamily="34" charset="0"/>
                <a:ea typeface="Roboto" pitchFamily="34" charset="-122"/>
                <a:cs typeface="Roboto" pitchFamily="34" charset="-120"/>
              </a:rPr>
              <a:t>Slower onset · Fewer side effects</a:t>
            </a:r>
            <a:endParaRPr lang="en-US" sz="1200" dirty="0"/>
          </a:p>
        </p:txBody>
      </p:sp>
      <p:sp>
        <p:nvSpPr>
          <p:cNvPr id="36" name="SK-30-text-35"/>
          <p:cNvSpPr/>
          <p:nvPr/>
        </p:nvSpPr>
        <p:spPr>
          <a:xfrm>
            <a:off x="633859" y="4217640"/>
            <a:ext cx="33775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HORMONAL OPTIONS</a:t>
            </a:r>
            <a:endParaRPr lang="en-US" sz="1350" dirty="0"/>
          </a:p>
        </p:txBody>
      </p:sp>
      <p:sp>
        <p:nvSpPr>
          <p:cNvPr id="37" name="SK-30-text-36"/>
          <p:cNvSpPr/>
          <p:nvPr/>
        </p:nvSpPr>
        <p:spPr>
          <a:xfrm>
            <a:off x="609600" y="4485084"/>
            <a:ext cx="114014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transdermal oestrogen — specialist-initiated</a:t>
            </a:r>
            <a:endParaRPr lang="en-US" sz="1350" dirty="0"/>
          </a:p>
        </p:txBody>
      </p:sp>
      <p:sp>
        <p:nvSpPr>
          <p:cNvPr id="38" name="SK-30-text-37"/>
          <p:cNvSpPr/>
          <p:nvPr/>
        </p:nvSpPr>
        <p:spPr>
          <a:xfrm>
            <a:off x="670471" y="4766221"/>
            <a:ext cx="684276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latin typeface="Roboto" pitchFamily="34" charset="0"/>
                <a:ea typeface="Roboto" pitchFamily="34" charset="-122"/>
                <a:cs typeface="Roboto" pitchFamily="34" charset="-120"/>
              </a:rPr>
              <a:t>Prevents oestrogen withdrawal trigger</a:t>
            </a:r>
            <a:endParaRPr lang="en-US" sz="1200" dirty="0"/>
          </a:p>
        </p:txBody>
      </p:sp>
      <p:sp>
        <p:nvSpPr>
          <p:cNvPr id="39" name="SK-30-text-38"/>
          <p:cNvSpPr/>
          <p:nvPr/>
        </p:nvSpPr>
        <p:spPr>
          <a:xfrm>
            <a:off x="633859" y="5198269"/>
            <a:ext cx="3583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9C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OCP CONSIDERATION</a:t>
            </a:r>
            <a:endParaRPr lang="en-US" sz="1350" dirty="0"/>
          </a:p>
        </p:txBody>
      </p:sp>
      <p:sp>
        <p:nvSpPr>
          <p:cNvPr id="40" name="SK-30-text-39"/>
          <p:cNvSpPr/>
          <p:nvPr/>
        </p:nvSpPr>
        <p:spPr>
          <a:xfrm>
            <a:off x="609600" y="5472559"/>
            <a:ext cx="115824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combined OCP — consider to eliminate withdrawal bleed</a:t>
            </a:r>
            <a:endParaRPr lang="en-US" sz="1350" dirty="0"/>
          </a:p>
        </p:txBody>
      </p:sp>
      <p:sp>
        <p:nvSpPr>
          <p:cNvPr id="41" name="SK-30-text-40"/>
          <p:cNvSpPr/>
          <p:nvPr/>
        </p:nvSpPr>
        <p:spPr>
          <a:xfrm>
            <a:off x="670471" y="5746998"/>
            <a:ext cx="90373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latin typeface="Roboto" pitchFamily="34" charset="0"/>
                <a:ea typeface="Roboto" pitchFamily="34" charset="-122"/>
                <a:cs typeface="Roboto" pitchFamily="34" charset="-120"/>
              </a:rPr>
              <a:t>Check UKMEC category first — aura status critical</a:t>
            </a:r>
            <a:endParaRPr lang="en-US" sz="1200" dirty="0"/>
          </a:p>
        </p:txBody>
      </p:sp>
      <p:sp>
        <p:nvSpPr>
          <p:cNvPr id="42" name="SK-30-text-41"/>
          <p:cNvSpPr/>
          <p:nvPr/>
        </p:nvSpPr>
        <p:spPr>
          <a:xfrm>
            <a:off x="6681192" y="1412677"/>
            <a:ext cx="551080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IN PREGNANCY</a:t>
            </a:r>
            <a:endParaRPr lang="en-US" sz="1800" dirty="0"/>
          </a:p>
        </p:txBody>
      </p:sp>
      <p:sp>
        <p:nvSpPr>
          <p:cNvPr id="43" name="SK-30-text-42"/>
          <p:cNvSpPr/>
          <p:nvPr/>
        </p:nvSpPr>
        <p:spPr>
          <a:xfrm>
            <a:off x="6266557" y="1803648"/>
            <a:ext cx="59254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improves in 2nd &amp; 3rd trimester · Especially migraine without aura</a:t>
            </a:r>
            <a:endParaRPr lang="en-US" sz="1200" dirty="0"/>
          </a:p>
        </p:txBody>
      </p:sp>
      <p:sp>
        <p:nvSpPr>
          <p:cNvPr id="44" name="SK-30-text-43"/>
          <p:cNvSpPr/>
          <p:nvPr/>
        </p:nvSpPr>
        <p:spPr>
          <a:xfrm>
            <a:off x="6400800" y="2221855"/>
            <a:ext cx="3076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</a:t>
            </a:r>
            <a:endParaRPr lang="en-US" sz="1425" dirty="0"/>
          </a:p>
        </p:txBody>
      </p:sp>
      <p:sp>
        <p:nvSpPr>
          <p:cNvPr id="45" name="SK-30-text-44"/>
          <p:cNvSpPr/>
          <p:nvPr/>
        </p:nvSpPr>
        <p:spPr>
          <a:xfrm>
            <a:off x="6815286" y="2215009"/>
            <a:ext cx="3583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ACUTE TREATMENT</a:t>
            </a:r>
            <a:endParaRPr lang="en-US" sz="1350" dirty="0"/>
          </a:p>
        </p:txBody>
      </p:sp>
      <p:sp>
        <p:nvSpPr>
          <p:cNvPr id="46" name="SK-30-text-45"/>
          <p:cNvSpPr/>
          <p:nvPr/>
        </p:nvSpPr>
        <p:spPr>
          <a:xfrm>
            <a:off x="6790879" y="2489448"/>
            <a:ext cx="54011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 1 g — first-line throughout pregnancy</a:t>
            </a:r>
            <a:endParaRPr lang="en-US" sz="1350" dirty="0"/>
          </a:p>
        </p:txBody>
      </p:sp>
      <p:sp>
        <p:nvSpPr>
          <p:cNvPr id="47" name="SK-30-text-46"/>
          <p:cNvSpPr/>
          <p:nvPr/>
        </p:nvSpPr>
        <p:spPr>
          <a:xfrm>
            <a:off x="6790879" y="2729359"/>
            <a:ext cx="54011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 — avoid after 30 weeks</a:t>
            </a:r>
            <a:endParaRPr lang="en-US" sz="1350" dirty="0"/>
          </a:p>
        </p:txBody>
      </p:sp>
      <p:sp>
        <p:nvSpPr>
          <p:cNvPr id="48" name="SK-30-text-47"/>
          <p:cNvSpPr/>
          <p:nvPr/>
        </p:nvSpPr>
        <p:spPr>
          <a:xfrm>
            <a:off x="6790879" y="2962573"/>
            <a:ext cx="54011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Ibuprofen — avoid after 30 weeks</a:t>
            </a:r>
            <a:endParaRPr lang="en-US" sz="1350" dirty="0"/>
          </a:p>
        </p:txBody>
      </p:sp>
      <p:sp>
        <p:nvSpPr>
          <p:cNvPr id="49" name="SK-30-text-48"/>
          <p:cNvSpPr/>
          <p:nvPr/>
        </p:nvSpPr>
        <p:spPr>
          <a:xfrm>
            <a:off x="6790879" y="3202632"/>
            <a:ext cx="54011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Sumatriptan — not licensed; use only if benefit outweighs risk</a:t>
            </a:r>
            <a:endParaRPr lang="en-US" sz="1350" dirty="0"/>
          </a:p>
        </p:txBody>
      </p:sp>
      <p:sp>
        <p:nvSpPr>
          <p:cNvPr id="50" name="SK-30-text-49"/>
          <p:cNvSpPr/>
          <p:nvPr/>
        </p:nvSpPr>
        <p:spPr>
          <a:xfrm>
            <a:off x="6790879" y="3442692"/>
            <a:ext cx="54011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(most safety data of all triptans)</a:t>
            </a:r>
            <a:endParaRPr lang="en-US" sz="1350" dirty="0"/>
          </a:p>
        </p:txBody>
      </p:sp>
      <p:sp>
        <p:nvSpPr>
          <p:cNvPr id="51" name="SK-30-text-50"/>
          <p:cNvSpPr/>
          <p:nvPr/>
        </p:nvSpPr>
        <p:spPr>
          <a:xfrm>
            <a:off x="6400800" y="3902125"/>
            <a:ext cx="3076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</a:t>
            </a:r>
            <a:endParaRPr lang="en-US" sz="1425" dirty="0"/>
          </a:p>
        </p:txBody>
      </p:sp>
      <p:sp>
        <p:nvSpPr>
          <p:cNvPr id="52" name="SK-30-text-51"/>
          <p:cNvSpPr/>
          <p:nvPr/>
        </p:nvSpPr>
        <p:spPr>
          <a:xfrm>
            <a:off x="6827490" y="3908971"/>
            <a:ext cx="53645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PROPHYLAXIS — USE WITH CAUTION</a:t>
            </a:r>
            <a:endParaRPr lang="en-US" sz="1350" dirty="0"/>
          </a:p>
        </p:txBody>
      </p:sp>
      <p:sp>
        <p:nvSpPr>
          <p:cNvPr id="53" name="SK-30-text-52"/>
          <p:cNvSpPr/>
          <p:nvPr/>
        </p:nvSpPr>
        <p:spPr>
          <a:xfrm>
            <a:off x="6790879" y="4190107"/>
            <a:ext cx="54011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Propranolol — can use; monitor neonate for bradycardia</a:t>
            </a:r>
            <a:endParaRPr lang="en-US" sz="1350" dirty="0"/>
          </a:p>
        </p:txBody>
      </p:sp>
      <p:sp>
        <p:nvSpPr>
          <p:cNvPr id="54" name="SK-30-text-53"/>
          <p:cNvSpPr/>
          <p:nvPr/>
        </p:nvSpPr>
        <p:spPr>
          <a:xfrm>
            <a:off x="6790879" y="4443859"/>
            <a:ext cx="54011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Amitriptyline — use with caution; discuss risks</a:t>
            </a:r>
            <a:endParaRPr lang="en-US" sz="1350" dirty="0"/>
          </a:p>
        </p:txBody>
      </p:sp>
      <p:sp>
        <p:nvSpPr>
          <p:cNvPr id="55" name="SK-30-text-54"/>
          <p:cNvSpPr/>
          <p:nvPr/>
        </p:nvSpPr>
        <p:spPr>
          <a:xfrm>
            <a:off x="6400800" y="4910286"/>
            <a:ext cx="30765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</a:t>
            </a:r>
            <a:endParaRPr lang="en-US" sz="1425" dirty="0"/>
          </a:p>
        </p:txBody>
      </p:sp>
      <p:sp>
        <p:nvSpPr>
          <p:cNvPr id="56" name="SK-30-text-55"/>
          <p:cNvSpPr/>
          <p:nvPr/>
        </p:nvSpPr>
        <p:spPr>
          <a:xfrm>
            <a:off x="6815286" y="4923979"/>
            <a:ext cx="42005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✘ AVOID IN PREGNANCY</a:t>
            </a:r>
            <a:endParaRPr lang="en-US" sz="1350" dirty="0"/>
          </a:p>
        </p:txBody>
      </p:sp>
      <p:sp>
        <p:nvSpPr>
          <p:cNvPr id="57" name="SK-30-text-56"/>
          <p:cNvSpPr/>
          <p:nvPr/>
        </p:nvSpPr>
        <p:spPr>
          <a:xfrm>
            <a:off x="6790879" y="5205115"/>
            <a:ext cx="54011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Topiramate — teratogenic; mandatory PPP</a:t>
            </a:r>
            <a:endParaRPr lang="en-US" sz="1350" dirty="0"/>
          </a:p>
        </p:txBody>
      </p:sp>
      <p:sp>
        <p:nvSpPr>
          <p:cNvPr id="58" name="SK-30-text-57"/>
          <p:cNvSpPr/>
          <p:nvPr/>
        </p:nvSpPr>
        <p:spPr>
          <a:xfrm>
            <a:off x="6790879" y="5452021"/>
            <a:ext cx="54011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Sodium valproate — highly teratogenic; contraindicated</a:t>
            </a:r>
            <a:endParaRPr lang="en-US" sz="1350" dirty="0"/>
          </a:p>
        </p:txBody>
      </p:sp>
      <p:sp>
        <p:nvSpPr>
          <p:cNvPr id="59" name="SK-30-text-58"/>
          <p:cNvSpPr/>
          <p:nvPr/>
        </p:nvSpPr>
        <p:spPr>
          <a:xfrm>
            <a:off x="6790879" y="5692080"/>
            <a:ext cx="54011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Candesartan — contraindicated in pregnancy</a:t>
            </a:r>
            <a:endParaRPr lang="en-US" sz="1350" dirty="0"/>
          </a:p>
        </p:txBody>
      </p:sp>
      <p:sp>
        <p:nvSpPr>
          <p:cNvPr id="60" name="SK-30-text-59"/>
          <p:cNvSpPr/>
          <p:nvPr/>
        </p:nvSpPr>
        <p:spPr>
          <a:xfrm>
            <a:off x="451098" y="6275040"/>
            <a:ext cx="1174090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reassess migraine management at booking appointment — aura status, current medications, and contraception must all be reviewed</a:t>
            </a:r>
            <a:endParaRPr lang="en-US" sz="1350" dirty="0"/>
          </a:p>
        </p:txBody>
      </p:sp>
      <p:sp>
        <p:nvSpPr>
          <p:cNvPr id="61" name="SK-30-text-60"/>
          <p:cNvSpPr/>
          <p:nvPr/>
        </p:nvSpPr>
        <p:spPr>
          <a:xfrm>
            <a:off x="9729192" y="6638479"/>
            <a:ext cx="24628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Dec 2025 · BNF May 2026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1833116"/>
            <a:ext cx="11192173" cy="952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2413992"/>
            <a:ext cx="11192173" cy="96009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413992"/>
            <a:ext cx="243780" cy="96009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3812977"/>
            <a:ext cx="11192173" cy="96009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3812977"/>
            <a:ext cx="243780" cy="96009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5211961"/>
            <a:ext cx="11192173" cy="96009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5211961"/>
            <a:ext cx="243780" cy="96009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6441728"/>
            <a:ext cx="11192173" cy="952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09498" y="356592"/>
            <a:ext cx="1219200" cy="1474440"/>
          </a:xfrm>
          <a:prstGeom prst="rect">
            <a:avLst/>
          </a:prstGeom>
        </p:spPr>
      </p:pic>
      <p:sp>
        <p:nvSpPr>
          <p:cNvPr id="12" name="SK-4-text-11"/>
          <p:cNvSpPr/>
          <p:nvPr/>
        </p:nvSpPr>
        <p:spPr>
          <a:xfrm>
            <a:off x="548580" y="418207"/>
            <a:ext cx="101631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5B5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IHS CLASSIFICATION · SECONDARY HEADACHES</a:t>
            </a:r>
            <a:endParaRPr lang="en-US" sz="1650" dirty="0"/>
          </a:p>
        </p:txBody>
      </p:sp>
      <p:sp>
        <p:nvSpPr>
          <p:cNvPr id="13" name="SK-4-text-12"/>
          <p:cNvSpPr/>
          <p:nvPr/>
        </p:nvSpPr>
        <p:spPr>
          <a:xfrm>
            <a:off x="572988" y="774948"/>
            <a:ext cx="1161901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</a:rPr>
              <a:t>Secondary Headaches: Always Exclude First</a:t>
            </a:r>
            <a:endParaRPr lang="en-US" sz="3600" dirty="0"/>
          </a:p>
        </p:txBody>
      </p:sp>
      <p:sp>
        <p:nvSpPr>
          <p:cNvPr id="14" name="SK-4-text-13"/>
          <p:cNvSpPr/>
          <p:nvPr/>
        </p:nvSpPr>
        <p:spPr>
          <a:xfrm>
            <a:off x="572988" y="1371600"/>
            <a:ext cx="116190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diagnoses must be actively considered and ruled out in every new or changed headache presentation.</a:t>
            </a:r>
            <a:endParaRPr lang="en-US" sz="1500" dirty="0"/>
          </a:p>
        </p:txBody>
      </p:sp>
      <p:sp>
        <p:nvSpPr>
          <p:cNvPr id="15" name="SK-4-text-14"/>
          <p:cNvSpPr/>
          <p:nvPr/>
        </p:nvSpPr>
        <p:spPr>
          <a:xfrm>
            <a:off x="889992" y="2084784"/>
            <a:ext cx="63074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EMERGENCY — CALL 999</a:t>
            </a:r>
            <a:endParaRPr lang="en-US" sz="1650" dirty="0"/>
          </a:p>
        </p:txBody>
      </p:sp>
      <p:sp>
        <p:nvSpPr>
          <p:cNvPr id="16" name="SK-4-text-15"/>
          <p:cNvSpPr/>
          <p:nvPr/>
        </p:nvSpPr>
        <p:spPr>
          <a:xfrm>
            <a:off x="987475" y="2633365"/>
            <a:ext cx="61398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Subarachnoid Haemorrhage</a:t>
            </a:r>
            <a:endParaRPr lang="en-US" sz="1650" dirty="0"/>
          </a:p>
        </p:txBody>
      </p:sp>
      <p:sp>
        <p:nvSpPr>
          <p:cNvPr id="17" name="SK-4-text-16"/>
          <p:cNvSpPr/>
          <p:nvPr/>
        </p:nvSpPr>
        <p:spPr>
          <a:xfrm>
            <a:off x="926455" y="2928342"/>
            <a:ext cx="74923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Thunderclap — worst headache of life</a:t>
            </a:r>
            <a:endParaRPr lang="en-US" sz="1350" dirty="0"/>
          </a:p>
        </p:txBody>
      </p:sp>
      <p:sp>
        <p:nvSpPr>
          <p:cNvPr id="18" name="SK-4-text-17"/>
          <p:cNvSpPr/>
          <p:nvPr/>
        </p:nvSpPr>
        <p:spPr>
          <a:xfrm>
            <a:off x="3925788" y="2633365"/>
            <a:ext cx="63912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Meningitis / Encephalitis</a:t>
            </a:r>
            <a:endParaRPr lang="en-US" sz="1650" dirty="0"/>
          </a:p>
        </p:txBody>
      </p:sp>
      <p:sp>
        <p:nvSpPr>
          <p:cNvPr id="19" name="SK-4-text-18"/>
          <p:cNvSpPr/>
          <p:nvPr/>
        </p:nvSpPr>
        <p:spPr>
          <a:xfrm>
            <a:off x="4132957" y="2928342"/>
            <a:ext cx="50234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Fever + meningism + rash</a:t>
            </a:r>
            <a:endParaRPr lang="en-US" sz="1350" dirty="0"/>
          </a:p>
        </p:txBody>
      </p:sp>
      <p:sp>
        <p:nvSpPr>
          <p:cNvPr id="20" name="SK-4-text-19"/>
          <p:cNvSpPr/>
          <p:nvPr/>
        </p:nvSpPr>
        <p:spPr>
          <a:xfrm>
            <a:off x="6705600" y="2633365"/>
            <a:ext cx="48825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Hypertensive Crisis</a:t>
            </a:r>
            <a:endParaRPr lang="en-US" sz="1650" dirty="0"/>
          </a:p>
        </p:txBody>
      </p:sp>
      <p:sp>
        <p:nvSpPr>
          <p:cNvPr id="21" name="SK-4-text-20"/>
          <p:cNvSpPr/>
          <p:nvPr/>
        </p:nvSpPr>
        <p:spPr>
          <a:xfrm>
            <a:off x="6400800" y="2928342"/>
            <a:ext cx="5791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BP elevation + symptoms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9021961" y="2633365"/>
            <a:ext cx="317003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Venous Sinus Thrombosis</a:t>
            </a:r>
            <a:endParaRPr lang="en-US" sz="1650" dirty="0"/>
          </a:p>
        </p:txBody>
      </p:sp>
      <p:sp>
        <p:nvSpPr>
          <p:cNvPr id="23" name="SK-4-text-22"/>
          <p:cNvSpPr/>
          <p:nvPr/>
        </p:nvSpPr>
        <p:spPr>
          <a:xfrm>
            <a:off x="8973294" y="2928342"/>
            <a:ext cx="32187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OCP use, postpartum, progressive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865584" y="3511153"/>
            <a:ext cx="78162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5B5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URGENT — SAME-DAY ASSESSMENT</a:t>
            </a:r>
            <a:endParaRPr lang="en-US" sz="1650" dirty="0"/>
          </a:p>
        </p:txBody>
      </p:sp>
      <p:sp>
        <p:nvSpPr>
          <p:cNvPr id="25" name="SK-4-text-24"/>
          <p:cNvSpPr/>
          <p:nvPr/>
        </p:nvSpPr>
        <p:spPr>
          <a:xfrm>
            <a:off x="1548259" y="4046190"/>
            <a:ext cx="51339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Giant Cell Arteritis</a:t>
            </a:r>
            <a:endParaRPr lang="en-US" sz="1650" dirty="0"/>
          </a:p>
        </p:txBody>
      </p:sp>
      <p:sp>
        <p:nvSpPr>
          <p:cNvPr id="26" name="SK-4-text-25"/>
          <p:cNvSpPr/>
          <p:nvPr/>
        </p:nvSpPr>
        <p:spPr>
          <a:xfrm>
            <a:off x="1158180" y="4347865"/>
            <a:ext cx="71494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&gt;50 · jaw claudication · ESR↑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4327241" y="4046190"/>
            <a:ext cx="71456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Intracranial Pressure</a:t>
            </a:r>
            <a:endParaRPr lang="en-US" sz="1650" dirty="0"/>
          </a:p>
        </p:txBody>
      </p:sp>
      <p:sp>
        <p:nvSpPr>
          <p:cNvPr id="28" name="SK-4-text-27"/>
          <p:cNvSpPr/>
          <p:nvPr/>
        </p:nvSpPr>
        <p:spPr>
          <a:xfrm>
            <a:off x="3956149" y="4357773"/>
            <a:ext cx="79858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Progressive · worse lying flat · papilloedema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8448973" y="4046190"/>
            <a:ext cx="374302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Space-Occupying Lesion</a:t>
            </a:r>
            <a:endParaRPr lang="en-US" sz="1650" dirty="0"/>
          </a:p>
        </p:txBody>
      </p:sp>
      <p:sp>
        <p:nvSpPr>
          <p:cNvPr id="30" name="SK-4-text-29"/>
          <p:cNvSpPr/>
          <p:nvPr/>
        </p:nvSpPr>
        <p:spPr>
          <a:xfrm>
            <a:off x="7717482" y="4347865"/>
            <a:ext cx="44745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Focal signs · waking headache · progressive course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865584" y="4930825"/>
            <a:ext cx="84029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5B5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✦ IMPORTANT — DIAGNOSE AND MANAGE</a:t>
            </a:r>
            <a:endParaRPr lang="en-US" sz="1650" dirty="0"/>
          </a:p>
        </p:txBody>
      </p:sp>
      <p:sp>
        <p:nvSpPr>
          <p:cNvPr id="32" name="SK-4-text-31"/>
          <p:cNvSpPr/>
          <p:nvPr/>
        </p:nvSpPr>
        <p:spPr>
          <a:xfrm>
            <a:off x="841177" y="5465713"/>
            <a:ext cx="689419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Overuse Headache</a:t>
            </a:r>
            <a:endParaRPr lang="en-US" sz="1650" dirty="0"/>
          </a:p>
        </p:txBody>
      </p:sp>
      <p:sp>
        <p:nvSpPr>
          <p:cNvPr id="33" name="SK-4-text-32"/>
          <p:cNvSpPr/>
          <p:nvPr/>
        </p:nvSpPr>
        <p:spPr>
          <a:xfrm>
            <a:off x="1219200" y="5767536"/>
            <a:ext cx="64636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in 50 adults · often missed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3815953" y="5465713"/>
            <a:ext cx="73971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Cervicogenic / Sinus / Dental</a:t>
            </a:r>
            <a:endParaRPr lang="en-US" sz="1650" dirty="0"/>
          </a:p>
        </p:txBody>
      </p:sp>
      <p:sp>
        <p:nvSpPr>
          <p:cNvPr id="35" name="SK-4-text-34"/>
          <p:cNvSpPr/>
          <p:nvPr/>
        </p:nvSpPr>
        <p:spPr>
          <a:xfrm>
            <a:off x="4145161" y="5767536"/>
            <a:ext cx="56407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Structural and local causes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6632377" y="5465713"/>
            <a:ext cx="55596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Post-Traumatic Headache</a:t>
            </a:r>
            <a:endParaRPr lang="en-US" sz="1650" dirty="0"/>
          </a:p>
        </p:txBody>
      </p:sp>
      <p:sp>
        <p:nvSpPr>
          <p:cNvPr id="37" name="SK-4-text-36"/>
          <p:cNvSpPr/>
          <p:nvPr/>
        </p:nvSpPr>
        <p:spPr>
          <a:xfrm>
            <a:off x="7022455" y="5767536"/>
            <a:ext cx="46120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 of head injury</a:t>
            </a:r>
            <a:endParaRPr lang="en-US" sz="1350" dirty="0"/>
          </a:p>
        </p:txBody>
      </p:sp>
      <p:sp>
        <p:nvSpPr>
          <p:cNvPr id="38" name="SK-4-text-37"/>
          <p:cNvSpPr/>
          <p:nvPr/>
        </p:nvSpPr>
        <p:spPr>
          <a:xfrm>
            <a:off x="9302353" y="5465713"/>
            <a:ext cx="288964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Hypertension-Related</a:t>
            </a:r>
            <a:endParaRPr lang="en-US" sz="1650" dirty="0"/>
          </a:p>
        </p:txBody>
      </p:sp>
      <p:sp>
        <p:nvSpPr>
          <p:cNvPr id="39" name="SK-4-text-38"/>
          <p:cNvSpPr/>
          <p:nvPr/>
        </p:nvSpPr>
        <p:spPr>
          <a:xfrm>
            <a:off x="9204871" y="5767536"/>
            <a:ext cx="29871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Usually mild; rarely sole cause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353467" y="6590407"/>
            <a:ext cx="118385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IHS Classification 3rd Edition · NICE CKS Headache Assessment (March 2022) · NICE CG150 (Dec 2025)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9363373" y="6590407"/>
            <a:ext cx="28286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5B56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2" name="SK-4-text-41"/>
          <p:cNvSpPr/>
          <p:nvPr/>
        </p:nvSpPr>
        <p:spPr>
          <a:xfrm>
            <a:off x="10972800" y="6583561"/>
            <a:ext cx="12192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Slide 4 of 35</a:t>
            </a:r>
            <a:endParaRPr lang="en-US" sz="13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308223"/>
            <a:ext cx="11362879" cy="14288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363141"/>
            <a:ext cx="11362879" cy="14288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6446193"/>
            <a:ext cx="5559475" cy="14288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6514802"/>
            <a:ext cx="5559475" cy="14288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890" y="6446193"/>
            <a:ext cx="5559475" cy="14288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890" y="6514802"/>
            <a:ext cx="5559475" cy="14288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094" y="1968103"/>
            <a:ext cx="5498592" cy="4226986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094" y="1968103"/>
            <a:ext cx="1066827" cy="845313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0094" y="2038980"/>
            <a:ext cx="1066827" cy="703417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6921" y="1968103"/>
            <a:ext cx="4431766" cy="845313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2813416"/>
            <a:ext cx="1066827" cy="845313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0094" y="2884293"/>
            <a:ext cx="1066827" cy="703417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96921" y="2813416"/>
            <a:ext cx="4431766" cy="845313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0094" y="3658728"/>
            <a:ext cx="1066827" cy="845312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0094" y="3729605"/>
            <a:ext cx="1066827" cy="703417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96921" y="3658728"/>
            <a:ext cx="4431766" cy="845312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0094" y="4504041"/>
            <a:ext cx="1066827" cy="845313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0094" y="4574918"/>
            <a:ext cx="1066827" cy="703417"/>
          </a:xfrm>
          <a:prstGeom prst="rect">
            <a:avLst/>
          </a:prstGeom>
        </p:spPr>
      </p:pic>
      <p:pic>
        <p:nvPicPr>
          <p:cNvPr id="21" name="SK-31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96921" y="4504041"/>
            <a:ext cx="4431766" cy="845313"/>
          </a:xfrm>
          <a:prstGeom prst="rect">
            <a:avLst/>
          </a:prstGeom>
        </p:spPr>
      </p:pic>
      <p:pic>
        <p:nvPicPr>
          <p:cNvPr id="22" name="SK-31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0094" y="5349354"/>
            <a:ext cx="1066827" cy="845735"/>
          </a:xfrm>
          <a:prstGeom prst="rect">
            <a:avLst/>
          </a:prstGeom>
        </p:spPr>
      </p:pic>
      <p:pic>
        <p:nvPicPr>
          <p:cNvPr id="23" name="SK-31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0094" y="5420512"/>
            <a:ext cx="1066827" cy="703418"/>
          </a:xfrm>
          <a:prstGeom prst="rect">
            <a:avLst/>
          </a:prstGeom>
        </p:spPr>
      </p:pic>
      <p:pic>
        <p:nvPicPr>
          <p:cNvPr id="24" name="SK-31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96921" y="5349354"/>
            <a:ext cx="4431766" cy="845735"/>
          </a:xfrm>
          <a:prstGeom prst="rect">
            <a:avLst/>
          </a:prstGeom>
        </p:spPr>
      </p:pic>
      <p:pic>
        <p:nvPicPr>
          <p:cNvPr id="25" name="SK-31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1098" y="1954411"/>
            <a:ext cx="5486400" cy="3850477"/>
          </a:xfrm>
          <a:prstGeom prst="rect">
            <a:avLst/>
          </a:prstGeom>
        </p:spPr>
      </p:pic>
      <p:pic>
        <p:nvPicPr>
          <p:cNvPr id="26" name="SK-31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1098" y="2019929"/>
            <a:ext cx="1028700" cy="655950"/>
          </a:xfrm>
          <a:prstGeom prst="rect">
            <a:avLst/>
          </a:prstGeom>
        </p:spPr>
      </p:pic>
      <p:pic>
        <p:nvPicPr>
          <p:cNvPr id="27" name="SK-31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79798" y="2019929"/>
            <a:ext cx="4457700" cy="655950"/>
          </a:xfrm>
          <a:prstGeom prst="rect">
            <a:avLst/>
          </a:prstGeom>
        </p:spPr>
      </p:pic>
      <p:pic>
        <p:nvPicPr>
          <p:cNvPr id="28" name="SK-31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1098" y="2741397"/>
            <a:ext cx="1028700" cy="655950"/>
          </a:xfrm>
          <a:prstGeom prst="rect">
            <a:avLst/>
          </a:prstGeom>
        </p:spPr>
      </p:pic>
      <p:pic>
        <p:nvPicPr>
          <p:cNvPr id="29" name="SK-31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79798" y="2741397"/>
            <a:ext cx="4457700" cy="655950"/>
          </a:xfrm>
          <a:prstGeom prst="rect">
            <a:avLst/>
          </a:prstGeom>
        </p:spPr>
      </p:pic>
      <p:pic>
        <p:nvPicPr>
          <p:cNvPr id="30" name="SK-31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1098" y="3462866"/>
            <a:ext cx="1028700" cy="655950"/>
          </a:xfrm>
          <a:prstGeom prst="rect">
            <a:avLst/>
          </a:prstGeom>
        </p:spPr>
      </p:pic>
      <p:pic>
        <p:nvPicPr>
          <p:cNvPr id="31" name="SK-31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79798" y="3462866"/>
            <a:ext cx="4457700" cy="655950"/>
          </a:xfrm>
          <a:prstGeom prst="rect">
            <a:avLst/>
          </a:prstGeom>
        </p:spPr>
      </p:pic>
      <p:pic>
        <p:nvPicPr>
          <p:cNvPr id="32" name="SK-31-img-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51098" y="4184334"/>
            <a:ext cx="1028700" cy="833438"/>
          </a:xfrm>
          <a:prstGeom prst="rect">
            <a:avLst/>
          </a:prstGeom>
        </p:spPr>
      </p:pic>
      <p:pic>
        <p:nvPicPr>
          <p:cNvPr id="33" name="SK-31-img-32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79798" y="4184334"/>
            <a:ext cx="4457700" cy="833438"/>
          </a:xfrm>
          <a:prstGeom prst="rect">
            <a:avLst/>
          </a:prstGeom>
        </p:spPr>
      </p:pic>
      <p:pic>
        <p:nvPicPr>
          <p:cNvPr id="34" name="SK-31-img-3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1098" y="5083291"/>
            <a:ext cx="1028700" cy="656078"/>
          </a:xfrm>
          <a:prstGeom prst="rect">
            <a:avLst/>
          </a:prstGeom>
        </p:spPr>
      </p:pic>
      <p:pic>
        <p:nvPicPr>
          <p:cNvPr id="35" name="SK-31-img-34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479798" y="5083291"/>
            <a:ext cx="4457700" cy="656078"/>
          </a:xfrm>
          <a:prstGeom prst="rect">
            <a:avLst/>
          </a:prstGeom>
        </p:spPr>
      </p:pic>
      <p:sp>
        <p:nvSpPr>
          <p:cNvPr id="36" name="SK-31-text-35"/>
          <p:cNvSpPr/>
          <p:nvPr/>
        </p:nvSpPr>
        <p:spPr>
          <a:xfrm>
            <a:off x="6058644" y="2038980"/>
            <a:ext cx="1409727" cy="7034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E6741B"/>
                </a:solidFill>
              </a:rPr>
              <a:t>06</a:t>
            </a:r>
            <a:endParaRPr lang="en-US" sz="5400" dirty="0"/>
          </a:p>
        </p:txBody>
      </p:sp>
      <p:sp>
        <p:nvSpPr>
          <p:cNvPr id="37" name="SK-31-text-36"/>
          <p:cNvSpPr/>
          <p:nvPr/>
        </p:nvSpPr>
        <p:spPr>
          <a:xfrm>
            <a:off x="7468375" y="1968103"/>
            <a:ext cx="4088866" cy="84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2"/>
              </a:lnSpc>
              <a:buNone/>
            </a:pPr>
            <a:r>
              <a:rPr lang="en-US" sz="1400" b="1" dirty="0">
                <a:solidFill>
                  <a:srgbClr val="000000"/>
                </a:solidFill>
              </a:rPr>
              <a:t>MOH withdrawal:</a:t>
            </a:r>
            <a:r>
              <a:rPr lang="en-US" sz="1400" dirty="0">
                <a:solidFill>
                  <a:srgbClr val="000000"/>
                </a:solidFill>
              </a:rPr>
              <a:t> abrupt cessation is </a:t>
            </a:r>
            <a:r>
              <a:rPr lang="en-US" sz="1400" b="1" dirty="0">
                <a:solidFill>
                  <a:srgbClr val="000000"/>
                </a:solidFill>
              </a:rPr>
              <a:t>NICE-recommended</a:t>
            </a:r>
            <a:r>
              <a:rPr lang="en-US" sz="1400" dirty="0">
                <a:solidFill>
                  <a:srgbClr val="000000"/>
                </a:solidFill>
              </a:rPr>
              <a:t> — warn patients symptoms worsen days 3–7 before improving</a:t>
            </a:r>
            <a:endParaRPr lang="en-US" sz="1400" dirty="0"/>
          </a:p>
        </p:txBody>
      </p:sp>
      <p:sp>
        <p:nvSpPr>
          <p:cNvPr id="38" name="SK-31-text-37"/>
          <p:cNvSpPr/>
          <p:nvPr/>
        </p:nvSpPr>
        <p:spPr>
          <a:xfrm>
            <a:off x="6058644" y="2884293"/>
            <a:ext cx="1409727" cy="7034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E6741B"/>
                </a:solidFill>
              </a:rPr>
              <a:t>07</a:t>
            </a:r>
            <a:endParaRPr lang="en-US" sz="5400" dirty="0"/>
          </a:p>
        </p:txBody>
      </p:sp>
      <p:sp>
        <p:nvSpPr>
          <p:cNvPr id="39" name="SK-31-text-38"/>
          <p:cNvSpPr/>
          <p:nvPr/>
        </p:nvSpPr>
        <p:spPr>
          <a:xfrm>
            <a:off x="7468375" y="2813416"/>
            <a:ext cx="4088866" cy="84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2"/>
              </a:lnSpc>
              <a:buNone/>
            </a:pPr>
            <a:r>
              <a:rPr lang="en-US" sz="1400" b="1" dirty="0">
                <a:solidFill>
                  <a:srgbClr val="000000"/>
                </a:solidFill>
              </a:rPr>
              <a:t>Cluster headache:</a:t>
            </a:r>
            <a:r>
              <a:rPr lang="en-US" sz="1400" dirty="0">
                <a:solidFill>
                  <a:srgbClr val="000000"/>
                </a:solidFill>
              </a:rPr>
              <a:t> prescribe </a:t>
            </a:r>
            <a:r>
              <a:rPr lang="en-US" sz="1400" b="1" dirty="0">
                <a:solidFill>
                  <a:srgbClr val="000000"/>
                </a:solidFill>
              </a:rPr>
              <a:t>100% oxygen for home use</a:t>
            </a:r>
            <a:r>
              <a:rPr lang="en-US" sz="1400" dirty="0">
                <a:solidFill>
                  <a:srgbClr val="000000"/>
                </a:solidFill>
              </a:rPr>
              <a:t> — it works and is first-line; know your local home oxygen pathway</a:t>
            </a:r>
            <a:endParaRPr lang="en-US" sz="1400" dirty="0"/>
          </a:p>
        </p:txBody>
      </p:sp>
      <p:sp>
        <p:nvSpPr>
          <p:cNvPr id="40" name="SK-31-text-39"/>
          <p:cNvSpPr/>
          <p:nvPr/>
        </p:nvSpPr>
        <p:spPr>
          <a:xfrm>
            <a:off x="6058644" y="3729605"/>
            <a:ext cx="1409727" cy="7034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E6741B"/>
                </a:solidFill>
              </a:rPr>
              <a:t>08</a:t>
            </a:r>
            <a:endParaRPr lang="en-US" sz="5400" dirty="0"/>
          </a:p>
        </p:txBody>
      </p:sp>
      <p:sp>
        <p:nvSpPr>
          <p:cNvPr id="41" name="SK-31-text-40"/>
          <p:cNvSpPr/>
          <p:nvPr/>
        </p:nvSpPr>
        <p:spPr>
          <a:xfrm>
            <a:off x="7468375" y="3658728"/>
            <a:ext cx="4088866" cy="845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2"/>
              </a:lnSpc>
              <a:buNone/>
            </a:pPr>
            <a:r>
              <a:rPr lang="en-US" sz="1400" b="1" dirty="0">
                <a:solidFill>
                  <a:srgbClr val="000000"/>
                </a:solidFill>
              </a:rPr>
              <a:t>Sumatriptan 50mg</a:t>
            </a:r>
            <a:r>
              <a:rPr lang="en-US" sz="1400" dirty="0">
                <a:solidFill>
                  <a:srgbClr val="000000"/>
                </a:solidFill>
              </a:rPr>
              <a:t> is available </a:t>
            </a:r>
            <a:r>
              <a:rPr lang="en-US" sz="1400" b="1" dirty="0">
                <a:solidFill>
                  <a:srgbClr val="000000"/>
                </a:solidFill>
              </a:rPr>
              <a:t>OTC</a:t>
            </a:r>
            <a:r>
              <a:rPr lang="en-US" sz="1400" dirty="0">
                <a:solidFill>
                  <a:srgbClr val="000000"/>
                </a:solidFill>
              </a:rPr>
              <a:t> — always ask what patients are already buying before writing a prescription</a:t>
            </a:r>
            <a:endParaRPr lang="en-US" sz="1400" dirty="0"/>
          </a:p>
        </p:txBody>
      </p:sp>
      <p:sp>
        <p:nvSpPr>
          <p:cNvPr id="42" name="SK-31-text-41"/>
          <p:cNvSpPr/>
          <p:nvPr/>
        </p:nvSpPr>
        <p:spPr>
          <a:xfrm>
            <a:off x="6058644" y="4574918"/>
            <a:ext cx="1409727" cy="7034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E6741B"/>
                </a:solidFill>
              </a:rPr>
              <a:t>09</a:t>
            </a:r>
            <a:endParaRPr lang="en-US" sz="5400" dirty="0"/>
          </a:p>
        </p:txBody>
      </p:sp>
      <p:sp>
        <p:nvSpPr>
          <p:cNvPr id="43" name="SK-31-text-42"/>
          <p:cNvSpPr/>
          <p:nvPr/>
        </p:nvSpPr>
        <p:spPr>
          <a:xfrm>
            <a:off x="7468375" y="4504041"/>
            <a:ext cx="4088866" cy="84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2"/>
              </a:lnSpc>
              <a:buNone/>
            </a:pPr>
            <a:r>
              <a:rPr lang="en-US" sz="1400" b="1" dirty="0">
                <a:solidFill>
                  <a:srgbClr val="000000"/>
                </a:solidFill>
              </a:rPr>
              <a:t>New headache in a patient over 50</a:t>
            </a:r>
            <a:r>
              <a:rPr lang="en-US" sz="1400" dirty="0">
                <a:solidFill>
                  <a:srgbClr val="000000"/>
                </a:solidFill>
              </a:rPr>
              <a:t> — always </a:t>
            </a:r>
            <a:r>
              <a:rPr lang="en-US" sz="1400" b="1" dirty="0">
                <a:solidFill>
                  <a:srgbClr val="000000"/>
                </a:solidFill>
              </a:rPr>
              <a:t>exclude GCA:</a:t>
            </a:r>
            <a:r>
              <a:rPr lang="en-US" sz="1400" dirty="0">
                <a:solidFill>
                  <a:srgbClr val="000000"/>
                </a:solidFill>
              </a:rPr>
              <a:t> check ESR, CRP, examine temporal arteries same day</a:t>
            </a:r>
            <a:endParaRPr lang="en-US" sz="1400" dirty="0"/>
          </a:p>
        </p:txBody>
      </p:sp>
      <p:sp>
        <p:nvSpPr>
          <p:cNvPr id="44" name="SK-31-text-43"/>
          <p:cNvSpPr/>
          <p:nvPr/>
        </p:nvSpPr>
        <p:spPr>
          <a:xfrm>
            <a:off x="6058644" y="5420512"/>
            <a:ext cx="1409727" cy="7034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E6741B"/>
                </a:solidFill>
              </a:rPr>
              <a:t>10</a:t>
            </a:r>
            <a:endParaRPr lang="en-US" sz="5400" dirty="0"/>
          </a:p>
        </p:txBody>
      </p:sp>
      <p:sp>
        <p:nvSpPr>
          <p:cNvPr id="45" name="SK-31-text-44"/>
          <p:cNvSpPr/>
          <p:nvPr/>
        </p:nvSpPr>
        <p:spPr>
          <a:xfrm>
            <a:off x="7468375" y="5349354"/>
            <a:ext cx="4088866" cy="8457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2"/>
              </a:lnSpc>
              <a:buNone/>
            </a:pPr>
            <a:r>
              <a:rPr lang="en-US" sz="1400" b="1" dirty="0">
                <a:solidFill>
                  <a:srgbClr val="000000"/>
                </a:solidFill>
              </a:rPr>
              <a:t>Acupuncture is NICE-recommended</a:t>
            </a:r>
            <a:r>
              <a:rPr lang="en-US" sz="1400" dirty="0">
                <a:solidFill>
                  <a:srgbClr val="000000"/>
                </a:solidFill>
              </a:rPr>
              <a:t> for both migraine and tension headache prophylaxis — document that you offered it</a:t>
            </a:r>
            <a:endParaRPr lang="en-US" sz="1400" dirty="0"/>
          </a:p>
        </p:txBody>
      </p:sp>
      <p:sp>
        <p:nvSpPr>
          <p:cNvPr id="46" name="SK-31-text-45"/>
          <p:cNvSpPr/>
          <p:nvPr/>
        </p:nvSpPr>
        <p:spPr>
          <a:xfrm>
            <a:off x="270123" y="2019929"/>
            <a:ext cx="1390650" cy="655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700"/>
              </a:lnSpc>
              <a:buNone/>
            </a:pPr>
            <a:r>
              <a:rPr lang="en-US" sz="5700" b="1" dirty="0">
                <a:solidFill>
                  <a:srgbClr val="CC9933"/>
                </a:solidFill>
              </a:rPr>
              <a:t>01</a:t>
            </a:r>
            <a:endParaRPr lang="en-US" sz="5700" dirty="0"/>
          </a:p>
        </p:txBody>
      </p:sp>
      <p:sp>
        <p:nvSpPr>
          <p:cNvPr id="47" name="SK-31-text-46"/>
          <p:cNvSpPr/>
          <p:nvPr/>
        </p:nvSpPr>
        <p:spPr>
          <a:xfrm>
            <a:off x="1670298" y="2019929"/>
            <a:ext cx="4095750" cy="655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400" b="1" kern="0" spc="-12" dirty="0">
                <a:solidFill>
                  <a:srgbClr val="000000"/>
                </a:solidFill>
              </a:rPr>
              <a:t>Ask every headache patient how often they use painkillers</a:t>
            </a:r>
            <a:r>
              <a:rPr lang="en-US" sz="1400" kern="0" spc="-12" dirty="0">
                <a:solidFill>
                  <a:srgbClr val="000000"/>
                </a:solidFill>
              </a:rPr>
              <a:t> — MOH is dramatically underdiagnosed in primary care</a:t>
            </a:r>
            <a:endParaRPr lang="en-US" sz="1400" dirty="0"/>
          </a:p>
        </p:txBody>
      </p:sp>
      <p:sp>
        <p:nvSpPr>
          <p:cNvPr id="48" name="SK-31-text-47"/>
          <p:cNvSpPr/>
          <p:nvPr/>
        </p:nvSpPr>
        <p:spPr>
          <a:xfrm>
            <a:off x="270123" y="2741397"/>
            <a:ext cx="1390650" cy="655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700"/>
              </a:lnSpc>
              <a:buNone/>
            </a:pPr>
            <a:r>
              <a:rPr lang="en-US" sz="5700" b="1" dirty="0">
                <a:solidFill>
                  <a:srgbClr val="CC9933"/>
                </a:solidFill>
              </a:rPr>
              <a:t>02</a:t>
            </a:r>
            <a:endParaRPr lang="en-US" sz="5700" dirty="0"/>
          </a:p>
        </p:txBody>
      </p:sp>
      <p:sp>
        <p:nvSpPr>
          <p:cNvPr id="49" name="SK-31-text-48"/>
          <p:cNvSpPr/>
          <p:nvPr/>
        </p:nvSpPr>
        <p:spPr>
          <a:xfrm>
            <a:off x="1670298" y="2741397"/>
            <a:ext cx="4095750" cy="655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400" b="1" kern="0" spc="-12" dirty="0">
                <a:solidFill>
                  <a:srgbClr val="000000"/>
                </a:solidFill>
              </a:rPr>
              <a:t>NICE CG150 (Dec 2025):</a:t>
            </a:r>
            <a:r>
              <a:rPr lang="en-US" sz="1400" kern="0" spc="-12" dirty="0">
                <a:solidFill>
                  <a:srgbClr val="000000"/>
                </a:solidFill>
              </a:rPr>
              <a:t> offer </a:t>
            </a:r>
            <a:r>
              <a:rPr lang="en-US" sz="1400" b="1" kern="0" spc="-12" dirty="0">
                <a:solidFill>
                  <a:srgbClr val="000000"/>
                </a:solidFill>
              </a:rPr>
              <a:t>NSAID/paracetamol AND triptan together</a:t>
            </a:r>
            <a:r>
              <a:rPr lang="en-US" sz="1400" kern="0" spc="-12" dirty="0">
                <a:solidFill>
                  <a:srgbClr val="000000"/>
                </a:solidFill>
              </a:rPr>
              <a:t> at attack onset — not as a step-up sequence</a:t>
            </a:r>
            <a:endParaRPr lang="en-US" sz="1400" dirty="0"/>
          </a:p>
        </p:txBody>
      </p:sp>
      <p:sp>
        <p:nvSpPr>
          <p:cNvPr id="50" name="SK-31-text-49"/>
          <p:cNvSpPr/>
          <p:nvPr/>
        </p:nvSpPr>
        <p:spPr>
          <a:xfrm>
            <a:off x="270123" y="3462866"/>
            <a:ext cx="1390650" cy="655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700"/>
              </a:lnSpc>
              <a:buNone/>
            </a:pPr>
            <a:r>
              <a:rPr lang="en-US" sz="5700" b="1" dirty="0">
                <a:solidFill>
                  <a:srgbClr val="CC9933"/>
                </a:solidFill>
              </a:rPr>
              <a:t>03</a:t>
            </a:r>
            <a:endParaRPr lang="en-US" sz="5700" dirty="0"/>
          </a:p>
        </p:txBody>
      </p:sp>
      <p:sp>
        <p:nvSpPr>
          <p:cNvPr id="51" name="SK-31-text-50"/>
          <p:cNvSpPr/>
          <p:nvPr/>
        </p:nvSpPr>
        <p:spPr>
          <a:xfrm>
            <a:off x="1670298" y="3462866"/>
            <a:ext cx="4095750" cy="655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400" kern="0" spc="-12" dirty="0">
                <a:solidFill>
                  <a:srgbClr val="000000"/>
                </a:solidFill>
              </a:rPr>
              <a:t>Migraine with </a:t>
            </a:r>
            <a:r>
              <a:rPr lang="en-US" sz="1400" b="1" kern="0" spc="-12" dirty="0">
                <a:solidFill>
                  <a:srgbClr val="000000"/>
                </a:solidFill>
              </a:rPr>
              <a:t>aura + COC = UKMEC 4</a:t>
            </a:r>
            <a:r>
              <a:rPr lang="en-US" sz="1400" kern="0" spc="-12" dirty="0">
                <a:solidFill>
                  <a:srgbClr val="000000"/>
                </a:solidFill>
              </a:rPr>
              <a:t> absolute contraindication — always ask about aura before prescribing the pill</a:t>
            </a:r>
            <a:endParaRPr lang="en-US" sz="1400" dirty="0"/>
          </a:p>
        </p:txBody>
      </p:sp>
      <p:sp>
        <p:nvSpPr>
          <p:cNvPr id="52" name="SK-31-text-51"/>
          <p:cNvSpPr/>
          <p:nvPr/>
        </p:nvSpPr>
        <p:spPr>
          <a:xfrm>
            <a:off x="270123" y="4184334"/>
            <a:ext cx="1390650" cy="833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700"/>
              </a:lnSpc>
              <a:buNone/>
            </a:pPr>
            <a:r>
              <a:rPr lang="en-US" sz="5700" b="1" dirty="0">
                <a:solidFill>
                  <a:srgbClr val="CC9933"/>
                </a:solidFill>
              </a:rPr>
              <a:t>04</a:t>
            </a:r>
            <a:endParaRPr lang="en-US" sz="5700" dirty="0"/>
          </a:p>
        </p:txBody>
      </p:sp>
      <p:sp>
        <p:nvSpPr>
          <p:cNvPr id="53" name="SK-31-text-52"/>
          <p:cNvSpPr/>
          <p:nvPr/>
        </p:nvSpPr>
        <p:spPr>
          <a:xfrm>
            <a:off x="1670298" y="4184334"/>
            <a:ext cx="4095750" cy="833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400" b="1" kern="0" spc="-12" dirty="0">
                <a:solidFill>
                  <a:srgbClr val="000000"/>
                </a:solidFill>
              </a:rPr>
              <a:t>Topiramate</a:t>
            </a:r>
            <a:r>
              <a:rPr lang="en-US" sz="1400" kern="0" spc="-12" dirty="0">
                <a:solidFill>
                  <a:srgbClr val="000000"/>
                </a:solidFill>
              </a:rPr>
              <a:t> requires </a:t>
            </a:r>
            <a:r>
              <a:rPr lang="en-US" sz="1400" b="1" kern="0" spc="-12" dirty="0">
                <a:solidFill>
                  <a:srgbClr val="000000"/>
                </a:solidFill>
              </a:rPr>
              <a:t>MHRA Pregnancy Prevention Programme registration</a:t>
            </a:r>
            <a:r>
              <a:rPr lang="en-US" sz="1400" kern="0" spc="-12" dirty="0">
                <a:solidFill>
                  <a:srgbClr val="000000"/>
                </a:solidFill>
              </a:rPr>
              <a:t> — mandatory for all women of childbearing potential</a:t>
            </a:r>
            <a:endParaRPr lang="en-US" sz="1400" dirty="0"/>
          </a:p>
        </p:txBody>
      </p:sp>
      <p:sp>
        <p:nvSpPr>
          <p:cNvPr id="54" name="SK-31-text-53"/>
          <p:cNvSpPr/>
          <p:nvPr/>
        </p:nvSpPr>
        <p:spPr>
          <a:xfrm>
            <a:off x="270123" y="5083291"/>
            <a:ext cx="1390650" cy="6560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700"/>
              </a:lnSpc>
              <a:buNone/>
            </a:pPr>
            <a:r>
              <a:rPr lang="en-US" sz="5700" b="1" dirty="0">
                <a:solidFill>
                  <a:srgbClr val="CC9933"/>
                </a:solidFill>
              </a:rPr>
              <a:t>05</a:t>
            </a:r>
            <a:endParaRPr lang="en-US" sz="5700" dirty="0"/>
          </a:p>
        </p:txBody>
      </p:sp>
      <p:sp>
        <p:nvSpPr>
          <p:cNvPr id="55" name="SK-31-text-54"/>
          <p:cNvSpPr/>
          <p:nvPr/>
        </p:nvSpPr>
        <p:spPr>
          <a:xfrm>
            <a:off x="1670298" y="5083291"/>
            <a:ext cx="4095750" cy="6560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400" b="1" kern="0" spc="-12" dirty="0">
                <a:solidFill>
                  <a:srgbClr val="000000"/>
                </a:solidFill>
              </a:rPr>
              <a:t>CGRP gepants</a:t>
            </a:r>
            <a:r>
              <a:rPr lang="en-US" sz="1400" kern="0" spc="-12" dirty="0">
                <a:solidFill>
                  <a:srgbClr val="000000"/>
                </a:solidFill>
              </a:rPr>
              <a:t> (rimegepant, atogepant) </a:t>
            </a:r>
            <a:r>
              <a:rPr lang="en-US" sz="1400" b="1" kern="0" spc="-12" dirty="0">
                <a:solidFill>
                  <a:srgbClr val="000000"/>
                </a:solidFill>
              </a:rPr>
              <a:t>do NOT cause MOH</a:t>
            </a:r>
            <a:r>
              <a:rPr lang="en-US" sz="1400" kern="0" spc="-12" dirty="0">
                <a:solidFill>
                  <a:srgbClr val="000000"/>
                </a:solidFill>
              </a:rPr>
              <a:t> — consider after failure of two different triptans</a:t>
            </a:r>
            <a:endParaRPr lang="en-US" sz="1400" dirty="0"/>
          </a:p>
        </p:txBody>
      </p:sp>
      <p:sp>
        <p:nvSpPr>
          <p:cNvPr id="56" name="SK-31-text-55"/>
          <p:cNvSpPr/>
          <p:nvPr/>
        </p:nvSpPr>
        <p:spPr>
          <a:xfrm>
            <a:off x="536377" y="438894"/>
            <a:ext cx="785050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9B8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57" name="SK-31-text-56"/>
          <p:cNvSpPr/>
          <p:nvPr/>
        </p:nvSpPr>
        <p:spPr>
          <a:xfrm>
            <a:off x="536377" y="809179"/>
            <a:ext cx="11655623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725" b="1" dirty="0">
                <a:solidFill>
                  <a:srgbClr val="FFFFFF"/>
                </a:solidFill>
              </a:rPr>
              <a:t>Top Tips for GP Trainees</a:t>
            </a:r>
            <a:endParaRPr lang="en-US" sz="4725" dirty="0"/>
          </a:p>
        </p:txBody>
      </p:sp>
      <p:sp>
        <p:nvSpPr>
          <p:cNvPr id="58" name="SK-31-text-57"/>
          <p:cNvSpPr/>
          <p:nvPr/>
        </p:nvSpPr>
        <p:spPr>
          <a:xfrm>
            <a:off x="536377" y="1494979"/>
            <a:ext cx="1165562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9B84C"/>
                </a:solidFill>
              </a:rPr>
              <a:t>Practical wisdom for the consultation room</a:t>
            </a:r>
            <a:endParaRPr lang="en-US" sz="2400" dirty="0"/>
          </a:p>
        </p:txBody>
      </p:sp>
      <p:sp>
        <p:nvSpPr>
          <p:cNvPr id="59" name="SK-31-text-58"/>
          <p:cNvSpPr/>
          <p:nvPr/>
        </p:nvSpPr>
        <p:spPr>
          <a:xfrm>
            <a:off x="3204865" y="6604248"/>
            <a:ext cx="57575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Created May 2026 · Based on NICE CG150 December 2025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06338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0" y="108481"/>
            <a:ext cx="2030186" cy="426260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08422"/>
            <a:ext cx="12192000" cy="9525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55" y="912019"/>
            <a:ext cx="5608290" cy="987475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55" y="912019"/>
            <a:ext cx="121890" cy="987475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855" y="2016175"/>
            <a:ext cx="5608290" cy="987475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855" y="2016175"/>
            <a:ext cx="121890" cy="987475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6855" y="3113484"/>
            <a:ext cx="5608290" cy="987475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855" y="3113484"/>
            <a:ext cx="121890" cy="987475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55" y="4217640"/>
            <a:ext cx="5608290" cy="987475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55" y="4217640"/>
            <a:ext cx="121890" cy="987475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855" y="5321796"/>
            <a:ext cx="5608290" cy="987475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855" y="5321796"/>
            <a:ext cx="121890" cy="987475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6557" y="912019"/>
            <a:ext cx="5608290" cy="987475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66557" y="912019"/>
            <a:ext cx="121890" cy="987475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66557" y="2016175"/>
            <a:ext cx="5608290" cy="987475"/>
          </a:xfrm>
          <a:prstGeom prst="rect">
            <a:avLst/>
          </a:prstGeom>
        </p:spPr>
      </p:pic>
      <p:pic>
        <p:nvPicPr>
          <p:cNvPr id="19" name="SK-3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66557" y="2016175"/>
            <a:ext cx="121890" cy="987475"/>
          </a:xfrm>
          <a:prstGeom prst="rect">
            <a:avLst/>
          </a:prstGeom>
        </p:spPr>
      </p:pic>
      <p:pic>
        <p:nvPicPr>
          <p:cNvPr id="20" name="SK-32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66557" y="3113484"/>
            <a:ext cx="5608290" cy="987475"/>
          </a:xfrm>
          <a:prstGeom prst="rect">
            <a:avLst/>
          </a:prstGeom>
        </p:spPr>
      </p:pic>
      <p:pic>
        <p:nvPicPr>
          <p:cNvPr id="21" name="SK-32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66557" y="3113484"/>
            <a:ext cx="121890" cy="987475"/>
          </a:xfrm>
          <a:prstGeom prst="rect">
            <a:avLst/>
          </a:prstGeom>
        </p:spPr>
      </p:pic>
      <p:pic>
        <p:nvPicPr>
          <p:cNvPr id="22" name="SK-32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6557" y="4217640"/>
            <a:ext cx="5608290" cy="987475"/>
          </a:xfrm>
          <a:prstGeom prst="rect">
            <a:avLst/>
          </a:prstGeom>
        </p:spPr>
      </p:pic>
      <p:pic>
        <p:nvPicPr>
          <p:cNvPr id="23" name="SK-32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66557" y="4217640"/>
            <a:ext cx="121890" cy="987475"/>
          </a:xfrm>
          <a:prstGeom prst="rect">
            <a:avLst/>
          </a:prstGeom>
        </p:spPr>
      </p:pic>
      <p:pic>
        <p:nvPicPr>
          <p:cNvPr id="24" name="SK-32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66557" y="5321796"/>
            <a:ext cx="5608290" cy="987475"/>
          </a:xfrm>
          <a:prstGeom prst="rect">
            <a:avLst/>
          </a:prstGeom>
        </p:spPr>
      </p:pic>
      <p:pic>
        <p:nvPicPr>
          <p:cNvPr id="25" name="SK-32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66557" y="5321796"/>
            <a:ext cx="121890" cy="987475"/>
          </a:xfrm>
          <a:prstGeom prst="rect">
            <a:avLst/>
          </a:prstGeom>
        </p:spPr>
      </p:pic>
      <p:pic>
        <p:nvPicPr>
          <p:cNvPr id="26" name="SK-32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6855" y="6510338"/>
            <a:ext cx="11557992" cy="9525"/>
          </a:xfrm>
          <a:prstGeom prst="rect">
            <a:avLst/>
          </a:prstGeom>
        </p:spPr>
      </p:pic>
      <p:sp>
        <p:nvSpPr>
          <p:cNvPr id="27" name="SK-32-text-26"/>
          <p:cNvSpPr/>
          <p:nvPr/>
        </p:nvSpPr>
        <p:spPr>
          <a:xfrm>
            <a:off x="341263" y="157609"/>
            <a:ext cx="1185073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D7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FOCUS | High-Yield Facts</a:t>
            </a:r>
            <a:endParaRPr lang="en-US" sz="2400" dirty="0"/>
          </a:p>
        </p:txBody>
      </p:sp>
      <p:sp>
        <p:nvSpPr>
          <p:cNvPr id="28" name="SK-32-text-27"/>
          <p:cNvSpPr/>
          <p:nvPr/>
        </p:nvSpPr>
        <p:spPr>
          <a:xfrm>
            <a:off x="10107067" y="212527"/>
            <a:ext cx="20849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⭐ Know these cold</a:t>
            </a:r>
            <a:endParaRPr lang="en-US" sz="1650" dirty="0"/>
          </a:p>
        </p:txBody>
      </p:sp>
      <p:sp>
        <p:nvSpPr>
          <p:cNvPr id="29" name="SK-32-text-28"/>
          <p:cNvSpPr/>
          <p:nvPr/>
        </p:nvSpPr>
        <p:spPr>
          <a:xfrm>
            <a:off x="597396" y="1021705"/>
            <a:ext cx="461391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MOH Thresholds</a:t>
            </a:r>
            <a:endParaRPr lang="en-US" sz="2100" dirty="0"/>
          </a:p>
        </p:txBody>
      </p:sp>
      <p:sp>
        <p:nvSpPr>
          <p:cNvPr id="30" name="SK-32-text-29"/>
          <p:cNvSpPr/>
          <p:nvPr/>
        </p:nvSpPr>
        <p:spPr>
          <a:xfrm>
            <a:off x="572988" y="1316682"/>
            <a:ext cx="525467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Analgesics (paracetamol/NSAIDs): ≥15 days/month · Triptans,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ergots: ≥10 days/month · Combination analgesics: ≥10 days/month</a:t>
            </a:r>
            <a:endParaRPr lang="en-US" sz="1350" dirty="0"/>
          </a:p>
        </p:txBody>
      </p:sp>
      <p:sp>
        <p:nvSpPr>
          <p:cNvPr id="31" name="SK-32-text-30"/>
          <p:cNvSpPr/>
          <p:nvPr/>
        </p:nvSpPr>
        <p:spPr>
          <a:xfrm>
            <a:off x="597396" y="2084784"/>
            <a:ext cx="1159460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Interaction: Propranolol + Rizatriptan</a:t>
            </a:r>
            <a:endParaRPr lang="en-US" sz="2100" dirty="0"/>
          </a:p>
        </p:txBody>
      </p:sp>
      <p:sp>
        <p:nvSpPr>
          <p:cNvPr id="32" name="SK-32-text-31"/>
          <p:cNvSpPr/>
          <p:nvPr/>
        </p:nvSpPr>
        <p:spPr>
          <a:xfrm>
            <a:off x="597396" y="2413992"/>
            <a:ext cx="51327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Propranolol doubles rizatriptan plasma levels → reduce rizatriptan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to 5mg · Gepants do NOT interact with propranolol</a:t>
            </a:r>
            <a:endParaRPr lang="en-US" sz="1350" dirty="0"/>
          </a:p>
        </p:txBody>
      </p:sp>
      <p:sp>
        <p:nvSpPr>
          <p:cNvPr id="33" name="SK-32-text-32"/>
          <p:cNvSpPr/>
          <p:nvPr/>
        </p:nvSpPr>
        <p:spPr>
          <a:xfrm>
            <a:off x="597396" y="3161407"/>
            <a:ext cx="78143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CGRP Gepants: Indication</a:t>
            </a:r>
            <a:endParaRPr lang="en-US" sz="2100" dirty="0"/>
          </a:p>
        </p:txBody>
      </p:sp>
      <p:sp>
        <p:nvSpPr>
          <p:cNvPr id="34" name="SK-32-text-33"/>
          <p:cNvSpPr/>
          <p:nvPr/>
        </p:nvSpPr>
        <p:spPr>
          <a:xfrm>
            <a:off x="572988" y="3476923"/>
            <a:ext cx="529128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≥2 triptan failures OR triptans contraindicated · Rimegepant: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+ prevention · Atogepant: prevention only · Do NOT cause MOH</a:t>
            </a:r>
            <a:endParaRPr lang="en-US" sz="1350" dirty="0"/>
          </a:p>
        </p:txBody>
      </p:sp>
      <p:sp>
        <p:nvSpPr>
          <p:cNvPr id="35" name="SK-32-text-34"/>
          <p:cNvSpPr/>
          <p:nvPr/>
        </p:nvSpPr>
        <p:spPr>
          <a:xfrm>
            <a:off x="597396" y="4190107"/>
            <a:ext cx="845439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Topiramate — Mandatory PPP</a:t>
            </a:r>
            <a:endParaRPr lang="en-US" sz="2100" dirty="0"/>
          </a:p>
        </p:txBody>
      </p:sp>
      <p:sp>
        <p:nvSpPr>
          <p:cNvPr id="36" name="SK-32-text-35"/>
          <p:cNvSpPr/>
          <p:nvPr/>
        </p:nvSpPr>
        <p:spPr>
          <a:xfrm>
            <a:off x="572988" y="4512469"/>
            <a:ext cx="5242471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 contraindication in pregnancy · All women of childbearing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potential must be enrolled in the MHRA Pregnancy Prevention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Programme before prescribing</a:t>
            </a:r>
            <a:endParaRPr lang="en-US" sz="1350" dirty="0"/>
          </a:p>
        </p:txBody>
      </p:sp>
      <p:sp>
        <p:nvSpPr>
          <p:cNvPr id="37" name="SK-32-text-36"/>
          <p:cNvSpPr/>
          <p:nvPr/>
        </p:nvSpPr>
        <p:spPr>
          <a:xfrm>
            <a:off x="597396" y="5410944"/>
            <a:ext cx="621411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Opioids in Headache</a:t>
            </a:r>
            <a:endParaRPr lang="en-US" sz="2100" dirty="0"/>
          </a:p>
        </p:txBody>
      </p:sp>
      <p:sp>
        <p:nvSpPr>
          <p:cNvPr id="38" name="SK-32-text-37"/>
          <p:cNvSpPr/>
          <p:nvPr/>
        </p:nvSpPr>
        <p:spPr>
          <a:xfrm>
            <a:off x="572988" y="5740003"/>
            <a:ext cx="474255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does NOT recommend opioids for any headache type ·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MOH risk · Ineffective in cluster headache</a:t>
            </a:r>
            <a:endParaRPr lang="en-US" sz="1350" dirty="0"/>
          </a:p>
        </p:txBody>
      </p:sp>
      <p:sp>
        <p:nvSpPr>
          <p:cNvPr id="39" name="SK-32-text-38"/>
          <p:cNvSpPr/>
          <p:nvPr/>
        </p:nvSpPr>
        <p:spPr>
          <a:xfrm>
            <a:off x="6486079" y="987475"/>
            <a:ext cx="570592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with Aura + COC = UKMEC 4</a:t>
            </a:r>
            <a:endParaRPr lang="en-US" sz="2100" dirty="0"/>
          </a:p>
        </p:txBody>
      </p:sp>
      <p:sp>
        <p:nvSpPr>
          <p:cNvPr id="40" name="SK-32-text-39"/>
          <p:cNvSpPr/>
          <p:nvPr/>
        </p:nvSpPr>
        <p:spPr>
          <a:xfrm>
            <a:off x="6473875" y="1309836"/>
            <a:ext cx="5144988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 contraindication to combined oral contraceptive · 3-fold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ischaemic stroke risk · POP and progesterone-only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methods: UKMEC 2 — safe to use</a:t>
            </a:r>
            <a:endParaRPr lang="en-US" sz="1350" dirty="0"/>
          </a:p>
        </p:txBody>
      </p:sp>
      <p:sp>
        <p:nvSpPr>
          <p:cNvPr id="41" name="SK-32-text-40"/>
          <p:cNvSpPr/>
          <p:nvPr/>
        </p:nvSpPr>
        <p:spPr>
          <a:xfrm>
            <a:off x="6486079" y="2084784"/>
            <a:ext cx="570592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Sodium Valproate Restrictions</a:t>
            </a:r>
            <a:endParaRPr lang="en-US" sz="2100" dirty="0"/>
          </a:p>
        </p:txBody>
      </p:sp>
      <p:sp>
        <p:nvSpPr>
          <p:cNvPr id="42" name="SK-32-text-41"/>
          <p:cNvSpPr/>
          <p:nvPr/>
        </p:nvSpPr>
        <p:spPr>
          <a:xfrm>
            <a:off x="6473875" y="2393305"/>
            <a:ext cx="4949875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recommended in women of childbearing potential · Highly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teratogenic · Requires specialist initiation · MHRA Pregnancy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Prevention Programme mandatory</a:t>
            </a:r>
            <a:endParaRPr lang="en-US" sz="1350" dirty="0"/>
          </a:p>
        </p:txBody>
      </p:sp>
      <p:sp>
        <p:nvSpPr>
          <p:cNvPr id="43" name="SK-32-text-42"/>
          <p:cNvSpPr/>
          <p:nvPr/>
        </p:nvSpPr>
        <p:spPr>
          <a:xfrm>
            <a:off x="6486079" y="3195786"/>
            <a:ext cx="570592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(Dec 2025): Acute Migraine</a:t>
            </a:r>
            <a:endParaRPr lang="en-US" sz="2100" dirty="0"/>
          </a:p>
        </p:txBody>
      </p:sp>
      <p:sp>
        <p:nvSpPr>
          <p:cNvPr id="44" name="SK-32-text-43"/>
          <p:cNvSpPr/>
          <p:nvPr/>
        </p:nvSpPr>
        <p:spPr>
          <a:xfrm>
            <a:off x="6473875" y="3518148"/>
            <a:ext cx="512058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triptan AND NSAID/paracetamol TOGETHER at attack onset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Not a step-up approach · Combination superior to either alone</a:t>
            </a:r>
            <a:endParaRPr lang="en-US" sz="1350" dirty="0"/>
          </a:p>
        </p:txBody>
      </p:sp>
      <p:sp>
        <p:nvSpPr>
          <p:cNvPr id="45" name="SK-32-text-44"/>
          <p:cNvSpPr/>
          <p:nvPr/>
        </p:nvSpPr>
        <p:spPr>
          <a:xfrm>
            <a:off x="6486079" y="4299942"/>
            <a:ext cx="570592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Ergotamine — Avoid</a:t>
            </a:r>
            <a:endParaRPr lang="en-US" sz="2100" dirty="0"/>
          </a:p>
        </p:txBody>
      </p:sp>
      <p:sp>
        <p:nvSpPr>
          <p:cNvPr id="46" name="SK-32-text-45"/>
          <p:cNvSpPr/>
          <p:nvPr/>
        </p:nvSpPr>
        <p:spPr>
          <a:xfrm>
            <a:off x="6473875" y="4629150"/>
            <a:ext cx="459625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Historical agent superseded by triptans · Causes ergot-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dependency headache · No role in modern clinical practice</a:t>
            </a:r>
            <a:endParaRPr lang="en-US" sz="1350" dirty="0"/>
          </a:p>
        </p:txBody>
      </p:sp>
      <p:sp>
        <p:nvSpPr>
          <p:cNvPr id="47" name="SK-32-text-46"/>
          <p:cNvSpPr/>
          <p:nvPr/>
        </p:nvSpPr>
        <p:spPr>
          <a:xfrm>
            <a:off x="6486079" y="5404098"/>
            <a:ext cx="493395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Sumatriptan OTC</a:t>
            </a:r>
            <a:endParaRPr lang="en-US" sz="2100" dirty="0"/>
          </a:p>
        </p:txBody>
      </p:sp>
      <p:sp>
        <p:nvSpPr>
          <p:cNvPr id="48" name="SK-32-text-47"/>
          <p:cNvSpPr/>
          <p:nvPr/>
        </p:nvSpPr>
        <p:spPr>
          <a:xfrm>
            <a:off x="6473875" y="5726311"/>
            <a:ext cx="491326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50mg available over the counter · Always ask what patients are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buying before prescribing · Avoid double-dosing risk</a:t>
            </a:r>
            <a:endParaRPr lang="en-US" sz="1350" dirty="0"/>
          </a:p>
        </p:txBody>
      </p:sp>
      <p:sp>
        <p:nvSpPr>
          <p:cNvPr id="49" name="SK-32-text-48"/>
          <p:cNvSpPr/>
          <p:nvPr/>
        </p:nvSpPr>
        <p:spPr>
          <a:xfrm>
            <a:off x="2741563" y="6590407"/>
            <a:ext cx="6671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Updated to NICE CG150 December 2025 · www.bradfordvts.co.uk</a:t>
            </a:r>
            <a:endParaRPr lang="en-US" sz="1200" dirty="0"/>
          </a:p>
        </p:txBody>
      </p:sp>
      <p:sp>
        <p:nvSpPr>
          <p:cNvPr id="50" name="SK-32-text-49"/>
          <p:cNvSpPr/>
          <p:nvPr/>
        </p:nvSpPr>
        <p:spPr>
          <a:xfrm>
            <a:off x="11274475" y="6590407"/>
            <a:ext cx="57596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32 / 35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591741"/>
            <a:ext cx="11192173" cy="9525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706338"/>
            <a:ext cx="11192173" cy="555427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8792" y="788640"/>
            <a:ext cx="1353294" cy="390823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1352996"/>
            <a:ext cx="11192173" cy="9525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549896"/>
            <a:ext cx="11192173" cy="1412677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1549896"/>
            <a:ext cx="268188" cy="1412677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3079105"/>
            <a:ext cx="11192173" cy="1412677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3079105"/>
            <a:ext cx="268188" cy="1412677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4601617"/>
            <a:ext cx="5535067" cy="1659582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4601617"/>
            <a:ext cx="268188" cy="1659582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56871" y="4601617"/>
            <a:ext cx="5535067" cy="1659582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56871" y="4601617"/>
            <a:ext cx="268188" cy="1659582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6462266"/>
            <a:ext cx="11192173" cy="9525"/>
          </a:xfrm>
          <a:prstGeom prst="rect">
            <a:avLst/>
          </a:prstGeom>
        </p:spPr>
      </p:pic>
      <p:sp>
        <p:nvSpPr>
          <p:cNvPr id="16" name="SK-33-text-15"/>
          <p:cNvSpPr/>
          <p:nvPr/>
        </p:nvSpPr>
        <p:spPr>
          <a:xfrm>
            <a:off x="451098" y="294829"/>
            <a:ext cx="983646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E9B3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SCA CONSULTATION FOCUS</a:t>
            </a:r>
            <a:endParaRPr lang="en-US" sz="1725" dirty="0"/>
          </a:p>
        </p:txBody>
      </p:sp>
      <p:sp>
        <p:nvSpPr>
          <p:cNvPr id="17" name="SK-33-text-16"/>
          <p:cNvSpPr/>
          <p:nvPr/>
        </p:nvSpPr>
        <p:spPr>
          <a:xfrm>
            <a:off x="451098" y="740569"/>
            <a:ext cx="1174090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Consultation Focus: Skills &amp; Safety</a:t>
            </a:r>
            <a:endParaRPr lang="en-US" sz="4275" dirty="0"/>
          </a:p>
        </p:txBody>
      </p:sp>
      <p:sp>
        <p:nvSpPr>
          <p:cNvPr id="18" name="SK-33-text-17"/>
          <p:cNvSpPr/>
          <p:nvPr/>
        </p:nvSpPr>
        <p:spPr>
          <a:xfrm>
            <a:off x="10436275" y="877788"/>
            <a:ext cx="17557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SKILLS</a:t>
            </a:r>
            <a:endParaRPr lang="en-US" sz="1725" dirty="0"/>
          </a:p>
        </p:txBody>
      </p:sp>
      <p:sp>
        <p:nvSpPr>
          <p:cNvPr id="19" name="SK-33-text-18"/>
          <p:cNvSpPr/>
          <p:nvPr/>
        </p:nvSpPr>
        <p:spPr>
          <a:xfrm>
            <a:off x="902196" y="1618357"/>
            <a:ext cx="71551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🔍 OPENING RED FLAG SCREEN</a:t>
            </a:r>
            <a:endParaRPr lang="en-US" sz="1800" dirty="0"/>
          </a:p>
        </p:txBody>
      </p:sp>
      <p:sp>
        <p:nvSpPr>
          <p:cNvPr id="20" name="SK-33-text-19"/>
          <p:cNvSpPr/>
          <p:nvPr/>
        </p:nvSpPr>
        <p:spPr>
          <a:xfrm>
            <a:off x="877788" y="1954411"/>
            <a:ext cx="10021788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“When did this start? Is this the worst headache of your life? Any changes in vision,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weakness, speech, or fever?”</a:t>
            </a:r>
            <a:endParaRPr lang="en-US" sz="2100" dirty="0"/>
          </a:p>
        </p:txBody>
      </p:sp>
      <p:sp>
        <p:nvSpPr>
          <p:cNvPr id="21" name="SK-33-text-20"/>
          <p:cNvSpPr/>
          <p:nvPr/>
        </p:nvSpPr>
        <p:spPr>
          <a:xfrm>
            <a:off x="889992" y="2626519"/>
            <a:ext cx="1130200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at every new headache presentation · SNOOP4 framework</a:t>
            </a:r>
            <a:endParaRPr lang="en-US" sz="1575" dirty="0"/>
          </a:p>
        </p:txBody>
      </p:sp>
      <p:sp>
        <p:nvSpPr>
          <p:cNvPr id="22" name="SK-33-text-21"/>
          <p:cNvSpPr/>
          <p:nvPr/>
        </p:nvSpPr>
        <p:spPr>
          <a:xfrm>
            <a:off x="914400" y="3147715"/>
            <a:ext cx="49606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🛡️ SAFETY-NETTING</a:t>
            </a:r>
            <a:endParaRPr lang="en-US" sz="1800" dirty="0"/>
          </a:p>
        </p:txBody>
      </p:sp>
      <p:sp>
        <p:nvSpPr>
          <p:cNvPr id="23" name="SK-33-text-22"/>
          <p:cNvSpPr/>
          <p:nvPr/>
        </p:nvSpPr>
        <p:spPr>
          <a:xfrm>
            <a:off x="877788" y="3470077"/>
            <a:ext cx="9972973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“If you develop the worst headache of your life, confusion, neck stiffness, a rash, or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vision loss — call 999 immediately.”</a:t>
            </a:r>
            <a:endParaRPr lang="en-US" sz="2100" dirty="0"/>
          </a:p>
        </p:txBody>
      </p:sp>
      <p:sp>
        <p:nvSpPr>
          <p:cNvPr id="24" name="SK-33-text-23"/>
          <p:cNvSpPr/>
          <p:nvPr/>
        </p:nvSpPr>
        <p:spPr>
          <a:xfrm>
            <a:off x="889992" y="4149030"/>
            <a:ext cx="1130200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safety-netting in every headache consultation · Medicolegally essential</a:t>
            </a:r>
            <a:endParaRPr lang="en-US" sz="1575" dirty="0"/>
          </a:p>
        </p:txBody>
      </p:sp>
      <p:sp>
        <p:nvSpPr>
          <p:cNvPr id="25" name="SK-33-text-24"/>
          <p:cNvSpPr/>
          <p:nvPr/>
        </p:nvSpPr>
        <p:spPr>
          <a:xfrm>
            <a:off x="902196" y="4663380"/>
            <a:ext cx="688086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9B3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MEDICATION COUNSELLING</a:t>
            </a:r>
            <a:endParaRPr lang="en-US" sz="1800" dirty="0"/>
          </a:p>
        </p:txBody>
      </p:sp>
      <p:sp>
        <p:nvSpPr>
          <p:cNvPr id="26" name="SK-33-text-25"/>
          <p:cNvSpPr/>
          <p:nvPr/>
        </p:nvSpPr>
        <p:spPr>
          <a:xfrm>
            <a:off x="877788" y="4999434"/>
            <a:ext cx="4986486" cy="905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20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 want to check how often you’re using</a:t>
            </a:r>
            <a:endParaRPr lang="en-US" sz="2025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20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painkillers — more than 10–15 days a month</a:t>
            </a:r>
            <a:endParaRPr lang="en-US" sz="2025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20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actually make headaches worse.”</a:t>
            </a:r>
            <a:endParaRPr lang="en-US" sz="2025" dirty="0"/>
          </a:p>
        </p:txBody>
      </p:sp>
      <p:sp>
        <p:nvSpPr>
          <p:cNvPr id="27" name="SK-33-text-26"/>
          <p:cNvSpPr/>
          <p:nvPr/>
        </p:nvSpPr>
        <p:spPr>
          <a:xfrm>
            <a:off x="902196" y="5945832"/>
            <a:ext cx="946118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MOH awareness · Non-judgmental language</a:t>
            </a:r>
            <a:endParaRPr lang="en-US" sz="1575" dirty="0"/>
          </a:p>
        </p:txBody>
      </p:sp>
      <p:sp>
        <p:nvSpPr>
          <p:cNvPr id="28" name="SK-33-text-27"/>
          <p:cNvSpPr/>
          <p:nvPr/>
        </p:nvSpPr>
        <p:spPr>
          <a:xfrm>
            <a:off x="6571357" y="4690765"/>
            <a:ext cx="5620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9B3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🤝 SHARED DECISION-MAKING</a:t>
            </a:r>
            <a:endParaRPr lang="en-US" sz="1800" dirty="0"/>
          </a:p>
        </p:txBody>
      </p:sp>
      <p:sp>
        <p:nvSpPr>
          <p:cNvPr id="29" name="SK-33-text-28"/>
          <p:cNvSpPr/>
          <p:nvPr/>
        </p:nvSpPr>
        <p:spPr>
          <a:xfrm>
            <a:off x="6571357" y="4992588"/>
            <a:ext cx="4766965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20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“There are several options for prevention</a:t>
            </a:r>
            <a:endParaRPr lang="en-US" sz="2025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20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shall we go through them together?”</a:t>
            </a:r>
            <a:endParaRPr lang="en-US" sz="2025" dirty="0"/>
          </a:p>
        </p:txBody>
      </p:sp>
      <p:sp>
        <p:nvSpPr>
          <p:cNvPr id="30" name="SK-33-text-29"/>
          <p:cNvSpPr/>
          <p:nvPr/>
        </p:nvSpPr>
        <p:spPr>
          <a:xfrm>
            <a:off x="6559153" y="5938986"/>
            <a:ext cx="563284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Involve the patient · Document discussion</a:t>
            </a:r>
            <a:endParaRPr lang="en-US" sz="1575" dirty="0"/>
          </a:p>
        </p:txBody>
      </p:sp>
      <p:sp>
        <p:nvSpPr>
          <p:cNvPr id="31" name="SK-33-text-30"/>
          <p:cNvSpPr/>
          <p:nvPr/>
        </p:nvSpPr>
        <p:spPr>
          <a:xfrm>
            <a:off x="451098" y="6583561"/>
            <a:ext cx="117409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RESOURCES www.migrainetrust.org · www.thebraincharity.org.uk · BASH patient leaflets</a:t>
            </a:r>
            <a:endParaRPr lang="en-US" sz="1200" dirty="0"/>
          </a:p>
        </p:txBody>
      </p:sp>
      <p:sp>
        <p:nvSpPr>
          <p:cNvPr id="32" name="SK-33-text-31"/>
          <p:cNvSpPr/>
          <p:nvPr/>
        </p:nvSpPr>
        <p:spPr>
          <a:xfrm>
            <a:off x="7729686" y="6583561"/>
            <a:ext cx="44623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33 of 35 · Bradford VTS Teaching Deck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353913"/>
            <a:ext cx="11533584" cy="19050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403152"/>
            <a:ext cx="11533584" cy="19050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1577280"/>
            <a:ext cx="5583882" cy="4697611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2116336"/>
            <a:ext cx="4974282" cy="19050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1577280"/>
            <a:ext cx="5583882" cy="4697611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0486" y="2116336"/>
            <a:ext cx="4949875" cy="19050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059" y="6443811"/>
            <a:ext cx="11533584" cy="19050"/>
          </a:xfrm>
          <a:prstGeom prst="rect">
            <a:avLst/>
          </a:prstGeom>
        </p:spPr>
      </p:pic>
      <p:sp>
        <p:nvSpPr>
          <p:cNvPr id="11" name="SK-34-text-10"/>
          <p:cNvSpPr/>
          <p:nvPr/>
        </p:nvSpPr>
        <p:spPr>
          <a:xfrm>
            <a:off x="2199977" y="452586"/>
            <a:ext cx="7889230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&amp; Quick Recall</a:t>
            </a:r>
            <a:endParaRPr lang="en-US" sz="4050" dirty="0"/>
          </a:p>
        </p:txBody>
      </p:sp>
      <p:sp>
        <p:nvSpPr>
          <p:cNvPr id="12" name="SK-34-text-11"/>
          <p:cNvSpPr/>
          <p:nvPr/>
        </p:nvSpPr>
        <p:spPr>
          <a:xfrm>
            <a:off x="2181374" y="1035546"/>
            <a:ext cx="782910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F9C8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HEADACHE &amp; MIGRAINE · CONSOLIDATION SLIDE</a:t>
            </a:r>
            <a:endParaRPr lang="en-US" sz="1950" dirty="0"/>
          </a:p>
        </p:txBody>
      </p:sp>
      <p:sp>
        <p:nvSpPr>
          <p:cNvPr id="13" name="SK-34-text-12"/>
          <p:cNvSpPr/>
          <p:nvPr/>
        </p:nvSpPr>
        <p:spPr>
          <a:xfrm>
            <a:off x="1840855" y="1728192"/>
            <a:ext cx="57873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COMMON PITFALLS</a:t>
            </a:r>
            <a:endParaRPr lang="en-US" sz="2100" dirty="0"/>
          </a:p>
        </p:txBody>
      </p:sp>
      <p:sp>
        <p:nvSpPr>
          <p:cNvPr id="14" name="SK-34-text-13"/>
          <p:cNvSpPr/>
          <p:nvPr/>
        </p:nvSpPr>
        <p:spPr>
          <a:xfrm>
            <a:off x="475357" y="2276773"/>
            <a:ext cx="1050988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Prescribing codeine for headache — high MOH risk</a:t>
            </a:r>
            <a:endParaRPr lang="en-US" sz="1350" dirty="0"/>
          </a:p>
        </p:txBody>
      </p:sp>
      <p:sp>
        <p:nvSpPr>
          <p:cNvPr id="15" name="SK-34-text-14"/>
          <p:cNvSpPr/>
          <p:nvPr/>
        </p:nvSpPr>
        <p:spPr>
          <a:xfrm>
            <a:off x="487561" y="2647057"/>
            <a:ext cx="117044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Starting prophylaxis before withdrawing overused medication in MOH</a:t>
            </a:r>
            <a:endParaRPr lang="en-US" sz="1350" dirty="0"/>
          </a:p>
        </p:txBody>
      </p:sp>
      <p:sp>
        <p:nvSpPr>
          <p:cNvPr id="16" name="SK-34-text-15"/>
          <p:cNvSpPr/>
          <p:nvPr/>
        </p:nvSpPr>
        <p:spPr>
          <a:xfrm>
            <a:off x="487561" y="3010644"/>
            <a:ext cx="117044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Prescribing COC to a woman with migraine with aura — 3× stroke risk</a:t>
            </a:r>
            <a:endParaRPr lang="en-US" sz="1350" dirty="0"/>
          </a:p>
        </p:txBody>
      </p:sp>
      <p:sp>
        <p:nvSpPr>
          <p:cNvPr id="17" name="SK-34-text-16"/>
          <p:cNvSpPr/>
          <p:nvPr/>
        </p:nvSpPr>
        <p:spPr>
          <a:xfrm>
            <a:off x="487561" y="3374082"/>
            <a:ext cx="117044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Topiramate without PPP enrolment in women of childbearing age</a:t>
            </a:r>
            <a:endParaRPr lang="en-US" sz="1350" dirty="0"/>
          </a:p>
        </p:txBody>
      </p:sp>
      <p:sp>
        <p:nvSpPr>
          <p:cNvPr id="18" name="SK-34-text-17"/>
          <p:cNvSpPr/>
          <p:nvPr/>
        </p:nvSpPr>
        <p:spPr>
          <a:xfrm>
            <a:off x="487561" y="3744367"/>
            <a:ext cx="521806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Not checking analgesia frequency — 50% of chronic daily headache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undiagnosed MOH</a:t>
            </a:r>
            <a:endParaRPr lang="en-US" sz="1350" dirty="0"/>
          </a:p>
        </p:txBody>
      </p:sp>
      <p:sp>
        <p:nvSpPr>
          <p:cNvPr id="19" name="SK-34-text-18"/>
          <p:cNvSpPr/>
          <p:nvPr/>
        </p:nvSpPr>
        <p:spPr>
          <a:xfrm>
            <a:off x="487561" y="4334173"/>
            <a:ext cx="460846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Diagnosing migraine without discussing lifestyle and trigger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1350" dirty="0"/>
          </a:p>
        </p:txBody>
      </p:sp>
      <p:sp>
        <p:nvSpPr>
          <p:cNvPr id="20" name="SK-34-text-19"/>
          <p:cNvSpPr/>
          <p:nvPr/>
        </p:nvSpPr>
        <p:spPr>
          <a:xfrm>
            <a:off x="487561" y="4930825"/>
            <a:ext cx="459625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Missing GCA in new headache in a patient over 50 — sight-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threatening emergency</a:t>
            </a:r>
            <a:endParaRPr lang="en-US" sz="1350" dirty="0"/>
          </a:p>
        </p:txBody>
      </p:sp>
      <p:sp>
        <p:nvSpPr>
          <p:cNvPr id="21" name="SK-34-text-20"/>
          <p:cNvSpPr/>
          <p:nvPr/>
        </p:nvSpPr>
        <p:spPr>
          <a:xfrm>
            <a:off x="487561" y="5520630"/>
            <a:ext cx="5096173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Prescribing opioids for cluster headache — ineffective and harmful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“Adding more analgesia makes MOH worse — not better.”</a:t>
            </a:r>
            <a:endParaRPr lang="en-US" sz="1350" dirty="0"/>
          </a:p>
        </p:txBody>
      </p:sp>
      <p:sp>
        <p:nvSpPr>
          <p:cNvPr id="22" name="SK-34-text-21"/>
          <p:cNvSpPr/>
          <p:nvPr/>
        </p:nvSpPr>
        <p:spPr>
          <a:xfrm>
            <a:off x="8010079" y="1714500"/>
            <a:ext cx="418192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QUICK RECALL</a:t>
            </a:r>
            <a:endParaRPr lang="en-US" sz="2100" dirty="0"/>
          </a:p>
        </p:txBody>
      </p:sp>
      <p:sp>
        <p:nvSpPr>
          <p:cNvPr id="23" name="SK-34-text-22"/>
          <p:cNvSpPr/>
          <p:nvPr/>
        </p:nvSpPr>
        <p:spPr>
          <a:xfrm>
            <a:off x="6351984" y="2276773"/>
            <a:ext cx="584001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MOH: analgesics ≥15 days/month · triptans/opioids ≥10 days/month</a:t>
            </a:r>
            <a:endParaRPr lang="en-US" sz="1350" dirty="0"/>
          </a:p>
        </p:txBody>
      </p:sp>
      <p:sp>
        <p:nvSpPr>
          <p:cNvPr id="24" name="SK-34-text-23"/>
          <p:cNvSpPr/>
          <p:nvPr/>
        </p:nvSpPr>
        <p:spPr>
          <a:xfrm>
            <a:off x="6351984" y="2626519"/>
            <a:ext cx="58400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SNOOP4 — screen every headache consultation for red flags</a:t>
            </a:r>
            <a:endParaRPr lang="en-US" sz="1350" dirty="0"/>
          </a:p>
        </p:txBody>
      </p:sp>
      <p:sp>
        <p:nvSpPr>
          <p:cNvPr id="25" name="SK-34-text-24"/>
          <p:cNvSpPr/>
          <p:nvPr/>
        </p:nvSpPr>
        <p:spPr>
          <a:xfrm>
            <a:off x="6351984" y="2976265"/>
            <a:ext cx="58400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NICE CG150: offer triptan + NSAID together at attack onset — not step-up</a:t>
            </a:r>
            <a:endParaRPr lang="en-US" sz="1350" dirty="0"/>
          </a:p>
        </p:txBody>
      </p:sp>
      <p:sp>
        <p:nvSpPr>
          <p:cNvPr id="26" name="SK-34-text-25"/>
          <p:cNvSpPr/>
          <p:nvPr/>
        </p:nvSpPr>
        <p:spPr>
          <a:xfrm>
            <a:off x="6351984" y="3332857"/>
            <a:ext cx="58400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Migraine + aura + COC = UKMEC 4 — absolute contraindication</a:t>
            </a:r>
            <a:endParaRPr lang="en-US" sz="1350" dirty="0"/>
          </a:p>
        </p:txBody>
      </p:sp>
      <p:sp>
        <p:nvSpPr>
          <p:cNvPr id="27" name="SK-34-text-26"/>
          <p:cNvSpPr/>
          <p:nvPr/>
        </p:nvSpPr>
        <p:spPr>
          <a:xfrm>
            <a:off x="6351984" y="3668911"/>
            <a:ext cx="58400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Topiramate → mandatory Pregnancy Prevention Programme registration</a:t>
            </a:r>
            <a:endParaRPr lang="en-US" sz="1350" dirty="0"/>
          </a:p>
        </p:txBody>
      </p:sp>
      <p:sp>
        <p:nvSpPr>
          <p:cNvPr id="28" name="SK-34-text-27"/>
          <p:cNvSpPr/>
          <p:nvPr/>
        </p:nvSpPr>
        <p:spPr>
          <a:xfrm>
            <a:off x="6351984" y="4025503"/>
            <a:ext cx="58400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Rimegepant: acute + preventive · no MOH risk · after 2 triptan failures</a:t>
            </a:r>
            <a:endParaRPr lang="en-US" sz="1350" dirty="0"/>
          </a:p>
        </p:txBody>
      </p:sp>
      <p:sp>
        <p:nvSpPr>
          <p:cNvPr id="29" name="SK-34-text-28"/>
          <p:cNvSpPr/>
          <p:nvPr/>
        </p:nvSpPr>
        <p:spPr>
          <a:xfrm>
            <a:off x="6351984" y="4375398"/>
            <a:ext cx="58400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MOH withdrawal: abrupt · warn patient: symptoms worsen days 3–7</a:t>
            </a:r>
            <a:endParaRPr lang="en-US" sz="1350" dirty="0"/>
          </a:p>
        </p:txBody>
      </p:sp>
      <p:sp>
        <p:nvSpPr>
          <p:cNvPr id="30" name="SK-34-text-29"/>
          <p:cNvSpPr/>
          <p:nvPr/>
        </p:nvSpPr>
        <p:spPr>
          <a:xfrm>
            <a:off x="6351984" y="4731990"/>
            <a:ext cx="58400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GCA &gt;50: start prednisolone 40–60mg same day + urgent referral</a:t>
            </a:r>
            <a:endParaRPr lang="en-US" sz="1350" dirty="0"/>
          </a:p>
        </p:txBody>
      </p:sp>
      <p:sp>
        <p:nvSpPr>
          <p:cNvPr id="31" name="SK-34-text-30"/>
          <p:cNvSpPr/>
          <p:nvPr/>
        </p:nvSpPr>
        <p:spPr>
          <a:xfrm>
            <a:off x="6351984" y="5081736"/>
            <a:ext cx="58400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Acupuncture: NICE-recommended for both TTH and migraine prophylaxis</a:t>
            </a:r>
            <a:endParaRPr lang="en-US" sz="1350" dirty="0"/>
          </a:p>
        </p:txBody>
      </p:sp>
      <p:sp>
        <p:nvSpPr>
          <p:cNvPr id="32" name="SK-34-text-31"/>
          <p:cNvSpPr/>
          <p:nvPr/>
        </p:nvSpPr>
        <p:spPr>
          <a:xfrm>
            <a:off x="6351984" y="5438329"/>
            <a:ext cx="5315694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Cluster: 100% O₂ 12–15 L/min + sumatriptan 6mg SC — not oral triptans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“If in doubt — check NICE CG150 Dec 2025 and the BNF.”</a:t>
            </a:r>
            <a:endParaRPr lang="en-US" sz="1350" dirty="0"/>
          </a:p>
        </p:txBody>
      </p:sp>
      <p:sp>
        <p:nvSpPr>
          <p:cNvPr id="33" name="SK-34-text-32"/>
          <p:cNvSpPr/>
          <p:nvPr/>
        </p:nvSpPr>
        <p:spPr>
          <a:xfrm>
            <a:off x="3217069" y="6583561"/>
            <a:ext cx="572095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A0AE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Created May 2026 · Updated to NICE CG150 December 2025 standards</a:t>
            </a:r>
            <a:endParaRPr lang="en-US" sz="1050" dirty="0"/>
          </a:p>
        </p:txBody>
      </p:sp>
      <p:sp>
        <p:nvSpPr>
          <p:cNvPr id="34" name="SK-34-text-33"/>
          <p:cNvSpPr/>
          <p:nvPr/>
        </p:nvSpPr>
        <p:spPr>
          <a:xfrm>
            <a:off x="11347698" y="6583561"/>
            <a:ext cx="49068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9C8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34 / 35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374452"/>
            <a:ext cx="11021467" cy="19050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0753" y="2363242"/>
            <a:ext cx="3950196" cy="19050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6121450"/>
            <a:ext cx="11021467" cy="19050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6086" y="603498"/>
            <a:ext cx="1011882" cy="912019"/>
          </a:xfrm>
          <a:prstGeom prst="rect">
            <a:avLst/>
          </a:prstGeom>
        </p:spPr>
      </p:pic>
      <p:sp>
        <p:nvSpPr>
          <p:cNvPr id="7" name="SK-35-text-6"/>
          <p:cNvSpPr/>
          <p:nvPr/>
        </p:nvSpPr>
        <p:spPr>
          <a:xfrm>
            <a:off x="3174802" y="1707505"/>
            <a:ext cx="585430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DISCLAIMER</a:t>
            </a:r>
            <a:endParaRPr lang="en-US" sz="3300" dirty="0"/>
          </a:p>
        </p:txBody>
      </p:sp>
      <p:sp>
        <p:nvSpPr>
          <p:cNvPr id="8" name="SK-35-text-7"/>
          <p:cNvSpPr/>
          <p:nvPr/>
        </p:nvSpPr>
        <p:spPr>
          <a:xfrm>
            <a:off x="2743200" y="2660898"/>
            <a:ext cx="6729859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double-check this advice and drug doses</a:t>
            </a:r>
            <a:endParaRPr lang="en-US" sz="2400" dirty="0"/>
          </a:p>
          <a:p>
            <a:pPr marL="0" indent="0" algn="ctr">
              <a:lnSpc>
                <a:spcPts val="288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the latest NICE and BNF guidance.</a:t>
            </a:r>
            <a:endParaRPr lang="en-US" sz="2400" dirty="0"/>
          </a:p>
        </p:txBody>
      </p:sp>
      <p:sp>
        <p:nvSpPr>
          <p:cNvPr id="9" name="SK-35-text-8"/>
          <p:cNvSpPr/>
          <p:nvPr/>
        </p:nvSpPr>
        <p:spPr>
          <a:xfrm>
            <a:off x="2291953" y="3620988"/>
            <a:ext cx="7595592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document is for educational purposes only. It does not replace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judgement or current national guidelines.</a:t>
            </a:r>
            <a:endParaRPr lang="en-US" sz="1950" dirty="0"/>
          </a:p>
        </p:txBody>
      </p:sp>
      <p:sp>
        <p:nvSpPr>
          <p:cNvPr id="10" name="SK-35-text-9"/>
          <p:cNvSpPr/>
          <p:nvPr/>
        </p:nvSpPr>
        <p:spPr>
          <a:xfrm>
            <a:off x="5248721" y="4498777"/>
            <a:ext cx="16822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E5A82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VERIFY WITH:</a:t>
            </a:r>
            <a:endParaRPr lang="en-US" sz="1725" dirty="0"/>
          </a:p>
        </p:txBody>
      </p:sp>
      <p:sp>
        <p:nvSpPr>
          <p:cNvPr id="11" name="SK-35-text-10"/>
          <p:cNvSpPr/>
          <p:nvPr/>
        </p:nvSpPr>
        <p:spPr>
          <a:xfrm>
            <a:off x="2591098" y="4800600"/>
            <a:ext cx="699730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■ NICE CG150 — Headaches in over 12s (December 2025)</a:t>
            </a:r>
            <a:endParaRPr lang="en-US" sz="2100" dirty="0"/>
          </a:p>
        </p:txBody>
      </p:sp>
      <p:sp>
        <p:nvSpPr>
          <p:cNvPr id="12" name="SK-35-text-11"/>
          <p:cNvSpPr/>
          <p:nvPr/>
        </p:nvSpPr>
        <p:spPr>
          <a:xfrm>
            <a:off x="4102894" y="5157192"/>
            <a:ext cx="396150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■ BNF / BNFC — Current edition</a:t>
            </a:r>
            <a:endParaRPr lang="en-US" sz="2100" dirty="0"/>
          </a:p>
        </p:txBody>
      </p:sp>
      <p:sp>
        <p:nvSpPr>
          <p:cNvPr id="13" name="SK-35-text-12"/>
          <p:cNvSpPr/>
          <p:nvPr/>
        </p:nvSpPr>
        <p:spPr>
          <a:xfrm>
            <a:off x="3895725" y="5506938"/>
            <a:ext cx="4388346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■ NICE CKS Migraine (August 2025)</a:t>
            </a:r>
            <a:endParaRPr lang="en-US" sz="2100" dirty="0"/>
          </a:p>
        </p:txBody>
      </p:sp>
      <p:sp>
        <p:nvSpPr>
          <p:cNvPr id="14" name="SK-35-text-13"/>
          <p:cNvSpPr/>
          <p:nvPr/>
        </p:nvSpPr>
        <p:spPr>
          <a:xfrm>
            <a:off x="4163318" y="6226969"/>
            <a:ext cx="3816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E5A82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5" name="SK-35-text-14"/>
          <p:cNvSpPr/>
          <p:nvPr/>
        </p:nvSpPr>
        <p:spPr>
          <a:xfrm>
            <a:off x="3595092" y="6432798"/>
            <a:ext cx="498946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0A0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· Updated to NICE CG150 December 2025 Standards</a:t>
            </a:r>
            <a:endParaRPr lang="en-US" sz="1200" dirty="0"/>
          </a:p>
        </p:txBody>
      </p:sp>
      <p:sp>
        <p:nvSpPr>
          <p:cNvPr id="16" name="SK-35-text-15"/>
          <p:cNvSpPr/>
          <p:nvPr/>
        </p:nvSpPr>
        <p:spPr>
          <a:xfrm>
            <a:off x="5265390" y="6638479"/>
            <a:ext cx="164886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0A0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4670"/>
            <a:ext cx="12192000" cy="952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37122"/>
            <a:ext cx="12192000" cy="952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15360"/>
            <a:ext cx="12192000" cy="952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954411"/>
            <a:ext cx="3572173" cy="1961257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3663" y="1954411"/>
            <a:ext cx="3572173" cy="1961257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9765" y="1954411"/>
            <a:ext cx="3572173" cy="1961257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4094113"/>
            <a:ext cx="3572173" cy="1961257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3663" y="4094113"/>
            <a:ext cx="3572173" cy="1961257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9765" y="4094113"/>
            <a:ext cx="3572173" cy="1961257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1875" y="3837682"/>
            <a:ext cx="743694" cy="1905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7977" y="3837682"/>
            <a:ext cx="743694" cy="1905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34079" y="3837682"/>
            <a:ext cx="743694" cy="1905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1875" y="5977384"/>
            <a:ext cx="743694" cy="1905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7977" y="5977384"/>
            <a:ext cx="743694" cy="1905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34079" y="5977384"/>
            <a:ext cx="743694" cy="1905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92580" y="4203948"/>
            <a:ext cx="414486" cy="411361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76479" y="4196953"/>
            <a:ext cx="426690" cy="404515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60377" y="4190107"/>
            <a:ext cx="426690" cy="432048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19357" y="2057400"/>
            <a:ext cx="548580" cy="411361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76479" y="2043559"/>
            <a:ext cx="402282" cy="432048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84784" y="2043559"/>
            <a:ext cx="377875" cy="432048"/>
          </a:xfrm>
          <a:prstGeom prst="rect">
            <a:avLst/>
          </a:prstGeom>
        </p:spPr>
      </p:pic>
      <p:sp>
        <p:nvSpPr>
          <p:cNvPr id="24" name="SK-5-text-23"/>
          <p:cNvSpPr/>
          <p:nvPr/>
        </p:nvSpPr>
        <p:spPr>
          <a:xfrm>
            <a:off x="487561" y="603498"/>
            <a:ext cx="298037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5B9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EPIDEMIOLOGY</a:t>
            </a:r>
            <a:endParaRPr lang="en-US" sz="1575" dirty="0"/>
          </a:p>
        </p:txBody>
      </p:sp>
      <p:sp>
        <p:nvSpPr>
          <p:cNvPr id="25" name="SK-5-text-24"/>
          <p:cNvSpPr/>
          <p:nvPr/>
        </p:nvSpPr>
        <p:spPr>
          <a:xfrm>
            <a:off x="8961090" y="617190"/>
            <a:ext cx="32309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· BSW NHS Pathway · 2026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499765" y="932557"/>
            <a:ext cx="11692235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Headache in General Practice</a:t>
            </a:r>
            <a:endParaRPr lang="en-US" sz="4425" dirty="0"/>
          </a:p>
        </p:txBody>
      </p:sp>
      <p:sp>
        <p:nvSpPr>
          <p:cNvPr id="27" name="SK-5-text-26"/>
          <p:cNvSpPr/>
          <p:nvPr/>
        </p:nvSpPr>
        <p:spPr>
          <a:xfrm>
            <a:off x="1328886" y="2551063"/>
            <a:ext cx="3877628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E5B9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95%+</a:t>
            </a:r>
            <a:endParaRPr lang="en-US" sz="4425" dirty="0"/>
          </a:p>
        </p:txBody>
      </p:sp>
      <p:sp>
        <p:nvSpPr>
          <p:cNvPr id="28" name="SK-5-text-27"/>
          <p:cNvSpPr/>
          <p:nvPr/>
        </p:nvSpPr>
        <p:spPr>
          <a:xfrm>
            <a:off x="841177" y="3250555"/>
            <a:ext cx="286509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the population experience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headache at some point</a:t>
            </a:r>
            <a:endParaRPr lang="en-US" sz="1650" dirty="0"/>
          </a:p>
        </p:txBody>
      </p:sp>
      <p:sp>
        <p:nvSpPr>
          <p:cNvPr id="29" name="SK-5-text-28"/>
          <p:cNvSpPr/>
          <p:nvPr/>
        </p:nvSpPr>
        <p:spPr>
          <a:xfrm>
            <a:off x="5522863" y="2564755"/>
            <a:ext cx="2753678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E5B9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4th</a:t>
            </a:r>
            <a:endParaRPr lang="en-US" sz="4425" dirty="0"/>
          </a:p>
        </p:txBody>
      </p:sp>
      <p:sp>
        <p:nvSpPr>
          <p:cNvPr id="30" name="SK-5-text-29"/>
          <p:cNvSpPr/>
          <p:nvPr/>
        </p:nvSpPr>
        <p:spPr>
          <a:xfrm>
            <a:off x="4840188" y="3250555"/>
            <a:ext cx="251147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common reason for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consultation</a:t>
            </a:r>
            <a:endParaRPr lang="en-US" sz="1650" dirty="0"/>
          </a:p>
        </p:txBody>
      </p:sp>
      <p:sp>
        <p:nvSpPr>
          <p:cNvPr id="31" name="SK-5-text-30"/>
          <p:cNvSpPr/>
          <p:nvPr/>
        </p:nvSpPr>
        <p:spPr>
          <a:xfrm>
            <a:off x="9399984" y="2564755"/>
            <a:ext cx="2792016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E5B9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3:1</a:t>
            </a:r>
            <a:endParaRPr lang="en-US" sz="4425" dirty="0"/>
          </a:p>
        </p:txBody>
      </p:sp>
      <p:sp>
        <p:nvSpPr>
          <p:cNvPr id="32" name="SK-5-text-31"/>
          <p:cNvSpPr/>
          <p:nvPr/>
        </p:nvSpPr>
        <p:spPr>
          <a:xfrm>
            <a:off x="8790384" y="3250555"/>
            <a:ext cx="221887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female to male ratio in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migraine prevalence</a:t>
            </a:r>
            <a:endParaRPr lang="en-US" sz="1650" dirty="0"/>
          </a:p>
        </p:txBody>
      </p:sp>
      <p:sp>
        <p:nvSpPr>
          <p:cNvPr id="33" name="SK-5-text-32"/>
          <p:cNvSpPr/>
          <p:nvPr/>
        </p:nvSpPr>
        <p:spPr>
          <a:xfrm>
            <a:off x="1621482" y="4697611"/>
            <a:ext cx="3203258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E5B9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15%</a:t>
            </a:r>
            <a:endParaRPr lang="en-US" sz="4425" dirty="0"/>
          </a:p>
        </p:txBody>
      </p:sp>
      <p:sp>
        <p:nvSpPr>
          <p:cNvPr id="34" name="SK-5-text-33"/>
          <p:cNvSpPr/>
          <p:nvPr/>
        </p:nvSpPr>
        <p:spPr>
          <a:xfrm>
            <a:off x="804565" y="5376565"/>
            <a:ext cx="296257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adults live with migraine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peak ages 25 to 55</a:t>
            </a:r>
            <a:endParaRPr lang="en-US" sz="1650" dirty="0"/>
          </a:p>
        </p:txBody>
      </p:sp>
      <p:sp>
        <p:nvSpPr>
          <p:cNvPr id="35" name="SK-5-text-34"/>
          <p:cNvSpPr/>
          <p:nvPr/>
        </p:nvSpPr>
        <p:spPr>
          <a:xfrm>
            <a:off x="5193655" y="4690765"/>
            <a:ext cx="5226368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E5B9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in 3</a:t>
            </a:r>
            <a:endParaRPr lang="en-US" sz="4425" dirty="0"/>
          </a:p>
        </p:txBody>
      </p:sp>
      <p:sp>
        <p:nvSpPr>
          <p:cNvPr id="36" name="SK-5-text-35"/>
          <p:cNvSpPr/>
          <p:nvPr/>
        </p:nvSpPr>
        <p:spPr>
          <a:xfrm>
            <a:off x="5181600" y="5383411"/>
            <a:ext cx="181659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migraineurs never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 a doctor</a:t>
            </a:r>
            <a:endParaRPr lang="en-US" sz="1650" dirty="0"/>
          </a:p>
        </p:txBody>
      </p:sp>
      <p:sp>
        <p:nvSpPr>
          <p:cNvPr id="37" name="SK-5-text-36"/>
          <p:cNvSpPr/>
          <p:nvPr/>
        </p:nvSpPr>
        <p:spPr>
          <a:xfrm>
            <a:off x="8839200" y="4683919"/>
            <a:ext cx="3352800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E5B9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in 50</a:t>
            </a:r>
            <a:endParaRPr lang="en-US" sz="4425" dirty="0"/>
          </a:p>
        </p:txBody>
      </p:sp>
      <p:sp>
        <p:nvSpPr>
          <p:cNvPr id="38" name="SK-5-text-37"/>
          <p:cNvSpPr/>
          <p:nvPr/>
        </p:nvSpPr>
        <p:spPr>
          <a:xfrm>
            <a:off x="8412361" y="5383411"/>
            <a:ext cx="297477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adults affected by medication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overuse headache</a:t>
            </a:r>
            <a:endParaRPr lang="en-US" sz="1650" dirty="0"/>
          </a:p>
        </p:txBody>
      </p:sp>
      <p:sp>
        <p:nvSpPr>
          <p:cNvPr id="39" name="SK-5-text-38"/>
          <p:cNvSpPr/>
          <p:nvPr/>
        </p:nvSpPr>
        <p:spPr>
          <a:xfrm>
            <a:off x="700832" y="6322963"/>
            <a:ext cx="1072931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Headache accounts for significant GP workload — yet 2 in 3 migraineurs never seek help. Early identification and management matters.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80" y="264765"/>
            <a:ext cx="11704290" cy="1905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80" y="401836"/>
            <a:ext cx="11704290" cy="190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984028"/>
            <a:ext cx="11582400" cy="95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194471"/>
            <a:ext cx="2767459" cy="164589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2194471"/>
            <a:ext cx="85279" cy="164589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2965" y="2194471"/>
            <a:ext cx="2767459" cy="164589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2965" y="2194471"/>
            <a:ext cx="85279" cy="164589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1279" y="2194471"/>
            <a:ext cx="2767459" cy="164589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1279" y="2194471"/>
            <a:ext cx="85279" cy="164589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9592" y="2194471"/>
            <a:ext cx="2767459" cy="164589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9592" y="2194471"/>
            <a:ext cx="85279" cy="164589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4011811"/>
            <a:ext cx="2767459" cy="1611511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4011811"/>
            <a:ext cx="85279" cy="1611511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2965" y="4011811"/>
            <a:ext cx="2767459" cy="1611511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2965" y="4011811"/>
            <a:ext cx="85279" cy="1611511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1279" y="4011811"/>
            <a:ext cx="2767459" cy="1611511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1279" y="4011811"/>
            <a:ext cx="85279" cy="1611511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19592" y="4011811"/>
            <a:ext cx="2767459" cy="1611511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9592" y="4011811"/>
            <a:ext cx="85279" cy="1611511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5815459"/>
            <a:ext cx="11582400" cy="651421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4800" y="5815459"/>
            <a:ext cx="85279" cy="651421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80" y="6574036"/>
            <a:ext cx="11704290" cy="19050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38965" y="4293096"/>
            <a:ext cx="548580" cy="720030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76392" y="4293096"/>
            <a:ext cx="572988" cy="720030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25875" y="4293096"/>
            <a:ext cx="572988" cy="720030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6377" y="4293096"/>
            <a:ext cx="451098" cy="596503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38965" y="2434530"/>
            <a:ext cx="524173" cy="610344"/>
          </a:xfrm>
          <a:prstGeom prst="rect">
            <a:avLst/>
          </a:prstGeom>
        </p:spPr>
      </p:pic>
      <p:pic>
        <p:nvPicPr>
          <p:cNvPr id="30" name="SK-6-img-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76392" y="2434530"/>
            <a:ext cx="560784" cy="603498"/>
          </a:xfrm>
          <a:prstGeom prst="rect">
            <a:avLst/>
          </a:prstGeom>
        </p:spPr>
      </p:pic>
      <p:pic>
        <p:nvPicPr>
          <p:cNvPr id="31" name="SK-6-img-3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50282" y="2434530"/>
            <a:ext cx="487561" cy="596503"/>
          </a:xfrm>
          <a:prstGeom prst="rect">
            <a:avLst/>
          </a:prstGeom>
        </p:spPr>
      </p:pic>
      <p:pic>
        <p:nvPicPr>
          <p:cNvPr id="32" name="SK-6-img-3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6377" y="2420838"/>
            <a:ext cx="451098" cy="610344"/>
          </a:xfrm>
          <a:prstGeom prst="rect">
            <a:avLst/>
          </a:prstGeom>
        </p:spPr>
      </p:pic>
      <p:sp>
        <p:nvSpPr>
          <p:cNvPr id="33" name="SK-6-text-32"/>
          <p:cNvSpPr/>
          <p:nvPr/>
        </p:nvSpPr>
        <p:spPr>
          <a:xfrm>
            <a:off x="329059" y="438894"/>
            <a:ext cx="112633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5A62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— EVERY HEADACHE CONSULTATION</a:t>
            </a:r>
            <a:endParaRPr lang="en-US" sz="1875" dirty="0"/>
          </a:p>
        </p:txBody>
      </p:sp>
      <p:sp>
        <p:nvSpPr>
          <p:cNvPr id="34" name="SK-6-text-33"/>
          <p:cNvSpPr/>
          <p:nvPr/>
        </p:nvSpPr>
        <p:spPr>
          <a:xfrm>
            <a:off x="341263" y="836563"/>
            <a:ext cx="1185073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 Screening: The SNOOP4 Tool</a:t>
            </a:r>
            <a:endParaRPr lang="en-US" sz="4575" dirty="0"/>
          </a:p>
        </p:txBody>
      </p:sp>
      <p:sp>
        <p:nvSpPr>
          <p:cNvPr id="35" name="SK-6-text-34"/>
          <p:cNvSpPr/>
          <p:nvPr/>
        </p:nvSpPr>
        <p:spPr>
          <a:xfrm>
            <a:off x="329059" y="1529209"/>
            <a:ext cx="11862941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Systematically screen every patient — one missed flag can be life-threatening</a:t>
            </a:r>
            <a:endParaRPr lang="en-US" sz="2250" dirty="0"/>
          </a:p>
        </p:txBody>
      </p:sp>
      <p:sp>
        <p:nvSpPr>
          <p:cNvPr id="36" name="SK-6-text-35"/>
          <p:cNvSpPr/>
          <p:nvPr/>
        </p:nvSpPr>
        <p:spPr>
          <a:xfrm>
            <a:off x="1243459" y="2537371"/>
            <a:ext cx="28860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Systemic</a:t>
            </a:r>
            <a:endParaRPr lang="en-US" sz="2250" dirty="0"/>
          </a:p>
        </p:txBody>
      </p:sp>
      <p:sp>
        <p:nvSpPr>
          <p:cNvPr id="37" name="SK-6-text-36"/>
          <p:cNvSpPr/>
          <p:nvPr/>
        </p:nvSpPr>
        <p:spPr>
          <a:xfrm>
            <a:off x="1231255" y="3127177"/>
            <a:ext cx="173116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Fever · weight loss · HIV ·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immunosuppression</a:t>
            </a:r>
            <a:endParaRPr lang="en-US" sz="1275" dirty="0"/>
          </a:p>
        </p:txBody>
      </p:sp>
      <p:sp>
        <p:nvSpPr>
          <p:cNvPr id="38" name="SK-6-text-37"/>
          <p:cNvSpPr/>
          <p:nvPr/>
        </p:nvSpPr>
        <p:spPr>
          <a:xfrm>
            <a:off x="4169569" y="2537371"/>
            <a:ext cx="42576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Neurological</a:t>
            </a:r>
            <a:endParaRPr lang="en-US" sz="2250" dirty="0"/>
          </a:p>
        </p:txBody>
      </p:sp>
      <p:sp>
        <p:nvSpPr>
          <p:cNvPr id="39" name="SK-6-text-38"/>
          <p:cNvSpPr/>
          <p:nvPr/>
        </p:nvSpPr>
        <p:spPr>
          <a:xfrm>
            <a:off x="4157365" y="3127177"/>
            <a:ext cx="171896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Focal deficit · confusion ·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impaired consciousness</a:t>
            </a:r>
            <a:endParaRPr lang="en-US" sz="1275" dirty="0"/>
          </a:p>
        </p:txBody>
      </p:sp>
      <p:sp>
        <p:nvSpPr>
          <p:cNvPr id="40" name="SK-6-text-39"/>
          <p:cNvSpPr/>
          <p:nvPr/>
        </p:nvSpPr>
        <p:spPr>
          <a:xfrm>
            <a:off x="7120086" y="2413992"/>
            <a:ext cx="1609279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 —</a:t>
            </a:r>
            <a:endParaRPr lang="en-US" sz="2250" dirty="0"/>
          </a:p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Thunderclap</a:t>
            </a:r>
            <a:endParaRPr lang="en-US" sz="2250" dirty="0"/>
          </a:p>
        </p:txBody>
      </p:sp>
      <p:sp>
        <p:nvSpPr>
          <p:cNvPr id="41" name="SK-6-text-40"/>
          <p:cNvSpPr/>
          <p:nvPr/>
        </p:nvSpPr>
        <p:spPr>
          <a:xfrm>
            <a:off x="7144494" y="3127177"/>
            <a:ext cx="17433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Worst headache of life →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SAH until proven otherwise</a:t>
            </a:r>
            <a:endParaRPr lang="en-US" sz="1275" dirty="0"/>
          </a:p>
        </p:txBody>
      </p:sp>
      <p:sp>
        <p:nvSpPr>
          <p:cNvPr id="42" name="SK-6-text-41"/>
          <p:cNvSpPr/>
          <p:nvPr/>
        </p:nvSpPr>
        <p:spPr>
          <a:xfrm>
            <a:off x="10082659" y="2537371"/>
            <a:ext cx="210934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Older Age</a:t>
            </a:r>
            <a:endParaRPr lang="en-US" sz="2250" dirty="0"/>
          </a:p>
        </p:txBody>
      </p:sp>
      <p:sp>
        <p:nvSpPr>
          <p:cNvPr id="43" name="SK-6-text-42"/>
          <p:cNvSpPr/>
          <p:nvPr/>
        </p:nvSpPr>
        <p:spPr>
          <a:xfrm>
            <a:off x="10070455" y="3127177"/>
            <a:ext cx="167029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headache age &gt;50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GCA · malignancy</a:t>
            </a:r>
            <a:endParaRPr lang="en-US" sz="1275" dirty="0"/>
          </a:p>
        </p:txBody>
      </p:sp>
      <p:sp>
        <p:nvSpPr>
          <p:cNvPr id="44" name="SK-6-text-43"/>
          <p:cNvSpPr/>
          <p:nvPr/>
        </p:nvSpPr>
        <p:spPr>
          <a:xfrm>
            <a:off x="1243459" y="4306788"/>
            <a:ext cx="391477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Progressive</a:t>
            </a:r>
            <a:endParaRPr lang="en-US" sz="2250" dirty="0"/>
          </a:p>
        </p:txBody>
      </p:sp>
      <p:sp>
        <p:nvSpPr>
          <p:cNvPr id="45" name="SK-6-text-44"/>
          <p:cNvSpPr/>
          <p:nvPr/>
        </p:nvSpPr>
        <p:spPr>
          <a:xfrm>
            <a:off x="1243459" y="4937671"/>
            <a:ext cx="151179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Worsening over days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weeks</a:t>
            </a:r>
            <a:endParaRPr lang="en-US" sz="1275" dirty="0"/>
          </a:p>
        </p:txBody>
      </p:sp>
      <p:sp>
        <p:nvSpPr>
          <p:cNvPr id="46" name="SK-6-text-45"/>
          <p:cNvSpPr/>
          <p:nvPr/>
        </p:nvSpPr>
        <p:spPr>
          <a:xfrm>
            <a:off x="4169569" y="4217640"/>
            <a:ext cx="1548259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Precipitated</a:t>
            </a:r>
            <a:endParaRPr lang="en-US" sz="2250" dirty="0"/>
          </a:p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Valsalva</a:t>
            </a:r>
            <a:endParaRPr lang="en-US" sz="2250" dirty="0"/>
          </a:p>
        </p:txBody>
      </p:sp>
      <p:sp>
        <p:nvSpPr>
          <p:cNvPr id="47" name="SK-6-text-46"/>
          <p:cNvSpPr/>
          <p:nvPr/>
        </p:nvSpPr>
        <p:spPr>
          <a:xfrm>
            <a:off x="4169569" y="4937671"/>
            <a:ext cx="15848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Cough · sneeze ·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→ raised ICP</a:t>
            </a:r>
            <a:endParaRPr lang="en-US" sz="1275" dirty="0"/>
          </a:p>
        </p:txBody>
      </p:sp>
      <p:sp>
        <p:nvSpPr>
          <p:cNvPr id="48" name="SK-6-text-47"/>
          <p:cNvSpPr/>
          <p:nvPr/>
        </p:nvSpPr>
        <p:spPr>
          <a:xfrm>
            <a:off x="7144494" y="4306788"/>
            <a:ext cx="28860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Postural</a:t>
            </a:r>
            <a:endParaRPr lang="en-US" sz="2250" dirty="0"/>
          </a:p>
        </p:txBody>
      </p:sp>
      <p:sp>
        <p:nvSpPr>
          <p:cNvPr id="49" name="SK-6-text-48"/>
          <p:cNvSpPr/>
          <p:nvPr/>
        </p:nvSpPr>
        <p:spPr>
          <a:xfrm>
            <a:off x="7144494" y="4930825"/>
            <a:ext cx="131668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 lying flat 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standing</a:t>
            </a:r>
            <a:endParaRPr lang="en-US" sz="1275" dirty="0"/>
          </a:p>
        </p:txBody>
      </p:sp>
      <p:sp>
        <p:nvSpPr>
          <p:cNvPr id="50" name="SK-6-text-49"/>
          <p:cNvSpPr/>
          <p:nvPr/>
        </p:nvSpPr>
        <p:spPr>
          <a:xfrm>
            <a:off x="10082659" y="4306788"/>
            <a:ext cx="210934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Papilloedema</a:t>
            </a:r>
            <a:endParaRPr lang="en-US" sz="2250" dirty="0"/>
          </a:p>
        </p:txBody>
      </p:sp>
      <p:sp>
        <p:nvSpPr>
          <p:cNvPr id="51" name="SK-6-text-50"/>
          <p:cNvSpPr/>
          <p:nvPr/>
        </p:nvSpPr>
        <p:spPr>
          <a:xfrm>
            <a:off x="10070455" y="4937671"/>
            <a:ext cx="148738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Seen on fundoscopy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urgent</a:t>
            </a:r>
            <a:endParaRPr lang="en-US" sz="1275" dirty="0"/>
          </a:p>
        </p:txBody>
      </p:sp>
      <p:sp>
        <p:nvSpPr>
          <p:cNvPr id="52" name="SK-6-text-51"/>
          <p:cNvSpPr/>
          <p:nvPr/>
        </p:nvSpPr>
        <p:spPr>
          <a:xfrm>
            <a:off x="475357" y="5897761"/>
            <a:ext cx="24536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A62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CONSIDER</a:t>
            </a:r>
            <a:endParaRPr lang="en-US" sz="1200" dirty="0"/>
          </a:p>
        </p:txBody>
      </p:sp>
      <p:sp>
        <p:nvSpPr>
          <p:cNvPr id="53" name="SK-6-text-52"/>
          <p:cNvSpPr/>
          <p:nvPr/>
        </p:nvSpPr>
        <p:spPr>
          <a:xfrm>
            <a:off x="463153" y="6117282"/>
            <a:ext cx="1172884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waking from sleep · New headache in pregnancy · Jaw claudication · Scalp tenderness · Meningism (neck stiffness · Kernig's)</a:t>
            </a:r>
            <a:endParaRPr lang="en-US" sz="1500" dirty="0"/>
          </a:p>
        </p:txBody>
      </p:sp>
      <p:sp>
        <p:nvSpPr>
          <p:cNvPr id="54" name="SK-6-text-53"/>
          <p:cNvSpPr/>
          <p:nvPr/>
        </p:nvSpPr>
        <p:spPr>
          <a:xfrm>
            <a:off x="292596" y="6665863"/>
            <a:ext cx="75628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Headache Assessment — March 2022</a:t>
            </a:r>
            <a:endParaRPr lang="en-US" sz="1125" dirty="0"/>
          </a:p>
        </p:txBody>
      </p:sp>
      <p:sp>
        <p:nvSpPr>
          <p:cNvPr id="55" name="SK-6-text-54"/>
          <p:cNvSpPr/>
          <p:nvPr/>
        </p:nvSpPr>
        <p:spPr>
          <a:xfrm>
            <a:off x="10363200" y="6679555"/>
            <a:ext cx="18288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B0B0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4165" y="0"/>
            <a:ext cx="3157686" cy="356592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611511"/>
            <a:ext cx="3547765" cy="449193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3904208"/>
            <a:ext cx="3206353" cy="952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5671542"/>
            <a:ext cx="3547765" cy="432048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3663" y="1611511"/>
            <a:ext cx="3559969" cy="449193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6573" y="3904208"/>
            <a:ext cx="3194298" cy="952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3663" y="5671542"/>
            <a:ext cx="3559969" cy="432048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9765" y="1611511"/>
            <a:ext cx="3559969" cy="449193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90471" y="3904208"/>
            <a:ext cx="3218557" cy="952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19765" y="5671542"/>
            <a:ext cx="3559969" cy="432048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334125"/>
            <a:ext cx="12192000" cy="1905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1169" y="1831032"/>
            <a:ext cx="1084957" cy="946398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59475" y="1844725"/>
            <a:ext cx="1060698" cy="884634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675" y="4046190"/>
            <a:ext cx="414486" cy="239911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16596" y="1831032"/>
            <a:ext cx="926455" cy="939403"/>
          </a:xfrm>
          <a:prstGeom prst="rect">
            <a:avLst/>
          </a:prstGeom>
        </p:spPr>
      </p:pic>
      <p:sp>
        <p:nvSpPr>
          <p:cNvPr id="18" name="SK-7-text-17"/>
          <p:cNvSpPr/>
          <p:nvPr/>
        </p:nvSpPr>
        <p:spPr>
          <a:xfrm>
            <a:off x="9039225" y="75307"/>
            <a:ext cx="303073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A0A0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2022 · NICE CG150 Dec 2025</a:t>
            </a:r>
            <a:endParaRPr lang="en-US" sz="1650" dirty="0"/>
          </a:p>
        </p:txBody>
      </p:sp>
      <p:sp>
        <p:nvSpPr>
          <p:cNvPr id="19" name="SK-7-text-18"/>
          <p:cNvSpPr/>
          <p:nvPr/>
        </p:nvSpPr>
        <p:spPr>
          <a:xfrm>
            <a:off x="511969" y="466279"/>
            <a:ext cx="11680031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Management of Red Flag Headaches</a:t>
            </a:r>
            <a:endParaRPr lang="en-US" sz="3900" dirty="0"/>
          </a:p>
        </p:txBody>
      </p:sp>
      <p:sp>
        <p:nvSpPr>
          <p:cNvPr id="20" name="SK-7-text-19"/>
          <p:cNvSpPr/>
          <p:nvPr/>
        </p:nvSpPr>
        <p:spPr>
          <a:xfrm>
            <a:off x="499765" y="1042392"/>
            <a:ext cx="1169223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clinical actions — do not delay</a:t>
            </a:r>
            <a:endParaRPr lang="en-US" sz="2550" dirty="0"/>
          </a:p>
        </p:txBody>
      </p:sp>
      <p:sp>
        <p:nvSpPr>
          <p:cNvPr id="21" name="SK-7-text-20"/>
          <p:cNvSpPr/>
          <p:nvPr/>
        </p:nvSpPr>
        <p:spPr>
          <a:xfrm>
            <a:off x="684163" y="2962573"/>
            <a:ext cx="319132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THUNDERCLAP HEADACHE</a:t>
            </a:r>
            <a:endParaRPr lang="en-US" sz="1875" dirty="0"/>
          </a:p>
        </p:txBody>
      </p:sp>
      <p:sp>
        <p:nvSpPr>
          <p:cNvPr id="22" name="SK-7-text-21"/>
          <p:cNvSpPr/>
          <p:nvPr/>
        </p:nvSpPr>
        <p:spPr>
          <a:xfrm>
            <a:off x="938659" y="3298627"/>
            <a:ext cx="274320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"Worst headache of my life"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onset</a:t>
            </a:r>
            <a:endParaRPr lang="en-US" sz="1650" dirty="0"/>
          </a:p>
        </p:txBody>
      </p:sp>
      <p:sp>
        <p:nvSpPr>
          <p:cNvPr id="23" name="SK-7-text-22"/>
          <p:cNvSpPr/>
          <p:nvPr/>
        </p:nvSpPr>
        <p:spPr>
          <a:xfrm>
            <a:off x="1109365" y="4046190"/>
            <a:ext cx="589311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Call 999 immediately</a:t>
            </a:r>
            <a:endParaRPr lang="en-US" sz="1725" dirty="0"/>
          </a:p>
        </p:txBody>
      </p:sp>
      <p:sp>
        <p:nvSpPr>
          <p:cNvPr id="24" name="SK-7-text-23"/>
          <p:cNvSpPr/>
          <p:nvPr/>
        </p:nvSpPr>
        <p:spPr>
          <a:xfrm>
            <a:off x="682675" y="4382244"/>
            <a:ext cx="79000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Transfer to A&amp;E without delay</a:t>
            </a:r>
            <a:endParaRPr lang="en-US" sz="1650" dirty="0"/>
          </a:p>
        </p:txBody>
      </p:sp>
      <p:sp>
        <p:nvSpPr>
          <p:cNvPr id="25" name="SK-7-text-24"/>
          <p:cNvSpPr/>
          <p:nvPr/>
        </p:nvSpPr>
        <p:spPr>
          <a:xfrm>
            <a:off x="682675" y="4711303"/>
            <a:ext cx="275525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SAH must be excluded — CT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 urgently</a:t>
            </a:r>
            <a:endParaRPr lang="en-US" sz="1650" dirty="0"/>
          </a:p>
        </p:txBody>
      </p:sp>
      <p:sp>
        <p:nvSpPr>
          <p:cNvPr id="26" name="SK-7-text-25"/>
          <p:cNvSpPr/>
          <p:nvPr/>
        </p:nvSpPr>
        <p:spPr>
          <a:xfrm>
            <a:off x="682675" y="5273725"/>
            <a:ext cx="89058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LP if CT negative (xanthochromia)</a:t>
            </a:r>
            <a:endParaRPr lang="en-US" sz="1650" dirty="0"/>
          </a:p>
        </p:txBody>
      </p:sp>
      <p:sp>
        <p:nvSpPr>
          <p:cNvPr id="27" name="SK-7-text-26"/>
          <p:cNvSpPr/>
          <p:nvPr/>
        </p:nvSpPr>
        <p:spPr>
          <a:xfrm>
            <a:off x="1109365" y="5705773"/>
            <a:ext cx="235297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SUBARACHNOID HAEMORRHAGE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UNTIL PROVEN OTHERWISE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4390430" y="2962573"/>
            <a:ext cx="341084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GIANT CELL ARTERITIS (GCA)</a:t>
            </a:r>
            <a:endParaRPr lang="en-US" sz="1875" dirty="0"/>
          </a:p>
        </p:txBody>
      </p:sp>
      <p:sp>
        <p:nvSpPr>
          <p:cNvPr id="29" name="SK-7-text-28"/>
          <p:cNvSpPr/>
          <p:nvPr/>
        </p:nvSpPr>
        <p:spPr>
          <a:xfrm>
            <a:off x="4815780" y="3298627"/>
            <a:ext cx="253588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&gt;50 · jaw claudication ·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scalp tenderness · ESR↑</a:t>
            </a:r>
            <a:endParaRPr lang="en-US" sz="1650" dirty="0"/>
          </a:p>
        </p:txBody>
      </p:sp>
      <p:sp>
        <p:nvSpPr>
          <p:cNvPr id="30" name="SK-7-text-29"/>
          <p:cNvSpPr/>
          <p:nvPr/>
        </p:nvSpPr>
        <p:spPr>
          <a:xfrm>
            <a:off x="4474369" y="4032498"/>
            <a:ext cx="296257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prednisolone 40–60mg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</a:t>
            </a:r>
            <a:endParaRPr lang="en-US" sz="1575" dirty="0"/>
          </a:p>
        </p:txBody>
      </p:sp>
      <p:sp>
        <p:nvSpPr>
          <p:cNvPr id="31" name="SK-7-text-30"/>
          <p:cNvSpPr/>
          <p:nvPr/>
        </p:nvSpPr>
        <p:spPr>
          <a:xfrm>
            <a:off x="4474369" y="4553694"/>
            <a:ext cx="77176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 NOT wait for bloods before treating</a:t>
            </a:r>
            <a:endParaRPr lang="en-US" sz="1650" dirty="0"/>
          </a:p>
        </p:txBody>
      </p:sp>
      <p:sp>
        <p:nvSpPr>
          <p:cNvPr id="32" name="SK-7-text-31"/>
          <p:cNvSpPr/>
          <p:nvPr/>
        </p:nvSpPr>
        <p:spPr>
          <a:xfrm>
            <a:off x="4474369" y="4827984"/>
            <a:ext cx="301138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ESR, CRP, examine temporal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arteries</a:t>
            </a:r>
            <a:endParaRPr lang="en-US" sz="1650" dirty="0"/>
          </a:p>
        </p:txBody>
      </p:sp>
      <p:sp>
        <p:nvSpPr>
          <p:cNvPr id="33" name="SK-7-text-32"/>
          <p:cNvSpPr/>
          <p:nvPr/>
        </p:nvSpPr>
        <p:spPr>
          <a:xfrm>
            <a:off x="4474369" y="5314950"/>
            <a:ext cx="771763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Same-day urgent referral to rheumatology</a:t>
            </a:r>
            <a:endParaRPr lang="en-US" sz="1650" dirty="0"/>
          </a:p>
        </p:txBody>
      </p:sp>
      <p:sp>
        <p:nvSpPr>
          <p:cNvPr id="34" name="SK-7-text-33"/>
          <p:cNvSpPr/>
          <p:nvPr/>
        </p:nvSpPr>
        <p:spPr>
          <a:xfrm>
            <a:off x="4655790" y="5788075"/>
            <a:ext cx="286806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SIGHT-THREATENING — ACT SAME DAY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8230939" y="2962573"/>
            <a:ext cx="332541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ICP · FOCAL DEFICIT</a:t>
            </a:r>
            <a:endParaRPr lang="en-US" sz="1875" dirty="0"/>
          </a:p>
        </p:txBody>
      </p:sp>
      <p:sp>
        <p:nvSpPr>
          <p:cNvPr id="36" name="SK-7-text-35"/>
          <p:cNvSpPr/>
          <p:nvPr/>
        </p:nvSpPr>
        <p:spPr>
          <a:xfrm>
            <a:off x="8631882" y="3298627"/>
            <a:ext cx="2523679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Papilloedema · progressive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worsening · focal neurology</a:t>
            </a:r>
            <a:endParaRPr lang="en-US" sz="1650" dirty="0"/>
          </a:p>
        </p:txBody>
      </p:sp>
      <p:sp>
        <p:nvSpPr>
          <p:cNvPr id="37" name="SK-7-text-36"/>
          <p:cNvSpPr/>
          <p:nvPr/>
        </p:nvSpPr>
        <p:spPr>
          <a:xfrm>
            <a:off x="8302675" y="4066729"/>
            <a:ext cx="38893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CT or MRI head</a:t>
            </a:r>
            <a:endParaRPr lang="en-US" sz="1725" dirty="0"/>
          </a:p>
        </p:txBody>
      </p:sp>
      <p:sp>
        <p:nvSpPr>
          <p:cNvPr id="38" name="SK-7-text-37"/>
          <p:cNvSpPr/>
          <p:nvPr/>
        </p:nvSpPr>
        <p:spPr>
          <a:xfrm>
            <a:off x="8302675" y="4395936"/>
            <a:ext cx="38893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Same-day neurology referral</a:t>
            </a:r>
            <a:endParaRPr lang="en-US" sz="1650" dirty="0"/>
          </a:p>
        </p:txBody>
      </p:sp>
      <p:sp>
        <p:nvSpPr>
          <p:cNvPr id="39" name="SK-7-text-38"/>
          <p:cNvSpPr/>
          <p:nvPr/>
        </p:nvSpPr>
        <p:spPr>
          <a:xfrm>
            <a:off x="8302675" y="4725144"/>
            <a:ext cx="256029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 NOT perform LP before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imaging</a:t>
            </a:r>
            <a:endParaRPr lang="en-US" sz="1650" dirty="0"/>
          </a:p>
        </p:txBody>
      </p:sp>
      <p:sp>
        <p:nvSpPr>
          <p:cNvPr id="40" name="SK-7-text-39"/>
          <p:cNvSpPr/>
          <p:nvPr/>
        </p:nvSpPr>
        <p:spPr>
          <a:xfrm>
            <a:off x="8302675" y="5287417"/>
            <a:ext cx="38893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Monitor for herniation signs</a:t>
            </a:r>
            <a:endParaRPr lang="en-US" sz="1650" dirty="0"/>
          </a:p>
        </p:txBody>
      </p:sp>
      <p:sp>
        <p:nvSpPr>
          <p:cNvPr id="41" name="SK-7-text-40"/>
          <p:cNvSpPr/>
          <p:nvPr/>
        </p:nvSpPr>
        <p:spPr>
          <a:xfrm>
            <a:off x="8240167" y="5788075"/>
            <a:ext cx="330696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SPACE-OCCUPYING LESION UNTIL EXCLUDED</a:t>
            </a:r>
            <a:endParaRPr lang="en-US" sz="1200" dirty="0"/>
          </a:p>
        </p:txBody>
      </p:sp>
      <p:sp>
        <p:nvSpPr>
          <p:cNvPr id="42" name="SK-7-text-41"/>
          <p:cNvSpPr/>
          <p:nvPr/>
        </p:nvSpPr>
        <p:spPr>
          <a:xfrm>
            <a:off x="2600623" y="6494413"/>
            <a:ext cx="696619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— refer, don't wait. Document your clinical reasoning.</a:t>
            </a:r>
            <a:endParaRPr lang="en-US" sz="1800" dirty="0"/>
          </a:p>
        </p:txBody>
      </p:sp>
      <p:sp>
        <p:nvSpPr>
          <p:cNvPr id="43" name="SK-7-text-42"/>
          <p:cNvSpPr/>
          <p:nvPr/>
        </p:nvSpPr>
        <p:spPr>
          <a:xfrm>
            <a:off x="9762679" y="6624786"/>
            <a:ext cx="2343894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06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90" y="710505"/>
            <a:ext cx="11338471" cy="1905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2840"/>
            <a:ext cx="97482" cy="569208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590973"/>
            <a:ext cx="3608784" cy="4169569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1590973"/>
            <a:ext cx="3608784" cy="610344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1590973"/>
            <a:ext cx="3608784" cy="416956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200" y="1590973"/>
            <a:ext cx="3608784" cy="610344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1969" y="1590973"/>
            <a:ext cx="3596580" cy="4169569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1969" y="1590973"/>
            <a:ext cx="3596580" cy="610344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4786759"/>
            <a:ext cx="1011882" cy="322213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92188" y="4786759"/>
            <a:ext cx="2048173" cy="322213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063" y="5218807"/>
            <a:ext cx="1353294" cy="315367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45655" y="5218807"/>
            <a:ext cx="1694557" cy="315367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90471" y="4007048"/>
            <a:ext cx="3291780" cy="952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02675" y="2612827"/>
            <a:ext cx="3255169" cy="120015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26761" y="2434530"/>
            <a:ext cx="1194792" cy="315367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02675" y="4347865"/>
            <a:ext cx="3255169" cy="122068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26761" y="4190107"/>
            <a:ext cx="1194792" cy="308521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0784" y="5938986"/>
            <a:ext cx="11167765" cy="72003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6690" y="5938986"/>
            <a:ext cx="134094" cy="72003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59283" y="6065862"/>
            <a:ext cx="219373" cy="281136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509992" y="1741884"/>
            <a:ext cx="304800" cy="315367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925467" y="1728192"/>
            <a:ext cx="329059" cy="329059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450777" y="2338536"/>
            <a:ext cx="1560463" cy="2235696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02196" y="1721346"/>
            <a:ext cx="329059" cy="335905"/>
          </a:xfrm>
          <a:prstGeom prst="rect">
            <a:avLst/>
          </a:prstGeom>
        </p:spPr>
      </p:pic>
      <p:sp>
        <p:nvSpPr>
          <p:cNvPr id="27" name="SK-8-text-26"/>
          <p:cNvSpPr/>
          <p:nvPr/>
        </p:nvSpPr>
        <p:spPr>
          <a:xfrm>
            <a:off x="402282" y="308521"/>
            <a:ext cx="896016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5C0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TENSION-TYPE HEADACHE</a:t>
            </a:r>
            <a:endParaRPr lang="en-US" sz="1725" dirty="0"/>
          </a:p>
        </p:txBody>
      </p:sp>
      <p:sp>
        <p:nvSpPr>
          <p:cNvPr id="28" name="SK-8-text-27"/>
          <p:cNvSpPr/>
          <p:nvPr/>
        </p:nvSpPr>
        <p:spPr>
          <a:xfrm>
            <a:off x="8534400" y="308521"/>
            <a:ext cx="36576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BB2B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NICE CG150 (Dec 2025)</a:t>
            </a:r>
            <a:endParaRPr lang="en-US" sz="1500" dirty="0"/>
          </a:p>
        </p:txBody>
      </p:sp>
      <p:sp>
        <p:nvSpPr>
          <p:cNvPr id="29" name="SK-8-text-28"/>
          <p:cNvSpPr/>
          <p:nvPr/>
        </p:nvSpPr>
        <p:spPr>
          <a:xfrm>
            <a:off x="414486" y="843409"/>
            <a:ext cx="1177751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Tension-Type Headache: Clinical Diagnosis</a:t>
            </a:r>
            <a:endParaRPr lang="en-US" sz="4200" dirty="0"/>
          </a:p>
        </p:txBody>
      </p:sp>
      <p:sp>
        <p:nvSpPr>
          <p:cNvPr id="30" name="SK-8-text-29"/>
          <p:cNvSpPr/>
          <p:nvPr/>
        </p:nvSpPr>
        <p:spPr>
          <a:xfrm>
            <a:off x="1267867" y="1748730"/>
            <a:ext cx="63150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Feels Like</a:t>
            </a:r>
            <a:endParaRPr lang="en-US" sz="2250" dirty="0"/>
          </a:p>
        </p:txBody>
      </p:sp>
      <p:sp>
        <p:nvSpPr>
          <p:cNvPr id="31" name="SK-8-text-30"/>
          <p:cNvSpPr/>
          <p:nvPr/>
        </p:nvSpPr>
        <p:spPr>
          <a:xfrm>
            <a:off x="804565" y="4841677"/>
            <a:ext cx="2152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5C0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Bilateral</a:t>
            </a:r>
            <a:endParaRPr lang="en-US" sz="1500" dirty="0"/>
          </a:p>
        </p:txBody>
      </p:sp>
      <p:sp>
        <p:nvSpPr>
          <p:cNvPr id="32" name="SK-8-text-31"/>
          <p:cNvSpPr/>
          <p:nvPr/>
        </p:nvSpPr>
        <p:spPr>
          <a:xfrm>
            <a:off x="1901875" y="4834830"/>
            <a:ext cx="4895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5C0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Pressing / Tightening</a:t>
            </a:r>
            <a:endParaRPr lang="en-US" sz="1500" dirty="0"/>
          </a:p>
        </p:txBody>
      </p:sp>
      <p:sp>
        <p:nvSpPr>
          <p:cNvPr id="33" name="SK-8-text-32"/>
          <p:cNvSpPr/>
          <p:nvPr/>
        </p:nvSpPr>
        <p:spPr>
          <a:xfrm>
            <a:off x="719286" y="5287417"/>
            <a:ext cx="3067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5C0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Non-pulsating</a:t>
            </a:r>
            <a:endParaRPr lang="en-US" sz="1500" dirty="0"/>
          </a:p>
        </p:txBody>
      </p:sp>
      <p:sp>
        <p:nvSpPr>
          <p:cNvPr id="34" name="SK-8-text-33"/>
          <p:cNvSpPr/>
          <p:nvPr/>
        </p:nvSpPr>
        <p:spPr>
          <a:xfrm>
            <a:off x="2267694" y="5287417"/>
            <a:ext cx="3752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5C0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 to Moderate</a:t>
            </a:r>
            <a:endParaRPr lang="en-US" sz="1500" dirty="0"/>
          </a:p>
        </p:txBody>
      </p:sp>
      <p:sp>
        <p:nvSpPr>
          <p:cNvPr id="35" name="SK-8-text-34"/>
          <p:cNvSpPr/>
          <p:nvPr/>
        </p:nvSpPr>
        <p:spPr>
          <a:xfrm>
            <a:off x="5291286" y="1748730"/>
            <a:ext cx="49434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Exclusions</a:t>
            </a:r>
            <a:endParaRPr lang="en-US" sz="2250" dirty="0"/>
          </a:p>
        </p:txBody>
      </p:sp>
      <p:sp>
        <p:nvSpPr>
          <p:cNvPr id="36" name="SK-8-text-35"/>
          <p:cNvSpPr/>
          <p:nvPr/>
        </p:nvSpPr>
        <p:spPr>
          <a:xfrm>
            <a:off x="4486573" y="2482453"/>
            <a:ext cx="3182094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NOT aggravated by routine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activity</a:t>
            </a:r>
            <a:endParaRPr lang="en-US" sz="1950" dirty="0"/>
          </a:p>
        </p:txBody>
      </p:sp>
      <p:sp>
        <p:nvSpPr>
          <p:cNvPr id="37" name="SK-8-text-36"/>
          <p:cNvSpPr/>
          <p:nvPr/>
        </p:nvSpPr>
        <p:spPr>
          <a:xfrm>
            <a:off x="4486573" y="3360390"/>
            <a:ext cx="715708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NO nausea or vomiting</a:t>
            </a:r>
            <a:endParaRPr lang="en-US" sz="1950" dirty="0"/>
          </a:p>
        </p:txBody>
      </p:sp>
      <p:sp>
        <p:nvSpPr>
          <p:cNvPr id="38" name="SK-8-text-37"/>
          <p:cNvSpPr/>
          <p:nvPr/>
        </p:nvSpPr>
        <p:spPr>
          <a:xfrm>
            <a:off x="4486573" y="3929509"/>
            <a:ext cx="2755255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NOT both photophobia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phonophobia</a:t>
            </a:r>
            <a:endParaRPr lang="en-US" sz="1950" dirty="0"/>
          </a:p>
        </p:txBody>
      </p:sp>
      <p:sp>
        <p:nvSpPr>
          <p:cNvPr id="39" name="SK-8-text-38"/>
          <p:cNvSpPr/>
          <p:nvPr/>
        </p:nvSpPr>
        <p:spPr>
          <a:xfrm>
            <a:off x="4827984" y="4601617"/>
            <a:ext cx="7181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BB2B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(one may be present — not both)</a:t>
            </a:r>
            <a:endParaRPr lang="en-US" sz="1500" dirty="0"/>
          </a:p>
        </p:txBody>
      </p:sp>
      <p:sp>
        <p:nvSpPr>
          <p:cNvPr id="40" name="SK-8-text-39"/>
          <p:cNvSpPr/>
          <p:nvPr/>
        </p:nvSpPr>
        <p:spPr>
          <a:xfrm>
            <a:off x="4608463" y="5088582"/>
            <a:ext cx="297477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E5C0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*These exclusions help distinguish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E5C0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TTH from migraine*</a:t>
            </a:r>
            <a:endParaRPr lang="en-US" sz="1500" dirty="0"/>
          </a:p>
        </p:txBody>
      </p:sp>
      <p:sp>
        <p:nvSpPr>
          <p:cNvPr id="41" name="SK-8-text-40"/>
          <p:cNvSpPr/>
          <p:nvPr/>
        </p:nvSpPr>
        <p:spPr>
          <a:xfrm>
            <a:off x="8851255" y="1748730"/>
            <a:ext cx="334074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 &amp; Subtype</a:t>
            </a:r>
            <a:endParaRPr lang="en-US" sz="2250" dirty="0"/>
          </a:p>
        </p:txBody>
      </p:sp>
      <p:sp>
        <p:nvSpPr>
          <p:cNvPr id="42" name="SK-8-text-41"/>
          <p:cNvSpPr/>
          <p:nvPr/>
        </p:nvSpPr>
        <p:spPr>
          <a:xfrm>
            <a:off x="9408468" y="2509986"/>
            <a:ext cx="106784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EPISODIC</a:t>
            </a:r>
            <a:endParaRPr lang="en-US" sz="1650" dirty="0"/>
          </a:p>
        </p:txBody>
      </p:sp>
      <p:sp>
        <p:nvSpPr>
          <p:cNvPr id="43" name="SK-8-text-42"/>
          <p:cNvSpPr/>
          <p:nvPr/>
        </p:nvSpPr>
        <p:spPr>
          <a:xfrm>
            <a:off x="8347770" y="2996803"/>
            <a:ext cx="318923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 minutes → 7 days per attack</a:t>
            </a:r>
            <a:endParaRPr lang="en-US" sz="1650" dirty="0"/>
          </a:p>
        </p:txBody>
      </p:sp>
      <p:sp>
        <p:nvSpPr>
          <p:cNvPr id="44" name="SK-8-text-43"/>
          <p:cNvSpPr/>
          <p:nvPr/>
        </p:nvSpPr>
        <p:spPr>
          <a:xfrm>
            <a:off x="8579495" y="3367236"/>
            <a:ext cx="273814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&lt; 15 headache days/month</a:t>
            </a:r>
            <a:endParaRPr lang="en-US" sz="1650" dirty="0"/>
          </a:p>
        </p:txBody>
      </p:sp>
      <p:sp>
        <p:nvSpPr>
          <p:cNvPr id="45" name="SK-8-text-44"/>
          <p:cNvSpPr/>
          <p:nvPr/>
        </p:nvSpPr>
        <p:spPr>
          <a:xfrm>
            <a:off x="9408468" y="4279255"/>
            <a:ext cx="105563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</a:t>
            </a:r>
            <a:endParaRPr lang="en-US" sz="1650" dirty="0"/>
          </a:p>
        </p:txBody>
      </p:sp>
      <p:sp>
        <p:nvSpPr>
          <p:cNvPr id="46" name="SK-8-text-45"/>
          <p:cNvSpPr/>
          <p:nvPr/>
        </p:nvSpPr>
        <p:spPr>
          <a:xfrm>
            <a:off x="8607475" y="4759375"/>
            <a:ext cx="265777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 15 headache days/month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≥ 6 months</a:t>
            </a:r>
            <a:endParaRPr lang="en-US" sz="1650" dirty="0"/>
          </a:p>
        </p:txBody>
      </p:sp>
      <p:sp>
        <p:nvSpPr>
          <p:cNvPr id="47" name="SK-8-text-46"/>
          <p:cNvSpPr/>
          <p:nvPr/>
        </p:nvSpPr>
        <p:spPr>
          <a:xfrm>
            <a:off x="987475" y="6048673"/>
            <a:ext cx="9704784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Clinical Pearl: TTH is the most common headache type — up to 80% of adults experience it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episodically. The diagnosis is clinical: bilateral, pressing, no nausea, not worsened by movement.</a:t>
            </a:r>
            <a:endParaRPr lang="en-US" sz="17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940571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58" y="4865702"/>
            <a:ext cx="11435953" cy="190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437" y="1152079"/>
            <a:ext cx="14288" cy="1357759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1144935"/>
            <a:ext cx="243780" cy="14288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1823889"/>
            <a:ext cx="938659" cy="14288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2502843"/>
            <a:ext cx="1755577" cy="1428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953" y="857250"/>
            <a:ext cx="4523184" cy="596503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857250"/>
            <a:ext cx="170557" cy="596503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1529209"/>
            <a:ext cx="12211496" cy="5075039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4493" y="2058144"/>
            <a:ext cx="170557" cy="596503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75098" y="2208163"/>
            <a:ext cx="4852392" cy="596503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31172" y="3498353"/>
            <a:ext cx="170557" cy="596503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1" y="677317"/>
            <a:ext cx="12177712" cy="1153567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20819" y="1866624"/>
            <a:ext cx="3284104" cy="4737624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16753" y="4361557"/>
            <a:ext cx="341263" cy="33590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92494" y="1995636"/>
            <a:ext cx="402282" cy="356592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8854" y="4927614"/>
            <a:ext cx="377875" cy="370284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60529" y="3448102"/>
            <a:ext cx="377875" cy="315367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71182" y="1992213"/>
            <a:ext cx="390079" cy="363438"/>
          </a:xfrm>
          <a:prstGeom prst="rect">
            <a:avLst/>
          </a:prstGeom>
        </p:spPr>
      </p:pic>
      <p:sp>
        <p:nvSpPr>
          <p:cNvPr id="23" name="SK-9-text-22"/>
          <p:cNvSpPr/>
          <p:nvPr/>
        </p:nvSpPr>
        <p:spPr>
          <a:xfrm>
            <a:off x="362102" y="318546"/>
            <a:ext cx="946118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TENSION-TYPE HEADACHE · ACUTE TREATMENT</a:t>
            </a:r>
            <a:endParaRPr lang="en-US" sz="1575" dirty="0"/>
          </a:p>
        </p:txBody>
      </p:sp>
      <p:sp>
        <p:nvSpPr>
          <p:cNvPr id="24" name="SK-9-text-23"/>
          <p:cNvSpPr/>
          <p:nvPr/>
        </p:nvSpPr>
        <p:spPr>
          <a:xfrm>
            <a:off x="962993" y="739783"/>
            <a:ext cx="1180192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8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Management of Tension-Type Headache</a:t>
            </a:r>
            <a:endParaRPr lang="en-US" sz="3825" dirty="0"/>
          </a:p>
        </p:txBody>
      </p:sp>
      <p:sp>
        <p:nvSpPr>
          <p:cNvPr id="25" name="SK-9-text-24"/>
          <p:cNvSpPr/>
          <p:nvPr/>
        </p:nvSpPr>
        <p:spPr>
          <a:xfrm>
            <a:off x="3900532" y="1318469"/>
            <a:ext cx="1178971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B0BEC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(December 2025) — Stepwise Approach</a:t>
            </a:r>
            <a:endParaRPr lang="en-US" sz="1800" dirty="0"/>
          </a:p>
        </p:txBody>
      </p:sp>
      <p:sp>
        <p:nvSpPr>
          <p:cNvPr id="26" name="SK-9-text-25"/>
          <p:cNvSpPr/>
          <p:nvPr/>
        </p:nvSpPr>
        <p:spPr>
          <a:xfrm>
            <a:off x="1121569" y="2009329"/>
            <a:ext cx="52797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 — FIRST-LINE</a:t>
            </a:r>
            <a:endParaRPr lang="en-US" sz="1725" dirty="0"/>
          </a:p>
        </p:txBody>
      </p:sp>
      <p:sp>
        <p:nvSpPr>
          <p:cNvPr id="27" name="SK-9-text-26"/>
          <p:cNvSpPr/>
          <p:nvPr/>
        </p:nvSpPr>
        <p:spPr>
          <a:xfrm>
            <a:off x="1121569" y="2317998"/>
            <a:ext cx="482727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 1g</a:t>
            </a:r>
            <a:endParaRPr lang="en-US" sz="2100" dirty="0"/>
          </a:p>
        </p:txBody>
      </p:sp>
      <p:sp>
        <p:nvSpPr>
          <p:cNvPr id="28" name="SK-9-text-27"/>
          <p:cNvSpPr/>
          <p:nvPr/>
        </p:nvSpPr>
        <p:spPr>
          <a:xfrm>
            <a:off x="1121569" y="2633365"/>
            <a:ext cx="45597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 to four times daily · Soluble or standard tablet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Fast-acting; preferred starting point for all patients</a:t>
            </a:r>
            <a:endParaRPr lang="en-US" sz="1575" dirty="0"/>
          </a:p>
        </p:txBody>
      </p:sp>
      <p:sp>
        <p:nvSpPr>
          <p:cNvPr id="29" name="SK-9-text-28"/>
          <p:cNvSpPr/>
          <p:nvPr/>
        </p:nvSpPr>
        <p:spPr>
          <a:xfrm>
            <a:off x="1743373" y="3511153"/>
            <a:ext cx="97488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 — IF PARACETAMOL INSUFFICIENT</a:t>
            </a:r>
            <a:endParaRPr lang="en-US" sz="1725" dirty="0"/>
          </a:p>
        </p:txBody>
      </p:sp>
      <p:sp>
        <p:nvSpPr>
          <p:cNvPr id="30" name="SK-9-text-29"/>
          <p:cNvSpPr/>
          <p:nvPr/>
        </p:nvSpPr>
        <p:spPr>
          <a:xfrm>
            <a:off x="1755577" y="3812977"/>
            <a:ext cx="1043642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 600–900mg · Ibuprofen 400–600mg</a:t>
            </a:r>
            <a:endParaRPr lang="en-US" sz="2100" dirty="0"/>
          </a:p>
        </p:txBody>
      </p:sp>
      <p:sp>
        <p:nvSpPr>
          <p:cNvPr id="31" name="SK-9-text-30"/>
          <p:cNvSpPr/>
          <p:nvPr/>
        </p:nvSpPr>
        <p:spPr>
          <a:xfrm>
            <a:off x="1755577" y="4135338"/>
            <a:ext cx="510837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NSAIDs — take with food · Avoid in peptic ulcer disease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Naproxen 250–500mg — alternative NSAID option</a:t>
            </a:r>
            <a:endParaRPr lang="en-US" sz="1575" dirty="0"/>
          </a:p>
        </p:txBody>
      </p:sp>
      <p:sp>
        <p:nvSpPr>
          <p:cNvPr id="32" name="SK-9-text-31"/>
          <p:cNvSpPr/>
          <p:nvPr/>
        </p:nvSpPr>
        <p:spPr>
          <a:xfrm>
            <a:off x="2468761" y="5009554"/>
            <a:ext cx="843438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 — ALTERNATIVE / NAPROXEN</a:t>
            </a:r>
            <a:endParaRPr lang="en-US" sz="1725" dirty="0"/>
          </a:p>
        </p:txBody>
      </p:sp>
      <p:sp>
        <p:nvSpPr>
          <p:cNvPr id="33" name="SK-9-text-32"/>
          <p:cNvSpPr/>
          <p:nvPr/>
        </p:nvSpPr>
        <p:spPr>
          <a:xfrm>
            <a:off x="2468761" y="5304084"/>
            <a:ext cx="717423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Naproxen 250–500mg</a:t>
            </a:r>
            <a:endParaRPr lang="en-US" sz="2100" dirty="0"/>
          </a:p>
        </p:txBody>
      </p:sp>
      <p:sp>
        <p:nvSpPr>
          <p:cNvPr id="34" name="SK-9-text-33"/>
          <p:cNvSpPr/>
          <p:nvPr/>
        </p:nvSpPr>
        <p:spPr>
          <a:xfrm>
            <a:off x="2491132" y="5637163"/>
            <a:ext cx="533995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Useful for longer-duration attacks · Good tolerability profile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be used when ibuprofen is not tolerated</a:t>
            </a:r>
            <a:endParaRPr lang="en-US" sz="1575" dirty="0"/>
          </a:p>
        </p:txBody>
      </p:sp>
      <p:sp>
        <p:nvSpPr>
          <p:cNvPr id="35" name="SK-9-text-34"/>
          <p:cNvSpPr/>
          <p:nvPr/>
        </p:nvSpPr>
        <p:spPr>
          <a:xfrm>
            <a:off x="9581555" y="2407146"/>
            <a:ext cx="162401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OPIOIDS</a:t>
            </a:r>
            <a:endParaRPr lang="en-US" sz="1575" dirty="0"/>
          </a:p>
        </p:txBody>
      </p:sp>
      <p:sp>
        <p:nvSpPr>
          <p:cNvPr id="36" name="SK-9-text-35"/>
          <p:cNvSpPr/>
          <p:nvPr/>
        </p:nvSpPr>
        <p:spPr>
          <a:xfrm>
            <a:off x="9180463" y="2688282"/>
            <a:ext cx="2389584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Codeine and opioid-containing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preparations carry high risk of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overuse headache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(MOH)</a:t>
            </a:r>
            <a:endParaRPr lang="en-US" sz="1350" dirty="0"/>
          </a:p>
        </p:txBody>
      </p:sp>
      <p:sp>
        <p:nvSpPr>
          <p:cNvPr id="37" name="SK-9-text-36"/>
          <p:cNvSpPr/>
          <p:nvPr/>
        </p:nvSpPr>
        <p:spPr>
          <a:xfrm>
            <a:off x="9107388" y="3559225"/>
            <a:ext cx="256029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does not recommend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opioids for headache management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9191476" y="4773067"/>
            <a:ext cx="239196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OVERUSE THRESHOLD</a:t>
            </a:r>
            <a:endParaRPr lang="en-US" sz="1575" dirty="0"/>
          </a:p>
        </p:txBody>
      </p:sp>
      <p:sp>
        <p:nvSpPr>
          <p:cNvPr id="39" name="SK-9-text-38"/>
          <p:cNvSpPr/>
          <p:nvPr/>
        </p:nvSpPr>
        <p:spPr>
          <a:xfrm>
            <a:off x="9107388" y="5088582"/>
            <a:ext cx="256029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Simple analgesics: no more than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 days per month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9399984" y="5650855"/>
            <a:ext cx="198715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Exceeding this threshold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risks developing MOH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402282" y="6604248"/>
            <a:ext cx="56845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· December 2025</a:t>
            </a:r>
            <a:endParaRPr lang="en-US" sz="1200" dirty="0"/>
          </a:p>
        </p:txBody>
      </p:sp>
      <p:sp>
        <p:nvSpPr>
          <p:cNvPr id="42" name="SK-9-text-41"/>
          <p:cNvSpPr/>
          <p:nvPr/>
        </p:nvSpPr>
        <p:spPr>
          <a:xfrm>
            <a:off x="9168259" y="6604248"/>
            <a:ext cx="30237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11253192" y="6604248"/>
            <a:ext cx="9388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9 of 35</a:t>
            </a:r>
            <a:endParaRPr lang="en-US" sz="1200" dirty="0"/>
          </a:p>
        </p:txBody>
      </p:sp>
      <p:pic>
        <p:nvPicPr>
          <p:cNvPr id="45" name="SK-9-img-11" descr="preencoded.png">
            <a:extLst>
              <a:ext uri="{FF2B5EF4-FFF2-40B4-BE49-F238E27FC236}">
                <a16:creationId xmlns:a16="http://schemas.microsoft.com/office/drawing/2014/main" id="{483D2BF5-F6BA-D68B-2300-9E3D043827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18878" y="4985742"/>
            <a:ext cx="170557" cy="5965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2523"/>
            <a:ext cx="12192000" cy="1905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40661"/>
            <a:ext cx="12192000" cy="61719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446907"/>
            <a:ext cx="3730675" cy="4670227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446907"/>
            <a:ext cx="3730675" cy="562273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2004566"/>
            <a:ext cx="3730675" cy="952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48173" y="4036665"/>
            <a:ext cx="243780" cy="1905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0588" y="1446907"/>
            <a:ext cx="3730675" cy="4670227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30588" y="1446907"/>
            <a:ext cx="3730675" cy="562273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30588" y="2004566"/>
            <a:ext cx="3730675" cy="952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3961" y="3385096"/>
            <a:ext cx="243780" cy="1905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3961" y="4551015"/>
            <a:ext cx="243780" cy="1905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3961" y="5490567"/>
            <a:ext cx="243780" cy="1905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6377" y="1446907"/>
            <a:ext cx="3730675" cy="4670227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56377" y="1446907"/>
            <a:ext cx="3730675" cy="562273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56377" y="2004566"/>
            <a:ext cx="3730675" cy="9525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3467" y="6302425"/>
            <a:ext cx="243780" cy="260598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78267" y="1549896"/>
            <a:ext cx="365671" cy="370284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15867" y="1584127"/>
            <a:ext cx="451098" cy="30167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7561" y="5506938"/>
            <a:ext cx="231577" cy="219373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6690" y="1549896"/>
            <a:ext cx="377875" cy="363438"/>
          </a:xfrm>
          <a:prstGeom prst="rect">
            <a:avLst/>
          </a:prstGeom>
        </p:spPr>
      </p:pic>
      <p:sp>
        <p:nvSpPr>
          <p:cNvPr id="23" name="SK-10-text-22"/>
          <p:cNvSpPr/>
          <p:nvPr/>
        </p:nvSpPr>
        <p:spPr>
          <a:xfrm>
            <a:off x="316855" y="102840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9B8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TENSION-TYPE HEADACHE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9448800" y="102840"/>
            <a:ext cx="2743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A0AE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CG150 · December 2025</a:t>
            </a:r>
            <a:endParaRPr lang="en-US" sz="1650" dirty="0"/>
          </a:p>
        </p:txBody>
      </p:sp>
      <p:sp>
        <p:nvSpPr>
          <p:cNvPr id="25" name="SK-10-text-24"/>
          <p:cNvSpPr/>
          <p:nvPr/>
        </p:nvSpPr>
        <p:spPr>
          <a:xfrm>
            <a:off x="316855" y="548580"/>
            <a:ext cx="1172146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Prophylaxis &amp; Prevention</a:t>
            </a:r>
            <a:endParaRPr lang="en-US" sz="3150" dirty="0"/>
          </a:p>
        </p:txBody>
      </p:sp>
      <p:sp>
        <p:nvSpPr>
          <p:cNvPr id="26" name="SK-10-text-25"/>
          <p:cNvSpPr/>
          <p:nvPr/>
        </p:nvSpPr>
        <p:spPr>
          <a:xfrm>
            <a:off x="316855" y="1076623"/>
            <a:ext cx="118751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E9B8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*For patients with ≥2 episodes/week or chronic pattern</a:t>
            </a:r>
            <a:endParaRPr lang="en-US" sz="1800" dirty="0"/>
          </a:p>
        </p:txBody>
      </p:sp>
      <p:sp>
        <p:nvSpPr>
          <p:cNvPr id="27" name="SK-10-text-26"/>
          <p:cNvSpPr/>
          <p:nvPr/>
        </p:nvSpPr>
        <p:spPr>
          <a:xfrm>
            <a:off x="877788" y="1604665"/>
            <a:ext cx="440531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9B8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PHARMACOLOGICAL</a:t>
            </a:r>
            <a:endParaRPr lang="en-US" sz="1875" dirty="0"/>
          </a:p>
        </p:txBody>
      </p:sp>
      <p:sp>
        <p:nvSpPr>
          <p:cNvPr id="28" name="SK-10-text-27"/>
          <p:cNvSpPr/>
          <p:nvPr/>
        </p:nvSpPr>
        <p:spPr>
          <a:xfrm>
            <a:off x="438894" y="2071092"/>
            <a:ext cx="66427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9B8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Amitriptyline — First-line</a:t>
            </a:r>
            <a:endParaRPr lang="en-US" sz="1650" dirty="0"/>
          </a:p>
        </p:txBody>
      </p:sp>
      <p:sp>
        <p:nvSpPr>
          <p:cNvPr id="29" name="SK-10-text-28"/>
          <p:cNvSpPr/>
          <p:nvPr/>
        </p:nvSpPr>
        <p:spPr>
          <a:xfrm>
            <a:off x="438894" y="2413992"/>
            <a:ext cx="59721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Start: 10mg at night</a:t>
            </a:r>
            <a:endParaRPr lang="en-US" sz="1650" dirty="0"/>
          </a:p>
        </p:txBody>
      </p:sp>
      <p:sp>
        <p:nvSpPr>
          <p:cNvPr id="30" name="SK-10-text-29"/>
          <p:cNvSpPr/>
          <p:nvPr/>
        </p:nvSpPr>
        <p:spPr>
          <a:xfrm>
            <a:off x="438894" y="2701975"/>
            <a:ext cx="99955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Titrate slowly: up to 75mg if needed</a:t>
            </a:r>
            <a:endParaRPr lang="en-US" sz="1650" dirty="0"/>
          </a:p>
        </p:txBody>
      </p:sp>
      <p:sp>
        <p:nvSpPr>
          <p:cNvPr id="31" name="SK-10-text-30"/>
          <p:cNvSpPr/>
          <p:nvPr/>
        </p:nvSpPr>
        <p:spPr>
          <a:xfrm>
            <a:off x="438894" y="3003798"/>
            <a:ext cx="82353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Allow 4–6 weeks per dose step</a:t>
            </a:r>
            <a:endParaRPr lang="en-US" sz="1650" dirty="0"/>
          </a:p>
        </p:txBody>
      </p:sp>
      <p:sp>
        <p:nvSpPr>
          <p:cNvPr id="32" name="SK-10-text-31"/>
          <p:cNvSpPr/>
          <p:nvPr/>
        </p:nvSpPr>
        <p:spPr>
          <a:xfrm>
            <a:off x="438894" y="3305473"/>
            <a:ext cx="274320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Especially useful: poor sleep,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co-existing low mood</a:t>
            </a:r>
            <a:endParaRPr lang="en-US" sz="1650" dirty="0"/>
          </a:p>
        </p:txBody>
      </p:sp>
      <p:sp>
        <p:nvSpPr>
          <p:cNvPr id="33" name="SK-10-text-32"/>
          <p:cNvSpPr/>
          <p:nvPr/>
        </p:nvSpPr>
        <p:spPr>
          <a:xfrm>
            <a:off x="438894" y="4293096"/>
            <a:ext cx="46310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9B8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amitriptyline?</a:t>
            </a:r>
            <a:endParaRPr lang="en-US" sz="1650" dirty="0"/>
          </a:p>
        </p:txBody>
      </p:sp>
      <p:sp>
        <p:nvSpPr>
          <p:cNvPr id="34" name="SK-10-text-33"/>
          <p:cNvSpPr/>
          <p:nvPr/>
        </p:nvSpPr>
        <p:spPr>
          <a:xfrm>
            <a:off x="597396" y="4553694"/>
            <a:ext cx="3096667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Tricyclic antidepressant — reduces</a:t>
            </a:r>
            <a:endParaRPr lang="en-US" sz="1575" dirty="0"/>
          </a:p>
          <a:p>
            <a:pPr marL="0" indent="0" algn="ctr">
              <a:lnSpc>
                <a:spcPts val="18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 sensitisation; works at</a:t>
            </a:r>
            <a:endParaRPr lang="en-US" sz="1575" dirty="0"/>
          </a:p>
          <a:p>
            <a:pPr marL="0" indent="0" algn="ctr">
              <a:lnSpc>
                <a:spcPts val="18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sub-antidepressant doses</a:t>
            </a:r>
            <a:endParaRPr lang="en-US" sz="1575" dirty="0"/>
          </a:p>
        </p:txBody>
      </p:sp>
      <p:sp>
        <p:nvSpPr>
          <p:cNvPr id="35" name="SK-10-text-34"/>
          <p:cNvSpPr/>
          <p:nvPr/>
        </p:nvSpPr>
        <p:spPr>
          <a:xfrm>
            <a:off x="743694" y="5513784"/>
            <a:ext cx="308446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NOT botulinum toxin — NICE does</a:t>
            </a:r>
            <a:endParaRPr lang="en-US" sz="1575" dirty="0"/>
          </a:p>
          <a:p>
            <a:pPr marL="0" indent="0" algn="l">
              <a:lnSpc>
                <a:spcPts val="18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recommend for TTH</a:t>
            </a:r>
            <a:endParaRPr lang="en-US" sz="1575" dirty="0"/>
          </a:p>
        </p:txBody>
      </p:sp>
      <p:sp>
        <p:nvSpPr>
          <p:cNvPr id="36" name="SK-10-text-35"/>
          <p:cNvSpPr/>
          <p:nvPr/>
        </p:nvSpPr>
        <p:spPr>
          <a:xfrm>
            <a:off x="4815780" y="1604665"/>
            <a:ext cx="4691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B2F5E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NICE-RECOMMENDED</a:t>
            </a:r>
            <a:endParaRPr lang="en-US" sz="1875" dirty="0"/>
          </a:p>
        </p:txBody>
      </p:sp>
      <p:sp>
        <p:nvSpPr>
          <p:cNvPr id="37" name="SK-10-text-36"/>
          <p:cNvSpPr/>
          <p:nvPr/>
        </p:nvSpPr>
        <p:spPr>
          <a:xfrm>
            <a:off x="4340275" y="2084784"/>
            <a:ext cx="28708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2F5E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Acupuncture</a:t>
            </a:r>
            <a:endParaRPr lang="en-US" sz="1650" dirty="0"/>
          </a:p>
        </p:txBody>
      </p:sp>
      <p:sp>
        <p:nvSpPr>
          <p:cNvPr id="38" name="SK-10-text-37"/>
          <p:cNvSpPr/>
          <p:nvPr/>
        </p:nvSpPr>
        <p:spPr>
          <a:xfrm>
            <a:off x="4340275" y="2331690"/>
            <a:ext cx="78517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Up to 10 sessions over 5–8 weeks</a:t>
            </a:r>
            <a:endParaRPr lang="en-US" sz="1575" dirty="0"/>
          </a:p>
        </p:txBody>
      </p:sp>
      <p:sp>
        <p:nvSpPr>
          <p:cNvPr id="39" name="SK-10-text-38"/>
          <p:cNvSpPr/>
          <p:nvPr/>
        </p:nvSpPr>
        <p:spPr>
          <a:xfrm>
            <a:off x="4340275" y="2571750"/>
            <a:ext cx="329178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NICE CG150 explicitly recommends</a:t>
            </a:r>
            <a:endParaRPr lang="en-US" sz="1650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offering this</a:t>
            </a:r>
            <a:endParaRPr lang="en-US" sz="1650" dirty="0"/>
          </a:p>
        </p:txBody>
      </p:sp>
      <p:sp>
        <p:nvSpPr>
          <p:cNvPr id="40" name="SK-10-text-39"/>
          <p:cNvSpPr/>
          <p:nvPr/>
        </p:nvSpPr>
        <p:spPr>
          <a:xfrm>
            <a:off x="4340275" y="3058567"/>
            <a:ext cx="78517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Good evidence base for chronic TTH</a:t>
            </a:r>
            <a:endParaRPr lang="en-US" sz="1575" dirty="0"/>
          </a:p>
        </p:txBody>
      </p:sp>
      <p:sp>
        <p:nvSpPr>
          <p:cNvPr id="41" name="SK-10-text-40"/>
          <p:cNvSpPr/>
          <p:nvPr/>
        </p:nvSpPr>
        <p:spPr>
          <a:xfrm>
            <a:off x="4340275" y="3483769"/>
            <a:ext cx="78517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2F5E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Cognitive Behavioural Therapy (CBT)</a:t>
            </a:r>
            <a:endParaRPr lang="en-US" sz="1650" dirty="0"/>
          </a:p>
        </p:txBody>
      </p:sp>
      <p:sp>
        <p:nvSpPr>
          <p:cNvPr id="42" name="SK-10-text-41"/>
          <p:cNvSpPr/>
          <p:nvPr/>
        </p:nvSpPr>
        <p:spPr>
          <a:xfrm>
            <a:off x="4340275" y="3737521"/>
            <a:ext cx="24870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Addresses stress and pain</a:t>
            </a:r>
            <a:endParaRPr lang="en-US" sz="1650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catastrophising</a:t>
            </a:r>
            <a:endParaRPr lang="en-US" sz="1650" dirty="0"/>
          </a:p>
        </p:txBody>
      </p:sp>
      <p:sp>
        <p:nvSpPr>
          <p:cNvPr id="43" name="SK-10-text-42"/>
          <p:cNvSpPr/>
          <p:nvPr/>
        </p:nvSpPr>
        <p:spPr>
          <a:xfrm>
            <a:off x="4340275" y="4217640"/>
            <a:ext cx="78517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Particularly effective in chronic TTH</a:t>
            </a:r>
            <a:endParaRPr lang="en-US" sz="1575" dirty="0"/>
          </a:p>
        </p:txBody>
      </p:sp>
      <p:sp>
        <p:nvSpPr>
          <p:cNvPr id="44" name="SK-10-text-43"/>
          <p:cNvSpPr/>
          <p:nvPr/>
        </p:nvSpPr>
        <p:spPr>
          <a:xfrm>
            <a:off x="4340275" y="4649688"/>
            <a:ext cx="46310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2F5E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Relaxation Therapy</a:t>
            </a:r>
            <a:endParaRPr lang="en-US" sz="1650" dirty="0"/>
          </a:p>
        </p:txBody>
      </p:sp>
      <p:sp>
        <p:nvSpPr>
          <p:cNvPr id="45" name="SK-10-text-44"/>
          <p:cNvSpPr/>
          <p:nvPr/>
        </p:nvSpPr>
        <p:spPr>
          <a:xfrm>
            <a:off x="4340275" y="4903440"/>
            <a:ext cx="75409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Progressive muscle relaxation</a:t>
            </a:r>
            <a:endParaRPr lang="en-US" sz="1575" dirty="0"/>
          </a:p>
        </p:txBody>
      </p:sp>
      <p:sp>
        <p:nvSpPr>
          <p:cNvPr id="46" name="SK-10-text-45"/>
          <p:cNvSpPr/>
          <p:nvPr/>
        </p:nvSpPr>
        <p:spPr>
          <a:xfrm>
            <a:off x="4340275" y="5136505"/>
            <a:ext cx="58607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Biofeedback techniques</a:t>
            </a:r>
            <a:endParaRPr lang="en-US" sz="1575" dirty="0"/>
          </a:p>
        </p:txBody>
      </p:sp>
      <p:sp>
        <p:nvSpPr>
          <p:cNvPr id="47" name="SK-10-text-46"/>
          <p:cNvSpPr/>
          <p:nvPr/>
        </p:nvSpPr>
        <p:spPr>
          <a:xfrm>
            <a:off x="4401294" y="5575548"/>
            <a:ext cx="33528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650" dirty="0">
                <a:solidFill>
                  <a:srgbClr val="B2F5E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*Document that you have offered these</a:t>
            </a:r>
            <a:endParaRPr lang="en-US" sz="1650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650" dirty="0">
                <a:solidFill>
                  <a:srgbClr val="B2F5E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options — medicolegally important</a:t>
            </a:r>
            <a:endParaRPr lang="en-US" sz="1650" dirty="0"/>
          </a:p>
        </p:txBody>
      </p:sp>
      <p:sp>
        <p:nvSpPr>
          <p:cNvPr id="48" name="SK-10-text-47"/>
          <p:cNvSpPr/>
          <p:nvPr/>
        </p:nvSpPr>
        <p:spPr>
          <a:xfrm>
            <a:off x="8717161" y="1604665"/>
            <a:ext cx="26908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BEE3F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LIFESTYLE</a:t>
            </a:r>
            <a:endParaRPr lang="en-US" sz="1875" dirty="0"/>
          </a:p>
        </p:txBody>
      </p:sp>
      <p:sp>
        <p:nvSpPr>
          <p:cNvPr id="49" name="SK-10-text-48"/>
          <p:cNvSpPr/>
          <p:nvPr/>
        </p:nvSpPr>
        <p:spPr>
          <a:xfrm>
            <a:off x="8278267" y="2077938"/>
            <a:ext cx="36252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EE3F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Diary</a:t>
            </a:r>
            <a:endParaRPr lang="en-US" sz="1650" dirty="0"/>
          </a:p>
        </p:txBody>
      </p:sp>
      <p:sp>
        <p:nvSpPr>
          <p:cNvPr id="50" name="SK-10-text-49"/>
          <p:cNvSpPr/>
          <p:nvPr/>
        </p:nvSpPr>
        <p:spPr>
          <a:xfrm>
            <a:off x="8266063" y="2324844"/>
            <a:ext cx="39259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Track: frequency, duration, triggers,</a:t>
            </a:r>
            <a:endParaRPr lang="en-US" sz="1575" dirty="0"/>
          </a:p>
        </p:txBody>
      </p:sp>
      <p:sp>
        <p:nvSpPr>
          <p:cNvPr id="51" name="SK-10-text-50"/>
          <p:cNvSpPr/>
          <p:nvPr/>
        </p:nvSpPr>
        <p:spPr>
          <a:xfrm>
            <a:off x="8266063" y="2551063"/>
            <a:ext cx="39259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Essential before starting any prophylaxis</a:t>
            </a:r>
            <a:endParaRPr lang="en-US" sz="1575" dirty="0"/>
          </a:p>
        </p:txBody>
      </p:sp>
      <p:sp>
        <p:nvSpPr>
          <p:cNvPr id="52" name="SK-10-text-51"/>
          <p:cNvSpPr/>
          <p:nvPr/>
        </p:nvSpPr>
        <p:spPr>
          <a:xfrm>
            <a:off x="8266063" y="2791123"/>
            <a:ext cx="39259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Identify patterns and overuse</a:t>
            </a:r>
            <a:endParaRPr lang="en-US" sz="1575" dirty="0"/>
          </a:p>
        </p:txBody>
      </p:sp>
      <p:sp>
        <p:nvSpPr>
          <p:cNvPr id="53" name="SK-10-text-52"/>
          <p:cNvSpPr/>
          <p:nvPr/>
        </p:nvSpPr>
        <p:spPr>
          <a:xfrm>
            <a:off x="8278267" y="3065413"/>
            <a:ext cx="33737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EE3F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Sleep Hygiene</a:t>
            </a:r>
            <a:endParaRPr lang="en-US" sz="1650" dirty="0"/>
          </a:p>
        </p:txBody>
      </p:sp>
      <p:sp>
        <p:nvSpPr>
          <p:cNvPr id="54" name="SK-10-text-53"/>
          <p:cNvSpPr/>
          <p:nvPr/>
        </p:nvSpPr>
        <p:spPr>
          <a:xfrm>
            <a:off x="8266063" y="3312319"/>
            <a:ext cx="39259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Regular sleep and wake times</a:t>
            </a:r>
            <a:endParaRPr lang="en-US" sz="1575" dirty="0"/>
          </a:p>
        </p:txBody>
      </p:sp>
      <p:sp>
        <p:nvSpPr>
          <p:cNvPr id="55" name="SK-10-text-54"/>
          <p:cNvSpPr/>
          <p:nvPr/>
        </p:nvSpPr>
        <p:spPr>
          <a:xfrm>
            <a:off x="8266063" y="3545532"/>
            <a:ext cx="39259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Avoid oversleeping at weekends</a:t>
            </a:r>
            <a:endParaRPr lang="en-US" sz="1575" dirty="0"/>
          </a:p>
        </p:txBody>
      </p:sp>
      <p:sp>
        <p:nvSpPr>
          <p:cNvPr id="56" name="SK-10-text-55"/>
          <p:cNvSpPr/>
          <p:nvPr/>
        </p:nvSpPr>
        <p:spPr>
          <a:xfrm>
            <a:off x="8278267" y="3826669"/>
            <a:ext cx="39137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EE3F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Meal Pattern &amp; Hydration</a:t>
            </a:r>
            <a:endParaRPr lang="en-US" sz="1650" dirty="0"/>
          </a:p>
        </p:txBody>
      </p:sp>
      <p:sp>
        <p:nvSpPr>
          <p:cNvPr id="57" name="SK-10-text-56"/>
          <p:cNvSpPr/>
          <p:nvPr/>
        </p:nvSpPr>
        <p:spPr>
          <a:xfrm>
            <a:off x="8266063" y="4080421"/>
            <a:ext cx="39259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 skipped meals</a:t>
            </a:r>
            <a:endParaRPr lang="en-US" sz="1575" dirty="0"/>
          </a:p>
        </p:txBody>
      </p:sp>
      <p:sp>
        <p:nvSpPr>
          <p:cNvPr id="58" name="SK-10-text-57"/>
          <p:cNvSpPr/>
          <p:nvPr/>
        </p:nvSpPr>
        <p:spPr>
          <a:xfrm>
            <a:off x="8266063" y="4299942"/>
            <a:ext cx="39259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Adequate daily fluid intake</a:t>
            </a:r>
            <a:endParaRPr lang="en-US" sz="1575" dirty="0"/>
          </a:p>
        </p:txBody>
      </p:sp>
      <p:sp>
        <p:nvSpPr>
          <p:cNvPr id="59" name="SK-10-text-58"/>
          <p:cNvSpPr/>
          <p:nvPr/>
        </p:nvSpPr>
        <p:spPr>
          <a:xfrm>
            <a:off x="8278267" y="4594771"/>
            <a:ext cx="39137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EE3F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Aerobic Exercise</a:t>
            </a:r>
            <a:endParaRPr lang="en-US" sz="1650" dirty="0"/>
          </a:p>
        </p:txBody>
      </p:sp>
      <p:sp>
        <p:nvSpPr>
          <p:cNvPr id="60" name="SK-10-text-59"/>
          <p:cNvSpPr/>
          <p:nvPr/>
        </p:nvSpPr>
        <p:spPr>
          <a:xfrm>
            <a:off x="8266063" y="4834830"/>
            <a:ext cx="39259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- 3–5× per week</a:t>
            </a:r>
            <a:endParaRPr lang="en-US" sz="1575" dirty="0"/>
          </a:p>
        </p:txBody>
      </p:sp>
      <p:sp>
        <p:nvSpPr>
          <p:cNvPr id="61" name="SK-10-text-60"/>
          <p:cNvSpPr/>
          <p:nvPr/>
        </p:nvSpPr>
        <p:spPr>
          <a:xfrm>
            <a:off x="8266063" y="5061198"/>
            <a:ext cx="39259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Reduces frequency and severity</a:t>
            </a:r>
            <a:endParaRPr lang="en-US" sz="1575" dirty="0"/>
          </a:p>
        </p:txBody>
      </p:sp>
      <p:sp>
        <p:nvSpPr>
          <p:cNvPr id="62" name="SK-10-text-61"/>
          <p:cNvSpPr/>
          <p:nvPr/>
        </p:nvSpPr>
        <p:spPr>
          <a:xfrm>
            <a:off x="8278267" y="5349180"/>
            <a:ext cx="33737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EE3F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Physiotherapy</a:t>
            </a:r>
            <a:endParaRPr lang="en-US" sz="1650" dirty="0"/>
          </a:p>
        </p:txBody>
      </p:sp>
      <p:sp>
        <p:nvSpPr>
          <p:cNvPr id="63" name="SK-10-text-62"/>
          <p:cNvSpPr/>
          <p:nvPr/>
        </p:nvSpPr>
        <p:spPr>
          <a:xfrm>
            <a:off x="8266063" y="5596086"/>
            <a:ext cx="39259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For cervicogenic component</a:t>
            </a:r>
            <a:endParaRPr lang="en-US" sz="1575" dirty="0"/>
          </a:p>
        </p:txBody>
      </p:sp>
      <p:sp>
        <p:nvSpPr>
          <p:cNvPr id="64" name="SK-10-text-63"/>
          <p:cNvSpPr/>
          <p:nvPr/>
        </p:nvSpPr>
        <p:spPr>
          <a:xfrm>
            <a:off x="8266063" y="5822305"/>
            <a:ext cx="39259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Neck and shoulder muscle tension</a:t>
            </a:r>
            <a:endParaRPr lang="en-US" sz="1575" dirty="0"/>
          </a:p>
        </p:txBody>
      </p:sp>
      <p:sp>
        <p:nvSpPr>
          <p:cNvPr id="65" name="SK-10-text-64"/>
          <p:cNvSpPr/>
          <p:nvPr/>
        </p:nvSpPr>
        <p:spPr>
          <a:xfrm>
            <a:off x="609600" y="6316117"/>
            <a:ext cx="1120437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00" dirty="0">
                <a:solidFill>
                  <a:srgbClr val="E9B8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🔑 Key Rule: Trial each agent for at least 2–3 months before judging efficacy — and always address lifestyle alongside medication</a:t>
            </a:r>
            <a:endParaRPr lang="en-US" sz="1500" dirty="0"/>
          </a:p>
          <a:p>
            <a:pPr marL="0" indent="0" algn="ctr">
              <a:lnSpc>
                <a:spcPts val="1950"/>
              </a:lnSpc>
              <a:buNone/>
            </a:pPr>
            <a:r>
              <a:rPr lang="en-US" sz="1500" dirty="0">
                <a:solidFill>
                  <a:srgbClr val="E9B8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*Taper prophylaxis gradually after 6–12 months of good control</a:t>
            </a:r>
            <a:endParaRPr lang="en-US" sz="15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5981</Words>
  <Application>Microsoft Office PowerPoint</Application>
  <PresentationFormat>Widescreen</PresentationFormat>
  <Paragraphs>1129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Inter</vt:lpstr>
      <vt:lpstr>Roboto</vt:lpstr>
      <vt:lpstr>Montserrat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2026-06-16T15:18:09Z</dcterms:created>
  <dcterms:modified xsi:type="dcterms:W3CDTF">2026-06-17T00:35:25Z</dcterms:modified>
</cp:coreProperties>
</file>