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86" r:id="rId2"/>
  </p:sldIdLst>
  <p:sldSz cx="12192000" cy="6858000"/>
  <p:notesSz cx="6858000" cy="12192000"/>
  <p:embeddedFontLst>
    <p:embeddedFont>
      <p:font typeface="Inter" panose="020B0604020202020204" charset="0"/>
      <p:regular r:id="rId4"/>
      <p:bold r:id="rId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16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970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61" y="1334542"/>
            <a:ext cx="11216580" cy="19050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6475" y="1940719"/>
            <a:ext cx="19050" cy="3991273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4682" y="3668911"/>
            <a:ext cx="1609279" cy="1296144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3396" y="3086100"/>
            <a:ext cx="743694" cy="322213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0" y="3086100"/>
            <a:ext cx="1280071" cy="322213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82980" y="3086100"/>
            <a:ext cx="609600" cy="322213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5490" y="3086100"/>
            <a:ext cx="1219200" cy="322213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5600" y="4066729"/>
            <a:ext cx="4998690" cy="356592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5600" y="4066729"/>
            <a:ext cx="97482" cy="356592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5600" y="4512469"/>
            <a:ext cx="4998690" cy="356592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5600" y="4512469"/>
            <a:ext cx="97482" cy="356592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05600" y="4958209"/>
            <a:ext cx="4998690" cy="356592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5600" y="4958209"/>
            <a:ext cx="97482" cy="356592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5600" y="5404098"/>
            <a:ext cx="4998690" cy="356592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5600" y="5404098"/>
            <a:ext cx="97482" cy="356592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7561" y="6124129"/>
            <a:ext cx="11216580" cy="425053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7561" y="6124129"/>
            <a:ext cx="97482" cy="425053"/>
          </a:xfrm>
          <a:prstGeom prst="rect">
            <a:avLst/>
          </a:prstGeom>
        </p:spPr>
      </p:pic>
      <p:pic>
        <p:nvPicPr>
          <p:cNvPr id="20" name="SK-3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47098" y="1933873"/>
            <a:ext cx="767953" cy="754261"/>
          </a:xfrm>
          <a:prstGeom prst="rect">
            <a:avLst/>
          </a:prstGeom>
        </p:spPr>
      </p:pic>
      <p:pic>
        <p:nvPicPr>
          <p:cNvPr id="21" name="SK-31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5357" y="1947565"/>
            <a:ext cx="865584" cy="740569"/>
          </a:xfrm>
          <a:prstGeom prst="rect">
            <a:avLst/>
          </a:prstGeom>
        </p:spPr>
      </p:pic>
      <p:sp>
        <p:nvSpPr>
          <p:cNvPr id="22" name="SK-31-text-21"/>
          <p:cNvSpPr/>
          <p:nvPr/>
        </p:nvSpPr>
        <p:spPr>
          <a:xfrm>
            <a:off x="463153" y="438894"/>
            <a:ext cx="105822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7 — Other Neurological Conditions</a:t>
            </a:r>
            <a:endParaRPr lang="en-US" sz="1650" dirty="0"/>
          </a:p>
        </p:txBody>
      </p:sp>
      <p:sp>
        <p:nvSpPr>
          <p:cNvPr id="23" name="SK-31-text-22"/>
          <p:cNvSpPr/>
          <p:nvPr/>
        </p:nvSpPr>
        <p:spPr>
          <a:xfrm>
            <a:off x="487561" y="774948"/>
            <a:ext cx="11704439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Multiple Sclerosis &amp; Peripheral Neuropathy</a:t>
            </a:r>
            <a:endParaRPr lang="en-US" sz="3525" dirty="0"/>
          </a:p>
        </p:txBody>
      </p:sp>
      <p:sp>
        <p:nvSpPr>
          <p:cNvPr id="24" name="SK-31-text-23"/>
          <p:cNvSpPr/>
          <p:nvPr/>
        </p:nvSpPr>
        <p:spPr>
          <a:xfrm>
            <a:off x="463153" y="1474440"/>
            <a:ext cx="1172884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recognition and first-line management</a:t>
            </a:r>
            <a:endParaRPr lang="en-US" sz="1875" dirty="0"/>
          </a:p>
        </p:txBody>
      </p:sp>
      <p:sp>
        <p:nvSpPr>
          <p:cNvPr id="25" name="SK-31-text-24"/>
          <p:cNvSpPr/>
          <p:nvPr/>
        </p:nvSpPr>
        <p:spPr>
          <a:xfrm>
            <a:off x="1450777" y="2016175"/>
            <a:ext cx="652557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Multiple Sclerosis</a:t>
            </a:r>
            <a:endParaRPr lang="en-US" sz="2325" dirty="0"/>
          </a:p>
        </p:txBody>
      </p:sp>
      <p:sp>
        <p:nvSpPr>
          <p:cNvPr id="26" name="SK-31-text-25"/>
          <p:cNvSpPr/>
          <p:nvPr/>
        </p:nvSpPr>
        <p:spPr>
          <a:xfrm>
            <a:off x="1438573" y="2413992"/>
            <a:ext cx="96869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7B8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May 2024 — Primary Care Recognition</a:t>
            </a:r>
            <a:endParaRPr lang="en-US" sz="1350" dirty="0"/>
          </a:p>
        </p:txBody>
      </p:sp>
      <p:sp>
        <p:nvSpPr>
          <p:cNvPr id="27" name="SK-31-text-26"/>
          <p:cNvSpPr/>
          <p:nvPr/>
        </p:nvSpPr>
        <p:spPr>
          <a:xfrm>
            <a:off x="487561" y="2852886"/>
            <a:ext cx="508396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Who to suspect: Young adult aged 20–40s with relapsing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remitting neurological symptoms affecting different CNS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locations at different times</a:t>
            </a:r>
            <a:endParaRPr lang="en-US" sz="1350" dirty="0"/>
          </a:p>
        </p:txBody>
      </p:sp>
      <p:sp>
        <p:nvSpPr>
          <p:cNvPr id="28" name="SK-31-text-27"/>
          <p:cNvSpPr/>
          <p:nvPr/>
        </p:nvSpPr>
        <p:spPr>
          <a:xfrm>
            <a:off x="487561" y="3662065"/>
            <a:ext cx="812577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Classic presentations to recognise:</a:t>
            </a:r>
            <a:endParaRPr lang="en-US" sz="1425" dirty="0"/>
          </a:p>
        </p:txBody>
      </p:sp>
      <p:sp>
        <p:nvSpPr>
          <p:cNvPr id="29" name="SK-31-text-28"/>
          <p:cNvSpPr/>
          <p:nvPr/>
        </p:nvSpPr>
        <p:spPr>
          <a:xfrm>
            <a:off x="707082" y="3908971"/>
            <a:ext cx="97555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Optic neuritis — painful visual loss, one eye</a:t>
            </a:r>
            <a:endParaRPr lang="en-US" sz="1350" dirty="0"/>
          </a:p>
        </p:txBody>
      </p:sp>
      <p:sp>
        <p:nvSpPr>
          <p:cNvPr id="30" name="SK-31-text-29"/>
          <p:cNvSpPr/>
          <p:nvPr/>
        </p:nvSpPr>
        <p:spPr>
          <a:xfrm>
            <a:off x="707082" y="4149030"/>
            <a:ext cx="60521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Limb weakness or spasticity</a:t>
            </a:r>
            <a:endParaRPr lang="en-US" sz="1350" dirty="0"/>
          </a:p>
        </p:txBody>
      </p:sp>
      <p:sp>
        <p:nvSpPr>
          <p:cNvPr id="31" name="SK-31-text-30"/>
          <p:cNvSpPr/>
          <p:nvPr/>
        </p:nvSpPr>
        <p:spPr>
          <a:xfrm>
            <a:off x="707082" y="4389090"/>
            <a:ext cx="87268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Sensory disturbance — numbness, tingling</a:t>
            </a:r>
            <a:endParaRPr lang="en-US" sz="1350" dirty="0"/>
          </a:p>
        </p:txBody>
      </p:sp>
      <p:sp>
        <p:nvSpPr>
          <p:cNvPr id="32" name="SK-31-text-31"/>
          <p:cNvSpPr/>
          <p:nvPr/>
        </p:nvSpPr>
        <p:spPr>
          <a:xfrm>
            <a:off x="707082" y="4629150"/>
            <a:ext cx="72866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Cerebellar ataxia — unsteady gait</a:t>
            </a:r>
            <a:endParaRPr lang="en-US" sz="1350" dirty="0"/>
          </a:p>
        </p:txBody>
      </p:sp>
      <p:sp>
        <p:nvSpPr>
          <p:cNvPr id="33" name="SK-31-text-32"/>
          <p:cNvSpPr/>
          <p:nvPr/>
        </p:nvSpPr>
        <p:spPr>
          <a:xfrm>
            <a:off x="707082" y="4862215"/>
            <a:ext cx="81095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Bladder symptoms — urgency, frequency</a:t>
            </a:r>
            <a:endParaRPr lang="en-US" sz="1350" dirty="0"/>
          </a:p>
        </p:txBody>
      </p:sp>
      <p:sp>
        <p:nvSpPr>
          <p:cNvPr id="34" name="SK-31-text-33"/>
          <p:cNvSpPr/>
          <p:nvPr/>
        </p:nvSpPr>
        <p:spPr>
          <a:xfrm>
            <a:off x="707082" y="5109121"/>
            <a:ext cx="93440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Fatigue — often severe and disproportionate</a:t>
            </a:r>
            <a:endParaRPr lang="en-US" sz="1350" dirty="0"/>
          </a:p>
        </p:txBody>
      </p:sp>
      <p:sp>
        <p:nvSpPr>
          <p:cNvPr id="35" name="SK-31-text-34"/>
          <p:cNvSpPr/>
          <p:nvPr/>
        </p:nvSpPr>
        <p:spPr>
          <a:xfrm>
            <a:off x="487561" y="5410944"/>
            <a:ext cx="494987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Do NOT diagnose in primary care — refer to neurology for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MRI and formal diagnosis</a:t>
            </a:r>
            <a:endParaRPr lang="en-US" sz="1350" dirty="0"/>
          </a:p>
        </p:txBody>
      </p:sp>
      <p:sp>
        <p:nvSpPr>
          <p:cNvPr id="36" name="SK-31-text-35"/>
          <p:cNvSpPr/>
          <p:nvPr/>
        </p:nvSpPr>
        <p:spPr>
          <a:xfrm>
            <a:off x="4584055" y="3716982"/>
            <a:ext cx="1267867" cy="11794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role: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management,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mental health sup,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fatigue, bladder,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spasticity — and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DVLA advice</a:t>
            </a:r>
            <a:endParaRPr lang="en-US" sz="1200" dirty="0"/>
          </a:p>
        </p:txBody>
      </p:sp>
      <p:sp>
        <p:nvSpPr>
          <p:cNvPr id="37" name="SK-31-text-36"/>
          <p:cNvSpPr/>
          <p:nvPr/>
        </p:nvSpPr>
        <p:spPr>
          <a:xfrm>
            <a:off x="7461498" y="2016175"/>
            <a:ext cx="4730502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Peripheral Neuropathy</a:t>
            </a:r>
            <a:endParaRPr lang="en-US" sz="2325" dirty="0"/>
          </a:p>
        </p:txBody>
      </p:sp>
      <p:sp>
        <p:nvSpPr>
          <p:cNvPr id="38" name="SK-31-text-37"/>
          <p:cNvSpPr/>
          <p:nvPr/>
        </p:nvSpPr>
        <p:spPr>
          <a:xfrm>
            <a:off x="7461498" y="2413992"/>
            <a:ext cx="47305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7B8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— Screening and Management</a:t>
            </a:r>
            <a:endParaRPr lang="en-US" sz="1350" dirty="0"/>
          </a:p>
        </p:txBody>
      </p:sp>
      <p:sp>
        <p:nvSpPr>
          <p:cNvPr id="39" name="SK-31-text-38"/>
          <p:cNvSpPr/>
          <p:nvPr/>
        </p:nvSpPr>
        <p:spPr>
          <a:xfrm>
            <a:off x="6656784" y="2825353"/>
            <a:ext cx="23488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68C2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INVESTIGATE</a:t>
            </a:r>
            <a:endParaRPr lang="en-US" sz="1350" dirty="0"/>
          </a:p>
        </p:txBody>
      </p:sp>
      <p:sp>
        <p:nvSpPr>
          <p:cNvPr id="40" name="SK-31-text-39"/>
          <p:cNvSpPr/>
          <p:nvPr/>
        </p:nvSpPr>
        <p:spPr>
          <a:xfrm>
            <a:off x="6803082" y="3140869"/>
            <a:ext cx="13211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HbA1c</a:t>
            </a:r>
            <a:endParaRPr lang="en-US" sz="1425" dirty="0"/>
          </a:p>
        </p:txBody>
      </p:sp>
      <p:sp>
        <p:nvSpPr>
          <p:cNvPr id="41" name="SK-31-text-40"/>
          <p:cNvSpPr/>
          <p:nvPr/>
        </p:nvSpPr>
        <p:spPr>
          <a:xfrm>
            <a:off x="7741890" y="3147715"/>
            <a:ext cx="27689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Vitamin B12</a:t>
            </a:r>
            <a:endParaRPr lang="en-US" sz="1425" dirty="0"/>
          </a:p>
        </p:txBody>
      </p:sp>
      <p:sp>
        <p:nvSpPr>
          <p:cNvPr id="42" name="SK-31-text-41"/>
          <p:cNvSpPr/>
          <p:nvPr/>
        </p:nvSpPr>
        <p:spPr>
          <a:xfrm>
            <a:off x="9131796" y="3147715"/>
            <a:ext cx="74199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TSH</a:t>
            </a:r>
            <a:endParaRPr lang="en-US" sz="1425" dirty="0"/>
          </a:p>
        </p:txBody>
      </p:sp>
      <p:sp>
        <p:nvSpPr>
          <p:cNvPr id="43" name="SK-31-text-42"/>
          <p:cNvSpPr/>
          <p:nvPr/>
        </p:nvSpPr>
        <p:spPr>
          <a:xfrm>
            <a:off x="9899898" y="3147715"/>
            <a:ext cx="226218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FBC + SPEP</a:t>
            </a:r>
            <a:endParaRPr lang="en-US" sz="1425" dirty="0"/>
          </a:p>
        </p:txBody>
      </p:sp>
      <p:sp>
        <p:nvSpPr>
          <p:cNvPr id="44" name="SK-31-text-43"/>
          <p:cNvSpPr/>
          <p:nvPr/>
        </p:nvSpPr>
        <p:spPr>
          <a:xfrm>
            <a:off x="6705600" y="3463230"/>
            <a:ext cx="54864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 alcohol history — diabetic neuropathy is the most common cause</a:t>
            </a:r>
            <a:endParaRPr lang="en-US" sz="1425" dirty="0"/>
          </a:p>
        </p:txBody>
      </p:sp>
      <p:sp>
        <p:nvSpPr>
          <p:cNvPr id="45" name="SK-31-text-44"/>
          <p:cNvSpPr/>
          <p:nvPr/>
        </p:nvSpPr>
        <p:spPr>
          <a:xfrm>
            <a:off x="6656784" y="3799284"/>
            <a:ext cx="55352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D68C2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MANAGE: First-line treatment for painful neuropathy</a:t>
            </a:r>
            <a:endParaRPr lang="en-US" sz="1350" dirty="0"/>
          </a:p>
        </p:txBody>
      </p:sp>
      <p:sp>
        <p:nvSpPr>
          <p:cNvPr id="46" name="SK-31-text-45"/>
          <p:cNvSpPr/>
          <p:nvPr/>
        </p:nvSpPr>
        <p:spPr>
          <a:xfrm>
            <a:off x="6876157" y="4149030"/>
            <a:ext cx="291369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Amitriptyline</a:t>
            </a:r>
            <a:endParaRPr lang="en-US" sz="1425" dirty="0"/>
          </a:p>
        </p:txBody>
      </p:sp>
      <p:sp>
        <p:nvSpPr>
          <p:cNvPr id="47" name="SK-31-text-46"/>
          <p:cNvSpPr/>
          <p:nvPr/>
        </p:nvSpPr>
        <p:spPr>
          <a:xfrm>
            <a:off x="9668173" y="4155877"/>
            <a:ext cx="25238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10–75 mg at night</a:t>
            </a:r>
            <a:endParaRPr lang="en-US" sz="1350" dirty="0"/>
          </a:p>
        </p:txBody>
      </p:sp>
      <p:sp>
        <p:nvSpPr>
          <p:cNvPr id="48" name="SK-31-text-47"/>
          <p:cNvSpPr/>
          <p:nvPr/>
        </p:nvSpPr>
        <p:spPr>
          <a:xfrm>
            <a:off x="6876157" y="4581079"/>
            <a:ext cx="226218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Duloxetine</a:t>
            </a:r>
            <a:endParaRPr lang="en-US" sz="1425" dirty="0"/>
          </a:p>
        </p:txBody>
      </p:sp>
      <p:sp>
        <p:nvSpPr>
          <p:cNvPr id="49" name="SK-31-text-48"/>
          <p:cNvSpPr/>
          <p:nvPr/>
        </p:nvSpPr>
        <p:spPr>
          <a:xfrm>
            <a:off x="9655969" y="4581079"/>
            <a:ext cx="25360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 mg once daily</a:t>
            </a:r>
            <a:endParaRPr lang="en-US" sz="1350" dirty="0"/>
          </a:p>
        </p:txBody>
      </p:sp>
      <p:sp>
        <p:nvSpPr>
          <p:cNvPr id="50" name="SK-31-text-49"/>
          <p:cNvSpPr/>
          <p:nvPr/>
        </p:nvSpPr>
        <p:spPr>
          <a:xfrm>
            <a:off x="6876157" y="5006280"/>
            <a:ext cx="22621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Gabapentin</a:t>
            </a:r>
            <a:endParaRPr lang="en-US" sz="1425" dirty="0"/>
          </a:p>
        </p:txBody>
      </p:sp>
      <p:sp>
        <p:nvSpPr>
          <p:cNvPr id="51" name="SK-31-text-50"/>
          <p:cNvSpPr/>
          <p:nvPr/>
        </p:nvSpPr>
        <p:spPr>
          <a:xfrm>
            <a:off x="9655969" y="5006280"/>
            <a:ext cx="25360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300–1800 mg per day</a:t>
            </a:r>
            <a:endParaRPr lang="en-US" sz="1350" dirty="0"/>
          </a:p>
        </p:txBody>
      </p:sp>
      <p:sp>
        <p:nvSpPr>
          <p:cNvPr id="52" name="SK-31-text-51"/>
          <p:cNvSpPr/>
          <p:nvPr/>
        </p:nvSpPr>
        <p:spPr>
          <a:xfrm>
            <a:off x="6876157" y="5438329"/>
            <a:ext cx="22621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Pregabalin</a:t>
            </a:r>
            <a:endParaRPr lang="en-US" sz="1425" dirty="0"/>
          </a:p>
        </p:txBody>
      </p:sp>
      <p:sp>
        <p:nvSpPr>
          <p:cNvPr id="53" name="SK-31-text-52"/>
          <p:cNvSpPr/>
          <p:nvPr/>
        </p:nvSpPr>
        <p:spPr>
          <a:xfrm>
            <a:off x="9655969" y="5438329"/>
            <a:ext cx="25360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75–300 mg twice daily</a:t>
            </a:r>
            <a:endParaRPr lang="en-US" sz="1350" dirty="0"/>
          </a:p>
        </p:txBody>
      </p:sp>
      <p:sp>
        <p:nvSpPr>
          <p:cNvPr id="54" name="SK-31-text-53"/>
          <p:cNvSpPr/>
          <p:nvPr/>
        </p:nvSpPr>
        <p:spPr>
          <a:xfrm>
            <a:off x="6851898" y="5774382"/>
            <a:ext cx="53401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Second-line: combination therapy or refer to pain clinic</a:t>
            </a:r>
            <a:endParaRPr lang="en-US" sz="1425" dirty="0"/>
          </a:p>
        </p:txBody>
      </p:sp>
      <p:sp>
        <p:nvSpPr>
          <p:cNvPr id="55" name="SK-31-text-54"/>
          <p:cNvSpPr/>
          <p:nvPr/>
        </p:nvSpPr>
        <p:spPr>
          <a:xfrm>
            <a:off x="658267" y="6295579"/>
            <a:ext cx="33775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B8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PRINCIPLE</a:t>
            </a:r>
            <a:endParaRPr lang="en-US" sz="1350" dirty="0"/>
          </a:p>
        </p:txBody>
      </p:sp>
      <p:sp>
        <p:nvSpPr>
          <p:cNvPr id="56" name="SK-31-text-55"/>
          <p:cNvSpPr/>
          <p:nvPr/>
        </p:nvSpPr>
        <p:spPr>
          <a:xfrm>
            <a:off x="2401788" y="6110436"/>
            <a:ext cx="852219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neurology early — do not attempt to diagnose MS in primary care. For neuropathy, always treat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underlying cause alongside symptom management.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Widescreen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Inter</vt:lpstr>
      <vt:lpstr>Arial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2026-06-16T15:11:10Z</dcterms:created>
  <dcterms:modified xsi:type="dcterms:W3CDTF">2026-06-17T15:55:37Z</dcterms:modified>
</cp:coreProperties>
</file>