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12192000"/>
  <p:embeddedFontLst>
    <p:embeddedFont>
      <p:font typeface="Inter" panose="020B0604020202020204" charset="0"/>
      <p:regular r:id="rId35"/>
      <p:bold r:id="rId36"/>
    </p:embeddedFont>
    <p:embeddedFont>
      <p:font typeface="Montserrat" panose="00000500000000000000" pitchFamily="2" charset="0"/>
      <p:regular r:id="rId37"/>
      <p:bold r:id="rId38"/>
      <p:italic r:id="rId39"/>
      <p:boldItalic r:id="rId40"/>
    </p:embeddedFont>
    <p:embeddedFont>
      <p:font typeface="Noto Sans" panose="020B0502040504020204" pitchFamily="34" charset="0"/>
      <p:regular r:id="rId41"/>
      <p:bold r:id="rId42"/>
    </p:embeddedFont>
    <p:embeddedFont>
      <p:font typeface="Open Sans" panose="020B0606030504020204" pitchFamily="34" charset="0"/>
      <p:regular r:id="rId43"/>
      <p:bold r:id="rId44"/>
      <p:italic r:id="rId45"/>
      <p:boldItalic r:id="rId46"/>
    </p:embeddedFont>
    <p:embeddedFont>
      <p:font typeface="Roboto" panose="02000000000000000000" pitchFamily="2" charset="0"/>
      <p:regular r:id="rId47"/>
      <p:bold r:id="rId48"/>
      <p:italic r:id="rId49"/>
      <p:boldItalic r:id="rId5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871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9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9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3" Type="http://schemas.openxmlformats.org/officeDocument/2006/relationships/image" Target="../media/image9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5" Type="http://schemas.openxmlformats.org/officeDocument/2006/relationships/image" Target="../media/image141.png"/><Relationship Id="rId15" Type="http://schemas.openxmlformats.org/officeDocument/2006/relationships/image" Target="../media/image151.png"/><Relationship Id="rId10" Type="http://schemas.openxmlformats.org/officeDocument/2006/relationships/image" Target="../media/image146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18" Type="http://schemas.openxmlformats.org/officeDocument/2006/relationships/image" Target="../media/image166.png"/><Relationship Id="rId3" Type="http://schemas.openxmlformats.org/officeDocument/2006/relationships/image" Target="../media/image9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17" Type="http://schemas.openxmlformats.org/officeDocument/2006/relationships/image" Target="../media/image16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4.png"/><Relationship Id="rId20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5" Type="http://schemas.openxmlformats.org/officeDocument/2006/relationships/image" Target="../media/image163.png"/><Relationship Id="rId10" Type="http://schemas.openxmlformats.org/officeDocument/2006/relationships/image" Target="../media/image158.png"/><Relationship Id="rId19" Type="http://schemas.openxmlformats.org/officeDocument/2006/relationships/image" Target="../media/image167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Relationship Id="rId14" Type="http://schemas.openxmlformats.org/officeDocument/2006/relationships/image" Target="../media/image1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png"/><Relationship Id="rId18" Type="http://schemas.openxmlformats.org/officeDocument/2006/relationships/image" Target="../media/image184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2.png"/><Relationship Id="rId20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5" Type="http://schemas.openxmlformats.org/officeDocument/2006/relationships/image" Target="../media/image171.png"/><Relationship Id="rId15" Type="http://schemas.openxmlformats.org/officeDocument/2006/relationships/image" Target="../media/image181.png"/><Relationship Id="rId10" Type="http://schemas.openxmlformats.org/officeDocument/2006/relationships/image" Target="../media/image176.png"/><Relationship Id="rId19" Type="http://schemas.openxmlformats.org/officeDocument/2006/relationships/image" Target="../media/image185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18" Type="http://schemas.openxmlformats.org/officeDocument/2006/relationships/image" Target="../media/image201.png"/><Relationship Id="rId3" Type="http://schemas.openxmlformats.org/officeDocument/2006/relationships/image" Target="../media/image9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9.png"/><Relationship Id="rId20" Type="http://schemas.openxmlformats.org/officeDocument/2006/relationships/image" Target="../media/image2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9.png"/><Relationship Id="rId11" Type="http://schemas.openxmlformats.org/officeDocument/2006/relationships/image" Target="../media/image194.png"/><Relationship Id="rId5" Type="http://schemas.openxmlformats.org/officeDocument/2006/relationships/image" Target="../media/image188.png"/><Relationship Id="rId15" Type="http://schemas.openxmlformats.org/officeDocument/2006/relationships/image" Target="../media/image198.png"/><Relationship Id="rId10" Type="http://schemas.openxmlformats.org/officeDocument/2006/relationships/image" Target="../media/image193.png"/><Relationship Id="rId19" Type="http://schemas.openxmlformats.org/officeDocument/2006/relationships/image" Target="../media/image202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13.png"/><Relationship Id="rId18" Type="http://schemas.openxmlformats.org/officeDocument/2006/relationships/image" Target="../media/image218.png"/><Relationship Id="rId26" Type="http://schemas.openxmlformats.org/officeDocument/2006/relationships/image" Target="../media/image226.png"/><Relationship Id="rId3" Type="http://schemas.openxmlformats.org/officeDocument/2006/relationships/image" Target="../media/image9.png"/><Relationship Id="rId21" Type="http://schemas.openxmlformats.org/officeDocument/2006/relationships/image" Target="../media/image221.png"/><Relationship Id="rId7" Type="http://schemas.openxmlformats.org/officeDocument/2006/relationships/image" Target="../media/image207.png"/><Relationship Id="rId12" Type="http://schemas.openxmlformats.org/officeDocument/2006/relationships/image" Target="../media/image212.png"/><Relationship Id="rId17" Type="http://schemas.openxmlformats.org/officeDocument/2006/relationships/image" Target="../media/image217.png"/><Relationship Id="rId25" Type="http://schemas.openxmlformats.org/officeDocument/2006/relationships/image" Target="../media/image22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16.png"/><Relationship Id="rId20" Type="http://schemas.openxmlformats.org/officeDocument/2006/relationships/image" Target="../media/image220.png"/><Relationship Id="rId29" Type="http://schemas.openxmlformats.org/officeDocument/2006/relationships/image" Target="../media/image2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24" Type="http://schemas.openxmlformats.org/officeDocument/2006/relationships/image" Target="../media/image224.png"/><Relationship Id="rId5" Type="http://schemas.openxmlformats.org/officeDocument/2006/relationships/image" Target="../media/image205.png"/><Relationship Id="rId15" Type="http://schemas.openxmlformats.org/officeDocument/2006/relationships/image" Target="../media/image215.png"/><Relationship Id="rId23" Type="http://schemas.openxmlformats.org/officeDocument/2006/relationships/image" Target="../media/image223.png"/><Relationship Id="rId28" Type="http://schemas.openxmlformats.org/officeDocument/2006/relationships/image" Target="../media/image228.png"/><Relationship Id="rId10" Type="http://schemas.openxmlformats.org/officeDocument/2006/relationships/image" Target="../media/image210.png"/><Relationship Id="rId19" Type="http://schemas.openxmlformats.org/officeDocument/2006/relationships/image" Target="../media/image219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Relationship Id="rId14" Type="http://schemas.openxmlformats.org/officeDocument/2006/relationships/image" Target="../media/image214.png"/><Relationship Id="rId22" Type="http://schemas.openxmlformats.org/officeDocument/2006/relationships/image" Target="../media/image222.png"/><Relationship Id="rId27" Type="http://schemas.openxmlformats.org/officeDocument/2006/relationships/image" Target="../media/image2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13" Type="http://schemas.openxmlformats.org/officeDocument/2006/relationships/image" Target="../media/image239.png"/><Relationship Id="rId3" Type="http://schemas.openxmlformats.org/officeDocument/2006/relationships/image" Target="../media/image9.png"/><Relationship Id="rId7" Type="http://schemas.openxmlformats.org/officeDocument/2006/relationships/image" Target="../media/image233.png"/><Relationship Id="rId12" Type="http://schemas.openxmlformats.org/officeDocument/2006/relationships/image" Target="../media/image2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2.png"/><Relationship Id="rId11" Type="http://schemas.openxmlformats.org/officeDocument/2006/relationships/image" Target="../media/image237.png"/><Relationship Id="rId5" Type="http://schemas.openxmlformats.org/officeDocument/2006/relationships/image" Target="../media/image231.png"/><Relationship Id="rId15" Type="http://schemas.openxmlformats.org/officeDocument/2006/relationships/image" Target="../media/image241.png"/><Relationship Id="rId10" Type="http://schemas.openxmlformats.org/officeDocument/2006/relationships/image" Target="../media/image236.png"/><Relationship Id="rId4" Type="http://schemas.openxmlformats.org/officeDocument/2006/relationships/image" Target="../media/image230.png"/><Relationship Id="rId9" Type="http://schemas.openxmlformats.org/officeDocument/2006/relationships/image" Target="../media/image235.png"/><Relationship Id="rId14" Type="http://schemas.openxmlformats.org/officeDocument/2006/relationships/image" Target="../media/image2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13" Type="http://schemas.openxmlformats.org/officeDocument/2006/relationships/image" Target="../media/image251.png"/><Relationship Id="rId18" Type="http://schemas.openxmlformats.org/officeDocument/2006/relationships/image" Target="../media/image256.png"/><Relationship Id="rId3" Type="http://schemas.openxmlformats.org/officeDocument/2006/relationships/image" Target="../media/image9.png"/><Relationship Id="rId21" Type="http://schemas.openxmlformats.org/officeDocument/2006/relationships/image" Target="../media/image259.png"/><Relationship Id="rId7" Type="http://schemas.openxmlformats.org/officeDocument/2006/relationships/image" Target="../media/image245.png"/><Relationship Id="rId12" Type="http://schemas.openxmlformats.org/officeDocument/2006/relationships/image" Target="../media/image250.png"/><Relationship Id="rId17" Type="http://schemas.openxmlformats.org/officeDocument/2006/relationships/image" Target="../media/image25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54.png"/><Relationship Id="rId20" Type="http://schemas.openxmlformats.org/officeDocument/2006/relationships/image" Target="../media/image2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4.png"/><Relationship Id="rId11" Type="http://schemas.openxmlformats.org/officeDocument/2006/relationships/image" Target="../media/image249.png"/><Relationship Id="rId5" Type="http://schemas.openxmlformats.org/officeDocument/2006/relationships/image" Target="../media/image243.png"/><Relationship Id="rId15" Type="http://schemas.openxmlformats.org/officeDocument/2006/relationships/image" Target="../media/image253.png"/><Relationship Id="rId10" Type="http://schemas.openxmlformats.org/officeDocument/2006/relationships/image" Target="../media/image248.png"/><Relationship Id="rId19" Type="http://schemas.openxmlformats.org/officeDocument/2006/relationships/image" Target="../media/image257.png"/><Relationship Id="rId4" Type="http://schemas.openxmlformats.org/officeDocument/2006/relationships/image" Target="../media/image242.png"/><Relationship Id="rId9" Type="http://schemas.openxmlformats.org/officeDocument/2006/relationships/image" Target="../media/image247.png"/><Relationship Id="rId14" Type="http://schemas.openxmlformats.org/officeDocument/2006/relationships/image" Target="../media/image2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3" Type="http://schemas.openxmlformats.org/officeDocument/2006/relationships/image" Target="../media/image9.png"/><Relationship Id="rId7" Type="http://schemas.openxmlformats.org/officeDocument/2006/relationships/image" Target="../media/image263.png"/><Relationship Id="rId12" Type="http://schemas.openxmlformats.org/officeDocument/2006/relationships/image" Target="../media/image2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2.png"/><Relationship Id="rId11" Type="http://schemas.openxmlformats.org/officeDocument/2006/relationships/image" Target="../media/image267.png"/><Relationship Id="rId5" Type="http://schemas.openxmlformats.org/officeDocument/2006/relationships/image" Target="../media/image261.png"/><Relationship Id="rId10" Type="http://schemas.openxmlformats.org/officeDocument/2006/relationships/image" Target="../media/image266.png"/><Relationship Id="rId4" Type="http://schemas.openxmlformats.org/officeDocument/2006/relationships/image" Target="../media/image260.png"/><Relationship Id="rId9" Type="http://schemas.openxmlformats.org/officeDocument/2006/relationships/image" Target="../media/image2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13" Type="http://schemas.openxmlformats.org/officeDocument/2006/relationships/image" Target="../media/image278.png"/><Relationship Id="rId18" Type="http://schemas.openxmlformats.org/officeDocument/2006/relationships/image" Target="../media/image283.png"/><Relationship Id="rId3" Type="http://schemas.openxmlformats.org/officeDocument/2006/relationships/image" Target="../media/image9.png"/><Relationship Id="rId21" Type="http://schemas.openxmlformats.org/officeDocument/2006/relationships/image" Target="../media/image286.png"/><Relationship Id="rId7" Type="http://schemas.openxmlformats.org/officeDocument/2006/relationships/image" Target="../media/image272.png"/><Relationship Id="rId12" Type="http://schemas.openxmlformats.org/officeDocument/2006/relationships/image" Target="../media/image277.png"/><Relationship Id="rId17" Type="http://schemas.openxmlformats.org/officeDocument/2006/relationships/image" Target="../media/image282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81.png"/><Relationship Id="rId20" Type="http://schemas.openxmlformats.org/officeDocument/2006/relationships/image" Target="../media/image2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1.png"/><Relationship Id="rId11" Type="http://schemas.openxmlformats.org/officeDocument/2006/relationships/image" Target="../media/image276.png"/><Relationship Id="rId5" Type="http://schemas.openxmlformats.org/officeDocument/2006/relationships/image" Target="../media/image270.png"/><Relationship Id="rId15" Type="http://schemas.openxmlformats.org/officeDocument/2006/relationships/image" Target="../media/image280.png"/><Relationship Id="rId10" Type="http://schemas.openxmlformats.org/officeDocument/2006/relationships/image" Target="../media/image275.png"/><Relationship Id="rId19" Type="http://schemas.openxmlformats.org/officeDocument/2006/relationships/image" Target="../media/image284.png"/><Relationship Id="rId4" Type="http://schemas.openxmlformats.org/officeDocument/2006/relationships/image" Target="../media/image269.png"/><Relationship Id="rId9" Type="http://schemas.openxmlformats.org/officeDocument/2006/relationships/image" Target="../media/image274.png"/><Relationship Id="rId14" Type="http://schemas.openxmlformats.org/officeDocument/2006/relationships/image" Target="../media/image279.png"/><Relationship Id="rId22" Type="http://schemas.openxmlformats.org/officeDocument/2006/relationships/image" Target="../media/image28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13" Type="http://schemas.openxmlformats.org/officeDocument/2006/relationships/image" Target="../media/image298.png"/><Relationship Id="rId3" Type="http://schemas.openxmlformats.org/officeDocument/2006/relationships/image" Target="../media/image288.png"/><Relationship Id="rId7" Type="http://schemas.openxmlformats.org/officeDocument/2006/relationships/image" Target="../media/image292.png"/><Relationship Id="rId12" Type="http://schemas.openxmlformats.org/officeDocument/2006/relationships/image" Target="../media/image29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1.png"/><Relationship Id="rId11" Type="http://schemas.openxmlformats.org/officeDocument/2006/relationships/image" Target="../media/image296.png"/><Relationship Id="rId5" Type="http://schemas.openxmlformats.org/officeDocument/2006/relationships/image" Target="../media/image290.png"/><Relationship Id="rId15" Type="http://schemas.openxmlformats.org/officeDocument/2006/relationships/image" Target="../media/image300.png"/><Relationship Id="rId10" Type="http://schemas.openxmlformats.org/officeDocument/2006/relationships/image" Target="../media/image295.png"/><Relationship Id="rId4" Type="http://schemas.openxmlformats.org/officeDocument/2006/relationships/image" Target="../media/image289.png"/><Relationship Id="rId9" Type="http://schemas.openxmlformats.org/officeDocument/2006/relationships/image" Target="../media/image294.png"/><Relationship Id="rId14" Type="http://schemas.openxmlformats.org/officeDocument/2006/relationships/image" Target="../media/image29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png"/><Relationship Id="rId3" Type="http://schemas.openxmlformats.org/officeDocument/2006/relationships/image" Target="../media/image9.png"/><Relationship Id="rId7" Type="http://schemas.openxmlformats.org/officeDocument/2006/relationships/image" Target="../media/image30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4.png"/><Relationship Id="rId5" Type="http://schemas.openxmlformats.org/officeDocument/2006/relationships/image" Target="../media/image303.png"/><Relationship Id="rId10" Type="http://schemas.openxmlformats.org/officeDocument/2006/relationships/image" Target="../media/image308.png"/><Relationship Id="rId4" Type="http://schemas.openxmlformats.org/officeDocument/2006/relationships/image" Target="../media/image302.png"/><Relationship Id="rId9" Type="http://schemas.openxmlformats.org/officeDocument/2006/relationships/image" Target="../media/image30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3.png"/><Relationship Id="rId13" Type="http://schemas.openxmlformats.org/officeDocument/2006/relationships/image" Target="../media/image318.png"/><Relationship Id="rId18" Type="http://schemas.openxmlformats.org/officeDocument/2006/relationships/image" Target="../media/image323.png"/><Relationship Id="rId3" Type="http://schemas.openxmlformats.org/officeDocument/2006/relationships/image" Target="../media/image9.png"/><Relationship Id="rId21" Type="http://schemas.openxmlformats.org/officeDocument/2006/relationships/image" Target="../media/image326.png"/><Relationship Id="rId7" Type="http://schemas.openxmlformats.org/officeDocument/2006/relationships/image" Target="../media/image312.png"/><Relationship Id="rId12" Type="http://schemas.openxmlformats.org/officeDocument/2006/relationships/image" Target="../media/image317.png"/><Relationship Id="rId17" Type="http://schemas.openxmlformats.org/officeDocument/2006/relationships/image" Target="../media/image322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21.png"/><Relationship Id="rId20" Type="http://schemas.openxmlformats.org/officeDocument/2006/relationships/image" Target="../media/image3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1.png"/><Relationship Id="rId11" Type="http://schemas.openxmlformats.org/officeDocument/2006/relationships/image" Target="../media/image316.png"/><Relationship Id="rId5" Type="http://schemas.openxmlformats.org/officeDocument/2006/relationships/image" Target="../media/image310.png"/><Relationship Id="rId15" Type="http://schemas.openxmlformats.org/officeDocument/2006/relationships/image" Target="../media/image320.png"/><Relationship Id="rId10" Type="http://schemas.openxmlformats.org/officeDocument/2006/relationships/image" Target="../media/image315.png"/><Relationship Id="rId19" Type="http://schemas.openxmlformats.org/officeDocument/2006/relationships/image" Target="../media/image324.png"/><Relationship Id="rId4" Type="http://schemas.openxmlformats.org/officeDocument/2006/relationships/image" Target="../media/image309.png"/><Relationship Id="rId9" Type="http://schemas.openxmlformats.org/officeDocument/2006/relationships/image" Target="../media/image314.png"/><Relationship Id="rId14" Type="http://schemas.openxmlformats.org/officeDocument/2006/relationships/image" Target="../media/image3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1.png"/><Relationship Id="rId13" Type="http://schemas.openxmlformats.org/officeDocument/2006/relationships/image" Target="../media/image336.png"/><Relationship Id="rId18" Type="http://schemas.openxmlformats.org/officeDocument/2006/relationships/image" Target="../media/image341.png"/><Relationship Id="rId3" Type="http://schemas.openxmlformats.org/officeDocument/2006/relationships/image" Target="../media/image9.png"/><Relationship Id="rId7" Type="http://schemas.openxmlformats.org/officeDocument/2006/relationships/image" Target="../media/image330.png"/><Relationship Id="rId12" Type="http://schemas.openxmlformats.org/officeDocument/2006/relationships/image" Target="../media/image335.png"/><Relationship Id="rId17" Type="http://schemas.openxmlformats.org/officeDocument/2006/relationships/image" Target="../media/image34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9.png"/><Relationship Id="rId11" Type="http://schemas.openxmlformats.org/officeDocument/2006/relationships/image" Target="../media/image334.png"/><Relationship Id="rId5" Type="http://schemas.openxmlformats.org/officeDocument/2006/relationships/image" Target="../media/image328.png"/><Relationship Id="rId15" Type="http://schemas.openxmlformats.org/officeDocument/2006/relationships/image" Target="../media/image338.png"/><Relationship Id="rId10" Type="http://schemas.openxmlformats.org/officeDocument/2006/relationships/image" Target="../media/image333.png"/><Relationship Id="rId4" Type="http://schemas.openxmlformats.org/officeDocument/2006/relationships/image" Target="../media/image327.png"/><Relationship Id="rId9" Type="http://schemas.openxmlformats.org/officeDocument/2006/relationships/image" Target="../media/image332.png"/><Relationship Id="rId14" Type="http://schemas.openxmlformats.org/officeDocument/2006/relationships/image" Target="../media/image3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png"/><Relationship Id="rId13" Type="http://schemas.openxmlformats.org/officeDocument/2006/relationships/image" Target="../media/image352.png"/><Relationship Id="rId18" Type="http://schemas.openxmlformats.org/officeDocument/2006/relationships/image" Target="../media/image357.png"/><Relationship Id="rId3" Type="http://schemas.openxmlformats.org/officeDocument/2006/relationships/image" Target="../media/image342.png"/><Relationship Id="rId7" Type="http://schemas.openxmlformats.org/officeDocument/2006/relationships/image" Target="../media/image346.png"/><Relationship Id="rId12" Type="http://schemas.openxmlformats.org/officeDocument/2006/relationships/image" Target="../media/image351.png"/><Relationship Id="rId17" Type="http://schemas.openxmlformats.org/officeDocument/2006/relationships/image" Target="../media/image356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5.png"/><Relationship Id="rId11" Type="http://schemas.openxmlformats.org/officeDocument/2006/relationships/image" Target="../media/image350.png"/><Relationship Id="rId5" Type="http://schemas.openxmlformats.org/officeDocument/2006/relationships/image" Target="../media/image344.png"/><Relationship Id="rId15" Type="http://schemas.openxmlformats.org/officeDocument/2006/relationships/image" Target="../media/image354.png"/><Relationship Id="rId10" Type="http://schemas.openxmlformats.org/officeDocument/2006/relationships/image" Target="../media/image349.png"/><Relationship Id="rId4" Type="http://schemas.openxmlformats.org/officeDocument/2006/relationships/image" Target="../media/image343.png"/><Relationship Id="rId9" Type="http://schemas.openxmlformats.org/officeDocument/2006/relationships/image" Target="../media/image348.png"/><Relationship Id="rId14" Type="http://schemas.openxmlformats.org/officeDocument/2006/relationships/image" Target="../media/image3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png"/><Relationship Id="rId13" Type="http://schemas.openxmlformats.org/officeDocument/2006/relationships/image" Target="../media/image368.png"/><Relationship Id="rId3" Type="http://schemas.openxmlformats.org/officeDocument/2006/relationships/image" Target="../media/image358.png"/><Relationship Id="rId7" Type="http://schemas.openxmlformats.org/officeDocument/2006/relationships/image" Target="../media/image362.png"/><Relationship Id="rId12" Type="http://schemas.openxmlformats.org/officeDocument/2006/relationships/image" Target="../media/image36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1.png"/><Relationship Id="rId11" Type="http://schemas.openxmlformats.org/officeDocument/2006/relationships/image" Target="../media/image366.png"/><Relationship Id="rId5" Type="http://schemas.openxmlformats.org/officeDocument/2006/relationships/image" Target="../media/image360.png"/><Relationship Id="rId10" Type="http://schemas.openxmlformats.org/officeDocument/2006/relationships/image" Target="../media/image365.png"/><Relationship Id="rId4" Type="http://schemas.openxmlformats.org/officeDocument/2006/relationships/image" Target="../media/image359.png"/><Relationship Id="rId9" Type="http://schemas.openxmlformats.org/officeDocument/2006/relationships/image" Target="../media/image364.png"/><Relationship Id="rId14" Type="http://schemas.openxmlformats.org/officeDocument/2006/relationships/image" Target="../media/image36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5.png"/><Relationship Id="rId13" Type="http://schemas.openxmlformats.org/officeDocument/2006/relationships/image" Target="../media/image380.png"/><Relationship Id="rId18" Type="http://schemas.openxmlformats.org/officeDocument/2006/relationships/image" Target="../media/image385.png"/><Relationship Id="rId3" Type="http://schemas.openxmlformats.org/officeDocument/2006/relationships/image" Target="../media/image370.png"/><Relationship Id="rId7" Type="http://schemas.openxmlformats.org/officeDocument/2006/relationships/image" Target="../media/image374.png"/><Relationship Id="rId12" Type="http://schemas.openxmlformats.org/officeDocument/2006/relationships/image" Target="../media/image379.png"/><Relationship Id="rId17" Type="http://schemas.openxmlformats.org/officeDocument/2006/relationships/image" Target="../media/image384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83.png"/><Relationship Id="rId20" Type="http://schemas.openxmlformats.org/officeDocument/2006/relationships/image" Target="../media/image3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3.png"/><Relationship Id="rId11" Type="http://schemas.openxmlformats.org/officeDocument/2006/relationships/image" Target="../media/image378.png"/><Relationship Id="rId5" Type="http://schemas.openxmlformats.org/officeDocument/2006/relationships/image" Target="../media/image372.png"/><Relationship Id="rId15" Type="http://schemas.openxmlformats.org/officeDocument/2006/relationships/image" Target="../media/image382.png"/><Relationship Id="rId10" Type="http://schemas.openxmlformats.org/officeDocument/2006/relationships/image" Target="../media/image377.png"/><Relationship Id="rId19" Type="http://schemas.openxmlformats.org/officeDocument/2006/relationships/image" Target="../media/image386.png"/><Relationship Id="rId4" Type="http://schemas.openxmlformats.org/officeDocument/2006/relationships/image" Target="../media/image371.png"/><Relationship Id="rId9" Type="http://schemas.openxmlformats.org/officeDocument/2006/relationships/image" Target="../media/image376.png"/><Relationship Id="rId14" Type="http://schemas.openxmlformats.org/officeDocument/2006/relationships/image" Target="../media/image3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397.png"/><Relationship Id="rId18" Type="http://schemas.openxmlformats.org/officeDocument/2006/relationships/image" Target="../media/image402.png"/><Relationship Id="rId26" Type="http://schemas.openxmlformats.org/officeDocument/2006/relationships/image" Target="../media/image410.png"/><Relationship Id="rId3" Type="http://schemas.openxmlformats.org/officeDocument/2006/relationships/image" Target="../media/image9.png"/><Relationship Id="rId21" Type="http://schemas.openxmlformats.org/officeDocument/2006/relationships/image" Target="../media/image40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401.png"/><Relationship Id="rId25" Type="http://schemas.openxmlformats.org/officeDocument/2006/relationships/image" Target="../media/image409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00.png"/><Relationship Id="rId20" Type="http://schemas.openxmlformats.org/officeDocument/2006/relationships/image" Target="../media/image404.png"/><Relationship Id="rId29" Type="http://schemas.openxmlformats.org/officeDocument/2006/relationships/image" Target="../media/image4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408.png"/><Relationship Id="rId5" Type="http://schemas.openxmlformats.org/officeDocument/2006/relationships/image" Target="../media/image389.png"/><Relationship Id="rId15" Type="http://schemas.openxmlformats.org/officeDocument/2006/relationships/image" Target="../media/image399.png"/><Relationship Id="rId23" Type="http://schemas.openxmlformats.org/officeDocument/2006/relationships/image" Target="../media/image407.png"/><Relationship Id="rId28" Type="http://schemas.openxmlformats.org/officeDocument/2006/relationships/image" Target="../media/image412.png"/><Relationship Id="rId10" Type="http://schemas.openxmlformats.org/officeDocument/2006/relationships/image" Target="../media/image394.png"/><Relationship Id="rId19" Type="http://schemas.openxmlformats.org/officeDocument/2006/relationships/image" Target="../media/image403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398.png"/><Relationship Id="rId22" Type="http://schemas.openxmlformats.org/officeDocument/2006/relationships/image" Target="../media/image406.png"/><Relationship Id="rId27" Type="http://schemas.openxmlformats.org/officeDocument/2006/relationships/image" Target="../media/image41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9.png"/><Relationship Id="rId13" Type="http://schemas.openxmlformats.org/officeDocument/2006/relationships/image" Target="../media/image424.png"/><Relationship Id="rId18" Type="http://schemas.openxmlformats.org/officeDocument/2006/relationships/image" Target="../media/image429.png"/><Relationship Id="rId3" Type="http://schemas.openxmlformats.org/officeDocument/2006/relationships/image" Target="../media/image414.png"/><Relationship Id="rId21" Type="http://schemas.openxmlformats.org/officeDocument/2006/relationships/image" Target="../media/image432.png"/><Relationship Id="rId7" Type="http://schemas.openxmlformats.org/officeDocument/2006/relationships/image" Target="../media/image418.png"/><Relationship Id="rId12" Type="http://schemas.openxmlformats.org/officeDocument/2006/relationships/image" Target="../media/image423.png"/><Relationship Id="rId17" Type="http://schemas.openxmlformats.org/officeDocument/2006/relationships/image" Target="../media/image428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27.png"/><Relationship Id="rId20" Type="http://schemas.openxmlformats.org/officeDocument/2006/relationships/image" Target="../media/image4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7.png"/><Relationship Id="rId11" Type="http://schemas.openxmlformats.org/officeDocument/2006/relationships/image" Target="../media/image422.png"/><Relationship Id="rId5" Type="http://schemas.openxmlformats.org/officeDocument/2006/relationships/image" Target="../media/image416.png"/><Relationship Id="rId15" Type="http://schemas.openxmlformats.org/officeDocument/2006/relationships/image" Target="../media/image426.png"/><Relationship Id="rId10" Type="http://schemas.openxmlformats.org/officeDocument/2006/relationships/image" Target="../media/image421.png"/><Relationship Id="rId19" Type="http://schemas.openxmlformats.org/officeDocument/2006/relationships/image" Target="../media/image430.png"/><Relationship Id="rId4" Type="http://schemas.openxmlformats.org/officeDocument/2006/relationships/image" Target="../media/image415.png"/><Relationship Id="rId9" Type="http://schemas.openxmlformats.org/officeDocument/2006/relationships/image" Target="../media/image420.png"/><Relationship Id="rId14" Type="http://schemas.openxmlformats.org/officeDocument/2006/relationships/image" Target="../media/image4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8.png"/><Relationship Id="rId13" Type="http://schemas.openxmlformats.org/officeDocument/2006/relationships/image" Target="../media/image443.png"/><Relationship Id="rId3" Type="http://schemas.openxmlformats.org/officeDocument/2006/relationships/image" Target="../media/image433.png"/><Relationship Id="rId7" Type="http://schemas.openxmlformats.org/officeDocument/2006/relationships/image" Target="../media/image437.png"/><Relationship Id="rId12" Type="http://schemas.openxmlformats.org/officeDocument/2006/relationships/image" Target="../media/image4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6.png"/><Relationship Id="rId11" Type="http://schemas.openxmlformats.org/officeDocument/2006/relationships/image" Target="../media/image441.png"/><Relationship Id="rId5" Type="http://schemas.openxmlformats.org/officeDocument/2006/relationships/image" Target="../media/image435.png"/><Relationship Id="rId10" Type="http://schemas.openxmlformats.org/officeDocument/2006/relationships/image" Target="../media/image440.png"/><Relationship Id="rId4" Type="http://schemas.openxmlformats.org/officeDocument/2006/relationships/image" Target="../media/image434.png"/><Relationship Id="rId9" Type="http://schemas.openxmlformats.org/officeDocument/2006/relationships/image" Target="../media/image439.png"/><Relationship Id="rId14" Type="http://schemas.openxmlformats.org/officeDocument/2006/relationships/image" Target="../media/image44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455.png"/><Relationship Id="rId18" Type="http://schemas.openxmlformats.org/officeDocument/2006/relationships/image" Target="../media/image460.png"/><Relationship Id="rId3" Type="http://schemas.openxmlformats.org/officeDocument/2006/relationships/image" Target="../media/image445.png"/><Relationship Id="rId7" Type="http://schemas.openxmlformats.org/officeDocument/2006/relationships/image" Target="../media/image449.png"/><Relationship Id="rId12" Type="http://schemas.openxmlformats.org/officeDocument/2006/relationships/image" Target="../media/image454.png"/><Relationship Id="rId17" Type="http://schemas.openxmlformats.org/officeDocument/2006/relationships/image" Target="../media/image459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8.png"/><Relationship Id="rId11" Type="http://schemas.openxmlformats.org/officeDocument/2006/relationships/image" Target="../media/image453.png"/><Relationship Id="rId5" Type="http://schemas.openxmlformats.org/officeDocument/2006/relationships/image" Target="../media/image447.png"/><Relationship Id="rId15" Type="http://schemas.openxmlformats.org/officeDocument/2006/relationships/image" Target="../media/image457.png"/><Relationship Id="rId10" Type="http://schemas.openxmlformats.org/officeDocument/2006/relationships/image" Target="../media/image452.png"/><Relationship Id="rId4" Type="http://schemas.openxmlformats.org/officeDocument/2006/relationships/image" Target="../media/image446.png"/><Relationship Id="rId9" Type="http://schemas.openxmlformats.org/officeDocument/2006/relationships/image" Target="../media/image451.png"/><Relationship Id="rId14" Type="http://schemas.openxmlformats.org/officeDocument/2006/relationships/image" Target="../media/image45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6.png"/><Relationship Id="rId3" Type="http://schemas.openxmlformats.org/officeDocument/2006/relationships/image" Target="../media/image461.png"/><Relationship Id="rId7" Type="http://schemas.openxmlformats.org/officeDocument/2006/relationships/image" Target="../media/image46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4.png"/><Relationship Id="rId5" Type="http://schemas.openxmlformats.org/officeDocument/2006/relationships/image" Target="../media/image463.png"/><Relationship Id="rId10" Type="http://schemas.openxmlformats.org/officeDocument/2006/relationships/image" Target="../media/image468.png"/><Relationship Id="rId4" Type="http://schemas.openxmlformats.org/officeDocument/2006/relationships/image" Target="../media/image462.png"/><Relationship Id="rId9" Type="http://schemas.openxmlformats.org/officeDocument/2006/relationships/image" Target="../media/image46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9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9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9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03498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179463"/>
            <a:ext cx="11021467" cy="13716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3003798"/>
            <a:ext cx="6876157" cy="2839194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5671" y="3003798"/>
            <a:ext cx="3620988" cy="2839194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072211"/>
            <a:ext cx="6851898" cy="1905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1" y="3840361"/>
            <a:ext cx="3169890" cy="301749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1098" y="2455069"/>
            <a:ext cx="3535561" cy="3463230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585192" y="137071"/>
            <a:ext cx="90582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11" name="SK-1-text-10"/>
          <p:cNvSpPr/>
          <p:nvPr/>
        </p:nvSpPr>
        <p:spPr>
          <a:xfrm>
            <a:off x="572988" y="1206996"/>
            <a:ext cx="10862965" cy="15155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775"/>
              </a:lnSpc>
              <a:buNone/>
            </a:pPr>
            <a:r>
              <a:rPr lang="en-US" sz="525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Pharmacological Management of</a:t>
            </a:r>
            <a:endParaRPr lang="en-US" sz="5250" dirty="0"/>
          </a:p>
          <a:p>
            <a:pPr marL="0" indent="0" algn="l">
              <a:lnSpc>
                <a:spcPts val="5775"/>
              </a:lnSpc>
              <a:buNone/>
            </a:pPr>
            <a:r>
              <a:rPr lang="en-US" sz="525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Parkinson’s Disease</a:t>
            </a:r>
            <a:endParaRPr lang="en-US" sz="5250" dirty="0"/>
          </a:p>
        </p:txBody>
      </p:sp>
      <p:sp>
        <p:nvSpPr>
          <p:cNvPr id="12" name="SK-1-text-11"/>
          <p:cNvSpPr/>
          <p:nvPr/>
        </p:nvSpPr>
        <p:spPr>
          <a:xfrm>
            <a:off x="560784" y="3134023"/>
            <a:ext cx="6937177" cy="1714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13"/>
              </a:lnSpc>
              <a:buNone/>
            </a:pPr>
            <a:r>
              <a:rPr lang="en-US" sz="26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comprehensive guide to Parkinson’s</a:t>
            </a:r>
            <a:endParaRPr lang="en-US" sz="2625" dirty="0"/>
          </a:p>
          <a:p>
            <a:pPr marL="0" indent="0" algn="l">
              <a:lnSpc>
                <a:spcPts val="3413"/>
              </a:lnSpc>
              <a:buNone/>
            </a:pPr>
            <a:r>
              <a:rPr lang="en-US" sz="26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pharmacotherapy for GP trainees, updated</a:t>
            </a:r>
            <a:endParaRPr lang="en-US" sz="2625" dirty="0"/>
          </a:p>
          <a:p>
            <a:pPr marL="0" indent="0" algn="l">
              <a:lnSpc>
                <a:spcPts val="3413"/>
              </a:lnSpc>
              <a:buNone/>
            </a:pPr>
            <a:r>
              <a:rPr lang="en-US" sz="26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NICE NG71 December 2024 and BNF</a:t>
            </a:r>
            <a:endParaRPr lang="en-US" sz="2625" dirty="0"/>
          </a:p>
          <a:p>
            <a:pPr marL="0" indent="0" algn="l">
              <a:lnSpc>
                <a:spcPts val="3413"/>
              </a:lnSpc>
              <a:buNone/>
            </a:pPr>
            <a:r>
              <a:rPr lang="en-US" sz="26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2025–2026 standards.</a:t>
            </a:r>
            <a:endParaRPr lang="en-US" sz="2625" dirty="0"/>
          </a:p>
        </p:txBody>
      </p:sp>
      <p:sp>
        <p:nvSpPr>
          <p:cNvPr id="13" name="SK-1-text-12"/>
          <p:cNvSpPr/>
          <p:nvPr/>
        </p:nvSpPr>
        <p:spPr>
          <a:xfrm>
            <a:off x="572988" y="5500092"/>
            <a:ext cx="116190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Created: May 2026 · Bradford VTS · www.bradfordvts.co.uk</a:t>
            </a:r>
            <a:endParaRPr lang="en-US" sz="1725" dirty="0"/>
          </a:p>
        </p:txBody>
      </p:sp>
      <p:sp>
        <p:nvSpPr>
          <p:cNvPr id="14" name="SK-1-text-13"/>
          <p:cNvSpPr/>
          <p:nvPr/>
        </p:nvSpPr>
        <p:spPr>
          <a:xfrm>
            <a:off x="560784" y="6172200"/>
            <a:ext cx="1163121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Always verify drug doses against the latest NICE/BNF guidance. For educational purposes only.</a:t>
            </a:r>
            <a:endParaRPr lang="en-US" sz="14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1160413"/>
            <a:ext cx="11167765" cy="381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851571"/>
            <a:ext cx="6900565" cy="1467594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851571"/>
            <a:ext cx="121890" cy="1467594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0" y="2642295"/>
            <a:ext cx="6217890" cy="952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456384"/>
            <a:ext cx="6900565" cy="61719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4210794"/>
            <a:ext cx="6900565" cy="1769269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4210794"/>
            <a:ext cx="121890" cy="1769269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380" y="5303193"/>
            <a:ext cx="6217890" cy="952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88361" y="4354711"/>
            <a:ext cx="402282" cy="253603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41890" y="1851571"/>
            <a:ext cx="3937992" cy="4498777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969" y="6565106"/>
            <a:ext cx="11167765" cy="952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22282" y="2043559"/>
            <a:ext cx="3291780" cy="4094113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76157" y="1954411"/>
            <a:ext cx="390079" cy="37713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7396" y="3524994"/>
            <a:ext cx="329059" cy="281136"/>
          </a:xfrm>
          <a:prstGeom prst="rect">
            <a:avLst/>
          </a:prstGeom>
        </p:spPr>
      </p:pic>
      <p:sp>
        <p:nvSpPr>
          <p:cNvPr id="17" name="SK-10-text-16"/>
          <p:cNvSpPr/>
          <p:nvPr/>
        </p:nvSpPr>
        <p:spPr>
          <a:xfrm>
            <a:off x="475357" y="185142"/>
            <a:ext cx="602075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· DRUG CLASSES</a:t>
            </a:r>
            <a:endParaRPr lang="en-US" sz="1575" dirty="0"/>
          </a:p>
        </p:txBody>
      </p:sp>
      <p:sp>
        <p:nvSpPr>
          <p:cNvPr id="18" name="SK-10-text-17"/>
          <p:cNvSpPr/>
          <p:nvPr/>
        </p:nvSpPr>
        <p:spPr>
          <a:xfrm>
            <a:off x="487561" y="555427"/>
            <a:ext cx="881919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MAO-B Inhibitors</a:t>
            </a:r>
            <a:endParaRPr lang="en-US" sz="3525" dirty="0"/>
          </a:p>
        </p:txBody>
      </p:sp>
      <p:sp>
        <p:nvSpPr>
          <p:cNvPr id="19" name="SK-10-text-18"/>
          <p:cNvSpPr/>
          <p:nvPr/>
        </p:nvSpPr>
        <p:spPr>
          <a:xfrm>
            <a:off x="475357" y="1316682"/>
            <a:ext cx="1171664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"Reducing dopamine breakdown — as monotherapy or adjunct to levodopa"</a:t>
            </a:r>
            <a:endParaRPr lang="en-US" sz="2100" dirty="0"/>
          </a:p>
        </p:txBody>
      </p:sp>
      <p:sp>
        <p:nvSpPr>
          <p:cNvPr id="20" name="SK-10-text-19"/>
          <p:cNvSpPr/>
          <p:nvPr/>
        </p:nvSpPr>
        <p:spPr>
          <a:xfrm>
            <a:off x="767953" y="1981944"/>
            <a:ext cx="60674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Rasagiline (Azilect)</a:t>
            </a:r>
            <a:endParaRPr lang="en-US" sz="1950" dirty="0"/>
          </a:p>
        </p:txBody>
      </p:sp>
      <p:sp>
        <p:nvSpPr>
          <p:cNvPr id="21" name="SK-10-text-20"/>
          <p:cNvSpPr/>
          <p:nvPr/>
        </p:nvSpPr>
        <p:spPr>
          <a:xfrm>
            <a:off x="767953" y="2331690"/>
            <a:ext cx="33089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mg once daily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767953" y="2715667"/>
            <a:ext cx="114240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Used as adjunct to levodopa to reduce motor fluctuations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767953" y="2983111"/>
            <a:ext cx="114240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May have mild neuroprotective effect (TEMPO trial — not yet clinically proven)</a:t>
            </a:r>
            <a:endParaRPr lang="en-US" sz="1500" dirty="0"/>
          </a:p>
        </p:txBody>
      </p:sp>
      <p:sp>
        <p:nvSpPr>
          <p:cNvPr id="24" name="SK-10-text-23"/>
          <p:cNvSpPr/>
          <p:nvPr/>
        </p:nvSpPr>
        <p:spPr>
          <a:xfrm>
            <a:off x="950863" y="3545532"/>
            <a:ext cx="619348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DANGEROUS INTERACTION: Rasagiline / Selegiline + Pethidine → Risk of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Serotonin Syndrome — NEVER co-prescribe</a:t>
            </a:r>
            <a:endParaRPr lang="en-US" sz="1500" dirty="0"/>
          </a:p>
        </p:txBody>
      </p:sp>
      <p:sp>
        <p:nvSpPr>
          <p:cNvPr id="25" name="SK-10-text-24"/>
          <p:cNvSpPr/>
          <p:nvPr/>
        </p:nvSpPr>
        <p:spPr>
          <a:xfrm>
            <a:off x="767953" y="4375398"/>
            <a:ext cx="933640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Selegiline (Eldepryl / Zelapar)</a:t>
            </a:r>
            <a:endParaRPr lang="en-US" sz="1950" dirty="0"/>
          </a:p>
        </p:txBody>
      </p:sp>
      <p:sp>
        <p:nvSpPr>
          <p:cNvPr id="26" name="SK-10-text-25"/>
          <p:cNvSpPr/>
          <p:nvPr/>
        </p:nvSpPr>
        <p:spPr>
          <a:xfrm>
            <a:off x="767953" y="4738836"/>
            <a:ext cx="9467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Oral: 5–10 mg once daily in the morning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767953" y="5006280"/>
            <a:ext cx="114240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Buccal (Zelapar 1.25 mg): higher bioavailability — useful in swallowing difficulty</a:t>
            </a:r>
            <a:endParaRPr lang="en-US" sz="1500" dirty="0"/>
          </a:p>
        </p:txBody>
      </p:sp>
      <p:sp>
        <p:nvSpPr>
          <p:cNvPr id="28" name="SK-10-text-27"/>
          <p:cNvSpPr/>
          <p:nvPr/>
        </p:nvSpPr>
        <p:spPr>
          <a:xfrm>
            <a:off x="767953" y="5383411"/>
            <a:ext cx="114240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Stimulant metabolites — take in the morning; risk of insomnia if taken late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767953" y="5650855"/>
            <a:ext cx="114240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Zelapar dissolves under the tongue — useful when oral route is compromised</a:t>
            </a:r>
            <a:endParaRPr lang="en-US" sz="1500" dirty="0"/>
          </a:p>
        </p:txBody>
      </p:sp>
      <p:sp>
        <p:nvSpPr>
          <p:cNvPr id="30" name="SK-10-text-29"/>
          <p:cNvSpPr/>
          <p:nvPr/>
        </p:nvSpPr>
        <p:spPr>
          <a:xfrm>
            <a:off x="548580" y="6082903"/>
            <a:ext cx="647387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Caution with SSRIs and SNRIs — serotonin interactions possible at therapeutic doses.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the full medication list.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475357" y="6631632"/>
            <a:ext cx="117166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Parkinson's Disease Pharmacology · NICE NG71 Dec 2024</a:t>
            </a:r>
            <a:endParaRPr lang="en-US" sz="1125" dirty="0"/>
          </a:p>
        </p:txBody>
      </p:sp>
      <p:sp>
        <p:nvSpPr>
          <p:cNvPr id="32" name="SK-10-text-31"/>
          <p:cNvSpPr/>
          <p:nvPr/>
        </p:nvSpPr>
        <p:spPr>
          <a:xfrm>
            <a:off x="11164788" y="6631632"/>
            <a:ext cx="52729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32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005" y="0"/>
            <a:ext cx="57150" cy="1494979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61" y="1416844"/>
            <a:ext cx="10984855" cy="1905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6478042"/>
            <a:ext cx="11570196" cy="1905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184577"/>
            <a:ext cx="1901875" cy="167327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7655" y="1824186"/>
            <a:ext cx="5071765" cy="2146548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7655" y="1824186"/>
            <a:ext cx="121890" cy="2146548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9694" y="3456384"/>
            <a:ext cx="4949875" cy="47312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7655" y="4196953"/>
            <a:ext cx="5071765" cy="202302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17655" y="4196953"/>
            <a:ext cx="121890" cy="2023021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39694" y="5849838"/>
            <a:ext cx="4949875" cy="329059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48392" y="4306788"/>
            <a:ext cx="731490" cy="260598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9992" y="3415159"/>
            <a:ext cx="5279082" cy="1501825"/>
          </a:xfrm>
          <a:prstGeom prst="rect">
            <a:avLst/>
          </a:prstGeom>
        </p:spPr>
      </p:pic>
      <p:sp>
        <p:nvSpPr>
          <p:cNvPr id="15" name="SK-11-text-14"/>
          <p:cNvSpPr/>
          <p:nvPr/>
        </p:nvSpPr>
        <p:spPr>
          <a:xfrm>
            <a:off x="131266" y="191988"/>
            <a:ext cx="231577" cy="1323529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5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</a:t>
            </a:r>
            <a:endParaRPr lang="en-US" sz="1650" dirty="0"/>
          </a:p>
        </p:txBody>
      </p:sp>
      <p:sp>
        <p:nvSpPr>
          <p:cNvPr id="16" name="SK-11-text-15"/>
          <p:cNvSpPr/>
          <p:nvPr/>
        </p:nvSpPr>
        <p:spPr>
          <a:xfrm>
            <a:off x="889992" y="342900"/>
            <a:ext cx="775335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COMT Inhibitors</a:t>
            </a:r>
            <a:endParaRPr lang="en-US" sz="3300" dirty="0"/>
          </a:p>
        </p:txBody>
      </p:sp>
      <p:sp>
        <p:nvSpPr>
          <p:cNvPr id="17" name="SK-11-text-16"/>
          <p:cNvSpPr/>
          <p:nvPr/>
        </p:nvSpPr>
        <p:spPr>
          <a:xfrm>
            <a:off x="889992" y="891480"/>
            <a:ext cx="1130200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7180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Extending levodopa’s reach by blocking peripheral breakdown</a:t>
            </a:r>
            <a:endParaRPr lang="en-US" sz="2550" dirty="0"/>
          </a:p>
        </p:txBody>
      </p:sp>
      <p:sp>
        <p:nvSpPr>
          <p:cNvPr id="18" name="SK-11-text-17"/>
          <p:cNvSpPr/>
          <p:nvPr/>
        </p:nvSpPr>
        <p:spPr>
          <a:xfrm>
            <a:off x="865584" y="1837879"/>
            <a:ext cx="5327898" cy="12069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COMT inhibitors block catechol-O-methyltransferase,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reducing peripheral levodopa metabolism and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extending its duration of action. Used only as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adjuncts to levodopa — no benefit as monotherapy.</a:t>
            </a:r>
            <a:endParaRPr lang="en-US" sz="1650" dirty="0"/>
          </a:p>
        </p:txBody>
      </p:sp>
      <p:sp>
        <p:nvSpPr>
          <p:cNvPr id="19" name="SK-11-text-18"/>
          <p:cNvSpPr/>
          <p:nvPr/>
        </p:nvSpPr>
        <p:spPr>
          <a:xfrm>
            <a:off x="1341090" y="5054203"/>
            <a:ext cx="108509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Result: Longer ‘ON’ time, reduced wearing-off episodes</a:t>
            </a:r>
            <a:endParaRPr lang="en-US" sz="1350" dirty="0"/>
          </a:p>
        </p:txBody>
      </p:sp>
      <p:sp>
        <p:nvSpPr>
          <p:cNvPr id="20" name="SK-11-text-19"/>
          <p:cNvSpPr/>
          <p:nvPr/>
        </p:nvSpPr>
        <p:spPr>
          <a:xfrm>
            <a:off x="6961584" y="1927027"/>
            <a:ext cx="523041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Entacapone (Comtess / Stalevo)</a:t>
            </a:r>
            <a:endParaRPr lang="en-US" sz="1725" dirty="0"/>
          </a:p>
        </p:txBody>
      </p:sp>
      <p:sp>
        <p:nvSpPr>
          <p:cNvPr id="21" name="SK-11-text-20"/>
          <p:cNvSpPr/>
          <p:nvPr/>
        </p:nvSpPr>
        <p:spPr>
          <a:xfrm>
            <a:off x="6949380" y="2290465"/>
            <a:ext cx="5242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200mg with EACH dose of levodopa (max 10 doses/day)</a:t>
            </a:r>
            <a:endParaRPr lang="en-US" sz="1350" dirty="0"/>
          </a:p>
        </p:txBody>
      </p:sp>
      <p:sp>
        <p:nvSpPr>
          <p:cNvPr id="22" name="SK-11-text-21"/>
          <p:cNvSpPr/>
          <p:nvPr/>
        </p:nvSpPr>
        <p:spPr>
          <a:xfrm>
            <a:off x="6961584" y="2612827"/>
            <a:ext cx="52304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Reduces wearing-off and extends ON time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6961584" y="2887117"/>
            <a:ext cx="443775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Combined preparation available: Stalevo (levodopa +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carbidopa + entacapone)</a:t>
            </a:r>
            <a:endParaRPr lang="en-US" sz="1350" dirty="0"/>
          </a:p>
        </p:txBody>
      </p:sp>
      <p:sp>
        <p:nvSpPr>
          <p:cNvPr id="24" name="SK-11-text-23"/>
          <p:cNvSpPr/>
          <p:nvPr/>
        </p:nvSpPr>
        <p:spPr>
          <a:xfrm>
            <a:off x="6949380" y="3490615"/>
            <a:ext cx="410869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Diarrhoea · Orange urine (harmless — warn patient) ·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unmask dyskinesia</a:t>
            </a:r>
            <a:endParaRPr lang="en-US" sz="1350" dirty="0"/>
          </a:p>
        </p:txBody>
      </p:sp>
      <p:sp>
        <p:nvSpPr>
          <p:cNvPr id="25" name="SK-11-text-24"/>
          <p:cNvSpPr/>
          <p:nvPr/>
        </p:nvSpPr>
        <p:spPr>
          <a:xfrm>
            <a:off x="6961584" y="4320480"/>
            <a:ext cx="523041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Opicapone (Ongentys)</a:t>
            </a:r>
            <a:endParaRPr lang="en-US" sz="1725" dirty="0"/>
          </a:p>
        </p:txBody>
      </p:sp>
      <p:sp>
        <p:nvSpPr>
          <p:cNvPr id="26" name="SK-11-text-25"/>
          <p:cNvSpPr/>
          <p:nvPr/>
        </p:nvSpPr>
        <p:spPr>
          <a:xfrm>
            <a:off x="11009263" y="4347865"/>
            <a:ext cx="990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NEWER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6961584" y="4704457"/>
            <a:ext cx="52304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50mg once daily at bedtime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6961584" y="5019973"/>
            <a:ext cx="52304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Once-daily dosing — improved adherence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6961584" y="5301109"/>
            <a:ext cx="449877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NICE NG71 (Dec 2024): recommended for end-of-dose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motor fluctuations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6961584" y="5925294"/>
            <a:ext cx="52304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Dyskinesia · Constipation · Less diarrhoea than entacapone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9692580" y="6590407"/>
            <a:ext cx="24994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bradfordvts.co.uk</a:t>
            </a:r>
            <a:endParaRPr lang="en-US" sz="1050" dirty="0"/>
          </a:p>
        </p:txBody>
      </p:sp>
      <p:sp>
        <p:nvSpPr>
          <p:cNvPr id="32" name="SK-11-text-31"/>
          <p:cNvSpPr/>
          <p:nvPr/>
        </p:nvSpPr>
        <p:spPr>
          <a:xfrm>
            <a:off x="10911780" y="6597253"/>
            <a:ext cx="12802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11 of 32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1263" cy="65151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788" y="1674763"/>
            <a:ext cx="560784" cy="3810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769" y="1927027"/>
            <a:ext cx="5681365" cy="2372767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769" y="1927027"/>
            <a:ext cx="341263" cy="30167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769" y="4464546"/>
            <a:ext cx="5681365" cy="1803648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769" y="4526161"/>
            <a:ext cx="97482" cy="1680121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3082" y="3689598"/>
            <a:ext cx="4572000" cy="257859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50761" y="5246340"/>
            <a:ext cx="1341090" cy="1268611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1584" y="726877"/>
            <a:ext cx="4376886" cy="2667744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086" y="4642842"/>
            <a:ext cx="316855" cy="308521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4086" y="2084784"/>
            <a:ext cx="316855" cy="322213"/>
          </a:xfrm>
          <a:prstGeom prst="rect">
            <a:avLst/>
          </a:prstGeom>
        </p:spPr>
      </p:pic>
      <p:sp>
        <p:nvSpPr>
          <p:cNvPr id="15" name="SK-12-text-14"/>
          <p:cNvSpPr/>
          <p:nvPr/>
        </p:nvSpPr>
        <p:spPr>
          <a:xfrm>
            <a:off x="865584" y="548580"/>
            <a:ext cx="54768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Amantadine</a:t>
            </a:r>
            <a:endParaRPr lang="en-US" sz="3450" dirty="0"/>
          </a:p>
        </p:txBody>
      </p:sp>
      <p:sp>
        <p:nvSpPr>
          <p:cNvPr id="16" name="SK-12-text-15"/>
          <p:cNvSpPr/>
          <p:nvPr/>
        </p:nvSpPr>
        <p:spPr>
          <a:xfrm>
            <a:off x="853380" y="1145232"/>
            <a:ext cx="1133862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NMDA Receptor Antagonist · Dual-Role Agent</a:t>
            </a:r>
            <a:endParaRPr lang="en-US" sz="1800" dirty="0"/>
          </a:p>
        </p:txBody>
      </p:sp>
      <p:sp>
        <p:nvSpPr>
          <p:cNvPr id="17" name="SK-12-text-16"/>
          <p:cNvSpPr/>
          <p:nvPr/>
        </p:nvSpPr>
        <p:spPr>
          <a:xfrm>
            <a:off x="1365498" y="2112169"/>
            <a:ext cx="48787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It Do?</a:t>
            </a:r>
            <a:endParaRPr lang="en-US" sz="1950" dirty="0"/>
          </a:p>
        </p:txBody>
      </p:sp>
      <p:sp>
        <p:nvSpPr>
          <p:cNvPr id="18" name="SK-12-text-17"/>
          <p:cNvSpPr/>
          <p:nvPr/>
        </p:nvSpPr>
        <p:spPr>
          <a:xfrm>
            <a:off x="987475" y="2503140"/>
            <a:ext cx="515719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NMDA receptor antagonist — reduces glutamate-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mediated excitotoxicity</a:t>
            </a:r>
            <a:endParaRPr lang="en-US" sz="1650" dirty="0"/>
          </a:p>
        </p:txBody>
      </p:sp>
      <p:sp>
        <p:nvSpPr>
          <p:cNvPr id="19" name="SK-12-text-18"/>
          <p:cNvSpPr/>
          <p:nvPr/>
        </p:nvSpPr>
        <p:spPr>
          <a:xfrm>
            <a:off x="987475" y="3065413"/>
            <a:ext cx="480357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Weak dopaminergic and weak anticholinergic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properties</a:t>
            </a:r>
            <a:endParaRPr lang="en-US" sz="1650" dirty="0"/>
          </a:p>
        </p:txBody>
      </p:sp>
      <p:sp>
        <p:nvSpPr>
          <p:cNvPr id="20" name="SK-12-text-19"/>
          <p:cNvSpPr/>
          <p:nvPr/>
        </p:nvSpPr>
        <p:spPr>
          <a:xfrm>
            <a:off x="987475" y="3627834"/>
            <a:ext cx="5303490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Dual clinical role: mild motor benefit in early PD and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unique antidyskinetic effect in advanced disease</a:t>
            </a:r>
            <a:endParaRPr lang="en-US" sz="1650" dirty="0"/>
          </a:p>
        </p:txBody>
      </p:sp>
      <p:sp>
        <p:nvSpPr>
          <p:cNvPr id="21" name="SK-12-text-20"/>
          <p:cNvSpPr/>
          <p:nvPr/>
        </p:nvSpPr>
        <p:spPr>
          <a:xfrm>
            <a:off x="1377553" y="4656534"/>
            <a:ext cx="765238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BNF Dose (2025–2026)</a:t>
            </a:r>
            <a:endParaRPr lang="en-US" sz="1950" dirty="0"/>
          </a:p>
        </p:txBody>
      </p:sp>
      <p:sp>
        <p:nvSpPr>
          <p:cNvPr id="22" name="SK-12-text-21"/>
          <p:cNvSpPr/>
          <p:nvPr/>
        </p:nvSpPr>
        <p:spPr>
          <a:xfrm>
            <a:off x="987475" y="5054203"/>
            <a:ext cx="68941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Start: 100mg once daily</a:t>
            </a:r>
            <a:endParaRPr lang="en-US" sz="1650" dirty="0"/>
          </a:p>
        </p:txBody>
      </p:sp>
      <p:sp>
        <p:nvSpPr>
          <p:cNvPr id="23" name="SK-12-text-22"/>
          <p:cNvSpPr/>
          <p:nvPr/>
        </p:nvSpPr>
        <p:spPr>
          <a:xfrm>
            <a:off x="987475" y="5335488"/>
            <a:ext cx="86544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Increase to: 100mg twice daily</a:t>
            </a:r>
            <a:endParaRPr lang="en-US" sz="1650" dirty="0"/>
          </a:p>
        </p:txBody>
      </p:sp>
      <p:sp>
        <p:nvSpPr>
          <p:cNvPr id="24" name="SK-12-text-23"/>
          <p:cNvSpPr/>
          <p:nvPr/>
        </p:nvSpPr>
        <p:spPr>
          <a:xfrm>
            <a:off x="987475" y="5609779"/>
            <a:ext cx="56368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Maximum: 400mg/day</a:t>
            </a:r>
            <a:endParaRPr lang="en-US" sz="1650" dirty="0"/>
          </a:p>
        </p:txBody>
      </p:sp>
      <p:sp>
        <p:nvSpPr>
          <p:cNvPr id="25" name="SK-12-text-24"/>
          <p:cNvSpPr/>
          <p:nvPr/>
        </p:nvSpPr>
        <p:spPr>
          <a:xfrm>
            <a:off x="987475" y="5877223"/>
            <a:ext cx="89011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⚠️ Reduce dose in renal impairment</a:t>
            </a:r>
            <a:endParaRPr lang="en-US" sz="1575" dirty="0"/>
          </a:p>
        </p:txBody>
      </p:sp>
      <p:sp>
        <p:nvSpPr>
          <p:cNvPr id="26" name="SK-12-text-25"/>
          <p:cNvSpPr/>
          <p:nvPr/>
        </p:nvSpPr>
        <p:spPr>
          <a:xfrm>
            <a:off x="6985992" y="3861048"/>
            <a:ext cx="520600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Side Effects to Know</a:t>
            </a:r>
            <a:endParaRPr lang="en-US" sz="1950" dirty="0"/>
          </a:p>
        </p:txBody>
      </p:sp>
      <p:sp>
        <p:nvSpPr>
          <p:cNvPr id="27" name="SK-12-text-26"/>
          <p:cNvSpPr/>
          <p:nvPr/>
        </p:nvSpPr>
        <p:spPr>
          <a:xfrm>
            <a:off x="6961584" y="4245025"/>
            <a:ext cx="404767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🔵 Livedo reticularis — mottled skin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discolouration (harmless; warn patient)</a:t>
            </a:r>
            <a:endParaRPr lang="en-US" sz="1650" dirty="0"/>
          </a:p>
        </p:txBody>
      </p:sp>
      <p:sp>
        <p:nvSpPr>
          <p:cNvPr id="28" name="SK-12-text-27"/>
          <p:cNvSpPr/>
          <p:nvPr/>
        </p:nvSpPr>
        <p:spPr>
          <a:xfrm>
            <a:off x="6961584" y="4793605"/>
            <a:ext cx="37928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🔵 Ankle oedema</a:t>
            </a:r>
            <a:endParaRPr lang="en-US" sz="1650" dirty="0"/>
          </a:p>
        </p:txBody>
      </p:sp>
      <p:sp>
        <p:nvSpPr>
          <p:cNvPr id="29" name="SK-12-text-28"/>
          <p:cNvSpPr/>
          <p:nvPr/>
        </p:nvSpPr>
        <p:spPr>
          <a:xfrm>
            <a:off x="6961584" y="5061198"/>
            <a:ext cx="347469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🔵 Hallucinations and confusion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especially in elderly patients</a:t>
            </a:r>
            <a:endParaRPr lang="en-US" sz="1650" dirty="0"/>
          </a:p>
        </p:txBody>
      </p:sp>
      <p:sp>
        <p:nvSpPr>
          <p:cNvPr id="30" name="SK-12-text-29"/>
          <p:cNvSpPr/>
          <p:nvPr/>
        </p:nvSpPr>
        <p:spPr>
          <a:xfrm>
            <a:off x="6961584" y="5596086"/>
            <a:ext cx="398665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🔵 Use with caution in pregnancy (MHRA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guidance)</a:t>
            </a:r>
            <a:endParaRPr lang="en-US" sz="1650" dirty="0"/>
          </a:p>
        </p:txBody>
      </p:sp>
      <p:sp>
        <p:nvSpPr>
          <p:cNvPr id="31" name="SK-12-text-30"/>
          <p:cNvSpPr/>
          <p:nvPr/>
        </p:nvSpPr>
        <p:spPr>
          <a:xfrm>
            <a:off x="780157" y="6604248"/>
            <a:ext cx="114118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Pharmacological Management of Parkinson's Disease</a:t>
            </a:r>
            <a:endParaRPr lang="en-US" sz="1275" dirty="0"/>
          </a:p>
        </p:txBody>
      </p:sp>
      <p:sp>
        <p:nvSpPr>
          <p:cNvPr id="32" name="SK-12-text-31"/>
          <p:cNvSpPr/>
          <p:nvPr/>
        </p:nvSpPr>
        <p:spPr>
          <a:xfrm>
            <a:off x="11387286" y="6604248"/>
            <a:ext cx="8047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 / 32</a:t>
            </a:r>
            <a:endParaRPr lang="en-US" sz="12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8353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9490" y="102840"/>
            <a:ext cx="548580" cy="260598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1357759"/>
            <a:ext cx="134094" cy="12001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953" y="1357759"/>
            <a:ext cx="9070777" cy="12001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2708821"/>
            <a:ext cx="134094" cy="1728192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788" y="2996803"/>
            <a:ext cx="4084290" cy="1440061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0580" y="2996803"/>
            <a:ext cx="4718298" cy="1440061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4882753"/>
            <a:ext cx="134094" cy="1440061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7953" y="4882753"/>
            <a:ext cx="9070777" cy="1440061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04463" y="4560540"/>
            <a:ext cx="1097161" cy="308521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6496496"/>
            <a:ext cx="9204871" cy="952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3200" y="5500092"/>
            <a:ext cx="1828800" cy="20574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77600" y="5815459"/>
            <a:ext cx="914400" cy="154305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46196" y="1920180"/>
            <a:ext cx="1767780" cy="2688282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30267" y="3072259"/>
            <a:ext cx="268188" cy="260598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0863" y="3079105"/>
            <a:ext cx="280392" cy="246757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730675" y="534888"/>
            <a:ext cx="597396" cy="191988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11460361" y="150763"/>
            <a:ext cx="7316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 / 32</a:t>
            </a:r>
            <a:endParaRPr lang="en-US" sz="1500" dirty="0"/>
          </a:p>
        </p:txBody>
      </p:sp>
      <p:sp>
        <p:nvSpPr>
          <p:cNvPr id="21" name="SK-13-text-20"/>
          <p:cNvSpPr/>
          <p:nvPr/>
        </p:nvSpPr>
        <p:spPr>
          <a:xfrm>
            <a:off x="609600" y="356592"/>
            <a:ext cx="626364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Apomorphine</a:t>
            </a:r>
            <a:endParaRPr lang="en-US" sz="3600" dirty="0"/>
          </a:p>
        </p:txBody>
      </p:sp>
      <p:sp>
        <p:nvSpPr>
          <p:cNvPr id="22" name="SK-13-text-21"/>
          <p:cNvSpPr/>
          <p:nvPr/>
        </p:nvSpPr>
        <p:spPr>
          <a:xfrm>
            <a:off x="609600" y="884634"/>
            <a:ext cx="1158240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Specialist-led rescue therapy for advanced Parkinson's disease</a:t>
            </a:r>
            <a:endParaRPr lang="en-US" sz="2100" dirty="0"/>
          </a:p>
        </p:txBody>
      </p:sp>
      <p:sp>
        <p:nvSpPr>
          <p:cNvPr id="23" name="SK-13-text-22"/>
          <p:cNvSpPr/>
          <p:nvPr/>
        </p:nvSpPr>
        <p:spPr>
          <a:xfrm>
            <a:off x="877788" y="1453753"/>
            <a:ext cx="4210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Role and Mechanism</a:t>
            </a:r>
            <a:endParaRPr lang="en-US" sz="1500" dirty="0"/>
          </a:p>
        </p:txBody>
      </p:sp>
      <p:sp>
        <p:nvSpPr>
          <p:cNvPr id="24" name="SK-13-text-23"/>
          <p:cNvSpPr/>
          <p:nvPr/>
        </p:nvSpPr>
        <p:spPr>
          <a:xfrm>
            <a:off x="877788" y="1721346"/>
            <a:ext cx="82591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It and When Is It Used?</a:t>
            </a:r>
            <a:endParaRPr lang="en-US" sz="1725" dirty="0"/>
          </a:p>
        </p:txBody>
      </p:sp>
      <p:sp>
        <p:nvSpPr>
          <p:cNvPr id="25" name="SK-13-text-24"/>
          <p:cNvSpPr/>
          <p:nvPr/>
        </p:nvSpPr>
        <p:spPr>
          <a:xfrm>
            <a:off x="877788" y="2009329"/>
            <a:ext cx="113142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Potent non-selective dopamine agonist — the most powerful available</a:t>
            </a:r>
            <a:endParaRPr lang="en-US" sz="1500" dirty="0"/>
          </a:p>
        </p:txBody>
      </p:sp>
      <p:sp>
        <p:nvSpPr>
          <p:cNvPr id="26" name="SK-13-text-25"/>
          <p:cNvSpPr/>
          <p:nvPr/>
        </p:nvSpPr>
        <p:spPr>
          <a:xfrm>
            <a:off x="877788" y="2249388"/>
            <a:ext cx="113142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Reserved for advanced PD with motor fluctuations not controlled by oral therapy</a:t>
            </a:r>
            <a:endParaRPr lang="en-US" sz="1500" dirty="0"/>
          </a:p>
        </p:txBody>
      </p:sp>
      <p:sp>
        <p:nvSpPr>
          <p:cNvPr id="27" name="SK-13-text-26"/>
          <p:cNvSpPr/>
          <p:nvPr/>
        </p:nvSpPr>
        <p:spPr>
          <a:xfrm>
            <a:off x="853380" y="2722513"/>
            <a:ext cx="510444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Forms and BNF Doses</a:t>
            </a:r>
            <a:endParaRPr lang="en-US" sz="1725" dirty="0"/>
          </a:p>
        </p:txBody>
      </p:sp>
      <p:sp>
        <p:nvSpPr>
          <p:cNvPr id="28" name="SK-13-text-27"/>
          <p:cNvSpPr/>
          <p:nvPr/>
        </p:nvSpPr>
        <p:spPr>
          <a:xfrm>
            <a:off x="1255663" y="3092946"/>
            <a:ext cx="7410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 Rescue Injection (APO-go Pen)</a:t>
            </a:r>
            <a:endParaRPr lang="en-US" sz="1500" dirty="0"/>
          </a:p>
        </p:txBody>
      </p:sp>
      <p:sp>
        <p:nvSpPr>
          <p:cNvPr id="29" name="SK-13-text-28"/>
          <p:cNvSpPr/>
          <p:nvPr/>
        </p:nvSpPr>
        <p:spPr>
          <a:xfrm>
            <a:off x="1036290" y="3380929"/>
            <a:ext cx="6343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Dose: 1–6 mg per injection</a:t>
            </a:r>
            <a:endParaRPr lang="en-US" sz="1500" dirty="0"/>
          </a:p>
        </p:txBody>
      </p:sp>
      <p:sp>
        <p:nvSpPr>
          <p:cNvPr id="30" name="SK-13-text-29"/>
          <p:cNvSpPr/>
          <p:nvPr/>
        </p:nvSpPr>
        <p:spPr>
          <a:xfrm>
            <a:off x="1036290" y="3620988"/>
            <a:ext cx="7258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Maximum: 10 injections per day</a:t>
            </a:r>
            <a:endParaRPr lang="en-US" sz="1500" dirty="0"/>
          </a:p>
        </p:txBody>
      </p:sp>
      <p:sp>
        <p:nvSpPr>
          <p:cNvPr id="31" name="SK-13-text-30"/>
          <p:cNvSpPr/>
          <p:nvPr/>
        </p:nvSpPr>
        <p:spPr>
          <a:xfrm>
            <a:off x="1036290" y="3867894"/>
            <a:ext cx="7867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total daily dose: 100 mg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1036290" y="4107805"/>
            <a:ext cx="9239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Use: Sudden “off” periods — rapid rescue</a:t>
            </a:r>
            <a:endParaRPr lang="en-US" sz="1500" dirty="0"/>
          </a:p>
        </p:txBody>
      </p:sp>
      <p:sp>
        <p:nvSpPr>
          <p:cNvPr id="33" name="SK-13-text-32"/>
          <p:cNvSpPr/>
          <p:nvPr/>
        </p:nvSpPr>
        <p:spPr>
          <a:xfrm>
            <a:off x="5547271" y="3092946"/>
            <a:ext cx="66447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SC Infusion (APO-go Pump)</a:t>
            </a:r>
            <a:endParaRPr lang="en-US" sz="1500" dirty="0"/>
          </a:p>
        </p:txBody>
      </p:sp>
      <p:sp>
        <p:nvSpPr>
          <p:cNvPr id="34" name="SK-13-text-33"/>
          <p:cNvSpPr/>
          <p:nvPr/>
        </p:nvSpPr>
        <p:spPr>
          <a:xfrm>
            <a:off x="5291286" y="3380929"/>
            <a:ext cx="690071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For: Severe, unpredictable motor fluctuations</a:t>
            </a:r>
            <a:endParaRPr lang="en-US" sz="1500" dirty="0"/>
          </a:p>
        </p:txBody>
      </p:sp>
      <p:sp>
        <p:nvSpPr>
          <p:cNvPr id="35" name="SK-13-text-34"/>
          <p:cNvSpPr/>
          <p:nvPr/>
        </p:nvSpPr>
        <p:spPr>
          <a:xfrm>
            <a:off x="5291286" y="3620988"/>
            <a:ext cx="69007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subcutaneous delivery via wearable pump</a:t>
            </a:r>
            <a:endParaRPr lang="en-US" sz="1500" dirty="0"/>
          </a:p>
        </p:txBody>
      </p:sp>
      <p:sp>
        <p:nvSpPr>
          <p:cNvPr id="36" name="SK-13-text-35"/>
          <p:cNvSpPr/>
          <p:nvPr/>
        </p:nvSpPr>
        <p:spPr>
          <a:xfrm>
            <a:off x="5291286" y="3867894"/>
            <a:ext cx="69007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 and monitored</a:t>
            </a:r>
            <a:endParaRPr lang="en-US" sz="1500" dirty="0"/>
          </a:p>
        </p:txBody>
      </p:sp>
      <p:sp>
        <p:nvSpPr>
          <p:cNvPr id="37" name="SK-13-text-36"/>
          <p:cNvSpPr/>
          <p:nvPr/>
        </p:nvSpPr>
        <p:spPr>
          <a:xfrm>
            <a:off x="5291286" y="4107805"/>
            <a:ext cx="69007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Injection site reactions common — rotate sites regularly</a:t>
            </a:r>
            <a:endParaRPr lang="en-US" sz="1500" dirty="0"/>
          </a:p>
        </p:txBody>
      </p:sp>
      <p:sp>
        <p:nvSpPr>
          <p:cNvPr id="38" name="SK-13-text-37"/>
          <p:cNvSpPr/>
          <p:nvPr/>
        </p:nvSpPr>
        <p:spPr>
          <a:xfrm>
            <a:off x="816769" y="4587925"/>
            <a:ext cx="1009935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Mandatory Co-prescription: Domperidone</a:t>
            </a:r>
            <a:endParaRPr lang="en-US" sz="1725" dirty="0"/>
          </a:p>
        </p:txBody>
      </p:sp>
      <p:sp>
        <p:nvSpPr>
          <p:cNvPr id="39" name="SK-13-text-38"/>
          <p:cNvSpPr/>
          <p:nvPr/>
        </p:nvSpPr>
        <p:spPr>
          <a:xfrm>
            <a:off x="877788" y="4951363"/>
            <a:ext cx="98488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Domperidone Co-prescription is Mandatory</a:t>
            </a:r>
            <a:endParaRPr lang="en-US" sz="1500" dirty="0"/>
          </a:p>
        </p:txBody>
      </p:sp>
      <p:sp>
        <p:nvSpPr>
          <p:cNvPr id="40" name="SK-13-text-39"/>
          <p:cNvSpPr/>
          <p:nvPr/>
        </p:nvSpPr>
        <p:spPr>
          <a:xfrm>
            <a:off x="1048494" y="5246340"/>
            <a:ext cx="111435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Domperidone 10 mg three times daily — start at least 3 days before apomorphine</a:t>
            </a:r>
            <a:endParaRPr lang="en-US" sz="1500" dirty="0"/>
          </a:p>
        </p:txBody>
      </p:sp>
      <p:sp>
        <p:nvSpPr>
          <p:cNvPr id="41" name="SK-13-text-40"/>
          <p:cNvSpPr/>
          <p:nvPr/>
        </p:nvSpPr>
        <p:spPr>
          <a:xfrm>
            <a:off x="1048494" y="5500092"/>
            <a:ext cx="111435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Continue for approximately 3 months to prevent nausea and hypotension</a:t>
            </a:r>
            <a:endParaRPr lang="en-US" sz="1500" dirty="0"/>
          </a:p>
        </p:txBody>
      </p:sp>
      <p:sp>
        <p:nvSpPr>
          <p:cNvPr id="42" name="SK-13-text-41"/>
          <p:cNvSpPr/>
          <p:nvPr/>
        </p:nvSpPr>
        <p:spPr>
          <a:xfrm>
            <a:off x="1048494" y="5746998"/>
            <a:ext cx="111435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Check QTc before starting — cardiac risk assessment required</a:t>
            </a:r>
            <a:endParaRPr lang="en-US" sz="1500" dirty="0"/>
          </a:p>
        </p:txBody>
      </p:sp>
      <p:sp>
        <p:nvSpPr>
          <p:cNvPr id="43" name="SK-13-text-42"/>
          <p:cNvSpPr/>
          <p:nvPr/>
        </p:nvSpPr>
        <p:spPr>
          <a:xfrm>
            <a:off x="877788" y="6034980"/>
            <a:ext cx="113142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*Primary care role: monitoring, supply, and site reaction review — apomorphine is always specialist-initiated.</a:t>
            </a:r>
            <a:endParaRPr lang="en-US" sz="1500" dirty="0"/>
          </a:p>
        </p:txBody>
      </p:sp>
      <p:sp>
        <p:nvSpPr>
          <p:cNvPr id="44" name="SK-13-text-43"/>
          <p:cNvSpPr/>
          <p:nvPr/>
        </p:nvSpPr>
        <p:spPr>
          <a:xfrm>
            <a:off x="10728871" y="4649688"/>
            <a:ext cx="14631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Pen</a:t>
            </a:r>
            <a:endParaRPr lang="en-US" sz="1425" dirty="0"/>
          </a:p>
        </p:txBody>
      </p:sp>
      <p:sp>
        <p:nvSpPr>
          <p:cNvPr id="45" name="SK-13-text-44"/>
          <p:cNvSpPr/>
          <p:nvPr/>
        </p:nvSpPr>
        <p:spPr>
          <a:xfrm>
            <a:off x="609600" y="6590407"/>
            <a:ext cx="11582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Updated to NICE NG71 Dec 2024 &amp; BNF 2025–2026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63" y="0"/>
            <a:ext cx="121890" cy="188595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271" y="1293465"/>
            <a:ext cx="10606980" cy="1905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271" y="2023021"/>
            <a:ext cx="10606980" cy="54858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589240"/>
            <a:ext cx="926455" cy="89148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494" y="2743200"/>
            <a:ext cx="3340596" cy="1680121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8494" y="2743200"/>
            <a:ext cx="121890" cy="1680121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25788" y="2825353"/>
            <a:ext cx="365671" cy="246757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3890" y="2743200"/>
            <a:ext cx="3340596" cy="1680121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3890" y="2743200"/>
            <a:ext cx="121890" cy="1680121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71184" y="2825353"/>
            <a:ext cx="365671" cy="246757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39286" y="2743200"/>
            <a:ext cx="3340596" cy="1680121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39286" y="2743200"/>
            <a:ext cx="121890" cy="1680121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16580" y="2825353"/>
            <a:ext cx="365671" cy="246757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494" y="4560540"/>
            <a:ext cx="3340596" cy="1680121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8494" y="4560540"/>
            <a:ext cx="121890" cy="1680121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25788" y="4642842"/>
            <a:ext cx="365671" cy="246757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3890" y="4560540"/>
            <a:ext cx="3340596" cy="1680121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3890" y="4560540"/>
            <a:ext cx="121890" cy="1680121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71184" y="4642842"/>
            <a:ext cx="365671" cy="246757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39286" y="4560540"/>
            <a:ext cx="3340596" cy="1680121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39286" y="4560540"/>
            <a:ext cx="121890" cy="1680121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16580" y="4642842"/>
            <a:ext cx="365671" cy="246757"/>
          </a:xfrm>
          <a:prstGeom prst="rect">
            <a:avLst/>
          </a:prstGeom>
        </p:spPr>
      </p:pic>
      <p:pic>
        <p:nvPicPr>
          <p:cNvPr id="26" name="SK-14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6855" y="6576715"/>
            <a:ext cx="134094" cy="205680"/>
          </a:xfrm>
          <a:prstGeom prst="rect">
            <a:avLst/>
          </a:prstGeom>
        </p:spPr>
      </p:pic>
      <p:pic>
        <p:nvPicPr>
          <p:cNvPr id="27" name="SK-14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67867" y="2098477"/>
            <a:ext cx="365671" cy="342900"/>
          </a:xfrm>
          <a:prstGeom prst="rect">
            <a:avLst/>
          </a:prstGeom>
        </p:spPr>
      </p:pic>
      <p:sp>
        <p:nvSpPr>
          <p:cNvPr id="28" name="SK-14-text-27"/>
          <p:cNvSpPr/>
          <p:nvPr/>
        </p:nvSpPr>
        <p:spPr>
          <a:xfrm>
            <a:off x="158353" y="294829"/>
            <a:ext cx="280392" cy="1536055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950" dirty="0"/>
          </a:p>
        </p:txBody>
      </p:sp>
      <p:sp>
        <p:nvSpPr>
          <p:cNvPr id="29" name="SK-14-text-28"/>
          <p:cNvSpPr/>
          <p:nvPr/>
        </p:nvSpPr>
        <p:spPr>
          <a:xfrm>
            <a:off x="839837" y="507355"/>
            <a:ext cx="10829032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65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Drugs to Avoid in Parkinson’s Disease</a:t>
            </a:r>
            <a:endParaRPr lang="en-US" sz="4650" dirty="0"/>
          </a:p>
        </p:txBody>
      </p:sp>
      <p:sp>
        <p:nvSpPr>
          <p:cNvPr id="30" name="SK-14-text-29"/>
          <p:cNvSpPr/>
          <p:nvPr/>
        </p:nvSpPr>
        <p:spPr>
          <a:xfrm>
            <a:off x="922883" y="1453753"/>
            <a:ext cx="1068734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“Dopamine-blocking drugs are absolutely contraindicated — they can cause catastrophic motor deterioration.”</a:t>
            </a:r>
            <a:endParaRPr lang="en-US" sz="1650" dirty="0"/>
          </a:p>
        </p:txBody>
      </p:sp>
      <p:sp>
        <p:nvSpPr>
          <p:cNvPr id="31" name="SK-14-text-30"/>
          <p:cNvSpPr/>
          <p:nvPr/>
        </p:nvSpPr>
        <p:spPr>
          <a:xfrm>
            <a:off x="1584573" y="2112169"/>
            <a:ext cx="981521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PRESCRIBE THESE IN KNOWN PARKINSON’S DISEASE</a:t>
            </a:r>
            <a:endParaRPr lang="en-US" sz="2700" dirty="0"/>
          </a:p>
        </p:txBody>
      </p:sp>
      <p:sp>
        <p:nvSpPr>
          <p:cNvPr id="32" name="SK-14-text-31"/>
          <p:cNvSpPr/>
          <p:nvPr/>
        </p:nvSpPr>
        <p:spPr>
          <a:xfrm>
            <a:off x="1389459" y="3086100"/>
            <a:ext cx="265851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</a:t>
            </a:r>
            <a:endParaRPr lang="en-US" sz="2700" dirty="0"/>
          </a:p>
        </p:txBody>
      </p:sp>
      <p:sp>
        <p:nvSpPr>
          <p:cNvPr id="33" name="SK-14-text-32"/>
          <p:cNvSpPr/>
          <p:nvPr/>
        </p:nvSpPr>
        <p:spPr>
          <a:xfrm>
            <a:off x="1454646" y="3476923"/>
            <a:ext cx="251608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Anti-emetic / Prokinetic</a:t>
            </a:r>
            <a:endParaRPr lang="en-US" sz="1800" dirty="0"/>
          </a:p>
        </p:txBody>
      </p:sp>
      <p:sp>
        <p:nvSpPr>
          <p:cNvPr id="34" name="SK-14-text-33"/>
          <p:cNvSpPr/>
          <p:nvPr/>
        </p:nvSpPr>
        <p:spPr>
          <a:xfrm>
            <a:off x="1560463" y="3826669"/>
            <a:ext cx="231636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antagonist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worsens PD severely</a:t>
            </a:r>
            <a:endParaRPr lang="en-US" sz="1575" dirty="0"/>
          </a:p>
        </p:txBody>
      </p:sp>
      <p:sp>
        <p:nvSpPr>
          <p:cNvPr id="35" name="SK-14-text-34"/>
          <p:cNvSpPr/>
          <p:nvPr/>
        </p:nvSpPr>
        <p:spPr>
          <a:xfrm>
            <a:off x="4864150" y="2818507"/>
            <a:ext cx="313402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Prochlorperazine</a:t>
            </a:r>
            <a:endParaRPr lang="en-US" sz="2700" dirty="0"/>
          </a:p>
        </p:txBody>
      </p:sp>
      <p:sp>
        <p:nvSpPr>
          <p:cNvPr id="36" name="SK-14-text-35"/>
          <p:cNvSpPr/>
          <p:nvPr/>
        </p:nvSpPr>
        <p:spPr>
          <a:xfrm>
            <a:off x="5721846" y="3161407"/>
            <a:ext cx="117499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(Stemetil)</a:t>
            </a:r>
            <a:endParaRPr lang="en-US" sz="1800" dirty="0"/>
          </a:p>
        </p:txBody>
      </p:sp>
      <p:sp>
        <p:nvSpPr>
          <p:cNvPr id="37" name="SK-14-text-36"/>
          <p:cNvSpPr/>
          <p:nvPr/>
        </p:nvSpPr>
        <p:spPr>
          <a:xfrm>
            <a:off x="4831705" y="3476923"/>
            <a:ext cx="294277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Anti-emetic / Phenothiazine</a:t>
            </a:r>
            <a:endParaRPr lang="en-US" sz="1800" dirty="0"/>
          </a:p>
        </p:txBody>
      </p:sp>
      <p:sp>
        <p:nvSpPr>
          <p:cNvPr id="38" name="SK-14-text-37"/>
          <p:cNvSpPr/>
          <p:nvPr/>
        </p:nvSpPr>
        <p:spPr>
          <a:xfrm>
            <a:off x="5047357" y="3826669"/>
            <a:ext cx="254808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antagonist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absolutely contraindicated</a:t>
            </a:r>
            <a:endParaRPr lang="en-US" sz="1575" dirty="0"/>
          </a:p>
        </p:txBody>
      </p:sp>
      <p:sp>
        <p:nvSpPr>
          <p:cNvPr id="39" name="SK-14-text-38"/>
          <p:cNvSpPr/>
          <p:nvPr/>
        </p:nvSpPr>
        <p:spPr>
          <a:xfrm>
            <a:off x="8936236" y="3086100"/>
            <a:ext cx="192702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</a:t>
            </a:r>
            <a:endParaRPr lang="en-US" sz="2700" dirty="0"/>
          </a:p>
        </p:txBody>
      </p:sp>
      <p:sp>
        <p:nvSpPr>
          <p:cNvPr id="40" name="SK-14-text-39"/>
          <p:cNvSpPr/>
          <p:nvPr/>
        </p:nvSpPr>
        <p:spPr>
          <a:xfrm>
            <a:off x="8794105" y="3476923"/>
            <a:ext cx="230877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Antipsychotic</a:t>
            </a:r>
            <a:endParaRPr lang="en-US" sz="1800" dirty="0"/>
          </a:p>
        </p:txBody>
      </p:sp>
      <p:sp>
        <p:nvSpPr>
          <p:cNvPr id="41" name="SK-14-text-40"/>
          <p:cNvSpPr/>
          <p:nvPr/>
        </p:nvSpPr>
        <p:spPr>
          <a:xfrm>
            <a:off x="8497788" y="3819823"/>
            <a:ext cx="288949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D2 blockade — causes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motor crisis</a:t>
            </a:r>
            <a:endParaRPr lang="en-US" sz="1575" dirty="0"/>
          </a:p>
        </p:txBody>
      </p:sp>
      <p:sp>
        <p:nvSpPr>
          <p:cNvPr id="42" name="SK-14-text-41"/>
          <p:cNvSpPr/>
          <p:nvPr/>
        </p:nvSpPr>
        <p:spPr>
          <a:xfrm>
            <a:off x="1389459" y="4910286"/>
            <a:ext cx="260985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Chlorpromazine</a:t>
            </a:r>
            <a:endParaRPr lang="en-US" sz="2700" dirty="0"/>
          </a:p>
        </p:txBody>
      </p:sp>
      <p:sp>
        <p:nvSpPr>
          <p:cNvPr id="43" name="SK-14-text-42"/>
          <p:cNvSpPr/>
          <p:nvPr/>
        </p:nvSpPr>
        <p:spPr>
          <a:xfrm>
            <a:off x="1576536" y="5314950"/>
            <a:ext cx="228436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Antipsychotic</a:t>
            </a:r>
            <a:endParaRPr lang="en-US" sz="1800" dirty="0"/>
          </a:p>
        </p:txBody>
      </p:sp>
      <p:sp>
        <p:nvSpPr>
          <p:cNvPr id="44" name="SK-14-text-43"/>
          <p:cNvSpPr/>
          <p:nvPr/>
        </p:nvSpPr>
        <p:spPr>
          <a:xfrm>
            <a:off x="1548259" y="5664696"/>
            <a:ext cx="231636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antagonist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contraindicated</a:t>
            </a:r>
            <a:endParaRPr lang="en-US" sz="1575" dirty="0"/>
          </a:p>
        </p:txBody>
      </p:sp>
      <p:sp>
        <p:nvSpPr>
          <p:cNvPr id="45" name="SK-14-text-44"/>
          <p:cNvSpPr/>
          <p:nvPr/>
        </p:nvSpPr>
        <p:spPr>
          <a:xfrm>
            <a:off x="5303044" y="4910286"/>
            <a:ext cx="201230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Risperidone</a:t>
            </a:r>
            <a:endParaRPr lang="en-US" sz="2700" dirty="0"/>
          </a:p>
        </p:txBody>
      </p:sp>
      <p:sp>
        <p:nvSpPr>
          <p:cNvPr id="46" name="SK-14-text-45"/>
          <p:cNvSpPr/>
          <p:nvPr/>
        </p:nvSpPr>
        <p:spPr>
          <a:xfrm>
            <a:off x="5112246" y="5314950"/>
            <a:ext cx="238199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Atypical Antipsychotic</a:t>
            </a:r>
            <a:endParaRPr lang="en-US" sz="1800" dirty="0"/>
          </a:p>
        </p:txBody>
      </p:sp>
      <p:sp>
        <p:nvSpPr>
          <p:cNvPr id="47" name="SK-14-text-46"/>
          <p:cNvSpPr/>
          <p:nvPr/>
        </p:nvSpPr>
        <p:spPr>
          <a:xfrm>
            <a:off x="5413177" y="5657850"/>
            <a:ext cx="1792188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D2 affinity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contraindicated in PD</a:t>
            </a:r>
            <a:endParaRPr lang="en-US" sz="1575" dirty="0"/>
          </a:p>
        </p:txBody>
      </p:sp>
      <p:sp>
        <p:nvSpPr>
          <p:cNvPr id="48" name="SK-14-text-47"/>
          <p:cNvSpPr/>
          <p:nvPr/>
        </p:nvSpPr>
        <p:spPr>
          <a:xfrm>
            <a:off x="8972848" y="4910286"/>
            <a:ext cx="191482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Olanzapine</a:t>
            </a:r>
            <a:endParaRPr lang="en-US" sz="2700" dirty="0"/>
          </a:p>
        </p:txBody>
      </p:sp>
      <p:sp>
        <p:nvSpPr>
          <p:cNvPr id="49" name="SK-14-text-48"/>
          <p:cNvSpPr/>
          <p:nvPr/>
        </p:nvSpPr>
        <p:spPr>
          <a:xfrm>
            <a:off x="8721030" y="5314950"/>
            <a:ext cx="239419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Atypical Antipsychotic</a:t>
            </a:r>
            <a:endParaRPr lang="en-US" sz="1800" dirty="0"/>
          </a:p>
        </p:txBody>
      </p:sp>
      <p:sp>
        <p:nvSpPr>
          <p:cNvPr id="50" name="SK-14-text-49"/>
          <p:cNvSpPr/>
          <p:nvPr/>
        </p:nvSpPr>
        <p:spPr>
          <a:xfrm>
            <a:off x="8644086" y="5657850"/>
            <a:ext cx="259675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risk — avoid; worsens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motor symptoms</a:t>
            </a:r>
            <a:endParaRPr lang="en-US" sz="1575" dirty="0"/>
          </a:p>
        </p:txBody>
      </p:sp>
      <p:sp>
        <p:nvSpPr>
          <p:cNvPr id="51" name="SK-14-text-50"/>
          <p:cNvSpPr/>
          <p:nvPr/>
        </p:nvSpPr>
        <p:spPr>
          <a:xfrm>
            <a:off x="487561" y="6583561"/>
            <a:ext cx="117044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trigger: Nausea or dizziness treated with metoclopramide or prochlorperazine in A&amp;E or by a non-specialist. Always flag PD diagnosis clearly.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796" y="0"/>
            <a:ext cx="7632204" cy="30182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289298"/>
            <a:ext cx="1462980" cy="5476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2084784"/>
            <a:ext cx="5083969" cy="410780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5842992"/>
            <a:ext cx="5083969" cy="349746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6475" y="2084784"/>
            <a:ext cx="19050" cy="4100959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9467" y="2084784"/>
            <a:ext cx="5083969" cy="4107805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9467" y="5842992"/>
            <a:ext cx="5083969" cy="349746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28871" y="5109121"/>
            <a:ext cx="1462980" cy="143321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5600" y="5157192"/>
            <a:ext cx="353467" cy="335905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05600" y="4279255"/>
            <a:ext cx="353467" cy="335905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5600" y="3257550"/>
            <a:ext cx="353467" cy="33590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8988" y="2297311"/>
            <a:ext cx="670471" cy="582811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9679" y="4827984"/>
            <a:ext cx="353467" cy="335905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9679" y="3490615"/>
            <a:ext cx="353467" cy="349746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70298" y="2297311"/>
            <a:ext cx="329059" cy="329059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9992" y="2290465"/>
            <a:ext cx="633859" cy="589657"/>
          </a:xfrm>
          <a:prstGeom prst="rect">
            <a:avLst/>
          </a:prstGeom>
        </p:spPr>
      </p:pic>
      <p:sp>
        <p:nvSpPr>
          <p:cNvPr id="20" name="SK-15-text-19"/>
          <p:cNvSpPr/>
          <p:nvPr/>
        </p:nvSpPr>
        <p:spPr>
          <a:xfrm>
            <a:off x="10762357" y="54769"/>
            <a:ext cx="106367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Page 15 of 32</a:t>
            </a:r>
            <a:endParaRPr lang="en-US" sz="1200" dirty="0"/>
          </a:p>
        </p:txBody>
      </p:sp>
      <p:sp>
        <p:nvSpPr>
          <p:cNvPr id="21" name="SK-15-text-20"/>
          <p:cNvSpPr/>
          <p:nvPr/>
        </p:nvSpPr>
        <p:spPr>
          <a:xfrm>
            <a:off x="694879" y="651421"/>
            <a:ext cx="1149712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 Alternatives for Nausea and Psychosis</a:t>
            </a:r>
            <a:endParaRPr lang="en-US" sz="3750" dirty="0"/>
          </a:p>
        </p:txBody>
      </p:sp>
      <p:sp>
        <p:nvSpPr>
          <p:cNvPr id="22" name="SK-15-text-21"/>
          <p:cNvSpPr/>
          <p:nvPr/>
        </p:nvSpPr>
        <p:spPr>
          <a:xfrm>
            <a:off x="719286" y="1522363"/>
            <a:ext cx="1147271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the usual drugs are off the table — know what IS safe in Parkinson’s</a:t>
            </a:r>
            <a:endParaRPr lang="en-US" sz="1950" dirty="0"/>
          </a:p>
        </p:txBody>
      </p:sp>
      <p:sp>
        <p:nvSpPr>
          <p:cNvPr id="23" name="SK-15-text-22"/>
          <p:cNvSpPr/>
          <p:nvPr/>
        </p:nvSpPr>
        <p:spPr>
          <a:xfrm>
            <a:off x="2060377" y="2311003"/>
            <a:ext cx="637032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Nausea &amp; Vomiting</a:t>
            </a:r>
            <a:endParaRPr lang="en-US" sz="2400" dirty="0"/>
          </a:p>
        </p:txBody>
      </p:sp>
      <p:sp>
        <p:nvSpPr>
          <p:cNvPr id="24" name="SK-15-text-23"/>
          <p:cNvSpPr/>
          <p:nvPr/>
        </p:nvSpPr>
        <p:spPr>
          <a:xfrm>
            <a:off x="1658094" y="2674590"/>
            <a:ext cx="5353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 ANTI-EMETICS IN PD</a:t>
            </a:r>
            <a:endParaRPr lang="en-US" sz="1500" dirty="0"/>
          </a:p>
        </p:txBody>
      </p:sp>
      <p:sp>
        <p:nvSpPr>
          <p:cNvPr id="25" name="SK-15-text-24"/>
          <p:cNvSpPr/>
          <p:nvPr/>
        </p:nvSpPr>
        <p:spPr>
          <a:xfrm>
            <a:off x="1584871" y="3257550"/>
            <a:ext cx="446341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Domperidone 10mg</a:t>
            </a:r>
            <a:endParaRPr lang="en-US" sz="1650" dirty="0"/>
          </a:p>
        </p:txBody>
      </p:sp>
      <p:sp>
        <p:nvSpPr>
          <p:cNvPr id="26" name="SK-15-text-25"/>
          <p:cNvSpPr/>
          <p:nvPr/>
        </p:nvSpPr>
        <p:spPr>
          <a:xfrm>
            <a:off x="1572667" y="3538686"/>
            <a:ext cx="374287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Does not cross the blood-brain barrier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preferred first choice</a:t>
            </a:r>
            <a:endParaRPr lang="en-US" sz="1500" dirty="0"/>
          </a:p>
        </p:txBody>
      </p:sp>
      <p:sp>
        <p:nvSpPr>
          <p:cNvPr id="27" name="SK-15-text-26"/>
          <p:cNvSpPr/>
          <p:nvPr/>
        </p:nvSpPr>
        <p:spPr>
          <a:xfrm>
            <a:off x="1584871" y="4059882"/>
            <a:ext cx="70256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Monitor QTc; avoid in cardiac patients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1584871" y="4629150"/>
            <a:ext cx="28708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Ondansetron</a:t>
            </a:r>
            <a:endParaRPr lang="en-US" sz="1650" dirty="0"/>
          </a:p>
        </p:txBody>
      </p:sp>
      <p:sp>
        <p:nvSpPr>
          <p:cNvPr id="29" name="SK-15-text-28"/>
          <p:cNvSpPr/>
          <p:nvPr/>
        </p:nvSpPr>
        <p:spPr>
          <a:xfrm>
            <a:off x="1572667" y="4896594"/>
            <a:ext cx="346248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5-HT₃ antagonist — safe in PD; useful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domperidone is contraindicated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1036290" y="5911453"/>
            <a:ext cx="100203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✕ NEVER use: Metoclopramide · Prochlorperazine · Cyclizine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7510165" y="2297311"/>
            <a:ext cx="468183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Drug-Induced Psychosis</a:t>
            </a:r>
            <a:endParaRPr lang="en-US" sz="2400" dirty="0"/>
          </a:p>
        </p:txBody>
      </p:sp>
      <p:sp>
        <p:nvSpPr>
          <p:cNvPr id="32" name="SK-15-text-31"/>
          <p:cNvSpPr/>
          <p:nvPr/>
        </p:nvSpPr>
        <p:spPr>
          <a:xfrm>
            <a:off x="7510165" y="2667744"/>
            <a:ext cx="46818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 ANTIPSYCHOTICS IN PD</a:t>
            </a:r>
            <a:endParaRPr lang="en-US" sz="1500" dirty="0"/>
          </a:p>
        </p:txBody>
      </p:sp>
      <p:sp>
        <p:nvSpPr>
          <p:cNvPr id="33" name="SK-15-text-32"/>
          <p:cNvSpPr/>
          <p:nvPr/>
        </p:nvSpPr>
        <p:spPr>
          <a:xfrm>
            <a:off x="7254180" y="3051721"/>
            <a:ext cx="26193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Quetiapine</a:t>
            </a:r>
            <a:endParaRPr lang="en-US" sz="1650" dirty="0"/>
          </a:p>
        </p:txBody>
      </p:sp>
      <p:sp>
        <p:nvSpPr>
          <p:cNvPr id="34" name="SK-15-text-33"/>
          <p:cNvSpPr/>
          <p:nvPr/>
        </p:nvSpPr>
        <p:spPr>
          <a:xfrm>
            <a:off x="7254180" y="3319165"/>
            <a:ext cx="388917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Lowest D₂ blockade — first choice; minimal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motor worsening</a:t>
            </a:r>
            <a:endParaRPr lang="en-US" sz="1500" dirty="0"/>
          </a:p>
        </p:txBody>
      </p:sp>
      <p:sp>
        <p:nvSpPr>
          <p:cNvPr id="35" name="SK-15-text-34"/>
          <p:cNvSpPr/>
          <p:nvPr/>
        </p:nvSpPr>
        <p:spPr>
          <a:xfrm>
            <a:off x="7241977" y="3812977"/>
            <a:ext cx="49500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Specialist-initiated; monitor metabolic profile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7254180" y="4087267"/>
            <a:ext cx="23679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Clozapine</a:t>
            </a:r>
            <a:endParaRPr lang="en-US" sz="1650" dirty="0"/>
          </a:p>
        </p:txBody>
      </p:sp>
      <p:sp>
        <p:nvSpPr>
          <p:cNvPr id="37" name="SK-15-text-36"/>
          <p:cNvSpPr/>
          <p:nvPr/>
        </p:nvSpPr>
        <p:spPr>
          <a:xfrm>
            <a:off x="7254180" y="4361557"/>
            <a:ext cx="421838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effective for PD psychosis; requires CPMS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registration and blood monitoring Specialist only</a:t>
            </a:r>
            <a:endParaRPr lang="en-US" sz="1500" dirty="0"/>
          </a:p>
        </p:txBody>
      </p:sp>
      <p:sp>
        <p:nvSpPr>
          <p:cNvPr id="38" name="SK-15-text-37"/>
          <p:cNvSpPr/>
          <p:nvPr/>
        </p:nvSpPr>
        <p:spPr>
          <a:xfrm>
            <a:off x="7254180" y="4951363"/>
            <a:ext cx="31222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Pimavanserin</a:t>
            </a:r>
            <a:endParaRPr lang="en-US" sz="1650" dirty="0"/>
          </a:p>
        </p:txBody>
      </p:sp>
      <p:sp>
        <p:nvSpPr>
          <p:cNvPr id="39" name="SK-15-text-38"/>
          <p:cNvSpPr/>
          <p:nvPr/>
        </p:nvSpPr>
        <p:spPr>
          <a:xfrm>
            <a:off x="7254180" y="5218807"/>
            <a:ext cx="405988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5-HT₂ₐ antagonist — no dopamine blockade;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yet widely available in UK Specialist only</a:t>
            </a:r>
            <a:endParaRPr lang="en-US" sz="1500" dirty="0"/>
          </a:p>
        </p:txBody>
      </p:sp>
      <p:sp>
        <p:nvSpPr>
          <p:cNvPr id="40" name="SK-15-text-39"/>
          <p:cNvSpPr/>
          <p:nvPr/>
        </p:nvSpPr>
        <p:spPr>
          <a:xfrm>
            <a:off x="6607969" y="5911453"/>
            <a:ext cx="55840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✕ AVOID: Haloperidol · Olanzapine · Risperidone · Chlorpromazine</a:t>
            </a:r>
            <a:endParaRPr lang="en-US" sz="1125" dirty="0"/>
          </a:p>
        </p:txBody>
      </p:sp>
      <p:sp>
        <p:nvSpPr>
          <p:cNvPr id="41" name="SK-15-text-40"/>
          <p:cNvSpPr/>
          <p:nvPr/>
        </p:nvSpPr>
        <p:spPr>
          <a:xfrm>
            <a:off x="609600" y="6617940"/>
            <a:ext cx="11582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Pharmacological Management of Parkinson’s Disease · NICE NG71 Dec 2024</a:t>
            </a:r>
            <a:endParaRPr lang="en-US" sz="1125" dirty="0"/>
          </a:p>
        </p:txBody>
      </p:sp>
      <p:sp>
        <p:nvSpPr>
          <p:cNvPr id="42" name="SK-15-text-41"/>
          <p:cNvSpPr/>
          <p:nvPr/>
        </p:nvSpPr>
        <p:spPr>
          <a:xfrm>
            <a:off x="9982200" y="6624786"/>
            <a:ext cx="157579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63438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37821"/>
            <a:ext cx="12192000" cy="72003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256407"/>
            <a:ext cx="816769" cy="3810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2160240"/>
            <a:ext cx="5425380" cy="1104007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2235696"/>
            <a:ext cx="97482" cy="953244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3415159"/>
            <a:ext cx="5425380" cy="1117848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61" y="3497461"/>
            <a:ext cx="97482" cy="953244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561" y="4677073"/>
            <a:ext cx="5425380" cy="1124694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4759375"/>
            <a:ext cx="97482" cy="960090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1671" y="1378446"/>
            <a:ext cx="5279082" cy="973782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03244" y="2386459"/>
            <a:ext cx="19050" cy="164455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72358" y="2481928"/>
            <a:ext cx="80822" cy="80822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2585442"/>
            <a:ext cx="5279082" cy="966936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03244" y="3579763"/>
            <a:ext cx="19050" cy="130225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72358" y="3641001"/>
            <a:ext cx="80822" cy="80822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1671" y="3744367"/>
            <a:ext cx="5279082" cy="1117848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03244" y="4875907"/>
            <a:ext cx="19050" cy="143917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72358" y="4950838"/>
            <a:ext cx="80822" cy="80822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1671" y="5054203"/>
            <a:ext cx="5279082" cy="884634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6290" y="6226969"/>
            <a:ext cx="316855" cy="287982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32377" y="5239494"/>
            <a:ext cx="451098" cy="514350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32377" y="4066729"/>
            <a:ext cx="451098" cy="425053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32377" y="2825353"/>
            <a:ext cx="451098" cy="452586"/>
          </a:xfrm>
          <a:prstGeom prst="rect">
            <a:avLst/>
          </a:prstGeom>
        </p:spPr>
      </p:pic>
      <p:pic>
        <p:nvPicPr>
          <p:cNvPr id="26" name="SK-16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32377" y="1639044"/>
            <a:ext cx="451098" cy="459432"/>
          </a:xfrm>
          <a:prstGeom prst="rect">
            <a:avLst/>
          </a:prstGeom>
        </p:spPr>
      </p:pic>
      <p:pic>
        <p:nvPicPr>
          <p:cNvPr id="27" name="SK-16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497294" y="548580"/>
            <a:ext cx="1255663" cy="1110853"/>
          </a:xfrm>
          <a:prstGeom prst="rect">
            <a:avLst/>
          </a:prstGeom>
        </p:spPr>
      </p:pic>
      <p:pic>
        <p:nvPicPr>
          <p:cNvPr id="28" name="SK-16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5898" y="5040511"/>
            <a:ext cx="475357" cy="582811"/>
          </a:xfrm>
          <a:prstGeom prst="rect">
            <a:avLst/>
          </a:prstGeom>
        </p:spPr>
      </p:pic>
      <p:pic>
        <p:nvPicPr>
          <p:cNvPr id="29" name="SK-16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70471" y="3682603"/>
            <a:ext cx="646063" cy="644575"/>
          </a:xfrm>
          <a:prstGeom prst="rect">
            <a:avLst/>
          </a:prstGeom>
        </p:spPr>
      </p:pic>
      <p:pic>
        <p:nvPicPr>
          <p:cNvPr id="30" name="SK-16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19286" y="2475607"/>
            <a:ext cx="548580" cy="541734"/>
          </a:xfrm>
          <a:prstGeom prst="rect">
            <a:avLst/>
          </a:prstGeom>
        </p:spPr>
      </p:pic>
      <p:sp>
        <p:nvSpPr>
          <p:cNvPr id="31" name="SK-16-text-30"/>
          <p:cNvSpPr/>
          <p:nvPr/>
        </p:nvSpPr>
        <p:spPr>
          <a:xfrm>
            <a:off x="451098" y="54769"/>
            <a:ext cx="117409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PHARMACOLOGICAL MANAGEMENT OF PARKINSON’S DISEASE</a:t>
            </a:r>
            <a:endParaRPr lang="en-US" sz="1200" dirty="0"/>
          </a:p>
        </p:txBody>
      </p:sp>
      <p:sp>
        <p:nvSpPr>
          <p:cNvPr id="32" name="SK-16-text-31"/>
          <p:cNvSpPr/>
          <p:nvPr/>
        </p:nvSpPr>
        <p:spPr>
          <a:xfrm>
            <a:off x="451098" y="658267"/>
            <a:ext cx="1174090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Nil By Mouth (NBM) Protocol</a:t>
            </a:r>
            <a:endParaRPr lang="en-US" sz="3450" dirty="0"/>
          </a:p>
        </p:txBody>
      </p:sp>
      <p:sp>
        <p:nvSpPr>
          <p:cNvPr id="33" name="SK-16-text-32"/>
          <p:cNvSpPr/>
          <p:nvPr/>
        </p:nvSpPr>
        <p:spPr>
          <a:xfrm>
            <a:off x="426690" y="1481286"/>
            <a:ext cx="5230267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‘PD medications must continue — even when the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cannot swallow.’</a:t>
            </a:r>
            <a:endParaRPr lang="en-US" sz="1875" dirty="0"/>
          </a:p>
        </p:txBody>
      </p:sp>
      <p:sp>
        <p:nvSpPr>
          <p:cNvPr id="34" name="SK-16-text-33"/>
          <p:cNvSpPr/>
          <p:nvPr/>
        </p:nvSpPr>
        <p:spPr>
          <a:xfrm>
            <a:off x="1426369" y="2386459"/>
            <a:ext cx="739711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‘Get It On Time — Every Time’</a:t>
            </a:r>
            <a:endParaRPr lang="en-US" sz="1650" dirty="0"/>
          </a:p>
        </p:txBody>
      </p:sp>
      <p:sp>
        <p:nvSpPr>
          <p:cNvPr id="35" name="SK-16-text-34"/>
          <p:cNvSpPr/>
          <p:nvPr/>
        </p:nvSpPr>
        <p:spPr>
          <a:xfrm>
            <a:off x="1414165" y="2688282"/>
            <a:ext cx="44012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 medications cannot be safely delayed. Even a 30-minute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gap can cause significant deterioration in motor function.</a:t>
            </a:r>
            <a:endParaRPr lang="en-US" sz="1275" dirty="0"/>
          </a:p>
        </p:txBody>
      </p:sp>
      <p:sp>
        <p:nvSpPr>
          <p:cNvPr id="36" name="SK-16-text-35"/>
          <p:cNvSpPr/>
          <p:nvPr/>
        </p:nvSpPr>
        <p:spPr>
          <a:xfrm>
            <a:off x="1426369" y="3545532"/>
            <a:ext cx="1076563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‘Nil by mouth does NOT mean nil medication’</a:t>
            </a:r>
            <a:endParaRPr lang="en-US" sz="1650" dirty="0"/>
          </a:p>
        </p:txBody>
      </p:sp>
      <p:sp>
        <p:nvSpPr>
          <p:cNvPr id="37" name="SK-16-text-36"/>
          <p:cNvSpPr/>
          <p:nvPr/>
        </p:nvSpPr>
        <p:spPr>
          <a:xfrm>
            <a:off x="1414165" y="3847207"/>
            <a:ext cx="423058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Surgical and anaesthetic teams must be clearly briefed.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 drugs continue through the perioperative period via an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 route.</a:t>
            </a:r>
            <a:endParaRPr lang="en-US" sz="1275" dirty="0"/>
          </a:p>
        </p:txBody>
      </p:sp>
      <p:sp>
        <p:nvSpPr>
          <p:cNvPr id="38" name="SK-16-text-37"/>
          <p:cNvSpPr/>
          <p:nvPr/>
        </p:nvSpPr>
        <p:spPr>
          <a:xfrm>
            <a:off x="1426369" y="4875907"/>
            <a:ext cx="966025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‘Prepare the patient before admission’</a:t>
            </a:r>
            <a:endParaRPr lang="en-US" sz="1650" dirty="0"/>
          </a:p>
        </p:txBody>
      </p:sp>
      <p:sp>
        <p:nvSpPr>
          <p:cNvPr id="39" name="SK-16-text-38"/>
          <p:cNvSpPr/>
          <p:nvPr/>
        </p:nvSpPr>
        <p:spPr>
          <a:xfrm>
            <a:off x="1414165" y="5177730"/>
            <a:ext cx="448657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 a medication list with exact timing. Advise patients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bring medications and self-administer if doses are missed.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 Parkinson’s UK “Get It On Time” information sheet.</a:t>
            </a:r>
            <a:endParaRPr lang="en-US" sz="1275" dirty="0"/>
          </a:p>
        </p:txBody>
      </p:sp>
      <p:sp>
        <p:nvSpPr>
          <p:cNvPr id="40" name="SK-16-text-39"/>
          <p:cNvSpPr/>
          <p:nvPr/>
        </p:nvSpPr>
        <p:spPr>
          <a:xfrm>
            <a:off x="7241977" y="1446907"/>
            <a:ext cx="211645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</a:t>
            </a:r>
            <a:endParaRPr lang="en-US" sz="1650" dirty="0"/>
          </a:p>
        </p:txBody>
      </p:sp>
      <p:sp>
        <p:nvSpPr>
          <p:cNvPr id="41" name="SK-16-text-40"/>
          <p:cNvSpPr/>
          <p:nvPr/>
        </p:nvSpPr>
        <p:spPr>
          <a:xfrm>
            <a:off x="7241977" y="1721346"/>
            <a:ext cx="49500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 PD diagnosis and medication schedule</a:t>
            </a:r>
            <a:endParaRPr lang="en-US" sz="1200" dirty="0"/>
          </a:p>
        </p:txBody>
      </p:sp>
      <p:sp>
        <p:nvSpPr>
          <p:cNvPr id="42" name="SK-16-text-41"/>
          <p:cNvSpPr/>
          <p:nvPr/>
        </p:nvSpPr>
        <p:spPr>
          <a:xfrm>
            <a:off x="7241977" y="1933873"/>
            <a:ext cx="386476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 to surgical, anaesthetic, and nursing teams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procedure.</a:t>
            </a:r>
            <a:endParaRPr lang="en-US" sz="1275" dirty="0"/>
          </a:p>
        </p:txBody>
      </p:sp>
      <p:sp>
        <p:nvSpPr>
          <p:cNvPr id="43" name="SK-16-text-42"/>
          <p:cNvSpPr/>
          <p:nvPr/>
        </p:nvSpPr>
        <p:spPr>
          <a:xfrm>
            <a:off x="7241977" y="2640211"/>
            <a:ext cx="33737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Calculate LED</a:t>
            </a:r>
            <a:endParaRPr lang="en-US" sz="1650" dirty="0"/>
          </a:p>
        </p:txBody>
      </p:sp>
      <p:sp>
        <p:nvSpPr>
          <p:cNvPr id="44" name="SK-16-text-43"/>
          <p:cNvSpPr/>
          <p:nvPr/>
        </p:nvSpPr>
        <p:spPr>
          <a:xfrm>
            <a:off x="7241977" y="2893963"/>
            <a:ext cx="4389090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PDMedCalc to calculate Levodopa Equivalent Dose (LED)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MHRA-ratified tool (March 2024). Convert total daily levodopa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to equivalent.</a:t>
            </a:r>
            <a:endParaRPr lang="en-US" sz="1200" dirty="0"/>
          </a:p>
        </p:txBody>
      </p:sp>
      <p:sp>
        <p:nvSpPr>
          <p:cNvPr id="45" name="SK-16-text-44"/>
          <p:cNvSpPr/>
          <p:nvPr/>
        </p:nvSpPr>
        <p:spPr>
          <a:xfrm>
            <a:off x="7241977" y="3799284"/>
            <a:ext cx="495002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Bridge with Rotigotine Patch</a:t>
            </a:r>
            <a:endParaRPr lang="en-US" sz="1650" dirty="0"/>
          </a:p>
        </p:txBody>
      </p:sp>
      <p:sp>
        <p:nvSpPr>
          <p:cNvPr id="46" name="SK-16-text-45"/>
          <p:cNvSpPr/>
          <p:nvPr/>
        </p:nvSpPr>
        <p:spPr>
          <a:xfrm>
            <a:off x="7241977" y="4073575"/>
            <a:ext cx="49500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 Rotigotine (Neupro) patch as temporary bridge</a:t>
            </a:r>
            <a:endParaRPr lang="en-US" sz="1200" dirty="0"/>
          </a:p>
        </p:txBody>
      </p:sp>
      <p:sp>
        <p:nvSpPr>
          <p:cNvPr id="47" name="SK-16-text-46"/>
          <p:cNvSpPr/>
          <p:nvPr/>
        </p:nvSpPr>
        <p:spPr>
          <a:xfrm>
            <a:off x="7241977" y="4279255"/>
            <a:ext cx="4047679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Rotigotine 2mg/24h ≈ 100mg levodopa equivalent dose (LED)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Transdermal — no swallowing required. Suitable for NBM and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theatre settings.</a:t>
            </a:r>
            <a:endParaRPr lang="en-US" sz="1275" dirty="0"/>
          </a:p>
        </p:txBody>
      </p:sp>
      <p:sp>
        <p:nvSpPr>
          <p:cNvPr id="48" name="SK-16-text-47"/>
          <p:cNvSpPr/>
          <p:nvPr/>
        </p:nvSpPr>
        <p:spPr>
          <a:xfrm>
            <a:off x="7241977" y="5088582"/>
            <a:ext cx="49500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Enteral Route if Available</a:t>
            </a:r>
            <a:endParaRPr lang="en-US" sz="1650" dirty="0"/>
          </a:p>
        </p:txBody>
      </p:sp>
      <p:sp>
        <p:nvSpPr>
          <p:cNvPr id="49" name="SK-16-text-48"/>
          <p:cNvSpPr/>
          <p:nvPr/>
        </p:nvSpPr>
        <p:spPr>
          <a:xfrm>
            <a:off x="7241977" y="5356027"/>
            <a:ext cx="49500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Madopar dispersible via NG tube if enteral access exists</a:t>
            </a:r>
            <a:endParaRPr lang="en-US" sz="1200" dirty="0"/>
          </a:p>
        </p:txBody>
      </p:sp>
      <p:sp>
        <p:nvSpPr>
          <p:cNvPr id="50" name="SK-16-text-49"/>
          <p:cNvSpPr/>
          <p:nvPr/>
        </p:nvSpPr>
        <p:spPr>
          <a:xfrm>
            <a:off x="7241977" y="5568553"/>
            <a:ext cx="430366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Rapidly absorbed. Document timing as a patient safety priority on</a:t>
            </a:r>
            <a:endParaRPr lang="en-US" sz="1275" dirty="0"/>
          </a:p>
          <a:p>
            <a:pPr marL="0" indent="0" algn="l">
              <a:lnSpc>
                <a:spcPts val="1466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drug chart.</a:t>
            </a:r>
            <a:endParaRPr lang="en-US" sz="1275" dirty="0"/>
          </a:p>
        </p:txBody>
      </p:sp>
      <p:sp>
        <p:nvSpPr>
          <p:cNvPr id="51" name="SK-16-text-50"/>
          <p:cNvSpPr/>
          <p:nvPr/>
        </p:nvSpPr>
        <p:spPr>
          <a:xfrm>
            <a:off x="1377553" y="6226969"/>
            <a:ext cx="1081444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Patient Safety Alert: PD medication delays in hospital are a serious, preventable risk.</a:t>
            </a:r>
            <a:endParaRPr lang="en-US" sz="1950" dirty="0"/>
          </a:p>
        </p:txBody>
      </p:sp>
      <p:sp>
        <p:nvSpPr>
          <p:cNvPr id="52" name="SK-16-text-51"/>
          <p:cNvSpPr/>
          <p:nvPr/>
        </p:nvSpPr>
        <p:spPr>
          <a:xfrm>
            <a:off x="1926282" y="6563023"/>
            <a:ext cx="102657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medication timing on every drug chart. Treat it as a safety-critical intervention.</a:t>
            </a:r>
            <a:endParaRPr lang="en-US" sz="1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4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117253"/>
            <a:ext cx="1158180" cy="2857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2091630"/>
            <a:ext cx="6266557" cy="61719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2811661"/>
            <a:ext cx="6632377" cy="61719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3531840"/>
            <a:ext cx="7010400" cy="61719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4251871"/>
            <a:ext cx="7376071" cy="61719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" y="4972050"/>
            <a:ext cx="7766298" cy="61719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" y="5692080"/>
            <a:ext cx="8278267" cy="617190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4229" y="2516758"/>
            <a:ext cx="19050" cy="3429000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6377" y="1179463"/>
            <a:ext cx="3633192" cy="267459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6377" y="3946698"/>
            <a:ext cx="3633192" cy="521196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80290" y="4560540"/>
            <a:ext cx="2011710" cy="2263080"/>
          </a:xfrm>
          <a:prstGeom prst="rect">
            <a:avLst/>
          </a:prstGeom>
        </p:spPr>
      </p:pic>
      <p:sp>
        <p:nvSpPr>
          <p:cNvPr id="15" name="SK-17-text-14"/>
          <p:cNvSpPr/>
          <p:nvPr/>
        </p:nvSpPr>
        <p:spPr>
          <a:xfrm>
            <a:off x="597396" y="473125"/>
            <a:ext cx="1159460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Psychiatric Complications: Hallucinations</a:t>
            </a:r>
            <a:endParaRPr lang="en-US" sz="3300" dirty="0"/>
          </a:p>
        </p:txBody>
      </p:sp>
      <p:sp>
        <p:nvSpPr>
          <p:cNvPr id="16" name="SK-17-text-15"/>
          <p:cNvSpPr/>
          <p:nvPr/>
        </p:nvSpPr>
        <p:spPr>
          <a:xfrm>
            <a:off x="572988" y="1309836"/>
            <a:ext cx="7363867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4444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PD medications cause visual hallucinations or delusions —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4444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withdraw in this order</a:t>
            </a:r>
            <a:endParaRPr lang="en-US" sz="1950" dirty="0"/>
          </a:p>
        </p:txBody>
      </p:sp>
      <p:sp>
        <p:nvSpPr>
          <p:cNvPr id="17" name="SK-17-text-16"/>
          <p:cNvSpPr/>
          <p:nvPr/>
        </p:nvSpPr>
        <p:spPr>
          <a:xfrm>
            <a:off x="658267" y="2187625"/>
            <a:ext cx="5742384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① Step 1 — Anticholinergics (e.g. trihexyphenidyl)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STOP FIRST Stop first — highest cognitive and psychiatric risk</a:t>
            </a:r>
            <a:endParaRPr lang="en-US" sz="1650" dirty="0"/>
          </a:p>
        </p:txBody>
      </p:sp>
      <p:sp>
        <p:nvSpPr>
          <p:cNvPr id="18" name="SK-17-text-17"/>
          <p:cNvSpPr/>
          <p:nvPr/>
        </p:nvSpPr>
        <p:spPr>
          <a:xfrm>
            <a:off x="658267" y="2921496"/>
            <a:ext cx="615687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② Step 2 Amantadine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 then withdraw — hallucinations and confusion</a:t>
            </a:r>
            <a:endParaRPr lang="en-US" sz="1650" dirty="0"/>
          </a:p>
        </p:txBody>
      </p:sp>
      <p:sp>
        <p:nvSpPr>
          <p:cNvPr id="19" name="SK-17-text-18"/>
          <p:cNvSpPr/>
          <p:nvPr/>
        </p:nvSpPr>
        <p:spPr>
          <a:xfrm>
            <a:off x="658267" y="3620988"/>
            <a:ext cx="587647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③ Step 3 Selegiline / MAO-B inhibitor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 or stop — stimulant metabolites implicated</a:t>
            </a:r>
            <a:endParaRPr lang="en-US" sz="1650" dirty="0"/>
          </a:p>
        </p:txBody>
      </p:sp>
      <p:sp>
        <p:nvSpPr>
          <p:cNvPr id="20" name="SK-17-text-19"/>
          <p:cNvSpPr/>
          <p:nvPr/>
        </p:nvSpPr>
        <p:spPr>
          <a:xfrm>
            <a:off x="658267" y="4341019"/>
            <a:ext cx="55594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④ Step 4 COMT Inhibitor (e.g. entacapone)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 or stop — extends dopaminergic effect</a:t>
            </a:r>
            <a:endParaRPr lang="en-US" sz="1650" dirty="0"/>
          </a:p>
        </p:txBody>
      </p:sp>
      <p:sp>
        <p:nvSpPr>
          <p:cNvPr id="21" name="SK-17-text-20"/>
          <p:cNvSpPr/>
          <p:nvPr/>
        </p:nvSpPr>
        <p:spPr>
          <a:xfrm>
            <a:off x="658267" y="5068044"/>
            <a:ext cx="5144988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⑤ Step 5 Dopamine Agonist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 gradually — do not stop abruptly</a:t>
            </a:r>
            <a:endParaRPr lang="en-US" sz="1650" dirty="0"/>
          </a:p>
        </p:txBody>
      </p:sp>
      <p:sp>
        <p:nvSpPr>
          <p:cNvPr id="22" name="SK-17-text-21"/>
          <p:cNvSpPr/>
          <p:nvPr/>
        </p:nvSpPr>
        <p:spPr>
          <a:xfrm>
            <a:off x="658267" y="5815459"/>
            <a:ext cx="77783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⑥ Step 6 — LAST RESORT Levodopa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 only as last resort — motor deterioration risk</a:t>
            </a:r>
            <a:endParaRPr lang="en-US" sz="1650" dirty="0"/>
          </a:p>
        </p:txBody>
      </p:sp>
      <p:sp>
        <p:nvSpPr>
          <p:cNvPr id="23" name="SK-17-text-22"/>
          <p:cNvSpPr/>
          <p:nvPr/>
        </p:nvSpPr>
        <p:spPr>
          <a:xfrm>
            <a:off x="8241655" y="1344067"/>
            <a:ext cx="2913757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Psychosis Persists After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Dose Reduction:</a:t>
            </a:r>
            <a:endParaRPr lang="en-US" sz="1800" dirty="0"/>
          </a:p>
        </p:txBody>
      </p:sp>
      <p:sp>
        <p:nvSpPr>
          <p:cNvPr id="24" name="SK-17-text-23"/>
          <p:cNvSpPr/>
          <p:nvPr/>
        </p:nvSpPr>
        <p:spPr>
          <a:xfrm>
            <a:off x="8266063" y="2043559"/>
            <a:ext cx="315768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Quetiapine — lowest D2 blockade;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first-line for PD psychosis</a:t>
            </a:r>
            <a:endParaRPr lang="en-US" sz="1500" dirty="0"/>
          </a:p>
        </p:txBody>
      </p:sp>
      <p:sp>
        <p:nvSpPr>
          <p:cNvPr id="25" name="SK-17-text-24"/>
          <p:cNvSpPr/>
          <p:nvPr/>
        </p:nvSpPr>
        <p:spPr>
          <a:xfrm>
            <a:off x="8266063" y="2653903"/>
            <a:ext cx="329178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Clozapine — most effective;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requires CPMS monitoring (specialist)</a:t>
            </a:r>
            <a:endParaRPr lang="en-US" sz="1500" dirty="0"/>
          </a:p>
        </p:txBody>
      </p:sp>
      <p:sp>
        <p:nvSpPr>
          <p:cNvPr id="26" name="SK-17-text-25"/>
          <p:cNvSpPr/>
          <p:nvPr/>
        </p:nvSpPr>
        <p:spPr>
          <a:xfrm>
            <a:off x="8266063" y="3257550"/>
            <a:ext cx="271879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Rivastigmine — if underlying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cognitive decline is present</a:t>
            </a:r>
            <a:endParaRPr lang="en-US" sz="1500" dirty="0"/>
          </a:p>
        </p:txBody>
      </p:sp>
      <p:sp>
        <p:nvSpPr>
          <p:cNvPr id="27" name="SK-17-text-26"/>
          <p:cNvSpPr/>
          <p:nvPr/>
        </p:nvSpPr>
        <p:spPr>
          <a:xfrm>
            <a:off x="8241655" y="3998193"/>
            <a:ext cx="343807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Never use haloperidol, olanzapine,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risperidone — these worsen motor PD dramatically</a:t>
            </a:r>
            <a:endParaRPr lang="en-US" sz="1200" dirty="0"/>
          </a:p>
        </p:txBody>
      </p:sp>
      <p:sp>
        <p:nvSpPr>
          <p:cNvPr id="28" name="SK-17-text-27"/>
          <p:cNvSpPr/>
          <p:nvPr/>
        </p:nvSpPr>
        <p:spPr>
          <a:xfrm>
            <a:off x="597396" y="6412111"/>
            <a:ext cx="83058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NICE NG71 (updated December 2024)</a:t>
            </a:r>
            <a:endParaRPr lang="en-US" sz="1200" dirty="0"/>
          </a:p>
        </p:txBody>
      </p:sp>
      <p:sp>
        <p:nvSpPr>
          <p:cNvPr id="29" name="SK-17-text-28"/>
          <p:cNvSpPr/>
          <p:nvPr/>
        </p:nvSpPr>
        <p:spPr>
          <a:xfrm>
            <a:off x="5315694" y="6665863"/>
            <a:ext cx="687630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· Pharmacological Management of Parkinson's Disease · May 2026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3438"/>
            <a:ext cx="158353" cy="96009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496467"/>
            <a:ext cx="780157" cy="3810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728192"/>
            <a:ext cx="8765977" cy="216024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728192"/>
            <a:ext cx="146298" cy="2160240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5294" y="3312319"/>
            <a:ext cx="3218557" cy="514350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4032498"/>
            <a:ext cx="8765977" cy="205740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4032498"/>
            <a:ext cx="146298" cy="2057400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973" y="5726311"/>
            <a:ext cx="6607969" cy="363438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70690" y="3869978"/>
            <a:ext cx="2194471" cy="9525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75490" y="5554861"/>
            <a:ext cx="2316361" cy="130299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12111"/>
            <a:ext cx="12192000" cy="54769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65482" y="6398419"/>
            <a:ext cx="182761" cy="102840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33671" y="6364188"/>
            <a:ext cx="121890" cy="68461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58486" y="4162723"/>
            <a:ext cx="2145655" cy="1563588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19357" y="1625203"/>
            <a:ext cx="2048173" cy="2036713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5271" y="5788075"/>
            <a:ext cx="268188" cy="226219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6769" y="4210794"/>
            <a:ext cx="341263" cy="301675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8973" y="1851571"/>
            <a:ext cx="329059" cy="342900"/>
          </a:xfrm>
          <a:prstGeom prst="rect">
            <a:avLst/>
          </a:prstGeom>
        </p:spPr>
      </p:pic>
      <p:sp>
        <p:nvSpPr>
          <p:cNvPr id="21" name="SK-18-text-20"/>
          <p:cNvSpPr/>
          <p:nvPr/>
        </p:nvSpPr>
        <p:spPr>
          <a:xfrm>
            <a:off x="487561" y="438894"/>
            <a:ext cx="1170443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‘Depression and Dementia in PD’</a:t>
            </a:r>
            <a:endParaRPr lang="en-US" sz="3750" dirty="0"/>
          </a:p>
        </p:txBody>
      </p:sp>
      <p:sp>
        <p:nvSpPr>
          <p:cNvPr id="22" name="SK-18-text-21"/>
          <p:cNvSpPr/>
          <p:nvPr/>
        </p:nvSpPr>
        <p:spPr>
          <a:xfrm>
            <a:off x="487561" y="1014859"/>
            <a:ext cx="1170443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6666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Common comorbidities — recognise early, treat thoughtfully</a:t>
            </a:r>
            <a:endParaRPr lang="en-US" sz="2175" dirty="0"/>
          </a:p>
        </p:txBody>
      </p:sp>
      <p:sp>
        <p:nvSpPr>
          <p:cNvPr id="23" name="SK-18-text-22"/>
          <p:cNvSpPr/>
          <p:nvPr/>
        </p:nvSpPr>
        <p:spPr>
          <a:xfrm>
            <a:off x="1219200" y="1865263"/>
            <a:ext cx="1069467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Depression in Parkinson’s Disease</a:t>
            </a:r>
            <a:endParaRPr lang="en-US" sz="2100" dirty="0"/>
          </a:p>
        </p:txBody>
      </p:sp>
      <p:sp>
        <p:nvSpPr>
          <p:cNvPr id="24" name="SK-18-text-23"/>
          <p:cNvSpPr/>
          <p:nvPr/>
        </p:nvSpPr>
        <p:spPr>
          <a:xfrm>
            <a:off x="816769" y="2304157"/>
            <a:ext cx="1137523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• Very common — affects 40–50% of PD patients · Often under-diagnosed and under-treated</a:t>
            </a:r>
            <a:endParaRPr lang="en-US" sz="1500" dirty="0"/>
          </a:p>
        </p:txBody>
      </p:sp>
      <p:sp>
        <p:nvSpPr>
          <p:cNvPr id="25" name="SK-18-text-24"/>
          <p:cNvSpPr/>
          <p:nvPr/>
        </p:nvSpPr>
        <p:spPr>
          <a:xfrm>
            <a:off x="816769" y="2640211"/>
            <a:ext cx="113752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• First-line treatment: SSRIs — Sertraline or Citalopram preferred</a:t>
            </a:r>
            <a:endParaRPr lang="en-US" sz="1500" dirty="0"/>
          </a:p>
        </p:txBody>
      </p:sp>
      <p:sp>
        <p:nvSpPr>
          <p:cNvPr id="26" name="SK-18-text-25"/>
          <p:cNvSpPr/>
          <p:nvPr/>
        </p:nvSpPr>
        <p:spPr>
          <a:xfrm>
            <a:off x="816769" y="2983111"/>
            <a:ext cx="113752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• Important dose note: Citalopram maximum 20mg/day if aged over 65 (cardiac QTc risk)</a:t>
            </a:r>
            <a:endParaRPr lang="en-US" sz="1500" dirty="0"/>
          </a:p>
        </p:txBody>
      </p:sp>
      <p:sp>
        <p:nvSpPr>
          <p:cNvPr id="27" name="SK-18-text-26"/>
          <p:cNvSpPr/>
          <p:nvPr/>
        </p:nvSpPr>
        <p:spPr>
          <a:xfrm>
            <a:off x="6010573" y="3394621"/>
            <a:ext cx="30966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“TCAs: use with caution — anticholinergic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side effects worsen cognition in PD”</a:t>
            </a:r>
            <a:endParaRPr lang="en-US" sz="1275" dirty="0"/>
          </a:p>
        </p:txBody>
      </p:sp>
      <p:sp>
        <p:nvSpPr>
          <p:cNvPr id="28" name="SK-18-text-27"/>
          <p:cNvSpPr/>
          <p:nvPr/>
        </p:nvSpPr>
        <p:spPr>
          <a:xfrm>
            <a:off x="1219200" y="4203948"/>
            <a:ext cx="109728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Parkinson’s Disease Dementia (PDD)</a:t>
            </a:r>
            <a:endParaRPr lang="en-US" sz="2100" dirty="0"/>
          </a:p>
        </p:txBody>
      </p:sp>
      <p:sp>
        <p:nvSpPr>
          <p:cNvPr id="29" name="SK-18-text-28"/>
          <p:cNvSpPr/>
          <p:nvPr/>
        </p:nvSpPr>
        <p:spPr>
          <a:xfrm>
            <a:off x="816769" y="4649688"/>
            <a:ext cx="1137523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• Occurs in over 80% of patients over the course of the disease — a major late complication</a:t>
            </a:r>
            <a:endParaRPr lang="en-US" sz="1500" dirty="0"/>
          </a:p>
        </p:txBody>
      </p:sp>
      <p:sp>
        <p:nvSpPr>
          <p:cNvPr id="30" name="SK-18-text-29"/>
          <p:cNvSpPr/>
          <p:nvPr/>
        </p:nvSpPr>
        <p:spPr>
          <a:xfrm>
            <a:off x="816769" y="4992588"/>
            <a:ext cx="113752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• NICE NG71 First-line: Rivastigmine (cholinesterase inhibitor) — evidence-based for PDD</a:t>
            </a:r>
            <a:endParaRPr lang="en-US" sz="1500" dirty="0"/>
          </a:p>
        </p:txBody>
      </p:sp>
      <p:sp>
        <p:nvSpPr>
          <p:cNvPr id="31" name="SK-18-text-30"/>
          <p:cNvSpPr/>
          <p:nvPr/>
        </p:nvSpPr>
        <p:spPr>
          <a:xfrm>
            <a:off x="816769" y="5321796"/>
            <a:ext cx="1137523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• Second-line: Donepezil · Avoid all anticholinergics — significantly worsen cognitive function</a:t>
            </a:r>
            <a:endParaRPr lang="en-US" sz="1500" dirty="0"/>
          </a:p>
        </p:txBody>
      </p:sp>
      <p:sp>
        <p:nvSpPr>
          <p:cNvPr id="32" name="SK-18-text-31"/>
          <p:cNvSpPr/>
          <p:nvPr/>
        </p:nvSpPr>
        <p:spPr>
          <a:xfrm>
            <a:off x="1292275" y="5788075"/>
            <a:ext cx="108997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NEVER use conventional antipsychotics for PD psychosis — see Slide 15</a:t>
            </a:r>
            <a:endParaRPr lang="en-US" sz="1350" dirty="0"/>
          </a:p>
        </p:txBody>
      </p:sp>
      <p:sp>
        <p:nvSpPr>
          <p:cNvPr id="33" name="SK-18-text-32"/>
          <p:cNvSpPr/>
          <p:nvPr/>
        </p:nvSpPr>
        <p:spPr>
          <a:xfrm>
            <a:off x="475357" y="6590407"/>
            <a:ext cx="117166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44444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Bradford VTS · Pharmacological Management of Parkinson’s Disease · NICE NG71 Dec 2024</a:t>
            </a:r>
            <a:endParaRPr lang="en-US" sz="1050" dirty="0"/>
          </a:p>
        </p:txBody>
      </p:sp>
      <p:sp>
        <p:nvSpPr>
          <p:cNvPr id="34" name="SK-18-text-33"/>
          <p:cNvSpPr/>
          <p:nvPr/>
        </p:nvSpPr>
        <p:spPr>
          <a:xfrm>
            <a:off x="11152584" y="6597253"/>
            <a:ext cx="5393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444444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18 / 32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26219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4036"/>
            <a:ext cx="268188" cy="623381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86" y="1343471"/>
            <a:ext cx="1987153" cy="2857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286" y="3586609"/>
            <a:ext cx="7278588" cy="1282303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88" y="6530876"/>
            <a:ext cx="11655475" cy="9525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286" y="4958209"/>
            <a:ext cx="353467" cy="34290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85584" y="1707505"/>
            <a:ext cx="3096667" cy="3305473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12682" y="3655219"/>
            <a:ext cx="463153" cy="44574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286" y="2119015"/>
            <a:ext cx="353467" cy="356592"/>
          </a:xfrm>
          <a:prstGeom prst="rect">
            <a:avLst/>
          </a:prstGeom>
        </p:spPr>
      </p:pic>
      <p:sp>
        <p:nvSpPr>
          <p:cNvPr id="12" name="SK-19-text-11"/>
          <p:cNvSpPr/>
          <p:nvPr/>
        </p:nvSpPr>
        <p:spPr>
          <a:xfrm>
            <a:off x="707082" y="671959"/>
            <a:ext cx="1148491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Sleep Disturbances and Somnolence</a:t>
            </a:r>
            <a:endParaRPr lang="en-US" sz="3900" dirty="0"/>
          </a:p>
        </p:txBody>
      </p:sp>
      <p:sp>
        <p:nvSpPr>
          <p:cNvPr id="13" name="SK-19-text-12"/>
          <p:cNvSpPr/>
          <p:nvPr/>
        </p:nvSpPr>
        <p:spPr>
          <a:xfrm>
            <a:off x="707082" y="1570434"/>
            <a:ext cx="1148491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“Dopaminergic agents, driving safety, and dose management”</a:t>
            </a:r>
            <a:endParaRPr lang="en-US" sz="1950" dirty="0"/>
          </a:p>
        </p:txBody>
      </p:sp>
      <p:sp>
        <p:nvSpPr>
          <p:cNvPr id="14" name="SK-19-text-13"/>
          <p:cNvSpPr/>
          <p:nvPr/>
        </p:nvSpPr>
        <p:spPr>
          <a:xfrm>
            <a:off x="1145977" y="2160240"/>
            <a:ext cx="45815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Causes It?</a:t>
            </a:r>
            <a:endParaRPr lang="en-US" sz="1950" dirty="0"/>
          </a:p>
        </p:txBody>
      </p:sp>
      <p:sp>
        <p:nvSpPr>
          <p:cNvPr id="15" name="SK-19-text-14"/>
          <p:cNvSpPr/>
          <p:nvPr/>
        </p:nvSpPr>
        <p:spPr>
          <a:xfrm>
            <a:off x="841177" y="2482453"/>
            <a:ext cx="69127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All dopaminergic agents can cause excessive daytime somnolence (EDS)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sleep attacks</a:t>
            </a:r>
            <a:endParaRPr lang="en-US" sz="1500" dirty="0"/>
          </a:p>
        </p:txBody>
      </p:sp>
      <p:sp>
        <p:nvSpPr>
          <p:cNvPr id="16" name="SK-19-text-15"/>
          <p:cNvSpPr/>
          <p:nvPr/>
        </p:nvSpPr>
        <p:spPr>
          <a:xfrm>
            <a:off x="841177" y="2962573"/>
            <a:ext cx="113508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Dopamine agonists carry the highest risk — effect may be dose-related</a:t>
            </a:r>
            <a:endParaRPr lang="en-US" sz="1500" dirty="0"/>
          </a:p>
        </p:txBody>
      </p:sp>
      <p:sp>
        <p:nvSpPr>
          <p:cNvPr id="17" name="SK-19-text-16"/>
          <p:cNvSpPr/>
          <p:nvPr/>
        </p:nvSpPr>
        <p:spPr>
          <a:xfrm>
            <a:off x="841177" y="3202632"/>
            <a:ext cx="113508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Sleep attacks can occur without warning — even during conversation or activity</a:t>
            </a:r>
            <a:endParaRPr lang="en-US" sz="1500" dirty="0"/>
          </a:p>
        </p:txBody>
      </p:sp>
      <p:sp>
        <p:nvSpPr>
          <p:cNvPr id="18" name="SK-19-text-17"/>
          <p:cNvSpPr/>
          <p:nvPr/>
        </p:nvSpPr>
        <p:spPr>
          <a:xfrm>
            <a:off x="828973" y="3703290"/>
            <a:ext cx="90392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Driving Safety — NICE NG71</a:t>
            </a:r>
            <a:endParaRPr lang="en-US" sz="1950" dirty="0"/>
          </a:p>
        </p:txBody>
      </p:sp>
      <p:sp>
        <p:nvSpPr>
          <p:cNvPr id="19" name="SK-19-text-18"/>
          <p:cNvSpPr/>
          <p:nvPr/>
        </p:nvSpPr>
        <p:spPr>
          <a:xfrm>
            <a:off x="841177" y="4025503"/>
            <a:ext cx="113508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Warn all patients on dopaminergic therapy about the risk of sleep attacks</a:t>
            </a:r>
            <a:endParaRPr lang="en-US" sz="1500" dirty="0"/>
          </a:p>
        </p:txBody>
      </p:sp>
      <p:sp>
        <p:nvSpPr>
          <p:cNvPr id="20" name="SK-19-text-19"/>
          <p:cNvSpPr/>
          <p:nvPr/>
        </p:nvSpPr>
        <p:spPr>
          <a:xfrm>
            <a:off x="841177" y="4272409"/>
            <a:ext cx="113508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Patients may need to stop driving — DVLA notification may be required</a:t>
            </a:r>
            <a:endParaRPr lang="en-US" sz="1500" dirty="0"/>
          </a:p>
        </p:txBody>
      </p:sp>
      <p:sp>
        <p:nvSpPr>
          <p:cNvPr id="21" name="SK-19-text-20"/>
          <p:cNvSpPr/>
          <p:nvPr/>
        </p:nvSpPr>
        <p:spPr>
          <a:xfrm>
            <a:off x="853380" y="4512469"/>
            <a:ext cx="10839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Document the discussion in the medical record</a:t>
            </a:r>
            <a:endParaRPr lang="en-US" sz="1500" dirty="0"/>
          </a:p>
        </p:txBody>
      </p:sp>
      <p:sp>
        <p:nvSpPr>
          <p:cNvPr id="22" name="SK-19-text-21"/>
          <p:cNvSpPr/>
          <p:nvPr/>
        </p:nvSpPr>
        <p:spPr>
          <a:xfrm>
            <a:off x="1133773" y="4999434"/>
            <a:ext cx="636460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Principles</a:t>
            </a:r>
            <a:endParaRPr lang="en-US" sz="1950" dirty="0"/>
          </a:p>
        </p:txBody>
      </p:sp>
      <p:sp>
        <p:nvSpPr>
          <p:cNvPr id="23" name="SK-19-text-22"/>
          <p:cNvSpPr/>
          <p:nvPr/>
        </p:nvSpPr>
        <p:spPr>
          <a:xfrm>
            <a:off x="841177" y="5314950"/>
            <a:ext cx="113508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Fractionate doses — spread across the day rather than larger single doses</a:t>
            </a:r>
            <a:endParaRPr lang="en-US" sz="1500" dirty="0"/>
          </a:p>
        </p:txBody>
      </p:sp>
      <p:sp>
        <p:nvSpPr>
          <p:cNvPr id="24" name="SK-19-text-23"/>
          <p:cNvSpPr/>
          <p:nvPr/>
        </p:nvSpPr>
        <p:spPr>
          <a:xfrm>
            <a:off x="841177" y="5561707"/>
            <a:ext cx="113508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 dopamine agonist dose if EDS is prominent</a:t>
            </a:r>
            <a:endParaRPr lang="en-US" sz="1500" dirty="0"/>
          </a:p>
        </p:txBody>
      </p:sp>
      <p:sp>
        <p:nvSpPr>
          <p:cNvPr id="25" name="SK-19-text-24"/>
          <p:cNvSpPr/>
          <p:nvPr/>
        </p:nvSpPr>
        <p:spPr>
          <a:xfrm>
            <a:off x="841177" y="5794921"/>
            <a:ext cx="113508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all sedating co-medications (e.g. benzodiazepines, antihistamines)</a:t>
            </a:r>
            <a:endParaRPr lang="en-US" sz="1500" dirty="0"/>
          </a:p>
        </p:txBody>
      </p:sp>
      <p:sp>
        <p:nvSpPr>
          <p:cNvPr id="26" name="SK-19-text-25"/>
          <p:cNvSpPr/>
          <p:nvPr/>
        </p:nvSpPr>
        <p:spPr>
          <a:xfrm>
            <a:off x="841177" y="6028134"/>
            <a:ext cx="113508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modafinil (off-label; note MHRA Dec 2020 caution — review suitability per patient)</a:t>
            </a:r>
            <a:endParaRPr lang="en-US" sz="1500" dirty="0"/>
          </a:p>
        </p:txBody>
      </p:sp>
      <p:sp>
        <p:nvSpPr>
          <p:cNvPr id="27" name="SK-19-text-26"/>
          <p:cNvSpPr/>
          <p:nvPr/>
        </p:nvSpPr>
        <p:spPr>
          <a:xfrm>
            <a:off x="316855" y="6583561"/>
            <a:ext cx="31308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E68A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</a:t>
            </a:r>
            <a:endParaRPr lang="en-US" sz="1425" dirty="0"/>
          </a:p>
        </p:txBody>
      </p:sp>
      <p:sp>
        <p:nvSpPr>
          <p:cNvPr id="28" name="SK-19-text-27"/>
          <p:cNvSpPr/>
          <p:nvPr/>
        </p:nvSpPr>
        <p:spPr>
          <a:xfrm>
            <a:off x="8900071" y="6576715"/>
            <a:ext cx="32919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· BNF 2025–2026 ·</a:t>
            </a:r>
            <a:endParaRPr lang="en-US" sz="1425" dirty="0"/>
          </a:p>
        </p:txBody>
      </p:sp>
      <p:sp>
        <p:nvSpPr>
          <p:cNvPr id="29" name="SK-19-text-28"/>
          <p:cNvSpPr/>
          <p:nvPr/>
        </p:nvSpPr>
        <p:spPr>
          <a:xfrm>
            <a:off x="11399490" y="6576715"/>
            <a:ext cx="7925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 / 32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937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671" y="0"/>
            <a:ext cx="5730180" cy="68580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3524994"/>
            <a:ext cx="1828800" cy="624036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4698" y="3524994"/>
            <a:ext cx="1487388" cy="624036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3977" y="3524994"/>
            <a:ext cx="1962894" cy="624036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6469112"/>
            <a:ext cx="10777686" cy="952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3788" y="1844725"/>
            <a:ext cx="4486573" cy="3662065"/>
          </a:xfrm>
          <a:prstGeom prst="rect">
            <a:avLst/>
          </a:prstGeom>
        </p:spPr>
      </p:pic>
      <p:sp>
        <p:nvSpPr>
          <p:cNvPr id="10" name="SK-2-text-9"/>
          <p:cNvSpPr/>
          <p:nvPr/>
        </p:nvSpPr>
        <p:spPr>
          <a:xfrm>
            <a:off x="707082" y="630882"/>
            <a:ext cx="11484918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D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Background and Pathophysiology</a:t>
            </a:r>
            <a:endParaRPr lang="en-US" sz="4200" dirty="0"/>
          </a:p>
        </p:txBody>
      </p:sp>
      <p:sp>
        <p:nvSpPr>
          <p:cNvPr id="11" name="SK-2-text-10"/>
          <p:cNvSpPr/>
          <p:nvPr/>
        </p:nvSpPr>
        <p:spPr>
          <a:xfrm>
            <a:off x="707082" y="1275457"/>
            <a:ext cx="1148491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goes wrong — and why it matters</a:t>
            </a:r>
            <a:endParaRPr lang="en-US" sz="2175" dirty="0"/>
          </a:p>
        </p:txBody>
      </p:sp>
      <p:sp>
        <p:nvSpPr>
          <p:cNvPr id="12" name="SK-2-text-11"/>
          <p:cNvSpPr/>
          <p:nvPr/>
        </p:nvSpPr>
        <p:spPr>
          <a:xfrm>
            <a:off x="707082" y="1878955"/>
            <a:ext cx="32204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CONDITION</a:t>
            </a:r>
            <a:endParaRPr lang="en-US" sz="1575" dirty="0"/>
          </a:p>
        </p:txBody>
      </p:sp>
      <p:sp>
        <p:nvSpPr>
          <p:cNvPr id="13" name="SK-2-text-12"/>
          <p:cNvSpPr/>
          <p:nvPr/>
        </p:nvSpPr>
        <p:spPr>
          <a:xfrm>
            <a:off x="707082" y="2173932"/>
            <a:ext cx="5230267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Progressive neurodegenerative disorder affecting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substantia nigra pars compacta — leading to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deficiency in the striatum.</a:t>
            </a:r>
            <a:endParaRPr lang="en-US" sz="1650" dirty="0"/>
          </a:p>
        </p:txBody>
      </p:sp>
      <p:sp>
        <p:nvSpPr>
          <p:cNvPr id="14" name="SK-2-text-13"/>
          <p:cNvSpPr/>
          <p:nvPr/>
        </p:nvSpPr>
        <p:spPr>
          <a:xfrm>
            <a:off x="707082" y="3243709"/>
            <a:ext cx="394049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TRIAD</a:t>
            </a:r>
            <a:endParaRPr lang="en-US" sz="1575" dirty="0"/>
          </a:p>
        </p:txBody>
      </p:sp>
      <p:sp>
        <p:nvSpPr>
          <p:cNvPr id="15" name="SK-2-text-14"/>
          <p:cNvSpPr/>
          <p:nvPr/>
        </p:nvSpPr>
        <p:spPr>
          <a:xfrm>
            <a:off x="778966" y="3737521"/>
            <a:ext cx="15385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Bradykinesia</a:t>
            </a:r>
            <a:endParaRPr lang="en-US" sz="1575" dirty="0"/>
          </a:p>
        </p:txBody>
      </p:sp>
      <p:sp>
        <p:nvSpPr>
          <p:cNvPr id="16" name="SK-2-text-15"/>
          <p:cNvSpPr/>
          <p:nvPr/>
        </p:nvSpPr>
        <p:spPr>
          <a:xfrm>
            <a:off x="2827288" y="3737521"/>
            <a:ext cx="95339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Rigidity</a:t>
            </a:r>
            <a:endParaRPr lang="en-US" sz="1575" dirty="0"/>
          </a:p>
        </p:txBody>
      </p:sp>
      <p:sp>
        <p:nvSpPr>
          <p:cNvPr id="17" name="SK-2-text-16"/>
          <p:cNvSpPr/>
          <p:nvPr/>
        </p:nvSpPr>
        <p:spPr>
          <a:xfrm>
            <a:off x="4315867" y="3607296"/>
            <a:ext cx="170676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Resting Tremor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(pill-rolling)</a:t>
            </a:r>
            <a:endParaRPr lang="en-US" sz="1875" dirty="0"/>
          </a:p>
        </p:txBody>
      </p:sp>
      <p:sp>
        <p:nvSpPr>
          <p:cNvPr id="18" name="SK-2-text-17"/>
          <p:cNvSpPr/>
          <p:nvPr/>
        </p:nvSpPr>
        <p:spPr>
          <a:xfrm>
            <a:off x="719286" y="4265563"/>
            <a:ext cx="114727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*Bradykinesia is required for diagnosis — NICE NG71</a:t>
            </a:r>
            <a:endParaRPr lang="en-US" sz="1650" dirty="0"/>
          </a:p>
        </p:txBody>
      </p:sp>
      <p:sp>
        <p:nvSpPr>
          <p:cNvPr id="19" name="SK-2-text-18"/>
          <p:cNvSpPr/>
          <p:nvPr/>
        </p:nvSpPr>
        <p:spPr>
          <a:xfrm>
            <a:off x="707082" y="4752529"/>
            <a:ext cx="298037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EPIDEMIOLOGY</a:t>
            </a:r>
            <a:endParaRPr lang="en-US" sz="1575" dirty="0"/>
          </a:p>
        </p:txBody>
      </p:sp>
      <p:sp>
        <p:nvSpPr>
          <p:cNvPr id="20" name="SK-2-text-19"/>
          <p:cNvSpPr/>
          <p:nvPr/>
        </p:nvSpPr>
        <p:spPr>
          <a:xfrm>
            <a:off x="707082" y="5068044"/>
            <a:ext cx="114849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1 in 500 overall prevalence; 1 in 100 over age 75</a:t>
            </a:r>
            <a:endParaRPr lang="en-US" sz="1950" dirty="0"/>
          </a:p>
        </p:txBody>
      </p:sp>
      <p:sp>
        <p:nvSpPr>
          <p:cNvPr id="21" name="SK-2-text-20"/>
          <p:cNvSpPr/>
          <p:nvPr/>
        </p:nvSpPr>
        <p:spPr>
          <a:xfrm>
            <a:off x="707082" y="5445175"/>
            <a:ext cx="1148491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Peak onset: 60s · Slightly more common in men</a:t>
            </a:r>
            <a:endParaRPr lang="en-US" sz="1950" dirty="0"/>
          </a:p>
        </p:txBody>
      </p:sp>
      <p:sp>
        <p:nvSpPr>
          <p:cNvPr id="22" name="SK-2-text-21"/>
          <p:cNvSpPr/>
          <p:nvPr/>
        </p:nvSpPr>
        <p:spPr>
          <a:xfrm>
            <a:off x="707082" y="5815459"/>
            <a:ext cx="1062418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1 in 20 diagnosed are under 40</a:t>
            </a:r>
            <a:endParaRPr lang="en-US" sz="1950" dirty="0"/>
          </a:p>
        </p:txBody>
      </p:sp>
      <p:sp>
        <p:nvSpPr>
          <p:cNvPr id="23" name="SK-2-text-22"/>
          <p:cNvSpPr/>
          <p:nvPr/>
        </p:nvSpPr>
        <p:spPr>
          <a:xfrm>
            <a:off x="707082" y="6583561"/>
            <a:ext cx="2270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24" name="SK-2-text-23"/>
          <p:cNvSpPr/>
          <p:nvPr/>
        </p:nvSpPr>
        <p:spPr>
          <a:xfrm>
            <a:off x="4155877" y="6583561"/>
            <a:ext cx="386789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Pharmacological Management of Parkinson's Disease</a:t>
            </a:r>
            <a:endParaRPr lang="en-US" sz="1200" dirty="0"/>
          </a:p>
        </p:txBody>
      </p:sp>
      <p:sp>
        <p:nvSpPr>
          <p:cNvPr id="25" name="SK-2-text-24"/>
          <p:cNvSpPr/>
          <p:nvPr/>
        </p:nvSpPr>
        <p:spPr>
          <a:xfrm>
            <a:off x="10957471" y="6583561"/>
            <a:ext cx="51509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/ 32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62905"/>
            <a:ext cx="585192" cy="5715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94" y="2235696"/>
            <a:ext cx="5230267" cy="3977580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94" y="2235696"/>
            <a:ext cx="5230267" cy="219373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890" y="2235696"/>
            <a:ext cx="5560516" cy="3977580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2221844"/>
            <a:ext cx="5560516" cy="233225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6414195"/>
            <a:ext cx="10777686" cy="9525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16494" y="5287417"/>
            <a:ext cx="475506" cy="1227534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263" y="5774382"/>
            <a:ext cx="219373" cy="253603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2855" y="5211961"/>
            <a:ext cx="243780" cy="233065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2855" y="4882753"/>
            <a:ext cx="243780" cy="246757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4327327"/>
            <a:ext cx="255984" cy="205680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2855" y="3970734"/>
            <a:ext cx="243780" cy="281136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2855" y="3415159"/>
            <a:ext cx="243780" cy="253603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5059" y="2496294"/>
            <a:ext cx="780157" cy="726877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7475" y="5225653"/>
            <a:ext cx="158353" cy="267444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0863" y="4930825"/>
            <a:ext cx="219373" cy="212527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8659" y="4567386"/>
            <a:ext cx="231577" cy="246757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0863" y="3991273"/>
            <a:ext cx="219373" cy="246757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0863" y="3415159"/>
            <a:ext cx="231577" cy="253603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7475" y="2496294"/>
            <a:ext cx="694879" cy="726877"/>
          </a:xfrm>
          <a:prstGeom prst="rect">
            <a:avLst/>
          </a:prstGeom>
        </p:spPr>
      </p:pic>
      <p:sp>
        <p:nvSpPr>
          <p:cNvPr id="23" name="SK-20-text-22"/>
          <p:cNvSpPr/>
          <p:nvPr/>
        </p:nvSpPr>
        <p:spPr>
          <a:xfrm>
            <a:off x="743694" y="342900"/>
            <a:ext cx="282035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11</a:t>
            </a:r>
            <a:endParaRPr lang="en-US" sz="1575" dirty="0"/>
          </a:p>
        </p:txBody>
      </p:sp>
      <p:sp>
        <p:nvSpPr>
          <p:cNvPr id="24" name="SK-20-text-23"/>
          <p:cNvSpPr/>
          <p:nvPr/>
        </p:nvSpPr>
        <p:spPr>
          <a:xfrm>
            <a:off x="743694" y="630882"/>
            <a:ext cx="1144830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Non-Motor Symptom Management</a:t>
            </a:r>
            <a:endParaRPr lang="en-US" sz="3900" dirty="0"/>
          </a:p>
        </p:txBody>
      </p:sp>
      <p:sp>
        <p:nvSpPr>
          <p:cNvPr id="25" name="SK-20-text-24"/>
          <p:cNvSpPr/>
          <p:nvPr/>
        </p:nvSpPr>
        <p:spPr>
          <a:xfrm>
            <a:off x="743694" y="1193155"/>
            <a:ext cx="11448306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1 — Autonomic Dysfunction in Primary Care</a:t>
            </a:r>
            <a:endParaRPr lang="en-US" sz="2550" dirty="0"/>
          </a:p>
        </p:txBody>
      </p:sp>
      <p:sp>
        <p:nvSpPr>
          <p:cNvPr id="26" name="SK-20-text-25"/>
          <p:cNvSpPr/>
          <p:nvPr/>
        </p:nvSpPr>
        <p:spPr>
          <a:xfrm>
            <a:off x="1162050" y="1728192"/>
            <a:ext cx="984349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‘Non-motor symptoms often predate motor features and are a major determinant of quality of life.’</a:t>
            </a:r>
            <a:endParaRPr lang="en-US" sz="1800" dirty="0"/>
          </a:p>
        </p:txBody>
      </p:sp>
      <p:sp>
        <p:nvSpPr>
          <p:cNvPr id="27" name="SK-20-text-26"/>
          <p:cNvSpPr/>
          <p:nvPr/>
        </p:nvSpPr>
        <p:spPr>
          <a:xfrm>
            <a:off x="1889671" y="2592288"/>
            <a:ext cx="454152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</a:t>
            </a:r>
            <a:endParaRPr lang="en-US" sz="2400" dirty="0"/>
          </a:p>
        </p:txBody>
      </p:sp>
      <p:sp>
        <p:nvSpPr>
          <p:cNvPr id="28" name="SK-20-text-27"/>
          <p:cNvSpPr/>
          <p:nvPr/>
        </p:nvSpPr>
        <p:spPr>
          <a:xfrm>
            <a:off x="1889671" y="2942034"/>
            <a:ext cx="87325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Very common — affects up to 80% of PD patients</a:t>
            </a:r>
            <a:endParaRPr lang="en-US" sz="1200" dirty="0"/>
          </a:p>
        </p:txBody>
      </p:sp>
      <p:sp>
        <p:nvSpPr>
          <p:cNvPr id="29" name="SK-20-text-28"/>
          <p:cNvSpPr/>
          <p:nvPr/>
        </p:nvSpPr>
        <p:spPr>
          <a:xfrm>
            <a:off x="1194792" y="3415159"/>
            <a:ext cx="407208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🥦 High-fibre diet — fruit, vegetables, wholegrains;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fluid intake</a:t>
            </a:r>
            <a:endParaRPr lang="en-US" sz="1500" dirty="0"/>
          </a:p>
        </p:txBody>
      </p:sp>
      <p:sp>
        <p:nvSpPr>
          <p:cNvPr id="30" name="SK-20-text-29"/>
          <p:cNvSpPr/>
          <p:nvPr/>
        </p:nvSpPr>
        <p:spPr>
          <a:xfrm>
            <a:off x="1194792" y="3991273"/>
            <a:ext cx="42061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Macrogol (Movicol) — first-line laxative; safe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</a:t>
            </a:r>
            <a:endParaRPr lang="en-US" sz="1500" dirty="0"/>
          </a:p>
        </p:txBody>
      </p:sp>
      <p:sp>
        <p:nvSpPr>
          <p:cNvPr id="31" name="SK-20-text-30"/>
          <p:cNvSpPr/>
          <p:nvPr/>
        </p:nvSpPr>
        <p:spPr>
          <a:xfrm>
            <a:off x="1194792" y="4560540"/>
            <a:ext cx="105346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Lactulose — osmotic laxative; second option</a:t>
            </a:r>
            <a:endParaRPr lang="en-US" sz="1500" dirty="0"/>
          </a:p>
        </p:txBody>
      </p:sp>
      <p:sp>
        <p:nvSpPr>
          <p:cNvPr id="32" name="SK-20-text-31"/>
          <p:cNvSpPr/>
          <p:nvPr/>
        </p:nvSpPr>
        <p:spPr>
          <a:xfrm>
            <a:off x="1194792" y="4910286"/>
            <a:ext cx="1099720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Avoid codeine — worsens constipation significantly</a:t>
            </a:r>
            <a:endParaRPr lang="en-US" sz="1500" dirty="0"/>
          </a:p>
        </p:txBody>
      </p:sp>
      <p:sp>
        <p:nvSpPr>
          <p:cNvPr id="33" name="SK-20-text-32"/>
          <p:cNvSpPr/>
          <p:nvPr/>
        </p:nvSpPr>
        <p:spPr>
          <a:xfrm>
            <a:off x="1194792" y="5225653"/>
            <a:ext cx="1099720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🚶‍♀️ Regular physical activity — promotes bowel motility</a:t>
            </a:r>
            <a:endParaRPr lang="en-US" sz="1500" dirty="0"/>
          </a:p>
        </p:txBody>
      </p:sp>
      <p:sp>
        <p:nvSpPr>
          <p:cNvPr id="34" name="SK-20-text-33"/>
          <p:cNvSpPr/>
          <p:nvPr/>
        </p:nvSpPr>
        <p:spPr>
          <a:xfrm>
            <a:off x="7351663" y="2592288"/>
            <a:ext cx="484033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Orthostatic Hypotension</a:t>
            </a:r>
            <a:endParaRPr lang="en-US" sz="2400" dirty="0"/>
          </a:p>
        </p:txBody>
      </p:sp>
      <p:sp>
        <p:nvSpPr>
          <p:cNvPr id="35" name="SK-20-text-34"/>
          <p:cNvSpPr/>
          <p:nvPr/>
        </p:nvSpPr>
        <p:spPr>
          <a:xfrm>
            <a:off x="7351663" y="2942034"/>
            <a:ext cx="48403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Symptomatic drop in BP on standing — dizziness, falls risk</a:t>
            </a:r>
            <a:endParaRPr lang="en-US" sz="1200" dirty="0"/>
          </a:p>
        </p:txBody>
      </p:sp>
      <p:sp>
        <p:nvSpPr>
          <p:cNvPr id="36" name="SK-20-text-35"/>
          <p:cNvSpPr/>
          <p:nvPr/>
        </p:nvSpPr>
        <p:spPr>
          <a:xfrm>
            <a:off x="6668988" y="3415159"/>
            <a:ext cx="393799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🔍 Review antihypertensives — reduce or stop if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contributing</a:t>
            </a:r>
            <a:endParaRPr lang="en-US" sz="1500" dirty="0"/>
          </a:p>
        </p:txBody>
      </p:sp>
      <p:sp>
        <p:nvSpPr>
          <p:cNvPr id="37" name="SK-20-text-36"/>
          <p:cNvSpPr/>
          <p:nvPr/>
        </p:nvSpPr>
        <p:spPr>
          <a:xfrm>
            <a:off x="6668988" y="3977580"/>
            <a:ext cx="55230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🦵 Compression stockings — grade 2; worn during the day</a:t>
            </a:r>
            <a:endParaRPr lang="en-US" sz="1500" dirty="0"/>
          </a:p>
        </p:txBody>
      </p:sp>
      <p:sp>
        <p:nvSpPr>
          <p:cNvPr id="38" name="SK-20-text-37"/>
          <p:cNvSpPr/>
          <p:nvPr/>
        </p:nvSpPr>
        <p:spPr>
          <a:xfrm>
            <a:off x="6668988" y="4320480"/>
            <a:ext cx="397445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🛌 Head-up tilt of bed — raise head end by 10–20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degrees overnight</a:t>
            </a:r>
            <a:endParaRPr lang="en-US" sz="1500" dirty="0"/>
          </a:p>
        </p:txBody>
      </p:sp>
      <p:sp>
        <p:nvSpPr>
          <p:cNvPr id="39" name="SK-20-text-38"/>
          <p:cNvSpPr/>
          <p:nvPr/>
        </p:nvSpPr>
        <p:spPr>
          <a:xfrm>
            <a:off x="6668988" y="4882753"/>
            <a:ext cx="55230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Midodrine — off-label; alpha-1 agonist; specialist advice</a:t>
            </a:r>
            <a:endParaRPr lang="en-US" sz="1500" dirty="0"/>
          </a:p>
        </p:txBody>
      </p:sp>
      <p:sp>
        <p:nvSpPr>
          <p:cNvPr id="40" name="SK-20-text-39"/>
          <p:cNvSpPr/>
          <p:nvPr/>
        </p:nvSpPr>
        <p:spPr>
          <a:xfrm>
            <a:off x="6668988" y="5211961"/>
            <a:ext cx="460846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Fludrocortisone — mineralocorticoid; use with caution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elderly</a:t>
            </a:r>
            <a:endParaRPr lang="en-US" sz="1500" dirty="0"/>
          </a:p>
        </p:txBody>
      </p:sp>
      <p:sp>
        <p:nvSpPr>
          <p:cNvPr id="41" name="SK-20-text-40"/>
          <p:cNvSpPr/>
          <p:nvPr/>
        </p:nvSpPr>
        <p:spPr>
          <a:xfrm>
            <a:off x="6668988" y="5774382"/>
            <a:ext cx="55230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💧 Increase fluid and salt intake — simple first step</a:t>
            </a:r>
            <a:endParaRPr lang="en-US" sz="1500" dirty="0"/>
          </a:p>
        </p:txBody>
      </p:sp>
      <p:sp>
        <p:nvSpPr>
          <p:cNvPr id="42" name="SK-20-text-41"/>
          <p:cNvSpPr/>
          <p:nvPr/>
        </p:nvSpPr>
        <p:spPr>
          <a:xfrm>
            <a:off x="658267" y="6521946"/>
            <a:ext cx="115337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NICE NG71 (Dec 2024)</a:t>
            </a:r>
            <a:endParaRPr lang="en-US" sz="1200" dirty="0"/>
          </a:p>
        </p:txBody>
      </p:sp>
      <p:sp>
        <p:nvSpPr>
          <p:cNvPr id="43" name="SK-20-text-42"/>
          <p:cNvSpPr/>
          <p:nvPr/>
        </p:nvSpPr>
        <p:spPr>
          <a:xfrm>
            <a:off x="10972800" y="6535638"/>
            <a:ext cx="1219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/ 32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3379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1851571"/>
            <a:ext cx="5559475" cy="216024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851571"/>
            <a:ext cx="5559475" cy="109686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3482" y="1851571"/>
            <a:ext cx="5559475" cy="216024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1851571"/>
            <a:ext cx="5559475" cy="109686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4190107"/>
            <a:ext cx="5559475" cy="2160240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4190107"/>
            <a:ext cx="5559475" cy="109686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4190107"/>
            <a:ext cx="5559475" cy="216024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4190107"/>
            <a:ext cx="5559475" cy="109686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671" y="6524030"/>
            <a:ext cx="11460361" cy="952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48392" y="5609779"/>
            <a:ext cx="1243608" cy="1398984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7577" y="4745682"/>
            <a:ext cx="767953" cy="788640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2988" y="4663380"/>
            <a:ext cx="585192" cy="994321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7577" y="2482453"/>
            <a:ext cx="902196" cy="637729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655" y="2324844"/>
            <a:ext cx="658267" cy="857250"/>
          </a:xfrm>
          <a:prstGeom prst="rect">
            <a:avLst/>
          </a:prstGeom>
        </p:spPr>
      </p:pic>
      <p:sp>
        <p:nvSpPr>
          <p:cNvPr id="18" name="SK-21-text-17"/>
          <p:cNvSpPr/>
          <p:nvPr/>
        </p:nvSpPr>
        <p:spPr>
          <a:xfrm>
            <a:off x="426690" y="397669"/>
            <a:ext cx="76485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Management Series</a:t>
            </a:r>
            <a:endParaRPr lang="en-US" sz="1650" dirty="0"/>
          </a:p>
        </p:txBody>
      </p:sp>
      <p:sp>
        <p:nvSpPr>
          <p:cNvPr id="19" name="SK-21-text-18"/>
          <p:cNvSpPr/>
          <p:nvPr/>
        </p:nvSpPr>
        <p:spPr>
          <a:xfrm>
            <a:off x="438894" y="747415"/>
            <a:ext cx="11753106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Non-Motor Symptom Management</a:t>
            </a:r>
            <a:endParaRPr lang="en-US" sz="3900" dirty="0"/>
          </a:p>
        </p:txBody>
      </p:sp>
      <p:sp>
        <p:nvSpPr>
          <p:cNvPr id="20" name="SK-21-text-19"/>
          <p:cNvSpPr/>
          <p:nvPr/>
        </p:nvSpPr>
        <p:spPr>
          <a:xfrm>
            <a:off x="438894" y="1289298"/>
            <a:ext cx="1175310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2: Urinary • Sialorrhoea • Pain • Sleep</a:t>
            </a:r>
            <a:endParaRPr lang="en-US" sz="2850" dirty="0"/>
          </a:p>
        </p:txBody>
      </p:sp>
      <p:sp>
        <p:nvSpPr>
          <p:cNvPr id="21" name="SK-21-text-20"/>
          <p:cNvSpPr/>
          <p:nvPr/>
        </p:nvSpPr>
        <p:spPr>
          <a:xfrm>
            <a:off x="1487388" y="2050405"/>
            <a:ext cx="493395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Urinary Urgency</a:t>
            </a:r>
            <a:endParaRPr lang="en-US" sz="2100" dirty="0"/>
          </a:p>
        </p:txBody>
      </p:sp>
      <p:sp>
        <p:nvSpPr>
          <p:cNvPr id="22" name="SK-21-text-21"/>
          <p:cNvSpPr/>
          <p:nvPr/>
        </p:nvSpPr>
        <p:spPr>
          <a:xfrm>
            <a:off x="1377553" y="2407146"/>
            <a:ext cx="91382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Exclude UTI first — always before treating</a:t>
            </a:r>
            <a:endParaRPr lang="en-US" sz="1350" dirty="0"/>
          </a:p>
        </p:txBody>
      </p:sp>
      <p:sp>
        <p:nvSpPr>
          <p:cNvPr id="23" name="SK-21-text-22"/>
          <p:cNvSpPr/>
          <p:nvPr/>
        </p:nvSpPr>
        <p:spPr>
          <a:xfrm>
            <a:off x="1377553" y="2660898"/>
            <a:ext cx="108144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oxybutynin — anticholinergic confusion risk in PD</a:t>
            </a:r>
            <a:endParaRPr lang="en-US" sz="1350" dirty="0"/>
          </a:p>
        </p:txBody>
      </p:sp>
      <p:sp>
        <p:nvSpPr>
          <p:cNvPr id="24" name="SK-21-text-23"/>
          <p:cNvSpPr/>
          <p:nvPr/>
        </p:nvSpPr>
        <p:spPr>
          <a:xfrm>
            <a:off x="1377553" y="2921496"/>
            <a:ext cx="108144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Solifenacin preferred anticholinergic (lower CNS penetration)</a:t>
            </a:r>
            <a:endParaRPr lang="en-US" sz="1350" dirty="0"/>
          </a:p>
        </p:txBody>
      </p:sp>
      <p:sp>
        <p:nvSpPr>
          <p:cNvPr id="25" name="SK-21-text-24"/>
          <p:cNvSpPr/>
          <p:nvPr/>
        </p:nvSpPr>
        <p:spPr>
          <a:xfrm>
            <a:off x="1377553" y="3175248"/>
            <a:ext cx="95497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Refer to PDNS for bladder management support</a:t>
            </a:r>
            <a:endParaRPr lang="en-US" sz="1350" dirty="0"/>
          </a:p>
        </p:txBody>
      </p:sp>
      <p:sp>
        <p:nvSpPr>
          <p:cNvPr id="26" name="SK-21-text-25"/>
          <p:cNvSpPr/>
          <p:nvPr/>
        </p:nvSpPr>
        <p:spPr>
          <a:xfrm>
            <a:off x="1450777" y="3696444"/>
            <a:ext cx="92202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Anticholinergics worsen cognition — use cautiously</a:t>
            </a:r>
            <a:endParaRPr lang="en-US" sz="1200" dirty="0"/>
          </a:p>
        </p:txBody>
      </p:sp>
      <p:sp>
        <p:nvSpPr>
          <p:cNvPr id="27" name="SK-21-text-26"/>
          <p:cNvSpPr/>
          <p:nvPr/>
        </p:nvSpPr>
        <p:spPr>
          <a:xfrm>
            <a:off x="7315200" y="2050405"/>
            <a:ext cx="487680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Sialorrhoea (Drooling)</a:t>
            </a:r>
            <a:endParaRPr lang="en-US" sz="2100" dirty="0"/>
          </a:p>
        </p:txBody>
      </p:sp>
      <p:sp>
        <p:nvSpPr>
          <p:cNvPr id="28" name="SK-21-text-27"/>
          <p:cNvSpPr/>
          <p:nvPr/>
        </p:nvSpPr>
        <p:spPr>
          <a:xfrm>
            <a:off x="7339459" y="2407146"/>
            <a:ext cx="48525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Glycopyrronium buccal — NICE TA605 approved</a:t>
            </a:r>
            <a:endParaRPr lang="en-US" sz="1350" dirty="0"/>
          </a:p>
        </p:txBody>
      </p:sp>
      <p:sp>
        <p:nvSpPr>
          <p:cNvPr id="29" name="SK-21-text-28"/>
          <p:cNvSpPr/>
          <p:nvPr/>
        </p:nvSpPr>
        <p:spPr>
          <a:xfrm>
            <a:off x="7339459" y="2667744"/>
            <a:ext cx="37306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Botulinum toxin injection to salivary glands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</a:t>
            </a:r>
            <a:endParaRPr lang="en-US" sz="1350" dirty="0"/>
          </a:p>
        </p:txBody>
      </p:sp>
      <p:sp>
        <p:nvSpPr>
          <p:cNvPr id="30" name="SK-21-text-29"/>
          <p:cNvSpPr/>
          <p:nvPr/>
        </p:nvSpPr>
        <p:spPr>
          <a:xfrm>
            <a:off x="7339459" y="3127177"/>
            <a:ext cx="48525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swallowing — refer to SALT if concerns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7339459" y="3380929"/>
            <a:ext cx="48525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Reassure patient — very common and manageable</a:t>
            </a:r>
            <a:endParaRPr lang="en-US" sz="1350" dirty="0"/>
          </a:p>
        </p:txBody>
      </p:sp>
      <p:sp>
        <p:nvSpPr>
          <p:cNvPr id="32" name="SK-21-text-31"/>
          <p:cNvSpPr/>
          <p:nvPr/>
        </p:nvSpPr>
        <p:spPr>
          <a:xfrm>
            <a:off x="7254180" y="3689598"/>
            <a:ext cx="49378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TA605: glycopyrronium buccal spray first-line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1487388" y="4389090"/>
            <a:ext cx="717423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/ Musculoskeletal</a:t>
            </a:r>
            <a:endParaRPr lang="en-US" sz="2100" dirty="0"/>
          </a:p>
        </p:txBody>
      </p:sp>
      <p:sp>
        <p:nvSpPr>
          <p:cNvPr id="34" name="SK-21-text-33"/>
          <p:cNvSpPr/>
          <p:nvPr/>
        </p:nvSpPr>
        <p:spPr>
          <a:xfrm>
            <a:off x="1377553" y="4745682"/>
            <a:ext cx="70808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Paracetamol first-line analgesia</a:t>
            </a:r>
            <a:endParaRPr lang="en-US" sz="1350" dirty="0"/>
          </a:p>
        </p:txBody>
      </p:sp>
      <p:sp>
        <p:nvSpPr>
          <p:cNvPr id="35" name="SK-21-text-34"/>
          <p:cNvSpPr/>
          <p:nvPr/>
        </p:nvSpPr>
        <p:spPr>
          <a:xfrm>
            <a:off x="1377553" y="5006280"/>
            <a:ext cx="108144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Physiotherapy — key non-pharmacological intervention</a:t>
            </a:r>
            <a:endParaRPr lang="en-US" sz="1350" dirty="0"/>
          </a:p>
        </p:txBody>
      </p:sp>
      <p:sp>
        <p:nvSpPr>
          <p:cNvPr id="36" name="SK-21-text-35"/>
          <p:cNvSpPr/>
          <p:nvPr/>
        </p:nvSpPr>
        <p:spPr>
          <a:xfrm>
            <a:off x="1377553" y="5266879"/>
            <a:ext cx="89325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Gabapentin for neuropathic pain component</a:t>
            </a:r>
            <a:endParaRPr lang="en-US" sz="1350" dirty="0"/>
          </a:p>
        </p:txBody>
      </p:sp>
      <p:sp>
        <p:nvSpPr>
          <p:cNvPr id="37" name="SK-21-text-36"/>
          <p:cNvSpPr/>
          <p:nvPr/>
        </p:nvSpPr>
        <p:spPr>
          <a:xfrm>
            <a:off x="1377553" y="5513784"/>
            <a:ext cx="43280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Optimise dopaminergic therapy — off-period pain often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improves with better motor control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597396" y="6048673"/>
            <a:ext cx="115946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Off-period dystonia (e.g. early morning foot cramp) — adjust levodopa timing</a:t>
            </a:r>
            <a:endParaRPr lang="en-US" sz="1200" dirty="0"/>
          </a:p>
        </p:txBody>
      </p:sp>
      <p:sp>
        <p:nvSpPr>
          <p:cNvPr id="39" name="SK-21-text-38"/>
          <p:cNvSpPr/>
          <p:nvPr/>
        </p:nvSpPr>
        <p:spPr>
          <a:xfrm>
            <a:off x="7327255" y="4389090"/>
            <a:ext cx="486474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 Sleep Disorder</a:t>
            </a:r>
            <a:endParaRPr lang="en-US" sz="2100" dirty="0"/>
          </a:p>
        </p:txBody>
      </p:sp>
      <p:sp>
        <p:nvSpPr>
          <p:cNvPr id="40" name="SK-21-text-39"/>
          <p:cNvSpPr/>
          <p:nvPr/>
        </p:nvSpPr>
        <p:spPr>
          <a:xfrm>
            <a:off x="7205365" y="4745682"/>
            <a:ext cx="49866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Melatonin — first-line; safe, well-tolerated</a:t>
            </a:r>
            <a:endParaRPr lang="en-US" sz="1350" dirty="0"/>
          </a:p>
        </p:txBody>
      </p:sp>
      <p:sp>
        <p:nvSpPr>
          <p:cNvPr id="41" name="SK-21-text-40"/>
          <p:cNvSpPr/>
          <p:nvPr/>
        </p:nvSpPr>
        <p:spPr>
          <a:xfrm>
            <a:off x="7217569" y="5013127"/>
            <a:ext cx="49744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Clonazepam — specialist-initiated; low dose at night</a:t>
            </a:r>
            <a:endParaRPr lang="en-US" sz="1350" dirty="0"/>
          </a:p>
        </p:txBody>
      </p:sp>
      <p:sp>
        <p:nvSpPr>
          <p:cNvPr id="42" name="SK-21-text-41"/>
          <p:cNvSpPr/>
          <p:nvPr/>
        </p:nvSpPr>
        <p:spPr>
          <a:xfrm>
            <a:off x="7217569" y="5266879"/>
            <a:ext cx="49744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Advise on bed safety — acting out dreams can cause injury</a:t>
            </a:r>
            <a:endParaRPr lang="en-US" sz="1350" dirty="0"/>
          </a:p>
        </p:txBody>
      </p:sp>
      <p:sp>
        <p:nvSpPr>
          <p:cNvPr id="43" name="SK-21-text-42"/>
          <p:cNvSpPr/>
          <p:nvPr/>
        </p:nvSpPr>
        <p:spPr>
          <a:xfrm>
            <a:off x="7217569" y="5520630"/>
            <a:ext cx="382815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Warn partner — may be disruptive; reassure both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and carer</a:t>
            </a:r>
            <a:endParaRPr lang="en-US" sz="1350" dirty="0"/>
          </a:p>
        </p:txBody>
      </p:sp>
      <p:sp>
        <p:nvSpPr>
          <p:cNvPr id="44" name="SK-21-text-43"/>
          <p:cNvSpPr/>
          <p:nvPr/>
        </p:nvSpPr>
        <p:spPr>
          <a:xfrm>
            <a:off x="6705600" y="6048673"/>
            <a:ext cx="5486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 sleep disorder often precedes PD motor symptoms by years</a:t>
            </a:r>
            <a:endParaRPr lang="en-US" sz="1200" dirty="0"/>
          </a:p>
        </p:txBody>
      </p:sp>
      <p:sp>
        <p:nvSpPr>
          <p:cNvPr id="45" name="SK-21-text-44"/>
          <p:cNvSpPr/>
          <p:nvPr/>
        </p:nvSpPr>
        <p:spPr>
          <a:xfrm>
            <a:off x="341263" y="6604248"/>
            <a:ext cx="111099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(Dec 2024) • BNF 2025–2026 • Bradford VTS</a:t>
            </a:r>
            <a:endParaRPr lang="en-US" sz="1200" dirty="0"/>
          </a:p>
        </p:txBody>
      </p:sp>
      <p:sp>
        <p:nvSpPr>
          <p:cNvPr id="46" name="SK-21-text-45"/>
          <p:cNvSpPr/>
          <p:nvPr/>
        </p:nvSpPr>
        <p:spPr>
          <a:xfrm>
            <a:off x="5303490" y="6617940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7" name="SK-21-text-46"/>
          <p:cNvSpPr/>
          <p:nvPr/>
        </p:nvSpPr>
        <p:spPr>
          <a:xfrm>
            <a:off x="11350675" y="6617940"/>
            <a:ext cx="8413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21 / 32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357" y="1145232"/>
            <a:ext cx="121890" cy="651421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2071092"/>
            <a:ext cx="11216580" cy="68580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2071092"/>
            <a:ext cx="121890" cy="685800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2928342"/>
            <a:ext cx="11216580" cy="68580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2928342"/>
            <a:ext cx="121890" cy="685800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3785592"/>
            <a:ext cx="11216580" cy="685800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3785592"/>
            <a:ext cx="121890" cy="685800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4642842"/>
            <a:ext cx="11216580" cy="685800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4642842"/>
            <a:ext cx="121890" cy="68580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5500092"/>
            <a:ext cx="11216580" cy="685800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5500092"/>
            <a:ext cx="121890" cy="685800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9271" y="4594771"/>
            <a:ext cx="2072729" cy="2948880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6484888"/>
            <a:ext cx="11582400" cy="19050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45961" y="781794"/>
            <a:ext cx="1206996" cy="1001167"/>
          </a:xfrm>
          <a:prstGeom prst="rect">
            <a:avLst/>
          </a:prstGeom>
        </p:spPr>
      </p:pic>
      <p:sp>
        <p:nvSpPr>
          <p:cNvPr id="18" name="SK-22-text-17"/>
          <p:cNvSpPr/>
          <p:nvPr/>
        </p:nvSpPr>
        <p:spPr>
          <a:xfrm>
            <a:off x="390079" y="89148"/>
            <a:ext cx="69446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19" name="SK-22-text-18"/>
          <p:cNvSpPr/>
          <p:nvPr/>
        </p:nvSpPr>
        <p:spPr>
          <a:xfrm>
            <a:off x="560784" y="726877"/>
            <a:ext cx="11631216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0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for GP Trainees</a:t>
            </a:r>
            <a:endParaRPr lang="en-US" sz="4200" dirty="0"/>
          </a:p>
        </p:txBody>
      </p:sp>
      <p:sp>
        <p:nvSpPr>
          <p:cNvPr id="20" name="SK-22-text-19"/>
          <p:cNvSpPr/>
          <p:nvPr/>
        </p:nvSpPr>
        <p:spPr>
          <a:xfrm>
            <a:off x="853380" y="1392138"/>
            <a:ext cx="933450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Referrals and Safety</a:t>
            </a:r>
            <a:endParaRPr lang="en-US" sz="3000" dirty="0"/>
          </a:p>
        </p:txBody>
      </p:sp>
      <p:sp>
        <p:nvSpPr>
          <p:cNvPr id="21" name="SK-22-text-20"/>
          <p:cNvSpPr/>
          <p:nvPr/>
        </p:nvSpPr>
        <p:spPr>
          <a:xfrm>
            <a:off x="828973" y="2167086"/>
            <a:ext cx="1136302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Always Refer Untreated Suspected PD to a Specialist</a:t>
            </a:r>
            <a:endParaRPr lang="en-US" sz="2100" dirty="0"/>
          </a:p>
        </p:txBody>
      </p:sp>
      <p:sp>
        <p:nvSpPr>
          <p:cNvPr id="22" name="SK-22-text-21"/>
          <p:cNvSpPr/>
          <p:nvPr/>
        </p:nvSpPr>
        <p:spPr>
          <a:xfrm>
            <a:off x="1560463" y="2496294"/>
            <a:ext cx="106315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B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is explicit — do not start treatment before diagnosis is confirmed by a movement disorder neurologist or specialist geriatrician.</a:t>
            </a:r>
            <a:endParaRPr lang="en-US" sz="1350" dirty="0"/>
          </a:p>
        </p:txBody>
      </p:sp>
      <p:sp>
        <p:nvSpPr>
          <p:cNvPr id="23" name="SK-22-text-22"/>
          <p:cNvSpPr/>
          <p:nvPr/>
        </p:nvSpPr>
        <p:spPr>
          <a:xfrm>
            <a:off x="816769" y="3017490"/>
            <a:ext cx="1137523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Never Prescribe Metoclopramide or Prochlorperazine in PD</a:t>
            </a:r>
            <a:endParaRPr lang="en-US" sz="2100" dirty="0"/>
          </a:p>
        </p:txBody>
      </p:sp>
      <p:sp>
        <p:nvSpPr>
          <p:cNvPr id="24" name="SK-22-text-23"/>
          <p:cNvSpPr/>
          <p:nvPr/>
        </p:nvSpPr>
        <p:spPr>
          <a:xfrm>
            <a:off x="1560463" y="3360390"/>
            <a:ext cx="106315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B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are dopamine antagonists — they worsen PD dramatically. This is a classic AKT question and a real patient safety risk.</a:t>
            </a:r>
            <a:endParaRPr lang="en-US" sz="1350" dirty="0"/>
          </a:p>
        </p:txBody>
      </p:sp>
      <p:sp>
        <p:nvSpPr>
          <p:cNvPr id="25" name="SK-22-text-24"/>
          <p:cNvSpPr/>
          <p:nvPr/>
        </p:nvSpPr>
        <p:spPr>
          <a:xfrm>
            <a:off x="804565" y="3895279"/>
            <a:ext cx="1138743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The Only Safe Anti-Emetics in PD are Domperidone and Ondansetron</a:t>
            </a:r>
            <a:endParaRPr lang="en-US" sz="2100" dirty="0"/>
          </a:p>
        </p:txBody>
      </p:sp>
      <p:sp>
        <p:nvSpPr>
          <p:cNvPr id="26" name="SK-22-text-25"/>
          <p:cNvSpPr/>
          <p:nvPr/>
        </p:nvSpPr>
        <p:spPr>
          <a:xfrm>
            <a:off x="1560463" y="4224486"/>
            <a:ext cx="106315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B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every prescription at every review — nausea is common and the wrong anti-emetic is a frequent and dangerous error.</a:t>
            </a:r>
            <a:endParaRPr lang="en-US" sz="1350" dirty="0"/>
          </a:p>
        </p:txBody>
      </p:sp>
      <p:sp>
        <p:nvSpPr>
          <p:cNvPr id="27" name="SK-22-text-26"/>
          <p:cNvSpPr/>
          <p:nvPr/>
        </p:nvSpPr>
        <p:spPr>
          <a:xfrm>
            <a:off x="804565" y="4738836"/>
            <a:ext cx="1138743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Lack of Levodopa Response Should Prompt Diagnostic Re-evaluation</a:t>
            </a:r>
            <a:endParaRPr lang="en-US" sz="2100" dirty="0"/>
          </a:p>
        </p:txBody>
      </p:sp>
      <p:sp>
        <p:nvSpPr>
          <p:cNvPr id="28" name="SK-22-text-27"/>
          <p:cNvSpPr/>
          <p:nvPr/>
        </p:nvSpPr>
        <p:spPr>
          <a:xfrm>
            <a:off x="1560463" y="5081736"/>
            <a:ext cx="106315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B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MSA, PSP, or DLB. True idiopathic PD almost always responds to levodopa — no response is a red flag.</a:t>
            </a:r>
            <a:endParaRPr lang="en-US" sz="1350" dirty="0"/>
          </a:p>
        </p:txBody>
      </p:sp>
      <p:sp>
        <p:nvSpPr>
          <p:cNvPr id="29" name="SK-22-text-28"/>
          <p:cNvSpPr/>
          <p:nvPr/>
        </p:nvSpPr>
        <p:spPr>
          <a:xfrm>
            <a:off x="804565" y="5609779"/>
            <a:ext cx="1138743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PDNS is Your Key Contact — Ensure Every Patient Has Their Number</a:t>
            </a:r>
            <a:endParaRPr lang="en-US" sz="2100" dirty="0"/>
          </a:p>
        </p:txBody>
      </p:sp>
      <p:sp>
        <p:nvSpPr>
          <p:cNvPr id="30" name="SK-22-text-29"/>
          <p:cNvSpPr/>
          <p:nvPr/>
        </p:nvSpPr>
        <p:spPr>
          <a:xfrm>
            <a:off x="1560463" y="5945832"/>
            <a:ext cx="106315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B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Copy all correspondence to the Parkinson's Disease Nurse Specialist. They are the most accessible expert resource for patients and GPs alike.</a:t>
            </a:r>
            <a:endParaRPr lang="en-US" sz="1350" dirty="0"/>
          </a:p>
        </p:txBody>
      </p:sp>
      <p:sp>
        <p:nvSpPr>
          <p:cNvPr id="31" name="SK-22-text-30"/>
          <p:cNvSpPr/>
          <p:nvPr/>
        </p:nvSpPr>
        <p:spPr>
          <a:xfrm>
            <a:off x="3620988" y="6597253"/>
            <a:ext cx="8571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NICE NG71 Dec 2024 · For educational purposes only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5994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0"/>
            <a:ext cx="6096000" cy="5623471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51871"/>
            <a:ext cx="2925961" cy="260598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65" y="534888"/>
            <a:ext cx="146298" cy="905173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73" y="2057400"/>
            <a:ext cx="3413671" cy="3387775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973" y="2057400"/>
            <a:ext cx="3413671" cy="10284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9961" y="2057400"/>
            <a:ext cx="3413671" cy="3387775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9961" y="2057400"/>
            <a:ext cx="3413671" cy="10284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71098" y="2057400"/>
            <a:ext cx="3413671" cy="3387775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1098" y="2057400"/>
            <a:ext cx="3413671" cy="102840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01961" y="5109121"/>
            <a:ext cx="243780" cy="10284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8973" y="5657850"/>
            <a:ext cx="10655796" cy="548580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8973" y="6428036"/>
            <a:ext cx="10655796" cy="9525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803082"/>
            <a:ext cx="12192000" cy="54769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5271" y="5774382"/>
            <a:ext cx="341263" cy="315367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24392" y="4498777"/>
            <a:ext cx="694879" cy="850255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81365" y="4265563"/>
            <a:ext cx="1109365" cy="1042392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50777" y="4389090"/>
            <a:ext cx="2096988" cy="898327"/>
          </a:xfrm>
          <a:prstGeom prst="rect">
            <a:avLst/>
          </a:prstGeom>
        </p:spPr>
      </p:pic>
      <p:sp>
        <p:nvSpPr>
          <p:cNvPr id="21" name="SK-23-text-20"/>
          <p:cNvSpPr/>
          <p:nvPr/>
        </p:nvSpPr>
        <p:spPr>
          <a:xfrm>
            <a:off x="963067" y="548580"/>
            <a:ext cx="1122893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GP Trainees</a:t>
            </a:r>
            <a:endParaRPr lang="en-US" sz="3750" dirty="0"/>
          </a:p>
        </p:txBody>
      </p:sp>
      <p:sp>
        <p:nvSpPr>
          <p:cNvPr id="22" name="SK-23-text-21"/>
          <p:cNvSpPr/>
          <p:nvPr/>
        </p:nvSpPr>
        <p:spPr>
          <a:xfrm>
            <a:off x="975271" y="1097161"/>
            <a:ext cx="930211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Management</a:t>
            </a:r>
            <a:endParaRPr lang="en-US" sz="2850" dirty="0"/>
          </a:p>
        </p:txBody>
      </p:sp>
      <p:sp>
        <p:nvSpPr>
          <p:cNvPr id="23" name="SK-23-text-22"/>
          <p:cNvSpPr/>
          <p:nvPr/>
        </p:nvSpPr>
        <p:spPr>
          <a:xfrm>
            <a:off x="963067" y="1741884"/>
            <a:ext cx="32204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TIPS 6 – 10</a:t>
            </a:r>
            <a:endParaRPr lang="en-US" sz="1575" dirty="0"/>
          </a:p>
        </p:txBody>
      </p:sp>
      <p:sp>
        <p:nvSpPr>
          <p:cNvPr id="24" name="SK-23-text-23"/>
          <p:cNvSpPr/>
          <p:nvPr/>
        </p:nvSpPr>
        <p:spPr>
          <a:xfrm>
            <a:off x="1024086" y="2276773"/>
            <a:ext cx="2938165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Madopar Dispersible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≠ Madopar Capsule</a:t>
            </a:r>
            <a:endParaRPr lang="en-US" sz="1950" dirty="0"/>
          </a:p>
        </p:txBody>
      </p:sp>
      <p:sp>
        <p:nvSpPr>
          <p:cNvPr id="25" name="SK-23-text-24"/>
          <p:cNvSpPr/>
          <p:nvPr/>
        </p:nvSpPr>
        <p:spPr>
          <a:xfrm>
            <a:off x="987475" y="2962573"/>
            <a:ext cx="2962573" cy="12138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 onset and duration.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 onset and duration.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explicitly by name and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formulation — never assume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can substitute the other.</a:t>
            </a:r>
            <a:endParaRPr lang="en-US" sz="1575" dirty="0"/>
          </a:p>
        </p:txBody>
      </p:sp>
      <p:sp>
        <p:nvSpPr>
          <p:cNvPr id="26" name="SK-23-text-25"/>
          <p:cNvSpPr/>
          <p:nvPr/>
        </p:nvSpPr>
        <p:spPr>
          <a:xfrm>
            <a:off x="4632871" y="2269927"/>
            <a:ext cx="2706588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PD Meds On Time,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Time</a:t>
            </a:r>
            <a:endParaRPr lang="en-US" sz="1950" dirty="0"/>
          </a:p>
        </p:txBody>
      </p:sp>
      <p:sp>
        <p:nvSpPr>
          <p:cNvPr id="27" name="SK-23-text-26"/>
          <p:cNvSpPr/>
          <p:nvPr/>
        </p:nvSpPr>
        <p:spPr>
          <a:xfrm>
            <a:off x="4608463" y="2969419"/>
            <a:ext cx="2865090" cy="1234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Warn patients going to hospital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carry their medications and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self-administer if staff do not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 them on time. Even short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delays cause real deterioration.</a:t>
            </a:r>
            <a:endParaRPr lang="en-US" sz="1575" dirty="0"/>
          </a:p>
        </p:txBody>
      </p:sp>
      <p:sp>
        <p:nvSpPr>
          <p:cNvPr id="28" name="SK-23-text-27"/>
          <p:cNvSpPr/>
          <p:nvPr/>
        </p:nvSpPr>
        <p:spPr>
          <a:xfrm>
            <a:off x="8253859" y="2276773"/>
            <a:ext cx="259675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PDNS Is Your Key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</a:t>
            </a:r>
            <a:endParaRPr lang="en-US" sz="1950" dirty="0"/>
          </a:p>
        </p:txBody>
      </p:sp>
      <p:sp>
        <p:nvSpPr>
          <p:cNvPr id="29" name="SK-23-text-28"/>
          <p:cNvSpPr/>
          <p:nvPr/>
        </p:nvSpPr>
        <p:spPr>
          <a:xfrm>
            <a:off x="8217396" y="2969419"/>
            <a:ext cx="3182094" cy="14675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Copy all correspondence to the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Parkinson's Disease Nurse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Specialist. Ensure patients have a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 PDNS number — they are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accessible expert support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between clinic appointments.</a:t>
            </a:r>
            <a:endParaRPr lang="en-US" sz="1575" dirty="0"/>
          </a:p>
        </p:txBody>
      </p:sp>
      <p:sp>
        <p:nvSpPr>
          <p:cNvPr id="30" name="SK-23-text-29"/>
          <p:cNvSpPr/>
          <p:nvPr/>
        </p:nvSpPr>
        <p:spPr>
          <a:xfrm>
            <a:off x="1353294" y="5788075"/>
            <a:ext cx="1083870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🔑 “If in doubt — call the PDNS. They are the specialist link between primary and secondary care.”</a:t>
            </a:r>
            <a:endParaRPr lang="en-US" sz="1800" dirty="0"/>
          </a:p>
        </p:txBody>
      </p:sp>
      <p:sp>
        <p:nvSpPr>
          <p:cNvPr id="31" name="SK-23-text-30"/>
          <p:cNvSpPr/>
          <p:nvPr/>
        </p:nvSpPr>
        <p:spPr>
          <a:xfrm>
            <a:off x="792361" y="6515100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350" dirty="0"/>
          </a:p>
        </p:txBody>
      </p:sp>
      <p:sp>
        <p:nvSpPr>
          <p:cNvPr id="32" name="SK-23-text-31"/>
          <p:cNvSpPr/>
          <p:nvPr/>
        </p:nvSpPr>
        <p:spPr>
          <a:xfrm>
            <a:off x="5187404" y="6521946"/>
            <a:ext cx="181689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10826055" y="6515100"/>
            <a:ext cx="64650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23 / 32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98" y="713184"/>
            <a:ext cx="182761" cy="1056084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800" y="1412677"/>
            <a:ext cx="1365498" cy="329059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5263" y="1574602"/>
            <a:ext cx="2279898" cy="1905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" y="2023021"/>
            <a:ext cx="5498455" cy="1282303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2023021"/>
            <a:ext cx="5498455" cy="1282303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8" y="3429000"/>
            <a:ext cx="5498455" cy="1282303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3429000"/>
            <a:ext cx="5498455" cy="1282303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098" y="4841677"/>
            <a:ext cx="5498455" cy="1501825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4841677"/>
            <a:ext cx="5498455" cy="1501825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098" y="6480721"/>
            <a:ext cx="11289655" cy="377130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623471"/>
            <a:ext cx="1341090" cy="1234380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5373" y="4965055"/>
            <a:ext cx="377875" cy="377130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3169" y="3531840"/>
            <a:ext cx="414486" cy="390823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90965" y="2112169"/>
            <a:ext cx="426690" cy="370284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988" y="4951363"/>
            <a:ext cx="402282" cy="404515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5192" y="3552379"/>
            <a:ext cx="377875" cy="349746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2112169"/>
            <a:ext cx="377875" cy="363438"/>
          </a:xfrm>
          <a:prstGeom prst="rect">
            <a:avLst/>
          </a:prstGeom>
        </p:spPr>
      </p:pic>
      <p:sp>
        <p:nvSpPr>
          <p:cNvPr id="21" name="SK-24-text-20"/>
          <p:cNvSpPr/>
          <p:nvPr/>
        </p:nvSpPr>
        <p:spPr>
          <a:xfrm>
            <a:off x="475357" y="75307"/>
            <a:ext cx="66427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22" name="SK-24-text-21"/>
          <p:cNvSpPr/>
          <p:nvPr/>
        </p:nvSpPr>
        <p:spPr>
          <a:xfrm>
            <a:off x="828973" y="747415"/>
            <a:ext cx="951547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0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4050" dirty="0"/>
          </a:p>
        </p:txBody>
      </p:sp>
      <p:sp>
        <p:nvSpPr>
          <p:cNvPr id="23" name="SK-24-text-22"/>
          <p:cNvSpPr/>
          <p:nvPr/>
        </p:nvSpPr>
        <p:spPr>
          <a:xfrm>
            <a:off x="828973" y="1412677"/>
            <a:ext cx="1136302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 for the Applied Knowledge Test</a:t>
            </a:r>
            <a:endParaRPr lang="en-US" sz="2550" dirty="0"/>
          </a:p>
        </p:txBody>
      </p:sp>
      <p:sp>
        <p:nvSpPr>
          <p:cNvPr id="24" name="SK-24-text-23"/>
          <p:cNvSpPr/>
          <p:nvPr/>
        </p:nvSpPr>
        <p:spPr>
          <a:xfrm>
            <a:off x="8034486" y="1474440"/>
            <a:ext cx="22602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FOCUS</a:t>
            </a:r>
            <a:endParaRPr lang="en-US" sz="1575" dirty="0"/>
          </a:p>
        </p:txBody>
      </p:sp>
      <p:sp>
        <p:nvSpPr>
          <p:cNvPr id="25" name="SK-24-text-24"/>
          <p:cNvSpPr/>
          <p:nvPr/>
        </p:nvSpPr>
        <p:spPr>
          <a:xfrm>
            <a:off x="1072753" y="2132707"/>
            <a:ext cx="749427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Anti-Emetics in PD</a:t>
            </a:r>
            <a:endParaRPr lang="en-US" sz="2100" dirty="0"/>
          </a:p>
        </p:txBody>
      </p:sp>
      <p:sp>
        <p:nvSpPr>
          <p:cNvPr id="26" name="SK-24-text-25"/>
          <p:cNvSpPr/>
          <p:nvPr/>
        </p:nvSpPr>
        <p:spPr>
          <a:xfrm>
            <a:off x="1060698" y="2482453"/>
            <a:ext cx="111313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Domperidone (preferred — does not cross BBB) ·</a:t>
            </a:r>
            <a:endParaRPr lang="en-US" sz="1500" dirty="0"/>
          </a:p>
        </p:txBody>
      </p:sp>
      <p:sp>
        <p:nvSpPr>
          <p:cNvPr id="27" name="SK-24-text-26"/>
          <p:cNvSpPr/>
          <p:nvPr/>
        </p:nvSpPr>
        <p:spPr>
          <a:xfrm>
            <a:off x="1060698" y="2729359"/>
            <a:ext cx="10534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Ondansetron (5-HT3 antagonist — safe) · ❌</a:t>
            </a:r>
            <a:endParaRPr lang="en-US" sz="1500" dirty="0"/>
          </a:p>
        </p:txBody>
      </p:sp>
      <p:sp>
        <p:nvSpPr>
          <p:cNvPr id="28" name="SK-24-text-27"/>
          <p:cNvSpPr/>
          <p:nvPr/>
        </p:nvSpPr>
        <p:spPr>
          <a:xfrm>
            <a:off x="1060698" y="2976265"/>
            <a:ext cx="111313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 and Prochlorperazine — CONTRAINDICATED</a:t>
            </a:r>
            <a:endParaRPr lang="en-US" sz="1500" dirty="0"/>
          </a:p>
        </p:txBody>
      </p:sp>
      <p:sp>
        <p:nvSpPr>
          <p:cNvPr id="29" name="SK-24-text-28"/>
          <p:cNvSpPr/>
          <p:nvPr/>
        </p:nvSpPr>
        <p:spPr>
          <a:xfrm>
            <a:off x="1072753" y="3566071"/>
            <a:ext cx="81343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Impulse Control Disorders</a:t>
            </a:r>
            <a:endParaRPr lang="en-US" sz="2100" dirty="0"/>
          </a:p>
        </p:txBody>
      </p:sp>
      <p:sp>
        <p:nvSpPr>
          <p:cNvPr id="30" name="SK-24-text-29"/>
          <p:cNvSpPr/>
          <p:nvPr/>
        </p:nvSpPr>
        <p:spPr>
          <a:xfrm>
            <a:off x="1048494" y="3922663"/>
            <a:ext cx="4852392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agonists → pathological gambling,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hypersexuality, compulsive eating. Affects up to 17%. NG71: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Warn patients BEFORE starting. Screen at every review.</a:t>
            </a:r>
            <a:endParaRPr lang="en-US" sz="1500" dirty="0"/>
          </a:p>
        </p:txBody>
      </p:sp>
      <p:sp>
        <p:nvSpPr>
          <p:cNvPr id="31" name="SK-24-text-30"/>
          <p:cNvSpPr/>
          <p:nvPr/>
        </p:nvSpPr>
        <p:spPr>
          <a:xfrm>
            <a:off x="1072753" y="4978896"/>
            <a:ext cx="909447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MAO-B Inhibitor Interactions</a:t>
            </a:r>
            <a:endParaRPr lang="en-US" sz="2100" dirty="0"/>
          </a:p>
        </p:txBody>
      </p:sp>
      <p:sp>
        <p:nvSpPr>
          <p:cNvPr id="32" name="SK-24-text-31"/>
          <p:cNvSpPr/>
          <p:nvPr/>
        </p:nvSpPr>
        <p:spPr>
          <a:xfrm>
            <a:off x="1048494" y="5335488"/>
            <a:ext cx="4584055" cy="9325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Rasagiline 1mg once daily. ⚠️ Pethidine — DANGEROUS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interaction (serotonin syndrome risk). Caution with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SSRIs/SNRIs. Selegiline: take in the morning — stimulant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metabolites cause insomnia.</a:t>
            </a:r>
            <a:endParaRPr lang="en-US" sz="1500" dirty="0"/>
          </a:p>
        </p:txBody>
      </p:sp>
      <p:sp>
        <p:nvSpPr>
          <p:cNvPr id="33" name="SK-24-text-32"/>
          <p:cNvSpPr/>
          <p:nvPr/>
        </p:nvSpPr>
        <p:spPr>
          <a:xfrm>
            <a:off x="6803082" y="2132707"/>
            <a:ext cx="538891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Rivastigmine in PD Dementia</a:t>
            </a:r>
            <a:endParaRPr lang="en-US" sz="2100" dirty="0"/>
          </a:p>
        </p:txBody>
      </p:sp>
      <p:sp>
        <p:nvSpPr>
          <p:cNvPr id="34" name="SK-24-text-33"/>
          <p:cNvSpPr/>
          <p:nvPr/>
        </p:nvSpPr>
        <p:spPr>
          <a:xfrm>
            <a:off x="6778675" y="2489448"/>
            <a:ext cx="4827984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first-line cholinesterase inhibitor for Parkinson's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 dementia (PDD). Donepezil = second-line only.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anticholinergics — significantly worsen cognition.</a:t>
            </a:r>
            <a:endParaRPr lang="en-US" sz="1500" dirty="0"/>
          </a:p>
        </p:txBody>
      </p:sp>
      <p:sp>
        <p:nvSpPr>
          <p:cNvPr id="35" name="SK-24-text-34"/>
          <p:cNvSpPr/>
          <p:nvPr/>
        </p:nvSpPr>
        <p:spPr>
          <a:xfrm>
            <a:off x="6803082" y="3559225"/>
            <a:ext cx="525399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Rotigotine Patch</a:t>
            </a:r>
            <a:endParaRPr lang="en-US" sz="2100" dirty="0"/>
          </a:p>
        </p:txBody>
      </p:sp>
      <p:sp>
        <p:nvSpPr>
          <p:cNvPr id="36" name="SK-24-text-35"/>
          <p:cNvSpPr/>
          <p:nvPr/>
        </p:nvSpPr>
        <p:spPr>
          <a:xfrm>
            <a:off x="6778675" y="3922663"/>
            <a:ext cx="4608463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dopamine agonist available as a transdermal patch.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2mg/24h. Key use: NBM situations and swallowing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difficulty. Useful bridge during surgical procedures.</a:t>
            </a:r>
            <a:endParaRPr lang="en-US" sz="1500" dirty="0"/>
          </a:p>
        </p:txBody>
      </p:sp>
      <p:sp>
        <p:nvSpPr>
          <p:cNvPr id="37" name="SK-24-text-36"/>
          <p:cNvSpPr/>
          <p:nvPr/>
        </p:nvSpPr>
        <p:spPr>
          <a:xfrm>
            <a:off x="6803082" y="4978896"/>
            <a:ext cx="538891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Opicapone &amp; Entacapone</a:t>
            </a:r>
            <a:endParaRPr lang="en-US" sz="2100" dirty="0"/>
          </a:p>
        </p:txBody>
      </p:sp>
      <p:sp>
        <p:nvSpPr>
          <p:cNvPr id="38" name="SK-24-text-37"/>
          <p:cNvSpPr/>
          <p:nvPr/>
        </p:nvSpPr>
        <p:spPr>
          <a:xfrm>
            <a:off x="6778675" y="5335488"/>
            <a:ext cx="4523184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Entacapone 200mg with each levodopa dose — adjunct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only, not monotherapy. Orange urine — warn patient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(harmless). Opicapone 50mg once daily at bedtime —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newer, better adherence.</a:t>
            </a:r>
            <a:endParaRPr lang="en-US" sz="1500" dirty="0"/>
          </a:p>
        </p:txBody>
      </p:sp>
      <p:sp>
        <p:nvSpPr>
          <p:cNvPr id="39" name="SK-24-text-38"/>
          <p:cNvSpPr/>
          <p:nvPr/>
        </p:nvSpPr>
        <p:spPr>
          <a:xfrm>
            <a:off x="1109365" y="6563023"/>
            <a:ext cx="110826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*PDMedCalc = MHRA-ratified LED conversion tool for nil-by-mouth planning · Apomorphine: SC only; always co-prescribe domperidone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685800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69" y="322213"/>
            <a:ext cx="1447460" cy="349746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769" y="1279773"/>
            <a:ext cx="10558165" cy="19050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769" y="1906488"/>
            <a:ext cx="5181600" cy="2084784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769" y="1906488"/>
            <a:ext cx="121890" cy="2084784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1906488"/>
            <a:ext cx="5181600" cy="2084784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906488"/>
            <a:ext cx="121890" cy="2084784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769" y="4128492"/>
            <a:ext cx="5181600" cy="1940719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769" y="4128492"/>
            <a:ext cx="121890" cy="1940719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3482" y="4128492"/>
            <a:ext cx="5181600" cy="1940719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4128492"/>
            <a:ext cx="121890" cy="1940719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39200" y="4011811"/>
            <a:ext cx="3352800" cy="2708821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2761" y="6501259"/>
            <a:ext cx="12009090" cy="356592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6597253"/>
            <a:ext cx="194965" cy="178296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16667" y="5486400"/>
            <a:ext cx="1280071" cy="1028700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2855" y="4245025"/>
            <a:ext cx="511969" cy="452586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4086" y="4265563"/>
            <a:ext cx="548580" cy="397669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2855" y="2043559"/>
            <a:ext cx="524173" cy="452586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4086" y="2050405"/>
            <a:ext cx="548580" cy="438894"/>
          </a:xfrm>
          <a:prstGeom prst="rect">
            <a:avLst/>
          </a:prstGeom>
        </p:spPr>
      </p:pic>
      <p:sp>
        <p:nvSpPr>
          <p:cNvPr id="22" name="SK-25-text-21"/>
          <p:cNvSpPr/>
          <p:nvPr/>
        </p:nvSpPr>
        <p:spPr>
          <a:xfrm>
            <a:off x="891034" y="377130"/>
            <a:ext cx="126563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FOCUS</a:t>
            </a:r>
            <a:endParaRPr lang="en-US" sz="1500" dirty="0"/>
          </a:p>
        </p:txBody>
      </p:sp>
      <p:sp>
        <p:nvSpPr>
          <p:cNvPr id="23" name="SK-25-text-22"/>
          <p:cNvSpPr/>
          <p:nvPr/>
        </p:nvSpPr>
        <p:spPr>
          <a:xfrm>
            <a:off x="780157" y="754261"/>
            <a:ext cx="1141184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Pearls: Communication and Safety</a:t>
            </a:r>
            <a:endParaRPr lang="en-US" sz="3000" dirty="0"/>
          </a:p>
        </p:txBody>
      </p:sp>
      <p:sp>
        <p:nvSpPr>
          <p:cNvPr id="24" name="SK-25-text-23"/>
          <p:cNvSpPr/>
          <p:nvPr/>
        </p:nvSpPr>
        <p:spPr>
          <a:xfrm>
            <a:off x="767953" y="1426369"/>
            <a:ext cx="1142404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you say matters as much as what you prescribe — here’s how to say it well.</a:t>
            </a:r>
            <a:endParaRPr lang="en-US" sz="1800" dirty="0"/>
          </a:p>
        </p:txBody>
      </p:sp>
      <p:sp>
        <p:nvSpPr>
          <p:cNvPr id="25" name="SK-25-text-24"/>
          <p:cNvSpPr/>
          <p:nvPr/>
        </p:nvSpPr>
        <p:spPr>
          <a:xfrm>
            <a:off x="1621482" y="2036713"/>
            <a:ext cx="273099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Opening the Consultation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OPENING</a:t>
            </a:r>
            <a:endParaRPr lang="en-US" sz="1575" dirty="0"/>
          </a:p>
        </p:txBody>
      </p:sp>
      <p:sp>
        <p:nvSpPr>
          <p:cNvPr id="26" name="SK-25-text-25"/>
          <p:cNvSpPr/>
          <p:nvPr/>
        </p:nvSpPr>
        <p:spPr>
          <a:xfrm>
            <a:off x="1097161" y="2647057"/>
            <a:ext cx="447436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“Can you tell me how your Parkinson’s has been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affecting you day to day?”</a:t>
            </a:r>
            <a:endParaRPr lang="en-US" sz="1500" dirty="0"/>
          </a:p>
        </p:txBody>
      </p:sp>
      <p:sp>
        <p:nvSpPr>
          <p:cNvPr id="27" name="SK-25-text-26"/>
          <p:cNvSpPr/>
          <p:nvPr/>
        </p:nvSpPr>
        <p:spPr>
          <a:xfrm>
            <a:off x="1084957" y="3346698"/>
            <a:ext cx="429145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Open-ended, patient-centred. Invites the patient’s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narrative before you introduce the clinical agenda.</a:t>
            </a:r>
            <a:endParaRPr lang="en-US" sz="1350" dirty="0"/>
          </a:p>
        </p:txBody>
      </p:sp>
      <p:sp>
        <p:nvSpPr>
          <p:cNvPr id="28" name="SK-25-text-27"/>
          <p:cNvSpPr/>
          <p:nvPr/>
        </p:nvSpPr>
        <p:spPr>
          <a:xfrm>
            <a:off x="6998196" y="2036713"/>
            <a:ext cx="418177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 for Hospital Admissions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</a:t>
            </a:r>
            <a:endParaRPr lang="en-US" sz="1575" dirty="0"/>
          </a:p>
        </p:txBody>
      </p:sp>
      <p:sp>
        <p:nvSpPr>
          <p:cNvPr id="29" name="SK-25-text-28"/>
          <p:cNvSpPr/>
          <p:nvPr/>
        </p:nvSpPr>
        <p:spPr>
          <a:xfrm>
            <a:off x="6449467" y="2612827"/>
            <a:ext cx="4669482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“If you’re going into hospital, please take your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medications and tell the team you must have them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time — every time.”</a:t>
            </a:r>
            <a:endParaRPr lang="en-US" sz="1500" dirty="0"/>
          </a:p>
        </p:txBody>
      </p:sp>
      <p:sp>
        <p:nvSpPr>
          <p:cNvPr id="30" name="SK-25-text-29"/>
          <p:cNvSpPr/>
          <p:nvPr/>
        </p:nvSpPr>
        <p:spPr>
          <a:xfrm>
            <a:off x="6449467" y="3415159"/>
            <a:ext cx="465727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Addresses the ‘Get It On Time’ risk. Empowers patient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carer as active safety partners.</a:t>
            </a:r>
            <a:endParaRPr lang="en-US" sz="1350" dirty="0"/>
          </a:p>
        </p:txBody>
      </p:sp>
      <p:sp>
        <p:nvSpPr>
          <p:cNvPr id="31" name="SK-25-text-30"/>
          <p:cNvSpPr/>
          <p:nvPr/>
        </p:nvSpPr>
        <p:spPr>
          <a:xfrm>
            <a:off x="1621482" y="4238179"/>
            <a:ext cx="262116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Shared Decision-Making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SHARED DECISION-MAKING</a:t>
            </a:r>
            <a:endParaRPr lang="en-US" sz="1575" dirty="0"/>
          </a:p>
        </p:txBody>
      </p:sp>
      <p:sp>
        <p:nvSpPr>
          <p:cNvPr id="32" name="SK-25-text-31"/>
          <p:cNvSpPr/>
          <p:nvPr/>
        </p:nvSpPr>
        <p:spPr>
          <a:xfrm>
            <a:off x="1097161" y="4814292"/>
            <a:ext cx="473035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“There are a number of options we can add — shall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talk through what might suit your lifestyle best?”</a:t>
            </a:r>
            <a:endParaRPr lang="en-US" sz="1500" dirty="0"/>
          </a:p>
        </p:txBody>
      </p:sp>
      <p:sp>
        <p:nvSpPr>
          <p:cNvPr id="33" name="SK-25-text-32"/>
          <p:cNvSpPr/>
          <p:nvPr/>
        </p:nvSpPr>
        <p:spPr>
          <a:xfrm>
            <a:off x="1060698" y="5472559"/>
            <a:ext cx="480357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Signals collaboration, not prescription. Respects patient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values and daily routine in treatment choice.</a:t>
            </a:r>
            <a:endParaRPr lang="en-US" sz="1350" dirty="0"/>
          </a:p>
        </p:txBody>
      </p:sp>
      <p:sp>
        <p:nvSpPr>
          <p:cNvPr id="34" name="SK-25-text-33"/>
          <p:cNvSpPr/>
          <p:nvPr/>
        </p:nvSpPr>
        <p:spPr>
          <a:xfrm>
            <a:off x="6998196" y="4238179"/>
            <a:ext cx="253588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ICD Sensitive Screening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ICD SCREENING</a:t>
            </a:r>
            <a:endParaRPr lang="en-US" sz="1575" dirty="0"/>
          </a:p>
        </p:txBody>
      </p:sp>
      <p:sp>
        <p:nvSpPr>
          <p:cNvPr id="35" name="SK-25-text-34"/>
          <p:cNvSpPr/>
          <p:nvPr/>
        </p:nvSpPr>
        <p:spPr>
          <a:xfrm>
            <a:off x="6449467" y="4814292"/>
            <a:ext cx="474255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“Some medications can occasionally lead to changes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behaviour — have you noticed anything like that?”</a:t>
            </a:r>
            <a:endParaRPr lang="en-US" sz="1500" dirty="0"/>
          </a:p>
        </p:txBody>
      </p:sp>
      <p:sp>
        <p:nvSpPr>
          <p:cNvPr id="36" name="SK-25-text-35"/>
          <p:cNvSpPr/>
          <p:nvPr/>
        </p:nvSpPr>
        <p:spPr>
          <a:xfrm>
            <a:off x="6449467" y="5472559"/>
            <a:ext cx="42427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Non-judgemental, normalising language. Patients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rarely volunteer ICD symptoms — you must ask.</a:t>
            </a:r>
            <a:endParaRPr lang="en-US" sz="1350" dirty="0"/>
          </a:p>
        </p:txBody>
      </p:sp>
      <p:sp>
        <p:nvSpPr>
          <p:cNvPr id="37" name="SK-25-text-36"/>
          <p:cNvSpPr/>
          <p:nvPr/>
        </p:nvSpPr>
        <p:spPr>
          <a:xfrm>
            <a:off x="853380" y="6597253"/>
            <a:ext cx="113386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🌐 www.parkinsons.org.uk · 📞 Parkinson's UK Helpline: 0808 800 0303</a:t>
            </a:r>
            <a:endParaRPr lang="en-US" sz="1125" dirty="0"/>
          </a:p>
        </p:txBody>
      </p:sp>
      <p:sp>
        <p:nvSpPr>
          <p:cNvPr id="38" name="SK-25-text-37"/>
          <p:cNvSpPr/>
          <p:nvPr/>
        </p:nvSpPr>
        <p:spPr>
          <a:xfrm>
            <a:off x="9811494" y="6597253"/>
            <a:ext cx="211216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Page 25 of 32</a:t>
            </a:r>
            <a:endParaRPr lang="en-US" sz="11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729"/>
            <a:ext cx="316855" cy="1021705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6894" y="699492"/>
            <a:ext cx="487561" cy="575965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5475" y="1899642"/>
            <a:ext cx="4108698" cy="2900809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1892796"/>
            <a:ext cx="5339953" cy="1981944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1892796"/>
            <a:ext cx="182761" cy="1981944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4353" y="1892796"/>
            <a:ext cx="5339953" cy="1981944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8761" y="1892796"/>
            <a:ext cx="182761" cy="1981944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" y="4142184"/>
            <a:ext cx="5339953" cy="1961257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4142184"/>
            <a:ext cx="182761" cy="1961257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54353" y="4142184"/>
            <a:ext cx="5339953" cy="1961257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4142184"/>
            <a:ext cx="182761" cy="1961257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396" y="6288732"/>
            <a:ext cx="10997059" cy="342900"/>
          </a:xfrm>
          <a:prstGeom prst="rect">
            <a:avLst/>
          </a:prstGeom>
        </p:spPr>
      </p:pic>
      <p:sp>
        <p:nvSpPr>
          <p:cNvPr id="16" name="SK-26-text-15"/>
          <p:cNvSpPr/>
          <p:nvPr/>
        </p:nvSpPr>
        <p:spPr>
          <a:xfrm>
            <a:off x="597396" y="75307"/>
            <a:ext cx="694467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17" name="SK-26-text-16"/>
          <p:cNvSpPr/>
          <p:nvPr/>
        </p:nvSpPr>
        <p:spPr>
          <a:xfrm>
            <a:off x="609600" y="651421"/>
            <a:ext cx="1158240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Flags: Alternative Diagnoses</a:t>
            </a:r>
            <a:endParaRPr lang="en-US" sz="4725" dirty="0"/>
          </a:p>
        </p:txBody>
      </p:sp>
      <p:sp>
        <p:nvSpPr>
          <p:cNvPr id="18" name="SK-26-text-17"/>
          <p:cNvSpPr/>
          <p:nvPr/>
        </p:nvSpPr>
        <p:spPr>
          <a:xfrm>
            <a:off x="609600" y="1316682"/>
            <a:ext cx="115824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“These features suggest the diagnosis may NOT be idiopathic Parkinson’s disease”</a:t>
            </a:r>
            <a:endParaRPr lang="en-US" sz="2250" dirty="0"/>
          </a:p>
        </p:txBody>
      </p:sp>
      <p:sp>
        <p:nvSpPr>
          <p:cNvPr id="19" name="SK-26-text-18"/>
          <p:cNvSpPr/>
          <p:nvPr/>
        </p:nvSpPr>
        <p:spPr>
          <a:xfrm>
            <a:off x="938659" y="2029867"/>
            <a:ext cx="874204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MSA — Multiple System Atrophy</a:t>
            </a:r>
            <a:endParaRPr lang="en-US" sz="1950" dirty="0"/>
          </a:p>
        </p:txBody>
      </p:sp>
      <p:sp>
        <p:nvSpPr>
          <p:cNvPr id="20" name="SK-26-text-19"/>
          <p:cNvSpPr/>
          <p:nvPr/>
        </p:nvSpPr>
        <p:spPr>
          <a:xfrm>
            <a:off x="938659" y="2427684"/>
            <a:ext cx="4706094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90"/>
              </a:lnSpc>
              <a:buNone/>
            </a:pPr>
            <a:r>
              <a:rPr lang="en-US" sz="2325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🚨 Rapid progression to wheelchair</a:t>
            </a:r>
            <a:endParaRPr lang="en-US" sz="2325" dirty="0"/>
          </a:p>
          <a:p>
            <a:pPr marL="0" indent="0" algn="l">
              <a:lnSpc>
                <a:spcPts val="2790"/>
              </a:lnSpc>
              <a:buNone/>
            </a:pPr>
            <a:r>
              <a:rPr lang="en-US" sz="2325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3 years</a:t>
            </a:r>
            <a:endParaRPr lang="en-US" sz="2325" dirty="0"/>
          </a:p>
        </p:txBody>
      </p:sp>
      <p:sp>
        <p:nvSpPr>
          <p:cNvPr id="21" name="SK-26-text-20"/>
          <p:cNvSpPr/>
          <p:nvPr/>
        </p:nvSpPr>
        <p:spPr>
          <a:xfrm>
            <a:off x="938659" y="3209479"/>
            <a:ext cx="1125334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autonomic failure · Cerebellar signs (MSA-C)</a:t>
            </a:r>
            <a:endParaRPr lang="en-US" sz="1650" dirty="0"/>
          </a:p>
        </p:txBody>
      </p:sp>
      <p:sp>
        <p:nvSpPr>
          <p:cNvPr id="22" name="SK-26-text-21"/>
          <p:cNvSpPr/>
          <p:nvPr/>
        </p:nvSpPr>
        <p:spPr>
          <a:xfrm>
            <a:off x="950863" y="3490615"/>
            <a:ext cx="48825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Symmetrical onset</a:t>
            </a:r>
            <a:endParaRPr lang="en-US" sz="1650" dirty="0"/>
          </a:p>
        </p:txBody>
      </p:sp>
      <p:sp>
        <p:nvSpPr>
          <p:cNvPr id="23" name="SK-26-text-22"/>
          <p:cNvSpPr/>
          <p:nvPr/>
        </p:nvSpPr>
        <p:spPr>
          <a:xfrm>
            <a:off x="6583561" y="2029867"/>
            <a:ext cx="560843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PSP — Progressive Supranuclear Palsy</a:t>
            </a:r>
            <a:endParaRPr lang="en-US" sz="1950" dirty="0"/>
          </a:p>
        </p:txBody>
      </p:sp>
      <p:sp>
        <p:nvSpPr>
          <p:cNvPr id="24" name="SK-26-text-23"/>
          <p:cNvSpPr/>
          <p:nvPr/>
        </p:nvSpPr>
        <p:spPr>
          <a:xfrm>
            <a:off x="6595765" y="2427684"/>
            <a:ext cx="4669482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90"/>
              </a:lnSpc>
              <a:buNone/>
            </a:pPr>
            <a:r>
              <a:rPr lang="en-US" sz="2325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🚨 Early falls within the first year of</a:t>
            </a:r>
            <a:endParaRPr lang="en-US" sz="2325" dirty="0"/>
          </a:p>
          <a:p>
            <a:pPr marL="0" indent="0" algn="l">
              <a:lnSpc>
                <a:spcPts val="2790"/>
              </a:lnSpc>
              <a:buNone/>
            </a:pPr>
            <a:r>
              <a:rPr lang="en-US" sz="2325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2325" dirty="0"/>
          </a:p>
        </p:txBody>
      </p:sp>
      <p:sp>
        <p:nvSpPr>
          <p:cNvPr id="25" name="SK-26-text-24"/>
          <p:cNvSpPr/>
          <p:nvPr/>
        </p:nvSpPr>
        <p:spPr>
          <a:xfrm>
            <a:off x="6583561" y="3209479"/>
            <a:ext cx="560843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Vertical gaze palsy · Axial rigidity · No tremor</a:t>
            </a:r>
            <a:endParaRPr lang="en-US" sz="1650" dirty="0"/>
          </a:p>
        </p:txBody>
      </p:sp>
      <p:sp>
        <p:nvSpPr>
          <p:cNvPr id="26" name="SK-26-text-25"/>
          <p:cNvSpPr/>
          <p:nvPr/>
        </p:nvSpPr>
        <p:spPr>
          <a:xfrm>
            <a:off x="938659" y="4265563"/>
            <a:ext cx="933640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DLB — Dementia with Lewy Bodies</a:t>
            </a:r>
            <a:endParaRPr lang="en-US" sz="1950" dirty="0"/>
          </a:p>
        </p:txBody>
      </p:sp>
      <p:sp>
        <p:nvSpPr>
          <p:cNvPr id="27" name="SK-26-text-26"/>
          <p:cNvSpPr/>
          <p:nvPr/>
        </p:nvSpPr>
        <p:spPr>
          <a:xfrm>
            <a:off x="963067" y="4649688"/>
            <a:ext cx="4888855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90"/>
              </a:lnSpc>
              <a:buNone/>
            </a:pPr>
            <a:r>
              <a:rPr lang="en-US" sz="2325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🚨 Early dementia · Early visual</a:t>
            </a:r>
            <a:endParaRPr lang="en-US" sz="2325" dirty="0"/>
          </a:p>
          <a:p>
            <a:pPr marL="0" indent="0" algn="l">
              <a:lnSpc>
                <a:spcPts val="2790"/>
              </a:lnSpc>
              <a:buNone/>
            </a:pPr>
            <a:r>
              <a:rPr lang="en-US" sz="2325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hallucinations · Fluctuating cognition</a:t>
            </a:r>
            <a:endParaRPr lang="en-US" sz="2325" dirty="0"/>
          </a:p>
        </p:txBody>
      </p:sp>
      <p:sp>
        <p:nvSpPr>
          <p:cNvPr id="28" name="SK-26-text-27"/>
          <p:cNvSpPr/>
          <p:nvPr/>
        </p:nvSpPr>
        <p:spPr>
          <a:xfrm>
            <a:off x="938659" y="5445175"/>
            <a:ext cx="435247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Cognitive features precede or appear within 1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 of motor symptoms</a:t>
            </a:r>
            <a:endParaRPr lang="en-US" sz="1650" dirty="0"/>
          </a:p>
        </p:txBody>
      </p:sp>
      <p:sp>
        <p:nvSpPr>
          <p:cNvPr id="29" name="SK-26-text-28"/>
          <p:cNvSpPr/>
          <p:nvPr/>
        </p:nvSpPr>
        <p:spPr>
          <a:xfrm>
            <a:off x="6583561" y="4265563"/>
            <a:ext cx="5608439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Atypical Features — Reconsider Diagnosis</a:t>
            </a:r>
            <a:endParaRPr lang="en-US" sz="1950" dirty="0"/>
          </a:p>
        </p:txBody>
      </p:sp>
      <p:sp>
        <p:nvSpPr>
          <p:cNvPr id="30" name="SK-26-text-29"/>
          <p:cNvSpPr/>
          <p:nvPr/>
        </p:nvSpPr>
        <p:spPr>
          <a:xfrm>
            <a:off x="6607969" y="4649688"/>
            <a:ext cx="4742557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90"/>
              </a:lnSpc>
              <a:buNone/>
            </a:pPr>
            <a:r>
              <a:rPr lang="en-US" sz="2325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🚨 Symmetrical onset · Absence of</a:t>
            </a:r>
            <a:endParaRPr lang="en-US" sz="2325" dirty="0"/>
          </a:p>
          <a:p>
            <a:pPr marL="0" indent="0" algn="l">
              <a:lnSpc>
                <a:spcPts val="2790"/>
              </a:lnSpc>
              <a:buNone/>
            </a:pPr>
            <a:r>
              <a:rPr lang="en-US" sz="2325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tremor · Poor levodopa response</a:t>
            </a:r>
            <a:endParaRPr lang="en-US" sz="2325" dirty="0"/>
          </a:p>
        </p:txBody>
      </p:sp>
      <p:sp>
        <p:nvSpPr>
          <p:cNvPr id="31" name="SK-26-text-30"/>
          <p:cNvSpPr/>
          <p:nvPr/>
        </p:nvSpPr>
        <p:spPr>
          <a:xfrm>
            <a:off x="6571357" y="5445175"/>
            <a:ext cx="46450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of these should prompt specialist re-referral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diagnostic review</a:t>
            </a:r>
            <a:endParaRPr lang="en-US" sz="1650" dirty="0"/>
          </a:p>
        </p:txBody>
      </p:sp>
      <p:sp>
        <p:nvSpPr>
          <p:cNvPr id="32" name="SK-26-text-31"/>
          <p:cNvSpPr/>
          <p:nvPr/>
        </p:nvSpPr>
        <p:spPr>
          <a:xfrm>
            <a:off x="2286000" y="6343650"/>
            <a:ext cx="758309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“Lack of levodopa response is a key diagnostic signal — always re-evaluate.”</a:t>
            </a:r>
            <a:endParaRPr lang="en-US" sz="1725" dirty="0"/>
          </a:p>
        </p:txBody>
      </p:sp>
      <p:sp>
        <p:nvSpPr>
          <p:cNvPr id="33" name="SK-26-text-32"/>
          <p:cNvSpPr/>
          <p:nvPr/>
        </p:nvSpPr>
        <p:spPr>
          <a:xfrm>
            <a:off x="4094857" y="6693396"/>
            <a:ext cx="395317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 of these should prompt specialist re-referral and diagnostic review.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3379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500509"/>
            <a:ext cx="194965" cy="946398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8800" y="0"/>
            <a:ext cx="2743200" cy="2708821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57700"/>
            <a:ext cx="3169890" cy="2400300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694" y="1693813"/>
            <a:ext cx="3413671" cy="3881586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898" y="2345382"/>
            <a:ext cx="134094" cy="2750046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62165" y="1693813"/>
            <a:ext cx="3413671" cy="3881586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74369" y="2345382"/>
            <a:ext cx="134094" cy="2750046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0784" y="1693813"/>
            <a:ext cx="3413671" cy="3881586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92988" y="2345382"/>
            <a:ext cx="134094" cy="2750046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3694" y="5856684"/>
            <a:ext cx="10850761" cy="692646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47716" y="6021288"/>
            <a:ext cx="9525" cy="370284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93112" y="6021288"/>
            <a:ext cx="9525" cy="370284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7953" y="5170884"/>
            <a:ext cx="219373" cy="246757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48973" y="1762423"/>
            <a:ext cx="548580" cy="582811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10894" y="5164038"/>
            <a:ext cx="231577" cy="253603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06094" y="1803648"/>
            <a:ext cx="536377" cy="500509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65263" y="5170884"/>
            <a:ext cx="243780" cy="246757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99679" y="1810494"/>
            <a:ext cx="536377" cy="493663"/>
          </a:xfrm>
          <a:prstGeom prst="rect">
            <a:avLst/>
          </a:prstGeom>
        </p:spPr>
      </p:pic>
      <p:sp>
        <p:nvSpPr>
          <p:cNvPr id="22" name="SK-27-text-21"/>
          <p:cNvSpPr/>
          <p:nvPr/>
        </p:nvSpPr>
        <p:spPr>
          <a:xfrm>
            <a:off x="877788" y="548580"/>
            <a:ext cx="1131421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Flags: Urgent Deterioration</a:t>
            </a:r>
            <a:endParaRPr lang="en-US" sz="3300" dirty="0"/>
          </a:p>
        </p:txBody>
      </p:sp>
      <p:sp>
        <p:nvSpPr>
          <p:cNvPr id="23" name="SK-27-text-22"/>
          <p:cNvSpPr/>
          <p:nvPr/>
        </p:nvSpPr>
        <p:spPr>
          <a:xfrm>
            <a:off x="877788" y="1110853"/>
            <a:ext cx="113142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Recognise these emergency scenarios — act immediately</a:t>
            </a:r>
            <a:endParaRPr lang="en-US" sz="1950" dirty="0"/>
          </a:p>
        </p:txBody>
      </p:sp>
      <p:sp>
        <p:nvSpPr>
          <p:cNvPr id="24" name="SK-27-text-23"/>
          <p:cNvSpPr/>
          <p:nvPr/>
        </p:nvSpPr>
        <p:spPr>
          <a:xfrm>
            <a:off x="999679" y="2393305"/>
            <a:ext cx="253588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Neuroleptic Malignant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Syndrome (NMS)</a:t>
            </a:r>
            <a:endParaRPr lang="en-US" sz="1650" dirty="0"/>
          </a:p>
        </p:txBody>
      </p:sp>
      <p:sp>
        <p:nvSpPr>
          <p:cNvPr id="25" name="SK-27-text-24"/>
          <p:cNvSpPr/>
          <p:nvPr/>
        </p:nvSpPr>
        <p:spPr>
          <a:xfrm>
            <a:off x="1024086" y="3038029"/>
            <a:ext cx="279186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TRIGGER: Abrupt PD medication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withdrawal or antipsychotic exposure</a:t>
            </a:r>
            <a:endParaRPr lang="en-US" sz="1350" dirty="0"/>
          </a:p>
        </p:txBody>
      </p:sp>
      <p:sp>
        <p:nvSpPr>
          <p:cNvPr id="26" name="SK-27-text-25"/>
          <p:cNvSpPr/>
          <p:nvPr/>
        </p:nvSpPr>
        <p:spPr>
          <a:xfrm>
            <a:off x="1024086" y="3518148"/>
            <a:ext cx="273099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Hyperthermia • muscle rigidity •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altered consciousness</a:t>
            </a:r>
            <a:endParaRPr lang="en-US" sz="1350" dirty="0"/>
          </a:p>
        </p:txBody>
      </p:sp>
      <p:sp>
        <p:nvSpPr>
          <p:cNvPr id="27" name="SK-27-text-26"/>
          <p:cNvSpPr/>
          <p:nvPr/>
        </p:nvSpPr>
        <p:spPr>
          <a:xfrm>
            <a:off x="1024086" y="4018657"/>
            <a:ext cx="277966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Autonomic instability (sweating,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tachycardia, labile BP)</a:t>
            </a:r>
            <a:endParaRPr lang="en-US" sz="1350" dirty="0"/>
          </a:p>
        </p:txBody>
      </p:sp>
      <p:sp>
        <p:nvSpPr>
          <p:cNvPr id="28" name="SK-27-text-27"/>
          <p:cNvSpPr/>
          <p:nvPr/>
        </p:nvSpPr>
        <p:spPr>
          <a:xfrm>
            <a:off x="1024086" y="4533007"/>
            <a:ext cx="25236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Raised CK — life-threatening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</a:t>
            </a:r>
            <a:endParaRPr lang="en-US" sz="1350" dirty="0"/>
          </a:p>
        </p:txBody>
      </p:sp>
      <p:sp>
        <p:nvSpPr>
          <p:cNvPr id="29" name="SK-27-text-28"/>
          <p:cNvSpPr/>
          <p:nvPr/>
        </p:nvSpPr>
        <p:spPr>
          <a:xfrm>
            <a:off x="2121396" y="5184577"/>
            <a:ext cx="21431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B3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CALL 999</a:t>
            </a:r>
            <a:endParaRPr lang="en-US" sz="1350" dirty="0"/>
          </a:p>
        </p:txBody>
      </p:sp>
      <p:sp>
        <p:nvSpPr>
          <p:cNvPr id="30" name="SK-27-text-29"/>
          <p:cNvSpPr/>
          <p:nvPr/>
        </p:nvSpPr>
        <p:spPr>
          <a:xfrm>
            <a:off x="4706094" y="2400300"/>
            <a:ext cx="2560290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Swallowing Difficulty /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Aspiration Risk</a:t>
            </a:r>
            <a:endParaRPr lang="en-US" sz="1650" dirty="0"/>
          </a:p>
        </p:txBody>
      </p:sp>
      <p:sp>
        <p:nvSpPr>
          <p:cNvPr id="31" name="SK-27-text-30"/>
          <p:cNvSpPr/>
          <p:nvPr/>
        </p:nvSpPr>
        <p:spPr>
          <a:xfrm>
            <a:off x="4706094" y="3024336"/>
            <a:ext cx="25114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TRIGGER: Progressive dysphagia,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recurrent chest infections</a:t>
            </a:r>
            <a:endParaRPr lang="en-US" sz="1350" dirty="0"/>
          </a:p>
        </p:txBody>
      </p:sp>
      <p:sp>
        <p:nvSpPr>
          <p:cNvPr id="32" name="SK-27-text-31"/>
          <p:cNvSpPr/>
          <p:nvPr/>
        </p:nvSpPr>
        <p:spPr>
          <a:xfrm>
            <a:off x="4706094" y="3518148"/>
            <a:ext cx="29991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Silent aspiration — may present as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recurrent pneumonia</a:t>
            </a:r>
            <a:endParaRPr lang="en-US" sz="1350" dirty="0"/>
          </a:p>
        </p:txBody>
      </p:sp>
      <p:sp>
        <p:nvSpPr>
          <p:cNvPr id="33" name="SK-27-text-32"/>
          <p:cNvSpPr/>
          <p:nvPr/>
        </p:nvSpPr>
        <p:spPr>
          <a:xfrm>
            <a:off x="4706094" y="4025503"/>
            <a:ext cx="309666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Inability to take oral PD medications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rapid motor deterioration</a:t>
            </a:r>
            <a:endParaRPr lang="en-US" sz="1350" dirty="0"/>
          </a:p>
        </p:txBody>
      </p:sp>
      <p:sp>
        <p:nvSpPr>
          <p:cNvPr id="34" name="SK-27-text-33"/>
          <p:cNvSpPr/>
          <p:nvPr/>
        </p:nvSpPr>
        <p:spPr>
          <a:xfrm>
            <a:off x="4706094" y="4533007"/>
            <a:ext cx="274320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Weight loss, drooling, coughing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during meals</a:t>
            </a:r>
            <a:endParaRPr lang="en-US" sz="1350" dirty="0"/>
          </a:p>
        </p:txBody>
      </p:sp>
      <p:sp>
        <p:nvSpPr>
          <p:cNvPr id="35" name="SK-27-text-34"/>
          <p:cNvSpPr/>
          <p:nvPr/>
        </p:nvSpPr>
        <p:spPr>
          <a:xfrm>
            <a:off x="5254675" y="5170884"/>
            <a:ext cx="39947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B3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 SLT REFERRAL</a:t>
            </a:r>
            <a:endParaRPr lang="en-US" sz="1350" dirty="0"/>
          </a:p>
        </p:txBody>
      </p:sp>
      <p:sp>
        <p:nvSpPr>
          <p:cNvPr id="36" name="SK-27-text-35"/>
          <p:cNvSpPr/>
          <p:nvPr/>
        </p:nvSpPr>
        <p:spPr>
          <a:xfrm>
            <a:off x="8436769" y="2400300"/>
            <a:ext cx="263336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Hallucinations /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Agitation</a:t>
            </a:r>
            <a:endParaRPr lang="en-US" sz="1650" dirty="0"/>
          </a:p>
        </p:txBody>
      </p:sp>
      <p:sp>
        <p:nvSpPr>
          <p:cNvPr id="37" name="SK-27-text-36"/>
          <p:cNvSpPr/>
          <p:nvPr/>
        </p:nvSpPr>
        <p:spPr>
          <a:xfrm>
            <a:off x="8448973" y="3024336"/>
            <a:ext cx="23285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TRIGGER: Medication changes,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infection, dehydration</a:t>
            </a:r>
            <a:endParaRPr lang="en-US" sz="1350" dirty="0"/>
          </a:p>
        </p:txBody>
      </p:sp>
      <p:sp>
        <p:nvSpPr>
          <p:cNvPr id="38" name="SK-27-text-37"/>
          <p:cNvSpPr/>
          <p:nvPr/>
        </p:nvSpPr>
        <p:spPr>
          <a:xfrm>
            <a:off x="8448973" y="3518148"/>
            <a:ext cx="25967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Visual hallucinations + severe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agitation → urgent review</a:t>
            </a:r>
            <a:endParaRPr lang="en-US" sz="1350" dirty="0"/>
          </a:p>
        </p:txBody>
      </p:sp>
      <p:sp>
        <p:nvSpPr>
          <p:cNvPr id="39" name="SK-27-text-38"/>
          <p:cNvSpPr/>
          <p:nvPr/>
        </p:nvSpPr>
        <p:spPr>
          <a:xfrm>
            <a:off x="8448973" y="4025503"/>
            <a:ext cx="26943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Exclude underlying infection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metabolic cause first</a:t>
            </a:r>
            <a:endParaRPr lang="en-US" sz="1350" dirty="0"/>
          </a:p>
        </p:txBody>
      </p:sp>
      <p:sp>
        <p:nvSpPr>
          <p:cNvPr id="40" name="SK-27-text-39"/>
          <p:cNvSpPr/>
          <p:nvPr/>
        </p:nvSpPr>
        <p:spPr>
          <a:xfrm>
            <a:off x="8448973" y="4533007"/>
            <a:ext cx="280407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Do NOT prescribe haloperidol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olanzapine — will worsen PD</a:t>
            </a:r>
            <a:endParaRPr lang="en-US" sz="1350" dirty="0"/>
          </a:p>
        </p:txBody>
      </p:sp>
      <p:sp>
        <p:nvSpPr>
          <p:cNvPr id="41" name="SK-27-text-40"/>
          <p:cNvSpPr/>
          <p:nvPr/>
        </p:nvSpPr>
        <p:spPr>
          <a:xfrm>
            <a:off x="8631882" y="5170884"/>
            <a:ext cx="35601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B3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SAME-DAY SPECIALIST REVIEW</a:t>
            </a:r>
            <a:endParaRPr lang="en-US" sz="1350" dirty="0"/>
          </a:p>
        </p:txBody>
      </p:sp>
      <p:sp>
        <p:nvSpPr>
          <p:cNvPr id="42" name="SK-27-text-41"/>
          <p:cNvSpPr/>
          <p:nvPr/>
        </p:nvSpPr>
        <p:spPr>
          <a:xfrm>
            <a:off x="914400" y="5959525"/>
            <a:ext cx="321855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Sudden deterioration → suspect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infection, drug interaction, or NMS</a:t>
            </a:r>
            <a:endParaRPr lang="en-US" sz="1350" dirty="0"/>
          </a:p>
        </p:txBody>
      </p:sp>
      <p:sp>
        <p:nvSpPr>
          <p:cNvPr id="43" name="SK-27-text-42"/>
          <p:cNvSpPr/>
          <p:nvPr/>
        </p:nvSpPr>
        <p:spPr>
          <a:xfrm>
            <a:off x="4535388" y="5952679"/>
            <a:ext cx="323076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stop PD meds abruptly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taper under specialist guidance only</a:t>
            </a:r>
            <a:endParaRPr lang="en-US" sz="1350" dirty="0"/>
          </a:p>
        </p:txBody>
      </p:sp>
      <p:sp>
        <p:nvSpPr>
          <p:cNvPr id="44" name="SK-27-text-43"/>
          <p:cNvSpPr/>
          <p:nvPr/>
        </p:nvSpPr>
        <p:spPr>
          <a:xfrm>
            <a:off x="8192988" y="5952679"/>
            <a:ext cx="314548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exclude infection first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delirium mimics psychiatric crisis</a:t>
            </a:r>
            <a:endParaRPr lang="en-US" sz="1350" dirty="0"/>
          </a:p>
        </p:txBody>
      </p:sp>
      <p:sp>
        <p:nvSpPr>
          <p:cNvPr id="45" name="SK-27-text-44"/>
          <p:cNvSpPr/>
          <p:nvPr/>
        </p:nvSpPr>
        <p:spPr>
          <a:xfrm>
            <a:off x="73075" y="6617940"/>
            <a:ext cx="25546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350" dirty="0"/>
          </a:p>
        </p:txBody>
      </p:sp>
      <p:sp>
        <p:nvSpPr>
          <p:cNvPr id="46" name="SK-27-text-45"/>
          <p:cNvSpPr/>
          <p:nvPr/>
        </p:nvSpPr>
        <p:spPr>
          <a:xfrm>
            <a:off x="11545788" y="6617940"/>
            <a:ext cx="6462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27 / 32</a:t>
            </a:r>
            <a:endParaRPr lang="en-US" sz="13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665113"/>
            <a:ext cx="97482" cy="1021705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2077938"/>
            <a:ext cx="2682180" cy="2057400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894" y="2077938"/>
            <a:ext cx="109686" cy="205740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8392" y="2077938"/>
            <a:ext cx="2682180" cy="2057400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8392" y="2077938"/>
            <a:ext cx="109686" cy="2057400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2077938"/>
            <a:ext cx="2682180" cy="205740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2077938"/>
            <a:ext cx="109686" cy="2057400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9592" y="2077938"/>
            <a:ext cx="2682180" cy="2057400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19592" y="2077938"/>
            <a:ext cx="109686" cy="2057400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894" y="4347865"/>
            <a:ext cx="2682180" cy="2057400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894" y="4347865"/>
            <a:ext cx="109686" cy="2057400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28392" y="4347865"/>
            <a:ext cx="2682180" cy="2057400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28392" y="4347865"/>
            <a:ext cx="109686" cy="205740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7890" y="4347865"/>
            <a:ext cx="2682180" cy="2057400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7890" y="4347865"/>
            <a:ext cx="109686" cy="2057400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19592" y="4347865"/>
            <a:ext cx="2682180" cy="2057400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19592" y="4347865"/>
            <a:ext cx="109686" cy="2057400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8894" y="6558260"/>
            <a:ext cx="11362879" cy="9525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02353" y="4450705"/>
            <a:ext cx="329059" cy="322213"/>
          </a:xfrm>
          <a:prstGeom prst="rect">
            <a:avLst/>
          </a:prstGeom>
        </p:spPr>
      </p:pic>
      <p:pic>
        <p:nvPicPr>
          <p:cNvPr id="23" name="SK-28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0800" y="4450705"/>
            <a:ext cx="353467" cy="315367"/>
          </a:xfrm>
          <a:prstGeom prst="rect">
            <a:avLst/>
          </a:prstGeom>
        </p:spPr>
      </p:pic>
      <p:pic>
        <p:nvPicPr>
          <p:cNvPr id="24" name="SK-28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35561" y="4450705"/>
            <a:ext cx="329059" cy="315367"/>
          </a:xfrm>
          <a:prstGeom prst="rect">
            <a:avLst/>
          </a:prstGeom>
        </p:spPr>
      </p:pic>
      <p:pic>
        <p:nvPicPr>
          <p:cNvPr id="25" name="SK-28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063" y="4450705"/>
            <a:ext cx="341263" cy="322213"/>
          </a:xfrm>
          <a:prstGeom prst="rect">
            <a:avLst/>
          </a:prstGeom>
        </p:spPr>
      </p:pic>
      <p:pic>
        <p:nvPicPr>
          <p:cNvPr id="26" name="SK-28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302353" y="2187625"/>
            <a:ext cx="329059" cy="308521"/>
          </a:xfrm>
          <a:prstGeom prst="rect">
            <a:avLst/>
          </a:prstGeom>
        </p:spPr>
      </p:pic>
      <p:pic>
        <p:nvPicPr>
          <p:cNvPr id="27" name="SK-28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0800" y="2187625"/>
            <a:ext cx="353467" cy="308521"/>
          </a:xfrm>
          <a:prstGeom prst="rect">
            <a:avLst/>
          </a:prstGeom>
        </p:spPr>
      </p:pic>
      <p:pic>
        <p:nvPicPr>
          <p:cNvPr id="28" name="SK-28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23357" y="2187625"/>
            <a:ext cx="341263" cy="308521"/>
          </a:xfrm>
          <a:prstGeom prst="rect">
            <a:avLst/>
          </a:prstGeom>
        </p:spPr>
      </p:pic>
      <p:pic>
        <p:nvPicPr>
          <p:cNvPr id="29" name="SK-28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6063" y="2187625"/>
            <a:ext cx="341263" cy="308521"/>
          </a:xfrm>
          <a:prstGeom prst="rect">
            <a:avLst/>
          </a:prstGeom>
        </p:spPr>
      </p:pic>
      <p:pic>
        <p:nvPicPr>
          <p:cNvPr id="30" name="SK-28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14298" y="678805"/>
            <a:ext cx="889992" cy="829717"/>
          </a:xfrm>
          <a:prstGeom prst="rect">
            <a:avLst/>
          </a:prstGeom>
        </p:spPr>
      </p:pic>
      <p:sp>
        <p:nvSpPr>
          <p:cNvPr id="31" name="SK-28-text-30"/>
          <p:cNvSpPr/>
          <p:nvPr/>
        </p:nvSpPr>
        <p:spPr>
          <a:xfrm>
            <a:off x="719286" y="685800"/>
            <a:ext cx="1147271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 in PD Management</a:t>
            </a:r>
            <a:endParaRPr lang="en-US" sz="3450" dirty="0"/>
          </a:p>
        </p:txBody>
      </p:sp>
      <p:sp>
        <p:nvSpPr>
          <p:cNvPr id="32" name="SK-28-text-31"/>
          <p:cNvSpPr/>
          <p:nvPr/>
        </p:nvSpPr>
        <p:spPr>
          <a:xfrm>
            <a:off x="719286" y="1302990"/>
            <a:ext cx="1147271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5757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Eight clinical errors every GP trainee must know — and avoid</a:t>
            </a:r>
            <a:endParaRPr lang="en-US" sz="2100" dirty="0"/>
          </a:p>
        </p:txBody>
      </p:sp>
      <p:sp>
        <p:nvSpPr>
          <p:cNvPr id="33" name="SK-28-text-32"/>
          <p:cNvSpPr/>
          <p:nvPr/>
        </p:nvSpPr>
        <p:spPr>
          <a:xfrm>
            <a:off x="646063" y="2592288"/>
            <a:ext cx="1718965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metoclopramide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nausea in PD</a:t>
            </a:r>
            <a:endParaRPr lang="en-US" sz="1500" dirty="0"/>
          </a:p>
        </p:txBody>
      </p:sp>
      <p:sp>
        <p:nvSpPr>
          <p:cNvPr id="34" name="SK-28-text-33"/>
          <p:cNvSpPr/>
          <p:nvPr/>
        </p:nvSpPr>
        <p:spPr>
          <a:xfrm>
            <a:off x="658267" y="3353544"/>
            <a:ext cx="2267694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Dopamine antagonist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worsens PD dramatically.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domperidone instead.</a:t>
            </a:r>
            <a:endParaRPr lang="en-US" sz="1350" dirty="0"/>
          </a:p>
        </p:txBody>
      </p:sp>
      <p:sp>
        <p:nvSpPr>
          <p:cNvPr id="35" name="SK-28-text-34"/>
          <p:cNvSpPr/>
          <p:nvPr/>
        </p:nvSpPr>
        <p:spPr>
          <a:xfrm>
            <a:off x="3535561" y="2619673"/>
            <a:ext cx="226769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Stopping PD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medications suddenly</a:t>
            </a:r>
            <a:endParaRPr lang="en-US" sz="1500" dirty="0"/>
          </a:p>
        </p:txBody>
      </p:sp>
      <p:sp>
        <p:nvSpPr>
          <p:cNvPr id="36" name="SK-28-text-35"/>
          <p:cNvSpPr/>
          <p:nvPr/>
        </p:nvSpPr>
        <p:spPr>
          <a:xfrm>
            <a:off x="3535561" y="3353544"/>
            <a:ext cx="2157859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of neuroleptic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malignancy syndrome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taper or maintain.</a:t>
            </a:r>
            <a:endParaRPr lang="en-US" sz="1350" dirty="0"/>
          </a:p>
        </p:txBody>
      </p:sp>
      <p:sp>
        <p:nvSpPr>
          <p:cNvPr id="37" name="SK-28-text-36"/>
          <p:cNvSpPr/>
          <p:nvPr/>
        </p:nvSpPr>
        <p:spPr>
          <a:xfrm>
            <a:off x="6412855" y="2592288"/>
            <a:ext cx="2291953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Starting haloperidol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olanzapine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psychosis</a:t>
            </a:r>
            <a:endParaRPr lang="en-US" sz="1500" dirty="0"/>
          </a:p>
        </p:txBody>
      </p:sp>
      <p:sp>
        <p:nvSpPr>
          <p:cNvPr id="38" name="SK-28-text-37"/>
          <p:cNvSpPr/>
          <p:nvPr/>
        </p:nvSpPr>
        <p:spPr>
          <a:xfrm>
            <a:off x="6412855" y="3360390"/>
            <a:ext cx="2291953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Worsens motor symptoms.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quetiapine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clozapine (specialist-led).</a:t>
            </a:r>
            <a:endParaRPr lang="en-US" sz="1350" dirty="0"/>
          </a:p>
        </p:txBody>
      </p:sp>
      <p:sp>
        <p:nvSpPr>
          <p:cNvPr id="39" name="SK-28-text-38"/>
          <p:cNvSpPr/>
          <p:nvPr/>
        </p:nvSpPr>
        <p:spPr>
          <a:xfrm>
            <a:off x="9290298" y="2592288"/>
            <a:ext cx="179218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screening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impulse control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disorders</a:t>
            </a:r>
            <a:endParaRPr lang="en-US" sz="1500" dirty="0"/>
          </a:p>
        </p:txBody>
      </p:sp>
      <p:sp>
        <p:nvSpPr>
          <p:cNvPr id="40" name="SK-28-text-39"/>
          <p:cNvSpPr/>
          <p:nvPr/>
        </p:nvSpPr>
        <p:spPr>
          <a:xfrm>
            <a:off x="9290298" y="3353544"/>
            <a:ext cx="2279898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Occurs in up to 17% 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dopamine agonists. Ask at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review.</a:t>
            </a:r>
            <a:endParaRPr lang="en-US" sz="1350" dirty="0"/>
          </a:p>
        </p:txBody>
      </p:sp>
      <p:sp>
        <p:nvSpPr>
          <p:cNvPr id="41" name="SK-28-text-40"/>
          <p:cNvSpPr/>
          <p:nvPr/>
        </p:nvSpPr>
        <p:spPr>
          <a:xfrm>
            <a:off x="646063" y="4855369"/>
            <a:ext cx="2304157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Confusing Sinemet CR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Co-careldopa MR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125mg</a:t>
            </a:r>
            <a:endParaRPr lang="en-US" sz="1500" dirty="0"/>
          </a:p>
        </p:txBody>
      </p:sp>
      <p:sp>
        <p:nvSpPr>
          <p:cNvPr id="42" name="SK-28-text-41"/>
          <p:cNvSpPr/>
          <p:nvPr/>
        </p:nvSpPr>
        <p:spPr>
          <a:xfrm>
            <a:off x="658267" y="5630317"/>
            <a:ext cx="2499271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Different doses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prescribe by specific product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name to avoid errors.</a:t>
            </a:r>
            <a:endParaRPr lang="en-US" sz="1350" dirty="0"/>
          </a:p>
        </p:txBody>
      </p:sp>
      <p:sp>
        <p:nvSpPr>
          <p:cNvPr id="43" name="SK-28-text-42"/>
          <p:cNvSpPr/>
          <p:nvPr/>
        </p:nvSpPr>
        <p:spPr>
          <a:xfrm>
            <a:off x="3535561" y="4855369"/>
            <a:ext cx="2243286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Failing to flag PD med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timing before elective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procedures</a:t>
            </a:r>
            <a:endParaRPr lang="en-US" sz="1500" dirty="0"/>
          </a:p>
        </p:txBody>
      </p:sp>
      <p:sp>
        <p:nvSpPr>
          <p:cNvPr id="44" name="SK-28-text-43"/>
          <p:cNvSpPr/>
          <p:nvPr/>
        </p:nvSpPr>
        <p:spPr>
          <a:xfrm>
            <a:off x="3535561" y="5630317"/>
            <a:ext cx="2316361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Delays in hospital cause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serious deterioration.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 timing explicitly.</a:t>
            </a:r>
            <a:endParaRPr lang="en-US" sz="1350" dirty="0"/>
          </a:p>
        </p:txBody>
      </p:sp>
      <p:sp>
        <p:nvSpPr>
          <p:cNvPr id="45" name="SK-28-text-44"/>
          <p:cNvSpPr/>
          <p:nvPr/>
        </p:nvSpPr>
        <p:spPr>
          <a:xfrm>
            <a:off x="6412855" y="4855369"/>
            <a:ext cx="2291953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anticholinergics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older patients with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PD</a:t>
            </a:r>
            <a:endParaRPr lang="en-US" sz="1500" dirty="0"/>
          </a:p>
        </p:txBody>
      </p:sp>
      <p:sp>
        <p:nvSpPr>
          <p:cNvPr id="46" name="SK-28-text-45"/>
          <p:cNvSpPr/>
          <p:nvPr/>
        </p:nvSpPr>
        <p:spPr>
          <a:xfrm>
            <a:off x="6412855" y="5630317"/>
            <a:ext cx="1999357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Significantly worsens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cognition — avoid in all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elderly PD patients.</a:t>
            </a:r>
            <a:endParaRPr lang="en-US" sz="1350" dirty="0"/>
          </a:p>
        </p:txBody>
      </p:sp>
      <p:sp>
        <p:nvSpPr>
          <p:cNvPr id="47" name="SK-28-text-46"/>
          <p:cNvSpPr/>
          <p:nvPr/>
        </p:nvSpPr>
        <p:spPr>
          <a:xfrm>
            <a:off x="9290298" y="4855369"/>
            <a:ext cx="203596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Delaying referral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suspected PD</a:t>
            </a:r>
            <a:endParaRPr lang="en-US" sz="1500" dirty="0"/>
          </a:p>
        </p:txBody>
      </p:sp>
      <p:sp>
        <p:nvSpPr>
          <p:cNvPr id="48" name="SK-28-text-47"/>
          <p:cNvSpPr/>
          <p:nvPr/>
        </p:nvSpPr>
        <p:spPr>
          <a:xfrm>
            <a:off x="9290298" y="5623471"/>
            <a:ext cx="2291953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NG71 is explicit: refer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suspected untreated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PD to a specialist.</a:t>
            </a:r>
            <a:endParaRPr lang="en-US" sz="1350" dirty="0"/>
          </a:p>
        </p:txBody>
      </p:sp>
      <p:sp>
        <p:nvSpPr>
          <p:cNvPr id="49" name="SK-28-text-48"/>
          <p:cNvSpPr/>
          <p:nvPr/>
        </p:nvSpPr>
        <p:spPr>
          <a:xfrm>
            <a:off x="426690" y="6624786"/>
            <a:ext cx="117653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242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Pharmacological Management of Parkinson's Disease · NICE NG71 Dec 2024</a:t>
            </a:r>
            <a:endParaRPr lang="en-US" sz="1125" dirty="0"/>
          </a:p>
        </p:txBody>
      </p:sp>
      <p:sp>
        <p:nvSpPr>
          <p:cNvPr id="50" name="SK-28-text-49"/>
          <p:cNvSpPr/>
          <p:nvPr/>
        </p:nvSpPr>
        <p:spPr>
          <a:xfrm>
            <a:off x="11240988" y="6638479"/>
            <a:ext cx="95101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242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28 / 32</a:t>
            </a:r>
            <a:endParaRPr lang="en-US" sz="11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0"/>
            <a:ext cx="2901553" cy="356592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270248"/>
            <a:ext cx="902196" cy="38100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899642"/>
            <a:ext cx="3681859" cy="1817340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899642"/>
            <a:ext cx="243780" cy="1817340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792" y="1899642"/>
            <a:ext cx="3681859" cy="1817340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2792" y="1899642"/>
            <a:ext cx="243780" cy="1817340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5357" y="1899642"/>
            <a:ext cx="3681859" cy="1817340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5357" y="1899642"/>
            <a:ext cx="243780" cy="1817340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3902125"/>
            <a:ext cx="3681859" cy="1817340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875" y="3902125"/>
            <a:ext cx="243780" cy="1817340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2792" y="3902125"/>
            <a:ext cx="3681859" cy="1817340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42792" y="3902125"/>
            <a:ext cx="243780" cy="1817340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95357" y="3902125"/>
            <a:ext cx="3681859" cy="1817340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95357" y="3902125"/>
            <a:ext cx="243780" cy="1817340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7875" y="6021288"/>
            <a:ext cx="11399490" cy="370284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25788" y="6179046"/>
            <a:ext cx="73075" cy="41077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83388" y="6179046"/>
            <a:ext cx="73075" cy="41077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06980" y="466279"/>
            <a:ext cx="1182588" cy="1076623"/>
          </a:xfrm>
          <a:prstGeom prst="rect">
            <a:avLst/>
          </a:prstGeom>
        </p:spPr>
      </p:pic>
      <p:sp>
        <p:nvSpPr>
          <p:cNvPr id="21" name="SK-29-text-20"/>
          <p:cNvSpPr/>
          <p:nvPr/>
        </p:nvSpPr>
        <p:spPr>
          <a:xfrm>
            <a:off x="426690" y="68461"/>
            <a:ext cx="6038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2" name="SK-29-text-21"/>
          <p:cNvSpPr/>
          <p:nvPr/>
        </p:nvSpPr>
        <p:spPr>
          <a:xfrm>
            <a:off x="414486" y="630882"/>
            <a:ext cx="11777514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Recall: Core Knowledge Check</a:t>
            </a:r>
            <a:endParaRPr lang="en-US" sz="4200" dirty="0"/>
          </a:p>
        </p:txBody>
      </p:sp>
      <p:sp>
        <p:nvSpPr>
          <p:cNvPr id="23" name="SK-29-text-22"/>
          <p:cNvSpPr/>
          <p:nvPr/>
        </p:nvSpPr>
        <p:spPr>
          <a:xfrm>
            <a:off x="390079" y="1453753"/>
            <a:ext cx="1180192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*Rapid-fire essentials — PD symptoms, drug classes, safe prescribing, NBM bridging*</a:t>
            </a:r>
            <a:endParaRPr lang="en-US" sz="2100" dirty="0"/>
          </a:p>
        </p:txBody>
      </p:sp>
      <p:sp>
        <p:nvSpPr>
          <p:cNvPr id="24" name="SK-29-text-23"/>
          <p:cNvSpPr/>
          <p:nvPr/>
        </p:nvSpPr>
        <p:spPr>
          <a:xfrm>
            <a:off x="743694" y="2029867"/>
            <a:ext cx="37899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 MOTOR TRIAD</a:t>
            </a:r>
            <a:endParaRPr lang="en-US" sz="1725" dirty="0"/>
          </a:p>
        </p:txBody>
      </p:sp>
      <p:sp>
        <p:nvSpPr>
          <p:cNvPr id="25" name="SK-29-text-24"/>
          <p:cNvSpPr/>
          <p:nvPr/>
        </p:nvSpPr>
        <p:spPr>
          <a:xfrm>
            <a:off x="743694" y="2400300"/>
            <a:ext cx="3194298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Bradykinesia + Rigidity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 Resting Tremor</a:t>
            </a:r>
            <a:endParaRPr lang="en-US" sz="2325" dirty="0"/>
          </a:p>
        </p:txBody>
      </p:sp>
      <p:sp>
        <p:nvSpPr>
          <p:cNvPr id="26" name="SK-29-text-25"/>
          <p:cNvSpPr/>
          <p:nvPr/>
        </p:nvSpPr>
        <p:spPr>
          <a:xfrm>
            <a:off x="743694" y="3188940"/>
            <a:ext cx="251147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Bradykinesia is ESSENTIAL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— NICE NG71</a:t>
            </a:r>
            <a:endParaRPr lang="en-US" sz="1350" dirty="0"/>
          </a:p>
        </p:txBody>
      </p:sp>
      <p:sp>
        <p:nvSpPr>
          <p:cNvPr id="27" name="SK-29-text-26"/>
          <p:cNvSpPr/>
          <p:nvPr/>
        </p:nvSpPr>
        <p:spPr>
          <a:xfrm>
            <a:off x="4584055" y="2029867"/>
            <a:ext cx="221265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</a:t>
            </a:r>
            <a:endParaRPr lang="en-US" sz="1725" dirty="0"/>
          </a:p>
        </p:txBody>
      </p:sp>
      <p:sp>
        <p:nvSpPr>
          <p:cNvPr id="28" name="SK-29-text-27"/>
          <p:cNvSpPr/>
          <p:nvPr/>
        </p:nvSpPr>
        <p:spPr>
          <a:xfrm>
            <a:off x="4913263" y="2393305"/>
            <a:ext cx="2499271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efficacy for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motor symptoms</a:t>
            </a:r>
            <a:endParaRPr lang="en-US" sz="2325" dirty="0"/>
          </a:p>
        </p:txBody>
      </p:sp>
      <p:sp>
        <p:nvSpPr>
          <p:cNvPr id="29" name="SK-29-text-28"/>
          <p:cNvSpPr/>
          <p:nvPr/>
        </p:nvSpPr>
        <p:spPr>
          <a:xfrm>
            <a:off x="4559796" y="3195786"/>
            <a:ext cx="323076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Co-careldopa = Sinemet · Co-beneldopa =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Madopar · Motor complications ~10%/year</a:t>
            </a:r>
            <a:endParaRPr lang="en-US" sz="1350" dirty="0"/>
          </a:p>
        </p:txBody>
      </p:sp>
      <p:sp>
        <p:nvSpPr>
          <p:cNvPr id="30" name="SK-29-text-29"/>
          <p:cNvSpPr/>
          <p:nvPr/>
        </p:nvSpPr>
        <p:spPr>
          <a:xfrm>
            <a:off x="8424565" y="2029867"/>
            <a:ext cx="37674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AGONISTS</a:t>
            </a:r>
            <a:endParaRPr lang="en-US" sz="1725" dirty="0"/>
          </a:p>
        </p:txBody>
      </p:sp>
      <p:sp>
        <p:nvSpPr>
          <p:cNvPr id="31" name="SK-29-text-30"/>
          <p:cNvSpPr/>
          <p:nvPr/>
        </p:nvSpPr>
        <p:spPr>
          <a:xfrm>
            <a:off x="8546455" y="2393305"/>
            <a:ext cx="2901553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ICD risk — ALWAYS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warn and screen</a:t>
            </a:r>
            <a:endParaRPr lang="en-US" sz="2325" dirty="0"/>
          </a:p>
        </p:txBody>
      </p:sp>
      <p:sp>
        <p:nvSpPr>
          <p:cNvPr id="32" name="SK-29-text-31"/>
          <p:cNvSpPr/>
          <p:nvPr/>
        </p:nvSpPr>
        <p:spPr>
          <a:xfrm>
            <a:off x="8534400" y="3188940"/>
            <a:ext cx="29259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Ropinirole · Pramipexole · Rotigotine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patch · Not ergots</a:t>
            </a:r>
            <a:endParaRPr lang="en-US" sz="1350" dirty="0"/>
          </a:p>
        </p:txBody>
      </p:sp>
      <p:sp>
        <p:nvSpPr>
          <p:cNvPr id="33" name="SK-29-text-32"/>
          <p:cNvSpPr/>
          <p:nvPr/>
        </p:nvSpPr>
        <p:spPr>
          <a:xfrm>
            <a:off x="743694" y="4018657"/>
            <a:ext cx="30013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IN PD</a:t>
            </a:r>
            <a:endParaRPr lang="en-US" sz="1725" dirty="0"/>
          </a:p>
        </p:txBody>
      </p:sp>
      <p:sp>
        <p:nvSpPr>
          <p:cNvPr id="34" name="SK-29-text-33"/>
          <p:cNvSpPr/>
          <p:nvPr/>
        </p:nvSpPr>
        <p:spPr>
          <a:xfrm>
            <a:off x="1011882" y="4306788"/>
            <a:ext cx="2621161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A932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 ·</a:t>
            </a:r>
            <a:endParaRPr lang="en-US" sz="2400" dirty="0"/>
          </a:p>
          <a:p>
            <a:pPr marL="0" indent="0" algn="ctr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A932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Prochlorperazine ·</a:t>
            </a:r>
            <a:endParaRPr lang="en-US" sz="2400" dirty="0"/>
          </a:p>
          <a:p>
            <a:pPr marL="0" indent="0" algn="ctr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A932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</a:t>
            </a:r>
            <a:endParaRPr lang="en-US" sz="2400" dirty="0"/>
          </a:p>
        </p:txBody>
      </p:sp>
      <p:sp>
        <p:nvSpPr>
          <p:cNvPr id="35" name="SK-29-text-34"/>
          <p:cNvSpPr/>
          <p:nvPr/>
        </p:nvSpPr>
        <p:spPr>
          <a:xfrm>
            <a:off x="999679" y="5335488"/>
            <a:ext cx="266997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antagonists — worsen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 dramatically</a:t>
            </a:r>
            <a:endParaRPr lang="en-US" sz="1350" dirty="0"/>
          </a:p>
        </p:txBody>
      </p:sp>
      <p:sp>
        <p:nvSpPr>
          <p:cNvPr id="36" name="SK-29-text-35"/>
          <p:cNvSpPr/>
          <p:nvPr/>
        </p:nvSpPr>
        <p:spPr>
          <a:xfrm>
            <a:off x="4572000" y="4018657"/>
            <a:ext cx="431577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ANTI-EMETIC</a:t>
            </a:r>
            <a:endParaRPr lang="en-US" sz="1725" dirty="0"/>
          </a:p>
        </p:txBody>
      </p:sp>
      <p:sp>
        <p:nvSpPr>
          <p:cNvPr id="37" name="SK-29-text-36"/>
          <p:cNvSpPr/>
          <p:nvPr/>
        </p:nvSpPr>
        <p:spPr>
          <a:xfrm>
            <a:off x="4625132" y="4629150"/>
            <a:ext cx="307568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DOMPERIDONE ✓</a:t>
            </a:r>
            <a:endParaRPr lang="en-US" sz="2550" dirty="0"/>
          </a:p>
        </p:txBody>
      </p:sp>
      <p:sp>
        <p:nvSpPr>
          <p:cNvPr id="38" name="SK-29-text-37"/>
          <p:cNvSpPr/>
          <p:nvPr/>
        </p:nvSpPr>
        <p:spPr>
          <a:xfrm>
            <a:off x="4626620" y="5438329"/>
            <a:ext cx="30605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Ondansetron also safe · Nothing else</a:t>
            </a:r>
            <a:endParaRPr lang="en-US" sz="1350" dirty="0"/>
          </a:p>
        </p:txBody>
      </p:sp>
      <p:sp>
        <p:nvSpPr>
          <p:cNvPr id="39" name="SK-29-text-38"/>
          <p:cNvSpPr/>
          <p:nvPr/>
        </p:nvSpPr>
        <p:spPr>
          <a:xfrm>
            <a:off x="8424565" y="4018657"/>
            <a:ext cx="27384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NBM BRIDGE</a:t>
            </a:r>
            <a:endParaRPr lang="en-US" sz="1725" dirty="0"/>
          </a:p>
        </p:txBody>
      </p:sp>
      <p:sp>
        <p:nvSpPr>
          <p:cNvPr id="40" name="SK-29-text-39"/>
          <p:cNvSpPr/>
          <p:nvPr/>
        </p:nvSpPr>
        <p:spPr>
          <a:xfrm>
            <a:off x="8668494" y="4457700"/>
            <a:ext cx="2682180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Rotigotine patch +</a:t>
            </a:r>
            <a:endParaRPr lang="en-US" sz="2400" dirty="0"/>
          </a:p>
          <a:p>
            <a:pPr marL="0" indent="0" algn="ctr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PDMedCalc</a:t>
            </a:r>
            <a:endParaRPr lang="en-US" sz="2400" dirty="0"/>
          </a:p>
        </p:txBody>
      </p:sp>
      <p:sp>
        <p:nvSpPr>
          <p:cNvPr id="41" name="SK-29-text-40"/>
          <p:cNvSpPr/>
          <p:nvPr/>
        </p:nvSpPr>
        <p:spPr>
          <a:xfrm>
            <a:off x="8424565" y="5321796"/>
            <a:ext cx="31576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2mg/24h ≈ 100mg LED · MHRA-ratified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conversion tool</a:t>
            </a:r>
            <a:endParaRPr lang="en-US" sz="1350" dirty="0"/>
          </a:p>
        </p:txBody>
      </p:sp>
      <p:sp>
        <p:nvSpPr>
          <p:cNvPr id="42" name="SK-29-text-41"/>
          <p:cNvSpPr/>
          <p:nvPr/>
        </p:nvSpPr>
        <p:spPr>
          <a:xfrm>
            <a:off x="633859" y="6130975"/>
            <a:ext cx="76295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🧠 Rasagiline + Pethidine = DANGEROUS</a:t>
            </a:r>
            <a:endParaRPr lang="en-US" sz="1350" dirty="0"/>
          </a:p>
        </p:txBody>
      </p:sp>
      <p:sp>
        <p:nvSpPr>
          <p:cNvPr id="43" name="SK-29-text-42"/>
          <p:cNvSpPr/>
          <p:nvPr/>
        </p:nvSpPr>
        <p:spPr>
          <a:xfrm>
            <a:off x="4193977" y="6130975"/>
            <a:ext cx="79980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Entacapone = adjunct only + orange urine</a:t>
            </a:r>
            <a:endParaRPr lang="en-US" sz="1350" dirty="0"/>
          </a:p>
        </p:txBody>
      </p:sp>
      <p:sp>
        <p:nvSpPr>
          <p:cNvPr id="44" name="SK-29-text-43"/>
          <p:cNvSpPr/>
          <p:nvPr/>
        </p:nvSpPr>
        <p:spPr>
          <a:xfrm>
            <a:off x="7900392" y="6117282"/>
            <a:ext cx="42916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🩺 Rivastigmine = NICE first-line for PD dementia</a:t>
            </a:r>
            <a:endParaRPr lang="en-US" sz="1350" dirty="0"/>
          </a:p>
        </p:txBody>
      </p:sp>
      <p:sp>
        <p:nvSpPr>
          <p:cNvPr id="45" name="SK-29-text-44"/>
          <p:cNvSpPr/>
          <p:nvPr/>
        </p:nvSpPr>
        <p:spPr>
          <a:xfrm>
            <a:off x="341263" y="6556177"/>
            <a:ext cx="33089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29 of 32</a:t>
            </a:r>
            <a:endParaRPr lang="en-US" sz="1350" dirty="0"/>
          </a:p>
        </p:txBody>
      </p:sp>
      <p:sp>
        <p:nvSpPr>
          <p:cNvPr id="46" name="SK-29-text-45"/>
          <p:cNvSpPr/>
          <p:nvPr/>
        </p:nvSpPr>
        <p:spPr>
          <a:xfrm>
            <a:off x="10168086" y="6556177"/>
            <a:ext cx="20239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00150"/>
            <a:ext cx="146298" cy="185142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85292"/>
            <a:ext cx="146298" cy="5472559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769" y="1846213"/>
            <a:ext cx="5327898" cy="381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94" y="2599134"/>
            <a:ext cx="3364855" cy="3586609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886" y="2599134"/>
            <a:ext cx="3364855" cy="358660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3153" y="2599134"/>
            <a:ext cx="3425875" cy="3586609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694" y="6432798"/>
            <a:ext cx="8522196" cy="42505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6980" y="5006280"/>
            <a:ext cx="1584871" cy="157728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04871" y="2818507"/>
            <a:ext cx="1194792" cy="115892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74196" y="2866579"/>
            <a:ext cx="1267867" cy="1014859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92188" y="2777430"/>
            <a:ext cx="1280071" cy="1179463"/>
          </a:xfrm>
          <a:prstGeom prst="rect">
            <a:avLst/>
          </a:prstGeom>
        </p:spPr>
      </p:pic>
      <p:sp>
        <p:nvSpPr>
          <p:cNvPr id="14" name="SK-3-text-13"/>
          <p:cNvSpPr/>
          <p:nvPr/>
        </p:nvSpPr>
        <p:spPr>
          <a:xfrm>
            <a:off x="828973" y="541734"/>
            <a:ext cx="6327577" cy="11520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455"/>
              </a:lnSpc>
              <a:buNone/>
            </a:pPr>
            <a:r>
              <a:rPr lang="en-US" sz="40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Pharmacotherapy</a:t>
            </a:r>
            <a:endParaRPr lang="en-US" sz="4050" dirty="0"/>
          </a:p>
          <a:p>
            <a:pPr marL="0" indent="0" algn="l">
              <a:lnSpc>
                <a:spcPts val="4455"/>
              </a:lnSpc>
              <a:buNone/>
            </a:pPr>
            <a:r>
              <a:rPr lang="en-US" sz="40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Challenging</a:t>
            </a:r>
            <a:endParaRPr lang="en-US" sz="4050" dirty="0"/>
          </a:p>
        </p:txBody>
      </p:sp>
      <p:sp>
        <p:nvSpPr>
          <p:cNvPr id="15" name="SK-3-text-14"/>
          <p:cNvSpPr/>
          <p:nvPr/>
        </p:nvSpPr>
        <p:spPr>
          <a:xfrm>
            <a:off x="828973" y="2084784"/>
            <a:ext cx="1136302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 is symptomatic — and always bespoke</a:t>
            </a:r>
            <a:endParaRPr lang="en-US" sz="2100" dirty="0"/>
          </a:p>
        </p:txBody>
      </p:sp>
      <p:sp>
        <p:nvSpPr>
          <p:cNvPr id="16" name="SK-3-text-15"/>
          <p:cNvSpPr/>
          <p:nvPr/>
        </p:nvSpPr>
        <p:spPr>
          <a:xfrm>
            <a:off x="1235125" y="4443859"/>
            <a:ext cx="238199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Symptomatic Only</a:t>
            </a:r>
            <a:endParaRPr lang="en-US" sz="1800" dirty="0"/>
          </a:p>
        </p:txBody>
      </p:sp>
      <p:sp>
        <p:nvSpPr>
          <p:cNvPr id="17" name="SK-3-text-16"/>
          <p:cNvSpPr/>
          <p:nvPr/>
        </p:nvSpPr>
        <p:spPr>
          <a:xfrm>
            <a:off x="1024086" y="4814292"/>
            <a:ext cx="2816275" cy="11520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disease-modifying therapy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exists as of 2026. All current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treatments target the dopamine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deficit — they slow nothing, they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mask much.</a:t>
            </a:r>
            <a:endParaRPr lang="en-US" sz="1350" dirty="0"/>
          </a:p>
        </p:txBody>
      </p:sp>
      <p:sp>
        <p:nvSpPr>
          <p:cNvPr id="18" name="SK-3-text-17"/>
          <p:cNvSpPr/>
          <p:nvPr/>
        </p:nvSpPr>
        <p:spPr>
          <a:xfrm>
            <a:off x="4746427" y="4443859"/>
            <a:ext cx="268679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Motor Complications</a:t>
            </a:r>
            <a:endParaRPr lang="en-US" sz="1800" dirty="0"/>
          </a:p>
        </p:txBody>
      </p:sp>
      <p:sp>
        <p:nvSpPr>
          <p:cNvPr id="19" name="SK-3-text-18"/>
          <p:cNvSpPr/>
          <p:nvPr/>
        </p:nvSpPr>
        <p:spPr>
          <a:xfrm>
            <a:off x="4584055" y="4814292"/>
            <a:ext cx="3011388" cy="11726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~10% of levodopa-treated patients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develop complications per year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wearing-off, dyskinesia, and on-off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fluctuations accumulate with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disease progression.</a:t>
            </a:r>
            <a:endParaRPr lang="en-US" sz="1350" dirty="0"/>
          </a:p>
        </p:txBody>
      </p:sp>
      <p:sp>
        <p:nvSpPr>
          <p:cNvPr id="20" name="SK-3-text-19"/>
          <p:cNvSpPr/>
          <p:nvPr/>
        </p:nvSpPr>
        <p:spPr>
          <a:xfrm>
            <a:off x="8489305" y="4443859"/>
            <a:ext cx="261357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Bespoke Prescribing</a:t>
            </a:r>
            <a:endParaRPr lang="en-US" sz="1800" dirty="0"/>
          </a:p>
        </p:txBody>
      </p:sp>
      <p:sp>
        <p:nvSpPr>
          <p:cNvPr id="21" name="SK-3-text-20"/>
          <p:cNvSpPr/>
          <p:nvPr/>
        </p:nvSpPr>
        <p:spPr>
          <a:xfrm>
            <a:off x="8339286" y="4814292"/>
            <a:ext cx="2913757" cy="11726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one-size-fits-all approach.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Efficacy, motor complications,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neuropsychiatric side effects, and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lifestyle must all be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weighed together.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865584" y="6556177"/>
            <a:ext cx="113264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art of PD prescribing is balancing what helps the brain against what harms the person.</a:t>
            </a:r>
            <a:endParaRPr lang="en-US" sz="1350" dirty="0"/>
          </a:p>
        </p:txBody>
      </p:sp>
      <p:sp>
        <p:nvSpPr>
          <p:cNvPr id="23" name="SK-3-text-22"/>
          <p:cNvSpPr/>
          <p:nvPr/>
        </p:nvSpPr>
        <p:spPr>
          <a:xfrm>
            <a:off x="9811494" y="6665863"/>
            <a:ext cx="2282875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- NICE NG71 (Dec 2024)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4667" y="0"/>
            <a:ext cx="6047184" cy="654933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42184"/>
            <a:ext cx="2596753" cy="2317998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610" y="1160439"/>
            <a:ext cx="1318666" cy="106592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479" y="1975098"/>
            <a:ext cx="3048000" cy="3572917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4479" y="1975098"/>
            <a:ext cx="3048000" cy="164455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1975098"/>
            <a:ext cx="3048000" cy="3572917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1975098"/>
            <a:ext cx="3048000" cy="164455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1577" y="1975098"/>
            <a:ext cx="3048000" cy="3572917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1577" y="1975098"/>
            <a:ext cx="3048000" cy="164455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863530"/>
            <a:ext cx="10972800" cy="500509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61090" y="2221855"/>
            <a:ext cx="792361" cy="857250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81365" y="2221855"/>
            <a:ext cx="804565" cy="857250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26196" y="2221855"/>
            <a:ext cx="804565" cy="857250"/>
          </a:xfrm>
          <a:prstGeom prst="rect">
            <a:avLst/>
          </a:prstGeom>
        </p:spPr>
      </p:pic>
      <p:sp>
        <p:nvSpPr>
          <p:cNvPr id="16" name="SK-30-text-15"/>
          <p:cNvSpPr/>
          <p:nvPr/>
        </p:nvSpPr>
        <p:spPr>
          <a:xfrm>
            <a:off x="597396" y="534888"/>
            <a:ext cx="1159460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Resources for Patients and Clinicians</a:t>
            </a:r>
            <a:endParaRPr lang="en-US" sz="3300" dirty="0"/>
          </a:p>
        </p:txBody>
      </p:sp>
      <p:sp>
        <p:nvSpPr>
          <p:cNvPr id="17" name="SK-30-text-16"/>
          <p:cNvSpPr/>
          <p:nvPr/>
        </p:nvSpPr>
        <p:spPr>
          <a:xfrm>
            <a:off x="572988" y="1405830"/>
            <a:ext cx="116190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Trusted references to support you and your patients beyond the consultation.</a:t>
            </a:r>
            <a:endParaRPr lang="en-US" sz="1650" dirty="0"/>
          </a:p>
        </p:txBody>
      </p:sp>
      <p:sp>
        <p:nvSpPr>
          <p:cNvPr id="18" name="SK-30-text-17"/>
          <p:cNvSpPr/>
          <p:nvPr/>
        </p:nvSpPr>
        <p:spPr>
          <a:xfrm>
            <a:off x="1932384" y="3223171"/>
            <a:ext cx="179189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Parkinson’s UK</a:t>
            </a:r>
            <a:endParaRPr lang="en-US" sz="1725" dirty="0"/>
          </a:p>
        </p:txBody>
      </p:sp>
      <p:sp>
        <p:nvSpPr>
          <p:cNvPr id="19" name="SK-30-text-18"/>
          <p:cNvSpPr/>
          <p:nvPr/>
        </p:nvSpPr>
        <p:spPr>
          <a:xfrm>
            <a:off x="1597075" y="3579763"/>
            <a:ext cx="2438400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leading UK charity for people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living with Parkinson's. Helpline,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local support groups, medication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guides, and carer resources.</a:t>
            </a:r>
            <a:endParaRPr lang="en-US" sz="1200" dirty="0"/>
          </a:p>
        </p:txBody>
      </p:sp>
      <p:sp>
        <p:nvSpPr>
          <p:cNvPr id="20" name="SK-30-text-19"/>
          <p:cNvSpPr/>
          <p:nvPr/>
        </p:nvSpPr>
        <p:spPr>
          <a:xfrm>
            <a:off x="1839367" y="4608463"/>
            <a:ext cx="196587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572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www.parkinsons.org.uk</a:t>
            </a:r>
            <a:endParaRPr lang="en-US" sz="1200" dirty="0"/>
          </a:p>
        </p:txBody>
      </p:sp>
      <p:sp>
        <p:nvSpPr>
          <p:cNvPr id="21" name="SK-30-text-20"/>
          <p:cNvSpPr/>
          <p:nvPr/>
        </p:nvSpPr>
        <p:spPr>
          <a:xfrm>
            <a:off x="1839367" y="4827984"/>
            <a:ext cx="19780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Helpline: 0808 800 0303</a:t>
            </a:r>
            <a:endParaRPr lang="en-US" sz="1200" dirty="0"/>
          </a:p>
        </p:txBody>
      </p:sp>
      <p:sp>
        <p:nvSpPr>
          <p:cNvPr id="22" name="SK-30-text-21"/>
          <p:cNvSpPr/>
          <p:nvPr/>
        </p:nvSpPr>
        <p:spPr>
          <a:xfrm>
            <a:off x="1973461" y="5198269"/>
            <a:ext cx="168547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patients and carers</a:t>
            </a:r>
            <a:endParaRPr lang="en-US" sz="1200" dirty="0"/>
          </a:p>
        </p:txBody>
      </p:sp>
      <p:sp>
        <p:nvSpPr>
          <p:cNvPr id="23" name="SK-30-text-22"/>
          <p:cNvSpPr/>
          <p:nvPr/>
        </p:nvSpPr>
        <p:spPr>
          <a:xfrm>
            <a:off x="5370612" y="3223171"/>
            <a:ext cx="143842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PDMedCalc</a:t>
            </a:r>
            <a:endParaRPr lang="en-US" sz="1725" dirty="0"/>
          </a:p>
        </p:txBody>
      </p:sp>
      <p:sp>
        <p:nvSpPr>
          <p:cNvPr id="24" name="SK-30-text-23"/>
          <p:cNvSpPr/>
          <p:nvPr/>
        </p:nvSpPr>
        <p:spPr>
          <a:xfrm>
            <a:off x="4730353" y="3586609"/>
            <a:ext cx="2718792" cy="8709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MHRA-ratified levodopa equivalent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dose (LED) conversion tool. Essential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nil-by-mouth planning and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medication switches.</a:t>
            </a:r>
            <a:endParaRPr lang="en-US" sz="1200" dirty="0"/>
          </a:p>
        </p:txBody>
      </p:sp>
      <p:sp>
        <p:nvSpPr>
          <p:cNvPr id="25" name="SK-30-text-24"/>
          <p:cNvSpPr/>
          <p:nvPr/>
        </p:nvSpPr>
        <p:spPr>
          <a:xfrm>
            <a:off x="5192167" y="4608463"/>
            <a:ext cx="178296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572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www.pdmedcalc.com</a:t>
            </a:r>
            <a:endParaRPr lang="en-US" sz="1200" dirty="0"/>
          </a:p>
        </p:txBody>
      </p:sp>
      <p:sp>
        <p:nvSpPr>
          <p:cNvPr id="26" name="SK-30-text-25"/>
          <p:cNvSpPr/>
          <p:nvPr/>
        </p:nvSpPr>
        <p:spPr>
          <a:xfrm>
            <a:off x="4911775" y="4827984"/>
            <a:ext cx="23560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MHRA-ratified — March 2024</a:t>
            </a:r>
            <a:endParaRPr lang="en-US" sz="1200" dirty="0"/>
          </a:p>
        </p:txBody>
      </p:sp>
      <p:sp>
        <p:nvSpPr>
          <p:cNvPr id="27" name="SK-30-text-26"/>
          <p:cNvSpPr/>
          <p:nvPr/>
        </p:nvSpPr>
        <p:spPr>
          <a:xfrm>
            <a:off x="5582394" y="5198269"/>
            <a:ext cx="100265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clinicians</a:t>
            </a:r>
            <a:endParaRPr lang="en-US" sz="1200" dirty="0"/>
          </a:p>
        </p:txBody>
      </p:sp>
      <p:sp>
        <p:nvSpPr>
          <p:cNvPr id="28" name="SK-30-text-27"/>
          <p:cNvSpPr/>
          <p:nvPr/>
        </p:nvSpPr>
        <p:spPr>
          <a:xfrm>
            <a:off x="8674596" y="3223171"/>
            <a:ext cx="134079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NG71</a:t>
            </a:r>
            <a:endParaRPr lang="en-US" sz="1725" dirty="0"/>
          </a:p>
        </p:txBody>
      </p:sp>
      <p:sp>
        <p:nvSpPr>
          <p:cNvPr id="29" name="SK-30-text-28"/>
          <p:cNvSpPr/>
          <p:nvPr/>
        </p:nvSpPr>
        <p:spPr>
          <a:xfrm>
            <a:off x="7949059" y="3586609"/>
            <a:ext cx="2816275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 NICE guideline on Parkinson's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disease in adults. Updated December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2024. Covers diagnosis, pharmacological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non-pharmacological management.</a:t>
            </a:r>
            <a:endParaRPr lang="en-US" sz="1200" dirty="0"/>
          </a:p>
        </p:txBody>
      </p:sp>
      <p:sp>
        <p:nvSpPr>
          <p:cNvPr id="30" name="SK-30-text-29"/>
          <p:cNvSpPr/>
          <p:nvPr/>
        </p:nvSpPr>
        <p:spPr>
          <a:xfrm>
            <a:off x="8032998" y="4608463"/>
            <a:ext cx="263649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572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www.nice.org.uk/guidance/ng71</a:t>
            </a:r>
            <a:endParaRPr lang="en-US" sz="1200" dirty="0"/>
          </a:p>
        </p:txBody>
      </p:sp>
      <p:sp>
        <p:nvSpPr>
          <p:cNvPr id="31" name="SK-30-text-30"/>
          <p:cNvSpPr/>
          <p:nvPr/>
        </p:nvSpPr>
        <p:spPr>
          <a:xfrm>
            <a:off x="8325594" y="4827984"/>
            <a:ext cx="206335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Updated: December 2024</a:t>
            </a:r>
            <a:endParaRPr lang="en-US" sz="1200" dirty="0"/>
          </a:p>
        </p:txBody>
      </p:sp>
      <p:sp>
        <p:nvSpPr>
          <p:cNvPr id="32" name="SK-30-text-31"/>
          <p:cNvSpPr/>
          <p:nvPr/>
        </p:nvSpPr>
        <p:spPr>
          <a:xfrm>
            <a:off x="8849767" y="5198269"/>
            <a:ext cx="100265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clinicians</a:t>
            </a:r>
            <a:endParaRPr lang="en-US" sz="1200" dirty="0"/>
          </a:p>
        </p:txBody>
      </p:sp>
      <p:sp>
        <p:nvSpPr>
          <p:cNvPr id="33" name="SK-30-text-32"/>
          <p:cNvSpPr/>
          <p:nvPr/>
        </p:nvSpPr>
        <p:spPr>
          <a:xfrm>
            <a:off x="902196" y="5973217"/>
            <a:ext cx="1128980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📌 Encourage all PD patients to register with Parkinson’s UK — peer support and information can be as valuable as medication.</a:t>
            </a:r>
            <a:endParaRPr lang="en-US" sz="1350" dirty="0"/>
          </a:p>
        </p:txBody>
      </p:sp>
      <p:sp>
        <p:nvSpPr>
          <p:cNvPr id="34" name="SK-30-text-33"/>
          <p:cNvSpPr/>
          <p:nvPr/>
        </p:nvSpPr>
        <p:spPr>
          <a:xfrm>
            <a:off x="4472880" y="6583561"/>
            <a:ext cx="320947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www.bradfordvts.co.uk · May 2026</a:t>
            </a:r>
            <a:endParaRPr lang="en-US" sz="1050" dirty="0"/>
          </a:p>
        </p:txBody>
      </p:sp>
      <p:sp>
        <p:nvSpPr>
          <p:cNvPr id="35" name="SK-30-text-34"/>
          <p:cNvSpPr/>
          <p:nvPr/>
        </p:nvSpPr>
        <p:spPr>
          <a:xfrm>
            <a:off x="11359753" y="6590407"/>
            <a:ext cx="53935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 / 32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685800"/>
            <a:ext cx="109686" cy="1042392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2043559"/>
            <a:ext cx="3523357" cy="3202632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2043559"/>
            <a:ext cx="3523357" cy="1008013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0275" y="2043559"/>
            <a:ext cx="3523357" cy="3202632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0275" y="2043559"/>
            <a:ext cx="3523357" cy="1008013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6690" y="2043559"/>
            <a:ext cx="3511153" cy="3202632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690" y="2043559"/>
            <a:ext cx="3511153" cy="1008013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200" y="5061198"/>
            <a:ext cx="2316361" cy="356592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8690" y="5061198"/>
            <a:ext cx="2194471" cy="356592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78180" y="5061198"/>
            <a:ext cx="2194471" cy="356592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267" y="5726311"/>
            <a:ext cx="10899577" cy="720030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000750"/>
            <a:ext cx="609600" cy="994321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78267" y="2146548"/>
            <a:ext cx="999679" cy="1028700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23184" y="2146548"/>
            <a:ext cx="999679" cy="1021705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7475" y="2132707"/>
            <a:ext cx="804565" cy="1049238"/>
          </a:xfrm>
          <a:prstGeom prst="rect">
            <a:avLst/>
          </a:prstGeom>
        </p:spPr>
      </p:pic>
      <p:sp>
        <p:nvSpPr>
          <p:cNvPr id="18" name="SK-31-text-17"/>
          <p:cNvSpPr/>
          <p:nvPr/>
        </p:nvSpPr>
        <p:spPr>
          <a:xfrm>
            <a:off x="877788" y="767953"/>
            <a:ext cx="11314212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Summary &amp; Key Takeaways</a:t>
            </a:r>
            <a:endParaRPr lang="en-US" sz="3750" dirty="0"/>
          </a:p>
        </p:txBody>
      </p:sp>
      <p:sp>
        <p:nvSpPr>
          <p:cNvPr id="19" name="SK-31-text-18"/>
          <p:cNvSpPr/>
          <p:nvPr/>
        </p:nvSpPr>
        <p:spPr>
          <a:xfrm>
            <a:off x="877788" y="1371600"/>
            <a:ext cx="1131421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“Three principles that underpin everything in PD management”</a:t>
            </a:r>
            <a:endParaRPr lang="en-US" sz="2100" dirty="0"/>
          </a:p>
        </p:txBody>
      </p:sp>
      <p:sp>
        <p:nvSpPr>
          <p:cNvPr id="20" name="SK-31-text-19"/>
          <p:cNvSpPr/>
          <p:nvPr/>
        </p:nvSpPr>
        <p:spPr>
          <a:xfrm>
            <a:off x="2060377" y="2242542"/>
            <a:ext cx="1401961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Specialist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2100" dirty="0"/>
          </a:p>
        </p:txBody>
      </p:sp>
      <p:sp>
        <p:nvSpPr>
          <p:cNvPr id="21" name="SK-31-text-20"/>
          <p:cNvSpPr/>
          <p:nvPr/>
        </p:nvSpPr>
        <p:spPr>
          <a:xfrm>
            <a:off x="983903" y="3291780"/>
            <a:ext cx="282356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 the Diagnosis Right</a:t>
            </a:r>
            <a:endParaRPr lang="en-US" sz="1650" dirty="0"/>
          </a:p>
        </p:txBody>
      </p:sp>
      <p:sp>
        <p:nvSpPr>
          <p:cNvPr id="22" name="SK-31-text-21"/>
          <p:cNvSpPr/>
          <p:nvPr/>
        </p:nvSpPr>
        <p:spPr>
          <a:xfrm>
            <a:off x="975271" y="3703290"/>
            <a:ext cx="2840682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untreated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suspected PD to a specialist</a:t>
            </a:r>
            <a:endParaRPr lang="en-US" sz="1575" dirty="0"/>
          </a:p>
        </p:txBody>
      </p:sp>
      <p:sp>
        <p:nvSpPr>
          <p:cNvPr id="23" name="SK-31-text-22"/>
          <p:cNvSpPr/>
          <p:nvPr/>
        </p:nvSpPr>
        <p:spPr>
          <a:xfrm>
            <a:off x="1182588" y="4347865"/>
            <a:ext cx="242619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Atypical features? Think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MSA, PSP, DLB</a:t>
            </a:r>
            <a:endParaRPr lang="en-US" sz="1575" dirty="0"/>
          </a:p>
        </p:txBody>
      </p:sp>
      <p:sp>
        <p:nvSpPr>
          <p:cNvPr id="24" name="SK-31-text-23"/>
          <p:cNvSpPr/>
          <p:nvPr/>
        </p:nvSpPr>
        <p:spPr>
          <a:xfrm>
            <a:off x="1273820" y="5115967"/>
            <a:ext cx="224358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NG71 Requirement</a:t>
            </a:r>
            <a:endParaRPr lang="en-US" sz="1350" dirty="0"/>
          </a:p>
        </p:txBody>
      </p:sp>
      <p:sp>
        <p:nvSpPr>
          <p:cNvPr id="25" name="SK-31-text-24"/>
          <p:cNvSpPr/>
          <p:nvPr/>
        </p:nvSpPr>
        <p:spPr>
          <a:xfrm>
            <a:off x="5656957" y="2242542"/>
            <a:ext cx="1572667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On-Time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Medication</a:t>
            </a:r>
            <a:endParaRPr lang="en-US" sz="2100" dirty="0"/>
          </a:p>
        </p:txBody>
      </p:sp>
      <p:sp>
        <p:nvSpPr>
          <p:cNvPr id="26" name="SK-31-text-25"/>
          <p:cNvSpPr/>
          <p:nvPr/>
        </p:nvSpPr>
        <p:spPr>
          <a:xfrm>
            <a:off x="4507409" y="3291780"/>
            <a:ext cx="316483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Meds On Time, Every Time</a:t>
            </a:r>
            <a:endParaRPr lang="en-US" sz="1650" dirty="0"/>
          </a:p>
        </p:txBody>
      </p:sp>
      <p:sp>
        <p:nvSpPr>
          <p:cNvPr id="27" name="SK-31-text-26"/>
          <p:cNvSpPr/>
          <p:nvPr/>
        </p:nvSpPr>
        <p:spPr>
          <a:xfrm>
            <a:off x="4693890" y="3689598"/>
            <a:ext cx="2804071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PD medications cannot wait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even in hospital</a:t>
            </a:r>
            <a:endParaRPr lang="en-US" sz="1575" dirty="0"/>
          </a:p>
        </p:txBody>
      </p:sp>
      <p:sp>
        <p:nvSpPr>
          <p:cNvPr id="28" name="SK-31-text-27"/>
          <p:cNvSpPr/>
          <p:nvPr/>
        </p:nvSpPr>
        <p:spPr>
          <a:xfrm>
            <a:off x="4693890" y="4347865"/>
            <a:ext cx="277966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NBM ≠ no medications. Use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rotigotine patch as bridge</a:t>
            </a:r>
            <a:endParaRPr lang="en-US" sz="1575" dirty="0"/>
          </a:p>
        </p:txBody>
      </p:sp>
      <p:sp>
        <p:nvSpPr>
          <p:cNvPr id="29" name="SK-31-text-28"/>
          <p:cNvSpPr/>
          <p:nvPr/>
        </p:nvSpPr>
        <p:spPr>
          <a:xfrm>
            <a:off x="5065514" y="5115967"/>
            <a:ext cx="20608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Safety Priority</a:t>
            </a:r>
            <a:endParaRPr lang="en-US" sz="1350" dirty="0"/>
          </a:p>
        </p:txBody>
      </p:sp>
      <p:sp>
        <p:nvSpPr>
          <p:cNvPr id="30" name="SK-31-text-29"/>
          <p:cNvSpPr/>
          <p:nvPr/>
        </p:nvSpPr>
        <p:spPr>
          <a:xfrm>
            <a:off x="9363373" y="2242542"/>
            <a:ext cx="1524000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Vigilant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Monitoring</a:t>
            </a:r>
            <a:endParaRPr lang="en-US" sz="2100" dirty="0"/>
          </a:p>
        </p:txBody>
      </p:sp>
      <p:sp>
        <p:nvSpPr>
          <p:cNvPr id="31" name="SK-31-text-30"/>
          <p:cNvSpPr/>
          <p:nvPr/>
        </p:nvSpPr>
        <p:spPr>
          <a:xfrm>
            <a:off x="8152805" y="3291780"/>
            <a:ext cx="331112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439A8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 Motor &amp; Non-Motor</a:t>
            </a:r>
            <a:endParaRPr lang="en-US" sz="1650" dirty="0"/>
          </a:p>
        </p:txBody>
      </p:sp>
      <p:sp>
        <p:nvSpPr>
          <p:cNvPr id="32" name="SK-31-text-31"/>
          <p:cNvSpPr/>
          <p:nvPr/>
        </p:nvSpPr>
        <p:spPr>
          <a:xfrm>
            <a:off x="8229600" y="3703290"/>
            <a:ext cx="313327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Screen for ICDs, hallucinations,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depression at every review</a:t>
            </a:r>
            <a:endParaRPr lang="en-US" sz="1575" dirty="0"/>
          </a:p>
        </p:txBody>
      </p:sp>
      <p:sp>
        <p:nvSpPr>
          <p:cNvPr id="33" name="SK-31-text-32"/>
          <p:cNvSpPr/>
          <p:nvPr/>
        </p:nvSpPr>
        <p:spPr>
          <a:xfrm>
            <a:off x="8192988" y="4361557"/>
            <a:ext cx="320635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Non-motor symptoms often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precede and outlast motor ones</a:t>
            </a:r>
            <a:endParaRPr lang="en-US" sz="1575" dirty="0"/>
          </a:p>
        </p:txBody>
      </p:sp>
      <p:sp>
        <p:nvSpPr>
          <p:cNvPr id="34" name="SK-31-text-33"/>
          <p:cNvSpPr/>
          <p:nvPr/>
        </p:nvSpPr>
        <p:spPr>
          <a:xfrm>
            <a:off x="8906024" y="5115967"/>
            <a:ext cx="179248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Consultation</a:t>
            </a:r>
            <a:endParaRPr lang="en-US" sz="1350" dirty="0"/>
          </a:p>
        </p:txBody>
      </p:sp>
      <p:sp>
        <p:nvSpPr>
          <p:cNvPr id="35" name="SK-31-text-34"/>
          <p:cNvSpPr/>
          <p:nvPr/>
        </p:nvSpPr>
        <p:spPr>
          <a:xfrm>
            <a:off x="813197" y="5890915"/>
            <a:ext cx="1056545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PD management is a long-term partnership — between patient, GP, specialist, and nurse. ◆</a:t>
            </a:r>
            <a:endParaRPr lang="en-US" sz="1650" dirty="0"/>
          </a:p>
        </p:txBody>
      </p:sp>
      <p:sp>
        <p:nvSpPr>
          <p:cNvPr id="36" name="SK-31-text-35"/>
          <p:cNvSpPr/>
          <p:nvPr/>
        </p:nvSpPr>
        <p:spPr>
          <a:xfrm>
            <a:off x="658267" y="6576715"/>
            <a:ext cx="115337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Pharmacological Management of Parkinson's Disease · May 2026</a:t>
            </a:r>
            <a:endParaRPr lang="en-US" sz="1200" dirty="0"/>
          </a:p>
        </p:txBody>
      </p:sp>
      <p:sp>
        <p:nvSpPr>
          <p:cNvPr id="37" name="SK-31-text-36"/>
          <p:cNvSpPr/>
          <p:nvPr/>
        </p:nvSpPr>
        <p:spPr>
          <a:xfrm>
            <a:off x="9726067" y="6590407"/>
            <a:ext cx="178296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4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40978"/>
            <a:ext cx="10972800" cy="9525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34703"/>
            <a:ext cx="1097161" cy="38100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89807"/>
            <a:ext cx="10972800" cy="2146548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123730"/>
            <a:ext cx="10972800" cy="9525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9671" y="4320480"/>
            <a:ext cx="2682180" cy="2537371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6242745"/>
            <a:ext cx="10972800" cy="9525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28784" y="6343650"/>
            <a:ext cx="548580" cy="418207"/>
          </a:xfrm>
          <a:prstGeom prst="rect">
            <a:avLst/>
          </a:prstGeom>
        </p:spPr>
      </p:pic>
      <p:sp>
        <p:nvSpPr>
          <p:cNvPr id="11" name="SK-32-text-10"/>
          <p:cNvSpPr/>
          <p:nvPr/>
        </p:nvSpPr>
        <p:spPr>
          <a:xfrm>
            <a:off x="572988" y="130225"/>
            <a:ext cx="54349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2" name="SK-32-text-11"/>
          <p:cNvSpPr/>
          <p:nvPr/>
        </p:nvSpPr>
        <p:spPr>
          <a:xfrm>
            <a:off x="572988" y="781794"/>
            <a:ext cx="1161901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 and Attribution</a:t>
            </a:r>
            <a:endParaRPr lang="en-US" sz="3300" dirty="0"/>
          </a:p>
        </p:txBody>
      </p:sp>
      <p:sp>
        <p:nvSpPr>
          <p:cNvPr id="13" name="SK-32-text-12"/>
          <p:cNvSpPr/>
          <p:nvPr/>
        </p:nvSpPr>
        <p:spPr>
          <a:xfrm>
            <a:off x="767953" y="1947565"/>
            <a:ext cx="82581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Educational Use Only</a:t>
            </a:r>
            <a:endParaRPr lang="en-US" sz="2250" dirty="0"/>
          </a:p>
        </p:txBody>
      </p:sp>
      <p:sp>
        <p:nvSpPr>
          <p:cNvPr id="14" name="SK-32-text-13"/>
          <p:cNvSpPr/>
          <p:nvPr/>
        </p:nvSpPr>
        <p:spPr>
          <a:xfrm>
            <a:off x="719286" y="2331690"/>
            <a:ext cx="10619184" cy="11178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deck is intended for educational purposes for GP trainees and healthcare professionals.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drug doses, clinical thresholds, and management recommendations should be independently verified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against the latest NICE guidance and current BNF before clinical application. Medicine is a rapidly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evolving field — always check for updates.</a:t>
            </a:r>
            <a:endParaRPr lang="en-US" sz="1725" dirty="0"/>
          </a:p>
        </p:txBody>
      </p:sp>
      <p:sp>
        <p:nvSpPr>
          <p:cNvPr id="15" name="SK-32-text-14"/>
          <p:cNvSpPr/>
          <p:nvPr/>
        </p:nvSpPr>
        <p:spPr>
          <a:xfrm>
            <a:off x="743694" y="3518148"/>
            <a:ext cx="1144830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resource does not replace clinical judgement or individualised patient care.</a:t>
            </a:r>
            <a:endParaRPr lang="en-US" sz="1800" dirty="0"/>
          </a:p>
        </p:txBody>
      </p:sp>
      <p:sp>
        <p:nvSpPr>
          <p:cNvPr id="16" name="SK-32-text-15"/>
          <p:cNvSpPr/>
          <p:nvPr/>
        </p:nvSpPr>
        <p:spPr>
          <a:xfrm>
            <a:off x="719286" y="4313634"/>
            <a:ext cx="68541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Sources and Standards</a:t>
            </a:r>
            <a:endParaRPr lang="en-US" sz="2100" dirty="0"/>
          </a:p>
        </p:txBody>
      </p:sp>
      <p:sp>
        <p:nvSpPr>
          <p:cNvPr id="17" name="SK-32-text-16"/>
          <p:cNvSpPr/>
          <p:nvPr/>
        </p:nvSpPr>
        <p:spPr>
          <a:xfrm>
            <a:off x="719286" y="4683919"/>
            <a:ext cx="1147271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Guideline NG71: Parkinson’s disease in adults — updated December 2024</a:t>
            </a:r>
            <a:endParaRPr lang="en-US" sz="1800" dirty="0"/>
          </a:p>
        </p:txBody>
      </p:sp>
      <p:sp>
        <p:nvSpPr>
          <p:cNvPr id="18" name="SK-32-text-17"/>
          <p:cNvSpPr/>
          <p:nvPr/>
        </p:nvSpPr>
        <p:spPr>
          <a:xfrm>
            <a:off x="743694" y="5026819"/>
            <a:ext cx="114483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CKS: Parkinson’s Disease — reviewed February 2025</a:t>
            </a:r>
            <a:endParaRPr lang="en-US" sz="1800" dirty="0"/>
          </a:p>
        </p:txBody>
      </p:sp>
      <p:sp>
        <p:nvSpPr>
          <p:cNvPr id="19" name="SK-32-text-18"/>
          <p:cNvSpPr/>
          <p:nvPr/>
        </p:nvSpPr>
        <p:spPr>
          <a:xfrm>
            <a:off x="743694" y="5369719"/>
            <a:ext cx="1144830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British National Formulary (BNF) — NHS Formulary 2025–2026</a:t>
            </a:r>
            <a:endParaRPr lang="en-US" sz="1800" dirty="0"/>
          </a:p>
        </p:txBody>
      </p:sp>
      <p:sp>
        <p:nvSpPr>
          <p:cNvPr id="20" name="SK-32-text-19"/>
          <p:cNvSpPr/>
          <p:nvPr/>
        </p:nvSpPr>
        <p:spPr>
          <a:xfrm>
            <a:off x="743694" y="5719465"/>
            <a:ext cx="114483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MHRA Drug Safety Updates — including December 2020 and March 2024 alerts</a:t>
            </a:r>
            <a:endParaRPr lang="en-US" sz="1800" dirty="0"/>
          </a:p>
        </p:txBody>
      </p:sp>
      <p:sp>
        <p:nvSpPr>
          <p:cNvPr id="21" name="SK-32-text-20"/>
          <p:cNvSpPr/>
          <p:nvPr/>
        </p:nvSpPr>
        <p:spPr>
          <a:xfrm>
            <a:off x="451098" y="6377880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350" dirty="0"/>
          </a:p>
        </p:txBody>
      </p:sp>
      <p:sp>
        <p:nvSpPr>
          <p:cNvPr id="22" name="SK-32-text-21"/>
          <p:cNvSpPr/>
          <p:nvPr/>
        </p:nvSpPr>
        <p:spPr>
          <a:xfrm>
            <a:off x="451098" y="6597253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3" name="SK-32-text-22"/>
          <p:cNvSpPr/>
          <p:nvPr/>
        </p:nvSpPr>
        <p:spPr>
          <a:xfrm>
            <a:off x="3558480" y="6473875"/>
            <a:ext cx="506268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‘Created May 2026 · Updated to NICE NG71 December 2024 Standards’</a:t>
            </a:r>
            <a:endParaRPr lang="en-US" sz="1200" dirty="0"/>
          </a:p>
        </p:txBody>
      </p:sp>
      <p:sp>
        <p:nvSpPr>
          <p:cNvPr id="24" name="SK-32-text-23"/>
          <p:cNvSpPr/>
          <p:nvPr/>
        </p:nvSpPr>
        <p:spPr>
          <a:xfrm>
            <a:off x="11228784" y="6473875"/>
            <a:ext cx="7029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VTS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4" y="528042"/>
            <a:ext cx="36463" cy="1810494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074" y="959501"/>
            <a:ext cx="707912" cy="49178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490" y="4286250"/>
            <a:ext cx="5547271" cy="322213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4697611"/>
            <a:ext cx="5888682" cy="32221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3" y="6537722"/>
            <a:ext cx="10972805" cy="17186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6863" y="3854053"/>
            <a:ext cx="5144988" cy="3003798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5192" y="1673275"/>
            <a:ext cx="3462486" cy="4670227"/>
          </a:xfrm>
          <a:prstGeom prst="rect">
            <a:avLst/>
          </a:prstGeom>
        </p:spPr>
      </p:pic>
      <p:sp>
        <p:nvSpPr>
          <p:cNvPr id="10" name="SK-4-text-9"/>
          <p:cNvSpPr/>
          <p:nvPr/>
        </p:nvSpPr>
        <p:spPr>
          <a:xfrm>
            <a:off x="707082" y="473125"/>
            <a:ext cx="1148491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F20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 (L-DOPA): The Cornerstone</a:t>
            </a:r>
            <a:endParaRPr lang="en-US" sz="3225" dirty="0"/>
          </a:p>
        </p:txBody>
      </p:sp>
      <p:sp>
        <p:nvSpPr>
          <p:cNvPr id="11" name="SK-4-text-10"/>
          <p:cNvSpPr/>
          <p:nvPr/>
        </p:nvSpPr>
        <p:spPr>
          <a:xfrm>
            <a:off x="682675" y="1158925"/>
            <a:ext cx="1150932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 treatment for Parkinson's motor symptoms</a:t>
            </a:r>
            <a:endParaRPr lang="en-US" sz="2100" dirty="0"/>
          </a:p>
        </p:txBody>
      </p:sp>
      <p:sp>
        <p:nvSpPr>
          <p:cNvPr id="12" name="SK-4-text-11"/>
          <p:cNvSpPr/>
          <p:nvPr/>
        </p:nvSpPr>
        <p:spPr>
          <a:xfrm>
            <a:off x="682675" y="1721346"/>
            <a:ext cx="32642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6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IT WORKS</a:t>
            </a:r>
            <a:endParaRPr lang="en-US" sz="1725" dirty="0"/>
          </a:p>
        </p:txBody>
      </p:sp>
      <p:sp>
        <p:nvSpPr>
          <p:cNvPr id="13" name="SK-4-text-12"/>
          <p:cNvSpPr/>
          <p:nvPr/>
        </p:nvSpPr>
        <p:spPr>
          <a:xfrm>
            <a:off x="670471" y="2023021"/>
            <a:ext cx="7107882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 is a dopamine precursor. Unlike dopamine itself, it crosses the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blood-brain barrier, where it is converted into dopamine by neurons in the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striatum — replenishing the deficit caused by Parkinson's disease.</a:t>
            </a:r>
            <a:endParaRPr lang="en-US" sz="1650" dirty="0"/>
          </a:p>
        </p:txBody>
      </p:sp>
      <p:sp>
        <p:nvSpPr>
          <p:cNvPr id="14" name="SK-4-text-13"/>
          <p:cNvSpPr/>
          <p:nvPr/>
        </p:nvSpPr>
        <p:spPr>
          <a:xfrm>
            <a:off x="682675" y="3072259"/>
            <a:ext cx="64188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6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GIVEN WITH A DDCI</a:t>
            </a:r>
            <a:endParaRPr lang="en-US" sz="1725" dirty="0"/>
          </a:p>
        </p:txBody>
      </p:sp>
      <p:sp>
        <p:nvSpPr>
          <p:cNvPr id="15" name="SK-4-text-14"/>
          <p:cNvSpPr/>
          <p:nvPr/>
        </p:nvSpPr>
        <p:spPr>
          <a:xfrm>
            <a:off x="670471" y="3374082"/>
            <a:ext cx="6803082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peripheral DOPA decarboxylase inhibitor (DDCI) is added to block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conversion of levodopa to dopamine outside the brain — reducing side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effects like nausea and allowing more levodopa to reach the brain.</a:t>
            </a:r>
            <a:endParaRPr lang="en-US" sz="1650" dirty="0"/>
          </a:p>
        </p:txBody>
      </p:sp>
      <p:sp>
        <p:nvSpPr>
          <p:cNvPr id="16" name="SK-4-text-15"/>
          <p:cNvSpPr/>
          <p:nvPr/>
        </p:nvSpPr>
        <p:spPr>
          <a:xfrm>
            <a:off x="792361" y="4334173"/>
            <a:ext cx="1139963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Co-careldopa → levodopa + carbidopa → brand: Sinemet</a:t>
            </a:r>
            <a:endParaRPr lang="en-US" sz="1650" dirty="0"/>
          </a:p>
        </p:txBody>
      </p:sp>
      <p:sp>
        <p:nvSpPr>
          <p:cNvPr id="17" name="SK-4-text-16"/>
          <p:cNvSpPr/>
          <p:nvPr/>
        </p:nvSpPr>
        <p:spPr>
          <a:xfrm>
            <a:off x="792361" y="4725144"/>
            <a:ext cx="1139963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Co-beneldopa → levodopa + benserazide → brand: Madopar</a:t>
            </a:r>
            <a:endParaRPr lang="en-US" sz="1650" dirty="0"/>
          </a:p>
        </p:txBody>
      </p:sp>
      <p:sp>
        <p:nvSpPr>
          <p:cNvPr id="18" name="SK-4-text-17"/>
          <p:cNvSpPr/>
          <p:nvPr/>
        </p:nvSpPr>
        <p:spPr>
          <a:xfrm>
            <a:off x="682675" y="5273725"/>
            <a:ext cx="405288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6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CLUE</a:t>
            </a:r>
            <a:endParaRPr lang="en-US" sz="1725" dirty="0"/>
          </a:p>
        </p:txBody>
      </p:sp>
      <p:sp>
        <p:nvSpPr>
          <p:cNvPr id="19" name="SK-4-text-18"/>
          <p:cNvSpPr/>
          <p:nvPr/>
        </p:nvSpPr>
        <p:spPr>
          <a:xfrm>
            <a:off x="670471" y="5582394"/>
            <a:ext cx="7107882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clear and sustained response to levodopa strongly supports a diagnosis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idiopathic Parkinson's disease. Lack of response should prompt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re-evaluation — consider MSA, PSP, or DLB.</a:t>
            </a:r>
            <a:endParaRPr lang="en-US" sz="1650" dirty="0"/>
          </a:p>
        </p:txBody>
      </p:sp>
      <p:sp>
        <p:nvSpPr>
          <p:cNvPr id="20" name="SK-4-text-19"/>
          <p:cNvSpPr/>
          <p:nvPr/>
        </p:nvSpPr>
        <p:spPr>
          <a:xfrm>
            <a:off x="621655" y="6604248"/>
            <a:ext cx="115366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*Bradford VTS · Parkinson's Disease · NICE NG71 (Dec 2024)</a:t>
            </a:r>
            <a:endParaRPr lang="en-US" sz="1200" dirty="0"/>
          </a:p>
        </p:txBody>
      </p:sp>
      <p:sp>
        <p:nvSpPr>
          <p:cNvPr id="21" name="SK-4-text-20"/>
          <p:cNvSpPr/>
          <p:nvPr/>
        </p:nvSpPr>
        <p:spPr>
          <a:xfrm>
            <a:off x="11240988" y="6617940"/>
            <a:ext cx="9510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/ 32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2586"/>
            <a:ext cx="158353" cy="1097161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124099"/>
            <a:ext cx="792361" cy="285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755577"/>
            <a:ext cx="4449961" cy="3456384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0" y="3506391"/>
            <a:ext cx="4108698" cy="952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380" y="4349948"/>
            <a:ext cx="4108698" cy="952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9067" y="1755577"/>
            <a:ext cx="4449961" cy="3456384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9773" y="3506391"/>
            <a:ext cx="4108698" cy="952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9773" y="4281488"/>
            <a:ext cx="4108698" cy="952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74271" y="1755577"/>
            <a:ext cx="19050" cy="1042392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74271" y="4553694"/>
            <a:ext cx="19050" cy="836563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675" y="5431482"/>
            <a:ext cx="10826353" cy="1069777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55561" y="5266879"/>
            <a:ext cx="1036439" cy="2276773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5584" y="5541169"/>
            <a:ext cx="353467" cy="30167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90792" y="1961257"/>
            <a:ext cx="511969" cy="521196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91286" y="2873425"/>
            <a:ext cx="1621482" cy="1549896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2196" y="1947565"/>
            <a:ext cx="548580" cy="534888"/>
          </a:xfrm>
          <a:prstGeom prst="rect">
            <a:avLst/>
          </a:prstGeom>
        </p:spPr>
      </p:pic>
      <p:sp>
        <p:nvSpPr>
          <p:cNvPr id="19" name="SK-5-text-18"/>
          <p:cNvSpPr/>
          <p:nvPr/>
        </p:nvSpPr>
        <p:spPr>
          <a:xfrm>
            <a:off x="90785" y="5239494"/>
            <a:ext cx="219373" cy="1227534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650" dirty="0"/>
          </a:p>
        </p:txBody>
      </p:sp>
      <p:sp>
        <p:nvSpPr>
          <p:cNvPr id="20" name="SK-5-text-19"/>
          <p:cNvSpPr/>
          <p:nvPr/>
        </p:nvSpPr>
        <p:spPr>
          <a:xfrm>
            <a:off x="658267" y="473125"/>
            <a:ext cx="1153373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 BNF Doses and Formulations</a:t>
            </a:r>
            <a:endParaRPr lang="en-US" sz="3600" dirty="0"/>
          </a:p>
        </p:txBody>
      </p:sp>
      <p:sp>
        <p:nvSpPr>
          <p:cNvPr id="21" name="SK-5-text-20"/>
          <p:cNvSpPr/>
          <p:nvPr/>
        </p:nvSpPr>
        <p:spPr>
          <a:xfrm>
            <a:off x="670471" y="1275457"/>
            <a:ext cx="1152152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Co-careldopa and Co-beneldopa — starting doses, titration, and formulation distinctions</a:t>
            </a:r>
            <a:endParaRPr lang="en-US" sz="2100" dirty="0"/>
          </a:p>
        </p:txBody>
      </p:sp>
      <p:sp>
        <p:nvSpPr>
          <p:cNvPr id="22" name="SK-5-text-21"/>
          <p:cNvSpPr/>
          <p:nvPr/>
        </p:nvSpPr>
        <p:spPr>
          <a:xfrm>
            <a:off x="1621482" y="1940719"/>
            <a:ext cx="717423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Co-careldopa (Sinemet)</a:t>
            </a:r>
            <a:endParaRPr lang="en-US" sz="2100" dirty="0"/>
          </a:p>
        </p:txBody>
      </p:sp>
      <p:sp>
        <p:nvSpPr>
          <p:cNvPr id="23" name="SK-5-text-22"/>
          <p:cNvSpPr/>
          <p:nvPr/>
        </p:nvSpPr>
        <p:spPr>
          <a:xfrm>
            <a:off x="1621482" y="2269927"/>
            <a:ext cx="56007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 + Carbidopa</a:t>
            </a:r>
            <a:endParaRPr lang="en-US" sz="1800" dirty="0"/>
          </a:p>
        </p:txBody>
      </p:sp>
      <p:sp>
        <p:nvSpPr>
          <p:cNvPr id="24" name="SK-5-text-23"/>
          <p:cNvSpPr/>
          <p:nvPr/>
        </p:nvSpPr>
        <p:spPr>
          <a:xfrm>
            <a:off x="902196" y="2770584"/>
            <a:ext cx="3295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dose: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2340769" y="2770584"/>
            <a:ext cx="7105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12.5 mg / 50 mg or 25 mg /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2340769" y="3003798"/>
            <a:ext cx="3752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100 mg tablets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2340769" y="3236863"/>
            <a:ext cx="5810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to four times daily</a:t>
            </a:r>
            <a:endParaRPr lang="en-US" sz="1500" dirty="0"/>
          </a:p>
        </p:txBody>
      </p:sp>
      <p:sp>
        <p:nvSpPr>
          <p:cNvPr id="28" name="SK-5-text-27"/>
          <p:cNvSpPr/>
          <p:nvPr/>
        </p:nvSpPr>
        <p:spPr>
          <a:xfrm>
            <a:off x="902196" y="3614142"/>
            <a:ext cx="2381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Titration:</a:t>
            </a:r>
            <a:endParaRPr lang="en-US" sz="1500" dirty="0"/>
          </a:p>
        </p:txBody>
      </p:sp>
      <p:sp>
        <p:nvSpPr>
          <p:cNvPr id="29" name="SK-5-text-28"/>
          <p:cNvSpPr/>
          <p:nvPr/>
        </p:nvSpPr>
        <p:spPr>
          <a:xfrm>
            <a:off x="2328565" y="3614142"/>
            <a:ext cx="2340769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gradually based 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response and tolerability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 and steady</a:t>
            </a:r>
            <a:endParaRPr lang="en-US" sz="1425" dirty="0"/>
          </a:p>
        </p:txBody>
      </p:sp>
      <p:sp>
        <p:nvSpPr>
          <p:cNvPr id="30" name="SK-5-text-29"/>
          <p:cNvSpPr/>
          <p:nvPr/>
        </p:nvSpPr>
        <p:spPr>
          <a:xfrm>
            <a:off x="902196" y="4416475"/>
            <a:ext cx="11825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Modified-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release (MR):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2328565" y="4416475"/>
            <a:ext cx="2572494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Co-careldopa MR — useful for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reducing overnight wearing-off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Smoother overnight coverage</a:t>
            </a:r>
            <a:endParaRPr lang="en-US" sz="1425" dirty="0"/>
          </a:p>
        </p:txBody>
      </p:sp>
      <p:sp>
        <p:nvSpPr>
          <p:cNvPr id="32" name="SK-5-text-31"/>
          <p:cNvSpPr/>
          <p:nvPr/>
        </p:nvSpPr>
        <p:spPr>
          <a:xfrm>
            <a:off x="7973467" y="1947565"/>
            <a:ext cx="421853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Co-beneldopa (Madopar)</a:t>
            </a:r>
            <a:endParaRPr lang="en-US" sz="2100" dirty="0"/>
          </a:p>
        </p:txBody>
      </p:sp>
      <p:sp>
        <p:nvSpPr>
          <p:cNvPr id="33" name="SK-5-text-32"/>
          <p:cNvSpPr/>
          <p:nvPr/>
        </p:nvSpPr>
        <p:spPr>
          <a:xfrm>
            <a:off x="7985671" y="2269927"/>
            <a:ext cx="42063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 + Benserazide</a:t>
            </a:r>
            <a:endParaRPr lang="en-US" sz="1800" dirty="0"/>
          </a:p>
        </p:txBody>
      </p:sp>
      <p:sp>
        <p:nvSpPr>
          <p:cNvPr id="34" name="SK-5-text-33"/>
          <p:cNvSpPr/>
          <p:nvPr/>
        </p:nvSpPr>
        <p:spPr>
          <a:xfrm>
            <a:off x="7266384" y="2797969"/>
            <a:ext cx="3295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dose:</a:t>
            </a:r>
            <a:endParaRPr lang="en-US" sz="1500" dirty="0"/>
          </a:p>
        </p:txBody>
      </p:sp>
      <p:sp>
        <p:nvSpPr>
          <p:cNvPr id="35" name="SK-5-text-34"/>
          <p:cNvSpPr/>
          <p:nvPr/>
        </p:nvSpPr>
        <p:spPr>
          <a:xfrm>
            <a:off x="8753773" y="2797969"/>
            <a:ext cx="34382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 mg / 12.5 mg capsules</a:t>
            </a:r>
            <a:endParaRPr lang="en-US" sz="1500" dirty="0"/>
          </a:p>
        </p:txBody>
      </p:sp>
      <p:sp>
        <p:nvSpPr>
          <p:cNvPr id="36" name="SK-5-text-35"/>
          <p:cNvSpPr/>
          <p:nvPr/>
        </p:nvSpPr>
        <p:spPr>
          <a:xfrm>
            <a:off x="8753773" y="3044875"/>
            <a:ext cx="34382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to four times daily</a:t>
            </a:r>
            <a:endParaRPr lang="en-US" sz="1500" dirty="0"/>
          </a:p>
        </p:txBody>
      </p:sp>
      <p:sp>
        <p:nvSpPr>
          <p:cNvPr id="37" name="SK-5-text-36"/>
          <p:cNvSpPr/>
          <p:nvPr/>
        </p:nvSpPr>
        <p:spPr>
          <a:xfrm>
            <a:off x="7266384" y="3620988"/>
            <a:ext cx="2381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Titration:</a:t>
            </a:r>
            <a:endParaRPr lang="en-US" sz="1500" dirty="0"/>
          </a:p>
        </p:txBody>
      </p:sp>
      <p:sp>
        <p:nvSpPr>
          <p:cNvPr id="38" name="SK-5-text-37"/>
          <p:cNvSpPr/>
          <p:nvPr/>
        </p:nvSpPr>
        <p:spPr>
          <a:xfrm>
            <a:off x="8741569" y="3620988"/>
            <a:ext cx="22066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Gradual increase based 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response</a:t>
            </a:r>
            <a:endParaRPr lang="en-US" sz="1425" dirty="0"/>
          </a:p>
        </p:txBody>
      </p:sp>
      <p:sp>
        <p:nvSpPr>
          <p:cNvPr id="39" name="SK-5-text-38"/>
          <p:cNvSpPr/>
          <p:nvPr/>
        </p:nvSpPr>
        <p:spPr>
          <a:xfrm>
            <a:off x="7266384" y="4361557"/>
            <a:ext cx="2609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Dispersible</a:t>
            </a:r>
            <a:endParaRPr lang="en-US" sz="1500" dirty="0"/>
          </a:p>
        </p:txBody>
      </p:sp>
      <p:sp>
        <p:nvSpPr>
          <p:cNvPr id="40" name="SK-5-text-39"/>
          <p:cNvSpPr/>
          <p:nvPr/>
        </p:nvSpPr>
        <p:spPr>
          <a:xfrm>
            <a:off x="8741569" y="4354711"/>
            <a:ext cx="2450455" cy="8709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Rapidly absorbed — used as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boost for end-of-dose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wearing-off or swallowing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difficulty</a:t>
            </a:r>
            <a:endParaRPr lang="en-US" sz="1425" dirty="0"/>
          </a:p>
        </p:txBody>
      </p:sp>
      <p:sp>
        <p:nvSpPr>
          <p:cNvPr id="41" name="SK-5-text-40"/>
          <p:cNvSpPr/>
          <p:nvPr/>
        </p:nvSpPr>
        <p:spPr>
          <a:xfrm>
            <a:off x="1243459" y="5568553"/>
            <a:ext cx="99307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Prescribing Distinctions</a:t>
            </a:r>
            <a:endParaRPr lang="en-US" sz="1950" dirty="0"/>
          </a:p>
        </p:txBody>
      </p:sp>
      <p:sp>
        <p:nvSpPr>
          <p:cNvPr id="42" name="SK-5-text-41"/>
          <p:cNvSpPr/>
          <p:nvPr/>
        </p:nvSpPr>
        <p:spPr>
          <a:xfrm>
            <a:off x="1109365" y="5890915"/>
            <a:ext cx="110826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Co-careldopa MR 125 mg ≠ Sinemet CR 50/200 mg cut in half — use the specific product name to avoid dosing errors</a:t>
            </a:r>
            <a:endParaRPr lang="en-US" sz="1500" dirty="0"/>
          </a:p>
        </p:txBody>
      </p:sp>
      <p:sp>
        <p:nvSpPr>
          <p:cNvPr id="43" name="SK-5-text-42"/>
          <p:cNvSpPr/>
          <p:nvPr/>
        </p:nvSpPr>
        <p:spPr>
          <a:xfrm>
            <a:off x="1109365" y="6158359"/>
            <a:ext cx="110826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Madopar dispersible ≠ Madopar capsule — different pharmacokinetics; prescribe each explicitly and separately</a:t>
            </a:r>
            <a:endParaRPr lang="en-US" sz="1500" dirty="0"/>
          </a:p>
        </p:txBody>
      </p:sp>
      <p:sp>
        <p:nvSpPr>
          <p:cNvPr id="44" name="SK-5-text-43"/>
          <p:cNvSpPr/>
          <p:nvPr/>
        </p:nvSpPr>
        <p:spPr>
          <a:xfrm>
            <a:off x="9299377" y="6617940"/>
            <a:ext cx="27827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· BNF 2025-2026 · Bradford VTS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2596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980" y="4149030"/>
            <a:ext cx="3109020" cy="3051721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6551414"/>
            <a:ext cx="3718471" cy="95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73" y="1906488"/>
            <a:ext cx="5169396" cy="287982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73" y="1975098"/>
            <a:ext cx="5169396" cy="2173932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5373" y="1906488"/>
            <a:ext cx="5169396" cy="287982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1975098"/>
            <a:ext cx="5169396" cy="2173932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4293096"/>
            <a:ext cx="5169396" cy="287982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973" y="4361557"/>
            <a:ext cx="5169396" cy="2173932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15373" y="4293096"/>
            <a:ext cx="5169396" cy="287982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5373" y="4361557"/>
            <a:ext cx="5169396" cy="2173932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4761" y="4649688"/>
            <a:ext cx="1011882" cy="315367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68000" y="4505623"/>
            <a:ext cx="609600" cy="610344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04463" y="2064246"/>
            <a:ext cx="597396" cy="692646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57192" y="2105323"/>
            <a:ext cx="646063" cy="624036"/>
          </a:xfrm>
          <a:prstGeom prst="rect">
            <a:avLst/>
          </a:prstGeom>
        </p:spPr>
      </p:pic>
      <p:sp>
        <p:nvSpPr>
          <p:cNvPr id="18" name="SK-6-text-17"/>
          <p:cNvSpPr/>
          <p:nvPr/>
        </p:nvSpPr>
        <p:spPr>
          <a:xfrm>
            <a:off x="902196" y="418207"/>
            <a:ext cx="11289804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 Motor Complications</a:t>
            </a:r>
            <a:endParaRPr lang="en-US" sz="3900" dirty="0"/>
          </a:p>
        </p:txBody>
      </p:sp>
      <p:sp>
        <p:nvSpPr>
          <p:cNvPr id="19" name="SK-6-text-18"/>
          <p:cNvSpPr/>
          <p:nvPr/>
        </p:nvSpPr>
        <p:spPr>
          <a:xfrm>
            <a:off x="877788" y="1021705"/>
            <a:ext cx="8058894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Complications that develop with long-term levodopa use —</a:t>
            </a:r>
            <a:endParaRPr lang="en-US" sz="2400" dirty="0"/>
          </a:p>
          <a:p>
            <a:pPr marL="0" indent="0" algn="l">
              <a:lnSpc>
                <a:spcPts val="288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affecting up to 10% of patients per year</a:t>
            </a:r>
            <a:endParaRPr lang="en-US" sz="2400" dirty="0"/>
          </a:p>
        </p:txBody>
      </p:sp>
      <p:sp>
        <p:nvSpPr>
          <p:cNvPr id="20" name="SK-6-text-19"/>
          <p:cNvSpPr/>
          <p:nvPr/>
        </p:nvSpPr>
        <p:spPr>
          <a:xfrm>
            <a:off x="1036290" y="2153394"/>
            <a:ext cx="521398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‘Wearing Off’</a:t>
            </a:r>
            <a:endParaRPr lang="en-US" sz="2550" dirty="0"/>
          </a:p>
        </p:txBody>
      </p:sp>
      <p:sp>
        <p:nvSpPr>
          <p:cNvPr id="21" name="SK-6-text-20"/>
          <p:cNvSpPr/>
          <p:nvPr/>
        </p:nvSpPr>
        <p:spPr>
          <a:xfrm>
            <a:off x="1036290" y="2509986"/>
            <a:ext cx="56007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(End-of-Dose Effect)</a:t>
            </a:r>
            <a:endParaRPr lang="en-US" sz="1800" dirty="0"/>
          </a:p>
        </p:txBody>
      </p:sp>
      <p:sp>
        <p:nvSpPr>
          <p:cNvPr id="22" name="SK-6-text-21"/>
          <p:cNvSpPr/>
          <p:nvPr/>
        </p:nvSpPr>
        <p:spPr>
          <a:xfrm>
            <a:off x="1036290" y="2839194"/>
            <a:ext cx="10264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PD symptoms return before next dose</a:t>
            </a:r>
            <a:endParaRPr lang="en-US" sz="1800" dirty="0"/>
          </a:p>
        </p:txBody>
      </p:sp>
      <p:sp>
        <p:nvSpPr>
          <p:cNvPr id="23" name="SK-6-text-22"/>
          <p:cNvSpPr/>
          <p:nvPr/>
        </p:nvSpPr>
        <p:spPr>
          <a:xfrm>
            <a:off x="1036290" y="3161407"/>
            <a:ext cx="97155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Bradykinesia · tremor · stiffness</a:t>
            </a:r>
            <a:endParaRPr lang="en-US" sz="1800" dirty="0"/>
          </a:p>
        </p:txBody>
      </p:sp>
      <p:sp>
        <p:nvSpPr>
          <p:cNvPr id="24" name="SK-6-text-23"/>
          <p:cNvSpPr/>
          <p:nvPr/>
        </p:nvSpPr>
        <p:spPr>
          <a:xfrm>
            <a:off x="975271" y="3470077"/>
            <a:ext cx="477916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🔧 Shorten intervals · add COMT inhibitor · use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MR formulation overnight</a:t>
            </a:r>
            <a:endParaRPr lang="en-US" sz="1800" dirty="0"/>
          </a:p>
        </p:txBody>
      </p:sp>
      <p:sp>
        <p:nvSpPr>
          <p:cNvPr id="25" name="SK-6-text-24"/>
          <p:cNvSpPr/>
          <p:nvPr/>
        </p:nvSpPr>
        <p:spPr>
          <a:xfrm>
            <a:off x="1036290" y="4622155"/>
            <a:ext cx="754570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On-Off Fluctuations</a:t>
            </a:r>
            <a:endParaRPr lang="en-US" sz="2550" dirty="0"/>
          </a:p>
        </p:txBody>
      </p:sp>
      <p:sp>
        <p:nvSpPr>
          <p:cNvPr id="26" name="SK-6-text-25"/>
          <p:cNvSpPr/>
          <p:nvPr/>
        </p:nvSpPr>
        <p:spPr>
          <a:xfrm>
            <a:off x="1036290" y="5095429"/>
            <a:ext cx="1115571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Unpredictable swings — mobile ↔ immobile</a:t>
            </a:r>
            <a:endParaRPr lang="en-US" sz="1800" dirty="0"/>
          </a:p>
        </p:txBody>
      </p:sp>
      <p:sp>
        <p:nvSpPr>
          <p:cNvPr id="27" name="SK-6-text-26"/>
          <p:cNvSpPr/>
          <p:nvPr/>
        </p:nvSpPr>
        <p:spPr>
          <a:xfrm>
            <a:off x="1036290" y="5417790"/>
            <a:ext cx="77952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Independent of dose timing</a:t>
            </a:r>
            <a:endParaRPr lang="en-US" sz="1800" dirty="0"/>
          </a:p>
        </p:txBody>
      </p:sp>
      <p:sp>
        <p:nvSpPr>
          <p:cNvPr id="28" name="SK-6-text-27"/>
          <p:cNvSpPr/>
          <p:nvPr/>
        </p:nvSpPr>
        <p:spPr>
          <a:xfrm>
            <a:off x="975271" y="5733157"/>
            <a:ext cx="448657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🔧 Apomorphine SC · deep brain stimulation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(specialist)</a:t>
            </a:r>
            <a:endParaRPr lang="en-US" sz="1800" dirty="0"/>
          </a:p>
        </p:txBody>
      </p:sp>
      <p:sp>
        <p:nvSpPr>
          <p:cNvPr id="29" name="SK-6-text-28"/>
          <p:cNvSpPr/>
          <p:nvPr/>
        </p:nvSpPr>
        <p:spPr>
          <a:xfrm>
            <a:off x="6522690" y="2297311"/>
            <a:ext cx="566931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Peak-Dose Dyskinesia</a:t>
            </a:r>
            <a:endParaRPr lang="en-US" sz="2550" dirty="0"/>
          </a:p>
        </p:txBody>
      </p:sp>
      <p:sp>
        <p:nvSpPr>
          <p:cNvPr id="30" name="SK-6-text-29"/>
          <p:cNvSpPr/>
          <p:nvPr/>
        </p:nvSpPr>
        <p:spPr>
          <a:xfrm>
            <a:off x="6522690" y="2797969"/>
            <a:ext cx="56693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Involuntary writhing at peak levodopa level</a:t>
            </a:r>
            <a:endParaRPr lang="en-US" sz="1800" dirty="0"/>
          </a:p>
        </p:txBody>
      </p:sp>
      <p:sp>
        <p:nvSpPr>
          <p:cNvPr id="31" name="SK-6-text-30"/>
          <p:cNvSpPr/>
          <p:nvPr/>
        </p:nvSpPr>
        <p:spPr>
          <a:xfrm>
            <a:off x="6522690" y="3120330"/>
            <a:ext cx="566931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Choreiform or dystonic movements</a:t>
            </a:r>
            <a:endParaRPr lang="en-US" sz="1800" dirty="0"/>
          </a:p>
        </p:txBody>
      </p:sp>
      <p:sp>
        <p:nvSpPr>
          <p:cNvPr id="32" name="SK-6-text-31"/>
          <p:cNvSpPr/>
          <p:nvPr/>
        </p:nvSpPr>
        <p:spPr>
          <a:xfrm>
            <a:off x="6461671" y="3435846"/>
            <a:ext cx="391358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🔧 Reduce dose · increase frequency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amantadine</a:t>
            </a:r>
            <a:endParaRPr lang="en-US" sz="1800" dirty="0"/>
          </a:p>
        </p:txBody>
      </p:sp>
      <p:sp>
        <p:nvSpPr>
          <p:cNvPr id="33" name="SK-6-text-32"/>
          <p:cNvSpPr/>
          <p:nvPr/>
        </p:nvSpPr>
        <p:spPr>
          <a:xfrm>
            <a:off x="475357" y="6624786"/>
            <a:ext cx="921353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Parkinson's Disease Pharmacology</a:t>
            </a:r>
            <a:endParaRPr lang="en-US" sz="1275" dirty="0"/>
          </a:p>
        </p:txBody>
      </p:sp>
      <p:sp>
        <p:nvSpPr>
          <p:cNvPr id="34" name="SK-6-text-33"/>
          <p:cNvSpPr/>
          <p:nvPr/>
        </p:nvSpPr>
        <p:spPr>
          <a:xfrm>
            <a:off x="6522690" y="4622155"/>
            <a:ext cx="566931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Morning Dystonia</a:t>
            </a:r>
            <a:endParaRPr lang="en-US" sz="2550" dirty="0"/>
          </a:p>
        </p:txBody>
      </p:sp>
      <p:sp>
        <p:nvSpPr>
          <p:cNvPr id="35" name="SK-6-text-34"/>
          <p:cNvSpPr/>
          <p:nvPr/>
        </p:nvSpPr>
        <p:spPr>
          <a:xfrm>
            <a:off x="6522690" y="5095429"/>
            <a:ext cx="566931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Painful foot or leg cramping on waking</a:t>
            </a:r>
            <a:endParaRPr lang="en-US" sz="1800" dirty="0"/>
          </a:p>
        </p:txBody>
      </p:sp>
      <p:sp>
        <p:nvSpPr>
          <p:cNvPr id="36" name="SK-6-text-35"/>
          <p:cNvSpPr/>
          <p:nvPr/>
        </p:nvSpPr>
        <p:spPr>
          <a:xfrm>
            <a:off x="6522690" y="5410944"/>
            <a:ext cx="566931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Off-period phenomenon</a:t>
            </a:r>
            <a:endParaRPr lang="en-US" sz="1800" dirty="0"/>
          </a:p>
        </p:txBody>
      </p:sp>
      <p:sp>
        <p:nvSpPr>
          <p:cNvPr id="37" name="SK-6-text-36"/>
          <p:cNvSpPr/>
          <p:nvPr/>
        </p:nvSpPr>
        <p:spPr>
          <a:xfrm>
            <a:off x="6461671" y="5733157"/>
            <a:ext cx="385256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🔧 Bedtime MR levodopa · dispersible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levodopa on waking</a:t>
            </a:r>
            <a:endParaRPr lang="en-US" sz="1800" dirty="0"/>
          </a:p>
        </p:txBody>
      </p:sp>
      <p:sp>
        <p:nvSpPr>
          <p:cNvPr id="38" name="SK-6-text-37"/>
          <p:cNvSpPr/>
          <p:nvPr/>
        </p:nvSpPr>
        <p:spPr>
          <a:xfrm>
            <a:off x="11123414" y="6624786"/>
            <a:ext cx="9953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6 of 32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84" y="575965"/>
            <a:ext cx="134094" cy="877788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5520630"/>
            <a:ext cx="6425059" cy="809179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5520630"/>
            <a:ext cx="97482" cy="809179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761" y="6510338"/>
            <a:ext cx="11826180" cy="952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5200" y="1604665"/>
            <a:ext cx="4389090" cy="4745682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879" y="5671542"/>
            <a:ext cx="304800" cy="25360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4142184"/>
            <a:ext cx="341263" cy="33590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2880271"/>
            <a:ext cx="341263" cy="329059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7561" y="1604665"/>
            <a:ext cx="353467" cy="329059"/>
          </a:xfrm>
          <a:prstGeom prst="rect">
            <a:avLst/>
          </a:prstGeom>
        </p:spPr>
      </p:pic>
      <p:sp>
        <p:nvSpPr>
          <p:cNvPr id="13" name="SK-7-text-12"/>
          <p:cNvSpPr/>
          <p:nvPr/>
        </p:nvSpPr>
        <p:spPr>
          <a:xfrm>
            <a:off x="194965" y="61615"/>
            <a:ext cx="119970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Pharmacological Management of Parkinson’s Disease</a:t>
            </a:r>
            <a:endParaRPr lang="en-US" sz="1575" dirty="0"/>
          </a:p>
        </p:txBody>
      </p:sp>
      <p:sp>
        <p:nvSpPr>
          <p:cNvPr id="14" name="SK-7-text-13"/>
          <p:cNvSpPr/>
          <p:nvPr/>
        </p:nvSpPr>
        <p:spPr>
          <a:xfrm>
            <a:off x="11348145" y="68461"/>
            <a:ext cx="63638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/ 32</a:t>
            </a:r>
            <a:endParaRPr lang="en-US" sz="1575" dirty="0"/>
          </a:p>
        </p:txBody>
      </p:sp>
      <p:sp>
        <p:nvSpPr>
          <p:cNvPr id="15" name="SK-7-text-14"/>
          <p:cNvSpPr/>
          <p:nvPr/>
        </p:nvSpPr>
        <p:spPr>
          <a:xfrm>
            <a:off x="487561" y="610344"/>
            <a:ext cx="1170443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21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Dopamine Agonists: Mechanism and Use</a:t>
            </a:r>
            <a:endParaRPr lang="en-US" sz="3600" dirty="0"/>
          </a:p>
        </p:txBody>
      </p:sp>
      <p:sp>
        <p:nvSpPr>
          <p:cNvPr id="16" name="SK-7-text-15"/>
          <p:cNvSpPr/>
          <p:nvPr/>
        </p:nvSpPr>
        <p:spPr>
          <a:xfrm>
            <a:off x="499765" y="1124694"/>
            <a:ext cx="1169223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“Direct receptor stimulation — smoother, more sustained motor control”</a:t>
            </a:r>
            <a:endParaRPr lang="en-US" sz="2100" dirty="0"/>
          </a:p>
        </p:txBody>
      </p:sp>
      <p:sp>
        <p:nvSpPr>
          <p:cNvPr id="17" name="SK-7-text-16"/>
          <p:cNvSpPr/>
          <p:nvPr/>
        </p:nvSpPr>
        <p:spPr>
          <a:xfrm>
            <a:off x="877788" y="1632198"/>
            <a:ext cx="39871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They Work</a:t>
            </a:r>
            <a:endParaRPr lang="en-US" sz="1950" dirty="0"/>
          </a:p>
        </p:txBody>
      </p:sp>
      <p:sp>
        <p:nvSpPr>
          <p:cNvPr id="18" name="SK-7-text-17"/>
          <p:cNvSpPr/>
          <p:nvPr/>
        </p:nvSpPr>
        <p:spPr>
          <a:xfrm>
            <a:off x="889992" y="1940719"/>
            <a:ext cx="108223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 Dopamine Receptor Stimulation</a:t>
            </a:r>
            <a:endParaRPr lang="en-US" sz="1950" dirty="0"/>
          </a:p>
        </p:txBody>
      </p:sp>
      <p:sp>
        <p:nvSpPr>
          <p:cNvPr id="19" name="SK-7-text-18"/>
          <p:cNvSpPr/>
          <p:nvPr/>
        </p:nvSpPr>
        <p:spPr>
          <a:xfrm>
            <a:off x="877788" y="2221855"/>
            <a:ext cx="602277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Bind directly to dopamine receptors in the striatum — bypassing the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for surviving dopaminergic neurons to convert a precursor.</a:t>
            </a:r>
            <a:endParaRPr lang="en-US" sz="1575" dirty="0"/>
          </a:p>
        </p:txBody>
      </p:sp>
      <p:sp>
        <p:nvSpPr>
          <p:cNvPr id="20" name="SK-7-text-19"/>
          <p:cNvSpPr/>
          <p:nvPr/>
        </p:nvSpPr>
        <p:spPr>
          <a:xfrm>
            <a:off x="877788" y="2907655"/>
            <a:ext cx="39871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Use Them?</a:t>
            </a:r>
            <a:endParaRPr lang="en-US" sz="1950" dirty="0"/>
          </a:p>
        </p:txBody>
      </p:sp>
      <p:sp>
        <p:nvSpPr>
          <p:cNvPr id="21" name="SK-7-text-20"/>
          <p:cNvSpPr/>
          <p:nvPr/>
        </p:nvSpPr>
        <p:spPr>
          <a:xfrm>
            <a:off x="877788" y="3209479"/>
            <a:ext cx="102279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Longer Half-Life = Smoother Effect</a:t>
            </a:r>
            <a:endParaRPr lang="en-US" sz="1950" dirty="0"/>
          </a:p>
        </p:txBody>
      </p:sp>
      <p:sp>
        <p:nvSpPr>
          <p:cNvPr id="22" name="SK-7-text-21"/>
          <p:cNvSpPr/>
          <p:nvPr/>
        </p:nvSpPr>
        <p:spPr>
          <a:xfrm>
            <a:off x="865584" y="3497461"/>
            <a:ext cx="625435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Longer duration of action than levodopa → fewer fluctuations, reduced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peak-dose dyskinesia risk. More sustained receptor stimulation.</a:t>
            </a:r>
            <a:endParaRPr lang="en-US" sz="1575" dirty="0"/>
          </a:p>
        </p:txBody>
      </p:sp>
      <p:sp>
        <p:nvSpPr>
          <p:cNvPr id="23" name="SK-7-text-22"/>
          <p:cNvSpPr/>
          <p:nvPr/>
        </p:nvSpPr>
        <p:spPr>
          <a:xfrm>
            <a:off x="877788" y="4176415"/>
            <a:ext cx="517588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Use First</a:t>
            </a:r>
            <a:endParaRPr lang="en-US" sz="1950" dirty="0"/>
          </a:p>
        </p:txBody>
      </p:sp>
      <p:sp>
        <p:nvSpPr>
          <p:cNvPr id="24" name="SK-7-text-23"/>
          <p:cNvSpPr/>
          <p:nvPr/>
        </p:nvSpPr>
        <p:spPr>
          <a:xfrm>
            <a:off x="877788" y="4471392"/>
            <a:ext cx="112185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in Younger Patients (&lt;70)</a:t>
            </a:r>
            <a:endParaRPr lang="en-US" sz="1950" dirty="0"/>
          </a:p>
        </p:txBody>
      </p:sp>
      <p:sp>
        <p:nvSpPr>
          <p:cNvPr id="25" name="SK-7-text-24"/>
          <p:cNvSpPr/>
          <p:nvPr/>
        </p:nvSpPr>
        <p:spPr>
          <a:xfrm>
            <a:off x="865584" y="4766221"/>
            <a:ext cx="613246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NG71: Consider dopamine agonist monotherapy first in younger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to delay levodopa and its long-term motor complications.</a:t>
            </a:r>
            <a:endParaRPr lang="en-US" sz="1575" dirty="0"/>
          </a:p>
        </p:txBody>
      </p:sp>
      <p:sp>
        <p:nvSpPr>
          <p:cNvPr id="26" name="SK-7-text-25"/>
          <p:cNvSpPr/>
          <p:nvPr/>
        </p:nvSpPr>
        <p:spPr>
          <a:xfrm>
            <a:off x="999679" y="5678388"/>
            <a:ext cx="571797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Non-ergot agonists only — ergot derivatives (bromocriptine,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cabergoline) are no longer recommended due to fibrotic reactions.</a:t>
            </a:r>
            <a:endParaRPr lang="en-US" sz="1575" dirty="0"/>
          </a:p>
        </p:txBody>
      </p:sp>
      <p:sp>
        <p:nvSpPr>
          <p:cNvPr id="27" name="SK-7-text-26"/>
          <p:cNvSpPr/>
          <p:nvPr/>
        </p:nvSpPr>
        <p:spPr>
          <a:xfrm>
            <a:off x="2785616" y="6604248"/>
            <a:ext cx="707171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(Dec 2024) · Ergot agonists avoided · ICD risk — always counsel before initiating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298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65" y="1617911"/>
            <a:ext cx="865584" cy="2857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65" y="2153394"/>
            <a:ext cx="3389263" cy="407357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65" y="2153394"/>
            <a:ext cx="1060698" cy="137071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7773" y="2153394"/>
            <a:ext cx="1536055" cy="137071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2165" y="2153394"/>
            <a:ext cx="3389263" cy="407357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2165" y="2153394"/>
            <a:ext cx="1060698" cy="137071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5373" y="2153394"/>
            <a:ext cx="1536055" cy="137071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1969" y="2153394"/>
            <a:ext cx="3389263" cy="4073575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1969" y="2153394"/>
            <a:ext cx="1060698" cy="137071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85177" y="2153394"/>
            <a:ext cx="1536055" cy="137071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53859" y="5383411"/>
            <a:ext cx="3145482" cy="72003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4565" y="6412111"/>
            <a:ext cx="10716667" cy="329059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72800" y="1590973"/>
            <a:ext cx="1219200" cy="5266879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9679" y="6453336"/>
            <a:ext cx="280392" cy="253603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39286" y="5438329"/>
            <a:ext cx="292596" cy="267444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60855" y="1865263"/>
            <a:ext cx="707082" cy="699492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91200" y="1865263"/>
            <a:ext cx="707082" cy="699492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33600" y="1885950"/>
            <a:ext cx="719286" cy="671959"/>
          </a:xfrm>
          <a:prstGeom prst="rect">
            <a:avLst/>
          </a:prstGeom>
        </p:spPr>
      </p:pic>
      <p:sp>
        <p:nvSpPr>
          <p:cNvPr id="22" name="SK-8-text-21"/>
          <p:cNvSpPr/>
          <p:nvPr/>
        </p:nvSpPr>
        <p:spPr>
          <a:xfrm>
            <a:off x="792361" y="534888"/>
            <a:ext cx="11399639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11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Non-Ergot Dopamine Agonists</a:t>
            </a:r>
            <a:endParaRPr lang="en-US" sz="4050" dirty="0"/>
          </a:p>
        </p:txBody>
      </p:sp>
      <p:sp>
        <p:nvSpPr>
          <p:cNvPr id="23" name="SK-8-text-22"/>
          <p:cNvSpPr/>
          <p:nvPr/>
        </p:nvSpPr>
        <p:spPr>
          <a:xfrm>
            <a:off x="780157" y="1152079"/>
            <a:ext cx="1141184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first-line agonists — ergot agents are no longer recommended</a:t>
            </a:r>
            <a:endParaRPr lang="en-US" sz="2250" dirty="0"/>
          </a:p>
        </p:txBody>
      </p:sp>
      <p:sp>
        <p:nvSpPr>
          <p:cNvPr id="24" name="SK-8-text-23"/>
          <p:cNvSpPr/>
          <p:nvPr/>
        </p:nvSpPr>
        <p:spPr>
          <a:xfrm>
            <a:off x="1560463" y="2729359"/>
            <a:ext cx="35718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1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ROPINIROLE</a:t>
            </a:r>
            <a:endParaRPr lang="en-US" sz="2250" dirty="0"/>
          </a:p>
        </p:txBody>
      </p:sp>
      <p:sp>
        <p:nvSpPr>
          <p:cNvPr id="25" name="SK-8-text-24"/>
          <p:cNvSpPr/>
          <p:nvPr/>
        </p:nvSpPr>
        <p:spPr>
          <a:xfrm>
            <a:off x="2157859" y="3099792"/>
            <a:ext cx="16135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Requip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1036290" y="3415159"/>
            <a:ext cx="8096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“NICE first-line non-ergot agonist”</a:t>
            </a:r>
            <a:endParaRPr lang="en-US" sz="1500" dirty="0"/>
          </a:p>
        </p:txBody>
      </p:sp>
      <p:sp>
        <p:nvSpPr>
          <p:cNvPr id="27" name="SK-8-text-26"/>
          <p:cNvSpPr/>
          <p:nvPr/>
        </p:nvSpPr>
        <p:spPr>
          <a:xfrm>
            <a:off x="2182267" y="3950196"/>
            <a:ext cx="1466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Dosing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1243459" y="4183261"/>
            <a:ext cx="70808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0.25 mg three times daily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1341090" y="4416475"/>
            <a:ext cx="59150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Usual range: 3–9 mg per day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1475184" y="4649688"/>
            <a:ext cx="4886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Maximum: 24 mg per day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1060698" y="4875907"/>
            <a:ext cx="285288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Modified release (XL): Once daily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for adherence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1133773" y="5685234"/>
            <a:ext cx="273099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gradually based on response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tolerability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5047357" y="2729359"/>
            <a:ext cx="39147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1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PRAMIPEXOLE</a:t>
            </a:r>
            <a:endParaRPr lang="en-US" sz="2250" dirty="0"/>
          </a:p>
        </p:txBody>
      </p:sp>
      <p:sp>
        <p:nvSpPr>
          <p:cNvPr id="34" name="SK-8-text-33"/>
          <p:cNvSpPr/>
          <p:nvPr/>
        </p:nvSpPr>
        <p:spPr>
          <a:xfrm>
            <a:off x="5681365" y="3099792"/>
            <a:ext cx="23679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Mirapexin</a:t>
            </a:r>
            <a:endParaRPr lang="en-US" sz="1650" dirty="0"/>
          </a:p>
        </p:txBody>
      </p:sp>
      <p:sp>
        <p:nvSpPr>
          <p:cNvPr id="35" name="SK-8-text-34"/>
          <p:cNvSpPr/>
          <p:nvPr/>
        </p:nvSpPr>
        <p:spPr>
          <a:xfrm>
            <a:off x="5144988" y="3415159"/>
            <a:ext cx="202376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“Available in once-daily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release”</a:t>
            </a:r>
            <a:endParaRPr lang="en-US" sz="1500" dirty="0"/>
          </a:p>
        </p:txBody>
      </p:sp>
      <p:sp>
        <p:nvSpPr>
          <p:cNvPr id="36" name="SK-8-text-35"/>
          <p:cNvSpPr/>
          <p:nvPr/>
        </p:nvSpPr>
        <p:spPr>
          <a:xfrm>
            <a:off x="5839867" y="3950196"/>
            <a:ext cx="1466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Dosing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4669482" y="4183261"/>
            <a:ext cx="75225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88 mcg (base) three times daily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4742557" y="4416475"/>
            <a:ext cx="276745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Usual: Titrate to 1.1 mg three times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</a:t>
            </a:r>
            <a:endParaRPr lang="en-US" sz="1350" dirty="0"/>
          </a:p>
        </p:txBody>
      </p:sp>
      <p:sp>
        <p:nvSpPr>
          <p:cNvPr id="39" name="SK-8-text-38"/>
          <p:cNvSpPr/>
          <p:nvPr/>
        </p:nvSpPr>
        <p:spPr>
          <a:xfrm>
            <a:off x="4645075" y="4869061"/>
            <a:ext cx="2986980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release (PR): Once daily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divide total daily dose by three for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conversion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4827984" y="5692080"/>
            <a:ext cx="26333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Renal dose adjustment required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BNF</a:t>
            </a:r>
            <a:endParaRPr lang="en-US" sz="1350" dirty="0"/>
          </a:p>
        </p:txBody>
      </p:sp>
      <p:sp>
        <p:nvSpPr>
          <p:cNvPr id="41" name="SK-8-text-40"/>
          <p:cNvSpPr/>
          <p:nvPr/>
        </p:nvSpPr>
        <p:spPr>
          <a:xfrm>
            <a:off x="8875663" y="2729359"/>
            <a:ext cx="331633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1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ROTIGOTINE</a:t>
            </a:r>
            <a:endParaRPr lang="en-US" sz="2250" dirty="0"/>
          </a:p>
        </p:txBody>
      </p:sp>
      <p:sp>
        <p:nvSpPr>
          <p:cNvPr id="42" name="SK-8-text-41"/>
          <p:cNvSpPr/>
          <p:nvPr/>
        </p:nvSpPr>
        <p:spPr>
          <a:xfrm>
            <a:off x="9168259" y="3099792"/>
            <a:ext cx="30237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Neupro patch</a:t>
            </a:r>
            <a:endParaRPr lang="en-US" sz="1650" dirty="0"/>
          </a:p>
        </p:txBody>
      </p:sp>
      <p:sp>
        <p:nvSpPr>
          <p:cNvPr id="43" name="SK-8-text-42"/>
          <p:cNvSpPr/>
          <p:nvPr/>
        </p:nvSpPr>
        <p:spPr>
          <a:xfrm>
            <a:off x="8607475" y="3415159"/>
            <a:ext cx="24139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“Only dopamine agonist as a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transdermal patch”</a:t>
            </a:r>
            <a:endParaRPr lang="en-US" sz="1500" dirty="0"/>
          </a:p>
        </p:txBody>
      </p:sp>
      <p:sp>
        <p:nvSpPr>
          <p:cNvPr id="44" name="SK-8-text-43"/>
          <p:cNvSpPr/>
          <p:nvPr/>
        </p:nvSpPr>
        <p:spPr>
          <a:xfrm>
            <a:off x="9509671" y="3950196"/>
            <a:ext cx="1466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Dosing</a:t>
            </a:r>
            <a:endParaRPr lang="en-US" sz="1500" dirty="0"/>
          </a:p>
        </p:txBody>
      </p:sp>
      <p:sp>
        <p:nvSpPr>
          <p:cNvPr id="45" name="SK-8-text-44"/>
          <p:cNvSpPr/>
          <p:nvPr/>
        </p:nvSpPr>
        <p:spPr>
          <a:xfrm>
            <a:off x="8607475" y="4183261"/>
            <a:ext cx="238958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2 mg per 24 hours patch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Increase: By 2 mg weekly</a:t>
            </a:r>
            <a:endParaRPr lang="en-US" sz="1350" dirty="0"/>
          </a:p>
        </p:txBody>
      </p:sp>
      <p:sp>
        <p:nvSpPr>
          <p:cNvPr id="46" name="SK-8-text-45"/>
          <p:cNvSpPr/>
          <p:nvPr/>
        </p:nvSpPr>
        <p:spPr>
          <a:xfrm>
            <a:off x="8290471" y="4649688"/>
            <a:ext cx="39015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PD maximum: 8 mg per 24 hours</a:t>
            </a:r>
            <a:endParaRPr lang="en-US" sz="1350" dirty="0"/>
          </a:p>
        </p:txBody>
      </p:sp>
      <p:sp>
        <p:nvSpPr>
          <p:cNvPr id="47" name="SK-8-text-46"/>
          <p:cNvSpPr/>
          <p:nvPr/>
        </p:nvSpPr>
        <p:spPr>
          <a:xfrm>
            <a:off x="8290471" y="4875907"/>
            <a:ext cx="30480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Advanced PD maximum: 16 mg per 24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hours</a:t>
            </a:r>
            <a:endParaRPr lang="en-US" sz="1350" dirty="0"/>
          </a:p>
        </p:txBody>
      </p:sp>
      <p:sp>
        <p:nvSpPr>
          <p:cNvPr id="48" name="SK-8-text-47"/>
          <p:cNvSpPr/>
          <p:nvPr/>
        </p:nvSpPr>
        <p:spPr>
          <a:xfrm>
            <a:off x="8485584" y="5452021"/>
            <a:ext cx="2718792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“Particularly useful in swallowing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difficulties and nil-by-mouth situations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acts as a levodopa bridge”</a:t>
            </a:r>
            <a:endParaRPr lang="en-US" sz="1200" dirty="0"/>
          </a:p>
        </p:txBody>
      </p:sp>
      <p:sp>
        <p:nvSpPr>
          <p:cNvPr id="49" name="SK-8-text-48"/>
          <p:cNvSpPr/>
          <p:nvPr/>
        </p:nvSpPr>
        <p:spPr>
          <a:xfrm>
            <a:off x="1316682" y="6467029"/>
            <a:ext cx="108753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warn patients about impulse control disorders before starting any dopamine agonist — NICE NG71 requirement (See Slide 9)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38894" cy="6480721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271" y="1582936"/>
            <a:ext cx="816769" cy="571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271" y="1810494"/>
            <a:ext cx="8753773" cy="781794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271" y="2743200"/>
            <a:ext cx="2560290" cy="1961257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271" y="2743200"/>
            <a:ext cx="2560290" cy="68461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06267" y="2743200"/>
            <a:ext cx="2560290" cy="1961257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6267" y="2743200"/>
            <a:ext cx="2560290" cy="68461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263" y="2743200"/>
            <a:ext cx="2560290" cy="1961257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7263" y="2743200"/>
            <a:ext cx="2560290" cy="68461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68259" y="2743200"/>
            <a:ext cx="2560290" cy="196125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68259" y="2743200"/>
            <a:ext cx="2560290" cy="6846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5271" y="4869061"/>
            <a:ext cx="5193655" cy="1446907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9780" y="4869061"/>
            <a:ext cx="5193655" cy="1446907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63286" y="2921496"/>
            <a:ext cx="914400" cy="651421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90792" y="2900809"/>
            <a:ext cx="609600" cy="68580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98777" y="2921496"/>
            <a:ext cx="780157" cy="658267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40855" y="2900809"/>
            <a:ext cx="755898" cy="68580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957" y="1913334"/>
            <a:ext cx="585192" cy="555427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24157" y="239911"/>
            <a:ext cx="1865263" cy="1680121"/>
          </a:xfrm>
          <a:prstGeom prst="rect">
            <a:avLst/>
          </a:prstGeom>
        </p:spPr>
      </p:pic>
      <p:sp>
        <p:nvSpPr>
          <p:cNvPr id="23" name="SK-9-text-22"/>
          <p:cNvSpPr/>
          <p:nvPr/>
        </p:nvSpPr>
        <p:spPr>
          <a:xfrm>
            <a:off x="938659" y="500509"/>
            <a:ext cx="11253341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Impulse Control Disorders (ICD)</a:t>
            </a:r>
            <a:endParaRPr lang="en-US" sz="4200" dirty="0"/>
          </a:p>
        </p:txBody>
      </p:sp>
      <p:sp>
        <p:nvSpPr>
          <p:cNvPr id="24" name="SK-9-text-23"/>
          <p:cNvSpPr/>
          <p:nvPr/>
        </p:nvSpPr>
        <p:spPr>
          <a:xfrm>
            <a:off x="938659" y="1076623"/>
            <a:ext cx="1125334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265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Critical Safety Warning</a:t>
            </a:r>
            <a:endParaRPr lang="en-US" sz="3450" dirty="0"/>
          </a:p>
        </p:txBody>
      </p:sp>
      <p:sp>
        <p:nvSpPr>
          <p:cNvPr id="25" name="SK-9-text-24"/>
          <p:cNvSpPr/>
          <p:nvPr/>
        </p:nvSpPr>
        <p:spPr>
          <a:xfrm>
            <a:off x="1755577" y="1885950"/>
            <a:ext cx="7620000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 to 17% of patients on dopamine agonists develop ICD — NICE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NG71 mandates patient warning BEFORE starting treatment.</a:t>
            </a:r>
            <a:endParaRPr lang="en-US" sz="2100" dirty="0"/>
          </a:p>
        </p:txBody>
      </p:sp>
      <p:sp>
        <p:nvSpPr>
          <p:cNvPr id="26" name="SK-9-text-25"/>
          <p:cNvSpPr/>
          <p:nvPr/>
        </p:nvSpPr>
        <p:spPr>
          <a:xfrm>
            <a:off x="979140" y="3655219"/>
            <a:ext cx="247947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Pathological Gambling</a:t>
            </a:r>
            <a:endParaRPr lang="en-US" sz="1800" dirty="0"/>
          </a:p>
        </p:txBody>
      </p:sp>
      <p:sp>
        <p:nvSpPr>
          <p:cNvPr id="27" name="SK-9-text-26"/>
          <p:cNvSpPr/>
          <p:nvPr/>
        </p:nvSpPr>
        <p:spPr>
          <a:xfrm>
            <a:off x="1243459" y="3998119"/>
            <a:ext cx="197509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Uncontrolled urge to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gamble, often online</a:t>
            </a:r>
            <a:endParaRPr lang="en-US" sz="1650" dirty="0"/>
          </a:p>
        </p:txBody>
      </p:sp>
      <p:sp>
        <p:nvSpPr>
          <p:cNvPr id="28" name="SK-9-text-27"/>
          <p:cNvSpPr/>
          <p:nvPr/>
        </p:nvSpPr>
        <p:spPr>
          <a:xfrm>
            <a:off x="4027140" y="3662065"/>
            <a:ext cx="172357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Hypersexuality</a:t>
            </a:r>
            <a:endParaRPr lang="en-US" sz="1800" dirty="0"/>
          </a:p>
        </p:txBody>
      </p:sp>
      <p:sp>
        <p:nvSpPr>
          <p:cNvPr id="29" name="SK-9-text-28"/>
          <p:cNvSpPr/>
          <p:nvPr/>
        </p:nvSpPr>
        <p:spPr>
          <a:xfrm>
            <a:off x="4011067" y="3963888"/>
            <a:ext cx="1767780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Inappropriate or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compulsive sexual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behaviour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6380113" y="3655219"/>
            <a:ext cx="241845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Compulsive Shopping</a:t>
            </a:r>
            <a:endParaRPr lang="en-US" sz="1800" dirty="0"/>
          </a:p>
        </p:txBody>
      </p:sp>
      <p:sp>
        <p:nvSpPr>
          <p:cNvPr id="31" name="SK-9-text-30"/>
          <p:cNvSpPr/>
          <p:nvPr/>
        </p:nvSpPr>
        <p:spPr>
          <a:xfrm>
            <a:off x="6461671" y="3991273"/>
            <a:ext cx="226769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Excessive, uncontrolled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spending behaviour</a:t>
            </a:r>
            <a:endParaRPr lang="en-US" sz="1650" dirty="0"/>
          </a:p>
        </p:txBody>
      </p:sp>
      <p:sp>
        <p:nvSpPr>
          <p:cNvPr id="32" name="SK-9-text-31"/>
          <p:cNvSpPr/>
          <p:nvPr/>
        </p:nvSpPr>
        <p:spPr>
          <a:xfrm>
            <a:off x="9281815" y="3655219"/>
            <a:ext cx="207719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Compulsive Eating</a:t>
            </a:r>
            <a:endParaRPr lang="en-US" sz="1800" dirty="0"/>
          </a:p>
        </p:txBody>
      </p:sp>
      <p:sp>
        <p:nvSpPr>
          <p:cNvPr id="33" name="SK-9-text-32"/>
          <p:cNvSpPr/>
          <p:nvPr/>
        </p:nvSpPr>
        <p:spPr>
          <a:xfrm>
            <a:off x="9338965" y="3991273"/>
            <a:ext cx="196289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Binge eating, loss of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 around food</a:t>
            </a:r>
            <a:endParaRPr lang="en-US" sz="1650" dirty="0"/>
          </a:p>
        </p:txBody>
      </p:sp>
      <p:sp>
        <p:nvSpPr>
          <p:cNvPr id="34" name="SK-9-text-33"/>
          <p:cNvSpPr/>
          <p:nvPr/>
        </p:nvSpPr>
        <p:spPr>
          <a:xfrm>
            <a:off x="2657773" y="4978896"/>
            <a:ext cx="49339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Starting</a:t>
            </a:r>
            <a:endParaRPr lang="en-US" sz="2100" dirty="0"/>
          </a:p>
        </p:txBody>
      </p:sp>
      <p:sp>
        <p:nvSpPr>
          <p:cNvPr id="35" name="SK-9-text-34"/>
          <p:cNvSpPr/>
          <p:nvPr/>
        </p:nvSpPr>
        <p:spPr>
          <a:xfrm>
            <a:off x="1145977" y="5335488"/>
            <a:ext cx="97155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Warn patient AND carer explicitly</a:t>
            </a:r>
            <a:endParaRPr lang="en-US" sz="1800" dirty="0"/>
          </a:p>
        </p:txBody>
      </p:sp>
      <p:sp>
        <p:nvSpPr>
          <p:cNvPr id="36" name="SK-9-text-35"/>
          <p:cNvSpPr/>
          <p:nvPr/>
        </p:nvSpPr>
        <p:spPr>
          <a:xfrm>
            <a:off x="1145977" y="5623471"/>
            <a:ext cx="944118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Document the discussion in notes</a:t>
            </a:r>
            <a:endParaRPr lang="en-US" sz="1800" dirty="0"/>
          </a:p>
        </p:txBody>
      </p:sp>
      <p:sp>
        <p:nvSpPr>
          <p:cNvPr id="37" name="SK-9-text-36"/>
          <p:cNvSpPr/>
          <p:nvPr/>
        </p:nvSpPr>
        <p:spPr>
          <a:xfrm>
            <a:off x="1145977" y="5904607"/>
            <a:ext cx="69723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Obtain informed consent</a:t>
            </a:r>
            <a:endParaRPr lang="en-US" sz="1800" dirty="0"/>
          </a:p>
        </p:txBody>
      </p:sp>
      <p:sp>
        <p:nvSpPr>
          <p:cNvPr id="38" name="SK-9-text-37"/>
          <p:cNvSpPr/>
          <p:nvPr/>
        </p:nvSpPr>
        <p:spPr>
          <a:xfrm>
            <a:off x="8010079" y="4985742"/>
            <a:ext cx="41819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Every Review</a:t>
            </a:r>
            <a:endParaRPr lang="en-US" sz="2100" dirty="0"/>
          </a:p>
        </p:txBody>
      </p:sp>
      <p:sp>
        <p:nvSpPr>
          <p:cNvPr id="39" name="SK-9-text-38"/>
          <p:cNvSpPr/>
          <p:nvPr/>
        </p:nvSpPr>
        <p:spPr>
          <a:xfrm>
            <a:off x="6461671" y="5335488"/>
            <a:ext cx="57303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Ask directly — patients rarely volunteer</a:t>
            </a:r>
            <a:endParaRPr lang="en-US" sz="1800" dirty="0"/>
          </a:p>
        </p:txBody>
      </p:sp>
      <p:sp>
        <p:nvSpPr>
          <p:cNvPr id="40" name="SK-9-text-39"/>
          <p:cNvSpPr/>
          <p:nvPr/>
        </p:nvSpPr>
        <p:spPr>
          <a:xfrm>
            <a:off x="6461671" y="5623471"/>
            <a:ext cx="57303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‘Have you noticed any changes in behaviour?’</a:t>
            </a:r>
            <a:endParaRPr lang="en-US" sz="1800" dirty="0"/>
          </a:p>
        </p:txBody>
      </p:sp>
      <p:sp>
        <p:nvSpPr>
          <p:cNvPr id="41" name="SK-9-text-40"/>
          <p:cNvSpPr/>
          <p:nvPr/>
        </p:nvSpPr>
        <p:spPr>
          <a:xfrm>
            <a:off x="6461671" y="5904607"/>
            <a:ext cx="57303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Reduce or stop agonist if ICD confirmed</a:t>
            </a:r>
            <a:endParaRPr lang="en-US" sz="1800" dirty="0"/>
          </a:p>
        </p:txBody>
      </p:sp>
      <p:sp>
        <p:nvSpPr>
          <p:cNvPr id="42" name="SK-9-text-41"/>
          <p:cNvSpPr/>
          <p:nvPr/>
        </p:nvSpPr>
        <p:spPr>
          <a:xfrm>
            <a:off x="597396" y="6563023"/>
            <a:ext cx="115946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NG71 (Dec 2024) · Dopamine agonist ICD risk applies to ropinirole, pramipexole, and rotigotine</a:t>
            </a:r>
            <a:endParaRPr lang="en-US" sz="1350" dirty="0"/>
          </a:p>
        </p:txBody>
      </p:sp>
      <p:sp>
        <p:nvSpPr>
          <p:cNvPr id="43" name="SK-9-text-42"/>
          <p:cNvSpPr/>
          <p:nvPr/>
        </p:nvSpPr>
        <p:spPr>
          <a:xfrm>
            <a:off x="8863161" y="6576715"/>
            <a:ext cx="318239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265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5254</Words>
  <Application>Microsoft Office PowerPoint</Application>
  <PresentationFormat>Widescreen</PresentationFormat>
  <Paragraphs>885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Inter</vt:lpstr>
      <vt:lpstr>Roboto</vt:lpstr>
      <vt:lpstr>Montserrat</vt:lpstr>
      <vt:lpstr>Open Sans</vt:lpstr>
      <vt:lpstr>Arial</vt:lpstr>
      <vt:lpstr>Noto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2026-06-16T15:10:47Z</dcterms:created>
  <dcterms:modified xsi:type="dcterms:W3CDTF">2026-06-17T01:03:31Z</dcterms:modified>
</cp:coreProperties>
</file>