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12192000"/>
  <p:embeddedFontLst>
    <p:embeddedFont>
      <p:font typeface="Montserrat" panose="00000500000000000000" pitchFamily="2" charset="0"/>
      <p:regular r:id="rId35"/>
      <p:bold r:id="rId36"/>
      <p:italic r:id="rId37"/>
      <p:boldItalic r:id="rId38"/>
    </p:embeddedFont>
    <p:embeddedFont>
      <p:font typeface="Open Sans" panose="020B0606030504020204" pitchFamily="34" charset="0"/>
      <p:regular r:id="rId39"/>
      <p:bold r:id="rId40"/>
      <p:italic r:id="rId41"/>
      <p:boldItalic r:id="rId42"/>
    </p:embeddedFont>
    <p:embeddedFont>
      <p:font typeface="Roboto" panose="02000000000000000000" pitchFamily="2" charset="0"/>
      <p:regular r:id="rId43"/>
      <p:bold r:id="rId44"/>
      <p:italic r:id="rId45"/>
      <p:boldItalic r:id="rId4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20" Type="http://schemas.openxmlformats.org/officeDocument/2006/relationships/slide" Target="slides/slide19.xml"/><Relationship Id="rId41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4700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13" Type="http://schemas.openxmlformats.org/officeDocument/2006/relationships/image" Target="../media/image118.png"/><Relationship Id="rId18" Type="http://schemas.openxmlformats.org/officeDocument/2006/relationships/image" Target="../media/image123.png"/><Relationship Id="rId3" Type="http://schemas.openxmlformats.org/officeDocument/2006/relationships/image" Target="../media/image1.png"/><Relationship Id="rId7" Type="http://schemas.openxmlformats.org/officeDocument/2006/relationships/image" Target="../media/image112.png"/><Relationship Id="rId12" Type="http://schemas.openxmlformats.org/officeDocument/2006/relationships/image" Target="../media/image117.png"/><Relationship Id="rId17" Type="http://schemas.openxmlformats.org/officeDocument/2006/relationships/image" Target="../media/image122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1.png"/><Relationship Id="rId11" Type="http://schemas.openxmlformats.org/officeDocument/2006/relationships/image" Target="../media/image116.png"/><Relationship Id="rId5" Type="http://schemas.openxmlformats.org/officeDocument/2006/relationships/image" Target="../media/image110.png"/><Relationship Id="rId15" Type="http://schemas.openxmlformats.org/officeDocument/2006/relationships/image" Target="../media/image120.png"/><Relationship Id="rId10" Type="http://schemas.openxmlformats.org/officeDocument/2006/relationships/image" Target="../media/image115.png"/><Relationship Id="rId4" Type="http://schemas.openxmlformats.org/officeDocument/2006/relationships/image" Target="../media/image109.png"/><Relationship Id="rId9" Type="http://schemas.openxmlformats.org/officeDocument/2006/relationships/image" Target="../media/image114.png"/><Relationship Id="rId14" Type="http://schemas.openxmlformats.org/officeDocument/2006/relationships/image" Target="../media/image1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13" Type="http://schemas.openxmlformats.org/officeDocument/2006/relationships/image" Target="../media/image134.png"/><Relationship Id="rId18" Type="http://schemas.openxmlformats.org/officeDocument/2006/relationships/image" Target="../media/image139.png"/><Relationship Id="rId3" Type="http://schemas.openxmlformats.org/officeDocument/2006/relationships/image" Target="../media/image124.png"/><Relationship Id="rId21" Type="http://schemas.openxmlformats.org/officeDocument/2006/relationships/image" Target="../media/image142.png"/><Relationship Id="rId7" Type="http://schemas.openxmlformats.org/officeDocument/2006/relationships/image" Target="../media/image128.png"/><Relationship Id="rId12" Type="http://schemas.openxmlformats.org/officeDocument/2006/relationships/image" Target="../media/image133.png"/><Relationship Id="rId17" Type="http://schemas.openxmlformats.org/officeDocument/2006/relationships/image" Target="../media/image138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37.png"/><Relationship Id="rId20" Type="http://schemas.openxmlformats.org/officeDocument/2006/relationships/image" Target="../media/image1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7.png"/><Relationship Id="rId11" Type="http://schemas.openxmlformats.org/officeDocument/2006/relationships/image" Target="../media/image132.png"/><Relationship Id="rId24" Type="http://schemas.openxmlformats.org/officeDocument/2006/relationships/image" Target="../media/image145.png"/><Relationship Id="rId5" Type="http://schemas.openxmlformats.org/officeDocument/2006/relationships/image" Target="../media/image126.png"/><Relationship Id="rId15" Type="http://schemas.openxmlformats.org/officeDocument/2006/relationships/image" Target="../media/image136.png"/><Relationship Id="rId23" Type="http://schemas.openxmlformats.org/officeDocument/2006/relationships/image" Target="../media/image144.png"/><Relationship Id="rId10" Type="http://schemas.openxmlformats.org/officeDocument/2006/relationships/image" Target="../media/image131.png"/><Relationship Id="rId19" Type="http://schemas.openxmlformats.org/officeDocument/2006/relationships/image" Target="../media/image140.png"/><Relationship Id="rId4" Type="http://schemas.openxmlformats.org/officeDocument/2006/relationships/image" Target="../media/image125.png"/><Relationship Id="rId9" Type="http://schemas.openxmlformats.org/officeDocument/2006/relationships/image" Target="../media/image130.png"/><Relationship Id="rId14" Type="http://schemas.openxmlformats.org/officeDocument/2006/relationships/image" Target="../media/image135.png"/><Relationship Id="rId22" Type="http://schemas.openxmlformats.org/officeDocument/2006/relationships/image" Target="../media/image14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13" Type="http://schemas.openxmlformats.org/officeDocument/2006/relationships/image" Target="../media/image155.png"/><Relationship Id="rId3" Type="http://schemas.openxmlformats.org/officeDocument/2006/relationships/image" Target="../media/image1.png"/><Relationship Id="rId7" Type="http://schemas.openxmlformats.org/officeDocument/2006/relationships/image" Target="../media/image149.png"/><Relationship Id="rId12" Type="http://schemas.openxmlformats.org/officeDocument/2006/relationships/image" Target="../media/image154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8.png"/><Relationship Id="rId11" Type="http://schemas.openxmlformats.org/officeDocument/2006/relationships/image" Target="../media/image153.png"/><Relationship Id="rId5" Type="http://schemas.openxmlformats.org/officeDocument/2006/relationships/image" Target="../media/image147.png"/><Relationship Id="rId15" Type="http://schemas.openxmlformats.org/officeDocument/2006/relationships/image" Target="../media/image157.png"/><Relationship Id="rId10" Type="http://schemas.openxmlformats.org/officeDocument/2006/relationships/image" Target="../media/image152.png"/><Relationship Id="rId4" Type="http://schemas.openxmlformats.org/officeDocument/2006/relationships/image" Target="../media/image146.png"/><Relationship Id="rId9" Type="http://schemas.openxmlformats.org/officeDocument/2006/relationships/image" Target="../media/image151.png"/><Relationship Id="rId14" Type="http://schemas.openxmlformats.org/officeDocument/2006/relationships/image" Target="../media/image15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png"/><Relationship Id="rId13" Type="http://schemas.openxmlformats.org/officeDocument/2006/relationships/image" Target="../media/image168.png"/><Relationship Id="rId18" Type="http://schemas.openxmlformats.org/officeDocument/2006/relationships/image" Target="../media/image173.png"/><Relationship Id="rId3" Type="http://schemas.openxmlformats.org/officeDocument/2006/relationships/image" Target="../media/image1.png"/><Relationship Id="rId7" Type="http://schemas.openxmlformats.org/officeDocument/2006/relationships/image" Target="../media/image162.png"/><Relationship Id="rId12" Type="http://schemas.openxmlformats.org/officeDocument/2006/relationships/image" Target="../media/image167.png"/><Relationship Id="rId17" Type="http://schemas.openxmlformats.org/officeDocument/2006/relationships/image" Target="../media/image172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7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1.png"/><Relationship Id="rId11" Type="http://schemas.openxmlformats.org/officeDocument/2006/relationships/image" Target="../media/image166.png"/><Relationship Id="rId5" Type="http://schemas.openxmlformats.org/officeDocument/2006/relationships/image" Target="../media/image160.png"/><Relationship Id="rId15" Type="http://schemas.openxmlformats.org/officeDocument/2006/relationships/image" Target="../media/image170.png"/><Relationship Id="rId10" Type="http://schemas.openxmlformats.org/officeDocument/2006/relationships/image" Target="../media/image165.png"/><Relationship Id="rId4" Type="http://schemas.openxmlformats.org/officeDocument/2006/relationships/image" Target="../media/image159.png"/><Relationship Id="rId9" Type="http://schemas.openxmlformats.org/officeDocument/2006/relationships/image" Target="../media/image164.png"/><Relationship Id="rId14" Type="http://schemas.openxmlformats.org/officeDocument/2006/relationships/image" Target="../media/image16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8.png"/><Relationship Id="rId3" Type="http://schemas.openxmlformats.org/officeDocument/2006/relationships/image" Target="../media/image1.png"/><Relationship Id="rId7" Type="http://schemas.openxmlformats.org/officeDocument/2006/relationships/image" Target="../media/image177.png"/><Relationship Id="rId12" Type="http://schemas.openxmlformats.org/officeDocument/2006/relationships/image" Target="../media/image18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6.png"/><Relationship Id="rId11" Type="http://schemas.openxmlformats.org/officeDocument/2006/relationships/image" Target="../media/image181.png"/><Relationship Id="rId5" Type="http://schemas.openxmlformats.org/officeDocument/2006/relationships/image" Target="../media/image175.png"/><Relationship Id="rId10" Type="http://schemas.openxmlformats.org/officeDocument/2006/relationships/image" Target="../media/image180.png"/><Relationship Id="rId4" Type="http://schemas.openxmlformats.org/officeDocument/2006/relationships/image" Target="../media/image174.png"/><Relationship Id="rId9" Type="http://schemas.openxmlformats.org/officeDocument/2006/relationships/image" Target="../media/image17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8.png"/><Relationship Id="rId13" Type="http://schemas.openxmlformats.org/officeDocument/2006/relationships/image" Target="../media/image193.png"/><Relationship Id="rId18" Type="http://schemas.openxmlformats.org/officeDocument/2006/relationships/image" Target="../media/image198.png"/><Relationship Id="rId3" Type="http://schemas.openxmlformats.org/officeDocument/2006/relationships/image" Target="../media/image183.png"/><Relationship Id="rId7" Type="http://schemas.openxmlformats.org/officeDocument/2006/relationships/image" Target="../media/image187.png"/><Relationship Id="rId12" Type="http://schemas.openxmlformats.org/officeDocument/2006/relationships/image" Target="../media/image192.png"/><Relationship Id="rId17" Type="http://schemas.openxmlformats.org/officeDocument/2006/relationships/image" Target="../media/image197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9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6.png"/><Relationship Id="rId11" Type="http://schemas.openxmlformats.org/officeDocument/2006/relationships/image" Target="../media/image191.png"/><Relationship Id="rId5" Type="http://schemas.openxmlformats.org/officeDocument/2006/relationships/image" Target="../media/image185.png"/><Relationship Id="rId15" Type="http://schemas.openxmlformats.org/officeDocument/2006/relationships/image" Target="../media/image195.png"/><Relationship Id="rId10" Type="http://schemas.openxmlformats.org/officeDocument/2006/relationships/image" Target="../media/image190.png"/><Relationship Id="rId4" Type="http://schemas.openxmlformats.org/officeDocument/2006/relationships/image" Target="../media/image184.png"/><Relationship Id="rId9" Type="http://schemas.openxmlformats.org/officeDocument/2006/relationships/image" Target="../media/image189.png"/><Relationship Id="rId14" Type="http://schemas.openxmlformats.org/officeDocument/2006/relationships/image" Target="../media/image19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4.png"/><Relationship Id="rId3" Type="http://schemas.openxmlformats.org/officeDocument/2006/relationships/image" Target="../media/image199.png"/><Relationship Id="rId7" Type="http://schemas.openxmlformats.org/officeDocument/2006/relationships/image" Target="../media/image20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2.png"/><Relationship Id="rId5" Type="http://schemas.openxmlformats.org/officeDocument/2006/relationships/image" Target="../media/image201.png"/><Relationship Id="rId10" Type="http://schemas.openxmlformats.org/officeDocument/2006/relationships/image" Target="../media/image206.png"/><Relationship Id="rId4" Type="http://schemas.openxmlformats.org/officeDocument/2006/relationships/image" Target="../media/image200.png"/><Relationship Id="rId9" Type="http://schemas.openxmlformats.org/officeDocument/2006/relationships/image" Target="../media/image20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1.png"/><Relationship Id="rId13" Type="http://schemas.openxmlformats.org/officeDocument/2006/relationships/image" Target="../media/image216.png"/><Relationship Id="rId18" Type="http://schemas.openxmlformats.org/officeDocument/2006/relationships/image" Target="../media/image221.png"/><Relationship Id="rId3" Type="http://schemas.openxmlformats.org/officeDocument/2006/relationships/image" Target="../media/image1.png"/><Relationship Id="rId7" Type="http://schemas.openxmlformats.org/officeDocument/2006/relationships/image" Target="../media/image210.png"/><Relationship Id="rId12" Type="http://schemas.openxmlformats.org/officeDocument/2006/relationships/image" Target="../media/image215.png"/><Relationship Id="rId17" Type="http://schemas.openxmlformats.org/officeDocument/2006/relationships/image" Target="../media/image220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2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9.png"/><Relationship Id="rId11" Type="http://schemas.openxmlformats.org/officeDocument/2006/relationships/image" Target="../media/image214.png"/><Relationship Id="rId5" Type="http://schemas.openxmlformats.org/officeDocument/2006/relationships/image" Target="../media/image208.png"/><Relationship Id="rId15" Type="http://schemas.openxmlformats.org/officeDocument/2006/relationships/image" Target="../media/image218.png"/><Relationship Id="rId10" Type="http://schemas.openxmlformats.org/officeDocument/2006/relationships/image" Target="../media/image213.png"/><Relationship Id="rId19" Type="http://schemas.openxmlformats.org/officeDocument/2006/relationships/image" Target="../media/image222.png"/><Relationship Id="rId4" Type="http://schemas.openxmlformats.org/officeDocument/2006/relationships/image" Target="../media/image207.png"/><Relationship Id="rId9" Type="http://schemas.openxmlformats.org/officeDocument/2006/relationships/image" Target="../media/image212.png"/><Relationship Id="rId14" Type="http://schemas.openxmlformats.org/officeDocument/2006/relationships/image" Target="../media/image21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7.png"/><Relationship Id="rId13" Type="http://schemas.openxmlformats.org/officeDocument/2006/relationships/image" Target="../media/image232.png"/><Relationship Id="rId3" Type="http://schemas.openxmlformats.org/officeDocument/2006/relationships/image" Target="../media/image1.png"/><Relationship Id="rId7" Type="http://schemas.openxmlformats.org/officeDocument/2006/relationships/image" Target="../media/image226.png"/><Relationship Id="rId12" Type="http://schemas.openxmlformats.org/officeDocument/2006/relationships/image" Target="../media/image231.png"/><Relationship Id="rId17" Type="http://schemas.openxmlformats.org/officeDocument/2006/relationships/image" Target="../media/image236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5.png"/><Relationship Id="rId11" Type="http://schemas.openxmlformats.org/officeDocument/2006/relationships/image" Target="../media/image230.png"/><Relationship Id="rId5" Type="http://schemas.openxmlformats.org/officeDocument/2006/relationships/image" Target="../media/image224.png"/><Relationship Id="rId15" Type="http://schemas.openxmlformats.org/officeDocument/2006/relationships/image" Target="../media/image234.png"/><Relationship Id="rId10" Type="http://schemas.openxmlformats.org/officeDocument/2006/relationships/image" Target="../media/image229.png"/><Relationship Id="rId4" Type="http://schemas.openxmlformats.org/officeDocument/2006/relationships/image" Target="../media/image223.png"/><Relationship Id="rId9" Type="http://schemas.openxmlformats.org/officeDocument/2006/relationships/image" Target="../media/image228.png"/><Relationship Id="rId14" Type="http://schemas.openxmlformats.org/officeDocument/2006/relationships/image" Target="../media/image23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1.png"/><Relationship Id="rId13" Type="http://schemas.openxmlformats.org/officeDocument/2006/relationships/image" Target="../media/image246.png"/><Relationship Id="rId18" Type="http://schemas.openxmlformats.org/officeDocument/2006/relationships/image" Target="../media/image251.png"/><Relationship Id="rId3" Type="http://schemas.openxmlformats.org/officeDocument/2006/relationships/image" Target="../media/image1.png"/><Relationship Id="rId7" Type="http://schemas.openxmlformats.org/officeDocument/2006/relationships/image" Target="../media/image240.png"/><Relationship Id="rId12" Type="http://schemas.openxmlformats.org/officeDocument/2006/relationships/image" Target="../media/image245.png"/><Relationship Id="rId17" Type="http://schemas.openxmlformats.org/officeDocument/2006/relationships/image" Target="../media/image250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2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9.png"/><Relationship Id="rId11" Type="http://schemas.openxmlformats.org/officeDocument/2006/relationships/image" Target="../media/image244.png"/><Relationship Id="rId5" Type="http://schemas.openxmlformats.org/officeDocument/2006/relationships/image" Target="../media/image238.png"/><Relationship Id="rId15" Type="http://schemas.openxmlformats.org/officeDocument/2006/relationships/image" Target="../media/image248.png"/><Relationship Id="rId10" Type="http://schemas.openxmlformats.org/officeDocument/2006/relationships/image" Target="../media/image243.png"/><Relationship Id="rId4" Type="http://schemas.openxmlformats.org/officeDocument/2006/relationships/image" Target="../media/image237.png"/><Relationship Id="rId9" Type="http://schemas.openxmlformats.org/officeDocument/2006/relationships/image" Target="../media/image242.png"/><Relationship Id="rId14" Type="http://schemas.openxmlformats.org/officeDocument/2006/relationships/image" Target="../media/image24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6.png"/><Relationship Id="rId13" Type="http://schemas.openxmlformats.org/officeDocument/2006/relationships/image" Target="../media/image261.png"/><Relationship Id="rId18" Type="http://schemas.openxmlformats.org/officeDocument/2006/relationships/image" Target="../media/image266.png"/><Relationship Id="rId3" Type="http://schemas.openxmlformats.org/officeDocument/2006/relationships/image" Target="../media/image1.png"/><Relationship Id="rId21" Type="http://schemas.openxmlformats.org/officeDocument/2006/relationships/image" Target="../media/image269.png"/><Relationship Id="rId7" Type="http://schemas.openxmlformats.org/officeDocument/2006/relationships/image" Target="../media/image255.png"/><Relationship Id="rId12" Type="http://schemas.openxmlformats.org/officeDocument/2006/relationships/image" Target="../media/image260.png"/><Relationship Id="rId17" Type="http://schemas.openxmlformats.org/officeDocument/2006/relationships/image" Target="../media/image265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264.png"/><Relationship Id="rId20" Type="http://schemas.openxmlformats.org/officeDocument/2006/relationships/image" Target="../media/image2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4.png"/><Relationship Id="rId11" Type="http://schemas.openxmlformats.org/officeDocument/2006/relationships/image" Target="../media/image259.png"/><Relationship Id="rId5" Type="http://schemas.openxmlformats.org/officeDocument/2006/relationships/image" Target="../media/image253.png"/><Relationship Id="rId15" Type="http://schemas.openxmlformats.org/officeDocument/2006/relationships/image" Target="../media/image263.png"/><Relationship Id="rId10" Type="http://schemas.openxmlformats.org/officeDocument/2006/relationships/image" Target="../media/image258.png"/><Relationship Id="rId19" Type="http://schemas.openxmlformats.org/officeDocument/2006/relationships/image" Target="../media/image267.png"/><Relationship Id="rId4" Type="http://schemas.openxmlformats.org/officeDocument/2006/relationships/image" Target="../media/image252.png"/><Relationship Id="rId9" Type="http://schemas.openxmlformats.org/officeDocument/2006/relationships/image" Target="../media/image257.png"/><Relationship Id="rId14" Type="http://schemas.openxmlformats.org/officeDocument/2006/relationships/image" Target="../media/image262.png"/><Relationship Id="rId22" Type="http://schemas.openxmlformats.org/officeDocument/2006/relationships/image" Target="../media/image27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5.png"/><Relationship Id="rId13" Type="http://schemas.openxmlformats.org/officeDocument/2006/relationships/image" Target="../media/image280.png"/><Relationship Id="rId18" Type="http://schemas.openxmlformats.org/officeDocument/2006/relationships/image" Target="../media/image285.png"/><Relationship Id="rId26" Type="http://schemas.openxmlformats.org/officeDocument/2006/relationships/image" Target="../media/image293.png"/><Relationship Id="rId3" Type="http://schemas.openxmlformats.org/officeDocument/2006/relationships/image" Target="../media/image1.png"/><Relationship Id="rId21" Type="http://schemas.openxmlformats.org/officeDocument/2006/relationships/image" Target="../media/image288.png"/><Relationship Id="rId7" Type="http://schemas.openxmlformats.org/officeDocument/2006/relationships/image" Target="../media/image274.png"/><Relationship Id="rId12" Type="http://schemas.openxmlformats.org/officeDocument/2006/relationships/image" Target="../media/image279.png"/><Relationship Id="rId17" Type="http://schemas.openxmlformats.org/officeDocument/2006/relationships/image" Target="../media/image284.png"/><Relationship Id="rId25" Type="http://schemas.openxmlformats.org/officeDocument/2006/relationships/image" Target="../media/image292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283.png"/><Relationship Id="rId20" Type="http://schemas.openxmlformats.org/officeDocument/2006/relationships/image" Target="../media/image28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3.png"/><Relationship Id="rId11" Type="http://schemas.openxmlformats.org/officeDocument/2006/relationships/image" Target="../media/image278.png"/><Relationship Id="rId24" Type="http://schemas.openxmlformats.org/officeDocument/2006/relationships/image" Target="../media/image291.png"/><Relationship Id="rId5" Type="http://schemas.openxmlformats.org/officeDocument/2006/relationships/image" Target="../media/image272.png"/><Relationship Id="rId15" Type="http://schemas.openxmlformats.org/officeDocument/2006/relationships/image" Target="../media/image282.png"/><Relationship Id="rId23" Type="http://schemas.openxmlformats.org/officeDocument/2006/relationships/image" Target="../media/image290.png"/><Relationship Id="rId10" Type="http://schemas.openxmlformats.org/officeDocument/2006/relationships/image" Target="../media/image277.png"/><Relationship Id="rId19" Type="http://schemas.openxmlformats.org/officeDocument/2006/relationships/image" Target="../media/image286.png"/><Relationship Id="rId4" Type="http://schemas.openxmlformats.org/officeDocument/2006/relationships/image" Target="../media/image271.png"/><Relationship Id="rId9" Type="http://schemas.openxmlformats.org/officeDocument/2006/relationships/image" Target="../media/image276.png"/><Relationship Id="rId14" Type="http://schemas.openxmlformats.org/officeDocument/2006/relationships/image" Target="../media/image281.png"/><Relationship Id="rId22" Type="http://schemas.openxmlformats.org/officeDocument/2006/relationships/image" Target="../media/image289.png"/><Relationship Id="rId27" Type="http://schemas.openxmlformats.org/officeDocument/2006/relationships/image" Target="../media/image29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9.png"/><Relationship Id="rId13" Type="http://schemas.openxmlformats.org/officeDocument/2006/relationships/image" Target="../media/image304.png"/><Relationship Id="rId18" Type="http://schemas.openxmlformats.org/officeDocument/2006/relationships/image" Target="../media/image309.png"/><Relationship Id="rId3" Type="http://schemas.openxmlformats.org/officeDocument/2006/relationships/image" Target="../media/image1.png"/><Relationship Id="rId21" Type="http://schemas.openxmlformats.org/officeDocument/2006/relationships/image" Target="../media/image312.png"/><Relationship Id="rId7" Type="http://schemas.openxmlformats.org/officeDocument/2006/relationships/image" Target="../media/image298.png"/><Relationship Id="rId12" Type="http://schemas.openxmlformats.org/officeDocument/2006/relationships/image" Target="../media/image303.png"/><Relationship Id="rId17" Type="http://schemas.openxmlformats.org/officeDocument/2006/relationships/image" Target="../media/image308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307.png"/><Relationship Id="rId20" Type="http://schemas.openxmlformats.org/officeDocument/2006/relationships/image" Target="../media/image3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7.png"/><Relationship Id="rId11" Type="http://schemas.openxmlformats.org/officeDocument/2006/relationships/image" Target="../media/image302.png"/><Relationship Id="rId24" Type="http://schemas.openxmlformats.org/officeDocument/2006/relationships/image" Target="../media/image315.png"/><Relationship Id="rId5" Type="http://schemas.openxmlformats.org/officeDocument/2006/relationships/image" Target="../media/image296.png"/><Relationship Id="rId15" Type="http://schemas.openxmlformats.org/officeDocument/2006/relationships/image" Target="../media/image306.png"/><Relationship Id="rId23" Type="http://schemas.openxmlformats.org/officeDocument/2006/relationships/image" Target="../media/image314.png"/><Relationship Id="rId10" Type="http://schemas.openxmlformats.org/officeDocument/2006/relationships/image" Target="../media/image301.png"/><Relationship Id="rId19" Type="http://schemas.openxmlformats.org/officeDocument/2006/relationships/image" Target="../media/image310.png"/><Relationship Id="rId4" Type="http://schemas.openxmlformats.org/officeDocument/2006/relationships/image" Target="../media/image295.png"/><Relationship Id="rId9" Type="http://schemas.openxmlformats.org/officeDocument/2006/relationships/image" Target="../media/image300.png"/><Relationship Id="rId14" Type="http://schemas.openxmlformats.org/officeDocument/2006/relationships/image" Target="../media/image305.png"/><Relationship Id="rId22" Type="http://schemas.openxmlformats.org/officeDocument/2006/relationships/image" Target="../media/image31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0.png"/><Relationship Id="rId13" Type="http://schemas.openxmlformats.org/officeDocument/2006/relationships/image" Target="../media/image325.png"/><Relationship Id="rId18" Type="http://schemas.openxmlformats.org/officeDocument/2006/relationships/image" Target="../media/image330.png"/><Relationship Id="rId26" Type="http://schemas.openxmlformats.org/officeDocument/2006/relationships/image" Target="../media/image338.png"/><Relationship Id="rId3" Type="http://schemas.openxmlformats.org/officeDocument/2006/relationships/image" Target="../media/image1.png"/><Relationship Id="rId21" Type="http://schemas.openxmlformats.org/officeDocument/2006/relationships/image" Target="../media/image333.png"/><Relationship Id="rId7" Type="http://schemas.openxmlformats.org/officeDocument/2006/relationships/image" Target="../media/image319.png"/><Relationship Id="rId12" Type="http://schemas.openxmlformats.org/officeDocument/2006/relationships/image" Target="../media/image324.png"/><Relationship Id="rId17" Type="http://schemas.openxmlformats.org/officeDocument/2006/relationships/image" Target="../media/image329.png"/><Relationship Id="rId25" Type="http://schemas.openxmlformats.org/officeDocument/2006/relationships/image" Target="../media/image337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328.png"/><Relationship Id="rId20" Type="http://schemas.openxmlformats.org/officeDocument/2006/relationships/image" Target="../media/image3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8.png"/><Relationship Id="rId11" Type="http://schemas.openxmlformats.org/officeDocument/2006/relationships/image" Target="../media/image323.png"/><Relationship Id="rId24" Type="http://schemas.openxmlformats.org/officeDocument/2006/relationships/image" Target="../media/image336.png"/><Relationship Id="rId5" Type="http://schemas.openxmlformats.org/officeDocument/2006/relationships/image" Target="../media/image317.png"/><Relationship Id="rId15" Type="http://schemas.openxmlformats.org/officeDocument/2006/relationships/image" Target="../media/image327.png"/><Relationship Id="rId23" Type="http://schemas.openxmlformats.org/officeDocument/2006/relationships/image" Target="../media/image335.png"/><Relationship Id="rId10" Type="http://schemas.openxmlformats.org/officeDocument/2006/relationships/image" Target="../media/image322.png"/><Relationship Id="rId19" Type="http://schemas.openxmlformats.org/officeDocument/2006/relationships/image" Target="../media/image331.png"/><Relationship Id="rId4" Type="http://schemas.openxmlformats.org/officeDocument/2006/relationships/image" Target="../media/image316.png"/><Relationship Id="rId9" Type="http://schemas.openxmlformats.org/officeDocument/2006/relationships/image" Target="../media/image321.png"/><Relationship Id="rId14" Type="http://schemas.openxmlformats.org/officeDocument/2006/relationships/image" Target="../media/image326.png"/><Relationship Id="rId22" Type="http://schemas.openxmlformats.org/officeDocument/2006/relationships/image" Target="../media/image334.png"/><Relationship Id="rId27" Type="http://schemas.openxmlformats.org/officeDocument/2006/relationships/image" Target="../media/image33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4.png"/><Relationship Id="rId13" Type="http://schemas.openxmlformats.org/officeDocument/2006/relationships/image" Target="../media/image349.png"/><Relationship Id="rId3" Type="http://schemas.openxmlformats.org/officeDocument/2006/relationships/image" Target="../media/image1.png"/><Relationship Id="rId7" Type="http://schemas.openxmlformats.org/officeDocument/2006/relationships/image" Target="../media/image343.png"/><Relationship Id="rId12" Type="http://schemas.openxmlformats.org/officeDocument/2006/relationships/image" Target="../media/image34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2.png"/><Relationship Id="rId11" Type="http://schemas.openxmlformats.org/officeDocument/2006/relationships/image" Target="../media/image347.png"/><Relationship Id="rId5" Type="http://schemas.openxmlformats.org/officeDocument/2006/relationships/image" Target="../media/image341.png"/><Relationship Id="rId10" Type="http://schemas.openxmlformats.org/officeDocument/2006/relationships/image" Target="../media/image346.png"/><Relationship Id="rId4" Type="http://schemas.openxmlformats.org/officeDocument/2006/relationships/image" Target="../media/image340.png"/><Relationship Id="rId9" Type="http://schemas.openxmlformats.org/officeDocument/2006/relationships/image" Target="../media/image345.png"/><Relationship Id="rId14" Type="http://schemas.openxmlformats.org/officeDocument/2006/relationships/image" Target="../media/image35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5.png"/><Relationship Id="rId13" Type="http://schemas.openxmlformats.org/officeDocument/2006/relationships/image" Target="../media/image360.png"/><Relationship Id="rId18" Type="http://schemas.openxmlformats.org/officeDocument/2006/relationships/image" Target="../media/image365.png"/><Relationship Id="rId3" Type="http://schemas.openxmlformats.org/officeDocument/2006/relationships/image" Target="../media/image1.png"/><Relationship Id="rId7" Type="http://schemas.openxmlformats.org/officeDocument/2006/relationships/image" Target="../media/image354.png"/><Relationship Id="rId12" Type="http://schemas.openxmlformats.org/officeDocument/2006/relationships/image" Target="../media/image359.png"/><Relationship Id="rId17" Type="http://schemas.openxmlformats.org/officeDocument/2006/relationships/image" Target="../media/image364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363.png"/><Relationship Id="rId20" Type="http://schemas.openxmlformats.org/officeDocument/2006/relationships/image" Target="../media/image36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3.png"/><Relationship Id="rId11" Type="http://schemas.openxmlformats.org/officeDocument/2006/relationships/image" Target="../media/image358.png"/><Relationship Id="rId5" Type="http://schemas.openxmlformats.org/officeDocument/2006/relationships/image" Target="../media/image352.png"/><Relationship Id="rId15" Type="http://schemas.openxmlformats.org/officeDocument/2006/relationships/image" Target="../media/image362.png"/><Relationship Id="rId10" Type="http://schemas.openxmlformats.org/officeDocument/2006/relationships/image" Target="../media/image357.png"/><Relationship Id="rId19" Type="http://schemas.openxmlformats.org/officeDocument/2006/relationships/image" Target="../media/image366.png"/><Relationship Id="rId4" Type="http://schemas.openxmlformats.org/officeDocument/2006/relationships/image" Target="../media/image351.png"/><Relationship Id="rId9" Type="http://schemas.openxmlformats.org/officeDocument/2006/relationships/image" Target="../media/image356.png"/><Relationship Id="rId14" Type="http://schemas.openxmlformats.org/officeDocument/2006/relationships/image" Target="../media/image36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2.png"/><Relationship Id="rId13" Type="http://schemas.openxmlformats.org/officeDocument/2006/relationships/image" Target="../media/image377.png"/><Relationship Id="rId3" Type="http://schemas.openxmlformats.org/officeDocument/2006/relationships/image" Target="../media/image1.png"/><Relationship Id="rId7" Type="http://schemas.openxmlformats.org/officeDocument/2006/relationships/image" Target="../media/image371.png"/><Relationship Id="rId12" Type="http://schemas.openxmlformats.org/officeDocument/2006/relationships/image" Target="../media/image37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0.png"/><Relationship Id="rId11" Type="http://schemas.openxmlformats.org/officeDocument/2006/relationships/image" Target="../media/image375.png"/><Relationship Id="rId5" Type="http://schemas.openxmlformats.org/officeDocument/2006/relationships/image" Target="../media/image369.png"/><Relationship Id="rId10" Type="http://schemas.openxmlformats.org/officeDocument/2006/relationships/image" Target="../media/image374.png"/><Relationship Id="rId4" Type="http://schemas.openxmlformats.org/officeDocument/2006/relationships/image" Target="../media/image368.png"/><Relationship Id="rId9" Type="http://schemas.openxmlformats.org/officeDocument/2006/relationships/image" Target="../media/image37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2.png"/><Relationship Id="rId13" Type="http://schemas.openxmlformats.org/officeDocument/2006/relationships/image" Target="../media/image387.png"/><Relationship Id="rId18" Type="http://schemas.openxmlformats.org/officeDocument/2006/relationships/image" Target="../media/image392.png"/><Relationship Id="rId3" Type="http://schemas.openxmlformats.org/officeDocument/2006/relationships/image" Target="../media/image1.png"/><Relationship Id="rId7" Type="http://schemas.openxmlformats.org/officeDocument/2006/relationships/image" Target="../media/image381.png"/><Relationship Id="rId12" Type="http://schemas.openxmlformats.org/officeDocument/2006/relationships/image" Target="../media/image386.png"/><Relationship Id="rId17" Type="http://schemas.openxmlformats.org/officeDocument/2006/relationships/image" Target="../media/image391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390.png"/><Relationship Id="rId20" Type="http://schemas.openxmlformats.org/officeDocument/2006/relationships/image" Target="../media/image39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0.png"/><Relationship Id="rId11" Type="http://schemas.openxmlformats.org/officeDocument/2006/relationships/image" Target="../media/image385.png"/><Relationship Id="rId5" Type="http://schemas.openxmlformats.org/officeDocument/2006/relationships/image" Target="../media/image379.png"/><Relationship Id="rId15" Type="http://schemas.openxmlformats.org/officeDocument/2006/relationships/image" Target="../media/image389.png"/><Relationship Id="rId10" Type="http://schemas.openxmlformats.org/officeDocument/2006/relationships/image" Target="../media/image384.png"/><Relationship Id="rId19" Type="http://schemas.openxmlformats.org/officeDocument/2006/relationships/image" Target="../media/image393.png"/><Relationship Id="rId4" Type="http://schemas.openxmlformats.org/officeDocument/2006/relationships/image" Target="../media/image378.png"/><Relationship Id="rId9" Type="http://schemas.openxmlformats.org/officeDocument/2006/relationships/image" Target="../media/image383.png"/><Relationship Id="rId14" Type="http://schemas.openxmlformats.org/officeDocument/2006/relationships/image" Target="../media/image38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0.png"/><Relationship Id="rId13" Type="http://schemas.openxmlformats.org/officeDocument/2006/relationships/image" Target="../media/image405.png"/><Relationship Id="rId18" Type="http://schemas.openxmlformats.org/officeDocument/2006/relationships/image" Target="../media/image410.png"/><Relationship Id="rId3" Type="http://schemas.openxmlformats.org/officeDocument/2006/relationships/image" Target="../media/image395.png"/><Relationship Id="rId21" Type="http://schemas.openxmlformats.org/officeDocument/2006/relationships/image" Target="../media/image413.png"/><Relationship Id="rId7" Type="http://schemas.openxmlformats.org/officeDocument/2006/relationships/image" Target="../media/image399.png"/><Relationship Id="rId12" Type="http://schemas.openxmlformats.org/officeDocument/2006/relationships/image" Target="../media/image404.png"/><Relationship Id="rId17" Type="http://schemas.openxmlformats.org/officeDocument/2006/relationships/image" Target="../media/image409.pn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408.png"/><Relationship Id="rId20" Type="http://schemas.openxmlformats.org/officeDocument/2006/relationships/image" Target="../media/image4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8.png"/><Relationship Id="rId11" Type="http://schemas.openxmlformats.org/officeDocument/2006/relationships/image" Target="../media/image403.png"/><Relationship Id="rId5" Type="http://schemas.openxmlformats.org/officeDocument/2006/relationships/image" Target="../media/image397.png"/><Relationship Id="rId15" Type="http://schemas.openxmlformats.org/officeDocument/2006/relationships/image" Target="../media/image407.png"/><Relationship Id="rId10" Type="http://schemas.openxmlformats.org/officeDocument/2006/relationships/image" Target="../media/image402.png"/><Relationship Id="rId19" Type="http://schemas.openxmlformats.org/officeDocument/2006/relationships/image" Target="../media/image411.png"/><Relationship Id="rId4" Type="http://schemas.openxmlformats.org/officeDocument/2006/relationships/image" Target="../media/image396.png"/><Relationship Id="rId9" Type="http://schemas.openxmlformats.org/officeDocument/2006/relationships/image" Target="../media/image401.png"/><Relationship Id="rId14" Type="http://schemas.openxmlformats.org/officeDocument/2006/relationships/image" Target="../media/image406.png"/><Relationship Id="rId22" Type="http://schemas.openxmlformats.org/officeDocument/2006/relationships/image" Target="../media/image41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9.png"/><Relationship Id="rId13" Type="http://schemas.openxmlformats.org/officeDocument/2006/relationships/image" Target="../media/image424.png"/><Relationship Id="rId18" Type="http://schemas.openxmlformats.org/officeDocument/2006/relationships/image" Target="../media/image429.png"/><Relationship Id="rId26" Type="http://schemas.openxmlformats.org/officeDocument/2006/relationships/image" Target="../media/image437.png"/><Relationship Id="rId3" Type="http://schemas.openxmlformats.org/officeDocument/2006/relationships/image" Target="../media/image1.png"/><Relationship Id="rId21" Type="http://schemas.openxmlformats.org/officeDocument/2006/relationships/image" Target="../media/image432.png"/><Relationship Id="rId7" Type="http://schemas.openxmlformats.org/officeDocument/2006/relationships/image" Target="../media/image418.png"/><Relationship Id="rId12" Type="http://schemas.openxmlformats.org/officeDocument/2006/relationships/image" Target="../media/image423.png"/><Relationship Id="rId17" Type="http://schemas.openxmlformats.org/officeDocument/2006/relationships/image" Target="../media/image428.png"/><Relationship Id="rId25" Type="http://schemas.openxmlformats.org/officeDocument/2006/relationships/image" Target="../media/image436.pn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427.png"/><Relationship Id="rId20" Type="http://schemas.openxmlformats.org/officeDocument/2006/relationships/image" Target="../media/image4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7.png"/><Relationship Id="rId11" Type="http://schemas.openxmlformats.org/officeDocument/2006/relationships/image" Target="../media/image422.png"/><Relationship Id="rId24" Type="http://schemas.openxmlformats.org/officeDocument/2006/relationships/image" Target="../media/image435.png"/><Relationship Id="rId5" Type="http://schemas.openxmlformats.org/officeDocument/2006/relationships/image" Target="../media/image416.png"/><Relationship Id="rId15" Type="http://schemas.openxmlformats.org/officeDocument/2006/relationships/image" Target="../media/image426.png"/><Relationship Id="rId23" Type="http://schemas.openxmlformats.org/officeDocument/2006/relationships/image" Target="../media/image434.png"/><Relationship Id="rId10" Type="http://schemas.openxmlformats.org/officeDocument/2006/relationships/image" Target="../media/image421.png"/><Relationship Id="rId19" Type="http://schemas.openxmlformats.org/officeDocument/2006/relationships/image" Target="../media/image430.png"/><Relationship Id="rId4" Type="http://schemas.openxmlformats.org/officeDocument/2006/relationships/image" Target="../media/image415.png"/><Relationship Id="rId9" Type="http://schemas.openxmlformats.org/officeDocument/2006/relationships/image" Target="../media/image420.png"/><Relationship Id="rId14" Type="http://schemas.openxmlformats.org/officeDocument/2006/relationships/image" Target="../media/image425.png"/><Relationship Id="rId22" Type="http://schemas.openxmlformats.org/officeDocument/2006/relationships/image" Target="../media/image43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447.png"/><Relationship Id="rId3" Type="http://schemas.openxmlformats.org/officeDocument/2006/relationships/image" Target="../media/image438.png"/><Relationship Id="rId7" Type="http://schemas.openxmlformats.org/officeDocument/2006/relationships/image" Target="../media/image442.png"/><Relationship Id="rId12" Type="http://schemas.openxmlformats.org/officeDocument/2006/relationships/image" Target="../media/image446.png"/><Relationship Id="rId17" Type="http://schemas.openxmlformats.org/officeDocument/2006/relationships/image" Target="../media/image451.pn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4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1.png"/><Relationship Id="rId11" Type="http://schemas.openxmlformats.org/officeDocument/2006/relationships/image" Target="../media/image445.png"/><Relationship Id="rId5" Type="http://schemas.openxmlformats.org/officeDocument/2006/relationships/image" Target="../media/image440.png"/><Relationship Id="rId15" Type="http://schemas.openxmlformats.org/officeDocument/2006/relationships/image" Target="../media/image449.png"/><Relationship Id="rId10" Type="http://schemas.openxmlformats.org/officeDocument/2006/relationships/image" Target="../media/image444.png"/><Relationship Id="rId4" Type="http://schemas.openxmlformats.org/officeDocument/2006/relationships/image" Target="../media/image439.png"/><Relationship Id="rId9" Type="http://schemas.openxmlformats.org/officeDocument/2006/relationships/image" Target="../media/image443.png"/><Relationship Id="rId14" Type="http://schemas.openxmlformats.org/officeDocument/2006/relationships/image" Target="../media/image44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6.png"/><Relationship Id="rId13" Type="http://schemas.openxmlformats.org/officeDocument/2006/relationships/image" Target="../media/image461.png"/><Relationship Id="rId3" Type="http://schemas.openxmlformats.org/officeDocument/2006/relationships/image" Target="../media/image1.png"/><Relationship Id="rId7" Type="http://schemas.openxmlformats.org/officeDocument/2006/relationships/image" Target="../media/image455.png"/><Relationship Id="rId12" Type="http://schemas.openxmlformats.org/officeDocument/2006/relationships/image" Target="../media/image460.png"/><Relationship Id="rId17" Type="http://schemas.openxmlformats.org/officeDocument/2006/relationships/image" Target="../media/image465.png"/><Relationship Id="rId2" Type="http://schemas.openxmlformats.org/officeDocument/2006/relationships/notesSlide" Target="../notesSlides/notesSlide31.xml"/><Relationship Id="rId16" Type="http://schemas.openxmlformats.org/officeDocument/2006/relationships/image" Target="../media/image46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4.png"/><Relationship Id="rId11" Type="http://schemas.openxmlformats.org/officeDocument/2006/relationships/image" Target="../media/image459.png"/><Relationship Id="rId5" Type="http://schemas.openxmlformats.org/officeDocument/2006/relationships/image" Target="../media/image453.png"/><Relationship Id="rId15" Type="http://schemas.openxmlformats.org/officeDocument/2006/relationships/image" Target="../media/image463.png"/><Relationship Id="rId10" Type="http://schemas.openxmlformats.org/officeDocument/2006/relationships/image" Target="../media/image458.png"/><Relationship Id="rId4" Type="http://schemas.openxmlformats.org/officeDocument/2006/relationships/image" Target="../media/image452.png"/><Relationship Id="rId9" Type="http://schemas.openxmlformats.org/officeDocument/2006/relationships/image" Target="../media/image457.png"/><Relationship Id="rId14" Type="http://schemas.openxmlformats.org/officeDocument/2006/relationships/image" Target="../media/image46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0.png"/><Relationship Id="rId13" Type="http://schemas.openxmlformats.org/officeDocument/2006/relationships/image" Target="../media/image475.png"/><Relationship Id="rId3" Type="http://schemas.openxmlformats.org/officeDocument/2006/relationships/image" Target="../media/image1.png"/><Relationship Id="rId7" Type="http://schemas.openxmlformats.org/officeDocument/2006/relationships/image" Target="../media/image469.png"/><Relationship Id="rId12" Type="http://schemas.openxmlformats.org/officeDocument/2006/relationships/image" Target="../media/image47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8.png"/><Relationship Id="rId11" Type="http://schemas.openxmlformats.org/officeDocument/2006/relationships/image" Target="../media/image473.png"/><Relationship Id="rId5" Type="http://schemas.openxmlformats.org/officeDocument/2006/relationships/image" Target="../media/image467.png"/><Relationship Id="rId10" Type="http://schemas.openxmlformats.org/officeDocument/2006/relationships/image" Target="../media/image472.png"/><Relationship Id="rId4" Type="http://schemas.openxmlformats.org/officeDocument/2006/relationships/image" Target="../media/image466.png"/><Relationship Id="rId9" Type="http://schemas.openxmlformats.org/officeDocument/2006/relationships/image" Target="../media/image47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26" Type="http://schemas.openxmlformats.org/officeDocument/2006/relationships/image" Target="../media/image51.png"/><Relationship Id="rId3" Type="http://schemas.openxmlformats.org/officeDocument/2006/relationships/image" Target="../media/image1.png"/><Relationship Id="rId21" Type="http://schemas.openxmlformats.org/officeDocument/2006/relationships/image" Target="../media/image46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5" Type="http://schemas.openxmlformats.org/officeDocument/2006/relationships/image" Target="../media/image50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1.png"/><Relationship Id="rId20" Type="http://schemas.openxmlformats.org/officeDocument/2006/relationships/image" Target="../media/image45.png"/><Relationship Id="rId29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24" Type="http://schemas.openxmlformats.org/officeDocument/2006/relationships/image" Target="../media/image49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23" Type="http://schemas.openxmlformats.org/officeDocument/2006/relationships/image" Target="../media/image48.png"/><Relationship Id="rId28" Type="http://schemas.openxmlformats.org/officeDocument/2006/relationships/image" Target="../media/image53.png"/><Relationship Id="rId10" Type="http://schemas.openxmlformats.org/officeDocument/2006/relationships/image" Target="../media/image35.png"/><Relationship Id="rId19" Type="http://schemas.openxmlformats.org/officeDocument/2006/relationships/image" Target="../media/image44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Relationship Id="rId22" Type="http://schemas.openxmlformats.org/officeDocument/2006/relationships/image" Target="../media/image47.png"/><Relationship Id="rId27" Type="http://schemas.openxmlformats.org/officeDocument/2006/relationships/image" Target="../media/image5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18" Type="http://schemas.openxmlformats.org/officeDocument/2006/relationships/image" Target="../media/image69.png"/><Relationship Id="rId3" Type="http://schemas.openxmlformats.org/officeDocument/2006/relationships/image" Target="../media/image1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17" Type="http://schemas.openxmlformats.org/officeDocument/2006/relationships/image" Target="../media/image68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5" Type="http://schemas.openxmlformats.org/officeDocument/2006/relationships/image" Target="../media/image66.png"/><Relationship Id="rId10" Type="http://schemas.openxmlformats.org/officeDocument/2006/relationships/image" Target="../media/image61.png"/><Relationship Id="rId19" Type="http://schemas.openxmlformats.org/officeDocument/2006/relationships/image" Target="../media/image70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Relationship Id="rId14" Type="http://schemas.openxmlformats.org/officeDocument/2006/relationships/image" Target="../media/image6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1.png"/><Relationship Id="rId7" Type="http://schemas.openxmlformats.org/officeDocument/2006/relationships/image" Target="../media/image74.png"/><Relationship Id="rId12" Type="http://schemas.openxmlformats.org/officeDocument/2006/relationships/image" Target="../media/image7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72.png"/><Relationship Id="rId10" Type="http://schemas.openxmlformats.org/officeDocument/2006/relationships/image" Target="../media/image77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9.png"/><Relationship Id="rId18" Type="http://schemas.openxmlformats.org/officeDocument/2006/relationships/image" Target="../media/image94.png"/><Relationship Id="rId3" Type="http://schemas.openxmlformats.org/officeDocument/2006/relationships/image" Target="../media/image1.png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17" Type="http://schemas.openxmlformats.org/officeDocument/2006/relationships/image" Target="../media/image93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92.png"/><Relationship Id="rId20" Type="http://schemas.openxmlformats.org/officeDocument/2006/relationships/image" Target="../media/image9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5" Type="http://schemas.openxmlformats.org/officeDocument/2006/relationships/image" Target="../media/image81.png"/><Relationship Id="rId15" Type="http://schemas.openxmlformats.org/officeDocument/2006/relationships/image" Target="../media/image91.png"/><Relationship Id="rId10" Type="http://schemas.openxmlformats.org/officeDocument/2006/relationships/image" Target="../media/image86.png"/><Relationship Id="rId19" Type="http://schemas.openxmlformats.org/officeDocument/2006/relationships/image" Target="../media/image95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Relationship Id="rId14" Type="http://schemas.openxmlformats.org/officeDocument/2006/relationships/image" Target="../media/image9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image" Target="../media/image106.png"/><Relationship Id="rId3" Type="http://schemas.openxmlformats.org/officeDocument/2006/relationships/image" Target="../media/image1.png"/><Relationship Id="rId7" Type="http://schemas.openxmlformats.org/officeDocument/2006/relationships/image" Target="../media/image100.png"/><Relationship Id="rId12" Type="http://schemas.openxmlformats.org/officeDocument/2006/relationships/image" Target="../media/image10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9.png"/><Relationship Id="rId11" Type="http://schemas.openxmlformats.org/officeDocument/2006/relationships/image" Target="../media/image104.png"/><Relationship Id="rId5" Type="http://schemas.openxmlformats.org/officeDocument/2006/relationships/image" Target="../media/image98.png"/><Relationship Id="rId15" Type="http://schemas.openxmlformats.org/officeDocument/2006/relationships/image" Target="../media/image108.png"/><Relationship Id="rId10" Type="http://schemas.openxmlformats.org/officeDocument/2006/relationships/image" Target="../media/image103.png"/><Relationship Id="rId4" Type="http://schemas.openxmlformats.org/officeDocument/2006/relationships/image" Target="../media/image97.png"/><Relationship Id="rId9" Type="http://schemas.openxmlformats.org/officeDocument/2006/relationships/image" Target="../media/image102.png"/><Relationship Id="rId14" Type="http://schemas.openxmlformats.org/officeDocument/2006/relationships/image" Target="../media/image10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03498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03498"/>
            <a:ext cx="316855" cy="6254353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992" y="3182094"/>
            <a:ext cx="1560463" cy="137071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70864" y="6278463"/>
            <a:ext cx="3620988" cy="562273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362879" y="699492"/>
            <a:ext cx="828973" cy="932557"/>
          </a:xfrm>
          <a:prstGeom prst="rect">
            <a:avLst/>
          </a:prstGeom>
        </p:spPr>
      </p:pic>
      <p:pic>
        <p:nvPicPr>
          <p:cNvPr id="9" name="SK-1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83388" y="1467594"/>
            <a:ext cx="4206180" cy="3950196"/>
          </a:xfrm>
          <a:prstGeom prst="rect">
            <a:avLst/>
          </a:prstGeom>
        </p:spPr>
      </p:pic>
      <p:sp>
        <p:nvSpPr>
          <p:cNvPr id="10" name="SK-1-text-9"/>
          <p:cNvSpPr/>
          <p:nvPr/>
        </p:nvSpPr>
        <p:spPr>
          <a:xfrm>
            <a:off x="3115717" y="130225"/>
            <a:ext cx="5948363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4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475" dirty="0"/>
          </a:p>
        </p:txBody>
      </p:sp>
      <p:sp>
        <p:nvSpPr>
          <p:cNvPr id="11" name="SK-1-text-10"/>
          <p:cNvSpPr/>
          <p:nvPr/>
        </p:nvSpPr>
        <p:spPr>
          <a:xfrm>
            <a:off x="877788" y="1200150"/>
            <a:ext cx="510444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PARKINSON'S DISEASE</a:t>
            </a:r>
            <a:endParaRPr lang="en-US" sz="1725" dirty="0"/>
          </a:p>
        </p:txBody>
      </p:sp>
      <p:sp>
        <p:nvSpPr>
          <p:cNvPr id="12" name="SK-1-text-11"/>
          <p:cNvSpPr/>
          <p:nvPr/>
        </p:nvSpPr>
        <p:spPr>
          <a:xfrm>
            <a:off x="889992" y="1597819"/>
            <a:ext cx="6059388" cy="16595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6435"/>
              </a:lnSpc>
              <a:buNone/>
            </a:pPr>
            <a:r>
              <a:rPr lang="en-US" sz="58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 in</a:t>
            </a:r>
            <a:endParaRPr lang="en-US" sz="5850" dirty="0"/>
          </a:p>
          <a:p>
            <a:pPr marL="0" indent="0" algn="l">
              <a:lnSpc>
                <a:spcPts val="6435"/>
              </a:lnSpc>
              <a:buNone/>
            </a:pPr>
            <a:r>
              <a:rPr lang="en-US" sz="58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Primary Care</a:t>
            </a:r>
            <a:endParaRPr lang="en-US" sz="5850" dirty="0"/>
          </a:p>
        </p:txBody>
      </p:sp>
      <p:sp>
        <p:nvSpPr>
          <p:cNvPr id="13" name="SK-1-text-12"/>
          <p:cNvSpPr/>
          <p:nvPr/>
        </p:nvSpPr>
        <p:spPr>
          <a:xfrm>
            <a:off x="889992" y="3723829"/>
            <a:ext cx="11302008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850" dirty="0"/>
          </a:p>
        </p:txBody>
      </p:sp>
      <p:sp>
        <p:nvSpPr>
          <p:cNvPr id="14" name="SK-1-text-13"/>
          <p:cNvSpPr/>
          <p:nvPr/>
        </p:nvSpPr>
        <p:spPr>
          <a:xfrm>
            <a:off x="889992" y="4162723"/>
            <a:ext cx="11302008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Updated to NICE NG71 (Dec 2024) Standards</a:t>
            </a:r>
            <a:endParaRPr lang="en-US" sz="2250" dirty="0"/>
          </a:p>
        </p:txBody>
      </p:sp>
      <p:sp>
        <p:nvSpPr>
          <p:cNvPr id="15" name="SK-1-text-14"/>
          <p:cNvSpPr/>
          <p:nvPr/>
        </p:nvSpPr>
        <p:spPr>
          <a:xfrm>
            <a:off x="877788" y="4718298"/>
            <a:ext cx="6205686" cy="11246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242"/>
              </a:lnSpc>
              <a:buNone/>
            </a:pPr>
            <a:r>
              <a:rPr lang="en-US" sz="17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comprehensive guide for GP trainees on managing</a:t>
            </a:r>
            <a:endParaRPr lang="en-US" sz="1725" dirty="0"/>
          </a:p>
          <a:p>
            <a:pPr marL="0" indent="0" algn="l">
              <a:lnSpc>
                <a:spcPts val="2242"/>
              </a:lnSpc>
              <a:buNone/>
            </a:pPr>
            <a:r>
              <a:rPr lang="en-US" sz="17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Parkinson's Disease in primary care — from diagnosis and</a:t>
            </a:r>
            <a:endParaRPr lang="en-US" sz="1725" dirty="0"/>
          </a:p>
          <a:p>
            <a:pPr marL="0" indent="0" algn="l">
              <a:lnSpc>
                <a:spcPts val="2242"/>
              </a:lnSpc>
              <a:buNone/>
            </a:pPr>
            <a:r>
              <a:rPr lang="en-US" sz="17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monitoring to medications, complications, and</a:t>
            </a:r>
            <a:endParaRPr lang="en-US" sz="1725" dirty="0"/>
          </a:p>
          <a:p>
            <a:pPr marL="0" indent="0" algn="l">
              <a:lnSpc>
                <a:spcPts val="2242"/>
              </a:lnSpc>
              <a:buNone/>
            </a:pPr>
            <a:r>
              <a:rPr lang="en-US" sz="17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end-of-life planning.</a:t>
            </a:r>
            <a:endParaRPr lang="en-US" sz="1725" dirty="0"/>
          </a:p>
        </p:txBody>
      </p:sp>
      <p:sp>
        <p:nvSpPr>
          <p:cNvPr id="16" name="SK-1-text-15"/>
          <p:cNvSpPr/>
          <p:nvPr/>
        </p:nvSpPr>
        <p:spPr>
          <a:xfrm>
            <a:off x="889992" y="6192738"/>
            <a:ext cx="78790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Created May 2026 · www.bradfordvts.co.uk</a:t>
            </a:r>
            <a:endParaRPr lang="en-US" sz="1200" dirty="0"/>
          </a:p>
        </p:txBody>
      </p:sp>
      <p:sp>
        <p:nvSpPr>
          <p:cNvPr id="17" name="SK-1-text-16"/>
          <p:cNvSpPr/>
          <p:nvPr/>
        </p:nvSpPr>
        <p:spPr>
          <a:xfrm>
            <a:off x="889992" y="6412111"/>
            <a:ext cx="1130200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Always verify with current NICE/BNF guidance. Educational purposes only.</a:t>
            </a:r>
            <a:endParaRPr lang="en-US" sz="1200" dirty="0"/>
          </a:p>
        </p:txBody>
      </p:sp>
      <p:sp>
        <p:nvSpPr>
          <p:cNvPr id="18" name="SK-1-text-17"/>
          <p:cNvSpPr/>
          <p:nvPr/>
        </p:nvSpPr>
        <p:spPr>
          <a:xfrm>
            <a:off x="8592294" y="6638479"/>
            <a:ext cx="1807369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19" name="SK-1-text-18"/>
          <p:cNvSpPr/>
          <p:nvPr/>
        </p:nvSpPr>
        <p:spPr>
          <a:xfrm>
            <a:off x="10469761" y="6638479"/>
            <a:ext cx="1636663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© Bradford VTS 2026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761" cy="685800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471" y="370284"/>
            <a:ext cx="1158180" cy="329059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122" y="1434706"/>
            <a:ext cx="1500336" cy="65579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267" y="2125861"/>
            <a:ext cx="5449788" cy="1995636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99438" y="2646611"/>
            <a:ext cx="2523989" cy="55883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03169" y="2125861"/>
            <a:ext cx="5437584" cy="1995636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44370" y="2646611"/>
            <a:ext cx="3133558" cy="55918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8267" y="4224486"/>
            <a:ext cx="5449788" cy="1995636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99438" y="4745088"/>
            <a:ext cx="2523989" cy="55883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03169" y="4224486"/>
            <a:ext cx="5437584" cy="1995636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44370" y="4745088"/>
            <a:ext cx="3133558" cy="55918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8267" y="6268194"/>
            <a:ext cx="11082486" cy="287982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3694" y="6309271"/>
            <a:ext cx="231577" cy="205680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3875" y="4293096"/>
            <a:ext cx="536377" cy="500509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77788" y="4327327"/>
            <a:ext cx="511969" cy="432048"/>
          </a:xfrm>
          <a:prstGeom prst="rect">
            <a:avLst/>
          </a:prstGeom>
        </p:spPr>
      </p:pic>
      <p:pic>
        <p:nvPicPr>
          <p:cNvPr id="18" name="SK-10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86079" y="2208163"/>
            <a:ext cx="511969" cy="479971"/>
          </a:xfrm>
          <a:prstGeom prst="rect">
            <a:avLst/>
          </a:prstGeom>
        </p:spPr>
      </p:pic>
      <p:pic>
        <p:nvPicPr>
          <p:cNvPr id="19" name="SK-10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7788" y="2173932"/>
            <a:ext cx="511969" cy="555427"/>
          </a:xfrm>
          <a:prstGeom prst="rect">
            <a:avLst/>
          </a:prstGeom>
        </p:spPr>
      </p:pic>
      <p:sp>
        <p:nvSpPr>
          <p:cNvPr id="20" name="SK-10-text-19"/>
          <p:cNvSpPr/>
          <p:nvPr/>
        </p:nvSpPr>
        <p:spPr>
          <a:xfrm>
            <a:off x="766763" y="425053"/>
            <a:ext cx="95339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STAGE 3</a:t>
            </a:r>
            <a:endParaRPr lang="en-US" sz="1575" dirty="0"/>
          </a:p>
        </p:txBody>
      </p:sp>
      <p:sp>
        <p:nvSpPr>
          <p:cNvPr id="21" name="SK-10-text-20"/>
          <p:cNvSpPr/>
          <p:nvPr/>
        </p:nvSpPr>
        <p:spPr>
          <a:xfrm>
            <a:off x="658267" y="809179"/>
            <a:ext cx="11533733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125" b="1" dirty="0">
                <a:solidFill>
                  <a:srgbClr val="0000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Complex Parkinson’s</a:t>
            </a:r>
            <a:endParaRPr lang="en-US" sz="4125" dirty="0"/>
          </a:p>
        </p:txBody>
      </p:sp>
      <p:sp>
        <p:nvSpPr>
          <p:cNvPr id="22" name="SK-10-text-21"/>
          <p:cNvSpPr/>
          <p:nvPr/>
        </p:nvSpPr>
        <p:spPr>
          <a:xfrm>
            <a:off x="621655" y="1611511"/>
            <a:ext cx="1157034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Managing motor, psychiatric, autonomic complications — and coordinating with your specialist team</a:t>
            </a:r>
            <a:endParaRPr lang="en-US" sz="1950" dirty="0"/>
          </a:p>
        </p:txBody>
      </p:sp>
      <p:sp>
        <p:nvSpPr>
          <p:cNvPr id="23" name="SK-10-text-22"/>
          <p:cNvSpPr/>
          <p:nvPr/>
        </p:nvSpPr>
        <p:spPr>
          <a:xfrm>
            <a:off x="1499592" y="2276773"/>
            <a:ext cx="6525578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0000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Motor Fluctuations</a:t>
            </a:r>
            <a:endParaRPr lang="en-US" sz="2325" dirty="0"/>
          </a:p>
        </p:txBody>
      </p:sp>
      <p:sp>
        <p:nvSpPr>
          <p:cNvPr id="24" name="SK-10-text-23"/>
          <p:cNvSpPr/>
          <p:nvPr/>
        </p:nvSpPr>
        <p:spPr>
          <a:xfrm>
            <a:off x="877788" y="2777430"/>
            <a:ext cx="658082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Wearing-off between doses</a:t>
            </a:r>
            <a:endParaRPr lang="en-US" sz="1575" dirty="0"/>
          </a:p>
        </p:txBody>
      </p:sp>
      <p:sp>
        <p:nvSpPr>
          <p:cNvPr id="25" name="SK-10-text-24"/>
          <p:cNvSpPr/>
          <p:nvPr/>
        </p:nvSpPr>
        <p:spPr>
          <a:xfrm>
            <a:off x="877788" y="3017490"/>
            <a:ext cx="538067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Peak-dose dyskinesia</a:t>
            </a:r>
            <a:endParaRPr lang="en-US" sz="1575" dirty="0"/>
          </a:p>
        </p:txBody>
      </p:sp>
      <p:sp>
        <p:nvSpPr>
          <p:cNvPr id="26" name="SK-10-text-25"/>
          <p:cNvSpPr/>
          <p:nvPr/>
        </p:nvSpPr>
        <p:spPr>
          <a:xfrm>
            <a:off x="877788" y="3236863"/>
            <a:ext cx="730091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Unpredictable on-off periods</a:t>
            </a:r>
            <a:endParaRPr lang="en-US" sz="1575" dirty="0"/>
          </a:p>
        </p:txBody>
      </p:sp>
      <p:sp>
        <p:nvSpPr>
          <p:cNvPr id="27" name="SK-10-text-26"/>
          <p:cNvSpPr/>
          <p:nvPr/>
        </p:nvSpPr>
        <p:spPr>
          <a:xfrm>
            <a:off x="877788" y="3470077"/>
            <a:ext cx="586073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Early morning akinesia</a:t>
            </a:r>
            <a:endParaRPr lang="en-US" sz="1575" dirty="0"/>
          </a:p>
        </p:txBody>
      </p:sp>
      <p:sp>
        <p:nvSpPr>
          <p:cNvPr id="28" name="SK-10-text-27"/>
          <p:cNvSpPr/>
          <p:nvPr/>
        </p:nvSpPr>
        <p:spPr>
          <a:xfrm>
            <a:off x="877788" y="3696444"/>
            <a:ext cx="442055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Freezing of gait</a:t>
            </a:r>
            <a:endParaRPr lang="en-US" sz="1575" dirty="0"/>
          </a:p>
        </p:txBody>
      </p:sp>
      <p:sp>
        <p:nvSpPr>
          <p:cNvPr id="29" name="SK-10-text-28"/>
          <p:cNvSpPr/>
          <p:nvPr/>
        </p:nvSpPr>
        <p:spPr>
          <a:xfrm>
            <a:off x="3800773" y="3874740"/>
            <a:ext cx="21487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Contact PDNS to adjust regime</a:t>
            </a:r>
            <a:endParaRPr lang="en-US" sz="1050" dirty="0"/>
          </a:p>
        </p:txBody>
      </p:sp>
      <p:sp>
        <p:nvSpPr>
          <p:cNvPr id="30" name="SK-10-text-29"/>
          <p:cNvSpPr/>
          <p:nvPr/>
        </p:nvSpPr>
        <p:spPr>
          <a:xfrm>
            <a:off x="7095679" y="2269927"/>
            <a:ext cx="5096321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0000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Psychiatric Complications</a:t>
            </a:r>
            <a:endParaRPr lang="en-US" sz="2325" dirty="0"/>
          </a:p>
        </p:txBody>
      </p:sp>
      <p:sp>
        <p:nvSpPr>
          <p:cNvPr id="31" name="SK-10-text-30"/>
          <p:cNvSpPr/>
          <p:nvPr/>
        </p:nvSpPr>
        <p:spPr>
          <a:xfrm>
            <a:off x="6473875" y="2770584"/>
            <a:ext cx="571812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Visual hallucinations (dopamine agonist-related)</a:t>
            </a:r>
            <a:endParaRPr lang="en-US" sz="1575" dirty="0"/>
          </a:p>
        </p:txBody>
      </p:sp>
      <p:sp>
        <p:nvSpPr>
          <p:cNvPr id="32" name="SK-10-text-31"/>
          <p:cNvSpPr/>
          <p:nvPr/>
        </p:nvSpPr>
        <p:spPr>
          <a:xfrm>
            <a:off x="6486079" y="3017490"/>
            <a:ext cx="490061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Paranoid delusions</a:t>
            </a:r>
            <a:endParaRPr lang="en-US" sz="1575" dirty="0"/>
          </a:p>
        </p:txBody>
      </p:sp>
      <p:sp>
        <p:nvSpPr>
          <p:cNvPr id="33" name="SK-10-text-32"/>
          <p:cNvSpPr/>
          <p:nvPr/>
        </p:nvSpPr>
        <p:spPr>
          <a:xfrm>
            <a:off x="6486079" y="3236863"/>
            <a:ext cx="570592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Confusion and disorientation</a:t>
            </a:r>
            <a:endParaRPr lang="en-US" sz="1575" dirty="0"/>
          </a:p>
        </p:txBody>
      </p:sp>
      <p:sp>
        <p:nvSpPr>
          <p:cNvPr id="34" name="SK-10-text-33"/>
          <p:cNvSpPr/>
          <p:nvPr/>
        </p:nvSpPr>
        <p:spPr>
          <a:xfrm>
            <a:off x="6486079" y="3463230"/>
            <a:ext cx="570592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Depression and anxiety</a:t>
            </a:r>
            <a:endParaRPr lang="en-US" sz="1575" dirty="0"/>
          </a:p>
        </p:txBody>
      </p:sp>
      <p:sp>
        <p:nvSpPr>
          <p:cNvPr id="35" name="SK-10-text-34"/>
          <p:cNvSpPr/>
          <p:nvPr/>
        </p:nvSpPr>
        <p:spPr>
          <a:xfrm>
            <a:off x="6486079" y="3689598"/>
            <a:ext cx="570592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Impulse control disorder (ICD)</a:t>
            </a:r>
            <a:endParaRPr lang="en-US" sz="1575" dirty="0"/>
          </a:p>
        </p:txBody>
      </p:sp>
      <p:sp>
        <p:nvSpPr>
          <p:cNvPr id="36" name="SK-10-text-35"/>
          <p:cNvSpPr/>
          <p:nvPr/>
        </p:nvSpPr>
        <p:spPr>
          <a:xfrm>
            <a:off x="8494663" y="3895279"/>
            <a:ext cx="3050977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Review dopamine agonist dose with specialist</a:t>
            </a:r>
            <a:endParaRPr lang="en-US" sz="1050" dirty="0"/>
          </a:p>
        </p:txBody>
      </p:sp>
      <p:sp>
        <p:nvSpPr>
          <p:cNvPr id="37" name="SK-10-text-36"/>
          <p:cNvSpPr/>
          <p:nvPr/>
        </p:nvSpPr>
        <p:spPr>
          <a:xfrm>
            <a:off x="1475184" y="4361557"/>
            <a:ext cx="6525578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0000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Autonomic Features</a:t>
            </a:r>
            <a:endParaRPr lang="en-US" sz="2325" dirty="0"/>
          </a:p>
        </p:txBody>
      </p:sp>
      <p:sp>
        <p:nvSpPr>
          <p:cNvPr id="38" name="SK-10-text-37"/>
          <p:cNvSpPr/>
          <p:nvPr/>
        </p:nvSpPr>
        <p:spPr>
          <a:xfrm>
            <a:off x="877788" y="4862215"/>
            <a:ext cx="1090136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Orthostatic hypotension (lying/standing BP)</a:t>
            </a:r>
            <a:endParaRPr lang="en-US" sz="1575" dirty="0"/>
          </a:p>
        </p:txBody>
      </p:sp>
      <p:sp>
        <p:nvSpPr>
          <p:cNvPr id="39" name="SK-10-text-38"/>
          <p:cNvSpPr/>
          <p:nvPr/>
        </p:nvSpPr>
        <p:spPr>
          <a:xfrm>
            <a:off x="877788" y="5109121"/>
            <a:ext cx="874109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Constipation — macrogol first-line</a:t>
            </a:r>
            <a:endParaRPr lang="en-US" sz="1575" dirty="0"/>
          </a:p>
        </p:txBody>
      </p:sp>
      <p:sp>
        <p:nvSpPr>
          <p:cNvPr id="40" name="SK-10-text-39"/>
          <p:cNvSpPr/>
          <p:nvPr/>
        </p:nvSpPr>
        <p:spPr>
          <a:xfrm>
            <a:off x="877788" y="5328642"/>
            <a:ext cx="898112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Urinary urgency — exclude UTI first</a:t>
            </a:r>
            <a:endParaRPr lang="en-US" sz="1575" dirty="0"/>
          </a:p>
        </p:txBody>
      </p:sp>
      <p:sp>
        <p:nvSpPr>
          <p:cNvPr id="41" name="SK-10-text-40"/>
          <p:cNvSpPr/>
          <p:nvPr/>
        </p:nvSpPr>
        <p:spPr>
          <a:xfrm>
            <a:off x="877788" y="5561707"/>
            <a:ext cx="826103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Drooling — glycopyrronium buccal</a:t>
            </a:r>
            <a:endParaRPr lang="en-US" sz="1575" dirty="0"/>
          </a:p>
        </p:txBody>
      </p:sp>
      <p:sp>
        <p:nvSpPr>
          <p:cNvPr id="42" name="SK-10-text-41"/>
          <p:cNvSpPr/>
          <p:nvPr/>
        </p:nvSpPr>
        <p:spPr>
          <a:xfrm>
            <a:off x="877788" y="5794921"/>
            <a:ext cx="490061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Excessive sweating</a:t>
            </a:r>
            <a:endParaRPr lang="en-US" sz="1575" dirty="0"/>
          </a:p>
        </p:txBody>
      </p:sp>
      <p:sp>
        <p:nvSpPr>
          <p:cNvPr id="43" name="SK-10-text-42"/>
          <p:cNvSpPr/>
          <p:nvPr/>
        </p:nvSpPr>
        <p:spPr>
          <a:xfrm>
            <a:off x="2910780" y="5959525"/>
            <a:ext cx="303877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Manage in primary care; escalate if refractory</a:t>
            </a:r>
            <a:endParaRPr lang="en-US" sz="1050" dirty="0"/>
          </a:p>
        </p:txBody>
      </p:sp>
      <p:sp>
        <p:nvSpPr>
          <p:cNvPr id="44" name="SK-10-text-43"/>
          <p:cNvSpPr/>
          <p:nvPr/>
        </p:nvSpPr>
        <p:spPr>
          <a:xfrm>
            <a:off x="7095679" y="4354711"/>
            <a:ext cx="5096321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0000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Drug Regime Coordination</a:t>
            </a:r>
            <a:endParaRPr lang="en-US" sz="2325" dirty="0"/>
          </a:p>
        </p:txBody>
      </p:sp>
      <p:sp>
        <p:nvSpPr>
          <p:cNvPr id="45" name="SK-10-text-44"/>
          <p:cNvSpPr/>
          <p:nvPr/>
        </p:nvSpPr>
        <p:spPr>
          <a:xfrm>
            <a:off x="6486079" y="4862215"/>
            <a:ext cx="570592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Complex titration — involve PDNS</a:t>
            </a:r>
            <a:endParaRPr lang="en-US" sz="1575" dirty="0"/>
          </a:p>
        </p:txBody>
      </p:sp>
      <p:sp>
        <p:nvSpPr>
          <p:cNvPr id="46" name="SK-10-text-45"/>
          <p:cNvSpPr/>
          <p:nvPr/>
        </p:nvSpPr>
        <p:spPr>
          <a:xfrm>
            <a:off x="6486079" y="5102275"/>
            <a:ext cx="570592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Never stop PD medications abruptly</a:t>
            </a:r>
            <a:endParaRPr lang="en-US" sz="1575" dirty="0"/>
          </a:p>
        </p:txBody>
      </p:sp>
      <p:sp>
        <p:nvSpPr>
          <p:cNvPr id="47" name="SK-10-text-46"/>
          <p:cNvSpPr/>
          <p:nvPr/>
        </p:nvSpPr>
        <p:spPr>
          <a:xfrm>
            <a:off x="6486079" y="5328642"/>
            <a:ext cx="570592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Check for dopamine-antagonist drugs on all scripts</a:t>
            </a:r>
            <a:endParaRPr lang="en-US" sz="1575" dirty="0"/>
          </a:p>
        </p:txBody>
      </p:sp>
      <p:sp>
        <p:nvSpPr>
          <p:cNvPr id="48" name="SK-10-text-47"/>
          <p:cNvSpPr/>
          <p:nvPr/>
        </p:nvSpPr>
        <p:spPr>
          <a:xfrm>
            <a:off x="6486079" y="5561707"/>
            <a:ext cx="570592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Exact dose timing is patient safety critical</a:t>
            </a:r>
            <a:endParaRPr lang="en-US" sz="1575" dirty="0"/>
          </a:p>
        </p:txBody>
      </p:sp>
      <p:sp>
        <p:nvSpPr>
          <p:cNvPr id="49" name="SK-10-text-48"/>
          <p:cNvSpPr/>
          <p:nvPr/>
        </p:nvSpPr>
        <p:spPr>
          <a:xfrm>
            <a:off x="6486079" y="5781229"/>
            <a:ext cx="570592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Consider advanced therapies referral</a:t>
            </a:r>
            <a:endParaRPr lang="en-US" sz="1575" dirty="0"/>
          </a:p>
        </p:txBody>
      </p:sp>
      <p:sp>
        <p:nvSpPr>
          <p:cNvPr id="50" name="SK-10-text-49"/>
          <p:cNvSpPr/>
          <p:nvPr/>
        </p:nvSpPr>
        <p:spPr>
          <a:xfrm>
            <a:off x="8994577" y="5986909"/>
            <a:ext cx="258767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PDNS is your key contact at this stage</a:t>
            </a:r>
            <a:endParaRPr lang="en-US" sz="1050" dirty="0"/>
          </a:p>
        </p:txBody>
      </p:sp>
      <p:sp>
        <p:nvSpPr>
          <p:cNvPr id="51" name="SK-10-text-50"/>
          <p:cNvSpPr/>
          <p:nvPr/>
        </p:nvSpPr>
        <p:spPr>
          <a:xfrm>
            <a:off x="987475" y="6309271"/>
            <a:ext cx="1120452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Falls and safety assessment required at every Stage 3 review</a:t>
            </a:r>
            <a:endParaRPr lang="en-US" sz="1350" dirty="0"/>
          </a:p>
        </p:txBody>
      </p:sp>
      <p:sp>
        <p:nvSpPr>
          <p:cNvPr id="52" name="SK-10-text-51"/>
          <p:cNvSpPr/>
          <p:nvPr/>
        </p:nvSpPr>
        <p:spPr>
          <a:xfrm>
            <a:off x="6193482" y="6309271"/>
            <a:ext cx="599851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Assess carer wellbeing — burden increases significantly at this stage</a:t>
            </a:r>
            <a:endParaRPr lang="en-US" sz="1350" dirty="0"/>
          </a:p>
        </p:txBody>
      </p:sp>
      <p:sp>
        <p:nvSpPr>
          <p:cNvPr id="53" name="SK-10-text-52"/>
          <p:cNvSpPr/>
          <p:nvPr/>
        </p:nvSpPr>
        <p:spPr>
          <a:xfrm>
            <a:off x="633859" y="6631632"/>
            <a:ext cx="103174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— Parkinson's Disease in Primary Care</a:t>
            </a:r>
            <a:endParaRPr lang="en-US" sz="1050" dirty="0"/>
          </a:p>
        </p:txBody>
      </p:sp>
      <p:sp>
        <p:nvSpPr>
          <p:cNvPr id="54" name="SK-10-text-53"/>
          <p:cNvSpPr/>
          <p:nvPr/>
        </p:nvSpPr>
        <p:spPr>
          <a:xfrm>
            <a:off x="5826175" y="6638479"/>
            <a:ext cx="527298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/ 32</a:t>
            </a:r>
            <a:endParaRPr lang="en-US" sz="1050" dirty="0"/>
          </a:p>
        </p:txBody>
      </p:sp>
      <p:sp>
        <p:nvSpPr>
          <p:cNvPr id="55" name="SK-10-text-54"/>
          <p:cNvSpPr/>
          <p:nvPr/>
        </p:nvSpPr>
        <p:spPr>
          <a:xfrm>
            <a:off x="9616380" y="6631632"/>
            <a:ext cx="2051298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Based on NICE NG71 (Dec 2024)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45740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63023"/>
            <a:ext cx="12192000" cy="294829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45740"/>
            <a:ext cx="316855" cy="6117282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809179"/>
            <a:ext cx="134094" cy="1014859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6855" y="445740"/>
            <a:ext cx="8534400" cy="6117282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2675" y="1750219"/>
            <a:ext cx="1097161" cy="38100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2675" y="2544217"/>
            <a:ext cx="3876973" cy="1268611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2675" y="2544217"/>
            <a:ext cx="121890" cy="1268611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66965" y="2544217"/>
            <a:ext cx="3876973" cy="1268611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66965" y="2544217"/>
            <a:ext cx="121890" cy="1268611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2675" y="3950196"/>
            <a:ext cx="3876973" cy="1735038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2675" y="3950196"/>
            <a:ext cx="121890" cy="1735038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66965" y="3950196"/>
            <a:ext cx="3876973" cy="1735038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766965" y="3950196"/>
            <a:ext cx="121890" cy="1735038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82675" y="5938986"/>
            <a:ext cx="7961263" cy="411361"/>
          </a:xfrm>
          <a:prstGeom prst="rect">
            <a:avLst/>
          </a:prstGeom>
        </p:spPr>
      </p:pic>
      <p:pic>
        <p:nvPicPr>
          <p:cNvPr id="18" name="SK-11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851255" y="445740"/>
            <a:ext cx="3340596" cy="6117282"/>
          </a:xfrm>
          <a:prstGeom prst="rect">
            <a:avLst/>
          </a:prstGeom>
        </p:spPr>
      </p:pic>
      <p:pic>
        <p:nvPicPr>
          <p:cNvPr id="19" name="SK-11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509671" y="1165771"/>
            <a:ext cx="2255490" cy="1920180"/>
          </a:xfrm>
          <a:prstGeom prst="rect">
            <a:avLst/>
          </a:prstGeom>
        </p:spPr>
      </p:pic>
      <p:pic>
        <p:nvPicPr>
          <p:cNvPr id="20" name="SK-11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180463" y="5486400"/>
            <a:ext cx="377875" cy="404515"/>
          </a:xfrm>
          <a:prstGeom prst="rect">
            <a:avLst/>
          </a:prstGeom>
        </p:spPr>
      </p:pic>
      <p:pic>
        <p:nvPicPr>
          <p:cNvPr id="21" name="SK-11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217075" y="4622155"/>
            <a:ext cx="292596" cy="390823"/>
          </a:xfrm>
          <a:prstGeom prst="rect">
            <a:avLst/>
          </a:prstGeom>
        </p:spPr>
      </p:pic>
      <p:pic>
        <p:nvPicPr>
          <p:cNvPr id="22" name="SK-11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180463" y="3785592"/>
            <a:ext cx="365671" cy="390823"/>
          </a:xfrm>
          <a:prstGeom prst="rect">
            <a:avLst/>
          </a:prstGeom>
        </p:spPr>
      </p:pic>
      <p:pic>
        <p:nvPicPr>
          <p:cNvPr id="23" name="SK-11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460855" y="1405830"/>
            <a:ext cx="2060377" cy="1851571"/>
          </a:xfrm>
          <a:prstGeom prst="rect">
            <a:avLst/>
          </a:prstGeom>
        </p:spPr>
      </p:pic>
      <p:sp>
        <p:nvSpPr>
          <p:cNvPr id="24" name="SK-11-text-23"/>
          <p:cNvSpPr/>
          <p:nvPr/>
        </p:nvSpPr>
        <p:spPr>
          <a:xfrm>
            <a:off x="658267" y="82153"/>
            <a:ext cx="664273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650" dirty="0"/>
          </a:p>
        </p:txBody>
      </p:sp>
      <p:sp>
        <p:nvSpPr>
          <p:cNvPr id="25" name="SK-11-text-24"/>
          <p:cNvSpPr/>
          <p:nvPr/>
        </p:nvSpPr>
        <p:spPr>
          <a:xfrm>
            <a:off x="646063" y="781794"/>
            <a:ext cx="57340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36C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DISEASE STAGES • STAGE 4</a:t>
            </a:r>
            <a:endParaRPr lang="en-US" sz="1500" dirty="0"/>
          </a:p>
        </p:txBody>
      </p:sp>
      <p:sp>
        <p:nvSpPr>
          <p:cNvPr id="26" name="SK-11-text-25"/>
          <p:cNvSpPr/>
          <p:nvPr/>
        </p:nvSpPr>
        <p:spPr>
          <a:xfrm>
            <a:off x="658267" y="1124694"/>
            <a:ext cx="7400925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1A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Palliative Care</a:t>
            </a:r>
            <a:endParaRPr lang="en-US" sz="3150" dirty="0"/>
          </a:p>
        </p:txBody>
      </p:sp>
      <p:sp>
        <p:nvSpPr>
          <p:cNvPr id="27" name="SK-11-text-26"/>
          <p:cNvSpPr/>
          <p:nvPr/>
        </p:nvSpPr>
        <p:spPr>
          <a:xfrm>
            <a:off x="633859" y="2043559"/>
            <a:ext cx="11558141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5963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Ensuring comfort, dignity, and a good death — planning while capacity is present</a:t>
            </a:r>
            <a:endParaRPr lang="en-US" sz="1650" dirty="0"/>
          </a:p>
        </p:txBody>
      </p:sp>
      <p:sp>
        <p:nvSpPr>
          <p:cNvPr id="28" name="SK-11-text-27"/>
          <p:cNvSpPr/>
          <p:nvPr/>
        </p:nvSpPr>
        <p:spPr>
          <a:xfrm>
            <a:off x="914400" y="2660898"/>
            <a:ext cx="39814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36C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COMFORT &amp; DIGNITY</a:t>
            </a:r>
            <a:endParaRPr lang="en-US" sz="1500" dirty="0"/>
          </a:p>
        </p:txBody>
      </p:sp>
      <p:sp>
        <p:nvSpPr>
          <p:cNvPr id="29" name="SK-11-text-28"/>
          <p:cNvSpPr/>
          <p:nvPr/>
        </p:nvSpPr>
        <p:spPr>
          <a:xfrm>
            <a:off x="902196" y="2942034"/>
            <a:ext cx="3547765" cy="7268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Symptom management — pain,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dysphagia, secretions, agitation. Prioritise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quality of life over disease modification.</a:t>
            </a:r>
            <a:endParaRPr lang="en-US" sz="1500" dirty="0"/>
          </a:p>
        </p:txBody>
      </p:sp>
      <p:sp>
        <p:nvSpPr>
          <p:cNvPr id="30" name="SK-11-text-29"/>
          <p:cNvSpPr/>
          <p:nvPr/>
        </p:nvSpPr>
        <p:spPr>
          <a:xfrm>
            <a:off x="914400" y="4080421"/>
            <a:ext cx="53530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36C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SOCIAL NEEDS ASSESSMENT</a:t>
            </a:r>
            <a:endParaRPr lang="en-US" sz="1500" dirty="0"/>
          </a:p>
        </p:txBody>
      </p:sp>
      <p:sp>
        <p:nvSpPr>
          <p:cNvPr id="31" name="SK-11-text-30"/>
          <p:cNvSpPr/>
          <p:nvPr/>
        </p:nvSpPr>
        <p:spPr>
          <a:xfrm>
            <a:off x="902196" y="4361557"/>
            <a:ext cx="3377059" cy="9669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Home care, nursing home placement, or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hospice — assess early and plan with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 and family together. Prioritise,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 and family together.</a:t>
            </a:r>
            <a:endParaRPr lang="en-US" sz="1500" dirty="0"/>
          </a:p>
        </p:txBody>
      </p:sp>
      <p:sp>
        <p:nvSpPr>
          <p:cNvPr id="32" name="SK-11-text-31"/>
          <p:cNvSpPr/>
          <p:nvPr/>
        </p:nvSpPr>
        <p:spPr>
          <a:xfrm>
            <a:off x="4974282" y="2660898"/>
            <a:ext cx="55816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36C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PALLIATIVE CARE REFERRAL</a:t>
            </a:r>
            <a:endParaRPr lang="en-US" sz="1500" dirty="0"/>
          </a:p>
        </p:txBody>
      </p:sp>
      <p:sp>
        <p:nvSpPr>
          <p:cNvPr id="33" name="SK-11-text-32"/>
          <p:cNvSpPr/>
          <p:nvPr/>
        </p:nvSpPr>
        <p:spPr>
          <a:xfrm>
            <a:off x="4974282" y="2948880"/>
            <a:ext cx="3291780" cy="7268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 proactively to palliative care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services — do not wait for crisis. PDNS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remains a key contact throughout.</a:t>
            </a:r>
            <a:endParaRPr lang="en-US" sz="1500" dirty="0"/>
          </a:p>
        </p:txBody>
      </p:sp>
      <p:sp>
        <p:nvSpPr>
          <p:cNvPr id="34" name="SK-11-text-33"/>
          <p:cNvSpPr/>
          <p:nvPr/>
        </p:nvSpPr>
        <p:spPr>
          <a:xfrm>
            <a:off x="4974282" y="4279255"/>
            <a:ext cx="48958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36C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ADVANCE CARE PLANNING</a:t>
            </a:r>
            <a:endParaRPr lang="en-US" sz="1500" dirty="0"/>
          </a:p>
        </p:txBody>
      </p:sp>
      <p:sp>
        <p:nvSpPr>
          <p:cNvPr id="35" name="SK-11-text-34"/>
          <p:cNvSpPr/>
          <p:nvPr/>
        </p:nvSpPr>
        <p:spPr>
          <a:xfrm>
            <a:off x="4974282" y="4553694"/>
            <a:ext cx="3352800" cy="7405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DNACPR, preferred place of care,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advance decisions — initiate while the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 has capacity. Document clearly.</a:t>
            </a:r>
            <a:endParaRPr lang="en-US" sz="1500" dirty="0"/>
          </a:p>
        </p:txBody>
      </p:sp>
      <p:sp>
        <p:nvSpPr>
          <p:cNvPr id="36" name="SK-11-text-35"/>
          <p:cNvSpPr/>
          <p:nvPr/>
        </p:nvSpPr>
        <p:spPr>
          <a:xfrm>
            <a:off x="9668173" y="3771900"/>
            <a:ext cx="10096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Pain</a:t>
            </a:r>
            <a:endParaRPr lang="en-US" sz="1500" dirty="0"/>
          </a:p>
        </p:txBody>
      </p:sp>
      <p:sp>
        <p:nvSpPr>
          <p:cNvPr id="37" name="SK-11-text-36"/>
          <p:cNvSpPr/>
          <p:nvPr/>
        </p:nvSpPr>
        <p:spPr>
          <a:xfrm>
            <a:off x="9655969" y="4004965"/>
            <a:ext cx="2023765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Paracetamol first-line;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review analgesic ladder</a:t>
            </a:r>
            <a:endParaRPr lang="en-US" sz="1500" dirty="0"/>
          </a:p>
        </p:txBody>
      </p:sp>
      <p:sp>
        <p:nvSpPr>
          <p:cNvPr id="38" name="SK-11-text-37"/>
          <p:cNvSpPr/>
          <p:nvPr/>
        </p:nvSpPr>
        <p:spPr>
          <a:xfrm>
            <a:off x="9655969" y="4608463"/>
            <a:ext cx="2536031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Secretions &amp; Drooling</a:t>
            </a:r>
            <a:endParaRPr lang="en-US" sz="1500" dirty="0"/>
          </a:p>
        </p:txBody>
      </p:sp>
      <p:sp>
        <p:nvSpPr>
          <p:cNvPr id="39" name="SK-11-text-38"/>
          <p:cNvSpPr/>
          <p:nvPr/>
        </p:nvSpPr>
        <p:spPr>
          <a:xfrm>
            <a:off x="9655969" y="4862215"/>
            <a:ext cx="1548259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Glycopyrronium;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hyoscine patches</a:t>
            </a:r>
            <a:endParaRPr lang="en-US" sz="1500" dirty="0"/>
          </a:p>
        </p:txBody>
      </p:sp>
      <p:sp>
        <p:nvSpPr>
          <p:cNvPr id="40" name="SK-11-text-39"/>
          <p:cNvSpPr/>
          <p:nvPr/>
        </p:nvSpPr>
        <p:spPr>
          <a:xfrm>
            <a:off x="9655969" y="5479405"/>
            <a:ext cx="1914079" cy="7131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Agitation &amp; Distress –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Low-dose midazolam;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specialist guidance</a:t>
            </a:r>
            <a:endParaRPr lang="en-US" sz="1500" dirty="0"/>
          </a:p>
        </p:txBody>
      </p:sp>
      <p:sp>
        <p:nvSpPr>
          <p:cNvPr id="41" name="SK-11-text-40"/>
          <p:cNvSpPr/>
          <p:nvPr/>
        </p:nvSpPr>
        <p:spPr>
          <a:xfrm>
            <a:off x="743694" y="6000750"/>
            <a:ext cx="11448306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E36C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Plan early — advance care conversations are most meaningful while capacity is intact.</a:t>
            </a:r>
            <a:endParaRPr lang="en-US" sz="1500" dirty="0"/>
          </a:p>
        </p:txBody>
      </p:sp>
      <p:sp>
        <p:nvSpPr>
          <p:cNvPr id="42" name="SK-11-text-41"/>
          <p:cNvSpPr/>
          <p:nvPr/>
        </p:nvSpPr>
        <p:spPr>
          <a:xfrm>
            <a:off x="658267" y="6624786"/>
            <a:ext cx="94030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NG71 (Dec 2024) • NICE CKS Palliative Care</a:t>
            </a:r>
            <a:endParaRPr lang="en-US" sz="1200" dirty="0"/>
          </a:p>
        </p:txBody>
      </p:sp>
      <p:sp>
        <p:nvSpPr>
          <p:cNvPr id="43" name="SK-11-text-42"/>
          <p:cNvSpPr/>
          <p:nvPr/>
        </p:nvSpPr>
        <p:spPr>
          <a:xfrm>
            <a:off x="9338965" y="6624786"/>
            <a:ext cx="285303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• Page 11 of 32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6298" cy="6858000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859" y="1563588"/>
            <a:ext cx="1048494" cy="68461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2180779"/>
            <a:ext cx="3547765" cy="3730675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655" y="2180779"/>
            <a:ext cx="3547765" cy="178296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76886" y="2180779"/>
            <a:ext cx="3547765" cy="3730675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76886" y="2180779"/>
            <a:ext cx="3547765" cy="178296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31969" y="2180779"/>
            <a:ext cx="3547765" cy="3730675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31969" y="2180779"/>
            <a:ext cx="3547765" cy="178296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655" y="6041827"/>
            <a:ext cx="11058079" cy="370284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7953" y="6103590"/>
            <a:ext cx="280392" cy="267444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436596" y="2386459"/>
            <a:ext cx="902196" cy="802332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7977" y="2393305"/>
            <a:ext cx="816769" cy="788640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1875" y="2413992"/>
            <a:ext cx="975271" cy="774948"/>
          </a:xfrm>
          <a:prstGeom prst="rect">
            <a:avLst/>
          </a:prstGeom>
        </p:spPr>
      </p:pic>
      <p:sp>
        <p:nvSpPr>
          <p:cNvPr id="16" name="SK-12-text-15"/>
          <p:cNvSpPr/>
          <p:nvPr/>
        </p:nvSpPr>
        <p:spPr>
          <a:xfrm>
            <a:off x="597396" y="342900"/>
            <a:ext cx="80200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36C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4 — MULTIDISCIPLINARY TEAM</a:t>
            </a:r>
            <a:endParaRPr lang="en-US" sz="1500" dirty="0"/>
          </a:p>
        </p:txBody>
      </p:sp>
      <p:sp>
        <p:nvSpPr>
          <p:cNvPr id="17" name="SK-12-text-16"/>
          <p:cNvSpPr/>
          <p:nvPr/>
        </p:nvSpPr>
        <p:spPr>
          <a:xfrm>
            <a:off x="609600" y="630882"/>
            <a:ext cx="11582400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75" b="1" dirty="0">
                <a:solidFill>
                  <a:srgbClr val="001A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Multidisciplinary Team</a:t>
            </a:r>
            <a:endParaRPr lang="en-US" sz="3375" dirty="0"/>
          </a:p>
        </p:txBody>
      </p:sp>
      <p:sp>
        <p:nvSpPr>
          <p:cNvPr id="18" name="SK-12-text-17"/>
          <p:cNvSpPr/>
          <p:nvPr/>
        </p:nvSpPr>
        <p:spPr>
          <a:xfrm>
            <a:off x="621655" y="1117848"/>
            <a:ext cx="494347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E36C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Roles</a:t>
            </a:r>
            <a:endParaRPr lang="en-US" sz="2250" dirty="0"/>
          </a:p>
        </p:txBody>
      </p:sp>
      <p:sp>
        <p:nvSpPr>
          <p:cNvPr id="19" name="SK-12-text-18"/>
          <p:cNvSpPr/>
          <p:nvPr/>
        </p:nvSpPr>
        <p:spPr>
          <a:xfrm>
            <a:off x="597396" y="1769269"/>
            <a:ext cx="11594604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Three specialist roles form the clinical backbone of Parkinson's care — each with a distinct and essential function.</a:t>
            </a:r>
            <a:endParaRPr lang="en-US" sz="1500" dirty="0"/>
          </a:p>
        </p:txBody>
      </p:sp>
      <p:sp>
        <p:nvSpPr>
          <p:cNvPr id="20" name="SK-12-text-19"/>
          <p:cNvSpPr/>
          <p:nvPr/>
        </p:nvSpPr>
        <p:spPr>
          <a:xfrm>
            <a:off x="1645890" y="3298627"/>
            <a:ext cx="339280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1A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Neurologist</a:t>
            </a:r>
            <a:endParaRPr lang="en-US" sz="1950" dirty="0"/>
          </a:p>
        </p:txBody>
      </p:sp>
      <p:sp>
        <p:nvSpPr>
          <p:cNvPr id="21" name="SK-12-text-20"/>
          <p:cNvSpPr/>
          <p:nvPr/>
        </p:nvSpPr>
        <p:spPr>
          <a:xfrm>
            <a:off x="1121569" y="3614142"/>
            <a:ext cx="64960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36C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Movement Disorder Specialist</a:t>
            </a:r>
            <a:endParaRPr lang="en-US" sz="1500" dirty="0"/>
          </a:p>
        </p:txBody>
      </p:sp>
      <p:sp>
        <p:nvSpPr>
          <p:cNvPr id="22" name="SK-12-text-21"/>
          <p:cNvSpPr/>
          <p:nvPr/>
        </p:nvSpPr>
        <p:spPr>
          <a:xfrm>
            <a:off x="816769" y="3922663"/>
            <a:ext cx="2743200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Confirms diagnosis of Parkinson's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Disease</a:t>
            </a:r>
            <a:endParaRPr lang="en-US" sz="1350" dirty="0"/>
          </a:p>
        </p:txBody>
      </p:sp>
      <p:sp>
        <p:nvSpPr>
          <p:cNvPr id="23" name="SK-12-text-22"/>
          <p:cNvSpPr/>
          <p:nvPr/>
        </p:nvSpPr>
        <p:spPr>
          <a:xfrm>
            <a:off x="816769" y="4375398"/>
            <a:ext cx="769810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Initiates pharmacological treatment</a:t>
            </a:r>
            <a:endParaRPr lang="en-US" sz="1350" dirty="0"/>
          </a:p>
        </p:txBody>
      </p:sp>
      <p:sp>
        <p:nvSpPr>
          <p:cNvPr id="24" name="SK-12-text-23"/>
          <p:cNvSpPr/>
          <p:nvPr/>
        </p:nvSpPr>
        <p:spPr>
          <a:xfrm>
            <a:off x="816769" y="4629150"/>
            <a:ext cx="769810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Manages complex motor complications</a:t>
            </a:r>
            <a:endParaRPr lang="en-US" sz="1350" dirty="0"/>
          </a:p>
        </p:txBody>
      </p:sp>
      <p:sp>
        <p:nvSpPr>
          <p:cNvPr id="25" name="SK-12-text-24"/>
          <p:cNvSpPr/>
          <p:nvPr/>
        </p:nvSpPr>
        <p:spPr>
          <a:xfrm>
            <a:off x="816769" y="4882753"/>
            <a:ext cx="2791867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Assesses suitability for Deep Brain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Stimulation (DBS)</a:t>
            </a:r>
            <a:endParaRPr lang="en-US" sz="1350" dirty="0"/>
          </a:p>
        </p:txBody>
      </p:sp>
      <p:sp>
        <p:nvSpPr>
          <p:cNvPr id="26" name="SK-12-text-25"/>
          <p:cNvSpPr/>
          <p:nvPr/>
        </p:nvSpPr>
        <p:spPr>
          <a:xfrm>
            <a:off x="816769" y="5321796"/>
            <a:ext cx="2401788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Reviews atypical or uncertain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presentations</a:t>
            </a:r>
            <a:endParaRPr lang="en-US" sz="1350" dirty="0"/>
          </a:p>
        </p:txBody>
      </p:sp>
      <p:sp>
        <p:nvSpPr>
          <p:cNvPr id="27" name="SK-12-text-26"/>
          <p:cNvSpPr/>
          <p:nvPr/>
        </p:nvSpPr>
        <p:spPr>
          <a:xfrm>
            <a:off x="5388769" y="3298627"/>
            <a:ext cx="368998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1A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Geriatrician</a:t>
            </a:r>
            <a:endParaRPr lang="en-US" sz="1950" dirty="0"/>
          </a:p>
        </p:txBody>
      </p:sp>
      <p:sp>
        <p:nvSpPr>
          <p:cNvPr id="28" name="SK-12-text-27"/>
          <p:cNvSpPr/>
          <p:nvPr/>
        </p:nvSpPr>
        <p:spPr>
          <a:xfrm>
            <a:off x="4827984" y="3614142"/>
            <a:ext cx="64960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36C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Older Adults &amp; Complex Needs</a:t>
            </a:r>
            <a:endParaRPr lang="en-US" sz="1500" dirty="0"/>
          </a:p>
        </p:txBody>
      </p:sp>
      <p:sp>
        <p:nvSpPr>
          <p:cNvPr id="29" name="SK-12-text-28"/>
          <p:cNvSpPr/>
          <p:nvPr/>
        </p:nvSpPr>
        <p:spPr>
          <a:xfrm>
            <a:off x="4547592" y="3922663"/>
            <a:ext cx="764440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Diagnoses PD in older or frail patients</a:t>
            </a:r>
            <a:endParaRPr lang="en-US" sz="1350" dirty="0"/>
          </a:p>
        </p:txBody>
      </p:sp>
      <p:sp>
        <p:nvSpPr>
          <p:cNvPr id="30" name="SK-12-text-29"/>
          <p:cNvSpPr/>
          <p:nvPr/>
        </p:nvSpPr>
        <p:spPr>
          <a:xfrm>
            <a:off x="4547592" y="4196953"/>
            <a:ext cx="764440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Initiates and adjusts drug regimens</a:t>
            </a:r>
            <a:endParaRPr lang="en-US" sz="1350" dirty="0"/>
          </a:p>
        </p:txBody>
      </p:sp>
      <p:sp>
        <p:nvSpPr>
          <p:cNvPr id="31" name="SK-12-text-30"/>
          <p:cNvSpPr/>
          <p:nvPr/>
        </p:nvSpPr>
        <p:spPr>
          <a:xfrm>
            <a:off x="4547592" y="4464546"/>
            <a:ext cx="749236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Manages comorbidities alongside PD</a:t>
            </a:r>
            <a:endParaRPr lang="en-US" sz="1350" dirty="0"/>
          </a:p>
        </p:txBody>
      </p:sp>
      <p:sp>
        <p:nvSpPr>
          <p:cNvPr id="32" name="SK-12-text-31"/>
          <p:cNvSpPr/>
          <p:nvPr/>
        </p:nvSpPr>
        <p:spPr>
          <a:xfrm>
            <a:off x="4547592" y="4738836"/>
            <a:ext cx="2743200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Coordinates complex care for frail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patients</a:t>
            </a:r>
            <a:endParaRPr lang="en-US" sz="1350" dirty="0"/>
          </a:p>
        </p:txBody>
      </p:sp>
      <p:sp>
        <p:nvSpPr>
          <p:cNvPr id="33" name="SK-12-text-32"/>
          <p:cNvSpPr/>
          <p:nvPr/>
        </p:nvSpPr>
        <p:spPr>
          <a:xfrm>
            <a:off x="4547592" y="5205115"/>
            <a:ext cx="2828479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Provides holistic assessment when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neurology not accessible</a:t>
            </a:r>
            <a:endParaRPr lang="en-US" sz="1350" dirty="0"/>
          </a:p>
        </p:txBody>
      </p:sp>
      <p:sp>
        <p:nvSpPr>
          <p:cNvPr id="34" name="SK-12-text-33"/>
          <p:cNvSpPr/>
          <p:nvPr/>
        </p:nvSpPr>
        <p:spPr>
          <a:xfrm>
            <a:off x="9509671" y="3298627"/>
            <a:ext cx="131254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1A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PDNS</a:t>
            </a:r>
            <a:endParaRPr lang="en-US" sz="1950" dirty="0"/>
          </a:p>
        </p:txBody>
      </p:sp>
      <p:sp>
        <p:nvSpPr>
          <p:cNvPr id="35" name="SK-12-text-34"/>
          <p:cNvSpPr/>
          <p:nvPr/>
        </p:nvSpPr>
        <p:spPr>
          <a:xfrm>
            <a:off x="8314879" y="3614142"/>
            <a:ext cx="387712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36C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Parkinson's Disease Nurse Specialist</a:t>
            </a:r>
            <a:endParaRPr lang="en-US" sz="1500" dirty="0"/>
          </a:p>
        </p:txBody>
      </p:sp>
      <p:sp>
        <p:nvSpPr>
          <p:cNvPr id="36" name="SK-12-text-35"/>
          <p:cNvSpPr/>
          <p:nvPr/>
        </p:nvSpPr>
        <p:spPr>
          <a:xfrm>
            <a:off x="8290471" y="3922663"/>
            <a:ext cx="3023592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Most accessible specialist contact for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patients</a:t>
            </a:r>
            <a:endParaRPr lang="en-US" sz="1350" dirty="0"/>
          </a:p>
        </p:txBody>
      </p:sp>
      <p:sp>
        <p:nvSpPr>
          <p:cNvPr id="37" name="SK-12-text-36"/>
          <p:cNvSpPr/>
          <p:nvPr/>
        </p:nvSpPr>
        <p:spPr>
          <a:xfrm>
            <a:off x="8290471" y="4389090"/>
            <a:ext cx="390152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Medication review and titration support</a:t>
            </a:r>
            <a:endParaRPr lang="en-US" sz="1350" dirty="0"/>
          </a:p>
        </p:txBody>
      </p:sp>
      <p:sp>
        <p:nvSpPr>
          <p:cNvPr id="38" name="SK-12-text-37"/>
          <p:cNvSpPr/>
          <p:nvPr/>
        </p:nvSpPr>
        <p:spPr>
          <a:xfrm>
            <a:off x="8290471" y="4663380"/>
            <a:ext cx="390152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Home visits and telephone advice</a:t>
            </a:r>
            <a:endParaRPr lang="en-US" sz="1350" dirty="0"/>
          </a:p>
        </p:txBody>
      </p:sp>
      <p:sp>
        <p:nvSpPr>
          <p:cNvPr id="39" name="SK-12-text-38"/>
          <p:cNvSpPr/>
          <p:nvPr/>
        </p:nvSpPr>
        <p:spPr>
          <a:xfrm>
            <a:off x="8290471" y="4930825"/>
            <a:ext cx="3901529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MDT coordination and referral hub</a:t>
            </a:r>
            <a:endParaRPr lang="en-US" sz="1350" dirty="0"/>
          </a:p>
        </p:txBody>
      </p:sp>
      <p:sp>
        <p:nvSpPr>
          <p:cNvPr id="40" name="SK-12-text-39"/>
          <p:cNvSpPr/>
          <p:nvPr/>
        </p:nvSpPr>
        <p:spPr>
          <a:xfrm>
            <a:off x="8290471" y="5198269"/>
            <a:ext cx="3182094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NICE Quality Statement: every PD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 must have PDNS contact details</a:t>
            </a:r>
            <a:endParaRPr lang="en-US" sz="1350" dirty="0"/>
          </a:p>
        </p:txBody>
      </p:sp>
      <p:sp>
        <p:nvSpPr>
          <p:cNvPr id="41" name="SK-12-text-40"/>
          <p:cNvSpPr/>
          <p:nvPr/>
        </p:nvSpPr>
        <p:spPr>
          <a:xfrm>
            <a:off x="1109365" y="6124129"/>
            <a:ext cx="1108263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NG71 Quality Statement — Every Parkinson's patient must have their PDNS contact details. Ensure this at every review.</a:t>
            </a:r>
            <a:endParaRPr lang="en-US" sz="1500" dirty="0"/>
          </a:p>
        </p:txBody>
      </p:sp>
      <p:sp>
        <p:nvSpPr>
          <p:cNvPr id="42" name="SK-12-text-41"/>
          <p:cNvSpPr/>
          <p:nvPr/>
        </p:nvSpPr>
        <p:spPr>
          <a:xfrm>
            <a:off x="597396" y="6617940"/>
            <a:ext cx="11594604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— Parkinson's Disease Management in Primary Care</a:t>
            </a:r>
            <a:endParaRPr lang="en-US" sz="1050" dirty="0"/>
          </a:p>
        </p:txBody>
      </p:sp>
      <p:sp>
        <p:nvSpPr>
          <p:cNvPr id="43" name="SK-12-text-42"/>
          <p:cNvSpPr/>
          <p:nvPr/>
        </p:nvSpPr>
        <p:spPr>
          <a:xfrm>
            <a:off x="11094690" y="6624786"/>
            <a:ext cx="109731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12 of 32</a:t>
            </a:r>
            <a:endParaRPr 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403" y="0"/>
            <a:ext cx="28575" cy="6343650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953" y="1274415"/>
            <a:ext cx="816769" cy="57150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7953" y="1947565"/>
            <a:ext cx="5388769" cy="2098477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7953" y="1947565"/>
            <a:ext cx="5388769" cy="82153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76392" y="1947565"/>
            <a:ext cx="5388769" cy="2098477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76392" y="1947565"/>
            <a:ext cx="5388769" cy="82153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7953" y="4238179"/>
            <a:ext cx="5388769" cy="2098477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7953" y="4238179"/>
            <a:ext cx="5388769" cy="82153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76392" y="4238179"/>
            <a:ext cx="5388769" cy="2098477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76392" y="4238179"/>
            <a:ext cx="5388769" cy="82153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528792"/>
            <a:ext cx="12192000" cy="329059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71357" y="4690765"/>
            <a:ext cx="1365498" cy="1165771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36290" y="4896594"/>
            <a:ext cx="1267867" cy="754261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59153" y="2400300"/>
            <a:ext cx="1401961" cy="1186309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58180" y="2338536"/>
            <a:ext cx="1060698" cy="1323529"/>
          </a:xfrm>
          <a:prstGeom prst="rect">
            <a:avLst/>
          </a:prstGeom>
        </p:spPr>
      </p:pic>
      <p:sp>
        <p:nvSpPr>
          <p:cNvPr id="18" name="SK-13-text-17"/>
          <p:cNvSpPr/>
          <p:nvPr/>
        </p:nvSpPr>
        <p:spPr>
          <a:xfrm>
            <a:off x="719286" y="411361"/>
            <a:ext cx="966025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MULTIDISCIPLINARY TEAM · ALLIED HEALTH</a:t>
            </a:r>
            <a:endParaRPr lang="en-US" sz="1650" dirty="0"/>
          </a:p>
        </p:txBody>
      </p:sp>
      <p:sp>
        <p:nvSpPr>
          <p:cNvPr id="19" name="SK-13-text-18"/>
          <p:cNvSpPr/>
          <p:nvPr/>
        </p:nvSpPr>
        <p:spPr>
          <a:xfrm>
            <a:off x="743694" y="713184"/>
            <a:ext cx="1050512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Allied Health Team</a:t>
            </a:r>
            <a:endParaRPr lang="en-US" sz="3075" dirty="0"/>
          </a:p>
        </p:txBody>
      </p:sp>
      <p:sp>
        <p:nvSpPr>
          <p:cNvPr id="20" name="SK-13-text-19"/>
          <p:cNvSpPr/>
          <p:nvPr/>
        </p:nvSpPr>
        <p:spPr>
          <a:xfrm>
            <a:off x="719286" y="1467594"/>
            <a:ext cx="11472714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Who to refer, when to refer, and what they deliver</a:t>
            </a:r>
            <a:endParaRPr lang="en-US" sz="1950" dirty="0"/>
          </a:p>
        </p:txBody>
      </p:sp>
      <p:sp>
        <p:nvSpPr>
          <p:cNvPr id="21" name="SK-13-text-20"/>
          <p:cNvSpPr/>
          <p:nvPr/>
        </p:nvSpPr>
        <p:spPr>
          <a:xfrm>
            <a:off x="2548086" y="2242542"/>
            <a:ext cx="4933950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Physiotherapist</a:t>
            </a:r>
            <a:endParaRPr lang="en-US" sz="2100" dirty="0"/>
          </a:p>
        </p:txBody>
      </p:sp>
      <p:sp>
        <p:nvSpPr>
          <p:cNvPr id="22" name="SK-13-text-21"/>
          <p:cNvSpPr/>
          <p:nvPr/>
        </p:nvSpPr>
        <p:spPr>
          <a:xfrm>
            <a:off x="2548086" y="2599134"/>
            <a:ext cx="513302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MOVEMENT · BALANCE · FALLS</a:t>
            </a:r>
            <a:endParaRPr lang="en-US" sz="1275" dirty="0"/>
          </a:p>
        </p:txBody>
      </p:sp>
      <p:sp>
        <p:nvSpPr>
          <p:cNvPr id="23" name="SK-13-text-22"/>
          <p:cNvSpPr/>
          <p:nvPr/>
        </p:nvSpPr>
        <p:spPr>
          <a:xfrm>
            <a:off x="2548086" y="2893963"/>
            <a:ext cx="775716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Gait training and balance rehabilitation</a:t>
            </a:r>
            <a:endParaRPr lang="en-US" sz="1200" dirty="0"/>
          </a:p>
        </p:txBody>
      </p:sp>
      <p:sp>
        <p:nvSpPr>
          <p:cNvPr id="24" name="SK-13-text-23"/>
          <p:cNvSpPr/>
          <p:nvPr/>
        </p:nvSpPr>
        <p:spPr>
          <a:xfrm>
            <a:off x="2548086" y="3134023"/>
            <a:ext cx="519684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Fall prevention programmes</a:t>
            </a:r>
            <a:endParaRPr lang="en-US" sz="1200" dirty="0"/>
          </a:p>
        </p:txBody>
      </p:sp>
      <p:sp>
        <p:nvSpPr>
          <p:cNvPr id="25" name="SK-13-text-24"/>
          <p:cNvSpPr/>
          <p:nvPr/>
        </p:nvSpPr>
        <p:spPr>
          <a:xfrm>
            <a:off x="2548086" y="3367236"/>
            <a:ext cx="72085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LSVT BIG — amplitude movement therapy</a:t>
            </a:r>
            <a:endParaRPr lang="en-US" sz="1200" dirty="0"/>
          </a:p>
        </p:txBody>
      </p:sp>
      <p:sp>
        <p:nvSpPr>
          <p:cNvPr id="26" name="SK-13-text-25"/>
          <p:cNvSpPr/>
          <p:nvPr/>
        </p:nvSpPr>
        <p:spPr>
          <a:xfrm>
            <a:off x="2548086" y="3607296"/>
            <a:ext cx="81229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Exercise prescription tailored to PD stage</a:t>
            </a:r>
            <a:endParaRPr lang="en-US" sz="1200" dirty="0"/>
          </a:p>
        </p:txBody>
      </p:sp>
      <p:sp>
        <p:nvSpPr>
          <p:cNvPr id="27" name="SK-13-text-26"/>
          <p:cNvSpPr/>
          <p:nvPr/>
        </p:nvSpPr>
        <p:spPr>
          <a:xfrm>
            <a:off x="8180784" y="2242542"/>
            <a:ext cx="4011216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Occupational Therapist</a:t>
            </a:r>
            <a:endParaRPr lang="en-US" sz="2100" dirty="0"/>
          </a:p>
        </p:txBody>
      </p:sp>
      <p:sp>
        <p:nvSpPr>
          <p:cNvPr id="28" name="SK-13-text-27"/>
          <p:cNvSpPr/>
          <p:nvPr/>
        </p:nvSpPr>
        <p:spPr>
          <a:xfrm>
            <a:off x="8180784" y="2599134"/>
            <a:ext cx="4011216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DAILY LIVING · HOME · EQUIPMENT</a:t>
            </a:r>
            <a:endParaRPr lang="en-US" sz="1275" dirty="0"/>
          </a:p>
        </p:txBody>
      </p:sp>
      <p:sp>
        <p:nvSpPr>
          <p:cNvPr id="29" name="SK-13-text-28"/>
          <p:cNvSpPr/>
          <p:nvPr/>
        </p:nvSpPr>
        <p:spPr>
          <a:xfrm>
            <a:off x="8180784" y="2893963"/>
            <a:ext cx="401121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Activity adaptation for daily tasks</a:t>
            </a:r>
            <a:endParaRPr lang="en-US" sz="1200" dirty="0"/>
          </a:p>
        </p:txBody>
      </p:sp>
      <p:sp>
        <p:nvSpPr>
          <p:cNvPr id="30" name="SK-13-text-29"/>
          <p:cNvSpPr/>
          <p:nvPr/>
        </p:nvSpPr>
        <p:spPr>
          <a:xfrm>
            <a:off x="8180784" y="3134023"/>
            <a:ext cx="401121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Home environment assessment and safety</a:t>
            </a:r>
            <a:endParaRPr lang="en-US" sz="1200" dirty="0"/>
          </a:p>
        </p:txBody>
      </p:sp>
      <p:sp>
        <p:nvSpPr>
          <p:cNvPr id="31" name="SK-13-text-30"/>
          <p:cNvSpPr/>
          <p:nvPr/>
        </p:nvSpPr>
        <p:spPr>
          <a:xfrm>
            <a:off x="8180784" y="3367236"/>
            <a:ext cx="4011216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Equipment provision — rails, aids, adaptations</a:t>
            </a:r>
            <a:endParaRPr lang="en-US" sz="1200" dirty="0"/>
          </a:p>
        </p:txBody>
      </p:sp>
      <p:sp>
        <p:nvSpPr>
          <p:cNvPr id="32" name="SK-13-text-31"/>
          <p:cNvSpPr/>
          <p:nvPr/>
        </p:nvSpPr>
        <p:spPr>
          <a:xfrm>
            <a:off x="8180784" y="3600450"/>
            <a:ext cx="4011216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Cognitive and fatigue strategies</a:t>
            </a:r>
            <a:endParaRPr lang="en-US" sz="1200" dirty="0"/>
          </a:p>
        </p:txBody>
      </p:sp>
      <p:sp>
        <p:nvSpPr>
          <p:cNvPr id="33" name="SK-13-text-32"/>
          <p:cNvSpPr/>
          <p:nvPr/>
        </p:nvSpPr>
        <p:spPr>
          <a:xfrm>
            <a:off x="2548086" y="4505623"/>
            <a:ext cx="877443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Speech &amp; Language Therapist</a:t>
            </a:r>
            <a:endParaRPr lang="en-US" sz="2100" dirty="0"/>
          </a:p>
        </p:txBody>
      </p:sp>
      <p:sp>
        <p:nvSpPr>
          <p:cNvPr id="34" name="SK-13-text-33"/>
          <p:cNvSpPr/>
          <p:nvPr/>
        </p:nvSpPr>
        <p:spPr>
          <a:xfrm>
            <a:off x="2548086" y="4855369"/>
            <a:ext cx="552164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SPEECH · SWALLOWING · SAFETY</a:t>
            </a:r>
            <a:endParaRPr lang="en-US" sz="1275" dirty="0"/>
          </a:p>
        </p:txBody>
      </p:sp>
      <p:sp>
        <p:nvSpPr>
          <p:cNvPr id="35" name="SK-13-text-34"/>
          <p:cNvSpPr/>
          <p:nvPr/>
        </p:nvSpPr>
        <p:spPr>
          <a:xfrm>
            <a:off x="2548086" y="5150346"/>
            <a:ext cx="794004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LSVT LOUD — voice amplification programme</a:t>
            </a:r>
            <a:endParaRPr lang="en-US" sz="1200" dirty="0"/>
          </a:p>
        </p:txBody>
      </p:sp>
      <p:sp>
        <p:nvSpPr>
          <p:cNvPr id="36" name="SK-13-text-35"/>
          <p:cNvSpPr/>
          <p:nvPr/>
        </p:nvSpPr>
        <p:spPr>
          <a:xfrm>
            <a:off x="2548086" y="5397103"/>
            <a:ext cx="684276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Dysphagia assessment and management</a:t>
            </a:r>
            <a:endParaRPr lang="en-US" sz="1200" dirty="0"/>
          </a:p>
        </p:txBody>
      </p:sp>
      <p:sp>
        <p:nvSpPr>
          <p:cNvPr id="37" name="SK-13-text-36"/>
          <p:cNvSpPr/>
          <p:nvPr/>
        </p:nvSpPr>
        <p:spPr>
          <a:xfrm>
            <a:off x="2669977" y="5623471"/>
            <a:ext cx="2974777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Urgent referral if swallowing concerns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aspiration risk</a:t>
            </a:r>
            <a:endParaRPr lang="en-US" sz="1200" dirty="0"/>
          </a:p>
        </p:txBody>
      </p:sp>
      <p:sp>
        <p:nvSpPr>
          <p:cNvPr id="38" name="SK-13-text-37"/>
          <p:cNvSpPr/>
          <p:nvPr/>
        </p:nvSpPr>
        <p:spPr>
          <a:xfrm>
            <a:off x="2548086" y="5993755"/>
            <a:ext cx="64770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Communication aids and strategies</a:t>
            </a:r>
            <a:endParaRPr lang="en-US" sz="1200" dirty="0"/>
          </a:p>
        </p:txBody>
      </p:sp>
      <p:sp>
        <p:nvSpPr>
          <p:cNvPr id="39" name="SK-13-text-38"/>
          <p:cNvSpPr/>
          <p:nvPr/>
        </p:nvSpPr>
        <p:spPr>
          <a:xfrm>
            <a:off x="8180784" y="4491930"/>
            <a:ext cx="301371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Dietitian</a:t>
            </a:r>
            <a:endParaRPr lang="en-US" sz="2100" dirty="0"/>
          </a:p>
        </p:txBody>
      </p:sp>
      <p:sp>
        <p:nvSpPr>
          <p:cNvPr id="40" name="SK-13-text-39"/>
          <p:cNvSpPr/>
          <p:nvPr/>
        </p:nvSpPr>
        <p:spPr>
          <a:xfrm>
            <a:off x="8180784" y="4834830"/>
            <a:ext cx="401121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NUTRITION · PROTEIN TIMING · WEIGHT</a:t>
            </a:r>
            <a:endParaRPr lang="en-US" sz="1275" dirty="0"/>
          </a:p>
        </p:txBody>
      </p:sp>
      <p:sp>
        <p:nvSpPr>
          <p:cNvPr id="41" name="SK-13-text-40"/>
          <p:cNvSpPr/>
          <p:nvPr/>
        </p:nvSpPr>
        <p:spPr>
          <a:xfrm>
            <a:off x="8180784" y="5115967"/>
            <a:ext cx="401121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Nutritional assessment and weight management</a:t>
            </a:r>
            <a:endParaRPr lang="en-US" sz="1200" dirty="0"/>
          </a:p>
        </p:txBody>
      </p:sp>
      <p:sp>
        <p:nvSpPr>
          <p:cNvPr id="42" name="SK-13-text-41"/>
          <p:cNvSpPr/>
          <p:nvPr/>
        </p:nvSpPr>
        <p:spPr>
          <a:xfrm>
            <a:off x="8180784" y="5356027"/>
            <a:ext cx="3084463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Protein timing guidance — high protein can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reduce levodopa absorption</a:t>
            </a:r>
            <a:endParaRPr lang="en-US" sz="1200" dirty="0"/>
          </a:p>
        </p:txBody>
      </p:sp>
      <p:sp>
        <p:nvSpPr>
          <p:cNvPr id="43" name="SK-13-text-42"/>
          <p:cNvSpPr/>
          <p:nvPr/>
        </p:nvSpPr>
        <p:spPr>
          <a:xfrm>
            <a:off x="8180784" y="5774382"/>
            <a:ext cx="401121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Constipation management through diet</a:t>
            </a:r>
            <a:endParaRPr lang="en-US" sz="1200" dirty="0"/>
          </a:p>
        </p:txBody>
      </p:sp>
      <p:sp>
        <p:nvSpPr>
          <p:cNvPr id="44" name="SK-13-text-43"/>
          <p:cNvSpPr/>
          <p:nvPr/>
        </p:nvSpPr>
        <p:spPr>
          <a:xfrm>
            <a:off x="8180784" y="6000750"/>
            <a:ext cx="4011216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Dysphagia-adapted diet textures</a:t>
            </a:r>
            <a:endParaRPr lang="en-US" sz="1200" dirty="0"/>
          </a:p>
        </p:txBody>
      </p:sp>
      <p:sp>
        <p:nvSpPr>
          <p:cNvPr id="45" name="SK-13-text-44"/>
          <p:cNvSpPr/>
          <p:nvPr/>
        </p:nvSpPr>
        <p:spPr>
          <a:xfrm>
            <a:off x="426690" y="6617940"/>
            <a:ext cx="61722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Page 13 · Multidisciplinary Team</a:t>
            </a:r>
            <a:endParaRPr lang="en-US" sz="1200" dirty="0"/>
          </a:p>
        </p:txBody>
      </p:sp>
      <p:sp>
        <p:nvSpPr>
          <p:cNvPr id="46" name="SK-13-text-45"/>
          <p:cNvSpPr/>
          <p:nvPr/>
        </p:nvSpPr>
        <p:spPr>
          <a:xfrm>
            <a:off x="3559969" y="6617940"/>
            <a:ext cx="863203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NG71: All PD patients should have access to a PDNS and allied health services</a:t>
            </a:r>
            <a:endParaRPr lang="en-US" sz="1200" dirty="0"/>
          </a:p>
        </p:txBody>
      </p:sp>
      <p:sp>
        <p:nvSpPr>
          <p:cNvPr id="47" name="SK-13-text-46"/>
          <p:cNvSpPr/>
          <p:nvPr/>
        </p:nvSpPr>
        <p:spPr>
          <a:xfrm>
            <a:off x="10241161" y="6617940"/>
            <a:ext cx="1950839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341263" cy="6858000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082" y="1393627"/>
            <a:ext cx="1658094" cy="38100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490" y="2105323"/>
            <a:ext cx="5339953" cy="809179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73998" y="2105323"/>
            <a:ext cx="9525" cy="3278088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86079" y="2105323"/>
            <a:ext cx="5315694" cy="809179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59153" y="2153394"/>
            <a:ext cx="816769" cy="713184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0471" y="5692080"/>
            <a:ext cx="11131153" cy="781794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44580" y="2215009"/>
            <a:ext cx="609600" cy="610344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2675" y="2119015"/>
            <a:ext cx="841177" cy="795486"/>
          </a:xfrm>
          <a:prstGeom prst="rect">
            <a:avLst/>
          </a:prstGeom>
        </p:spPr>
      </p:pic>
      <p:sp>
        <p:nvSpPr>
          <p:cNvPr id="12" name="SK-14-text-11"/>
          <p:cNvSpPr/>
          <p:nvPr/>
        </p:nvSpPr>
        <p:spPr>
          <a:xfrm>
            <a:off x="20241" y="102840"/>
            <a:ext cx="243780" cy="1344067"/>
          </a:xfrm>
          <a:prstGeom prst="rect">
            <a:avLst/>
          </a:prstGeom>
          <a:noFill/>
          <a:ln/>
        </p:spPr>
        <p:txBody>
          <a:bodyPr vert="vert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</a:t>
            </a:r>
            <a:endParaRPr lang="en-US" sz="1800" dirty="0"/>
          </a:p>
        </p:txBody>
      </p:sp>
      <p:sp>
        <p:nvSpPr>
          <p:cNvPr id="13" name="SK-14-text-12"/>
          <p:cNvSpPr/>
          <p:nvPr/>
        </p:nvSpPr>
        <p:spPr>
          <a:xfrm>
            <a:off x="707082" y="377130"/>
            <a:ext cx="562070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ED7D3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PRIMARY CARE MONITORING</a:t>
            </a:r>
            <a:endParaRPr lang="en-US" sz="1575" dirty="0"/>
          </a:p>
        </p:txBody>
      </p:sp>
      <p:sp>
        <p:nvSpPr>
          <p:cNvPr id="14" name="SK-14-text-13"/>
          <p:cNvSpPr/>
          <p:nvPr/>
        </p:nvSpPr>
        <p:spPr>
          <a:xfrm>
            <a:off x="719286" y="740569"/>
            <a:ext cx="11472714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525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Motor &amp; Medication Review</a:t>
            </a:r>
            <a:endParaRPr lang="en-US" sz="3525" dirty="0"/>
          </a:p>
        </p:txBody>
      </p:sp>
      <p:sp>
        <p:nvSpPr>
          <p:cNvPr id="15" name="SK-14-text-14"/>
          <p:cNvSpPr/>
          <p:nvPr/>
        </p:nvSpPr>
        <p:spPr>
          <a:xfrm>
            <a:off x="707082" y="1597819"/>
            <a:ext cx="11484918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5959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to check at every Parkinson’s review — NICE NG71</a:t>
            </a:r>
            <a:endParaRPr lang="en-US" sz="2400" dirty="0"/>
          </a:p>
        </p:txBody>
      </p:sp>
      <p:sp>
        <p:nvSpPr>
          <p:cNvPr id="16" name="SK-14-text-15"/>
          <p:cNvSpPr/>
          <p:nvPr/>
        </p:nvSpPr>
        <p:spPr>
          <a:xfrm>
            <a:off x="1633686" y="2235696"/>
            <a:ext cx="160972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MOTOR</a:t>
            </a:r>
            <a:endParaRPr lang="en-US" sz="1950" dirty="0"/>
          </a:p>
        </p:txBody>
      </p:sp>
      <p:sp>
        <p:nvSpPr>
          <p:cNvPr id="17" name="SK-14-text-16"/>
          <p:cNvSpPr/>
          <p:nvPr/>
        </p:nvSpPr>
        <p:spPr>
          <a:xfrm>
            <a:off x="1645890" y="2564755"/>
            <a:ext cx="779526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Functional &amp; Movement Review</a:t>
            </a:r>
            <a:endParaRPr lang="en-US" sz="1800" dirty="0"/>
          </a:p>
        </p:txBody>
      </p:sp>
      <p:sp>
        <p:nvSpPr>
          <p:cNvPr id="18" name="SK-14-text-17"/>
          <p:cNvSpPr/>
          <p:nvPr/>
        </p:nvSpPr>
        <p:spPr>
          <a:xfrm>
            <a:off x="743694" y="3079105"/>
            <a:ext cx="11448306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✦ Functional ability — how are daily activities managed?</a:t>
            </a:r>
            <a:endParaRPr lang="en-US" sz="1650" dirty="0"/>
          </a:p>
        </p:txBody>
      </p:sp>
      <p:sp>
        <p:nvSpPr>
          <p:cNvPr id="19" name="SK-14-text-18"/>
          <p:cNvSpPr/>
          <p:nvPr/>
        </p:nvSpPr>
        <p:spPr>
          <a:xfrm>
            <a:off x="743694" y="3593455"/>
            <a:ext cx="11448306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✦ Falls — frequency, injuries, footwear, home safety</a:t>
            </a:r>
            <a:endParaRPr lang="en-US" sz="1650" dirty="0"/>
          </a:p>
        </p:txBody>
      </p:sp>
      <p:sp>
        <p:nvSpPr>
          <p:cNvPr id="20" name="SK-14-text-19"/>
          <p:cNvSpPr/>
          <p:nvPr/>
        </p:nvSpPr>
        <p:spPr>
          <a:xfrm>
            <a:off x="743694" y="4107805"/>
            <a:ext cx="11448306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✦ On/off diary — “good times” vs “bad times” pattern</a:t>
            </a:r>
            <a:endParaRPr lang="en-US" sz="1650" dirty="0"/>
          </a:p>
        </p:txBody>
      </p:sp>
      <p:sp>
        <p:nvSpPr>
          <p:cNvPr id="21" name="SK-14-text-20"/>
          <p:cNvSpPr/>
          <p:nvPr/>
        </p:nvSpPr>
        <p:spPr>
          <a:xfrm>
            <a:off x="743694" y="4629150"/>
            <a:ext cx="11448306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✦ Wearing-off — symptoms returning before next dose?</a:t>
            </a:r>
            <a:endParaRPr lang="en-US" sz="1650" dirty="0"/>
          </a:p>
        </p:txBody>
      </p:sp>
      <p:sp>
        <p:nvSpPr>
          <p:cNvPr id="22" name="SK-14-text-21"/>
          <p:cNvSpPr/>
          <p:nvPr/>
        </p:nvSpPr>
        <p:spPr>
          <a:xfrm>
            <a:off x="743694" y="5143500"/>
            <a:ext cx="11448306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✦ Dyskinesia — any involuntary movements present?</a:t>
            </a:r>
            <a:endParaRPr lang="en-US" sz="1650" dirty="0"/>
          </a:p>
        </p:txBody>
      </p:sp>
      <p:sp>
        <p:nvSpPr>
          <p:cNvPr id="23" name="SK-14-text-22"/>
          <p:cNvSpPr/>
          <p:nvPr/>
        </p:nvSpPr>
        <p:spPr>
          <a:xfrm>
            <a:off x="7449294" y="2235696"/>
            <a:ext cx="309562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MEDICATION</a:t>
            </a:r>
            <a:endParaRPr lang="en-US" sz="1950" dirty="0"/>
          </a:p>
        </p:txBody>
      </p:sp>
      <p:sp>
        <p:nvSpPr>
          <p:cNvPr id="24" name="SK-14-text-23"/>
          <p:cNvSpPr/>
          <p:nvPr/>
        </p:nvSpPr>
        <p:spPr>
          <a:xfrm>
            <a:off x="7449294" y="2564755"/>
            <a:ext cx="4742706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Drug Safety &amp; Adherence Review</a:t>
            </a:r>
            <a:endParaRPr lang="en-US" sz="1800" dirty="0"/>
          </a:p>
        </p:txBody>
      </p:sp>
      <p:sp>
        <p:nvSpPr>
          <p:cNvPr id="25" name="SK-14-text-24"/>
          <p:cNvSpPr/>
          <p:nvPr/>
        </p:nvSpPr>
        <p:spPr>
          <a:xfrm>
            <a:off x="6571357" y="3079105"/>
            <a:ext cx="5620643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✦ All PD drugs — dose, timing, and adherence check</a:t>
            </a:r>
            <a:endParaRPr lang="en-US" sz="1650" dirty="0"/>
          </a:p>
        </p:txBody>
      </p:sp>
      <p:sp>
        <p:nvSpPr>
          <p:cNvPr id="26" name="SK-14-text-25"/>
          <p:cNvSpPr/>
          <p:nvPr/>
        </p:nvSpPr>
        <p:spPr>
          <a:xfrm>
            <a:off x="6571357" y="3518148"/>
            <a:ext cx="4840188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✦ Dopamine antagonists — scan ALL prescriptions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including anti-emetics</a:t>
            </a:r>
            <a:endParaRPr lang="en-US" sz="1650" dirty="0"/>
          </a:p>
        </p:txBody>
      </p:sp>
      <p:sp>
        <p:nvSpPr>
          <p:cNvPr id="27" name="SK-14-text-26"/>
          <p:cNvSpPr/>
          <p:nvPr/>
        </p:nvSpPr>
        <p:spPr>
          <a:xfrm>
            <a:off x="6571357" y="4203948"/>
            <a:ext cx="4986486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✦ Impulse control disorder — screen if on dopamine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agonist (ask directly — never volunteered)</a:t>
            </a:r>
            <a:endParaRPr lang="en-US" sz="1650" dirty="0"/>
          </a:p>
        </p:txBody>
      </p:sp>
      <p:sp>
        <p:nvSpPr>
          <p:cNvPr id="28" name="SK-14-text-27"/>
          <p:cNvSpPr/>
          <p:nvPr/>
        </p:nvSpPr>
        <p:spPr>
          <a:xfrm>
            <a:off x="6571357" y="4896594"/>
            <a:ext cx="4254996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✦ Side effect review — nausea, somnolence,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hallucinations, oedema</a:t>
            </a:r>
            <a:endParaRPr lang="en-US" sz="1650" dirty="0"/>
          </a:p>
        </p:txBody>
      </p:sp>
      <p:sp>
        <p:nvSpPr>
          <p:cNvPr id="29" name="SK-14-text-28"/>
          <p:cNvSpPr/>
          <p:nvPr/>
        </p:nvSpPr>
        <p:spPr>
          <a:xfrm>
            <a:off x="780157" y="5788075"/>
            <a:ext cx="10655796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ICD Screening Reminder: Always ask about impulse control behaviours at every review for patients on dopamine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agonists — gambling, hypersexuality, binge eating, compulsive shopping. It will not be volunteered.</a:t>
            </a:r>
            <a:endParaRPr lang="en-US" sz="1650" dirty="0"/>
          </a:p>
        </p:txBody>
      </p:sp>
      <p:sp>
        <p:nvSpPr>
          <p:cNvPr id="30" name="SK-14-text-29"/>
          <p:cNvSpPr/>
          <p:nvPr/>
        </p:nvSpPr>
        <p:spPr>
          <a:xfrm>
            <a:off x="646063" y="6638479"/>
            <a:ext cx="54102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7F7F7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NG71 — Monitoring Framework</a:t>
            </a:r>
            <a:endParaRPr lang="en-US" sz="1050" dirty="0"/>
          </a:p>
        </p:txBody>
      </p:sp>
      <p:sp>
        <p:nvSpPr>
          <p:cNvPr id="31" name="SK-14-text-30"/>
          <p:cNvSpPr/>
          <p:nvPr/>
        </p:nvSpPr>
        <p:spPr>
          <a:xfrm>
            <a:off x="10143679" y="6638479"/>
            <a:ext cx="2048321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7F7F7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bradfordvts.co.uk</a:t>
            </a:r>
            <a:endParaRPr lang="en-US" sz="1050" dirty="0"/>
          </a:p>
        </p:txBody>
      </p:sp>
      <p:sp>
        <p:nvSpPr>
          <p:cNvPr id="32" name="SK-14-text-31"/>
          <p:cNvSpPr/>
          <p:nvPr/>
        </p:nvSpPr>
        <p:spPr>
          <a:xfrm>
            <a:off x="11253192" y="6645325"/>
            <a:ext cx="938808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7F7F7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Page 14</a:t>
            </a:r>
            <a:endParaRPr lang="en-US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875" y="1117848"/>
            <a:ext cx="1755577" cy="68461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1810494"/>
            <a:ext cx="3694063" cy="2153394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1810494"/>
            <a:ext cx="3694063" cy="68461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3694" y="2064246"/>
            <a:ext cx="414486" cy="404515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9569" y="1810494"/>
            <a:ext cx="3694063" cy="2153394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9569" y="1810494"/>
            <a:ext cx="3694063" cy="68461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34486" y="1810494"/>
            <a:ext cx="3694063" cy="2153394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34486" y="1810494"/>
            <a:ext cx="3694063" cy="68461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02675" y="2029867"/>
            <a:ext cx="670471" cy="548580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4142184"/>
            <a:ext cx="3694063" cy="2153394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4142184"/>
            <a:ext cx="3694063" cy="68461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9569" y="4142184"/>
            <a:ext cx="3694063" cy="2153394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9569" y="4142184"/>
            <a:ext cx="3694063" cy="68461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34486" y="4142184"/>
            <a:ext cx="3694063" cy="2153394"/>
          </a:xfrm>
          <a:prstGeom prst="rect">
            <a:avLst/>
          </a:prstGeom>
        </p:spPr>
      </p:pic>
      <p:pic>
        <p:nvPicPr>
          <p:cNvPr id="17" name="SK-15-img-1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34486" y="4142184"/>
            <a:ext cx="3694063" cy="68461"/>
          </a:xfrm>
          <a:prstGeom prst="rect">
            <a:avLst/>
          </a:prstGeom>
        </p:spPr>
      </p:pic>
      <p:pic>
        <p:nvPicPr>
          <p:cNvPr id="18" name="SK-15-img-17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27082" y="4457700"/>
            <a:ext cx="719286" cy="514350"/>
          </a:xfrm>
          <a:prstGeom prst="rect">
            <a:avLst/>
          </a:prstGeom>
        </p:spPr>
      </p:pic>
      <p:pic>
        <p:nvPicPr>
          <p:cNvPr id="19" name="SK-15-img-18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556177"/>
            <a:ext cx="12192000" cy="301675"/>
          </a:xfrm>
          <a:prstGeom prst="rect">
            <a:avLst/>
          </a:prstGeom>
        </p:spPr>
      </p:pic>
      <p:pic>
        <p:nvPicPr>
          <p:cNvPr id="20" name="SK-15-img-19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63694" y="4306788"/>
            <a:ext cx="633859" cy="651421"/>
          </a:xfrm>
          <a:prstGeom prst="rect">
            <a:avLst/>
          </a:prstGeom>
        </p:spPr>
      </p:pic>
      <p:pic>
        <p:nvPicPr>
          <p:cNvPr id="21" name="SK-15-img-20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40275" y="4320480"/>
            <a:ext cx="707082" cy="617190"/>
          </a:xfrm>
          <a:prstGeom prst="rect">
            <a:avLst/>
          </a:prstGeom>
        </p:spPr>
      </p:pic>
      <p:pic>
        <p:nvPicPr>
          <p:cNvPr id="22" name="SK-15-img-21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1969" y="4327327"/>
            <a:ext cx="694879" cy="624036"/>
          </a:xfrm>
          <a:prstGeom prst="rect">
            <a:avLst/>
          </a:prstGeom>
        </p:spPr>
      </p:pic>
      <p:pic>
        <p:nvPicPr>
          <p:cNvPr id="23" name="SK-15-img-22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75898" y="1975098"/>
            <a:ext cx="585192" cy="582811"/>
          </a:xfrm>
          <a:prstGeom prst="rect">
            <a:avLst/>
          </a:prstGeom>
        </p:spPr>
      </p:pic>
      <p:pic>
        <p:nvPicPr>
          <p:cNvPr id="24" name="SK-15-img-23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340275" y="1968103"/>
            <a:ext cx="694879" cy="575965"/>
          </a:xfrm>
          <a:prstGeom prst="rect">
            <a:avLst/>
          </a:prstGeom>
        </p:spPr>
      </p:pic>
      <p:pic>
        <p:nvPicPr>
          <p:cNvPr id="25" name="SK-15-img-24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48580" y="1968103"/>
            <a:ext cx="572988" cy="589657"/>
          </a:xfrm>
          <a:prstGeom prst="rect">
            <a:avLst/>
          </a:prstGeom>
        </p:spPr>
      </p:pic>
      <p:sp>
        <p:nvSpPr>
          <p:cNvPr id="26" name="SK-15-text-25"/>
          <p:cNvSpPr/>
          <p:nvPr/>
        </p:nvSpPr>
        <p:spPr>
          <a:xfrm>
            <a:off x="353467" y="329059"/>
            <a:ext cx="60388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MONITORING IN PRIMARY CARE</a:t>
            </a:r>
            <a:endParaRPr lang="en-US" sz="1500" dirty="0"/>
          </a:p>
        </p:txBody>
      </p:sp>
      <p:sp>
        <p:nvSpPr>
          <p:cNvPr id="27" name="SK-15-text-26"/>
          <p:cNvSpPr/>
          <p:nvPr/>
        </p:nvSpPr>
        <p:spPr>
          <a:xfrm>
            <a:off x="365671" y="617190"/>
            <a:ext cx="11826329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75" b="1" dirty="0">
                <a:solidFill>
                  <a:srgbClr val="001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Non-Motor &amp; Safety Review</a:t>
            </a:r>
            <a:endParaRPr lang="en-US" sz="3375" dirty="0"/>
          </a:p>
        </p:txBody>
      </p:sp>
      <p:sp>
        <p:nvSpPr>
          <p:cNvPr id="28" name="SK-15-text-27"/>
          <p:cNvSpPr/>
          <p:nvPr/>
        </p:nvSpPr>
        <p:spPr>
          <a:xfrm>
            <a:off x="353467" y="1330375"/>
            <a:ext cx="11838533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5959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Essential checks at every Parkinson’s review — beyond the motor exam</a:t>
            </a:r>
            <a:endParaRPr lang="en-US" sz="2250" dirty="0"/>
          </a:p>
        </p:txBody>
      </p:sp>
      <p:sp>
        <p:nvSpPr>
          <p:cNvPr id="29" name="SK-15-text-28"/>
          <p:cNvSpPr/>
          <p:nvPr/>
        </p:nvSpPr>
        <p:spPr>
          <a:xfrm>
            <a:off x="1292275" y="2112169"/>
            <a:ext cx="6534150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Depression &amp; Anxiety</a:t>
            </a:r>
            <a:endParaRPr lang="en-US" sz="2100" dirty="0"/>
          </a:p>
        </p:txBody>
      </p:sp>
      <p:sp>
        <p:nvSpPr>
          <p:cNvPr id="30" name="SK-15-text-29"/>
          <p:cNvSpPr/>
          <p:nvPr/>
        </p:nvSpPr>
        <p:spPr>
          <a:xfrm>
            <a:off x="560784" y="2660898"/>
            <a:ext cx="714946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PHQ-9 and GAD-7 at every review</a:t>
            </a:r>
            <a:endParaRPr lang="en-US" sz="1350" dirty="0"/>
          </a:p>
        </p:txBody>
      </p:sp>
      <p:sp>
        <p:nvSpPr>
          <p:cNvPr id="31" name="SK-15-text-30"/>
          <p:cNvSpPr/>
          <p:nvPr/>
        </p:nvSpPr>
        <p:spPr>
          <a:xfrm>
            <a:off x="560784" y="2907655"/>
            <a:ext cx="762952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Present in 40–50% of PD patients</a:t>
            </a:r>
            <a:endParaRPr lang="en-US" sz="1350" dirty="0"/>
          </a:p>
        </p:txBody>
      </p:sp>
      <p:sp>
        <p:nvSpPr>
          <p:cNvPr id="32" name="SK-15-text-31"/>
          <p:cNvSpPr/>
          <p:nvPr/>
        </p:nvSpPr>
        <p:spPr>
          <a:xfrm>
            <a:off x="560784" y="3140869"/>
            <a:ext cx="790384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First-line: sertraline or citalopram</a:t>
            </a:r>
            <a:endParaRPr lang="en-US" sz="1350" dirty="0"/>
          </a:p>
        </p:txBody>
      </p:sp>
      <p:sp>
        <p:nvSpPr>
          <p:cNvPr id="33" name="SK-15-text-32"/>
          <p:cNvSpPr/>
          <p:nvPr/>
        </p:nvSpPr>
        <p:spPr>
          <a:xfrm>
            <a:off x="560784" y="3374082"/>
            <a:ext cx="564070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Avoid TCAs where possible</a:t>
            </a:r>
            <a:endParaRPr lang="en-US" sz="1350" dirty="0"/>
          </a:p>
        </p:txBody>
      </p:sp>
      <p:sp>
        <p:nvSpPr>
          <p:cNvPr id="34" name="SK-15-text-33"/>
          <p:cNvSpPr/>
          <p:nvPr/>
        </p:nvSpPr>
        <p:spPr>
          <a:xfrm>
            <a:off x="914400" y="3689598"/>
            <a:ext cx="666940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Frequently missed — ask directly</a:t>
            </a:r>
            <a:endParaRPr lang="en-US" sz="1350" dirty="0"/>
          </a:p>
        </p:txBody>
      </p:sp>
      <p:sp>
        <p:nvSpPr>
          <p:cNvPr id="35" name="SK-15-text-34"/>
          <p:cNvSpPr/>
          <p:nvPr/>
        </p:nvSpPr>
        <p:spPr>
          <a:xfrm>
            <a:off x="5144988" y="2112169"/>
            <a:ext cx="6534150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Cognitive Assessment</a:t>
            </a:r>
            <a:endParaRPr lang="en-US" sz="2100" dirty="0"/>
          </a:p>
        </p:txBody>
      </p:sp>
      <p:sp>
        <p:nvSpPr>
          <p:cNvPr id="36" name="SK-15-text-35"/>
          <p:cNvSpPr/>
          <p:nvPr/>
        </p:nvSpPr>
        <p:spPr>
          <a:xfrm>
            <a:off x="4389090" y="2660898"/>
            <a:ext cx="749236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MoCA or MMSE — annually as minimum</a:t>
            </a:r>
            <a:endParaRPr lang="en-US" sz="1350" dirty="0"/>
          </a:p>
        </p:txBody>
      </p:sp>
      <p:sp>
        <p:nvSpPr>
          <p:cNvPr id="37" name="SK-15-text-36"/>
          <p:cNvSpPr/>
          <p:nvPr/>
        </p:nvSpPr>
        <p:spPr>
          <a:xfrm>
            <a:off x="4389090" y="2907655"/>
            <a:ext cx="780291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Screen for PD dementia (PDD) and DLB</a:t>
            </a:r>
            <a:endParaRPr lang="en-US" sz="1350" dirty="0"/>
          </a:p>
        </p:txBody>
      </p:sp>
      <p:sp>
        <p:nvSpPr>
          <p:cNvPr id="38" name="SK-15-text-37"/>
          <p:cNvSpPr/>
          <p:nvPr/>
        </p:nvSpPr>
        <p:spPr>
          <a:xfrm>
            <a:off x="4389090" y="3140869"/>
            <a:ext cx="780291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Rapid decline → urgent specialist referral</a:t>
            </a:r>
            <a:endParaRPr lang="en-US" sz="1350" dirty="0"/>
          </a:p>
        </p:txBody>
      </p:sp>
      <p:sp>
        <p:nvSpPr>
          <p:cNvPr id="39" name="SK-15-text-38"/>
          <p:cNvSpPr/>
          <p:nvPr/>
        </p:nvSpPr>
        <p:spPr>
          <a:xfrm>
            <a:off x="4389090" y="3374082"/>
            <a:ext cx="780291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Rivastigmine: NICE first-line for PD dementia</a:t>
            </a:r>
            <a:endParaRPr lang="en-US" sz="1350" dirty="0"/>
          </a:p>
        </p:txBody>
      </p:sp>
      <p:sp>
        <p:nvSpPr>
          <p:cNvPr id="40" name="SK-15-text-39"/>
          <p:cNvSpPr/>
          <p:nvPr/>
        </p:nvSpPr>
        <p:spPr>
          <a:xfrm>
            <a:off x="4962079" y="3689598"/>
            <a:ext cx="625792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Specialist-initiated treatment</a:t>
            </a:r>
            <a:endParaRPr lang="en-US" sz="1350" dirty="0"/>
          </a:p>
        </p:txBody>
      </p:sp>
      <p:sp>
        <p:nvSpPr>
          <p:cNvPr id="41" name="SK-15-text-40"/>
          <p:cNvSpPr/>
          <p:nvPr/>
        </p:nvSpPr>
        <p:spPr>
          <a:xfrm>
            <a:off x="9107388" y="2112169"/>
            <a:ext cx="3084612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Sleep Quality</a:t>
            </a:r>
            <a:endParaRPr lang="en-US" sz="2100" dirty="0"/>
          </a:p>
        </p:txBody>
      </p:sp>
      <p:sp>
        <p:nvSpPr>
          <p:cNvPr id="42" name="SK-15-text-41"/>
          <p:cNvSpPr/>
          <p:nvPr/>
        </p:nvSpPr>
        <p:spPr>
          <a:xfrm>
            <a:off x="8375898" y="2660898"/>
            <a:ext cx="381610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Ask about REM sleep behaviour disorder</a:t>
            </a:r>
            <a:endParaRPr lang="en-US" sz="1350" dirty="0"/>
          </a:p>
        </p:txBody>
      </p:sp>
      <p:sp>
        <p:nvSpPr>
          <p:cNvPr id="43" name="SK-15-text-42"/>
          <p:cNvSpPr/>
          <p:nvPr/>
        </p:nvSpPr>
        <p:spPr>
          <a:xfrm>
            <a:off x="8375898" y="2907655"/>
            <a:ext cx="381610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Excessive daytime somnolence (esp. on DAs)</a:t>
            </a:r>
            <a:endParaRPr lang="en-US" sz="1350" dirty="0"/>
          </a:p>
        </p:txBody>
      </p:sp>
      <p:sp>
        <p:nvSpPr>
          <p:cNvPr id="44" name="SK-15-text-43"/>
          <p:cNvSpPr/>
          <p:nvPr/>
        </p:nvSpPr>
        <p:spPr>
          <a:xfrm>
            <a:off x="8375898" y="3147715"/>
            <a:ext cx="381610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Review medication timing</a:t>
            </a:r>
            <a:endParaRPr lang="en-US" sz="1350" dirty="0"/>
          </a:p>
        </p:txBody>
      </p:sp>
      <p:sp>
        <p:nvSpPr>
          <p:cNvPr id="45" name="SK-15-text-44"/>
          <p:cNvSpPr/>
          <p:nvPr/>
        </p:nvSpPr>
        <p:spPr>
          <a:xfrm>
            <a:off x="8375898" y="3374082"/>
            <a:ext cx="381610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Melatonin for insomnia — first-line</a:t>
            </a:r>
            <a:endParaRPr lang="en-US" sz="1350" dirty="0"/>
          </a:p>
        </p:txBody>
      </p:sp>
      <p:sp>
        <p:nvSpPr>
          <p:cNvPr id="46" name="SK-15-text-45"/>
          <p:cNvSpPr/>
          <p:nvPr/>
        </p:nvSpPr>
        <p:spPr>
          <a:xfrm>
            <a:off x="8583067" y="3689598"/>
            <a:ext cx="360893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REM disorder may predate diagnosis</a:t>
            </a:r>
            <a:endParaRPr lang="en-US" sz="1350" dirty="0"/>
          </a:p>
        </p:txBody>
      </p:sp>
      <p:sp>
        <p:nvSpPr>
          <p:cNvPr id="47" name="SK-15-text-46"/>
          <p:cNvSpPr/>
          <p:nvPr/>
        </p:nvSpPr>
        <p:spPr>
          <a:xfrm>
            <a:off x="1316682" y="4320480"/>
            <a:ext cx="1572667" cy="637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475"/>
              </a:lnSpc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Orthostatic</a:t>
            </a:r>
            <a:endParaRPr lang="en-US" sz="2250" dirty="0"/>
          </a:p>
          <a:p>
            <a:pPr marL="0" indent="0" algn="l">
              <a:lnSpc>
                <a:spcPts val="2475"/>
              </a:lnSpc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Hypotension</a:t>
            </a:r>
            <a:endParaRPr lang="en-US" sz="2250" dirty="0"/>
          </a:p>
        </p:txBody>
      </p:sp>
      <p:sp>
        <p:nvSpPr>
          <p:cNvPr id="48" name="SK-15-text-47"/>
          <p:cNvSpPr/>
          <p:nvPr/>
        </p:nvSpPr>
        <p:spPr>
          <a:xfrm>
            <a:off x="536377" y="5040511"/>
            <a:ext cx="810958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Lying and standing BP at every review</a:t>
            </a:r>
            <a:endParaRPr lang="en-US" sz="1350" dirty="0"/>
          </a:p>
        </p:txBody>
      </p:sp>
      <p:sp>
        <p:nvSpPr>
          <p:cNvPr id="49" name="SK-15-text-48"/>
          <p:cNvSpPr/>
          <p:nvPr/>
        </p:nvSpPr>
        <p:spPr>
          <a:xfrm>
            <a:off x="536377" y="5280571"/>
            <a:ext cx="769810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Review antihypertensive medications</a:t>
            </a:r>
            <a:endParaRPr lang="en-US" sz="1350" dirty="0"/>
          </a:p>
        </p:txBody>
      </p:sp>
      <p:sp>
        <p:nvSpPr>
          <p:cNvPr id="50" name="SK-15-text-49"/>
          <p:cNvSpPr/>
          <p:nvPr/>
        </p:nvSpPr>
        <p:spPr>
          <a:xfrm>
            <a:off x="536377" y="5513784"/>
            <a:ext cx="790384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Midodrine (off-label) if symptomatic</a:t>
            </a:r>
            <a:endParaRPr lang="en-US" sz="1350" dirty="0"/>
          </a:p>
        </p:txBody>
      </p:sp>
      <p:sp>
        <p:nvSpPr>
          <p:cNvPr id="51" name="SK-15-text-50"/>
          <p:cNvSpPr/>
          <p:nvPr/>
        </p:nvSpPr>
        <p:spPr>
          <a:xfrm>
            <a:off x="536377" y="5753844"/>
            <a:ext cx="893254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Compression stockings; adequate hydration</a:t>
            </a:r>
            <a:endParaRPr lang="en-US" sz="1350" dirty="0"/>
          </a:p>
        </p:txBody>
      </p:sp>
      <p:sp>
        <p:nvSpPr>
          <p:cNvPr id="52" name="SK-15-text-51"/>
          <p:cNvSpPr/>
          <p:nvPr/>
        </p:nvSpPr>
        <p:spPr>
          <a:xfrm>
            <a:off x="1365498" y="6048673"/>
            <a:ext cx="481774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Major falls risk factor</a:t>
            </a:r>
            <a:endParaRPr lang="en-US" sz="1350" dirty="0"/>
          </a:p>
        </p:txBody>
      </p:sp>
      <p:sp>
        <p:nvSpPr>
          <p:cNvPr id="53" name="SK-15-text-52"/>
          <p:cNvSpPr/>
          <p:nvPr/>
        </p:nvSpPr>
        <p:spPr>
          <a:xfrm>
            <a:off x="5157192" y="4485084"/>
            <a:ext cx="4933950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Carer Wellbeing</a:t>
            </a:r>
            <a:endParaRPr lang="en-US" sz="2100" dirty="0"/>
          </a:p>
        </p:txBody>
      </p:sp>
      <p:sp>
        <p:nvSpPr>
          <p:cNvPr id="54" name="SK-15-text-53"/>
          <p:cNvSpPr/>
          <p:nvPr/>
        </p:nvSpPr>
        <p:spPr>
          <a:xfrm>
            <a:off x="4389090" y="5040511"/>
            <a:ext cx="780291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Carer assessment via social services</a:t>
            </a:r>
            <a:endParaRPr lang="en-US" sz="1350" dirty="0"/>
          </a:p>
        </p:txBody>
      </p:sp>
      <p:sp>
        <p:nvSpPr>
          <p:cNvPr id="55" name="SK-15-text-54"/>
          <p:cNvSpPr/>
          <p:nvPr/>
        </p:nvSpPr>
        <p:spPr>
          <a:xfrm>
            <a:off x="4389090" y="5280571"/>
            <a:ext cx="598360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PHQ-9 for carer depression</a:t>
            </a:r>
            <a:endParaRPr lang="en-US" sz="1350" dirty="0"/>
          </a:p>
        </p:txBody>
      </p:sp>
      <p:sp>
        <p:nvSpPr>
          <p:cNvPr id="56" name="SK-15-text-55"/>
          <p:cNvSpPr/>
          <p:nvPr/>
        </p:nvSpPr>
        <p:spPr>
          <a:xfrm>
            <a:off x="4389090" y="5513784"/>
            <a:ext cx="780291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Signpost: Parkinson’s UK carer support</a:t>
            </a:r>
            <a:endParaRPr lang="en-US" sz="1350" dirty="0"/>
          </a:p>
        </p:txBody>
      </p:sp>
      <p:sp>
        <p:nvSpPr>
          <p:cNvPr id="57" name="SK-15-text-56"/>
          <p:cNvSpPr/>
          <p:nvPr/>
        </p:nvSpPr>
        <p:spPr>
          <a:xfrm>
            <a:off x="4389090" y="5753844"/>
            <a:ext cx="780291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Plan respite care proactively — not in crisis</a:t>
            </a:r>
            <a:endParaRPr lang="en-US" sz="1350" dirty="0"/>
          </a:p>
        </p:txBody>
      </p:sp>
      <p:sp>
        <p:nvSpPr>
          <p:cNvPr id="58" name="SK-15-text-57"/>
          <p:cNvSpPr/>
          <p:nvPr/>
        </p:nvSpPr>
        <p:spPr>
          <a:xfrm>
            <a:off x="5205859" y="6062365"/>
            <a:ext cx="481774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Carers are patients too</a:t>
            </a:r>
            <a:endParaRPr lang="en-US" sz="1350" dirty="0"/>
          </a:p>
        </p:txBody>
      </p:sp>
      <p:sp>
        <p:nvSpPr>
          <p:cNvPr id="59" name="SK-15-text-58"/>
          <p:cNvSpPr/>
          <p:nvPr/>
        </p:nvSpPr>
        <p:spPr>
          <a:xfrm>
            <a:off x="9144000" y="4485084"/>
            <a:ext cx="304800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Driving &amp; DVLA</a:t>
            </a:r>
            <a:endParaRPr lang="en-US" sz="2100" dirty="0"/>
          </a:p>
        </p:txBody>
      </p:sp>
      <p:sp>
        <p:nvSpPr>
          <p:cNvPr id="60" name="SK-15-text-59"/>
          <p:cNvSpPr/>
          <p:nvPr/>
        </p:nvSpPr>
        <p:spPr>
          <a:xfrm>
            <a:off x="8375898" y="5040511"/>
            <a:ext cx="381610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Patient must notify DVLA at diagnosis</a:t>
            </a:r>
            <a:endParaRPr lang="en-US" sz="1350" dirty="0"/>
          </a:p>
        </p:txBody>
      </p:sp>
      <p:sp>
        <p:nvSpPr>
          <p:cNvPr id="61" name="SK-15-text-60"/>
          <p:cNvSpPr/>
          <p:nvPr/>
        </p:nvSpPr>
        <p:spPr>
          <a:xfrm>
            <a:off x="8375898" y="5280571"/>
            <a:ext cx="381610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Reassess at every review — document it</a:t>
            </a:r>
            <a:endParaRPr lang="en-US" sz="1350" dirty="0"/>
          </a:p>
        </p:txBody>
      </p:sp>
      <p:sp>
        <p:nvSpPr>
          <p:cNvPr id="62" name="SK-15-text-61"/>
          <p:cNvSpPr/>
          <p:nvPr/>
        </p:nvSpPr>
        <p:spPr>
          <a:xfrm>
            <a:off x="8375898" y="5513784"/>
            <a:ext cx="381610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Group 1: may continue if controlled</a:t>
            </a:r>
            <a:endParaRPr lang="en-US" sz="1350" dirty="0"/>
          </a:p>
        </p:txBody>
      </p:sp>
      <p:sp>
        <p:nvSpPr>
          <p:cNvPr id="63" name="SK-15-text-62"/>
          <p:cNvSpPr/>
          <p:nvPr/>
        </p:nvSpPr>
        <p:spPr>
          <a:xfrm>
            <a:off x="8375898" y="5753844"/>
            <a:ext cx="381610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Group 2 (HGV/bus): usually barred</a:t>
            </a:r>
            <a:endParaRPr lang="en-US" sz="1350" dirty="0"/>
          </a:p>
        </p:txBody>
      </p:sp>
      <p:sp>
        <p:nvSpPr>
          <p:cNvPr id="64" name="SK-15-text-63"/>
          <p:cNvSpPr/>
          <p:nvPr/>
        </p:nvSpPr>
        <p:spPr>
          <a:xfrm>
            <a:off x="8656290" y="6055519"/>
            <a:ext cx="353571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Document every driving discussion</a:t>
            </a:r>
            <a:endParaRPr lang="en-US" sz="1350" dirty="0"/>
          </a:p>
        </p:txBody>
      </p:sp>
      <p:sp>
        <p:nvSpPr>
          <p:cNvPr id="65" name="SK-15-text-64"/>
          <p:cNvSpPr/>
          <p:nvPr/>
        </p:nvSpPr>
        <p:spPr>
          <a:xfrm>
            <a:off x="316855" y="6617940"/>
            <a:ext cx="1098804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Source: NICE NG71 (Dec 2024) · NICE CKS PD (Feb 2025)</a:t>
            </a:r>
            <a:endParaRPr lang="en-US" sz="1200" dirty="0"/>
          </a:p>
        </p:txBody>
      </p:sp>
      <p:sp>
        <p:nvSpPr>
          <p:cNvPr id="66" name="SK-15-text-65"/>
          <p:cNvSpPr/>
          <p:nvPr/>
        </p:nvSpPr>
        <p:spPr>
          <a:xfrm>
            <a:off x="10189369" y="6624786"/>
            <a:ext cx="166107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8575" cy="6858000"/>
          </a:xfrm>
          <a:prstGeom prst="rect">
            <a:avLst/>
          </a:prstGeom>
        </p:spPr>
      </p:pic>
      <p:pic>
        <p:nvPicPr>
          <p:cNvPr id="4" name="SK-1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153" y="1444228"/>
            <a:ext cx="1414165" cy="19050"/>
          </a:xfrm>
          <a:prstGeom prst="rect">
            <a:avLst/>
          </a:prstGeom>
        </p:spPr>
      </p:pic>
      <p:pic>
        <p:nvPicPr>
          <p:cNvPr id="5" name="SK-1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486" y="2468761"/>
            <a:ext cx="11362879" cy="3826669"/>
          </a:xfrm>
          <a:prstGeom prst="rect">
            <a:avLst/>
          </a:prstGeom>
        </p:spPr>
      </p:pic>
      <p:pic>
        <p:nvPicPr>
          <p:cNvPr id="6" name="SK-1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501259"/>
            <a:ext cx="12192000" cy="356592"/>
          </a:xfrm>
          <a:prstGeom prst="rect">
            <a:avLst/>
          </a:prstGeom>
        </p:spPr>
      </p:pic>
      <p:pic>
        <p:nvPicPr>
          <p:cNvPr id="7" name="SK-1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894" y="6604248"/>
            <a:ext cx="134094" cy="164455"/>
          </a:xfrm>
          <a:prstGeom prst="rect">
            <a:avLst/>
          </a:prstGeom>
        </p:spPr>
      </p:pic>
      <p:pic>
        <p:nvPicPr>
          <p:cNvPr id="8" name="SK-1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4486" y="2331690"/>
            <a:ext cx="11435953" cy="3915817"/>
          </a:xfrm>
          <a:prstGeom prst="rect">
            <a:avLst/>
          </a:prstGeom>
        </p:spPr>
      </p:pic>
      <p:pic>
        <p:nvPicPr>
          <p:cNvPr id="9" name="SK-1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99663" y="466279"/>
            <a:ext cx="1206996" cy="1316682"/>
          </a:xfrm>
          <a:prstGeom prst="rect">
            <a:avLst/>
          </a:prstGeom>
        </p:spPr>
      </p:pic>
      <p:sp>
        <p:nvSpPr>
          <p:cNvPr id="10" name="SK-16-text-9"/>
          <p:cNvSpPr/>
          <p:nvPr/>
        </p:nvSpPr>
        <p:spPr>
          <a:xfrm>
            <a:off x="451098" y="438894"/>
            <a:ext cx="605599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D4732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6 — MEDICATIONS</a:t>
            </a:r>
            <a:endParaRPr lang="en-US" sz="1650" dirty="0"/>
          </a:p>
        </p:txBody>
      </p:sp>
      <p:sp>
        <p:nvSpPr>
          <p:cNvPr id="11" name="SK-16-text-10"/>
          <p:cNvSpPr/>
          <p:nvPr/>
        </p:nvSpPr>
        <p:spPr>
          <a:xfrm>
            <a:off x="451098" y="781794"/>
            <a:ext cx="11740902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75" b="1" dirty="0">
                <a:solidFill>
                  <a:srgbClr val="000B2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Medication Overview for Primary Care</a:t>
            </a:r>
            <a:endParaRPr lang="en-US" sz="3975" dirty="0"/>
          </a:p>
        </p:txBody>
      </p:sp>
      <p:sp>
        <p:nvSpPr>
          <p:cNvPr id="12" name="SK-16-text-11"/>
          <p:cNvSpPr/>
          <p:nvPr/>
        </p:nvSpPr>
        <p:spPr>
          <a:xfrm>
            <a:off x="414486" y="1625203"/>
            <a:ext cx="11777514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444B5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 drug classes below are specialist-initiated — GPs continue, monitor, and review</a:t>
            </a:r>
            <a:endParaRPr lang="en-US" sz="2100" dirty="0"/>
          </a:p>
        </p:txBody>
      </p:sp>
      <p:sp>
        <p:nvSpPr>
          <p:cNvPr id="13" name="SK-16-text-12"/>
          <p:cNvSpPr/>
          <p:nvPr/>
        </p:nvSpPr>
        <p:spPr>
          <a:xfrm>
            <a:off x="633859" y="6604248"/>
            <a:ext cx="1155814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44B5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 medications above are initiated by a specialist. GP role: re-prescribe, monitor for side effects, and check for interactions at every review.</a:t>
            </a:r>
            <a:endParaRPr lang="en-US" sz="1050" dirty="0"/>
          </a:p>
        </p:txBody>
      </p:sp>
      <p:sp>
        <p:nvSpPr>
          <p:cNvPr id="14" name="SK-16-text-13"/>
          <p:cNvSpPr/>
          <p:nvPr/>
        </p:nvSpPr>
        <p:spPr>
          <a:xfrm>
            <a:off x="10033992" y="6604248"/>
            <a:ext cx="2158008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D4732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NG71 · BNF 2025–2026</a:t>
            </a:r>
            <a:endParaRPr lang="en-US" sz="10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6298" cy="6858000"/>
          </a:xfrm>
          <a:prstGeom prst="rect">
            <a:avLst/>
          </a:prstGeom>
        </p:spPr>
      </p:pic>
      <p:pic>
        <p:nvPicPr>
          <p:cNvPr id="4" name="SK-1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859" y="1370409"/>
            <a:ext cx="1072753" cy="57150"/>
          </a:xfrm>
          <a:prstGeom prst="rect">
            <a:avLst/>
          </a:prstGeom>
        </p:spPr>
      </p:pic>
      <p:pic>
        <p:nvPicPr>
          <p:cNvPr id="5" name="SK-1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859" y="2345382"/>
            <a:ext cx="3450282" cy="3593455"/>
          </a:xfrm>
          <a:prstGeom prst="rect">
            <a:avLst/>
          </a:prstGeom>
        </p:spPr>
      </p:pic>
      <p:pic>
        <p:nvPicPr>
          <p:cNvPr id="6" name="SK-1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3380" y="5742236"/>
            <a:ext cx="3023592" cy="9525"/>
          </a:xfrm>
          <a:prstGeom prst="rect">
            <a:avLst/>
          </a:prstGeom>
        </p:spPr>
      </p:pic>
      <p:pic>
        <p:nvPicPr>
          <p:cNvPr id="7" name="SK-1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64682" y="2194471"/>
            <a:ext cx="3462486" cy="3785592"/>
          </a:xfrm>
          <a:prstGeom prst="rect">
            <a:avLst/>
          </a:prstGeom>
        </p:spPr>
      </p:pic>
      <p:pic>
        <p:nvPicPr>
          <p:cNvPr id="8" name="SK-1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00066" y="5630390"/>
            <a:ext cx="2938165" cy="301675"/>
          </a:xfrm>
          <a:prstGeom prst="rect">
            <a:avLst/>
          </a:prstGeom>
        </p:spPr>
      </p:pic>
      <p:pic>
        <p:nvPicPr>
          <p:cNvPr id="10" name="SK-17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44173" y="2345382"/>
            <a:ext cx="3450282" cy="3593455"/>
          </a:xfrm>
          <a:prstGeom prst="rect">
            <a:avLst/>
          </a:prstGeom>
        </p:spPr>
      </p:pic>
      <p:pic>
        <p:nvPicPr>
          <p:cNvPr id="11" name="SK-17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34400" y="5541169"/>
            <a:ext cx="2694384" cy="260598"/>
          </a:xfrm>
          <a:prstGeom prst="rect">
            <a:avLst/>
          </a:prstGeom>
        </p:spPr>
      </p:pic>
      <p:pic>
        <p:nvPicPr>
          <p:cNvPr id="12" name="SK-17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51490" y="5714702"/>
            <a:ext cx="3048000" cy="9525"/>
          </a:xfrm>
          <a:prstGeom prst="rect">
            <a:avLst/>
          </a:prstGeom>
        </p:spPr>
      </p:pic>
      <p:pic>
        <p:nvPicPr>
          <p:cNvPr id="13" name="SK-17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3859" y="6124129"/>
            <a:ext cx="10960596" cy="322213"/>
          </a:xfrm>
          <a:prstGeom prst="rect">
            <a:avLst/>
          </a:prstGeom>
        </p:spPr>
      </p:pic>
      <p:pic>
        <p:nvPicPr>
          <p:cNvPr id="14" name="SK-17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643271" y="6089898"/>
            <a:ext cx="426690" cy="425053"/>
          </a:xfrm>
          <a:prstGeom prst="rect">
            <a:avLst/>
          </a:prstGeom>
        </p:spPr>
      </p:pic>
      <p:pic>
        <p:nvPicPr>
          <p:cNvPr id="15" name="SK-17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569869"/>
            <a:ext cx="12192000" cy="287982"/>
          </a:xfrm>
          <a:prstGeom prst="rect">
            <a:avLst/>
          </a:prstGeom>
        </p:spPr>
      </p:pic>
      <p:pic>
        <p:nvPicPr>
          <p:cNvPr id="16" name="SK-17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631882" y="5582394"/>
            <a:ext cx="207169" cy="164455"/>
          </a:xfrm>
          <a:prstGeom prst="rect">
            <a:avLst/>
          </a:prstGeom>
        </p:spPr>
      </p:pic>
      <p:pic>
        <p:nvPicPr>
          <p:cNvPr id="17" name="SK-17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375577" y="2125861"/>
            <a:ext cx="1024086" cy="918865"/>
          </a:xfrm>
          <a:prstGeom prst="rect">
            <a:avLst/>
          </a:prstGeom>
        </p:spPr>
      </p:pic>
      <p:pic>
        <p:nvPicPr>
          <p:cNvPr id="18" name="SK-17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608290" y="2050405"/>
            <a:ext cx="1048494" cy="1056084"/>
          </a:xfrm>
          <a:prstGeom prst="rect">
            <a:avLst/>
          </a:prstGeom>
        </p:spPr>
      </p:pic>
      <p:pic>
        <p:nvPicPr>
          <p:cNvPr id="19" name="SK-17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87153" y="2084784"/>
            <a:ext cx="804565" cy="1014859"/>
          </a:xfrm>
          <a:prstGeom prst="rect">
            <a:avLst/>
          </a:prstGeom>
        </p:spPr>
      </p:pic>
      <p:sp>
        <p:nvSpPr>
          <p:cNvPr id="20" name="SK-17-text-19"/>
          <p:cNvSpPr/>
          <p:nvPr/>
        </p:nvSpPr>
        <p:spPr>
          <a:xfrm>
            <a:off x="609600" y="397669"/>
            <a:ext cx="514064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MEDICATION MANAGEMENT</a:t>
            </a:r>
            <a:endParaRPr lang="en-US" sz="1575" dirty="0"/>
          </a:p>
        </p:txBody>
      </p:sp>
      <p:sp>
        <p:nvSpPr>
          <p:cNvPr id="21" name="SK-17-text-20"/>
          <p:cNvSpPr/>
          <p:nvPr/>
        </p:nvSpPr>
        <p:spPr>
          <a:xfrm>
            <a:off x="633859" y="713184"/>
            <a:ext cx="11558141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75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 Prescribing Responsibilities</a:t>
            </a:r>
            <a:endParaRPr lang="en-US" sz="4275" dirty="0"/>
          </a:p>
        </p:txBody>
      </p:sp>
      <p:sp>
        <p:nvSpPr>
          <p:cNvPr id="22" name="SK-17-text-21"/>
          <p:cNvSpPr/>
          <p:nvPr/>
        </p:nvSpPr>
        <p:spPr>
          <a:xfrm>
            <a:off x="621655" y="1563588"/>
            <a:ext cx="11570345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5D6D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Three rules every GP must know when managing Parkinson’s medications</a:t>
            </a:r>
            <a:endParaRPr lang="en-US" sz="2400" dirty="0"/>
          </a:p>
        </p:txBody>
      </p:sp>
      <p:sp>
        <p:nvSpPr>
          <p:cNvPr id="23" name="SK-17-text-22"/>
          <p:cNvSpPr/>
          <p:nvPr/>
        </p:nvSpPr>
        <p:spPr>
          <a:xfrm>
            <a:off x="865584" y="2537371"/>
            <a:ext cx="2271713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01</a:t>
            </a:r>
            <a:endParaRPr lang="en-US" sz="3975" dirty="0"/>
          </a:p>
        </p:txBody>
      </p:sp>
      <p:sp>
        <p:nvSpPr>
          <p:cNvPr id="24" name="SK-17-text-23"/>
          <p:cNvSpPr/>
          <p:nvPr/>
        </p:nvSpPr>
        <p:spPr>
          <a:xfrm>
            <a:off x="853380" y="3223171"/>
            <a:ext cx="802957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Continue &amp; Re-Prescribe</a:t>
            </a:r>
            <a:endParaRPr lang="en-US" sz="2250" dirty="0"/>
          </a:p>
        </p:txBody>
      </p:sp>
      <p:sp>
        <p:nvSpPr>
          <p:cNvPr id="25" name="SK-17-text-24"/>
          <p:cNvSpPr/>
          <p:nvPr/>
        </p:nvSpPr>
        <p:spPr>
          <a:xfrm>
            <a:off x="841177" y="3620988"/>
            <a:ext cx="3023592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Continue medications initiated by the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specialist without alteration.</a:t>
            </a:r>
            <a:endParaRPr lang="en-US" sz="1425" dirty="0"/>
          </a:p>
        </p:txBody>
      </p:sp>
      <p:sp>
        <p:nvSpPr>
          <p:cNvPr id="26" name="SK-17-text-25"/>
          <p:cNvSpPr/>
          <p:nvPr/>
        </p:nvSpPr>
        <p:spPr>
          <a:xfrm>
            <a:off x="841177" y="4121646"/>
            <a:ext cx="2816275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Follow the exact drug, dose, and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formulation on the specialist letter.</a:t>
            </a:r>
            <a:endParaRPr lang="en-US" sz="1425" dirty="0"/>
          </a:p>
        </p:txBody>
      </p:sp>
      <p:sp>
        <p:nvSpPr>
          <p:cNvPr id="27" name="SK-17-text-26"/>
          <p:cNvSpPr/>
          <p:nvPr/>
        </p:nvSpPr>
        <p:spPr>
          <a:xfrm>
            <a:off x="841177" y="4615309"/>
            <a:ext cx="3096667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substitute branded for generic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formulations without specialist advice.</a:t>
            </a:r>
            <a:endParaRPr lang="en-US" sz="1425" dirty="0"/>
          </a:p>
        </p:txBody>
      </p:sp>
      <p:sp>
        <p:nvSpPr>
          <p:cNvPr id="28" name="SK-17-text-27"/>
          <p:cNvSpPr/>
          <p:nvPr/>
        </p:nvSpPr>
        <p:spPr>
          <a:xfrm>
            <a:off x="841177" y="5102275"/>
            <a:ext cx="2840682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Shared care agreements define GP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responsibilities — read them.</a:t>
            </a:r>
            <a:endParaRPr lang="en-US" sz="1425" dirty="0"/>
          </a:p>
        </p:txBody>
      </p:sp>
      <p:sp>
        <p:nvSpPr>
          <p:cNvPr id="29" name="SK-17-text-28"/>
          <p:cNvSpPr/>
          <p:nvPr/>
        </p:nvSpPr>
        <p:spPr>
          <a:xfrm>
            <a:off x="4620667" y="2537371"/>
            <a:ext cx="2271713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02</a:t>
            </a:r>
            <a:endParaRPr lang="en-US" sz="3975" dirty="0"/>
          </a:p>
        </p:txBody>
      </p:sp>
      <p:sp>
        <p:nvSpPr>
          <p:cNvPr id="30" name="SK-17-text-29"/>
          <p:cNvSpPr/>
          <p:nvPr/>
        </p:nvSpPr>
        <p:spPr>
          <a:xfrm>
            <a:off x="4901059" y="3223171"/>
            <a:ext cx="631507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Exact Dosing Times</a:t>
            </a:r>
            <a:endParaRPr lang="en-US" sz="2250" dirty="0"/>
          </a:p>
        </p:txBody>
      </p:sp>
      <p:sp>
        <p:nvSpPr>
          <p:cNvPr id="31" name="SK-17-text-30"/>
          <p:cNvSpPr/>
          <p:nvPr/>
        </p:nvSpPr>
        <p:spPr>
          <a:xfrm>
            <a:off x="4559796" y="3614142"/>
            <a:ext cx="3121075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PD medications are TIME-CRITICAL —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doses must be given at the prescribed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time.</a:t>
            </a:r>
            <a:endParaRPr lang="en-US" sz="1425" dirty="0"/>
          </a:p>
        </p:txBody>
      </p:sp>
      <p:sp>
        <p:nvSpPr>
          <p:cNvPr id="32" name="SK-17-text-31"/>
          <p:cNvSpPr/>
          <p:nvPr/>
        </p:nvSpPr>
        <p:spPr>
          <a:xfrm>
            <a:off x="4572000" y="4299942"/>
            <a:ext cx="2572494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Even 30 minutes late can cause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devastating wearing-off.</a:t>
            </a:r>
            <a:endParaRPr lang="en-US" sz="1425" dirty="0"/>
          </a:p>
        </p:txBody>
      </p:sp>
      <p:sp>
        <p:nvSpPr>
          <p:cNvPr id="33" name="SK-17-text-32"/>
          <p:cNvSpPr/>
          <p:nvPr/>
        </p:nvSpPr>
        <p:spPr>
          <a:xfrm>
            <a:off x="4572000" y="4786759"/>
            <a:ext cx="2816275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Communicate exact timings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prominently on ALL referral letters.</a:t>
            </a:r>
            <a:endParaRPr lang="en-US" sz="1425" dirty="0"/>
          </a:p>
        </p:txBody>
      </p:sp>
      <p:sp>
        <p:nvSpPr>
          <p:cNvPr id="34" name="SK-17-text-33"/>
          <p:cNvSpPr/>
          <p:nvPr/>
        </p:nvSpPr>
        <p:spPr>
          <a:xfrm>
            <a:off x="4572000" y="5266879"/>
            <a:ext cx="3072259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Coordinate with community pharmacy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prompt dispensing.</a:t>
            </a:r>
            <a:endParaRPr lang="en-US" sz="1425" dirty="0"/>
          </a:p>
        </p:txBody>
      </p:sp>
      <p:sp>
        <p:nvSpPr>
          <p:cNvPr id="35" name="SK-17-text-34"/>
          <p:cNvSpPr/>
          <p:nvPr/>
        </p:nvSpPr>
        <p:spPr>
          <a:xfrm>
            <a:off x="4923170" y="5664250"/>
            <a:ext cx="687514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‘Get It On Time’ — Parkinson’s UK</a:t>
            </a:r>
            <a:endParaRPr lang="en-US" sz="1350" dirty="0"/>
          </a:p>
        </p:txBody>
      </p:sp>
      <p:sp>
        <p:nvSpPr>
          <p:cNvPr id="36" name="SK-17-text-35"/>
          <p:cNvSpPr/>
          <p:nvPr/>
        </p:nvSpPr>
        <p:spPr>
          <a:xfrm>
            <a:off x="8375898" y="2537371"/>
            <a:ext cx="2271713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03</a:t>
            </a:r>
            <a:endParaRPr lang="en-US" sz="3975" dirty="0"/>
          </a:p>
        </p:txBody>
      </p:sp>
      <p:sp>
        <p:nvSpPr>
          <p:cNvPr id="37" name="SK-17-text-36"/>
          <p:cNvSpPr/>
          <p:nvPr/>
        </p:nvSpPr>
        <p:spPr>
          <a:xfrm>
            <a:off x="8583067" y="3236863"/>
            <a:ext cx="3608933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Never Stop Abruptly</a:t>
            </a:r>
            <a:endParaRPr lang="en-US" sz="2250" dirty="0"/>
          </a:p>
        </p:txBody>
      </p:sp>
      <p:sp>
        <p:nvSpPr>
          <p:cNvPr id="38" name="SK-17-text-37"/>
          <p:cNvSpPr/>
          <p:nvPr/>
        </p:nvSpPr>
        <p:spPr>
          <a:xfrm>
            <a:off x="8339286" y="3620988"/>
            <a:ext cx="2901553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Abrupt withdrawal risks Neuroleptic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Malignancy Syndrome (NMS).</a:t>
            </a:r>
            <a:endParaRPr lang="en-US" sz="1425" dirty="0"/>
          </a:p>
        </p:txBody>
      </p:sp>
      <p:sp>
        <p:nvSpPr>
          <p:cNvPr id="39" name="SK-17-text-38"/>
          <p:cNvSpPr/>
          <p:nvPr/>
        </p:nvSpPr>
        <p:spPr>
          <a:xfrm>
            <a:off x="8339286" y="4114800"/>
            <a:ext cx="3084463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NMS: rigidity, hyperthermia, confusion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a medical emergency.</a:t>
            </a:r>
            <a:endParaRPr lang="en-US" sz="1425" dirty="0"/>
          </a:p>
        </p:txBody>
      </p:sp>
      <p:sp>
        <p:nvSpPr>
          <p:cNvPr id="40" name="SK-17-text-39"/>
          <p:cNvSpPr/>
          <p:nvPr/>
        </p:nvSpPr>
        <p:spPr>
          <a:xfrm>
            <a:off x="8339286" y="4601617"/>
            <a:ext cx="2925961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the patient cannot take oral meds,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contact the specialist urgently.</a:t>
            </a:r>
            <a:endParaRPr lang="en-US" sz="1425" dirty="0"/>
          </a:p>
        </p:txBody>
      </p:sp>
      <p:sp>
        <p:nvSpPr>
          <p:cNvPr id="41" name="SK-17-text-40"/>
          <p:cNvSpPr/>
          <p:nvPr/>
        </p:nvSpPr>
        <p:spPr>
          <a:xfrm>
            <a:off x="8339286" y="5074890"/>
            <a:ext cx="2865090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Patch or subcutaneous alternatives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exist — never just stop.</a:t>
            </a:r>
            <a:endParaRPr lang="en-US" sz="1425" dirty="0"/>
          </a:p>
        </p:txBody>
      </p:sp>
      <p:sp>
        <p:nvSpPr>
          <p:cNvPr id="42" name="SK-17-text-41"/>
          <p:cNvSpPr/>
          <p:nvPr/>
        </p:nvSpPr>
        <p:spPr>
          <a:xfrm>
            <a:off x="8863459" y="5575548"/>
            <a:ext cx="332854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NMS Risk — 999 if suspected</a:t>
            </a:r>
            <a:endParaRPr lang="en-US" sz="1350" dirty="0"/>
          </a:p>
        </p:txBody>
      </p:sp>
      <p:sp>
        <p:nvSpPr>
          <p:cNvPr id="43" name="SK-17-text-42"/>
          <p:cNvSpPr/>
          <p:nvPr/>
        </p:nvSpPr>
        <p:spPr>
          <a:xfrm>
            <a:off x="767953" y="6165205"/>
            <a:ext cx="1142404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Check for dopamine-antagonist drugs on ANY prescription — including anti-emetics and antipsychotics — at every medication review.</a:t>
            </a:r>
            <a:endParaRPr lang="en-US" sz="1350" dirty="0"/>
          </a:p>
        </p:txBody>
      </p:sp>
      <p:sp>
        <p:nvSpPr>
          <p:cNvPr id="44" name="SK-17-text-43"/>
          <p:cNvSpPr/>
          <p:nvPr/>
        </p:nvSpPr>
        <p:spPr>
          <a:xfrm>
            <a:off x="621655" y="6672709"/>
            <a:ext cx="80772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95A5A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Parkinson’s Disease in Primary Care</a:t>
            </a:r>
            <a:endParaRPr lang="en-US" sz="1050" dirty="0"/>
          </a:p>
        </p:txBody>
      </p:sp>
      <p:sp>
        <p:nvSpPr>
          <p:cNvPr id="45" name="SK-17-text-44"/>
          <p:cNvSpPr/>
          <p:nvPr/>
        </p:nvSpPr>
        <p:spPr>
          <a:xfrm>
            <a:off x="5230267" y="6672709"/>
            <a:ext cx="514350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95A5A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NG71 · BNF 2025–2026</a:t>
            </a:r>
            <a:endParaRPr lang="en-US" sz="1050" dirty="0"/>
          </a:p>
        </p:txBody>
      </p:sp>
      <p:sp>
        <p:nvSpPr>
          <p:cNvPr id="46" name="SK-17-text-45"/>
          <p:cNvSpPr/>
          <p:nvPr/>
        </p:nvSpPr>
        <p:spPr>
          <a:xfrm>
            <a:off x="11643271" y="6672709"/>
            <a:ext cx="548729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95A5A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17 / 32</a:t>
            </a:r>
            <a:endParaRPr lang="en-US" sz="10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58353" cy="6480721"/>
          </a:xfrm>
          <a:prstGeom prst="rect">
            <a:avLst/>
          </a:prstGeom>
        </p:spPr>
      </p:pic>
      <p:pic>
        <p:nvPicPr>
          <p:cNvPr id="4" name="SK-1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082" y="1652736"/>
            <a:ext cx="1401961" cy="61615"/>
          </a:xfrm>
          <a:prstGeom prst="rect">
            <a:avLst/>
          </a:prstGeom>
        </p:spPr>
      </p:pic>
      <p:pic>
        <p:nvPicPr>
          <p:cNvPr id="5" name="SK-1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09177" y="116532"/>
            <a:ext cx="524173" cy="521196"/>
          </a:xfrm>
          <a:prstGeom prst="rect">
            <a:avLst/>
          </a:prstGeom>
        </p:spPr>
      </p:pic>
      <p:pic>
        <p:nvPicPr>
          <p:cNvPr id="6" name="SK-1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551063"/>
            <a:ext cx="3718471" cy="3113484"/>
          </a:xfrm>
          <a:prstGeom prst="rect">
            <a:avLst/>
          </a:prstGeom>
        </p:spPr>
      </p:pic>
      <p:pic>
        <p:nvPicPr>
          <p:cNvPr id="7" name="SK-1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24800" y="2551063"/>
            <a:ext cx="3633192" cy="3113484"/>
          </a:xfrm>
          <a:prstGeom prst="rect">
            <a:avLst/>
          </a:prstGeom>
        </p:spPr>
      </p:pic>
      <p:pic>
        <p:nvPicPr>
          <p:cNvPr id="8" name="SK-1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35969" y="5575548"/>
            <a:ext cx="877788" cy="34230"/>
          </a:xfrm>
          <a:prstGeom prst="rect">
            <a:avLst/>
          </a:prstGeom>
        </p:spPr>
      </p:pic>
      <p:pic>
        <p:nvPicPr>
          <p:cNvPr id="9" name="SK-18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51169" y="5575548"/>
            <a:ext cx="877788" cy="34230"/>
          </a:xfrm>
          <a:prstGeom prst="rect">
            <a:avLst/>
          </a:prstGeom>
        </p:spPr>
      </p:pic>
      <p:pic>
        <p:nvPicPr>
          <p:cNvPr id="10" name="SK-18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5794921"/>
            <a:ext cx="10948392" cy="569119"/>
          </a:xfrm>
          <a:prstGeom prst="rect">
            <a:avLst/>
          </a:prstGeom>
        </p:spPr>
      </p:pic>
      <p:pic>
        <p:nvPicPr>
          <p:cNvPr id="11" name="SK-18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80232" y="5911453"/>
            <a:ext cx="19050" cy="335905"/>
          </a:xfrm>
          <a:prstGeom prst="rect">
            <a:avLst/>
          </a:prstGeom>
        </p:spPr>
      </p:pic>
      <p:pic>
        <p:nvPicPr>
          <p:cNvPr id="12" name="SK-18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509177" y="5836146"/>
            <a:ext cx="524173" cy="569119"/>
          </a:xfrm>
          <a:prstGeom prst="rect">
            <a:avLst/>
          </a:prstGeom>
        </p:spPr>
      </p:pic>
      <p:pic>
        <p:nvPicPr>
          <p:cNvPr id="13" name="SK-18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480721"/>
            <a:ext cx="12192000" cy="377130"/>
          </a:xfrm>
          <a:prstGeom prst="rect">
            <a:avLst/>
          </a:prstGeom>
        </p:spPr>
      </p:pic>
      <p:pic>
        <p:nvPicPr>
          <p:cNvPr id="14" name="SK-18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67953" y="5856684"/>
            <a:ext cx="438894" cy="425053"/>
          </a:xfrm>
          <a:prstGeom prst="rect">
            <a:avLst/>
          </a:prstGeom>
        </p:spPr>
      </p:pic>
      <p:pic>
        <p:nvPicPr>
          <p:cNvPr id="15" name="SK-18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19765" y="2729359"/>
            <a:ext cx="341263" cy="308521"/>
          </a:xfrm>
          <a:prstGeom prst="rect">
            <a:avLst/>
          </a:prstGeom>
        </p:spPr>
      </p:pic>
      <p:pic>
        <p:nvPicPr>
          <p:cNvPr id="16" name="SK-18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681686" y="2393305"/>
            <a:ext cx="2816275" cy="2763738"/>
          </a:xfrm>
          <a:prstGeom prst="rect">
            <a:avLst/>
          </a:prstGeom>
        </p:spPr>
      </p:pic>
      <p:pic>
        <p:nvPicPr>
          <p:cNvPr id="17" name="SK-18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28973" y="2729359"/>
            <a:ext cx="329059" cy="308521"/>
          </a:xfrm>
          <a:prstGeom prst="rect">
            <a:avLst/>
          </a:prstGeom>
        </p:spPr>
      </p:pic>
      <p:sp>
        <p:nvSpPr>
          <p:cNvPr id="18" name="SK-18-text-17"/>
          <p:cNvSpPr/>
          <p:nvPr/>
        </p:nvSpPr>
        <p:spPr>
          <a:xfrm>
            <a:off x="670471" y="329059"/>
            <a:ext cx="653319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MEDICATION SAFETY · SECTION 6</a:t>
            </a:r>
            <a:endParaRPr lang="en-US" sz="1425" dirty="0"/>
          </a:p>
        </p:txBody>
      </p:sp>
      <p:sp>
        <p:nvSpPr>
          <p:cNvPr id="19" name="SK-18-text-18"/>
          <p:cNvSpPr/>
          <p:nvPr/>
        </p:nvSpPr>
        <p:spPr>
          <a:xfrm>
            <a:off x="670471" y="630882"/>
            <a:ext cx="4486573" cy="9463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713"/>
              </a:lnSpc>
              <a:buNone/>
            </a:pPr>
            <a:r>
              <a:rPr lang="en-US" sz="33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Drug Timing:</a:t>
            </a:r>
            <a:endParaRPr lang="en-US" sz="3375" dirty="0"/>
          </a:p>
          <a:p>
            <a:pPr marL="0" indent="0" algn="l">
              <a:lnSpc>
                <a:spcPts val="3713"/>
              </a:lnSpc>
              <a:buNone/>
            </a:pPr>
            <a:r>
              <a:rPr lang="en-US" sz="33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Patient Safety Issue</a:t>
            </a:r>
            <a:endParaRPr lang="en-US" sz="3375" dirty="0"/>
          </a:p>
        </p:txBody>
      </p:sp>
      <p:sp>
        <p:nvSpPr>
          <p:cNvPr id="20" name="SK-18-text-19"/>
          <p:cNvSpPr/>
          <p:nvPr/>
        </p:nvSpPr>
        <p:spPr>
          <a:xfrm>
            <a:off x="658267" y="1892796"/>
            <a:ext cx="11533733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PD medications are time-critical — even 30 minutes late can be devastating</a:t>
            </a:r>
            <a:endParaRPr lang="en-US" sz="2100" dirty="0"/>
          </a:p>
        </p:txBody>
      </p:sp>
      <p:sp>
        <p:nvSpPr>
          <p:cNvPr id="21" name="SK-18-text-20"/>
          <p:cNvSpPr/>
          <p:nvPr/>
        </p:nvSpPr>
        <p:spPr>
          <a:xfrm>
            <a:off x="1182588" y="2756892"/>
            <a:ext cx="505206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Why Timing Matters</a:t>
            </a:r>
            <a:endParaRPr lang="en-US" sz="1800" dirty="0"/>
          </a:p>
        </p:txBody>
      </p:sp>
      <p:sp>
        <p:nvSpPr>
          <p:cNvPr id="22" name="SK-18-text-21"/>
          <p:cNvSpPr/>
          <p:nvPr/>
        </p:nvSpPr>
        <p:spPr>
          <a:xfrm>
            <a:off x="828973" y="3175248"/>
            <a:ext cx="3255169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PD neurons fire in precise rhythms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dopamine replacement must match this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window</a:t>
            </a:r>
            <a:endParaRPr lang="en-US" sz="1350" dirty="0"/>
          </a:p>
        </p:txBody>
      </p:sp>
      <p:sp>
        <p:nvSpPr>
          <p:cNvPr id="23" name="SK-18-text-22"/>
          <p:cNvSpPr/>
          <p:nvPr/>
        </p:nvSpPr>
        <p:spPr>
          <a:xfrm>
            <a:off x="828973" y="3895279"/>
            <a:ext cx="3242965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Wearing-off returns tremor, rigidity, and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freezing within minutes of a late dose</a:t>
            </a:r>
            <a:endParaRPr lang="en-US" sz="1350" dirty="0"/>
          </a:p>
        </p:txBody>
      </p:sp>
      <p:sp>
        <p:nvSpPr>
          <p:cNvPr id="24" name="SK-18-text-23"/>
          <p:cNvSpPr/>
          <p:nvPr/>
        </p:nvSpPr>
        <p:spPr>
          <a:xfrm>
            <a:off x="828973" y="4402782"/>
            <a:ext cx="3413671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Even a 30-minute delay can leave a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 unable to move, speak, or swallow</a:t>
            </a:r>
            <a:endParaRPr lang="en-US" sz="1350" dirty="0"/>
          </a:p>
        </p:txBody>
      </p:sp>
      <p:sp>
        <p:nvSpPr>
          <p:cNvPr id="25" name="SK-18-text-24"/>
          <p:cNvSpPr/>
          <p:nvPr/>
        </p:nvSpPr>
        <p:spPr>
          <a:xfrm>
            <a:off x="828973" y="4910286"/>
            <a:ext cx="3267373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Repeated missed doses risk neuroleptic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malignancy syndrome if abrupt</a:t>
            </a:r>
            <a:endParaRPr lang="en-US" sz="1350" dirty="0"/>
          </a:p>
        </p:txBody>
      </p:sp>
      <p:sp>
        <p:nvSpPr>
          <p:cNvPr id="26" name="SK-18-text-25"/>
          <p:cNvSpPr/>
          <p:nvPr/>
        </p:nvSpPr>
        <p:spPr>
          <a:xfrm>
            <a:off x="4779169" y="5314950"/>
            <a:ext cx="641889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 windows cannot wait</a:t>
            </a:r>
            <a:endParaRPr lang="en-US" sz="1725" dirty="0"/>
          </a:p>
        </p:txBody>
      </p:sp>
      <p:sp>
        <p:nvSpPr>
          <p:cNvPr id="27" name="SK-18-text-26"/>
          <p:cNvSpPr/>
          <p:nvPr/>
        </p:nvSpPr>
        <p:spPr>
          <a:xfrm>
            <a:off x="8497788" y="2756892"/>
            <a:ext cx="3694212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Admitted to Hospital</a:t>
            </a:r>
            <a:endParaRPr lang="en-US" sz="1800" dirty="0"/>
          </a:p>
        </p:txBody>
      </p:sp>
      <p:sp>
        <p:nvSpPr>
          <p:cNvPr id="28" name="SK-18-text-27"/>
          <p:cNvSpPr/>
          <p:nvPr/>
        </p:nvSpPr>
        <p:spPr>
          <a:xfrm>
            <a:off x="8131969" y="3175248"/>
            <a:ext cx="2755255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Always document PD drug timing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prominently on the referral letter</a:t>
            </a:r>
            <a:endParaRPr lang="en-US" sz="1350" dirty="0"/>
          </a:p>
        </p:txBody>
      </p:sp>
      <p:sp>
        <p:nvSpPr>
          <p:cNvPr id="29" name="SK-18-text-28"/>
          <p:cNvSpPr/>
          <p:nvPr/>
        </p:nvSpPr>
        <p:spPr>
          <a:xfrm>
            <a:off x="8131969" y="3648373"/>
            <a:ext cx="2962573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State exact drug names, doses, and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scheduled times</a:t>
            </a:r>
            <a:endParaRPr lang="en-US" sz="1350" dirty="0"/>
          </a:p>
        </p:txBody>
      </p:sp>
      <p:sp>
        <p:nvSpPr>
          <p:cNvPr id="30" name="SK-18-text-29"/>
          <p:cNvSpPr/>
          <p:nvPr/>
        </p:nvSpPr>
        <p:spPr>
          <a:xfrm>
            <a:off x="8131969" y="4121646"/>
            <a:ext cx="3230761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Verbal handover: “These medications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are time-critical — please do not delay”</a:t>
            </a:r>
            <a:endParaRPr lang="en-US" sz="1350" dirty="0"/>
          </a:p>
        </p:txBody>
      </p:sp>
      <p:sp>
        <p:nvSpPr>
          <p:cNvPr id="31" name="SK-18-text-30"/>
          <p:cNvSpPr/>
          <p:nvPr/>
        </p:nvSpPr>
        <p:spPr>
          <a:xfrm>
            <a:off x="8131969" y="4601617"/>
            <a:ext cx="2889498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Advise patients to self-advocate if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doses are late</a:t>
            </a:r>
            <a:endParaRPr lang="en-US" sz="1350" dirty="0"/>
          </a:p>
        </p:txBody>
      </p:sp>
      <p:sp>
        <p:nvSpPr>
          <p:cNvPr id="32" name="SK-18-text-31"/>
          <p:cNvSpPr/>
          <p:nvPr/>
        </p:nvSpPr>
        <p:spPr>
          <a:xfrm>
            <a:off x="8131969" y="5074890"/>
            <a:ext cx="3048000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Community pharmacy: coordinate for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prompt dispensing</a:t>
            </a:r>
            <a:endParaRPr lang="en-US" sz="1350" dirty="0"/>
          </a:p>
        </p:txBody>
      </p:sp>
      <p:sp>
        <p:nvSpPr>
          <p:cNvPr id="33" name="SK-18-text-32"/>
          <p:cNvSpPr/>
          <p:nvPr/>
        </p:nvSpPr>
        <p:spPr>
          <a:xfrm>
            <a:off x="1511796" y="5932140"/>
            <a:ext cx="10680204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‘Get It On Time’ — Parkinson’s UK National Campaign</a:t>
            </a:r>
            <a:endParaRPr lang="en-US" sz="1950" dirty="0"/>
          </a:p>
        </p:txBody>
      </p:sp>
      <p:sp>
        <p:nvSpPr>
          <p:cNvPr id="34" name="SK-18-text-33"/>
          <p:cNvSpPr/>
          <p:nvPr/>
        </p:nvSpPr>
        <p:spPr>
          <a:xfrm>
            <a:off x="8022282" y="5870377"/>
            <a:ext cx="3340596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8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Ask your patient: ‘Do you know what to say</a:t>
            </a:r>
            <a:endParaRPr lang="en-US" sz="1350" dirty="0"/>
          </a:p>
          <a:p>
            <a:pPr marL="0" indent="0" algn="l">
              <a:lnSpc>
                <a:spcPts val="148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your PD meds are late in hospital?’</a:t>
            </a:r>
            <a:endParaRPr lang="en-US" sz="1350" dirty="0"/>
          </a:p>
        </p:txBody>
      </p:sp>
      <p:sp>
        <p:nvSpPr>
          <p:cNvPr id="35" name="SK-18-text-34"/>
          <p:cNvSpPr/>
          <p:nvPr/>
        </p:nvSpPr>
        <p:spPr>
          <a:xfrm>
            <a:off x="597396" y="6604248"/>
            <a:ext cx="39166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36" name="SK-18-text-35"/>
          <p:cNvSpPr/>
          <p:nvPr/>
        </p:nvSpPr>
        <p:spPr>
          <a:xfrm>
            <a:off x="4303663" y="6597253"/>
            <a:ext cx="788833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Parkinson’s Disease — Management in Primary Care</a:t>
            </a:r>
            <a:endParaRPr lang="en-US" sz="1200" dirty="0"/>
          </a:p>
        </p:txBody>
      </p:sp>
      <p:sp>
        <p:nvSpPr>
          <p:cNvPr id="37" name="SK-18-text-36"/>
          <p:cNvSpPr/>
          <p:nvPr/>
        </p:nvSpPr>
        <p:spPr>
          <a:xfrm>
            <a:off x="10606980" y="6597253"/>
            <a:ext cx="158502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Page 18 of 32</a:t>
            </a:r>
            <a:endParaRPr lang="en-US" sz="1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46490"/>
            <a:ext cx="12192000" cy="411361"/>
          </a:xfrm>
          <a:prstGeom prst="rect">
            <a:avLst/>
          </a:prstGeom>
        </p:spPr>
      </p:pic>
      <p:pic>
        <p:nvPicPr>
          <p:cNvPr id="4" name="SK-1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192" y="1782961"/>
            <a:ext cx="1206996" cy="102840"/>
          </a:xfrm>
          <a:prstGeom prst="rect">
            <a:avLst/>
          </a:prstGeom>
        </p:spPr>
      </p:pic>
      <p:pic>
        <p:nvPicPr>
          <p:cNvPr id="5" name="SK-1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192" y="2640211"/>
            <a:ext cx="5327898" cy="3511153"/>
          </a:xfrm>
          <a:prstGeom prst="rect">
            <a:avLst/>
          </a:prstGeom>
        </p:spPr>
      </p:pic>
      <p:pic>
        <p:nvPicPr>
          <p:cNvPr id="6" name="SK-1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6769" y="2969419"/>
            <a:ext cx="2209460" cy="335905"/>
          </a:xfrm>
          <a:prstGeom prst="rect">
            <a:avLst/>
          </a:prstGeom>
        </p:spPr>
      </p:pic>
      <p:pic>
        <p:nvPicPr>
          <p:cNvPr id="7" name="SK-1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7082" y="5740003"/>
            <a:ext cx="5083969" cy="342900"/>
          </a:xfrm>
          <a:prstGeom prst="rect">
            <a:avLst/>
          </a:prstGeom>
        </p:spPr>
      </p:pic>
      <p:pic>
        <p:nvPicPr>
          <p:cNvPr id="8" name="SK-1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66557" y="2640211"/>
            <a:ext cx="5327898" cy="3511153"/>
          </a:xfrm>
          <a:prstGeom prst="rect">
            <a:avLst/>
          </a:prstGeom>
        </p:spPr>
      </p:pic>
      <p:pic>
        <p:nvPicPr>
          <p:cNvPr id="9" name="SK-1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98282" y="2969419"/>
            <a:ext cx="2847104" cy="335905"/>
          </a:xfrm>
          <a:prstGeom prst="rect">
            <a:avLst/>
          </a:prstGeom>
        </p:spPr>
      </p:pic>
      <p:pic>
        <p:nvPicPr>
          <p:cNvPr id="10" name="SK-1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88596" y="5740003"/>
            <a:ext cx="5083969" cy="342900"/>
          </a:xfrm>
          <a:prstGeom prst="rect">
            <a:avLst/>
          </a:prstGeom>
        </p:spPr>
      </p:pic>
      <p:pic>
        <p:nvPicPr>
          <p:cNvPr id="11" name="SK-1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16667" y="2955727"/>
            <a:ext cx="646063" cy="912019"/>
          </a:xfrm>
          <a:prstGeom prst="rect">
            <a:avLst/>
          </a:prstGeom>
        </p:spPr>
      </p:pic>
      <p:pic>
        <p:nvPicPr>
          <p:cNvPr id="12" name="SK-1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3875" y="5801767"/>
            <a:ext cx="194965" cy="205680"/>
          </a:xfrm>
          <a:prstGeom prst="rect">
            <a:avLst/>
          </a:prstGeom>
        </p:spPr>
      </p:pic>
      <p:pic>
        <p:nvPicPr>
          <p:cNvPr id="13" name="SK-1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98282" y="5150346"/>
            <a:ext cx="255984" cy="233065"/>
          </a:xfrm>
          <a:prstGeom prst="rect">
            <a:avLst/>
          </a:prstGeom>
        </p:spPr>
      </p:pic>
      <p:pic>
        <p:nvPicPr>
          <p:cNvPr id="14" name="SK-1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86079" y="4690765"/>
            <a:ext cx="255984" cy="233065"/>
          </a:xfrm>
          <a:prstGeom prst="rect">
            <a:avLst/>
          </a:prstGeom>
        </p:spPr>
      </p:pic>
      <p:pic>
        <p:nvPicPr>
          <p:cNvPr id="15" name="SK-19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37671" y="2962573"/>
            <a:ext cx="816769" cy="843409"/>
          </a:xfrm>
          <a:prstGeom prst="rect">
            <a:avLst/>
          </a:prstGeom>
        </p:spPr>
      </p:pic>
      <p:pic>
        <p:nvPicPr>
          <p:cNvPr id="16" name="SK-19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80157" y="5801767"/>
            <a:ext cx="194965" cy="205680"/>
          </a:xfrm>
          <a:prstGeom prst="rect">
            <a:avLst/>
          </a:prstGeom>
        </p:spPr>
      </p:pic>
      <p:pic>
        <p:nvPicPr>
          <p:cNvPr id="17" name="SK-19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326588" y="651421"/>
            <a:ext cx="1304479" cy="1577280"/>
          </a:xfrm>
          <a:prstGeom prst="rect">
            <a:avLst/>
          </a:prstGeom>
        </p:spPr>
      </p:pic>
      <p:sp>
        <p:nvSpPr>
          <p:cNvPr id="18" name="SK-19-text-17"/>
          <p:cNvSpPr/>
          <p:nvPr/>
        </p:nvSpPr>
        <p:spPr>
          <a:xfrm>
            <a:off x="10826055" y="185142"/>
            <a:ext cx="119509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Page 19 of 32</a:t>
            </a:r>
            <a:endParaRPr lang="en-US" sz="1350" dirty="0"/>
          </a:p>
        </p:txBody>
      </p:sp>
      <p:sp>
        <p:nvSpPr>
          <p:cNvPr id="19" name="SK-19-text-18"/>
          <p:cNvSpPr/>
          <p:nvPr/>
        </p:nvSpPr>
        <p:spPr>
          <a:xfrm>
            <a:off x="548580" y="651421"/>
            <a:ext cx="840581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NG71 · DECEMBER 2024</a:t>
            </a:r>
            <a:endParaRPr lang="en-US" sz="1875" dirty="0"/>
          </a:p>
        </p:txBody>
      </p:sp>
      <p:sp>
        <p:nvSpPr>
          <p:cNvPr id="20" name="SK-19-text-19"/>
          <p:cNvSpPr/>
          <p:nvPr/>
        </p:nvSpPr>
        <p:spPr>
          <a:xfrm>
            <a:off x="548580" y="1028700"/>
            <a:ext cx="11643420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0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What's New in NICE NG71?</a:t>
            </a:r>
            <a:endParaRPr lang="en-US" sz="4050" dirty="0"/>
          </a:p>
        </p:txBody>
      </p:sp>
      <p:sp>
        <p:nvSpPr>
          <p:cNvPr id="21" name="SK-19-text-20"/>
          <p:cNvSpPr/>
          <p:nvPr/>
        </p:nvSpPr>
        <p:spPr>
          <a:xfrm>
            <a:off x="548580" y="2084784"/>
            <a:ext cx="11643420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Two key updates GP trainees must know</a:t>
            </a:r>
            <a:endParaRPr lang="en-US" sz="2400" dirty="0"/>
          </a:p>
        </p:txBody>
      </p:sp>
      <p:sp>
        <p:nvSpPr>
          <p:cNvPr id="22" name="SK-19-text-21"/>
          <p:cNvSpPr/>
          <p:nvPr/>
        </p:nvSpPr>
        <p:spPr>
          <a:xfrm>
            <a:off x="914400" y="3044875"/>
            <a:ext cx="378904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NEW RECOMMENDATION</a:t>
            </a:r>
            <a:endParaRPr lang="en-US" sz="1350" dirty="0"/>
          </a:p>
        </p:txBody>
      </p:sp>
      <p:sp>
        <p:nvSpPr>
          <p:cNvPr id="23" name="SK-19-text-22"/>
          <p:cNvSpPr/>
          <p:nvPr/>
        </p:nvSpPr>
        <p:spPr>
          <a:xfrm>
            <a:off x="780157" y="3435846"/>
            <a:ext cx="9784080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Opicapone 50mg Once Daily</a:t>
            </a:r>
            <a:endParaRPr lang="en-US" sz="2400" dirty="0"/>
          </a:p>
        </p:txBody>
      </p:sp>
      <p:sp>
        <p:nvSpPr>
          <p:cNvPr id="24" name="SK-19-text-23"/>
          <p:cNvSpPr/>
          <p:nvPr/>
        </p:nvSpPr>
        <p:spPr>
          <a:xfrm>
            <a:off x="780157" y="3806130"/>
            <a:ext cx="6405563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Motor Fluctuations</a:t>
            </a:r>
            <a:endParaRPr lang="en-US" sz="1875" dirty="0"/>
          </a:p>
        </p:txBody>
      </p:sp>
      <p:sp>
        <p:nvSpPr>
          <p:cNvPr id="25" name="SK-19-text-24"/>
          <p:cNvSpPr/>
          <p:nvPr/>
        </p:nvSpPr>
        <p:spPr>
          <a:xfrm>
            <a:off x="767953" y="4190107"/>
            <a:ext cx="4888855" cy="6994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NG71 (Dec 2024) now recommends opicapone as an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adjunct to levodopa therapy for adults with Parkinson's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experiencing end-of-dose motor fluctuations.</a:t>
            </a:r>
            <a:endParaRPr lang="en-US" sz="1425" dirty="0"/>
          </a:p>
        </p:txBody>
      </p:sp>
      <p:sp>
        <p:nvSpPr>
          <p:cNvPr id="26" name="SK-19-text-25"/>
          <p:cNvSpPr/>
          <p:nvPr/>
        </p:nvSpPr>
        <p:spPr>
          <a:xfrm>
            <a:off x="780157" y="5088582"/>
            <a:ext cx="1141184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Taken at bedtime — once daily dosing improves adherence</a:t>
            </a:r>
            <a:endParaRPr lang="en-US" sz="1500" dirty="0"/>
          </a:p>
        </p:txBody>
      </p:sp>
      <p:sp>
        <p:nvSpPr>
          <p:cNvPr id="27" name="SK-19-text-26"/>
          <p:cNvSpPr/>
          <p:nvPr/>
        </p:nvSpPr>
        <p:spPr>
          <a:xfrm>
            <a:off x="987475" y="5808613"/>
            <a:ext cx="1050036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Specialist-initiated — GP role: continue and re-prescribe</a:t>
            </a:r>
            <a:endParaRPr lang="en-US" sz="1200" dirty="0"/>
          </a:p>
        </p:txBody>
      </p:sp>
      <p:sp>
        <p:nvSpPr>
          <p:cNvPr id="28" name="SK-19-text-27"/>
          <p:cNvSpPr/>
          <p:nvPr/>
        </p:nvSpPr>
        <p:spPr>
          <a:xfrm>
            <a:off x="6595765" y="3038029"/>
            <a:ext cx="559623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TECHNOLOGY APPRAISAL TA605</a:t>
            </a:r>
            <a:endParaRPr lang="en-US" sz="1350" dirty="0"/>
          </a:p>
        </p:txBody>
      </p:sp>
      <p:sp>
        <p:nvSpPr>
          <p:cNvPr id="29" name="SK-19-text-28"/>
          <p:cNvSpPr/>
          <p:nvPr/>
        </p:nvSpPr>
        <p:spPr>
          <a:xfrm>
            <a:off x="6461671" y="3442692"/>
            <a:ext cx="5730329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Sialorrhoea Management</a:t>
            </a:r>
            <a:endParaRPr lang="en-US" sz="2400" dirty="0"/>
          </a:p>
        </p:txBody>
      </p:sp>
      <p:sp>
        <p:nvSpPr>
          <p:cNvPr id="30" name="SK-19-text-29"/>
          <p:cNvSpPr/>
          <p:nvPr/>
        </p:nvSpPr>
        <p:spPr>
          <a:xfrm>
            <a:off x="6461671" y="3806130"/>
            <a:ext cx="5730329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dirty="0">
                <a:solidFill>
                  <a:srgbClr val="34495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Drooling in Parkinson's Disease</a:t>
            </a:r>
            <a:endParaRPr lang="en-US" sz="1875" dirty="0"/>
          </a:p>
        </p:txBody>
      </p:sp>
      <p:sp>
        <p:nvSpPr>
          <p:cNvPr id="31" name="SK-19-text-30"/>
          <p:cNvSpPr/>
          <p:nvPr/>
        </p:nvSpPr>
        <p:spPr>
          <a:xfrm>
            <a:off x="6449467" y="4190107"/>
            <a:ext cx="4913263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TA605 links updated within NG71 — two options now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recommended for troublesome drooling:</a:t>
            </a:r>
            <a:endParaRPr lang="en-US" sz="1425" dirty="0"/>
          </a:p>
        </p:txBody>
      </p:sp>
      <p:sp>
        <p:nvSpPr>
          <p:cNvPr id="32" name="SK-19-text-31"/>
          <p:cNvSpPr/>
          <p:nvPr/>
        </p:nvSpPr>
        <p:spPr>
          <a:xfrm>
            <a:off x="6803082" y="4697611"/>
            <a:ext cx="3998863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Botulinum toxin — injection into salivary glands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(specialist-administered)</a:t>
            </a:r>
            <a:endParaRPr lang="en-US" sz="1425" dirty="0"/>
          </a:p>
        </p:txBody>
      </p:sp>
      <p:sp>
        <p:nvSpPr>
          <p:cNvPr id="33" name="SK-19-text-32"/>
          <p:cNvSpPr/>
          <p:nvPr/>
        </p:nvSpPr>
        <p:spPr>
          <a:xfrm>
            <a:off x="6803082" y="5157192"/>
            <a:ext cx="4303663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Glycopyrronium buccal — oral mucosa absorption;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primary care prescribable on specialist advice</a:t>
            </a:r>
            <a:endParaRPr lang="en-US" sz="1425" dirty="0"/>
          </a:p>
        </p:txBody>
      </p:sp>
      <p:sp>
        <p:nvSpPr>
          <p:cNvPr id="34" name="SK-19-text-33"/>
          <p:cNvSpPr/>
          <p:nvPr/>
        </p:nvSpPr>
        <p:spPr>
          <a:xfrm>
            <a:off x="6681192" y="5808613"/>
            <a:ext cx="551080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Glycopyrronium buccal: GP may prescribe after specialist recommendation</a:t>
            </a:r>
            <a:endParaRPr lang="en-US" sz="1200" dirty="0"/>
          </a:p>
        </p:txBody>
      </p:sp>
      <p:sp>
        <p:nvSpPr>
          <p:cNvPr id="35" name="SK-19-text-34"/>
          <p:cNvSpPr/>
          <p:nvPr/>
        </p:nvSpPr>
        <p:spPr>
          <a:xfrm>
            <a:off x="499765" y="6583561"/>
            <a:ext cx="1169223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Both updates reflect NICE's commitment to improving quality of life in established Parkinson's — review your current PD patients for eligibility</a:t>
            </a:r>
            <a:endParaRPr lang="en-US" sz="1050" dirty="0"/>
          </a:p>
        </p:txBody>
      </p:sp>
      <p:sp>
        <p:nvSpPr>
          <p:cNvPr id="36" name="SK-19-text-35"/>
          <p:cNvSpPr/>
          <p:nvPr/>
        </p:nvSpPr>
        <p:spPr>
          <a:xfrm>
            <a:off x="9289852" y="6583561"/>
            <a:ext cx="236562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 relevance: HIGH · AKT + SCA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6298" cy="685800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063" y="1529209"/>
            <a:ext cx="1084957" cy="41077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063" y="2125861"/>
            <a:ext cx="5669161" cy="2283619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1898" y="2125861"/>
            <a:ext cx="4657279" cy="767953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1898" y="2976265"/>
            <a:ext cx="4657279" cy="767953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1898" y="3826669"/>
            <a:ext cx="4657279" cy="767953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1898" y="4677073"/>
            <a:ext cx="4657279" cy="767953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063" y="6130975"/>
            <a:ext cx="10862965" cy="466279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2196" y="6172200"/>
            <a:ext cx="463153" cy="459432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33686" y="4629150"/>
            <a:ext cx="1816596" cy="1323529"/>
          </a:xfrm>
          <a:prstGeom prst="rect">
            <a:avLst/>
          </a:prstGeom>
        </p:spPr>
      </p:pic>
      <p:sp>
        <p:nvSpPr>
          <p:cNvPr id="13" name="SK-2-text-12"/>
          <p:cNvSpPr/>
          <p:nvPr/>
        </p:nvSpPr>
        <p:spPr>
          <a:xfrm>
            <a:off x="621655" y="589657"/>
            <a:ext cx="688086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1 — INTRODUCTION</a:t>
            </a:r>
            <a:endParaRPr lang="en-US" sz="1800" dirty="0"/>
          </a:p>
        </p:txBody>
      </p:sp>
      <p:sp>
        <p:nvSpPr>
          <p:cNvPr id="14" name="SK-2-text-13"/>
          <p:cNvSpPr/>
          <p:nvPr/>
        </p:nvSpPr>
        <p:spPr>
          <a:xfrm>
            <a:off x="658267" y="898327"/>
            <a:ext cx="11533733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Introduction and Epidemiology</a:t>
            </a:r>
            <a:endParaRPr lang="en-US" sz="3450" dirty="0"/>
          </a:p>
        </p:txBody>
      </p:sp>
      <p:sp>
        <p:nvSpPr>
          <p:cNvPr id="15" name="SK-2-text-14"/>
          <p:cNvSpPr/>
          <p:nvPr/>
        </p:nvSpPr>
        <p:spPr>
          <a:xfrm>
            <a:off x="877788" y="2324844"/>
            <a:ext cx="64960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IS PARKINSON’S DISEASE?</a:t>
            </a:r>
            <a:endParaRPr lang="en-US" sz="1500" dirty="0"/>
          </a:p>
        </p:txBody>
      </p:sp>
      <p:sp>
        <p:nvSpPr>
          <p:cNvPr id="16" name="SK-2-text-15"/>
          <p:cNvSpPr/>
          <p:nvPr/>
        </p:nvSpPr>
        <p:spPr>
          <a:xfrm>
            <a:off x="877788" y="2660898"/>
            <a:ext cx="1016317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progressive neurodegenerative disorder</a:t>
            </a:r>
            <a:endParaRPr lang="en-US" sz="1650" dirty="0"/>
          </a:p>
        </p:txBody>
      </p:sp>
      <p:sp>
        <p:nvSpPr>
          <p:cNvPr id="17" name="SK-2-text-16"/>
          <p:cNvSpPr/>
          <p:nvPr/>
        </p:nvSpPr>
        <p:spPr>
          <a:xfrm>
            <a:off x="877788" y="2955727"/>
            <a:ext cx="1116901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affecting the substantia nigra in the brain.</a:t>
            </a:r>
            <a:endParaRPr lang="en-US" sz="1650" dirty="0"/>
          </a:p>
        </p:txBody>
      </p:sp>
      <p:sp>
        <p:nvSpPr>
          <p:cNvPr id="18" name="SK-2-text-17"/>
          <p:cNvSpPr/>
          <p:nvPr/>
        </p:nvSpPr>
        <p:spPr>
          <a:xfrm>
            <a:off x="877788" y="3380929"/>
            <a:ext cx="940879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Loss of dopaminergic neurons leads to</a:t>
            </a:r>
            <a:endParaRPr lang="en-US" sz="1650" dirty="0"/>
          </a:p>
        </p:txBody>
      </p:sp>
      <p:sp>
        <p:nvSpPr>
          <p:cNvPr id="19" name="SK-2-text-18"/>
          <p:cNvSpPr/>
          <p:nvPr/>
        </p:nvSpPr>
        <p:spPr>
          <a:xfrm>
            <a:off x="877788" y="3668911"/>
            <a:ext cx="1066609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dopamine deficiency — disrupting movement,</a:t>
            </a:r>
            <a:endParaRPr lang="en-US" sz="1650" dirty="0"/>
          </a:p>
        </p:txBody>
      </p:sp>
      <p:sp>
        <p:nvSpPr>
          <p:cNvPr id="20" name="SK-2-text-19"/>
          <p:cNvSpPr/>
          <p:nvPr/>
        </p:nvSpPr>
        <p:spPr>
          <a:xfrm>
            <a:off x="877788" y="3957042"/>
            <a:ext cx="739711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mood, and autonomic function.</a:t>
            </a:r>
            <a:endParaRPr lang="en-US" sz="1650" dirty="0"/>
          </a:p>
        </p:txBody>
      </p:sp>
      <p:sp>
        <p:nvSpPr>
          <p:cNvPr id="21" name="SK-2-text-20"/>
          <p:cNvSpPr/>
          <p:nvPr/>
        </p:nvSpPr>
        <p:spPr>
          <a:xfrm>
            <a:off x="3547765" y="5019973"/>
            <a:ext cx="2109192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Substantia nigra — site of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dopamine neuron loss.</a:t>
            </a:r>
            <a:endParaRPr lang="en-US" sz="1350" dirty="0"/>
          </a:p>
        </p:txBody>
      </p:sp>
      <p:sp>
        <p:nvSpPr>
          <p:cNvPr id="22" name="SK-2-text-21"/>
          <p:cNvSpPr/>
          <p:nvPr/>
        </p:nvSpPr>
        <p:spPr>
          <a:xfrm>
            <a:off x="7571184" y="1782961"/>
            <a:ext cx="4620816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UK PREVALENCE AT A GLANCE</a:t>
            </a:r>
            <a:endParaRPr lang="en-US" sz="1500" dirty="0"/>
          </a:p>
        </p:txBody>
      </p:sp>
      <p:sp>
        <p:nvSpPr>
          <p:cNvPr id="23" name="SK-2-text-22"/>
          <p:cNvSpPr/>
          <p:nvPr/>
        </p:nvSpPr>
        <p:spPr>
          <a:xfrm>
            <a:off x="8387953" y="2180779"/>
            <a:ext cx="3804047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 in 500</a:t>
            </a:r>
            <a:endParaRPr lang="en-US" sz="2775" dirty="0"/>
          </a:p>
        </p:txBody>
      </p:sp>
      <p:sp>
        <p:nvSpPr>
          <p:cNvPr id="24" name="SK-2-text-23"/>
          <p:cNvSpPr/>
          <p:nvPr/>
        </p:nvSpPr>
        <p:spPr>
          <a:xfrm>
            <a:off x="8058894" y="2605980"/>
            <a:ext cx="4133106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General UK population</a:t>
            </a:r>
            <a:endParaRPr lang="en-US" sz="1500" dirty="0"/>
          </a:p>
        </p:txBody>
      </p:sp>
      <p:sp>
        <p:nvSpPr>
          <p:cNvPr id="25" name="SK-2-text-24"/>
          <p:cNvSpPr/>
          <p:nvPr/>
        </p:nvSpPr>
        <p:spPr>
          <a:xfrm>
            <a:off x="8412361" y="3038029"/>
            <a:ext cx="3779639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 in 100</a:t>
            </a:r>
            <a:endParaRPr lang="en-US" sz="2775" dirty="0"/>
          </a:p>
        </p:txBody>
      </p:sp>
      <p:sp>
        <p:nvSpPr>
          <p:cNvPr id="26" name="SK-2-text-25"/>
          <p:cNvSpPr/>
          <p:nvPr/>
        </p:nvSpPr>
        <p:spPr>
          <a:xfrm>
            <a:off x="8144173" y="3456384"/>
            <a:ext cx="404782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Adults over 75 years</a:t>
            </a:r>
            <a:endParaRPr lang="en-US" sz="1500" dirty="0"/>
          </a:p>
        </p:txBody>
      </p:sp>
      <p:sp>
        <p:nvSpPr>
          <p:cNvPr id="27" name="SK-2-text-26"/>
          <p:cNvSpPr/>
          <p:nvPr/>
        </p:nvSpPr>
        <p:spPr>
          <a:xfrm>
            <a:off x="8558659" y="3895279"/>
            <a:ext cx="3633341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 in 10</a:t>
            </a:r>
            <a:endParaRPr lang="en-US" sz="2775" dirty="0"/>
          </a:p>
        </p:txBody>
      </p:sp>
      <p:sp>
        <p:nvSpPr>
          <p:cNvPr id="28" name="SK-2-text-27"/>
          <p:cNvSpPr/>
          <p:nvPr/>
        </p:nvSpPr>
        <p:spPr>
          <a:xfrm>
            <a:off x="7985671" y="4306788"/>
            <a:ext cx="4206329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Nursing home residents</a:t>
            </a:r>
            <a:endParaRPr lang="en-US" sz="1500" dirty="0"/>
          </a:p>
        </p:txBody>
      </p:sp>
      <p:sp>
        <p:nvSpPr>
          <p:cNvPr id="29" name="SK-2-text-28"/>
          <p:cNvSpPr/>
          <p:nvPr/>
        </p:nvSpPr>
        <p:spPr>
          <a:xfrm>
            <a:off x="8217396" y="4745682"/>
            <a:ext cx="3974604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~145,000</a:t>
            </a:r>
            <a:endParaRPr lang="en-US" sz="2775" dirty="0"/>
          </a:p>
        </p:txBody>
      </p:sp>
      <p:sp>
        <p:nvSpPr>
          <p:cNvPr id="30" name="SK-2-text-29"/>
          <p:cNvSpPr/>
          <p:nvPr/>
        </p:nvSpPr>
        <p:spPr>
          <a:xfrm>
            <a:off x="7656463" y="5164038"/>
            <a:ext cx="453553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People living with PD in the UK</a:t>
            </a:r>
            <a:endParaRPr lang="en-US" sz="1500" dirty="0"/>
          </a:p>
        </p:txBody>
      </p:sp>
      <p:sp>
        <p:nvSpPr>
          <p:cNvPr id="31" name="SK-2-text-30"/>
          <p:cNvSpPr/>
          <p:nvPr/>
        </p:nvSpPr>
        <p:spPr>
          <a:xfrm>
            <a:off x="7083475" y="5554861"/>
            <a:ext cx="510852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 in 20 diagnosed under age 40 — young-onset PD.</a:t>
            </a:r>
            <a:endParaRPr lang="en-US" sz="1275" dirty="0"/>
          </a:p>
        </p:txBody>
      </p:sp>
      <p:sp>
        <p:nvSpPr>
          <p:cNvPr id="32" name="SK-2-text-31"/>
          <p:cNvSpPr/>
          <p:nvPr/>
        </p:nvSpPr>
        <p:spPr>
          <a:xfrm>
            <a:off x="7888188" y="5774382"/>
            <a:ext cx="430381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Slightly more common in males.</a:t>
            </a:r>
            <a:endParaRPr lang="en-US" sz="1275" dirty="0"/>
          </a:p>
        </p:txBody>
      </p:sp>
      <p:sp>
        <p:nvSpPr>
          <p:cNvPr id="33" name="SK-2-text-32"/>
          <p:cNvSpPr/>
          <p:nvPr/>
        </p:nvSpPr>
        <p:spPr>
          <a:xfrm>
            <a:off x="1536055" y="6268194"/>
            <a:ext cx="1065594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cure exists — management focuses entirely on quality of life and symptom control.</a:t>
            </a:r>
            <a:endParaRPr lang="en-US" sz="16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948" y="0"/>
            <a:ext cx="47625" cy="6515100"/>
          </a:xfrm>
          <a:prstGeom prst="rect">
            <a:avLst/>
          </a:prstGeom>
        </p:spPr>
      </p:pic>
      <p:pic>
        <p:nvPicPr>
          <p:cNvPr id="4" name="SK-2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063" y="1219498"/>
            <a:ext cx="1255663" cy="57150"/>
          </a:xfrm>
          <a:prstGeom prst="rect">
            <a:avLst/>
          </a:prstGeom>
        </p:spPr>
      </p:pic>
      <p:pic>
        <p:nvPicPr>
          <p:cNvPr id="5" name="SK-2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192" y="1467594"/>
            <a:ext cx="11192173" cy="767953"/>
          </a:xfrm>
          <a:prstGeom prst="rect">
            <a:avLst/>
          </a:prstGeom>
        </p:spPr>
      </p:pic>
      <p:pic>
        <p:nvPicPr>
          <p:cNvPr id="6" name="SK-2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192" y="2345382"/>
            <a:ext cx="3633192" cy="1693813"/>
          </a:xfrm>
          <a:prstGeom prst="rect">
            <a:avLst/>
          </a:prstGeom>
        </p:spPr>
      </p:pic>
      <p:pic>
        <p:nvPicPr>
          <p:cNvPr id="7" name="SK-2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64682" y="2345382"/>
            <a:ext cx="3633192" cy="1693813"/>
          </a:xfrm>
          <a:prstGeom prst="rect">
            <a:avLst/>
          </a:prstGeom>
        </p:spPr>
      </p:pic>
      <p:pic>
        <p:nvPicPr>
          <p:cNvPr id="8" name="SK-2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44173" y="2345382"/>
            <a:ext cx="3633192" cy="1693813"/>
          </a:xfrm>
          <a:prstGeom prst="rect">
            <a:avLst/>
          </a:prstGeom>
        </p:spPr>
      </p:pic>
      <p:pic>
        <p:nvPicPr>
          <p:cNvPr id="9" name="SK-2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5192" y="4196953"/>
            <a:ext cx="3633192" cy="1693813"/>
          </a:xfrm>
          <a:prstGeom prst="rect">
            <a:avLst/>
          </a:prstGeom>
        </p:spPr>
      </p:pic>
      <p:pic>
        <p:nvPicPr>
          <p:cNvPr id="10" name="SK-2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64682" y="4196953"/>
            <a:ext cx="3633192" cy="1693813"/>
          </a:xfrm>
          <a:prstGeom prst="rect">
            <a:avLst/>
          </a:prstGeom>
        </p:spPr>
      </p:pic>
      <p:pic>
        <p:nvPicPr>
          <p:cNvPr id="11" name="SK-2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44173" y="4196953"/>
            <a:ext cx="3633192" cy="1693813"/>
          </a:xfrm>
          <a:prstGeom prst="rect">
            <a:avLst/>
          </a:prstGeom>
        </p:spPr>
      </p:pic>
      <p:pic>
        <p:nvPicPr>
          <p:cNvPr id="12" name="SK-2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5192" y="6014442"/>
            <a:ext cx="11192173" cy="418207"/>
          </a:xfrm>
          <a:prstGeom prst="rect">
            <a:avLst/>
          </a:prstGeom>
        </p:spPr>
      </p:pic>
      <p:pic>
        <p:nvPicPr>
          <p:cNvPr id="13" name="SK-2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583561"/>
            <a:ext cx="12192000" cy="274290"/>
          </a:xfrm>
          <a:prstGeom prst="rect">
            <a:avLst/>
          </a:prstGeom>
        </p:spPr>
      </p:pic>
      <p:pic>
        <p:nvPicPr>
          <p:cNvPr id="14" name="SK-2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3694" y="6048673"/>
            <a:ext cx="304800" cy="308521"/>
          </a:xfrm>
          <a:prstGeom prst="rect">
            <a:avLst/>
          </a:prstGeom>
        </p:spPr>
      </p:pic>
      <p:pic>
        <p:nvPicPr>
          <p:cNvPr id="15" name="SK-20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119765" y="4135338"/>
            <a:ext cx="463153" cy="548580"/>
          </a:xfrm>
          <a:prstGeom prst="rect">
            <a:avLst/>
          </a:prstGeom>
        </p:spPr>
      </p:pic>
      <p:pic>
        <p:nvPicPr>
          <p:cNvPr id="16" name="SK-20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303663" y="4135338"/>
            <a:ext cx="499765" cy="548580"/>
          </a:xfrm>
          <a:prstGeom prst="rect">
            <a:avLst/>
          </a:prstGeom>
        </p:spPr>
      </p:pic>
      <p:pic>
        <p:nvPicPr>
          <p:cNvPr id="17" name="SK-20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24173" y="4135338"/>
            <a:ext cx="499765" cy="548580"/>
          </a:xfrm>
          <a:prstGeom prst="rect">
            <a:avLst/>
          </a:prstGeom>
        </p:spPr>
      </p:pic>
      <p:pic>
        <p:nvPicPr>
          <p:cNvPr id="18" name="SK-20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119765" y="2331690"/>
            <a:ext cx="463153" cy="507355"/>
          </a:xfrm>
          <a:prstGeom prst="rect">
            <a:avLst/>
          </a:prstGeom>
        </p:spPr>
      </p:pic>
      <p:pic>
        <p:nvPicPr>
          <p:cNvPr id="19" name="SK-20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328071" y="2331690"/>
            <a:ext cx="451098" cy="507355"/>
          </a:xfrm>
          <a:prstGeom prst="rect">
            <a:avLst/>
          </a:prstGeom>
        </p:spPr>
      </p:pic>
      <p:pic>
        <p:nvPicPr>
          <p:cNvPr id="20" name="SK-20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24173" y="2331690"/>
            <a:ext cx="487561" cy="500509"/>
          </a:xfrm>
          <a:prstGeom prst="rect">
            <a:avLst/>
          </a:prstGeom>
        </p:spPr>
      </p:pic>
      <p:pic>
        <p:nvPicPr>
          <p:cNvPr id="21" name="SK-20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87475" y="1529209"/>
            <a:ext cx="304800" cy="315367"/>
          </a:xfrm>
          <a:prstGeom prst="rect">
            <a:avLst/>
          </a:prstGeom>
        </p:spPr>
      </p:pic>
      <p:sp>
        <p:nvSpPr>
          <p:cNvPr id="22" name="SK-20-text-21"/>
          <p:cNvSpPr/>
          <p:nvPr/>
        </p:nvSpPr>
        <p:spPr>
          <a:xfrm>
            <a:off x="621655" y="603498"/>
            <a:ext cx="11570345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0028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Absolute Contraindications: Drugs to Avoid</a:t>
            </a:r>
            <a:endParaRPr lang="en-US" sz="4200" dirty="0"/>
          </a:p>
        </p:txBody>
      </p:sp>
      <p:sp>
        <p:nvSpPr>
          <p:cNvPr id="23" name="SK-20-text-22"/>
          <p:cNvSpPr/>
          <p:nvPr/>
        </p:nvSpPr>
        <p:spPr>
          <a:xfrm>
            <a:off x="1316682" y="1536055"/>
            <a:ext cx="10070455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These drugs BLOCK dopamine receptors — prescribing them in Parkinson’s Disease</a:t>
            </a:r>
            <a:endParaRPr lang="en-US" sz="2100" dirty="0"/>
          </a:p>
          <a:p>
            <a:pPr marL="0" indent="0" algn="ctr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causes dramatic, potentially irreversible worsening</a:t>
            </a:r>
            <a:endParaRPr lang="en-US" sz="2100" dirty="0"/>
          </a:p>
        </p:txBody>
      </p:sp>
      <p:sp>
        <p:nvSpPr>
          <p:cNvPr id="24" name="SK-20-text-23"/>
          <p:cNvSpPr/>
          <p:nvPr/>
        </p:nvSpPr>
        <p:spPr>
          <a:xfrm>
            <a:off x="996851" y="2516832"/>
            <a:ext cx="2809577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7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Metoclopramide</a:t>
            </a:r>
            <a:endParaRPr lang="en-US" sz="2775" dirty="0"/>
          </a:p>
        </p:txBody>
      </p:sp>
      <p:sp>
        <p:nvSpPr>
          <p:cNvPr id="25" name="SK-20-text-24"/>
          <p:cNvSpPr/>
          <p:nvPr/>
        </p:nvSpPr>
        <p:spPr>
          <a:xfrm>
            <a:off x="1182588" y="2935188"/>
            <a:ext cx="2389584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Antiemetic / Dopamine</a:t>
            </a:r>
            <a:endParaRPr lang="en-US" sz="180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antagonist</a:t>
            </a:r>
            <a:endParaRPr lang="en-US" sz="1800" dirty="0"/>
          </a:p>
        </p:txBody>
      </p:sp>
      <p:sp>
        <p:nvSpPr>
          <p:cNvPr id="26" name="SK-20-text-25"/>
          <p:cNvSpPr/>
          <p:nvPr/>
        </p:nvSpPr>
        <p:spPr>
          <a:xfrm>
            <a:off x="1013222" y="3579763"/>
            <a:ext cx="2764631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8B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NEVER PRESCRIBE in PD</a:t>
            </a:r>
            <a:endParaRPr lang="en-US" sz="1875" dirty="0"/>
          </a:p>
        </p:txBody>
      </p:sp>
      <p:sp>
        <p:nvSpPr>
          <p:cNvPr id="27" name="SK-20-text-26"/>
          <p:cNvSpPr/>
          <p:nvPr/>
        </p:nvSpPr>
        <p:spPr>
          <a:xfrm>
            <a:off x="4703266" y="2516832"/>
            <a:ext cx="2919413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7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Prochlorperazine</a:t>
            </a:r>
            <a:endParaRPr lang="en-US" sz="2775" dirty="0"/>
          </a:p>
        </p:txBody>
      </p:sp>
      <p:sp>
        <p:nvSpPr>
          <p:cNvPr id="28" name="SK-20-text-27"/>
          <p:cNvSpPr/>
          <p:nvPr/>
        </p:nvSpPr>
        <p:spPr>
          <a:xfrm>
            <a:off x="5010894" y="2935188"/>
            <a:ext cx="2328565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Antiemetic (Stemetil) /</a:t>
            </a:r>
            <a:endParaRPr lang="en-US" sz="180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Dopamine antagonist</a:t>
            </a:r>
            <a:endParaRPr lang="en-US" sz="1800" dirty="0"/>
          </a:p>
        </p:txBody>
      </p:sp>
      <p:sp>
        <p:nvSpPr>
          <p:cNvPr id="29" name="SK-20-text-28"/>
          <p:cNvSpPr/>
          <p:nvPr/>
        </p:nvSpPr>
        <p:spPr>
          <a:xfrm>
            <a:off x="4768453" y="3579763"/>
            <a:ext cx="277683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8B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NEVER PRESCRIBE in PD</a:t>
            </a:r>
            <a:endParaRPr lang="en-US" sz="1875" dirty="0"/>
          </a:p>
        </p:txBody>
      </p:sp>
      <p:sp>
        <p:nvSpPr>
          <p:cNvPr id="30" name="SK-20-text-29"/>
          <p:cNvSpPr/>
          <p:nvPr/>
        </p:nvSpPr>
        <p:spPr>
          <a:xfrm>
            <a:off x="8921651" y="2523679"/>
            <a:ext cx="2090291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7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Haloperidol</a:t>
            </a:r>
            <a:endParaRPr lang="en-US" sz="2775" dirty="0"/>
          </a:p>
        </p:txBody>
      </p:sp>
      <p:sp>
        <p:nvSpPr>
          <p:cNvPr id="31" name="SK-20-text-30"/>
          <p:cNvSpPr/>
          <p:nvPr/>
        </p:nvSpPr>
        <p:spPr>
          <a:xfrm>
            <a:off x="8830717" y="2955727"/>
            <a:ext cx="2272159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Typical antipsychotic</a:t>
            </a:r>
            <a:endParaRPr lang="en-US" sz="1800" dirty="0"/>
          </a:p>
        </p:txBody>
      </p:sp>
      <p:sp>
        <p:nvSpPr>
          <p:cNvPr id="32" name="SK-20-text-31"/>
          <p:cNvSpPr/>
          <p:nvPr/>
        </p:nvSpPr>
        <p:spPr>
          <a:xfrm>
            <a:off x="8424565" y="3346698"/>
            <a:ext cx="3072259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63"/>
              </a:lnSpc>
              <a:buNone/>
            </a:pPr>
            <a:r>
              <a:rPr lang="en-US" sz="1875" b="1" dirty="0">
                <a:solidFill>
                  <a:srgbClr val="8B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Worsens motor symptoms —</a:t>
            </a:r>
            <a:endParaRPr lang="en-US" sz="1875" dirty="0"/>
          </a:p>
          <a:p>
            <a:pPr marL="0" indent="0" algn="ctr">
              <a:lnSpc>
                <a:spcPts val="2063"/>
              </a:lnSpc>
              <a:buNone/>
            </a:pPr>
            <a:r>
              <a:rPr lang="en-US" sz="1875" b="1" dirty="0">
                <a:solidFill>
                  <a:srgbClr val="8B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NMS risk</a:t>
            </a:r>
            <a:endParaRPr lang="en-US" sz="1875" dirty="0"/>
          </a:p>
        </p:txBody>
      </p:sp>
      <p:sp>
        <p:nvSpPr>
          <p:cNvPr id="33" name="SK-20-text-32"/>
          <p:cNvSpPr/>
          <p:nvPr/>
        </p:nvSpPr>
        <p:spPr>
          <a:xfrm>
            <a:off x="1021259" y="4430167"/>
            <a:ext cx="2760911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7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Chlorpromazine</a:t>
            </a:r>
            <a:endParaRPr lang="en-US" sz="2775" dirty="0"/>
          </a:p>
        </p:txBody>
      </p:sp>
      <p:sp>
        <p:nvSpPr>
          <p:cNvPr id="34" name="SK-20-text-33"/>
          <p:cNvSpPr/>
          <p:nvPr/>
        </p:nvSpPr>
        <p:spPr>
          <a:xfrm>
            <a:off x="1271736" y="4841677"/>
            <a:ext cx="225995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Typical antipsychotic</a:t>
            </a:r>
            <a:endParaRPr lang="en-US" sz="1800" dirty="0"/>
          </a:p>
        </p:txBody>
      </p:sp>
      <p:sp>
        <p:nvSpPr>
          <p:cNvPr id="35" name="SK-20-text-34"/>
          <p:cNvSpPr/>
          <p:nvPr/>
        </p:nvSpPr>
        <p:spPr>
          <a:xfrm>
            <a:off x="1011882" y="5211961"/>
            <a:ext cx="2767459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63"/>
              </a:lnSpc>
              <a:buNone/>
            </a:pPr>
            <a:r>
              <a:rPr lang="en-US" sz="1875" b="1" dirty="0">
                <a:solidFill>
                  <a:srgbClr val="8B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 — strong dopamine</a:t>
            </a:r>
            <a:endParaRPr lang="en-US" sz="1875" dirty="0"/>
          </a:p>
          <a:p>
            <a:pPr marL="0" indent="0" algn="ctr">
              <a:lnSpc>
                <a:spcPts val="2063"/>
              </a:lnSpc>
              <a:buNone/>
            </a:pPr>
            <a:r>
              <a:rPr lang="en-US" sz="1875" b="1" dirty="0">
                <a:solidFill>
                  <a:srgbClr val="8B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blockade</a:t>
            </a:r>
            <a:endParaRPr lang="en-US" sz="1875" dirty="0"/>
          </a:p>
        </p:txBody>
      </p:sp>
      <p:sp>
        <p:nvSpPr>
          <p:cNvPr id="36" name="SK-20-text-35"/>
          <p:cNvSpPr/>
          <p:nvPr/>
        </p:nvSpPr>
        <p:spPr>
          <a:xfrm>
            <a:off x="5093494" y="4423321"/>
            <a:ext cx="2126903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7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Risperidone</a:t>
            </a:r>
            <a:endParaRPr lang="en-US" sz="2775" dirty="0"/>
          </a:p>
        </p:txBody>
      </p:sp>
      <p:sp>
        <p:nvSpPr>
          <p:cNvPr id="37" name="SK-20-text-36"/>
          <p:cNvSpPr/>
          <p:nvPr/>
        </p:nvSpPr>
        <p:spPr>
          <a:xfrm>
            <a:off x="4953744" y="4848523"/>
            <a:ext cx="2394198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Atypical antipsychotic</a:t>
            </a:r>
            <a:endParaRPr lang="en-US" sz="1800" dirty="0"/>
          </a:p>
        </p:txBody>
      </p:sp>
      <p:sp>
        <p:nvSpPr>
          <p:cNvPr id="38" name="SK-20-text-37"/>
          <p:cNvSpPr/>
          <p:nvPr/>
        </p:nvSpPr>
        <p:spPr>
          <a:xfrm>
            <a:off x="5426869" y="5349180"/>
            <a:ext cx="146015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8B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 in PD</a:t>
            </a:r>
            <a:endParaRPr lang="en-US" sz="1875" dirty="0"/>
          </a:p>
        </p:txBody>
      </p:sp>
      <p:sp>
        <p:nvSpPr>
          <p:cNvPr id="39" name="SK-20-text-38"/>
          <p:cNvSpPr/>
          <p:nvPr/>
        </p:nvSpPr>
        <p:spPr>
          <a:xfrm>
            <a:off x="8946059" y="4423321"/>
            <a:ext cx="2017068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7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Olanzapine</a:t>
            </a:r>
            <a:endParaRPr lang="en-US" sz="2775" dirty="0"/>
          </a:p>
        </p:txBody>
      </p:sp>
      <p:sp>
        <p:nvSpPr>
          <p:cNvPr id="40" name="SK-20-text-39"/>
          <p:cNvSpPr/>
          <p:nvPr/>
        </p:nvSpPr>
        <p:spPr>
          <a:xfrm>
            <a:off x="8745438" y="4848523"/>
            <a:ext cx="2406253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Atypical antipsychotic</a:t>
            </a:r>
            <a:endParaRPr lang="en-US" sz="1800" dirty="0"/>
          </a:p>
        </p:txBody>
      </p:sp>
      <p:sp>
        <p:nvSpPr>
          <p:cNvPr id="41" name="SK-20-text-40"/>
          <p:cNvSpPr/>
          <p:nvPr/>
        </p:nvSpPr>
        <p:spPr>
          <a:xfrm>
            <a:off x="8621167" y="5349180"/>
            <a:ext cx="2667149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8B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 RISK — do not use</a:t>
            </a:r>
            <a:endParaRPr lang="en-US" sz="1875" dirty="0"/>
          </a:p>
        </p:txBody>
      </p:sp>
      <p:sp>
        <p:nvSpPr>
          <p:cNvPr id="42" name="SK-20-text-41"/>
          <p:cNvSpPr/>
          <p:nvPr/>
        </p:nvSpPr>
        <p:spPr>
          <a:xfrm>
            <a:off x="1072753" y="6076057"/>
            <a:ext cx="11119247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 ANTI-EMETICS IN PD: Domperidone 10mg (preferred) · Ondansetron (5-HT3 antagonist — safe)</a:t>
            </a:r>
            <a:endParaRPr lang="en-US" sz="1800" dirty="0"/>
          </a:p>
        </p:txBody>
      </p:sp>
      <p:sp>
        <p:nvSpPr>
          <p:cNvPr id="43" name="SK-20-text-42"/>
          <p:cNvSpPr/>
          <p:nvPr/>
        </p:nvSpPr>
        <p:spPr>
          <a:xfrm>
            <a:off x="316855" y="6624786"/>
            <a:ext cx="885444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— Parkinson’s Disease</a:t>
            </a:r>
            <a:endParaRPr lang="en-US" sz="1200" dirty="0"/>
          </a:p>
        </p:txBody>
      </p:sp>
      <p:sp>
        <p:nvSpPr>
          <p:cNvPr id="44" name="SK-20-text-43"/>
          <p:cNvSpPr/>
          <p:nvPr/>
        </p:nvSpPr>
        <p:spPr>
          <a:xfrm>
            <a:off x="9530953" y="6624786"/>
            <a:ext cx="258767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20 of 32 · NICE NG71 Dec 2024</a:t>
            </a:r>
            <a:endParaRPr lang="en-US" sz="1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52586"/>
          </a:xfrm>
          <a:prstGeom prst="rect">
            <a:avLst/>
          </a:prstGeom>
        </p:spPr>
      </p:pic>
      <p:pic>
        <p:nvPicPr>
          <p:cNvPr id="4" name="SK-2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17190"/>
            <a:ext cx="219373" cy="1152079"/>
          </a:xfrm>
          <a:prstGeom prst="rect">
            <a:avLst/>
          </a:prstGeom>
        </p:spPr>
      </p:pic>
      <p:pic>
        <p:nvPicPr>
          <p:cNvPr id="5" name="SK-2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063" y="1249561"/>
            <a:ext cx="1975098" cy="38100"/>
          </a:xfrm>
          <a:prstGeom prst="rect">
            <a:avLst/>
          </a:prstGeom>
        </p:spPr>
      </p:pic>
      <p:pic>
        <p:nvPicPr>
          <p:cNvPr id="6" name="SK-2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859" y="1878955"/>
            <a:ext cx="5339953" cy="726877"/>
          </a:xfrm>
          <a:prstGeom prst="rect">
            <a:avLst/>
          </a:prstGeom>
        </p:spPr>
      </p:pic>
      <p:pic>
        <p:nvPicPr>
          <p:cNvPr id="7" name="SK-2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8973" y="2016175"/>
            <a:ext cx="572988" cy="397669"/>
          </a:xfrm>
          <a:prstGeom prst="rect">
            <a:avLst/>
          </a:prstGeom>
        </p:spPr>
      </p:pic>
      <p:pic>
        <p:nvPicPr>
          <p:cNvPr id="8" name="SK-2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64188" y="1878955"/>
            <a:ext cx="5339953" cy="726877"/>
          </a:xfrm>
          <a:prstGeom prst="rect">
            <a:avLst/>
          </a:prstGeom>
        </p:spPr>
      </p:pic>
      <p:pic>
        <p:nvPicPr>
          <p:cNvPr id="9" name="SK-2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3859" y="2701975"/>
            <a:ext cx="5339953" cy="1488132"/>
          </a:xfrm>
          <a:prstGeom prst="rect">
            <a:avLst/>
          </a:prstGeom>
        </p:spPr>
      </p:pic>
      <p:pic>
        <p:nvPicPr>
          <p:cNvPr id="10" name="SK-2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3859" y="2701975"/>
            <a:ext cx="109686" cy="1488132"/>
          </a:xfrm>
          <a:prstGeom prst="rect">
            <a:avLst/>
          </a:prstGeom>
        </p:spPr>
      </p:pic>
      <p:pic>
        <p:nvPicPr>
          <p:cNvPr id="11" name="SK-2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77059" y="2811661"/>
            <a:ext cx="1621482" cy="233065"/>
          </a:xfrm>
          <a:prstGeom prst="rect">
            <a:avLst/>
          </a:prstGeom>
        </p:spPr>
      </p:pic>
      <p:pic>
        <p:nvPicPr>
          <p:cNvPr id="12" name="SK-2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64188" y="2701975"/>
            <a:ext cx="5339953" cy="1488132"/>
          </a:xfrm>
          <a:prstGeom prst="rect">
            <a:avLst/>
          </a:prstGeom>
        </p:spPr>
      </p:pic>
      <p:pic>
        <p:nvPicPr>
          <p:cNvPr id="13" name="SK-2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64188" y="2701975"/>
            <a:ext cx="109686" cy="1488132"/>
          </a:xfrm>
          <a:prstGeom prst="rect">
            <a:avLst/>
          </a:prstGeom>
        </p:spPr>
      </p:pic>
      <p:pic>
        <p:nvPicPr>
          <p:cNvPr id="14" name="SK-2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68580" y="2797969"/>
            <a:ext cx="1633686" cy="246757"/>
          </a:xfrm>
          <a:prstGeom prst="rect">
            <a:avLst/>
          </a:prstGeom>
        </p:spPr>
      </p:pic>
      <p:pic>
        <p:nvPicPr>
          <p:cNvPr id="15" name="SK-21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3859" y="4286250"/>
            <a:ext cx="5339953" cy="1494979"/>
          </a:xfrm>
          <a:prstGeom prst="rect">
            <a:avLst/>
          </a:prstGeom>
        </p:spPr>
      </p:pic>
      <p:pic>
        <p:nvPicPr>
          <p:cNvPr id="16" name="SK-21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3859" y="4286250"/>
            <a:ext cx="109686" cy="1494979"/>
          </a:xfrm>
          <a:prstGeom prst="rect">
            <a:avLst/>
          </a:prstGeom>
        </p:spPr>
      </p:pic>
      <p:pic>
        <p:nvPicPr>
          <p:cNvPr id="17" name="SK-21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572494" y="4519315"/>
            <a:ext cx="987475" cy="287982"/>
          </a:xfrm>
          <a:prstGeom prst="rect">
            <a:avLst/>
          </a:prstGeom>
        </p:spPr>
      </p:pic>
      <p:pic>
        <p:nvPicPr>
          <p:cNvPr id="18" name="SK-21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64188" y="4286250"/>
            <a:ext cx="5339953" cy="1494979"/>
          </a:xfrm>
          <a:prstGeom prst="rect">
            <a:avLst/>
          </a:prstGeom>
        </p:spPr>
      </p:pic>
      <p:pic>
        <p:nvPicPr>
          <p:cNvPr id="19" name="SK-21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64188" y="4286250"/>
            <a:ext cx="109686" cy="1494979"/>
          </a:xfrm>
          <a:prstGeom prst="rect">
            <a:avLst/>
          </a:prstGeom>
        </p:spPr>
      </p:pic>
      <p:pic>
        <p:nvPicPr>
          <p:cNvPr id="20" name="SK-21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936855" y="4402782"/>
            <a:ext cx="1341090" cy="274290"/>
          </a:xfrm>
          <a:prstGeom prst="rect">
            <a:avLst/>
          </a:prstGeom>
        </p:spPr>
      </p:pic>
      <p:pic>
        <p:nvPicPr>
          <p:cNvPr id="21" name="SK-21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33859" y="5918448"/>
            <a:ext cx="11070282" cy="555427"/>
          </a:xfrm>
          <a:prstGeom prst="rect">
            <a:avLst/>
          </a:prstGeom>
        </p:spPr>
      </p:pic>
      <p:pic>
        <p:nvPicPr>
          <p:cNvPr id="22" name="SK-21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6563023"/>
            <a:ext cx="12192000" cy="294829"/>
          </a:xfrm>
          <a:prstGeom prst="rect">
            <a:avLst/>
          </a:prstGeom>
        </p:spPr>
      </p:pic>
      <p:pic>
        <p:nvPicPr>
          <p:cNvPr id="23" name="SK-21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19286" y="5966371"/>
            <a:ext cx="377875" cy="425053"/>
          </a:xfrm>
          <a:prstGeom prst="rect">
            <a:avLst/>
          </a:prstGeom>
        </p:spPr>
      </p:pic>
      <p:pic>
        <p:nvPicPr>
          <p:cNvPr id="24" name="SK-21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559153" y="1975098"/>
            <a:ext cx="511969" cy="521196"/>
          </a:xfrm>
          <a:prstGeom prst="rect">
            <a:avLst/>
          </a:prstGeom>
        </p:spPr>
      </p:pic>
      <p:pic>
        <p:nvPicPr>
          <p:cNvPr id="25" name="SK-21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65584" y="2064246"/>
            <a:ext cx="451098" cy="322213"/>
          </a:xfrm>
          <a:prstGeom prst="rect">
            <a:avLst/>
          </a:prstGeom>
        </p:spPr>
      </p:pic>
      <p:pic>
        <p:nvPicPr>
          <p:cNvPr id="26" name="SK-21-img-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875169" y="603498"/>
            <a:ext cx="999679" cy="1035546"/>
          </a:xfrm>
          <a:prstGeom prst="rect">
            <a:avLst/>
          </a:prstGeom>
        </p:spPr>
      </p:pic>
      <p:sp>
        <p:nvSpPr>
          <p:cNvPr id="27" name="SK-21-text-26"/>
          <p:cNvSpPr/>
          <p:nvPr/>
        </p:nvSpPr>
        <p:spPr>
          <a:xfrm>
            <a:off x="4047679" y="61615"/>
            <a:ext cx="8144321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100" dirty="0"/>
          </a:p>
        </p:txBody>
      </p:sp>
      <p:sp>
        <p:nvSpPr>
          <p:cNvPr id="28" name="SK-21-text-27"/>
          <p:cNvSpPr/>
          <p:nvPr/>
        </p:nvSpPr>
        <p:spPr>
          <a:xfrm>
            <a:off x="621655" y="671959"/>
            <a:ext cx="11570345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“Safe Alternatives for Nausea and Psychosis”</a:t>
            </a:r>
            <a:endParaRPr lang="en-US" sz="3300" dirty="0"/>
          </a:p>
        </p:txBody>
      </p:sp>
      <p:sp>
        <p:nvSpPr>
          <p:cNvPr id="29" name="SK-21-text-28"/>
          <p:cNvSpPr/>
          <p:nvPr/>
        </p:nvSpPr>
        <p:spPr>
          <a:xfrm>
            <a:off x="609600" y="1405830"/>
            <a:ext cx="11582400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Recommended options when standard drugs are contraindicated in PD</a:t>
            </a:r>
            <a:endParaRPr lang="en-US" sz="2100" dirty="0"/>
          </a:p>
        </p:txBody>
      </p:sp>
      <p:sp>
        <p:nvSpPr>
          <p:cNvPr id="30" name="SK-21-text-29"/>
          <p:cNvSpPr/>
          <p:nvPr/>
        </p:nvSpPr>
        <p:spPr>
          <a:xfrm>
            <a:off x="1414165" y="2071092"/>
            <a:ext cx="8564880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 Anti-Emetics in PD</a:t>
            </a:r>
            <a:endParaRPr lang="en-US" sz="2400" dirty="0"/>
          </a:p>
        </p:txBody>
      </p:sp>
      <p:sp>
        <p:nvSpPr>
          <p:cNvPr id="31" name="SK-21-text-30"/>
          <p:cNvSpPr/>
          <p:nvPr/>
        </p:nvSpPr>
        <p:spPr>
          <a:xfrm>
            <a:off x="877788" y="2797969"/>
            <a:ext cx="568071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Domperidone 10mg</a:t>
            </a:r>
            <a:endParaRPr lang="en-US" sz="2100" dirty="0"/>
          </a:p>
        </p:txBody>
      </p:sp>
      <p:sp>
        <p:nvSpPr>
          <p:cNvPr id="32" name="SK-21-text-31"/>
          <p:cNvSpPr/>
          <p:nvPr/>
        </p:nvSpPr>
        <p:spPr>
          <a:xfrm>
            <a:off x="3499098" y="2846040"/>
            <a:ext cx="30022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PREFERRED CHOICE</a:t>
            </a:r>
            <a:endParaRPr lang="en-US" sz="1200" dirty="0"/>
          </a:p>
        </p:txBody>
      </p:sp>
      <p:sp>
        <p:nvSpPr>
          <p:cNvPr id="33" name="SK-21-text-32"/>
          <p:cNvSpPr/>
          <p:nvPr/>
        </p:nvSpPr>
        <p:spPr>
          <a:xfrm>
            <a:off x="877788" y="3154561"/>
            <a:ext cx="4876800" cy="7337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Acts peripherally — does not cross the blood-brain barrier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Does not block central dopamine receptors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 for nausea, vomiting, and gastric motility in PD</a:t>
            </a:r>
            <a:endParaRPr lang="en-US" sz="1500" dirty="0"/>
          </a:p>
        </p:txBody>
      </p:sp>
      <p:sp>
        <p:nvSpPr>
          <p:cNvPr id="34" name="SK-21-text-33"/>
          <p:cNvSpPr/>
          <p:nvPr/>
        </p:nvSpPr>
        <p:spPr>
          <a:xfrm>
            <a:off x="877788" y="3957042"/>
            <a:ext cx="1131421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Note: Use lowest effective dose; cardiac caution with QTc prolongation at higher doses</a:t>
            </a:r>
            <a:endParaRPr lang="en-US" sz="1050" dirty="0"/>
          </a:p>
        </p:txBody>
      </p:sp>
      <p:sp>
        <p:nvSpPr>
          <p:cNvPr id="35" name="SK-21-text-34"/>
          <p:cNvSpPr/>
          <p:nvPr/>
        </p:nvSpPr>
        <p:spPr>
          <a:xfrm>
            <a:off x="889992" y="4519315"/>
            <a:ext cx="365379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Ondansetron</a:t>
            </a:r>
            <a:endParaRPr lang="en-US" sz="2100" dirty="0"/>
          </a:p>
        </p:txBody>
      </p:sp>
      <p:sp>
        <p:nvSpPr>
          <p:cNvPr id="36" name="SK-21-text-35"/>
          <p:cNvSpPr/>
          <p:nvPr/>
        </p:nvSpPr>
        <p:spPr>
          <a:xfrm>
            <a:off x="2669977" y="4567386"/>
            <a:ext cx="172212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ALSO SAFE</a:t>
            </a:r>
            <a:endParaRPr lang="en-US" sz="1200" dirty="0"/>
          </a:p>
        </p:txBody>
      </p:sp>
      <p:sp>
        <p:nvSpPr>
          <p:cNvPr id="37" name="SK-21-text-36"/>
          <p:cNvSpPr/>
          <p:nvPr/>
        </p:nvSpPr>
        <p:spPr>
          <a:xfrm>
            <a:off x="877788" y="4869061"/>
            <a:ext cx="4962079" cy="7337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5-HT₃ receptor antagonist — no dopamine receptor activity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 alternative when domperidone is not tolerated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Useful in hospital settings or post-operative nausea</a:t>
            </a:r>
            <a:endParaRPr lang="en-US" sz="1500" dirty="0"/>
          </a:p>
        </p:txBody>
      </p:sp>
      <p:sp>
        <p:nvSpPr>
          <p:cNvPr id="38" name="SK-21-text-37"/>
          <p:cNvSpPr/>
          <p:nvPr/>
        </p:nvSpPr>
        <p:spPr>
          <a:xfrm>
            <a:off x="7412682" y="1961257"/>
            <a:ext cx="4779318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 Antipsychotics in PD</a:t>
            </a:r>
            <a:endParaRPr lang="en-US" sz="2400" dirty="0"/>
          </a:p>
        </p:txBody>
      </p:sp>
      <p:sp>
        <p:nvSpPr>
          <p:cNvPr id="39" name="SK-21-text-38"/>
          <p:cNvSpPr/>
          <p:nvPr/>
        </p:nvSpPr>
        <p:spPr>
          <a:xfrm>
            <a:off x="7437090" y="2317998"/>
            <a:ext cx="475491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Specialist initiation only</a:t>
            </a:r>
            <a:endParaRPr lang="en-US" sz="1500" dirty="0"/>
          </a:p>
        </p:txBody>
      </p:sp>
      <p:sp>
        <p:nvSpPr>
          <p:cNvPr id="40" name="SK-21-text-39"/>
          <p:cNvSpPr/>
          <p:nvPr/>
        </p:nvSpPr>
        <p:spPr>
          <a:xfrm>
            <a:off x="6620173" y="2797969"/>
            <a:ext cx="333375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Quetiapine</a:t>
            </a:r>
            <a:endParaRPr lang="en-US" sz="2100" dirty="0"/>
          </a:p>
        </p:txBody>
      </p:sp>
      <p:sp>
        <p:nvSpPr>
          <p:cNvPr id="41" name="SK-21-text-40"/>
          <p:cNvSpPr/>
          <p:nvPr/>
        </p:nvSpPr>
        <p:spPr>
          <a:xfrm>
            <a:off x="8144173" y="2846040"/>
            <a:ext cx="318516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 CHOICE</a:t>
            </a:r>
            <a:endParaRPr lang="en-US" sz="1200" dirty="0"/>
          </a:p>
        </p:txBody>
      </p:sp>
      <p:sp>
        <p:nvSpPr>
          <p:cNvPr id="42" name="SK-21-text-41"/>
          <p:cNvSpPr/>
          <p:nvPr/>
        </p:nvSpPr>
        <p:spPr>
          <a:xfrm>
            <a:off x="6620173" y="3154561"/>
            <a:ext cx="4462165" cy="9737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Lowest dopamine D2 blockade among antipsychotics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Preferred for hallucinations and psychosis in PD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 at very low dose; titrate slowly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Monitor for sedation and postural hypotension</a:t>
            </a:r>
            <a:endParaRPr lang="en-US" sz="1500" dirty="0"/>
          </a:p>
        </p:txBody>
      </p:sp>
      <p:sp>
        <p:nvSpPr>
          <p:cNvPr id="43" name="SK-21-text-42"/>
          <p:cNvSpPr/>
          <p:nvPr/>
        </p:nvSpPr>
        <p:spPr>
          <a:xfrm>
            <a:off x="6632377" y="4395936"/>
            <a:ext cx="3013710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Clozapine</a:t>
            </a:r>
            <a:endParaRPr lang="en-US" sz="2100" dirty="0"/>
          </a:p>
        </p:txBody>
      </p:sp>
      <p:sp>
        <p:nvSpPr>
          <p:cNvPr id="44" name="SK-21-text-43"/>
          <p:cNvSpPr/>
          <p:nvPr/>
        </p:nvSpPr>
        <p:spPr>
          <a:xfrm>
            <a:off x="7985671" y="4443859"/>
            <a:ext cx="26365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MOST EFFECTIVE</a:t>
            </a:r>
            <a:endParaRPr lang="en-US" sz="1200" dirty="0"/>
          </a:p>
        </p:txBody>
      </p:sp>
      <p:sp>
        <p:nvSpPr>
          <p:cNvPr id="45" name="SK-21-text-44"/>
          <p:cNvSpPr/>
          <p:nvPr/>
        </p:nvSpPr>
        <p:spPr>
          <a:xfrm>
            <a:off x="6620173" y="4752529"/>
            <a:ext cx="557182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Most effective agent for PD psychosis</a:t>
            </a:r>
            <a:endParaRPr lang="en-US" sz="1500" dirty="0"/>
          </a:p>
        </p:txBody>
      </p:sp>
      <p:sp>
        <p:nvSpPr>
          <p:cNvPr id="46" name="SK-21-text-45"/>
          <p:cNvSpPr/>
          <p:nvPr/>
        </p:nvSpPr>
        <p:spPr>
          <a:xfrm>
            <a:off x="6620173" y="5006280"/>
            <a:ext cx="557182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Minimal extrapyramidal effects</a:t>
            </a:r>
            <a:endParaRPr lang="en-US" sz="1500" dirty="0"/>
          </a:p>
        </p:txBody>
      </p:sp>
      <p:sp>
        <p:nvSpPr>
          <p:cNvPr id="47" name="SK-21-text-46"/>
          <p:cNvSpPr/>
          <p:nvPr/>
        </p:nvSpPr>
        <p:spPr>
          <a:xfrm>
            <a:off x="6620173" y="5246340"/>
            <a:ext cx="4986486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Requires mandatory CPMS blood monitoring (agranulocytosis risk)</a:t>
            </a:r>
            <a:endParaRPr lang="en-US" sz="1500" dirty="0"/>
          </a:p>
        </p:txBody>
      </p:sp>
      <p:sp>
        <p:nvSpPr>
          <p:cNvPr id="48" name="SK-21-text-47"/>
          <p:cNvSpPr/>
          <p:nvPr/>
        </p:nvSpPr>
        <p:spPr>
          <a:xfrm>
            <a:off x="1158180" y="5966371"/>
            <a:ext cx="10033992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Principle: These alternatives work precisely because they do NOT block central dopamine receptors — preserving the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dopamine activity that PD patients depend on.</a:t>
            </a:r>
            <a:endParaRPr lang="en-US" sz="1500" dirty="0"/>
          </a:p>
        </p:txBody>
      </p:sp>
      <p:sp>
        <p:nvSpPr>
          <p:cNvPr id="49" name="SK-21-text-48"/>
          <p:cNvSpPr/>
          <p:nvPr/>
        </p:nvSpPr>
        <p:spPr>
          <a:xfrm>
            <a:off x="158353" y="6624786"/>
            <a:ext cx="914876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7 — Drugs to Avoid &amp; Safe Alternatives</a:t>
            </a:r>
            <a:endParaRPr lang="en-US" sz="1275" dirty="0"/>
          </a:p>
        </p:txBody>
      </p:sp>
      <p:sp>
        <p:nvSpPr>
          <p:cNvPr id="50" name="SK-21-text-49"/>
          <p:cNvSpPr/>
          <p:nvPr/>
        </p:nvSpPr>
        <p:spPr>
          <a:xfrm>
            <a:off x="10289977" y="6638479"/>
            <a:ext cx="190202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75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260598"/>
          </a:xfrm>
          <a:prstGeom prst="rect">
            <a:avLst/>
          </a:prstGeom>
        </p:spPr>
      </p:pic>
      <p:pic>
        <p:nvPicPr>
          <p:cNvPr id="4" name="SK-2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68188" cy="6549330"/>
          </a:xfrm>
          <a:prstGeom prst="rect">
            <a:avLst/>
          </a:prstGeom>
        </p:spPr>
      </p:pic>
      <p:pic>
        <p:nvPicPr>
          <p:cNvPr id="5" name="SK-2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859" y="1555552"/>
            <a:ext cx="1779984" cy="57150"/>
          </a:xfrm>
          <a:prstGeom prst="rect">
            <a:avLst/>
          </a:prstGeom>
        </p:spPr>
      </p:pic>
      <p:pic>
        <p:nvPicPr>
          <p:cNvPr id="6" name="SK-2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655" y="2407146"/>
            <a:ext cx="2072580" cy="3524994"/>
          </a:xfrm>
          <a:prstGeom prst="rect">
            <a:avLst/>
          </a:prstGeom>
        </p:spPr>
      </p:pic>
      <p:pic>
        <p:nvPicPr>
          <p:cNvPr id="7" name="SK-2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655" y="2407146"/>
            <a:ext cx="2072580" cy="143917"/>
          </a:xfrm>
          <a:prstGeom prst="rect">
            <a:avLst/>
          </a:prstGeom>
        </p:spPr>
      </p:pic>
      <p:pic>
        <p:nvPicPr>
          <p:cNvPr id="8" name="SK-2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2361" y="4850606"/>
            <a:ext cx="1731169" cy="9525"/>
          </a:xfrm>
          <a:prstGeom prst="rect">
            <a:avLst/>
          </a:prstGeom>
        </p:spPr>
      </p:pic>
      <p:pic>
        <p:nvPicPr>
          <p:cNvPr id="9" name="SK-2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52886" y="2407146"/>
            <a:ext cx="2072580" cy="3524994"/>
          </a:xfrm>
          <a:prstGeom prst="rect">
            <a:avLst/>
          </a:prstGeom>
        </p:spPr>
      </p:pic>
      <p:pic>
        <p:nvPicPr>
          <p:cNvPr id="10" name="SK-2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52886" y="2407146"/>
            <a:ext cx="2072580" cy="143917"/>
          </a:xfrm>
          <a:prstGeom prst="rect">
            <a:avLst/>
          </a:prstGeom>
        </p:spPr>
      </p:pic>
      <p:pic>
        <p:nvPicPr>
          <p:cNvPr id="11" name="SK-22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23592" y="4850606"/>
            <a:ext cx="1731169" cy="9525"/>
          </a:xfrm>
          <a:prstGeom prst="rect">
            <a:avLst/>
          </a:prstGeom>
        </p:spPr>
      </p:pic>
      <p:pic>
        <p:nvPicPr>
          <p:cNvPr id="12" name="SK-22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96173" y="2407146"/>
            <a:ext cx="2072580" cy="3524994"/>
          </a:xfrm>
          <a:prstGeom prst="rect">
            <a:avLst/>
          </a:prstGeom>
        </p:spPr>
      </p:pic>
      <p:pic>
        <p:nvPicPr>
          <p:cNvPr id="13" name="SK-22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96173" y="2407146"/>
            <a:ext cx="2072580" cy="143917"/>
          </a:xfrm>
          <a:prstGeom prst="rect">
            <a:avLst/>
          </a:prstGeom>
        </p:spPr>
      </p:pic>
      <p:pic>
        <p:nvPicPr>
          <p:cNvPr id="14" name="SK-22-img-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66879" y="4850606"/>
            <a:ext cx="1731169" cy="9525"/>
          </a:xfrm>
          <a:prstGeom prst="rect">
            <a:avLst/>
          </a:prstGeom>
        </p:spPr>
      </p:pic>
      <p:pic>
        <p:nvPicPr>
          <p:cNvPr id="15" name="SK-22-img-1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27255" y="2407146"/>
            <a:ext cx="2072580" cy="3524994"/>
          </a:xfrm>
          <a:prstGeom prst="rect">
            <a:avLst/>
          </a:prstGeom>
        </p:spPr>
      </p:pic>
      <p:pic>
        <p:nvPicPr>
          <p:cNvPr id="16" name="SK-22-img-1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27255" y="2407146"/>
            <a:ext cx="2072580" cy="143917"/>
          </a:xfrm>
          <a:prstGeom prst="rect">
            <a:avLst/>
          </a:prstGeom>
        </p:spPr>
      </p:pic>
      <p:pic>
        <p:nvPicPr>
          <p:cNvPr id="17" name="SK-22-img-1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97961" y="4850606"/>
            <a:ext cx="1731169" cy="9525"/>
          </a:xfrm>
          <a:prstGeom prst="rect">
            <a:avLst/>
          </a:prstGeom>
        </p:spPr>
      </p:pic>
      <p:pic>
        <p:nvPicPr>
          <p:cNvPr id="18" name="SK-22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570690" y="2407146"/>
            <a:ext cx="2072580" cy="3524994"/>
          </a:xfrm>
          <a:prstGeom prst="rect">
            <a:avLst/>
          </a:prstGeom>
        </p:spPr>
      </p:pic>
      <p:pic>
        <p:nvPicPr>
          <p:cNvPr id="19" name="SK-22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570690" y="2407146"/>
            <a:ext cx="2072580" cy="143917"/>
          </a:xfrm>
          <a:prstGeom prst="rect">
            <a:avLst/>
          </a:prstGeom>
        </p:spPr>
      </p:pic>
      <p:pic>
        <p:nvPicPr>
          <p:cNvPr id="20" name="SK-22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741396" y="4850606"/>
            <a:ext cx="1731169" cy="9525"/>
          </a:xfrm>
          <a:prstGeom prst="rect">
            <a:avLst/>
          </a:prstGeom>
        </p:spPr>
      </p:pic>
      <p:pic>
        <p:nvPicPr>
          <p:cNvPr id="21" name="SK-22-img-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9600" y="6082903"/>
            <a:ext cx="11033671" cy="370284"/>
          </a:xfrm>
          <a:prstGeom prst="rect">
            <a:avLst/>
          </a:prstGeom>
        </p:spPr>
      </p:pic>
      <p:pic>
        <p:nvPicPr>
          <p:cNvPr id="22" name="SK-22-img-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23" name="SK-22-img-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58180" y="6117282"/>
            <a:ext cx="292596" cy="260598"/>
          </a:xfrm>
          <a:prstGeom prst="rect">
            <a:avLst/>
          </a:prstGeom>
        </p:spPr>
      </p:pic>
      <p:pic>
        <p:nvPicPr>
          <p:cNvPr id="24" name="SK-22-img-2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168086" y="3319165"/>
            <a:ext cx="841177" cy="713184"/>
          </a:xfrm>
          <a:prstGeom prst="rect">
            <a:avLst/>
          </a:prstGeom>
        </p:spPr>
      </p:pic>
      <p:pic>
        <p:nvPicPr>
          <p:cNvPr id="25" name="SK-22-img-2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985671" y="3298627"/>
            <a:ext cx="731490" cy="761107"/>
          </a:xfrm>
          <a:prstGeom prst="rect">
            <a:avLst/>
          </a:prstGeom>
        </p:spPr>
      </p:pic>
      <p:pic>
        <p:nvPicPr>
          <p:cNvPr id="26" name="SK-22-img-25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717977" y="3456384"/>
            <a:ext cx="792361" cy="438894"/>
          </a:xfrm>
          <a:prstGeom prst="rect">
            <a:avLst/>
          </a:prstGeom>
        </p:spPr>
      </p:pic>
      <p:pic>
        <p:nvPicPr>
          <p:cNvPr id="27" name="SK-22-img-26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535561" y="3278088"/>
            <a:ext cx="694879" cy="802332"/>
          </a:xfrm>
          <a:prstGeom prst="rect">
            <a:avLst/>
          </a:prstGeom>
        </p:spPr>
      </p:pic>
      <p:pic>
        <p:nvPicPr>
          <p:cNvPr id="28" name="SK-22-img-27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267867" y="3312319"/>
            <a:ext cx="767953" cy="720030"/>
          </a:xfrm>
          <a:prstGeom prst="rect">
            <a:avLst/>
          </a:prstGeom>
        </p:spPr>
      </p:pic>
      <p:sp>
        <p:nvSpPr>
          <p:cNvPr id="29" name="SK-22-text-28"/>
          <p:cNvSpPr/>
          <p:nvPr/>
        </p:nvSpPr>
        <p:spPr>
          <a:xfrm>
            <a:off x="4693890" y="34230"/>
            <a:ext cx="642842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**BRADFORD VTS TEACHING DECK**</a:t>
            </a:r>
            <a:endParaRPr lang="en-US" sz="1275" dirty="0"/>
          </a:p>
        </p:txBody>
      </p:sp>
      <p:sp>
        <p:nvSpPr>
          <p:cNvPr id="30" name="SK-22-text-29"/>
          <p:cNvSpPr/>
          <p:nvPr/>
        </p:nvSpPr>
        <p:spPr>
          <a:xfrm>
            <a:off x="572988" y="562273"/>
            <a:ext cx="626078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8 — COMPLICATIONS</a:t>
            </a:r>
            <a:endParaRPr lang="en-US" sz="1575" dirty="0"/>
          </a:p>
        </p:txBody>
      </p:sp>
      <p:sp>
        <p:nvSpPr>
          <p:cNvPr id="31" name="SK-22-text-30"/>
          <p:cNvSpPr/>
          <p:nvPr/>
        </p:nvSpPr>
        <p:spPr>
          <a:xfrm>
            <a:off x="585192" y="891480"/>
            <a:ext cx="11606808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1A26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Managing Motor Complications</a:t>
            </a:r>
            <a:endParaRPr lang="en-US" sz="3900" dirty="0"/>
          </a:p>
        </p:txBody>
      </p:sp>
      <p:sp>
        <p:nvSpPr>
          <p:cNvPr id="32" name="SK-22-text-31"/>
          <p:cNvSpPr/>
          <p:nvPr/>
        </p:nvSpPr>
        <p:spPr>
          <a:xfrm>
            <a:off x="572988" y="1782961"/>
            <a:ext cx="11619012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5D6D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Recognise the pattern — then act with your specialist team</a:t>
            </a:r>
            <a:endParaRPr lang="en-US" sz="2400" dirty="0"/>
          </a:p>
        </p:txBody>
      </p:sp>
      <p:sp>
        <p:nvSpPr>
          <p:cNvPr id="33" name="SK-22-text-32"/>
          <p:cNvSpPr/>
          <p:nvPr/>
        </p:nvSpPr>
        <p:spPr>
          <a:xfrm>
            <a:off x="874365" y="2777430"/>
            <a:ext cx="156716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025" b="1" dirty="0">
                <a:solidFill>
                  <a:srgbClr val="1A26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Wearing-Off</a:t>
            </a:r>
            <a:endParaRPr lang="en-US" sz="2025" dirty="0"/>
          </a:p>
        </p:txBody>
      </p:sp>
      <p:sp>
        <p:nvSpPr>
          <p:cNvPr id="34" name="SK-22-text-33"/>
          <p:cNvSpPr/>
          <p:nvPr/>
        </p:nvSpPr>
        <p:spPr>
          <a:xfrm>
            <a:off x="804565" y="4196953"/>
            <a:ext cx="1706761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1A26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PD symptoms return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1A26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before next dose is due</a:t>
            </a:r>
            <a:endParaRPr lang="en-US" sz="1275" dirty="0"/>
          </a:p>
        </p:txBody>
      </p:sp>
      <p:sp>
        <p:nvSpPr>
          <p:cNvPr id="35" name="SK-22-text-34"/>
          <p:cNvSpPr/>
          <p:nvPr/>
        </p:nvSpPr>
        <p:spPr>
          <a:xfrm>
            <a:off x="876300" y="4937671"/>
            <a:ext cx="1563588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PRIMARY CARE ACTION</a:t>
            </a:r>
            <a:endParaRPr lang="en-US" sz="1050" dirty="0"/>
          </a:p>
        </p:txBody>
      </p:sp>
      <p:sp>
        <p:nvSpPr>
          <p:cNvPr id="36" name="SK-22-text-35"/>
          <p:cNvSpPr/>
          <p:nvPr/>
        </p:nvSpPr>
        <p:spPr>
          <a:xfrm>
            <a:off x="694879" y="5150346"/>
            <a:ext cx="1901875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66"/>
              </a:lnSpc>
              <a:buNone/>
            </a:pPr>
            <a:r>
              <a:rPr lang="en-US" sz="1275" dirty="0">
                <a:solidFill>
                  <a:srgbClr val="1A26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Contact PDNS or</a:t>
            </a:r>
            <a:endParaRPr lang="en-US" sz="1275" dirty="0"/>
          </a:p>
          <a:p>
            <a:pPr marL="0" indent="0" algn="ctr">
              <a:lnSpc>
                <a:spcPts val="1466"/>
              </a:lnSpc>
              <a:buNone/>
            </a:pPr>
            <a:r>
              <a:rPr lang="en-US" sz="1275" dirty="0">
                <a:solidFill>
                  <a:srgbClr val="1A26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specialist to review dosing</a:t>
            </a:r>
            <a:endParaRPr lang="en-US" sz="1275" dirty="0"/>
          </a:p>
          <a:p>
            <a:pPr marL="0" indent="0" algn="ctr">
              <a:lnSpc>
                <a:spcPts val="1466"/>
              </a:lnSpc>
              <a:buNone/>
            </a:pPr>
            <a:r>
              <a:rPr lang="en-US" sz="1275" dirty="0">
                <a:solidFill>
                  <a:srgbClr val="1A26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intervals and regime</a:t>
            </a:r>
            <a:endParaRPr lang="en-US" sz="1275" dirty="0"/>
          </a:p>
        </p:txBody>
      </p:sp>
      <p:sp>
        <p:nvSpPr>
          <p:cNvPr id="37" name="SK-22-text-36"/>
          <p:cNvSpPr/>
          <p:nvPr/>
        </p:nvSpPr>
        <p:spPr>
          <a:xfrm>
            <a:off x="3255169" y="2653903"/>
            <a:ext cx="1267867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63"/>
              </a:lnSpc>
              <a:buNone/>
            </a:pPr>
            <a:r>
              <a:rPr lang="en-US" sz="1875" b="1" dirty="0">
                <a:solidFill>
                  <a:srgbClr val="1A26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Peak-Dose</a:t>
            </a:r>
            <a:endParaRPr lang="en-US" sz="1875" dirty="0"/>
          </a:p>
          <a:p>
            <a:pPr marL="0" indent="0" algn="ctr">
              <a:lnSpc>
                <a:spcPts val="2063"/>
              </a:lnSpc>
              <a:buNone/>
            </a:pPr>
            <a:r>
              <a:rPr lang="en-US" sz="1875" b="1" dirty="0">
                <a:solidFill>
                  <a:srgbClr val="1A26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Dyskinesia</a:t>
            </a:r>
            <a:endParaRPr lang="en-US" sz="1875" dirty="0"/>
          </a:p>
        </p:txBody>
      </p:sp>
      <p:sp>
        <p:nvSpPr>
          <p:cNvPr id="38" name="SK-22-text-37"/>
          <p:cNvSpPr/>
          <p:nvPr/>
        </p:nvSpPr>
        <p:spPr>
          <a:xfrm>
            <a:off x="3011388" y="4190107"/>
            <a:ext cx="1743373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1A26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Involuntary movements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1A26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 maximum drug effect</a:t>
            </a:r>
            <a:endParaRPr lang="en-US" sz="1275" dirty="0"/>
          </a:p>
        </p:txBody>
      </p:sp>
      <p:sp>
        <p:nvSpPr>
          <p:cNvPr id="39" name="SK-22-text-38"/>
          <p:cNvSpPr/>
          <p:nvPr/>
        </p:nvSpPr>
        <p:spPr>
          <a:xfrm>
            <a:off x="3095179" y="4937671"/>
            <a:ext cx="1587996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PRIMARY CARE ACTION</a:t>
            </a:r>
            <a:endParaRPr lang="en-US" sz="1050" dirty="0"/>
          </a:p>
        </p:txBody>
      </p:sp>
      <p:sp>
        <p:nvSpPr>
          <p:cNvPr id="40" name="SK-22-text-39"/>
          <p:cNvSpPr/>
          <p:nvPr/>
        </p:nvSpPr>
        <p:spPr>
          <a:xfrm>
            <a:off x="3084463" y="5150346"/>
            <a:ext cx="1609279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66"/>
              </a:lnSpc>
              <a:buNone/>
            </a:pPr>
            <a:r>
              <a:rPr lang="en-US" sz="1275" dirty="0">
                <a:solidFill>
                  <a:srgbClr val="1A26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Contact PDNS — dose</a:t>
            </a:r>
            <a:endParaRPr lang="en-US" sz="1275" dirty="0"/>
          </a:p>
          <a:p>
            <a:pPr marL="0" indent="0" algn="ctr">
              <a:lnSpc>
                <a:spcPts val="1466"/>
              </a:lnSpc>
              <a:buNone/>
            </a:pPr>
            <a:r>
              <a:rPr lang="en-US" sz="1275" dirty="0">
                <a:solidFill>
                  <a:srgbClr val="1A26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reduction or regime</a:t>
            </a:r>
            <a:endParaRPr lang="en-US" sz="1275" dirty="0"/>
          </a:p>
          <a:p>
            <a:pPr marL="0" indent="0" algn="ctr">
              <a:lnSpc>
                <a:spcPts val="1466"/>
              </a:lnSpc>
              <a:buNone/>
            </a:pPr>
            <a:r>
              <a:rPr lang="en-US" sz="1275" dirty="0">
                <a:solidFill>
                  <a:srgbClr val="1A26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adjustment needed</a:t>
            </a:r>
            <a:endParaRPr lang="en-US" sz="1275" dirty="0"/>
          </a:p>
        </p:txBody>
      </p:sp>
      <p:sp>
        <p:nvSpPr>
          <p:cNvPr id="41" name="SK-22-text-40"/>
          <p:cNvSpPr/>
          <p:nvPr/>
        </p:nvSpPr>
        <p:spPr>
          <a:xfrm>
            <a:off x="5400973" y="2653903"/>
            <a:ext cx="1438573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63"/>
              </a:lnSpc>
              <a:buNone/>
            </a:pPr>
            <a:r>
              <a:rPr lang="en-US" sz="1875" b="1" dirty="0">
                <a:solidFill>
                  <a:srgbClr val="1A26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On-Off</a:t>
            </a:r>
            <a:endParaRPr lang="en-US" sz="1875" dirty="0"/>
          </a:p>
          <a:p>
            <a:pPr marL="0" indent="0" algn="ctr">
              <a:lnSpc>
                <a:spcPts val="2063"/>
              </a:lnSpc>
              <a:buNone/>
            </a:pPr>
            <a:r>
              <a:rPr lang="en-US" sz="1875" b="1" dirty="0">
                <a:solidFill>
                  <a:srgbClr val="1A26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Fluctuations</a:t>
            </a:r>
            <a:endParaRPr lang="en-US" sz="1875" dirty="0"/>
          </a:p>
        </p:txBody>
      </p:sp>
      <p:sp>
        <p:nvSpPr>
          <p:cNvPr id="42" name="SK-22-text-41"/>
          <p:cNvSpPr/>
          <p:nvPr/>
        </p:nvSpPr>
        <p:spPr>
          <a:xfrm>
            <a:off x="5327898" y="4183261"/>
            <a:ext cx="1572667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1A26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Unpredictable swings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1A26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between mobility and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1A26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immobility</a:t>
            </a:r>
            <a:endParaRPr lang="en-US" sz="1275" dirty="0"/>
          </a:p>
        </p:txBody>
      </p:sp>
      <p:sp>
        <p:nvSpPr>
          <p:cNvPr id="43" name="SK-22-text-42"/>
          <p:cNvSpPr/>
          <p:nvPr/>
        </p:nvSpPr>
        <p:spPr>
          <a:xfrm>
            <a:off x="5326261" y="4937671"/>
            <a:ext cx="1587996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PRIMARY CARE ACTION</a:t>
            </a:r>
            <a:endParaRPr lang="en-US" sz="1050" dirty="0"/>
          </a:p>
        </p:txBody>
      </p:sp>
      <p:sp>
        <p:nvSpPr>
          <p:cNvPr id="44" name="SK-22-text-43"/>
          <p:cNvSpPr/>
          <p:nvPr/>
        </p:nvSpPr>
        <p:spPr>
          <a:xfrm>
            <a:off x="5230267" y="5150346"/>
            <a:ext cx="1779984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66"/>
              </a:lnSpc>
              <a:buNone/>
            </a:pPr>
            <a:r>
              <a:rPr lang="en-US" sz="1275" dirty="0">
                <a:solidFill>
                  <a:srgbClr val="1A26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Urgent specialist referral</a:t>
            </a:r>
            <a:endParaRPr lang="en-US" sz="1275" dirty="0"/>
          </a:p>
          <a:p>
            <a:pPr marL="0" indent="0" algn="ctr">
              <a:lnSpc>
                <a:spcPts val="1466"/>
              </a:lnSpc>
              <a:buNone/>
            </a:pPr>
            <a:r>
              <a:rPr lang="en-US" sz="1275" dirty="0">
                <a:solidFill>
                  <a:srgbClr val="1A26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consider advanced</a:t>
            </a:r>
            <a:endParaRPr lang="en-US" sz="1275" dirty="0"/>
          </a:p>
          <a:p>
            <a:pPr marL="0" indent="0" algn="ctr">
              <a:lnSpc>
                <a:spcPts val="1466"/>
              </a:lnSpc>
              <a:buNone/>
            </a:pPr>
            <a:r>
              <a:rPr lang="en-US" sz="1275" dirty="0">
                <a:solidFill>
                  <a:srgbClr val="1A26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therapies</a:t>
            </a:r>
            <a:endParaRPr lang="en-US" sz="1275" dirty="0"/>
          </a:p>
        </p:txBody>
      </p:sp>
      <p:sp>
        <p:nvSpPr>
          <p:cNvPr id="45" name="SK-22-text-44"/>
          <p:cNvSpPr/>
          <p:nvPr/>
        </p:nvSpPr>
        <p:spPr>
          <a:xfrm>
            <a:off x="7558980" y="2653903"/>
            <a:ext cx="1584871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63"/>
              </a:lnSpc>
              <a:buNone/>
            </a:pPr>
            <a:r>
              <a:rPr lang="en-US" sz="1875" b="1" dirty="0">
                <a:solidFill>
                  <a:srgbClr val="1A26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Early Morning</a:t>
            </a:r>
            <a:endParaRPr lang="en-US" sz="1875" dirty="0"/>
          </a:p>
          <a:p>
            <a:pPr marL="0" indent="0" algn="ctr">
              <a:lnSpc>
                <a:spcPts val="2063"/>
              </a:lnSpc>
              <a:buNone/>
            </a:pPr>
            <a:r>
              <a:rPr lang="en-US" sz="1875" b="1" dirty="0">
                <a:solidFill>
                  <a:srgbClr val="1A26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Akinesia</a:t>
            </a:r>
            <a:endParaRPr lang="en-US" sz="1875" dirty="0"/>
          </a:p>
        </p:txBody>
      </p:sp>
      <p:sp>
        <p:nvSpPr>
          <p:cNvPr id="46" name="SK-22-text-45"/>
          <p:cNvSpPr/>
          <p:nvPr/>
        </p:nvSpPr>
        <p:spPr>
          <a:xfrm>
            <a:off x="7485757" y="4190107"/>
            <a:ext cx="1718965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1A26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 wakes frozen or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1A26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severely stiff before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1A26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 dose</a:t>
            </a:r>
            <a:endParaRPr lang="en-US" sz="1275" dirty="0"/>
          </a:p>
        </p:txBody>
      </p:sp>
      <p:sp>
        <p:nvSpPr>
          <p:cNvPr id="47" name="SK-22-text-46"/>
          <p:cNvSpPr/>
          <p:nvPr/>
        </p:nvSpPr>
        <p:spPr>
          <a:xfrm>
            <a:off x="7569696" y="4923979"/>
            <a:ext cx="1575792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PRIMARY CARE ACTION</a:t>
            </a:r>
            <a:endParaRPr lang="en-US" sz="1050" dirty="0"/>
          </a:p>
        </p:txBody>
      </p:sp>
      <p:sp>
        <p:nvSpPr>
          <p:cNvPr id="48" name="SK-22-text-47"/>
          <p:cNvSpPr/>
          <p:nvPr/>
        </p:nvSpPr>
        <p:spPr>
          <a:xfrm>
            <a:off x="7412682" y="5109121"/>
            <a:ext cx="1865263" cy="7200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66"/>
              </a:lnSpc>
              <a:buNone/>
            </a:pPr>
            <a:r>
              <a:rPr lang="en-US" sz="1275" dirty="0">
                <a:solidFill>
                  <a:srgbClr val="1A26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Bedtime modified-release</a:t>
            </a:r>
            <a:endParaRPr lang="en-US" sz="1275" dirty="0"/>
          </a:p>
          <a:p>
            <a:pPr marL="0" indent="0" algn="ctr">
              <a:lnSpc>
                <a:spcPts val="1466"/>
              </a:lnSpc>
              <a:buNone/>
            </a:pPr>
            <a:r>
              <a:rPr lang="en-US" sz="1275" dirty="0">
                <a:solidFill>
                  <a:srgbClr val="1A26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levodopa; dispersible</a:t>
            </a:r>
            <a:endParaRPr lang="en-US" sz="1275" dirty="0"/>
          </a:p>
          <a:p>
            <a:pPr marL="0" indent="0" algn="ctr">
              <a:lnSpc>
                <a:spcPts val="1466"/>
              </a:lnSpc>
              <a:buNone/>
            </a:pPr>
            <a:r>
              <a:rPr lang="en-US" sz="1275" dirty="0">
                <a:solidFill>
                  <a:srgbClr val="1A26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levodopa on waking —</a:t>
            </a:r>
            <a:endParaRPr lang="en-US" sz="1275" dirty="0"/>
          </a:p>
          <a:p>
            <a:pPr marL="0" indent="0" algn="ctr">
              <a:lnSpc>
                <a:spcPts val="1466"/>
              </a:lnSpc>
              <a:buNone/>
            </a:pPr>
            <a:r>
              <a:rPr lang="en-US" sz="1275" dirty="0">
                <a:solidFill>
                  <a:srgbClr val="1A26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discuss with PDNS</a:t>
            </a:r>
            <a:endParaRPr lang="en-US" sz="1275" dirty="0"/>
          </a:p>
        </p:txBody>
      </p:sp>
      <p:sp>
        <p:nvSpPr>
          <p:cNvPr id="49" name="SK-22-text-48"/>
          <p:cNvSpPr/>
          <p:nvPr/>
        </p:nvSpPr>
        <p:spPr>
          <a:xfrm>
            <a:off x="9628287" y="2777430"/>
            <a:ext cx="1920776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025" b="1" dirty="0">
                <a:solidFill>
                  <a:srgbClr val="1A26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Freezing of Gait</a:t>
            </a:r>
            <a:endParaRPr lang="en-US" sz="2025" dirty="0"/>
          </a:p>
        </p:txBody>
      </p:sp>
      <p:sp>
        <p:nvSpPr>
          <p:cNvPr id="50" name="SK-22-text-49"/>
          <p:cNvSpPr/>
          <p:nvPr/>
        </p:nvSpPr>
        <p:spPr>
          <a:xfrm>
            <a:off x="9899898" y="4190107"/>
            <a:ext cx="1365498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1A26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Sudden inability to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1A26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initiate or continue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1A26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walking</a:t>
            </a:r>
            <a:endParaRPr lang="en-US" sz="1275" dirty="0"/>
          </a:p>
        </p:txBody>
      </p:sp>
      <p:sp>
        <p:nvSpPr>
          <p:cNvPr id="51" name="SK-22-text-50"/>
          <p:cNvSpPr/>
          <p:nvPr/>
        </p:nvSpPr>
        <p:spPr>
          <a:xfrm>
            <a:off x="9788575" y="4937671"/>
            <a:ext cx="1575792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PRIMARY CARE ACTION</a:t>
            </a:r>
            <a:endParaRPr lang="en-US" sz="1050" dirty="0"/>
          </a:p>
        </p:txBody>
      </p:sp>
      <p:sp>
        <p:nvSpPr>
          <p:cNvPr id="52" name="SK-22-text-51"/>
          <p:cNvSpPr/>
          <p:nvPr/>
        </p:nvSpPr>
        <p:spPr>
          <a:xfrm>
            <a:off x="9741396" y="5150346"/>
            <a:ext cx="1694557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66"/>
              </a:lnSpc>
              <a:buNone/>
            </a:pPr>
            <a:r>
              <a:rPr lang="en-US" sz="1275" dirty="0">
                <a:solidFill>
                  <a:srgbClr val="1A26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 to physiotherapy;</a:t>
            </a:r>
            <a:endParaRPr lang="en-US" sz="1275" dirty="0"/>
          </a:p>
          <a:p>
            <a:pPr marL="0" indent="0" algn="ctr">
              <a:lnSpc>
                <a:spcPts val="1466"/>
              </a:lnSpc>
              <a:buNone/>
            </a:pPr>
            <a:r>
              <a:rPr lang="en-US" sz="1275" dirty="0">
                <a:solidFill>
                  <a:srgbClr val="1A26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teach cueing strategies</a:t>
            </a:r>
            <a:endParaRPr lang="en-US" sz="1275" dirty="0"/>
          </a:p>
          <a:p>
            <a:pPr marL="0" indent="0" algn="ctr">
              <a:lnSpc>
                <a:spcPts val="1466"/>
              </a:lnSpc>
              <a:buNone/>
            </a:pPr>
            <a:r>
              <a:rPr lang="en-US" sz="1275" dirty="0">
                <a:solidFill>
                  <a:srgbClr val="1A26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(auditory, visual)</a:t>
            </a:r>
            <a:endParaRPr lang="en-US" sz="1275" dirty="0"/>
          </a:p>
        </p:txBody>
      </p:sp>
      <p:sp>
        <p:nvSpPr>
          <p:cNvPr id="53" name="SK-22-text-52"/>
          <p:cNvSpPr/>
          <p:nvPr/>
        </p:nvSpPr>
        <p:spPr>
          <a:xfrm>
            <a:off x="1435001" y="6130975"/>
            <a:ext cx="967546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Never adjust PD drug doses in primary care without specialist guidance — contact your PDNS first</a:t>
            </a:r>
            <a:endParaRPr lang="en-US" sz="1650" dirty="0"/>
          </a:p>
        </p:txBody>
      </p:sp>
      <p:sp>
        <p:nvSpPr>
          <p:cNvPr id="54" name="SK-22-text-53"/>
          <p:cNvSpPr/>
          <p:nvPr/>
        </p:nvSpPr>
        <p:spPr>
          <a:xfrm>
            <a:off x="316855" y="6638479"/>
            <a:ext cx="39166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55" name="SK-22-text-54"/>
          <p:cNvSpPr/>
          <p:nvPr/>
        </p:nvSpPr>
        <p:spPr>
          <a:xfrm>
            <a:off x="4253359" y="6631632"/>
            <a:ext cx="36727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Parkinson's Disease — Management in Primary Care</a:t>
            </a:r>
            <a:endParaRPr lang="en-US" sz="1200" dirty="0"/>
          </a:p>
        </p:txBody>
      </p:sp>
      <p:sp>
        <p:nvSpPr>
          <p:cNvPr id="56" name="SK-22-text-55"/>
          <p:cNvSpPr/>
          <p:nvPr/>
        </p:nvSpPr>
        <p:spPr>
          <a:xfrm>
            <a:off x="10798969" y="6631632"/>
            <a:ext cx="1075879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22 of 32</a:t>
            </a:r>
            <a:endParaRPr lang="en-US" sz="1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892" y="287982"/>
            <a:ext cx="57150" cy="6281886"/>
          </a:xfrm>
          <a:prstGeom prst="rect">
            <a:avLst/>
          </a:prstGeom>
        </p:spPr>
      </p:pic>
      <p:pic>
        <p:nvPicPr>
          <p:cNvPr id="4" name="SK-2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79" y="1172617"/>
            <a:ext cx="1389757" cy="95994"/>
          </a:xfrm>
          <a:prstGeom prst="rect">
            <a:avLst/>
          </a:prstGeom>
        </p:spPr>
      </p:pic>
      <p:pic>
        <p:nvPicPr>
          <p:cNvPr id="5" name="SK-2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7082" y="6062365"/>
            <a:ext cx="11058079" cy="349746"/>
          </a:xfrm>
          <a:prstGeom prst="rect">
            <a:avLst/>
          </a:prstGeom>
        </p:spPr>
      </p:pic>
      <p:pic>
        <p:nvPicPr>
          <p:cNvPr id="6" name="SK-2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082" y="1906488"/>
            <a:ext cx="2560290" cy="1906488"/>
          </a:xfrm>
          <a:prstGeom prst="rect">
            <a:avLst/>
          </a:prstGeom>
        </p:spPr>
      </p:pic>
      <p:pic>
        <p:nvPicPr>
          <p:cNvPr id="7" name="SK-2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7082" y="1906488"/>
            <a:ext cx="73075" cy="1906488"/>
          </a:xfrm>
          <a:prstGeom prst="rect">
            <a:avLst/>
          </a:prstGeom>
        </p:spPr>
      </p:pic>
      <p:pic>
        <p:nvPicPr>
          <p:cNvPr id="8" name="SK-2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6454" y="3490615"/>
            <a:ext cx="2270813" cy="227496"/>
          </a:xfrm>
          <a:prstGeom prst="rect">
            <a:avLst/>
          </a:prstGeom>
        </p:spPr>
      </p:pic>
      <p:pic>
        <p:nvPicPr>
          <p:cNvPr id="9" name="SK-2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11153" y="1906488"/>
            <a:ext cx="2560290" cy="1906488"/>
          </a:xfrm>
          <a:prstGeom prst="rect">
            <a:avLst/>
          </a:prstGeom>
        </p:spPr>
      </p:pic>
      <p:pic>
        <p:nvPicPr>
          <p:cNvPr id="10" name="SK-2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11153" y="1906488"/>
            <a:ext cx="73075" cy="1906488"/>
          </a:xfrm>
          <a:prstGeom prst="rect">
            <a:avLst/>
          </a:prstGeom>
        </p:spPr>
      </p:pic>
      <p:pic>
        <p:nvPicPr>
          <p:cNvPr id="11" name="SK-2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68018" y="3490614"/>
            <a:ext cx="2270819" cy="227497"/>
          </a:xfrm>
          <a:prstGeom prst="rect">
            <a:avLst/>
          </a:prstGeom>
        </p:spPr>
      </p:pic>
      <p:pic>
        <p:nvPicPr>
          <p:cNvPr id="12" name="SK-23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15373" y="1906488"/>
            <a:ext cx="2560290" cy="1906488"/>
          </a:xfrm>
          <a:prstGeom prst="rect">
            <a:avLst/>
          </a:prstGeom>
        </p:spPr>
      </p:pic>
      <p:pic>
        <p:nvPicPr>
          <p:cNvPr id="13" name="SK-23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15373" y="1906488"/>
            <a:ext cx="73075" cy="1906488"/>
          </a:xfrm>
          <a:prstGeom prst="rect">
            <a:avLst/>
          </a:prstGeom>
        </p:spPr>
      </p:pic>
      <p:pic>
        <p:nvPicPr>
          <p:cNvPr id="14" name="SK-23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62700" y="3478899"/>
            <a:ext cx="2560289" cy="256496"/>
          </a:xfrm>
          <a:prstGeom prst="rect">
            <a:avLst/>
          </a:prstGeom>
        </p:spPr>
      </p:pic>
      <p:pic>
        <p:nvPicPr>
          <p:cNvPr id="15" name="SK-23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19592" y="1906488"/>
            <a:ext cx="2560290" cy="1906488"/>
          </a:xfrm>
          <a:prstGeom prst="rect">
            <a:avLst/>
          </a:prstGeom>
        </p:spPr>
      </p:pic>
      <p:pic>
        <p:nvPicPr>
          <p:cNvPr id="16" name="SK-23-img-1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9592" y="1906488"/>
            <a:ext cx="73075" cy="1906488"/>
          </a:xfrm>
          <a:prstGeom prst="rect">
            <a:avLst/>
          </a:prstGeom>
        </p:spPr>
      </p:pic>
      <p:pic>
        <p:nvPicPr>
          <p:cNvPr id="17" name="SK-23-img-1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76456" y="3471083"/>
            <a:ext cx="2316361" cy="232059"/>
          </a:xfrm>
          <a:prstGeom prst="rect">
            <a:avLst/>
          </a:prstGeom>
        </p:spPr>
      </p:pic>
      <p:pic>
        <p:nvPicPr>
          <p:cNvPr id="18" name="SK-23-img-1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082" y="3963888"/>
            <a:ext cx="2560290" cy="1906488"/>
          </a:xfrm>
          <a:prstGeom prst="rect">
            <a:avLst/>
          </a:prstGeom>
        </p:spPr>
      </p:pic>
      <p:pic>
        <p:nvPicPr>
          <p:cNvPr id="19" name="SK-23-img-1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7082" y="3963888"/>
            <a:ext cx="73075" cy="1906488"/>
          </a:xfrm>
          <a:prstGeom prst="rect">
            <a:avLst/>
          </a:prstGeom>
        </p:spPr>
      </p:pic>
      <p:pic>
        <p:nvPicPr>
          <p:cNvPr id="20" name="SK-23-img-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55280" y="5563620"/>
            <a:ext cx="2326402" cy="233065"/>
          </a:xfrm>
          <a:prstGeom prst="rect">
            <a:avLst/>
          </a:prstGeom>
        </p:spPr>
      </p:pic>
      <p:pic>
        <p:nvPicPr>
          <p:cNvPr id="21" name="SK-23-img-2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43569" y="3982665"/>
            <a:ext cx="2560290" cy="1906488"/>
          </a:xfrm>
          <a:prstGeom prst="rect">
            <a:avLst/>
          </a:prstGeom>
        </p:spPr>
      </p:pic>
      <p:pic>
        <p:nvPicPr>
          <p:cNvPr id="22" name="SK-23-img-2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11153" y="3963888"/>
            <a:ext cx="73075" cy="1906488"/>
          </a:xfrm>
          <a:prstGeom prst="rect">
            <a:avLst/>
          </a:prstGeom>
        </p:spPr>
      </p:pic>
      <p:pic>
        <p:nvPicPr>
          <p:cNvPr id="23" name="SK-23-img-22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549254" y="5551688"/>
            <a:ext cx="2519511" cy="252411"/>
          </a:xfrm>
          <a:prstGeom prst="rect">
            <a:avLst/>
          </a:prstGeom>
        </p:spPr>
      </p:pic>
      <p:pic>
        <p:nvPicPr>
          <p:cNvPr id="24" name="SK-23-img-2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15373" y="3963888"/>
            <a:ext cx="2560290" cy="1906488"/>
          </a:xfrm>
          <a:prstGeom prst="rect">
            <a:avLst/>
          </a:prstGeom>
        </p:spPr>
      </p:pic>
      <p:pic>
        <p:nvPicPr>
          <p:cNvPr id="25" name="SK-23-img-2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15373" y="3963888"/>
            <a:ext cx="73075" cy="1906488"/>
          </a:xfrm>
          <a:prstGeom prst="rect">
            <a:avLst/>
          </a:prstGeom>
        </p:spPr>
      </p:pic>
      <p:pic>
        <p:nvPicPr>
          <p:cNvPr id="26" name="SK-23-img-2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88286" y="5549407"/>
            <a:ext cx="2587377" cy="259210"/>
          </a:xfrm>
          <a:prstGeom prst="rect">
            <a:avLst/>
          </a:prstGeom>
        </p:spPr>
      </p:pic>
      <p:pic>
        <p:nvPicPr>
          <p:cNvPr id="27" name="SK-23-img-2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19592" y="3963888"/>
            <a:ext cx="2560290" cy="1906488"/>
          </a:xfrm>
          <a:prstGeom prst="rect">
            <a:avLst/>
          </a:prstGeom>
        </p:spPr>
      </p:pic>
      <p:pic>
        <p:nvPicPr>
          <p:cNvPr id="28" name="SK-23-img-2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9592" y="3963888"/>
            <a:ext cx="73075" cy="1906488"/>
          </a:xfrm>
          <a:prstGeom prst="rect">
            <a:avLst/>
          </a:prstGeom>
        </p:spPr>
      </p:pic>
      <p:pic>
        <p:nvPicPr>
          <p:cNvPr id="29" name="SK-23-img-2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338965" y="5548015"/>
            <a:ext cx="2121396" cy="349746"/>
          </a:xfrm>
          <a:prstGeom prst="rect">
            <a:avLst/>
          </a:prstGeom>
        </p:spPr>
      </p:pic>
      <p:pic>
        <p:nvPicPr>
          <p:cNvPr id="30" name="SK-23-img-2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67953" y="6103590"/>
            <a:ext cx="304800" cy="267444"/>
          </a:xfrm>
          <a:prstGeom prst="rect">
            <a:avLst/>
          </a:prstGeom>
        </p:spPr>
      </p:pic>
      <p:pic>
        <p:nvPicPr>
          <p:cNvPr id="31" name="SK-23-img-3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228957" y="4053036"/>
            <a:ext cx="475357" cy="514350"/>
          </a:xfrm>
          <a:prstGeom prst="rect">
            <a:avLst/>
          </a:prstGeom>
        </p:spPr>
      </p:pic>
      <p:pic>
        <p:nvPicPr>
          <p:cNvPr id="32" name="SK-23-img-3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327255" y="4053036"/>
            <a:ext cx="585192" cy="500509"/>
          </a:xfrm>
          <a:prstGeom prst="rect">
            <a:avLst/>
          </a:prstGeom>
        </p:spPr>
      </p:pic>
      <p:pic>
        <p:nvPicPr>
          <p:cNvPr id="33" name="SK-23-img-3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547592" y="4053036"/>
            <a:ext cx="511969" cy="507355"/>
          </a:xfrm>
          <a:prstGeom prst="rect">
            <a:avLst/>
          </a:prstGeom>
        </p:spPr>
      </p:pic>
      <p:pic>
        <p:nvPicPr>
          <p:cNvPr id="34" name="SK-23-img-3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743373" y="4087267"/>
            <a:ext cx="548580" cy="438894"/>
          </a:xfrm>
          <a:prstGeom prst="rect">
            <a:avLst/>
          </a:prstGeom>
        </p:spPr>
      </p:pic>
      <p:pic>
        <p:nvPicPr>
          <p:cNvPr id="35" name="SK-23-img-3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168086" y="1995636"/>
            <a:ext cx="548580" cy="548580"/>
          </a:xfrm>
          <a:prstGeom prst="rect">
            <a:avLst/>
          </a:prstGeom>
        </p:spPr>
      </p:pic>
      <p:pic>
        <p:nvPicPr>
          <p:cNvPr id="36" name="SK-23-img-3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388275" y="1975098"/>
            <a:ext cx="487561" cy="589657"/>
          </a:xfrm>
          <a:prstGeom prst="rect">
            <a:avLst/>
          </a:prstGeom>
        </p:spPr>
      </p:pic>
      <p:pic>
        <p:nvPicPr>
          <p:cNvPr id="37" name="SK-23-img-36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523184" y="1995636"/>
            <a:ext cx="597396" cy="562273"/>
          </a:xfrm>
          <a:prstGeom prst="rect">
            <a:avLst/>
          </a:prstGeom>
        </p:spPr>
      </p:pic>
      <p:pic>
        <p:nvPicPr>
          <p:cNvPr id="38" name="SK-23-img-37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706761" y="2016175"/>
            <a:ext cx="670471" cy="507355"/>
          </a:xfrm>
          <a:prstGeom prst="rect">
            <a:avLst/>
          </a:prstGeom>
        </p:spPr>
      </p:pic>
      <p:sp>
        <p:nvSpPr>
          <p:cNvPr id="39" name="SK-23-text-38"/>
          <p:cNvSpPr/>
          <p:nvPr/>
        </p:nvSpPr>
        <p:spPr>
          <a:xfrm>
            <a:off x="658267" y="329059"/>
            <a:ext cx="59626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8 · COMPLICATIONS</a:t>
            </a:r>
            <a:endParaRPr lang="en-US" sz="1500" dirty="0"/>
          </a:p>
        </p:txBody>
      </p:sp>
      <p:sp>
        <p:nvSpPr>
          <p:cNvPr id="40" name="SK-23-text-39"/>
          <p:cNvSpPr/>
          <p:nvPr/>
        </p:nvSpPr>
        <p:spPr>
          <a:xfrm>
            <a:off x="670471" y="603498"/>
            <a:ext cx="11521529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Managing Non-Motor Complications</a:t>
            </a:r>
            <a:endParaRPr lang="en-US" sz="3600" dirty="0"/>
          </a:p>
        </p:txBody>
      </p:sp>
      <p:sp>
        <p:nvSpPr>
          <p:cNvPr id="41" name="SK-23-text-40"/>
          <p:cNvSpPr/>
          <p:nvPr/>
        </p:nvSpPr>
        <p:spPr>
          <a:xfrm>
            <a:off x="658267" y="1426369"/>
            <a:ext cx="11533733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Primary care management strategies — what to prescribe, what to avoid</a:t>
            </a:r>
            <a:endParaRPr lang="en-US" sz="2100" dirty="0"/>
          </a:p>
        </p:txBody>
      </p:sp>
      <p:sp>
        <p:nvSpPr>
          <p:cNvPr id="42" name="SK-23-text-41"/>
          <p:cNvSpPr/>
          <p:nvPr/>
        </p:nvSpPr>
        <p:spPr>
          <a:xfrm>
            <a:off x="1462980" y="2619673"/>
            <a:ext cx="261937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Depression</a:t>
            </a:r>
            <a:endParaRPr lang="en-US" sz="1650" dirty="0"/>
          </a:p>
        </p:txBody>
      </p:sp>
      <p:sp>
        <p:nvSpPr>
          <p:cNvPr id="43" name="SK-23-text-42"/>
          <p:cNvSpPr/>
          <p:nvPr/>
        </p:nvSpPr>
        <p:spPr>
          <a:xfrm>
            <a:off x="950863" y="2914650"/>
            <a:ext cx="2157859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SSRI first-line — sertraline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citalopram preferred</a:t>
            </a:r>
            <a:endParaRPr lang="en-US" sz="1425" dirty="0"/>
          </a:p>
        </p:txBody>
      </p:sp>
      <p:sp>
        <p:nvSpPr>
          <p:cNvPr id="44" name="SK-23-text-43"/>
          <p:cNvSpPr/>
          <p:nvPr/>
        </p:nvSpPr>
        <p:spPr>
          <a:xfrm>
            <a:off x="924967" y="3497461"/>
            <a:ext cx="2197596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C0392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 TCAs — anticholinergic burden</a:t>
            </a:r>
            <a:endParaRPr lang="en-US" sz="1050" dirty="0"/>
          </a:p>
        </p:txBody>
      </p:sp>
      <p:sp>
        <p:nvSpPr>
          <p:cNvPr id="45" name="SK-23-text-44"/>
          <p:cNvSpPr/>
          <p:nvPr/>
        </p:nvSpPr>
        <p:spPr>
          <a:xfrm>
            <a:off x="4181773" y="2619673"/>
            <a:ext cx="312229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Constipation</a:t>
            </a:r>
            <a:endParaRPr lang="en-US" sz="1650" dirty="0"/>
          </a:p>
        </p:txBody>
      </p:sp>
      <p:sp>
        <p:nvSpPr>
          <p:cNvPr id="46" name="SK-23-text-45"/>
          <p:cNvSpPr/>
          <p:nvPr/>
        </p:nvSpPr>
        <p:spPr>
          <a:xfrm>
            <a:off x="3681859" y="2914650"/>
            <a:ext cx="2255490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Macrogol laxative; increase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dietary fibre and fluids</a:t>
            </a:r>
            <a:endParaRPr lang="en-US" sz="1425" dirty="0"/>
          </a:p>
        </p:txBody>
      </p:sp>
      <p:sp>
        <p:nvSpPr>
          <p:cNvPr id="47" name="SK-23-text-46"/>
          <p:cNvSpPr/>
          <p:nvPr/>
        </p:nvSpPr>
        <p:spPr>
          <a:xfrm>
            <a:off x="3668167" y="3504307"/>
            <a:ext cx="227067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C0392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 codeine — worsens constipation</a:t>
            </a:r>
            <a:endParaRPr lang="en-US" sz="1050" dirty="0"/>
          </a:p>
        </p:txBody>
      </p:sp>
      <p:sp>
        <p:nvSpPr>
          <p:cNvPr id="48" name="SK-23-text-47"/>
          <p:cNvSpPr/>
          <p:nvPr/>
        </p:nvSpPr>
        <p:spPr>
          <a:xfrm>
            <a:off x="6437263" y="2592288"/>
            <a:ext cx="5754737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Orthostatic Hypotension</a:t>
            </a:r>
            <a:endParaRPr lang="en-US" sz="1650" dirty="0"/>
          </a:p>
        </p:txBody>
      </p:sp>
      <p:sp>
        <p:nvSpPr>
          <p:cNvPr id="49" name="SK-23-text-48"/>
          <p:cNvSpPr/>
          <p:nvPr/>
        </p:nvSpPr>
        <p:spPr>
          <a:xfrm>
            <a:off x="6534894" y="2866579"/>
            <a:ext cx="2170063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Review antihypertensives;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compression stockings;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midodrine (off-label)</a:t>
            </a:r>
            <a:endParaRPr lang="en-US" sz="1425" dirty="0"/>
          </a:p>
        </p:txBody>
      </p:sp>
      <p:sp>
        <p:nvSpPr>
          <p:cNvPr id="50" name="SK-23-text-49"/>
          <p:cNvSpPr/>
          <p:nvPr/>
        </p:nvSpPr>
        <p:spPr>
          <a:xfrm>
            <a:off x="6447979" y="3552379"/>
            <a:ext cx="2356098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2980B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 lying/standing BP at every review</a:t>
            </a:r>
            <a:endParaRPr lang="en-US" sz="1050" dirty="0"/>
          </a:p>
        </p:txBody>
      </p:sp>
      <p:sp>
        <p:nvSpPr>
          <p:cNvPr id="51" name="SK-23-text-50"/>
          <p:cNvSpPr/>
          <p:nvPr/>
        </p:nvSpPr>
        <p:spPr>
          <a:xfrm>
            <a:off x="9631561" y="2619673"/>
            <a:ext cx="2560439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Urinary Urgency</a:t>
            </a:r>
            <a:endParaRPr lang="en-US" sz="1650" dirty="0"/>
          </a:p>
        </p:txBody>
      </p:sp>
      <p:sp>
        <p:nvSpPr>
          <p:cNvPr id="52" name="SK-23-text-51"/>
          <p:cNvSpPr/>
          <p:nvPr/>
        </p:nvSpPr>
        <p:spPr>
          <a:xfrm>
            <a:off x="9265890" y="2907655"/>
            <a:ext cx="2316361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Exclude UTI first; solifenacin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needed</a:t>
            </a:r>
            <a:endParaRPr lang="en-US" sz="1425" dirty="0"/>
          </a:p>
        </p:txBody>
      </p:sp>
      <p:sp>
        <p:nvSpPr>
          <p:cNvPr id="53" name="SK-23-text-52"/>
          <p:cNvSpPr/>
          <p:nvPr/>
        </p:nvSpPr>
        <p:spPr>
          <a:xfrm>
            <a:off x="9276457" y="3504307"/>
            <a:ext cx="229507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C0392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 oxybutynin — worsens cognition</a:t>
            </a:r>
            <a:endParaRPr lang="en-US" sz="1050" dirty="0"/>
          </a:p>
        </p:txBody>
      </p:sp>
      <p:sp>
        <p:nvSpPr>
          <p:cNvPr id="54" name="SK-23-text-53"/>
          <p:cNvSpPr/>
          <p:nvPr/>
        </p:nvSpPr>
        <p:spPr>
          <a:xfrm>
            <a:off x="963067" y="4629150"/>
            <a:ext cx="563689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Drooling (Sialorrhoea)</a:t>
            </a:r>
            <a:endParaRPr lang="en-US" sz="1650" dirty="0"/>
          </a:p>
        </p:txBody>
      </p:sp>
      <p:sp>
        <p:nvSpPr>
          <p:cNvPr id="55" name="SK-23-text-54"/>
          <p:cNvSpPr/>
          <p:nvPr/>
        </p:nvSpPr>
        <p:spPr>
          <a:xfrm>
            <a:off x="1084957" y="4923979"/>
            <a:ext cx="1889671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Glycopyrronium buccal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spray; NICE TA605</a:t>
            </a:r>
            <a:endParaRPr lang="en-US" sz="1425" dirty="0"/>
          </a:p>
        </p:txBody>
      </p:sp>
      <p:sp>
        <p:nvSpPr>
          <p:cNvPr id="56" name="SK-23-text-55"/>
          <p:cNvSpPr/>
          <p:nvPr/>
        </p:nvSpPr>
        <p:spPr>
          <a:xfrm>
            <a:off x="961579" y="5609779"/>
            <a:ext cx="212437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2980B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Botulinum toxin — specialist referral</a:t>
            </a:r>
            <a:endParaRPr lang="en-US" sz="1050" dirty="0"/>
          </a:p>
        </p:txBody>
      </p:sp>
      <p:sp>
        <p:nvSpPr>
          <p:cNvPr id="57" name="SK-23-text-56"/>
          <p:cNvSpPr/>
          <p:nvPr/>
        </p:nvSpPr>
        <p:spPr>
          <a:xfrm>
            <a:off x="4340275" y="4635996"/>
            <a:ext cx="211645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Insomnia</a:t>
            </a:r>
            <a:endParaRPr lang="en-US" sz="1650" dirty="0"/>
          </a:p>
        </p:txBody>
      </p:sp>
      <p:sp>
        <p:nvSpPr>
          <p:cNvPr id="58" name="SK-23-text-57"/>
          <p:cNvSpPr/>
          <p:nvPr/>
        </p:nvSpPr>
        <p:spPr>
          <a:xfrm>
            <a:off x="3706267" y="4923979"/>
            <a:ext cx="2182267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Review PD medication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timing; consider melatonin</a:t>
            </a:r>
            <a:endParaRPr lang="en-US" sz="1425" dirty="0"/>
          </a:p>
        </p:txBody>
      </p:sp>
      <p:sp>
        <p:nvSpPr>
          <p:cNvPr id="59" name="SK-23-text-58"/>
          <p:cNvSpPr/>
          <p:nvPr/>
        </p:nvSpPr>
        <p:spPr>
          <a:xfrm>
            <a:off x="3607296" y="5609779"/>
            <a:ext cx="2380357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2980B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Screen for REM sleep behaviour disorder</a:t>
            </a:r>
            <a:endParaRPr lang="en-US" sz="1050" dirty="0"/>
          </a:p>
        </p:txBody>
      </p:sp>
      <p:sp>
        <p:nvSpPr>
          <p:cNvPr id="60" name="SK-23-text-59"/>
          <p:cNvSpPr/>
          <p:nvPr/>
        </p:nvSpPr>
        <p:spPr>
          <a:xfrm>
            <a:off x="6583561" y="4629150"/>
            <a:ext cx="513397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Cognitive Impairment</a:t>
            </a:r>
            <a:endParaRPr lang="en-US" sz="1650" dirty="0"/>
          </a:p>
        </p:txBody>
      </p:sp>
      <p:sp>
        <p:nvSpPr>
          <p:cNvPr id="61" name="SK-23-text-60"/>
          <p:cNvSpPr/>
          <p:nvPr/>
        </p:nvSpPr>
        <p:spPr>
          <a:xfrm>
            <a:off x="6498282" y="4903440"/>
            <a:ext cx="2231082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MoCA assessment; refer to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specialist; rivastigmine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(specialist-initiated)</a:t>
            </a:r>
            <a:endParaRPr lang="en-US" sz="1425" dirty="0"/>
          </a:p>
        </p:txBody>
      </p:sp>
      <p:sp>
        <p:nvSpPr>
          <p:cNvPr id="62" name="SK-23-text-61"/>
          <p:cNvSpPr/>
          <p:nvPr/>
        </p:nvSpPr>
        <p:spPr>
          <a:xfrm>
            <a:off x="6362700" y="5616625"/>
            <a:ext cx="2502396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2980B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Annual cognitive screen — MoCA or MMSE</a:t>
            </a:r>
            <a:endParaRPr lang="en-US" sz="1050" dirty="0"/>
          </a:p>
        </p:txBody>
      </p:sp>
      <p:sp>
        <p:nvSpPr>
          <p:cNvPr id="63" name="SK-23-text-62"/>
          <p:cNvSpPr/>
          <p:nvPr/>
        </p:nvSpPr>
        <p:spPr>
          <a:xfrm>
            <a:off x="10204698" y="4642842"/>
            <a:ext cx="111061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Pain</a:t>
            </a:r>
            <a:endParaRPr lang="en-US" sz="1650" dirty="0"/>
          </a:p>
        </p:txBody>
      </p:sp>
      <p:sp>
        <p:nvSpPr>
          <p:cNvPr id="64" name="SK-23-text-63"/>
          <p:cNvSpPr/>
          <p:nvPr/>
        </p:nvSpPr>
        <p:spPr>
          <a:xfrm>
            <a:off x="9217075" y="4896594"/>
            <a:ext cx="2438400" cy="637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Paracetamol first-line;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physiotherapy; gabapentin for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neuropathic pain</a:t>
            </a:r>
            <a:endParaRPr lang="en-US" sz="1425" dirty="0"/>
          </a:p>
        </p:txBody>
      </p:sp>
      <p:sp>
        <p:nvSpPr>
          <p:cNvPr id="65" name="SK-23-text-64"/>
          <p:cNvSpPr/>
          <p:nvPr/>
        </p:nvSpPr>
        <p:spPr>
          <a:xfrm>
            <a:off x="9509671" y="5568553"/>
            <a:ext cx="1853059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155"/>
              </a:lnSpc>
              <a:buNone/>
            </a:pPr>
            <a:r>
              <a:rPr lang="en-US" sz="1050" dirty="0">
                <a:solidFill>
                  <a:srgbClr val="2980B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Identify type: musculoskeletal vs</a:t>
            </a:r>
            <a:endParaRPr lang="en-US" sz="1050" dirty="0"/>
          </a:p>
          <a:p>
            <a:pPr marL="0" indent="0" algn="ctr">
              <a:lnSpc>
                <a:spcPts val="1155"/>
              </a:lnSpc>
              <a:buNone/>
            </a:pPr>
            <a:r>
              <a:rPr lang="en-US" sz="1050" dirty="0">
                <a:solidFill>
                  <a:srgbClr val="2980B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neuropathic vs central</a:t>
            </a:r>
            <a:endParaRPr lang="en-US" sz="1050" dirty="0"/>
          </a:p>
        </p:txBody>
      </p:sp>
      <p:sp>
        <p:nvSpPr>
          <p:cNvPr id="66" name="SK-23-text-65"/>
          <p:cNvSpPr/>
          <p:nvPr/>
        </p:nvSpPr>
        <p:spPr>
          <a:xfrm>
            <a:off x="1133773" y="6124129"/>
            <a:ext cx="1105822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Rule: Never use oxybutynin (anticholinergic, worsens cognition) or codeine (worsens constipation) in Parkinson's Disease</a:t>
            </a:r>
            <a:endParaRPr lang="en-US" sz="1350" dirty="0"/>
          </a:p>
        </p:txBody>
      </p:sp>
      <p:sp>
        <p:nvSpPr>
          <p:cNvPr id="67" name="SK-23-text-66"/>
          <p:cNvSpPr/>
          <p:nvPr/>
        </p:nvSpPr>
        <p:spPr>
          <a:xfrm>
            <a:off x="670471" y="6604248"/>
            <a:ext cx="73304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Managing Non-Motor Complications · NICE NG71</a:t>
            </a:r>
            <a:endParaRPr lang="en-US" sz="1050" dirty="0"/>
          </a:p>
        </p:txBody>
      </p:sp>
      <p:sp>
        <p:nvSpPr>
          <p:cNvPr id="68" name="SK-23-text-67"/>
          <p:cNvSpPr/>
          <p:nvPr/>
        </p:nvSpPr>
        <p:spPr>
          <a:xfrm>
            <a:off x="9799290" y="6604248"/>
            <a:ext cx="197807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23 / 32 · 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369" y="0"/>
            <a:ext cx="19050" cy="6590407"/>
          </a:xfrm>
          <a:prstGeom prst="rect">
            <a:avLst/>
          </a:prstGeom>
        </p:spPr>
      </p:pic>
      <p:pic>
        <p:nvPicPr>
          <p:cNvPr id="4" name="SK-2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898" y="1407319"/>
            <a:ext cx="1133773" cy="38100"/>
          </a:xfrm>
          <a:prstGeom prst="rect">
            <a:avLst/>
          </a:prstGeom>
        </p:spPr>
      </p:pic>
      <p:pic>
        <p:nvPicPr>
          <p:cNvPr id="5" name="SK-2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898" y="2071092"/>
            <a:ext cx="10923984" cy="281136"/>
          </a:xfrm>
          <a:prstGeom prst="rect">
            <a:avLst/>
          </a:prstGeom>
        </p:spPr>
      </p:pic>
      <p:pic>
        <p:nvPicPr>
          <p:cNvPr id="6" name="SK-2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5898" y="2544217"/>
            <a:ext cx="3486894" cy="3936355"/>
          </a:xfrm>
          <a:prstGeom prst="rect">
            <a:avLst/>
          </a:prstGeom>
        </p:spPr>
      </p:pic>
      <p:pic>
        <p:nvPicPr>
          <p:cNvPr id="7" name="SK-2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62165" y="2544217"/>
            <a:ext cx="3486894" cy="3936355"/>
          </a:xfrm>
          <a:prstGeom prst="rect">
            <a:avLst/>
          </a:prstGeom>
        </p:spPr>
      </p:pic>
      <p:pic>
        <p:nvPicPr>
          <p:cNvPr id="8" name="SK-2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68580" y="2544217"/>
            <a:ext cx="3486894" cy="3936355"/>
          </a:xfrm>
          <a:prstGeom prst="rect">
            <a:avLst/>
          </a:prstGeom>
        </p:spPr>
      </p:pic>
      <p:pic>
        <p:nvPicPr>
          <p:cNvPr id="9" name="SK-2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9765" y="6590407"/>
            <a:ext cx="11692086" cy="267444"/>
          </a:xfrm>
          <a:prstGeom prst="rect">
            <a:avLst/>
          </a:prstGeom>
        </p:spPr>
      </p:pic>
      <p:pic>
        <p:nvPicPr>
          <p:cNvPr id="10" name="SK-2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48800" y="2695129"/>
            <a:ext cx="950863" cy="939403"/>
          </a:xfrm>
          <a:prstGeom prst="rect">
            <a:avLst/>
          </a:prstGeom>
        </p:spPr>
      </p:pic>
      <p:pic>
        <p:nvPicPr>
          <p:cNvPr id="11" name="SK-2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96086" y="2674590"/>
            <a:ext cx="1194792" cy="960090"/>
          </a:xfrm>
          <a:prstGeom prst="rect">
            <a:avLst/>
          </a:prstGeom>
        </p:spPr>
      </p:pic>
      <p:pic>
        <p:nvPicPr>
          <p:cNvPr id="12" name="SK-2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1875" y="2667744"/>
            <a:ext cx="1182588" cy="987475"/>
          </a:xfrm>
          <a:prstGeom prst="rect">
            <a:avLst/>
          </a:prstGeom>
        </p:spPr>
      </p:pic>
      <p:pic>
        <p:nvPicPr>
          <p:cNvPr id="13" name="SK-2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177" y="2112169"/>
            <a:ext cx="231577" cy="219373"/>
          </a:xfrm>
          <a:prstGeom prst="rect">
            <a:avLst/>
          </a:prstGeom>
        </p:spPr>
      </p:pic>
      <p:sp>
        <p:nvSpPr>
          <p:cNvPr id="14" name="SK-24-text-13"/>
          <p:cNvSpPr/>
          <p:nvPr/>
        </p:nvSpPr>
        <p:spPr>
          <a:xfrm>
            <a:off x="109835" y="2797969"/>
            <a:ext cx="219373" cy="1234380"/>
          </a:xfrm>
          <a:prstGeom prst="rect">
            <a:avLst/>
          </a:prstGeom>
          <a:noFill/>
          <a:ln/>
        </p:spPr>
        <p:txBody>
          <a:bodyPr vert="vert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</a:t>
            </a:r>
            <a:endParaRPr lang="en-US" sz="1425" dirty="0"/>
          </a:p>
        </p:txBody>
      </p:sp>
      <p:sp>
        <p:nvSpPr>
          <p:cNvPr id="15" name="SK-24-text-14"/>
          <p:cNvSpPr/>
          <p:nvPr/>
        </p:nvSpPr>
        <p:spPr>
          <a:xfrm>
            <a:off x="106412" y="5287417"/>
            <a:ext cx="231577" cy="1296144"/>
          </a:xfrm>
          <a:prstGeom prst="rect">
            <a:avLst/>
          </a:prstGeom>
          <a:noFill/>
          <a:ln/>
        </p:spPr>
        <p:txBody>
          <a:bodyPr vert="vert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</a:t>
            </a:r>
            <a:endParaRPr lang="en-US" sz="1650" dirty="0"/>
          </a:p>
        </p:txBody>
      </p:sp>
      <p:sp>
        <p:nvSpPr>
          <p:cNvPr id="16" name="SK-24-text-15"/>
          <p:cNvSpPr/>
          <p:nvPr/>
        </p:nvSpPr>
        <p:spPr>
          <a:xfrm>
            <a:off x="743694" y="418207"/>
            <a:ext cx="59626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E67E22"/>
                </a:solidFill>
              </a:rPr>
              <a:t>SECTION 8 · COMPLICATIONS</a:t>
            </a:r>
            <a:endParaRPr lang="en-US" sz="1500" dirty="0"/>
          </a:p>
        </p:txBody>
      </p:sp>
      <p:sp>
        <p:nvSpPr>
          <p:cNvPr id="17" name="SK-24-text-16"/>
          <p:cNvSpPr/>
          <p:nvPr/>
        </p:nvSpPr>
        <p:spPr>
          <a:xfrm>
            <a:off x="755898" y="767953"/>
            <a:ext cx="11436102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1A2B48"/>
                </a:solidFill>
              </a:rPr>
              <a:t>Falls Risk and Management</a:t>
            </a:r>
            <a:endParaRPr lang="en-US" sz="3750" dirty="0"/>
          </a:p>
        </p:txBody>
      </p:sp>
      <p:sp>
        <p:nvSpPr>
          <p:cNvPr id="18" name="SK-24-text-17"/>
          <p:cNvSpPr/>
          <p:nvPr/>
        </p:nvSpPr>
        <p:spPr>
          <a:xfrm>
            <a:off x="743694" y="1611511"/>
            <a:ext cx="11448306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49505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Falls are a major cause of morbidity and mortality in Parkinson’s — assess at every review.</a:t>
            </a:r>
            <a:endParaRPr lang="en-US" sz="1950" dirty="0"/>
          </a:p>
        </p:txBody>
      </p:sp>
      <p:sp>
        <p:nvSpPr>
          <p:cNvPr id="19" name="SK-24-text-18"/>
          <p:cNvSpPr/>
          <p:nvPr/>
        </p:nvSpPr>
        <p:spPr>
          <a:xfrm>
            <a:off x="1109365" y="2119015"/>
            <a:ext cx="1108263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NG71: Falls risk assessment is mandatory at every PD review</a:t>
            </a:r>
            <a:endParaRPr lang="en-US" sz="1350" dirty="0"/>
          </a:p>
        </p:txBody>
      </p:sp>
      <p:sp>
        <p:nvSpPr>
          <p:cNvPr id="20" name="SK-24-text-19"/>
          <p:cNvSpPr/>
          <p:nvPr/>
        </p:nvSpPr>
        <p:spPr>
          <a:xfrm>
            <a:off x="1877467" y="3771900"/>
            <a:ext cx="190690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E67E22"/>
                </a:solidFill>
              </a:rPr>
              <a:t>ASSESS</a:t>
            </a:r>
            <a:endParaRPr lang="en-US" sz="1950" dirty="0"/>
          </a:p>
        </p:txBody>
      </p:sp>
      <p:sp>
        <p:nvSpPr>
          <p:cNvPr id="21" name="SK-24-text-20"/>
          <p:cNvSpPr/>
          <p:nvPr/>
        </p:nvSpPr>
        <p:spPr>
          <a:xfrm>
            <a:off x="1840855" y="4100959"/>
            <a:ext cx="334803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49505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 Every Review</a:t>
            </a:r>
            <a:endParaRPr lang="en-US" sz="1425" dirty="0"/>
          </a:p>
        </p:txBody>
      </p:sp>
      <p:sp>
        <p:nvSpPr>
          <p:cNvPr id="22" name="SK-24-text-21"/>
          <p:cNvSpPr/>
          <p:nvPr/>
        </p:nvSpPr>
        <p:spPr>
          <a:xfrm>
            <a:off x="914400" y="4423321"/>
            <a:ext cx="913828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Falls frequency and any injuries sustained</a:t>
            </a:r>
            <a:endParaRPr lang="en-US" sz="1350" dirty="0"/>
          </a:p>
        </p:txBody>
      </p:sp>
      <p:sp>
        <p:nvSpPr>
          <p:cNvPr id="23" name="SK-24-text-22"/>
          <p:cNvSpPr/>
          <p:nvPr/>
        </p:nvSpPr>
        <p:spPr>
          <a:xfrm>
            <a:off x="914400" y="4690765"/>
            <a:ext cx="3048000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Footwear — appropriate, supportive, non-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slip</a:t>
            </a:r>
            <a:endParaRPr lang="en-US" sz="1200" dirty="0"/>
          </a:p>
        </p:txBody>
      </p:sp>
      <p:sp>
        <p:nvSpPr>
          <p:cNvPr id="24" name="SK-24-text-23"/>
          <p:cNvSpPr/>
          <p:nvPr/>
        </p:nvSpPr>
        <p:spPr>
          <a:xfrm>
            <a:off x="914400" y="5115967"/>
            <a:ext cx="893254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Home environment — trip hazards, lighting</a:t>
            </a:r>
            <a:endParaRPr lang="en-US" sz="1350" dirty="0"/>
          </a:p>
        </p:txBody>
      </p:sp>
      <p:sp>
        <p:nvSpPr>
          <p:cNvPr id="25" name="SK-24-text-24"/>
          <p:cNvSpPr/>
          <p:nvPr/>
        </p:nvSpPr>
        <p:spPr>
          <a:xfrm>
            <a:off x="914400" y="5362873"/>
            <a:ext cx="3023592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On/off diary — are falls linked to wearing-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off episodes?</a:t>
            </a:r>
            <a:endParaRPr lang="en-US" sz="1200" dirty="0"/>
          </a:p>
        </p:txBody>
      </p:sp>
      <p:sp>
        <p:nvSpPr>
          <p:cNvPr id="26" name="SK-24-text-25"/>
          <p:cNvSpPr/>
          <p:nvPr/>
        </p:nvSpPr>
        <p:spPr>
          <a:xfrm>
            <a:off x="914400" y="5794921"/>
            <a:ext cx="2865090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Lying and standing blood pressure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orthostatic hypotension</a:t>
            </a:r>
            <a:endParaRPr lang="en-US" sz="1200" dirty="0"/>
          </a:p>
        </p:txBody>
      </p:sp>
      <p:sp>
        <p:nvSpPr>
          <p:cNvPr id="27" name="SK-24-text-26"/>
          <p:cNvSpPr/>
          <p:nvPr/>
        </p:nvSpPr>
        <p:spPr>
          <a:xfrm>
            <a:off x="5693569" y="3771900"/>
            <a:ext cx="160972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E67E22"/>
                </a:solidFill>
              </a:rPr>
              <a:t>REFER</a:t>
            </a:r>
            <a:endParaRPr lang="en-US" sz="1950" dirty="0"/>
          </a:p>
        </p:txBody>
      </p:sp>
      <p:sp>
        <p:nvSpPr>
          <p:cNvPr id="28" name="SK-24-text-27"/>
          <p:cNvSpPr/>
          <p:nvPr/>
        </p:nvSpPr>
        <p:spPr>
          <a:xfrm>
            <a:off x="5474196" y="4100959"/>
            <a:ext cx="399954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49505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Specialist Support</a:t>
            </a:r>
            <a:endParaRPr lang="en-US" sz="1425" dirty="0"/>
          </a:p>
        </p:txBody>
      </p:sp>
      <p:sp>
        <p:nvSpPr>
          <p:cNvPr id="29" name="SK-24-text-28"/>
          <p:cNvSpPr/>
          <p:nvPr/>
        </p:nvSpPr>
        <p:spPr>
          <a:xfrm>
            <a:off x="4584055" y="4423321"/>
            <a:ext cx="2901553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Physiotherapy — gait training, balance,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LSVT BIG programme</a:t>
            </a:r>
            <a:endParaRPr lang="en-US" sz="1200" dirty="0"/>
          </a:p>
        </p:txBody>
      </p:sp>
      <p:sp>
        <p:nvSpPr>
          <p:cNvPr id="30" name="SK-24-text-29"/>
          <p:cNvSpPr/>
          <p:nvPr/>
        </p:nvSpPr>
        <p:spPr>
          <a:xfrm>
            <a:off x="4584055" y="4855369"/>
            <a:ext cx="2718792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Occupational Therapy — home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assessment and equipment provision</a:t>
            </a:r>
            <a:endParaRPr lang="en-US" sz="1200" dirty="0"/>
          </a:p>
        </p:txBody>
      </p:sp>
      <p:sp>
        <p:nvSpPr>
          <p:cNvPr id="31" name="SK-24-text-30"/>
          <p:cNvSpPr/>
          <p:nvPr/>
        </p:nvSpPr>
        <p:spPr>
          <a:xfrm>
            <a:off x="4584055" y="5280571"/>
            <a:ext cx="2682180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Consider hip protectors for high-risk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patients</a:t>
            </a:r>
            <a:endParaRPr lang="en-US" sz="1200" dirty="0"/>
          </a:p>
        </p:txBody>
      </p:sp>
      <p:sp>
        <p:nvSpPr>
          <p:cNvPr id="32" name="SK-24-text-31"/>
          <p:cNvSpPr/>
          <p:nvPr/>
        </p:nvSpPr>
        <p:spPr>
          <a:xfrm>
            <a:off x="4584055" y="5698927"/>
            <a:ext cx="760794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Fall alarm systems — discuss and signpost</a:t>
            </a:r>
            <a:endParaRPr lang="en-US" sz="1350" dirty="0"/>
          </a:p>
        </p:txBody>
      </p:sp>
      <p:sp>
        <p:nvSpPr>
          <p:cNvPr id="33" name="SK-24-text-32"/>
          <p:cNvSpPr/>
          <p:nvPr/>
        </p:nvSpPr>
        <p:spPr>
          <a:xfrm>
            <a:off x="4596259" y="5945832"/>
            <a:ext cx="759574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PDNS — coordinate falls management plan</a:t>
            </a:r>
            <a:endParaRPr lang="en-US" sz="1350" dirty="0"/>
          </a:p>
        </p:txBody>
      </p:sp>
      <p:sp>
        <p:nvSpPr>
          <p:cNvPr id="34" name="SK-24-text-33"/>
          <p:cNvSpPr/>
          <p:nvPr/>
        </p:nvSpPr>
        <p:spPr>
          <a:xfrm>
            <a:off x="8839200" y="3771900"/>
            <a:ext cx="335280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E67E22"/>
                </a:solidFill>
              </a:rPr>
              <a:t>REVIEW MEDS</a:t>
            </a:r>
            <a:endParaRPr lang="en-US" sz="1950" dirty="0"/>
          </a:p>
        </p:txBody>
      </p:sp>
      <p:sp>
        <p:nvSpPr>
          <p:cNvPr id="35" name="SK-24-text-34"/>
          <p:cNvSpPr/>
          <p:nvPr/>
        </p:nvSpPr>
        <p:spPr>
          <a:xfrm>
            <a:off x="9034165" y="4100959"/>
            <a:ext cx="315783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49505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Reduce Sedation Risk</a:t>
            </a:r>
            <a:endParaRPr lang="en-US" sz="1425" dirty="0"/>
          </a:p>
        </p:txBody>
      </p:sp>
      <p:sp>
        <p:nvSpPr>
          <p:cNvPr id="36" name="SK-24-text-35"/>
          <p:cNvSpPr/>
          <p:nvPr/>
        </p:nvSpPr>
        <p:spPr>
          <a:xfrm>
            <a:off x="8314879" y="4423321"/>
            <a:ext cx="2962573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Sedating drugs significantly worsen falls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risk — audit the full list</a:t>
            </a:r>
            <a:endParaRPr lang="en-US" sz="1200" dirty="0"/>
          </a:p>
        </p:txBody>
      </p:sp>
      <p:sp>
        <p:nvSpPr>
          <p:cNvPr id="37" name="SK-24-text-36"/>
          <p:cNvSpPr/>
          <p:nvPr/>
        </p:nvSpPr>
        <p:spPr>
          <a:xfrm>
            <a:off x="8314879" y="4834830"/>
            <a:ext cx="3145482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Benzodiazepines, antihistamines, opioids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deprescribe where possible</a:t>
            </a:r>
            <a:endParaRPr lang="en-US" sz="1200" dirty="0"/>
          </a:p>
        </p:txBody>
      </p:sp>
      <p:sp>
        <p:nvSpPr>
          <p:cNvPr id="38" name="SK-24-text-37"/>
          <p:cNvSpPr/>
          <p:nvPr/>
        </p:nvSpPr>
        <p:spPr>
          <a:xfrm>
            <a:off x="8314879" y="5232648"/>
            <a:ext cx="3023592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Antihypertensives — review if orthostatic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hypotension contributing</a:t>
            </a:r>
            <a:endParaRPr lang="en-US" sz="1200" dirty="0"/>
          </a:p>
        </p:txBody>
      </p:sp>
      <p:sp>
        <p:nvSpPr>
          <p:cNvPr id="39" name="SK-24-text-38"/>
          <p:cNvSpPr/>
          <p:nvPr/>
        </p:nvSpPr>
        <p:spPr>
          <a:xfrm>
            <a:off x="8314879" y="5623471"/>
            <a:ext cx="2950369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Antipsychotics — avoid where possible;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worsens motor function</a:t>
            </a:r>
            <a:endParaRPr lang="en-US" sz="1200" dirty="0"/>
          </a:p>
        </p:txBody>
      </p:sp>
      <p:sp>
        <p:nvSpPr>
          <p:cNvPr id="40" name="SK-24-text-39"/>
          <p:cNvSpPr/>
          <p:nvPr/>
        </p:nvSpPr>
        <p:spPr>
          <a:xfrm>
            <a:off x="8314879" y="6021288"/>
            <a:ext cx="3194298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Dopamine agonists — daytime somnolence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is a known risk</a:t>
            </a:r>
            <a:endParaRPr lang="en-US" sz="1200" dirty="0"/>
          </a:p>
        </p:txBody>
      </p:sp>
      <p:sp>
        <p:nvSpPr>
          <p:cNvPr id="41" name="SK-24-text-40"/>
          <p:cNvSpPr/>
          <p:nvPr/>
        </p:nvSpPr>
        <p:spPr>
          <a:xfrm>
            <a:off x="743694" y="6652171"/>
            <a:ext cx="775716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— Parkinson’s Disease</a:t>
            </a:r>
            <a:endParaRPr lang="en-US" sz="1050" dirty="0"/>
          </a:p>
        </p:txBody>
      </p:sp>
      <p:sp>
        <p:nvSpPr>
          <p:cNvPr id="42" name="SK-24-text-41"/>
          <p:cNvSpPr/>
          <p:nvPr/>
        </p:nvSpPr>
        <p:spPr>
          <a:xfrm>
            <a:off x="5876479" y="6652171"/>
            <a:ext cx="162306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24 / 32</a:t>
            </a:r>
            <a:endParaRPr lang="en-US" sz="1050" dirty="0"/>
          </a:p>
        </p:txBody>
      </p:sp>
      <p:sp>
        <p:nvSpPr>
          <p:cNvPr id="43" name="SK-24-text-42"/>
          <p:cNvSpPr/>
          <p:nvPr/>
        </p:nvSpPr>
        <p:spPr>
          <a:xfrm>
            <a:off x="10375255" y="6652171"/>
            <a:ext cx="1816745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70557" cy="6117282"/>
          </a:xfrm>
          <a:prstGeom prst="rect">
            <a:avLst/>
          </a:prstGeom>
        </p:spPr>
      </p:pic>
      <p:pic>
        <p:nvPicPr>
          <p:cNvPr id="4" name="SK-2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117282"/>
            <a:ext cx="12192000" cy="404515"/>
          </a:xfrm>
          <a:prstGeom prst="rect">
            <a:avLst/>
          </a:prstGeom>
        </p:spPr>
      </p:pic>
      <p:pic>
        <p:nvPicPr>
          <p:cNvPr id="5" name="SK-2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521946"/>
            <a:ext cx="12192000" cy="335905"/>
          </a:xfrm>
          <a:prstGeom prst="rect">
            <a:avLst/>
          </a:prstGeom>
        </p:spPr>
      </p:pic>
      <p:pic>
        <p:nvPicPr>
          <p:cNvPr id="6" name="SK-2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063" y="1837879"/>
            <a:ext cx="1048494" cy="47923"/>
          </a:xfrm>
          <a:prstGeom prst="rect">
            <a:avLst/>
          </a:prstGeom>
        </p:spPr>
      </p:pic>
      <p:pic>
        <p:nvPicPr>
          <p:cNvPr id="7" name="SK-2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063" y="2160240"/>
            <a:ext cx="3572173" cy="3819823"/>
          </a:xfrm>
          <a:prstGeom prst="rect">
            <a:avLst/>
          </a:prstGeom>
        </p:spPr>
      </p:pic>
      <p:pic>
        <p:nvPicPr>
          <p:cNvPr id="8" name="SK-2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4565" y="5534323"/>
            <a:ext cx="3242965" cy="287982"/>
          </a:xfrm>
          <a:prstGeom prst="rect">
            <a:avLst/>
          </a:prstGeom>
        </p:spPr>
      </p:pic>
      <p:pic>
        <p:nvPicPr>
          <p:cNvPr id="9" name="SK-2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01294" y="2160240"/>
            <a:ext cx="3572173" cy="3819823"/>
          </a:xfrm>
          <a:prstGeom prst="rect">
            <a:avLst/>
          </a:prstGeom>
        </p:spPr>
      </p:pic>
      <p:pic>
        <p:nvPicPr>
          <p:cNvPr id="10" name="SK-2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59796" y="5534323"/>
            <a:ext cx="3242965" cy="287982"/>
          </a:xfrm>
          <a:prstGeom prst="rect">
            <a:avLst/>
          </a:prstGeom>
        </p:spPr>
      </p:pic>
      <p:pic>
        <p:nvPicPr>
          <p:cNvPr id="11" name="SK-2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56377" y="2160240"/>
            <a:ext cx="3572173" cy="3819823"/>
          </a:xfrm>
          <a:prstGeom prst="rect">
            <a:avLst/>
          </a:prstGeom>
        </p:spPr>
      </p:pic>
      <p:pic>
        <p:nvPicPr>
          <p:cNvPr id="12" name="SK-2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14879" y="5534323"/>
            <a:ext cx="3242965" cy="425200"/>
          </a:xfrm>
          <a:prstGeom prst="rect">
            <a:avLst/>
          </a:prstGeom>
        </p:spPr>
      </p:pic>
      <p:pic>
        <p:nvPicPr>
          <p:cNvPr id="13" name="SK-2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94879" y="6185892"/>
            <a:ext cx="243780" cy="226219"/>
          </a:xfrm>
          <a:prstGeom prst="rect">
            <a:avLst/>
          </a:prstGeom>
        </p:spPr>
      </p:pic>
      <p:pic>
        <p:nvPicPr>
          <p:cNvPr id="14" name="SK-2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704957" y="5554861"/>
            <a:ext cx="182761" cy="164455"/>
          </a:xfrm>
          <a:prstGeom prst="rect">
            <a:avLst/>
          </a:prstGeom>
        </p:spPr>
      </p:pic>
      <p:pic>
        <p:nvPicPr>
          <p:cNvPr id="15" name="SK-2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63694" y="2400300"/>
            <a:ext cx="304800" cy="342900"/>
          </a:xfrm>
          <a:prstGeom prst="rect">
            <a:avLst/>
          </a:prstGeom>
        </p:spPr>
      </p:pic>
      <p:pic>
        <p:nvPicPr>
          <p:cNvPr id="16" name="SK-2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584055" y="2434530"/>
            <a:ext cx="390079" cy="308521"/>
          </a:xfrm>
          <a:prstGeom prst="rect">
            <a:avLst/>
          </a:prstGeom>
        </p:spPr>
      </p:pic>
      <p:pic>
        <p:nvPicPr>
          <p:cNvPr id="17" name="SK-25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02196" y="5568553"/>
            <a:ext cx="207169" cy="191988"/>
          </a:xfrm>
          <a:prstGeom prst="rect">
            <a:avLst/>
          </a:prstGeom>
        </p:spPr>
      </p:pic>
      <p:pic>
        <p:nvPicPr>
          <p:cNvPr id="18" name="SK-25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53380" y="2448223"/>
            <a:ext cx="365671" cy="294829"/>
          </a:xfrm>
          <a:prstGeom prst="rect">
            <a:avLst/>
          </a:prstGeom>
        </p:spPr>
      </p:pic>
      <p:pic>
        <p:nvPicPr>
          <p:cNvPr id="19" name="SK-25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107067" y="281136"/>
            <a:ext cx="1645890" cy="1673275"/>
          </a:xfrm>
          <a:prstGeom prst="rect">
            <a:avLst/>
          </a:prstGeom>
        </p:spPr>
      </p:pic>
      <p:sp>
        <p:nvSpPr>
          <p:cNvPr id="20" name="SK-25-text-19"/>
          <p:cNvSpPr/>
          <p:nvPr/>
        </p:nvSpPr>
        <p:spPr>
          <a:xfrm>
            <a:off x="621655" y="397669"/>
            <a:ext cx="681037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9 · DVLA &amp; DRIVING</a:t>
            </a:r>
            <a:endParaRPr lang="en-US" sz="1650" dirty="0"/>
          </a:p>
        </p:txBody>
      </p:sp>
      <p:sp>
        <p:nvSpPr>
          <p:cNvPr id="21" name="SK-25-text-20"/>
          <p:cNvSpPr/>
          <p:nvPr/>
        </p:nvSpPr>
        <p:spPr>
          <a:xfrm>
            <a:off x="633859" y="713184"/>
            <a:ext cx="11558141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4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Parkinson's and Driving</a:t>
            </a:r>
            <a:endParaRPr lang="en-US" sz="4425" dirty="0"/>
          </a:p>
        </p:txBody>
      </p:sp>
      <p:sp>
        <p:nvSpPr>
          <p:cNvPr id="22" name="SK-25-text-21"/>
          <p:cNvSpPr/>
          <p:nvPr/>
        </p:nvSpPr>
        <p:spPr>
          <a:xfrm>
            <a:off x="633859" y="1350913"/>
            <a:ext cx="11558141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DVLA Regulations — What Every GP Must Know</a:t>
            </a:r>
            <a:endParaRPr lang="en-US" sz="2550" dirty="0"/>
          </a:p>
        </p:txBody>
      </p:sp>
      <p:sp>
        <p:nvSpPr>
          <p:cNvPr id="23" name="SK-25-text-22"/>
          <p:cNvSpPr/>
          <p:nvPr/>
        </p:nvSpPr>
        <p:spPr>
          <a:xfrm>
            <a:off x="1280071" y="2441377"/>
            <a:ext cx="551497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Group 1 Licence</a:t>
            </a:r>
            <a:endParaRPr lang="en-US" sz="2250" dirty="0"/>
          </a:p>
        </p:txBody>
      </p:sp>
      <p:sp>
        <p:nvSpPr>
          <p:cNvPr id="24" name="SK-25-text-23"/>
          <p:cNvSpPr/>
          <p:nvPr/>
        </p:nvSpPr>
        <p:spPr>
          <a:xfrm>
            <a:off x="865584" y="2763738"/>
            <a:ext cx="653415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(Cars &amp; Motorcycles)</a:t>
            </a:r>
            <a:endParaRPr lang="en-US" sz="2100" dirty="0"/>
          </a:p>
        </p:txBody>
      </p:sp>
      <p:sp>
        <p:nvSpPr>
          <p:cNvPr id="25" name="SK-25-text-24"/>
          <p:cNvSpPr/>
          <p:nvPr/>
        </p:nvSpPr>
        <p:spPr>
          <a:xfrm>
            <a:off x="853380" y="3161407"/>
            <a:ext cx="530256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 CONTINUE DRIVING IF:</a:t>
            </a:r>
            <a:endParaRPr lang="en-US" sz="1425" dirty="0"/>
          </a:p>
        </p:txBody>
      </p:sp>
      <p:sp>
        <p:nvSpPr>
          <p:cNvPr id="26" name="SK-25-text-25"/>
          <p:cNvSpPr/>
          <p:nvPr/>
        </p:nvSpPr>
        <p:spPr>
          <a:xfrm>
            <a:off x="841177" y="3435846"/>
            <a:ext cx="2340769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Symptoms are adequately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controlled</a:t>
            </a:r>
            <a:endParaRPr lang="en-US" sz="1425" dirty="0"/>
          </a:p>
        </p:txBody>
      </p:sp>
      <p:sp>
        <p:nvSpPr>
          <p:cNvPr id="27" name="SK-25-text-26"/>
          <p:cNvSpPr/>
          <p:nvPr/>
        </p:nvSpPr>
        <p:spPr>
          <a:xfrm>
            <a:off x="841177" y="3888432"/>
            <a:ext cx="64960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DVLA notified on diagnosis</a:t>
            </a:r>
            <a:endParaRPr lang="en-US" sz="1500" dirty="0"/>
          </a:p>
        </p:txBody>
      </p:sp>
      <p:sp>
        <p:nvSpPr>
          <p:cNvPr id="28" name="SK-25-text-27"/>
          <p:cNvSpPr/>
          <p:nvPr/>
        </p:nvSpPr>
        <p:spPr>
          <a:xfrm>
            <a:off x="841177" y="4135338"/>
            <a:ext cx="2243286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DVLA issues licence with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conditions</a:t>
            </a:r>
            <a:endParaRPr lang="en-US" sz="1425" dirty="0"/>
          </a:p>
        </p:txBody>
      </p:sp>
      <p:sp>
        <p:nvSpPr>
          <p:cNvPr id="29" name="SK-25-text-28"/>
          <p:cNvSpPr/>
          <p:nvPr/>
        </p:nvSpPr>
        <p:spPr>
          <a:xfrm>
            <a:off x="841177" y="4581079"/>
            <a:ext cx="69532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Annual reassessment required</a:t>
            </a:r>
            <a:endParaRPr lang="en-US" sz="1500" dirty="0"/>
          </a:p>
        </p:txBody>
      </p:sp>
      <p:sp>
        <p:nvSpPr>
          <p:cNvPr id="30" name="SK-25-text-29"/>
          <p:cNvSpPr/>
          <p:nvPr/>
        </p:nvSpPr>
        <p:spPr>
          <a:xfrm>
            <a:off x="841177" y="4821138"/>
            <a:ext cx="78676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Inform DVLA if condition changes</a:t>
            </a:r>
            <a:endParaRPr lang="en-US" sz="1500" dirty="0"/>
          </a:p>
        </p:txBody>
      </p:sp>
      <p:sp>
        <p:nvSpPr>
          <p:cNvPr id="31" name="SK-25-text-30"/>
          <p:cNvSpPr/>
          <p:nvPr/>
        </p:nvSpPr>
        <p:spPr>
          <a:xfrm>
            <a:off x="1109365" y="5582394"/>
            <a:ext cx="76981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4D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continue — subject to DVLA review</a:t>
            </a:r>
            <a:endParaRPr lang="en-US" sz="1350" dirty="0"/>
          </a:p>
        </p:txBody>
      </p:sp>
      <p:sp>
        <p:nvSpPr>
          <p:cNvPr id="32" name="SK-25-text-31"/>
          <p:cNvSpPr/>
          <p:nvPr/>
        </p:nvSpPr>
        <p:spPr>
          <a:xfrm>
            <a:off x="5010894" y="2434530"/>
            <a:ext cx="551497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Group 2 Licence</a:t>
            </a:r>
            <a:endParaRPr lang="en-US" sz="2250" dirty="0"/>
          </a:p>
        </p:txBody>
      </p:sp>
      <p:sp>
        <p:nvSpPr>
          <p:cNvPr id="33" name="SK-25-text-32"/>
          <p:cNvSpPr/>
          <p:nvPr/>
        </p:nvSpPr>
        <p:spPr>
          <a:xfrm>
            <a:off x="4596259" y="2770584"/>
            <a:ext cx="589407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(HGV, Bus &amp; Coach)</a:t>
            </a:r>
            <a:endParaRPr lang="en-US" sz="2100" dirty="0"/>
          </a:p>
        </p:txBody>
      </p:sp>
      <p:sp>
        <p:nvSpPr>
          <p:cNvPr id="34" name="SK-25-text-33"/>
          <p:cNvSpPr/>
          <p:nvPr/>
        </p:nvSpPr>
        <p:spPr>
          <a:xfrm>
            <a:off x="4572000" y="3154561"/>
            <a:ext cx="595407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USUALLY BARRED ON DIAGNOSIS</a:t>
            </a:r>
            <a:endParaRPr lang="en-US" sz="1425" dirty="0"/>
          </a:p>
        </p:txBody>
      </p:sp>
      <p:sp>
        <p:nvSpPr>
          <p:cNvPr id="35" name="SK-25-text-34"/>
          <p:cNvSpPr/>
          <p:nvPr/>
        </p:nvSpPr>
        <p:spPr>
          <a:xfrm>
            <a:off x="4559796" y="3429000"/>
            <a:ext cx="2913757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Diagnosis of PD typically revokes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Group 2 entitlement</a:t>
            </a:r>
            <a:endParaRPr lang="en-US" sz="1425" dirty="0"/>
          </a:p>
        </p:txBody>
      </p:sp>
      <p:sp>
        <p:nvSpPr>
          <p:cNvPr id="36" name="SK-25-text-35"/>
          <p:cNvSpPr/>
          <p:nvPr/>
        </p:nvSpPr>
        <p:spPr>
          <a:xfrm>
            <a:off x="4559796" y="3888432"/>
            <a:ext cx="2365177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DVLA must still be notified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immediately</a:t>
            </a:r>
            <a:endParaRPr lang="en-US" sz="1425" dirty="0"/>
          </a:p>
        </p:txBody>
      </p:sp>
      <p:sp>
        <p:nvSpPr>
          <p:cNvPr id="37" name="SK-25-text-36"/>
          <p:cNvSpPr/>
          <p:nvPr/>
        </p:nvSpPr>
        <p:spPr>
          <a:xfrm>
            <a:off x="4559796" y="4347865"/>
            <a:ext cx="2462659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Exceptional cases reviewed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individually by DVLA</a:t>
            </a:r>
            <a:endParaRPr lang="en-US" sz="1425" dirty="0"/>
          </a:p>
        </p:txBody>
      </p:sp>
      <p:sp>
        <p:nvSpPr>
          <p:cNvPr id="38" name="SK-25-text-37"/>
          <p:cNvSpPr/>
          <p:nvPr/>
        </p:nvSpPr>
        <p:spPr>
          <a:xfrm>
            <a:off x="4572000" y="4800600"/>
            <a:ext cx="2499271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Patient should cease driving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pending DVLA decision</a:t>
            </a:r>
            <a:endParaRPr lang="en-US" sz="1425" dirty="0"/>
          </a:p>
        </p:txBody>
      </p:sp>
      <p:sp>
        <p:nvSpPr>
          <p:cNvPr id="39" name="SK-25-text-38"/>
          <p:cNvSpPr/>
          <p:nvPr/>
        </p:nvSpPr>
        <p:spPr>
          <a:xfrm>
            <a:off x="4584055" y="5568553"/>
            <a:ext cx="760794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8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✘ Usually barred — notify DVLA immediately</a:t>
            </a:r>
            <a:endParaRPr lang="en-US" sz="1350" dirty="0"/>
          </a:p>
        </p:txBody>
      </p:sp>
      <p:sp>
        <p:nvSpPr>
          <p:cNvPr id="40" name="SK-25-text-39"/>
          <p:cNvSpPr/>
          <p:nvPr/>
        </p:nvSpPr>
        <p:spPr>
          <a:xfrm>
            <a:off x="8753773" y="2434530"/>
            <a:ext cx="322897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GP's Role</a:t>
            </a:r>
            <a:endParaRPr lang="en-US" sz="2250" dirty="0"/>
          </a:p>
        </p:txBody>
      </p:sp>
      <p:sp>
        <p:nvSpPr>
          <p:cNvPr id="41" name="SK-25-text-40"/>
          <p:cNvSpPr/>
          <p:nvPr/>
        </p:nvSpPr>
        <p:spPr>
          <a:xfrm>
            <a:off x="8339286" y="2763738"/>
            <a:ext cx="3852714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(Advise, Document, Act)</a:t>
            </a:r>
            <a:endParaRPr lang="en-US" sz="2100" dirty="0"/>
          </a:p>
        </p:txBody>
      </p:sp>
      <p:sp>
        <p:nvSpPr>
          <p:cNvPr id="42" name="SK-25-text-41"/>
          <p:cNvSpPr/>
          <p:nvPr/>
        </p:nvSpPr>
        <p:spPr>
          <a:xfrm>
            <a:off x="8314879" y="3161407"/>
            <a:ext cx="356520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 EVERY REVIEW:</a:t>
            </a:r>
            <a:endParaRPr lang="en-US" sz="1425" dirty="0"/>
          </a:p>
        </p:txBody>
      </p:sp>
      <p:sp>
        <p:nvSpPr>
          <p:cNvPr id="43" name="SK-25-text-42"/>
          <p:cNvSpPr/>
          <p:nvPr/>
        </p:nvSpPr>
        <p:spPr>
          <a:xfrm>
            <a:off x="8314879" y="3415159"/>
            <a:ext cx="3157686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Advise patient to notify DVLA — it is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patient's legal duty, not the GP's</a:t>
            </a:r>
            <a:endParaRPr lang="en-US" sz="1425" dirty="0"/>
          </a:p>
        </p:txBody>
      </p:sp>
      <p:sp>
        <p:nvSpPr>
          <p:cNvPr id="44" name="SK-25-text-43"/>
          <p:cNvSpPr/>
          <p:nvPr/>
        </p:nvSpPr>
        <p:spPr>
          <a:xfrm>
            <a:off x="8314879" y="3867894"/>
            <a:ext cx="2999184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Assess fitness to drive: tremor,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dyskinesia, somnolence, cognition</a:t>
            </a:r>
            <a:endParaRPr lang="en-US" sz="1425" dirty="0"/>
          </a:p>
        </p:txBody>
      </p:sp>
      <p:sp>
        <p:nvSpPr>
          <p:cNvPr id="45" name="SK-25-text-44"/>
          <p:cNvSpPr/>
          <p:nvPr/>
        </p:nvSpPr>
        <p:spPr>
          <a:xfrm>
            <a:off x="8314879" y="4313634"/>
            <a:ext cx="3255169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Document driving discussion in every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review note</a:t>
            </a:r>
            <a:endParaRPr lang="en-US" sz="1425" dirty="0"/>
          </a:p>
        </p:txBody>
      </p:sp>
      <p:sp>
        <p:nvSpPr>
          <p:cNvPr id="46" name="SK-25-text-45"/>
          <p:cNvSpPr/>
          <p:nvPr/>
        </p:nvSpPr>
        <p:spPr>
          <a:xfrm>
            <a:off x="8314879" y="4752529"/>
            <a:ext cx="3291780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If patient refuses to notify and poses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risk → GMC confidentiality guidance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permits GP to notify DVLA directly</a:t>
            </a:r>
            <a:endParaRPr lang="en-US" sz="1425" dirty="0"/>
          </a:p>
        </p:txBody>
      </p:sp>
      <p:sp>
        <p:nvSpPr>
          <p:cNvPr id="47" name="SK-25-text-46"/>
          <p:cNvSpPr/>
          <p:nvPr/>
        </p:nvSpPr>
        <p:spPr>
          <a:xfrm>
            <a:off x="8900071" y="5554861"/>
            <a:ext cx="2304157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664D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Document every conversation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664D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medicolegal requirement</a:t>
            </a:r>
            <a:endParaRPr lang="en-US" sz="1200" dirty="0"/>
          </a:p>
        </p:txBody>
      </p:sp>
      <p:sp>
        <p:nvSpPr>
          <p:cNvPr id="48" name="SK-25-text-47"/>
          <p:cNvSpPr/>
          <p:nvPr/>
        </p:nvSpPr>
        <p:spPr>
          <a:xfrm>
            <a:off x="950863" y="6199584"/>
            <a:ext cx="1124113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KEY RULE: The patient notifies DVLA — not the GP. But the GP must advise, assess, and document at every review.</a:t>
            </a:r>
            <a:endParaRPr lang="en-US" sz="1650" dirty="0"/>
          </a:p>
        </p:txBody>
      </p:sp>
      <p:sp>
        <p:nvSpPr>
          <p:cNvPr id="49" name="SK-25-text-48"/>
          <p:cNvSpPr/>
          <p:nvPr/>
        </p:nvSpPr>
        <p:spPr>
          <a:xfrm>
            <a:off x="353467" y="6597253"/>
            <a:ext cx="1183853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CCCCC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Parkinson's Disease Management in Primary Care</a:t>
            </a:r>
            <a:endParaRPr lang="en-US" sz="1350" dirty="0"/>
          </a:p>
        </p:txBody>
      </p:sp>
      <p:sp>
        <p:nvSpPr>
          <p:cNvPr id="50" name="SK-25-text-49"/>
          <p:cNvSpPr/>
          <p:nvPr/>
        </p:nvSpPr>
        <p:spPr>
          <a:xfrm>
            <a:off x="9229279" y="6597253"/>
            <a:ext cx="296272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CCCCC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NG71 (Dec 2024)</a:t>
            </a:r>
            <a:endParaRPr lang="en-US" sz="1350" dirty="0"/>
          </a:p>
        </p:txBody>
      </p:sp>
      <p:sp>
        <p:nvSpPr>
          <p:cNvPr id="51" name="SK-25-text-50"/>
          <p:cNvSpPr/>
          <p:nvPr/>
        </p:nvSpPr>
        <p:spPr>
          <a:xfrm>
            <a:off x="11350675" y="6597253"/>
            <a:ext cx="8413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CCCCC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25 / 32</a:t>
            </a:r>
            <a:endParaRPr lang="en-US" sz="13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490" y="1549301"/>
            <a:ext cx="1633686" cy="28575"/>
          </a:xfrm>
          <a:prstGeom prst="rect">
            <a:avLst/>
          </a:prstGeom>
        </p:spPr>
      </p:pic>
      <p:pic>
        <p:nvPicPr>
          <p:cNvPr id="4" name="SK-2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490" y="2276773"/>
            <a:ext cx="5461992" cy="864096"/>
          </a:xfrm>
          <a:prstGeom prst="rect">
            <a:avLst/>
          </a:prstGeom>
        </p:spPr>
      </p:pic>
      <p:pic>
        <p:nvPicPr>
          <p:cNvPr id="5" name="SK-2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744367"/>
            <a:ext cx="182761" cy="2797969"/>
          </a:xfrm>
          <a:prstGeom prst="rect">
            <a:avLst/>
          </a:prstGeom>
        </p:spPr>
      </p:pic>
      <p:pic>
        <p:nvPicPr>
          <p:cNvPr id="6" name="SK-2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542484"/>
            <a:ext cx="12192000" cy="315367"/>
          </a:xfrm>
          <a:prstGeom prst="rect">
            <a:avLst/>
          </a:prstGeom>
        </p:spPr>
      </p:pic>
      <p:pic>
        <p:nvPicPr>
          <p:cNvPr id="7" name="SK-2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1898" y="5088582"/>
            <a:ext cx="4876800" cy="1357759"/>
          </a:xfrm>
          <a:prstGeom prst="rect">
            <a:avLst/>
          </a:prstGeom>
        </p:spPr>
      </p:pic>
      <p:pic>
        <p:nvPicPr>
          <p:cNvPr id="8" name="SK-2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22455" y="4958209"/>
            <a:ext cx="1706761" cy="274290"/>
          </a:xfrm>
          <a:prstGeom prst="rect">
            <a:avLst/>
          </a:prstGeom>
        </p:spPr>
      </p:pic>
      <p:pic>
        <p:nvPicPr>
          <p:cNvPr id="9" name="SK-2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05365" y="603498"/>
            <a:ext cx="4181773" cy="4155877"/>
          </a:xfrm>
          <a:prstGeom prst="rect">
            <a:avLst/>
          </a:prstGeom>
        </p:spPr>
      </p:pic>
      <p:pic>
        <p:nvPicPr>
          <p:cNvPr id="10" name="SK-2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2361" y="5568553"/>
            <a:ext cx="487561" cy="548580"/>
          </a:xfrm>
          <a:prstGeom prst="rect">
            <a:avLst/>
          </a:prstGeom>
        </p:spPr>
      </p:pic>
      <p:pic>
        <p:nvPicPr>
          <p:cNvPr id="11" name="SK-2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4565" y="4354711"/>
            <a:ext cx="463153" cy="582811"/>
          </a:xfrm>
          <a:prstGeom prst="rect">
            <a:avLst/>
          </a:prstGeom>
        </p:spPr>
      </p:pic>
      <p:pic>
        <p:nvPicPr>
          <p:cNvPr id="12" name="SK-2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5898" y="3387775"/>
            <a:ext cx="560784" cy="473125"/>
          </a:xfrm>
          <a:prstGeom prst="rect">
            <a:avLst/>
          </a:prstGeom>
        </p:spPr>
      </p:pic>
      <p:sp>
        <p:nvSpPr>
          <p:cNvPr id="13" name="SK-26-text-12"/>
          <p:cNvSpPr/>
          <p:nvPr/>
        </p:nvSpPr>
        <p:spPr>
          <a:xfrm>
            <a:off x="731490" y="658267"/>
            <a:ext cx="634365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10 — CARER SUPPORT</a:t>
            </a:r>
            <a:endParaRPr lang="en-US" sz="1500" dirty="0"/>
          </a:p>
        </p:txBody>
      </p:sp>
      <p:sp>
        <p:nvSpPr>
          <p:cNvPr id="14" name="SK-26-text-13"/>
          <p:cNvSpPr/>
          <p:nvPr/>
        </p:nvSpPr>
        <p:spPr>
          <a:xfrm>
            <a:off x="743694" y="946398"/>
            <a:ext cx="11448306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Carer Support and Wellbeing</a:t>
            </a:r>
            <a:endParaRPr lang="en-US" sz="3750" dirty="0"/>
          </a:p>
        </p:txBody>
      </p:sp>
      <p:sp>
        <p:nvSpPr>
          <p:cNvPr id="15" name="SK-26-text-14"/>
          <p:cNvSpPr/>
          <p:nvPr/>
        </p:nvSpPr>
        <p:spPr>
          <a:xfrm>
            <a:off x="719286" y="1755577"/>
            <a:ext cx="11472714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Recognising burden early — and acting before crisis point</a:t>
            </a:r>
            <a:endParaRPr lang="en-US" sz="1950" dirty="0"/>
          </a:p>
        </p:txBody>
      </p:sp>
      <p:sp>
        <p:nvSpPr>
          <p:cNvPr id="16" name="SK-26-text-15"/>
          <p:cNvSpPr/>
          <p:nvPr/>
        </p:nvSpPr>
        <p:spPr>
          <a:xfrm>
            <a:off x="877788" y="2413992"/>
            <a:ext cx="5157192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6.5 million unpaid carers in the UK — PD places one of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heaviest progressive burdens of any neurological condition</a:t>
            </a:r>
            <a:endParaRPr lang="en-US" sz="1500" dirty="0"/>
          </a:p>
        </p:txBody>
      </p:sp>
      <p:sp>
        <p:nvSpPr>
          <p:cNvPr id="17" name="SK-26-text-16"/>
          <p:cNvSpPr/>
          <p:nvPr/>
        </p:nvSpPr>
        <p:spPr>
          <a:xfrm>
            <a:off x="1462980" y="3353544"/>
            <a:ext cx="46672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Recognise the Burden</a:t>
            </a:r>
            <a:endParaRPr lang="en-US" sz="1500" dirty="0"/>
          </a:p>
        </p:txBody>
      </p:sp>
      <p:sp>
        <p:nvSpPr>
          <p:cNvPr id="18" name="SK-26-text-17"/>
          <p:cNvSpPr/>
          <p:nvPr/>
        </p:nvSpPr>
        <p:spPr>
          <a:xfrm>
            <a:off x="1462980" y="3593455"/>
            <a:ext cx="1037272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Carer exhaustion leads to breakdown of home care</a:t>
            </a:r>
            <a:endParaRPr lang="en-US" sz="1350" dirty="0"/>
          </a:p>
        </p:txBody>
      </p:sp>
      <p:sp>
        <p:nvSpPr>
          <p:cNvPr id="19" name="SK-26-text-18"/>
          <p:cNvSpPr/>
          <p:nvPr/>
        </p:nvSpPr>
        <p:spPr>
          <a:xfrm>
            <a:off x="1462980" y="3812977"/>
            <a:ext cx="95497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PD burden increases with disease progression</a:t>
            </a:r>
            <a:endParaRPr lang="en-US" sz="1350" dirty="0"/>
          </a:p>
        </p:txBody>
      </p:sp>
      <p:sp>
        <p:nvSpPr>
          <p:cNvPr id="20" name="SK-26-text-19"/>
          <p:cNvSpPr/>
          <p:nvPr/>
        </p:nvSpPr>
        <p:spPr>
          <a:xfrm>
            <a:off x="1462980" y="4018657"/>
            <a:ext cx="913828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Ask at every review: "How are you coping?"</a:t>
            </a:r>
            <a:endParaRPr lang="en-US" sz="1350" dirty="0"/>
          </a:p>
        </p:txBody>
      </p:sp>
      <p:sp>
        <p:nvSpPr>
          <p:cNvPr id="21" name="SK-26-text-20"/>
          <p:cNvSpPr/>
          <p:nvPr/>
        </p:nvSpPr>
        <p:spPr>
          <a:xfrm>
            <a:off x="1462980" y="4361557"/>
            <a:ext cx="238125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 Actions</a:t>
            </a:r>
            <a:endParaRPr lang="en-US" sz="1500" dirty="0"/>
          </a:p>
        </p:txBody>
      </p:sp>
      <p:sp>
        <p:nvSpPr>
          <p:cNvPr id="22" name="SK-26-text-21"/>
          <p:cNvSpPr/>
          <p:nvPr/>
        </p:nvSpPr>
        <p:spPr>
          <a:xfrm>
            <a:off x="1462980" y="4587925"/>
            <a:ext cx="105784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Offer formal carer assessment via social services</a:t>
            </a:r>
            <a:endParaRPr lang="en-US" sz="1350" dirty="0"/>
          </a:p>
        </p:txBody>
      </p:sp>
      <p:sp>
        <p:nvSpPr>
          <p:cNvPr id="23" name="SK-26-text-22"/>
          <p:cNvSpPr/>
          <p:nvPr/>
        </p:nvSpPr>
        <p:spPr>
          <a:xfrm>
            <a:off x="1462980" y="4814292"/>
            <a:ext cx="865822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Screen for carer depression — use PHQ-9</a:t>
            </a:r>
            <a:endParaRPr lang="en-US" sz="1350" dirty="0"/>
          </a:p>
        </p:txBody>
      </p:sp>
      <p:sp>
        <p:nvSpPr>
          <p:cNvPr id="24" name="SK-26-text-23"/>
          <p:cNvSpPr/>
          <p:nvPr/>
        </p:nvSpPr>
        <p:spPr>
          <a:xfrm>
            <a:off x="1462980" y="5026819"/>
            <a:ext cx="954976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Plan respite care proactively, not in crisis</a:t>
            </a:r>
            <a:endParaRPr lang="en-US" sz="1350" dirty="0"/>
          </a:p>
        </p:txBody>
      </p:sp>
      <p:sp>
        <p:nvSpPr>
          <p:cNvPr id="25" name="SK-26-text-24"/>
          <p:cNvSpPr/>
          <p:nvPr/>
        </p:nvSpPr>
        <p:spPr>
          <a:xfrm>
            <a:off x="1462980" y="5232648"/>
            <a:ext cx="1072902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Review Carer's Allowance and Carer's Premium eligibility</a:t>
            </a:r>
            <a:endParaRPr lang="en-US" sz="1350" dirty="0"/>
          </a:p>
        </p:txBody>
      </p:sp>
      <p:sp>
        <p:nvSpPr>
          <p:cNvPr id="26" name="SK-26-text-25"/>
          <p:cNvSpPr/>
          <p:nvPr/>
        </p:nvSpPr>
        <p:spPr>
          <a:xfrm>
            <a:off x="1462980" y="5575548"/>
            <a:ext cx="46672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Signpost and Support</a:t>
            </a:r>
            <a:endParaRPr lang="en-US" sz="1500" dirty="0"/>
          </a:p>
        </p:txBody>
      </p:sp>
      <p:sp>
        <p:nvSpPr>
          <p:cNvPr id="27" name="SK-26-text-26"/>
          <p:cNvSpPr/>
          <p:nvPr/>
        </p:nvSpPr>
        <p:spPr>
          <a:xfrm>
            <a:off x="1462980" y="5815459"/>
            <a:ext cx="1072902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Parkinson's UK carer support line: 0808 800 0303</a:t>
            </a:r>
            <a:endParaRPr lang="en-US" sz="1350" dirty="0"/>
          </a:p>
        </p:txBody>
      </p:sp>
      <p:sp>
        <p:nvSpPr>
          <p:cNvPr id="28" name="SK-26-text-27"/>
          <p:cNvSpPr/>
          <p:nvPr/>
        </p:nvSpPr>
        <p:spPr>
          <a:xfrm>
            <a:off x="1462980" y="6034980"/>
            <a:ext cx="831532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Local carers' centres — refer actively</a:t>
            </a:r>
            <a:endParaRPr lang="en-US" sz="1350" dirty="0"/>
          </a:p>
        </p:txBody>
      </p:sp>
      <p:sp>
        <p:nvSpPr>
          <p:cNvPr id="29" name="SK-26-text-28"/>
          <p:cNvSpPr/>
          <p:nvPr/>
        </p:nvSpPr>
        <p:spPr>
          <a:xfrm>
            <a:off x="1462980" y="6240661"/>
            <a:ext cx="810958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Parkinson's UK: www.parkinsons.org.uk</a:t>
            </a:r>
            <a:endParaRPr lang="en-US" sz="1350" dirty="0"/>
          </a:p>
        </p:txBody>
      </p:sp>
      <p:sp>
        <p:nvSpPr>
          <p:cNvPr id="30" name="SK-26-text-29"/>
          <p:cNvSpPr/>
          <p:nvPr/>
        </p:nvSpPr>
        <p:spPr>
          <a:xfrm>
            <a:off x="7071271" y="4992588"/>
            <a:ext cx="40633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NG71 Reminder</a:t>
            </a:r>
            <a:endParaRPr lang="en-US" sz="1350" dirty="0"/>
          </a:p>
        </p:txBody>
      </p:sp>
      <p:sp>
        <p:nvSpPr>
          <p:cNvPr id="31" name="SK-26-text-30"/>
          <p:cNvSpPr/>
          <p:nvPr/>
        </p:nvSpPr>
        <p:spPr>
          <a:xfrm>
            <a:off x="7046863" y="5280571"/>
            <a:ext cx="4389090" cy="7954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“Carers of people with PD should be offered a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formal assessment of their own physical and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mental health needs.”</a:t>
            </a:r>
            <a:endParaRPr lang="en-US" sz="1650" dirty="0"/>
          </a:p>
        </p:txBody>
      </p:sp>
      <p:sp>
        <p:nvSpPr>
          <p:cNvPr id="32" name="SK-26-text-31"/>
          <p:cNvSpPr/>
          <p:nvPr/>
        </p:nvSpPr>
        <p:spPr>
          <a:xfrm>
            <a:off x="9265890" y="6117282"/>
            <a:ext cx="292611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BDC3C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NICE NG71 Quality Statement</a:t>
            </a:r>
            <a:endParaRPr lang="en-US" sz="1200" dirty="0"/>
          </a:p>
        </p:txBody>
      </p:sp>
      <p:sp>
        <p:nvSpPr>
          <p:cNvPr id="33" name="SK-26-text-32"/>
          <p:cNvSpPr/>
          <p:nvPr/>
        </p:nvSpPr>
        <p:spPr>
          <a:xfrm>
            <a:off x="694879" y="6686550"/>
            <a:ext cx="343662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34" name="SK-26-text-33"/>
          <p:cNvSpPr/>
          <p:nvPr/>
        </p:nvSpPr>
        <p:spPr>
          <a:xfrm>
            <a:off x="4572000" y="6679555"/>
            <a:ext cx="76200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Parkinson's Disease — Management in Primary Care</a:t>
            </a:r>
            <a:endParaRPr lang="en-US" sz="1050" dirty="0"/>
          </a:p>
        </p:txBody>
      </p:sp>
      <p:sp>
        <p:nvSpPr>
          <p:cNvPr id="35" name="SK-26-text-34"/>
          <p:cNvSpPr/>
          <p:nvPr/>
        </p:nvSpPr>
        <p:spPr>
          <a:xfrm>
            <a:off x="11448157" y="6679555"/>
            <a:ext cx="743843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26 / 32</a:t>
            </a:r>
            <a:endParaRPr lang="en-US" sz="10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25053"/>
          </a:xfrm>
          <a:prstGeom prst="rect">
            <a:avLst/>
          </a:prstGeom>
        </p:spPr>
      </p:pic>
      <p:pic>
        <p:nvPicPr>
          <p:cNvPr id="4" name="SK-2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19373" cy="6858000"/>
          </a:xfrm>
          <a:prstGeom prst="rect">
            <a:avLst/>
          </a:prstGeom>
        </p:spPr>
      </p:pic>
      <p:pic>
        <p:nvPicPr>
          <p:cNvPr id="5" name="SK-2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569869"/>
            <a:ext cx="12192000" cy="287982"/>
          </a:xfrm>
          <a:prstGeom prst="rect">
            <a:avLst/>
          </a:prstGeom>
        </p:spPr>
      </p:pic>
      <p:pic>
        <p:nvPicPr>
          <p:cNvPr id="6" name="SK-2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0157" y="1709142"/>
            <a:ext cx="1389757" cy="38100"/>
          </a:xfrm>
          <a:prstGeom prst="rect">
            <a:avLst/>
          </a:prstGeom>
        </p:spPr>
      </p:pic>
      <p:pic>
        <p:nvPicPr>
          <p:cNvPr id="7" name="SK-2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8580" y="2338536"/>
            <a:ext cx="11131153" cy="726877"/>
          </a:xfrm>
          <a:prstGeom prst="rect">
            <a:avLst/>
          </a:prstGeom>
        </p:spPr>
      </p:pic>
      <p:pic>
        <p:nvPicPr>
          <p:cNvPr id="8" name="SK-2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2361" y="2420838"/>
            <a:ext cx="182761" cy="617190"/>
          </a:xfrm>
          <a:prstGeom prst="rect">
            <a:avLst/>
          </a:prstGeom>
        </p:spPr>
      </p:pic>
      <p:pic>
        <p:nvPicPr>
          <p:cNvPr id="9" name="SK-2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8580" y="3161407"/>
            <a:ext cx="11131153" cy="726877"/>
          </a:xfrm>
          <a:prstGeom prst="rect">
            <a:avLst/>
          </a:prstGeom>
        </p:spPr>
      </p:pic>
      <p:pic>
        <p:nvPicPr>
          <p:cNvPr id="10" name="SK-2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2361" y="3243709"/>
            <a:ext cx="182761" cy="617190"/>
          </a:xfrm>
          <a:prstGeom prst="rect">
            <a:avLst/>
          </a:prstGeom>
        </p:spPr>
      </p:pic>
      <p:pic>
        <p:nvPicPr>
          <p:cNvPr id="11" name="SK-2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8580" y="3984427"/>
            <a:ext cx="11131153" cy="726877"/>
          </a:xfrm>
          <a:prstGeom prst="rect">
            <a:avLst/>
          </a:prstGeom>
        </p:spPr>
      </p:pic>
      <p:pic>
        <p:nvPicPr>
          <p:cNvPr id="12" name="SK-27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2361" y="4066729"/>
            <a:ext cx="182761" cy="617190"/>
          </a:xfrm>
          <a:prstGeom prst="rect">
            <a:avLst/>
          </a:prstGeom>
        </p:spPr>
      </p:pic>
      <p:pic>
        <p:nvPicPr>
          <p:cNvPr id="13" name="SK-27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8580" y="4807446"/>
            <a:ext cx="11131153" cy="726877"/>
          </a:xfrm>
          <a:prstGeom prst="rect">
            <a:avLst/>
          </a:prstGeom>
        </p:spPr>
      </p:pic>
      <p:pic>
        <p:nvPicPr>
          <p:cNvPr id="14" name="SK-27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92361" y="4889748"/>
            <a:ext cx="182761" cy="617190"/>
          </a:xfrm>
          <a:prstGeom prst="rect">
            <a:avLst/>
          </a:prstGeom>
        </p:spPr>
      </p:pic>
      <p:pic>
        <p:nvPicPr>
          <p:cNvPr id="15" name="SK-27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8580" y="5630317"/>
            <a:ext cx="11131153" cy="726877"/>
          </a:xfrm>
          <a:prstGeom prst="rect">
            <a:avLst/>
          </a:prstGeom>
        </p:spPr>
      </p:pic>
      <p:pic>
        <p:nvPicPr>
          <p:cNvPr id="16" name="SK-27-img-1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2361" y="5712619"/>
            <a:ext cx="182761" cy="617190"/>
          </a:xfrm>
          <a:prstGeom prst="rect">
            <a:avLst/>
          </a:prstGeom>
        </p:spPr>
      </p:pic>
      <p:pic>
        <p:nvPicPr>
          <p:cNvPr id="17" name="SK-27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984855" y="5664696"/>
            <a:ext cx="536377" cy="534888"/>
          </a:xfrm>
          <a:prstGeom prst="rect">
            <a:avLst/>
          </a:prstGeom>
        </p:spPr>
      </p:pic>
      <p:pic>
        <p:nvPicPr>
          <p:cNvPr id="18" name="SK-27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984855" y="4869061"/>
            <a:ext cx="536377" cy="528042"/>
          </a:xfrm>
          <a:prstGeom prst="rect">
            <a:avLst/>
          </a:prstGeom>
        </p:spPr>
      </p:pic>
      <p:pic>
        <p:nvPicPr>
          <p:cNvPr id="19" name="SK-27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984855" y="4046190"/>
            <a:ext cx="536377" cy="548580"/>
          </a:xfrm>
          <a:prstGeom prst="rect">
            <a:avLst/>
          </a:prstGeom>
        </p:spPr>
      </p:pic>
      <p:pic>
        <p:nvPicPr>
          <p:cNvPr id="20" name="SK-27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984855" y="3257550"/>
            <a:ext cx="536377" cy="514350"/>
          </a:xfrm>
          <a:prstGeom prst="rect">
            <a:avLst/>
          </a:prstGeom>
        </p:spPr>
      </p:pic>
      <p:pic>
        <p:nvPicPr>
          <p:cNvPr id="21" name="SK-27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984855" y="2448223"/>
            <a:ext cx="511969" cy="521196"/>
          </a:xfrm>
          <a:prstGeom prst="rect">
            <a:avLst/>
          </a:prstGeom>
        </p:spPr>
      </p:pic>
      <p:sp>
        <p:nvSpPr>
          <p:cNvPr id="22" name="SK-27-text-21"/>
          <p:cNvSpPr/>
          <p:nvPr/>
        </p:nvSpPr>
        <p:spPr>
          <a:xfrm>
            <a:off x="3810298" y="68461"/>
            <a:ext cx="4607719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100" dirty="0"/>
          </a:p>
        </p:txBody>
      </p:sp>
      <p:sp>
        <p:nvSpPr>
          <p:cNvPr id="23" name="SK-27-text-22"/>
          <p:cNvSpPr/>
          <p:nvPr/>
        </p:nvSpPr>
        <p:spPr>
          <a:xfrm>
            <a:off x="743694" y="795486"/>
            <a:ext cx="641889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E651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TOP TIPS FOR GP TRAINEES</a:t>
            </a:r>
            <a:endParaRPr lang="en-US" sz="1725" dirty="0"/>
          </a:p>
        </p:txBody>
      </p:sp>
      <p:sp>
        <p:nvSpPr>
          <p:cNvPr id="24" name="SK-27-text-23"/>
          <p:cNvSpPr/>
          <p:nvPr/>
        </p:nvSpPr>
        <p:spPr>
          <a:xfrm>
            <a:off x="767953" y="1076623"/>
            <a:ext cx="11424047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“Part 1: The Non-Negotiables”</a:t>
            </a:r>
            <a:endParaRPr lang="en-US" sz="3750" dirty="0"/>
          </a:p>
        </p:txBody>
      </p:sp>
      <p:sp>
        <p:nvSpPr>
          <p:cNvPr id="25" name="SK-27-text-24"/>
          <p:cNvSpPr/>
          <p:nvPr/>
        </p:nvSpPr>
        <p:spPr>
          <a:xfrm>
            <a:off x="743694" y="1851571"/>
            <a:ext cx="11448306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546E7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Tips 1–5 · Referral, Safety, and Screening</a:t>
            </a:r>
            <a:endParaRPr lang="en-US" sz="2100" dirty="0"/>
          </a:p>
        </p:txBody>
      </p:sp>
      <p:sp>
        <p:nvSpPr>
          <p:cNvPr id="26" name="SK-27-text-25"/>
          <p:cNvSpPr/>
          <p:nvPr/>
        </p:nvSpPr>
        <p:spPr>
          <a:xfrm>
            <a:off x="1145977" y="2461915"/>
            <a:ext cx="11046023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01 Always refer BEFORE treating</a:t>
            </a:r>
            <a:endParaRPr lang="en-US" sz="2250" dirty="0"/>
          </a:p>
        </p:txBody>
      </p:sp>
      <p:sp>
        <p:nvSpPr>
          <p:cNvPr id="27" name="SK-27-text-26"/>
          <p:cNvSpPr/>
          <p:nvPr/>
        </p:nvSpPr>
        <p:spPr>
          <a:xfrm>
            <a:off x="2109192" y="2791123"/>
            <a:ext cx="1008280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NG71: All suspected untreated PD must be seen by a specialist before any medication is started — never initiate levodopa in primary care</a:t>
            </a:r>
            <a:endParaRPr lang="en-US" sz="1050" dirty="0"/>
          </a:p>
        </p:txBody>
      </p:sp>
      <p:sp>
        <p:nvSpPr>
          <p:cNvPr id="28" name="SK-27-text-27"/>
          <p:cNvSpPr/>
          <p:nvPr/>
        </p:nvSpPr>
        <p:spPr>
          <a:xfrm>
            <a:off x="1158180" y="3257550"/>
            <a:ext cx="11033820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02 Never prescribe metoclopramide or prochlorperazine</a:t>
            </a:r>
            <a:endParaRPr lang="en-US" sz="2250" dirty="0"/>
          </a:p>
        </p:txBody>
      </p:sp>
      <p:sp>
        <p:nvSpPr>
          <p:cNvPr id="29" name="SK-27-text-28"/>
          <p:cNvSpPr/>
          <p:nvPr/>
        </p:nvSpPr>
        <p:spPr>
          <a:xfrm>
            <a:off x="2109192" y="3600450"/>
            <a:ext cx="1008280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These block dopamine receptors and will dramatically worsen PD — use domperidone or ondansetron instead</a:t>
            </a:r>
            <a:endParaRPr lang="en-US" sz="1050" dirty="0"/>
          </a:p>
        </p:txBody>
      </p:sp>
      <p:sp>
        <p:nvSpPr>
          <p:cNvPr id="30" name="SK-27-text-29"/>
          <p:cNvSpPr/>
          <p:nvPr/>
        </p:nvSpPr>
        <p:spPr>
          <a:xfrm>
            <a:off x="1158180" y="4080421"/>
            <a:ext cx="1103382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03 Ask about non-motor features at every review</a:t>
            </a:r>
            <a:endParaRPr lang="en-US" sz="2250" dirty="0"/>
          </a:p>
        </p:txBody>
      </p:sp>
      <p:sp>
        <p:nvSpPr>
          <p:cNvPr id="31" name="SK-27-text-30"/>
          <p:cNvSpPr/>
          <p:nvPr/>
        </p:nvSpPr>
        <p:spPr>
          <a:xfrm>
            <a:off x="2109192" y="4402782"/>
            <a:ext cx="1008280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Depression and cognitive decline are frequently missed — use PHQ-9 and MoCA; non-motor symptoms often predate motor features by years</a:t>
            </a:r>
            <a:endParaRPr lang="en-US" sz="1050" dirty="0"/>
          </a:p>
        </p:txBody>
      </p:sp>
      <p:sp>
        <p:nvSpPr>
          <p:cNvPr id="32" name="SK-27-text-31"/>
          <p:cNvSpPr/>
          <p:nvPr/>
        </p:nvSpPr>
        <p:spPr>
          <a:xfrm>
            <a:off x="1158180" y="4875907"/>
            <a:ext cx="11033820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04 Screen for impulse control disorders at every visit</a:t>
            </a:r>
            <a:endParaRPr lang="en-US" sz="2250" dirty="0"/>
          </a:p>
        </p:txBody>
      </p:sp>
      <p:sp>
        <p:nvSpPr>
          <p:cNvPr id="33" name="SK-27-text-32"/>
          <p:cNvSpPr/>
          <p:nvPr/>
        </p:nvSpPr>
        <p:spPr>
          <a:xfrm>
            <a:off x="2109192" y="5211961"/>
            <a:ext cx="1008280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Patients on dopamine agonists will not volunteer gambling, hypersexuality, or binge eating — you must ask directly and sensitively</a:t>
            </a:r>
            <a:endParaRPr lang="en-US" sz="1050" dirty="0"/>
          </a:p>
        </p:txBody>
      </p:sp>
      <p:sp>
        <p:nvSpPr>
          <p:cNvPr id="34" name="SK-27-text-33"/>
          <p:cNvSpPr/>
          <p:nvPr/>
        </p:nvSpPr>
        <p:spPr>
          <a:xfrm>
            <a:off x="1158180" y="5692080"/>
            <a:ext cx="11033820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05 Document driving advice at every review</a:t>
            </a:r>
            <a:endParaRPr lang="en-US" sz="2250" dirty="0"/>
          </a:p>
        </p:txBody>
      </p:sp>
      <p:sp>
        <p:nvSpPr>
          <p:cNvPr id="35" name="SK-27-text-34"/>
          <p:cNvSpPr/>
          <p:nvPr/>
        </p:nvSpPr>
        <p:spPr>
          <a:xfrm>
            <a:off x="2109192" y="6014442"/>
            <a:ext cx="1008280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DVLA notification is the patient's legal duty — but the GP must advise and document this conversation at every review; it is a medicolegal requirement</a:t>
            </a:r>
            <a:endParaRPr lang="en-US" sz="1050" dirty="0"/>
          </a:p>
        </p:txBody>
      </p:sp>
      <p:sp>
        <p:nvSpPr>
          <p:cNvPr id="36" name="SK-27-text-35"/>
          <p:cNvSpPr/>
          <p:nvPr/>
        </p:nvSpPr>
        <p:spPr>
          <a:xfrm>
            <a:off x="487561" y="6645325"/>
            <a:ext cx="34366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37" name="SK-27-text-36"/>
          <p:cNvSpPr/>
          <p:nvPr/>
        </p:nvSpPr>
        <p:spPr>
          <a:xfrm>
            <a:off x="4509492" y="6645325"/>
            <a:ext cx="314845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Parkinson's Disease — Management in Primary Care</a:t>
            </a:r>
            <a:endParaRPr lang="en-US" sz="1050" dirty="0"/>
          </a:p>
        </p:txBody>
      </p:sp>
      <p:sp>
        <p:nvSpPr>
          <p:cNvPr id="38" name="SK-27-text-37"/>
          <p:cNvSpPr/>
          <p:nvPr/>
        </p:nvSpPr>
        <p:spPr>
          <a:xfrm>
            <a:off x="11323290" y="6645325"/>
            <a:ext cx="527298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27 / 32</a:t>
            </a:r>
            <a:endParaRPr lang="en-US" sz="10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6298" cy="6192738"/>
          </a:xfrm>
          <a:prstGeom prst="rect">
            <a:avLst/>
          </a:prstGeom>
        </p:spPr>
      </p:pic>
      <p:pic>
        <p:nvPicPr>
          <p:cNvPr id="4" name="SK-2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859" y="1486942"/>
            <a:ext cx="841177" cy="57150"/>
          </a:xfrm>
          <a:prstGeom prst="rect">
            <a:avLst/>
          </a:prstGeom>
        </p:spPr>
      </p:pic>
      <p:pic>
        <p:nvPicPr>
          <p:cNvPr id="5" name="SK-2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2338536"/>
            <a:ext cx="3596580" cy="1885950"/>
          </a:xfrm>
          <a:prstGeom prst="rect">
            <a:avLst/>
          </a:prstGeom>
        </p:spPr>
      </p:pic>
      <p:pic>
        <p:nvPicPr>
          <p:cNvPr id="6" name="SK-2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52479" y="2338536"/>
            <a:ext cx="3596580" cy="1885950"/>
          </a:xfrm>
          <a:prstGeom prst="rect">
            <a:avLst/>
          </a:prstGeom>
        </p:spPr>
      </p:pic>
      <p:pic>
        <p:nvPicPr>
          <p:cNvPr id="7" name="SK-2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83153" y="2338536"/>
            <a:ext cx="3596580" cy="1885950"/>
          </a:xfrm>
          <a:prstGeom prst="rect">
            <a:avLst/>
          </a:prstGeom>
        </p:spPr>
      </p:pic>
      <p:pic>
        <p:nvPicPr>
          <p:cNvPr id="8" name="SK-2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99357" y="4402782"/>
            <a:ext cx="4084290" cy="1604665"/>
          </a:xfrm>
          <a:prstGeom prst="rect">
            <a:avLst/>
          </a:prstGeom>
        </p:spPr>
      </p:pic>
      <p:pic>
        <p:nvPicPr>
          <p:cNvPr id="9" name="SK-2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0094" y="4402782"/>
            <a:ext cx="5449788" cy="1604665"/>
          </a:xfrm>
          <a:prstGeom prst="rect">
            <a:avLst/>
          </a:prstGeom>
        </p:spPr>
      </p:pic>
      <p:pic>
        <p:nvPicPr>
          <p:cNvPr id="10" name="SK-2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192738"/>
            <a:ext cx="12192000" cy="281136"/>
          </a:xfrm>
          <a:prstGeom prst="rect">
            <a:avLst/>
          </a:prstGeom>
        </p:spPr>
      </p:pic>
      <p:pic>
        <p:nvPicPr>
          <p:cNvPr id="11" name="SK-2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473875"/>
            <a:ext cx="12192000" cy="383977"/>
          </a:xfrm>
          <a:prstGeom prst="rect">
            <a:avLst/>
          </a:prstGeom>
        </p:spPr>
      </p:pic>
      <p:pic>
        <p:nvPicPr>
          <p:cNvPr id="12" name="SK-2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45875" y="4546848"/>
            <a:ext cx="402282" cy="370284"/>
          </a:xfrm>
          <a:prstGeom prst="rect">
            <a:avLst/>
          </a:prstGeom>
        </p:spPr>
      </p:pic>
      <p:pic>
        <p:nvPicPr>
          <p:cNvPr id="13" name="SK-2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00800" y="4539853"/>
            <a:ext cx="524173" cy="541734"/>
          </a:xfrm>
          <a:prstGeom prst="rect">
            <a:avLst/>
          </a:prstGeom>
        </p:spPr>
      </p:pic>
      <p:pic>
        <p:nvPicPr>
          <p:cNvPr id="14" name="SK-2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547271" y="4539853"/>
            <a:ext cx="365671" cy="342900"/>
          </a:xfrm>
          <a:prstGeom prst="rect">
            <a:avLst/>
          </a:prstGeom>
        </p:spPr>
      </p:pic>
      <p:pic>
        <p:nvPicPr>
          <p:cNvPr id="15" name="SK-2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133600" y="4539853"/>
            <a:ext cx="536377" cy="541734"/>
          </a:xfrm>
          <a:prstGeom prst="rect">
            <a:avLst/>
          </a:prstGeom>
        </p:spPr>
      </p:pic>
      <p:pic>
        <p:nvPicPr>
          <p:cNvPr id="16" name="SK-28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155561" y="2523679"/>
            <a:ext cx="341263" cy="349746"/>
          </a:xfrm>
          <a:prstGeom prst="rect">
            <a:avLst/>
          </a:prstGeom>
        </p:spPr>
      </p:pic>
      <p:pic>
        <p:nvPicPr>
          <p:cNvPr id="17" name="SK-28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241655" y="2509986"/>
            <a:ext cx="548580" cy="562273"/>
          </a:xfrm>
          <a:prstGeom prst="rect">
            <a:avLst/>
          </a:prstGeom>
        </p:spPr>
      </p:pic>
      <p:pic>
        <p:nvPicPr>
          <p:cNvPr id="18" name="SK-28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412682" y="2509986"/>
            <a:ext cx="341263" cy="390823"/>
          </a:xfrm>
          <a:prstGeom prst="rect">
            <a:avLst/>
          </a:prstGeom>
        </p:spPr>
      </p:pic>
      <p:pic>
        <p:nvPicPr>
          <p:cNvPr id="19" name="SK-28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486573" y="2509986"/>
            <a:ext cx="548580" cy="562273"/>
          </a:xfrm>
          <a:prstGeom prst="rect">
            <a:avLst/>
          </a:prstGeom>
        </p:spPr>
      </p:pic>
      <p:pic>
        <p:nvPicPr>
          <p:cNvPr id="20" name="SK-28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657600" y="2516832"/>
            <a:ext cx="390079" cy="363438"/>
          </a:xfrm>
          <a:prstGeom prst="rect">
            <a:avLst/>
          </a:prstGeom>
        </p:spPr>
      </p:pic>
      <p:pic>
        <p:nvPicPr>
          <p:cNvPr id="21" name="SK-28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80157" y="2509986"/>
            <a:ext cx="536377" cy="562273"/>
          </a:xfrm>
          <a:prstGeom prst="rect">
            <a:avLst/>
          </a:prstGeom>
        </p:spPr>
      </p:pic>
      <p:sp>
        <p:nvSpPr>
          <p:cNvPr id="22" name="SK-28-text-21"/>
          <p:cNvSpPr/>
          <p:nvPr/>
        </p:nvSpPr>
        <p:spPr>
          <a:xfrm>
            <a:off x="597396" y="397669"/>
            <a:ext cx="88582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370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11 · TOP TIPS FOR GP TRAINEES</a:t>
            </a:r>
            <a:endParaRPr lang="en-US" sz="1500" dirty="0"/>
          </a:p>
        </p:txBody>
      </p:sp>
      <p:sp>
        <p:nvSpPr>
          <p:cNvPr id="23" name="SK-28-text-22"/>
          <p:cNvSpPr/>
          <p:nvPr/>
        </p:nvSpPr>
        <p:spPr>
          <a:xfrm>
            <a:off x="609600" y="747415"/>
            <a:ext cx="11582400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575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Top Tips: Part 2</a:t>
            </a:r>
            <a:endParaRPr lang="en-US" sz="4575" dirty="0"/>
          </a:p>
        </p:txBody>
      </p:sp>
      <p:sp>
        <p:nvSpPr>
          <p:cNvPr id="24" name="SK-28-text-23"/>
          <p:cNvSpPr/>
          <p:nvPr/>
        </p:nvSpPr>
        <p:spPr>
          <a:xfrm>
            <a:off x="597396" y="1707505"/>
            <a:ext cx="11594604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6D6E7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Tips 6–10 · Documentation, PDNS, Medication Safety &amp; Palliative Planning</a:t>
            </a:r>
            <a:endParaRPr lang="en-US" sz="2400" dirty="0"/>
          </a:p>
        </p:txBody>
      </p:sp>
      <p:sp>
        <p:nvSpPr>
          <p:cNvPr id="25" name="SK-28-text-24"/>
          <p:cNvSpPr/>
          <p:nvPr/>
        </p:nvSpPr>
        <p:spPr>
          <a:xfrm>
            <a:off x="1353294" y="2523679"/>
            <a:ext cx="2145655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Document Driving</a:t>
            </a:r>
            <a:endParaRPr lang="en-US" sz="1875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Advice Every Time</a:t>
            </a:r>
            <a:endParaRPr lang="en-US" sz="1875" dirty="0"/>
          </a:p>
        </p:txBody>
      </p:sp>
      <p:sp>
        <p:nvSpPr>
          <p:cNvPr id="26" name="SK-28-text-25"/>
          <p:cNvSpPr/>
          <p:nvPr/>
        </p:nvSpPr>
        <p:spPr>
          <a:xfrm>
            <a:off x="804565" y="3182094"/>
            <a:ext cx="3206353" cy="9188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31F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DVLA notification and driving fitness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31F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discussion must be recorded at every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31F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review — it is a medicolegal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31F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requirement, not optional.</a:t>
            </a:r>
            <a:endParaRPr lang="en-US" sz="1500" dirty="0"/>
          </a:p>
        </p:txBody>
      </p:sp>
      <p:sp>
        <p:nvSpPr>
          <p:cNvPr id="27" name="SK-28-text-26"/>
          <p:cNvSpPr/>
          <p:nvPr/>
        </p:nvSpPr>
        <p:spPr>
          <a:xfrm>
            <a:off x="5096173" y="2516832"/>
            <a:ext cx="2121396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PDNS Is Your Most</a:t>
            </a:r>
            <a:endParaRPr lang="en-US" sz="1875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Valuable Ally</a:t>
            </a:r>
            <a:endParaRPr lang="en-US" sz="1875" dirty="0"/>
          </a:p>
        </p:txBody>
      </p:sp>
      <p:sp>
        <p:nvSpPr>
          <p:cNvPr id="28" name="SK-28-text-27"/>
          <p:cNvSpPr/>
          <p:nvPr/>
        </p:nvSpPr>
        <p:spPr>
          <a:xfrm>
            <a:off x="4510980" y="3182094"/>
            <a:ext cx="3182094" cy="9188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31F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Every PD patient must have their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31F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Parkinson’s Disease Nurse Specialist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31F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contact details. The PDNS is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31F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accessible, expert, and saves GP time.</a:t>
            </a:r>
            <a:endParaRPr lang="en-US" sz="1500" dirty="0"/>
          </a:p>
        </p:txBody>
      </p:sp>
      <p:sp>
        <p:nvSpPr>
          <p:cNvPr id="29" name="SK-28-text-28"/>
          <p:cNvSpPr/>
          <p:nvPr/>
        </p:nvSpPr>
        <p:spPr>
          <a:xfrm>
            <a:off x="8839200" y="2516832"/>
            <a:ext cx="1889671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Medications Are</a:t>
            </a:r>
            <a:endParaRPr lang="en-US" sz="1875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Time-Critical</a:t>
            </a:r>
            <a:endParaRPr lang="en-US" sz="1875" dirty="0"/>
          </a:p>
        </p:txBody>
      </p:sp>
      <p:sp>
        <p:nvSpPr>
          <p:cNvPr id="30" name="SK-28-text-29"/>
          <p:cNvSpPr/>
          <p:nvPr/>
        </p:nvSpPr>
        <p:spPr>
          <a:xfrm>
            <a:off x="8266063" y="3182094"/>
            <a:ext cx="3206353" cy="9188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31F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dose even 30 minutes late can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31F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cause severe wearing-off. State exact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31F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timings on every referral letter, sick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31F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note, and hospital communication.</a:t>
            </a:r>
            <a:endParaRPr lang="en-US" sz="1500" dirty="0"/>
          </a:p>
        </p:txBody>
      </p:sp>
      <p:sp>
        <p:nvSpPr>
          <p:cNvPr id="31" name="SK-28-text-30"/>
          <p:cNvSpPr/>
          <p:nvPr/>
        </p:nvSpPr>
        <p:spPr>
          <a:xfrm>
            <a:off x="2791867" y="4553694"/>
            <a:ext cx="2450455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Never Stop PD</a:t>
            </a:r>
            <a:endParaRPr lang="en-US" sz="1875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Medications Abruptly</a:t>
            </a:r>
            <a:endParaRPr lang="en-US" sz="1875" dirty="0"/>
          </a:p>
        </p:txBody>
      </p:sp>
      <p:sp>
        <p:nvSpPr>
          <p:cNvPr id="32" name="SK-28-text-31"/>
          <p:cNvSpPr/>
          <p:nvPr/>
        </p:nvSpPr>
        <p:spPr>
          <a:xfrm>
            <a:off x="2157859" y="5184577"/>
            <a:ext cx="3730675" cy="6719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31F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Sudden withdrawal risks neuroleptic malignancy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31F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syndrome — a life-threatening emergency. Always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31F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seek specialist advice before any medication change.</a:t>
            </a:r>
            <a:endParaRPr lang="en-US" sz="1500" dirty="0"/>
          </a:p>
        </p:txBody>
      </p:sp>
      <p:sp>
        <p:nvSpPr>
          <p:cNvPr id="33" name="SK-28-text-32"/>
          <p:cNvSpPr/>
          <p:nvPr/>
        </p:nvSpPr>
        <p:spPr>
          <a:xfrm>
            <a:off x="6998196" y="4546848"/>
            <a:ext cx="1597075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Plan Palliative</a:t>
            </a:r>
            <a:endParaRPr lang="en-US" sz="1875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Care Early</a:t>
            </a:r>
            <a:endParaRPr lang="en-US" sz="1875" dirty="0"/>
          </a:p>
        </p:txBody>
      </p:sp>
      <p:sp>
        <p:nvSpPr>
          <p:cNvPr id="34" name="SK-28-text-33"/>
          <p:cNvSpPr/>
          <p:nvPr/>
        </p:nvSpPr>
        <p:spPr>
          <a:xfrm>
            <a:off x="6400800" y="5184577"/>
            <a:ext cx="4791373" cy="6788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31F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Begin advance care planning conversations while the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31F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 has capacity — preferred place of care, DNACPR,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31F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symptom management goals.</a:t>
            </a:r>
            <a:endParaRPr lang="en-US" sz="1500" dirty="0"/>
          </a:p>
        </p:txBody>
      </p:sp>
      <p:sp>
        <p:nvSpPr>
          <p:cNvPr id="35" name="SK-28-text-34"/>
          <p:cNvSpPr/>
          <p:nvPr/>
        </p:nvSpPr>
        <p:spPr>
          <a:xfrm>
            <a:off x="3450282" y="6220123"/>
            <a:ext cx="874171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🔗 Parkinson’s UK Helpline: 0808 800 0303 · www.parkinsons.org.uk</a:t>
            </a:r>
            <a:endParaRPr lang="en-US" sz="1350" dirty="0"/>
          </a:p>
        </p:txBody>
      </p:sp>
      <p:sp>
        <p:nvSpPr>
          <p:cNvPr id="36" name="SK-28-text-35"/>
          <p:cNvSpPr/>
          <p:nvPr/>
        </p:nvSpPr>
        <p:spPr>
          <a:xfrm>
            <a:off x="597396" y="6583561"/>
            <a:ext cx="11594604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— Parkinson’s Disease in Primary Care</a:t>
            </a:r>
            <a:endParaRPr lang="en-US" sz="1200" dirty="0"/>
          </a:p>
        </p:txBody>
      </p:sp>
      <p:sp>
        <p:nvSpPr>
          <p:cNvPr id="37" name="SK-28-text-36"/>
          <p:cNvSpPr/>
          <p:nvPr/>
        </p:nvSpPr>
        <p:spPr>
          <a:xfrm>
            <a:off x="5839867" y="6583561"/>
            <a:ext cx="18440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28 / 32</a:t>
            </a:r>
            <a:endParaRPr lang="en-US" sz="1200" dirty="0"/>
          </a:p>
        </p:txBody>
      </p:sp>
      <p:sp>
        <p:nvSpPr>
          <p:cNvPr id="38" name="SK-28-text-37"/>
          <p:cNvSpPr/>
          <p:nvPr/>
        </p:nvSpPr>
        <p:spPr>
          <a:xfrm>
            <a:off x="10094863" y="6590407"/>
            <a:ext cx="2097137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6298" cy="6549330"/>
          </a:xfrm>
          <a:prstGeom prst="rect">
            <a:avLst/>
          </a:prstGeom>
        </p:spPr>
      </p:pic>
      <p:pic>
        <p:nvPicPr>
          <p:cNvPr id="4" name="SK-2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5" name="SK-2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4361" y="6617940"/>
            <a:ext cx="1462980" cy="205680"/>
          </a:xfrm>
          <a:prstGeom prst="rect">
            <a:avLst/>
          </a:prstGeom>
        </p:spPr>
      </p:pic>
      <p:pic>
        <p:nvPicPr>
          <p:cNvPr id="6" name="SK-2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859" y="1748730"/>
            <a:ext cx="5376565" cy="822871"/>
          </a:xfrm>
          <a:prstGeom prst="rect">
            <a:avLst/>
          </a:prstGeom>
        </p:spPr>
      </p:pic>
      <p:pic>
        <p:nvPicPr>
          <p:cNvPr id="7" name="SK-2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3859" y="1748730"/>
            <a:ext cx="280392" cy="822871"/>
          </a:xfrm>
          <a:prstGeom prst="rect">
            <a:avLst/>
          </a:prstGeom>
        </p:spPr>
      </p:pic>
      <p:pic>
        <p:nvPicPr>
          <p:cNvPr id="8" name="SK-2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42298" y="1748730"/>
            <a:ext cx="5376565" cy="822871"/>
          </a:xfrm>
          <a:prstGeom prst="rect">
            <a:avLst/>
          </a:prstGeom>
        </p:spPr>
      </p:pic>
      <p:pic>
        <p:nvPicPr>
          <p:cNvPr id="9" name="SK-2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42298" y="1748730"/>
            <a:ext cx="280392" cy="822871"/>
          </a:xfrm>
          <a:prstGeom prst="rect">
            <a:avLst/>
          </a:prstGeom>
        </p:spPr>
      </p:pic>
      <p:pic>
        <p:nvPicPr>
          <p:cNvPr id="10" name="SK-2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3859" y="2647057"/>
            <a:ext cx="5376565" cy="822871"/>
          </a:xfrm>
          <a:prstGeom prst="rect">
            <a:avLst/>
          </a:prstGeom>
        </p:spPr>
      </p:pic>
      <p:pic>
        <p:nvPicPr>
          <p:cNvPr id="11" name="SK-2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3859" y="2647057"/>
            <a:ext cx="280392" cy="822871"/>
          </a:xfrm>
          <a:prstGeom prst="rect">
            <a:avLst/>
          </a:prstGeom>
        </p:spPr>
      </p:pic>
      <p:pic>
        <p:nvPicPr>
          <p:cNvPr id="12" name="SK-2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42298" y="2647057"/>
            <a:ext cx="5376565" cy="822871"/>
          </a:xfrm>
          <a:prstGeom prst="rect">
            <a:avLst/>
          </a:prstGeom>
        </p:spPr>
      </p:pic>
      <p:pic>
        <p:nvPicPr>
          <p:cNvPr id="13" name="SK-2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42298" y="2647057"/>
            <a:ext cx="280392" cy="822871"/>
          </a:xfrm>
          <a:prstGeom prst="rect">
            <a:avLst/>
          </a:prstGeom>
        </p:spPr>
      </p:pic>
      <p:pic>
        <p:nvPicPr>
          <p:cNvPr id="14" name="SK-2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3859" y="3545532"/>
            <a:ext cx="5376565" cy="822871"/>
          </a:xfrm>
          <a:prstGeom prst="rect">
            <a:avLst/>
          </a:prstGeom>
        </p:spPr>
      </p:pic>
      <p:pic>
        <p:nvPicPr>
          <p:cNvPr id="15" name="SK-29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3859" y="3545532"/>
            <a:ext cx="280392" cy="822871"/>
          </a:xfrm>
          <a:prstGeom prst="rect">
            <a:avLst/>
          </a:prstGeom>
        </p:spPr>
      </p:pic>
      <p:pic>
        <p:nvPicPr>
          <p:cNvPr id="16" name="SK-29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42298" y="3545532"/>
            <a:ext cx="5376565" cy="822871"/>
          </a:xfrm>
          <a:prstGeom prst="rect">
            <a:avLst/>
          </a:prstGeom>
        </p:spPr>
      </p:pic>
      <p:pic>
        <p:nvPicPr>
          <p:cNvPr id="17" name="SK-29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42298" y="3545532"/>
            <a:ext cx="280392" cy="822871"/>
          </a:xfrm>
          <a:prstGeom prst="rect">
            <a:avLst/>
          </a:prstGeom>
        </p:spPr>
      </p:pic>
      <p:pic>
        <p:nvPicPr>
          <p:cNvPr id="18" name="SK-29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3859" y="4443859"/>
            <a:ext cx="5376565" cy="822871"/>
          </a:xfrm>
          <a:prstGeom prst="rect">
            <a:avLst/>
          </a:prstGeom>
        </p:spPr>
      </p:pic>
      <p:pic>
        <p:nvPicPr>
          <p:cNvPr id="19" name="SK-29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3859" y="4443859"/>
            <a:ext cx="280392" cy="822871"/>
          </a:xfrm>
          <a:prstGeom prst="rect">
            <a:avLst/>
          </a:prstGeom>
        </p:spPr>
      </p:pic>
      <p:pic>
        <p:nvPicPr>
          <p:cNvPr id="20" name="SK-29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42298" y="4443859"/>
            <a:ext cx="5376565" cy="822871"/>
          </a:xfrm>
          <a:prstGeom prst="rect">
            <a:avLst/>
          </a:prstGeom>
        </p:spPr>
      </p:pic>
      <p:pic>
        <p:nvPicPr>
          <p:cNvPr id="21" name="SK-29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242298" y="4443859"/>
            <a:ext cx="280392" cy="822871"/>
          </a:xfrm>
          <a:prstGeom prst="rect">
            <a:avLst/>
          </a:prstGeom>
        </p:spPr>
      </p:pic>
      <p:pic>
        <p:nvPicPr>
          <p:cNvPr id="22" name="SK-29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33859" y="5342334"/>
            <a:ext cx="5376565" cy="822871"/>
          </a:xfrm>
          <a:prstGeom prst="rect">
            <a:avLst/>
          </a:prstGeom>
        </p:spPr>
      </p:pic>
      <p:pic>
        <p:nvPicPr>
          <p:cNvPr id="23" name="SK-29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33859" y="5342334"/>
            <a:ext cx="280392" cy="822871"/>
          </a:xfrm>
          <a:prstGeom prst="rect">
            <a:avLst/>
          </a:prstGeom>
        </p:spPr>
      </p:pic>
      <p:pic>
        <p:nvPicPr>
          <p:cNvPr id="24" name="SK-29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242298" y="5342334"/>
            <a:ext cx="5376565" cy="822871"/>
          </a:xfrm>
          <a:prstGeom prst="rect">
            <a:avLst/>
          </a:prstGeom>
        </p:spPr>
      </p:pic>
      <p:pic>
        <p:nvPicPr>
          <p:cNvPr id="25" name="SK-29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242298" y="5342334"/>
            <a:ext cx="280392" cy="822871"/>
          </a:xfrm>
          <a:prstGeom prst="rect">
            <a:avLst/>
          </a:prstGeom>
        </p:spPr>
      </p:pic>
      <p:sp>
        <p:nvSpPr>
          <p:cNvPr id="26" name="SK-29-text-25"/>
          <p:cNvSpPr/>
          <p:nvPr/>
        </p:nvSpPr>
        <p:spPr>
          <a:xfrm>
            <a:off x="658267" y="329059"/>
            <a:ext cx="773239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12 · EXAM PREPARATION</a:t>
            </a:r>
            <a:endParaRPr lang="en-US" sz="1650" dirty="0"/>
          </a:p>
        </p:txBody>
      </p:sp>
      <p:sp>
        <p:nvSpPr>
          <p:cNvPr id="27" name="SK-29-text-26"/>
          <p:cNvSpPr/>
          <p:nvPr/>
        </p:nvSpPr>
        <p:spPr>
          <a:xfrm>
            <a:off x="658267" y="603498"/>
            <a:ext cx="11533733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8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High-Yield Points</a:t>
            </a:r>
            <a:endParaRPr lang="en-US" sz="4800" dirty="0"/>
          </a:p>
        </p:txBody>
      </p:sp>
      <p:sp>
        <p:nvSpPr>
          <p:cNvPr id="28" name="SK-29-text-27"/>
          <p:cNvSpPr/>
          <p:nvPr/>
        </p:nvSpPr>
        <p:spPr>
          <a:xfrm>
            <a:off x="658267" y="1357759"/>
            <a:ext cx="11533733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facts every GP trainee must know cold</a:t>
            </a:r>
            <a:endParaRPr lang="en-US" sz="2100" dirty="0"/>
          </a:p>
        </p:txBody>
      </p:sp>
      <p:sp>
        <p:nvSpPr>
          <p:cNvPr id="29" name="SK-29-text-28"/>
          <p:cNvSpPr/>
          <p:nvPr/>
        </p:nvSpPr>
        <p:spPr>
          <a:xfrm>
            <a:off x="1011882" y="1844725"/>
            <a:ext cx="193738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8E44A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DIAGNOSIS</a:t>
            </a:r>
            <a:endParaRPr lang="en-US" sz="1350" dirty="0"/>
          </a:p>
        </p:txBody>
      </p:sp>
      <p:sp>
        <p:nvSpPr>
          <p:cNvPr id="30" name="SK-29-text-29"/>
          <p:cNvSpPr/>
          <p:nvPr/>
        </p:nvSpPr>
        <p:spPr>
          <a:xfrm>
            <a:off x="1011882" y="2043559"/>
            <a:ext cx="4645075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Bradykinesia MUST be present for PD diagnosis —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tremor alone is not enough</a:t>
            </a:r>
            <a:endParaRPr lang="en-US" sz="1650" dirty="0"/>
          </a:p>
        </p:txBody>
      </p:sp>
      <p:sp>
        <p:nvSpPr>
          <p:cNvPr id="31" name="SK-29-text-30"/>
          <p:cNvSpPr/>
          <p:nvPr/>
        </p:nvSpPr>
        <p:spPr>
          <a:xfrm>
            <a:off x="1011882" y="2756892"/>
            <a:ext cx="25546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DIFFERENTIAL</a:t>
            </a:r>
            <a:endParaRPr lang="en-US" sz="1350" dirty="0"/>
          </a:p>
        </p:txBody>
      </p:sp>
      <p:sp>
        <p:nvSpPr>
          <p:cNvPr id="32" name="SK-29-text-31"/>
          <p:cNvSpPr/>
          <p:nvPr/>
        </p:nvSpPr>
        <p:spPr>
          <a:xfrm>
            <a:off x="1011882" y="2962573"/>
            <a:ext cx="4706094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Essential Tremor 8–10× more common PD — action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tremor, bilateral, improves with alcohol</a:t>
            </a:r>
            <a:endParaRPr lang="en-US" sz="1650" dirty="0"/>
          </a:p>
        </p:txBody>
      </p:sp>
      <p:sp>
        <p:nvSpPr>
          <p:cNvPr id="33" name="SK-29-text-32"/>
          <p:cNvSpPr/>
          <p:nvPr/>
        </p:nvSpPr>
        <p:spPr>
          <a:xfrm>
            <a:off x="1011882" y="3682603"/>
            <a:ext cx="399478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74C3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MEDICATIONS — AVOID</a:t>
            </a:r>
            <a:endParaRPr lang="en-US" sz="1350" dirty="0"/>
          </a:p>
        </p:txBody>
      </p:sp>
      <p:sp>
        <p:nvSpPr>
          <p:cNvPr id="34" name="SK-29-text-33"/>
          <p:cNvSpPr/>
          <p:nvPr/>
        </p:nvSpPr>
        <p:spPr>
          <a:xfrm>
            <a:off x="1011882" y="3881586"/>
            <a:ext cx="4803577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❌ Metoclopramide and prochlorperazine are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absolutely contraindicated — use domperidone only</a:t>
            </a:r>
            <a:endParaRPr lang="en-US" sz="1650" dirty="0"/>
          </a:p>
        </p:txBody>
      </p:sp>
      <p:sp>
        <p:nvSpPr>
          <p:cNvPr id="35" name="SK-29-text-34"/>
          <p:cNvSpPr/>
          <p:nvPr/>
        </p:nvSpPr>
        <p:spPr>
          <a:xfrm>
            <a:off x="1011882" y="4601617"/>
            <a:ext cx="35833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DVLA Notification</a:t>
            </a:r>
            <a:endParaRPr lang="en-US" sz="1350" dirty="0"/>
          </a:p>
        </p:txBody>
      </p:sp>
      <p:sp>
        <p:nvSpPr>
          <p:cNvPr id="36" name="SK-29-text-35"/>
          <p:cNvSpPr/>
          <p:nvPr/>
        </p:nvSpPr>
        <p:spPr>
          <a:xfrm>
            <a:off x="1011882" y="4807446"/>
            <a:ext cx="4974282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 must notify DVLA at diagnosis — Group 2 (HGV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/bus) usually barred; Group 1 may continue if controlled</a:t>
            </a:r>
            <a:endParaRPr lang="en-US" sz="1650" dirty="0"/>
          </a:p>
        </p:txBody>
      </p:sp>
      <p:sp>
        <p:nvSpPr>
          <p:cNvPr id="37" name="SK-29-text-36"/>
          <p:cNvSpPr/>
          <p:nvPr/>
        </p:nvSpPr>
        <p:spPr>
          <a:xfrm>
            <a:off x="1011882" y="5541169"/>
            <a:ext cx="193738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8E44A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TREATMENT</a:t>
            </a:r>
            <a:endParaRPr lang="en-US" sz="1350" dirty="0"/>
          </a:p>
        </p:txBody>
      </p:sp>
      <p:sp>
        <p:nvSpPr>
          <p:cNvPr id="38" name="SK-29-text-37"/>
          <p:cNvSpPr/>
          <p:nvPr/>
        </p:nvSpPr>
        <p:spPr>
          <a:xfrm>
            <a:off x="1011882" y="5740003"/>
            <a:ext cx="4498777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PD Dementia = NICE first-line for PD dementia —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specialist-initiated</a:t>
            </a:r>
            <a:endParaRPr lang="en-US" sz="1650" dirty="0"/>
          </a:p>
        </p:txBody>
      </p:sp>
      <p:sp>
        <p:nvSpPr>
          <p:cNvPr id="39" name="SK-29-text-38"/>
          <p:cNvSpPr/>
          <p:nvPr/>
        </p:nvSpPr>
        <p:spPr>
          <a:xfrm>
            <a:off x="6620173" y="1844725"/>
            <a:ext cx="193738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8E44A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DIAGNOSIS</a:t>
            </a:r>
            <a:endParaRPr lang="en-US" sz="1350" dirty="0"/>
          </a:p>
        </p:txBody>
      </p:sp>
      <p:sp>
        <p:nvSpPr>
          <p:cNvPr id="40" name="SK-29-text-39"/>
          <p:cNvSpPr/>
          <p:nvPr/>
        </p:nvSpPr>
        <p:spPr>
          <a:xfrm>
            <a:off x="6607969" y="2043559"/>
            <a:ext cx="4754761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NG71: Refer to specialist BEFORE starting any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treatment — never initiate levodopa in primary care</a:t>
            </a:r>
            <a:endParaRPr lang="en-US" sz="1650" dirty="0"/>
          </a:p>
        </p:txBody>
      </p:sp>
      <p:sp>
        <p:nvSpPr>
          <p:cNvPr id="41" name="SK-29-text-40"/>
          <p:cNvSpPr/>
          <p:nvPr/>
        </p:nvSpPr>
        <p:spPr>
          <a:xfrm>
            <a:off x="6620173" y="2756892"/>
            <a:ext cx="25546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DIFFERENTIAL</a:t>
            </a:r>
            <a:endParaRPr lang="en-US" sz="1350" dirty="0"/>
          </a:p>
        </p:txBody>
      </p:sp>
      <p:sp>
        <p:nvSpPr>
          <p:cNvPr id="42" name="SK-29-text-41"/>
          <p:cNvSpPr/>
          <p:nvPr/>
        </p:nvSpPr>
        <p:spPr>
          <a:xfrm>
            <a:off x="6607969" y="2962573"/>
            <a:ext cx="4925467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Drug-Induced Parkinsonism Alt for metoclopramide,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prochlorperazine, antipsychotics on the drug list</a:t>
            </a:r>
            <a:endParaRPr lang="en-US" sz="1650" dirty="0"/>
          </a:p>
        </p:txBody>
      </p:sp>
      <p:sp>
        <p:nvSpPr>
          <p:cNvPr id="43" name="SK-29-text-42"/>
          <p:cNvSpPr/>
          <p:nvPr/>
        </p:nvSpPr>
        <p:spPr>
          <a:xfrm>
            <a:off x="6620173" y="3682603"/>
            <a:ext cx="378904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7AE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MEDICATIONS — SAFE</a:t>
            </a:r>
            <a:endParaRPr lang="en-US" sz="1350" dirty="0"/>
          </a:p>
        </p:txBody>
      </p:sp>
      <p:sp>
        <p:nvSpPr>
          <p:cNvPr id="44" name="SK-29-text-43"/>
          <p:cNvSpPr/>
          <p:nvPr/>
        </p:nvSpPr>
        <p:spPr>
          <a:xfrm>
            <a:off x="6620173" y="3874740"/>
            <a:ext cx="4974282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✅ Safe Anti-emetic Domperidone 10mg = preferred;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ondansetron also safe in PD</a:t>
            </a:r>
            <a:endParaRPr lang="en-US" sz="1650" dirty="0"/>
          </a:p>
        </p:txBody>
      </p:sp>
      <p:sp>
        <p:nvSpPr>
          <p:cNvPr id="45" name="SK-29-text-44"/>
          <p:cNvSpPr/>
          <p:nvPr/>
        </p:nvSpPr>
        <p:spPr>
          <a:xfrm>
            <a:off x="6620173" y="4601617"/>
            <a:ext cx="337756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DVLA · GP's Duty</a:t>
            </a:r>
            <a:endParaRPr lang="en-US" sz="1350" dirty="0"/>
          </a:p>
        </p:txBody>
      </p:sp>
      <p:sp>
        <p:nvSpPr>
          <p:cNvPr id="46" name="SK-29-text-45"/>
          <p:cNvSpPr/>
          <p:nvPr/>
        </p:nvSpPr>
        <p:spPr>
          <a:xfrm>
            <a:off x="6607969" y="4821138"/>
            <a:ext cx="4303663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 advises patient to notify — does not report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directly unless patient refuses and poses risk</a:t>
            </a:r>
            <a:endParaRPr lang="en-US" sz="1650" dirty="0"/>
          </a:p>
        </p:txBody>
      </p:sp>
      <p:sp>
        <p:nvSpPr>
          <p:cNvPr id="47" name="SK-29-text-46"/>
          <p:cNvSpPr/>
          <p:nvPr/>
        </p:nvSpPr>
        <p:spPr>
          <a:xfrm>
            <a:off x="6607969" y="5541169"/>
            <a:ext cx="558403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2024 · Opicapone — New 2024</a:t>
            </a:r>
            <a:endParaRPr lang="en-US" sz="1350" dirty="0"/>
          </a:p>
        </p:txBody>
      </p:sp>
      <p:sp>
        <p:nvSpPr>
          <p:cNvPr id="48" name="SK-29-text-47"/>
          <p:cNvSpPr/>
          <p:nvPr/>
        </p:nvSpPr>
        <p:spPr>
          <a:xfrm>
            <a:off x="6607969" y="5760690"/>
            <a:ext cx="5010894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Opicapone 50mg OD at bedtime — now recommended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motor fluctuations (NICE NG71, Dec 2024)</a:t>
            </a:r>
            <a:endParaRPr lang="en-US" sz="1650" dirty="0"/>
          </a:p>
        </p:txBody>
      </p:sp>
      <p:sp>
        <p:nvSpPr>
          <p:cNvPr id="49" name="SK-29-text-48"/>
          <p:cNvSpPr/>
          <p:nvPr/>
        </p:nvSpPr>
        <p:spPr>
          <a:xfrm>
            <a:off x="597396" y="6645325"/>
            <a:ext cx="90373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AKT Exam Preparation</a:t>
            </a:r>
            <a:endParaRPr lang="en-US" sz="1200" dirty="0"/>
          </a:p>
        </p:txBody>
      </p:sp>
      <p:sp>
        <p:nvSpPr>
          <p:cNvPr id="50" name="SK-29-text-49"/>
          <p:cNvSpPr/>
          <p:nvPr/>
        </p:nvSpPr>
        <p:spPr>
          <a:xfrm>
            <a:off x="5474196" y="6645325"/>
            <a:ext cx="296608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HIGH-YIELD</a:t>
            </a:r>
            <a:endParaRPr lang="en-US" sz="1350" dirty="0"/>
          </a:p>
        </p:txBody>
      </p:sp>
      <p:sp>
        <p:nvSpPr>
          <p:cNvPr id="51" name="SK-29-text-50"/>
          <p:cNvSpPr/>
          <p:nvPr/>
        </p:nvSpPr>
        <p:spPr>
          <a:xfrm>
            <a:off x="9131796" y="6645325"/>
            <a:ext cx="3060204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Page 29 of 32 · 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199" y="0"/>
            <a:ext cx="28575" cy="2098477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267" y="2323654"/>
            <a:ext cx="1536055" cy="57150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5945832"/>
            <a:ext cx="11155561" cy="418207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88674" y="5829555"/>
            <a:ext cx="1109365" cy="281136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542484"/>
            <a:ext cx="12192000" cy="315367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063" y="6000750"/>
            <a:ext cx="219373" cy="274290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74282" y="603498"/>
            <a:ext cx="6888361" cy="5109121"/>
          </a:xfrm>
          <a:prstGeom prst="rect">
            <a:avLst/>
          </a:prstGeom>
        </p:spPr>
      </p:pic>
      <p:sp>
        <p:nvSpPr>
          <p:cNvPr id="10" name="SK-3-text-9"/>
          <p:cNvSpPr/>
          <p:nvPr/>
        </p:nvSpPr>
        <p:spPr>
          <a:xfrm>
            <a:off x="621655" y="630882"/>
            <a:ext cx="6594158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E36C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1 · INTRODUCTION</a:t>
            </a:r>
            <a:endParaRPr lang="en-US" sz="1725" dirty="0"/>
          </a:p>
        </p:txBody>
      </p:sp>
      <p:sp>
        <p:nvSpPr>
          <p:cNvPr id="11" name="SK-3-text-10"/>
          <p:cNvSpPr/>
          <p:nvPr/>
        </p:nvSpPr>
        <p:spPr>
          <a:xfrm>
            <a:off x="621655" y="987475"/>
            <a:ext cx="4108698" cy="10903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4208"/>
              </a:lnSpc>
              <a:buNone/>
            </a:pPr>
            <a:r>
              <a:rPr lang="en-US" sz="3825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GP's Role in</a:t>
            </a:r>
            <a:endParaRPr lang="en-US" sz="3825" dirty="0"/>
          </a:p>
          <a:p>
            <a:pPr marL="0" indent="0" algn="l">
              <a:lnSpc>
                <a:spcPts val="4208"/>
              </a:lnSpc>
              <a:buNone/>
            </a:pPr>
            <a:r>
              <a:rPr lang="en-US" sz="3825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Parkinson's Care</a:t>
            </a:r>
            <a:endParaRPr lang="en-US" sz="3825" dirty="0"/>
          </a:p>
        </p:txBody>
      </p:sp>
      <p:sp>
        <p:nvSpPr>
          <p:cNvPr id="12" name="SK-3-text-11"/>
          <p:cNvSpPr/>
          <p:nvPr/>
        </p:nvSpPr>
        <p:spPr>
          <a:xfrm>
            <a:off x="609600" y="2653903"/>
            <a:ext cx="3986659" cy="13029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35"/>
              </a:lnSpc>
              <a:buNone/>
            </a:pPr>
            <a:r>
              <a:rPr lang="en-US" sz="19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GP is not a bystander —</a:t>
            </a:r>
            <a:endParaRPr lang="en-US" sz="1950" dirty="0"/>
          </a:p>
          <a:p>
            <a:pPr marL="0" indent="0" algn="l">
              <a:lnSpc>
                <a:spcPts val="2535"/>
              </a:lnSpc>
              <a:buNone/>
            </a:pPr>
            <a:r>
              <a:rPr lang="en-US" sz="19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from first suspicion to end of life,</a:t>
            </a:r>
            <a:endParaRPr lang="en-US" sz="1950" dirty="0"/>
          </a:p>
          <a:p>
            <a:pPr marL="0" indent="0" algn="l">
              <a:lnSpc>
                <a:spcPts val="2535"/>
              </a:lnSpc>
              <a:buNone/>
            </a:pPr>
            <a:r>
              <a:rPr lang="en-US" sz="19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GP coordinates, supports,</a:t>
            </a:r>
            <a:endParaRPr lang="en-US" sz="1950" dirty="0"/>
          </a:p>
          <a:p>
            <a:pPr marL="0" indent="0" algn="l">
              <a:lnSpc>
                <a:spcPts val="2535"/>
              </a:lnSpc>
              <a:buNone/>
            </a:pPr>
            <a:r>
              <a:rPr lang="en-US" sz="19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advocates.</a:t>
            </a:r>
            <a:endParaRPr lang="en-US" sz="1950" dirty="0"/>
          </a:p>
        </p:txBody>
      </p:sp>
      <p:sp>
        <p:nvSpPr>
          <p:cNvPr id="13" name="SK-3-text-12"/>
          <p:cNvSpPr/>
          <p:nvPr/>
        </p:nvSpPr>
        <p:spPr>
          <a:xfrm>
            <a:off x="926455" y="6028134"/>
            <a:ext cx="1126554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PDNS is your most valuable MDT partner — ensure every PD patient has their PDNS contact details.</a:t>
            </a:r>
            <a:endParaRPr lang="en-US" sz="1725" dirty="0"/>
          </a:p>
        </p:txBody>
      </p:sp>
      <p:sp>
        <p:nvSpPr>
          <p:cNvPr id="14" name="SK-3-text-13"/>
          <p:cNvSpPr/>
          <p:nvPr/>
        </p:nvSpPr>
        <p:spPr>
          <a:xfrm>
            <a:off x="10729019" y="5874129"/>
            <a:ext cx="163383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NG71</a:t>
            </a:r>
            <a:endParaRPr lang="en-US" sz="1425" dirty="0"/>
          </a:p>
        </p:txBody>
      </p:sp>
      <p:sp>
        <p:nvSpPr>
          <p:cNvPr id="15" name="SK-3-text-14"/>
          <p:cNvSpPr/>
          <p:nvPr/>
        </p:nvSpPr>
        <p:spPr>
          <a:xfrm>
            <a:off x="475357" y="6624786"/>
            <a:ext cx="39166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16" name="SK-3-text-15"/>
          <p:cNvSpPr/>
          <p:nvPr/>
        </p:nvSpPr>
        <p:spPr>
          <a:xfrm>
            <a:off x="4389090" y="6624786"/>
            <a:ext cx="780291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Parkinson's Disease — Management in Primary Care</a:t>
            </a:r>
            <a:endParaRPr lang="en-US" sz="1200" dirty="0"/>
          </a:p>
        </p:txBody>
      </p:sp>
      <p:sp>
        <p:nvSpPr>
          <p:cNvPr id="17" name="SK-3-text-16"/>
          <p:cNvSpPr/>
          <p:nvPr/>
        </p:nvSpPr>
        <p:spPr>
          <a:xfrm>
            <a:off x="10826353" y="6624786"/>
            <a:ext cx="136564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Page 3 of 32</a:t>
            </a:r>
            <a:endParaRPr lang="en-US" sz="12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K-30-img-8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788" y="1618357"/>
            <a:ext cx="10789890" cy="617190"/>
          </a:xfrm>
          <a:prstGeom prst="rect">
            <a:avLst/>
          </a:prstGeom>
        </p:spPr>
      </p:pic>
      <p:pic>
        <p:nvPicPr>
          <p:cNvPr id="11" name="SK-30-img-1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788" y="2407146"/>
            <a:ext cx="10789890" cy="720030"/>
          </a:xfrm>
          <a:prstGeom prst="rect">
            <a:avLst/>
          </a:prstGeom>
        </p:spPr>
      </p:pic>
      <p:pic>
        <p:nvPicPr>
          <p:cNvPr id="17" name="SK-30-img-1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788" y="5191423"/>
            <a:ext cx="8351490" cy="870942"/>
          </a:xfrm>
          <a:prstGeom prst="rect">
            <a:avLst/>
          </a:prstGeom>
        </p:spPr>
      </p:pic>
      <p:pic>
        <p:nvPicPr>
          <p:cNvPr id="15" name="SK-30-img-1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788" y="4149030"/>
            <a:ext cx="8351490" cy="898327"/>
          </a:xfrm>
          <a:prstGeom prst="rect">
            <a:avLst/>
          </a:prstGeom>
        </p:spPr>
      </p:pic>
      <p:pic>
        <p:nvPicPr>
          <p:cNvPr id="13" name="SK-30-img-12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7788" y="3291780"/>
            <a:ext cx="10789890" cy="678805"/>
          </a:xfrm>
          <a:prstGeom prst="rect">
            <a:avLst/>
          </a:prstGeom>
        </p:spPr>
      </p:pic>
      <p:pic>
        <p:nvPicPr>
          <p:cNvPr id="2" name="SK-30-img-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0-img-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438894" cy="6391573"/>
          </a:xfrm>
          <a:prstGeom prst="rect">
            <a:avLst/>
          </a:prstGeom>
        </p:spPr>
      </p:pic>
      <p:pic>
        <p:nvPicPr>
          <p:cNvPr id="4" name="SK-30-img-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391573"/>
            <a:ext cx="12192000" cy="466279"/>
          </a:xfrm>
          <a:prstGeom prst="rect">
            <a:avLst/>
          </a:prstGeom>
        </p:spPr>
      </p:pic>
      <p:pic>
        <p:nvPicPr>
          <p:cNvPr id="5" name="SK-30-img-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5825" y="411361"/>
            <a:ext cx="57150" cy="960090"/>
          </a:xfrm>
          <a:prstGeom prst="rect">
            <a:avLst/>
          </a:prstGeom>
        </p:spPr>
      </p:pic>
      <p:pic>
        <p:nvPicPr>
          <p:cNvPr id="8" name="SK-30-img-7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48494" y="1508671"/>
            <a:ext cx="1487388" cy="205680"/>
          </a:xfrm>
          <a:prstGeom prst="rect">
            <a:avLst/>
          </a:prstGeom>
        </p:spPr>
      </p:pic>
      <p:pic>
        <p:nvPicPr>
          <p:cNvPr id="10" name="SK-30-img-9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365" y="2311003"/>
            <a:ext cx="3328392" cy="274290"/>
          </a:xfrm>
          <a:prstGeom prst="rect">
            <a:avLst/>
          </a:prstGeom>
        </p:spPr>
      </p:pic>
      <p:pic>
        <p:nvPicPr>
          <p:cNvPr id="12" name="SK-30-img-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48494" y="3195786"/>
            <a:ext cx="1487388" cy="219373"/>
          </a:xfrm>
          <a:prstGeom prst="rect">
            <a:avLst/>
          </a:prstGeom>
        </p:spPr>
      </p:pic>
      <p:pic>
        <p:nvPicPr>
          <p:cNvPr id="14" name="SK-3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36290" y="4046190"/>
            <a:ext cx="2999184" cy="219373"/>
          </a:xfrm>
          <a:prstGeom prst="rect">
            <a:avLst/>
          </a:prstGeom>
        </p:spPr>
      </p:pic>
      <p:pic>
        <p:nvPicPr>
          <p:cNvPr id="16" name="SK-30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48494" y="5088582"/>
            <a:ext cx="1145977" cy="226219"/>
          </a:xfrm>
          <a:prstGeom prst="rect">
            <a:avLst/>
          </a:prstGeom>
        </p:spPr>
      </p:pic>
      <p:pic>
        <p:nvPicPr>
          <p:cNvPr id="18" name="SK-30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351169" y="4306788"/>
            <a:ext cx="2401788" cy="1961257"/>
          </a:xfrm>
          <a:prstGeom prst="rect">
            <a:avLst/>
          </a:prstGeom>
        </p:spPr>
      </p:pic>
      <p:sp>
        <p:nvSpPr>
          <p:cNvPr id="19" name="SK-30-text-18"/>
          <p:cNvSpPr/>
          <p:nvPr/>
        </p:nvSpPr>
        <p:spPr>
          <a:xfrm>
            <a:off x="151358" y="116532"/>
            <a:ext cx="231577" cy="1364605"/>
          </a:xfrm>
          <a:prstGeom prst="rect">
            <a:avLst/>
          </a:prstGeom>
          <a:noFill/>
          <a:ln/>
        </p:spPr>
        <p:txBody>
          <a:bodyPr vert="vert" wrap="none" lIns="0" tIns="0" rIns="0" bIns="0" rtlCol="0" anchor="ctr"/>
          <a:lstStyle/>
          <a:p>
            <a:pPr marL="0" indent="0" algn="l">
              <a:buNone/>
            </a:pPr>
            <a:r>
              <a:rPr lang="en-US" sz="67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</a:t>
            </a:r>
            <a:endParaRPr lang="en-US" sz="675" dirty="0"/>
          </a:p>
        </p:txBody>
      </p:sp>
      <p:sp>
        <p:nvSpPr>
          <p:cNvPr id="20" name="SK-30-text-19"/>
          <p:cNvSpPr/>
          <p:nvPr/>
        </p:nvSpPr>
        <p:spPr>
          <a:xfrm>
            <a:off x="154781" y="5033665"/>
            <a:ext cx="219373" cy="1227534"/>
          </a:xfrm>
          <a:prstGeom prst="rect">
            <a:avLst/>
          </a:prstGeom>
          <a:noFill/>
          <a:ln/>
        </p:spPr>
        <p:txBody>
          <a:bodyPr vert="vert" wrap="none" lIns="0" tIns="0" rIns="0" bIns="0" rtlCol="0" anchor="ctr"/>
          <a:lstStyle/>
          <a:p>
            <a:pPr marL="0" indent="0" algn="l">
              <a:buNone/>
            </a:pPr>
            <a:r>
              <a:rPr lang="en-US" sz="6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</a:t>
            </a:r>
            <a:endParaRPr lang="en-US" sz="600" dirty="0"/>
          </a:p>
        </p:txBody>
      </p:sp>
      <p:sp>
        <p:nvSpPr>
          <p:cNvPr id="21" name="SK-30-text-20"/>
          <p:cNvSpPr/>
          <p:nvPr/>
        </p:nvSpPr>
        <p:spPr>
          <a:xfrm>
            <a:off x="1048494" y="479971"/>
            <a:ext cx="11143506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1F3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SCA Communication Skills and Pearls</a:t>
            </a:r>
            <a:endParaRPr lang="en-US" sz="3000" dirty="0"/>
          </a:p>
        </p:txBody>
      </p:sp>
      <p:sp>
        <p:nvSpPr>
          <p:cNvPr id="22" name="SK-30-text-21"/>
          <p:cNvSpPr/>
          <p:nvPr/>
        </p:nvSpPr>
        <p:spPr>
          <a:xfrm>
            <a:off x="1048494" y="936055"/>
            <a:ext cx="11143506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1F3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Simulated Consultation Assessment — Patient-Centred Language for PD Consultations</a:t>
            </a:r>
            <a:endParaRPr lang="en-US" sz="1650" dirty="0"/>
          </a:p>
        </p:txBody>
      </p:sp>
      <p:sp>
        <p:nvSpPr>
          <p:cNvPr id="23" name="SK-30-text-22"/>
          <p:cNvSpPr/>
          <p:nvPr/>
        </p:nvSpPr>
        <p:spPr>
          <a:xfrm>
            <a:off x="1109365" y="1529209"/>
            <a:ext cx="31851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DAILY LIFE IMPACT</a:t>
            </a:r>
            <a:endParaRPr lang="en-US" sz="1200" dirty="0"/>
          </a:p>
        </p:txBody>
      </p:sp>
      <p:sp>
        <p:nvSpPr>
          <p:cNvPr id="24" name="SK-30-text-23"/>
          <p:cNvSpPr/>
          <p:nvPr/>
        </p:nvSpPr>
        <p:spPr>
          <a:xfrm>
            <a:off x="1048494" y="1776115"/>
            <a:ext cx="1114350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“How has the Parkinson’s been affecting your daily life since we last spoke?”</a:t>
            </a:r>
            <a:endParaRPr lang="en-US" sz="1350" dirty="0"/>
          </a:p>
        </p:txBody>
      </p:sp>
      <p:sp>
        <p:nvSpPr>
          <p:cNvPr id="25" name="SK-30-text-24"/>
          <p:cNvSpPr/>
          <p:nvPr/>
        </p:nvSpPr>
        <p:spPr>
          <a:xfrm>
            <a:off x="1048494" y="2029867"/>
            <a:ext cx="11143506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Open question — invite the patient’s own narrative before moving to clinical agenda</a:t>
            </a:r>
            <a:endParaRPr lang="en-US" sz="1275" dirty="0"/>
          </a:p>
        </p:txBody>
      </p:sp>
      <p:sp>
        <p:nvSpPr>
          <p:cNvPr id="26" name="SK-30-text-25"/>
          <p:cNvSpPr/>
          <p:nvPr/>
        </p:nvSpPr>
        <p:spPr>
          <a:xfrm>
            <a:off x="1109365" y="2372767"/>
            <a:ext cx="72085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MEDICATION SIDE EFFECTS / ICD SCREENING</a:t>
            </a:r>
            <a:endParaRPr lang="en-US" sz="1200" dirty="0"/>
          </a:p>
        </p:txBody>
      </p:sp>
      <p:sp>
        <p:nvSpPr>
          <p:cNvPr id="27" name="SK-30-text-26"/>
          <p:cNvSpPr/>
          <p:nvPr/>
        </p:nvSpPr>
        <p:spPr>
          <a:xfrm>
            <a:off x="1036290" y="2612827"/>
            <a:ext cx="1115571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“Have you noticed any changes you might not have expected from the medication — like changes in your behaviour or urges?”</a:t>
            </a:r>
            <a:endParaRPr lang="en-US" sz="1350" dirty="0"/>
          </a:p>
        </p:txBody>
      </p:sp>
      <p:sp>
        <p:nvSpPr>
          <p:cNvPr id="28" name="SK-30-text-27"/>
          <p:cNvSpPr/>
          <p:nvPr/>
        </p:nvSpPr>
        <p:spPr>
          <a:xfrm>
            <a:off x="1048494" y="2866579"/>
            <a:ext cx="1114350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Non-judgmental phrasing — ICD behaviours cause shame; this opens the door without accusation</a:t>
            </a:r>
            <a:endParaRPr lang="en-US" sz="1275" dirty="0"/>
          </a:p>
        </p:txBody>
      </p:sp>
      <p:sp>
        <p:nvSpPr>
          <p:cNvPr id="29" name="SK-30-text-28"/>
          <p:cNvSpPr/>
          <p:nvPr/>
        </p:nvSpPr>
        <p:spPr>
          <a:xfrm>
            <a:off x="1109365" y="3223171"/>
            <a:ext cx="28194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CARER WELLBEING</a:t>
            </a:r>
            <a:endParaRPr lang="en-US" sz="1200" dirty="0"/>
          </a:p>
        </p:txBody>
      </p:sp>
      <p:sp>
        <p:nvSpPr>
          <p:cNvPr id="30" name="SK-30-text-29"/>
          <p:cNvSpPr/>
          <p:nvPr/>
        </p:nvSpPr>
        <p:spPr>
          <a:xfrm>
            <a:off x="1036290" y="3456384"/>
            <a:ext cx="9302353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“I’d like to check how your carer and family are managing — is there anything we can do to support them too?”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Explicitly include the carer — NICE NG71 requires carer assessment at every review</a:t>
            </a:r>
            <a:endParaRPr lang="en-US" sz="1350" dirty="0"/>
          </a:p>
        </p:txBody>
      </p:sp>
      <p:sp>
        <p:nvSpPr>
          <p:cNvPr id="31" name="SK-30-text-30"/>
          <p:cNvSpPr/>
          <p:nvPr/>
        </p:nvSpPr>
        <p:spPr>
          <a:xfrm>
            <a:off x="1109365" y="4066729"/>
            <a:ext cx="62941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SAFETY-NETTING: HOSPITAL ADMISSION</a:t>
            </a:r>
            <a:endParaRPr lang="en-US" sz="1200" dirty="0"/>
          </a:p>
        </p:txBody>
      </p:sp>
      <p:sp>
        <p:nvSpPr>
          <p:cNvPr id="32" name="SK-30-text-31"/>
          <p:cNvSpPr/>
          <p:nvPr/>
        </p:nvSpPr>
        <p:spPr>
          <a:xfrm>
            <a:off x="1036290" y="4306788"/>
            <a:ext cx="7705279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“If you’re ever admitted to hospital for anything, please tell the team about your Parkinson’s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medications — and ask for them to be given at exactly the right time.”</a:t>
            </a:r>
            <a:endParaRPr lang="en-US" sz="1350" dirty="0"/>
          </a:p>
        </p:txBody>
      </p:sp>
      <p:sp>
        <p:nvSpPr>
          <p:cNvPr id="33" name="SK-30-text-32"/>
          <p:cNvSpPr/>
          <p:nvPr/>
        </p:nvSpPr>
        <p:spPr>
          <a:xfrm>
            <a:off x="1048494" y="4766221"/>
            <a:ext cx="1114350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‘Get It On Time’ — Parkinson’s UK campaign; delayed doses in hospital cause serious deterioration</a:t>
            </a:r>
            <a:endParaRPr lang="en-US" sz="1275" dirty="0"/>
          </a:p>
        </p:txBody>
      </p:sp>
      <p:sp>
        <p:nvSpPr>
          <p:cNvPr id="34" name="SK-30-text-33"/>
          <p:cNvSpPr/>
          <p:nvPr/>
        </p:nvSpPr>
        <p:spPr>
          <a:xfrm>
            <a:off x="1109365" y="5115967"/>
            <a:ext cx="20878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SIGNPOSTING</a:t>
            </a:r>
            <a:endParaRPr lang="en-US" sz="1200" dirty="0"/>
          </a:p>
        </p:txBody>
      </p:sp>
      <p:sp>
        <p:nvSpPr>
          <p:cNvPr id="35" name="SK-30-text-34"/>
          <p:cNvSpPr/>
          <p:nvPr/>
        </p:nvSpPr>
        <p:spPr>
          <a:xfrm>
            <a:off x="1036290" y="5356027"/>
            <a:ext cx="7363867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“I want to make sure you know about the Parkinson’s UK helpline — they have specialist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nurses available and it’s completely free to call: 0808 800 0303.”</a:t>
            </a:r>
            <a:endParaRPr lang="en-US" sz="1350" dirty="0"/>
          </a:p>
        </p:txBody>
      </p:sp>
      <p:sp>
        <p:nvSpPr>
          <p:cNvPr id="36" name="SK-30-text-35"/>
          <p:cNvSpPr/>
          <p:nvPr/>
        </p:nvSpPr>
        <p:spPr>
          <a:xfrm>
            <a:off x="1048494" y="5822305"/>
            <a:ext cx="1114350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Signposting is SCA-scored — demonstrate knowledge of patient resources</a:t>
            </a:r>
            <a:endParaRPr lang="en-US" sz="1275" dirty="0"/>
          </a:p>
        </p:txBody>
      </p:sp>
      <p:sp>
        <p:nvSpPr>
          <p:cNvPr id="37" name="SK-30-text-36"/>
          <p:cNvSpPr/>
          <p:nvPr/>
        </p:nvSpPr>
        <p:spPr>
          <a:xfrm>
            <a:off x="902196" y="6542484"/>
            <a:ext cx="876014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Page 30 of 32 · Bradford VTS Teaching Deck</a:t>
            </a:r>
            <a:endParaRPr lang="en-US" sz="1275" dirty="0"/>
          </a:p>
        </p:txBody>
      </p:sp>
      <p:sp>
        <p:nvSpPr>
          <p:cNvPr id="38" name="SK-30-text-37"/>
          <p:cNvSpPr/>
          <p:nvPr/>
        </p:nvSpPr>
        <p:spPr>
          <a:xfrm>
            <a:off x="10082659" y="6542484"/>
            <a:ext cx="2109341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275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521946"/>
            <a:ext cx="12192000" cy="335905"/>
          </a:xfrm>
          <a:prstGeom prst="rect">
            <a:avLst/>
          </a:prstGeom>
        </p:spPr>
      </p:pic>
      <p:pic>
        <p:nvPicPr>
          <p:cNvPr id="4" name="SK-3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844" y="0"/>
            <a:ext cx="38100" cy="6329809"/>
          </a:xfrm>
          <a:prstGeom prst="rect">
            <a:avLst/>
          </a:prstGeom>
        </p:spPr>
      </p:pic>
      <p:pic>
        <p:nvPicPr>
          <p:cNvPr id="5" name="SK-3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3694" y="1549896"/>
            <a:ext cx="11094690" cy="425053"/>
          </a:xfrm>
          <a:prstGeom prst="rect">
            <a:avLst/>
          </a:prstGeom>
        </p:spPr>
      </p:pic>
      <p:pic>
        <p:nvPicPr>
          <p:cNvPr id="6" name="SK-3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3694" y="2043559"/>
            <a:ext cx="5486400" cy="918865"/>
          </a:xfrm>
          <a:prstGeom prst="rect">
            <a:avLst/>
          </a:prstGeom>
        </p:spPr>
      </p:pic>
      <p:pic>
        <p:nvPicPr>
          <p:cNvPr id="7" name="SK-3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3694" y="2091630"/>
            <a:ext cx="158353" cy="822871"/>
          </a:xfrm>
          <a:prstGeom prst="rect">
            <a:avLst/>
          </a:prstGeom>
        </p:spPr>
      </p:pic>
      <p:pic>
        <p:nvPicPr>
          <p:cNvPr id="8" name="SK-31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51984" y="2043559"/>
            <a:ext cx="5486400" cy="918865"/>
          </a:xfrm>
          <a:prstGeom prst="rect">
            <a:avLst/>
          </a:prstGeom>
        </p:spPr>
      </p:pic>
      <p:pic>
        <p:nvPicPr>
          <p:cNvPr id="9" name="SK-31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51984" y="2091630"/>
            <a:ext cx="158353" cy="822871"/>
          </a:xfrm>
          <a:prstGeom prst="rect">
            <a:avLst/>
          </a:prstGeom>
        </p:spPr>
      </p:pic>
      <p:pic>
        <p:nvPicPr>
          <p:cNvPr id="10" name="SK-31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3694" y="3038029"/>
            <a:ext cx="5486400" cy="1193155"/>
          </a:xfrm>
          <a:prstGeom prst="rect">
            <a:avLst/>
          </a:prstGeom>
        </p:spPr>
      </p:pic>
      <p:pic>
        <p:nvPicPr>
          <p:cNvPr id="11" name="SK-31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3694" y="3086100"/>
            <a:ext cx="158353" cy="1097161"/>
          </a:xfrm>
          <a:prstGeom prst="rect">
            <a:avLst/>
          </a:prstGeom>
        </p:spPr>
      </p:pic>
      <p:pic>
        <p:nvPicPr>
          <p:cNvPr id="12" name="SK-31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51984" y="3038029"/>
            <a:ext cx="5486400" cy="960090"/>
          </a:xfrm>
          <a:prstGeom prst="rect">
            <a:avLst/>
          </a:prstGeom>
        </p:spPr>
      </p:pic>
      <p:pic>
        <p:nvPicPr>
          <p:cNvPr id="13" name="SK-31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51984" y="3086100"/>
            <a:ext cx="158353" cy="857250"/>
          </a:xfrm>
          <a:prstGeom prst="rect">
            <a:avLst/>
          </a:prstGeom>
        </p:spPr>
      </p:pic>
      <p:pic>
        <p:nvPicPr>
          <p:cNvPr id="14" name="SK-31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3694" y="4306788"/>
            <a:ext cx="5486400" cy="918865"/>
          </a:xfrm>
          <a:prstGeom prst="rect">
            <a:avLst/>
          </a:prstGeom>
        </p:spPr>
      </p:pic>
      <p:pic>
        <p:nvPicPr>
          <p:cNvPr id="15" name="SK-31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3694" y="4354711"/>
            <a:ext cx="158353" cy="822871"/>
          </a:xfrm>
          <a:prstGeom prst="rect">
            <a:avLst/>
          </a:prstGeom>
        </p:spPr>
      </p:pic>
      <p:pic>
        <p:nvPicPr>
          <p:cNvPr id="16" name="SK-31-img-1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51984" y="4073575"/>
            <a:ext cx="5486400" cy="918865"/>
          </a:xfrm>
          <a:prstGeom prst="rect">
            <a:avLst/>
          </a:prstGeom>
        </p:spPr>
      </p:pic>
      <p:pic>
        <p:nvPicPr>
          <p:cNvPr id="17" name="SK-31-img-1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51984" y="4121646"/>
            <a:ext cx="158353" cy="822871"/>
          </a:xfrm>
          <a:prstGeom prst="rect">
            <a:avLst/>
          </a:prstGeom>
        </p:spPr>
      </p:pic>
      <p:pic>
        <p:nvPicPr>
          <p:cNvPr id="18" name="SK-31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3694" y="5328642"/>
            <a:ext cx="11094690" cy="1001167"/>
          </a:xfrm>
          <a:prstGeom prst="rect">
            <a:avLst/>
          </a:prstGeom>
        </p:spPr>
      </p:pic>
      <p:pic>
        <p:nvPicPr>
          <p:cNvPr id="19" name="SK-31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3694" y="5376565"/>
            <a:ext cx="158353" cy="905173"/>
          </a:xfrm>
          <a:prstGeom prst="rect">
            <a:avLst/>
          </a:prstGeom>
        </p:spPr>
      </p:pic>
      <p:pic>
        <p:nvPicPr>
          <p:cNvPr id="20" name="SK-31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6290" y="5431482"/>
            <a:ext cx="1109365" cy="253603"/>
          </a:xfrm>
          <a:prstGeom prst="rect">
            <a:avLst/>
          </a:prstGeom>
        </p:spPr>
      </p:pic>
      <p:sp>
        <p:nvSpPr>
          <p:cNvPr id="21" name="SK-31-text-20"/>
          <p:cNvSpPr/>
          <p:nvPr/>
        </p:nvSpPr>
        <p:spPr>
          <a:xfrm>
            <a:off x="731490" y="260598"/>
            <a:ext cx="383190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</a:t>
            </a:r>
            <a:endParaRPr lang="en-US" sz="2025" dirty="0"/>
          </a:p>
        </p:txBody>
      </p:sp>
      <p:sp>
        <p:nvSpPr>
          <p:cNvPr id="22" name="SK-31-text-21"/>
          <p:cNvSpPr/>
          <p:nvPr/>
        </p:nvSpPr>
        <p:spPr>
          <a:xfrm>
            <a:off x="9619357" y="287982"/>
            <a:ext cx="257264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13 · SAFETY</a:t>
            </a:r>
            <a:endParaRPr lang="en-US" sz="1575" dirty="0"/>
          </a:p>
        </p:txBody>
      </p:sp>
      <p:sp>
        <p:nvSpPr>
          <p:cNvPr id="23" name="SK-31-text-22"/>
          <p:cNvSpPr/>
          <p:nvPr/>
        </p:nvSpPr>
        <p:spPr>
          <a:xfrm>
            <a:off x="743694" y="596503"/>
            <a:ext cx="11448306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2B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 Flags and Urgent Deterioration</a:t>
            </a:r>
            <a:endParaRPr lang="en-US" sz="3900" dirty="0"/>
          </a:p>
        </p:txBody>
      </p:sp>
      <p:sp>
        <p:nvSpPr>
          <p:cNvPr id="24" name="SK-31-text-23"/>
          <p:cNvSpPr/>
          <p:nvPr/>
        </p:nvSpPr>
        <p:spPr>
          <a:xfrm>
            <a:off x="719286" y="1158925"/>
            <a:ext cx="11472714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6C757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Act immediately — do not wait for the next routine review</a:t>
            </a:r>
            <a:endParaRPr lang="en-US" sz="2400" dirty="0"/>
          </a:p>
        </p:txBody>
      </p:sp>
      <p:sp>
        <p:nvSpPr>
          <p:cNvPr id="25" name="SK-31-text-24"/>
          <p:cNvSpPr/>
          <p:nvPr/>
        </p:nvSpPr>
        <p:spPr>
          <a:xfrm>
            <a:off x="877788" y="1611511"/>
            <a:ext cx="11314212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following presentations require IMMEDIATE clinical action</a:t>
            </a:r>
            <a:endParaRPr lang="en-US" sz="2100" dirty="0"/>
          </a:p>
        </p:txBody>
      </p:sp>
      <p:sp>
        <p:nvSpPr>
          <p:cNvPr id="26" name="SK-31-text-25"/>
          <p:cNvSpPr/>
          <p:nvPr/>
        </p:nvSpPr>
        <p:spPr>
          <a:xfrm>
            <a:off x="1024086" y="2112169"/>
            <a:ext cx="1005459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Sudden Worsening of PD Symptoms</a:t>
            </a:r>
            <a:endParaRPr lang="en-US" sz="2100" dirty="0"/>
          </a:p>
        </p:txBody>
      </p:sp>
      <p:sp>
        <p:nvSpPr>
          <p:cNvPr id="27" name="SK-31-text-26"/>
          <p:cNvSpPr/>
          <p:nvPr/>
        </p:nvSpPr>
        <p:spPr>
          <a:xfrm>
            <a:off x="1024086" y="2434530"/>
            <a:ext cx="4584055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Exclude infection, new drug interaction, or missed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doses — urgent medication review</a:t>
            </a:r>
            <a:endParaRPr lang="en-US" sz="1575" dirty="0"/>
          </a:p>
        </p:txBody>
      </p:sp>
      <p:sp>
        <p:nvSpPr>
          <p:cNvPr id="28" name="SK-31-text-27"/>
          <p:cNvSpPr/>
          <p:nvPr/>
        </p:nvSpPr>
        <p:spPr>
          <a:xfrm>
            <a:off x="1024086" y="3127177"/>
            <a:ext cx="10694670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Hallucinations + Severe Agitation</a:t>
            </a:r>
            <a:endParaRPr lang="en-US" sz="2100" dirty="0"/>
          </a:p>
        </p:txBody>
      </p:sp>
      <p:sp>
        <p:nvSpPr>
          <p:cNvPr id="29" name="SK-31-text-28"/>
          <p:cNvSpPr/>
          <p:nvPr/>
        </p:nvSpPr>
        <p:spPr>
          <a:xfrm>
            <a:off x="1024086" y="3456384"/>
            <a:ext cx="4547592" cy="7337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Consider dopamine agonist-induced psychosis —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contact PDNS or specialist urgently; do NOT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prescribe typical antipsychotics</a:t>
            </a:r>
            <a:endParaRPr lang="en-US" sz="1575" dirty="0"/>
          </a:p>
        </p:txBody>
      </p:sp>
      <p:sp>
        <p:nvSpPr>
          <p:cNvPr id="30" name="SK-31-text-29"/>
          <p:cNvSpPr/>
          <p:nvPr/>
        </p:nvSpPr>
        <p:spPr>
          <a:xfrm>
            <a:off x="1036290" y="4389090"/>
            <a:ext cx="7494270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Rapid Cognitive Decline</a:t>
            </a:r>
            <a:endParaRPr lang="en-US" sz="2100" dirty="0"/>
          </a:p>
        </p:txBody>
      </p:sp>
      <p:sp>
        <p:nvSpPr>
          <p:cNvPr id="31" name="SK-31-text-30"/>
          <p:cNvSpPr/>
          <p:nvPr/>
        </p:nvSpPr>
        <p:spPr>
          <a:xfrm>
            <a:off x="1024086" y="4711303"/>
            <a:ext cx="4669482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Consider DLB or PDD — urgent specialist referral;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MoCA assessment</a:t>
            </a:r>
            <a:endParaRPr lang="en-US" sz="1575" dirty="0"/>
          </a:p>
        </p:txBody>
      </p:sp>
      <p:sp>
        <p:nvSpPr>
          <p:cNvPr id="32" name="SK-31-text-31"/>
          <p:cNvSpPr/>
          <p:nvPr/>
        </p:nvSpPr>
        <p:spPr>
          <a:xfrm>
            <a:off x="6607969" y="2112169"/>
            <a:ext cx="5584031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Swallowing Difficulty (Dysphagia)</a:t>
            </a:r>
            <a:endParaRPr lang="en-US" sz="2100" dirty="0"/>
          </a:p>
        </p:txBody>
      </p:sp>
      <p:sp>
        <p:nvSpPr>
          <p:cNvPr id="33" name="SK-31-text-32"/>
          <p:cNvSpPr/>
          <p:nvPr/>
        </p:nvSpPr>
        <p:spPr>
          <a:xfrm>
            <a:off x="6607969" y="2434530"/>
            <a:ext cx="4584055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Urgent SALT referral — aspiration pneumonia is a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leading cause of death in PD</a:t>
            </a:r>
            <a:endParaRPr lang="en-US" sz="1575" dirty="0"/>
          </a:p>
        </p:txBody>
      </p:sp>
      <p:sp>
        <p:nvSpPr>
          <p:cNvPr id="34" name="SK-31-text-33"/>
          <p:cNvSpPr/>
          <p:nvPr/>
        </p:nvSpPr>
        <p:spPr>
          <a:xfrm>
            <a:off x="6607969" y="3127177"/>
            <a:ext cx="5584031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Unexplained or Increasing Falls</a:t>
            </a:r>
            <a:endParaRPr lang="en-US" sz="2100" dirty="0"/>
          </a:p>
        </p:txBody>
      </p:sp>
      <p:sp>
        <p:nvSpPr>
          <p:cNvPr id="35" name="SK-31-text-34"/>
          <p:cNvSpPr/>
          <p:nvPr/>
        </p:nvSpPr>
        <p:spPr>
          <a:xfrm>
            <a:off x="6607969" y="3449538"/>
            <a:ext cx="4547592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Urgent medication review + falls risk assessment;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 physiotherapy and OT</a:t>
            </a:r>
            <a:endParaRPr lang="en-US" sz="1575" dirty="0"/>
          </a:p>
        </p:txBody>
      </p:sp>
      <p:sp>
        <p:nvSpPr>
          <p:cNvPr id="36" name="SK-31-text-35"/>
          <p:cNvSpPr/>
          <p:nvPr/>
        </p:nvSpPr>
        <p:spPr>
          <a:xfrm>
            <a:off x="6607969" y="4142184"/>
            <a:ext cx="5584031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Bilateral Leg Oedema + Dyspnoea</a:t>
            </a:r>
            <a:endParaRPr lang="en-US" sz="2100" dirty="0"/>
          </a:p>
        </p:txBody>
      </p:sp>
      <p:sp>
        <p:nvSpPr>
          <p:cNvPr id="37" name="SK-31-text-36"/>
          <p:cNvSpPr/>
          <p:nvPr/>
        </p:nvSpPr>
        <p:spPr>
          <a:xfrm>
            <a:off x="6607969" y="4457700"/>
            <a:ext cx="5083969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 dopamine agonist? Consider cardiac valvulopathy —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 for ergot-derived agonist; urgent cardiology input</a:t>
            </a:r>
            <a:endParaRPr lang="en-US" sz="1575" dirty="0"/>
          </a:p>
        </p:txBody>
      </p:sp>
      <p:sp>
        <p:nvSpPr>
          <p:cNvPr id="38" name="SK-31-text-37"/>
          <p:cNvSpPr/>
          <p:nvPr/>
        </p:nvSpPr>
        <p:spPr>
          <a:xfrm>
            <a:off x="1084957" y="5445175"/>
            <a:ext cx="23812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CALL 999</a:t>
            </a:r>
            <a:endParaRPr lang="en-US" sz="1500" dirty="0"/>
          </a:p>
        </p:txBody>
      </p:sp>
      <p:sp>
        <p:nvSpPr>
          <p:cNvPr id="39" name="SK-31-text-38"/>
          <p:cNvSpPr/>
          <p:nvPr/>
        </p:nvSpPr>
        <p:spPr>
          <a:xfrm>
            <a:off x="3334792" y="5397103"/>
            <a:ext cx="6473130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Suspected Neuroleptic Malignancy Syndrome (NMS)</a:t>
            </a:r>
            <a:endParaRPr lang="en-US" sz="2100" dirty="0"/>
          </a:p>
        </p:txBody>
      </p:sp>
      <p:sp>
        <p:nvSpPr>
          <p:cNvPr id="40" name="SK-31-text-39"/>
          <p:cNvSpPr/>
          <p:nvPr/>
        </p:nvSpPr>
        <p:spPr>
          <a:xfrm>
            <a:off x="2791867" y="5726311"/>
            <a:ext cx="7302996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Rigidity · Fever · Confusion · After stopping PD meds or starting antipsychotic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Emergency admission — 999 immediately. Do NOT delay.</a:t>
            </a:r>
            <a:endParaRPr lang="en-US" sz="1575" dirty="0"/>
          </a:p>
        </p:txBody>
      </p:sp>
      <p:sp>
        <p:nvSpPr>
          <p:cNvPr id="41" name="SK-31-text-40"/>
          <p:cNvSpPr/>
          <p:nvPr/>
        </p:nvSpPr>
        <p:spPr>
          <a:xfrm>
            <a:off x="329059" y="6604248"/>
            <a:ext cx="440626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42" name="SK-31-text-41"/>
          <p:cNvSpPr/>
          <p:nvPr/>
        </p:nvSpPr>
        <p:spPr>
          <a:xfrm>
            <a:off x="4931420" y="6604248"/>
            <a:ext cx="2304604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NG71 · BNF 2025–2026</a:t>
            </a:r>
            <a:endParaRPr lang="en-US" sz="1350" dirty="0"/>
          </a:p>
        </p:txBody>
      </p:sp>
      <p:sp>
        <p:nvSpPr>
          <p:cNvPr id="43" name="SK-31-text-42"/>
          <p:cNvSpPr/>
          <p:nvPr/>
        </p:nvSpPr>
        <p:spPr>
          <a:xfrm>
            <a:off x="10728573" y="6604248"/>
            <a:ext cx="112201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Page 31 of 32</a:t>
            </a:r>
            <a:endParaRPr lang="en-US" sz="135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761" cy="6528792"/>
          </a:xfrm>
          <a:prstGeom prst="rect">
            <a:avLst/>
          </a:prstGeom>
        </p:spPr>
      </p:pic>
      <p:pic>
        <p:nvPicPr>
          <p:cNvPr id="4" name="SK-3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173" y="964257"/>
            <a:ext cx="6973788" cy="19050"/>
          </a:xfrm>
          <a:prstGeom prst="rect">
            <a:avLst/>
          </a:prstGeom>
        </p:spPr>
      </p:pic>
      <p:pic>
        <p:nvPicPr>
          <p:cNvPr id="5" name="SK-3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377" y="1556742"/>
            <a:ext cx="5449788" cy="4656534"/>
          </a:xfrm>
          <a:prstGeom prst="rect">
            <a:avLst/>
          </a:prstGeom>
        </p:spPr>
      </p:pic>
      <p:pic>
        <p:nvPicPr>
          <p:cNvPr id="6" name="SK-3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675" y="2025104"/>
            <a:ext cx="5157192" cy="9525"/>
          </a:xfrm>
          <a:prstGeom prst="rect">
            <a:avLst/>
          </a:prstGeom>
        </p:spPr>
      </p:pic>
      <p:pic>
        <p:nvPicPr>
          <p:cNvPr id="7" name="SK-3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51984" y="1556742"/>
            <a:ext cx="5449788" cy="4656534"/>
          </a:xfrm>
          <a:prstGeom prst="rect">
            <a:avLst/>
          </a:prstGeom>
        </p:spPr>
      </p:pic>
      <p:pic>
        <p:nvPicPr>
          <p:cNvPr id="8" name="SK-3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98282" y="2025104"/>
            <a:ext cx="5157192" cy="9525"/>
          </a:xfrm>
          <a:prstGeom prst="rect">
            <a:avLst/>
          </a:prstGeom>
        </p:spPr>
      </p:pic>
      <p:pic>
        <p:nvPicPr>
          <p:cNvPr id="9" name="SK-3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4312" y="1556742"/>
            <a:ext cx="9525" cy="4656534"/>
          </a:xfrm>
          <a:prstGeom prst="rect">
            <a:avLst/>
          </a:prstGeom>
        </p:spPr>
      </p:pic>
      <p:pic>
        <p:nvPicPr>
          <p:cNvPr id="10" name="SK-3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83796" y="3703290"/>
            <a:ext cx="170557" cy="150763"/>
          </a:xfrm>
          <a:prstGeom prst="rect">
            <a:avLst/>
          </a:prstGeom>
        </p:spPr>
      </p:pic>
      <p:pic>
        <p:nvPicPr>
          <p:cNvPr id="11" name="SK-3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528792"/>
            <a:ext cx="12192000" cy="329059"/>
          </a:xfrm>
          <a:prstGeom prst="rect">
            <a:avLst/>
          </a:prstGeom>
        </p:spPr>
      </p:pic>
      <p:pic>
        <p:nvPicPr>
          <p:cNvPr id="12" name="SK-3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41263" y="6576715"/>
            <a:ext cx="268188" cy="239911"/>
          </a:xfrm>
          <a:prstGeom prst="rect">
            <a:avLst/>
          </a:prstGeom>
        </p:spPr>
      </p:pic>
      <p:sp>
        <p:nvSpPr>
          <p:cNvPr id="13" name="SK-32-text-12"/>
          <p:cNvSpPr/>
          <p:nvPr/>
        </p:nvSpPr>
        <p:spPr>
          <a:xfrm>
            <a:off x="572988" y="267444"/>
            <a:ext cx="30670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D9770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FINAL SUMMARY</a:t>
            </a:r>
            <a:endParaRPr lang="en-US" sz="1500" dirty="0"/>
          </a:p>
        </p:txBody>
      </p:sp>
      <p:sp>
        <p:nvSpPr>
          <p:cNvPr id="14" name="SK-32-text-13"/>
          <p:cNvSpPr/>
          <p:nvPr/>
        </p:nvSpPr>
        <p:spPr>
          <a:xfrm>
            <a:off x="572988" y="507355"/>
            <a:ext cx="11619012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F17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Pitfalls &amp; Quick Recall</a:t>
            </a:r>
            <a:endParaRPr lang="en-US" sz="3000" dirty="0"/>
          </a:p>
        </p:txBody>
      </p:sp>
      <p:sp>
        <p:nvSpPr>
          <p:cNvPr id="15" name="SK-32-text-14"/>
          <p:cNvSpPr/>
          <p:nvPr/>
        </p:nvSpPr>
        <p:spPr>
          <a:xfrm>
            <a:off x="572988" y="1076623"/>
            <a:ext cx="11619012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64748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Errors to avoid · Core principles to carry forward</a:t>
            </a:r>
            <a:endParaRPr lang="en-US" sz="2250" dirty="0"/>
          </a:p>
        </p:txBody>
      </p:sp>
      <p:sp>
        <p:nvSpPr>
          <p:cNvPr id="16" name="SK-32-text-15"/>
          <p:cNvSpPr/>
          <p:nvPr/>
        </p:nvSpPr>
        <p:spPr>
          <a:xfrm>
            <a:off x="670471" y="1707505"/>
            <a:ext cx="457866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991B1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✕ COMMON PITFALLS</a:t>
            </a:r>
            <a:endParaRPr lang="en-US" sz="1725" dirty="0"/>
          </a:p>
        </p:txBody>
      </p:sp>
      <p:sp>
        <p:nvSpPr>
          <p:cNvPr id="17" name="SK-32-text-16"/>
          <p:cNvSpPr/>
          <p:nvPr/>
        </p:nvSpPr>
        <p:spPr>
          <a:xfrm>
            <a:off x="670471" y="2132707"/>
            <a:ext cx="11521529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✕ Starting levodopa without specialist referral — NICE NG71</a:t>
            </a:r>
            <a:endParaRPr lang="en-US" sz="1500" dirty="0"/>
          </a:p>
        </p:txBody>
      </p:sp>
      <p:sp>
        <p:nvSpPr>
          <p:cNvPr id="18" name="SK-32-text-17"/>
          <p:cNvSpPr/>
          <p:nvPr/>
        </p:nvSpPr>
        <p:spPr>
          <a:xfrm>
            <a:off x="670471" y="2571750"/>
            <a:ext cx="11521529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✕ Metoclopramide for nausea — will dramatically worsen PD</a:t>
            </a:r>
            <a:endParaRPr lang="en-US" sz="1500" dirty="0"/>
          </a:p>
        </p:txBody>
      </p:sp>
      <p:sp>
        <p:nvSpPr>
          <p:cNvPr id="19" name="SK-32-text-18"/>
          <p:cNvSpPr/>
          <p:nvPr/>
        </p:nvSpPr>
        <p:spPr>
          <a:xfrm>
            <a:off x="670471" y="3003798"/>
            <a:ext cx="11521529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✕ Not asking about ICD on dopamine agonists at every review</a:t>
            </a:r>
            <a:endParaRPr lang="en-US" sz="1500" dirty="0"/>
          </a:p>
        </p:txBody>
      </p:sp>
      <p:sp>
        <p:nvSpPr>
          <p:cNvPr id="20" name="SK-32-text-19"/>
          <p:cNvSpPr/>
          <p:nvPr/>
        </p:nvSpPr>
        <p:spPr>
          <a:xfrm>
            <a:off x="670471" y="3442692"/>
            <a:ext cx="11521529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✕ Not advising DVLA notification at diagnosis and reviews</a:t>
            </a:r>
            <a:endParaRPr lang="en-US" sz="1500" dirty="0"/>
          </a:p>
        </p:txBody>
      </p:sp>
      <p:sp>
        <p:nvSpPr>
          <p:cNvPr id="21" name="SK-32-text-20"/>
          <p:cNvSpPr/>
          <p:nvPr/>
        </p:nvSpPr>
        <p:spPr>
          <a:xfrm>
            <a:off x="670471" y="3874740"/>
            <a:ext cx="1038225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✕ Stopping PD medications suddenly — NMS risk</a:t>
            </a:r>
            <a:endParaRPr lang="en-US" sz="1500" dirty="0"/>
          </a:p>
        </p:txBody>
      </p:sp>
      <p:sp>
        <p:nvSpPr>
          <p:cNvPr id="22" name="SK-32-text-21"/>
          <p:cNvSpPr/>
          <p:nvPr/>
        </p:nvSpPr>
        <p:spPr>
          <a:xfrm>
            <a:off x="670471" y="4313634"/>
            <a:ext cx="11521529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✕ Missing depression — present in 40–50%; always ask directly</a:t>
            </a:r>
            <a:endParaRPr lang="en-US" sz="1500" dirty="0"/>
          </a:p>
        </p:txBody>
      </p:sp>
      <p:sp>
        <p:nvSpPr>
          <p:cNvPr id="23" name="SK-32-text-22"/>
          <p:cNvSpPr/>
          <p:nvPr/>
        </p:nvSpPr>
        <p:spPr>
          <a:xfrm>
            <a:off x="670471" y="4752529"/>
            <a:ext cx="11521529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✕ Oxybutynin for bladder — anticholinergic, worsens cognition</a:t>
            </a:r>
            <a:endParaRPr lang="en-US" sz="1500" dirty="0"/>
          </a:p>
        </p:txBody>
      </p:sp>
      <p:sp>
        <p:nvSpPr>
          <p:cNvPr id="24" name="SK-32-text-23"/>
          <p:cNvSpPr/>
          <p:nvPr/>
        </p:nvSpPr>
        <p:spPr>
          <a:xfrm>
            <a:off x="670471" y="5184577"/>
            <a:ext cx="11521529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✕ Neglecting carer assessment — carers are frequently missed</a:t>
            </a:r>
            <a:endParaRPr lang="en-US" sz="1500" dirty="0"/>
          </a:p>
        </p:txBody>
      </p:sp>
      <p:sp>
        <p:nvSpPr>
          <p:cNvPr id="25" name="SK-32-text-24"/>
          <p:cNvSpPr/>
          <p:nvPr/>
        </p:nvSpPr>
        <p:spPr>
          <a:xfrm>
            <a:off x="6449467" y="1714500"/>
            <a:ext cx="3789998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D9770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QUICK RECALL</a:t>
            </a:r>
            <a:endParaRPr lang="en-US" sz="1725" dirty="0"/>
          </a:p>
        </p:txBody>
      </p:sp>
      <p:sp>
        <p:nvSpPr>
          <p:cNvPr id="26" name="SK-32-text-25"/>
          <p:cNvSpPr/>
          <p:nvPr/>
        </p:nvSpPr>
        <p:spPr>
          <a:xfrm>
            <a:off x="6449467" y="2119015"/>
            <a:ext cx="5059561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PD diagnosis = bradykinesia ESSENTIAL + rigidity / tremor /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instability</a:t>
            </a:r>
            <a:endParaRPr lang="en-US" sz="1500" dirty="0"/>
          </a:p>
        </p:txBody>
      </p:sp>
      <p:sp>
        <p:nvSpPr>
          <p:cNvPr id="27" name="SK-32-text-26"/>
          <p:cNvSpPr/>
          <p:nvPr/>
        </p:nvSpPr>
        <p:spPr>
          <a:xfrm>
            <a:off x="6449467" y="2688282"/>
            <a:ext cx="574253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Prevalence = 1 in 500; 1 in 100 over age 75</a:t>
            </a:r>
            <a:endParaRPr lang="en-US" sz="1500" dirty="0"/>
          </a:p>
        </p:txBody>
      </p:sp>
      <p:sp>
        <p:nvSpPr>
          <p:cNvPr id="28" name="SK-32-text-27"/>
          <p:cNvSpPr/>
          <p:nvPr/>
        </p:nvSpPr>
        <p:spPr>
          <a:xfrm>
            <a:off x="6449467" y="3024336"/>
            <a:ext cx="574253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Refer BEFORE treating (NICE NG71 — no exceptions)</a:t>
            </a:r>
            <a:endParaRPr lang="en-US" sz="1500" dirty="0"/>
          </a:p>
        </p:txBody>
      </p:sp>
      <p:sp>
        <p:nvSpPr>
          <p:cNvPr id="29" name="SK-32-text-28"/>
          <p:cNvSpPr/>
          <p:nvPr/>
        </p:nvSpPr>
        <p:spPr>
          <a:xfrm>
            <a:off x="6449467" y="3360390"/>
            <a:ext cx="4547592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Non-motor early signs = anosmia, constipation, REM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disorder, depression</a:t>
            </a:r>
            <a:endParaRPr lang="en-US" sz="1500" dirty="0"/>
          </a:p>
        </p:txBody>
      </p:sp>
      <p:sp>
        <p:nvSpPr>
          <p:cNvPr id="30" name="SK-32-text-29"/>
          <p:cNvSpPr/>
          <p:nvPr/>
        </p:nvSpPr>
        <p:spPr>
          <a:xfrm>
            <a:off x="6449467" y="3922663"/>
            <a:ext cx="5742533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DVLA = patient notifies at diagnosis; document at every review</a:t>
            </a:r>
            <a:endParaRPr lang="en-US" sz="1500" dirty="0"/>
          </a:p>
        </p:txBody>
      </p:sp>
      <p:sp>
        <p:nvSpPr>
          <p:cNvPr id="31" name="SK-32-text-30"/>
          <p:cNvSpPr/>
          <p:nvPr/>
        </p:nvSpPr>
        <p:spPr>
          <a:xfrm>
            <a:off x="6449467" y="4258717"/>
            <a:ext cx="5742533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Safe anti-emetic = domperidone only (ondansetron also safe)</a:t>
            </a:r>
            <a:endParaRPr lang="en-US" sz="1500" dirty="0"/>
          </a:p>
        </p:txBody>
      </p:sp>
      <p:sp>
        <p:nvSpPr>
          <p:cNvPr id="32" name="SK-32-text-31"/>
          <p:cNvSpPr/>
          <p:nvPr/>
        </p:nvSpPr>
        <p:spPr>
          <a:xfrm>
            <a:off x="6449467" y="4594771"/>
            <a:ext cx="574253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PDNS contact = every patient must have their details</a:t>
            </a:r>
            <a:endParaRPr lang="en-US" sz="1500" dirty="0"/>
          </a:p>
        </p:txBody>
      </p:sp>
      <p:sp>
        <p:nvSpPr>
          <p:cNvPr id="33" name="SK-32-text-32"/>
          <p:cNvSpPr/>
          <p:nvPr/>
        </p:nvSpPr>
        <p:spPr>
          <a:xfrm>
            <a:off x="6449467" y="4930825"/>
            <a:ext cx="4474369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Drugs to avoid = metoclopramide, prochlorperazine,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haloperidol, olanzapine</a:t>
            </a:r>
            <a:endParaRPr lang="en-US" sz="1500" dirty="0"/>
          </a:p>
        </p:txBody>
      </p:sp>
      <p:sp>
        <p:nvSpPr>
          <p:cNvPr id="34" name="SK-32-text-33"/>
          <p:cNvSpPr/>
          <p:nvPr/>
        </p:nvSpPr>
        <p:spPr>
          <a:xfrm>
            <a:off x="6449467" y="5486400"/>
            <a:ext cx="574253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Falls = physiotherapy + OT home assessment</a:t>
            </a:r>
            <a:endParaRPr lang="en-US" sz="1500" dirty="0"/>
          </a:p>
        </p:txBody>
      </p:sp>
      <p:sp>
        <p:nvSpPr>
          <p:cNvPr id="35" name="SK-32-text-34"/>
          <p:cNvSpPr/>
          <p:nvPr/>
        </p:nvSpPr>
        <p:spPr>
          <a:xfrm>
            <a:off x="6449467" y="5822305"/>
            <a:ext cx="574253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Palliative planning = begin early while patient has capacity</a:t>
            </a:r>
            <a:endParaRPr lang="en-US" sz="1500" dirty="0"/>
          </a:p>
        </p:txBody>
      </p:sp>
      <p:sp>
        <p:nvSpPr>
          <p:cNvPr id="36" name="SK-32-text-35"/>
          <p:cNvSpPr/>
          <p:nvPr/>
        </p:nvSpPr>
        <p:spPr>
          <a:xfrm>
            <a:off x="3547765" y="6281886"/>
            <a:ext cx="864423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4755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Page 32 of 32 · Bradford VTS Teaching Deck · Parkinson's Disease — Management in Primary Care</a:t>
            </a:r>
            <a:endParaRPr lang="en-US" sz="900" dirty="0"/>
          </a:p>
        </p:txBody>
      </p:sp>
      <p:sp>
        <p:nvSpPr>
          <p:cNvPr id="37" name="SK-32-text-36"/>
          <p:cNvSpPr/>
          <p:nvPr/>
        </p:nvSpPr>
        <p:spPr>
          <a:xfrm>
            <a:off x="621655" y="6597253"/>
            <a:ext cx="1157034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Always double-check this advice and drug doses with the latest NICE/BNF guidance.</a:t>
            </a:r>
            <a:endParaRPr lang="en-US" sz="1050" dirty="0"/>
          </a:p>
        </p:txBody>
      </p:sp>
      <p:sp>
        <p:nvSpPr>
          <p:cNvPr id="38" name="SK-32-text-37"/>
          <p:cNvSpPr/>
          <p:nvPr/>
        </p:nvSpPr>
        <p:spPr>
          <a:xfrm>
            <a:off x="7120086" y="6604248"/>
            <a:ext cx="5071914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CBD5E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document is for educational purposes only. · www.bradfordvts.co.uk · © Bradford VTS 2026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7482" cy="6521946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788" y="1357759"/>
            <a:ext cx="1743373" cy="41077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5584" y="5952679"/>
            <a:ext cx="10606980" cy="349746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521946"/>
            <a:ext cx="12192000" cy="335905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1177" y="2098477"/>
            <a:ext cx="10643592" cy="3737521"/>
          </a:xfrm>
          <a:prstGeom prst="rect">
            <a:avLst/>
          </a:prstGeom>
        </p:spPr>
      </p:pic>
      <p:sp>
        <p:nvSpPr>
          <p:cNvPr id="8" name="SK-4-text-7"/>
          <p:cNvSpPr/>
          <p:nvPr/>
        </p:nvSpPr>
        <p:spPr>
          <a:xfrm>
            <a:off x="853380" y="452586"/>
            <a:ext cx="948594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2 — RECOGNITION &amp; DIAGNOSIS</a:t>
            </a:r>
            <a:endParaRPr lang="en-US" sz="1725" dirty="0"/>
          </a:p>
        </p:txBody>
      </p:sp>
      <p:sp>
        <p:nvSpPr>
          <p:cNvPr id="9" name="SK-4-text-8"/>
          <p:cNvSpPr/>
          <p:nvPr/>
        </p:nvSpPr>
        <p:spPr>
          <a:xfrm>
            <a:off x="865584" y="747415"/>
            <a:ext cx="11326416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5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Cardinal Motor Features for Diagnosis</a:t>
            </a:r>
            <a:endParaRPr lang="en-US" sz="4500" dirty="0"/>
          </a:p>
        </p:txBody>
      </p:sp>
      <p:sp>
        <p:nvSpPr>
          <p:cNvPr id="10" name="SK-4-text-9"/>
          <p:cNvSpPr/>
          <p:nvPr/>
        </p:nvSpPr>
        <p:spPr>
          <a:xfrm>
            <a:off x="853380" y="1611511"/>
            <a:ext cx="11338620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NG71 — Bradykinesia is ESSENTIAL for diagnosis</a:t>
            </a:r>
            <a:endParaRPr lang="en-US" sz="2550" dirty="0"/>
          </a:p>
        </p:txBody>
      </p:sp>
      <p:sp>
        <p:nvSpPr>
          <p:cNvPr id="11" name="SK-4-text-10"/>
          <p:cNvSpPr/>
          <p:nvPr/>
        </p:nvSpPr>
        <p:spPr>
          <a:xfrm>
            <a:off x="1060698" y="6028134"/>
            <a:ext cx="11131302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SUPPORTING FEATURES (increase diagnostic confidence): Unilateral onset with asymmetry · Excellent levodopa response · Slow progression</a:t>
            </a:r>
            <a:endParaRPr lang="en-US" sz="1200" dirty="0"/>
          </a:p>
        </p:txBody>
      </p:sp>
      <p:sp>
        <p:nvSpPr>
          <p:cNvPr id="12" name="SK-4-text-11"/>
          <p:cNvSpPr/>
          <p:nvPr/>
        </p:nvSpPr>
        <p:spPr>
          <a:xfrm>
            <a:off x="316855" y="6604248"/>
            <a:ext cx="474440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NG71 — Dec 2024</a:t>
            </a:r>
            <a:endParaRPr lang="en-US" sz="1275" dirty="0"/>
          </a:p>
        </p:txBody>
      </p:sp>
      <p:sp>
        <p:nvSpPr>
          <p:cNvPr id="13" name="SK-4-text-12"/>
          <p:cNvSpPr/>
          <p:nvPr/>
        </p:nvSpPr>
        <p:spPr>
          <a:xfrm>
            <a:off x="9270206" y="6604248"/>
            <a:ext cx="278755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www.bradfordvts.co.uk</a:t>
            </a:r>
            <a:endParaRPr lang="en-US" sz="127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6298" cy="4142184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490" y="1754386"/>
            <a:ext cx="999679" cy="57150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192" y="2400300"/>
            <a:ext cx="11240988" cy="2304157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675" y="2784277"/>
            <a:ext cx="2145655" cy="1522363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01553" y="2784277"/>
            <a:ext cx="2145655" cy="1522363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20580" y="2784277"/>
            <a:ext cx="2145655" cy="1522363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9459" y="2784277"/>
            <a:ext cx="2145655" cy="1522363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58486" y="2784277"/>
            <a:ext cx="2145655" cy="1522363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18879" y="4430167"/>
            <a:ext cx="1462980" cy="287982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03898" y="4430167"/>
            <a:ext cx="2877294" cy="287982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03082" y="4430167"/>
            <a:ext cx="3316188" cy="287982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5192" y="4941838"/>
            <a:ext cx="11265396" cy="19050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08055" y="4855369"/>
            <a:ext cx="219373" cy="191988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5192" y="5383411"/>
            <a:ext cx="3145482" cy="1062930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76973" y="5383411"/>
            <a:ext cx="3121075" cy="1062930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144494" y="5383411"/>
            <a:ext cx="2828479" cy="1062930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143679" y="5198269"/>
            <a:ext cx="1755577" cy="1248073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6515100"/>
            <a:ext cx="12192000" cy="342900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277773" y="5314950"/>
            <a:ext cx="304800" cy="212527"/>
          </a:xfrm>
          <a:prstGeom prst="rect">
            <a:avLst/>
          </a:prstGeom>
        </p:spPr>
      </p:pic>
      <p:pic>
        <p:nvPicPr>
          <p:cNvPr id="22" name="SK-5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180957" y="5479405"/>
            <a:ext cx="414486" cy="363438"/>
          </a:xfrm>
          <a:prstGeom prst="rect">
            <a:avLst/>
          </a:prstGeom>
        </p:spPr>
      </p:pic>
      <p:pic>
        <p:nvPicPr>
          <p:cNvPr id="23" name="SK-5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925788" y="5479405"/>
            <a:ext cx="451098" cy="363438"/>
          </a:xfrm>
          <a:prstGeom prst="rect">
            <a:avLst/>
          </a:prstGeom>
        </p:spPr>
      </p:pic>
      <p:pic>
        <p:nvPicPr>
          <p:cNvPr id="24" name="SK-5-img-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43694" y="5479405"/>
            <a:ext cx="414486" cy="363438"/>
          </a:xfrm>
          <a:prstGeom prst="rect">
            <a:avLst/>
          </a:prstGeom>
        </p:spPr>
      </p:pic>
      <p:pic>
        <p:nvPicPr>
          <p:cNvPr id="25" name="SK-5-img-2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82675" y="5068044"/>
            <a:ext cx="280392" cy="253603"/>
          </a:xfrm>
          <a:prstGeom prst="rect">
            <a:avLst/>
          </a:prstGeom>
        </p:spPr>
      </p:pic>
      <p:pic>
        <p:nvPicPr>
          <p:cNvPr id="26" name="SK-5-img-25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253365" y="2880271"/>
            <a:ext cx="780157" cy="610344"/>
          </a:xfrm>
          <a:prstGeom prst="rect">
            <a:avLst/>
          </a:prstGeom>
        </p:spPr>
      </p:pic>
      <p:pic>
        <p:nvPicPr>
          <p:cNvPr id="27" name="SK-5-img-26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95357" y="2880271"/>
            <a:ext cx="633859" cy="589657"/>
          </a:xfrm>
          <a:prstGeom prst="rect">
            <a:avLst/>
          </a:prstGeom>
        </p:spPr>
      </p:pic>
      <p:pic>
        <p:nvPicPr>
          <p:cNvPr id="28" name="SK-5-img-27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827663" y="2880271"/>
            <a:ext cx="658267" cy="589657"/>
          </a:xfrm>
          <a:prstGeom prst="rect">
            <a:avLst/>
          </a:prstGeom>
        </p:spPr>
      </p:pic>
      <p:pic>
        <p:nvPicPr>
          <p:cNvPr id="29" name="SK-5-img-28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681859" y="2866579"/>
            <a:ext cx="536377" cy="637729"/>
          </a:xfrm>
          <a:prstGeom prst="rect">
            <a:avLst/>
          </a:prstGeom>
        </p:spPr>
      </p:pic>
      <p:pic>
        <p:nvPicPr>
          <p:cNvPr id="30" name="SK-5-img-29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450777" y="2914650"/>
            <a:ext cx="572988" cy="548580"/>
          </a:xfrm>
          <a:prstGeom prst="rect">
            <a:avLst/>
          </a:prstGeom>
        </p:spPr>
      </p:pic>
      <p:pic>
        <p:nvPicPr>
          <p:cNvPr id="31" name="SK-5-img-30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82675" y="2455069"/>
            <a:ext cx="280392" cy="260598"/>
          </a:xfrm>
          <a:prstGeom prst="rect">
            <a:avLst/>
          </a:prstGeom>
        </p:spPr>
      </p:pic>
      <p:sp>
        <p:nvSpPr>
          <p:cNvPr id="32" name="SK-5-text-31"/>
          <p:cNvSpPr/>
          <p:nvPr/>
        </p:nvSpPr>
        <p:spPr>
          <a:xfrm>
            <a:off x="670471" y="356592"/>
            <a:ext cx="742378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877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2 — RECOGNITION &amp; DIAGNOSIS</a:t>
            </a:r>
            <a:endParaRPr lang="en-US" sz="1350" dirty="0"/>
          </a:p>
        </p:txBody>
      </p:sp>
      <p:sp>
        <p:nvSpPr>
          <p:cNvPr id="33" name="SK-5-text-32"/>
          <p:cNvSpPr/>
          <p:nvPr/>
        </p:nvSpPr>
        <p:spPr>
          <a:xfrm>
            <a:off x="682675" y="671959"/>
            <a:ext cx="4815780" cy="10423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960"/>
              </a:lnSpc>
              <a:buNone/>
            </a:pPr>
            <a:r>
              <a:rPr lang="en-US" sz="36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Non-Motor Features</a:t>
            </a:r>
            <a:endParaRPr lang="en-US" sz="3600" dirty="0"/>
          </a:p>
          <a:p>
            <a:pPr marL="0" indent="0" algn="l">
              <a:lnSpc>
                <a:spcPts val="3960"/>
              </a:lnSpc>
              <a:buNone/>
            </a:pPr>
            <a:r>
              <a:rPr lang="en-US" sz="36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&amp; Supporting Signs</a:t>
            </a:r>
            <a:endParaRPr lang="en-US" sz="3600" dirty="0"/>
          </a:p>
        </p:txBody>
      </p:sp>
      <p:sp>
        <p:nvSpPr>
          <p:cNvPr id="34" name="SK-5-text-33"/>
          <p:cNvSpPr/>
          <p:nvPr/>
        </p:nvSpPr>
        <p:spPr>
          <a:xfrm>
            <a:off x="658267" y="1947565"/>
            <a:ext cx="11533733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These symptoms often appear years before motor features — and are frequently missed</a:t>
            </a:r>
            <a:endParaRPr lang="en-US" sz="1950" dirty="0"/>
          </a:p>
        </p:txBody>
      </p:sp>
      <p:sp>
        <p:nvSpPr>
          <p:cNvPr id="35" name="SK-5-text-34"/>
          <p:cNvSpPr/>
          <p:nvPr/>
        </p:nvSpPr>
        <p:spPr>
          <a:xfrm>
            <a:off x="975271" y="2468761"/>
            <a:ext cx="824674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877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⏰ OFTEN PRECEDE MOTOR SYMPTOMS BY YEARS</a:t>
            </a:r>
            <a:endParaRPr lang="en-US" sz="1350" dirty="0"/>
          </a:p>
        </p:txBody>
      </p:sp>
      <p:sp>
        <p:nvSpPr>
          <p:cNvPr id="36" name="SK-5-text-35"/>
          <p:cNvSpPr/>
          <p:nvPr/>
        </p:nvSpPr>
        <p:spPr>
          <a:xfrm>
            <a:off x="1286024" y="3552379"/>
            <a:ext cx="91469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Anosmia</a:t>
            </a:r>
            <a:endParaRPr lang="en-US" sz="1350" dirty="0"/>
          </a:p>
        </p:txBody>
      </p:sp>
      <p:sp>
        <p:nvSpPr>
          <p:cNvPr id="37" name="SK-5-text-36"/>
          <p:cNvSpPr/>
          <p:nvPr/>
        </p:nvSpPr>
        <p:spPr>
          <a:xfrm>
            <a:off x="1121569" y="3812977"/>
            <a:ext cx="125566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Loss of smell —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very early sign</a:t>
            </a:r>
            <a:endParaRPr lang="en-US" sz="1350" dirty="0"/>
          </a:p>
        </p:txBody>
      </p:sp>
      <p:sp>
        <p:nvSpPr>
          <p:cNvPr id="38" name="SK-5-text-37"/>
          <p:cNvSpPr/>
          <p:nvPr/>
        </p:nvSpPr>
        <p:spPr>
          <a:xfrm>
            <a:off x="3309938" y="3545532"/>
            <a:ext cx="128051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Constipation</a:t>
            </a:r>
            <a:endParaRPr lang="en-US" sz="1350" dirty="0"/>
          </a:p>
        </p:txBody>
      </p:sp>
      <p:sp>
        <p:nvSpPr>
          <p:cNvPr id="39" name="SK-5-text-38"/>
          <p:cNvSpPr/>
          <p:nvPr/>
        </p:nvSpPr>
        <p:spPr>
          <a:xfrm>
            <a:off x="3206353" y="3806130"/>
            <a:ext cx="1499592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Often years before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diagnosis</a:t>
            </a:r>
            <a:endParaRPr lang="en-US" sz="1350" dirty="0"/>
          </a:p>
        </p:txBody>
      </p:sp>
      <p:sp>
        <p:nvSpPr>
          <p:cNvPr id="40" name="SK-5-text-39"/>
          <p:cNvSpPr/>
          <p:nvPr/>
        </p:nvSpPr>
        <p:spPr>
          <a:xfrm>
            <a:off x="5224016" y="3538686"/>
            <a:ext cx="1877913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REM Sleep Disorder</a:t>
            </a:r>
            <a:endParaRPr lang="en-US" sz="1350" dirty="0"/>
          </a:p>
        </p:txBody>
      </p:sp>
      <p:sp>
        <p:nvSpPr>
          <p:cNvPr id="41" name="SK-5-text-40"/>
          <p:cNvSpPr/>
          <p:nvPr/>
        </p:nvSpPr>
        <p:spPr>
          <a:xfrm>
            <a:off x="5522863" y="3806130"/>
            <a:ext cx="1280071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Acting out vivid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dreams at night</a:t>
            </a:r>
            <a:endParaRPr lang="en-US" sz="1350" dirty="0"/>
          </a:p>
        </p:txBody>
      </p:sp>
      <p:sp>
        <p:nvSpPr>
          <p:cNvPr id="42" name="SK-5-text-41"/>
          <p:cNvSpPr/>
          <p:nvPr/>
        </p:nvSpPr>
        <p:spPr>
          <a:xfrm>
            <a:off x="7382024" y="3545532"/>
            <a:ext cx="2060823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Depression &amp; Anxiety</a:t>
            </a:r>
            <a:endParaRPr lang="en-US" sz="1350" dirty="0"/>
          </a:p>
        </p:txBody>
      </p:sp>
      <p:sp>
        <p:nvSpPr>
          <p:cNvPr id="43" name="SK-5-text-42"/>
          <p:cNvSpPr/>
          <p:nvPr/>
        </p:nvSpPr>
        <p:spPr>
          <a:xfrm>
            <a:off x="7571184" y="3806130"/>
            <a:ext cx="168235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Frequently missed —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ask directly</a:t>
            </a:r>
            <a:endParaRPr lang="en-US" sz="1350" dirty="0"/>
          </a:p>
        </p:txBody>
      </p:sp>
      <p:sp>
        <p:nvSpPr>
          <p:cNvPr id="44" name="SK-5-text-43"/>
          <p:cNvSpPr/>
          <p:nvPr/>
        </p:nvSpPr>
        <p:spPr>
          <a:xfrm>
            <a:off x="10058400" y="3545532"/>
            <a:ext cx="1170384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Orthostatic</a:t>
            </a:r>
            <a:endParaRPr lang="en-US" sz="1500" dirty="0"/>
          </a:p>
          <a:p>
            <a:pPr marL="0" indent="0" algn="ctr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Hypotension</a:t>
            </a:r>
            <a:endParaRPr lang="en-US" sz="1500" dirty="0"/>
          </a:p>
        </p:txBody>
      </p:sp>
      <p:sp>
        <p:nvSpPr>
          <p:cNvPr id="45" name="SK-5-text-44"/>
          <p:cNvSpPr/>
          <p:nvPr/>
        </p:nvSpPr>
        <p:spPr>
          <a:xfrm>
            <a:off x="9734996" y="4011811"/>
            <a:ext cx="1816894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Dizziness on standing</a:t>
            </a:r>
            <a:endParaRPr lang="en-US" sz="1350" dirty="0"/>
          </a:p>
        </p:txBody>
      </p:sp>
      <p:sp>
        <p:nvSpPr>
          <p:cNvPr id="46" name="SK-5-text-45"/>
          <p:cNvSpPr/>
          <p:nvPr/>
        </p:nvSpPr>
        <p:spPr>
          <a:xfrm>
            <a:off x="2255490" y="4471392"/>
            <a:ext cx="317182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Bladder urgency</a:t>
            </a:r>
            <a:endParaRPr lang="en-US" sz="1350" dirty="0"/>
          </a:p>
        </p:txBody>
      </p:sp>
      <p:sp>
        <p:nvSpPr>
          <p:cNvPr id="47" name="SK-5-text-46"/>
          <p:cNvSpPr/>
          <p:nvPr/>
        </p:nvSpPr>
        <p:spPr>
          <a:xfrm>
            <a:off x="3840361" y="4471392"/>
            <a:ext cx="666940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Hypersomnia (daytime sleepiness)</a:t>
            </a:r>
            <a:endParaRPr lang="en-US" sz="1350" dirty="0"/>
          </a:p>
        </p:txBody>
      </p:sp>
      <p:sp>
        <p:nvSpPr>
          <p:cNvPr id="48" name="SK-5-text-47"/>
          <p:cNvSpPr/>
          <p:nvPr/>
        </p:nvSpPr>
        <p:spPr>
          <a:xfrm>
            <a:off x="6839694" y="4471392"/>
            <a:ext cx="535230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Hypomimia · Micrographia · Hypophonia</a:t>
            </a:r>
            <a:endParaRPr lang="en-US" sz="1350" dirty="0"/>
          </a:p>
        </p:txBody>
      </p:sp>
      <p:sp>
        <p:nvSpPr>
          <p:cNvPr id="49" name="SK-5-text-48"/>
          <p:cNvSpPr/>
          <p:nvPr/>
        </p:nvSpPr>
        <p:spPr>
          <a:xfrm>
            <a:off x="975271" y="5088582"/>
            <a:ext cx="11216729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877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SUPPORTING FEATURES — INCREASE DIAGNOSTIC CONFIDENCE</a:t>
            </a:r>
            <a:endParaRPr lang="en-US" sz="1350" dirty="0"/>
          </a:p>
        </p:txBody>
      </p:sp>
      <p:sp>
        <p:nvSpPr>
          <p:cNvPr id="50" name="SK-5-text-49"/>
          <p:cNvSpPr/>
          <p:nvPr/>
        </p:nvSpPr>
        <p:spPr>
          <a:xfrm>
            <a:off x="1206996" y="5445175"/>
            <a:ext cx="2072580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Unilateral Onset with</a:t>
            </a:r>
            <a:endParaRPr lang="en-US" sz="1500" dirty="0"/>
          </a:p>
          <a:p>
            <a:pPr marL="0" indent="0" algn="l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Asymmetry</a:t>
            </a:r>
            <a:endParaRPr lang="en-US" sz="1500" dirty="0"/>
          </a:p>
        </p:txBody>
      </p:sp>
      <p:sp>
        <p:nvSpPr>
          <p:cNvPr id="51" name="SK-5-text-50"/>
          <p:cNvSpPr/>
          <p:nvPr/>
        </p:nvSpPr>
        <p:spPr>
          <a:xfrm>
            <a:off x="1206996" y="5925294"/>
            <a:ext cx="2340769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Symptoms begin on one side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and remain asymmetric</a:t>
            </a:r>
            <a:endParaRPr lang="en-US" sz="1350" dirty="0"/>
          </a:p>
        </p:txBody>
      </p:sp>
      <p:sp>
        <p:nvSpPr>
          <p:cNvPr id="52" name="SK-5-text-51"/>
          <p:cNvSpPr/>
          <p:nvPr/>
        </p:nvSpPr>
        <p:spPr>
          <a:xfrm>
            <a:off x="4425553" y="5445175"/>
            <a:ext cx="2121396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Excellent Response to</a:t>
            </a:r>
            <a:endParaRPr lang="en-US" sz="1500" dirty="0"/>
          </a:p>
          <a:p>
            <a:pPr marL="0" indent="0" algn="l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Levodopa</a:t>
            </a:r>
            <a:endParaRPr lang="en-US" sz="1500" dirty="0"/>
          </a:p>
        </p:txBody>
      </p:sp>
      <p:sp>
        <p:nvSpPr>
          <p:cNvPr id="53" name="SK-5-text-52"/>
          <p:cNvSpPr/>
          <p:nvPr/>
        </p:nvSpPr>
        <p:spPr>
          <a:xfrm>
            <a:off x="4425553" y="5925294"/>
            <a:ext cx="2413992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Clear, sustained improvement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confirms dopamine deficiency</a:t>
            </a:r>
            <a:endParaRPr lang="en-US" sz="1350" dirty="0"/>
          </a:p>
        </p:txBody>
      </p:sp>
      <p:sp>
        <p:nvSpPr>
          <p:cNvPr id="54" name="SK-5-text-53"/>
          <p:cNvSpPr/>
          <p:nvPr/>
        </p:nvSpPr>
        <p:spPr>
          <a:xfrm>
            <a:off x="7668667" y="5445175"/>
            <a:ext cx="337756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Slow Progression</a:t>
            </a:r>
            <a:endParaRPr lang="en-US" sz="1350" dirty="0"/>
          </a:p>
        </p:txBody>
      </p:sp>
      <p:sp>
        <p:nvSpPr>
          <p:cNvPr id="55" name="SK-5-text-54"/>
          <p:cNvSpPr/>
          <p:nvPr/>
        </p:nvSpPr>
        <p:spPr>
          <a:xfrm>
            <a:off x="7644259" y="5705773"/>
            <a:ext cx="1938486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Gradual worsening over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years — rapid decline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suggests atypical PD</a:t>
            </a:r>
            <a:endParaRPr lang="en-US" sz="1350" dirty="0"/>
          </a:p>
        </p:txBody>
      </p:sp>
      <p:sp>
        <p:nvSpPr>
          <p:cNvPr id="56" name="SK-5-text-55"/>
          <p:cNvSpPr/>
          <p:nvPr/>
        </p:nvSpPr>
        <p:spPr>
          <a:xfrm>
            <a:off x="10448479" y="5328642"/>
            <a:ext cx="174352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💡 Clinical Pearl</a:t>
            </a:r>
            <a:endParaRPr lang="en-US" sz="900" dirty="0"/>
          </a:p>
        </p:txBody>
      </p:sp>
      <p:sp>
        <p:nvSpPr>
          <p:cNvPr id="57" name="SK-5-text-56"/>
          <p:cNvSpPr/>
          <p:nvPr/>
        </p:nvSpPr>
        <p:spPr>
          <a:xfrm>
            <a:off x="10216753" y="5582394"/>
            <a:ext cx="1621482" cy="7268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patient presenting with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depression, constipation,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loss of smell — think PD,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even without tremor.</a:t>
            </a:r>
            <a:endParaRPr lang="en-US" sz="1050" dirty="0"/>
          </a:p>
        </p:txBody>
      </p:sp>
      <p:sp>
        <p:nvSpPr>
          <p:cNvPr id="58" name="SK-5-text-57"/>
          <p:cNvSpPr/>
          <p:nvPr/>
        </p:nvSpPr>
        <p:spPr>
          <a:xfrm>
            <a:off x="670471" y="6638479"/>
            <a:ext cx="61569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NICE NG71 · NICE CKS PD (Feb 2025)</a:t>
            </a:r>
            <a:endParaRPr lang="en-US" sz="1050" dirty="0"/>
          </a:p>
        </p:txBody>
      </p:sp>
      <p:sp>
        <p:nvSpPr>
          <p:cNvPr id="59" name="SK-5-text-58"/>
          <p:cNvSpPr/>
          <p:nvPr/>
        </p:nvSpPr>
        <p:spPr>
          <a:xfrm>
            <a:off x="10469761" y="6638479"/>
            <a:ext cx="15391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396" y="1194792"/>
            <a:ext cx="1170384" cy="3810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765" y="1796653"/>
            <a:ext cx="3608784" cy="3586609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765" y="1796653"/>
            <a:ext cx="3608784" cy="89148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6682" y="4958209"/>
            <a:ext cx="1975098" cy="239911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79255" y="1796653"/>
            <a:ext cx="3608784" cy="3586609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79255" y="1796653"/>
            <a:ext cx="3608784" cy="89148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96173" y="4958209"/>
            <a:ext cx="1975098" cy="239911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58894" y="1796653"/>
            <a:ext cx="3608784" cy="3586609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58894" y="1796653"/>
            <a:ext cx="3608784" cy="89148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875663" y="4958209"/>
            <a:ext cx="1975098" cy="239911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9765" y="5520630"/>
            <a:ext cx="11167765" cy="891480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9765" y="5520630"/>
            <a:ext cx="109686" cy="891480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9765" y="6546652"/>
            <a:ext cx="11167765" cy="19050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448800" y="2043559"/>
            <a:ext cx="889992" cy="870942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583882" y="2077938"/>
            <a:ext cx="1036290" cy="795486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816596" y="2098477"/>
            <a:ext cx="963067" cy="754261"/>
          </a:xfrm>
          <a:prstGeom prst="rect">
            <a:avLst/>
          </a:prstGeom>
        </p:spPr>
      </p:pic>
      <p:sp>
        <p:nvSpPr>
          <p:cNvPr id="19" name="SK-6-text-18"/>
          <p:cNvSpPr/>
          <p:nvPr/>
        </p:nvSpPr>
        <p:spPr>
          <a:xfrm>
            <a:off x="548580" y="322213"/>
            <a:ext cx="907351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2 • RECOGNITION &amp; DIAGNOSIS</a:t>
            </a:r>
            <a:endParaRPr lang="en-US" sz="1650" dirty="0"/>
          </a:p>
        </p:txBody>
      </p:sp>
      <p:sp>
        <p:nvSpPr>
          <p:cNvPr id="20" name="SK-6-text-19"/>
          <p:cNvSpPr/>
          <p:nvPr/>
        </p:nvSpPr>
        <p:spPr>
          <a:xfrm>
            <a:off x="572988" y="630882"/>
            <a:ext cx="11619012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All Tremors Are Parkinson’s</a:t>
            </a:r>
            <a:endParaRPr lang="en-US" sz="3300" dirty="0"/>
          </a:p>
        </p:txBody>
      </p:sp>
      <p:sp>
        <p:nvSpPr>
          <p:cNvPr id="21" name="SK-6-text-20"/>
          <p:cNvSpPr/>
          <p:nvPr/>
        </p:nvSpPr>
        <p:spPr>
          <a:xfrm>
            <a:off x="548580" y="1350913"/>
            <a:ext cx="11643420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Essential tremor is 8–10× more common than PD. Ask the right questions first.</a:t>
            </a:r>
            <a:endParaRPr lang="en-US" sz="1950" dirty="0"/>
          </a:p>
        </p:txBody>
      </p:sp>
      <p:sp>
        <p:nvSpPr>
          <p:cNvPr id="22" name="SK-6-text-21"/>
          <p:cNvSpPr/>
          <p:nvPr/>
        </p:nvSpPr>
        <p:spPr>
          <a:xfrm>
            <a:off x="1219200" y="3024336"/>
            <a:ext cx="554831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Parkinson’s Disease</a:t>
            </a:r>
            <a:endParaRPr lang="en-US" sz="1875" dirty="0"/>
          </a:p>
        </p:txBody>
      </p:sp>
      <p:sp>
        <p:nvSpPr>
          <p:cNvPr id="23" name="SK-6-text-22"/>
          <p:cNvSpPr/>
          <p:nvPr/>
        </p:nvSpPr>
        <p:spPr>
          <a:xfrm>
            <a:off x="719286" y="3367236"/>
            <a:ext cx="61150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Resting tremor (3–6 Hz)</a:t>
            </a:r>
            <a:endParaRPr lang="en-US" sz="1500" dirty="0"/>
          </a:p>
        </p:txBody>
      </p:sp>
      <p:sp>
        <p:nvSpPr>
          <p:cNvPr id="24" name="SK-6-text-23"/>
          <p:cNvSpPr/>
          <p:nvPr/>
        </p:nvSpPr>
        <p:spPr>
          <a:xfrm>
            <a:off x="719286" y="3620988"/>
            <a:ext cx="51244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Pill-rolling quality</a:t>
            </a:r>
            <a:endParaRPr lang="en-US" sz="1500" dirty="0"/>
          </a:p>
        </p:txBody>
      </p:sp>
      <p:sp>
        <p:nvSpPr>
          <p:cNvPr id="25" name="SK-6-text-24"/>
          <p:cNvSpPr/>
          <p:nvPr/>
        </p:nvSpPr>
        <p:spPr>
          <a:xfrm>
            <a:off x="719286" y="3867894"/>
            <a:ext cx="83248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Improves with intentional movement</a:t>
            </a:r>
            <a:endParaRPr lang="en-US" sz="1500" dirty="0"/>
          </a:p>
        </p:txBody>
      </p:sp>
      <p:sp>
        <p:nvSpPr>
          <p:cNvPr id="26" name="SK-6-text-25"/>
          <p:cNvSpPr/>
          <p:nvPr/>
        </p:nvSpPr>
        <p:spPr>
          <a:xfrm>
            <a:off x="719286" y="4121646"/>
            <a:ext cx="421005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Unilateral onset</a:t>
            </a:r>
            <a:endParaRPr lang="en-US" sz="1500" dirty="0"/>
          </a:p>
        </p:txBody>
      </p:sp>
      <p:sp>
        <p:nvSpPr>
          <p:cNvPr id="27" name="SK-6-text-26"/>
          <p:cNvSpPr/>
          <p:nvPr/>
        </p:nvSpPr>
        <p:spPr>
          <a:xfrm>
            <a:off x="719286" y="4361557"/>
            <a:ext cx="87820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Associated bradykinesia and rigidity</a:t>
            </a:r>
            <a:endParaRPr lang="en-US" sz="1500" dirty="0"/>
          </a:p>
        </p:txBody>
      </p:sp>
      <p:sp>
        <p:nvSpPr>
          <p:cNvPr id="28" name="SK-6-text-27"/>
          <p:cNvSpPr/>
          <p:nvPr/>
        </p:nvSpPr>
        <p:spPr>
          <a:xfrm>
            <a:off x="719286" y="4615309"/>
            <a:ext cx="87820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Bradykinesia ESSENTIAL for diagnosis</a:t>
            </a:r>
            <a:endParaRPr lang="en-US" sz="1500" dirty="0"/>
          </a:p>
        </p:txBody>
      </p:sp>
      <p:sp>
        <p:nvSpPr>
          <p:cNvPr id="29" name="SK-6-text-28"/>
          <p:cNvSpPr/>
          <p:nvPr/>
        </p:nvSpPr>
        <p:spPr>
          <a:xfrm>
            <a:off x="1414165" y="4992588"/>
            <a:ext cx="44653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Bradykinesia = essential</a:t>
            </a:r>
            <a:endParaRPr lang="en-US" sz="1200" dirty="0"/>
          </a:p>
        </p:txBody>
      </p:sp>
      <p:sp>
        <p:nvSpPr>
          <p:cNvPr id="30" name="SK-6-text-29"/>
          <p:cNvSpPr/>
          <p:nvPr/>
        </p:nvSpPr>
        <p:spPr>
          <a:xfrm>
            <a:off x="5181600" y="3024336"/>
            <a:ext cx="469106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Essential Tremor</a:t>
            </a:r>
            <a:endParaRPr lang="en-US" sz="1875" dirty="0"/>
          </a:p>
        </p:txBody>
      </p:sp>
      <p:sp>
        <p:nvSpPr>
          <p:cNvPr id="31" name="SK-6-text-30"/>
          <p:cNvSpPr/>
          <p:nvPr/>
        </p:nvSpPr>
        <p:spPr>
          <a:xfrm>
            <a:off x="4523184" y="3367236"/>
            <a:ext cx="766881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Action/intention tremor (8–12 Hz)</a:t>
            </a:r>
            <a:endParaRPr lang="en-US" sz="1500" dirty="0"/>
          </a:p>
        </p:txBody>
      </p:sp>
      <p:sp>
        <p:nvSpPr>
          <p:cNvPr id="32" name="SK-6-text-31"/>
          <p:cNvSpPr/>
          <p:nvPr/>
        </p:nvSpPr>
        <p:spPr>
          <a:xfrm>
            <a:off x="4523184" y="3620988"/>
            <a:ext cx="58102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Bilateral and symmetric</a:t>
            </a:r>
            <a:endParaRPr lang="en-US" sz="1500" dirty="0"/>
          </a:p>
        </p:txBody>
      </p:sp>
      <p:sp>
        <p:nvSpPr>
          <p:cNvPr id="33" name="SK-6-text-32"/>
          <p:cNvSpPr/>
          <p:nvPr/>
        </p:nvSpPr>
        <p:spPr>
          <a:xfrm>
            <a:off x="4535388" y="3867894"/>
            <a:ext cx="71818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Head or voice tremor possible</a:t>
            </a:r>
            <a:endParaRPr lang="en-US" sz="1500" dirty="0"/>
          </a:p>
        </p:txBody>
      </p:sp>
      <p:sp>
        <p:nvSpPr>
          <p:cNvPr id="34" name="SK-6-text-33"/>
          <p:cNvSpPr/>
          <p:nvPr/>
        </p:nvSpPr>
        <p:spPr>
          <a:xfrm>
            <a:off x="4535388" y="4121646"/>
            <a:ext cx="765661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Improves with alcohol (classic clue)</a:t>
            </a:r>
            <a:endParaRPr lang="en-US" sz="1500" dirty="0"/>
          </a:p>
        </p:txBody>
      </p:sp>
      <p:sp>
        <p:nvSpPr>
          <p:cNvPr id="35" name="SK-6-text-34"/>
          <p:cNvSpPr/>
          <p:nvPr/>
        </p:nvSpPr>
        <p:spPr>
          <a:xfrm>
            <a:off x="4535388" y="4368403"/>
            <a:ext cx="67246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No bradykinesia or rigidity</a:t>
            </a:r>
            <a:endParaRPr lang="en-US" sz="1500" dirty="0"/>
          </a:p>
        </p:txBody>
      </p:sp>
      <p:sp>
        <p:nvSpPr>
          <p:cNvPr id="36" name="SK-6-text-35"/>
          <p:cNvSpPr/>
          <p:nvPr/>
        </p:nvSpPr>
        <p:spPr>
          <a:xfrm>
            <a:off x="4535388" y="4622155"/>
            <a:ext cx="53530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Family history common</a:t>
            </a:r>
            <a:endParaRPr lang="en-US" sz="1500" dirty="0"/>
          </a:p>
        </p:txBody>
      </p:sp>
      <p:sp>
        <p:nvSpPr>
          <p:cNvPr id="37" name="SK-6-text-36"/>
          <p:cNvSpPr/>
          <p:nvPr/>
        </p:nvSpPr>
        <p:spPr>
          <a:xfrm>
            <a:off x="4998690" y="4992588"/>
            <a:ext cx="50139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8–10× more common than PD</a:t>
            </a:r>
            <a:endParaRPr lang="en-US" sz="1200" dirty="0"/>
          </a:p>
        </p:txBody>
      </p:sp>
      <p:sp>
        <p:nvSpPr>
          <p:cNvPr id="38" name="SK-6-text-37"/>
          <p:cNvSpPr/>
          <p:nvPr/>
        </p:nvSpPr>
        <p:spPr>
          <a:xfrm>
            <a:off x="8363694" y="3024336"/>
            <a:ext cx="3828306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Drug-Induced Parkinsonism</a:t>
            </a:r>
            <a:endParaRPr lang="en-US" sz="1875" dirty="0"/>
          </a:p>
        </p:txBody>
      </p:sp>
      <p:sp>
        <p:nvSpPr>
          <p:cNvPr id="39" name="SK-6-text-38"/>
          <p:cNvSpPr/>
          <p:nvPr/>
        </p:nvSpPr>
        <p:spPr>
          <a:xfrm>
            <a:off x="8290471" y="3367236"/>
            <a:ext cx="3901529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Caused by dopamine-blocking drugs</a:t>
            </a:r>
            <a:endParaRPr lang="en-US" sz="1500" dirty="0"/>
          </a:p>
        </p:txBody>
      </p:sp>
      <p:sp>
        <p:nvSpPr>
          <p:cNvPr id="40" name="SK-6-text-39"/>
          <p:cNvSpPr/>
          <p:nvPr/>
        </p:nvSpPr>
        <p:spPr>
          <a:xfrm>
            <a:off x="8302675" y="3627834"/>
            <a:ext cx="388932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Metoclopramide, prochlorperazine</a:t>
            </a:r>
            <a:endParaRPr lang="en-US" sz="1500" dirty="0"/>
          </a:p>
        </p:txBody>
      </p:sp>
      <p:sp>
        <p:nvSpPr>
          <p:cNvPr id="41" name="SK-6-text-40"/>
          <p:cNvSpPr/>
          <p:nvPr/>
        </p:nvSpPr>
        <p:spPr>
          <a:xfrm>
            <a:off x="8302675" y="3874740"/>
            <a:ext cx="388932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Antipsychotics (haloperidol, risperidone)</a:t>
            </a:r>
            <a:endParaRPr lang="en-US" sz="1500" dirty="0"/>
          </a:p>
        </p:txBody>
      </p:sp>
      <p:sp>
        <p:nvSpPr>
          <p:cNvPr id="42" name="SK-6-text-41"/>
          <p:cNvSpPr/>
          <p:nvPr/>
        </p:nvSpPr>
        <p:spPr>
          <a:xfrm>
            <a:off x="8302675" y="4121646"/>
            <a:ext cx="388932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Usually bilateral and symmetric</a:t>
            </a:r>
            <a:endParaRPr lang="en-US" sz="1500" dirty="0"/>
          </a:p>
        </p:txBody>
      </p:sp>
      <p:sp>
        <p:nvSpPr>
          <p:cNvPr id="43" name="SK-6-text-42"/>
          <p:cNvSpPr/>
          <p:nvPr/>
        </p:nvSpPr>
        <p:spPr>
          <a:xfrm>
            <a:off x="8302675" y="4375398"/>
            <a:ext cx="388932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Resolves on stopping the drug</a:t>
            </a:r>
            <a:endParaRPr lang="en-US" sz="1500" dirty="0"/>
          </a:p>
        </p:txBody>
      </p:sp>
      <p:sp>
        <p:nvSpPr>
          <p:cNvPr id="44" name="SK-6-text-43"/>
          <p:cNvSpPr/>
          <p:nvPr/>
        </p:nvSpPr>
        <p:spPr>
          <a:xfrm>
            <a:off x="8302675" y="4615309"/>
            <a:ext cx="388932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ALWAYS review full medication list</a:t>
            </a:r>
            <a:endParaRPr lang="en-US" sz="1500" dirty="0"/>
          </a:p>
        </p:txBody>
      </p:sp>
      <p:sp>
        <p:nvSpPr>
          <p:cNvPr id="45" name="SK-6-text-44"/>
          <p:cNvSpPr/>
          <p:nvPr/>
        </p:nvSpPr>
        <p:spPr>
          <a:xfrm>
            <a:off x="9046369" y="4992588"/>
            <a:ext cx="314563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 ALL medications</a:t>
            </a:r>
            <a:endParaRPr lang="en-US" sz="1200" dirty="0"/>
          </a:p>
        </p:txBody>
      </p:sp>
      <p:sp>
        <p:nvSpPr>
          <p:cNvPr id="46" name="SK-6-text-45"/>
          <p:cNvSpPr/>
          <p:nvPr/>
        </p:nvSpPr>
        <p:spPr>
          <a:xfrm>
            <a:off x="743694" y="5616625"/>
            <a:ext cx="358330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CLINICAL RULE</a:t>
            </a:r>
            <a:endParaRPr lang="en-US" sz="1350" dirty="0"/>
          </a:p>
        </p:txBody>
      </p:sp>
      <p:sp>
        <p:nvSpPr>
          <p:cNvPr id="47" name="SK-6-text-46"/>
          <p:cNvSpPr/>
          <p:nvPr/>
        </p:nvSpPr>
        <p:spPr>
          <a:xfrm>
            <a:off x="719286" y="5849838"/>
            <a:ext cx="11472714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Before diagnosing PD: exclude drug-induced parkinsonism by reviewing every medication — including anti-emetics.</a:t>
            </a:r>
            <a:endParaRPr lang="en-US" sz="1650" dirty="0"/>
          </a:p>
        </p:txBody>
      </p:sp>
      <p:sp>
        <p:nvSpPr>
          <p:cNvPr id="48" name="SK-6-text-47"/>
          <p:cNvSpPr/>
          <p:nvPr/>
        </p:nvSpPr>
        <p:spPr>
          <a:xfrm>
            <a:off x="743694" y="6130975"/>
            <a:ext cx="11448306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DAT-SPECT (DaTscan) can help distinguish PD from essential tremor in uncertain cases — but is not routine.</a:t>
            </a:r>
            <a:endParaRPr lang="en-US" sz="1500" dirty="0"/>
          </a:p>
        </p:txBody>
      </p:sp>
      <p:sp>
        <p:nvSpPr>
          <p:cNvPr id="49" name="SK-6-text-48"/>
          <p:cNvSpPr/>
          <p:nvPr/>
        </p:nvSpPr>
        <p:spPr>
          <a:xfrm>
            <a:off x="475357" y="6624786"/>
            <a:ext cx="44653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NG71 • Dec 2024</a:t>
            </a:r>
            <a:endParaRPr lang="en-US" sz="1200" dirty="0"/>
          </a:p>
        </p:txBody>
      </p:sp>
      <p:sp>
        <p:nvSpPr>
          <p:cNvPr id="50" name="SK-6-text-49"/>
          <p:cNvSpPr/>
          <p:nvPr/>
        </p:nvSpPr>
        <p:spPr>
          <a:xfrm>
            <a:off x="9031188" y="6624786"/>
            <a:ext cx="2660898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• Bradford VTS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34094" cy="685800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675" y="1484263"/>
            <a:ext cx="2243286" cy="76200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675" y="2173932"/>
            <a:ext cx="121890" cy="2352229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4565" y="2173932"/>
            <a:ext cx="5291286" cy="2352229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42298" y="2173932"/>
            <a:ext cx="121890" cy="2352229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64188" y="2173932"/>
            <a:ext cx="5291286" cy="2352229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2675" y="4704457"/>
            <a:ext cx="121890" cy="1645890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4565" y="4704457"/>
            <a:ext cx="10850761" cy="1645890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02145" y="5072233"/>
            <a:ext cx="902196" cy="870942"/>
          </a:xfrm>
          <a:prstGeom prst="rect">
            <a:avLst/>
          </a:prstGeom>
        </p:spPr>
      </p:pic>
      <p:sp>
        <p:nvSpPr>
          <p:cNvPr id="12" name="SK-7-text-11"/>
          <p:cNvSpPr/>
          <p:nvPr/>
        </p:nvSpPr>
        <p:spPr>
          <a:xfrm>
            <a:off x="658267" y="514350"/>
            <a:ext cx="989838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2 — Recognition &amp; Diagnosis</a:t>
            </a:r>
            <a:endParaRPr lang="en-US" sz="1800" dirty="0"/>
          </a:p>
        </p:txBody>
      </p:sp>
      <p:sp>
        <p:nvSpPr>
          <p:cNvPr id="13" name="SK-7-text-12"/>
          <p:cNvSpPr/>
          <p:nvPr/>
        </p:nvSpPr>
        <p:spPr>
          <a:xfrm>
            <a:off x="658267" y="843409"/>
            <a:ext cx="11533733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NG71 Diagnostic Guidance</a:t>
            </a:r>
            <a:endParaRPr lang="en-US" sz="4200" dirty="0"/>
          </a:p>
        </p:txBody>
      </p:sp>
      <p:sp>
        <p:nvSpPr>
          <p:cNvPr id="14" name="SK-7-text-13"/>
          <p:cNvSpPr/>
          <p:nvPr/>
        </p:nvSpPr>
        <p:spPr>
          <a:xfrm>
            <a:off x="658267" y="1693813"/>
            <a:ext cx="11533733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to diagnose Parkinson’s Disease — and what to do next</a:t>
            </a:r>
            <a:endParaRPr lang="en-US" sz="2400" dirty="0"/>
          </a:p>
        </p:txBody>
      </p:sp>
      <p:sp>
        <p:nvSpPr>
          <p:cNvPr id="15" name="SK-7-text-14"/>
          <p:cNvSpPr/>
          <p:nvPr/>
        </p:nvSpPr>
        <p:spPr>
          <a:xfrm>
            <a:off x="963067" y="2311003"/>
            <a:ext cx="6104573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Diagnosis</a:t>
            </a:r>
            <a:endParaRPr lang="en-US" sz="2175" dirty="0"/>
          </a:p>
        </p:txBody>
      </p:sp>
      <p:sp>
        <p:nvSpPr>
          <p:cNvPr id="16" name="SK-7-text-15"/>
          <p:cNvSpPr/>
          <p:nvPr/>
        </p:nvSpPr>
        <p:spPr>
          <a:xfrm>
            <a:off x="963067" y="2701975"/>
            <a:ext cx="4523184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Parkinson's Disease is a clinical diagnosis — there is no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definitive blood test or scan that confirms it.</a:t>
            </a:r>
            <a:endParaRPr lang="en-US" sz="1500" dirty="0"/>
          </a:p>
        </p:txBody>
      </p:sp>
      <p:sp>
        <p:nvSpPr>
          <p:cNvPr id="17" name="SK-7-text-16"/>
          <p:cNvSpPr/>
          <p:nvPr/>
        </p:nvSpPr>
        <p:spPr>
          <a:xfrm>
            <a:off x="963067" y="3257550"/>
            <a:ext cx="4791373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Diagnosis is based on the presence of bradykinesia plus at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least one supporting motor feature.</a:t>
            </a:r>
            <a:endParaRPr lang="en-US" sz="1500" dirty="0"/>
          </a:p>
        </p:txBody>
      </p:sp>
      <p:sp>
        <p:nvSpPr>
          <p:cNvPr id="18" name="SK-7-text-17"/>
          <p:cNvSpPr/>
          <p:nvPr/>
        </p:nvSpPr>
        <p:spPr>
          <a:xfrm>
            <a:off x="963067" y="3826669"/>
            <a:ext cx="4449961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UK Parkinson's Disease Society Brain Bank criteria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remain the established clinical standard.</a:t>
            </a:r>
            <a:endParaRPr lang="en-US" sz="1500" dirty="0"/>
          </a:p>
        </p:txBody>
      </p:sp>
      <p:sp>
        <p:nvSpPr>
          <p:cNvPr id="19" name="SK-7-text-18"/>
          <p:cNvSpPr/>
          <p:nvPr/>
        </p:nvSpPr>
        <p:spPr>
          <a:xfrm>
            <a:off x="6534894" y="2311003"/>
            <a:ext cx="5657106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DAT-SPECT (DaTscan)</a:t>
            </a:r>
            <a:endParaRPr lang="en-US" sz="2175" dirty="0"/>
          </a:p>
        </p:txBody>
      </p:sp>
      <p:sp>
        <p:nvSpPr>
          <p:cNvPr id="20" name="SK-7-text-19"/>
          <p:cNvSpPr/>
          <p:nvPr/>
        </p:nvSpPr>
        <p:spPr>
          <a:xfrm>
            <a:off x="6522690" y="2701975"/>
            <a:ext cx="566931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DaTscan is not required for routine diagnosis.</a:t>
            </a:r>
            <a:endParaRPr lang="en-US" sz="1500" dirty="0"/>
          </a:p>
        </p:txBody>
      </p:sp>
      <p:sp>
        <p:nvSpPr>
          <p:cNvPr id="21" name="SK-7-text-20"/>
          <p:cNvSpPr/>
          <p:nvPr/>
        </p:nvSpPr>
        <p:spPr>
          <a:xfrm>
            <a:off x="6522690" y="3051721"/>
            <a:ext cx="4864596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Consider in clinically uncertain cases — e.g. when essential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tremor cannot be confidently distinguished from PD.</a:t>
            </a:r>
            <a:endParaRPr lang="en-US" sz="1500" dirty="0"/>
          </a:p>
        </p:txBody>
      </p:sp>
      <p:sp>
        <p:nvSpPr>
          <p:cNvPr id="22" name="SK-7-text-21"/>
          <p:cNvSpPr/>
          <p:nvPr/>
        </p:nvSpPr>
        <p:spPr>
          <a:xfrm>
            <a:off x="6522690" y="3614142"/>
            <a:ext cx="566931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Ordered by the specialist — not a primary care investigation.</a:t>
            </a:r>
            <a:endParaRPr lang="en-US" sz="1500" dirty="0"/>
          </a:p>
        </p:txBody>
      </p:sp>
      <p:sp>
        <p:nvSpPr>
          <p:cNvPr id="23" name="SK-7-text-22"/>
          <p:cNvSpPr/>
          <p:nvPr/>
        </p:nvSpPr>
        <p:spPr>
          <a:xfrm>
            <a:off x="6522690" y="3957042"/>
            <a:ext cx="5010894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normal DaTscan makes PD unlikely; an abnormal result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supports dopaminergic deficit but does not confirm PD alone.</a:t>
            </a:r>
            <a:endParaRPr lang="en-US" sz="1500" dirty="0"/>
          </a:p>
        </p:txBody>
      </p:sp>
      <p:sp>
        <p:nvSpPr>
          <p:cNvPr id="24" name="SK-7-text-23"/>
          <p:cNvSpPr/>
          <p:nvPr/>
        </p:nvSpPr>
        <p:spPr>
          <a:xfrm>
            <a:off x="975271" y="4821138"/>
            <a:ext cx="69532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NICE NG71 — MANDATORY RULE</a:t>
            </a:r>
            <a:endParaRPr lang="en-US" sz="1500" dirty="0"/>
          </a:p>
        </p:txBody>
      </p:sp>
      <p:sp>
        <p:nvSpPr>
          <p:cNvPr id="25" name="SK-7-text-24"/>
          <p:cNvSpPr/>
          <p:nvPr/>
        </p:nvSpPr>
        <p:spPr>
          <a:xfrm>
            <a:off x="963067" y="5136505"/>
            <a:ext cx="11228933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 ALL untreated suspected PD to a specialist BEFORE starting any treatment</a:t>
            </a:r>
            <a:endParaRPr lang="en-US" sz="2100" dirty="0"/>
          </a:p>
        </p:txBody>
      </p:sp>
      <p:sp>
        <p:nvSpPr>
          <p:cNvPr id="26" name="SK-7-text-25"/>
          <p:cNvSpPr/>
          <p:nvPr/>
        </p:nvSpPr>
        <p:spPr>
          <a:xfrm>
            <a:off x="963067" y="5479405"/>
            <a:ext cx="9399984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includes movement disorder neurologists, geriatricians with PD expertise, or old age psychiatrists — depending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 local pathways.</a:t>
            </a:r>
            <a:endParaRPr lang="en-US" sz="1500" dirty="0"/>
          </a:p>
        </p:txBody>
      </p:sp>
      <p:sp>
        <p:nvSpPr>
          <p:cNvPr id="27" name="SK-7-text-26"/>
          <p:cNvSpPr/>
          <p:nvPr/>
        </p:nvSpPr>
        <p:spPr>
          <a:xfrm>
            <a:off x="963067" y="6000750"/>
            <a:ext cx="1122893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initiate levodopa or any dopaminergic therapy in primary care without specialist confirmation.</a:t>
            </a:r>
            <a:endParaRPr lang="en-US" sz="1350" dirty="0"/>
          </a:p>
        </p:txBody>
      </p:sp>
      <p:sp>
        <p:nvSpPr>
          <p:cNvPr id="28" name="SK-7-text-27"/>
          <p:cNvSpPr/>
          <p:nvPr/>
        </p:nvSpPr>
        <p:spPr>
          <a:xfrm>
            <a:off x="670471" y="6617940"/>
            <a:ext cx="504825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NG71 — December 2024</a:t>
            </a:r>
            <a:endParaRPr lang="en-US" sz="1125" dirty="0"/>
          </a:p>
        </p:txBody>
      </p:sp>
      <p:sp>
        <p:nvSpPr>
          <p:cNvPr id="29" name="SK-7-text-28"/>
          <p:cNvSpPr/>
          <p:nvPr/>
        </p:nvSpPr>
        <p:spPr>
          <a:xfrm>
            <a:off x="3875484" y="6617940"/>
            <a:ext cx="4428679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— Parkinson's Disease in Primary Care</a:t>
            </a:r>
            <a:endParaRPr lang="en-US" sz="1125" dirty="0"/>
          </a:p>
        </p:txBody>
      </p:sp>
      <p:sp>
        <p:nvSpPr>
          <p:cNvPr id="30" name="SK-7-text-29"/>
          <p:cNvSpPr/>
          <p:nvPr/>
        </p:nvSpPr>
        <p:spPr>
          <a:xfrm>
            <a:off x="10079682" y="6617940"/>
            <a:ext cx="1587996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125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12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55984" cy="6556177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862" y="411361"/>
            <a:ext cx="47625" cy="1536055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2196" y="1386185"/>
            <a:ext cx="1267867" cy="66675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859" y="2345382"/>
            <a:ext cx="2145655" cy="713184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0055" y="2084784"/>
            <a:ext cx="4023271" cy="1906488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60055" y="2084784"/>
            <a:ext cx="4023271" cy="68461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90792" y="2084784"/>
            <a:ext cx="4267200" cy="1906488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90792" y="2084784"/>
            <a:ext cx="4267200" cy="68461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3859" y="4210794"/>
            <a:ext cx="4023271" cy="2125861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3859" y="4210794"/>
            <a:ext cx="4023271" cy="68461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888855" y="4210794"/>
            <a:ext cx="4023271" cy="2125861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88855" y="4210794"/>
            <a:ext cx="4023271" cy="68461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556177"/>
            <a:ext cx="12192000" cy="301675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034165" y="4073575"/>
            <a:ext cx="2938165" cy="2208163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120580" y="4402782"/>
            <a:ext cx="329059" cy="383977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28973" y="4402782"/>
            <a:ext cx="402282" cy="390823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485757" y="2290465"/>
            <a:ext cx="414486" cy="356592"/>
          </a:xfrm>
          <a:prstGeom prst="rect">
            <a:avLst/>
          </a:prstGeom>
        </p:spPr>
      </p:pic>
      <p:pic>
        <p:nvPicPr>
          <p:cNvPr id="20" name="SK-8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255169" y="2311003"/>
            <a:ext cx="414486" cy="315367"/>
          </a:xfrm>
          <a:prstGeom prst="rect">
            <a:avLst/>
          </a:prstGeom>
        </p:spPr>
      </p:pic>
      <p:sp>
        <p:nvSpPr>
          <p:cNvPr id="21" name="SK-8-text-20"/>
          <p:cNvSpPr/>
          <p:nvPr/>
        </p:nvSpPr>
        <p:spPr>
          <a:xfrm>
            <a:off x="877788" y="418207"/>
            <a:ext cx="362521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E86E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DISEASE STAGES</a:t>
            </a:r>
            <a:endParaRPr lang="en-US" sz="1650" dirty="0"/>
          </a:p>
        </p:txBody>
      </p:sp>
      <p:sp>
        <p:nvSpPr>
          <p:cNvPr id="22" name="SK-8-text-21"/>
          <p:cNvSpPr/>
          <p:nvPr/>
        </p:nvSpPr>
        <p:spPr>
          <a:xfrm>
            <a:off x="877788" y="740569"/>
            <a:ext cx="11314212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Stage 1: New Diagnosis</a:t>
            </a:r>
            <a:endParaRPr lang="en-US" sz="3750" dirty="0"/>
          </a:p>
        </p:txBody>
      </p:sp>
      <p:sp>
        <p:nvSpPr>
          <p:cNvPr id="23" name="SK-8-text-22"/>
          <p:cNvSpPr/>
          <p:nvPr/>
        </p:nvSpPr>
        <p:spPr>
          <a:xfrm>
            <a:off x="877788" y="1604665"/>
            <a:ext cx="11314212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GP priorities at the point of diagnosis</a:t>
            </a:r>
            <a:endParaRPr lang="en-US" sz="2100" dirty="0"/>
          </a:p>
        </p:txBody>
      </p:sp>
      <p:sp>
        <p:nvSpPr>
          <p:cNvPr id="24" name="SK-8-text-23"/>
          <p:cNvSpPr/>
          <p:nvPr/>
        </p:nvSpPr>
        <p:spPr>
          <a:xfrm>
            <a:off x="877788" y="2427684"/>
            <a:ext cx="345757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STAGE 1 OF 4</a:t>
            </a:r>
            <a:endParaRPr lang="en-US" sz="1650" dirty="0"/>
          </a:p>
        </p:txBody>
      </p:sp>
      <p:sp>
        <p:nvSpPr>
          <p:cNvPr id="25" name="SK-8-text-24"/>
          <p:cNvSpPr/>
          <p:nvPr/>
        </p:nvSpPr>
        <p:spPr>
          <a:xfrm>
            <a:off x="841177" y="2743200"/>
            <a:ext cx="440626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Early / New Diagnosis</a:t>
            </a:r>
            <a:endParaRPr lang="en-US" sz="1350" dirty="0"/>
          </a:p>
        </p:txBody>
      </p:sp>
      <p:sp>
        <p:nvSpPr>
          <p:cNvPr id="26" name="SK-8-text-25"/>
          <p:cNvSpPr/>
          <p:nvPr/>
        </p:nvSpPr>
        <p:spPr>
          <a:xfrm>
            <a:off x="3755082" y="2345382"/>
            <a:ext cx="664273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Urgent Specialist Referral</a:t>
            </a:r>
            <a:endParaRPr lang="en-US" sz="1650" dirty="0"/>
          </a:p>
        </p:txBody>
      </p:sp>
      <p:sp>
        <p:nvSpPr>
          <p:cNvPr id="27" name="SK-8-text-26"/>
          <p:cNvSpPr/>
          <p:nvPr/>
        </p:nvSpPr>
        <p:spPr>
          <a:xfrm>
            <a:off x="3303984" y="2756892"/>
            <a:ext cx="3547765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Refer to movement disorder neurologist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or geriatrician with PD expertise</a:t>
            </a:r>
            <a:endParaRPr lang="en-US" sz="1350" dirty="0"/>
          </a:p>
        </p:txBody>
      </p:sp>
      <p:sp>
        <p:nvSpPr>
          <p:cNvPr id="28" name="SK-8-text-27"/>
          <p:cNvSpPr/>
          <p:nvPr/>
        </p:nvSpPr>
        <p:spPr>
          <a:xfrm>
            <a:off x="3291780" y="3271242"/>
            <a:ext cx="3633192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Do NOT start treatment before specialist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confirmation (NICE NG71)</a:t>
            </a:r>
            <a:endParaRPr lang="en-US" sz="1350" dirty="0"/>
          </a:p>
        </p:txBody>
      </p:sp>
      <p:sp>
        <p:nvSpPr>
          <p:cNvPr id="29" name="SK-8-text-28"/>
          <p:cNvSpPr/>
          <p:nvPr/>
        </p:nvSpPr>
        <p:spPr>
          <a:xfrm>
            <a:off x="7961263" y="2345382"/>
            <a:ext cx="4230737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Breaking the News Sensitively</a:t>
            </a:r>
            <a:endParaRPr lang="en-US" sz="1650" dirty="0"/>
          </a:p>
        </p:txBody>
      </p:sp>
      <p:sp>
        <p:nvSpPr>
          <p:cNvPr id="30" name="SK-8-text-29"/>
          <p:cNvSpPr/>
          <p:nvPr/>
        </p:nvSpPr>
        <p:spPr>
          <a:xfrm>
            <a:off x="7522369" y="2756892"/>
            <a:ext cx="3779490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Allow time and space for patient and carer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reactions</a:t>
            </a:r>
            <a:endParaRPr lang="en-US" sz="1350" dirty="0"/>
          </a:p>
        </p:txBody>
      </p:sp>
      <p:sp>
        <p:nvSpPr>
          <p:cNvPr id="31" name="SK-8-text-30"/>
          <p:cNvSpPr/>
          <p:nvPr/>
        </p:nvSpPr>
        <p:spPr>
          <a:xfrm>
            <a:off x="7522369" y="3271242"/>
            <a:ext cx="3803898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Signpost to Parkinson's UK: 0808 800 0303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www.parkinsons.org.uk</a:t>
            </a:r>
            <a:endParaRPr lang="en-US" sz="1350" dirty="0"/>
          </a:p>
        </p:txBody>
      </p:sp>
      <p:sp>
        <p:nvSpPr>
          <p:cNvPr id="32" name="SK-8-text-31"/>
          <p:cNvSpPr/>
          <p:nvPr/>
        </p:nvSpPr>
        <p:spPr>
          <a:xfrm>
            <a:off x="1316682" y="4478238"/>
            <a:ext cx="437959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DVLA Notification</a:t>
            </a:r>
            <a:endParaRPr lang="en-US" sz="1650" dirty="0"/>
          </a:p>
        </p:txBody>
      </p:sp>
      <p:sp>
        <p:nvSpPr>
          <p:cNvPr id="33" name="SK-8-text-32"/>
          <p:cNvSpPr/>
          <p:nvPr/>
        </p:nvSpPr>
        <p:spPr>
          <a:xfrm>
            <a:off x="853380" y="4889748"/>
            <a:ext cx="810958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Patient must notify DVLA on diagnosis</a:t>
            </a:r>
            <a:endParaRPr lang="en-US" sz="1350" dirty="0"/>
          </a:p>
        </p:txBody>
      </p:sp>
      <p:sp>
        <p:nvSpPr>
          <p:cNvPr id="34" name="SK-8-text-33"/>
          <p:cNvSpPr/>
          <p:nvPr/>
        </p:nvSpPr>
        <p:spPr>
          <a:xfrm>
            <a:off x="853380" y="5191423"/>
            <a:ext cx="3523357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Group 1 licence: may continue driving if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controlled</a:t>
            </a:r>
            <a:endParaRPr lang="en-US" sz="1350" dirty="0"/>
          </a:p>
        </p:txBody>
      </p:sp>
      <p:sp>
        <p:nvSpPr>
          <p:cNvPr id="35" name="SK-8-text-34"/>
          <p:cNvSpPr/>
          <p:nvPr/>
        </p:nvSpPr>
        <p:spPr>
          <a:xfrm>
            <a:off x="853380" y="5692080"/>
            <a:ext cx="3364855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Group 2 (HGV/bus): usually barred on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diagnosis</a:t>
            </a:r>
            <a:endParaRPr lang="en-US" sz="1350" dirty="0"/>
          </a:p>
        </p:txBody>
      </p:sp>
      <p:sp>
        <p:nvSpPr>
          <p:cNvPr id="36" name="SK-8-text-35"/>
          <p:cNvSpPr/>
          <p:nvPr/>
        </p:nvSpPr>
        <p:spPr>
          <a:xfrm>
            <a:off x="5559475" y="4478238"/>
            <a:ext cx="663252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Financial &amp; Practical Support</a:t>
            </a:r>
            <a:endParaRPr lang="en-US" sz="1650" dirty="0"/>
          </a:p>
        </p:txBody>
      </p:sp>
      <p:sp>
        <p:nvSpPr>
          <p:cNvPr id="37" name="SK-8-text-36"/>
          <p:cNvSpPr/>
          <p:nvPr/>
        </p:nvSpPr>
        <p:spPr>
          <a:xfrm>
            <a:off x="5120580" y="4889748"/>
            <a:ext cx="707142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Blue Badge, PIP, Attendance Allowance</a:t>
            </a:r>
            <a:endParaRPr lang="en-US" sz="1350" dirty="0"/>
          </a:p>
        </p:txBody>
      </p:sp>
      <p:sp>
        <p:nvSpPr>
          <p:cNvPr id="38" name="SK-8-text-37"/>
          <p:cNvSpPr/>
          <p:nvPr/>
        </p:nvSpPr>
        <p:spPr>
          <a:xfrm>
            <a:off x="5120580" y="5191423"/>
            <a:ext cx="2743200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Employment advice and carer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assessment</a:t>
            </a:r>
            <a:endParaRPr lang="en-US" sz="1350" dirty="0"/>
          </a:p>
        </p:txBody>
      </p:sp>
      <p:sp>
        <p:nvSpPr>
          <p:cNvPr id="39" name="SK-8-text-38"/>
          <p:cNvSpPr/>
          <p:nvPr/>
        </p:nvSpPr>
        <p:spPr>
          <a:xfrm>
            <a:off x="5120580" y="5692080"/>
            <a:ext cx="3462486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PDNS contact details — essential from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day one</a:t>
            </a:r>
            <a:endParaRPr lang="en-US" sz="1350" dirty="0"/>
          </a:p>
        </p:txBody>
      </p:sp>
      <p:sp>
        <p:nvSpPr>
          <p:cNvPr id="40" name="SK-8-text-39"/>
          <p:cNvSpPr/>
          <p:nvPr/>
        </p:nvSpPr>
        <p:spPr>
          <a:xfrm>
            <a:off x="633859" y="6645325"/>
            <a:ext cx="391668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NICE NG71 • Dec 2024</a:t>
            </a:r>
            <a:endParaRPr lang="en-US" sz="1050" dirty="0"/>
          </a:p>
        </p:txBody>
      </p:sp>
      <p:sp>
        <p:nvSpPr>
          <p:cNvPr id="41" name="SK-8-text-40"/>
          <p:cNvSpPr/>
          <p:nvPr/>
        </p:nvSpPr>
        <p:spPr>
          <a:xfrm>
            <a:off x="3997375" y="6645325"/>
            <a:ext cx="419695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 — Parkinson's Disease in Primary Care</a:t>
            </a:r>
            <a:endParaRPr lang="en-US" sz="1050" dirty="0"/>
          </a:p>
        </p:txBody>
      </p:sp>
      <p:sp>
        <p:nvSpPr>
          <p:cNvPr id="42" name="SK-8-text-41"/>
          <p:cNvSpPr/>
          <p:nvPr/>
        </p:nvSpPr>
        <p:spPr>
          <a:xfrm>
            <a:off x="10798969" y="6645325"/>
            <a:ext cx="89296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Page 8 of 32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761" cy="6549330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694" y="397669"/>
            <a:ext cx="1133773" cy="342900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1853" y="1525533"/>
            <a:ext cx="1137468" cy="130967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05192" y="0"/>
            <a:ext cx="3986659" cy="6549330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82980" y="445740"/>
            <a:ext cx="2925961" cy="2263080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88596" y="2297311"/>
            <a:ext cx="4986486" cy="3943350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68173" y="3401467"/>
            <a:ext cx="2194471" cy="2750046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83561" y="2441377"/>
            <a:ext cx="377875" cy="308521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9286" y="5150346"/>
            <a:ext cx="633859" cy="624036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9286" y="3785592"/>
            <a:ext cx="633859" cy="624036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19286" y="2413992"/>
            <a:ext cx="633859" cy="617190"/>
          </a:xfrm>
          <a:prstGeom prst="rect">
            <a:avLst/>
          </a:prstGeom>
        </p:spPr>
      </p:pic>
      <p:sp>
        <p:nvSpPr>
          <p:cNvPr id="15" name="SK-9-text-14"/>
          <p:cNvSpPr/>
          <p:nvPr/>
        </p:nvSpPr>
        <p:spPr>
          <a:xfrm>
            <a:off x="818257" y="459432"/>
            <a:ext cx="98464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STAGE 2</a:t>
            </a:r>
            <a:endParaRPr lang="en-US" sz="1875" dirty="0"/>
          </a:p>
        </p:txBody>
      </p:sp>
      <p:sp>
        <p:nvSpPr>
          <p:cNvPr id="16" name="SK-9-text-15"/>
          <p:cNvSpPr/>
          <p:nvPr/>
        </p:nvSpPr>
        <p:spPr>
          <a:xfrm>
            <a:off x="743694" y="891480"/>
            <a:ext cx="9555480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Maintenance Phase</a:t>
            </a:r>
            <a:endParaRPr lang="en-US" sz="3600" dirty="0"/>
          </a:p>
        </p:txBody>
      </p:sp>
      <p:sp>
        <p:nvSpPr>
          <p:cNvPr id="17" name="SK-9-text-16"/>
          <p:cNvSpPr/>
          <p:nvPr/>
        </p:nvSpPr>
        <p:spPr>
          <a:xfrm>
            <a:off x="719286" y="1769269"/>
            <a:ext cx="11472714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Established Parkinson's — GP priorities after specialist initiation</a:t>
            </a:r>
            <a:endParaRPr lang="en-US" sz="2250" dirty="0"/>
          </a:p>
        </p:txBody>
      </p:sp>
      <p:sp>
        <p:nvSpPr>
          <p:cNvPr id="18" name="SK-9-text-17"/>
          <p:cNvSpPr/>
          <p:nvPr/>
        </p:nvSpPr>
        <p:spPr>
          <a:xfrm>
            <a:off x="1475184" y="2448223"/>
            <a:ext cx="6119813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Medication Management</a:t>
            </a:r>
            <a:endParaRPr lang="en-US" sz="1875" dirty="0"/>
          </a:p>
        </p:txBody>
      </p:sp>
      <p:sp>
        <p:nvSpPr>
          <p:cNvPr id="19" name="SK-9-text-18"/>
          <p:cNvSpPr/>
          <p:nvPr/>
        </p:nvSpPr>
        <p:spPr>
          <a:xfrm>
            <a:off x="1475184" y="2777430"/>
            <a:ext cx="4462165" cy="7542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Continue and re-prescribe specialist-initiated drugs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Verify exact dose timings — time-critical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Screen for side effects at every review</a:t>
            </a:r>
            <a:endParaRPr lang="en-US" sz="1500" dirty="0"/>
          </a:p>
        </p:txBody>
      </p:sp>
      <p:sp>
        <p:nvSpPr>
          <p:cNvPr id="20" name="SK-9-text-19"/>
          <p:cNvSpPr/>
          <p:nvPr/>
        </p:nvSpPr>
        <p:spPr>
          <a:xfrm>
            <a:off x="1475184" y="3812977"/>
            <a:ext cx="640556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Monitor and Coordinate</a:t>
            </a:r>
            <a:endParaRPr lang="en-US" sz="1875" dirty="0"/>
          </a:p>
        </p:txBody>
      </p:sp>
      <p:sp>
        <p:nvSpPr>
          <p:cNvPr id="21" name="SK-9-text-20"/>
          <p:cNvSpPr/>
          <p:nvPr/>
        </p:nvSpPr>
        <p:spPr>
          <a:xfrm>
            <a:off x="1475184" y="4142184"/>
            <a:ext cx="4035475" cy="7542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Motor complications: wearing-off, dyskinesia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Coordinate with PDNS and specialist team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Ensure MDT referrals are active and up to date</a:t>
            </a:r>
            <a:endParaRPr lang="en-US" sz="1500" dirty="0"/>
          </a:p>
        </p:txBody>
      </p:sp>
      <p:sp>
        <p:nvSpPr>
          <p:cNvPr id="22" name="SK-9-text-21"/>
          <p:cNvSpPr/>
          <p:nvPr/>
        </p:nvSpPr>
        <p:spPr>
          <a:xfrm>
            <a:off x="1475184" y="5184577"/>
            <a:ext cx="6691313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Benefits and Employment</a:t>
            </a:r>
            <a:endParaRPr lang="en-US" sz="1875" dirty="0"/>
          </a:p>
        </p:txBody>
      </p:sp>
      <p:sp>
        <p:nvSpPr>
          <p:cNvPr id="23" name="SK-9-text-22"/>
          <p:cNvSpPr/>
          <p:nvPr/>
        </p:nvSpPr>
        <p:spPr>
          <a:xfrm>
            <a:off x="1475184" y="5513784"/>
            <a:ext cx="4596259" cy="7542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Benefits review — PIP, Blue Badge, Carer's Allowance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Signpost to Parkinson's UK employment resources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Occupational health referral if needed</a:t>
            </a:r>
            <a:endParaRPr lang="en-US" sz="1500" dirty="0"/>
          </a:p>
        </p:txBody>
      </p:sp>
      <p:sp>
        <p:nvSpPr>
          <p:cNvPr id="24" name="SK-9-text-23"/>
          <p:cNvSpPr/>
          <p:nvPr/>
        </p:nvSpPr>
        <p:spPr>
          <a:xfrm>
            <a:off x="7120086" y="2468761"/>
            <a:ext cx="5071914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Patients Are Thinking About</a:t>
            </a:r>
            <a:endParaRPr lang="en-US" sz="1950" dirty="0"/>
          </a:p>
        </p:txBody>
      </p:sp>
      <p:sp>
        <p:nvSpPr>
          <p:cNvPr id="25" name="SK-9-text-24"/>
          <p:cNvSpPr/>
          <p:nvPr/>
        </p:nvSpPr>
        <p:spPr>
          <a:xfrm>
            <a:off x="6571357" y="2859732"/>
            <a:ext cx="2889498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Work &amp; financial planning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Discuss disclosure, adjustments, and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sick-leave entitlements sensitively</a:t>
            </a:r>
            <a:endParaRPr lang="en-US" sz="1425" dirty="0"/>
          </a:p>
        </p:txBody>
      </p:sp>
      <p:sp>
        <p:nvSpPr>
          <p:cNvPr id="26" name="SK-9-text-25"/>
          <p:cNvSpPr/>
          <p:nvPr/>
        </p:nvSpPr>
        <p:spPr>
          <a:xfrm>
            <a:off x="6571357" y="3586609"/>
            <a:ext cx="2974777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Sexuality &amp; relationships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Often not raised — ask directly and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create space for this conversation</a:t>
            </a:r>
            <a:endParaRPr lang="en-US" sz="1425" dirty="0"/>
          </a:p>
        </p:txBody>
      </p:sp>
      <p:sp>
        <p:nvSpPr>
          <p:cNvPr id="27" name="SK-9-text-26"/>
          <p:cNvSpPr/>
          <p:nvPr/>
        </p:nvSpPr>
        <p:spPr>
          <a:xfrm>
            <a:off x="6571357" y="4306788"/>
            <a:ext cx="2925961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Family and social impact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Social withdrawal is common;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encourage continued engagement</a:t>
            </a:r>
            <a:endParaRPr lang="en-US" sz="1425" dirty="0"/>
          </a:p>
        </p:txBody>
      </p:sp>
      <p:sp>
        <p:nvSpPr>
          <p:cNvPr id="28" name="SK-9-text-27"/>
          <p:cNvSpPr/>
          <p:nvPr/>
        </p:nvSpPr>
        <p:spPr>
          <a:xfrm>
            <a:off x="6571357" y="5033665"/>
            <a:ext cx="3255169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Driving — ongoing reassessment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Document DVLA discussion at every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review — medicolegal requirement</a:t>
            </a:r>
            <a:endParaRPr lang="en-US" sz="1425" dirty="0"/>
          </a:p>
        </p:txBody>
      </p:sp>
      <p:sp>
        <p:nvSpPr>
          <p:cNvPr id="29" name="SK-9-text-28"/>
          <p:cNvSpPr/>
          <p:nvPr/>
        </p:nvSpPr>
        <p:spPr>
          <a:xfrm>
            <a:off x="6583561" y="5836146"/>
            <a:ext cx="5608439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These concerns are rarely volunteered. Ask.</a:t>
            </a:r>
            <a:endParaRPr lang="en-US" sz="1350" dirty="0"/>
          </a:p>
        </p:txBody>
      </p:sp>
      <p:sp>
        <p:nvSpPr>
          <p:cNvPr id="30" name="SK-9-text-29"/>
          <p:cNvSpPr/>
          <p:nvPr/>
        </p:nvSpPr>
        <p:spPr>
          <a:xfrm>
            <a:off x="329059" y="6638479"/>
            <a:ext cx="39166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31" name="SK-9-text-30"/>
          <p:cNvSpPr/>
          <p:nvPr/>
        </p:nvSpPr>
        <p:spPr>
          <a:xfrm>
            <a:off x="4448473" y="6631632"/>
            <a:ext cx="329475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Disease Stages — Stage 2: Maintenance Phase</a:t>
            </a:r>
            <a:endParaRPr lang="en-US" sz="1200" dirty="0"/>
          </a:p>
        </p:txBody>
      </p:sp>
      <p:sp>
        <p:nvSpPr>
          <p:cNvPr id="32" name="SK-9-text-31"/>
          <p:cNvSpPr/>
          <p:nvPr/>
        </p:nvSpPr>
        <p:spPr>
          <a:xfrm>
            <a:off x="10250388" y="6631632"/>
            <a:ext cx="162445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NG71 · Dec 2024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5630</Words>
  <Application>Microsoft Office PowerPoint</Application>
  <PresentationFormat>Widescreen</PresentationFormat>
  <Paragraphs>986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Roboto</vt:lpstr>
      <vt:lpstr>Montserrat</vt:lpstr>
      <vt:lpstr>Open Sans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2026-06-16T15:10:27Z</dcterms:created>
  <dcterms:modified xsi:type="dcterms:W3CDTF">2026-06-17T01:13:43Z</dcterms:modified>
</cp:coreProperties>
</file>