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sldIdLst>
    <p:sldId id="284" r:id="rId2"/>
  </p:sldIdLst>
  <p:sldSz cx="12192000" cy="6858000"/>
  <p:notesSz cx="6858000" cy="12192000"/>
  <p:embeddedFontLst>
    <p:embeddedFont>
      <p:font typeface="Roboto" panose="02000000000000000000" pitchFamily="2" charset="0"/>
      <p:regular r:id="rId4"/>
      <p:bold r:id="rId5"/>
      <p:italic r:id="rId6"/>
      <p:boldItalic r:id="rId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504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69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79" y="1540371"/>
            <a:ext cx="1365498" cy="19050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304" y="1803648"/>
            <a:ext cx="57150" cy="1158925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304" y="4704457"/>
            <a:ext cx="57150" cy="1268611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5255" y="2653903"/>
            <a:ext cx="2072580" cy="315367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9875" y="2653903"/>
            <a:ext cx="1450777" cy="315367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2690" y="2653903"/>
            <a:ext cx="2060377" cy="315367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29365" y="2653903"/>
            <a:ext cx="2048173" cy="315367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471" y="3168253"/>
            <a:ext cx="3486894" cy="1344067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471" y="3168253"/>
            <a:ext cx="3486894" cy="294829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2792" y="3844528"/>
            <a:ext cx="292596" cy="19050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89397" y="3827112"/>
            <a:ext cx="53882" cy="53882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59796" y="3168253"/>
            <a:ext cx="3206353" cy="1344067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59796" y="3168253"/>
            <a:ext cx="3206353" cy="294829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39373" y="3844528"/>
            <a:ext cx="292596" cy="19050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85978" y="3827112"/>
            <a:ext cx="53882" cy="53882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17396" y="3168253"/>
            <a:ext cx="3303984" cy="1344067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17396" y="3168253"/>
            <a:ext cx="3303984" cy="294829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49863" y="5061198"/>
            <a:ext cx="19050" cy="939403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92361" y="6158359"/>
            <a:ext cx="10728871" cy="383977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740753" y="6391573"/>
            <a:ext cx="451247" cy="329059"/>
          </a:xfrm>
          <a:prstGeom prst="rect">
            <a:avLst/>
          </a:prstGeom>
        </p:spPr>
      </p:pic>
      <p:pic>
        <p:nvPicPr>
          <p:cNvPr id="24" name="SK-29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8267" y="6165205"/>
            <a:ext cx="377875" cy="342900"/>
          </a:xfrm>
          <a:prstGeom prst="rect">
            <a:avLst/>
          </a:prstGeom>
        </p:spPr>
      </p:pic>
      <p:pic>
        <p:nvPicPr>
          <p:cNvPr id="25" name="SK-29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0800" y="5006280"/>
            <a:ext cx="280392" cy="233065"/>
          </a:xfrm>
          <a:prstGeom prst="rect">
            <a:avLst/>
          </a:prstGeom>
        </p:spPr>
      </p:pic>
      <p:pic>
        <p:nvPicPr>
          <p:cNvPr id="26" name="SK-29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77788" y="4999434"/>
            <a:ext cx="268188" cy="246757"/>
          </a:xfrm>
          <a:prstGeom prst="rect">
            <a:avLst/>
          </a:prstGeom>
        </p:spPr>
      </p:pic>
      <p:pic>
        <p:nvPicPr>
          <p:cNvPr id="27" name="SK-29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900071" y="2674590"/>
            <a:ext cx="255984" cy="246757"/>
          </a:xfrm>
          <a:prstGeom prst="rect">
            <a:avLst/>
          </a:prstGeom>
        </p:spPr>
      </p:pic>
      <p:pic>
        <p:nvPicPr>
          <p:cNvPr id="28" name="SK-29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729859" y="2674590"/>
            <a:ext cx="268188" cy="246757"/>
          </a:xfrm>
          <a:prstGeom prst="rect">
            <a:avLst/>
          </a:prstGeom>
        </p:spPr>
      </p:pic>
      <p:pic>
        <p:nvPicPr>
          <p:cNvPr id="29" name="SK-29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108377" y="2674590"/>
            <a:ext cx="292596" cy="239911"/>
          </a:xfrm>
          <a:prstGeom prst="rect">
            <a:avLst/>
          </a:prstGeom>
        </p:spPr>
      </p:pic>
      <p:pic>
        <p:nvPicPr>
          <p:cNvPr id="30" name="SK-29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852886" y="2674590"/>
            <a:ext cx="292596" cy="226219"/>
          </a:xfrm>
          <a:prstGeom prst="rect">
            <a:avLst/>
          </a:prstGeom>
        </p:spPr>
      </p:pic>
      <p:sp>
        <p:nvSpPr>
          <p:cNvPr id="31" name="SK-29-text-30"/>
          <p:cNvSpPr/>
          <p:nvPr/>
        </p:nvSpPr>
        <p:spPr>
          <a:xfrm>
            <a:off x="658267" y="89148"/>
            <a:ext cx="634079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75" dirty="0"/>
          </a:p>
        </p:txBody>
      </p:sp>
      <p:sp>
        <p:nvSpPr>
          <p:cNvPr id="32" name="SK-29-text-31"/>
          <p:cNvSpPr/>
          <p:nvPr/>
        </p:nvSpPr>
        <p:spPr>
          <a:xfrm>
            <a:off x="9936361" y="102840"/>
            <a:ext cx="225563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3" name="SK-29-text-32"/>
          <p:cNvSpPr/>
          <p:nvPr/>
        </p:nvSpPr>
        <p:spPr>
          <a:xfrm>
            <a:off x="646063" y="658267"/>
            <a:ext cx="773334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4A90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Other Neurological Conditions</a:t>
            </a:r>
            <a:endParaRPr lang="en-US" sz="1725" dirty="0"/>
          </a:p>
        </p:txBody>
      </p:sp>
      <p:sp>
        <p:nvSpPr>
          <p:cNvPr id="34" name="SK-29-text-33"/>
          <p:cNvSpPr/>
          <p:nvPr/>
        </p:nvSpPr>
        <p:spPr>
          <a:xfrm>
            <a:off x="658267" y="946398"/>
            <a:ext cx="1153373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Trigeminal Neuralgia Management</a:t>
            </a:r>
            <a:endParaRPr lang="en-US" sz="3300" dirty="0"/>
          </a:p>
        </p:txBody>
      </p:sp>
      <p:sp>
        <p:nvSpPr>
          <p:cNvPr id="35" name="SK-29-text-34"/>
          <p:cNvSpPr/>
          <p:nvPr/>
        </p:nvSpPr>
        <p:spPr>
          <a:xfrm>
            <a:off x="902196" y="1782961"/>
            <a:ext cx="30013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IT?</a:t>
            </a:r>
            <a:endParaRPr lang="en-US" sz="1725" dirty="0"/>
          </a:p>
        </p:txBody>
      </p:sp>
      <p:sp>
        <p:nvSpPr>
          <p:cNvPr id="36" name="SK-29-text-35"/>
          <p:cNvSpPr/>
          <p:nvPr/>
        </p:nvSpPr>
        <p:spPr>
          <a:xfrm>
            <a:off x="877788" y="2064246"/>
            <a:ext cx="1007045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Intense, brief electric-shock facial pain — triggered by everyday actions, lasting seconds, almost always unilateral in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V2 / V3 territory (cheek and jaw).</a:t>
            </a:r>
            <a:endParaRPr lang="en-US" sz="1500" dirty="0"/>
          </a:p>
        </p:txBody>
      </p:sp>
      <p:sp>
        <p:nvSpPr>
          <p:cNvPr id="37" name="SK-29-text-36"/>
          <p:cNvSpPr/>
          <p:nvPr/>
        </p:nvSpPr>
        <p:spPr>
          <a:xfrm>
            <a:off x="902196" y="2688282"/>
            <a:ext cx="39404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CLASSIC TRIGGERS</a:t>
            </a:r>
            <a:endParaRPr lang="en-US" sz="1575" dirty="0"/>
          </a:p>
        </p:txBody>
      </p:sp>
      <p:sp>
        <p:nvSpPr>
          <p:cNvPr id="38" name="SK-29-text-37"/>
          <p:cNvSpPr/>
          <p:nvPr/>
        </p:nvSpPr>
        <p:spPr>
          <a:xfrm>
            <a:off x="3182094" y="2688282"/>
            <a:ext cx="3752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Eating / chewing</a:t>
            </a:r>
            <a:endParaRPr lang="en-US" sz="1500" dirty="0"/>
          </a:p>
        </p:txBody>
      </p:sp>
      <p:sp>
        <p:nvSpPr>
          <p:cNvPr id="39" name="SK-29-text-38"/>
          <p:cNvSpPr/>
          <p:nvPr/>
        </p:nvSpPr>
        <p:spPr>
          <a:xfrm>
            <a:off x="5425380" y="2695129"/>
            <a:ext cx="1924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Speaking</a:t>
            </a:r>
            <a:endParaRPr lang="en-US" sz="1500" dirty="0"/>
          </a:p>
        </p:txBody>
      </p:sp>
      <p:sp>
        <p:nvSpPr>
          <p:cNvPr id="40" name="SK-29-text-39"/>
          <p:cNvSpPr/>
          <p:nvPr/>
        </p:nvSpPr>
        <p:spPr>
          <a:xfrm>
            <a:off x="7034659" y="2688282"/>
            <a:ext cx="3752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Light face touch</a:t>
            </a:r>
            <a:endParaRPr lang="en-US" sz="1500" dirty="0"/>
          </a:p>
        </p:txBody>
      </p:sp>
      <p:sp>
        <p:nvSpPr>
          <p:cNvPr id="41" name="SK-29-text-40"/>
          <p:cNvSpPr/>
          <p:nvPr/>
        </p:nvSpPr>
        <p:spPr>
          <a:xfrm>
            <a:off x="9204871" y="2695129"/>
            <a:ext cx="29871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Dental brushing</a:t>
            </a:r>
            <a:endParaRPr lang="en-US" sz="1500" dirty="0"/>
          </a:p>
        </p:txBody>
      </p:sp>
      <p:sp>
        <p:nvSpPr>
          <p:cNvPr id="42" name="SK-29-text-41"/>
          <p:cNvSpPr/>
          <p:nvPr/>
        </p:nvSpPr>
        <p:spPr>
          <a:xfrm>
            <a:off x="1718965" y="3202632"/>
            <a:ext cx="338042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FIRST-LINE</a:t>
            </a:r>
            <a:endParaRPr lang="en-US" sz="1575" dirty="0"/>
          </a:p>
        </p:txBody>
      </p:sp>
      <p:sp>
        <p:nvSpPr>
          <p:cNvPr id="43" name="SK-29-text-42"/>
          <p:cNvSpPr/>
          <p:nvPr/>
        </p:nvSpPr>
        <p:spPr>
          <a:xfrm>
            <a:off x="1548259" y="3524994"/>
            <a:ext cx="352710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Carbamazepine</a:t>
            </a:r>
            <a:endParaRPr lang="en-US" sz="1725" dirty="0"/>
          </a:p>
        </p:txBody>
      </p:sp>
      <p:sp>
        <p:nvSpPr>
          <p:cNvPr id="44" name="SK-29-text-43"/>
          <p:cNvSpPr/>
          <p:nvPr/>
        </p:nvSpPr>
        <p:spPr>
          <a:xfrm>
            <a:off x="816769" y="3806130"/>
            <a:ext cx="3133279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100mg once or twice daily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Titrate to 200mg three to four times daily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approximately 1200mg/day</a:t>
            </a:r>
            <a:endParaRPr lang="en-US" sz="1350" dirty="0"/>
          </a:p>
        </p:txBody>
      </p:sp>
      <p:sp>
        <p:nvSpPr>
          <p:cNvPr id="45" name="SK-29-text-44"/>
          <p:cNvSpPr/>
          <p:nvPr/>
        </p:nvSpPr>
        <p:spPr>
          <a:xfrm>
            <a:off x="5339953" y="3202632"/>
            <a:ext cx="41005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IF INADEQUATE</a:t>
            </a:r>
            <a:endParaRPr lang="en-US" sz="1575" dirty="0"/>
          </a:p>
        </p:txBody>
      </p:sp>
      <p:sp>
        <p:nvSpPr>
          <p:cNvPr id="46" name="SK-29-text-45"/>
          <p:cNvSpPr/>
          <p:nvPr/>
        </p:nvSpPr>
        <p:spPr>
          <a:xfrm>
            <a:off x="4876800" y="3552379"/>
            <a:ext cx="2608957" cy="8709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 or switch under neurology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guidance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Oxcarbazepine or gabapentin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considered</a:t>
            </a:r>
            <a:endParaRPr lang="en-US" sz="1425" dirty="0"/>
          </a:p>
        </p:txBody>
      </p:sp>
      <p:sp>
        <p:nvSpPr>
          <p:cNvPr id="47" name="SK-29-text-46"/>
          <p:cNvSpPr/>
          <p:nvPr/>
        </p:nvSpPr>
        <p:spPr>
          <a:xfrm>
            <a:off x="9168259" y="3202632"/>
            <a:ext cx="30237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REFRACTORY</a:t>
            </a:r>
            <a:endParaRPr lang="en-US" sz="1575" dirty="0"/>
          </a:p>
        </p:txBody>
      </p:sp>
      <p:sp>
        <p:nvSpPr>
          <p:cNvPr id="48" name="SK-29-text-47"/>
          <p:cNvSpPr/>
          <p:nvPr/>
        </p:nvSpPr>
        <p:spPr>
          <a:xfrm>
            <a:off x="8631882" y="3614142"/>
            <a:ext cx="2523679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Microvascular decompression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Stereotactic radiosurgery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neurosurgery</a:t>
            </a:r>
            <a:endParaRPr lang="en-US" sz="1425" dirty="0"/>
          </a:p>
        </p:txBody>
      </p:sp>
      <p:sp>
        <p:nvSpPr>
          <p:cNvPr id="49" name="SK-29-text-48"/>
          <p:cNvSpPr/>
          <p:nvPr/>
        </p:nvSpPr>
        <p:spPr>
          <a:xfrm>
            <a:off x="853380" y="4690765"/>
            <a:ext cx="58883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 AND REFERRAL</a:t>
            </a:r>
            <a:endParaRPr lang="en-US" sz="1650" dirty="0"/>
          </a:p>
        </p:txBody>
      </p:sp>
      <p:sp>
        <p:nvSpPr>
          <p:cNvPr id="50" name="SK-29-text-49"/>
          <p:cNvSpPr/>
          <p:nvPr/>
        </p:nvSpPr>
        <p:spPr>
          <a:xfrm>
            <a:off x="1182588" y="5013127"/>
            <a:ext cx="51406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BEFORE STARTING</a:t>
            </a:r>
            <a:endParaRPr lang="en-US" sz="1575" dirty="0"/>
          </a:p>
        </p:txBody>
      </p:sp>
      <p:sp>
        <p:nvSpPr>
          <p:cNvPr id="51" name="SK-29-text-50"/>
          <p:cNvSpPr/>
          <p:nvPr/>
        </p:nvSpPr>
        <p:spPr>
          <a:xfrm>
            <a:off x="938659" y="5266879"/>
            <a:ext cx="6267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Sodium — hyponatraemia risk</a:t>
            </a:r>
            <a:endParaRPr lang="en-US" sz="1500" dirty="0"/>
          </a:p>
        </p:txBody>
      </p:sp>
      <p:sp>
        <p:nvSpPr>
          <p:cNvPr id="52" name="SK-29-text-51"/>
          <p:cNvSpPr/>
          <p:nvPr/>
        </p:nvSpPr>
        <p:spPr>
          <a:xfrm>
            <a:off x="938659" y="5500092"/>
            <a:ext cx="9010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blood count — blood dyscrasia risk</a:t>
            </a:r>
            <a:endParaRPr lang="en-US" sz="1500" dirty="0"/>
          </a:p>
        </p:txBody>
      </p:sp>
      <p:sp>
        <p:nvSpPr>
          <p:cNvPr id="53" name="SK-29-text-52"/>
          <p:cNvSpPr/>
          <p:nvPr/>
        </p:nvSpPr>
        <p:spPr>
          <a:xfrm>
            <a:off x="938659" y="5740003"/>
            <a:ext cx="4667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Liver function tests</a:t>
            </a:r>
            <a:endParaRPr lang="en-US" sz="1500" dirty="0"/>
          </a:p>
        </p:txBody>
      </p:sp>
      <p:sp>
        <p:nvSpPr>
          <p:cNvPr id="54" name="SK-29-text-53"/>
          <p:cNvSpPr/>
          <p:nvPr/>
        </p:nvSpPr>
        <p:spPr>
          <a:xfrm>
            <a:off x="6729859" y="5013127"/>
            <a:ext cx="51406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NEUROLOGY IF</a:t>
            </a:r>
            <a:endParaRPr lang="en-US" sz="1575" dirty="0"/>
          </a:p>
        </p:txBody>
      </p:sp>
      <p:sp>
        <p:nvSpPr>
          <p:cNvPr id="55" name="SK-29-text-54"/>
          <p:cNvSpPr/>
          <p:nvPr/>
        </p:nvSpPr>
        <p:spPr>
          <a:xfrm>
            <a:off x="6473875" y="5266879"/>
            <a:ext cx="57181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 under 40 years — exclude MS or tumour</a:t>
            </a:r>
            <a:endParaRPr lang="en-US" sz="1500" dirty="0"/>
          </a:p>
        </p:txBody>
      </p:sp>
      <p:sp>
        <p:nvSpPr>
          <p:cNvPr id="56" name="SK-29-text-55"/>
          <p:cNvSpPr/>
          <p:nvPr/>
        </p:nvSpPr>
        <p:spPr>
          <a:xfrm>
            <a:off x="6486079" y="5500092"/>
            <a:ext cx="57059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Bilateral pain — atypical, investigate</a:t>
            </a:r>
            <a:endParaRPr lang="en-US" sz="1500" dirty="0"/>
          </a:p>
        </p:txBody>
      </p:sp>
      <p:sp>
        <p:nvSpPr>
          <p:cNvPr id="57" name="SK-29-text-56"/>
          <p:cNvSpPr/>
          <p:nvPr/>
        </p:nvSpPr>
        <p:spPr>
          <a:xfrm>
            <a:off x="6486079" y="5740003"/>
            <a:ext cx="57059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Atypical features or poor drug response</a:t>
            </a:r>
            <a:endParaRPr lang="en-US" sz="1500" dirty="0"/>
          </a:p>
        </p:txBody>
      </p:sp>
      <p:sp>
        <p:nvSpPr>
          <p:cNvPr id="58" name="SK-29-text-57"/>
          <p:cNvSpPr/>
          <p:nvPr/>
        </p:nvSpPr>
        <p:spPr>
          <a:xfrm>
            <a:off x="1060698" y="6220123"/>
            <a:ext cx="111313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Pearl: Carbamazepine is first-line for trigeminal neuralgia — always check sodium, FBC and LFTs before initiating.</a:t>
            </a:r>
            <a:endParaRPr lang="en-US" sz="1500" dirty="0"/>
          </a:p>
        </p:txBody>
      </p:sp>
      <p:sp>
        <p:nvSpPr>
          <p:cNvPr id="59" name="SK-29-text-58"/>
          <p:cNvSpPr/>
          <p:nvPr/>
        </p:nvSpPr>
        <p:spPr>
          <a:xfrm>
            <a:off x="2925961" y="6617940"/>
            <a:ext cx="92660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purposes only. Always verify drug doses and guidance with current NICE/BNF resources.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</Words>
  <Application>Microsoft Office PowerPoint</Application>
  <PresentationFormat>Widescreen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Roboto</vt:lpstr>
      <vt:lpstr>Arial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7</cp:revision>
  <dcterms:created xsi:type="dcterms:W3CDTF">2026-06-16T15:11:10Z</dcterms:created>
  <dcterms:modified xsi:type="dcterms:W3CDTF">2026-06-17T00:58:29Z</dcterms:modified>
</cp:coreProperties>
</file>