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embeddedFontLst>
    <p:embeddedFont>
      <p:font typeface="Roboto"/>
      <p:regular r:id="rId201314"/>
      <p:bold r:id="rId301314"/>
    </p:embeddedFont>
    <p:embeddedFont>
      <p:font typeface="Montserrat"/>
      <p:regular r:id="rId201315"/>
      <p:bold r:id="rId30131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301314" Target="fonts/301314.fntdata" Type="http://schemas.openxmlformats.org/officeDocument/2006/relationships/font"/><Relationship Id="rId301315" Target="fonts/30131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image" Target="../media/image-10-9.png"/><Relationship Id="rId10" Type="http://schemas.openxmlformats.org/officeDocument/2006/relationships/image" Target="../media/image-10-10.pn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png"/><Relationship Id="rId13" Type="http://schemas.openxmlformats.org/officeDocument/2006/relationships/image" Target="../media/image-10-13.png"/><Relationship Id="rId14" Type="http://schemas.openxmlformats.org/officeDocument/2006/relationships/image" Target="../media/image-10-14.png"/><Relationship Id="rId15" Type="http://schemas.openxmlformats.org/officeDocument/2006/relationships/image" Target="../media/image-10-15.png"/><Relationship Id="rId16" Type="http://schemas.openxmlformats.org/officeDocument/2006/relationships/image" Target="../media/image-10-16.png"/><Relationship Id="rId17" Type="http://schemas.openxmlformats.org/officeDocument/2006/relationships/image" Target="../media/image-10-17.png"/><Relationship Id="rId18" Type="http://schemas.openxmlformats.org/officeDocument/2006/relationships/image" Target="../media/image-10-18.png"/><Relationship Id="rId19" Type="http://schemas.openxmlformats.org/officeDocument/2006/relationships/image" Target="../media/image-10-19.png"/><Relationship Id="rId20" Type="http://schemas.openxmlformats.org/officeDocument/2006/relationships/image" Target="../media/image-10-20.png"/><Relationship Id="rId21" Type="http://schemas.openxmlformats.org/officeDocument/2006/relationships/image" Target="../media/image-10-21.png"/><Relationship Id="rId22" Type="http://schemas.openxmlformats.org/officeDocument/2006/relationships/image" Target="../media/image-10-22.png"/><Relationship Id="rId23" Type="http://schemas.openxmlformats.org/officeDocument/2006/relationships/image" Target="../media/image-10-23.png"/><Relationship Id="rId24" Type="http://schemas.openxmlformats.org/officeDocument/2006/relationships/image" Target="../media/image-10-24.png"/><Relationship Id="rId25" Type="http://schemas.openxmlformats.org/officeDocument/2006/relationships/image" Target="../media/image-10-25.png"/><Relationship Id="rId26" Type="http://schemas.openxmlformats.org/officeDocument/2006/relationships/slideLayout" Target="../slideLayouts/slideLayout1.xml"/><Relationship Id="rId27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slideLayout" Target="../slideLayouts/slideLayout1.xml"/><Relationship Id="rId3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slideLayout" Target="../slideLayouts/slideLayout1.xml"/><Relationship Id="rId21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slideLayout" Target="../slideLayouts/slideLayout1.xml"/><Relationship Id="rId1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image" Target="../media/image-7-17.png"/><Relationship Id="rId18" Type="http://schemas.openxmlformats.org/officeDocument/2006/relationships/image" Target="../media/image-7-18.png"/><Relationship Id="rId19" Type="http://schemas.openxmlformats.org/officeDocument/2006/relationships/image" Target="../media/image-7-19.png"/><Relationship Id="rId20" Type="http://schemas.openxmlformats.org/officeDocument/2006/relationships/image" Target="../media/image-7-20.png"/><Relationship Id="rId21" Type="http://schemas.openxmlformats.org/officeDocument/2006/relationships/image" Target="../media/image-7-21.png"/><Relationship Id="rId22" Type="http://schemas.openxmlformats.org/officeDocument/2006/relationships/image" Target="../media/image-7-22.png"/><Relationship Id="rId23" Type="http://schemas.openxmlformats.org/officeDocument/2006/relationships/image" Target="../media/image-7-23.png"/><Relationship Id="rId24" Type="http://schemas.openxmlformats.org/officeDocument/2006/relationships/slideLayout" Target="../slideLayouts/slideLayout1.xml"/><Relationship Id="rId2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image" Target="../media/image-8-19.png"/><Relationship Id="rId20" Type="http://schemas.openxmlformats.org/officeDocument/2006/relationships/image" Target="../media/image-8-20.png"/><Relationship Id="rId21" Type="http://schemas.openxmlformats.org/officeDocument/2006/relationships/image" Target="../media/image-8-21.png"/><Relationship Id="rId22" Type="http://schemas.openxmlformats.org/officeDocument/2006/relationships/image" Target="../media/image-8-22.png"/><Relationship Id="rId23" Type="http://schemas.openxmlformats.org/officeDocument/2006/relationships/image" Target="../media/image-8-23.png"/><Relationship Id="rId24" Type="http://schemas.openxmlformats.org/officeDocument/2006/relationships/image" Target="../media/image-8-24.png"/><Relationship Id="rId25" Type="http://schemas.openxmlformats.org/officeDocument/2006/relationships/image" Target="../media/image-8-25.png"/><Relationship Id="rId26" Type="http://schemas.openxmlformats.org/officeDocument/2006/relationships/image" Target="../media/image-8-26.png"/><Relationship Id="rId27" Type="http://schemas.openxmlformats.org/officeDocument/2006/relationships/image" Target="../media/image-8-27.png"/><Relationship Id="rId28" Type="http://schemas.openxmlformats.org/officeDocument/2006/relationships/image" Target="../media/image-8-28.png"/><Relationship Id="rId29" Type="http://schemas.openxmlformats.org/officeDocument/2006/relationships/image" Target="../media/image-8-29.png"/><Relationship Id="rId30" Type="http://schemas.openxmlformats.org/officeDocument/2006/relationships/image" Target="../media/image-8-30.png"/><Relationship Id="rId31" Type="http://schemas.openxmlformats.org/officeDocument/2006/relationships/image" Target="../media/image-8-31.png"/><Relationship Id="rId32" Type="http://schemas.openxmlformats.org/officeDocument/2006/relationships/image" Target="../media/image-8-32.png"/><Relationship Id="rId33" Type="http://schemas.openxmlformats.org/officeDocument/2006/relationships/image" Target="../media/image-8-33.png"/><Relationship Id="rId34" Type="http://schemas.openxmlformats.org/officeDocument/2006/relationships/image" Target="../media/image-8-34.png"/><Relationship Id="rId35" Type="http://schemas.openxmlformats.org/officeDocument/2006/relationships/image" Target="../media/image-8-35.png"/><Relationship Id="rId36" Type="http://schemas.openxmlformats.org/officeDocument/2006/relationships/image" Target="../media/image-8-36.png"/><Relationship Id="rId37" Type="http://schemas.openxmlformats.org/officeDocument/2006/relationships/image" Target="../media/image-8-37.png"/><Relationship Id="rId38" Type="http://schemas.openxmlformats.org/officeDocument/2006/relationships/image" Target="../media/image-8-38.png"/><Relationship Id="rId39" Type="http://schemas.openxmlformats.org/officeDocument/2006/relationships/image" Target="../media/image-8-39.png"/><Relationship Id="rId40" Type="http://schemas.openxmlformats.org/officeDocument/2006/relationships/image" Target="../media/image-8-40.png"/><Relationship Id="rId41" Type="http://schemas.openxmlformats.org/officeDocument/2006/relationships/image" Target="../media/image-8-41.png"/><Relationship Id="rId42" Type="http://schemas.openxmlformats.org/officeDocument/2006/relationships/image" Target="../media/image-8-42.png"/><Relationship Id="rId43" Type="http://schemas.openxmlformats.org/officeDocument/2006/relationships/image" Target="../media/image-8-43.png"/><Relationship Id="rId44" Type="http://schemas.openxmlformats.org/officeDocument/2006/relationships/image" Target="../media/image-8-44.png"/><Relationship Id="rId45" Type="http://schemas.openxmlformats.org/officeDocument/2006/relationships/image" Target="../media/image-8-45.png"/><Relationship Id="rId46" Type="http://schemas.openxmlformats.org/officeDocument/2006/relationships/image" Target="../media/image-8-46.png"/><Relationship Id="rId47" Type="http://schemas.openxmlformats.org/officeDocument/2006/relationships/image" Target="../media/image-8-47.png"/><Relationship Id="rId48" Type="http://schemas.openxmlformats.org/officeDocument/2006/relationships/image" Target="../media/image-8-48.png"/><Relationship Id="rId49" Type="http://schemas.openxmlformats.org/officeDocument/2006/relationships/image" Target="../media/image-8-49.png"/><Relationship Id="rId50" Type="http://schemas.openxmlformats.org/officeDocument/2006/relationships/image" Target="../media/image-8-50.png"/><Relationship Id="rId51" Type="http://schemas.openxmlformats.org/officeDocument/2006/relationships/image" Target="../media/image-8-51.png"/><Relationship Id="rId52" Type="http://schemas.openxmlformats.org/officeDocument/2006/relationships/image" Target="../media/image-8-52.png"/><Relationship Id="rId53" Type="http://schemas.openxmlformats.org/officeDocument/2006/relationships/image" Target="../media/image-8-53.png"/><Relationship Id="rId54" Type="http://schemas.openxmlformats.org/officeDocument/2006/relationships/image" Target="../media/image-8-54.png"/><Relationship Id="rId55" Type="http://schemas.openxmlformats.org/officeDocument/2006/relationships/image" Target="../media/image-8-55.png"/><Relationship Id="rId56" Type="http://schemas.openxmlformats.org/officeDocument/2006/relationships/image" Target="../media/image-8-56.png"/><Relationship Id="rId57" Type="http://schemas.openxmlformats.org/officeDocument/2006/relationships/image" Target="../media/image-8-57.png"/><Relationship Id="rId58" Type="http://schemas.openxmlformats.org/officeDocument/2006/relationships/image" Target="../media/image-8-58.png"/><Relationship Id="rId59" Type="http://schemas.openxmlformats.org/officeDocument/2006/relationships/image" Target="../media/image-8-59.png"/><Relationship Id="rId60" Type="http://schemas.openxmlformats.org/officeDocument/2006/relationships/image" Target="../media/image-8-60.png"/><Relationship Id="rId61" Type="http://schemas.openxmlformats.org/officeDocument/2006/relationships/image" Target="../media/image-8-61.png"/><Relationship Id="rId62" Type="http://schemas.openxmlformats.org/officeDocument/2006/relationships/image" Target="../media/image-8-62.png"/><Relationship Id="rId63" Type="http://schemas.openxmlformats.org/officeDocument/2006/relationships/image" Target="../media/image-8-63.png"/><Relationship Id="rId64" Type="http://schemas.openxmlformats.org/officeDocument/2006/relationships/image" Target="../media/image-8-64.png"/><Relationship Id="rId65" Type="http://schemas.openxmlformats.org/officeDocument/2006/relationships/image" Target="../media/image-8-65.png"/><Relationship Id="rId66" Type="http://schemas.openxmlformats.org/officeDocument/2006/relationships/image" Target="../media/image-8-66.png"/><Relationship Id="rId67" Type="http://schemas.openxmlformats.org/officeDocument/2006/relationships/image" Target="../media/image-8-67.png"/><Relationship Id="rId68" Type="http://schemas.openxmlformats.org/officeDocument/2006/relationships/image" Target="../media/image-8-68.png"/><Relationship Id="rId69" Type="http://schemas.openxmlformats.org/officeDocument/2006/relationships/image" Target="../media/image-8-69.png"/><Relationship Id="rId70" Type="http://schemas.openxmlformats.org/officeDocument/2006/relationships/image" Target="../media/image-8-70.png"/><Relationship Id="rId71" Type="http://schemas.openxmlformats.org/officeDocument/2006/relationships/image" Target="../media/image-8-71.png"/><Relationship Id="rId72" Type="http://schemas.openxmlformats.org/officeDocument/2006/relationships/image" Target="../media/image-8-72.png"/><Relationship Id="rId73" Type="http://schemas.openxmlformats.org/officeDocument/2006/relationships/image" Target="../media/image-8-73.png"/><Relationship Id="rId74" Type="http://schemas.openxmlformats.org/officeDocument/2006/relationships/image" Target="../media/image-8-74.png"/><Relationship Id="rId75" Type="http://schemas.openxmlformats.org/officeDocument/2006/relationships/image" Target="../media/image-8-75.png"/><Relationship Id="rId76" Type="http://schemas.openxmlformats.org/officeDocument/2006/relationships/image" Target="../media/image-8-76.png"/><Relationship Id="rId77" Type="http://schemas.openxmlformats.org/officeDocument/2006/relationships/image" Target="../media/image-8-77.png"/><Relationship Id="rId78" Type="http://schemas.openxmlformats.org/officeDocument/2006/relationships/image" Target="../media/image-8-78.png"/><Relationship Id="rId79" Type="http://schemas.openxmlformats.org/officeDocument/2006/relationships/image" Target="../media/image-8-79.png"/><Relationship Id="rId80" Type="http://schemas.openxmlformats.org/officeDocument/2006/relationships/image" Target="../media/image-8-80.png"/><Relationship Id="rId81" Type="http://schemas.openxmlformats.org/officeDocument/2006/relationships/image" Target="../media/image-8-81.png"/><Relationship Id="rId82" Type="http://schemas.openxmlformats.org/officeDocument/2006/relationships/image" Target="../media/image-8-82.png"/><Relationship Id="rId83" Type="http://schemas.openxmlformats.org/officeDocument/2006/relationships/image" Target="../media/image-8-83.png"/><Relationship Id="rId84" Type="http://schemas.openxmlformats.org/officeDocument/2006/relationships/image" Target="../media/image-8-84.png"/><Relationship Id="rId85" Type="http://schemas.openxmlformats.org/officeDocument/2006/relationships/image" Target="../media/image-8-85.png"/><Relationship Id="rId86" Type="http://schemas.openxmlformats.org/officeDocument/2006/relationships/image" Target="../media/image-8-86.png"/><Relationship Id="rId87" Type="http://schemas.openxmlformats.org/officeDocument/2006/relationships/image" Target="../media/image-8-87.png"/><Relationship Id="rId88" Type="http://schemas.openxmlformats.org/officeDocument/2006/relationships/image" Target="../media/image-8-88.png"/><Relationship Id="rId89" Type="http://schemas.openxmlformats.org/officeDocument/2006/relationships/image" Target="../media/image-8-89.png"/><Relationship Id="rId90" Type="http://schemas.openxmlformats.org/officeDocument/2006/relationships/image" Target="../media/image-8-90.png"/><Relationship Id="rId91" Type="http://schemas.openxmlformats.org/officeDocument/2006/relationships/image" Target="../media/image-8-91.png"/><Relationship Id="rId92" Type="http://schemas.openxmlformats.org/officeDocument/2006/relationships/image" Target="../media/image-8-92.png"/><Relationship Id="rId93" Type="http://schemas.openxmlformats.org/officeDocument/2006/relationships/image" Target="../media/image-8-93.png"/><Relationship Id="rId94" Type="http://schemas.openxmlformats.org/officeDocument/2006/relationships/image" Target="../media/image-8-94.png"/><Relationship Id="rId95" Type="http://schemas.openxmlformats.org/officeDocument/2006/relationships/image" Target="../media/image-8-95.png"/><Relationship Id="rId96" Type="http://schemas.openxmlformats.org/officeDocument/2006/relationships/image" Target="../media/image-8-96.png"/><Relationship Id="rId97" Type="http://schemas.openxmlformats.org/officeDocument/2006/relationships/image" Target="../media/image-8-97.png"/><Relationship Id="rId98" Type="http://schemas.openxmlformats.org/officeDocument/2006/relationships/image" Target="../media/image-8-98.png"/><Relationship Id="rId99" Type="http://schemas.openxmlformats.org/officeDocument/2006/relationships/image" Target="../media/image-8-99.png"/><Relationship Id="rId100" Type="http://schemas.openxmlformats.org/officeDocument/2006/relationships/image" Target="../media/image-8-100.png"/><Relationship Id="rId101" Type="http://schemas.openxmlformats.org/officeDocument/2006/relationships/image" Target="../media/image-8-101.png"/><Relationship Id="rId102" Type="http://schemas.openxmlformats.org/officeDocument/2006/relationships/image" Target="../media/image-8-102.png"/><Relationship Id="rId103" Type="http://schemas.openxmlformats.org/officeDocument/2006/relationships/image" Target="../media/image-8-103.png"/><Relationship Id="rId104" Type="http://schemas.openxmlformats.org/officeDocument/2006/relationships/image" Target="../media/image-8-104.png"/><Relationship Id="rId105" Type="http://schemas.openxmlformats.org/officeDocument/2006/relationships/image" Target="../media/image-8-105.png"/><Relationship Id="rId106" Type="http://schemas.openxmlformats.org/officeDocument/2006/relationships/image" Target="../media/image-8-106.png"/><Relationship Id="rId107" Type="http://schemas.openxmlformats.org/officeDocument/2006/relationships/image" Target="../media/image-8-107.png"/><Relationship Id="rId108" Type="http://schemas.openxmlformats.org/officeDocument/2006/relationships/image" Target="../media/image-8-108.png"/><Relationship Id="rId109" Type="http://schemas.openxmlformats.org/officeDocument/2006/relationships/image" Target="../media/image-8-109.png"/><Relationship Id="rId110" Type="http://schemas.openxmlformats.org/officeDocument/2006/relationships/image" Target="../media/image-8-110.png"/><Relationship Id="rId111" Type="http://schemas.openxmlformats.org/officeDocument/2006/relationships/image" Target="../media/image-8-111.png"/><Relationship Id="rId112" Type="http://schemas.openxmlformats.org/officeDocument/2006/relationships/image" Target="../media/image-8-112.png"/><Relationship Id="rId113" Type="http://schemas.openxmlformats.org/officeDocument/2006/relationships/image" Target="../media/image-8-113.png"/><Relationship Id="rId114" Type="http://schemas.openxmlformats.org/officeDocument/2006/relationships/image" Target="../media/image-8-114.png"/><Relationship Id="rId115" Type="http://schemas.openxmlformats.org/officeDocument/2006/relationships/image" Target="../media/image-8-115.png"/><Relationship Id="rId116" Type="http://schemas.openxmlformats.org/officeDocument/2006/relationships/image" Target="../media/image-8-116.png"/><Relationship Id="rId117" Type="http://schemas.openxmlformats.org/officeDocument/2006/relationships/image" Target="../media/image-8-117.png"/><Relationship Id="rId118" Type="http://schemas.openxmlformats.org/officeDocument/2006/relationships/image" Target="../media/image-8-118.png"/><Relationship Id="rId119" Type="http://schemas.openxmlformats.org/officeDocument/2006/relationships/image" Target="../media/image-8-119.png"/><Relationship Id="rId120" Type="http://schemas.openxmlformats.org/officeDocument/2006/relationships/image" Target="../media/image-8-120.png"/><Relationship Id="rId121" Type="http://schemas.openxmlformats.org/officeDocument/2006/relationships/image" Target="../media/image-8-121.png"/><Relationship Id="rId122" Type="http://schemas.openxmlformats.org/officeDocument/2006/relationships/image" Target="../media/image-8-122.png"/><Relationship Id="rId123" Type="http://schemas.openxmlformats.org/officeDocument/2006/relationships/image" Target="../media/image-8-123.png"/><Relationship Id="rId124" Type="http://schemas.openxmlformats.org/officeDocument/2006/relationships/image" Target="../media/image-8-124.png"/><Relationship Id="rId125" Type="http://schemas.openxmlformats.org/officeDocument/2006/relationships/image" Target="../media/image-8-125.png"/><Relationship Id="rId126" Type="http://schemas.openxmlformats.org/officeDocument/2006/relationships/image" Target="../media/image-8-126.png"/><Relationship Id="rId127" Type="http://schemas.openxmlformats.org/officeDocument/2006/relationships/image" Target="../media/image-8-127.png"/><Relationship Id="rId128" Type="http://schemas.openxmlformats.org/officeDocument/2006/relationships/image" Target="../media/image-8-128.png"/><Relationship Id="rId129" Type="http://schemas.openxmlformats.org/officeDocument/2006/relationships/image" Target="../media/image-8-129.png"/><Relationship Id="rId130" Type="http://schemas.openxmlformats.org/officeDocument/2006/relationships/image" Target="../media/image-8-130.png"/><Relationship Id="rId131" Type="http://schemas.openxmlformats.org/officeDocument/2006/relationships/image" Target="../media/image-8-131.png"/><Relationship Id="rId132" Type="http://schemas.openxmlformats.org/officeDocument/2006/relationships/image" Target="../media/image-8-132.png"/><Relationship Id="rId133" Type="http://schemas.openxmlformats.org/officeDocument/2006/relationships/image" Target="../media/image-8-133.png"/><Relationship Id="rId134" Type="http://schemas.openxmlformats.org/officeDocument/2006/relationships/image" Target="../media/image-8-134.png"/><Relationship Id="rId135" Type="http://schemas.openxmlformats.org/officeDocument/2006/relationships/image" Target="../media/image-8-135.png"/><Relationship Id="rId136" Type="http://schemas.openxmlformats.org/officeDocument/2006/relationships/image" Target="../media/image-8-136.png"/><Relationship Id="rId137" Type="http://schemas.openxmlformats.org/officeDocument/2006/relationships/image" Target="../media/image-8-137.png"/><Relationship Id="rId138" Type="http://schemas.openxmlformats.org/officeDocument/2006/relationships/image" Target="../media/image-8-138.png"/><Relationship Id="rId139" Type="http://schemas.openxmlformats.org/officeDocument/2006/relationships/image" Target="../media/image-8-139.png"/><Relationship Id="rId140" Type="http://schemas.openxmlformats.org/officeDocument/2006/relationships/image" Target="../media/image-8-140.png"/><Relationship Id="rId141" Type="http://schemas.openxmlformats.org/officeDocument/2006/relationships/image" Target="../media/image-8-141.png"/><Relationship Id="rId142" Type="http://schemas.openxmlformats.org/officeDocument/2006/relationships/image" Target="../media/image-8-142.png"/><Relationship Id="rId143" Type="http://schemas.openxmlformats.org/officeDocument/2006/relationships/image" Target="../media/image-8-143.png"/><Relationship Id="rId144" Type="http://schemas.openxmlformats.org/officeDocument/2006/relationships/image" Target="../media/image-8-144.png"/><Relationship Id="rId145" Type="http://schemas.openxmlformats.org/officeDocument/2006/relationships/image" Target="../media/image-8-145.png"/><Relationship Id="rId146" Type="http://schemas.openxmlformats.org/officeDocument/2006/relationships/slideLayout" Target="../slideLayouts/slideLayout1.xml"/><Relationship Id="rId14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image" Target="../media/image-9-16.pn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90079" cy="6542484"/>
          </a:xfrm>
          <a:prstGeom prst="rect">
            <a:avLst/>
          </a:prstGeom>
        </p:spPr>
      </p:pic>
      <p:pic>
        <p:nvPicPr>
          <p:cNvPr id="4" name="SK-1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5" name="SK-1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953" y="980629"/>
            <a:ext cx="950863" cy="130225"/>
          </a:xfrm>
          <a:prstGeom prst="rect">
            <a:avLst/>
          </a:prstGeom>
        </p:spPr>
      </p:pic>
      <p:pic>
        <p:nvPicPr>
          <p:cNvPr id="6" name="SK-1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1671" y="445740"/>
            <a:ext cx="5486400" cy="5760690"/>
          </a:xfrm>
          <a:prstGeom prst="rect">
            <a:avLst/>
          </a:prstGeom>
        </p:spPr>
      </p:pic>
      <p:pic>
        <p:nvPicPr>
          <p:cNvPr id="7" name="SK-1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9694" y="651421"/>
            <a:ext cx="4913263" cy="5609779"/>
          </a:xfrm>
          <a:prstGeom prst="rect">
            <a:avLst/>
          </a:prstGeom>
        </p:spPr>
      </p:pic>
      <p:sp>
        <p:nvSpPr>
          <p:cNvPr id="8" name="SK-1-text-7"/>
          <p:cNvSpPr/>
          <p:nvPr/>
        </p:nvSpPr>
        <p:spPr>
          <a:xfrm>
            <a:off x="767953" y="589657"/>
            <a:ext cx="11424047" cy="30852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250" dirty="0">
                <a:solidFill>
                  <a:srgbClr val="0033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— www.bradfordvts.co.uk</a:t>
            </a:r>
            <a:endParaRPr lang="en-US" sz="2250" dirty="0"/>
          </a:p>
        </p:txBody>
      </p:sp>
      <p:sp>
        <p:nvSpPr>
          <p:cNvPr id="9" name="SK-1-text-8"/>
          <p:cNvSpPr/>
          <p:nvPr/>
        </p:nvSpPr>
        <p:spPr>
          <a:xfrm>
            <a:off x="743694" y="1604665"/>
            <a:ext cx="5669161" cy="165273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6435"/>
              </a:lnSpc>
              <a:buNone/>
            </a:pPr>
            <a:r>
              <a:rPr lang="en-US" sz="5850" b="1" dirty="0">
                <a:solidFill>
                  <a:srgbClr val="0033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Acute Red Eye</a:t>
            </a:r>
            <a:endParaRPr lang="en-US" sz="5850" dirty="0"/>
          </a:p>
          <a:p>
            <a:pPr algn="l" indent="0" marL="0">
              <a:lnSpc>
                <a:spcPts val="6435"/>
              </a:lnSpc>
              <a:buNone/>
            </a:pPr>
            <a:r>
              <a:rPr lang="en-US" sz="5850" b="1" dirty="0">
                <a:solidFill>
                  <a:srgbClr val="0033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Primary Care</a:t>
            </a:r>
            <a:endParaRPr lang="en-US" sz="5850" dirty="0"/>
          </a:p>
        </p:txBody>
      </p:sp>
      <p:sp>
        <p:nvSpPr>
          <p:cNvPr id="10" name="SK-1-text-9"/>
          <p:cNvSpPr/>
          <p:nvPr/>
        </p:nvSpPr>
        <p:spPr>
          <a:xfrm>
            <a:off x="743694" y="3456384"/>
            <a:ext cx="11448306" cy="36343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400" dirty="0">
                <a:solidFill>
                  <a:srgbClr val="0033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Comprehensive teaching deck for GP</a:t>
            </a:r>
            <a:endParaRPr lang="en-US" sz="2400" dirty="0"/>
          </a:p>
        </p:txBody>
      </p:sp>
      <p:sp>
        <p:nvSpPr>
          <p:cNvPr id="11" name="SK-1-text-10"/>
          <p:cNvSpPr/>
          <p:nvPr/>
        </p:nvSpPr>
        <p:spPr>
          <a:xfrm>
            <a:off x="743694" y="3854053"/>
            <a:ext cx="11448306" cy="33590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400" dirty="0">
                <a:solidFill>
                  <a:srgbClr val="0033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trainees covering differentials,</a:t>
            </a:r>
            <a:endParaRPr lang="en-US" sz="2400" dirty="0"/>
          </a:p>
        </p:txBody>
      </p:sp>
      <p:sp>
        <p:nvSpPr>
          <p:cNvPr id="12" name="SK-1-text-11"/>
          <p:cNvSpPr/>
          <p:nvPr/>
        </p:nvSpPr>
        <p:spPr>
          <a:xfrm>
            <a:off x="743694" y="4217640"/>
            <a:ext cx="11448306" cy="35659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400" dirty="0">
                <a:solidFill>
                  <a:srgbClr val="0033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management, and RCGP exam preparation</a:t>
            </a:r>
            <a:endParaRPr lang="en-US" sz="2400" dirty="0"/>
          </a:p>
        </p:txBody>
      </p:sp>
      <p:sp>
        <p:nvSpPr>
          <p:cNvPr id="13" name="SK-1-text-12"/>
          <p:cNvSpPr/>
          <p:nvPr/>
        </p:nvSpPr>
        <p:spPr>
          <a:xfrm>
            <a:off x="743694" y="4594771"/>
            <a:ext cx="11448306" cy="29482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400" dirty="0">
                <a:solidFill>
                  <a:srgbClr val="0033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based on NICE CKS 2024/2025 and</a:t>
            </a:r>
            <a:endParaRPr lang="en-US" sz="2400" dirty="0"/>
          </a:p>
        </p:txBody>
      </p:sp>
      <p:sp>
        <p:nvSpPr>
          <p:cNvPr id="14" name="SK-1-text-13"/>
          <p:cNvSpPr/>
          <p:nvPr/>
        </p:nvSpPr>
        <p:spPr>
          <a:xfrm>
            <a:off x="743694" y="4944517"/>
            <a:ext cx="8564880" cy="31536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400" dirty="0">
                <a:solidFill>
                  <a:srgbClr val="0033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standards.</a:t>
            </a:r>
            <a:endParaRPr lang="en-US" sz="2400" dirty="0"/>
          </a:p>
        </p:txBody>
      </p:sp>
      <p:sp>
        <p:nvSpPr>
          <p:cNvPr id="15" name="SK-1-text-14"/>
          <p:cNvSpPr/>
          <p:nvPr/>
        </p:nvSpPr>
        <p:spPr>
          <a:xfrm>
            <a:off x="767953" y="5589240"/>
            <a:ext cx="3547110" cy="30852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00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2100" dirty="0"/>
          </a:p>
        </p:txBody>
      </p:sp>
      <p:sp>
        <p:nvSpPr>
          <p:cNvPr id="16" name="SK-1-text-15"/>
          <p:cNvSpPr/>
          <p:nvPr/>
        </p:nvSpPr>
        <p:spPr>
          <a:xfrm>
            <a:off x="767953" y="5938986"/>
            <a:ext cx="11416665" cy="31536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95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RCGP AKT &amp; SCA Revision | Bradford VTS</a:t>
            </a:r>
            <a:endParaRPr lang="en-US" sz="1950" dirty="0"/>
          </a:p>
        </p:txBody>
      </p:sp>
      <p:sp>
        <p:nvSpPr>
          <p:cNvPr id="17" name="SK-1-text-16"/>
          <p:cNvSpPr/>
          <p:nvPr/>
        </p:nvSpPr>
        <p:spPr>
          <a:xfrm>
            <a:off x="353467" y="6604248"/>
            <a:ext cx="5434965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8" name="SK-1-text-17"/>
          <p:cNvSpPr/>
          <p:nvPr/>
        </p:nvSpPr>
        <p:spPr>
          <a:xfrm>
            <a:off x="9326463" y="6604248"/>
            <a:ext cx="2694682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r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 | NICE CKS 2024/2025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0" y="0"/>
            <a:ext cx="3657600" cy="6858000"/>
          </a:xfrm>
          <a:prstGeom prst="rect">
            <a:avLst/>
          </a:prstGeom>
        </p:spPr>
      </p:pic>
      <p:pic>
        <p:nvPicPr>
          <p:cNvPr id="4" name="SK-10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80" y="974675"/>
            <a:ext cx="975271" cy="66675"/>
          </a:xfrm>
          <a:prstGeom prst="rect">
            <a:avLst/>
          </a:prstGeom>
        </p:spPr>
      </p:pic>
      <p:pic>
        <p:nvPicPr>
          <p:cNvPr id="5" name="SK-10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580" y="1920180"/>
            <a:ext cx="2645569" cy="994321"/>
          </a:xfrm>
          <a:prstGeom prst="rect">
            <a:avLst/>
          </a:prstGeom>
        </p:spPr>
      </p:pic>
      <p:pic>
        <p:nvPicPr>
          <p:cNvPr id="6" name="SK-10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800" y="1920180"/>
            <a:ext cx="2645569" cy="994321"/>
          </a:xfrm>
          <a:prstGeom prst="rect">
            <a:avLst/>
          </a:prstGeom>
        </p:spPr>
      </p:pic>
      <p:pic>
        <p:nvPicPr>
          <p:cNvPr id="7" name="SK-10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871" y="1920180"/>
            <a:ext cx="2645569" cy="994321"/>
          </a:xfrm>
          <a:prstGeom prst="rect">
            <a:avLst/>
          </a:prstGeom>
        </p:spPr>
      </p:pic>
      <p:pic>
        <p:nvPicPr>
          <p:cNvPr id="8" name="SK-10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1090" y="1920180"/>
            <a:ext cx="2645569" cy="994321"/>
          </a:xfrm>
          <a:prstGeom prst="rect">
            <a:avLst/>
          </a:prstGeom>
        </p:spPr>
      </p:pic>
      <p:pic>
        <p:nvPicPr>
          <p:cNvPr id="9" name="SK-10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580" y="3072259"/>
            <a:ext cx="2645569" cy="994321"/>
          </a:xfrm>
          <a:prstGeom prst="rect">
            <a:avLst/>
          </a:prstGeom>
        </p:spPr>
      </p:pic>
      <p:pic>
        <p:nvPicPr>
          <p:cNvPr id="10" name="SK-10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52800" y="3072259"/>
            <a:ext cx="2645569" cy="994321"/>
          </a:xfrm>
          <a:prstGeom prst="rect">
            <a:avLst/>
          </a:prstGeom>
        </p:spPr>
      </p:pic>
      <p:pic>
        <p:nvPicPr>
          <p:cNvPr id="11" name="SK-10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56871" y="3072259"/>
            <a:ext cx="2645569" cy="994321"/>
          </a:xfrm>
          <a:prstGeom prst="rect">
            <a:avLst/>
          </a:prstGeom>
        </p:spPr>
      </p:pic>
      <p:pic>
        <p:nvPicPr>
          <p:cNvPr id="12" name="SK-10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61090" y="3072259"/>
            <a:ext cx="2645569" cy="994321"/>
          </a:xfrm>
          <a:prstGeom prst="rect">
            <a:avLst/>
          </a:prstGeom>
        </p:spPr>
      </p:pic>
      <p:pic>
        <p:nvPicPr>
          <p:cNvPr id="13" name="SK-10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4320480"/>
            <a:ext cx="12192000" cy="548580"/>
          </a:xfrm>
          <a:prstGeom prst="rect">
            <a:avLst/>
          </a:prstGeom>
        </p:spPr>
      </p:pic>
      <p:pic>
        <p:nvPicPr>
          <p:cNvPr id="14" name="SK-10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617940"/>
            <a:ext cx="12192000" cy="239911"/>
          </a:xfrm>
          <a:prstGeom prst="rect">
            <a:avLst/>
          </a:prstGeom>
        </p:spPr>
      </p:pic>
      <p:pic>
        <p:nvPicPr>
          <p:cNvPr id="15" name="SK-10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99490" y="6617940"/>
            <a:ext cx="487561" cy="239911"/>
          </a:xfrm>
          <a:prstGeom prst="rect">
            <a:avLst/>
          </a:prstGeom>
        </p:spPr>
      </p:pic>
      <p:pic>
        <p:nvPicPr>
          <p:cNvPr id="16" name="SK-10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826353" y="5424636"/>
            <a:ext cx="207169" cy="370284"/>
          </a:xfrm>
          <a:prstGeom prst="rect">
            <a:avLst/>
          </a:prstGeom>
        </p:spPr>
      </p:pic>
      <p:pic>
        <p:nvPicPr>
          <p:cNvPr id="17" name="SK-10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99984" y="5294263"/>
            <a:ext cx="219373" cy="377130"/>
          </a:xfrm>
          <a:prstGeom prst="rect">
            <a:avLst/>
          </a:prstGeom>
        </p:spPr>
      </p:pic>
      <p:pic>
        <p:nvPicPr>
          <p:cNvPr id="18" name="SK-10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49059" y="5479405"/>
            <a:ext cx="390079" cy="239911"/>
          </a:xfrm>
          <a:prstGeom prst="rect">
            <a:avLst/>
          </a:prstGeom>
        </p:spPr>
      </p:pic>
      <p:pic>
        <p:nvPicPr>
          <p:cNvPr id="19" name="SK-10-img-18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34894" y="5458867"/>
            <a:ext cx="426690" cy="260598"/>
          </a:xfrm>
          <a:prstGeom prst="rect">
            <a:avLst/>
          </a:prstGeom>
        </p:spPr>
      </p:pic>
      <p:pic>
        <p:nvPicPr>
          <p:cNvPr id="20" name="SK-10-img-19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93655" y="5438329"/>
            <a:ext cx="329059" cy="335905"/>
          </a:xfrm>
          <a:prstGeom prst="rect">
            <a:avLst/>
          </a:prstGeom>
        </p:spPr>
      </p:pic>
      <p:pic>
        <p:nvPicPr>
          <p:cNvPr id="21" name="SK-10-img-20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730675" y="5479405"/>
            <a:ext cx="414486" cy="274290"/>
          </a:xfrm>
          <a:prstGeom prst="rect">
            <a:avLst/>
          </a:prstGeom>
        </p:spPr>
      </p:pic>
      <p:pic>
        <p:nvPicPr>
          <p:cNvPr id="22" name="SK-10-img-21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426196" y="5506938"/>
            <a:ext cx="182761" cy="205680"/>
          </a:xfrm>
          <a:prstGeom prst="rect">
            <a:avLst/>
          </a:prstGeom>
        </p:spPr>
      </p:pic>
      <p:pic>
        <p:nvPicPr>
          <p:cNvPr id="23" name="SK-10-img-22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14400" y="5479405"/>
            <a:ext cx="414486" cy="274290"/>
          </a:xfrm>
          <a:prstGeom prst="rect">
            <a:avLst/>
          </a:prstGeom>
        </p:spPr>
      </p:pic>
      <p:pic>
        <p:nvPicPr>
          <p:cNvPr id="24" name="SK-10-img-23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48580" y="5013127"/>
            <a:ext cx="292596" cy="281136"/>
          </a:xfrm>
          <a:prstGeom prst="rect">
            <a:avLst/>
          </a:prstGeom>
        </p:spPr>
      </p:pic>
      <p:pic>
        <p:nvPicPr>
          <p:cNvPr id="25" name="SK-10-img-24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120753" y="4416475"/>
            <a:ext cx="280392" cy="267444"/>
          </a:xfrm>
          <a:prstGeom prst="rect">
            <a:avLst/>
          </a:prstGeom>
        </p:spPr>
      </p:pic>
      <p:pic>
        <p:nvPicPr>
          <p:cNvPr id="26" name="SK-10-img-25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24173" y="1563588"/>
            <a:ext cx="329059" cy="287982"/>
          </a:xfrm>
          <a:prstGeom prst="rect">
            <a:avLst/>
          </a:prstGeom>
        </p:spPr>
      </p:pic>
      <p:sp>
        <p:nvSpPr>
          <p:cNvPr id="27" name="SK-10-text-26"/>
          <p:cNvSpPr/>
          <p:nvPr/>
        </p:nvSpPr>
        <p:spPr>
          <a:xfrm>
            <a:off x="524173" y="377130"/>
            <a:ext cx="11667827" cy="47997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0F204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 &amp; Quick Recall</a:t>
            </a:r>
            <a:endParaRPr lang="en-US" sz="3450" dirty="0"/>
          </a:p>
        </p:txBody>
      </p:sp>
      <p:sp>
        <p:nvSpPr>
          <p:cNvPr id="28" name="SK-10-text-27"/>
          <p:cNvSpPr/>
          <p:nvPr/>
        </p:nvSpPr>
        <p:spPr>
          <a:xfrm>
            <a:off x="499765" y="1158925"/>
            <a:ext cx="10163175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dirty="0">
                <a:solidFill>
                  <a:srgbClr val="007A8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these errors — know when to refer.</a:t>
            </a:r>
            <a:endParaRPr lang="en-US" sz="1650" dirty="0"/>
          </a:p>
        </p:txBody>
      </p:sp>
      <p:sp>
        <p:nvSpPr>
          <p:cNvPr id="29" name="SK-10-text-28"/>
          <p:cNvSpPr/>
          <p:nvPr/>
        </p:nvSpPr>
        <p:spPr>
          <a:xfrm>
            <a:off x="889992" y="1597819"/>
            <a:ext cx="4841558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GP Pitfalls</a:t>
            </a:r>
            <a:endParaRPr lang="en-US" sz="1725" dirty="0"/>
          </a:p>
        </p:txBody>
      </p:sp>
      <p:sp>
        <p:nvSpPr>
          <p:cNvPr id="30" name="SK-10-text-29"/>
          <p:cNvSpPr/>
          <p:nvPr/>
        </p:nvSpPr>
        <p:spPr>
          <a:xfrm>
            <a:off x="682675" y="2064246"/>
            <a:ext cx="6055995" cy="28113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Steroids in a Red Eye</a:t>
            </a:r>
            <a:endParaRPr lang="en-US" sz="1650" dirty="0"/>
          </a:p>
        </p:txBody>
      </p:sp>
      <p:sp>
        <p:nvSpPr>
          <p:cNvPr id="31" name="SK-10-text-30"/>
          <p:cNvSpPr/>
          <p:nvPr/>
        </p:nvSpPr>
        <p:spPr>
          <a:xfrm>
            <a:off x="950863" y="2386459"/>
            <a:ext cx="2023765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exclude HSV keratitis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— corneal melting risk</a:t>
            </a:r>
            <a:endParaRPr lang="en-US" sz="1200" dirty="0"/>
          </a:p>
        </p:txBody>
      </p:sp>
      <p:sp>
        <p:nvSpPr>
          <p:cNvPr id="32" name="SK-10-text-31"/>
          <p:cNvSpPr/>
          <p:nvPr/>
        </p:nvSpPr>
        <p:spPr>
          <a:xfrm>
            <a:off x="3474690" y="2064246"/>
            <a:ext cx="6307455" cy="27429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Missing Acute Glaucoma</a:t>
            </a:r>
            <a:endParaRPr lang="en-US" sz="1650" dirty="0"/>
          </a:p>
        </p:txBody>
      </p:sp>
      <p:sp>
        <p:nvSpPr>
          <p:cNvPr id="33" name="SK-10-text-32"/>
          <p:cNvSpPr/>
          <p:nvPr/>
        </p:nvSpPr>
        <p:spPr>
          <a:xfrm>
            <a:off x="3767286" y="2386459"/>
            <a:ext cx="1767780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N+V + headache — don't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forget to look at the eye</a:t>
            </a:r>
            <a:endParaRPr lang="en-US" sz="1200" dirty="0"/>
          </a:p>
        </p:txBody>
      </p:sp>
      <p:sp>
        <p:nvSpPr>
          <p:cNvPr id="34" name="SK-10-text-33"/>
          <p:cNvSpPr/>
          <p:nvPr/>
        </p:nvSpPr>
        <p:spPr>
          <a:xfrm>
            <a:off x="6290965" y="2064246"/>
            <a:ext cx="1682353" cy="40451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Contact Lens =</a:t>
            </a:r>
            <a:endParaRPr lang="en-US" sz="1500" dirty="0"/>
          </a:p>
          <a:p>
            <a:pPr algn="l" indent="0" marL="0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Conjunctivitis</a:t>
            </a:r>
            <a:endParaRPr lang="en-US" sz="1500" dirty="0"/>
          </a:p>
        </p:txBody>
      </p:sp>
      <p:sp>
        <p:nvSpPr>
          <p:cNvPr id="35" name="SK-10-text-34"/>
          <p:cNvSpPr/>
          <p:nvPr/>
        </p:nvSpPr>
        <p:spPr>
          <a:xfrm>
            <a:off x="6583561" y="2489448"/>
            <a:ext cx="1889671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Assume microbial keratitis;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same day</a:t>
            </a:r>
            <a:endParaRPr lang="en-US" sz="1200" dirty="0"/>
          </a:p>
        </p:txBody>
      </p:sp>
      <p:sp>
        <p:nvSpPr>
          <p:cNvPr id="36" name="SK-10-text-35"/>
          <p:cNvSpPr/>
          <p:nvPr/>
        </p:nvSpPr>
        <p:spPr>
          <a:xfrm>
            <a:off x="9082980" y="2064246"/>
            <a:ext cx="3109020" cy="27429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Missing Orbital Cellulitis</a:t>
            </a:r>
            <a:endParaRPr lang="en-US" sz="1650" dirty="0"/>
          </a:p>
        </p:txBody>
      </p:sp>
      <p:sp>
        <p:nvSpPr>
          <p:cNvPr id="37" name="SK-10-text-36"/>
          <p:cNvSpPr/>
          <p:nvPr/>
        </p:nvSpPr>
        <p:spPr>
          <a:xfrm>
            <a:off x="9387780" y="2386459"/>
            <a:ext cx="2157859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eye movements, prop-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tosis, fever in any swollen eye</a:t>
            </a:r>
            <a:endParaRPr lang="en-US" sz="1200" dirty="0"/>
          </a:p>
        </p:txBody>
      </p:sp>
      <p:sp>
        <p:nvSpPr>
          <p:cNvPr id="38" name="SK-10-text-37"/>
          <p:cNvSpPr/>
          <p:nvPr/>
        </p:nvSpPr>
        <p:spPr>
          <a:xfrm>
            <a:off x="670471" y="3195786"/>
            <a:ext cx="5804535" cy="28113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Skipping Fluorescein</a:t>
            </a:r>
            <a:endParaRPr lang="en-US" sz="1650" dirty="0"/>
          </a:p>
        </p:txBody>
      </p:sp>
      <p:sp>
        <p:nvSpPr>
          <p:cNvPr id="39" name="SK-10-text-38"/>
          <p:cNvSpPr/>
          <p:nvPr/>
        </p:nvSpPr>
        <p:spPr>
          <a:xfrm>
            <a:off x="950863" y="3518148"/>
            <a:ext cx="2084784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Dendritic ulcers can be subtle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always stain</a:t>
            </a:r>
            <a:endParaRPr lang="en-US" sz="1200" dirty="0"/>
          </a:p>
        </p:txBody>
      </p:sp>
      <p:sp>
        <p:nvSpPr>
          <p:cNvPr id="40" name="SK-10-text-39"/>
          <p:cNvSpPr/>
          <p:nvPr/>
        </p:nvSpPr>
        <p:spPr>
          <a:xfrm>
            <a:off x="3486894" y="3175248"/>
            <a:ext cx="2060377" cy="42505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Antibiotics for Viral</a:t>
            </a:r>
            <a:endParaRPr lang="en-US" sz="1500" dirty="0"/>
          </a:p>
          <a:p>
            <a:pPr algn="l" indent="0" marL="0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Conjunctivitis</a:t>
            </a:r>
            <a:endParaRPr lang="en-US" sz="1500" dirty="0"/>
          </a:p>
        </p:txBody>
      </p:sp>
      <p:sp>
        <p:nvSpPr>
          <p:cNvPr id="41" name="SK-10-text-40"/>
          <p:cNvSpPr/>
          <p:nvPr/>
        </p:nvSpPr>
        <p:spPr>
          <a:xfrm>
            <a:off x="3767286" y="3627834"/>
            <a:ext cx="2023765" cy="37713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Adenovirus won't respond —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reassure and support</a:t>
            </a:r>
            <a:endParaRPr lang="en-US" sz="1200" dirty="0"/>
          </a:p>
        </p:txBody>
      </p:sp>
      <p:sp>
        <p:nvSpPr>
          <p:cNvPr id="42" name="SK-10-text-41"/>
          <p:cNvSpPr/>
          <p:nvPr/>
        </p:nvSpPr>
        <p:spPr>
          <a:xfrm>
            <a:off x="6290965" y="3161407"/>
            <a:ext cx="1901875" cy="43889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 Ignoring Previous</a:t>
            </a:r>
            <a:endParaRPr lang="en-US" sz="1500" dirty="0"/>
          </a:p>
          <a:p>
            <a:pPr algn="l" indent="0" marL="0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Episodes</a:t>
            </a:r>
            <a:endParaRPr lang="en-US" sz="1500" dirty="0"/>
          </a:p>
        </p:txBody>
      </p:sp>
      <p:sp>
        <p:nvSpPr>
          <p:cNvPr id="43" name="SK-10-text-42"/>
          <p:cNvSpPr/>
          <p:nvPr/>
        </p:nvSpPr>
        <p:spPr>
          <a:xfrm>
            <a:off x="6583561" y="3627834"/>
            <a:ext cx="1828800" cy="35659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Recurrent red eye → think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anterior uveitis</a:t>
            </a:r>
            <a:endParaRPr lang="en-US" sz="1200" dirty="0"/>
          </a:p>
        </p:txBody>
      </p:sp>
      <p:sp>
        <p:nvSpPr>
          <p:cNvPr id="44" name="SK-10-text-43"/>
          <p:cNvSpPr/>
          <p:nvPr/>
        </p:nvSpPr>
        <p:spPr>
          <a:xfrm>
            <a:off x="9095184" y="3209479"/>
            <a:ext cx="3096816" cy="26744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 Weak Safety-Netting</a:t>
            </a:r>
            <a:endParaRPr lang="en-US" sz="1650" dirty="0"/>
          </a:p>
        </p:txBody>
      </p:sp>
      <p:sp>
        <p:nvSpPr>
          <p:cNvPr id="45" name="SK-10-text-44"/>
          <p:cNvSpPr/>
          <p:nvPr/>
        </p:nvSpPr>
        <p:spPr>
          <a:xfrm>
            <a:off x="9387780" y="3518148"/>
            <a:ext cx="2109192" cy="39082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Specify symptoms, timeframe,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where to go</a:t>
            </a:r>
            <a:endParaRPr lang="en-US" sz="1200" dirty="0"/>
          </a:p>
        </p:txBody>
      </p:sp>
      <p:sp>
        <p:nvSpPr>
          <p:cNvPr id="46" name="SK-10-text-45"/>
          <p:cNvSpPr/>
          <p:nvPr/>
        </p:nvSpPr>
        <p:spPr>
          <a:xfrm>
            <a:off x="4392811" y="4423321"/>
            <a:ext cx="3710880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IN DOUBT — REFER SAME DAY</a:t>
            </a:r>
            <a:endParaRPr lang="en-US" sz="1800" dirty="0"/>
          </a:p>
        </p:txBody>
      </p:sp>
      <p:sp>
        <p:nvSpPr>
          <p:cNvPr id="47" name="SK-10-text-46"/>
          <p:cNvSpPr/>
          <p:nvPr/>
        </p:nvSpPr>
        <p:spPr>
          <a:xfrm>
            <a:off x="889992" y="5040511"/>
            <a:ext cx="11302008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Recall: Red Flags for Urgent Referral</a:t>
            </a:r>
            <a:endParaRPr lang="en-US" sz="1725" dirty="0"/>
          </a:p>
        </p:txBody>
      </p:sp>
      <p:sp>
        <p:nvSpPr>
          <p:cNvPr id="48" name="SK-10-text-47"/>
          <p:cNvSpPr/>
          <p:nvPr/>
        </p:nvSpPr>
        <p:spPr>
          <a:xfrm>
            <a:off x="513159" y="5897761"/>
            <a:ext cx="1204615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Reduced VA</a:t>
            </a:r>
            <a:endParaRPr lang="en-US" sz="1500" dirty="0"/>
          </a:p>
        </p:txBody>
      </p:sp>
      <p:sp>
        <p:nvSpPr>
          <p:cNvPr id="49" name="SK-10-text-48"/>
          <p:cNvSpPr/>
          <p:nvPr/>
        </p:nvSpPr>
        <p:spPr>
          <a:xfrm>
            <a:off x="632371" y="6144667"/>
            <a:ext cx="978396" cy="16445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any cause</a:t>
            </a:r>
            <a:endParaRPr lang="en-US" sz="1200" dirty="0"/>
          </a:p>
        </p:txBody>
      </p:sp>
      <p:sp>
        <p:nvSpPr>
          <p:cNvPr id="50" name="SK-10-text-49"/>
          <p:cNvSpPr/>
          <p:nvPr/>
        </p:nvSpPr>
        <p:spPr>
          <a:xfrm>
            <a:off x="1927473" y="5897761"/>
            <a:ext cx="1180207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Pain</a:t>
            </a:r>
            <a:endParaRPr lang="en-US" sz="1500" dirty="0"/>
          </a:p>
        </p:txBody>
      </p:sp>
      <p:sp>
        <p:nvSpPr>
          <p:cNvPr id="51" name="SK-10-text-50"/>
          <p:cNvSpPr/>
          <p:nvPr/>
        </p:nvSpPr>
        <p:spPr>
          <a:xfrm>
            <a:off x="1851571" y="6130975"/>
            <a:ext cx="1344067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or photophobia</a:t>
            </a:r>
            <a:endParaRPr lang="en-US" sz="1200" dirty="0"/>
          </a:p>
        </p:txBody>
      </p:sp>
      <p:sp>
        <p:nvSpPr>
          <p:cNvPr id="52" name="SK-10-text-51"/>
          <p:cNvSpPr/>
          <p:nvPr/>
        </p:nvSpPr>
        <p:spPr>
          <a:xfrm>
            <a:off x="3268563" y="5904607"/>
            <a:ext cx="1338709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Corneal Haze</a:t>
            </a:r>
            <a:endParaRPr lang="en-US" sz="1500" dirty="0"/>
          </a:p>
        </p:txBody>
      </p:sp>
      <p:sp>
        <p:nvSpPr>
          <p:cNvPr id="53" name="SK-10-text-52"/>
          <p:cNvSpPr/>
          <p:nvPr/>
        </p:nvSpPr>
        <p:spPr>
          <a:xfrm>
            <a:off x="3253680" y="6130975"/>
            <a:ext cx="1368475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opacity present</a:t>
            </a:r>
            <a:endParaRPr lang="en-US" sz="1200" dirty="0"/>
          </a:p>
        </p:txBody>
      </p:sp>
      <p:sp>
        <p:nvSpPr>
          <p:cNvPr id="54" name="SK-10-text-53"/>
          <p:cNvSpPr/>
          <p:nvPr/>
        </p:nvSpPr>
        <p:spPr>
          <a:xfrm>
            <a:off x="4792563" y="5856684"/>
            <a:ext cx="1119336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Fixed Pupil</a:t>
            </a:r>
            <a:endParaRPr lang="en-US" sz="1500" dirty="0"/>
          </a:p>
        </p:txBody>
      </p:sp>
      <p:sp>
        <p:nvSpPr>
          <p:cNvPr id="55" name="SK-10-text-54"/>
          <p:cNvSpPr/>
          <p:nvPr/>
        </p:nvSpPr>
        <p:spPr>
          <a:xfrm>
            <a:off x="4827984" y="6096744"/>
            <a:ext cx="1060698" cy="36343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mid-dilated/</a:t>
            </a:r>
            <a:endParaRPr lang="en-US" sz="1275" dirty="0"/>
          </a:p>
          <a:p>
            <a:pPr algn="ctr" indent="0" marL="0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irregular</a:t>
            </a:r>
            <a:endParaRPr lang="en-US" sz="1275" dirty="0"/>
          </a:p>
        </p:txBody>
      </p:sp>
      <p:sp>
        <p:nvSpPr>
          <p:cNvPr id="56" name="SK-10-text-55"/>
          <p:cNvSpPr/>
          <p:nvPr/>
        </p:nvSpPr>
        <p:spPr>
          <a:xfrm>
            <a:off x="6145857" y="5836146"/>
            <a:ext cx="1229023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Ciliary Flush</a:t>
            </a:r>
            <a:endParaRPr lang="en-US" sz="1500" dirty="0"/>
          </a:p>
        </p:txBody>
      </p:sp>
      <p:sp>
        <p:nvSpPr>
          <p:cNvPr id="57" name="SK-10-text-56"/>
          <p:cNvSpPr/>
          <p:nvPr/>
        </p:nvSpPr>
        <p:spPr>
          <a:xfrm>
            <a:off x="6278761" y="6069211"/>
            <a:ext cx="950863" cy="34974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perilimbal</a:t>
            </a:r>
            <a:endParaRPr lang="en-US" sz="1275" dirty="0"/>
          </a:p>
          <a:p>
            <a:pPr algn="ctr" indent="0" marL="0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redness</a:t>
            </a:r>
            <a:endParaRPr lang="en-US" sz="1275" dirty="0"/>
          </a:p>
        </p:txBody>
      </p:sp>
      <p:sp>
        <p:nvSpPr>
          <p:cNvPr id="58" name="SK-10-text-57"/>
          <p:cNvSpPr/>
          <p:nvPr/>
        </p:nvSpPr>
        <p:spPr>
          <a:xfrm>
            <a:off x="7486948" y="5836146"/>
            <a:ext cx="1314450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Contact Lens</a:t>
            </a:r>
            <a:endParaRPr lang="en-US" sz="1500" dirty="0"/>
          </a:p>
        </p:txBody>
      </p:sp>
      <p:sp>
        <p:nvSpPr>
          <p:cNvPr id="59" name="SK-10-text-58"/>
          <p:cNvSpPr/>
          <p:nvPr/>
        </p:nvSpPr>
        <p:spPr>
          <a:xfrm>
            <a:off x="7632055" y="6062365"/>
            <a:ext cx="1036290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with pain or</a:t>
            </a:r>
            <a:endParaRPr lang="en-US" sz="1275" dirty="0"/>
          </a:p>
          <a:p>
            <a:pPr algn="ctr" indent="0" marL="0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 change</a:t>
            </a:r>
            <a:endParaRPr lang="en-US" sz="1275" dirty="0"/>
          </a:p>
        </p:txBody>
      </p:sp>
      <p:sp>
        <p:nvSpPr>
          <p:cNvPr id="60" name="SK-10-text-59"/>
          <p:cNvSpPr/>
          <p:nvPr/>
        </p:nvSpPr>
        <p:spPr>
          <a:xfrm>
            <a:off x="9070777" y="5719465"/>
            <a:ext cx="914400" cy="44574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Neonatal</a:t>
            </a:r>
            <a:endParaRPr lang="en-US" sz="1575" dirty="0"/>
          </a:p>
          <a:p>
            <a:pPr algn="ctr" indent="0" marL="0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Discharge</a:t>
            </a:r>
            <a:endParaRPr lang="en-US" sz="1575" dirty="0"/>
          </a:p>
        </p:txBody>
      </p:sp>
      <p:sp>
        <p:nvSpPr>
          <p:cNvPr id="61" name="SK-10-text-60"/>
          <p:cNvSpPr/>
          <p:nvPr/>
        </p:nvSpPr>
        <p:spPr>
          <a:xfrm>
            <a:off x="9034165" y="6172200"/>
            <a:ext cx="975271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ophthalmia</a:t>
            </a:r>
            <a:endParaRPr lang="en-US" sz="1275" dirty="0"/>
          </a:p>
          <a:p>
            <a:pPr algn="ctr" indent="0" marL="0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neonatorum</a:t>
            </a:r>
            <a:endParaRPr lang="en-US" sz="1275" dirty="0"/>
          </a:p>
        </p:txBody>
      </p:sp>
      <p:sp>
        <p:nvSpPr>
          <p:cNvPr id="62" name="SK-10-text-61"/>
          <p:cNvSpPr/>
          <p:nvPr/>
        </p:nvSpPr>
        <p:spPr>
          <a:xfrm>
            <a:off x="10169128" y="5890915"/>
            <a:ext cx="1546027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Proptosis/Fever</a:t>
            </a:r>
            <a:endParaRPr lang="en-US" sz="1500" dirty="0"/>
          </a:p>
        </p:txBody>
      </p:sp>
      <p:sp>
        <p:nvSpPr>
          <p:cNvPr id="63" name="SK-10-text-62"/>
          <p:cNvSpPr/>
          <p:nvPr/>
        </p:nvSpPr>
        <p:spPr>
          <a:xfrm>
            <a:off x="10276284" y="6130975"/>
            <a:ext cx="1319659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orbital cellulitis</a:t>
            </a:r>
            <a:endParaRPr lang="en-US" sz="1200" dirty="0"/>
          </a:p>
        </p:txBody>
      </p:sp>
      <p:sp>
        <p:nvSpPr>
          <p:cNvPr id="64" name="SK-10-text-63"/>
          <p:cNvSpPr/>
          <p:nvPr/>
        </p:nvSpPr>
        <p:spPr>
          <a:xfrm>
            <a:off x="511969" y="6686550"/>
            <a:ext cx="8077200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www.bradfordvts.co.uk</a:t>
            </a:r>
            <a:endParaRPr lang="en-US" sz="1050" dirty="0"/>
          </a:p>
        </p:txBody>
      </p:sp>
      <p:sp>
        <p:nvSpPr>
          <p:cNvPr id="65" name="SK-10-text-64"/>
          <p:cNvSpPr/>
          <p:nvPr/>
        </p:nvSpPr>
        <p:spPr>
          <a:xfrm>
            <a:off x="9338965" y="6665863"/>
            <a:ext cx="178308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</a:t>
            </a:r>
            <a:endParaRPr lang="en-US" sz="1050" dirty="0"/>
          </a:p>
        </p:txBody>
      </p:sp>
      <p:sp>
        <p:nvSpPr>
          <p:cNvPr id="66" name="SK-10-text-65"/>
          <p:cNvSpPr/>
          <p:nvPr/>
        </p:nvSpPr>
        <p:spPr>
          <a:xfrm>
            <a:off x="10021788" y="6672709"/>
            <a:ext cx="2170212" cy="16445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| NICE CKS 2024/2025</a:t>
            </a:r>
            <a:endParaRPr lang="en-US" sz="1050" dirty="0"/>
          </a:p>
        </p:txBody>
      </p:sp>
      <p:sp>
        <p:nvSpPr>
          <p:cNvPr id="67" name="SK-10-text-66"/>
          <p:cNvSpPr/>
          <p:nvPr/>
        </p:nvSpPr>
        <p:spPr>
          <a:xfrm>
            <a:off x="11570196" y="6686550"/>
            <a:ext cx="621804" cy="13707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007A8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/ 10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69" y="1049238"/>
            <a:ext cx="731490" cy="137071"/>
          </a:xfrm>
          <a:prstGeom prst="rect">
            <a:avLst/>
          </a:prstGeom>
        </p:spPr>
      </p:pic>
      <p:pic>
        <p:nvPicPr>
          <p:cNvPr id="4" name="SK-2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61" y="1796653"/>
            <a:ext cx="5486400" cy="4567386"/>
          </a:xfrm>
          <a:prstGeom prst="rect">
            <a:avLst/>
          </a:prstGeom>
        </p:spPr>
      </p:pic>
      <p:pic>
        <p:nvPicPr>
          <p:cNvPr id="5" name="SK-2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2580" y="1924348"/>
            <a:ext cx="2011561" cy="19050"/>
          </a:xfrm>
          <a:prstGeom prst="rect">
            <a:avLst/>
          </a:prstGeom>
        </p:spPr>
      </p:pic>
      <p:pic>
        <p:nvPicPr>
          <p:cNvPr id="6" name="SK-2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890" y="2139553"/>
            <a:ext cx="5486400" cy="569119"/>
          </a:xfrm>
          <a:prstGeom prst="rect">
            <a:avLst/>
          </a:prstGeom>
        </p:spPr>
      </p:pic>
      <p:pic>
        <p:nvPicPr>
          <p:cNvPr id="7" name="SK-2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890" y="2756892"/>
            <a:ext cx="5486400" cy="569119"/>
          </a:xfrm>
          <a:prstGeom prst="rect">
            <a:avLst/>
          </a:prstGeom>
        </p:spPr>
      </p:pic>
      <p:pic>
        <p:nvPicPr>
          <p:cNvPr id="8" name="SK-2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890" y="3374082"/>
            <a:ext cx="5486400" cy="569119"/>
          </a:xfrm>
          <a:prstGeom prst="rect">
            <a:avLst/>
          </a:prstGeom>
        </p:spPr>
      </p:pic>
      <p:pic>
        <p:nvPicPr>
          <p:cNvPr id="9" name="SK-2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890" y="3991273"/>
            <a:ext cx="5486400" cy="569119"/>
          </a:xfrm>
          <a:prstGeom prst="rect">
            <a:avLst/>
          </a:prstGeom>
        </p:spPr>
      </p:pic>
      <p:pic>
        <p:nvPicPr>
          <p:cNvPr id="10" name="SK-2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7890" y="4608463"/>
            <a:ext cx="5486400" cy="569119"/>
          </a:xfrm>
          <a:prstGeom prst="rect">
            <a:avLst/>
          </a:prstGeom>
        </p:spPr>
      </p:pic>
      <p:pic>
        <p:nvPicPr>
          <p:cNvPr id="11" name="SK-2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7890" y="5760690"/>
            <a:ext cx="5486400" cy="651421"/>
          </a:xfrm>
          <a:prstGeom prst="rect">
            <a:avLst/>
          </a:prstGeom>
        </p:spPr>
      </p:pic>
      <p:pic>
        <p:nvPicPr>
          <p:cNvPr id="12" name="SK-2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13" name="SK-2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64855" y="2242542"/>
            <a:ext cx="2450455" cy="3744367"/>
          </a:xfrm>
          <a:prstGeom prst="rect">
            <a:avLst/>
          </a:prstGeom>
        </p:spPr>
      </p:pic>
      <p:sp>
        <p:nvSpPr>
          <p:cNvPr id="14" name="SK-2-text-13"/>
          <p:cNvSpPr/>
          <p:nvPr/>
        </p:nvSpPr>
        <p:spPr>
          <a:xfrm>
            <a:off x="511969" y="452586"/>
            <a:ext cx="11680031" cy="62403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4500" b="1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Overview &amp; Red Flag Symptoms</a:t>
            </a:r>
            <a:endParaRPr lang="en-US" sz="4500" dirty="0"/>
          </a:p>
        </p:txBody>
      </p:sp>
      <p:sp>
        <p:nvSpPr>
          <p:cNvPr id="15" name="SK-2-text-14"/>
          <p:cNvSpPr/>
          <p:nvPr/>
        </p:nvSpPr>
        <p:spPr>
          <a:xfrm>
            <a:off x="499765" y="1316682"/>
            <a:ext cx="11692235" cy="32905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100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Triage first — distinguish self-limiting from sight-threatening.</a:t>
            </a:r>
            <a:endParaRPr lang="en-US" sz="2100" dirty="0"/>
          </a:p>
        </p:txBody>
      </p:sp>
      <p:sp>
        <p:nvSpPr>
          <p:cNvPr id="16" name="SK-2-text-15"/>
          <p:cNvSpPr/>
          <p:nvPr/>
        </p:nvSpPr>
        <p:spPr>
          <a:xfrm>
            <a:off x="646063" y="1899642"/>
            <a:ext cx="362521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IT MATTERS</a:t>
            </a:r>
            <a:endParaRPr lang="en-US" sz="1650" dirty="0"/>
          </a:p>
        </p:txBody>
      </p:sp>
      <p:sp>
        <p:nvSpPr>
          <p:cNvPr id="17" name="SK-2-text-16"/>
          <p:cNvSpPr/>
          <p:nvPr/>
        </p:nvSpPr>
        <p:spPr>
          <a:xfrm>
            <a:off x="646063" y="2345382"/>
            <a:ext cx="3203258" cy="4936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4425" b="1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44%</a:t>
            </a:r>
            <a:endParaRPr lang="en-US" sz="4425" dirty="0"/>
          </a:p>
        </p:txBody>
      </p:sp>
      <p:sp>
        <p:nvSpPr>
          <p:cNvPr id="18" name="SK-2-text-17"/>
          <p:cNvSpPr/>
          <p:nvPr/>
        </p:nvSpPr>
        <p:spPr>
          <a:xfrm>
            <a:off x="646063" y="2900809"/>
            <a:ext cx="2340769" cy="5485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800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all GP eye problems</a:t>
            </a:r>
            <a:endParaRPr lang="en-US" sz="180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00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 conjunctivitis</a:t>
            </a:r>
            <a:endParaRPr lang="en-US" sz="1800" dirty="0"/>
          </a:p>
        </p:txBody>
      </p:sp>
      <p:sp>
        <p:nvSpPr>
          <p:cNvPr id="19" name="SK-2-text-18"/>
          <p:cNvSpPr/>
          <p:nvPr/>
        </p:nvSpPr>
        <p:spPr>
          <a:xfrm>
            <a:off x="658267" y="3675757"/>
            <a:ext cx="5675948" cy="5005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4425" b="1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1.5–2%</a:t>
            </a:r>
            <a:endParaRPr lang="en-US" sz="4425" dirty="0"/>
          </a:p>
        </p:txBody>
      </p:sp>
      <p:sp>
        <p:nvSpPr>
          <p:cNvPr id="20" name="SK-2-text-19"/>
          <p:cNvSpPr/>
          <p:nvPr/>
        </p:nvSpPr>
        <p:spPr>
          <a:xfrm>
            <a:off x="646063" y="4231332"/>
            <a:ext cx="2291953" cy="5417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800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all GP consultations</a:t>
            </a:r>
            <a:endParaRPr lang="en-US" sz="180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00" dirty="0">
                <a:solidFill>
                  <a:srgbClr val="001D4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 eye-related</a:t>
            </a:r>
            <a:endParaRPr lang="en-US" sz="1800" dirty="0"/>
          </a:p>
        </p:txBody>
      </p:sp>
      <p:sp>
        <p:nvSpPr>
          <p:cNvPr id="21" name="SK-2-text-20"/>
          <p:cNvSpPr/>
          <p:nvPr/>
        </p:nvSpPr>
        <p:spPr>
          <a:xfrm>
            <a:off x="633859" y="4965055"/>
            <a:ext cx="2548086" cy="12069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critical task is</a:t>
            </a:r>
            <a:endParaRPr lang="en-US" sz="180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distinguishing self-limiting</a:t>
            </a:r>
            <a:endParaRPr lang="en-US" sz="180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conditions from those</a:t>
            </a:r>
            <a:endParaRPr lang="en-US" sz="180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requiring urgent</a:t>
            </a:r>
            <a:endParaRPr lang="en-US" sz="1800" dirty="0"/>
          </a:p>
          <a:p>
            <a:pPr algn="l" indent="0" marL="0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referral.</a:t>
            </a:r>
            <a:endParaRPr lang="en-US" sz="1800" dirty="0"/>
          </a:p>
        </p:txBody>
      </p:sp>
      <p:sp>
        <p:nvSpPr>
          <p:cNvPr id="22" name="SK-2-text-21"/>
          <p:cNvSpPr/>
          <p:nvPr/>
        </p:nvSpPr>
        <p:spPr>
          <a:xfrm>
            <a:off x="3486894" y="6055519"/>
            <a:ext cx="611124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check visual acuity first.</a:t>
            </a:r>
            <a:endParaRPr lang="en-US" sz="1200" dirty="0"/>
          </a:p>
        </p:txBody>
      </p:sp>
      <p:sp>
        <p:nvSpPr>
          <p:cNvPr id="23" name="SK-2-text-22"/>
          <p:cNvSpPr/>
          <p:nvPr/>
        </p:nvSpPr>
        <p:spPr>
          <a:xfrm>
            <a:off x="6254353" y="1810494"/>
            <a:ext cx="5937647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C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RED FLAGS — REFER URGENTLY</a:t>
            </a:r>
            <a:endParaRPr lang="en-US" sz="1650" dirty="0"/>
          </a:p>
        </p:txBody>
      </p:sp>
      <p:sp>
        <p:nvSpPr>
          <p:cNvPr id="24" name="SK-2-text-23"/>
          <p:cNvSpPr/>
          <p:nvPr/>
        </p:nvSpPr>
        <p:spPr>
          <a:xfrm>
            <a:off x="6327577" y="2201317"/>
            <a:ext cx="4620667" cy="46627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① Reduced visual acuity — any cause; always take</a:t>
            </a:r>
            <a:endParaRPr lang="en-US" sz="1575" dirty="0"/>
          </a:p>
          <a:p>
            <a:pPr algn="l" indent="0" marL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seriously; first thing to check</a:t>
            </a:r>
            <a:endParaRPr lang="en-US" sz="1575" dirty="0"/>
          </a:p>
        </p:txBody>
      </p:sp>
      <p:sp>
        <p:nvSpPr>
          <p:cNvPr id="25" name="SK-2-text-24"/>
          <p:cNvSpPr/>
          <p:nvPr/>
        </p:nvSpPr>
        <p:spPr>
          <a:xfrm>
            <a:off x="6327577" y="2784277"/>
            <a:ext cx="4803577" cy="4936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② Severe pain or photophobia — out of proportion to</a:t>
            </a:r>
            <a:endParaRPr lang="en-US" sz="1575" dirty="0"/>
          </a:p>
          <a:p>
            <a:pPr algn="l" indent="0" marL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appearance suggests serious pathology</a:t>
            </a:r>
            <a:endParaRPr lang="en-US" sz="1575" dirty="0"/>
          </a:p>
        </p:txBody>
      </p:sp>
      <p:sp>
        <p:nvSpPr>
          <p:cNvPr id="26" name="SK-2-text-25"/>
          <p:cNvSpPr/>
          <p:nvPr/>
        </p:nvSpPr>
        <p:spPr>
          <a:xfrm>
            <a:off x="6327577" y="3387775"/>
            <a:ext cx="5023098" cy="46627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Corneal opacity or haze — suggests keratitis or acute</a:t>
            </a:r>
            <a:endParaRPr lang="en-US" sz="1575" dirty="0"/>
          </a:p>
          <a:p>
            <a:pPr algn="l" indent="0" marL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glaucoma</a:t>
            </a:r>
            <a:endParaRPr lang="en-US" sz="1575" dirty="0"/>
          </a:p>
        </p:txBody>
      </p:sp>
      <p:sp>
        <p:nvSpPr>
          <p:cNvPr id="27" name="SK-2-text-26"/>
          <p:cNvSpPr/>
          <p:nvPr/>
        </p:nvSpPr>
        <p:spPr>
          <a:xfrm>
            <a:off x="6327577" y="3963888"/>
            <a:ext cx="5181600" cy="47997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Fixed or irregular pupil — mid-dilated fixed oval = acute</a:t>
            </a:r>
            <a:endParaRPr lang="en-US" sz="1575" dirty="0"/>
          </a:p>
          <a:p>
            <a:pPr algn="l" indent="0" marL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angle closure until proven otherwise</a:t>
            </a:r>
            <a:endParaRPr lang="en-US" sz="1575" dirty="0"/>
          </a:p>
        </p:txBody>
      </p:sp>
      <p:sp>
        <p:nvSpPr>
          <p:cNvPr id="28" name="SK-2-text-27"/>
          <p:cNvSpPr/>
          <p:nvPr/>
        </p:nvSpPr>
        <p:spPr>
          <a:xfrm>
            <a:off x="6327577" y="4567386"/>
            <a:ext cx="5096173" cy="46627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Ciliary flush — limbal redness, deeper than conjunctival</a:t>
            </a:r>
            <a:endParaRPr lang="en-US" sz="1575" dirty="0"/>
          </a:p>
          <a:p>
            <a:pPr algn="l" indent="0" marL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injection — not simple conjunctivitis</a:t>
            </a:r>
            <a:endParaRPr lang="en-US" sz="1575" dirty="0"/>
          </a:p>
        </p:txBody>
      </p:sp>
      <p:sp>
        <p:nvSpPr>
          <p:cNvPr id="29" name="SK-2-text-28"/>
          <p:cNvSpPr/>
          <p:nvPr/>
        </p:nvSpPr>
        <p:spPr>
          <a:xfrm>
            <a:off x="6327577" y="5164038"/>
            <a:ext cx="4962079" cy="46627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Contact lens wearer + pain / VA change — assume</a:t>
            </a:r>
            <a:endParaRPr lang="en-US" sz="1575" dirty="0"/>
          </a:p>
          <a:p>
            <a:pPr algn="l" indent="0" marL="0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microbial keratitis; refer same day</a:t>
            </a:r>
            <a:endParaRPr lang="en-US" sz="1575" dirty="0"/>
          </a:p>
        </p:txBody>
      </p:sp>
      <p:sp>
        <p:nvSpPr>
          <p:cNvPr id="30" name="SK-2-text-29"/>
          <p:cNvSpPr/>
          <p:nvPr/>
        </p:nvSpPr>
        <p:spPr>
          <a:xfrm>
            <a:off x="6388596" y="5822305"/>
            <a:ext cx="4437757" cy="5005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ANY red flag is present → same-day urgent</a:t>
            </a:r>
            <a:endParaRPr lang="en-US" sz="1650" dirty="0"/>
          </a:p>
          <a:p>
            <a:pPr algn="l" indent="0" marL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ophthalmology referral.</a:t>
            </a:r>
            <a:endParaRPr lang="en-US" sz="1650" dirty="0"/>
          </a:p>
        </p:txBody>
      </p:sp>
      <p:sp>
        <p:nvSpPr>
          <p:cNvPr id="31" name="SK-2-text-30"/>
          <p:cNvSpPr/>
          <p:nvPr/>
        </p:nvSpPr>
        <p:spPr>
          <a:xfrm>
            <a:off x="463153" y="6624786"/>
            <a:ext cx="453390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125" dirty="0"/>
          </a:p>
        </p:txBody>
      </p:sp>
      <p:sp>
        <p:nvSpPr>
          <p:cNvPr id="32" name="SK-2-text-31"/>
          <p:cNvSpPr/>
          <p:nvPr/>
        </p:nvSpPr>
        <p:spPr>
          <a:xfrm>
            <a:off x="10116294" y="6624786"/>
            <a:ext cx="160020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r" indent="0" marL="0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 | Slide 2 of 10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69" y="370284"/>
            <a:ext cx="731490" cy="123379"/>
          </a:xfrm>
          <a:prstGeom prst="rect">
            <a:avLst/>
          </a:prstGeom>
        </p:spPr>
      </p:pic>
      <p:pic>
        <p:nvPicPr>
          <p:cNvPr id="4" name="SK-3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61" y="1558826"/>
            <a:ext cx="11216580" cy="9525"/>
          </a:xfrm>
          <a:prstGeom prst="rect">
            <a:avLst/>
          </a:prstGeom>
        </p:spPr>
      </p:pic>
      <p:pic>
        <p:nvPicPr>
          <p:cNvPr id="5" name="SK-3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9" y="1748730"/>
            <a:ext cx="3511153" cy="4731990"/>
          </a:xfrm>
          <a:prstGeom prst="rect">
            <a:avLst/>
          </a:prstGeom>
        </p:spPr>
      </p:pic>
      <p:pic>
        <p:nvPicPr>
          <p:cNvPr id="6" name="SK-3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748730"/>
            <a:ext cx="3511153" cy="432048"/>
          </a:xfrm>
          <a:prstGeom prst="rect">
            <a:avLst/>
          </a:prstGeom>
        </p:spPr>
      </p:pic>
      <p:pic>
        <p:nvPicPr>
          <p:cNvPr id="7" name="SK-3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4464546"/>
            <a:ext cx="3316188" cy="1961257"/>
          </a:xfrm>
          <a:prstGeom prst="rect">
            <a:avLst/>
          </a:prstGeom>
        </p:spPr>
      </p:pic>
      <p:pic>
        <p:nvPicPr>
          <p:cNvPr id="8" name="SK-3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5867" y="1748730"/>
            <a:ext cx="3511153" cy="4731990"/>
          </a:xfrm>
          <a:prstGeom prst="rect">
            <a:avLst/>
          </a:prstGeom>
        </p:spPr>
      </p:pic>
      <p:pic>
        <p:nvPicPr>
          <p:cNvPr id="9" name="SK-3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5867" y="1748730"/>
            <a:ext cx="3511153" cy="432048"/>
          </a:xfrm>
          <a:prstGeom prst="rect">
            <a:avLst/>
          </a:prstGeom>
        </p:spPr>
      </p:pic>
      <p:pic>
        <p:nvPicPr>
          <p:cNvPr id="10" name="SK-3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3498" y="4773067"/>
            <a:ext cx="3316188" cy="1652736"/>
          </a:xfrm>
          <a:prstGeom prst="rect">
            <a:avLst/>
          </a:prstGeom>
        </p:spPr>
      </p:pic>
      <p:pic>
        <p:nvPicPr>
          <p:cNvPr id="11" name="SK-3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10400" y="4601617"/>
            <a:ext cx="975271" cy="486817"/>
          </a:xfrm>
          <a:prstGeom prst="rect">
            <a:avLst/>
          </a:prstGeom>
        </p:spPr>
      </p:pic>
      <p:pic>
        <p:nvPicPr>
          <p:cNvPr id="12" name="SK-3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19765" y="1748730"/>
            <a:ext cx="3511153" cy="4731990"/>
          </a:xfrm>
          <a:prstGeom prst="rect">
            <a:avLst/>
          </a:prstGeom>
        </p:spPr>
      </p:pic>
      <p:pic>
        <p:nvPicPr>
          <p:cNvPr id="13" name="SK-3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19765" y="1748730"/>
            <a:ext cx="3511153" cy="432048"/>
          </a:xfrm>
          <a:prstGeom prst="rect">
            <a:avLst/>
          </a:prstGeom>
        </p:spPr>
      </p:pic>
      <p:pic>
        <p:nvPicPr>
          <p:cNvPr id="14" name="SK-3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17396" y="4635996"/>
            <a:ext cx="3316188" cy="1789807"/>
          </a:xfrm>
          <a:prstGeom prst="rect">
            <a:avLst/>
          </a:prstGeom>
        </p:spPr>
      </p:pic>
      <p:pic>
        <p:nvPicPr>
          <p:cNvPr id="15" name="SK-3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33671" y="4498777"/>
            <a:ext cx="950863" cy="624036"/>
          </a:xfrm>
          <a:prstGeom prst="rect">
            <a:avLst/>
          </a:prstGeom>
        </p:spPr>
      </p:pic>
      <p:pic>
        <p:nvPicPr>
          <p:cNvPr id="16" name="SK-3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604248"/>
            <a:ext cx="12192000" cy="253603"/>
          </a:xfrm>
          <a:prstGeom prst="rect">
            <a:avLst/>
          </a:prstGeom>
        </p:spPr>
      </p:pic>
      <p:pic>
        <p:nvPicPr>
          <p:cNvPr id="17" name="SK-3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14879" y="4046190"/>
            <a:ext cx="292596" cy="315367"/>
          </a:xfrm>
          <a:prstGeom prst="rect">
            <a:avLst/>
          </a:prstGeom>
        </p:spPr>
      </p:pic>
      <p:pic>
        <p:nvPicPr>
          <p:cNvPr id="18" name="SK-3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14879" y="3716982"/>
            <a:ext cx="292596" cy="294829"/>
          </a:xfrm>
          <a:prstGeom prst="rect">
            <a:avLst/>
          </a:prstGeom>
        </p:spPr>
      </p:pic>
      <p:pic>
        <p:nvPicPr>
          <p:cNvPr id="19" name="SK-3-img-18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14879" y="3401467"/>
            <a:ext cx="292596" cy="267444"/>
          </a:xfrm>
          <a:prstGeom prst="rect">
            <a:avLst/>
          </a:prstGeom>
        </p:spPr>
      </p:pic>
      <p:pic>
        <p:nvPicPr>
          <p:cNvPr id="20" name="SK-3-img-19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02675" y="3051721"/>
            <a:ext cx="304800" cy="198834"/>
          </a:xfrm>
          <a:prstGeom prst="rect">
            <a:avLst/>
          </a:prstGeom>
        </p:spPr>
      </p:pic>
      <p:pic>
        <p:nvPicPr>
          <p:cNvPr id="21" name="SK-3-img-20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99984" y="2215009"/>
            <a:ext cx="1097161" cy="685800"/>
          </a:xfrm>
          <a:prstGeom prst="rect">
            <a:avLst/>
          </a:prstGeom>
        </p:spPr>
      </p:pic>
      <p:pic>
        <p:nvPicPr>
          <p:cNvPr id="22" name="SK-3-img-21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462165" y="4046190"/>
            <a:ext cx="292596" cy="301675"/>
          </a:xfrm>
          <a:prstGeom prst="rect">
            <a:avLst/>
          </a:prstGeom>
        </p:spPr>
      </p:pic>
      <p:pic>
        <p:nvPicPr>
          <p:cNvPr id="23" name="SK-3-img-22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523184" y="3710136"/>
            <a:ext cx="158353" cy="281136"/>
          </a:xfrm>
          <a:prstGeom prst="rect">
            <a:avLst/>
          </a:prstGeom>
        </p:spPr>
      </p:pic>
      <p:pic>
        <p:nvPicPr>
          <p:cNvPr id="24" name="SK-3-img-23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74369" y="3387775"/>
            <a:ext cx="268188" cy="267444"/>
          </a:xfrm>
          <a:prstGeom prst="rect">
            <a:avLst/>
          </a:prstGeom>
        </p:spPr>
      </p:pic>
      <p:pic>
        <p:nvPicPr>
          <p:cNvPr id="25" name="SK-3-img-24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449961" y="3051721"/>
            <a:ext cx="304800" cy="198834"/>
          </a:xfrm>
          <a:prstGeom prst="rect">
            <a:avLst/>
          </a:prstGeom>
        </p:spPr>
      </p:pic>
      <p:pic>
        <p:nvPicPr>
          <p:cNvPr id="26" name="SK-3-img-25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644753" y="2208163"/>
            <a:ext cx="1121569" cy="726877"/>
          </a:xfrm>
          <a:prstGeom prst="rect">
            <a:avLst/>
          </a:prstGeom>
        </p:spPr>
      </p:pic>
      <p:pic>
        <p:nvPicPr>
          <p:cNvPr id="27" name="SK-3-img-26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6063" y="4046190"/>
            <a:ext cx="280392" cy="301675"/>
          </a:xfrm>
          <a:prstGeom prst="rect">
            <a:avLst/>
          </a:prstGeom>
        </p:spPr>
      </p:pic>
      <p:pic>
        <p:nvPicPr>
          <p:cNvPr id="28" name="SK-3-img-27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19286" y="3716982"/>
            <a:ext cx="146298" cy="274290"/>
          </a:xfrm>
          <a:prstGeom prst="rect">
            <a:avLst/>
          </a:prstGeom>
        </p:spPr>
      </p:pic>
      <p:pic>
        <p:nvPicPr>
          <p:cNvPr id="29" name="SK-3-img-28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6063" y="3394621"/>
            <a:ext cx="280392" cy="267444"/>
          </a:xfrm>
          <a:prstGeom prst="rect">
            <a:avLst/>
          </a:prstGeom>
        </p:spPr>
      </p:pic>
      <p:pic>
        <p:nvPicPr>
          <p:cNvPr id="30" name="SK-3-img-29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33859" y="3051721"/>
            <a:ext cx="304800" cy="198834"/>
          </a:xfrm>
          <a:prstGeom prst="rect">
            <a:avLst/>
          </a:prstGeom>
        </p:spPr>
      </p:pic>
      <p:pic>
        <p:nvPicPr>
          <p:cNvPr id="31" name="SK-3-img-30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840855" y="2269927"/>
            <a:ext cx="828973" cy="665113"/>
          </a:xfrm>
          <a:prstGeom prst="rect">
            <a:avLst/>
          </a:prstGeom>
        </p:spPr>
      </p:pic>
      <p:sp>
        <p:nvSpPr>
          <p:cNvPr id="32" name="SK-3-text-31"/>
          <p:cNvSpPr/>
          <p:nvPr/>
        </p:nvSpPr>
        <p:spPr>
          <a:xfrm>
            <a:off x="524173" y="603498"/>
            <a:ext cx="11667827" cy="5417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750" b="1" dirty="0">
                <a:solidFill>
                  <a:srgbClr val="0D2B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Differential Diagnosis: Conjunctivitis Types</a:t>
            </a:r>
            <a:endParaRPr lang="en-US" sz="3750" dirty="0"/>
          </a:p>
        </p:txBody>
      </p:sp>
      <p:sp>
        <p:nvSpPr>
          <p:cNvPr id="33" name="SK-3-text-32"/>
          <p:cNvSpPr/>
          <p:nvPr/>
        </p:nvSpPr>
        <p:spPr>
          <a:xfrm>
            <a:off x="524173" y="1165771"/>
            <a:ext cx="11667827" cy="35659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250" dirty="0">
                <a:solidFill>
                  <a:srgbClr val="007B8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“Bacterial · Viral · Allergic — key features and NICE-aligned management”</a:t>
            </a:r>
            <a:endParaRPr lang="en-US" sz="2250" dirty="0"/>
          </a:p>
        </p:txBody>
      </p:sp>
      <p:sp>
        <p:nvSpPr>
          <p:cNvPr id="34" name="SK-3-text-33"/>
          <p:cNvSpPr/>
          <p:nvPr/>
        </p:nvSpPr>
        <p:spPr>
          <a:xfrm>
            <a:off x="975271" y="1837879"/>
            <a:ext cx="7256145" cy="2879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Bacterial Conjunctivitis</a:t>
            </a:r>
            <a:endParaRPr lang="en-US" sz="1950" dirty="0"/>
          </a:p>
        </p:txBody>
      </p:sp>
      <p:sp>
        <p:nvSpPr>
          <p:cNvPr id="35" name="SK-3-text-34"/>
          <p:cNvSpPr/>
          <p:nvPr/>
        </p:nvSpPr>
        <p:spPr>
          <a:xfrm>
            <a:off x="987475" y="2983111"/>
            <a:ext cx="2548086" cy="39082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Discharge: Sticky, yellow-green; lids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stuck on waking</a:t>
            </a:r>
            <a:endParaRPr lang="en-US" sz="1200" dirty="0"/>
          </a:p>
        </p:txBody>
      </p:sp>
      <p:sp>
        <p:nvSpPr>
          <p:cNvPr id="36" name="SK-3-text-35"/>
          <p:cNvSpPr/>
          <p:nvPr/>
        </p:nvSpPr>
        <p:spPr>
          <a:xfrm>
            <a:off x="987475" y="3442692"/>
            <a:ext cx="7659052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Sensation: Foreign body (not true pain)</a:t>
            </a:r>
            <a:endParaRPr lang="en-US" sz="1275" dirty="0"/>
          </a:p>
        </p:txBody>
      </p:sp>
      <p:sp>
        <p:nvSpPr>
          <p:cNvPr id="37" name="SK-3-text-36"/>
          <p:cNvSpPr/>
          <p:nvPr/>
        </p:nvSpPr>
        <p:spPr>
          <a:xfrm>
            <a:off x="987475" y="3771900"/>
            <a:ext cx="2024063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Itch: None</a:t>
            </a:r>
            <a:endParaRPr lang="en-US" sz="1275" dirty="0"/>
          </a:p>
        </p:txBody>
      </p:sp>
      <p:sp>
        <p:nvSpPr>
          <p:cNvPr id="38" name="SK-3-text-37"/>
          <p:cNvSpPr/>
          <p:nvPr/>
        </p:nvSpPr>
        <p:spPr>
          <a:xfrm>
            <a:off x="987475" y="4073575"/>
            <a:ext cx="9019222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clue: Bilateral, hot feeling, swollen lids</a:t>
            </a:r>
            <a:endParaRPr lang="en-US" sz="1275" dirty="0"/>
          </a:p>
        </p:txBody>
      </p:sp>
      <p:sp>
        <p:nvSpPr>
          <p:cNvPr id="39" name="SK-3-text-38"/>
          <p:cNvSpPr/>
          <p:nvPr/>
        </p:nvSpPr>
        <p:spPr>
          <a:xfrm>
            <a:off x="621655" y="4567386"/>
            <a:ext cx="672084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Usually self-limiting (1–2 weeks)</a:t>
            </a:r>
            <a:endParaRPr lang="en-US" sz="1200" dirty="0"/>
          </a:p>
        </p:txBody>
      </p:sp>
      <p:sp>
        <p:nvSpPr>
          <p:cNvPr id="40" name="SK-3-text-39"/>
          <p:cNvSpPr/>
          <p:nvPr/>
        </p:nvSpPr>
        <p:spPr>
          <a:xfrm>
            <a:off x="621655" y="4786759"/>
            <a:ext cx="3255169" cy="34974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Self-care first: saline bathing, cool compresses,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lubricants</a:t>
            </a:r>
            <a:endParaRPr lang="en-US" sz="1200" dirty="0"/>
          </a:p>
        </p:txBody>
      </p:sp>
      <p:sp>
        <p:nvSpPr>
          <p:cNvPr id="41" name="SK-3-text-40"/>
          <p:cNvSpPr/>
          <p:nvPr/>
        </p:nvSpPr>
        <p:spPr>
          <a:xfrm>
            <a:off x="621655" y="5170884"/>
            <a:ext cx="2779663" cy="37713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Topical antibiotics if: marked discharge,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discomfort, high-risk</a:t>
            </a:r>
            <a:endParaRPr lang="en-US" sz="1200" dirty="0"/>
          </a:p>
        </p:txBody>
      </p:sp>
      <p:sp>
        <p:nvSpPr>
          <p:cNvPr id="42" name="SK-3-text-41"/>
          <p:cNvSpPr/>
          <p:nvPr/>
        </p:nvSpPr>
        <p:spPr>
          <a:xfrm>
            <a:off x="621655" y="5568553"/>
            <a:ext cx="3242965" cy="34974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Chloramphenicol 0.5% drops — 1 drop every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2h × 48h, then QDS</a:t>
            </a:r>
            <a:endParaRPr lang="en-US" sz="1200" dirty="0"/>
          </a:p>
        </p:txBody>
      </p:sp>
      <p:sp>
        <p:nvSpPr>
          <p:cNvPr id="43" name="SK-3-text-42"/>
          <p:cNvSpPr/>
          <p:nvPr/>
        </p:nvSpPr>
        <p:spPr>
          <a:xfrm>
            <a:off x="621655" y="5945832"/>
            <a:ext cx="8610600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Fusidic acid 1% gel — BD, useful alternative</a:t>
            </a:r>
            <a:endParaRPr lang="en-US" sz="1200" dirty="0"/>
          </a:p>
        </p:txBody>
      </p:sp>
      <p:sp>
        <p:nvSpPr>
          <p:cNvPr id="44" name="SK-3-text-43"/>
          <p:cNvSpPr/>
          <p:nvPr/>
        </p:nvSpPr>
        <p:spPr>
          <a:xfrm>
            <a:off x="621655" y="6158359"/>
            <a:ext cx="7025640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Avoid contact lenses; hygiene advice</a:t>
            </a:r>
            <a:endParaRPr lang="en-US" sz="1200" dirty="0"/>
          </a:p>
        </p:txBody>
      </p:sp>
      <p:sp>
        <p:nvSpPr>
          <p:cNvPr id="45" name="SK-3-text-44"/>
          <p:cNvSpPr/>
          <p:nvPr/>
        </p:nvSpPr>
        <p:spPr>
          <a:xfrm>
            <a:off x="5023098" y="1837879"/>
            <a:ext cx="6067425" cy="2879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Viral Conjunctivitis</a:t>
            </a:r>
            <a:endParaRPr lang="en-US" sz="1950" dirty="0"/>
          </a:p>
        </p:txBody>
      </p:sp>
      <p:sp>
        <p:nvSpPr>
          <p:cNvPr id="46" name="SK-3-text-45"/>
          <p:cNvSpPr/>
          <p:nvPr/>
        </p:nvSpPr>
        <p:spPr>
          <a:xfrm>
            <a:off x="4803577" y="3058567"/>
            <a:ext cx="6298882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Discharge: Watery (not purulent)</a:t>
            </a:r>
            <a:endParaRPr lang="en-US" sz="1275" dirty="0"/>
          </a:p>
        </p:txBody>
      </p:sp>
      <p:sp>
        <p:nvSpPr>
          <p:cNvPr id="47" name="SK-3-text-46"/>
          <p:cNvSpPr/>
          <p:nvPr/>
        </p:nvSpPr>
        <p:spPr>
          <a:xfrm>
            <a:off x="4803577" y="3429000"/>
            <a:ext cx="4550092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Sensation: Foreign body</a:t>
            </a:r>
            <a:endParaRPr lang="en-US" sz="1275" dirty="0"/>
          </a:p>
        </p:txBody>
      </p:sp>
      <p:sp>
        <p:nvSpPr>
          <p:cNvPr id="48" name="SK-3-text-47"/>
          <p:cNvSpPr/>
          <p:nvPr/>
        </p:nvSpPr>
        <p:spPr>
          <a:xfrm>
            <a:off x="4803577" y="3751213"/>
            <a:ext cx="3967162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Itch: Sometimes mild</a:t>
            </a:r>
            <a:endParaRPr lang="en-US" sz="1275" dirty="0"/>
          </a:p>
        </p:txBody>
      </p:sp>
      <p:sp>
        <p:nvSpPr>
          <p:cNvPr id="49" name="SK-3-text-48"/>
          <p:cNvSpPr/>
          <p:nvPr/>
        </p:nvSpPr>
        <p:spPr>
          <a:xfrm>
            <a:off x="4803577" y="4039344"/>
            <a:ext cx="2877294" cy="5759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clue: Preceded by URTI; preauricular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lymphadenopathy; highly contagious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(adenovirus); family members affected</a:t>
            </a:r>
            <a:endParaRPr lang="en-US" sz="1200" dirty="0"/>
          </a:p>
        </p:txBody>
      </p:sp>
      <p:sp>
        <p:nvSpPr>
          <p:cNvPr id="50" name="SK-3-text-49"/>
          <p:cNvSpPr/>
          <p:nvPr/>
        </p:nvSpPr>
        <p:spPr>
          <a:xfrm>
            <a:off x="7144494" y="4649688"/>
            <a:ext cx="743694" cy="41820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Adenovirus =</a:t>
            </a:r>
            <a:endParaRPr lang="en-US" sz="900" dirty="0"/>
          </a:p>
          <a:p>
            <a:pPr algn="ctr" indent="0" marL="0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common.</a:t>
            </a:r>
            <a:endParaRPr lang="en-US" sz="900" dirty="0"/>
          </a:p>
          <a:p>
            <a:pPr algn="ctr" indent="0" marL="0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antibiotics.</a:t>
            </a:r>
            <a:endParaRPr lang="en-US" sz="900" dirty="0"/>
          </a:p>
        </p:txBody>
      </p:sp>
      <p:sp>
        <p:nvSpPr>
          <p:cNvPr id="51" name="SK-3-text-50"/>
          <p:cNvSpPr/>
          <p:nvPr/>
        </p:nvSpPr>
        <p:spPr>
          <a:xfrm>
            <a:off x="4474369" y="4903440"/>
            <a:ext cx="5196840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Self-limiting: 7–14 days</a:t>
            </a:r>
            <a:endParaRPr lang="en-US" sz="1200" dirty="0"/>
          </a:p>
        </p:txBody>
      </p:sp>
      <p:sp>
        <p:nvSpPr>
          <p:cNvPr id="52" name="SK-3-text-51"/>
          <p:cNvSpPr/>
          <p:nvPr/>
        </p:nvSpPr>
        <p:spPr>
          <a:xfrm>
            <a:off x="4474369" y="5122813"/>
            <a:ext cx="7717631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Cool compresses, lubricating drops, hygiene</a:t>
            </a:r>
            <a:endParaRPr lang="en-US" sz="1200" dirty="0"/>
          </a:p>
        </p:txBody>
      </p:sp>
      <p:sp>
        <p:nvSpPr>
          <p:cNvPr id="53" name="SK-3-text-52"/>
          <p:cNvSpPr/>
          <p:nvPr/>
        </p:nvSpPr>
        <p:spPr>
          <a:xfrm>
            <a:off x="4474369" y="5328642"/>
            <a:ext cx="3023592" cy="36343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 topical antibiotics (adenovirus — does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respond)</a:t>
            </a:r>
            <a:endParaRPr lang="en-US" sz="1200" dirty="0"/>
          </a:p>
        </p:txBody>
      </p:sp>
      <p:sp>
        <p:nvSpPr>
          <p:cNvPr id="54" name="SK-3-text-53"/>
          <p:cNvSpPr/>
          <p:nvPr/>
        </p:nvSpPr>
        <p:spPr>
          <a:xfrm>
            <a:off x="4474369" y="5705773"/>
            <a:ext cx="3096667" cy="37713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Highly contagious: meticulous handwashing;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swimming pools</a:t>
            </a:r>
            <a:endParaRPr lang="en-US" sz="1200" dirty="0"/>
          </a:p>
        </p:txBody>
      </p:sp>
      <p:sp>
        <p:nvSpPr>
          <p:cNvPr id="55" name="SK-3-text-54"/>
          <p:cNvSpPr/>
          <p:nvPr/>
        </p:nvSpPr>
        <p:spPr>
          <a:xfrm>
            <a:off x="4474369" y="6096744"/>
            <a:ext cx="64770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Avoid antihistamines and steroids</a:t>
            </a:r>
            <a:endParaRPr lang="en-US" sz="1200" dirty="0"/>
          </a:p>
        </p:txBody>
      </p:sp>
      <p:sp>
        <p:nvSpPr>
          <p:cNvPr id="56" name="SK-3-text-55"/>
          <p:cNvSpPr/>
          <p:nvPr/>
        </p:nvSpPr>
        <p:spPr>
          <a:xfrm>
            <a:off x="8692753" y="1837879"/>
            <a:ext cx="3499247" cy="2879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Allergic Conjunctivitis</a:t>
            </a:r>
            <a:endParaRPr lang="en-US" sz="1950" dirty="0"/>
          </a:p>
        </p:txBody>
      </p:sp>
      <p:sp>
        <p:nvSpPr>
          <p:cNvPr id="57" name="SK-3-text-56"/>
          <p:cNvSpPr/>
          <p:nvPr/>
        </p:nvSpPr>
        <p:spPr>
          <a:xfrm>
            <a:off x="8656290" y="2983111"/>
            <a:ext cx="2621161" cy="36343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Discharge: Watery, stringy; may have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chemosis</a:t>
            </a:r>
            <a:endParaRPr lang="en-US" sz="1200" dirty="0"/>
          </a:p>
        </p:txBody>
      </p:sp>
      <p:sp>
        <p:nvSpPr>
          <p:cNvPr id="58" name="SK-3-text-57"/>
          <p:cNvSpPr/>
          <p:nvPr/>
        </p:nvSpPr>
        <p:spPr>
          <a:xfrm>
            <a:off x="8656290" y="3449538"/>
            <a:ext cx="353571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Sensation: Foreign body + ITCH</a:t>
            </a:r>
            <a:endParaRPr lang="en-US" sz="1275" dirty="0"/>
          </a:p>
        </p:txBody>
      </p:sp>
      <p:sp>
        <p:nvSpPr>
          <p:cNvPr id="59" name="SK-3-text-58"/>
          <p:cNvSpPr/>
          <p:nvPr/>
        </p:nvSpPr>
        <p:spPr>
          <a:xfrm>
            <a:off x="8656290" y="3764905"/>
            <a:ext cx="3535710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Itch: YES — the key differentiator</a:t>
            </a:r>
            <a:endParaRPr lang="en-US" sz="1275" dirty="0"/>
          </a:p>
        </p:txBody>
      </p:sp>
      <p:sp>
        <p:nvSpPr>
          <p:cNvPr id="60" name="SK-3-text-59"/>
          <p:cNvSpPr/>
          <p:nvPr/>
        </p:nvSpPr>
        <p:spPr>
          <a:xfrm>
            <a:off x="8656290" y="4066729"/>
            <a:ext cx="2730996" cy="39082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clue: Atopy, seasonal (hayfever) or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perennial (HDM); contact lens-induced</a:t>
            </a:r>
            <a:endParaRPr lang="en-US" sz="1200" dirty="0"/>
          </a:p>
        </p:txBody>
      </p:sp>
      <p:sp>
        <p:nvSpPr>
          <p:cNvPr id="61" name="SK-3-text-60"/>
          <p:cNvSpPr/>
          <p:nvPr/>
        </p:nvSpPr>
        <p:spPr>
          <a:xfrm>
            <a:off x="8314879" y="4752529"/>
            <a:ext cx="3877121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Remove allergen / stop contact lenses</a:t>
            </a:r>
            <a:endParaRPr lang="en-US" sz="1200" dirty="0"/>
          </a:p>
        </p:txBody>
      </p:sp>
      <p:sp>
        <p:nvSpPr>
          <p:cNvPr id="62" name="SK-3-text-61"/>
          <p:cNvSpPr/>
          <p:nvPr/>
        </p:nvSpPr>
        <p:spPr>
          <a:xfrm>
            <a:off x="8314879" y="4965055"/>
            <a:ext cx="2584698" cy="35659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Olopatadine (H1 blocker + mast cell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stabiliser) — first choice</a:t>
            </a:r>
            <a:endParaRPr lang="en-US" sz="1200" dirty="0"/>
          </a:p>
        </p:txBody>
      </p:sp>
      <p:sp>
        <p:nvSpPr>
          <p:cNvPr id="63" name="SK-3-text-62"/>
          <p:cNvSpPr/>
          <p:nvPr/>
        </p:nvSpPr>
        <p:spPr>
          <a:xfrm>
            <a:off x="8314879" y="5349180"/>
            <a:ext cx="3877121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Sodium cromoglicate 2% QDS — second line</a:t>
            </a:r>
            <a:endParaRPr lang="en-US" sz="1200" dirty="0"/>
          </a:p>
        </p:txBody>
      </p:sp>
      <p:sp>
        <p:nvSpPr>
          <p:cNvPr id="64" name="SK-3-text-63"/>
          <p:cNvSpPr/>
          <p:nvPr/>
        </p:nvSpPr>
        <p:spPr>
          <a:xfrm>
            <a:off x="8314879" y="5561707"/>
            <a:ext cx="3877121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Otrivine-Antistin — traditional OTC option</a:t>
            </a:r>
            <a:endParaRPr lang="en-US" sz="1200" dirty="0"/>
          </a:p>
        </p:txBody>
      </p:sp>
      <p:sp>
        <p:nvSpPr>
          <p:cNvPr id="65" name="SK-3-text-64"/>
          <p:cNvSpPr/>
          <p:nvPr/>
        </p:nvSpPr>
        <p:spPr>
          <a:xfrm>
            <a:off x="8314879" y="5774382"/>
            <a:ext cx="3877121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Avoid topical steroids in primary care</a:t>
            </a:r>
            <a:endParaRPr lang="en-US" sz="1200" dirty="0"/>
          </a:p>
        </p:txBody>
      </p:sp>
      <p:sp>
        <p:nvSpPr>
          <p:cNvPr id="66" name="SK-3-text-65"/>
          <p:cNvSpPr/>
          <p:nvPr/>
        </p:nvSpPr>
        <p:spPr>
          <a:xfrm>
            <a:off x="8314879" y="5973217"/>
            <a:ext cx="2974777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Seasonal: usually self-limits; perennial may</a:t>
            </a:r>
            <a:endParaRPr lang="en-US" sz="1200" dirty="0"/>
          </a:p>
          <a:p>
            <a:pPr algn="l" indent="0" marL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 ongoing treatment</a:t>
            </a:r>
            <a:endParaRPr lang="en-US" sz="1200" dirty="0"/>
          </a:p>
        </p:txBody>
      </p:sp>
      <p:sp>
        <p:nvSpPr>
          <p:cNvPr id="67" name="SK-3-text-66"/>
          <p:cNvSpPr/>
          <p:nvPr/>
        </p:nvSpPr>
        <p:spPr>
          <a:xfrm>
            <a:off x="11106894" y="4533007"/>
            <a:ext cx="792361" cy="5554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ITCH = Allergic.</a:t>
            </a:r>
            <a:endParaRPr lang="en-US" sz="900" dirty="0"/>
          </a:p>
          <a:p>
            <a:pPr algn="ctr" indent="0" marL="0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Single most</a:t>
            </a:r>
            <a:endParaRPr lang="en-US" sz="900" dirty="0"/>
          </a:p>
          <a:p>
            <a:pPr algn="ctr" indent="0" marL="0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discriminating</a:t>
            </a:r>
            <a:endParaRPr lang="en-US" sz="900" dirty="0"/>
          </a:p>
          <a:p>
            <a:pPr algn="ctr" indent="0" marL="0">
              <a:lnSpc>
                <a:spcPts val="99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symptom.</a:t>
            </a:r>
            <a:endParaRPr lang="en-US" sz="900" dirty="0"/>
          </a:p>
        </p:txBody>
      </p:sp>
      <p:sp>
        <p:nvSpPr>
          <p:cNvPr id="68" name="SK-3-text-67"/>
          <p:cNvSpPr/>
          <p:nvPr/>
        </p:nvSpPr>
        <p:spPr>
          <a:xfrm>
            <a:off x="73075" y="6665863"/>
            <a:ext cx="4556760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Acute Red Eye</a:t>
            </a:r>
            <a:endParaRPr lang="en-US" sz="1050" dirty="0"/>
          </a:p>
        </p:txBody>
      </p:sp>
      <p:sp>
        <p:nvSpPr>
          <p:cNvPr id="69" name="SK-3-text-68"/>
          <p:cNvSpPr/>
          <p:nvPr/>
        </p:nvSpPr>
        <p:spPr>
          <a:xfrm>
            <a:off x="9972973" y="6665863"/>
            <a:ext cx="221902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 of 10</a:t>
            </a:r>
            <a:endParaRPr lang="en-US" sz="1050" dirty="0"/>
          </a:p>
        </p:txBody>
      </p:sp>
      <p:sp>
        <p:nvSpPr>
          <p:cNvPr id="70" name="SK-3-text-69"/>
          <p:cNvSpPr/>
          <p:nvPr/>
        </p:nvSpPr>
        <p:spPr>
          <a:xfrm>
            <a:off x="10802094" y="6665863"/>
            <a:ext cx="1389906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| NICE CKS 2024/2025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377" y="1049238"/>
            <a:ext cx="889992" cy="137071"/>
          </a:xfrm>
          <a:prstGeom prst="rect">
            <a:avLst/>
          </a:prstGeom>
        </p:spPr>
      </p:pic>
      <p:pic>
        <p:nvPicPr>
          <p:cNvPr id="4" name="SK-4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282" y="1645890"/>
            <a:ext cx="2206675" cy="397669"/>
          </a:xfrm>
          <a:prstGeom prst="rect">
            <a:avLst/>
          </a:prstGeom>
        </p:spPr>
      </p:pic>
      <p:pic>
        <p:nvPicPr>
          <p:cNvPr id="5" name="SK-4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098" y="1645890"/>
            <a:ext cx="2182267" cy="397669"/>
          </a:xfrm>
          <a:prstGeom prst="rect">
            <a:avLst/>
          </a:prstGeom>
        </p:spPr>
      </p:pic>
      <p:pic>
        <p:nvPicPr>
          <p:cNvPr id="6" name="SK-4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238" y="1659582"/>
            <a:ext cx="9525" cy="4512469"/>
          </a:xfrm>
          <a:prstGeom prst="rect">
            <a:avLst/>
          </a:prstGeom>
        </p:spPr>
      </p:pic>
      <p:pic>
        <p:nvPicPr>
          <p:cNvPr id="7" name="SK-4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1200" y="3538686"/>
            <a:ext cx="609600" cy="610344"/>
          </a:xfrm>
          <a:prstGeom prst="rect">
            <a:avLst/>
          </a:prstGeom>
        </p:spPr>
      </p:pic>
      <p:pic>
        <p:nvPicPr>
          <p:cNvPr id="8" name="SK-4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5019973"/>
            <a:ext cx="4913263" cy="1042392"/>
          </a:xfrm>
          <a:prstGeom prst="rect">
            <a:avLst/>
          </a:prstGeom>
        </p:spPr>
      </p:pic>
      <p:pic>
        <p:nvPicPr>
          <p:cNvPr id="9" name="SK-4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3396" y="5019973"/>
            <a:ext cx="4913263" cy="1042392"/>
          </a:xfrm>
          <a:prstGeom prst="rect">
            <a:avLst/>
          </a:prstGeom>
        </p:spPr>
      </p:pic>
      <p:pic>
        <p:nvPicPr>
          <p:cNvPr id="10" name="SK-4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92188" y="6130975"/>
            <a:ext cx="2499271" cy="329059"/>
          </a:xfrm>
          <a:prstGeom prst="rect">
            <a:avLst/>
          </a:prstGeom>
        </p:spPr>
      </p:pic>
      <p:pic>
        <p:nvPicPr>
          <p:cNvPr id="11" name="SK-4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83388" y="6130975"/>
            <a:ext cx="2938165" cy="329059"/>
          </a:xfrm>
          <a:prstGeom prst="rect">
            <a:avLst/>
          </a:prstGeom>
        </p:spPr>
      </p:pic>
      <p:pic>
        <p:nvPicPr>
          <p:cNvPr id="12" name="SK-4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3" name="SK-4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44173" y="2434530"/>
            <a:ext cx="1999357" cy="1371600"/>
          </a:xfrm>
          <a:prstGeom prst="rect">
            <a:avLst/>
          </a:prstGeom>
        </p:spPr>
      </p:pic>
      <p:pic>
        <p:nvPicPr>
          <p:cNvPr id="14" name="SK-4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26282" y="2420838"/>
            <a:ext cx="2279898" cy="1405830"/>
          </a:xfrm>
          <a:prstGeom prst="rect">
            <a:avLst/>
          </a:prstGeom>
        </p:spPr>
      </p:pic>
      <p:sp>
        <p:nvSpPr>
          <p:cNvPr id="15" name="SK-4-text-14"/>
          <p:cNvSpPr/>
          <p:nvPr/>
        </p:nvSpPr>
        <p:spPr>
          <a:xfrm>
            <a:off x="548580" y="397669"/>
            <a:ext cx="11643420" cy="5759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4050" b="1" dirty="0">
                <a:solidFill>
                  <a:srgbClr val="1226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Episcleritis and Scleritis</a:t>
            </a:r>
            <a:endParaRPr lang="en-US" sz="4050" dirty="0"/>
          </a:p>
        </p:txBody>
      </p:sp>
      <p:sp>
        <p:nvSpPr>
          <p:cNvPr id="16" name="SK-4-text-15"/>
          <p:cNvSpPr/>
          <p:nvPr/>
        </p:nvSpPr>
        <p:spPr>
          <a:xfrm>
            <a:off x="511969" y="1289298"/>
            <a:ext cx="11680031" cy="30852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950" b="1" dirty="0">
                <a:solidFill>
                  <a:srgbClr val="007A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Know the difference — one is benign, one demands urgent action.</a:t>
            </a:r>
            <a:endParaRPr lang="en-US" sz="1950" dirty="0"/>
          </a:p>
        </p:txBody>
      </p:sp>
      <p:sp>
        <p:nvSpPr>
          <p:cNvPr id="17" name="SK-4-text-16"/>
          <p:cNvSpPr/>
          <p:nvPr/>
        </p:nvSpPr>
        <p:spPr>
          <a:xfrm>
            <a:off x="2186136" y="1741884"/>
            <a:ext cx="1784598" cy="26059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EPISCLERITIS</a:t>
            </a:r>
            <a:endParaRPr lang="en-US" sz="1800" dirty="0"/>
          </a:p>
        </p:txBody>
      </p:sp>
      <p:sp>
        <p:nvSpPr>
          <p:cNvPr id="18" name="SK-4-text-17"/>
          <p:cNvSpPr/>
          <p:nvPr/>
        </p:nvSpPr>
        <p:spPr>
          <a:xfrm>
            <a:off x="2224832" y="2132707"/>
            <a:ext cx="1719411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350" dirty="0">
                <a:solidFill>
                  <a:srgbClr val="6C757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Benign · Self-limiting</a:t>
            </a:r>
            <a:endParaRPr lang="en-US" sz="1350" dirty="0"/>
          </a:p>
        </p:txBody>
      </p:sp>
      <p:sp>
        <p:nvSpPr>
          <p:cNvPr id="19" name="SK-4-text-18"/>
          <p:cNvSpPr/>
          <p:nvPr/>
        </p:nvSpPr>
        <p:spPr>
          <a:xfrm>
            <a:off x="633859" y="3922663"/>
            <a:ext cx="9344025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👁 Visual acuity: 6/9 or better — unaffected</a:t>
            </a:r>
            <a:endParaRPr lang="en-US" sz="1350" dirty="0"/>
          </a:p>
        </p:txBody>
      </p:sp>
      <p:sp>
        <p:nvSpPr>
          <p:cNvPr id="20" name="SK-4-text-19"/>
          <p:cNvSpPr/>
          <p:nvPr/>
        </p:nvSpPr>
        <p:spPr>
          <a:xfrm>
            <a:off x="646063" y="4169569"/>
            <a:ext cx="845248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💬 Pain: Mild foreign body sensation only</a:t>
            </a:r>
            <a:endParaRPr lang="en-US" sz="1350" dirty="0"/>
          </a:p>
        </p:txBody>
      </p:sp>
      <p:sp>
        <p:nvSpPr>
          <p:cNvPr id="21" name="SK-4-text-20"/>
          <p:cNvSpPr/>
          <p:nvPr/>
        </p:nvSpPr>
        <p:spPr>
          <a:xfrm>
            <a:off x="646063" y="4430167"/>
            <a:ext cx="11545937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🔴 Injection: Localised, bright red, superficial — on the episclera</a:t>
            </a:r>
            <a:endParaRPr lang="en-US" sz="1350" dirty="0"/>
          </a:p>
        </p:txBody>
      </p:sp>
      <p:sp>
        <p:nvSpPr>
          <p:cNvPr id="22" name="SK-4-text-21"/>
          <p:cNvSpPr/>
          <p:nvPr/>
        </p:nvSpPr>
        <p:spPr>
          <a:xfrm>
            <a:off x="646063" y="4690765"/>
            <a:ext cx="372046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💊 Discharge: None</a:t>
            </a:r>
            <a:endParaRPr lang="en-US" sz="1350" dirty="0"/>
          </a:p>
        </p:txBody>
      </p:sp>
      <p:sp>
        <p:nvSpPr>
          <p:cNvPr id="23" name="SK-4-text-22"/>
          <p:cNvSpPr/>
          <p:nvPr/>
        </p:nvSpPr>
        <p:spPr>
          <a:xfrm>
            <a:off x="2448967" y="5102275"/>
            <a:ext cx="1197769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7A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</a:t>
            </a:r>
            <a:endParaRPr lang="en-US" sz="1200" dirty="0"/>
          </a:p>
        </p:txBody>
      </p:sp>
      <p:sp>
        <p:nvSpPr>
          <p:cNvPr id="24" name="SK-4-text-23"/>
          <p:cNvSpPr/>
          <p:nvPr/>
        </p:nvSpPr>
        <p:spPr>
          <a:xfrm>
            <a:off x="1036290" y="5314950"/>
            <a:ext cx="4011067" cy="67880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Usually self-limiting — reassure the patient</a:t>
            </a:r>
            <a:endParaRPr lang="en-US" sz="1200" dirty="0"/>
          </a:p>
          <a:p>
            <a:pPr algn="ctr" indent="0" marL="0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Topical vasoconstrictor for cosmetic relief if needed</a:t>
            </a:r>
            <a:endParaRPr lang="en-US" sz="1200" dirty="0"/>
          </a:p>
          <a:p>
            <a:pPr algn="ctr" indent="0" marL="0">
              <a:lnSpc>
                <a:spcPts val="156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Recurrence is common — manage expectations</a:t>
            </a:r>
            <a:endParaRPr lang="en-US" sz="1200" dirty="0"/>
          </a:p>
        </p:txBody>
      </p:sp>
      <p:sp>
        <p:nvSpPr>
          <p:cNvPr id="25" name="SK-4-text-24"/>
          <p:cNvSpPr/>
          <p:nvPr/>
        </p:nvSpPr>
        <p:spPr>
          <a:xfrm>
            <a:off x="1839367" y="6199584"/>
            <a:ext cx="2416969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07A7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✓ No urgent referral needed</a:t>
            </a:r>
            <a:endParaRPr lang="en-US" sz="1200" dirty="0"/>
          </a:p>
        </p:txBody>
      </p:sp>
      <p:sp>
        <p:nvSpPr>
          <p:cNvPr id="26" name="SK-4-text-25"/>
          <p:cNvSpPr/>
          <p:nvPr/>
        </p:nvSpPr>
        <p:spPr>
          <a:xfrm>
            <a:off x="5831532" y="3730675"/>
            <a:ext cx="504379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226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VS</a:t>
            </a:r>
            <a:endParaRPr lang="en-US" sz="1800" dirty="0"/>
          </a:p>
        </p:txBody>
      </p:sp>
      <p:sp>
        <p:nvSpPr>
          <p:cNvPr id="27" name="SK-4-text-26"/>
          <p:cNvSpPr/>
          <p:nvPr/>
        </p:nvSpPr>
        <p:spPr>
          <a:xfrm>
            <a:off x="8452842" y="1748730"/>
            <a:ext cx="1382167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SCLERITIS</a:t>
            </a:r>
            <a:endParaRPr lang="en-US" sz="1800" dirty="0"/>
          </a:p>
        </p:txBody>
      </p:sp>
      <p:sp>
        <p:nvSpPr>
          <p:cNvPr id="28" name="SK-4-text-27"/>
          <p:cNvSpPr/>
          <p:nvPr/>
        </p:nvSpPr>
        <p:spPr>
          <a:xfrm>
            <a:off x="7503914" y="2132707"/>
            <a:ext cx="3267819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350" dirty="0">
                <a:solidFill>
                  <a:srgbClr val="B02A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Sight-threatening · Systemic associations</a:t>
            </a:r>
            <a:endParaRPr lang="en-US" sz="1350" dirty="0"/>
          </a:p>
        </p:txBody>
      </p:sp>
      <p:sp>
        <p:nvSpPr>
          <p:cNvPr id="29" name="SK-4-text-28"/>
          <p:cNvSpPr/>
          <p:nvPr/>
        </p:nvSpPr>
        <p:spPr>
          <a:xfrm>
            <a:off x="6742063" y="3915817"/>
            <a:ext cx="5449937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👁 Visual acuity: 6/12 or worse — may be reduced</a:t>
            </a:r>
            <a:endParaRPr lang="en-US" sz="1350" dirty="0"/>
          </a:p>
        </p:txBody>
      </p:sp>
      <p:sp>
        <p:nvSpPr>
          <p:cNvPr id="30" name="SK-4-text-29"/>
          <p:cNvSpPr/>
          <p:nvPr/>
        </p:nvSpPr>
        <p:spPr>
          <a:xfrm>
            <a:off x="6742063" y="4162723"/>
            <a:ext cx="5449937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🔥 Pain: SEVERE boring/deep pain — radiates to head and face</a:t>
            </a:r>
            <a:endParaRPr lang="en-US" sz="1350" dirty="0"/>
          </a:p>
        </p:txBody>
      </p:sp>
      <p:sp>
        <p:nvSpPr>
          <p:cNvPr id="31" name="SK-4-text-30"/>
          <p:cNvSpPr/>
          <p:nvPr/>
        </p:nvSpPr>
        <p:spPr>
          <a:xfrm>
            <a:off x="6742063" y="4430167"/>
            <a:ext cx="5449937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🟣 Injection: Deep, violaceous hue — ciliary involvement</a:t>
            </a:r>
            <a:endParaRPr lang="en-US" sz="1350" dirty="0"/>
          </a:p>
        </p:txBody>
      </p:sp>
      <p:sp>
        <p:nvSpPr>
          <p:cNvPr id="32" name="SK-4-text-31"/>
          <p:cNvSpPr/>
          <p:nvPr/>
        </p:nvSpPr>
        <p:spPr>
          <a:xfrm>
            <a:off x="6742063" y="4690765"/>
            <a:ext cx="495490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⚠️ Photophobia: Present</a:t>
            </a:r>
            <a:endParaRPr lang="en-US" sz="1350" dirty="0"/>
          </a:p>
        </p:txBody>
      </p:sp>
      <p:sp>
        <p:nvSpPr>
          <p:cNvPr id="33" name="SK-4-text-32"/>
          <p:cNvSpPr/>
          <p:nvPr/>
        </p:nvSpPr>
        <p:spPr>
          <a:xfrm>
            <a:off x="8167092" y="5047357"/>
            <a:ext cx="1941463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B02A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Systemic Associations</a:t>
            </a:r>
            <a:endParaRPr lang="en-US" sz="1200" dirty="0"/>
          </a:p>
        </p:txBody>
      </p:sp>
      <p:sp>
        <p:nvSpPr>
          <p:cNvPr id="34" name="SK-4-text-33"/>
          <p:cNvSpPr/>
          <p:nvPr/>
        </p:nvSpPr>
        <p:spPr>
          <a:xfrm>
            <a:off x="8288982" y="5260032"/>
            <a:ext cx="1697682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Rheumatoid arthritis</a:t>
            </a:r>
            <a:endParaRPr lang="en-US" sz="1200" dirty="0"/>
          </a:p>
        </p:txBody>
      </p:sp>
      <p:sp>
        <p:nvSpPr>
          <p:cNvPr id="35" name="SK-4-text-34"/>
          <p:cNvSpPr/>
          <p:nvPr/>
        </p:nvSpPr>
        <p:spPr>
          <a:xfrm>
            <a:off x="8935194" y="5452021"/>
            <a:ext cx="417463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SLE</a:t>
            </a:r>
            <a:endParaRPr lang="en-US" sz="1200" dirty="0"/>
          </a:p>
        </p:txBody>
      </p:sp>
      <p:sp>
        <p:nvSpPr>
          <p:cNvPr id="36" name="SK-4-text-35"/>
          <p:cNvSpPr/>
          <p:nvPr/>
        </p:nvSpPr>
        <p:spPr>
          <a:xfrm>
            <a:off x="8008590" y="5637163"/>
            <a:ext cx="2270671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Inflammatory bowel disease</a:t>
            </a:r>
            <a:endParaRPr lang="en-US" sz="1200" dirty="0"/>
          </a:p>
        </p:txBody>
      </p:sp>
      <p:sp>
        <p:nvSpPr>
          <p:cNvPr id="37" name="SK-4-text-36"/>
          <p:cNvSpPr/>
          <p:nvPr/>
        </p:nvSpPr>
        <p:spPr>
          <a:xfrm>
            <a:off x="7850088" y="5836146"/>
            <a:ext cx="2599879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Granulomatosis with polyangiitis</a:t>
            </a:r>
            <a:endParaRPr lang="en-US" sz="1200" dirty="0"/>
          </a:p>
        </p:txBody>
      </p:sp>
      <p:sp>
        <p:nvSpPr>
          <p:cNvPr id="38" name="SK-4-text-37"/>
          <p:cNvSpPr/>
          <p:nvPr/>
        </p:nvSpPr>
        <p:spPr>
          <a:xfrm>
            <a:off x="7654975" y="6192738"/>
            <a:ext cx="2989957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⚡ URGENT REFERRAL — Same Day</a:t>
            </a:r>
            <a:endParaRPr lang="en-US" sz="1200" dirty="0"/>
          </a:p>
        </p:txBody>
      </p:sp>
      <p:sp>
        <p:nvSpPr>
          <p:cNvPr id="39" name="SK-4-text-38"/>
          <p:cNvSpPr/>
          <p:nvPr/>
        </p:nvSpPr>
        <p:spPr>
          <a:xfrm>
            <a:off x="207169" y="6617940"/>
            <a:ext cx="5196840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Acute Red Eye</a:t>
            </a:r>
            <a:endParaRPr lang="en-US" sz="1200" dirty="0"/>
          </a:p>
        </p:txBody>
      </p:sp>
      <p:sp>
        <p:nvSpPr>
          <p:cNvPr id="40" name="SK-4-text-39"/>
          <p:cNvSpPr/>
          <p:nvPr/>
        </p:nvSpPr>
        <p:spPr>
          <a:xfrm>
            <a:off x="10969675" y="6624786"/>
            <a:ext cx="1002655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Page 4 of 10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61" y="356592"/>
            <a:ext cx="8497788" cy="452586"/>
          </a:xfrm>
          <a:prstGeom prst="rect">
            <a:avLst/>
          </a:prstGeom>
        </p:spPr>
      </p:pic>
      <p:pic>
        <p:nvPicPr>
          <p:cNvPr id="4" name="SK-5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84" y="1302990"/>
            <a:ext cx="9619357" cy="109686"/>
          </a:xfrm>
          <a:prstGeom prst="rect">
            <a:avLst/>
          </a:prstGeom>
        </p:spPr>
      </p:pic>
      <p:pic>
        <p:nvPicPr>
          <p:cNvPr id="5" name="SK-5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392" y="1549896"/>
            <a:ext cx="5656957" cy="4251871"/>
          </a:xfrm>
          <a:prstGeom prst="rect">
            <a:avLst/>
          </a:prstGeom>
        </p:spPr>
      </p:pic>
      <p:pic>
        <p:nvPicPr>
          <p:cNvPr id="6" name="SK-5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9875" y="1522363"/>
            <a:ext cx="853380" cy="438894"/>
          </a:xfrm>
          <a:prstGeom prst="rect">
            <a:avLst/>
          </a:prstGeom>
        </p:spPr>
      </p:pic>
      <p:pic>
        <p:nvPicPr>
          <p:cNvPr id="7" name="SK-5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3977" y="2029867"/>
            <a:ext cx="1706761" cy="1206996"/>
          </a:xfrm>
          <a:prstGeom prst="rect">
            <a:avLst/>
          </a:prstGeom>
        </p:spPr>
      </p:pic>
      <p:pic>
        <p:nvPicPr>
          <p:cNvPr id="8" name="SK-5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90" y="4361557"/>
            <a:ext cx="5376565" cy="925711"/>
          </a:xfrm>
          <a:prstGeom prst="rect">
            <a:avLst/>
          </a:prstGeom>
        </p:spPr>
      </p:pic>
      <p:pic>
        <p:nvPicPr>
          <p:cNvPr id="9" name="SK-5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690" y="5356027"/>
            <a:ext cx="5376565" cy="363438"/>
          </a:xfrm>
          <a:prstGeom prst="rect">
            <a:avLst/>
          </a:prstGeom>
        </p:spPr>
      </p:pic>
      <p:pic>
        <p:nvPicPr>
          <p:cNvPr id="10" name="SK-5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54353" y="1549896"/>
            <a:ext cx="5656957" cy="4251871"/>
          </a:xfrm>
          <a:prstGeom prst="rect">
            <a:avLst/>
          </a:prstGeom>
        </p:spPr>
      </p:pic>
      <p:pic>
        <p:nvPicPr>
          <p:cNvPr id="11" name="SK-5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87373" y="1597819"/>
            <a:ext cx="926455" cy="548580"/>
          </a:xfrm>
          <a:prstGeom prst="rect">
            <a:avLst/>
          </a:prstGeom>
        </p:spPr>
      </p:pic>
      <p:pic>
        <p:nvPicPr>
          <p:cNvPr id="12" name="SK-5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53365" y="2146548"/>
            <a:ext cx="1670298" cy="1200150"/>
          </a:xfrm>
          <a:prstGeom prst="rect">
            <a:avLst/>
          </a:prstGeom>
        </p:spPr>
      </p:pic>
      <p:pic>
        <p:nvPicPr>
          <p:cNvPr id="13" name="SK-5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6079" y="4196953"/>
            <a:ext cx="3889177" cy="994321"/>
          </a:xfrm>
          <a:prstGeom prst="rect">
            <a:avLst/>
          </a:prstGeom>
        </p:spPr>
      </p:pic>
      <p:pic>
        <p:nvPicPr>
          <p:cNvPr id="14" name="SK-5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86079" y="5342334"/>
            <a:ext cx="5364361" cy="377130"/>
          </a:xfrm>
          <a:prstGeom prst="rect">
            <a:avLst/>
          </a:prstGeom>
        </p:spPr>
      </p:pic>
      <p:pic>
        <p:nvPicPr>
          <p:cNvPr id="15" name="SK-5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35882" y="5856684"/>
            <a:ext cx="7034659" cy="596503"/>
          </a:xfrm>
          <a:prstGeom prst="rect">
            <a:avLst/>
          </a:prstGeom>
        </p:spPr>
      </p:pic>
      <p:pic>
        <p:nvPicPr>
          <p:cNvPr id="16" name="SK-5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35475" y="6386810"/>
            <a:ext cx="4035475" cy="9525"/>
          </a:xfrm>
          <a:prstGeom prst="rect">
            <a:avLst/>
          </a:prstGeom>
        </p:spPr>
      </p:pic>
      <p:pic>
        <p:nvPicPr>
          <p:cNvPr id="17" name="SK-5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16188" y="5918448"/>
            <a:ext cx="280392" cy="260598"/>
          </a:xfrm>
          <a:prstGeom prst="rect">
            <a:avLst/>
          </a:prstGeom>
        </p:spPr>
      </p:pic>
      <p:pic>
        <p:nvPicPr>
          <p:cNvPr id="18" name="SK-5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80290" y="2153394"/>
            <a:ext cx="1731169" cy="1227534"/>
          </a:xfrm>
          <a:prstGeom prst="rect">
            <a:avLst/>
          </a:prstGeom>
        </p:spPr>
      </p:pic>
      <p:pic>
        <p:nvPicPr>
          <p:cNvPr id="19" name="SK-5-img-18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545961" y="1700659"/>
            <a:ext cx="280392" cy="239911"/>
          </a:xfrm>
          <a:prstGeom prst="rect">
            <a:avLst/>
          </a:prstGeom>
        </p:spPr>
      </p:pic>
      <p:pic>
        <p:nvPicPr>
          <p:cNvPr id="20" name="SK-5-img-19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96259" y="1611511"/>
            <a:ext cx="280392" cy="246757"/>
          </a:xfrm>
          <a:prstGeom prst="rect">
            <a:avLst/>
          </a:prstGeom>
        </p:spPr>
      </p:pic>
      <p:sp>
        <p:nvSpPr>
          <p:cNvPr id="21" name="SK-5-text-20"/>
          <p:cNvSpPr/>
          <p:nvPr/>
        </p:nvSpPr>
        <p:spPr>
          <a:xfrm>
            <a:off x="280392" y="239911"/>
            <a:ext cx="11911608" cy="42505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002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Anterior Uveitis &amp; Acute Angle Closure Glaucoma</a:t>
            </a:r>
            <a:endParaRPr lang="en-US" sz="2550" dirty="0"/>
          </a:p>
        </p:txBody>
      </p:sp>
      <p:sp>
        <p:nvSpPr>
          <p:cNvPr id="22" name="SK-5-text-21"/>
          <p:cNvSpPr/>
          <p:nvPr/>
        </p:nvSpPr>
        <p:spPr>
          <a:xfrm>
            <a:off x="341263" y="932557"/>
            <a:ext cx="11850737" cy="2879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dirty="0">
                <a:solidFill>
                  <a:srgbClr val="007A5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Both present with ciliary flush and pupil changes — both require same-day emergency referral</a:t>
            </a:r>
            <a:endParaRPr lang="en-US" sz="1500" dirty="0"/>
          </a:p>
        </p:txBody>
      </p:sp>
      <p:sp>
        <p:nvSpPr>
          <p:cNvPr id="23" name="SK-5-text-22"/>
          <p:cNvSpPr/>
          <p:nvPr/>
        </p:nvSpPr>
        <p:spPr>
          <a:xfrm>
            <a:off x="329059" y="1625203"/>
            <a:ext cx="6100763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002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ANTERIOR UVEITIS / IRITIS</a:t>
            </a:r>
            <a:endParaRPr lang="en-US" sz="1575" dirty="0"/>
          </a:p>
        </p:txBody>
      </p:sp>
      <p:sp>
        <p:nvSpPr>
          <p:cNvPr id="24" name="SK-5-text-23"/>
          <p:cNvSpPr/>
          <p:nvPr/>
        </p:nvSpPr>
        <p:spPr>
          <a:xfrm>
            <a:off x="4974282" y="1563588"/>
            <a:ext cx="767953" cy="33590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SAME-DAY</a:t>
            </a:r>
            <a:endParaRPr lang="en-US" sz="1050" dirty="0"/>
          </a:p>
          <a:p>
            <a:pPr algn="ctr" indent="0" marL="0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REFERRAL</a:t>
            </a:r>
            <a:endParaRPr lang="en-US" sz="1050" dirty="0"/>
          </a:p>
        </p:txBody>
      </p:sp>
      <p:sp>
        <p:nvSpPr>
          <p:cNvPr id="25" name="SK-5-text-24"/>
          <p:cNvSpPr/>
          <p:nvPr/>
        </p:nvSpPr>
        <p:spPr>
          <a:xfrm>
            <a:off x="390079" y="2317998"/>
            <a:ext cx="6463665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Visual Acuity: 6/12 to 6/60</a:t>
            </a:r>
            <a:endParaRPr lang="en-US" sz="1350" dirty="0"/>
          </a:p>
        </p:txBody>
      </p:sp>
      <p:sp>
        <p:nvSpPr>
          <p:cNvPr id="26" name="SK-5-text-25"/>
          <p:cNvSpPr/>
          <p:nvPr/>
        </p:nvSpPr>
        <p:spPr>
          <a:xfrm>
            <a:off x="390079" y="2571750"/>
            <a:ext cx="7080885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Pain: Deep aching, moderate-severe</a:t>
            </a:r>
            <a:endParaRPr lang="en-US" sz="1350" dirty="0"/>
          </a:p>
        </p:txBody>
      </p:sp>
      <p:sp>
        <p:nvSpPr>
          <p:cNvPr id="27" name="SK-5-text-26"/>
          <p:cNvSpPr/>
          <p:nvPr/>
        </p:nvSpPr>
        <p:spPr>
          <a:xfrm>
            <a:off x="390079" y="2832348"/>
            <a:ext cx="3171825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Discharge: None</a:t>
            </a:r>
            <a:endParaRPr lang="en-US" sz="1350" dirty="0"/>
          </a:p>
        </p:txBody>
      </p:sp>
      <p:sp>
        <p:nvSpPr>
          <p:cNvPr id="28" name="SK-5-text-27"/>
          <p:cNvSpPr/>
          <p:nvPr/>
        </p:nvSpPr>
        <p:spPr>
          <a:xfrm>
            <a:off x="390079" y="3120330"/>
            <a:ext cx="4817745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Photophobia: Marked +++</a:t>
            </a:r>
            <a:endParaRPr lang="en-US" sz="1350" dirty="0"/>
          </a:p>
        </p:txBody>
      </p:sp>
      <p:sp>
        <p:nvSpPr>
          <p:cNvPr id="29" name="SK-5-text-28"/>
          <p:cNvSpPr/>
          <p:nvPr/>
        </p:nvSpPr>
        <p:spPr>
          <a:xfrm>
            <a:off x="390079" y="3422005"/>
            <a:ext cx="10166985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Cornea: Clear—slight cloudy, keratic precipitates</a:t>
            </a:r>
            <a:endParaRPr lang="en-US" sz="1350" dirty="0"/>
          </a:p>
        </p:txBody>
      </p:sp>
      <p:sp>
        <p:nvSpPr>
          <p:cNvPr id="30" name="SK-5-text-29"/>
          <p:cNvSpPr/>
          <p:nvPr/>
        </p:nvSpPr>
        <p:spPr>
          <a:xfrm>
            <a:off x="390079" y="3730675"/>
            <a:ext cx="6052185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Pupil: Small, irregular shape</a:t>
            </a:r>
            <a:endParaRPr lang="en-US" sz="1350" dirty="0"/>
          </a:p>
        </p:txBody>
      </p:sp>
      <p:sp>
        <p:nvSpPr>
          <p:cNvPr id="31" name="SK-5-text-30"/>
          <p:cNvSpPr/>
          <p:nvPr/>
        </p:nvSpPr>
        <p:spPr>
          <a:xfrm>
            <a:off x="390079" y="4046190"/>
            <a:ext cx="5229225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Pressure: May be elevated</a:t>
            </a:r>
            <a:endParaRPr lang="en-US" sz="1350" dirty="0"/>
          </a:p>
        </p:txBody>
      </p:sp>
      <p:sp>
        <p:nvSpPr>
          <p:cNvPr id="32" name="SK-5-text-31"/>
          <p:cNvSpPr/>
          <p:nvPr/>
        </p:nvSpPr>
        <p:spPr>
          <a:xfrm>
            <a:off x="524173" y="4423321"/>
            <a:ext cx="183642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Management:</a:t>
            </a:r>
            <a:endParaRPr lang="en-US" sz="1050" dirty="0"/>
          </a:p>
        </p:txBody>
      </p:sp>
      <p:sp>
        <p:nvSpPr>
          <p:cNvPr id="33" name="SK-5-text-32"/>
          <p:cNvSpPr/>
          <p:nvPr/>
        </p:nvSpPr>
        <p:spPr>
          <a:xfrm>
            <a:off x="524173" y="4608463"/>
            <a:ext cx="5574030" cy="14391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Urgent same-day ophthalmic referral</a:t>
            </a:r>
            <a:endParaRPr lang="en-US" sz="975" dirty="0"/>
          </a:p>
        </p:txBody>
      </p:sp>
      <p:sp>
        <p:nvSpPr>
          <p:cNvPr id="34" name="SK-5-text-33"/>
          <p:cNvSpPr/>
          <p:nvPr/>
        </p:nvSpPr>
        <p:spPr>
          <a:xfrm>
            <a:off x="524173" y="4759375"/>
            <a:ext cx="1018032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Steroid drops (e.g. Maxidex) only if prescribed by ophthalmologist</a:t>
            </a:r>
            <a:endParaRPr lang="en-US" sz="975" dirty="0"/>
          </a:p>
        </p:txBody>
      </p:sp>
      <p:sp>
        <p:nvSpPr>
          <p:cNvPr id="35" name="SK-5-text-34"/>
          <p:cNvSpPr/>
          <p:nvPr/>
        </p:nvSpPr>
        <p:spPr>
          <a:xfrm>
            <a:off x="524173" y="4937671"/>
            <a:ext cx="11517630" cy="14391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Mydriatic drops (e.g. Cyclopentolate) to dilate pupil and prevent synechiae</a:t>
            </a:r>
            <a:endParaRPr lang="en-US" sz="975" dirty="0"/>
          </a:p>
        </p:txBody>
      </p:sp>
      <p:sp>
        <p:nvSpPr>
          <p:cNvPr id="36" name="SK-5-text-35"/>
          <p:cNvSpPr/>
          <p:nvPr/>
        </p:nvSpPr>
        <p:spPr>
          <a:xfrm>
            <a:off x="524173" y="5088582"/>
            <a:ext cx="4088130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Analgesia for pain relief</a:t>
            </a:r>
            <a:endParaRPr lang="en-US" sz="975" dirty="0"/>
          </a:p>
        </p:txBody>
      </p:sp>
      <p:sp>
        <p:nvSpPr>
          <p:cNvPr id="37" name="SK-5-text-36"/>
          <p:cNvSpPr/>
          <p:nvPr/>
        </p:nvSpPr>
        <p:spPr>
          <a:xfrm>
            <a:off x="438894" y="5369719"/>
            <a:ext cx="11753106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8B451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HLA-B27 associated in 50% of cases. If recurrent, consider underlying systemic</a:t>
            </a:r>
            <a:endParaRPr lang="en-US" sz="975" dirty="0"/>
          </a:p>
        </p:txBody>
      </p:sp>
      <p:sp>
        <p:nvSpPr>
          <p:cNvPr id="38" name="SK-5-text-37"/>
          <p:cNvSpPr/>
          <p:nvPr/>
        </p:nvSpPr>
        <p:spPr>
          <a:xfrm>
            <a:off x="451098" y="5534323"/>
            <a:ext cx="5871210" cy="14391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8B451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conditions like Ankylosing Spondylitis.</a:t>
            </a:r>
            <a:endParaRPr lang="en-US" sz="975" dirty="0"/>
          </a:p>
        </p:txBody>
      </p:sp>
      <p:sp>
        <p:nvSpPr>
          <p:cNvPr id="39" name="SK-5-text-38"/>
          <p:cNvSpPr/>
          <p:nvPr/>
        </p:nvSpPr>
        <p:spPr>
          <a:xfrm>
            <a:off x="6473875" y="1680121"/>
            <a:ext cx="571812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002D5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ACUTE ANGLE CLOSURE GLAUCOMA</a:t>
            </a:r>
            <a:endParaRPr lang="en-US" sz="1575" dirty="0"/>
          </a:p>
        </p:txBody>
      </p:sp>
      <p:sp>
        <p:nvSpPr>
          <p:cNvPr id="40" name="SK-5-text-39"/>
          <p:cNvSpPr/>
          <p:nvPr/>
        </p:nvSpPr>
        <p:spPr>
          <a:xfrm>
            <a:off x="10899577" y="1611511"/>
            <a:ext cx="889992" cy="48681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EMERGENCY</a:t>
            </a:r>
            <a:endParaRPr lang="en-US" sz="1050" dirty="0"/>
          </a:p>
          <a:p>
            <a:pPr algn="ctr" indent="0" marL="0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999 —</a:t>
            </a:r>
            <a:endParaRPr lang="en-US" sz="1050" dirty="0"/>
          </a:p>
          <a:p>
            <a:pPr algn="ctr" indent="0" marL="0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NEEDED</a:t>
            </a:r>
            <a:endParaRPr lang="en-US" sz="1050" dirty="0"/>
          </a:p>
        </p:txBody>
      </p:sp>
      <p:sp>
        <p:nvSpPr>
          <p:cNvPr id="41" name="SK-5-text-40"/>
          <p:cNvSpPr/>
          <p:nvPr/>
        </p:nvSpPr>
        <p:spPr>
          <a:xfrm>
            <a:off x="6486079" y="2317998"/>
            <a:ext cx="5705921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Visual Acuity: 6/60 or worse</a:t>
            </a:r>
            <a:endParaRPr lang="en-US" sz="1350" dirty="0"/>
          </a:p>
        </p:txBody>
      </p:sp>
      <p:sp>
        <p:nvSpPr>
          <p:cNvPr id="42" name="SK-5-text-41"/>
          <p:cNvSpPr/>
          <p:nvPr/>
        </p:nvSpPr>
        <p:spPr>
          <a:xfrm>
            <a:off x="6486079" y="2578596"/>
            <a:ext cx="3535561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SEVERE pain: ocular, headache, associated nausea</a:t>
            </a:r>
            <a:endParaRPr lang="en-US" sz="1050" dirty="0"/>
          </a:p>
          <a:p>
            <a:pPr algn="l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vomiting</a:t>
            </a:r>
            <a:endParaRPr lang="en-US" sz="1050" dirty="0"/>
          </a:p>
        </p:txBody>
      </p:sp>
      <p:sp>
        <p:nvSpPr>
          <p:cNvPr id="43" name="SK-5-text-42"/>
          <p:cNvSpPr/>
          <p:nvPr/>
        </p:nvSpPr>
        <p:spPr>
          <a:xfrm>
            <a:off x="6486079" y="2962573"/>
            <a:ext cx="3171825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Discharge: None</a:t>
            </a:r>
            <a:endParaRPr lang="en-US" sz="1350" dirty="0"/>
          </a:p>
        </p:txBody>
      </p:sp>
      <p:sp>
        <p:nvSpPr>
          <p:cNvPr id="44" name="SK-5-text-43"/>
          <p:cNvSpPr/>
          <p:nvPr/>
        </p:nvSpPr>
        <p:spPr>
          <a:xfrm>
            <a:off x="6486079" y="3236863"/>
            <a:ext cx="5705921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Photophobia: Yes, less marked</a:t>
            </a:r>
            <a:endParaRPr lang="en-US" sz="1350" dirty="0"/>
          </a:p>
        </p:txBody>
      </p:sp>
      <p:sp>
        <p:nvSpPr>
          <p:cNvPr id="45" name="SK-5-text-44"/>
          <p:cNvSpPr/>
          <p:nvPr/>
        </p:nvSpPr>
        <p:spPr>
          <a:xfrm>
            <a:off x="6486079" y="3566071"/>
            <a:ext cx="5705921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Cornea: Hazy, "ground glass" appearance</a:t>
            </a:r>
            <a:endParaRPr lang="en-US" sz="1350" dirty="0"/>
          </a:p>
        </p:txBody>
      </p:sp>
      <p:sp>
        <p:nvSpPr>
          <p:cNvPr id="46" name="SK-5-text-45"/>
          <p:cNvSpPr/>
          <p:nvPr/>
        </p:nvSpPr>
        <p:spPr>
          <a:xfrm>
            <a:off x="6486079" y="3867894"/>
            <a:ext cx="5705921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Pupil: Mid-dilated, fixed, oval, non-reactive</a:t>
            </a:r>
            <a:endParaRPr lang="en-US" sz="1350" dirty="0"/>
          </a:p>
        </p:txBody>
      </p:sp>
      <p:sp>
        <p:nvSpPr>
          <p:cNvPr id="47" name="SK-5-text-46"/>
          <p:cNvSpPr/>
          <p:nvPr/>
        </p:nvSpPr>
        <p:spPr>
          <a:xfrm>
            <a:off x="6571357" y="4265563"/>
            <a:ext cx="343662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B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Emergency Management:</a:t>
            </a:r>
            <a:endParaRPr lang="en-US" sz="1050" dirty="0"/>
          </a:p>
        </p:txBody>
      </p:sp>
      <p:sp>
        <p:nvSpPr>
          <p:cNvPr id="48" name="SK-5-text-47"/>
          <p:cNvSpPr/>
          <p:nvPr/>
        </p:nvSpPr>
        <p:spPr>
          <a:xfrm>
            <a:off x="6571357" y="4443859"/>
            <a:ext cx="5620643" cy="13707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Urgent eye referral (same hour) or 999 if needed</a:t>
            </a:r>
            <a:endParaRPr lang="en-US" sz="975" dirty="0"/>
          </a:p>
        </p:txBody>
      </p:sp>
      <p:sp>
        <p:nvSpPr>
          <p:cNvPr id="49" name="SK-5-text-48"/>
          <p:cNvSpPr/>
          <p:nvPr/>
        </p:nvSpPr>
        <p:spPr>
          <a:xfrm>
            <a:off x="6571357" y="4608463"/>
            <a:ext cx="5620643" cy="14391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Pilocarpine drops (if IOP &gt; 40mmHg) to constrict pupil</a:t>
            </a:r>
            <a:endParaRPr lang="en-US" sz="975" dirty="0"/>
          </a:p>
        </p:txBody>
      </p:sp>
      <p:sp>
        <p:nvSpPr>
          <p:cNvPr id="50" name="SK-5-text-49"/>
          <p:cNvSpPr/>
          <p:nvPr/>
        </p:nvSpPr>
        <p:spPr>
          <a:xfrm>
            <a:off x="6571357" y="4759375"/>
            <a:ext cx="5620643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Acetazolamide (Diamox) IV/Oral to reduce aqueous humor production</a:t>
            </a:r>
            <a:endParaRPr lang="en-US" sz="975" dirty="0"/>
          </a:p>
        </p:txBody>
      </p:sp>
      <p:sp>
        <p:nvSpPr>
          <p:cNvPr id="51" name="SK-5-text-50"/>
          <p:cNvSpPr/>
          <p:nvPr/>
        </p:nvSpPr>
        <p:spPr>
          <a:xfrm>
            <a:off x="6571357" y="4923979"/>
            <a:ext cx="5620643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Analgesia and anti-emetics for symptoms</a:t>
            </a:r>
            <a:endParaRPr lang="en-US" sz="975" dirty="0"/>
          </a:p>
        </p:txBody>
      </p:sp>
      <p:sp>
        <p:nvSpPr>
          <p:cNvPr id="52" name="SK-5-text-51"/>
          <p:cNvSpPr/>
          <p:nvPr/>
        </p:nvSpPr>
        <p:spPr>
          <a:xfrm>
            <a:off x="6510486" y="5362873"/>
            <a:ext cx="5339953" cy="32905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080"/>
              </a:lnSpc>
              <a:buNone/>
            </a:pPr>
            <a:r>
              <a:rPr lang="en-US" sz="900" dirty="0">
                <a:solidFill>
                  <a:srgbClr val="8B451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IOP is often &gt; 50mmHg. Risk factors include female sex, hypermetropia (long-sightedness),</a:t>
            </a:r>
            <a:endParaRPr lang="en-US" sz="900" dirty="0"/>
          </a:p>
          <a:p>
            <a:pPr algn="l" indent="0" marL="0">
              <a:lnSpc>
                <a:spcPts val="1080"/>
              </a:lnSpc>
              <a:buNone/>
            </a:pPr>
            <a:r>
              <a:rPr lang="en-US" sz="900" dirty="0">
                <a:solidFill>
                  <a:srgbClr val="8B451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family history, and certain medications (e.g. anticholinergics).</a:t>
            </a:r>
            <a:endParaRPr lang="en-US" sz="900" dirty="0"/>
          </a:p>
        </p:txBody>
      </p:sp>
      <p:sp>
        <p:nvSpPr>
          <p:cNvPr id="53" name="SK-5-text-52"/>
          <p:cNvSpPr/>
          <p:nvPr/>
        </p:nvSpPr>
        <p:spPr>
          <a:xfrm>
            <a:off x="3620988" y="5918448"/>
            <a:ext cx="8571012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⚠️ DIAGNOSTIC TRAP: AACG can present with</a:t>
            </a:r>
            <a:endParaRPr lang="en-US" sz="1500" dirty="0"/>
          </a:p>
        </p:txBody>
      </p:sp>
      <p:sp>
        <p:nvSpPr>
          <p:cNvPr id="54" name="SK-5-text-53"/>
          <p:cNvSpPr/>
          <p:nvPr/>
        </p:nvSpPr>
        <p:spPr>
          <a:xfrm>
            <a:off x="4023271" y="6172200"/>
            <a:ext cx="8168729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nausea/vomiting — always examine the eye</a:t>
            </a:r>
            <a:endParaRPr lang="en-US" sz="1500" dirty="0"/>
          </a:p>
        </p:txBody>
      </p:sp>
      <p:sp>
        <p:nvSpPr>
          <p:cNvPr id="55" name="SK-5-text-54"/>
          <p:cNvSpPr/>
          <p:nvPr/>
        </p:nvSpPr>
        <p:spPr>
          <a:xfrm>
            <a:off x="280392" y="6563023"/>
            <a:ext cx="7080885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www.bradfordvts.com</a:t>
            </a:r>
            <a:endParaRPr lang="en-US" sz="1350" dirty="0"/>
          </a:p>
        </p:txBody>
      </p:sp>
      <p:sp>
        <p:nvSpPr>
          <p:cNvPr id="56" name="SK-5-text-55"/>
          <p:cNvSpPr/>
          <p:nvPr/>
        </p:nvSpPr>
        <p:spPr>
          <a:xfrm>
            <a:off x="9875490" y="6563023"/>
            <a:ext cx="2316510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5 of 10</a:t>
            </a:r>
            <a:endParaRPr lang="en-US" sz="1350" dirty="0"/>
          </a:p>
        </p:txBody>
      </p:sp>
      <p:sp>
        <p:nvSpPr>
          <p:cNvPr id="57" name="SK-5-text-56"/>
          <p:cNvSpPr/>
          <p:nvPr/>
        </p:nvSpPr>
        <p:spPr>
          <a:xfrm>
            <a:off x="11058079" y="6576715"/>
            <a:ext cx="1133921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May 2026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9686"/>
          </a:xfrm>
          <a:prstGeom prst="rect">
            <a:avLst/>
          </a:prstGeom>
        </p:spPr>
      </p:pic>
      <p:pic>
        <p:nvPicPr>
          <p:cNvPr id="4" name="SK-6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24786"/>
            <a:ext cx="12192000" cy="233065"/>
          </a:xfrm>
          <a:prstGeom prst="rect">
            <a:avLst/>
          </a:prstGeom>
        </p:spPr>
      </p:pic>
      <p:pic>
        <p:nvPicPr>
          <p:cNvPr id="5" name="SK-6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153" y="1385292"/>
            <a:ext cx="780157" cy="68461"/>
          </a:xfrm>
          <a:prstGeom prst="rect">
            <a:avLst/>
          </a:prstGeom>
        </p:spPr>
      </p:pic>
      <p:pic>
        <p:nvPicPr>
          <p:cNvPr id="6" name="SK-6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556742"/>
            <a:ext cx="5437584" cy="4149030"/>
          </a:xfrm>
          <a:prstGeom prst="rect">
            <a:avLst/>
          </a:prstGeom>
        </p:spPr>
      </p:pic>
      <p:pic>
        <p:nvPicPr>
          <p:cNvPr id="7" name="SK-6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61" y="1556742"/>
            <a:ext cx="60871" cy="4149030"/>
          </a:xfrm>
          <a:prstGeom prst="rect">
            <a:avLst/>
          </a:prstGeom>
        </p:spPr>
      </p:pic>
      <p:pic>
        <p:nvPicPr>
          <p:cNvPr id="8" name="SK-6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63" y="2023021"/>
            <a:ext cx="2279898" cy="253603"/>
          </a:xfrm>
          <a:prstGeom prst="rect">
            <a:avLst/>
          </a:prstGeom>
        </p:spPr>
      </p:pic>
      <p:pic>
        <p:nvPicPr>
          <p:cNvPr id="9" name="SK-6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063" y="4279255"/>
            <a:ext cx="5193655" cy="575965"/>
          </a:xfrm>
          <a:prstGeom prst="rect">
            <a:avLst/>
          </a:prstGeom>
        </p:spPr>
      </p:pic>
      <p:pic>
        <p:nvPicPr>
          <p:cNvPr id="10" name="SK-6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298" y="1556742"/>
            <a:ext cx="5437584" cy="4149030"/>
          </a:xfrm>
          <a:prstGeom prst="rect">
            <a:avLst/>
          </a:prstGeom>
        </p:spPr>
      </p:pic>
      <p:pic>
        <p:nvPicPr>
          <p:cNvPr id="11" name="SK-6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7890" y="1556742"/>
            <a:ext cx="60871" cy="4149030"/>
          </a:xfrm>
          <a:prstGeom prst="rect">
            <a:avLst/>
          </a:prstGeom>
        </p:spPr>
      </p:pic>
      <p:pic>
        <p:nvPicPr>
          <p:cNvPr id="12" name="SK-6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0" y="2023021"/>
            <a:ext cx="2279898" cy="253603"/>
          </a:xfrm>
          <a:prstGeom prst="rect">
            <a:avLst/>
          </a:prstGeom>
        </p:spPr>
      </p:pic>
      <p:pic>
        <p:nvPicPr>
          <p:cNvPr id="13" name="SK-6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0800" y="4535091"/>
            <a:ext cx="3352800" cy="9525"/>
          </a:xfrm>
          <a:prstGeom prst="rect">
            <a:avLst/>
          </a:prstGeom>
        </p:spPr>
      </p:pic>
      <p:pic>
        <p:nvPicPr>
          <p:cNvPr id="14" name="SK-6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63286" y="1604665"/>
            <a:ext cx="1926282" cy="1474440"/>
          </a:xfrm>
          <a:prstGeom prst="rect">
            <a:avLst/>
          </a:prstGeom>
        </p:spPr>
      </p:pic>
      <p:pic>
        <p:nvPicPr>
          <p:cNvPr id="15" name="SK-6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75490" y="3648373"/>
            <a:ext cx="2133600" cy="1138386"/>
          </a:xfrm>
          <a:prstGeom prst="rect">
            <a:avLst/>
          </a:prstGeom>
        </p:spPr>
      </p:pic>
      <p:pic>
        <p:nvPicPr>
          <p:cNvPr id="16" name="SK-6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85177" y="3710136"/>
            <a:ext cx="1401961" cy="246757"/>
          </a:xfrm>
          <a:prstGeom prst="rect">
            <a:avLst/>
          </a:prstGeom>
        </p:spPr>
      </p:pic>
      <p:pic>
        <p:nvPicPr>
          <p:cNvPr id="17" name="SK-6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3153" y="5849838"/>
            <a:ext cx="11240988" cy="651421"/>
          </a:xfrm>
          <a:prstGeom prst="rect">
            <a:avLst/>
          </a:prstGeom>
        </p:spPr>
      </p:pic>
      <p:pic>
        <p:nvPicPr>
          <p:cNvPr id="18" name="SK-6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75490" y="1673275"/>
            <a:ext cx="1853059" cy="1385292"/>
          </a:xfrm>
          <a:prstGeom prst="rect">
            <a:avLst/>
          </a:prstGeom>
        </p:spPr>
      </p:pic>
      <p:sp>
        <p:nvSpPr>
          <p:cNvPr id="19" name="SK-6-text-18"/>
          <p:cNvSpPr/>
          <p:nvPr/>
        </p:nvSpPr>
        <p:spPr>
          <a:xfrm>
            <a:off x="451098" y="377130"/>
            <a:ext cx="11740902" cy="5348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Bacterial &amp; Herpes Simplex Keratitis</a:t>
            </a:r>
            <a:endParaRPr lang="en-US" sz="3450" dirty="0"/>
          </a:p>
        </p:txBody>
      </p:sp>
      <p:sp>
        <p:nvSpPr>
          <p:cNvPr id="20" name="SK-6-text-19"/>
          <p:cNvSpPr/>
          <p:nvPr/>
        </p:nvSpPr>
        <p:spPr>
          <a:xfrm>
            <a:off x="451098" y="939403"/>
            <a:ext cx="11740902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2100" dirty="0">
                <a:solidFill>
                  <a:srgbClr val="1E828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Corneal Infections — Urgent Referral Required</a:t>
            </a:r>
            <a:endParaRPr lang="en-US" sz="2100" dirty="0"/>
          </a:p>
        </p:txBody>
      </p:sp>
      <p:sp>
        <p:nvSpPr>
          <p:cNvPr id="21" name="SK-6-text-20"/>
          <p:cNvSpPr/>
          <p:nvPr/>
        </p:nvSpPr>
        <p:spPr>
          <a:xfrm>
            <a:off x="658267" y="1673275"/>
            <a:ext cx="5548313" cy="2879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Bacterial Keratitis</a:t>
            </a:r>
            <a:endParaRPr lang="en-US" sz="1875" dirty="0"/>
          </a:p>
        </p:txBody>
      </p:sp>
      <p:sp>
        <p:nvSpPr>
          <p:cNvPr id="22" name="SK-6-text-21"/>
          <p:cNvSpPr/>
          <p:nvPr/>
        </p:nvSpPr>
        <p:spPr>
          <a:xfrm>
            <a:off x="743694" y="2050405"/>
            <a:ext cx="3916680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URGENT SAME-DAY REFERRAL</a:t>
            </a:r>
            <a:endParaRPr lang="en-US" sz="1050" dirty="0"/>
          </a:p>
        </p:txBody>
      </p:sp>
      <p:sp>
        <p:nvSpPr>
          <p:cNvPr id="23" name="SK-6-text-22"/>
          <p:cNvSpPr/>
          <p:nvPr/>
        </p:nvSpPr>
        <p:spPr>
          <a:xfrm>
            <a:off x="670471" y="2379613"/>
            <a:ext cx="906970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👁 Visual Acuity: 6/12 to 6/60 — reduced</a:t>
            </a:r>
            <a:endParaRPr lang="en-US" sz="1350" dirty="0"/>
          </a:p>
        </p:txBody>
      </p:sp>
      <p:sp>
        <p:nvSpPr>
          <p:cNvPr id="24" name="SK-6-text-23"/>
          <p:cNvSpPr/>
          <p:nvPr/>
        </p:nvSpPr>
        <p:spPr>
          <a:xfrm>
            <a:off x="670471" y="2647057"/>
            <a:ext cx="1009840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☹ Pain: Significant — FB sensation plus headache</a:t>
            </a:r>
            <a:endParaRPr lang="en-US" sz="1350" dirty="0"/>
          </a:p>
        </p:txBody>
      </p:sp>
      <p:sp>
        <p:nvSpPr>
          <p:cNvPr id="25" name="SK-6-text-24"/>
          <p:cNvSpPr/>
          <p:nvPr/>
        </p:nvSpPr>
        <p:spPr>
          <a:xfrm>
            <a:off x="670471" y="2907655"/>
            <a:ext cx="721804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💧 Discharge: Mucopurulent / sticky</a:t>
            </a:r>
            <a:endParaRPr lang="en-US" sz="1350" dirty="0"/>
          </a:p>
        </p:txBody>
      </p:sp>
      <p:sp>
        <p:nvSpPr>
          <p:cNvPr id="26" name="SK-6-text-25"/>
          <p:cNvSpPr/>
          <p:nvPr/>
        </p:nvSpPr>
        <p:spPr>
          <a:xfrm>
            <a:off x="670471" y="3182094"/>
            <a:ext cx="577786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☀️ Photophobia: Marked (++)</a:t>
            </a:r>
            <a:endParaRPr lang="en-US" sz="1350" dirty="0"/>
          </a:p>
        </p:txBody>
      </p:sp>
      <p:sp>
        <p:nvSpPr>
          <p:cNvPr id="27" name="SK-6-text-26"/>
          <p:cNvSpPr/>
          <p:nvPr/>
        </p:nvSpPr>
        <p:spPr>
          <a:xfrm>
            <a:off x="670471" y="3435846"/>
            <a:ext cx="10304145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🔴 Injection: Ciliary flush, worse near ulcer site</a:t>
            </a:r>
            <a:endParaRPr lang="en-US" sz="1350" dirty="0"/>
          </a:p>
        </p:txBody>
      </p:sp>
      <p:sp>
        <p:nvSpPr>
          <p:cNvPr id="28" name="SK-6-text-27"/>
          <p:cNvSpPr/>
          <p:nvPr/>
        </p:nvSpPr>
        <p:spPr>
          <a:xfrm>
            <a:off x="670471" y="3710136"/>
            <a:ext cx="1009840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💨 Cornea: Cloudy — fluorescein staining at ulcer</a:t>
            </a:r>
            <a:endParaRPr lang="en-US" sz="1350" dirty="0"/>
          </a:p>
        </p:txBody>
      </p:sp>
      <p:sp>
        <p:nvSpPr>
          <p:cNvPr id="29" name="SK-6-text-28"/>
          <p:cNvSpPr/>
          <p:nvPr/>
        </p:nvSpPr>
        <p:spPr>
          <a:xfrm>
            <a:off x="670471" y="3943350"/>
            <a:ext cx="10715625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👤 Pupil: May be small; posterior synechiae possible</a:t>
            </a:r>
            <a:endParaRPr lang="en-US" sz="1350" dirty="0"/>
          </a:p>
        </p:txBody>
      </p:sp>
      <p:sp>
        <p:nvSpPr>
          <p:cNvPr id="30" name="SK-6-text-29"/>
          <p:cNvSpPr/>
          <p:nvPr/>
        </p:nvSpPr>
        <p:spPr>
          <a:xfrm>
            <a:off x="719286" y="4334173"/>
            <a:ext cx="4913263" cy="45943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Risk Factor Contact lens wear — especially overnight. Pseudomonas</a:t>
            </a:r>
            <a:endParaRPr lang="en-US" sz="1050" dirty="0"/>
          </a:p>
          <a:p>
            <a:pPr algn="l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the feared pathogen. Do NOT patch a contact lens eye.</a:t>
            </a:r>
            <a:endParaRPr lang="en-US" sz="1050" dirty="0"/>
          </a:p>
        </p:txBody>
      </p:sp>
      <p:sp>
        <p:nvSpPr>
          <p:cNvPr id="31" name="SK-6-text-30"/>
          <p:cNvSpPr/>
          <p:nvPr/>
        </p:nvSpPr>
        <p:spPr>
          <a:xfrm>
            <a:off x="694879" y="4903440"/>
            <a:ext cx="4376886" cy="73372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Same-day ophthalmology referral</a:t>
            </a:r>
            <a:endParaRPr lang="en-US" sz="1350" dirty="0"/>
          </a:p>
          <a:p>
            <a:pPr algn="l" indent="0" marL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Intensive topical fluoroquinolones (specialist setting)</a:t>
            </a:r>
            <a:endParaRPr lang="en-US" sz="1350" dirty="0"/>
          </a:p>
          <a:p>
            <a:pPr algn="l" indent="0" marL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Corneal scraping for culture</a:t>
            </a:r>
            <a:endParaRPr lang="en-US" sz="1350" dirty="0"/>
          </a:p>
        </p:txBody>
      </p:sp>
      <p:sp>
        <p:nvSpPr>
          <p:cNvPr id="32" name="SK-6-text-31"/>
          <p:cNvSpPr/>
          <p:nvPr/>
        </p:nvSpPr>
        <p:spPr>
          <a:xfrm>
            <a:off x="6412855" y="1673275"/>
            <a:ext cx="5779145" cy="31536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875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Herpes Simplex Keratitis</a:t>
            </a:r>
            <a:endParaRPr lang="en-US" sz="1875" dirty="0"/>
          </a:p>
        </p:txBody>
      </p:sp>
      <p:sp>
        <p:nvSpPr>
          <p:cNvPr id="33" name="SK-6-text-32"/>
          <p:cNvSpPr/>
          <p:nvPr/>
        </p:nvSpPr>
        <p:spPr>
          <a:xfrm>
            <a:off x="6486079" y="2043559"/>
            <a:ext cx="439674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 — DO NOT USE STEROIDS</a:t>
            </a:r>
            <a:endParaRPr lang="en-US" sz="1050" dirty="0"/>
          </a:p>
        </p:txBody>
      </p:sp>
      <p:sp>
        <p:nvSpPr>
          <p:cNvPr id="34" name="SK-6-text-33"/>
          <p:cNvSpPr/>
          <p:nvPr/>
        </p:nvSpPr>
        <p:spPr>
          <a:xfrm>
            <a:off x="6425059" y="2386459"/>
            <a:ext cx="5766941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👁 Visual Acuity: 6/12 to 6/60 — reduced</a:t>
            </a:r>
            <a:endParaRPr lang="en-US" sz="1350" dirty="0"/>
          </a:p>
        </p:txBody>
      </p:sp>
      <p:sp>
        <p:nvSpPr>
          <p:cNvPr id="35" name="SK-6-text-34"/>
          <p:cNvSpPr/>
          <p:nvPr/>
        </p:nvSpPr>
        <p:spPr>
          <a:xfrm>
            <a:off x="6425059" y="2647057"/>
            <a:ext cx="5766941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☹ Pain: FB sensation plus headache</a:t>
            </a:r>
            <a:endParaRPr lang="en-US" sz="1350" dirty="0"/>
          </a:p>
        </p:txBody>
      </p:sp>
      <p:sp>
        <p:nvSpPr>
          <p:cNvPr id="36" name="SK-6-text-35"/>
          <p:cNvSpPr/>
          <p:nvPr/>
        </p:nvSpPr>
        <p:spPr>
          <a:xfrm>
            <a:off x="6425059" y="2907655"/>
            <a:ext cx="5766941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💧 Discharge: Mild or absent</a:t>
            </a:r>
            <a:endParaRPr lang="en-US" sz="1350" dirty="0"/>
          </a:p>
        </p:txBody>
      </p:sp>
      <p:sp>
        <p:nvSpPr>
          <p:cNvPr id="37" name="SK-6-text-36"/>
          <p:cNvSpPr/>
          <p:nvPr/>
        </p:nvSpPr>
        <p:spPr>
          <a:xfrm>
            <a:off x="6425059" y="3175248"/>
            <a:ext cx="5766941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☀️ Photophobia: Marked (++)</a:t>
            </a:r>
            <a:endParaRPr lang="en-US" sz="1350" dirty="0"/>
          </a:p>
        </p:txBody>
      </p:sp>
      <p:sp>
        <p:nvSpPr>
          <p:cNvPr id="38" name="SK-6-text-37"/>
          <p:cNvSpPr/>
          <p:nvPr/>
        </p:nvSpPr>
        <p:spPr>
          <a:xfrm>
            <a:off x="6425059" y="3435846"/>
            <a:ext cx="5572125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🔴 Injection: Ciliary flush</a:t>
            </a:r>
            <a:endParaRPr lang="en-US" sz="1350" dirty="0"/>
          </a:p>
        </p:txBody>
      </p:sp>
      <p:sp>
        <p:nvSpPr>
          <p:cNvPr id="39" name="SK-6-text-38"/>
          <p:cNvSpPr/>
          <p:nvPr/>
        </p:nvSpPr>
        <p:spPr>
          <a:xfrm>
            <a:off x="6425059" y="3716982"/>
            <a:ext cx="3364855" cy="45258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🌿 Cornea: Dendritic ulcer — branching</a:t>
            </a:r>
            <a:endParaRPr lang="en-US" sz="1350" dirty="0"/>
          </a:p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pattern on fluorescein staining</a:t>
            </a:r>
            <a:endParaRPr lang="en-US" sz="1350" dirty="0"/>
          </a:p>
        </p:txBody>
      </p:sp>
      <p:sp>
        <p:nvSpPr>
          <p:cNvPr id="40" name="SK-6-text-39"/>
          <p:cNvSpPr/>
          <p:nvPr/>
        </p:nvSpPr>
        <p:spPr>
          <a:xfrm>
            <a:off x="6425059" y="4196953"/>
            <a:ext cx="5766941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👤 Pupil: Occasional posterior synechiae</a:t>
            </a:r>
            <a:endParaRPr lang="en-US" sz="1350" dirty="0"/>
          </a:p>
        </p:txBody>
      </p:sp>
      <p:sp>
        <p:nvSpPr>
          <p:cNvPr id="41" name="SK-6-text-40"/>
          <p:cNvSpPr/>
          <p:nvPr/>
        </p:nvSpPr>
        <p:spPr>
          <a:xfrm>
            <a:off x="6473875" y="4663380"/>
            <a:ext cx="214312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</a:t>
            </a:r>
            <a:endParaRPr lang="en-US" sz="1350" dirty="0"/>
          </a:p>
        </p:txBody>
      </p:sp>
      <p:sp>
        <p:nvSpPr>
          <p:cNvPr id="42" name="SK-6-text-41"/>
          <p:cNvSpPr/>
          <p:nvPr/>
        </p:nvSpPr>
        <p:spPr>
          <a:xfrm>
            <a:off x="6461671" y="4903440"/>
            <a:ext cx="5730329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Topical aciclovir 3% ointment — 5× daily for 14 days (BNF)</a:t>
            </a:r>
            <a:endParaRPr lang="en-US" sz="1350" dirty="0"/>
          </a:p>
        </p:txBody>
      </p:sp>
      <p:sp>
        <p:nvSpPr>
          <p:cNvPr id="43" name="SK-6-text-42"/>
          <p:cNvSpPr/>
          <p:nvPr/>
        </p:nvSpPr>
        <p:spPr>
          <a:xfrm>
            <a:off x="6461671" y="5157192"/>
            <a:ext cx="461200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 to ophthalmology</a:t>
            </a:r>
            <a:endParaRPr lang="en-US" sz="1350" dirty="0"/>
          </a:p>
        </p:txBody>
      </p:sp>
      <p:sp>
        <p:nvSpPr>
          <p:cNvPr id="44" name="SK-6-text-43"/>
          <p:cNvSpPr/>
          <p:nvPr/>
        </p:nvSpPr>
        <p:spPr>
          <a:xfrm>
            <a:off x="6461671" y="5397103"/>
            <a:ext cx="5730329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Previous episodes: check history of cold sores / herpes labialis</a:t>
            </a:r>
            <a:endParaRPr lang="en-US" sz="1350" dirty="0"/>
          </a:p>
        </p:txBody>
      </p:sp>
      <p:sp>
        <p:nvSpPr>
          <p:cNvPr id="45" name="SK-6-text-44"/>
          <p:cNvSpPr/>
          <p:nvPr/>
        </p:nvSpPr>
        <p:spPr>
          <a:xfrm>
            <a:off x="9899898" y="3140869"/>
            <a:ext cx="1767780" cy="36343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Periocular HSV vesicles —</a:t>
            </a:r>
            <a:endParaRPr lang="en-US" sz="1050" dirty="0"/>
          </a:p>
          <a:p>
            <a:pPr algn="ctr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classic presentation context.</a:t>
            </a:r>
            <a:endParaRPr lang="en-US" sz="1050" dirty="0"/>
          </a:p>
        </p:txBody>
      </p:sp>
      <p:sp>
        <p:nvSpPr>
          <p:cNvPr id="46" name="SK-6-text-45"/>
          <p:cNvSpPr/>
          <p:nvPr/>
        </p:nvSpPr>
        <p:spPr>
          <a:xfrm>
            <a:off x="10009584" y="3723829"/>
            <a:ext cx="2182416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Identify</a:t>
            </a:r>
            <a:endParaRPr lang="en-US" sz="1050" dirty="0"/>
          </a:p>
        </p:txBody>
      </p:sp>
      <p:sp>
        <p:nvSpPr>
          <p:cNvPr id="47" name="SK-6-text-46"/>
          <p:cNvSpPr/>
          <p:nvPr/>
        </p:nvSpPr>
        <p:spPr>
          <a:xfrm>
            <a:off x="9997380" y="3970734"/>
            <a:ext cx="1877467" cy="7542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Fluorescein staining reveals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classic branching /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dendritic pattern. Always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stain in stain all red eyes.</a:t>
            </a:r>
            <a:endParaRPr lang="en-US" sz="1050" dirty="0"/>
          </a:p>
        </p:txBody>
      </p:sp>
      <p:sp>
        <p:nvSpPr>
          <p:cNvPr id="48" name="SK-6-text-47"/>
          <p:cNvSpPr/>
          <p:nvPr/>
        </p:nvSpPr>
        <p:spPr>
          <a:xfrm>
            <a:off x="1243459" y="5911453"/>
            <a:ext cx="10948541" cy="29482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NEVER prescribe topical steroids for a red eye without first excluding a dendritic ulcer</a:t>
            </a:r>
            <a:endParaRPr lang="en-US" sz="1650" dirty="0"/>
          </a:p>
        </p:txBody>
      </p:sp>
      <p:sp>
        <p:nvSpPr>
          <p:cNvPr id="49" name="SK-6-text-48"/>
          <p:cNvSpPr/>
          <p:nvPr/>
        </p:nvSpPr>
        <p:spPr>
          <a:xfrm>
            <a:off x="938659" y="6220123"/>
            <a:ext cx="11253341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Steroids on an HSV cornea → catastrophic corneal melting. Fluorescein staining + slit lamp required before any steroid prescription.</a:t>
            </a:r>
            <a:endParaRPr lang="en-US" sz="1200" dirty="0"/>
          </a:p>
        </p:txBody>
      </p:sp>
      <p:sp>
        <p:nvSpPr>
          <p:cNvPr id="50" name="SK-6-text-49"/>
          <p:cNvSpPr/>
          <p:nvPr/>
        </p:nvSpPr>
        <p:spPr>
          <a:xfrm>
            <a:off x="292596" y="6665863"/>
            <a:ext cx="583692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| www.bradfordvts.co.uk</a:t>
            </a:r>
            <a:endParaRPr lang="en-US" sz="1050" dirty="0"/>
          </a:p>
        </p:txBody>
      </p:sp>
      <p:sp>
        <p:nvSpPr>
          <p:cNvPr id="51" name="SK-6-text-50"/>
          <p:cNvSpPr/>
          <p:nvPr/>
        </p:nvSpPr>
        <p:spPr>
          <a:xfrm>
            <a:off x="9701659" y="6665863"/>
            <a:ext cx="2173188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May 2026 | NICE CKS 2024/2025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04248"/>
            <a:ext cx="12192000" cy="253603"/>
          </a:xfrm>
          <a:prstGeom prst="rect">
            <a:avLst/>
          </a:prstGeom>
        </p:spPr>
      </p:pic>
      <p:pic>
        <p:nvPicPr>
          <p:cNvPr id="4" name="SK-7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655" y="445740"/>
            <a:ext cx="1950690" cy="274290"/>
          </a:xfrm>
          <a:prstGeom prst="rect">
            <a:avLst/>
          </a:prstGeom>
        </p:spPr>
      </p:pic>
      <p:pic>
        <p:nvPicPr>
          <p:cNvPr id="5" name="SK-7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5" y="1639044"/>
            <a:ext cx="1024086" cy="102840"/>
          </a:xfrm>
          <a:prstGeom prst="rect">
            <a:avLst/>
          </a:prstGeom>
        </p:spPr>
      </p:pic>
      <p:pic>
        <p:nvPicPr>
          <p:cNvPr id="6" name="SK-7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2084784"/>
            <a:ext cx="2621161" cy="4368403"/>
          </a:xfrm>
          <a:prstGeom prst="rect">
            <a:avLst/>
          </a:prstGeom>
        </p:spPr>
      </p:pic>
      <p:pic>
        <p:nvPicPr>
          <p:cNvPr id="7" name="SK-7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2084784"/>
            <a:ext cx="121890" cy="1988790"/>
          </a:xfrm>
          <a:prstGeom prst="rect">
            <a:avLst/>
          </a:prstGeom>
        </p:spPr>
      </p:pic>
      <p:pic>
        <p:nvPicPr>
          <p:cNvPr id="8" name="SK-7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953" y="2242542"/>
            <a:ext cx="2133600" cy="1323529"/>
          </a:xfrm>
          <a:prstGeom prst="rect">
            <a:avLst/>
          </a:prstGeom>
        </p:spPr>
      </p:pic>
      <p:pic>
        <p:nvPicPr>
          <p:cNvPr id="9" name="SK-7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063" y="4176415"/>
            <a:ext cx="2377380" cy="569119"/>
          </a:xfrm>
          <a:prstGeom prst="rect">
            <a:avLst/>
          </a:prstGeom>
        </p:spPr>
      </p:pic>
      <p:pic>
        <p:nvPicPr>
          <p:cNvPr id="10" name="SK-7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64855" y="2084784"/>
            <a:ext cx="2621161" cy="4368403"/>
          </a:xfrm>
          <a:prstGeom prst="rect">
            <a:avLst/>
          </a:prstGeom>
        </p:spPr>
      </p:pic>
      <p:pic>
        <p:nvPicPr>
          <p:cNvPr id="11" name="SK-7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64855" y="2084784"/>
            <a:ext cx="121890" cy="1988790"/>
          </a:xfrm>
          <a:prstGeom prst="rect">
            <a:avLst/>
          </a:prstGeom>
        </p:spPr>
      </p:pic>
      <p:pic>
        <p:nvPicPr>
          <p:cNvPr id="12" name="SK-7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08784" y="2242542"/>
            <a:ext cx="2133600" cy="1323529"/>
          </a:xfrm>
          <a:prstGeom prst="rect">
            <a:avLst/>
          </a:prstGeom>
        </p:spPr>
      </p:pic>
      <p:pic>
        <p:nvPicPr>
          <p:cNvPr id="13" name="SK-7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86894" y="4155877"/>
            <a:ext cx="2377380" cy="569119"/>
          </a:xfrm>
          <a:prstGeom prst="rect">
            <a:avLst/>
          </a:prstGeom>
        </p:spPr>
      </p:pic>
      <p:pic>
        <p:nvPicPr>
          <p:cNvPr id="14" name="SK-7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05686" y="2084784"/>
            <a:ext cx="2621161" cy="4368403"/>
          </a:xfrm>
          <a:prstGeom prst="rect">
            <a:avLst/>
          </a:prstGeom>
        </p:spPr>
      </p:pic>
      <p:pic>
        <p:nvPicPr>
          <p:cNvPr id="15" name="SK-7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05686" y="2084784"/>
            <a:ext cx="121890" cy="1988790"/>
          </a:xfrm>
          <a:prstGeom prst="rect">
            <a:avLst/>
          </a:prstGeom>
        </p:spPr>
      </p:pic>
      <p:pic>
        <p:nvPicPr>
          <p:cNvPr id="16" name="SK-7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7577" y="4155877"/>
            <a:ext cx="2377380" cy="569119"/>
          </a:xfrm>
          <a:prstGeom prst="rect">
            <a:avLst/>
          </a:prstGeom>
        </p:spPr>
      </p:pic>
      <p:pic>
        <p:nvPicPr>
          <p:cNvPr id="17" name="SK-7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46369" y="2084784"/>
            <a:ext cx="2621161" cy="4368403"/>
          </a:xfrm>
          <a:prstGeom prst="rect">
            <a:avLst/>
          </a:prstGeom>
        </p:spPr>
      </p:pic>
      <p:pic>
        <p:nvPicPr>
          <p:cNvPr id="18" name="SK-7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46369" y="2084784"/>
            <a:ext cx="121890" cy="2125861"/>
          </a:xfrm>
          <a:prstGeom prst="rect">
            <a:avLst/>
          </a:prstGeom>
        </p:spPr>
      </p:pic>
      <p:pic>
        <p:nvPicPr>
          <p:cNvPr id="19" name="SK-7-img-18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90298" y="2242542"/>
            <a:ext cx="2133600" cy="1323529"/>
          </a:xfrm>
          <a:prstGeom prst="rect">
            <a:avLst/>
          </a:prstGeom>
        </p:spPr>
      </p:pic>
      <p:pic>
        <p:nvPicPr>
          <p:cNvPr id="20" name="SK-7-img-19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68259" y="4306788"/>
            <a:ext cx="2377380" cy="287982"/>
          </a:xfrm>
          <a:prstGeom prst="rect">
            <a:avLst/>
          </a:prstGeom>
        </p:spPr>
      </p:pic>
      <p:pic>
        <p:nvPicPr>
          <p:cNvPr id="21" name="SK-7-img-20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558486" y="2420838"/>
            <a:ext cx="1670298" cy="939403"/>
          </a:xfrm>
          <a:prstGeom prst="rect">
            <a:avLst/>
          </a:prstGeom>
        </p:spPr>
      </p:pic>
      <p:pic>
        <p:nvPicPr>
          <p:cNvPr id="22" name="SK-7-img-21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25059" y="2221855"/>
            <a:ext cx="2243286" cy="1330375"/>
          </a:xfrm>
          <a:prstGeom prst="rect">
            <a:avLst/>
          </a:prstGeom>
        </p:spPr>
      </p:pic>
      <p:pic>
        <p:nvPicPr>
          <p:cNvPr id="23" name="SK-7-img-22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76973" y="2413992"/>
            <a:ext cx="1658094" cy="946398"/>
          </a:xfrm>
          <a:prstGeom prst="rect">
            <a:avLst/>
          </a:prstGeom>
        </p:spPr>
      </p:pic>
      <p:pic>
        <p:nvPicPr>
          <p:cNvPr id="24" name="SK-7-img-23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94792" y="2269927"/>
            <a:ext cx="1304479" cy="1213842"/>
          </a:xfrm>
          <a:prstGeom prst="rect">
            <a:avLst/>
          </a:prstGeom>
        </p:spPr>
      </p:pic>
      <p:sp>
        <p:nvSpPr>
          <p:cNvPr id="25" name="SK-7-text-24"/>
          <p:cNvSpPr/>
          <p:nvPr/>
        </p:nvSpPr>
        <p:spPr>
          <a:xfrm>
            <a:off x="682675" y="466279"/>
            <a:ext cx="5124450" cy="24675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dirty="0">
                <a:solidFill>
                  <a:srgbClr val="007D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Differential Diagnosis</a:t>
            </a:r>
            <a:endParaRPr lang="en-US" sz="1500" dirty="0"/>
          </a:p>
        </p:txBody>
      </p:sp>
      <p:sp>
        <p:nvSpPr>
          <p:cNvPr id="26" name="SK-7-text-25"/>
          <p:cNvSpPr/>
          <p:nvPr/>
        </p:nvSpPr>
        <p:spPr>
          <a:xfrm>
            <a:off x="609600" y="843409"/>
            <a:ext cx="11582400" cy="67880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4950" b="1" dirty="0">
                <a:solidFill>
                  <a:srgbClr val="0D21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Foreign Bodies &amp; Minor Conditions</a:t>
            </a:r>
            <a:endParaRPr lang="en-US" sz="4950" dirty="0"/>
          </a:p>
        </p:txBody>
      </p:sp>
      <p:sp>
        <p:nvSpPr>
          <p:cNvPr id="27" name="SK-7-text-26"/>
          <p:cNvSpPr/>
          <p:nvPr/>
        </p:nvSpPr>
        <p:spPr>
          <a:xfrm>
            <a:off x="5120580" y="1577280"/>
            <a:ext cx="7071420" cy="27429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dirty="0">
                <a:solidFill>
                  <a:srgbClr val="5F63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*Practical management — eversion, rust rings, lid hygiene, and reassurance</a:t>
            </a:r>
            <a:endParaRPr lang="en-US" sz="1500" dirty="0"/>
          </a:p>
        </p:txBody>
      </p:sp>
      <p:sp>
        <p:nvSpPr>
          <p:cNvPr id="28" name="SK-7-text-27"/>
          <p:cNvSpPr/>
          <p:nvPr/>
        </p:nvSpPr>
        <p:spPr>
          <a:xfrm>
            <a:off x="719286" y="3662065"/>
            <a:ext cx="5636895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Subtarsal Foreign Body</a:t>
            </a:r>
            <a:endParaRPr lang="en-US" sz="1650" dirty="0"/>
          </a:p>
        </p:txBody>
      </p:sp>
      <p:sp>
        <p:nvSpPr>
          <p:cNvPr id="29" name="SK-7-text-28"/>
          <p:cNvSpPr/>
          <p:nvPr/>
        </p:nvSpPr>
        <p:spPr>
          <a:xfrm>
            <a:off x="792361" y="3922663"/>
            <a:ext cx="588264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00" dirty="0">
                <a:solidFill>
                  <a:srgbClr val="007D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VA: 6/9–6/24 | FB sensation on blinking</a:t>
            </a:r>
            <a:endParaRPr lang="en-US" sz="900" dirty="0"/>
          </a:p>
        </p:txBody>
      </p:sp>
      <p:sp>
        <p:nvSpPr>
          <p:cNvPr id="30" name="SK-7-text-29"/>
          <p:cNvSpPr/>
          <p:nvPr/>
        </p:nvSpPr>
        <p:spPr>
          <a:xfrm>
            <a:off x="707082" y="4231332"/>
            <a:ext cx="2255490" cy="4936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Vertical corneal abrasion lines =</a:t>
            </a:r>
            <a:endParaRPr lang="en-US" sz="1050" dirty="0"/>
          </a:p>
          <a:p>
            <a:pPr algn="ctr" indent="0" marL="0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pathognomonic (caused by FB dragging</a:t>
            </a:r>
            <a:endParaRPr lang="en-US" sz="1050" dirty="0"/>
          </a:p>
          <a:p>
            <a:pPr algn="ctr" indent="0" marL="0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across cornea under upper lid)</a:t>
            </a:r>
            <a:endParaRPr lang="en-US" sz="1050" dirty="0"/>
          </a:p>
        </p:txBody>
      </p:sp>
      <p:sp>
        <p:nvSpPr>
          <p:cNvPr id="31" name="SK-7-text-30"/>
          <p:cNvSpPr/>
          <p:nvPr/>
        </p:nvSpPr>
        <p:spPr>
          <a:xfrm>
            <a:off x="658267" y="4855369"/>
            <a:ext cx="695706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Evert the upper lid – essential technique</a:t>
            </a:r>
            <a:endParaRPr lang="en-US" sz="1050" dirty="0"/>
          </a:p>
        </p:txBody>
      </p:sp>
      <p:sp>
        <p:nvSpPr>
          <p:cNvPr id="32" name="SK-7-text-31"/>
          <p:cNvSpPr/>
          <p:nvPr/>
        </p:nvSpPr>
        <p:spPr>
          <a:xfrm>
            <a:off x="658267" y="5026819"/>
            <a:ext cx="5836920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Inspect subtarsal sulcus carefully</a:t>
            </a:r>
            <a:endParaRPr lang="en-US" sz="1050" dirty="0"/>
          </a:p>
        </p:txBody>
      </p:sp>
      <p:sp>
        <p:nvSpPr>
          <p:cNvPr id="33" name="SK-7-text-32"/>
          <p:cNvSpPr/>
          <p:nvPr/>
        </p:nvSpPr>
        <p:spPr>
          <a:xfrm>
            <a:off x="658267" y="5191423"/>
            <a:ext cx="2365177" cy="29482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Remove FB with moistened cotton bud or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needle tip</a:t>
            </a:r>
            <a:endParaRPr lang="en-US" sz="1050" dirty="0"/>
          </a:p>
        </p:txBody>
      </p:sp>
      <p:sp>
        <p:nvSpPr>
          <p:cNvPr id="34" name="SK-7-text-33"/>
          <p:cNvSpPr/>
          <p:nvPr/>
        </p:nvSpPr>
        <p:spPr>
          <a:xfrm>
            <a:off x="658267" y="5493246"/>
            <a:ext cx="2023765" cy="2879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Apply topical antibiotic drops post-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removal</a:t>
            </a:r>
            <a:endParaRPr lang="en-US" sz="1050" dirty="0"/>
          </a:p>
        </p:txBody>
      </p:sp>
      <p:sp>
        <p:nvSpPr>
          <p:cNvPr id="35" name="SK-7-text-34"/>
          <p:cNvSpPr/>
          <p:nvPr/>
        </p:nvSpPr>
        <p:spPr>
          <a:xfrm>
            <a:off x="658267" y="5801767"/>
            <a:ext cx="2352973" cy="30167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Re-examine cornea with fluorescein after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removal</a:t>
            </a:r>
            <a:endParaRPr lang="en-US" sz="1050" dirty="0"/>
          </a:p>
        </p:txBody>
      </p:sp>
      <p:sp>
        <p:nvSpPr>
          <p:cNvPr id="36" name="SK-7-text-35"/>
          <p:cNvSpPr/>
          <p:nvPr/>
        </p:nvSpPr>
        <p:spPr>
          <a:xfrm>
            <a:off x="3584377" y="3662065"/>
            <a:ext cx="5133975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Corneal Foreign Body</a:t>
            </a:r>
            <a:endParaRPr lang="en-US" sz="1650" dirty="0"/>
          </a:p>
        </p:txBody>
      </p:sp>
      <p:sp>
        <p:nvSpPr>
          <p:cNvPr id="37" name="SK-7-text-36"/>
          <p:cNvSpPr/>
          <p:nvPr/>
        </p:nvSpPr>
        <p:spPr>
          <a:xfrm>
            <a:off x="3584377" y="3922663"/>
            <a:ext cx="643128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00" dirty="0">
                <a:solidFill>
                  <a:srgbClr val="007D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VA: 6/9–6/60 | History of grinding/tool use</a:t>
            </a:r>
            <a:endParaRPr lang="en-US" sz="900" dirty="0"/>
          </a:p>
        </p:txBody>
      </p:sp>
      <p:sp>
        <p:nvSpPr>
          <p:cNvPr id="38" name="SK-7-text-37"/>
          <p:cNvSpPr/>
          <p:nvPr/>
        </p:nvSpPr>
        <p:spPr>
          <a:xfrm>
            <a:off x="3584377" y="4210794"/>
            <a:ext cx="2206675" cy="48681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Metal FB → rust ring → urgent referral</a:t>
            </a:r>
            <a:endParaRPr lang="en-US" sz="1050" dirty="0"/>
          </a:p>
          <a:p>
            <a:pPr algn="ctr" indent="0" marL="0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(rust ring causes ongoing corneal</a:t>
            </a:r>
            <a:endParaRPr lang="en-US" sz="1050" dirty="0"/>
          </a:p>
          <a:p>
            <a:pPr algn="ctr" indent="0" marL="0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damage if not removed)</a:t>
            </a:r>
            <a:endParaRPr lang="en-US" sz="1050" dirty="0"/>
          </a:p>
        </p:txBody>
      </p:sp>
      <p:sp>
        <p:nvSpPr>
          <p:cNvPr id="39" name="SK-7-text-38"/>
          <p:cNvSpPr/>
          <p:nvPr/>
        </p:nvSpPr>
        <p:spPr>
          <a:xfrm>
            <a:off x="3486894" y="4786759"/>
            <a:ext cx="2352973" cy="32221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Fluorescein staining confirms FB site and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surrounding staining</a:t>
            </a:r>
            <a:endParaRPr lang="en-US" sz="1050" dirty="0"/>
          </a:p>
        </p:txBody>
      </p:sp>
      <p:sp>
        <p:nvSpPr>
          <p:cNvPr id="40" name="SK-7-text-39"/>
          <p:cNvSpPr/>
          <p:nvPr/>
        </p:nvSpPr>
        <p:spPr>
          <a:xfrm>
            <a:off x="3486894" y="5109121"/>
            <a:ext cx="2157859" cy="29482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Remove superficial FBs if trained and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equipment available</a:t>
            </a:r>
            <a:endParaRPr lang="en-US" sz="1050" dirty="0"/>
          </a:p>
        </p:txBody>
      </p:sp>
      <p:sp>
        <p:nvSpPr>
          <p:cNvPr id="41" name="SK-7-text-40"/>
          <p:cNvSpPr/>
          <p:nvPr/>
        </p:nvSpPr>
        <p:spPr>
          <a:xfrm>
            <a:off x="3486894" y="5410944"/>
            <a:ext cx="2291953" cy="32221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073"/>
              </a:lnSpc>
              <a:buNone/>
            </a:pPr>
            <a:r>
              <a:rPr lang="en-US" sz="9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Metal FBs with rust ring: refer urgently</a:t>
            </a:r>
            <a:endParaRPr lang="en-US" sz="975" dirty="0"/>
          </a:p>
          <a:p>
            <a:pPr algn="l" indent="0" marL="0">
              <a:lnSpc>
                <a:spcPts val="1073"/>
              </a:lnSpc>
              <a:buNone/>
            </a:pPr>
            <a:r>
              <a:rPr lang="en-US" sz="9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ophthalmology</a:t>
            </a:r>
            <a:endParaRPr lang="en-US" sz="975" dirty="0"/>
          </a:p>
        </p:txBody>
      </p:sp>
      <p:sp>
        <p:nvSpPr>
          <p:cNvPr id="42" name="SK-7-text-41"/>
          <p:cNvSpPr/>
          <p:nvPr/>
        </p:nvSpPr>
        <p:spPr>
          <a:xfrm>
            <a:off x="3486894" y="5740003"/>
            <a:ext cx="3596640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Do NOT patch the eye</a:t>
            </a:r>
            <a:endParaRPr lang="en-US" sz="1050" dirty="0"/>
          </a:p>
        </p:txBody>
      </p:sp>
      <p:sp>
        <p:nvSpPr>
          <p:cNvPr id="43" name="SK-7-text-42"/>
          <p:cNvSpPr/>
          <p:nvPr/>
        </p:nvSpPr>
        <p:spPr>
          <a:xfrm>
            <a:off x="3486894" y="5890915"/>
            <a:ext cx="6316980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Topical antibiotic cover post-removal</a:t>
            </a:r>
            <a:endParaRPr lang="en-US" sz="1050" dirty="0"/>
          </a:p>
        </p:txBody>
      </p:sp>
      <p:sp>
        <p:nvSpPr>
          <p:cNvPr id="44" name="SK-7-text-43"/>
          <p:cNvSpPr/>
          <p:nvPr/>
        </p:nvSpPr>
        <p:spPr>
          <a:xfrm>
            <a:off x="3486894" y="6048673"/>
            <a:ext cx="2109192" cy="31536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Eye protection counselling — always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wear goggles when grinding</a:t>
            </a:r>
            <a:endParaRPr lang="en-US" sz="1050" dirty="0"/>
          </a:p>
        </p:txBody>
      </p:sp>
      <p:sp>
        <p:nvSpPr>
          <p:cNvPr id="45" name="SK-7-text-44"/>
          <p:cNvSpPr/>
          <p:nvPr/>
        </p:nvSpPr>
        <p:spPr>
          <a:xfrm>
            <a:off x="6376392" y="3668911"/>
            <a:ext cx="564070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Subconjunctival Haemorrhage</a:t>
            </a:r>
            <a:endParaRPr lang="en-US" sz="1350" dirty="0"/>
          </a:p>
        </p:txBody>
      </p:sp>
      <p:sp>
        <p:nvSpPr>
          <p:cNvPr id="46" name="SK-7-text-45"/>
          <p:cNvSpPr/>
          <p:nvPr/>
        </p:nvSpPr>
        <p:spPr>
          <a:xfrm>
            <a:off x="6449467" y="3922663"/>
            <a:ext cx="5742533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00" dirty="0">
                <a:solidFill>
                  <a:srgbClr val="007D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VA: 6/6 (normal) | No pain | No discharge</a:t>
            </a:r>
            <a:endParaRPr lang="en-US" sz="900" dirty="0"/>
          </a:p>
        </p:txBody>
      </p:sp>
      <p:sp>
        <p:nvSpPr>
          <p:cNvPr id="47" name="SK-7-text-46"/>
          <p:cNvSpPr/>
          <p:nvPr/>
        </p:nvSpPr>
        <p:spPr>
          <a:xfrm>
            <a:off x="6583561" y="4217640"/>
            <a:ext cx="1853059" cy="32905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Dramatic appearance — almost</a:t>
            </a:r>
            <a:endParaRPr lang="en-US" sz="1050" dirty="0"/>
          </a:p>
          <a:p>
            <a:pPr algn="ctr" indent="0" marL="0">
              <a:lnSpc>
                <a:spcPts val="1155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benign</a:t>
            </a:r>
            <a:endParaRPr lang="en-US" sz="1050" dirty="0"/>
          </a:p>
        </p:txBody>
      </p:sp>
      <p:sp>
        <p:nvSpPr>
          <p:cNvPr id="48" name="SK-7-text-47"/>
          <p:cNvSpPr/>
          <p:nvPr/>
        </p:nvSpPr>
        <p:spPr>
          <a:xfrm>
            <a:off x="6327577" y="4649688"/>
            <a:ext cx="2218879" cy="30167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Reassure — resolves spontaneously in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2–3 weeks</a:t>
            </a:r>
            <a:endParaRPr lang="en-US" sz="1050" dirty="0"/>
          </a:p>
        </p:txBody>
      </p:sp>
      <p:sp>
        <p:nvSpPr>
          <p:cNvPr id="49" name="SK-7-text-48"/>
          <p:cNvSpPr/>
          <p:nvPr/>
        </p:nvSpPr>
        <p:spPr>
          <a:xfrm>
            <a:off x="6327577" y="4965055"/>
            <a:ext cx="2096988" cy="30852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Check blood pressure (hypertension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association)</a:t>
            </a:r>
            <a:endParaRPr lang="en-US" sz="1050" dirty="0"/>
          </a:p>
        </p:txBody>
      </p:sp>
      <p:sp>
        <p:nvSpPr>
          <p:cNvPr id="50" name="SK-7-text-49"/>
          <p:cNvSpPr/>
          <p:nvPr/>
        </p:nvSpPr>
        <p:spPr>
          <a:xfrm>
            <a:off x="6327577" y="5280571"/>
            <a:ext cx="5836920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Review anticoagulation medications</a:t>
            </a:r>
            <a:endParaRPr lang="en-US" sz="1050" dirty="0"/>
          </a:p>
        </p:txBody>
      </p:sp>
      <p:sp>
        <p:nvSpPr>
          <p:cNvPr id="51" name="SK-7-text-50"/>
          <p:cNvSpPr/>
          <p:nvPr/>
        </p:nvSpPr>
        <p:spPr>
          <a:xfrm>
            <a:off x="6327577" y="5445175"/>
            <a:ext cx="2133600" cy="30167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Ask about Valsalva trigger (coughing,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straining, vomiting)</a:t>
            </a:r>
            <a:endParaRPr lang="en-US" sz="1050" dirty="0"/>
          </a:p>
        </p:txBody>
      </p:sp>
      <p:sp>
        <p:nvSpPr>
          <p:cNvPr id="52" name="SK-7-text-51"/>
          <p:cNvSpPr/>
          <p:nvPr/>
        </p:nvSpPr>
        <p:spPr>
          <a:xfrm>
            <a:off x="6327577" y="5746998"/>
            <a:ext cx="2291953" cy="31536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If bilateral or recurrent → investigate for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bleeding disorder</a:t>
            </a:r>
            <a:endParaRPr lang="en-US" sz="1050" dirty="0"/>
          </a:p>
        </p:txBody>
      </p:sp>
      <p:sp>
        <p:nvSpPr>
          <p:cNvPr id="53" name="SK-7-text-52"/>
          <p:cNvSpPr/>
          <p:nvPr/>
        </p:nvSpPr>
        <p:spPr>
          <a:xfrm>
            <a:off x="6327577" y="6062365"/>
            <a:ext cx="2133600" cy="30167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No eye drops or treatment needed in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uncomplicated cases</a:t>
            </a:r>
            <a:endParaRPr lang="en-US" sz="1050" dirty="0"/>
          </a:p>
        </p:txBody>
      </p:sp>
      <p:sp>
        <p:nvSpPr>
          <p:cNvPr id="54" name="SK-7-text-53"/>
          <p:cNvSpPr/>
          <p:nvPr/>
        </p:nvSpPr>
        <p:spPr>
          <a:xfrm>
            <a:off x="9241482" y="3662065"/>
            <a:ext cx="287083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Blepharitis</a:t>
            </a:r>
            <a:endParaRPr lang="en-US" sz="1650" dirty="0"/>
          </a:p>
        </p:txBody>
      </p:sp>
      <p:sp>
        <p:nvSpPr>
          <p:cNvPr id="55" name="SK-7-text-54"/>
          <p:cNvSpPr/>
          <p:nvPr/>
        </p:nvSpPr>
        <p:spPr>
          <a:xfrm>
            <a:off x="9436596" y="3922663"/>
            <a:ext cx="1877467" cy="32905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7D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Chronic, recurrent | Gritty, burning,</a:t>
            </a:r>
            <a:endParaRPr lang="en-US" sz="1050" dirty="0"/>
          </a:p>
          <a:p>
            <a:pPr algn="ctr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7D8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irritated eyes</a:t>
            </a:r>
            <a:endParaRPr lang="en-US" sz="1050" dirty="0"/>
          </a:p>
        </p:txBody>
      </p:sp>
      <p:sp>
        <p:nvSpPr>
          <p:cNvPr id="56" name="SK-7-text-55"/>
          <p:cNvSpPr/>
          <p:nvPr/>
        </p:nvSpPr>
        <p:spPr>
          <a:xfrm>
            <a:off x="9374088" y="4375398"/>
            <a:ext cx="195366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Manage, don't cure — like atopy</a:t>
            </a:r>
            <a:endParaRPr lang="en-US" sz="1050" dirty="0"/>
          </a:p>
        </p:txBody>
      </p:sp>
      <p:sp>
        <p:nvSpPr>
          <p:cNvPr id="57" name="SK-7-text-56"/>
          <p:cNvSpPr/>
          <p:nvPr/>
        </p:nvSpPr>
        <p:spPr>
          <a:xfrm>
            <a:off x="9168259" y="4649688"/>
            <a:ext cx="302374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Lid hygiene routine (twice daily, long-term):</a:t>
            </a:r>
            <a:endParaRPr lang="en-US" sz="900" dirty="0"/>
          </a:p>
        </p:txBody>
      </p:sp>
      <p:sp>
        <p:nvSpPr>
          <p:cNvPr id="58" name="SK-7-text-57"/>
          <p:cNvSpPr/>
          <p:nvPr/>
        </p:nvSpPr>
        <p:spPr>
          <a:xfrm>
            <a:off x="9278094" y="4821138"/>
            <a:ext cx="2913906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Warm compress to lids for 1–2 minutes</a:t>
            </a:r>
            <a:endParaRPr lang="en-US" sz="1050" dirty="0"/>
          </a:p>
        </p:txBody>
      </p:sp>
      <p:sp>
        <p:nvSpPr>
          <p:cNvPr id="59" name="SK-7-text-58"/>
          <p:cNvSpPr/>
          <p:nvPr/>
        </p:nvSpPr>
        <p:spPr>
          <a:xfrm>
            <a:off x="9278094" y="4985742"/>
            <a:ext cx="2267694" cy="30167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Lid scrub with diluted baby shampoo or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proprietary wipes</a:t>
            </a:r>
            <a:endParaRPr lang="en-US" sz="1050" dirty="0"/>
          </a:p>
        </p:txBody>
      </p:sp>
      <p:sp>
        <p:nvSpPr>
          <p:cNvPr id="60" name="SK-7-text-59"/>
          <p:cNvSpPr/>
          <p:nvPr/>
        </p:nvSpPr>
        <p:spPr>
          <a:xfrm>
            <a:off x="9168259" y="5294263"/>
            <a:ext cx="3023741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Lubricating drops for dry eye component</a:t>
            </a:r>
            <a:endParaRPr lang="en-US" sz="1050" dirty="0"/>
          </a:p>
        </p:txBody>
      </p:sp>
      <p:sp>
        <p:nvSpPr>
          <p:cNvPr id="61" name="SK-7-text-60"/>
          <p:cNvSpPr/>
          <p:nvPr/>
        </p:nvSpPr>
        <p:spPr>
          <a:xfrm>
            <a:off x="9168259" y="5452021"/>
            <a:ext cx="2450455" cy="29482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Topical chloramphenicol for acute bacterial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superinfection</a:t>
            </a:r>
            <a:endParaRPr lang="en-US" sz="1050" dirty="0"/>
          </a:p>
        </p:txBody>
      </p:sp>
      <p:sp>
        <p:nvSpPr>
          <p:cNvPr id="62" name="SK-7-text-61"/>
          <p:cNvSpPr/>
          <p:nvPr/>
        </p:nvSpPr>
        <p:spPr>
          <a:xfrm>
            <a:off x="9168259" y="5760690"/>
            <a:ext cx="1962894" cy="30167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Fusidic acid gel for staphylococcal</a:t>
            </a:r>
            <a:endParaRPr lang="en-US" sz="1050" dirty="0"/>
          </a:p>
          <a:p>
            <a:pPr algn="l" indent="0" marL="0">
              <a:lnSpc>
                <a:spcPts val="1155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blepharitis</a:t>
            </a:r>
            <a:endParaRPr lang="en-US" sz="1050" dirty="0"/>
          </a:p>
        </p:txBody>
      </p:sp>
      <p:sp>
        <p:nvSpPr>
          <p:cNvPr id="63" name="SK-7-text-62"/>
          <p:cNvSpPr/>
          <p:nvPr/>
        </p:nvSpPr>
        <p:spPr>
          <a:xfrm>
            <a:off x="9168259" y="6069211"/>
            <a:ext cx="2426196" cy="30167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073"/>
              </a:lnSpc>
              <a:buNone/>
            </a:pPr>
            <a:r>
              <a:rPr lang="en-US" sz="9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Chalazion/stye: warm compress first; refer</a:t>
            </a:r>
            <a:endParaRPr lang="en-US" sz="975" dirty="0"/>
          </a:p>
          <a:p>
            <a:pPr algn="l" indent="0" marL="0">
              <a:lnSpc>
                <a:spcPts val="1073"/>
              </a:lnSpc>
              <a:buNone/>
            </a:pPr>
            <a:r>
              <a:rPr lang="en-US" sz="9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persistent</a:t>
            </a:r>
            <a:endParaRPr lang="en-US" sz="975" dirty="0"/>
          </a:p>
        </p:txBody>
      </p:sp>
      <p:sp>
        <p:nvSpPr>
          <p:cNvPr id="64" name="SK-7-text-63"/>
          <p:cNvSpPr/>
          <p:nvPr/>
        </p:nvSpPr>
        <p:spPr>
          <a:xfrm>
            <a:off x="475357" y="6679555"/>
            <a:ext cx="5836920" cy="15076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www.bradfordvts.co.uk</a:t>
            </a:r>
            <a:endParaRPr lang="en-US" sz="1050" dirty="0"/>
          </a:p>
        </p:txBody>
      </p:sp>
      <p:sp>
        <p:nvSpPr>
          <p:cNvPr id="65" name="SK-7-text-64"/>
          <p:cNvSpPr/>
          <p:nvPr/>
        </p:nvSpPr>
        <p:spPr>
          <a:xfrm>
            <a:off x="9985177" y="6679555"/>
            <a:ext cx="2206823" cy="15760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 | NICE CKS 2024/2025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24786"/>
            <a:ext cx="12192000" cy="233065"/>
          </a:xfrm>
          <a:prstGeom prst="rect">
            <a:avLst/>
          </a:prstGeom>
        </p:spPr>
      </p:pic>
      <p:pic>
        <p:nvPicPr>
          <p:cNvPr id="4" name="SK-8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298" cy="6624786"/>
          </a:xfrm>
          <a:prstGeom prst="rect">
            <a:avLst/>
          </a:prstGeom>
        </p:spPr>
      </p:pic>
      <p:pic>
        <p:nvPicPr>
          <p:cNvPr id="5" name="SK-8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9" y="864096"/>
            <a:ext cx="182761" cy="308521"/>
          </a:xfrm>
          <a:prstGeom prst="rect">
            <a:avLst/>
          </a:prstGeom>
        </p:spPr>
      </p:pic>
      <p:pic>
        <p:nvPicPr>
          <p:cNvPr id="6" name="SK-8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82" y="4581079"/>
            <a:ext cx="73075" cy="685800"/>
          </a:xfrm>
          <a:prstGeom prst="rect">
            <a:avLst/>
          </a:prstGeom>
        </p:spPr>
      </p:pic>
      <p:pic>
        <p:nvPicPr>
          <p:cNvPr id="7" name="SK-8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357" y="1289298"/>
            <a:ext cx="11350675" cy="5033665"/>
          </a:xfrm>
          <a:prstGeom prst="rect">
            <a:avLst/>
          </a:prstGeom>
        </p:spPr>
      </p:pic>
      <p:pic>
        <p:nvPicPr>
          <p:cNvPr id="8" name="SK-8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357" y="1289298"/>
            <a:ext cx="2299097" cy="312390"/>
          </a:xfrm>
          <a:prstGeom prst="rect">
            <a:avLst/>
          </a:prstGeom>
        </p:spPr>
      </p:pic>
      <p:pic>
        <p:nvPicPr>
          <p:cNvPr id="9" name="SK-8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74454" y="1289298"/>
            <a:ext cx="725537" cy="312390"/>
          </a:xfrm>
          <a:prstGeom prst="rect">
            <a:avLst/>
          </a:prstGeom>
        </p:spPr>
      </p:pic>
      <p:pic>
        <p:nvPicPr>
          <p:cNvPr id="10" name="SK-8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99991" y="1289298"/>
            <a:ext cx="1199406" cy="312390"/>
          </a:xfrm>
          <a:prstGeom prst="rect">
            <a:avLst/>
          </a:prstGeom>
        </p:spPr>
      </p:pic>
      <p:pic>
        <p:nvPicPr>
          <p:cNvPr id="11" name="SK-8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99397" y="1289298"/>
            <a:ext cx="1000720" cy="312390"/>
          </a:xfrm>
          <a:prstGeom prst="rect">
            <a:avLst/>
          </a:prstGeom>
        </p:spPr>
      </p:pic>
      <p:pic>
        <p:nvPicPr>
          <p:cNvPr id="12" name="SK-8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00117" y="1289298"/>
            <a:ext cx="965448" cy="312390"/>
          </a:xfrm>
          <a:prstGeom prst="rect">
            <a:avLst/>
          </a:prstGeom>
        </p:spPr>
      </p:pic>
      <p:pic>
        <p:nvPicPr>
          <p:cNvPr id="13" name="SK-8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5565" y="1289298"/>
            <a:ext cx="1737420" cy="312390"/>
          </a:xfrm>
          <a:prstGeom prst="rect">
            <a:avLst/>
          </a:prstGeom>
        </p:spPr>
      </p:pic>
      <p:pic>
        <p:nvPicPr>
          <p:cNvPr id="14" name="SK-8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02985" y="1289298"/>
            <a:ext cx="1022449" cy="312390"/>
          </a:xfrm>
          <a:prstGeom prst="rect">
            <a:avLst/>
          </a:prstGeom>
        </p:spPr>
      </p:pic>
      <p:pic>
        <p:nvPicPr>
          <p:cNvPr id="15" name="SK-8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25434" y="1289298"/>
            <a:ext cx="1270843" cy="312390"/>
          </a:xfrm>
          <a:prstGeom prst="rect">
            <a:avLst/>
          </a:prstGeom>
        </p:spPr>
      </p:pic>
      <p:pic>
        <p:nvPicPr>
          <p:cNvPr id="16" name="SK-8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96277" y="1289298"/>
            <a:ext cx="1129754" cy="312390"/>
          </a:xfrm>
          <a:prstGeom prst="rect">
            <a:avLst/>
          </a:prstGeom>
        </p:spPr>
      </p:pic>
      <p:pic>
        <p:nvPicPr>
          <p:cNvPr id="17" name="SK-8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5357" y="1601688"/>
            <a:ext cx="11350675" cy="363141"/>
          </a:xfrm>
          <a:prstGeom prst="rect">
            <a:avLst/>
          </a:prstGeom>
        </p:spPr>
      </p:pic>
      <p:pic>
        <p:nvPicPr>
          <p:cNvPr id="18" name="SK-8-img-17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5357" y="1601688"/>
            <a:ext cx="2299097" cy="363141"/>
          </a:xfrm>
          <a:prstGeom prst="rect">
            <a:avLst/>
          </a:prstGeom>
        </p:spPr>
      </p:pic>
      <p:pic>
        <p:nvPicPr>
          <p:cNvPr id="19" name="SK-8-img-18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74454" y="1601688"/>
            <a:ext cx="725537" cy="363141"/>
          </a:xfrm>
          <a:prstGeom prst="rect">
            <a:avLst/>
          </a:prstGeom>
        </p:spPr>
      </p:pic>
      <p:pic>
        <p:nvPicPr>
          <p:cNvPr id="20" name="SK-8-img-19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99991" y="1601688"/>
            <a:ext cx="1199406" cy="363141"/>
          </a:xfrm>
          <a:prstGeom prst="rect">
            <a:avLst/>
          </a:prstGeom>
        </p:spPr>
      </p:pic>
      <p:pic>
        <p:nvPicPr>
          <p:cNvPr id="21" name="SK-8-img-20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699397" y="1601688"/>
            <a:ext cx="1000720" cy="363141"/>
          </a:xfrm>
          <a:prstGeom prst="rect">
            <a:avLst/>
          </a:prstGeom>
        </p:spPr>
      </p:pic>
      <p:pic>
        <p:nvPicPr>
          <p:cNvPr id="22" name="SK-8-img-21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00117" y="1601688"/>
            <a:ext cx="965448" cy="363141"/>
          </a:xfrm>
          <a:prstGeom prst="rect">
            <a:avLst/>
          </a:prstGeom>
        </p:spPr>
      </p:pic>
      <p:pic>
        <p:nvPicPr>
          <p:cNvPr id="23" name="SK-8-img-22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65565" y="1601688"/>
            <a:ext cx="1737420" cy="363141"/>
          </a:xfrm>
          <a:prstGeom prst="rect">
            <a:avLst/>
          </a:prstGeom>
        </p:spPr>
      </p:pic>
      <p:pic>
        <p:nvPicPr>
          <p:cNvPr id="24" name="SK-8-img-23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402985" y="1601688"/>
            <a:ext cx="1022449" cy="363141"/>
          </a:xfrm>
          <a:prstGeom prst="rect">
            <a:avLst/>
          </a:prstGeom>
        </p:spPr>
      </p:pic>
      <p:pic>
        <p:nvPicPr>
          <p:cNvPr id="25" name="SK-8-img-24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425434" y="1601688"/>
            <a:ext cx="1270843" cy="363141"/>
          </a:xfrm>
          <a:prstGeom prst="rect">
            <a:avLst/>
          </a:prstGeom>
        </p:spPr>
      </p:pic>
      <p:pic>
        <p:nvPicPr>
          <p:cNvPr id="26" name="SK-8-img-25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696277" y="1601688"/>
            <a:ext cx="1129754" cy="363141"/>
          </a:xfrm>
          <a:prstGeom prst="rect">
            <a:avLst/>
          </a:prstGeom>
        </p:spPr>
      </p:pic>
      <p:pic>
        <p:nvPicPr>
          <p:cNvPr id="27" name="SK-8-img-26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75357" y="1964829"/>
            <a:ext cx="11350675" cy="363141"/>
          </a:xfrm>
          <a:prstGeom prst="rect">
            <a:avLst/>
          </a:prstGeom>
        </p:spPr>
      </p:pic>
      <p:pic>
        <p:nvPicPr>
          <p:cNvPr id="28" name="SK-8-img-27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75357" y="1964829"/>
            <a:ext cx="2299097" cy="363141"/>
          </a:xfrm>
          <a:prstGeom prst="rect">
            <a:avLst/>
          </a:prstGeom>
        </p:spPr>
      </p:pic>
      <p:pic>
        <p:nvPicPr>
          <p:cNvPr id="29" name="SK-8-img-28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774454" y="1964829"/>
            <a:ext cx="725537" cy="363141"/>
          </a:xfrm>
          <a:prstGeom prst="rect">
            <a:avLst/>
          </a:prstGeom>
        </p:spPr>
      </p:pic>
      <p:pic>
        <p:nvPicPr>
          <p:cNvPr id="30" name="SK-8-img-29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499991" y="1964829"/>
            <a:ext cx="1199406" cy="363141"/>
          </a:xfrm>
          <a:prstGeom prst="rect">
            <a:avLst/>
          </a:prstGeom>
        </p:spPr>
      </p:pic>
      <p:pic>
        <p:nvPicPr>
          <p:cNvPr id="31" name="SK-8-img-30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699397" y="1964829"/>
            <a:ext cx="1000720" cy="363141"/>
          </a:xfrm>
          <a:prstGeom prst="rect">
            <a:avLst/>
          </a:prstGeom>
        </p:spPr>
      </p:pic>
      <p:pic>
        <p:nvPicPr>
          <p:cNvPr id="32" name="SK-8-img-31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700117" y="1964829"/>
            <a:ext cx="965448" cy="363141"/>
          </a:xfrm>
          <a:prstGeom prst="rect">
            <a:avLst/>
          </a:prstGeom>
        </p:spPr>
      </p:pic>
      <p:pic>
        <p:nvPicPr>
          <p:cNvPr id="33" name="SK-8-img-32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665565" y="1964829"/>
            <a:ext cx="1737420" cy="363141"/>
          </a:xfrm>
          <a:prstGeom prst="rect">
            <a:avLst/>
          </a:prstGeom>
        </p:spPr>
      </p:pic>
      <p:pic>
        <p:nvPicPr>
          <p:cNvPr id="34" name="SK-8-img-33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402985" y="1964829"/>
            <a:ext cx="1022449" cy="363141"/>
          </a:xfrm>
          <a:prstGeom prst="rect">
            <a:avLst/>
          </a:prstGeom>
        </p:spPr>
      </p:pic>
      <p:pic>
        <p:nvPicPr>
          <p:cNvPr id="35" name="SK-8-img-34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425434" y="1964829"/>
            <a:ext cx="1270843" cy="363141"/>
          </a:xfrm>
          <a:prstGeom prst="rect">
            <a:avLst/>
          </a:prstGeom>
        </p:spPr>
      </p:pic>
      <p:pic>
        <p:nvPicPr>
          <p:cNvPr id="36" name="SK-8-img-35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0696277" y="1964829"/>
            <a:ext cx="1129754" cy="363141"/>
          </a:xfrm>
          <a:prstGeom prst="rect">
            <a:avLst/>
          </a:prstGeom>
        </p:spPr>
      </p:pic>
      <p:pic>
        <p:nvPicPr>
          <p:cNvPr id="37" name="SK-8-img-36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475357" y="2327970"/>
            <a:ext cx="11350675" cy="363141"/>
          </a:xfrm>
          <a:prstGeom prst="rect">
            <a:avLst/>
          </a:prstGeom>
        </p:spPr>
      </p:pic>
      <p:pic>
        <p:nvPicPr>
          <p:cNvPr id="38" name="SK-8-img-37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475357" y="2327970"/>
            <a:ext cx="2299097" cy="363141"/>
          </a:xfrm>
          <a:prstGeom prst="rect">
            <a:avLst/>
          </a:prstGeom>
        </p:spPr>
      </p:pic>
      <p:pic>
        <p:nvPicPr>
          <p:cNvPr id="39" name="SK-8-img-38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2774454" y="2327970"/>
            <a:ext cx="725537" cy="363141"/>
          </a:xfrm>
          <a:prstGeom prst="rect">
            <a:avLst/>
          </a:prstGeom>
        </p:spPr>
      </p:pic>
      <p:pic>
        <p:nvPicPr>
          <p:cNvPr id="40" name="SK-8-img-39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3499991" y="2327970"/>
            <a:ext cx="1199406" cy="363141"/>
          </a:xfrm>
          <a:prstGeom prst="rect">
            <a:avLst/>
          </a:prstGeom>
        </p:spPr>
      </p:pic>
      <p:pic>
        <p:nvPicPr>
          <p:cNvPr id="41" name="SK-8-img-40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4699397" y="2327970"/>
            <a:ext cx="1000720" cy="363141"/>
          </a:xfrm>
          <a:prstGeom prst="rect">
            <a:avLst/>
          </a:prstGeom>
        </p:spPr>
      </p:pic>
      <p:pic>
        <p:nvPicPr>
          <p:cNvPr id="42" name="SK-8-img-41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700117" y="2327970"/>
            <a:ext cx="965448" cy="363141"/>
          </a:xfrm>
          <a:prstGeom prst="rect">
            <a:avLst/>
          </a:prstGeom>
        </p:spPr>
      </p:pic>
      <p:pic>
        <p:nvPicPr>
          <p:cNvPr id="43" name="SK-8-img-42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665565" y="2327970"/>
            <a:ext cx="1737420" cy="363141"/>
          </a:xfrm>
          <a:prstGeom prst="rect">
            <a:avLst/>
          </a:prstGeom>
        </p:spPr>
      </p:pic>
      <p:pic>
        <p:nvPicPr>
          <p:cNvPr id="44" name="SK-8-img-43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8402985" y="2327970"/>
            <a:ext cx="1022449" cy="363141"/>
          </a:xfrm>
          <a:prstGeom prst="rect">
            <a:avLst/>
          </a:prstGeom>
        </p:spPr>
      </p:pic>
      <p:pic>
        <p:nvPicPr>
          <p:cNvPr id="45" name="SK-8-img-44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9425434" y="2327970"/>
            <a:ext cx="1270843" cy="363141"/>
          </a:xfrm>
          <a:prstGeom prst="rect">
            <a:avLst/>
          </a:prstGeom>
        </p:spPr>
      </p:pic>
      <p:pic>
        <p:nvPicPr>
          <p:cNvPr id="46" name="SK-8-img-45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0696277" y="2327970"/>
            <a:ext cx="1129754" cy="363141"/>
          </a:xfrm>
          <a:prstGeom prst="rect">
            <a:avLst/>
          </a:prstGeom>
        </p:spPr>
      </p:pic>
      <p:pic>
        <p:nvPicPr>
          <p:cNvPr id="47" name="SK-8-img-46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475357" y="2691110"/>
            <a:ext cx="11350675" cy="363141"/>
          </a:xfrm>
          <a:prstGeom prst="rect">
            <a:avLst/>
          </a:prstGeom>
        </p:spPr>
      </p:pic>
      <p:pic>
        <p:nvPicPr>
          <p:cNvPr id="48" name="SK-8-img-47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475357" y="2691110"/>
            <a:ext cx="2299097" cy="363141"/>
          </a:xfrm>
          <a:prstGeom prst="rect">
            <a:avLst/>
          </a:prstGeom>
        </p:spPr>
      </p:pic>
      <p:pic>
        <p:nvPicPr>
          <p:cNvPr id="49" name="SK-8-img-48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2774454" y="2691110"/>
            <a:ext cx="725537" cy="363141"/>
          </a:xfrm>
          <a:prstGeom prst="rect">
            <a:avLst/>
          </a:prstGeom>
        </p:spPr>
      </p:pic>
      <p:pic>
        <p:nvPicPr>
          <p:cNvPr id="50" name="SK-8-img-49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3499991" y="2691110"/>
            <a:ext cx="1199406" cy="363141"/>
          </a:xfrm>
          <a:prstGeom prst="rect">
            <a:avLst/>
          </a:prstGeom>
        </p:spPr>
      </p:pic>
      <p:pic>
        <p:nvPicPr>
          <p:cNvPr id="51" name="SK-8-img-50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4699397" y="2691110"/>
            <a:ext cx="1000720" cy="363141"/>
          </a:xfrm>
          <a:prstGeom prst="rect">
            <a:avLst/>
          </a:prstGeom>
        </p:spPr>
      </p:pic>
      <p:pic>
        <p:nvPicPr>
          <p:cNvPr id="52" name="SK-8-img-51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5700117" y="2691110"/>
            <a:ext cx="965448" cy="363141"/>
          </a:xfrm>
          <a:prstGeom prst="rect">
            <a:avLst/>
          </a:prstGeom>
        </p:spPr>
      </p:pic>
      <p:pic>
        <p:nvPicPr>
          <p:cNvPr id="53" name="SK-8-img-52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6665565" y="2691110"/>
            <a:ext cx="1737420" cy="363141"/>
          </a:xfrm>
          <a:prstGeom prst="rect">
            <a:avLst/>
          </a:prstGeom>
        </p:spPr>
      </p:pic>
      <p:pic>
        <p:nvPicPr>
          <p:cNvPr id="54" name="SK-8-img-53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8402985" y="2691110"/>
            <a:ext cx="1022449" cy="363141"/>
          </a:xfrm>
          <a:prstGeom prst="rect">
            <a:avLst/>
          </a:prstGeom>
        </p:spPr>
      </p:pic>
      <p:pic>
        <p:nvPicPr>
          <p:cNvPr id="55" name="SK-8-img-54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9425434" y="2691110"/>
            <a:ext cx="1270843" cy="363141"/>
          </a:xfrm>
          <a:prstGeom prst="rect">
            <a:avLst/>
          </a:prstGeom>
        </p:spPr>
      </p:pic>
      <p:pic>
        <p:nvPicPr>
          <p:cNvPr id="56" name="SK-8-img-55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0696277" y="2691110"/>
            <a:ext cx="1129754" cy="363141"/>
          </a:xfrm>
          <a:prstGeom prst="rect">
            <a:avLst/>
          </a:prstGeom>
        </p:spPr>
      </p:pic>
      <p:pic>
        <p:nvPicPr>
          <p:cNvPr id="57" name="SK-8-img-56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475357" y="3054251"/>
            <a:ext cx="11350675" cy="363141"/>
          </a:xfrm>
          <a:prstGeom prst="rect">
            <a:avLst/>
          </a:prstGeom>
        </p:spPr>
      </p:pic>
      <p:pic>
        <p:nvPicPr>
          <p:cNvPr id="58" name="SK-8-img-57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475357" y="3054251"/>
            <a:ext cx="2299097" cy="363141"/>
          </a:xfrm>
          <a:prstGeom prst="rect">
            <a:avLst/>
          </a:prstGeom>
        </p:spPr>
      </p:pic>
      <p:pic>
        <p:nvPicPr>
          <p:cNvPr id="59" name="SK-8-img-58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2774454" y="3054251"/>
            <a:ext cx="725537" cy="363141"/>
          </a:xfrm>
          <a:prstGeom prst="rect">
            <a:avLst/>
          </a:prstGeom>
        </p:spPr>
      </p:pic>
      <p:pic>
        <p:nvPicPr>
          <p:cNvPr id="60" name="SK-8-img-59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3499991" y="3054251"/>
            <a:ext cx="1199406" cy="363141"/>
          </a:xfrm>
          <a:prstGeom prst="rect">
            <a:avLst/>
          </a:prstGeom>
        </p:spPr>
      </p:pic>
      <p:pic>
        <p:nvPicPr>
          <p:cNvPr id="61" name="SK-8-img-60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4699397" y="3054251"/>
            <a:ext cx="1000720" cy="363141"/>
          </a:xfrm>
          <a:prstGeom prst="rect">
            <a:avLst/>
          </a:prstGeom>
        </p:spPr>
      </p:pic>
      <p:pic>
        <p:nvPicPr>
          <p:cNvPr id="62" name="SK-8-img-61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5700117" y="3054251"/>
            <a:ext cx="965448" cy="363141"/>
          </a:xfrm>
          <a:prstGeom prst="rect">
            <a:avLst/>
          </a:prstGeom>
        </p:spPr>
      </p:pic>
      <p:pic>
        <p:nvPicPr>
          <p:cNvPr id="63" name="SK-8-img-62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6665565" y="3054251"/>
            <a:ext cx="1737420" cy="363141"/>
          </a:xfrm>
          <a:prstGeom prst="rect">
            <a:avLst/>
          </a:prstGeom>
        </p:spPr>
      </p:pic>
      <p:pic>
        <p:nvPicPr>
          <p:cNvPr id="64" name="SK-8-img-63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8402985" y="3054251"/>
            <a:ext cx="1022449" cy="363141"/>
          </a:xfrm>
          <a:prstGeom prst="rect">
            <a:avLst/>
          </a:prstGeom>
        </p:spPr>
      </p:pic>
      <p:pic>
        <p:nvPicPr>
          <p:cNvPr id="65" name="SK-8-img-64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9425434" y="3054251"/>
            <a:ext cx="1270843" cy="363141"/>
          </a:xfrm>
          <a:prstGeom prst="rect">
            <a:avLst/>
          </a:prstGeom>
        </p:spPr>
      </p:pic>
      <p:pic>
        <p:nvPicPr>
          <p:cNvPr id="66" name="SK-8-img-65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696277" y="3054251"/>
            <a:ext cx="1129754" cy="363141"/>
          </a:xfrm>
          <a:prstGeom prst="rect">
            <a:avLst/>
          </a:prstGeom>
        </p:spPr>
      </p:pic>
      <p:pic>
        <p:nvPicPr>
          <p:cNvPr id="67" name="SK-8-img-66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475357" y="3417391"/>
            <a:ext cx="11350675" cy="363141"/>
          </a:xfrm>
          <a:prstGeom prst="rect">
            <a:avLst/>
          </a:prstGeom>
        </p:spPr>
      </p:pic>
      <p:pic>
        <p:nvPicPr>
          <p:cNvPr id="68" name="SK-8-img-67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475357" y="3417391"/>
            <a:ext cx="2299097" cy="363141"/>
          </a:xfrm>
          <a:prstGeom prst="rect">
            <a:avLst/>
          </a:prstGeom>
        </p:spPr>
      </p:pic>
      <p:pic>
        <p:nvPicPr>
          <p:cNvPr id="69" name="SK-8-img-68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2774454" y="3417391"/>
            <a:ext cx="725537" cy="363141"/>
          </a:xfrm>
          <a:prstGeom prst="rect">
            <a:avLst/>
          </a:prstGeom>
        </p:spPr>
      </p:pic>
      <p:pic>
        <p:nvPicPr>
          <p:cNvPr id="70" name="SK-8-img-69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3499991" y="3417391"/>
            <a:ext cx="1199406" cy="363141"/>
          </a:xfrm>
          <a:prstGeom prst="rect">
            <a:avLst/>
          </a:prstGeom>
        </p:spPr>
      </p:pic>
      <p:pic>
        <p:nvPicPr>
          <p:cNvPr id="71" name="SK-8-img-70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4699397" y="3417391"/>
            <a:ext cx="1000720" cy="363141"/>
          </a:xfrm>
          <a:prstGeom prst="rect">
            <a:avLst/>
          </a:prstGeom>
        </p:spPr>
      </p:pic>
      <p:pic>
        <p:nvPicPr>
          <p:cNvPr id="72" name="SK-8-img-71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5700117" y="3417391"/>
            <a:ext cx="965448" cy="363141"/>
          </a:xfrm>
          <a:prstGeom prst="rect">
            <a:avLst/>
          </a:prstGeom>
        </p:spPr>
      </p:pic>
      <p:pic>
        <p:nvPicPr>
          <p:cNvPr id="73" name="SK-8-img-72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6665565" y="3417391"/>
            <a:ext cx="1737420" cy="363141"/>
          </a:xfrm>
          <a:prstGeom prst="rect">
            <a:avLst/>
          </a:prstGeom>
        </p:spPr>
      </p:pic>
      <p:pic>
        <p:nvPicPr>
          <p:cNvPr id="74" name="SK-8-img-73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402985" y="3417391"/>
            <a:ext cx="1022449" cy="363141"/>
          </a:xfrm>
          <a:prstGeom prst="rect">
            <a:avLst/>
          </a:prstGeom>
        </p:spPr>
      </p:pic>
      <p:pic>
        <p:nvPicPr>
          <p:cNvPr id="75" name="SK-8-img-74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425434" y="3417391"/>
            <a:ext cx="1270843" cy="363141"/>
          </a:xfrm>
          <a:prstGeom prst="rect">
            <a:avLst/>
          </a:prstGeom>
        </p:spPr>
      </p:pic>
      <p:pic>
        <p:nvPicPr>
          <p:cNvPr id="76" name="SK-8-img-75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10696277" y="3417391"/>
            <a:ext cx="1129754" cy="363141"/>
          </a:xfrm>
          <a:prstGeom prst="rect">
            <a:avLst/>
          </a:prstGeom>
        </p:spPr>
      </p:pic>
      <p:pic>
        <p:nvPicPr>
          <p:cNvPr id="77" name="SK-8-img-76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475357" y="3780532"/>
            <a:ext cx="11350675" cy="363141"/>
          </a:xfrm>
          <a:prstGeom prst="rect">
            <a:avLst/>
          </a:prstGeom>
        </p:spPr>
      </p:pic>
      <p:pic>
        <p:nvPicPr>
          <p:cNvPr id="78" name="SK-8-img-77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475357" y="3780532"/>
            <a:ext cx="2299097" cy="363141"/>
          </a:xfrm>
          <a:prstGeom prst="rect">
            <a:avLst/>
          </a:prstGeom>
        </p:spPr>
      </p:pic>
      <p:pic>
        <p:nvPicPr>
          <p:cNvPr id="79" name="SK-8-img-78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2774454" y="3780532"/>
            <a:ext cx="725537" cy="363141"/>
          </a:xfrm>
          <a:prstGeom prst="rect">
            <a:avLst/>
          </a:prstGeom>
        </p:spPr>
      </p:pic>
      <p:pic>
        <p:nvPicPr>
          <p:cNvPr id="80" name="SK-8-img-79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3499991" y="3780532"/>
            <a:ext cx="1199406" cy="363141"/>
          </a:xfrm>
          <a:prstGeom prst="rect">
            <a:avLst/>
          </a:prstGeom>
        </p:spPr>
      </p:pic>
      <p:pic>
        <p:nvPicPr>
          <p:cNvPr id="81" name="SK-8-img-80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4699397" y="3780532"/>
            <a:ext cx="1000720" cy="363141"/>
          </a:xfrm>
          <a:prstGeom prst="rect">
            <a:avLst/>
          </a:prstGeom>
        </p:spPr>
      </p:pic>
      <p:pic>
        <p:nvPicPr>
          <p:cNvPr id="82" name="SK-8-img-81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5700117" y="3780532"/>
            <a:ext cx="965448" cy="363141"/>
          </a:xfrm>
          <a:prstGeom prst="rect">
            <a:avLst/>
          </a:prstGeom>
        </p:spPr>
      </p:pic>
      <p:pic>
        <p:nvPicPr>
          <p:cNvPr id="83" name="SK-8-img-82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6665565" y="3780532"/>
            <a:ext cx="1737420" cy="363141"/>
          </a:xfrm>
          <a:prstGeom prst="rect">
            <a:avLst/>
          </a:prstGeom>
        </p:spPr>
      </p:pic>
      <p:pic>
        <p:nvPicPr>
          <p:cNvPr id="84" name="SK-8-img-83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8402985" y="3780532"/>
            <a:ext cx="1022449" cy="363141"/>
          </a:xfrm>
          <a:prstGeom prst="rect">
            <a:avLst/>
          </a:prstGeom>
        </p:spPr>
      </p:pic>
      <p:pic>
        <p:nvPicPr>
          <p:cNvPr id="85" name="SK-8-img-84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9425434" y="3780532"/>
            <a:ext cx="1270843" cy="363141"/>
          </a:xfrm>
          <a:prstGeom prst="rect">
            <a:avLst/>
          </a:prstGeom>
        </p:spPr>
      </p:pic>
      <p:pic>
        <p:nvPicPr>
          <p:cNvPr id="86" name="SK-8-img-85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0696277" y="3780532"/>
            <a:ext cx="1129754" cy="363141"/>
          </a:xfrm>
          <a:prstGeom prst="rect">
            <a:avLst/>
          </a:prstGeom>
        </p:spPr>
      </p:pic>
      <p:pic>
        <p:nvPicPr>
          <p:cNvPr id="87" name="SK-8-img-86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475357" y="4143673"/>
            <a:ext cx="11350675" cy="363141"/>
          </a:xfrm>
          <a:prstGeom prst="rect">
            <a:avLst/>
          </a:prstGeom>
        </p:spPr>
      </p:pic>
      <p:pic>
        <p:nvPicPr>
          <p:cNvPr id="88" name="SK-8-img-87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475357" y="4143673"/>
            <a:ext cx="2299097" cy="363141"/>
          </a:xfrm>
          <a:prstGeom prst="rect">
            <a:avLst/>
          </a:prstGeom>
        </p:spPr>
      </p:pic>
      <p:pic>
        <p:nvPicPr>
          <p:cNvPr id="89" name="SK-8-img-88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2774454" y="4143673"/>
            <a:ext cx="725537" cy="363141"/>
          </a:xfrm>
          <a:prstGeom prst="rect">
            <a:avLst/>
          </a:prstGeom>
        </p:spPr>
      </p:pic>
      <p:pic>
        <p:nvPicPr>
          <p:cNvPr id="90" name="SK-8-img-89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3499991" y="4143673"/>
            <a:ext cx="1199406" cy="363141"/>
          </a:xfrm>
          <a:prstGeom prst="rect">
            <a:avLst/>
          </a:prstGeom>
        </p:spPr>
      </p:pic>
      <p:pic>
        <p:nvPicPr>
          <p:cNvPr id="91" name="SK-8-img-90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4699397" y="4143673"/>
            <a:ext cx="1000720" cy="363141"/>
          </a:xfrm>
          <a:prstGeom prst="rect">
            <a:avLst/>
          </a:prstGeom>
        </p:spPr>
      </p:pic>
      <p:pic>
        <p:nvPicPr>
          <p:cNvPr id="92" name="SK-8-img-91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5700117" y="4143673"/>
            <a:ext cx="965448" cy="363141"/>
          </a:xfrm>
          <a:prstGeom prst="rect">
            <a:avLst/>
          </a:prstGeom>
        </p:spPr>
      </p:pic>
      <p:pic>
        <p:nvPicPr>
          <p:cNvPr id="93" name="SK-8-img-92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665565" y="4143673"/>
            <a:ext cx="1737420" cy="363141"/>
          </a:xfrm>
          <a:prstGeom prst="rect">
            <a:avLst/>
          </a:prstGeom>
        </p:spPr>
      </p:pic>
      <p:pic>
        <p:nvPicPr>
          <p:cNvPr id="94" name="SK-8-img-93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8402985" y="4143673"/>
            <a:ext cx="1022449" cy="363141"/>
          </a:xfrm>
          <a:prstGeom prst="rect">
            <a:avLst/>
          </a:prstGeom>
        </p:spPr>
      </p:pic>
      <p:pic>
        <p:nvPicPr>
          <p:cNvPr id="95" name="SK-8-img-94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9425434" y="4143673"/>
            <a:ext cx="1270843" cy="363141"/>
          </a:xfrm>
          <a:prstGeom prst="rect">
            <a:avLst/>
          </a:prstGeom>
        </p:spPr>
      </p:pic>
      <p:pic>
        <p:nvPicPr>
          <p:cNvPr id="96" name="SK-8-img-95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0696277" y="4143673"/>
            <a:ext cx="1129754" cy="363141"/>
          </a:xfrm>
          <a:prstGeom prst="rect">
            <a:avLst/>
          </a:prstGeom>
        </p:spPr>
      </p:pic>
      <p:pic>
        <p:nvPicPr>
          <p:cNvPr id="97" name="SK-8-img-96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475357" y="4506813"/>
            <a:ext cx="11350675" cy="363141"/>
          </a:xfrm>
          <a:prstGeom prst="rect">
            <a:avLst/>
          </a:prstGeom>
        </p:spPr>
      </p:pic>
      <p:pic>
        <p:nvPicPr>
          <p:cNvPr id="98" name="SK-8-img-97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475357" y="4506813"/>
            <a:ext cx="2299097" cy="363141"/>
          </a:xfrm>
          <a:prstGeom prst="rect">
            <a:avLst/>
          </a:prstGeom>
        </p:spPr>
      </p:pic>
      <p:pic>
        <p:nvPicPr>
          <p:cNvPr id="99" name="SK-8-img-98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2774454" y="4506813"/>
            <a:ext cx="725537" cy="363141"/>
          </a:xfrm>
          <a:prstGeom prst="rect">
            <a:avLst/>
          </a:prstGeom>
        </p:spPr>
      </p:pic>
      <p:pic>
        <p:nvPicPr>
          <p:cNvPr id="100" name="SK-8-img-99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3499991" y="4506813"/>
            <a:ext cx="1199406" cy="363141"/>
          </a:xfrm>
          <a:prstGeom prst="rect">
            <a:avLst/>
          </a:prstGeom>
        </p:spPr>
      </p:pic>
      <p:pic>
        <p:nvPicPr>
          <p:cNvPr id="101" name="SK-8-img-100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4699397" y="4506813"/>
            <a:ext cx="1000720" cy="363141"/>
          </a:xfrm>
          <a:prstGeom prst="rect">
            <a:avLst/>
          </a:prstGeom>
        </p:spPr>
      </p:pic>
      <p:pic>
        <p:nvPicPr>
          <p:cNvPr id="102" name="SK-8-img-101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5700117" y="4506813"/>
            <a:ext cx="965448" cy="363141"/>
          </a:xfrm>
          <a:prstGeom prst="rect">
            <a:avLst/>
          </a:prstGeom>
        </p:spPr>
      </p:pic>
      <p:pic>
        <p:nvPicPr>
          <p:cNvPr id="103" name="SK-8-img-102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6665565" y="4506813"/>
            <a:ext cx="1737420" cy="363141"/>
          </a:xfrm>
          <a:prstGeom prst="rect">
            <a:avLst/>
          </a:prstGeom>
        </p:spPr>
      </p:pic>
      <p:pic>
        <p:nvPicPr>
          <p:cNvPr id="104" name="SK-8-img-103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8402985" y="4506813"/>
            <a:ext cx="1022449" cy="363141"/>
          </a:xfrm>
          <a:prstGeom prst="rect">
            <a:avLst/>
          </a:prstGeom>
        </p:spPr>
      </p:pic>
      <p:pic>
        <p:nvPicPr>
          <p:cNvPr id="105" name="SK-8-img-104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9425434" y="4506813"/>
            <a:ext cx="1270843" cy="363141"/>
          </a:xfrm>
          <a:prstGeom prst="rect">
            <a:avLst/>
          </a:prstGeom>
        </p:spPr>
      </p:pic>
      <p:pic>
        <p:nvPicPr>
          <p:cNvPr id="106" name="SK-8-img-105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0696277" y="4506813"/>
            <a:ext cx="1129754" cy="363141"/>
          </a:xfrm>
          <a:prstGeom prst="rect">
            <a:avLst/>
          </a:prstGeom>
        </p:spPr>
      </p:pic>
      <p:pic>
        <p:nvPicPr>
          <p:cNvPr id="107" name="SK-8-img-106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475357" y="4869954"/>
            <a:ext cx="11350675" cy="363141"/>
          </a:xfrm>
          <a:prstGeom prst="rect">
            <a:avLst/>
          </a:prstGeom>
        </p:spPr>
      </p:pic>
      <p:pic>
        <p:nvPicPr>
          <p:cNvPr id="108" name="SK-8-img-107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475357" y="4869954"/>
            <a:ext cx="2299097" cy="363141"/>
          </a:xfrm>
          <a:prstGeom prst="rect">
            <a:avLst/>
          </a:prstGeom>
        </p:spPr>
      </p:pic>
      <p:pic>
        <p:nvPicPr>
          <p:cNvPr id="109" name="SK-8-img-108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2774454" y="4869954"/>
            <a:ext cx="725537" cy="363141"/>
          </a:xfrm>
          <a:prstGeom prst="rect">
            <a:avLst/>
          </a:prstGeom>
        </p:spPr>
      </p:pic>
      <p:pic>
        <p:nvPicPr>
          <p:cNvPr id="110" name="SK-8-img-109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3499991" y="4869954"/>
            <a:ext cx="1199406" cy="363141"/>
          </a:xfrm>
          <a:prstGeom prst="rect">
            <a:avLst/>
          </a:prstGeom>
        </p:spPr>
      </p:pic>
      <p:pic>
        <p:nvPicPr>
          <p:cNvPr id="111" name="SK-8-img-110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4699397" y="4869954"/>
            <a:ext cx="1000720" cy="363141"/>
          </a:xfrm>
          <a:prstGeom prst="rect">
            <a:avLst/>
          </a:prstGeom>
        </p:spPr>
      </p:pic>
      <p:pic>
        <p:nvPicPr>
          <p:cNvPr id="112" name="SK-8-img-111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5700117" y="4869954"/>
            <a:ext cx="965448" cy="363141"/>
          </a:xfrm>
          <a:prstGeom prst="rect">
            <a:avLst/>
          </a:prstGeom>
        </p:spPr>
      </p:pic>
      <p:pic>
        <p:nvPicPr>
          <p:cNvPr id="113" name="SK-8-img-112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6665565" y="4869954"/>
            <a:ext cx="1737420" cy="363141"/>
          </a:xfrm>
          <a:prstGeom prst="rect">
            <a:avLst/>
          </a:prstGeom>
        </p:spPr>
      </p:pic>
      <p:pic>
        <p:nvPicPr>
          <p:cNvPr id="114" name="SK-8-img-113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8402985" y="4869954"/>
            <a:ext cx="1022449" cy="363141"/>
          </a:xfrm>
          <a:prstGeom prst="rect">
            <a:avLst/>
          </a:prstGeom>
        </p:spPr>
      </p:pic>
      <p:pic>
        <p:nvPicPr>
          <p:cNvPr id="115" name="SK-8-img-114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9425434" y="4869954"/>
            <a:ext cx="1270843" cy="363141"/>
          </a:xfrm>
          <a:prstGeom prst="rect">
            <a:avLst/>
          </a:prstGeom>
        </p:spPr>
      </p:pic>
      <p:pic>
        <p:nvPicPr>
          <p:cNvPr id="116" name="SK-8-img-115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10696277" y="4869954"/>
            <a:ext cx="1129754" cy="363141"/>
          </a:xfrm>
          <a:prstGeom prst="rect">
            <a:avLst/>
          </a:prstGeom>
        </p:spPr>
      </p:pic>
      <p:pic>
        <p:nvPicPr>
          <p:cNvPr id="117" name="SK-8-img-116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475357" y="5233095"/>
            <a:ext cx="11350675" cy="363141"/>
          </a:xfrm>
          <a:prstGeom prst="rect">
            <a:avLst/>
          </a:prstGeom>
        </p:spPr>
      </p:pic>
      <p:pic>
        <p:nvPicPr>
          <p:cNvPr id="118" name="SK-8-img-117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475357" y="5233095"/>
            <a:ext cx="2299097" cy="363141"/>
          </a:xfrm>
          <a:prstGeom prst="rect">
            <a:avLst/>
          </a:prstGeom>
        </p:spPr>
      </p:pic>
      <p:pic>
        <p:nvPicPr>
          <p:cNvPr id="119" name="SK-8-img-118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2774454" y="5233095"/>
            <a:ext cx="725537" cy="363141"/>
          </a:xfrm>
          <a:prstGeom prst="rect">
            <a:avLst/>
          </a:prstGeom>
        </p:spPr>
      </p:pic>
      <p:pic>
        <p:nvPicPr>
          <p:cNvPr id="120" name="SK-8-img-119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3499991" y="5233095"/>
            <a:ext cx="1199406" cy="363141"/>
          </a:xfrm>
          <a:prstGeom prst="rect">
            <a:avLst/>
          </a:prstGeom>
        </p:spPr>
      </p:pic>
      <p:pic>
        <p:nvPicPr>
          <p:cNvPr id="121" name="SK-8-img-120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4699397" y="5233095"/>
            <a:ext cx="1000720" cy="363141"/>
          </a:xfrm>
          <a:prstGeom prst="rect">
            <a:avLst/>
          </a:prstGeom>
        </p:spPr>
      </p:pic>
      <p:pic>
        <p:nvPicPr>
          <p:cNvPr id="122" name="SK-8-img-121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5700117" y="5233095"/>
            <a:ext cx="965448" cy="363141"/>
          </a:xfrm>
          <a:prstGeom prst="rect">
            <a:avLst/>
          </a:prstGeom>
        </p:spPr>
      </p:pic>
      <p:pic>
        <p:nvPicPr>
          <p:cNvPr id="123" name="SK-8-img-122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6665565" y="5233095"/>
            <a:ext cx="1737420" cy="363141"/>
          </a:xfrm>
          <a:prstGeom prst="rect">
            <a:avLst/>
          </a:prstGeom>
        </p:spPr>
      </p:pic>
      <p:pic>
        <p:nvPicPr>
          <p:cNvPr id="124" name="SK-8-img-123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8402985" y="5233095"/>
            <a:ext cx="1022449" cy="363141"/>
          </a:xfrm>
          <a:prstGeom prst="rect">
            <a:avLst/>
          </a:prstGeom>
        </p:spPr>
      </p:pic>
      <p:pic>
        <p:nvPicPr>
          <p:cNvPr id="125" name="SK-8-img-124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9425434" y="5233095"/>
            <a:ext cx="1270843" cy="363141"/>
          </a:xfrm>
          <a:prstGeom prst="rect">
            <a:avLst/>
          </a:prstGeom>
        </p:spPr>
      </p:pic>
      <p:pic>
        <p:nvPicPr>
          <p:cNvPr id="126" name="SK-8-img-125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0696277" y="5233095"/>
            <a:ext cx="1129754" cy="363141"/>
          </a:xfrm>
          <a:prstGeom prst="rect">
            <a:avLst/>
          </a:prstGeom>
        </p:spPr>
      </p:pic>
      <p:pic>
        <p:nvPicPr>
          <p:cNvPr id="127" name="SK-8-img-126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475357" y="5596235"/>
            <a:ext cx="11350675" cy="363141"/>
          </a:xfrm>
          <a:prstGeom prst="rect">
            <a:avLst/>
          </a:prstGeom>
        </p:spPr>
      </p:pic>
      <p:pic>
        <p:nvPicPr>
          <p:cNvPr id="128" name="SK-8-img-127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475357" y="5596235"/>
            <a:ext cx="2299097" cy="363141"/>
          </a:xfrm>
          <a:prstGeom prst="rect">
            <a:avLst/>
          </a:prstGeom>
        </p:spPr>
      </p:pic>
      <p:pic>
        <p:nvPicPr>
          <p:cNvPr id="129" name="SK-8-img-128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2774454" y="5596235"/>
            <a:ext cx="725537" cy="363141"/>
          </a:xfrm>
          <a:prstGeom prst="rect">
            <a:avLst/>
          </a:prstGeom>
        </p:spPr>
      </p:pic>
      <p:pic>
        <p:nvPicPr>
          <p:cNvPr id="130" name="SK-8-img-129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3499991" y="5596235"/>
            <a:ext cx="1199406" cy="363141"/>
          </a:xfrm>
          <a:prstGeom prst="rect">
            <a:avLst/>
          </a:prstGeom>
        </p:spPr>
      </p:pic>
      <p:pic>
        <p:nvPicPr>
          <p:cNvPr id="131" name="SK-8-img-130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4699397" y="5596235"/>
            <a:ext cx="1000720" cy="363141"/>
          </a:xfrm>
          <a:prstGeom prst="rect">
            <a:avLst/>
          </a:prstGeom>
        </p:spPr>
      </p:pic>
      <p:pic>
        <p:nvPicPr>
          <p:cNvPr id="132" name="SK-8-img-131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5700117" y="5596235"/>
            <a:ext cx="965448" cy="363141"/>
          </a:xfrm>
          <a:prstGeom prst="rect">
            <a:avLst/>
          </a:prstGeom>
        </p:spPr>
      </p:pic>
      <p:pic>
        <p:nvPicPr>
          <p:cNvPr id="133" name="SK-8-img-132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6665565" y="5596235"/>
            <a:ext cx="1737420" cy="363141"/>
          </a:xfrm>
          <a:prstGeom prst="rect">
            <a:avLst/>
          </a:prstGeom>
        </p:spPr>
      </p:pic>
      <p:pic>
        <p:nvPicPr>
          <p:cNvPr id="134" name="SK-8-img-133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8402985" y="5596235"/>
            <a:ext cx="1022449" cy="363141"/>
          </a:xfrm>
          <a:prstGeom prst="rect">
            <a:avLst/>
          </a:prstGeom>
        </p:spPr>
      </p:pic>
      <p:pic>
        <p:nvPicPr>
          <p:cNvPr id="135" name="SK-8-img-134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9425434" y="5596235"/>
            <a:ext cx="1270843" cy="363141"/>
          </a:xfrm>
          <a:prstGeom prst="rect">
            <a:avLst/>
          </a:prstGeom>
        </p:spPr>
      </p:pic>
      <p:pic>
        <p:nvPicPr>
          <p:cNvPr id="136" name="SK-8-img-135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696277" y="5596235"/>
            <a:ext cx="1129754" cy="363141"/>
          </a:xfrm>
          <a:prstGeom prst="rect">
            <a:avLst/>
          </a:prstGeom>
        </p:spPr>
      </p:pic>
      <p:pic>
        <p:nvPicPr>
          <p:cNvPr id="137" name="SK-8-img-136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475357" y="5959376"/>
            <a:ext cx="11350675" cy="363587"/>
          </a:xfrm>
          <a:prstGeom prst="rect">
            <a:avLst/>
          </a:prstGeom>
        </p:spPr>
      </p:pic>
      <p:pic>
        <p:nvPicPr>
          <p:cNvPr id="138" name="SK-8-img-137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475357" y="5959376"/>
            <a:ext cx="2299097" cy="363587"/>
          </a:xfrm>
          <a:prstGeom prst="rect">
            <a:avLst/>
          </a:prstGeom>
        </p:spPr>
      </p:pic>
      <p:pic>
        <p:nvPicPr>
          <p:cNvPr id="139" name="SK-8-img-138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2774454" y="5959376"/>
            <a:ext cx="725537" cy="363587"/>
          </a:xfrm>
          <a:prstGeom prst="rect">
            <a:avLst/>
          </a:prstGeom>
        </p:spPr>
      </p:pic>
      <p:pic>
        <p:nvPicPr>
          <p:cNvPr id="140" name="SK-8-img-139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3499991" y="5959376"/>
            <a:ext cx="1199406" cy="363587"/>
          </a:xfrm>
          <a:prstGeom prst="rect">
            <a:avLst/>
          </a:prstGeom>
        </p:spPr>
      </p:pic>
      <p:pic>
        <p:nvPicPr>
          <p:cNvPr id="141" name="SK-8-img-140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4699397" y="5959376"/>
            <a:ext cx="1000720" cy="363587"/>
          </a:xfrm>
          <a:prstGeom prst="rect">
            <a:avLst/>
          </a:prstGeom>
        </p:spPr>
      </p:pic>
      <p:pic>
        <p:nvPicPr>
          <p:cNvPr id="142" name="SK-8-img-141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5700117" y="5959376"/>
            <a:ext cx="965448" cy="363587"/>
          </a:xfrm>
          <a:prstGeom prst="rect">
            <a:avLst/>
          </a:prstGeom>
        </p:spPr>
      </p:pic>
      <p:pic>
        <p:nvPicPr>
          <p:cNvPr id="143" name="SK-8-img-142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6665565" y="5959376"/>
            <a:ext cx="1737420" cy="363587"/>
          </a:xfrm>
          <a:prstGeom prst="rect">
            <a:avLst/>
          </a:prstGeom>
        </p:spPr>
      </p:pic>
      <p:pic>
        <p:nvPicPr>
          <p:cNvPr id="144" name="SK-8-img-143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8402985" y="5959376"/>
            <a:ext cx="1022449" cy="363587"/>
          </a:xfrm>
          <a:prstGeom prst="rect">
            <a:avLst/>
          </a:prstGeom>
        </p:spPr>
      </p:pic>
      <p:pic>
        <p:nvPicPr>
          <p:cNvPr id="145" name="SK-8-img-144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425434" y="5959376"/>
            <a:ext cx="1270843" cy="363587"/>
          </a:xfrm>
          <a:prstGeom prst="rect">
            <a:avLst/>
          </a:prstGeom>
        </p:spPr>
      </p:pic>
      <p:pic>
        <p:nvPicPr>
          <p:cNvPr id="146" name="SK-8-img-145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0696277" y="5959376"/>
            <a:ext cx="1129754" cy="363587"/>
          </a:xfrm>
          <a:prstGeom prst="rect">
            <a:avLst/>
          </a:prstGeom>
        </p:spPr>
      </p:pic>
      <p:sp>
        <p:nvSpPr>
          <p:cNvPr id="147" name="SK-8-text-146"/>
          <p:cNvSpPr/>
          <p:nvPr/>
        </p:nvSpPr>
        <p:spPr>
          <a:xfrm>
            <a:off x="437257" y="1289298"/>
            <a:ext cx="2299097" cy="3123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Condition</a:t>
            </a:r>
            <a:endParaRPr lang="en-US" sz="1050" dirty="0"/>
          </a:p>
        </p:txBody>
      </p:sp>
      <p:sp>
        <p:nvSpPr>
          <p:cNvPr id="148" name="SK-8-text-147"/>
          <p:cNvSpPr/>
          <p:nvPr/>
        </p:nvSpPr>
        <p:spPr>
          <a:xfrm>
            <a:off x="2736354" y="1289298"/>
            <a:ext cx="725537" cy="3123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VA</a:t>
            </a:r>
            <a:endParaRPr lang="en-US" sz="1050" dirty="0"/>
          </a:p>
        </p:txBody>
      </p:sp>
      <p:sp>
        <p:nvSpPr>
          <p:cNvPr id="149" name="SK-8-text-148"/>
          <p:cNvSpPr/>
          <p:nvPr/>
        </p:nvSpPr>
        <p:spPr>
          <a:xfrm>
            <a:off x="3461891" y="1289298"/>
            <a:ext cx="1199406" cy="3123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Pain</a:t>
            </a:r>
            <a:endParaRPr lang="en-US" sz="1050" dirty="0"/>
          </a:p>
        </p:txBody>
      </p:sp>
      <p:sp>
        <p:nvSpPr>
          <p:cNvPr id="150" name="SK-8-text-149"/>
          <p:cNvSpPr/>
          <p:nvPr/>
        </p:nvSpPr>
        <p:spPr>
          <a:xfrm>
            <a:off x="4661297" y="1289298"/>
            <a:ext cx="1000720" cy="3123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Discharge</a:t>
            </a:r>
            <a:endParaRPr lang="en-US" sz="1050" dirty="0"/>
          </a:p>
        </p:txBody>
      </p:sp>
      <p:sp>
        <p:nvSpPr>
          <p:cNvPr id="151" name="SK-8-text-150"/>
          <p:cNvSpPr/>
          <p:nvPr/>
        </p:nvSpPr>
        <p:spPr>
          <a:xfrm>
            <a:off x="5662017" y="1289298"/>
            <a:ext cx="965448" cy="3123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Photophobia</a:t>
            </a:r>
            <a:endParaRPr lang="en-US" sz="1050" dirty="0"/>
          </a:p>
        </p:txBody>
      </p:sp>
      <p:sp>
        <p:nvSpPr>
          <p:cNvPr id="152" name="SK-8-text-151"/>
          <p:cNvSpPr/>
          <p:nvPr/>
        </p:nvSpPr>
        <p:spPr>
          <a:xfrm>
            <a:off x="6627465" y="1289298"/>
            <a:ext cx="1737420" cy="3123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Injection</a:t>
            </a:r>
            <a:endParaRPr lang="en-US" sz="1050" dirty="0"/>
          </a:p>
        </p:txBody>
      </p:sp>
      <p:sp>
        <p:nvSpPr>
          <p:cNvPr id="153" name="SK-8-text-152"/>
          <p:cNvSpPr/>
          <p:nvPr/>
        </p:nvSpPr>
        <p:spPr>
          <a:xfrm>
            <a:off x="8364885" y="1289298"/>
            <a:ext cx="1022449" cy="3123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Cornea</a:t>
            </a:r>
            <a:endParaRPr lang="en-US" sz="1050" dirty="0"/>
          </a:p>
        </p:txBody>
      </p:sp>
      <p:sp>
        <p:nvSpPr>
          <p:cNvPr id="154" name="SK-8-text-153"/>
          <p:cNvSpPr/>
          <p:nvPr/>
        </p:nvSpPr>
        <p:spPr>
          <a:xfrm>
            <a:off x="9387334" y="1289298"/>
            <a:ext cx="1270843" cy="3123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Pupil</a:t>
            </a:r>
            <a:endParaRPr lang="en-US" sz="1050" dirty="0"/>
          </a:p>
        </p:txBody>
      </p:sp>
      <p:sp>
        <p:nvSpPr>
          <p:cNvPr id="155" name="SK-8-text-154"/>
          <p:cNvSpPr/>
          <p:nvPr/>
        </p:nvSpPr>
        <p:spPr>
          <a:xfrm>
            <a:off x="10658177" y="1289298"/>
            <a:ext cx="1129754" cy="31239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Pressure</a:t>
            </a:r>
            <a:endParaRPr lang="en-US" sz="1050" dirty="0"/>
          </a:p>
        </p:txBody>
      </p:sp>
      <p:sp>
        <p:nvSpPr>
          <p:cNvPr id="156" name="SK-8-text-155"/>
          <p:cNvSpPr/>
          <p:nvPr/>
        </p:nvSpPr>
        <p:spPr>
          <a:xfrm>
            <a:off x="570607" y="1601688"/>
            <a:ext cx="2241947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Scleritis</a:t>
            </a:r>
            <a:endParaRPr lang="en-US" sz="1050" dirty="0"/>
          </a:p>
        </p:txBody>
      </p:sp>
      <p:sp>
        <p:nvSpPr>
          <p:cNvPr id="157" name="SK-8-text-156"/>
          <p:cNvSpPr/>
          <p:nvPr/>
        </p:nvSpPr>
        <p:spPr>
          <a:xfrm>
            <a:off x="2736354" y="1601688"/>
            <a:ext cx="725537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6/12+</a:t>
            </a:r>
            <a:endParaRPr lang="en-US" sz="1050" dirty="0"/>
          </a:p>
        </p:txBody>
      </p:sp>
      <p:sp>
        <p:nvSpPr>
          <p:cNvPr id="158" name="SK-8-text-157"/>
          <p:cNvSpPr/>
          <p:nvPr/>
        </p:nvSpPr>
        <p:spPr>
          <a:xfrm>
            <a:off x="3461891" y="1601688"/>
            <a:ext cx="1199406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Severe boring</a:t>
            </a:r>
            <a:endParaRPr lang="en-US" sz="1050" dirty="0"/>
          </a:p>
        </p:txBody>
      </p:sp>
      <p:sp>
        <p:nvSpPr>
          <p:cNvPr id="159" name="SK-8-text-158"/>
          <p:cNvSpPr/>
          <p:nvPr/>
        </p:nvSpPr>
        <p:spPr>
          <a:xfrm>
            <a:off x="4661297" y="1601688"/>
            <a:ext cx="10007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None</a:t>
            </a:r>
            <a:endParaRPr lang="en-US" sz="1050" dirty="0"/>
          </a:p>
        </p:txBody>
      </p:sp>
      <p:sp>
        <p:nvSpPr>
          <p:cNvPr id="160" name="SK-8-text-159"/>
          <p:cNvSpPr/>
          <p:nvPr/>
        </p:nvSpPr>
        <p:spPr>
          <a:xfrm>
            <a:off x="5662017" y="1601688"/>
            <a:ext cx="965448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Yes</a:t>
            </a:r>
            <a:endParaRPr lang="en-US" sz="1050" dirty="0"/>
          </a:p>
        </p:txBody>
      </p:sp>
      <p:sp>
        <p:nvSpPr>
          <p:cNvPr id="161" name="SK-8-text-160"/>
          <p:cNvSpPr/>
          <p:nvPr/>
        </p:nvSpPr>
        <p:spPr>
          <a:xfrm>
            <a:off x="6627465" y="1601688"/>
            <a:ext cx="17374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Ciliary, violaceous</a:t>
            </a:r>
            <a:endParaRPr lang="en-US" sz="1050" dirty="0"/>
          </a:p>
        </p:txBody>
      </p:sp>
      <p:sp>
        <p:nvSpPr>
          <p:cNvPr id="162" name="SK-8-text-161"/>
          <p:cNvSpPr/>
          <p:nvPr/>
        </p:nvSpPr>
        <p:spPr>
          <a:xfrm>
            <a:off x="8364885" y="1601688"/>
            <a:ext cx="1022449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Clear</a:t>
            </a:r>
            <a:endParaRPr lang="en-US" sz="1050" dirty="0"/>
          </a:p>
        </p:txBody>
      </p:sp>
      <p:sp>
        <p:nvSpPr>
          <p:cNvPr id="163" name="SK-8-text-162"/>
          <p:cNvSpPr/>
          <p:nvPr/>
        </p:nvSpPr>
        <p:spPr>
          <a:xfrm>
            <a:off x="9387334" y="1601688"/>
            <a:ext cx="1270843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± Synechiae</a:t>
            </a:r>
            <a:endParaRPr lang="en-US" sz="1050" dirty="0"/>
          </a:p>
        </p:txBody>
      </p:sp>
      <p:sp>
        <p:nvSpPr>
          <p:cNvPr id="164" name="SK-8-text-163"/>
          <p:cNvSpPr/>
          <p:nvPr/>
        </p:nvSpPr>
        <p:spPr>
          <a:xfrm>
            <a:off x="10658177" y="1601688"/>
            <a:ext cx="1129754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165" name="SK-8-text-164"/>
          <p:cNvSpPr/>
          <p:nvPr/>
        </p:nvSpPr>
        <p:spPr>
          <a:xfrm>
            <a:off x="570607" y="1964829"/>
            <a:ext cx="3844667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Anterior Uveitis (Iritis)</a:t>
            </a:r>
            <a:endParaRPr lang="en-US" sz="1050" dirty="0"/>
          </a:p>
        </p:txBody>
      </p:sp>
      <p:sp>
        <p:nvSpPr>
          <p:cNvPr id="166" name="SK-8-text-165"/>
          <p:cNvSpPr/>
          <p:nvPr/>
        </p:nvSpPr>
        <p:spPr>
          <a:xfrm>
            <a:off x="2736354" y="1964829"/>
            <a:ext cx="725537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6/12–6/60</a:t>
            </a:r>
            <a:endParaRPr lang="en-US" sz="1050" dirty="0"/>
          </a:p>
        </p:txBody>
      </p:sp>
      <p:sp>
        <p:nvSpPr>
          <p:cNvPr id="167" name="SK-8-text-166"/>
          <p:cNvSpPr/>
          <p:nvPr/>
        </p:nvSpPr>
        <p:spPr>
          <a:xfrm>
            <a:off x="3461891" y="1964829"/>
            <a:ext cx="1199406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Aching headache</a:t>
            </a:r>
            <a:endParaRPr lang="en-US" sz="1050" dirty="0"/>
          </a:p>
        </p:txBody>
      </p:sp>
      <p:sp>
        <p:nvSpPr>
          <p:cNvPr id="168" name="SK-8-text-167"/>
          <p:cNvSpPr/>
          <p:nvPr/>
        </p:nvSpPr>
        <p:spPr>
          <a:xfrm>
            <a:off x="4661297" y="1964829"/>
            <a:ext cx="10007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None</a:t>
            </a:r>
            <a:endParaRPr lang="en-US" sz="1050" dirty="0"/>
          </a:p>
        </p:txBody>
      </p:sp>
      <p:sp>
        <p:nvSpPr>
          <p:cNvPr id="169" name="SK-8-text-168"/>
          <p:cNvSpPr/>
          <p:nvPr/>
        </p:nvSpPr>
        <p:spPr>
          <a:xfrm>
            <a:off x="5662017" y="1964829"/>
            <a:ext cx="965448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C00000"/>
                </a:solidFill>
              </a:rPr>
              <a:t>YES ++</a:t>
            </a:r>
            <a:endParaRPr lang="en-US" sz="1050" dirty="0"/>
          </a:p>
        </p:txBody>
      </p:sp>
      <p:sp>
        <p:nvSpPr>
          <p:cNvPr id="170" name="SK-8-text-169"/>
          <p:cNvSpPr/>
          <p:nvPr/>
        </p:nvSpPr>
        <p:spPr>
          <a:xfrm>
            <a:off x="6627465" y="1964829"/>
            <a:ext cx="17374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Ciliary flush</a:t>
            </a:r>
            <a:endParaRPr lang="en-US" sz="1050" dirty="0"/>
          </a:p>
        </p:txBody>
      </p:sp>
      <p:sp>
        <p:nvSpPr>
          <p:cNvPr id="171" name="SK-8-text-170"/>
          <p:cNvSpPr/>
          <p:nvPr/>
        </p:nvSpPr>
        <p:spPr>
          <a:xfrm>
            <a:off x="8364885" y="1964829"/>
            <a:ext cx="1022449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Clear–cloudy</a:t>
            </a:r>
            <a:endParaRPr lang="en-US" sz="1050" dirty="0"/>
          </a:p>
        </p:txBody>
      </p:sp>
      <p:sp>
        <p:nvSpPr>
          <p:cNvPr id="172" name="SK-8-text-171"/>
          <p:cNvSpPr/>
          <p:nvPr/>
        </p:nvSpPr>
        <p:spPr>
          <a:xfrm>
            <a:off x="9387334" y="1964829"/>
            <a:ext cx="1270843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Irregular/small</a:t>
            </a:r>
            <a:endParaRPr lang="en-US" sz="1050" dirty="0"/>
          </a:p>
        </p:txBody>
      </p:sp>
      <p:sp>
        <p:nvSpPr>
          <p:cNvPr id="173" name="SK-8-text-172"/>
          <p:cNvSpPr/>
          <p:nvPr/>
        </p:nvSpPr>
        <p:spPr>
          <a:xfrm>
            <a:off x="10658177" y="1964829"/>
            <a:ext cx="1129754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± High</a:t>
            </a:r>
            <a:endParaRPr lang="en-US" sz="1050" dirty="0"/>
          </a:p>
        </p:txBody>
      </p:sp>
      <p:sp>
        <p:nvSpPr>
          <p:cNvPr id="174" name="SK-8-text-173"/>
          <p:cNvSpPr/>
          <p:nvPr/>
        </p:nvSpPr>
        <p:spPr>
          <a:xfrm>
            <a:off x="570607" y="2327970"/>
            <a:ext cx="4296883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Acute Angle Closure Glaucoma</a:t>
            </a:r>
            <a:endParaRPr lang="en-US" sz="1050" dirty="0"/>
          </a:p>
        </p:txBody>
      </p:sp>
      <p:sp>
        <p:nvSpPr>
          <p:cNvPr id="175" name="SK-8-text-174"/>
          <p:cNvSpPr/>
          <p:nvPr/>
        </p:nvSpPr>
        <p:spPr>
          <a:xfrm>
            <a:off x="2736354" y="2327970"/>
            <a:ext cx="725537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6/36–6/60</a:t>
            </a:r>
            <a:endParaRPr lang="en-US" sz="1050" dirty="0"/>
          </a:p>
        </p:txBody>
      </p:sp>
      <p:sp>
        <p:nvSpPr>
          <p:cNvPr id="176" name="SK-8-text-175"/>
          <p:cNvSpPr/>
          <p:nvPr/>
        </p:nvSpPr>
        <p:spPr>
          <a:xfrm>
            <a:off x="3461891" y="2327970"/>
            <a:ext cx="1199406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SEVERE</a:t>
            </a:r>
            <a:endParaRPr lang="en-US" sz="1050" dirty="0"/>
          </a:p>
        </p:txBody>
      </p:sp>
      <p:sp>
        <p:nvSpPr>
          <p:cNvPr id="177" name="SK-8-text-176"/>
          <p:cNvSpPr/>
          <p:nvPr/>
        </p:nvSpPr>
        <p:spPr>
          <a:xfrm>
            <a:off x="4661297" y="2327970"/>
            <a:ext cx="10007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None</a:t>
            </a:r>
            <a:endParaRPr lang="en-US" sz="1050" dirty="0"/>
          </a:p>
        </p:txBody>
      </p:sp>
      <p:sp>
        <p:nvSpPr>
          <p:cNvPr id="178" name="SK-8-text-177"/>
          <p:cNvSpPr/>
          <p:nvPr/>
        </p:nvSpPr>
        <p:spPr>
          <a:xfrm>
            <a:off x="5662017" y="2327970"/>
            <a:ext cx="965448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Yes</a:t>
            </a:r>
            <a:endParaRPr lang="en-US" sz="1050" dirty="0"/>
          </a:p>
        </p:txBody>
      </p:sp>
      <p:sp>
        <p:nvSpPr>
          <p:cNvPr id="179" name="SK-8-text-178"/>
          <p:cNvSpPr/>
          <p:nvPr/>
        </p:nvSpPr>
        <p:spPr>
          <a:xfrm>
            <a:off x="6627465" y="2327970"/>
            <a:ext cx="17374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Ciliary / brick red</a:t>
            </a:r>
            <a:endParaRPr lang="en-US" sz="1050" dirty="0"/>
          </a:p>
        </p:txBody>
      </p:sp>
      <p:sp>
        <p:nvSpPr>
          <p:cNvPr id="180" name="SK-8-text-179"/>
          <p:cNvSpPr/>
          <p:nvPr/>
        </p:nvSpPr>
        <p:spPr>
          <a:xfrm>
            <a:off x="8364885" y="2327970"/>
            <a:ext cx="1022449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C00000"/>
                </a:solidFill>
              </a:rPr>
              <a:t>HAZY</a:t>
            </a:r>
            <a:endParaRPr lang="en-US" sz="1050" dirty="0"/>
          </a:p>
        </p:txBody>
      </p:sp>
      <p:sp>
        <p:nvSpPr>
          <p:cNvPr id="181" name="SK-8-text-180"/>
          <p:cNvSpPr/>
          <p:nvPr/>
        </p:nvSpPr>
        <p:spPr>
          <a:xfrm>
            <a:off x="9387334" y="2327970"/>
            <a:ext cx="1270843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C00000"/>
                </a:solidFill>
              </a:rPr>
              <a:t>Fixed mid-dilated</a:t>
            </a:r>
            <a:endParaRPr lang="en-US" sz="1050" dirty="0"/>
          </a:p>
        </p:txBody>
      </p:sp>
      <p:sp>
        <p:nvSpPr>
          <p:cNvPr id="182" name="SK-8-text-181"/>
          <p:cNvSpPr/>
          <p:nvPr/>
        </p:nvSpPr>
        <p:spPr>
          <a:xfrm>
            <a:off x="10658177" y="2327970"/>
            <a:ext cx="1129754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C00000"/>
                </a:solidFill>
              </a:rPr>
              <a:t>STONEY HARD</a:t>
            </a:r>
            <a:endParaRPr lang="en-US" sz="1050" dirty="0"/>
          </a:p>
        </p:txBody>
      </p:sp>
      <p:sp>
        <p:nvSpPr>
          <p:cNvPr id="183" name="SK-8-text-182"/>
          <p:cNvSpPr/>
          <p:nvPr/>
        </p:nvSpPr>
        <p:spPr>
          <a:xfrm>
            <a:off x="570607" y="2691110"/>
            <a:ext cx="2940235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Bacterial Keratitis</a:t>
            </a:r>
            <a:endParaRPr lang="en-US" sz="1050" dirty="0"/>
          </a:p>
        </p:txBody>
      </p:sp>
      <p:sp>
        <p:nvSpPr>
          <p:cNvPr id="184" name="SK-8-text-183"/>
          <p:cNvSpPr/>
          <p:nvPr/>
        </p:nvSpPr>
        <p:spPr>
          <a:xfrm>
            <a:off x="2736354" y="2691110"/>
            <a:ext cx="725537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6/12–6/60</a:t>
            </a:r>
            <a:endParaRPr lang="en-US" sz="1050" dirty="0"/>
          </a:p>
        </p:txBody>
      </p:sp>
      <p:sp>
        <p:nvSpPr>
          <p:cNvPr id="185" name="SK-8-text-184"/>
          <p:cNvSpPr/>
          <p:nvPr/>
        </p:nvSpPr>
        <p:spPr>
          <a:xfrm>
            <a:off x="3461891" y="2691110"/>
            <a:ext cx="1199406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FB + headache</a:t>
            </a:r>
            <a:endParaRPr lang="en-US" sz="1050" dirty="0"/>
          </a:p>
        </p:txBody>
      </p:sp>
      <p:sp>
        <p:nvSpPr>
          <p:cNvPr id="186" name="SK-8-text-185"/>
          <p:cNvSpPr/>
          <p:nvPr/>
        </p:nvSpPr>
        <p:spPr>
          <a:xfrm>
            <a:off x="4661297" y="2691110"/>
            <a:ext cx="10007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Sticky</a:t>
            </a:r>
            <a:endParaRPr lang="en-US" sz="1050" dirty="0"/>
          </a:p>
        </p:txBody>
      </p:sp>
      <p:sp>
        <p:nvSpPr>
          <p:cNvPr id="187" name="SK-8-text-186"/>
          <p:cNvSpPr/>
          <p:nvPr/>
        </p:nvSpPr>
        <p:spPr>
          <a:xfrm>
            <a:off x="5662017" y="2691110"/>
            <a:ext cx="965448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C00000"/>
                </a:solidFill>
              </a:rPr>
              <a:t>YES ++</a:t>
            </a:r>
            <a:endParaRPr lang="en-US" sz="1050" dirty="0"/>
          </a:p>
        </p:txBody>
      </p:sp>
      <p:sp>
        <p:nvSpPr>
          <p:cNvPr id="188" name="SK-8-text-187"/>
          <p:cNvSpPr/>
          <p:nvPr/>
        </p:nvSpPr>
        <p:spPr>
          <a:xfrm>
            <a:off x="6627465" y="2691110"/>
            <a:ext cx="17374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Ciliary</a:t>
            </a:r>
            <a:endParaRPr lang="en-US" sz="1050" dirty="0"/>
          </a:p>
        </p:txBody>
      </p:sp>
      <p:sp>
        <p:nvSpPr>
          <p:cNvPr id="189" name="SK-8-text-188"/>
          <p:cNvSpPr/>
          <p:nvPr/>
        </p:nvSpPr>
        <p:spPr>
          <a:xfrm>
            <a:off x="8364885" y="2691110"/>
            <a:ext cx="1022449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Cloudy; stains</a:t>
            </a:r>
            <a:endParaRPr lang="en-US" sz="1050" dirty="0"/>
          </a:p>
        </p:txBody>
      </p:sp>
      <p:sp>
        <p:nvSpPr>
          <p:cNvPr id="190" name="SK-8-text-189"/>
          <p:cNvSpPr/>
          <p:nvPr/>
        </p:nvSpPr>
        <p:spPr>
          <a:xfrm>
            <a:off x="9387334" y="2691110"/>
            <a:ext cx="1270843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± Small</a:t>
            </a:r>
            <a:endParaRPr lang="en-US" sz="1050" dirty="0"/>
          </a:p>
        </p:txBody>
      </p:sp>
      <p:sp>
        <p:nvSpPr>
          <p:cNvPr id="191" name="SK-8-text-190"/>
          <p:cNvSpPr/>
          <p:nvPr/>
        </p:nvSpPr>
        <p:spPr>
          <a:xfrm>
            <a:off x="10658177" y="2691110"/>
            <a:ext cx="1129754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192" name="SK-8-text-191"/>
          <p:cNvSpPr/>
          <p:nvPr/>
        </p:nvSpPr>
        <p:spPr>
          <a:xfrm>
            <a:off x="570607" y="3054251"/>
            <a:ext cx="3844667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HSV Keratitis (Dendritic)</a:t>
            </a:r>
            <a:endParaRPr lang="en-US" sz="1050" dirty="0"/>
          </a:p>
        </p:txBody>
      </p:sp>
      <p:sp>
        <p:nvSpPr>
          <p:cNvPr id="193" name="SK-8-text-192"/>
          <p:cNvSpPr/>
          <p:nvPr/>
        </p:nvSpPr>
        <p:spPr>
          <a:xfrm>
            <a:off x="2736354" y="3054251"/>
            <a:ext cx="725537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6/12–6/60</a:t>
            </a:r>
            <a:endParaRPr lang="en-US" sz="1050" dirty="0"/>
          </a:p>
        </p:txBody>
      </p:sp>
      <p:sp>
        <p:nvSpPr>
          <p:cNvPr id="194" name="SK-8-text-193"/>
          <p:cNvSpPr/>
          <p:nvPr/>
        </p:nvSpPr>
        <p:spPr>
          <a:xfrm>
            <a:off x="3461891" y="3054251"/>
            <a:ext cx="1199406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FB + headache</a:t>
            </a:r>
            <a:endParaRPr lang="en-US" sz="1050" dirty="0"/>
          </a:p>
        </p:txBody>
      </p:sp>
      <p:sp>
        <p:nvSpPr>
          <p:cNvPr id="195" name="SK-8-text-194"/>
          <p:cNvSpPr/>
          <p:nvPr/>
        </p:nvSpPr>
        <p:spPr>
          <a:xfrm>
            <a:off x="4661297" y="3054251"/>
            <a:ext cx="10007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Mild</a:t>
            </a:r>
            <a:endParaRPr lang="en-US" sz="1050" dirty="0"/>
          </a:p>
        </p:txBody>
      </p:sp>
      <p:sp>
        <p:nvSpPr>
          <p:cNvPr id="196" name="SK-8-text-195"/>
          <p:cNvSpPr/>
          <p:nvPr/>
        </p:nvSpPr>
        <p:spPr>
          <a:xfrm>
            <a:off x="5662017" y="3054251"/>
            <a:ext cx="965448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C00000"/>
                </a:solidFill>
              </a:rPr>
              <a:t>YES ++</a:t>
            </a:r>
            <a:endParaRPr lang="en-US" sz="1050" dirty="0"/>
          </a:p>
        </p:txBody>
      </p:sp>
      <p:sp>
        <p:nvSpPr>
          <p:cNvPr id="197" name="SK-8-text-196"/>
          <p:cNvSpPr/>
          <p:nvPr/>
        </p:nvSpPr>
        <p:spPr>
          <a:xfrm>
            <a:off x="6627465" y="3054251"/>
            <a:ext cx="17374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Ciliary</a:t>
            </a:r>
            <a:endParaRPr lang="en-US" sz="1050" dirty="0"/>
          </a:p>
        </p:txBody>
      </p:sp>
      <p:sp>
        <p:nvSpPr>
          <p:cNvPr id="198" name="SK-8-text-197"/>
          <p:cNvSpPr/>
          <p:nvPr/>
        </p:nvSpPr>
        <p:spPr>
          <a:xfrm>
            <a:off x="8364885" y="3054251"/>
            <a:ext cx="1022449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Dendritic stain</a:t>
            </a:r>
            <a:endParaRPr lang="en-US" sz="1050" dirty="0"/>
          </a:p>
        </p:txBody>
      </p:sp>
      <p:sp>
        <p:nvSpPr>
          <p:cNvPr id="199" name="SK-8-text-198"/>
          <p:cNvSpPr/>
          <p:nvPr/>
        </p:nvSpPr>
        <p:spPr>
          <a:xfrm>
            <a:off x="9387334" y="3054251"/>
            <a:ext cx="1270843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± Synechiae</a:t>
            </a:r>
            <a:endParaRPr lang="en-US" sz="1050" dirty="0"/>
          </a:p>
        </p:txBody>
      </p:sp>
      <p:sp>
        <p:nvSpPr>
          <p:cNvPr id="200" name="SK-8-text-199"/>
          <p:cNvSpPr/>
          <p:nvPr/>
        </p:nvSpPr>
        <p:spPr>
          <a:xfrm>
            <a:off x="10658177" y="3054251"/>
            <a:ext cx="1129754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01" name="SK-8-text-200"/>
          <p:cNvSpPr/>
          <p:nvPr/>
        </p:nvSpPr>
        <p:spPr>
          <a:xfrm>
            <a:off x="570607" y="3417391"/>
            <a:ext cx="2241947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Episcleritis</a:t>
            </a:r>
            <a:endParaRPr lang="en-US" sz="1050" dirty="0"/>
          </a:p>
        </p:txBody>
      </p:sp>
      <p:sp>
        <p:nvSpPr>
          <p:cNvPr id="202" name="SK-8-text-201"/>
          <p:cNvSpPr/>
          <p:nvPr/>
        </p:nvSpPr>
        <p:spPr>
          <a:xfrm>
            <a:off x="2736354" y="3417391"/>
            <a:ext cx="725537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6/9+</a:t>
            </a:r>
            <a:endParaRPr lang="en-US" sz="1050" dirty="0"/>
          </a:p>
        </p:txBody>
      </p:sp>
      <p:sp>
        <p:nvSpPr>
          <p:cNvPr id="203" name="SK-8-text-202"/>
          <p:cNvSpPr/>
          <p:nvPr/>
        </p:nvSpPr>
        <p:spPr>
          <a:xfrm>
            <a:off x="3461891" y="3417391"/>
            <a:ext cx="1199406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FB (mild)</a:t>
            </a:r>
            <a:endParaRPr lang="en-US" sz="1050" dirty="0"/>
          </a:p>
        </p:txBody>
      </p:sp>
      <p:sp>
        <p:nvSpPr>
          <p:cNvPr id="204" name="SK-8-text-203"/>
          <p:cNvSpPr/>
          <p:nvPr/>
        </p:nvSpPr>
        <p:spPr>
          <a:xfrm>
            <a:off x="4661297" y="3417391"/>
            <a:ext cx="10007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None</a:t>
            </a:r>
            <a:endParaRPr lang="en-US" sz="1050" dirty="0"/>
          </a:p>
        </p:txBody>
      </p:sp>
      <p:sp>
        <p:nvSpPr>
          <p:cNvPr id="205" name="SK-8-text-204"/>
          <p:cNvSpPr/>
          <p:nvPr/>
        </p:nvSpPr>
        <p:spPr>
          <a:xfrm>
            <a:off x="5662017" y="3417391"/>
            <a:ext cx="965448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</a:t>
            </a:r>
            <a:endParaRPr lang="en-US" sz="1050" dirty="0"/>
          </a:p>
        </p:txBody>
      </p:sp>
      <p:sp>
        <p:nvSpPr>
          <p:cNvPr id="206" name="SK-8-text-205"/>
          <p:cNvSpPr/>
          <p:nvPr/>
        </p:nvSpPr>
        <p:spPr>
          <a:xfrm>
            <a:off x="6627465" y="3417391"/>
            <a:ext cx="17374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Localised superficial</a:t>
            </a:r>
            <a:endParaRPr lang="en-US" sz="1050" dirty="0"/>
          </a:p>
        </p:txBody>
      </p:sp>
      <p:sp>
        <p:nvSpPr>
          <p:cNvPr id="207" name="SK-8-text-206"/>
          <p:cNvSpPr/>
          <p:nvPr/>
        </p:nvSpPr>
        <p:spPr>
          <a:xfrm>
            <a:off x="8364885" y="3417391"/>
            <a:ext cx="1022449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Clear</a:t>
            </a:r>
            <a:endParaRPr lang="en-US" sz="1050" dirty="0"/>
          </a:p>
        </p:txBody>
      </p:sp>
      <p:sp>
        <p:nvSpPr>
          <p:cNvPr id="208" name="SK-8-text-207"/>
          <p:cNvSpPr/>
          <p:nvPr/>
        </p:nvSpPr>
        <p:spPr>
          <a:xfrm>
            <a:off x="9387334" y="3417391"/>
            <a:ext cx="1270843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09" name="SK-8-text-208"/>
          <p:cNvSpPr/>
          <p:nvPr/>
        </p:nvSpPr>
        <p:spPr>
          <a:xfrm>
            <a:off x="10658177" y="3417391"/>
            <a:ext cx="1129754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10" name="SK-8-text-209"/>
          <p:cNvSpPr/>
          <p:nvPr/>
        </p:nvSpPr>
        <p:spPr>
          <a:xfrm>
            <a:off x="570607" y="3780532"/>
            <a:ext cx="3392451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Subtarsal Foreign Body</a:t>
            </a:r>
            <a:endParaRPr lang="en-US" sz="1050" dirty="0"/>
          </a:p>
        </p:txBody>
      </p:sp>
      <p:sp>
        <p:nvSpPr>
          <p:cNvPr id="211" name="SK-8-text-210"/>
          <p:cNvSpPr/>
          <p:nvPr/>
        </p:nvSpPr>
        <p:spPr>
          <a:xfrm>
            <a:off x="2736354" y="3780532"/>
            <a:ext cx="725537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6/9–6/24</a:t>
            </a:r>
            <a:endParaRPr lang="en-US" sz="1050" dirty="0"/>
          </a:p>
        </p:txBody>
      </p:sp>
      <p:sp>
        <p:nvSpPr>
          <p:cNvPr id="212" name="SK-8-text-211"/>
          <p:cNvSpPr/>
          <p:nvPr/>
        </p:nvSpPr>
        <p:spPr>
          <a:xfrm>
            <a:off x="3461891" y="3780532"/>
            <a:ext cx="1199406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FB on blink</a:t>
            </a:r>
            <a:endParaRPr lang="en-US" sz="1050" dirty="0"/>
          </a:p>
        </p:txBody>
      </p:sp>
      <p:sp>
        <p:nvSpPr>
          <p:cNvPr id="213" name="SK-8-text-212"/>
          <p:cNvSpPr/>
          <p:nvPr/>
        </p:nvSpPr>
        <p:spPr>
          <a:xfrm>
            <a:off x="4661297" y="3780532"/>
            <a:ext cx="10007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</a:t>
            </a:r>
            <a:endParaRPr lang="en-US" sz="1050" dirty="0"/>
          </a:p>
        </p:txBody>
      </p:sp>
      <p:sp>
        <p:nvSpPr>
          <p:cNvPr id="214" name="SK-8-text-213"/>
          <p:cNvSpPr/>
          <p:nvPr/>
        </p:nvSpPr>
        <p:spPr>
          <a:xfrm>
            <a:off x="5662017" y="3780532"/>
            <a:ext cx="965448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Yes</a:t>
            </a:r>
            <a:endParaRPr lang="en-US" sz="1050" dirty="0"/>
          </a:p>
        </p:txBody>
      </p:sp>
      <p:sp>
        <p:nvSpPr>
          <p:cNvPr id="215" name="SK-8-text-214"/>
          <p:cNvSpPr/>
          <p:nvPr/>
        </p:nvSpPr>
        <p:spPr>
          <a:xfrm>
            <a:off x="6627465" y="3780532"/>
            <a:ext cx="17374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Superior</a:t>
            </a:r>
            <a:endParaRPr lang="en-US" sz="1050" dirty="0"/>
          </a:p>
        </p:txBody>
      </p:sp>
      <p:sp>
        <p:nvSpPr>
          <p:cNvPr id="216" name="SK-8-text-215"/>
          <p:cNvSpPr/>
          <p:nvPr/>
        </p:nvSpPr>
        <p:spPr>
          <a:xfrm>
            <a:off x="8364885" y="3780532"/>
            <a:ext cx="1022449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Vertical lines</a:t>
            </a:r>
            <a:endParaRPr lang="en-US" sz="1050" dirty="0"/>
          </a:p>
        </p:txBody>
      </p:sp>
      <p:sp>
        <p:nvSpPr>
          <p:cNvPr id="217" name="SK-8-text-216"/>
          <p:cNvSpPr/>
          <p:nvPr/>
        </p:nvSpPr>
        <p:spPr>
          <a:xfrm>
            <a:off x="9387334" y="3780532"/>
            <a:ext cx="1270843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18" name="SK-8-text-217"/>
          <p:cNvSpPr/>
          <p:nvPr/>
        </p:nvSpPr>
        <p:spPr>
          <a:xfrm>
            <a:off x="10658177" y="3780532"/>
            <a:ext cx="1129754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19" name="SK-8-text-218"/>
          <p:cNvSpPr/>
          <p:nvPr/>
        </p:nvSpPr>
        <p:spPr>
          <a:xfrm>
            <a:off x="570607" y="4143673"/>
            <a:ext cx="3090973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Corneal Foreign Body</a:t>
            </a:r>
            <a:endParaRPr lang="en-US" sz="1050" dirty="0"/>
          </a:p>
        </p:txBody>
      </p:sp>
      <p:sp>
        <p:nvSpPr>
          <p:cNvPr id="220" name="SK-8-text-219"/>
          <p:cNvSpPr/>
          <p:nvPr/>
        </p:nvSpPr>
        <p:spPr>
          <a:xfrm>
            <a:off x="2736354" y="4143673"/>
            <a:ext cx="725537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6/9–6/60</a:t>
            </a:r>
            <a:endParaRPr lang="en-US" sz="1050" dirty="0"/>
          </a:p>
        </p:txBody>
      </p:sp>
      <p:sp>
        <p:nvSpPr>
          <p:cNvPr id="221" name="SK-8-text-220"/>
          <p:cNvSpPr/>
          <p:nvPr/>
        </p:nvSpPr>
        <p:spPr>
          <a:xfrm>
            <a:off x="3461891" y="4143673"/>
            <a:ext cx="1199406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FB sensation</a:t>
            </a:r>
            <a:endParaRPr lang="en-US" sz="1050" dirty="0"/>
          </a:p>
        </p:txBody>
      </p:sp>
      <p:sp>
        <p:nvSpPr>
          <p:cNvPr id="222" name="SK-8-text-221"/>
          <p:cNvSpPr/>
          <p:nvPr/>
        </p:nvSpPr>
        <p:spPr>
          <a:xfrm>
            <a:off x="4661297" y="4143673"/>
            <a:ext cx="10007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</a:t>
            </a:r>
            <a:endParaRPr lang="en-US" sz="1050" dirty="0"/>
          </a:p>
        </p:txBody>
      </p:sp>
      <p:sp>
        <p:nvSpPr>
          <p:cNvPr id="223" name="SK-8-text-222"/>
          <p:cNvSpPr/>
          <p:nvPr/>
        </p:nvSpPr>
        <p:spPr>
          <a:xfrm>
            <a:off x="5662017" y="4143673"/>
            <a:ext cx="965448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Yes</a:t>
            </a:r>
            <a:endParaRPr lang="en-US" sz="1050" dirty="0"/>
          </a:p>
        </p:txBody>
      </p:sp>
      <p:sp>
        <p:nvSpPr>
          <p:cNvPr id="224" name="SK-8-text-223"/>
          <p:cNvSpPr/>
          <p:nvPr/>
        </p:nvSpPr>
        <p:spPr>
          <a:xfrm>
            <a:off x="6627465" y="4143673"/>
            <a:ext cx="17374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Ciliary near FB</a:t>
            </a:r>
            <a:endParaRPr lang="en-US" sz="1050" dirty="0"/>
          </a:p>
        </p:txBody>
      </p:sp>
      <p:sp>
        <p:nvSpPr>
          <p:cNvPr id="225" name="SK-8-text-224"/>
          <p:cNvSpPr/>
          <p:nvPr/>
        </p:nvSpPr>
        <p:spPr>
          <a:xfrm>
            <a:off x="8364885" y="4143673"/>
            <a:ext cx="1022449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Stains at FB</a:t>
            </a:r>
            <a:endParaRPr lang="en-US" sz="1050" dirty="0"/>
          </a:p>
        </p:txBody>
      </p:sp>
      <p:sp>
        <p:nvSpPr>
          <p:cNvPr id="226" name="SK-8-text-225"/>
          <p:cNvSpPr/>
          <p:nvPr/>
        </p:nvSpPr>
        <p:spPr>
          <a:xfrm>
            <a:off x="9387334" y="4143673"/>
            <a:ext cx="1270843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27" name="SK-8-text-226"/>
          <p:cNvSpPr/>
          <p:nvPr/>
        </p:nvSpPr>
        <p:spPr>
          <a:xfrm>
            <a:off x="10658177" y="4143673"/>
            <a:ext cx="1129754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28" name="SK-8-text-227"/>
          <p:cNvSpPr/>
          <p:nvPr/>
        </p:nvSpPr>
        <p:spPr>
          <a:xfrm>
            <a:off x="570607" y="4506813"/>
            <a:ext cx="3693928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Bacterial Conjunctivitis</a:t>
            </a:r>
            <a:endParaRPr lang="en-US" sz="1050" dirty="0"/>
          </a:p>
        </p:txBody>
      </p:sp>
      <p:sp>
        <p:nvSpPr>
          <p:cNvPr id="229" name="SK-8-text-228"/>
          <p:cNvSpPr/>
          <p:nvPr/>
        </p:nvSpPr>
        <p:spPr>
          <a:xfrm>
            <a:off x="2736354" y="4506813"/>
            <a:ext cx="725537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6/9+</a:t>
            </a:r>
            <a:endParaRPr lang="en-US" sz="1050" dirty="0"/>
          </a:p>
        </p:txBody>
      </p:sp>
      <p:sp>
        <p:nvSpPr>
          <p:cNvPr id="230" name="SK-8-text-229"/>
          <p:cNvSpPr/>
          <p:nvPr/>
        </p:nvSpPr>
        <p:spPr>
          <a:xfrm>
            <a:off x="3461891" y="4506813"/>
            <a:ext cx="1199406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FB sensation</a:t>
            </a:r>
            <a:endParaRPr lang="en-US" sz="1050" dirty="0"/>
          </a:p>
        </p:txBody>
      </p:sp>
      <p:sp>
        <p:nvSpPr>
          <p:cNvPr id="231" name="SK-8-text-230"/>
          <p:cNvSpPr/>
          <p:nvPr/>
        </p:nvSpPr>
        <p:spPr>
          <a:xfrm>
            <a:off x="4661297" y="4506813"/>
            <a:ext cx="10007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Yellow sticky</a:t>
            </a:r>
            <a:endParaRPr lang="en-US" sz="1050" dirty="0"/>
          </a:p>
        </p:txBody>
      </p:sp>
      <p:sp>
        <p:nvSpPr>
          <p:cNvPr id="232" name="SK-8-text-231"/>
          <p:cNvSpPr/>
          <p:nvPr/>
        </p:nvSpPr>
        <p:spPr>
          <a:xfrm>
            <a:off x="5662017" y="4506813"/>
            <a:ext cx="965448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</a:t>
            </a:r>
            <a:endParaRPr lang="en-US" sz="1050" dirty="0"/>
          </a:p>
        </p:txBody>
      </p:sp>
      <p:sp>
        <p:nvSpPr>
          <p:cNvPr id="233" name="SK-8-text-232"/>
          <p:cNvSpPr/>
          <p:nvPr/>
        </p:nvSpPr>
        <p:spPr>
          <a:xfrm>
            <a:off x="6627465" y="4506813"/>
            <a:ext cx="17374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Generalised</a:t>
            </a:r>
            <a:endParaRPr lang="en-US" sz="1050" dirty="0"/>
          </a:p>
        </p:txBody>
      </p:sp>
      <p:sp>
        <p:nvSpPr>
          <p:cNvPr id="234" name="SK-8-text-233"/>
          <p:cNvSpPr/>
          <p:nvPr/>
        </p:nvSpPr>
        <p:spPr>
          <a:xfrm>
            <a:off x="8364885" y="4506813"/>
            <a:ext cx="1022449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Clear</a:t>
            </a:r>
            <a:endParaRPr lang="en-US" sz="1050" dirty="0"/>
          </a:p>
        </p:txBody>
      </p:sp>
      <p:sp>
        <p:nvSpPr>
          <p:cNvPr id="235" name="SK-8-text-234"/>
          <p:cNvSpPr/>
          <p:nvPr/>
        </p:nvSpPr>
        <p:spPr>
          <a:xfrm>
            <a:off x="9387334" y="4506813"/>
            <a:ext cx="1270843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36" name="SK-8-text-235"/>
          <p:cNvSpPr/>
          <p:nvPr/>
        </p:nvSpPr>
        <p:spPr>
          <a:xfrm>
            <a:off x="10658177" y="4506813"/>
            <a:ext cx="1129754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37" name="SK-8-text-236"/>
          <p:cNvSpPr/>
          <p:nvPr/>
        </p:nvSpPr>
        <p:spPr>
          <a:xfrm>
            <a:off x="570607" y="4869954"/>
            <a:ext cx="3090973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Viral Conjunctivitis</a:t>
            </a:r>
            <a:endParaRPr lang="en-US" sz="1050" dirty="0"/>
          </a:p>
        </p:txBody>
      </p:sp>
      <p:sp>
        <p:nvSpPr>
          <p:cNvPr id="238" name="SK-8-text-237"/>
          <p:cNvSpPr/>
          <p:nvPr/>
        </p:nvSpPr>
        <p:spPr>
          <a:xfrm>
            <a:off x="2736354" y="4869954"/>
            <a:ext cx="725537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6/9+</a:t>
            </a:r>
            <a:endParaRPr lang="en-US" sz="1050" dirty="0"/>
          </a:p>
        </p:txBody>
      </p:sp>
      <p:sp>
        <p:nvSpPr>
          <p:cNvPr id="239" name="SK-8-text-238"/>
          <p:cNvSpPr/>
          <p:nvPr/>
        </p:nvSpPr>
        <p:spPr>
          <a:xfrm>
            <a:off x="3461891" y="4869954"/>
            <a:ext cx="1199406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FB sensation</a:t>
            </a:r>
            <a:endParaRPr lang="en-US" sz="1050" dirty="0"/>
          </a:p>
        </p:txBody>
      </p:sp>
      <p:sp>
        <p:nvSpPr>
          <p:cNvPr id="240" name="SK-8-text-239"/>
          <p:cNvSpPr/>
          <p:nvPr/>
        </p:nvSpPr>
        <p:spPr>
          <a:xfrm>
            <a:off x="4661297" y="4869954"/>
            <a:ext cx="10007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Watery</a:t>
            </a:r>
            <a:endParaRPr lang="en-US" sz="1050" dirty="0"/>
          </a:p>
        </p:txBody>
      </p:sp>
      <p:sp>
        <p:nvSpPr>
          <p:cNvPr id="241" name="SK-8-text-240"/>
          <p:cNvSpPr/>
          <p:nvPr/>
        </p:nvSpPr>
        <p:spPr>
          <a:xfrm>
            <a:off x="5662017" y="4869954"/>
            <a:ext cx="965448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Mild</a:t>
            </a:r>
            <a:endParaRPr lang="en-US" sz="1050" dirty="0"/>
          </a:p>
        </p:txBody>
      </p:sp>
      <p:sp>
        <p:nvSpPr>
          <p:cNvPr id="242" name="SK-8-text-241"/>
          <p:cNvSpPr/>
          <p:nvPr/>
        </p:nvSpPr>
        <p:spPr>
          <a:xfrm>
            <a:off x="6627465" y="4869954"/>
            <a:ext cx="17374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Generalised</a:t>
            </a:r>
            <a:endParaRPr lang="en-US" sz="1050" dirty="0"/>
          </a:p>
        </p:txBody>
      </p:sp>
      <p:sp>
        <p:nvSpPr>
          <p:cNvPr id="243" name="SK-8-text-242"/>
          <p:cNvSpPr/>
          <p:nvPr/>
        </p:nvSpPr>
        <p:spPr>
          <a:xfrm>
            <a:off x="8364885" y="4869954"/>
            <a:ext cx="1022449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Clear/punctate</a:t>
            </a:r>
            <a:endParaRPr lang="en-US" sz="1050" dirty="0"/>
          </a:p>
        </p:txBody>
      </p:sp>
      <p:sp>
        <p:nvSpPr>
          <p:cNvPr id="244" name="SK-8-text-243"/>
          <p:cNvSpPr/>
          <p:nvPr/>
        </p:nvSpPr>
        <p:spPr>
          <a:xfrm>
            <a:off x="9387334" y="4869954"/>
            <a:ext cx="1270843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45" name="SK-8-text-244"/>
          <p:cNvSpPr/>
          <p:nvPr/>
        </p:nvSpPr>
        <p:spPr>
          <a:xfrm>
            <a:off x="10658177" y="4869954"/>
            <a:ext cx="1129754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46" name="SK-8-text-245"/>
          <p:cNvSpPr/>
          <p:nvPr/>
        </p:nvSpPr>
        <p:spPr>
          <a:xfrm>
            <a:off x="570607" y="5233095"/>
            <a:ext cx="354319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Allergic Conjunctivitis</a:t>
            </a:r>
            <a:endParaRPr lang="en-US" sz="1050" dirty="0"/>
          </a:p>
        </p:txBody>
      </p:sp>
      <p:sp>
        <p:nvSpPr>
          <p:cNvPr id="247" name="SK-8-text-246"/>
          <p:cNvSpPr/>
          <p:nvPr/>
        </p:nvSpPr>
        <p:spPr>
          <a:xfrm>
            <a:off x="2736354" y="5233095"/>
            <a:ext cx="725537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6/9+</a:t>
            </a:r>
            <a:endParaRPr lang="en-US" sz="1050" dirty="0"/>
          </a:p>
        </p:txBody>
      </p:sp>
      <p:sp>
        <p:nvSpPr>
          <p:cNvPr id="248" name="SK-8-text-247"/>
          <p:cNvSpPr/>
          <p:nvPr/>
        </p:nvSpPr>
        <p:spPr>
          <a:xfrm>
            <a:off x="3499991" y="5233095"/>
            <a:ext cx="1123206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FB + </a:t>
            </a:r>
            <a:pPr algn="ctr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9999"/>
                </a:solidFill>
              </a:rPr>
              <a:t>ITCH</a:t>
            </a:r>
            <a:endParaRPr lang="en-US" sz="1050" dirty="0"/>
          </a:p>
        </p:txBody>
      </p:sp>
      <p:sp>
        <p:nvSpPr>
          <p:cNvPr id="249" name="SK-8-text-248"/>
          <p:cNvSpPr/>
          <p:nvPr/>
        </p:nvSpPr>
        <p:spPr>
          <a:xfrm>
            <a:off x="4661297" y="5233095"/>
            <a:ext cx="10007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Watery/stringy</a:t>
            </a:r>
            <a:endParaRPr lang="en-US" sz="1050" dirty="0"/>
          </a:p>
        </p:txBody>
      </p:sp>
      <p:sp>
        <p:nvSpPr>
          <p:cNvPr id="250" name="SK-8-text-249"/>
          <p:cNvSpPr/>
          <p:nvPr/>
        </p:nvSpPr>
        <p:spPr>
          <a:xfrm>
            <a:off x="5662017" y="5233095"/>
            <a:ext cx="965448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</a:t>
            </a:r>
            <a:endParaRPr lang="en-US" sz="1050" dirty="0"/>
          </a:p>
        </p:txBody>
      </p:sp>
      <p:sp>
        <p:nvSpPr>
          <p:cNvPr id="251" name="SK-8-text-250"/>
          <p:cNvSpPr/>
          <p:nvPr/>
        </p:nvSpPr>
        <p:spPr>
          <a:xfrm>
            <a:off x="6627465" y="5233095"/>
            <a:ext cx="17374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Generalised</a:t>
            </a:r>
            <a:endParaRPr lang="en-US" sz="1050" dirty="0"/>
          </a:p>
        </p:txBody>
      </p:sp>
      <p:sp>
        <p:nvSpPr>
          <p:cNvPr id="252" name="SK-8-text-251"/>
          <p:cNvSpPr/>
          <p:nvPr/>
        </p:nvSpPr>
        <p:spPr>
          <a:xfrm>
            <a:off x="8364885" y="5233095"/>
            <a:ext cx="1022449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Clear</a:t>
            </a:r>
            <a:endParaRPr lang="en-US" sz="1050" dirty="0"/>
          </a:p>
        </p:txBody>
      </p:sp>
      <p:sp>
        <p:nvSpPr>
          <p:cNvPr id="253" name="SK-8-text-252"/>
          <p:cNvSpPr/>
          <p:nvPr/>
        </p:nvSpPr>
        <p:spPr>
          <a:xfrm>
            <a:off x="9387334" y="5233095"/>
            <a:ext cx="1270843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54" name="SK-8-text-253"/>
          <p:cNvSpPr/>
          <p:nvPr/>
        </p:nvSpPr>
        <p:spPr>
          <a:xfrm>
            <a:off x="10658177" y="5233095"/>
            <a:ext cx="1129754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55" name="SK-8-text-254"/>
          <p:cNvSpPr/>
          <p:nvPr/>
        </p:nvSpPr>
        <p:spPr>
          <a:xfrm>
            <a:off x="570607" y="5596235"/>
            <a:ext cx="4146144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Subconjunctival Haemorrhage</a:t>
            </a:r>
            <a:endParaRPr lang="en-US" sz="1050" dirty="0"/>
          </a:p>
        </p:txBody>
      </p:sp>
      <p:sp>
        <p:nvSpPr>
          <p:cNvPr id="256" name="SK-8-text-255"/>
          <p:cNvSpPr/>
          <p:nvPr/>
        </p:nvSpPr>
        <p:spPr>
          <a:xfrm>
            <a:off x="2736354" y="5596235"/>
            <a:ext cx="725537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6/6</a:t>
            </a:r>
            <a:endParaRPr lang="en-US" sz="1050" dirty="0"/>
          </a:p>
        </p:txBody>
      </p:sp>
      <p:sp>
        <p:nvSpPr>
          <p:cNvPr id="257" name="SK-8-text-256"/>
          <p:cNvSpPr/>
          <p:nvPr/>
        </p:nvSpPr>
        <p:spPr>
          <a:xfrm>
            <a:off x="3461891" y="5596235"/>
            <a:ext cx="1199406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None</a:t>
            </a:r>
            <a:endParaRPr lang="en-US" sz="1050" dirty="0"/>
          </a:p>
        </p:txBody>
      </p:sp>
      <p:sp>
        <p:nvSpPr>
          <p:cNvPr id="258" name="SK-8-text-257"/>
          <p:cNvSpPr/>
          <p:nvPr/>
        </p:nvSpPr>
        <p:spPr>
          <a:xfrm>
            <a:off x="4661297" y="5596235"/>
            <a:ext cx="10007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None</a:t>
            </a:r>
            <a:endParaRPr lang="en-US" sz="1050" dirty="0"/>
          </a:p>
        </p:txBody>
      </p:sp>
      <p:sp>
        <p:nvSpPr>
          <p:cNvPr id="259" name="SK-8-text-258"/>
          <p:cNvSpPr/>
          <p:nvPr/>
        </p:nvSpPr>
        <p:spPr>
          <a:xfrm>
            <a:off x="5662017" y="5596235"/>
            <a:ext cx="965448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</a:t>
            </a:r>
            <a:endParaRPr lang="en-US" sz="1050" dirty="0"/>
          </a:p>
        </p:txBody>
      </p:sp>
      <p:sp>
        <p:nvSpPr>
          <p:cNvPr id="260" name="SK-8-text-259"/>
          <p:cNvSpPr/>
          <p:nvPr/>
        </p:nvSpPr>
        <p:spPr>
          <a:xfrm>
            <a:off x="6627465" y="5596235"/>
            <a:ext cx="1737420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Localised bright red patch</a:t>
            </a:r>
            <a:endParaRPr lang="en-US" sz="1050" dirty="0"/>
          </a:p>
        </p:txBody>
      </p:sp>
      <p:sp>
        <p:nvSpPr>
          <p:cNvPr id="261" name="SK-8-text-260"/>
          <p:cNvSpPr/>
          <p:nvPr/>
        </p:nvSpPr>
        <p:spPr>
          <a:xfrm>
            <a:off x="8364885" y="5596235"/>
            <a:ext cx="1022449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Clear</a:t>
            </a:r>
            <a:endParaRPr lang="en-US" sz="1050" dirty="0"/>
          </a:p>
        </p:txBody>
      </p:sp>
      <p:sp>
        <p:nvSpPr>
          <p:cNvPr id="262" name="SK-8-text-261"/>
          <p:cNvSpPr/>
          <p:nvPr/>
        </p:nvSpPr>
        <p:spPr>
          <a:xfrm>
            <a:off x="9387334" y="5596235"/>
            <a:ext cx="1270843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63" name="SK-8-text-262"/>
          <p:cNvSpPr/>
          <p:nvPr/>
        </p:nvSpPr>
        <p:spPr>
          <a:xfrm>
            <a:off x="10658177" y="5596235"/>
            <a:ext cx="1129754" cy="3631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64" name="SK-8-text-263"/>
          <p:cNvSpPr/>
          <p:nvPr/>
        </p:nvSpPr>
        <p:spPr>
          <a:xfrm>
            <a:off x="570607" y="5959376"/>
            <a:ext cx="2241947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Blepharitis</a:t>
            </a:r>
            <a:endParaRPr lang="en-US" sz="1050" dirty="0"/>
          </a:p>
        </p:txBody>
      </p:sp>
      <p:sp>
        <p:nvSpPr>
          <p:cNvPr id="265" name="SK-8-text-264"/>
          <p:cNvSpPr/>
          <p:nvPr/>
        </p:nvSpPr>
        <p:spPr>
          <a:xfrm>
            <a:off x="2736354" y="5959376"/>
            <a:ext cx="725537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66" name="SK-8-text-265"/>
          <p:cNvSpPr/>
          <p:nvPr/>
        </p:nvSpPr>
        <p:spPr>
          <a:xfrm>
            <a:off x="3461891" y="5959376"/>
            <a:ext cx="1199406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Gritty/burning</a:t>
            </a:r>
            <a:endParaRPr lang="en-US" sz="1050" dirty="0"/>
          </a:p>
        </p:txBody>
      </p:sp>
      <p:sp>
        <p:nvSpPr>
          <p:cNvPr id="267" name="SK-8-text-266"/>
          <p:cNvSpPr/>
          <p:nvPr/>
        </p:nvSpPr>
        <p:spPr>
          <a:xfrm>
            <a:off x="4661297" y="5959376"/>
            <a:ext cx="1000720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Crusting</a:t>
            </a:r>
            <a:endParaRPr lang="en-US" sz="1050" dirty="0"/>
          </a:p>
        </p:txBody>
      </p:sp>
      <p:sp>
        <p:nvSpPr>
          <p:cNvPr id="268" name="SK-8-text-267"/>
          <p:cNvSpPr/>
          <p:nvPr/>
        </p:nvSpPr>
        <p:spPr>
          <a:xfrm>
            <a:off x="5662017" y="5959376"/>
            <a:ext cx="965448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</a:t>
            </a:r>
            <a:endParaRPr lang="en-US" sz="1050" dirty="0"/>
          </a:p>
        </p:txBody>
      </p:sp>
      <p:sp>
        <p:nvSpPr>
          <p:cNvPr id="269" name="SK-8-text-268"/>
          <p:cNvSpPr/>
          <p:nvPr/>
        </p:nvSpPr>
        <p:spPr>
          <a:xfrm>
            <a:off x="6627465" y="5959376"/>
            <a:ext cx="1737420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Lid margins</a:t>
            </a:r>
            <a:endParaRPr lang="en-US" sz="1050" dirty="0"/>
          </a:p>
        </p:txBody>
      </p:sp>
      <p:sp>
        <p:nvSpPr>
          <p:cNvPr id="270" name="SK-8-text-269"/>
          <p:cNvSpPr/>
          <p:nvPr/>
        </p:nvSpPr>
        <p:spPr>
          <a:xfrm>
            <a:off x="8364885" y="5959376"/>
            <a:ext cx="1022449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Clear</a:t>
            </a:r>
            <a:endParaRPr lang="en-US" sz="1050" dirty="0"/>
          </a:p>
        </p:txBody>
      </p:sp>
      <p:sp>
        <p:nvSpPr>
          <p:cNvPr id="271" name="SK-8-text-270"/>
          <p:cNvSpPr/>
          <p:nvPr/>
        </p:nvSpPr>
        <p:spPr>
          <a:xfrm>
            <a:off x="9387334" y="5959376"/>
            <a:ext cx="1270843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72" name="SK-8-text-271"/>
          <p:cNvSpPr/>
          <p:nvPr/>
        </p:nvSpPr>
        <p:spPr>
          <a:xfrm>
            <a:off x="10658177" y="5959376"/>
            <a:ext cx="1129754" cy="36358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Normal</a:t>
            </a:r>
            <a:endParaRPr lang="en-US" sz="1050" dirty="0"/>
          </a:p>
        </p:txBody>
      </p:sp>
      <p:sp>
        <p:nvSpPr>
          <p:cNvPr id="273" name="SK-8-text-272"/>
          <p:cNvSpPr/>
          <p:nvPr/>
        </p:nvSpPr>
        <p:spPr>
          <a:xfrm>
            <a:off x="511969" y="356592"/>
            <a:ext cx="11680031" cy="46627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37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Comparison Table Summary</a:t>
            </a:r>
            <a:endParaRPr lang="en-US" sz="3375" dirty="0"/>
          </a:p>
        </p:txBody>
      </p:sp>
      <p:sp>
        <p:nvSpPr>
          <p:cNvPr id="274" name="SK-8-text-273"/>
          <p:cNvSpPr/>
          <p:nvPr/>
        </p:nvSpPr>
        <p:spPr>
          <a:xfrm>
            <a:off x="719286" y="864096"/>
            <a:ext cx="11472714" cy="32905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8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features at a glance — VA, pain, discharge, photophobia, injection pattern, cornea, pupil &amp; pressure</a:t>
            </a:r>
            <a:endParaRPr lang="en-US" sz="1800" dirty="0"/>
          </a:p>
        </p:txBody>
      </p:sp>
      <p:sp>
        <p:nvSpPr>
          <p:cNvPr id="275" name="SK-8-text-274"/>
          <p:cNvSpPr/>
          <p:nvPr/>
        </p:nvSpPr>
        <p:spPr>
          <a:xfrm>
            <a:off x="3029396" y="6364188"/>
            <a:ext cx="6169521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ctr" indent="0" marL="0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/ Same-day Referral Moderate / Consider Referral Benign / Self-limiting</a:t>
            </a:r>
            <a:endParaRPr lang="en-US" sz="1350" dirty="0"/>
          </a:p>
        </p:txBody>
      </p:sp>
      <p:sp>
        <p:nvSpPr>
          <p:cNvPr id="276" name="SK-8-text-275"/>
          <p:cNvSpPr/>
          <p:nvPr/>
        </p:nvSpPr>
        <p:spPr>
          <a:xfrm>
            <a:off x="207169" y="6686550"/>
            <a:ext cx="423672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050" dirty="0"/>
          </a:p>
        </p:txBody>
      </p:sp>
      <p:sp>
        <p:nvSpPr>
          <p:cNvPr id="277" name="SK-8-text-276"/>
          <p:cNvSpPr/>
          <p:nvPr/>
        </p:nvSpPr>
        <p:spPr>
          <a:xfrm>
            <a:off x="10116294" y="6686550"/>
            <a:ext cx="2039094" cy="16445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2026 | NICE CKS 2024/2025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5" y="877788"/>
            <a:ext cx="865584" cy="109686"/>
          </a:xfrm>
          <a:prstGeom prst="rect">
            <a:avLst/>
          </a:prstGeom>
        </p:spPr>
      </p:pic>
      <p:pic>
        <p:nvPicPr>
          <p:cNvPr id="4" name="SK-9-img-3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1788" y="0"/>
            <a:ext cx="2170063" cy="356592"/>
          </a:xfrm>
          <a:prstGeom prst="rect">
            <a:avLst/>
          </a:prstGeom>
        </p:spPr>
      </p:pic>
      <p:pic>
        <p:nvPicPr>
          <p:cNvPr id="5" name="SK-9-img-4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6" name="SK-9-img-5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467" y="1398984"/>
            <a:ext cx="5608290" cy="4944517"/>
          </a:xfrm>
          <a:prstGeom prst="rect">
            <a:avLst/>
          </a:prstGeom>
        </p:spPr>
      </p:pic>
      <p:pic>
        <p:nvPicPr>
          <p:cNvPr id="7" name="SK-9-img-6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467" y="1398984"/>
            <a:ext cx="5608290" cy="946398"/>
          </a:xfrm>
          <a:prstGeom prst="rect">
            <a:avLst/>
          </a:prstGeom>
        </p:spPr>
      </p:pic>
      <p:pic>
        <p:nvPicPr>
          <p:cNvPr id="8" name="SK-9-img-7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2324844"/>
            <a:ext cx="5120580" cy="34230"/>
          </a:xfrm>
          <a:prstGeom prst="rect">
            <a:avLst/>
          </a:prstGeom>
        </p:spPr>
      </p:pic>
      <p:pic>
        <p:nvPicPr>
          <p:cNvPr id="9" name="SK-9-img-8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5849838"/>
            <a:ext cx="4852392" cy="329059"/>
          </a:xfrm>
          <a:prstGeom prst="rect">
            <a:avLst/>
          </a:prstGeom>
        </p:spPr>
      </p:pic>
      <p:pic>
        <p:nvPicPr>
          <p:cNvPr id="10" name="SK-9-img-9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5849838"/>
            <a:ext cx="85279" cy="329059"/>
          </a:xfrm>
          <a:prstGeom prst="rect">
            <a:avLst/>
          </a:prstGeom>
        </p:spPr>
      </p:pic>
      <p:pic>
        <p:nvPicPr>
          <p:cNvPr id="11" name="SK-9-img-10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0094" y="1398984"/>
            <a:ext cx="5608290" cy="4944517"/>
          </a:xfrm>
          <a:prstGeom prst="rect">
            <a:avLst/>
          </a:prstGeom>
        </p:spPr>
      </p:pic>
      <p:pic>
        <p:nvPicPr>
          <p:cNvPr id="12" name="SK-9-img-11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0094" y="1398984"/>
            <a:ext cx="5608290" cy="946398"/>
          </a:xfrm>
          <a:prstGeom prst="rect">
            <a:avLst/>
          </a:prstGeom>
        </p:spPr>
      </p:pic>
      <p:pic>
        <p:nvPicPr>
          <p:cNvPr id="13" name="SK-9-img-12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6079" y="2324844"/>
            <a:ext cx="5120580" cy="34230"/>
          </a:xfrm>
          <a:prstGeom prst="rect">
            <a:avLst/>
          </a:prstGeom>
        </p:spPr>
      </p:pic>
      <p:pic>
        <p:nvPicPr>
          <p:cNvPr id="14" name="SK-9-img-13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59153" y="2695129"/>
            <a:ext cx="4962079" cy="493663"/>
          </a:xfrm>
          <a:prstGeom prst="rect">
            <a:avLst/>
          </a:prstGeom>
        </p:spPr>
      </p:pic>
      <p:pic>
        <p:nvPicPr>
          <p:cNvPr id="15" name="SK-9-img-14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9153" y="3538686"/>
            <a:ext cx="4962079" cy="493663"/>
          </a:xfrm>
          <a:prstGeom prst="rect">
            <a:avLst/>
          </a:prstGeom>
        </p:spPr>
      </p:pic>
      <p:pic>
        <p:nvPicPr>
          <p:cNvPr id="16" name="SK-9-img-15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59153" y="4581079"/>
            <a:ext cx="4962079" cy="493663"/>
          </a:xfrm>
          <a:prstGeom prst="rect">
            <a:avLst/>
          </a:prstGeom>
        </p:spPr>
      </p:pic>
      <p:pic>
        <p:nvPicPr>
          <p:cNvPr id="17" name="SK-9-img-16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59153" y="5664696"/>
            <a:ext cx="4962079" cy="493663"/>
          </a:xfrm>
          <a:prstGeom prst="rect">
            <a:avLst/>
          </a:prstGeom>
        </p:spPr>
      </p:pic>
      <p:sp>
        <p:nvSpPr>
          <p:cNvPr id="18" name="SK-9-text-17"/>
          <p:cNvSpPr/>
          <p:nvPr/>
        </p:nvSpPr>
        <p:spPr>
          <a:xfrm>
            <a:off x="10168086" y="89148"/>
            <a:ext cx="2023914" cy="205680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| May 2026</a:t>
            </a:r>
            <a:endParaRPr lang="en-US" sz="1350" dirty="0"/>
          </a:p>
        </p:txBody>
      </p:sp>
      <p:sp>
        <p:nvSpPr>
          <p:cNvPr id="19" name="SK-9-text-18"/>
          <p:cNvSpPr/>
          <p:nvPr/>
        </p:nvSpPr>
        <p:spPr>
          <a:xfrm>
            <a:off x="365671" y="329059"/>
            <a:ext cx="11826329" cy="47312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4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and SCA Exam Pearls</a:t>
            </a:r>
            <a:endParaRPr lang="en-US" sz="3450" dirty="0"/>
          </a:p>
        </p:txBody>
      </p:sp>
      <p:sp>
        <p:nvSpPr>
          <p:cNvPr id="20" name="SK-9-text-19"/>
          <p:cNvSpPr/>
          <p:nvPr/>
        </p:nvSpPr>
        <p:spPr>
          <a:xfrm>
            <a:off x="365671" y="1042392"/>
            <a:ext cx="11826329" cy="26744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650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High-yield revision points for RCGP exams — know these cold.</a:t>
            </a:r>
            <a:endParaRPr lang="en-US" sz="1650" dirty="0"/>
          </a:p>
        </p:txBody>
      </p:sp>
      <p:sp>
        <p:nvSpPr>
          <p:cNvPr id="21" name="SK-9-text-20"/>
          <p:cNvSpPr/>
          <p:nvPr/>
        </p:nvSpPr>
        <p:spPr>
          <a:xfrm>
            <a:off x="2608957" y="1556742"/>
            <a:ext cx="1601153" cy="43204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0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</a:t>
            </a:r>
            <a:endParaRPr lang="en-US" sz="3075" dirty="0"/>
          </a:p>
        </p:txBody>
      </p:sp>
      <p:sp>
        <p:nvSpPr>
          <p:cNvPr id="22" name="SK-9-text-21"/>
          <p:cNvSpPr/>
          <p:nvPr/>
        </p:nvSpPr>
        <p:spPr>
          <a:xfrm>
            <a:off x="1755577" y="2043559"/>
            <a:ext cx="708088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Applied Knowledge Test — Key Facts</a:t>
            </a:r>
            <a:endParaRPr lang="en-US" sz="1350" dirty="0"/>
          </a:p>
        </p:txBody>
      </p:sp>
      <p:sp>
        <p:nvSpPr>
          <p:cNvPr id="23" name="SK-9-text-22"/>
          <p:cNvSpPr/>
          <p:nvPr/>
        </p:nvSpPr>
        <p:spPr>
          <a:xfrm>
            <a:off x="572988" y="2619673"/>
            <a:ext cx="4693890" cy="42505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Chloramphenicol 0.5% drops: 1 drop every 2 hours × 48h,</a:t>
            </a:r>
            <a:endParaRPr lang="en-US" sz="1350" dirty="0"/>
          </a:p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then QDS until 48h after resolution</a:t>
            </a:r>
            <a:endParaRPr lang="en-US" sz="1350" dirty="0"/>
          </a:p>
        </p:txBody>
      </p:sp>
      <p:sp>
        <p:nvSpPr>
          <p:cNvPr id="24" name="SK-9-text-23"/>
          <p:cNvSpPr/>
          <p:nvPr/>
        </p:nvSpPr>
        <p:spPr>
          <a:xfrm>
            <a:off x="572988" y="3106638"/>
            <a:ext cx="11619012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Fusidic acid 1% gel: BD dosing — alternative, useful in pregnancy</a:t>
            </a:r>
            <a:endParaRPr lang="en-US" sz="1350" dirty="0"/>
          </a:p>
        </p:txBody>
      </p:sp>
      <p:sp>
        <p:nvSpPr>
          <p:cNvPr id="25" name="SK-9-text-24"/>
          <p:cNvSpPr/>
          <p:nvPr/>
        </p:nvSpPr>
        <p:spPr>
          <a:xfrm>
            <a:off x="572988" y="3394621"/>
            <a:ext cx="4986486" cy="40451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♦ AACG profile: Hypermetropic · Female · Over 50 · Night onset ·</a:t>
            </a:r>
            <a:endParaRPr lang="en-US" sz="1350" dirty="0"/>
          </a:p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N+V + headache</a:t>
            </a:r>
            <a:endParaRPr lang="en-US" sz="1350" dirty="0"/>
          </a:p>
        </p:txBody>
      </p:sp>
      <p:sp>
        <p:nvSpPr>
          <p:cNvPr id="26" name="SK-9-text-25"/>
          <p:cNvSpPr/>
          <p:nvPr/>
        </p:nvSpPr>
        <p:spPr>
          <a:xfrm>
            <a:off x="572988" y="3881586"/>
            <a:ext cx="1160716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Fixed mid-dilated oval pupil — the diagnostic hallmark</a:t>
            </a:r>
            <a:endParaRPr lang="en-US" sz="1350" dirty="0"/>
          </a:p>
        </p:txBody>
      </p:sp>
      <p:sp>
        <p:nvSpPr>
          <p:cNvPr id="27" name="SK-9-text-26"/>
          <p:cNvSpPr/>
          <p:nvPr/>
        </p:nvSpPr>
        <p:spPr>
          <a:xfrm>
            <a:off x="572988" y="4169569"/>
            <a:ext cx="11619012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Viral conjunctivitis: Adenovirus — self-limiting — NO antibiotics</a:t>
            </a:r>
            <a:endParaRPr lang="en-US" sz="1350" dirty="0"/>
          </a:p>
        </p:txBody>
      </p:sp>
      <p:sp>
        <p:nvSpPr>
          <p:cNvPr id="28" name="SK-9-text-27"/>
          <p:cNvSpPr/>
          <p:nvPr/>
        </p:nvSpPr>
        <p:spPr>
          <a:xfrm>
            <a:off x="572988" y="4457700"/>
            <a:ext cx="5059561" cy="411361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♦ HSV keratitis: Topical aciclovir 3% ointment · 5× daily · 14 days ·</a:t>
            </a:r>
            <a:endParaRPr lang="en-US" sz="1350" dirty="0"/>
          </a:p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steroids</a:t>
            </a:r>
            <a:endParaRPr lang="en-US" sz="1350" dirty="0"/>
          </a:p>
        </p:txBody>
      </p:sp>
      <p:sp>
        <p:nvSpPr>
          <p:cNvPr id="29" name="SK-9-text-28"/>
          <p:cNvSpPr/>
          <p:nvPr/>
        </p:nvSpPr>
        <p:spPr>
          <a:xfrm>
            <a:off x="572988" y="4937671"/>
            <a:ext cx="11619012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♦ Anterior uveitis: HLA-B27 link — AS, psoriatic arthritis, IBD, Reiter's</a:t>
            </a:r>
            <a:endParaRPr lang="en-US" sz="1350" dirty="0"/>
          </a:p>
        </p:txBody>
      </p:sp>
      <p:sp>
        <p:nvSpPr>
          <p:cNvPr id="30" name="SK-9-text-29"/>
          <p:cNvSpPr/>
          <p:nvPr/>
        </p:nvSpPr>
        <p:spPr>
          <a:xfrm>
            <a:off x="572988" y="5232648"/>
            <a:ext cx="5059561" cy="42505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- 2-minute referral rule: Reduced VA · Severe pain · Ciliary flush ·</a:t>
            </a:r>
            <a:endParaRPr lang="en-US" sz="1350" dirty="0"/>
          </a:p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Corneal signs · Fixed pupil → REFER</a:t>
            </a:r>
            <a:endParaRPr lang="en-US" sz="1350" dirty="0"/>
          </a:p>
        </p:txBody>
      </p:sp>
      <p:sp>
        <p:nvSpPr>
          <p:cNvPr id="31" name="SK-9-text-30"/>
          <p:cNvSpPr/>
          <p:nvPr/>
        </p:nvSpPr>
        <p:spPr>
          <a:xfrm>
            <a:off x="694879" y="5897761"/>
            <a:ext cx="11497121" cy="233065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B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ITCH = ALLERGIC — the single most discriminating symptom.</a:t>
            </a:r>
            <a:endParaRPr lang="en-US" sz="1500" dirty="0"/>
          </a:p>
        </p:txBody>
      </p:sp>
      <p:sp>
        <p:nvSpPr>
          <p:cNvPr id="32" name="SK-9-text-31"/>
          <p:cNvSpPr/>
          <p:nvPr/>
        </p:nvSpPr>
        <p:spPr>
          <a:xfrm>
            <a:off x="8534400" y="1563588"/>
            <a:ext cx="1601153" cy="42505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3075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</a:t>
            </a:r>
            <a:endParaRPr lang="en-US" sz="3075" dirty="0"/>
          </a:p>
        </p:txBody>
      </p:sp>
      <p:sp>
        <p:nvSpPr>
          <p:cNvPr id="33" name="SK-9-text-32"/>
          <p:cNvSpPr/>
          <p:nvPr/>
        </p:nvSpPr>
        <p:spPr>
          <a:xfrm>
            <a:off x="6912769" y="2043559"/>
            <a:ext cx="5279231" cy="198834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350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Simulated Consultation Assessment — Communication Skills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6668988" y="2455069"/>
            <a:ext cx="1695450" cy="21937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Opening</a:t>
            </a:r>
            <a:endParaRPr lang="en-US" sz="1500" dirty="0"/>
          </a:p>
        </p:txBody>
      </p:sp>
      <p:sp>
        <p:nvSpPr>
          <p:cNvPr id="35" name="SK-9-text-34"/>
          <p:cNvSpPr/>
          <p:nvPr/>
        </p:nvSpPr>
        <p:spPr>
          <a:xfrm>
            <a:off x="6754267" y="2729359"/>
            <a:ext cx="4462165" cy="41820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“I can see your eye is quite red — I’m going to check your</a:t>
            </a:r>
            <a:endParaRPr lang="en-US" sz="1350" dirty="0"/>
          </a:p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vision first, if that’s OK?”</a:t>
            </a:r>
            <a:endParaRPr lang="en-US" sz="1350" dirty="0"/>
          </a:p>
        </p:txBody>
      </p:sp>
      <p:sp>
        <p:nvSpPr>
          <p:cNvPr id="36" name="SK-9-text-35"/>
          <p:cNvSpPr/>
          <p:nvPr/>
        </p:nvSpPr>
        <p:spPr>
          <a:xfrm>
            <a:off x="6668988" y="3312319"/>
            <a:ext cx="2381250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Safety-Net</a:t>
            </a:r>
            <a:endParaRPr lang="en-US" sz="1500" dirty="0"/>
          </a:p>
        </p:txBody>
      </p:sp>
      <p:sp>
        <p:nvSpPr>
          <p:cNvPr id="37" name="SK-9-text-36"/>
          <p:cNvSpPr/>
          <p:nvPr/>
        </p:nvSpPr>
        <p:spPr>
          <a:xfrm>
            <a:off x="6754267" y="3586609"/>
            <a:ext cx="4462165" cy="63772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“If your vision becomes blurred, the pain gets worse, or it</a:t>
            </a:r>
            <a:endParaRPr lang="en-US" sz="1350" dirty="0"/>
          </a:p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hasn't improved in 5–7 days — please come back or go</a:t>
            </a:r>
            <a:endParaRPr lang="en-US" sz="1350" dirty="0"/>
          </a:p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straight to A&amp;E.”</a:t>
            </a:r>
            <a:endParaRPr lang="en-US" sz="1350" dirty="0"/>
          </a:p>
        </p:txBody>
      </p:sp>
      <p:sp>
        <p:nvSpPr>
          <p:cNvPr id="38" name="SK-9-text-37"/>
          <p:cNvSpPr/>
          <p:nvPr/>
        </p:nvSpPr>
        <p:spPr>
          <a:xfrm>
            <a:off x="6668988" y="4368403"/>
            <a:ext cx="329565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Steroid Safety</a:t>
            </a:r>
            <a:endParaRPr lang="en-US" sz="1500" dirty="0"/>
          </a:p>
        </p:txBody>
      </p:sp>
      <p:sp>
        <p:nvSpPr>
          <p:cNvPr id="39" name="SK-9-text-38"/>
          <p:cNvSpPr/>
          <p:nvPr/>
        </p:nvSpPr>
        <p:spPr>
          <a:xfrm>
            <a:off x="6754267" y="4649688"/>
            <a:ext cx="4413498" cy="63088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“I wouldn't want to prescribe steroid drops without being</a:t>
            </a:r>
            <a:endParaRPr lang="en-US" sz="1350" dirty="0"/>
          </a:p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sure there's no herpes infection — that would need a</a:t>
            </a:r>
            <a:endParaRPr lang="en-US" sz="1350" dirty="0"/>
          </a:p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specialist to check with a special lamp.”</a:t>
            </a:r>
            <a:endParaRPr lang="en-US" sz="1350" dirty="0"/>
          </a:p>
        </p:txBody>
      </p:sp>
      <p:sp>
        <p:nvSpPr>
          <p:cNvPr id="40" name="SK-9-text-39"/>
          <p:cNvSpPr/>
          <p:nvPr/>
        </p:nvSpPr>
        <p:spPr>
          <a:xfrm>
            <a:off x="6668988" y="5438329"/>
            <a:ext cx="3295650" cy="185142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5F6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Contact Lenses</a:t>
            </a:r>
            <a:endParaRPr lang="en-US" sz="1500" dirty="0"/>
          </a:p>
        </p:txBody>
      </p:sp>
      <p:sp>
        <p:nvSpPr>
          <p:cNvPr id="41" name="SK-9-text-40"/>
          <p:cNvSpPr/>
          <p:nvPr/>
        </p:nvSpPr>
        <p:spPr>
          <a:xfrm>
            <a:off x="6742063" y="5712619"/>
            <a:ext cx="4425553" cy="425053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stop lenses immediately. Do not resume until fully</a:t>
            </a:r>
            <a:endParaRPr lang="en-US" sz="1350" dirty="0"/>
          </a:p>
          <a:p>
            <a:pPr algn="l" indent="0" marL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resolved — even if eye feels better.</a:t>
            </a:r>
            <a:endParaRPr lang="en-US" sz="1350" dirty="0"/>
          </a:p>
        </p:txBody>
      </p:sp>
      <p:sp>
        <p:nvSpPr>
          <p:cNvPr id="42" name="SK-9-text-41"/>
          <p:cNvSpPr/>
          <p:nvPr/>
        </p:nvSpPr>
        <p:spPr>
          <a:xfrm>
            <a:off x="377875" y="6638479"/>
            <a:ext cx="6248400" cy="178296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— www.bradfordvts.co.uk</a:t>
            </a:r>
            <a:endParaRPr lang="en-US" sz="1125" dirty="0"/>
          </a:p>
        </p:txBody>
      </p:sp>
      <p:sp>
        <p:nvSpPr>
          <p:cNvPr id="43" name="SK-9-text-42"/>
          <p:cNvSpPr/>
          <p:nvPr/>
        </p:nvSpPr>
        <p:spPr>
          <a:xfrm>
            <a:off x="8644086" y="6624786"/>
            <a:ext cx="3547914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ctr" vert="horz"/>
          <a:lstStyle/>
          <a:p>
            <a:pPr algn="l" indent="0" marL="0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CKS 2024/2025 | RCGP AKT &amp; SCA Revision.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2026-06-05T13:22:05Z</dcterms:created>
  <dcterms:modified xsi:type="dcterms:W3CDTF">2026-06-05T13:22:05Z</dcterms:modified>
</cp:coreProperties>
</file>