
<file path=[Content_Types].xml><?xml version="1.0" encoding="utf-8"?>
<Types xmlns="http://schemas.openxmlformats.org/package/2006/content-types">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1"/>
    <p:restoredTop sz="94610"/>
  </p:normalViewPr>
  <p:slideViewPr>
    <p:cSldViewPr snapToGrid="0" snapToObjects="1">
      <p:cViewPr varScale="1">
        <p:scale>
          <a:sx n="86" d="100"/>
          <a:sy n="86" d="100"/>
        </p:scale>
        <p:origin x="543" y="3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1"/>
  <c:style val="2"/>
  <c:chart>
    <c:autoTitleDeleted val="1"/>
    <c:plotArea>
      <c:layout/>
      <c:barChart>
        <c:barDir val="bar"/>
        <c:grouping val="clustered"/>
        <c:varyColors val="0"/>
        <c:ser>
          <c:idx val="0"/>
          <c:order val="0"/>
          <c:tx>
            <c:strRef>
              <c:f>Sheet1!$B$1</c:f>
              <c:strCache>
                <c:ptCount val="1"/>
                <c:pt idx="0">
                  <c:v>% of GPs who do this / feel able</c:v>
                </c:pt>
              </c:strCache>
            </c:strRef>
          </c:tx>
          <c:spPr>
            <a:solidFill>
              <a:srgbClr val="168A8A"/>
            </a:solidFill>
            <a:effectLst/>
          </c:spPr>
          <c:invertIfNegative val="0"/>
          <c:dLbls>
            <c:numFmt formatCode="#,##0" sourceLinked="0"/>
            <c:spPr>
              <a:noFill/>
              <a:ln>
                <a:noFill/>
              </a:ln>
              <a:effectLst/>
            </c:spPr>
            <c:txPr>
              <a:bodyPr/>
              <a:lstStyle/>
              <a:p>
                <a:pPr>
                  <a:defRPr sz="1200" b="1" i="0" u="none" strike="noStrike">
                    <a:solidFill>
                      <a:srgbClr val="152642"/>
                    </a:solidFill>
                    <a:latin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Sheet1!$A$2:$A$6</c:f>
              <c:strCache>
                <c:ptCount val="5"/>
                <c:pt idx="0">
                  <c:v>Test visual acuity</c:v>
                </c:pt>
                <c:pt idx="1">
                  <c:v>Use a pinhole</c:v>
                </c:pt>
                <c:pt idx="2">
                  <c:v>Confident in findings</c:v>
                </c:pt>
                <c:pt idx="3">
                  <c:v>Judge if disc normal</c:v>
                </c:pt>
                <c:pt idx="4">
                  <c:v>Judge if macula normal</c:v>
                </c:pt>
              </c:strCache>
            </c:strRef>
          </c:cat>
          <c:val>
            <c:numRef>
              <c:f>Sheet1!$B$2:$B$6</c:f>
              <c:numCache>
                <c:formatCode>General</c:formatCode>
                <c:ptCount val="5"/>
                <c:pt idx="0">
                  <c:v>85</c:v>
                </c:pt>
                <c:pt idx="1">
                  <c:v>10</c:v>
                </c:pt>
                <c:pt idx="2">
                  <c:v>61</c:v>
                </c:pt>
                <c:pt idx="3">
                  <c:v>30</c:v>
                </c:pt>
                <c:pt idx="4">
                  <c:v>13</c:v>
                </c:pt>
              </c:numCache>
            </c:numRef>
          </c:val>
          <c:extLst>
            <c:ext xmlns:c16="http://schemas.microsoft.com/office/drawing/2014/chart" uri="{C3380CC4-5D6E-409C-BE32-E72D297353CC}">
              <c16:uniqueId val="{00000000-64A9-466D-BCD7-DF1F4DD6DCF5}"/>
            </c:ext>
          </c:extLst>
        </c:ser>
        <c:dLbls>
          <c:showLegendKey val="0"/>
          <c:showVal val="1"/>
          <c:showCatName val="0"/>
          <c:showSerName val="0"/>
          <c:showPercent val="0"/>
          <c:showBubbleSize val="0"/>
        </c:dLbls>
        <c:gapWidth val="150"/>
        <c:axId val="2094734554"/>
        <c:axId val="2094734552"/>
      </c:barChart>
      <c:catAx>
        <c:axId val="2094734554"/>
        <c:scaling>
          <c:orientation val="minMax"/>
        </c:scaling>
        <c:delete val="0"/>
        <c:axPos val="l"/>
        <c:numFmt formatCode="General" sourceLinked="1"/>
        <c:majorTickMark val="out"/>
        <c:minorTickMark val="none"/>
        <c:tickLblPos val="nextTo"/>
        <c:spPr>
          <a:ln w="12700" cap="flat">
            <a:solidFill>
              <a:srgbClr val="888888"/>
            </a:solidFill>
            <a:prstDash val="solid"/>
            <a:round/>
          </a:ln>
        </c:spPr>
        <c:txPr>
          <a:bodyPr/>
          <a:lstStyle/>
          <a:p>
            <a:pPr>
              <a:defRPr sz="1200" b="0" i="0" u="none" strike="noStrike">
                <a:solidFill>
                  <a:srgbClr val="232C38"/>
                </a:solidFill>
                <a:latin typeface="Arial"/>
              </a:defRPr>
            </a:pPr>
            <a:endParaRPr lang="en-US"/>
          </a:p>
        </c:txPr>
        <c:crossAx val="2094734552"/>
        <c:crosses val="autoZero"/>
        <c:auto val="1"/>
        <c:lblAlgn val="ctr"/>
        <c:lblOffset val="100"/>
        <c:noMultiLvlLbl val="1"/>
      </c:catAx>
      <c:valAx>
        <c:axId val="2094734552"/>
        <c:scaling>
          <c:orientation val="minMax"/>
          <c:max val="100"/>
          <c:min val="0"/>
        </c:scaling>
        <c:delete val="0"/>
        <c:axPos val="b"/>
        <c:majorGridlines>
          <c:spPr>
            <a:ln w="6350" cap="flat">
              <a:solidFill>
                <a:srgbClr val="ECECEC"/>
              </a:solidFill>
              <a:prstDash val="solid"/>
              <a:round/>
            </a:ln>
          </c:spPr>
        </c:majorGridlines>
        <c:numFmt formatCode="General" sourceLinked="0"/>
        <c:majorTickMark val="out"/>
        <c:minorTickMark val="none"/>
        <c:tickLblPos val="low"/>
        <c:spPr>
          <a:ln w="12700" cap="flat">
            <a:solidFill>
              <a:srgbClr val="888888"/>
            </a:solidFill>
            <a:prstDash val="solid"/>
            <a:round/>
          </a:ln>
        </c:spPr>
        <c:txPr>
          <a:bodyPr/>
          <a:lstStyle/>
          <a:p>
            <a:pPr>
              <a:defRPr sz="1200" b="0" i="0" u="none" strike="noStrike">
                <a:solidFill>
                  <a:srgbClr val="5B6573"/>
                </a:solidFill>
                <a:latin typeface="Arial"/>
              </a:defRPr>
            </a:pPr>
            <a:endParaRPr lang="en-US"/>
          </a:p>
        </c:txPr>
        <c:crossAx val="2094734554"/>
        <c:crosses val="autoZero"/>
        <c:crossBetween val="between"/>
      </c:valAx>
      <c:spPr>
        <a:noFill/>
        <a:ln>
          <a:noFill/>
        </a:ln>
        <a:effectLst/>
      </c:spPr>
    </c:plotArea>
    <c:plotVisOnly val="1"/>
    <c:dispBlanksAs val="span"/>
    <c:showDLblsOverMax val="1"/>
  </c:chart>
  <c:spPr>
    <a:solidFill>
      <a:srgbClr val="FFFFFF"/>
    </a:solidFill>
    <a:ln>
      <a:noFill/>
    </a:ln>
    <a:effectLst/>
  </c:spPr>
  <c:externalData r:id="rId1">
    <c:autoUpdate val="0"/>
  </c:externalData>
</c:chartSpac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243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8.xml"/><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4.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152642"/>
        </a:solidFill>
        <a:effectLst/>
      </p:bgPr>
    </p:bg>
    <p:spTree>
      <p:nvGrpSpPr>
        <p:cNvPr id="1" name=""/>
        <p:cNvGrpSpPr/>
        <p:nvPr/>
      </p:nvGrpSpPr>
      <p:grpSpPr>
        <a:xfrm>
          <a:off x="0" y="0"/>
          <a:ext cx="0" cy="0"/>
          <a:chOff x="0" y="0"/>
          <a:chExt cx="0" cy="0"/>
        </a:xfrm>
      </p:grpSpPr>
      <p:sp>
        <p:nvSpPr>
          <p:cNvPr id="2" name="Shape 0"/>
          <p:cNvSpPr/>
          <p:nvPr/>
        </p:nvSpPr>
        <p:spPr>
          <a:xfrm>
            <a:off x="8229600" y="-2194560"/>
            <a:ext cx="7132320" cy="7132320"/>
          </a:xfrm>
          <a:prstGeom prst="ellipse">
            <a:avLst/>
          </a:prstGeom>
          <a:solidFill>
            <a:srgbClr val="21385C"/>
          </a:solidFill>
          <a:ln/>
        </p:spPr>
      </p:sp>
      <p:sp>
        <p:nvSpPr>
          <p:cNvPr id="3" name="Shape 1"/>
          <p:cNvSpPr/>
          <p:nvPr/>
        </p:nvSpPr>
        <p:spPr>
          <a:xfrm>
            <a:off x="9509760" y="1097280"/>
            <a:ext cx="4754880" cy="4754880"/>
          </a:xfrm>
          <a:prstGeom prst="ellipse">
            <a:avLst/>
          </a:prstGeom>
          <a:solidFill>
            <a:srgbClr val="152642"/>
          </a:solidFill>
          <a:ln w="25400">
            <a:solidFill>
              <a:srgbClr val="168A8A"/>
            </a:solidFill>
            <a:prstDash val="solid"/>
          </a:ln>
        </p:spPr>
      </p:sp>
      <p:sp>
        <p:nvSpPr>
          <p:cNvPr id="4" name="Shape 2"/>
          <p:cNvSpPr/>
          <p:nvPr/>
        </p:nvSpPr>
        <p:spPr>
          <a:xfrm>
            <a:off x="10149840" y="2331720"/>
            <a:ext cx="3474720" cy="2286000"/>
          </a:xfrm>
          <a:prstGeom prst="ellipse">
            <a:avLst/>
          </a:prstGeom>
          <a:solidFill>
            <a:srgbClr val="1A2E4E"/>
          </a:solidFill>
          <a:ln w="38100">
            <a:solidFill>
              <a:srgbClr val="3C6E7E"/>
            </a:solidFill>
            <a:prstDash val="solid"/>
          </a:ln>
        </p:spPr>
      </p:sp>
      <p:sp>
        <p:nvSpPr>
          <p:cNvPr id="5" name="Shape 3"/>
          <p:cNvSpPr/>
          <p:nvPr/>
        </p:nvSpPr>
        <p:spPr>
          <a:xfrm>
            <a:off x="11018520" y="2697480"/>
            <a:ext cx="1737360" cy="1554480"/>
          </a:xfrm>
          <a:prstGeom prst="ellipse">
            <a:avLst/>
          </a:prstGeom>
          <a:solidFill>
            <a:srgbClr val="168A8A"/>
          </a:solidFill>
          <a:ln/>
        </p:spPr>
      </p:sp>
      <p:sp>
        <p:nvSpPr>
          <p:cNvPr id="6" name="Shape 4"/>
          <p:cNvSpPr/>
          <p:nvPr/>
        </p:nvSpPr>
        <p:spPr>
          <a:xfrm>
            <a:off x="11430000" y="3063240"/>
            <a:ext cx="914400" cy="822960"/>
          </a:xfrm>
          <a:prstGeom prst="ellipse">
            <a:avLst/>
          </a:prstGeom>
          <a:solidFill>
            <a:srgbClr val="152642"/>
          </a:solidFill>
          <a:ln/>
        </p:spPr>
      </p:sp>
      <p:sp>
        <p:nvSpPr>
          <p:cNvPr id="7" name="Shape 5"/>
          <p:cNvSpPr/>
          <p:nvPr/>
        </p:nvSpPr>
        <p:spPr>
          <a:xfrm>
            <a:off x="11539728" y="3154680"/>
            <a:ext cx="292608" cy="274320"/>
          </a:xfrm>
          <a:prstGeom prst="ellipse">
            <a:avLst/>
          </a:prstGeom>
          <a:solidFill>
            <a:srgbClr val="FFFFFF"/>
          </a:solidFill>
          <a:ln/>
        </p:spPr>
      </p:sp>
      <p:sp>
        <p:nvSpPr>
          <p:cNvPr id="8" name="Shape 6"/>
          <p:cNvSpPr/>
          <p:nvPr/>
        </p:nvSpPr>
        <p:spPr>
          <a:xfrm>
            <a:off x="0" y="1371600"/>
            <a:ext cx="7040880" cy="713232"/>
          </a:xfrm>
          <a:prstGeom prst="rect">
            <a:avLst/>
          </a:prstGeom>
          <a:solidFill>
            <a:srgbClr val="E8772E"/>
          </a:solidFill>
          <a:ln/>
        </p:spPr>
      </p:sp>
      <p:sp>
        <p:nvSpPr>
          <p:cNvPr id="9" name="Text 7"/>
          <p:cNvSpPr/>
          <p:nvPr/>
        </p:nvSpPr>
        <p:spPr>
          <a:xfrm>
            <a:off x="640080" y="1371600"/>
            <a:ext cx="6309360" cy="713232"/>
          </a:xfrm>
          <a:prstGeom prst="rect">
            <a:avLst/>
          </a:prstGeom>
          <a:noFill/>
          <a:ln/>
        </p:spPr>
        <p:txBody>
          <a:bodyPr wrap="square" rtlCol="0" anchor="ctr"/>
          <a:lstStyle/>
          <a:p>
            <a:pPr marL="0" indent="0" algn="l">
              <a:buNone/>
            </a:pPr>
            <a:r>
              <a:rPr lang="en-US" sz="2300" b="1" kern="0" spc="100" dirty="0">
                <a:solidFill>
                  <a:srgbClr val="FFFFFF"/>
                </a:solidFill>
                <a:latin typeface="Calibri" pitchFamily="34" charset="0"/>
                <a:ea typeface="Calibri" pitchFamily="34" charset="-122"/>
                <a:cs typeface="Calibri" pitchFamily="34" charset="-120"/>
              </a:rPr>
              <a:t>BRADFORD VTS TEACHING AIDS</a:t>
            </a:r>
            <a:endParaRPr lang="en-US" sz="2300" dirty="0"/>
          </a:p>
        </p:txBody>
      </p:sp>
      <p:sp>
        <p:nvSpPr>
          <p:cNvPr id="10" name="Text 8"/>
          <p:cNvSpPr/>
          <p:nvPr/>
        </p:nvSpPr>
        <p:spPr>
          <a:xfrm>
            <a:off x="640080" y="2331720"/>
            <a:ext cx="8778240" cy="914400"/>
          </a:xfrm>
          <a:prstGeom prst="rect">
            <a:avLst/>
          </a:prstGeom>
          <a:noFill/>
          <a:ln/>
        </p:spPr>
        <p:txBody>
          <a:bodyPr wrap="square" rtlCol="0" anchor="ctr"/>
          <a:lstStyle/>
          <a:p>
            <a:pPr marL="0" indent="0" algn="l">
              <a:buNone/>
            </a:pPr>
            <a:r>
              <a:rPr lang="en-US" sz="5400" b="1" dirty="0">
                <a:solidFill>
                  <a:srgbClr val="FFFFFF"/>
                </a:solidFill>
                <a:latin typeface="Calibri" pitchFamily="34" charset="0"/>
                <a:ea typeface="Calibri" pitchFamily="34" charset="-122"/>
                <a:cs typeface="Calibri" pitchFamily="34" charset="-120"/>
              </a:rPr>
              <a:t>Eye Emergencies</a:t>
            </a:r>
            <a:endParaRPr lang="en-US" sz="5400" dirty="0"/>
          </a:p>
        </p:txBody>
      </p:sp>
      <p:sp>
        <p:nvSpPr>
          <p:cNvPr id="11" name="Text 9"/>
          <p:cNvSpPr/>
          <p:nvPr/>
        </p:nvSpPr>
        <p:spPr>
          <a:xfrm>
            <a:off x="640080" y="3200400"/>
            <a:ext cx="8778240" cy="822960"/>
          </a:xfrm>
          <a:prstGeom prst="rect">
            <a:avLst/>
          </a:prstGeom>
          <a:noFill/>
          <a:ln/>
        </p:spPr>
        <p:txBody>
          <a:bodyPr wrap="square" rtlCol="0" anchor="ctr"/>
          <a:lstStyle/>
          <a:p>
            <a:pPr marL="0" indent="0" algn="l">
              <a:buNone/>
            </a:pPr>
            <a:r>
              <a:rPr lang="en-US" sz="4000" b="1" dirty="0">
                <a:solidFill>
                  <a:srgbClr val="168A8A"/>
                </a:solidFill>
                <a:latin typeface="Calibri" pitchFamily="34" charset="0"/>
                <a:ea typeface="Calibri" pitchFamily="34" charset="-122"/>
                <a:cs typeface="Calibri" pitchFamily="34" charset="-120"/>
              </a:rPr>
              <a:t>in Primary Care</a:t>
            </a:r>
            <a:endParaRPr lang="en-US" sz="4000" dirty="0"/>
          </a:p>
        </p:txBody>
      </p:sp>
      <p:sp>
        <p:nvSpPr>
          <p:cNvPr id="12" name="Text 10"/>
          <p:cNvSpPr/>
          <p:nvPr/>
        </p:nvSpPr>
        <p:spPr>
          <a:xfrm>
            <a:off x="658368" y="4160520"/>
            <a:ext cx="7680960" cy="822960"/>
          </a:xfrm>
          <a:prstGeom prst="rect">
            <a:avLst/>
          </a:prstGeom>
          <a:noFill/>
          <a:ln/>
        </p:spPr>
        <p:txBody>
          <a:bodyPr wrap="square" rtlCol="0" anchor="ctr"/>
          <a:lstStyle/>
          <a:p>
            <a:pPr marL="0" indent="0" algn="l">
              <a:buNone/>
            </a:pPr>
            <a:r>
              <a:rPr lang="en-US" sz="1600" dirty="0">
                <a:solidFill>
                  <a:srgbClr val="C9D4E2"/>
                </a:solidFill>
                <a:latin typeface="Calibri" pitchFamily="34" charset="0"/>
                <a:ea typeface="Calibri" pitchFamily="34" charset="-122"/>
                <a:cs typeface="Calibri" pitchFamily="34" charset="-120"/>
              </a:rPr>
              <a:t>A practical guide to recognising, treating and referring the acute eye — for GP trainees, IMGs and primary care clinicians.</a:t>
            </a:r>
            <a:endParaRPr lang="en-US" sz="1600" dirty="0"/>
          </a:p>
        </p:txBody>
      </p:sp>
      <p:sp>
        <p:nvSpPr>
          <p:cNvPr id="13" name="Shape 11"/>
          <p:cNvSpPr/>
          <p:nvPr/>
        </p:nvSpPr>
        <p:spPr>
          <a:xfrm>
            <a:off x="658368" y="5212080"/>
            <a:ext cx="2743200" cy="0"/>
          </a:xfrm>
          <a:prstGeom prst="line">
            <a:avLst/>
          </a:prstGeom>
          <a:noFill/>
          <a:ln w="31750">
            <a:solidFill>
              <a:srgbClr val="E8772E"/>
            </a:solidFill>
            <a:prstDash val="solid"/>
          </a:ln>
        </p:spPr>
      </p:sp>
      <p:sp>
        <p:nvSpPr>
          <p:cNvPr id="14" name="Text 12"/>
          <p:cNvSpPr/>
          <p:nvPr/>
        </p:nvSpPr>
        <p:spPr>
          <a:xfrm>
            <a:off x="658368" y="5303520"/>
            <a:ext cx="3657600" cy="457200"/>
          </a:xfrm>
          <a:prstGeom prst="rect">
            <a:avLst/>
          </a:prstGeom>
          <a:noFill/>
          <a:ln/>
        </p:spPr>
        <p:txBody>
          <a:bodyPr wrap="square" rtlCol="0" anchor="ctr"/>
          <a:lstStyle/>
          <a:p>
            <a:pPr marL="0" indent="0">
              <a:buNone/>
            </a:pPr>
            <a:r>
              <a:rPr lang="en-US" sz="1800" b="1" dirty="0">
                <a:solidFill>
                  <a:srgbClr val="FFFFFF"/>
                </a:solidFill>
                <a:latin typeface="Calibri" pitchFamily="34" charset="0"/>
                <a:ea typeface="Calibri" pitchFamily="34" charset="-122"/>
                <a:cs typeface="Calibri" pitchFamily="34" charset="-120"/>
              </a:rPr>
              <a:t>June 2026</a:t>
            </a:r>
            <a:endParaRPr lang="en-US" sz="1800" dirty="0"/>
          </a:p>
        </p:txBody>
      </p:sp>
      <p:sp>
        <p:nvSpPr>
          <p:cNvPr id="15" name="Text 13"/>
          <p:cNvSpPr/>
          <p:nvPr/>
        </p:nvSpPr>
        <p:spPr>
          <a:xfrm>
            <a:off x="658368" y="6172200"/>
            <a:ext cx="10058400" cy="365760"/>
          </a:xfrm>
          <a:prstGeom prst="rect">
            <a:avLst/>
          </a:prstGeom>
          <a:noFill/>
          <a:ln/>
        </p:spPr>
        <p:txBody>
          <a:bodyPr wrap="square" rtlCol="0" anchor="ctr"/>
          <a:lstStyle/>
          <a:p>
            <a:pPr marL="0" indent="0">
              <a:buNone/>
            </a:pPr>
            <a:r>
              <a:rPr lang="en-US" sz="1050" i="1" dirty="0">
                <a:solidFill>
                  <a:srgbClr val="8FA0B5"/>
                </a:solidFill>
                <a:latin typeface="Calibri" pitchFamily="34" charset="0"/>
                <a:ea typeface="Calibri" pitchFamily="34" charset="-122"/>
                <a:cs typeface="Calibri" pitchFamily="34" charset="-120"/>
              </a:rPr>
              <a:t>Adapted and updated from “Ocular Emergencies” (Smith &amp; Nephew) and “Common Eye Emergencies” (N. Kafil-Hussain)</a:t>
            </a:r>
            <a:endParaRPr lang="en-US" sz="10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Iritis (anterior uveitis)</a:t>
            </a:r>
            <a:endParaRPr lang="en-US" sz="3000" dirty="0"/>
          </a:p>
        </p:txBody>
      </p:sp>
      <p:sp>
        <p:nvSpPr>
          <p:cNvPr id="5" name="Shape 3"/>
          <p:cNvSpPr/>
          <p:nvPr/>
        </p:nvSpPr>
        <p:spPr>
          <a:xfrm>
            <a:off x="10405872" y="786384"/>
            <a:ext cx="1280160" cy="384048"/>
          </a:xfrm>
          <a:prstGeom prst="roundRect">
            <a:avLst>
              <a:gd name="adj" fmla="val 50000"/>
            </a:avLst>
          </a:prstGeom>
          <a:solidFill>
            <a:srgbClr val="D98C1F"/>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SAME DAY</a:t>
            </a:r>
            <a:endParaRPr lang="en-US" sz="1150" dirty="0"/>
          </a:p>
        </p:txBody>
      </p:sp>
      <p:sp>
        <p:nvSpPr>
          <p:cNvPr id="7" name="Text 5"/>
          <p:cNvSpPr/>
          <p:nvPr/>
        </p:nvSpPr>
        <p:spPr>
          <a:xfrm>
            <a:off x="502920" y="1371600"/>
            <a:ext cx="694944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Inflammation inside the eye. Often young adults; may be linked to ankylosing spondylitis, sarcoidosis or IBD. Tends to recur. Conjunctivitis irritates — iritis truly hurts.</a:t>
            </a:r>
            <a:endParaRPr lang="en-US" sz="1350" dirty="0"/>
          </a:p>
        </p:txBody>
      </p:sp>
      <p:sp>
        <p:nvSpPr>
          <p:cNvPr id="8" name="Shape 6"/>
          <p:cNvSpPr/>
          <p:nvPr/>
        </p:nvSpPr>
        <p:spPr>
          <a:xfrm>
            <a:off x="502920"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459736"/>
          </a:xfrm>
          <a:prstGeom prst="rect">
            <a:avLst/>
          </a:prstGeom>
          <a:solidFill>
            <a:srgbClr val="168A8A"/>
          </a:solidFill>
          <a:ln/>
        </p:spPr>
      </p:sp>
      <p:sp>
        <p:nvSpPr>
          <p:cNvPr id="10" name="Text 8"/>
          <p:cNvSpPr/>
          <p:nvPr/>
        </p:nvSpPr>
        <p:spPr>
          <a:xfrm>
            <a:off x="704088" y="2103120"/>
            <a:ext cx="305866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Presentation</a:t>
            </a:r>
            <a:endParaRPr lang="en-US" sz="1400" dirty="0"/>
          </a:p>
        </p:txBody>
      </p:sp>
      <p:sp>
        <p:nvSpPr>
          <p:cNvPr id="11" name="Text 9"/>
          <p:cNvSpPr/>
          <p:nvPr/>
        </p:nvSpPr>
        <p:spPr>
          <a:xfrm>
            <a:off x="704088"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Painful, aching red eye.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Photophobia with reduced vision.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May have been mislabelled “resistant conjunctivitis”.</a:t>
            </a:r>
            <a:endParaRPr lang="en-US" sz="1230" dirty="0"/>
          </a:p>
        </p:txBody>
      </p:sp>
      <p:sp>
        <p:nvSpPr>
          <p:cNvPr id="12" name="Shape 10"/>
          <p:cNvSpPr/>
          <p:nvPr/>
        </p:nvSpPr>
        <p:spPr>
          <a:xfrm>
            <a:off x="4027932"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027932" y="2066544"/>
            <a:ext cx="91440" cy="2459736"/>
          </a:xfrm>
          <a:prstGeom prst="rect">
            <a:avLst/>
          </a:prstGeom>
          <a:solidFill>
            <a:srgbClr val="E8772E"/>
          </a:solidFill>
          <a:ln/>
        </p:spPr>
      </p:sp>
      <p:sp>
        <p:nvSpPr>
          <p:cNvPr id="14" name="Text 12"/>
          <p:cNvSpPr/>
          <p:nvPr/>
        </p:nvSpPr>
        <p:spPr>
          <a:xfrm>
            <a:off x="4229100" y="2103120"/>
            <a:ext cx="305866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Signs</a:t>
            </a:r>
            <a:endParaRPr lang="en-US" sz="1400" dirty="0"/>
          </a:p>
        </p:txBody>
      </p:sp>
      <p:sp>
        <p:nvSpPr>
          <p:cNvPr id="15" name="Text 13"/>
          <p:cNvSpPr/>
          <p:nvPr/>
        </p:nvSpPr>
        <p:spPr>
          <a:xfrm>
            <a:off x="4229100"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Ciliary flush — redness hugging the cornea.</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Small / irregular pupil, sluggish to light.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Keratic precipitates (cells on back of cornea); sometimes hypopyon.</a:t>
            </a:r>
            <a:endParaRPr lang="en-US" sz="1230" dirty="0"/>
          </a:p>
        </p:txBody>
      </p:sp>
      <p:sp>
        <p:nvSpPr>
          <p:cNvPr id="16" name="Shape 14"/>
          <p:cNvSpPr/>
          <p:nvPr/>
        </p:nvSpPr>
        <p:spPr>
          <a:xfrm>
            <a:off x="7488827" y="1993392"/>
            <a:ext cx="4294414"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pic>
        <p:nvPicPr>
          <p:cNvPr id="17" name="Image 0" descr="/home/claude/img/pupils.png"/>
          <p:cNvPicPr>
            <a:picLocks noChangeAspect="1"/>
          </p:cNvPicPr>
          <p:nvPr/>
        </p:nvPicPr>
        <p:blipFill rotWithShape="1">
          <a:blip r:embed="rId3"/>
          <a:srcRect l="12630" t="9787" r="11884"/>
          <a:stretch/>
        </p:blipFill>
        <p:spPr>
          <a:xfrm>
            <a:off x="7598228" y="2468880"/>
            <a:ext cx="4075612" cy="1783080"/>
          </a:xfrm>
          <a:prstGeom prst="rect">
            <a:avLst/>
          </a:prstGeom>
        </p:spPr>
      </p:pic>
      <p:sp>
        <p:nvSpPr>
          <p:cNvPr id="18" name="Text 15"/>
          <p:cNvSpPr/>
          <p:nvPr/>
        </p:nvSpPr>
        <p:spPr>
          <a:xfrm>
            <a:off x="7680960" y="4215384"/>
            <a:ext cx="3867912" cy="329184"/>
          </a:xfrm>
          <a:prstGeom prst="rect">
            <a:avLst/>
          </a:prstGeom>
          <a:noFill/>
          <a:ln/>
        </p:spPr>
        <p:txBody>
          <a:bodyPr wrap="square" rtlCol="0" anchor="ctr"/>
          <a:lstStyle/>
          <a:p>
            <a:pPr marL="0" indent="0" algn="ctr">
              <a:buNone/>
            </a:pPr>
            <a:r>
              <a:rPr lang="en-US" sz="1050" i="1" dirty="0">
                <a:solidFill>
                  <a:srgbClr val="5B6573"/>
                </a:solidFill>
                <a:latin typeface="Calibri" pitchFamily="34" charset="0"/>
                <a:ea typeface="Calibri" pitchFamily="34" charset="-122"/>
                <a:cs typeface="Calibri" pitchFamily="34" charset="-120"/>
              </a:rPr>
              <a:t>Pupil is small / irregular in iritis</a:t>
            </a:r>
            <a:endParaRPr lang="en-US" sz="1050" dirty="0"/>
          </a:p>
        </p:txBody>
      </p:sp>
      <p:sp>
        <p:nvSpPr>
          <p:cNvPr id="19" name="Shape 16"/>
          <p:cNvSpPr/>
          <p:nvPr/>
        </p:nvSpPr>
        <p:spPr>
          <a:xfrm>
            <a:off x="502920" y="4745736"/>
            <a:ext cx="11183112" cy="749808"/>
          </a:xfrm>
          <a:prstGeom prst="roundRect">
            <a:avLst>
              <a:gd name="adj" fmla="val 9756"/>
            </a:avLst>
          </a:prstGeom>
          <a:solidFill>
            <a:srgbClr val="F7E4E1"/>
          </a:solidFill>
          <a:ln w="16510">
            <a:solidFill>
              <a:srgbClr val="D98C1F"/>
            </a:solidFill>
            <a:prstDash val="solid"/>
          </a:ln>
        </p:spPr>
      </p:sp>
      <p:sp>
        <p:nvSpPr>
          <p:cNvPr id="20" name="Shape 17"/>
          <p:cNvSpPr/>
          <p:nvPr/>
        </p:nvSpPr>
        <p:spPr>
          <a:xfrm>
            <a:off x="502920" y="4809744"/>
            <a:ext cx="91440" cy="621792"/>
          </a:xfrm>
          <a:prstGeom prst="rect">
            <a:avLst/>
          </a:prstGeom>
          <a:solidFill>
            <a:srgbClr val="D98C1F"/>
          </a:solidFill>
          <a:ln/>
        </p:spPr>
      </p:sp>
      <p:sp>
        <p:nvSpPr>
          <p:cNvPr id="21" name="Text 18"/>
          <p:cNvSpPr/>
          <p:nvPr/>
        </p:nvSpPr>
        <p:spPr>
          <a:xfrm>
            <a:off x="777240" y="4745736"/>
            <a:ext cx="10789920" cy="749808"/>
          </a:xfrm>
          <a:prstGeom prst="rect">
            <a:avLst/>
          </a:prstGeom>
          <a:noFill/>
          <a:ln/>
        </p:spPr>
        <p:txBody>
          <a:bodyPr wrap="square" rtlCol="0" anchor="ctr"/>
          <a:lstStyle/>
          <a:p>
            <a:pPr marL="0" indent="0">
              <a:buNone/>
            </a:pPr>
            <a:r>
              <a:rPr lang="en-US" sz="1300" b="1" dirty="0">
                <a:solidFill>
                  <a:srgbClr val="D98C1F"/>
                </a:solidFill>
                <a:latin typeface="Calibri" pitchFamily="34" charset="0"/>
                <a:ea typeface="Calibri" pitchFamily="34" charset="-122"/>
                <a:cs typeface="Calibri" pitchFamily="34" charset="-120"/>
              </a:rPr>
              <a:t>ACTION </a:t>
            </a:r>
            <a:r>
              <a:rPr lang="en-US" sz="1300" dirty="0">
                <a:solidFill>
                  <a:srgbClr val="232C38"/>
                </a:solidFill>
                <a:latin typeface="Calibri" pitchFamily="34" charset="0"/>
                <a:ea typeface="Calibri" pitchFamily="34" charset="-122"/>
                <a:cs typeface="Calibri" pitchFamily="34" charset="-120"/>
              </a:rPr>
              <a:t>Refer to ophthalmology within 24 hours for slit-lamp confirmation. Treatment is intensive topical steroid + a dilating (cycloplegic) drop to stop the iris sticking to the lens — started by the specialist.</a:t>
            </a:r>
            <a:endParaRPr lang="en-US" sz="1300" dirty="0"/>
          </a:p>
        </p:txBody>
      </p:sp>
      <p:sp>
        <p:nvSpPr>
          <p:cNvPr id="22" name="Text 19"/>
          <p:cNvSpPr/>
          <p:nvPr/>
        </p:nvSpPr>
        <p:spPr>
          <a:xfrm>
            <a:off x="51816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Uveitis; clinical assessment of the acute red eye.</a:t>
            </a:r>
            <a:endParaRPr lang="en-US" sz="900" dirty="0"/>
          </a:p>
        </p:txBody>
      </p:sp>
      <p:sp>
        <p:nvSpPr>
          <p:cNvPr id="23" name="Shape 20"/>
          <p:cNvSpPr/>
          <p:nvPr/>
        </p:nvSpPr>
        <p:spPr>
          <a:xfrm>
            <a:off x="502920" y="6455664"/>
            <a:ext cx="11183112" cy="0"/>
          </a:xfrm>
          <a:prstGeom prst="line">
            <a:avLst/>
          </a:prstGeom>
          <a:noFill/>
          <a:ln w="12700">
            <a:solidFill>
              <a:srgbClr val="D8DEE6"/>
            </a:solidFill>
            <a:prstDash val="solid"/>
          </a:ln>
        </p:spPr>
      </p:sp>
      <p:sp>
        <p:nvSpPr>
          <p:cNvPr id="24" name="Text 21"/>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5" name="Text 22"/>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10</a:t>
            </a:r>
            <a:endParaRPr lang="en-US" sz="9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Episcleritis &amp; scleritis</a:t>
            </a:r>
            <a:endParaRPr lang="en-US" sz="3000" dirty="0"/>
          </a:p>
        </p:txBody>
      </p:sp>
      <p:sp>
        <p:nvSpPr>
          <p:cNvPr id="5" name="Shape 3"/>
          <p:cNvSpPr/>
          <p:nvPr/>
        </p:nvSpPr>
        <p:spPr>
          <a:xfrm>
            <a:off x="9959645" y="786384"/>
            <a:ext cx="1726387" cy="384048"/>
          </a:xfrm>
          <a:prstGeom prst="roundRect">
            <a:avLst>
              <a:gd name="adj" fmla="val 50000"/>
            </a:avLst>
          </a:prstGeom>
          <a:solidFill>
            <a:srgbClr val="2E8B57"/>
          </a:solidFill>
          <a:ln/>
        </p:spPr>
      </p:sp>
      <p:sp>
        <p:nvSpPr>
          <p:cNvPr id="6" name="Text 4"/>
          <p:cNvSpPr/>
          <p:nvPr/>
        </p:nvSpPr>
        <p:spPr>
          <a:xfrm>
            <a:off x="9959645" y="786384"/>
            <a:ext cx="1726387"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ROUTINE → URGENT</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Episcleritis is common, mild and self-limiting. Scleritis is rare (≈0.1% of eye-clinic visits) but serious — and far more painful.</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2E8B57"/>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Episcleritis</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Localised patch of redness; little or no discomfort.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Vision normal; no discharge.</a:t>
            </a:r>
            <a:endParaRPr lang="en-US" sz="1230" dirty="0"/>
          </a:p>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Self-limiting — settles in ~2 weeks; often recurs.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If sore, refer same week; mild topical steroid may help.</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C0392B"/>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Scleritis</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Severe, boring, deep ache that wakes the patient.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Often linked to rheumatoid / autoimmune disease.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Vessels run deep, radial, and do NOT blanch.</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168A8A"/>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Bedside test</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Phenylephrine 2.5%:</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Episcleral vessels blanch (and the patch fades).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Scleral vessels stay dark and engorged.</a:t>
            </a:r>
            <a:endParaRPr lang="en-US" sz="1230" dirty="0"/>
          </a:p>
          <a:p>
            <a:pPr marL="177800" indent="-177800">
              <a:lnSpc>
                <a:spcPct val="100000"/>
              </a:lnSpc>
              <a:spcAft>
                <a:spcPts val="600"/>
              </a:spcAft>
              <a:buSzPct val="100000"/>
              <a:buChar char="•"/>
            </a:pPr>
            <a:r>
              <a:rPr lang="en-US" sz="1230" dirty="0">
                <a:solidFill>
                  <a:srgbClr val="5B6573"/>
                </a:solidFill>
                <a:latin typeface="Calibri" pitchFamily="34" charset="0"/>
                <a:ea typeface="Calibri" pitchFamily="34" charset="-122"/>
                <a:cs typeface="Calibri" pitchFamily="34" charset="-120"/>
              </a:rPr>
              <a:t>(Note: phenylephrine also dilates the pupil.)</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C0392B"/>
            </a:solidFill>
            <a:prstDash val="solid"/>
          </a:ln>
        </p:spPr>
      </p:sp>
      <p:sp>
        <p:nvSpPr>
          <p:cNvPr id="21" name="Shape 19"/>
          <p:cNvSpPr/>
          <p:nvPr/>
        </p:nvSpPr>
        <p:spPr>
          <a:xfrm>
            <a:off x="502920" y="4946904"/>
            <a:ext cx="91440" cy="621792"/>
          </a:xfrm>
          <a:prstGeom prst="rect">
            <a:avLst/>
          </a:prstGeom>
          <a:solidFill>
            <a:srgbClr val="C0392B"/>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REFER </a:t>
            </a:r>
            <a:r>
              <a:rPr lang="en-US" sz="1300" dirty="0">
                <a:solidFill>
                  <a:srgbClr val="232C38"/>
                </a:solidFill>
                <a:latin typeface="Calibri" pitchFamily="34" charset="0"/>
                <a:ea typeface="Calibri" pitchFamily="34" charset="-122"/>
                <a:cs typeface="Calibri" pitchFamily="34" charset="-120"/>
              </a:rPr>
              <a:t>Suspected scleritis → refer urgently. It can threaten sight and signals active systemic disease.</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Clinical assessment of the red eye; RCOphth.</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11</a:t>
            </a:r>
            <a:endParaRPr lang="en-US" sz="9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Acute angle-closure glaucoma</a:t>
            </a:r>
            <a:endParaRPr lang="en-US" sz="3000" dirty="0"/>
          </a:p>
        </p:txBody>
      </p:sp>
      <p:sp>
        <p:nvSpPr>
          <p:cNvPr id="5" name="Shape 3"/>
          <p:cNvSpPr/>
          <p:nvPr/>
        </p:nvSpPr>
        <p:spPr>
          <a:xfrm>
            <a:off x="10405872" y="786384"/>
            <a:ext cx="1280160" cy="384048"/>
          </a:xfrm>
          <a:prstGeom prst="roundRect">
            <a:avLst>
              <a:gd name="adj" fmla="val 50000"/>
            </a:avLst>
          </a:prstGeom>
          <a:solidFill>
            <a:srgbClr val="C0392B"/>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EMERGENCY</a:t>
            </a:r>
            <a:endParaRPr lang="en-US" sz="1150" dirty="0"/>
          </a:p>
        </p:txBody>
      </p:sp>
      <p:sp>
        <p:nvSpPr>
          <p:cNvPr id="7" name="Text 5"/>
          <p:cNvSpPr/>
          <p:nvPr/>
        </p:nvSpPr>
        <p:spPr>
          <a:xfrm>
            <a:off x="502920" y="1371600"/>
            <a:ext cx="694944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Drainage angle blocks → pressure shoots up. Uncommon but a true emergency: it can blind within hours. Typically over-50s, long-sighted, often in dim light.</a:t>
            </a:r>
            <a:endParaRPr lang="en-US" sz="1350" dirty="0"/>
          </a:p>
        </p:txBody>
      </p:sp>
      <p:sp>
        <p:nvSpPr>
          <p:cNvPr id="8" name="Shape 6"/>
          <p:cNvSpPr/>
          <p:nvPr/>
        </p:nvSpPr>
        <p:spPr>
          <a:xfrm>
            <a:off x="502920"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459736"/>
          </a:xfrm>
          <a:prstGeom prst="rect">
            <a:avLst/>
          </a:prstGeom>
          <a:solidFill>
            <a:srgbClr val="E8772E"/>
          </a:solidFill>
          <a:ln/>
        </p:spPr>
      </p:sp>
      <p:sp>
        <p:nvSpPr>
          <p:cNvPr id="10" name="Text 8"/>
          <p:cNvSpPr/>
          <p:nvPr/>
        </p:nvSpPr>
        <p:spPr>
          <a:xfrm>
            <a:off x="704088" y="2103120"/>
            <a:ext cx="305866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Presentation</a:t>
            </a:r>
            <a:endParaRPr lang="en-US" sz="1400" dirty="0"/>
          </a:p>
        </p:txBody>
      </p:sp>
      <p:sp>
        <p:nvSpPr>
          <p:cNvPr id="11" name="Text 9"/>
          <p:cNvSpPr/>
          <p:nvPr/>
        </p:nvSpPr>
        <p:spPr>
          <a:xfrm>
            <a:off x="704088"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Severe pain, red eye; haloes around lights.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Headache, nausea &amp; vomiting (can mimic a GI bug).</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Rapidly reduced vision.</a:t>
            </a:r>
            <a:endParaRPr lang="en-US" sz="1230" dirty="0"/>
          </a:p>
        </p:txBody>
      </p:sp>
      <p:sp>
        <p:nvSpPr>
          <p:cNvPr id="12" name="Shape 10"/>
          <p:cNvSpPr/>
          <p:nvPr/>
        </p:nvSpPr>
        <p:spPr>
          <a:xfrm>
            <a:off x="4027932"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027932" y="2066544"/>
            <a:ext cx="91440" cy="2459736"/>
          </a:xfrm>
          <a:prstGeom prst="rect">
            <a:avLst/>
          </a:prstGeom>
          <a:solidFill>
            <a:srgbClr val="C0392B"/>
          </a:solidFill>
          <a:ln/>
        </p:spPr>
      </p:sp>
      <p:sp>
        <p:nvSpPr>
          <p:cNvPr id="14" name="Text 12"/>
          <p:cNvSpPr/>
          <p:nvPr/>
        </p:nvSpPr>
        <p:spPr>
          <a:xfrm>
            <a:off x="4229100" y="2103120"/>
            <a:ext cx="305866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Signs</a:t>
            </a:r>
            <a:endParaRPr lang="en-US" sz="1400" dirty="0"/>
          </a:p>
        </p:txBody>
      </p:sp>
      <p:sp>
        <p:nvSpPr>
          <p:cNvPr id="15" name="Text 13"/>
          <p:cNvSpPr/>
          <p:nvPr/>
        </p:nvSpPr>
        <p:spPr>
          <a:xfrm>
            <a:off x="4229100"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Hazy (steamy) cornea; iris hard to see.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Mid-dilated, fixed, oval pupil.</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Eye feels rock-hard on gentle palpation.</a:t>
            </a:r>
            <a:endParaRPr lang="en-US" sz="1230" dirty="0"/>
          </a:p>
        </p:txBody>
      </p:sp>
      <p:sp>
        <p:nvSpPr>
          <p:cNvPr id="16" name="Shape 14"/>
          <p:cNvSpPr/>
          <p:nvPr/>
        </p:nvSpPr>
        <p:spPr>
          <a:xfrm>
            <a:off x="7543800" y="1993392"/>
            <a:ext cx="4142232"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pic>
        <p:nvPicPr>
          <p:cNvPr id="17" name="Image 0" descr="/home/claude/img/pupils.png"/>
          <p:cNvPicPr>
            <a:picLocks noChangeAspect="1"/>
          </p:cNvPicPr>
          <p:nvPr/>
        </p:nvPicPr>
        <p:blipFill rotWithShape="1">
          <a:blip r:embed="rId3"/>
          <a:srcRect l="10667" t="12057" r="8561"/>
          <a:stretch/>
        </p:blipFill>
        <p:spPr>
          <a:xfrm>
            <a:off x="7552944" y="2523744"/>
            <a:ext cx="4105655" cy="1728216"/>
          </a:xfrm>
          <a:prstGeom prst="rect">
            <a:avLst/>
          </a:prstGeom>
        </p:spPr>
      </p:pic>
      <p:sp>
        <p:nvSpPr>
          <p:cNvPr id="18" name="Text 15"/>
          <p:cNvSpPr/>
          <p:nvPr/>
        </p:nvSpPr>
        <p:spPr>
          <a:xfrm>
            <a:off x="7680960" y="4215384"/>
            <a:ext cx="3867912" cy="329184"/>
          </a:xfrm>
          <a:prstGeom prst="rect">
            <a:avLst/>
          </a:prstGeom>
          <a:noFill/>
          <a:ln/>
        </p:spPr>
        <p:txBody>
          <a:bodyPr wrap="square" rtlCol="0" anchor="ctr"/>
          <a:lstStyle/>
          <a:p>
            <a:pPr marL="0" indent="0" algn="ctr">
              <a:buNone/>
            </a:pPr>
            <a:r>
              <a:rPr lang="en-US" sz="1050" i="1" dirty="0">
                <a:solidFill>
                  <a:srgbClr val="5B6573"/>
                </a:solidFill>
                <a:latin typeface="Calibri" pitchFamily="34" charset="0"/>
                <a:ea typeface="Calibri" pitchFamily="34" charset="-122"/>
                <a:cs typeface="Calibri" pitchFamily="34" charset="-120"/>
              </a:rPr>
              <a:t>Mid-dilated, fixed, oval pupil</a:t>
            </a:r>
            <a:endParaRPr lang="en-US" sz="1050" dirty="0"/>
          </a:p>
        </p:txBody>
      </p:sp>
      <p:sp>
        <p:nvSpPr>
          <p:cNvPr id="19" name="Shape 16"/>
          <p:cNvSpPr/>
          <p:nvPr/>
        </p:nvSpPr>
        <p:spPr>
          <a:xfrm>
            <a:off x="502920" y="4745736"/>
            <a:ext cx="11183112" cy="749808"/>
          </a:xfrm>
          <a:prstGeom prst="roundRect">
            <a:avLst>
              <a:gd name="adj" fmla="val 9756"/>
            </a:avLst>
          </a:prstGeom>
          <a:solidFill>
            <a:srgbClr val="F7E4E1"/>
          </a:solidFill>
          <a:ln w="16510">
            <a:solidFill>
              <a:srgbClr val="C0392B"/>
            </a:solidFill>
            <a:prstDash val="solid"/>
          </a:ln>
        </p:spPr>
      </p:sp>
      <p:sp>
        <p:nvSpPr>
          <p:cNvPr id="20" name="Shape 17"/>
          <p:cNvSpPr/>
          <p:nvPr/>
        </p:nvSpPr>
        <p:spPr>
          <a:xfrm>
            <a:off x="502920" y="4809744"/>
            <a:ext cx="91440" cy="621792"/>
          </a:xfrm>
          <a:prstGeom prst="rect">
            <a:avLst/>
          </a:prstGeom>
          <a:solidFill>
            <a:srgbClr val="C0392B"/>
          </a:solidFill>
          <a:ln/>
        </p:spPr>
      </p:sp>
      <p:sp>
        <p:nvSpPr>
          <p:cNvPr id="21" name="Text 18"/>
          <p:cNvSpPr/>
          <p:nvPr/>
        </p:nvSpPr>
        <p:spPr>
          <a:xfrm>
            <a:off x="777240" y="474573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DO THIS NOW </a:t>
            </a:r>
            <a:r>
              <a:rPr lang="en-US" sz="1300" dirty="0">
                <a:solidFill>
                  <a:srgbClr val="232C38"/>
                </a:solidFill>
                <a:latin typeface="Calibri" pitchFamily="34" charset="0"/>
                <a:ea typeface="Calibri" pitchFamily="34" charset="-122"/>
                <a:cs typeface="Calibri" pitchFamily="34" charset="-120"/>
              </a:rPr>
              <a:t>Refer immediately — phone the on-call ophthalmologist. If transfer is delayed: lie the patient flat, face up. Holding doses (specialist-directed): pilocarpine 2% (blue eyes) / 4% (brown eyes) + acetazolamide 500 mg PO or IV. Do NOT dilate the pupil.</a:t>
            </a:r>
            <a:endParaRPr lang="en-US" sz="1300" dirty="0"/>
          </a:p>
        </p:txBody>
      </p:sp>
      <p:sp>
        <p:nvSpPr>
          <p:cNvPr id="22" name="Text 19"/>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RCOphth – Management of Angle-Closure Glaucoma; NICE; verify doses in BNF.</a:t>
            </a:r>
            <a:endParaRPr lang="en-US" sz="900" dirty="0"/>
          </a:p>
        </p:txBody>
      </p:sp>
      <p:sp>
        <p:nvSpPr>
          <p:cNvPr id="23" name="Shape 20"/>
          <p:cNvSpPr/>
          <p:nvPr/>
        </p:nvSpPr>
        <p:spPr>
          <a:xfrm>
            <a:off x="502920" y="6455664"/>
            <a:ext cx="11183112" cy="0"/>
          </a:xfrm>
          <a:prstGeom prst="line">
            <a:avLst/>
          </a:prstGeom>
          <a:noFill/>
          <a:ln w="12700">
            <a:solidFill>
              <a:srgbClr val="D8DEE6"/>
            </a:solidFill>
            <a:prstDash val="solid"/>
          </a:ln>
        </p:spPr>
      </p:sp>
      <p:sp>
        <p:nvSpPr>
          <p:cNvPr id="24" name="Text 21"/>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5" name="Text 22"/>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12</a:t>
            </a:r>
            <a:endParaRPr lang="en-US" sz="9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Corneal infection (keratitis)</a:t>
            </a:r>
            <a:endParaRPr lang="en-US" sz="3000" dirty="0"/>
          </a:p>
        </p:txBody>
      </p:sp>
      <p:sp>
        <p:nvSpPr>
          <p:cNvPr id="5" name="Shape 3"/>
          <p:cNvSpPr/>
          <p:nvPr/>
        </p:nvSpPr>
        <p:spPr>
          <a:xfrm>
            <a:off x="10405872" y="786384"/>
            <a:ext cx="1280160" cy="384048"/>
          </a:xfrm>
          <a:prstGeom prst="roundRect">
            <a:avLst>
              <a:gd name="adj" fmla="val 50000"/>
            </a:avLst>
          </a:prstGeom>
          <a:solidFill>
            <a:srgbClr val="D98C1F"/>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SAME DAY</a:t>
            </a:r>
            <a:endParaRPr lang="en-US" sz="1150" dirty="0"/>
          </a:p>
        </p:txBody>
      </p:sp>
      <p:sp>
        <p:nvSpPr>
          <p:cNvPr id="7" name="Text 5"/>
          <p:cNvSpPr/>
          <p:nvPr/>
        </p:nvSpPr>
        <p:spPr>
          <a:xfrm>
            <a:off x="502920" y="1371600"/>
            <a:ext cx="694944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A potentially sight-threatening ulcer of the cornea. Two patterns matter most in primary care: bacterial (often contact-lens related) and herpes simplex (dendritic).</a:t>
            </a:r>
            <a:endParaRPr lang="en-US" sz="1350" dirty="0"/>
          </a:p>
        </p:txBody>
      </p:sp>
      <p:sp>
        <p:nvSpPr>
          <p:cNvPr id="8" name="Shape 6"/>
          <p:cNvSpPr/>
          <p:nvPr/>
        </p:nvSpPr>
        <p:spPr>
          <a:xfrm>
            <a:off x="502920"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459736"/>
          </a:xfrm>
          <a:prstGeom prst="rect">
            <a:avLst/>
          </a:prstGeom>
          <a:solidFill>
            <a:srgbClr val="E8772E"/>
          </a:solidFill>
          <a:ln/>
        </p:spPr>
      </p:sp>
      <p:sp>
        <p:nvSpPr>
          <p:cNvPr id="10" name="Text 8"/>
          <p:cNvSpPr/>
          <p:nvPr/>
        </p:nvSpPr>
        <p:spPr>
          <a:xfrm>
            <a:off x="704088" y="2103120"/>
            <a:ext cx="305866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Presentation</a:t>
            </a:r>
            <a:endParaRPr lang="en-US" sz="1400" dirty="0"/>
          </a:p>
        </p:txBody>
      </p:sp>
      <p:sp>
        <p:nvSpPr>
          <p:cNvPr id="11" name="Text 9"/>
          <p:cNvSpPr/>
          <p:nvPr/>
        </p:nvSpPr>
        <p:spPr>
          <a:xfrm>
            <a:off x="704088"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Painful red eye, photophobia, watering.</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Reduced vision.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History: contact-lens use, or previous cold sores / herpes keratitis.</a:t>
            </a:r>
            <a:endParaRPr lang="en-US" sz="1230" dirty="0"/>
          </a:p>
        </p:txBody>
      </p:sp>
      <p:sp>
        <p:nvSpPr>
          <p:cNvPr id="12" name="Shape 10"/>
          <p:cNvSpPr/>
          <p:nvPr/>
        </p:nvSpPr>
        <p:spPr>
          <a:xfrm>
            <a:off x="4027932"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027932" y="2066544"/>
            <a:ext cx="91440" cy="2459736"/>
          </a:xfrm>
          <a:prstGeom prst="rect">
            <a:avLst/>
          </a:prstGeom>
          <a:solidFill>
            <a:srgbClr val="C0392B"/>
          </a:solidFill>
          <a:ln/>
        </p:spPr>
      </p:sp>
      <p:sp>
        <p:nvSpPr>
          <p:cNvPr id="14" name="Text 12"/>
          <p:cNvSpPr/>
          <p:nvPr/>
        </p:nvSpPr>
        <p:spPr>
          <a:xfrm>
            <a:off x="4229100" y="2103120"/>
            <a:ext cx="305866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Signs &amp; action</a:t>
            </a:r>
            <a:endParaRPr lang="en-US" sz="1400" dirty="0"/>
          </a:p>
        </p:txBody>
      </p:sp>
      <p:sp>
        <p:nvSpPr>
          <p:cNvPr id="15" name="Text 13"/>
          <p:cNvSpPr/>
          <p:nvPr/>
        </p:nvSpPr>
        <p:spPr>
          <a:xfrm>
            <a:off x="4229100"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Fluorescein shows the defect — a branching dendrite in HSV.</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Severe bacterial cases: hypopyon (pus level in the chamber).</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HSV: aciclovir 3% eye ointment 5×/day (or ganciclovir 0.15% gel). Refer same day.</a:t>
            </a:r>
            <a:endParaRPr lang="en-US" sz="1230" dirty="0"/>
          </a:p>
        </p:txBody>
      </p:sp>
      <p:sp>
        <p:nvSpPr>
          <p:cNvPr id="16" name="Shape 14"/>
          <p:cNvSpPr/>
          <p:nvPr/>
        </p:nvSpPr>
        <p:spPr>
          <a:xfrm>
            <a:off x="7543800" y="1993392"/>
            <a:ext cx="4142232"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pic>
        <p:nvPicPr>
          <p:cNvPr id="17" name="Image 0" descr="/home/claude/img/dendritic.png"/>
          <p:cNvPicPr>
            <a:picLocks noChangeAspect="1"/>
          </p:cNvPicPr>
          <p:nvPr/>
        </p:nvPicPr>
        <p:blipFill>
          <a:blip r:embed="rId3"/>
          <a:srcRect/>
          <a:stretch/>
        </p:blipFill>
        <p:spPr>
          <a:xfrm>
            <a:off x="8441871" y="2103120"/>
            <a:ext cx="2454729" cy="2148840"/>
          </a:xfrm>
          <a:prstGeom prst="rect">
            <a:avLst/>
          </a:prstGeom>
        </p:spPr>
      </p:pic>
      <p:sp>
        <p:nvSpPr>
          <p:cNvPr id="18" name="Text 15"/>
          <p:cNvSpPr/>
          <p:nvPr/>
        </p:nvSpPr>
        <p:spPr>
          <a:xfrm>
            <a:off x="7680960" y="4215384"/>
            <a:ext cx="3867912" cy="329184"/>
          </a:xfrm>
          <a:prstGeom prst="rect">
            <a:avLst/>
          </a:prstGeom>
          <a:noFill/>
          <a:ln/>
        </p:spPr>
        <p:txBody>
          <a:bodyPr wrap="square" rtlCol="0" anchor="ctr"/>
          <a:lstStyle/>
          <a:p>
            <a:pPr marL="0" indent="0" algn="ctr">
              <a:buNone/>
            </a:pPr>
            <a:r>
              <a:rPr lang="en-US" sz="1050" i="1" dirty="0">
                <a:solidFill>
                  <a:srgbClr val="5B6573"/>
                </a:solidFill>
                <a:latin typeface="Calibri" pitchFamily="34" charset="0"/>
                <a:ea typeface="Calibri" pitchFamily="34" charset="-122"/>
                <a:cs typeface="Calibri" pitchFamily="34" charset="-120"/>
              </a:rPr>
              <a:t>HSV dendritic ulcer — branching, fluorescein-positive</a:t>
            </a:r>
            <a:endParaRPr lang="en-US" sz="1050" dirty="0"/>
          </a:p>
        </p:txBody>
      </p:sp>
      <p:sp>
        <p:nvSpPr>
          <p:cNvPr id="19" name="Shape 16"/>
          <p:cNvSpPr/>
          <p:nvPr/>
        </p:nvSpPr>
        <p:spPr>
          <a:xfrm>
            <a:off x="502920" y="4745736"/>
            <a:ext cx="11183112" cy="749808"/>
          </a:xfrm>
          <a:prstGeom prst="roundRect">
            <a:avLst>
              <a:gd name="adj" fmla="val 9756"/>
            </a:avLst>
          </a:prstGeom>
          <a:solidFill>
            <a:srgbClr val="F7E4E1"/>
          </a:solidFill>
          <a:ln w="16510">
            <a:solidFill>
              <a:srgbClr val="C0392B"/>
            </a:solidFill>
            <a:prstDash val="solid"/>
          </a:ln>
        </p:spPr>
      </p:sp>
      <p:sp>
        <p:nvSpPr>
          <p:cNvPr id="20" name="Shape 17"/>
          <p:cNvSpPr/>
          <p:nvPr/>
        </p:nvSpPr>
        <p:spPr>
          <a:xfrm>
            <a:off x="502920" y="4809744"/>
            <a:ext cx="91440" cy="621792"/>
          </a:xfrm>
          <a:prstGeom prst="rect">
            <a:avLst/>
          </a:prstGeom>
          <a:solidFill>
            <a:srgbClr val="C0392B"/>
          </a:solidFill>
          <a:ln/>
        </p:spPr>
      </p:sp>
      <p:sp>
        <p:nvSpPr>
          <p:cNvPr id="21" name="Text 18"/>
          <p:cNvSpPr/>
          <p:nvPr/>
        </p:nvSpPr>
        <p:spPr>
          <a:xfrm>
            <a:off x="777240" y="474573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NEVER </a:t>
            </a:r>
            <a:r>
              <a:rPr lang="en-US" sz="1300" dirty="0">
                <a:solidFill>
                  <a:srgbClr val="232C38"/>
                </a:solidFill>
                <a:latin typeface="Calibri" pitchFamily="34" charset="0"/>
                <a:ea typeface="Calibri" pitchFamily="34" charset="-122"/>
                <a:cs typeface="Calibri" pitchFamily="34" charset="-120"/>
              </a:rPr>
              <a:t>Do NOT prescribe topical steroids to an undiagnosed red eye or suspected dendritic ulcer — steroids make herpes keratitis dramatically worse. Refer contact-lens-related ulcers the same day (pseudomonas, acanthamoeba).</a:t>
            </a:r>
            <a:endParaRPr lang="en-US" sz="1300" dirty="0"/>
          </a:p>
        </p:txBody>
      </p:sp>
      <p:sp>
        <p:nvSpPr>
          <p:cNvPr id="22" name="Text 19"/>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Red eye; BNF (aciclovir, ganciclovir eye preparations).</a:t>
            </a:r>
            <a:endParaRPr lang="en-US" sz="900" dirty="0"/>
          </a:p>
        </p:txBody>
      </p:sp>
      <p:sp>
        <p:nvSpPr>
          <p:cNvPr id="23" name="Shape 20"/>
          <p:cNvSpPr/>
          <p:nvPr/>
        </p:nvSpPr>
        <p:spPr>
          <a:xfrm>
            <a:off x="502920" y="6455664"/>
            <a:ext cx="11183112" cy="0"/>
          </a:xfrm>
          <a:prstGeom prst="line">
            <a:avLst/>
          </a:prstGeom>
          <a:noFill/>
          <a:ln w="12700">
            <a:solidFill>
              <a:srgbClr val="D8DEE6"/>
            </a:solidFill>
            <a:prstDash val="solid"/>
          </a:ln>
        </p:spPr>
      </p:sp>
      <p:sp>
        <p:nvSpPr>
          <p:cNvPr id="24" name="Text 21"/>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5" name="Text 22"/>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13</a:t>
            </a:r>
            <a:endParaRPr lang="en-US" sz="9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Subconjunctival haemorrhage</a:t>
            </a:r>
            <a:endParaRPr lang="en-US" sz="3000" dirty="0"/>
          </a:p>
        </p:txBody>
      </p:sp>
      <p:sp>
        <p:nvSpPr>
          <p:cNvPr id="5" name="Shape 3"/>
          <p:cNvSpPr/>
          <p:nvPr/>
        </p:nvSpPr>
        <p:spPr>
          <a:xfrm>
            <a:off x="10405872" y="786384"/>
            <a:ext cx="1280160" cy="384048"/>
          </a:xfrm>
          <a:prstGeom prst="roundRect">
            <a:avLst>
              <a:gd name="adj" fmla="val 50000"/>
            </a:avLst>
          </a:prstGeom>
          <a:solidFill>
            <a:srgbClr val="2E8B57"/>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ROUTINE</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Looks dramatic — a flat sheet of blood under the conjunctiva — but it is almost always harmless. Reassurance is the main treatment.</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168A8A"/>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Typical picture</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Painless; vision normal; the eye is otherwise quiet.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Mostly spontaneous; sometimes after coughing, straining or minor trauma.</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Blood looks bright and flat under the conjunctiva.</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2E8B57"/>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What to do</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Reassure — it clears over ~2 weeks like a bruise.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Check BP, especially in older patients.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Ask about anticoagulants / antiplatelets.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Recurrent or spontaneous bleeds → check clotting.</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C0392B"/>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When NOT routine</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Linked to trauma → exclude a deeper injury / globe rupture.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Bleeding spreading 360° after head injury → think base-of-skull fracture.</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D98C1F"/>
            </a:solidFill>
            <a:prstDash val="solid"/>
          </a:ln>
        </p:spPr>
      </p:sp>
      <p:sp>
        <p:nvSpPr>
          <p:cNvPr id="21" name="Shape 19"/>
          <p:cNvSpPr/>
          <p:nvPr/>
        </p:nvSpPr>
        <p:spPr>
          <a:xfrm>
            <a:off x="502920" y="4946904"/>
            <a:ext cx="91440" cy="621792"/>
          </a:xfrm>
          <a:prstGeom prst="rect">
            <a:avLst/>
          </a:prstGeom>
          <a:solidFill>
            <a:srgbClr val="D98C1F"/>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D98C1F"/>
                </a:solidFill>
                <a:latin typeface="Calibri" pitchFamily="34" charset="0"/>
                <a:ea typeface="Calibri" pitchFamily="34" charset="-122"/>
                <a:cs typeface="Calibri" pitchFamily="34" charset="-120"/>
              </a:rPr>
              <a:t>CHECK </a:t>
            </a:r>
            <a:r>
              <a:rPr lang="en-US" sz="1300" dirty="0">
                <a:solidFill>
                  <a:srgbClr val="232C38"/>
                </a:solidFill>
                <a:latin typeface="Calibri" pitchFamily="34" charset="0"/>
                <a:ea typeface="Calibri" pitchFamily="34" charset="-122"/>
                <a:cs typeface="Calibri" pitchFamily="34" charset="-120"/>
              </a:rPr>
              <a:t>No clear cause + on blood thinners or hypertensive → review medication and BP. Refer if there is any history of significant trauma.</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Red eye (subconjunctival haemorrhage).</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14</a:t>
            </a:r>
            <a:endParaRPr lang="en-US" sz="9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152642"/>
        </a:solidFill>
        <a:effectLst/>
      </p:bgPr>
    </p:bg>
    <p:spTree>
      <p:nvGrpSpPr>
        <p:cNvPr id="1" name=""/>
        <p:cNvGrpSpPr/>
        <p:nvPr/>
      </p:nvGrpSpPr>
      <p:grpSpPr>
        <a:xfrm>
          <a:off x="0" y="0"/>
          <a:ext cx="0" cy="0"/>
          <a:chOff x="0" y="0"/>
          <a:chExt cx="0" cy="0"/>
        </a:xfrm>
      </p:grpSpPr>
      <p:sp>
        <p:nvSpPr>
          <p:cNvPr id="2" name="Shape 0"/>
          <p:cNvSpPr/>
          <p:nvPr/>
        </p:nvSpPr>
        <p:spPr>
          <a:xfrm>
            <a:off x="9692640" y="-1645920"/>
            <a:ext cx="5669280" cy="5669280"/>
          </a:xfrm>
          <a:prstGeom prst="ellipse">
            <a:avLst/>
          </a:prstGeom>
          <a:solidFill>
            <a:srgbClr val="21385C"/>
          </a:solidFill>
          <a:ln/>
        </p:spPr>
      </p:sp>
      <p:sp>
        <p:nvSpPr>
          <p:cNvPr id="3" name="Shape 1"/>
          <p:cNvSpPr/>
          <p:nvPr/>
        </p:nvSpPr>
        <p:spPr>
          <a:xfrm>
            <a:off x="640080" y="2011680"/>
            <a:ext cx="146304" cy="1554480"/>
          </a:xfrm>
          <a:prstGeom prst="rect">
            <a:avLst/>
          </a:prstGeom>
          <a:solidFill>
            <a:srgbClr val="E8772E"/>
          </a:solidFill>
          <a:ln/>
        </p:spPr>
      </p:sp>
      <p:sp>
        <p:nvSpPr>
          <p:cNvPr id="4" name="Text 2"/>
          <p:cNvSpPr/>
          <p:nvPr/>
        </p:nvSpPr>
        <p:spPr>
          <a:xfrm>
            <a:off x="914400" y="2011680"/>
            <a:ext cx="7315200" cy="457200"/>
          </a:xfrm>
          <a:prstGeom prst="rect">
            <a:avLst/>
          </a:prstGeom>
          <a:noFill/>
          <a:ln/>
        </p:spPr>
        <p:txBody>
          <a:bodyPr wrap="square" rtlCol="0" anchor="ctr"/>
          <a:lstStyle/>
          <a:p>
            <a:pPr marL="0" indent="0">
              <a:buNone/>
            </a:pPr>
            <a:r>
              <a:rPr lang="en-US" sz="1600" b="1" kern="0" spc="200" dirty="0">
                <a:solidFill>
                  <a:srgbClr val="168A8A"/>
                </a:solidFill>
                <a:latin typeface="Calibri" pitchFamily="34" charset="0"/>
                <a:ea typeface="Calibri" pitchFamily="34" charset="-122"/>
                <a:cs typeface="Calibri" pitchFamily="34" charset="-120"/>
              </a:rPr>
              <a:t>SECTION 2</a:t>
            </a:r>
            <a:endParaRPr lang="en-US" sz="1600" dirty="0"/>
          </a:p>
        </p:txBody>
      </p:sp>
      <p:sp>
        <p:nvSpPr>
          <p:cNvPr id="5" name="Text 3"/>
          <p:cNvSpPr/>
          <p:nvPr/>
        </p:nvSpPr>
        <p:spPr>
          <a:xfrm>
            <a:off x="914400" y="2468880"/>
            <a:ext cx="10058400" cy="1005840"/>
          </a:xfrm>
          <a:prstGeom prst="rect">
            <a:avLst/>
          </a:prstGeom>
          <a:noFill/>
          <a:ln/>
        </p:spPr>
        <p:txBody>
          <a:bodyPr wrap="square" rtlCol="0" anchor="ctr"/>
          <a:lstStyle/>
          <a:p>
            <a:pPr marL="0" indent="0">
              <a:buNone/>
            </a:pPr>
            <a:r>
              <a:rPr lang="en-US" sz="4600" b="1" dirty="0">
                <a:solidFill>
                  <a:srgbClr val="FFFFFF"/>
                </a:solidFill>
                <a:latin typeface="Calibri" pitchFamily="34" charset="0"/>
                <a:ea typeface="Calibri" pitchFamily="34" charset="-122"/>
                <a:cs typeface="Calibri" pitchFamily="34" charset="-120"/>
              </a:rPr>
              <a:t>Sudden Visual Loss</a:t>
            </a:r>
            <a:endParaRPr lang="en-US" sz="4600" dirty="0"/>
          </a:p>
        </p:txBody>
      </p:sp>
      <p:sp>
        <p:nvSpPr>
          <p:cNvPr id="6" name="Text 4"/>
          <p:cNvSpPr/>
          <p:nvPr/>
        </p:nvSpPr>
        <p:spPr>
          <a:xfrm>
            <a:off x="914400" y="3611880"/>
            <a:ext cx="9601200" cy="914400"/>
          </a:xfrm>
          <a:prstGeom prst="rect">
            <a:avLst/>
          </a:prstGeom>
          <a:noFill/>
          <a:ln/>
        </p:spPr>
        <p:txBody>
          <a:bodyPr wrap="square" rtlCol="0" anchor="ctr"/>
          <a:lstStyle/>
          <a:p>
            <a:pPr marL="0" indent="0">
              <a:buNone/>
            </a:pPr>
            <a:r>
              <a:rPr lang="en-US" sz="1600" dirty="0">
                <a:solidFill>
                  <a:srgbClr val="C9D4E2"/>
                </a:solidFill>
                <a:latin typeface="Calibri" pitchFamily="34" charset="0"/>
                <a:ea typeface="Calibri" pitchFamily="34" charset="-122"/>
                <a:cs typeface="Calibri" pitchFamily="34" charset="-120"/>
              </a:rPr>
              <a:t>Painless loss of vision is an emergency until proven otherwise. Two questions sort it: how long, and is there pain?</a:t>
            </a:r>
            <a:endParaRPr lang="en-US" sz="1600" dirty="0"/>
          </a:p>
        </p:txBody>
      </p:sp>
      <p:sp>
        <p:nvSpPr>
          <p:cNvPr id="7" name="Shape 5"/>
          <p:cNvSpPr/>
          <p:nvPr/>
        </p:nvSpPr>
        <p:spPr>
          <a:xfrm>
            <a:off x="914400" y="4572000"/>
            <a:ext cx="3310128" cy="1371600"/>
          </a:xfrm>
          <a:prstGeom prst="roundRect">
            <a:avLst>
              <a:gd name="adj" fmla="val 6667"/>
            </a:avLst>
          </a:prstGeom>
          <a:solidFill>
            <a:srgbClr val="1E3052"/>
          </a:solidFill>
          <a:ln w="25400">
            <a:solidFill>
              <a:srgbClr val="168A8A"/>
            </a:solidFill>
            <a:prstDash val="solid"/>
          </a:ln>
        </p:spPr>
      </p:sp>
      <p:sp>
        <p:nvSpPr>
          <p:cNvPr id="8" name="Text 6"/>
          <p:cNvSpPr/>
          <p:nvPr/>
        </p:nvSpPr>
        <p:spPr>
          <a:xfrm>
            <a:off x="1097280" y="4681728"/>
            <a:ext cx="2971800" cy="640080"/>
          </a:xfrm>
          <a:prstGeom prst="rect">
            <a:avLst/>
          </a:prstGeom>
          <a:noFill/>
          <a:ln/>
        </p:spPr>
        <p:txBody>
          <a:bodyPr wrap="square" rtlCol="0" anchor="t"/>
          <a:lstStyle/>
          <a:p>
            <a:pPr marL="0" indent="0">
              <a:buNone/>
            </a:pPr>
            <a:r>
              <a:rPr lang="en-US" sz="1350" b="1" dirty="0">
                <a:solidFill>
                  <a:srgbClr val="168A8A"/>
                </a:solidFill>
                <a:latin typeface="Calibri" pitchFamily="34" charset="0"/>
                <a:ea typeface="Calibri" pitchFamily="34" charset="-122"/>
                <a:cs typeface="Calibri" pitchFamily="34" charset="-120"/>
              </a:rPr>
              <a:t>TRANSIENT (minutes)</a:t>
            </a:r>
            <a:endParaRPr lang="en-US" sz="1350" dirty="0"/>
          </a:p>
        </p:txBody>
      </p:sp>
      <p:sp>
        <p:nvSpPr>
          <p:cNvPr id="9" name="Text 7"/>
          <p:cNvSpPr/>
          <p:nvPr/>
        </p:nvSpPr>
        <p:spPr>
          <a:xfrm>
            <a:off x="1097280" y="5285232"/>
            <a:ext cx="2971800" cy="548640"/>
          </a:xfrm>
          <a:prstGeom prst="rect">
            <a:avLst/>
          </a:prstGeom>
          <a:noFill/>
          <a:ln/>
        </p:spPr>
        <p:txBody>
          <a:bodyPr wrap="square" rtlCol="0" anchor="t"/>
          <a:lstStyle/>
          <a:p>
            <a:pPr marL="0" indent="0">
              <a:buNone/>
            </a:pPr>
            <a:r>
              <a:rPr lang="en-US" sz="1150" dirty="0">
                <a:solidFill>
                  <a:srgbClr val="C9D4E2"/>
                </a:solidFill>
                <a:latin typeface="Calibri" pitchFamily="34" charset="0"/>
                <a:ea typeface="Calibri" pitchFamily="34" charset="-122"/>
                <a:cs typeface="Calibri" pitchFamily="34" charset="-120"/>
              </a:rPr>
              <a:t>Amaurosis fugax · migraine · vertebrobasilar</a:t>
            </a:r>
            <a:endParaRPr lang="en-US" sz="1150" dirty="0"/>
          </a:p>
        </p:txBody>
      </p:sp>
      <p:sp>
        <p:nvSpPr>
          <p:cNvPr id="10" name="Shape 8"/>
          <p:cNvSpPr/>
          <p:nvPr/>
        </p:nvSpPr>
        <p:spPr>
          <a:xfrm>
            <a:off x="4416552" y="4572000"/>
            <a:ext cx="3310128" cy="1371600"/>
          </a:xfrm>
          <a:prstGeom prst="roundRect">
            <a:avLst>
              <a:gd name="adj" fmla="val 6667"/>
            </a:avLst>
          </a:prstGeom>
          <a:solidFill>
            <a:srgbClr val="1E3052"/>
          </a:solidFill>
          <a:ln w="25400">
            <a:solidFill>
              <a:srgbClr val="C0392B"/>
            </a:solidFill>
            <a:prstDash val="solid"/>
          </a:ln>
        </p:spPr>
      </p:sp>
      <p:sp>
        <p:nvSpPr>
          <p:cNvPr id="11" name="Text 9"/>
          <p:cNvSpPr/>
          <p:nvPr/>
        </p:nvSpPr>
        <p:spPr>
          <a:xfrm>
            <a:off x="4599432" y="4681728"/>
            <a:ext cx="2971800" cy="640080"/>
          </a:xfrm>
          <a:prstGeom prst="rect">
            <a:avLst/>
          </a:prstGeom>
          <a:noFill/>
          <a:ln/>
        </p:spPr>
        <p:txBody>
          <a:bodyPr wrap="square" rtlCol="0" anchor="t"/>
          <a:lstStyle/>
          <a:p>
            <a:pPr marL="0" indent="0">
              <a:buNone/>
            </a:pPr>
            <a:r>
              <a:rPr lang="en-US" sz="1350" b="1" dirty="0">
                <a:solidFill>
                  <a:srgbClr val="C0392B"/>
                </a:solidFill>
                <a:latin typeface="Calibri" pitchFamily="34" charset="0"/>
                <a:ea typeface="Calibri" pitchFamily="34" charset="-122"/>
                <a:cs typeface="Calibri" pitchFamily="34" charset="-120"/>
              </a:rPr>
              <a:t>PERSISTENT + PAINLESS</a:t>
            </a:r>
            <a:endParaRPr lang="en-US" sz="1350" dirty="0"/>
          </a:p>
        </p:txBody>
      </p:sp>
      <p:sp>
        <p:nvSpPr>
          <p:cNvPr id="12" name="Text 10"/>
          <p:cNvSpPr/>
          <p:nvPr/>
        </p:nvSpPr>
        <p:spPr>
          <a:xfrm>
            <a:off x="4599432" y="5285232"/>
            <a:ext cx="2971800" cy="548640"/>
          </a:xfrm>
          <a:prstGeom prst="rect">
            <a:avLst/>
          </a:prstGeom>
          <a:noFill/>
          <a:ln/>
        </p:spPr>
        <p:txBody>
          <a:bodyPr wrap="square" rtlCol="0" anchor="t"/>
          <a:lstStyle/>
          <a:p>
            <a:pPr marL="0" indent="0">
              <a:buNone/>
            </a:pPr>
            <a:r>
              <a:rPr lang="en-US" sz="1150" dirty="0">
                <a:solidFill>
                  <a:srgbClr val="C9D4E2"/>
                </a:solidFill>
                <a:latin typeface="Calibri" pitchFamily="34" charset="0"/>
                <a:ea typeface="Calibri" pitchFamily="34" charset="-122"/>
                <a:cs typeface="Calibri" pitchFamily="34" charset="-120"/>
              </a:rPr>
              <a:t>Artery/vein occlusion · vitreous bleed · detachment</a:t>
            </a:r>
            <a:endParaRPr lang="en-US" sz="1150" dirty="0"/>
          </a:p>
        </p:txBody>
      </p:sp>
      <p:sp>
        <p:nvSpPr>
          <p:cNvPr id="13" name="Shape 11"/>
          <p:cNvSpPr/>
          <p:nvPr/>
        </p:nvSpPr>
        <p:spPr>
          <a:xfrm>
            <a:off x="7918704" y="4572000"/>
            <a:ext cx="3310128" cy="1371600"/>
          </a:xfrm>
          <a:prstGeom prst="roundRect">
            <a:avLst>
              <a:gd name="adj" fmla="val 6667"/>
            </a:avLst>
          </a:prstGeom>
          <a:solidFill>
            <a:srgbClr val="1E3052"/>
          </a:solidFill>
          <a:ln w="25400">
            <a:solidFill>
              <a:srgbClr val="E8772E"/>
            </a:solidFill>
            <a:prstDash val="solid"/>
          </a:ln>
        </p:spPr>
      </p:sp>
      <p:sp>
        <p:nvSpPr>
          <p:cNvPr id="14" name="Text 12"/>
          <p:cNvSpPr/>
          <p:nvPr/>
        </p:nvSpPr>
        <p:spPr>
          <a:xfrm>
            <a:off x="8101584" y="4681728"/>
            <a:ext cx="2971800" cy="640080"/>
          </a:xfrm>
          <a:prstGeom prst="rect">
            <a:avLst/>
          </a:prstGeom>
          <a:noFill/>
          <a:ln/>
        </p:spPr>
        <p:txBody>
          <a:bodyPr wrap="square" rtlCol="0" anchor="t"/>
          <a:lstStyle/>
          <a:p>
            <a:pPr marL="0" indent="0">
              <a:buNone/>
            </a:pPr>
            <a:r>
              <a:rPr lang="en-US" sz="1350" b="1" dirty="0">
                <a:solidFill>
                  <a:srgbClr val="E8772E"/>
                </a:solidFill>
                <a:latin typeface="Calibri" pitchFamily="34" charset="0"/>
                <a:ea typeface="Calibri" pitchFamily="34" charset="-122"/>
                <a:cs typeface="Calibri" pitchFamily="34" charset="-120"/>
              </a:rPr>
              <a:t>PERSISTENT + PAINFUL</a:t>
            </a:r>
            <a:endParaRPr lang="en-US" sz="1350" dirty="0"/>
          </a:p>
        </p:txBody>
      </p:sp>
      <p:sp>
        <p:nvSpPr>
          <p:cNvPr id="15" name="Text 13"/>
          <p:cNvSpPr/>
          <p:nvPr/>
        </p:nvSpPr>
        <p:spPr>
          <a:xfrm>
            <a:off x="8101584" y="5285232"/>
            <a:ext cx="2971800" cy="548640"/>
          </a:xfrm>
          <a:prstGeom prst="rect">
            <a:avLst/>
          </a:prstGeom>
          <a:noFill/>
          <a:ln/>
        </p:spPr>
        <p:txBody>
          <a:bodyPr wrap="square" rtlCol="0" anchor="t"/>
          <a:lstStyle/>
          <a:p>
            <a:pPr marL="0" indent="0">
              <a:buNone/>
            </a:pPr>
            <a:r>
              <a:rPr lang="en-US" sz="1150" dirty="0">
                <a:solidFill>
                  <a:srgbClr val="C9D4E2"/>
                </a:solidFill>
                <a:latin typeface="Calibri" pitchFamily="34" charset="0"/>
                <a:ea typeface="Calibri" pitchFamily="34" charset="-122"/>
                <a:cs typeface="Calibri" pitchFamily="34" charset="-120"/>
              </a:rPr>
              <a:t>Optic neuritis · giant cell arteritis</a:t>
            </a:r>
            <a:endParaRPr lang="en-US" sz="1150" dirty="0"/>
          </a:p>
        </p:txBody>
      </p:sp>
      <p:sp>
        <p:nvSpPr>
          <p:cNvPr id="16" name="Shape 14"/>
          <p:cNvSpPr/>
          <p:nvPr/>
        </p:nvSpPr>
        <p:spPr>
          <a:xfrm>
            <a:off x="502920" y="6455664"/>
            <a:ext cx="11183112" cy="0"/>
          </a:xfrm>
          <a:prstGeom prst="line">
            <a:avLst/>
          </a:prstGeom>
          <a:noFill/>
          <a:ln w="12700">
            <a:solidFill>
              <a:srgbClr val="D8DEE6"/>
            </a:solidFill>
            <a:prstDash val="solid"/>
          </a:ln>
        </p:spPr>
      </p:sp>
      <p:sp>
        <p:nvSpPr>
          <p:cNvPr id="17" name="Text 15"/>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18" name="Text 16"/>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15</a:t>
            </a:r>
            <a:endParaRPr lang="en-US" sz="9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Retinal artery occlusion (CRAO / BRAO)</a:t>
            </a:r>
            <a:endParaRPr lang="en-US" sz="3000" dirty="0"/>
          </a:p>
        </p:txBody>
      </p:sp>
      <p:sp>
        <p:nvSpPr>
          <p:cNvPr id="5" name="Shape 3"/>
          <p:cNvSpPr/>
          <p:nvPr/>
        </p:nvSpPr>
        <p:spPr>
          <a:xfrm>
            <a:off x="10405872" y="786384"/>
            <a:ext cx="1280160" cy="384048"/>
          </a:xfrm>
          <a:prstGeom prst="roundRect">
            <a:avLst>
              <a:gd name="adj" fmla="val 50000"/>
            </a:avLst>
          </a:prstGeom>
          <a:solidFill>
            <a:srgbClr val="C0392B"/>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EMERGENCY</a:t>
            </a:r>
            <a:endParaRPr lang="en-US" sz="1150" dirty="0"/>
          </a:p>
        </p:txBody>
      </p:sp>
      <p:sp>
        <p:nvSpPr>
          <p:cNvPr id="7" name="Text 5"/>
          <p:cNvSpPr/>
          <p:nvPr/>
        </p:nvSpPr>
        <p:spPr>
          <a:xfrm>
            <a:off x="502920" y="1371600"/>
            <a:ext cx="694944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A “stroke of the eye.” The retinal artery blocks (emboli, atherosclerosis, or — vitally — giant cell arteritis). Sudden, painless loss of vision.</a:t>
            </a:r>
            <a:endParaRPr lang="en-US" sz="1350" dirty="0"/>
          </a:p>
        </p:txBody>
      </p:sp>
      <p:sp>
        <p:nvSpPr>
          <p:cNvPr id="8" name="Shape 6"/>
          <p:cNvSpPr/>
          <p:nvPr/>
        </p:nvSpPr>
        <p:spPr>
          <a:xfrm>
            <a:off x="502920"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459736"/>
          </a:xfrm>
          <a:prstGeom prst="rect">
            <a:avLst/>
          </a:prstGeom>
          <a:solidFill>
            <a:srgbClr val="E8772E"/>
          </a:solidFill>
          <a:ln/>
        </p:spPr>
      </p:sp>
      <p:sp>
        <p:nvSpPr>
          <p:cNvPr id="10" name="Text 8"/>
          <p:cNvSpPr/>
          <p:nvPr/>
        </p:nvSpPr>
        <p:spPr>
          <a:xfrm>
            <a:off x="704088" y="2103120"/>
            <a:ext cx="305866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Presentation &amp; signs</a:t>
            </a:r>
            <a:endParaRPr lang="en-US" sz="1400" dirty="0"/>
          </a:p>
        </p:txBody>
      </p:sp>
      <p:sp>
        <p:nvSpPr>
          <p:cNvPr id="11" name="Text 9"/>
          <p:cNvSpPr/>
          <p:nvPr/>
        </p:nvSpPr>
        <p:spPr>
          <a:xfrm>
            <a:off x="704088"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Sudden, painless visual loss — total (central) or a field (branch).</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RAPD present; retinal arteries thin / segmented.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Cherry-red spot at the fovea (central occlusion).</a:t>
            </a:r>
            <a:endParaRPr lang="en-US" sz="1230" dirty="0"/>
          </a:p>
        </p:txBody>
      </p:sp>
      <p:sp>
        <p:nvSpPr>
          <p:cNvPr id="12" name="Shape 10"/>
          <p:cNvSpPr/>
          <p:nvPr/>
        </p:nvSpPr>
        <p:spPr>
          <a:xfrm>
            <a:off x="4027932"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027932" y="2066544"/>
            <a:ext cx="91440" cy="2459736"/>
          </a:xfrm>
          <a:prstGeom prst="rect">
            <a:avLst/>
          </a:prstGeom>
          <a:solidFill>
            <a:srgbClr val="C0392B"/>
          </a:solidFill>
          <a:ln/>
        </p:spPr>
      </p:sp>
      <p:sp>
        <p:nvSpPr>
          <p:cNvPr id="14" name="Text 12"/>
          <p:cNvSpPr/>
          <p:nvPr/>
        </p:nvSpPr>
        <p:spPr>
          <a:xfrm>
            <a:off x="4229100" y="2103120"/>
            <a:ext cx="305866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Management</a:t>
            </a:r>
            <a:endParaRPr lang="en-US" sz="1400" dirty="0"/>
          </a:p>
        </p:txBody>
      </p:sp>
      <p:sp>
        <p:nvSpPr>
          <p:cNvPr id="15" name="Text 13"/>
          <p:cNvSpPr/>
          <p:nvPr/>
        </p:nvSpPr>
        <p:spPr>
          <a:xfrm>
            <a:off x="4229100"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Refer immediately — treatment within hours may save sight.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Holding measures (specialist): ocular massage, lower eye pressure.</a:t>
            </a:r>
            <a:endParaRPr lang="en-US" sz="1230" dirty="0"/>
          </a:p>
          <a:p>
            <a:pPr marL="177800" indent="-177800">
              <a:lnSpc>
                <a:spcPct val="100000"/>
              </a:lnSpc>
              <a:spcAft>
                <a:spcPts val="600"/>
              </a:spcAft>
              <a:buSzPct val="100000"/>
              <a:buChar char="•"/>
            </a:pPr>
            <a:r>
              <a:rPr lang="en-US" sz="1230" b="1" dirty="0">
                <a:solidFill>
                  <a:srgbClr val="C0392B"/>
                </a:solidFill>
                <a:latin typeface="Calibri" pitchFamily="34" charset="0"/>
                <a:ea typeface="Calibri" pitchFamily="34" charset="-122"/>
                <a:cs typeface="Calibri" pitchFamily="34" charset="-120"/>
              </a:rPr>
              <a:t>In anyone ≥50: check ESR/CRP NOW to exclude giant cell arteritis.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Then treat vascular risk (BP, lipids, antiplatelet, carotids).</a:t>
            </a:r>
            <a:endParaRPr lang="en-US" sz="1230" dirty="0"/>
          </a:p>
        </p:txBody>
      </p:sp>
      <p:sp>
        <p:nvSpPr>
          <p:cNvPr id="16" name="Shape 14"/>
          <p:cNvSpPr/>
          <p:nvPr/>
        </p:nvSpPr>
        <p:spPr>
          <a:xfrm>
            <a:off x="7543800" y="1993392"/>
            <a:ext cx="4142232"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pic>
        <p:nvPicPr>
          <p:cNvPr id="17" name="Image 0" descr="/home/claude/img/cherryred.png"/>
          <p:cNvPicPr>
            <a:picLocks noChangeAspect="1"/>
          </p:cNvPicPr>
          <p:nvPr/>
        </p:nvPicPr>
        <p:blipFill>
          <a:blip r:embed="rId3"/>
          <a:srcRect/>
          <a:stretch/>
        </p:blipFill>
        <p:spPr>
          <a:xfrm>
            <a:off x="8233199" y="2043684"/>
            <a:ext cx="2763434" cy="2423160"/>
          </a:xfrm>
          <a:prstGeom prst="rect">
            <a:avLst/>
          </a:prstGeom>
        </p:spPr>
      </p:pic>
      <p:sp>
        <p:nvSpPr>
          <p:cNvPr id="18" name="Text 15"/>
          <p:cNvSpPr/>
          <p:nvPr/>
        </p:nvSpPr>
        <p:spPr>
          <a:xfrm>
            <a:off x="7680960" y="4215384"/>
            <a:ext cx="3867912" cy="329184"/>
          </a:xfrm>
          <a:prstGeom prst="rect">
            <a:avLst/>
          </a:prstGeom>
          <a:noFill/>
          <a:ln/>
        </p:spPr>
        <p:txBody>
          <a:bodyPr wrap="square" rtlCol="0" anchor="ctr"/>
          <a:lstStyle/>
          <a:p>
            <a:pPr marL="0" indent="0" algn="ctr">
              <a:buNone/>
            </a:pPr>
            <a:r>
              <a:rPr lang="en-US" sz="1050" i="1" dirty="0">
                <a:solidFill>
                  <a:srgbClr val="5B6573"/>
                </a:solidFill>
                <a:latin typeface="Calibri" pitchFamily="34" charset="0"/>
                <a:ea typeface="Calibri" pitchFamily="34" charset="-122"/>
                <a:cs typeface="Calibri" pitchFamily="34" charset="-120"/>
              </a:rPr>
              <a:t>CRAO — pale retina with a cherry-red spot</a:t>
            </a:r>
            <a:endParaRPr lang="en-US" sz="1050" dirty="0"/>
          </a:p>
        </p:txBody>
      </p:sp>
      <p:sp>
        <p:nvSpPr>
          <p:cNvPr id="19" name="Shape 16"/>
          <p:cNvSpPr/>
          <p:nvPr/>
        </p:nvSpPr>
        <p:spPr>
          <a:xfrm>
            <a:off x="502920" y="4745736"/>
            <a:ext cx="11183112" cy="749808"/>
          </a:xfrm>
          <a:prstGeom prst="roundRect">
            <a:avLst>
              <a:gd name="adj" fmla="val 9756"/>
            </a:avLst>
          </a:prstGeom>
          <a:solidFill>
            <a:srgbClr val="F7E4E1"/>
          </a:solidFill>
          <a:ln w="16510">
            <a:solidFill>
              <a:srgbClr val="C0392B"/>
            </a:solidFill>
            <a:prstDash val="solid"/>
          </a:ln>
        </p:spPr>
      </p:sp>
      <p:sp>
        <p:nvSpPr>
          <p:cNvPr id="20" name="Shape 17"/>
          <p:cNvSpPr/>
          <p:nvPr/>
        </p:nvSpPr>
        <p:spPr>
          <a:xfrm>
            <a:off x="502920" y="4809744"/>
            <a:ext cx="91440" cy="621792"/>
          </a:xfrm>
          <a:prstGeom prst="rect">
            <a:avLst/>
          </a:prstGeom>
          <a:solidFill>
            <a:srgbClr val="C0392B"/>
          </a:solidFill>
          <a:ln/>
        </p:spPr>
      </p:sp>
      <p:sp>
        <p:nvSpPr>
          <p:cNvPr id="21" name="Text 18"/>
          <p:cNvSpPr/>
          <p:nvPr/>
        </p:nvSpPr>
        <p:spPr>
          <a:xfrm>
            <a:off x="777240" y="474573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TIME-CRITICAL </a:t>
            </a:r>
            <a:r>
              <a:rPr lang="en-US" sz="1300" dirty="0">
                <a:solidFill>
                  <a:srgbClr val="232C38"/>
                </a:solidFill>
                <a:latin typeface="Calibri" pitchFamily="34" charset="0"/>
                <a:ea typeface="Calibri" pitchFamily="34" charset="-122"/>
                <a:cs typeface="Calibri" pitchFamily="34" charset="-120"/>
              </a:rPr>
              <a:t>CRAO is a medical emergency and a warning of stroke risk — arrange emergency ophthalmology / stroke-pathway assessment the same hour.</a:t>
            </a:r>
            <a:endParaRPr lang="en-US" sz="1300" dirty="0"/>
          </a:p>
        </p:txBody>
      </p:sp>
      <p:sp>
        <p:nvSpPr>
          <p:cNvPr id="22" name="Text 19"/>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Sudden visual loss; RCOphth; verify pathway locally.</a:t>
            </a:r>
            <a:endParaRPr lang="en-US" sz="900" dirty="0"/>
          </a:p>
        </p:txBody>
      </p:sp>
      <p:sp>
        <p:nvSpPr>
          <p:cNvPr id="23" name="Shape 20"/>
          <p:cNvSpPr/>
          <p:nvPr/>
        </p:nvSpPr>
        <p:spPr>
          <a:xfrm>
            <a:off x="502920" y="6455664"/>
            <a:ext cx="11183112" cy="0"/>
          </a:xfrm>
          <a:prstGeom prst="line">
            <a:avLst/>
          </a:prstGeom>
          <a:noFill/>
          <a:ln w="12700">
            <a:solidFill>
              <a:srgbClr val="D8DEE6"/>
            </a:solidFill>
            <a:prstDash val="solid"/>
          </a:ln>
        </p:spPr>
      </p:sp>
      <p:sp>
        <p:nvSpPr>
          <p:cNvPr id="24" name="Text 21"/>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5" name="Text 22"/>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16</a:t>
            </a:r>
            <a:endParaRPr lang="en-US" sz="9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Giant cell arteritis (temporal arteritis)</a:t>
            </a:r>
            <a:endParaRPr lang="en-US" sz="3000" dirty="0"/>
          </a:p>
        </p:txBody>
      </p:sp>
      <p:sp>
        <p:nvSpPr>
          <p:cNvPr id="5" name="Shape 3"/>
          <p:cNvSpPr/>
          <p:nvPr/>
        </p:nvSpPr>
        <p:spPr>
          <a:xfrm>
            <a:off x="10405872" y="786384"/>
            <a:ext cx="1280160" cy="384048"/>
          </a:xfrm>
          <a:prstGeom prst="roundRect">
            <a:avLst>
              <a:gd name="adj" fmla="val 50000"/>
            </a:avLst>
          </a:prstGeom>
          <a:solidFill>
            <a:srgbClr val="C0392B"/>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EMERGENCY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Inflamed scalp/eye arteries in the over-50s. It can blind the affected eye AND the other eye within days. Steroids first — do not wait for tests.</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E8772E"/>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Suspect when</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New temporal headache; tender, pulseless temporal artery.</a:t>
            </a:r>
            <a:endParaRPr lang="en-US" sz="1180" dirty="0"/>
          </a:p>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Jaw claudication (jaw ache on chewing).</a:t>
            </a:r>
            <a:endParaRPr lang="en-US" sz="1180" dirty="0"/>
          </a:p>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Scalp tenderness; visual loss / double vision; malaise.</a:t>
            </a:r>
            <a:endParaRPr lang="en-US" sz="1180" dirty="0"/>
          </a:p>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Often overlaps with polymyalgia rheumatica.</a:t>
            </a:r>
            <a:endParaRPr lang="en-US" sz="118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168A8A"/>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Tests</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500"/>
              </a:spcAft>
              <a:buSzPct val="100000"/>
              <a:buChar char="•"/>
            </a:pPr>
            <a:r>
              <a:rPr lang="en-US" sz="1180" b="1" dirty="0">
                <a:solidFill>
                  <a:srgbClr val="232C38"/>
                </a:solidFill>
                <a:latin typeface="Calibri" pitchFamily="34" charset="0"/>
                <a:ea typeface="Calibri" pitchFamily="34" charset="-122"/>
                <a:cs typeface="Calibri" pitchFamily="34" charset="-120"/>
              </a:rPr>
              <a:t>ESR and CRP — usually high (but normal does not exclude it).</a:t>
            </a:r>
            <a:endParaRPr lang="en-US" sz="1180" dirty="0"/>
          </a:p>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FBC, U&amp;E, LFTs, glucose before steroids.</a:t>
            </a:r>
            <a:endParaRPr lang="en-US" sz="1180" dirty="0"/>
          </a:p>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Diagnosis confirmed later by temporal artery biopsy ± ultrasound — do NOT delay treatment for it.</a:t>
            </a:r>
            <a:endParaRPr lang="en-US" sz="118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C0392B"/>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Treat NOW</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500"/>
              </a:spcAft>
              <a:buSzPct val="100000"/>
              <a:buChar char="•"/>
            </a:pPr>
            <a:r>
              <a:rPr lang="en-US" sz="1180" b="1" dirty="0">
                <a:solidFill>
                  <a:srgbClr val="232C38"/>
                </a:solidFill>
                <a:latin typeface="Calibri" pitchFamily="34" charset="0"/>
                <a:ea typeface="Calibri" pitchFamily="34" charset="-122"/>
                <a:cs typeface="Calibri" pitchFamily="34" charset="-120"/>
              </a:rPr>
              <a:t>Start high-dose oral prednisolone immediately:</a:t>
            </a:r>
            <a:endParaRPr lang="en-US" sz="1180" dirty="0"/>
          </a:p>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Visual symptoms: 60–100 mg + same-day ophthalmology.</a:t>
            </a:r>
            <a:endParaRPr lang="en-US" sz="1180" dirty="0"/>
          </a:p>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No visual symptoms: 40–60 mg daily.</a:t>
            </a:r>
            <a:endParaRPr lang="en-US" sz="1180" dirty="0"/>
          </a:p>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Established visual loss → IV methylprednisolone in secondary care.</a:t>
            </a:r>
            <a:endParaRPr lang="en-US" sz="1180" dirty="0"/>
          </a:p>
          <a:p>
            <a:pPr marL="177800" indent="-177800">
              <a:lnSpc>
                <a:spcPct val="100000"/>
              </a:lnSpc>
              <a:spcAft>
                <a:spcPts val="500"/>
              </a:spcAft>
              <a:buSzPct val="100000"/>
              <a:buChar char="•"/>
            </a:pPr>
            <a:r>
              <a:rPr lang="en-US" sz="1180" dirty="0">
                <a:solidFill>
                  <a:srgbClr val="232C38"/>
                </a:solidFill>
                <a:latin typeface="Calibri" pitchFamily="34" charset="0"/>
                <a:ea typeface="Calibri" pitchFamily="34" charset="-122"/>
                <a:cs typeface="Calibri" pitchFamily="34" charset="-120"/>
              </a:rPr>
              <a:t>Add gastric + bone protection.</a:t>
            </a:r>
            <a:endParaRPr lang="en-US" sz="118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C0392B"/>
            </a:solidFill>
            <a:prstDash val="solid"/>
          </a:ln>
        </p:spPr>
      </p:sp>
      <p:sp>
        <p:nvSpPr>
          <p:cNvPr id="21" name="Shape 19"/>
          <p:cNvSpPr/>
          <p:nvPr/>
        </p:nvSpPr>
        <p:spPr>
          <a:xfrm>
            <a:off x="502920" y="4946904"/>
            <a:ext cx="91440" cy="621792"/>
          </a:xfrm>
          <a:prstGeom prst="rect">
            <a:avLst/>
          </a:prstGeom>
          <a:solidFill>
            <a:srgbClr val="C0392B"/>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DO NOT DELAY </a:t>
            </a:r>
            <a:r>
              <a:rPr lang="en-US" sz="1300" dirty="0">
                <a:solidFill>
                  <a:srgbClr val="232C38"/>
                </a:solidFill>
                <a:latin typeface="Calibri" pitchFamily="34" charset="0"/>
                <a:ea typeface="Calibri" pitchFamily="34" charset="-122"/>
                <a:cs typeface="Calibri" pitchFamily="34" charset="-120"/>
              </a:rPr>
              <a:t>Any suspected GCA with visual symptoms = same-day steroids + same-day ophthalmology. Treating early protects the second eye.</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Giant cell arteritis; verify prednisolone dose in BNF / local rheumatology pathway.</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17</a:t>
            </a:r>
            <a:endParaRPr lang="en-US" sz="9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Retinal vein occlusion (CRVO / BRVO)</a:t>
            </a:r>
            <a:endParaRPr lang="en-US" sz="3000" dirty="0"/>
          </a:p>
        </p:txBody>
      </p:sp>
      <p:sp>
        <p:nvSpPr>
          <p:cNvPr id="5" name="Shape 3"/>
          <p:cNvSpPr/>
          <p:nvPr/>
        </p:nvSpPr>
        <p:spPr>
          <a:xfrm>
            <a:off x="10405872" y="786384"/>
            <a:ext cx="1280160" cy="384048"/>
          </a:xfrm>
          <a:prstGeom prst="roundRect">
            <a:avLst>
              <a:gd name="adj" fmla="val 50000"/>
            </a:avLst>
          </a:prstGeom>
          <a:solidFill>
            <a:srgbClr val="D98C1F"/>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SAME WEEK</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A common retinal vascular blockage — second only to diabetes as a vascular cause of visual loss. More common over 65 and with hypertension or glaucoma.</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168A8A"/>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Presentation</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Sudden, painless blurring of vision.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Variable — may be mild or marked.</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E8772E"/>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Signs</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Reduced acuity ± RAPD (variable).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Fundus: widespread retinal haemorrhages — the classic “blood and thunder” picture.</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2E8B57"/>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Management</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Refer to ophthalmology within ~1 week.</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No emergency treatment restores lost vision, but underlying causes need attention.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Check BP, glucose, lipids; screen for glaucoma; bloods (FBC, ESR; thrombophilia if young).</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Follow-up to treat macular oedema / new vessels (anti-VEGF, laser).</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D98C1F"/>
            </a:solidFill>
            <a:prstDash val="solid"/>
          </a:ln>
        </p:spPr>
      </p:sp>
      <p:sp>
        <p:nvSpPr>
          <p:cNvPr id="21" name="Shape 19"/>
          <p:cNvSpPr/>
          <p:nvPr/>
        </p:nvSpPr>
        <p:spPr>
          <a:xfrm>
            <a:off x="502920" y="4946904"/>
            <a:ext cx="91440" cy="621792"/>
          </a:xfrm>
          <a:prstGeom prst="rect">
            <a:avLst/>
          </a:prstGeom>
          <a:solidFill>
            <a:srgbClr val="D98C1F"/>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D98C1F"/>
                </a:solidFill>
                <a:latin typeface="Calibri" pitchFamily="34" charset="0"/>
                <a:ea typeface="Calibri" pitchFamily="34" charset="-122"/>
                <a:cs typeface="Calibri" pitchFamily="34" charset="-120"/>
              </a:rPr>
              <a:t>WATCH FOR </a:t>
            </a:r>
            <a:r>
              <a:rPr lang="en-US" sz="1300" dirty="0">
                <a:solidFill>
                  <a:srgbClr val="232C38"/>
                </a:solidFill>
                <a:latin typeface="Calibri" pitchFamily="34" charset="0"/>
                <a:ea typeface="Calibri" pitchFamily="34" charset="-122"/>
                <a:cs typeface="Calibri" pitchFamily="34" charset="-120"/>
              </a:rPr>
              <a:t>Painful red eye weeks later → neovascular glaucoma (new vessels). Refer urgently.</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Sudden visual loss; RCOphth retinal vein occlusion guidance.</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18</a:t>
            </a:r>
            <a:endParaRPr lang="en-US" sz="9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Retinal detachment &amp; vitreous haemorrhage</a:t>
            </a:r>
            <a:endParaRPr lang="en-US" sz="3000" dirty="0"/>
          </a:p>
        </p:txBody>
      </p:sp>
      <p:sp>
        <p:nvSpPr>
          <p:cNvPr id="5" name="Shape 3"/>
          <p:cNvSpPr/>
          <p:nvPr/>
        </p:nvSpPr>
        <p:spPr>
          <a:xfrm>
            <a:off x="10405872" y="786384"/>
            <a:ext cx="1280160" cy="384048"/>
          </a:xfrm>
          <a:prstGeom prst="roundRect">
            <a:avLst>
              <a:gd name="adj" fmla="val 50000"/>
            </a:avLst>
          </a:prstGeom>
          <a:solidFill>
            <a:srgbClr val="D98C1F"/>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SAME DAY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Both present with new floaters and visual change. The warning trio — floaters, flashes, a curtain — must never be dismissed.</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C0392B"/>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Retinal detachment</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Classic story: floaters + flashes, then a curtain/shadow spreading across vision.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Vision depends on whether the macula is still attached.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Higher risk in myopes, after cataract surgery, or after trauma.</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Dilated exam: grey, ballooned retina ± a tear.</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E8772E"/>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Vitreous haemorrhage</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Sudden floaters / haze / loss of vision.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Reduced or absent red reflex.</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Common causes: diabetic retinopathy, retinal tear, trauma.</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168A8A"/>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Management</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Refer the SAME DAY — sooner if the macula is still on (“macula-on”), as urgent surgery saves central vision.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Detachment is treated surgically (seal breaks + relieve traction).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Diabetics with new floaters/flashes → always take seriously.</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C0392B"/>
            </a:solidFill>
            <a:prstDash val="solid"/>
          </a:ln>
        </p:spPr>
      </p:sp>
      <p:sp>
        <p:nvSpPr>
          <p:cNvPr id="21" name="Shape 19"/>
          <p:cNvSpPr/>
          <p:nvPr/>
        </p:nvSpPr>
        <p:spPr>
          <a:xfrm>
            <a:off x="502920" y="4946904"/>
            <a:ext cx="91440" cy="621792"/>
          </a:xfrm>
          <a:prstGeom prst="rect">
            <a:avLst/>
          </a:prstGeom>
          <a:solidFill>
            <a:srgbClr val="C0392B"/>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NEVER IGNORE </a:t>
            </a:r>
            <a:r>
              <a:rPr lang="en-US" sz="1300" dirty="0">
                <a:solidFill>
                  <a:srgbClr val="232C38"/>
                </a:solidFill>
                <a:latin typeface="Calibri" pitchFamily="34" charset="0"/>
                <a:ea typeface="Calibri" pitchFamily="34" charset="-122"/>
                <a:cs typeface="Calibri" pitchFamily="34" charset="-120"/>
              </a:rPr>
              <a:t>New floaters + flashes + a curtain across the vision = retinal detachment until proven otherwise. Same-day referral.</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Sudden visual loss / retinal detachment; RCOphth.</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19</a:t>
            </a:r>
            <a:endParaRPr lang="en-US" sz="9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1280160" y="1371600"/>
            <a:ext cx="9601200" cy="4023360"/>
          </a:xfrm>
          <a:prstGeom prst="roundRect">
            <a:avLst>
              <a:gd name="adj" fmla="val 2045"/>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3" name="Shape 1"/>
          <p:cNvSpPr/>
          <p:nvPr/>
        </p:nvSpPr>
        <p:spPr>
          <a:xfrm>
            <a:off x="1280160" y="1371600"/>
            <a:ext cx="146304" cy="4023360"/>
          </a:xfrm>
          <a:prstGeom prst="rect">
            <a:avLst/>
          </a:prstGeom>
          <a:solidFill>
            <a:srgbClr val="E8772E"/>
          </a:solidFill>
          <a:ln/>
        </p:spPr>
      </p:sp>
      <p:sp>
        <p:nvSpPr>
          <p:cNvPr id="4" name="Text 2"/>
          <p:cNvSpPr/>
          <p:nvPr/>
        </p:nvSpPr>
        <p:spPr>
          <a:xfrm>
            <a:off x="1737360" y="1691640"/>
            <a:ext cx="8778240" cy="548640"/>
          </a:xfrm>
          <a:prstGeom prst="rect">
            <a:avLst/>
          </a:prstGeom>
          <a:noFill/>
          <a:ln/>
        </p:spPr>
        <p:txBody>
          <a:bodyPr wrap="square" rtlCol="0" anchor="ctr"/>
          <a:lstStyle/>
          <a:p>
            <a:pPr marL="0" indent="0">
              <a:buNone/>
            </a:pPr>
            <a:r>
              <a:rPr lang="en-US" sz="2600" b="1" dirty="0">
                <a:solidFill>
                  <a:srgbClr val="152642"/>
                </a:solidFill>
                <a:latin typeface="Calibri" pitchFamily="34" charset="0"/>
                <a:ea typeface="Calibri" pitchFamily="34" charset="-122"/>
                <a:cs typeface="Calibri" pitchFamily="34" charset="-120"/>
              </a:rPr>
              <a:t>Important — please read</a:t>
            </a:r>
            <a:endParaRPr lang="en-US" sz="2600" dirty="0"/>
          </a:p>
        </p:txBody>
      </p:sp>
      <p:sp>
        <p:nvSpPr>
          <p:cNvPr id="5" name="Text 3"/>
          <p:cNvSpPr/>
          <p:nvPr/>
        </p:nvSpPr>
        <p:spPr>
          <a:xfrm>
            <a:off x="1737360" y="2377440"/>
            <a:ext cx="8686800" cy="2743200"/>
          </a:xfrm>
          <a:prstGeom prst="rect">
            <a:avLst/>
          </a:prstGeom>
          <a:noFill/>
          <a:ln/>
        </p:spPr>
        <p:txBody>
          <a:bodyPr wrap="square" rtlCol="0" anchor="t"/>
          <a:lstStyle/>
          <a:p>
            <a:pPr marL="0" indent="0">
              <a:lnSpc>
                <a:spcPct val="105000"/>
              </a:lnSpc>
              <a:spcAft>
                <a:spcPts val="1200"/>
              </a:spcAft>
              <a:buNone/>
            </a:pPr>
            <a:r>
              <a:rPr lang="en-US" sz="1600" dirty="0">
                <a:solidFill>
                  <a:srgbClr val="232C38"/>
                </a:solidFill>
                <a:latin typeface="Calibri" pitchFamily="34" charset="0"/>
                <a:ea typeface="Calibri" pitchFamily="34" charset="-122"/>
                <a:cs typeface="Calibri" pitchFamily="34" charset="-120"/>
              </a:rPr>
              <a:t>This presentation is provided exclusively for education and training, as a teaching aid. It does not constitute formal clinical guidance.</a:t>
            </a:r>
            <a:endParaRPr lang="en-US" sz="1600" dirty="0"/>
          </a:p>
          <a:p>
            <a:pPr marL="0" indent="0">
              <a:lnSpc>
                <a:spcPct val="105000"/>
              </a:lnSpc>
              <a:spcAft>
                <a:spcPts val="1200"/>
              </a:spcAft>
              <a:buNone/>
            </a:pPr>
            <a:r>
              <a:rPr lang="en-US" sz="1600" dirty="0">
                <a:solidFill>
                  <a:srgbClr val="232C38"/>
                </a:solidFill>
                <a:latin typeface="Calibri" pitchFamily="34" charset="0"/>
                <a:ea typeface="Calibri" pitchFamily="34" charset="-122"/>
                <a:cs typeface="Calibri" pitchFamily="34" charset="-120"/>
              </a:rPr>
              <a:t>Clinicians must independently verify all medical information, prescribing guidance, doses, procedures and legal requirements against current national guidance (NICE, BNF), local formularies and policies, and the relevant regulatory bodies before applying anything in practice.</a:t>
            </a:r>
            <a:endParaRPr lang="en-US" sz="1600" dirty="0"/>
          </a:p>
          <a:p>
            <a:pPr marL="0" indent="0">
              <a:lnSpc>
                <a:spcPct val="105000"/>
              </a:lnSpc>
              <a:buNone/>
            </a:pPr>
            <a:r>
              <a:rPr lang="en-US" sz="1600" b="1" dirty="0">
                <a:solidFill>
                  <a:srgbClr val="C0392B"/>
                </a:solidFill>
                <a:latin typeface="Calibri" pitchFamily="34" charset="0"/>
                <a:ea typeface="Calibri" pitchFamily="34" charset="-122"/>
                <a:cs typeface="Calibri" pitchFamily="34" charset="-120"/>
              </a:rPr>
              <a:t>Drug names, doses and pathways change. Where a dose is shown it is illustrative for teaching — always check the live BNF / NICE CKS and your local eye-unit referral pathway.</a:t>
            </a:r>
            <a:endParaRPr lang="en-US" sz="1600" dirty="0"/>
          </a:p>
        </p:txBody>
      </p:sp>
      <p:sp>
        <p:nvSpPr>
          <p:cNvPr id="6" name="Shape 4"/>
          <p:cNvSpPr/>
          <p:nvPr/>
        </p:nvSpPr>
        <p:spPr>
          <a:xfrm>
            <a:off x="502920" y="6455664"/>
            <a:ext cx="11183112" cy="0"/>
          </a:xfrm>
          <a:prstGeom prst="line">
            <a:avLst/>
          </a:prstGeom>
          <a:noFill/>
          <a:ln w="12700">
            <a:solidFill>
              <a:srgbClr val="D8DEE6"/>
            </a:solidFill>
            <a:prstDash val="solid"/>
          </a:ln>
        </p:spPr>
      </p:sp>
      <p:sp>
        <p:nvSpPr>
          <p:cNvPr id="7" name="Text 5"/>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8" name="Text 6"/>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a:t>
            </a:r>
            <a:endParaRPr lang="en-US" sz="9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Optic neuritis</a:t>
            </a:r>
            <a:endParaRPr lang="en-US" sz="3000" dirty="0"/>
          </a:p>
        </p:txBody>
      </p:sp>
      <p:sp>
        <p:nvSpPr>
          <p:cNvPr id="5" name="Shape 3"/>
          <p:cNvSpPr/>
          <p:nvPr/>
        </p:nvSpPr>
        <p:spPr>
          <a:xfrm>
            <a:off x="10405872" y="786384"/>
            <a:ext cx="1280160" cy="384048"/>
          </a:xfrm>
          <a:prstGeom prst="roundRect">
            <a:avLst>
              <a:gd name="adj" fmla="val 50000"/>
            </a:avLst>
          </a:prstGeom>
          <a:solidFill>
            <a:srgbClr val="D98C1F"/>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SAME DAY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Inflammation of the optic nerve, typically in younger adults (20–45), more often women. May be the first sign of demyelinating disease (MS).</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168A8A"/>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Presentation</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Reduced vision over hours–days, usually one eye.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Pain on eye movement (especially looking in).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Colours look “washed out” (red desaturation).</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E8772E"/>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Signs</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Reduced acuity — sometimes down to perception of light.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Central scotoma; RAPD on the affected side.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Fundus often NORMAL (retrobulbar) — “the patient sees nothing and the doctor sees nothing.”</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2E8B57"/>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Management</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Refer within 24 hours to confirm the diagnosis.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Vision usually recovers over ~6 weeks.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Treatment (steroids) speeds recovery but doesn’t change the final outcome — specialist decision.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Needs neurology follow-up / MRI to assess MS risk.</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D98C1F"/>
            </a:solidFill>
            <a:prstDash val="solid"/>
          </a:ln>
        </p:spPr>
      </p:sp>
      <p:sp>
        <p:nvSpPr>
          <p:cNvPr id="21" name="Shape 19"/>
          <p:cNvSpPr/>
          <p:nvPr/>
        </p:nvSpPr>
        <p:spPr>
          <a:xfrm>
            <a:off x="502920" y="4946904"/>
            <a:ext cx="91440" cy="621792"/>
          </a:xfrm>
          <a:prstGeom prst="rect">
            <a:avLst/>
          </a:prstGeom>
          <a:solidFill>
            <a:srgbClr val="D98C1F"/>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D98C1F"/>
                </a:solidFill>
                <a:latin typeface="Calibri" pitchFamily="34" charset="0"/>
                <a:ea typeface="Calibri" pitchFamily="34" charset="-122"/>
                <a:cs typeface="Calibri" pitchFamily="34" charset="-120"/>
              </a:rPr>
              <a:t>REFER </a:t>
            </a:r>
            <a:r>
              <a:rPr lang="en-US" sz="1300" dirty="0">
                <a:solidFill>
                  <a:srgbClr val="232C38"/>
                </a:solidFill>
                <a:latin typeface="Calibri" pitchFamily="34" charset="0"/>
                <a:ea typeface="Calibri" pitchFamily="34" charset="-122"/>
                <a:cs typeface="Calibri" pitchFamily="34" charset="-120"/>
              </a:rPr>
              <a:t>Pain on eye movement + reduced vision + colour desaturation in a young adult → refer within 24 hours.</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Optic neuritis; RCOphth.</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20</a:t>
            </a:r>
            <a:endParaRPr lang="en-US" sz="9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152642"/>
        </a:solidFill>
        <a:effectLst/>
      </p:bgPr>
    </p:bg>
    <p:spTree>
      <p:nvGrpSpPr>
        <p:cNvPr id="1" name=""/>
        <p:cNvGrpSpPr/>
        <p:nvPr/>
      </p:nvGrpSpPr>
      <p:grpSpPr>
        <a:xfrm>
          <a:off x="0" y="0"/>
          <a:ext cx="0" cy="0"/>
          <a:chOff x="0" y="0"/>
          <a:chExt cx="0" cy="0"/>
        </a:xfrm>
      </p:grpSpPr>
      <p:sp>
        <p:nvSpPr>
          <p:cNvPr id="2" name="Shape 0"/>
          <p:cNvSpPr/>
          <p:nvPr/>
        </p:nvSpPr>
        <p:spPr>
          <a:xfrm>
            <a:off x="9692640" y="-1645920"/>
            <a:ext cx="5669280" cy="5669280"/>
          </a:xfrm>
          <a:prstGeom prst="ellipse">
            <a:avLst/>
          </a:prstGeom>
          <a:solidFill>
            <a:srgbClr val="21385C"/>
          </a:solidFill>
          <a:ln/>
        </p:spPr>
      </p:sp>
      <p:sp>
        <p:nvSpPr>
          <p:cNvPr id="3" name="Shape 1"/>
          <p:cNvSpPr/>
          <p:nvPr/>
        </p:nvSpPr>
        <p:spPr>
          <a:xfrm>
            <a:off x="640080" y="2011680"/>
            <a:ext cx="146304" cy="1554480"/>
          </a:xfrm>
          <a:prstGeom prst="rect">
            <a:avLst/>
          </a:prstGeom>
          <a:solidFill>
            <a:srgbClr val="E8772E"/>
          </a:solidFill>
          <a:ln/>
        </p:spPr>
      </p:sp>
      <p:sp>
        <p:nvSpPr>
          <p:cNvPr id="4" name="Text 2"/>
          <p:cNvSpPr/>
          <p:nvPr/>
        </p:nvSpPr>
        <p:spPr>
          <a:xfrm>
            <a:off x="914400" y="2011680"/>
            <a:ext cx="7315200" cy="457200"/>
          </a:xfrm>
          <a:prstGeom prst="rect">
            <a:avLst/>
          </a:prstGeom>
          <a:noFill/>
          <a:ln/>
        </p:spPr>
        <p:txBody>
          <a:bodyPr wrap="square" rtlCol="0" anchor="ctr"/>
          <a:lstStyle/>
          <a:p>
            <a:pPr marL="0" indent="0">
              <a:buNone/>
            </a:pPr>
            <a:r>
              <a:rPr lang="en-US" sz="1600" b="1" kern="0" spc="200" dirty="0">
                <a:solidFill>
                  <a:srgbClr val="168A8A"/>
                </a:solidFill>
                <a:latin typeface="Calibri" pitchFamily="34" charset="0"/>
                <a:ea typeface="Calibri" pitchFamily="34" charset="-122"/>
                <a:cs typeface="Calibri" pitchFamily="34" charset="-120"/>
              </a:rPr>
              <a:t>SECTION 3</a:t>
            </a:r>
            <a:endParaRPr lang="en-US" sz="1600" dirty="0"/>
          </a:p>
        </p:txBody>
      </p:sp>
      <p:sp>
        <p:nvSpPr>
          <p:cNvPr id="5" name="Text 3"/>
          <p:cNvSpPr/>
          <p:nvPr/>
        </p:nvSpPr>
        <p:spPr>
          <a:xfrm>
            <a:off x="914400" y="2468880"/>
            <a:ext cx="10058400" cy="1005840"/>
          </a:xfrm>
          <a:prstGeom prst="rect">
            <a:avLst/>
          </a:prstGeom>
          <a:noFill/>
          <a:ln/>
        </p:spPr>
        <p:txBody>
          <a:bodyPr wrap="square" rtlCol="0" anchor="ctr"/>
          <a:lstStyle/>
          <a:p>
            <a:pPr marL="0" indent="0">
              <a:buNone/>
            </a:pPr>
            <a:r>
              <a:rPr lang="en-US" sz="4600" b="1" dirty="0">
                <a:solidFill>
                  <a:srgbClr val="FFFFFF"/>
                </a:solidFill>
                <a:latin typeface="Calibri" pitchFamily="34" charset="0"/>
                <a:ea typeface="Calibri" pitchFamily="34" charset="-122"/>
                <a:cs typeface="Calibri" pitchFamily="34" charset="-120"/>
              </a:rPr>
              <a:t>The Swollen Eyelid</a:t>
            </a:r>
            <a:endParaRPr lang="en-US" sz="4600" dirty="0"/>
          </a:p>
        </p:txBody>
      </p:sp>
      <p:sp>
        <p:nvSpPr>
          <p:cNvPr id="6" name="Text 4"/>
          <p:cNvSpPr/>
          <p:nvPr/>
        </p:nvSpPr>
        <p:spPr>
          <a:xfrm>
            <a:off x="914400" y="3611880"/>
            <a:ext cx="9601200" cy="914400"/>
          </a:xfrm>
          <a:prstGeom prst="rect">
            <a:avLst/>
          </a:prstGeom>
          <a:noFill/>
          <a:ln/>
        </p:spPr>
        <p:txBody>
          <a:bodyPr wrap="square" rtlCol="0" anchor="ctr"/>
          <a:lstStyle/>
          <a:p>
            <a:pPr marL="0" indent="0">
              <a:buNone/>
            </a:pPr>
            <a:r>
              <a:rPr lang="en-US" sz="1600" dirty="0">
                <a:solidFill>
                  <a:srgbClr val="C9D4E2"/>
                </a:solidFill>
                <a:latin typeface="Calibri" pitchFamily="34" charset="0"/>
                <a:ea typeface="Calibri" pitchFamily="34" charset="-122"/>
                <a:cs typeface="Calibri" pitchFamily="34" charset="-120"/>
              </a:rPr>
              <a:t>Most are harmless lumps. Your task is to spot the two that aren’t: orbital cellulitis and shingles of the eye.</a:t>
            </a:r>
            <a:endParaRPr lang="en-US" sz="1600" dirty="0"/>
          </a:p>
        </p:txBody>
      </p:sp>
      <p:sp>
        <p:nvSpPr>
          <p:cNvPr id="7" name="Shape 5"/>
          <p:cNvSpPr/>
          <p:nvPr/>
        </p:nvSpPr>
        <p:spPr>
          <a:xfrm>
            <a:off x="914400" y="4663440"/>
            <a:ext cx="1993392" cy="914400"/>
          </a:xfrm>
          <a:prstGeom prst="roundRect">
            <a:avLst>
              <a:gd name="adj" fmla="val 10000"/>
            </a:avLst>
          </a:prstGeom>
          <a:solidFill>
            <a:srgbClr val="1E3052"/>
          </a:solidFill>
          <a:ln w="19050">
            <a:solidFill>
              <a:srgbClr val="168A8A"/>
            </a:solidFill>
            <a:prstDash val="solid"/>
          </a:ln>
        </p:spPr>
      </p:sp>
      <p:sp>
        <p:nvSpPr>
          <p:cNvPr id="8" name="Text 6"/>
          <p:cNvSpPr/>
          <p:nvPr/>
        </p:nvSpPr>
        <p:spPr>
          <a:xfrm>
            <a:off x="1024128" y="4709160"/>
            <a:ext cx="1773936" cy="8229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Allergy</a:t>
            </a:r>
            <a:endParaRPr lang="en-US" sz="1200" dirty="0"/>
          </a:p>
        </p:txBody>
      </p:sp>
      <p:sp>
        <p:nvSpPr>
          <p:cNvPr id="9" name="Shape 7"/>
          <p:cNvSpPr/>
          <p:nvPr/>
        </p:nvSpPr>
        <p:spPr>
          <a:xfrm>
            <a:off x="3035808" y="4663440"/>
            <a:ext cx="1993392" cy="914400"/>
          </a:xfrm>
          <a:prstGeom prst="roundRect">
            <a:avLst>
              <a:gd name="adj" fmla="val 10000"/>
            </a:avLst>
          </a:prstGeom>
          <a:solidFill>
            <a:srgbClr val="1E3052"/>
          </a:solidFill>
          <a:ln w="19050">
            <a:solidFill>
              <a:srgbClr val="168A8A"/>
            </a:solidFill>
            <a:prstDash val="solid"/>
          </a:ln>
        </p:spPr>
      </p:sp>
      <p:sp>
        <p:nvSpPr>
          <p:cNvPr id="10" name="Text 8"/>
          <p:cNvSpPr/>
          <p:nvPr/>
        </p:nvSpPr>
        <p:spPr>
          <a:xfrm>
            <a:off x="3145536" y="4709160"/>
            <a:ext cx="1773936" cy="8229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Chalazion / stye</a:t>
            </a:r>
            <a:endParaRPr lang="en-US" sz="1200" dirty="0"/>
          </a:p>
        </p:txBody>
      </p:sp>
      <p:sp>
        <p:nvSpPr>
          <p:cNvPr id="11" name="Shape 9"/>
          <p:cNvSpPr/>
          <p:nvPr/>
        </p:nvSpPr>
        <p:spPr>
          <a:xfrm>
            <a:off x="5157216" y="4663440"/>
            <a:ext cx="1993392" cy="914400"/>
          </a:xfrm>
          <a:prstGeom prst="roundRect">
            <a:avLst>
              <a:gd name="adj" fmla="val 10000"/>
            </a:avLst>
          </a:prstGeom>
          <a:solidFill>
            <a:srgbClr val="1E3052"/>
          </a:solidFill>
          <a:ln w="19050">
            <a:solidFill>
              <a:srgbClr val="168A8A"/>
            </a:solidFill>
            <a:prstDash val="solid"/>
          </a:ln>
        </p:spPr>
      </p:sp>
      <p:sp>
        <p:nvSpPr>
          <p:cNvPr id="12" name="Text 10"/>
          <p:cNvSpPr/>
          <p:nvPr/>
        </p:nvSpPr>
        <p:spPr>
          <a:xfrm>
            <a:off x="5266944" y="4709160"/>
            <a:ext cx="1773936" cy="8229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Pre-septal vs orbital cellulitis</a:t>
            </a:r>
            <a:endParaRPr lang="en-US" sz="1200" dirty="0"/>
          </a:p>
        </p:txBody>
      </p:sp>
      <p:sp>
        <p:nvSpPr>
          <p:cNvPr id="13" name="Shape 11"/>
          <p:cNvSpPr/>
          <p:nvPr/>
        </p:nvSpPr>
        <p:spPr>
          <a:xfrm>
            <a:off x="7278624" y="4663440"/>
            <a:ext cx="1993392" cy="914400"/>
          </a:xfrm>
          <a:prstGeom prst="roundRect">
            <a:avLst>
              <a:gd name="adj" fmla="val 10000"/>
            </a:avLst>
          </a:prstGeom>
          <a:solidFill>
            <a:srgbClr val="1E3052"/>
          </a:solidFill>
          <a:ln w="19050">
            <a:solidFill>
              <a:srgbClr val="168A8A"/>
            </a:solidFill>
            <a:prstDash val="solid"/>
          </a:ln>
        </p:spPr>
      </p:sp>
      <p:sp>
        <p:nvSpPr>
          <p:cNvPr id="14" name="Text 12"/>
          <p:cNvSpPr/>
          <p:nvPr/>
        </p:nvSpPr>
        <p:spPr>
          <a:xfrm>
            <a:off x="7388352" y="4709160"/>
            <a:ext cx="1773936" cy="8229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Herpes zoster ophthalmicus</a:t>
            </a:r>
            <a:endParaRPr lang="en-US" sz="1200" dirty="0"/>
          </a:p>
        </p:txBody>
      </p:sp>
      <p:sp>
        <p:nvSpPr>
          <p:cNvPr id="15" name="Shape 13"/>
          <p:cNvSpPr/>
          <p:nvPr/>
        </p:nvSpPr>
        <p:spPr>
          <a:xfrm>
            <a:off x="9400032" y="4663440"/>
            <a:ext cx="1993392" cy="914400"/>
          </a:xfrm>
          <a:prstGeom prst="roundRect">
            <a:avLst>
              <a:gd name="adj" fmla="val 10000"/>
            </a:avLst>
          </a:prstGeom>
          <a:solidFill>
            <a:srgbClr val="1E3052"/>
          </a:solidFill>
          <a:ln w="19050">
            <a:solidFill>
              <a:srgbClr val="168A8A"/>
            </a:solidFill>
            <a:prstDash val="solid"/>
          </a:ln>
        </p:spPr>
      </p:sp>
      <p:sp>
        <p:nvSpPr>
          <p:cNvPr id="16" name="Text 14"/>
          <p:cNvSpPr/>
          <p:nvPr/>
        </p:nvSpPr>
        <p:spPr>
          <a:xfrm>
            <a:off x="9509760" y="4709160"/>
            <a:ext cx="1773936" cy="822960"/>
          </a:xfrm>
          <a:prstGeom prst="rect">
            <a:avLst/>
          </a:prstGeom>
          <a:noFill/>
          <a:ln/>
        </p:spPr>
        <p:txBody>
          <a:bodyPr wrap="square" rtlCol="0" anchor="ctr"/>
          <a:lstStyle/>
          <a:p>
            <a:pPr marL="0" indent="0" algn="ctr">
              <a:buNone/>
            </a:pPr>
            <a:r>
              <a:rPr lang="en-US" sz="1200" b="1" dirty="0">
                <a:solidFill>
                  <a:srgbClr val="FFFFFF"/>
                </a:solidFill>
                <a:latin typeface="Calibri" pitchFamily="34" charset="0"/>
                <a:ea typeface="Calibri" pitchFamily="34" charset="-122"/>
                <a:cs typeface="Calibri" pitchFamily="34" charset="-120"/>
              </a:rPr>
              <a:t>Acute dacryocystitis</a:t>
            </a:r>
            <a:endParaRPr lang="en-US" sz="1200" dirty="0"/>
          </a:p>
        </p:txBody>
      </p:sp>
      <p:sp>
        <p:nvSpPr>
          <p:cNvPr id="17" name="Shape 15"/>
          <p:cNvSpPr/>
          <p:nvPr/>
        </p:nvSpPr>
        <p:spPr>
          <a:xfrm>
            <a:off x="502920" y="6455664"/>
            <a:ext cx="11183112" cy="0"/>
          </a:xfrm>
          <a:prstGeom prst="line">
            <a:avLst/>
          </a:prstGeom>
          <a:noFill/>
          <a:ln w="12700">
            <a:solidFill>
              <a:srgbClr val="D8DEE6"/>
            </a:solidFill>
            <a:prstDash val="solid"/>
          </a:ln>
        </p:spPr>
      </p:sp>
      <p:sp>
        <p:nvSpPr>
          <p:cNvPr id="18" name="Text 16"/>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19" name="Text 17"/>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21</a:t>
            </a:r>
            <a:endParaRPr lang="en-US" sz="9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Chalazion, stye &amp; blepharitis</a:t>
            </a:r>
            <a:endParaRPr lang="en-US" sz="3000" dirty="0"/>
          </a:p>
        </p:txBody>
      </p:sp>
      <p:sp>
        <p:nvSpPr>
          <p:cNvPr id="5" name="Shape 3"/>
          <p:cNvSpPr/>
          <p:nvPr/>
        </p:nvSpPr>
        <p:spPr>
          <a:xfrm>
            <a:off x="10405872" y="786384"/>
            <a:ext cx="1280160" cy="384048"/>
          </a:xfrm>
          <a:prstGeom prst="roundRect">
            <a:avLst>
              <a:gd name="adj" fmla="val 50000"/>
            </a:avLst>
          </a:prstGeom>
          <a:solidFill>
            <a:srgbClr val="2E8B57"/>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ROUTINE</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Blocked or infected lid glands. Common, uncomfortable, but rarely dangerous. Vision is normal unless a big swelling distorts the cornea.</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168A8A"/>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What they are</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Stye (external hordeolum): tender pustule at a lash root.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Chalazion: firm, painless lump in the lid (blocked meibomian gland).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Blepharitis: chronic crusty, sore lid margins.</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2E8B57"/>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Management</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Warm compresses + lid hygiene are the mainstay.</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Stye/blepharitis: hygiene; topical chloramphenicol only if clearly infected.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Chalazion: most settle; refer for incision &amp; curettage only if persistent.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Recurrent styes → check for diabetes.</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C0392B"/>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Don’t miss</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Spreading redness, swelling and tenderness beyond the lid → suspect cellulitis (next slide).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 firm, recurrent lump in the SAME spot in an older patient → consider sebaceous carcinoma; refer.</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D98C1F"/>
            </a:solidFill>
            <a:prstDash val="solid"/>
          </a:ln>
        </p:spPr>
      </p:sp>
      <p:sp>
        <p:nvSpPr>
          <p:cNvPr id="21" name="Shape 19"/>
          <p:cNvSpPr/>
          <p:nvPr/>
        </p:nvSpPr>
        <p:spPr>
          <a:xfrm>
            <a:off x="502920" y="4946904"/>
            <a:ext cx="91440" cy="621792"/>
          </a:xfrm>
          <a:prstGeom prst="rect">
            <a:avLst/>
          </a:prstGeom>
          <a:solidFill>
            <a:srgbClr val="D98C1F"/>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D98C1F"/>
                </a:solidFill>
                <a:latin typeface="Calibri" pitchFamily="34" charset="0"/>
                <a:ea typeface="Calibri" pitchFamily="34" charset="-122"/>
                <a:cs typeface="Calibri" pitchFamily="34" charset="-120"/>
              </a:rPr>
              <a:t>REFER </a:t>
            </a:r>
            <a:r>
              <a:rPr lang="en-US" sz="1300" dirty="0">
                <a:solidFill>
                  <a:srgbClr val="232C38"/>
                </a:solidFill>
                <a:latin typeface="Calibri" pitchFamily="34" charset="0"/>
                <a:ea typeface="Calibri" pitchFamily="34" charset="-122"/>
                <a:cs typeface="Calibri" pitchFamily="34" charset="-120"/>
              </a:rPr>
              <a:t>Persistent chalazion, suspicious lid lump, or any spread into the surrounding skin/orbit → refer.</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Meibomian cyst (chalazion); Blepharitis; Styes.</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22</a:t>
            </a:r>
            <a:endParaRPr lang="en-US" sz="9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Pre-septal vs orbital cellulitis</a:t>
            </a:r>
            <a:endParaRPr lang="en-US" sz="3000" dirty="0"/>
          </a:p>
        </p:txBody>
      </p:sp>
      <p:sp>
        <p:nvSpPr>
          <p:cNvPr id="5" name="Shape 3"/>
          <p:cNvSpPr/>
          <p:nvPr/>
        </p:nvSpPr>
        <p:spPr>
          <a:xfrm>
            <a:off x="10405872" y="786384"/>
            <a:ext cx="1280160" cy="384048"/>
          </a:xfrm>
          <a:prstGeom prst="roundRect">
            <a:avLst>
              <a:gd name="adj" fmla="val 50000"/>
            </a:avLst>
          </a:prstGeom>
          <a:solidFill>
            <a:srgbClr val="C0392B"/>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EMERGENCY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Orbital cellulitis is sight- and life-threatening (it can spread to the brain). The crucial job is to separate it from the milder pre-septal form.</a:t>
            </a:r>
            <a:endParaRPr lang="en-US" sz="1350" dirty="0"/>
          </a:p>
        </p:txBody>
      </p:sp>
      <p:sp>
        <p:nvSpPr>
          <p:cNvPr id="8" name="Shape 6"/>
          <p:cNvSpPr/>
          <p:nvPr/>
        </p:nvSpPr>
        <p:spPr>
          <a:xfrm>
            <a:off x="502920" y="1993392"/>
            <a:ext cx="5518404"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D98C1F"/>
          </a:solidFill>
          <a:ln/>
        </p:spPr>
      </p:sp>
      <p:sp>
        <p:nvSpPr>
          <p:cNvPr id="10" name="Text 8"/>
          <p:cNvSpPr/>
          <p:nvPr/>
        </p:nvSpPr>
        <p:spPr>
          <a:xfrm>
            <a:off x="704088" y="2103120"/>
            <a:ext cx="5198364" cy="365760"/>
          </a:xfrm>
          <a:prstGeom prst="rect">
            <a:avLst/>
          </a:prstGeom>
          <a:noFill/>
          <a:ln/>
        </p:spPr>
        <p:txBody>
          <a:bodyPr wrap="square" rtlCol="0" anchor="ctr"/>
          <a:lstStyle/>
          <a:p>
            <a:pPr marL="0" indent="0">
              <a:buNone/>
            </a:pPr>
            <a:r>
              <a:rPr lang="en-US" sz="1400" b="1" dirty="0">
                <a:solidFill>
                  <a:srgbClr val="D98C1F"/>
                </a:solidFill>
                <a:latin typeface="Calibri" pitchFamily="34" charset="0"/>
                <a:ea typeface="Calibri" pitchFamily="34" charset="-122"/>
                <a:cs typeface="Calibri" pitchFamily="34" charset="-120"/>
              </a:rPr>
              <a:t>Pre-septal (in front of septum)</a:t>
            </a:r>
            <a:endParaRPr lang="en-US" sz="1400" dirty="0"/>
          </a:p>
        </p:txBody>
      </p:sp>
      <p:sp>
        <p:nvSpPr>
          <p:cNvPr id="11" name="Text 9"/>
          <p:cNvSpPr/>
          <p:nvPr/>
        </p:nvSpPr>
        <p:spPr>
          <a:xfrm>
            <a:off x="704088" y="2523744"/>
            <a:ext cx="5152644"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 swollen lid.</a:t>
            </a:r>
            <a:endParaRPr lang="en-US" sz="1230" dirty="0"/>
          </a:p>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Eye movements NORMAL.</a:t>
            </a:r>
            <a:endParaRPr lang="en-US" sz="1230" dirty="0"/>
          </a:p>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No proptosis, no double vision, vision normal.</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Often treated with oral antibiotics — but watch closely.</a:t>
            </a:r>
            <a:endParaRPr lang="en-US" sz="1230" dirty="0"/>
          </a:p>
        </p:txBody>
      </p:sp>
      <p:sp>
        <p:nvSpPr>
          <p:cNvPr id="12" name="Shape 10"/>
          <p:cNvSpPr/>
          <p:nvPr/>
        </p:nvSpPr>
        <p:spPr>
          <a:xfrm>
            <a:off x="6167628" y="1993392"/>
            <a:ext cx="5518404"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6167628" y="2066544"/>
            <a:ext cx="91440" cy="2596896"/>
          </a:xfrm>
          <a:prstGeom prst="rect">
            <a:avLst/>
          </a:prstGeom>
          <a:solidFill>
            <a:srgbClr val="C0392B"/>
          </a:solidFill>
          <a:ln/>
        </p:spPr>
      </p:sp>
      <p:sp>
        <p:nvSpPr>
          <p:cNvPr id="14" name="Text 12"/>
          <p:cNvSpPr/>
          <p:nvPr/>
        </p:nvSpPr>
        <p:spPr>
          <a:xfrm>
            <a:off x="6368796" y="2103120"/>
            <a:ext cx="5198364"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Orbital (behind septum)</a:t>
            </a:r>
            <a:endParaRPr lang="en-US" sz="1400" dirty="0"/>
          </a:p>
        </p:txBody>
      </p:sp>
      <p:sp>
        <p:nvSpPr>
          <p:cNvPr id="15" name="Text 13"/>
          <p:cNvSpPr/>
          <p:nvPr/>
        </p:nvSpPr>
        <p:spPr>
          <a:xfrm>
            <a:off x="6368796" y="2523744"/>
            <a:ext cx="5152644"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Severe pain; tense, red, proptosed eye.</a:t>
            </a:r>
            <a:endParaRPr lang="en-US" sz="1230" dirty="0"/>
          </a:p>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PAINFUL / restricted eye movements; double vision.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Reduced vision; chemosis; fever, unwell.</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Often spreads from the sinuses (esp. children).</a:t>
            </a:r>
            <a:endParaRPr lang="en-US" sz="1230" dirty="0"/>
          </a:p>
        </p:txBody>
      </p:sp>
      <p:sp>
        <p:nvSpPr>
          <p:cNvPr id="16" name="Shape 14"/>
          <p:cNvSpPr/>
          <p:nvPr/>
        </p:nvSpPr>
        <p:spPr>
          <a:xfrm>
            <a:off x="502920" y="4882896"/>
            <a:ext cx="11183112" cy="749808"/>
          </a:xfrm>
          <a:prstGeom prst="roundRect">
            <a:avLst>
              <a:gd name="adj" fmla="val 9756"/>
            </a:avLst>
          </a:prstGeom>
          <a:solidFill>
            <a:srgbClr val="F7E4E1"/>
          </a:solidFill>
          <a:ln w="16510">
            <a:solidFill>
              <a:srgbClr val="C0392B"/>
            </a:solidFill>
            <a:prstDash val="solid"/>
          </a:ln>
        </p:spPr>
      </p:sp>
      <p:sp>
        <p:nvSpPr>
          <p:cNvPr id="17" name="Shape 15"/>
          <p:cNvSpPr/>
          <p:nvPr/>
        </p:nvSpPr>
        <p:spPr>
          <a:xfrm>
            <a:off x="502920" y="4946904"/>
            <a:ext cx="91440" cy="621792"/>
          </a:xfrm>
          <a:prstGeom prst="rect">
            <a:avLst/>
          </a:prstGeom>
          <a:solidFill>
            <a:srgbClr val="C0392B"/>
          </a:solidFill>
          <a:ln/>
        </p:spPr>
      </p:sp>
      <p:sp>
        <p:nvSpPr>
          <p:cNvPr id="18" name="Text 16"/>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ADMIT NOW </a:t>
            </a:r>
            <a:r>
              <a:rPr lang="en-US" sz="1300" dirty="0">
                <a:solidFill>
                  <a:srgbClr val="232C38"/>
                </a:solidFill>
                <a:latin typeface="Calibri" pitchFamily="34" charset="0"/>
                <a:ea typeface="Calibri" pitchFamily="34" charset="-122"/>
                <a:cs typeface="Calibri" pitchFamily="34" charset="-120"/>
              </a:rPr>
              <a:t>Suspected orbital cellulitis → admit immediately for IV antibiotics, urgent CT and ophthalmology/ENT review. The differentiators are painful eye movement, proptosis, double vision and reduced vision.</a:t>
            </a:r>
            <a:endParaRPr lang="en-US" sz="1300" dirty="0"/>
          </a:p>
        </p:txBody>
      </p:sp>
      <p:sp>
        <p:nvSpPr>
          <p:cNvPr id="19" name="Text 17"/>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Pre-septal and orbital cellulitis.</a:t>
            </a:r>
            <a:endParaRPr lang="en-US" sz="900" dirty="0"/>
          </a:p>
        </p:txBody>
      </p:sp>
      <p:sp>
        <p:nvSpPr>
          <p:cNvPr id="20" name="Shape 18"/>
          <p:cNvSpPr/>
          <p:nvPr/>
        </p:nvSpPr>
        <p:spPr>
          <a:xfrm>
            <a:off x="502920" y="6455664"/>
            <a:ext cx="11183112" cy="0"/>
          </a:xfrm>
          <a:prstGeom prst="line">
            <a:avLst/>
          </a:prstGeom>
          <a:noFill/>
          <a:ln w="12700">
            <a:solidFill>
              <a:srgbClr val="D8DEE6"/>
            </a:solidFill>
            <a:prstDash val="solid"/>
          </a:ln>
        </p:spPr>
      </p:sp>
      <p:sp>
        <p:nvSpPr>
          <p:cNvPr id="21" name="Text 19"/>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2" name="Text 20"/>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23</a:t>
            </a:r>
            <a:endParaRPr lang="en-US" sz="9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Herpes zoster ophthalmicus</a:t>
            </a:r>
            <a:endParaRPr lang="en-US" sz="3000" dirty="0"/>
          </a:p>
        </p:txBody>
      </p:sp>
      <p:sp>
        <p:nvSpPr>
          <p:cNvPr id="5" name="Shape 3"/>
          <p:cNvSpPr/>
          <p:nvPr/>
        </p:nvSpPr>
        <p:spPr>
          <a:xfrm>
            <a:off x="10405872" y="786384"/>
            <a:ext cx="1280160" cy="384048"/>
          </a:xfrm>
          <a:prstGeom prst="roundRect">
            <a:avLst>
              <a:gd name="adj" fmla="val 50000"/>
            </a:avLst>
          </a:prstGeom>
          <a:solidFill>
            <a:srgbClr val="D98C1F"/>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SAME DAY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Shingles in the ophthalmic branch of the trigeminal nerve. Reactivated chickenpox virus. The eye is involved in about half of cases.</a:t>
            </a:r>
            <a:endParaRPr lang="en-US" sz="1350" dirty="0"/>
          </a:p>
        </p:txBody>
      </p:sp>
      <p:sp>
        <p:nvSpPr>
          <p:cNvPr id="8" name="Shape 6"/>
          <p:cNvSpPr/>
          <p:nvPr/>
        </p:nvSpPr>
        <p:spPr>
          <a:xfrm>
            <a:off x="502920" y="1993392"/>
            <a:ext cx="5518404"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E8772E"/>
          </a:solidFill>
          <a:ln/>
        </p:spPr>
      </p:sp>
      <p:sp>
        <p:nvSpPr>
          <p:cNvPr id="10" name="Text 8"/>
          <p:cNvSpPr/>
          <p:nvPr/>
        </p:nvSpPr>
        <p:spPr>
          <a:xfrm>
            <a:off x="704088" y="2103120"/>
            <a:ext cx="5198364"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Presentation</a:t>
            </a:r>
            <a:endParaRPr lang="en-US" sz="1400" dirty="0"/>
          </a:p>
        </p:txBody>
      </p:sp>
      <p:sp>
        <p:nvSpPr>
          <p:cNvPr id="11" name="Text 9"/>
          <p:cNvSpPr/>
          <p:nvPr/>
        </p:nvSpPr>
        <p:spPr>
          <a:xfrm>
            <a:off x="704088" y="2523744"/>
            <a:ext cx="5152644"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Pain in the forehead / brow, then a vesicular rash on one side (respecting the midline).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Rash may precede the eye signs by days.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 eye, watering, blurred vision if the eye is involved.</a:t>
            </a:r>
            <a:endParaRPr lang="en-US" sz="1230" dirty="0"/>
          </a:p>
        </p:txBody>
      </p:sp>
      <p:sp>
        <p:nvSpPr>
          <p:cNvPr id="12" name="Shape 10"/>
          <p:cNvSpPr/>
          <p:nvPr/>
        </p:nvSpPr>
        <p:spPr>
          <a:xfrm>
            <a:off x="6167628" y="1993392"/>
            <a:ext cx="5518404"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6167628" y="2066544"/>
            <a:ext cx="91440" cy="2596896"/>
          </a:xfrm>
          <a:prstGeom prst="rect">
            <a:avLst/>
          </a:prstGeom>
          <a:solidFill>
            <a:srgbClr val="2E8B57"/>
          </a:solidFill>
          <a:ln/>
        </p:spPr>
      </p:sp>
      <p:sp>
        <p:nvSpPr>
          <p:cNvPr id="14" name="Text 12"/>
          <p:cNvSpPr/>
          <p:nvPr/>
        </p:nvSpPr>
        <p:spPr>
          <a:xfrm>
            <a:off x="6368796" y="2103120"/>
            <a:ext cx="5198364"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Treatment</a:t>
            </a:r>
            <a:endParaRPr lang="en-US" sz="1400" dirty="0"/>
          </a:p>
        </p:txBody>
      </p:sp>
      <p:sp>
        <p:nvSpPr>
          <p:cNvPr id="15" name="Text 13"/>
          <p:cNvSpPr/>
          <p:nvPr/>
        </p:nvSpPr>
        <p:spPr>
          <a:xfrm>
            <a:off x="6368796" y="2523744"/>
            <a:ext cx="5152644"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Start oral antiviral within 72 h: aciclovir 800 mg 5×/day for 7 days (or valaciclovir 1 g TDS / famciclovir 500 mg TDS).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Give analgesia — it is very painful; treat post-herpetic neuralgia early.</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Topical steroids only under specialist supervision.</a:t>
            </a:r>
            <a:endParaRPr lang="en-US" sz="1230" dirty="0"/>
          </a:p>
        </p:txBody>
      </p:sp>
      <p:sp>
        <p:nvSpPr>
          <p:cNvPr id="16" name="Shape 14"/>
          <p:cNvSpPr/>
          <p:nvPr/>
        </p:nvSpPr>
        <p:spPr>
          <a:xfrm>
            <a:off x="502920" y="4882896"/>
            <a:ext cx="11183112" cy="749808"/>
          </a:xfrm>
          <a:prstGeom prst="roundRect">
            <a:avLst>
              <a:gd name="adj" fmla="val 9756"/>
            </a:avLst>
          </a:prstGeom>
          <a:solidFill>
            <a:srgbClr val="F7E4E1"/>
          </a:solidFill>
          <a:ln w="16510">
            <a:solidFill>
              <a:srgbClr val="C0392B"/>
            </a:solidFill>
            <a:prstDash val="solid"/>
          </a:ln>
        </p:spPr>
      </p:sp>
      <p:sp>
        <p:nvSpPr>
          <p:cNvPr id="17" name="Shape 15"/>
          <p:cNvSpPr/>
          <p:nvPr/>
        </p:nvSpPr>
        <p:spPr>
          <a:xfrm>
            <a:off x="502920" y="4946904"/>
            <a:ext cx="91440" cy="621792"/>
          </a:xfrm>
          <a:prstGeom prst="rect">
            <a:avLst/>
          </a:prstGeom>
          <a:solidFill>
            <a:srgbClr val="C0392B"/>
          </a:solidFill>
          <a:ln/>
        </p:spPr>
      </p:sp>
      <p:sp>
        <p:nvSpPr>
          <p:cNvPr id="18" name="Text 16"/>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HUTCHINSON’S SIGN </a:t>
            </a:r>
            <a:r>
              <a:rPr lang="en-US" sz="1300" dirty="0">
                <a:solidFill>
                  <a:srgbClr val="232C38"/>
                </a:solidFill>
                <a:latin typeface="Calibri" pitchFamily="34" charset="0"/>
                <a:ea typeface="Calibri" pitchFamily="34" charset="-122"/>
                <a:cs typeface="Calibri" pitchFamily="34" charset="-120"/>
              </a:rPr>
              <a:t>Rash on the TIP of the nose (nasociliary nerve) = high risk the eye is in the firing line. Any eye involvement, visual change or Hutchinson’s sign → same-day ophthalmology.</a:t>
            </a:r>
            <a:endParaRPr lang="en-US" sz="1300" dirty="0"/>
          </a:p>
        </p:txBody>
      </p:sp>
      <p:sp>
        <p:nvSpPr>
          <p:cNvPr id="19" name="Text 17"/>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Shingles; BNF (aciclovir/valaciclovir doses — verify).</a:t>
            </a:r>
            <a:endParaRPr lang="en-US" sz="900" dirty="0"/>
          </a:p>
        </p:txBody>
      </p:sp>
      <p:sp>
        <p:nvSpPr>
          <p:cNvPr id="20" name="Shape 18"/>
          <p:cNvSpPr/>
          <p:nvPr/>
        </p:nvSpPr>
        <p:spPr>
          <a:xfrm>
            <a:off x="502920" y="6455664"/>
            <a:ext cx="11183112" cy="0"/>
          </a:xfrm>
          <a:prstGeom prst="line">
            <a:avLst/>
          </a:prstGeom>
          <a:noFill/>
          <a:ln w="12700">
            <a:solidFill>
              <a:srgbClr val="D8DEE6"/>
            </a:solidFill>
            <a:prstDash val="solid"/>
          </a:ln>
        </p:spPr>
      </p:sp>
      <p:sp>
        <p:nvSpPr>
          <p:cNvPr id="21" name="Text 19"/>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2" name="Text 20"/>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24</a:t>
            </a:r>
            <a:endParaRPr lang="en-US" sz="9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Acute dacryocystitis</a:t>
            </a:r>
            <a:endParaRPr lang="en-US" sz="3000" dirty="0"/>
          </a:p>
        </p:txBody>
      </p:sp>
      <p:sp>
        <p:nvSpPr>
          <p:cNvPr id="5" name="Shape 3"/>
          <p:cNvSpPr/>
          <p:nvPr/>
        </p:nvSpPr>
        <p:spPr>
          <a:xfrm>
            <a:off x="10405872" y="786384"/>
            <a:ext cx="1280160" cy="384048"/>
          </a:xfrm>
          <a:prstGeom prst="roundRect">
            <a:avLst>
              <a:gd name="adj" fmla="val 50000"/>
            </a:avLst>
          </a:prstGeom>
          <a:solidFill>
            <a:srgbClr val="D98C1F"/>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SAME DAY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Infection of the tear sac, caused by a blocked nasolacrimal duct. There is usually a history of a watery eye.</a:t>
            </a:r>
            <a:endParaRPr lang="en-US" sz="1350" dirty="0"/>
          </a:p>
        </p:txBody>
      </p:sp>
      <p:sp>
        <p:nvSpPr>
          <p:cNvPr id="8" name="Shape 6"/>
          <p:cNvSpPr/>
          <p:nvPr/>
        </p:nvSpPr>
        <p:spPr>
          <a:xfrm>
            <a:off x="502920" y="1993392"/>
            <a:ext cx="5518404"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168A8A"/>
          </a:solidFill>
          <a:ln/>
        </p:spPr>
      </p:sp>
      <p:sp>
        <p:nvSpPr>
          <p:cNvPr id="10" name="Text 8"/>
          <p:cNvSpPr/>
          <p:nvPr/>
        </p:nvSpPr>
        <p:spPr>
          <a:xfrm>
            <a:off x="704088" y="2103120"/>
            <a:ext cx="5198364"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Presentation</a:t>
            </a:r>
            <a:endParaRPr lang="en-US" sz="1400" dirty="0"/>
          </a:p>
        </p:txBody>
      </p:sp>
      <p:sp>
        <p:nvSpPr>
          <p:cNvPr id="11" name="Text 9"/>
          <p:cNvSpPr/>
          <p:nvPr/>
        </p:nvSpPr>
        <p:spPr>
          <a:xfrm>
            <a:off x="704088" y="2523744"/>
            <a:ext cx="5152644"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Painful, tense, tender swelling at the nasal corner of the lower lid (over the tear sac).</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Vision normal.</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Severe cases: swelling spreads (secondary cellulitis).</a:t>
            </a:r>
            <a:endParaRPr lang="en-US" sz="1230" dirty="0"/>
          </a:p>
        </p:txBody>
      </p:sp>
      <p:sp>
        <p:nvSpPr>
          <p:cNvPr id="12" name="Shape 10"/>
          <p:cNvSpPr/>
          <p:nvPr/>
        </p:nvSpPr>
        <p:spPr>
          <a:xfrm>
            <a:off x="6167628" y="1993392"/>
            <a:ext cx="5518404"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6167628" y="2066544"/>
            <a:ext cx="91440" cy="2596896"/>
          </a:xfrm>
          <a:prstGeom prst="rect">
            <a:avLst/>
          </a:prstGeom>
          <a:solidFill>
            <a:srgbClr val="2E8B57"/>
          </a:solidFill>
          <a:ln/>
        </p:spPr>
      </p:sp>
      <p:sp>
        <p:nvSpPr>
          <p:cNvPr id="14" name="Text 12"/>
          <p:cNvSpPr/>
          <p:nvPr/>
        </p:nvSpPr>
        <p:spPr>
          <a:xfrm>
            <a:off x="6368796" y="2103120"/>
            <a:ext cx="5198364"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Management</a:t>
            </a:r>
            <a:endParaRPr lang="en-US" sz="1400" dirty="0"/>
          </a:p>
        </p:txBody>
      </p:sp>
      <p:sp>
        <p:nvSpPr>
          <p:cNvPr id="15" name="Text 13"/>
          <p:cNvSpPr/>
          <p:nvPr/>
        </p:nvSpPr>
        <p:spPr>
          <a:xfrm>
            <a:off x="6368796" y="2523744"/>
            <a:ext cx="5152644"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Refer to ophthalmology within 24 hours.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Needs high-dose systemic antibiotics (oral or IV).</a:t>
            </a:r>
            <a:endParaRPr lang="en-US" sz="1230" dirty="0"/>
          </a:p>
          <a:p>
            <a:pPr marL="177800" indent="-177800">
              <a:lnSpc>
                <a:spcPct val="100000"/>
              </a:lnSpc>
              <a:spcAft>
                <a:spcPts val="600"/>
              </a:spcAft>
              <a:buSzPct val="100000"/>
              <a:buChar char="•"/>
            </a:pPr>
            <a:r>
              <a:rPr lang="en-US" sz="1230" b="1" dirty="0">
                <a:solidFill>
                  <a:srgbClr val="C0392B"/>
                </a:solidFill>
                <a:latin typeface="Calibri" pitchFamily="34" charset="0"/>
                <a:ea typeface="Calibri" pitchFamily="34" charset="-122"/>
                <a:cs typeface="Calibri" pitchFamily="34" charset="-120"/>
              </a:rPr>
              <a:t>Do NOT incise the sac — it can form a fistula.</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Definitive fix later: surgery (DCR) to create a new drainage route once the acute infection settles.</a:t>
            </a:r>
            <a:endParaRPr lang="en-US" sz="1230" dirty="0"/>
          </a:p>
        </p:txBody>
      </p:sp>
      <p:sp>
        <p:nvSpPr>
          <p:cNvPr id="16" name="Shape 14"/>
          <p:cNvSpPr/>
          <p:nvPr/>
        </p:nvSpPr>
        <p:spPr>
          <a:xfrm>
            <a:off x="502920" y="4882896"/>
            <a:ext cx="11183112" cy="749808"/>
          </a:xfrm>
          <a:prstGeom prst="roundRect">
            <a:avLst>
              <a:gd name="adj" fmla="val 9756"/>
            </a:avLst>
          </a:prstGeom>
          <a:solidFill>
            <a:srgbClr val="F7E4E1"/>
          </a:solidFill>
          <a:ln w="16510">
            <a:solidFill>
              <a:srgbClr val="D98C1F"/>
            </a:solidFill>
            <a:prstDash val="solid"/>
          </a:ln>
        </p:spPr>
      </p:sp>
      <p:sp>
        <p:nvSpPr>
          <p:cNvPr id="17" name="Shape 15"/>
          <p:cNvSpPr/>
          <p:nvPr/>
        </p:nvSpPr>
        <p:spPr>
          <a:xfrm>
            <a:off x="502920" y="4946904"/>
            <a:ext cx="91440" cy="621792"/>
          </a:xfrm>
          <a:prstGeom prst="rect">
            <a:avLst/>
          </a:prstGeom>
          <a:solidFill>
            <a:srgbClr val="D98C1F"/>
          </a:solidFill>
          <a:ln/>
        </p:spPr>
      </p:sp>
      <p:sp>
        <p:nvSpPr>
          <p:cNvPr id="18" name="Text 16"/>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D98C1F"/>
                </a:solidFill>
                <a:latin typeface="Calibri" pitchFamily="34" charset="0"/>
                <a:ea typeface="Calibri" pitchFamily="34" charset="-122"/>
                <a:cs typeface="Calibri" pitchFamily="34" charset="-120"/>
              </a:rPr>
              <a:t>REFER </a:t>
            </a:r>
            <a:r>
              <a:rPr lang="en-US" sz="1300" dirty="0">
                <a:solidFill>
                  <a:srgbClr val="232C38"/>
                </a:solidFill>
                <a:latin typeface="Calibri" pitchFamily="34" charset="0"/>
                <a:ea typeface="Calibri" pitchFamily="34" charset="-122"/>
                <a:cs typeface="Calibri" pitchFamily="34" charset="-120"/>
              </a:rPr>
              <a:t>A tender lump at the inner lower lid with surrounding redness → start antibiotics and refer same day; watch for spreading cellulitis.</a:t>
            </a:r>
            <a:endParaRPr lang="en-US" sz="1300" dirty="0"/>
          </a:p>
        </p:txBody>
      </p:sp>
      <p:sp>
        <p:nvSpPr>
          <p:cNvPr id="19" name="Text 17"/>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Dacryocystitis.</a:t>
            </a:r>
            <a:endParaRPr lang="en-US" sz="900" dirty="0"/>
          </a:p>
        </p:txBody>
      </p:sp>
      <p:sp>
        <p:nvSpPr>
          <p:cNvPr id="20" name="Shape 18"/>
          <p:cNvSpPr/>
          <p:nvPr/>
        </p:nvSpPr>
        <p:spPr>
          <a:xfrm>
            <a:off x="502920" y="6455664"/>
            <a:ext cx="11183112" cy="0"/>
          </a:xfrm>
          <a:prstGeom prst="line">
            <a:avLst/>
          </a:prstGeom>
          <a:noFill/>
          <a:ln w="12700">
            <a:solidFill>
              <a:srgbClr val="D8DEE6"/>
            </a:solidFill>
            <a:prstDash val="solid"/>
          </a:ln>
        </p:spPr>
      </p:sp>
      <p:sp>
        <p:nvSpPr>
          <p:cNvPr id="21" name="Text 19"/>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2" name="Text 20"/>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25</a:t>
            </a:r>
            <a:endParaRPr lang="en-US" sz="9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152642"/>
        </a:solidFill>
        <a:effectLst/>
      </p:bgPr>
    </p:bg>
    <p:spTree>
      <p:nvGrpSpPr>
        <p:cNvPr id="1" name=""/>
        <p:cNvGrpSpPr/>
        <p:nvPr/>
      </p:nvGrpSpPr>
      <p:grpSpPr>
        <a:xfrm>
          <a:off x="0" y="0"/>
          <a:ext cx="0" cy="0"/>
          <a:chOff x="0" y="0"/>
          <a:chExt cx="0" cy="0"/>
        </a:xfrm>
      </p:grpSpPr>
      <p:sp>
        <p:nvSpPr>
          <p:cNvPr id="2" name="Shape 0"/>
          <p:cNvSpPr/>
          <p:nvPr/>
        </p:nvSpPr>
        <p:spPr>
          <a:xfrm>
            <a:off x="9692640" y="-1645920"/>
            <a:ext cx="5669280" cy="5669280"/>
          </a:xfrm>
          <a:prstGeom prst="ellipse">
            <a:avLst/>
          </a:prstGeom>
          <a:solidFill>
            <a:srgbClr val="21385C"/>
          </a:solidFill>
          <a:ln/>
        </p:spPr>
      </p:sp>
      <p:sp>
        <p:nvSpPr>
          <p:cNvPr id="3" name="Shape 1"/>
          <p:cNvSpPr/>
          <p:nvPr/>
        </p:nvSpPr>
        <p:spPr>
          <a:xfrm>
            <a:off x="640080" y="2011680"/>
            <a:ext cx="146304" cy="1554480"/>
          </a:xfrm>
          <a:prstGeom prst="rect">
            <a:avLst/>
          </a:prstGeom>
          <a:solidFill>
            <a:srgbClr val="E8772E"/>
          </a:solidFill>
          <a:ln/>
        </p:spPr>
      </p:sp>
      <p:sp>
        <p:nvSpPr>
          <p:cNvPr id="4" name="Text 2"/>
          <p:cNvSpPr/>
          <p:nvPr/>
        </p:nvSpPr>
        <p:spPr>
          <a:xfrm>
            <a:off x="914400" y="2011680"/>
            <a:ext cx="7315200" cy="457200"/>
          </a:xfrm>
          <a:prstGeom prst="rect">
            <a:avLst/>
          </a:prstGeom>
          <a:noFill/>
          <a:ln/>
        </p:spPr>
        <p:txBody>
          <a:bodyPr wrap="square" rtlCol="0" anchor="ctr"/>
          <a:lstStyle/>
          <a:p>
            <a:pPr marL="0" indent="0">
              <a:buNone/>
            </a:pPr>
            <a:r>
              <a:rPr lang="en-US" sz="1600" b="1" kern="0" spc="200" dirty="0">
                <a:solidFill>
                  <a:srgbClr val="168A8A"/>
                </a:solidFill>
                <a:latin typeface="Calibri" pitchFamily="34" charset="0"/>
                <a:ea typeface="Calibri" pitchFamily="34" charset="-122"/>
                <a:cs typeface="Calibri" pitchFamily="34" charset="-120"/>
              </a:rPr>
              <a:t>SECTION 4</a:t>
            </a:r>
            <a:endParaRPr lang="en-US" sz="1600" dirty="0"/>
          </a:p>
        </p:txBody>
      </p:sp>
      <p:sp>
        <p:nvSpPr>
          <p:cNvPr id="5" name="Text 3"/>
          <p:cNvSpPr/>
          <p:nvPr/>
        </p:nvSpPr>
        <p:spPr>
          <a:xfrm>
            <a:off x="914400" y="2468880"/>
            <a:ext cx="10058400" cy="1005840"/>
          </a:xfrm>
          <a:prstGeom prst="rect">
            <a:avLst/>
          </a:prstGeom>
          <a:noFill/>
          <a:ln/>
        </p:spPr>
        <p:txBody>
          <a:bodyPr wrap="square" rtlCol="0" anchor="ctr"/>
          <a:lstStyle/>
          <a:p>
            <a:pPr marL="0" indent="0">
              <a:buNone/>
            </a:pPr>
            <a:r>
              <a:rPr lang="en-US" sz="4600" b="1" dirty="0">
                <a:solidFill>
                  <a:srgbClr val="FFFFFF"/>
                </a:solidFill>
                <a:latin typeface="Calibri" pitchFamily="34" charset="0"/>
                <a:ea typeface="Calibri" pitchFamily="34" charset="-122"/>
                <a:cs typeface="Calibri" pitchFamily="34" charset="-120"/>
              </a:rPr>
              <a:t>Ocular Trauma</a:t>
            </a:r>
            <a:endParaRPr lang="en-US" sz="4600" dirty="0"/>
          </a:p>
        </p:txBody>
      </p:sp>
      <p:sp>
        <p:nvSpPr>
          <p:cNvPr id="6" name="Text 4"/>
          <p:cNvSpPr/>
          <p:nvPr/>
        </p:nvSpPr>
        <p:spPr>
          <a:xfrm>
            <a:off x="914400" y="3611880"/>
            <a:ext cx="9601200" cy="914400"/>
          </a:xfrm>
          <a:prstGeom prst="rect">
            <a:avLst/>
          </a:prstGeom>
          <a:noFill/>
          <a:ln/>
        </p:spPr>
        <p:txBody>
          <a:bodyPr wrap="square" rtlCol="0" anchor="ctr"/>
          <a:lstStyle/>
          <a:p>
            <a:pPr marL="0" indent="0">
              <a:buNone/>
            </a:pPr>
            <a:r>
              <a:rPr lang="en-US" sz="1600" dirty="0">
                <a:solidFill>
                  <a:srgbClr val="C9D4E2"/>
                </a:solidFill>
                <a:latin typeface="Calibri" pitchFamily="34" charset="0"/>
                <a:ea typeface="Calibri" pitchFamily="34" charset="-122"/>
                <a:cs typeface="Calibri" pitchFamily="34" charset="-120"/>
              </a:rPr>
              <a:t>Keep a clear record (and the presenting vision) — it has medico-legal weight. Always separate blunt injury from a penetrating, open globe.</a:t>
            </a:r>
            <a:endParaRPr lang="en-US" sz="1600" dirty="0"/>
          </a:p>
        </p:txBody>
      </p:sp>
      <p:sp>
        <p:nvSpPr>
          <p:cNvPr id="7" name="Shape 5"/>
          <p:cNvSpPr/>
          <p:nvPr/>
        </p:nvSpPr>
        <p:spPr>
          <a:xfrm>
            <a:off x="914400" y="4572000"/>
            <a:ext cx="3310128" cy="1280160"/>
          </a:xfrm>
          <a:prstGeom prst="roundRect">
            <a:avLst>
              <a:gd name="adj" fmla="val 7143"/>
            </a:avLst>
          </a:prstGeom>
          <a:solidFill>
            <a:srgbClr val="1E3052"/>
          </a:solidFill>
          <a:ln w="25400">
            <a:solidFill>
              <a:srgbClr val="C0392B"/>
            </a:solidFill>
            <a:prstDash val="solid"/>
          </a:ln>
        </p:spPr>
      </p:sp>
      <p:sp>
        <p:nvSpPr>
          <p:cNvPr id="8" name="Text 6"/>
          <p:cNvSpPr/>
          <p:nvPr/>
        </p:nvSpPr>
        <p:spPr>
          <a:xfrm>
            <a:off x="1097280" y="4681728"/>
            <a:ext cx="2971800" cy="594360"/>
          </a:xfrm>
          <a:prstGeom prst="rect">
            <a:avLst/>
          </a:prstGeom>
          <a:noFill/>
          <a:ln/>
        </p:spPr>
        <p:txBody>
          <a:bodyPr wrap="square" rtlCol="0" anchor="t"/>
          <a:lstStyle/>
          <a:p>
            <a:pPr marL="0" indent="0">
              <a:buNone/>
            </a:pPr>
            <a:r>
              <a:rPr lang="en-US" sz="1300" b="1" dirty="0">
                <a:solidFill>
                  <a:srgbClr val="C0392B"/>
                </a:solidFill>
                <a:latin typeface="Calibri" pitchFamily="34" charset="0"/>
                <a:ea typeface="Calibri" pitchFamily="34" charset="-122"/>
                <a:cs typeface="Calibri" pitchFamily="34" charset="-120"/>
              </a:rPr>
              <a:t>CHEMICAL</a:t>
            </a:r>
            <a:endParaRPr lang="en-US" sz="1300" dirty="0"/>
          </a:p>
        </p:txBody>
      </p:sp>
      <p:sp>
        <p:nvSpPr>
          <p:cNvPr id="9" name="Text 7"/>
          <p:cNvSpPr/>
          <p:nvPr/>
        </p:nvSpPr>
        <p:spPr>
          <a:xfrm>
            <a:off x="1097280" y="5230368"/>
            <a:ext cx="2971800" cy="548640"/>
          </a:xfrm>
          <a:prstGeom prst="rect">
            <a:avLst/>
          </a:prstGeom>
          <a:noFill/>
          <a:ln/>
        </p:spPr>
        <p:txBody>
          <a:bodyPr wrap="square" rtlCol="0" anchor="t"/>
          <a:lstStyle/>
          <a:p>
            <a:pPr marL="0" indent="0">
              <a:buNone/>
            </a:pPr>
            <a:r>
              <a:rPr lang="en-US" sz="1150" dirty="0">
                <a:solidFill>
                  <a:srgbClr val="C9D4E2"/>
                </a:solidFill>
                <a:latin typeface="Calibri" pitchFamily="34" charset="0"/>
                <a:ea typeface="Calibri" pitchFamily="34" charset="-122"/>
                <a:cs typeface="Calibri" pitchFamily="34" charset="-120"/>
              </a:rPr>
              <a:t>Irrigate before anything else</a:t>
            </a:r>
            <a:endParaRPr lang="en-US" sz="1150" dirty="0"/>
          </a:p>
        </p:txBody>
      </p:sp>
      <p:sp>
        <p:nvSpPr>
          <p:cNvPr id="10" name="Shape 8"/>
          <p:cNvSpPr/>
          <p:nvPr/>
        </p:nvSpPr>
        <p:spPr>
          <a:xfrm>
            <a:off x="4416552" y="4572000"/>
            <a:ext cx="3310128" cy="1280160"/>
          </a:xfrm>
          <a:prstGeom prst="roundRect">
            <a:avLst>
              <a:gd name="adj" fmla="val 7143"/>
            </a:avLst>
          </a:prstGeom>
          <a:solidFill>
            <a:srgbClr val="1E3052"/>
          </a:solidFill>
          <a:ln w="25400">
            <a:solidFill>
              <a:srgbClr val="E8772E"/>
            </a:solidFill>
            <a:prstDash val="solid"/>
          </a:ln>
        </p:spPr>
      </p:sp>
      <p:sp>
        <p:nvSpPr>
          <p:cNvPr id="11" name="Text 9"/>
          <p:cNvSpPr/>
          <p:nvPr/>
        </p:nvSpPr>
        <p:spPr>
          <a:xfrm>
            <a:off x="4599432" y="4681728"/>
            <a:ext cx="2971800" cy="594360"/>
          </a:xfrm>
          <a:prstGeom prst="rect">
            <a:avLst/>
          </a:prstGeom>
          <a:noFill/>
          <a:ln/>
        </p:spPr>
        <p:txBody>
          <a:bodyPr wrap="square" rtlCol="0" anchor="t"/>
          <a:lstStyle/>
          <a:p>
            <a:pPr marL="0" indent="0">
              <a:buNone/>
            </a:pPr>
            <a:r>
              <a:rPr lang="en-US" sz="1300" b="1" dirty="0">
                <a:solidFill>
                  <a:srgbClr val="E8772E"/>
                </a:solidFill>
                <a:latin typeface="Calibri" pitchFamily="34" charset="0"/>
                <a:ea typeface="Calibri" pitchFamily="34" charset="-122"/>
                <a:cs typeface="Calibri" pitchFamily="34" charset="-120"/>
              </a:rPr>
              <a:t>BLUNT</a:t>
            </a:r>
            <a:endParaRPr lang="en-US" sz="1300" dirty="0"/>
          </a:p>
        </p:txBody>
      </p:sp>
      <p:sp>
        <p:nvSpPr>
          <p:cNvPr id="12" name="Text 10"/>
          <p:cNvSpPr/>
          <p:nvPr/>
        </p:nvSpPr>
        <p:spPr>
          <a:xfrm>
            <a:off x="4599432" y="5230368"/>
            <a:ext cx="2971800" cy="548640"/>
          </a:xfrm>
          <a:prstGeom prst="rect">
            <a:avLst/>
          </a:prstGeom>
          <a:noFill/>
          <a:ln/>
        </p:spPr>
        <p:txBody>
          <a:bodyPr wrap="square" rtlCol="0" anchor="t"/>
          <a:lstStyle/>
          <a:p>
            <a:pPr marL="0" indent="0">
              <a:buNone/>
            </a:pPr>
            <a:r>
              <a:rPr lang="en-US" sz="1150" dirty="0">
                <a:solidFill>
                  <a:srgbClr val="C9D4E2"/>
                </a:solidFill>
                <a:latin typeface="Calibri" pitchFamily="34" charset="0"/>
                <a:ea typeface="Calibri" pitchFamily="34" charset="-122"/>
                <a:cs typeface="Calibri" pitchFamily="34" charset="-120"/>
              </a:rPr>
              <a:t>Hyphaema · blow-out fracture</a:t>
            </a:r>
            <a:endParaRPr lang="en-US" sz="1150" dirty="0"/>
          </a:p>
        </p:txBody>
      </p:sp>
      <p:sp>
        <p:nvSpPr>
          <p:cNvPr id="13" name="Shape 11"/>
          <p:cNvSpPr/>
          <p:nvPr/>
        </p:nvSpPr>
        <p:spPr>
          <a:xfrm>
            <a:off x="7918704" y="4572000"/>
            <a:ext cx="3310128" cy="1280160"/>
          </a:xfrm>
          <a:prstGeom prst="roundRect">
            <a:avLst>
              <a:gd name="adj" fmla="val 7143"/>
            </a:avLst>
          </a:prstGeom>
          <a:solidFill>
            <a:srgbClr val="1E3052"/>
          </a:solidFill>
          <a:ln w="25400">
            <a:solidFill>
              <a:srgbClr val="168A8A"/>
            </a:solidFill>
            <a:prstDash val="solid"/>
          </a:ln>
        </p:spPr>
      </p:sp>
      <p:sp>
        <p:nvSpPr>
          <p:cNvPr id="14" name="Text 12"/>
          <p:cNvSpPr/>
          <p:nvPr/>
        </p:nvSpPr>
        <p:spPr>
          <a:xfrm>
            <a:off x="8101584" y="4681728"/>
            <a:ext cx="2971800" cy="594360"/>
          </a:xfrm>
          <a:prstGeom prst="rect">
            <a:avLst/>
          </a:prstGeom>
          <a:noFill/>
          <a:ln/>
        </p:spPr>
        <p:txBody>
          <a:bodyPr wrap="square" rtlCol="0" anchor="t"/>
          <a:lstStyle/>
          <a:p>
            <a:pPr marL="0" indent="0">
              <a:buNone/>
            </a:pPr>
            <a:r>
              <a:rPr lang="en-US" sz="1300" b="1" dirty="0">
                <a:solidFill>
                  <a:srgbClr val="168A8A"/>
                </a:solidFill>
                <a:latin typeface="Calibri" pitchFamily="34" charset="0"/>
                <a:ea typeface="Calibri" pitchFamily="34" charset="-122"/>
                <a:cs typeface="Calibri" pitchFamily="34" charset="-120"/>
              </a:rPr>
              <a:t>OPEN GLOBE / FOREIGN BODY</a:t>
            </a:r>
            <a:endParaRPr lang="en-US" sz="1300" dirty="0"/>
          </a:p>
        </p:txBody>
      </p:sp>
      <p:sp>
        <p:nvSpPr>
          <p:cNvPr id="15" name="Text 13"/>
          <p:cNvSpPr/>
          <p:nvPr/>
        </p:nvSpPr>
        <p:spPr>
          <a:xfrm>
            <a:off x="8101584" y="5230368"/>
            <a:ext cx="2971800" cy="548640"/>
          </a:xfrm>
          <a:prstGeom prst="rect">
            <a:avLst/>
          </a:prstGeom>
          <a:noFill/>
          <a:ln/>
        </p:spPr>
        <p:txBody>
          <a:bodyPr wrap="square" rtlCol="0" anchor="t"/>
          <a:lstStyle/>
          <a:p>
            <a:pPr marL="0" indent="0">
              <a:buNone/>
            </a:pPr>
            <a:r>
              <a:rPr lang="en-US" sz="1150" dirty="0">
                <a:solidFill>
                  <a:srgbClr val="C9D4E2"/>
                </a:solidFill>
                <a:latin typeface="Calibri" pitchFamily="34" charset="0"/>
                <a:ea typeface="Calibri" pitchFamily="34" charset="-122"/>
                <a:cs typeface="Calibri" pitchFamily="34" charset="-120"/>
              </a:rPr>
              <a:t>Shield, don’t press · X-ray for metal</a:t>
            </a:r>
            <a:endParaRPr lang="en-US" sz="1150" dirty="0"/>
          </a:p>
        </p:txBody>
      </p:sp>
      <p:sp>
        <p:nvSpPr>
          <p:cNvPr id="16" name="Shape 14"/>
          <p:cNvSpPr/>
          <p:nvPr/>
        </p:nvSpPr>
        <p:spPr>
          <a:xfrm>
            <a:off x="502920" y="6455664"/>
            <a:ext cx="11183112" cy="0"/>
          </a:xfrm>
          <a:prstGeom prst="line">
            <a:avLst/>
          </a:prstGeom>
          <a:noFill/>
          <a:ln w="12700">
            <a:solidFill>
              <a:srgbClr val="D8DEE6"/>
            </a:solidFill>
            <a:prstDash val="solid"/>
          </a:ln>
        </p:spPr>
      </p:sp>
      <p:sp>
        <p:nvSpPr>
          <p:cNvPr id="17" name="Text 15"/>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18" name="Text 16"/>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26</a:t>
            </a:r>
            <a:endParaRPr lang="en-US" sz="9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Chemical eye burn</a:t>
            </a:r>
            <a:endParaRPr lang="en-US" sz="3000" dirty="0"/>
          </a:p>
        </p:txBody>
      </p:sp>
      <p:sp>
        <p:nvSpPr>
          <p:cNvPr id="5" name="Shape 3"/>
          <p:cNvSpPr/>
          <p:nvPr/>
        </p:nvSpPr>
        <p:spPr>
          <a:xfrm>
            <a:off x="10405872" y="786384"/>
            <a:ext cx="1280160" cy="384048"/>
          </a:xfrm>
          <a:prstGeom prst="roundRect">
            <a:avLst>
              <a:gd name="adj" fmla="val 50000"/>
            </a:avLst>
          </a:prstGeom>
          <a:solidFill>
            <a:srgbClr val="C0392B"/>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EMERGENCY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The one eye emergency where treatment comes BEFORE examination. Alkalis (cement, oven cleaner, plaster) are worse than acids — they keep burning.</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C0392B"/>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Wash first, ask questions later</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Irrigate IMMEDIATELY with copious water or saline — hold the lids open.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Instil topical anaesthetic to allow proper irrigation.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Irrigate for at least 20–30 minutes — until the pH normalises (~7).</a:t>
            </a:r>
            <a:endParaRPr lang="en-US" sz="1230" dirty="0"/>
          </a:p>
          <a:p>
            <a:pPr marL="177800" indent="-177800">
              <a:lnSpc>
                <a:spcPct val="100000"/>
              </a:lnSpc>
              <a:spcAft>
                <a:spcPts val="600"/>
              </a:spcAft>
              <a:buSzPct val="100000"/>
              <a:buChar char="•"/>
            </a:pPr>
            <a:r>
              <a:rPr lang="en-US" sz="1230" dirty="0">
                <a:solidFill>
                  <a:srgbClr val="C0392B"/>
                </a:solidFill>
                <a:latin typeface="Calibri" pitchFamily="34" charset="0"/>
                <a:ea typeface="Calibri" pitchFamily="34" charset="-122"/>
                <a:cs typeface="Calibri" pitchFamily="34" charset="-120"/>
              </a:rPr>
              <a:t>Do NOT try to neutralise (no acid for alkali, or vice-versa).</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E8772E"/>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Then</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Check and recheck pH; keep irrigating until normal.</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Assess severity: corneal haze and white (ischaemic) areas around the limbus = worse injury.</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Give analgesia.</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168A8A"/>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Refer</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Industrial agent, alkali, or any significant burn → refer to eye casualty immediately, irrigating en route.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Minor household splash with no symptoms after thorough irrigation may not need referral — but when in doubt, refer.</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C0392B"/>
            </a:solidFill>
            <a:prstDash val="solid"/>
          </a:ln>
        </p:spPr>
      </p:sp>
      <p:sp>
        <p:nvSpPr>
          <p:cNvPr id="21" name="Shape 19"/>
          <p:cNvSpPr/>
          <p:nvPr/>
        </p:nvSpPr>
        <p:spPr>
          <a:xfrm>
            <a:off x="502920" y="4946904"/>
            <a:ext cx="91440" cy="621792"/>
          </a:xfrm>
          <a:prstGeom prst="rect">
            <a:avLst/>
          </a:prstGeom>
          <a:solidFill>
            <a:srgbClr val="C0392B"/>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GOLDEN RULE </a:t>
            </a:r>
            <a:r>
              <a:rPr lang="en-US" sz="1300" dirty="0">
                <a:solidFill>
                  <a:srgbClr val="232C38"/>
                </a:solidFill>
                <a:latin typeface="Calibri" pitchFamily="34" charset="0"/>
                <a:ea typeface="Calibri" pitchFamily="34" charset="-122"/>
                <a:cs typeface="Calibri" pitchFamily="34" charset="-120"/>
              </a:rPr>
              <a:t>Time = sight. Start irrigation the second the patient arrives — before history, before vision testing, before examination.</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Red eye / chemical injury; RCOphth chemical burn protocol.</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27</a:t>
            </a:r>
            <a:endParaRPr lang="en-US" sz="9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Blunt trauma</a:t>
            </a:r>
            <a:endParaRPr lang="en-US" sz="3000" dirty="0"/>
          </a:p>
        </p:txBody>
      </p:sp>
      <p:sp>
        <p:nvSpPr>
          <p:cNvPr id="5" name="Shape 3"/>
          <p:cNvSpPr/>
          <p:nvPr/>
        </p:nvSpPr>
        <p:spPr>
          <a:xfrm>
            <a:off x="10405872" y="786384"/>
            <a:ext cx="1280160" cy="384048"/>
          </a:xfrm>
          <a:prstGeom prst="roundRect">
            <a:avLst>
              <a:gd name="adj" fmla="val 50000"/>
            </a:avLst>
          </a:prstGeom>
          <a:solidFill>
            <a:srgbClr val="D98C1F"/>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SAME DAY</a:t>
            </a:r>
            <a:endParaRPr lang="en-US" sz="1150" dirty="0"/>
          </a:p>
        </p:txBody>
      </p:sp>
      <p:sp>
        <p:nvSpPr>
          <p:cNvPr id="7" name="Text 5"/>
          <p:cNvSpPr/>
          <p:nvPr/>
        </p:nvSpPr>
        <p:spPr>
          <a:xfrm>
            <a:off x="502920" y="1371600"/>
            <a:ext cx="694944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From a fist, ball or fall. A black eye can hide serious injury inside the orbit or globe — always look beyond the bruise.</a:t>
            </a:r>
            <a:endParaRPr lang="en-US" sz="1350" dirty="0"/>
          </a:p>
        </p:txBody>
      </p:sp>
      <p:sp>
        <p:nvSpPr>
          <p:cNvPr id="8" name="Shape 6"/>
          <p:cNvSpPr/>
          <p:nvPr/>
        </p:nvSpPr>
        <p:spPr>
          <a:xfrm>
            <a:off x="502920"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459736"/>
          </a:xfrm>
          <a:prstGeom prst="rect">
            <a:avLst/>
          </a:prstGeom>
          <a:solidFill>
            <a:srgbClr val="E8772E"/>
          </a:solidFill>
          <a:ln/>
        </p:spPr>
      </p:sp>
      <p:sp>
        <p:nvSpPr>
          <p:cNvPr id="10" name="Text 8"/>
          <p:cNvSpPr/>
          <p:nvPr/>
        </p:nvSpPr>
        <p:spPr>
          <a:xfrm>
            <a:off x="704088" y="2103120"/>
            <a:ext cx="305866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What to look for</a:t>
            </a:r>
            <a:endParaRPr lang="en-US" sz="1400" dirty="0"/>
          </a:p>
        </p:txBody>
      </p:sp>
      <p:sp>
        <p:nvSpPr>
          <p:cNvPr id="11" name="Text 9"/>
          <p:cNvSpPr/>
          <p:nvPr/>
        </p:nvSpPr>
        <p:spPr>
          <a:xfrm>
            <a:off x="704088"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Hyphaema — blood layering in the front chamber.</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Blow-out fracture — double vision (esp. on up-gaze), numb cheek, restricted eye movement.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Traumatic mydriasis (dilated pupil); iris tears.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Corneal abrasion (stains with fluorescein).</a:t>
            </a:r>
            <a:endParaRPr lang="en-US" sz="1230" dirty="0"/>
          </a:p>
        </p:txBody>
      </p:sp>
      <p:sp>
        <p:nvSpPr>
          <p:cNvPr id="12" name="Shape 10"/>
          <p:cNvSpPr/>
          <p:nvPr/>
        </p:nvSpPr>
        <p:spPr>
          <a:xfrm>
            <a:off x="4027932"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027932" y="2066544"/>
            <a:ext cx="91440" cy="2459736"/>
          </a:xfrm>
          <a:prstGeom prst="rect">
            <a:avLst/>
          </a:prstGeom>
          <a:solidFill>
            <a:srgbClr val="168A8A"/>
          </a:solidFill>
          <a:ln/>
        </p:spPr>
      </p:sp>
      <p:sp>
        <p:nvSpPr>
          <p:cNvPr id="14" name="Text 12"/>
          <p:cNvSpPr/>
          <p:nvPr/>
        </p:nvSpPr>
        <p:spPr>
          <a:xfrm>
            <a:off x="4229100" y="2103120"/>
            <a:ext cx="305866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Management</a:t>
            </a:r>
            <a:endParaRPr lang="en-US" sz="1400" dirty="0"/>
          </a:p>
        </p:txBody>
      </p:sp>
      <p:sp>
        <p:nvSpPr>
          <p:cNvPr id="15" name="Text 13"/>
          <p:cNvSpPr/>
          <p:nvPr/>
        </p:nvSpPr>
        <p:spPr>
          <a:xfrm>
            <a:off x="4229100"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Refer within 24 hours to exclude serious injury.</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Hyphaema needs rest and observation — risk of re-bleed and pressure rise.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Suspected blow-out fracture → imaging (CT) and maxillofacial/ophthalmology review.</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Document the presenting visual acuity.</a:t>
            </a:r>
            <a:endParaRPr lang="en-US" sz="1230" dirty="0"/>
          </a:p>
        </p:txBody>
      </p:sp>
      <p:sp>
        <p:nvSpPr>
          <p:cNvPr id="16" name="Shape 14"/>
          <p:cNvSpPr/>
          <p:nvPr/>
        </p:nvSpPr>
        <p:spPr>
          <a:xfrm>
            <a:off x="7543800" y="1993392"/>
            <a:ext cx="4142232"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pic>
        <p:nvPicPr>
          <p:cNvPr id="17" name="Image 0" descr="/home/claude/img/hyphaema.png"/>
          <p:cNvPicPr>
            <a:picLocks noChangeAspect="1"/>
          </p:cNvPicPr>
          <p:nvPr/>
        </p:nvPicPr>
        <p:blipFill>
          <a:blip r:embed="rId3"/>
          <a:srcRect/>
          <a:stretch/>
        </p:blipFill>
        <p:spPr>
          <a:xfrm>
            <a:off x="8354786" y="2103120"/>
            <a:ext cx="2541814" cy="2148840"/>
          </a:xfrm>
          <a:prstGeom prst="rect">
            <a:avLst/>
          </a:prstGeom>
        </p:spPr>
      </p:pic>
      <p:sp>
        <p:nvSpPr>
          <p:cNvPr id="18" name="Text 15"/>
          <p:cNvSpPr/>
          <p:nvPr/>
        </p:nvSpPr>
        <p:spPr>
          <a:xfrm>
            <a:off x="7680960" y="4215384"/>
            <a:ext cx="3867912" cy="329184"/>
          </a:xfrm>
          <a:prstGeom prst="rect">
            <a:avLst/>
          </a:prstGeom>
          <a:noFill/>
          <a:ln/>
        </p:spPr>
        <p:txBody>
          <a:bodyPr wrap="square" rtlCol="0" anchor="ctr"/>
          <a:lstStyle/>
          <a:p>
            <a:pPr marL="0" indent="0" algn="ctr">
              <a:buNone/>
            </a:pPr>
            <a:r>
              <a:rPr lang="en-US" sz="1050" i="1" dirty="0">
                <a:solidFill>
                  <a:srgbClr val="5B6573"/>
                </a:solidFill>
                <a:latin typeface="Calibri" pitchFamily="34" charset="0"/>
                <a:ea typeface="Calibri" pitchFamily="34" charset="-122"/>
                <a:cs typeface="Calibri" pitchFamily="34" charset="-120"/>
              </a:rPr>
              <a:t>Hyphaema — blood level in the anterior chamber</a:t>
            </a:r>
            <a:endParaRPr lang="en-US" sz="1050" dirty="0"/>
          </a:p>
        </p:txBody>
      </p:sp>
      <p:sp>
        <p:nvSpPr>
          <p:cNvPr id="19" name="Shape 16"/>
          <p:cNvSpPr/>
          <p:nvPr/>
        </p:nvSpPr>
        <p:spPr>
          <a:xfrm>
            <a:off x="502920" y="4745736"/>
            <a:ext cx="11183112" cy="749808"/>
          </a:xfrm>
          <a:prstGeom prst="roundRect">
            <a:avLst>
              <a:gd name="adj" fmla="val 9756"/>
            </a:avLst>
          </a:prstGeom>
          <a:solidFill>
            <a:srgbClr val="F7E4E1"/>
          </a:solidFill>
          <a:ln w="16510">
            <a:solidFill>
              <a:srgbClr val="C0392B"/>
            </a:solidFill>
            <a:prstDash val="solid"/>
          </a:ln>
        </p:spPr>
      </p:sp>
      <p:sp>
        <p:nvSpPr>
          <p:cNvPr id="20" name="Shape 17"/>
          <p:cNvSpPr/>
          <p:nvPr/>
        </p:nvSpPr>
        <p:spPr>
          <a:xfrm>
            <a:off x="502920" y="4809744"/>
            <a:ext cx="91440" cy="621792"/>
          </a:xfrm>
          <a:prstGeom prst="rect">
            <a:avLst/>
          </a:prstGeom>
          <a:solidFill>
            <a:srgbClr val="C0392B"/>
          </a:solidFill>
          <a:ln/>
        </p:spPr>
      </p:sp>
      <p:sp>
        <p:nvSpPr>
          <p:cNvPr id="21" name="Text 18"/>
          <p:cNvSpPr/>
          <p:nvPr/>
        </p:nvSpPr>
        <p:spPr>
          <a:xfrm>
            <a:off x="777240" y="474573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DON’T MISS </a:t>
            </a:r>
            <a:r>
              <a:rPr lang="en-US" sz="1300" dirty="0">
                <a:solidFill>
                  <a:srgbClr val="232C38"/>
                </a:solidFill>
                <a:latin typeface="Calibri" pitchFamily="34" charset="0"/>
                <a:ea typeface="Calibri" pitchFamily="34" charset="-122"/>
                <a:cs typeface="Calibri" pitchFamily="34" charset="-120"/>
              </a:rPr>
              <a:t>Hyphaema, a distorted/peaked pupil, or markedly reduced vision after blunt trauma → urgent referral; consider an occult open globe.</a:t>
            </a:r>
            <a:endParaRPr lang="en-US" sz="1300" dirty="0"/>
          </a:p>
        </p:txBody>
      </p:sp>
      <p:sp>
        <p:nvSpPr>
          <p:cNvPr id="22" name="Text 19"/>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Eye injury; RCOphth trauma guidance.</a:t>
            </a:r>
            <a:endParaRPr lang="en-US" sz="900" dirty="0"/>
          </a:p>
        </p:txBody>
      </p:sp>
      <p:sp>
        <p:nvSpPr>
          <p:cNvPr id="23" name="Shape 20"/>
          <p:cNvSpPr/>
          <p:nvPr/>
        </p:nvSpPr>
        <p:spPr>
          <a:xfrm>
            <a:off x="502920" y="6455664"/>
            <a:ext cx="11183112" cy="0"/>
          </a:xfrm>
          <a:prstGeom prst="line">
            <a:avLst/>
          </a:prstGeom>
          <a:noFill/>
          <a:ln w="12700">
            <a:solidFill>
              <a:srgbClr val="D8DEE6"/>
            </a:solidFill>
            <a:prstDash val="solid"/>
          </a:ln>
        </p:spPr>
      </p:sp>
      <p:sp>
        <p:nvSpPr>
          <p:cNvPr id="24" name="Text 21"/>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5" name="Text 22"/>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28</a:t>
            </a:r>
            <a:endParaRPr lang="en-US" sz="9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Open globe &amp; intra-ocular foreign body</a:t>
            </a:r>
            <a:endParaRPr lang="en-US" sz="3000" dirty="0"/>
          </a:p>
        </p:txBody>
      </p:sp>
      <p:sp>
        <p:nvSpPr>
          <p:cNvPr id="5" name="Shape 3"/>
          <p:cNvSpPr/>
          <p:nvPr/>
        </p:nvSpPr>
        <p:spPr>
          <a:xfrm>
            <a:off x="10405872" y="786384"/>
            <a:ext cx="1280160" cy="384048"/>
          </a:xfrm>
          <a:prstGeom prst="roundRect">
            <a:avLst>
              <a:gd name="adj" fmla="val 50000"/>
            </a:avLst>
          </a:prstGeom>
          <a:solidFill>
            <a:srgbClr val="C0392B"/>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EMERGENCY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A penetrating injury that breaks the eye wall. Think “a popped balloon” — anything you press on makes it worse. High infection and blinding risk.</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E8772E"/>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Suspect when</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Sharp object (knife, pencil, glass), or hammering metal-on-metal.</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Shattered windscreen; high-velocity work injury.</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 “tear-drop” / peaked pupil or iris poking through the wound.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The entry wound can look surprisingly small.</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168A8A"/>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Do</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Shield the eye (rigid cover) — do NOT pad, press, or remove anything.</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Keep the patient nil by mouth; give analgesia and anti-emetics.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Stop them rubbing or straining.</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Refer to eye casualty immediately.</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C0392B"/>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Don’t</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Do NOT instil drops/ointment or measure pressure.</a:t>
            </a:r>
            <a:endParaRPr lang="en-US" sz="1230" dirty="0"/>
          </a:p>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Do NOT try to remove a foreign body.</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X-ray / CT to find metal — always X-ray if hammering metal, even if the eye looks normal.</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C0392B"/>
            </a:solidFill>
            <a:prstDash val="solid"/>
          </a:ln>
        </p:spPr>
      </p:sp>
      <p:sp>
        <p:nvSpPr>
          <p:cNvPr id="21" name="Shape 19"/>
          <p:cNvSpPr/>
          <p:nvPr/>
        </p:nvSpPr>
        <p:spPr>
          <a:xfrm>
            <a:off x="502920" y="4946904"/>
            <a:ext cx="91440" cy="621792"/>
          </a:xfrm>
          <a:prstGeom prst="rect">
            <a:avLst/>
          </a:prstGeom>
          <a:solidFill>
            <a:srgbClr val="C0392B"/>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PROTECT &amp; REFER </a:t>
            </a:r>
            <a:r>
              <a:rPr lang="en-US" sz="1300" dirty="0">
                <a:solidFill>
                  <a:srgbClr val="232C38"/>
                </a:solidFill>
                <a:latin typeface="Calibri" pitchFamily="34" charset="0"/>
                <a:ea typeface="Calibri" pitchFamily="34" charset="-122"/>
                <a:cs typeface="Calibri" pitchFamily="34" charset="-120"/>
              </a:rPr>
              <a:t>Any suspicion of an open globe → shield, don’t touch, and transfer to ophthalmology now. Metallic intra-ocular foreign bodies are blinding if left.</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Eye injury; RCOphth open-globe / IOFB guidance.</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29</a:t>
            </a:r>
            <a:endParaRPr lang="en-US" sz="9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How to use this deck</a:t>
            </a:r>
            <a:endParaRPr lang="en-US" sz="3000" dirty="0"/>
          </a:p>
        </p:txBody>
      </p:sp>
      <p:sp>
        <p:nvSpPr>
          <p:cNvPr id="5" name="Shape 3"/>
          <p:cNvSpPr/>
          <p:nvPr/>
        </p:nvSpPr>
        <p:spPr>
          <a:xfrm>
            <a:off x="502920" y="1463040"/>
            <a:ext cx="5577840" cy="4480560"/>
          </a:xfrm>
          <a:prstGeom prst="roundRect">
            <a:avLst>
              <a:gd name="adj" fmla="val 1837"/>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6" name="Shape 4"/>
          <p:cNvSpPr/>
          <p:nvPr/>
        </p:nvSpPr>
        <p:spPr>
          <a:xfrm>
            <a:off x="502920" y="1536192"/>
            <a:ext cx="91440" cy="4334256"/>
          </a:xfrm>
          <a:prstGeom prst="rect">
            <a:avLst/>
          </a:prstGeom>
          <a:solidFill>
            <a:srgbClr val="168A8A"/>
          </a:solidFill>
          <a:ln/>
        </p:spPr>
      </p:sp>
      <p:sp>
        <p:nvSpPr>
          <p:cNvPr id="7" name="Text 5"/>
          <p:cNvSpPr/>
          <p:nvPr/>
        </p:nvSpPr>
        <p:spPr>
          <a:xfrm>
            <a:off x="777240" y="1627632"/>
            <a:ext cx="5120640" cy="365760"/>
          </a:xfrm>
          <a:prstGeom prst="rect">
            <a:avLst/>
          </a:prstGeom>
          <a:noFill/>
          <a:ln/>
        </p:spPr>
        <p:txBody>
          <a:bodyPr wrap="square" rtlCol="0" anchor="ctr"/>
          <a:lstStyle/>
          <a:p>
            <a:pPr marL="0" indent="0">
              <a:buNone/>
            </a:pPr>
            <a:r>
              <a:rPr lang="en-US" sz="1500" b="1" dirty="0">
                <a:solidFill>
                  <a:srgbClr val="152642"/>
                </a:solidFill>
                <a:latin typeface="Calibri" pitchFamily="34" charset="0"/>
                <a:ea typeface="Calibri" pitchFamily="34" charset="-122"/>
                <a:cs typeface="Calibri" pitchFamily="34" charset="-120"/>
              </a:rPr>
              <a:t>By the end you should be able to:</a:t>
            </a:r>
            <a:endParaRPr lang="en-US" sz="1500" dirty="0"/>
          </a:p>
        </p:txBody>
      </p:sp>
      <p:sp>
        <p:nvSpPr>
          <p:cNvPr id="8" name="Text 6"/>
          <p:cNvSpPr/>
          <p:nvPr/>
        </p:nvSpPr>
        <p:spPr>
          <a:xfrm>
            <a:off x="777240" y="2103120"/>
            <a:ext cx="5074920" cy="3657600"/>
          </a:xfrm>
          <a:prstGeom prst="rect">
            <a:avLst/>
          </a:prstGeom>
          <a:noFill/>
          <a:ln/>
        </p:spPr>
        <p:txBody>
          <a:bodyPr wrap="square" rtlCol="0" anchor="t"/>
          <a:lstStyle/>
          <a:p>
            <a:pPr marL="177800" indent="-177800">
              <a:lnSpc>
                <a:spcPct val="100000"/>
              </a:lnSpc>
              <a:spcAft>
                <a:spcPts val="1100"/>
              </a:spcAft>
              <a:buSzPct val="100000"/>
              <a:buChar char="•"/>
            </a:pPr>
            <a:r>
              <a:rPr lang="en-US" sz="1350" dirty="0">
                <a:solidFill>
                  <a:srgbClr val="232C38"/>
                </a:solidFill>
                <a:latin typeface="Calibri" pitchFamily="34" charset="0"/>
                <a:ea typeface="Calibri" pitchFamily="34" charset="-122"/>
                <a:cs typeface="Calibri" pitchFamily="34" charset="-120"/>
              </a:rPr>
              <a:t>Take a focused eye history and do a basic eye exam with a torch, vision chart and fluorescein.</a:t>
            </a:r>
            <a:endParaRPr lang="en-US" sz="1350" dirty="0"/>
          </a:p>
          <a:p>
            <a:pPr marL="177800" indent="-177800">
              <a:lnSpc>
                <a:spcPct val="100000"/>
              </a:lnSpc>
              <a:spcAft>
                <a:spcPts val="1100"/>
              </a:spcAft>
              <a:buSzPct val="100000"/>
              <a:buChar char="•"/>
            </a:pPr>
            <a:r>
              <a:rPr lang="en-US" sz="1350" dirty="0">
                <a:solidFill>
                  <a:srgbClr val="232C38"/>
                </a:solidFill>
                <a:latin typeface="Calibri" pitchFamily="34" charset="0"/>
                <a:ea typeface="Calibri" pitchFamily="34" charset="-122"/>
                <a:cs typeface="Calibri" pitchFamily="34" charset="-120"/>
              </a:rPr>
              <a:t>Decide whether a red eye is dangerous or self-limiting.</a:t>
            </a:r>
            <a:endParaRPr lang="en-US" sz="1350" dirty="0"/>
          </a:p>
          <a:p>
            <a:pPr marL="177800" indent="-177800">
              <a:lnSpc>
                <a:spcPct val="100000"/>
              </a:lnSpc>
              <a:spcAft>
                <a:spcPts val="1100"/>
              </a:spcAft>
              <a:buSzPct val="100000"/>
              <a:buChar char="•"/>
            </a:pPr>
            <a:r>
              <a:rPr lang="en-US" sz="1350" dirty="0">
                <a:solidFill>
                  <a:srgbClr val="232C38"/>
                </a:solidFill>
                <a:latin typeface="Calibri" pitchFamily="34" charset="0"/>
                <a:ea typeface="Calibri" pitchFamily="34" charset="-122"/>
                <a:cs typeface="Calibri" pitchFamily="34" charset="-120"/>
              </a:rPr>
              <a:t>Recognise the causes of sudden visual loss and act fast.</a:t>
            </a:r>
            <a:endParaRPr lang="en-US" sz="1350" dirty="0"/>
          </a:p>
          <a:p>
            <a:pPr marL="177800" indent="-177800">
              <a:lnSpc>
                <a:spcPct val="100000"/>
              </a:lnSpc>
              <a:spcAft>
                <a:spcPts val="1100"/>
              </a:spcAft>
              <a:buSzPct val="100000"/>
              <a:buChar char="•"/>
            </a:pPr>
            <a:r>
              <a:rPr lang="en-US" sz="1350" dirty="0">
                <a:solidFill>
                  <a:srgbClr val="232C38"/>
                </a:solidFill>
                <a:latin typeface="Calibri" pitchFamily="34" charset="0"/>
                <a:ea typeface="Calibri" pitchFamily="34" charset="-122"/>
                <a:cs typeface="Calibri" pitchFamily="34" charset="-120"/>
              </a:rPr>
              <a:t>Spot the sight-threatening and life-threatening emergencies early.</a:t>
            </a:r>
            <a:endParaRPr lang="en-US" sz="1350" dirty="0"/>
          </a:p>
          <a:p>
            <a:pPr marL="177800" indent="-177800">
              <a:lnSpc>
                <a:spcPct val="100000"/>
              </a:lnSpc>
              <a:spcAft>
                <a:spcPts val="1100"/>
              </a:spcAft>
              <a:buSzPct val="100000"/>
              <a:buChar char="•"/>
            </a:pPr>
            <a:r>
              <a:rPr lang="en-US" sz="1350" dirty="0">
                <a:solidFill>
                  <a:srgbClr val="232C38"/>
                </a:solidFill>
                <a:latin typeface="Calibri" pitchFamily="34" charset="0"/>
                <a:ea typeface="Calibri" pitchFamily="34" charset="-122"/>
                <a:cs typeface="Calibri" pitchFamily="34" charset="-120"/>
              </a:rPr>
              <a:t>Refer to the right place, in the right time-frame, every time.</a:t>
            </a:r>
            <a:endParaRPr lang="en-US" sz="1350" dirty="0"/>
          </a:p>
        </p:txBody>
      </p:sp>
      <p:sp>
        <p:nvSpPr>
          <p:cNvPr id="9" name="Shape 7"/>
          <p:cNvSpPr/>
          <p:nvPr/>
        </p:nvSpPr>
        <p:spPr>
          <a:xfrm>
            <a:off x="6309360" y="1463040"/>
            <a:ext cx="5394960" cy="4480560"/>
          </a:xfrm>
          <a:prstGeom prst="roundRect">
            <a:avLst>
              <a:gd name="adj" fmla="val 1837"/>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0" name="Shape 8"/>
          <p:cNvSpPr/>
          <p:nvPr/>
        </p:nvSpPr>
        <p:spPr>
          <a:xfrm>
            <a:off x="6309360" y="1536192"/>
            <a:ext cx="91440" cy="4334256"/>
          </a:xfrm>
          <a:prstGeom prst="rect">
            <a:avLst/>
          </a:prstGeom>
          <a:solidFill>
            <a:srgbClr val="E8772E"/>
          </a:solidFill>
          <a:ln/>
        </p:spPr>
      </p:sp>
      <p:sp>
        <p:nvSpPr>
          <p:cNvPr id="11" name="Text 9"/>
          <p:cNvSpPr/>
          <p:nvPr/>
        </p:nvSpPr>
        <p:spPr>
          <a:xfrm>
            <a:off x="6583680" y="1627632"/>
            <a:ext cx="4937760" cy="365760"/>
          </a:xfrm>
          <a:prstGeom prst="rect">
            <a:avLst/>
          </a:prstGeom>
          <a:noFill/>
          <a:ln/>
        </p:spPr>
        <p:txBody>
          <a:bodyPr wrap="square" rtlCol="0" anchor="ctr"/>
          <a:lstStyle/>
          <a:p>
            <a:pPr marL="0" indent="0">
              <a:buNone/>
            </a:pPr>
            <a:r>
              <a:rPr lang="en-US" sz="1500" b="1" dirty="0">
                <a:solidFill>
                  <a:srgbClr val="152642"/>
                </a:solidFill>
                <a:latin typeface="Calibri" pitchFamily="34" charset="0"/>
                <a:ea typeface="Calibri" pitchFamily="34" charset="-122"/>
                <a:cs typeface="Calibri" pitchFamily="34" charset="-120"/>
              </a:rPr>
              <a:t>Referral urgency — used throughout</a:t>
            </a:r>
            <a:endParaRPr lang="en-US" sz="1500" dirty="0"/>
          </a:p>
        </p:txBody>
      </p:sp>
      <p:sp>
        <p:nvSpPr>
          <p:cNvPr id="12" name="Shape 10"/>
          <p:cNvSpPr/>
          <p:nvPr/>
        </p:nvSpPr>
        <p:spPr>
          <a:xfrm>
            <a:off x="6583680" y="2194560"/>
            <a:ext cx="1691640" cy="566928"/>
          </a:xfrm>
          <a:prstGeom prst="roundRect">
            <a:avLst>
              <a:gd name="adj" fmla="val 16129"/>
            </a:avLst>
          </a:prstGeom>
          <a:solidFill>
            <a:srgbClr val="C0392B"/>
          </a:solidFill>
          <a:ln/>
        </p:spPr>
      </p:sp>
      <p:sp>
        <p:nvSpPr>
          <p:cNvPr id="13" name="Text 11"/>
          <p:cNvSpPr/>
          <p:nvPr/>
        </p:nvSpPr>
        <p:spPr>
          <a:xfrm>
            <a:off x="6583680" y="2194560"/>
            <a:ext cx="1691640" cy="566928"/>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EMERGENCY</a:t>
            </a:r>
            <a:endParaRPr lang="en-US" sz="1300" dirty="0"/>
          </a:p>
        </p:txBody>
      </p:sp>
      <p:sp>
        <p:nvSpPr>
          <p:cNvPr id="14" name="Text 12"/>
          <p:cNvSpPr/>
          <p:nvPr/>
        </p:nvSpPr>
        <p:spPr>
          <a:xfrm>
            <a:off x="8412480" y="2194560"/>
            <a:ext cx="3200400" cy="566928"/>
          </a:xfrm>
          <a:prstGeom prst="rect">
            <a:avLst/>
          </a:prstGeom>
          <a:noFill/>
          <a:ln/>
        </p:spPr>
        <p:txBody>
          <a:bodyPr wrap="square" rtlCol="0" anchor="ctr"/>
          <a:lstStyle/>
          <a:p>
            <a:pPr marL="0" indent="0">
              <a:buNone/>
            </a:pPr>
            <a:r>
              <a:rPr lang="en-US" sz="1250" dirty="0">
                <a:solidFill>
                  <a:srgbClr val="232C38"/>
                </a:solidFill>
                <a:latin typeface="Calibri" pitchFamily="34" charset="0"/>
                <a:ea typeface="Calibri" pitchFamily="34" charset="-122"/>
                <a:cs typeface="Calibri" pitchFamily="34" charset="-120"/>
              </a:rPr>
              <a:t>Sight- or life-threatening — refer the same hour.</a:t>
            </a:r>
            <a:endParaRPr lang="en-US" sz="1250" dirty="0"/>
          </a:p>
        </p:txBody>
      </p:sp>
      <p:sp>
        <p:nvSpPr>
          <p:cNvPr id="15" name="Shape 13"/>
          <p:cNvSpPr/>
          <p:nvPr/>
        </p:nvSpPr>
        <p:spPr>
          <a:xfrm>
            <a:off x="6583680" y="3035808"/>
            <a:ext cx="1691640" cy="566928"/>
          </a:xfrm>
          <a:prstGeom prst="roundRect">
            <a:avLst>
              <a:gd name="adj" fmla="val 16129"/>
            </a:avLst>
          </a:prstGeom>
          <a:solidFill>
            <a:srgbClr val="D98C1F"/>
          </a:solidFill>
          <a:ln/>
        </p:spPr>
      </p:sp>
      <p:sp>
        <p:nvSpPr>
          <p:cNvPr id="16" name="Text 14"/>
          <p:cNvSpPr/>
          <p:nvPr/>
        </p:nvSpPr>
        <p:spPr>
          <a:xfrm>
            <a:off x="6583680" y="3035808"/>
            <a:ext cx="1691640" cy="566928"/>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SAME DAY</a:t>
            </a:r>
            <a:endParaRPr lang="en-US" sz="1300" dirty="0"/>
          </a:p>
        </p:txBody>
      </p:sp>
      <p:sp>
        <p:nvSpPr>
          <p:cNvPr id="17" name="Text 15"/>
          <p:cNvSpPr/>
          <p:nvPr/>
        </p:nvSpPr>
        <p:spPr>
          <a:xfrm>
            <a:off x="8412480" y="3035808"/>
            <a:ext cx="3200400" cy="566928"/>
          </a:xfrm>
          <a:prstGeom prst="rect">
            <a:avLst/>
          </a:prstGeom>
          <a:noFill/>
          <a:ln/>
        </p:spPr>
        <p:txBody>
          <a:bodyPr wrap="square" rtlCol="0" anchor="ctr"/>
          <a:lstStyle/>
          <a:p>
            <a:pPr marL="0" indent="0">
              <a:buNone/>
            </a:pPr>
            <a:r>
              <a:rPr lang="en-US" sz="1250" dirty="0">
                <a:solidFill>
                  <a:srgbClr val="232C38"/>
                </a:solidFill>
                <a:latin typeface="Calibri" pitchFamily="34" charset="0"/>
                <a:ea typeface="Calibri" pitchFamily="34" charset="-122"/>
                <a:cs typeface="Calibri" pitchFamily="34" charset="-120"/>
              </a:rPr>
              <a:t>See / refer within 24 hours.</a:t>
            </a:r>
            <a:endParaRPr lang="en-US" sz="1250" dirty="0"/>
          </a:p>
        </p:txBody>
      </p:sp>
      <p:sp>
        <p:nvSpPr>
          <p:cNvPr id="18" name="Shape 16"/>
          <p:cNvSpPr/>
          <p:nvPr/>
        </p:nvSpPr>
        <p:spPr>
          <a:xfrm>
            <a:off x="6583680" y="3877056"/>
            <a:ext cx="1691640" cy="566928"/>
          </a:xfrm>
          <a:prstGeom prst="roundRect">
            <a:avLst>
              <a:gd name="adj" fmla="val 16129"/>
            </a:avLst>
          </a:prstGeom>
          <a:solidFill>
            <a:srgbClr val="2E8B57"/>
          </a:solidFill>
          <a:ln/>
        </p:spPr>
      </p:sp>
      <p:sp>
        <p:nvSpPr>
          <p:cNvPr id="19" name="Text 17"/>
          <p:cNvSpPr/>
          <p:nvPr/>
        </p:nvSpPr>
        <p:spPr>
          <a:xfrm>
            <a:off x="6583680" y="3877056"/>
            <a:ext cx="1691640" cy="566928"/>
          </a:xfrm>
          <a:prstGeom prst="rect">
            <a:avLst/>
          </a:prstGeom>
          <a:noFill/>
          <a:ln/>
        </p:spPr>
        <p:txBody>
          <a:bodyPr wrap="square" rtlCol="0" anchor="ctr"/>
          <a:lstStyle/>
          <a:p>
            <a:pPr marL="0" indent="0" algn="ctr">
              <a:buNone/>
            </a:pPr>
            <a:r>
              <a:rPr lang="en-US" sz="1300" b="1" dirty="0">
                <a:solidFill>
                  <a:srgbClr val="FFFFFF"/>
                </a:solidFill>
                <a:latin typeface="Calibri" pitchFamily="34" charset="0"/>
                <a:ea typeface="Calibri" pitchFamily="34" charset="-122"/>
                <a:cs typeface="Calibri" pitchFamily="34" charset="-120"/>
              </a:rPr>
              <a:t>ROUTINE</a:t>
            </a:r>
            <a:endParaRPr lang="en-US" sz="1300" dirty="0"/>
          </a:p>
        </p:txBody>
      </p:sp>
      <p:sp>
        <p:nvSpPr>
          <p:cNvPr id="20" name="Text 18"/>
          <p:cNvSpPr/>
          <p:nvPr/>
        </p:nvSpPr>
        <p:spPr>
          <a:xfrm>
            <a:off x="8412480" y="3877056"/>
            <a:ext cx="3200400" cy="566928"/>
          </a:xfrm>
          <a:prstGeom prst="rect">
            <a:avLst/>
          </a:prstGeom>
          <a:noFill/>
          <a:ln/>
        </p:spPr>
        <p:txBody>
          <a:bodyPr wrap="square" rtlCol="0" anchor="ctr"/>
          <a:lstStyle/>
          <a:p>
            <a:pPr marL="0" indent="0">
              <a:buNone/>
            </a:pPr>
            <a:r>
              <a:rPr lang="en-US" sz="1250" dirty="0">
                <a:solidFill>
                  <a:srgbClr val="232C38"/>
                </a:solidFill>
                <a:latin typeface="Calibri" pitchFamily="34" charset="0"/>
                <a:ea typeface="Calibri" pitchFamily="34" charset="-122"/>
                <a:cs typeface="Calibri" pitchFamily="34" charset="-120"/>
              </a:rPr>
              <a:t>Same week, or manage in primary care.</a:t>
            </a:r>
            <a:endParaRPr lang="en-US" sz="1250" dirty="0"/>
          </a:p>
        </p:txBody>
      </p:sp>
      <p:sp>
        <p:nvSpPr>
          <p:cNvPr id="21" name="Text 19"/>
          <p:cNvSpPr/>
          <p:nvPr/>
        </p:nvSpPr>
        <p:spPr>
          <a:xfrm>
            <a:off x="6583680" y="5029200"/>
            <a:ext cx="4937760" cy="731520"/>
          </a:xfrm>
          <a:prstGeom prst="rect">
            <a:avLst/>
          </a:prstGeom>
          <a:noFill/>
          <a:ln/>
        </p:spPr>
        <p:txBody>
          <a:bodyPr wrap="square" rtlCol="0" anchor="t"/>
          <a:lstStyle/>
          <a:p>
            <a:pPr marL="0" indent="0">
              <a:buNone/>
            </a:pPr>
            <a:r>
              <a:rPr lang="en-US" sz="1250" i="1" dirty="0">
                <a:solidFill>
                  <a:srgbClr val="5B6573"/>
                </a:solidFill>
                <a:latin typeface="Calibri" pitchFamily="34" charset="0"/>
                <a:ea typeface="Calibri" pitchFamily="34" charset="-122"/>
                <a:cs typeface="Calibri" pitchFamily="34" charset="-120"/>
              </a:rPr>
              <a:t>Look for the coloured tag on each condition slide — it tells you how fast to act.</a:t>
            </a:r>
            <a:endParaRPr lang="en-US" sz="1250" dirty="0"/>
          </a:p>
        </p:txBody>
      </p:sp>
      <p:sp>
        <p:nvSpPr>
          <p:cNvPr id="22" name="Shape 20"/>
          <p:cNvSpPr/>
          <p:nvPr/>
        </p:nvSpPr>
        <p:spPr>
          <a:xfrm>
            <a:off x="502920" y="6455664"/>
            <a:ext cx="11183112" cy="0"/>
          </a:xfrm>
          <a:prstGeom prst="line">
            <a:avLst/>
          </a:prstGeom>
          <a:noFill/>
          <a:ln w="12700">
            <a:solidFill>
              <a:srgbClr val="D8DEE6"/>
            </a:solidFill>
            <a:prstDash val="solid"/>
          </a:ln>
        </p:spPr>
      </p:sp>
      <p:sp>
        <p:nvSpPr>
          <p:cNvPr id="23" name="Text 21"/>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4" name="Text 22"/>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3</a:t>
            </a:r>
            <a:endParaRPr lang="en-US" sz="9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Foreign body (surface)</a:t>
            </a:r>
            <a:endParaRPr lang="en-US" sz="3000" dirty="0"/>
          </a:p>
        </p:txBody>
      </p:sp>
      <p:sp>
        <p:nvSpPr>
          <p:cNvPr id="5" name="Shape 3"/>
          <p:cNvSpPr/>
          <p:nvPr/>
        </p:nvSpPr>
        <p:spPr>
          <a:xfrm>
            <a:off x="9762134" y="786384"/>
            <a:ext cx="1923898" cy="384048"/>
          </a:xfrm>
          <a:prstGeom prst="roundRect">
            <a:avLst>
              <a:gd name="adj" fmla="val 50000"/>
            </a:avLst>
          </a:prstGeom>
          <a:solidFill>
            <a:srgbClr val="D98C1F"/>
          </a:solidFill>
          <a:ln/>
        </p:spPr>
      </p:sp>
      <p:sp>
        <p:nvSpPr>
          <p:cNvPr id="6" name="Text 4"/>
          <p:cNvSpPr/>
          <p:nvPr/>
        </p:nvSpPr>
        <p:spPr>
          <a:xfrm>
            <a:off x="9762134" y="786384"/>
            <a:ext cx="1923898"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ROUTINE → SAME DAY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Most surface foreign bodies sit on the cornea or under the upper lid (subtarsal) and can be removed in primary care — provided you have excluded a penetrating injury.</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168A8A"/>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Presentation</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Sharp pain, watering, red eye; “something in my eye”.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Often after grinding, drilling or wind.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Check vision after a drop of topical anaesthetic.</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2E8B57"/>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How to find &amp; remove</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EVERT the upper lid — subtarsal foreign bodies are easily missed.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After anaesthetic, lift a loose corneal/subtarsal FB with a moist cotton bud.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Stain with fluorescein to find any vertical scratch marks.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Antibiotic ointment after removal.</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C0392B"/>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Refer</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FB you can’t remove, or a deep / central corneal FB or rust ring → refer within 24 h.</a:t>
            </a:r>
            <a:endParaRPr lang="en-US" sz="1230" dirty="0"/>
          </a:p>
          <a:p>
            <a:pPr marL="177800" indent="-177800">
              <a:lnSpc>
                <a:spcPct val="100000"/>
              </a:lnSpc>
              <a:spcAft>
                <a:spcPts val="600"/>
              </a:spcAft>
              <a:buSzPct val="100000"/>
              <a:buChar char="•"/>
            </a:pPr>
            <a:r>
              <a:rPr lang="en-US" sz="1230" b="1" dirty="0">
                <a:solidFill>
                  <a:srgbClr val="C0392B"/>
                </a:solidFill>
                <a:latin typeface="Calibri" pitchFamily="34" charset="0"/>
                <a:ea typeface="Calibri" pitchFamily="34" charset="-122"/>
                <a:cs typeface="Calibri" pitchFamily="34" charset="-120"/>
              </a:rPr>
              <a:t>Hammering metal, or a distorted pupil → suspect intra-ocular FB → refer immediately + X-ray.</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D98C1F"/>
            </a:solidFill>
            <a:prstDash val="solid"/>
          </a:ln>
        </p:spPr>
      </p:sp>
      <p:sp>
        <p:nvSpPr>
          <p:cNvPr id="21" name="Shape 19"/>
          <p:cNvSpPr/>
          <p:nvPr/>
        </p:nvSpPr>
        <p:spPr>
          <a:xfrm>
            <a:off x="502920" y="4946904"/>
            <a:ext cx="91440" cy="621792"/>
          </a:xfrm>
          <a:prstGeom prst="rect">
            <a:avLst/>
          </a:prstGeom>
          <a:solidFill>
            <a:srgbClr val="D98C1F"/>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D98C1F"/>
                </a:solidFill>
                <a:latin typeface="Calibri" pitchFamily="34" charset="0"/>
                <a:ea typeface="Calibri" pitchFamily="34" charset="-122"/>
                <a:cs typeface="Calibri" pitchFamily="34" charset="-120"/>
              </a:rPr>
              <a:t>BEFORE YOU TOUCH IT </a:t>
            </a:r>
            <a:r>
              <a:rPr lang="en-US" sz="1300" dirty="0">
                <a:solidFill>
                  <a:srgbClr val="232C38"/>
                </a:solidFill>
                <a:latin typeface="Calibri" pitchFamily="34" charset="0"/>
                <a:ea typeface="Calibri" pitchFamily="34" charset="-122"/>
                <a:cs typeface="Calibri" pitchFamily="34" charset="-120"/>
              </a:rPr>
              <a:t>Always exclude a penetrating injury first. If the history is metal-on-metal or high-velocity, treat as a possible open globe — shield and refer.</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Foreign body in the eye; corneal superficial injury.</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30</a:t>
            </a:r>
            <a:endParaRPr lang="en-US" sz="9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name="Slide 31">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Pain after cataract surgery</a:t>
            </a:r>
            <a:endParaRPr lang="en-US" sz="3000" dirty="0"/>
          </a:p>
        </p:txBody>
      </p:sp>
      <p:sp>
        <p:nvSpPr>
          <p:cNvPr id="5" name="Shape 3"/>
          <p:cNvSpPr/>
          <p:nvPr/>
        </p:nvSpPr>
        <p:spPr>
          <a:xfrm>
            <a:off x="10405872" y="786384"/>
            <a:ext cx="1280160" cy="384048"/>
          </a:xfrm>
          <a:prstGeom prst="roundRect">
            <a:avLst>
              <a:gd name="adj" fmla="val 50000"/>
            </a:avLst>
          </a:prstGeom>
          <a:solidFill>
            <a:srgbClr val="C0392B"/>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EMERGENCY</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Uncommon (~1 in 1,000), but infective endophthalmitis is a blinding emergency. Suspect it in ANY post-op patient with a painful eye or dropping vision — usually within the first week.</a:t>
            </a:r>
            <a:endParaRPr lang="en-US" sz="1350" dirty="0"/>
          </a:p>
        </p:txBody>
      </p:sp>
      <p:sp>
        <p:nvSpPr>
          <p:cNvPr id="8" name="Shape 6"/>
          <p:cNvSpPr/>
          <p:nvPr/>
        </p:nvSpPr>
        <p:spPr>
          <a:xfrm>
            <a:off x="502920" y="1993392"/>
            <a:ext cx="5518404"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E8772E"/>
          </a:solidFill>
          <a:ln/>
        </p:spPr>
      </p:sp>
      <p:sp>
        <p:nvSpPr>
          <p:cNvPr id="10" name="Text 8"/>
          <p:cNvSpPr/>
          <p:nvPr/>
        </p:nvSpPr>
        <p:spPr>
          <a:xfrm>
            <a:off x="704088" y="2103120"/>
            <a:ext cx="5198364"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Presentation</a:t>
            </a:r>
            <a:endParaRPr lang="en-US" sz="1400" dirty="0"/>
          </a:p>
        </p:txBody>
      </p:sp>
      <p:sp>
        <p:nvSpPr>
          <p:cNvPr id="11" name="Text 9"/>
          <p:cNvSpPr/>
          <p:nvPr/>
        </p:nvSpPr>
        <p:spPr>
          <a:xfrm>
            <a:off x="704088" y="2523744"/>
            <a:ext cx="5152644"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Painful red eye, typically in the first post-operative week.</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Reduced / worsening vision.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Increasing rather than settling discomfort.</a:t>
            </a:r>
            <a:endParaRPr lang="en-US" sz="1230" dirty="0"/>
          </a:p>
        </p:txBody>
      </p:sp>
      <p:sp>
        <p:nvSpPr>
          <p:cNvPr id="12" name="Shape 10"/>
          <p:cNvSpPr/>
          <p:nvPr/>
        </p:nvSpPr>
        <p:spPr>
          <a:xfrm>
            <a:off x="6167628" y="1993392"/>
            <a:ext cx="5518404"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6167628" y="2066544"/>
            <a:ext cx="91440" cy="2596896"/>
          </a:xfrm>
          <a:prstGeom prst="rect">
            <a:avLst/>
          </a:prstGeom>
          <a:solidFill>
            <a:srgbClr val="C0392B"/>
          </a:solidFill>
          <a:ln/>
        </p:spPr>
      </p:sp>
      <p:sp>
        <p:nvSpPr>
          <p:cNvPr id="14" name="Text 12"/>
          <p:cNvSpPr/>
          <p:nvPr/>
        </p:nvSpPr>
        <p:spPr>
          <a:xfrm>
            <a:off x="6368796" y="2103120"/>
            <a:ext cx="5198364"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Signs</a:t>
            </a:r>
            <a:endParaRPr lang="en-US" sz="1400" dirty="0"/>
          </a:p>
        </p:txBody>
      </p:sp>
      <p:sp>
        <p:nvSpPr>
          <p:cNvPr id="15" name="Text 13"/>
          <p:cNvSpPr/>
          <p:nvPr/>
        </p:nvSpPr>
        <p:spPr>
          <a:xfrm>
            <a:off x="6368796" y="2523744"/>
            <a:ext cx="5152644"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Reduced acuity; injected eye ± swollen lids.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Hypopyon (pus level in the anterior chamber).</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Marked inflammation out of keeping with normal recovery.</a:t>
            </a:r>
            <a:endParaRPr lang="en-US" sz="1230" dirty="0"/>
          </a:p>
        </p:txBody>
      </p:sp>
      <p:sp>
        <p:nvSpPr>
          <p:cNvPr id="16" name="Shape 14"/>
          <p:cNvSpPr/>
          <p:nvPr/>
        </p:nvSpPr>
        <p:spPr>
          <a:xfrm>
            <a:off x="502920" y="4882896"/>
            <a:ext cx="11183112" cy="749808"/>
          </a:xfrm>
          <a:prstGeom prst="roundRect">
            <a:avLst>
              <a:gd name="adj" fmla="val 9756"/>
            </a:avLst>
          </a:prstGeom>
          <a:solidFill>
            <a:srgbClr val="F7E4E1"/>
          </a:solidFill>
          <a:ln w="16510">
            <a:solidFill>
              <a:srgbClr val="C0392B"/>
            </a:solidFill>
            <a:prstDash val="solid"/>
          </a:ln>
        </p:spPr>
      </p:sp>
      <p:sp>
        <p:nvSpPr>
          <p:cNvPr id="17" name="Shape 15"/>
          <p:cNvSpPr/>
          <p:nvPr/>
        </p:nvSpPr>
        <p:spPr>
          <a:xfrm>
            <a:off x="502920" y="4946904"/>
            <a:ext cx="91440" cy="621792"/>
          </a:xfrm>
          <a:prstGeom prst="rect">
            <a:avLst/>
          </a:prstGeom>
          <a:solidFill>
            <a:srgbClr val="C0392B"/>
          </a:solidFill>
          <a:ln/>
        </p:spPr>
      </p:sp>
      <p:sp>
        <p:nvSpPr>
          <p:cNvPr id="18" name="Text 16"/>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REFER AT ONCE </a:t>
            </a:r>
            <a:r>
              <a:rPr lang="en-US" sz="1300" dirty="0">
                <a:solidFill>
                  <a:srgbClr val="232C38"/>
                </a:solidFill>
                <a:latin typeface="Calibri" pitchFamily="34" charset="0"/>
                <a:ea typeface="Calibri" pitchFamily="34" charset="-122"/>
                <a:cs typeface="Calibri" pitchFamily="34" charset="-120"/>
              </a:rPr>
              <a:t>Any post-cataract (or post-injection) patient with new pain + reduced vision = endophthalmitis until proven otherwise. Refer to the operating unit / eye casualty immediately for a vitreous tap and intravitreal antibiotics.</a:t>
            </a:r>
            <a:endParaRPr lang="en-US" sz="1300" dirty="0"/>
          </a:p>
        </p:txBody>
      </p:sp>
      <p:sp>
        <p:nvSpPr>
          <p:cNvPr id="19" name="Text 17"/>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RCOphth – Endophthalmitis guidance.</a:t>
            </a:r>
            <a:endParaRPr lang="en-US" sz="900" dirty="0"/>
          </a:p>
        </p:txBody>
      </p:sp>
      <p:sp>
        <p:nvSpPr>
          <p:cNvPr id="20" name="Shape 18"/>
          <p:cNvSpPr/>
          <p:nvPr/>
        </p:nvSpPr>
        <p:spPr>
          <a:xfrm>
            <a:off x="502920" y="6455664"/>
            <a:ext cx="11183112" cy="0"/>
          </a:xfrm>
          <a:prstGeom prst="line">
            <a:avLst/>
          </a:prstGeom>
          <a:noFill/>
          <a:ln w="12700">
            <a:solidFill>
              <a:srgbClr val="D8DEE6"/>
            </a:solidFill>
            <a:prstDash val="solid"/>
          </a:ln>
        </p:spPr>
      </p:sp>
      <p:sp>
        <p:nvSpPr>
          <p:cNvPr id="21" name="Text 19"/>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2" name="Text 20"/>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31</a:t>
            </a:r>
            <a:endParaRPr lang="en-US" sz="900" dirty="0"/>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name="Slide 32">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Double vision (diplopia)</a:t>
            </a:r>
            <a:endParaRPr lang="en-US" sz="3000" dirty="0"/>
          </a:p>
        </p:txBody>
      </p:sp>
      <p:sp>
        <p:nvSpPr>
          <p:cNvPr id="5" name="Shape 3"/>
          <p:cNvSpPr/>
          <p:nvPr/>
        </p:nvSpPr>
        <p:spPr>
          <a:xfrm>
            <a:off x="9663379" y="786384"/>
            <a:ext cx="2022653" cy="384048"/>
          </a:xfrm>
          <a:prstGeom prst="roundRect">
            <a:avLst>
              <a:gd name="adj" fmla="val 50000"/>
            </a:avLst>
          </a:prstGeom>
          <a:solidFill>
            <a:srgbClr val="D98C1F"/>
          </a:solidFill>
          <a:ln/>
        </p:spPr>
      </p:sp>
      <p:sp>
        <p:nvSpPr>
          <p:cNvPr id="6" name="Text 4"/>
          <p:cNvSpPr/>
          <p:nvPr/>
        </p:nvSpPr>
        <p:spPr>
          <a:xfrm>
            <a:off x="9663379" y="786384"/>
            <a:ext cx="2022653"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DEPENDS — SEE BELOW</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The first split: does it disappear when one eye is covered? That single question separates a refractive nuisance from a neurological emergency.</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2E8B57"/>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Monocular</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Persists with one eye covered.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Usually refractive (or cataract / dry eye).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Advise optician review; refer if glasses don’t fix it.</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E8772E"/>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Binocular</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Disappears when either eye is covered.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Due to misaligned eyes — a cranial nerve (III, IV, VI) or muscle problem.</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Check movements; look for ptosis + a dilated pupil.</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Screen BP, glucose; consider intracranial cause.</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168A8A"/>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Action</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Binocular diplopia → refer within 24 hours (orthoptics / ophthalmology).</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Prisms can relieve symptoms while the cause is found.</a:t>
            </a:r>
            <a:endParaRPr lang="en-US" sz="1230" dirty="0"/>
          </a:p>
        </p:txBody>
      </p:sp>
      <p:sp>
        <p:nvSpPr>
          <p:cNvPr id="20" name="Shape 18"/>
          <p:cNvSpPr/>
          <p:nvPr/>
        </p:nvSpPr>
        <p:spPr>
          <a:xfrm>
            <a:off x="502920" y="4882896"/>
            <a:ext cx="11183112" cy="749808"/>
          </a:xfrm>
          <a:prstGeom prst="roundRect">
            <a:avLst>
              <a:gd name="adj" fmla="val 9756"/>
            </a:avLst>
          </a:prstGeom>
          <a:solidFill>
            <a:srgbClr val="F7E4E1"/>
          </a:solidFill>
          <a:ln w="16510">
            <a:solidFill>
              <a:srgbClr val="C0392B"/>
            </a:solidFill>
            <a:prstDash val="solid"/>
          </a:ln>
        </p:spPr>
      </p:sp>
      <p:sp>
        <p:nvSpPr>
          <p:cNvPr id="21" name="Shape 19"/>
          <p:cNvSpPr/>
          <p:nvPr/>
        </p:nvSpPr>
        <p:spPr>
          <a:xfrm>
            <a:off x="502920" y="4946904"/>
            <a:ext cx="91440" cy="621792"/>
          </a:xfrm>
          <a:prstGeom prst="rect">
            <a:avLst/>
          </a:prstGeom>
          <a:solidFill>
            <a:srgbClr val="C0392B"/>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EMERGENCY </a:t>
            </a:r>
            <a:r>
              <a:rPr lang="en-US" sz="1300" dirty="0">
                <a:solidFill>
                  <a:srgbClr val="232C38"/>
                </a:solidFill>
                <a:latin typeface="Calibri" pitchFamily="34" charset="0"/>
                <a:ea typeface="Calibri" pitchFamily="34" charset="-122"/>
                <a:cs typeface="Calibri" pitchFamily="34" charset="-120"/>
              </a:rPr>
              <a:t>Painful diplopia + ptosis + a dilated pupil = third-nerve palsy from a posterior communicating artery aneurysm until proven otherwise → emergency neuro-imaging the same day.</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Diplopia; RCOphth.</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32</a:t>
            </a:r>
            <a:endParaRPr lang="en-US" sz="900"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name="Slide 33">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Unequal pupils (anisocoria)</a:t>
            </a:r>
            <a:endParaRPr lang="en-US" sz="3000" dirty="0"/>
          </a:p>
        </p:txBody>
      </p:sp>
      <p:sp>
        <p:nvSpPr>
          <p:cNvPr id="5" name="Shape 3"/>
          <p:cNvSpPr/>
          <p:nvPr/>
        </p:nvSpPr>
        <p:spPr>
          <a:xfrm>
            <a:off x="9663379" y="786384"/>
            <a:ext cx="2022653" cy="384048"/>
          </a:xfrm>
          <a:prstGeom prst="roundRect">
            <a:avLst>
              <a:gd name="adj" fmla="val 50000"/>
            </a:avLst>
          </a:prstGeom>
          <a:solidFill>
            <a:srgbClr val="D98C1F"/>
          </a:solidFill>
          <a:ln/>
        </p:spPr>
      </p:sp>
      <p:sp>
        <p:nvSpPr>
          <p:cNvPr id="6" name="Text 4"/>
          <p:cNvSpPr/>
          <p:nvPr/>
        </p:nvSpPr>
        <p:spPr>
          <a:xfrm>
            <a:off x="9663379" y="786384"/>
            <a:ext cx="2022653"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DEPENDS — SEE BELOW</a:t>
            </a:r>
            <a:endParaRPr lang="en-US" sz="1150" dirty="0"/>
          </a:p>
        </p:txBody>
      </p:sp>
      <p:sp>
        <p:nvSpPr>
          <p:cNvPr id="7" name="Text 5"/>
          <p:cNvSpPr/>
          <p:nvPr/>
        </p:nvSpPr>
        <p:spPr>
          <a:xfrm>
            <a:off x="502920" y="1371600"/>
            <a:ext cx="694944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Causes run from completely benign to life-threatening. Your main job: exclude a third-nerve palsy, which can signal a brain aneurysm.</a:t>
            </a:r>
            <a:endParaRPr lang="en-US" sz="1350" dirty="0"/>
          </a:p>
        </p:txBody>
      </p:sp>
      <p:sp>
        <p:nvSpPr>
          <p:cNvPr id="8" name="Shape 6"/>
          <p:cNvSpPr/>
          <p:nvPr/>
        </p:nvSpPr>
        <p:spPr>
          <a:xfrm>
            <a:off x="502920"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459736"/>
          </a:xfrm>
          <a:prstGeom prst="rect">
            <a:avLst/>
          </a:prstGeom>
          <a:solidFill>
            <a:srgbClr val="168A8A"/>
          </a:solidFill>
          <a:ln/>
        </p:spPr>
      </p:sp>
      <p:sp>
        <p:nvSpPr>
          <p:cNvPr id="10" name="Text 8"/>
          <p:cNvSpPr/>
          <p:nvPr/>
        </p:nvSpPr>
        <p:spPr>
          <a:xfrm>
            <a:off x="704088" y="2103120"/>
            <a:ext cx="305866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Work out the abnormal pupil</a:t>
            </a:r>
            <a:endParaRPr lang="en-US" sz="1400" dirty="0"/>
          </a:p>
        </p:txBody>
      </p:sp>
      <p:sp>
        <p:nvSpPr>
          <p:cNvPr id="11" name="Text 9"/>
          <p:cNvSpPr/>
          <p:nvPr/>
        </p:nvSpPr>
        <p:spPr>
          <a:xfrm>
            <a:off x="704088"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Difference greater in the DARK → the small pupil is abnormal (e.g. Horner’s).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Difference greater in BRIGHT light → the large pupil is abnormal (e.g. III nerve, Holmes-Adie).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 large pupil that won’t react to light is the abnormal one.</a:t>
            </a:r>
            <a:endParaRPr lang="en-US" sz="1230" dirty="0"/>
          </a:p>
        </p:txBody>
      </p:sp>
      <p:sp>
        <p:nvSpPr>
          <p:cNvPr id="12" name="Shape 10"/>
          <p:cNvSpPr/>
          <p:nvPr/>
        </p:nvSpPr>
        <p:spPr>
          <a:xfrm>
            <a:off x="4027932" y="1993392"/>
            <a:ext cx="3378708"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027932" y="2066544"/>
            <a:ext cx="91440" cy="2459736"/>
          </a:xfrm>
          <a:prstGeom prst="rect">
            <a:avLst/>
          </a:prstGeom>
          <a:solidFill>
            <a:srgbClr val="C0392B"/>
          </a:solidFill>
          <a:ln/>
        </p:spPr>
      </p:sp>
      <p:sp>
        <p:nvSpPr>
          <p:cNvPr id="14" name="Text 12"/>
          <p:cNvSpPr/>
          <p:nvPr/>
        </p:nvSpPr>
        <p:spPr>
          <a:xfrm>
            <a:off x="4229100" y="2103120"/>
            <a:ext cx="3058668" cy="365760"/>
          </a:xfrm>
          <a:prstGeom prst="rect">
            <a:avLst/>
          </a:prstGeom>
          <a:noFill/>
          <a:ln/>
        </p:spPr>
        <p:txBody>
          <a:bodyPr wrap="square" rtlCol="0" anchor="ctr"/>
          <a:lstStyle/>
          <a:p>
            <a:pPr marL="0" indent="0">
              <a:buNone/>
            </a:pPr>
            <a:r>
              <a:rPr lang="en-US" sz="1400" b="1" dirty="0">
                <a:solidFill>
                  <a:srgbClr val="C0392B"/>
                </a:solidFill>
                <a:latin typeface="Calibri" pitchFamily="34" charset="0"/>
                <a:ea typeface="Calibri" pitchFamily="34" charset="-122"/>
                <a:cs typeface="Calibri" pitchFamily="34" charset="-120"/>
              </a:rPr>
              <a:t>Red-flag combinations</a:t>
            </a:r>
            <a:endParaRPr lang="en-US" sz="1400" dirty="0"/>
          </a:p>
        </p:txBody>
      </p:sp>
      <p:sp>
        <p:nvSpPr>
          <p:cNvPr id="15" name="Text 13"/>
          <p:cNvSpPr/>
          <p:nvPr/>
        </p:nvSpPr>
        <p:spPr>
          <a:xfrm>
            <a:off x="4229100" y="2523744"/>
            <a:ext cx="3012948" cy="196596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Dilated pupil + ptosis + eye “down-and-out” ± pain = third-nerve palsy → emergency imaging (aneurysm).</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Small pupil + partial ptosis = Horner’s → exclude a lung apex tumour, carotid dissection.</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Unequal pupils after head injury → refer same day.</a:t>
            </a:r>
            <a:endParaRPr lang="en-US" sz="1230" dirty="0"/>
          </a:p>
        </p:txBody>
      </p:sp>
      <p:sp>
        <p:nvSpPr>
          <p:cNvPr id="16" name="Shape 14"/>
          <p:cNvSpPr/>
          <p:nvPr/>
        </p:nvSpPr>
        <p:spPr>
          <a:xfrm>
            <a:off x="7543800" y="1993392"/>
            <a:ext cx="4142232"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pic>
        <p:nvPicPr>
          <p:cNvPr id="17" name="Image 0" descr="/home/claude/img/pupils.png"/>
          <p:cNvPicPr>
            <a:picLocks noChangeAspect="1"/>
          </p:cNvPicPr>
          <p:nvPr/>
        </p:nvPicPr>
        <p:blipFill rotWithShape="1">
          <a:blip r:embed="rId3"/>
          <a:srcRect l="9681" t="12563" r="9124" b="4255"/>
          <a:stretch/>
        </p:blipFill>
        <p:spPr>
          <a:xfrm>
            <a:off x="7552944" y="2523744"/>
            <a:ext cx="4105656" cy="1636776"/>
          </a:xfrm>
          <a:prstGeom prst="rect">
            <a:avLst/>
          </a:prstGeom>
        </p:spPr>
      </p:pic>
      <p:sp>
        <p:nvSpPr>
          <p:cNvPr id="18" name="Text 15"/>
          <p:cNvSpPr/>
          <p:nvPr/>
        </p:nvSpPr>
        <p:spPr>
          <a:xfrm>
            <a:off x="7680960" y="4215384"/>
            <a:ext cx="3867912" cy="329184"/>
          </a:xfrm>
          <a:prstGeom prst="rect">
            <a:avLst/>
          </a:prstGeom>
          <a:noFill/>
          <a:ln/>
        </p:spPr>
        <p:txBody>
          <a:bodyPr wrap="square" rtlCol="0" anchor="ctr"/>
          <a:lstStyle/>
          <a:p>
            <a:pPr marL="0" indent="0" algn="ctr">
              <a:buNone/>
            </a:pPr>
            <a:r>
              <a:rPr lang="en-US" sz="1050" i="1" dirty="0">
                <a:solidFill>
                  <a:srgbClr val="5B6573"/>
                </a:solidFill>
                <a:latin typeface="Calibri" pitchFamily="34" charset="0"/>
                <a:ea typeface="Calibri" pitchFamily="34" charset="-122"/>
                <a:cs typeface="Calibri" pitchFamily="34" charset="-120"/>
              </a:rPr>
              <a:t>Compare in bright light and dim light</a:t>
            </a:r>
            <a:endParaRPr lang="en-US" sz="1050" dirty="0"/>
          </a:p>
        </p:txBody>
      </p:sp>
      <p:sp>
        <p:nvSpPr>
          <p:cNvPr id="19" name="Shape 16"/>
          <p:cNvSpPr/>
          <p:nvPr/>
        </p:nvSpPr>
        <p:spPr>
          <a:xfrm>
            <a:off x="502920" y="4745736"/>
            <a:ext cx="11183112" cy="749808"/>
          </a:xfrm>
          <a:prstGeom prst="roundRect">
            <a:avLst>
              <a:gd name="adj" fmla="val 9756"/>
            </a:avLst>
          </a:prstGeom>
          <a:solidFill>
            <a:srgbClr val="F7E4E1"/>
          </a:solidFill>
          <a:ln w="16510">
            <a:solidFill>
              <a:srgbClr val="C0392B"/>
            </a:solidFill>
            <a:prstDash val="solid"/>
          </a:ln>
        </p:spPr>
      </p:sp>
      <p:sp>
        <p:nvSpPr>
          <p:cNvPr id="20" name="Shape 17"/>
          <p:cNvSpPr/>
          <p:nvPr/>
        </p:nvSpPr>
        <p:spPr>
          <a:xfrm>
            <a:off x="502920" y="4809744"/>
            <a:ext cx="91440" cy="621792"/>
          </a:xfrm>
          <a:prstGeom prst="rect">
            <a:avLst/>
          </a:prstGeom>
          <a:solidFill>
            <a:srgbClr val="C0392B"/>
          </a:solidFill>
          <a:ln/>
        </p:spPr>
      </p:sp>
      <p:sp>
        <p:nvSpPr>
          <p:cNvPr id="21" name="Text 18"/>
          <p:cNvSpPr/>
          <p:nvPr/>
        </p:nvSpPr>
        <p:spPr>
          <a:xfrm>
            <a:off x="777240" y="4745736"/>
            <a:ext cx="10789920" cy="749808"/>
          </a:xfrm>
          <a:prstGeom prst="rect">
            <a:avLst/>
          </a:prstGeom>
          <a:noFill/>
          <a:ln/>
        </p:spPr>
        <p:txBody>
          <a:bodyPr wrap="square" rtlCol="0" anchor="ctr"/>
          <a:lstStyle/>
          <a:p>
            <a:pPr marL="0" indent="0">
              <a:buNone/>
            </a:pPr>
            <a:r>
              <a:rPr lang="en-US" sz="1300" b="1" dirty="0">
                <a:solidFill>
                  <a:srgbClr val="C0392B"/>
                </a:solidFill>
                <a:latin typeface="Calibri" pitchFamily="34" charset="0"/>
                <a:ea typeface="Calibri" pitchFamily="34" charset="-122"/>
                <a:cs typeface="Calibri" pitchFamily="34" charset="-120"/>
              </a:rPr>
              <a:t>ASSUME THE WORST </a:t>
            </a:r>
            <a:r>
              <a:rPr lang="en-US" sz="1300" dirty="0">
                <a:solidFill>
                  <a:srgbClr val="232C38"/>
                </a:solidFill>
                <a:latin typeface="Calibri" pitchFamily="34" charset="0"/>
                <a:ea typeface="Calibri" pitchFamily="34" charset="-122"/>
                <a:cs typeface="Calibri" pitchFamily="34" charset="-120"/>
              </a:rPr>
              <a:t>A dilated pupil with ptosis and/or poor eye movement = third-nerve palsy until proven otherwise → same-day referral and imaging.</a:t>
            </a:r>
            <a:endParaRPr lang="en-US" sz="1300" dirty="0"/>
          </a:p>
        </p:txBody>
      </p:sp>
      <p:sp>
        <p:nvSpPr>
          <p:cNvPr id="22" name="Text 19"/>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Pupil abnormalities; RCOphth; neurology.</a:t>
            </a:r>
            <a:endParaRPr lang="en-US" sz="900" dirty="0"/>
          </a:p>
        </p:txBody>
      </p:sp>
      <p:sp>
        <p:nvSpPr>
          <p:cNvPr id="23" name="Shape 20"/>
          <p:cNvSpPr/>
          <p:nvPr/>
        </p:nvSpPr>
        <p:spPr>
          <a:xfrm>
            <a:off x="502920" y="6455664"/>
            <a:ext cx="11183112" cy="0"/>
          </a:xfrm>
          <a:prstGeom prst="line">
            <a:avLst/>
          </a:prstGeom>
          <a:noFill/>
          <a:ln w="12700">
            <a:solidFill>
              <a:srgbClr val="D8DEE6"/>
            </a:solidFill>
            <a:prstDash val="solid"/>
          </a:ln>
        </p:spPr>
      </p:sp>
      <p:sp>
        <p:nvSpPr>
          <p:cNvPr id="24" name="Text 21"/>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5" name="Text 22"/>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33</a:t>
            </a:r>
            <a:endParaRPr lang="en-US" sz="900" dirty="0"/>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name="Slide 34">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Referral triage — at a glance</a:t>
            </a:r>
            <a:endParaRPr lang="en-US" sz="3000" dirty="0"/>
          </a:p>
        </p:txBody>
      </p:sp>
      <p:sp>
        <p:nvSpPr>
          <p:cNvPr id="5" name="Shape 3"/>
          <p:cNvSpPr/>
          <p:nvPr/>
        </p:nvSpPr>
        <p:spPr>
          <a:xfrm>
            <a:off x="10405872" y="786384"/>
            <a:ext cx="1280160" cy="384048"/>
          </a:xfrm>
          <a:prstGeom prst="roundRect">
            <a:avLst>
              <a:gd name="adj" fmla="val 50000"/>
            </a:avLst>
          </a:prstGeom>
          <a:solidFill>
            <a:srgbClr val="21385C"/>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SUMMARY</a:t>
            </a:r>
            <a:endParaRPr lang="en-US" sz="1150" dirty="0"/>
          </a:p>
        </p:txBody>
      </p:sp>
      <p:sp>
        <p:nvSpPr>
          <p:cNvPr id="7" name="Text 5"/>
          <p:cNvSpPr/>
          <p:nvPr/>
        </p:nvSpPr>
        <p:spPr>
          <a:xfrm>
            <a:off x="502920" y="1371600"/>
            <a:ext cx="10972800" cy="365760"/>
          </a:xfrm>
          <a:prstGeom prst="rect">
            <a:avLst/>
          </a:prstGeom>
          <a:noFill/>
          <a:ln/>
        </p:spPr>
        <p:txBody>
          <a:bodyPr wrap="square" rtlCol="0" anchor="ctr"/>
          <a:lstStyle/>
          <a:p>
            <a:pPr marL="0" indent="0">
              <a:buNone/>
            </a:pPr>
            <a:r>
              <a:rPr lang="en-US" sz="1350" i="1" dirty="0">
                <a:solidFill>
                  <a:srgbClr val="5B6573"/>
                </a:solidFill>
                <a:latin typeface="Calibri" pitchFamily="34" charset="0"/>
                <a:ea typeface="Calibri" pitchFamily="34" charset="-122"/>
                <a:cs typeface="Calibri" pitchFamily="34" charset="-120"/>
              </a:rPr>
              <a:t>Match the condition to the time-frame. When unsure, escalate.</a:t>
            </a:r>
            <a:endParaRPr lang="en-US" sz="1350" dirty="0"/>
          </a:p>
        </p:txBody>
      </p:sp>
      <p:sp>
        <p:nvSpPr>
          <p:cNvPr id="8" name="Shape 6"/>
          <p:cNvSpPr/>
          <p:nvPr/>
        </p:nvSpPr>
        <p:spPr>
          <a:xfrm>
            <a:off x="502920" y="1874520"/>
            <a:ext cx="3657600" cy="548640"/>
          </a:xfrm>
          <a:prstGeom prst="roundRect">
            <a:avLst>
              <a:gd name="adj" fmla="val 13333"/>
            </a:avLst>
          </a:prstGeom>
          <a:solidFill>
            <a:srgbClr val="C0392B"/>
          </a:solidFill>
          <a:ln/>
        </p:spPr>
      </p:sp>
      <p:sp>
        <p:nvSpPr>
          <p:cNvPr id="9" name="Text 7"/>
          <p:cNvSpPr/>
          <p:nvPr/>
        </p:nvSpPr>
        <p:spPr>
          <a:xfrm>
            <a:off x="502920" y="1874520"/>
            <a:ext cx="3657600" cy="548640"/>
          </a:xfrm>
          <a:prstGeom prst="rect">
            <a:avLst/>
          </a:prstGeom>
          <a:noFill/>
          <a:ln/>
        </p:spPr>
        <p:txBody>
          <a:bodyPr wrap="square" rtlCol="0" anchor="ctr"/>
          <a:lstStyle/>
          <a:p>
            <a:pPr marL="0" indent="0" algn="ctr">
              <a:buNone/>
            </a:pPr>
            <a:r>
              <a:rPr lang="en-US" sz="1350" b="1" dirty="0">
                <a:solidFill>
                  <a:srgbClr val="FFFFFF"/>
                </a:solidFill>
                <a:latin typeface="Calibri" pitchFamily="34" charset="0"/>
                <a:ea typeface="Calibri" pitchFamily="34" charset="-122"/>
                <a:cs typeface="Calibri" pitchFamily="34" charset="-120"/>
              </a:rPr>
              <a:t>IMMEDIATE (same hour)</a:t>
            </a:r>
            <a:endParaRPr lang="en-US" sz="1350" dirty="0"/>
          </a:p>
        </p:txBody>
      </p:sp>
      <p:sp>
        <p:nvSpPr>
          <p:cNvPr id="10" name="Shape 8"/>
          <p:cNvSpPr/>
          <p:nvPr/>
        </p:nvSpPr>
        <p:spPr>
          <a:xfrm>
            <a:off x="502920" y="2542032"/>
            <a:ext cx="3657600" cy="3657600"/>
          </a:xfrm>
          <a:prstGeom prst="roundRect">
            <a:avLst>
              <a:gd name="adj" fmla="val 225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1" name="Shape 9"/>
          <p:cNvSpPr/>
          <p:nvPr/>
        </p:nvSpPr>
        <p:spPr>
          <a:xfrm>
            <a:off x="502920" y="2615184"/>
            <a:ext cx="73152" cy="3511296"/>
          </a:xfrm>
          <a:prstGeom prst="rect">
            <a:avLst/>
          </a:prstGeom>
          <a:solidFill>
            <a:srgbClr val="C0392B"/>
          </a:solidFill>
          <a:ln/>
        </p:spPr>
      </p:sp>
      <p:sp>
        <p:nvSpPr>
          <p:cNvPr id="12" name="Text 10"/>
          <p:cNvSpPr/>
          <p:nvPr/>
        </p:nvSpPr>
        <p:spPr>
          <a:xfrm>
            <a:off x="722376" y="2697480"/>
            <a:ext cx="3273552" cy="3383280"/>
          </a:xfrm>
          <a:prstGeom prst="rect">
            <a:avLst/>
          </a:prstGeom>
          <a:noFill/>
          <a:ln/>
        </p:spPr>
        <p:txBody>
          <a:bodyPr wrap="square" rtlCol="0" anchor="t"/>
          <a:lstStyle/>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Acute angle-closure glaucoma</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Chemical burn</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Open globe / corneal laceration</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Retinal artery occlusion</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Giant cell arteritis (visual symptoms)</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Painful IIIrd nerve palsy + dilated pupil</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Endophthalmitis (post-op painful eye)</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Orbital cellulitis</a:t>
            </a:r>
            <a:endParaRPr lang="en-US" sz="1180" dirty="0"/>
          </a:p>
        </p:txBody>
      </p:sp>
      <p:sp>
        <p:nvSpPr>
          <p:cNvPr id="13" name="Shape 11"/>
          <p:cNvSpPr/>
          <p:nvPr/>
        </p:nvSpPr>
        <p:spPr>
          <a:xfrm>
            <a:off x="4306824" y="1874520"/>
            <a:ext cx="3657600" cy="548640"/>
          </a:xfrm>
          <a:prstGeom prst="roundRect">
            <a:avLst>
              <a:gd name="adj" fmla="val 13333"/>
            </a:avLst>
          </a:prstGeom>
          <a:solidFill>
            <a:srgbClr val="D98C1F"/>
          </a:solidFill>
          <a:ln/>
        </p:spPr>
      </p:sp>
      <p:sp>
        <p:nvSpPr>
          <p:cNvPr id="14" name="Text 12"/>
          <p:cNvSpPr/>
          <p:nvPr/>
        </p:nvSpPr>
        <p:spPr>
          <a:xfrm>
            <a:off x="4306824" y="1874520"/>
            <a:ext cx="3657600" cy="548640"/>
          </a:xfrm>
          <a:prstGeom prst="rect">
            <a:avLst/>
          </a:prstGeom>
          <a:noFill/>
          <a:ln/>
        </p:spPr>
        <p:txBody>
          <a:bodyPr wrap="square" rtlCol="0" anchor="ctr"/>
          <a:lstStyle/>
          <a:p>
            <a:pPr marL="0" indent="0" algn="ctr">
              <a:buNone/>
            </a:pPr>
            <a:r>
              <a:rPr lang="en-US" sz="1350" b="1" dirty="0">
                <a:solidFill>
                  <a:srgbClr val="FFFFFF"/>
                </a:solidFill>
                <a:latin typeface="Calibri" pitchFamily="34" charset="0"/>
                <a:ea typeface="Calibri" pitchFamily="34" charset="-122"/>
                <a:cs typeface="Calibri" pitchFamily="34" charset="-120"/>
              </a:rPr>
              <a:t>SAME DAY (within 24 h)</a:t>
            </a:r>
            <a:endParaRPr lang="en-US" sz="1350" dirty="0"/>
          </a:p>
        </p:txBody>
      </p:sp>
      <p:sp>
        <p:nvSpPr>
          <p:cNvPr id="15" name="Shape 13"/>
          <p:cNvSpPr/>
          <p:nvPr/>
        </p:nvSpPr>
        <p:spPr>
          <a:xfrm>
            <a:off x="4306824" y="2542032"/>
            <a:ext cx="3657600" cy="3657600"/>
          </a:xfrm>
          <a:prstGeom prst="roundRect">
            <a:avLst>
              <a:gd name="adj" fmla="val 225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6" name="Shape 14"/>
          <p:cNvSpPr/>
          <p:nvPr/>
        </p:nvSpPr>
        <p:spPr>
          <a:xfrm>
            <a:off x="4306824" y="2615184"/>
            <a:ext cx="73152" cy="3511296"/>
          </a:xfrm>
          <a:prstGeom prst="rect">
            <a:avLst/>
          </a:prstGeom>
          <a:solidFill>
            <a:srgbClr val="D98C1F"/>
          </a:solidFill>
          <a:ln/>
        </p:spPr>
      </p:sp>
      <p:sp>
        <p:nvSpPr>
          <p:cNvPr id="17" name="Text 15"/>
          <p:cNvSpPr/>
          <p:nvPr/>
        </p:nvSpPr>
        <p:spPr>
          <a:xfrm>
            <a:off x="4526280" y="2697480"/>
            <a:ext cx="3273552" cy="3383280"/>
          </a:xfrm>
          <a:prstGeom prst="rect">
            <a:avLst/>
          </a:prstGeom>
          <a:noFill/>
          <a:ln/>
        </p:spPr>
        <p:txBody>
          <a:bodyPr wrap="square" rtlCol="0" anchor="t"/>
          <a:lstStyle/>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Iritis / anterior uveitis</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Corneal infection (keratitis)</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Herpes zoster with eye involvement</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Blunt trauma / hyphaema</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Removable foreign body that won’t come out</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Vitreous haemorrhage</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Retinal detachment</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Optic neuritis</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Acute dacryocystitis</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Binocular diplopia</a:t>
            </a:r>
            <a:endParaRPr lang="en-US" sz="1180" dirty="0"/>
          </a:p>
        </p:txBody>
      </p:sp>
      <p:sp>
        <p:nvSpPr>
          <p:cNvPr id="18" name="Shape 16"/>
          <p:cNvSpPr/>
          <p:nvPr/>
        </p:nvSpPr>
        <p:spPr>
          <a:xfrm>
            <a:off x="8110728" y="1874520"/>
            <a:ext cx="3657600" cy="548640"/>
          </a:xfrm>
          <a:prstGeom prst="roundRect">
            <a:avLst>
              <a:gd name="adj" fmla="val 13333"/>
            </a:avLst>
          </a:prstGeom>
          <a:solidFill>
            <a:srgbClr val="2E8B57"/>
          </a:solidFill>
          <a:ln/>
        </p:spPr>
      </p:sp>
      <p:sp>
        <p:nvSpPr>
          <p:cNvPr id="19" name="Text 17"/>
          <p:cNvSpPr/>
          <p:nvPr/>
        </p:nvSpPr>
        <p:spPr>
          <a:xfrm>
            <a:off x="8110728" y="1874520"/>
            <a:ext cx="3657600" cy="548640"/>
          </a:xfrm>
          <a:prstGeom prst="rect">
            <a:avLst/>
          </a:prstGeom>
          <a:noFill/>
          <a:ln/>
        </p:spPr>
        <p:txBody>
          <a:bodyPr wrap="square" rtlCol="0" anchor="ctr"/>
          <a:lstStyle/>
          <a:p>
            <a:pPr marL="0" indent="0" algn="ctr">
              <a:buNone/>
            </a:pPr>
            <a:r>
              <a:rPr lang="en-US" sz="1350" b="1" dirty="0">
                <a:solidFill>
                  <a:srgbClr val="FFFFFF"/>
                </a:solidFill>
                <a:latin typeface="Calibri" pitchFamily="34" charset="0"/>
                <a:ea typeface="Calibri" pitchFamily="34" charset="-122"/>
                <a:cs typeface="Calibri" pitchFamily="34" charset="-120"/>
              </a:rPr>
              <a:t>SAME WEEK / PRIMARY CARE</a:t>
            </a:r>
            <a:endParaRPr lang="en-US" sz="1350" dirty="0"/>
          </a:p>
        </p:txBody>
      </p:sp>
      <p:sp>
        <p:nvSpPr>
          <p:cNvPr id="20" name="Shape 18"/>
          <p:cNvSpPr/>
          <p:nvPr/>
        </p:nvSpPr>
        <p:spPr>
          <a:xfrm>
            <a:off x="8110728" y="2542032"/>
            <a:ext cx="3657600" cy="3657600"/>
          </a:xfrm>
          <a:prstGeom prst="roundRect">
            <a:avLst>
              <a:gd name="adj" fmla="val 225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21" name="Shape 19"/>
          <p:cNvSpPr/>
          <p:nvPr/>
        </p:nvSpPr>
        <p:spPr>
          <a:xfrm>
            <a:off x="8110728" y="2615184"/>
            <a:ext cx="73152" cy="3511296"/>
          </a:xfrm>
          <a:prstGeom prst="rect">
            <a:avLst/>
          </a:prstGeom>
          <a:solidFill>
            <a:srgbClr val="2E8B57"/>
          </a:solidFill>
          <a:ln/>
        </p:spPr>
      </p:sp>
      <p:sp>
        <p:nvSpPr>
          <p:cNvPr id="22" name="Text 20"/>
          <p:cNvSpPr/>
          <p:nvPr/>
        </p:nvSpPr>
        <p:spPr>
          <a:xfrm>
            <a:off x="8330184" y="2697480"/>
            <a:ext cx="3273552" cy="3383280"/>
          </a:xfrm>
          <a:prstGeom prst="rect">
            <a:avLst/>
          </a:prstGeom>
          <a:noFill/>
          <a:ln/>
        </p:spPr>
        <p:txBody>
          <a:bodyPr wrap="square" rtlCol="0" anchor="t"/>
          <a:lstStyle/>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Conjunctivitis (infective &amp; allergic)</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Subconjunctival haemorrhage</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Episcleritis</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Chalazion / stye / blepharitis</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Persistent conjunctivitis</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Facial nerve palsy (exposure care)</a:t>
            </a:r>
            <a:endParaRPr lang="en-US" sz="1180" dirty="0"/>
          </a:p>
          <a:p>
            <a:pPr marL="177800" indent="-177800">
              <a:lnSpc>
                <a:spcPct val="100000"/>
              </a:lnSpc>
              <a:spcAft>
                <a:spcPts val="650"/>
              </a:spcAft>
              <a:buSzPct val="100000"/>
              <a:buChar char="•"/>
            </a:pPr>
            <a:r>
              <a:rPr lang="en-US" sz="1180" dirty="0">
                <a:solidFill>
                  <a:srgbClr val="232C38"/>
                </a:solidFill>
                <a:latin typeface="Calibri" pitchFamily="34" charset="0"/>
                <a:ea typeface="Calibri" pitchFamily="34" charset="-122"/>
                <a:cs typeface="Calibri" pitchFamily="34" charset="-120"/>
              </a:rPr>
              <a:t>Retinal vein occlusion (refer ~1 week)</a:t>
            </a:r>
            <a:endParaRPr lang="en-US" sz="1180" dirty="0"/>
          </a:p>
        </p:txBody>
      </p:sp>
      <p:sp>
        <p:nvSpPr>
          <p:cNvPr id="23" name="Shape 21"/>
          <p:cNvSpPr/>
          <p:nvPr/>
        </p:nvSpPr>
        <p:spPr>
          <a:xfrm>
            <a:off x="502920" y="6455664"/>
            <a:ext cx="11183112" cy="0"/>
          </a:xfrm>
          <a:prstGeom prst="line">
            <a:avLst/>
          </a:prstGeom>
          <a:noFill/>
          <a:ln w="12700">
            <a:solidFill>
              <a:srgbClr val="D8DEE6"/>
            </a:solidFill>
            <a:prstDash val="solid"/>
          </a:ln>
        </p:spPr>
      </p:sp>
      <p:sp>
        <p:nvSpPr>
          <p:cNvPr id="24" name="Text 22"/>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5" name="Text 23"/>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34</a:t>
            </a:r>
            <a:endParaRPr lang="en-US" sz="900"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name="Slide 35">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The “never miss” list</a:t>
            </a:r>
            <a:endParaRPr lang="en-US" sz="3000" dirty="0"/>
          </a:p>
        </p:txBody>
      </p:sp>
      <p:sp>
        <p:nvSpPr>
          <p:cNvPr id="5" name="Shape 3"/>
          <p:cNvSpPr/>
          <p:nvPr/>
        </p:nvSpPr>
        <p:spPr>
          <a:xfrm>
            <a:off x="10405872" y="786384"/>
            <a:ext cx="1280160" cy="384048"/>
          </a:xfrm>
          <a:prstGeom prst="roundRect">
            <a:avLst>
              <a:gd name="adj" fmla="val 50000"/>
            </a:avLst>
          </a:prstGeom>
          <a:solidFill>
            <a:srgbClr val="21385C"/>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RETRIEVAL</a:t>
            </a:r>
            <a:endParaRPr lang="en-US" sz="1150" dirty="0"/>
          </a:p>
        </p:txBody>
      </p:sp>
      <p:sp>
        <p:nvSpPr>
          <p:cNvPr id="7" name="Text 5"/>
          <p:cNvSpPr/>
          <p:nvPr/>
        </p:nvSpPr>
        <p:spPr>
          <a:xfrm>
            <a:off x="502920" y="1371600"/>
            <a:ext cx="10972800" cy="365760"/>
          </a:xfrm>
          <a:prstGeom prst="rect">
            <a:avLst/>
          </a:prstGeom>
          <a:noFill/>
          <a:ln/>
        </p:spPr>
        <p:txBody>
          <a:bodyPr wrap="square" rtlCol="0" anchor="ctr"/>
          <a:lstStyle/>
          <a:p>
            <a:pPr marL="0" indent="0">
              <a:buNone/>
            </a:pPr>
            <a:r>
              <a:rPr lang="en-US" sz="1350" i="1" dirty="0">
                <a:solidFill>
                  <a:srgbClr val="5B6573"/>
                </a:solidFill>
                <a:latin typeface="Calibri" pitchFamily="34" charset="0"/>
                <a:ea typeface="Calibri" pitchFamily="34" charset="-122"/>
                <a:cs typeface="Calibri" pitchFamily="34" charset="-120"/>
              </a:rPr>
              <a:t>If you remember nothing else, remember these patterns and the action they demand.</a:t>
            </a:r>
            <a:endParaRPr lang="en-US" sz="1350" dirty="0"/>
          </a:p>
        </p:txBody>
      </p:sp>
      <p:sp>
        <p:nvSpPr>
          <p:cNvPr id="8" name="Shape 6"/>
          <p:cNvSpPr/>
          <p:nvPr/>
        </p:nvSpPr>
        <p:spPr>
          <a:xfrm>
            <a:off x="502920" y="1920240"/>
            <a:ext cx="11183112" cy="534924"/>
          </a:xfrm>
          <a:prstGeom prst="rect">
            <a:avLst/>
          </a:prstGeom>
          <a:solidFill>
            <a:srgbClr val="EAF1F4"/>
          </a:solidFill>
          <a:ln/>
        </p:spPr>
      </p:sp>
      <p:sp>
        <p:nvSpPr>
          <p:cNvPr id="9" name="Text 7"/>
          <p:cNvSpPr/>
          <p:nvPr/>
        </p:nvSpPr>
        <p:spPr>
          <a:xfrm>
            <a:off x="640080" y="1920240"/>
            <a:ext cx="4572000" cy="534924"/>
          </a:xfrm>
          <a:prstGeom prst="rect">
            <a:avLst/>
          </a:prstGeom>
          <a:noFill/>
          <a:ln/>
        </p:spPr>
        <p:txBody>
          <a:bodyPr wrap="square" rtlCol="0" anchor="ctr"/>
          <a:lstStyle/>
          <a:p>
            <a:pPr marL="0" indent="0">
              <a:buNone/>
            </a:pPr>
            <a:r>
              <a:rPr lang="en-US" sz="1200" dirty="0">
                <a:solidFill>
                  <a:srgbClr val="232C38"/>
                </a:solidFill>
                <a:latin typeface="Calibri" pitchFamily="34" charset="0"/>
                <a:ea typeface="Calibri" pitchFamily="34" charset="-122"/>
                <a:cs typeface="Calibri" pitchFamily="34" charset="-120"/>
              </a:rPr>
              <a:t>Painful red eye + haloes + hazy cornea + fixed pupil</a:t>
            </a:r>
            <a:endParaRPr lang="en-US" sz="1200" dirty="0"/>
          </a:p>
        </p:txBody>
      </p:sp>
      <p:sp>
        <p:nvSpPr>
          <p:cNvPr id="10" name="Text 8"/>
          <p:cNvSpPr/>
          <p:nvPr/>
        </p:nvSpPr>
        <p:spPr>
          <a:xfrm>
            <a:off x="5303520" y="1920240"/>
            <a:ext cx="3108960" cy="534924"/>
          </a:xfrm>
          <a:prstGeom prst="rect">
            <a:avLst/>
          </a:prstGeom>
          <a:noFill/>
          <a:ln/>
        </p:spPr>
        <p:txBody>
          <a:bodyPr wrap="square" rtlCol="0" anchor="ctr"/>
          <a:lstStyle/>
          <a:p>
            <a:pPr marL="0" indent="0">
              <a:buNone/>
            </a:pPr>
            <a:r>
              <a:rPr lang="en-US" sz="1200" b="1" dirty="0">
                <a:solidFill>
                  <a:srgbClr val="152642"/>
                </a:solidFill>
                <a:latin typeface="Calibri" pitchFamily="34" charset="0"/>
                <a:ea typeface="Calibri" pitchFamily="34" charset="-122"/>
                <a:cs typeface="Calibri" pitchFamily="34" charset="-120"/>
              </a:rPr>
              <a:t>Acute angle-closure glaucoma</a:t>
            </a:r>
            <a:endParaRPr lang="en-US" sz="1200" dirty="0"/>
          </a:p>
        </p:txBody>
      </p:sp>
      <p:sp>
        <p:nvSpPr>
          <p:cNvPr id="11" name="Shape 9"/>
          <p:cNvSpPr/>
          <p:nvPr/>
        </p:nvSpPr>
        <p:spPr>
          <a:xfrm>
            <a:off x="8503920" y="1984248"/>
            <a:ext cx="64008" cy="406908"/>
          </a:xfrm>
          <a:prstGeom prst="rect">
            <a:avLst/>
          </a:prstGeom>
          <a:solidFill>
            <a:srgbClr val="C0392B"/>
          </a:solidFill>
          <a:ln/>
        </p:spPr>
      </p:sp>
      <p:sp>
        <p:nvSpPr>
          <p:cNvPr id="12" name="Text 10"/>
          <p:cNvSpPr/>
          <p:nvPr/>
        </p:nvSpPr>
        <p:spPr>
          <a:xfrm>
            <a:off x="8686800" y="1920240"/>
            <a:ext cx="2926080" cy="534924"/>
          </a:xfrm>
          <a:prstGeom prst="rect">
            <a:avLst/>
          </a:prstGeom>
          <a:noFill/>
          <a:ln/>
        </p:spPr>
        <p:txBody>
          <a:bodyPr wrap="square" rtlCol="0" anchor="ctr"/>
          <a:lstStyle/>
          <a:p>
            <a:pPr marL="0" indent="0">
              <a:buNone/>
            </a:pPr>
            <a:r>
              <a:rPr lang="en-US" sz="1150" b="1" dirty="0">
                <a:solidFill>
                  <a:srgbClr val="C0392B"/>
                </a:solidFill>
                <a:latin typeface="Calibri" pitchFamily="34" charset="0"/>
                <a:ea typeface="Calibri" pitchFamily="34" charset="-122"/>
                <a:cs typeface="Calibri" pitchFamily="34" charset="-120"/>
              </a:rPr>
              <a:t>Refer the same hour</a:t>
            </a:r>
            <a:endParaRPr lang="en-US" sz="1150" dirty="0"/>
          </a:p>
        </p:txBody>
      </p:sp>
      <p:sp>
        <p:nvSpPr>
          <p:cNvPr id="13" name="Shape 11"/>
          <p:cNvSpPr/>
          <p:nvPr/>
        </p:nvSpPr>
        <p:spPr>
          <a:xfrm>
            <a:off x="502920" y="2455164"/>
            <a:ext cx="11183112" cy="534924"/>
          </a:xfrm>
          <a:prstGeom prst="rect">
            <a:avLst/>
          </a:prstGeom>
          <a:solidFill>
            <a:srgbClr val="FFFFFF"/>
          </a:solidFill>
          <a:ln/>
        </p:spPr>
      </p:sp>
      <p:sp>
        <p:nvSpPr>
          <p:cNvPr id="14" name="Text 12"/>
          <p:cNvSpPr/>
          <p:nvPr/>
        </p:nvSpPr>
        <p:spPr>
          <a:xfrm>
            <a:off x="640080" y="2455164"/>
            <a:ext cx="4572000" cy="534924"/>
          </a:xfrm>
          <a:prstGeom prst="rect">
            <a:avLst/>
          </a:prstGeom>
          <a:noFill/>
          <a:ln/>
        </p:spPr>
        <p:txBody>
          <a:bodyPr wrap="square" rtlCol="0" anchor="ctr"/>
          <a:lstStyle/>
          <a:p>
            <a:pPr marL="0" indent="0">
              <a:buNone/>
            </a:pPr>
            <a:r>
              <a:rPr lang="en-US" sz="1200" dirty="0">
                <a:solidFill>
                  <a:srgbClr val="232C38"/>
                </a:solidFill>
                <a:latin typeface="Calibri" pitchFamily="34" charset="0"/>
                <a:ea typeface="Calibri" pitchFamily="34" charset="-122"/>
                <a:cs typeface="Calibri" pitchFamily="34" charset="-120"/>
              </a:rPr>
              <a:t>Sudden painless visual loss</a:t>
            </a:r>
            <a:endParaRPr lang="en-US" sz="1200" dirty="0"/>
          </a:p>
        </p:txBody>
      </p:sp>
      <p:sp>
        <p:nvSpPr>
          <p:cNvPr id="15" name="Text 13"/>
          <p:cNvSpPr/>
          <p:nvPr/>
        </p:nvSpPr>
        <p:spPr>
          <a:xfrm>
            <a:off x="5303520" y="2455164"/>
            <a:ext cx="3108960" cy="534924"/>
          </a:xfrm>
          <a:prstGeom prst="rect">
            <a:avLst/>
          </a:prstGeom>
          <a:noFill/>
          <a:ln/>
        </p:spPr>
        <p:txBody>
          <a:bodyPr wrap="square" rtlCol="0" anchor="ctr"/>
          <a:lstStyle/>
          <a:p>
            <a:pPr marL="0" indent="0">
              <a:buNone/>
            </a:pPr>
            <a:r>
              <a:rPr lang="en-US" sz="1200" b="1" dirty="0">
                <a:solidFill>
                  <a:srgbClr val="152642"/>
                </a:solidFill>
                <a:latin typeface="Calibri" pitchFamily="34" charset="0"/>
                <a:ea typeface="Calibri" pitchFamily="34" charset="-122"/>
                <a:cs typeface="Calibri" pitchFamily="34" charset="-120"/>
              </a:rPr>
              <a:t>Artery occlusion / GCA / detachment</a:t>
            </a:r>
            <a:endParaRPr lang="en-US" sz="1200" dirty="0"/>
          </a:p>
        </p:txBody>
      </p:sp>
      <p:sp>
        <p:nvSpPr>
          <p:cNvPr id="16" name="Shape 14"/>
          <p:cNvSpPr/>
          <p:nvPr/>
        </p:nvSpPr>
        <p:spPr>
          <a:xfrm>
            <a:off x="8503920" y="2519172"/>
            <a:ext cx="64008" cy="406908"/>
          </a:xfrm>
          <a:prstGeom prst="rect">
            <a:avLst/>
          </a:prstGeom>
          <a:solidFill>
            <a:srgbClr val="C0392B"/>
          </a:solidFill>
          <a:ln/>
        </p:spPr>
      </p:sp>
      <p:sp>
        <p:nvSpPr>
          <p:cNvPr id="17" name="Text 15"/>
          <p:cNvSpPr/>
          <p:nvPr/>
        </p:nvSpPr>
        <p:spPr>
          <a:xfrm>
            <a:off x="8686800" y="2455164"/>
            <a:ext cx="2926080" cy="534924"/>
          </a:xfrm>
          <a:prstGeom prst="rect">
            <a:avLst/>
          </a:prstGeom>
          <a:noFill/>
          <a:ln/>
        </p:spPr>
        <p:txBody>
          <a:bodyPr wrap="square" rtlCol="0" anchor="ctr"/>
          <a:lstStyle/>
          <a:p>
            <a:pPr marL="0" indent="0">
              <a:buNone/>
            </a:pPr>
            <a:r>
              <a:rPr lang="en-US" sz="1150" b="1" dirty="0">
                <a:solidFill>
                  <a:srgbClr val="C0392B"/>
                </a:solidFill>
                <a:latin typeface="Calibri" pitchFamily="34" charset="0"/>
                <a:ea typeface="Calibri" pitchFamily="34" charset="-122"/>
                <a:cs typeface="Calibri" pitchFamily="34" charset="-120"/>
              </a:rPr>
              <a:t>Emergency — check ESR/CRP if ≥50</a:t>
            </a:r>
            <a:endParaRPr lang="en-US" sz="1150" dirty="0"/>
          </a:p>
        </p:txBody>
      </p:sp>
      <p:sp>
        <p:nvSpPr>
          <p:cNvPr id="18" name="Shape 16"/>
          <p:cNvSpPr/>
          <p:nvPr/>
        </p:nvSpPr>
        <p:spPr>
          <a:xfrm>
            <a:off x="502920" y="2990088"/>
            <a:ext cx="11183112" cy="534924"/>
          </a:xfrm>
          <a:prstGeom prst="rect">
            <a:avLst/>
          </a:prstGeom>
          <a:solidFill>
            <a:srgbClr val="EAF1F4"/>
          </a:solidFill>
          <a:ln/>
        </p:spPr>
      </p:sp>
      <p:sp>
        <p:nvSpPr>
          <p:cNvPr id="19" name="Text 17"/>
          <p:cNvSpPr/>
          <p:nvPr/>
        </p:nvSpPr>
        <p:spPr>
          <a:xfrm>
            <a:off x="640080" y="2990088"/>
            <a:ext cx="4572000" cy="534924"/>
          </a:xfrm>
          <a:prstGeom prst="rect">
            <a:avLst/>
          </a:prstGeom>
          <a:noFill/>
          <a:ln/>
        </p:spPr>
        <p:txBody>
          <a:bodyPr wrap="square" rtlCol="0" anchor="ctr"/>
          <a:lstStyle/>
          <a:p>
            <a:pPr marL="0" indent="0">
              <a:buNone/>
            </a:pPr>
            <a:r>
              <a:rPr lang="en-US" sz="1200" dirty="0">
                <a:solidFill>
                  <a:srgbClr val="232C38"/>
                </a:solidFill>
                <a:latin typeface="Calibri" pitchFamily="34" charset="0"/>
                <a:ea typeface="Calibri" pitchFamily="34" charset="-122"/>
                <a:cs typeface="Calibri" pitchFamily="34" charset="-120"/>
              </a:rPr>
              <a:t>New temporal headache + jaw ache (over 50)</a:t>
            </a:r>
            <a:endParaRPr lang="en-US" sz="1200" dirty="0"/>
          </a:p>
        </p:txBody>
      </p:sp>
      <p:sp>
        <p:nvSpPr>
          <p:cNvPr id="20" name="Text 18"/>
          <p:cNvSpPr/>
          <p:nvPr/>
        </p:nvSpPr>
        <p:spPr>
          <a:xfrm>
            <a:off x="5303520" y="2990088"/>
            <a:ext cx="3108960" cy="534924"/>
          </a:xfrm>
          <a:prstGeom prst="rect">
            <a:avLst/>
          </a:prstGeom>
          <a:noFill/>
          <a:ln/>
        </p:spPr>
        <p:txBody>
          <a:bodyPr wrap="square" rtlCol="0" anchor="ctr"/>
          <a:lstStyle/>
          <a:p>
            <a:pPr marL="0" indent="0">
              <a:buNone/>
            </a:pPr>
            <a:r>
              <a:rPr lang="en-US" sz="1200" b="1" dirty="0">
                <a:solidFill>
                  <a:srgbClr val="152642"/>
                </a:solidFill>
                <a:latin typeface="Calibri" pitchFamily="34" charset="0"/>
                <a:ea typeface="Calibri" pitchFamily="34" charset="-122"/>
                <a:cs typeface="Calibri" pitchFamily="34" charset="-120"/>
              </a:rPr>
              <a:t>Giant cell arteritis</a:t>
            </a:r>
            <a:endParaRPr lang="en-US" sz="1200" dirty="0"/>
          </a:p>
        </p:txBody>
      </p:sp>
      <p:sp>
        <p:nvSpPr>
          <p:cNvPr id="21" name="Shape 19"/>
          <p:cNvSpPr/>
          <p:nvPr/>
        </p:nvSpPr>
        <p:spPr>
          <a:xfrm>
            <a:off x="8503920" y="3054096"/>
            <a:ext cx="64008" cy="406908"/>
          </a:xfrm>
          <a:prstGeom prst="rect">
            <a:avLst/>
          </a:prstGeom>
          <a:solidFill>
            <a:srgbClr val="C0392B"/>
          </a:solidFill>
          <a:ln/>
        </p:spPr>
      </p:sp>
      <p:sp>
        <p:nvSpPr>
          <p:cNvPr id="22" name="Text 20"/>
          <p:cNvSpPr/>
          <p:nvPr/>
        </p:nvSpPr>
        <p:spPr>
          <a:xfrm>
            <a:off x="8686800" y="2990088"/>
            <a:ext cx="2926080" cy="534924"/>
          </a:xfrm>
          <a:prstGeom prst="rect">
            <a:avLst/>
          </a:prstGeom>
          <a:noFill/>
          <a:ln/>
        </p:spPr>
        <p:txBody>
          <a:bodyPr wrap="square" rtlCol="0" anchor="ctr"/>
          <a:lstStyle/>
          <a:p>
            <a:pPr marL="0" indent="0">
              <a:buNone/>
            </a:pPr>
            <a:r>
              <a:rPr lang="en-US" sz="1150" b="1" dirty="0">
                <a:solidFill>
                  <a:srgbClr val="C0392B"/>
                </a:solidFill>
                <a:latin typeface="Calibri" pitchFamily="34" charset="0"/>
                <a:ea typeface="Calibri" pitchFamily="34" charset="-122"/>
                <a:cs typeface="Calibri" pitchFamily="34" charset="-120"/>
              </a:rPr>
              <a:t>Steroids now, don’t wait for tests</a:t>
            </a:r>
            <a:endParaRPr lang="en-US" sz="1150" dirty="0"/>
          </a:p>
        </p:txBody>
      </p:sp>
      <p:sp>
        <p:nvSpPr>
          <p:cNvPr id="23" name="Shape 21"/>
          <p:cNvSpPr/>
          <p:nvPr/>
        </p:nvSpPr>
        <p:spPr>
          <a:xfrm>
            <a:off x="502920" y="3525012"/>
            <a:ext cx="11183112" cy="534924"/>
          </a:xfrm>
          <a:prstGeom prst="rect">
            <a:avLst/>
          </a:prstGeom>
          <a:solidFill>
            <a:srgbClr val="FFFFFF"/>
          </a:solidFill>
          <a:ln/>
        </p:spPr>
      </p:sp>
      <p:sp>
        <p:nvSpPr>
          <p:cNvPr id="24" name="Text 22"/>
          <p:cNvSpPr/>
          <p:nvPr/>
        </p:nvSpPr>
        <p:spPr>
          <a:xfrm>
            <a:off x="640080" y="3525012"/>
            <a:ext cx="4572000" cy="534924"/>
          </a:xfrm>
          <a:prstGeom prst="rect">
            <a:avLst/>
          </a:prstGeom>
          <a:noFill/>
          <a:ln/>
        </p:spPr>
        <p:txBody>
          <a:bodyPr wrap="square" rtlCol="0" anchor="ctr"/>
          <a:lstStyle/>
          <a:p>
            <a:pPr marL="0" indent="0">
              <a:buNone/>
            </a:pPr>
            <a:r>
              <a:rPr lang="en-US" sz="1200" dirty="0">
                <a:solidFill>
                  <a:srgbClr val="232C38"/>
                </a:solidFill>
                <a:latin typeface="Calibri" pitchFamily="34" charset="0"/>
                <a:ea typeface="Calibri" pitchFamily="34" charset="-122"/>
                <a:cs typeface="Calibri" pitchFamily="34" charset="-120"/>
              </a:rPr>
              <a:t>Floaters + flashes + a curtain</a:t>
            </a:r>
            <a:endParaRPr lang="en-US" sz="1200" dirty="0"/>
          </a:p>
        </p:txBody>
      </p:sp>
      <p:sp>
        <p:nvSpPr>
          <p:cNvPr id="25" name="Text 23"/>
          <p:cNvSpPr/>
          <p:nvPr/>
        </p:nvSpPr>
        <p:spPr>
          <a:xfrm>
            <a:off x="5303520" y="3525012"/>
            <a:ext cx="3108960" cy="534924"/>
          </a:xfrm>
          <a:prstGeom prst="rect">
            <a:avLst/>
          </a:prstGeom>
          <a:noFill/>
          <a:ln/>
        </p:spPr>
        <p:txBody>
          <a:bodyPr wrap="square" rtlCol="0" anchor="ctr"/>
          <a:lstStyle/>
          <a:p>
            <a:pPr marL="0" indent="0">
              <a:buNone/>
            </a:pPr>
            <a:r>
              <a:rPr lang="en-US" sz="1200" b="1" dirty="0">
                <a:solidFill>
                  <a:srgbClr val="152642"/>
                </a:solidFill>
                <a:latin typeface="Calibri" pitchFamily="34" charset="0"/>
                <a:ea typeface="Calibri" pitchFamily="34" charset="-122"/>
                <a:cs typeface="Calibri" pitchFamily="34" charset="-120"/>
              </a:rPr>
              <a:t>Retinal detachment</a:t>
            </a:r>
            <a:endParaRPr lang="en-US" sz="1200" dirty="0"/>
          </a:p>
        </p:txBody>
      </p:sp>
      <p:sp>
        <p:nvSpPr>
          <p:cNvPr id="26" name="Shape 24"/>
          <p:cNvSpPr/>
          <p:nvPr/>
        </p:nvSpPr>
        <p:spPr>
          <a:xfrm>
            <a:off x="8503920" y="3589020"/>
            <a:ext cx="64008" cy="406908"/>
          </a:xfrm>
          <a:prstGeom prst="rect">
            <a:avLst/>
          </a:prstGeom>
          <a:solidFill>
            <a:srgbClr val="C0392B"/>
          </a:solidFill>
          <a:ln/>
        </p:spPr>
      </p:sp>
      <p:sp>
        <p:nvSpPr>
          <p:cNvPr id="27" name="Text 25"/>
          <p:cNvSpPr/>
          <p:nvPr/>
        </p:nvSpPr>
        <p:spPr>
          <a:xfrm>
            <a:off x="8686800" y="3525012"/>
            <a:ext cx="2926080" cy="534924"/>
          </a:xfrm>
          <a:prstGeom prst="rect">
            <a:avLst/>
          </a:prstGeom>
          <a:noFill/>
          <a:ln/>
        </p:spPr>
        <p:txBody>
          <a:bodyPr wrap="square" rtlCol="0" anchor="ctr"/>
          <a:lstStyle/>
          <a:p>
            <a:pPr marL="0" indent="0">
              <a:buNone/>
            </a:pPr>
            <a:r>
              <a:rPr lang="en-US" sz="1150" b="1" dirty="0">
                <a:solidFill>
                  <a:srgbClr val="C0392B"/>
                </a:solidFill>
                <a:latin typeface="Calibri" pitchFamily="34" charset="0"/>
                <a:ea typeface="Calibri" pitchFamily="34" charset="-122"/>
                <a:cs typeface="Calibri" pitchFamily="34" charset="-120"/>
              </a:rPr>
              <a:t>Same-day referral</a:t>
            </a:r>
            <a:endParaRPr lang="en-US" sz="1150" dirty="0"/>
          </a:p>
        </p:txBody>
      </p:sp>
      <p:sp>
        <p:nvSpPr>
          <p:cNvPr id="28" name="Shape 26"/>
          <p:cNvSpPr/>
          <p:nvPr/>
        </p:nvSpPr>
        <p:spPr>
          <a:xfrm>
            <a:off x="502920" y="4059936"/>
            <a:ext cx="11183112" cy="534924"/>
          </a:xfrm>
          <a:prstGeom prst="rect">
            <a:avLst/>
          </a:prstGeom>
          <a:solidFill>
            <a:srgbClr val="EAF1F4"/>
          </a:solidFill>
          <a:ln/>
        </p:spPr>
      </p:sp>
      <p:sp>
        <p:nvSpPr>
          <p:cNvPr id="29" name="Text 27"/>
          <p:cNvSpPr/>
          <p:nvPr/>
        </p:nvSpPr>
        <p:spPr>
          <a:xfrm>
            <a:off x="640080" y="4059936"/>
            <a:ext cx="4572000" cy="534924"/>
          </a:xfrm>
          <a:prstGeom prst="rect">
            <a:avLst/>
          </a:prstGeom>
          <a:noFill/>
          <a:ln/>
        </p:spPr>
        <p:txBody>
          <a:bodyPr wrap="square" rtlCol="0" anchor="ctr"/>
          <a:lstStyle/>
          <a:p>
            <a:pPr marL="0" indent="0">
              <a:buNone/>
            </a:pPr>
            <a:r>
              <a:rPr lang="en-US" sz="1200" dirty="0">
                <a:solidFill>
                  <a:srgbClr val="232C38"/>
                </a:solidFill>
                <a:latin typeface="Calibri" pitchFamily="34" charset="0"/>
                <a:ea typeface="Calibri" pitchFamily="34" charset="-122"/>
                <a:cs typeface="Calibri" pitchFamily="34" charset="-120"/>
              </a:rPr>
              <a:t>Chemical splash</a:t>
            </a:r>
            <a:endParaRPr lang="en-US" sz="1200" dirty="0"/>
          </a:p>
        </p:txBody>
      </p:sp>
      <p:sp>
        <p:nvSpPr>
          <p:cNvPr id="30" name="Text 28"/>
          <p:cNvSpPr/>
          <p:nvPr/>
        </p:nvSpPr>
        <p:spPr>
          <a:xfrm>
            <a:off x="5303520" y="4059936"/>
            <a:ext cx="3108960" cy="534924"/>
          </a:xfrm>
          <a:prstGeom prst="rect">
            <a:avLst/>
          </a:prstGeom>
          <a:noFill/>
          <a:ln/>
        </p:spPr>
        <p:txBody>
          <a:bodyPr wrap="square" rtlCol="0" anchor="ctr"/>
          <a:lstStyle/>
          <a:p>
            <a:pPr marL="0" indent="0">
              <a:buNone/>
            </a:pPr>
            <a:r>
              <a:rPr lang="en-US" sz="1200" b="1" dirty="0">
                <a:solidFill>
                  <a:srgbClr val="152642"/>
                </a:solidFill>
                <a:latin typeface="Calibri" pitchFamily="34" charset="0"/>
                <a:ea typeface="Calibri" pitchFamily="34" charset="-122"/>
                <a:cs typeface="Calibri" pitchFamily="34" charset="-120"/>
              </a:rPr>
              <a:t>Chemical burn</a:t>
            </a:r>
            <a:endParaRPr lang="en-US" sz="1200" dirty="0"/>
          </a:p>
        </p:txBody>
      </p:sp>
      <p:sp>
        <p:nvSpPr>
          <p:cNvPr id="31" name="Shape 29"/>
          <p:cNvSpPr/>
          <p:nvPr/>
        </p:nvSpPr>
        <p:spPr>
          <a:xfrm>
            <a:off x="8503920" y="4123944"/>
            <a:ext cx="64008" cy="406908"/>
          </a:xfrm>
          <a:prstGeom prst="rect">
            <a:avLst/>
          </a:prstGeom>
          <a:solidFill>
            <a:srgbClr val="C0392B"/>
          </a:solidFill>
          <a:ln/>
        </p:spPr>
      </p:sp>
      <p:sp>
        <p:nvSpPr>
          <p:cNvPr id="32" name="Text 30"/>
          <p:cNvSpPr/>
          <p:nvPr/>
        </p:nvSpPr>
        <p:spPr>
          <a:xfrm>
            <a:off x="8686800" y="4059936"/>
            <a:ext cx="2926080" cy="534924"/>
          </a:xfrm>
          <a:prstGeom prst="rect">
            <a:avLst/>
          </a:prstGeom>
          <a:noFill/>
          <a:ln/>
        </p:spPr>
        <p:txBody>
          <a:bodyPr wrap="square" rtlCol="0" anchor="ctr"/>
          <a:lstStyle/>
          <a:p>
            <a:pPr marL="0" indent="0">
              <a:buNone/>
            </a:pPr>
            <a:r>
              <a:rPr lang="en-US" sz="1150" b="1" dirty="0">
                <a:solidFill>
                  <a:srgbClr val="C0392B"/>
                </a:solidFill>
                <a:latin typeface="Calibri" pitchFamily="34" charset="0"/>
                <a:ea typeface="Calibri" pitchFamily="34" charset="-122"/>
                <a:cs typeface="Calibri" pitchFamily="34" charset="-120"/>
              </a:rPr>
              <a:t>Irrigate first — before anything</a:t>
            </a:r>
            <a:endParaRPr lang="en-US" sz="1150" dirty="0"/>
          </a:p>
        </p:txBody>
      </p:sp>
      <p:sp>
        <p:nvSpPr>
          <p:cNvPr id="33" name="Shape 31"/>
          <p:cNvSpPr/>
          <p:nvPr/>
        </p:nvSpPr>
        <p:spPr>
          <a:xfrm>
            <a:off x="502920" y="4594860"/>
            <a:ext cx="11183112" cy="534924"/>
          </a:xfrm>
          <a:prstGeom prst="rect">
            <a:avLst/>
          </a:prstGeom>
          <a:solidFill>
            <a:srgbClr val="FFFFFF"/>
          </a:solidFill>
          <a:ln/>
        </p:spPr>
      </p:sp>
      <p:sp>
        <p:nvSpPr>
          <p:cNvPr id="34" name="Text 32"/>
          <p:cNvSpPr/>
          <p:nvPr/>
        </p:nvSpPr>
        <p:spPr>
          <a:xfrm>
            <a:off x="640080" y="4594860"/>
            <a:ext cx="4572000" cy="534924"/>
          </a:xfrm>
          <a:prstGeom prst="rect">
            <a:avLst/>
          </a:prstGeom>
          <a:noFill/>
          <a:ln/>
        </p:spPr>
        <p:txBody>
          <a:bodyPr wrap="square" rtlCol="0" anchor="ctr"/>
          <a:lstStyle/>
          <a:p>
            <a:pPr marL="0" indent="0">
              <a:buNone/>
            </a:pPr>
            <a:r>
              <a:rPr lang="en-US" sz="1200" dirty="0">
                <a:solidFill>
                  <a:srgbClr val="232C38"/>
                </a:solidFill>
                <a:latin typeface="Calibri" pitchFamily="34" charset="0"/>
                <a:ea typeface="Calibri" pitchFamily="34" charset="-122"/>
                <a:cs typeface="Calibri" pitchFamily="34" charset="-120"/>
              </a:rPr>
              <a:t>Contact-lens wearer + painful red eye</a:t>
            </a:r>
            <a:endParaRPr lang="en-US" sz="1200" dirty="0"/>
          </a:p>
        </p:txBody>
      </p:sp>
      <p:sp>
        <p:nvSpPr>
          <p:cNvPr id="35" name="Text 33"/>
          <p:cNvSpPr/>
          <p:nvPr/>
        </p:nvSpPr>
        <p:spPr>
          <a:xfrm>
            <a:off x="5303520" y="4594860"/>
            <a:ext cx="3108960" cy="534924"/>
          </a:xfrm>
          <a:prstGeom prst="rect">
            <a:avLst/>
          </a:prstGeom>
          <a:noFill/>
          <a:ln/>
        </p:spPr>
        <p:txBody>
          <a:bodyPr wrap="square" rtlCol="0" anchor="ctr"/>
          <a:lstStyle/>
          <a:p>
            <a:pPr marL="0" indent="0">
              <a:buNone/>
            </a:pPr>
            <a:r>
              <a:rPr lang="en-US" sz="1200" b="1" dirty="0">
                <a:solidFill>
                  <a:srgbClr val="152642"/>
                </a:solidFill>
                <a:latin typeface="Calibri" pitchFamily="34" charset="0"/>
                <a:ea typeface="Calibri" pitchFamily="34" charset="-122"/>
                <a:cs typeface="Calibri" pitchFamily="34" charset="-120"/>
              </a:rPr>
              <a:t>Corneal ulcer</a:t>
            </a:r>
            <a:endParaRPr lang="en-US" sz="1200" dirty="0"/>
          </a:p>
        </p:txBody>
      </p:sp>
      <p:sp>
        <p:nvSpPr>
          <p:cNvPr id="36" name="Shape 34"/>
          <p:cNvSpPr/>
          <p:nvPr/>
        </p:nvSpPr>
        <p:spPr>
          <a:xfrm>
            <a:off x="8503920" y="4658868"/>
            <a:ext cx="64008" cy="406908"/>
          </a:xfrm>
          <a:prstGeom prst="rect">
            <a:avLst/>
          </a:prstGeom>
          <a:solidFill>
            <a:srgbClr val="C0392B"/>
          </a:solidFill>
          <a:ln/>
        </p:spPr>
      </p:sp>
      <p:sp>
        <p:nvSpPr>
          <p:cNvPr id="37" name="Text 35"/>
          <p:cNvSpPr/>
          <p:nvPr/>
        </p:nvSpPr>
        <p:spPr>
          <a:xfrm>
            <a:off x="8686800" y="4594860"/>
            <a:ext cx="2926080" cy="534924"/>
          </a:xfrm>
          <a:prstGeom prst="rect">
            <a:avLst/>
          </a:prstGeom>
          <a:noFill/>
          <a:ln/>
        </p:spPr>
        <p:txBody>
          <a:bodyPr wrap="square" rtlCol="0" anchor="ctr"/>
          <a:lstStyle/>
          <a:p>
            <a:pPr marL="0" indent="0">
              <a:buNone/>
            </a:pPr>
            <a:r>
              <a:rPr lang="en-US" sz="1150" b="1" dirty="0">
                <a:solidFill>
                  <a:srgbClr val="C0392B"/>
                </a:solidFill>
                <a:latin typeface="Calibri" pitchFamily="34" charset="0"/>
                <a:ea typeface="Calibri" pitchFamily="34" charset="-122"/>
                <a:cs typeface="Calibri" pitchFamily="34" charset="-120"/>
              </a:rPr>
              <a:t>Same-day referral; no steroids</a:t>
            </a:r>
            <a:endParaRPr lang="en-US" sz="1150" dirty="0"/>
          </a:p>
        </p:txBody>
      </p:sp>
      <p:sp>
        <p:nvSpPr>
          <p:cNvPr id="38" name="Shape 36"/>
          <p:cNvSpPr/>
          <p:nvPr/>
        </p:nvSpPr>
        <p:spPr>
          <a:xfrm>
            <a:off x="502920" y="5129784"/>
            <a:ext cx="11183112" cy="534924"/>
          </a:xfrm>
          <a:prstGeom prst="rect">
            <a:avLst/>
          </a:prstGeom>
          <a:solidFill>
            <a:srgbClr val="EAF1F4"/>
          </a:solidFill>
          <a:ln/>
        </p:spPr>
      </p:sp>
      <p:sp>
        <p:nvSpPr>
          <p:cNvPr id="39" name="Text 37"/>
          <p:cNvSpPr/>
          <p:nvPr/>
        </p:nvSpPr>
        <p:spPr>
          <a:xfrm>
            <a:off x="640080" y="5129784"/>
            <a:ext cx="4572000" cy="534924"/>
          </a:xfrm>
          <a:prstGeom prst="rect">
            <a:avLst/>
          </a:prstGeom>
          <a:noFill/>
          <a:ln/>
        </p:spPr>
        <p:txBody>
          <a:bodyPr wrap="square" rtlCol="0" anchor="ctr"/>
          <a:lstStyle/>
          <a:p>
            <a:pPr marL="0" indent="0">
              <a:buNone/>
            </a:pPr>
            <a:r>
              <a:rPr lang="en-US" sz="1200" dirty="0">
                <a:solidFill>
                  <a:srgbClr val="232C38"/>
                </a:solidFill>
                <a:latin typeface="Calibri" pitchFamily="34" charset="0"/>
                <a:ea typeface="Calibri" pitchFamily="34" charset="-122"/>
                <a:cs typeface="Calibri" pitchFamily="34" charset="-120"/>
              </a:rPr>
              <a:t>Rash on tip of nose + eye signs</a:t>
            </a:r>
            <a:endParaRPr lang="en-US" sz="1200" dirty="0"/>
          </a:p>
        </p:txBody>
      </p:sp>
      <p:sp>
        <p:nvSpPr>
          <p:cNvPr id="40" name="Text 38"/>
          <p:cNvSpPr/>
          <p:nvPr/>
        </p:nvSpPr>
        <p:spPr>
          <a:xfrm>
            <a:off x="5303520" y="5129784"/>
            <a:ext cx="3108960" cy="534924"/>
          </a:xfrm>
          <a:prstGeom prst="rect">
            <a:avLst/>
          </a:prstGeom>
          <a:noFill/>
          <a:ln/>
        </p:spPr>
        <p:txBody>
          <a:bodyPr wrap="square" rtlCol="0" anchor="ctr"/>
          <a:lstStyle/>
          <a:p>
            <a:pPr marL="0" indent="0">
              <a:buNone/>
            </a:pPr>
            <a:r>
              <a:rPr lang="en-US" sz="1200" b="1" dirty="0">
                <a:solidFill>
                  <a:srgbClr val="152642"/>
                </a:solidFill>
                <a:latin typeface="Calibri" pitchFamily="34" charset="0"/>
                <a:ea typeface="Calibri" pitchFamily="34" charset="-122"/>
                <a:cs typeface="Calibri" pitchFamily="34" charset="-120"/>
              </a:rPr>
              <a:t>Herpes zoster ophthalmicus</a:t>
            </a:r>
            <a:endParaRPr lang="en-US" sz="1200" dirty="0"/>
          </a:p>
        </p:txBody>
      </p:sp>
      <p:sp>
        <p:nvSpPr>
          <p:cNvPr id="41" name="Shape 39"/>
          <p:cNvSpPr/>
          <p:nvPr/>
        </p:nvSpPr>
        <p:spPr>
          <a:xfrm>
            <a:off x="8503920" y="5193792"/>
            <a:ext cx="64008" cy="406908"/>
          </a:xfrm>
          <a:prstGeom prst="rect">
            <a:avLst/>
          </a:prstGeom>
          <a:solidFill>
            <a:srgbClr val="C0392B"/>
          </a:solidFill>
          <a:ln/>
        </p:spPr>
      </p:sp>
      <p:sp>
        <p:nvSpPr>
          <p:cNvPr id="42" name="Text 40"/>
          <p:cNvSpPr/>
          <p:nvPr/>
        </p:nvSpPr>
        <p:spPr>
          <a:xfrm>
            <a:off x="8686800" y="5129784"/>
            <a:ext cx="2926080" cy="534924"/>
          </a:xfrm>
          <a:prstGeom prst="rect">
            <a:avLst/>
          </a:prstGeom>
          <a:noFill/>
          <a:ln/>
        </p:spPr>
        <p:txBody>
          <a:bodyPr wrap="square" rtlCol="0" anchor="ctr"/>
          <a:lstStyle/>
          <a:p>
            <a:pPr marL="0" indent="0">
              <a:buNone/>
            </a:pPr>
            <a:r>
              <a:rPr lang="en-US" sz="1150" b="1" dirty="0">
                <a:solidFill>
                  <a:srgbClr val="C0392B"/>
                </a:solidFill>
                <a:latin typeface="Calibri" pitchFamily="34" charset="0"/>
                <a:ea typeface="Calibri" pitchFamily="34" charset="-122"/>
                <a:cs typeface="Calibri" pitchFamily="34" charset="-120"/>
              </a:rPr>
              <a:t>Antiviral + same-day ophthalmology</a:t>
            </a:r>
            <a:endParaRPr lang="en-US" sz="1150" dirty="0"/>
          </a:p>
        </p:txBody>
      </p:sp>
      <p:sp>
        <p:nvSpPr>
          <p:cNvPr id="43" name="Shape 41"/>
          <p:cNvSpPr/>
          <p:nvPr/>
        </p:nvSpPr>
        <p:spPr>
          <a:xfrm>
            <a:off x="502920" y="5664708"/>
            <a:ext cx="11183112" cy="534924"/>
          </a:xfrm>
          <a:prstGeom prst="rect">
            <a:avLst/>
          </a:prstGeom>
          <a:solidFill>
            <a:srgbClr val="FFFFFF"/>
          </a:solidFill>
          <a:ln/>
        </p:spPr>
      </p:sp>
      <p:sp>
        <p:nvSpPr>
          <p:cNvPr id="44" name="Text 42"/>
          <p:cNvSpPr/>
          <p:nvPr/>
        </p:nvSpPr>
        <p:spPr>
          <a:xfrm>
            <a:off x="640080" y="5664708"/>
            <a:ext cx="4572000" cy="534924"/>
          </a:xfrm>
          <a:prstGeom prst="rect">
            <a:avLst/>
          </a:prstGeom>
          <a:noFill/>
          <a:ln/>
        </p:spPr>
        <p:txBody>
          <a:bodyPr wrap="square" rtlCol="0" anchor="ctr"/>
          <a:lstStyle/>
          <a:p>
            <a:pPr marL="0" indent="0">
              <a:buNone/>
            </a:pPr>
            <a:r>
              <a:rPr lang="en-US" sz="1200" dirty="0">
                <a:solidFill>
                  <a:srgbClr val="232C38"/>
                </a:solidFill>
                <a:latin typeface="Calibri" pitchFamily="34" charset="0"/>
                <a:ea typeface="Calibri" pitchFamily="34" charset="-122"/>
                <a:cs typeface="Calibri" pitchFamily="34" charset="-120"/>
              </a:rPr>
              <a:t>Dilated pupil + ptosis + pain</a:t>
            </a:r>
            <a:endParaRPr lang="en-US" sz="1200" dirty="0"/>
          </a:p>
        </p:txBody>
      </p:sp>
      <p:sp>
        <p:nvSpPr>
          <p:cNvPr id="45" name="Text 43"/>
          <p:cNvSpPr/>
          <p:nvPr/>
        </p:nvSpPr>
        <p:spPr>
          <a:xfrm>
            <a:off x="5303520" y="5664708"/>
            <a:ext cx="3108960" cy="534924"/>
          </a:xfrm>
          <a:prstGeom prst="rect">
            <a:avLst/>
          </a:prstGeom>
          <a:noFill/>
          <a:ln/>
        </p:spPr>
        <p:txBody>
          <a:bodyPr wrap="square" rtlCol="0" anchor="ctr"/>
          <a:lstStyle/>
          <a:p>
            <a:pPr marL="0" indent="0">
              <a:buNone/>
            </a:pPr>
            <a:r>
              <a:rPr lang="en-US" sz="1200" b="1" dirty="0">
                <a:solidFill>
                  <a:srgbClr val="152642"/>
                </a:solidFill>
                <a:latin typeface="Calibri" pitchFamily="34" charset="0"/>
                <a:ea typeface="Calibri" pitchFamily="34" charset="-122"/>
                <a:cs typeface="Calibri" pitchFamily="34" charset="-120"/>
              </a:rPr>
              <a:t>IIIrd nerve palsy (aneurysm)</a:t>
            </a:r>
            <a:endParaRPr lang="en-US" sz="1200" dirty="0"/>
          </a:p>
        </p:txBody>
      </p:sp>
      <p:sp>
        <p:nvSpPr>
          <p:cNvPr id="46" name="Shape 44"/>
          <p:cNvSpPr/>
          <p:nvPr/>
        </p:nvSpPr>
        <p:spPr>
          <a:xfrm>
            <a:off x="8503920" y="5728716"/>
            <a:ext cx="64008" cy="406908"/>
          </a:xfrm>
          <a:prstGeom prst="rect">
            <a:avLst/>
          </a:prstGeom>
          <a:solidFill>
            <a:srgbClr val="C0392B"/>
          </a:solidFill>
          <a:ln/>
        </p:spPr>
      </p:sp>
      <p:sp>
        <p:nvSpPr>
          <p:cNvPr id="47" name="Text 45"/>
          <p:cNvSpPr/>
          <p:nvPr/>
        </p:nvSpPr>
        <p:spPr>
          <a:xfrm>
            <a:off x="8686800" y="5664708"/>
            <a:ext cx="2926080" cy="534924"/>
          </a:xfrm>
          <a:prstGeom prst="rect">
            <a:avLst/>
          </a:prstGeom>
          <a:noFill/>
          <a:ln/>
        </p:spPr>
        <p:txBody>
          <a:bodyPr wrap="square" rtlCol="0" anchor="ctr"/>
          <a:lstStyle/>
          <a:p>
            <a:pPr marL="0" indent="0">
              <a:buNone/>
            </a:pPr>
            <a:r>
              <a:rPr lang="en-US" sz="1150" b="1" dirty="0">
                <a:solidFill>
                  <a:srgbClr val="C0392B"/>
                </a:solidFill>
                <a:latin typeface="Calibri" pitchFamily="34" charset="0"/>
                <a:ea typeface="Calibri" pitchFamily="34" charset="-122"/>
                <a:cs typeface="Calibri" pitchFamily="34" charset="-120"/>
              </a:rPr>
              <a:t>Emergency imaging</a:t>
            </a:r>
            <a:endParaRPr lang="en-US" sz="1150" dirty="0"/>
          </a:p>
        </p:txBody>
      </p:sp>
      <p:sp>
        <p:nvSpPr>
          <p:cNvPr id="48" name="Shape 46"/>
          <p:cNvSpPr/>
          <p:nvPr/>
        </p:nvSpPr>
        <p:spPr>
          <a:xfrm>
            <a:off x="502920" y="1920240"/>
            <a:ext cx="11183112" cy="0"/>
          </a:xfrm>
          <a:prstGeom prst="line">
            <a:avLst/>
          </a:prstGeom>
          <a:noFill/>
          <a:ln w="12700">
            <a:solidFill>
              <a:srgbClr val="D8DEE6"/>
            </a:solidFill>
            <a:prstDash val="solid"/>
          </a:ln>
        </p:spPr>
      </p:sp>
      <p:sp>
        <p:nvSpPr>
          <p:cNvPr id="49" name="Shape 47"/>
          <p:cNvSpPr/>
          <p:nvPr/>
        </p:nvSpPr>
        <p:spPr>
          <a:xfrm>
            <a:off x="5212080" y="1920240"/>
            <a:ext cx="0" cy="4279392"/>
          </a:xfrm>
          <a:prstGeom prst="line">
            <a:avLst/>
          </a:prstGeom>
          <a:noFill/>
          <a:ln w="12700">
            <a:solidFill>
              <a:srgbClr val="D8DEE6"/>
            </a:solidFill>
            <a:prstDash val="solid"/>
          </a:ln>
        </p:spPr>
      </p:sp>
      <p:sp>
        <p:nvSpPr>
          <p:cNvPr id="50" name="Shape 48"/>
          <p:cNvSpPr/>
          <p:nvPr/>
        </p:nvSpPr>
        <p:spPr>
          <a:xfrm>
            <a:off x="502920" y="6455664"/>
            <a:ext cx="11183112" cy="0"/>
          </a:xfrm>
          <a:prstGeom prst="line">
            <a:avLst/>
          </a:prstGeom>
          <a:noFill/>
          <a:ln w="12700">
            <a:solidFill>
              <a:srgbClr val="D8DEE6"/>
            </a:solidFill>
            <a:prstDash val="solid"/>
          </a:ln>
        </p:spPr>
      </p:sp>
      <p:sp>
        <p:nvSpPr>
          <p:cNvPr id="51" name="Text 49"/>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52" name="Text 50"/>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35</a:t>
            </a:r>
            <a:endParaRPr lang="en-US" sz="900" dirty="0"/>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name="Slide 36">
    <p:bg>
      <p:bgPr>
        <a:solidFill>
          <a:srgbClr val="152642"/>
        </a:solidFill>
        <a:effectLst/>
      </p:bgPr>
    </p:bg>
    <p:spTree>
      <p:nvGrpSpPr>
        <p:cNvPr id="1" name=""/>
        <p:cNvGrpSpPr/>
        <p:nvPr/>
      </p:nvGrpSpPr>
      <p:grpSpPr>
        <a:xfrm>
          <a:off x="0" y="0"/>
          <a:ext cx="0" cy="0"/>
          <a:chOff x="0" y="0"/>
          <a:chExt cx="0" cy="0"/>
        </a:xfrm>
      </p:grpSpPr>
      <p:sp>
        <p:nvSpPr>
          <p:cNvPr id="2" name="Shape 0"/>
          <p:cNvSpPr/>
          <p:nvPr/>
        </p:nvSpPr>
        <p:spPr>
          <a:xfrm>
            <a:off x="-1828800" y="3108960"/>
            <a:ext cx="5943600" cy="5943600"/>
          </a:xfrm>
          <a:prstGeom prst="ellipse">
            <a:avLst/>
          </a:prstGeom>
          <a:solidFill>
            <a:srgbClr val="21385C"/>
          </a:solidFill>
          <a:ln/>
        </p:spPr>
      </p:sp>
      <p:sp>
        <p:nvSpPr>
          <p:cNvPr id="3" name="Shape 1"/>
          <p:cNvSpPr/>
          <p:nvPr/>
        </p:nvSpPr>
        <p:spPr>
          <a:xfrm>
            <a:off x="731520" y="777240"/>
            <a:ext cx="5120640" cy="603504"/>
          </a:xfrm>
          <a:prstGeom prst="rect">
            <a:avLst/>
          </a:prstGeom>
          <a:solidFill>
            <a:srgbClr val="E8772E"/>
          </a:solidFill>
          <a:ln/>
        </p:spPr>
      </p:sp>
      <p:sp>
        <p:nvSpPr>
          <p:cNvPr id="4" name="Text 2"/>
          <p:cNvSpPr/>
          <p:nvPr/>
        </p:nvSpPr>
        <p:spPr>
          <a:xfrm>
            <a:off x="822960" y="777240"/>
            <a:ext cx="5029200" cy="603504"/>
          </a:xfrm>
          <a:prstGeom prst="rect">
            <a:avLst/>
          </a:prstGeom>
          <a:noFill/>
          <a:ln/>
        </p:spPr>
        <p:txBody>
          <a:bodyPr wrap="square" rtlCol="0" anchor="ctr"/>
          <a:lstStyle/>
          <a:p>
            <a:pPr marL="0" indent="0">
              <a:buNone/>
            </a:pPr>
            <a:r>
              <a:rPr lang="en-US" sz="1500" b="1" kern="0" spc="100" dirty="0">
                <a:solidFill>
                  <a:srgbClr val="FFFFFF"/>
                </a:solidFill>
                <a:latin typeface="Calibri" pitchFamily="34" charset="0"/>
                <a:ea typeface="Calibri" pitchFamily="34" charset="-122"/>
                <a:cs typeface="Calibri" pitchFamily="34" charset="-120"/>
              </a:rPr>
              <a:t>BRADFORD VTS TEACHING AIDS</a:t>
            </a:r>
            <a:endParaRPr lang="en-US" sz="1500" dirty="0"/>
          </a:p>
        </p:txBody>
      </p:sp>
      <p:sp>
        <p:nvSpPr>
          <p:cNvPr id="5" name="Text 3"/>
          <p:cNvSpPr/>
          <p:nvPr/>
        </p:nvSpPr>
        <p:spPr>
          <a:xfrm>
            <a:off x="731520" y="1554480"/>
            <a:ext cx="8229600" cy="822960"/>
          </a:xfrm>
          <a:prstGeom prst="rect">
            <a:avLst/>
          </a:prstGeom>
          <a:noFill/>
          <a:ln/>
        </p:spPr>
        <p:txBody>
          <a:bodyPr wrap="square" rtlCol="0" anchor="ctr"/>
          <a:lstStyle/>
          <a:p>
            <a:pPr marL="0" indent="0">
              <a:buNone/>
            </a:pPr>
            <a:r>
              <a:rPr lang="en-US" sz="4000" b="1" dirty="0">
                <a:solidFill>
                  <a:srgbClr val="FFFFFF"/>
                </a:solidFill>
                <a:latin typeface="Calibri" pitchFamily="34" charset="0"/>
                <a:ea typeface="Calibri" pitchFamily="34" charset="-122"/>
                <a:cs typeface="Calibri" pitchFamily="34" charset="-120"/>
              </a:rPr>
              <a:t>Thank you</a:t>
            </a:r>
            <a:endParaRPr lang="en-US" sz="4000" dirty="0"/>
          </a:p>
        </p:txBody>
      </p:sp>
      <p:sp>
        <p:nvSpPr>
          <p:cNvPr id="6" name="Text 4"/>
          <p:cNvSpPr/>
          <p:nvPr/>
        </p:nvSpPr>
        <p:spPr>
          <a:xfrm>
            <a:off x="731520" y="2377440"/>
            <a:ext cx="10058400" cy="457200"/>
          </a:xfrm>
          <a:prstGeom prst="rect">
            <a:avLst/>
          </a:prstGeom>
          <a:noFill/>
          <a:ln/>
        </p:spPr>
        <p:txBody>
          <a:bodyPr wrap="square" rtlCol="0" anchor="ctr"/>
          <a:lstStyle/>
          <a:p>
            <a:pPr marL="0" indent="0">
              <a:buNone/>
            </a:pPr>
            <a:r>
              <a:rPr lang="en-US" sz="1700" i="1" dirty="0">
                <a:solidFill>
                  <a:srgbClr val="168A8A"/>
                </a:solidFill>
                <a:latin typeface="Calibri" pitchFamily="34" charset="0"/>
                <a:ea typeface="Calibri" pitchFamily="34" charset="-122"/>
                <a:cs typeface="Calibri" pitchFamily="34" charset="-120"/>
              </a:rPr>
              <a:t>See it · Treat it · Refer it — in the right time-frame.</a:t>
            </a:r>
            <a:endParaRPr lang="en-US" sz="1700" dirty="0"/>
          </a:p>
        </p:txBody>
      </p:sp>
      <p:sp>
        <p:nvSpPr>
          <p:cNvPr id="7" name="Shape 5"/>
          <p:cNvSpPr/>
          <p:nvPr/>
        </p:nvSpPr>
        <p:spPr>
          <a:xfrm>
            <a:off x="731520" y="3063240"/>
            <a:ext cx="10698480" cy="2651760"/>
          </a:xfrm>
          <a:prstGeom prst="roundRect">
            <a:avLst>
              <a:gd name="adj" fmla="val 3103"/>
            </a:avLst>
          </a:prstGeom>
          <a:solidFill>
            <a:srgbClr val="1B2C49"/>
          </a:solidFill>
          <a:ln w="12700">
            <a:solidFill>
              <a:srgbClr val="D8DEE6"/>
            </a:solidFill>
            <a:prstDash val="solid"/>
          </a:ln>
          <a:effectLst>
            <a:outerShdw blurRad="88900" dist="38100" dir="8100000" algn="bl" rotWithShape="0">
              <a:srgbClr val="8995A6">
                <a:alpha val="22000"/>
              </a:srgbClr>
            </a:outerShdw>
          </a:effectLst>
        </p:spPr>
      </p:sp>
      <p:sp>
        <p:nvSpPr>
          <p:cNvPr id="8" name="Shape 6"/>
          <p:cNvSpPr/>
          <p:nvPr/>
        </p:nvSpPr>
        <p:spPr>
          <a:xfrm>
            <a:off x="731520" y="3063240"/>
            <a:ext cx="128016" cy="2651760"/>
          </a:xfrm>
          <a:prstGeom prst="rect">
            <a:avLst/>
          </a:prstGeom>
          <a:solidFill>
            <a:srgbClr val="E8772E"/>
          </a:solidFill>
          <a:ln/>
        </p:spPr>
      </p:sp>
      <p:sp>
        <p:nvSpPr>
          <p:cNvPr id="9" name="Text 7"/>
          <p:cNvSpPr/>
          <p:nvPr/>
        </p:nvSpPr>
        <p:spPr>
          <a:xfrm>
            <a:off x="1005840" y="3200400"/>
            <a:ext cx="10058400" cy="411480"/>
          </a:xfrm>
          <a:prstGeom prst="rect">
            <a:avLst/>
          </a:prstGeom>
          <a:noFill/>
          <a:ln/>
        </p:spPr>
        <p:txBody>
          <a:bodyPr wrap="square" rtlCol="0" anchor="ctr"/>
          <a:lstStyle/>
          <a:p>
            <a:pPr marL="0" indent="0">
              <a:buNone/>
            </a:pPr>
            <a:r>
              <a:rPr lang="en-US" sz="1500" b="1" dirty="0">
                <a:solidFill>
                  <a:srgbClr val="FFFFFF"/>
                </a:solidFill>
                <a:latin typeface="Calibri" pitchFamily="34" charset="0"/>
                <a:ea typeface="Calibri" pitchFamily="34" charset="-122"/>
                <a:cs typeface="Calibri" pitchFamily="34" charset="-120"/>
              </a:rPr>
              <a:t>Key sources (verify the live version before clinical use)</a:t>
            </a:r>
            <a:endParaRPr lang="en-US" sz="1500" dirty="0"/>
          </a:p>
        </p:txBody>
      </p:sp>
      <p:sp>
        <p:nvSpPr>
          <p:cNvPr id="10" name="Text 8"/>
          <p:cNvSpPr/>
          <p:nvPr/>
        </p:nvSpPr>
        <p:spPr>
          <a:xfrm>
            <a:off x="1005840" y="3639312"/>
            <a:ext cx="10149840" cy="2011680"/>
          </a:xfrm>
          <a:prstGeom prst="rect">
            <a:avLst/>
          </a:prstGeom>
          <a:noFill/>
          <a:ln/>
        </p:spPr>
        <p:txBody>
          <a:bodyPr wrap="square" rtlCol="0" anchor="t"/>
          <a:lstStyle/>
          <a:p>
            <a:pPr marL="177800" indent="-177800">
              <a:lnSpc>
                <a:spcPct val="100000"/>
              </a:lnSpc>
              <a:spcAft>
                <a:spcPts val="700"/>
              </a:spcAft>
              <a:buSzPct val="100000"/>
              <a:buChar char="•"/>
            </a:pPr>
            <a:r>
              <a:rPr lang="en-US" sz="1250" dirty="0">
                <a:solidFill>
                  <a:srgbClr val="D7E0EC"/>
                </a:solidFill>
                <a:latin typeface="Calibri" pitchFamily="34" charset="0"/>
                <a:ea typeface="Calibri" pitchFamily="34" charset="-122"/>
                <a:cs typeface="Calibri" pitchFamily="34" charset="-120"/>
              </a:rPr>
              <a:t>NICE Clinical Knowledge Summaries (CKS): Red eye · Conjunctivitis · Uveitis · Giant cell arteritis · Shingles · Sudden visual loss · Eye injury · Cellulitis.</a:t>
            </a:r>
            <a:endParaRPr lang="en-US" sz="1250" dirty="0"/>
          </a:p>
          <a:p>
            <a:pPr marL="177800" indent="-177800">
              <a:lnSpc>
                <a:spcPct val="100000"/>
              </a:lnSpc>
              <a:spcAft>
                <a:spcPts val="700"/>
              </a:spcAft>
              <a:buSzPct val="100000"/>
              <a:buChar char="•"/>
            </a:pPr>
            <a:r>
              <a:rPr lang="en-US" sz="1250" dirty="0">
                <a:solidFill>
                  <a:srgbClr val="D7E0EC"/>
                </a:solidFill>
                <a:latin typeface="Calibri" pitchFamily="34" charset="0"/>
                <a:ea typeface="Calibri" pitchFamily="34" charset="-122"/>
                <a:cs typeface="Calibri" pitchFamily="34" charset="-120"/>
              </a:rPr>
              <a:t>British National Formulary (BNF) — for all drug names, doses and cautions.</a:t>
            </a:r>
            <a:endParaRPr lang="en-US" sz="1250" dirty="0"/>
          </a:p>
          <a:p>
            <a:pPr marL="177800" indent="-177800">
              <a:lnSpc>
                <a:spcPct val="100000"/>
              </a:lnSpc>
              <a:spcAft>
                <a:spcPts val="700"/>
              </a:spcAft>
              <a:buSzPct val="100000"/>
              <a:buChar char="•"/>
            </a:pPr>
            <a:r>
              <a:rPr lang="en-US" sz="1250" dirty="0">
                <a:solidFill>
                  <a:srgbClr val="D7E0EC"/>
                </a:solidFill>
                <a:latin typeface="Calibri" pitchFamily="34" charset="0"/>
                <a:ea typeface="Calibri" pitchFamily="34" charset="-122"/>
                <a:cs typeface="Calibri" pitchFamily="34" charset="-120"/>
              </a:rPr>
              <a:t>Royal College of Ophthalmologists (RCOphth) clinical guidelines and referral pathways.</a:t>
            </a:r>
            <a:endParaRPr lang="en-US" sz="1250" dirty="0"/>
          </a:p>
          <a:p>
            <a:pPr marL="177800" indent="-177800">
              <a:lnSpc>
                <a:spcPct val="100000"/>
              </a:lnSpc>
              <a:spcAft>
                <a:spcPts val="700"/>
              </a:spcAft>
              <a:buSzPct val="100000"/>
              <a:buChar char="•"/>
            </a:pPr>
            <a:r>
              <a:rPr lang="en-US" sz="1250" dirty="0">
                <a:solidFill>
                  <a:srgbClr val="D7E0EC"/>
                </a:solidFill>
                <a:latin typeface="Calibri" pitchFamily="34" charset="0"/>
                <a:ea typeface="Calibri" pitchFamily="34" charset="-122"/>
                <a:cs typeface="Calibri" pitchFamily="34" charset="-120"/>
              </a:rPr>
              <a:t>Original teaching material: “Ocular Emergencies” (Smith &amp; Nephew, Booklet No. 4) and “Common Eye Emergencies”, N. Kafil-Hussain, Consultant Ophthalmic Surgeon.</a:t>
            </a:r>
            <a:endParaRPr lang="en-US" sz="1250" dirty="0"/>
          </a:p>
        </p:txBody>
      </p:sp>
      <p:sp>
        <p:nvSpPr>
          <p:cNvPr id="11" name="Text 9"/>
          <p:cNvSpPr/>
          <p:nvPr/>
        </p:nvSpPr>
        <p:spPr>
          <a:xfrm>
            <a:off x="731520" y="5989320"/>
            <a:ext cx="10698480" cy="457200"/>
          </a:xfrm>
          <a:prstGeom prst="rect">
            <a:avLst/>
          </a:prstGeom>
          <a:noFill/>
          <a:ln/>
        </p:spPr>
        <p:txBody>
          <a:bodyPr wrap="square" rtlCol="0" anchor="ctr"/>
          <a:lstStyle/>
          <a:p>
            <a:pPr marL="0" indent="0">
              <a:buNone/>
            </a:pPr>
            <a:r>
              <a:rPr lang="en-US" sz="1100" i="1" dirty="0">
                <a:solidFill>
                  <a:srgbClr val="8FA0B5"/>
                </a:solidFill>
                <a:latin typeface="Calibri" pitchFamily="34" charset="0"/>
                <a:ea typeface="Calibri" pitchFamily="34" charset="-122"/>
                <a:cs typeface="Calibri" pitchFamily="34" charset="-120"/>
              </a:rPr>
              <a:t>This deck is a teaching aid only and does not replace current national guidance, local policy, or specialist advice. June 2026.</a:t>
            </a:r>
            <a:endParaRPr lang="en-US" sz="11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Why this matters</a:t>
            </a:r>
            <a:endParaRPr lang="en-US" sz="3000" dirty="0"/>
          </a:p>
        </p:txBody>
      </p:sp>
      <p:sp>
        <p:nvSpPr>
          <p:cNvPr id="5" name="Text 3"/>
          <p:cNvSpPr/>
          <p:nvPr/>
        </p:nvSpPr>
        <p:spPr>
          <a:xfrm>
            <a:off x="502920" y="1417320"/>
            <a:ext cx="11155680" cy="640080"/>
          </a:xfrm>
          <a:prstGeom prst="rect">
            <a:avLst/>
          </a:prstGeom>
          <a:noFill/>
          <a:ln/>
        </p:spPr>
        <p:txBody>
          <a:bodyPr wrap="square" rtlCol="0" anchor="t"/>
          <a:lstStyle/>
          <a:p>
            <a:pPr marL="0" indent="0">
              <a:buNone/>
            </a:pPr>
            <a:r>
              <a:rPr lang="en-US" sz="1450" dirty="0">
                <a:solidFill>
                  <a:srgbClr val="232C38"/>
                </a:solidFill>
                <a:latin typeface="Calibri" pitchFamily="34" charset="0"/>
                <a:ea typeface="Calibri" pitchFamily="34" charset="-122"/>
                <a:cs typeface="Calibri" pitchFamily="34" charset="-120"/>
              </a:rPr>
              <a:t>Most eye problems reach a clinician in primary care first — yet a 2008 survey of 150 GP practices (Sheffield) found big gaps in confidence and skills:</a:t>
            </a:r>
            <a:endParaRPr lang="en-US" sz="1450" dirty="0"/>
          </a:p>
        </p:txBody>
      </p:sp>
      <p:graphicFrame>
        <p:nvGraphicFramePr>
          <p:cNvPr id="6" name="Chart 0"/>
          <p:cNvGraphicFramePr/>
          <p:nvPr/>
        </p:nvGraphicFramePr>
        <p:xfrm>
          <a:off x="502920" y="2240280"/>
          <a:ext cx="6949440" cy="3840480"/>
        </p:xfrm>
        <a:graphic>
          <a:graphicData uri="http://schemas.openxmlformats.org/drawingml/2006/chart">
            <c:chart xmlns:c="http://schemas.openxmlformats.org/drawingml/2006/chart" xmlns:r="http://schemas.openxmlformats.org/officeDocument/2006/relationships" r:id="rId3"/>
          </a:graphicData>
        </a:graphic>
      </p:graphicFrame>
      <p:sp>
        <p:nvSpPr>
          <p:cNvPr id="7" name="Shape 4"/>
          <p:cNvSpPr/>
          <p:nvPr/>
        </p:nvSpPr>
        <p:spPr>
          <a:xfrm>
            <a:off x="7726680" y="2240280"/>
            <a:ext cx="3959352" cy="3840480"/>
          </a:xfrm>
          <a:prstGeom prst="roundRect">
            <a:avLst>
              <a:gd name="adj" fmla="val 2143"/>
            </a:avLst>
          </a:prstGeom>
          <a:solidFill>
            <a:srgbClr val="FBEDE1"/>
          </a:solidFill>
          <a:ln w="12700">
            <a:solidFill>
              <a:srgbClr val="D8DEE6"/>
            </a:solidFill>
            <a:prstDash val="solid"/>
          </a:ln>
          <a:effectLst>
            <a:outerShdw blurRad="88900" dist="38100" dir="8100000" algn="bl" rotWithShape="0">
              <a:srgbClr val="8995A6">
                <a:alpha val="22000"/>
              </a:srgbClr>
            </a:outerShdw>
          </a:effectLst>
        </p:spPr>
      </p:sp>
      <p:sp>
        <p:nvSpPr>
          <p:cNvPr id="8" name="Shape 5"/>
          <p:cNvSpPr/>
          <p:nvPr/>
        </p:nvSpPr>
        <p:spPr>
          <a:xfrm>
            <a:off x="7726680" y="2313432"/>
            <a:ext cx="91440" cy="3694176"/>
          </a:xfrm>
          <a:prstGeom prst="rect">
            <a:avLst/>
          </a:prstGeom>
          <a:solidFill>
            <a:srgbClr val="E8772E"/>
          </a:solidFill>
          <a:ln/>
        </p:spPr>
      </p:sp>
      <p:sp>
        <p:nvSpPr>
          <p:cNvPr id="9" name="Text 6"/>
          <p:cNvSpPr/>
          <p:nvPr/>
        </p:nvSpPr>
        <p:spPr>
          <a:xfrm>
            <a:off x="7955280" y="2423160"/>
            <a:ext cx="3566160" cy="365760"/>
          </a:xfrm>
          <a:prstGeom prst="rect">
            <a:avLst/>
          </a:prstGeom>
          <a:noFill/>
          <a:ln/>
        </p:spPr>
        <p:txBody>
          <a:bodyPr wrap="square" rtlCol="0" anchor="ctr"/>
          <a:lstStyle/>
          <a:p>
            <a:pPr marL="0" indent="0">
              <a:buNone/>
            </a:pPr>
            <a:r>
              <a:rPr lang="en-US" sz="1500" b="1" dirty="0">
                <a:solidFill>
                  <a:srgbClr val="152642"/>
                </a:solidFill>
                <a:latin typeface="Calibri" pitchFamily="34" charset="0"/>
                <a:ea typeface="Calibri" pitchFamily="34" charset="-122"/>
                <a:cs typeface="Calibri" pitchFamily="34" charset="-120"/>
              </a:rPr>
              <a:t>The takeaway</a:t>
            </a:r>
            <a:endParaRPr lang="en-US" sz="1500" dirty="0"/>
          </a:p>
        </p:txBody>
      </p:sp>
      <p:sp>
        <p:nvSpPr>
          <p:cNvPr id="10" name="Text 7"/>
          <p:cNvSpPr/>
          <p:nvPr/>
        </p:nvSpPr>
        <p:spPr>
          <a:xfrm>
            <a:off x="7955280" y="2880360"/>
            <a:ext cx="3520440" cy="3017520"/>
          </a:xfrm>
          <a:prstGeom prst="rect">
            <a:avLst/>
          </a:prstGeom>
          <a:noFill/>
          <a:ln/>
        </p:spPr>
        <p:txBody>
          <a:bodyPr wrap="square" rtlCol="0" anchor="t"/>
          <a:lstStyle/>
          <a:p>
            <a:pPr marL="177800" indent="-177800">
              <a:lnSpc>
                <a:spcPct val="100000"/>
              </a:lnSpc>
              <a:spcAft>
                <a:spcPts val="900"/>
              </a:spcAft>
              <a:buSzPct val="100000"/>
              <a:buChar char="•"/>
            </a:pPr>
            <a:r>
              <a:rPr lang="en-US" sz="1300" b="1" dirty="0">
                <a:solidFill>
                  <a:srgbClr val="232C38"/>
                </a:solidFill>
                <a:latin typeface="Calibri" pitchFamily="34" charset="0"/>
                <a:ea typeface="Calibri" pitchFamily="34" charset="-122"/>
                <a:cs typeface="Calibri" pitchFamily="34" charset="-120"/>
              </a:rPr>
              <a:t>A simple, reliable routine beats clever kit.</a:t>
            </a:r>
            <a:endParaRPr lang="en-US" sz="1300" dirty="0"/>
          </a:p>
          <a:p>
            <a:pPr marL="177800" indent="-177800">
              <a:lnSpc>
                <a:spcPct val="100000"/>
              </a:lnSpc>
              <a:spcAft>
                <a:spcPts val="900"/>
              </a:spcAft>
              <a:buSzPct val="100000"/>
              <a:buChar char="•"/>
            </a:pPr>
            <a:r>
              <a:rPr lang="en-US" sz="1300" dirty="0">
                <a:solidFill>
                  <a:srgbClr val="232C38"/>
                </a:solidFill>
                <a:latin typeface="Calibri" pitchFamily="34" charset="0"/>
                <a:ea typeface="Calibri" pitchFamily="34" charset="-122"/>
                <a:cs typeface="Calibri" pitchFamily="34" charset="-120"/>
              </a:rPr>
              <a:t>Vision + pinhole, a bright torch, fluorescein and the pupils answer most questions.</a:t>
            </a:r>
            <a:endParaRPr lang="en-US" sz="1300" dirty="0"/>
          </a:p>
          <a:p>
            <a:pPr marL="177800" indent="-177800">
              <a:lnSpc>
                <a:spcPct val="100000"/>
              </a:lnSpc>
              <a:spcAft>
                <a:spcPts val="900"/>
              </a:spcAft>
              <a:buSzPct val="100000"/>
              <a:buChar char="•"/>
            </a:pPr>
            <a:r>
              <a:rPr lang="en-US" sz="1300" dirty="0">
                <a:solidFill>
                  <a:srgbClr val="232C38"/>
                </a:solidFill>
                <a:latin typeface="Calibri" pitchFamily="34" charset="0"/>
                <a:ea typeface="Calibri" pitchFamily="34" charset="-122"/>
                <a:cs typeface="Calibri" pitchFamily="34" charset="-120"/>
              </a:rPr>
              <a:t>Knowing the few true emergencies — and where to send them — saves sight.</a:t>
            </a:r>
            <a:endParaRPr lang="en-US" sz="1300" dirty="0"/>
          </a:p>
        </p:txBody>
      </p:sp>
      <p:sp>
        <p:nvSpPr>
          <p:cNvPr id="11" name="Shape 8"/>
          <p:cNvSpPr/>
          <p:nvPr/>
        </p:nvSpPr>
        <p:spPr>
          <a:xfrm>
            <a:off x="502920" y="6455664"/>
            <a:ext cx="11183112" cy="0"/>
          </a:xfrm>
          <a:prstGeom prst="line">
            <a:avLst/>
          </a:prstGeom>
          <a:noFill/>
          <a:ln w="12700">
            <a:solidFill>
              <a:srgbClr val="D8DEE6"/>
            </a:solidFill>
            <a:prstDash val="solid"/>
          </a:ln>
        </p:spPr>
      </p:sp>
      <p:sp>
        <p:nvSpPr>
          <p:cNvPr id="12" name="Text 9"/>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13" name="Text 10"/>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4</a:t>
            </a:r>
            <a:endParaRPr lang="en-US" sz="9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A quick refresher: the eye</a:t>
            </a:r>
            <a:endParaRPr lang="en-US" sz="3000" dirty="0"/>
          </a:p>
        </p:txBody>
      </p:sp>
      <p:sp>
        <p:nvSpPr>
          <p:cNvPr id="5" name="Shape 3"/>
          <p:cNvSpPr/>
          <p:nvPr/>
        </p:nvSpPr>
        <p:spPr>
          <a:xfrm>
            <a:off x="502920" y="1417320"/>
            <a:ext cx="6675120" cy="3703320"/>
          </a:xfrm>
          <a:prstGeom prst="roundRect">
            <a:avLst>
              <a:gd name="adj" fmla="val 2222"/>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pic>
        <p:nvPicPr>
          <p:cNvPr id="6" name="Image 0" descr="/home/claude/img/eye_anatomy.png"/>
          <p:cNvPicPr>
            <a:picLocks noChangeAspect="1"/>
          </p:cNvPicPr>
          <p:nvPr/>
        </p:nvPicPr>
        <p:blipFill>
          <a:blip r:embed="rId3"/>
          <a:srcRect/>
          <a:stretch/>
        </p:blipFill>
        <p:spPr>
          <a:xfrm>
            <a:off x="1284514" y="1508760"/>
            <a:ext cx="5067300" cy="3520440"/>
          </a:xfrm>
          <a:prstGeom prst="rect">
            <a:avLst/>
          </a:prstGeom>
        </p:spPr>
      </p:pic>
      <p:sp>
        <p:nvSpPr>
          <p:cNvPr id="10" name="Shape 6"/>
          <p:cNvSpPr/>
          <p:nvPr/>
        </p:nvSpPr>
        <p:spPr>
          <a:xfrm>
            <a:off x="7360920" y="1417320"/>
            <a:ext cx="4325112" cy="4892040"/>
          </a:xfrm>
          <a:prstGeom prst="roundRect">
            <a:avLst>
              <a:gd name="adj" fmla="val 1903"/>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1" name="Shape 7"/>
          <p:cNvSpPr/>
          <p:nvPr/>
        </p:nvSpPr>
        <p:spPr>
          <a:xfrm>
            <a:off x="7360920" y="1490472"/>
            <a:ext cx="91440" cy="4745736"/>
          </a:xfrm>
          <a:prstGeom prst="rect">
            <a:avLst/>
          </a:prstGeom>
          <a:solidFill>
            <a:srgbClr val="168A8A"/>
          </a:solidFill>
          <a:ln/>
        </p:spPr>
      </p:sp>
      <p:sp>
        <p:nvSpPr>
          <p:cNvPr id="12" name="Text 8"/>
          <p:cNvSpPr/>
          <p:nvPr/>
        </p:nvSpPr>
        <p:spPr>
          <a:xfrm>
            <a:off x="7589520" y="1572768"/>
            <a:ext cx="3931920" cy="365760"/>
          </a:xfrm>
          <a:prstGeom prst="rect">
            <a:avLst/>
          </a:prstGeom>
          <a:noFill/>
          <a:ln/>
        </p:spPr>
        <p:txBody>
          <a:bodyPr wrap="square" rtlCol="0" anchor="ctr"/>
          <a:lstStyle/>
          <a:p>
            <a:pPr marL="0" indent="0">
              <a:buNone/>
            </a:pPr>
            <a:r>
              <a:rPr lang="en-US" sz="1500" b="1" dirty="0">
                <a:solidFill>
                  <a:srgbClr val="152642"/>
                </a:solidFill>
                <a:latin typeface="Calibri" pitchFamily="34" charset="0"/>
                <a:ea typeface="Calibri" pitchFamily="34" charset="-122"/>
                <a:cs typeface="Calibri" pitchFamily="34" charset="-120"/>
              </a:rPr>
              <a:t>Three things to fix in your mind</a:t>
            </a:r>
            <a:endParaRPr lang="en-US" sz="1500" dirty="0"/>
          </a:p>
        </p:txBody>
      </p:sp>
      <p:sp>
        <p:nvSpPr>
          <p:cNvPr id="13" name="Text 9"/>
          <p:cNvSpPr/>
          <p:nvPr/>
        </p:nvSpPr>
        <p:spPr>
          <a:xfrm>
            <a:off x="7589520" y="2011680"/>
            <a:ext cx="3931920" cy="4206240"/>
          </a:xfrm>
          <a:prstGeom prst="rect">
            <a:avLst/>
          </a:prstGeom>
          <a:noFill/>
          <a:ln/>
        </p:spPr>
        <p:txBody>
          <a:bodyPr wrap="square" rtlCol="0" anchor="t"/>
          <a:lstStyle/>
          <a:p>
            <a:pPr marL="177800" indent="-177800">
              <a:lnSpc>
                <a:spcPct val="100000"/>
              </a:lnSpc>
              <a:spcAft>
                <a:spcPts val="600"/>
              </a:spcAft>
              <a:buSzPct val="100000"/>
              <a:buChar char="•"/>
            </a:pPr>
            <a:r>
              <a:rPr lang="en-US" sz="1280" b="1" dirty="0">
                <a:solidFill>
                  <a:srgbClr val="232C38"/>
                </a:solidFill>
                <a:latin typeface="Calibri" pitchFamily="34" charset="0"/>
                <a:ea typeface="Calibri" pitchFamily="34" charset="-122"/>
                <a:cs typeface="Calibri" pitchFamily="34" charset="-120"/>
              </a:rPr>
              <a:t>The cornea is the windscreen.</a:t>
            </a:r>
            <a:endParaRPr lang="en-US" sz="1280" dirty="0"/>
          </a:p>
          <a:p>
            <a:pPr marL="177800" indent="-177800">
              <a:lnSpc>
                <a:spcPct val="100000"/>
              </a:lnSpc>
              <a:spcAft>
                <a:spcPts val="600"/>
              </a:spcAft>
              <a:buSzPct val="100000"/>
              <a:buChar char="•"/>
            </a:pPr>
            <a:r>
              <a:rPr lang="en-US" sz="1280" dirty="0">
                <a:solidFill>
                  <a:srgbClr val="232C38"/>
                </a:solidFill>
                <a:latin typeface="Calibri" pitchFamily="34" charset="0"/>
                <a:ea typeface="Calibri" pitchFamily="34" charset="-122"/>
                <a:cs typeface="Calibri" pitchFamily="34" charset="-120"/>
              </a:rPr>
              <a:t>Clear, sensitive, and the most vulnerable surface — it must stay clear to see.</a:t>
            </a:r>
            <a:endParaRPr lang="en-US" sz="1280" dirty="0"/>
          </a:p>
          <a:p>
            <a:pPr marL="177800" indent="-177800">
              <a:lnSpc>
                <a:spcPct val="100000"/>
              </a:lnSpc>
              <a:spcAft>
                <a:spcPts val="600"/>
              </a:spcAft>
              <a:buSzPct val="100000"/>
              <a:buChar char="•"/>
            </a:pPr>
            <a:r>
              <a:rPr lang="en-US" sz="1280" b="1" dirty="0">
                <a:solidFill>
                  <a:srgbClr val="232C38"/>
                </a:solidFill>
                <a:latin typeface="Calibri" pitchFamily="34" charset="0"/>
                <a:ea typeface="Calibri" pitchFamily="34" charset="-122"/>
                <a:cs typeface="Calibri" pitchFamily="34" charset="-120"/>
              </a:rPr>
              <a:t>The anterior chamber sits behind it.</a:t>
            </a:r>
            <a:endParaRPr lang="en-US" sz="1280" dirty="0"/>
          </a:p>
          <a:p>
            <a:pPr marL="177800" indent="-177800">
              <a:lnSpc>
                <a:spcPct val="100000"/>
              </a:lnSpc>
              <a:spcAft>
                <a:spcPts val="600"/>
              </a:spcAft>
              <a:buSzPct val="100000"/>
              <a:buChar char="•"/>
            </a:pPr>
            <a:r>
              <a:rPr lang="en-US" sz="1280" dirty="0">
                <a:solidFill>
                  <a:srgbClr val="232C38"/>
                </a:solidFill>
                <a:latin typeface="Calibri" pitchFamily="34" charset="0"/>
                <a:ea typeface="Calibri" pitchFamily="34" charset="-122"/>
                <a:cs typeface="Calibri" pitchFamily="34" charset="-120"/>
              </a:rPr>
              <a:t>Blood here = hyphaema; pus = hypopyon; inflammation = iritis.</a:t>
            </a:r>
            <a:endParaRPr lang="en-US" sz="1280" dirty="0"/>
          </a:p>
          <a:p>
            <a:pPr marL="177800" indent="-177800">
              <a:lnSpc>
                <a:spcPct val="100000"/>
              </a:lnSpc>
              <a:spcAft>
                <a:spcPts val="600"/>
              </a:spcAft>
              <a:buSzPct val="100000"/>
              <a:buChar char="•"/>
            </a:pPr>
            <a:r>
              <a:rPr lang="en-US" sz="1280" b="1" dirty="0">
                <a:solidFill>
                  <a:srgbClr val="232C38"/>
                </a:solidFill>
                <a:latin typeface="Calibri" pitchFamily="34" charset="0"/>
                <a:ea typeface="Calibri" pitchFamily="34" charset="-122"/>
                <a:cs typeface="Calibri" pitchFamily="34" charset="-120"/>
              </a:rPr>
              <a:t>The retina &amp; optic nerve carry the picture.</a:t>
            </a:r>
            <a:endParaRPr lang="en-US" sz="1280" dirty="0"/>
          </a:p>
          <a:p>
            <a:pPr marL="177800" indent="-177800">
              <a:lnSpc>
                <a:spcPct val="100000"/>
              </a:lnSpc>
              <a:spcAft>
                <a:spcPts val="600"/>
              </a:spcAft>
              <a:buSzPct val="100000"/>
              <a:buChar char="•"/>
            </a:pPr>
            <a:r>
              <a:rPr lang="en-US" sz="1280" dirty="0">
                <a:solidFill>
                  <a:srgbClr val="232C38"/>
                </a:solidFill>
                <a:latin typeface="Calibri" pitchFamily="34" charset="0"/>
                <a:ea typeface="Calibri" pitchFamily="34" charset="-122"/>
                <a:cs typeface="Calibri" pitchFamily="34" charset="-120"/>
              </a:rPr>
              <a:t>Damage here causes painless visual loss — often an emergency.</a:t>
            </a:r>
            <a:endParaRPr lang="en-US" sz="1280" dirty="0"/>
          </a:p>
        </p:txBody>
      </p:sp>
      <p:sp>
        <p:nvSpPr>
          <p:cNvPr id="14" name="Shape 10"/>
          <p:cNvSpPr/>
          <p:nvPr/>
        </p:nvSpPr>
        <p:spPr>
          <a:xfrm>
            <a:off x="502920" y="6455664"/>
            <a:ext cx="11183112" cy="0"/>
          </a:xfrm>
          <a:prstGeom prst="line">
            <a:avLst/>
          </a:prstGeom>
          <a:noFill/>
          <a:ln w="12700">
            <a:solidFill>
              <a:srgbClr val="D8DEE6"/>
            </a:solidFill>
            <a:prstDash val="solid"/>
          </a:ln>
        </p:spPr>
      </p:sp>
      <p:sp>
        <p:nvSpPr>
          <p:cNvPr id="15" name="Text 11"/>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16" name="Text 12"/>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5</a:t>
            </a:r>
            <a:endParaRPr lang="en-US" sz="900" dirty="0"/>
          </a:p>
        </p:txBody>
      </p:sp>
      <p:pic>
        <p:nvPicPr>
          <p:cNvPr id="8" name="Image 1" descr="/home/claude/img/lacrimal.png"/>
          <p:cNvPicPr>
            <a:picLocks noChangeAspect="1"/>
          </p:cNvPicPr>
          <p:nvPr/>
        </p:nvPicPr>
        <p:blipFill>
          <a:blip r:embed="rId4"/>
          <a:srcRect/>
          <a:stretch/>
        </p:blipFill>
        <p:spPr>
          <a:xfrm>
            <a:off x="8611595" y="4130867"/>
            <a:ext cx="3047005" cy="2132773"/>
          </a:xfrm>
          <a:prstGeom prst="rect">
            <a:avLst/>
          </a:prstGeom>
        </p:spPr>
      </p:pic>
      <p:sp>
        <p:nvSpPr>
          <p:cNvPr id="7" name="Shape 4"/>
          <p:cNvSpPr/>
          <p:nvPr/>
        </p:nvSpPr>
        <p:spPr>
          <a:xfrm>
            <a:off x="5575569" y="4727448"/>
            <a:ext cx="3036026" cy="1078992"/>
          </a:xfrm>
          <a:prstGeom prst="roundRect">
            <a:avLst>
              <a:gd name="adj" fmla="val 7627"/>
            </a:avLst>
          </a:prstGeom>
          <a:solidFill>
            <a:srgbClr val="EAF1F4"/>
          </a:solidFill>
          <a:ln w="12700">
            <a:solidFill>
              <a:srgbClr val="D8DEE6"/>
            </a:solidFill>
            <a:prstDash val="solid"/>
          </a:ln>
          <a:effectLst>
            <a:outerShdw blurRad="88900" dist="38100" dir="8100000" algn="bl" rotWithShape="0">
              <a:srgbClr val="8995A6">
                <a:alpha val="22000"/>
              </a:srgbClr>
            </a:outerShdw>
          </a:effectLst>
        </p:spPr>
      </p:sp>
      <p:sp>
        <p:nvSpPr>
          <p:cNvPr id="9" name="Text 5"/>
          <p:cNvSpPr/>
          <p:nvPr/>
        </p:nvSpPr>
        <p:spPr>
          <a:xfrm>
            <a:off x="5920740" y="4791456"/>
            <a:ext cx="2514600" cy="914400"/>
          </a:xfrm>
          <a:prstGeom prst="rect">
            <a:avLst/>
          </a:prstGeom>
          <a:noFill/>
          <a:ln/>
        </p:spPr>
        <p:txBody>
          <a:bodyPr wrap="square" rtlCol="0" anchor="ctr"/>
          <a:lstStyle/>
          <a:p>
            <a:pPr marL="0" indent="0">
              <a:buNone/>
            </a:pPr>
            <a:r>
              <a:rPr lang="en-US" sz="1200" b="1" dirty="0">
                <a:solidFill>
                  <a:srgbClr val="152642"/>
                </a:solidFill>
                <a:latin typeface="Calibri" pitchFamily="34" charset="0"/>
                <a:ea typeface="Calibri" pitchFamily="34" charset="-122"/>
                <a:cs typeface="Calibri" pitchFamily="34" charset="-120"/>
              </a:rPr>
              <a:t>Tears drain nose-ward.
</a:t>
            </a:r>
            <a:endParaRPr lang="en-US" sz="1200" dirty="0"/>
          </a:p>
          <a:p>
            <a:pPr marL="0" indent="0">
              <a:buNone/>
            </a:pPr>
            <a:r>
              <a:rPr lang="en-US" sz="1150" dirty="0">
                <a:solidFill>
                  <a:srgbClr val="232C38"/>
                </a:solidFill>
                <a:latin typeface="Calibri" pitchFamily="34" charset="0"/>
                <a:ea typeface="Calibri" pitchFamily="34" charset="-122"/>
                <a:cs typeface="Calibri" pitchFamily="34" charset="-120"/>
              </a:rPr>
              <a:t>Gland → eye surface → puncta → lacrimal sac → nose. A blocked, infected sac = dacryocystitis.</a:t>
            </a:r>
            <a:endParaRPr lang="en-US" sz="12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Your assessment in every eye case</a:t>
            </a:r>
            <a:endParaRPr lang="en-US" sz="3000" dirty="0"/>
          </a:p>
        </p:txBody>
      </p:sp>
      <p:sp>
        <p:nvSpPr>
          <p:cNvPr id="5" name="Shape 3"/>
          <p:cNvSpPr/>
          <p:nvPr/>
        </p:nvSpPr>
        <p:spPr>
          <a:xfrm>
            <a:off x="502920" y="1417320"/>
            <a:ext cx="2743200" cy="1874520"/>
          </a:xfrm>
          <a:prstGeom prst="roundRect">
            <a:avLst>
              <a:gd name="adj" fmla="val 439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6" name="Shape 4"/>
          <p:cNvSpPr/>
          <p:nvPr/>
        </p:nvSpPr>
        <p:spPr>
          <a:xfrm>
            <a:off x="704088" y="1591056"/>
            <a:ext cx="502920" cy="502920"/>
          </a:xfrm>
          <a:prstGeom prst="ellipse">
            <a:avLst/>
          </a:prstGeom>
          <a:solidFill>
            <a:srgbClr val="168A8A"/>
          </a:solidFill>
          <a:ln/>
        </p:spPr>
      </p:sp>
      <p:sp>
        <p:nvSpPr>
          <p:cNvPr id="7" name="Text 5"/>
          <p:cNvSpPr/>
          <p:nvPr/>
        </p:nvSpPr>
        <p:spPr>
          <a:xfrm>
            <a:off x="704088" y="1591056"/>
            <a:ext cx="502920" cy="5029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1</a:t>
            </a:r>
            <a:endParaRPr lang="en-US" sz="2200" dirty="0"/>
          </a:p>
        </p:txBody>
      </p:sp>
      <p:sp>
        <p:nvSpPr>
          <p:cNvPr id="8" name="Text 6"/>
          <p:cNvSpPr/>
          <p:nvPr/>
        </p:nvSpPr>
        <p:spPr>
          <a:xfrm>
            <a:off x="1325880" y="1591056"/>
            <a:ext cx="1828800" cy="502920"/>
          </a:xfrm>
          <a:prstGeom prst="rect">
            <a:avLst/>
          </a:prstGeom>
          <a:noFill/>
          <a:ln/>
        </p:spPr>
        <p:txBody>
          <a:bodyPr wrap="square" rtlCol="0" anchor="ctr"/>
          <a:lstStyle/>
          <a:p>
            <a:pPr marL="0" indent="0">
              <a:buNone/>
            </a:pPr>
            <a:r>
              <a:rPr lang="en-US" sz="1500" b="1" dirty="0">
                <a:solidFill>
                  <a:srgbClr val="152642"/>
                </a:solidFill>
                <a:latin typeface="Calibri" pitchFamily="34" charset="0"/>
                <a:ea typeface="Calibri" pitchFamily="34" charset="-122"/>
                <a:cs typeface="Calibri" pitchFamily="34" charset="-120"/>
              </a:rPr>
              <a:t>HISTORY</a:t>
            </a:r>
            <a:endParaRPr lang="en-US" sz="1500" dirty="0"/>
          </a:p>
        </p:txBody>
      </p:sp>
      <p:sp>
        <p:nvSpPr>
          <p:cNvPr id="9" name="Text 7"/>
          <p:cNvSpPr/>
          <p:nvPr/>
        </p:nvSpPr>
        <p:spPr>
          <a:xfrm>
            <a:off x="704088" y="2240280"/>
            <a:ext cx="2377440" cy="960120"/>
          </a:xfrm>
          <a:prstGeom prst="rect">
            <a:avLst/>
          </a:prstGeom>
          <a:noFill/>
          <a:ln/>
        </p:spPr>
        <p:txBody>
          <a:bodyPr wrap="square" rtlCol="0" anchor="t"/>
          <a:lstStyle/>
          <a:p>
            <a:pPr marL="0" indent="0">
              <a:buNone/>
            </a:pPr>
            <a:r>
              <a:rPr lang="en-US" sz="1200" dirty="0">
                <a:solidFill>
                  <a:srgbClr val="232C38"/>
                </a:solidFill>
                <a:latin typeface="Calibri" pitchFamily="34" charset="0"/>
                <a:ea typeface="Calibri" pitchFamily="34" charset="-122"/>
                <a:cs typeface="Calibri" pitchFamily="34" charset="-120"/>
              </a:rPr>
              <a:t>Pain? Vision change? Discharge? Contact lenses? Trauma / chemical? Past iritis?</a:t>
            </a:r>
            <a:endParaRPr lang="en-US" sz="1200" dirty="0"/>
          </a:p>
        </p:txBody>
      </p:sp>
      <p:sp>
        <p:nvSpPr>
          <p:cNvPr id="10" name="Shape 8"/>
          <p:cNvSpPr/>
          <p:nvPr/>
        </p:nvSpPr>
        <p:spPr>
          <a:xfrm>
            <a:off x="3310128" y="1417320"/>
            <a:ext cx="2743200" cy="1874520"/>
          </a:xfrm>
          <a:prstGeom prst="roundRect">
            <a:avLst>
              <a:gd name="adj" fmla="val 439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1" name="Shape 9"/>
          <p:cNvSpPr/>
          <p:nvPr/>
        </p:nvSpPr>
        <p:spPr>
          <a:xfrm>
            <a:off x="3511296" y="1591056"/>
            <a:ext cx="502920" cy="502920"/>
          </a:xfrm>
          <a:prstGeom prst="ellipse">
            <a:avLst/>
          </a:prstGeom>
          <a:solidFill>
            <a:srgbClr val="168A8A"/>
          </a:solidFill>
          <a:ln/>
        </p:spPr>
      </p:sp>
      <p:sp>
        <p:nvSpPr>
          <p:cNvPr id="12" name="Text 10"/>
          <p:cNvSpPr/>
          <p:nvPr/>
        </p:nvSpPr>
        <p:spPr>
          <a:xfrm>
            <a:off x="3511296" y="1591056"/>
            <a:ext cx="502920" cy="5029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2</a:t>
            </a:r>
            <a:endParaRPr lang="en-US" sz="2200" dirty="0"/>
          </a:p>
        </p:txBody>
      </p:sp>
      <p:sp>
        <p:nvSpPr>
          <p:cNvPr id="13" name="Text 11"/>
          <p:cNvSpPr/>
          <p:nvPr/>
        </p:nvSpPr>
        <p:spPr>
          <a:xfrm>
            <a:off x="4133088" y="1591056"/>
            <a:ext cx="1828800" cy="502920"/>
          </a:xfrm>
          <a:prstGeom prst="rect">
            <a:avLst/>
          </a:prstGeom>
          <a:noFill/>
          <a:ln/>
        </p:spPr>
        <p:txBody>
          <a:bodyPr wrap="square" rtlCol="0" anchor="ctr"/>
          <a:lstStyle/>
          <a:p>
            <a:pPr marL="0" indent="0">
              <a:buNone/>
            </a:pPr>
            <a:r>
              <a:rPr lang="en-US" sz="1500" b="1" dirty="0">
                <a:solidFill>
                  <a:srgbClr val="152642"/>
                </a:solidFill>
                <a:latin typeface="Calibri" pitchFamily="34" charset="0"/>
                <a:ea typeface="Calibri" pitchFamily="34" charset="-122"/>
                <a:cs typeface="Calibri" pitchFamily="34" charset="-120"/>
              </a:rPr>
              <a:t>VISION</a:t>
            </a:r>
            <a:endParaRPr lang="en-US" sz="1500" dirty="0"/>
          </a:p>
        </p:txBody>
      </p:sp>
      <p:sp>
        <p:nvSpPr>
          <p:cNvPr id="14" name="Text 12"/>
          <p:cNvSpPr/>
          <p:nvPr/>
        </p:nvSpPr>
        <p:spPr>
          <a:xfrm>
            <a:off x="3511296" y="2240280"/>
            <a:ext cx="2377440" cy="960120"/>
          </a:xfrm>
          <a:prstGeom prst="rect">
            <a:avLst/>
          </a:prstGeom>
          <a:noFill/>
          <a:ln/>
        </p:spPr>
        <p:txBody>
          <a:bodyPr wrap="square" rtlCol="0" anchor="t"/>
          <a:lstStyle/>
          <a:p>
            <a:pPr marL="0" indent="0">
              <a:buNone/>
            </a:pPr>
            <a:r>
              <a:rPr lang="en-US" sz="1200" dirty="0">
                <a:solidFill>
                  <a:srgbClr val="232C38"/>
                </a:solidFill>
                <a:latin typeface="Calibri" pitchFamily="34" charset="0"/>
                <a:ea typeface="Calibri" pitchFamily="34" charset="-122"/>
                <a:cs typeface="Calibri" pitchFamily="34" charset="-120"/>
              </a:rPr>
              <a:t>Test each eye with a Snellen chart + pinhole. This is the single most important test.</a:t>
            </a:r>
            <a:endParaRPr lang="en-US" sz="1200" dirty="0"/>
          </a:p>
        </p:txBody>
      </p:sp>
      <p:sp>
        <p:nvSpPr>
          <p:cNvPr id="15" name="Shape 13"/>
          <p:cNvSpPr/>
          <p:nvPr/>
        </p:nvSpPr>
        <p:spPr>
          <a:xfrm>
            <a:off x="6117336" y="1417320"/>
            <a:ext cx="2743200" cy="1874520"/>
          </a:xfrm>
          <a:prstGeom prst="roundRect">
            <a:avLst>
              <a:gd name="adj" fmla="val 439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6" name="Shape 14"/>
          <p:cNvSpPr/>
          <p:nvPr/>
        </p:nvSpPr>
        <p:spPr>
          <a:xfrm>
            <a:off x="6318504" y="1591056"/>
            <a:ext cx="502920" cy="502920"/>
          </a:xfrm>
          <a:prstGeom prst="ellipse">
            <a:avLst/>
          </a:prstGeom>
          <a:solidFill>
            <a:srgbClr val="168A8A"/>
          </a:solidFill>
          <a:ln/>
        </p:spPr>
      </p:sp>
      <p:sp>
        <p:nvSpPr>
          <p:cNvPr id="17" name="Text 15"/>
          <p:cNvSpPr/>
          <p:nvPr/>
        </p:nvSpPr>
        <p:spPr>
          <a:xfrm>
            <a:off x="6318504" y="1591056"/>
            <a:ext cx="502920" cy="5029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3</a:t>
            </a:r>
            <a:endParaRPr lang="en-US" sz="2200" dirty="0"/>
          </a:p>
        </p:txBody>
      </p:sp>
      <p:sp>
        <p:nvSpPr>
          <p:cNvPr id="18" name="Text 16"/>
          <p:cNvSpPr/>
          <p:nvPr/>
        </p:nvSpPr>
        <p:spPr>
          <a:xfrm>
            <a:off x="6940296" y="1591056"/>
            <a:ext cx="1828800" cy="502920"/>
          </a:xfrm>
          <a:prstGeom prst="rect">
            <a:avLst/>
          </a:prstGeom>
          <a:noFill/>
          <a:ln/>
        </p:spPr>
        <p:txBody>
          <a:bodyPr wrap="square" rtlCol="0" anchor="ctr"/>
          <a:lstStyle/>
          <a:p>
            <a:pPr marL="0" indent="0">
              <a:buNone/>
            </a:pPr>
            <a:r>
              <a:rPr lang="en-US" sz="1500" b="1" dirty="0">
                <a:solidFill>
                  <a:srgbClr val="152642"/>
                </a:solidFill>
                <a:latin typeface="Calibri" pitchFamily="34" charset="0"/>
                <a:ea typeface="Calibri" pitchFamily="34" charset="-122"/>
                <a:cs typeface="Calibri" pitchFamily="34" charset="-120"/>
              </a:rPr>
              <a:t>INSPECT</a:t>
            </a:r>
            <a:endParaRPr lang="en-US" sz="1500" dirty="0"/>
          </a:p>
        </p:txBody>
      </p:sp>
      <p:sp>
        <p:nvSpPr>
          <p:cNvPr id="19" name="Text 17"/>
          <p:cNvSpPr/>
          <p:nvPr/>
        </p:nvSpPr>
        <p:spPr>
          <a:xfrm>
            <a:off x="6318504" y="2240280"/>
            <a:ext cx="2377440" cy="960120"/>
          </a:xfrm>
          <a:prstGeom prst="rect">
            <a:avLst/>
          </a:prstGeom>
          <a:noFill/>
          <a:ln/>
        </p:spPr>
        <p:txBody>
          <a:bodyPr wrap="square" rtlCol="0" anchor="t"/>
          <a:lstStyle/>
          <a:p>
            <a:pPr marL="0" indent="0">
              <a:buNone/>
            </a:pPr>
            <a:r>
              <a:rPr lang="en-US" sz="1200" dirty="0">
                <a:solidFill>
                  <a:srgbClr val="232C38"/>
                </a:solidFill>
                <a:latin typeface="Calibri" pitchFamily="34" charset="0"/>
                <a:ea typeface="Calibri" pitchFamily="34" charset="-122"/>
                <a:cs typeface="Calibri" pitchFamily="34" charset="-120"/>
              </a:rPr>
              <a:t>Bright torch, front to back: lids, conjunctiva, cornea, anterior chamber, pupil.</a:t>
            </a:r>
            <a:endParaRPr lang="en-US" sz="1200" dirty="0"/>
          </a:p>
        </p:txBody>
      </p:sp>
      <p:sp>
        <p:nvSpPr>
          <p:cNvPr id="20" name="Shape 18"/>
          <p:cNvSpPr/>
          <p:nvPr/>
        </p:nvSpPr>
        <p:spPr>
          <a:xfrm>
            <a:off x="8924544" y="1417320"/>
            <a:ext cx="2743200" cy="1874520"/>
          </a:xfrm>
          <a:prstGeom prst="roundRect">
            <a:avLst>
              <a:gd name="adj" fmla="val 439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21" name="Shape 19"/>
          <p:cNvSpPr/>
          <p:nvPr/>
        </p:nvSpPr>
        <p:spPr>
          <a:xfrm>
            <a:off x="9125712" y="1591056"/>
            <a:ext cx="502920" cy="502920"/>
          </a:xfrm>
          <a:prstGeom prst="ellipse">
            <a:avLst/>
          </a:prstGeom>
          <a:solidFill>
            <a:srgbClr val="168A8A"/>
          </a:solidFill>
          <a:ln/>
        </p:spPr>
      </p:sp>
      <p:sp>
        <p:nvSpPr>
          <p:cNvPr id="22" name="Text 20"/>
          <p:cNvSpPr/>
          <p:nvPr/>
        </p:nvSpPr>
        <p:spPr>
          <a:xfrm>
            <a:off x="9125712" y="1591056"/>
            <a:ext cx="502920" cy="502920"/>
          </a:xfrm>
          <a:prstGeom prst="rect">
            <a:avLst/>
          </a:prstGeom>
          <a:noFill/>
          <a:ln/>
        </p:spPr>
        <p:txBody>
          <a:bodyPr wrap="square" rtlCol="0" anchor="ctr"/>
          <a:lstStyle/>
          <a:p>
            <a:pPr marL="0" indent="0" algn="ctr">
              <a:buNone/>
            </a:pPr>
            <a:r>
              <a:rPr lang="en-US" sz="2200" b="1" dirty="0">
                <a:solidFill>
                  <a:srgbClr val="FFFFFF"/>
                </a:solidFill>
                <a:latin typeface="Calibri" pitchFamily="34" charset="0"/>
                <a:ea typeface="Calibri" pitchFamily="34" charset="-122"/>
                <a:cs typeface="Calibri" pitchFamily="34" charset="-120"/>
              </a:rPr>
              <a:t>4</a:t>
            </a:r>
            <a:endParaRPr lang="en-US" sz="2200" dirty="0"/>
          </a:p>
        </p:txBody>
      </p:sp>
      <p:sp>
        <p:nvSpPr>
          <p:cNvPr id="23" name="Text 21"/>
          <p:cNvSpPr/>
          <p:nvPr/>
        </p:nvSpPr>
        <p:spPr>
          <a:xfrm>
            <a:off x="9747504" y="1591056"/>
            <a:ext cx="1828800" cy="502920"/>
          </a:xfrm>
          <a:prstGeom prst="rect">
            <a:avLst/>
          </a:prstGeom>
          <a:noFill/>
          <a:ln/>
        </p:spPr>
        <p:txBody>
          <a:bodyPr wrap="square" rtlCol="0" anchor="ctr"/>
          <a:lstStyle/>
          <a:p>
            <a:pPr marL="0" indent="0">
              <a:buNone/>
            </a:pPr>
            <a:r>
              <a:rPr lang="en-US" sz="1500" b="1" dirty="0">
                <a:solidFill>
                  <a:srgbClr val="152642"/>
                </a:solidFill>
                <a:latin typeface="Calibri" pitchFamily="34" charset="0"/>
                <a:ea typeface="Calibri" pitchFamily="34" charset="-122"/>
                <a:cs typeface="Calibri" pitchFamily="34" charset="-120"/>
              </a:rPr>
              <a:t>STAIN</a:t>
            </a:r>
            <a:endParaRPr lang="en-US" sz="1500" dirty="0"/>
          </a:p>
        </p:txBody>
      </p:sp>
      <p:sp>
        <p:nvSpPr>
          <p:cNvPr id="24" name="Text 22"/>
          <p:cNvSpPr/>
          <p:nvPr/>
        </p:nvSpPr>
        <p:spPr>
          <a:xfrm>
            <a:off x="9125712" y="2240280"/>
            <a:ext cx="2377440" cy="960120"/>
          </a:xfrm>
          <a:prstGeom prst="rect">
            <a:avLst/>
          </a:prstGeom>
          <a:noFill/>
          <a:ln/>
        </p:spPr>
        <p:txBody>
          <a:bodyPr wrap="square" rtlCol="0" anchor="t"/>
          <a:lstStyle/>
          <a:p>
            <a:pPr marL="0" indent="0">
              <a:buNone/>
            </a:pPr>
            <a:r>
              <a:rPr lang="en-US" sz="1200" dirty="0">
                <a:solidFill>
                  <a:srgbClr val="232C38"/>
                </a:solidFill>
                <a:latin typeface="Calibri" pitchFamily="34" charset="0"/>
                <a:ea typeface="Calibri" pitchFamily="34" charset="-122"/>
                <a:cs typeface="Calibri" pitchFamily="34" charset="-120"/>
              </a:rPr>
              <a:t>Fluorescein + blue light shows corneal abrasions, ulcers and dendrites.</a:t>
            </a:r>
            <a:endParaRPr lang="en-US" sz="1200" dirty="0"/>
          </a:p>
        </p:txBody>
      </p:sp>
      <p:sp>
        <p:nvSpPr>
          <p:cNvPr id="25" name="Shape 23"/>
          <p:cNvSpPr/>
          <p:nvPr/>
        </p:nvSpPr>
        <p:spPr>
          <a:xfrm>
            <a:off x="502920" y="3520440"/>
            <a:ext cx="5577840" cy="2743200"/>
          </a:xfrm>
          <a:prstGeom prst="roundRect">
            <a:avLst>
              <a:gd name="adj" fmla="val 3000"/>
            </a:avLst>
          </a:prstGeom>
          <a:solidFill>
            <a:srgbClr val="F7E4E1"/>
          </a:solidFill>
          <a:ln w="12700">
            <a:solidFill>
              <a:srgbClr val="D8DEE6"/>
            </a:solidFill>
            <a:prstDash val="solid"/>
          </a:ln>
          <a:effectLst>
            <a:outerShdw blurRad="88900" dist="38100" dir="8100000" algn="bl" rotWithShape="0">
              <a:srgbClr val="8995A6">
                <a:alpha val="22000"/>
              </a:srgbClr>
            </a:outerShdw>
          </a:effectLst>
        </p:spPr>
      </p:sp>
      <p:sp>
        <p:nvSpPr>
          <p:cNvPr id="26" name="Shape 24"/>
          <p:cNvSpPr/>
          <p:nvPr/>
        </p:nvSpPr>
        <p:spPr>
          <a:xfrm>
            <a:off x="502920" y="3593592"/>
            <a:ext cx="91440" cy="2596896"/>
          </a:xfrm>
          <a:prstGeom prst="rect">
            <a:avLst/>
          </a:prstGeom>
          <a:solidFill>
            <a:srgbClr val="C0392B"/>
          </a:solidFill>
          <a:ln/>
        </p:spPr>
      </p:sp>
      <p:sp>
        <p:nvSpPr>
          <p:cNvPr id="27" name="Text 25"/>
          <p:cNvSpPr/>
          <p:nvPr/>
        </p:nvSpPr>
        <p:spPr>
          <a:xfrm>
            <a:off x="777240" y="3675888"/>
            <a:ext cx="5120640" cy="365760"/>
          </a:xfrm>
          <a:prstGeom prst="rect">
            <a:avLst/>
          </a:prstGeom>
          <a:noFill/>
          <a:ln/>
        </p:spPr>
        <p:txBody>
          <a:bodyPr wrap="square" rtlCol="0" anchor="ctr"/>
          <a:lstStyle/>
          <a:p>
            <a:pPr marL="0" indent="0">
              <a:buNone/>
            </a:pPr>
            <a:r>
              <a:rPr lang="en-US" sz="1600" b="1" dirty="0">
                <a:solidFill>
                  <a:srgbClr val="C0392B"/>
                </a:solidFill>
                <a:latin typeface="Calibri" pitchFamily="34" charset="0"/>
                <a:ea typeface="Calibri" pitchFamily="34" charset="-122"/>
                <a:cs typeface="Calibri" pitchFamily="34" charset="-120"/>
              </a:rPr>
              <a:t>Always answer two questions</a:t>
            </a:r>
            <a:endParaRPr lang="en-US" sz="1600" dirty="0"/>
          </a:p>
        </p:txBody>
      </p:sp>
      <p:sp>
        <p:nvSpPr>
          <p:cNvPr id="28" name="Text 26"/>
          <p:cNvSpPr/>
          <p:nvPr/>
        </p:nvSpPr>
        <p:spPr>
          <a:xfrm>
            <a:off x="777240" y="4114800"/>
            <a:ext cx="5074920" cy="2103120"/>
          </a:xfrm>
          <a:prstGeom prst="rect">
            <a:avLst/>
          </a:prstGeom>
          <a:noFill/>
          <a:ln/>
        </p:spPr>
        <p:txBody>
          <a:bodyPr wrap="square" rtlCol="0" anchor="t"/>
          <a:lstStyle/>
          <a:p>
            <a:pPr marL="177800" indent="-177800">
              <a:lnSpc>
                <a:spcPct val="100000"/>
              </a:lnSpc>
              <a:spcAft>
                <a:spcPts val="800"/>
              </a:spcAft>
              <a:buSzPct val="100000"/>
              <a:buChar char="•"/>
            </a:pPr>
            <a:r>
              <a:rPr lang="en-US" sz="1350" b="1" dirty="0">
                <a:solidFill>
                  <a:srgbClr val="152642"/>
                </a:solidFill>
                <a:latin typeface="Calibri" pitchFamily="34" charset="0"/>
                <a:ea typeface="Calibri" pitchFamily="34" charset="-122"/>
                <a:cs typeface="Calibri" pitchFamily="34" charset="-120"/>
              </a:rPr>
              <a:t>1.  Can the patient SEE?</a:t>
            </a:r>
            <a:endParaRPr lang="en-US" sz="1350" dirty="0"/>
          </a:p>
          <a:p>
            <a:pPr marL="0" indent="0">
              <a:lnSpc>
                <a:spcPct val="100000"/>
              </a:lnSpc>
              <a:spcAft>
                <a:spcPts val="800"/>
              </a:spcAft>
              <a:buNone/>
            </a:pPr>
            <a:r>
              <a:rPr lang="en-US" sz="1350" dirty="0">
                <a:solidFill>
                  <a:srgbClr val="232C38"/>
                </a:solidFill>
                <a:latin typeface="Calibri" pitchFamily="34" charset="0"/>
                <a:ea typeface="Calibri" pitchFamily="34" charset="-122"/>
                <a:cs typeface="Calibri" pitchFamily="34" charset="-120"/>
              </a:rPr>
              <a:t>Reduced vision in a red or injured eye = potential emergency until proven otherwise.</a:t>
            </a:r>
            <a:endParaRPr lang="en-US" sz="1350" dirty="0"/>
          </a:p>
          <a:p>
            <a:pPr marL="177800" indent="-177800">
              <a:lnSpc>
                <a:spcPct val="100000"/>
              </a:lnSpc>
              <a:spcAft>
                <a:spcPts val="800"/>
              </a:spcAft>
              <a:buSzPct val="100000"/>
              <a:buChar char="•"/>
            </a:pPr>
            <a:r>
              <a:rPr lang="en-US" sz="1350" b="1" dirty="0">
                <a:solidFill>
                  <a:srgbClr val="152642"/>
                </a:solidFill>
                <a:latin typeface="Calibri" pitchFamily="34" charset="0"/>
                <a:ea typeface="Calibri" pitchFamily="34" charset="-122"/>
                <a:cs typeface="Calibri" pitchFamily="34" charset="-120"/>
              </a:rPr>
              <a:t>2.  What is the state of the CORNEA?</a:t>
            </a:r>
            <a:endParaRPr lang="en-US" sz="1350" dirty="0"/>
          </a:p>
          <a:p>
            <a:pPr marL="0" indent="0">
              <a:lnSpc>
                <a:spcPct val="100000"/>
              </a:lnSpc>
              <a:spcAft>
                <a:spcPts val="800"/>
              </a:spcAft>
              <a:buNone/>
            </a:pPr>
            <a:r>
              <a:rPr lang="en-US" sz="1350" dirty="0">
                <a:solidFill>
                  <a:srgbClr val="232C38"/>
                </a:solidFill>
                <a:latin typeface="Calibri" pitchFamily="34" charset="0"/>
                <a:ea typeface="Calibri" pitchFamily="34" charset="-122"/>
                <a:cs typeface="Calibri" pitchFamily="34" charset="-120"/>
              </a:rPr>
              <a:t>A cloudy or stained cornea is never normal — it threatens sight.</a:t>
            </a:r>
            <a:endParaRPr lang="en-US" sz="1350" dirty="0"/>
          </a:p>
        </p:txBody>
      </p:sp>
      <p:sp>
        <p:nvSpPr>
          <p:cNvPr id="29" name="Shape 27"/>
          <p:cNvSpPr/>
          <p:nvPr/>
        </p:nvSpPr>
        <p:spPr>
          <a:xfrm>
            <a:off x="6309360" y="3520440"/>
            <a:ext cx="5376672" cy="2743200"/>
          </a:xfrm>
          <a:prstGeom prst="roundRect">
            <a:avLst>
              <a:gd name="adj" fmla="val 3000"/>
            </a:avLst>
          </a:prstGeom>
          <a:solidFill>
            <a:srgbClr val="FBEDE1"/>
          </a:solidFill>
          <a:ln w="12700">
            <a:solidFill>
              <a:srgbClr val="D8DEE6"/>
            </a:solidFill>
            <a:prstDash val="solid"/>
          </a:ln>
          <a:effectLst>
            <a:outerShdw blurRad="88900" dist="38100" dir="8100000" algn="bl" rotWithShape="0">
              <a:srgbClr val="8995A6">
                <a:alpha val="22000"/>
              </a:srgbClr>
            </a:outerShdw>
          </a:effectLst>
        </p:spPr>
      </p:sp>
      <p:sp>
        <p:nvSpPr>
          <p:cNvPr id="30" name="Shape 28"/>
          <p:cNvSpPr/>
          <p:nvPr/>
        </p:nvSpPr>
        <p:spPr>
          <a:xfrm>
            <a:off x="6309360" y="3593592"/>
            <a:ext cx="91440" cy="2596896"/>
          </a:xfrm>
          <a:prstGeom prst="rect">
            <a:avLst/>
          </a:prstGeom>
          <a:solidFill>
            <a:srgbClr val="E8772E"/>
          </a:solidFill>
          <a:ln/>
        </p:spPr>
      </p:sp>
      <p:sp>
        <p:nvSpPr>
          <p:cNvPr id="31" name="Text 29"/>
          <p:cNvSpPr/>
          <p:nvPr/>
        </p:nvSpPr>
        <p:spPr>
          <a:xfrm>
            <a:off x="6583680" y="3675888"/>
            <a:ext cx="4846320" cy="365760"/>
          </a:xfrm>
          <a:prstGeom prst="rect">
            <a:avLst/>
          </a:prstGeom>
          <a:noFill/>
          <a:ln/>
        </p:spPr>
        <p:txBody>
          <a:bodyPr wrap="square" rtlCol="0" anchor="ctr"/>
          <a:lstStyle/>
          <a:p>
            <a:pPr marL="0" indent="0">
              <a:buNone/>
            </a:pPr>
            <a:r>
              <a:rPr lang="en-US" sz="1600" b="1" dirty="0">
                <a:solidFill>
                  <a:srgbClr val="152642"/>
                </a:solidFill>
                <a:latin typeface="Calibri" pitchFamily="34" charset="0"/>
                <a:ea typeface="Calibri" pitchFamily="34" charset="-122"/>
                <a:cs typeface="Calibri" pitchFamily="34" charset="-120"/>
              </a:rPr>
              <a:t>Your minimum kit</a:t>
            </a:r>
            <a:endParaRPr lang="en-US" sz="1600" dirty="0"/>
          </a:p>
        </p:txBody>
      </p:sp>
      <p:sp>
        <p:nvSpPr>
          <p:cNvPr id="32" name="Text 30"/>
          <p:cNvSpPr/>
          <p:nvPr/>
        </p:nvSpPr>
        <p:spPr>
          <a:xfrm>
            <a:off x="6583680" y="4114800"/>
            <a:ext cx="4846320" cy="2103120"/>
          </a:xfrm>
          <a:prstGeom prst="rect">
            <a:avLst/>
          </a:prstGeom>
          <a:noFill/>
          <a:ln/>
        </p:spPr>
        <p:txBody>
          <a:bodyPr wrap="square" rtlCol="0" anchor="t"/>
          <a:lstStyle/>
          <a:p>
            <a:pPr marL="177800" indent="-177800">
              <a:lnSpc>
                <a:spcPct val="100000"/>
              </a:lnSpc>
              <a:spcAft>
                <a:spcPts val="600"/>
              </a:spcAft>
              <a:buSzPct val="100000"/>
              <a:buChar char="•"/>
            </a:pPr>
            <a:r>
              <a:rPr lang="en-US" sz="1300" dirty="0">
                <a:solidFill>
                  <a:srgbClr val="232C38"/>
                </a:solidFill>
                <a:latin typeface="Calibri" pitchFamily="34" charset="0"/>
                <a:ea typeface="Calibri" pitchFamily="34" charset="-122"/>
                <a:cs typeface="Calibri" pitchFamily="34" charset="-120"/>
              </a:rPr>
              <a:t>Snellen chart + pinhole occluder</a:t>
            </a:r>
            <a:endParaRPr lang="en-US" sz="1300" dirty="0"/>
          </a:p>
          <a:p>
            <a:pPr marL="177800" indent="-177800">
              <a:lnSpc>
                <a:spcPct val="100000"/>
              </a:lnSpc>
              <a:spcAft>
                <a:spcPts val="600"/>
              </a:spcAft>
              <a:buSzPct val="100000"/>
              <a:buChar char="•"/>
            </a:pPr>
            <a:r>
              <a:rPr lang="en-US" sz="1300" dirty="0">
                <a:solidFill>
                  <a:srgbClr val="232C38"/>
                </a:solidFill>
                <a:latin typeface="Calibri" pitchFamily="34" charset="0"/>
                <a:ea typeface="Calibri" pitchFamily="34" charset="-122"/>
                <a:cs typeface="Calibri" pitchFamily="34" charset="-120"/>
              </a:rPr>
              <a:t>Bright pen-torch (shine obliquely)</a:t>
            </a:r>
            <a:endParaRPr lang="en-US" sz="1300" dirty="0"/>
          </a:p>
          <a:p>
            <a:pPr marL="177800" indent="-177800">
              <a:lnSpc>
                <a:spcPct val="100000"/>
              </a:lnSpc>
              <a:spcAft>
                <a:spcPts val="600"/>
              </a:spcAft>
              <a:buSzPct val="100000"/>
              <a:buChar char="•"/>
            </a:pPr>
            <a:r>
              <a:rPr lang="en-US" sz="1300" dirty="0">
                <a:solidFill>
                  <a:srgbClr val="232C38"/>
                </a:solidFill>
                <a:latin typeface="Calibri" pitchFamily="34" charset="0"/>
                <a:ea typeface="Calibri" pitchFamily="34" charset="-122"/>
                <a:cs typeface="Calibri" pitchFamily="34" charset="-120"/>
              </a:rPr>
              <a:t>Fluorescein strips + cobalt-blue light</a:t>
            </a:r>
            <a:endParaRPr lang="en-US" sz="1300" dirty="0"/>
          </a:p>
          <a:p>
            <a:pPr marL="177800" indent="-177800">
              <a:lnSpc>
                <a:spcPct val="100000"/>
              </a:lnSpc>
              <a:spcAft>
                <a:spcPts val="600"/>
              </a:spcAft>
              <a:buSzPct val="100000"/>
              <a:buChar char="•"/>
            </a:pPr>
            <a:r>
              <a:rPr lang="en-US" sz="1300" dirty="0">
                <a:solidFill>
                  <a:srgbClr val="232C38"/>
                </a:solidFill>
                <a:latin typeface="Calibri" pitchFamily="34" charset="0"/>
                <a:ea typeface="Calibri" pitchFamily="34" charset="-122"/>
                <a:cs typeface="Calibri" pitchFamily="34" charset="-120"/>
              </a:rPr>
              <a:t>Topical anaesthetic (to allow exam of a painful eye)</a:t>
            </a:r>
            <a:endParaRPr lang="en-US" sz="1300" dirty="0"/>
          </a:p>
          <a:p>
            <a:pPr marL="177800" indent="-177800">
              <a:lnSpc>
                <a:spcPct val="100000"/>
              </a:lnSpc>
              <a:spcAft>
                <a:spcPts val="600"/>
              </a:spcAft>
              <a:buSzPct val="100000"/>
              <a:buChar char="•"/>
            </a:pPr>
            <a:r>
              <a:rPr lang="en-US" sz="1300" b="1" dirty="0">
                <a:solidFill>
                  <a:srgbClr val="C0392B"/>
                </a:solidFill>
                <a:latin typeface="Calibri" pitchFamily="34" charset="0"/>
                <a:ea typeface="Calibri" pitchFamily="34" charset="-122"/>
                <a:cs typeface="Calibri" pitchFamily="34" charset="-120"/>
              </a:rPr>
              <a:t>Do NOT dilate if you suspect acute angle-closure glaucoma, or before a possible neuro referral.</a:t>
            </a:r>
            <a:endParaRPr lang="en-US" sz="1300" dirty="0"/>
          </a:p>
        </p:txBody>
      </p:sp>
      <p:sp>
        <p:nvSpPr>
          <p:cNvPr id="33" name="Shape 31"/>
          <p:cNvSpPr/>
          <p:nvPr/>
        </p:nvSpPr>
        <p:spPr>
          <a:xfrm>
            <a:off x="502920" y="6455664"/>
            <a:ext cx="11183112" cy="0"/>
          </a:xfrm>
          <a:prstGeom prst="line">
            <a:avLst/>
          </a:prstGeom>
          <a:noFill/>
          <a:ln w="12700">
            <a:solidFill>
              <a:srgbClr val="D8DEE6"/>
            </a:solidFill>
            <a:prstDash val="solid"/>
          </a:ln>
        </p:spPr>
      </p:sp>
      <p:sp>
        <p:nvSpPr>
          <p:cNvPr id="34" name="Text 32"/>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35" name="Text 33"/>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6</a:t>
            </a:r>
            <a:endParaRPr lang="en-US" sz="9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Two signs that localise the problem</a:t>
            </a:r>
            <a:endParaRPr lang="en-US" sz="3000" dirty="0"/>
          </a:p>
        </p:txBody>
      </p:sp>
      <p:sp>
        <p:nvSpPr>
          <p:cNvPr id="5" name="Shape 3"/>
          <p:cNvSpPr/>
          <p:nvPr/>
        </p:nvSpPr>
        <p:spPr>
          <a:xfrm>
            <a:off x="502920" y="1463040"/>
            <a:ext cx="5532120" cy="2606040"/>
          </a:xfrm>
          <a:prstGeom prst="roundRect">
            <a:avLst>
              <a:gd name="adj" fmla="val 315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pic>
        <p:nvPicPr>
          <p:cNvPr id="6" name="Image 0" descr="/home/claude/img/injection.png"/>
          <p:cNvPicPr>
            <a:picLocks noChangeAspect="1"/>
          </p:cNvPicPr>
          <p:nvPr/>
        </p:nvPicPr>
        <p:blipFill>
          <a:blip r:embed="rId3"/>
          <a:srcRect/>
          <a:stretch/>
        </p:blipFill>
        <p:spPr>
          <a:xfrm>
            <a:off x="640080" y="1554480"/>
            <a:ext cx="5257800" cy="2377440"/>
          </a:xfrm>
          <a:prstGeom prst="rect">
            <a:avLst/>
          </a:prstGeom>
        </p:spPr>
      </p:pic>
      <p:sp>
        <p:nvSpPr>
          <p:cNvPr id="7" name="Shape 4"/>
          <p:cNvSpPr/>
          <p:nvPr/>
        </p:nvSpPr>
        <p:spPr>
          <a:xfrm>
            <a:off x="502920" y="4206240"/>
            <a:ext cx="5532120" cy="2103120"/>
          </a:xfrm>
          <a:prstGeom prst="roundRect">
            <a:avLst>
              <a:gd name="adj" fmla="val 3913"/>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pic>
        <p:nvPicPr>
          <p:cNvPr id="8" name="Image 1" descr="/home/claude/img/rapd.png"/>
          <p:cNvPicPr>
            <a:picLocks noChangeAspect="1"/>
          </p:cNvPicPr>
          <p:nvPr/>
        </p:nvPicPr>
        <p:blipFill>
          <a:blip r:embed="rId4"/>
          <a:srcRect/>
          <a:stretch/>
        </p:blipFill>
        <p:spPr>
          <a:xfrm>
            <a:off x="640080" y="4297680"/>
            <a:ext cx="5257800" cy="1920240"/>
          </a:xfrm>
          <a:prstGeom prst="rect">
            <a:avLst/>
          </a:prstGeom>
        </p:spPr>
      </p:pic>
      <p:sp>
        <p:nvSpPr>
          <p:cNvPr id="9" name="Shape 5"/>
          <p:cNvSpPr/>
          <p:nvPr/>
        </p:nvSpPr>
        <p:spPr>
          <a:xfrm>
            <a:off x="6263640" y="1463040"/>
            <a:ext cx="5422392" cy="4846320"/>
          </a:xfrm>
          <a:prstGeom prst="roundRect">
            <a:avLst>
              <a:gd name="adj" fmla="val 1698"/>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0" name="Shape 6"/>
          <p:cNvSpPr/>
          <p:nvPr/>
        </p:nvSpPr>
        <p:spPr>
          <a:xfrm>
            <a:off x="6263640" y="1536192"/>
            <a:ext cx="91440" cy="4700016"/>
          </a:xfrm>
          <a:prstGeom prst="rect">
            <a:avLst/>
          </a:prstGeom>
          <a:solidFill>
            <a:srgbClr val="168A8A"/>
          </a:solidFill>
          <a:ln/>
        </p:spPr>
      </p:sp>
      <p:sp>
        <p:nvSpPr>
          <p:cNvPr id="11" name="Text 7"/>
          <p:cNvSpPr/>
          <p:nvPr/>
        </p:nvSpPr>
        <p:spPr>
          <a:xfrm>
            <a:off x="6537960" y="1627632"/>
            <a:ext cx="4937760" cy="365760"/>
          </a:xfrm>
          <a:prstGeom prst="rect">
            <a:avLst/>
          </a:prstGeom>
          <a:noFill/>
          <a:ln/>
        </p:spPr>
        <p:txBody>
          <a:bodyPr wrap="square" rtlCol="0" anchor="ctr"/>
          <a:lstStyle/>
          <a:p>
            <a:pPr marL="0" indent="0">
              <a:buNone/>
            </a:pPr>
            <a:r>
              <a:rPr lang="en-US" sz="1550" b="1" dirty="0">
                <a:solidFill>
                  <a:srgbClr val="152642"/>
                </a:solidFill>
                <a:latin typeface="Calibri" pitchFamily="34" charset="0"/>
                <a:ea typeface="Calibri" pitchFamily="34" charset="-122"/>
                <a:cs typeface="Calibri" pitchFamily="34" charset="-120"/>
              </a:rPr>
              <a:t>Reading the redness &amp; the pupils</a:t>
            </a:r>
            <a:endParaRPr lang="en-US" sz="1550" dirty="0"/>
          </a:p>
        </p:txBody>
      </p:sp>
      <p:sp>
        <p:nvSpPr>
          <p:cNvPr id="12" name="Text 8"/>
          <p:cNvSpPr/>
          <p:nvPr/>
        </p:nvSpPr>
        <p:spPr>
          <a:xfrm>
            <a:off x="6537960" y="2057400"/>
            <a:ext cx="4937760" cy="4114800"/>
          </a:xfrm>
          <a:prstGeom prst="rect">
            <a:avLst/>
          </a:prstGeom>
          <a:noFill/>
          <a:ln/>
        </p:spPr>
        <p:txBody>
          <a:bodyPr wrap="square" rtlCol="0" anchor="t"/>
          <a:lstStyle/>
          <a:p>
            <a:pPr marL="177800" indent="-177800">
              <a:lnSpc>
                <a:spcPct val="100000"/>
              </a:lnSpc>
              <a:spcAft>
                <a:spcPts val="700"/>
              </a:spcAft>
              <a:buSzPct val="100000"/>
              <a:buChar char="•"/>
            </a:pPr>
            <a:r>
              <a:rPr lang="en-US" sz="1300" b="1" dirty="0">
                <a:solidFill>
                  <a:srgbClr val="152642"/>
                </a:solidFill>
                <a:latin typeface="Calibri" pitchFamily="34" charset="0"/>
                <a:ea typeface="Calibri" pitchFamily="34" charset="-122"/>
                <a:cs typeface="Calibri" pitchFamily="34" charset="-120"/>
              </a:rPr>
              <a:t>Where is the redness?</a:t>
            </a:r>
            <a:endParaRPr lang="en-US" sz="1300" dirty="0"/>
          </a:p>
          <a:p>
            <a:pPr marL="0" indent="0">
              <a:lnSpc>
                <a:spcPct val="100000"/>
              </a:lnSpc>
              <a:spcAft>
                <a:spcPts val="700"/>
              </a:spcAft>
              <a:buNone/>
            </a:pPr>
            <a:r>
              <a:rPr lang="en-US" sz="1300" dirty="0">
                <a:solidFill>
                  <a:srgbClr val="232C38"/>
                </a:solidFill>
                <a:latin typeface="Calibri" pitchFamily="34" charset="0"/>
                <a:ea typeface="Calibri" pitchFamily="34" charset="-122"/>
                <a:cs typeface="Calibri" pitchFamily="34" charset="-120"/>
              </a:rPr>
              <a:t>Diffuse (whole white) → usually conjunctivitis — benign.</a:t>
            </a:r>
            <a:endParaRPr lang="en-US" sz="1300" dirty="0"/>
          </a:p>
          <a:p>
            <a:pPr marL="0" indent="0">
              <a:lnSpc>
                <a:spcPct val="100000"/>
              </a:lnSpc>
              <a:spcAft>
                <a:spcPts val="700"/>
              </a:spcAft>
              <a:buNone/>
            </a:pPr>
            <a:r>
              <a:rPr lang="en-US" sz="1300" dirty="0">
                <a:solidFill>
                  <a:srgbClr val="C0392B"/>
                </a:solidFill>
                <a:latin typeface="Calibri" pitchFamily="34" charset="0"/>
                <a:ea typeface="Calibri" pitchFamily="34" charset="-122"/>
                <a:cs typeface="Calibri" pitchFamily="34" charset="-120"/>
              </a:rPr>
              <a:t>Ciliary flush (a ring hugging the cornea) → iritis, keratitis or glaucoma — dangerous.</a:t>
            </a:r>
            <a:endParaRPr lang="en-US" sz="1300" dirty="0"/>
          </a:p>
          <a:p>
            <a:pPr marL="177800" indent="-177800">
              <a:lnSpc>
                <a:spcPct val="100000"/>
              </a:lnSpc>
              <a:spcAft>
                <a:spcPts val="700"/>
              </a:spcAft>
              <a:buSzPct val="100000"/>
              <a:buChar char="•"/>
            </a:pPr>
            <a:r>
              <a:rPr lang="en-US" sz="1300" b="1" dirty="0">
                <a:solidFill>
                  <a:srgbClr val="152642"/>
                </a:solidFill>
                <a:latin typeface="Calibri" pitchFamily="34" charset="0"/>
                <a:ea typeface="Calibri" pitchFamily="34" charset="-122"/>
                <a:cs typeface="Calibri" pitchFamily="34" charset="-120"/>
              </a:rPr>
              <a:t>Check the pupil</a:t>
            </a:r>
            <a:endParaRPr lang="en-US" sz="1300" dirty="0"/>
          </a:p>
          <a:p>
            <a:pPr marL="0" indent="0">
              <a:lnSpc>
                <a:spcPct val="100000"/>
              </a:lnSpc>
              <a:spcAft>
                <a:spcPts val="700"/>
              </a:spcAft>
              <a:buNone/>
            </a:pPr>
            <a:r>
              <a:rPr lang="en-US" sz="1300" dirty="0">
                <a:solidFill>
                  <a:srgbClr val="232C38"/>
                </a:solidFill>
                <a:latin typeface="Calibri" pitchFamily="34" charset="0"/>
                <a:ea typeface="Calibri" pitchFamily="34" charset="-122"/>
                <a:cs typeface="Calibri" pitchFamily="34" charset="-120"/>
              </a:rPr>
              <a:t>Small / irregular → iritis.  Mid-sized &amp; fixed → acute glaucoma.</a:t>
            </a:r>
            <a:endParaRPr lang="en-US" sz="1300" dirty="0"/>
          </a:p>
          <a:p>
            <a:pPr marL="177800" indent="-177800">
              <a:lnSpc>
                <a:spcPct val="100000"/>
              </a:lnSpc>
              <a:spcAft>
                <a:spcPts val="700"/>
              </a:spcAft>
              <a:buSzPct val="100000"/>
              <a:buChar char="•"/>
            </a:pPr>
            <a:r>
              <a:rPr lang="en-US" sz="1300" b="1" dirty="0">
                <a:solidFill>
                  <a:srgbClr val="152642"/>
                </a:solidFill>
                <a:latin typeface="Calibri" pitchFamily="34" charset="0"/>
                <a:ea typeface="Calibri" pitchFamily="34" charset="-122"/>
                <a:cs typeface="Calibri" pitchFamily="34" charset="-120"/>
              </a:rPr>
              <a:t>Swinging-light test (RAPD)</a:t>
            </a:r>
            <a:endParaRPr lang="en-US" sz="1300" dirty="0"/>
          </a:p>
          <a:p>
            <a:pPr marL="0" indent="0">
              <a:lnSpc>
                <a:spcPct val="100000"/>
              </a:lnSpc>
              <a:spcAft>
                <a:spcPts val="700"/>
              </a:spcAft>
              <a:buNone/>
            </a:pPr>
            <a:r>
              <a:rPr lang="en-US" sz="1300" dirty="0">
                <a:solidFill>
                  <a:srgbClr val="232C38"/>
                </a:solidFill>
                <a:latin typeface="Calibri" pitchFamily="34" charset="0"/>
                <a:ea typeface="Calibri" pitchFamily="34" charset="-122"/>
                <a:cs typeface="Calibri" pitchFamily="34" charset="-120"/>
              </a:rPr>
              <a:t>When light swings to the bad eye and it dilates, the optic nerve or a large area of retina is damaged. A key clue in painless visual loss.</a:t>
            </a:r>
            <a:endParaRPr lang="en-US" sz="1300" dirty="0"/>
          </a:p>
        </p:txBody>
      </p:sp>
      <p:sp>
        <p:nvSpPr>
          <p:cNvPr id="13" name="Shape 9"/>
          <p:cNvSpPr/>
          <p:nvPr/>
        </p:nvSpPr>
        <p:spPr>
          <a:xfrm>
            <a:off x="502920" y="6455664"/>
            <a:ext cx="11183112" cy="0"/>
          </a:xfrm>
          <a:prstGeom prst="line">
            <a:avLst/>
          </a:prstGeom>
          <a:noFill/>
          <a:ln w="12700">
            <a:solidFill>
              <a:srgbClr val="D8DEE6"/>
            </a:solidFill>
            <a:prstDash val="solid"/>
          </a:ln>
        </p:spPr>
      </p:sp>
      <p:sp>
        <p:nvSpPr>
          <p:cNvPr id="14" name="Text 10"/>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15" name="Text 11"/>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7</a:t>
            </a:r>
            <a:endParaRPr lang="en-US" sz="9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152642"/>
        </a:solidFill>
        <a:effectLst/>
      </p:bgPr>
    </p:bg>
    <p:spTree>
      <p:nvGrpSpPr>
        <p:cNvPr id="1" name=""/>
        <p:cNvGrpSpPr/>
        <p:nvPr/>
      </p:nvGrpSpPr>
      <p:grpSpPr>
        <a:xfrm>
          <a:off x="0" y="0"/>
          <a:ext cx="0" cy="0"/>
          <a:chOff x="0" y="0"/>
          <a:chExt cx="0" cy="0"/>
        </a:xfrm>
      </p:grpSpPr>
      <p:sp>
        <p:nvSpPr>
          <p:cNvPr id="2" name="Shape 0"/>
          <p:cNvSpPr/>
          <p:nvPr/>
        </p:nvSpPr>
        <p:spPr>
          <a:xfrm>
            <a:off x="9692640" y="-1645920"/>
            <a:ext cx="5669280" cy="5669280"/>
          </a:xfrm>
          <a:prstGeom prst="ellipse">
            <a:avLst/>
          </a:prstGeom>
          <a:solidFill>
            <a:srgbClr val="21385C"/>
          </a:solidFill>
          <a:ln/>
        </p:spPr>
      </p:sp>
      <p:sp>
        <p:nvSpPr>
          <p:cNvPr id="3" name="Shape 1"/>
          <p:cNvSpPr/>
          <p:nvPr/>
        </p:nvSpPr>
        <p:spPr>
          <a:xfrm>
            <a:off x="640080" y="2011680"/>
            <a:ext cx="146304" cy="1554480"/>
          </a:xfrm>
          <a:prstGeom prst="rect">
            <a:avLst/>
          </a:prstGeom>
          <a:solidFill>
            <a:srgbClr val="E8772E"/>
          </a:solidFill>
          <a:ln/>
        </p:spPr>
      </p:sp>
      <p:sp>
        <p:nvSpPr>
          <p:cNvPr id="4" name="Text 2"/>
          <p:cNvSpPr/>
          <p:nvPr/>
        </p:nvSpPr>
        <p:spPr>
          <a:xfrm>
            <a:off x="914400" y="2011680"/>
            <a:ext cx="7315200" cy="457200"/>
          </a:xfrm>
          <a:prstGeom prst="rect">
            <a:avLst/>
          </a:prstGeom>
          <a:noFill/>
          <a:ln/>
        </p:spPr>
        <p:txBody>
          <a:bodyPr wrap="square" rtlCol="0" anchor="ctr"/>
          <a:lstStyle/>
          <a:p>
            <a:pPr marL="0" indent="0">
              <a:buNone/>
            </a:pPr>
            <a:r>
              <a:rPr lang="en-US" sz="1600" b="1" kern="0" spc="200" dirty="0">
                <a:solidFill>
                  <a:srgbClr val="168A8A"/>
                </a:solidFill>
                <a:latin typeface="Calibri" pitchFamily="34" charset="0"/>
                <a:ea typeface="Calibri" pitchFamily="34" charset="-122"/>
                <a:cs typeface="Calibri" pitchFamily="34" charset="-120"/>
              </a:rPr>
              <a:t>SECTION 1</a:t>
            </a:r>
            <a:endParaRPr lang="en-US" sz="1600" dirty="0"/>
          </a:p>
        </p:txBody>
      </p:sp>
      <p:sp>
        <p:nvSpPr>
          <p:cNvPr id="5" name="Text 3"/>
          <p:cNvSpPr/>
          <p:nvPr/>
        </p:nvSpPr>
        <p:spPr>
          <a:xfrm>
            <a:off x="914400" y="2468880"/>
            <a:ext cx="10058400" cy="1005840"/>
          </a:xfrm>
          <a:prstGeom prst="rect">
            <a:avLst/>
          </a:prstGeom>
          <a:noFill/>
          <a:ln/>
        </p:spPr>
        <p:txBody>
          <a:bodyPr wrap="square" rtlCol="0" anchor="ctr"/>
          <a:lstStyle/>
          <a:p>
            <a:pPr marL="0" indent="0">
              <a:buNone/>
            </a:pPr>
            <a:r>
              <a:rPr lang="en-US" sz="4600" b="1" dirty="0">
                <a:solidFill>
                  <a:srgbClr val="FFFFFF"/>
                </a:solidFill>
                <a:latin typeface="Calibri" pitchFamily="34" charset="0"/>
                <a:ea typeface="Calibri" pitchFamily="34" charset="-122"/>
                <a:cs typeface="Calibri" pitchFamily="34" charset="-120"/>
              </a:rPr>
              <a:t>The Red Eye</a:t>
            </a:r>
            <a:endParaRPr lang="en-US" sz="4600" dirty="0"/>
          </a:p>
        </p:txBody>
      </p:sp>
      <p:sp>
        <p:nvSpPr>
          <p:cNvPr id="6" name="Text 4"/>
          <p:cNvSpPr/>
          <p:nvPr/>
        </p:nvSpPr>
        <p:spPr>
          <a:xfrm>
            <a:off x="914400" y="3611880"/>
            <a:ext cx="9601200" cy="914400"/>
          </a:xfrm>
          <a:prstGeom prst="rect">
            <a:avLst/>
          </a:prstGeom>
          <a:noFill/>
          <a:ln/>
        </p:spPr>
        <p:txBody>
          <a:bodyPr wrap="square" rtlCol="0" anchor="ctr"/>
          <a:lstStyle/>
          <a:p>
            <a:pPr marL="0" indent="0">
              <a:buNone/>
            </a:pPr>
            <a:r>
              <a:rPr lang="en-US" sz="1600" dirty="0">
                <a:solidFill>
                  <a:srgbClr val="C9D4E2"/>
                </a:solidFill>
                <a:latin typeface="Calibri" pitchFamily="34" charset="0"/>
                <a:ea typeface="Calibri" pitchFamily="34" charset="-122"/>
                <a:cs typeface="Calibri" pitchFamily="34" charset="-120"/>
              </a:rPr>
              <a:t>About 4 in 5 eye referrals are a red eye. The job: separate the dangerous from the harmless.</a:t>
            </a:r>
            <a:endParaRPr lang="en-US" sz="1600" dirty="0"/>
          </a:p>
        </p:txBody>
      </p:sp>
      <p:sp>
        <p:nvSpPr>
          <p:cNvPr id="7" name="Shape 5"/>
          <p:cNvSpPr/>
          <p:nvPr/>
        </p:nvSpPr>
        <p:spPr>
          <a:xfrm>
            <a:off x="914400" y="4572000"/>
            <a:ext cx="4937760" cy="1371600"/>
          </a:xfrm>
          <a:prstGeom prst="roundRect">
            <a:avLst>
              <a:gd name="adj" fmla="val 6667"/>
            </a:avLst>
          </a:prstGeom>
          <a:solidFill>
            <a:srgbClr val="1E3052"/>
          </a:solidFill>
          <a:ln w="25400">
            <a:solidFill>
              <a:srgbClr val="E8772E"/>
            </a:solidFill>
            <a:prstDash val="solid"/>
          </a:ln>
        </p:spPr>
      </p:sp>
      <p:sp>
        <p:nvSpPr>
          <p:cNvPr id="8" name="Text 6"/>
          <p:cNvSpPr/>
          <p:nvPr/>
        </p:nvSpPr>
        <p:spPr>
          <a:xfrm>
            <a:off x="1143000" y="4709160"/>
            <a:ext cx="4480560" cy="457200"/>
          </a:xfrm>
          <a:prstGeom prst="rect">
            <a:avLst/>
          </a:prstGeom>
          <a:noFill/>
          <a:ln/>
        </p:spPr>
        <p:txBody>
          <a:bodyPr wrap="square" rtlCol="0" anchor="ctr"/>
          <a:lstStyle/>
          <a:p>
            <a:pPr marL="0" indent="0">
              <a:buNone/>
            </a:pPr>
            <a:r>
              <a:rPr lang="en-US" sz="1500" b="1" dirty="0">
                <a:solidFill>
                  <a:srgbClr val="E8772E"/>
                </a:solidFill>
                <a:latin typeface="Calibri" pitchFamily="34" charset="0"/>
                <a:ea typeface="Calibri" pitchFamily="34" charset="-122"/>
                <a:cs typeface="Calibri" pitchFamily="34" charset="-120"/>
              </a:rPr>
              <a:t>PAIN ± REDUCED VISION</a:t>
            </a:r>
            <a:endParaRPr lang="en-US" sz="1500" dirty="0"/>
          </a:p>
        </p:txBody>
      </p:sp>
      <p:sp>
        <p:nvSpPr>
          <p:cNvPr id="9" name="Text 7"/>
          <p:cNvSpPr/>
          <p:nvPr/>
        </p:nvSpPr>
        <p:spPr>
          <a:xfrm>
            <a:off x="1143000" y="5138928"/>
            <a:ext cx="4480560" cy="731520"/>
          </a:xfrm>
          <a:prstGeom prst="rect">
            <a:avLst/>
          </a:prstGeom>
          <a:noFill/>
          <a:ln/>
        </p:spPr>
        <p:txBody>
          <a:bodyPr wrap="square" rtlCol="0" anchor="t"/>
          <a:lstStyle/>
          <a:p>
            <a:pPr marL="0" indent="0">
              <a:buNone/>
            </a:pPr>
            <a:r>
              <a:rPr lang="en-US" sz="1250" dirty="0">
                <a:solidFill>
                  <a:srgbClr val="C9D4E2"/>
                </a:solidFill>
                <a:latin typeface="Calibri" pitchFamily="34" charset="0"/>
                <a:ea typeface="Calibri" pitchFamily="34" charset="-122"/>
                <a:cs typeface="Calibri" pitchFamily="34" charset="-120"/>
              </a:rPr>
              <a:t>Sight-threatening: glaucoma · keratitis · iritis</a:t>
            </a:r>
            <a:endParaRPr lang="en-US" sz="1250" dirty="0"/>
          </a:p>
        </p:txBody>
      </p:sp>
      <p:sp>
        <p:nvSpPr>
          <p:cNvPr id="10" name="Shape 8"/>
          <p:cNvSpPr/>
          <p:nvPr/>
        </p:nvSpPr>
        <p:spPr>
          <a:xfrm>
            <a:off x="6126480" y="4572000"/>
            <a:ext cx="4937760" cy="1371600"/>
          </a:xfrm>
          <a:prstGeom prst="roundRect">
            <a:avLst>
              <a:gd name="adj" fmla="val 6667"/>
            </a:avLst>
          </a:prstGeom>
          <a:solidFill>
            <a:srgbClr val="1E3052"/>
          </a:solidFill>
          <a:ln w="25400">
            <a:solidFill>
              <a:srgbClr val="2E8B57"/>
            </a:solidFill>
            <a:prstDash val="solid"/>
          </a:ln>
        </p:spPr>
      </p:sp>
      <p:sp>
        <p:nvSpPr>
          <p:cNvPr id="11" name="Text 9"/>
          <p:cNvSpPr/>
          <p:nvPr/>
        </p:nvSpPr>
        <p:spPr>
          <a:xfrm>
            <a:off x="6355080" y="4709160"/>
            <a:ext cx="4480560" cy="457200"/>
          </a:xfrm>
          <a:prstGeom prst="rect">
            <a:avLst/>
          </a:prstGeom>
          <a:noFill/>
          <a:ln/>
        </p:spPr>
        <p:txBody>
          <a:bodyPr wrap="square" rtlCol="0" anchor="ctr"/>
          <a:lstStyle/>
          <a:p>
            <a:pPr marL="0" indent="0">
              <a:buNone/>
            </a:pPr>
            <a:r>
              <a:rPr lang="en-US" sz="1500" b="1" dirty="0">
                <a:solidFill>
                  <a:srgbClr val="2E8B57"/>
                </a:solidFill>
                <a:latin typeface="Calibri" pitchFamily="34" charset="0"/>
                <a:ea typeface="Calibri" pitchFamily="34" charset="-122"/>
                <a:cs typeface="Calibri" pitchFamily="34" charset="-120"/>
              </a:rPr>
              <a:t>NO PAIN, NORMAL VISION</a:t>
            </a:r>
            <a:endParaRPr lang="en-US" sz="1500" dirty="0"/>
          </a:p>
        </p:txBody>
      </p:sp>
      <p:sp>
        <p:nvSpPr>
          <p:cNvPr id="12" name="Text 10"/>
          <p:cNvSpPr/>
          <p:nvPr/>
        </p:nvSpPr>
        <p:spPr>
          <a:xfrm>
            <a:off x="6355080" y="5138928"/>
            <a:ext cx="4480560" cy="731520"/>
          </a:xfrm>
          <a:prstGeom prst="rect">
            <a:avLst/>
          </a:prstGeom>
          <a:noFill/>
          <a:ln/>
        </p:spPr>
        <p:txBody>
          <a:bodyPr wrap="square" rtlCol="0" anchor="t"/>
          <a:lstStyle/>
          <a:p>
            <a:pPr marL="0" indent="0">
              <a:buNone/>
            </a:pPr>
            <a:r>
              <a:rPr lang="en-US" sz="1250" dirty="0">
                <a:solidFill>
                  <a:srgbClr val="C9D4E2"/>
                </a:solidFill>
                <a:latin typeface="Calibri" pitchFamily="34" charset="0"/>
                <a:ea typeface="Calibri" pitchFamily="34" charset="-122"/>
                <a:cs typeface="Calibri" pitchFamily="34" charset="-120"/>
              </a:rPr>
              <a:t>Usually self-limiting: conjunctivitis · episcleritis · subconjunctival bleed</a:t>
            </a:r>
            <a:endParaRPr lang="en-US" sz="1250" dirty="0"/>
          </a:p>
        </p:txBody>
      </p:sp>
      <p:sp>
        <p:nvSpPr>
          <p:cNvPr id="13" name="Shape 11"/>
          <p:cNvSpPr/>
          <p:nvPr/>
        </p:nvSpPr>
        <p:spPr>
          <a:xfrm>
            <a:off x="502920" y="6455664"/>
            <a:ext cx="11183112" cy="0"/>
          </a:xfrm>
          <a:prstGeom prst="line">
            <a:avLst/>
          </a:prstGeom>
          <a:noFill/>
          <a:ln w="12700">
            <a:solidFill>
              <a:srgbClr val="D8DEE6"/>
            </a:solidFill>
            <a:prstDash val="solid"/>
          </a:ln>
        </p:spPr>
      </p:sp>
      <p:sp>
        <p:nvSpPr>
          <p:cNvPr id="14" name="Text 12"/>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15" name="Text 13"/>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8</a:t>
            </a:r>
            <a:endParaRPr lang="en-US" sz="9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5F7FA"/>
        </a:solidFill>
        <a:effectLst/>
      </p:bgPr>
    </p:bg>
    <p:spTree>
      <p:nvGrpSpPr>
        <p:cNvPr id="1" name=""/>
        <p:cNvGrpSpPr/>
        <p:nvPr/>
      </p:nvGrpSpPr>
      <p:grpSpPr>
        <a:xfrm>
          <a:off x="0" y="0"/>
          <a:ext cx="0" cy="0"/>
          <a:chOff x="0" y="0"/>
          <a:chExt cx="0" cy="0"/>
        </a:xfrm>
      </p:grpSpPr>
      <p:sp>
        <p:nvSpPr>
          <p:cNvPr id="2" name="Shape 0"/>
          <p:cNvSpPr/>
          <p:nvPr/>
        </p:nvSpPr>
        <p:spPr>
          <a:xfrm>
            <a:off x="502920" y="292608"/>
            <a:ext cx="1700784" cy="274320"/>
          </a:xfrm>
          <a:prstGeom prst="rect">
            <a:avLst/>
          </a:prstGeom>
          <a:solidFill>
            <a:srgbClr val="E8772E"/>
          </a:solidFill>
          <a:ln/>
        </p:spPr>
      </p:sp>
      <p:sp>
        <p:nvSpPr>
          <p:cNvPr id="3" name="Text 1"/>
          <p:cNvSpPr/>
          <p:nvPr/>
        </p:nvSpPr>
        <p:spPr>
          <a:xfrm>
            <a:off x="502920" y="292608"/>
            <a:ext cx="1700784" cy="274320"/>
          </a:xfrm>
          <a:prstGeom prst="rect">
            <a:avLst/>
          </a:prstGeom>
          <a:noFill/>
          <a:ln/>
        </p:spPr>
        <p:txBody>
          <a:bodyPr wrap="square" rtlCol="0" anchor="ctr"/>
          <a:lstStyle/>
          <a:p>
            <a:pPr marL="0" indent="0" algn="ctr">
              <a:buNone/>
            </a:pPr>
            <a:r>
              <a:rPr lang="en-US" sz="1000" b="1" kern="0" spc="100" dirty="0">
                <a:solidFill>
                  <a:srgbClr val="FFFFFF"/>
                </a:solidFill>
                <a:latin typeface="Calibri" pitchFamily="34" charset="0"/>
                <a:ea typeface="Calibri" pitchFamily="34" charset="-122"/>
                <a:cs typeface="Calibri" pitchFamily="34" charset="-120"/>
              </a:rPr>
              <a:t>BRADFORD VTS</a:t>
            </a:r>
            <a:endParaRPr lang="en-US" sz="1000" dirty="0"/>
          </a:p>
        </p:txBody>
      </p:sp>
      <p:sp>
        <p:nvSpPr>
          <p:cNvPr id="4" name="Text 2"/>
          <p:cNvSpPr/>
          <p:nvPr/>
        </p:nvSpPr>
        <p:spPr>
          <a:xfrm>
            <a:off x="502920" y="676656"/>
            <a:ext cx="8595360" cy="640080"/>
          </a:xfrm>
          <a:prstGeom prst="rect">
            <a:avLst/>
          </a:prstGeom>
          <a:noFill/>
          <a:ln/>
        </p:spPr>
        <p:txBody>
          <a:bodyPr wrap="square" rtlCol="0" anchor="ctr"/>
          <a:lstStyle/>
          <a:p>
            <a:pPr marL="0" indent="0" algn="l">
              <a:buNone/>
            </a:pPr>
            <a:r>
              <a:rPr lang="en-US" sz="3000" b="1" dirty="0">
                <a:solidFill>
                  <a:srgbClr val="152642"/>
                </a:solidFill>
                <a:latin typeface="Calibri" pitchFamily="34" charset="0"/>
                <a:ea typeface="Calibri" pitchFamily="34" charset="-122"/>
                <a:cs typeface="Calibri" pitchFamily="34" charset="-120"/>
              </a:rPr>
              <a:t>Conjunctivitis</a:t>
            </a:r>
            <a:endParaRPr lang="en-US" sz="3000" dirty="0"/>
          </a:p>
        </p:txBody>
      </p:sp>
      <p:sp>
        <p:nvSpPr>
          <p:cNvPr id="5" name="Shape 3"/>
          <p:cNvSpPr/>
          <p:nvPr/>
        </p:nvSpPr>
        <p:spPr>
          <a:xfrm>
            <a:off x="10405872" y="786384"/>
            <a:ext cx="1280160" cy="384048"/>
          </a:xfrm>
          <a:prstGeom prst="roundRect">
            <a:avLst>
              <a:gd name="adj" fmla="val 50000"/>
            </a:avLst>
          </a:prstGeom>
          <a:solidFill>
            <a:srgbClr val="2E8B57"/>
          </a:solidFill>
          <a:ln/>
        </p:spPr>
      </p:sp>
      <p:sp>
        <p:nvSpPr>
          <p:cNvPr id="6" name="Text 4"/>
          <p:cNvSpPr/>
          <p:nvPr/>
        </p:nvSpPr>
        <p:spPr>
          <a:xfrm>
            <a:off x="10405872" y="786384"/>
            <a:ext cx="1280160" cy="384048"/>
          </a:xfrm>
          <a:prstGeom prst="rect">
            <a:avLst/>
          </a:prstGeom>
          <a:noFill/>
          <a:ln/>
        </p:spPr>
        <p:txBody>
          <a:bodyPr wrap="square" rtlCol="0" anchor="ctr"/>
          <a:lstStyle/>
          <a:p>
            <a:pPr marL="0" indent="0" algn="ctr">
              <a:buNone/>
            </a:pPr>
            <a:r>
              <a:rPr lang="en-US" sz="1150" b="1" kern="0" spc="50" dirty="0">
                <a:solidFill>
                  <a:srgbClr val="FFFFFF"/>
                </a:solidFill>
                <a:latin typeface="Calibri" pitchFamily="34" charset="0"/>
                <a:ea typeface="Calibri" pitchFamily="34" charset="-122"/>
                <a:cs typeface="Calibri" pitchFamily="34" charset="-120"/>
              </a:rPr>
              <a:t>ROUTINE</a:t>
            </a:r>
            <a:endParaRPr lang="en-US" sz="1150" dirty="0"/>
          </a:p>
        </p:txBody>
      </p:sp>
      <p:sp>
        <p:nvSpPr>
          <p:cNvPr id="7" name="Text 5"/>
          <p:cNvSpPr/>
          <p:nvPr/>
        </p:nvSpPr>
        <p:spPr>
          <a:xfrm>
            <a:off x="502920" y="1371600"/>
            <a:ext cx="11155680" cy="603504"/>
          </a:xfrm>
          <a:prstGeom prst="rect">
            <a:avLst/>
          </a:prstGeom>
          <a:noFill/>
          <a:ln/>
        </p:spPr>
        <p:txBody>
          <a:bodyPr wrap="square" rtlCol="0" anchor="t"/>
          <a:lstStyle/>
          <a:p>
            <a:pPr marL="0" indent="0">
              <a:buNone/>
            </a:pPr>
            <a:r>
              <a:rPr lang="en-US" sz="1350" i="1" dirty="0">
                <a:solidFill>
                  <a:srgbClr val="5B6573"/>
                </a:solidFill>
                <a:latin typeface="Calibri" pitchFamily="34" charset="0"/>
                <a:ea typeface="Calibri" pitchFamily="34" charset="-122"/>
                <a:cs typeface="Calibri" pitchFamily="34" charset="-120"/>
              </a:rPr>
              <a:t>Inflamed conjunctiva from infection or allergy. The eye is red and gritty, but pain and vision are normal — that is what makes it safe.</a:t>
            </a:r>
            <a:endParaRPr lang="en-US" sz="1350" dirty="0"/>
          </a:p>
        </p:txBody>
      </p:sp>
      <p:sp>
        <p:nvSpPr>
          <p:cNvPr id="8" name="Shape 6"/>
          <p:cNvSpPr/>
          <p:nvPr/>
        </p:nvSpPr>
        <p:spPr>
          <a:xfrm>
            <a:off x="502920"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9" name="Shape 7"/>
          <p:cNvSpPr/>
          <p:nvPr/>
        </p:nvSpPr>
        <p:spPr>
          <a:xfrm>
            <a:off x="502920" y="2066544"/>
            <a:ext cx="91440" cy="2596896"/>
          </a:xfrm>
          <a:prstGeom prst="rect">
            <a:avLst/>
          </a:prstGeom>
          <a:solidFill>
            <a:srgbClr val="168A8A"/>
          </a:solidFill>
          <a:ln/>
        </p:spPr>
      </p:sp>
      <p:sp>
        <p:nvSpPr>
          <p:cNvPr id="10" name="Text 8"/>
          <p:cNvSpPr/>
          <p:nvPr/>
        </p:nvSpPr>
        <p:spPr>
          <a:xfrm>
            <a:off x="704088" y="2103120"/>
            <a:ext cx="3310128" cy="365760"/>
          </a:xfrm>
          <a:prstGeom prst="rect">
            <a:avLst/>
          </a:prstGeom>
          <a:noFill/>
          <a:ln/>
        </p:spPr>
        <p:txBody>
          <a:bodyPr wrap="square" rtlCol="0" anchor="ctr"/>
          <a:lstStyle/>
          <a:p>
            <a:pPr marL="0" indent="0">
              <a:buNone/>
            </a:pPr>
            <a:r>
              <a:rPr lang="en-US" sz="1400" b="1" dirty="0">
                <a:solidFill>
                  <a:srgbClr val="168A8A"/>
                </a:solidFill>
                <a:latin typeface="Calibri" pitchFamily="34" charset="0"/>
                <a:ea typeface="Calibri" pitchFamily="34" charset="-122"/>
                <a:cs typeface="Calibri" pitchFamily="34" charset="-120"/>
              </a:rPr>
              <a:t>Infective</a:t>
            </a:r>
            <a:endParaRPr lang="en-US" sz="1400" dirty="0"/>
          </a:p>
        </p:txBody>
      </p:sp>
      <p:sp>
        <p:nvSpPr>
          <p:cNvPr id="11" name="Text 9"/>
          <p:cNvSpPr/>
          <p:nvPr/>
        </p:nvSpPr>
        <p:spPr>
          <a:xfrm>
            <a:off x="704088"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Sticky / discharging eyes; lids stuck in the morning.</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Often a contact with someone with red eyes.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Hard to tell bacterial from viral — and it rarely matters.</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Vision normal; no true pain.</a:t>
            </a:r>
            <a:endParaRPr lang="en-US" sz="1230" dirty="0"/>
          </a:p>
        </p:txBody>
      </p:sp>
      <p:sp>
        <p:nvSpPr>
          <p:cNvPr id="12" name="Shape 10"/>
          <p:cNvSpPr/>
          <p:nvPr/>
        </p:nvSpPr>
        <p:spPr>
          <a:xfrm>
            <a:off x="4279392"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3" name="Shape 11"/>
          <p:cNvSpPr/>
          <p:nvPr/>
        </p:nvSpPr>
        <p:spPr>
          <a:xfrm>
            <a:off x="4279392" y="2066544"/>
            <a:ext cx="91440" cy="2596896"/>
          </a:xfrm>
          <a:prstGeom prst="rect">
            <a:avLst/>
          </a:prstGeom>
          <a:solidFill>
            <a:srgbClr val="E8772E"/>
          </a:solidFill>
          <a:ln/>
        </p:spPr>
      </p:sp>
      <p:sp>
        <p:nvSpPr>
          <p:cNvPr id="14" name="Text 12"/>
          <p:cNvSpPr/>
          <p:nvPr/>
        </p:nvSpPr>
        <p:spPr>
          <a:xfrm>
            <a:off x="4480560" y="2103120"/>
            <a:ext cx="3310128" cy="365760"/>
          </a:xfrm>
          <a:prstGeom prst="rect">
            <a:avLst/>
          </a:prstGeom>
          <a:noFill/>
          <a:ln/>
        </p:spPr>
        <p:txBody>
          <a:bodyPr wrap="square" rtlCol="0" anchor="ctr"/>
          <a:lstStyle/>
          <a:p>
            <a:pPr marL="0" indent="0">
              <a:buNone/>
            </a:pPr>
            <a:r>
              <a:rPr lang="en-US" sz="1400" b="1" dirty="0">
                <a:solidFill>
                  <a:srgbClr val="E8772E"/>
                </a:solidFill>
                <a:latin typeface="Calibri" pitchFamily="34" charset="0"/>
                <a:ea typeface="Calibri" pitchFamily="34" charset="-122"/>
                <a:cs typeface="Calibri" pitchFamily="34" charset="-120"/>
              </a:rPr>
              <a:t>Allergic</a:t>
            </a:r>
            <a:endParaRPr lang="en-US" sz="1400" dirty="0"/>
          </a:p>
        </p:txBody>
      </p:sp>
      <p:sp>
        <p:nvSpPr>
          <p:cNvPr id="15" name="Text 13"/>
          <p:cNvSpPr/>
          <p:nvPr/>
        </p:nvSpPr>
        <p:spPr>
          <a:xfrm>
            <a:off x="4480560"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Itch is the dominant symptom.</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Atopy / hay-fever; both eyes; swollen, watery.</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Look for a trigger — drops, make-up, pollen, pets.</a:t>
            </a:r>
            <a:endParaRPr lang="en-US" sz="1230" dirty="0"/>
          </a:p>
        </p:txBody>
      </p:sp>
      <p:sp>
        <p:nvSpPr>
          <p:cNvPr id="16" name="Shape 14"/>
          <p:cNvSpPr/>
          <p:nvPr/>
        </p:nvSpPr>
        <p:spPr>
          <a:xfrm>
            <a:off x="8055864" y="1993392"/>
            <a:ext cx="3630168" cy="2743200"/>
          </a:xfrm>
          <a:prstGeom prst="roundRect">
            <a:avLst>
              <a:gd name="adj" fmla="val 3000"/>
            </a:avLst>
          </a:prstGeom>
          <a:solidFill>
            <a:srgbClr val="FFFFFF"/>
          </a:solidFill>
          <a:ln w="12700">
            <a:solidFill>
              <a:srgbClr val="D8DEE6"/>
            </a:solidFill>
            <a:prstDash val="solid"/>
          </a:ln>
          <a:effectLst>
            <a:outerShdw blurRad="88900" dist="38100" dir="8100000" algn="bl" rotWithShape="0">
              <a:srgbClr val="8995A6">
                <a:alpha val="22000"/>
              </a:srgbClr>
            </a:outerShdw>
          </a:effectLst>
        </p:spPr>
      </p:sp>
      <p:sp>
        <p:nvSpPr>
          <p:cNvPr id="17" name="Shape 15"/>
          <p:cNvSpPr/>
          <p:nvPr/>
        </p:nvSpPr>
        <p:spPr>
          <a:xfrm>
            <a:off x="8055864" y="2066544"/>
            <a:ext cx="91440" cy="2596896"/>
          </a:xfrm>
          <a:prstGeom prst="rect">
            <a:avLst/>
          </a:prstGeom>
          <a:solidFill>
            <a:srgbClr val="2E8B57"/>
          </a:solidFill>
          <a:ln/>
        </p:spPr>
      </p:sp>
      <p:sp>
        <p:nvSpPr>
          <p:cNvPr id="18" name="Text 16"/>
          <p:cNvSpPr/>
          <p:nvPr/>
        </p:nvSpPr>
        <p:spPr>
          <a:xfrm>
            <a:off x="8257032" y="2103120"/>
            <a:ext cx="3310128" cy="365760"/>
          </a:xfrm>
          <a:prstGeom prst="rect">
            <a:avLst/>
          </a:prstGeom>
          <a:noFill/>
          <a:ln/>
        </p:spPr>
        <p:txBody>
          <a:bodyPr wrap="square" rtlCol="0" anchor="ctr"/>
          <a:lstStyle/>
          <a:p>
            <a:pPr marL="0" indent="0">
              <a:buNone/>
            </a:pPr>
            <a:r>
              <a:rPr lang="en-US" sz="1400" b="1" dirty="0">
                <a:solidFill>
                  <a:srgbClr val="2E8B57"/>
                </a:solidFill>
                <a:latin typeface="Calibri" pitchFamily="34" charset="0"/>
                <a:ea typeface="Calibri" pitchFamily="34" charset="-122"/>
                <a:cs typeface="Calibri" pitchFamily="34" charset="-120"/>
              </a:rPr>
              <a:t>Management</a:t>
            </a:r>
            <a:endParaRPr lang="en-US" sz="1400" dirty="0"/>
          </a:p>
        </p:txBody>
      </p:sp>
      <p:sp>
        <p:nvSpPr>
          <p:cNvPr id="19" name="Text 17"/>
          <p:cNvSpPr/>
          <p:nvPr/>
        </p:nvSpPr>
        <p:spPr>
          <a:xfrm>
            <a:off x="8257032" y="2523744"/>
            <a:ext cx="3264408" cy="2103120"/>
          </a:xfrm>
          <a:prstGeom prst="rect">
            <a:avLst/>
          </a:prstGeom>
          <a:noFill/>
          <a:ln/>
        </p:spPr>
        <p:txBody>
          <a:bodyPr wrap="square" rtlCol="0" anchor="t"/>
          <a:lstStyle/>
          <a:p>
            <a:pPr marL="177800" indent="-177800">
              <a:lnSpc>
                <a:spcPct val="100000"/>
              </a:lnSpc>
              <a:spcAft>
                <a:spcPts val="600"/>
              </a:spcAft>
              <a:buSzPct val="100000"/>
              <a:buChar char="•"/>
            </a:pPr>
            <a:r>
              <a:rPr lang="en-US" sz="1230" b="1" dirty="0">
                <a:solidFill>
                  <a:srgbClr val="232C38"/>
                </a:solidFill>
                <a:latin typeface="Calibri" pitchFamily="34" charset="0"/>
                <a:ea typeface="Calibri" pitchFamily="34" charset="-122"/>
                <a:cs typeface="Calibri" pitchFamily="34" charset="-120"/>
              </a:rPr>
              <a:t>Most cases are self-limiting (5–7 days) — start with self-care:</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Bathe lids with cooled boiled water; cool compresses; lubricants; hygiene to limit spread.</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Infective: only if not settling, offer chloramphenicol 0.5% drops (or 1% ointment).</a:t>
            </a:r>
            <a:endParaRPr lang="en-US" sz="1230" dirty="0"/>
          </a:p>
          <a:p>
            <a:pPr marL="177800" indent="-177800">
              <a:lnSpc>
                <a:spcPct val="100000"/>
              </a:lnSpc>
              <a:spcAft>
                <a:spcPts val="600"/>
              </a:spcAft>
              <a:buSzPct val="100000"/>
              <a:buChar char="•"/>
            </a:pPr>
            <a:r>
              <a:rPr lang="en-US" sz="1230" dirty="0">
                <a:solidFill>
                  <a:srgbClr val="232C38"/>
                </a:solidFill>
                <a:latin typeface="Calibri" pitchFamily="34" charset="0"/>
                <a:ea typeface="Calibri" pitchFamily="34" charset="-122"/>
                <a:cs typeface="Calibri" pitchFamily="34" charset="-120"/>
              </a:rPr>
              <a:t>Allergic: sodium cromoglicate ± topical antihistamine; avoid the allergen.</a:t>
            </a:r>
            <a:endParaRPr lang="en-US" sz="1230" dirty="0"/>
          </a:p>
        </p:txBody>
      </p:sp>
      <p:sp>
        <p:nvSpPr>
          <p:cNvPr id="20" name="Shape 18"/>
          <p:cNvSpPr/>
          <p:nvPr/>
        </p:nvSpPr>
        <p:spPr>
          <a:xfrm>
            <a:off x="502920" y="4882896"/>
            <a:ext cx="11183112" cy="749808"/>
          </a:xfrm>
          <a:prstGeom prst="roundRect">
            <a:avLst>
              <a:gd name="adj" fmla="val 9756"/>
            </a:avLst>
          </a:prstGeom>
          <a:solidFill>
            <a:srgbClr val="FAF0DD"/>
          </a:solidFill>
          <a:ln w="16510">
            <a:solidFill>
              <a:srgbClr val="D98C1F"/>
            </a:solidFill>
            <a:prstDash val="solid"/>
          </a:ln>
        </p:spPr>
      </p:sp>
      <p:sp>
        <p:nvSpPr>
          <p:cNvPr id="21" name="Shape 19"/>
          <p:cNvSpPr/>
          <p:nvPr/>
        </p:nvSpPr>
        <p:spPr>
          <a:xfrm>
            <a:off x="502920" y="4946904"/>
            <a:ext cx="91440" cy="621792"/>
          </a:xfrm>
          <a:prstGeom prst="rect">
            <a:avLst/>
          </a:prstGeom>
          <a:solidFill>
            <a:srgbClr val="D98C1F"/>
          </a:solidFill>
          <a:ln/>
        </p:spPr>
      </p:sp>
      <p:sp>
        <p:nvSpPr>
          <p:cNvPr id="22" name="Text 20"/>
          <p:cNvSpPr/>
          <p:nvPr/>
        </p:nvSpPr>
        <p:spPr>
          <a:xfrm>
            <a:off x="777240" y="4882896"/>
            <a:ext cx="10789920" cy="749808"/>
          </a:xfrm>
          <a:prstGeom prst="rect">
            <a:avLst/>
          </a:prstGeom>
          <a:noFill/>
          <a:ln/>
        </p:spPr>
        <p:txBody>
          <a:bodyPr wrap="square" rtlCol="0" anchor="ctr"/>
          <a:lstStyle/>
          <a:p>
            <a:pPr marL="0" indent="0">
              <a:buNone/>
            </a:pPr>
            <a:r>
              <a:rPr lang="en-US" sz="1300" b="1" dirty="0">
                <a:solidFill>
                  <a:srgbClr val="D98C1F"/>
                </a:solidFill>
                <a:latin typeface="Calibri" pitchFamily="34" charset="0"/>
                <a:ea typeface="Calibri" pitchFamily="34" charset="-122"/>
                <a:cs typeface="Calibri" pitchFamily="34" charset="-120"/>
              </a:rPr>
              <a:t>REFER </a:t>
            </a:r>
            <a:r>
              <a:rPr lang="en-US" sz="1300" dirty="0">
                <a:solidFill>
                  <a:srgbClr val="232C38"/>
                </a:solidFill>
                <a:latin typeface="Calibri" pitchFamily="34" charset="0"/>
                <a:ea typeface="Calibri" pitchFamily="34" charset="-122"/>
                <a:cs typeface="Calibri" pitchFamily="34" charset="-120"/>
              </a:rPr>
              <a:t>Contact-lens wearer with a painful red eye → think corneal ulcer / acanthamoeba — refer the SAME DAY. Also refer neonates, suspected gonococcal/chlamydial infection, or if not resolving after treatment.</a:t>
            </a:r>
            <a:endParaRPr lang="en-US" sz="1300" dirty="0"/>
          </a:p>
        </p:txBody>
      </p:sp>
      <p:sp>
        <p:nvSpPr>
          <p:cNvPr id="23" name="Text 21"/>
          <p:cNvSpPr/>
          <p:nvPr/>
        </p:nvSpPr>
        <p:spPr>
          <a:xfrm>
            <a:off x="502920" y="6163056"/>
            <a:ext cx="11155680" cy="256032"/>
          </a:xfrm>
          <a:prstGeom prst="rect">
            <a:avLst/>
          </a:prstGeom>
          <a:noFill/>
          <a:ln/>
        </p:spPr>
        <p:txBody>
          <a:bodyPr wrap="square" rtlCol="0" anchor="ctr"/>
          <a:lstStyle/>
          <a:p>
            <a:pPr marL="0" indent="0">
              <a:buNone/>
            </a:pPr>
            <a:r>
              <a:rPr lang="en-US" sz="900" i="1" dirty="0">
                <a:solidFill>
                  <a:srgbClr val="5B6573"/>
                </a:solidFill>
                <a:latin typeface="Calibri" pitchFamily="34" charset="0"/>
                <a:ea typeface="Calibri" pitchFamily="34" charset="-122"/>
                <a:cs typeface="Calibri" pitchFamily="34" charset="-120"/>
              </a:rPr>
              <a:t>Source: NICE CKS – Conjunctivitis (infective &amp; allergic); BNF (chloramphenicol, sodium cromoglicate).</a:t>
            </a:r>
            <a:endParaRPr lang="en-US" sz="900" dirty="0"/>
          </a:p>
        </p:txBody>
      </p:sp>
      <p:sp>
        <p:nvSpPr>
          <p:cNvPr id="24" name="Shape 22"/>
          <p:cNvSpPr/>
          <p:nvPr/>
        </p:nvSpPr>
        <p:spPr>
          <a:xfrm>
            <a:off x="502920" y="6455664"/>
            <a:ext cx="11183112" cy="0"/>
          </a:xfrm>
          <a:prstGeom prst="line">
            <a:avLst/>
          </a:prstGeom>
          <a:noFill/>
          <a:ln w="12700">
            <a:solidFill>
              <a:srgbClr val="D8DEE6"/>
            </a:solidFill>
            <a:prstDash val="solid"/>
          </a:ln>
        </p:spPr>
      </p:sp>
      <p:sp>
        <p:nvSpPr>
          <p:cNvPr id="25" name="Text 23"/>
          <p:cNvSpPr/>
          <p:nvPr/>
        </p:nvSpPr>
        <p:spPr>
          <a:xfrm>
            <a:off x="502920" y="6492240"/>
            <a:ext cx="9875520" cy="292608"/>
          </a:xfrm>
          <a:prstGeom prst="rect">
            <a:avLst/>
          </a:prstGeom>
          <a:noFill/>
          <a:ln/>
        </p:spPr>
        <p:txBody>
          <a:bodyPr wrap="square" rtlCol="0" anchor="ctr"/>
          <a:lstStyle/>
          <a:p>
            <a:pPr marL="0" indent="0" algn="l">
              <a:buNone/>
            </a:pPr>
            <a:r>
              <a:rPr lang="en-US" sz="850" dirty="0">
                <a:solidFill>
                  <a:srgbClr val="5B6573"/>
                </a:solidFill>
                <a:latin typeface="Calibri" pitchFamily="34" charset="0"/>
                <a:ea typeface="Calibri" pitchFamily="34" charset="-122"/>
                <a:cs typeface="Calibri" pitchFamily="34" charset="-120"/>
              </a:rPr>
              <a:t>Bradford VTS Teaching Aids  ·  Educational use only — verify all guidance against NICE / BNF and your local policy before clinical use.</a:t>
            </a:r>
            <a:endParaRPr lang="en-US" sz="850" dirty="0"/>
          </a:p>
        </p:txBody>
      </p:sp>
      <p:sp>
        <p:nvSpPr>
          <p:cNvPr id="26" name="Text 24"/>
          <p:cNvSpPr/>
          <p:nvPr/>
        </p:nvSpPr>
        <p:spPr>
          <a:xfrm>
            <a:off x="11155680" y="6492240"/>
            <a:ext cx="548640" cy="292608"/>
          </a:xfrm>
          <a:prstGeom prst="rect">
            <a:avLst/>
          </a:prstGeom>
          <a:noFill/>
          <a:ln/>
        </p:spPr>
        <p:txBody>
          <a:bodyPr wrap="square" rtlCol="0" anchor="ctr"/>
          <a:lstStyle/>
          <a:p>
            <a:pPr marL="0" indent="0" algn="r">
              <a:buNone/>
            </a:pPr>
            <a:r>
              <a:rPr lang="en-US" sz="900" dirty="0">
                <a:solidFill>
                  <a:srgbClr val="5B6573"/>
                </a:solidFill>
                <a:latin typeface="Calibri" pitchFamily="34" charset="0"/>
                <a:ea typeface="Calibri" pitchFamily="34" charset="-122"/>
                <a:cs typeface="Calibri" pitchFamily="34" charset="-120"/>
              </a:rPr>
              <a:t>9</a:t>
            </a:r>
            <a:endParaRPr lang="en-US" sz="9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6170</Words>
  <Application>Microsoft Office PowerPoint</Application>
  <PresentationFormat>Widescreen</PresentationFormat>
  <Paragraphs>663</Paragraphs>
  <Slides>36</Slides>
  <Notes>36</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36</vt:i4>
      </vt:variant>
    </vt:vector>
  </HeadingPairs>
  <TitlesOfParts>
    <vt:vector size="39" baseType="lpstr">
      <vt:lpstr>Arial</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Eye Emergencies in Primary Care</dc:title>
  <dc:subject>PptxGenJS Presentation</dc:subject>
  <dc:creator>Bradford VTS</dc:creator>
  <cp:lastModifiedBy>Ramesh Mehay</cp:lastModifiedBy>
  <cp:revision>2</cp:revision>
  <dcterms:created xsi:type="dcterms:W3CDTF">2026-06-08T16:17:19Z</dcterms:created>
  <dcterms:modified xsi:type="dcterms:W3CDTF">2026-06-08T16:35:05Z</dcterms:modified>
</cp:coreProperties>
</file>