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oboto" panose="02000000000000000000" pitchFamily="2" charset="0"/>
      <p:regular r:id="rId17"/>
      <p:bold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85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1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" Type="http://schemas.openxmlformats.org/officeDocument/2006/relationships/image" Target="../media/image1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3" Type="http://schemas.openxmlformats.org/officeDocument/2006/relationships/image" Target="../media/image1.png"/><Relationship Id="rId21" Type="http://schemas.openxmlformats.org/officeDocument/2006/relationships/image" Target="../media/image86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24" Type="http://schemas.openxmlformats.org/officeDocument/2006/relationships/image" Target="../media/image89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23" Type="http://schemas.openxmlformats.org/officeDocument/2006/relationships/image" Target="../media/image88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Relationship Id="rId22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26" Type="http://schemas.openxmlformats.org/officeDocument/2006/relationships/image" Target="../media/image112.png"/><Relationship Id="rId3" Type="http://schemas.openxmlformats.org/officeDocument/2006/relationships/image" Target="../media/image1.png"/><Relationship Id="rId21" Type="http://schemas.openxmlformats.org/officeDocument/2006/relationships/image" Target="../media/image107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24" Type="http://schemas.openxmlformats.org/officeDocument/2006/relationships/image" Target="../media/image110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1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3" Type="http://schemas.openxmlformats.org/officeDocument/2006/relationships/image" Target="../media/image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2369" y="0"/>
            <a:ext cx="4669482" cy="6295579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167259"/>
            <a:ext cx="5730180" cy="381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4608463"/>
            <a:ext cx="1414165" cy="294829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0063" y="4608463"/>
            <a:ext cx="1048494" cy="294829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1780" y="4608463"/>
            <a:ext cx="999679" cy="294829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526161"/>
            <a:ext cx="7522369" cy="1769269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295579"/>
            <a:ext cx="12192000" cy="562273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646063" y="294829"/>
            <a:ext cx="790860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www.bradfordvts.co.uk</a:t>
            </a:r>
            <a:endParaRPr lang="en-US" sz="1425" dirty="0"/>
          </a:p>
        </p:txBody>
      </p:sp>
      <p:sp>
        <p:nvSpPr>
          <p:cNvPr id="11" name="SK-1-text-10"/>
          <p:cNvSpPr/>
          <p:nvPr/>
        </p:nvSpPr>
        <p:spPr>
          <a:xfrm>
            <a:off x="670471" y="1426369"/>
            <a:ext cx="5888682" cy="18104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765"/>
              </a:lnSpc>
              <a:buNone/>
            </a:pPr>
            <a:r>
              <a:rPr lang="en-US" sz="6150" b="1" dirty="0">
                <a:solidFill>
                  <a:srgbClr val="002147"/>
                </a:solidFill>
              </a:rPr>
              <a:t>Eye Trauma in</a:t>
            </a:r>
            <a:endParaRPr lang="en-US" sz="6150" dirty="0"/>
          </a:p>
          <a:p>
            <a:pPr marL="0" indent="0" algn="l">
              <a:lnSpc>
                <a:spcPts val="6765"/>
              </a:lnSpc>
              <a:buNone/>
            </a:pPr>
            <a:r>
              <a:rPr lang="en-US" sz="6150" b="1" dirty="0">
                <a:solidFill>
                  <a:srgbClr val="002147"/>
                </a:solidFill>
              </a:rPr>
              <a:t>Primary Care</a:t>
            </a:r>
            <a:endParaRPr lang="en-US" sz="6150" dirty="0"/>
          </a:p>
        </p:txBody>
      </p:sp>
      <p:sp>
        <p:nvSpPr>
          <p:cNvPr id="12" name="SK-1-text-11"/>
          <p:cNvSpPr/>
          <p:nvPr/>
        </p:nvSpPr>
        <p:spPr>
          <a:xfrm>
            <a:off x="670472" y="616446"/>
            <a:ext cx="5742384" cy="466279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chemeClr val="bg1"/>
                </a:solidFill>
              </a:rPr>
              <a:t> Bradford VTS Teaching Deck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3" name="SK-1-text-12"/>
          <p:cNvSpPr/>
          <p:nvPr/>
        </p:nvSpPr>
        <p:spPr>
          <a:xfrm>
            <a:off x="633859" y="3799284"/>
            <a:ext cx="603498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SCA &amp; AKT Revision · 2024–2026 Clinical Standards ·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Guidelines</a:t>
            </a:r>
            <a:endParaRPr lang="en-US" sz="1650" dirty="0"/>
          </a:p>
        </p:txBody>
      </p:sp>
      <p:sp>
        <p:nvSpPr>
          <p:cNvPr id="14" name="SK-1-text-13"/>
          <p:cNvSpPr/>
          <p:nvPr/>
        </p:nvSpPr>
        <p:spPr>
          <a:xfrm>
            <a:off x="710654" y="4855369"/>
            <a:ext cx="138276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2024</a:t>
            </a:r>
            <a:endParaRPr lang="en-US" sz="1425" dirty="0"/>
          </a:p>
        </p:txBody>
      </p:sp>
      <p:sp>
        <p:nvSpPr>
          <p:cNvPr id="15" name="SK-1-text-14"/>
          <p:cNvSpPr/>
          <p:nvPr/>
        </p:nvSpPr>
        <p:spPr>
          <a:xfrm>
            <a:off x="2246709" y="4855369"/>
            <a:ext cx="9194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2025</a:t>
            </a:r>
            <a:endParaRPr lang="en-US" sz="1425" dirty="0"/>
          </a:p>
        </p:txBody>
      </p:sp>
      <p:sp>
        <p:nvSpPr>
          <p:cNvPr id="16" name="SK-1-text-15"/>
          <p:cNvSpPr/>
          <p:nvPr/>
        </p:nvSpPr>
        <p:spPr>
          <a:xfrm>
            <a:off x="3319611" y="4869061"/>
            <a:ext cx="93166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425" dirty="0"/>
          </a:p>
        </p:txBody>
      </p:sp>
      <p:sp>
        <p:nvSpPr>
          <p:cNvPr id="17" name="SK-1-text-16"/>
          <p:cNvSpPr/>
          <p:nvPr/>
        </p:nvSpPr>
        <p:spPr>
          <a:xfrm>
            <a:off x="658267" y="5211961"/>
            <a:ext cx="76485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GP Trainees · Bradford VTS</a:t>
            </a:r>
            <a:endParaRPr lang="en-US" sz="1650" dirty="0"/>
          </a:p>
        </p:txBody>
      </p:sp>
      <p:sp>
        <p:nvSpPr>
          <p:cNvPr id="18" name="SK-1-text-17"/>
          <p:cNvSpPr/>
          <p:nvPr/>
        </p:nvSpPr>
        <p:spPr>
          <a:xfrm>
            <a:off x="231577" y="6631632"/>
            <a:ext cx="5434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350" dirty="0"/>
          </a:p>
        </p:txBody>
      </p:sp>
      <p:sp>
        <p:nvSpPr>
          <p:cNvPr id="19" name="SK-1-text-18"/>
          <p:cNvSpPr/>
          <p:nvPr/>
        </p:nvSpPr>
        <p:spPr>
          <a:xfrm>
            <a:off x="9899452" y="6624786"/>
            <a:ext cx="203641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GP Training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5994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30975"/>
            <a:ext cx="12192000" cy="329059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2565" y="6423273"/>
            <a:ext cx="4486573" cy="1905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906661"/>
            <a:ext cx="1170384" cy="381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1378446"/>
            <a:ext cx="2730996" cy="45258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1238" y="1378446"/>
            <a:ext cx="9525" cy="456054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1671" y="1378446"/>
            <a:ext cx="3413671" cy="45258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07969" y="1467594"/>
            <a:ext cx="292596" cy="28113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471" y="1467594"/>
            <a:ext cx="268188" cy="281136"/>
          </a:xfrm>
          <a:prstGeom prst="rect">
            <a:avLst/>
          </a:prstGeom>
        </p:spPr>
      </p:pic>
      <p:sp>
        <p:nvSpPr>
          <p:cNvPr id="13" name="SK-10-text-12"/>
          <p:cNvSpPr/>
          <p:nvPr/>
        </p:nvSpPr>
        <p:spPr>
          <a:xfrm>
            <a:off x="572988" y="370284"/>
            <a:ext cx="1161901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&amp; Quick Recall</a:t>
            </a:r>
            <a:endParaRPr lang="en-US" sz="3150" dirty="0"/>
          </a:p>
        </p:txBody>
      </p:sp>
      <p:sp>
        <p:nvSpPr>
          <p:cNvPr id="14" name="SK-10-text-13"/>
          <p:cNvSpPr/>
          <p:nvPr/>
        </p:nvSpPr>
        <p:spPr>
          <a:xfrm>
            <a:off x="560784" y="1021705"/>
            <a:ext cx="96602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goes wrong — and what to remember</a:t>
            </a:r>
            <a:endParaRPr lang="en-US" sz="1650" dirty="0"/>
          </a:p>
        </p:txBody>
      </p:sp>
      <p:sp>
        <p:nvSpPr>
          <p:cNvPr id="15" name="SK-10-text-14"/>
          <p:cNvSpPr/>
          <p:nvPr/>
        </p:nvSpPr>
        <p:spPr>
          <a:xfrm>
            <a:off x="987475" y="1467594"/>
            <a:ext cx="47577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2025" dirty="0"/>
          </a:p>
        </p:txBody>
      </p:sp>
      <p:sp>
        <p:nvSpPr>
          <p:cNvPr id="16" name="SK-10-text-15"/>
          <p:cNvSpPr/>
          <p:nvPr/>
        </p:nvSpPr>
        <p:spPr>
          <a:xfrm>
            <a:off x="670471" y="1940719"/>
            <a:ext cx="429145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Delaying irrigation for chemical burns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Taking a full history first — time is tissue</a:t>
            </a:r>
            <a:endParaRPr lang="en-US" sz="1575" dirty="0"/>
          </a:p>
        </p:txBody>
      </p:sp>
      <p:sp>
        <p:nvSpPr>
          <p:cNvPr id="17" name="SK-10-text-16"/>
          <p:cNvSpPr/>
          <p:nvPr/>
        </p:nvSpPr>
        <p:spPr>
          <a:xfrm>
            <a:off x="670471" y="2455069"/>
            <a:ext cx="493767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Patching a contact lens eye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Dramatically increases Pseudomonas keratitis risk</a:t>
            </a:r>
            <a:endParaRPr lang="en-US" sz="1575" dirty="0"/>
          </a:p>
        </p:txBody>
      </p:sp>
      <p:sp>
        <p:nvSpPr>
          <p:cNvPr id="18" name="SK-10-text-17"/>
          <p:cNvSpPr/>
          <p:nvPr/>
        </p:nvSpPr>
        <p:spPr>
          <a:xfrm>
            <a:off x="670471" y="2969419"/>
            <a:ext cx="502309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Prescribing topical anaesthetic to take home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Masks pain signals; impairs corneal healing</a:t>
            </a:r>
            <a:endParaRPr lang="en-US" sz="1575" dirty="0"/>
          </a:p>
        </p:txBody>
      </p:sp>
      <p:sp>
        <p:nvSpPr>
          <p:cNvPr id="19" name="SK-10-text-18"/>
          <p:cNvSpPr/>
          <p:nvPr/>
        </p:nvSpPr>
        <p:spPr>
          <a:xfrm>
            <a:off x="670471" y="3470077"/>
            <a:ext cx="46206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Chloramphenicol for CL corneal abrasion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fluoroquinolone — Pseudomonas risk</a:t>
            </a:r>
            <a:endParaRPr lang="en-US" sz="1575" dirty="0"/>
          </a:p>
        </p:txBody>
      </p:sp>
      <p:sp>
        <p:nvSpPr>
          <p:cNvPr id="20" name="SK-10-text-19"/>
          <p:cNvSpPr/>
          <p:nvPr/>
        </p:nvSpPr>
        <p:spPr>
          <a:xfrm>
            <a:off x="670471" y="3977580"/>
            <a:ext cx="501089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Missing a penetrating injury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check for teardrop pupil, soft globe, flat AC</a:t>
            </a:r>
            <a:endParaRPr lang="en-US" sz="1575" dirty="0"/>
          </a:p>
        </p:txBody>
      </p:sp>
      <p:sp>
        <p:nvSpPr>
          <p:cNvPr id="21" name="SK-10-text-20"/>
          <p:cNvSpPr/>
          <p:nvPr/>
        </p:nvSpPr>
        <p:spPr>
          <a:xfrm>
            <a:off x="670471" y="4491930"/>
            <a:ext cx="471829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Leaving a rust ring without urgent referral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Metal FB rust rings damage corneal stroma</a:t>
            </a:r>
            <a:endParaRPr lang="en-US" sz="1575" dirty="0"/>
          </a:p>
        </p:txBody>
      </p:sp>
      <p:sp>
        <p:nvSpPr>
          <p:cNvPr id="22" name="SK-10-text-21"/>
          <p:cNvSpPr/>
          <p:nvPr/>
        </p:nvSpPr>
        <p:spPr>
          <a:xfrm>
            <a:off x="670471" y="4999434"/>
            <a:ext cx="493767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asking about occupation/eye protection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history for metallic FB and UV injury</a:t>
            </a:r>
            <a:endParaRPr lang="en-US" sz="1575" dirty="0"/>
          </a:p>
        </p:txBody>
      </p:sp>
      <p:sp>
        <p:nvSpPr>
          <p:cNvPr id="23" name="SK-10-text-22"/>
          <p:cNvSpPr/>
          <p:nvPr/>
        </p:nvSpPr>
        <p:spPr>
          <a:xfrm>
            <a:off x="670471" y="5506938"/>
            <a:ext cx="352335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Aspirin or NSAIDs in hyphema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Increases re-bleeding risk — avoid</a:t>
            </a:r>
            <a:endParaRPr lang="en-US" sz="1575" dirty="0"/>
          </a:p>
        </p:txBody>
      </p:sp>
      <p:sp>
        <p:nvSpPr>
          <p:cNvPr id="24" name="SK-10-text-23"/>
          <p:cNvSpPr/>
          <p:nvPr/>
        </p:nvSpPr>
        <p:spPr>
          <a:xfrm>
            <a:off x="6949380" y="1467594"/>
            <a:ext cx="524262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Recall: Top Tips</a:t>
            </a:r>
            <a:endParaRPr lang="en-US" sz="2025" dirty="0"/>
          </a:p>
        </p:txBody>
      </p:sp>
      <p:sp>
        <p:nvSpPr>
          <p:cNvPr id="25" name="SK-10-text-24"/>
          <p:cNvSpPr/>
          <p:nvPr/>
        </p:nvSpPr>
        <p:spPr>
          <a:xfrm>
            <a:off x="6632377" y="1940719"/>
            <a:ext cx="49254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Chemical injury — irrigate FIRST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questions later; even milk or water if no saline</a:t>
            </a:r>
            <a:endParaRPr lang="en-US" sz="1575" dirty="0"/>
          </a:p>
        </p:txBody>
      </p:sp>
      <p:sp>
        <p:nvSpPr>
          <p:cNvPr id="26" name="SK-10-text-25"/>
          <p:cNvSpPr/>
          <p:nvPr/>
        </p:nvSpPr>
        <p:spPr>
          <a:xfrm>
            <a:off x="6632377" y="2448223"/>
            <a:ext cx="45720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Topical anaesthetic for examination only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prescribe for home use</a:t>
            </a:r>
            <a:endParaRPr lang="en-US" sz="1575" dirty="0"/>
          </a:p>
        </p:txBody>
      </p:sp>
      <p:sp>
        <p:nvSpPr>
          <p:cNvPr id="27" name="SK-10-text-26"/>
          <p:cNvSpPr/>
          <p:nvPr/>
        </p:nvSpPr>
        <p:spPr>
          <a:xfrm>
            <a:off x="6632377" y="2962573"/>
            <a:ext cx="43036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Always document VA before and after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any intervention, every time</a:t>
            </a:r>
            <a:endParaRPr lang="en-US" sz="1575" dirty="0"/>
          </a:p>
        </p:txBody>
      </p:sp>
      <p:sp>
        <p:nvSpPr>
          <p:cNvPr id="28" name="SK-10-text-27"/>
          <p:cNvSpPr/>
          <p:nvPr/>
        </p:nvSpPr>
        <p:spPr>
          <a:xfrm>
            <a:off x="6632377" y="3470077"/>
            <a:ext cx="421838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Vertical abrasion lines = subtarsal FB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Evert the upper lid — always</a:t>
            </a:r>
            <a:endParaRPr lang="en-US" sz="1575" dirty="0"/>
          </a:p>
        </p:txBody>
      </p:sp>
      <p:sp>
        <p:nvSpPr>
          <p:cNvPr id="29" name="SK-10-text-28"/>
          <p:cNvSpPr/>
          <p:nvPr/>
        </p:nvSpPr>
        <p:spPr>
          <a:xfrm>
            <a:off x="6632377" y="3984427"/>
            <a:ext cx="405988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Teardrop pupil after trauma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Penetrating injury until proven otherwise</a:t>
            </a:r>
            <a:endParaRPr lang="en-US" sz="1575" dirty="0"/>
          </a:p>
        </p:txBody>
      </p:sp>
      <p:sp>
        <p:nvSpPr>
          <p:cNvPr id="30" name="SK-10-text-29"/>
          <p:cNvSpPr/>
          <p:nvPr/>
        </p:nvSpPr>
        <p:spPr>
          <a:xfrm>
            <a:off x="6632377" y="4491930"/>
            <a:ext cx="391358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Never patch a contact lens wearer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exceptions — Pseudomonas risk</a:t>
            </a:r>
            <a:endParaRPr lang="en-US" sz="1575" dirty="0"/>
          </a:p>
        </p:txBody>
      </p:sp>
      <p:sp>
        <p:nvSpPr>
          <p:cNvPr id="31" name="SK-10-text-30"/>
          <p:cNvSpPr/>
          <p:nvPr/>
        </p:nvSpPr>
        <p:spPr>
          <a:xfrm>
            <a:off x="6632377" y="4999434"/>
            <a:ext cx="40720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Diplopia after facial trauma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 orbital blowout fracture — CT face</a:t>
            </a:r>
            <a:endParaRPr lang="en-US" sz="1575" dirty="0"/>
          </a:p>
        </p:txBody>
      </p:sp>
      <p:sp>
        <p:nvSpPr>
          <p:cNvPr id="32" name="SK-10-text-31"/>
          <p:cNvSpPr/>
          <p:nvPr/>
        </p:nvSpPr>
        <p:spPr>
          <a:xfrm>
            <a:off x="6632377" y="5500092"/>
            <a:ext cx="460846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Arc eye is bilateral and delayed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6–12 hours after UV; self-limiting; dark glasses</a:t>
            </a:r>
            <a:endParaRPr lang="en-US" sz="1575" dirty="0"/>
          </a:p>
        </p:txBody>
      </p:sp>
      <p:sp>
        <p:nvSpPr>
          <p:cNvPr id="33" name="SK-10-text-32"/>
          <p:cNvSpPr/>
          <p:nvPr/>
        </p:nvSpPr>
        <p:spPr>
          <a:xfrm>
            <a:off x="3852565" y="6192738"/>
            <a:ext cx="83394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shield, refer, and document.</a:t>
            </a:r>
            <a:endParaRPr lang="en-US" sz="2025" dirty="0"/>
          </a:p>
        </p:txBody>
      </p:sp>
      <p:sp>
        <p:nvSpPr>
          <p:cNvPr id="34" name="SK-10-text-33"/>
          <p:cNvSpPr/>
          <p:nvPr/>
        </p:nvSpPr>
        <p:spPr>
          <a:xfrm>
            <a:off x="280392" y="6590407"/>
            <a:ext cx="119116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Eye Trauma in Primary Care · www.bradfordvts.co.uk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11094690" y="6590407"/>
            <a:ext cx="10973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3379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254323"/>
            <a:ext cx="1072753" cy="285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3826" y="1529209"/>
            <a:ext cx="9525" cy="464284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448223"/>
            <a:ext cx="170557" cy="1762423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2448223"/>
            <a:ext cx="2913757" cy="176242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1380" y="2448223"/>
            <a:ext cx="170557" cy="176242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72086" y="2448223"/>
            <a:ext cx="2913757" cy="1762423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4409629"/>
            <a:ext cx="170557" cy="1762423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361" y="4409629"/>
            <a:ext cx="2913757" cy="1762423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1380" y="4409629"/>
            <a:ext cx="170557" cy="176242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72086" y="4409629"/>
            <a:ext cx="2913757" cy="1762423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0" y="5808613"/>
            <a:ext cx="4108698" cy="349746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4594771"/>
            <a:ext cx="1889671" cy="1899642"/>
          </a:xfrm>
          <a:prstGeom prst="rect">
            <a:avLst/>
          </a:prstGeom>
        </p:spPr>
      </p:pic>
      <p:sp>
        <p:nvSpPr>
          <p:cNvPr id="17" name="SK-2-text-16"/>
          <p:cNvSpPr/>
          <p:nvPr/>
        </p:nvSpPr>
        <p:spPr>
          <a:xfrm>
            <a:off x="8351490" y="287982"/>
            <a:ext cx="38405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 · Bradford VTS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597396" y="603498"/>
            <a:ext cx="1159460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and Golden Rules</a:t>
            </a:r>
            <a:endParaRPr lang="en-US" sz="3600" dirty="0"/>
          </a:p>
        </p:txBody>
      </p:sp>
      <p:sp>
        <p:nvSpPr>
          <p:cNvPr id="19" name="SK-2-text-18"/>
          <p:cNvSpPr/>
          <p:nvPr/>
        </p:nvSpPr>
        <p:spPr>
          <a:xfrm>
            <a:off x="597396" y="1543050"/>
            <a:ext cx="1039368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of Eye Trauma</a:t>
            </a:r>
            <a:endParaRPr lang="en-US" sz="2400" dirty="0"/>
          </a:p>
        </p:txBody>
      </p:sp>
      <p:sp>
        <p:nvSpPr>
          <p:cNvPr id="20" name="SK-2-text-19"/>
          <p:cNvSpPr/>
          <p:nvPr/>
        </p:nvSpPr>
        <p:spPr>
          <a:xfrm>
            <a:off x="597396" y="2071092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INJURY CLASSIFICATION</a:t>
            </a:r>
            <a:endParaRPr lang="en-US" sz="1650" dirty="0"/>
          </a:p>
        </p:txBody>
      </p:sp>
      <p:sp>
        <p:nvSpPr>
          <p:cNvPr id="21" name="SK-2-text-20"/>
          <p:cNvSpPr/>
          <p:nvPr/>
        </p:nvSpPr>
        <p:spPr>
          <a:xfrm>
            <a:off x="914400" y="2619673"/>
            <a:ext cx="397383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Closed Globe</a:t>
            </a:r>
            <a:endParaRPr lang="en-US" sz="2100" dirty="0"/>
          </a:p>
        </p:txBody>
      </p:sp>
      <p:sp>
        <p:nvSpPr>
          <p:cNvPr id="22" name="SK-2-text-21"/>
          <p:cNvSpPr/>
          <p:nvPr/>
        </p:nvSpPr>
        <p:spPr>
          <a:xfrm>
            <a:off x="914400" y="2955727"/>
            <a:ext cx="312229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Globe intact</a:t>
            </a:r>
            <a:endParaRPr lang="en-US" sz="1650" dirty="0"/>
          </a:p>
        </p:txBody>
      </p:sp>
      <p:sp>
        <p:nvSpPr>
          <p:cNvPr id="23" name="SK-2-text-22"/>
          <p:cNvSpPr/>
          <p:nvPr/>
        </p:nvSpPr>
        <p:spPr>
          <a:xfrm>
            <a:off x="914400" y="3278088"/>
            <a:ext cx="46310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Corneal abrasion</a:t>
            </a:r>
            <a:endParaRPr lang="en-US" sz="1650" dirty="0"/>
          </a:p>
        </p:txBody>
      </p:sp>
      <p:sp>
        <p:nvSpPr>
          <p:cNvPr id="24" name="SK-2-text-23"/>
          <p:cNvSpPr/>
          <p:nvPr/>
        </p:nvSpPr>
        <p:spPr>
          <a:xfrm>
            <a:off x="914400" y="3559225"/>
            <a:ext cx="23679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Hyphema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914400" y="3819823"/>
            <a:ext cx="51339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Retinal detachment</a:t>
            </a:r>
            <a:endParaRPr lang="en-US" sz="1650" dirty="0"/>
          </a:p>
        </p:txBody>
      </p:sp>
      <p:sp>
        <p:nvSpPr>
          <p:cNvPr id="26" name="SK-2-text-25"/>
          <p:cNvSpPr/>
          <p:nvPr/>
        </p:nvSpPr>
        <p:spPr>
          <a:xfrm>
            <a:off x="4193977" y="2619673"/>
            <a:ext cx="333375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Globe</a:t>
            </a:r>
            <a:endParaRPr lang="en-US" sz="2100" dirty="0"/>
          </a:p>
        </p:txBody>
      </p:sp>
      <p:sp>
        <p:nvSpPr>
          <p:cNvPr id="27" name="SK-2-text-26"/>
          <p:cNvSpPr/>
          <p:nvPr/>
        </p:nvSpPr>
        <p:spPr>
          <a:xfrm>
            <a:off x="4193977" y="2955727"/>
            <a:ext cx="48825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Globe wall breached</a:t>
            </a:r>
            <a:endParaRPr lang="en-US" sz="1650" dirty="0"/>
          </a:p>
        </p:txBody>
      </p:sp>
      <p:sp>
        <p:nvSpPr>
          <p:cNvPr id="28" name="SK-2-text-27"/>
          <p:cNvSpPr/>
          <p:nvPr/>
        </p:nvSpPr>
        <p:spPr>
          <a:xfrm>
            <a:off x="4193977" y="3278088"/>
            <a:ext cx="71456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Corneal/scleral laceration</a:t>
            </a:r>
            <a:endParaRPr lang="en-US" sz="1650" dirty="0"/>
          </a:p>
        </p:txBody>
      </p:sp>
      <p:sp>
        <p:nvSpPr>
          <p:cNvPr id="29" name="SK-2-text-28"/>
          <p:cNvSpPr/>
          <p:nvPr/>
        </p:nvSpPr>
        <p:spPr>
          <a:xfrm>
            <a:off x="4193977" y="3552379"/>
            <a:ext cx="66427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Intraocular foreign body</a:t>
            </a:r>
            <a:endParaRPr lang="en-US" sz="1650" dirty="0"/>
          </a:p>
        </p:txBody>
      </p:sp>
      <p:sp>
        <p:nvSpPr>
          <p:cNvPr id="30" name="SK-2-text-29"/>
          <p:cNvSpPr/>
          <p:nvPr/>
        </p:nvSpPr>
        <p:spPr>
          <a:xfrm>
            <a:off x="4193977" y="3819823"/>
            <a:ext cx="38766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Globe rupture</a:t>
            </a:r>
            <a:endParaRPr lang="en-US" sz="1650" dirty="0"/>
          </a:p>
        </p:txBody>
      </p:sp>
      <p:sp>
        <p:nvSpPr>
          <p:cNvPr id="31" name="SK-2-text-30"/>
          <p:cNvSpPr/>
          <p:nvPr/>
        </p:nvSpPr>
        <p:spPr>
          <a:xfrm>
            <a:off x="914400" y="4574232"/>
            <a:ext cx="46139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Chemical Burns</a:t>
            </a:r>
            <a:endParaRPr lang="en-US" sz="2100" dirty="0"/>
          </a:p>
        </p:txBody>
      </p:sp>
      <p:sp>
        <p:nvSpPr>
          <p:cNvPr id="32" name="SK-2-text-31"/>
          <p:cNvSpPr/>
          <p:nvPr/>
        </p:nvSpPr>
        <p:spPr>
          <a:xfrm>
            <a:off x="914400" y="4910286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Alkali &gt; Acid severity</a:t>
            </a:r>
            <a:endParaRPr lang="en-US" sz="1650" dirty="0"/>
          </a:p>
        </p:txBody>
      </p:sp>
      <p:sp>
        <p:nvSpPr>
          <p:cNvPr id="33" name="SK-2-text-32"/>
          <p:cNvSpPr/>
          <p:nvPr/>
        </p:nvSpPr>
        <p:spPr>
          <a:xfrm>
            <a:off x="914400" y="5225653"/>
            <a:ext cx="51339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NaOH, KOH (alkali)</a:t>
            </a:r>
            <a:endParaRPr lang="en-US" sz="1650" dirty="0"/>
          </a:p>
        </p:txBody>
      </p:sp>
      <p:sp>
        <p:nvSpPr>
          <p:cNvPr id="34" name="SK-2-text-33"/>
          <p:cNvSpPr/>
          <p:nvPr/>
        </p:nvSpPr>
        <p:spPr>
          <a:xfrm>
            <a:off x="914400" y="5506938"/>
            <a:ext cx="36252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Battery acid</a:t>
            </a:r>
            <a:endParaRPr lang="en-US" sz="1650" dirty="0"/>
          </a:p>
        </p:txBody>
      </p:sp>
      <p:sp>
        <p:nvSpPr>
          <p:cNvPr id="35" name="SK-2-text-34"/>
          <p:cNvSpPr/>
          <p:nvPr/>
        </p:nvSpPr>
        <p:spPr>
          <a:xfrm>
            <a:off x="914400" y="5774382"/>
            <a:ext cx="43795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Domestic bleach</a:t>
            </a:r>
            <a:endParaRPr lang="en-US" sz="1650" dirty="0"/>
          </a:p>
        </p:txBody>
      </p:sp>
      <p:sp>
        <p:nvSpPr>
          <p:cNvPr id="36" name="SK-2-text-35"/>
          <p:cNvSpPr/>
          <p:nvPr/>
        </p:nvSpPr>
        <p:spPr>
          <a:xfrm>
            <a:off x="4193977" y="4574232"/>
            <a:ext cx="621411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Thermal / Radiation</a:t>
            </a:r>
            <a:endParaRPr lang="en-US" sz="2100" dirty="0"/>
          </a:p>
        </p:txBody>
      </p:sp>
      <p:sp>
        <p:nvSpPr>
          <p:cNvPr id="37" name="SK-2-text-36"/>
          <p:cNvSpPr/>
          <p:nvPr/>
        </p:nvSpPr>
        <p:spPr>
          <a:xfrm>
            <a:off x="4193977" y="4910286"/>
            <a:ext cx="41281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UV &amp; heat injury</a:t>
            </a:r>
            <a:endParaRPr lang="en-US" sz="1650" dirty="0"/>
          </a:p>
        </p:txBody>
      </p:sp>
      <p:sp>
        <p:nvSpPr>
          <p:cNvPr id="38" name="SK-2-text-37"/>
          <p:cNvSpPr/>
          <p:nvPr/>
        </p:nvSpPr>
        <p:spPr>
          <a:xfrm>
            <a:off x="4193977" y="5225653"/>
            <a:ext cx="61398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Arc eye (UV keratitis)</a:t>
            </a:r>
            <a:endParaRPr lang="en-US" sz="1650" dirty="0"/>
          </a:p>
        </p:txBody>
      </p:sp>
      <p:sp>
        <p:nvSpPr>
          <p:cNvPr id="39" name="SK-2-text-38"/>
          <p:cNvSpPr/>
          <p:nvPr/>
        </p:nvSpPr>
        <p:spPr>
          <a:xfrm>
            <a:off x="4193977" y="5506938"/>
            <a:ext cx="38766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Thermal burns</a:t>
            </a:r>
            <a:endParaRPr lang="en-US" sz="1650" dirty="0"/>
          </a:p>
        </p:txBody>
      </p:sp>
      <p:sp>
        <p:nvSpPr>
          <p:cNvPr id="40" name="SK-2-text-39"/>
          <p:cNvSpPr/>
          <p:nvPr/>
        </p:nvSpPr>
        <p:spPr>
          <a:xfrm>
            <a:off x="7595592" y="1556742"/>
            <a:ext cx="31222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GOLDEN RULES</a:t>
            </a:r>
            <a:endParaRPr lang="en-US" sz="1650" dirty="0"/>
          </a:p>
        </p:txBody>
      </p:sp>
      <p:sp>
        <p:nvSpPr>
          <p:cNvPr id="41" name="SK-2-text-40"/>
          <p:cNvSpPr/>
          <p:nvPr/>
        </p:nvSpPr>
        <p:spPr>
          <a:xfrm>
            <a:off x="7595592" y="1961257"/>
            <a:ext cx="4132957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① Never force open a swollen or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injured eye without topical anaesthetic</a:t>
            </a:r>
            <a:endParaRPr lang="en-US" sz="1950" dirty="0"/>
          </a:p>
        </p:txBody>
      </p:sp>
      <p:sp>
        <p:nvSpPr>
          <p:cNvPr id="42" name="SK-2-text-41"/>
          <p:cNvSpPr/>
          <p:nvPr/>
        </p:nvSpPr>
        <p:spPr>
          <a:xfrm>
            <a:off x="7595592" y="2715667"/>
            <a:ext cx="3706267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② Never patch a contact lens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wearer's eye — Pseudomonas risk</a:t>
            </a:r>
            <a:endParaRPr lang="en-US" sz="1950" dirty="0"/>
          </a:p>
        </p:txBody>
      </p:sp>
      <p:sp>
        <p:nvSpPr>
          <p:cNvPr id="43" name="SK-2-text-42"/>
          <p:cNvSpPr/>
          <p:nvPr/>
        </p:nvSpPr>
        <p:spPr>
          <a:xfrm>
            <a:off x="7595592" y="3476923"/>
            <a:ext cx="385256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③ Life-threatening injuries always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priority over eye injuries</a:t>
            </a:r>
            <a:endParaRPr lang="en-US" sz="1950" dirty="0"/>
          </a:p>
        </p:txBody>
      </p:sp>
      <p:sp>
        <p:nvSpPr>
          <p:cNvPr id="44" name="SK-2-text-43"/>
          <p:cNvSpPr/>
          <p:nvPr/>
        </p:nvSpPr>
        <p:spPr>
          <a:xfrm>
            <a:off x="7595592" y="4245025"/>
            <a:ext cx="418177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④ Chemical injury → Irrigate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before history or referral</a:t>
            </a:r>
            <a:endParaRPr lang="en-US" sz="1950" dirty="0"/>
          </a:p>
        </p:txBody>
      </p:sp>
      <p:sp>
        <p:nvSpPr>
          <p:cNvPr id="45" name="SK-2-text-44"/>
          <p:cNvSpPr/>
          <p:nvPr/>
        </p:nvSpPr>
        <p:spPr>
          <a:xfrm>
            <a:off x="7595592" y="5006280"/>
            <a:ext cx="4169569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⑤ Document VA before and after every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intervention</a:t>
            </a:r>
            <a:endParaRPr lang="en-US" sz="1950" dirty="0"/>
          </a:p>
        </p:txBody>
      </p:sp>
      <p:sp>
        <p:nvSpPr>
          <p:cNvPr id="46" name="SK-2-text-45"/>
          <p:cNvSpPr/>
          <p:nvPr/>
        </p:nvSpPr>
        <p:spPr>
          <a:xfrm>
            <a:off x="7693075" y="5863530"/>
            <a:ext cx="44989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Time-critical: Chemical burns → irrigate FIRST</a:t>
            </a:r>
            <a:endParaRPr lang="en-US" sz="1350" dirty="0"/>
          </a:p>
        </p:txBody>
      </p:sp>
      <p:sp>
        <p:nvSpPr>
          <p:cNvPr id="47" name="SK-2-text-46"/>
          <p:cNvSpPr/>
          <p:nvPr/>
        </p:nvSpPr>
        <p:spPr>
          <a:xfrm>
            <a:off x="426690" y="6597253"/>
            <a:ext cx="54349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350" dirty="0"/>
          </a:p>
        </p:txBody>
      </p:sp>
      <p:sp>
        <p:nvSpPr>
          <p:cNvPr id="48" name="SK-2-text-47"/>
          <p:cNvSpPr/>
          <p:nvPr/>
        </p:nvSpPr>
        <p:spPr>
          <a:xfrm>
            <a:off x="9716988" y="6597253"/>
            <a:ext cx="2475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Page 2 of 10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3379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2980" y="123379"/>
            <a:ext cx="3108871" cy="647387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55427"/>
            <a:ext cx="1219200" cy="40451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398984"/>
            <a:ext cx="3840361" cy="169381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398984"/>
            <a:ext cx="3840361" cy="397669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7671" y="1398984"/>
            <a:ext cx="3852565" cy="169381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7671" y="1398984"/>
            <a:ext cx="3852565" cy="397669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26761" y="411361"/>
            <a:ext cx="2633365" cy="870942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26761" y="1481286"/>
            <a:ext cx="2633365" cy="2955727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34798" y="5335488"/>
            <a:ext cx="57150" cy="1056084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6356598"/>
            <a:ext cx="8314879" cy="1524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09502" y="6365446"/>
            <a:ext cx="134703" cy="134703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554861"/>
            <a:ext cx="1036290" cy="1042392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063" y="5506938"/>
            <a:ext cx="2051298" cy="774948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97361" y="5506938"/>
            <a:ext cx="2051298" cy="774948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48659" y="5506938"/>
            <a:ext cx="2051298" cy="774948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99957" y="5506938"/>
            <a:ext cx="2051298" cy="774948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26761" y="1769269"/>
            <a:ext cx="2608957" cy="2640211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509671" y="514350"/>
            <a:ext cx="316855" cy="308521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05773" y="2846040"/>
            <a:ext cx="2218879" cy="212527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706761" y="2852886"/>
            <a:ext cx="1572667" cy="205680"/>
          </a:xfrm>
          <a:prstGeom prst="rect">
            <a:avLst/>
          </a:prstGeom>
        </p:spPr>
      </p:pic>
      <p:sp>
        <p:nvSpPr>
          <p:cNvPr id="25" name="SK-3-text-24"/>
          <p:cNvSpPr/>
          <p:nvPr/>
        </p:nvSpPr>
        <p:spPr>
          <a:xfrm>
            <a:off x="646063" y="5564832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Grade 1</a:t>
            </a:r>
            <a:endParaRPr lang="en-US" sz="1050" dirty="0"/>
          </a:p>
        </p:txBody>
      </p:sp>
      <p:sp>
        <p:nvSpPr>
          <p:cNvPr id="26" name="SK-3-text-25"/>
          <p:cNvSpPr/>
          <p:nvPr/>
        </p:nvSpPr>
        <p:spPr>
          <a:xfrm>
            <a:off x="646063" y="574387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 cornea</a:t>
            </a:r>
            <a:endParaRPr lang="en-US" sz="1050" dirty="0"/>
          </a:p>
        </p:txBody>
      </p:sp>
      <p:sp>
        <p:nvSpPr>
          <p:cNvPr id="27" name="SK-3-text-26"/>
          <p:cNvSpPr/>
          <p:nvPr/>
        </p:nvSpPr>
        <p:spPr>
          <a:xfrm>
            <a:off x="646063" y="590386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 limbal ischaemia</a:t>
            </a:r>
            <a:endParaRPr lang="en-US" sz="1050" dirty="0"/>
          </a:p>
        </p:txBody>
      </p:sp>
      <p:sp>
        <p:nvSpPr>
          <p:cNvPr id="28" name="SK-3-text-27"/>
          <p:cNvSpPr/>
          <p:nvPr/>
        </p:nvSpPr>
        <p:spPr>
          <a:xfrm>
            <a:off x="646063" y="606385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Prognosis: Good</a:t>
            </a:r>
            <a:endParaRPr lang="en-US" sz="1050" dirty="0"/>
          </a:p>
        </p:txBody>
      </p:sp>
      <p:sp>
        <p:nvSpPr>
          <p:cNvPr id="29" name="SK-3-text-28"/>
          <p:cNvSpPr/>
          <p:nvPr/>
        </p:nvSpPr>
        <p:spPr>
          <a:xfrm>
            <a:off x="2697361" y="5564832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Grade 2</a:t>
            </a:r>
            <a:endParaRPr lang="en-US" sz="1050" dirty="0"/>
          </a:p>
        </p:txBody>
      </p:sp>
      <p:sp>
        <p:nvSpPr>
          <p:cNvPr id="30" name="SK-3-text-29"/>
          <p:cNvSpPr/>
          <p:nvPr/>
        </p:nvSpPr>
        <p:spPr>
          <a:xfrm>
            <a:off x="2697361" y="574387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Haze — iris visible</a:t>
            </a:r>
            <a:endParaRPr lang="en-US" sz="1050" dirty="0"/>
          </a:p>
        </p:txBody>
      </p:sp>
      <p:sp>
        <p:nvSpPr>
          <p:cNvPr id="31" name="SK-3-text-30"/>
          <p:cNvSpPr/>
          <p:nvPr/>
        </p:nvSpPr>
        <p:spPr>
          <a:xfrm>
            <a:off x="2697361" y="590386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&lt; 1/3 limbal ischaemia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2697361" y="606385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Prognosis: Good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4748659" y="5564832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Grade 3</a:t>
            </a:r>
            <a:endParaRPr lang="en-US" sz="1050" dirty="0"/>
          </a:p>
        </p:txBody>
      </p:sp>
      <p:sp>
        <p:nvSpPr>
          <p:cNvPr id="34" name="SK-3-text-33"/>
          <p:cNvSpPr/>
          <p:nvPr/>
        </p:nvSpPr>
        <p:spPr>
          <a:xfrm>
            <a:off x="4748659" y="574387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Opaque — iris obscured</a:t>
            </a:r>
            <a:endParaRPr lang="en-US" sz="1050" dirty="0"/>
          </a:p>
        </p:txBody>
      </p:sp>
      <p:sp>
        <p:nvSpPr>
          <p:cNvPr id="35" name="SK-3-text-34"/>
          <p:cNvSpPr/>
          <p:nvPr/>
        </p:nvSpPr>
        <p:spPr>
          <a:xfrm>
            <a:off x="4748659" y="590386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1/3 – 1/2 limbal ischaemia</a:t>
            </a:r>
            <a:endParaRPr lang="en-US" sz="1050" dirty="0"/>
          </a:p>
        </p:txBody>
      </p:sp>
      <p:sp>
        <p:nvSpPr>
          <p:cNvPr id="36" name="SK-3-text-35"/>
          <p:cNvSpPr/>
          <p:nvPr/>
        </p:nvSpPr>
        <p:spPr>
          <a:xfrm>
            <a:off x="4748659" y="606385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Prognosis: Guarded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6799957" y="5564832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Grade 4</a:t>
            </a:r>
            <a:endParaRPr lang="en-US" sz="1050" dirty="0"/>
          </a:p>
        </p:txBody>
      </p:sp>
      <p:sp>
        <p:nvSpPr>
          <p:cNvPr id="38" name="SK-3-text-37"/>
          <p:cNvSpPr/>
          <p:nvPr/>
        </p:nvSpPr>
        <p:spPr>
          <a:xfrm>
            <a:off x="6799957" y="574387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Completely opaque</a:t>
            </a:r>
            <a:endParaRPr lang="en-US" sz="1050" dirty="0"/>
          </a:p>
        </p:txBody>
      </p:sp>
      <p:sp>
        <p:nvSpPr>
          <p:cNvPr id="39" name="SK-3-text-38"/>
          <p:cNvSpPr/>
          <p:nvPr/>
        </p:nvSpPr>
        <p:spPr>
          <a:xfrm>
            <a:off x="6799957" y="590386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&gt; 1/2 limbal ischaemia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6799957" y="6063853"/>
            <a:ext cx="2051298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Prognosis: Very Poor</a:t>
            </a:r>
            <a:endParaRPr lang="en-US" sz="1050" dirty="0"/>
          </a:p>
        </p:txBody>
      </p:sp>
      <p:sp>
        <p:nvSpPr>
          <p:cNvPr id="41" name="SK-3-text-40"/>
          <p:cNvSpPr/>
          <p:nvPr/>
        </p:nvSpPr>
        <p:spPr>
          <a:xfrm>
            <a:off x="633859" y="452587"/>
            <a:ext cx="1160680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Chemical Eye Injury Management</a:t>
            </a:r>
            <a:endParaRPr lang="en-US" sz="3975" dirty="0"/>
          </a:p>
        </p:txBody>
      </p:sp>
      <p:sp>
        <p:nvSpPr>
          <p:cNvPr id="42" name="SK-3-text-41"/>
          <p:cNvSpPr/>
          <p:nvPr/>
        </p:nvSpPr>
        <p:spPr>
          <a:xfrm>
            <a:off x="572988" y="1028700"/>
            <a:ext cx="116190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8A8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Ophthalmic Emergency — Time to Irrigation = Prognosis</a:t>
            </a:r>
            <a:endParaRPr lang="en-US" sz="1800" dirty="0"/>
          </a:p>
        </p:txBody>
      </p:sp>
      <p:sp>
        <p:nvSpPr>
          <p:cNvPr id="43" name="SK-3-text-42"/>
          <p:cNvSpPr/>
          <p:nvPr/>
        </p:nvSpPr>
        <p:spPr>
          <a:xfrm>
            <a:off x="1816596" y="1453753"/>
            <a:ext cx="3548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Alkali Burns</a:t>
            </a:r>
            <a:endParaRPr lang="en-US" sz="1875" dirty="0"/>
          </a:p>
        </p:txBody>
      </p:sp>
      <p:sp>
        <p:nvSpPr>
          <p:cNvPr id="44" name="SK-3-text-43"/>
          <p:cNvSpPr/>
          <p:nvPr/>
        </p:nvSpPr>
        <p:spPr>
          <a:xfrm>
            <a:off x="1975098" y="1817340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SEVERE</a:t>
            </a:r>
            <a:endParaRPr lang="en-US" sz="1275" dirty="0"/>
          </a:p>
        </p:txBody>
      </p:sp>
      <p:sp>
        <p:nvSpPr>
          <p:cNvPr id="45" name="SK-3-text-44"/>
          <p:cNvSpPr/>
          <p:nvPr/>
        </p:nvSpPr>
        <p:spPr>
          <a:xfrm>
            <a:off x="950863" y="2064246"/>
            <a:ext cx="3072259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Saponification of cell membranes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Deep penetration → anterior chamber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Risk: corneal melt, cataract, glaucoma</a:t>
            </a:r>
            <a:endParaRPr lang="en-US" sz="1500" dirty="0"/>
          </a:p>
        </p:txBody>
      </p:sp>
      <p:sp>
        <p:nvSpPr>
          <p:cNvPr id="46" name="SK-3-text-45"/>
          <p:cNvSpPr/>
          <p:nvPr/>
        </p:nvSpPr>
        <p:spPr>
          <a:xfrm>
            <a:off x="6217890" y="1453753"/>
            <a:ext cx="2976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Acid Burns</a:t>
            </a:r>
            <a:endParaRPr lang="en-US" sz="1875" dirty="0"/>
          </a:p>
        </p:txBody>
      </p:sp>
      <p:sp>
        <p:nvSpPr>
          <p:cNvPr id="47" name="SK-3-text-46"/>
          <p:cNvSpPr/>
          <p:nvPr/>
        </p:nvSpPr>
        <p:spPr>
          <a:xfrm>
            <a:off x="6339780" y="1817340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 SEVERE</a:t>
            </a:r>
            <a:endParaRPr lang="en-US" sz="1275" dirty="0"/>
          </a:p>
        </p:txBody>
      </p:sp>
      <p:sp>
        <p:nvSpPr>
          <p:cNvPr id="48" name="SK-3-text-47"/>
          <p:cNvSpPr/>
          <p:nvPr/>
        </p:nvSpPr>
        <p:spPr>
          <a:xfrm>
            <a:off x="4986486" y="2057400"/>
            <a:ext cx="3706267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Protein precipitation forms barrier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Damage limited to anterior structures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Exception: hydrofluoric acid = alkali behaviour</a:t>
            </a:r>
            <a:endParaRPr lang="en-US" sz="1500" dirty="0"/>
          </a:p>
        </p:txBody>
      </p:sp>
      <p:sp>
        <p:nvSpPr>
          <p:cNvPr id="49" name="SK-3-text-48"/>
          <p:cNvSpPr/>
          <p:nvPr/>
        </p:nvSpPr>
        <p:spPr>
          <a:xfrm>
            <a:off x="621655" y="3202632"/>
            <a:ext cx="115703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❶ IRRIGATE IMMEDIATELY — Saline, water, or Hartmann’s solution — before history, before VA check</a:t>
            </a:r>
            <a:endParaRPr lang="en-US" sz="1500" dirty="0"/>
          </a:p>
        </p:txBody>
      </p:sp>
      <p:sp>
        <p:nvSpPr>
          <p:cNvPr id="50" name="SK-3-text-49"/>
          <p:cNvSpPr/>
          <p:nvPr/>
        </p:nvSpPr>
        <p:spPr>
          <a:xfrm>
            <a:off x="633859" y="3483769"/>
            <a:ext cx="115581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❷ REMOVE CONTACT LENSES — Remove lenses and any particulate debris</a:t>
            </a:r>
            <a:endParaRPr lang="en-US" sz="1500" dirty="0"/>
          </a:p>
        </p:txBody>
      </p:sp>
      <p:sp>
        <p:nvSpPr>
          <p:cNvPr id="51" name="SK-3-text-50"/>
          <p:cNvSpPr/>
          <p:nvPr/>
        </p:nvSpPr>
        <p:spPr>
          <a:xfrm>
            <a:off x="633859" y="3744367"/>
            <a:ext cx="115581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❸ EVERT BOTH EYELIDS — Irrigate conjunctival fornices thoroughly</a:t>
            </a:r>
            <a:endParaRPr lang="en-US" sz="1500" dirty="0"/>
          </a:p>
        </p:txBody>
      </p:sp>
      <p:sp>
        <p:nvSpPr>
          <p:cNvPr id="52" name="SK-3-text-51"/>
          <p:cNvSpPr/>
          <p:nvPr/>
        </p:nvSpPr>
        <p:spPr>
          <a:xfrm>
            <a:off x="633859" y="4018657"/>
            <a:ext cx="115581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❹ IRRIGATE 20–30 MINUTES — Minimum duration — do not stop early</a:t>
            </a:r>
            <a:endParaRPr lang="en-US" sz="1500" dirty="0"/>
          </a:p>
        </p:txBody>
      </p:sp>
      <p:sp>
        <p:nvSpPr>
          <p:cNvPr id="53" name="SK-3-text-52"/>
          <p:cNvSpPr/>
          <p:nvPr/>
        </p:nvSpPr>
        <p:spPr>
          <a:xfrm>
            <a:off x="633859" y="4286250"/>
            <a:ext cx="115581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❺ CHECK pH — Use litmus paper; continue until pH neutral (7.0)</a:t>
            </a:r>
            <a:endParaRPr lang="en-US" sz="1500" dirty="0"/>
          </a:p>
        </p:txBody>
      </p:sp>
      <p:sp>
        <p:nvSpPr>
          <p:cNvPr id="54" name="SK-3-text-53"/>
          <p:cNvSpPr/>
          <p:nvPr/>
        </p:nvSpPr>
        <p:spPr>
          <a:xfrm>
            <a:off x="633859" y="4553694"/>
            <a:ext cx="115581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❻ TOPICAL ANAESTHETIC — Proxymetacaine 0.5% — for patient cooperation</a:t>
            </a:r>
            <a:endParaRPr lang="en-US" sz="1500" dirty="0"/>
          </a:p>
        </p:txBody>
      </p:sp>
      <p:sp>
        <p:nvSpPr>
          <p:cNvPr id="55" name="SK-3-text-54"/>
          <p:cNvSpPr/>
          <p:nvPr/>
        </p:nvSpPr>
        <p:spPr>
          <a:xfrm>
            <a:off x="633859" y="4814292"/>
            <a:ext cx="115581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❼ URGENT OPHTHALMOLOGY REFERRAL — After irrigation — all chemical injuries, all grades</a:t>
            </a:r>
            <a:endParaRPr lang="en-US" sz="1500" dirty="0"/>
          </a:p>
        </p:txBody>
      </p:sp>
      <p:sp>
        <p:nvSpPr>
          <p:cNvPr id="56" name="SK-3-text-55"/>
          <p:cNvSpPr/>
          <p:nvPr/>
        </p:nvSpPr>
        <p:spPr>
          <a:xfrm>
            <a:off x="963067" y="5074890"/>
            <a:ext cx="112289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*Even milk or tap water if saline unavailable — irrigation is the single most important intervention</a:t>
            </a:r>
            <a:endParaRPr lang="en-US" sz="1200" dirty="0"/>
          </a:p>
        </p:txBody>
      </p:sp>
      <p:sp>
        <p:nvSpPr>
          <p:cNvPr id="57" name="SK-3-text-56"/>
          <p:cNvSpPr/>
          <p:nvPr/>
        </p:nvSpPr>
        <p:spPr>
          <a:xfrm>
            <a:off x="633859" y="5301109"/>
            <a:ext cx="49387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Roper-Hall Grading System</a:t>
            </a:r>
            <a:endParaRPr lang="en-US" sz="1275" dirty="0"/>
          </a:p>
        </p:txBody>
      </p:sp>
      <p:sp>
        <p:nvSpPr>
          <p:cNvPr id="58" name="SK-3-text-57"/>
          <p:cNvSpPr/>
          <p:nvPr/>
        </p:nvSpPr>
        <p:spPr>
          <a:xfrm>
            <a:off x="4132957" y="635049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Increasing severity →</a:t>
            </a:r>
            <a:endParaRPr lang="en-US" sz="1200" dirty="0"/>
          </a:p>
        </p:txBody>
      </p:sp>
      <p:sp>
        <p:nvSpPr>
          <p:cNvPr id="59" name="SK-3-text-58"/>
          <p:cNvSpPr/>
          <p:nvPr/>
        </p:nvSpPr>
        <p:spPr>
          <a:xfrm>
            <a:off x="9863286" y="541734"/>
            <a:ext cx="23287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IRRIGATE FIRST</a:t>
            </a:r>
            <a:endParaRPr lang="en-US" sz="1800" dirty="0"/>
          </a:p>
        </p:txBody>
      </p:sp>
      <p:sp>
        <p:nvSpPr>
          <p:cNvPr id="60" name="SK-3-text-59"/>
          <p:cNvSpPr/>
          <p:nvPr/>
        </p:nvSpPr>
        <p:spPr>
          <a:xfrm>
            <a:off x="9668173" y="864096"/>
            <a:ext cx="252382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questions later</a:t>
            </a:r>
            <a:endParaRPr lang="en-US" sz="1800" dirty="0"/>
          </a:p>
        </p:txBody>
      </p:sp>
      <p:sp>
        <p:nvSpPr>
          <p:cNvPr id="61" name="SK-3-text-60"/>
          <p:cNvSpPr/>
          <p:nvPr/>
        </p:nvSpPr>
        <p:spPr>
          <a:xfrm>
            <a:off x="9399984" y="4471392"/>
            <a:ext cx="246265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Fluorescein staining — clinical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of ocular surface injury</a:t>
            </a:r>
            <a:endParaRPr lang="en-US" sz="1200" dirty="0"/>
          </a:p>
        </p:txBody>
      </p:sp>
      <p:sp>
        <p:nvSpPr>
          <p:cNvPr id="62" name="SK-3-text-61"/>
          <p:cNvSpPr/>
          <p:nvPr/>
        </p:nvSpPr>
        <p:spPr>
          <a:xfrm>
            <a:off x="9448800" y="5349180"/>
            <a:ext cx="182975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4A8A8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</a:t>
            </a:r>
            <a:endParaRPr lang="en-US" sz="1275" dirty="0"/>
          </a:p>
        </p:txBody>
      </p:sp>
      <p:sp>
        <p:nvSpPr>
          <p:cNvPr id="63" name="SK-3-text-62"/>
          <p:cNvSpPr/>
          <p:nvPr/>
        </p:nvSpPr>
        <p:spPr>
          <a:xfrm>
            <a:off x="9436596" y="5568553"/>
            <a:ext cx="2438400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Alkali burns are worse than acid.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 to irrigation is the key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prognostic factor — not the type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chemical.</a:t>
            </a:r>
            <a:endParaRPr lang="en-US" sz="1350" dirty="0"/>
          </a:p>
        </p:txBody>
      </p:sp>
      <p:sp>
        <p:nvSpPr>
          <p:cNvPr id="64" name="SK-3-text-63"/>
          <p:cNvSpPr/>
          <p:nvPr/>
        </p:nvSpPr>
        <p:spPr>
          <a:xfrm>
            <a:off x="134094" y="6672709"/>
            <a:ext cx="4831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200" dirty="0"/>
          </a:p>
        </p:txBody>
      </p:sp>
      <p:sp>
        <p:nvSpPr>
          <p:cNvPr id="65" name="SK-3-text-64"/>
          <p:cNvSpPr/>
          <p:nvPr/>
        </p:nvSpPr>
        <p:spPr>
          <a:xfrm>
            <a:off x="10302180" y="6665863"/>
            <a:ext cx="18898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373" y="0"/>
            <a:ext cx="2828479" cy="30167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53666"/>
            <a:ext cx="475357" cy="285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549896"/>
            <a:ext cx="134094" cy="541734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557" y="1549896"/>
            <a:ext cx="134094" cy="541734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738438"/>
            <a:ext cx="5291286" cy="9525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3767138"/>
            <a:ext cx="5291286" cy="952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896046"/>
            <a:ext cx="5656957" cy="952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3732758"/>
            <a:ext cx="5656957" cy="952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6557" y="4308872"/>
            <a:ext cx="4291459" cy="952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04463" y="3833515"/>
            <a:ext cx="1243459" cy="131668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4663380"/>
            <a:ext cx="914400" cy="2194471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655" y="5253186"/>
            <a:ext cx="11326267" cy="32905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5582394"/>
            <a:ext cx="5474196" cy="864096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0" y="5582394"/>
            <a:ext cx="5852071" cy="864096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00886" y="5596086"/>
            <a:ext cx="255984" cy="226219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9286" y="5273725"/>
            <a:ext cx="316855" cy="287982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6667" y="3847207"/>
            <a:ext cx="1231255" cy="1282303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033992" y="603498"/>
            <a:ext cx="1853059" cy="123438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15373" y="4409629"/>
            <a:ext cx="255984" cy="185142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15373" y="3758059"/>
            <a:ext cx="255984" cy="246757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15373" y="2942034"/>
            <a:ext cx="255984" cy="246757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15373" y="2125861"/>
            <a:ext cx="255984" cy="246757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4879" y="3812977"/>
            <a:ext cx="255984" cy="233065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4879" y="2784277"/>
            <a:ext cx="268188" cy="246757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4879" y="2139553"/>
            <a:ext cx="268188" cy="239911"/>
          </a:xfrm>
          <a:prstGeom prst="rect">
            <a:avLst/>
          </a:prstGeom>
        </p:spPr>
      </p:pic>
      <p:sp>
        <p:nvSpPr>
          <p:cNvPr id="29" name="SK-4-text-28"/>
          <p:cNvSpPr/>
          <p:nvPr/>
        </p:nvSpPr>
        <p:spPr>
          <a:xfrm>
            <a:off x="9506694" y="41077"/>
            <a:ext cx="259987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4 · Eye Trauma in Primary Care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609600" y="541734"/>
            <a:ext cx="115824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Corneal Abrasion &amp; Foreign Bodies</a:t>
            </a:r>
            <a:endParaRPr lang="en-US" sz="3600" dirty="0"/>
          </a:p>
        </p:txBody>
      </p:sp>
      <p:sp>
        <p:nvSpPr>
          <p:cNvPr id="31" name="SK-4-text-30"/>
          <p:cNvSpPr/>
          <p:nvPr/>
        </p:nvSpPr>
        <p:spPr>
          <a:xfrm>
            <a:off x="597396" y="1056084"/>
            <a:ext cx="1159460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· Treatment · Referral Thresholds</a:t>
            </a:r>
            <a:endParaRPr lang="en-US" sz="2100" dirty="0"/>
          </a:p>
        </p:txBody>
      </p:sp>
      <p:sp>
        <p:nvSpPr>
          <p:cNvPr id="32" name="SK-4-text-31"/>
          <p:cNvSpPr/>
          <p:nvPr/>
        </p:nvSpPr>
        <p:spPr>
          <a:xfrm>
            <a:off x="804565" y="1563588"/>
            <a:ext cx="506634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Corneal Abrasion</a:t>
            </a:r>
            <a:endParaRPr lang="en-US" sz="2025" dirty="0"/>
          </a:p>
        </p:txBody>
      </p:sp>
      <p:sp>
        <p:nvSpPr>
          <p:cNvPr id="33" name="SK-4-text-32"/>
          <p:cNvSpPr/>
          <p:nvPr/>
        </p:nvSpPr>
        <p:spPr>
          <a:xfrm>
            <a:off x="804565" y="1865263"/>
            <a:ext cx="79038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eye trauma in primary care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1011882" y="2160240"/>
            <a:ext cx="1924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500" dirty="0"/>
          </a:p>
        </p:txBody>
      </p:sp>
      <p:sp>
        <p:nvSpPr>
          <p:cNvPr id="35" name="SK-4-text-34"/>
          <p:cNvSpPr/>
          <p:nvPr/>
        </p:nvSpPr>
        <p:spPr>
          <a:xfrm>
            <a:off x="1024086" y="2365921"/>
            <a:ext cx="88544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Sudden severe pain · photophobia · lacrimation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1024086" y="2544217"/>
            <a:ext cx="7391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Foreign body sensation · blepharospasm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1024086" y="2797969"/>
            <a:ext cx="2152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500" dirty="0"/>
          </a:p>
        </p:txBody>
      </p:sp>
      <p:sp>
        <p:nvSpPr>
          <p:cNvPr id="38" name="SK-4-text-37"/>
          <p:cNvSpPr/>
          <p:nvPr/>
        </p:nvSpPr>
        <p:spPr>
          <a:xfrm>
            <a:off x="1024086" y="3017490"/>
            <a:ext cx="9464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Topical proxymetacaine 0.5% → allows examination</a:t>
            </a:r>
            <a:endParaRPr lang="en-US" sz="1200" dirty="0"/>
          </a:p>
        </p:txBody>
      </p:sp>
      <p:sp>
        <p:nvSpPr>
          <p:cNvPr id="39" name="SK-4-text-38"/>
          <p:cNvSpPr/>
          <p:nvPr/>
        </p:nvSpPr>
        <p:spPr>
          <a:xfrm>
            <a:off x="1024086" y="3195786"/>
            <a:ext cx="424279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Fluorescein staining → bright green epithelial defect under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cobalt blue light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1024086" y="3566071"/>
            <a:ext cx="79400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Evert both eyelids → exclude subtarsal FB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1024086" y="3826669"/>
            <a:ext cx="58102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— Non-CL Wearer</a:t>
            </a:r>
            <a:endParaRPr lang="en-US" sz="1500" dirty="0"/>
          </a:p>
        </p:txBody>
      </p:sp>
      <p:sp>
        <p:nvSpPr>
          <p:cNvPr id="42" name="SK-4-text-41"/>
          <p:cNvSpPr/>
          <p:nvPr/>
        </p:nvSpPr>
        <p:spPr>
          <a:xfrm>
            <a:off x="1024086" y="4025503"/>
            <a:ext cx="105003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Topical chloramphenicol 0.5% drops QDS or 1% ointment</a:t>
            </a:r>
            <a:endParaRPr lang="en-US" sz="1200" dirty="0"/>
          </a:p>
        </p:txBody>
      </p:sp>
      <p:sp>
        <p:nvSpPr>
          <p:cNvPr id="43" name="SK-4-text-42"/>
          <p:cNvSpPr/>
          <p:nvPr/>
        </p:nvSpPr>
        <p:spPr>
          <a:xfrm>
            <a:off x="1024086" y="4224486"/>
            <a:ext cx="55626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Oral paracetamol ± ibuprofen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1024086" y="4402782"/>
            <a:ext cx="92811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Cyclopentolate 0.5% for ciliary spasm if needed</a:t>
            </a:r>
            <a:endParaRPr lang="en-US" sz="1200" dirty="0"/>
          </a:p>
        </p:txBody>
      </p:sp>
      <p:sp>
        <p:nvSpPr>
          <p:cNvPr id="45" name="SK-4-text-44"/>
          <p:cNvSpPr/>
          <p:nvPr/>
        </p:nvSpPr>
        <p:spPr>
          <a:xfrm>
            <a:off x="1024086" y="4594771"/>
            <a:ext cx="103793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 NOT patch · Do NOT send home topical anaesthetic</a:t>
            </a:r>
            <a:endParaRPr lang="en-US" sz="1275" dirty="0"/>
          </a:p>
        </p:txBody>
      </p:sp>
      <p:sp>
        <p:nvSpPr>
          <p:cNvPr id="46" name="SK-4-text-45"/>
          <p:cNvSpPr/>
          <p:nvPr/>
        </p:nvSpPr>
        <p:spPr>
          <a:xfrm>
            <a:off x="1024086" y="4786759"/>
            <a:ext cx="4770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Review in 24–48 hours</a:t>
            </a:r>
            <a:endParaRPr lang="en-US" sz="1200" dirty="0"/>
          </a:p>
        </p:txBody>
      </p:sp>
      <p:sp>
        <p:nvSpPr>
          <p:cNvPr id="47" name="SK-4-text-46"/>
          <p:cNvSpPr/>
          <p:nvPr/>
        </p:nvSpPr>
        <p:spPr>
          <a:xfrm>
            <a:off x="6449467" y="1563588"/>
            <a:ext cx="574253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Corneal Foreign Bodies</a:t>
            </a:r>
            <a:endParaRPr lang="en-US" sz="2025" dirty="0"/>
          </a:p>
        </p:txBody>
      </p:sp>
      <p:sp>
        <p:nvSpPr>
          <p:cNvPr id="48" name="SK-4-text-47"/>
          <p:cNvSpPr/>
          <p:nvPr/>
        </p:nvSpPr>
        <p:spPr>
          <a:xfrm>
            <a:off x="6449467" y="1865263"/>
            <a:ext cx="57425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Metallic FBs form rust rings within hours</a:t>
            </a:r>
            <a:endParaRPr lang="en-US" sz="1350" dirty="0"/>
          </a:p>
        </p:txBody>
      </p:sp>
      <p:sp>
        <p:nvSpPr>
          <p:cNvPr id="49" name="SK-4-text-48"/>
          <p:cNvSpPr/>
          <p:nvPr/>
        </p:nvSpPr>
        <p:spPr>
          <a:xfrm>
            <a:off x="6644580" y="2146548"/>
            <a:ext cx="2609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Metallic FB</a:t>
            </a:r>
            <a:endParaRPr lang="en-US" sz="1500" dirty="0"/>
          </a:p>
        </p:txBody>
      </p:sp>
      <p:sp>
        <p:nvSpPr>
          <p:cNvPr id="50" name="SK-4-text-49"/>
          <p:cNvSpPr/>
          <p:nvPr/>
        </p:nvSpPr>
        <p:spPr>
          <a:xfrm>
            <a:off x="6632377" y="2345382"/>
            <a:ext cx="55596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Pain · FB sensation · photophobia · lacrimation</a:t>
            </a:r>
            <a:endParaRPr lang="en-US" sz="1200" dirty="0"/>
          </a:p>
        </p:txBody>
      </p:sp>
      <p:sp>
        <p:nvSpPr>
          <p:cNvPr id="51" name="SK-4-text-50"/>
          <p:cNvSpPr/>
          <p:nvPr/>
        </p:nvSpPr>
        <p:spPr>
          <a:xfrm>
            <a:off x="6632377" y="2537371"/>
            <a:ext cx="55596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Iron FBs oxidise → rust ring damages corneal stroma</a:t>
            </a:r>
            <a:endParaRPr lang="en-US" sz="1200" dirty="0"/>
          </a:p>
        </p:txBody>
      </p:sp>
      <p:sp>
        <p:nvSpPr>
          <p:cNvPr id="52" name="SK-4-text-51"/>
          <p:cNvSpPr/>
          <p:nvPr/>
        </p:nvSpPr>
        <p:spPr>
          <a:xfrm>
            <a:off x="6632377" y="2715667"/>
            <a:ext cx="55596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Slit lamp / loupe required for full assessment</a:t>
            </a:r>
            <a:endParaRPr lang="en-US" sz="1200" dirty="0"/>
          </a:p>
        </p:txBody>
      </p:sp>
      <p:sp>
        <p:nvSpPr>
          <p:cNvPr id="53" name="SK-4-text-52"/>
          <p:cNvSpPr/>
          <p:nvPr/>
        </p:nvSpPr>
        <p:spPr>
          <a:xfrm>
            <a:off x="6644580" y="2962573"/>
            <a:ext cx="5353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Management</a:t>
            </a:r>
            <a:endParaRPr lang="en-US" sz="1500" dirty="0"/>
          </a:p>
        </p:txBody>
      </p:sp>
      <p:sp>
        <p:nvSpPr>
          <p:cNvPr id="54" name="SK-4-text-53"/>
          <p:cNvSpPr/>
          <p:nvPr/>
        </p:nvSpPr>
        <p:spPr>
          <a:xfrm>
            <a:off x="6632377" y="3175248"/>
            <a:ext cx="55596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Superficial FB: attempt removal with cotton tip</a:t>
            </a:r>
            <a:endParaRPr lang="en-US" sz="1200" dirty="0"/>
          </a:p>
        </p:txBody>
      </p:sp>
      <p:sp>
        <p:nvSpPr>
          <p:cNvPr id="55" name="SK-4-text-54"/>
          <p:cNvSpPr/>
          <p:nvPr/>
        </p:nvSpPr>
        <p:spPr>
          <a:xfrm>
            <a:off x="6632377" y="3360390"/>
            <a:ext cx="55596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Topical chloramphenicol after removal</a:t>
            </a:r>
            <a:endParaRPr lang="en-US" sz="1200" dirty="0"/>
          </a:p>
        </p:txBody>
      </p:sp>
      <p:sp>
        <p:nvSpPr>
          <p:cNvPr id="56" name="SK-4-text-55"/>
          <p:cNvSpPr/>
          <p:nvPr/>
        </p:nvSpPr>
        <p:spPr>
          <a:xfrm>
            <a:off x="6632377" y="3531840"/>
            <a:ext cx="4770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Review in 24–48 hours</a:t>
            </a:r>
            <a:endParaRPr lang="en-US" sz="1200" dirty="0"/>
          </a:p>
        </p:txBody>
      </p:sp>
      <p:sp>
        <p:nvSpPr>
          <p:cNvPr id="57" name="SK-4-text-56"/>
          <p:cNvSpPr/>
          <p:nvPr/>
        </p:nvSpPr>
        <p:spPr>
          <a:xfrm>
            <a:off x="6644580" y="3771900"/>
            <a:ext cx="5124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Ophthalmology</a:t>
            </a:r>
            <a:endParaRPr lang="en-US" sz="1500" dirty="0"/>
          </a:p>
        </p:txBody>
      </p:sp>
      <p:sp>
        <p:nvSpPr>
          <p:cNvPr id="58" name="SK-4-text-57"/>
          <p:cNvSpPr/>
          <p:nvPr/>
        </p:nvSpPr>
        <p:spPr>
          <a:xfrm>
            <a:off x="6632377" y="3991273"/>
            <a:ext cx="55596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Metallic FB + rust ring → specialist removal required</a:t>
            </a:r>
            <a:endParaRPr lang="en-US" sz="1200" dirty="0"/>
          </a:p>
        </p:txBody>
      </p:sp>
      <p:sp>
        <p:nvSpPr>
          <p:cNvPr id="59" name="SK-4-text-58"/>
          <p:cNvSpPr/>
          <p:nvPr/>
        </p:nvSpPr>
        <p:spPr>
          <a:xfrm>
            <a:off x="6632377" y="4162723"/>
            <a:ext cx="55596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Deep or intraocular FB → EMERGENCY (do not irrigate)</a:t>
            </a:r>
            <a:endParaRPr lang="en-US" sz="1200" dirty="0"/>
          </a:p>
        </p:txBody>
      </p:sp>
      <p:sp>
        <p:nvSpPr>
          <p:cNvPr id="60" name="SK-4-text-59"/>
          <p:cNvSpPr/>
          <p:nvPr/>
        </p:nvSpPr>
        <p:spPr>
          <a:xfrm>
            <a:off x="6644580" y="4409629"/>
            <a:ext cx="55474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Subtarsal FB — Key Clinical Tip</a:t>
            </a:r>
            <a:endParaRPr lang="en-US" sz="1500" dirty="0"/>
          </a:p>
        </p:txBody>
      </p:sp>
      <p:sp>
        <p:nvSpPr>
          <p:cNvPr id="61" name="SK-4-text-60"/>
          <p:cNvSpPr/>
          <p:nvPr/>
        </p:nvSpPr>
        <p:spPr>
          <a:xfrm>
            <a:off x="6632377" y="4629150"/>
            <a:ext cx="55596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Vertical parallel linear abrasions = subtarsal FB</a:t>
            </a:r>
            <a:endParaRPr lang="en-US" sz="1200" dirty="0"/>
          </a:p>
        </p:txBody>
      </p:sp>
      <p:sp>
        <p:nvSpPr>
          <p:cNvPr id="62" name="SK-4-text-61"/>
          <p:cNvSpPr/>
          <p:nvPr/>
        </p:nvSpPr>
        <p:spPr>
          <a:xfrm>
            <a:off x="6632377" y="4793605"/>
            <a:ext cx="55596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Upper lid dragging over cornea creates parallel scratches</a:t>
            </a:r>
            <a:endParaRPr lang="en-US" sz="1200" dirty="0"/>
          </a:p>
        </p:txBody>
      </p:sp>
      <p:sp>
        <p:nvSpPr>
          <p:cNvPr id="63" name="SK-4-text-62"/>
          <p:cNvSpPr/>
          <p:nvPr/>
        </p:nvSpPr>
        <p:spPr>
          <a:xfrm>
            <a:off x="6632377" y="4992588"/>
            <a:ext cx="552164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Always evert the upper lid</a:t>
            </a:r>
            <a:endParaRPr lang="en-US" sz="1275" dirty="0"/>
          </a:p>
        </p:txBody>
      </p:sp>
      <p:sp>
        <p:nvSpPr>
          <p:cNvPr id="64" name="SK-4-text-63"/>
          <p:cNvSpPr/>
          <p:nvPr/>
        </p:nvSpPr>
        <p:spPr>
          <a:xfrm>
            <a:off x="10228957" y="1878955"/>
            <a:ext cx="147518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Lid eversion technique —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subtarsal FB</a:t>
            </a:r>
            <a:endParaRPr lang="en-US" sz="1050" dirty="0"/>
          </a:p>
        </p:txBody>
      </p:sp>
      <p:sp>
        <p:nvSpPr>
          <p:cNvPr id="65" name="SK-4-text-64"/>
          <p:cNvSpPr/>
          <p:nvPr/>
        </p:nvSpPr>
        <p:spPr>
          <a:xfrm>
            <a:off x="1109365" y="5301109"/>
            <a:ext cx="109175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Lens Wearer — Different Rules Apply</a:t>
            </a:r>
            <a:endParaRPr lang="en-US" sz="1650" dirty="0"/>
          </a:p>
        </p:txBody>
      </p:sp>
      <p:sp>
        <p:nvSpPr>
          <p:cNvPr id="66" name="SK-4-text-65"/>
          <p:cNvSpPr/>
          <p:nvPr/>
        </p:nvSpPr>
        <p:spPr>
          <a:xfrm>
            <a:off x="1182588" y="5596086"/>
            <a:ext cx="6316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</a:t>
            </a:r>
            <a:endParaRPr lang="en-US" sz="1500" dirty="0"/>
          </a:p>
        </p:txBody>
      </p:sp>
      <p:sp>
        <p:nvSpPr>
          <p:cNvPr id="67" name="SK-4-text-66"/>
          <p:cNvSpPr/>
          <p:nvPr/>
        </p:nvSpPr>
        <p:spPr>
          <a:xfrm>
            <a:off x="1170384" y="5870377"/>
            <a:ext cx="110216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Prescribe fluoroquinolone (ciprofloxacin 0.3% or ofloxacin)</a:t>
            </a:r>
            <a:endParaRPr lang="en-US" sz="1200" dirty="0"/>
          </a:p>
        </p:txBody>
      </p:sp>
      <p:sp>
        <p:nvSpPr>
          <p:cNvPr id="68" name="SK-4-text-67"/>
          <p:cNvSpPr/>
          <p:nvPr/>
        </p:nvSpPr>
        <p:spPr>
          <a:xfrm>
            <a:off x="1170384" y="6062365"/>
            <a:ext cx="88544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Refer same-day to ophthalmology if any concern</a:t>
            </a:r>
            <a:endParaRPr lang="en-US" sz="1200" dirty="0"/>
          </a:p>
        </p:txBody>
      </p:sp>
      <p:sp>
        <p:nvSpPr>
          <p:cNvPr id="69" name="SK-4-text-68"/>
          <p:cNvSpPr/>
          <p:nvPr/>
        </p:nvSpPr>
        <p:spPr>
          <a:xfrm>
            <a:off x="1170384" y="6254353"/>
            <a:ext cx="5013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Treat as Pseudomonas risk</a:t>
            </a:r>
            <a:endParaRPr lang="en-US" sz="1200" dirty="0"/>
          </a:p>
        </p:txBody>
      </p:sp>
      <p:sp>
        <p:nvSpPr>
          <p:cNvPr id="70" name="SK-4-text-69"/>
          <p:cNvSpPr/>
          <p:nvPr/>
        </p:nvSpPr>
        <p:spPr>
          <a:xfrm>
            <a:off x="6169075" y="5623471"/>
            <a:ext cx="14668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</a:t>
            </a:r>
            <a:endParaRPr lang="en-US" sz="1500" dirty="0"/>
          </a:p>
        </p:txBody>
      </p:sp>
      <p:sp>
        <p:nvSpPr>
          <p:cNvPr id="71" name="SK-4-text-70"/>
          <p:cNvSpPr/>
          <p:nvPr/>
        </p:nvSpPr>
        <p:spPr>
          <a:xfrm>
            <a:off x="5900886" y="5870377"/>
            <a:ext cx="5013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chloramphenicol alone</a:t>
            </a:r>
            <a:endParaRPr lang="en-US" sz="1200" dirty="0"/>
          </a:p>
        </p:txBody>
      </p:sp>
      <p:sp>
        <p:nvSpPr>
          <p:cNvPr id="72" name="SK-4-text-71"/>
          <p:cNvSpPr/>
          <p:nvPr/>
        </p:nvSpPr>
        <p:spPr>
          <a:xfrm>
            <a:off x="5900886" y="6062365"/>
            <a:ext cx="2819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Patch the eye</a:t>
            </a:r>
            <a:endParaRPr lang="en-US" sz="1200" dirty="0"/>
          </a:p>
        </p:txBody>
      </p:sp>
      <p:sp>
        <p:nvSpPr>
          <p:cNvPr id="73" name="SK-4-text-72"/>
          <p:cNvSpPr/>
          <p:nvPr/>
        </p:nvSpPr>
        <p:spPr>
          <a:xfrm>
            <a:off x="5900886" y="6254353"/>
            <a:ext cx="30022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Delay referral</a:t>
            </a:r>
            <a:endParaRPr lang="en-US" sz="1200" dirty="0"/>
          </a:p>
        </p:txBody>
      </p:sp>
      <p:sp>
        <p:nvSpPr>
          <p:cNvPr id="74" name="SK-4-text-73"/>
          <p:cNvSpPr/>
          <p:nvPr/>
        </p:nvSpPr>
        <p:spPr>
          <a:xfrm>
            <a:off x="4862959" y="6679555"/>
            <a:ext cx="24535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1125" dirty="0"/>
          </a:p>
        </p:txBody>
      </p:sp>
      <p:sp>
        <p:nvSpPr>
          <p:cNvPr id="75" name="SK-4-text-74"/>
          <p:cNvSpPr/>
          <p:nvPr/>
        </p:nvSpPr>
        <p:spPr>
          <a:xfrm>
            <a:off x="11347698" y="6679555"/>
            <a:ext cx="72226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60598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8094" y="941040"/>
            <a:ext cx="1292275" cy="3810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1563588"/>
            <a:ext cx="1609279" cy="370284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0086" y="1563588"/>
            <a:ext cx="4132957" cy="370284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6475" y="1549896"/>
            <a:ext cx="19050" cy="488275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8369" y="3799284"/>
            <a:ext cx="194965" cy="246757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4992588"/>
            <a:ext cx="5303490" cy="1385292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4992588"/>
            <a:ext cx="134094" cy="138529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8596" y="4992588"/>
            <a:ext cx="5315694" cy="1385292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4992588"/>
            <a:ext cx="134094" cy="1385292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7263" y="3744367"/>
            <a:ext cx="1145977" cy="1110853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78353" y="3744367"/>
            <a:ext cx="1145977" cy="1110853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9592" y="3744367"/>
            <a:ext cx="1145977" cy="1110853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60682" y="3744367"/>
            <a:ext cx="1145977" cy="1110853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23984" y="3826669"/>
            <a:ext cx="353467" cy="36343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73059" y="3806130"/>
            <a:ext cx="390079" cy="390823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80784" y="3799284"/>
            <a:ext cx="414486" cy="397669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39694" y="3847207"/>
            <a:ext cx="499765" cy="308521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2855" y="1975098"/>
            <a:ext cx="5474196" cy="1680121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109192" y="1604665"/>
            <a:ext cx="3096667" cy="2372767"/>
          </a:xfrm>
          <a:prstGeom prst="rect">
            <a:avLst/>
          </a:prstGeom>
        </p:spPr>
      </p:pic>
      <p:sp>
        <p:nvSpPr>
          <p:cNvPr id="24" name="SK-5-text-23"/>
          <p:cNvSpPr/>
          <p:nvPr/>
        </p:nvSpPr>
        <p:spPr>
          <a:xfrm>
            <a:off x="451098" y="500509"/>
            <a:ext cx="34575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 / 10</a:t>
            </a:r>
            <a:endParaRPr lang="en-US" sz="2250" dirty="0"/>
          </a:p>
        </p:txBody>
      </p:sp>
      <p:sp>
        <p:nvSpPr>
          <p:cNvPr id="25" name="SK-5-text-24"/>
          <p:cNvSpPr/>
          <p:nvPr/>
        </p:nvSpPr>
        <p:spPr>
          <a:xfrm>
            <a:off x="1609279" y="397669"/>
            <a:ext cx="1058272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Hyphema &amp; Orbital Blowout Fractures</a:t>
            </a:r>
            <a:endParaRPr lang="en-US" sz="3600" dirty="0"/>
          </a:p>
        </p:txBody>
      </p:sp>
      <p:sp>
        <p:nvSpPr>
          <p:cNvPr id="26" name="SK-5-text-25"/>
          <p:cNvSpPr/>
          <p:nvPr/>
        </p:nvSpPr>
        <p:spPr>
          <a:xfrm>
            <a:off x="1609279" y="1083469"/>
            <a:ext cx="1058272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Recognising urgent trauma – same-day referral criteria</a:t>
            </a:r>
            <a:endParaRPr lang="en-US" sz="1950" dirty="0"/>
          </a:p>
        </p:txBody>
      </p:sp>
      <p:sp>
        <p:nvSpPr>
          <p:cNvPr id="27" name="SK-5-text-26"/>
          <p:cNvSpPr/>
          <p:nvPr/>
        </p:nvSpPr>
        <p:spPr>
          <a:xfrm>
            <a:off x="633859" y="1625203"/>
            <a:ext cx="20345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HYPHEMA</a:t>
            </a:r>
            <a:endParaRPr lang="en-US" sz="1800" dirty="0"/>
          </a:p>
        </p:txBody>
      </p:sp>
      <p:sp>
        <p:nvSpPr>
          <p:cNvPr id="28" name="SK-5-text-27"/>
          <p:cNvSpPr/>
          <p:nvPr/>
        </p:nvSpPr>
        <p:spPr>
          <a:xfrm>
            <a:off x="475357" y="2016175"/>
            <a:ext cx="60521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7B8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in the anterior chamber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536377" y="4087267"/>
            <a:ext cx="116071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Cause: Blunt trauma → iris/ciliary body vessel rupture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536377" y="4361557"/>
            <a:ext cx="116556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Appearance: Visible blood level in inferior anterior chamber; graded 1–4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536377" y="4629150"/>
            <a:ext cx="116556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Risks: Raised IOP · corneal blood staining · re-bleeding at 3–5 days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707082" y="5109121"/>
            <a:ext cx="5734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SAME-DAY OPHTHALMOLOGY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707082" y="5458867"/>
            <a:ext cx="65322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Bed rest · head elevated 45°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3389263" y="5458867"/>
            <a:ext cx="44062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× No aspirin / NSAIDs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719286" y="5726311"/>
            <a:ext cx="64636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Rigid eye shield (no padding)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3401467" y="5726311"/>
            <a:ext cx="2760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× No patching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707082" y="6055519"/>
            <a:ext cx="114849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Sickle cell patients: very high IOP spike risk → urgent same day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7266384" y="1625203"/>
            <a:ext cx="492561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ORBITAL BLOWOUT FRACTURE</a:t>
            </a:r>
            <a:endParaRPr lang="en-US" sz="1800" dirty="0"/>
          </a:p>
        </p:txBody>
      </p:sp>
      <p:sp>
        <p:nvSpPr>
          <p:cNvPr id="39" name="SK-5-text-38"/>
          <p:cNvSpPr/>
          <p:nvPr/>
        </p:nvSpPr>
        <p:spPr>
          <a:xfrm>
            <a:off x="6534894" y="4265563"/>
            <a:ext cx="22707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Enophthalmos</a:t>
            </a:r>
            <a:endParaRPr lang="en-US" sz="1200" dirty="0"/>
          </a:p>
        </p:txBody>
      </p:sp>
      <p:sp>
        <p:nvSpPr>
          <p:cNvPr id="40" name="SK-5-text-39"/>
          <p:cNvSpPr/>
          <p:nvPr/>
        </p:nvSpPr>
        <p:spPr>
          <a:xfrm>
            <a:off x="6668988" y="4498777"/>
            <a:ext cx="20240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Sunken eye</a:t>
            </a:r>
            <a:endParaRPr lang="en-US" sz="1275" dirty="0"/>
          </a:p>
        </p:txBody>
      </p:sp>
      <p:sp>
        <p:nvSpPr>
          <p:cNvPr id="41" name="SK-5-text-40"/>
          <p:cNvSpPr/>
          <p:nvPr/>
        </p:nvSpPr>
        <p:spPr>
          <a:xfrm>
            <a:off x="8046690" y="4224486"/>
            <a:ext cx="15392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Diplopia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8034486" y="4443859"/>
            <a:ext cx="70708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Restricted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upgaze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9192667" y="4224486"/>
            <a:ext cx="22707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Paraesthesia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9192667" y="4430167"/>
            <a:ext cx="96306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Cheek / upper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lip / nose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10399663" y="4265563"/>
            <a:ext cx="17923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Periorbital bruising</a:t>
            </a:r>
            <a:endParaRPr lang="en-US" sz="1200" dirty="0"/>
          </a:p>
        </p:txBody>
      </p:sp>
      <p:sp>
        <p:nvSpPr>
          <p:cNvPr id="46" name="SK-5-text-45"/>
          <p:cNvSpPr/>
          <p:nvPr/>
        </p:nvSpPr>
        <p:spPr>
          <a:xfrm>
            <a:off x="10399663" y="4491930"/>
            <a:ext cx="17923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Black eye + swelling</a:t>
            </a:r>
            <a:endParaRPr lang="en-US" sz="1275" dirty="0"/>
          </a:p>
        </p:txBody>
      </p:sp>
      <p:sp>
        <p:nvSpPr>
          <p:cNvPr id="47" name="SK-5-text-46"/>
          <p:cNvSpPr/>
          <p:nvPr/>
        </p:nvSpPr>
        <p:spPr>
          <a:xfrm>
            <a:off x="6632377" y="5081736"/>
            <a:ext cx="55596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URGENT MAXILLOFACIAL / OPHTHALMOLOGY</a:t>
            </a:r>
            <a:endParaRPr lang="en-US" sz="1500" dirty="0"/>
          </a:p>
        </p:txBody>
      </p:sp>
      <p:sp>
        <p:nvSpPr>
          <p:cNvPr id="48" name="SK-5-text-47"/>
          <p:cNvSpPr/>
          <p:nvPr/>
        </p:nvSpPr>
        <p:spPr>
          <a:xfrm>
            <a:off x="6620173" y="5376565"/>
            <a:ext cx="44653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CT face / facial X-ray</a:t>
            </a:r>
            <a:endParaRPr lang="en-US" sz="1200" dirty="0"/>
          </a:p>
        </p:txBody>
      </p:sp>
      <p:sp>
        <p:nvSpPr>
          <p:cNvPr id="49" name="SK-5-text-48"/>
          <p:cNvSpPr/>
          <p:nvPr/>
        </p:nvSpPr>
        <p:spPr>
          <a:xfrm>
            <a:off x="9144000" y="5452021"/>
            <a:ext cx="3048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× No nose-blowing</a:t>
            </a:r>
            <a:endParaRPr lang="en-US" sz="1200" dirty="0"/>
          </a:p>
        </p:txBody>
      </p:sp>
      <p:sp>
        <p:nvSpPr>
          <p:cNvPr id="50" name="SK-5-text-49"/>
          <p:cNvSpPr/>
          <p:nvPr/>
        </p:nvSpPr>
        <p:spPr>
          <a:xfrm>
            <a:off x="6620173" y="5596086"/>
            <a:ext cx="48310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Decongestant nasal drops</a:t>
            </a:r>
            <a:endParaRPr lang="en-US" sz="1200" dirty="0"/>
          </a:p>
        </p:txBody>
      </p:sp>
      <p:sp>
        <p:nvSpPr>
          <p:cNvPr id="51" name="SK-5-text-50"/>
          <p:cNvSpPr/>
          <p:nvPr/>
        </p:nvSpPr>
        <p:spPr>
          <a:xfrm>
            <a:off x="6620173" y="5815459"/>
            <a:ext cx="55718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Surgical repair within 2–3 weeks if enophthalmos or restricted movement</a:t>
            </a:r>
            <a:endParaRPr lang="en-US" sz="1200" dirty="0"/>
          </a:p>
        </p:txBody>
      </p:sp>
      <p:sp>
        <p:nvSpPr>
          <p:cNvPr id="52" name="SK-5-text-51"/>
          <p:cNvSpPr/>
          <p:nvPr/>
        </p:nvSpPr>
        <p:spPr>
          <a:xfrm>
            <a:off x="6620173" y="6062365"/>
            <a:ext cx="55718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8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Diplopia + periorbital trauma = blowout fracture until proven otherwise</a:t>
            </a:r>
            <a:endParaRPr lang="en-US" sz="1200" dirty="0"/>
          </a:p>
        </p:txBody>
      </p:sp>
      <p:sp>
        <p:nvSpPr>
          <p:cNvPr id="53" name="SK-5-text-52"/>
          <p:cNvSpPr/>
          <p:nvPr/>
        </p:nvSpPr>
        <p:spPr>
          <a:xfrm>
            <a:off x="97482" y="6631632"/>
            <a:ext cx="483108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200" dirty="0"/>
          </a:p>
        </p:txBody>
      </p:sp>
      <p:sp>
        <p:nvSpPr>
          <p:cNvPr id="54" name="SK-5-text-53"/>
          <p:cNvSpPr/>
          <p:nvPr/>
        </p:nvSpPr>
        <p:spPr>
          <a:xfrm>
            <a:off x="10350996" y="6631632"/>
            <a:ext cx="184100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5" y="88999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9373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49688"/>
            <a:ext cx="2925961" cy="196810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706338"/>
            <a:ext cx="1194792" cy="349746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1988790"/>
            <a:ext cx="1743373" cy="142636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4086" y="3312319"/>
            <a:ext cx="877788" cy="20568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2659" y="1988790"/>
            <a:ext cx="1731169" cy="142636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3663" y="1988790"/>
            <a:ext cx="1731169" cy="142636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56871" y="1988790"/>
            <a:ext cx="1731169" cy="142636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10079" y="1988790"/>
            <a:ext cx="1731169" cy="142636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3286" y="1988790"/>
            <a:ext cx="1731169" cy="142636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396" y="3627834"/>
            <a:ext cx="5498455" cy="438894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" y="4066729"/>
            <a:ext cx="5498455" cy="160466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0" y="3627834"/>
            <a:ext cx="5498455" cy="438894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0" y="4066729"/>
            <a:ext cx="5498455" cy="160466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1238" y="3668911"/>
            <a:ext cx="9525" cy="188595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7396" y="5890915"/>
            <a:ext cx="10997059" cy="562273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53369" y="6021288"/>
            <a:ext cx="19050" cy="30167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86475" y="6021288"/>
            <a:ext cx="19050" cy="30167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05675" y="6021288"/>
            <a:ext cx="19050" cy="30167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61498" y="6395740"/>
            <a:ext cx="3974455" cy="1905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448479" y="2077938"/>
            <a:ext cx="548580" cy="34290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44086" y="2064246"/>
            <a:ext cx="451098" cy="370284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54267" y="2043559"/>
            <a:ext cx="511969" cy="425053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913263" y="2057400"/>
            <a:ext cx="487561" cy="411361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48000" y="2098477"/>
            <a:ext cx="524173" cy="308521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16682" y="2064246"/>
            <a:ext cx="292596" cy="397669"/>
          </a:xfrm>
          <a:prstGeom prst="rect">
            <a:avLst/>
          </a:prstGeom>
        </p:spPr>
      </p:pic>
      <p:sp>
        <p:nvSpPr>
          <p:cNvPr id="29" name="SK-6-text-28"/>
          <p:cNvSpPr/>
          <p:nvPr/>
        </p:nvSpPr>
        <p:spPr>
          <a:xfrm>
            <a:off x="597396" y="548580"/>
            <a:ext cx="1161901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Penetrating &amp; Open Globe Injuries</a:t>
            </a:r>
            <a:endParaRPr lang="en-US" sz="4200" dirty="0"/>
          </a:p>
        </p:txBody>
      </p:sp>
      <p:sp>
        <p:nvSpPr>
          <p:cNvPr id="30" name="SK-6-text-29"/>
          <p:cNvSpPr/>
          <p:nvPr/>
        </p:nvSpPr>
        <p:spPr>
          <a:xfrm>
            <a:off x="560784" y="1172617"/>
            <a:ext cx="1163121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Ophthalmic Emergency — Treat as EMERGENCY Until Proven Otherwise</a:t>
            </a:r>
            <a:endParaRPr lang="en-US" sz="2400" dirty="0"/>
          </a:p>
        </p:txBody>
      </p:sp>
      <p:sp>
        <p:nvSpPr>
          <p:cNvPr id="31" name="SK-6-text-30"/>
          <p:cNvSpPr/>
          <p:nvPr/>
        </p:nvSpPr>
        <p:spPr>
          <a:xfrm>
            <a:off x="560784" y="1659582"/>
            <a:ext cx="87849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C88B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RECOGNITION — SIGNS OF OPEN GLOBE</a:t>
            </a:r>
            <a:endParaRPr lang="en-US" sz="1725" dirty="0"/>
          </a:p>
        </p:txBody>
      </p:sp>
      <p:sp>
        <p:nvSpPr>
          <p:cNvPr id="32" name="SK-6-text-31"/>
          <p:cNvSpPr/>
          <p:nvPr/>
        </p:nvSpPr>
        <p:spPr>
          <a:xfrm>
            <a:off x="756940" y="2537371"/>
            <a:ext cx="141193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 Pupil</a:t>
            </a:r>
            <a:endParaRPr lang="en-US" sz="1500" dirty="0"/>
          </a:p>
        </p:txBody>
      </p:sp>
      <p:sp>
        <p:nvSpPr>
          <p:cNvPr id="33" name="SK-6-text-32"/>
          <p:cNvSpPr/>
          <p:nvPr/>
        </p:nvSpPr>
        <p:spPr>
          <a:xfrm>
            <a:off x="694879" y="2859732"/>
            <a:ext cx="15482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Teardrop-shaped —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iris prolapse</a:t>
            </a:r>
            <a:endParaRPr lang="en-US" sz="1425" dirty="0"/>
          </a:p>
        </p:txBody>
      </p:sp>
      <p:sp>
        <p:nvSpPr>
          <p:cNvPr id="34" name="SK-6-text-33"/>
          <p:cNvSpPr/>
          <p:nvPr/>
        </p:nvSpPr>
        <p:spPr>
          <a:xfrm>
            <a:off x="1010394" y="3319165"/>
            <a:ext cx="90517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KEY SIGN</a:t>
            </a:r>
            <a:endParaRPr lang="en-US" sz="1050" dirty="0"/>
          </a:p>
        </p:txBody>
      </p:sp>
      <p:sp>
        <p:nvSpPr>
          <p:cNvPr id="35" name="SK-6-text-34"/>
          <p:cNvSpPr/>
          <p:nvPr/>
        </p:nvSpPr>
        <p:spPr>
          <a:xfrm>
            <a:off x="2730996" y="2475607"/>
            <a:ext cx="117038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Flat Anterior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Chamber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2657773" y="2948880"/>
            <a:ext cx="130447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Loss of depth on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examination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4634061" y="2551063"/>
            <a:ext cx="10705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Soft Globe</a:t>
            </a:r>
            <a:endParaRPr lang="en-US" sz="1500" dirty="0"/>
          </a:p>
        </p:txBody>
      </p:sp>
      <p:sp>
        <p:nvSpPr>
          <p:cNvPr id="38" name="SK-6-text-37"/>
          <p:cNvSpPr/>
          <p:nvPr/>
        </p:nvSpPr>
        <p:spPr>
          <a:xfrm>
            <a:off x="4376886" y="2880271"/>
            <a:ext cx="15726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intraocular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pressure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6206728" y="2551063"/>
            <a:ext cx="160704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Tissue Extrusion</a:t>
            </a:r>
            <a:endParaRPr lang="en-US" sz="1500" dirty="0"/>
          </a:p>
        </p:txBody>
      </p:sp>
      <p:sp>
        <p:nvSpPr>
          <p:cNvPr id="40" name="SK-6-text-39"/>
          <p:cNvSpPr/>
          <p:nvPr/>
        </p:nvSpPr>
        <p:spPr>
          <a:xfrm>
            <a:off x="6425059" y="2893963"/>
            <a:ext cx="118258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Uveal tissue or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vitreous visible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8302675" y="2475607"/>
            <a:ext cx="11337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Markedly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VA</a:t>
            </a:r>
            <a:endParaRPr lang="en-US" sz="1500" dirty="0"/>
          </a:p>
        </p:txBody>
      </p:sp>
      <p:sp>
        <p:nvSpPr>
          <p:cNvPr id="42" name="SK-6-text-41"/>
          <p:cNvSpPr/>
          <p:nvPr/>
        </p:nvSpPr>
        <p:spPr>
          <a:xfrm>
            <a:off x="8205192" y="2948880"/>
            <a:ext cx="13166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visual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acuity drop</a:t>
            </a:r>
            <a:endParaRPr lang="en-US" sz="1350" dirty="0"/>
          </a:p>
        </p:txBody>
      </p:sp>
      <p:sp>
        <p:nvSpPr>
          <p:cNvPr id="43" name="SK-6-text-42"/>
          <p:cNvSpPr/>
          <p:nvPr/>
        </p:nvSpPr>
        <p:spPr>
          <a:xfrm>
            <a:off x="10070455" y="2475607"/>
            <a:ext cx="128007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360° Subconj.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Haemorrhage</a:t>
            </a:r>
            <a:endParaRPr lang="en-US" sz="1500" dirty="0"/>
          </a:p>
        </p:txBody>
      </p:sp>
      <p:sp>
        <p:nvSpPr>
          <p:cNvPr id="44" name="SK-6-text-43"/>
          <p:cNvSpPr/>
          <p:nvPr/>
        </p:nvSpPr>
        <p:spPr>
          <a:xfrm>
            <a:off x="9985177" y="2948880"/>
            <a:ext cx="146298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Full-circumference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bleed</a:t>
            </a:r>
            <a:endParaRPr lang="en-US" sz="1350" dirty="0"/>
          </a:p>
        </p:txBody>
      </p:sp>
      <p:sp>
        <p:nvSpPr>
          <p:cNvPr id="45" name="SK-6-text-44"/>
          <p:cNvSpPr/>
          <p:nvPr/>
        </p:nvSpPr>
        <p:spPr>
          <a:xfrm>
            <a:off x="707082" y="3716982"/>
            <a:ext cx="13125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DO</a:t>
            </a:r>
            <a:endParaRPr lang="en-US" sz="1950" dirty="0"/>
          </a:p>
        </p:txBody>
      </p:sp>
      <p:sp>
        <p:nvSpPr>
          <p:cNvPr id="46" name="SK-6-text-45"/>
          <p:cNvSpPr/>
          <p:nvPr/>
        </p:nvSpPr>
        <p:spPr>
          <a:xfrm>
            <a:off x="719286" y="4169569"/>
            <a:ext cx="114727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Apply rigid eye shield — without padding or pressure</a:t>
            </a:r>
            <a:endParaRPr lang="en-US" sz="1500" dirty="0"/>
          </a:p>
        </p:txBody>
      </p:sp>
      <p:sp>
        <p:nvSpPr>
          <p:cNvPr id="47" name="SK-6-text-46"/>
          <p:cNvSpPr/>
          <p:nvPr/>
        </p:nvSpPr>
        <p:spPr>
          <a:xfrm>
            <a:off x="719286" y="4464546"/>
            <a:ext cx="114727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Keep nil by mouth — patient may need GA for surgical repair</a:t>
            </a:r>
            <a:endParaRPr lang="en-US" sz="1500" dirty="0"/>
          </a:p>
        </p:txBody>
      </p:sp>
      <p:sp>
        <p:nvSpPr>
          <p:cNvPr id="48" name="SK-6-text-47"/>
          <p:cNvSpPr/>
          <p:nvPr/>
        </p:nvSpPr>
        <p:spPr>
          <a:xfrm>
            <a:off x="719286" y="4759375"/>
            <a:ext cx="114727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IV antibiotics — endophthalmitis prevention (</a:t>
            </a: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</a:t>
            </a: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)</a:t>
            </a:r>
            <a:endParaRPr lang="en-US" sz="1500" dirty="0"/>
          </a:p>
        </p:txBody>
      </p:sp>
      <p:sp>
        <p:nvSpPr>
          <p:cNvPr id="49" name="SK-6-text-48"/>
          <p:cNvSpPr/>
          <p:nvPr/>
        </p:nvSpPr>
        <p:spPr>
          <a:xfrm>
            <a:off x="719286" y="5054203"/>
            <a:ext cx="114727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Tetanus prophylaxis — check and administer as appropriate</a:t>
            </a:r>
            <a:endParaRPr lang="en-US" sz="1500" dirty="0"/>
          </a:p>
        </p:txBody>
      </p:sp>
      <p:sp>
        <p:nvSpPr>
          <p:cNvPr id="50" name="SK-6-text-49"/>
          <p:cNvSpPr/>
          <p:nvPr/>
        </p:nvSpPr>
        <p:spPr>
          <a:xfrm>
            <a:off x="719286" y="5342334"/>
            <a:ext cx="114727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Emergency ophthalmology referral — immediate, no delay</a:t>
            </a:r>
            <a:endParaRPr lang="en-US" sz="1500" dirty="0"/>
          </a:p>
        </p:txBody>
      </p:sp>
      <p:sp>
        <p:nvSpPr>
          <p:cNvPr id="51" name="SK-6-text-50"/>
          <p:cNvSpPr/>
          <p:nvPr/>
        </p:nvSpPr>
        <p:spPr>
          <a:xfrm>
            <a:off x="6230094" y="3703290"/>
            <a:ext cx="25012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DO NOT</a:t>
            </a:r>
            <a:endParaRPr lang="en-US" sz="1950" dirty="0"/>
          </a:p>
        </p:txBody>
      </p:sp>
      <p:sp>
        <p:nvSpPr>
          <p:cNvPr id="52" name="SK-6-text-51"/>
          <p:cNvSpPr/>
          <p:nvPr/>
        </p:nvSpPr>
        <p:spPr>
          <a:xfrm>
            <a:off x="6217890" y="4169569"/>
            <a:ext cx="597411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Apply any pressure to the eye — risk of expulsive haemorrhage</a:t>
            </a:r>
            <a:endParaRPr lang="en-US" sz="1500" dirty="0"/>
          </a:p>
        </p:txBody>
      </p:sp>
      <p:sp>
        <p:nvSpPr>
          <p:cNvPr id="53" name="SK-6-text-52"/>
          <p:cNvSpPr/>
          <p:nvPr/>
        </p:nvSpPr>
        <p:spPr>
          <a:xfrm>
            <a:off x="6230094" y="4471392"/>
            <a:ext cx="59619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Irrigate the eye — will worsen injury</a:t>
            </a:r>
            <a:endParaRPr lang="en-US" sz="1500" dirty="0"/>
          </a:p>
        </p:txBody>
      </p:sp>
      <p:sp>
        <p:nvSpPr>
          <p:cNvPr id="54" name="SK-6-text-53"/>
          <p:cNvSpPr/>
          <p:nvPr/>
        </p:nvSpPr>
        <p:spPr>
          <a:xfrm>
            <a:off x="6230094" y="4759375"/>
            <a:ext cx="59619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Remove any visible foreign body — stabilises wound</a:t>
            </a:r>
            <a:endParaRPr lang="en-US" sz="1500" dirty="0"/>
          </a:p>
        </p:txBody>
      </p:sp>
      <p:sp>
        <p:nvSpPr>
          <p:cNvPr id="55" name="SK-6-text-54"/>
          <p:cNvSpPr/>
          <p:nvPr/>
        </p:nvSpPr>
        <p:spPr>
          <a:xfrm>
            <a:off x="6230094" y="5054203"/>
            <a:ext cx="59619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Force the eyelids open — even to examine</a:t>
            </a:r>
            <a:endParaRPr lang="en-US" sz="1500" dirty="0"/>
          </a:p>
        </p:txBody>
      </p:sp>
      <p:sp>
        <p:nvSpPr>
          <p:cNvPr id="56" name="SK-6-text-55"/>
          <p:cNvSpPr/>
          <p:nvPr/>
        </p:nvSpPr>
        <p:spPr>
          <a:xfrm>
            <a:off x="6242298" y="5335488"/>
            <a:ext cx="59497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Patch with padding — rigid shield only, no cotton wool</a:t>
            </a:r>
            <a:endParaRPr lang="en-US" sz="1500" dirty="0"/>
          </a:p>
        </p:txBody>
      </p:sp>
      <p:sp>
        <p:nvSpPr>
          <p:cNvPr id="57" name="SK-6-text-56"/>
          <p:cNvSpPr/>
          <p:nvPr/>
        </p:nvSpPr>
        <p:spPr>
          <a:xfrm>
            <a:off x="719286" y="6000750"/>
            <a:ext cx="2609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88B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SEIDEL TEST</a:t>
            </a:r>
            <a:endParaRPr lang="en-US" sz="1500" dirty="0"/>
          </a:p>
        </p:txBody>
      </p:sp>
      <p:sp>
        <p:nvSpPr>
          <p:cNvPr id="58" name="SK-6-text-57"/>
          <p:cNvSpPr/>
          <p:nvPr/>
        </p:nvSpPr>
        <p:spPr>
          <a:xfrm>
            <a:off x="2011561" y="5952679"/>
            <a:ext cx="355996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Fluorescein washed away by leaking aqueous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positive = open globe confirmed</a:t>
            </a:r>
            <a:endParaRPr lang="en-US" sz="1350" dirty="0"/>
          </a:p>
        </p:txBody>
      </p:sp>
      <p:sp>
        <p:nvSpPr>
          <p:cNvPr id="59" name="SK-6-text-58"/>
          <p:cNvSpPr/>
          <p:nvPr/>
        </p:nvSpPr>
        <p:spPr>
          <a:xfrm>
            <a:off x="6230094" y="6007596"/>
            <a:ext cx="2152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88B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PEARL</a:t>
            </a:r>
            <a:endParaRPr lang="en-US" sz="1500" dirty="0"/>
          </a:p>
        </p:txBody>
      </p:sp>
      <p:sp>
        <p:nvSpPr>
          <p:cNvPr id="60" name="SK-6-text-59"/>
          <p:cNvSpPr/>
          <p:nvPr/>
        </p:nvSpPr>
        <p:spPr>
          <a:xfrm>
            <a:off x="7363867" y="5945832"/>
            <a:ext cx="41207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Shield the eye, keep nil by mouth, call ophthalmology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do not examine further in primary care</a:t>
            </a:r>
            <a:endParaRPr lang="en-US" sz="1350" dirty="0"/>
          </a:p>
        </p:txBody>
      </p:sp>
      <p:sp>
        <p:nvSpPr>
          <p:cNvPr id="61" name="SK-6-text-60"/>
          <p:cNvSpPr/>
          <p:nvPr/>
        </p:nvSpPr>
        <p:spPr>
          <a:xfrm>
            <a:off x="438894" y="6645325"/>
            <a:ext cx="45339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125" dirty="0"/>
          </a:p>
        </p:txBody>
      </p:sp>
      <p:sp>
        <p:nvSpPr>
          <p:cNvPr id="62" name="SK-6-text-61"/>
          <p:cNvSpPr/>
          <p:nvPr/>
        </p:nvSpPr>
        <p:spPr>
          <a:xfrm>
            <a:off x="9494490" y="6638479"/>
            <a:ext cx="225846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May 2026 · Page 6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9373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38479"/>
            <a:ext cx="12192000" cy="219373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414486"/>
            <a:ext cx="1487388" cy="762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5663" y="2043559"/>
            <a:ext cx="3840361" cy="260598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584127"/>
            <a:ext cx="5559475" cy="44574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4659" y="2043559"/>
            <a:ext cx="3840361" cy="260598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1584127"/>
            <a:ext cx="5559475" cy="44574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771900"/>
            <a:ext cx="877788" cy="2866579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784" y="5657850"/>
            <a:ext cx="5339953" cy="822871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3200" y="4903440"/>
            <a:ext cx="1365498" cy="1309836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77799" y="4992588"/>
            <a:ext cx="28575" cy="1206996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15373" y="4917132"/>
            <a:ext cx="5376565" cy="135091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88188" y="1645890"/>
            <a:ext cx="292596" cy="30167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8094" y="1639044"/>
            <a:ext cx="292596" cy="315367"/>
          </a:xfrm>
          <a:prstGeom prst="rect">
            <a:avLst/>
          </a:prstGeom>
        </p:spPr>
      </p:pic>
      <p:sp>
        <p:nvSpPr>
          <p:cNvPr id="17" name="SK-7-text-16"/>
          <p:cNvSpPr/>
          <p:nvPr/>
        </p:nvSpPr>
        <p:spPr>
          <a:xfrm>
            <a:off x="463153" y="562273"/>
            <a:ext cx="1172884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Arc Eye &amp; Lid Lacerations</a:t>
            </a:r>
            <a:endParaRPr lang="en-US" sz="3675" dirty="0"/>
          </a:p>
        </p:txBody>
      </p:sp>
      <p:sp>
        <p:nvSpPr>
          <p:cNvPr id="18" name="SK-7-text-17"/>
          <p:cNvSpPr/>
          <p:nvPr/>
        </p:nvSpPr>
        <p:spPr>
          <a:xfrm>
            <a:off x="487561" y="1083469"/>
            <a:ext cx="1170443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671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UV Keratitis Management · Lid Laceration Referral Criteria</a:t>
            </a:r>
            <a:endParaRPr lang="en-US" sz="2400" dirty="0"/>
          </a:p>
        </p:txBody>
      </p:sp>
      <p:sp>
        <p:nvSpPr>
          <p:cNvPr id="19" name="SK-7-text-18"/>
          <p:cNvSpPr/>
          <p:nvPr/>
        </p:nvSpPr>
        <p:spPr>
          <a:xfrm>
            <a:off x="1987153" y="1645890"/>
            <a:ext cx="745426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🌟 Arc Eye — UV Keratitis</a:t>
            </a:r>
            <a:endParaRPr lang="en-US" sz="1950" dirty="0"/>
          </a:p>
        </p:txBody>
      </p:sp>
      <p:sp>
        <p:nvSpPr>
          <p:cNvPr id="20" name="SK-7-text-19"/>
          <p:cNvSpPr/>
          <p:nvPr/>
        </p:nvSpPr>
        <p:spPr>
          <a:xfrm>
            <a:off x="1341090" y="2057400"/>
            <a:ext cx="108509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B38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Bilateral · Delayed onset 6–12 hours · Self-limiting</a:t>
            </a:r>
            <a:endParaRPr lang="en-US" sz="1200" dirty="0"/>
          </a:p>
        </p:txBody>
      </p:sp>
      <p:sp>
        <p:nvSpPr>
          <p:cNvPr id="21" name="SK-7-text-20"/>
          <p:cNvSpPr/>
          <p:nvPr/>
        </p:nvSpPr>
        <p:spPr>
          <a:xfrm>
            <a:off x="585192" y="2379613"/>
            <a:ext cx="519365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Causes: Welding without shield, sunlamps, tanning beds, snow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blindness (solar keratitis)</a:t>
            </a:r>
            <a:endParaRPr lang="en-US" sz="1350" dirty="0"/>
          </a:p>
        </p:txBody>
      </p:sp>
      <p:sp>
        <p:nvSpPr>
          <p:cNvPr id="22" name="SK-7-text-21"/>
          <p:cNvSpPr/>
          <p:nvPr/>
        </p:nvSpPr>
        <p:spPr>
          <a:xfrm>
            <a:off x="585192" y="2839194"/>
            <a:ext cx="514498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Symptoms: Gritty, burning pain; photophobia; blepharospasm;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lacrimation — onset delayed 6–12h after UV exposure</a:t>
            </a:r>
            <a:endParaRPr lang="en-US" sz="1350" dirty="0"/>
          </a:p>
        </p:txBody>
      </p:sp>
      <p:sp>
        <p:nvSpPr>
          <p:cNvPr id="23" name="SK-7-text-22"/>
          <p:cNvSpPr/>
          <p:nvPr/>
        </p:nvSpPr>
        <p:spPr>
          <a:xfrm>
            <a:off x="585192" y="3284934"/>
            <a:ext cx="505956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Examination: Diffuse bilateral punctate epithelial erosions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fluorescein staining</a:t>
            </a:r>
            <a:endParaRPr lang="en-US" sz="1350" dirty="0"/>
          </a:p>
        </p:txBody>
      </p:sp>
      <p:sp>
        <p:nvSpPr>
          <p:cNvPr id="24" name="SK-7-text-23"/>
          <p:cNvSpPr/>
          <p:nvPr/>
        </p:nvSpPr>
        <p:spPr>
          <a:xfrm>
            <a:off x="609600" y="3792438"/>
            <a:ext cx="26193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F4E7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650" dirty="0"/>
          </a:p>
        </p:txBody>
      </p:sp>
      <p:sp>
        <p:nvSpPr>
          <p:cNvPr id="25" name="SK-7-text-24"/>
          <p:cNvSpPr/>
          <p:nvPr/>
        </p:nvSpPr>
        <p:spPr>
          <a:xfrm>
            <a:off x="609600" y="4053036"/>
            <a:ext cx="492546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Topical anaesthetic (proxymetacaine) — examination only,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to take home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597396" y="4491930"/>
            <a:ext cx="761904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Oral NSAIDs — primary analgesia</a:t>
            </a:r>
            <a:endParaRPr lang="en-US" sz="1425" dirty="0"/>
          </a:p>
        </p:txBody>
      </p:sp>
      <p:sp>
        <p:nvSpPr>
          <p:cNvPr id="27" name="SK-7-text-26"/>
          <p:cNvSpPr/>
          <p:nvPr/>
        </p:nvSpPr>
        <p:spPr>
          <a:xfrm>
            <a:off x="597396" y="4718298"/>
            <a:ext cx="106594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Cyclopentolate drops — for ciliary spasm pain</a:t>
            </a:r>
            <a:endParaRPr lang="en-US" sz="1425" dirty="0"/>
          </a:p>
        </p:txBody>
      </p:sp>
      <p:sp>
        <p:nvSpPr>
          <p:cNvPr id="28" name="SK-7-text-27"/>
          <p:cNvSpPr/>
          <p:nvPr/>
        </p:nvSpPr>
        <p:spPr>
          <a:xfrm>
            <a:off x="609600" y="4930825"/>
            <a:ext cx="1087659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Topical chloramphenicol — infection prevention</a:t>
            </a:r>
            <a:endParaRPr lang="en-US" sz="1425" dirty="0"/>
          </a:p>
        </p:txBody>
      </p:sp>
      <p:sp>
        <p:nvSpPr>
          <p:cNvPr id="29" name="SK-7-text-28"/>
          <p:cNvSpPr/>
          <p:nvPr/>
        </p:nvSpPr>
        <p:spPr>
          <a:xfrm>
            <a:off x="609600" y="5136505"/>
            <a:ext cx="1152810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Lubricating drops (artificial tears) — frequently</a:t>
            </a:r>
            <a:endParaRPr lang="en-US" sz="1425" dirty="0"/>
          </a:p>
        </p:txBody>
      </p:sp>
      <p:sp>
        <p:nvSpPr>
          <p:cNvPr id="30" name="SK-7-text-29"/>
          <p:cNvSpPr/>
          <p:nvPr/>
        </p:nvSpPr>
        <p:spPr>
          <a:xfrm>
            <a:off x="609600" y="5362873"/>
            <a:ext cx="957357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6. Dark glasses — avoid further UV exposure</a:t>
            </a:r>
            <a:endParaRPr lang="en-US" sz="1425" dirty="0"/>
          </a:p>
        </p:txBody>
      </p:sp>
      <p:sp>
        <p:nvSpPr>
          <p:cNvPr id="31" name="SK-7-text-30"/>
          <p:cNvSpPr/>
          <p:nvPr/>
        </p:nvSpPr>
        <p:spPr>
          <a:xfrm>
            <a:off x="646063" y="5733157"/>
            <a:ext cx="10915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 ⏱ Self-limiting — heals within 24–48 hours</a:t>
            </a:r>
            <a:endParaRPr lang="en-US" sz="1500" dirty="0"/>
          </a:p>
        </p:txBody>
      </p:sp>
      <p:sp>
        <p:nvSpPr>
          <p:cNvPr id="32" name="SK-7-text-31"/>
          <p:cNvSpPr/>
          <p:nvPr/>
        </p:nvSpPr>
        <p:spPr>
          <a:xfrm>
            <a:off x="646063" y="5959525"/>
            <a:ext cx="503515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 Review if not improving. Topical LA is for examination only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prescribe for home use.</a:t>
            </a:r>
            <a:endParaRPr lang="en-US" sz="1350" dirty="0"/>
          </a:p>
        </p:txBody>
      </p:sp>
      <p:sp>
        <p:nvSpPr>
          <p:cNvPr id="33" name="SK-7-text-32"/>
          <p:cNvSpPr/>
          <p:nvPr/>
        </p:nvSpPr>
        <p:spPr>
          <a:xfrm>
            <a:off x="8229600" y="1666429"/>
            <a:ext cx="39624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✂ Lid Lacerations</a:t>
            </a:r>
            <a:endParaRPr lang="en-US" sz="1950" dirty="0"/>
          </a:p>
        </p:txBody>
      </p:sp>
      <p:sp>
        <p:nvSpPr>
          <p:cNvPr id="34" name="SK-7-text-33"/>
          <p:cNvSpPr/>
          <p:nvPr/>
        </p:nvSpPr>
        <p:spPr>
          <a:xfrm>
            <a:off x="7120086" y="2057400"/>
            <a:ext cx="50719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B383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superficial = primary care · Complex = refer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6388596" y="2365921"/>
            <a:ext cx="58034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Manage in Primary Care:</a:t>
            </a:r>
            <a:endParaRPr lang="en-US" sz="1650" dirty="0"/>
          </a:p>
        </p:txBody>
      </p:sp>
      <p:sp>
        <p:nvSpPr>
          <p:cNvPr id="36" name="SK-7-text-35"/>
          <p:cNvSpPr/>
          <p:nvPr/>
        </p:nvSpPr>
        <p:spPr>
          <a:xfrm>
            <a:off x="6388596" y="2612827"/>
            <a:ext cx="527908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Simple superficial lacerations not involving the lid margin, medial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canthus, or deep structures — standard skin closure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6400800" y="3086100"/>
            <a:ext cx="57912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🚨 Refer to Ophthalmology / Maxillofacial if:</a:t>
            </a:r>
            <a:endParaRPr lang="en-US" sz="1650" dirty="0"/>
          </a:p>
        </p:txBody>
      </p:sp>
      <p:sp>
        <p:nvSpPr>
          <p:cNvPr id="38" name="SK-7-text-37"/>
          <p:cNvSpPr/>
          <p:nvPr/>
        </p:nvSpPr>
        <p:spPr>
          <a:xfrm>
            <a:off x="6388596" y="3346698"/>
            <a:ext cx="515719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Through the lid margin — risk of trichiasis or notching if poorly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repaired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6388596" y="3771900"/>
            <a:ext cx="514498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Medial canthal involvement — risk of lacrimal duct damage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watering eye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6388596" y="4203948"/>
            <a:ext cx="58034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Deep laceration with fat prolapse — orbital fat visible = open orbit</a:t>
            </a:r>
            <a:endParaRPr lang="en-US" sz="1425" dirty="0"/>
          </a:p>
        </p:txBody>
      </p:sp>
      <p:sp>
        <p:nvSpPr>
          <p:cNvPr id="41" name="SK-7-text-40"/>
          <p:cNvSpPr/>
          <p:nvPr/>
        </p:nvSpPr>
        <p:spPr>
          <a:xfrm>
            <a:off x="6388596" y="4423321"/>
            <a:ext cx="580340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Any suspicion of globe injury beneath the laceration</a:t>
            </a:r>
            <a:endParaRPr lang="en-US" sz="1425" dirty="0"/>
          </a:p>
        </p:txBody>
      </p:sp>
      <p:sp>
        <p:nvSpPr>
          <p:cNvPr id="42" name="SK-7-text-41"/>
          <p:cNvSpPr/>
          <p:nvPr/>
        </p:nvSpPr>
        <p:spPr>
          <a:xfrm>
            <a:off x="6388596" y="4635996"/>
            <a:ext cx="58034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Full-thickness lid laceration with gaping wound</a:t>
            </a:r>
            <a:endParaRPr lang="en-US" sz="1425" dirty="0"/>
          </a:p>
        </p:txBody>
      </p:sp>
      <p:sp>
        <p:nvSpPr>
          <p:cNvPr id="43" name="SK-7-text-42"/>
          <p:cNvSpPr/>
          <p:nvPr/>
        </p:nvSpPr>
        <p:spPr>
          <a:xfrm>
            <a:off x="6472386" y="6316117"/>
            <a:ext cx="507489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 eyelid laceration — assess for margin involvement and globe injury</a:t>
            </a:r>
            <a:endParaRPr lang="en-US" sz="1200" dirty="0"/>
          </a:p>
        </p:txBody>
      </p:sp>
      <p:sp>
        <p:nvSpPr>
          <p:cNvPr id="44" name="SK-7-text-43"/>
          <p:cNvSpPr/>
          <p:nvPr/>
        </p:nvSpPr>
        <p:spPr>
          <a:xfrm>
            <a:off x="134094" y="6645325"/>
            <a:ext cx="48310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200" dirty="0"/>
          </a:p>
        </p:txBody>
      </p:sp>
      <p:sp>
        <p:nvSpPr>
          <p:cNvPr id="45" name="SK-7-text-44"/>
          <p:cNvSpPr/>
          <p:nvPr/>
        </p:nvSpPr>
        <p:spPr>
          <a:xfrm>
            <a:off x="5838379" y="6645325"/>
            <a:ext cx="50289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/ 10</a:t>
            </a:r>
            <a:endParaRPr lang="en-US" sz="1200" dirty="0"/>
          </a:p>
        </p:txBody>
      </p:sp>
      <p:sp>
        <p:nvSpPr>
          <p:cNvPr id="46" name="SK-7-text-45"/>
          <p:cNvSpPr/>
          <p:nvPr/>
        </p:nvSpPr>
        <p:spPr>
          <a:xfrm>
            <a:off x="10201573" y="6645325"/>
            <a:ext cx="183177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8036" y="479971"/>
            <a:ext cx="19050" cy="5897761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490" y="514350"/>
            <a:ext cx="85279" cy="58293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6769" y="514350"/>
            <a:ext cx="3328392" cy="58293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6769" y="514350"/>
            <a:ext cx="3328392" cy="1097161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5584" y="5774382"/>
            <a:ext cx="3230761" cy="541734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5271" y="678805"/>
            <a:ext cx="255984" cy="30852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1913334"/>
            <a:ext cx="7546777" cy="4190107"/>
          </a:xfrm>
          <a:prstGeom prst="rect">
            <a:avLst/>
          </a:prstGeom>
        </p:spPr>
      </p:pic>
      <p:sp>
        <p:nvSpPr>
          <p:cNvPr id="12" name="SK-8-text-11"/>
          <p:cNvSpPr/>
          <p:nvPr/>
        </p:nvSpPr>
        <p:spPr>
          <a:xfrm>
            <a:off x="414486" y="534888"/>
            <a:ext cx="1177751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Aid Summary &amp; Red Flags</a:t>
            </a:r>
            <a:endParaRPr lang="en-US" sz="3300" dirty="0"/>
          </a:p>
        </p:txBody>
      </p:sp>
      <p:sp>
        <p:nvSpPr>
          <p:cNvPr id="13" name="SK-8-text-12"/>
          <p:cNvSpPr/>
          <p:nvPr/>
        </p:nvSpPr>
        <p:spPr>
          <a:xfrm>
            <a:off x="390079" y="1076623"/>
            <a:ext cx="1180192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actions at a glance — know when to act and when to refer</a:t>
            </a:r>
            <a:endParaRPr lang="en-US" sz="1800" dirty="0"/>
          </a:p>
        </p:txBody>
      </p:sp>
      <p:sp>
        <p:nvSpPr>
          <p:cNvPr id="14" name="SK-8-text-13"/>
          <p:cNvSpPr/>
          <p:nvPr/>
        </p:nvSpPr>
        <p:spPr>
          <a:xfrm>
            <a:off x="463153" y="1625203"/>
            <a:ext cx="62579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69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PRIMARY CARE ACTIONS</a:t>
            </a:r>
            <a:endParaRPr lang="en-US" sz="1350" dirty="0"/>
          </a:p>
        </p:txBody>
      </p:sp>
      <p:sp>
        <p:nvSpPr>
          <p:cNvPr id="15" name="SK-8-text-14"/>
          <p:cNvSpPr/>
          <p:nvPr/>
        </p:nvSpPr>
        <p:spPr>
          <a:xfrm>
            <a:off x="426690" y="6185892"/>
            <a:ext cx="117653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+ Emergency / Same-day ● Urgent referral Teal = Review / Monitor</a:t>
            </a:r>
            <a:endParaRPr lang="en-US" sz="1350" dirty="0"/>
          </a:p>
        </p:txBody>
      </p:sp>
      <p:sp>
        <p:nvSpPr>
          <p:cNvPr id="16" name="SK-8-text-15"/>
          <p:cNvSpPr/>
          <p:nvPr/>
        </p:nvSpPr>
        <p:spPr>
          <a:xfrm>
            <a:off x="8924479" y="699492"/>
            <a:ext cx="290607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B71C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2025" dirty="0"/>
          </a:p>
        </p:txBody>
      </p:sp>
      <p:sp>
        <p:nvSpPr>
          <p:cNvPr id="17" name="SK-8-text-16"/>
          <p:cNvSpPr/>
          <p:nvPr/>
        </p:nvSpPr>
        <p:spPr>
          <a:xfrm>
            <a:off x="8546455" y="1028700"/>
            <a:ext cx="308446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or same-day ophthalmology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</a:t>
            </a:r>
            <a:endParaRPr lang="en-US" sz="1350" dirty="0"/>
          </a:p>
        </p:txBody>
      </p:sp>
      <p:sp>
        <p:nvSpPr>
          <p:cNvPr id="18" name="SK-8-text-17"/>
          <p:cNvSpPr/>
          <p:nvPr/>
        </p:nvSpPr>
        <p:spPr>
          <a:xfrm>
            <a:off x="8509992" y="1728192"/>
            <a:ext cx="248706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Chemical burn (any) — irrigate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immediately; refer after</a:t>
            </a:r>
            <a:endParaRPr lang="en-US" sz="1350" dirty="0"/>
          </a:p>
        </p:txBody>
      </p:sp>
      <p:sp>
        <p:nvSpPr>
          <p:cNvPr id="19" name="SK-8-text-18"/>
          <p:cNvSpPr/>
          <p:nvPr/>
        </p:nvSpPr>
        <p:spPr>
          <a:xfrm>
            <a:off x="8509992" y="2331690"/>
            <a:ext cx="27432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Penetrating / open globe injury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rigid shield; EMERGENCY referral</a:t>
            </a:r>
            <a:endParaRPr lang="en-US" sz="1350" dirty="0"/>
          </a:p>
        </p:txBody>
      </p:sp>
      <p:sp>
        <p:nvSpPr>
          <p:cNvPr id="20" name="SK-8-text-19"/>
          <p:cNvSpPr/>
          <p:nvPr/>
        </p:nvSpPr>
        <p:spPr>
          <a:xfrm>
            <a:off x="8509992" y="2962573"/>
            <a:ext cx="36820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Hyphema — same-day ophthalmology</a:t>
            </a:r>
            <a:endParaRPr lang="en-US" sz="1350" dirty="0"/>
          </a:p>
        </p:txBody>
      </p:sp>
      <p:sp>
        <p:nvSpPr>
          <p:cNvPr id="21" name="SK-8-text-20"/>
          <p:cNvSpPr/>
          <p:nvPr/>
        </p:nvSpPr>
        <p:spPr>
          <a:xfrm>
            <a:off x="8509992" y="3435846"/>
            <a:ext cx="321855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Suspected intraocular FB — EMERGENCY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(infection + retinal toxicity risk)</a:t>
            </a:r>
            <a:endParaRPr lang="en-US" sz="1350" dirty="0"/>
          </a:p>
        </p:txBody>
      </p:sp>
      <p:sp>
        <p:nvSpPr>
          <p:cNvPr id="22" name="SK-8-text-21"/>
          <p:cNvSpPr/>
          <p:nvPr/>
        </p:nvSpPr>
        <p:spPr>
          <a:xfrm>
            <a:off x="8509992" y="4018657"/>
            <a:ext cx="32063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VA loss after trauma — same-day (retinal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detachment / vitreous haemorrhage)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8509992" y="4594771"/>
            <a:ext cx="318209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Lid laceration through margin or medial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canthus — ophthalmology / maxillofacial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8509992" y="5157192"/>
            <a:ext cx="320635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Restricted eye movement + periorbital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injury — blowout fracture / orbital cellulitis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9198620" y="5842992"/>
            <a:ext cx="179248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refer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8484096" y="6069211"/>
            <a:ext cx="322168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VA before and after every intervention</a:t>
            </a:r>
            <a:endParaRPr lang="en-US" sz="1100" dirty="0"/>
          </a:p>
        </p:txBody>
      </p:sp>
      <p:sp>
        <p:nvSpPr>
          <p:cNvPr id="27" name="SK-8-text-26"/>
          <p:cNvSpPr/>
          <p:nvPr/>
        </p:nvSpPr>
        <p:spPr>
          <a:xfrm>
            <a:off x="353467" y="6617940"/>
            <a:ext cx="48310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200" dirty="0"/>
          </a:p>
        </p:txBody>
      </p:sp>
      <p:sp>
        <p:nvSpPr>
          <p:cNvPr id="28" name="SK-8-text-27"/>
          <p:cNvSpPr/>
          <p:nvPr/>
        </p:nvSpPr>
        <p:spPr>
          <a:xfrm>
            <a:off x="8397180" y="6604248"/>
            <a:ext cx="34290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May 2026 •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91988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947886"/>
            <a:ext cx="1584871" cy="381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1426369"/>
            <a:ext cx="2755255" cy="308521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1824186"/>
            <a:ext cx="2706588" cy="1556742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1824186"/>
            <a:ext cx="182761" cy="1556742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1865263"/>
            <a:ext cx="194965" cy="31536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91780" y="1824186"/>
            <a:ext cx="2706588" cy="155674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1780" y="1824186"/>
            <a:ext cx="182761" cy="1556742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9577" y="1865263"/>
            <a:ext cx="194965" cy="31536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56871" y="1824186"/>
            <a:ext cx="2706588" cy="155674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871" y="1824186"/>
            <a:ext cx="182761" cy="1556742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4667" y="1865263"/>
            <a:ext cx="194965" cy="315367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1961" y="1824186"/>
            <a:ext cx="2706588" cy="1556742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1" y="1824186"/>
            <a:ext cx="182761" cy="1556742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9757" y="1865263"/>
            <a:ext cx="194965" cy="315367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690" y="3675311"/>
            <a:ext cx="5266879" cy="28575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34980" y="3531840"/>
            <a:ext cx="121890" cy="137071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54267" y="3675311"/>
            <a:ext cx="4986486" cy="28575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690" y="3950196"/>
            <a:ext cx="1926282" cy="301675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8894" y="4361557"/>
            <a:ext cx="3645396" cy="1975098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8894" y="4361557"/>
            <a:ext cx="182761" cy="1975098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67200" y="4361557"/>
            <a:ext cx="3657600" cy="1975098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67200" y="4361557"/>
            <a:ext cx="182761" cy="1975098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07561" y="4361557"/>
            <a:ext cx="3645396" cy="1975098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07561" y="4361557"/>
            <a:ext cx="182761" cy="1975098"/>
          </a:xfrm>
          <a:prstGeom prst="rect">
            <a:avLst/>
          </a:prstGeom>
        </p:spPr>
      </p:pic>
      <p:sp>
        <p:nvSpPr>
          <p:cNvPr id="29" name="SK-9-text-28"/>
          <p:cNvSpPr/>
          <p:nvPr/>
        </p:nvSpPr>
        <p:spPr>
          <a:xfrm>
            <a:off x="402282" y="397669"/>
            <a:ext cx="1028128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&amp; SCA Exam Pearls</a:t>
            </a:r>
            <a:endParaRPr lang="en-US" sz="3150" dirty="0"/>
          </a:p>
        </p:txBody>
      </p:sp>
      <p:sp>
        <p:nvSpPr>
          <p:cNvPr id="30" name="SK-9-text-29"/>
          <p:cNvSpPr/>
          <p:nvPr/>
        </p:nvSpPr>
        <p:spPr>
          <a:xfrm>
            <a:off x="402282" y="1076623"/>
            <a:ext cx="117897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recall · Clinical priorities · Communication strategies</a:t>
            </a:r>
            <a:endParaRPr lang="en-US" sz="1650" dirty="0"/>
          </a:p>
        </p:txBody>
      </p:sp>
      <p:sp>
        <p:nvSpPr>
          <p:cNvPr id="31" name="SK-9-text-30"/>
          <p:cNvSpPr/>
          <p:nvPr/>
        </p:nvSpPr>
        <p:spPr>
          <a:xfrm>
            <a:off x="511969" y="1467594"/>
            <a:ext cx="61560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☉ AKT — Know These Cold</a:t>
            </a:r>
            <a:endParaRPr lang="en-US" sz="1725" dirty="0"/>
          </a:p>
        </p:txBody>
      </p:sp>
      <p:sp>
        <p:nvSpPr>
          <p:cNvPr id="32" name="SK-9-text-31"/>
          <p:cNvSpPr/>
          <p:nvPr/>
        </p:nvSpPr>
        <p:spPr>
          <a:xfrm>
            <a:off x="463153" y="1927027"/>
            <a:ext cx="449103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Chemical Burns</a:t>
            </a:r>
            <a:endParaRPr lang="en-US" sz="1725" dirty="0"/>
          </a:p>
        </p:txBody>
      </p:sp>
      <p:sp>
        <p:nvSpPr>
          <p:cNvPr id="33" name="SK-9-text-32"/>
          <p:cNvSpPr/>
          <p:nvPr/>
        </p:nvSpPr>
        <p:spPr>
          <a:xfrm>
            <a:off x="719286" y="2180779"/>
            <a:ext cx="2023765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Alkali &gt; acid in severity.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Irrigate × 20–30 min with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saline. Check pH neutral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(7.0) before stopping.</a:t>
            </a:r>
            <a:endParaRPr lang="en-US" sz="1425" dirty="0"/>
          </a:p>
        </p:txBody>
      </p:sp>
      <p:sp>
        <p:nvSpPr>
          <p:cNvPr id="34" name="SK-9-text-33"/>
          <p:cNvSpPr/>
          <p:nvPr/>
        </p:nvSpPr>
        <p:spPr>
          <a:xfrm>
            <a:off x="3316188" y="1920180"/>
            <a:ext cx="370236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CL Abrasion</a:t>
            </a:r>
            <a:endParaRPr lang="en-US" sz="1725" dirty="0"/>
          </a:p>
        </p:txBody>
      </p:sp>
      <p:sp>
        <p:nvSpPr>
          <p:cNvPr id="35" name="SK-9-text-34"/>
          <p:cNvSpPr/>
          <p:nvPr/>
        </p:nvSpPr>
        <p:spPr>
          <a:xfrm>
            <a:off x="3572173" y="2194471"/>
            <a:ext cx="2340769" cy="10834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Fluoroquinolone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(ciprofloxacin 0.3%) — NOT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chloramphenicol alone.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Pseudomonas risk. Same-day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ophthalmology if concern.</a:t>
            </a:r>
            <a:endParaRPr lang="en-US" sz="1425" dirty="0"/>
          </a:p>
        </p:txBody>
      </p:sp>
      <p:sp>
        <p:nvSpPr>
          <p:cNvPr id="36" name="SK-9-text-35"/>
          <p:cNvSpPr/>
          <p:nvPr/>
        </p:nvSpPr>
        <p:spPr>
          <a:xfrm>
            <a:off x="6181279" y="1927027"/>
            <a:ext cx="265080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Hyphema</a:t>
            </a:r>
            <a:endParaRPr lang="en-US" sz="1725" dirty="0"/>
          </a:p>
        </p:txBody>
      </p:sp>
      <p:sp>
        <p:nvSpPr>
          <p:cNvPr id="37" name="SK-9-text-36"/>
          <p:cNvSpPr/>
          <p:nvPr/>
        </p:nvSpPr>
        <p:spPr>
          <a:xfrm>
            <a:off x="6449467" y="2194471"/>
            <a:ext cx="2109192" cy="1076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in anterior chamber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blunt trauma. Avoid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aspirin/NSAIDs.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Same-day ophthalmology.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Sickle cell = high IOP risk.</a:t>
            </a:r>
            <a:endParaRPr lang="en-US" sz="1425" dirty="0"/>
          </a:p>
        </p:txBody>
      </p:sp>
      <p:sp>
        <p:nvSpPr>
          <p:cNvPr id="38" name="SK-9-text-37"/>
          <p:cNvSpPr/>
          <p:nvPr/>
        </p:nvSpPr>
        <p:spPr>
          <a:xfrm>
            <a:off x="9070777" y="1927027"/>
            <a:ext cx="31212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Open Globe &amp; Arc Eye</a:t>
            </a:r>
            <a:endParaRPr lang="en-US" sz="1725" dirty="0"/>
          </a:p>
        </p:txBody>
      </p:sp>
      <p:sp>
        <p:nvSpPr>
          <p:cNvPr id="39" name="SK-9-text-38"/>
          <p:cNvSpPr/>
          <p:nvPr/>
        </p:nvSpPr>
        <p:spPr>
          <a:xfrm>
            <a:off x="9314557" y="2194471"/>
            <a:ext cx="2279898" cy="1076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Irregular/teardrop pupil =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emergency. Rigid shield;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nil by mouth.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Arc eye: bilateral, delayed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6–12 h, self-limiting 24–48 h.</a:t>
            </a:r>
            <a:endParaRPr lang="en-US" sz="1425" dirty="0"/>
          </a:p>
        </p:txBody>
      </p:sp>
      <p:sp>
        <p:nvSpPr>
          <p:cNvPr id="40" name="SK-9-text-39"/>
          <p:cNvSpPr/>
          <p:nvPr/>
        </p:nvSpPr>
        <p:spPr>
          <a:xfrm>
            <a:off x="5510659" y="3566071"/>
            <a:ext cx="19373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◈ SCA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511969" y="3984427"/>
            <a:ext cx="431577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☉ SCA — Say This</a:t>
            </a:r>
            <a:endParaRPr lang="en-US" sz="1725" dirty="0"/>
          </a:p>
        </p:txBody>
      </p:sp>
      <p:sp>
        <p:nvSpPr>
          <p:cNvPr id="42" name="SK-9-text-41"/>
          <p:cNvSpPr/>
          <p:nvPr/>
        </p:nvSpPr>
        <p:spPr>
          <a:xfrm>
            <a:off x="707082" y="4464546"/>
            <a:ext cx="43157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Action</a:t>
            </a:r>
            <a:endParaRPr lang="en-US" sz="1725" dirty="0"/>
          </a:p>
        </p:txBody>
      </p:sp>
      <p:sp>
        <p:nvSpPr>
          <p:cNvPr id="43" name="SK-9-text-42"/>
          <p:cNvSpPr/>
          <p:nvPr/>
        </p:nvSpPr>
        <p:spPr>
          <a:xfrm>
            <a:off x="694879" y="4759375"/>
            <a:ext cx="3218557" cy="12138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“The first thing we need to do right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 is wash your eye out — can you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lean over the sink while I do that? We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to get all of that chemical out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quickly as possible.”</a:t>
            </a:r>
            <a:endParaRPr lang="en-US" sz="1425" dirty="0"/>
          </a:p>
        </p:txBody>
      </p:sp>
      <p:sp>
        <p:nvSpPr>
          <p:cNvPr id="44" name="SK-9-text-43"/>
          <p:cNvSpPr/>
          <p:nvPr/>
        </p:nvSpPr>
        <p:spPr>
          <a:xfrm>
            <a:off x="707082" y="6034980"/>
            <a:ext cx="58464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action before history</a:t>
            </a:r>
            <a:endParaRPr lang="en-US" sz="1350" dirty="0"/>
          </a:p>
        </p:txBody>
      </p:sp>
      <p:sp>
        <p:nvSpPr>
          <p:cNvPr id="45" name="SK-9-text-44"/>
          <p:cNvSpPr/>
          <p:nvPr/>
        </p:nvSpPr>
        <p:spPr>
          <a:xfrm>
            <a:off x="4535388" y="4464546"/>
            <a:ext cx="378999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Safety-Netting</a:t>
            </a:r>
            <a:endParaRPr lang="en-US" sz="1725" dirty="0"/>
          </a:p>
        </p:txBody>
      </p:sp>
      <p:sp>
        <p:nvSpPr>
          <p:cNvPr id="46" name="SK-9-text-45"/>
          <p:cNvSpPr/>
          <p:nvPr/>
        </p:nvSpPr>
        <p:spPr>
          <a:xfrm>
            <a:off x="4523184" y="4759375"/>
            <a:ext cx="3267373" cy="960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“If your vision gets blurry, the pain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gets a lot worse, or your eye becomes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very red, come straight back or go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A&amp;E — don’t wait.”</a:t>
            </a:r>
            <a:endParaRPr lang="en-US" sz="1425" dirty="0"/>
          </a:p>
        </p:txBody>
      </p:sp>
      <p:sp>
        <p:nvSpPr>
          <p:cNvPr id="47" name="SK-9-text-46"/>
          <p:cNvSpPr/>
          <p:nvPr/>
        </p:nvSpPr>
        <p:spPr>
          <a:xfrm>
            <a:off x="4547592" y="6034980"/>
            <a:ext cx="56407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Clear, specific, actionable</a:t>
            </a:r>
            <a:endParaRPr lang="en-US" sz="1350" dirty="0"/>
          </a:p>
        </p:txBody>
      </p:sp>
      <p:sp>
        <p:nvSpPr>
          <p:cNvPr id="48" name="SK-9-text-47"/>
          <p:cNvSpPr/>
          <p:nvPr/>
        </p:nvSpPr>
        <p:spPr>
          <a:xfrm>
            <a:off x="8387953" y="4464546"/>
            <a:ext cx="380404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Explaining Referral</a:t>
            </a:r>
            <a:endParaRPr lang="en-US" sz="1725" dirty="0"/>
          </a:p>
        </p:txBody>
      </p:sp>
      <p:sp>
        <p:nvSpPr>
          <p:cNvPr id="49" name="SK-9-text-48"/>
          <p:cNvSpPr/>
          <p:nvPr/>
        </p:nvSpPr>
        <p:spPr>
          <a:xfrm>
            <a:off x="8363694" y="4759375"/>
            <a:ext cx="3267373" cy="12138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“The metal leaves a small rust ring 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eye that can cause damage if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it’s left — the eye team have a special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microscope to remove it safely. I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want to get you seen today.”</a:t>
            </a:r>
            <a:endParaRPr lang="en-US" sz="1425" dirty="0"/>
          </a:p>
        </p:txBody>
      </p:sp>
      <p:sp>
        <p:nvSpPr>
          <p:cNvPr id="50" name="SK-9-text-49"/>
          <p:cNvSpPr/>
          <p:nvPr/>
        </p:nvSpPr>
        <p:spPr>
          <a:xfrm>
            <a:off x="8412361" y="6034980"/>
            <a:ext cx="37796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Justifies urgency without alarming</a:t>
            </a:r>
            <a:endParaRPr lang="en-US" sz="1350" dirty="0"/>
          </a:p>
        </p:txBody>
      </p:sp>
      <p:sp>
        <p:nvSpPr>
          <p:cNvPr id="51" name="SK-9-text-50"/>
          <p:cNvSpPr/>
          <p:nvPr/>
        </p:nvSpPr>
        <p:spPr>
          <a:xfrm>
            <a:off x="414486" y="6638479"/>
            <a:ext cx="48310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Trauma in Primary Care</a:t>
            </a:r>
            <a:endParaRPr lang="en-US" sz="1200" dirty="0"/>
          </a:p>
        </p:txBody>
      </p:sp>
      <p:sp>
        <p:nvSpPr>
          <p:cNvPr id="52" name="SK-9-text-51"/>
          <p:cNvSpPr/>
          <p:nvPr/>
        </p:nvSpPr>
        <p:spPr>
          <a:xfrm>
            <a:off x="10326588" y="6638479"/>
            <a:ext cx="18654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Page 9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2151</Words>
  <Application>Microsoft Office PowerPoint</Application>
  <PresentationFormat>Widescreen</PresentationFormat>
  <Paragraphs>386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2026-06-05T13:22:21Z</dcterms:created>
  <dcterms:modified xsi:type="dcterms:W3CDTF">2026-06-05T13:27:37Z</dcterms:modified>
</cp:coreProperties>
</file>