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855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43.jpeg"/><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283D"/>
        </a:solidFill>
        <a:effectLst/>
      </p:bgPr>
    </p:bg>
    <p:spTree>
      <p:nvGrpSpPr>
        <p:cNvPr id="1" name=""/>
        <p:cNvGrpSpPr/>
        <p:nvPr/>
      </p:nvGrpSpPr>
      <p:grpSpPr>
        <a:xfrm>
          <a:off x="0" y="0"/>
          <a:ext cx="0" cy="0"/>
          <a:chOff x="0" y="0"/>
          <a:chExt cx="0" cy="0"/>
        </a:xfrm>
      </p:grpSpPr>
      <p:sp>
        <p:nvSpPr>
          <p:cNvPr id="2" name="Shape 0"/>
          <p:cNvSpPr/>
          <p:nvPr/>
        </p:nvSpPr>
        <p:spPr>
          <a:xfrm>
            <a:off x="0" y="5806440"/>
            <a:ext cx="12191695" cy="1051560"/>
          </a:xfrm>
          <a:prstGeom prst="rect">
            <a:avLst/>
          </a:prstGeom>
          <a:solidFill>
            <a:srgbClr val="1C3E59"/>
          </a:solidFill>
          <a:ln/>
        </p:spPr>
      </p:sp>
      <p:sp>
        <p:nvSpPr>
          <p:cNvPr id="3" name="Shape 1"/>
          <p:cNvSpPr/>
          <p:nvPr/>
        </p:nvSpPr>
        <p:spPr>
          <a:xfrm>
            <a:off x="0" y="5760720"/>
            <a:ext cx="12191695" cy="54864"/>
          </a:xfrm>
          <a:prstGeom prst="rect">
            <a:avLst/>
          </a:prstGeom>
          <a:solidFill>
            <a:srgbClr val="0E8388"/>
          </a:solidFill>
          <a:ln/>
        </p:spPr>
      </p:sp>
      <p:sp>
        <p:nvSpPr>
          <p:cNvPr id="4" name="Shape 2"/>
          <p:cNvSpPr/>
          <p:nvPr/>
        </p:nvSpPr>
        <p:spPr>
          <a:xfrm>
            <a:off x="502920" y="640080"/>
            <a:ext cx="3977640" cy="457200"/>
          </a:xfrm>
          <a:prstGeom prst="rect">
            <a:avLst/>
          </a:prstGeom>
          <a:solidFill>
            <a:srgbClr val="E0781A"/>
          </a:solidFill>
          <a:ln/>
        </p:spPr>
      </p:sp>
      <p:sp>
        <p:nvSpPr>
          <p:cNvPr id="5" name="Text 3"/>
          <p:cNvSpPr/>
          <p:nvPr/>
        </p:nvSpPr>
        <p:spPr>
          <a:xfrm>
            <a:off x="502920" y="640080"/>
            <a:ext cx="3977640" cy="457200"/>
          </a:xfrm>
          <a:prstGeom prst="rect">
            <a:avLst/>
          </a:prstGeom>
          <a:noFill/>
          <a:ln/>
        </p:spPr>
        <p:txBody>
          <a:bodyPr wrap="square" lIns="0" tIns="0" rIns="0" bIns="0" rtlCol="0" anchor="ctr"/>
          <a:lstStyle/>
          <a:p>
            <a:pPr marL="0" indent="0" algn="ctr">
              <a:buNone/>
            </a:pPr>
            <a:r>
              <a:rPr lang="en-US" sz="1500" b="1" kern="0" spc="150" dirty="0">
                <a:solidFill>
                  <a:srgbClr val="FFFFFF"/>
                </a:solidFill>
                <a:latin typeface="Trebuchet MS" pitchFamily="34" charset="0"/>
                <a:ea typeface="Trebuchet MS" pitchFamily="34" charset="-122"/>
                <a:cs typeface="Trebuchet MS" pitchFamily="34" charset="-120"/>
              </a:rPr>
              <a:t>BRADFORD VTS TEACHING AIDS</a:t>
            </a:r>
            <a:endParaRPr lang="en-US" sz="1500" dirty="0"/>
          </a:p>
        </p:txBody>
      </p:sp>
      <p:sp>
        <p:nvSpPr>
          <p:cNvPr id="6" name="Text 4"/>
          <p:cNvSpPr/>
          <p:nvPr/>
        </p:nvSpPr>
        <p:spPr>
          <a:xfrm>
            <a:off x="4617720" y="640080"/>
            <a:ext cx="2286000" cy="457200"/>
          </a:xfrm>
          <a:prstGeom prst="rect">
            <a:avLst/>
          </a:prstGeom>
          <a:noFill/>
          <a:ln/>
        </p:spPr>
        <p:txBody>
          <a:bodyPr wrap="square" lIns="0" tIns="0" rIns="0" bIns="0" rtlCol="0" anchor="ctr"/>
          <a:lstStyle/>
          <a:p>
            <a:pPr marL="0" indent="0">
              <a:buNone/>
            </a:pPr>
            <a:r>
              <a:rPr lang="en-US" sz="1400" dirty="0">
                <a:solidFill>
                  <a:srgbClr val="BFD2DC"/>
                </a:solidFill>
                <a:latin typeface="Calibri" pitchFamily="34" charset="0"/>
                <a:ea typeface="Calibri" pitchFamily="34" charset="-122"/>
                <a:cs typeface="Calibri" pitchFamily="34" charset="-120"/>
              </a:rPr>
              <a:t>June 2026</a:t>
            </a:r>
            <a:endParaRPr lang="en-US" sz="1400" dirty="0"/>
          </a:p>
        </p:txBody>
      </p:sp>
      <p:sp>
        <p:nvSpPr>
          <p:cNvPr id="7" name="Text 5"/>
          <p:cNvSpPr/>
          <p:nvPr/>
        </p:nvSpPr>
        <p:spPr>
          <a:xfrm>
            <a:off x="502920" y="2057400"/>
            <a:ext cx="8778240" cy="2011680"/>
          </a:xfrm>
          <a:prstGeom prst="rect">
            <a:avLst/>
          </a:prstGeom>
          <a:noFill/>
          <a:ln/>
        </p:spPr>
        <p:txBody>
          <a:bodyPr wrap="square" lIns="0" tIns="0" rIns="0" bIns="0" rtlCol="0" anchor="ctr"/>
          <a:lstStyle/>
          <a:p>
            <a:pPr marL="0" indent="0">
              <a:lnSpc>
                <a:spcPct val="95000"/>
              </a:lnSpc>
              <a:buNone/>
            </a:pPr>
            <a:r>
              <a:rPr lang="en-US" sz="5400" b="1" dirty="0">
                <a:solidFill>
                  <a:srgbClr val="FFFFFF"/>
                </a:solidFill>
                <a:latin typeface="Trebuchet MS" pitchFamily="34" charset="0"/>
                <a:ea typeface="Trebuchet MS" pitchFamily="34" charset="-122"/>
                <a:cs typeface="Trebuchet MS" pitchFamily="34" charset="-120"/>
              </a:rPr>
              <a:t>Ophthalmology for Primary Care</a:t>
            </a:r>
            <a:endParaRPr lang="en-US" sz="5400" dirty="0"/>
          </a:p>
        </p:txBody>
      </p:sp>
      <p:sp>
        <p:nvSpPr>
          <p:cNvPr id="8" name="Shape 6"/>
          <p:cNvSpPr/>
          <p:nvPr/>
        </p:nvSpPr>
        <p:spPr>
          <a:xfrm>
            <a:off x="521208" y="4160520"/>
            <a:ext cx="1463040" cy="64008"/>
          </a:xfrm>
          <a:prstGeom prst="rect">
            <a:avLst/>
          </a:prstGeom>
          <a:solidFill>
            <a:srgbClr val="E0781A"/>
          </a:solidFill>
          <a:ln/>
        </p:spPr>
      </p:sp>
      <p:sp>
        <p:nvSpPr>
          <p:cNvPr id="9" name="Text 7"/>
          <p:cNvSpPr/>
          <p:nvPr/>
        </p:nvSpPr>
        <p:spPr>
          <a:xfrm>
            <a:off x="502920" y="4343400"/>
            <a:ext cx="8961120" cy="548640"/>
          </a:xfrm>
          <a:prstGeom prst="rect">
            <a:avLst/>
          </a:prstGeom>
          <a:noFill/>
          <a:ln/>
        </p:spPr>
        <p:txBody>
          <a:bodyPr wrap="square" lIns="0" tIns="0" rIns="0" bIns="0" rtlCol="0" anchor="ctr"/>
          <a:lstStyle/>
          <a:p>
            <a:pPr marL="0" indent="0">
              <a:buNone/>
            </a:pPr>
            <a:r>
              <a:rPr lang="en-US" sz="1800" dirty="0">
                <a:solidFill>
                  <a:srgbClr val="CFE0E8"/>
                </a:solidFill>
                <a:latin typeface="Calibri" pitchFamily="34" charset="0"/>
                <a:ea typeface="Calibri" pitchFamily="34" charset="-122"/>
                <a:cs typeface="Calibri" pitchFamily="34" charset="-120"/>
              </a:rPr>
              <a:t>A practical, examination-led guide for primary care clinicians and GP trainees</a:t>
            </a:r>
            <a:endParaRPr lang="en-US" sz="1800" dirty="0"/>
          </a:p>
        </p:txBody>
      </p:sp>
      <p:sp>
        <p:nvSpPr>
          <p:cNvPr id="10" name="Text 8"/>
          <p:cNvSpPr/>
          <p:nvPr/>
        </p:nvSpPr>
        <p:spPr>
          <a:xfrm>
            <a:off x="502920" y="5989320"/>
            <a:ext cx="10058400" cy="731520"/>
          </a:xfrm>
          <a:prstGeom prst="rect">
            <a:avLst/>
          </a:prstGeom>
          <a:noFill/>
          <a:ln/>
        </p:spPr>
        <p:txBody>
          <a:bodyPr wrap="square" lIns="0" tIns="0" rIns="0" bIns="0" rtlCol="0" anchor="ctr"/>
          <a:lstStyle/>
          <a:p>
            <a:pPr marL="0" indent="0">
              <a:buNone/>
            </a:pPr>
            <a:r>
              <a:rPr lang="en-US" sz="1250" dirty="0">
                <a:solidFill>
                  <a:srgbClr val="AFC6D2"/>
                </a:solidFill>
                <a:latin typeface="Calibri" pitchFamily="34" charset="0"/>
                <a:ea typeface="Calibri" pitchFamily="34" charset="-122"/>
                <a:cs typeface="Calibri" pitchFamily="34" charset="-120"/>
              </a:rPr>
              <a:t>Original author: Dr Layth Delaimy</a:t>
            </a:r>
            <a:endParaRPr lang="en-US" sz="1250" dirty="0"/>
          </a:p>
          <a:p>
            <a:pPr marL="0" indent="0">
              <a:buNone/>
            </a:pPr>
            <a:r>
              <a:rPr lang="en-US" sz="1100" i="1" dirty="0">
                <a:solidFill>
                  <a:srgbClr val="8FA9B7"/>
                </a:solidFill>
                <a:latin typeface="Calibri" pitchFamily="34" charset="0"/>
                <a:ea typeface="Calibri" pitchFamily="34" charset="-122"/>
                <a:cs typeface="Calibri" pitchFamily="34" charset="-120"/>
              </a:rPr>
              <a:t>Redesigned and clinically updated against current UK guidance (NICE / CKS, BNF, RCOphth, College of Optometrists) by Bradford VTS</a:t>
            </a:r>
            <a:endParaRPr lang="en-US" sz="1250" dirty="0"/>
          </a:p>
        </p:txBody>
      </p:sp>
      <p:sp>
        <p:nvSpPr>
          <p:cNvPr id="11" name="Shape 9"/>
          <p:cNvSpPr/>
          <p:nvPr/>
        </p:nvSpPr>
        <p:spPr>
          <a:xfrm>
            <a:off x="8854440" y="502920"/>
            <a:ext cx="2834640" cy="1737360"/>
          </a:xfrm>
          <a:prstGeom prst="roundRect">
            <a:avLst>
              <a:gd name="adj" fmla="val 3158"/>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2" name="Image 0" descr="assets/fundus_normal1.jpeg"/>
          <p:cNvPicPr>
            <a:picLocks noChangeAspect="1"/>
          </p:cNvPicPr>
          <p:nvPr/>
        </p:nvPicPr>
        <p:blipFill>
          <a:blip r:embed="rId3"/>
          <a:stretch>
            <a:fillRect/>
          </a:stretch>
        </p:blipFill>
        <p:spPr>
          <a:xfrm>
            <a:off x="9332699" y="621792"/>
            <a:ext cx="1908602" cy="14996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STEP 6 · OCULAR SURFACE</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Conjunctiva, cornea, sclera &amp; anterior chamber</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9</a:t>
            </a:r>
            <a:endParaRPr lang="en-US" sz="800" dirty="0"/>
          </a:p>
        </p:txBody>
      </p:sp>
      <p:sp>
        <p:nvSpPr>
          <p:cNvPr id="9" name="Shape 7"/>
          <p:cNvSpPr/>
          <p:nvPr/>
        </p:nvSpPr>
        <p:spPr>
          <a:xfrm>
            <a:off x="502920" y="1965960"/>
            <a:ext cx="5394960" cy="40233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0" name="Shape 8"/>
          <p:cNvSpPr/>
          <p:nvPr/>
        </p:nvSpPr>
        <p:spPr>
          <a:xfrm>
            <a:off x="502920" y="1965960"/>
            <a:ext cx="82296" cy="4023360"/>
          </a:xfrm>
          <a:prstGeom prst="rect">
            <a:avLst/>
          </a:prstGeom>
          <a:solidFill>
            <a:srgbClr val="0E8388"/>
          </a:solidFill>
          <a:ln/>
        </p:spPr>
      </p:sp>
      <p:sp>
        <p:nvSpPr>
          <p:cNvPr id="11" name="Text 9"/>
          <p:cNvSpPr/>
          <p:nvPr/>
        </p:nvSpPr>
        <p:spPr>
          <a:xfrm>
            <a:off x="740664" y="2112264"/>
            <a:ext cx="501091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What to inspect</a:t>
            </a:r>
            <a:endParaRPr lang="en-US" sz="1500" dirty="0"/>
          </a:p>
        </p:txBody>
      </p:sp>
      <p:sp>
        <p:nvSpPr>
          <p:cNvPr id="12" name="Text 10"/>
          <p:cNvSpPr/>
          <p:nvPr/>
        </p:nvSpPr>
        <p:spPr>
          <a:xfrm>
            <a:off x="740664" y="2514600"/>
            <a:ext cx="4974336" cy="3364992"/>
          </a:xfrm>
          <a:prstGeom prst="rect">
            <a:avLst/>
          </a:prstGeom>
          <a:noFill/>
          <a:ln/>
        </p:spPr>
        <p:txBody>
          <a:bodyPr wrap="square" lIns="0" tIns="0" rIns="0" bIns="0" rtlCol="0" anchor="t"/>
          <a:lstStyle/>
          <a:p>
            <a:pPr marL="177800" indent="-177800">
              <a:spcAft>
                <a:spcPts val="500"/>
              </a:spcAft>
              <a:buSzPct val="100000"/>
              <a:buChar char="•"/>
            </a:pPr>
            <a:r>
              <a:rPr lang="en-US" sz="1300" b="1" dirty="0">
                <a:solidFill>
                  <a:srgbClr val="1C3E59"/>
                </a:solidFill>
                <a:latin typeface="Calibri" pitchFamily="34" charset="0"/>
                <a:ea typeface="Calibri" pitchFamily="34" charset="-122"/>
                <a:cs typeface="Calibri" pitchFamily="34" charset="-120"/>
              </a:rPr>
              <a:t>Conjunctiva — redness, discharge, follicles</a:t>
            </a:r>
            <a:endParaRPr lang="en-US" sz="1300" dirty="0"/>
          </a:p>
          <a:p>
            <a:pPr marL="177800" indent="-177800">
              <a:spcAft>
                <a:spcPts val="500"/>
              </a:spcAft>
              <a:buSzPct val="100000"/>
              <a:buChar char="•"/>
            </a:pPr>
            <a:r>
              <a:rPr lang="en-US" sz="1300" b="1" dirty="0">
                <a:solidFill>
                  <a:srgbClr val="1C3E59"/>
                </a:solidFill>
                <a:latin typeface="Calibri" pitchFamily="34" charset="0"/>
                <a:ea typeface="Calibri" pitchFamily="34" charset="-122"/>
                <a:cs typeface="Calibri" pitchFamily="34" charset="-120"/>
              </a:rPr>
              <a:t>Cornea — clarity and a crisp light reflection</a:t>
            </a:r>
            <a:endParaRPr lang="en-US" sz="1300" dirty="0"/>
          </a:p>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Use fluorescein drops + a blue light to reveal abrasions and ulcers</a:t>
            </a:r>
            <a:endParaRPr lang="en-US" sz="1300" dirty="0"/>
          </a:p>
          <a:p>
            <a:pPr marL="177800" indent="-177800">
              <a:spcAft>
                <a:spcPts val="500"/>
              </a:spcAft>
              <a:buSzPct val="100000"/>
              <a:buChar char="•"/>
            </a:pPr>
            <a:r>
              <a:rPr lang="en-US" sz="1300" b="1" dirty="0">
                <a:solidFill>
                  <a:srgbClr val="C0392B"/>
                </a:solidFill>
                <a:latin typeface="Calibri" pitchFamily="34" charset="0"/>
                <a:ea typeface="Calibri" pitchFamily="34" charset="-122"/>
                <a:cs typeface="Calibri" pitchFamily="34" charset="-120"/>
              </a:rPr>
              <a:t>A branching (dendritic) staining pattern = herpes simplex keratitis</a:t>
            </a:r>
            <a:endParaRPr lang="en-US" sz="1300" dirty="0"/>
          </a:p>
          <a:p>
            <a:pPr marL="177800" indent="-177800">
              <a:spcAft>
                <a:spcPts val="500"/>
              </a:spcAft>
              <a:buSzPct val="100000"/>
              <a:buChar char="•"/>
            </a:pPr>
            <a:r>
              <a:rPr lang="en-US" sz="1300" b="1" dirty="0">
                <a:solidFill>
                  <a:srgbClr val="1C3E59"/>
                </a:solidFill>
                <a:latin typeface="Calibri" pitchFamily="34" charset="0"/>
                <a:ea typeface="Calibri" pitchFamily="34" charset="-122"/>
                <a:cs typeface="Calibri" pitchFamily="34" charset="-120"/>
              </a:rPr>
              <a:t>Sclera — redness, and the bluish hue of scleritis</a:t>
            </a:r>
            <a:endParaRPr lang="en-US" sz="1300" dirty="0"/>
          </a:p>
          <a:p>
            <a:pPr marL="177800" indent="-177800">
              <a:spcAft>
                <a:spcPts val="500"/>
              </a:spcAft>
              <a:buSzPct val="100000"/>
              <a:buChar char="•"/>
            </a:pPr>
            <a:r>
              <a:rPr lang="en-US" sz="1300" b="1" dirty="0">
                <a:solidFill>
                  <a:srgbClr val="1C3E59"/>
                </a:solidFill>
                <a:latin typeface="Calibri" pitchFamily="34" charset="0"/>
                <a:ea typeface="Calibri" pitchFamily="34" charset="-122"/>
                <a:cs typeface="Calibri" pitchFamily="34" charset="-120"/>
              </a:rPr>
              <a:t>Anterior chamber — depth, cells, hypopyon (pus level)</a:t>
            </a:r>
            <a:endParaRPr lang="en-US" sz="1300" dirty="0"/>
          </a:p>
        </p:txBody>
      </p:sp>
      <p:sp>
        <p:nvSpPr>
          <p:cNvPr id="13" name="Shape 11"/>
          <p:cNvSpPr/>
          <p:nvPr/>
        </p:nvSpPr>
        <p:spPr>
          <a:xfrm>
            <a:off x="6126480" y="1965960"/>
            <a:ext cx="5562295" cy="1417320"/>
          </a:xfrm>
          <a:prstGeom prst="roundRect">
            <a:avLst>
              <a:gd name="adj" fmla="val 4516"/>
            </a:avLst>
          </a:prstGeom>
          <a:solidFill>
            <a:srgbClr val="0E8388"/>
          </a:solidFill>
          <a:ln/>
          <a:effectLst>
            <a:outerShdw blurRad="88900" dist="25400" dir="5400000" algn="bl" rotWithShape="0">
              <a:srgbClr val="9AAEBC">
                <a:alpha val="22000"/>
              </a:srgbClr>
            </a:outerShdw>
          </a:effectLst>
        </p:spPr>
      </p:sp>
      <p:sp>
        <p:nvSpPr>
          <p:cNvPr id="14" name="Text 12"/>
          <p:cNvSpPr/>
          <p:nvPr/>
        </p:nvSpPr>
        <p:spPr>
          <a:xfrm>
            <a:off x="6291072" y="1965960"/>
            <a:ext cx="731520" cy="1417320"/>
          </a:xfrm>
          <a:prstGeom prst="rect">
            <a:avLst/>
          </a:prstGeom>
          <a:noFill/>
          <a:ln/>
        </p:spPr>
        <p:txBody>
          <a:bodyPr wrap="square" lIns="0" tIns="0" rIns="0" bIns="0" rtlCol="0" anchor="ctr"/>
          <a:lstStyle/>
          <a:p>
            <a:pPr marL="0" indent="0" algn="ctr">
              <a:buNone/>
            </a:pPr>
            <a:r>
              <a:rPr lang="en-US" sz="2600" b="1" dirty="0">
                <a:solidFill>
                  <a:srgbClr val="FFFFFF"/>
                </a:solidFill>
                <a:latin typeface="Trebuchet MS" pitchFamily="34" charset="0"/>
                <a:ea typeface="Trebuchet MS" pitchFamily="34" charset="-122"/>
                <a:cs typeface="Trebuchet MS" pitchFamily="34" charset="-120"/>
              </a:rPr>
              <a:t>✓</a:t>
            </a:r>
            <a:endParaRPr lang="en-US" sz="2600" dirty="0"/>
          </a:p>
        </p:txBody>
      </p:sp>
      <p:sp>
        <p:nvSpPr>
          <p:cNvPr id="15" name="Text 13"/>
          <p:cNvSpPr/>
          <p:nvPr/>
        </p:nvSpPr>
        <p:spPr>
          <a:xfrm>
            <a:off x="6995160" y="2057400"/>
            <a:ext cx="4556455" cy="123444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Spelling &amp; technique
</a:t>
            </a:r>
            <a:endParaRPr lang="en-US" sz="1400" dirty="0"/>
          </a:p>
          <a:p>
            <a:pPr marL="0" indent="0">
              <a:buNone/>
            </a:pPr>
            <a:r>
              <a:rPr lang="en-US" sz="1150" dirty="0">
                <a:solidFill>
                  <a:srgbClr val="FFF4EC"/>
                </a:solidFill>
                <a:latin typeface="Calibri" pitchFamily="34" charset="0"/>
                <a:ea typeface="Calibri" pitchFamily="34" charset="-122"/>
                <a:cs typeface="Calibri" pitchFamily="34" charset="-120"/>
              </a:rPr>
              <a:t>It is fluorescein (not “fluorescence”). Instil one drop, then examine with a cobalt-blue light.</a:t>
            </a:r>
            <a:endParaRPr lang="en-US" sz="1400" dirty="0"/>
          </a:p>
        </p:txBody>
      </p:sp>
      <p:sp>
        <p:nvSpPr>
          <p:cNvPr id="16" name="Shape 14"/>
          <p:cNvSpPr/>
          <p:nvPr/>
        </p:nvSpPr>
        <p:spPr>
          <a:xfrm>
            <a:off x="6126480" y="3566160"/>
            <a:ext cx="5562295" cy="24231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7" name="Shape 15"/>
          <p:cNvSpPr/>
          <p:nvPr/>
        </p:nvSpPr>
        <p:spPr>
          <a:xfrm>
            <a:off x="6126480" y="3566160"/>
            <a:ext cx="82296" cy="2423160"/>
          </a:xfrm>
          <a:prstGeom prst="rect">
            <a:avLst/>
          </a:prstGeom>
          <a:solidFill>
            <a:srgbClr val="E0781A"/>
          </a:solidFill>
          <a:ln/>
        </p:spPr>
      </p:sp>
      <p:sp>
        <p:nvSpPr>
          <p:cNvPr id="18" name="Text 16"/>
          <p:cNvSpPr/>
          <p:nvPr/>
        </p:nvSpPr>
        <p:spPr>
          <a:xfrm>
            <a:off x="6364224" y="3712464"/>
            <a:ext cx="5178247"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Red-eye clues from the surface</a:t>
            </a:r>
            <a:endParaRPr lang="en-US" sz="1500" dirty="0"/>
          </a:p>
        </p:txBody>
      </p:sp>
      <p:sp>
        <p:nvSpPr>
          <p:cNvPr id="19" name="Text 17"/>
          <p:cNvSpPr/>
          <p:nvPr/>
        </p:nvSpPr>
        <p:spPr>
          <a:xfrm>
            <a:off x="6364224" y="4114800"/>
            <a:ext cx="5141671" cy="1764792"/>
          </a:xfrm>
          <a:prstGeom prst="rect">
            <a:avLst/>
          </a:prstGeom>
          <a:noFill/>
          <a:ln/>
        </p:spPr>
        <p:txBody>
          <a:bodyPr wrap="square" lIns="0" tIns="0" rIns="0" bIns="0" rtlCol="0" anchor="t"/>
          <a:lstStyle/>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Diffuse redness + discharge → conjunctivitis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Redness worse around the cornea (ciliary flush) → keratitis or uveitis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A single flat bright-red patch, white sclera elsewhere → subconjunctival haemorrhage</a:t>
            </a:r>
            <a:endParaRPr lang="en-US" sz="1250" dirty="0"/>
          </a:p>
          <a:p>
            <a:pPr marL="177800" indent="-177800">
              <a:spcAft>
                <a:spcPts val="500"/>
              </a:spcAft>
              <a:buSzPct val="100000"/>
              <a:buChar char="•"/>
            </a:pPr>
            <a:r>
              <a:rPr lang="en-US" sz="1250" b="1" dirty="0">
                <a:solidFill>
                  <a:srgbClr val="C0392B"/>
                </a:solidFill>
                <a:latin typeface="Calibri" pitchFamily="34" charset="0"/>
                <a:ea typeface="Calibri" pitchFamily="34" charset="-122"/>
                <a:cs typeface="Calibri" pitchFamily="34" charset="-120"/>
              </a:rPr>
              <a:t>Any corneal opacity, ulcer or staining defect → refer urgently</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STEP 7 · FUNDOSCOPY</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Getting a view of the back of the eye</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10</a:t>
            </a:r>
            <a:endParaRPr lang="en-US" sz="800" dirty="0"/>
          </a:p>
        </p:txBody>
      </p:sp>
      <p:sp>
        <p:nvSpPr>
          <p:cNvPr id="9" name="Shape 7"/>
          <p:cNvSpPr/>
          <p:nvPr/>
        </p:nvSpPr>
        <p:spPr>
          <a:xfrm>
            <a:off x="502920" y="1965960"/>
            <a:ext cx="2148840" cy="2834640"/>
          </a:xfrm>
          <a:prstGeom prst="roundRect">
            <a:avLst>
              <a:gd name="adj" fmla="val 2553"/>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fundo_exam.jpeg"/>
          <p:cNvPicPr>
            <a:picLocks noChangeAspect="1"/>
          </p:cNvPicPr>
          <p:nvPr/>
        </p:nvPicPr>
        <p:blipFill>
          <a:blip r:embed="rId3"/>
          <a:stretch>
            <a:fillRect/>
          </a:stretch>
        </p:blipFill>
        <p:spPr>
          <a:xfrm>
            <a:off x="813878" y="2084832"/>
            <a:ext cx="1526925" cy="2212848"/>
          </a:xfrm>
          <a:prstGeom prst="rect">
            <a:avLst/>
          </a:prstGeom>
        </p:spPr>
      </p:pic>
      <p:sp>
        <p:nvSpPr>
          <p:cNvPr id="11" name="Text 8"/>
          <p:cNvSpPr/>
          <p:nvPr/>
        </p:nvSpPr>
        <p:spPr>
          <a:xfrm>
            <a:off x="576072" y="4416552"/>
            <a:ext cx="200253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Right eye→right eye</a:t>
            </a:r>
            <a:endParaRPr lang="en-US" sz="1050" dirty="0"/>
          </a:p>
        </p:txBody>
      </p:sp>
      <p:sp>
        <p:nvSpPr>
          <p:cNvPr id="12" name="Shape 9"/>
          <p:cNvSpPr/>
          <p:nvPr/>
        </p:nvSpPr>
        <p:spPr>
          <a:xfrm>
            <a:off x="502920" y="4846320"/>
            <a:ext cx="2148840" cy="1143000"/>
          </a:xfrm>
          <a:prstGeom prst="roundRect">
            <a:avLst>
              <a:gd name="adj" fmla="val 4800"/>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3" name="Image 1" descr="assets/fundo_redreflex.jpeg"/>
          <p:cNvPicPr>
            <a:picLocks noChangeAspect="1"/>
          </p:cNvPicPr>
          <p:nvPr/>
        </p:nvPicPr>
        <p:blipFill>
          <a:blip r:embed="rId4"/>
          <a:stretch>
            <a:fillRect/>
          </a:stretch>
        </p:blipFill>
        <p:spPr>
          <a:xfrm>
            <a:off x="1321846" y="4965192"/>
            <a:ext cx="510988" cy="521208"/>
          </a:xfrm>
          <a:prstGeom prst="rect">
            <a:avLst/>
          </a:prstGeom>
        </p:spPr>
      </p:pic>
      <p:sp>
        <p:nvSpPr>
          <p:cNvPr id="14" name="Text 10"/>
          <p:cNvSpPr/>
          <p:nvPr/>
        </p:nvSpPr>
        <p:spPr>
          <a:xfrm>
            <a:off x="576072" y="5605272"/>
            <a:ext cx="200253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Red reflex</a:t>
            </a:r>
            <a:endParaRPr lang="en-US" sz="1050" dirty="0"/>
          </a:p>
        </p:txBody>
      </p:sp>
      <p:sp>
        <p:nvSpPr>
          <p:cNvPr id="15" name="Shape 11"/>
          <p:cNvSpPr/>
          <p:nvPr/>
        </p:nvSpPr>
        <p:spPr>
          <a:xfrm>
            <a:off x="2834640" y="1965960"/>
            <a:ext cx="3977640" cy="40233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6" name="Shape 12"/>
          <p:cNvSpPr/>
          <p:nvPr/>
        </p:nvSpPr>
        <p:spPr>
          <a:xfrm>
            <a:off x="2834640" y="1965960"/>
            <a:ext cx="82296" cy="4023360"/>
          </a:xfrm>
          <a:prstGeom prst="rect">
            <a:avLst/>
          </a:prstGeom>
          <a:solidFill>
            <a:srgbClr val="0E8388"/>
          </a:solidFill>
          <a:ln/>
        </p:spPr>
      </p:sp>
      <p:sp>
        <p:nvSpPr>
          <p:cNvPr id="17" name="Text 13"/>
          <p:cNvSpPr/>
          <p:nvPr/>
        </p:nvSpPr>
        <p:spPr>
          <a:xfrm>
            <a:off x="3072384" y="2112264"/>
            <a:ext cx="359359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A workable routine</a:t>
            </a:r>
            <a:endParaRPr lang="en-US" sz="1500" dirty="0"/>
          </a:p>
        </p:txBody>
      </p:sp>
      <p:sp>
        <p:nvSpPr>
          <p:cNvPr id="18" name="Text 14"/>
          <p:cNvSpPr/>
          <p:nvPr/>
        </p:nvSpPr>
        <p:spPr>
          <a:xfrm>
            <a:off x="3072384" y="2514600"/>
            <a:ext cx="3557016" cy="3364992"/>
          </a:xfrm>
          <a:prstGeom prst="rect">
            <a:avLst/>
          </a:prstGeom>
          <a:noFill/>
          <a:ln/>
        </p:spPr>
        <p:txBody>
          <a:bodyPr wrap="square" lIns="0" tIns="0" rIns="0" bIns="0" rtlCol="0" anchor="t"/>
          <a:lstStyle/>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Darken the room; ask the patient to fix on a distant point</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Use your right eye for their right eye, left for left</a:t>
            </a:r>
            <a:endParaRPr lang="en-US" sz="1250" dirty="0"/>
          </a:p>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Check the red reflex first — absent/abnormal in cataract, vitreous haemorrhage, or (in a child) retinoblastoma</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Find a vessel and follow it back to the optic disc</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Assess the disc: margins, colour, cup size</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Then the vessels, macula and background retina</a:t>
            </a:r>
            <a:endParaRPr lang="en-US" sz="1250" dirty="0"/>
          </a:p>
        </p:txBody>
      </p:sp>
      <p:sp>
        <p:nvSpPr>
          <p:cNvPr id="19" name="Shape 15"/>
          <p:cNvSpPr/>
          <p:nvPr/>
        </p:nvSpPr>
        <p:spPr>
          <a:xfrm>
            <a:off x="6995160" y="1965960"/>
            <a:ext cx="4693615" cy="1737360"/>
          </a:xfrm>
          <a:prstGeom prst="roundRect">
            <a:avLst>
              <a:gd name="adj" fmla="val 3684"/>
            </a:avLst>
          </a:prstGeom>
          <a:solidFill>
            <a:srgbClr val="E8A317"/>
          </a:solidFill>
          <a:ln/>
          <a:effectLst>
            <a:outerShdw blurRad="88900" dist="25400" dir="5400000" algn="bl" rotWithShape="0">
              <a:srgbClr val="9AAEBC">
                <a:alpha val="22000"/>
              </a:srgbClr>
            </a:outerShdw>
          </a:effectLst>
        </p:spPr>
      </p:sp>
      <p:sp>
        <p:nvSpPr>
          <p:cNvPr id="20" name="Text 16"/>
          <p:cNvSpPr/>
          <p:nvPr/>
        </p:nvSpPr>
        <p:spPr>
          <a:xfrm>
            <a:off x="7159752" y="1965960"/>
            <a:ext cx="731520" cy="1737360"/>
          </a:xfrm>
          <a:prstGeom prst="rect">
            <a:avLst/>
          </a:prstGeom>
          <a:noFill/>
          <a:ln/>
        </p:spPr>
        <p:txBody>
          <a:bodyPr wrap="square" lIns="0" tIns="0" rIns="0" bIns="0" rtlCol="0" anchor="ctr"/>
          <a:lstStyle/>
          <a:p>
            <a:pPr marL="0" indent="0" algn="ctr">
              <a:buNone/>
            </a:pPr>
            <a:r>
              <a:rPr lang="en-US" sz="2600" b="1" dirty="0">
                <a:solidFill>
                  <a:srgbClr val="FFFFFF"/>
                </a:solidFill>
                <a:latin typeface="Trebuchet MS" pitchFamily="34" charset="0"/>
                <a:ea typeface="Trebuchet MS" pitchFamily="34" charset="-122"/>
                <a:cs typeface="Trebuchet MS" pitchFamily="34" charset="-120"/>
              </a:rPr>
              <a:t>!</a:t>
            </a:r>
            <a:endParaRPr lang="en-US" sz="2600" dirty="0"/>
          </a:p>
        </p:txBody>
      </p:sp>
      <p:sp>
        <p:nvSpPr>
          <p:cNvPr id="21" name="Text 17"/>
          <p:cNvSpPr/>
          <p:nvPr/>
        </p:nvSpPr>
        <p:spPr>
          <a:xfrm>
            <a:off x="7863840" y="2057400"/>
            <a:ext cx="3687775" cy="155448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To dilate or not?
</a:t>
            </a:r>
            <a:endParaRPr lang="en-US" sz="1400" dirty="0"/>
          </a:p>
          <a:p>
            <a:pPr marL="0" indent="0">
              <a:buNone/>
            </a:pPr>
            <a:r>
              <a:rPr lang="en-US" sz="1150" dirty="0">
                <a:solidFill>
                  <a:srgbClr val="FFF4EC"/>
                </a:solidFill>
                <a:latin typeface="Calibri" pitchFamily="34" charset="0"/>
                <a:ea typeface="Calibri" pitchFamily="34" charset="-122"/>
                <a:cs typeface="Calibri" pitchFamily="34" charset="-120"/>
              </a:rPr>
              <a:t>Dilating drops give a far better view but blur vision for hours. Avoid routine dilation if you cannot exclude a very shallow anterior chamber, and never delay a same-day referral to dilate.</a:t>
            </a:r>
            <a:endParaRPr lang="en-US" sz="1400" dirty="0"/>
          </a:p>
        </p:txBody>
      </p:sp>
      <p:sp>
        <p:nvSpPr>
          <p:cNvPr id="22" name="Shape 18"/>
          <p:cNvSpPr/>
          <p:nvPr/>
        </p:nvSpPr>
        <p:spPr>
          <a:xfrm>
            <a:off x="6995160" y="3886200"/>
            <a:ext cx="4693615" cy="210312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3" name="Shape 19"/>
          <p:cNvSpPr/>
          <p:nvPr/>
        </p:nvSpPr>
        <p:spPr>
          <a:xfrm>
            <a:off x="6995160" y="3886200"/>
            <a:ext cx="82296" cy="2103120"/>
          </a:xfrm>
          <a:prstGeom prst="rect">
            <a:avLst/>
          </a:prstGeom>
          <a:solidFill>
            <a:srgbClr val="E0781A"/>
          </a:solidFill>
          <a:ln/>
        </p:spPr>
      </p:sp>
      <p:sp>
        <p:nvSpPr>
          <p:cNvPr id="24" name="Text 20"/>
          <p:cNvSpPr/>
          <p:nvPr/>
        </p:nvSpPr>
        <p:spPr>
          <a:xfrm>
            <a:off x="7232904" y="4032504"/>
            <a:ext cx="4309567"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Disc signs to know</a:t>
            </a:r>
            <a:endParaRPr lang="en-US" sz="1500" dirty="0"/>
          </a:p>
        </p:txBody>
      </p:sp>
      <p:sp>
        <p:nvSpPr>
          <p:cNvPr id="25" name="Text 21"/>
          <p:cNvSpPr/>
          <p:nvPr/>
        </p:nvSpPr>
        <p:spPr>
          <a:xfrm>
            <a:off x="7232904" y="4434840"/>
            <a:ext cx="4272991" cy="144475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Swollen disc, blurred margins → papilloedema</a:t>
            </a:r>
            <a:endParaRPr lang="en-US" sz="1250" dirty="0"/>
          </a:p>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Pale disc → optic atrophy</a:t>
            </a:r>
            <a:endParaRPr lang="en-US" sz="1250" dirty="0"/>
          </a:p>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Deep/large cup → glaucomatous cupping</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Compare with the other eye — symmetry helps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REFERENCE</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The normal fundus — know it before the abnormal</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11</a:t>
            </a:r>
            <a:endParaRPr lang="en-US" sz="800" dirty="0"/>
          </a:p>
        </p:txBody>
      </p:sp>
      <p:sp>
        <p:nvSpPr>
          <p:cNvPr id="9" name="Shape 7"/>
          <p:cNvSpPr/>
          <p:nvPr/>
        </p:nvSpPr>
        <p:spPr>
          <a:xfrm>
            <a:off x="502920" y="2011680"/>
            <a:ext cx="5212080" cy="3977640"/>
          </a:xfrm>
          <a:prstGeom prst="roundRect">
            <a:avLst>
              <a:gd name="adj" fmla="val 1379"/>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fundus_normal1.jpeg"/>
          <p:cNvPicPr>
            <a:picLocks noChangeAspect="1"/>
          </p:cNvPicPr>
          <p:nvPr/>
        </p:nvPicPr>
        <p:blipFill>
          <a:blip r:embed="rId3"/>
          <a:stretch>
            <a:fillRect/>
          </a:stretch>
        </p:blipFill>
        <p:spPr>
          <a:xfrm>
            <a:off x="973420" y="2130552"/>
            <a:ext cx="4271079" cy="3355848"/>
          </a:xfrm>
          <a:prstGeom prst="rect">
            <a:avLst/>
          </a:prstGeom>
        </p:spPr>
      </p:pic>
      <p:sp>
        <p:nvSpPr>
          <p:cNvPr id="11" name="Text 8"/>
          <p:cNvSpPr/>
          <p:nvPr/>
        </p:nvSpPr>
        <p:spPr>
          <a:xfrm>
            <a:off x="576072" y="5605272"/>
            <a:ext cx="506577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Optic disc (right), macula and vessels</a:t>
            </a:r>
            <a:endParaRPr lang="en-US" sz="1050" dirty="0"/>
          </a:p>
        </p:txBody>
      </p:sp>
      <p:sp>
        <p:nvSpPr>
          <p:cNvPr id="12" name="Shape 9"/>
          <p:cNvSpPr/>
          <p:nvPr/>
        </p:nvSpPr>
        <p:spPr>
          <a:xfrm>
            <a:off x="5943600" y="2011680"/>
            <a:ext cx="2743200" cy="3977640"/>
          </a:xfrm>
          <a:prstGeom prst="roundRect">
            <a:avLst>
              <a:gd name="adj" fmla="val 2000"/>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3" name="Image 1" descr="assets/fundus_normal2.jpeg"/>
          <p:cNvPicPr>
            <a:picLocks noChangeAspect="1"/>
          </p:cNvPicPr>
          <p:nvPr/>
        </p:nvPicPr>
        <p:blipFill>
          <a:blip r:embed="rId4"/>
          <a:stretch>
            <a:fillRect/>
          </a:stretch>
        </p:blipFill>
        <p:spPr>
          <a:xfrm>
            <a:off x="6062472" y="2979051"/>
            <a:ext cx="2505456" cy="1658849"/>
          </a:xfrm>
          <a:prstGeom prst="rect">
            <a:avLst/>
          </a:prstGeom>
        </p:spPr>
      </p:pic>
      <p:sp>
        <p:nvSpPr>
          <p:cNvPr id="14" name="Text 10"/>
          <p:cNvSpPr/>
          <p:nvPr/>
        </p:nvSpPr>
        <p:spPr>
          <a:xfrm>
            <a:off x="6016752" y="5605272"/>
            <a:ext cx="25968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Healthy retina</a:t>
            </a:r>
            <a:endParaRPr lang="en-US" sz="1050" dirty="0"/>
          </a:p>
        </p:txBody>
      </p:sp>
      <p:sp>
        <p:nvSpPr>
          <p:cNvPr id="15" name="Shape 11"/>
          <p:cNvSpPr/>
          <p:nvPr/>
        </p:nvSpPr>
        <p:spPr>
          <a:xfrm>
            <a:off x="8869680" y="2011680"/>
            <a:ext cx="2819095" cy="39776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6" name="Shape 12"/>
          <p:cNvSpPr/>
          <p:nvPr/>
        </p:nvSpPr>
        <p:spPr>
          <a:xfrm>
            <a:off x="8869680" y="2011680"/>
            <a:ext cx="82296" cy="3977640"/>
          </a:xfrm>
          <a:prstGeom prst="rect">
            <a:avLst/>
          </a:prstGeom>
          <a:solidFill>
            <a:srgbClr val="0E8388"/>
          </a:solidFill>
          <a:ln/>
        </p:spPr>
      </p:sp>
      <p:sp>
        <p:nvSpPr>
          <p:cNvPr id="17" name="Text 13"/>
          <p:cNvSpPr/>
          <p:nvPr/>
        </p:nvSpPr>
        <p:spPr>
          <a:xfrm>
            <a:off x="9107424" y="2157984"/>
            <a:ext cx="2435047"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Landmarks</a:t>
            </a:r>
            <a:endParaRPr lang="en-US" sz="1500" dirty="0"/>
          </a:p>
        </p:txBody>
      </p:sp>
      <p:sp>
        <p:nvSpPr>
          <p:cNvPr id="18" name="Text 14"/>
          <p:cNvSpPr/>
          <p:nvPr/>
        </p:nvSpPr>
        <p:spPr>
          <a:xfrm>
            <a:off x="9107424" y="2560320"/>
            <a:ext cx="2398471" cy="3319272"/>
          </a:xfrm>
          <a:prstGeom prst="rect">
            <a:avLst/>
          </a:prstGeom>
          <a:noFill/>
          <a:ln/>
        </p:spPr>
        <p:txBody>
          <a:bodyPr wrap="square" lIns="0" tIns="0" rIns="0" bIns="0" rtlCol="0" anchor="t"/>
          <a:lstStyle/>
          <a:p>
            <a:pPr marL="177800" indent="-177800">
              <a:spcAft>
                <a:spcPts val="500"/>
              </a:spcAft>
              <a:buSzPct val="100000"/>
              <a:buChar char="•"/>
            </a:pPr>
            <a:r>
              <a:rPr lang="en-US" sz="1200" b="1" dirty="0">
                <a:solidFill>
                  <a:srgbClr val="1C3E59"/>
                </a:solidFill>
                <a:latin typeface="Calibri" pitchFamily="34" charset="0"/>
                <a:ea typeface="Calibri" pitchFamily="34" charset="-122"/>
                <a:cs typeface="Calibri" pitchFamily="34" charset="-120"/>
              </a:rPr>
              <a:t>Optic disc — orange-pink, sharp margins, small central cup</a:t>
            </a:r>
            <a:endParaRPr lang="en-US" sz="1200" dirty="0"/>
          </a:p>
          <a:p>
            <a:pPr marL="177800" indent="-177800">
              <a:spcAft>
                <a:spcPts val="500"/>
              </a:spcAft>
              <a:buSzPct val="100000"/>
              <a:buChar char="•"/>
            </a:pPr>
            <a:r>
              <a:rPr lang="en-US" sz="1200" b="1" dirty="0">
                <a:solidFill>
                  <a:srgbClr val="1C3E59"/>
                </a:solidFill>
                <a:latin typeface="Calibri" pitchFamily="34" charset="0"/>
                <a:ea typeface="Calibri" pitchFamily="34" charset="-122"/>
                <a:cs typeface="Calibri" pitchFamily="34" charset="-120"/>
              </a:rPr>
              <a:t>Vessels — arteries thinner &amp; lighter than veins; emerge from the disc</a:t>
            </a:r>
            <a:endParaRPr lang="en-US" sz="1200" dirty="0"/>
          </a:p>
          <a:p>
            <a:pPr marL="177800" indent="-177800">
              <a:spcAft>
                <a:spcPts val="500"/>
              </a:spcAft>
              <a:buSzPct val="100000"/>
              <a:buChar char="•"/>
            </a:pPr>
            <a:r>
              <a:rPr lang="en-US" sz="1200" b="1" dirty="0">
                <a:solidFill>
                  <a:srgbClr val="1C3E59"/>
                </a:solidFill>
                <a:latin typeface="Calibri" pitchFamily="34" charset="0"/>
                <a:ea typeface="Calibri" pitchFamily="34" charset="-122"/>
                <a:cs typeface="Calibri" pitchFamily="34" charset="-120"/>
              </a:rPr>
              <a:t>Macula — ~2 disc-diameters temporal to the disc; the fovea gives central vision</a:t>
            </a:r>
            <a:endParaRPr lang="en-US" sz="1200" dirty="0"/>
          </a:p>
          <a:p>
            <a:pPr marL="177800" indent="-177800">
              <a:spcAft>
                <a:spcPts val="500"/>
              </a:spcAft>
              <a:buSzPct val="100000"/>
              <a:buChar char="•"/>
            </a:pPr>
            <a:r>
              <a:rPr lang="en-US" sz="1200" b="1" dirty="0">
                <a:solidFill>
                  <a:srgbClr val="1C3E59"/>
                </a:solidFill>
                <a:latin typeface="Calibri" pitchFamily="34" charset="0"/>
                <a:ea typeface="Calibri" pitchFamily="34" charset="-122"/>
                <a:cs typeface="Calibri" pitchFamily="34" charset="-120"/>
              </a:rPr>
              <a:t>Background — even colour, varies with skin tone</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0283D"/>
        </a:solidFill>
        <a:effectLst/>
      </p:bgPr>
    </p:bg>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E0781A"/>
          </a:solidFill>
          <a:ln/>
        </p:spPr>
      </p:sp>
      <p:sp>
        <p:nvSpPr>
          <p:cNvPr id="3" name="Shape 1"/>
          <p:cNvSpPr/>
          <p:nvPr/>
        </p:nvSpPr>
        <p:spPr>
          <a:xfrm>
            <a:off x="502920" y="2331720"/>
            <a:ext cx="3977640" cy="457200"/>
          </a:xfrm>
          <a:prstGeom prst="rect">
            <a:avLst/>
          </a:prstGeom>
          <a:solidFill>
            <a:srgbClr val="E0781A"/>
          </a:solidFill>
          <a:ln/>
        </p:spPr>
      </p:sp>
      <p:sp>
        <p:nvSpPr>
          <p:cNvPr id="4" name="Text 2"/>
          <p:cNvSpPr/>
          <p:nvPr/>
        </p:nvSpPr>
        <p:spPr>
          <a:xfrm>
            <a:off x="502920" y="2331720"/>
            <a:ext cx="3977640" cy="457200"/>
          </a:xfrm>
          <a:prstGeom prst="rect">
            <a:avLst/>
          </a:prstGeom>
          <a:noFill/>
          <a:ln/>
        </p:spPr>
        <p:txBody>
          <a:bodyPr wrap="square" lIns="0" tIns="0" rIns="0" bIns="0" rtlCol="0" anchor="ctr"/>
          <a:lstStyle/>
          <a:p>
            <a:pPr marL="0" indent="0" algn="ctr">
              <a:buNone/>
            </a:pPr>
            <a:r>
              <a:rPr lang="en-US" sz="140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400" dirty="0"/>
          </a:p>
        </p:txBody>
      </p:sp>
      <p:sp>
        <p:nvSpPr>
          <p:cNvPr id="5" name="Text 3"/>
          <p:cNvSpPr/>
          <p:nvPr/>
        </p:nvSpPr>
        <p:spPr>
          <a:xfrm>
            <a:off x="502920" y="2926080"/>
            <a:ext cx="10058400" cy="457200"/>
          </a:xfrm>
          <a:prstGeom prst="rect">
            <a:avLst/>
          </a:prstGeom>
          <a:noFill/>
          <a:ln/>
        </p:spPr>
        <p:txBody>
          <a:bodyPr wrap="square" lIns="0" tIns="0" rIns="0" bIns="0" rtlCol="0" anchor="ctr"/>
          <a:lstStyle/>
          <a:p>
            <a:pPr marL="0" indent="0">
              <a:buNone/>
            </a:pPr>
            <a:r>
              <a:rPr lang="en-US" sz="1500" b="1" kern="0" spc="200" dirty="0">
                <a:solidFill>
                  <a:srgbClr val="0E8388"/>
                </a:solidFill>
                <a:latin typeface="Trebuchet MS" pitchFamily="34" charset="0"/>
                <a:ea typeface="Trebuchet MS" pitchFamily="34" charset="-122"/>
                <a:cs typeface="Trebuchet MS" pitchFamily="34" charset="-120"/>
              </a:rPr>
              <a:t>PART TWO</a:t>
            </a:r>
            <a:endParaRPr lang="en-US" sz="1500" dirty="0"/>
          </a:p>
        </p:txBody>
      </p:sp>
      <p:sp>
        <p:nvSpPr>
          <p:cNvPr id="6" name="Text 4"/>
          <p:cNvSpPr/>
          <p:nvPr/>
        </p:nvSpPr>
        <p:spPr>
          <a:xfrm>
            <a:off x="502920" y="3383280"/>
            <a:ext cx="10515600" cy="1097280"/>
          </a:xfrm>
          <a:prstGeom prst="rect">
            <a:avLst/>
          </a:prstGeom>
          <a:noFill/>
          <a:ln/>
        </p:spPr>
        <p:txBody>
          <a:bodyPr wrap="square" lIns="0" tIns="0" rIns="0" bIns="0" rtlCol="0" anchor="ctr"/>
          <a:lstStyle/>
          <a:p>
            <a:pPr marL="0" indent="0">
              <a:buNone/>
            </a:pPr>
            <a:r>
              <a:rPr lang="en-US" sz="4200" b="1" dirty="0">
                <a:solidFill>
                  <a:srgbClr val="FFFFFF"/>
                </a:solidFill>
                <a:latin typeface="Trebuchet MS" pitchFamily="34" charset="0"/>
                <a:ea typeface="Trebuchet MS" pitchFamily="34" charset="-122"/>
                <a:cs typeface="Trebuchet MS" pitchFamily="34" charset="-120"/>
              </a:rPr>
              <a:t>Recognising eye disease</a:t>
            </a:r>
            <a:endParaRPr lang="en-US" sz="4200" dirty="0"/>
          </a:p>
        </p:txBody>
      </p:sp>
      <p:sp>
        <p:nvSpPr>
          <p:cNvPr id="7" name="Text 5"/>
          <p:cNvSpPr/>
          <p:nvPr/>
        </p:nvSpPr>
        <p:spPr>
          <a:xfrm>
            <a:off x="502920" y="4526280"/>
            <a:ext cx="10058400" cy="548640"/>
          </a:xfrm>
          <a:prstGeom prst="rect">
            <a:avLst/>
          </a:prstGeom>
          <a:noFill/>
          <a:ln/>
        </p:spPr>
        <p:txBody>
          <a:bodyPr wrap="square" lIns="0" tIns="0" rIns="0" bIns="0" rtlCol="0" anchor="ctr"/>
          <a:lstStyle/>
          <a:p>
            <a:pPr marL="0" indent="0">
              <a:buNone/>
            </a:pPr>
            <a:r>
              <a:rPr lang="en-US" sz="1600" dirty="0">
                <a:solidFill>
                  <a:srgbClr val="BFD2DC"/>
                </a:solidFill>
                <a:latin typeface="Calibri" pitchFamily="34" charset="0"/>
                <a:ea typeface="Calibri" pitchFamily="34" charset="-122"/>
                <a:cs typeface="Calibri" pitchFamily="34" charset="-120"/>
              </a:rPr>
              <a:t>From the harmless to the sight-threatening — and what to refer</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THE RED EYE</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One symptom, many causes — triage at a glance</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13</a:t>
            </a:r>
            <a:endParaRPr lang="en-US" sz="8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502920" y="2011680"/>
          <a:ext cx="11521440" cy="3968496"/>
        </p:xfrm>
        <a:graphic>
          <a:graphicData uri="http://schemas.openxmlformats.org/drawingml/2006/table">
            <a:tbl>
              <a:tblPr/>
              <a:tblGrid>
                <a:gridCol w="1417320">
                  <a:extLst>
                    <a:ext uri="{9D8B030D-6E8A-4147-A177-3AD203B41FA5}">
                      <a16:colId xmlns:a16="http://schemas.microsoft.com/office/drawing/2014/main" val="20000"/>
                    </a:ext>
                  </a:extLst>
                </a:gridCol>
                <a:gridCol w="1691640">
                  <a:extLst>
                    <a:ext uri="{9D8B030D-6E8A-4147-A177-3AD203B41FA5}">
                      <a16:colId xmlns:a16="http://schemas.microsoft.com/office/drawing/2014/main" val="20001"/>
                    </a:ext>
                  </a:extLst>
                </a:gridCol>
                <a:gridCol w="1554480">
                  <a:extLst>
                    <a:ext uri="{9D8B030D-6E8A-4147-A177-3AD203B41FA5}">
                      <a16:colId xmlns:a16="http://schemas.microsoft.com/office/drawing/2014/main" val="20002"/>
                    </a:ext>
                  </a:extLst>
                </a:gridCol>
                <a:gridCol w="1508760">
                  <a:extLst>
                    <a:ext uri="{9D8B030D-6E8A-4147-A177-3AD203B41FA5}">
                      <a16:colId xmlns:a16="http://schemas.microsoft.com/office/drawing/2014/main" val="20003"/>
                    </a:ext>
                  </a:extLst>
                </a:gridCol>
                <a:gridCol w="1783080">
                  <a:extLst>
                    <a:ext uri="{9D8B030D-6E8A-4147-A177-3AD203B41FA5}">
                      <a16:colId xmlns:a16="http://schemas.microsoft.com/office/drawing/2014/main" val="20004"/>
                    </a:ext>
                  </a:extLst>
                </a:gridCol>
                <a:gridCol w="1783080">
                  <a:extLst>
                    <a:ext uri="{9D8B030D-6E8A-4147-A177-3AD203B41FA5}">
                      <a16:colId xmlns:a16="http://schemas.microsoft.com/office/drawing/2014/main" val="20005"/>
                    </a:ext>
                  </a:extLst>
                </a:gridCol>
                <a:gridCol w="1783080">
                  <a:extLst>
                    <a:ext uri="{9D8B030D-6E8A-4147-A177-3AD203B41FA5}">
                      <a16:colId xmlns:a16="http://schemas.microsoft.com/office/drawing/2014/main" val="20006"/>
                    </a:ext>
                  </a:extLst>
                </a:gridCol>
              </a:tblGrid>
              <a:tr h="566928">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Feature</a:t>
                      </a:r>
                      <a:endParaRPr lang="en-US" sz="1100" dirty="0">
                        <a:latin typeface="Trebuchet MS" charset="0"/>
                        <a:ea typeface="Trebuchet MS" charset="0"/>
                        <a:cs typeface="Trebuchet MS"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0283D"/>
                    </a:solidFill>
                  </a:tcPr>
                </a:tc>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Conjunctivitis</a:t>
                      </a:r>
                      <a:endParaRPr lang="en-US" sz="1100" dirty="0">
                        <a:latin typeface="Trebuchet MS" charset="0"/>
                        <a:ea typeface="Trebuchet MS" charset="0"/>
                        <a:cs typeface="Trebuchet MS"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0283D"/>
                    </a:solidFill>
                  </a:tcPr>
                </a:tc>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Subconj. haem.</a:t>
                      </a:r>
                      <a:endParaRPr lang="en-US" sz="1100" dirty="0">
                        <a:latin typeface="Trebuchet MS" charset="0"/>
                        <a:ea typeface="Trebuchet MS" charset="0"/>
                        <a:cs typeface="Trebuchet MS"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0283D"/>
                    </a:solidFill>
                  </a:tcPr>
                </a:tc>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Episcleritis</a:t>
                      </a:r>
                      <a:endParaRPr lang="en-US" sz="1100" dirty="0">
                        <a:latin typeface="Trebuchet MS" charset="0"/>
                        <a:ea typeface="Trebuchet MS" charset="0"/>
                        <a:cs typeface="Trebuchet MS"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0283D"/>
                    </a:solidFill>
                  </a:tcPr>
                </a:tc>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Keratitis / ulcer</a:t>
                      </a:r>
                      <a:endParaRPr lang="en-US" sz="1100" dirty="0">
                        <a:latin typeface="Trebuchet MS" charset="0"/>
                        <a:ea typeface="Trebuchet MS" charset="0"/>
                        <a:cs typeface="Trebuchet MS"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0283D"/>
                    </a:solidFill>
                  </a:tcPr>
                </a:tc>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Iritis (uveitis)</a:t>
                      </a:r>
                      <a:endParaRPr lang="en-US" sz="1100" dirty="0">
                        <a:latin typeface="Trebuchet MS" charset="0"/>
                        <a:ea typeface="Trebuchet MS" charset="0"/>
                        <a:cs typeface="Trebuchet MS"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0283D"/>
                    </a:solidFill>
                  </a:tcPr>
                </a:tc>
                <a:tc>
                  <a:txBody>
                    <a:bodyP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Acute glaucoma</a:t>
                      </a:r>
                      <a:endParaRPr lang="en-US" sz="1100" dirty="0">
                        <a:latin typeface="Trebuchet MS" charset="0"/>
                        <a:ea typeface="Trebuchet MS" charset="0"/>
                        <a:cs typeface="Trebuchet MS"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0283D"/>
                    </a:solidFill>
                  </a:tcPr>
                </a:tc>
                <a:extLst>
                  <a:ext uri="{0D108BD9-81ED-4DB2-BD59-A6C34878D82A}">
                    <a16:rowId xmlns:a16="http://schemas.microsoft.com/office/drawing/2014/main" val="10000"/>
                  </a:ext>
                </a:extLst>
              </a:tr>
              <a:tr h="566928">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Pain</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C3E59"/>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Gritty</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None</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Mild ache</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Sharp / FB feeling</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Aching, photophobia</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Severe + headache</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66928">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Vision</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C3E59"/>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Normal</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Normal</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Normal</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Reduced</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Reduced</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Markedly reduced</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extLst>
                  <a:ext uri="{0D108BD9-81ED-4DB2-BD59-A6C34878D82A}">
                    <a16:rowId xmlns:a16="http://schemas.microsoft.com/office/drawing/2014/main" val="10002"/>
                  </a:ext>
                </a:extLst>
              </a:tr>
              <a:tr h="566928">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Redness</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C3E59"/>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Diffuse</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Flat red patch</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Sectoral</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Around cornea</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Around cornea</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Around cornea</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66928">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Discharge</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C3E59"/>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Watery / pus</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None</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Watery</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Watery</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Watery</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None</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EF3F6"/>
                    </a:solidFill>
                  </a:tcPr>
                </a:tc>
                <a:extLst>
                  <a:ext uri="{0D108BD9-81ED-4DB2-BD59-A6C34878D82A}">
                    <a16:rowId xmlns:a16="http://schemas.microsoft.com/office/drawing/2014/main" val="10004"/>
                  </a:ext>
                </a:extLst>
              </a:tr>
              <a:tr h="566928">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Pupil</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C3E59"/>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Normal</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Normal</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Normal</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Normal / small</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Small, irregular</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1C3E59"/>
                          </a:solidFill>
                          <a:latin typeface="Calibri" pitchFamily="34" charset="0"/>
                          <a:ea typeface="Calibri" pitchFamily="34" charset="-122"/>
                          <a:cs typeface="Calibri" pitchFamily="34" charset="-120"/>
                        </a:rPr>
                        <a:t>Fixed, mid-dilated</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66928">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Action</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1C3E59"/>
                    </a:solidFill>
                  </a:tcPr>
                </a:tc>
                <a:tc>
                  <a:txBody>
                    <a:bodyPr/>
                    <a:lstStyle/>
                    <a:p>
                      <a:pPr marL="0" indent="0" algn="ctr">
                        <a:buNone/>
                      </a:pPr>
                      <a:r>
                        <a:rPr lang="en-US" sz="1050" b="1" dirty="0">
                          <a:solidFill>
                            <a:srgbClr val="0B6468"/>
                          </a:solidFill>
                          <a:latin typeface="Calibri" pitchFamily="34" charset="0"/>
                          <a:ea typeface="Calibri" pitchFamily="34" charset="-122"/>
                          <a:cs typeface="Calibri" pitchFamily="34" charset="-120"/>
                        </a:rPr>
                        <a:t>Primary care</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2F0EE"/>
                    </a:solidFill>
                  </a:tcPr>
                </a:tc>
                <a:tc>
                  <a:txBody>
                    <a:bodyPr/>
                    <a:lstStyle/>
                    <a:p>
                      <a:pPr marL="0" indent="0" algn="ctr">
                        <a:buNone/>
                      </a:pPr>
                      <a:r>
                        <a:rPr lang="en-US" sz="1050" b="1" dirty="0">
                          <a:solidFill>
                            <a:srgbClr val="0B6468"/>
                          </a:solidFill>
                          <a:latin typeface="Calibri" pitchFamily="34" charset="0"/>
                          <a:ea typeface="Calibri" pitchFamily="34" charset="-122"/>
                          <a:cs typeface="Calibri" pitchFamily="34" charset="-120"/>
                        </a:rPr>
                        <a:t>Reassure</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2F0EE"/>
                    </a:solidFill>
                  </a:tcPr>
                </a:tc>
                <a:tc>
                  <a:txBody>
                    <a:bodyPr/>
                    <a:lstStyle/>
                    <a:p>
                      <a:pPr marL="0" indent="0" algn="ctr">
                        <a:buNone/>
                      </a:pPr>
                      <a:r>
                        <a:rPr lang="en-US" sz="1050" b="1" dirty="0">
                          <a:solidFill>
                            <a:srgbClr val="0B6468"/>
                          </a:solidFill>
                          <a:latin typeface="Calibri" pitchFamily="34" charset="0"/>
                          <a:ea typeface="Calibri" pitchFamily="34" charset="-122"/>
                          <a:cs typeface="Calibri" pitchFamily="34" charset="-120"/>
                        </a:rPr>
                        <a:t>Primary care</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E2F0EE"/>
                    </a:solidFill>
                  </a:tcPr>
                </a:tc>
                <a:tc>
                  <a:txBody>
                    <a:bodyPr/>
                    <a:lstStyle/>
                    <a:p>
                      <a:pPr marL="0" indent="0" algn="ctr">
                        <a:buNone/>
                      </a:pPr>
                      <a:r>
                        <a:rPr lang="en-US" sz="1050" b="1" dirty="0">
                          <a:solidFill>
                            <a:srgbClr val="9A4A00"/>
                          </a:solidFill>
                          <a:latin typeface="Calibri" pitchFamily="34" charset="0"/>
                          <a:ea typeface="Calibri" pitchFamily="34" charset="-122"/>
                          <a:cs typeface="Calibri" pitchFamily="34" charset="-120"/>
                        </a:rPr>
                        <a:t>REFER today</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CE9D6"/>
                    </a:solidFill>
                  </a:tcPr>
                </a:tc>
                <a:tc>
                  <a:txBody>
                    <a:bodyPr/>
                    <a:lstStyle/>
                    <a:p>
                      <a:pPr marL="0" indent="0" algn="ctr">
                        <a:buNone/>
                      </a:pPr>
                      <a:r>
                        <a:rPr lang="en-US" sz="1050" b="1" dirty="0">
                          <a:solidFill>
                            <a:srgbClr val="9A4A00"/>
                          </a:solidFill>
                          <a:latin typeface="Calibri" pitchFamily="34" charset="0"/>
                          <a:ea typeface="Calibri" pitchFamily="34" charset="-122"/>
                          <a:cs typeface="Calibri" pitchFamily="34" charset="-120"/>
                        </a:rPr>
                        <a:t>REFER ≤24 h</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FCE9D6"/>
                    </a:solidFill>
                  </a:tcPr>
                </a:tc>
                <a:tc>
                  <a:txBody>
                    <a:bodyPr/>
                    <a:lstStyle/>
                    <a:p>
                      <a:pPr marL="0" indent="0" algn="ctr">
                        <a:buNone/>
                      </a:pPr>
                      <a:r>
                        <a:rPr lang="en-US" sz="1050" b="1" dirty="0">
                          <a:solidFill>
                            <a:srgbClr val="FFFFFF"/>
                          </a:solidFill>
                          <a:latin typeface="Calibri" pitchFamily="34" charset="0"/>
                          <a:ea typeface="Calibri" pitchFamily="34" charset="-122"/>
                          <a:cs typeface="Calibri" pitchFamily="34" charset="-120"/>
                        </a:rPr>
                        <a:t>EMERGENCY</a:t>
                      </a:r>
                      <a:endParaRPr lang="en-US" sz="1050" dirty="0">
                        <a:latin typeface="Calibri" charset="0"/>
                        <a:ea typeface="Calibri" charset="0"/>
                        <a:cs typeface="Calibri" charset="0"/>
                      </a:endParaRPr>
                    </a:p>
                  </a:txBody>
                  <a:tcPr anchor="ctr">
                    <a:lnL w="6350" cap="flat" cmpd="sng" algn="ctr">
                      <a:solidFill>
                        <a:srgbClr val="DCE4EA"/>
                      </a:solidFill>
                      <a:prstDash val="solid"/>
                      <a:round/>
                      <a:headEnd type="none" w="med" len="med"/>
                      <a:tailEnd type="none" w="med" len="med"/>
                    </a:lnL>
                    <a:lnR w="6350" cap="flat" cmpd="sng" algn="ctr">
                      <a:solidFill>
                        <a:srgbClr val="DCE4EA"/>
                      </a:solidFill>
                      <a:prstDash val="solid"/>
                      <a:round/>
                      <a:headEnd type="none" w="med" len="med"/>
                      <a:tailEnd type="none" w="med" len="med"/>
                    </a:lnR>
                    <a:lnT w="6350" cap="flat" cmpd="sng" algn="ctr">
                      <a:solidFill>
                        <a:srgbClr val="DCE4EA"/>
                      </a:solidFill>
                      <a:prstDash val="solid"/>
                      <a:round/>
                      <a:headEnd type="none" w="med" len="med"/>
                      <a:tailEnd type="none" w="med" len="med"/>
                    </a:lnT>
                    <a:lnB w="6350" cap="flat" cmpd="sng" algn="ctr">
                      <a:solidFill>
                        <a:srgbClr val="DCE4EA"/>
                      </a:solidFill>
                      <a:prstDash val="solid"/>
                      <a:round/>
                      <a:headEnd type="none" w="med" len="med"/>
                      <a:tailEnd type="none" w="med" len="med"/>
                    </a:lnB>
                    <a:solidFill>
                      <a:srgbClr val="C0392B"/>
                    </a:solidFill>
                  </a:tcPr>
                </a:tc>
                <a:extLst>
                  <a:ext uri="{0D108BD9-81ED-4DB2-BD59-A6C34878D82A}">
                    <a16:rowId xmlns:a16="http://schemas.microsoft.com/office/drawing/2014/main" val="10006"/>
                  </a:ext>
                </a:extLst>
              </a:tr>
            </a:tbl>
          </a:graphicData>
        </a:graphic>
      </p:graphicFrame>
      <p:sp>
        <p:nvSpPr>
          <p:cNvPr id="10" name="Text 7"/>
          <p:cNvSpPr/>
          <p:nvPr/>
        </p:nvSpPr>
        <p:spPr>
          <a:xfrm>
            <a:off x="502920" y="5989320"/>
            <a:ext cx="11185855" cy="274320"/>
          </a:xfrm>
          <a:prstGeom prst="rect">
            <a:avLst/>
          </a:prstGeom>
          <a:noFill/>
          <a:ln/>
        </p:spPr>
        <p:txBody>
          <a:bodyPr wrap="square" lIns="0" tIns="0" rIns="0" bIns="0" rtlCol="0" anchor="ctr"/>
          <a:lstStyle/>
          <a:p>
            <a:pPr marL="0" indent="0">
              <a:buNone/>
            </a:pPr>
            <a:r>
              <a:rPr lang="en-US" sz="900" i="1" dirty="0">
                <a:solidFill>
                  <a:srgbClr val="5C6B78"/>
                </a:solidFill>
                <a:latin typeface="Calibri" pitchFamily="34" charset="0"/>
                <a:ea typeface="Calibri" pitchFamily="34" charset="-122"/>
                <a:cs typeface="Calibri" pitchFamily="34" charset="-120"/>
              </a:rPr>
              <a:t>A simplified teaching guide — not a substitute for examination. When in doubt, check acuity and refer. Source: NICE CKS Red eye; Prescriber 2024.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RED EYE · COMMON</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Conjunctivitis</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14</a:t>
            </a:r>
            <a:endParaRPr lang="en-US" sz="800" dirty="0"/>
          </a:p>
        </p:txBody>
      </p:sp>
      <p:sp>
        <p:nvSpPr>
          <p:cNvPr id="9" name="Shape 7"/>
          <p:cNvSpPr/>
          <p:nvPr/>
        </p:nvSpPr>
        <p:spPr>
          <a:xfrm>
            <a:off x="9402775" y="1097280"/>
            <a:ext cx="2286000" cy="457200"/>
          </a:xfrm>
          <a:prstGeom prst="roundRect">
            <a:avLst>
              <a:gd name="adj" fmla="val 50000"/>
            </a:avLst>
          </a:prstGeom>
          <a:solidFill>
            <a:srgbClr val="0E8388"/>
          </a:solidFill>
          <a:ln/>
          <a:effectLst>
            <a:outerShdw blurRad="88900" dist="25400" dir="5400000" algn="bl" rotWithShape="0">
              <a:srgbClr val="9AAEBC">
                <a:alpha val="22000"/>
              </a:srgbClr>
            </a:outerShdw>
          </a:effectLst>
        </p:spPr>
      </p:sp>
      <p:sp>
        <p:nvSpPr>
          <p:cNvPr id="10" name="Text 8"/>
          <p:cNvSpPr/>
          <p:nvPr/>
        </p:nvSpPr>
        <p:spPr>
          <a:xfrm>
            <a:off x="9402775" y="1097280"/>
            <a:ext cx="228600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Primary care</a:t>
            </a:r>
            <a:endParaRPr lang="en-US" sz="1200" dirty="0"/>
          </a:p>
        </p:txBody>
      </p:sp>
      <p:sp>
        <p:nvSpPr>
          <p:cNvPr id="11" name="Shape 9"/>
          <p:cNvSpPr/>
          <p:nvPr/>
        </p:nvSpPr>
        <p:spPr>
          <a:xfrm>
            <a:off x="502920" y="1965960"/>
            <a:ext cx="4160520" cy="4023360"/>
          </a:xfrm>
          <a:prstGeom prst="roundRect">
            <a:avLst>
              <a:gd name="adj" fmla="val 136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2" name="Image 0" descr="assets/conjunctivitis.jpeg"/>
          <p:cNvPicPr>
            <a:picLocks noChangeAspect="1"/>
          </p:cNvPicPr>
          <p:nvPr/>
        </p:nvPicPr>
        <p:blipFill>
          <a:blip r:embed="rId3"/>
          <a:stretch>
            <a:fillRect/>
          </a:stretch>
        </p:blipFill>
        <p:spPr>
          <a:xfrm>
            <a:off x="621792" y="2220024"/>
            <a:ext cx="3922776" cy="3131184"/>
          </a:xfrm>
          <a:prstGeom prst="rect">
            <a:avLst/>
          </a:prstGeom>
        </p:spPr>
      </p:pic>
      <p:sp>
        <p:nvSpPr>
          <p:cNvPr id="13" name="Text 10"/>
          <p:cNvSpPr/>
          <p:nvPr/>
        </p:nvSpPr>
        <p:spPr>
          <a:xfrm>
            <a:off x="576072" y="560527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Diffuse redness with discharge</a:t>
            </a:r>
            <a:endParaRPr lang="en-US" sz="1050" dirty="0"/>
          </a:p>
        </p:txBody>
      </p:sp>
      <p:sp>
        <p:nvSpPr>
          <p:cNvPr id="14" name="Shape 11"/>
          <p:cNvSpPr/>
          <p:nvPr/>
        </p:nvSpPr>
        <p:spPr>
          <a:xfrm>
            <a:off x="5074920" y="1965960"/>
            <a:ext cx="6613855" cy="14630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5" name="Shape 12"/>
          <p:cNvSpPr/>
          <p:nvPr/>
        </p:nvSpPr>
        <p:spPr>
          <a:xfrm>
            <a:off x="5074920" y="1965960"/>
            <a:ext cx="82296" cy="1463040"/>
          </a:xfrm>
          <a:prstGeom prst="rect">
            <a:avLst/>
          </a:prstGeom>
          <a:solidFill>
            <a:srgbClr val="0E8388"/>
          </a:solidFill>
          <a:ln/>
        </p:spPr>
      </p:sp>
      <p:sp>
        <p:nvSpPr>
          <p:cNvPr id="16" name="Text 13"/>
          <p:cNvSpPr/>
          <p:nvPr/>
        </p:nvSpPr>
        <p:spPr>
          <a:xfrm>
            <a:off x="5312664" y="211226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Recognise</a:t>
            </a:r>
            <a:endParaRPr lang="en-US" sz="1450" dirty="0"/>
          </a:p>
        </p:txBody>
      </p:sp>
      <p:sp>
        <p:nvSpPr>
          <p:cNvPr id="17" name="Text 14"/>
          <p:cNvSpPr/>
          <p:nvPr/>
        </p:nvSpPr>
        <p:spPr>
          <a:xfrm>
            <a:off x="5312664" y="2514600"/>
            <a:ext cx="6193231" cy="804672"/>
          </a:xfrm>
          <a:prstGeom prst="rect">
            <a:avLst/>
          </a:prstGeom>
          <a:noFill/>
          <a:ln/>
        </p:spPr>
        <p:txBody>
          <a:bodyPr wrap="square" lIns="0" tIns="0" rIns="0" bIns="0" rtlCol="0" anchor="t"/>
          <a:lstStyle/>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Diffuse redness, gritty feeling, normal vision</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Viral/allergic — watery, often both eyes, itch (allergic)</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Bacterial — sticky mucopurulent discharge, lids stuck in morning</a:t>
            </a:r>
            <a:endParaRPr lang="en-US" sz="1250" dirty="0"/>
          </a:p>
        </p:txBody>
      </p:sp>
      <p:sp>
        <p:nvSpPr>
          <p:cNvPr id="18" name="Shape 15"/>
          <p:cNvSpPr/>
          <p:nvPr/>
        </p:nvSpPr>
        <p:spPr>
          <a:xfrm>
            <a:off x="5074920" y="3657600"/>
            <a:ext cx="6613855" cy="14630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9" name="Shape 16"/>
          <p:cNvSpPr/>
          <p:nvPr/>
        </p:nvSpPr>
        <p:spPr>
          <a:xfrm>
            <a:off x="5074920" y="3657600"/>
            <a:ext cx="82296" cy="1463040"/>
          </a:xfrm>
          <a:prstGeom prst="rect">
            <a:avLst/>
          </a:prstGeom>
          <a:solidFill>
            <a:srgbClr val="E0781A"/>
          </a:solidFill>
          <a:ln/>
        </p:spPr>
      </p:sp>
      <p:sp>
        <p:nvSpPr>
          <p:cNvPr id="20" name="Text 17"/>
          <p:cNvSpPr/>
          <p:nvPr/>
        </p:nvSpPr>
        <p:spPr>
          <a:xfrm>
            <a:off x="5312664" y="380390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Manage</a:t>
            </a:r>
            <a:endParaRPr lang="en-US" sz="1450" dirty="0"/>
          </a:p>
        </p:txBody>
      </p:sp>
      <p:sp>
        <p:nvSpPr>
          <p:cNvPr id="21" name="Text 18"/>
          <p:cNvSpPr/>
          <p:nvPr/>
        </p:nvSpPr>
        <p:spPr>
          <a:xfrm>
            <a:off x="5312664" y="4206240"/>
            <a:ext cx="6193231" cy="80467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Most cases are self-limiting and settle within 1–2 weeks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First line: bathe lids, lubricants, hygiene advice; reserve antibiotics for severe or non-resolving cases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If treating bacterial: chloramphenicol 0.5% drops / 1% ointment (fusidic acid is an alternative)</a:t>
            </a:r>
            <a:endParaRPr lang="en-US" sz="1250" dirty="0"/>
          </a:p>
          <a:p>
            <a:pPr marL="177800" indent="-177800">
              <a:spcAft>
                <a:spcPts val="500"/>
              </a:spcAft>
              <a:buSzPct val="100000"/>
              <a:buChar char="•"/>
            </a:pPr>
            <a:r>
              <a:rPr lang="en-US" sz="1250" b="1" dirty="0">
                <a:solidFill>
                  <a:srgbClr val="C0392B"/>
                </a:solidFill>
                <a:latin typeface="Calibri" pitchFamily="34" charset="0"/>
                <a:ea typeface="Calibri" pitchFamily="34" charset="-122"/>
                <a:cs typeface="Calibri" pitchFamily="34" charset="-120"/>
              </a:rPr>
              <a:t>Do NOT give antibiotics for viral conjunctivitis</a:t>
            </a:r>
            <a:endParaRPr lang="en-US" sz="1250" dirty="0"/>
          </a:p>
        </p:txBody>
      </p:sp>
      <p:sp>
        <p:nvSpPr>
          <p:cNvPr id="22" name="Shape 19"/>
          <p:cNvSpPr/>
          <p:nvPr/>
        </p:nvSpPr>
        <p:spPr>
          <a:xfrm>
            <a:off x="5074920" y="5257800"/>
            <a:ext cx="6613855" cy="731520"/>
          </a:xfrm>
          <a:prstGeom prst="roundRect">
            <a:avLst>
              <a:gd name="adj" fmla="val 8750"/>
            </a:avLst>
          </a:prstGeom>
          <a:solidFill>
            <a:srgbClr val="FBECEC"/>
          </a:solidFill>
          <a:ln w="16510">
            <a:solidFill>
              <a:srgbClr val="C0392B"/>
            </a:solidFill>
            <a:prstDash val="solid"/>
          </a:ln>
        </p:spPr>
      </p:sp>
      <p:sp>
        <p:nvSpPr>
          <p:cNvPr id="23" name="Text 20"/>
          <p:cNvSpPr/>
          <p:nvPr/>
        </p:nvSpPr>
        <p:spPr>
          <a:xfrm>
            <a:off x="5303520" y="5257800"/>
            <a:ext cx="6202375" cy="731520"/>
          </a:xfrm>
          <a:prstGeom prst="rect">
            <a:avLst/>
          </a:prstGeom>
          <a:noFill/>
          <a:ln/>
        </p:spPr>
        <p:txBody>
          <a:bodyPr wrap="square" lIns="0" tIns="0" rIns="0" bIns="0" rtlCol="0" anchor="ctr"/>
          <a:lstStyle/>
          <a:p>
            <a:pPr marL="0" indent="0">
              <a:buNone/>
            </a:pPr>
            <a:r>
              <a:rPr lang="en-US" sz="1200" b="1" dirty="0">
                <a:solidFill>
                  <a:srgbClr val="C0392B"/>
                </a:solidFill>
                <a:latin typeface="Calibri" pitchFamily="34" charset="0"/>
                <a:ea typeface="Calibri" pitchFamily="34" charset="-122"/>
                <a:cs typeface="Calibri" pitchFamily="34" charset="-120"/>
              </a:rPr>
              <a:t>🚩 Contact lens wearer with a red eye:</a:t>
            </a:r>
            <a:r>
              <a:rPr lang="en-US" sz="1200" dirty="0">
                <a:solidFill>
                  <a:srgbClr val="1C3E59"/>
                </a:solidFill>
                <a:latin typeface="Calibri" pitchFamily="34" charset="0"/>
                <a:ea typeface="Calibri" pitchFamily="34" charset="-122"/>
                <a:cs typeface="Calibri" pitchFamily="34" charset="-120"/>
              </a:rPr>
              <a:t> refer urgently to exclude microbial / acanthamoeba keratitis.</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RED EYE · COMMON</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Subconjunctival haemorrhage</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15</a:t>
            </a:r>
            <a:endParaRPr lang="en-US" sz="800" dirty="0"/>
          </a:p>
        </p:txBody>
      </p:sp>
      <p:sp>
        <p:nvSpPr>
          <p:cNvPr id="9" name="Shape 7"/>
          <p:cNvSpPr/>
          <p:nvPr/>
        </p:nvSpPr>
        <p:spPr>
          <a:xfrm>
            <a:off x="9402775" y="1097280"/>
            <a:ext cx="2286000" cy="457200"/>
          </a:xfrm>
          <a:prstGeom prst="roundRect">
            <a:avLst>
              <a:gd name="adj" fmla="val 50000"/>
            </a:avLst>
          </a:prstGeom>
          <a:solidFill>
            <a:srgbClr val="0E8388"/>
          </a:solidFill>
          <a:ln/>
          <a:effectLst>
            <a:outerShdw blurRad="88900" dist="25400" dir="5400000" algn="bl" rotWithShape="0">
              <a:srgbClr val="9AAEBC">
                <a:alpha val="22000"/>
              </a:srgbClr>
            </a:outerShdw>
          </a:effectLst>
        </p:spPr>
      </p:sp>
      <p:sp>
        <p:nvSpPr>
          <p:cNvPr id="10" name="Text 8"/>
          <p:cNvSpPr/>
          <p:nvPr/>
        </p:nvSpPr>
        <p:spPr>
          <a:xfrm>
            <a:off x="9402775" y="1097280"/>
            <a:ext cx="228600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Reassure</a:t>
            </a:r>
            <a:endParaRPr lang="en-US" sz="1200" dirty="0"/>
          </a:p>
        </p:txBody>
      </p:sp>
      <p:sp>
        <p:nvSpPr>
          <p:cNvPr id="11" name="Shape 9"/>
          <p:cNvSpPr/>
          <p:nvPr/>
        </p:nvSpPr>
        <p:spPr>
          <a:xfrm>
            <a:off x="502920" y="196596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2" name="Image 0" descr="assets/subconj1.jpeg"/>
          <p:cNvPicPr>
            <a:picLocks noChangeAspect="1"/>
          </p:cNvPicPr>
          <p:nvPr/>
        </p:nvPicPr>
        <p:blipFill>
          <a:blip r:embed="rId3"/>
          <a:stretch>
            <a:fillRect/>
          </a:stretch>
        </p:blipFill>
        <p:spPr>
          <a:xfrm>
            <a:off x="1748758" y="2084832"/>
            <a:ext cx="1668844" cy="1252728"/>
          </a:xfrm>
          <a:prstGeom prst="rect">
            <a:avLst/>
          </a:prstGeom>
        </p:spPr>
      </p:pic>
      <p:sp>
        <p:nvSpPr>
          <p:cNvPr id="13" name="Text 10"/>
          <p:cNvSpPr/>
          <p:nvPr/>
        </p:nvSpPr>
        <p:spPr>
          <a:xfrm>
            <a:off x="576072" y="345643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Flat, bright-red patch; rest of sclera white</a:t>
            </a:r>
            <a:endParaRPr lang="en-US" sz="1050" dirty="0"/>
          </a:p>
        </p:txBody>
      </p:sp>
      <p:sp>
        <p:nvSpPr>
          <p:cNvPr id="14" name="Shape 11"/>
          <p:cNvSpPr/>
          <p:nvPr/>
        </p:nvSpPr>
        <p:spPr>
          <a:xfrm>
            <a:off x="502920" y="411480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5" name="Image 1" descr="assets/subconj2.jpeg"/>
          <p:cNvPicPr>
            <a:picLocks noChangeAspect="1"/>
          </p:cNvPicPr>
          <p:nvPr/>
        </p:nvPicPr>
        <p:blipFill>
          <a:blip r:embed="rId4"/>
          <a:stretch>
            <a:fillRect/>
          </a:stretch>
        </p:blipFill>
        <p:spPr>
          <a:xfrm>
            <a:off x="1731099" y="4233672"/>
            <a:ext cx="1704162" cy="1252728"/>
          </a:xfrm>
          <a:prstGeom prst="rect">
            <a:avLst/>
          </a:prstGeom>
        </p:spPr>
      </p:pic>
      <p:sp>
        <p:nvSpPr>
          <p:cNvPr id="16" name="Text 12"/>
          <p:cNvSpPr/>
          <p:nvPr/>
        </p:nvSpPr>
        <p:spPr>
          <a:xfrm>
            <a:off x="576072" y="560527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Sharply demarcated blood</a:t>
            </a:r>
            <a:endParaRPr lang="en-US" sz="1050" dirty="0"/>
          </a:p>
        </p:txBody>
      </p:sp>
      <p:sp>
        <p:nvSpPr>
          <p:cNvPr id="17" name="Shape 13"/>
          <p:cNvSpPr/>
          <p:nvPr/>
        </p:nvSpPr>
        <p:spPr>
          <a:xfrm>
            <a:off x="5074920" y="1965960"/>
            <a:ext cx="6613855" cy="18973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8" name="Shape 14"/>
          <p:cNvSpPr/>
          <p:nvPr/>
        </p:nvSpPr>
        <p:spPr>
          <a:xfrm>
            <a:off x="5074920" y="1965960"/>
            <a:ext cx="82296" cy="1897380"/>
          </a:xfrm>
          <a:prstGeom prst="rect">
            <a:avLst/>
          </a:prstGeom>
          <a:solidFill>
            <a:srgbClr val="0E8388"/>
          </a:solidFill>
          <a:ln/>
        </p:spPr>
      </p:sp>
      <p:sp>
        <p:nvSpPr>
          <p:cNvPr id="19" name="Text 15"/>
          <p:cNvSpPr/>
          <p:nvPr/>
        </p:nvSpPr>
        <p:spPr>
          <a:xfrm>
            <a:off x="5312664" y="211226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Recognise</a:t>
            </a:r>
            <a:endParaRPr lang="en-US" sz="1450" dirty="0"/>
          </a:p>
        </p:txBody>
      </p:sp>
      <p:sp>
        <p:nvSpPr>
          <p:cNvPr id="20" name="Text 16"/>
          <p:cNvSpPr/>
          <p:nvPr/>
        </p:nvSpPr>
        <p:spPr>
          <a:xfrm>
            <a:off x="5312664" y="2514600"/>
            <a:ext cx="6193231" cy="1239012"/>
          </a:xfrm>
          <a:prstGeom prst="rect">
            <a:avLst/>
          </a:prstGeom>
          <a:noFill/>
          <a:ln/>
        </p:spPr>
        <p:txBody>
          <a:bodyPr wrap="square" lIns="0" tIns="0" rIns="0" bIns="0" rtlCol="0" anchor="t"/>
          <a:lstStyle/>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Painless, flat, bright-red patch on the white of the eye</a:t>
            </a:r>
            <a:endParaRPr lang="en-US" sz="1250" dirty="0"/>
          </a:p>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Vision normal; no discharge; sharply edged</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Often spontaneous, or after coughing/straining/minor trauma</a:t>
            </a:r>
            <a:endParaRPr lang="en-US" sz="1250" dirty="0"/>
          </a:p>
        </p:txBody>
      </p:sp>
      <p:sp>
        <p:nvSpPr>
          <p:cNvPr id="21" name="Shape 17"/>
          <p:cNvSpPr/>
          <p:nvPr/>
        </p:nvSpPr>
        <p:spPr>
          <a:xfrm>
            <a:off x="5074920" y="4091940"/>
            <a:ext cx="6613855" cy="18973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2" name="Shape 18"/>
          <p:cNvSpPr/>
          <p:nvPr/>
        </p:nvSpPr>
        <p:spPr>
          <a:xfrm>
            <a:off x="5074920" y="4091940"/>
            <a:ext cx="82296" cy="1897380"/>
          </a:xfrm>
          <a:prstGeom prst="rect">
            <a:avLst/>
          </a:prstGeom>
          <a:solidFill>
            <a:srgbClr val="E0781A"/>
          </a:solidFill>
          <a:ln/>
        </p:spPr>
      </p:sp>
      <p:sp>
        <p:nvSpPr>
          <p:cNvPr id="23" name="Text 19"/>
          <p:cNvSpPr/>
          <p:nvPr/>
        </p:nvSpPr>
        <p:spPr>
          <a:xfrm>
            <a:off x="5312664" y="423824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Manage</a:t>
            </a:r>
            <a:endParaRPr lang="en-US" sz="1450" dirty="0"/>
          </a:p>
        </p:txBody>
      </p:sp>
      <p:sp>
        <p:nvSpPr>
          <p:cNvPr id="24" name="Text 20"/>
          <p:cNvSpPr/>
          <p:nvPr/>
        </p:nvSpPr>
        <p:spPr>
          <a:xfrm>
            <a:off x="5312664" y="4640580"/>
            <a:ext cx="6193231" cy="123901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Benign — reassure; resolves over 1–2 weeks like a bruise</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Check blood pressure; ask about anticoagulants/antiplatelets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If recurrent or spontaneous, review BP and consider clotting screen</a:t>
            </a:r>
            <a:endParaRPr lang="en-US" sz="1250" dirty="0"/>
          </a:p>
          <a:p>
            <a:pPr marL="177800" indent="-177800">
              <a:spcAft>
                <a:spcPts val="500"/>
              </a:spcAft>
              <a:buSzPct val="100000"/>
              <a:buChar char="•"/>
            </a:pPr>
            <a:r>
              <a:rPr lang="en-US" sz="1250" dirty="0">
                <a:solidFill>
                  <a:srgbClr val="C0392B"/>
                </a:solidFill>
                <a:latin typeface="Calibri" pitchFamily="34" charset="0"/>
                <a:ea typeface="Calibri" pitchFamily="34" charset="-122"/>
                <a:cs typeface="Calibri" pitchFamily="34" charset="-120"/>
              </a:rPr>
              <a:t>Refer if associated with trauma, pain or reduced vision</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RED EYE · THE WHITE OF THE EYE</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Episcleritis vs scleritis — a crucial distinction</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16</a:t>
            </a:r>
            <a:endParaRPr lang="en-US" sz="800" dirty="0"/>
          </a:p>
        </p:txBody>
      </p:sp>
      <p:sp>
        <p:nvSpPr>
          <p:cNvPr id="9" name="Shape 7"/>
          <p:cNvSpPr/>
          <p:nvPr/>
        </p:nvSpPr>
        <p:spPr>
          <a:xfrm>
            <a:off x="502920" y="1965960"/>
            <a:ext cx="32461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episcleritis1.jpeg"/>
          <p:cNvPicPr>
            <a:picLocks noChangeAspect="1"/>
          </p:cNvPicPr>
          <p:nvPr/>
        </p:nvPicPr>
        <p:blipFill>
          <a:blip r:embed="rId3"/>
          <a:stretch>
            <a:fillRect/>
          </a:stretch>
        </p:blipFill>
        <p:spPr>
          <a:xfrm>
            <a:off x="1177931" y="2084832"/>
            <a:ext cx="1896097" cy="1252728"/>
          </a:xfrm>
          <a:prstGeom prst="rect">
            <a:avLst/>
          </a:prstGeom>
        </p:spPr>
      </p:pic>
      <p:sp>
        <p:nvSpPr>
          <p:cNvPr id="11" name="Text 8"/>
          <p:cNvSpPr/>
          <p:nvPr/>
        </p:nvSpPr>
        <p:spPr>
          <a:xfrm>
            <a:off x="576072" y="3456432"/>
            <a:ext cx="30998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Episcleritis — sectoral redness</a:t>
            </a:r>
            <a:endParaRPr lang="en-US" sz="1050" dirty="0"/>
          </a:p>
        </p:txBody>
      </p:sp>
      <p:sp>
        <p:nvSpPr>
          <p:cNvPr id="12" name="Shape 9"/>
          <p:cNvSpPr/>
          <p:nvPr/>
        </p:nvSpPr>
        <p:spPr>
          <a:xfrm>
            <a:off x="502920" y="3977640"/>
            <a:ext cx="3246120" cy="2011680"/>
          </a:xfrm>
          <a:prstGeom prst="roundRect">
            <a:avLst>
              <a:gd name="adj" fmla="val 27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3" name="Image 1" descr="assets/scleritis.jpeg"/>
          <p:cNvPicPr>
            <a:picLocks noChangeAspect="1"/>
          </p:cNvPicPr>
          <p:nvPr/>
        </p:nvPicPr>
        <p:blipFill>
          <a:blip r:embed="rId4"/>
          <a:stretch>
            <a:fillRect/>
          </a:stretch>
        </p:blipFill>
        <p:spPr>
          <a:xfrm>
            <a:off x="1117482" y="4096512"/>
            <a:ext cx="2016996" cy="1389888"/>
          </a:xfrm>
          <a:prstGeom prst="rect">
            <a:avLst/>
          </a:prstGeom>
        </p:spPr>
      </p:pic>
      <p:sp>
        <p:nvSpPr>
          <p:cNvPr id="14" name="Text 10"/>
          <p:cNvSpPr/>
          <p:nvPr/>
        </p:nvSpPr>
        <p:spPr>
          <a:xfrm>
            <a:off x="576072" y="5605272"/>
            <a:ext cx="30998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Scleritis — deep, intense redness</a:t>
            </a:r>
            <a:endParaRPr lang="en-US" sz="1050" dirty="0"/>
          </a:p>
        </p:txBody>
      </p:sp>
      <p:sp>
        <p:nvSpPr>
          <p:cNvPr id="15" name="Shape 11"/>
          <p:cNvSpPr/>
          <p:nvPr/>
        </p:nvSpPr>
        <p:spPr>
          <a:xfrm>
            <a:off x="3977640" y="1965960"/>
            <a:ext cx="3718408" cy="2788920"/>
          </a:xfrm>
          <a:prstGeom prst="roundRect">
            <a:avLst>
              <a:gd name="adj" fmla="val 2623"/>
            </a:avLst>
          </a:prstGeom>
          <a:solidFill>
            <a:srgbClr val="E6F3F1"/>
          </a:solidFill>
          <a:ln w="16510">
            <a:solidFill>
              <a:srgbClr val="0E8388"/>
            </a:solidFill>
            <a:prstDash val="solid"/>
          </a:ln>
          <a:effectLst>
            <a:outerShdw blurRad="88900" dist="25400" dir="5400000" algn="bl" rotWithShape="0">
              <a:srgbClr val="9AAEBC">
                <a:alpha val="22000"/>
              </a:srgbClr>
            </a:outerShdw>
          </a:effectLst>
        </p:spPr>
      </p:sp>
      <p:sp>
        <p:nvSpPr>
          <p:cNvPr id="16" name="Text 12"/>
          <p:cNvSpPr/>
          <p:nvPr/>
        </p:nvSpPr>
        <p:spPr>
          <a:xfrm>
            <a:off x="4206240" y="2103120"/>
            <a:ext cx="3352648" cy="365760"/>
          </a:xfrm>
          <a:prstGeom prst="rect">
            <a:avLst/>
          </a:prstGeom>
          <a:noFill/>
          <a:ln/>
        </p:spPr>
        <p:txBody>
          <a:bodyPr wrap="square" lIns="0" tIns="0" rIns="0" bIns="0" rtlCol="0" anchor="ctr"/>
          <a:lstStyle/>
          <a:p>
            <a:pPr marL="0" indent="0">
              <a:buNone/>
            </a:pPr>
            <a:r>
              <a:rPr lang="en-US" sz="1500" b="1" dirty="0">
                <a:solidFill>
                  <a:srgbClr val="0B6468"/>
                </a:solidFill>
                <a:latin typeface="Trebuchet MS" pitchFamily="34" charset="0"/>
                <a:ea typeface="Trebuchet MS" pitchFamily="34" charset="-122"/>
                <a:cs typeface="Trebuchet MS" pitchFamily="34" charset="-120"/>
              </a:rPr>
              <a:t>EPISCLERITIS</a:t>
            </a:r>
            <a:endParaRPr lang="en-US" sz="1500" dirty="0"/>
          </a:p>
        </p:txBody>
      </p:sp>
      <p:sp>
        <p:nvSpPr>
          <p:cNvPr id="17" name="Text 13"/>
          <p:cNvSpPr/>
          <p:nvPr/>
        </p:nvSpPr>
        <p:spPr>
          <a:xfrm>
            <a:off x="4251960" y="2542032"/>
            <a:ext cx="3215488" cy="2103120"/>
          </a:xfrm>
          <a:prstGeom prst="rect">
            <a:avLst/>
          </a:prstGeom>
          <a:noFill/>
          <a:ln/>
        </p:spPr>
        <p:txBody>
          <a:bodyPr wrap="square" lIns="0" tIns="0" rIns="0" bIns="0" rtlCol="0" anchor="t"/>
          <a:lstStyle/>
          <a:p>
            <a:pPr marL="152400" indent="-152400">
              <a:spcAft>
                <a:spcPts val="600"/>
              </a:spcAft>
              <a:buSzPct val="100000"/>
              <a:buChar char="•"/>
            </a:pPr>
            <a:r>
              <a:rPr lang="en-US" sz="1250" dirty="0">
                <a:solidFill>
                  <a:srgbClr val="1C3E59"/>
                </a:solidFill>
                <a:latin typeface="Calibri" pitchFamily="34" charset="0"/>
                <a:ea typeface="Calibri" pitchFamily="34" charset="-122"/>
                <a:cs typeface="Calibri" pitchFamily="34" charset="-120"/>
              </a:rPr>
              <a:t>Mild or no pain</a:t>
            </a:r>
            <a:endParaRPr lang="en-US" sz="1250" dirty="0"/>
          </a:p>
          <a:p>
            <a:pPr marL="152400" indent="-152400">
              <a:spcAft>
                <a:spcPts val="600"/>
              </a:spcAft>
              <a:buSzPct val="100000"/>
              <a:buChar char="•"/>
            </a:pPr>
            <a:r>
              <a:rPr lang="en-US" sz="1250" dirty="0">
                <a:solidFill>
                  <a:srgbClr val="1C3E59"/>
                </a:solidFill>
                <a:latin typeface="Calibri" pitchFamily="34" charset="0"/>
                <a:ea typeface="Calibri" pitchFamily="34" charset="-122"/>
                <a:cs typeface="Calibri" pitchFamily="34" charset="-120"/>
              </a:rPr>
              <a:t>Vision normal</a:t>
            </a:r>
            <a:endParaRPr lang="en-US" sz="1250" dirty="0"/>
          </a:p>
          <a:p>
            <a:pPr marL="152400" indent="-152400">
              <a:spcAft>
                <a:spcPts val="600"/>
              </a:spcAft>
              <a:buSzPct val="100000"/>
              <a:buChar char="•"/>
            </a:pPr>
            <a:r>
              <a:rPr lang="en-US" sz="1250" dirty="0">
                <a:solidFill>
                  <a:srgbClr val="1C3E59"/>
                </a:solidFill>
                <a:latin typeface="Calibri" pitchFamily="34" charset="0"/>
                <a:ea typeface="Calibri" pitchFamily="34" charset="-122"/>
                <a:cs typeface="Calibri" pitchFamily="34" charset="-120"/>
              </a:rPr>
              <a:t>Benign, self-limiting (1–2 weeks)</a:t>
            </a:r>
            <a:endParaRPr lang="en-US" sz="1250" dirty="0"/>
          </a:p>
          <a:p>
            <a:pPr marL="152400" indent="-152400">
              <a:buSzPct val="100000"/>
              <a:buChar char="•"/>
            </a:pPr>
            <a:r>
              <a:rPr lang="en-US" sz="1250" b="1" dirty="0">
                <a:solidFill>
                  <a:srgbClr val="0B6468"/>
                </a:solidFill>
                <a:latin typeface="Calibri" pitchFamily="34" charset="0"/>
                <a:ea typeface="Calibri" pitchFamily="34" charset="-122"/>
                <a:cs typeface="Calibri" pitchFamily="34" charset="-120"/>
              </a:rPr>
              <a:t>Reassure ± lubricants ± oral NSAID</a:t>
            </a:r>
            <a:endParaRPr lang="en-US" sz="1250" dirty="0"/>
          </a:p>
        </p:txBody>
      </p:sp>
      <p:sp>
        <p:nvSpPr>
          <p:cNvPr id="18" name="Shape 14"/>
          <p:cNvSpPr/>
          <p:nvPr/>
        </p:nvSpPr>
        <p:spPr>
          <a:xfrm>
            <a:off x="7970368" y="1965960"/>
            <a:ext cx="3718408" cy="2788920"/>
          </a:xfrm>
          <a:prstGeom prst="roundRect">
            <a:avLst>
              <a:gd name="adj" fmla="val 2623"/>
            </a:avLst>
          </a:prstGeom>
          <a:solidFill>
            <a:srgbClr val="FBECEC"/>
          </a:solidFill>
          <a:ln w="19050">
            <a:solidFill>
              <a:srgbClr val="C0392B"/>
            </a:solidFill>
            <a:prstDash val="solid"/>
          </a:ln>
          <a:effectLst>
            <a:outerShdw blurRad="88900" dist="25400" dir="5400000" algn="bl" rotWithShape="0">
              <a:srgbClr val="9AAEBC">
                <a:alpha val="22000"/>
              </a:srgbClr>
            </a:outerShdw>
          </a:effectLst>
        </p:spPr>
      </p:sp>
      <p:sp>
        <p:nvSpPr>
          <p:cNvPr id="19" name="Text 15"/>
          <p:cNvSpPr/>
          <p:nvPr/>
        </p:nvSpPr>
        <p:spPr>
          <a:xfrm>
            <a:off x="8198968" y="2103120"/>
            <a:ext cx="3352648" cy="365760"/>
          </a:xfrm>
          <a:prstGeom prst="rect">
            <a:avLst/>
          </a:prstGeom>
          <a:noFill/>
          <a:ln/>
        </p:spPr>
        <p:txBody>
          <a:bodyPr wrap="square" lIns="0" tIns="0" rIns="0" bIns="0" rtlCol="0" anchor="ctr"/>
          <a:lstStyle/>
          <a:p>
            <a:pPr marL="0" indent="0">
              <a:buNone/>
            </a:pPr>
            <a:r>
              <a:rPr lang="en-US" sz="1500" b="1" dirty="0">
                <a:solidFill>
                  <a:srgbClr val="C0392B"/>
                </a:solidFill>
                <a:latin typeface="Trebuchet MS" pitchFamily="34" charset="0"/>
                <a:ea typeface="Trebuchet MS" pitchFamily="34" charset="-122"/>
                <a:cs typeface="Trebuchet MS" pitchFamily="34" charset="-120"/>
              </a:rPr>
              <a:t>SCLERITIS</a:t>
            </a:r>
            <a:endParaRPr lang="en-US" sz="1500" dirty="0"/>
          </a:p>
        </p:txBody>
      </p:sp>
      <p:sp>
        <p:nvSpPr>
          <p:cNvPr id="20" name="Text 16"/>
          <p:cNvSpPr/>
          <p:nvPr/>
        </p:nvSpPr>
        <p:spPr>
          <a:xfrm>
            <a:off x="8244688" y="2542032"/>
            <a:ext cx="3215488" cy="2103120"/>
          </a:xfrm>
          <a:prstGeom prst="rect">
            <a:avLst/>
          </a:prstGeom>
          <a:noFill/>
          <a:ln/>
        </p:spPr>
        <p:txBody>
          <a:bodyPr wrap="square" lIns="0" tIns="0" rIns="0" bIns="0" rtlCol="0" anchor="t"/>
          <a:lstStyle/>
          <a:p>
            <a:pPr marL="152400" indent="-152400">
              <a:spcAft>
                <a:spcPts val="600"/>
              </a:spcAft>
              <a:buSzPct val="100000"/>
              <a:buChar char="•"/>
            </a:pPr>
            <a:r>
              <a:rPr lang="en-US" sz="1250" dirty="0">
                <a:solidFill>
                  <a:srgbClr val="1C3E59"/>
                </a:solidFill>
                <a:latin typeface="Calibri" pitchFamily="34" charset="0"/>
                <a:ea typeface="Calibri" pitchFamily="34" charset="-122"/>
                <a:cs typeface="Calibri" pitchFamily="34" charset="-120"/>
              </a:rPr>
              <a:t>Severe, deep, “boring” pain — may wake from sleep</a:t>
            </a:r>
            <a:endParaRPr lang="en-US" sz="1250" dirty="0"/>
          </a:p>
          <a:p>
            <a:pPr marL="152400" indent="-152400">
              <a:spcAft>
                <a:spcPts val="600"/>
              </a:spcAft>
              <a:buSzPct val="100000"/>
              <a:buChar char="•"/>
            </a:pPr>
            <a:r>
              <a:rPr lang="en-US" sz="1250" dirty="0">
                <a:solidFill>
                  <a:srgbClr val="1C3E59"/>
                </a:solidFill>
                <a:latin typeface="Calibri" pitchFamily="34" charset="0"/>
                <a:ea typeface="Calibri" pitchFamily="34" charset="-122"/>
                <a:cs typeface="Calibri" pitchFamily="34" charset="-120"/>
              </a:rPr>
              <a:t>Globe tender to touch; vision may be affected</a:t>
            </a:r>
            <a:endParaRPr lang="en-US" sz="1250" dirty="0"/>
          </a:p>
          <a:p>
            <a:pPr marL="152400" indent="-152400">
              <a:spcAft>
                <a:spcPts val="600"/>
              </a:spcAft>
              <a:buSzPct val="100000"/>
              <a:buChar char="•"/>
            </a:pPr>
            <a:r>
              <a:rPr lang="en-US" sz="1250" dirty="0">
                <a:solidFill>
                  <a:srgbClr val="1C3E59"/>
                </a:solidFill>
                <a:latin typeface="Calibri" pitchFamily="34" charset="0"/>
                <a:ea typeface="Calibri" pitchFamily="34" charset="-122"/>
                <a:cs typeface="Calibri" pitchFamily="34" charset="-120"/>
              </a:rPr>
              <a:t>~½ have systemic disease (e.g. RA, vasculitis)</a:t>
            </a:r>
            <a:endParaRPr lang="en-US" sz="1250" dirty="0"/>
          </a:p>
          <a:p>
            <a:pPr marL="152400" indent="-152400">
              <a:buSzPct val="100000"/>
              <a:buChar char="•"/>
            </a:pPr>
            <a:r>
              <a:rPr lang="en-US" sz="1250" b="1" dirty="0">
                <a:solidFill>
                  <a:srgbClr val="C0392B"/>
                </a:solidFill>
                <a:latin typeface="Calibri" pitchFamily="34" charset="0"/>
                <a:ea typeface="Calibri" pitchFamily="34" charset="-122"/>
                <a:cs typeface="Calibri" pitchFamily="34" charset="-120"/>
              </a:rPr>
              <a:t>Sight-threatening → urgent referral</a:t>
            </a:r>
            <a:endParaRPr lang="en-US" sz="1250" dirty="0"/>
          </a:p>
        </p:txBody>
      </p:sp>
      <p:sp>
        <p:nvSpPr>
          <p:cNvPr id="21" name="Shape 17"/>
          <p:cNvSpPr/>
          <p:nvPr/>
        </p:nvSpPr>
        <p:spPr>
          <a:xfrm>
            <a:off x="3977640" y="4892040"/>
            <a:ext cx="7711135" cy="1097280"/>
          </a:xfrm>
          <a:prstGeom prst="roundRect">
            <a:avLst>
              <a:gd name="adj" fmla="val 5833"/>
            </a:avLst>
          </a:prstGeom>
          <a:solidFill>
            <a:srgbClr val="1C3E59"/>
          </a:solidFill>
          <a:ln/>
          <a:effectLst>
            <a:outerShdw blurRad="88900" dist="25400" dir="5400000" algn="bl" rotWithShape="0">
              <a:srgbClr val="9AAEBC">
                <a:alpha val="22000"/>
              </a:srgbClr>
            </a:outerShdw>
          </a:effectLst>
        </p:spPr>
      </p:sp>
      <p:sp>
        <p:nvSpPr>
          <p:cNvPr id="22" name="Text 18"/>
          <p:cNvSpPr/>
          <p:nvPr/>
        </p:nvSpPr>
        <p:spPr>
          <a:xfrm>
            <a:off x="4142232" y="4892040"/>
            <a:ext cx="731520" cy="1097280"/>
          </a:xfrm>
          <a:prstGeom prst="rect">
            <a:avLst/>
          </a:prstGeom>
          <a:noFill/>
          <a:ln/>
        </p:spPr>
        <p:txBody>
          <a:bodyPr wrap="square" lIns="0" tIns="0" rIns="0" bIns="0" rtlCol="0" anchor="ctr"/>
          <a:lstStyle/>
          <a:p>
            <a:pPr marL="0" indent="0" algn="ctr">
              <a:buNone/>
            </a:pPr>
            <a:r>
              <a:rPr lang="en-US" sz="2600" b="1" dirty="0">
                <a:solidFill>
                  <a:srgbClr val="FFFFFF"/>
                </a:solidFill>
                <a:latin typeface="Trebuchet MS" pitchFamily="34" charset="0"/>
                <a:ea typeface="Trebuchet MS" pitchFamily="34" charset="-122"/>
                <a:cs typeface="Trebuchet MS" pitchFamily="34" charset="-120"/>
              </a:rPr>
              <a:t>💧</a:t>
            </a:r>
            <a:endParaRPr lang="en-US" sz="2600" dirty="0"/>
          </a:p>
        </p:txBody>
      </p:sp>
      <p:sp>
        <p:nvSpPr>
          <p:cNvPr id="23" name="Text 19"/>
          <p:cNvSpPr/>
          <p:nvPr/>
        </p:nvSpPr>
        <p:spPr>
          <a:xfrm>
            <a:off x="4846320" y="4983480"/>
            <a:ext cx="6705295" cy="91440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Bedside test (phenylephrine 2.5–10%)
</a:t>
            </a:r>
            <a:endParaRPr lang="en-US" sz="1400" dirty="0"/>
          </a:p>
          <a:p>
            <a:pPr marL="0" indent="0">
              <a:buNone/>
            </a:pPr>
            <a:r>
              <a:rPr lang="en-US" sz="1150" dirty="0">
                <a:solidFill>
                  <a:srgbClr val="FFF4EC"/>
                </a:solidFill>
                <a:latin typeface="Calibri" pitchFamily="34" charset="0"/>
                <a:ea typeface="Calibri" pitchFamily="34" charset="-122"/>
                <a:cs typeface="Calibri" pitchFamily="34" charset="-120"/>
              </a:rPr>
              <a:t>It blanches the superficial vessels of episcleritis, but NOT the deeper vessels of scleritis. Source: NICE CKS; Prescriber 2024.</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RED EYE · SIGHT-THREATENING</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Keratitis — HSV &amp; herpes zoster</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17</a:t>
            </a:r>
            <a:endParaRPr lang="en-US" sz="800" dirty="0"/>
          </a:p>
        </p:txBody>
      </p:sp>
      <p:sp>
        <p:nvSpPr>
          <p:cNvPr id="9" name="Shape 7"/>
          <p:cNvSpPr/>
          <p:nvPr/>
        </p:nvSpPr>
        <p:spPr>
          <a:xfrm>
            <a:off x="9402775" y="1097280"/>
            <a:ext cx="2286000" cy="457200"/>
          </a:xfrm>
          <a:prstGeom prst="roundRect">
            <a:avLst>
              <a:gd name="adj" fmla="val 50000"/>
            </a:avLst>
          </a:prstGeom>
          <a:solidFill>
            <a:srgbClr val="C0392B"/>
          </a:solidFill>
          <a:ln/>
          <a:effectLst>
            <a:outerShdw blurRad="88900" dist="25400" dir="5400000" algn="bl" rotWithShape="0">
              <a:srgbClr val="9AAEBC">
                <a:alpha val="22000"/>
              </a:srgbClr>
            </a:outerShdw>
          </a:effectLst>
        </p:spPr>
      </p:sp>
      <p:sp>
        <p:nvSpPr>
          <p:cNvPr id="10" name="Text 8"/>
          <p:cNvSpPr/>
          <p:nvPr/>
        </p:nvSpPr>
        <p:spPr>
          <a:xfrm>
            <a:off x="9402775" y="1097280"/>
            <a:ext cx="228600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REFER TODAY</a:t>
            </a:r>
            <a:endParaRPr lang="en-US" sz="1200" dirty="0"/>
          </a:p>
        </p:txBody>
      </p:sp>
      <p:sp>
        <p:nvSpPr>
          <p:cNvPr id="11" name="Shape 9"/>
          <p:cNvSpPr/>
          <p:nvPr/>
        </p:nvSpPr>
        <p:spPr>
          <a:xfrm>
            <a:off x="502920" y="196596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2" name="Image 0" descr="assets/keratitis_dendrite.jpeg"/>
          <p:cNvPicPr>
            <a:picLocks noChangeAspect="1"/>
          </p:cNvPicPr>
          <p:nvPr/>
        </p:nvPicPr>
        <p:blipFill>
          <a:blip r:embed="rId3"/>
          <a:stretch>
            <a:fillRect/>
          </a:stretch>
        </p:blipFill>
        <p:spPr>
          <a:xfrm>
            <a:off x="1643634" y="2084832"/>
            <a:ext cx="1879092" cy="1252728"/>
          </a:xfrm>
          <a:prstGeom prst="rect">
            <a:avLst/>
          </a:prstGeom>
        </p:spPr>
      </p:pic>
      <p:sp>
        <p:nvSpPr>
          <p:cNvPr id="13" name="Text 10"/>
          <p:cNvSpPr/>
          <p:nvPr/>
        </p:nvSpPr>
        <p:spPr>
          <a:xfrm>
            <a:off x="576072" y="345643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Dendritic ulcer (fluorescein, blue light)</a:t>
            </a:r>
            <a:endParaRPr lang="en-US" sz="1050" dirty="0"/>
          </a:p>
        </p:txBody>
      </p:sp>
      <p:sp>
        <p:nvSpPr>
          <p:cNvPr id="14" name="Shape 11"/>
          <p:cNvSpPr/>
          <p:nvPr/>
        </p:nvSpPr>
        <p:spPr>
          <a:xfrm>
            <a:off x="502920" y="4114800"/>
            <a:ext cx="194310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5" name="Image 1" descr="assets/keratitis_red1.jpeg"/>
          <p:cNvPicPr>
            <a:picLocks noChangeAspect="1"/>
          </p:cNvPicPr>
          <p:nvPr/>
        </p:nvPicPr>
        <p:blipFill>
          <a:blip r:embed="rId4"/>
          <a:stretch>
            <a:fillRect/>
          </a:stretch>
        </p:blipFill>
        <p:spPr>
          <a:xfrm>
            <a:off x="669798" y="4233672"/>
            <a:ext cx="1609344" cy="1252728"/>
          </a:xfrm>
          <a:prstGeom prst="rect">
            <a:avLst/>
          </a:prstGeom>
        </p:spPr>
      </p:pic>
      <p:sp>
        <p:nvSpPr>
          <p:cNvPr id="16" name="Text 12"/>
          <p:cNvSpPr/>
          <p:nvPr/>
        </p:nvSpPr>
        <p:spPr>
          <a:xfrm>
            <a:off x="576072" y="5605272"/>
            <a:ext cx="17967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Herpes zoster keratitis</a:t>
            </a:r>
            <a:endParaRPr lang="en-US" sz="1050" dirty="0"/>
          </a:p>
        </p:txBody>
      </p:sp>
      <p:sp>
        <p:nvSpPr>
          <p:cNvPr id="17" name="Shape 13"/>
          <p:cNvSpPr/>
          <p:nvPr/>
        </p:nvSpPr>
        <p:spPr>
          <a:xfrm>
            <a:off x="2720340" y="4114800"/>
            <a:ext cx="194310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8" name="Image 2" descr="assets/keratitis_red2.jpeg"/>
          <p:cNvPicPr>
            <a:picLocks noChangeAspect="1"/>
          </p:cNvPicPr>
          <p:nvPr/>
        </p:nvPicPr>
        <p:blipFill>
          <a:blip r:embed="rId5"/>
          <a:stretch>
            <a:fillRect/>
          </a:stretch>
        </p:blipFill>
        <p:spPr>
          <a:xfrm>
            <a:off x="2839212" y="4278830"/>
            <a:ext cx="1705356" cy="1162411"/>
          </a:xfrm>
          <a:prstGeom prst="rect">
            <a:avLst/>
          </a:prstGeom>
        </p:spPr>
      </p:pic>
      <p:sp>
        <p:nvSpPr>
          <p:cNvPr id="19" name="Text 14"/>
          <p:cNvSpPr/>
          <p:nvPr/>
        </p:nvSpPr>
        <p:spPr>
          <a:xfrm>
            <a:off x="2793492" y="5605272"/>
            <a:ext cx="17967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Inflamed, painful eye</a:t>
            </a:r>
            <a:endParaRPr lang="en-US" sz="1050" dirty="0"/>
          </a:p>
        </p:txBody>
      </p:sp>
      <p:sp>
        <p:nvSpPr>
          <p:cNvPr id="20" name="Shape 15"/>
          <p:cNvSpPr/>
          <p:nvPr/>
        </p:nvSpPr>
        <p:spPr>
          <a:xfrm>
            <a:off x="5074920" y="1965960"/>
            <a:ext cx="6613855" cy="14630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1" name="Shape 16"/>
          <p:cNvSpPr/>
          <p:nvPr/>
        </p:nvSpPr>
        <p:spPr>
          <a:xfrm>
            <a:off x="5074920" y="1965960"/>
            <a:ext cx="82296" cy="1463040"/>
          </a:xfrm>
          <a:prstGeom prst="rect">
            <a:avLst/>
          </a:prstGeom>
          <a:solidFill>
            <a:srgbClr val="C0392B"/>
          </a:solidFill>
          <a:ln/>
        </p:spPr>
      </p:sp>
      <p:sp>
        <p:nvSpPr>
          <p:cNvPr id="22" name="Text 17"/>
          <p:cNvSpPr/>
          <p:nvPr/>
        </p:nvSpPr>
        <p:spPr>
          <a:xfrm>
            <a:off x="5312664" y="211226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Herpes simplex keratitis</a:t>
            </a:r>
            <a:endParaRPr lang="en-US" sz="1450" dirty="0"/>
          </a:p>
        </p:txBody>
      </p:sp>
      <p:sp>
        <p:nvSpPr>
          <p:cNvPr id="23" name="Text 18"/>
          <p:cNvSpPr/>
          <p:nvPr/>
        </p:nvSpPr>
        <p:spPr>
          <a:xfrm>
            <a:off x="5312664" y="2514600"/>
            <a:ext cx="6193231" cy="804672"/>
          </a:xfrm>
          <a:prstGeom prst="rect">
            <a:avLst/>
          </a:prstGeom>
          <a:noFill/>
          <a:ln/>
        </p:spPr>
        <p:txBody>
          <a:bodyPr wrap="square" lIns="0" tIns="0" rIns="0" bIns="0" rtlCol="0" anchor="t"/>
          <a:lstStyle/>
          <a:p>
            <a:pPr marL="177800" indent="-177800">
              <a:spcAft>
                <a:spcPts val="500"/>
              </a:spcAft>
              <a:buSzPct val="100000"/>
              <a:buChar char="•"/>
            </a:pPr>
            <a:r>
              <a:rPr lang="en-US" sz="1200" b="1" dirty="0">
                <a:solidFill>
                  <a:srgbClr val="1C3E59"/>
                </a:solidFill>
                <a:latin typeface="Calibri" pitchFamily="34" charset="0"/>
                <a:ea typeface="Calibri" pitchFamily="34" charset="-122"/>
                <a:cs typeface="Calibri" pitchFamily="34" charset="-120"/>
              </a:rPr>
              <a:t>Painful red eye with a branching (dendritic) ulcer that stains with fluorescein</a:t>
            </a:r>
            <a:endParaRPr lang="en-US" sz="1200" dirty="0"/>
          </a:p>
          <a:p>
            <a:pPr marL="177800" indent="-177800">
              <a:spcAft>
                <a:spcPts val="500"/>
              </a:spcAft>
              <a:buSzPct val="100000"/>
              <a:buChar char="•"/>
            </a:pPr>
            <a:r>
              <a:rPr lang="en-US" sz="1200" dirty="0">
                <a:solidFill>
                  <a:srgbClr val="1C3E59"/>
                </a:solidFill>
                <a:latin typeface="Calibri" pitchFamily="34" charset="0"/>
                <a:ea typeface="Calibri" pitchFamily="34" charset="-122"/>
                <a:cs typeface="Calibri" pitchFamily="34" charset="-120"/>
              </a:rPr>
              <a:t>Refer urgently; treated with topical/oral antivirals (e.g. aciclovir) under specialist care</a:t>
            </a:r>
            <a:endParaRPr lang="en-US" sz="1200" dirty="0"/>
          </a:p>
        </p:txBody>
      </p:sp>
      <p:sp>
        <p:nvSpPr>
          <p:cNvPr id="24" name="Shape 19"/>
          <p:cNvSpPr/>
          <p:nvPr/>
        </p:nvSpPr>
        <p:spPr>
          <a:xfrm>
            <a:off x="5074920" y="3657600"/>
            <a:ext cx="6613855" cy="14630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5" name="Shape 20"/>
          <p:cNvSpPr/>
          <p:nvPr/>
        </p:nvSpPr>
        <p:spPr>
          <a:xfrm>
            <a:off x="5074920" y="3657600"/>
            <a:ext cx="82296" cy="1463040"/>
          </a:xfrm>
          <a:prstGeom prst="rect">
            <a:avLst/>
          </a:prstGeom>
          <a:solidFill>
            <a:srgbClr val="E0781A"/>
          </a:solidFill>
          <a:ln/>
        </p:spPr>
      </p:sp>
      <p:sp>
        <p:nvSpPr>
          <p:cNvPr id="26" name="Text 21"/>
          <p:cNvSpPr/>
          <p:nvPr/>
        </p:nvSpPr>
        <p:spPr>
          <a:xfrm>
            <a:off x="5312664" y="380390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Herpes zoster ophthalmicus (shingles, V1)</a:t>
            </a:r>
            <a:endParaRPr lang="en-US" sz="1450" dirty="0"/>
          </a:p>
        </p:txBody>
      </p:sp>
      <p:sp>
        <p:nvSpPr>
          <p:cNvPr id="27" name="Text 22"/>
          <p:cNvSpPr/>
          <p:nvPr/>
        </p:nvSpPr>
        <p:spPr>
          <a:xfrm>
            <a:off x="5312664" y="4206240"/>
            <a:ext cx="6193231" cy="804672"/>
          </a:xfrm>
          <a:prstGeom prst="rect">
            <a:avLst/>
          </a:prstGeom>
          <a:noFill/>
          <a:ln/>
        </p:spPr>
        <p:txBody>
          <a:bodyPr wrap="square" lIns="0" tIns="0" rIns="0" bIns="0" rtlCol="0" anchor="t"/>
          <a:lstStyle/>
          <a:p>
            <a:pPr marL="177800" indent="-177800">
              <a:spcAft>
                <a:spcPts val="500"/>
              </a:spcAft>
              <a:buSzPct val="100000"/>
              <a:buChar char="•"/>
            </a:pPr>
            <a:r>
              <a:rPr lang="en-US" sz="1200" b="1" dirty="0">
                <a:solidFill>
                  <a:srgbClr val="1C3E59"/>
                </a:solidFill>
                <a:latin typeface="Calibri" pitchFamily="34" charset="0"/>
                <a:ea typeface="Calibri" pitchFamily="34" charset="-122"/>
                <a:cs typeface="Calibri" pitchFamily="34" charset="-120"/>
              </a:rPr>
              <a:t>Hutchinson’s sign — rash on the tip/side of the nose — predicts eye involvement</a:t>
            </a:r>
            <a:endParaRPr lang="en-US" sz="1200" dirty="0"/>
          </a:p>
          <a:p>
            <a:pPr marL="177800" indent="-177800">
              <a:spcAft>
                <a:spcPts val="500"/>
              </a:spcAft>
              <a:buSzPct val="100000"/>
              <a:buChar char="•"/>
            </a:pPr>
            <a:r>
              <a:rPr lang="en-US" sz="1200" dirty="0">
                <a:solidFill>
                  <a:srgbClr val="1C3E59"/>
                </a:solidFill>
                <a:latin typeface="Calibri" pitchFamily="34" charset="0"/>
                <a:ea typeface="Calibri" pitchFamily="34" charset="-122"/>
                <a:cs typeface="Calibri" pitchFamily="34" charset="-120"/>
              </a:rPr>
              <a:t>Start oral aciclovir 800 mg five times daily for 7 days, ideally within 72 h, and refer if any eye involvement</a:t>
            </a:r>
            <a:endParaRPr lang="en-US" sz="1200" dirty="0"/>
          </a:p>
        </p:txBody>
      </p:sp>
      <p:sp>
        <p:nvSpPr>
          <p:cNvPr id="28" name="Shape 23"/>
          <p:cNvSpPr/>
          <p:nvPr/>
        </p:nvSpPr>
        <p:spPr>
          <a:xfrm>
            <a:off x="5074920" y="5257800"/>
            <a:ext cx="6613855" cy="731520"/>
          </a:xfrm>
          <a:prstGeom prst="roundRect">
            <a:avLst>
              <a:gd name="adj" fmla="val 8750"/>
            </a:avLst>
          </a:prstGeom>
          <a:solidFill>
            <a:srgbClr val="FBECEC"/>
          </a:solidFill>
          <a:ln w="16510">
            <a:solidFill>
              <a:srgbClr val="C0392B"/>
            </a:solidFill>
            <a:prstDash val="solid"/>
          </a:ln>
        </p:spPr>
      </p:sp>
      <p:sp>
        <p:nvSpPr>
          <p:cNvPr id="29" name="Text 24"/>
          <p:cNvSpPr/>
          <p:nvPr/>
        </p:nvSpPr>
        <p:spPr>
          <a:xfrm>
            <a:off x="5303520" y="5257800"/>
            <a:ext cx="6202375" cy="731520"/>
          </a:xfrm>
          <a:prstGeom prst="rect">
            <a:avLst/>
          </a:prstGeom>
          <a:noFill/>
          <a:ln/>
        </p:spPr>
        <p:txBody>
          <a:bodyPr wrap="square" lIns="0" tIns="0" rIns="0" bIns="0" rtlCol="0" anchor="ctr"/>
          <a:lstStyle/>
          <a:p>
            <a:pPr marL="0" indent="0">
              <a:buNone/>
            </a:pPr>
            <a:r>
              <a:rPr lang="en-US" sz="1200" b="1" dirty="0">
                <a:solidFill>
                  <a:srgbClr val="C0392B"/>
                </a:solidFill>
                <a:latin typeface="Calibri" pitchFamily="34" charset="0"/>
                <a:ea typeface="Calibri" pitchFamily="34" charset="-122"/>
                <a:cs typeface="Calibri" pitchFamily="34" charset="-120"/>
              </a:rPr>
              <a:t>⛔ You must NOT prescribe topical steroids</a:t>
            </a:r>
            <a:r>
              <a:rPr lang="en-US" sz="1200" dirty="0">
                <a:solidFill>
                  <a:srgbClr val="1C3E59"/>
                </a:solidFill>
                <a:latin typeface="Calibri" pitchFamily="34" charset="0"/>
                <a:ea typeface="Calibri" pitchFamily="34" charset="-122"/>
                <a:cs typeface="Calibri" pitchFamily="34" charset="-120"/>
              </a:rPr>
              <a:t> to an undiagnosed red eye or a dendritic ulcer — they can cause a sight-threatening corneal melt. (NICE CKS; BNF — verify dose locally.)</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RED EYE · SIGHT-THREATENING</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Anterior uveitis (iritis)</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18</a:t>
            </a:r>
            <a:endParaRPr lang="en-US" sz="800" dirty="0"/>
          </a:p>
        </p:txBody>
      </p:sp>
      <p:sp>
        <p:nvSpPr>
          <p:cNvPr id="9" name="Shape 7"/>
          <p:cNvSpPr/>
          <p:nvPr/>
        </p:nvSpPr>
        <p:spPr>
          <a:xfrm>
            <a:off x="9402775" y="1097280"/>
            <a:ext cx="2286000" cy="457200"/>
          </a:xfrm>
          <a:prstGeom prst="roundRect">
            <a:avLst>
              <a:gd name="adj" fmla="val 50000"/>
            </a:avLst>
          </a:prstGeom>
          <a:solidFill>
            <a:srgbClr val="C0392B"/>
          </a:solidFill>
          <a:ln/>
          <a:effectLst>
            <a:outerShdw blurRad="88900" dist="25400" dir="5400000" algn="bl" rotWithShape="0">
              <a:srgbClr val="9AAEBC">
                <a:alpha val="22000"/>
              </a:srgbClr>
            </a:outerShdw>
          </a:effectLst>
        </p:spPr>
      </p:sp>
      <p:sp>
        <p:nvSpPr>
          <p:cNvPr id="10" name="Text 8"/>
          <p:cNvSpPr/>
          <p:nvPr/>
        </p:nvSpPr>
        <p:spPr>
          <a:xfrm>
            <a:off x="9402775" y="1097280"/>
            <a:ext cx="228600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REFER ≤ 24 h</a:t>
            </a:r>
            <a:endParaRPr lang="en-US" sz="1200" dirty="0"/>
          </a:p>
        </p:txBody>
      </p:sp>
      <p:sp>
        <p:nvSpPr>
          <p:cNvPr id="11" name="Shape 9"/>
          <p:cNvSpPr/>
          <p:nvPr/>
        </p:nvSpPr>
        <p:spPr>
          <a:xfrm>
            <a:off x="502920" y="196596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2" name="Image 0" descr="assets/uveitis1.jpeg"/>
          <p:cNvPicPr>
            <a:picLocks noChangeAspect="1"/>
          </p:cNvPicPr>
          <p:nvPr/>
        </p:nvPicPr>
        <p:blipFill>
          <a:blip r:embed="rId3"/>
          <a:stretch>
            <a:fillRect/>
          </a:stretch>
        </p:blipFill>
        <p:spPr>
          <a:xfrm>
            <a:off x="1557009" y="2084832"/>
            <a:ext cx="2052342" cy="1252728"/>
          </a:xfrm>
          <a:prstGeom prst="rect">
            <a:avLst/>
          </a:prstGeom>
        </p:spPr>
      </p:pic>
      <p:sp>
        <p:nvSpPr>
          <p:cNvPr id="13" name="Text 10"/>
          <p:cNvSpPr/>
          <p:nvPr/>
        </p:nvSpPr>
        <p:spPr>
          <a:xfrm>
            <a:off x="576072" y="345643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Circumcorneal (ciliary) redness</a:t>
            </a:r>
            <a:endParaRPr lang="en-US" sz="1050" dirty="0"/>
          </a:p>
        </p:txBody>
      </p:sp>
      <p:sp>
        <p:nvSpPr>
          <p:cNvPr id="14" name="Shape 11"/>
          <p:cNvSpPr/>
          <p:nvPr/>
        </p:nvSpPr>
        <p:spPr>
          <a:xfrm>
            <a:off x="502920" y="411480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5" name="Image 1" descr="assets/uveitis2.jpeg"/>
          <p:cNvPicPr>
            <a:picLocks noChangeAspect="1"/>
          </p:cNvPicPr>
          <p:nvPr/>
        </p:nvPicPr>
        <p:blipFill>
          <a:blip r:embed="rId4"/>
          <a:stretch>
            <a:fillRect/>
          </a:stretch>
        </p:blipFill>
        <p:spPr>
          <a:xfrm>
            <a:off x="1628999" y="4233672"/>
            <a:ext cx="1908361" cy="1252728"/>
          </a:xfrm>
          <a:prstGeom prst="rect">
            <a:avLst/>
          </a:prstGeom>
        </p:spPr>
      </p:pic>
      <p:sp>
        <p:nvSpPr>
          <p:cNvPr id="16" name="Text 12"/>
          <p:cNvSpPr/>
          <p:nvPr/>
        </p:nvSpPr>
        <p:spPr>
          <a:xfrm>
            <a:off x="576072" y="560527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Painful, photophobic eye</a:t>
            </a:r>
            <a:endParaRPr lang="en-US" sz="1050" dirty="0"/>
          </a:p>
        </p:txBody>
      </p:sp>
      <p:sp>
        <p:nvSpPr>
          <p:cNvPr id="17" name="Shape 13"/>
          <p:cNvSpPr/>
          <p:nvPr/>
        </p:nvSpPr>
        <p:spPr>
          <a:xfrm>
            <a:off x="5074920" y="1965960"/>
            <a:ext cx="6613855" cy="14630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8" name="Shape 14"/>
          <p:cNvSpPr/>
          <p:nvPr/>
        </p:nvSpPr>
        <p:spPr>
          <a:xfrm>
            <a:off x="5074920" y="1965960"/>
            <a:ext cx="82296" cy="1463040"/>
          </a:xfrm>
          <a:prstGeom prst="rect">
            <a:avLst/>
          </a:prstGeom>
          <a:solidFill>
            <a:srgbClr val="0E8388"/>
          </a:solidFill>
          <a:ln/>
        </p:spPr>
      </p:sp>
      <p:sp>
        <p:nvSpPr>
          <p:cNvPr id="19" name="Text 15"/>
          <p:cNvSpPr/>
          <p:nvPr/>
        </p:nvSpPr>
        <p:spPr>
          <a:xfrm>
            <a:off x="5312664" y="211226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Recognise</a:t>
            </a:r>
            <a:endParaRPr lang="en-US" sz="1450" dirty="0"/>
          </a:p>
        </p:txBody>
      </p:sp>
      <p:sp>
        <p:nvSpPr>
          <p:cNvPr id="20" name="Text 16"/>
          <p:cNvSpPr/>
          <p:nvPr/>
        </p:nvSpPr>
        <p:spPr>
          <a:xfrm>
            <a:off x="5312664" y="2514600"/>
            <a:ext cx="6193231" cy="80467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Painful red eye, marked photophobia, watering, blurred vision</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Redness most intense around the cornea (ciliary flush)</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Pupil may be small and irregular (posterior synechiae)</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Often recurrent; linked to HLA-B27 disease (e.g. ankylosing spondylitis, IBD)</a:t>
            </a:r>
            <a:endParaRPr lang="en-US" sz="1250" dirty="0"/>
          </a:p>
        </p:txBody>
      </p:sp>
      <p:sp>
        <p:nvSpPr>
          <p:cNvPr id="21" name="Shape 17"/>
          <p:cNvSpPr/>
          <p:nvPr/>
        </p:nvSpPr>
        <p:spPr>
          <a:xfrm>
            <a:off x="5074920" y="3657600"/>
            <a:ext cx="6613855" cy="14630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2" name="Shape 18"/>
          <p:cNvSpPr/>
          <p:nvPr/>
        </p:nvSpPr>
        <p:spPr>
          <a:xfrm>
            <a:off x="5074920" y="3657600"/>
            <a:ext cx="82296" cy="1463040"/>
          </a:xfrm>
          <a:prstGeom prst="rect">
            <a:avLst/>
          </a:prstGeom>
          <a:solidFill>
            <a:srgbClr val="E0781A"/>
          </a:solidFill>
          <a:ln/>
        </p:spPr>
      </p:sp>
      <p:sp>
        <p:nvSpPr>
          <p:cNvPr id="23" name="Text 19"/>
          <p:cNvSpPr/>
          <p:nvPr/>
        </p:nvSpPr>
        <p:spPr>
          <a:xfrm>
            <a:off x="5312664" y="380390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Manage</a:t>
            </a:r>
            <a:endParaRPr lang="en-US" sz="1450" dirty="0"/>
          </a:p>
        </p:txBody>
      </p:sp>
      <p:sp>
        <p:nvSpPr>
          <p:cNvPr id="24" name="Text 20"/>
          <p:cNvSpPr/>
          <p:nvPr/>
        </p:nvSpPr>
        <p:spPr>
          <a:xfrm>
            <a:off x="5312664" y="4206240"/>
            <a:ext cx="6193231" cy="80467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C0392B"/>
                </a:solidFill>
                <a:latin typeface="Calibri" pitchFamily="34" charset="0"/>
                <a:ea typeface="Calibri" pitchFamily="34" charset="-122"/>
                <a:cs typeface="Calibri" pitchFamily="34" charset="-120"/>
              </a:rPr>
              <a:t>Refer to ophthalmology within 24 hours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Specialist treats with topical steroids + a dilating (cycloplegic) drop</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Untreated it can cause glaucoma, cataract and macular oedema</a:t>
            </a:r>
            <a:endParaRPr lang="en-US" sz="1250" dirty="0"/>
          </a:p>
        </p:txBody>
      </p:sp>
      <p:sp>
        <p:nvSpPr>
          <p:cNvPr id="25" name="Shape 21"/>
          <p:cNvSpPr/>
          <p:nvPr/>
        </p:nvSpPr>
        <p:spPr>
          <a:xfrm>
            <a:off x="5074920" y="5257800"/>
            <a:ext cx="6613855" cy="731520"/>
          </a:xfrm>
          <a:prstGeom prst="roundRect">
            <a:avLst>
              <a:gd name="adj" fmla="val 8750"/>
            </a:avLst>
          </a:prstGeom>
          <a:solidFill>
            <a:srgbClr val="E2F0EE"/>
          </a:solidFill>
          <a:ln w="16510">
            <a:solidFill>
              <a:srgbClr val="0E8388"/>
            </a:solidFill>
            <a:prstDash val="solid"/>
          </a:ln>
        </p:spPr>
      </p:sp>
      <p:sp>
        <p:nvSpPr>
          <p:cNvPr id="26" name="Text 22"/>
          <p:cNvSpPr/>
          <p:nvPr/>
        </p:nvSpPr>
        <p:spPr>
          <a:xfrm>
            <a:off x="5303520" y="5257800"/>
            <a:ext cx="6202375" cy="731520"/>
          </a:xfrm>
          <a:prstGeom prst="rect">
            <a:avLst/>
          </a:prstGeom>
          <a:noFill/>
          <a:ln/>
        </p:spPr>
        <p:txBody>
          <a:bodyPr wrap="square" lIns="0" tIns="0" rIns="0" bIns="0" rtlCol="0" anchor="ctr"/>
          <a:lstStyle/>
          <a:p>
            <a:pPr marL="0" indent="0">
              <a:buNone/>
            </a:pPr>
            <a:r>
              <a:rPr lang="en-US" sz="1200" b="1" dirty="0">
                <a:solidFill>
                  <a:srgbClr val="0B6468"/>
                </a:solidFill>
                <a:latin typeface="Calibri" pitchFamily="34" charset="0"/>
                <a:ea typeface="Calibri" pitchFamily="34" charset="-122"/>
                <a:cs typeface="Calibri" pitchFamily="34" charset="-120"/>
              </a:rPr>
              <a:t>ℹ Photophobia + reduced vision + a red eye</a:t>
            </a:r>
            <a:r>
              <a:rPr lang="en-US" sz="1200" dirty="0">
                <a:solidFill>
                  <a:srgbClr val="1C3E59"/>
                </a:solidFill>
                <a:latin typeface="Calibri" pitchFamily="34" charset="0"/>
                <a:ea typeface="Calibri" pitchFamily="34" charset="-122"/>
                <a:cs typeface="Calibri" pitchFamily="34" charset="-120"/>
              </a:rPr>
              <a:t> is uveitis until proven otherwise. Source: NICE CKS; College of Optometrists.</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HOW TO USE THIS TEACHING AID</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What we will cover</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1</a:t>
            </a:r>
            <a:endParaRPr lang="en-US" sz="800" dirty="0"/>
          </a:p>
        </p:txBody>
      </p:sp>
      <p:sp>
        <p:nvSpPr>
          <p:cNvPr id="9" name="Shape 7"/>
          <p:cNvSpPr/>
          <p:nvPr/>
        </p:nvSpPr>
        <p:spPr>
          <a:xfrm>
            <a:off x="502920" y="2011680"/>
            <a:ext cx="5364328" cy="2331720"/>
          </a:xfrm>
          <a:prstGeom prst="roundRect">
            <a:avLst>
              <a:gd name="adj" fmla="val 3137"/>
            </a:avLst>
          </a:prstGeom>
          <a:solidFill>
            <a:srgbClr val="FFFFFF"/>
          </a:solidFill>
          <a:ln w="12700">
            <a:solidFill>
              <a:srgbClr val="DCE4EA"/>
            </a:solidFill>
            <a:prstDash val="solid"/>
          </a:ln>
          <a:effectLst>
            <a:outerShdw blurRad="114300" dist="38100" dir="5400000" algn="bl" rotWithShape="0">
              <a:srgbClr val="8AA0B0">
                <a:alpha val="28000"/>
              </a:srgbClr>
            </a:outerShdw>
          </a:effectLst>
        </p:spPr>
      </p:sp>
      <p:sp>
        <p:nvSpPr>
          <p:cNvPr id="10" name="Shape 8"/>
          <p:cNvSpPr/>
          <p:nvPr/>
        </p:nvSpPr>
        <p:spPr>
          <a:xfrm>
            <a:off x="777240" y="2286000"/>
            <a:ext cx="640080" cy="640080"/>
          </a:xfrm>
          <a:prstGeom prst="ellipse">
            <a:avLst/>
          </a:prstGeom>
          <a:solidFill>
            <a:srgbClr val="0E8388"/>
          </a:solidFill>
          <a:ln/>
        </p:spPr>
      </p:sp>
      <p:sp>
        <p:nvSpPr>
          <p:cNvPr id="11" name="Text 9"/>
          <p:cNvSpPr/>
          <p:nvPr/>
        </p:nvSpPr>
        <p:spPr>
          <a:xfrm>
            <a:off x="777240" y="2286000"/>
            <a:ext cx="640080" cy="640080"/>
          </a:xfrm>
          <a:prstGeom prst="rect">
            <a:avLst/>
          </a:prstGeom>
          <a:noFill/>
          <a:ln/>
        </p:spPr>
        <p:txBody>
          <a:bodyPr wrap="square" lIns="0" tIns="0" rIns="0" bIns="0" rtlCol="0" anchor="ctr"/>
          <a:lstStyle/>
          <a:p>
            <a:pPr marL="0" indent="0" algn="ctr">
              <a:buNone/>
            </a:pPr>
            <a:r>
              <a:rPr lang="en-US" sz="2400" b="1" dirty="0">
                <a:solidFill>
                  <a:srgbClr val="FFFFFF"/>
                </a:solidFill>
                <a:latin typeface="Trebuchet MS" pitchFamily="34" charset="0"/>
                <a:ea typeface="Trebuchet MS" pitchFamily="34" charset="-122"/>
                <a:cs typeface="Trebuchet MS" pitchFamily="34" charset="-120"/>
              </a:rPr>
              <a:t>1</a:t>
            </a:r>
            <a:endParaRPr lang="en-US" sz="2400" dirty="0"/>
          </a:p>
        </p:txBody>
      </p:sp>
      <p:sp>
        <p:nvSpPr>
          <p:cNvPr id="12" name="Text 10"/>
          <p:cNvSpPr/>
          <p:nvPr/>
        </p:nvSpPr>
        <p:spPr>
          <a:xfrm>
            <a:off x="1554480" y="2304288"/>
            <a:ext cx="4084168" cy="640080"/>
          </a:xfrm>
          <a:prstGeom prst="rect">
            <a:avLst/>
          </a:prstGeom>
          <a:noFill/>
          <a:ln/>
        </p:spPr>
        <p:txBody>
          <a:bodyPr wrap="square" lIns="0" tIns="0" rIns="0" bIns="0" rtlCol="0" anchor="ctr"/>
          <a:lstStyle/>
          <a:p>
            <a:pPr marL="0" indent="0">
              <a:buNone/>
            </a:pPr>
            <a:r>
              <a:rPr lang="en-US" sz="1800" b="1" dirty="0">
                <a:solidFill>
                  <a:srgbClr val="10283D"/>
                </a:solidFill>
                <a:latin typeface="Trebuchet MS" pitchFamily="34" charset="0"/>
                <a:ea typeface="Trebuchet MS" pitchFamily="34" charset="-122"/>
                <a:cs typeface="Trebuchet MS" pitchFamily="34" charset="-120"/>
              </a:rPr>
              <a:t>The 2-minute eye examination</a:t>
            </a:r>
            <a:endParaRPr lang="en-US" sz="1800" dirty="0"/>
          </a:p>
        </p:txBody>
      </p:sp>
      <p:sp>
        <p:nvSpPr>
          <p:cNvPr id="13" name="Text 11"/>
          <p:cNvSpPr/>
          <p:nvPr/>
        </p:nvSpPr>
        <p:spPr>
          <a:xfrm>
            <a:off x="822960" y="3063240"/>
            <a:ext cx="4724248" cy="1143000"/>
          </a:xfrm>
          <a:prstGeom prst="rect">
            <a:avLst/>
          </a:prstGeom>
          <a:noFill/>
          <a:ln/>
        </p:spPr>
        <p:txBody>
          <a:bodyPr wrap="square" lIns="0" tIns="0" rIns="0" bIns="0" rtlCol="0" anchor="t"/>
          <a:lstStyle/>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A simple, repeatable sequence you can do with basic kit</a:t>
            </a:r>
            <a:endParaRPr lang="en-US" sz="1300" dirty="0"/>
          </a:p>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Acuity · fields · eye movements · pupils · surface · fundus</a:t>
            </a:r>
            <a:endParaRPr lang="en-US" sz="1300" dirty="0"/>
          </a:p>
          <a:p>
            <a:pPr marL="177800" indent="-177800">
              <a:buSzPct val="100000"/>
              <a:buChar char="•"/>
            </a:pPr>
            <a:r>
              <a:rPr lang="en-US" sz="1300" b="1" dirty="0">
                <a:solidFill>
                  <a:srgbClr val="0B6468"/>
                </a:solidFill>
                <a:latin typeface="Calibri" pitchFamily="34" charset="0"/>
                <a:ea typeface="Calibri" pitchFamily="34" charset="-122"/>
                <a:cs typeface="Calibri" pitchFamily="34" charset="-120"/>
              </a:rPr>
              <a:t>Visual acuity is the “vital sign” of the eye — check it first</a:t>
            </a:r>
            <a:endParaRPr lang="en-US" sz="1300" dirty="0"/>
          </a:p>
        </p:txBody>
      </p:sp>
      <p:sp>
        <p:nvSpPr>
          <p:cNvPr id="14" name="Shape 12"/>
          <p:cNvSpPr/>
          <p:nvPr/>
        </p:nvSpPr>
        <p:spPr>
          <a:xfrm>
            <a:off x="6324448" y="2011680"/>
            <a:ext cx="5364328" cy="2331720"/>
          </a:xfrm>
          <a:prstGeom prst="roundRect">
            <a:avLst>
              <a:gd name="adj" fmla="val 3137"/>
            </a:avLst>
          </a:prstGeom>
          <a:solidFill>
            <a:srgbClr val="FFFFFF"/>
          </a:solidFill>
          <a:ln w="12700">
            <a:solidFill>
              <a:srgbClr val="DCE4EA"/>
            </a:solidFill>
            <a:prstDash val="solid"/>
          </a:ln>
          <a:effectLst>
            <a:outerShdw blurRad="114300" dist="38100" dir="5400000" algn="bl" rotWithShape="0">
              <a:srgbClr val="8AA0B0">
                <a:alpha val="28000"/>
              </a:srgbClr>
            </a:outerShdw>
          </a:effectLst>
        </p:spPr>
      </p:sp>
      <p:sp>
        <p:nvSpPr>
          <p:cNvPr id="15" name="Shape 13"/>
          <p:cNvSpPr/>
          <p:nvPr/>
        </p:nvSpPr>
        <p:spPr>
          <a:xfrm>
            <a:off x="6598768" y="2286000"/>
            <a:ext cx="640080" cy="640080"/>
          </a:xfrm>
          <a:prstGeom prst="ellipse">
            <a:avLst/>
          </a:prstGeom>
          <a:solidFill>
            <a:srgbClr val="E0781A"/>
          </a:solidFill>
          <a:ln/>
        </p:spPr>
      </p:sp>
      <p:sp>
        <p:nvSpPr>
          <p:cNvPr id="16" name="Text 14"/>
          <p:cNvSpPr/>
          <p:nvPr/>
        </p:nvSpPr>
        <p:spPr>
          <a:xfrm>
            <a:off x="6598768" y="2286000"/>
            <a:ext cx="640080" cy="640080"/>
          </a:xfrm>
          <a:prstGeom prst="rect">
            <a:avLst/>
          </a:prstGeom>
          <a:noFill/>
          <a:ln/>
        </p:spPr>
        <p:txBody>
          <a:bodyPr wrap="square" lIns="0" tIns="0" rIns="0" bIns="0" rtlCol="0" anchor="ctr"/>
          <a:lstStyle/>
          <a:p>
            <a:pPr marL="0" indent="0" algn="ctr">
              <a:buNone/>
            </a:pPr>
            <a:r>
              <a:rPr lang="en-US" sz="2400" b="1" dirty="0">
                <a:solidFill>
                  <a:srgbClr val="FFFFFF"/>
                </a:solidFill>
                <a:latin typeface="Trebuchet MS" pitchFamily="34" charset="0"/>
                <a:ea typeface="Trebuchet MS" pitchFamily="34" charset="-122"/>
                <a:cs typeface="Trebuchet MS" pitchFamily="34" charset="-120"/>
              </a:rPr>
              <a:t>2</a:t>
            </a:r>
            <a:endParaRPr lang="en-US" sz="2400" dirty="0"/>
          </a:p>
        </p:txBody>
      </p:sp>
      <p:sp>
        <p:nvSpPr>
          <p:cNvPr id="17" name="Text 15"/>
          <p:cNvSpPr/>
          <p:nvPr/>
        </p:nvSpPr>
        <p:spPr>
          <a:xfrm>
            <a:off x="7376008" y="2304288"/>
            <a:ext cx="4084168" cy="640080"/>
          </a:xfrm>
          <a:prstGeom prst="rect">
            <a:avLst/>
          </a:prstGeom>
          <a:noFill/>
          <a:ln/>
        </p:spPr>
        <p:txBody>
          <a:bodyPr wrap="square" lIns="0" tIns="0" rIns="0" bIns="0" rtlCol="0" anchor="ctr"/>
          <a:lstStyle/>
          <a:p>
            <a:pPr marL="0" indent="0">
              <a:buNone/>
            </a:pPr>
            <a:r>
              <a:rPr lang="en-US" sz="1800" b="1" dirty="0">
                <a:solidFill>
                  <a:srgbClr val="10283D"/>
                </a:solidFill>
                <a:latin typeface="Trebuchet MS" pitchFamily="34" charset="0"/>
                <a:ea typeface="Trebuchet MS" pitchFamily="34" charset="-122"/>
                <a:cs typeface="Trebuchet MS" pitchFamily="34" charset="-120"/>
              </a:rPr>
              <a:t>Recognising eye disease</a:t>
            </a:r>
            <a:endParaRPr lang="en-US" sz="1800" dirty="0"/>
          </a:p>
        </p:txBody>
      </p:sp>
      <p:sp>
        <p:nvSpPr>
          <p:cNvPr id="18" name="Text 16"/>
          <p:cNvSpPr/>
          <p:nvPr/>
        </p:nvSpPr>
        <p:spPr>
          <a:xfrm>
            <a:off x="6644488" y="3063240"/>
            <a:ext cx="4724248" cy="1143000"/>
          </a:xfrm>
          <a:prstGeom prst="rect">
            <a:avLst/>
          </a:prstGeom>
          <a:noFill/>
          <a:ln/>
        </p:spPr>
        <p:txBody>
          <a:bodyPr wrap="square" lIns="0" tIns="0" rIns="0" bIns="0" rtlCol="0" anchor="t"/>
          <a:lstStyle/>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The red eye — from harmless to sight-threatening</a:t>
            </a:r>
            <a:endParaRPr lang="en-US" sz="1300" dirty="0"/>
          </a:p>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Lids and tear system</a:t>
            </a:r>
            <a:endParaRPr lang="en-US" sz="1300" dirty="0"/>
          </a:p>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The fundus — disc, retina and sudden visual loss</a:t>
            </a:r>
            <a:endParaRPr lang="en-US" sz="1300" dirty="0"/>
          </a:p>
          <a:p>
            <a:pPr marL="177800" indent="-177800">
              <a:buSzPct val="100000"/>
              <a:buChar char="•"/>
            </a:pPr>
            <a:r>
              <a:rPr lang="en-US" sz="1300" b="1" dirty="0">
                <a:solidFill>
                  <a:srgbClr val="E0781A"/>
                </a:solidFill>
                <a:latin typeface="Calibri" pitchFamily="34" charset="0"/>
                <a:ea typeface="Calibri" pitchFamily="34" charset="-122"/>
                <a:cs typeface="Calibri" pitchFamily="34" charset="-120"/>
              </a:rPr>
              <a:t>Knowing what to refer — and how fast</a:t>
            </a:r>
            <a:endParaRPr lang="en-US" sz="1300" dirty="0"/>
          </a:p>
        </p:txBody>
      </p:sp>
      <p:sp>
        <p:nvSpPr>
          <p:cNvPr id="19" name="Text 17"/>
          <p:cNvSpPr/>
          <p:nvPr/>
        </p:nvSpPr>
        <p:spPr>
          <a:xfrm>
            <a:off x="502920" y="4709160"/>
            <a:ext cx="3108960" cy="457200"/>
          </a:xfrm>
          <a:prstGeom prst="rect">
            <a:avLst/>
          </a:prstGeom>
          <a:noFill/>
          <a:ln/>
        </p:spPr>
        <p:txBody>
          <a:bodyPr wrap="square" lIns="0" tIns="0" rIns="0" bIns="0" rtlCol="0" anchor="ctr"/>
          <a:lstStyle/>
          <a:p>
            <a:pPr marL="0" indent="0">
              <a:buNone/>
            </a:pPr>
            <a:r>
              <a:rPr lang="en-US" sz="1300" b="1" dirty="0">
                <a:solidFill>
                  <a:srgbClr val="10283D"/>
                </a:solidFill>
                <a:latin typeface="Trebuchet MS" pitchFamily="34" charset="0"/>
                <a:ea typeface="Trebuchet MS" pitchFamily="34" charset="-122"/>
                <a:cs typeface="Trebuchet MS" pitchFamily="34" charset="-120"/>
              </a:rPr>
              <a:t>Colour code used throughout:</a:t>
            </a:r>
            <a:endParaRPr lang="en-US" sz="1300" dirty="0"/>
          </a:p>
        </p:txBody>
      </p:sp>
      <p:sp>
        <p:nvSpPr>
          <p:cNvPr id="20" name="Shape 18"/>
          <p:cNvSpPr/>
          <p:nvPr/>
        </p:nvSpPr>
        <p:spPr>
          <a:xfrm>
            <a:off x="3703320" y="4764024"/>
            <a:ext cx="310896" cy="310896"/>
          </a:xfrm>
          <a:prstGeom prst="roundRect">
            <a:avLst>
              <a:gd name="adj" fmla="val 14706"/>
            </a:avLst>
          </a:prstGeom>
          <a:solidFill>
            <a:srgbClr val="0E8388"/>
          </a:solidFill>
          <a:ln/>
        </p:spPr>
      </p:sp>
      <p:sp>
        <p:nvSpPr>
          <p:cNvPr id="21" name="Text 19"/>
          <p:cNvSpPr/>
          <p:nvPr/>
        </p:nvSpPr>
        <p:spPr>
          <a:xfrm>
            <a:off x="4105656" y="4709160"/>
            <a:ext cx="2697480" cy="457200"/>
          </a:xfrm>
          <a:prstGeom prst="rect">
            <a:avLst/>
          </a:prstGeom>
          <a:noFill/>
          <a:ln/>
        </p:spPr>
        <p:txBody>
          <a:bodyPr wrap="square" lIns="0" tIns="0" rIns="0" bIns="0" rtlCol="0" anchor="ctr"/>
          <a:lstStyle/>
          <a:p>
            <a:pPr marL="0" indent="0">
              <a:buNone/>
            </a:pPr>
            <a:r>
              <a:rPr lang="en-US" sz="1150" b="1" dirty="0">
                <a:solidFill>
                  <a:srgbClr val="1C3E59"/>
                </a:solidFill>
                <a:latin typeface="Calibri" pitchFamily="34" charset="0"/>
                <a:ea typeface="Calibri" pitchFamily="34" charset="-122"/>
                <a:cs typeface="Calibri" pitchFamily="34" charset="-120"/>
              </a:rPr>
              <a:t>Manage in primary care</a:t>
            </a:r>
            <a:endParaRPr lang="en-US" sz="1150" dirty="0"/>
          </a:p>
        </p:txBody>
      </p:sp>
      <p:sp>
        <p:nvSpPr>
          <p:cNvPr id="22" name="Shape 20"/>
          <p:cNvSpPr/>
          <p:nvPr/>
        </p:nvSpPr>
        <p:spPr>
          <a:xfrm>
            <a:off x="6675120" y="4764024"/>
            <a:ext cx="310896" cy="310896"/>
          </a:xfrm>
          <a:prstGeom prst="roundRect">
            <a:avLst>
              <a:gd name="adj" fmla="val 14706"/>
            </a:avLst>
          </a:prstGeom>
          <a:solidFill>
            <a:srgbClr val="E8A317"/>
          </a:solidFill>
          <a:ln/>
        </p:spPr>
      </p:sp>
      <p:sp>
        <p:nvSpPr>
          <p:cNvPr id="23" name="Text 21"/>
          <p:cNvSpPr/>
          <p:nvPr/>
        </p:nvSpPr>
        <p:spPr>
          <a:xfrm>
            <a:off x="7077456" y="4709160"/>
            <a:ext cx="2697480" cy="457200"/>
          </a:xfrm>
          <a:prstGeom prst="rect">
            <a:avLst/>
          </a:prstGeom>
          <a:noFill/>
          <a:ln/>
        </p:spPr>
        <p:txBody>
          <a:bodyPr wrap="square" lIns="0" tIns="0" rIns="0" bIns="0" rtlCol="0" anchor="ctr"/>
          <a:lstStyle/>
          <a:p>
            <a:pPr marL="0" indent="0">
              <a:buNone/>
            </a:pPr>
            <a:r>
              <a:rPr lang="en-US" sz="1150" b="1" dirty="0">
                <a:solidFill>
                  <a:srgbClr val="1C3E59"/>
                </a:solidFill>
                <a:latin typeface="Calibri" pitchFamily="34" charset="0"/>
                <a:ea typeface="Calibri" pitchFamily="34" charset="-122"/>
                <a:cs typeface="Calibri" pitchFamily="34" charset="-120"/>
              </a:rPr>
              <a:t>Refer (routine / soon)</a:t>
            </a:r>
            <a:endParaRPr lang="en-US" sz="1150" dirty="0"/>
          </a:p>
        </p:txBody>
      </p:sp>
      <p:sp>
        <p:nvSpPr>
          <p:cNvPr id="24" name="Shape 22"/>
          <p:cNvSpPr/>
          <p:nvPr/>
        </p:nvSpPr>
        <p:spPr>
          <a:xfrm>
            <a:off x="9646920" y="4764024"/>
            <a:ext cx="310896" cy="310896"/>
          </a:xfrm>
          <a:prstGeom prst="roundRect">
            <a:avLst>
              <a:gd name="adj" fmla="val 14706"/>
            </a:avLst>
          </a:prstGeom>
          <a:solidFill>
            <a:srgbClr val="C0392B"/>
          </a:solidFill>
          <a:ln/>
        </p:spPr>
      </p:sp>
      <p:sp>
        <p:nvSpPr>
          <p:cNvPr id="25" name="Text 23"/>
          <p:cNvSpPr/>
          <p:nvPr/>
        </p:nvSpPr>
        <p:spPr>
          <a:xfrm>
            <a:off x="10049256" y="4709160"/>
            <a:ext cx="2697480" cy="457200"/>
          </a:xfrm>
          <a:prstGeom prst="rect">
            <a:avLst/>
          </a:prstGeom>
          <a:noFill/>
          <a:ln/>
        </p:spPr>
        <p:txBody>
          <a:bodyPr wrap="square" lIns="0" tIns="0" rIns="0" bIns="0" rtlCol="0" anchor="ctr"/>
          <a:lstStyle/>
          <a:p>
            <a:pPr marL="0" indent="0">
              <a:buNone/>
            </a:pPr>
            <a:r>
              <a:rPr lang="en-US" sz="1150" b="1" dirty="0">
                <a:solidFill>
                  <a:srgbClr val="1C3E59"/>
                </a:solidFill>
                <a:latin typeface="Calibri" pitchFamily="34" charset="0"/>
                <a:ea typeface="Calibri" pitchFamily="34" charset="-122"/>
                <a:cs typeface="Calibri" pitchFamily="34" charset="-120"/>
              </a:rPr>
              <a:t>Refer TODAY — sight-threatening</a:t>
            </a:r>
            <a:endParaRPr lang="en-US" sz="11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RED EYE · EMERGENCY</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Acute angle-closure glaucoma</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19</a:t>
            </a:r>
            <a:endParaRPr lang="en-US" sz="800" dirty="0"/>
          </a:p>
        </p:txBody>
      </p:sp>
      <p:sp>
        <p:nvSpPr>
          <p:cNvPr id="9" name="Shape 7"/>
          <p:cNvSpPr/>
          <p:nvPr/>
        </p:nvSpPr>
        <p:spPr>
          <a:xfrm>
            <a:off x="9402775" y="1097280"/>
            <a:ext cx="2286000" cy="457200"/>
          </a:xfrm>
          <a:prstGeom prst="roundRect">
            <a:avLst>
              <a:gd name="adj" fmla="val 50000"/>
            </a:avLst>
          </a:prstGeom>
          <a:solidFill>
            <a:srgbClr val="C0392B"/>
          </a:solidFill>
          <a:ln/>
          <a:effectLst>
            <a:outerShdw blurRad="88900" dist="25400" dir="5400000" algn="bl" rotWithShape="0">
              <a:srgbClr val="9AAEBC">
                <a:alpha val="22000"/>
              </a:srgbClr>
            </a:outerShdw>
          </a:effectLst>
        </p:spPr>
      </p:sp>
      <p:sp>
        <p:nvSpPr>
          <p:cNvPr id="10" name="Text 8"/>
          <p:cNvSpPr/>
          <p:nvPr/>
        </p:nvSpPr>
        <p:spPr>
          <a:xfrm>
            <a:off x="9402775" y="1097280"/>
            <a:ext cx="228600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EMERGENCY</a:t>
            </a:r>
            <a:endParaRPr lang="en-US" sz="1200" dirty="0"/>
          </a:p>
        </p:txBody>
      </p:sp>
      <p:sp>
        <p:nvSpPr>
          <p:cNvPr id="11" name="Shape 9"/>
          <p:cNvSpPr/>
          <p:nvPr/>
        </p:nvSpPr>
        <p:spPr>
          <a:xfrm>
            <a:off x="502920" y="1965960"/>
            <a:ext cx="5394960" cy="210312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2" name="Shape 10"/>
          <p:cNvSpPr/>
          <p:nvPr/>
        </p:nvSpPr>
        <p:spPr>
          <a:xfrm>
            <a:off x="502920" y="1965960"/>
            <a:ext cx="82296" cy="2103120"/>
          </a:xfrm>
          <a:prstGeom prst="rect">
            <a:avLst/>
          </a:prstGeom>
          <a:solidFill>
            <a:srgbClr val="C0392B"/>
          </a:solidFill>
          <a:ln/>
        </p:spPr>
      </p:sp>
      <p:sp>
        <p:nvSpPr>
          <p:cNvPr id="13" name="Text 11"/>
          <p:cNvSpPr/>
          <p:nvPr/>
        </p:nvSpPr>
        <p:spPr>
          <a:xfrm>
            <a:off x="740664" y="2112264"/>
            <a:ext cx="5010912" cy="329184"/>
          </a:xfrm>
          <a:prstGeom prst="rect">
            <a:avLst/>
          </a:prstGeom>
          <a:noFill/>
          <a:ln/>
        </p:spPr>
        <p:txBody>
          <a:bodyPr wrap="square" lIns="0" tIns="0" rIns="0" bIns="0" rtlCol="0" anchor="ctr"/>
          <a:lstStyle/>
          <a:p>
            <a:pPr marL="0" indent="0">
              <a:buNone/>
            </a:pPr>
            <a:r>
              <a:rPr lang="en-US" sz="1500" b="1" dirty="0">
                <a:solidFill>
                  <a:srgbClr val="C0392B"/>
                </a:solidFill>
                <a:latin typeface="Trebuchet MS" pitchFamily="34" charset="0"/>
                <a:ea typeface="Trebuchet MS" pitchFamily="34" charset="-122"/>
                <a:cs typeface="Trebuchet MS" pitchFamily="34" charset="-120"/>
              </a:rPr>
              <a:t>Classic presentation</a:t>
            </a:r>
            <a:endParaRPr lang="en-US" sz="1500" dirty="0"/>
          </a:p>
        </p:txBody>
      </p:sp>
      <p:sp>
        <p:nvSpPr>
          <p:cNvPr id="14" name="Text 12"/>
          <p:cNvSpPr/>
          <p:nvPr/>
        </p:nvSpPr>
        <p:spPr>
          <a:xfrm>
            <a:off x="740664" y="2514600"/>
            <a:ext cx="4974336" cy="144475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Sudden, severe, painful red eye</a:t>
            </a:r>
            <a:endParaRPr lang="en-US" sz="1250" dirty="0"/>
          </a:p>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Headache, nausea and vomiting</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Blurred vision and haloes around lights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Often in the evening / dim light, or after some drugs</a:t>
            </a:r>
            <a:endParaRPr lang="en-US" sz="1250" dirty="0"/>
          </a:p>
        </p:txBody>
      </p:sp>
      <p:sp>
        <p:nvSpPr>
          <p:cNvPr id="15" name="Shape 13"/>
          <p:cNvSpPr/>
          <p:nvPr/>
        </p:nvSpPr>
        <p:spPr>
          <a:xfrm>
            <a:off x="502920" y="4206240"/>
            <a:ext cx="5394960" cy="17830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6" name="Shape 14"/>
          <p:cNvSpPr/>
          <p:nvPr/>
        </p:nvSpPr>
        <p:spPr>
          <a:xfrm>
            <a:off x="502920" y="4206240"/>
            <a:ext cx="82296" cy="1783080"/>
          </a:xfrm>
          <a:prstGeom prst="rect">
            <a:avLst/>
          </a:prstGeom>
          <a:solidFill>
            <a:srgbClr val="1C3E59"/>
          </a:solidFill>
          <a:ln/>
        </p:spPr>
      </p:sp>
      <p:sp>
        <p:nvSpPr>
          <p:cNvPr id="17" name="Text 15"/>
          <p:cNvSpPr/>
          <p:nvPr/>
        </p:nvSpPr>
        <p:spPr>
          <a:xfrm>
            <a:off x="740664" y="4352544"/>
            <a:ext cx="501091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Signs</a:t>
            </a:r>
            <a:endParaRPr lang="en-US" sz="1500" dirty="0"/>
          </a:p>
        </p:txBody>
      </p:sp>
      <p:sp>
        <p:nvSpPr>
          <p:cNvPr id="18" name="Text 16"/>
          <p:cNvSpPr/>
          <p:nvPr/>
        </p:nvSpPr>
        <p:spPr>
          <a:xfrm>
            <a:off x="740664" y="4754880"/>
            <a:ext cx="4974336" cy="112471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Fixed, mid-dilated, oval pupil</a:t>
            </a:r>
            <a:endParaRPr lang="en-US" sz="1250" dirty="0"/>
          </a:p>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Hazy (cloudy) cornea; eye feels hard</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Markedly reduced acuity</a:t>
            </a:r>
            <a:endParaRPr lang="en-US" sz="1250" dirty="0"/>
          </a:p>
        </p:txBody>
      </p:sp>
      <p:sp>
        <p:nvSpPr>
          <p:cNvPr id="19" name="Shape 17"/>
          <p:cNvSpPr/>
          <p:nvPr/>
        </p:nvSpPr>
        <p:spPr>
          <a:xfrm>
            <a:off x="6126480" y="1965960"/>
            <a:ext cx="5562295" cy="4023360"/>
          </a:xfrm>
          <a:prstGeom prst="roundRect">
            <a:avLst>
              <a:gd name="adj" fmla="val 1818"/>
            </a:avLst>
          </a:prstGeom>
          <a:solidFill>
            <a:srgbClr val="FBECEC"/>
          </a:solidFill>
          <a:ln w="20320">
            <a:solidFill>
              <a:srgbClr val="C0392B"/>
            </a:solidFill>
            <a:prstDash val="solid"/>
          </a:ln>
          <a:effectLst>
            <a:outerShdw blurRad="114300" dist="38100" dir="5400000" algn="bl" rotWithShape="0">
              <a:srgbClr val="8AA0B0">
                <a:alpha val="28000"/>
              </a:srgbClr>
            </a:outerShdw>
          </a:effectLst>
        </p:spPr>
      </p:sp>
      <p:sp>
        <p:nvSpPr>
          <p:cNvPr id="20" name="Text 18"/>
          <p:cNvSpPr/>
          <p:nvPr/>
        </p:nvSpPr>
        <p:spPr>
          <a:xfrm>
            <a:off x="6400800" y="2148840"/>
            <a:ext cx="5059375" cy="457200"/>
          </a:xfrm>
          <a:prstGeom prst="rect">
            <a:avLst/>
          </a:prstGeom>
          <a:noFill/>
          <a:ln/>
        </p:spPr>
        <p:txBody>
          <a:bodyPr wrap="square" lIns="0" tIns="0" rIns="0" bIns="0" rtlCol="0" anchor="ctr"/>
          <a:lstStyle/>
          <a:p>
            <a:pPr marL="0" indent="0">
              <a:buNone/>
            </a:pPr>
            <a:r>
              <a:rPr lang="en-US" sz="2000" dirty="0">
                <a:solidFill>
                  <a:srgbClr val="000000"/>
                </a:solidFill>
                <a:latin typeface="Trebuchet MS" pitchFamily="34" charset="0"/>
                <a:ea typeface="Trebuchet MS" pitchFamily="34" charset="-122"/>
                <a:cs typeface="Trebuchet MS" pitchFamily="34" charset="-120"/>
              </a:rPr>
              <a:t>⏱  </a:t>
            </a:r>
            <a:r>
              <a:rPr lang="en-US" sz="1700" b="1" dirty="0">
                <a:solidFill>
                  <a:srgbClr val="C0392B"/>
                </a:solidFill>
                <a:latin typeface="Trebuchet MS" pitchFamily="34" charset="0"/>
                <a:ea typeface="Trebuchet MS" pitchFamily="34" charset="-122"/>
                <a:cs typeface="Trebuchet MS" pitchFamily="34" charset="-120"/>
              </a:rPr>
              <a:t>Act now — blindness within hours</a:t>
            </a:r>
            <a:endParaRPr lang="en-US" sz="2000" dirty="0"/>
          </a:p>
        </p:txBody>
      </p:sp>
      <p:sp>
        <p:nvSpPr>
          <p:cNvPr id="21" name="Text 19"/>
          <p:cNvSpPr/>
          <p:nvPr/>
        </p:nvSpPr>
        <p:spPr>
          <a:xfrm>
            <a:off x="6446520" y="2743200"/>
            <a:ext cx="4922215" cy="2926080"/>
          </a:xfrm>
          <a:prstGeom prst="rect">
            <a:avLst/>
          </a:prstGeom>
          <a:noFill/>
          <a:ln/>
        </p:spPr>
        <p:txBody>
          <a:bodyPr wrap="square" lIns="0" tIns="0" rIns="0" bIns="0" rtlCol="0" anchor="t"/>
          <a:lstStyle/>
          <a:p>
            <a:pPr marL="177800" indent="-177800">
              <a:spcAft>
                <a:spcPts val="1000"/>
              </a:spcAft>
              <a:buSzPct val="100000"/>
              <a:buChar char="•"/>
            </a:pPr>
            <a:r>
              <a:rPr lang="en-US" sz="1350" b="1" dirty="0">
                <a:solidFill>
                  <a:srgbClr val="1C3E59"/>
                </a:solidFill>
                <a:latin typeface="Calibri" pitchFamily="34" charset="0"/>
                <a:ea typeface="Calibri" pitchFamily="34" charset="-122"/>
                <a:cs typeface="Calibri" pitchFamily="34" charset="-120"/>
              </a:rPr>
              <a:t>Immediate / same-day ophthalmology referral</a:t>
            </a:r>
            <a:endParaRPr lang="en-US" sz="1350" dirty="0"/>
          </a:p>
          <a:p>
            <a:pPr marL="177800" indent="-177800">
              <a:spcAft>
                <a:spcPts val="1000"/>
              </a:spcAft>
              <a:buSzPct val="100000"/>
              <a:buChar char="•"/>
            </a:pPr>
            <a:r>
              <a:rPr lang="en-US" sz="1350" dirty="0">
                <a:solidFill>
                  <a:srgbClr val="1C3E59"/>
                </a:solidFill>
                <a:latin typeface="Calibri" pitchFamily="34" charset="0"/>
                <a:ea typeface="Calibri" pitchFamily="34" charset="-122"/>
                <a:cs typeface="Calibri" pitchFamily="34" charset="-120"/>
              </a:rPr>
              <a:t>Lie the patient flat (face up)</a:t>
            </a:r>
            <a:endParaRPr lang="en-US" sz="1350" dirty="0"/>
          </a:p>
          <a:p>
            <a:pPr marL="177800" indent="-177800">
              <a:spcAft>
                <a:spcPts val="1000"/>
              </a:spcAft>
              <a:buSzPct val="100000"/>
              <a:buChar char="•"/>
            </a:pPr>
            <a:r>
              <a:rPr lang="en-US" sz="1350" dirty="0">
                <a:solidFill>
                  <a:srgbClr val="1C3E59"/>
                </a:solidFill>
                <a:latin typeface="Calibri" pitchFamily="34" charset="0"/>
                <a:ea typeface="Calibri" pitchFamily="34" charset="-122"/>
                <a:cs typeface="Calibri" pitchFamily="34" charset="-120"/>
              </a:rPr>
              <a:t>Give analgesia and an antiemetic</a:t>
            </a:r>
            <a:endParaRPr lang="en-US" sz="1350" dirty="0"/>
          </a:p>
          <a:p>
            <a:pPr marL="177800" indent="-177800">
              <a:spcAft>
                <a:spcPts val="1000"/>
              </a:spcAft>
              <a:buSzPct val="100000"/>
              <a:buChar char="•"/>
            </a:pPr>
            <a:r>
              <a:rPr lang="en-US" sz="1350" b="1" dirty="0">
                <a:solidFill>
                  <a:srgbClr val="C0392B"/>
                </a:solidFill>
                <a:latin typeface="Calibri" pitchFamily="34" charset="0"/>
                <a:ea typeface="Calibri" pitchFamily="34" charset="-122"/>
                <a:cs typeface="Calibri" pitchFamily="34" charset="-120"/>
              </a:rPr>
              <a:t>Do NOT dilate the pupil</a:t>
            </a:r>
            <a:endParaRPr lang="en-US" sz="1350" dirty="0"/>
          </a:p>
          <a:p>
            <a:pPr marL="177800" indent="-177800">
              <a:buSzPct val="100000"/>
              <a:buChar char="•"/>
            </a:pPr>
            <a:r>
              <a:rPr lang="en-US" sz="1350" dirty="0">
                <a:solidFill>
                  <a:srgbClr val="1C3E59"/>
                </a:solidFill>
                <a:latin typeface="Calibri" pitchFamily="34" charset="0"/>
                <a:ea typeface="Calibri" pitchFamily="34" charset="-122"/>
                <a:cs typeface="Calibri" pitchFamily="34" charset="-120"/>
              </a:rPr>
              <a:t>Hospital lowers pressure (e.g. acetazolamide, drops) then laser iridotomy</a:t>
            </a:r>
            <a:endParaRPr lang="en-US" sz="1350" dirty="0"/>
          </a:p>
        </p:txBody>
      </p:sp>
      <p:sp>
        <p:nvSpPr>
          <p:cNvPr id="22" name="Text 20"/>
          <p:cNvSpPr/>
          <p:nvPr/>
        </p:nvSpPr>
        <p:spPr>
          <a:xfrm>
            <a:off x="6400800" y="5669280"/>
            <a:ext cx="5059375" cy="274320"/>
          </a:xfrm>
          <a:prstGeom prst="rect">
            <a:avLst/>
          </a:prstGeom>
          <a:noFill/>
          <a:ln/>
        </p:spPr>
        <p:txBody>
          <a:bodyPr wrap="square" lIns="0" tIns="0" rIns="0" bIns="0" rtlCol="0" anchor="ctr"/>
          <a:lstStyle/>
          <a:p>
            <a:pPr marL="0" indent="0">
              <a:buNone/>
            </a:pPr>
            <a:r>
              <a:rPr lang="en-US" sz="900" i="1" dirty="0">
                <a:solidFill>
                  <a:srgbClr val="5C6B78"/>
                </a:solidFill>
                <a:latin typeface="Calibri" pitchFamily="34" charset="0"/>
                <a:ea typeface="Calibri" pitchFamily="34" charset="-122"/>
                <a:cs typeface="Calibri" pitchFamily="34" charset="-120"/>
              </a:rPr>
              <a:t>Source: RCOphth; NICE CKS Glaucoma.</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GRADUAL, PAINLESS CHANGES</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Pterygium &amp; cataract</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20</a:t>
            </a:r>
            <a:endParaRPr lang="en-US" sz="800" dirty="0"/>
          </a:p>
        </p:txBody>
      </p:sp>
      <p:sp>
        <p:nvSpPr>
          <p:cNvPr id="9" name="Shape 7"/>
          <p:cNvSpPr/>
          <p:nvPr/>
        </p:nvSpPr>
        <p:spPr>
          <a:xfrm>
            <a:off x="502920" y="2011680"/>
            <a:ext cx="3657600" cy="2103120"/>
          </a:xfrm>
          <a:prstGeom prst="roundRect">
            <a:avLst>
              <a:gd name="adj" fmla="val 2609"/>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pterygium.jpeg"/>
          <p:cNvPicPr>
            <a:picLocks noChangeAspect="1"/>
          </p:cNvPicPr>
          <p:nvPr/>
        </p:nvPicPr>
        <p:blipFill>
          <a:blip r:embed="rId3"/>
          <a:stretch>
            <a:fillRect/>
          </a:stretch>
        </p:blipFill>
        <p:spPr>
          <a:xfrm>
            <a:off x="1220724" y="2130552"/>
            <a:ext cx="2221992" cy="1481328"/>
          </a:xfrm>
          <a:prstGeom prst="rect">
            <a:avLst/>
          </a:prstGeom>
        </p:spPr>
      </p:pic>
      <p:sp>
        <p:nvSpPr>
          <p:cNvPr id="11" name="Text 8"/>
          <p:cNvSpPr/>
          <p:nvPr/>
        </p:nvSpPr>
        <p:spPr>
          <a:xfrm>
            <a:off x="576072" y="3730752"/>
            <a:ext cx="35112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Pterygium</a:t>
            </a:r>
            <a:endParaRPr lang="en-US" sz="1050" dirty="0"/>
          </a:p>
        </p:txBody>
      </p:sp>
      <p:sp>
        <p:nvSpPr>
          <p:cNvPr id="12" name="Shape 9"/>
          <p:cNvSpPr/>
          <p:nvPr/>
        </p:nvSpPr>
        <p:spPr>
          <a:xfrm>
            <a:off x="502920" y="4206240"/>
            <a:ext cx="3657600" cy="1783080"/>
          </a:xfrm>
          <a:prstGeom prst="roundRect">
            <a:avLst>
              <a:gd name="adj" fmla="val 307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3" name="Image 1" descr="assets/cataract.jpeg"/>
          <p:cNvPicPr>
            <a:picLocks noChangeAspect="1"/>
          </p:cNvPicPr>
          <p:nvPr/>
        </p:nvPicPr>
        <p:blipFill>
          <a:blip r:embed="rId4"/>
          <a:stretch>
            <a:fillRect/>
          </a:stretch>
        </p:blipFill>
        <p:spPr>
          <a:xfrm>
            <a:off x="1460754" y="4325112"/>
            <a:ext cx="1741932" cy="1161288"/>
          </a:xfrm>
          <a:prstGeom prst="rect">
            <a:avLst/>
          </a:prstGeom>
        </p:spPr>
      </p:pic>
      <p:sp>
        <p:nvSpPr>
          <p:cNvPr id="14" name="Text 10"/>
          <p:cNvSpPr/>
          <p:nvPr/>
        </p:nvSpPr>
        <p:spPr>
          <a:xfrm>
            <a:off x="576072" y="5605272"/>
            <a:ext cx="35112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Cataract (cloudy lens)</a:t>
            </a:r>
            <a:endParaRPr lang="en-US" sz="1050" dirty="0"/>
          </a:p>
        </p:txBody>
      </p:sp>
      <p:sp>
        <p:nvSpPr>
          <p:cNvPr id="15" name="Shape 11"/>
          <p:cNvSpPr/>
          <p:nvPr/>
        </p:nvSpPr>
        <p:spPr>
          <a:xfrm>
            <a:off x="4389120" y="2011680"/>
            <a:ext cx="7299655" cy="187452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6" name="Shape 12"/>
          <p:cNvSpPr/>
          <p:nvPr/>
        </p:nvSpPr>
        <p:spPr>
          <a:xfrm>
            <a:off x="4389120" y="2011680"/>
            <a:ext cx="82296" cy="1874520"/>
          </a:xfrm>
          <a:prstGeom prst="rect">
            <a:avLst/>
          </a:prstGeom>
          <a:solidFill>
            <a:srgbClr val="0E8388"/>
          </a:solidFill>
          <a:ln/>
        </p:spPr>
      </p:sp>
      <p:sp>
        <p:nvSpPr>
          <p:cNvPr id="17" name="Text 13"/>
          <p:cNvSpPr/>
          <p:nvPr/>
        </p:nvSpPr>
        <p:spPr>
          <a:xfrm>
            <a:off x="4626864" y="2157984"/>
            <a:ext cx="6915607"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Pterygium</a:t>
            </a:r>
            <a:endParaRPr lang="en-US" sz="1500" dirty="0"/>
          </a:p>
        </p:txBody>
      </p:sp>
      <p:sp>
        <p:nvSpPr>
          <p:cNvPr id="18" name="Text 14"/>
          <p:cNvSpPr/>
          <p:nvPr/>
        </p:nvSpPr>
        <p:spPr>
          <a:xfrm>
            <a:off x="4626864" y="2560320"/>
            <a:ext cx="6879031" cy="121615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Fleshy, wing-shaped growth of conjunctiva creeping onto the cornea</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Linked to sun (UV), wind and dust exposure; benign</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Lubricants for irritation; advise sunglasses</a:t>
            </a:r>
            <a:endParaRPr lang="en-US" sz="1250" dirty="0"/>
          </a:p>
          <a:p>
            <a:pPr marL="177800" indent="-177800">
              <a:spcAft>
                <a:spcPts val="500"/>
              </a:spcAft>
              <a:buSzPct val="100000"/>
              <a:buChar char="•"/>
            </a:pPr>
            <a:r>
              <a:rPr lang="en-US" sz="1250" b="1" dirty="0">
                <a:solidFill>
                  <a:srgbClr val="9A4A00"/>
                </a:solidFill>
                <a:latin typeface="Calibri" pitchFamily="34" charset="0"/>
                <a:ea typeface="Calibri" pitchFamily="34" charset="-122"/>
                <a:cs typeface="Calibri" pitchFamily="34" charset="-120"/>
              </a:rPr>
              <a:t>Refer routinely if it threatens the visual axis, distorts vision, or for cosmesis</a:t>
            </a:r>
            <a:endParaRPr lang="en-US" sz="1250" dirty="0"/>
          </a:p>
        </p:txBody>
      </p:sp>
      <p:sp>
        <p:nvSpPr>
          <p:cNvPr id="19" name="Shape 15"/>
          <p:cNvSpPr/>
          <p:nvPr/>
        </p:nvSpPr>
        <p:spPr>
          <a:xfrm>
            <a:off x="4389120" y="4069080"/>
            <a:ext cx="7299655" cy="19202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0" name="Shape 16"/>
          <p:cNvSpPr/>
          <p:nvPr/>
        </p:nvSpPr>
        <p:spPr>
          <a:xfrm>
            <a:off x="4389120" y="4069080"/>
            <a:ext cx="82296" cy="1920240"/>
          </a:xfrm>
          <a:prstGeom prst="rect">
            <a:avLst/>
          </a:prstGeom>
          <a:solidFill>
            <a:srgbClr val="E0781A"/>
          </a:solidFill>
          <a:ln/>
        </p:spPr>
      </p:sp>
      <p:sp>
        <p:nvSpPr>
          <p:cNvPr id="21" name="Text 17"/>
          <p:cNvSpPr/>
          <p:nvPr/>
        </p:nvSpPr>
        <p:spPr>
          <a:xfrm>
            <a:off x="4626864" y="4215384"/>
            <a:ext cx="6915607"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Cataract</a:t>
            </a:r>
            <a:endParaRPr lang="en-US" sz="1500" dirty="0"/>
          </a:p>
        </p:txBody>
      </p:sp>
      <p:sp>
        <p:nvSpPr>
          <p:cNvPr id="22" name="Text 18"/>
          <p:cNvSpPr/>
          <p:nvPr/>
        </p:nvSpPr>
        <p:spPr>
          <a:xfrm>
            <a:off x="4626864" y="4617720"/>
            <a:ext cx="6879031" cy="126187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Painless, gradual clouding of the lens; commonest with age</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Blurred/misty vision, glare, faded colours; reduced red reflex</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Also: diabetes, steroids, trauma, congenital (check red reflex in babies)</a:t>
            </a:r>
            <a:endParaRPr lang="en-US" sz="1250" dirty="0"/>
          </a:p>
          <a:p>
            <a:pPr marL="177800" indent="-177800">
              <a:spcAft>
                <a:spcPts val="500"/>
              </a:spcAft>
              <a:buSzPct val="100000"/>
              <a:buChar char="•"/>
            </a:pPr>
            <a:r>
              <a:rPr lang="en-US" sz="1250" b="1" dirty="0">
                <a:solidFill>
                  <a:srgbClr val="9A4A00"/>
                </a:solidFill>
                <a:latin typeface="Calibri" pitchFamily="34" charset="0"/>
                <a:ea typeface="Calibri" pitchFamily="34" charset="-122"/>
                <a:cs typeface="Calibri" pitchFamily="34" charset="-120"/>
              </a:rPr>
              <a:t>Routine referral for surgery when vision affects daily life</a:t>
            </a:r>
            <a:endParaRPr lang="en-US" sz="12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LIDS &amp; MARGINS</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Blepharitis &amp; chalazion</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21</a:t>
            </a:r>
            <a:endParaRPr lang="en-US" sz="800" dirty="0"/>
          </a:p>
        </p:txBody>
      </p:sp>
      <p:sp>
        <p:nvSpPr>
          <p:cNvPr id="9" name="Shape 7"/>
          <p:cNvSpPr/>
          <p:nvPr/>
        </p:nvSpPr>
        <p:spPr>
          <a:xfrm>
            <a:off x="502920" y="2011680"/>
            <a:ext cx="3383280" cy="2011680"/>
          </a:xfrm>
          <a:prstGeom prst="roundRect">
            <a:avLst>
              <a:gd name="adj" fmla="val 27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blepharitis.jpeg"/>
          <p:cNvPicPr>
            <a:picLocks noChangeAspect="1"/>
          </p:cNvPicPr>
          <p:nvPr/>
        </p:nvPicPr>
        <p:blipFill>
          <a:blip r:embed="rId3"/>
          <a:stretch>
            <a:fillRect/>
          </a:stretch>
        </p:blipFill>
        <p:spPr>
          <a:xfrm>
            <a:off x="1499616" y="2130552"/>
            <a:ext cx="1389888" cy="1389888"/>
          </a:xfrm>
          <a:prstGeom prst="rect">
            <a:avLst/>
          </a:prstGeom>
        </p:spPr>
      </p:pic>
      <p:sp>
        <p:nvSpPr>
          <p:cNvPr id="11" name="Text 8"/>
          <p:cNvSpPr/>
          <p:nvPr/>
        </p:nvSpPr>
        <p:spPr>
          <a:xfrm>
            <a:off x="576072" y="3639312"/>
            <a:ext cx="323697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Blepharitis — crusted lid margins</a:t>
            </a:r>
            <a:endParaRPr lang="en-US" sz="1050" dirty="0"/>
          </a:p>
        </p:txBody>
      </p:sp>
      <p:sp>
        <p:nvSpPr>
          <p:cNvPr id="12" name="Shape 9"/>
          <p:cNvSpPr/>
          <p:nvPr/>
        </p:nvSpPr>
        <p:spPr>
          <a:xfrm>
            <a:off x="502920" y="4160520"/>
            <a:ext cx="3383280" cy="1828800"/>
          </a:xfrm>
          <a:prstGeom prst="roundRect">
            <a:avLst>
              <a:gd name="adj" fmla="val 3000"/>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3" name="Image 1" descr="assets/chalazion.jpeg"/>
          <p:cNvPicPr>
            <a:picLocks noChangeAspect="1"/>
          </p:cNvPicPr>
          <p:nvPr/>
        </p:nvPicPr>
        <p:blipFill>
          <a:blip r:embed="rId4"/>
          <a:stretch>
            <a:fillRect/>
          </a:stretch>
        </p:blipFill>
        <p:spPr>
          <a:xfrm>
            <a:off x="1289304" y="4279392"/>
            <a:ext cx="1810512" cy="1207008"/>
          </a:xfrm>
          <a:prstGeom prst="rect">
            <a:avLst/>
          </a:prstGeom>
        </p:spPr>
      </p:pic>
      <p:sp>
        <p:nvSpPr>
          <p:cNvPr id="14" name="Text 10"/>
          <p:cNvSpPr/>
          <p:nvPr/>
        </p:nvSpPr>
        <p:spPr>
          <a:xfrm>
            <a:off x="576072" y="5605272"/>
            <a:ext cx="323697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Chalazion — painless lid lump</a:t>
            </a:r>
            <a:endParaRPr lang="en-US" sz="1050" dirty="0"/>
          </a:p>
        </p:txBody>
      </p:sp>
      <p:sp>
        <p:nvSpPr>
          <p:cNvPr id="15" name="Shape 11"/>
          <p:cNvSpPr/>
          <p:nvPr/>
        </p:nvSpPr>
        <p:spPr>
          <a:xfrm>
            <a:off x="4114800" y="2011680"/>
            <a:ext cx="7573975" cy="187452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6" name="Shape 12"/>
          <p:cNvSpPr/>
          <p:nvPr/>
        </p:nvSpPr>
        <p:spPr>
          <a:xfrm>
            <a:off x="4114800" y="2011680"/>
            <a:ext cx="82296" cy="1874520"/>
          </a:xfrm>
          <a:prstGeom prst="rect">
            <a:avLst/>
          </a:prstGeom>
          <a:solidFill>
            <a:srgbClr val="0E8388"/>
          </a:solidFill>
          <a:ln/>
        </p:spPr>
      </p:sp>
      <p:sp>
        <p:nvSpPr>
          <p:cNvPr id="17" name="Text 13"/>
          <p:cNvSpPr/>
          <p:nvPr/>
        </p:nvSpPr>
        <p:spPr>
          <a:xfrm>
            <a:off x="4352544" y="2157984"/>
            <a:ext cx="7189927"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Blepharitis</a:t>
            </a:r>
            <a:endParaRPr lang="en-US" sz="1500" dirty="0"/>
          </a:p>
        </p:txBody>
      </p:sp>
      <p:sp>
        <p:nvSpPr>
          <p:cNvPr id="18" name="Text 14"/>
          <p:cNvSpPr/>
          <p:nvPr/>
        </p:nvSpPr>
        <p:spPr>
          <a:xfrm>
            <a:off x="4352544" y="2560320"/>
            <a:ext cx="7153351" cy="121615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Chronic inflammation of the lid margins — gritty, red, crusty lids</a:t>
            </a:r>
            <a:endParaRPr lang="en-US" sz="1250" dirty="0"/>
          </a:p>
          <a:p>
            <a:pPr marL="177800" indent="-177800">
              <a:spcAft>
                <a:spcPts val="500"/>
              </a:spcAft>
              <a:buSzPct val="100000"/>
              <a:buChar char="•"/>
            </a:pPr>
            <a:r>
              <a:rPr lang="en-US" sz="1250" b="1" dirty="0">
                <a:solidFill>
                  <a:srgbClr val="0B6468"/>
                </a:solidFill>
                <a:latin typeface="Calibri" pitchFamily="34" charset="0"/>
                <a:ea typeface="Calibri" pitchFamily="34" charset="-122"/>
                <a:cs typeface="Calibri" pitchFamily="34" charset="-120"/>
              </a:rPr>
              <a:t>Mainstay is lid hygiene, done regularly and long-term:</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warm compress → gentle lid massage → clean the lid margins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Treat associated dry eye with lubricants; refer only if not improving</a:t>
            </a:r>
            <a:endParaRPr lang="en-US" sz="1250" dirty="0"/>
          </a:p>
        </p:txBody>
      </p:sp>
      <p:sp>
        <p:nvSpPr>
          <p:cNvPr id="19" name="Shape 15"/>
          <p:cNvSpPr/>
          <p:nvPr/>
        </p:nvSpPr>
        <p:spPr>
          <a:xfrm>
            <a:off x="4114800" y="4069080"/>
            <a:ext cx="7573975" cy="19202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0" name="Shape 16"/>
          <p:cNvSpPr/>
          <p:nvPr/>
        </p:nvSpPr>
        <p:spPr>
          <a:xfrm>
            <a:off x="4114800" y="4069080"/>
            <a:ext cx="82296" cy="1920240"/>
          </a:xfrm>
          <a:prstGeom prst="rect">
            <a:avLst/>
          </a:prstGeom>
          <a:solidFill>
            <a:srgbClr val="E0781A"/>
          </a:solidFill>
          <a:ln/>
        </p:spPr>
      </p:sp>
      <p:sp>
        <p:nvSpPr>
          <p:cNvPr id="21" name="Text 17"/>
          <p:cNvSpPr/>
          <p:nvPr/>
        </p:nvSpPr>
        <p:spPr>
          <a:xfrm>
            <a:off x="4352544" y="4215384"/>
            <a:ext cx="7189927"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Chalazion (meibomian cyst)</a:t>
            </a:r>
            <a:endParaRPr lang="en-US" sz="1500" dirty="0"/>
          </a:p>
        </p:txBody>
      </p:sp>
      <p:sp>
        <p:nvSpPr>
          <p:cNvPr id="22" name="Text 18"/>
          <p:cNvSpPr/>
          <p:nvPr/>
        </p:nvSpPr>
        <p:spPr>
          <a:xfrm>
            <a:off x="4352544" y="4617720"/>
            <a:ext cx="7153351" cy="126187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Painless, firm lump from a blocked oil gland in the lid</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Warm compresses + massage; most resolve over weeks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A stye (hordeolum) is the acute, painful, infected version</a:t>
            </a:r>
            <a:endParaRPr lang="en-US" sz="1250" dirty="0"/>
          </a:p>
          <a:p>
            <a:pPr marL="177800" indent="-177800">
              <a:spcAft>
                <a:spcPts val="500"/>
              </a:spcAft>
              <a:buSzPct val="100000"/>
              <a:buChar char="•"/>
            </a:pPr>
            <a:r>
              <a:rPr lang="en-US" sz="1250" b="1" dirty="0">
                <a:solidFill>
                  <a:srgbClr val="9A4A00"/>
                </a:solidFill>
                <a:latin typeface="Calibri" pitchFamily="34" charset="0"/>
                <a:ea typeface="Calibri" pitchFamily="34" charset="-122"/>
                <a:cs typeface="Calibri" pitchFamily="34" charset="-120"/>
              </a:rPr>
              <a:t>Refer for incision/curettage if persistent; refer any atypical/recurrent lump to exclude malignancy</a:t>
            </a:r>
            <a:endParaRPr lang="en-US" sz="12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LID LESIONS</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Eyelid lesions — know the dangerous one</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22</a:t>
            </a:r>
            <a:endParaRPr lang="en-US" sz="800" dirty="0"/>
          </a:p>
        </p:txBody>
      </p:sp>
      <p:sp>
        <p:nvSpPr>
          <p:cNvPr id="9" name="Shape 7"/>
          <p:cNvSpPr/>
          <p:nvPr/>
        </p:nvSpPr>
        <p:spPr>
          <a:xfrm>
            <a:off x="502920" y="196596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bcc.jpeg"/>
          <p:cNvPicPr>
            <a:picLocks noChangeAspect="1"/>
          </p:cNvPicPr>
          <p:nvPr/>
        </p:nvPicPr>
        <p:blipFill>
          <a:blip r:embed="rId3"/>
          <a:stretch>
            <a:fillRect/>
          </a:stretch>
        </p:blipFill>
        <p:spPr>
          <a:xfrm>
            <a:off x="1643634" y="2084832"/>
            <a:ext cx="1879092" cy="1252728"/>
          </a:xfrm>
          <a:prstGeom prst="rect">
            <a:avLst/>
          </a:prstGeom>
        </p:spPr>
      </p:pic>
      <p:sp>
        <p:nvSpPr>
          <p:cNvPr id="11" name="Text 8"/>
          <p:cNvSpPr/>
          <p:nvPr/>
        </p:nvSpPr>
        <p:spPr>
          <a:xfrm>
            <a:off x="576072" y="345643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Basal cell carcinoma — pearly, ulcerated</a:t>
            </a:r>
            <a:endParaRPr lang="en-US" sz="1050" dirty="0"/>
          </a:p>
        </p:txBody>
      </p:sp>
      <p:sp>
        <p:nvSpPr>
          <p:cNvPr id="12" name="Shape 9"/>
          <p:cNvSpPr/>
          <p:nvPr/>
        </p:nvSpPr>
        <p:spPr>
          <a:xfrm>
            <a:off x="502920" y="411480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3" name="Image 1" descr="assets/molluscum.jpeg"/>
          <p:cNvPicPr>
            <a:picLocks noChangeAspect="1"/>
          </p:cNvPicPr>
          <p:nvPr/>
        </p:nvPicPr>
        <p:blipFill>
          <a:blip r:embed="rId4"/>
          <a:stretch>
            <a:fillRect/>
          </a:stretch>
        </p:blipFill>
        <p:spPr>
          <a:xfrm>
            <a:off x="1643634" y="4233672"/>
            <a:ext cx="1879092" cy="1252728"/>
          </a:xfrm>
          <a:prstGeom prst="rect">
            <a:avLst/>
          </a:prstGeom>
        </p:spPr>
      </p:pic>
      <p:sp>
        <p:nvSpPr>
          <p:cNvPr id="14" name="Text 10"/>
          <p:cNvSpPr/>
          <p:nvPr/>
        </p:nvSpPr>
        <p:spPr>
          <a:xfrm>
            <a:off x="576072" y="560527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Molluscum contagiosum</a:t>
            </a:r>
            <a:endParaRPr lang="en-US" sz="1050" dirty="0"/>
          </a:p>
        </p:txBody>
      </p:sp>
      <p:sp>
        <p:nvSpPr>
          <p:cNvPr id="15" name="Shape 11"/>
          <p:cNvSpPr/>
          <p:nvPr/>
        </p:nvSpPr>
        <p:spPr>
          <a:xfrm>
            <a:off x="5074920" y="1965960"/>
            <a:ext cx="6613855" cy="14630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6" name="Shape 12"/>
          <p:cNvSpPr/>
          <p:nvPr/>
        </p:nvSpPr>
        <p:spPr>
          <a:xfrm>
            <a:off x="5074920" y="1965960"/>
            <a:ext cx="82296" cy="1463040"/>
          </a:xfrm>
          <a:prstGeom prst="rect">
            <a:avLst/>
          </a:prstGeom>
          <a:solidFill>
            <a:srgbClr val="C0392B"/>
          </a:solidFill>
          <a:ln/>
        </p:spPr>
      </p:sp>
      <p:sp>
        <p:nvSpPr>
          <p:cNvPr id="17" name="Text 13"/>
          <p:cNvSpPr/>
          <p:nvPr/>
        </p:nvSpPr>
        <p:spPr>
          <a:xfrm>
            <a:off x="5312664" y="211226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Basal cell carcinoma (BCC)</a:t>
            </a:r>
            <a:endParaRPr lang="en-US" sz="1450" dirty="0"/>
          </a:p>
        </p:txBody>
      </p:sp>
      <p:sp>
        <p:nvSpPr>
          <p:cNvPr id="18" name="Text 14"/>
          <p:cNvSpPr/>
          <p:nvPr/>
        </p:nvSpPr>
        <p:spPr>
          <a:xfrm>
            <a:off x="5312664" y="2514600"/>
            <a:ext cx="6193231" cy="80467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The commonest eyelid malignancy — usually lower lid / medial canthus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Pearly, rolled edge, surface vessels; may ulcer, bleed or destroy lashes</a:t>
            </a:r>
            <a:endParaRPr lang="en-US" sz="1250" dirty="0"/>
          </a:p>
          <a:p>
            <a:pPr marL="177800" indent="-177800">
              <a:spcAft>
                <a:spcPts val="500"/>
              </a:spcAft>
              <a:buSzPct val="100000"/>
              <a:buChar char="•"/>
            </a:pPr>
            <a:r>
              <a:rPr lang="en-US" sz="1250" b="1" dirty="0">
                <a:solidFill>
                  <a:srgbClr val="C0392B"/>
                </a:solidFill>
                <a:latin typeface="Calibri" pitchFamily="34" charset="0"/>
                <a:ea typeface="Calibri" pitchFamily="34" charset="-122"/>
                <a:cs typeface="Calibri" pitchFamily="34" charset="-120"/>
              </a:rPr>
              <a:t>Refer for assessment and excision — do not freeze, cauterise or ignore</a:t>
            </a:r>
            <a:endParaRPr lang="en-US" sz="1250" dirty="0"/>
          </a:p>
        </p:txBody>
      </p:sp>
      <p:sp>
        <p:nvSpPr>
          <p:cNvPr id="19" name="Shape 15"/>
          <p:cNvSpPr/>
          <p:nvPr/>
        </p:nvSpPr>
        <p:spPr>
          <a:xfrm>
            <a:off x="5074920" y="3657600"/>
            <a:ext cx="6613855" cy="14630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0" name="Shape 16"/>
          <p:cNvSpPr/>
          <p:nvPr/>
        </p:nvSpPr>
        <p:spPr>
          <a:xfrm>
            <a:off x="5074920" y="3657600"/>
            <a:ext cx="82296" cy="1463040"/>
          </a:xfrm>
          <a:prstGeom prst="rect">
            <a:avLst/>
          </a:prstGeom>
          <a:solidFill>
            <a:srgbClr val="0E8388"/>
          </a:solidFill>
          <a:ln/>
        </p:spPr>
      </p:sp>
      <p:sp>
        <p:nvSpPr>
          <p:cNvPr id="21" name="Text 17"/>
          <p:cNvSpPr/>
          <p:nvPr/>
        </p:nvSpPr>
        <p:spPr>
          <a:xfrm>
            <a:off x="5312664" y="380390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Molluscum contagiosum</a:t>
            </a:r>
            <a:endParaRPr lang="en-US" sz="1450" dirty="0"/>
          </a:p>
        </p:txBody>
      </p:sp>
      <p:sp>
        <p:nvSpPr>
          <p:cNvPr id="22" name="Text 18"/>
          <p:cNvSpPr/>
          <p:nvPr/>
        </p:nvSpPr>
        <p:spPr>
          <a:xfrm>
            <a:off x="5312664" y="4206240"/>
            <a:ext cx="6193231" cy="80467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Viral, dome-shaped papules with a central dimple</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Usually self-limiting; can cause a follicular conjunctivitis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Reassure; refer if lid-margin lesions cause persistent eye irritation</a:t>
            </a:r>
            <a:endParaRPr lang="en-US" sz="1250" dirty="0"/>
          </a:p>
        </p:txBody>
      </p:sp>
      <p:sp>
        <p:nvSpPr>
          <p:cNvPr id="23" name="Shape 19"/>
          <p:cNvSpPr/>
          <p:nvPr/>
        </p:nvSpPr>
        <p:spPr>
          <a:xfrm>
            <a:off x="5074920" y="5257800"/>
            <a:ext cx="6613855" cy="731520"/>
          </a:xfrm>
          <a:prstGeom prst="roundRect">
            <a:avLst>
              <a:gd name="adj" fmla="val 8750"/>
            </a:avLst>
          </a:prstGeom>
          <a:solidFill>
            <a:srgbClr val="FCE9D6"/>
          </a:solidFill>
          <a:ln w="16510">
            <a:solidFill>
              <a:srgbClr val="E0781A"/>
            </a:solidFill>
            <a:prstDash val="solid"/>
          </a:ln>
        </p:spPr>
      </p:sp>
      <p:sp>
        <p:nvSpPr>
          <p:cNvPr id="24" name="Text 20"/>
          <p:cNvSpPr/>
          <p:nvPr/>
        </p:nvSpPr>
        <p:spPr>
          <a:xfrm>
            <a:off x="5303520" y="5257800"/>
            <a:ext cx="6202375" cy="731520"/>
          </a:xfrm>
          <a:prstGeom prst="rect">
            <a:avLst/>
          </a:prstGeom>
          <a:noFill/>
          <a:ln/>
        </p:spPr>
        <p:txBody>
          <a:bodyPr wrap="square" lIns="0" tIns="0" rIns="0" bIns="0" rtlCol="0" anchor="ctr"/>
          <a:lstStyle/>
          <a:p>
            <a:pPr marL="0" indent="0">
              <a:buNone/>
            </a:pPr>
            <a:r>
              <a:rPr lang="en-US" sz="1200" b="1" dirty="0">
                <a:solidFill>
                  <a:srgbClr val="9A4A00"/>
                </a:solidFill>
                <a:latin typeface="Calibri" pitchFamily="34" charset="0"/>
                <a:ea typeface="Calibri" pitchFamily="34" charset="-122"/>
                <a:cs typeface="Calibri" pitchFamily="34" charset="-120"/>
              </a:rPr>
              <a:t>🔎 Any non-healing, ulcerating or pigmented eyelid lesion</a:t>
            </a:r>
            <a:r>
              <a:rPr lang="en-US" sz="1200" dirty="0">
                <a:solidFill>
                  <a:srgbClr val="1C3E59"/>
                </a:solidFill>
                <a:latin typeface="Calibri" pitchFamily="34" charset="0"/>
                <a:ea typeface="Calibri" pitchFamily="34" charset="-122"/>
                <a:cs typeface="Calibri" pitchFamily="34" charset="-120"/>
              </a:rPr>
              <a:t> with lash loss should be referred for specialist assessment.</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TEAR SYSTEM</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Dacryocystitis</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23</a:t>
            </a:r>
            <a:endParaRPr lang="en-US" sz="800" dirty="0"/>
          </a:p>
        </p:txBody>
      </p:sp>
      <p:sp>
        <p:nvSpPr>
          <p:cNvPr id="9" name="Shape 7"/>
          <p:cNvSpPr/>
          <p:nvPr/>
        </p:nvSpPr>
        <p:spPr>
          <a:xfrm>
            <a:off x="9402775" y="1097280"/>
            <a:ext cx="2286000" cy="457200"/>
          </a:xfrm>
          <a:prstGeom prst="roundRect">
            <a:avLst>
              <a:gd name="adj" fmla="val 50000"/>
            </a:avLst>
          </a:prstGeom>
          <a:solidFill>
            <a:srgbClr val="E8A317"/>
          </a:solidFill>
          <a:ln/>
          <a:effectLst>
            <a:outerShdw blurRad="88900" dist="25400" dir="5400000" algn="bl" rotWithShape="0">
              <a:srgbClr val="9AAEBC">
                <a:alpha val="22000"/>
              </a:srgbClr>
            </a:outerShdw>
          </a:effectLst>
        </p:spPr>
      </p:sp>
      <p:sp>
        <p:nvSpPr>
          <p:cNvPr id="10" name="Text 8"/>
          <p:cNvSpPr/>
          <p:nvPr/>
        </p:nvSpPr>
        <p:spPr>
          <a:xfrm>
            <a:off x="9402775" y="1097280"/>
            <a:ext cx="228600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Treat &amp; refer</a:t>
            </a:r>
            <a:endParaRPr lang="en-US" sz="1200" dirty="0"/>
          </a:p>
        </p:txBody>
      </p:sp>
      <p:sp>
        <p:nvSpPr>
          <p:cNvPr id="11" name="Shape 9"/>
          <p:cNvSpPr/>
          <p:nvPr/>
        </p:nvSpPr>
        <p:spPr>
          <a:xfrm>
            <a:off x="502920" y="196596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2" name="Image 0" descr="assets/dacryo2.jpeg"/>
          <p:cNvPicPr>
            <a:picLocks noChangeAspect="1"/>
          </p:cNvPicPr>
          <p:nvPr/>
        </p:nvPicPr>
        <p:blipFill>
          <a:blip r:embed="rId3"/>
          <a:stretch>
            <a:fillRect/>
          </a:stretch>
        </p:blipFill>
        <p:spPr>
          <a:xfrm>
            <a:off x="2190398" y="2084832"/>
            <a:ext cx="785565" cy="1252728"/>
          </a:xfrm>
          <a:prstGeom prst="rect">
            <a:avLst/>
          </a:prstGeom>
        </p:spPr>
      </p:pic>
      <p:sp>
        <p:nvSpPr>
          <p:cNvPr id="13" name="Text 10"/>
          <p:cNvSpPr/>
          <p:nvPr/>
        </p:nvSpPr>
        <p:spPr>
          <a:xfrm>
            <a:off x="576072" y="345643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Tender swelling below the medial canthus</a:t>
            </a:r>
            <a:endParaRPr lang="en-US" sz="1050" dirty="0"/>
          </a:p>
        </p:txBody>
      </p:sp>
      <p:sp>
        <p:nvSpPr>
          <p:cNvPr id="14" name="Shape 11"/>
          <p:cNvSpPr/>
          <p:nvPr/>
        </p:nvSpPr>
        <p:spPr>
          <a:xfrm>
            <a:off x="502920" y="411480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5" name="Image 1" descr="assets/dacryo1.jpeg"/>
          <p:cNvPicPr>
            <a:picLocks noChangeAspect="1"/>
          </p:cNvPicPr>
          <p:nvPr/>
        </p:nvPicPr>
        <p:blipFill>
          <a:blip r:embed="rId4"/>
          <a:stretch>
            <a:fillRect/>
          </a:stretch>
        </p:blipFill>
        <p:spPr>
          <a:xfrm>
            <a:off x="1883332" y="4233672"/>
            <a:ext cx="1399696" cy="1252728"/>
          </a:xfrm>
          <a:prstGeom prst="rect">
            <a:avLst/>
          </a:prstGeom>
        </p:spPr>
      </p:pic>
      <p:sp>
        <p:nvSpPr>
          <p:cNvPr id="16" name="Text 12"/>
          <p:cNvSpPr/>
          <p:nvPr/>
        </p:nvSpPr>
        <p:spPr>
          <a:xfrm>
            <a:off x="576072" y="560527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Lacrimal sac infection</a:t>
            </a:r>
            <a:endParaRPr lang="en-US" sz="1050" dirty="0"/>
          </a:p>
        </p:txBody>
      </p:sp>
      <p:sp>
        <p:nvSpPr>
          <p:cNvPr id="17" name="Shape 13"/>
          <p:cNvSpPr/>
          <p:nvPr/>
        </p:nvSpPr>
        <p:spPr>
          <a:xfrm>
            <a:off x="5074920" y="1965960"/>
            <a:ext cx="6613855" cy="18973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8" name="Shape 14"/>
          <p:cNvSpPr/>
          <p:nvPr/>
        </p:nvSpPr>
        <p:spPr>
          <a:xfrm>
            <a:off x="5074920" y="1965960"/>
            <a:ext cx="82296" cy="1897380"/>
          </a:xfrm>
          <a:prstGeom prst="rect">
            <a:avLst/>
          </a:prstGeom>
          <a:solidFill>
            <a:srgbClr val="0E8388"/>
          </a:solidFill>
          <a:ln/>
        </p:spPr>
      </p:sp>
      <p:sp>
        <p:nvSpPr>
          <p:cNvPr id="19" name="Text 15"/>
          <p:cNvSpPr/>
          <p:nvPr/>
        </p:nvSpPr>
        <p:spPr>
          <a:xfrm>
            <a:off x="5312664" y="211226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Recognise</a:t>
            </a:r>
            <a:endParaRPr lang="en-US" sz="1450" dirty="0"/>
          </a:p>
        </p:txBody>
      </p:sp>
      <p:sp>
        <p:nvSpPr>
          <p:cNvPr id="20" name="Text 16"/>
          <p:cNvSpPr/>
          <p:nvPr/>
        </p:nvSpPr>
        <p:spPr>
          <a:xfrm>
            <a:off x="5312664" y="2514600"/>
            <a:ext cx="6193231" cy="123901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Infection of the tear (lacrimal) sac</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Painful red swelling just below the inner corner of the eye</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Watering eye (epiphora) and discharge; may have fever</a:t>
            </a:r>
            <a:endParaRPr lang="en-US" sz="1250" dirty="0"/>
          </a:p>
        </p:txBody>
      </p:sp>
      <p:sp>
        <p:nvSpPr>
          <p:cNvPr id="21" name="Shape 17"/>
          <p:cNvSpPr/>
          <p:nvPr/>
        </p:nvSpPr>
        <p:spPr>
          <a:xfrm>
            <a:off x="5074920" y="4091940"/>
            <a:ext cx="6613855" cy="18973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2" name="Shape 18"/>
          <p:cNvSpPr/>
          <p:nvPr/>
        </p:nvSpPr>
        <p:spPr>
          <a:xfrm>
            <a:off x="5074920" y="4091940"/>
            <a:ext cx="82296" cy="1897380"/>
          </a:xfrm>
          <a:prstGeom prst="rect">
            <a:avLst/>
          </a:prstGeom>
          <a:solidFill>
            <a:srgbClr val="E0781A"/>
          </a:solidFill>
          <a:ln/>
        </p:spPr>
      </p:sp>
      <p:sp>
        <p:nvSpPr>
          <p:cNvPr id="23" name="Text 19"/>
          <p:cNvSpPr/>
          <p:nvPr/>
        </p:nvSpPr>
        <p:spPr>
          <a:xfrm>
            <a:off x="5312664" y="423824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Manage</a:t>
            </a:r>
            <a:endParaRPr lang="en-US" sz="1450" dirty="0"/>
          </a:p>
        </p:txBody>
      </p:sp>
      <p:sp>
        <p:nvSpPr>
          <p:cNvPr id="24" name="Text 20"/>
          <p:cNvSpPr/>
          <p:nvPr/>
        </p:nvSpPr>
        <p:spPr>
          <a:xfrm>
            <a:off x="5312664" y="4640580"/>
            <a:ext cx="6193231" cy="123901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Oral antibiotics for the acute infection; warm compresses; analgesia</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Refer to ophthalmology — recurrent cases need surgery (DCR) to restore drainage</a:t>
            </a:r>
            <a:endParaRPr lang="en-US" sz="1250" dirty="0"/>
          </a:p>
          <a:p>
            <a:pPr marL="177800" indent="-177800">
              <a:spcAft>
                <a:spcPts val="500"/>
              </a:spcAft>
              <a:buSzPct val="100000"/>
              <a:buChar char="•"/>
            </a:pPr>
            <a:r>
              <a:rPr lang="en-US" sz="1250" b="1" dirty="0">
                <a:solidFill>
                  <a:srgbClr val="C0392B"/>
                </a:solidFill>
                <a:latin typeface="Calibri" pitchFamily="34" charset="0"/>
                <a:ea typeface="Calibri" pitchFamily="34" charset="-122"/>
                <a:cs typeface="Calibri" pitchFamily="34" charset="-120"/>
              </a:rPr>
              <a:t>If spreading cellulitis or systemically unwell → urgent same-day referral</a:t>
            </a:r>
            <a:endParaRPr lang="en-US" sz="12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THE FUNDUS · OPTIC DISC</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Three disc appearances you must know</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24</a:t>
            </a:r>
            <a:endParaRPr lang="en-US" sz="800" dirty="0"/>
          </a:p>
        </p:txBody>
      </p:sp>
      <p:sp>
        <p:nvSpPr>
          <p:cNvPr id="9" name="Shape 7"/>
          <p:cNvSpPr/>
          <p:nvPr/>
        </p:nvSpPr>
        <p:spPr>
          <a:xfrm>
            <a:off x="502920" y="2011680"/>
            <a:ext cx="3484778" cy="2286000"/>
          </a:xfrm>
          <a:prstGeom prst="roundRect">
            <a:avLst>
              <a:gd name="adj" fmla="val 2400"/>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papilloedema1.jpeg"/>
          <p:cNvPicPr>
            <a:picLocks noChangeAspect="1"/>
          </p:cNvPicPr>
          <p:nvPr/>
        </p:nvPicPr>
        <p:blipFill>
          <a:blip r:embed="rId3"/>
          <a:stretch>
            <a:fillRect/>
          </a:stretch>
        </p:blipFill>
        <p:spPr>
          <a:xfrm>
            <a:off x="709117" y="2130552"/>
            <a:ext cx="3072384" cy="2048256"/>
          </a:xfrm>
          <a:prstGeom prst="rect">
            <a:avLst/>
          </a:prstGeom>
        </p:spPr>
      </p:pic>
      <p:sp>
        <p:nvSpPr>
          <p:cNvPr id="11" name="Shape 8"/>
          <p:cNvSpPr/>
          <p:nvPr/>
        </p:nvSpPr>
        <p:spPr>
          <a:xfrm>
            <a:off x="502920" y="4407408"/>
            <a:ext cx="3484778" cy="384048"/>
          </a:xfrm>
          <a:prstGeom prst="rect">
            <a:avLst/>
          </a:prstGeom>
          <a:solidFill>
            <a:srgbClr val="C0392B"/>
          </a:solidFill>
          <a:ln/>
        </p:spPr>
      </p:sp>
      <p:sp>
        <p:nvSpPr>
          <p:cNvPr id="12" name="Text 9"/>
          <p:cNvSpPr/>
          <p:nvPr/>
        </p:nvSpPr>
        <p:spPr>
          <a:xfrm>
            <a:off x="502920" y="4407408"/>
            <a:ext cx="3484778"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Papilloedema</a:t>
            </a:r>
            <a:endParaRPr lang="en-US" sz="1400" dirty="0"/>
          </a:p>
        </p:txBody>
      </p:sp>
      <p:sp>
        <p:nvSpPr>
          <p:cNvPr id="13" name="Text 10"/>
          <p:cNvSpPr/>
          <p:nvPr/>
        </p:nvSpPr>
        <p:spPr>
          <a:xfrm>
            <a:off x="594360" y="4892040"/>
            <a:ext cx="3301898" cy="1051560"/>
          </a:xfrm>
          <a:prstGeom prst="rect">
            <a:avLst/>
          </a:prstGeom>
          <a:noFill/>
          <a:ln/>
        </p:spPr>
        <p:txBody>
          <a:bodyPr wrap="square" lIns="0" tIns="0" rIns="0" bIns="0" rtlCol="0" anchor="t"/>
          <a:lstStyle/>
          <a:p>
            <a:pPr marL="0" indent="0">
              <a:buNone/>
            </a:pPr>
            <a:r>
              <a:rPr lang="en-US" sz="1150" dirty="0">
                <a:solidFill>
                  <a:srgbClr val="1C3E59"/>
                </a:solidFill>
                <a:latin typeface="Calibri" pitchFamily="34" charset="0"/>
                <a:ea typeface="Calibri" pitchFamily="34" charset="-122"/>
                <a:cs typeface="Calibri" pitchFamily="34" charset="-120"/>
              </a:rPr>
              <a:t>Swollen disc, blurred margins — usually both eyes. Means raised intracranial pressure until proven otherwise.</a:t>
            </a:r>
            <a:endParaRPr lang="en-US" sz="1150" dirty="0"/>
          </a:p>
        </p:txBody>
      </p:sp>
      <p:sp>
        <p:nvSpPr>
          <p:cNvPr id="14" name="Shape 11"/>
          <p:cNvSpPr/>
          <p:nvPr/>
        </p:nvSpPr>
        <p:spPr>
          <a:xfrm>
            <a:off x="594360" y="5925312"/>
            <a:ext cx="3301898" cy="384048"/>
          </a:xfrm>
          <a:prstGeom prst="roundRect">
            <a:avLst>
              <a:gd name="adj" fmla="val 14286"/>
            </a:avLst>
          </a:prstGeom>
          <a:solidFill>
            <a:srgbClr val="EEF3F6"/>
          </a:solidFill>
          <a:ln w="12700">
            <a:solidFill>
              <a:srgbClr val="C0392B"/>
            </a:solidFill>
            <a:prstDash val="solid"/>
          </a:ln>
        </p:spPr>
      </p:sp>
      <p:sp>
        <p:nvSpPr>
          <p:cNvPr id="15" name="Text 12"/>
          <p:cNvSpPr/>
          <p:nvPr/>
        </p:nvSpPr>
        <p:spPr>
          <a:xfrm>
            <a:off x="594360" y="5925312"/>
            <a:ext cx="3301898" cy="384048"/>
          </a:xfrm>
          <a:prstGeom prst="rect">
            <a:avLst/>
          </a:prstGeom>
          <a:noFill/>
          <a:ln/>
        </p:spPr>
        <p:txBody>
          <a:bodyPr wrap="square" lIns="0" tIns="0" rIns="0" bIns="0" rtlCol="0" anchor="ctr"/>
          <a:lstStyle/>
          <a:p>
            <a:pPr marL="0" indent="0" algn="ctr">
              <a:buNone/>
            </a:pPr>
            <a:r>
              <a:rPr lang="en-US" sz="1100" b="1" dirty="0">
                <a:solidFill>
                  <a:srgbClr val="C0392B"/>
                </a:solidFill>
                <a:latin typeface="Calibri" pitchFamily="34" charset="0"/>
                <a:ea typeface="Calibri" pitchFamily="34" charset="-122"/>
                <a:cs typeface="Calibri" pitchFamily="34" charset="-120"/>
              </a:rPr>
              <a:t>→ Urgent investigation</a:t>
            </a:r>
            <a:endParaRPr lang="en-US" sz="1100" dirty="0"/>
          </a:p>
        </p:txBody>
      </p:sp>
      <p:sp>
        <p:nvSpPr>
          <p:cNvPr id="16" name="Shape 13"/>
          <p:cNvSpPr/>
          <p:nvPr/>
        </p:nvSpPr>
        <p:spPr>
          <a:xfrm>
            <a:off x="4353458" y="2011680"/>
            <a:ext cx="3484778" cy="2286000"/>
          </a:xfrm>
          <a:prstGeom prst="roundRect">
            <a:avLst>
              <a:gd name="adj" fmla="val 2400"/>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7" name="Image 1" descr="assets/optic_atrophy1.jpeg"/>
          <p:cNvPicPr>
            <a:picLocks noChangeAspect="1"/>
          </p:cNvPicPr>
          <p:nvPr/>
        </p:nvPicPr>
        <p:blipFill>
          <a:blip r:embed="rId4"/>
          <a:stretch>
            <a:fillRect/>
          </a:stretch>
        </p:blipFill>
        <p:spPr>
          <a:xfrm>
            <a:off x="4559656" y="2130552"/>
            <a:ext cx="3072384" cy="2048256"/>
          </a:xfrm>
          <a:prstGeom prst="rect">
            <a:avLst/>
          </a:prstGeom>
        </p:spPr>
      </p:pic>
      <p:sp>
        <p:nvSpPr>
          <p:cNvPr id="18" name="Shape 14"/>
          <p:cNvSpPr/>
          <p:nvPr/>
        </p:nvSpPr>
        <p:spPr>
          <a:xfrm>
            <a:off x="4353458" y="4407408"/>
            <a:ext cx="3484778" cy="384048"/>
          </a:xfrm>
          <a:prstGeom prst="rect">
            <a:avLst/>
          </a:prstGeom>
          <a:solidFill>
            <a:srgbClr val="E8A317"/>
          </a:solidFill>
          <a:ln/>
        </p:spPr>
      </p:sp>
      <p:sp>
        <p:nvSpPr>
          <p:cNvPr id="19" name="Text 15"/>
          <p:cNvSpPr/>
          <p:nvPr/>
        </p:nvSpPr>
        <p:spPr>
          <a:xfrm>
            <a:off x="4353458" y="4407408"/>
            <a:ext cx="3484778"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Optic atrophy</a:t>
            </a:r>
            <a:endParaRPr lang="en-US" sz="1400" dirty="0"/>
          </a:p>
        </p:txBody>
      </p:sp>
      <p:sp>
        <p:nvSpPr>
          <p:cNvPr id="20" name="Text 16"/>
          <p:cNvSpPr/>
          <p:nvPr/>
        </p:nvSpPr>
        <p:spPr>
          <a:xfrm>
            <a:off x="4444898" y="4892040"/>
            <a:ext cx="3301898" cy="1051560"/>
          </a:xfrm>
          <a:prstGeom prst="rect">
            <a:avLst/>
          </a:prstGeom>
          <a:noFill/>
          <a:ln/>
        </p:spPr>
        <p:txBody>
          <a:bodyPr wrap="square" lIns="0" tIns="0" rIns="0" bIns="0" rtlCol="0" anchor="t"/>
          <a:lstStyle/>
          <a:p>
            <a:pPr marL="0" indent="0">
              <a:buNone/>
            </a:pPr>
            <a:r>
              <a:rPr lang="en-US" sz="1150" dirty="0">
                <a:solidFill>
                  <a:srgbClr val="1C3E59"/>
                </a:solidFill>
                <a:latin typeface="Calibri" pitchFamily="34" charset="0"/>
                <a:ea typeface="Calibri" pitchFamily="34" charset="-122"/>
                <a:cs typeface="Calibri" pitchFamily="34" charset="-120"/>
              </a:rPr>
              <a:t>Abnormally pale disc. A sign of past optic nerve damage (ischaemia/GCA, compression, MS).</a:t>
            </a:r>
            <a:endParaRPr lang="en-US" sz="1150" dirty="0"/>
          </a:p>
        </p:txBody>
      </p:sp>
      <p:sp>
        <p:nvSpPr>
          <p:cNvPr id="21" name="Shape 17"/>
          <p:cNvSpPr/>
          <p:nvPr/>
        </p:nvSpPr>
        <p:spPr>
          <a:xfrm>
            <a:off x="4444898" y="5925312"/>
            <a:ext cx="3301898" cy="384048"/>
          </a:xfrm>
          <a:prstGeom prst="roundRect">
            <a:avLst>
              <a:gd name="adj" fmla="val 14286"/>
            </a:avLst>
          </a:prstGeom>
          <a:solidFill>
            <a:srgbClr val="EEF3F6"/>
          </a:solidFill>
          <a:ln w="12700">
            <a:solidFill>
              <a:srgbClr val="E8A317"/>
            </a:solidFill>
            <a:prstDash val="solid"/>
          </a:ln>
        </p:spPr>
      </p:sp>
      <p:sp>
        <p:nvSpPr>
          <p:cNvPr id="22" name="Text 18"/>
          <p:cNvSpPr/>
          <p:nvPr/>
        </p:nvSpPr>
        <p:spPr>
          <a:xfrm>
            <a:off x="4444898" y="5925312"/>
            <a:ext cx="3301898" cy="384048"/>
          </a:xfrm>
          <a:prstGeom prst="rect">
            <a:avLst/>
          </a:prstGeom>
          <a:noFill/>
          <a:ln/>
        </p:spPr>
        <p:txBody>
          <a:bodyPr wrap="square" lIns="0" tIns="0" rIns="0" bIns="0" rtlCol="0" anchor="ctr"/>
          <a:lstStyle/>
          <a:p>
            <a:pPr marL="0" indent="0" algn="ctr">
              <a:buNone/>
            </a:pPr>
            <a:r>
              <a:rPr lang="en-US" sz="1100" b="1" dirty="0">
                <a:solidFill>
                  <a:srgbClr val="E8A317"/>
                </a:solidFill>
                <a:latin typeface="Calibri" pitchFamily="34" charset="0"/>
                <a:ea typeface="Calibri" pitchFamily="34" charset="-122"/>
                <a:cs typeface="Calibri" pitchFamily="34" charset="-120"/>
              </a:rPr>
              <a:t>→ Refer to find cause</a:t>
            </a:r>
            <a:endParaRPr lang="en-US" sz="1100" dirty="0"/>
          </a:p>
        </p:txBody>
      </p:sp>
      <p:sp>
        <p:nvSpPr>
          <p:cNvPr id="23" name="Shape 19"/>
          <p:cNvSpPr/>
          <p:nvPr/>
        </p:nvSpPr>
        <p:spPr>
          <a:xfrm>
            <a:off x="8203997" y="2011680"/>
            <a:ext cx="3484778" cy="2286000"/>
          </a:xfrm>
          <a:prstGeom prst="roundRect">
            <a:avLst>
              <a:gd name="adj" fmla="val 2400"/>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24" name="Image 2" descr="assets/glaucoma_cup.jpeg"/>
          <p:cNvPicPr>
            <a:picLocks noChangeAspect="1"/>
          </p:cNvPicPr>
          <p:nvPr/>
        </p:nvPicPr>
        <p:blipFill>
          <a:blip r:embed="rId5"/>
          <a:stretch>
            <a:fillRect/>
          </a:stretch>
        </p:blipFill>
        <p:spPr>
          <a:xfrm>
            <a:off x="8389246" y="2130552"/>
            <a:ext cx="3114280" cy="2048256"/>
          </a:xfrm>
          <a:prstGeom prst="rect">
            <a:avLst/>
          </a:prstGeom>
        </p:spPr>
      </p:pic>
      <p:sp>
        <p:nvSpPr>
          <p:cNvPr id="25" name="Shape 20"/>
          <p:cNvSpPr/>
          <p:nvPr/>
        </p:nvSpPr>
        <p:spPr>
          <a:xfrm>
            <a:off x="8203997" y="4407408"/>
            <a:ext cx="3484778" cy="384048"/>
          </a:xfrm>
          <a:prstGeom prst="rect">
            <a:avLst/>
          </a:prstGeom>
          <a:solidFill>
            <a:srgbClr val="E0781A"/>
          </a:solidFill>
          <a:ln/>
        </p:spPr>
      </p:sp>
      <p:sp>
        <p:nvSpPr>
          <p:cNvPr id="26" name="Text 21"/>
          <p:cNvSpPr/>
          <p:nvPr/>
        </p:nvSpPr>
        <p:spPr>
          <a:xfrm>
            <a:off x="8203997" y="4407408"/>
            <a:ext cx="3484778"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Glaucomatous cupping</a:t>
            </a:r>
            <a:endParaRPr lang="en-US" sz="1400" dirty="0"/>
          </a:p>
        </p:txBody>
      </p:sp>
      <p:sp>
        <p:nvSpPr>
          <p:cNvPr id="27" name="Text 22"/>
          <p:cNvSpPr/>
          <p:nvPr/>
        </p:nvSpPr>
        <p:spPr>
          <a:xfrm>
            <a:off x="8295437" y="4892040"/>
            <a:ext cx="3301898" cy="1051560"/>
          </a:xfrm>
          <a:prstGeom prst="rect">
            <a:avLst/>
          </a:prstGeom>
          <a:noFill/>
          <a:ln/>
        </p:spPr>
        <p:txBody>
          <a:bodyPr wrap="square" lIns="0" tIns="0" rIns="0" bIns="0" rtlCol="0" anchor="t"/>
          <a:lstStyle/>
          <a:p>
            <a:pPr marL="0" indent="0">
              <a:buNone/>
            </a:pPr>
            <a:r>
              <a:rPr lang="en-US" sz="1150" dirty="0">
                <a:solidFill>
                  <a:srgbClr val="1C3E59"/>
                </a:solidFill>
                <a:latin typeface="Calibri" pitchFamily="34" charset="0"/>
                <a:ea typeface="Calibri" pitchFamily="34" charset="-122"/>
                <a:cs typeface="Calibri" pitchFamily="34" charset="-120"/>
              </a:rPr>
              <a:t>Enlarged cup-to-disc ratio in chronic glaucoma. Often symptomless until late.</a:t>
            </a:r>
            <a:endParaRPr lang="en-US" sz="1150" dirty="0"/>
          </a:p>
        </p:txBody>
      </p:sp>
      <p:sp>
        <p:nvSpPr>
          <p:cNvPr id="28" name="Shape 23"/>
          <p:cNvSpPr/>
          <p:nvPr/>
        </p:nvSpPr>
        <p:spPr>
          <a:xfrm>
            <a:off x="8295437" y="5925312"/>
            <a:ext cx="3301898" cy="384048"/>
          </a:xfrm>
          <a:prstGeom prst="roundRect">
            <a:avLst>
              <a:gd name="adj" fmla="val 14286"/>
            </a:avLst>
          </a:prstGeom>
          <a:solidFill>
            <a:srgbClr val="EEF3F6"/>
          </a:solidFill>
          <a:ln w="12700">
            <a:solidFill>
              <a:srgbClr val="E0781A"/>
            </a:solidFill>
            <a:prstDash val="solid"/>
          </a:ln>
        </p:spPr>
      </p:sp>
      <p:sp>
        <p:nvSpPr>
          <p:cNvPr id="29" name="Text 24"/>
          <p:cNvSpPr/>
          <p:nvPr/>
        </p:nvSpPr>
        <p:spPr>
          <a:xfrm>
            <a:off x="8295437" y="5925312"/>
            <a:ext cx="3301898" cy="384048"/>
          </a:xfrm>
          <a:prstGeom prst="rect">
            <a:avLst/>
          </a:prstGeom>
          <a:noFill/>
          <a:ln/>
        </p:spPr>
        <p:txBody>
          <a:bodyPr wrap="square" lIns="0" tIns="0" rIns="0" bIns="0" rtlCol="0" anchor="ctr"/>
          <a:lstStyle/>
          <a:p>
            <a:pPr marL="0" indent="0" algn="ctr">
              <a:buNone/>
            </a:pPr>
            <a:r>
              <a:rPr lang="en-US" sz="1100" b="1" dirty="0">
                <a:solidFill>
                  <a:srgbClr val="E0781A"/>
                </a:solidFill>
                <a:latin typeface="Calibri" pitchFamily="34" charset="0"/>
                <a:ea typeface="Calibri" pitchFamily="34" charset="-122"/>
                <a:cs typeface="Calibri" pitchFamily="34" charset="-120"/>
              </a:rPr>
              <a:t>→ Refer: pressure &amp; fields</a:t>
            </a:r>
            <a:endParaRPr lang="en-US" sz="11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THE FUNDUS · EMERGENCIES</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Flashes, floaters &amp; sudden visual loss</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25</a:t>
            </a:r>
            <a:endParaRPr lang="en-US" sz="800" dirty="0"/>
          </a:p>
        </p:txBody>
      </p:sp>
      <p:sp>
        <p:nvSpPr>
          <p:cNvPr id="9" name="Shape 7"/>
          <p:cNvSpPr/>
          <p:nvPr/>
        </p:nvSpPr>
        <p:spPr>
          <a:xfrm>
            <a:off x="9402775" y="1097280"/>
            <a:ext cx="2286000" cy="457200"/>
          </a:xfrm>
          <a:prstGeom prst="roundRect">
            <a:avLst>
              <a:gd name="adj" fmla="val 50000"/>
            </a:avLst>
          </a:prstGeom>
          <a:solidFill>
            <a:srgbClr val="C0392B"/>
          </a:solidFill>
          <a:ln/>
          <a:effectLst>
            <a:outerShdw blurRad="88900" dist="25400" dir="5400000" algn="bl" rotWithShape="0">
              <a:srgbClr val="9AAEBC">
                <a:alpha val="22000"/>
              </a:srgbClr>
            </a:outerShdw>
          </a:effectLst>
        </p:spPr>
      </p:sp>
      <p:sp>
        <p:nvSpPr>
          <p:cNvPr id="10" name="Text 8"/>
          <p:cNvSpPr/>
          <p:nvPr/>
        </p:nvSpPr>
        <p:spPr>
          <a:xfrm>
            <a:off x="9402775" y="1097280"/>
            <a:ext cx="228600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REFER TODAY</a:t>
            </a:r>
            <a:endParaRPr lang="en-US" sz="1200" dirty="0"/>
          </a:p>
        </p:txBody>
      </p:sp>
      <p:sp>
        <p:nvSpPr>
          <p:cNvPr id="11" name="Shape 9"/>
          <p:cNvSpPr/>
          <p:nvPr/>
        </p:nvSpPr>
        <p:spPr>
          <a:xfrm>
            <a:off x="502920" y="196596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2" name="Image 0" descr="assets/rd1.jpeg"/>
          <p:cNvPicPr>
            <a:picLocks noChangeAspect="1"/>
          </p:cNvPicPr>
          <p:nvPr/>
        </p:nvPicPr>
        <p:blipFill>
          <a:blip r:embed="rId3"/>
          <a:stretch>
            <a:fillRect/>
          </a:stretch>
        </p:blipFill>
        <p:spPr>
          <a:xfrm>
            <a:off x="1628721" y="2084832"/>
            <a:ext cx="1908919" cy="1252728"/>
          </a:xfrm>
          <a:prstGeom prst="rect">
            <a:avLst/>
          </a:prstGeom>
        </p:spPr>
      </p:pic>
      <p:sp>
        <p:nvSpPr>
          <p:cNvPr id="13" name="Text 10"/>
          <p:cNvSpPr/>
          <p:nvPr/>
        </p:nvSpPr>
        <p:spPr>
          <a:xfrm>
            <a:off x="576072" y="345643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Retinal detachment</a:t>
            </a:r>
            <a:endParaRPr lang="en-US" sz="1050" dirty="0"/>
          </a:p>
        </p:txBody>
      </p:sp>
      <p:sp>
        <p:nvSpPr>
          <p:cNvPr id="14" name="Shape 11"/>
          <p:cNvSpPr/>
          <p:nvPr/>
        </p:nvSpPr>
        <p:spPr>
          <a:xfrm>
            <a:off x="502920" y="4114800"/>
            <a:ext cx="194310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5" name="Image 1" descr="assets/vitreous_haem.jpeg"/>
          <p:cNvPicPr>
            <a:picLocks noChangeAspect="1"/>
          </p:cNvPicPr>
          <p:nvPr/>
        </p:nvPicPr>
        <p:blipFill>
          <a:blip r:embed="rId4"/>
          <a:stretch>
            <a:fillRect/>
          </a:stretch>
        </p:blipFill>
        <p:spPr>
          <a:xfrm>
            <a:off x="639318" y="4233672"/>
            <a:ext cx="1670304" cy="1252728"/>
          </a:xfrm>
          <a:prstGeom prst="rect">
            <a:avLst/>
          </a:prstGeom>
        </p:spPr>
      </p:pic>
      <p:sp>
        <p:nvSpPr>
          <p:cNvPr id="16" name="Text 12"/>
          <p:cNvSpPr/>
          <p:nvPr/>
        </p:nvSpPr>
        <p:spPr>
          <a:xfrm>
            <a:off x="576072" y="5605272"/>
            <a:ext cx="17967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Vitreous haemorrhage</a:t>
            </a:r>
            <a:endParaRPr lang="en-US" sz="1050" dirty="0"/>
          </a:p>
        </p:txBody>
      </p:sp>
      <p:sp>
        <p:nvSpPr>
          <p:cNvPr id="17" name="Shape 13"/>
          <p:cNvSpPr/>
          <p:nvPr/>
        </p:nvSpPr>
        <p:spPr>
          <a:xfrm>
            <a:off x="2720340" y="4114800"/>
            <a:ext cx="194310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8" name="Image 2" descr="assets/pvd_diagram.png"/>
          <p:cNvPicPr>
            <a:picLocks noChangeAspect="1"/>
          </p:cNvPicPr>
          <p:nvPr/>
        </p:nvPicPr>
        <p:blipFill>
          <a:blip r:embed="rId5"/>
          <a:stretch>
            <a:fillRect/>
          </a:stretch>
        </p:blipFill>
        <p:spPr>
          <a:xfrm>
            <a:off x="2937311" y="4233672"/>
            <a:ext cx="1509159" cy="1252728"/>
          </a:xfrm>
          <a:prstGeom prst="rect">
            <a:avLst/>
          </a:prstGeom>
        </p:spPr>
      </p:pic>
      <p:sp>
        <p:nvSpPr>
          <p:cNvPr id="19" name="Text 14"/>
          <p:cNvSpPr/>
          <p:nvPr/>
        </p:nvSpPr>
        <p:spPr>
          <a:xfrm>
            <a:off x="2793492" y="5605272"/>
            <a:ext cx="17967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Posterior vitreous detachment</a:t>
            </a:r>
            <a:endParaRPr lang="en-US" sz="1050" dirty="0"/>
          </a:p>
        </p:txBody>
      </p:sp>
      <p:sp>
        <p:nvSpPr>
          <p:cNvPr id="20" name="Shape 15"/>
          <p:cNvSpPr/>
          <p:nvPr/>
        </p:nvSpPr>
        <p:spPr>
          <a:xfrm>
            <a:off x="5074920" y="1965960"/>
            <a:ext cx="6613855" cy="8991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1" name="Shape 16"/>
          <p:cNvSpPr/>
          <p:nvPr/>
        </p:nvSpPr>
        <p:spPr>
          <a:xfrm>
            <a:off x="5074920" y="1965960"/>
            <a:ext cx="82296" cy="899160"/>
          </a:xfrm>
          <a:prstGeom prst="rect">
            <a:avLst/>
          </a:prstGeom>
          <a:solidFill>
            <a:srgbClr val="C0392B"/>
          </a:solidFill>
          <a:ln/>
        </p:spPr>
      </p:sp>
      <p:sp>
        <p:nvSpPr>
          <p:cNvPr id="22" name="Text 17"/>
          <p:cNvSpPr/>
          <p:nvPr/>
        </p:nvSpPr>
        <p:spPr>
          <a:xfrm>
            <a:off x="5312664" y="1979241"/>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Retinal detachment</a:t>
            </a:r>
            <a:endParaRPr lang="en-US" sz="1450" dirty="0"/>
          </a:p>
        </p:txBody>
      </p:sp>
      <p:sp>
        <p:nvSpPr>
          <p:cNvPr id="23" name="Text 18"/>
          <p:cNvSpPr/>
          <p:nvPr/>
        </p:nvSpPr>
        <p:spPr>
          <a:xfrm>
            <a:off x="5312664" y="2345980"/>
            <a:ext cx="6193231" cy="240792"/>
          </a:xfrm>
          <a:prstGeom prst="rect">
            <a:avLst/>
          </a:prstGeom>
          <a:noFill/>
          <a:ln/>
        </p:spPr>
        <p:txBody>
          <a:bodyPr wrap="square" lIns="0" tIns="0" rIns="0" bIns="0" rtlCol="0" anchor="t"/>
          <a:lstStyle/>
          <a:p>
            <a:pPr marL="177800" indent="-177800">
              <a:spcAft>
                <a:spcPts val="500"/>
              </a:spcAft>
              <a:buSzPct val="100000"/>
              <a:buChar char="•"/>
            </a:pPr>
            <a:r>
              <a:rPr lang="en-US" sz="1200" b="1" dirty="0">
                <a:solidFill>
                  <a:srgbClr val="1C3E59"/>
                </a:solidFill>
                <a:latin typeface="Calibri" pitchFamily="34" charset="0"/>
                <a:ea typeface="Calibri" pitchFamily="34" charset="-122"/>
                <a:cs typeface="Calibri" pitchFamily="34" charset="-120"/>
              </a:rPr>
              <a:t>New floaters + flashes + a “curtain/shadow” across the vision</a:t>
            </a:r>
            <a:endParaRPr lang="en-US" sz="1200" dirty="0"/>
          </a:p>
          <a:p>
            <a:pPr marL="177800" indent="-177800">
              <a:spcAft>
                <a:spcPts val="500"/>
              </a:spcAft>
              <a:buSzPct val="100000"/>
              <a:buChar char="•"/>
            </a:pPr>
            <a:r>
              <a:rPr lang="en-US" sz="1200" b="1" dirty="0">
                <a:solidFill>
                  <a:srgbClr val="C0392B"/>
                </a:solidFill>
                <a:latin typeface="Calibri" pitchFamily="34" charset="0"/>
                <a:ea typeface="Calibri" pitchFamily="34" charset="-122"/>
                <a:cs typeface="Calibri" pitchFamily="34" charset="-120"/>
              </a:rPr>
              <a:t>Same-day referral — earlier surgery saves sight</a:t>
            </a:r>
            <a:endParaRPr lang="en-US" sz="1200" dirty="0"/>
          </a:p>
        </p:txBody>
      </p:sp>
      <p:sp>
        <p:nvSpPr>
          <p:cNvPr id="24" name="Shape 19"/>
          <p:cNvSpPr/>
          <p:nvPr/>
        </p:nvSpPr>
        <p:spPr>
          <a:xfrm>
            <a:off x="5074920" y="3093720"/>
            <a:ext cx="6613855" cy="8991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5" name="Shape 20"/>
          <p:cNvSpPr/>
          <p:nvPr/>
        </p:nvSpPr>
        <p:spPr>
          <a:xfrm>
            <a:off x="5074920" y="3093720"/>
            <a:ext cx="82296" cy="899160"/>
          </a:xfrm>
          <a:prstGeom prst="rect">
            <a:avLst/>
          </a:prstGeom>
          <a:solidFill>
            <a:srgbClr val="E0781A"/>
          </a:solidFill>
          <a:ln/>
        </p:spPr>
      </p:sp>
      <p:sp>
        <p:nvSpPr>
          <p:cNvPr id="26" name="Text 21"/>
          <p:cNvSpPr/>
          <p:nvPr/>
        </p:nvSpPr>
        <p:spPr>
          <a:xfrm>
            <a:off x="5312664" y="324002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Vitreous haemorrhage</a:t>
            </a:r>
            <a:endParaRPr lang="en-US" sz="1450" dirty="0"/>
          </a:p>
        </p:txBody>
      </p:sp>
      <p:sp>
        <p:nvSpPr>
          <p:cNvPr id="27" name="Text 22"/>
          <p:cNvSpPr/>
          <p:nvPr/>
        </p:nvSpPr>
        <p:spPr>
          <a:xfrm>
            <a:off x="5312664" y="3642360"/>
            <a:ext cx="6193231" cy="240792"/>
          </a:xfrm>
          <a:prstGeom prst="rect">
            <a:avLst/>
          </a:prstGeom>
          <a:noFill/>
          <a:ln/>
        </p:spPr>
        <p:txBody>
          <a:bodyPr wrap="square" lIns="0" tIns="0" rIns="0" bIns="0" rtlCol="0" anchor="t"/>
          <a:lstStyle/>
          <a:p>
            <a:pPr marL="177800" indent="-177800">
              <a:spcAft>
                <a:spcPts val="500"/>
              </a:spcAft>
              <a:buSzPct val="100000"/>
              <a:buChar char="•"/>
            </a:pPr>
            <a:r>
              <a:rPr lang="en-US" sz="1200" dirty="0">
                <a:solidFill>
                  <a:srgbClr val="1C3E59"/>
                </a:solidFill>
                <a:latin typeface="Calibri" pitchFamily="34" charset="0"/>
                <a:ea typeface="Calibri" pitchFamily="34" charset="-122"/>
                <a:cs typeface="Calibri" pitchFamily="34" charset="-120"/>
              </a:rPr>
              <a:t>Sudden floaters or haze / loss; common in diabetes — urgent referral</a:t>
            </a:r>
            <a:endParaRPr lang="en-US" sz="1200" dirty="0"/>
          </a:p>
        </p:txBody>
      </p:sp>
      <p:sp>
        <p:nvSpPr>
          <p:cNvPr id="28" name="Shape 23"/>
          <p:cNvSpPr/>
          <p:nvPr/>
        </p:nvSpPr>
        <p:spPr>
          <a:xfrm>
            <a:off x="5074920" y="4221480"/>
            <a:ext cx="6613855" cy="8991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9" name="Shape 24"/>
          <p:cNvSpPr/>
          <p:nvPr/>
        </p:nvSpPr>
        <p:spPr>
          <a:xfrm>
            <a:off x="5074920" y="4221480"/>
            <a:ext cx="82296" cy="899160"/>
          </a:xfrm>
          <a:prstGeom prst="rect">
            <a:avLst/>
          </a:prstGeom>
          <a:solidFill>
            <a:srgbClr val="E8A317"/>
          </a:solidFill>
          <a:ln/>
        </p:spPr>
      </p:sp>
      <p:sp>
        <p:nvSpPr>
          <p:cNvPr id="30" name="Text 25"/>
          <p:cNvSpPr/>
          <p:nvPr/>
        </p:nvSpPr>
        <p:spPr>
          <a:xfrm>
            <a:off x="5322875" y="4273296"/>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Posterior vitreous detachment</a:t>
            </a:r>
            <a:endParaRPr lang="en-US" sz="1450" dirty="0"/>
          </a:p>
        </p:txBody>
      </p:sp>
      <p:sp>
        <p:nvSpPr>
          <p:cNvPr id="31" name="Text 26"/>
          <p:cNvSpPr/>
          <p:nvPr/>
        </p:nvSpPr>
        <p:spPr>
          <a:xfrm>
            <a:off x="5322875" y="4675632"/>
            <a:ext cx="6193231" cy="240792"/>
          </a:xfrm>
          <a:prstGeom prst="rect">
            <a:avLst/>
          </a:prstGeom>
          <a:noFill/>
          <a:ln/>
        </p:spPr>
        <p:txBody>
          <a:bodyPr wrap="square" lIns="0" tIns="0" rIns="0" bIns="0" rtlCol="0" anchor="t"/>
          <a:lstStyle/>
          <a:p>
            <a:pPr marL="177800" indent="-177800">
              <a:spcAft>
                <a:spcPts val="500"/>
              </a:spcAft>
              <a:buSzPct val="100000"/>
              <a:buChar char="•"/>
            </a:pPr>
            <a:r>
              <a:rPr lang="en-US" sz="1200" dirty="0">
                <a:solidFill>
                  <a:srgbClr val="1C3E59"/>
                </a:solidFill>
                <a:latin typeface="Calibri" pitchFamily="34" charset="0"/>
                <a:ea typeface="Calibri" pitchFamily="34" charset="-122"/>
                <a:cs typeface="Calibri" pitchFamily="34" charset="-120"/>
              </a:rPr>
              <a:t>Very common with age: flashes &amp; floaters; usually benign</a:t>
            </a:r>
            <a:endParaRPr lang="en-US" sz="1200" dirty="0"/>
          </a:p>
          <a:p>
            <a:pPr marL="177800" indent="-177800">
              <a:spcAft>
                <a:spcPts val="500"/>
              </a:spcAft>
              <a:buSzPct val="100000"/>
              <a:buChar char="•"/>
            </a:pPr>
            <a:r>
              <a:rPr lang="en-US" sz="1200" b="1" dirty="0">
                <a:solidFill>
                  <a:srgbClr val="9A6B00"/>
                </a:solidFill>
                <a:latin typeface="Calibri" pitchFamily="34" charset="0"/>
                <a:ea typeface="Calibri" pitchFamily="34" charset="-122"/>
                <a:cs typeface="Calibri" pitchFamily="34" charset="-120"/>
              </a:rPr>
              <a:t>BUT must exclude a retinal tear — urgent assessment of new symptoms</a:t>
            </a:r>
            <a:endParaRPr lang="en-US" sz="1200" dirty="0"/>
          </a:p>
        </p:txBody>
      </p:sp>
      <p:sp>
        <p:nvSpPr>
          <p:cNvPr id="32" name="Shape 27"/>
          <p:cNvSpPr/>
          <p:nvPr/>
        </p:nvSpPr>
        <p:spPr>
          <a:xfrm>
            <a:off x="5074920" y="5257800"/>
            <a:ext cx="6613855" cy="731520"/>
          </a:xfrm>
          <a:prstGeom prst="roundRect">
            <a:avLst>
              <a:gd name="adj" fmla="val 8750"/>
            </a:avLst>
          </a:prstGeom>
          <a:solidFill>
            <a:srgbClr val="FBECEC"/>
          </a:solidFill>
          <a:ln w="16510">
            <a:solidFill>
              <a:srgbClr val="C0392B"/>
            </a:solidFill>
            <a:prstDash val="solid"/>
          </a:ln>
        </p:spPr>
      </p:sp>
      <p:sp>
        <p:nvSpPr>
          <p:cNvPr id="33" name="Text 28"/>
          <p:cNvSpPr/>
          <p:nvPr/>
        </p:nvSpPr>
        <p:spPr>
          <a:xfrm>
            <a:off x="5303520" y="5257800"/>
            <a:ext cx="6202375" cy="731520"/>
          </a:xfrm>
          <a:prstGeom prst="rect">
            <a:avLst/>
          </a:prstGeom>
          <a:noFill/>
          <a:ln/>
        </p:spPr>
        <p:txBody>
          <a:bodyPr wrap="square" lIns="0" tIns="0" rIns="0" bIns="0" rtlCol="0" anchor="ctr"/>
          <a:lstStyle/>
          <a:p>
            <a:pPr marL="0" indent="0">
              <a:buNone/>
            </a:pPr>
            <a:r>
              <a:rPr lang="en-US" sz="1200" b="1" dirty="0">
                <a:solidFill>
                  <a:srgbClr val="C0392B"/>
                </a:solidFill>
                <a:latin typeface="Calibri" pitchFamily="34" charset="0"/>
                <a:ea typeface="Calibri" pitchFamily="34" charset="-122"/>
                <a:cs typeface="Calibri" pitchFamily="34" charset="-120"/>
              </a:rPr>
              <a:t>⛔ Sudden painless loss of vision</a:t>
            </a:r>
            <a:r>
              <a:rPr lang="en-US" sz="1200" dirty="0">
                <a:solidFill>
                  <a:srgbClr val="1C3E59"/>
                </a:solidFill>
                <a:latin typeface="Calibri" pitchFamily="34" charset="0"/>
                <a:ea typeface="Calibri" pitchFamily="34" charset="-122"/>
                <a:cs typeface="Calibri" pitchFamily="34" charset="-120"/>
              </a:rPr>
              <a:t> (artery/vein occlusion, GCA) is an emergency — refer immediately.</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RETINA &amp; SYSTEMIC DISEASE</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Diabetic retinopathy</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26</a:t>
            </a:r>
            <a:endParaRPr lang="en-US" sz="800" dirty="0"/>
          </a:p>
        </p:txBody>
      </p:sp>
      <p:sp>
        <p:nvSpPr>
          <p:cNvPr id="9" name="Shape 7"/>
          <p:cNvSpPr/>
          <p:nvPr/>
        </p:nvSpPr>
        <p:spPr>
          <a:xfrm>
            <a:off x="502920" y="196596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dr2.jpeg"/>
          <p:cNvPicPr>
            <a:picLocks noChangeAspect="1"/>
          </p:cNvPicPr>
          <p:nvPr/>
        </p:nvPicPr>
        <p:blipFill>
          <a:blip r:embed="rId3"/>
          <a:stretch>
            <a:fillRect/>
          </a:stretch>
        </p:blipFill>
        <p:spPr>
          <a:xfrm>
            <a:off x="1661278" y="2084832"/>
            <a:ext cx="1843804" cy="1252728"/>
          </a:xfrm>
          <a:prstGeom prst="rect">
            <a:avLst/>
          </a:prstGeom>
        </p:spPr>
      </p:pic>
      <p:sp>
        <p:nvSpPr>
          <p:cNvPr id="11" name="Text 8"/>
          <p:cNvSpPr/>
          <p:nvPr/>
        </p:nvSpPr>
        <p:spPr>
          <a:xfrm>
            <a:off x="576072" y="345643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Haemorrhages &amp; exudates</a:t>
            </a:r>
            <a:endParaRPr lang="en-US" sz="1050" dirty="0"/>
          </a:p>
        </p:txBody>
      </p:sp>
      <p:sp>
        <p:nvSpPr>
          <p:cNvPr id="12" name="Shape 9"/>
          <p:cNvSpPr/>
          <p:nvPr/>
        </p:nvSpPr>
        <p:spPr>
          <a:xfrm>
            <a:off x="502920" y="4114800"/>
            <a:ext cx="194310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3" name="Image 1" descr="assets/dr1.jpeg"/>
          <p:cNvPicPr>
            <a:picLocks noChangeAspect="1"/>
          </p:cNvPicPr>
          <p:nvPr/>
        </p:nvPicPr>
        <p:blipFill>
          <a:blip r:embed="rId4"/>
          <a:stretch>
            <a:fillRect/>
          </a:stretch>
        </p:blipFill>
        <p:spPr>
          <a:xfrm>
            <a:off x="732113" y="4233672"/>
            <a:ext cx="1484715" cy="1252728"/>
          </a:xfrm>
          <a:prstGeom prst="rect">
            <a:avLst/>
          </a:prstGeom>
        </p:spPr>
      </p:pic>
      <p:sp>
        <p:nvSpPr>
          <p:cNvPr id="14" name="Text 10"/>
          <p:cNvSpPr/>
          <p:nvPr/>
        </p:nvSpPr>
        <p:spPr>
          <a:xfrm>
            <a:off x="576072" y="5605272"/>
            <a:ext cx="17967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Background changes</a:t>
            </a:r>
            <a:endParaRPr lang="en-US" sz="1050" dirty="0"/>
          </a:p>
        </p:txBody>
      </p:sp>
      <p:sp>
        <p:nvSpPr>
          <p:cNvPr id="15" name="Shape 11"/>
          <p:cNvSpPr/>
          <p:nvPr/>
        </p:nvSpPr>
        <p:spPr>
          <a:xfrm>
            <a:off x="2720340" y="4114800"/>
            <a:ext cx="194310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6" name="Image 2" descr="assets/dr3.jpeg"/>
          <p:cNvPicPr>
            <a:picLocks noChangeAspect="1"/>
          </p:cNvPicPr>
          <p:nvPr/>
        </p:nvPicPr>
        <p:blipFill>
          <a:blip r:embed="rId5"/>
          <a:stretch>
            <a:fillRect/>
          </a:stretch>
        </p:blipFill>
        <p:spPr>
          <a:xfrm>
            <a:off x="2839212" y="4256455"/>
            <a:ext cx="1705356" cy="1207162"/>
          </a:xfrm>
          <a:prstGeom prst="rect">
            <a:avLst/>
          </a:prstGeom>
        </p:spPr>
      </p:pic>
      <p:sp>
        <p:nvSpPr>
          <p:cNvPr id="17" name="Text 12"/>
          <p:cNvSpPr/>
          <p:nvPr/>
        </p:nvSpPr>
        <p:spPr>
          <a:xfrm>
            <a:off x="2793492" y="5605272"/>
            <a:ext cx="17967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Advanced disease</a:t>
            </a:r>
            <a:endParaRPr lang="en-US" sz="1050" dirty="0"/>
          </a:p>
        </p:txBody>
      </p:sp>
      <p:sp>
        <p:nvSpPr>
          <p:cNvPr id="18" name="Shape 13"/>
          <p:cNvSpPr/>
          <p:nvPr/>
        </p:nvSpPr>
        <p:spPr>
          <a:xfrm>
            <a:off x="5074920" y="1965960"/>
            <a:ext cx="6613855" cy="8991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9" name="Shape 14"/>
          <p:cNvSpPr/>
          <p:nvPr/>
        </p:nvSpPr>
        <p:spPr>
          <a:xfrm>
            <a:off x="5074920" y="1965960"/>
            <a:ext cx="82296" cy="899160"/>
          </a:xfrm>
          <a:prstGeom prst="rect">
            <a:avLst/>
          </a:prstGeom>
          <a:solidFill>
            <a:srgbClr val="0E8388"/>
          </a:solidFill>
          <a:ln/>
        </p:spPr>
      </p:sp>
      <p:sp>
        <p:nvSpPr>
          <p:cNvPr id="20" name="Text 15"/>
          <p:cNvSpPr/>
          <p:nvPr/>
        </p:nvSpPr>
        <p:spPr>
          <a:xfrm>
            <a:off x="5312664" y="1983813"/>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Screening saves sight</a:t>
            </a:r>
            <a:endParaRPr lang="en-US" sz="1450" dirty="0"/>
          </a:p>
        </p:txBody>
      </p:sp>
      <p:sp>
        <p:nvSpPr>
          <p:cNvPr id="21" name="Text 16"/>
          <p:cNvSpPr/>
          <p:nvPr/>
        </p:nvSpPr>
        <p:spPr>
          <a:xfrm>
            <a:off x="5312664" y="2386149"/>
            <a:ext cx="6193231" cy="24079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Everyone with diabetes aged 12+ is invited to annual NHS diabetic eye screening</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Leading cause of preventable sight loss in working-age adults</a:t>
            </a:r>
            <a:endParaRPr lang="en-US" sz="1250" dirty="0"/>
          </a:p>
        </p:txBody>
      </p:sp>
      <p:sp>
        <p:nvSpPr>
          <p:cNvPr id="22" name="Shape 17"/>
          <p:cNvSpPr/>
          <p:nvPr/>
        </p:nvSpPr>
        <p:spPr>
          <a:xfrm>
            <a:off x="5074920" y="3093720"/>
            <a:ext cx="6613855" cy="8991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3" name="Shape 18"/>
          <p:cNvSpPr/>
          <p:nvPr/>
        </p:nvSpPr>
        <p:spPr>
          <a:xfrm>
            <a:off x="5074920" y="3093720"/>
            <a:ext cx="82296" cy="899160"/>
          </a:xfrm>
          <a:prstGeom prst="rect">
            <a:avLst/>
          </a:prstGeom>
          <a:solidFill>
            <a:srgbClr val="E0781A"/>
          </a:solidFill>
          <a:ln/>
        </p:spPr>
      </p:sp>
      <p:sp>
        <p:nvSpPr>
          <p:cNvPr id="24" name="Text 19"/>
          <p:cNvSpPr/>
          <p:nvPr/>
        </p:nvSpPr>
        <p:spPr>
          <a:xfrm>
            <a:off x="5312664" y="3099816"/>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What you see</a:t>
            </a:r>
            <a:endParaRPr lang="en-US" sz="1450" dirty="0"/>
          </a:p>
        </p:txBody>
      </p:sp>
      <p:sp>
        <p:nvSpPr>
          <p:cNvPr id="25" name="Text 20"/>
          <p:cNvSpPr/>
          <p:nvPr/>
        </p:nvSpPr>
        <p:spPr>
          <a:xfrm>
            <a:off x="5312664" y="3502152"/>
            <a:ext cx="6193231" cy="240792"/>
          </a:xfrm>
          <a:prstGeom prst="rect">
            <a:avLst/>
          </a:prstGeom>
          <a:noFill/>
          <a:ln/>
        </p:spPr>
        <p:txBody>
          <a:bodyPr wrap="square" lIns="0" tIns="0" rIns="0" bIns="0" rtlCol="0" anchor="t"/>
          <a:lstStyle/>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Microaneurysms, dot/blot haemorrhages, hard exudates, cotton-wool spots</a:t>
            </a:r>
            <a:endParaRPr lang="en-US" sz="1250" dirty="0"/>
          </a:p>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New vessels (proliferative) and maculopathy threaten sight</a:t>
            </a:r>
            <a:endParaRPr lang="en-US" sz="1250" dirty="0"/>
          </a:p>
        </p:txBody>
      </p:sp>
      <p:sp>
        <p:nvSpPr>
          <p:cNvPr id="26" name="Shape 21"/>
          <p:cNvSpPr/>
          <p:nvPr/>
        </p:nvSpPr>
        <p:spPr>
          <a:xfrm>
            <a:off x="5074920" y="4221480"/>
            <a:ext cx="6613855" cy="8991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7" name="Shape 22"/>
          <p:cNvSpPr/>
          <p:nvPr/>
        </p:nvSpPr>
        <p:spPr>
          <a:xfrm>
            <a:off x="5074920" y="4221480"/>
            <a:ext cx="82296" cy="899160"/>
          </a:xfrm>
          <a:prstGeom prst="rect">
            <a:avLst/>
          </a:prstGeom>
          <a:solidFill>
            <a:srgbClr val="C0392B"/>
          </a:solidFill>
          <a:ln/>
        </p:spPr>
      </p:sp>
      <p:sp>
        <p:nvSpPr>
          <p:cNvPr id="28" name="Text 23"/>
          <p:cNvSpPr/>
          <p:nvPr/>
        </p:nvSpPr>
        <p:spPr>
          <a:xfrm>
            <a:off x="5312664" y="4227141"/>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Manage</a:t>
            </a:r>
            <a:endParaRPr lang="en-US" sz="1450" dirty="0"/>
          </a:p>
        </p:txBody>
      </p:sp>
      <p:sp>
        <p:nvSpPr>
          <p:cNvPr id="29" name="Text 24"/>
          <p:cNvSpPr/>
          <p:nvPr/>
        </p:nvSpPr>
        <p:spPr>
          <a:xfrm>
            <a:off x="5312664" y="4629477"/>
            <a:ext cx="6193231" cy="240792"/>
          </a:xfrm>
          <a:prstGeom prst="rect">
            <a:avLst/>
          </a:prstGeom>
          <a:noFill/>
          <a:ln/>
        </p:spPr>
        <p:txBody>
          <a:bodyPr wrap="square" lIns="0" tIns="0" rIns="0" bIns="0" rtlCol="0" anchor="t"/>
          <a:lstStyle/>
          <a:p>
            <a:pPr marL="177800" indent="-177800">
              <a:spcAft>
                <a:spcPts val="500"/>
              </a:spcAft>
              <a:buSzPct val="100000"/>
              <a:buChar char="•"/>
            </a:pPr>
            <a:r>
              <a:rPr lang="en-US" sz="1200" dirty="0">
                <a:solidFill>
                  <a:srgbClr val="1C3E59"/>
                </a:solidFill>
                <a:latin typeface="Calibri" pitchFamily="34" charset="0"/>
                <a:ea typeface="Calibri" pitchFamily="34" charset="-122"/>
                <a:cs typeface="Calibri" pitchFamily="34" charset="-120"/>
              </a:rPr>
              <a:t>Optimise glucose, blood pressure and lipids; support attendance at screening</a:t>
            </a:r>
            <a:endParaRPr lang="en-US" sz="1200" dirty="0"/>
          </a:p>
          <a:p>
            <a:pPr marL="177800" indent="-177800">
              <a:spcAft>
                <a:spcPts val="500"/>
              </a:spcAft>
              <a:buSzPct val="100000"/>
              <a:buChar char="•"/>
            </a:pPr>
            <a:r>
              <a:rPr lang="en-US" sz="1200" b="1" dirty="0">
                <a:solidFill>
                  <a:srgbClr val="C0392B"/>
                </a:solidFill>
                <a:latin typeface="Calibri" pitchFamily="34" charset="0"/>
                <a:ea typeface="Calibri" pitchFamily="34" charset="-122"/>
                <a:cs typeface="Calibri" pitchFamily="34" charset="-120"/>
              </a:rPr>
              <a:t>Refer per screening grade; proliferative disease / maculopathy → ophthalmology</a:t>
            </a:r>
            <a:endParaRPr lang="en-US" sz="1200" dirty="0"/>
          </a:p>
        </p:txBody>
      </p:sp>
      <p:sp>
        <p:nvSpPr>
          <p:cNvPr id="30" name="Shape 25"/>
          <p:cNvSpPr/>
          <p:nvPr/>
        </p:nvSpPr>
        <p:spPr>
          <a:xfrm>
            <a:off x="5074920" y="5257800"/>
            <a:ext cx="6613855" cy="731520"/>
          </a:xfrm>
          <a:prstGeom prst="roundRect">
            <a:avLst>
              <a:gd name="adj" fmla="val 8750"/>
            </a:avLst>
          </a:prstGeom>
          <a:solidFill>
            <a:srgbClr val="E2F0EE"/>
          </a:solidFill>
          <a:ln w="16510">
            <a:solidFill>
              <a:srgbClr val="0E8388"/>
            </a:solidFill>
            <a:prstDash val="solid"/>
          </a:ln>
        </p:spPr>
      </p:sp>
      <p:sp>
        <p:nvSpPr>
          <p:cNvPr id="31" name="Text 26"/>
          <p:cNvSpPr/>
          <p:nvPr/>
        </p:nvSpPr>
        <p:spPr>
          <a:xfrm>
            <a:off x="5303520" y="5257800"/>
            <a:ext cx="6202375" cy="731520"/>
          </a:xfrm>
          <a:prstGeom prst="rect">
            <a:avLst/>
          </a:prstGeom>
          <a:noFill/>
          <a:ln/>
        </p:spPr>
        <p:txBody>
          <a:bodyPr wrap="square" lIns="0" tIns="0" rIns="0" bIns="0" rtlCol="0" anchor="ctr"/>
          <a:lstStyle/>
          <a:p>
            <a:pPr marL="0" indent="0">
              <a:buNone/>
            </a:pPr>
            <a:r>
              <a:rPr lang="en-US" sz="1200" b="1" dirty="0">
                <a:solidFill>
                  <a:srgbClr val="0B6468"/>
                </a:solidFill>
                <a:latin typeface="Calibri" pitchFamily="34" charset="0"/>
                <a:ea typeface="Calibri" pitchFamily="34" charset="-122"/>
                <a:cs typeface="Calibri" pitchFamily="34" charset="-120"/>
              </a:rPr>
              <a:t>ℹ Source:</a:t>
            </a:r>
            <a:r>
              <a:rPr lang="en-US" sz="1200" dirty="0">
                <a:solidFill>
                  <a:srgbClr val="1C3E59"/>
                </a:solidFill>
                <a:latin typeface="Calibri" pitchFamily="34" charset="0"/>
                <a:ea typeface="Calibri" pitchFamily="34" charset="-122"/>
                <a:cs typeface="Calibri" pitchFamily="34" charset="-120"/>
              </a:rPr>
              <a:t> NHS Diabetic Eye Screening Programme; NICE.</a:t>
            </a: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THE FUNDUS · INHERITED</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Retinitis pigmentosa</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27</a:t>
            </a:r>
            <a:endParaRPr lang="en-US" sz="800" dirty="0"/>
          </a:p>
        </p:txBody>
      </p:sp>
      <p:sp>
        <p:nvSpPr>
          <p:cNvPr id="9" name="Shape 7"/>
          <p:cNvSpPr/>
          <p:nvPr/>
        </p:nvSpPr>
        <p:spPr>
          <a:xfrm>
            <a:off x="502920" y="196596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rp_spicule.jpeg"/>
          <p:cNvPicPr>
            <a:picLocks noChangeAspect="1"/>
          </p:cNvPicPr>
          <p:nvPr/>
        </p:nvPicPr>
        <p:blipFill>
          <a:blip r:embed="rId3"/>
          <a:stretch>
            <a:fillRect/>
          </a:stretch>
        </p:blipFill>
        <p:spPr>
          <a:xfrm>
            <a:off x="1746952" y="2084832"/>
            <a:ext cx="1672456" cy="1252728"/>
          </a:xfrm>
          <a:prstGeom prst="rect">
            <a:avLst/>
          </a:prstGeom>
        </p:spPr>
      </p:pic>
      <p:sp>
        <p:nvSpPr>
          <p:cNvPr id="11" name="Text 8"/>
          <p:cNvSpPr/>
          <p:nvPr/>
        </p:nvSpPr>
        <p:spPr>
          <a:xfrm>
            <a:off x="576072" y="345643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“Bone-spicule” pigmentation</a:t>
            </a:r>
            <a:endParaRPr lang="en-US" sz="1050" dirty="0"/>
          </a:p>
        </p:txBody>
      </p:sp>
      <p:sp>
        <p:nvSpPr>
          <p:cNvPr id="12" name="Shape 9"/>
          <p:cNvSpPr/>
          <p:nvPr/>
        </p:nvSpPr>
        <p:spPr>
          <a:xfrm>
            <a:off x="502920" y="4114800"/>
            <a:ext cx="4160520" cy="187452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3" name="Image 1" descr="assets/rp_disc.jpeg"/>
          <p:cNvPicPr>
            <a:picLocks noChangeAspect="1"/>
          </p:cNvPicPr>
          <p:nvPr/>
        </p:nvPicPr>
        <p:blipFill>
          <a:blip r:embed="rId4"/>
          <a:stretch>
            <a:fillRect/>
          </a:stretch>
        </p:blipFill>
        <p:spPr>
          <a:xfrm>
            <a:off x="1800225" y="4233672"/>
            <a:ext cx="1565910" cy="1252728"/>
          </a:xfrm>
          <a:prstGeom prst="rect">
            <a:avLst/>
          </a:prstGeom>
        </p:spPr>
      </p:pic>
      <p:sp>
        <p:nvSpPr>
          <p:cNvPr id="14" name="Text 10"/>
          <p:cNvSpPr/>
          <p:nvPr/>
        </p:nvSpPr>
        <p:spPr>
          <a:xfrm>
            <a:off x="576072" y="5605272"/>
            <a:ext cx="4014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Waxy pale disc</a:t>
            </a:r>
            <a:endParaRPr lang="en-US" sz="1050" dirty="0"/>
          </a:p>
        </p:txBody>
      </p:sp>
      <p:sp>
        <p:nvSpPr>
          <p:cNvPr id="15" name="Shape 11"/>
          <p:cNvSpPr/>
          <p:nvPr/>
        </p:nvSpPr>
        <p:spPr>
          <a:xfrm>
            <a:off x="5074920" y="1965960"/>
            <a:ext cx="6613855" cy="18973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6" name="Shape 12"/>
          <p:cNvSpPr/>
          <p:nvPr/>
        </p:nvSpPr>
        <p:spPr>
          <a:xfrm>
            <a:off x="5074920" y="1965960"/>
            <a:ext cx="82296" cy="1897380"/>
          </a:xfrm>
          <a:prstGeom prst="rect">
            <a:avLst/>
          </a:prstGeom>
          <a:solidFill>
            <a:srgbClr val="0E8388"/>
          </a:solidFill>
          <a:ln/>
        </p:spPr>
      </p:sp>
      <p:sp>
        <p:nvSpPr>
          <p:cNvPr id="17" name="Text 13"/>
          <p:cNvSpPr/>
          <p:nvPr/>
        </p:nvSpPr>
        <p:spPr>
          <a:xfrm>
            <a:off x="5312664" y="211226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Recognise</a:t>
            </a:r>
            <a:endParaRPr lang="en-US" sz="1450" dirty="0"/>
          </a:p>
        </p:txBody>
      </p:sp>
      <p:sp>
        <p:nvSpPr>
          <p:cNvPr id="18" name="Text 14"/>
          <p:cNvSpPr/>
          <p:nvPr/>
        </p:nvSpPr>
        <p:spPr>
          <a:xfrm>
            <a:off x="5312664" y="2514600"/>
            <a:ext cx="6193231" cy="123901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Inherited degeneration of the retina’s photoreceptors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Night blindness first, then slowly progressive loss of peripheral (“tunnel”) vision</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Fundus triad: bone-spicule pigmentation, waxy pale disc, narrowed vessels</a:t>
            </a:r>
            <a:endParaRPr lang="en-US" sz="1250" dirty="0"/>
          </a:p>
        </p:txBody>
      </p:sp>
      <p:sp>
        <p:nvSpPr>
          <p:cNvPr id="19" name="Shape 15"/>
          <p:cNvSpPr/>
          <p:nvPr/>
        </p:nvSpPr>
        <p:spPr>
          <a:xfrm>
            <a:off x="5074920" y="4091940"/>
            <a:ext cx="6613855" cy="18973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0" name="Shape 16"/>
          <p:cNvSpPr/>
          <p:nvPr/>
        </p:nvSpPr>
        <p:spPr>
          <a:xfrm>
            <a:off x="5074920" y="4091940"/>
            <a:ext cx="82296" cy="1897380"/>
          </a:xfrm>
          <a:prstGeom prst="rect">
            <a:avLst/>
          </a:prstGeom>
          <a:solidFill>
            <a:srgbClr val="E0781A"/>
          </a:solidFill>
          <a:ln/>
        </p:spPr>
      </p:sp>
      <p:sp>
        <p:nvSpPr>
          <p:cNvPr id="21" name="Text 17"/>
          <p:cNvSpPr/>
          <p:nvPr/>
        </p:nvSpPr>
        <p:spPr>
          <a:xfrm>
            <a:off x="5312664" y="4238244"/>
            <a:ext cx="6229807" cy="329184"/>
          </a:xfrm>
          <a:prstGeom prst="rect">
            <a:avLst/>
          </a:prstGeom>
          <a:noFill/>
          <a:ln/>
        </p:spPr>
        <p:txBody>
          <a:bodyPr wrap="square" lIns="0" tIns="0" rIns="0" bIns="0" rtlCol="0" anchor="ctr"/>
          <a:lstStyle/>
          <a:p>
            <a:pPr marL="0" indent="0">
              <a:buNone/>
            </a:pPr>
            <a:r>
              <a:rPr lang="en-US" sz="1450" b="1" dirty="0">
                <a:solidFill>
                  <a:srgbClr val="10283D"/>
                </a:solidFill>
                <a:latin typeface="Trebuchet MS" pitchFamily="34" charset="0"/>
                <a:ea typeface="Trebuchet MS" pitchFamily="34" charset="-122"/>
                <a:cs typeface="Trebuchet MS" pitchFamily="34" charset="-120"/>
              </a:rPr>
              <a:t>Manage</a:t>
            </a:r>
            <a:endParaRPr lang="en-US" sz="1450" dirty="0"/>
          </a:p>
        </p:txBody>
      </p:sp>
      <p:sp>
        <p:nvSpPr>
          <p:cNvPr id="22" name="Text 18"/>
          <p:cNvSpPr/>
          <p:nvPr/>
        </p:nvSpPr>
        <p:spPr>
          <a:xfrm>
            <a:off x="5312664" y="4640580"/>
            <a:ext cx="6193231" cy="1239012"/>
          </a:xfrm>
          <a:prstGeom prst="rect">
            <a:avLst/>
          </a:prstGeom>
          <a:noFill/>
          <a:ln/>
        </p:spPr>
        <p:txBody>
          <a:bodyPr wrap="square" lIns="0" tIns="0" rIns="0" bIns="0" rtlCol="0" anchor="t"/>
          <a:lstStyle/>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Refer for diagnosis, genetic counselling and low-vision support</a:t>
            </a:r>
            <a:endParaRPr lang="en-US" sz="1250" dirty="0"/>
          </a:p>
          <a:p>
            <a:pPr marL="177800" indent="-177800">
              <a:spcAft>
                <a:spcPts val="500"/>
              </a:spcAft>
              <a:buSzPct val="100000"/>
              <a:buChar char="•"/>
            </a:pPr>
            <a:r>
              <a:rPr lang="en-US" sz="1250" b="1" dirty="0">
                <a:solidFill>
                  <a:srgbClr val="9A4A00"/>
                </a:solidFill>
                <a:latin typeface="Calibri" pitchFamily="34" charset="0"/>
                <a:ea typeface="Calibri" pitchFamily="34" charset="-122"/>
                <a:cs typeface="Calibri" pitchFamily="34" charset="-120"/>
              </a:rPr>
              <a:t>Advise on driving — patients must inform the DVLA</a:t>
            </a:r>
            <a:endParaRPr lang="en-US" sz="12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ACTIVE RECALL</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Quiz — test yourself</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28</a:t>
            </a:r>
            <a:endParaRPr lang="en-US" sz="800" dirty="0"/>
          </a:p>
        </p:txBody>
      </p:sp>
      <p:sp>
        <p:nvSpPr>
          <p:cNvPr id="9" name="Shape 7"/>
          <p:cNvSpPr/>
          <p:nvPr/>
        </p:nvSpPr>
        <p:spPr>
          <a:xfrm>
            <a:off x="502920" y="2011680"/>
            <a:ext cx="2651760" cy="1828800"/>
          </a:xfrm>
          <a:prstGeom prst="roundRect">
            <a:avLst>
              <a:gd name="adj" fmla="val 3000"/>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quiz_strab1.jpeg"/>
          <p:cNvPicPr>
            <a:picLocks noChangeAspect="1"/>
          </p:cNvPicPr>
          <p:nvPr/>
        </p:nvPicPr>
        <p:blipFill>
          <a:blip r:embed="rId3"/>
          <a:stretch>
            <a:fillRect/>
          </a:stretch>
        </p:blipFill>
        <p:spPr>
          <a:xfrm>
            <a:off x="1355464" y="2130552"/>
            <a:ext cx="946673" cy="1207008"/>
          </a:xfrm>
          <a:prstGeom prst="rect">
            <a:avLst/>
          </a:prstGeom>
        </p:spPr>
      </p:pic>
      <p:sp>
        <p:nvSpPr>
          <p:cNvPr id="11" name="Text 8"/>
          <p:cNvSpPr/>
          <p:nvPr/>
        </p:nvSpPr>
        <p:spPr>
          <a:xfrm>
            <a:off x="576072" y="3456432"/>
            <a:ext cx="250545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Case A</a:t>
            </a:r>
            <a:endParaRPr lang="en-US" sz="1050" dirty="0"/>
          </a:p>
        </p:txBody>
      </p:sp>
      <p:sp>
        <p:nvSpPr>
          <p:cNvPr id="12" name="Shape 9"/>
          <p:cNvSpPr/>
          <p:nvPr/>
        </p:nvSpPr>
        <p:spPr>
          <a:xfrm>
            <a:off x="502920" y="3977640"/>
            <a:ext cx="2651760" cy="2011680"/>
          </a:xfrm>
          <a:prstGeom prst="roundRect">
            <a:avLst>
              <a:gd name="adj" fmla="val 27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3" name="Image 1" descr="assets/quiz_strab2.jpeg"/>
          <p:cNvPicPr>
            <a:picLocks noChangeAspect="1"/>
          </p:cNvPicPr>
          <p:nvPr/>
        </p:nvPicPr>
        <p:blipFill>
          <a:blip r:embed="rId4"/>
          <a:stretch>
            <a:fillRect/>
          </a:stretch>
        </p:blipFill>
        <p:spPr>
          <a:xfrm>
            <a:off x="1365504" y="4096512"/>
            <a:ext cx="926592" cy="1389888"/>
          </a:xfrm>
          <a:prstGeom prst="rect">
            <a:avLst/>
          </a:prstGeom>
        </p:spPr>
      </p:pic>
      <p:sp>
        <p:nvSpPr>
          <p:cNvPr id="14" name="Text 10"/>
          <p:cNvSpPr/>
          <p:nvPr/>
        </p:nvSpPr>
        <p:spPr>
          <a:xfrm>
            <a:off x="576072" y="5605272"/>
            <a:ext cx="250545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Case B</a:t>
            </a:r>
            <a:endParaRPr lang="en-US" sz="1050" dirty="0"/>
          </a:p>
        </p:txBody>
      </p:sp>
      <p:sp>
        <p:nvSpPr>
          <p:cNvPr id="15" name="Shape 11"/>
          <p:cNvSpPr/>
          <p:nvPr/>
        </p:nvSpPr>
        <p:spPr>
          <a:xfrm>
            <a:off x="3383280" y="2011680"/>
            <a:ext cx="2743200" cy="1828800"/>
          </a:xfrm>
          <a:prstGeom prst="roundRect">
            <a:avLst>
              <a:gd name="adj" fmla="val 3000"/>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6" name="Image 2" descr="assets/quiz_strab3.jpeg"/>
          <p:cNvPicPr>
            <a:picLocks noChangeAspect="1"/>
          </p:cNvPicPr>
          <p:nvPr/>
        </p:nvPicPr>
        <p:blipFill>
          <a:blip r:embed="rId5"/>
          <a:stretch>
            <a:fillRect/>
          </a:stretch>
        </p:blipFill>
        <p:spPr>
          <a:xfrm>
            <a:off x="4091026" y="2130552"/>
            <a:ext cx="1327709" cy="1207008"/>
          </a:xfrm>
          <a:prstGeom prst="rect">
            <a:avLst/>
          </a:prstGeom>
        </p:spPr>
      </p:pic>
      <p:sp>
        <p:nvSpPr>
          <p:cNvPr id="17" name="Text 12"/>
          <p:cNvSpPr/>
          <p:nvPr/>
        </p:nvSpPr>
        <p:spPr>
          <a:xfrm>
            <a:off x="3456432" y="3456432"/>
            <a:ext cx="25968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Case C</a:t>
            </a:r>
            <a:endParaRPr lang="en-US" sz="1050" dirty="0"/>
          </a:p>
        </p:txBody>
      </p:sp>
      <p:sp>
        <p:nvSpPr>
          <p:cNvPr id="18" name="Shape 13"/>
          <p:cNvSpPr/>
          <p:nvPr/>
        </p:nvSpPr>
        <p:spPr>
          <a:xfrm>
            <a:off x="3383280" y="3977640"/>
            <a:ext cx="2743200" cy="2011680"/>
          </a:xfrm>
          <a:prstGeom prst="roundRect">
            <a:avLst>
              <a:gd name="adj" fmla="val 27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9" name="Image 3" descr="assets/dr2.jpeg"/>
          <p:cNvPicPr>
            <a:picLocks noChangeAspect="1"/>
          </p:cNvPicPr>
          <p:nvPr/>
        </p:nvPicPr>
        <p:blipFill>
          <a:blip r:embed="rId6"/>
          <a:stretch>
            <a:fillRect/>
          </a:stretch>
        </p:blipFill>
        <p:spPr>
          <a:xfrm>
            <a:off x="3732040" y="4096512"/>
            <a:ext cx="2045680" cy="1389888"/>
          </a:xfrm>
          <a:prstGeom prst="rect">
            <a:avLst/>
          </a:prstGeom>
        </p:spPr>
      </p:pic>
      <p:sp>
        <p:nvSpPr>
          <p:cNvPr id="20" name="Text 14"/>
          <p:cNvSpPr/>
          <p:nvPr/>
        </p:nvSpPr>
        <p:spPr>
          <a:xfrm>
            <a:off x="3456432" y="5605272"/>
            <a:ext cx="25968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Case D</a:t>
            </a:r>
            <a:endParaRPr lang="en-US" sz="1050" dirty="0"/>
          </a:p>
        </p:txBody>
      </p:sp>
      <p:sp>
        <p:nvSpPr>
          <p:cNvPr id="21" name="Shape 15"/>
          <p:cNvSpPr/>
          <p:nvPr/>
        </p:nvSpPr>
        <p:spPr>
          <a:xfrm>
            <a:off x="6400800" y="2011680"/>
            <a:ext cx="5287975" cy="3977640"/>
          </a:xfrm>
          <a:prstGeom prst="roundRect">
            <a:avLst>
              <a:gd name="adj" fmla="val 1839"/>
            </a:avLst>
          </a:prstGeom>
          <a:solidFill>
            <a:srgbClr val="FFFFFF"/>
          </a:solidFill>
          <a:ln w="12700">
            <a:solidFill>
              <a:srgbClr val="DCE4EA"/>
            </a:solidFill>
            <a:prstDash val="solid"/>
          </a:ln>
          <a:effectLst>
            <a:outerShdw blurRad="114300" dist="38100" dir="5400000" algn="bl" rotWithShape="0">
              <a:srgbClr val="8AA0B0">
                <a:alpha val="28000"/>
              </a:srgbClr>
            </a:outerShdw>
          </a:effectLst>
        </p:spPr>
      </p:sp>
      <p:sp>
        <p:nvSpPr>
          <p:cNvPr id="22" name="Text 16"/>
          <p:cNvSpPr/>
          <p:nvPr/>
        </p:nvSpPr>
        <p:spPr>
          <a:xfrm>
            <a:off x="6675120" y="2148840"/>
            <a:ext cx="4785055" cy="411480"/>
          </a:xfrm>
          <a:prstGeom prst="rect">
            <a:avLst/>
          </a:prstGeom>
          <a:noFill/>
          <a:ln/>
        </p:spPr>
        <p:txBody>
          <a:bodyPr wrap="square" lIns="0" tIns="0" rIns="0" bIns="0" rtlCol="0" anchor="ctr"/>
          <a:lstStyle/>
          <a:p>
            <a:pPr marL="0" indent="0">
              <a:buNone/>
            </a:pPr>
            <a:r>
              <a:rPr lang="en-US" sz="1700" b="1" dirty="0">
                <a:solidFill>
                  <a:srgbClr val="10283D"/>
                </a:solidFill>
                <a:latin typeface="Trebuchet MS" pitchFamily="34" charset="0"/>
                <a:ea typeface="Trebuchet MS" pitchFamily="34" charset="-122"/>
                <a:cs typeface="Trebuchet MS" pitchFamily="34" charset="-120"/>
              </a:rPr>
              <a:t>Ask yourself</a:t>
            </a:r>
            <a:endParaRPr lang="en-US" sz="1700" dirty="0"/>
          </a:p>
        </p:txBody>
      </p:sp>
      <p:sp>
        <p:nvSpPr>
          <p:cNvPr id="23" name="Text 17"/>
          <p:cNvSpPr/>
          <p:nvPr/>
        </p:nvSpPr>
        <p:spPr>
          <a:xfrm>
            <a:off x="6720840" y="2697480"/>
            <a:ext cx="4647895" cy="3200400"/>
          </a:xfrm>
          <a:prstGeom prst="rect">
            <a:avLst/>
          </a:prstGeom>
          <a:noFill/>
          <a:ln/>
        </p:spPr>
        <p:txBody>
          <a:bodyPr wrap="square" lIns="0" tIns="0" rIns="0" bIns="0" rtlCol="0" anchor="t"/>
          <a:lstStyle/>
          <a:p>
            <a:pPr marL="177800" indent="-177800">
              <a:spcAft>
                <a:spcPts val="1200"/>
              </a:spcAft>
              <a:buSzPct val="100000"/>
              <a:buChar char="•"/>
            </a:pPr>
            <a:r>
              <a:rPr lang="en-US" sz="1300" dirty="0">
                <a:solidFill>
                  <a:srgbClr val="1C3E59"/>
                </a:solidFill>
                <a:latin typeface="Calibri" pitchFamily="34" charset="0"/>
                <a:ea typeface="Calibri" pitchFamily="34" charset="-122"/>
                <a:cs typeface="Calibri" pitchFamily="34" charset="-120"/>
              </a:rPr>
              <a:t>A–C  Which eye is misaligned, and which simple test confirms a squint?</a:t>
            </a:r>
            <a:endParaRPr lang="en-US" sz="1300" dirty="0"/>
          </a:p>
          <a:p>
            <a:pPr marL="177800" indent="-177800">
              <a:spcAft>
                <a:spcPts val="1200"/>
              </a:spcAft>
              <a:buSzPct val="100000"/>
              <a:buChar char="•"/>
            </a:pPr>
            <a:r>
              <a:rPr lang="en-US" sz="1300" dirty="0">
                <a:solidFill>
                  <a:srgbClr val="1C3E59"/>
                </a:solidFill>
                <a:latin typeface="Calibri" pitchFamily="34" charset="0"/>
                <a:ea typeface="Calibri" pitchFamily="34" charset="-122"/>
                <a:cs typeface="Calibri" pitchFamily="34" charset="-120"/>
              </a:rPr>
              <a:t>What is the difference between a phoria and a tropia?</a:t>
            </a:r>
            <a:endParaRPr lang="en-US" sz="1300" dirty="0"/>
          </a:p>
          <a:p>
            <a:pPr marL="177800" indent="-177800">
              <a:spcAft>
                <a:spcPts val="1200"/>
              </a:spcAft>
              <a:buSzPct val="100000"/>
              <a:buChar char="•"/>
            </a:pPr>
            <a:r>
              <a:rPr lang="en-US" sz="1300" dirty="0">
                <a:solidFill>
                  <a:srgbClr val="1C3E59"/>
                </a:solidFill>
                <a:latin typeface="Calibri" pitchFamily="34" charset="0"/>
                <a:ea typeface="Calibri" pitchFamily="34" charset="-122"/>
                <a:cs typeface="Calibri" pitchFamily="34" charset="-120"/>
              </a:rPr>
              <a:t>D  Name two fundus features of diabetic retinopathy.</a:t>
            </a:r>
            <a:endParaRPr lang="en-US" sz="1300" dirty="0"/>
          </a:p>
          <a:p>
            <a:pPr marL="177800" indent="-177800">
              <a:spcAft>
                <a:spcPts val="1200"/>
              </a:spcAft>
              <a:buSzPct val="100000"/>
              <a:buChar char="•"/>
            </a:pPr>
            <a:r>
              <a:rPr lang="en-US" sz="1300" b="1" dirty="0">
                <a:solidFill>
                  <a:srgbClr val="C0392B"/>
                </a:solidFill>
                <a:latin typeface="Calibri" pitchFamily="34" charset="0"/>
                <a:ea typeface="Calibri" pitchFamily="34" charset="-122"/>
                <a:cs typeface="Calibri" pitchFamily="34" charset="-120"/>
              </a:rPr>
              <a:t>Which of today’s conditions need referral the SAME DAY?</a:t>
            </a:r>
            <a:endParaRPr lang="en-US" sz="1300" dirty="0"/>
          </a:p>
          <a:p>
            <a:pPr marL="177800" indent="-177800">
              <a:buSzPct val="100000"/>
              <a:buChar char="•"/>
            </a:pPr>
            <a:r>
              <a:rPr lang="en-US" sz="1300" b="1" dirty="0">
                <a:solidFill>
                  <a:srgbClr val="0B6468"/>
                </a:solidFill>
                <a:latin typeface="Calibri" pitchFamily="34" charset="0"/>
                <a:ea typeface="Calibri" pitchFamily="34" charset="-122"/>
                <a:cs typeface="Calibri" pitchFamily="34" charset="-120"/>
              </a:rPr>
              <a:t>What is the one test you must do in every red or painful eye?</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ORIENTATION</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A quick map of the eye</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a:t>
            </a:r>
            <a:endParaRPr lang="en-US" sz="800" dirty="0"/>
          </a:p>
        </p:txBody>
      </p:sp>
      <p:sp>
        <p:nvSpPr>
          <p:cNvPr id="9" name="Shape 7"/>
          <p:cNvSpPr/>
          <p:nvPr/>
        </p:nvSpPr>
        <p:spPr>
          <a:xfrm>
            <a:off x="502920" y="1965960"/>
            <a:ext cx="5852160" cy="4023360"/>
          </a:xfrm>
          <a:prstGeom prst="roundRect">
            <a:avLst>
              <a:gd name="adj" fmla="val 136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anatomy_eye.jpeg"/>
          <p:cNvPicPr>
            <a:picLocks noChangeAspect="1"/>
          </p:cNvPicPr>
          <p:nvPr/>
        </p:nvPicPr>
        <p:blipFill>
          <a:blip r:embed="rId3"/>
          <a:stretch>
            <a:fillRect/>
          </a:stretch>
        </p:blipFill>
        <p:spPr>
          <a:xfrm>
            <a:off x="621792" y="2774845"/>
            <a:ext cx="5614416" cy="2021543"/>
          </a:xfrm>
          <a:prstGeom prst="rect">
            <a:avLst/>
          </a:prstGeom>
        </p:spPr>
      </p:pic>
      <p:sp>
        <p:nvSpPr>
          <p:cNvPr id="11" name="Text 8"/>
          <p:cNvSpPr/>
          <p:nvPr/>
        </p:nvSpPr>
        <p:spPr>
          <a:xfrm>
            <a:off x="576072" y="5605272"/>
            <a:ext cx="570585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Conjunctiva, sclera, iris and pupil — the visible anterior eye</a:t>
            </a:r>
            <a:endParaRPr lang="en-US" sz="1050" dirty="0"/>
          </a:p>
        </p:txBody>
      </p:sp>
      <p:sp>
        <p:nvSpPr>
          <p:cNvPr id="12" name="Shape 9"/>
          <p:cNvSpPr/>
          <p:nvPr/>
        </p:nvSpPr>
        <p:spPr>
          <a:xfrm>
            <a:off x="6766560" y="1965960"/>
            <a:ext cx="4922215" cy="187452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3" name="Shape 10"/>
          <p:cNvSpPr/>
          <p:nvPr/>
        </p:nvSpPr>
        <p:spPr>
          <a:xfrm>
            <a:off x="6766560" y="1965960"/>
            <a:ext cx="82296" cy="1874520"/>
          </a:xfrm>
          <a:prstGeom prst="rect">
            <a:avLst/>
          </a:prstGeom>
          <a:solidFill>
            <a:srgbClr val="0E8388"/>
          </a:solidFill>
          <a:ln/>
        </p:spPr>
      </p:sp>
      <p:sp>
        <p:nvSpPr>
          <p:cNvPr id="14" name="Text 11"/>
          <p:cNvSpPr/>
          <p:nvPr/>
        </p:nvSpPr>
        <p:spPr>
          <a:xfrm>
            <a:off x="7004304" y="2112264"/>
            <a:ext cx="4538167"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Front of the eye (anterior segment)</a:t>
            </a:r>
            <a:endParaRPr lang="en-US" sz="1500" dirty="0"/>
          </a:p>
        </p:txBody>
      </p:sp>
      <p:sp>
        <p:nvSpPr>
          <p:cNvPr id="15" name="Text 12"/>
          <p:cNvSpPr/>
          <p:nvPr/>
        </p:nvSpPr>
        <p:spPr>
          <a:xfrm>
            <a:off x="7004304" y="2514600"/>
            <a:ext cx="4501591" cy="1216152"/>
          </a:xfrm>
          <a:prstGeom prst="rect">
            <a:avLst/>
          </a:prstGeom>
          <a:noFill/>
          <a:ln/>
        </p:spPr>
        <p:txBody>
          <a:bodyPr wrap="square" lIns="0" tIns="0" rIns="0" bIns="0" rtlCol="0" anchor="t"/>
          <a:lstStyle/>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Conjunctiva — thin clear membrane over the white sclera</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Cornea — clear front window; the main focusing surface</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Iris &amp; pupil — control light entering the eye</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Anterior chamber — fluid-filled space behind the cornea</a:t>
            </a:r>
            <a:endParaRPr lang="en-US" sz="1250" dirty="0"/>
          </a:p>
        </p:txBody>
      </p:sp>
      <p:sp>
        <p:nvSpPr>
          <p:cNvPr id="16" name="Shape 13"/>
          <p:cNvSpPr/>
          <p:nvPr/>
        </p:nvSpPr>
        <p:spPr>
          <a:xfrm>
            <a:off x="6766560" y="3977640"/>
            <a:ext cx="4922215" cy="20116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7" name="Shape 14"/>
          <p:cNvSpPr/>
          <p:nvPr/>
        </p:nvSpPr>
        <p:spPr>
          <a:xfrm>
            <a:off x="6766560" y="3977640"/>
            <a:ext cx="82296" cy="2011680"/>
          </a:xfrm>
          <a:prstGeom prst="rect">
            <a:avLst/>
          </a:prstGeom>
          <a:solidFill>
            <a:srgbClr val="E0781A"/>
          </a:solidFill>
          <a:ln/>
        </p:spPr>
      </p:sp>
      <p:sp>
        <p:nvSpPr>
          <p:cNvPr id="18" name="Text 15"/>
          <p:cNvSpPr/>
          <p:nvPr/>
        </p:nvSpPr>
        <p:spPr>
          <a:xfrm>
            <a:off x="7004304" y="4123944"/>
            <a:ext cx="4538167"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Back of the eye (posterior segment)</a:t>
            </a:r>
            <a:endParaRPr lang="en-US" sz="1500" dirty="0"/>
          </a:p>
        </p:txBody>
      </p:sp>
      <p:sp>
        <p:nvSpPr>
          <p:cNvPr id="19" name="Text 16"/>
          <p:cNvSpPr/>
          <p:nvPr/>
        </p:nvSpPr>
        <p:spPr>
          <a:xfrm>
            <a:off x="7004304" y="4526280"/>
            <a:ext cx="4501591" cy="1353312"/>
          </a:xfrm>
          <a:prstGeom prst="rect">
            <a:avLst/>
          </a:prstGeom>
          <a:noFill/>
          <a:ln/>
        </p:spPr>
        <p:txBody>
          <a:bodyPr wrap="square" lIns="0" tIns="0" rIns="0" bIns="0" rtlCol="0" anchor="t"/>
          <a:lstStyle/>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Lens — focuses light; clouds with age (cataract)</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Retina — light-sensitive layer lining the back</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Macula — central vision; Optic disc — nerve head</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Vitreous — clear gel filling the eye</a:t>
            </a:r>
            <a:endParaRPr lang="en-US" sz="12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10283D"/>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E0781A"/>
                </a:solidFill>
                <a:latin typeface="Trebuchet MS" pitchFamily="34" charset="0"/>
                <a:ea typeface="Trebuchet MS" pitchFamily="34" charset="-122"/>
                <a:cs typeface="Trebuchet MS" pitchFamily="34" charset="-120"/>
              </a:rPr>
              <a:t>REFER TODAY</a:t>
            </a:r>
            <a:endParaRPr lang="en-US" sz="1250" dirty="0"/>
          </a:p>
        </p:txBody>
      </p:sp>
      <p:sp>
        <p:nvSpPr>
          <p:cNvPr id="5" name="Text 3"/>
          <p:cNvSpPr/>
          <p:nvPr/>
        </p:nvSpPr>
        <p:spPr>
          <a:xfrm>
            <a:off x="502920" y="1060704"/>
            <a:ext cx="10972800" cy="640080"/>
          </a:xfrm>
          <a:prstGeom prst="rect">
            <a:avLst/>
          </a:prstGeom>
          <a:noFill/>
          <a:ln/>
        </p:spPr>
        <p:txBody>
          <a:bodyPr wrap="square" lIns="0" tIns="0" rIns="0" bIns="0" rtlCol="0" anchor="ctr"/>
          <a:lstStyle/>
          <a:p>
            <a:pPr marL="0" indent="0">
              <a:buNone/>
            </a:pPr>
            <a:r>
              <a:rPr lang="en-US" sz="3000" b="1" dirty="0">
                <a:solidFill>
                  <a:srgbClr val="FFFFFF"/>
                </a:solidFill>
                <a:latin typeface="Trebuchet MS" pitchFamily="34" charset="0"/>
                <a:ea typeface="Trebuchet MS" pitchFamily="34" charset="-122"/>
                <a:cs typeface="Trebuchet MS" pitchFamily="34" charset="-120"/>
              </a:rPr>
              <a:t>If you remember nothing else…</a:t>
            </a:r>
            <a:endParaRPr lang="en-US" sz="3000" dirty="0"/>
          </a:p>
        </p:txBody>
      </p:sp>
      <p:sp>
        <p:nvSpPr>
          <p:cNvPr id="6" name="Shape 4"/>
          <p:cNvSpPr/>
          <p:nvPr/>
        </p:nvSpPr>
        <p:spPr>
          <a:xfrm>
            <a:off x="502920" y="1920240"/>
            <a:ext cx="5410048" cy="841248"/>
          </a:xfrm>
          <a:prstGeom prst="roundRect">
            <a:avLst>
              <a:gd name="adj" fmla="val 6522"/>
            </a:avLst>
          </a:prstGeom>
          <a:solidFill>
            <a:srgbClr val="1C3E59"/>
          </a:solidFill>
          <a:ln w="12700">
            <a:solidFill>
              <a:srgbClr val="2C5876"/>
            </a:solidFill>
            <a:prstDash val="solid"/>
          </a:ln>
        </p:spPr>
      </p:sp>
      <p:sp>
        <p:nvSpPr>
          <p:cNvPr id="7" name="Shape 5"/>
          <p:cNvSpPr/>
          <p:nvPr/>
        </p:nvSpPr>
        <p:spPr>
          <a:xfrm>
            <a:off x="502920" y="1920240"/>
            <a:ext cx="73152" cy="841248"/>
          </a:xfrm>
          <a:prstGeom prst="rect">
            <a:avLst/>
          </a:prstGeom>
          <a:solidFill>
            <a:srgbClr val="C0392B"/>
          </a:solidFill>
          <a:ln/>
        </p:spPr>
      </p:sp>
      <p:sp>
        <p:nvSpPr>
          <p:cNvPr id="8" name="Text 6"/>
          <p:cNvSpPr/>
          <p:nvPr/>
        </p:nvSpPr>
        <p:spPr>
          <a:xfrm>
            <a:off x="667512" y="1920240"/>
            <a:ext cx="548640" cy="84124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9" name="Text 7"/>
          <p:cNvSpPr/>
          <p:nvPr/>
        </p:nvSpPr>
        <p:spPr>
          <a:xfrm>
            <a:off x="1188720" y="1993392"/>
            <a:ext cx="4587088" cy="694944"/>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Sudden loss of vision
</a:t>
            </a:r>
            <a:endParaRPr lang="en-US" sz="1350" dirty="0"/>
          </a:p>
          <a:p>
            <a:pPr marL="0" indent="0">
              <a:buNone/>
            </a:pPr>
            <a:r>
              <a:rPr lang="en-US" sz="1050" dirty="0">
                <a:solidFill>
                  <a:srgbClr val="AFC6D2"/>
                </a:solidFill>
                <a:latin typeface="Calibri" pitchFamily="34" charset="0"/>
                <a:ea typeface="Calibri" pitchFamily="34" charset="-122"/>
                <a:cs typeface="Calibri" pitchFamily="34" charset="-120"/>
              </a:rPr>
              <a:t>Painless or painful — emergency</a:t>
            </a:r>
            <a:endParaRPr lang="en-US" sz="1350" dirty="0"/>
          </a:p>
        </p:txBody>
      </p:sp>
      <p:sp>
        <p:nvSpPr>
          <p:cNvPr id="10" name="Shape 8"/>
          <p:cNvSpPr/>
          <p:nvPr/>
        </p:nvSpPr>
        <p:spPr>
          <a:xfrm>
            <a:off x="6278728" y="1920240"/>
            <a:ext cx="5410048" cy="841248"/>
          </a:xfrm>
          <a:prstGeom prst="roundRect">
            <a:avLst>
              <a:gd name="adj" fmla="val 6522"/>
            </a:avLst>
          </a:prstGeom>
          <a:solidFill>
            <a:srgbClr val="1C3E59"/>
          </a:solidFill>
          <a:ln w="12700">
            <a:solidFill>
              <a:srgbClr val="2C5876"/>
            </a:solidFill>
            <a:prstDash val="solid"/>
          </a:ln>
        </p:spPr>
      </p:sp>
      <p:sp>
        <p:nvSpPr>
          <p:cNvPr id="11" name="Shape 9"/>
          <p:cNvSpPr/>
          <p:nvPr/>
        </p:nvSpPr>
        <p:spPr>
          <a:xfrm>
            <a:off x="6278728" y="1920240"/>
            <a:ext cx="73152" cy="841248"/>
          </a:xfrm>
          <a:prstGeom prst="rect">
            <a:avLst/>
          </a:prstGeom>
          <a:solidFill>
            <a:srgbClr val="C0392B"/>
          </a:solidFill>
          <a:ln/>
        </p:spPr>
      </p:sp>
      <p:sp>
        <p:nvSpPr>
          <p:cNvPr id="12" name="Text 10"/>
          <p:cNvSpPr/>
          <p:nvPr/>
        </p:nvSpPr>
        <p:spPr>
          <a:xfrm>
            <a:off x="6443320" y="1920240"/>
            <a:ext cx="548640" cy="84124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13" name="Text 11"/>
          <p:cNvSpPr/>
          <p:nvPr/>
        </p:nvSpPr>
        <p:spPr>
          <a:xfrm>
            <a:off x="6964528" y="1993392"/>
            <a:ext cx="4587088" cy="694944"/>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Acute painful red eye
</a:t>
            </a:r>
            <a:endParaRPr lang="en-US" sz="1350" dirty="0"/>
          </a:p>
          <a:p>
            <a:pPr marL="0" indent="0">
              <a:buNone/>
            </a:pPr>
            <a:r>
              <a:rPr lang="en-US" sz="1050" dirty="0">
                <a:solidFill>
                  <a:srgbClr val="AFC6D2"/>
                </a:solidFill>
                <a:latin typeface="Calibri" pitchFamily="34" charset="0"/>
                <a:ea typeface="Calibri" pitchFamily="34" charset="-122"/>
                <a:cs typeface="Calibri" pitchFamily="34" charset="-120"/>
              </a:rPr>
              <a:t>With reduced vision or photophobia</a:t>
            </a:r>
            <a:endParaRPr lang="en-US" sz="1350" dirty="0"/>
          </a:p>
        </p:txBody>
      </p:sp>
      <p:sp>
        <p:nvSpPr>
          <p:cNvPr id="14" name="Shape 12"/>
          <p:cNvSpPr/>
          <p:nvPr/>
        </p:nvSpPr>
        <p:spPr>
          <a:xfrm>
            <a:off x="502920" y="2926080"/>
            <a:ext cx="5410048" cy="841248"/>
          </a:xfrm>
          <a:prstGeom prst="roundRect">
            <a:avLst>
              <a:gd name="adj" fmla="val 6522"/>
            </a:avLst>
          </a:prstGeom>
          <a:solidFill>
            <a:srgbClr val="1C3E59"/>
          </a:solidFill>
          <a:ln w="12700">
            <a:solidFill>
              <a:srgbClr val="2C5876"/>
            </a:solidFill>
            <a:prstDash val="solid"/>
          </a:ln>
        </p:spPr>
      </p:sp>
      <p:sp>
        <p:nvSpPr>
          <p:cNvPr id="15" name="Shape 13"/>
          <p:cNvSpPr/>
          <p:nvPr/>
        </p:nvSpPr>
        <p:spPr>
          <a:xfrm>
            <a:off x="502920" y="2926080"/>
            <a:ext cx="73152" cy="841248"/>
          </a:xfrm>
          <a:prstGeom prst="rect">
            <a:avLst/>
          </a:prstGeom>
          <a:solidFill>
            <a:srgbClr val="C0392B"/>
          </a:solidFill>
          <a:ln/>
        </p:spPr>
      </p:sp>
      <p:sp>
        <p:nvSpPr>
          <p:cNvPr id="16" name="Text 14"/>
          <p:cNvSpPr/>
          <p:nvPr/>
        </p:nvSpPr>
        <p:spPr>
          <a:xfrm>
            <a:off x="667512" y="2926080"/>
            <a:ext cx="548640" cy="84124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17" name="Text 15"/>
          <p:cNvSpPr/>
          <p:nvPr/>
        </p:nvSpPr>
        <p:spPr>
          <a:xfrm>
            <a:off x="1188720" y="2999232"/>
            <a:ext cx="4587088" cy="694944"/>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Contact lens wearer
</a:t>
            </a:r>
            <a:endParaRPr lang="en-US" sz="1350" dirty="0"/>
          </a:p>
          <a:p>
            <a:pPr marL="0" indent="0">
              <a:buNone/>
            </a:pPr>
            <a:r>
              <a:rPr lang="en-US" sz="1050" dirty="0">
                <a:solidFill>
                  <a:srgbClr val="AFC6D2"/>
                </a:solidFill>
                <a:latin typeface="Calibri" pitchFamily="34" charset="0"/>
                <a:ea typeface="Calibri" pitchFamily="34" charset="-122"/>
                <a:cs typeface="Calibri" pitchFamily="34" charset="-120"/>
              </a:rPr>
              <a:t>Any painful red eye → exclude keratitis</a:t>
            </a:r>
            <a:endParaRPr lang="en-US" sz="1350" dirty="0"/>
          </a:p>
        </p:txBody>
      </p:sp>
      <p:sp>
        <p:nvSpPr>
          <p:cNvPr id="18" name="Shape 16"/>
          <p:cNvSpPr/>
          <p:nvPr/>
        </p:nvSpPr>
        <p:spPr>
          <a:xfrm>
            <a:off x="6278728" y="2926080"/>
            <a:ext cx="5410048" cy="841248"/>
          </a:xfrm>
          <a:prstGeom prst="roundRect">
            <a:avLst>
              <a:gd name="adj" fmla="val 6522"/>
            </a:avLst>
          </a:prstGeom>
          <a:solidFill>
            <a:srgbClr val="1C3E59"/>
          </a:solidFill>
          <a:ln w="12700">
            <a:solidFill>
              <a:srgbClr val="2C5876"/>
            </a:solidFill>
            <a:prstDash val="solid"/>
          </a:ln>
        </p:spPr>
      </p:sp>
      <p:sp>
        <p:nvSpPr>
          <p:cNvPr id="19" name="Shape 17"/>
          <p:cNvSpPr/>
          <p:nvPr/>
        </p:nvSpPr>
        <p:spPr>
          <a:xfrm>
            <a:off x="6278728" y="2926080"/>
            <a:ext cx="73152" cy="841248"/>
          </a:xfrm>
          <a:prstGeom prst="rect">
            <a:avLst/>
          </a:prstGeom>
          <a:solidFill>
            <a:srgbClr val="C0392B"/>
          </a:solidFill>
          <a:ln/>
        </p:spPr>
      </p:sp>
      <p:sp>
        <p:nvSpPr>
          <p:cNvPr id="20" name="Text 18"/>
          <p:cNvSpPr/>
          <p:nvPr/>
        </p:nvSpPr>
        <p:spPr>
          <a:xfrm>
            <a:off x="6443320" y="2926080"/>
            <a:ext cx="548640" cy="84124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21" name="Text 19"/>
          <p:cNvSpPr/>
          <p:nvPr/>
        </p:nvSpPr>
        <p:spPr>
          <a:xfrm>
            <a:off x="6964528" y="2999232"/>
            <a:ext cx="4587088" cy="694944"/>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Chemical / penetrating injury
</a:t>
            </a:r>
            <a:endParaRPr lang="en-US" sz="1350" dirty="0"/>
          </a:p>
          <a:p>
            <a:pPr marL="0" indent="0">
              <a:buNone/>
            </a:pPr>
            <a:r>
              <a:rPr lang="en-US" sz="1050" dirty="0">
                <a:solidFill>
                  <a:srgbClr val="AFC6D2"/>
                </a:solidFill>
                <a:latin typeface="Calibri" pitchFamily="34" charset="0"/>
                <a:ea typeface="Calibri" pitchFamily="34" charset="-122"/>
                <a:cs typeface="Calibri" pitchFamily="34" charset="-120"/>
              </a:rPr>
              <a:t>Irrigate chemicals immediately, then refer</a:t>
            </a:r>
            <a:endParaRPr lang="en-US" sz="1350" dirty="0"/>
          </a:p>
        </p:txBody>
      </p:sp>
      <p:sp>
        <p:nvSpPr>
          <p:cNvPr id="22" name="Shape 20"/>
          <p:cNvSpPr/>
          <p:nvPr/>
        </p:nvSpPr>
        <p:spPr>
          <a:xfrm>
            <a:off x="502920" y="3931920"/>
            <a:ext cx="5410048" cy="841248"/>
          </a:xfrm>
          <a:prstGeom prst="roundRect">
            <a:avLst>
              <a:gd name="adj" fmla="val 6522"/>
            </a:avLst>
          </a:prstGeom>
          <a:solidFill>
            <a:srgbClr val="1C3E59"/>
          </a:solidFill>
          <a:ln w="12700">
            <a:solidFill>
              <a:srgbClr val="2C5876"/>
            </a:solidFill>
            <a:prstDash val="solid"/>
          </a:ln>
        </p:spPr>
      </p:sp>
      <p:sp>
        <p:nvSpPr>
          <p:cNvPr id="23" name="Shape 21"/>
          <p:cNvSpPr/>
          <p:nvPr/>
        </p:nvSpPr>
        <p:spPr>
          <a:xfrm>
            <a:off x="502920" y="3931920"/>
            <a:ext cx="73152" cy="841248"/>
          </a:xfrm>
          <a:prstGeom prst="rect">
            <a:avLst/>
          </a:prstGeom>
          <a:solidFill>
            <a:srgbClr val="C0392B"/>
          </a:solidFill>
          <a:ln/>
        </p:spPr>
      </p:sp>
      <p:sp>
        <p:nvSpPr>
          <p:cNvPr id="24" name="Text 22"/>
          <p:cNvSpPr/>
          <p:nvPr/>
        </p:nvSpPr>
        <p:spPr>
          <a:xfrm>
            <a:off x="667512" y="3931920"/>
            <a:ext cx="548640" cy="84124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25" name="Text 23"/>
          <p:cNvSpPr/>
          <p:nvPr/>
        </p:nvSpPr>
        <p:spPr>
          <a:xfrm>
            <a:off x="1188720" y="4005072"/>
            <a:ext cx="4587088" cy="694944"/>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Dendritic ulcer / keratitis
</a:t>
            </a:r>
            <a:endParaRPr lang="en-US" sz="1350" dirty="0"/>
          </a:p>
          <a:p>
            <a:pPr marL="0" indent="0">
              <a:buNone/>
            </a:pPr>
            <a:r>
              <a:rPr lang="en-US" sz="1050" dirty="0">
                <a:solidFill>
                  <a:srgbClr val="AFC6D2"/>
                </a:solidFill>
                <a:latin typeface="Calibri" pitchFamily="34" charset="0"/>
                <a:ea typeface="Calibri" pitchFamily="34" charset="-122"/>
                <a:cs typeface="Calibri" pitchFamily="34" charset="-120"/>
              </a:rPr>
              <a:t>Never give steroids to an undiagnosed red eye</a:t>
            </a:r>
            <a:endParaRPr lang="en-US" sz="1350" dirty="0"/>
          </a:p>
        </p:txBody>
      </p:sp>
      <p:sp>
        <p:nvSpPr>
          <p:cNvPr id="26" name="Shape 24"/>
          <p:cNvSpPr/>
          <p:nvPr/>
        </p:nvSpPr>
        <p:spPr>
          <a:xfrm>
            <a:off x="6278728" y="3931920"/>
            <a:ext cx="5410048" cy="841248"/>
          </a:xfrm>
          <a:prstGeom prst="roundRect">
            <a:avLst>
              <a:gd name="adj" fmla="val 6522"/>
            </a:avLst>
          </a:prstGeom>
          <a:solidFill>
            <a:srgbClr val="1C3E59"/>
          </a:solidFill>
          <a:ln w="12700">
            <a:solidFill>
              <a:srgbClr val="2C5876"/>
            </a:solidFill>
            <a:prstDash val="solid"/>
          </a:ln>
        </p:spPr>
      </p:sp>
      <p:sp>
        <p:nvSpPr>
          <p:cNvPr id="27" name="Shape 25"/>
          <p:cNvSpPr/>
          <p:nvPr/>
        </p:nvSpPr>
        <p:spPr>
          <a:xfrm>
            <a:off x="6278728" y="3931920"/>
            <a:ext cx="73152" cy="841248"/>
          </a:xfrm>
          <a:prstGeom prst="rect">
            <a:avLst/>
          </a:prstGeom>
          <a:solidFill>
            <a:srgbClr val="C0392B"/>
          </a:solidFill>
          <a:ln/>
        </p:spPr>
      </p:sp>
      <p:sp>
        <p:nvSpPr>
          <p:cNvPr id="28" name="Text 26"/>
          <p:cNvSpPr/>
          <p:nvPr/>
        </p:nvSpPr>
        <p:spPr>
          <a:xfrm>
            <a:off x="6443320" y="3931920"/>
            <a:ext cx="548640" cy="84124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29" name="Text 27"/>
          <p:cNvSpPr/>
          <p:nvPr/>
        </p:nvSpPr>
        <p:spPr>
          <a:xfrm>
            <a:off x="6964528" y="4005072"/>
            <a:ext cx="4587088" cy="694944"/>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Suspected acute glaucoma
</a:t>
            </a:r>
            <a:endParaRPr lang="en-US" sz="1350" dirty="0"/>
          </a:p>
          <a:p>
            <a:pPr marL="0" indent="0">
              <a:buNone/>
            </a:pPr>
            <a:r>
              <a:rPr lang="en-US" sz="1050" dirty="0">
                <a:solidFill>
                  <a:srgbClr val="AFC6D2"/>
                </a:solidFill>
                <a:latin typeface="Calibri" pitchFamily="34" charset="0"/>
                <a:ea typeface="Calibri" pitchFamily="34" charset="-122"/>
                <a:cs typeface="Calibri" pitchFamily="34" charset="-120"/>
              </a:rPr>
              <a:t>Severe pain, haloes, fixed mid-dilated pupil</a:t>
            </a:r>
            <a:endParaRPr lang="en-US" sz="1350" dirty="0"/>
          </a:p>
        </p:txBody>
      </p:sp>
      <p:sp>
        <p:nvSpPr>
          <p:cNvPr id="30" name="Shape 28"/>
          <p:cNvSpPr/>
          <p:nvPr/>
        </p:nvSpPr>
        <p:spPr>
          <a:xfrm>
            <a:off x="502920" y="4937760"/>
            <a:ext cx="5410048" cy="841248"/>
          </a:xfrm>
          <a:prstGeom prst="roundRect">
            <a:avLst>
              <a:gd name="adj" fmla="val 6522"/>
            </a:avLst>
          </a:prstGeom>
          <a:solidFill>
            <a:srgbClr val="1C3E59"/>
          </a:solidFill>
          <a:ln w="12700">
            <a:solidFill>
              <a:srgbClr val="2C5876"/>
            </a:solidFill>
            <a:prstDash val="solid"/>
          </a:ln>
        </p:spPr>
      </p:sp>
      <p:sp>
        <p:nvSpPr>
          <p:cNvPr id="31" name="Shape 29"/>
          <p:cNvSpPr/>
          <p:nvPr/>
        </p:nvSpPr>
        <p:spPr>
          <a:xfrm>
            <a:off x="502920" y="4937760"/>
            <a:ext cx="73152" cy="841248"/>
          </a:xfrm>
          <a:prstGeom prst="rect">
            <a:avLst/>
          </a:prstGeom>
          <a:solidFill>
            <a:srgbClr val="C0392B"/>
          </a:solidFill>
          <a:ln/>
        </p:spPr>
      </p:sp>
      <p:sp>
        <p:nvSpPr>
          <p:cNvPr id="32" name="Text 30"/>
          <p:cNvSpPr/>
          <p:nvPr/>
        </p:nvSpPr>
        <p:spPr>
          <a:xfrm>
            <a:off x="667512" y="4937760"/>
            <a:ext cx="548640" cy="84124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33" name="Text 31"/>
          <p:cNvSpPr/>
          <p:nvPr/>
        </p:nvSpPr>
        <p:spPr>
          <a:xfrm>
            <a:off x="1188720" y="5010912"/>
            <a:ext cx="4587088" cy="694944"/>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Suspected GCA
</a:t>
            </a:r>
            <a:endParaRPr lang="en-US" sz="1350" dirty="0"/>
          </a:p>
          <a:p>
            <a:pPr marL="0" indent="0">
              <a:buNone/>
            </a:pPr>
            <a:r>
              <a:rPr lang="en-US" sz="1050" dirty="0">
                <a:solidFill>
                  <a:srgbClr val="AFC6D2"/>
                </a:solidFill>
                <a:latin typeface="Calibri" pitchFamily="34" charset="0"/>
                <a:ea typeface="Calibri" pitchFamily="34" charset="-122"/>
                <a:cs typeface="Calibri" pitchFamily="34" charset="-120"/>
              </a:rPr>
              <a:t>Vision + headache/jaw claudication in over-50s</a:t>
            </a:r>
            <a:endParaRPr lang="en-US" sz="1350" dirty="0"/>
          </a:p>
        </p:txBody>
      </p:sp>
      <p:sp>
        <p:nvSpPr>
          <p:cNvPr id="34" name="Shape 32"/>
          <p:cNvSpPr/>
          <p:nvPr/>
        </p:nvSpPr>
        <p:spPr>
          <a:xfrm>
            <a:off x="6278728" y="4937760"/>
            <a:ext cx="5410048" cy="841248"/>
          </a:xfrm>
          <a:prstGeom prst="roundRect">
            <a:avLst>
              <a:gd name="adj" fmla="val 6522"/>
            </a:avLst>
          </a:prstGeom>
          <a:solidFill>
            <a:srgbClr val="1C3E59"/>
          </a:solidFill>
          <a:ln w="12700">
            <a:solidFill>
              <a:srgbClr val="2C5876"/>
            </a:solidFill>
            <a:prstDash val="solid"/>
          </a:ln>
        </p:spPr>
      </p:sp>
      <p:sp>
        <p:nvSpPr>
          <p:cNvPr id="35" name="Shape 33"/>
          <p:cNvSpPr/>
          <p:nvPr/>
        </p:nvSpPr>
        <p:spPr>
          <a:xfrm>
            <a:off x="6278728" y="4937760"/>
            <a:ext cx="73152" cy="841248"/>
          </a:xfrm>
          <a:prstGeom prst="rect">
            <a:avLst/>
          </a:prstGeom>
          <a:solidFill>
            <a:srgbClr val="C0392B"/>
          </a:solidFill>
          <a:ln/>
        </p:spPr>
      </p:sp>
      <p:sp>
        <p:nvSpPr>
          <p:cNvPr id="36" name="Text 34"/>
          <p:cNvSpPr/>
          <p:nvPr/>
        </p:nvSpPr>
        <p:spPr>
          <a:xfrm>
            <a:off x="6443320" y="4937760"/>
            <a:ext cx="548640" cy="841248"/>
          </a:xfrm>
          <a:prstGeom prst="rect">
            <a:avLst/>
          </a:prstGeom>
          <a:noFill/>
          <a:ln/>
        </p:spPr>
        <p:txBody>
          <a:bodyPr wrap="square" lIns="0" tIns="0" rIns="0" bIns="0" rtlCol="0" anchor="ctr"/>
          <a:lstStyle/>
          <a:p>
            <a:pPr marL="0" indent="0" algn="ctr">
              <a:buNone/>
            </a:pPr>
            <a:r>
              <a:rPr lang="en-US" sz="1800" dirty="0">
                <a:solidFill>
                  <a:srgbClr val="000000"/>
                </a:solidFill>
              </a:rPr>
              <a:t>🚩</a:t>
            </a:r>
            <a:endParaRPr lang="en-US" sz="1800" dirty="0"/>
          </a:p>
        </p:txBody>
      </p:sp>
      <p:sp>
        <p:nvSpPr>
          <p:cNvPr id="37" name="Text 35"/>
          <p:cNvSpPr/>
          <p:nvPr/>
        </p:nvSpPr>
        <p:spPr>
          <a:xfrm>
            <a:off x="6964528" y="5010912"/>
            <a:ext cx="4587088" cy="694944"/>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Flashes, floaters, curtain
</a:t>
            </a:r>
            <a:endParaRPr lang="en-US" sz="1350" dirty="0"/>
          </a:p>
          <a:p>
            <a:pPr marL="0" indent="0">
              <a:buNone/>
            </a:pPr>
            <a:r>
              <a:rPr lang="en-US" sz="1050" dirty="0">
                <a:solidFill>
                  <a:srgbClr val="AFC6D2"/>
                </a:solidFill>
                <a:latin typeface="Calibri" pitchFamily="34" charset="0"/>
                <a:ea typeface="Calibri" pitchFamily="34" charset="-122"/>
                <a:cs typeface="Calibri" pitchFamily="34" charset="-120"/>
              </a:rPr>
              <a:t>Suspect retinal detachment</a:t>
            </a:r>
            <a:endParaRPr lang="en-US" sz="1350" dirty="0"/>
          </a:p>
        </p:txBody>
      </p:sp>
      <p:sp>
        <p:nvSpPr>
          <p:cNvPr id="38" name="Text 36"/>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39" name="Text 37"/>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40" name="Text 38"/>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29</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SUMMARY</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Five things to take away</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30</a:t>
            </a:r>
            <a:endParaRPr lang="en-US" sz="800" dirty="0"/>
          </a:p>
        </p:txBody>
      </p:sp>
      <p:sp>
        <p:nvSpPr>
          <p:cNvPr id="9" name="Shape 7"/>
          <p:cNvSpPr/>
          <p:nvPr/>
        </p:nvSpPr>
        <p:spPr>
          <a:xfrm>
            <a:off x="502920" y="2011680"/>
            <a:ext cx="11185855" cy="749808"/>
          </a:xfrm>
          <a:prstGeom prst="roundRect">
            <a:avLst>
              <a:gd name="adj" fmla="val 731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0" name="Shape 8"/>
          <p:cNvSpPr/>
          <p:nvPr/>
        </p:nvSpPr>
        <p:spPr>
          <a:xfrm>
            <a:off x="667512" y="2130552"/>
            <a:ext cx="512064" cy="512064"/>
          </a:xfrm>
          <a:prstGeom prst="ellipse">
            <a:avLst/>
          </a:prstGeom>
          <a:solidFill>
            <a:srgbClr val="0E8388"/>
          </a:solidFill>
          <a:ln/>
        </p:spPr>
      </p:sp>
      <p:sp>
        <p:nvSpPr>
          <p:cNvPr id="11" name="Text 9"/>
          <p:cNvSpPr/>
          <p:nvPr/>
        </p:nvSpPr>
        <p:spPr>
          <a:xfrm>
            <a:off x="667512" y="2130552"/>
            <a:ext cx="512064" cy="512064"/>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1</a:t>
            </a:r>
            <a:endParaRPr lang="en-US" sz="1800" dirty="0"/>
          </a:p>
        </p:txBody>
      </p:sp>
      <p:sp>
        <p:nvSpPr>
          <p:cNvPr id="12" name="Text 10"/>
          <p:cNvSpPr/>
          <p:nvPr/>
        </p:nvSpPr>
        <p:spPr>
          <a:xfrm>
            <a:off x="1371600" y="2011680"/>
            <a:ext cx="3840480" cy="749808"/>
          </a:xfrm>
          <a:prstGeom prst="rect">
            <a:avLst/>
          </a:prstGeom>
          <a:noFill/>
          <a:ln/>
        </p:spPr>
        <p:txBody>
          <a:bodyPr wrap="square" lIns="0" tIns="0" rIns="0" bIns="0" rtlCol="0" anchor="ctr"/>
          <a:lstStyle/>
          <a:p>
            <a:pPr marL="0" indent="0">
              <a:buNone/>
            </a:pPr>
            <a:r>
              <a:rPr lang="en-US" sz="1550" b="1" dirty="0">
                <a:solidFill>
                  <a:srgbClr val="10283D"/>
                </a:solidFill>
                <a:latin typeface="Trebuchet MS" pitchFamily="34" charset="0"/>
                <a:ea typeface="Trebuchet MS" pitchFamily="34" charset="-122"/>
                <a:cs typeface="Trebuchet MS" pitchFamily="34" charset="-120"/>
              </a:rPr>
              <a:t>Acuity is the vital sign</a:t>
            </a:r>
            <a:endParaRPr lang="en-US" sz="1550" dirty="0"/>
          </a:p>
        </p:txBody>
      </p:sp>
      <p:sp>
        <p:nvSpPr>
          <p:cNvPr id="13" name="Text 11"/>
          <p:cNvSpPr/>
          <p:nvPr/>
        </p:nvSpPr>
        <p:spPr>
          <a:xfrm>
            <a:off x="5349240" y="2011680"/>
            <a:ext cx="6156655" cy="749808"/>
          </a:xfrm>
          <a:prstGeom prst="rect">
            <a:avLst/>
          </a:prstGeom>
          <a:noFill/>
          <a:ln/>
        </p:spPr>
        <p:txBody>
          <a:bodyPr wrap="square" lIns="0" tIns="0" rIns="0" bIns="0" rtlCol="0" anchor="ctr"/>
          <a:lstStyle/>
          <a:p>
            <a:pPr marL="0" indent="0">
              <a:buNone/>
            </a:pPr>
            <a:r>
              <a:rPr lang="en-US" sz="1250" dirty="0">
                <a:solidFill>
                  <a:srgbClr val="1C3E59"/>
                </a:solidFill>
                <a:latin typeface="Calibri" pitchFamily="34" charset="0"/>
                <a:ea typeface="Calibri" pitchFamily="34" charset="-122"/>
                <a:cs typeface="Calibri" pitchFamily="34" charset="-120"/>
              </a:rPr>
              <a:t>Always measure and document vision in any eye complaint.</a:t>
            </a:r>
            <a:endParaRPr lang="en-US" sz="1250" dirty="0"/>
          </a:p>
        </p:txBody>
      </p:sp>
      <p:sp>
        <p:nvSpPr>
          <p:cNvPr id="14" name="Shape 12"/>
          <p:cNvSpPr/>
          <p:nvPr/>
        </p:nvSpPr>
        <p:spPr>
          <a:xfrm>
            <a:off x="502920" y="2871216"/>
            <a:ext cx="11185855" cy="749808"/>
          </a:xfrm>
          <a:prstGeom prst="roundRect">
            <a:avLst>
              <a:gd name="adj" fmla="val 731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5" name="Shape 13"/>
          <p:cNvSpPr/>
          <p:nvPr/>
        </p:nvSpPr>
        <p:spPr>
          <a:xfrm>
            <a:off x="667512" y="2990088"/>
            <a:ext cx="512064" cy="512064"/>
          </a:xfrm>
          <a:prstGeom prst="ellipse">
            <a:avLst/>
          </a:prstGeom>
          <a:solidFill>
            <a:srgbClr val="0E8388"/>
          </a:solidFill>
          <a:ln/>
        </p:spPr>
      </p:sp>
      <p:sp>
        <p:nvSpPr>
          <p:cNvPr id="16" name="Text 14"/>
          <p:cNvSpPr/>
          <p:nvPr/>
        </p:nvSpPr>
        <p:spPr>
          <a:xfrm>
            <a:off x="667512" y="2990088"/>
            <a:ext cx="512064" cy="512064"/>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2</a:t>
            </a:r>
            <a:endParaRPr lang="en-US" sz="1800" dirty="0"/>
          </a:p>
        </p:txBody>
      </p:sp>
      <p:sp>
        <p:nvSpPr>
          <p:cNvPr id="17" name="Text 15"/>
          <p:cNvSpPr/>
          <p:nvPr/>
        </p:nvSpPr>
        <p:spPr>
          <a:xfrm>
            <a:off x="1371600" y="2871216"/>
            <a:ext cx="3840480" cy="749808"/>
          </a:xfrm>
          <a:prstGeom prst="rect">
            <a:avLst/>
          </a:prstGeom>
          <a:noFill/>
          <a:ln/>
        </p:spPr>
        <p:txBody>
          <a:bodyPr wrap="square" lIns="0" tIns="0" rIns="0" bIns="0" rtlCol="0" anchor="ctr"/>
          <a:lstStyle/>
          <a:p>
            <a:pPr marL="0" indent="0">
              <a:buNone/>
            </a:pPr>
            <a:r>
              <a:rPr lang="en-US" sz="1550" b="1" dirty="0">
                <a:solidFill>
                  <a:srgbClr val="10283D"/>
                </a:solidFill>
                <a:latin typeface="Trebuchet MS" pitchFamily="34" charset="0"/>
                <a:ea typeface="Trebuchet MS" pitchFamily="34" charset="-122"/>
                <a:cs typeface="Trebuchet MS" pitchFamily="34" charset="-120"/>
              </a:rPr>
              <a:t>Know the 5 red flags</a:t>
            </a:r>
            <a:endParaRPr lang="en-US" sz="1550" dirty="0"/>
          </a:p>
        </p:txBody>
      </p:sp>
      <p:sp>
        <p:nvSpPr>
          <p:cNvPr id="18" name="Text 16"/>
          <p:cNvSpPr/>
          <p:nvPr/>
        </p:nvSpPr>
        <p:spPr>
          <a:xfrm>
            <a:off x="5349240" y="2871216"/>
            <a:ext cx="6156655" cy="749808"/>
          </a:xfrm>
          <a:prstGeom prst="rect">
            <a:avLst/>
          </a:prstGeom>
          <a:noFill/>
          <a:ln/>
        </p:spPr>
        <p:txBody>
          <a:bodyPr wrap="square" lIns="0" tIns="0" rIns="0" bIns="0" rtlCol="0" anchor="ctr"/>
          <a:lstStyle/>
          <a:p>
            <a:pPr marL="0" indent="0">
              <a:buNone/>
            </a:pPr>
            <a:r>
              <a:rPr lang="en-US" sz="1250" dirty="0">
                <a:solidFill>
                  <a:srgbClr val="1C3E59"/>
                </a:solidFill>
                <a:latin typeface="Calibri" pitchFamily="34" charset="0"/>
                <a:ea typeface="Calibri" pitchFamily="34" charset="-122"/>
                <a:cs typeface="Calibri" pitchFamily="34" charset="-120"/>
              </a:rPr>
              <a:t>Reduced vision · pain/photophobia · copious discharge · contact lens · trauma.</a:t>
            </a:r>
            <a:endParaRPr lang="en-US" sz="1250" dirty="0"/>
          </a:p>
        </p:txBody>
      </p:sp>
      <p:sp>
        <p:nvSpPr>
          <p:cNvPr id="19" name="Shape 17"/>
          <p:cNvSpPr/>
          <p:nvPr/>
        </p:nvSpPr>
        <p:spPr>
          <a:xfrm>
            <a:off x="502920" y="3730752"/>
            <a:ext cx="11185855" cy="749808"/>
          </a:xfrm>
          <a:prstGeom prst="roundRect">
            <a:avLst>
              <a:gd name="adj" fmla="val 731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0" name="Shape 18"/>
          <p:cNvSpPr/>
          <p:nvPr/>
        </p:nvSpPr>
        <p:spPr>
          <a:xfrm>
            <a:off x="667512" y="3849624"/>
            <a:ext cx="512064" cy="512064"/>
          </a:xfrm>
          <a:prstGeom prst="ellipse">
            <a:avLst/>
          </a:prstGeom>
          <a:solidFill>
            <a:srgbClr val="0E8388"/>
          </a:solidFill>
          <a:ln/>
        </p:spPr>
      </p:sp>
      <p:sp>
        <p:nvSpPr>
          <p:cNvPr id="21" name="Text 19"/>
          <p:cNvSpPr/>
          <p:nvPr/>
        </p:nvSpPr>
        <p:spPr>
          <a:xfrm>
            <a:off x="667512" y="3849624"/>
            <a:ext cx="512064" cy="512064"/>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3</a:t>
            </a:r>
            <a:endParaRPr lang="en-US" sz="1800" dirty="0"/>
          </a:p>
        </p:txBody>
      </p:sp>
      <p:sp>
        <p:nvSpPr>
          <p:cNvPr id="22" name="Text 20"/>
          <p:cNvSpPr/>
          <p:nvPr/>
        </p:nvSpPr>
        <p:spPr>
          <a:xfrm>
            <a:off x="1371600" y="3730752"/>
            <a:ext cx="3840480" cy="749808"/>
          </a:xfrm>
          <a:prstGeom prst="rect">
            <a:avLst/>
          </a:prstGeom>
          <a:noFill/>
          <a:ln/>
        </p:spPr>
        <p:txBody>
          <a:bodyPr wrap="square" lIns="0" tIns="0" rIns="0" bIns="0" rtlCol="0" anchor="ctr"/>
          <a:lstStyle/>
          <a:p>
            <a:pPr marL="0" indent="0">
              <a:buNone/>
            </a:pPr>
            <a:r>
              <a:rPr lang="en-US" sz="1550" b="1" dirty="0">
                <a:solidFill>
                  <a:srgbClr val="10283D"/>
                </a:solidFill>
                <a:latin typeface="Trebuchet MS" pitchFamily="34" charset="0"/>
                <a:ea typeface="Trebuchet MS" pitchFamily="34" charset="-122"/>
                <a:cs typeface="Trebuchet MS" pitchFamily="34" charset="-120"/>
              </a:rPr>
              <a:t>Most red eye is benign</a:t>
            </a:r>
            <a:endParaRPr lang="en-US" sz="1550" dirty="0"/>
          </a:p>
        </p:txBody>
      </p:sp>
      <p:sp>
        <p:nvSpPr>
          <p:cNvPr id="23" name="Text 21"/>
          <p:cNvSpPr/>
          <p:nvPr/>
        </p:nvSpPr>
        <p:spPr>
          <a:xfrm>
            <a:off x="5349240" y="3730752"/>
            <a:ext cx="6156655" cy="749808"/>
          </a:xfrm>
          <a:prstGeom prst="rect">
            <a:avLst/>
          </a:prstGeom>
          <a:noFill/>
          <a:ln/>
        </p:spPr>
        <p:txBody>
          <a:bodyPr wrap="square" lIns="0" tIns="0" rIns="0" bIns="0" rtlCol="0" anchor="ctr"/>
          <a:lstStyle/>
          <a:p>
            <a:pPr marL="0" indent="0">
              <a:buNone/>
            </a:pPr>
            <a:r>
              <a:rPr lang="en-US" sz="1250" dirty="0">
                <a:solidFill>
                  <a:srgbClr val="1C3E59"/>
                </a:solidFill>
                <a:latin typeface="Calibri" pitchFamily="34" charset="0"/>
                <a:ea typeface="Calibri" pitchFamily="34" charset="-122"/>
                <a:cs typeface="Calibri" pitchFamily="34" charset="-120"/>
              </a:rPr>
              <a:t>But a small number are sight-threatening — triage deliberately.</a:t>
            </a:r>
            <a:endParaRPr lang="en-US" sz="1250" dirty="0"/>
          </a:p>
        </p:txBody>
      </p:sp>
      <p:sp>
        <p:nvSpPr>
          <p:cNvPr id="24" name="Shape 22"/>
          <p:cNvSpPr/>
          <p:nvPr/>
        </p:nvSpPr>
        <p:spPr>
          <a:xfrm>
            <a:off x="502920" y="4590288"/>
            <a:ext cx="11185855" cy="749808"/>
          </a:xfrm>
          <a:prstGeom prst="roundRect">
            <a:avLst>
              <a:gd name="adj" fmla="val 731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5" name="Shape 23"/>
          <p:cNvSpPr/>
          <p:nvPr/>
        </p:nvSpPr>
        <p:spPr>
          <a:xfrm>
            <a:off x="667512" y="4709160"/>
            <a:ext cx="512064" cy="512064"/>
          </a:xfrm>
          <a:prstGeom prst="ellipse">
            <a:avLst/>
          </a:prstGeom>
          <a:solidFill>
            <a:srgbClr val="C0392B"/>
          </a:solidFill>
          <a:ln/>
        </p:spPr>
      </p:sp>
      <p:sp>
        <p:nvSpPr>
          <p:cNvPr id="26" name="Text 24"/>
          <p:cNvSpPr/>
          <p:nvPr/>
        </p:nvSpPr>
        <p:spPr>
          <a:xfrm>
            <a:off x="667512" y="4709160"/>
            <a:ext cx="512064" cy="512064"/>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4</a:t>
            </a:r>
            <a:endParaRPr lang="en-US" sz="1800" dirty="0"/>
          </a:p>
        </p:txBody>
      </p:sp>
      <p:sp>
        <p:nvSpPr>
          <p:cNvPr id="27" name="Text 25"/>
          <p:cNvSpPr/>
          <p:nvPr/>
        </p:nvSpPr>
        <p:spPr>
          <a:xfrm>
            <a:off x="1371600" y="4590288"/>
            <a:ext cx="3840480" cy="749808"/>
          </a:xfrm>
          <a:prstGeom prst="rect">
            <a:avLst/>
          </a:prstGeom>
          <a:noFill/>
          <a:ln/>
        </p:spPr>
        <p:txBody>
          <a:bodyPr wrap="square" lIns="0" tIns="0" rIns="0" bIns="0" rtlCol="0" anchor="ctr"/>
          <a:lstStyle/>
          <a:p>
            <a:pPr marL="0" indent="0">
              <a:buNone/>
            </a:pPr>
            <a:r>
              <a:rPr lang="en-US" sz="1550" b="1" dirty="0">
                <a:solidFill>
                  <a:srgbClr val="10283D"/>
                </a:solidFill>
                <a:latin typeface="Trebuchet MS" pitchFamily="34" charset="0"/>
                <a:ea typeface="Trebuchet MS" pitchFamily="34" charset="-122"/>
                <a:cs typeface="Trebuchet MS" pitchFamily="34" charset="-120"/>
              </a:rPr>
              <a:t>Never steroids blindly</a:t>
            </a:r>
            <a:endParaRPr lang="en-US" sz="1550" dirty="0"/>
          </a:p>
        </p:txBody>
      </p:sp>
      <p:sp>
        <p:nvSpPr>
          <p:cNvPr id="28" name="Text 26"/>
          <p:cNvSpPr/>
          <p:nvPr/>
        </p:nvSpPr>
        <p:spPr>
          <a:xfrm>
            <a:off x="5349240" y="4590288"/>
            <a:ext cx="6156655" cy="749808"/>
          </a:xfrm>
          <a:prstGeom prst="rect">
            <a:avLst/>
          </a:prstGeom>
          <a:noFill/>
          <a:ln/>
        </p:spPr>
        <p:txBody>
          <a:bodyPr wrap="square" lIns="0" tIns="0" rIns="0" bIns="0" rtlCol="0" anchor="ctr"/>
          <a:lstStyle/>
          <a:p>
            <a:pPr marL="0" indent="0">
              <a:buNone/>
            </a:pPr>
            <a:r>
              <a:rPr lang="en-US" sz="1250" dirty="0">
                <a:solidFill>
                  <a:srgbClr val="1C3E59"/>
                </a:solidFill>
                <a:latin typeface="Calibri" pitchFamily="34" charset="0"/>
                <a:ea typeface="Calibri" pitchFamily="34" charset="-122"/>
                <a:cs typeface="Calibri" pitchFamily="34" charset="-120"/>
              </a:rPr>
              <a:t>No topical steroids in an undiagnosed red eye or dendritic ulcer.</a:t>
            </a:r>
            <a:endParaRPr lang="en-US" sz="1250" dirty="0"/>
          </a:p>
        </p:txBody>
      </p:sp>
      <p:sp>
        <p:nvSpPr>
          <p:cNvPr id="29" name="Shape 27"/>
          <p:cNvSpPr/>
          <p:nvPr/>
        </p:nvSpPr>
        <p:spPr>
          <a:xfrm>
            <a:off x="502920" y="5449824"/>
            <a:ext cx="11185855" cy="749808"/>
          </a:xfrm>
          <a:prstGeom prst="roundRect">
            <a:avLst>
              <a:gd name="adj" fmla="val 731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30" name="Shape 28"/>
          <p:cNvSpPr/>
          <p:nvPr/>
        </p:nvSpPr>
        <p:spPr>
          <a:xfrm>
            <a:off x="667512" y="5568696"/>
            <a:ext cx="512064" cy="512064"/>
          </a:xfrm>
          <a:prstGeom prst="ellipse">
            <a:avLst/>
          </a:prstGeom>
          <a:solidFill>
            <a:srgbClr val="E0781A"/>
          </a:solidFill>
          <a:ln/>
        </p:spPr>
      </p:sp>
      <p:sp>
        <p:nvSpPr>
          <p:cNvPr id="31" name="Text 29"/>
          <p:cNvSpPr/>
          <p:nvPr/>
        </p:nvSpPr>
        <p:spPr>
          <a:xfrm>
            <a:off x="667512" y="5568696"/>
            <a:ext cx="512064" cy="512064"/>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5</a:t>
            </a:r>
            <a:endParaRPr lang="en-US" sz="1800" dirty="0"/>
          </a:p>
        </p:txBody>
      </p:sp>
      <p:sp>
        <p:nvSpPr>
          <p:cNvPr id="32" name="Text 30"/>
          <p:cNvSpPr/>
          <p:nvPr/>
        </p:nvSpPr>
        <p:spPr>
          <a:xfrm>
            <a:off x="1371600" y="5449824"/>
            <a:ext cx="3840480" cy="749808"/>
          </a:xfrm>
          <a:prstGeom prst="rect">
            <a:avLst/>
          </a:prstGeom>
          <a:noFill/>
          <a:ln/>
        </p:spPr>
        <p:txBody>
          <a:bodyPr wrap="square" lIns="0" tIns="0" rIns="0" bIns="0" rtlCol="0" anchor="ctr"/>
          <a:lstStyle/>
          <a:p>
            <a:pPr marL="0" indent="0">
              <a:buNone/>
            </a:pPr>
            <a:r>
              <a:rPr lang="en-US" sz="1550" b="1" dirty="0">
                <a:solidFill>
                  <a:srgbClr val="10283D"/>
                </a:solidFill>
                <a:latin typeface="Trebuchet MS" pitchFamily="34" charset="0"/>
                <a:ea typeface="Trebuchet MS" pitchFamily="34" charset="-122"/>
                <a:cs typeface="Trebuchet MS" pitchFamily="34" charset="-120"/>
              </a:rPr>
              <a:t>When in doubt, refer</a:t>
            </a:r>
            <a:endParaRPr lang="en-US" sz="1550" dirty="0"/>
          </a:p>
        </p:txBody>
      </p:sp>
      <p:sp>
        <p:nvSpPr>
          <p:cNvPr id="33" name="Text 31"/>
          <p:cNvSpPr/>
          <p:nvPr/>
        </p:nvSpPr>
        <p:spPr>
          <a:xfrm>
            <a:off x="5349240" y="5449824"/>
            <a:ext cx="6156655" cy="749808"/>
          </a:xfrm>
          <a:prstGeom prst="rect">
            <a:avLst/>
          </a:prstGeom>
          <a:noFill/>
          <a:ln/>
        </p:spPr>
        <p:txBody>
          <a:bodyPr wrap="square" lIns="0" tIns="0" rIns="0" bIns="0" rtlCol="0" anchor="ctr"/>
          <a:lstStyle/>
          <a:p>
            <a:pPr marL="0" indent="0">
              <a:buNone/>
            </a:pPr>
            <a:r>
              <a:rPr lang="en-US" sz="1250" dirty="0">
                <a:solidFill>
                  <a:srgbClr val="1C3E59"/>
                </a:solidFill>
                <a:latin typeface="Calibri" pitchFamily="34" charset="0"/>
                <a:ea typeface="Calibri" pitchFamily="34" charset="-122"/>
                <a:cs typeface="Calibri" pitchFamily="34" charset="-120"/>
              </a:rPr>
              <a:t>Match the speed of referral to the threat to sight.</a:t>
            </a:r>
            <a:endParaRPr lang="en-US" sz="12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10283D"/>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Shape 2"/>
          <p:cNvSpPr/>
          <p:nvPr/>
        </p:nvSpPr>
        <p:spPr>
          <a:xfrm>
            <a:off x="502920" y="914400"/>
            <a:ext cx="3108960" cy="457200"/>
          </a:xfrm>
          <a:prstGeom prst="rect">
            <a:avLst/>
          </a:prstGeom>
          <a:solidFill>
            <a:srgbClr val="E0781A"/>
          </a:solidFill>
          <a:ln/>
        </p:spPr>
      </p:sp>
      <p:sp>
        <p:nvSpPr>
          <p:cNvPr id="5" name="Text 3"/>
          <p:cNvSpPr/>
          <p:nvPr/>
        </p:nvSpPr>
        <p:spPr>
          <a:xfrm>
            <a:off x="502920" y="914400"/>
            <a:ext cx="3108960" cy="457200"/>
          </a:xfrm>
          <a:prstGeom prst="rect">
            <a:avLst/>
          </a:prstGeom>
          <a:noFill/>
          <a:ln/>
        </p:spPr>
        <p:txBody>
          <a:bodyPr wrap="square" lIns="0" tIns="0" rIns="0" bIns="0" rtlCol="0" anchor="ctr"/>
          <a:lstStyle/>
          <a:p>
            <a:pPr marL="0" indent="0" algn="ctr">
              <a:buNone/>
            </a:pPr>
            <a:r>
              <a:rPr lang="en-US" sz="1400" b="1" kern="0" spc="100" dirty="0">
                <a:solidFill>
                  <a:srgbClr val="FFFFFF"/>
                </a:solidFill>
                <a:latin typeface="Trebuchet MS" pitchFamily="34" charset="0"/>
                <a:ea typeface="Trebuchet MS" pitchFamily="34" charset="-122"/>
                <a:cs typeface="Trebuchet MS" pitchFamily="34" charset="-120"/>
              </a:rPr>
              <a:t>IMPORTANT</a:t>
            </a:r>
            <a:endParaRPr lang="en-US" sz="1400" dirty="0"/>
          </a:p>
        </p:txBody>
      </p:sp>
      <p:sp>
        <p:nvSpPr>
          <p:cNvPr id="6" name="Text 4"/>
          <p:cNvSpPr/>
          <p:nvPr/>
        </p:nvSpPr>
        <p:spPr>
          <a:xfrm>
            <a:off x="502920" y="1463040"/>
            <a:ext cx="10058400" cy="640080"/>
          </a:xfrm>
          <a:prstGeom prst="rect">
            <a:avLst/>
          </a:prstGeom>
          <a:noFill/>
          <a:ln/>
        </p:spPr>
        <p:txBody>
          <a:bodyPr wrap="square" lIns="0" tIns="0" rIns="0" bIns="0" rtlCol="0" anchor="ctr"/>
          <a:lstStyle/>
          <a:p>
            <a:pPr marL="0" indent="0">
              <a:buNone/>
            </a:pPr>
            <a:r>
              <a:rPr lang="en-US" sz="3000" b="1" dirty="0">
                <a:solidFill>
                  <a:srgbClr val="FFFFFF"/>
                </a:solidFill>
                <a:latin typeface="Trebuchet MS" pitchFamily="34" charset="0"/>
                <a:ea typeface="Trebuchet MS" pitchFamily="34" charset="-122"/>
                <a:cs typeface="Trebuchet MS" pitchFamily="34" charset="-120"/>
              </a:rPr>
              <a:t>Disclaimer</a:t>
            </a:r>
            <a:endParaRPr lang="en-US" sz="3000" dirty="0"/>
          </a:p>
        </p:txBody>
      </p:sp>
      <p:sp>
        <p:nvSpPr>
          <p:cNvPr id="7" name="Shape 5"/>
          <p:cNvSpPr/>
          <p:nvPr/>
        </p:nvSpPr>
        <p:spPr>
          <a:xfrm>
            <a:off x="502920" y="2286000"/>
            <a:ext cx="6766560" cy="2743200"/>
          </a:xfrm>
          <a:prstGeom prst="roundRect">
            <a:avLst>
              <a:gd name="adj" fmla="val 2667"/>
            </a:avLst>
          </a:prstGeom>
          <a:solidFill>
            <a:srgbClr val="1C3E59"/>
          </a:solidFill>
          <a:ln w="12700">
            <a:solidFill>
              <a:srgbClr val="2C5876"/>
            </a:solidFill>
            <a:prstDash val="solid"/>
          </a:ln>
        </p:spPr>
      </p:sp>
      <p:sp>
        <p:nvSpPr>
          <p:cNvPr id="8" name="Text 6"/>
          <p:cNvSpPr/>
          <p:nvPr/>
        </p:nvSpPr>
        <p:spPr>
          <a:xfrm>
            <a:off x="777240" y="2468880"/>
            <a:ext cx="6217920" cy="2377440"/>
          </a:xfrm>
          <a:prstGeom prst="rect">
            <a:avLst/>
          </a:prstGeom>
          <a:noFill/>
          <a:ln/>
        </p:spPr>
        <p:txBody>
          <a:bodyPr wrap="square" lIns="0" tIns="0" rIns="0" bIns="0" rtlCol="0" anchor="t"/>
          <a:lstStyle/>
          <a:p>
            <a:pPr marL="0" indent="0">
              <a:lnSpc>
                <a:spcPct val="112000"/>
              </a:lnSpc>
              <a:buNone/>
            </a:pPr>
            <a:r>
              <a:rPr lang="en-US" sz="1450" dirty="0">
                <a:solidFill>
                  <a:srgbClr val="E8EEF2"/>
                </a:solidFill>
                <a:latin typeface="Calibri" pitchFamily="34" charset="0"/>
                <a:ea typeface="Calibri" pitchFamily="34" charset="-122"/>
                <a:cs typeface="Calibri" pitchFamily="34" charset="-120"/>
              </a:rPr>
              <a:t>This presentation is provided exclusively for educational and training purposes as a teaching aid. It does not constitute formal clinical guidance. Clinicians must independently verify all medical information, prescribing guidance, procedural protocols and legal requirements against current national guidance, local policies and the relevant regulatory bodies before applying it in practice.</a:t>
            </a:r>
            <a:endParaRPr lang="en-US" sz="1450" dirty="0"/>
          </a:p>
        </p:txBody>
      </p:sp>
      <p:sp>
        <p:nvSpPr>
          <p:cNvPr id="9" name="Text 7"/>
          <p:cNvSpPr/>
          <p:nvPr/>
        </p:nvSpPr>
        <p:spPr>
          <a:xfrm>
            <a:off x="7498080" y="2286000"/>
            <a:ext cx="4190695" cy="365760"/>
          </a:xfrm>
          <a:prstGeom prst="rect">
            <a:avLst/>
          </a:prstGeom>
          <a:noFill/>
          <a:ln/>
        </p:spPr>
        <p:txBody>
          <a:bodyPr wrap="square" lIns="0" tIns="0" rIns="0" bIns="0" rtlCol="0" anchor="ctr"/>
          <a:lstStyle/>
          <a:p>
            <a:pPr marL="0" indent="0">
              <a:buNone/>
            </a:pPr>
            <a:r>
              <a:rPr lang="en-US" sz="1500" b="1" dirty="0">
                <a:solidFill>
                  <a:srgbClr val="E0781A"/>
                </a:solidFill>
                <a:latin typeface="Trebuchet MS" pitchFamily="34" charset="0"/>
                <a:ea typeface="Trebuchet MS" pitchFamily="34" charset="-122"/>
                <a:cs typeface="Trebuchet MS" pitchFamily="34" charset="-120"/>
              </a:rPr>
              <a:t>Key sources</a:t>
            </a:r>
            <a:endParaRPr lang="en-US" sz="1500" dirty="0"/>
          </a:p>
        </p:txBody>
      </p:sp>
      <p:sp>
        <p:nvSpPr>
          <p:cNvPr id="10" name="Text 8"/>
          <p:cNvSpPr/>
          <p:nvPr/>
        </p:nvSpPr>
        <p:spPr>
          <a:xfrm>
            <a:off x="7498080" y="2697480"/>
            <a:ext cx="4190695" cy="2743200"/>
          </a:xfrm>
          <a:prstGeom prst="rect">
            <a:avLst/>
          </a:prstGeom>
          <a:noFill/>
          <a:ln/>
        </p:spPr>
        <p:txBody>
          <a:bodyPr wrap="square" lIns="0" tIns="0" rIns="0" bIns="0" rtlCol="0" anchor="t"/>
          <a:lstStyle/>
          <a:p>
            <a:pPr marL="152400" indent="-152400">
              <a:spcAft>
                <a:spcPts val="700"/>
              </a:spcAft>
              <a:buSzPct val="100000"/>
              <a:buChar char="•"/>
            </a:pPr>
            <a:r>
              <a:rPr lang="en-US" sz="1150" dirty="0">
                <a:solidFill>
                  <a:srgbClr val="CFE0E8"/>
                </a:solidFill>
                <a:latin typeface="Calibri" pitchFamily="34" charset="0"/>
                <a:ea typeface="Calibri" pitchFamily="34" charset="-122"/>
                <a:cs typeface="Calibri" pitchFamily="34" charset="-120"/>
              </a:rPr>
              <a:t>NICE CKS — Red eye; Conjunctivitis (infective); Glaucoma; Shingles; Giant cell arteritis; Blepharitis</a:t>
            </a:r>
            <a:endParaRPr lang="en-US" sz="1150" dirty="0"/>
          </a:p>
          <a:p>
            <a:pPr marL="152400" indent="-152400">
              <a:spcAft>
                <a:spcPts val="700"/>
              </a:spcAft>
              <a:buSzPct val="100000"/>
              <a:buChar char="•"/>
            </a:pPr>
            <a:r>
              <a:rPr lang="en-US" sz="1150" dirty="0">
                <a:solidFill>
                  <a:srgbClr val="CFE0E8"/>
                </a:solidFill>
                <a:latin typeface="Calibri" pitchFamily="34" charset="0"/>
                <a:ea typeface="Calibri" pitchFamily="34" charset="-122"/>
                <a:cs typeface="Calibri" pitchFamily="34" charset="-120"/>
              </a:rPr>
              <a:t>BNF — chloramphenicol, aciclovir</a:t>
            </a:r>
            <a:endParaRPr lang="en-US" sz="1150" dirty="0"/>
          </a:p>
          <a:p>
            <a:pPr marL="152400" indent="-152400">
              <a:spcAft>
                <a:spcPts val="700"/>
              </a:spcAft>
              <a:buSzPct val="100000"/>
              <a:buChar char="•"/>
            </a:pPr>
            <a:r>
              <a:rPr lang="en-US" sz="1150" dirty="0">
                <a:solidFill>
                  <a:srgbClr val="CFE0E8"/>
                </a:solidFill>
                <a:latin typeface="Calibri" pitchFamily="34" charset="0"/>
                <a:ea typeface="Calibri" pitchFamily="34" charset="-122"/>
                <a:cs typeface="Calibri" pitchFamily="34" charset="-120"/>
              </a:rPr>
              <a:t>Royal College of Ophthalmologists guidance</a:t>
            </a:r>
            <a:endParaRPr lang="en-US" sz="1150" dirty="0"/>
          </a:p>
          <a:p>
            <a:pPr marL="152400" indent="-152400">
              <a:spcAft>
                <a:spcPts val="700"/>
              </a:spcAft>
              <a:buSzPct val="100000"/>
              <a:buChar char="•"/>
            </a:pPr>
            <a:r>
              <a:rPr lang="en-US" sz="1150" dirty="0">
                <a:solidFill>
                  <a:srgbClr val="CFE0E8"/>
                </a:solidFill>
                <a:latin typeface="Calibri" pitchFamily="34" charset="0"/>
                <a:ea typeface="Calibri" pitchFamily="34" charset="-122"/>
                <a:cs typeface="Calibri" pitchFamily="34" charset="-120"/>
              </a:rPr>
              <a:t>College of Optometrists — Clinical Management Guidelines</a:t>
            </a:r>
            <a:endParaRPr lang="en-US" sz="1150" dirty="0"/>
          </a:p>
          <a:p>
            <a:pPr marL="152400" indent="-152400">
              <a:spcAft>
                <a:spcPts val="700"/>
              </a:spcAft>
              <a:buSzPct val="100000"/>
              <a:buChar char="•"/>
            </a:pPr>
            <a:r>
              <a:rPr lang="en-US" sz="1150" dirty="0">
                <a:solidFill>
                  <a:srgbClr val="CFE0E8"/>
                </a:solidFill>
                <a:latin typeface="Calibri" pitchFamily="34" charset="0"/>
                <a:ea typeface="Calibri" pitchFamily="34" charset="-122"/>
                <a:cs typeface="Calibri" pitchFamily="34" charset="-120"/>
              </a:rPr>
              <a:t>NHS Diabetic Eye Screening Programme</a:t>
            </a:r>
            <a:endParaRPr lang="en-US" sz="1150" dirty="0"/>
          </a:p>
          <a:p>
            <a:pPr marL="152400" indent="-152400">
              <a:buSzPct val="100000"/>
              <a:buChar char="•"/>
            </a:pPr>
            <a:r>
              <a:rPr lang="en-US" sz="1150" dirty="0">
                <a:solidFill>
                  <a:srgbClr val="CFE0E8"/>
                </a:solidFill>
                <a:latin typeface="Calibri" pitchFamily="34" charset="0"/>
                <a:ea typeface="Calibri" pitchFamily="34" charset="-122"/>
                <a:cs typeface="Calibri" pitchFamily="34" charset="-120"/>
              </a:rPr>
              <a:t>Mamtora et al., Prescriber 2024 — red eye in primary care</a:t>
            </a:r>
            <a:endParaRPr lang="en-US" sz="1150" dirty="0"/>
          </a:p>
        </p:txBody>
      </p:sp>
      <p:sp>
        <p:nvSpPr>
          <p:cNvPr id="11" name="Text 9"/>
          <p:cNvSpPr/>
          <p:nvPr/>
        </p:nvSpPr>
        <p:spPr>
          <a:xfrm>
            <a:off x="502920" y="6126480"/>
            <a:ext cx="10972800" cy="365760"/>
          </a:xfrm>
          <a:prstGeom prst="rect">
            <a:avLst/>
          </a:prstGeom>
          <a:noFill/>
          <a:ln/>
        </p:spPr>
        <p:txBody>
          <a:bodyPr wrap="square" lIns="0" tIns="0" rIns="0" bIns="0" rtlCol="0" anchor="ctr"/>
          <a:lstStyle/>
          <a:p>
            <a:pPr marL="0" indent="0">
              <a:buNone/>
            </a:pPr>
            <a:r>
              <a:rPr lang="en-US" sz="1100" i="1" dirty="0">
                <a:solidFill>
                  <a:srgbClr val="8FA9B7"/>
                </a:solidFill>
                <a:latin typeface="Calibri" pitchFamily="34" charset="0"/>
                <a:ea typeface="Calibri" pitchFamily="34" charset="-122"/>
                <a:cs typeface="Calibri" pitchFamily="34" charset="-120"/>
              </a:rPr>
              <a:t>Original author: Dr Layth Delaimy  ·  Redesigned &amp; clinically updated BRADFORD VTS TEACHING AIDS ·  Bradford VTS  ·  June 2026</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HISTORY &amp; SAFETY</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First, take a focused history</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3</a:t>
            </a:r>
            <a:endParaRPr lang="en-US" sz="800" dirty="0"/>
          </a:p>
        </p:txBody>
      </p:sp>
      <p:sp>
        <p:nvSpPr>
          <p:cNvPr id="9" name="Shape 7"/>
          <p:cNvSpPr/>
          <p:nvPr/>
        </p:nvSpPr>
        <p:spPr>
          <a:xfrm>
            <a:off x="502920" y="1965960"/>
            <a:ext cx="5212080" cy="40233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0" name="Shape 8"/>
          <p:cNvSpPr/>
          <p:nvPr/>
        </p:nvSpPr>
        <p:spPr>
          <a:xfrm>
            <a:off x="502920" y="1965960"/>
            <a:ext cx="82296" cy="4023360"/>
          </a:xfrm>
          <a:prstGeom prst="rect">
            <a:avLst/>
          </a:prstGeom>
          <a:solidFill>
            <a:srgbClr val="0E8388"/>
          </a:solidFill>
          <a:ln/>
        </p:spPr>
      </p:sp>
      <p:sp>
        <p:nvSpPr>
          <p:cNvPr id="11" name="Text 9"/>
          <p:cNvSpPr/>
          <p:nvPr/>
        </p:nvSpPr>
        <p:spPr>
          <a:xfrm>
            <a:off x="740664" y="2112264"/>
            <a:ext cx="482803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Ask about</a:t>
            </a:r>
            <a:endParaRPr lang="en-US" sz="1500" dirty="0"/>
          </a:p>
        </p:txBody>
      </p:sp>
      <p:sp>
        <p:nvSpPr>
          <p:cNvPr id="12" name="Text 10"/>
          <p:cNvSpPr/>
          <p:nvPr/>
        </p:nvSpPr>
        <p:spPr>
          <a:xfrm>
            <a:off x="740664" y="2514600"/>
            <a:ext cx="4791456" cy="3364992"/>
          </a:xfrm>
          <a:prstGeom prst="rect">
            <a:avLst/>
          </a:prstGeom>
          <a:noFill/>
          <a:ln/>
        </p:spPr>
        <p:txBody>
          <a:bodyPr wrap="square" lIns="0" tIns="0" rIns="0" bIns="0" rtlCol="0" anchor="t"/>
          <a:lstStyle/>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Onset &amp; speed — sudden loss of vision is an emergency</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Pain vs gritty discomfort vs itch</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Vision — blurred, distorted, lost, or normal?</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Discharge — watery, mucopurulent, sticky lids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One eye or both?</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Photophobia, haloes, flashes or floaters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Contact lens wear · trauma · chemical splash</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Systemic clues — diabetes, RA, headache, jaw pain</a:t>
            </a:r>
            <a:endParaRPr lang="en-US" sz="1250" dirty="0"/>
          </a:p>
        </p:txBody>
      </p:sp>
      <p:sp>
        <p:nvSpPr>
          <p:cNvPr id="13" name="Shape 11"/>
          <p:cNvSpPr/>
          <p:nvPr/>
        </p:nvSpPr>
        <p:spPr>
          <a:xfrm>
            <a:off x="5989320" y="1965960"/>
            <a:ext cx="5699455" cy="4023360"/>
          </a:xfrm>
          <a:prstGeom prst="roundRect">
            <a:avLst>
              <a:gd name="adj" fmla="val 1818"/>
            </a:avLst>
          </a:prstGeom>
          <a:solidFill>
            <a:srgbClr val="FBECEC"/>
          </a:solidFill>
          <a:ln w="19050">
            <a:solidFill>
              <a:srgbClr val="C0392B"/>
            </a:solidFill>
            <a:prstDash val="solid"/>
          </a:ln>
          <a:effectLst>
            <a:outerShdw blurRad="88900" dist="25400" dir="5400000" algn="bl" rotWithShape="0">
              <a:srgbClr val="9AAEBC">
                <a:alpha val="22000"/>
              </a:srgbClr>
            </a:outerShdw>
          </a:effectLst>
        </p:spPr>
      </p:sp>
      <p:sp>
        <p:nvSpPr>
          <p:cNvPr id="14" name="Text 12"/>
          <p:cNvSpPr/>
          <p:nvPr/>
        </p:nvSpPr>
        <p:spPr>
          <a:xfrm>
            <a:off x="6263640" y="2121408"/>
            <a:ext cx="5242255" cy="411480"/>
          </a:xfrm>
          <a:prstGeom prst="rect">
            <a:avLst/>
          </a:prstGeom>
          <a:noFill/>
          <a:ln/>
        </p:spPr>
        <p:txBody>
          <a:bodyPr wrap="square" lIns="0" tIns="0" rIns="0" bIns="0" rtlCol="0" anchor="ctr"/>
          <a:lstStyle/>
          <a:p>
            <a:pPr marL="0" indent="0">
              <a:buNone/>
            </a:pPr>
            <a:r>
              <a:rPr lang="en-US" sz="1800" dirty="0">
                <a:solidFill>
                  <a:srgbClr val="000000"/>
                </a:solidFill>
                <a:latin typeface="Trebuchet MS" pitchFamily="34" charset="0"/>
                <a:ea typeface="Trebuchet MS" pitchFamily="34" charset="-122"/>
                <a:cs typeface="Trebuchet MS" pitchFamily="34" charset="-120"/>
              </a:rPr>
              <a:t>🚩  </a:t>
            </a:r>
            <a:r>
              <a:rPr lang="en-US" sz="1700" b="1" dirty="0">
                <a:solidFill>
                  <a:srgbClr val="C0392B"/>
                </a:solidFill>
                <a:latin typeface="Trebuchet MS" pitchFamily="34" charset="0"/>
                <a:ea typeface="Trebuchet MS" pitchFamily="34" charset="-122"/>
                <a:cs typeface="Trebuchet MS" pitchFamily="34" charset="-120"/>
              </a:rPr>
              <a:t>The 5 NICE red flags</a:t>
            </a:r>
            <a:endParaRPr lang="en-US" sz="1800" dirty="0"/>
          </a:p>
        </p:txBody>
      </p:sp>
      <p:sp>
        <p:nvSpPr>
          <p:cNvPr id="15" name="Text 13"/>
          <p:cNvSpPr/>
          <p:nvPr/>
        </p:nvSpPr>
        <p:spPr>
          <a:xfrm>
            <a:off x="6263640" y="2542032"/>
            <a:ext cx="5196535" cy="365760"/>
          </a:xfrm>
          <a:prstGeom prst="rect">
            <a:avLst/>
          </a:prstGeom>
          <a:noFill/>
          <a:ln/>
        </p:spPr>
        <p:txBody>
          <a:bodyPr wrap="square" lIns="0" tIns="0" rIns="0" bIns="0" rtlCol="0" anchor="ctr"/>
          <a:lstStyle/>
          <a:p>
            <a:pPr marL="0" indent="0">
              <a:buNone/>
            </a:pPr>
            <a:r>
              <a:rPr lang="en-US" sz="1250" i="1" dirty="0">
                <a:solidFill>
                  <a:srgbClr val="1C3E59"/>
                </a:solidFill>
                <a:latin typeface="Calibri" pitchFamily="34" charset="0"/>
                <a:ea typeface="Calibri" pitchFamily="34" charset="-122"/>
                <a:cs typeface="Calibri" pitchFamily="34" charset="-120"/>
              </a:rPr>
              <a:t>Any one of these → urgent (same-day) ophthalmology assessment.</a:t>
            </a:r>
            <a:endParaRPr lang="en-US" sz="1250" dirty="0"/>
          </a:p>
        </p:txBody>
      </p:sp>
      <p:sp>
        <p:nvSpPr>
          <p:cNvPr id="16" name="Text 14"/>
          <p:cNvSpPr/>
          <p:nvPr/>
        </p:nvSpPr>
        <p:spPr>
          <a:xfrm>
            <a:off x="6309360" y="3017520"/>
            <a:ext cx="5059375" cy="2743200"/>
          </a:xfrm>
          <a:prstGeom prst="rect">
            <a:avLst/>
          </a:prstGeom>
          <a:noFill/>
          <a:ln/>
        </p:spPr>
        <p:txBody>
          <a:bodyPr wrap="square" lIns="0" tIns="0" rIns="0" bIns="0" rtlCol="0" anchor="t"/>
          <a:lstStyle/>
          <a:p>
            <a:pPr marL="177800" indent="-177800">
              <a:spcAft>
                <a:spcPts val="800"/>
              </a:spcAft>
              <a:buSzPct val="100000"/>
              <a:buChar char="•"/>
            </a:pPr>
            <a:r>
              <a:rPr lang="en-US" sz="1350" b="1" dirty="0">
                <a:solidFill>
                  <a:srgbClr val="10283D"/>
                </a:solidFill>
                <a:latin typeface="Calibri" pitchFamily="34" charset="0"/>
                <a:ea typeface="Calibri" pitchFamily="34" charset="-122"/>
                <a:cs typeface="Calibri" pitchFamily="34" charset="-120"/>
              </a:rPr>
              <a:t>Reduced visual acuity</a:t>
            </a:r>
            <a:endParaRPr lang="en-US" sz="1350" dirty="0"/>
          </a:p>
          <a:p>
            <a:pPr marL="177800" indent="-177800">
              <a:spcAft>
                <a:spcPts val="800"/>
              </a:spcAft>
              <a:buSzPct val="100000"/>
              <a:buChar char="•"/>
            </a:pPr>
            <a:r>
              <a:rPr lang="en-US" sz="1350" b="1" dirty="0">
                <a:solidFill>
                  <a:srgbClr val="10283D"/>
                </a:solidFill>
                <a:latin typeface="Calibri" pitchFamily="34" charset="0"/>
                <a:ea typeface="Calibri" pitchFamily="34" charset="-122"/>
                <a:cs typeface="Calibri" pitchFamily="34" charset="-120"/>
              </a:rPr>
              <a:t>Marked eye pain or photophobia</a:t>
            </a:r>
            <a:endParaRPr lang="en-US" sz="1350" dirty="0"/>
          </a:p>
          <a:p>
            <a:pPr marL="177800" indent="-177800">
              <a:spcAft>
                <a:spcPts val="800"/>
              </a:spcAft>
              <a:buSzPct val="100000"/>
              <a:buChar char="•"/>
            </a:pPr>
            <a:r>
              <a:rPr lang="en-US" sz="1350" b="1" dirty="0">
                <a:solidFill>
                  <a:srgbClr val="10283D"/>
                </a:solidFill>
                <a:latin typeface="Calibri" pitchFamily="34" charset="0"/>
                <a:ea typeface="Calibri" pitchFamily="34" charset="-122"/>
                <a:cs typeface="Calibri" pitchFamily="34" charset="-120"/>
              </a:rPr>
              <a:t>Copious purulent discharge</a:t>
            </a:r>
            <a:endParaRPr lang="en-US" sz="1350" dirty="0"/>
          </a:p>
          <a:p>
            <a:pPr marL="177800" indent="-177800">
              <a:spcAft>
                <a:spcPts val="800"/>
              </a:spcAft>
              <a:buSzPct val="100000"/>
              <a:buChar char="•"/>
            </a:pPr>
            <a:r>
              <a:rPr lang="en-US" sz="1350" b="1" dirty="0">
                <a:solidFill>
                  <a:srgbClr val="10283D"/>
                </a:solidFill>
                <a:latin typeface="Calibri" pitchFamily="34" charset="0"/>
                <a:ea typeface="Calibri" pitchFamily="34" charset="-122"/>
                <a:cs typeface="Calibri" pitchFamily="34" charset="-120"/>
              </a:rPr>
              <a:t>Contact lens wearer with a red eye</a:t>
            </a:r>
            <a:endParaRPr lang="en-US" sz="1350" dirty="0"/>
          </a:p>
          <a:p>
            <a:pPr marL="177800" indent="-177800">
              <a:buSzPct val="100000"/>
              <a:buChar char="•"/>
            </a:pPr>
            <a:r>
              <a:rPr lang="en-US" sz="1350" b="1" dirty="0">
                <a:solidFill>
                  <a:srgbClr val="10283D"/>
                </a:solidFill>
                <a:latin typeface="Calibri" pitchFamily="34" charset="0"/>
                <a:ea typeface="Calibri" pitchFamily="34" charset="-122"/>
                <a:cs typeface="Calibri" pitchFamily="34" charset="-120"/>
              </a:rPr>
              <a:t>Trauma, chemical splash or penetrating / high-velocity injury</a:t>
            </a:r>
            <a:endParaRPr lang="en-US" sz="1350" dirty="0"/>
          </a:p>
        </p:txBody>
      </p:sp>
      <p:sp>
        <p:nvSpPr>
          <p:cNvPr id="17" name="Text 15"/>
          <p:cNvSpPr/>
          <p:nvPr/>
        </p:nvSpPr>
        <p:spPr>
          <a:xfrm>
            <a:off x="6263640" y="5650992"/>
            <a:ext cx="5196535" cy="274320"/>
          </a:xfrm>
          <a:prstGeom prst="rect">
            <a:avLst/>
          </a:prstGeom>
          <a:noFill/>
          <a:ln/>
        </p:spPr>
        <p:txBody>
          <a:bodyPr wrap="square" lIns="0" tIns="0" rIns="0" bIns="0" rtlCol="0" anchor="ctr"/>
          <a:lstStyle/>
          <a:p>
            <a:pPr marL="0" indent="0">
              <a:buNone/>
            </a:pPr>
            <a:r>
              <a:rPr lang="en-US" sz="900" i="1" dirty="0">
                <a:solidFill>
                  <a:srgbClr val="5C6B78"/>
                </a:solidFill>
                <a:latin typeface="Calibri" pitchFamily="34" charset="0"/>
                <a:ea typeface="Calibri" pitchFamily="34" charset="-122"/>
                <a:cs typeface="Calibri" pitchFamily="34" charset="-120"/>
              </a:rPr>
              <a:t>Source: NICE CKS — Red eye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THE STRUCTURED EXAMINATION</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A 2-minute eye exam in 8 steps</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4</a:t>
            </a:r>
            <a:endParaRPr lang="en-US" sz="800" dirty="0"/>
          </a:p>
        </p:txBody>
      </p:sp>
      <p:sp>
        <p:nvSpPr>
          <p:cNvPr id="9" name="Shape 7"/>
          <p:cNvSpPr/>
          <p:nvPr/>
        </p:nvSpPr>
        <p:spPr>
          <a:xfrm>
            <a:off x="502920" y="2057400"/>
            <a:ext cx="2563292" cy="1691640"/>
          </a:xfrm>
          <a:prstGeom prst="roundRect">
            <a:avLst>
              <a:gd name="adj" fmla="val 378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0" name="Shape 8"/>
          <p:cNvSpPr/>
          <p:nvPr/>
        </p:nvSpPr>
        <p:spPr>
          <a:xfrm>
            <a:off x="704088" y="2258568"/>
            <a:ext cx="548640" cy="548640"/>
          </a:xfrm>
          <a:prstGeom prst="ellipse">
            <a:avLst/>
          </a:prstGeom>
          <a:solidFill>
            <a:srgbClr val="0E8388"/>
          </a:solidFill>
          <a:ln/>
        </p:spPr>
      </p:sp>
      <p:sp>
        <p:nvSpPr>
          <p:cNvPr id="11" name="Text 9"/>
          <p:cNvSpPr/>
          <p:nvPr/>
        </p:nvSpPr>
        <p:spPr>
          <a:xfrm>
            <a:off x="704088" y="2258568"/>
            <a:ext cx="548640" cy="548640"/>
          </a:xfrm>
          <a:prstGeom prst="rect">
            <a:avLst/>
          </a:prstGeom>
          <a:noFill/>
          <a:ln/>
        </p:spPr>
        <p:txBody>
          <a:bodyPr wrap="square" lIns="0" tIns="0" rIns="0" bIns="0" rtlCol="0" anchor="ctr"/>
          <a:lstStyle/>
          <a:p>
            <a:pPr marL="0" indent="0" algn="ctr">
              <a:buNone/>
            </a:pPr>
            <a:r>
              <a:rPr lang="en-US" sz="1900" b="1" dirty="0">
                <a:solidFill>
                  <a:srgbClr val="FFFFFF"/>
                </a:solidFill>
                <a:latin typeface="Trebuchet MS" pitchFamily="34" charset="0"/>
                <a:ea typeface="Trebuchet MS" pitchFamily="34" charset="-122"/>
                <a:cs typeface="Trebuchet MS" pitchFamily="34" charset="-120"/>
              </a:rPr>
              <a:t>1</a:t>
            </a:r>
            <a:endParaRPr lang="en-US" sz="1900" dirty="0"/>
          </a:p>
        </p:txBody>
      </p:sp>
      <p:sp>
        <p:nvSpPr>
          <p:cNvPr id="12" name="Text 10"/>
          <p:cNvSpPr/>
          <p:nvPr/>
        </p:nvSpPr>
        <p:spPr>
          <a:xfrm>
            <a:off x="1371600" y="2240280"/>
            <a:ext cx="1557452" cy="594360"/>
          </a:xfrm>
          <a:prstGeom prst="rect">
            <a:avLst/>
          </a:prstGeom>
          <a:noFill/>
          <a:ln/>
        </p:spPr>
        <p:txBody>
          <a:bodyPr wrap="square" lIns="0" tIns="0" rIns="0" bIns="0" rtlCol="0" anchor="ctr"/>
          <a:lstStyle/>
          <a:p>
            <a:pPr marL="0" indent="0">
              <a:buNone/>
            </a:pPr>
            <a:r>
              <a:rPr lang="en-US" sz="1350" b="1" dirty="0">
                <a:solidFill>
                  <a:srgbClr val="10283D"/>
                </a:solidFill>
                <a:latin typeface="Trebuchet MS" pitchFamily="34" charset="0"/>
                <a:ea typeface="Trebuchet MS" pitchFamily="34" charset="-122"/>
                <a:cs typeface="Trebuchet MS" pitchFamily="34" charset="-120"/>
              </a:rPr>
              <a:t>Visual acuity</a:t>
            </a:r>
            <a:endParaRPr lang="en-US" sz="1350" dirty="0"/>
          </a:p>
        </p:txBody>
      </p:sp>
      <p:sp>
        <p:nvSpPr>
          <p:cNvPr id="13" name="Text 11"/>
          <p:cNvSpPr/>
          <p:nvPr/>
        </p:nvSpPr>
        <p:spPr>
          <a:xfrm>
            <a:off x="740664" y="2926080"/>
            <a:ext cx="2106092" cy="731520"/>
          </a:xfrm>
          <a:prstGeom prst="rect">
            <a:avLst/>
          </a:prstGeom>
          <a:noFill/>
          <a:ln/>
        </p:spPr>
        <p:txBody>
          <a:bodyPr wrap="square" lIns="0" tIns="0" rIns="0" bIns="0" rtlCol="0" anchor="t"/>
          <a:lstStyle/>
          <a:p>
            <a:pPr marL="0" indent="0">
              <a:buNone/>
            </a:pPr>
            <a:r>
              <a:rPr lang="en-US" sz="1100" dirty="0">
                <a:solidFill>
                  <a:srgbClr val="5C6B78"/>
                </a:solidFill>
                <a:latin typeface="Calibri" pitchFamily="34" charset="0"/>
                <a:ea typeface="Calibri" pitchFamily="34" charset="-122"/>
                <a:cs typeface="Calibri" pitchFamily="34" charset="-120"/>
              </a:rPr>
              <a:t>Snellen / near chart · the eye’s vital sign</a:t>
            </a:r>
            <a:endParaRPr lang="en-US" sz="1100" dirty="0"/>
          </a:p>
        </p:txBody>
      </p:sp>
      <p:sp>
        <p:nvSpPr>
          <p:cNvPr id="14" name="Shape 12"/>
          <p:cNvSpPr/>
          <p:nvPr/>
        </p:nvSpPr>
        <p:spPr>
          <a:xfrm>
            <a:off x="3377108" y="2057400"/>
            <a:ext cx="2563292" cy="1691640"/>
          </a:xfrm>
          <a:prstGeom prst="roundRect">
            <a:avLst>
              <a:gd name="adj" fmla="val 378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5" name="Shape 13"/>
          <p:cNvSpPr/>
          <p:nvPr/>
        </p:nvSpPr>
        <p:spPr>
          <a:xfrm>
            <a:off x="3578276" y="2258568"/>
            <a:ext cx="548640" cy="548640"/>
          </a:xfrm>
          <a:prstGeom prst="ellipse">
            <a:avLst/>
          </a:prstGeom>
          <a:solidFill>
            <a:srgbClr val="0E8388"/>
          </a:solidFill>
          <a:ln/>
        </p:spPr>
      </p:sp>
      <p:sp>
        <p:nvSpPr>
          <p:cNvPr id="16" name="Text 14"/>
          <p:cNvSpPr/>
          <p:nvPr/>
        </p:nvSpPr>
        <p:spPr>
          <a:xfrm>
            <a:off x="3578276" y="2258568"/>
            <a:ext cx="548640" cy="548640"/>
          </a:xfrm>
          <a:prstGeom prst="rect">
            <a:avLst/>
          </a:prstGeom>
          <a:noFill/>
          <a:ln/>
        </p:spPr>
        <p:txBody>
          <a:bodyPr wrap="square" lIns="0" tIns="0" rIns="0" bIns="0" rtlCol="0" anchor="ctr"/>
          <a:lstStyle/>
          <a:p>
            <a:pPr marL="0" indent="0" algn="ctr">
              <a:buNone/>
            </a:pPr>
            <a:r>
              <a:rPr lang="en-US" sz="1900" b="1" dirty="0">
                <a:solidFill>
                  <a:srgbClr val="FFFFFF"/>
                </a:solidFill>
                <a:latin typeface="Trebuchet MS" pitchFamily="34" charset="0"/>
                <a:ea typeface="Trebuchet MS" pitchFamily="34" charset="-122"/>
                <a:cs typeface="Trebuchet MS" pitchFamily="34" charset="-120"/>
              </a:rPr>
              <a:t>2</a:t>
            </a:r>
            <a:endParaRPr lang="en-US" sz="1900" dirty="0"/>
          </a:p>
        </p:txBody>
      </p:sp>
      <p:sp>
        <p:nvSpPr>
          <p:cNvPr id="17" name="Text 15"/>
          <p:cNvSpPr/>
          <p:nvPr/>
        </p:nvSpPr>
        <p:spPr>
          <a:xfrm>
            <a:off x="4245788" y="2240280"/>
            <a:ext cx="1557452" cy="594360"/>
          </a:xfrm>
          <a:prstGeom prst="rect">
            <a:avLst/>
          </a:prstGeom>
          <a:noFill/>
          <a:ln/>
        </p:spPr>
        <p:txBody>
          <a:bodyPr wrap="square" lIns="0" tIns="0" rIns="0" bIns="0" rtlCol="0" anchor="ctr"/>
          <a:lstStyle/>
          <a:p>
            <a:pPr marL="0" indent="0">
              <a:buNone/>
            </a:pPr>
            <a:r>
              <a:rPr lang="en-US" sz="1350" b="1" dirty="0">
                <a:solidFill>
                  <a:srgbClr val="10283D"/>
                </a:solidFill>
                <a:latin typeface="Trebuchet MS" pitchFamily="34" charset="0"/>
                <a:ea typeface="Trebuchet MS" pitchFamily="34" charset="-122"/>
                <a:cs typeface="Trebuchet MS" pitchFamily="34" charset="-120"/>
              </a:rPr>
              <a:t>Visual fields</a:t>
            </a:r>
            <a:endParaRPr lang="en-US" sz="1350" dirty="0"/>
          </a:p>
        </p:txBody>
      </p:sp>
      <p:sp>
        <p:nvSpPr>
          <p:cNvPr id="18" name="Text 16"/>
          <p:cNvSpPr/>
          <p:nvPr/>
        </p:nvSpPr>
        <p:spPr>
          <a:xfrm>
            <a:off x="3614852" y="2926080"/>
            <a:ext cx="2106092" cy="731520"/>
          </a:xfrm>
          <a:prstGeom prst="rect">
            <a:avLst/>
          </a:prstGeom>
          <a:noFill/>
          <a:ln/>
        </p:spPr>
        <p:txBody>
          <a:bodyPr wrap="square" lIns="0" tIns="0" rIns="0" bIns="0" rtlCol="0" anchor="t"/>
          <a:lstStyle/>
          <a:p>
            <a:pPr marL="0" indent="0">
              <a:buNone/>
            </a:pPr>
            <a:r>
              <a:rPr lang="en-US" sz="1100" dirty="0">
                <a:solidFill>
                  <a:srgbClr val="5C6B78"/>
                </a:solidFill>
                <a:latin typeface="Calibri" pitchFamily="34" charset="0"/>
                <a:ea typeface="Calibri" pitchFamily="34" charset="-122"/>
                <a:cs typeface="Calibri" pitchFamily="34" charset="-120"/>
              </a:rPr>
              <a:t>Confrontation · test for scotoma</a:t>
            </a:r>
            <a:endParaRPr lang="en-US" sz="1100" dirty="0"/>
          </a:p>
        </p:txBody>
      </p:sp>
      <p:sp>
        <p:nvSpPr>
          <p:cNvPr id="19" name="Shape 17"/>
          <p:cNvSpPr/>
          <p:nvPr/>
        </p:nvSpPr>
        <p:spPr>
          <a:xfrm>
            <a:off x="6251296" y="2057400"/>
            <a:ext cx="2563292" cy="1691640"/>
          </a:xfrm>
          <a:prstGeom prst="roundRect">
            <a:avLst>
              <a:gd name="adj" fmla="val 378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0" name="Shape 18"/>
          <p:cNvSpPr/>
          <p:nvPr/>
        </p:nvSpPr>
        <p:spPr>
          <a:xfrm>
            <a:off x="6452464" y="2258568"/>
            <a:ext cx="548640" cy="548640"/>
          </a:xfrm>
          <a:prstGeom prst="ellipse">
            <a:avLst/>
          </a:prstGeom>
          <a:solidFill>
            <a:srgbClr val="0E8388"/>
          </a:solidFill>
          <a:ln/>
        </p:spPr>
      </p:sp>
      <p:sp>
        <p:nvSpPr>
          <p:cNvPr id="21" name="Text 19"/>
          <p:cNvSpPr/>
          <p:nvPr/>
        </p:nvSpPr>
        <p:spPr>
          <a:xfrm>
            <a:off x="6452464" y="2258568"/>
            <a:ext cx="548640" cy="548640"/>
          </a:xfrm>
          <a:prstGeom prst="rect">
            <a:avLst/>
          </a:prstGeom>
          <a:noFill/>
          <a:ln/>
        </p:spPr>
        <p:txBody>
          <a:bodyPr wrap="square" lIns="0" tIns="0" rIns="0" bIns="0" rtlCol="0" anchor="ctr"/>
          <a:lstStyle/>
          <a:p>
            <a:pPr marL="0" indent="0" algn="ctr">
              <a:buNone/>
            </a:pPr>
            <a:r>
              <a:rPr lang="en-US" sz="1900" b="1" dirty="0">
                <a:solidFill>
                  <a:srgbClr val="FFFFFF"/>
                </a:solidFill>
                <a:latin typeface="Trebuchet MS" pitchFamily="34" charset="0"/>
                <a:ea typeface="Trebuchet MS" pitchFamily="34" charset="-122"/>
                <a:cs typeface="Trebuchet MS" pitchFamily="34" charset="-120"/>
              </a:rPr>
              <a:t>3</a:t>
            </a:r>
            <a:endParaRPr lang="en-US" sz="1900" dirty="0"/>
          </a:p>
        </p:txBody>
      </p:sp>
      <p:sp>
        <p:nvSpPr>
          <p:cNvPr id="22" name="Text 20"/>
          <p:cNvSpPr/>
          <p:nvPr/>
        </p:nvSpPr>
        <p:spPr>
          <a:xfrm>
            <a:off x="7119976" y="2240280"/>
            <a:ext cx="1557452" cy="594360"/>
          </a:xfrm>
          <a:prstGeom prst="rect">
            <a:avLst/>
          </a:prstGeom>
          <a:noFill/>
          <a:ln/>
        </p:spPr>
        <p:txBody>
          <a:bodyPr wrap="square" lIns="0" tIns="0" rIns="0" bIns="0" rtlCol="0" anchor="ctr"/>
          <a:lstStyle/>
          <a:p>
            <a:pPr marL="0" indent="0">
              <a:buNone/>
            </a:pPr>
            <a:r>
              <a:rPr lang="en-US" sz="1350" b="1" dirty="0">
                <a:solidFill>
                  <a:srgbClr val="10283D"/>
                </a:solidFill>
                <a:latin typeface="Trebuchet MS" pitchFamily="34" charset="0"/>
                <a:ea typeface="Trebuchet MS" pitchFamily="34" charset="-122"/>
                <a:cs typeface="Trebuchet MS" pitchFamily="34" charset="-120"/>
              </a:rPr>
              <a:t>Eye movements</a:t>
            </a:r>
            <a:endParaRPr lang="en-US" sz="1350" dirty="0"/>
          </a:p>
        </p:txBody>
      </p:sp>
      <p:sp>
        <p:nvSpPr>
          <p:cNvPr id="23" name="Text 21"/>
          <p:cNvSpPr/>
          <p:nvPr/>
        </p:nvSpPr>
        <p:spPr>
          <a:xfrm>
            <a:off x="6489040" y="2926080"/>
            <a:ext cx="2106092" cy="731520"/>
          </a:xfrm>
          <a:prstGeom prst="rect">
            <a:avLst/>
          </a:prstGeom>
          <a:noFill/>
          <a:ln/>
        </p:spPr>
        <p:txBody>
          <a:bodyPr wrap="square" lIns="0" tIns="0" rIns="0" bIns="0" rtlCol="0" anchor="t"/>
          <a:lstStyle/>
          <a:p>
            <a:pPr marL="0" indent="0">
              <a:buNone/>
            </a:pPr>
            <a:r>
              <a:rPr lang="en-US" sz="1100" dirty="0">
                <a:solidFill>
                  <a:srgbClr val="5C6B78"/>
                </a:solidFill>
                <a:latin typeface="Calibri" pitchFamily="34" charset="0"/>
                <a:ea typeface="Calibri" pitchFamily="34" charset="-122"/>
                <a:cs typeface="Calibri" pitchFamily="34" charset="-120"/>
              </a:rPr>
              <a:t>6 positions of gaze · look for squint</a:t>
            </a:r>
            <a:endParaRPr lang="en-US" sz="1100" dirty="0"/>
          </a:p>
        </p:txBody>
      </p:sp>
      <p:sp>
        <p:nvSpPr>
          <p:cNvPr id="24" name="Shape 22"/>
          <p:cNvSpPr/>
          <p:nvPr/>
        </p:nvSpPr>
        <p:spPr>
          <a:xfrm>
            <a:off x="9125483" y="2057400"/>
            <a:ext cx="2563292" cy="1691640"/>
          </a:xfrm>
          <a:prstGeom prst="roundRect">
            <a:avLst>
              <a:gd name="adj" fmla="val 378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5" name="Shape 23"/>
          <p:cNvSpPr/>
          <p:nvPr/>
        </p:nvSpPr>
        <p:spPr>
          <a:xfrm>
            <a:off x="9326651" y="2258568"/>
            <a:ext cx="548640" cy="548640"/>
          </a:xfrm>
          <a:prstGeom prst="ellipse">
            <a:avLst/>
          </a:prstGeom>
          <a:solidFill>
            <a:srgbClr val="0E8388"/>
          </a:solidFill>
          <a:ln/>
        </p:spPr>
      </p:sp>
      <p:sp>
        <p:nvSpPr>
          <p:cNvPr id="26" name="Text 24"/>
          <p:cNvSpPr/>
          <p:nvPr/>
        </p:nvSpPr>
        <p:spPr>
          <a:xfrm>
            <a:off x="9326651" y="2258568"/>
            <a:ext cx="548640" cy="548640"/>
          </a:xfrm>
          <a:prstGeom prst="rect">
            <a:avLst/>
          </a:prstGeom>
          <a:noFill/>
          <a:ln/>
        </p:spPr>
        <p:txBody>
          <a:bodyPr wrap="square" lIns="0" tIns="0" rIns="0" bIns="0" rtlCol="0" anchor="ctr"/>
          <a:lstStyle/>
          <a:p>
            <a:pPr marL="0" indent="0" algn="ctr">
              <a:buNone/>
            </a:pPr>
            <a:r>
              <a:rPr lang="en-US" sz="1900" b="1" dirty="0">
                <a:solidFill>
                  <a:srgbClr val="FFFFFF"/>
                </a:solidFill>
                <a:latin typeface="Trebuchet MS" pitchFamily="34" charset="0"/>
                <a:ea typeface="Trebuchet MS" pitchFamily="34" charset="-122"/>
                <a:cs typeface="Trebuchet MS" pitchFamily="34" charset="-120"/>
              </a:rPr>
              <a:t>4</a:t>
            </a:r>
            <a:endParaRPr lang="en-US" sz="1900" dirty="0"/>
          </a:p>
        </p:txBody>
      </p:sp>
      <p:sp>
        <p:nvSpPr>
          <p:cNvPr id="27" name="Text 25"/>
          <p:cNvSpPr/>
          <p:nvPr/>
        </p:nvSpPr>
        <p:spPr>
          <a:xfrm>
            <a:off x="9994163" y="2240280"/>
            <a:ext cx="1557452" cy="594360"/>
          </a:xfrm>
          <a:prstGeom prst="rect">
            <a:avLst/>
          </a:prstGeom>
          <a:noFill/>
          <a:ln/>
        </p:spPr>
        <p:txBody>
          <a:bodyPr wrap="square" lIns="0" tIns="0" rIns="0" bIns="0" rtlCol="0" anchor="ctr"/>
          <a:lstStyle/>
          <a:p>
            <a:pPr marL="0" indent="0">
              <a:buNone/>
            </a:pPr>
            <a:r>
              <a:rPr lang="en-US" sz="1350" b="1" dirty="0">
                <a:solidFill>
                  <a:srgbClr val="10283D"/>
                </a:solidFill>
                <a:latin typeface="Trebuchet MS" pitchFamily="34" charset="0"/>
                <a:ea typeface="Trebuchet MS" pitchFamily="34" charset="-122"/>
                <a:cs typeface="Trebuchet MS" pitchFamily="34" charset="-120"/>
              </a:rPr>
              <a:t>Pupils</a:t>
            </a:r>
            <a:endParaRPr lang="en-US" sz="1350" dirty="0"/>
          </a:p>
        </p:txBody>
      </p:sp>
      <p:sp>
        <p:nvSpPr>
          <p:cNvPr id="28" name="Text 26"/>
          <p:cNvSpPr/>
          <p:nvPr/>
        </p:nvSpPr>
        <p:spPr>
          <a:xfrm>
            <a:off x="9363227" y="2926080"/>
            <a:ext cx="2106092" cy="731520"/>
          </a:xfrm>
          <a:prstGeom prst="rect">
            <a:avLst/>
          </a:prstGeom>
          <a:noFill/>
          <a:ln/>
        </p:spPr>
        <p:txBody>
          <a:bodyPr wrap="square" lIns="0" tIns="0" rIns="0" bIns="0" rtlCol="0" anchor="t"/>
          <a:lstStyle/>
          <a:p>
            <a:pPr marL="0" indent="0">
              <a:buNone/>
            </a:pPr>
            <a:r>
              <a:rPr lang="en-US" sz="1100" dirty="0">
                <a:solidFill>
                  <a:srgbClr val="5C6B78"/>
                </a:solidFill>
                <a:latin typeface="Calibri" pitchFamily="34" charset="0"/>
                <a:ea typeface="Calibri" pitchFamily="34" charset="-122"/>
                <a:cs typeface="Calibri" pitchFamily="34" charset="-120"/>
              </a:rPr>
              <a:t>Size, shape, reaction · check for RAPD</a:t>
            </a:r>
            <a:endParaRPr lang="en-US" sz="1100" dirty="0"/>
          </a:p>
        </p:txBody>
      </p:sp>
      <p:sp>
        <p:nvSpPr>
          <p:cNvPr id="29" name="Shape 27"/>
          <p:cNvSpPr/>
          <p:nvPr/>
        </p:nvSpPr>
        <p:spPr>
          <a:xfrm>
            <a:off x="502920" y="4114800"/>
            <a:ext cx="2563292" cy="1691640"/>
          </a:xfrm>
          <a:prstGeom prst="roundRect">
            <a:avLst>
              <a:gd name="adj" fmla="val 378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30" name="Shape 28"/>
          <p:cNvSpPr/>
          <p:nvPr/>
        </p:nvSpPr>
        <p:spPr>
          <a:xfrm>
            <a:off x="704088" y="4315968"/>
            <a:ext cx="548640" cy="548640"/>
          </a:xfrm>
          <a:prstGeom prst="ellipse">
            <a:avLst/>
          </a:prstGeom>
          <a:solidFill>
            <a:srgbClr val="E0781A"/>
          </a:solidFill>
          <a:ln/>
        </p:spPr>
      </p:sp>
      <p:sp>
        <p:nvSpPr>
          <p:cNvPr id="31" name="Text 29"/>
          <p:cNvSpPr/>
          <p:nvPr/>
        </p:nvSpPr>
        <p:spPr>
          <a:xfrm>
            <a:off x="704088" y="4315968"/>
            <a:ext cx="548640" cy="548640"/>
          </a:xfrm>
          <a:prstGeom prst="rect">
            <a:avLst/>
          </a:prstGeom>
          <a:noFill/>
          <a:ln/>
        </p:spPr>
        <p:txBody>
          <a:bodyPr wrap="square" lIns="0" tIns="0" rIns="0" bIns="0" rtlCol="0" anchor="ctr"/>
          <a:lstStyle/>
          <a:p>
            <a:pPr marL="0" indent="0" algn="ctr">
              <a:buNone/>
            </a:pPr>
            <a:r>
              <a:rPr lang="en-US" sz="1900" b="1" dirty="0">
                <a:solidFill>
                  <a:srgbClr val="FFFFFF"/>
                </a:solidFill>
                <a:latin typeface="Trebuchet MS" pitchFamily="34" charset="0"/>
                <a:ea typeface="Trebuchet MS" pitchFamily="34" charset="-122"/>
                <a:cs typeface="Trebuchet MS" pitchFamily="34" charset="-120"/>
              </a:rPr>
              <a:t>5</a:t>
            </a:r>
            <a:endParaRPr lang="en-US" sz="1900" dirty="0"/>
          </a:p>
        </p:txBody>
      </p:sp>
      <p:sp>
        <p:nvSpPr>
          <p:cNvPr id="32" name="Text 30"/>
          <p:cNvSpPr/>
          <p:nvPr/>
        </p:nvSpPr>
        <p:spPr>
          <a:xfrm>
            <a:off x="1371600" y="4297680"/>
            <a:ext cx="1557452" cy="594360"/>
          </a:xfrm>
          <a:prstGeom prst="rect">
            <a:avLst/>
          </a:prstGeom>
          <a:noFill/>
          <a:ln/>
        </p:spPr>
        <p:txBody>
          <a:bodyPr wrap="square" lIns="0" tIns="0" rIns="0" bIns="0" rtlCol="0" anchor="ctr"/>
          <a:lstStyle/>
          <a:p>
            <a:pPr marL="0" indent="0">
              <a:buNone/>
            </a:pPr>
            <a:r>
              <a:rPr lang="en-US" sz="1350" b="1" dirty="0">
                <a:solidFill>
                  <a:srgbClr val="10283D"/>
                </a:solidFill>
                <a:latin typeface="Trebuchet MS" pitchFamily="34" charset="0"/>
                <a:ea typeface="Trebuchet MS" pitchFamily="34" charset="-122"/>
                <a:cs typeface="Trebuchet MS" pitchFamily="34" charset="-120"/>
              </a:rPr>
              <a:t>External eye &amp; lids</a:t>
            </a:r>
            <a:endParaRPr lang="en-US" sz="1350" dirty="0"/>
          </a:p>
        </p:txBody>
      </p:sp>
      <p:sp>
        <p:nvSpPr>
          <p:cNvPr id="33" name="Text 31"/>
          <p:cNvSpPr/>
          <p:nvPr/>
        </p:nvSpPr>
        <p:spPr>
          <a:xfrm>
            <a:off x="740664" y="4983480"/>
            <a:ext cx="2106092" cy="731520"/>
          </a:xfrm>
          <a:prstGeom prst="rect">
            <a:avLst/>
          </a:prstGeom>
          <a:noFill/>
          <a:ln/>
        </p:spPr>
        <p:txBody>
          <a:bodyPr wrap="square" lIns="0" tIns="0" rIns="0" bIns="0" rtlCol="0" anchor="t"/>
          <a:lstStyle/>
          <a:p>
            <a:pPr marL="0" indent="0">
              <a:buNone/>
            </a:pPr>
            <a:r>
              <a:rPr lang="en-US" sz="1100" dirty="0">
                <a:solidFill>
                  <a:srgbClr val="5C6B78"/>
                </a:solidFill>
                <a:latin typeface="Calibri" pitchFamily="34" charset="0"/>
                <a:ea typeface="Calibri" pitchFamily="34" charset="-122"/>
                <a:cs typeface="Calibri" pitchFamily="34" charset="-120"/>
              </a:rPr>
              <a:t>Lids, lashes, lacrimal sac</a:t>
            </a:r>
            <a:endParaRPr lang="en-US" sz="1100" dirty="0"/>
          </a:p>
        </p:txBody>
      </p:sp>
      <p:sp>
        <p:nvSpPr>
          <p:cNvPr id="34" name="Shape 32"/>
          <p:cNvSpPr/>
          <p:nvPr/>
        </p:nvSpPr>
        <p:spPr>
          <a:xfrm>
            <a:off x="3377108" y="4114800"/>
            <a:ext cx="2563292" cy="1691640"/>
          </a:xfrm>
          <a:prstGeom prst="roundRect">
            <a:avLst>
              <a:gd name="adj" fmla="val 378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35" name="Shape 33"/>
          <p:cNvSpPr/>
          <p:nvPr/>
        </p:nvSpPr>
        <p:spPr>
          <a:xfrm>
            <a:off x="3578276" y="4315968"/>
            <a:ext cx="548640" cy="548640"/>
          </a:xfrm>
          <a:prstGeom prst="ellipse">
            <a:avLst/>
          </a:prstGeom>
          <a:solidFill>
            <a:srgbClr val="E0781A"/>
          </a:solidFill>
          <a:ln/>
        </p:spPr>
      </p:sp>
      <p:sp>
        <p:nvSpPr>
          <p:cNvPr id="36" name="Text 34"/>
          <p:cNvSpPr/>
          <p:nvPr/>
        </p:nvSpPr>
        <p:spPr>
          <a:xfrm>
            <a:off x="3578276" y="4315968"/>
            <a:ext cx="548640" cy="548640"/>
          </a:xfrm>
          <a:prstGeom prst="rect">
            <a:avLst/>
          </a:prstGeom>
          <a:noFill/>
          <a:ln/>
        </p:spPr>
        <p:txBody>
          <a:bodyPr wrap="square" lIns="0" tIns="0" rIns="0" bIns="0" rtlCol="0" anchor="ctr"/>
          <a:lstStyle/>
          <a:p>
            <a:pPr marL="0" indent="0" algn="ctr">
              <a:buNone/>
            </a:pPr>
            <a:r>
              <a:rPr lang="en-US" sz="1900" b="1" dirty="0">
                <a:solidFill>
                  <a:srgbClr val="FFFFFF"/>
                </a:solidFill>
                <a:latin typeface="Trebuchet MS" pitchFamily="34" charset="0"/>
                <a:ea typeface="Trebuchet MS" pitchFamily="34" charset="-122"/>
                <a:cs typeface="Trebuchet MS" pitchFamily="34" charset="-120"/>
              </a:rPr>
              <a:t>6</a:t>
            </a:r>
            <a:endParaRPr lang="en-US" sz="1900" dirty="0"/>
          </a:p>
        </p:txBody>
      </p:sp>
      <p:sp>
        <p:nvSpPr>
          <p:cNvPr id="37" name="Text 35"/>
          <p:cNvSpPr/>
          <p:nvPr/>
        </p:nvSpPr>
        <p:spPr>
          <a:xfrm>
            <a:off x="4245788" y="4297680"/>
            <a:ext cx="1557452" cy="594360"/>
          </a:xfrm>
          <a:prstGeom prst="rect">
            <a:avLst/>
          </a:prstGeom>
          <a:noFill/>
          <a:ln/>
        </p:spPr>
        <p:txBody>
          <a:bodyPr wrap="square" lIns="0" tIns="0" rIns="0" bIns="0" rtlCol="0" anchor="ctr"/>
          <a:lstStyle/>
          <a:p>
            <a:pPr marL="0" indent="0">
              <a:buNone/>
            </a:pPr>
            <a:r>
              <a:rPr lang="en-US" sz="1350" b="1" dirty="0">
                <a:solidFill>
                  <a:srgbClr val="10283D"/>
                </a:solidFill>
                <a:latin typeface="Trebuchet MS" pitchFamily="34" charset="0"/>
                <a:ea typeface="Trebuchet MS" pitchFamily="34" charset="-122"/>
                <a:cs typeface="Trebuchet MS" pitchFamily="34" charset="-120"/>
              </a:rPr>
              <a:t>Ocular surface</a:t>
            </a:r>
            <a:endParaRPr lang="en-US" sz="1350" dirty="0"/>
          </a:p>
        </p:txBody>
      </p:sp>
      <p:sp>
        <p:nvSpPr>
          <p:cNvPr id="38" name="Text 36"/>
          <p:cNvSpPr/>
          <p:nvPr/>
        </p:nvSpPr>
        <p:spPr>
          <a:xfrm>
            <a:off x="3614852" y="4983480"/>
            <a:ext cx="2106092" cy="731520"/>
          </a:xfrm>
          <a:prstGeom prst="rect">
            <a:avLst/>
          </a:prstGeom>
          <a:noFill/>
          <a:ln/>
        </p:spPr>
        <p:txBody>
          <a:bodyPr wrap="square" lIns="0" tIns="0" rIns="0" bIns="0" rtlCol="0" anchor="t"/>
          <a:lstStyle/>
          <a:p>
            <a:pPr marL="0" indent="0">
              <a:buNone/>
            </a:pPr>
            <a:r>
              <a:rPr lang="en-US" sz="1100" dirty="0">
                <a:solidFill>
                  <a:srgbClr val="5C6B78"/>
                </a:solidFill>
                <a:latin typeface="Calibri" pitchFamily="34" charset="0"/>
                <a:ea typeface="Calibri" pitchFamily="34" charset="-122"/>
                <a:cs typeface="Calibri" pitchFamily="34" charset="-120"/>
              </a:rPr>
              <a:t>Conjunctiva, cornea (fluorescein), sclera</a:t>
            </a:r>
            <a:endParaRPr lang="en-US" sz="1100" dirty="0"/>
          </a:p>
        </p:txBody>
      </p:sp>
      <p:sp>
        <p:nvSpPr>
          <p:cNvPr id="39" name="Shape 37"/>
          <p:cNvSpPr/>
          <p:nvPr/>
        </p:nvSpPr>
        <p:spPr>
          <a:xfrm>
            <a:off x="6251296" y="4114800"/>
            <a:ext cx="2563292" cy="1691640"/>
          </a:xfrm>
          <a:prstGeom prst="roundRect">
            <a:avLst>
              <a:gd name="adj" fmla="val 378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40" name="Shape 38"/>
          <p:cNvSpPr/>
          <p:nvPr/>
        </p:nvSpPr>
        <p:spPr>
          <a:xfrm>
            <a:off x="6452464" y="4315968"/>
            <a:ext cx="548640" cy="548640"/>
          </a:xfrm>
          <a:prstGeom prst="ellipse">
            <a:avLst/>
          </a:prstGeom>
          <a:solidFill>
            <a:srgbClr val="E0781A"/>
          </a:solidFill>
          <a:ln/>
        </p:spPr>
      </p:sp>
      <p:sp>
        <p:nvSpPr>
          <p:cNvPr id="41" name="Text 39"/>
          <p:cNvSpPr/>
          <p:nvPr/>
        </p:nvSpPr>
        <p:spPr>
          <a:xfrm>
            <a:off x="6452464" y="4315968"/>
            <a:ext cx="548640" cy="548640"/>
          </a:xfrm>
          <a:prstGeom prst="rect">
            <a:avLst/>
          </a:prstGeom>
          <a:noFill/>
          <a:ln/>
        </p:spPr>
        <p:txBody>
          <a:bodyPr wrap="square" lIns="0" tIns="0" rIns="0" bIns="0" rtlCol="0" anchor="ctr"/>
          <a:lstStyle/>
          <a:p>
            <a:pPr marL="0" indent="0" algn="ctr">
              <a:buNone/>
            </a:pPr>
            <a:r>
              <a:rPr lang="en-US" sz="1900" b="1" dirty="0">
                <a:solidFill>
                  <a:srgbClr val="FFFFFF"/>
                </a:solidFill>
                <a:latin typeface="Trebuchet MS" pitchFamily="34" charset="0"/>
                <a:ea typeface="Trebuchet MS" pitchFamily="34" charset="-122"/>
                <a:cs typeface="Trebuchet MS" pitchFamily="34" charset="-120"/>
              </a:rPr>
              <a:t>7</a:t>
            </a:r>
            <a:endParaRPr lang="en-US" sz="1900" dirty="0"/>
          </a:p>
        </p:txBody>
      </p:sp>
      <p:sp>
        <p:nvSpPr>
          <p:cNvPr id="42" name="Text 40"/>
          <p:cNvSpPr/>
          <p:nvPr/>
        </p:nvSpPr>
        <p:spPr>
          <a:xfrm>
            <a:off x="7119976" y="4297680"/>
            <a:ext cx="1557452" cy="594360"/>
          </a:xfrm>
          <a:prstGeom prst="rect">
            <a:avLst/>
          </a:prstGeom>
          <a:noFill/>
          <a:ln/>
        </p:spPr>
        <p:txBody>
          <a:bodyPr wrap="square" lIns="0" tIns="0" rIns="0" bIns="0" rtlCol="0" anchor="ctr"/>
          <a:lstStyle/>
          <a:p>
            <a:pPr marL="0" indent="0">
              <a:buNone/>
            </a:pPr>
            <a:r>
              <a:rPr lang="en-US" sz="1350" b="1" dirty="0">
                <a:solidFill>
                  <a:srgbClr val="10283D"/>
                </a:solidFill>
                <a:latin typeface="Trebuchet MS" pitchFamily="34" charset="0"/>
                <a:ea typeface="Trebuchet MS" pitchFamily="34" charset="-122"/>
                <a:cs typeface="Trebuchet MS" pitchFamily="34" charset="-120"/>
              </a:rPr>
              <a:t>Fundoscopy</a:t>
            </a:r>
            <a:endParaRPr lang="en-US" sz="1350" dirty="0"/>
          </a:p>
        </p:txBody>
      </p:sp>
      <p:sp>
        <p:nvSpPr>
          <p:cNvPr id="43" name="Text 41"/>
          <p:cNvSpPr/>
          <p:nvPr/>
        </p:nvSpPr>
        <p:spPr>
          <a:xfrm>
            <a:off x="6489040" y="4983480"/>
            <a:ext cx="2106092" cy="731520"/>
          </a:xfrm>
          <a:prstGeom prst="rect">
            <a:avLst/>
          </a:prstGeom>
          <a:noFill/>
          <a:ln/>
        </p:spPr>
        <p:txBody>
          <a:bodyPr wrap="square" lIns="0" tIns="0" rIns="0" bIns="0" rtlCol="0" anchor="t"/>
          <a:lstStyle/>
          <a:p>
            <a:pPr marL="0" indent="0">
              <a:buNone/>
            </a:pPr>
            <a:r>
              <a:rPr lang="en-US" sz="1100" dirty="0">
                <a:solidFill>
                  <a:srgbClr val="5C6B78"/>
                </a:solidFill>
                <a:latin typeface="Calibri" pitchFamily="34" charset="0"/>
                <a:ea typeface="Calibri" pitchFamily="34" charset="-122"/>
                <a:cs typeface="Calibri" pitchFamily="34" charset="-120"/>
              </a:rPr>
              <a:t>Red reflex · disc, vessels, macula</a:t>
            </a:r>
            <a:endParaRPr lang="en-US" sz="1100" dirty="0"/>
          </a:p>
        </p:txBody>
      </p:sp>
      <p:sp>
        <p:nvSpPr>
          <p:cNvPr id="44" name="Shape 42"/>
          <p:cNvSpPr/>
          <p:nvPr/>
        </p:nvSpPr>
        <p:spPr>
          <a:xfrm>
            <a:off x="9125483" y="4114800"/>
            <a:ext cx="2563292" cy="1691640"/>
          </a:xfrm>
          <a:prstGeom prst="roundRect">
            <a:avLst>
              <a:gd name="adj" fmla="val 378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45" name="Shape 43"/>
          <p:cNvSpPr/>
          <p:nvPr/>
        </p:nvSpPr>
        <p:spPr>
          <a:xfrm>
            <a:off x="9326651" y="4315968"/>
            <a:ext cx="548640" cy="548640"/>
          </a:xfrm>
          <a:prstGeom prst="ellipse">
            <a:avLst/>
          </a:prstGeom>
          <a:solidFill>
            <a:srgbClr val="5C6B78"/>
          </a:solidFill>
          <a:ln/>
        </p:spPr>
      </p:sp>
      <p:sp>
        <p:nvSpPr>
          <p:cNvPr id="46" name="Text 44"/>
          <p:cNvSpPr/>
          <p:nvPr/>
        </p:nvSpPr>
        <p:spPr>
          <a:xfrm>
            <a:off x="9326651" y="4315968"/>
            <a:ext cx="548640" cy="548640"/>
          </a:xfrm>
          <a:prstGeom prst="rect">
            <a:avLst/>
          </a:prstGeom>
          <a:noFill/>
          <a:ln/>
        </p:spPr>
        <p:txBody>
          <a:bodyPr wrap="square" lIns="0" tIns="0" rIns="0" bIns="0" rtlCol="0" anchor="ctr"/>
          <a:lstStyle/>
          <a:p>
            <a:pPr marL="0" indent="0" algn="ctr">
              <a:buNone/>
            </a:pPr>
            <a:r>
              <a:rPr lang="en-US" sz="1900" b="1" dirty="0">
                <a:solidFill>
                  <a:srgbClr val="FFFFFF"/>
                </a:solidFill>
                <a:latin typeface="Trebuchet MS" pitchFamily="34" charset="0"/>
                <a:ea typeface="Trebuchet MS" pitchFamily="34" charset="-122"/>
                <a:cs typeface="Trebuchet MS" pitchFamily="34" charset="-120"/>
              </a:rPr>
              <a:t>8</a:t>
            </a:r>
            <a:endParaRPr lang="en-US" sz="1900" dirty="0"/>
          </a:p>
        </p:txBody>
      </p:sp>
      <p:sp>
        <p:nvSpPr>
          <p:cNvPr id="47" name="Text 45"/>
          <p:cNvSpPr/>
          <p:nvPr/>
        </p:nvSpPr>
        <p:spPr>
          <a:xfrm>
            <a:off x="9994163" y="4297680"/>
            <a:ext cx="1557452" cy="594360"/>
          </a:xfrm>
          <a:prstGeom prst="rect">
            <a:avLst/>
          </a:prstGeom>
          <a:noFill/>
          <a:ln/>
        </p:spPr>
        <p:txBody>
          <a:bodyPr wrap="square" lIns="0" tIns="0" rIns="0" bIns="0" rtlCol="0" anchor="ctr"/>
          <a:lstStyle/>
          <a:p>
            <a:pPr marL="0" indent="0">
              <a:buNone/>
            </a:pPr>
            <a:r>
              <a:rPr lang="en-US" sz="1350" b="1" dirty="0">
                <a:solidFill>
                  <a:srgbClr val="10283D"/>
                </a:solidFill>
                <a:latin typeface="Trebuchet MS" pitchFamily="34" charset="0"/>
                <a:ea typeface="Trebuchet MS" pitchFamily="34" charset="-122"/>
                <a:cs typeface="Trebuchet MS" pitchFamily="34" charset="-120"/>
              </a:rPr>
              <a:t>Intraocular pressure</a:t>
            </a:r>
            <a:endParaRPr lang="en-US" sz="1350" dirty="0"/>
          </a:p>
        </p:txBody>
      </p:sp>
      <p:sp>
        <p:nvSpPr>
          <p:cNvPr id="48" name="Text 46"/>
          <p:cNvSpPr/>
          <p:nvPr/>
        </p:nvSpPr>
        <p:spPr>
          <a:xfrm>
            <a:off x="9363227" y="4983480"/>
            <a:ext cx="2106092" cy="731520"/>
          </a:xfrm>
          <a:prstGeom prst="rect">
            <a:avLst/>
          </a:prstGeom>
          <a:noFill/>
          <a:ln/>
        </p:spPr>
        <p:txBody>
          <a:bodyPr wrap="square" lIns="0" tIns="0" rIns="0" bIns="0" rtlCol="0" anchor="t"/>
          <a:lstStyle/>
          <a:p>
            <a:pPr marL="0" indent="0">
              <a:buNone/>
            </a:pPr>
            <a:r>
              <a:rPr lang="en-US" sz="1100" dirty="0">
                <a:solidFill>
                  <a:srgbClr val="5C6B78"/>
                </a:solidFill>
                <a:latin typeface="Calibri" pitchFamily="34" charset="0"/>
                <a:ea typeface="Calibri" pitchFamily="34" charset="-122"/>
                <a:cs typeface="Calibri" pitchFamily="34" charset="-120"/>
              </a:rPr>
              <a:t>Specialist / optometry (not bedside)</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STEP 1 · VISUAL ACUITY</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Measure vision before anything else</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5</a:t>
            </a:r>
            <a:endParaRPr lang="en-US" sz="800" dirty="0"/>
          </a:p>
        </p:txBody>
      </p:sp>
      <p:sp>
        <p:nvSpPr>
          <p:cNvPr id="9" name="Shape 7"/>
          <p:cNvSpPr/>
          <p:nvPr/>
        </p:nvSpPr>
        <p:spPr>
          <a:xfrm>
            <a:off x="502920" y="1965960"/>
            <a:ext cx="2834640" cy="4023360"/>
          </a:xfrm>
          <a:prstGeom prst="roundRect">
            <a:avLst>
              <a:gd name="adj" fmla="val 1935"/>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snellen_classic.png"/>
          <p:cNvPicPr>
            <a:picLocks noChangeAspect="1"/>
          </p:cNvPicPr>
          <p:nvPr/>
        </p:nvPicPr>
        <p:blipFill>
          <a:blip r:embed="rId3"/>
          <a:stretch>
            <a:fillRect/>
          </a:stretch>
        </p:blipFill>
        <p:spPr>
          <a:xfrm>
            <a:off x="621792" y="2168630"/>
            <a:ext cx="2596896" cy="3233972"/>
          </a:xfrm>
          <a:prstGeom prst="rect">
            <a:avLst/>
          </a:prstGeom>
        </p:spPr>
      </p:pic>
      <p:sp>
        <p:nvSpPr>
          <p:cNvPr id="11" name="Text 8"/>
          <p:cNvSpPr/>
          <p:nvPr/>
        </p:nvSpPr>
        <p:spPr>
          <a:xfrm>
            <a:off x="576072" y="5605272"/>
            <a:ext cx="268833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Snellen chart</a:t>
            </a:r>
            <a:endParaRPr lang="en-US" sz="1050" dirty="0"/>
          </a:p>
        </p:txBody>
      </p:sp>
      <p:sp>
        <p:nvSpPr>
          <p:cNvPr id="12" name="Shape 9"/>
          <p:cNvSpPr/>
          <p:nvPr/>
        </p:nvSpPr>
        <p:spPr>
          <a:xfrm>
            <a:off x="3611880" y="1965960"/>
            <a:ext cx="3703320" cy="40233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3" name="Shape 10"/>
          <p:cNvSpPr/>
          <p:nvPr/>
        </p:nvSpPr>
        <p:spPr>
          <a:xfrm>
            <a:off x="3611880" y="1965960"/>
            <a:ext cx="82296" cy="4023360"/>
          </a:xfrm>
          <a:prstGeom prst="rect">
            <a:avLst/>
          </a:prstGeom>
          <a:solidFill>
            <a:srgbClr val="0E8388"/>
          </a:solidFill>
          <a:ln/>
        </p:spPr>
      </p:sp>
      <p:sp>
        <p:nvSpPr>
          <p:cNvPr id="14" name="Text 11"/>
          <p:cNvSpPr/>
          <p:nvPr/>
        </p:nvSpPr>
        <p:spPr>
          <a:xfrm>
            <a:off x="3849624" y="2112264"/>
            <a:ext cx="331927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How to test</a:t>
            </a:r>
            <a:endParaRPr lang="en-US" sz="1500" dirty="0"/>
          </a:p>
        </p:txBody>
      </p:sp>
      <p:sp>
        <p:nvSpPr>
          <p:cNvPr id="15" name="Text 12"/>
          <p:cNvSpPr/>
          <p:nvPr/>
        </p:nvSpPr>
        <p:spPr>
          <a:xfrm>
            <a:off x="3849624" y="2514600"/>
            <a:ext cx="3282696" cy="3364992"/>
          </a:xfrm>
          <a:prstGeom prst="rect">
            <a:avLst/>
          </a:prstGeom>
          <a:noFill/>
          <a:ln/>
        </p:spPr>
        <p:txBody>
          <a:bodyPr wrap="square" lIns="0" tIns="0" rIns="0" bIns="0" rtlCol="0" anchor="t"/>
          <a:lstStyle/>
          <a:p>
            <a:pPr marL="177800" indent="-177800">
              <a:spcAft>
                <a:spcPts val="500"/>
              </a:spcAft>
              <a:buSzPct val="100000"/>
              <a:buChar char="•"/>
            </a:pPr>
            <a:r>
              <a:rPr lang="en-US" sz="1200" dirty="0">
                <a:solidFill>
                  <a:srgbClr val="1C3E59"/>
                </a:solidFill>
                <a:latin typeface="Calibri" pitchFamily="34" charset="0"/>
                <a:ea typeface="Calibri" pitchFamily="34" charset="-122"/>
                <a:cs typeface="Calibri" pitchFamily="34" charset="-120"/>
              </a:rPr>
              <a:t>Test each eye separately, then together, with usual glasses on</a:t>
            </a:r>
            <a:endParaRPr lang="en-US" sz="1200" dirty="0"/>
          </a:p>
          <a:p>
            <a:pPr marL="177800" indent="-177800">
              <a:spcAft>
                <a:spcPts val="500"/>
              </a:spcAft>
              <a:buSzPct val="100000"/>
              <a:buChar char="•"/>
            </a:pPr>
            <a:r>
              <a:rPr lang="en-US" sz="1200" dirty="0">
                <a:solidFill>
                  <a:srgbClr val="1C3E59"/>
                </a:solidFill>
                <a:latin typeface="Calibri" pitchFamily="34" charset="0"/>
                <a:ea typeface="Calibri" pitchFamily="34" charset="-122"/>
                <a:cs typeface="Calibri" pitchFamily="34" charset="-120"/>
              </a:rPr>
              <a:t>Distance: Snellen at 6 m (record e.g. 6/6, 6/12)</a:t>
            </a:r>
            <a:endParaRPr lang="en-US" sz="1200" dirty="0"/>
          </a:p>
          <a:p>
            <a:pPr marL="177800" indent="-177800">
              <a:spcAft>
                <a:spcPts val="500"/>
              </a:spcAft>
              <a:buSzPct val="100000"/>
              <a:buChar char="•"/>
            </a:pPr>
            <a:r>
              <a:rPr lang="en-US" sz="1200" dirty="0">
                <a:solidFill>
                  <a:srgbClr val="1C3E59"/>
                </a:solidFill>
                <a:latin typeface="Calibri" pitchFamily="34" charset="0"/>
                <a:ea typeface="Calibri" pitchFamily="34" charset="-122"/>
                <a:cs typeface="Calibri" pitchFamily="34" charset="-120"/>
              </a:rPr>
              <a:t>Near: small-print reading card</a:t>
            </a:r>
            <a:endParaRPr lang="en-US" sz="1200" dirty="0"/>
          </a:p>
          <a:p>
            <a:pPr marL="177800" indent="-177800">
              <a:spcAft>
                <a:spcPts val="500"/>
              </a:spcAft>
              <a:buSzPct val="100000"/>
              <a:buChar char="•"/>
            </a:pPr>
            <a:r>
              <a:rPr lang="en-US" sz="1200" b="1" dirty="0">
                <a:solidFill>
                  <a:srgbClr val="1C3E59"/>
                </a:solidFill>
                <a:latin typeface="Calibri" pitchFamily="34" charset="0"/>
                <a:ea typeface="Calibri" pitchFamily="34" charset="-122"/>
                <a:cs typeface="Calibri" pitchFamily="34" charset="-120"/>
              </a:rPr>
              <a:t>If worse than 6/6, repeat through a pinhole</a:t>
            </a:r>
            <a:endParaRPr lang="en-US" sz="1200" dirty="0"/>
          </a:p>
          <a:p>
            <a:pPr marL="177800" indent="-177800">
              <a:spcAft>
                <a:spcPts val="500"/>
              </a:spcAft>
              <a:buSzPct val="100000"/>
              <a:buChar char="•"/>
            </a:pPr>
            <a:r>
              <a:rPr lang="en-US" sz="1200" dirty="0">
                <a:solidFill>
                  <a:srgbClr val="0B6468"/>
                </a:solidFill>
                <a:latin typeface="Calibri" pitchFamily="34" charset="0"/>
                <a:ea typeface="Calibri" pitchFamily="34" charset="-122"/>
                <a:cs typeface="Calibri" pitchFamily="34" charset="-120"/>
              </a:rPr>
              <a:t>Pinhole improves vision → refractive error (needs glasses)</a:t>
            </a:r>
            <a:endParaRPr lang="en-US" sz="1200" dirty="0"/>
          </a:p>
          <a:p>
            <a:pPr marL="177800" indent="-177800">
              <a:spcAft>
                <a:spcPts val="500"/>
              </a:spcAft>
              <a:buSzPct val="100000"/>
              <a:buChar char="•"/>
            </a:pPr>
            <a:r>
              <a:rPr lang="en-US" sz="1200" b="1" dirty="0">
                <a:solidFill>
                  <a:srgbClr val="C0392B"/>
                </a:solidFill>
                <a:latin typeface="Calibri" pitchFamily="34" charset="0"/>
                <a:ea typeface="Calibri" pitchFamily="34" charset="-122"/>
                <a:cs typeface="Calibri" pitchFamily="34" charset="-120"/>
              </a:rPr>
              <a:t>No improvement → suspect ocular pathology — investigate</a:t>
            </a:r>
            <a:endParaRPr lang="en-US" sz="1200" dirty="0"/>
          </a:p>
          <a:p>
            <a:pPr marL="177800" indent="-177800">
              <a:spcAft>
                <a:spcPts val="500"/>
              </a:spcAft>
              <a:buSzPct val="100000"/>
              <a:buChar char="•"/>
            </a:pPr>
            <a:r>
              <a:rPr lang="en-US" sz="1200" dirty="0">
                <a:solidFill>
                  <a:srgbClr val="1C3E59"/>
                </a:solidFill>
                <a:latin typeface="Calibri" pitchFamily="34" charset="0"/>
                <a:ea typeface="Calibri" pitchFamily="34" charset="-122"/>
                <a:cs typeface="Calibri" pitchFamily="34" charset="-120"/>
              </a:rPr>
              <a:t>If can’t read the top letter: count fingers → hand movements → light perception</a:t>
            </a:r>
            <a:endParaRPr lang="en-US" sz="1200" dirty="0"/>
          </a:p>
        </p:txBody>
      </p:sp>
      <p:sp>
        <p:nvSpPr>
          <p:cNvPr id="16" name="Shape 13"/>
          <p:cNvSpPr/>
          <p:nvPr/>
        </p:nvSpPr>
        <p:spPr>
          <a:xfrm>
            <a:off x="7452360" y="1965960"/>
            <a:ext cx="2286000" cy="1920240"/>
          </a:xfrm>
          <a:prstGeom prst="roundRect">
            <a:avLst>
              <a:gd name="adj" fmla="val 285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7" name="Image 1" descr="assets/pinhole_up.jpeg"/>
          <p:cNvPicPr>
            <a:picLocks noChangeAspect="1"/>
          </p:cNvPicPr>
          <p:nvPr/>
        </p:nvPicPr>
        <p:blipFill>
          <a:blip r:embed="rId4"/>
          <a:stretch>
            <a:fillRect/>
          </a:stretch>
        </p:blipFill>
        <p:spPr>
          <a:xfrm>
            <a:off x="7730115" y="2084832"/>
            <a:ext cx="1730490" cy="1298448"/>
          </a:xfrm>
          <a:prstGeom prst="rect">
            <a:avLst/>
          </a:prstGeom>
        </p:spPr>
      </p:pic>
      <p:sp>
        <p:nvSpPr>
          <p:cNvPr id="18" name="Text 14"/>
          <p:cNvSpPr/>
          <p:nvPr/>
        </p:nvSpPr>
        <p:spPr>
          <a:xfrm>
            <a:off x="7525512" y="3502152"/>
            <a:ext cx="213969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Pinhole occluder</a:t>
            </a:r>
            <a:endParaRPr lang="en-US" sz="1050" dirty="0"/>
          </a:p>
        </p:txBody>
      </p:sp>
      <p:sp>
        <p:nvSpPr>
          <p:cNvPr id="19" name="Shape 15"/>
          <p:cNvSpPr/>
          <p:nvPr/>
        </p:nvSpPr>
        <p:spPr>
          <a:xfrm>
            <a:off x="9829800" y="1965960"/>
            <a:ext cx="1874520" cy="1920240"/>
          </a:xfrm>
          <a:prstGeom prst="roundRect">
            <a:avLst>
              <a:gd name="adj" fmla="val 292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20" name="Image 2" descr="assets/pinhole_down.jpeg"/>
          <p:cNvPicPr>
            <a:picLocks noChangeAspect="1"/>
          </p:cNvPicPr>
          <p:nvPr/>
        </p:nvPicPr>
        <p:blipFill>
          <a:blip r:embed="rId5"/>
          <a:stretch>
            <a:fillRect/>
          </a:stretch>
        </p:blipFill>
        <p:spPr>
          <a:xfrm>
            <a:off x="9948672" y="2121089"/>
            <a:ext cx="1636776" cy="1225934"/>
          </a:xfrm>
          <a:prstGeom prst="rect">
            <a:avLst/>
          </a:prstGeom>
        </p:spPr>
      </p:pic>
      <p:sp>
        <p:nvSpPr>
          <p:cNvPr id="21" name="Text 16"/>
          <p:cNvSpPr/>
          <p:nvPr/>
        </p:nvSpPr>
        <p:spPr>
          <a:xfrm>
            <a:off x="9902952" y="3502152"/>
            <a:ext cx="17282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In use</a:t>
            </a:r>
            <a:endParaRPr lang="en-US" sz="1050" dirty="0"/>
          </a:p>
        </p:txBody>
      </p:sp>
      <p:sp>
        <p:nvSpPr>
          <p:cNvPr id="22" name="Shape 17"/>
          <p:cNvSpPr/>
          <p:nvPr/>
        </p:nvSpPr>
        <p:spPr>
          <a:xfrm>
            <a:off x="7452360" y="4069080"/>
            <a:ext cx="4251960" cy="1920240"/>
          </a:xfrm>
          <a:prstGeom prst="roundRect">
            <a:avLst>
              <a:gd name="adj" fmla="val 3333"/>
            </a:avLst>
          </a:prstGeom>
          <a:solidFill>
            <a:srgbClr val="1C3E59"/>
          </a:solidFill>
          <a:ln/>
          <a:effectLst>
            <a:outerShdw blurRad="88900" dist="25400" dir="5400000" algn="bl" rotWithShape="0">
              <a:srgbClr val="9AAEBC">
                <a:alpha val="22000"/>
              </a:srgbClr>
            </a:outerShdw>
          </a:effectLst>
        </p:spPr>
      </p:sp>
      <p:sp>
        <p:nvSpPr>
          <p:cNvPr id="23" name="Text 18"/>
          <p:cNvSpPr/>
          <p:nvPr/>
        </p:nvSpPr>
        <p:spPr>
          <a:xfrm>
            <a:off x="7616952" y="4069080"/>
            <a:ext cx="731520" cy="1920240"/>
          </a:xfrm>
          <a:prstGeom prst="rect">
            <a:avLst/>
          </a:prstGeom>
          <a:noFill/>
          <a:ln/>
        </p:spPr>
        <p:txBody>
          <a:bodyPr wrap="square" lIns="0" tIns="0" rIns="0" bIns="0" rtlCol="0" anchor="ctr"/>
          <a:lstStyle/>
          <a:p>
            <a:pPr marL="0" indent="0" algn="ctr">
              <a:buNone/>
            </a:pPr>
            <a:r>
              <a:rPr lang="en-US" sz="2600" b="1" dirty="0">
                <a:solidFill>
                  <a:srgbClr val="FFFFFF"/>
                </a:solidFill>
                <a:latin typeface="Trebuchet MS" pitchFamily="34" charset="0"/>
                <a:ea typeface="Trebuchet MS" pitchFamily="34" charset="-122"/>
                <a:cs typeface="Trebuchet MS" pitchFamily="34" charset="-120"/>
              </a:rPr>
              <a:t>👁</a:t>
            </a:r>
            <a:endParaRPr lang="en-US" sz="2600" dirty="0"/>
          </a:p>
        </p:txBody>
      </p:sp>
      <p:sp>
        <p:nvSpPr>
          <p:cNvPr id="24" name="Text 19"/>
          <p:cNvSpPr/>
          <p:nvPr/>
        </p:nvSpPr>
        <p:spPr>
          <a:xfrm>
            <a:off x="8321040" y="4160520"/>
            <a:ext cx="3246120" cy="17373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Why acuity matters
</a:t>
            </a:r>
            <a:endParaRPr lang="en-US" sz="1400" dirty="0"/>
          </a:p>
          <a:p>
            <a:pPr marL="0" indent="0">
              <a:buNone/>
            </a:pPr>
            <a:r>
              <a:rPr lang="en-US" sz="1150" dirty="0">
                <a:solidFill>
                  <a:srgbClr val="FFF4EC"/>
                </a:solidFill>
                <a:latin typeface="Calibri" pitchFamily="34" charset="0"/>
                <a:ea typeface="Calibri" pitchFamily="34" charset="-122"/>
                <a:cs typeface="Calibri" pitchFamily="34" charset="-120"/>
              </a:rPr>
              <a:t>A drop in acuity is the single most important red flag in any red or painful eye. Always document it.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STEP 2 · VISUAL FIELDS</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Confrontation field testing</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6</a:t>
            </a:r>
            <a:endParaRPr lang="en-US" sz="800" dirty="0"/>
          </a:p>
        </p:txBody>
      </p:sp>
      <p:sp>
        <p:nvSpPr>
          <p:cNvPr id="9" name="Shape 7"/>
          <p:cNvSpPr/>
          <p:nvPr/>
        </p:nvSpPr>
        <p:spPr>
          <a:xfrm>
            <a:off x="502920" y="1965960"/>
            <a:ext cx="5486400" cy="187452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0" name="Shape 8"/>
          <p:cNvSpPr/>
          <p:nvPr/>
        </p:nvSpPr>
        <p:spPr>
          <a:xfrm>
            <a:off x="502920" y="1965960"/>
            <a:ext cx="82296" cy="1874520"/>
          </a:xfrm>
          <a:prstGeom prst="rect">
            <a:avLst/>
          </a:prstGeom>
          <a:solidFill>
            <a:srgbClr val="0E8388"/>
          </a:solidFill>
          <a:ln/>
        </p:spPr>
      </p:sp>
      <p:sp>
        <p:nvSpPr>
          <p:cNvPr id="11" name="Text 9"/>
          <p:cNvSpPr/>
          <p:nvPr/>
        </p:nvSpPr>
        <p:spPr>
          <a:xfrm>
            <a:off x="740664" y="2112264"/>
            <a:ext cx="510235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Technique</a:t>
            </a:r>
            <a:endParaRPr lang="en-US" sz="1500" dirty="0"/>
          </a:p>
        </p:txBody>
      </p:sp>
      <p:sp>
        <p:nvSpPr>
          <p:cNvPr id="12" name="Text 10"/>
          <p:cNvSpPr/>
          <p:nvPr/>
        </p:nvSpPr>
        <p:spPr>
          <a:xfrm>
            <a:off x="740664" y="2514600"/>
            <a:ext cx="5065776" cy="1216152"/>
          </a:xfrm>
          <a:prstGeom prst="rect">
            <a:avLst/>
          </a:prstGeom>
          <a:noFill/>
          <a:ln/>
        </p:spPr>
        <p:txBody>
          <a:bodyPr wrap="square" lIns="0" tIns="0" rIns="0" bIns="0" rtlCol="0" anchor="t"/>
          <a:lstStyle/>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Sit ~1 m away, eyes level with the patient</a:t>
            </a:r>
            <a:endParaRPr lang="en-US" sz="1300" dirty="0"/>
          </a:p>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Patient covers one eye; you cover your opposite eye</a:t>
            </a:r>
            <a:endParaRPr lang="en-US" sz="1300" dirty="0"/>
          </a:p>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Bring a moving/wiggling finger in from each quadrant</a:t>
            </a:r>
            <a:endParaRPr lang="en-US" sz="1300" dirty="0"/>
          </a:p>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Compare the patient’s field with your own as a reference</a:t>
            </a:r>
            <a:endParaRPr lang="en-US" sz="1300" dirty="0"/>
          </a:p>
        </p:txBody>
      </p:sp>
      <p:sp>
        <p:nvSpPr>
          <p:cNvPr id="13" name="Shape 11"/>
          <p:cNvSpPr/>
          <p:nvPr/>
        </p:nvSpPr>
        <p:spPr>
          <a:xfrm>
            <a:off x="502920" y="3977640"/>
            <a:ext cx="5486400" cy="20116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4" name="Shape 12"/>
          <p:cNvSpPr/>
          <p:nvPr/>
        </p:nvSpPr>
        <p:spPr>
          <a:xfrm>
            <a:off x="502920" y="3977640"/>
            <a:ext cx="82296" cy="2011680"/>
          </a:xfrm>
          <a:prstGeom prst="rect">
            <a:avLst/>
          </a:prstGeom>
          <a:solidFill>
            <a:srgbClr val="E0781A"/>
          </a:solidFill>
          <a:ln/>
        </p:spPr>
      </p:sp>
      <p:sp>
        <p:nvSpPr>
          <p:cNvPr id="15" name="Text 13"/>
          <p:cNvSpPr/>
          <p:nvPr/>
        </p:nvSpPr>
        <p:spPr>
          <a:xfrm>
            <a:off x="740664" y="4123944"/>
            <a:ext cx="510235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What you are looking for</a:t>
            </a:r>
            <a:endParaRPr lang="en-US" sz="1500" dirty="0"/>
          </a:p>
        </p:txBody>
      </p:sp>
      <p:sp>
        <p:nvSpPr>
          <p:cNvPr id="16" name="Text 14"/>
          <p:cNvSpPr/>
          <p:nvPr/>
        </p:nvSpPr>
        <p:spPr>
          <a:xfrm>
            <a:off x="740664" y="4526280"/>
            <a:ext cx="5065776" cy="1353312"/>
          </a:xfrm>
          <a:prstGeom prst="rect">
            <a:avLst/>
          </a:prstGeom>
          <a:noFill/>
          <a:ln/>
        </p:spPr>
        <p:txBody>
          <a:bodyPr wrap="square" lIns="0" tIns="0" rIns="0" bIns="0" rtlCol="0" anchor="t"/>
          <a:lstStyle/>
          <a:p>
            <a:pPr marL="177800" indent="-177800">
              <a:spcAft>
                <a:spcPts val="500"/>
              </a:spcAft>
              <a:buSzPct val="100000"/>
              <a:buChar char="•"/>
            </a:pPr>
            <a:r>
              <a:rPr lang="en-US" sz="1300" b="1" dirty="0">
                <a:solidFill>
                  <a:srgbClr val="1C3E59"/>
                </a:solidFill>
                <a:latin typeface="Calibri" pitchFamily="34" charset="0"/>
                <a:ea typeface="Calibri" pitchFamily="34" charset="-122"/>
                <a:cs typeface="Calibri" pitchFamily="34" charset="-120"/>
              </a:rPr>
              <a:t>Scotoma — a blind spot or missing area in the field</a:t>
            </a:r>
            <a:endParaRPr lang="en-US" sz="1300" dirty="0"/>
          </a:p>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Peripheral loss — glaucoma, retinitis pigmentosa</a:t>
            </a:r>
            <a:endParaRPr lang="en-US" sz="1300" dirty="0"/>
          </a:p>
          <a:p>
            <a:pPr marL="177800" indent="-177800">
              <a:spcAft>
                <a:spcPts val="500"/>
              </a:spcAft>
              <a:buSzPct val="100000"/>
              <a:buChar char="•"/>
            </a:pPr>
            <a:r>
              <a:rPr lang="en-US" sz="1300" b="1" dirty="0">
                <a:solidFill>
                  <a:srgbClr val="C0392B"/>
                </a:solidFill>
                <a:latin typeface="Calibri" pitchFamily="34" charset="0"/>
                <a:ea typeface="Calibri" pitchFamily="34" charset="-122"/>
                <a:cs typeface="Calibri" pitchFamily="34" charset="-120"/>
              </a:rPr>
              <a:t>Hemianopia (half the field lost) → neurological cause</a:t>
            </a:r>
            <a:endParaRPr lang="en-US" sz="1300" dirty="0"/>
          </a:p>
          <a:p>
            <a:pPr marL="177800" indent="-177800">
              <a:spcAft>
                <a:spcPts val="500"/>
              </a:spcAft>
              <a:buSzPct val="100000"/>
              <a:buChar char="•"/>
            </a:pPr>
            <a:r>
              <a:rPr lang="en-US" sz="1300" dirty="0">
                <a:solidFill>
                  <a:srgbClr val="1C3E59"/>
                </a:solidFill>
                <a:latin typeface="Calibri" pitchFamily="34" charset="0"/>
                <a:ea typeface="Calibri" pitchFamily="34" charset="-122"/>
                <a:cs typeface="Calibri" pitchFamily="34" charset="-120"/>
              </a:rPr>
              <a:t>Central loss → macular or optic nerve disease</a:t>
            </a:r>
            <a:endParaRPr lang="en-US" sz="1300" dirty="0"/>
          </a:p>
        </p:txBody>
      </p:sp>
      <p:sp>
        <p:nvSpPr>
          <p:cNvPr id="17" name="Shape 15"/>
          <p:cNvSpPr/>
          <p:nvPr/>
        </p:nvSpPr>
        <p:spPr>
          <a:xfrm>
            <a:off x="6400800" y="2103120"/>
            <a:ext cx="5287975" cy="3886200"/>
          </a:xfrm>
          <a:prstGeom prst="roundRect">
            <a:avLst>
              <a:gd name="adj" fmla="val 1647"/>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8" name="Text 16"/>
          <p:cNvSpPr/>
          <p:nvPr/>
        </p:nvSpPr>
        <p:spPr>
          <a:xfrm>
            <a:off x="6629400" y="2212848"/>
            <a:ext cx="4830775" cy="365760"/>
          </a:xfrm>
          <a:prstGeom prst="rect">
            <a:avLst/>
          </a:prstGeom>
          <a:noFill/>
          <a:ln/>
        </p:spPr>
        <p:txBody>
          <a:bodyPr wrap="square" lIns="0" tIns="0" rIns="0" bIns="0" rtlCol="0" anchor="ctr"/>
          <a:lstStyle/>
          <a:p>
            <a:pPr marL="0" indent="0">
              <a:buNone/>
            </a:pPr>
            <a:r>
              <a:rPr lang="en-US" sz="1400" b="1" dirty="0">
                <a:solidFill>
                  <a:srgbClr val="10283D"/>
                </a:solidFill>
                <a:latin typeface="Trebuchet MS" pitchFamily="34" charset="0"/>
                <a:ea typeface="Trebuchet MS" pitchFamily="34" charset="-122"/>
                <a:cs typeface="Trebuchet MS" pitchFamily="34" charset="-120"/>
              </a:rPr>
              <a:t>Common patterns</a:t>
            </a:r>
            <a:endParaRPr lang="en-US" sz="1400" dirty="0"/>
          </a:p>
        </p:txBody>
      </p:sp>
      <p:sp>
        <p:nvSpPr>
          <p:cNvPr id="19" name="Shape 17"/>
          <p:cNvSpPr/>
          <p:nvPr/>
        </p:nvSpPr>
        <p:spPr>
          <a:xfrm>
            <a:off x="6720840" y="2697480"/>
            <a:ext cx="566928" cy="566928"/>
          </a:xfrm>
          <a:prstGeom prst="ellipse">
            <a:avLst/>
          </a:prstGeom>
          <a:solidFill>
            <a:srgbClr val="EAF0F3"/>
          </a:solidFill>
          <a:ln w="12700">
            <a:solidFill>
              <a:srgbClr val="5C6B78"/>
            </a:solidFill>
            <a:prstDash val="solid"/>
          </a:ln>
        </p:spPr>
      </p:sp>
      <p:sp>
        <p:nvSpPr>
          <p:cNvPr id="20" name="Shape 18"/>
          <p:cNvSpPr/>
          <p:nvPr/>
        </p:nvSpPr>
        <p:spPr>
          <a:xfrm>
            <a:off x="6720840" y="2697480"/>
            <a:ext cx="566928" cy="566928"/>
          </a:xfrm>
          <a:prstGeom prst="ellipse">
            <a:avLst/>
          </a:prstGeom>
          <a:solidFill>
            <a:srgbClr val="D7E9E7"/>
          </a:solidFill>
          <a:ln w="19050">
            <a:solidFill>
              <a:srgbClr val="0E8388"/>
            </a:solidFill>
            <a:prstDash val="solid"/>
          </a:ln>
        </p:spPr>
      </p:sp>
      <p:sp>
        <p:nvSpPr>
          <p:cNvPr id="21" name="Shape 19"/>
          <p:cNvSpPr/>
          <p:nvPr/>
        </p:nvSpPr>
        <p:spPr>
          <a:xfrm>
            <a:off x="6720840" y="2697480"/>
            <a:ext cx="566928" cy="566928"/>
          </a:xfrm>
          <a:prstGeom prst="ellipse">
            <a:avLst/>
          </a:prstGeom>
          <a:ln w="12700">
            <a:solidFill>
              <a:srgbClr val="5C6B78"/>
            </a:solidFill>
            <a:prstDash val="solid"/>
          </a:ln>
        </p:spPr>
      </p:sp>
      <p:sp>
        <p:nvSpPr>
          <p:cNvPr id="22" name="Text 20"/>
          <p:cNvSpPr/>
          <p:nvPr/>
        </p:nvSpPr>
        <p:spPr>
          <a:xfrm>
            <a:off x="7452360" y="2697480"/>
            <a:ext cx="4099255" cy="566928"/>
          </a:xfrm>
          <a:prstGeom prst="rect">
            <a:avLst/>
          </a:prstGeom>
          <a:noFill/>
          <a:ln/>
        </p:spPr>
        <p:txBody>
          <a:bodyPr wrap="square" lIns="0" tIns="0" rIns="0" bIns="0" rtlCol="0" anchor="ctr"/>
          <a:lstStyle/>
          <a:p>
            <a:pPr marL="0" indent="0">
              <a:buNone/>
            </a:pPr>
            <a:r>
              <a:rPr lang="en-US" sz="1250" b="1" dirty="0">
                <a:solidFill>
                  <a:srgbClr val="0E8388"/>
                </a:solidFill>
                <a:latin typeface="Calibri" pitchFamily="34" charset="0"/>
                <a:ea typeface="Calibri" pitchFamily="34" charset="-122"/>
                <a:cs typeface="Calibri" pitchFamily="34" charset="-120"/>
              </a:rPr>
              <a:t>Normal full field</a:t>
            </a:r>
            <a:endParaRPr lang="en-US" sz="1250" dirty="0"/>
          </a:p>
        </p:txBody>
      </p:sp>
      <p:sp>
        <p:nvSpPr>
          <p:cNvPr id="23" name="Shape 21"/>
          <p:cNvSpPr/>
          <p:nvPr/>
        </p:nvSpPr>
        <p:spPr>
          <a:xfrm>
            <a:off x="6720840" y="3474720"/>
            <a:ext cx="566928" cy="566928"/>
          </a:xfrm>
          <a:prstGeom prst="ellipse">
            <a:avLst/>
          </a:prstGeom>
          <a:solidFill>
            <a:srgbClr val="EAF0F3"/>
          </a:solidFill>
          <a:ln w="12700">
            <a:solidFill>
              <a:srgbClr val="5C6B78"/>
            </a:solidFill>
            <a:prstDash val="solid"/>
          </a:ln>
        </p:spPr>
      </p:sp>
      <p:sp>
        <p:nvSpPr>
          <p:cNvPr id="24" name="Shape 22"/>
          <p:cNvSpPr/>
          <p:nvPr/>
        </p:nvSpPr>
        <p:spPr>
          <a:xfrm>
            <a:off x="6912864" y="3666744"/>
            <a:ext cx="182880" cy="182880"/>
          </a:xfrm>
          <a:prstGeom prst="ellipse">
            <a:avLst/>
          </a:prstGeom>
          <a:solidFill>
            <a:srgbClr val="33414B"/>
          </a:solidFill>
          <a:ln/>
        </p:spPr>
      </p:sp>
      <p:sp>
        <p:nvSpPr>
          <p:cNvPr id="25" name="Shape 23"/>
          <p:cNvSpPr/>
          <p:nvPr/>
        </p:nvSpPr>
        <p:spPr>
          <a:xfrm>
            <a:off x="6720840" y="3474720"/>
            <a:ext cx="566928" cy="566928"/>
          </a:xfrm>
          <a:prstGeom prst="ellipse">
            <a:avLst/>
          </a:prstGeom>
          <a:ln w="12700">
            <a:solidFill>
              <a:srgbClr val="5C6B78"/>
            </a:solidFill>
            <a:prstDash val="solid"/>
          </a:ln>
        </p:spPr>
      </p:sp>
      <p:sp>
        <p:nvSpPr>
          <p:cNvPr id="26" name="Text 24"/>
          <p:cNvSpPr/>
          <p:nvPr/>
        </p:nvSpPr>
        <p:spPr>
          <a:xfrm>
            <a:off x="7452360" y="3474720"/>
            <a:ext cx="4099255" cy="566928"/>
          </a:xfrm>
          <a:prstGeom prst="rect">
            <a:avLst/>
          </a:prstGeom>
          <a:noFill/>
          <a:ln/>
        </p:spPr>
        <p:txBody>
          <a:bodyPr wrap="square" lIns="0" tIns="0" rIns="0" bIns="0" rtlCol="0" anchor="ctr"/>
          <a:lstStyle/>
          <a:p>
            <a:pPr marL="0" indent="0">
              <a:buNone/>
            </a:pPr>
            <a:r>
              <a:rPr lang="en-US" sz="1250" b="1" dirty="0">
                <a:solidFill>
                  <a:srgbClr val="E8A317"/>
                </a:solidFill>
                <a:latin typeface="Calibri" pitchFamily="34" charset="0"/>
                <a:ea typeface="Calibri" pitchFamily="34" charset="-122"/>
                <a:cs typeface="Calibri" pitchFamily="34" charset="-120"/>
              </a:rPr>
              <a:t>Central scotoma</a:t>
            </a:r>
            <a:endParaRPr lang="en-US" sz="1250" dirty="0"/>
          </a:p>
        </p:txBody>
      </p:sp>
      <p:sp>
        <p:nvSpPr>
          <p:cNvPr id="27" name="Shape 25"/>
          <p:cNvSpPr/>
          <p:nvPr/>
        </p:nvSpPr>
        <p:spPr>
          <a:xfrm>
            <a:off x="6720840" y="4251960"/>
            <a:ext cx="566928" cy="566928"/>
          </a:xfrm>
          <a:prstGeom prst="ellipse">
            <a:avLst/>
          </a:prstGeom>
          <a:solidFill>
            <a:srgbClr val="EAF0F3"/>
          </a:solidFill>
          <a:ln w="12700">
            <a:solidFill>
              <a:srgbClr val="5C6B78"/>
            </a:solidFill>
            <a:prstDash val="solid"/>
          </a:ln>
        </p:spPr>
      </p:sp>
      <p:sp>
        <p:nvSpPr>
          <p:cNvPr id="28" name="Shape 26"/>
          <p:cNvSpPr/>
          <p:nvPr/>
        </p:nvSpPr>
        <p:spPr>
          <a:xfrm>
            <a:off x="6720840" y="4251960"/>
            <a:ext cx="566928" cy="566928"/>
          </a:xfrm>
          <a:prstGeom prst="ellipse">
            <a:avLst/>
          </a:prstGeom>
          <a:solidFill>
            <a:srgbClr val="33414B"/>
          </a:solidFill>
          <a:ln/>
        </p:spPr>
      </p:sp>
      <p:sp>
        <p:nvSpPr>
          <p:cNvPr id="29" name="Shape 27"/>
          <p:cNvSpPr/>
          <p:nvPr/>
        </p:nvSpPr>
        <p:spPr>
          <a:xfrm>
            <a:off x="6876288" y="4407408"/>
            <a:ext cx="256032" cy="256032"/>
          </a:xfrm>
          <a:prstGeom prst="ellipse">
            <a:avLst/>
          </a:prstGeom>
          <a:solidFill>
            <a:srgbClr val="D7E9E7"/>
          </a:solidFill>
          <a:ln/>
        </p:spPr>
      </p:sp>
      <p:sp>
        <p:nvSpPr>
          <p:cNvPr id="30" name="Shape 28"/>
          <p:cNvSpPr/>
          <p:nvPr/>
        </p:nvSpPr>
        <p:spPr>
          <a:xfrm>
            <a:off x="6720840" y="4251960"/>
            <a:ext cx="566928" cy="566928"/>
          </a:xfrm>
          <a:prstGeom prst="ellipse">
            <a:avLst/>
          </a:prstGeom>
          <a:ln w="12700">
            <a:solidFill>
              <a:srgbClr val="5C6B78"/>
            </a:solidFill>
            <a:prstDash val="solid"/>
          </a:ln>
        </p:spPr>
      </p:sp>
      <p:sp>
        <p:nvSpPr>
          <p:cNvPr id="31" name="Text 29"/>
          <p:cNvSpPr/>
          <p:nvPr/>
        </p:nvSpPr>
        <p:spPr>
          <a:xfrm>
            <a:off x="7452360" y="4251960"/>
            <a:ext cx="4099255" cy="566928"/>
          </a:xfrm>
          <a:prstGeom prst="rect">
            <a:avLst/>
          </a:prstGeom>
          <a:noFill/>
          <a:ln/>
        </p:spPr>
        <p:txBody>
          <a:bodyPr wrap="square" lIns="0" tIns="0" rIns="0" bIns="0" rtlCol="0" anchor="ctr"/>
          <a:lstStyle/>
          <a:p>
            <a:pPr marL="0" indent="0">
              <a:buNone/>
            </a:pPr>
            <a:r>
              <a:rPr lang="en-US" sz="1250" b="1" dirty="0">
                <a:solidFill>
                  <a:srgbClr val="E0781A"/>
                </a:solidFill>
                <a:latin typeface="Calibri" pitchFamily="34" charset="0"/>
                <a:ea typeface="Calibri" pitchFamily="34" charset="-122"/>
                <a:cs typeface="Calibri" pitchFamily="34" charset="-120"/>
              </a:rPr>
              <a:t>Peripheral / tunnel</a:t>
            </a:r>
            <a:endParaRPr lang="en-US" sz="1250" dirty="0"/>
          </a:p>
        </p:txBody>
      </p:sp>
      <p:sp>
        <p:nvSpPr>
          <p:cNvPr id="32" name="Shape 30"/>
          <p:cNvSpPr/>
          <p:nvPr/>
        </p:nvSpPr>
        <p:spPr>
          <a:xfrm>
            <a:off x="6720840" y="5029200"/>
            <a:ext cx="566928" cy="566928"/>
          </a:xfrm>
          <a:prstGeom prst="ellipse">
            <a:avLst/>
          </a:prstGeom>
          <a:solidFill>
            <a:srgbClr val="EAF0F3"/>
          </a:solidFill>
          <a:ln w="12700">
            <a:solidFill>
              <a:srgbClr val="5C6B78"/>
            </a:solidFill>
            <a:prstDash val="solid"/>
          </a:ln>
        </p:spPr>
      </p:sp>
      <p:sp>
        <p:nvSpPr>
          <p:cNvPr id="33" name="Shape 31"/>
          <p:cNvSpPr/>
          <p:nvPr/>
        </p:nvSpPr>
        <p:spPr>
          <a:xfrm>
            <a:off x="7004304" y="5029200"/>
            <a:ext cx="283464" cy="566928"/>
          </a:xfrm>
          <a:prstGeom prst="rect">
            <a:avLst/>
          </a:prstGeom>
          <a:solidFill>
            <a:srgbClr val="33414B"/>
          </a:solidFill>
          <a:ln/>
        </p:spPr>
      </p:sp>
      <p:sp>
        <p:nvSpPr>
          <p:cNvPr id="34" name="Shape 32"/>
          <p:cNvSpPr/>
          <p:nvPr/>
        </p:nvSpPr>
        <p:spPr>
          <a:xfrm>
            <a:off x="6720840" y="5029200"/>
            <a:ext cx="566928" cy="566928"/>
          </a:xfrm>
          <a:prstGeom prst="ellipse">
            <a:avLst/>
          </a:prstGeom>
          <a:ln w="12700">
            <a:solidFill>
              <a:srgbClr val="5C6B78"/>
            </a:solidFill>
            <a:prstDash val="solid"/>
          </a:ln>
        </p:spPr>
      </p:sp>
      <p:sp>
        <p:nvSpPr>
          <p:cNvPr id="35" name="Text 33"/>
          <p:cNvSpPr/>
          <p:nvPr/>
        </p:nvSpPr>
        <p:spPr>
          <a:xfrm>
            <a:off x="7452360" y="5029200"/>
            <a:ext cx="4099255" cy="566928"/>
          </a:xfrm>
          <a:prstGeom prst="rect">
            <a:avLst/>
          </a:prstGeom>
          <a:noFill/>
          <a:ln/>
        </p:spPr>
        <p:txBody>
          <a:bodyPr wrap="square" lIns="0" tIns="0" rIns="0" bIns="0" rtlCol="0" anchor="ctr"/>
          <a:lstStyle/>
          <a:p>
            <a:pPr marL="0" indent="0">
              <a:buNone/>
            </a:pPr>
            <a:r>
              <a:rPr lang="en-US" sz="1250" b="1" dirty="0">
                <a:solidFill>
                  <a:srgbClr val="C0392B"/>
                </a:solidFill>
                <a:latin typeface="Calibri" pitchFamily="34" charset="0"/>
                <a:ea typeface="Calibri" pitchFamily="34" charset="-122"/>
                <a:cs typeface="Calibri" pitchFamily="34" charset="-120"/>
              </a:rPr>
              <a:t>Right hemianopia</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STEP 3 · EYE MOVEMENTS</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Ocular motility &amp; squint (strabismus)</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7</a:t>
            </a:r>
            <a:endParaRPr lang="en-US" sz="800" dirty="0"/>
          </a:p>
        </p:txBody>
      </p:sp>
      <p:sp>
        <p:nvSpPr>
          <p:cNvPr id="9" name="Shape 7"/>
          <p:cNvSpPr/>
          <p:nvPr/>
        </p:nvSpPr>
        <p:spPr>
          <a:xfrm>
            <a:off x="502920" y="1965960"/>
            <a:ext cx="3246120" cy="2697480"/>
          </a:xfrm>
          <a:prstGeom prst="roundRect">
            <a:avLst>
              <a:gd name="adj" fmla="val 203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0" name="Image 0" descr="assets/eom_gaze.jpeg"/>
          <p:cNvPicPr>
            <a:picLocks noChangeAspect="1"/>
          </p:cNvPicPr>
          <p:nvPr/>
        </p:nvPicPr>
        <p:blipFill>
          <a:blip r:embed="rId3"/>
          <a:stretch>
            <a:fillRect/>
          </a:stretch>
        </p:blipFill>
        <p:spPr>
          <a:xfrm>
            <a:off x="621792" y="2222069"/>
            <a:ext cx="3008376" cy="1801214"/>
          </a:xfrm>
          <a:prstGeom prst="rect">
            <a:avLst/>
          </a:prstGeom>
        </p:spPr>
      </p:pic>
      <p:sp>
        <p:nvSpPr>
          <p:cNvPr id="11" name="Text 8"/>
          <p:cNvSpPr/>
          <p:nvPr/>
        </p:nvSpPr>
        <p:spPr>
          <a:xfrm>
            <a:off x="576072" y="4279392"/>
            <a:ext cx="30998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Follow the target through the gaze positions</a:t>
            </a:r>
            <a:endParaRPr lang="en-US" sz="1050" dirty="0"/>
          </a:p>
        </p:txBody>
      </p:sp>
      <p:sp>
        <p:nvSpPr>
          <p:cNvPr id="12" name="Shape 9"/>
          <p:cNvSpPr/>
          <p:nvPr/>
        </p:nvSpPr>
        <p:spPr>
          <a:xfrm>
            <a:off x="502920" y="4754880"/>
            <a:ext cx="3246120" cy="1234440"/>
          </a:xfrm>
          <a:prstGeom prst="roundRect">
            <a:avLst>
              <a:gd name="adj" fmla="val 4444"/>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13" name="Image 1" descr="assets/eom_diagram.jpeg"/>
          <p:cNvPicPr>
            <a:picLocks noChangeAspect="1"/>
          </p:cNvPicPr>
          <p:nvPr/>
        </p:nvPicPr>
        <p:blipFill>
          <a:blip r:embed="rId4"/>
          <a:stretch>
            <a:fillRect/>
          </a:stretch>
        </p:blipFill>
        <p:spPr>
          <a:xfrm>
            <a:off x="1421978" y="4873752"/>
            <a:ext cx="1408004" cy="996696"/>
          </a:xfrm>
          <a:prstGeom prst="rect">
            <a:avLst/>
          </a:prstGeom>
        </p:spPr>
      </p:pic>
      <p:sp>
        <p:nvSpPr>
          <p:cNvPr id="14" name="Shape 10"/>
          <p:cNvSpPr/>
          <p:nvPr/>
        </p:nvSpPr>
        <p:spPr>
          <a:xfrm>
            <a:off x="3931920" y="1965960"/>
            <a:ext cx="3886200" cy="26060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5" name="Shape 11"/>
          <p:cNvSpPr/>
          <p:nvPr/>
        </p:nvSpPr>
        <p:spPr>
          <a:xfrm>
            <a:off x="3931920" y="1965960"/>
            <a:ext cx="82296" cy="2606040"/>
          </a:xfrm>
          <a:prstGeom prst="rect">
            <a:avLst/>
          </a:prstGeom>
          <a:solidFill>
            <a:srgbClr val="0E8388"/>
          </a:solidFill>
          <a:ln/>
        </p:spPr>
      </p:sp>
      <p:sp>
        <p:nvSpPr>
          <p:cNvPr id="16" name="Text 12"/>
          <p:cNvSpPr/>
          <p:nvPr/>
        </p:nvSpPr>
        <p:spPr>
          <a:xfrm>
            <a:off x="4169664" y="2112264"/>
            <a:ext cx="350215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How to test</a:t>
            </a:r>
            <a:endParaRPr lang="en-US" sz="1500" dirty="0"/>
          </a:p>
        </p:txBody>
      </p:sp>
      <p:sp>
        <p:nvSpPr>
          <p:cNvPr id="17" name="Text 13"/>
          <p:cNvSpPr/>
          <p:nvPr/>
        </p:nvSpPr>
        <p:spPr>
          <a:xfrm>
            <a:off x="4169664" y="2514600"/>
            <a:ext cx="3465576" cy="1947672"/>
          </a:xfrm>
          <a:prstGeom prst="rect">
            <a:avLst/>
          </a:prstGeom>
          <a:noFill/>
          <a:ln/>
        </p:spPr>
        <p:txBody>
          <a:bodyPr wrap="square" lIns="0" tIns="0" rIns="0" bIns="0" rtlCol="0" anchor="t"/>
          <a:lstStyle/>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Shine a pen-torch: a centred corneal light reflex suggests aligned eyes</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Ask the patient to follow the target with eyes only (head still)</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Trace an “H” to cover the 6 positions of gaze</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Ask about double vision in any direction</a:t>
            </a:r>
            <a:endParaRPr lang="en-US" sz="1250" dirty="0"/>
          </a:p>
        </p:txBody>
      </p:sp>
      <p:sp>
        <p:nvSpPr>
          <p:cNvPr id="18" name="Shape 14"/>
          <p:cNvSpPr/>
          <p:nvPr/>
        </p:nvSpPr>
        <p:spPr>
          <a:xfrm>
            <a:off x="3931920" y="4663440"/>
            <a:ext cx="3886200" cy="13258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9" name="Shape 15"/>
          <p:cNvSpPr/>
          <p:nvPr/>
        </p:nvSpPr>
        <p:spPr>
          <a:xfrm>
            <a:off x="3931920" y="4663440"/>
            <a:ext cx="82296" cy="1325880"/>
          </a:xfrm>
          <a:prstGeom prst="rect">
            <a:avLst/>
          </a:prstGeom>
          <a:solidFill>
            <a:srgbClr val="E0781A"/>
          </a:solidFill>
          <a:ln/>
        </p:spPr>
      </p:sp>
      <p:sp>
        <p:nvSpPr>
          <p:cNvPr id="20" name="Text 16"/>
          <p:cNvSpPr/>
          <p:nvPr/>
        </p:nvSpPr>
        <p:spPr>
          <a:xfrm>
            <a:off x="4169664" y="4809744"/>
            <a:ext cx="350215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Cover test for squint</a:t>
            </a:r>
            <a:endParaRPr lang="en-US" sz="1500" dirty="0"/>
          </a:p>
        </p:txBody>
      </p:sp>
      <p:sp>
        <p:nvSpPr>
          <p:cNvPr id="21" name="Text 17"/>
          <p:cNvSpPr/>
          <p:nvPr/>
        </p:nvSpPr>
        <p:spPr>
          <a:xfrm>
            <a:off x="4169664" y="5212080"/>
            <a:ext cx="3465576" cy="667512"/>
          </a:xfrm>
          <a:prstGeom prst="rect">
            <a:avLst/>
          </a:prstGeom>
          <a:noFill/>
          <a:ln/>
        </p:spPr>
        <p:txBody>
          <a:bodyPr wrap="square" lIns="0" tIns="0" rIns="0" bIns="0" rtlCol="0" anchor="t"/>
          <a:lstStyle/>
          <a:p>
            <a:pPr marL="177800" indent="-177800">
              <a:spcAft>
                <a:spcPts val="500"/>
              </a:spcAft>
              <a:buSzPct val="100000"/>
              <a:buChar char="•"/>
            </a:pPr>
            <a:r>
              <a:rPr lang="en-US" sz="1150" dirty="0">
                <a:solidFill>
                  <a:srgbClr val="1C3E59"/>
                </a:solidFill>
                <a:latin typeface="Calibri" pitchFamily="34" charset="0"/>
                <a:ea typeface="Calibri" pitchFamily="34" charset="-122"/>
                <a:cs typeface="Calibri" pitchFamily="34" charset="-120"/>
              </a:rPr>
              <a:t>Cover the fixing eye — if the other eye moves to take up fixation, it was misaligned</a:t>
            </a:r>
            <a:endParaRPr lang="en-US" sz="1150" dirty="0"/>
          </a:p>
          <a:p>
            <a:pPr marL="177800" indent="-177800">
              <a:spcAft>
                <a:spcPts val="500"/>
              </a:spcAft>
              <a:buSzPct val="100000"/>
              <a:buChar char="•"/>
            </a:pPr>
            <a:r>
              <a:rPr lang="en-US" sz="1150" b="1" dirty="0">
                <a:solidFill>
                  <a:srgbClr val="C0392B"/>
                </a:solidFill>
                <a:latin typeface="Calibri" pitchFamily="34" charset="0"/>
                <a:ea typeface="Calibri" pitchFamily="34" charset="-122"/>
                <a:cs typeface="Calibri" pitchFamily="34" charset="-120"/>
              </a:rPr>
              <a:t>New squint or new double vision in an adult → refer (exclude nerve palsy / serious cause)</a:t>
            </a:r>
            <a:endParaRPr lang="en-US" sz="1150" dirty="0"/>
          </a:p>
        </p:txBody>
      </p:sp>
      <p:sp>
        <p:nvSpPr>
          <p:cNvPr id="22" name="Shape 18"/>
          <p:cNvSpPr/>
          <p:nvPr/>
        </p:nvSpPr>
        <p:spPr>
          <a:xfrm>
            <a:off x="8001000" y="1965960"/>
            <a:ext cx="3703320" cy="2331720"/>
          </a:xfrm>
          <a:prstGeom prst="roundRect">
            <a:avLst>
              <a:gd name="adj" fmla="val 2353"/>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pic>
        <p:nvPicPr>
          <p:cNvPr id="23" name="Image 2" descr="assets/cover_test.png"/>
          <p:cNvPicPr>
            <a:picLocks noChangeAspect="1"/>
          </p:cNvPicPr>
          <p:nvPr/>
        </p:nvPicPr>
        <p:blipFill>
          <a:blip r:embed="rId5"/>
          <a:stretch>
            <a:fillRect/>
          </a:stretch>
        </p:blipFill>
        <p:spPr>
          <a:xfrm>
            <a:off x="8783955" y="2084832"/>
            <a:ext cx="2137410" cy="1709928"/>
          </a:xfrm>
          <a:prstGeom prst="rect">
            <a:avLst/>
          </a:prstGeom>
        </p:spPr>
      </p:pic>
      <p:sp>
        <p:nvSpPr>
          <p:cNvPr id="24" name="Text 19"/>
          <p:cNvSpPr/>
          <p:nvPr/>
        </p:nvSpPr>
        <p:spPr>
          <a:xfrm>
            <a:off x="8074152" y="3913632"/>
            <a:ext cx="3557016" cy="384048"/>
          </a:xfrm>
          <a:prstGeom prst="rect">
            <a:avLst/>
          </a:prstGeom>
          <a:noFill/>
          <a:ln/>
        </p:spPr>
        <p:txBody>
          <a:bodyPr wrap="square" lIns="0" tIns="0" rIns="0" bIns="0" rtlCol="0" anchor="ctr"/>
          <a:lstStyle/>
          <a:p>
            <a:pPr marL="0" indent="0" algn="ctr">
              <a:buNone/>
            </a:pPr>
            <a:r>
              <a:rPr lang="en-US" sz="1050" b="1" dirty="0">
                <a:solidFill>
                  <a:srgbClr val="1C3E59"/>
                </a:solidFill>
                <a:latin typeface="Calibri" pitchFamily="34" charset="0"/>
                <a:ea typeface="Calibri" pitchFamily="34" charset="-122"/>
                <a:cs typeface="Calibri" pitchFamily="34" charset="-120"/>
              </a:rPr>
              <a:t>Cover test in a child</a:t>
            </a:r>
            <a:endParaRPr lang="en-US" sz="1050" dirty="0"/>
          </a:p>
        </p:txBody>
      </p:sp>
      <p:sp>
        <p:nvSpPr>
          <p:cNvPr id="25" name="Shape 20"/>
          <p:cNvSpPr/>
          <p:nvPr/>
        </p:nvSpPr>
        <p:spPr>
          <a:xfrm>
            <a:off x="8001000" y="4434840"/>
            <a:ext cx="3703320" cy="155448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26" name="Shape 21"/>
          <p:cNvSpPr/>
          <p:nvPr/>
        </p:nvSpPr>
        <p:spPr>
          <a:xfrm>
            <a:off x="8001000" y="4434840"/>
            <a:ext cx="82296" cy="1554480"/>
          </a:xfrm>
          <a:prstGeom prst="rect">
            <a:avLst/>
          </a:prstGeom>
          <a:solidFill>
            <a:srgbClr val="E8A317"/>
          </a:solidFill>
          <a:ln/>
        </p:spPr>
      </p:sp>
      <p:sp>
        <p:nvSpPr>
          <p:cNvPr id="27" name="Text 22"/>
          <p:cNvSpPr/>
          <p:nvPr/>
        </p:nvSpPr>
        <p:spPr>
          <a:xfrm>
            <a:off x="8238744" y="4581144"/>
            <a:ext cx="331927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In children</a:t>
            </a:r>
            <a:endParaRPr lang="en-US" sz="1500" dirty="0"/>
          </a:p>
        </p:txBody>
      </p:sp>
      <p:sp>
        <p:nvSpPr>
          <p:cNvPr id="28" name="Text 23"/>
          <p:cNvSpPr/>
          <p:nvPr/>
        </p:nvSpPr>
        <p:spPr>
          <a:xfrm>
            <a:off x="8238744" y="4983480"/>
            <a:ext cx="3282696" cy="896112"/>
          </a:xfrm>
          <a:prstGeom prst="rect">
            <a:avLst/>
          </a:prstGeom>
          <a:noFill/>
          <a:ln/>
        </p:spPr>
        <p:txBody>
          <a:bodyPr wrap="square" lIns="0" tIns="0" rIns="0" bIns="0" rtlCol="0" anchor="t"/>
          <a:lstStyle/>
          <a:p>
            <a:pPr marL="177800" indent="-177800">
              <a:spcAft>
                <a:spcPts val="500"/>
              </a:spcAft>
              <a:buSzPct val="100000"/>
              <a:buChar char="•"/>
            </a:pPr>
            <a:r>
              <a:rPr lang="en-US" sz="1150" b="1" dirty="0">
                <a:solidFill>
                  <a:srgbClr val="1C3E59"/>
                </a:solidFill>
                <a:latin typeface="Calibri" pitchFamily="34" charset="0"/>
                <a:ea typeface="Calibri" pitchFamily="34" charset="-122"/>
                <a:cs typeface="Calibri" pitchFamily="34" charset="-120"/>
              </a:rPr>
              <a:t>A constant squint or a white pupil (absent red reflex) needs prompt referral</a:t>
            </a:r>
            <a:endParaRPr lang="en-US" sz="1150" dirty="0"/>
          </a:p>
          <a:p>
            <a:pPr marL="177800" indent="-177800">
              <a:spcAft>
                <a:spcPts val="500"/>
              </a:spcAft>
              <a:buSzPct val="100000"/>
              <a:buChar char="•"/>
            </a:pPr>
            <a:r>
              <a:rPr lang="en-US" sz="1150" dirty="0">
                <a:solidFill>
                  <a:srgbClr val="1C3E59"/>
                </a:solidFill>
                <a:latin typeface="Calibri" pitchFamily="34" charset="0"/>
                <a:ea typeface="Calibri" pitchFamily="34" charset="-122"/>
                <a:cs typeface="Calibri" pitchFamily="34" charset="-120"/>
              </a:rPr>
              <a:t>Untreated childhood squint can cause amblyopia (lazy eye)</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3F6F8"/>
        </a:solidFill>
        <a:effectLst/>
      </p:bgPr>
    </p:bg>
    <p:spTree>
      <p:nvGrpSpPr>
        <p:cNvPr id="1" name=""/>
        <p:cNvGrpSpPr/>
        <p:nvPr/>
      </p:nvGrpSpPr>
      <p:grpSpPr>
        <a:xfrm>
          <a:off x="0" y="0"/>
          <a:ext cx="0" cy="0"/>
          <a:chOff x="0" y="0"/>
          <a:chExt cx="0" cy="0"/>
        </a:xfrm>
      </p:grpSpPr>
      <p:sp>
        <p:nvSpPr>
          <p:cNvPr id="2" name="Shape 0"/>
          <p:cNvSpPr/>
          <p:nvPr/>
        </p:nvSpPr>
        <p:spPr>
          <a:xfrm>
            <a:off x="502920" y="274320"/>
            <a:ext cx="2788920" cy="310896"/>
          </a:xfrm>
          <a:prstGeom prst="rect">
            <a:avLst/>
          </a:prstGeom>
          <a:solidFill>
            <a:srgbClr val="E0781A"/>
          </a:solidFill>
          <a:ln/>
        </p:spPr>
      </p:sp>
      <p:sp>
        <p:nvSpPr>
          <p:cNvPr id="3" name="Text 1"/>
          <p:cNvSpPr/>
          <p:nvPr/>
        </p:nvSpPr>
        <p:spPr>
          <a:xfrm>
            <a:off x="502920" y="274320"/>
            <a:ext cx="2788920" cy="310896"/>
          </a:xfrm>
          <a:prstGeom prst="rect">
            <a:avLst/>
          </a:prstGeom>
          <a:noFill/>
          <a:ln/>
        </p:spPr>
        <p:txBody>
          <a:bodyPr wrap="square" lIns="0" tIns="0" rIns="0" bIns="0" rtlCol="0" anchor="ctr"/>
          <a:lstStyle/>
          <a:p>
            <a:pPr marL="0" indent="0" algn="ctr">
              <a:buNone/>
            </a:pPr>
            <a:r>
              <a:rPr lang="en-US" sz="1050" b="1" kern="0" spc="100" dirty="0">
                <a:solidFill>
                  <a:srgbClr val="FFFFFF"/>
                </a:solidFill>
                <a:latin typeface="Trebuchet MS" pitchFamily="34" charset="0"/>
                <a:ea typeface="Trebuchet MS" pitchFamily="34" charset="-122"/>
                <a:cs typeface="Trebuchet MS" pitchFamily="34" charset="-120"/>
              </a:rPr>
              <a:t>BRADFORD VTS TEACHING AIDS</a:t>
            </a:r>
            <a:endParaRPr lang="en-US" sz="1050" dirty="0"/>
          </a:p>
        </p:txBody>
      </p:sp>
      <p:sp>
        <p:nvSpPr>
          <p:cNvPr id="4" name="Text 2"/>
          <p:cNvSpPr/>
          <p:nvPr/>
        </p:nvSpPr>
        <p:spPr>
          <a:xfrm>
            <a:off x="502920" y="786384"/>
            <a:ext cx="8229600" cy="292608"/>
          </a:xfrm>
          <a:prstGeom prst="rect">
            <a:avLst/>
          </a:prstGeom>
          <a:noFill/>
          <a:ln/>
        </p:spPr>
        <p:txBody>
          <a:bodyPr wrap="square" lIns="0" tIns="0" rIns="0" bIns="0" rtlCol="0" anchor="ctr"/>
          <a:lstStyle/>
          <a:p>
            <a:pPr marL="0" indent="0">
              <a:buNone/>
            </a:pPr>
            <a:r>
              <a:rPr lang="en-US" sz="1250" b="1" kern="0" spc="200" dirty="0">
                <a:solidFill>
                  <a:srgbClr val="0E8388"/>
                </a:solidFill>
                <a:latin typeface="Trebuchet MS" pitchFamily="34" charset="0"/>
                <a:ea typeface="Trebuchet MS" pitchFamily="34" charset="-122"/>
                <a:cs typeface="Trebuchet MS" pitchFamily="34" charset="-120"/>
              </a:rPr>
              <a:t>STEP 4 · PUPILS</a:t>
            </a:r>
            <a:endParaRPr lang="en-US" sz="1250" dirty="0"/>
          </a:p>
        </p:txBody>
      </p:sp>
      <p:sp>
        <p:nvSpPr>
          <p:cNvPr id="5" name="Text 3"/>
          <p:cNvSpPr/>
          <p:nvPr/>
        </p:nvSpPr>
        <p:spPr>
          <a:xfrm>
            <a:off x="502920" y="1060704"/>
            <a:ext cx="11155680" cy="731520"/>
          </a:xfrm>
          <a:prstGeom prst="rect">
            <a:avLst/>
          </a:prstGeom>
          <a:noFill/>
          <a:ln/>
        </p:spPr>
        <p:txBody>
          <a:bodyPr wrap="square" lIns="0" tIns="0" rIns="0" bIns="0" rtlCol="0" anchor="ctr"/>
          <a:lstStyle/>
          <a:p>
            <a:pPr marL="0" indent="0">
              <a:buNone/>
            </a:pPr>
            <a:r>
              <a:rPr lang="en-US" sz="3000" b="1" dirty="0">
                <a:solidFill>
                  <a:srgbClr val="10283D"/>
                </a:solidFill>
                <a:latin typeface="Trebuchet MS" pitchFamily="34" charset="0"/>
                <a:ea typeface="Trebuchet MS" pitchFamily="34" charset="-122"/>
                <a:cs typeface="Trebuchet MS" pitchFamily="34" charset="-120"/>
              </a:rPr>
              <a:t>Size, shape, symmetry &amp; reaction</a:t>
            </a:r>
            <a:endParaRPr lang="en-US" sz="3000" dirty="0"/>
          </a:p>
        </p:txBody>
      </p:sp>
      <p:sp>
        <p:nvSpPr>
          <p:cNvPr id="6" name="Text 4"/>
          <p:cNvSpPr/>
          <p:nvPr/>
        </p:nvSpPr>
        <p:spPr>
          <a:xfrm>
            <a:off x="502920" y="6473952"/>
            <a:ext cx="8869680" cy="274320"/>
          </a:xfrm>
          <a:prstGeom prst="rect">
            <a:avLst/>
          </a:prstGeom>
          <a:noFill/>
          <a:ln/>
        </p:spPr>
        <p:txBody>
          <a:bodyPr wrap="square" lIns="0" tIns="0" rIns="0" bIns="0" rtlCol="0" anchor="ctr"/>
          <a:lstStyle/>
          <a:p>
            <a:pPr marL="0" indent="0" algn="l">
              <a:buNone/>
            </a:pPr>
            <a:r>
              <a:rPr lang="en-US" sz="800" i="1" dirty="0">
                <a:solidFill>
                  <a:srgbClr val="5C6B78"/>
                </a:solidFill>
                <a:latin typeface="Calibri" pitchFamily="34" charset="0"/>
                <a:ea typeface="Calibri" pitchFamily="34" charset="-122"/>
                <a:cs typeface="Calibri" pitchFamily="34" charset="-120"/>
              </a:rPr>
              <a:t>Educational teaching aid — verify all guidance against current NICE/CKS, BNF and local policy before use.</a:t>
            </a:r>
            <a:endParaRPr lang="en-US" sz="800" dirty="0"/>
          </a:p>
        </p:txBody>
      </p:sp>
      <p:sp>
        <p:nvSpPr>
          <p:cNvPr id="7" name="Text 5"/>
          <p:cNvSpPr/>
          <p:nvPr/>
        </p:nvSpPr>
        <p:spPr>
          <a:xfrm>
            <a:off x="8899855" y="6473952"/>
            <a:ext cx="2788920" cy="274320"/>
          </a:xfrm>
          <a:prstGeom prst="rect">
            <a:avLst/>
          </a:prstGeom>
          <a:noFill/>
          <a:ln/>
        </p:spPr>
        <p:txBody>
          <a:bodyPr wrap="square" lIns="0" tIns="0" rIns="0" bIns="0" rtlCol="0" anchor="ctr"/>
          <a:lstStyle/>
          <a:p>
            <a:pPr marL="0" indent="0" algn="r">
              <a:buNone/>
            </a:pPr>
            <a:r>
              <a:rPr lang="en-US" sz="800" dirty="0">
                <a:solidFill>
                  <a:srgbClr val="5C6B78"/>
                </a:solidFill>
                <a:latin typeface="Calibri" pitchFamily="34" charset="0"/>
                <a:ea typeface="Calibri" pitchFamily="34" charset="-122"/>
                <a:cs typeface="Calibri" pitchFamily="34" charset="-120"/>
              </a:rPr>
              <a:t>Bradford VTS  ·  June 2026</a:t>
            </a:r>
            <a:endParaRPr lang="en-US" sz="800" dirty="0"/>
          </a:p>
        </p:txBody>
      </p:sp>
      <p:sp>
        <p:nvSpPr>
          <p:cNvPr id="8" name="Text 6"/>
          <p:cNvSpPr/>
          <p:nvPr/>
        </p:nvSpPr>
        <p:spPr>
          <a:xfrm>
            <a:off x="11688775" y="6473952"/>
            <a:ext cx="365760" cy="274320"/>
          </a:xfrm>
          <a:prstGeom prst="rect">
            <a:avLst/>
          </a:prstGeom>
          <a:noFill/>
          <a:ln/>
        </p:spPr>
        <p:txBody>
          <a:bodyPr wrap="square" lIns="0" tIns="0" rIns="0" bIns="0" rtlCol="0" anchor="ctr"/>
          <a:lstStyle/>
          <a:p>
            <a:pPr marL="0" indent="0" algn="r">
              <a:buNone/>
            </a:pPr>
            <a:r>
              <a:rPr lang="en-US" sz="800" b="1" dirty="0">
                <a:solidFill>
                  <a:srgbClr val="0E8388"/>
                </a:solidFill>
                <a:latin typeface="Calibri" pitchFamily="34" charset="0"/>
                <a:ea typeface="Calibri" pitchFamily="34" charset="-122"/>
                <a:cs typeface="Calibri" pitchFamily="34" charset="-120"/>
              </a:rPr>
              <a:t>8</a:t>
            </a:r>
            <a:endParaRPr lang="en-US" sz="800" dirty="0"/>
          </a:p>
        </p:txBody>
      </p:sp>
      <p:sp>
        <p:nvSpPr>
          <p:cNvPr id="9" name="Shape 7"/>
          <p:cNvSpPr/>
          <p:nvPr/>
        </p:nvSpPr>
        <p:spPr>
          <a:xfrm>
            <a:off x="502920" y="1965960"/>
            <a:ext cx="5486400" cy="196596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0" name="Shape 8"/>
          <p:cNvSpPr/>
          <p:nvPr/>
        </p:nvSpPr>
        <p:spPr>
          <a:xfrm>
            <a:off x="502920" y="1965960"/>
            <a:ext cx="82296" cy="1965960"/>
          </a:xfrm>
          <a:prstGeom prst="rect">
            <a:avLst/>
          </a:prstGeom>
          <a:solidFill>
            <a:srgbClr val="0E8388"/>
          </a:solidFill>
          <a:ln/>
        </p:spPr>
      </p:sp>
      <p:sp>
        <p:nvSpPr>
          <p:cNvPr id="11" name="Text 9"/>
          <p:cNvSpPr/>
          <p:nvPr/>
        </p:nvSpPr>
        <p:spPr>
          <a:xfrm>
            <a:off x="740664" y="2112264"/>
            <a:ext cx="510235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Normal: PERRLA</a:t>
            </a:r>
            <a:endParaRPr lang="en-US" sz="1500" dirty="0"/>
          </a:p>
        </p:txBody>
      </p:sp>
      <p:sp>
        <p:nvSpPr>
          <p:cNvPr id="12" name="Text 10"/>
          <p:cNvSpPr/>
          <p:nvPr/>
        </p:nvSpPr>
        <p:spPr>
          <a:xfrm>
            <a:off x="740664" y="2514600"/>
            <a:ext cx="5065776" cy="130759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Pupils Equal, Round, React to Light &amp; Accommodation</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Direct response — light in one eye constricts that pupil</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Consensual response — the other pupil constricts too</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Accommodation — pupils constrict when focusing on a near object</a:t>
            </a:r>
            <a:endParaRPr lang="en-US" sz="1250" dirty="0"/>
          </a:p>
        </p:txBody>
      </p:sp>
      <p:sp>
        <p:nvSpPr>
          <p:cNvPr id="13" name="Shape 11"/>
          <p:cNvSpPr/>
          <p:nvPr/>
        </p:nvSpPr>
        <p:spPr>
          <a:xfrm>
            <a:off x="502920" y="4069080"/>
            <a:ext cx="5486400" cy="1920240"/>
          </a:xfrm>
          <a:prstGeom prst="rect">
            <a:avLst/>
          </a:prstGeom>
          <a:solidFill>
            <a:srgbClr val="FFFFFF"/>
          </a:solidFill>
          <a:ln w="12700">
            <a:solidFill>
              <a:srgbClr val="DCE4EA"/>
            </a:solidFill>
            <a:prstDash val="solid"/>
          </a:ln>
          <a:effectLst>
            <a:outerShdw blurRad="88900" dist="25400" dir="5400000" algn="bl" rotWithShape="0">
              <a:srgbClr val="9AAEBC">
                <a:alpha val="22000"/>
              </a:srgbClr>
            </a:outerShdw>
          </a:effectLst>
        </p:spPr>
      </p:sp>
      <p:sp>
        <p:nvSpPr>
          <p:cNvPr id="14" name="Shape 12"/>
          <p:cNvSpPr/>
          <p:nvPr/>
        </p:nvSpPr>
        <p:spPr>
          <a:xfrm>
            <a:off x="502920" y="4069080"/>
            <a:ext cx="82296" cy="1920240"/>
          </a:xfrm>
          <a:prstGeom prst="rect">
            <a:avLst/>
          </a:prstGeom>
          <a:solidFill>
            <a:srgbClr val="E0781A"/>
          </a:solidFill>
          <a:ln/>
        </p:spPr>
      </p:sp>
      <p:sp>
        <p:nvSpPr>
          <p:cNvPr id="15" name="Text 13"/>
          <p:cNvSpPr/>
          <p:nvPr/>
        </p:nvSpPr>
        <p:spPr>
          <a:xfrm>
            <a:off x="740664" y="4215384"/>
            <a:ext cx="5102352" cy="329184"/>
          </a:xfrm>
          <a:prstGeom prst="rect">
            <a:avLst/>
          </a:prstGeom>
          <a:noFill/>
          <a:ln/>
        </p:spPr>
        <p:txBody>
          <a:bodyPr wrap="square" lIns="0" tIns="0" rIns="0" bIns="0" rtlCol="0" anchor="ctr"/>
          <a:lstStyle/>
          <a:p>
            <a:pPr marL="0" indent="0">
              <a:buNone/>
            </a:pPr>
            <a:r>
              <a:rPr lang="en-US" sz="1500" b="1" dirty="0">
                <a:solidFill>
                  <a:srgbClr val="10283D"/>
                </a:solidFill>
                <a:latin typeface="Trebuchet MS" pitchFamily="34" charset="0"/>
                <a:ea typeface="Trebuchet MS" pitchFamily="34" charset="-122"/>
                <a:cs typeface="Trebuchet MS" pitchFamily="34" charset="-120"/>
              </a:rPr>
              <a:t>Look for</a:t>
            </a:r>
            <a:endParaRPr lang="en-US" sz="1500" dirty="0"/>
          </a:p>
        </p:txBody>
      </p:sp>
      <p:sp>
        <p:nvSpPr>
          <p:cNvPr id="16" name="Text 14"/>
          <p:cNvSpPr/>
          <p:nvPr/>
        </p:nvSpPr>
        <p:spPr>
          <a:xfrm>
            <a:off x="740664" y="4617720"/>
            <a:ext cx="5065776" cy="1261872"/>
          </a:xfrm>
          <a:prstGeom prst="rect">
            <a:avLst/>
          </a:prstGeom>
          <a:noFill/>
          <a:ln/>
        </p:spPr>
        <p:txBody>
          <a:bodyPr wrap="square" lIns="0" tIns="0" rIns="0" bIns="0" rtlCol="0" anchor="t"/>
          <a:lstStyle/>
          <a:p>
            <a:pPr marL="177800" indent="-177800">
              <a:spcAft>
                <a:spcPts val="500"/>
              </a:spcAft>
              <a:buSzPct val="100000"/>
              <a:buChar char="•"/>
            </a:pPr>
            <a:r>
              <a:rPr lang="en-US" sz="1250" b="1" dirty="0">
                <a:solidFill>
                  <a:srgbClr val="1C3E59"/>
                </a:solidFill>
                <a:latin typeface="Calibri" pitchFamily="34" charset="0"/>
                <a:ea typeface="Calibri" pitchFamily="34" charset="-122"/>
                <a:cs typeface="Calibri" pitchFamily="34" charset="-120"/>
              </a:rPr>
              <a:t>Unequal pupils (anisocoria) or an irregular pupil</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A fixed, mid-dilated pupil → think acute angle-closure glaucoma</a:t>
            </a:r>
            <a:endParaRPr lang="en-US" sz="1250" dirty="0"/>
          </a:p>
          <a:p>
            <a:pPr marL="177800" indent="-177800">
              <a:spcAft>
                <a:spcPts val="500"/>
              </a:spcAft>
              <a:buSzPct val="100000"/>
              <a:buChar char="•"/>
            </a:pPr>
            <a:r>
              <a:rPr lang="en-US" sz="1250" dirty="0">
                <a:solidFill>
                  <a:srgbClr val="1C3E59"/>
                </a:solidFill>
                <a:latin typeface="Calibri" pitchFamily="34" charset="0"/>
                <a:ea typeface="Calibri" pitchFamily="34" charset="-122"/>
                <a:cs typeface="Calibri" pitchFamily="34" charset="-120"/>
              </a:rPr>
              <a:t>A small, irregular, painful pupil → think anterior uveitis</a:t>
            </a:r>
            <a:endParaRPr lang="en-US" sz="1250" dirty="0"/>
          </a:p>
        </p:txBody>
      </p:sp>
      <p:sp>
        <p:nvSpPr>
          <p:cNvPr id="17" name="Shape 15"/>
          <p:cNvSpPr/>
          <p:nvPr/>
        </p:nvSpPr>
        <p:spPr>
          <a:xfrm>
            <a:off x="6263640" y="1965960"/>
            <a:ext cx="5425135" cy="4023360"/>
          </a:xfrm>
          <a:prstGeom prst="roundRect">
            <a:avLst>
              <a:gd name="adj" fmla="val 1818"/>
            </a:avLst>
          </a:prstGeom>
          <a:solidFill>
            <a:srgbClr val="FFF6E8"/>
          </a:solidFill>
          <a:ln w="19050">
            <a:solidFill>
              <a:srgbClr val="E8A317"/>
            </a:solidFill>
            <a:prstDash val="solid"/>
          </a:ln>
          <a:effectLst>
            <a:outerShdw blurRad="88900" dist="25400" dir="5400000" algn="bl" rotWithShape="0">
              <a:srgbClr val="9AAEBC">
                <a:alpha val="22000"/>
              </a:srgbClr>
            </a:outerShdw>
          </a:effectLst>
        </p:spPr>
      </p:sp>
      <p:sp>
        <p:nvSpPr>
          <p:cNvPr id="18" name="Text 16"/>
          <p:cNvSpPr/>
          <p:nvPr/>
        </p:nvSpPr>
        <p:spPr>
          <a:xfrm>
            <a:off x="6537960" y="2121408"/>
            <a:ext cx="4922215" cy="411480"/>
          </a:xfrm>
          <a:prstGeom prst="rect">
            <a:avLst/>
          </a:prstGeom>
          <a:noFill/>
          <a:ln/>
        </p:spPr>
        <p:txBody>
          <a:bodyPr wrap="square" lIns="0" tIns="0" rIns="0" bIns="0" rtlCol="0" anchor="ctr"/>
          <a:lstStyle/>
          <a:p>
            <a:pPr marL="0" indent="0">
              <a:buNone/>
            </a:pPr>
            <a:r>
              <a:rPr lang="en-US" sz="1600" b="1" dirty="0">
                <a:solidFill>
                  <a:srgbClr val="9A6B00"/>
                </a:solidFill>
                <a:latin typeface="Trebuchet MS" pitchFamily="34" charset="0"/>
                <a:ea typeface="Trebuchet MS" pitchFamily="34" charset="-122"/>
                <a:cs typeface="Trebuchet MS" pitchFamily="34" charset="-120"/>
              </a:rPr>
              <a:t>The swinging-light test (RAPD)</a:t>
            </a:r>
            <a:endParaRPr lang="en-US" sz="1600" dirty="0"/>
          </a:p>
        </p:txBody>
      </p:sp>
      <p:sp>
        <p:nvSpPr>
          <p:cNvPr id="19" name="Text 17"/>
          <p:cNvSpPr/>
          <p:nvPr/>
        </p:nvSpPr>
        <p:spPr>
          <a:xfrm>
            <a:off x="6556248" y="2606040"/>
            <a:ext cx="4858207" cy="3200400"/>
          </a:xfrm>
          <a:prstGeom prst="rect">
            <a:avLst/>
          </a:prstGeom>
          <a:noFill/>
          <a:ln/>
        </p:spPr>
        <p:txBody>
          <a:bodyPr wrap="square" lIns="0" tIns="0" rIns="0" bIns="0" rtlCol="0" anchor="t"/>
          <a:lstStyle/>
          <a:p>
            <a:pPr marL="0" indent="0">
              <a:spcAft>
                <a:spcPts val="800"/>
              </a:spcAft>
              <a:buNone/>
            </a:pPr>
            <a:r>
              <a:rPr lang="en-US" sz="1300" dirty="0">
                <a:solidFill>
                  <a:srgbClr val="1C3E59"/>
                </a:solidFill>
                <a:latin typeface="Calibri" pitchFamily="34" charset="0"/>
                <a:ea typeface="Calibri" pitchFamily="34" charset="-122"/>
                <a:cs typeface="Calibri" pitchFamily="34" charset="-120"/>
              </a:rPr>
              <a:t>Swing a light between the two eyes every 2–3 seconds.</a:t>
            </a:r>
            <a:endParaRPr lang="en-US" sz="1300" dirty="0"/>
          </a:p>
          <a:p>
            <a:pPr marL="0" indent="0">
              <a:spcAft>
                <a:spcPts val="800"/>
              </a:spcAft>
              <a:buNone/>
            </a:pPr>
            <a:r>
              <a:rPr lang="en-US" sz="1300" dirty="0">
                <a:solidFill>
                  <a:srgbClr val="1C3E59"/>
                </a:solidFill>
                <a:latin typeface="Calibri" pitchFamily="34" charset="0"/>
                <a:ea typeface="Calibri" pitchFamily="34" charset="-122"/>
                <a:cs typeface="Calibri" pitchFamily="34" charset="-120"/>
              </a:rPr>
              <a:t>A relative afferent pupillary defect (RAPD): the affected pupil paradoxically dilates when the light swings to it.</a:t>
            </a:r>
            <a:endParaRPr lang="en-US" sz="1300" dirty="0"/>
          </a:p>
          <a:p>
            <a:pPr marL="0" indent="0">
              <a:spcAft>
                <a:spcPts val="800"/>
              </a:spcAft>
              <a:buNone/>
            </a:pPr>
            <a:r>
              <a:rPr lang="en-US" sz="1300" b="1" dirty="0">
                <a:solidFill>
                  <a:srgbClr val="10283D"/>
                </a:solidFill>
                <a:latin typeface="Calibri" pitchFamily="34" charset="0"/>
                <a:ea typeface="Calibri" pitchFamily="34" charset="-122"/>
                <a:cs typeface="Calibri" pitchFamily="34" charset="-120"/>
              </a:rPr>
              <a:t>It signals a serious optic nerve or extensive retinal problem (e.g. optic neuritis, central retinal artery occlusion).</a:t>
            </a:r>
            <a:endParaRPr lang="en-US" sz="1300" dirty="0"/>
          </a:p>
          <a:p>
            <a:pPr marL="0" indent="0">
              <a:buNone/>
            </a:pPr>
            <a:r>
              <a:rPr lang="en-US" sz="1300" b="1" dirty="0">
                <a:solidFill>
                  <a:srgbClr val="C0392B"/>
                </a:solidFill>
                <a:latin typeface="Calibri" pitchFamily="34" charset="0"/>
                <a:ea typeface="Calibri" pitchFamily="34" charset="-122"/>
                <a:cs typeface="Calibri" pitchFamily="34" charset="-120"/>
              </a:rPr>
              <a:t>A positive RAPD with visual loss → urgent referral.</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4328</Words>
  <Application>Microsoft Office PowerPoint</Application>
  <PresentationFormat>Widescreen</PresentationFormat>
  <Paragraphs>659</Paragraphs>
  <Slides>32</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Care Ophthalmology</dc:title>
  <dc:subject>PptxGenJS Presentation</dc:subject>
  <dc:creator>Bradford VTS</dc:creator>
  <cp:lastModifiedBy>Ramesh Mehay</cp:lastModifiedBy>
  <cp:revision>2</cp:revision>
  <dcterms:created xsi:type="dcterms:W3CDTF">2026-06-08T15:39:47Z</dcterms:created>
  <dcterms:modified xsi:type="dcterms:W3CDTF">2026-06-08T16:01:04Z</dcterms:modified>
</cp:coreProperties>
</file>