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5832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9144000" cy="146304"/>
          </a:xfrm>
          <a:prstGeom prst="rect">
            <a:avLst/>
          </a:prstGeom>
          <a:solidFill>
            <a:srgbClr val="E8770E"/>
          </a:solidFill>
          <a:ln/>
        </p:spPr>
      </p:sp>
      <p:sp>
        <p:nvSpPr>
          <p:cNvPr id="3" name="Shape 1"/>
          <p:cNvSpPr/>
          <p:nvPr/>
        </p:nvSpPr>
        <p:spPr>
          <a:xfrm>
            <a:off x="640080" y="566928"/>
            <a:ext cx="3383280" cy="457200"/>
          </a:xfrm>
          <a:prstGeom prst="roundRect">
            <a:avLst>
              <a:gd name="adj" fmla="val 14000"/>
            </a:avLst>
          </a:prstGeom>
          <a:solidFill>
            <a:srgbClr val="E8770E"/>
          </a:solidFill>
          <a:ln/>
        </p:spPr>
      </p:sp>
      <p:sp>
        <p:nvSpPr>
          <p:cNvPr id="4" name="Text 2"/>
          <p:cNvSpPr/>
          <p:nvPr/>
        </p:nvSpPr>
        <p:spPr>
          <a:xfrm>
            <a:off x="640080" y="566928"/>
            <a:ext cx="3383280" cy="457200"/>
          </a:xfrm>
          <a:prstGeom prst="rect">
            <a:avLst/>
          </a:prstGeom>
          <a:noFill/>
          <a:ln/>
        </p:spPr>
        <p:txBody>
          <a:bodyPr wrap="square" lIns="0" tIns="0" rIns="0" bIns="0" rtlCol="0" anchor="ctr"/>
          <a:lstStyle/>
          <a:p>
            <a:pPr marL="0" indent="0" algn="ctr">
              <a:buNone/>
            </a:pPr>
            <a:r>
              <a:rPr lang="en-US" sz="1300" b="1" kern="0" spc="160" dirty="0">
                <a:solidFill>
                  <a:srgbClr val="FFFFFF"/>
                </a:solidFill>
                <a:latin typeface="Calibri" pitchFamily="34" charset="0"/>
                <a:ea typeface="Calibri" pitchFamily="34" charset="-122"/>
                <a:cs typeface="Calibri" pitchFamily="34" charset="-120"/>
              </a:rPr>
              <a:t>BRADFORD VTS TEACHING AIDS</a:t>
            </a:r>
            <a:endParaRPr lang="en-US" sz="1300" dirty="0"/>
          </a:p>
        </p:txBody>
      </p:sp>
      <p:sp>
        <p:nvSpPr>
          <p:cNvPr id="5" name="Text 3"/>
          <p:cNvSpPr/>
          <p:nvPr/>
        </p:nvSpPr>
        <p:spPr>
          <a:xfrm>
            <a:off x="603503" y="1417320"/>
            <a:ext cx="6736189" cy="868680"/>
          </a:xfrm>
          <a:prstGeom prst="rect">
            <a:avLst/>
          </a:prstGeom>
          <a:noFill/>
          <a:ln/>
        </p:spPr>
        <p:txBody>
          <a:bodyPr wrap="square" lIns="0" tIns="0" rIns="0" bIns="0" rtlCol="0" anchor="ctr"/>
          <a:lstStyle/>
          <a:p>
            <a:pPr marL="0" indent="0">
              <a:buNone/>
            </a:pPr>
            <a:r>
              <a:rPr lang="en-US" sz="5400" b="1" dirty="0">
                <a:solidFill>
                  <a:srgbClr val="FFFFFF"/>
                </a:solidFill>
                <a:latin typeface="Georgia" pitchFamily="34" charset="0"/>
                <a:ea typeface="Georgia" pitchFamily="34" charset="-122"/>
                <a:cs typeface="Georgia" pitchFamily="34" charset="-120"/>
              </a:rPr>
              <a:t>Ophthalmology  in</a:t>
            </a:r>
            <a:endParaRPr lang="en-US" sz="5400" dirty="0"/>
          </a:p>
        </p:txBody>
      </p:sp>
      <p:sp>
        <p:nvSpPr>
          <p:cNvPr id="6" name="Text 4"/>
          <p:cNvSpPr/>
          <p:nvPr/>
        </p:nvSpPr>
        <p:spPr>
          <a:xfrm>
            <a:off x="603504" y="2212848"/>
            <a:ext cx="6035040" cy="868680"/>
          </a:xfrm>
          <a:prstGeom prst="rect">
            <a:avLst/>
          </a:prstGeom>
          <a:noFill/>
          <a:ln/>
        </p:spPr>
        <p:txBody>
          <a:bodyPr wrap="square" lIns="0" tIns="0" rIns="0" bIns="0" rtlCol="0" anchor="ctr"/>
          <a:lstStyle/>
          <a:p>
            <a:pPr marL="0" indent="0">
              <a:buNone/>
            </a:pPr>
            <a:r>
              <a:rPr lang="en-US" sz="5400" b="1" dirty="0">
                <a:solidFill>
                  <a:srgbClr val="E8770E"/>
                </a:solidFill>
                <a:latin typeface="Georgia" pitchFamily="34" charset="0"/>
                <a:ea typeface="Georgia" pitchFamily="34" charset="-122"/>
                <a:cs typeface="Georgia" pitchFamily="34" charset="-120"/>
              </a:rPr>
              <a:t>General Practice</a:t>
            </a:r>
            <a:endParaRPr lang="en-US" sz="5400" dirty="0"/>
          </a:p>
        </p:txBody>
      </p:sp>
      <p:sp>
        <p:nvSpPr>
          <p:cNvPr id="7" name="Text 5"/>
          <p:cNvSpPr/>
          <p:nvPr/>
        </p:nvSpPr>
        <p:spPr>
          <a:xfrm>
            <a:off x="640080" y="3200400"/>
            <a:ext cx="5486400" cy="457200"/>
          </a:xfrm>
          <a:prstGeom prst="rect">
            <a:avLst/>
          </a:prstGeom>
          <a:noFill/>
          <a:ln/>
        </p:spPr>
        <p:txBody>
          <a:bodyPr wrap="square" lIns="0" tIns="0" rIns="0" bIns="0" rtlCol="0" anchor="ctr"/>
          <a:lstStyle/>
          <a:p>
            <a:pPr marL="0" indent="0">
              <a:buNone/>
            </a:pPr>
            <a:r>
              <a:rPr lang="en-US" sz="1600" i="1" dirty="0">
                <a:solidFill>
                  <a:srgbClr val="C7D4E2"/>
                </a:solidFill>
                <a:latin typeface="Calibri" pitchFamily="34" charset="0"/>
                <a:ea typeface="Calibri" pitchFamily="34" charset="-122"/>
                <a:cs typeface="Calibri" pitchFamily="34" charset="-120"/>
              </a:rPr>
              <a:t>A practical, case-based update for primary care</a:t>
            </a:r>
            <a:endParaRPr lang="en-US" sz="1600" dirty="0"/>
          </a:p>
        </p:txBody>
      </p:sp>
      <p:sp>
        <p:nvSpPr>
          <p:cNvPr id="8" name="Text 6"/>
          <p:cNvSpPr/>
          <p:nvPr/>
        </p:nvSpPr>
        <p:spPr>
          <a:xfrm>
            <a:off x="640080" y="3703320"/>
            <a:ext cx="5577840" cy="457200"/>
          </a:xfrm>
          <a:prstGeom prst="rect">
            <a:avLst/>
          </a:prstGeom>
          <a:noFill/>
          <a:ln/>
        </p:spPr>
        <p:txBody>
          <a:bodyPr wrap="square" lIns="0" tIns="0" rIns="0" bIns="0" rtlCol="0" anchor="ctr"/>
          <a:lstStyle/>
          <a:p>
            <a:pPr marL="0" indent="0">
              <a:spcAft>
                <a:spcPts val="600"/>
              </a:spcAft>
              <a:buNone/>
            </a:pPr>
            <a:r>
              <a:rPr lang="en-US" sz="1200" dirty="0">
                <a:solidFill>
                  <a:srgbClr val="9FB0C2"/>
                </a:solidFill>
                <a:latin typeface="Calibri" pitchFamily="34" charset="0"/>
                <a:ea typeface="Calibri" pitchFamily="34" charset="-122"/>
                <a:cs typeface="Calibri" pitchFamily="34" charset="-120"/>
              </a:rPr>
              <a:t>Spot the sight-threatening eye   ·   know what to do   ·   know when to refer</a:t>
            </a:r>
            <a:endParaRPr lang="en-US" sz="1200" dirty="0"/>
          </a:p>
        </p:txBody>
      </p:sp>
      <p:sp>
        <p:nvSpPr>
          <p:cNvPr id="9" name="Text 7"/>
          <p:cNvSpPr/>
          <p:nvPr/>
        </p:nvSpPr>
        <p:spPr>
          <a:xfrm>
            <a:off x="640080" y="4297680"/>
            <a:ext cx="274320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June 2026</a:t>
            </a:r>
            <a:endParaRPr lang="en-US" sz="1500" dirty="0"/>
          </a:p>
        </p:txBody>
      </p:sp>
      <p:sp>
        <p:nvSpPr>
          <p:cNvPr id="10" name="Shape 8"/>
          <p:cNvSpPr/>
          <p:nvPr/>
        </p:nvSpPr>
        <p:spPr>
          <a:xfrm>
            <a:off x="6263640" y="3112459"/>
            <a:ext cx="2743200" cy="1605845"/>
          </a:xfrm>
          <a:prstGeom prst="rect">
            <a:avLst/>
          </a:prstGeom>
          <a:solidFill>
            <a:srgbClr val="FFFFFF"/>
          </a:solidFill>
          <a:ln w="12700">
            <a:solidFill>
              <a:srgbClr val="E8770E"/>
            </a:solidFill>
            <a:prstDash val="solid"/>
          </a:ln>
          <a:effectLst>
            <a:outerShdw blurRad="101600" dist="38100" dir="8100000" algn="bl" rotWithShape="0">
              <a:srgbClr val="0E2A47">
                <a:alpha val="18000"/>
              </a:srgbClr>
            </a:outerShdw>
          </a:effectLst>
        </p:spPr>
      </p:sp>
      <p:pic>
        <p:nvPicPr>
          <p:cNvPr id="11" name="Image 0" descr="img/image1.jpeg"/>
          <p:cNvPicPr>
            <a:picLocks noChangeAspect="1"/>
          </p:cNvPicPr>
          <p:nvPr/>
        </p:nvPicPr>
        <p:blipFill>
          <a:blip r:embed="rId3"/>
          <a:stretch>
            <a:fillRect/>
          </a:stretch>
        </p:blipFill>
        <p:spPr>
          <a:xfrm>
            <a:off x="6336792" y="3203899"/>
            <a:ext cx="2596896" cy="1459541"/>
          </a:xfrm>
          <a:prstGeom prst="rect">
            <a:avLst/>
          </a:prstGeom>
        </p:spPr>
      </p:pic>
      <p:sp>
        <p:nvSpPr>
          <p:cNvPr id="12" name="Text 9"/>
          <p:cNvSpPr/>
          <p:nvPr/>
        </p:nvSpPr>
        <p:spPr>
          <a:xfrm>
            <a:off x="640080" y="4718304"/>
            <a:ext cx="7863840" cy="274320"/>
          </a:xfrm>
          <a:prstGeom prst="rect">
            <a:avLst/>
          </a:prstGeom>
          <a:noFill/>
          <a:ln/>
        </p:spPr>
        <p:txBody>
          <a:bodyPr wrap="square" lIns="0" tIns="0" rIns="0" bIns="0" rtlCol="0" anchor="ctr"/>
          <a:lstStyle/>
          <a:p>
            <a:pPr marL="0" indent="0">
              <a:buNone/>
            </a:pPr>
            <a:r>
              <a:rPr lang="en-US" sz="900" i="1" dirty="0">
                <a:solidFill>
                  <a:srgbClr val="7E90A4"/>
                </a:solidFill>
                <a:latin typeface="Calibri" pitchFamily="34" charset="0"/>
                <a:ea typeface="Calibri" pitchFamily="34" charset="-122"/>
                <a:cs typeface="Calibri" pitchFamily="34" charset="-120"/>
              </a:rPr>
              <a:t>Adapted &amp; clinically updated from teaching by Dr Mazhar Khan &amp; Dr Bruce Davies</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THINK FIRST</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Red eye: a 10-second triage</a:t>
            </a:r>
            <a:endParaRPr lang="en-US" sz="2600" dirty="0"/>
          </a:p>
        </p:txBody>
      </p:sp>
      <p:sp>
        <p:nvSpPr>
          <p:cNvPr id="6" name="Text 4"/>
          <p:cNvSpPr/>
          <p:nvPr/>
        </p:nvSpPr>
        <p:spPr>
          <a:xfrm>
            <a:off x="384048" y="1371600"/>
            <a:ext cx="8375904" cy="320040"/>
          </a:xfrm>
          <a:prstGeom prst="rect">
            <a:avLst/>
          </a:prstGeom>
          <a:noFill/>
          <a:ln/>
        </p:spPr>
        <p:txBody>
          <a:bodyPr wrap="square" lIns="0" tIns="0" rIns="0" bIns="0" rtlCol="0" anchor="ctr"/>
          <a:lstStyle/>
          <a:p>
            <a:pPr marL="0" indent="0">
              <a:buNone/>
            </a:pPr>
            <a:r>
              <a:rPr lang="en-US" sz="1200" i="1" dirty="0">
                <a:solidFill>
                  <a:srgbClr val="60707F"/>
                </a:solidFill>
                <a:latin typeface="Calibri" pitchFamily="34" charset="0"/>
                <a:ea typeface="Calibri" pitchFamily="34" charset="-122"/>
                <a:cs typeface="Calibri" pitchFamily="34" charset="-120"/>
              </a:rPr>
              <a:t>Two questions sort most red eyes into "treat / reassure" versus "refer".</a:t>
            </a:r>
            <a:endParaRPr lang="en-US" sz="1200" dirty="0"/>
          </a:p>
        </p:txBody>
      </p:sp>
      <p:sp>
        <p:nvSpPr>
          <p:cNvPr id="7" name="Shape 5"/>
          <p:cNvSpPr/>
          <p:nvPr/>
        </p:nvSpPr>
        <p:spPr>
          <a:xfrm>
            <a:off x="384048" y="1783080"/>
            <a:ext cx="4114800" cy="566928"/>
          </a:xfrm>
          <a:prstGeom prst="roundRect">
            <a:avLst>
              <a:gd name="adj" fmla="val 9677"/>
            </a:avLst>
          </a:prstGeom>
          <a:solidFill>
            <a:srgbClr val="0E2A47"/>
          </a:solidFill>
          <a:ln/>
        </p:spPr>
      </p:sp>
      <p:sp>
        <p:nvSpPr>
          <p:cNvPr id="8" name="Text 6"/>
          <p:cNvSpPr/>
          <p:nvPr/>
        </p:nvSpPr>
        <p:spPr>
          <a:xfrm>
            <a:off x="384048" y="1783080"/>
            <a:ext cx="4114800" cy="56692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Is vision affected?</a:t>
            </a:r>
            <a:endParaRPr lang="en-US" sz="1400" dirty="0"/>
          </a:p>
        </p:txBody>
      </p:sp>
      <p:sp>
        <p:nvSpPr>
          <p:cNvPr id="9" name="Shape 7"/>
          <p:cNvSpPr/>
          <p:nvPr/>
        </p:nvSpPr>
        <p:spPr>
          <a:xfrm>
            <a:off x="4645152" y="1783080"/>
            <a:ext cx="4114800" cy="566928"/>
          </a:xfrm>
          <a:prstGeom prst="roundRect">
            <a:avLst>
              <a:gd name="adj" fmla="val 9677"/>
            </a:avLst>
          </a:prstGeom>
          <a:solidFill>
            <a:srgbClr val="0E2A47"/>
          </a:solidFill>
          <a:ln/>
        </p:spPr>
      </p:sp>
      <p:sp>
        <p:nvSpPr>
          <p:cNvPr id="10" name="Text 8"/>
          <p:cNvSpPr/>
          <p:nvPr/>
        </p:nvSpPr>
        <p:spPr>
          <a:xfrm>
            <a:off x="4645152" y="1783080"/>
            <a:ext cx="4114800" cy="56692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Is the eye truly painful?</a:t>
            </a:r>
            <a:endParaRPr lang="en-US" sz="1400" dirty="0"/>
          </a:p>
        </p:txBody>
      </p:sp>
      <p:sp>
        <p:nvSpPr>
          <p:cNvPr id="11" name="Shape 9"/>
          <p:cNvSpPr/>
          <p:nvPr/>
        </p:nvSpPr>
        <p:spPr>
          <a:xfrm>
            <a:off x="384048" y="2505456"/>
            <a:ext cx="4114800" cy="210312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2" name="Shape 10"/>
          <p:cNvSpPr/>
          <p:nvPr/>
        </p:nvSpPr>
        <p:spPr>
          <a:xfrm>
            <a:off x="384048" y="2505456"/>
            <a:ext cx="91440" cy="2103120"/>
          </a:xfrm>
          <a:prstGeom prst="rect">
            <a:avLst/>
          </a:prstGeom>
          <a:solidFill>
            <a:srgbClr val="12877F"/>
          </a:solidFill>
          <a:ln/>
        </p:spPr>
      </p:sp>
      <p:sp>
        <p:nvSpPr>
          <p:cNvPr id="13" name="Text 11"/>
          <p:cNvSpPr/>
          <p:nvPr/>
        </p:nvSpPr>
        <p:spPr>
          <a:xfrm>
            <a:off x="621792" y="2670048"/>
            <a:ext cx="3730752" cy="179222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Usually safe — manage in GP</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Vision normal, only mild grittiness/itch</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Discharge with sticky lids (conjunctivitis)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A bright bloody patch, white elsewhere (subconjunctival haemorrhage)</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Localised redness, no discharge, comfortable (episcleritis)</a:t>
            </a:r>
            <a:endParaRPr lang="en-US" sz="1350" dirty="0"/>
          </a:p>
        </p:txBody>
      </p:sp>
      <p:sp>
        <p:nvSpPr>
          <p:cNvPr id="14" name="Shape 12"/>
          <p:cNvSpPr/>
          <p:nvPr/>
        </p:nvSpPr>
        <p:spPr>
          <a:xfrm>
            <a:off x="4645152" y="2505456"/>
            <a:ext cx="4114800" cy="210312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5" name="Shape 13"/>
          <p:cNvSpPr/>
          <p:nvPr/>
        </p:nvSpPr>
        <p:spPr>
          <a:xfrm>
            <a:off x="4645152" y="2505456"/>
            <a:ext cx="91440" cy="2103120"/>
          </a:xfrm>
          <a:prstGeom prst="rect">
            <a:avLst/>
          </a:prstGeom>
          <a:solidFill>
            <a:srgbClr val="C0392B"/>
          </a:solidFill>
          <a:ln/>
        </p:spPr>
      </p:sp>
      <p:sp>
        <p:nvSpPr>
          <p:cNvPr id="16" name="Text 14"/>
          <p:cNvSpPr/>
          <p:nvPr/>
        </p:nvSpPr>
        <p:spPr>
          <a:xfrm>
            <a:off x="4882896" y="2670048"/>
            <a:ext cx="3730752" cy="179222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C0392B"/>
                </a:solidFill>
                <a:latin typeface="Calibri" pitchFamily="34" charset="0"/>
                <a:ea typeface="Calibri" pitchFamily="34" charset="-122"/>
                <a:cs typeface="Calibri" pitchFamily="34" charset="-120"/>
              </a:rPr>
              <a:t>Refer — sight may be at risk</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Reduced or blurred vision</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Deep ache, photophobia, severe pain</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Cloudy/hazy cornea or fixed mid-dilated pupil</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Contact-lens wearer with a painful red eye</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Fluorescein shows an ulcer or dendrite</a:t>
            </a:r>
            <a:endParaRPr lang="en-US" sz="1350" dirty="0"/>
          </a:p>
        </p:txBody>
      </p:sp>
      <p:sp>
        <p:nvSpPr>
          <p:cNvPr id="17" name="Text 15"/>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8" name="Text 16"/>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10</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RED EYE · COMMONEST</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Infective conjunctivitis</a:t>
            </a:r>
            <a:endParaRPr lang="en-US" sz="2600" dirty="0"/>
          </a:p>
        </p:txBody>
      </p:sp>
      <p:sp>
        <p:nvSpPr>
          <p:cNvPr id="6" name="Shape 4"/>
          <p:cNvSpPr/>
          <p:nvPr/>
        </p:nvSpPr>
        <p:spPr>
          <a:xfrm>
            <a:off x="386592" y="1481328"/>
            <a:ext cx="2463792" cy="178308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5.jpeg"/>
          <p:cNvPicPr>
            <a:picLocks noChangeAspect="1"/>
          </p:cNvPicPr>
          <p:nvPr/>
        </p:nvPicPr>
        <p:blipFill>
          <a:blip r:embed="rId3"/>
          <a:stretch>
            <a:fillRect/>
          </a:stretch>
        </p:blipFill>
        <p:spPr>
          <a:xfrm>
            <a:off x="450600" y="1545336"/>
            <a:ext cx="2335776" cy="1655064"/>
          </a:xfrm>
          <a:prstGeom prst="rect">
            <a:avLst/>
          </a:prstGeom>
        </p:spPr>
      </p:pic>
      <p:sp>
        <p:nvSpPr>
          <p:cNvPr id="8" name="Text 5"/>
          <p:cNvSpPr/>
          <p:nvPr/>
        </p:nvSpPr>
        <p:spPr>
          <a:xfrm>
            <a:off x="246888" y="3278124"/>
            <a:ext cx="274320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Bacterial: sticky, purulent</a:t>
            </a:r>
            <a:endParaRPr lang="en-US" sz="900" dirty="0"/>
          </a:p>
        </p:txBody>
      </p:sp>
      <p:sp>
        <p:nvSpPr>
          <p:cNvPr id="9" name="Shape 6"/>
          <p:cNvSpPr/>
          <p:nvPr/>
        </p:nvSpPr>
        <p:spPr>
          <a:xfrm>
            <a:off x="751060" y="3429000"/>
            <a:ext cx="1734856" cy="123444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7.jpeg"/>
          <p:cNvPicPr>
            <a:picLocks noChangeAspect="1"/>
          </p:cNvPicPr>
          <p:nvPr/>
        </p:nvPicPr>
        <p:blipFill>
          <a:blip r:embed="rId4"/>
          <a:stretch>
            <a:fillRect/>
          </a:stretch>
        </p:blipFill>
        <p:spPr>
          <a:xfrm>
            <a:off x="815068" y="3493008"/>
            <a:ext cx="1606840" cy="1106424"/>
          </a:xfrm>
          <a:prstGeom prst="rect">
            <a:avLst/>
          </a:prstGeom>
        </p:spPr>
      </p:pic>
      <p:sp>
        <p:nvSpPr>
          <p:cNvPr id="11" name="Text 7"/>
          <p:cNvSpPr/>
          <p:nvPr/>
        </p:nvSpPr>
        <p:spPr>
          <a:xfrm>
            <a:off x="246888" y="4677156"/>
            <a:ext cx="274320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Viral: watery, follicular</a:t>
            </a:r>
            <a:endParaRPr lang="en-US" sz="900" dirty="0"/>
          </a:p>
        </p:txBody>
      </p:sp>
      <p:sp>
        <p:nvSpPr>
          <p:cNvPr id="12" name="Shape 8"/>
          <p:cNvSpPr/>
          <p:nvPr/>
        </p:nvSpPr>
        <p:spPr>
          <a:xfrm>
            <a:off x="3063240" y="1481328"/>
            <a:ext cx="2788920" cy="3182112"/>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3" name="Shape 9"/>
          <p:cNvSpPr/>
          <p:nvPr/>
        </p:nvSpPr>
        <p:spPr>
          <a:xfrm>
            <a:off x="3063240" y="1481328"/>
            <a:ext cx="91440" cy="3182112"/>
          </a:xfrm>
          <a:prstGeom prst="rect">
            <a:avLst/>
          </a:prstGeom>
          <a:solidFill>
            <a:srgbClr val="E8770E"/>
          </a:solidFill>
          <a:ln/>
        </p:spPr>
      </p:sp>
      <p:sp>
        <p:nvSpPr>
          <p:cNvPr id="14" name="Text 10"/>
          <p:cNvSpPr/>
          <p:nvPr/>
        </p:nvSpPr>
        <p:spPr>
          <a:xfrm>
            <a:off x="3300984" y="1645920"/>
            <a:ext cx="2404872" cy="2871216"/>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Recognise the pattern</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Bacterial — </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yellow-white sticky discharge, lids gummed together, vision normal.</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Viral — </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watery, often with a cold/sore throat; very contagious; can last 1–2 weeks.</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Both — </a:t>
            </a:r>
            <a:endParaRPr lang="en-US" sz="1350" dirty="0"/>
          </a:p>
          <a:p>
            <a:pPr marL="0" indent="0">
              <a:lnSpc>
                <a:spcPct val="103000"/>
              </a:lnSpc>
              <a:spcAft>
                <a:spcPts val="300"/>
              </a:spcAft>
              <a:buNone/>
            </a:pPr>
            <a:r>
              <a:rPr lang="en-US" sz="1050" dirty="0">
                <a:solidFill>
                  <a:srgbClr val="1B2A3A"/>
                </a:solidFill>
                <a:latin typeface="Calibri" pitchFamily="34" charset="0"/>
                <a:ea typeface="Calibri" pitchFamily="34" charset="-122"/>
                <a:cs typeface="Calibri" pitchFamily="34" charset="-120"/>
              </a:rPr>
              <a:t>redness spreads across the whole conjunctiva and from eye to eye.</a:t>
            </a:r>
            <a:endParaRPr lang="en-US" sz="1350" dirty="0"/>
          </a:p>
        </p:txBody>
      </p:sp>
      <p:sp>
        <p:nvSpPr>
          <p:cNvPr id="15" name="Shape 11"/>
          <p:cNvSpPr/>
          <p:nvPr/>
        </p:nvSpPr>
        <p:spPr>
          <a:xfrm>
            <a:off x="5989320" y="1481328"/>
            <a:ext cx="2770632" cy="1481328"/>
          </a:xfrm>
          <a:prstGeom prst="rect">
            <a:avLst/>
          </a:prstGeom>
          <a:solidFill>
            <a:srgbClr val="E5F2F1"/>
          </a:solidFill>
          <a:ln w="12700">
            <a:solidFill>
              <a:srgbClr val="BFDAD7"/>
            </a:solidFill>
            <a:prstDash val="solid"/>
          </a:ln>
        </p:spPr>
      </p:sp>
      <p:sp>
        <p:nvSpPr>
          <p:cNvPr id="16" name="Shape 12"/>
          <p:cNvSpPr/>
          <p:nvPr/>
        </p:nvSpPr>
        <p:spPr>
          <a:xfrm>
            <a:off x="5989320" y="1481328"/>
            <a:ext cx="82296" cy="1481328"/>
          </a:xfrm>
          <a:prstGeom prst="rect">
            <a:avLst/>
          </a:prstGeom>
          <a:solidFill>
            <a:srgbClr val="12877F"/>
          </a:solidFill>
          <a:ln/>
        </p:spPr>
      </p:sp>
      <p:sp>
        <p:nvSpPr>
          <p:cNvPr id="17" name="Shape 13"/>
          <p:cNvSpPr/>
          <p:nvPr/>
        </p:nvSpPr>
        <p:spPr>
          <a:xfrm>
            <a:off x="6190488" y="1645920"/>
            <a:ext cx="310896" cy="310896"/>
          </a:xfrm>
          <a:prstGeom prst="ellipse">
            <a:avLst/>
          </a:prstGeom>
          <a:solidFill>
            <a:srgbClr val="12877F"/>
          </a:solidFill>
          <a:ln/>
        </p:spPr>
      </p:sp>
      <p:pic>
        <p:nvPicPr>
          <p:cNvPr id="18" name="Image 2" descr="preencoded.png"/>
          <p:cNvPicPr>
            <a:picLocks noChangeAspect="1"/>
          </p:cNvPicPr>
          <p:nvPr/>
        </p:nvPicPr>
        <p:blipFill>
          <a:blip r:embed="rId5"/>
          <a:stretch>
            <a:fillRect/>
          </a:stretch>
        </p:blipFill>
        <p:spPr>
          <a:xfrm>
            <a:off x="6254496" y="1709928"/>
            <a:ext cx="182880" cy="182880"/>
          </a:xfrm>
          <a:prstGeom prst="rect">
            <a:avLst/>
          </a:prstGeom>
        </p:spPr>
      </p:pic>
      <p:sp>
        <p:nvSpPr>
          <p:cNvPr id="19" name="Text 14"/>
          <p:cNvSpPr/>
          <p:nvPr/>
        </p:nvSpPr>
        <p:spPr>
          <a:xfrm>
            <a:off x="6629400" y="1627632"/>
            <a:ext cx="1947672" cy="1207008"/>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0C5F59"/>
                </a:solidFill>
                <a:latin typeface="Calibri" pitchFamily="34" charset="0"/>
                <a:ea typeface="Calibri" pitchFamily="34" charset="-122"/>
                <a:cs typeface="Calibri" pitchFamily="34" charset="-120"/>
              </a:rPr>
              <a:t>Management has changed</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Most cases are self-limiting — self-care first</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Bathe lids; cool compresses; lubricants</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Hygiene to stop spread; own towel</a:t>
            </a:r>
            <a:endParaRPr lang="en-US" sz="1250" dirty="0"/>
          </a:p>
        </p:txBody>
      </p:sp>
      <p:sp>
        <p:nvSpPr>
          <p:cNvPr id="20" name="Shape 15"/>
          <p:cNvSpPr/>
          <p:nvPr/>
        </p:nvSpPr>
        <p:spPr>
          <a:xfrm>
            <a:off x="5989320" y="3072384"/>
            <a:ext cx="2770632" cy="950976"/>
          </a:xfrm>
          <a:prstGeom prst="rect">
            <a:avLst/>
          </a:prstGeom>
          <a:solidFill>
            <a:srgbClr val="EAF1F9"/>
          </a:solidFill>
          <a:ln w="12700">
            <a:solidFill>
              <a:srgbClr val="C5D8EC"/>
            </a:solidFill>
            <a:prstDash val="solid"/>
          </a:ln>
        </p:spPr>
      </p:sp>
      <p:sp>
        <p:nvSpPr>
          <p:cNvPr id="21" name="Shape 16"/>
          <p:cNvSpPr/>
          <p:nvPr/>
        </p:nvSpPr>
        <p:spPr>
          <a:xfrm>
            <a:off x="5989320" y="3072384"/>
            <a:ext cx="82296" cy="950976"/>
          </a:xfrm>
          <a:prstGeom prst="rect">
            <a:avLst/>
          </a:prstGeom>
          <a:solidFill>
            <a:srgbClr val="2C6FB3"/>
          </a:solidFill>
          <a:ln/>
        </p:spPr>
      </p:sp>
      <p:sp>
        <p:nvSpPr>
          <p:cNvPr id="22" name="Text 17"/>
          <p:cNvSpPr/>
          <p:nvPr/>
        </p:nvSpPr>
        <p:spPr>
          <a:xfrm>
            <a:off x="6190488" y="3218688"/>
            <a:ext cx="2386584" cy="676656"/>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1F4E79"/>
                </a:solidFill>
                <a:latin typeface="Calibri" pitchFamily="34" charset="0"/>
                <a:ea typeface="Calibri" pitchFamily="34" charset="-122"/>
                <a:cs typeface="Calibri" pitchFamily="34" charset="-120"/>
              </a:rPr>
              <a:t>If antibiotic needed</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Chloramphenicol 0.5% drops / 1% ointment — now OTC (≥ 2 yrs). Source: NICE CKS.</a:t>
            </a:r>
            <a:endParaRPr lang="en-US" sz="1250" dirty="0"/>
          </a:p>
        </p:txBody>
      </p:sp>
      <p:sp>
        <p:nvSpPr>
          <p:cNvPr id="23" name="Shape 18"/>
          <p:cNvSpPr/>
          <p:nvPr/>
        </p:nvSpPr>
        <p:spPr>
          <a:xfrm>
            <a:off x="3063240" y="4114800"/>
            <a:ext cx="2788920" cy="548640"/>
          </a:xfrm>
          <a:prstGeom prst="rect">
            <a:avLst/>
          </a:prstGeom>
          <a:solidFill>
            <a:srgbClr val="FCEEDD"/>
          </a:solidFill>
          <a:ln w="12700">
            <a:solidFill>
              <a:srgbClr val="EBC79B"/>
            </a:solidFill>
            <a:prstDash val="solid"/>
          </a:ln>
        </p:spPr>
      </p:sp>
      <p:sp>
        <p:nvSpPr>
          <p:cNvPr id="24" name="Shape 19"/>
          <p:cNvSpPr/>
          <p:nvPr/>
        </p:nvSpPr>
        <p:spPr>
          <a:xfrm>
            <a:off x="3063240" y="4114800"/>
            <a:ext cx="82296" cy="548640"/>
          </a:xfrm>
          <a:prstGeom prst="rect">
            <a:avLst/>
          </a:prstGeom>
          <a:solidFill>
            <a:srgbClr val="E8770E"/>
          </a:solidFill>
          <a:ln/>
        </p:spPr>
      </p:sp>
      <p:sp>
        <p:nvSpPr>
          <p:cNvPr id="25" name="Text 20"/>
          <p:cNvSpPr/>
          <p:nvPr/>
        </p:nvSpPr>
        <p:spPr>
          <a:xfrm>
            <a:off x="3264408" y="4261104"/>
            <a:ext cx="2404872" cy="27432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B85C00"/>
                </a:solidFill>
                <a:latin typeface="Calibri" pitchFamily="34" charset="0"/>
                <a:ea typeface="Calibri" pitchFamily="34" charset="-122"/>
                <a:cs typeface="Calibri" pitchFamily="34" charset="-120"/>
              </a:rPr>
              <a:t>Refer</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Contact-lens wearers, no improvement after ~1 week, or any red flag.</a:t>
            </a:r>
            <a:endParaRPr lang="en-US" sz="1250" dirty="0"/>
          </a:p>
        </p:txBody>
      </p:sp>
      <p:sp>
        <p:nvSpPr>
          <p:cNvPr id="26" name="Text 21"/>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7" name="Text 22"/>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11</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RED EYE · DON'T MISS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Allergic — and the dangerous mimics</a:t>
            </a:r>
            <a:endParaRPr lang="en-US" sz="2600" dirty="0"/>
          </a:p>
        </p:txBody>
      </p:sp>
      <p:sp>
        <p:nvSpPr>
          <p:cNvPr id="6" name="Shape 4"/>
          <p:cNvSpPr/>
          <p:nvPr/>
        </p:nvSpPr>
        <p:spPr>
          <a:xfrm>
            <a:off x="384048" y="1687721"/>
            <a:ext cx="1517904" cy="103196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8.jpeg"/>
          <p:cNvPicPr>
            <a:picLocks noChangeAspect="1"/>
          </p:cNvPicPr>
          <p:nvPr/>
        </p:nvPicPr>
        <p:blipFill>
          <a:blip r:embed="rId3"/>
          <a:stretch>
            <a:fillRect/>
          </a:stretch>
        </p:blipFill>
        <p:spPr>
          <a:xfrm>
            <a:off x="429768" y="1733441"/>
            <a:ext cx="1426464" cy="940526"/>
          </a:xfrm>
          <a:prstGeom prst="rect">
            <a:avLst/>
          </a:prstGeom>
        </p:spPr>
      </p:pic>
      <p:sp>
        <p:nvSpPr>
          <p:cNvPr id="8" name="Text 5"/>
          <p:cNvSpPr/>
          <p:nvPr/>
        </p:nvSpPr>
        <p:spPr>
          <a:xfrm>
            <a:off x="246888" y="2733403"/>
            <a:ext cx="1792224"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Perennial / seasonal</a:t>
            </a:r>
            <a:endParaRPr lang="en-US" sz="850" dirty="0"/>
          </a:p>
        </p:txBody>
      </p:sp>
      <p:sp>
        <p:nvSpPr>
          <p:cNvPr id="9" name="Shape 6"/>
          <p:cNvSpPr/>
          <p:nvPr/>
        </p:nvSpPr>
        <p:spPr>
          <a:xfrm>
            <a:off x="2011680" y="1758979"/>
            <a:ext cx="1517904" cy="889451"/>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9.jpeg"/>
          <p:cNvPicPr>
            <a:picLocks noChangeAspect="1"/>
          </p:cNvPicPr>
          <p:nvPr/>
        </p:nvPicPr>
        <p:blipFill>
          <a:blip r:embed="rId4"/>
          <a:stretch>
            <a:fillRect/>
          </a:stretch>
        </p:blipFill>
        <p:spPr>
          <a:xfrm>
            <a:off x="2057400" y="1804699"/>
            <a:ext cx="1426464" cy="798011"/>
          </a:xfrm>
          <a:prstGeom prst="rect">
            <a:avLst/>
          </a:prstGeom>
        </p:spPr>
      </p:pic>
      <p:sp>
        <p:nvSpPr>
          <p:cNvPr id="11" name="Text 7"/>
          <p:cNvSpPr/>
          <p:nvPr/>
        </p:nvSpPr>
        <p:spPr>
          <a:xfrm>
            <a:off x="1874520" y="2662145"/>
            <a:ext cx="1792224"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Vernal</a:t>
            </a:r>
            <a:endParaRPr lang="en-US" sz="850" dirty="0"/>
          </a:p>
        </p:txBody>
      </p:sp>
      <p:sp>
        <p:nvSpPr>
          <p:cNvPr id="12" name="Shape 8"/>
          <p:cNvSpPr/>
          <p:nvPr/>
        </p:nvSpPr>
        <p:spPr>
          <a:xfrm>
            <a:off x="384048" y="3310969"/>
            <a:ext cx="1517904" cy="1004158"/>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3" name="Image 2" descr="img/image10.jpeg"/>
          <p:cNvPicPr>
            <a:picLocks noChangeAspect="1"/>
          </p:cNvPicPr>
          <p:nvPr/>
        </p:nvPicPr>
        <p:blipFill>
          <a:blip r:embed="rId5"/>
          <a:stretch>
            <a:fillRect/>
          </a:stretch>
        </p:blipFill>
        <p:spPr>
          <a:xfrm>
            <a:off x="429768" y="3356689"/>
            <a:ext cx="1426464" cy="912718"/>
          </a:xfrm>
          <a:prstGeom prst="rect">
            <a:avLst/>
          </a:prstGeom>
        </p:spPr>
      </p:pic>
      <p:sp>
        <p:nvSpPr>
          <p:cNvPr id="14" name="Text 9"/>
          <p:cNvSpPr/>
          <p:nvPr/>
        </p:nvSpPr>
        <p:spPr>
          <a:xfrm>
            <a:off x="246888" y="4328843"/>
            <a:ext cx="1792224"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Atopic</a:t>
            </a:r>
            <a:endParaRPr lang="en-US" sz="850" dirty="0"/>
          </a:p>
        </p:txBody>
      </p:sp>
      <p:sp>
        <p:nvSpPr>
          <p:cNvPr id="15" name="Shape 10"/>
          <p:cNvSpPr/>
          <p:nvPr/>
        </p:nvSpPr>
        <p:spPr>
          <a:xfrm>
            <a:off x="2011680" y="3287061"/>
            <a:ext cx="1517904" cy="1051974"/>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6" name="Image 3" descr="img/image11.jpeg"/>
          <p:cNvPicPr>
            <a:picLocks noChangeAspect="1"/>
          </p:cNvPicPr>
          <p:nvPr/>
        </p:nvPicPr>
        <p:blipFill>
          <a:blip r:embed="rId6"/>
          <a:stretch>
            <a:fillRect/>
          </a:stretch>
        </p:blipFill>
        <p:spPr>
          <a:xfrm>
            <a:off x="2057400" y="3332781"/>
            <a:ext cx="1426464" cy="960534"/>
          </a:xfrm>
          <a:prstGeom prst="rect">
            <a:avLst/>
          </a:prstGeom>
        </p:spPr>
      </p:pic>
      <p:sp>
        <p:nvSpPr>
          <p:cNvPr id="17" name="Text 11"/>
          <p:cNvSpPr/>
          <p:nvPr/>
        </p:nvSpPr>
        <p:spPr>
          <a:xfrm>
            <a:off x="1874520" y="4352751"/>
            <a:ext cx="1792224"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Giant papillary</a:t>
            </a:r>
            <a:endParaRPr lang="en-US" sz="850" dirty="0"/>
          </a:p>
        </p:txBody>
      </p:sp>
      <p:sp>
        <p:nvSpPr>
          <p:cNvPr id="18" name="Text 12"/>
          <p:cNvSpPr/>
          <p:nvPr/>
        </p:nvSpPr>
        <p:spPr>
          <a:xfrm>
            <a:off x="384048" y="4590288"/>
            <a:ext cx="3566160" cy="274320"/>
          </a:xfrm>
          <a:prstGeom prst="rect">
            <a:avLst/>
          </a:prstGeom>
          <a:noFill/>
          <a:ln/>
        </p:spPr>
        <p:txBody>
          <a:bodyPr wrap="square" lIns="0" tIns="0" rIns="0" bIns="0" rtlCol="0" anchor="ctr"/>
          <a:lstStyle/>
          <a:p>
            <a:pPr marL="0" indent="0" algn="ctr">
              <a:buNone/>
            </a:pPr>
            <a:r>
              <a:rPr lang="en-US" sz="1050" b="1" i="1" dirty="0">
                <a:solidFill>
                  <a:srgbClr val="0E2A47"/>
                </a:solidFill>
                <a:latin typeface="Calibri" pitchFamily="34" charset="0"/>
                <a:ea typeface="Calibri" pitchFamily="34" charset="-122"/>
                <a:cs typeface="Calibri" pitchFamily="34" charset="-120"/>
              </a:rPr>
              <a:t>Allergic conjunctivitis — itch is the clue</a:t>
            </a:r>
            <a:endParaRPr lang="en-US" sz="1050" dirty="0"/>
          </a:p>
        </p:txBody>
      </p:sp>
      <p:sp>
        <p:nvSpPr>
          <p:cNvPr id="19" name="Shape 13"/>
          <p:cNvSpPr/>
          <p:nvPr/>
        </p:nvSpPr>
        <p:spPr>
          <a:xfrm>
            <a:off x="3703320" y="1481328"/>
            <a:ext cx="246888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0" name="Shape 14"/>
          <p:cNvSpPr/>
          <p:nvPr/>
        </p:nvSpPr>
        <p:spPr>
          <a:xfrm>
            <a:off x="3703320" y="1481328"/>
            <a:ext cx="91440" cy="3163824"/>
          </a:xfrm>
          <a:prstGeom prst="rect">
            <a:avLst/>
          </a:prstGeom>
          <a:solidFill>
            <a:srgbClr val="12877F"/>
          </a:solidFill>
          <a:ln/>
        </p:spPr>
      </p:sp>
      <p:sp>
        <p:nvSpPr>
          <p:cNvPr id="21" name="Text 15"/>
          <p:cNvSpPr/>
          <p:nvPr/>
        </p:nvSpPr>
        <p:spPr>
          <a:xfrm>
            <a:off x="3941064" y="1645920"/>
            <a:ext cx="208483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Allergic: how to treat</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Itching ± stringy mucus, both eyes</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Avoid the trigger; cool compress</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Topical antihistamine / mast-cell stabiliser (e.g. sodium cromoglicate — may take days to work)</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Refer if vision affected or not settling</a:t>
            </a:r>
            <a:endParaRPr lang="en-US" sz="1350" dirty="0"/>
          </a:p>
        </p:txBody>
      </p:sp>
      <p:sp>
        <p:nvSpPr>
          <p:cNvPr id="22" name="Shape 16"/>
          <p:cNvSpPr/>
          <p:nvPr/>
        </p:nvSpPr>
        <p:spPr>
          <a:xfrm>
            <a:off x="6309360" y="1481328"/>
            <a:ext cx="2450592" cy="1572768"/>
          </a:xfrm>
          <a:prstGeom prst="rect">
            <a:avLst/>
          </a:prstGeom>
          <a:solidFill>
            <a:srgbClr val="FBEAE7"/>
          </a:solidFill>
          <a:ln w="12700">
            <a:solidFill>
              <a:srgbClr val="E6B6AE"/>
            </a:solidFill>
            <a:prstDash val="solid"/>
          </a:ln>
        </p:spPr>
      </p:sp>
      <p:sp>
        <p:nvSpPr>
          <p:cNvPr id="23" name="Shape 17"/>
          <p:cNvSpPr/>
          <p:nvPr/>
        </p:nvSpPr>
        <p:spPr>
          <a:xfrm>
            <a:off x="6309360" y="1481328"/>
            <a:ext cx="82296" cy="1572768"/>
          </a:xfrm>
          <a:prstGeom prst="rect">
            <a:avLst/>
          </a:prstGeom>
          <a:solidFill>
            <a:srgbClr val="C0392B"/>
          </a:solidFill>
          <a:ln/>
        </p:spPr>
      </p:sp>
      <p:sp>
        <p:nvSpPr>
          <p:cNvPr id="24" name="Shape 18"/>
          <p:cNvSpPr/>
          <p:nvPr/>
        </p:nvSpPr>
        <p:spPr>
          <a:xfrm>
            <a:off x="6510528" y="1645920"/>
            <a:ext cx="310896" cy="310896"/>
          </a:xfrm>
          <a:prstGeom prst="ellipse">
            <a:avLst/>
          </a:prstGeom>
          <a:solidFill>
            <a:srgbClr val="C0392B"/>
          </a:solidFill>
          <a:ln/>
        </p:spPr>
      </p:sp>
      <p:pic>
        <p:nvPicPr>
          <p:cNvPr id="25" name="Image 4" descr="preencoded.png"/>
          <p:cNvPicPr>
            <a:picLocks noChangeAspect="1"/>
          </p:cNvPicPr>
          <p:nvPr/>
        </p:nvPicPr>
        <p:blipFill>
          <a:blip r:embed="rId7"/>
          <a:stretch>
            <a:fillRect/>
          </a:stretch>
        </p:blipFill>
        <p:spPr>
          <a:xfrm>
            <a:off x="6574536" y="1709928"/>
            <a:ext cx="182880" cy="182880"/>
          </a:xfrm>
          <a:prstGeom prst="rect">
            <a:avLst/>
          </a:prstGeom>
        </p:spPr>
      </p:pic>
      <p:sp>
        <p:nvSpPr>
          <p:cNvPr id="26" name="Text 19"/>
          <p:cNvSpPr/>
          <p:nvPr/>
        </p:nvSpPr>
        <p:spPr>
          <a:xfrm>
            <a:off x="6949440" y="1627632"/>
            <a:ext cx="1627632" cy="1298448"/>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Hyperacute / chlamydial</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Profuse pus in hours → gonococcal — admit</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Chronic, STI, vision loss → chlamydial — refer + sexual-health</a:t>
            </a:r>
            <a:endParaRPr lang="en-US" sz="1250" dirty="0"/>
          </a:p>
        </p:txBody>
      </p:sp>
      <p:sp>
        <p:nvSpPr>
          <p:cNvPr id="27" name="Shape 20"/>
          <p:cNvSpPr/>
          <p:nvPr/>
        </p:nvSpPr>
        <p:spPr>
          <a:xfrm>
            <a:off x="6309360" y="3127248"/>
            <a:ext cx="2450592" cy="1517904"/>
          </a:xfrm>
          <a:prstGeom prst="rect">
            <a:avLst/>
          </a:prstGeom>
          <a:solidFill>
            <a:srgbClr val="FBEAE7"/>
          </a:solidFill>
          <a:ln w="12700">
            <a:solidFill>
              <a:srgbClr val="E6B6AE"/>
            </a:solidFill>
            <a:prstDash val="solid"/>
          </a:ln>
        </p:spPr>
      </p:sp>
      <p:sp>
        <p:nvSpPr>
          <p:cNvPr id="28" name="Shape 21"/>
          <p:cNvSpPr/>
          <p:nvPr/>
        </p:nvSpPr>
        <p:spPr>
          <a:xfrm>
            <a:off x="6309360" y="3127248"/>
            <a:ext cx="82296" cy="1517904"/>
          </a:xfrm>
          <a:prstGeom prst="rect">
            <a:avLst/>
          </a:prstGeom>
          <a:solidFill>
            <a:srgbClr val="C0392B"/>
          </a:solidFill>
          <a:ln/>
        </p:spPr>
      </p:sp>
      <p:sp>
        <p:nvSpPr>
          <p:cNvPr id="29" name="Shape 22"/>
          <p:cNvSpPr/>
          <p:nvPr/>
        </p:nvSpPr>
        <p:spPr>
          <a:xfrm>
            <a:off x="6510528" y="3291840"/>
            <a:ext cx="310896" cy="310896"/>
          </a:xfrm>
          <a:prstGeom prst="ellipse">
            <a:avLst/>
          </a:prstGeom>
          <a:solidFill>
            <a:srgbClr val="C0392B"/>
          </a:solidFill>
          <a:ln/>
        </p:spPr>
      </p:sp>
      <p:pic>
        <p:nvPicPr>
          <p:cNvPr id="30" name="Image 5" descr="preencoded.png"/>
          <p:cNvPicPr>
            <a:picLocks noChangeAspect="1"/>
          </p:cNvPicPr>
          <p:nvPr/>
        </p:nvPicPr>
        <p:blipFill>
          <a:blip r:embed="rId7"/>
          <a:stretch>
            <a:fillRect/>
          </a:stretch>
        </p:blipFill>
        <p:spPr>
          <a:xfrm>
            <a:off x="6574536" y="3355848"/>
            <a:ext cx="182880" cy="182880"/>
          </a:xfrm>
          <a:prstGeom prst="rect">
            <a:avLst/>
          </a:prstGeom>
        </p:spPr>
      </p:pic>
      <p:sp>
        <p:nvSpPr>
          <p:cNvPr id="31" name="Text 23"/>
          <p:cNvSpPr/>
          <p:nvPr/>
        </p:nvSpPr>
        <p:spPr>
          <a:xfrm>
            <a:off x="6949440" y="3273552"/>
            <a:ext cx="1627632" cy="1243584"/>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Neonate (&lt;28 days)</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Notifiable — refer the same day</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Can scar / blind; treat &amp; swab</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Test parents for STIs</a:t>
            </a:r>
            <a:endParaRPr lang="en-US" sz="1250" dirty="0"/>
          </a:p>
        </p:txBody>
      </p:sp>
      <p:sp>
        <p:nvSpPr>
          <p:cNvPr id="32" name="Text 24"/>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33" name="Text 25"/>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12</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CASE · RED EYE + PAIN</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Corneal ulcer &amp; herpetic keratitis</a:t>
            </a:r>
            <a:endParaRPr lang="en-US" sz="2600" dirty="0"/>
          </a:p>
        </p:txBody>
      </p:sp>
      <p:sp>
        <p:nvSpPr>
          <p:cNvPr id="6" name="Shape 4"/>
          <p:cNvSpPr/>
          <p:nvPr/>
        </p:nvSpPr>
        <p:spPr>
          <a:xfrm>
            <a:off x="384048" y="1371600"/>
            <a:ext cx="8375904" cy="566928"/>
          </a:xfrm>
          <a:prstGeom prst="rect">
            <a:avLst/>
          </a:prstGeom>
          <a:solidFill>
            <a:srgbClr val="0E2A47"/>
          </a:solidFill>
          <a:ln/>
        </p:spPr>
      </p:sp>
      <p:sp>
        <p:nvSpPr>
          <p:cNvPr id="7" name="Text 5"/>
          <p:cNvSpPr/>
          <p:nvPr/>
        </p:nvSpPr>
        <p:spPr>
          <a:xfrm>
            <a:off x="585216" y="1371600"/>
            <a:ext cx="7955280" cy="566928"/>
          </a:xfrm>
          <a:prstGeom prst="rect">
            <a:avLst/>
          </a:prstGeom>
          <a:noFill/>
          <a:ln/>
        </p:spPr>
        <p:txBody>
          <a:bodyPr wrap="square" lIns="0" tIns="0" rIns="0" bIns="0" rtlCol="0" anchor="ctr"/>
          <a:lstStyle/>
          <a:p>
            <a:pPr marL="0" indent="0">
              <a:lnSpc>
                <a:spcPct val="100000"/>
              </a:lnSpc>
              <a:buNone/>
            </a:pPr>
            <a:r>
              <a:rPr lang="en-US" sz="1050" b="1" dirty="0">
                <a:solidFill>
                  <a:srgbClr val="E8770E"/>
                </a:solidFill>
                <a:latin typeface="Calibri" pitchFamily="34" charset="0"/>
                <a:ea typeface="Calibri" pitchFamily="34" charset="-122"/>
                <a:cs typeface="Calibri" pitchFamily="34" charset="-120"/>
              </a:rPr>
              <a:t>THE CASE   </a:t>
            </a:r>
            <a:r>
              <a:rPr lang="en-US" sz="1150" i="1" dirty="0">
                <a:solidFill>
                  <a:srgbClr val="E8EEF5"/>
                </a:solidFill>
                <a:latin typeface="Calibri" pitchFamily="34" charset="0"/>
                <a:ea typeface="Calibri" pitchFamily="34" charset="-122"/>
                <a:cs typeface="Calibri" pitchFamily="34" charset="-120"/>
              </a:rPr>
              <a:t>A red eye was treated with steroid-antibiotic drops. Three days later vision is blurred, the eye more painful and intolerant of light.</a:t>
            </a:r>
            <a:endParaRPr lang="en-US" sz="1050" dirty="0"/>
          </a:p>
        </p:txBody>
      </p:sp>
      <p:sp>
        <p:nvSpPr>
          <p:cNvPr id="8" name="Shape 6"/>
          <p:cNvSpPr/>
          <p:nvPr/>
        </p:nvSpPr>
        <p:spPr>
          <a:xfrm>
            <a:off x="384048" y="2389197"/>
            <a:ext cx="2926080" cy="1704703"/>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9" name="Image 0" descr="img/image13.jpeg"/>
          <p:cNvPicPr>
            <a:picLocks noChangeAspect="1"/>
          </p:cNvPicPr>
          <p:nvPr/>
        </p:nvPicPr>
        <p:blipFill>
          <a:blip r:embed="rId3"/>
          <a:stretch>
            <a:fillRect/>
          </a:stretch>
        </p:blipFill>
        <p:spPr>
          <a:xfrm>
            <a:off x="448056" y="2453205"/>
            <a:ext cx="2798064" cy="1576687"/>
          </a:xfrm>
          <a:prstGeom prst="rect">
            <a:avLst/>
          </a:prstGeom>
        </p:spPr>
      </p:pic>
      <p:sp>
        <p:nvSpPr>
          <p:cNvPr id="10" name="Text 7"/>
          <p:cNvSpPr/>
          <p:nvPr/>
        </p:nvSpPr>
        <p:spPr>
          <a:xfrm>
            <a:off x="246888" y="4107615"/>
            <a:ext cx="320040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Dendritic ulcer — fluorescein stain</a:t>
            </a:r>
            <a:endParaRPr lang="en-US" sz="900" dirty="0"/>
          </a:p>
        </p:txBody>
      </p:sp>
      <p:sp>
        <p:nvSpPr>
          <p:cNvPr id="11" name="Shape 8"/>
          <p:cNvSpPr/>
          <p:nvPr/>
        </p:nvSpPr>
        <p:spPr>
          <a:xfrm>
            <a:off x="3456432" y="2084832"/>
            <a:ext cx="2542032" cy="22860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2" name="Shape 9"/>
          <p:cNvSpPr/>
          <p:nvPr/>
        </p:nvSpPr>
        <p:spPr>
          <a:xfrm>
            <a:off x="3456432" y="2084832"/>
            <a:ext cx="91440" cy="2286000"/>
          </a:xfrm>
          <a:prstGeom prst="rect">
            <a:avLst/>
          </a:prstGeom>
          <a:solidFill>
            <a:srgbClr val="E8770E"/>
          </a:solidFill>
          <a:ln/>
        </p:spPr>
      </p:sp>
      <p:sp>
        <p:nvSpPr>
          <p:cNvPr id="13" name="Text 10"/>
          <p:cNvSpPr/>
          <p:nvPr/>
        </p:nvSpPr>
        <p:spPr>
          <a:xfrm>
            <a:off x="3694176" y="2249424"/>
            <a:ext cx="2157984" cy="197510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What you're seeing</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Painful red eye, watering, photophobia</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Fluorescein shows a branching (dendritic) ulcer = herpes simplex</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Causes: HSV, bacteria, contact lenses, trauma, dry/exposed cornea</a:t>
            </a:r>
            <a:endParaRPr lang="en-US" sz="1350" dirty="0"/>
          </a:p>
        </p:txBody>
      </p:sp>
      <p:sp>
        <p:nvSpPr>
          <p:cNvPr id="14" name="Shape 11"/>
          <p:cNvSpPr/>
          <p:nvPr/>
        </p:nvSpPr>
        <p:spPr>
          <a:xfrm>
            <a:off x="6144768" y="2084832"/>
            <a:ext cx="2615184" cy="1078992"/>
          </a:xfrm>
          <a:prstGeom prst="rect">
            <a:avLst/>
          </a:prstGeom>
          <a:solidFill>
            <a:srgbClr val="FBEAE7"/>
          </a:solidFill>
          <a:ln w="12700">
            <a:solidFill>
              <a:srgbClr val="E6B6AE"/>
            </a:solidFill>
            <a:prstDash val="solid"/>
          </a:ln>
        </p:spPr>
      </p:sp>
      <p:sp>
        <p:nvSpPr>
          <p:cNvPr id="15" name="Shape 12"/>
          <p:cNvSpPr/>
          <p:nvPr/>
        </p:nvSpPr>
        <p:spPr>
          <a:xfrm>
            <a:off x="6144768" y="2084832"/>
            <a:ext cx="82296" cy="1078992"/>
          </a:xfrm>
          <a:prstGeom prst="rect">
            <a:avLst/>
          </a:prstGeom>
          <a:solidFill>
            <a:srgbClr val="C0392B"/>
          </a:solidFill>
          <a:ln/>
        </p:spPr>
      </p:sp>
      <p:sp>
        <p:nvSpPr>
          <p:cNvPr id="16" name="Text 13"/>
          <p:cNvSpPr/>
          <p:nvPr/>
        </p:nvSpPr>
        <p:spPr>
          <a:xfrm>
            <a:off x="6345936" y="2231136"/>
            <a:ext cx="2231136" cy="804672"/>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Never steroids on a dendritic ulcer</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Topical steroids turn it into a sight-threatening geographic ulcer. This is the classic trap.</a:t>
            </a:r>
            <a:endParaRPr lang="en-US" sz="1250" dirty="0"/>
          </a:p>
        </p:txBody>
      </p:sp>
      <p:sp>
        <p:nvSpPr>
          <p:cNvPr id="17" name="Shape 14"/>
          <p:cNvSpPr/>
          <p:nvPr/>
        </p:nvSpPr>
        <p:spPr>
          <a:xfrm>
            <a:off x="6144768" y="3273552"/>
            <a:ext cx="2615184" cy="1097280"/>
          </a:xfrm>
          <a:prstGeom prst="rect">
            <a:avLst/>
          </a:prstGeom>
          <a:solidFill>
            <a:srgbClr val="E5F2F1"/>
          </a:solidFill>
          <a:ln w="12700">
            <a:solidFill>
              <a:srgbClr val="BFDAD7"/>
            </a:solidFill>
            <a:prstDash val="solid"/>
          </a:ln>
        </p:spPr>
      </p:sp>
      <p:sp>
        <p:nvSpPr>
          <p:cNvPr id="18" name="Shape 15"/>
          <p:cNvSpPr/>
          <p:nvPr/>
        </p:nvSpPr>
        <p:spPr>
          <a:xfrm>
            <a:off x="6144768" y="3273552"/>
            <a:ext cx="82296" cy="1097280"/>
          </a:xfrm>
          <a:prstGeom prst="rect">
            <a:avLst/>
          </a:prstGeom>
          <a:solidFill>
            <a:srgbClr val="12877F"/>
          </a:solidFill>
          <a:ln/>
        </p:spPr>
      </p:sp>
      <p:sp>
        <p:nvSpPr>
          <p:cNvPr id="19" name="Shape 16"/>
          <p:cNvSpPr/>
          <p:nvPr/>
        </p:nvSpPr>
        <p:spPr>
          <a:xfrm>
            <a:off x="6345936" y="3438144"/>
            <a:ext cx="310896" cy="310896"/>
          </a:xfrm>
          <a:prstGeom prst="ellipse">
            <a:avLst/>
          </a:prstGeom>
          <a:solidFill>
            <a:srgbClr val="12877F"/>
          </a:solidFill>
          <a:ln/>
        </p:spPr>
      </p:sp>
      <p:pic>
        <p:nvPicPr>
          <p:cNvPr id="20" name="Image 1" descr="preencoded.png"/>
          <p:cNvPicPr>
            <a:picLocks noChangeAspect="1"/>
          </p:cNvPicPr>
          <p:nvPr/>
        </p:nvPicPr>
        <p:blipFill>
          <a:blip r:embed="rId4"/>
          <a:stretch>
            <a:fillRect/>
          </a:stretch>
        </p:blipFill>
        <p:spPr>
          <a:xfrm>
            <a:off x="6409944" y="3502152"/>
            <a:ext cx="182880" cy="182880"/>
          </a:xfrm>
          <a:prstGeom prst="rect">
            <a:avLst/>
          </a:prstGeom>
        </p:spPr>
      </p:pic>
      <p:sp>
        <p:nvSpPr>
          <p:cNvPr id="21" name="Text 17"/>
          <p:cNvSpPr/>
          <p:nvPr/>
        </p:nvSpPr>
        <p:spPr>
          <a:xfrm>
            <a:off x="6784848" y="3419856"/>
            <a:ext cx="1792224" cy="82296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0C5F59"/>
                </a:solidFill>
                <a:latin typeface="Calibri" pitchFamily="34" charset="0"/>
                <a:ea typeface="Calibri" pitchFamily="34" charset="-122"/>
                <a:cs typeface="Calibri" pitchFamily="34" charset="-120"/>
              </a:rPr>
              <a:t>Treat &amp; refer</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Topical aciclovir for HSV dendritic ulcer</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Refer ALL corneal ulcers urgently — sight threat</a:t>
            </a:r>
            <a:endParaRPr lang="en-US" sz="1250" dirty="0"/>
          </a:p>
        </p:txBody>
      </p:sp>
      <p:sp>
        <p:nvSpPr>
          <p:cNvPr id="22" name="Text 18"/>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3" name="Text 19"/>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13</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CASE · RED EYE + PAIN</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Anterior uveitis (iritis)</a:t>
            </a:r>
            <a:endParaRPr lang="en-US" sz="2600" dirty="0"/>
          </a:p>
        </p:txBody>
      </p:sp>
      <p:sp>
        <p:nvSpPr>
          <p:cNvPr id="6" name="Shape 4"/>
          <p:cNvSpPr/>
          <p:nvPr/>
        </p:nvSpPr>
        <p:spPr>
          <a:xfrm>
            <a:off x="551033" y="1481328"/>
            <a:ext cx="2637830" cy="187452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25.jpeg"/>
          <p:cNvPicPr>
            <a:picLocks noChangeAspect="1"/>
          </p:cNvPicPr>
          <p:nvPr/>
        </p:nvPicPr>
        <p:blipFill>
          <a:blip r:embed="rId3"/>
          <a:stretch>
            <a:fillRect/>
          </a:stretch>
        </p:blipFill>
        <p:spPr>
          <a:xfrm>
            <a:off x="615041" y="1545336"/>
            <a:ext cx="2509814" cy="1746504"/>
          </a:xfrm>
          <a:prstGeom prst="rect">
            <a:avLst/>
          </a:prstGeom>
        </p:spPr>
      </p:pic>
      <p:sp>
        <p:nvSpPr>
          <p:cNvPr id="8" name="Text 5"/>
          <p:cNvSpPr/>
          <p:nvPr/>
        </p:nvSpPr>
        <p:spPr>
          <a:xfrm>
            <a:off x="246888" y="3369564"/>
            <a:ext cx="324612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Ciliary flush + small irregular pupil</a:t>
            </a:r>
            <a:endParaRPr lang="en-US" sz="900" dirty="0"/>
          </a:p>
        </p:txBody>
      </p:sp>
      <p:sp>
        <p:nvSpPr>
          <p:cNvPr id="9" name="Shape 6"/>
          <p:cNvSpPr/>
          <p:nvPr/>
        </p:nvSpPr>
        <p:spPr>
          <a:xfrm>
            <a:off x="519125" y="3694176"/>
            <a:ext cx="1156311" cy="932688"/>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26.jpeg"/>
          <p:cNvPicPr>
            <a:picLocks noChangeAspect="1"/>
          </p:cNvPicPr>
          <p:nvPr/>
        </p:nvPicPr>
        <p:blipFill>
          <a:blip r:embed="rId4"/>
          <a:stretch>
            <a:fillRect/>
          </a:stretch>
        </p:blipFill>
        <p:spPr>
          <a:xfrm>
            <a:off x="564845" y="3739896"/>
            <a:ext cx="1064871" cy="841248"/>
          </a:xfrm>
          <a:prstGeom prst="rect">
            <a:avLst/>
          </a:prstGeom>
        </p:spPr>
      </p:pic>
      <p:sp>
        <p:nvSpPr>
          <p:cNvPr id="11" name="Text 7"/>
          <p:cNvSpPr/>
          <p:nvPr/>
        </p:nvSpPr>
        <p:spPr>
          <a:xfrm>
            <a:off x="246888" y="4640580"/>
            <a:ext cx="1700784"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Hypopyon</a:t>
            </a:r>
            <a:endParaRPr lang="en-US" sz="850" dirty="0"/>
          </a:p>
        </p:txBody>
      </p:sp>
      <p:sp>
        <p:nvSpPr>
          <p:cNvPr id="12" name="Shape 8"/>
          <p:cNvSpPr/>
          <p:nvPr/>
        </p:nvSpPr>
        <p:spPr>
          <a:xfrm>
            <a:off x="2015005" y="3694176"/>
            <a:ext cx="1255222" cy="932688"/>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3" name="Image 2" descr="img/image27.jpeg"/>
          <p:cNvPicPr>
            <a:picLocks noChangeAspect="1"/>
          </p:cNvPicPr>
          <p:nvPr/>
        </p:nvPicPr>
        <p:blipFill>
          <a:blip r:embed="rId5"/>
          <a:stretch>
            <a:fillRect/>
          </a:stretch>
        </p:blipFill>
        <p:spPr>
          <a:xfrm>
            <a:off x="2060725" y="3739896"/>
            <a:ext cx="1163782" cy="841248"/>
          </a:xfrm>
          <a:prstGeom prst="rect">
            <a:avLst/>
          </a:prstGeom>
        </p:spPr>
      </p:pic>
      <p:sp>
        <p:nvSpPr>
          <p:cNvPr id="14" name="Text 9"/>
          <p:cNvSpPr/>
          <p:nvPr/>
        </p:nvSpPr>
        <p:spPr>
          <a:xfrm>
            <a:off x="1792224" y="4640580"/>
            <a:ext cx="1700784"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Secondary cataract</a:t>
            </a:r>
            <a:endParaRPr lang="en-US" sz="850" dirty="0"/>
          </a:p>
        </p:txBody>
      </p:sp>
      <p:sp>
        <p:nvSpPr>
          <p:cNvPr id="15" name="Shape 10"/>
          <p:cNvSpPr/>
          <p:nvPr/>
        </p:nvSpPr>
        <p:spPr>
          <a:xfrm>
            <a:off x="3520440" y="1481328"/>
            <a:ext cx="2560320" cy="27432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6" name="Shape 11"/>
          <p:cNvSpPr/>
          <p:nvPr/>
        </p:nvSpPr>
        <p:spPr>
          <a:xfrm>
            <a:off x="3520440" y="1481328"/>
            <a:ext cx="91440" cy="2743200"/>
          </a:xfrm>
          <a:prstGeom prst="rect">
            <a:avLst/>
          </a:prstGeom>
          <a:solidFill>
            <a:srgbClr val="E8770E"/>
          </a:solidFill>
          <a:ln/>
        </p:spPr>
      </p:sp>
      <p:sp>
        <p:nvSpPr>
          <p:cNvPr id="17" name="Text 12"/>
          <p:cNvSpPr/>
          <p:nvPr/>
        </p:nvSpPr>
        <p:spPr>
          <a:xfrm>
            <a:off x="3758184" y="1645920"/>
            <a:ext cx="2176272" cy="243230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The story it tells</a:t>
            </a:r>
            <a:endParaRPr lang="en-US" sz="1350" dirty="0"/>
          </a:p>
          <a:p>
            <a:pPr marL="0" indent="0">
              <a:lnSpc>
                <a:spcPct val="103000"/>
              </a:lnSpc>
              <a:spcAft>
                <a:spcPts val="500"/>
              </a:spcAft>
              <a:buNone/>
            </a:pPr>
            <a:r>
              <a:rPr lang="en-US" sz="1050" b="1" dirty="0">
                <a:solidFill>
                  <a:srgbClr val="1B2A3A"/>
                </a:solidFill>
                <a:latin typeface="Calibri" pitchFamily="34" charset="0"/>
                <a:ea typeface="Calibri" pitchFamily="34" charset="-122"/>
                <a:cs typeface="Calibri" pitchFamily="34" charset="-120"/>
              </a:rPr>
              <a:t>Pain → photophobia → blurred vision</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Deep ache, watering, ciliary flush (redness hugging the iris)</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Pupil small &amp; sluggish; may be irregular</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At risk: HLA-B27, ankylosing spondylitis, IBD, sarcoid, JIA, past attacks</a:t>
            </a:r>
            <a:endParaRPr lang="en-US" sz="1350" dirty="0"/>
          </a:p>
        </p:txBody>
      </p:sp>
      <p:sp>
        <p:nvSpPr>
          <p:cNvPr id="18" name="Shape 13"/>
          <p:cNvSpPr/>
          <p:nvPr/>
        </p:nvSpPr>
        <p:spPr>
          <a:xfrm>
            <a:off x="6217920" y="1481328"/>
            <a:ext cx="2542032" cy="1371600"/>
          </a:xfrm>
          <a:prstGeom prst="rect">
            <a:avLst/>
          </a:prstGeom>
          <a:solidFill>
            <a:srgbClr val="FBEAE7"/>
          </a:solidFill>
          <a:ln w="12700">
            <a:solidFill>
              <a:srgbClr val="E6B6AE"/>
            </a:solidFill>
            <a:prstDash val="solid"/>
          </a:ln>
        </p:spPr>
      </p:sp>
      <p:sp>
        <p:nvSpPr>
          <p:cNvPr id="19" name="Shape 14"/>
          <p:cNvSpPr/>
          <p:nvPr/>
        </p:nvSpPr>
        <p:spPr>
          <a:xfrm>
            <a:off x="6217920" y="1481328"/>
            <a:ext cx="82296" cy="1371600"/>
          </a:xfrm>
          <a:prstGeom prst="rect">
            <a:avLst/>
          </a:prstGeom>
          <a:solidFill>
            <a:srgbClr val="C0392B"/>
          </a:solidFill>
          <a:ln/>
        </p:spPr>
      </p:sp>
      <p:sp>
        <p:nvSpPr>
          <p:cNvPr id="20" name="Shape 15"/>
          <p:cNvSpPr/>
          <p:nvPr/>
        </p:nvSpPr>
        <p:spPr>
          <a:xfrm>
            <a:off x="6419088" y="1645920"/>
            <a:ext cx="310896" cy="310896"/>
          </a:xfrm>
          <a:prstGeom prst="ellipse">
            <a:avLst/>
          </a:prstGeom>
          <a:solidFill>
            <a:srgbClr val="C0392B"/>
          </a:solidFill>
          <a:ln/>
        </p:spPr>
      </p:sp>
      <p:pic>
        <p:nvPicPr>
          <p:cNvPr id="21" name="Image 3" descr="preencoded.png"/>
          <p:cNvPicPr>
            <a:picLocks noChangeAspect="1"/>
          </p:cNvPicPr>
          <p:nvPr/>
        </p:nvPicPr>
        <p:blipFill>
          <a:blip r:embed="rId6"/>
          <a:stretch>
            <a:fillRect/>
          </a:stretch>
        </p:blipFill>
        <p:spPr>
          <a:xfrm>
            <a:off x="6483096" y="1709928"/>
            <a:ext cx="182880" cy="182880"/>
          </a:xfrm>
          <a:prstGeom prst="rect">
            <a:avLst/>
          </a:prstGeom>
        </p:spPr>
      </p:pic>
      <p:sp>
        <p:nvSpPr>
          <p:cNvPr id="22" name="Text 16"/>
          <p:cNvSpPr/>
          <p:nvPr/>
        </p:nvSpPr>
        <p:spPr>
          <a:xfrm>
            <a:off x="6858000" y="1627632"/>
            <a:ext cx="1719072" cy="109728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Worsening signs = bad news</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Hypopyon (pus level)</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Keratic precipitates</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Falling vision</a:t>
            </a:r>
            <a:endParaRPr lang="en-US" sz="1250" dirty="0"/>
          </a:p>
        </p:txBody>
      </p:sp>
      <p:sp>
        <p:nvSpPr>
          <p:cNvPr id="23" name="Shape 17"/>
          <p:cNvSpPr/>
          <p:nvPr/>
        </p:nvSpPr>
        <p:spPr>
          <a:xfrm>
            <a:off x="6217920" y="2962656"/>
            <a:ext cx="2542032" cy="1261872"/>
          </a:xfrm>
          <a:prstGeom prst="rect">
            <a:avLst/>
          </a:prstGeom>
          <a:solidFill>
            <a:srgbClr val="FCEEDD"/>
          </a:solidFill>
          <a:ln w="12700">
            <a:solidFill>
              <a:srgbClr val="EBC79B"/>
            </a:solidFill>
            <a:prstDash val="solid"/>
          </a:ln>
        </p:spPr>
      </p:sp>
      <p:sp>
        <p:nvSpPr>
          <p:cNvPr id="24" name="Shape 18"/>
          <p:cNvSpPr/>
          <p:nvPr/>
        </p:nvSpPr>
        <p:spPr>
          <a:xfrm>
            <a:off x="6217920" y="2962656"/>
            <a:ext cx="82296" cy="1261872"/>
          </a:xfrm>
          <a:prstGeom prst="rect">
            <a:avLst/>
          </a:prstGeom>
          <a:solidFill>
            <a:srgbClr val="E8770E"/>
          </a:solidFill>
          <a:ln/>
        </p:spPr>
      </p:sp>
      <p:sp>
        <p:nvSpPr>
          <p:cNvPr id="25" name="Text 19"/>
          <p:cNvSpPr/>
          <p:nvPr/>
        </p:nvSpPr>
        <p:spPr>
          <a:xfrm>
            <a:off x="6419088" y="3108960"/>
            <a:ext cx="2157984" cy="987552"/>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B85C00"/>
                </a:solidFill>
                <a:latin typeface="Calibri" pitchFamily="34" charset="0"/>
                <a:ea typeface="Calibri" pitchFamily="34" charset="-122"/>
                <a:cs typeface="Calibri" pitchFamily="34" charset="-120"/>
              </a:rPr>
              <a:t>Refer all — same day</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Specialist confirms with slit-lamp; treated with steroid + dilating drops.</a:t>
            </a:r>
            <a:endParaRPr lang="en-US" sz="1250" dirty="0"/>
          </a:p>
        </p:txBody>
      </p:sp>
      <p:sp>
        <p:nvSpPr>
          <p:cNvPr id="26" name="Text 20"/>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7" name="Text 21"/>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14</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EMERGENCY · RED EYE + PAIN</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Acute angle-closure glaucoma</a:t>
            </a:r>
            <a:endParaRPr lang="en-US" sz="2600" dirty="0"/>
          </a:p>
        </p:txBody>
      </p:sp>
      <p:sp>
        <p:nvSpPr>
          <p:cNvPr id="6" name="Shape 4"/>
          <p:cNvSpPr/>
          <p:nvPr/>
        </p:nvSpPr>
        <p:spPr>
          <a:xfrm>
            <a:off x="384048" y="1371600"/>
            <a:ext cx="8375904" cy="548640"/>
          </a:xfrm>
          <a:prstGeom prst="rect">
            <a:avLst/>
          </a:prstGeom>
          <a:solidFill>
            <a:srgbClr val="0E2A47"/>
          </a:solidFill>
          <a:ln/>
        </p:spPr>
      </p:sp>
      <p:sp>
        <p:nvSpPr>
          <p:cNvPr id="7" name="Text 5"/>
          <p:cNvSpPr/>
          <p:nvPr/>
        </p:nvSpPr>
        <p:spPr>
          <a:xfrm>
            <a:off x="585216" y="1371600"/>
            <a:ext cx="7955280" cy="548640"/>
          </a:xfrm>
          <a:prstGeom prst="rect">
            <a:avLst/>
          </a:prstGeom>
          <a:noFill/>
          <a:ln/>
        </p:spPr>
        <p:txBody>
          <a:bodyPr wrap="square" lIns="0" tIns="0" rIns="0" bIns="0" rtlCol="0" anchor="ctr"/>
          <a:lstStyle/>
          <a:p>
            <a:pPr marL="0" indent="0">
              <a:buNone/>
            </a:pPr>
            <a:r>
              <a:rPr lang="en-US" sz="1050" b="1" dirty="0">
                <a:solidFill>
                  <a:srgbClr val="E8770E"/>
                </a:solidFill>
                <a:latin typeface="Calibri" pitchFamily="34" charset="0"/>
                <a:ea typeface="Calibri" pitchFamily="34" charset="-122"/>
                <a:cs typeface="Calibri" pitchFamily="34" charset="-120"/>
              </a:rPr>
              <a:t>THE CASE   </a:t>
            </a:r>
            <a:r>
              <a:rPr lang="en-US" sz="1150" i="1" dirty="0">
                <a:solidFill>
                  <a:srgbClr val="E8EEF5"/>
                </a:solidFill>
                <a:latin typeface="Calibri" pitchFamily="34" charset="0"/>
                <a:ea typeface="Calibri" pitchFamily="34" charset="-122"/>
                <a:cs typeface="Calibri" pitchFamily="34" charset="-120"/>
              </a:rPr>
              <a:t>67-year-old, severe pain in one eye for 12 hours, blurred vision, now a throbbing headache and vomiting.</a:t>
            </a:r>
            <a:endParaRPr lang="en-US" sz="1050" dirty="0"/>
          </a:p>
        </p:txBody>
      </p:sp>
      <p:sp>
        <p:nvSpPr>
          <p:cNvPr id="8" name="Shape 6"/>
          <p:cNvSpPr/>
          <p:nvPr/>
        </p:nvSpPr>
        <p:spPr>
          <a:xfrm>
            <a:off x="384048" y="2170477"/>
            <a:ext cx="2743200" cy="215128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9" name="Image 0" descr="img/image28.jpeg"/>
          <p:cNvPicPr>
            <a:picLocks noChangeAspect="1"/>
          </p:cNvPicPr>
          <p:nvPr/>
        </p:nvPicPr>
        <p:blipFill>
          <a:blip r:embed="rId3"/>
          <a:stretch>
            <a:fillRect/>
          </a:stretch>
        </p:blipFill>
        <p:spPr>
          <a:xfrm>
            <a:off x="448056" y="2234485"/>
            <a:ext cx="2615184" cy="2023270"/>
          </a:xfrm>
          <a:prstGeom prst="rect">
            <a:avLst/>
          </a:prstGeom>
        </p:spPr>
      </p:pic>
      <p:sp>
        <p:nvSpPr>
          <p:cNvPr id="10" name="Text 7"/>
          <p:cNvSpPr/>
          <p:nvPr/>
        </p:nvSpPr>
        <p:spPr>
          <a:xfrm>
            <a:off x="246888" y="4335479"/>
            <a:ext cx="301752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Red eye, hazy cornea, fixed mid-dilated oval pupil</a:t>
            </a:r>
            <a:endParaRPr lang="en-US" sz="900" dirty="0"/>
          </a:p>
        </p:txBody>
      </p:sp>
      <p:sp>
        <p:nvSpPr>
          <p:cNvPr id="11" name="Shape 8"/>
          <p:cNvSpPr/>
          <p:nvPr/>
        </p:nvSpPr>
        <p:spPr>
          <a:xfrm>
            <a:off x="3291840" y="2084832"/>
            <a:ext cx="2697480" cy="230428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2" name="Shape 9"/>
          <p:cNvSpPr/>
          <p:nvPr/>
        </p:nvSpPr>
        <p:spPr>
          <a:xfrm>
            <a:off x="3291840" y="2084832"/>
            <a:ext cx="91440" cy="2304288"/>
          </a:xfrm>
          <a:prstGeom prst="rect">
            <a:avLst/>
          </a:prstGeom>
          <a:solidFill>
            <a:srgbClr val="E8770E"/>
          </a:solidFill>
          <a:ln/>
        </p:spPr>
      </p:sp>
      <p:sp>
        <p:nvSpPr>
          <p:cNvPr id="13" name="Text 10"/>
          <p:cNvSpPr/>
          <p:nvPr/>
        </p:nvSpPr>
        <p:spPr>
          <a:xfrm>
            <a:off x="3529584" y="2249424"/>
            <a:ext cx="2313432" cy="1993392"/>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Spot it fast</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Often evening onset; age 50+, long-sighted</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Severe pain + haloes around lights</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Cloudy ("steamy") cornea, hard eye</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Nausea/vomiting can mimic an acute abdomen</a:t>
            </a:r>
            <a:endParaRPr lang="en-US" sz="1350" dirty="0"/>
          </a:p>
        </p:txBody>
      </p:sp>
      <p:sp>
        <p:nvSpPr>
          <p:cNvPr id="14" name="Shape 11"/>
          <p:cNvSpPr/>
          <p:nvPr/>
        </p:nvSpPr>
        <p:spPr>
          <a:xfrm>
            <a:off x="6144768" y="2084832"/>
            <a:ext cx="2615184" cy="1060704"/>
          </a:xfrm>
          <a:prstGeom prst="rect">
            <a:avLst/>
          </a:prstGeom>
          <a:solidFill>
            <a:srgbClr val="FFF7E2"/>
          </a:solidFill>
          <a:ln w="12700">
            <a:solidFill>
              <a:srgbClr val="EAD49B"/>
            </a:solidFill>
            <a:prstDash val="solid"/>
          </a:ln>
        </p:spPr>
      </p:sp>
      <p:sp>
        <p:nvSpPr>
          <p:cNvPr id="15" name="Shape 12"/>
          <p:cNvSpPr/>
          <p:nvPr/>
        </p:nvSpPr>
        <p:spPr>
          <a:xfrm>
            <a:off x="6144768" y="2084832"/>
            <a:ext cx="82296" cy="1060704"/>
          </a:xfrm>
          <a:prstGeom prst="rect">
            <a:avLst/>
          </a:prstGeom>
          <a:solidFill>
            <a:srgbClr val="E0A100"/>
          </a:solidFill>
          <a:ln/>
        </p:spPr>
      </p:sp>
      <p:sp>
        <p:nvSpPr>
          <p:cNvPr id="16" name="Text 13"/>
          <p:cNvSpPr/>
          <p:nvPr/>
        </p:nvSpPr>
        <p:spPr>
          <a:xfrm>
            <a:off x="6345936" y="2231136"/>
            <a:ext cx="2231136" cy="786384"/>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Why it happens</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Drainage angle blocks like a plughole — pressure rockets and the optic nerve suffers within hours.</a:t>
            </a:r>
            <a:endParaRPr lang="en-US" sz="1250" dirty="0"/>
          </a:p>
        </p:txBody>
      </p:sp>
      <p:sp>
        <p:nvSpPr>
          <p:cNvPr id="17" name="Shape 14"/>
          <p:cNvSpPr/>
          <p:nvPr/>
        </p:nvSpPr>
        <p:spPr>
          <a:xfrm>
            <a:off x="6144768" y="3255264"/>
            <a:ext cx="2615184" cy="1133856"/>
          </a:xfrm>
          <a:prstGeom prst="rect">
            <a:avLst/>
          </a:prstGeom>
          <a:solidFill>
            <a:srgbClr val="FBEAE7"/>
          </a:solidFill>
          <a:ln w="12700">
            <a:solidFill>
              <a:srgbClr val="E6B6AE"/>
            </a:solidFill>
            <a:prstDash val="solid"/>
          </a:ln>
        </p:spPr>
      </p:sp>
      <p:sp>
        <p:nvSpPr>
          <p:cNvPr id="18" name="Shape 15"/>
          <p:cNvSpPr/>
          <p:nvPr/>
        </p:nvSpPr>
        <p:spPr>
          <a:xfrm>
            <a:off x="6144768" y="3255264"/>
            <a:ext cx="82296" cy="1133856"/>
          </a:xfrm>
          <a:prstGeom prst="rect">
            <a:avLst/>
          </a:prstGeom>
          <a:solidFill>
            <a:srgbClr val="C0392B"/>
          </a:solidFill>
          <a:ln/>
        </p:spPr>
      </p:sp>
      <p:sp>
        <p:nvSpPr>
          <p:cNvPr id="19" name="Text 16"/>
          <p:cNvSpPr/>
          <p:nvPr/>
        </p:nvSpPr>
        <p:spPr>
          <a:xfrm>
            <a:off x="6345936" y="3401568"/>
            <a:ext cx="2231136" cy="859536"/>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Refer immediately — day or night</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Same-day eye emergency. Refer even if pain spontaneously settles.</a:t>
            </a:r>
            <a:endParaRPr lang="en-US" sz="1250" dirty="0"/>
          </a:p>
        </p:txBody>
      </p:sp>
      <p:sp>
        <p:nvSpPr>
          <p:cNvPr id="20" name="Text 17"/>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1" name="Text 18"/>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15</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RED EYE · LOCALISED</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Episcleritis vs scleritis</a:t>
            </a:r>
            <a:endParaRPr lang="en-US" sz="2600" dirty="0"/>
          </a:p>
        </p:txBody>
      </p:sp>
      <p:sp>
        <p:nvSpPr>
          <p:cNvPr id="6" name="Shape 4"/>
          <p:cNvSpPr/>
          <p:nvPr/>
        </p:nvSpPr>
        <p:spPr>
          <a:xfrm>
            <a:off x="549528" y="1554480"/>
            <a:ext cx="2412240" cy="182880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39.jpeg"/>
          <p:cNvPicPr>
            <a:picLocks noChangeAspect="1"/>
          </p:cNvPicPr>
          <p:nvPr/>
        </p:nvPicPr>
        <p:blipFill>
          <a:blip r:embed="rId3"/>
          <a:stretch>
            <a:fillRect/>
          </a:stretch>
        </p:blipFill>
        <p:spPr>
          <a:xfrm>
            <a:off x="613536" y="1618488"/>
            <a:ext cx="2284224" cy="1700784"/>
          </a:xfrm>
          <a:prstGeom prst="rect">
            <a:avLst/>
          </a:prstGeom>
        </p:spPr>
      </p:pic>
      <p:sp>
        <p:nvSpPr>
          <p:cNvPr id="8" name="Text 5"/>
          <p:cNvSpPr/>
          <p:nvPr/>
        </p:nvSpPr>
        <p:spPr>
          <a:xfrm>
            <a:off x="246888" y="3396996"/>
            <a:ext cx="301752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Localised sectoral redness</a:t>
            </a:r>
            <a:endParaRPr lang="en-US" sz="900" dirty="0"/>
          </a:p>
        </p:txBody>
      </p:sp>
      <p:sp>
        <p:nvSpPr>
          <p:cNvPr id="9" name="Shape 6"/>
          <p:cNvSpPr/>
          <p:nvPr/>
        </p:nvSpPr>
        <p:spPr>
          <a:xfrm>
            <a:off x="3291840" y="1481328"/>
            <a:ext cx="2697480" cy="3200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7"/>
          <p:cNvSpPr/>
          <p:nvPr/>
        </p:nvSpPr>
        <p:spPr>
          <a:xfrm>
            <a:off x="3291840" y="1481328"/>
            <a:ext cx="91440" cy="3200400"/>
          </a:xfrm>
          <a:prstGeom prst="rect">
            <a:avLst/>
          </a:prstGeom>
          <a:solidFill>
            <a:srgbClr val="12877F"/>
          </a:solidFill>
          <a:ln/>
        </p:spPr>
      </p:sp>
      <p:sp>
        <p:nvSpPr>
          <p:cNvPr id="11" name="Text 8"/>
          <p:cNvSpPr/>
          <p:nvPr/>
        </p:nvSpPr>
        <p:spPr>
          <a:xfrm>
            <a:off x="3529584" y="1645920"/>
            <a:ext cx="2313432" cy="288950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Episcleritis — mild</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Localised redness, mild or no pain</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No discharge; vision normal</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Usually idiopathic &amp; self-limiting</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Lubricants ± topical NSAID; reassure</a:t>
            </a:r>
            <a:endParaRPr lang="en-US" sz="1350" dirty="0"/>
          </a:p>
        </p:txBody>
      </p:sp>
      <p:sp>
        <p:nvSpPr>
          <p:cNvPr id="12" name="Shape 9"/>
          <p:cNvSpPr/>
          <p:nvPr/>
        </p:nvSpPr>
        <p:spPr>
          <a:xfrm>
            <a:off x="6144768" y="1481328"/>
            <a:ext cx="2615184" cy="3200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3" name="Shape 10"/>
          <p:cNvSpPr/>
          <p:nvPr/>
        </p:nvSpPr>
        <p:spPr>
          <a:xfrm>
            <a:off x="6144768" y="1481328"/>
            <a:ext cx="91440" cy="3200400"/>
          </a:xfrm>
          <a:prstGeom prst="rect">
            <a:avLst/>
          </a:prstGeom>
          <a:solidFill>
            <a:srgbClr val="C0392B"/>
          </a:solidFill>
          <a:ln/>
        </p:spPr>
      </p:sp>
      <p:sp>
        <p:nvSpPr>
          <p:cNvPr id="14" name="Text 11"/>
          <p:cNvSpPr/>
          <p:nvPr/>
        </p:nvSpPr>
        <p:spPr>
          <a:xfrm>
            <a:off x="6382512" y="1645920"/>
            <a:ext cx="2231136" cy="288950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C0392B"/>
                </a:solidFill>
                <a:latin typeface="Calibri" pitchFamily="34" charset="0"/>
                <a:ea typeface="Calibri" pitchFamily="34" charset="-122"/>
                <a:cs typeface="Calibri" pitchFamily="34" charset="-120"/>
              </a:rPr>
              <a:t>Scleritis — dangerous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Severe, boring, deep ache (wakes from sleep)</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Often with rheumatoid / vasculitis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Risk of scleral perforation &amp; sight loss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Refer — needs systemic treatment</a:t>
            </a:r>
            <a:endParaRPr lang="en-US" sz="1350" dirty="0"/>
          </a:p>
        </p:txBody>
      </p:sp>
      <p:sp>
        <p:nvSpPr>
          <p:cNvPr id="15" name="Shape 12"/>
          <p:cNvSpPr/>
          <p:nvPr/>
        </p:nvSpPr>
        <p:spPr>
          <a:xfrm>
            <a:off x="384048" y="3529584"/>
            <a:ext cx="2743200" cy="1152144"/>
          </a:xfrm>
          <a:prstGeom prst="rect">
            <a:avLst/>
          </a:prstGeom>
          <a:solidFill>
            <a:srgbClr val="FFF7E2"/>
          </a:solidFill>
          <a:ln w="12700">
            <a:solidFill>
              <a:srgbClr val="EAD49B"/>
            </a:solidFill>
            <a:prstDash val="solid"/>
          </a:ln>
        </p:spPr>
      </p:sp>
      <p:sp>
        <p:nvSpPr>
          <p:cNvPr id="16" name="Shape 13"/>
          <p:cNvSpPr/>
          <p:nvPr/>
        </p:nvSpPr>
        <p:spPr>
          <a:xfrm>
            <a:off x="384048" y="3529584"/>
            <a:ext cx="82296" cy="1152144"/>
          </a:xfrm>
          <a:prstGeom prst="rect">
            <a:avLst/>
          </a:prstGeom>
          <a:solidFill>
            <a:srgbClr val="E0A100"/>
          </a:solidFill>
          <a:ln/>
        </p:spPr>
      </p:sp>
      <p:sp>
        <p:nvSpPr>
          <p:cNvPr id="17" name="Text 14"/>
          <p:cNvSpPr/>
          <p:nvPr/>
        </p:nvSpPr>
        <p:spPr>
          <a:xfrm>
            <a:off x="585216" y="3675888"/>
            <a:ext cx="2359152" cy="877824"/>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Quick test</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Phenylephrine drops blanch episcleral vessels (episcleritis) but not the deeper scleral vessels.</a:t>
            </a:r>
            <a:endParaRPr lang="en-US" sz="1250" dirty="0"/>
          </a:p>
        </p:txBody>
      </p:sp>
      <p:sp>
        <p:nvSpPr>
          <p:cNvPr id="18" name="Text 15"/>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9" name="Text 16"/>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16</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12877F"/>
                </a:solidFill>
                <a:latin typeface="Calibri" pitchFamily="34" charset="0"/>
                <a:ea typeface="Calibri" pitchFamily="34" charset="-122"/>
                <a:cs typeface="Calibri" pitchFamily="34" charset="-120"/>
              </a:rPr>
              <a:t>RED EYE · REASSURE</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Benign surface causes</a:t>
            </a:r>
            <a:endParaRPr lang="en-US" sz="2600" dirty="0"/>
          </a:p>
        </p:txBody>
      </p:sp>
      <p:sp>
        <p:nvSpPr>
          <p:cNvPr id="6" name="Shape 4"/>
          <p:cNvSpPr/>
          <p:nvPr/>
        </p:nvSpPr>
        <p:spPr>
          <a:xfrm>
            <a:off x="384048" y="1630071"/>
            <a:ext cx="2788920" cy="1951938"/>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40.jpeg"/>
          <p:cNvPicPr>
            <a:picLocks noChangeAspect="1"/>
          </p:cNvPicPr>
          <p:nvPr/>
        </p:nvPicPr>
        <p:blipFill>
          <a:blip r:embed="rId3"/>
          <a:stretch>
            <a:fillRect/>
          </a:stretch>
        </p:blipFill>
        <p:spPr>
          <a:xfrm>
            <a:off x="448056" y="1694079"/>
            <a:ext cx="2660904" cy="1823922"/>
          </a:xfrm>
          <a:prstGeom prst="rect">
            <a:avLst/>
          </a:prstGeom>
        </p:spPr>
      </p:pic>
      <p:sp>
        <p:nvSpPr>
          <p:cNvPr id="8" name="Text 5"/>
          <p:cNvSpPr/>
          <p:nvPr/>
        </p:nvSpPr>
        <p:spPr>
          <a:xfrm>
            <a:off x="246888" y="3595725"/>
            <a:ext cx="306324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Subconjunctival haemorrhage</a:t>
            </a:r>
            <a:endParaRPr lang="en-US" sz="900" dirty="0"/>
          </a:p>
        </p:txBody>
      </p:sp>
      <p:sp>
        <p:nvSpPr>
          <p:cNvPr id="9" name="Shape 6"/>
          <p:cNvSpPr/>
          <p:nvPr/>
        </p:nvSpPr>
        <p:spPr>
          <a:xfrm>
            <a:off x="3337560" y="1481328"/>
            <a:ext cx="5422392" cy="1627632"/>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7"/>
          <p:cNvSpPr/>
          <p:nvPr/>
        </p:nvSpPr>
        <p:spPr>
          <a:xfrm>
            <a:off x="3337560" y="1481328"/>
            <a:ext cx="91440" cy="1627632"/>
          </a:xfrm>
          <a:prstGeom prst="rect">
            <a:avLst/>
          </a:prstGeom>
          <a:solidFill>
            <a:srgbClr val="12877F"/>
          </a:solidFill>
          <a:ln/>
        </p:spPr>
      </p:sp>
      <p:sp>
        <p:nvSpPr>
          <p:cNvPr id="11" name="Text 8"/>
          <p:cNvSpPr/>
          <p:nvPr/>
        </p:nvSpPr>
        <p:spPr>
          <a:xfrm>
            <a:off x="3575304" y="1645920"/>
            <a:ext cx="5038344" cy="1316736"/>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Subconjunctival haemorrhage</a:t>
            </a:r>
            <a:endParaRPr lang="en-US" sz="1350" dirty="0"/>
          </a:p>
          <a:p>
            <a:pPr marL="0" indent="0">
              <a:lnSpc>
                <a:spcPct val="103000"/>
              </a:lnSpc>
              <a:spcAft>
                <a:spcPts val="400"/>
              </a:spcAft>
              <a:buNone/>
            </a:pPr>
            <a:r>
              <a:rPr lang="en-US" sz="1100" dirty="0">
                <a:solidFill>
                  <a:srgbClr val="1B2A3A"/>
                </a:solidFill>
                <a:latin typeface="Calibri" pitchFamily="34" charset="0"/>
                <a:ea typeface="Calibri" pitchFamily="34" charset="-122"/>
                <a:cs typeface="Calibri" pitchFamily="34" charset="-120"/>
              </a:rPr>
              <a:t>Dramatic bright-red patch, but white sclera elsewhere, no pain, normal vision.</a:t>
            </a:r>
            <a:endParaRPr lang="en-US" sz="1350" dirty="0"/>
          </a:p>
          <a:p>
            <a:pPr marL="0" indent="0">
              <a:lnSpc>
                <a:spcPct val="103000"/>
              </a:lnSpc>
              <a:spcAft>
                <a:spcPts val="300"/>
              </a:spcAft>
              <a:buNone/>
            </a:pPr>
            <a:r>
              <a:rPr lang="en-US" sz="1100" b="1" dirty="0">
                <a:solidFill>
                  <a:srgbClr val="1B2A3A"/>
                </a:solidFill>
                <a:latin typeface="Calibri" pitchFamily="34" charset="0"/>
                <a:ea typeface="Calibri" pitchFamily="34" charset="-122"/>
                <a:cs typeface="Calibri" pitchFamily="34" charset="-120"/>
              </a:rPr>
              <a:t>Reassure — resolves in 1–2 weeks. </a:t>
            </a:r>
            <a:r>
              <a:rPr lang="en-US" sz="1100" dirty="0">
                <a:solidFill>
                  <a:srgbClr val="1B2A3A"/>
                </a:solidFill>
                <a:latin typeface="Calibri" pitchFamily="34" charset="0"/>
                <a:ea typeface="Calibri" pitchFamily="34" charset="-122"/>
                <a:cs typeface="Calibri" pitchFamily="34" charset="-120"/>
              </a:rPr>
              <a:t>Check BP; ask about anticoagulants; if recurrent or after trauma, look further.</a:t>
            </a:r>
            <a:endParaRPr lang="en-US" sz="1350" dirty="0"/>
          </a:p>
        </p:txBody>
      </p:sp>
      <p:sp>
        <p:nvSpPr>
          <p:cNvPr id="12" name="Shape 9"/>
          <p:cNvSpPr/>
          <p:nvPr/>
        </p:nvSpPr>
        <p:spPr>
          <a:xfrm>
            <a:off x="3337560" y="3299536"/>
            <a:ext cx="1828800" cy="1264767"/>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3" name="Image 1" descr="img/image51.jpeg"/>
          <p:cNvPicPr>
            <a:picLocks noChangeAspect="1"/>
          </p:cNvPicPr>
          <p:nvPr/>
        </p:nvPicPr>
        <p:blipFill>
          <a:blip r:embed="rId4"/>
          <a:stretch>
            <a:fillRect/>
          </a:stretch>
        </p:blipFill>
        <p:spPr>
          <a:xfrm>
            <a:off x="3383280" y="3345256"/>
            <a:ext cx="1737360" cy="1173327"/>
          </a:xfrm>
          <a:prstGeom prst="rect">
            <a:avLst/>
          </a:prstGeom>
        </p:spPr>
      </p:pic>
      <p:sp>
        <p:nvSpPr>
          <p:cNvPr id="14" name="Text 10"/>
          <p:cNvSpPr/>
          <p:nvPr/>
        </p:nvSpPr>
        <p:spPr>
          <a:xfrm>
            <a:off x="3200400" y="4578020"/>
            <a:ext cx="210312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Pterygium</a:t>
            </a:r>
            <a:endParaRPr lang="en-US" sz="900" dirty="0"/>
          </a:p>
        </p:txBody>
      </p:sp>
      <p:sp>
        <p:nvSpPr>
          <p:cNvPr id="15" name="Shape 11"/>
          <p:cNvSpPr/>
          <p:nvPr/>
        </p:nvSpPr>
        <p:spPr>
          <a:xfrm>
            <a:off x="5303520" y="3200400"/>
            <a:ext cx="3456432" cy="148132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6" name="Shape 12"/>
          <p:cNvSpPr/>
          <p:nvPr/>
        </p:nvSpPr>
        <p:spPr>
          <a:xfrm>
            <a:off x="5303520" y="3200400"/>
            <a:ext cx="91440" cy="1481328"/>
          </a:xfrm>
          <a:prstGeom prst="rect">
            <a:avLst/>
          </a:prstGeom>
          <a:solidFill>
            <a:srgbClr val="16395C"/>
          </a:solidFill>
          <a:ln/>
        </p:spPr>
      </p:sp>
      <p:sp>
        <p:nvSpPr>
          <p:cNvPr id="17" name="Text 13"/>
          <p:cNvSpPr/>
          <p:nvPr/>
        </p:nvSpPr>
        <p:spPr>
          <a:xfrm>
            <a:off x="5541264" y="3364992"/>
            <a:ext cx="3072384" cy="1170432"/>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Pterygium</a:t>
            </a:r>
            <a:endParaRPr lang="en-US" sz="1350" dirty="0"/>
          </a:p>
          <a:p>
            <a:pPr marL="165100" indent="-165100">
              <a:lnSpc>
                <a:spcPct val="103000"/>
              </a:lnSpc>
              <a:spcAft>
                <a:spcPts val="300"/>
              </a:spcAft>
              <a:buSzPct val="100000"/>
              <a:buChar char="•"/>
            </a:pPr>
            <a:r>
              <a:rPr lang="en-US" sz="1050" dirty="0">
                <a:solidFill>
                  <a:srgbClr val="1B2A3A"/>
                </a:solidFill>
                <a:latin typeface="Calibri" pitchFamily="34" charset="0"/>
                <a:ea typeface="Calibri" pitchFamily="34" charset="-122"/>
                <a:cs typeface="Calibri" pitchFamily="34" charset="-120"/>
              </a:rPr>
              <a:t>Fleshy wing of conjunctiva growing onto the cornea</a:t>
            </a:r>
            <a:endParaRPr lang="en-US" sz="1350" dirty="0"/>
          </a:p>
          <a:p>
            <a:pPr marL="165100" indent="-165100">
              <a:lnSpc>
                <a:spcPct val="103000"/>
              </a:lnSpc>
              <a:spcAft>
                <a:spcPts val="300"/>
              </a:spcAft>
              <a:buSzPct val="100000"/>
              <a:buChar char="•"/>
            </a:pPr>
            <a:r>
              <a:rPr lang="en-US" sz="1050" dirty="0">
                <a:solidFill>
                  <a:srgbClr val="1B2A3A"/>
                </a:solidFill>
                <a:latin typeface="Calibri" pitchFamily="34" charset="0"/>
                <a:ea typeface="Calibri" pitchFamily="34" charset="-122"/>
                <a:cs typeface="Calibri" pitchFamily="34" charset="-120"/>
              </a:rPr>
              <a:t>Linked to sun/UV &amp; dust exposure</a:t>
            </a:r>
            <a:endParaRPr lang="en-US" sz="1350" dirty="0"/>
          </a:p>
          <a:p>
            <a:pPr marL="165100" indent="-165100">
              <a:lnSpc>
                <a:spcPct val="103000"/>
              </a:lnSpc>
              <a:spcAft>
                <a:spcPts val="300"/>
              </a:spcAft>
              <a:buSzPct val="100000"/>
              <a:buChar char="•"/>
            </a:pPr>
            <a:r>
              <a:rPr lang="en-US" sz="1050" dirty="0">
                <a:solidFill>
                  <a:srgbClr val="1B2A3A"/>
                </a:solidFill>
                <a:latin typeface="Calibri" pitchFamily="34" charset="0"/>
                <a:ea typeface="Calibri" pitchFamily="34" charset="-122"/>
                <a:cs typeface="Calibri" pitchFamily="34" charset="-120"/>
              </a:rPr>
              <a:t>Lubricants; refer if it nears the visual axis or for cosmesis</a:t>
            </a:r>
            <a:endParaRPr lang="en-US" sz="1350" dirty="0"/>
          </a:p>
        </p:txBody>
      </p:sp>
      <p:sp>
        <p:nvSpPr>
          <p:cNvPr id="18" name="Text 14"/>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9" name="Text 15"/>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17</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256032" cy="5143500"/>
          </a:xfrm>
          <a:prstGeom prst="rect">
            <a:avLst/>
          </a:prstGeom>
          <a:solidFill>
            <a:srgbClr val="12877F"/>
          </a:solidFill>
          <a:ln/>
        </p:spPr>
      </p:sp>
      <p:sp>
        <p:nvSpPr>
          <p:cNvPr id="3" name="Shape 1"/>
          <p:cNvSpPr/>
          <p:nvPr/>
        </p:nvSpPr>
        <p:spPr>
          <a:xfrm>
            <a:off x="384048" y="237744"/>
            <a:ext cx="2395728" cy="310896"/>
          </a:xfrm>
          <a:prstGeom prst="roundRect">
            <a:avLst>
              <a:gd name="adj" fmla="val 17647"/>
            </a:avLst>
          </a:prstGeom>
          <a:solidFill>
            <a:srgbClr val="E8770E"/>
          </a:solidFill>
          <a:ln/>
        </p:spPr>
      </p:sp>
      <p:sp>
        <p:nvSpPr>
          <p:cNvPr id="4" name="Text 2"/>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5" name="Text 3"/>
          <p:cNvSpPr/>
          <p:nvPr/>
        </p:nvSpPr>
        <p:spPr>
          <a:xfrm>
            <a:off x="914400" y="1783080"/>
            <a:ext cx="7315200" cy="365760"/>
          </a:xfrm>
          <a:prstGeom prst="rect">
            <a:avLst/>
          </a:prstGeom>
          <a:noFill/>
          <a:ln/>
        </p:spPr>
        <p:txBody>
          <a:bodyPr wrap="square" lIns="0" tIns="0" rIns="0" bIns="0" rtlCol="0" anchor="ctr"/>
          <a:lstStyle/>
          <a:p>
            <a:pPr marL="0" indent="0">
              <a:buNone/>
            </a:pPr>
            <a:r>
              <a:rPr lang="en-US" sz="1500" b="1" kern="0" spc="300" dirty="0">
                <a:solidFill>
                  <a:srgbClr val="12877F"/>
                </a:solidFill>
                <a:latin typeface="Calibri" pitchFamily="34" charset="0"/>
                <a:ea typeface="Calibri" pitchFamily="34" charset="-122"/>
                <a:cs typeface="Calibri" pitchFamily="34" charset="-120"/>
              </a:rPr>
              <a:t>SECTION 2</a:t>
            </a:r>
            <a:endParaRPr lang="en-US" sz="1500" dirty="0"/>
          </a:p>
        </p:txBody>
      </p:sp>
      <p:sp>
        <p:nvSpPr>
          <p:cNvPr id="6" name="Text 4"/>
          <p:cNvSpPr/>
          <p:nvPr/>
        </p:nvSpPr>
        <p:spPr>
          <a:xfrm>
            <a:off x="868680" y="2148840"/>
            <a:ext cx="7680960" cy="1005840"/>
          </a:xfrm>
          <a:prstGeom prst="rect">
            <a:avLst/>
          </a:prstGeom>
          <a:noFill/>
          <a:ln/>
        </p:spPr>
        <p:txBody>
          <a:bodyPr wrap="square" lIns="0" tIns="0" rIns="0" bIns="0" rtlCol="0" anchor="ctr"/>
          <a:lstStyle/>
          <a:p>
            <a:pPr marL="0" indent="0">
              <a:lnSpc>
                <a:spcPct val="95000"/>
              </a:lnSpc>
              <a:buNone/>
            </a:pPr>
            <a:r>
              <a:rPr lang="en-US" sz="4000" b="1" dirty="0">
                <a:solidFill>
                  <a:srgbClr val="FFFFFF"/>
                </a:solidFill>
                <a:latin typeface="Georgia" pitchFamily="34" charset="0"/>
                <a:ea typeface="Georgia" pitchFamily="34" charset="-122"/>
                <a:cs typeface="Georgia" pitchFamily="34" charset="-120"/>
              </a:rPr>
              <a:t>Lids, Lashes &amp; Tears</a:t>
            </a:r>
            <a:endParaRPr lang="en-US" sz="4000" dirty="0"/>
          </a:p>
        </p:txBody>
      </p:sp>
      <p:sp>
        <p:nvSpPr>
          <p:cNvPr id="7" name="Text 5"/>
          <p:cNvSpPr/>
          <p:nvPr/>
        </p:nvSpPr>
        <p:spPr>
          <a:xfrm>
            <a:off x="914400" y="3246120"/>
            <a:ext cx="6949440" cy="731520"/>
          </a:xfrm>
          <a:prstGeom prst="rect">
            <a:avLst/>
          </a:prstGeom>
          <a:noFill/>
          <a:ln/>
        </p:spPr>
        <p:txBody>
          <a:bodyPr wrap="square" lIns="0" tIns="0" rIns="0" bIns="0" rtlCol="0" anchor="ctr"/>
          <a:lstStyle/>
          <a:p>
            <a:pPr marL="0" indent="0">
              <a:lnSpc>
                <a:spcPct val="105000"/>
              </a:lnSpc>
              <a:buNone/>
            </a:pPr>
            <a:r>
              <a:rPr lang="en-US" sz="1400" i="1" dirty="0">
                <a:solidFill>
                  <a:srgbClr val="AEBED0"/>
                </a:solidFill>
                <a:latin typeface="Calibri" pitchFamily="34" charset="0"/>
                <a:ea typeface="Calibri" pitchFamily="34" charset="-122"/>
                <a:cs typeface="Calibri" pitchFamily="34" charset="-120"/>
              </a:rPr>
              <a:t>Lumps, crusts and watery eyes are bread-and-butter GP work — with one true emergency hiding among them.</a:t>
            </a:r>
            <a:endParaRPr lang="en-US" sz="1400" dirty="0"/>
          </a:p>
        </p:txBody>
      </p:sp>
      <p:sp>
        <p:nvSpPr>
          <p:cNvPr id="8" name="Shape 6"/>
          <p:cNvSpPr/>
          <p:nvPr/>
        </p:nvSpPr>
        <p:spPr>
          <a:xfrm>
            <a:off x="7178040" y="2011680"/>
            <a:ext cx="1188720" cy="1188720"/>
          </a:xfrm>
          <a:prstGeom prst="ellipse">
            <a:avLst/>
          </a:prstGeom>
          <a:solidFill>
            <a:srgbClr val="16395C"/>
          </a:solidFill>
          <a:ln w="25400">
            <a:solidFill>
              <a:srgbClr val="12877F"/>
            </a:solidFill>
            <a:prstDash val="solid"/>
          </a:ln>
        </p:spPr>
      </p:sp>
      <p:pic>
        <p:nvPicPr>
          <p:cNvPr id="9" name="Image 0" descr="preencoded.png"/>
          <p:cNvPicPr>
            <a:picLocks noChangeAspect="1"/>
          </p:cNvPicPr>
          <p:nvPr/>
        </p:nvPicPr>
        <p:blipFill>
          <a:blip r:embed="rId3"/>
          <a:stretch>
            <a:fillRect/>
          </a:stretch>
        </p:blipFill>
        <p:spPr>
          <a:xfrm>
            <a:off x="7516368" y="2350008"/>
            <a:ext cx="512064" cy="51206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12877F"/>
                </a:solidFill>
                <a:latin typeface="Calibri" pitchFamily="34" charset="0"/>
                <a:ea typeface="Calibri" pitchFamily="34" charset="-122"/>
                <a:cs typeface="Calibri" pitchFamily="34" charset="-120"/>
              </a:rPr>
              <a:t>CASE · SORE GRITTY EYES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Blepharitis</a:t>
            </a:r>
            <a:endParaRPr lang="en-US" sz="2600" dirty="0"/>
          </a:p>
        </p:txBody>
      </p:sp>
      <p:sp>
        <p:nvSpPr>
          <p:cNvPr id="6" name="Shape 4"/>
          <p:cNvSpPr/>
          <p:nvPr/>
        </p:nvSpPr>
        <p:spPr>
          <a:xfrm>
            <a:off x="384048" y="1579247"/>
            <a:ext cx="2834640" cy="205358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15.jpeg"/>
          <p:cNvPicPr>
            <a:picLocks noChangeAspect="1"/>
          </p:cNvPicPr>
          <p:nvPr/>
        </p:nvPicPr>
        <p:blipFill>
          <a:blip r:embed="rId3"/>
          <a:stretch>
            <a:fillRect/>
          </a:stretch>
        </p:blipFill>
        <p:spPr>
          <a:xfrm>
            <a:off x="448056" y="1643255"/>
            <a:ext cx="2706624" cy="1925570"/>
          </a:xfrm>
          <a:prstGeom prst="rect">
            <a:avLst/>
          </a:prstGeom>
        </p:spPr>
      </p:pic>
      <p:sp>
        <p:nvSpPr>
          <p:cNvPr id="8" name="Text 5"/>
          <p:cNvSpPr/>
          <p:nvPr/>
        </p:nvSpPr>
        <p:spPr>
          <a:xfrm>
            <a:off x="246888" y="3646549"/>
            <a:ext cx="310896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Crusty, inflamed lid margins</a:t>
            </a:r>
            <a:endParaRPr lang="en-US" sz="900" dirty="0"/>
          </a:p>
        </p:txBody>
      </p:sp>
      <p:sp>
        <p:nvSpPr>
          <p:cNvPr id="9" name="Shape 6"/>
          <p:cNvSpPr/>
          <p:nvPr/>
        </p:nvSpPr>
        <p:spPr>
          <a:xfrm>
            <a:off x="3364992" y="1481328"/>
            <a:ext cx="265176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7"/>
          <p:cNvSpPr/>
          <p:nvPr/>
        </p:nvSpPr>
        <p:spPr>
          <a:xfrm>
            <a:off x="3364992" y="1481328"/>
            <a:ext cx="91440" cy="3163824"/>
          </a:xfrm>
          <a:prstGeom prst="rect">
            <a:avLst/>
          </a:prstGeom>
          <a:solidFill>
            <a:srgbClr val="12877F"/>
          </a:solidFill>
          <a:ln/>
        </p:spPr>
      </p:sp>
      <p:sp>
        <p:nvSpPr>
          <p:cNvPr id="11" name="Text 8"/>
          <p:cNvSpPr/>
          <p:nvPr/>
        </p:nvSpPr>
        <p:spPr>
          <a:xfrm>
            <a:off x="3602736" y="1645920"/>
            <a:ext cx="226771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Common &amp; under-diagnosed</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Persistently sore, gritty, burning eyes — worse in the mornings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Red lid margins with crusts/scales at the lash bases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Often with styes, chalazia, dry eye</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Linked to rosacea, eczema, seborrhoeic dermatitis</a:t>
            </a:r>
            <a:endParaRPr lang="en-US" sz="1350" dirty="0"/>
          </a:p>
        </p:txBody>
      </p:sp>
      <p:sp>
        <p:nvSpPr>
          <p:cNvPr id="12" name="Shape 9"/>
          <p:cNvSpPr/>
          <p:nvPr/>
        </p:nvSpPr>
        <p:spPr>
          <a:xfrm>
            <a:off x="6144768" y="1481328"/>
            <a:ext cx="2615184" cy="1828800"/>
          </a:xfrm>
          <a:prstGeom prst="rect">
            <a:avLst/>
          </a:prstGeom>
          <a:solidFill>
            <a:srgbClr val="E5F2F1"/>
          </a:solidFill>
          <a:ln w="12700">
            <a:solidFill>
              <a:srgbClr val="BFDAD7"/>
            </a:solidFill>
            <a:prstDash val="solid"/>
          </a:ln>
        </p:spPr>
      </p:sp>
      <p:sp>
        <p:nvSpPr>
          <p:cNvPr id="13" name="Shape 10"/>
          <p:cNvSpPr/>
          <p:nvPr/>
        </p:nvSpPr>
        <p:spPr>
          <a:xfrm>
            <a:off x="6144768" y="1481328"/>
            <a:ext cx="82296" cy="1828800"/>
          </a:xfrm>
          <a:prstGeom prst="rect">
            <a:avLst/>
          </a:prstGeom>
          <a:solidFill>
            <a:srgbClr val="12877F"/>
          </a:solidFill>
          <a:ln/>
        </p:spPr>
      </p:sp>
      <p:sp>
        <p:nvSpPr>
          <p:cNvPr id="14" name="Shape 11"/>
          <p:cNvSpPr/>
          <p:nvPr/>
        </p:nvSpPr>
        <p:spPr>
          <a:xfrm>
            <a:off x="6345936" y="1645920"/>
            <a:ext cx="310896" cy="310896"/>
          </a:xfrm>
          <a:prstGeom prst="ellipse">
            <a:avLst/>
          </a:prstGeom>
          <a:solidFill>
            <a:srgbClr val="12877F"/>
          </a:solidFill>
          <a:ln/>
        </p:spPr>
      </p:sp>
      <p:pic>
        <p:nvPicPr>
          <p:cNvPr id="15" name="Image 1" descr="preencoded.png"/>
          <p:cNvPicPr>
            <a:picLocks noChangeAspect="1"/>
          </p:cNvPicPr>
          <p:nvPr/>
        </p:nvPicPr>
        <p:blipFill>
          <a:blip r:embed="rId4"/>
          <a:stretch>
            <a:fillRect/>
          </a:stretch>
        </p:blipFill>
        <p:spPr>
          <a:xfrm>
            <a:off x="6409944" y="1709928"/>
            <a:ext cx="182880" cy="182880"/>
          </a:xfrm>
          <a:prstGeom prst="rect">
            <a:avLst/>
          </a:prstGeom>
        </p:spPr>
      </p:pic>
      <p:sp>
        <p:nvSpPr>
          <p:cNvPr id="16" name="Text 12"/>
          <p:cNvSpPr/>
          <p:nvPr/>
        </p:nvSpPr>
        <p:spPr>
          <a:xfrm>
            <a:off x="6784848" y="1627632"/>
            <a:ext cx="1792224" cy="155448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0C5F59"/>
                </a:solidFill>
                <a:latin typeface="Calibri" pitchFamily="34" charset="0"/>
                <a:ea typeface="Calibri" pitchFamily="34" charset="-122"/>
                <a:cs typeface="Calibri" pitchFamily="34" charset="-120"/>
              </a:rPr>
              <a:t>Cornerstone: lid hygiene</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Warm compresses to soften oils</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Gentle lid-margin cleaning, twice daily</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Lubricant drops for comfort</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It's a long-term condition — manage, don't “cure”</a:t>
            </a:r>
            <a:endParaRPr lang="en-US" sz="1250" dirty="0"/>
          </a:p>
        </p:txBody>
      </p:sp>
      <p:sp>
        <p:nvSpPr>
          <p:cNvPr id="17" name="Shape 13"/>
          <p:cNvSpPr/>
          <p:nvPr/>
        </p:nvSpPr>
        <p:spPr>
          <a:xfrm>
            <a:off x="6144768" y="3456432"/>
            <a:ext cx="2615184" cy="1188720"/>
          </a:xfrm>
          <a:prstGeom prst="rect">
            <a:avLst/>
          </a:prstGeom>
          <a:solidFill>
            <a:srgbClr val="EAF1F9"/>
          </a:solidFill>
          <a:ln w="12700">
            <a:solidFill>
              <a:srgbClr val="C5D8EC"/>
            </a:solidFill>
            <a:prstDash val="solid"/>
          </a:ln>
        </p:spPr>
      </p:sp>
      <p:sp>
        <p:nvSpPr>
          <p:cNvPr id="18" name="Shape 14"/>
          <p:cNvSpPr/>
          <p:nvPr/>
        </p:nvSpPr>
        <p:spPr>
          <a:xfrm>
            <a:off x="6144768" y="3456432"/>
            <a:ext cx="82296" cy="1188720"/>
          </a:xfrm>
          <a:prstGeom prst="rect">
            <a:avLst/>
          </a:prstGeom>
          <a:solidFill>
            <a:srgbClr val="2C6FB3"/>
          </a:solidFill>
          <a:ln/>
        </p:spPr>
      </p:sp>
      <p:sp>
        <p:nvSpPr>
          <p:cNvPr id="19" name="Text 15"/>
          <p:cNvSpPr/>
          <p:nvPr/>
        </p:nvSpPr>
        <p:spPr>
          <a:xfrm>
            <a:off x="6345936" y="3602736"/>
            <a:ext cx="2231136" cy="91440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1F4E79"/>
                </a:solidFill>
                <a:latin typeface="Calibri" pitchFamily="34" charset="0"/>
                <a:ea typeface="Calibri" pitchFamily="34" charset="-122"/>
                <a:cs typeface="Calibri" pitchFamily="34" charset="-120"/>
              </a:rPr>
              <a:t>If not settling</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Treat associated dry eye; consider a course of oral tetracycline (e.g. doxycycline) for rosacea-type disease — check BNF.</a:t>
            </a:r>
            <a:endParaRPr lang="en-US" sz="1250" dirty="0"/>
          </a:p>
        </p:txBody>
      </p:sp>
      <p:sp>
        <p:nvSpPr>
          <p:cNvPr id="20" name="Text 16"/>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1" name="Text 17"/>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19</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WHY IT MATTERS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Eyes turn up in your clinic every day</a:t>
            </a:r>
            <a:endParaRPr lang="en-US" sz="2600" dirty="0"/>
          </a:p>
        </p:txBody>
      </p:sp>
      <p:sp>
        <p:nvSpPr>
          <p:cNvPr id="6" name="Shape 4"/>
          <p:cNvSpPr/>
          <p:nvPr/>
        </p:nvSpPr>
        <p:spPr>
          <a:xfrm>
            <a:off x="384048" y="1572768"/>
            <a:ext cx="2606040" cy="1828800"/>
          </a:xfrm>
          <a:prstGeom prst="roundRect">
            <a:avLst>
              <a:gd name="adj" fmla="val 4000"/>
            </a:avLst>
          </a:prstGeom>
          <a:solidFill>
            <a:srgbClr val="0E2A47"/>
          </a:solidFill>
          <a:ln/>
          <a:effectLst>
            <a:outerShdw blurRad="114300" dist="38100" dir="8100000" algn="bl" rotWithShape="0">
              <a:srgbClr val="0E2A47">
                <a:alpha val="16000"/>
              </a:srgbClr>
            </a:outerShdw>
          </a:effectLst>
        </p:spPr>
      </p:sp>
      <p:sp>
        <p:nvSpPr>
          <p:cNvPr id="7" name="Text 5"/>
          <p:cNvSpPr/>
          <p:nvPr/>
        </p:nvSpPr>
        <p:spPr>
          <a:xfrm>
            <a:off x="384048" y="1783080"/>
            <a:ext cx="2606040" cy="1417320"/>
          </a:xfrm>
          <a:prstGeom prst="rect">
            <a:avLst/>
          </a:prstGeom>
          <a:noFill/>
          <a:ln/>
        </p:spPr>
        <p:txBody>
          <a:bodyPr wrap="square" lIns="0" tIns="0" rIns="0" bIns="0" rtlCol="0" anchor="t"/>
          <a:lstStyle/>
          <a:p>
            <a:pPr marL="0" indent="0" algn="ctr">
              <a:lnSpc>
                <a:spcPct val="100000"/>
              </a:lnSpc>
              <a:buNone/>
            </a:pPr>
            <a:r>
              <a:rPr lang="en-US" sz="4600" b="1" dirty="0">
                <a:solidFill>
                  <a:srgbClr val="E8770E"/>
                </a:solidFill>
                <a:latin typeface="Georgia" pitchFamily="34" charset="0"/>
                <a:ea typeface="Georgia" pitchFamily="34" charset="-122"/>
                <a:cs typeface="Georgia" pitchFamily="34" charset="-120"/>
              </a:rPr>
              <a:t>2–5%</a:t>
            </a:r>
            <a:endParaRPr lang="en-US" sz="4600" dirty="0"/>
          </a:p>
          <a:p>
            <a:pPr marL="0" indent="0" algn="ctr">
              <a:lnSpc>
                <a:spcPct val="100000"/>
              </a:lnSpc>
              <a:buNone/>
            </a:pPr>
            <a:r>
              <a:rPr lang="en-US" sz="1300" dirty="0">
                <a:solidFill>
                  <a:srgbClr val="D7E1EC"/>
                </a:solidFill>
                <a:latin typeface="Calibri" pitchFamily="34" charset="0"/>
                <a:ea typeface="Calibri" pitchFamily="34" charset="-122"/>
                <a:cs typeface="Calibri" pitchFamily="34" charset="-120"/>
              </a:rPr>
              <a:t>of all GP consultations are eye-related</a:t>
            </a:r>
            <a:endParaRPr lang="en-US" sz="4600" dirty="0"/>
          </a:p>
        </p:txBody>
      </p:sp>
      <p:sp>
        <p:nvSpPr>
          <p:cNvPr id="8" name="Text 6"/>
          <p:cNvSpPr/>
          <p:nvPr/>
        </p:nvSpPr>
        <p:spPr>
          <a:xfrm>
            <a:off x="384048" y="3520440"/>
            <a:ext cx="2606040" cy="1097280"/>
          </a:xfrm>
          <a:prstGeom prst="rect">
            <a:avLst/>
          </a:prstGeom>
          <a:noFill/>
          <a:ln/>
        </p:spPr>
        <p:txBody>
          <a:bodyPr wrap="square" lIns="0" tIns="0" rIns="0" bIns="0" rtlCol="0" anchor="t"/>
          <a:lstStyle/>
          <a:p>
            <a:pPr marL="0" indent="0" algn="l">
              <a:lnSpc>
                <a:spcPct val="105000"/>
              </a:lnSpc>
              <a:buNone/>
            </a:pPr>
            <a:r>
              <a:rPr lang="en-US" sz="1150" i="1" dirty="0">
                <a:solidFill>
                  <a:srgbClr val="1B2A3A"/>
                </a:solidFill>
                <a:latin typeface="Calibri" pitchFamily="34" charset="0"/>
                <a:ea typeface="Calibri" pitchFamily="34" charset="-122"/>
                <a:cs typeface="Calibri" pitchFamily="34" charset="-120"/>
              </a:rPr>
              <a:t>You don't need to be an ophthalmologist. You need to recognise the few conditions that threaten sight — and act fast.</a:t>
            </a:r>
            <a:endParaRPr lang="en-US" sz="1150" dirty="0"/>
          </a:p>
        </p:txBody>
      </p:sp>
      <p:sp>
        <p:nvSpPr>
          <p:cNvPr id="9" name="Text 7"/>
          <p:cNvSpPr/>
          <p:nvPr/>
        </p:nvSpPr>
        <p:spPr>
          <a:xfrm>
            <a:off x="3246120" y="1481328"/>
            <a:ext cx="5486400" cy="320040"/>
          </a:xfrm>
          <a:prstGeom prst="rect">
            <a:avLst/>
          </a:prstGeom>
          <a:noFill/>
          <a:ln/>
        </p:spPr>
        <p:txBody>
          <a:bodyPr wrap="square" lIns="0" tIns="0" rIns="0" bIns="0" rtlCol="0" anchor="ctr"/>
          <a:lstStyle/>
          <a:p>
            <a:pPr marL="0" indent="0">
              <a:buNone/>
            </a:pPr>
            <a:r>
              <a:rPr lang="en-US" sz="1400" b="1" dirty="0">
                <a:solidFill>
                  <a:srgbClr val="0E2A47"/>
                </a:solidFill>
                <a:latin typeface="Calibri" pitchFamily="34" charset="0"/>
                <a:ea typeface="Calibri" pitchFamily="34" charset="-122"/>
                <a:cs typeface="Calibri" pitchFamily="34" charset="-120"/>
              </a:rPr>
              <a:t>Could you handle these today?</a:t>
            </a:r>
            <a:endParaRPr lang="en-US" sz="1400" dirty="0"/>
          </a:p>
        </p:txBody>
      </p:sp>
      <p:sp>
        <p:nvSpPr>
          <p:cNvPr id="10" name="Shape 8"/>
          <p:cNvSpPr/>
          <p:nvPr/>
        </p:nvSpPr>
        <p:spPr>
          <a:xfrm>
            <a:off x="3246120" y="1874520"/>
            <a:ext cx="5513832" cy="88696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1" name="Shape 9"/>
          <p:cNvSpPr/>
          <p:nvPr/>
        </p:nvSpPr>
        <p:spPr>
          <a:xfrm>
            <a:off x="3246120" y="1874520"/>
            <a:ext cx="82296" cy="886968"/>
          </a:xfrm>
          <a:prstGeom prst="rect">
            <a:avLst/>
          </a:prstGeom>
          <a:solidFill>
            <a:srgbClr val="C0392B"/>
          </a:solidFill>
          <a:ln/>
        </p:spPr>
      </p:sp>
      <p:sp>
        <p:nvSpPr>
          <p:cNvPr id="12" name="Text 10"/>
          <p:cNvSpPr/>
          <p:nvPr/>
        </p:nvSpPr>
        <p:spPr>
          <a:xfrm>
            <a:off x="3456432" y="1984248"/>
            <a:ext cx="5166360" cy="676656"/>
          </a:xfrm>
          <a:prstGeom prst="rect">
            <a:avLst/>
          </a:prstGeom>
          <a:noFill/>
          <a:ln/>
        </p:spPr>
        <p:txBody>
          <a:bodyPr wrap="square" lIns="0" tIns="0" rIns="0" bIns="0" rtlCol="0" anchor="ctr"/>
          <a:lstStyle/>
          <a:p>
            <a:pPr marL="0" indent="0">
              <a:lnSpc>
                <a:spcPct val="100000"/>
              </a:lnSpc>
              <a:spcAft>
                <a:spcPts val="300"/>
              </a:spcAft>
              <a:buNone/>
            </a:pPr>
            <a:r>
              <a:rPr lang="en-US" sz="1150" b="1" dirty="0">
                <a:solidFill>
                  <a:srgbClr val="1B2A3A"/>
                </a:solidFill>
                <a:latin typeface="Calibri" pitchFamily="34" charset="0"/>
                <a:ea typeface="Calibri" pitchFamily="34" charset="-122"/>
                <a:cs typeface="Calibri" pitchFamily="34" charset="-120"/>
              </a:rPr>
              <a:t>New AF, wakes with sudden painless vision loss in one eye</a:t>
            </a:r>
            <a:endParaRPr lang="en-US" sz="1150" dirty="0"/>
          </a:p>
          <a:p>
            <a:pPr marL="0" indent="0">
              <a:lnSpc>
                <a:spcPct val="100000"/>
              </a:lnSpc>
              <a:buNone/>
            </a:pPr>
            <a:r>
              <a:rPr lang="en-US" sz="1050" i="1" dirty="0">
                <a:solidFill>
                  <a:srgbClr val="C0392B"/>
                </a:solidFill>
                <a:latin typeface="Calibri" pitchFamily="34" charset="0"/>
                <a:ea typeface="Calibri" pitchFamily="34" charset="-122"/>
                <a:cs typeface="Calibri" pitchFamily="34" charset="-120"/>
              </a:rPr>
              <a:t>Embolic retinal artery occlusion until proven otherwise</a:t>
            </a:r>
            <a:endParaRPr lang="en-US" sz="1150" dirty="0"/>
          </a:p>
        </p:txBody>
      </p:sp>
      <p:sp>
        <p:nvSpPr>
          <p:cNvPr id="13" name="Shape 11"/>
          <p:cNvSpPr/>
          <p:nvPr/>
        </p:nvSpPr>
        <p:spPr>
          <a:xfrm>
            <a:off x="3246120" y="2852928"/>
            <a:ext cx="5513832" cy="88696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4" name="Shape 12"/>
          <p:cNvSpPr/>
          <p:nvPr/>
        </p:nvSpPr>
        <p:spPr>
          <a:xfrm>
            <a:off x="3246120" y="2852928"/>
            <a:ext cx="82296" cy="886968"/>
          </a:xfrm>
          <a:prstGeom prst="rect">
            <a:avLst/>
          </a:prstGeom>
          <a:solidFill>
            <a:srgbClr val="C0392B"/>
          </a:solidFill>
          <a:ln/>
        </p:spPr>
      </p:sp>
      <p:sp>
        <p:nvSpPr>
          <p:cNvPr id="15" name="Text 13"/>
          <p:cNvSpPr/>
          <p:nvPr/>
        </p:nvSpPr>
        <p:spPr>
          <a:xfrm>
            <a:off x="3456432" y="2962656"/>
            <a:ext cx="5166360" cy="676656"/>
          </a:xfrm>
          <a:prstGeom prst="rect">
            <a:avLst/>
          </a:prstGeom>
          <a:noFill/>
          <a:ln/>
        </p:spPr>
        <p:txBody>
          <a:bodyPr wrap="square" lIns="0" tIns="0" rIns="0" bIns="0" rtlCol="0" anchor="ctr"/>
          <a:lstStyle/>
          <a:p>
            <a:pPr marL="0" indent="0">
              <a:lnSpc>
                <a:spcPct val="100000"/>
              </a:lnSpc>
              <a:spcAft>
                <a:spcPts val="300"/>
              </a:spcAft>
              <a:buNone/>
            </a:pPr>
            <a:r>
              <a:rPr lang="en-US" sz="1150" b="1" dirty="0">
                <a:solidFill>
                  <a:srgbClr val="1B2A3A"/>
                </a:solidFill>
                <a:latin typeface="Calibri" pitchFamily="34" charset="0"/>
                <a:ea typeface="Calibri" pitchFamily="34" charset="-122"/>
                <a:cs typeface="Calibri" pitchFamily="34" charset="-120"/>
              </a:rPr>
              <a:t>Elderly, vomiting, one red painful eye — "just gastroenteritis"?</a:t>
            </a:r>
            <a:endParaRPr lang="en-US" sz="1150" dirty="0"/>
          </a:p>
          <a:p>
            <a:pPr marL="0" indent="0">
              <a:lnSpc>
                <a:spcPct val="100000"/>
              </a:lnSpc>
              <a:buNone/>
            </a:pPr>
            <a:r>
              <a:rPr lang="en-US" sz="1050" i="1" dirty="0">
                <a:solidFill>
                  <a:srgbClr val="C0392B"/>
                </a:solidFill>
                <a:latin typeface="Calibri" pitchFamily="34" charset="0"/>
                <a:ea typeface="Calibri" pitchFamily="34" charset="-122"/>
                <a:cs typeface="Calibri" pitchFamily="34" charset="-120"/>
              </a:rPr>
              <a:t>Acute angle-closure glaucoma can mimic an acute abdomen</a:t>
            </a:r>
            <a:endParaRPr lang="en-US" sz="1150" dirty="0"/>
          </a:p>
        </p:txBody>
      </p:sp>
      <p:sp>
        <p:nvSpPr>
          <p:cNvPr id="16" name="Shape 14"/>
          <p:cNvSpPr/>
          <p:nvPr/>
        </p:nvSpPr>
        <p:spPr>
          <a:xfrm>
            <a:off x="3246120" y="3831336"/>
            <a:ext cx="5513832" cy="88696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7" name="Shape 15"/>
          <p:cNvSpPr/>
          <p:nvPr/>
        </p:nvSpPr>
        <p:spPr>
          <a:xfrm>
            <a:off x="3246120" y="3831336"/>
            <a:ext cx="82296" cy="886968"/>
          </a:xfrm>
          <a:prstGeom prst="rect">
            <a:avLst/>
          </a:prstGeom>
          <a:solidFill>
            <a:srgbClr val="C0392B"/>
          </a:solidFill>
          <a:ln/>
        </p:spPr>
      </p:sp>
      <p:sp>
        <p:nvSpPr>
          <p:cNvPr id="18" name="Text 16"/>
          <p:cNvSpPr/>
          <p:nvPr/>
        </p:nvSpPr>
        <p:spPr>
          <a:xfrm>
            <a:off x="3456432" y="3941064"/>
            <a:ext cx="5166360" cy="676656"/>
          </a:xfrm>
          <a:prstGeom prst="rect">
            <a:avLst/>
          </a:prstGeom>
          <a:noFill/>
          <a:ln/>
        </p:spPr>
        <p:txBody>
          <a:bodyPr wrap="square" lIns="0" tIns="0" rIns="0" bIns="0" rtlCol="0" anchor="ctr"/>
          <a:lstStyle/>
          <a:p>
            <a:pPr marL="0" indent="0">
              <a:lnSpc>
                <a:spcPct val="100000"/>
              </a:lnSpc>
              <a:spcAft>
                <a:spcPts val="300"/>
              </a:spcAft>
              <a:buNone/>
            </a:pPr>
            <a:r>
              <a:rPr lang="en-US" sz="1150" b="1" dirty="0">
                <a:solidFill>
                  <a:srgbClr val="1B2A3A"/>
                </a:solidFill>
                <a:latin typeface="Calibri" pitchFamily="34" charset="0"/>
                <a:ea typeface="Calibri" pitchFamily="34" charset="-122"/>
                <a:cs typeface="Calibri" pitchFamily="34" charset="-120"/>
              </a:rPr>
              <a:t>Rheumatoid arthritis, sore gritty eyes not settling on antibiotics</a:t>
            </a:r>
            <a:endParaRPr lang="en-US" sz="1150" dirty="0"/>
          </a:p>
          <a:p>
            <a:pPr marL="0" indent="0">
              <a:lnSpc>
                <a:spcPct val="100000"/>
              </a:lnSpc>
              <a:buNone/>
            </a:pPr>
            <a:r>
              <a:rPr lang="en-US" sz="1050" i="1" dirty="0">
                <a:solidFill>
                  <a:srgbClr val="C0392B"/>
                </a:solidFill>
                <a:latin typeface="Calibri" pitchFamily="34" charset="0"/>
                <a:ea typeface="Calibri" pitchFamily="34" charset="-122"/>
                <a:cs typeface="Calibri" pitchFamily="34" charset="-120"/>
              </a:rPr>
              <a:t>Think scleritis / severe dry eye — not simple infection</a:t>
            </a:r>
            <a:endParaRPr lang="en-US" sz="1150" dirty="0"/>
          </a:p>
        </p:txBody>
      </p:sp>
      <p:sp>
        <p:nvSpPr>
          <p:cNvPr id="19" name="Text 17"/>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0" name="Text 18"/>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LIDS · LUMPS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Lumps &amp; bumps on the lid</a:t>
            </a:r>
            <a:endParaRPr lang="en-US" sz="2600" dirty="0"/>
          </a:p>
        </p:txBody>
      </p:sp>
      <p:sp>
        <p:nvSpPr>
          <p:cNvPr id="6" name="Shape 4"/>
          <p:cNvSpPr/>
          <p:nvPr/>
        </p:nvSpPr>
        <p:spPr>
          <a:xfrm>
            <a:off x="384048" y="1524386"/>
            <a:ext cx="1691640" cy="1267197"/>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16.jpeg"/>
          <p:cNvPicPr>
            <a:picLocks noChangeAspect="1"/>
          </p:cNvPicPr>
          <p:nvPr/>
        </p:nvPicPr>
        <p:blipFill>
          <a:blip r:embed="rId3"/>
          <a:stretch>
            <a:fillRect/>
          </a:stretch>
        </p:blipFill>
        <p:spPr>
          <a:xfrm>
            <a:off x="429768" y="1570106"/>
            <a:ext cx="1600200" cy="1175757"/>
          </a:xfrm>
          <a:prstGeom prst="rect">
            <a:avLst/>
          </a:prstGeom>
        </p:spPr>
      </p:pic>
      <p:sp>
        <p:nvSpPr>
          <p:cNvPr id="8" name="Text 5"/>
          <p:cNvSpPr/>
          <p:nvPr/>
        </p:nvSpPr>
        <p:spPr>
          <a:xfrm>
            <a:off x="246888" y="2805298"/>
            <a:ext cx="1965960"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Stye (lash-follicle abscess)</a:t>
            </a:r>
            <a:endParaRPr lang="en-US" sz="850" dirty="0"/>
          </a:p>
        </p:txBody>
      </p:sp>
      <p:sp>
        <p:nvSpPr>
          <p:cNvPr id="9" name="Shape 6"/>
          <p:cNvSpPr/>
          <p:nvPr/>
        </p:nvSpPr>
        <p:spPr>
          <a:xfrm>
            <a:off x="2203704" y="1578864"/>
            <a:ext cx="1691640" cy="115824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21.jpeg"/>
          <p:cNvPicPr>
            <a:picLocks noChangeAspect="1"/>
          </p:cNvPicPr>
          <p:nvPr/>
        </p:nvPicPr>
        <p:blipFill>
          <a:blip r:embed="rId4"/>
          <a:stretch>
            <a:fillRect/>
          </a:stretch>
        </p:blipFill>
        <p:spPr>
          <a:xfrm>
            <a:off x="2249424" y="1624584"/>
            <a:ext cx="1600200" cy="1066800"/>
          </a:xfrm>
          <a:prstGeom prst="rect">
            <a:avLst/>
          </a:prstGeom>
        </p:spPr>
      </p:pic>
      <p:sp>
        <p:nvSpPr>
          <p:cNvPr id="11" name="Text 7"/>
          <p:cNvSpPr/>
          <p:nvPr/>
        </p:nvSpPr>
        <p:spPr>
          <a:xfrm>
            <a:off x="2066544" y="2750820"/>
            <a:ext cx="1965960"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Chalazion (meibomian cyst)</a:t>
            </a:r>
            <a:endParaRPr lang="en-US" sz="850" dirty="0"/>
          </a:p>
        </p:txBody>
      </p:sp>
      <p:sp>
        <p:nvSpPr>
          <p:cNvPr id="12" name="Shape 8"/>
          <p:cNvSpPr/>
          <p:nvPr/>
        </p:nvSpPr>
        <p:spPr>
          <a:xfrm>
            <a:off x="384048" y="3194087"/>
            <a:ext cx="1691640" cy="1146482"/>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3" name="Image 2" descr="img/image23.jpeg"/>
          <p:cNvPicPr>
            <a:picLocks noChangeAspect="1"/>
          </p:cNvPicPr>
          <p:nvPr/>
        </p:nvPicPr>
        <p:blipFill>
          <a:blip r:embed="rId5"/>
          <a:stretch>
            <a:fillRect/>
          </a:stretch>
        </p:blipFill>
        <p:spPr>
          <a:xfrm>
            <a:off x="429768" y="3239807"/>
            <a:ext cx="1600200" cy="1055042"/>
          </a:xfrm>
          <a:prstGeom prst="rect">
            <a:avLst/>
          </a:prstGeom>
        </p:spPr>
      </p:pic>
      <p:sp>
        <p:nvSpPr>
          <p:cNvPr id="14" name="Text 9"/>
          <p:cNvSpPr/>
          <p:nvPr/>
        </p:nvSpPr>
        <p:spPr>
          <a:xfrm>
            <a:off x="246888" y="4354285"/>
            <a:ext cx="1965960"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Cyst of Moll / Zeiss</a:t>
            </a:r>
            <a:endParaRPr lang="en-US" sz="850" dirty="0"/>
          </a:p>
        </p:txBody>
      </p:sp>
      <p:sp>
        <p:nvSpPr>
          <p:cNvPr id="15" name="Shape 10"/>
          <p:cNvSpPr/>
          <p:nvPr/>
        </p:nvSpPr>
        <p:spPr>
          <a:xfrm>
            <a:off x="2203704" y="3130073"/>
            <a:ext cx="1691640" cy="1274509"/>
          </a:xfrm>
          <a:prstGeom prst="rect">
            <a:avLst/>
          </a:prstGeom>
          <a:solidFill>
            <a:srgbClr val="FFFFFF"/>
          </a:solidFill>
          <a:ln w="12700">
            <a:solidFill>
              <a:srgbClr val="C0392B"/>
            </a:solidFill>
            <a:prstDash val="solid"/>
          </a:ln>
          <a:effectLst>
            <a:outerShdw blurRad="101600" dist="38100" dir="8100000" algn="bl" rotWithShape="0">
              <a:srgbClr val="0E2A47">
                <a:alpha val="18000"/>
              </a:srgbClr>
            </a:outerShdw>
          </a:effectLst>
        </p:spPr>
      </p:sp>
      <p:pic>
        <p:nvPicPr>
          <p:cNvPr id="16" name="Image 3" descr="img/image22.jpeg"/>
          <p:cNvPicPr>
            <a:picLocks noChangeAspect="1"/>
          </p:cNvPicPr>
          <p:nvPr/>
        </p:nvPicPr>
        <p:blipFill>
          <a:blip r:embed="rId6"/>
          <a:stretch>
            <a:fillRect/>
          </a:stretch>
        </p:blipFill>
        <p:spPr>
          <a:xfrm>
            <a:off x="2249424" y="3175793"/>
            <a:ext cx="1600200" cy="1183069"/>
          </a:xfrm>
          <a:prstGeom prst="rect">
            <a:avLst/>
          </a:prstGeom>
        </p:spPr>
      </p:pic>
      <p:sp>
        <p:nvSpPr>
          <p:cNvPr id="17" name="Text 11"/>
          <p:cNvSpPr/>
          <p:nvPr/>
        </p:nvSpPr>
        <p:spPr>
          <a:xfrm>
            <a:off x="2066544" y="4418299"/>
            <a:ext cx="1965960"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Basal cell carcinoma</a:t>
            </a:r>
            <a:endParaRPr lang="en-US" sz="850" dirty="0"/>
          </a:p>
        </p:txBody>
      </p:sp>
      <p:sp>
        <p:nvSpPr>
          <p:cNvPr id="18" name="Shape 12"/>
          <p:cNvSpPr/>
          <p:nvPr/>
        </p:nvSpPr>
        <p:spPr>
          <a:xfrm>
            <a:off x="4114800" y="1481328"/>
            <a:ext cx="233172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9" name="Shape 13"/>
          <p:cNvSpPr/>
          <p:nvPr/>
        </p:nvSpPr>
        <p:spPr>
          <a:xfrm>
            <a:off x="4114800" y="1481328"/>
            <a:ext cx="91440" cy="3163824"/>
          </a:xfrm>
          <a:prstGeom prst="rect">
            <a:avLst/>
          </a:prstGeom>
          <a:solidFill>
            <a:srgbClr val="12877F"/>
          </a:solidFill>
          <a:ln/>
        </p:spPr>
      </p:sp>
      <p:sp>
        <p:nvSpPr>
          <p:cNvPr id="20" name="Text 14"/>
          <p:cNvSpPr/>
          <p:nvPr/>
        </p:nvSpPr>
        <p:spPr>
          <a:xfrm>
            <a:off x="4352544" y="1645920"/>
            <a:ext cx="194767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Usually simple</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Stye — </a:t>
            </a:r>
            <a:endParaRPr lang="en-US" sz="1350" dirty="0"/>
          </a:p>
          <a:p>
            <a:pPr marL="0" indent="0">
              <a:lnSpc>
                <a:spcPct val="103000"/>
              </a:lnSpc>
              <a:spcAft>
                <a:spcPts val="400"/>
              </a:spcAft>
              <a:buNone/>
            </a:pPr>
            <a:r>
              <a:rPr lang="en-US" sz="1050" dirty="0">
                <a:solidFill>
                  <a:srgbClr val="1B2A3A"/>
                </a:solidFill>
                <a:latin typeface="Calibri" pitchFamily="34" charset="0"/>
                <a:ea typeface="Calibri" pitchFamily="34" charset="-122"/>
                <a:cs typeface="Calibri" pitchFamily="34" charset="-120"/>
              </a:rPr>
              <a:t>warm compresses; may discharge on its own.</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Chalazion — </a:t>
            </a:r>
            <a:endParaRPr lang="en-US" sz="1350" dirty="0"/>
          </a:p>
          <a:p>
            <a:pPr marL="0" indent="0">
              <a:lnSpc>
                <a:spcPct val="103000"/>
              </a:lnSpc>
              <a:spcAft>
                <a:spcPts val="400"/>
              </a:spcAft>
              <a:buNone/>
            </a:pPr>
            <a:r>
              <a:rPr lang="en-US" sz="1050" dirty="0">
                <a:solidFill>
                  <a:srgbClr val="1B2A3A"/>
                </a:solidFill>
                <a:latin typeface="Calibri" pitchFamily="34" charset="0"/>
                <a:ea typeface="Calibri" pitchFamily="34" charset="-122"/>
                <a:cs typeface="Calibri" pitchFamily="34" charset="-120"/>
              </a:rPr>
              <a:t>blocked meibomian gland; warm compresses; refer to incise if persistent.</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Marginal cysts — </a:t>
            </a:r>
            <a:endParaRPr lang="en-US" sz="1350" dirty="0"/>
          </a:p>
          <a:p>
            <a:pPr marL="0" indent="0">
              <a:lnSpc>
                <a:spcPct val="103000"/>
              </a:lnSpc>
              <a:spcAft>
                <a:spcPts val="300"/>
              </a:spcAft>
              <a:buNone/>
            </a:pPr>
            <a:r>
              <a:rPr lang="en-US" sz="1050" dirty="0">
                <a:solidFill>
                  <a:srgbClr val="1B2A3A"/>
                </a:solidFill>
                <a:latin typeface="Calibri" pitchFamily="34" charset="0"/>
                <a:ea typeface="Calibri" pitchFamily="34" charset="-122"/>
                <a:cs typeface="Calibri" pitchFamily="34" charset="-120"/>
              </a:rPr>
              <a:t>harmless; treat only if bothersome.</a:t>
            </a:r>
            <a:endParaRPr lang="en-US" sz="1350" dirty="0"/>
          </a:p>
        </p:txBody>
      </p:sp>
      <p:sp>
        <p:nvSpPr>
          <p:cNvPr id="21" name="Shape 15"/>
          <p:cNvSpPr/>
          <p:nvPr/>
        </p:nvSpPr>
        <p:spPr>
          <a:xfrm>
            <a:off x="6565392" y="1481328"/>
            <a:ext cx="2194560" cy="1828800"/>
          </a:xfrm>
          <a:prstGeom prst="rect">
            <a:avLst/>
          </a:prstGeom>
          <a:solidFill>
            <a:srgbClr val="FBEAE7"/>
          </a:solidFill>
          <a:ln w="12700">
            <a:solidFill>
              <a:srgbClr val="E6B6AE"/>
            </a:solidFill>
            <a:prstDash val="solid"/>
          </a:ln>
        </p:spPr>
      </p:sp>
      <p:sp>
        <p:nvSpPr>
          <p:cNvPr id="22" name="Shape 16"/>
          <p:cNvSpPr/>
          <p:nvPr/>
        </p:nvSpPr>
        <p:spPr>
          <a:xfrm>
            <a:off x="6565392" y="1481328"/>
            <a:ext cx="82296" cy="1828800"/>
          </a:xfrm>
          <a:prstGeom prst="rect">
            <a:avLst/>
          </a:prstGeom>
          <a:solidFill>
            <a:srgbClr val="C0392B"/>
          </a:solidFill>
          <a:ln/>
        </p:spPr>
      </p:sp>
      <p:sp>
        <p:nvSpPr>
          <p:cNvPr id="23" name="Shape 17"/>
          <p:cNvSpPr/>
          <p:nvPr/>
        </p:nvSpPr>
        <p:spPr>
          <a:xfrm>
            <a:off x="6766560" y="1645920"/>
            <a:ext cx="310896" cy="310896"/>
          </a:xfrm>
          <a:prstGeom prst="ellipse">
            <a:avLst/>
          </a:prstGeom>
          <a:solidFill>
            <a:srgbClr val="C0392B"/>
          </a:solidFill>
          <a:ln/>
        </p:spPr>
      </p:sp>
      <p:pic>
        <p:nvPicPr>
          <p:cNvPr id="24" name="Image 4" descr="preencoded.png"/>
          <p:cNvPicPr>
            <a:picLocks noChangeAspect="1"/>
          </p:cNvPicPr>
          <p:nvPr/>
        </p:nvPicPr>
        <p:blipFill>
          <a:blip r:embed="rId7"/>
          <a:stretch>
            <a:fillRect/>
          </a:stretch>
        </p:blipFill>
        <p:spPr>
          <a:xfrm>
            <a:off x="6830568" y="1709928"/>
            <a:ext cx="182880" cy="182880"/>
          </a:xfrm>
          <a:prstGeom prst="rect">
            <a:avLst/>
          </a:prstGeom>
        </p:spPr>
      </p:pic>
      <p:sp>
        <p:nvSpPr>
          <p:cNvPr id="25" name="Text 18"/>
          <p:cNvSpPr/>
          <p:nvPr/>
        </p:nvSpPr>
        <p:spPr>
          <a:xfrm>
            <a:off x="7205472" y="1627632"/>
            <a:ext cx="1371600" cy="155448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Don't dismiss a “lump”</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Pearly, ulcerated or with lost lashes = BCC</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Recurrent in the same spot = suspect malignancy</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Refer for biopsy</a:t>
            </a:r>
            <a:endParaRPr lang="en-US" sz="1250" dirty="0"/>
          </a:p>
        </p:txBody>
      </p:sp>
      <p:sp>
        <p:nvSpPr>
          <p:cNvPr id="26" name="Shape 19"/>
          <p:cNvSpPr/>
          <p:nvPr/>
        </p:nvSpPr>
        <p:spPr>
          <a:xfrm>
            <a:off x="6565392" y="3456432"/>
            <a:ext cx="2194560" cy="1188720"/>
          </a:xfrm>
          <a:prstGeom prst="rect">
            <a:avLst/>
          </a:prstGeom>
          <a:solidFill>
            <a:srgbClr val="FFF7E2"/>
          </a:solidFill>
          <a:ln w="12700">
            <a:solidFill>
              <a:srgbClr val="EAD49B"/>
            </a:solidFill>
            <a:prstDash val="solid"/>
          </a:ln>
        </p:spPr>
      </p:sp>
      <p:sp>
        <p:nvSpPr>
          <p:cNvPr id="27" name="Shape 20"/>
          <p:cNvSpPr/>
          <p:nvPr/>
        </p:nvSpPr>
        <p:spPr>
          <a:xfrm>
            <a:off x="6565392" y="3456432"/>
            <a:ext cx="82296" cy="1188720"/>
          </a:xfrm>
          <a:prstGeom prst="rect">
            <a:avLst/>
          </a:prstGeom>
          <a:solidFill>
            <a:srgbClr val="E0A100"/>
          </a:solidFill>
          <a:ln/>
        </p:spPr>
      </p:sp>
      <p:sp>
        <p:nvSpPr>
          <p:cNvPr id="28" name="Text 21"/>
          <p:cNvSpPr/>
          <p:nvPr/>
        </p:nvSpPr>
        <p:spPr>
          <a:xfrm>
            <a:off x="6766560" y="3602736"/>
            <a:ext cx="1810512" cy="91440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Recurrent chalazia?</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Look for blepharitis, rosacea or undiagnosed diabetes underneath.</a:t>
            </a:r>
            <a:endParaRPr lang="en-US" sz="1250" dirty="0"/>
          </a:p>
        </p:txBody>
      </p:sp>
      <p:sp>
        <p:nvSpPr>
          <p:cNvPr id="29" name="Text 22"/>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30" name="Text 23"/>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20</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2C6FB3"/>
                </a:solidFill>
                <a:latin typeface="Calibri" pitchFamily="34" charset="0"/>
                <a:ea typeface="Calibri" pitchFamily="34" charset="-122"/>
                <a:cs typeface="Calibri" pitchFamily="34" charset="-120"/>
              </a:rPr>
              <a:t>TEARS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Watering &amp; dry eyes</a:t>
            </a:r>
            <a:endParaRPr lang="en-US" sz="2600" dirty="0"/>
          </a:p>
        </p:txBody>
      </p:sp>
      <p:sp>
        <p:nvSpPr>
          <p:cNvPr id="6" name="Shape 4"/>
          <p:cNvSpPr/>
          <p:nvPr/>
        </p:nvSpPr>
        <p:spPr>
          <a:xfrm>
            <a:off x="778303" y="1554480"/>
            <a:ext cx="1680369" cy="146304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36.jpeg"/>
          <p:cNvPicPr>
            <a:picLocks noChangeAspect="1"/>
          </p:cNvPicPr>
          <p:nvPr/>
        </p:nvPicPr>
        <p:blipFill>
          <a:blip r:embed="rId3"/>
          <a:stretch>
            <a:fillRect/>
          </a:stretch>
        </p:blipFill>
        <p:spPr>
          <a:xfrm>
            <a:off x="842311" y="1618488"/>
            <a:ext cx="1552353" cy="1335024"/>
          </a:xfrm>
          <a:prstGeom prst="rect">
            <a:avLst/>
          </a:prstGeom>
        </p:spPr>
      </p:pic>
      <p:sp>
        <p:nvSpPr>
          <p:cNvPr id="8" name="Text 5"/>
          <p:cNvSpPr/>
          <p:nvPr/>
        </p:nvSpPr>
        <p:spPr>
          <a:xfrm>
            <a:off x="246888" y="3031236"/>
            <a:ext cx="274320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Ectropion (lid turned out)</a:t>
            </a:r>
            <a:endParaRPr lang="en-US" sz="900" dirty="0"/>
          </a:p>
        </p:txBody>
      </p:sp>
      <p:sp>
        <p:nvSpPr>
          <p:cNvPr id="9" name="Shape 6"/>
          <p:cNvSpPr/>
          <p:nvPr/>
        </p:nvSpPr>
        <p:spPr>
          <a:xfrm>
            <a:off x="670539" y="3246120"/>
            <a:ext cx="1895898" cy="141732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37.jpeg"/>
          <p:cNvPicPr>
            <a:picLocks noChangeAspect="1"/>
          </p:cNvPicPr>
          <p:nvPr/>
        </p:nvPicPr>
        <p:blipFill>
          <a:blip r:embed="rId4"/>
          <a:stretch>
            <a:fillRect/>
          </a:stretch>
        </p:blipFill>
        <p:spPr>
          <a:xfrm>
            <a:off x="734547" y="3310128"/>
            <a:ext cx="1767882" cy="1289304"/>
          </a:xfrm>
          <a:prstGeom prst="rect">
            <a:avLst/>
          </a:prstGeom>
        </p:spPr>
      </p:pic>
      <p:sp>
        <p:nvSpPr>
          <p:cNvPr id="11" name="Text 7"/>
          <p:cNvSpPr/>
          <p:nvPr/>
        </p:nvSpPr>
        <p:spPr>
          <a:xfrm>
            <a:off x="246888" y="4677156"/>
            <a:ext cx="274320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Lid malposition → watering</a:t>
            </a:r>
            <a:endParaRPr lang="en-US" sz="900" dirty="0"/>
          </a:p>
        </p:txBody>
      </p:sp>
      <p:sp>
        <p:nvSpPr>
          <p:cNvPr id="12" name="Shape 8"/>
          <p:cNvSpPr/>
          <p:nvPr/>
        </p:nvSpPr>
        <p:spPr>
          <a:xfrm>
            <a:off x="3017520" y="1481328"/>
            <a:ext cx="278892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3" name="Shape 9"/>
          <p:cNvSpPr/>
          <p:nvPr/>
        </p:nvSpPr>
        <p:spPr>
          <a:xfrm>
            <a:off x="3017520" y="1481328"/>
            <a:ext cx="91440" cy="3163824"/>
          </a:xfrm>
          <a:prstGeom prst="rect">
            <a:avLst/>
          </a:prstGeom>
          <a:solidFill>
            <a:srgbClr val="2C6FB3"/>
          </a:solidFill>
          <a:ln/>
        </p:spPr>
      </p:sp>
      <p:sp>
        <p:nvSpPr>
          <p:cNvPr id="14" name="Text 10"/>
          <p:cNvSpPr/>
          <p:nvPr/>
        </p:nvSpPr>
        <p:spPr>
          <a:xfrm>
            <a:off x="3255264" y="1645920"/>
            <a:ext cx="240487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2C6FB3"/>
                </a:solidFill>
                <a:latin typeface="Calibri" pitchFamily="34" charset="0"/>
                <a:ea typeface="Calibri" pitchFamily="34" charset="-122"/>
                <a:cs typeface="Calibri" pitchFamily="34" charset="-120"/>
              </a:rPr>
              <a:t>Watering eye (epiphora)</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Ectropion — </a:t>
            </a:r>
            <a:endParaRPr lang="en-US" sz="1350" dirty="0"/>
          </a:p>
          <a:p>
            <a:pPr marL="0" indent="0">
              <a:lnSpc>
                <a:spcPct val="103000"/>
              </a:lnSpc>
              <a:spcAft>
                <a:spcPts val="400"/>
              </a:spcAft>
              <a:buNone/>
            </a:pPr>
            <a:r>
              <a:rPr lang="en-US" sz="1050" dirty="0">
                <a:solidFill>
                  <a:srgbClr val="1B2A3A"/>
                </a:solidFill>
                <a:latin typeface="Calibri" pitchFamily="34" charset="0"/>
                <a:ea typeface="Calibri" pitchFamily="34" charset="-122"/>
                <a:cs typeface="Calibri" pitchFamily="34" charset="-120"/>
              </a:rPr>
              <a:t>lid falls outward (age/palsy); refer for repair.</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Entropion — </a:t>
            </a:r>
            <a:endParaRPr lang="en-US" sz="1350" dirty="0"/>
          </a:p>
          <a:p>
            <a:pPr marL="0" indent="0">
              <a:lnSpc>
                <a:spcPct val="103000"/>
              </a:lnSpc>
              <a:spcAft>
                <a:spcPts val="400"/>
              </a:spcAft>
              <a:buNone/>
            </a:pPr>
            <a:r>
              <a:rPr lang="en-US" sz="1050" dirty="0">
                <a:solidFill>
                  <a:srgbClr val="1B2A3A"/>
                </a:solidFill>
                <a:latin typeface="Calibri" pitchFamily="34" charset="0"/>
                <a:ea typeface="Calibri" pitchFamily="34" charset="-122"/>
                <a:cs typeface="Calibri" pitchFamily="34" charset="-120"/>
              </a:rPr>
              <a:t>lid turns in, lashes scratch cornea; refer.</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Ingrowing lashes — </a:t>
            </a:r>
            <a:endParaRPr lang="en-US" sz="1350" dirty="0"/>
          </a:p>
          <a:p>
            <a:pPr marL="0" indent="0">
              <a:lnSpc>
                <a:spcPct val="103000"/>
              </a:lnSpc>
              <a:spcAft>
                <a:spcPts val="400"/>
              </a:spcAft>
              <a:buNone/>
            </a:pPr>
            <a:r>
              <a:rPr lang="en-US" sz="1050" dirty="0">
                <a:solidFill>
                  <a:srgbClr val="1B2A3A"/>
                </a:solidFill>
                <a:latin typeface="Calibri" pitchFamily="34" charset="0"/>
                <a:ea typeface="Calibri" pitchFamily="34" charset="-122"/>
                <a:cs typeface="Calibri" pitchFamily="34" charset="-120"/>
              </a:rPr>
              <a:t>epilate; may need electrolysis.</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Blocked tear duct — </a:t>
            </a:r>
            <a:endParaRPr lang="en-US" sz="1350" dirty="0"/>
          </a:p>
          <a:p>
            <a:pPr marL="0" indent="0">
              <a:lnSpc>
                <a:spcPct val="103000"/>
              </a:lnSpc>
              <a:spcAft>
                <a:spcPts val="300"/>
              </a:spcAft>
              <a:buNone/>
            </a:pPr>
            <a:r>
              <a:rPr lang="en-US" sz="1050" dirty="0">
                <a:solidFill>
                  <a:srgbClr val="1B2A3A"/>
                </a:solidFill>
                <a:latin typeface="Calibri" pitchFamily="34" charset="0"/>
                <a:ea typeface="Calibri" pitchFamily="34" charset="-122"/>
                <a:cs typeface="Calibri" pitchFamily="34" charset="-120"/>
              </a:rPr>
              <a:t>common; consider in a watery, sticky eye.</a:t>
            </a:r>
            <a:endParaRPr lang="en-US" sz="1350" dirty="0"/>
          </a:p>
        </p:txBody>
      </p:sp>
      <p:sp>
        <p:nvSpPr>
          <p:cNvPr id="15" name="Shape 11"/>
          <p:cNvSpPr/>
          <p:nvPr/>
        </p:nvSpPr>
        <p:spPr>
          <a:xfrm>
            <a:off x="5971032" y="1481328"/>
            <a:ext cx="2788920" cy="192024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6" name="Shape 12"/>
          <p:cNvSpPr/>
          <p:nvPr/>
        </p:nvSpPr>
        <p:spPr>
          <a:xfrm>
            <a:off x="5971032" y="1481328"/>
            <a:ext cx="91440" cy="1920240"/>
          </a:xfrm>
          <a:prstGeom prst="rect">
            <a:avLst/>
          </a:prstGeom>
          <a:solidFill>
            <a:srgbClr val="12877F"/>
          </a:solidFill>
          <a:ln/>
        </p:spPr>
      </p:sp>
      <p:sp>
        <p:nvSpPr>
          <p:cNvPr id="17" name="Text 13"/>
          <p:cNvSpPr/>
          <p:nvPr/>
        </p:nvSpPr>
        <p:spPr>
          <a:xfrm>
            <a:off x="6208776" y="1645920"/>
            <a:ext cx="2404872" cy="160934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Dry eye</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Very common; gritty, burning, paradoxically watery</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Worse with screens, air-con, central heating</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Manage with regular lubricant drops/gels</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Treat any underlying blepharitis</a:t>
            </a:r>
            <a:endParaRPr lang="en-US" sz="1350" dirty="0"/>
          </a:p>
        </p:txBody>
      </p:sp>
      <p:sp>
        <p:nvSpPr>
          <p:cNvPr id="18" name="Shape 14"/>
          <p:cNvSpPr/>
          <p:nvPr/>
        </p:nvSpPr>
        <p:spPr>
          <a:xfrm>
            <a:off x="5971032" y="3529584"/>
            <a:ext cx="2788920" cy="1115568"/>
          </a:xfrm>
          <a:prstGeom prst="rect">
            <a:avLst/>
          </a:prstGeom>
          <a:solidFill>
            <a:srgbClr val="FFF7E2"/>
          </a:solidFill>
          <a:ln w="12700">
            <a:solidFill>
              <a:srgbClr val="EAD49B"/>
            </a:solidFill>
            <a:prstDash val="solid"/>
          </a:ln>
        </p:spPr>
      </p:sp>
      <p:sp>
        <p:nvSpPr>
          <p:cNvPr id="19" name="Shape 15"/>
          <p:cNvSpPr/>
          <p:nvPr/>
        </p:nvSpPr>
        <p:spPr>
          <a:xfrm>
            <a:off x="5971032" y="3529584"/>
            <a:ext cx="82296" cy="1115568"/>
          </a:xfrm>
          <a:prstGeom prst="rect">
            <a:avLst/>
          </a:prstGeom>
          <a:solidFill>
            <a:srgbClr val="E0A100"/>
          </a:solidFill>
          <a:ln/>
        </p:spPr>
      </p:sp>
      <p:sp>
        <p:nvSpPr>
          <p:cNvPr id="20" name="Text 16"/>
          <p:cNvSpPr/>
          <p:nvPr/>
        </p:nvSpPr>
        <p:spPr>
          <a:xfrm>
            <a:off x="6172200" y="3675888"/>
            <a:ext cx="2404872" cy="841248"/>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Why “dry” eyes water</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A dry, irritated surface triggers reflex tearing — like a dry throat making you cough. Lubricate and the watering settles.</a:t>
            </a:r>
            <a:endParaRPr lang="en-US" sz="1250" dirty="0"/>
          </a:p>
        </p:txBody>
      </p:sp>
      <p:sp>
        <p:nvSpPr>
          <p:cNvPr id="21" name="Text 17"/>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2" name="Text 18"/>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21</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EMERGENCY · LIDS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Periorbital vs orbital cellulitis</a:t>
            </a:r>
            <a:endParaRPr lang="en-US" sz="2600" dirty="0"/>
          </a:p>
        </p:txBody>
      </p:sp>
      <p:sp>
        <p:nvSpPr>
          <p:cNvPr id="6" name="Shape 4"/>
          <p:cNvSpPr/>
          <p:nvPr/>
        </p:nvSpPr>
        <p:spPr>
          <a:xfrm>
            <a:off x="706826" y="1517904"/>
            <a:ext cx="1960485" cy="150876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49.jpeg"/>
          <p:cNvPicPr>
            <a:picLocks noChangeAspect="1"/>
          </p:cNvPicPr>
          <p:nvPr/>
        </p:nvPicPr>
        <p:blipFill>
          <a:blip r:embed="rId3"/>
          <a:stretch>
            <a:fillRect/>
          </a:stretch>
        </p:blipFill>
        <p:spPr>
          <a:xfrm>
            <a:off x="770834" y="1581912"/>
            <a:ext cx="1832469" cy="1380744"/>
          </a:xfrm>
          <a:prstGeom prst="rect">
            <a:avLst/>
          </a:prstGeom>
        </p:spPr>
      </p:pic>
      <p:sp>
        <p:nvSpPr>
          <p:cNvPr id="8" name="Text 5"/>
          <p:cNvSpPr/>
          <p:nvPr/>
        </p:nvSpPr>
        <p:spPr>
          <a:xfrm>
            <a:off x="246888" y="3040380"/>
            <a:ext cx="288036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Periorbital (pre-septal)</a:t>
            </a:r>
            <a:endParaRPr lang="en-US" sz="900" dirty="0"/>
          </a:p>
        </p:txBody>
      </p:sp>
      <p:sp>
        <p:nvSpPr>
          <p:cNvPr id="9" name="Shape 6"/>
          <p:cNvSpPr/>
          <p:nvPr/>
        </p:nvSpPr>
        <p:spPr>
          <a:xfrm>
            <a:off x="621289" y="3246120"/>
            <a:ext cx="2131558" cy="1417320"/>
          </a:xfrm>
          <a:prstGeom prst="rect">
            <a:avLst/>
          </a:prstGeom>
          <a:solidFill>
            <a:srgbClr val="FFFFFF"/>
          </a:solidFill>
          <a:ln w="12700">
            <a:solidFill>
              <a:srgbClr val="C0392B"/>
            </a:solidFill>
            <a:prstDash val="solid"/>
          </a:ln>
          <a:effectLst>
            <a:outerShdw blurRad="101600" dist="38100" dir="8100000" algn="bl" rotWithShape="0">
              <a:srgbClr val="0E2A47">
                <a:alpha val="18000"/>
              </a:srgbClr>
            </a:outerShdw>
          </a:effectLst>
        </p:spPr>
      </p:sp>
      <p:pic>
        <p:nvPicPr>
          <p:cNvPr id="10" name="Image 1" descr="img/image50.jpeg"/>
          <p:cNvPicPr>
            <a:picLocks noChangeAspect="1"/>
          </p:cNvPicPr>
          <p:nvPr/>
        </p:nvPicPr>
        <p:blipFill>
          <a:blip r:embed="rId4"/>
          <a:stretch>
            <a:fillRect/>
          </a:stretch>
        </p:blipFill>
        <p:spPr>
          <a:xfrm>
            <a:off x="685297" y="3310128"/>
            <a:ext cx="2003542" cy="1289304"/>
          </a:xfrm>
          <a:prstGeom prst="rect">
            <a:avLst/>
          </a:prstGeom>
        </p:spPr>
      </p:pic>
      <p:sp>
        <p:nvSpPr>
          <p:cNvPr id="11" name="Text 7"/>
          <p:cNvSpPr/>
          <p:nvPr/>
        </p:nvSpPr>
        <p:spPr>
          <a:xfrm>
            <a:off x="246888" y="4677156"/>
            <a:ext cx="288036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Orbital — emergency</a:t>
            </a:r>
            <a:endParaRPr lang="en-US" sz="900" dirty="0"/>
          </a:p>
        </p:txBody>
      </p:sp>
      <p:sp>
        <p:nvSpPr>
          <p:cNvPr id="12" name="Shape 8"/>
          <p:cNvSpPr/>
          <p:nvPr/>
        </p:nvSpPr>
        <p:spPr>
          <a:xfrm>
            <a:off x="3154680" y="1481328"/>
            <a:ext cx="278892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3" name="Shape 9"/>
          <p:cNvSpPr/>
          <p:nvPr/>
        </p:nvSpPr>
        <p:spPr>
          <a:xfrm>
            <a:off x="3154680" y="1481328"/>
            <a:ext cx="91440" cy="3163824"/>
          </a:xfrm>
          <a:prstGeom prst="rect">
            <a:avLst/>
          </a:prstGeom>
          <a:solidFill>
            <a:srgbClr val="12877F"/>
          </a:solidFill>
          <a:ln/>
        </p:spPr>
      </p:sp>
      <p:sp>
        <p:nvSpPr>
          <p:cNvPr id="14" name="Text 10"/>
          <p:cNvSpPr/>
          <p:nvPr/>
        </p:nvSpPr>
        <p:spPr>
          <a:xfrm>
            <a:off x="3392424" y="1645920"/>
            <a:ext cx="240487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Periorbital (pre-septal)</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Red, swollen lid; infection in front of the septum</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Eye itself looks &amp; moves normally</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Vision normal, no proptosis, no pain on eye movement</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Oral antibiotics + close review — but stay alert</a:t>
            </a:r>
            <a:endParaRPr lang="en-US" sz="1350" dirty="0"/>
          </a:p>
        </p:txBody>
      </p:sp>
      <p:sp>
        <p:nvSpPr>
          <p:cNvPr id="15" name="Shape 11"/>
          <p:cNvSpPr/>
          <p:nvPr/>
        </p:nvSpPr>
        <p:spPr>
          <a:xfrm>
            <a:off x="6053328" y="1481328"/>
            <a:ext cx="2706624"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6" name="Shape 12"/>
          <p:cNvSpPr/>
          <p:nvPr/>
        </p:nvSpPr>
        <p:spPr>
          <a:xfrm>
            <a:off x="6053328" y="1481328"/>
            <a:ext cx="91440" cy="3163824"/>
          </a:xfrm>
          <a:prstGeom prst="rect">
            <a:avLst/>
          </a:prstGeom>
          <a:solidFill>
            <a:srgbClr val="C0392B"/>
          </a:solidFill>
          <a:ln/>
        </p:spPr>
      </p:sp>
      <p:sp>
        <p:nvSpPr>
          <p:cNvPr id="17" name="Text 13"/>
          <p:cNvSpPr/>
          <p:nvPr/>
        </p:nvSpPr>
        <p:spPr>
          <a:xfrm>
            <a:off x="6291072" y="1645920"/>
            <a:ext cx="2322576"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C0392B"/>
                </a:solidFill>
                <a:latin typeface="Calibri" pitchFamily="34" charset="0"/>
                <a:ea typeface="Calibri" pitchFamily="34" charset="-122"/>
                <a:cs typeface="Calibri" pitchFamily="34" charset="-120"/>
              </a:rPr>
              <a:t>Orbital — sight &amp; life threat</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Painful or restricted eye movements</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Proptosis (eye pushed forward)</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Reduced vision / colour vision</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Unwell, febrile; usually from the sinuses</a:t>
            </a:r>
            <a:endParaRPr lang="en-US" sz="1350" dirty="0"/>
          </a:p>
          <a:p>
            <a:pPr marL="0" indent="0">
              <a:lnSpc>
                <a:spcPct val="103000"/>
              </a:lnSpc>
              <a:spcAft>
                <a:spcPts val="500"/>
              </a:spcAft>
              <a:buNone/>
            </a:pPr>
            <a:r>
              <a:rPr lang="en-US" sz="1050" b="1" dirty="0">
                <a:solidFill>
                  <a:srgbClr val="C0392B"/>
                </a:solidFill>
                <a:latin typeface="Calibri" pitchFamily="34" charset="0"/>
                <a:ea typeface="Calibri" pitchFamily="34" charset="-122"/>
                <a:cs typeface="Calibri" pitchFamily="34" charset="-120"/>
              </a:rPr>
              <a:t>Children can lose sight in hours — ADMIT now</a:t>
            </a:r>
            <a:endParaRPr lang="en-US" sz="1350" dirty="0"/>
          </a:p>
        </p:txBody>
      </p:sp>
      <p:sp>
        <p:nvSpPr>
          <p:cNvPr id="18" name="Text 14"/>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9" name="Text 15"/>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22</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256032" cy="5143500"/>
          </a:xfrm>
          <a:prstGeom prst="rect">
            <a:avLst/>
          </a:prstGeom>
          <a:solidFill>
            <a:srgbClr val="C0392B"/>
          </a:solidFill>
          <a:ln/>
        </p:spPr>
      </p:sp>
      <p:sp>
        <p:nvSpPr>
          <p:cNvPr id="3" name="Shape 1"/>
          <p:cNvSpPr/>
          <p:nvPr/>
        </p:nvSpPr>
        <p:spPr>
          <a:xfrm>
            <a:off x="384048" y="237744"/>
            <a:ext cx="2395728" cy="310896"/>
          </a:xfrm>
          <a:prstGeom prst="roundRect">
            <a:avLst>
              <a:gd name="adj" fmla="val 17647"/>
            </a:avLst>
          </a:prstGeom>
          <a:solidFill>
            <a:srgbClr val="E8770E"/>
          </a:solidFill>
          <a:ln/>
        </p:spPr>
      </p:sp>
      <p:sp>
        <p:nvSpPr>
          <p:cNvPr id="4" name="Text 2"/>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5" name="Text 3"/>
          <p:cNvSpPr/>
          <p:nvPr/>
        </p:nvSpPr>
        <p:spPr>
          <a:xfrm>
            <a:off x="914400" y="1783080"/>
            <a:ext cx="7315200" cy="365760"/>
          </a:xfrm>
          <a:prstGeom prst="rect">
            <a:avLst/>
          </a:prstGeom>
          <a:noFill/>
          <a:ln/>
        </p:spPr>
        <p:txBody>
          <a:bodyPr wrap="square" lIns="0" tIns="0" rIns="0" bIns="0" rtlCol="0" anchor="ctr"/>
          <a:lstStyle/>
          <a:p>
            <a:pPr marL="0" indent="0">
              <a:buNone/>
            </a:pPr>
            <a:r>
              <a:rPr lang="en-US" sz="1500" b="1" kern="0" spc="300" dirty="0">
                <a:solidFill>
                  <a:srgbClr val="C0392B"/>
                </a:solidFill>
                <a:latin typeface="Calibri" pitchFamily="34" charset="0"/>
                <a:ea typeface="Calibri" pitchFamily="34" charset="-122"/>
                <a:cs typeface="Calibri" pitchFamily="34" charset="-120"/>
              </a:rPr>
              <a:t>SECTION 3</a:t>
            </a:r>
            <a:endParaRPr lang="en-US" sz="1500" dirty="0"/>
          </a:p>
        </p:txBody>
      </p:sp>
      <p:sp>
        <p:nvSpPr>
          <p:cNvPr id="6" name="Text 4"/>
          <p:cNvSpPr/>
          <p:nvPr/>
        </p:nvSpPr>
        <p:spPr>
          <a:xfrm>
            <a:off x="868680" y="2148840"/>
            <a:ext cx="7680960" cy="1005840"/>
          </a:xfrm>
          <a:prstGeom prst="rect">
            <a:avLst/>
          </a:prstGeom>
          <a:noFill/>
          <a:ln/>
        </p:spPr>
        <p:txBody>
          <a:bodyPr wrap="square" lIns="0" tIns="0" rIns="0" bIns="0" rtlCol="0" anchor="ctr"/>
          <a:lstStyle/>
          <a:p>
            <a:pPr marL="0" indent="0">
              <a:lnSpc>
                <a:spcPct val="95000"/>
              </a:lnSpc>
              <a:buNone/>
            </a:pPr>
            <a:r>
              <a:rPr lang="en-US" sz="4000" b="1" dirty="0">
                <a:solidFill>
                  <a:srgbClr val="FFFFFF"/>
                </a:solidFill>
                <a:latin typeface="Georgia" pitchFamily="34" charset="0"/>
                <a:ea typeface="Georgia" pitchFamily="34" charset="-122"/>
                <a:cs typeface="Georgia" pitchFamily="34" charset="-120"/>
              </a:rPr>
              <a:t>Sudden Loss of Vision</a:t>
            </a:r>
            <a:endParaRPr lang="en-US" sz="4000" dirty="0"/>
          </a:p>
        </p:txBody>
      </p:sp>
      <p:sp>
        <p:nvSpPr>
          <p:cNvPr id="7" name="Text 5"/>
          <p:cNvSpPr/>
          <p:nvPr/>
        </p:nvSpPr>
        <p:spPr>
          <a:xfrm>
            <a:off x="914400" y="3246120"/>
            <a:ext cx="6949440" cy="731520"/>
          </a:xfrm>
          <a:prstGeom prst="rect">
            <a:avLst/>
          </a:prstGeom>
          <a:noFill/>
          <a:ln/>
        </p:spPr>
        <p:txBody>
          <a:bodyPr wrap="square" lIns="0" tIns="0" rIns="0" bIns="0" rtlCol="0" anchor="ctr"/>
          <a:lstStyle/>
          <a:p>
            <a:pPr marL="0" indent="0">
              <a:lnSpc>
                <a:spcPct val="105000"/>
              </a:lnSpc>
              <a:buNone/>
            </a:pPr>
            <a:r>
              <a:rPr lang="en-US" sz="1400" i="1" dirty="0">
                <a:solidFill>
                  <a:srgbClr val="AEBED0"/>
                </a:solidFill>
                <a:latin typeface="Calibri" pitchFamily="34" charset="0"/>
                <a:ea typeface="Calibri" pitchFamily="34" charset="-122"/>
                <a:cs typeface="Calibri" pitchFamily="34" charset="-120"/>
              </a:rPr>
              <a:t>“Like a curtain coming down.” An easy list to remember — because almost every cause needs same-day specialist eyes.</a:t>
            </a:r>
            <a:endParaRPr lang="en-US" sz="1400" dirty="0"/>
          </a:p>
        </p:txBody>
      </p:sp>
      <p:sp>
        <p:nvSpPr>
          <p:cNvPr id="8" name="Shape 6"/>
          <p:cNvSpPr/>
          <p:nvPr/>
        </p:nvSpPr>
        <p:spPr>
          <a:xfrm>
            <a:off x="7178040" y="2011680"/>
            <a:ext cx="1188720" cy="1188720"/>
          </a:xfrm>
          <a:prstGeom prst="ellipse">
            <a:avLst/>
          </a:prstGeom>
          <a:solidFill>
            <a:srgbClr val="16395C"/>
          </a:solidFill>
          <a:ln w="25400">
            <a:solidFill>
              <a:srgbClr val="C0392B"/>
            </a:solidFill>
            <a:prstDash val="solid"/>
          </a:ln>
        </p:spPr>
      </p:sp>
      <p:pic>
        <p:nvPicPr>
          <p:cNvPr id="9" name="Image 0" descr="preencoded.png"/>
          <p:cNvPicPr>
            <a:picLocks noChangeAspect="1"/>
          </p:cNvPicPr>
          <p:nvPr/>
        </p:nvPicPr>
        <p:blipFill>
          <a:blip r:embed="rId3"/>
          <a:stretch>
            <a:fillRect/>
          </a:stretch>
        </p:blipFill>
        <p:spPr>
          <a:xfrm>
            <a:off x="7516368" y="2350008"/>
            <a:ext cx="512064" cy="51206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APPROACH</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Sudden visual loss: the short list</a:t>
            </a:r>
            <a:endParaRPr lang="en-US" sz="2600" dirty="0"/>
          </a:p>
        </p:txBody>
      </p:sp>
      <p:sp>
        <p:nvSpPr>
          <p:cNvPr id="6" name="Text 4"/>
          <p:cNvSpPr/>
          <p:nvPr/>
        </p:nvSpPr>
        <p:spPr>
          <a:xfrm>
            <a:off x="384048" y="1371600"/>
            <a:ext cx="8375904" cy="320040"/>
          </a:xfrm>
          <a:prstGeom prst="rect">
            <a:avLst/>
          </a:prstGeom>
          <a:noFill/>
          <a:ln/>
        </p:spPr>
        <p:txBody>
          <a:bodyPr wrap="square" lIns="0" tIns="0" rIns="0" bIns="0" rtlCol="0" anchor="ctr"/>
          <a:lstStyle/>
          <a:p>
            <a:pPr marL="0" indent="0">
              <a:buNone/>
            </a:pPr>
            <a:r>
              <a:rPr lang="en-US" sz="1200" i="1" dirty="0">
                <a:solidFill>
                  <a:srgbClr val="60707F"/>
                </a:solidFill>
                <a:latin typeface="Calibri" pitchFamily="34" charset="0"/>
                <a:ea typeface="Calibri" pitchFamily="34" charset="-122"/>
                <a:cs typeface="Calibri" pitchFamily="34" charset="-120"/>
              </a:rPr>
              <a:t>First ask: painful or painless? Then act — these don't wait.</a:t>
            </a:r>
            <a:endParaRPr lang="en-US" sz="1200" dirty="0"/>
          </a:p>
        </p:txBody>
      </p:sp>
      <p:sp>
        <p:nvSpPr>
          <p:cNvPr id="7" name="Shape 5"/>
          <p:cNvSpPr/>
          <p:nvPr/>
        </p:nvSpPr>
        <p:spPr>
          <a:xfrm>
            <a:off x="384048" y="1783080"/>
            <a:ext cx="4114800" cy="269748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8" name="Shape 6"/>
          <p:cNvSpPr/>
          <p:nvPr/>
        </p:nvSpPr>
        <p:spPr>
          <a:xfrm>
            <a:off x="384048" y="1783080"/>
            <a:ext cx="91440" cy="2697480"/>
          </a:xfrm>
          <a:prstGeom prst="rect">
            <a:avLst/>
          </a:prstGeom>
          <a:solidFill>
            <a:srgbClr val="C0392B"/>
          </a:solidFill>
          <a:ln/>
        </p:spPr>
      </p:sp>
      <p:sp>
        <p:nvSpPr>
          <p:cNvPr id="9" name="Text 7"/>
          <p:cNvSpPr/>
          <p:nvPr/>
        </p:nvSpPr>
        <p:spPr>
          <a:xfrm>
            <a:off x="621792" y="1947672"/>
            <a:ext cx="3730752" cy="238658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C0392B"/>
                </a:solidFill>
                <a:latin typeface="Calibri" pitchFamily="34" charset="0"/>
                <a:ea typeface="Calibri" pitchFamily="34" charset="-122"/>
                <a:cs typeface="Calibri" pitchFamily="34" charset="-120"/>
              </a:rPr>
              <a:t>Painless — vascular &amp; retinal</a:t>
            </a:r>
            <a:endParaRPr lang="en-US" sz="1350" dirty="0"/>
          </a:p>
          <a:p>
            <a:pPr marL="0" indent="0">
              <a:lnSpc>
                <a:spcPct val="103000"/>
              </a:lnSpc>
              <a:spcAft>
                <a:spcPts val="600"/>
              </a:spcAft>
              <a:buNone/>
            </a:pPr>
            <a:r>
              <a:rPr lang="en-US" sz="1100" b="1" dirty="0">
                <a:solidFill>
                  <a:srgbClr val="1B2A3A"/>
                </a:solidFill>
                <a:latin typeface="Calibri" pitchFamily="34" charset="0"/>
                <a:ea typeface="Calibri" pitchFamily="34" charset="-122"/>
                <a:cs typeface="Calibri" pitchFamily="34" charset="-120"/>
              </a:rPr>
              <a:t>Retinal artery occlusion / amaurosis fugax</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Retinal vein occlusion</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Vitreous haemorrhage (often diabetic)</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Retinal detachment (flashes, floaters, curtain)</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Wet AMD (sudden central distortion)</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Optic neuritis (pain on eye movement) / stroke</a:t>
            </a:r>
            <a:endParaRPr lang="en-US" sz="1350" dirty="0"/>
          </a:p>
        </p:txBody>
      </p:sp>
      <p:sp>
        <p:nvSpPr>
          <p:cNvPr id="10" name="Shape 8"/>
          <p:cNvSpPr/>
          <p:nvPr/>
        </p:nvSpPr>
        <p:spPr>
          <a:xfrm>
            <a:off x="4645152" y="1783080"/>
            <a:ext cx="4114800" cy="269748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1" name="Shape 9"/>
          <p:cNvSpPr/>
          <p:nvPr/>
        </p:nvSpPr>
        <p:spPr>
          <a:xfrm>
            <a:off x="4645152" y="1783080"/>
            <a:ext cx="91440" cy="2697480"/>
          </a:xfrm>
          <a:prstGeom prst="rect">
            <a:avLst/>
          </a:prstGeom>
          <a:solidFill>
            <a:srgbClr val="E8770E"/>
          </a:solidFill>
          <a:ln/>
        </p:spPr>
      </p:sp>
      <p:sp>
        <p:nvSpPr>
          <p:cNvPr id="12" name="Text 10"/>
          <p:cNvSpPr/>
          <p:nvPr/>
        </p:nvSpPr>
        <p:spPr>
          <a:xfrm>
            <a:off x="4882896" y="1947672"/>
            <a:ext cx="3730752" cy="238658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Your job in primary care</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Check acuity, fields, pupils (RAPD), red reflex, fundus</a:t>
            </a:r>
            <a:endParaRPr lang="en-US" sz="1350" dirty="0"/>
          </a:p>
          <a:p>
            <a:pPr marL="0" indent="0">
              <a:lnSpc>
                <a:spcPct val="103000"/>
              </a:lnSpc>
              <a:spcAft>
                <a:spcPts val="600"/>
              </a:spcAft>
              <a:buNone/>
            </a:pPr>
            <a:r>
              <a:rPr lang="en-US" sz="1100" b="1" dirty="0">
                <a:solidFill>
                  <a:srgbClr val="1B2A3A"/>
                </a:solidFill>
                <a:latin typeface="Calibri" pitchFamily="34" charset="0"/>
                <a:ea typeface="Calibri" pitchFamily="34" charset="-122"/>
                <a:cs typeface="Calibri" pitchFamily="34" charset="-120"/>
              </a:rPr>
              <a:t>Always think giant cell arteritis in the over-50s</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GCA clues: scalp/temple tenderness, jaw claudication, raised ESR/CRP</a:t>
            </a:r>
            <a:endParaRPr lang="en-US" sz="1350" dirty="0"/>
          </a:p>
          <a:p>
            <a:pPr marL="0" indent="0">
              <a:lnSpc>
                <a:spcPct val="103000"/>
              </a:lnSpc>
              <a:spcAft>
                <a:spcPts val="600"/>
              </a:spcAft>
              <a:buNone/>
            </a:pPr>
            <a:r>
              <a:rPr lang="en-US" sz="1100" b="1" dirty="0">
                <a:solidFill>
                  <a:srgbClr val="C0392B"/>
                </a:solidFill>
                <a:latin typeface="Calibri" pitchFamily="34" charset="0"/>
                <a:ea typeface="Calibri" pitchFamily="34" charset="-122"/>
                <a:cs typeface="Calibri" pitchFamily="34" charset="-120"/>
              </a:rPr>
              <a:t>Suspected GCA → high-dose steroids + same-day referral</a:t>
            </a:r>
            <a:endParaRPr lang="en-US" sz="1350" dirty="0"/>
          </a:p>
          <a:p>
            <a:pPr marL="0" indent="0">
              <a:lnSpc>
                <a:spcPct val="103000"/>
              </a:lnSpc>
              <a:spcAft>
                <a:spcPts val="600"/>
              </a:spcAft>
              <a:buNone/>
            </a:pPr>
            <a:r>
              <a:rPr lang="en-US" sz="1100" dirty="0">
                <a:solidFill>
                  <a:srgbClr val="1B2A3A"/>
                </a:solidFill>
                <a:latin typeface="Calibri" pitchFamily="34" charset="0"/>
                <a:ea typeface="Calibri" pitchFamily="34" charset="-122"/>
                <a:cs typeface="Calibri" pitchFamily="34" charset="-120"/>
              </a:rPr>
              <a:t>Everyone else → same-day eye casualty / acute referral</a:t>
            </a:r>
            <a:endParaRPr lang="en-US" sz="1350" dirty="0"/>
          </a:p>
        </p:txBody>
      </p:sp>
      <p:sp>
        <p:nvSpPr>
          <p:cNvPr id="13" name="Text 11"/>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4" name="Text 12"/>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24</a:t>
            </a:r>
            <a:endParaRPr lang="en-US" sz="7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CASE · PAINLESS LOSS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Retinal artery occlusion &amp; GCA</a:t>
            </a:r>
            <a:endParaRPr lang="en-US" sz="2600" dirty="0"/>
          </a:p>
        </p:txBody>
      </p:sp>
      <p:sp>
        <p:nvSpPr>
          <p:cNvPr id="6" name="Shape 4"/>
          <p:cNvSpPr/>
          <p:nvPr/>
        </p:nvSpPr>
        <p:spPr>
          <a:xfrm>
            <a:off x="384048" y="1371600"/>
            <a:ext cx="8375904" cy="548640"/>
          </a:xfrm>
          <a:prstGeom prst="rect">
            <a:avLst/>
          </a:prstGeom>
          <a:solidFill>
            <a:srgbClr val="0E2A47"/>
          </a:solidFill>
          <a:ln/>
        </p:spPr>
      </p:sp>
      <p:sp>
        <p:nvSpPr>
          <p:cNvPr id="7" name="Text 5"/>
          <p:cNvSpPr/>
          <p:nvPr/>
        </p:nvSpPr>
        <p:spPr>
          <a:xfrm>
            <a:off x="585216" y="1371600"/>
            <a:ext cx="7955280" cy="548640"/>
          </a:xfrm>
          <a:prstGeom prst="rect">
            <a:avLst/>
          </a:prstGeom>
          <a:noFill/>
          <a:ln/>
        </p:spPr>
        <p:txBody>
          <a:bodyPr wrap="square" lIns="0" tIns="0" rIns="0" bIns="0" rtlCol="0" anchor="ctr"/>
          <a:lstStyle/>
          <a:p>
            <a:pPr marL="0" indent="0">
              <a:buNone/>
            </a:pPr>
            <a:r>
              <a:rPr lang="en-US" sz="1050" b="1" dirty="0">
                <a:solidFill>
                  <a:srgbClr val="E8770E"/>
                </a:solidFill>
                <a:latin typeface="Calibri" pitchFamily="34" charset="0"/>
                <a:ea typeface="Calibri" pitchFamily="34" charset="-122"/>
                <a:cs typeface="Calibri" pitchFamily="34" charset="-120"/>
              </a:rPr>
              <a:t>THE CASE   </a:t>
            </a:r>
            <a:r>
              <a:rPr lang="en-US" sz="1150" i="1" dirty="0">
                <a:solidFill>
                  <a:srgbClr val="E8EEF5"/>
                </a:solidFill>
                <a:latin typeface="Calibri" pitchFamily="34" charset="0"/>
                <a:ea typeface="Calibri" pitchFamily="34" charset="-122"/>
                <a:cs typeface="Calibri" pitchFamily="34" charset="-120"/>
              </a:rPr>
              <a:t>69-year-old with atrial fibrillation suddenly loses vision in one eye. The fundus is pale.</a:t>
            </a:r>
            <a:endParaRPr lang="en-US" sz="1050" dirty="0"/>
          </a:p>
        </p:txBody>
      </p:sp>
      <p:sp>
        <p:nvSpPr>
          <p:cNvPr id="8" name="Shape 6"/>
          <p:cNvSpPr/>
          <p:nvPr/>
        </p:nvSpPr>
        <p:spPr>
          <a:xfrm>
            <a:off x="519073" y="2103120"/>
            <a:ext cx="2335991" cy="233172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9" name="Image 0" descr="img/image30.jpeg"/>
          <p:cNvPicPr>
            <a:picLocks noChangeAspect="1"/>
          </p:cNvPicPr>
          <p:nvPr/>
        </p:nvPicPr>
        <p:blipFill>
          <a:blip r:embed="rId3"/>
          <a:stretch>
            <a:fillRect/>
          </a:stretch>
        </p:blipFill>
        <p:spPr>
          <a:xfrm>
            <a:off x="583081" y="2167128"/>
            <a:ext cx="2207975" cy="2203704"/>
          </a:xfrm>
          <a:prstGeom prst="rect">
            <a:avLst/>
          </a:prstGeom>
        </p:spPr>
      </p:pic>
      <p:sp>
        <p:nvSpPr>
          <p:cNvPr id="10" name="Text 7"/>
          <p:cNvSpPr/>
          <p:nvPr/>
        </p:nvSpPr>
        <p:spPr>
          <a:xfrm>
            <a:off x="246888" y="4448556"/>
            <a:ext cx="288036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Pale retina — artery occlusion</a:t>
            </a:r>
            <a:endParaRPr lang="en-US" sz="900" dirty="0"/>
          </a:p>
        </p:txBody>
      </p:sp>
      <p:sp>
        <p:nvSpPr>
          <p:cNvPr id="11" name="Shape 8"/>
          <p:cNvSpPr/>
          <p:nvPr/>
        </p:nvSpPr>
        <p:spPr>
          <a:xfrm>
            <a:off x="3154680" y="2084832"/>
            <a:ext cx="2834640" cy="234086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2" name="Shape 9"/>
          <p:cNvSpPr/>
          <p:nvPr/>
        </p:nvSpPr>
        <p:spPr>
          <a:xfrm>
            <a:off x="3154680" y="2084832"/>
            <a:ext cx="91440" cy="2340864"/>
          </a:xfrm>
          <a:prstGeom prst="rect">
            <a:avLst/>
          </a:prstGeom>
          <a:solidFill>
            <a:srgbClr val="E8770E"/>
          </a:solidFill>
          <a:ln/>
        </p:spPr>
      </p:sp>
      <p:sp>
        <p:nvSpPr>
          <p:cNvPr id="13" name="Text 10"/>
          <p:cNvSpPr/>
          <p:nvPr/>
        </p:nvSpPr>
        <p:spPr>
          <a:xfrm>
            <a:off x="3392424" y="2249424"/>
            <a:ext cx="2450592" cy="202996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The pattern</a:t>
            </a:r>
            <a:endParaRPr lang="en-US" sz="1350" dirty="0"/>
          </a:p>
          <a:p>
            <a:pPr marL="0" indent="0">
              <a:lnSpc>
                <a:spcPct val="103000"/>
              </a:lnSpc>
              <a:spcAft>
                <a:spcPts val="500"/>
              </a:spcAft>
              <a:buNone/>
            </a:pPr>
            <a:r>
              <a:rPr lang="en-US" sz="1050" b="1" dirty="0">
                <a:solidFill>
                  <a:srgbClr val="1B2A3A"/>
                </a:solidFill>
                <a:latin typeface="Calibri" pitchFamily="34" charset="0"/>
                <a:ea typeface="Calibri" pitchFamily="34" charset="-122"/>
                <a:cs typeface="Calibri" pitchFamily="34" charset="-120"/>
              </a:rPr>
              <a:t>Sudden, painless, profound loss in one eye</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“Curtain down”; a relative afferent pupil defect</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Emboli from carotid or heart (AF) — it's the eye's stroke</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Amaurosis fugax = a fleeting version = a retinal TIA = a warning</a:t>
            </a:r>
            <a:endParaRPr lang="en-US" sz="1350" dirty="0"/>
          </a:p>
        </p:txBody>
      </p:sp>
      <p:sp>
        <p:nvSpPr>
          <p:cNvPr id="14" name="Shape 11"/>
          <p:cNvSpPr/>
          <p:nvPr/>
        </p:nvSpPr>
        <p:spPr>
          <a:xfrm>
            <a:off x="6144768" y="2084832"/>
            <a:ext cx="2615184" cy="1097280"/>
          </a:xfrm>
          <a:prstGeom prst="rect">
            <a:avLst/>
          </a:prstGeom>
          <a:solidFill>
            <a:srgbClr val="FBEAE7"/>
          </a:solidFill>
          <a:ln w="12700">
            <a:solidFill>
              <a:srgbClr val="E6B6AE"/>
            </a:solidFill>
            <a:prstDash val="solid"/>
          </a:ln>
        </p:spPr>
      </p:sp>
      <p:sp>
        <p:nvSpPr>
          <p:cNvPr id="15" name="Shape 12"/>
          <p:cNvSpPr/>
          <p:nvPr/>
        </p:nvSpPr>
        <p:spPr>
          <a:xfrm>
            <a:off x="6144768" y="2084832"/>
            <a:ext cx="82296" cy="1097280"/>
          </a:xfrm>
          <a:prstGeom prst="rect">
            <a:avLst/>
          </a:prstGeom>
          <a:solidFill>
            <a:srgbClr val="C0392B"/>
          </a:solidFill>
          <a:ln/>
        </p:spPr>
      </p:sp>
      <p:sp>
        <p:nvSpPr>
          <p:cNvPr id="16" name="Text 13"/>
          <p:cNvSpPr/>
          <p:nvPr/>
        </p:nvSpPr>
        <p:spPr>
          <a:xfrm>
            <a:off x="6345936" y="2231136"/>
            <a:ext cx="2231136" cy="82296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Same-day emergency</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Refer immediately. Treat amaurosis fugax on the TIA pathway.</a:t>
            </a:r>
            <a:endParaRPr lang="en-US" sz="1250" dirty="0"/>
          </a:p>
        </p:txBody>
      </p:sp>
      <p:sp>
        <p:nvSpPr>
          <p:cNvPr id="17" name="Shape 14"/>
          <p:cNvSpPr/>
          <p:nvPr/>
        </p:nvSpPr>
        <p:spPr>
          <a:xfrm>
            <a:off x="6144768" y="3291840"/>
            <a:ext cx="2615184" cy="1133856"/>
          </a:xfrm>
          <a:prstGeom prst="rect">
            <a:avLst/>
          </a:prstGeom>
          <a:solidFill>
            <a:srgbClr val="FBEAE7"/>
          </a:solidFill>
          <a:ln w="12700">
            <a:solidFill>
              <a:srgbClr val="E6B6AE"/>
            </a:solidFill>
            <a:prstDash val="solid"/>
          </a:ln>
        </p:spPr>
      </p:sp>
      <p:sp>
        <p:nvSpPr>
          <p:cNvPr id="18" name="Shape 15"/>
          <p:cNvSpPr/>
          <p:nvPr/>
        </p:nvSpPr>
        <p:spPr>
          <a:xfrm>
            <a:off x="6144768" y="3291840"/>
            <a:ext cx="82296" cy="1133856"/>
          </a:xfrm>
          <a:prstGeom prst="rect">
            <a:avLst/>
          </a:prstGeom>
          <a:solidFill>
            <a:srgbClr val="C0392B"/>
          </a:solidFill>
          <a:ln/>
        </p:spPr>
      </p:sp>
      <p:sp>
        <p:nvSpPr>
          <p:cNvPr id="19" name="Text 16"/>
          <p:cNvSpPr/>
          <p:nvPr/>
        </p:nvSpPr>
        <p:spPr>
          <a:xfrm>
            <a:off x="6345936" y="3438144"/>
            <a:ext cx="2231136" cy="859536"/>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Always exclude GCA (&gt;50)</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ESR/CRP, temporal symptoms. Suspected GCA = high-dose steroids without delay to save the other eye.</a:t>
            </a:r>
            <a:endParaRPr lang="en-US" sz="1250" dirty="0"/>
          </a:p>
        </p:txBody>
      </p:sp>
      <p:sp>
        <p:nvSpPr>
          <p:cNvPr id="20" name="Text 17"/>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1" name="Text 18"/>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25</a:t>
            </a:r>
            <a:endParaRPr lang="en-US" sz="7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PAINLESS LOSS · THE REST</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Vein occlusion, bleed &amp; detachment</a:t>
            </a:r>
            <a:endParaRPr lang="en-US" sz="2600" dirty="0"/>
          </a:p>
        </p:txBody>
      </p:sp>
      <p:sp>
        <p:nvSpPr>
          <p:cNvPr id="6" name="Shape 4"/>
          <p:cNvSpPr/>
          <p:nvPr/>
        </p:nvSpPr>
        <p:spPr>
          <a:xfrm>
            <a:off x="429768" y="1623052"/>
            <a:ext cx="1792224" cy="1561752"/>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31.jpeg"/>
          <p:cNvPicPr>
            <a:picLocks noChangeAspect="1"/>
          </p:cNvPicPr>
          <p:nvPr/>
        </p:nvPicPr>
        <p:blipFill>
          <a:blip r:embed="rId3"/>
          <a:stretch>
            <a:fillRect/>
          </a:stretch>
        </p:blipFill>
        <p:spPr>
          <a:xfrm>
            <a:off x="499818" y="1659402"/>
            <a:ext cx="1652124" cy="1502852"/>
          </a:xfrm>
          <a:prstGeom prst="rect">
            <a:avLst/>
          </a:prstGeom>
        </p:spPr>
      </p:pic>
      <p:sp>
        <p:nvSpPr>
          <p:cNvPr id="8" name="Text 5"/>
          <p:cNvSpPr/>
          <p:nvPr/>
        </p:nvSpPr>
        <p:spPr>
          <a:xfrm>
            <a:off x="216027" y="3180387"/>
            <a:ext cx="2103120"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Retinal VEIN occlusion</a:t>
            </a:r>
            <a:endParaRPr lang="en-US" sz="850" dirty="0"/>
          </a:p>
        </p:txBody>
      </p:sp>
      <p:sp>
        <p:nvSpPr>
          <p:cNvPr id="9" name="Shape 6"/>
          <p:cNvSpPr/>
          <p:nvPr/>
        </p:nvSpPr>
        <p:spPr>
          <a:xfrm>
            <a:off x="2359152" y="1634084"/>
            <a:ext cx="1828800" cy="155072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34.jpeg"/>
          <p:cNvPicPr>
            <a:picLocks noChangeAspect="1"/>
          </p:cNvPicPr>
          <p:nvPr/>
        </p:nvPicPr>
        <p:blipFill>
          <a:blip r:embed="rId4"/>
          <a:stretch>
            <a:fillRect/>
          </a:stretch>
        </p:blipFill>
        <p:spPr>
          <a:xfrm>
            <a:off x="2404872" y="1679804"/>
            <a:ext cx="1737360" cy="1459280"/>
          </a:xfrm>
          <a:prstGeom prst="rect">
            <a:avLst/>
          </a:prstGeom>
        </p:spPr>
      </p:pic>
      <p:sp>
        <p:nvSpPr>
          <p:cNvPr id="11" name="Text 7"/>
          <p:cNvSpPr/>
          <p:nvPr/>
        </p:nvSpPr>
        <p:spPr>
          <a:xfrm>
            <a:off x="2221992" y="3198520"/>
            <a:ext cx="2103120"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Retinal detachment</a:t>
            </a:r>
            <a:endParaRPr lang="en-US" sz="850" dirty="0"/>
          </a:p>
        </p:txBody>
      </p:sp>
      <p:sp>
        <p:nvSpPr>
          <p:cNvPr id="12" name="Shape 8"/>
          <p:cNvSpPr/>
          <p:nvPr/>
        </p:nvSpPr>
        <p:spPr>
          <a:xfrm>
            <a:off x="4334256" y="1686154"/>
            <a:ext cx="1828800" cy="1446581"/>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3" name="Image 2" descr="img/image33.jpeg"/>
          <p:cNvPicPr>
            <a:picLocks noChangeAspect="1"/>
          </p:cNvPicPr>
          <p:nvPr/>
        </p:nvPicPr>
        <p:blipFill>
          <a:blip r:embed="rId5"/>
          <a:stretch>
            <a:fillRect/>
          </a:stretch>
        </p:blipFill>
        <p:spPr>
          <a:xfrm>
            <a:off x="4379976" y="1731874"/>
            <a:ext cx="1737360" cy="1355141"/>
          </a:xfrm>
          <a:prstGeom prst="rect">
            <a:avLst/>
          </a:prstGeom>
        </p:spPr>
      </p:pic>
      <p:sp>
        <p:nvSpPr>
          <p:cNvPr id="14" name="Text 9"/>
          <p:cNvSpPr/>
          <p:nvPr/>
        </p:nvSpPr>
        <p:spPr>
          <a:xfrm>
            <a:off x="4197096" y="3146450"/>
            <a:ext cx="2103120"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Vitreous haemorrhage</a:t>
            </a:r>
            <a:endParaRPr lang="en-US" sz="850" dirty="0"/>
          </a:p>
        </p:txBody>
      </p:sp>
      <p:sp>
        <p:nvSpPr>
          <p:cNvPr id="15" name="Shape 10"/>
          <p:cNvSpPr/>
          <p:nvPr/>
        </p:nvSpPr>
        <p:spPr>
          <a:xfrm>
            <a:off x="6163056" y="1481328"/>
            <a:ext cx="2596896"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6" name="Shape 11"/>
          <p:cNvSpPr/>
          <p:nvPr/>
        </p:nvSpPr>
        <p:spPr>
          <a:xfrm>
            <a:off x="6163056" y="1481328"/>
            <a:ext cx="91440" cy="3163824"/>
          </a:xfrm>
          <a:prstGeom prst="rect">
            <a:avLst/>
          </a:prstGeom>
          <a:solidFill>
            <a:srgbClr val="16395C"/>
          </a:solidFill>
          <a:ln/>
        </p:spPr>
      </p:sp>
      <p:sp>
        <p:nvSpPr>
          <p:cNvPr id="17" name="Text 12"/>
          <p:cNvSpPr/>
          <p:nvPr/>
        </p:nvSpPr>
        <p:spPr>
          <a:xfrm>
            <a:off x="6400800" y="1645920"/>
            <a:ext cx="2212848"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How they differ</a:t>
            </a:r>
            <a:endParaRPr lang="en-US" sz="1350" dirty="0"/>
          </a:p>
          <a:p>
            <a:pPr marL="0" indent="0">
              <a:lnSpc>
                <a:spcPct val="103000"/>
              </a:lnSpc>
              <a:spcAft>
                <a:spcPts val="300"/>
              </a:spcAft>
              <a:buNone/>
            </a:pPr>
            <a:r>
              <a:rPr lang="en-US" sz="1000" b="1" dirty="0">
                <a:solidFill>
                  <a:srgbClr val="1B2A3A"/>
                </a:solidFill>
                <a:latin typeface="Calibri" pitchFamily="34" charset="0"/>
                <a:ea typeface="Calibri" pitchFamily="34" charset="-122"/>
                <a:cs typeface="Calibri" pitchFamily="34" charset="-120"/>
              </a:rPr>
              <a:t>Vein occlusion — </a:t>
            </a:r>
            <a:endParaRPr lang="en-US" sz="1350" dirty="0"/>
          </a:p>
          <a:p>
            <a:pPr marL="0" indent="0">
              <a:lnSpc>
                <a:spcPct val="103000"/>
              </a:lnSpc>
              <a:spcAft>
                <a:spcPts val="500"/>
              </a:spcAft>
              <a:buNone/>
            </a:pPr>
            <a:r>
              <a:rPr lang="en-US" sz="1000" dirty="0">
                <a:solidFill>
                  <a:srgbClr val="1B2A3A"/>
                </a:solidFill>
                <a:latin typeface="Calibri" pitchFamily="34" charset="0"/>
                <a:ea typeface="Calibri" pitchFamily="34" charset="-122"/>
                <a:cs typeface="Calibri" pitchFamily="34" charset="-120"/>
              </a:rPr>
              <a:t>“blood &amp; thunder” retina; older, hypertensive, diabetic.</a:t>
            </a:r>
            <a:endParaRPr lang="en-US" sz="1350" dirty="0"/>
          </a:p>
          <a:p>
            <a:pPr marL="0" indent="0">
              <a:lnSpc>
                <a:spcPct val="103000"/>
              </a:lnSpc>
              <a:spcAft>
                <a:spcPts val="300"/>
              </a:spcAft>
              <a:buNone/>
            </a:pPr>
            <a:r>
              <a:rPr lang="en-US" sz="1000" b="1" dirty="0">
                <a:solidFill>
                  <a:srgbClr val="1B2A3A"/>
                </a:solidFill>
                <a:latin typeface="Calibri" pitchFamily="34" charset="0"/>
                <a:ea typeface="Calibri" pitchFamily="34" charset="-122"/>
                <a:cs typeface="Calibri" pitchFamily="34" charset="-120"/>
              </a:rPr>
              <a:t>Detachment — </a:t>
            </a:r>
            <a:endParaRPr lang="en-US" sz="1350" dirty="0"/>
          </a:p>
          <a:p>
            <a:pPr marL="0" indent="0">
              <a:lnSpc>
                <a:spcPct val="103000"/>
              </a:lnSpc>
              <a:spcAft>
                <a:spcPts val="500"/>
              </a:spcAft>
              <a:buNone/>
            </a:pPr>
            <a:r>
              <a:rPr lang="en-US" sz="1000" dirty="0">
                <a:solidFill>
                  <a:srgbClr val="1B2A3A"/>
                </a:solidFill>
                <a:latin typeface="Calibri" pitchFamily="34" charset="0"/>
                <a:ea typeface="Calibri" pitchFamily="34" charset="-122"/>
                <a:cs typeface="Calibri" pitchFamily="34" charset="-120"/>
              </a:rPr>
              <a:t>flashes, a shower of floaters, then a curtain; myopes at risk.</a:t>
            </a:r>
            <a:endParaRPr lang="en-US" sz="1350" dirty="0"/>
          </a:p>
          <a:p>
            <a:pPr marL="0" indent="0">
              <a:lnSpc>
                <a:spcPct val="103000"/>
              </a:lnSpc>
              <a:spcAft>
                <a:spcPts val="300"/>
              </a:spcAft>
              <a:buNone/>
            </a:pPr>
            <a:r>
              <a:rPr lang="en-US" sz="1000" b="1" dirty="0">
                <a:solidFill>
                  <a:srgbClr val="1B2A3A"/>
                </a:solidFill>
                <a:latin typeface="Calibri" pitchFamily="34" charset="0"/>
                <a:ea typeface="Calibri" pitchFamily="34" charset="-122"/>
                <a:cs typeface="Calibri" pitchFamily="34" charset="-120"/>
              </a:rPr>
              <a:t>Vitreous haemorrhage — </a:t>
            </a:r>
            <a:endParaRPr lang="en-US" sz="1350" dirty="0"/>
          </a:p>
          <a:p>
            <a:pPr marL="0" indent="0">
              <a:lnSpc>
                <a:spcPct val="103000"/>
              </a:lnSpc>
              <a:spcAft>
                <a:spcPts val="500"/>
              </a:spcAft>
              <a:buNone/>
            </a:pPr>
            <a:r>
              <a:rPr lang="en-US" sz="1000" dirty="0">
                <a:solidFill>
                  <a:srgbClr val="1B2A3A"/>
                </a:solidFill>
                <a:latin typeface="Calibri" pitchFamily="34" charset="0"/>
                <a:ea typeface="Calibri" pitchFamily="34" charset="-122"/>
                <a:cs typeface="Calibri" pitchFamily="34" charset="-120"/>
              </a:rPr>
              <a:t>sudden floaters/haze; red reflex lost; often diabetic.</a:t>
            </a:r>
            <a:endParaRPr lang="en-US" sz="1350" dirty="0"/>
          </a:p>
          <a:p>
            <a:pPr marL="0" indent="0">
              <a:lnSpc>
                <a:spcPct val="103000"/>
              </a:lnSpc>
              <a:spcAft>
                <a:spcPts val="300"/>
              </a:spcAft>
              <a:buNone/>
            </a:pPr>
            <a:r>
              <a:rPr lang="en-US" sz="1000" b="1" dirty="0">
                <a:solidFill>
                  <a:srgbClr val="C0392B"/>
                </a:solidFill>
                <a:latin typeface="Calibri" pitchFamily="34" charset="0"/>
                <a:ea typeface="Calibri" pitchFamily="34" charset="-122"/>
                <a:cs typeface="Calibri" pitchFamily="34" charset="-120"/>
              </a:rPr>
              <a:t>All → same-day referral.</a:t>
            </a:r>
            <a:endParaRPr lang="en-US" sz="1350" dirty="0"/>
          </a:p>
        </p:txBody>
      </p:sp>
      <p:sp>
        <p:nvSpPr>
          <p:cNvPr id="18" name="Text 13"/>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9" name="Text 14"/>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26</a:t>
            </a:r>
            <a:endParaRPr lang="en-US" sz="7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256032" cy="5143500"/>
          </a:xfrm>
          <a:prstGeom prst="rect">
            <a:avLst/>
          </a:prstGeom>
          <a:solidFill>
            <a:srgbClr val="16395C"/>
          </a:solidFill>
          <a:ln/>
        </p:spPr>
      </p:sp>
      <p:sp>
        <p:nvSpPr>
          <p:cNvPr id="3" name="Shape 1"/>
          <p:cNvSpPr/>
          <p:nvPr/>
        </p:nvSpPr>
        <p:spPr>
          <a:xfrm>
            <a:off x="384048" y="237744"/>
            <a:ext cx="2395728" cy="310896"/>
          </a:xfrm>
          <a:prstGeom prst="roundRect">
            <a:avLst>
              <a:gd name="adj" fmla="val 17647"/>
            </a:avLst>
          </a:prstGeom>
          <a:solidFill>
            <a:srgbClr val="E8770E"/>
          </a:solidFill>
          <a:ln/>
        </p:spPr>
      </p:sp>
      <p:sp>
        <p:nvSpPr>
          <p:cNvPr id="4" name="Text 2"/>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5" name="Text 3"/>
          <p:cNvSpPr/>
          <p:nvPr/>
        </p:nvSpPr>
        <p:spPr>
          <a:xfrm>
            <a:off x="914400" y="1783080"/>
            <a:ext cx="7315200" cy="365760"/>
          </a:xfrm>
          <a:prstGeom prst="rect">
            <a:avLst/>
          </a:prstGeom>
          <a:noFill/>
          <a:ln/>
        </p:spPr>
        <p:txBody>
          <a:bodyPr wrap="square" lIns="0" tIns="0" rIns="0" bIns="0" rtlCol="0" anchor="ctr"/>
          <a:lstStyle/>
          <a:p>
            <a:pPr marL="0" indent="0">
              <a:buNone/>
            </a:pPr>
            <a:r>
              <a:rPr lang="en-US" sz="1500" b="1" kern="0" spc="300" dirty="0">
                <a:solidFill>
                  <a:srgbClr val="16395C"/>
                </a:solidFill>
                <a:latin typeface="Calibri" pitchFamily="34" charset="0"/>
                <a:ea typeface="Calibri" pitchFamily="34" charset="-122"/>
                <a:cs typeface="Calibri" pitchFamily="34" charset="-120"/>
              </a:rPr>
              <a:t>SECTION 4</a:t>
            </a:r>
            <a:endParaRPr lang="en-US" sz="1500" dirty="0"/>
          </a:p>
        </p:txBody>
      </p:sp>
      <p:sp>
        <p:nvSpPr>
          <p:cNvPr id="6" name="Text 4"/>
          <p:cNvSpPr/>
          <p:nvPr/>
        </p:nvSpPr>
        <p:spPr>
          <a:xfrm>
            <a:off x="868680" y="2148840"/>
            <a:ext cx="7680960" cy="1005840"/>
          </a:xfrm>
          <a:prstGeom prst="rect">
            <a:avLst/>
          </a:prstGeom>
          <a:noFill/>
          <a:ln/>
        </p:spPr>
        <p:txBody>
          <a:bodyPr wrap="square" lIns="0" tIns="0" rIns="0" bIns="0" rtlCol="0" anchor="ctr"/>
          <a:lstStyle/>
          <a:p>
            <a:pPr marL="0" indent="0">
              <a:lnSpc>
                <a:spcPct val="95000"/>
              </a:lnSpc>
              <a:buNone/>
            </a:pPr>
            <a:r>
              <a:rPr lang="en-US" sz="4000" b="1" dirty="0">
                <a:solidFill>
                  <a:srgbClr val="FFFFFF"/>
                </a:solidFill>
                <a:latin typeface="Georgia" pitchFamily="34" charset="0"/>
                <a:ea typeface="Georgia" pitchFamily="34" charset="-122"/>
                <a:cs typeface="Georgia" pitchFamily="34" charset="-120"/>
              </a:rPr>
              <a:t>Gradual Loss of Vision</a:t>
            </a:r>
            <a:endParaRPr lang="en-US" sz="4000" dirty="0"/>
          </a:p>
        </p:txBody>
      </p:sp>
      <p:sp>
        <p:nvSpPr>
          <p:cNvPr id="7" name="Text 5"/>
          <p:cNvSpPr/>
          <p:nvPr/>
        </p:nvSpPr>
        <p:spPr>
          <a:xfrm>
            <a:off x="914400" y="3246120"/>
            <a:ext cx="6949440" cy="731520"/>
          </a:xfrm>
          <a:prstGeom prst="rect">
            <a:avLst/>
          </a:prstGeom>
          <a:noFill/>
          <a:ln/>
        </p:spPr>
        <p:txBody>
          <a:bodyPr wrap="square" lIns="0" tIns="0" rIns="0" bIns="0" rtlCol="0" anchor="ctr"/>
          <a:lstStyle/>
          <a:p>
            <a:pPr marL="0" indent="0">
              <a:lnSpc>
                <a:spcPct val="105000"/>
              </a:lnSpc>
              <a:buNone/>
            </a:pPr>
            <a:r>
              <a:rPr lang="en-US" sz="1400" i="1" dirty="0">
                <a:solidFill>
                  <a:srgbClr val="AEBED0"/>
                </a:solidFill>
                <a:latin typeface="Calibri" pitchFamily="34" charset="0"/>
                <a:ea typeface="Calibri" pitchFamily="34" charset="-122"/>
                <a:cs typeface="Calibri" pitchFamily="34" charset="-120"/>
              </a:rPr>
              <a:t>Painless, creeping change in the “quiet eye.” Optometrists are your allies — but know which need urgent specialist care.</a:t>
            </a:r>
            <a:endParaRPr lang="en-US" sz="1400" dirty="0"/>
          </a:p>
        </p:txBody>
      </p:sp>
      <p:sp>
        <p:nvSpPr>
          <p:cNvPr id="8" name="Shape 6"/>
          <p:cNvSpPr/>
          <p:nvPr/>
        </p:nvSpPr>
        <p:spPr>
          <a:xfrm>
            <a:off x="7178040" y="2011680"/>
            <a:ext cx="1188720" cy="1188720"/>
          </a:xfrm>
          <a:prstGeom prst="ellipse">
            <a:avLst/>
          </a:prstGeom>
          <a:solidFill>
            <a:srgbClr val="16395C"/>
          </a:solidFill>
          <a:ln w="25400">
            <a:solidFill>
              <a:srgbClr val="16395C"/>
            </a:solidFill>
            <a:prstDash val="solid"/>
          </a:ln>
        </p:spPr>
      </p:sp>
      <p:pic>
        <p:nvPicPr>
          <p:cNvPr id="9" name="Image 0" descr="preencoded.png"/>
          <p:cNvPicPr>
            <a:picLocks noChangeAspect="1"/>
          </p:cNvPicPr>
          <p:nvPr/>
        </p:nvPicPr>
        <p:blipFill>
          <a:blip r:embed="rId3"/>
          <a:stretch>
            <a:fillRect/>
          </a:stretch>
        </p:blipFill>
        <p:spPr>
          <a:xfrm>
            <a:off x="7516368" y="2350008"/>
            <a:ext cx="512064" cy="51206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GRADUAL LOSS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Cataract</a:t>
            </a:r>
            <a:endParaRPr lang="en-US" sz="2600" dirty="0"/>
          </a:p>
        </p:txBody>
      </p:sp>
      <p:sp>
        <p:nvSpPr>
          <p:cNvPr id="6" name="Shape 4"/>
          <p:cNvSpPr/>
          <p:nvPr/>
        </p:nvSpPr>
        <p:spPr>
          <a:xfrm>
            <a:off x="419793" y="1554480"/>
            <a:ext cx="2854591" cy="237744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41.jpeg"/>
          <p:cNvPicPr>
            <a:picLocks noChangeAspect="1"/>
          </p:cNvPicPr>
          <p:nvPr/>
        </p:nvPicPr>
        <p:blipFill>
          <a:blip r:embed="rId3"/>
          <a:stretch>
            <a:fillRect/>
          </a:stretch>
        </p:blipFill>
        <p:spPr>
          <a:xfrm>
            <a:off x="483801" y="1618488"/>
            <a:ext cx="2726575" cy="2249424"/>
          </a:xfrm>
          <a:prstGeom prst="rect">
            <a:avLst/>
          </a:prstGeom>
        </p:spPr>
      </p:pic>
      <p:sp>
        <p:nvSpPr>
          <p:cNvPr id="8" name="Text 5"/>
          <p:cNvSpPr/>
          <p:nvPr/>
        </p:nvSpPr>
        <p:spPr>
          <a:xfrm>
            <a:off x="246888" y="3945636"/>
            <a:ext cx="320040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Lens opacity</a:t>
            </a:r>
            <a:endParaRPr lang="en-US" sz="900" dirty="0"/>
          </a:p>
        </p:txBody>
      </p:sp>
      <p:sp>
        <p:nvSpPr>
          <p:cNvPr id="9" name="Shape 6"/>
          <p:cNvSpPr/>
          <p:nvPr/>
        </p:nvSpPr>
        <p:spPr>
          <a:xfrm>
            <a:off x="3456432" y="1481328"/>
            <a:ext cx="265176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7"/>
          <p:cNvSpPr/>
          <p:nvPr/>
        </p:nvSpPr>
        <p:spPr>
          <a:xfrm>
            <a:off x="3456432" y="1481328"/>
            <a:ext cx="91440" cy="3163824"/>
          </a:xfrm>
          <a:prstGeom prst="rect">
            <a:avLst/>
          </a:prstGeom>
          <a:solidFill>
            <a:srgbClr val="16395C"/>
          </a:solidFill>
          <a:ln/>
        </p:spPr>
      </p:sp>
      <p:sp>
        <p:nvSpPr>
          <p:cNvPr id="11" name="Text 8"/>
          <p:cNvSpPr/>
          <p:nvPr/>
        </p:nvSpPr>
        <p:spPr>
          <a:xfrm>
            <a:off x="3694176" y="1645920"/>
            <a:ext cx="226771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Recognise it</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Painless, gradual cloudy/misty vision</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Glare &amp; haloes, especially night driving</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Faded colours; frequent glasses changes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Red reflex looks dull or shows a dark shadow</a:t>
            </a:r>
            <a:endParaRPr lang="en-US" sz="1350" dirty="0"/>
          </a:p>
        </p:txBody>
      </p:sp>
      <p:sp>
        <p:nvSpPr>
          <p:cNvPr id="12" name="Shape 9"/>
          <p:cNvSpPr/>
          <p:nvPr/>
        </p:nvSpPr>
        <p:spPr>
          <a:xfrm>
            <a:off x="6236208" y="1481328"/>
            <a:ext cx="2523744" cy="1463040"/>
          </a:xfrm>
          <a:prstGeom prst="rect">
            <a:avLst/>
          </a:prstGeom>
          <a:solidFill>
            <a:srgbClr val="EAF1F9"/>
          </a:solidFill>
          <a:ln w="12700">
            <a:solidFill>
              <a:srgbClr val="C5D8EC"/>
            </a:solidFill>
            <a:prstDash val="solid"/>
          </a:ln>
        </p:spPr>
      </p:sp>
      <p:sp>
        <p:nvSpPr>
          <p:cNvPr id="13" name="Shape 10"/>
          <p:cNvSpPr/>
          <p:nvPr/>
        </p:nvSpPr>
        <p:spPr>
          <a:xfrm>
            <a:off x="6236208" y="1481328"/>
            <a:ext cx="82296" cy="1463040"/>
          </a:xfrm>
          <a:prstGeom prst="rect">
            <a:avLst/>
          </a:prstGeom>
          <a:solidFill>
            <a:srgbClr val="2C6FB3"/>
          </a:solidFill>
          <a:ln/>
        </p:spPr>
      </p:sp>
      <p:sp>
        <p:nvSpPr>
          <p:cNvPr id="14" name="Shape 11"/>
          <p:cNvSpPr/>
          <p:nvPr/>
        </p:nvSpPr>
        <p:spPr>
          <a:xfrm>
            <a:off x="6437376" y="1645920"/>
            <a:ext cx="310896" cy="310896"/>
          </a:xfrm>
          <a:prstGeom prst="ellipse">
            <a:avLst/>
          </a:prstGeom>
          <a:solidFill>
            <a:srgbClr val="2C6FB3"/>
          </a:solidFill>
          <a:ln/>
        </p:spPr>
      </p:sp>
      <p:pic>
        <p:nvPicPr>
          <p:cNvPr id="15" name="Image 1" descr="preencoded.png"/>
          <p:cNvPicPr>
            <a:picLocks noChangeAspect="1"/>
          </p:cNvPicPr>
          <p:nvPr/>
        </p:nvPicPr>
        <p:blipFill>
          <a:blip r:embed="rId4"/>
          <a:stretch>
            <a:fillRect/>
          </a:stretch>
        </p:blipFill>
        <p:spPr>
          <a:xfrm>
            <a:off x="6501384" y="1709928"/>
            <a:ext cx="182880" cy="182880"/>
          </a:xfrm>
          <a:prstGeom prst="rect">
            <a:avLst/>
          </a:prstGeom>
        </p:spPr>
      </p:pic>
      <p:sp>
        <p:nvSpPr>
          <p:cNvPr id="16" name="Text 12"/>
          <p:cNvSpPr/>
          <p:nvPr/>
        </p:nvSpPr>
        <p:spPr>
          <a:xfrm>
            <a:off x="6876288" y="1627632"/>
            <a:ext cx="1700784" cy="118872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1F4E79"/>
                </a:solidFill>
                <a:latin typeface="Calibri" pitchFamily="34" charset="0"/>
                <a:ea typeface="Calibri" pitchFamily="34" charset="-122"/>
                <a:cs typeface="Calibri" pitchFamily="34" charset="-120"/>
              </a:rPr>
              <a:t>Manage in the community</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Refer via optometry when vision limits daily life</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Routine cataract surgery is day-case &amp; very effective</a:t>
            </a:r>
            <a:endParaRPr lang="en-US" sz="1250" dirty="0"/>
          </a:p>
        </p:txBody>
      </p:sp>
      <p:sp>
        <p:nvSpPr>
          <p:cNvPr id="17" name="Shape 13"/>
          <p:cNvSpPr/>
          <p:nvPr/>
        </p:nvSpPr>
        <p:spPr>
          <a:xfrm>
            <a:off x="6236208" y="3108960"/>
            <a:ext cx="2523744" cy="1536192"/>
          </a:xfrm>
          <a:prstGeom prst="rect">
            <a:avLst/>
          </a:prstGeom>
          <a:solidFill>
            <a:srgbClr val="FBEAE7"/>
          </a:solidFill>
          <a:ln w="12700">
            <a:solidFill>
              <a:srgbClr val="E6B6AE"/>
            </a:solidFill>
            <a:prstDash val="solid"/>
          </a:ln>
        </p:spPr>
      </p:sp>
      <p:sp>
        <p:nvSpPr>
          <p:cNvPr id="18" name="Shape 14"/>
          <p:cNvSpPr/>
          <p:nvPr/>
        </p:nvSpPr>
        <p:spPr>
          <a:xfrm>
            <a:off x="6236208" y="3108960"/>
            <a:ext cx="82296" cy="1536192"/>
          </a:xfrm>
          <a:prstGeom prst="rect">
            <a:avLst/>
          </a:prstGeom>
          <a:solidFill>
            <a:srgbClr val="C0392B"/>
          </a:solidFill>
          <a:ln/>
        </p:spPr>
      </p:sp>
      <p:sp>
        <p:nvSpPr>
          <p:cNvPr id="19" name="Text 15"/>
          <p:cNvSpPr/>
          <p:nvPr/>
        </p:nvSpPr>
        <p:spPr>
          <a:xfrm>
            <a:off x="6437376" y="3255264"/>
            <a:ext cx="2139696" cy="1261872"/>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In a child = urgent</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A white pupil / absent red reflex in a baby may be congenital cataract or retinoblastoma — refer urgently.</a:t>
            </a:r>
            <a:endParaRPr lang="en-US" sz="1250" dirty="0"/>
          </a:p>
        </p:txBody>
      </p:sp>
      <p:sp>
        <p:nvSpPr>
          <p:cNvPr id="20" name="Text 16"/>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1" name="Text 17"/>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28</a:t>
            </a:r>
            <a:endParaRPr lang="en-US" sz="7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GRADUAL LOSS · MACULA</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Age-related macular degeneration</a:t>
            </a:r>
            <a:endParaRPr lang="en-US" sz="2600" dirty="0"/>
          </a:p>
        </p:txBody>
      </p:sp>
      <p:sp>
        <p:nvSpPr>
          <p:cNvPr id="6" name="Shape 4"/>
          <p:cNvSpPr/>
          <p:nvPr/>
        </p:nvSpPr>
        <p:spPr>
          <a:xfrm>
            <a:off x="675331" y="1517904"/>
            <a:ext cx="2114913" cy="182880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42.jpeg"/>
          <p:cNvPicPr>
            <a:picLocks noChangeAspect="1"/>
          </p:cNvPicPr>
          <p:nvPr/>
        </p:nvPicPr>
        <p:blipFill>
          <a:blip r:embed="rId3"/>
          <a:stretch>
            <a:fillRect/>
          </a:stretch>
        </p:blipFill>
        <p:spPr>
          <a:xfrm>
            <a:off x="739339" y="1581912"/>
            <a:ext cx="1986897" cy="1700784"/>
          </a:xfrm>
          <a:prstGeom prst="rect">
            <a:avLst/>
          </a:prstGeom>
        </p:spPr>
      </p:pic>
      <p:sp>
        <p:nvSpPr>
          <p:cNvPr id="8" name="Text 5"/>
          <p:cNvSpPr/>
          <p:nvPr/>
        </p:nvSpPr>
        <p:spPr>
          <a:xfrm>
            <a:off x="246888" y="3360420"/>
            <a:ext cx="297180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AMD at the macula</a:t>
            </a:r>
            <a:endParaRPr lang="en-US" sz="900" dirty="0"/>
          </a:p>
        </p:txBody>
      </p:sp>
      <p:sp>
        <p:nvSpPr>
          <p:cNvPr id="9" name="Shape 6"/>
          <p:cNvSpPr/>
          <p:nvPr/>
        </p:nvSpPr>
        <p:spPr>
          <a:xfrm>
            <a:off x="384048" y="3611880"/>
            <a:ext cx="2697480" cy="102412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Text 7"/>
          <p:cNvSpPr/>
          <p:nvPr/>
        </p:nvSpPr>
        <p:spPr>
          <a:xfrm>
            <a:off x="548640" y="3712464"/>
            <a:ext cx="2377440" cy="868680"/>
          </a:xfrm>
          <a:prstGeom prst="rect">
            <a:avLst/>
          </a:prstGeom>
          <a:noFill/>
          <a:ln/>
        </p:spPr>
        <p:txBody>
          <a:bodyPr wrap="square" lIns="0" tIns="0" rIns="0" bIns="0" rtlCol="0" anchor="t"/>
          <a:lstStyle/>
          <a:p>
            <a:pPr marL="0" indent="0">
              <a:lnSpc>
                <a:spcPct val="100000"/>
              </a:lnSpc>
              <a:buNone/>
            </a:pPr>
            <a:r>
              <a:rPr lang="en-US" sz="1050" b="1" dirty="0">
                <a:solidFill>
                  <a:srgbClr val="0E2A47"/>
                </a:solidFill>
                <a:latin typeface="Calibri" pitchFamily="34" charset="0"/>
                <a:ea typeface="Calibri" pitchFamily="34" charset="-122"/>
                <a:cs typeface="Calibri" pitchFamily="34" charset="-120"/>
              </a:rPr>
              <a:t>Amsler grid:</a:t>
            </a:r>
            <a:endParaRPr lang="en-US" sz="1050" dirty="0"/>
          </a:p>
          <a:p>
            <a:pPr marL="0" indent="0">
              <a:lnSpc>
                <a:spcPct val="100000"/>
              </a:lnSpc>
              <a:buNone/>
            </a:pPr>
            <a:r>
              <a:rPr lang="en-US" sz="1000" dirty="0">
                <a:solidFill>
                  <a:srgbClr val="60707F"/>
                </a:solidFill>
                <a:latin typeface="Calibri" pitchFamily="34" charset="0"/>
                <a:ea typeface="Calibri" pitchFamily="34" charset="-122"/>
                <a:cs typeface="Calibri" pitchFamily="34" charset="-120"/>
              </a:rPr>
              <a:t>ask about wavy lines or a missing patch when looking at a grid — a simple home test for distortion.</a:t>
            </a:r>
            <a:endParaRPr lang="en-US" sz="1050" dirty="0"/>
          </a:p>
        </p:txBody>
      </p:sp>
      <p:sp>
        <p:nvSpPr>
          <p:cNvPr id="11" name="Shape 8"/>
          <p:cNvSpPr/>
          <p:nvPr/>
        </p:nvSpPr>
        <p:spPr>
          <a:xfrm>
            <a:off x="3246120" y="1481328"/>
            <a:ext cx="274320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2" name="Shape 9"/>
          <p:cNvSpPr/>
          <p:nvPr/>
        </p:nvSpPr>
        <p:spPr>
          <a:xfrm>
            <a:off x="3246120" y="1481328"/>
            <a:ext cx="91440" cy="3163824"/>
          </a:xfrm>
          <a:prstGeom prst="rect">
            <a:avLst/>
          </a:prstGeom>
          <a:solidFill>
            <a:srgbClr val="16395C"/>
          </a:solidFill>
          <a:ln/>
        </p:spPr>
      </p:sp>
      <p:sp>
        <p:nvSpPr>
          <p:cNvPr id="13" name="Text 10"/>
          <p:cNvSpPr/>
          <p:nvPr/>
        </p:nvSpPr>
        <p:spPr>
          <a:xfrm>
            <a:off x="3483864" y="1645920"/>
            <a:ext cx="235915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Dry vs Wet</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Dry (most) — </a:t>
            </a:r>
            <a:endParaRPr lang="en-US" sz="1350" dirty="0"/>
          </a:p>
          <a:p>
            <a:pPr marL="0" indent="0">
              <a:lnSpc>
                <a:spcPct val="103000"/>
              </a:lnSpc>
              <a:spcAft>
                <a:spcPts val="600"/>
              </a:spcAft>
              <a:buNone/>
            </a:pPr>
            <a:r>
              <a:rPr lang="en-US" sz="1050" dirty="0">
                <a:solidFill>
                  <a:srgbClr val="1B2A3A"/>
                </a:solidFill>
                <a:latin typeface="Calibri" pitchFamily="34" charset="0"/>
                <a:ea typeface="Calibri" pitchFamily="34" charset="-122"/>
                <a:cs typeface="Calibri" pitchFamily="34" charset="-120"/>
              </a:rPr>
              <a:t>slow central blurring over years; no cure, support low vision.</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Wet — </a:t>
            </a:r>
            <a:endParaRPr lang="en-US" sz="1350" dirty="0"/>
          </a:p>
          <a:p>
            <a:pPr marL="0" indent="0">
              <a:lnSpc>
                <a:spcPct val="103000"/>
              </a:lnSpc>
              <a:spcAft>
                <a:spcPts val="600"/>
              </a:spcAft>
              <a:buNone/>
            </a:pPr>
            <a:r>
              <a:rPr lang="en-US" sz="1050" dirty="0">
                <a:solidFill>
                  <a:srgbClr val="1B2A3A"/>
                </a:solidFill>
                <a:latin typeface="Calibri" pitchFamily="34" charset="0"/>
                <a:ea typeface="Calibri" pitchFamily="34" charset="-122"/>
                <a:cs typeface="Calibri" pitchFamily="34" charset="-120"/>
              </a:rPr>
              <a:t>new abnormal vessels leak; rapid central distortion &amp; a dark central spot, often over days.</a:t>
            </a:r>
            <a:endParaRPr lang="en-US" sz="1350" dirty="0"/>
          </a:p>
          <a:p>
            <a:pPr marL="0" indent="0">
              <a:lnSpc>
                <a:spcPct val="103000"/>
              </a:lnSpc>
              <a:spcAft>
                <a:spcPts val="300"/>
              </a:spcAft>
              <a:buNone/>
            </a:pPr>
            <a:r>
              <a:rPr lang="en-US" sz="1050" b="1" dirty="0">
                <a:solidFill>
                  <a:srgbClr val="1B2A3A"/>
                </a:solidFill>
                <a:latin typeface="Calibri" pitchFamily="34" charset="0"/>
                <a:ea typeface="Calibri" pitchFamily="34" charset="-122"/>
                <a:cs typeface="Calibri" pitchFamily="34" charset="-120"/>
              </a:rPr>
              <a:t>Hallmark symptom: </a:t>
            </a:r>
            <a:endParaRPr lang="en-US" sz="1350" dirty="0"/>
          </a:p>
          <a:p>
            <a:pPr marL="0" indent="0">
              <a:lnSpc>
                <a:spcPct val="103000"/>
              </a:lnSpc>
              <a:spcAft>
                <a:spcPts val="300"/>
              </a:spcAft>
              <a:buNone/>
            </a:pPr>
            <a:r>
              <a:rPr lang="en-US" sz="1050" dirty="0">
                <a:solidFill>
                  <a:srgbClr val="1B2A3A"/>
                </a:solidFill>
                <a:latin typeface="Calibri" pitchFamily="34" charset="0"/>
                <a:ea typeface="Calibri" pitchFamily="34" charset="-122"/>
                <a:cs typeface="Calibri" pitchFamily="34" charset="-120"/>
              </a:rPr>
              <a:t>straight lines look bent or broken.</a:t>
            </a:r>
            <a:endParaRPr lang="en-US" sz="1350" dirty="0"/>
          </a:p>
        </p:txBody>
      </p:sp>
      <p:sp>
        <p:nvSpPr>
          <p:cNvPr id="14" name="Shape 11"/>
          <p:cNvSpPr/>
          <p:nvPr/>
        </p:nvSpPr>
        <p:spPr>
          <a:xfrm>
            <a:off x="6144768" y="1481328"/>
            <a:ext cx="2615184" cy="1773936"/>
          </a:xfrm>
          <a:prstGeom prst="rect">
            <a:avLst/>
          </a:prstGeom>
          <a:solidFill>
            <a:srgbClr val="FBEAE7"/>
          </a:solidFill>
          <a:ln w="12700">
            <a:solidFill>
              <a:srgbClr val="E6B6AE"/>
            </a:solidFill>
            <a:prstDash val="solid"/>
          </a:ln>
        </p:spPr>
      </p:sp>
      <p:sp>
        <p:nvSpPr>
          <p:cNvPr id="15" name="Shape 12"/>
          <p:cNvSpPr/>
          <p:nvPr/>
        </p:nvSpPr>
        <p:spPr>
          <a:xfrm>
            <a:off x="6144768" y="1481328"/>
            <a:ext cx="82296" cy="1773936"/>
          </a:xfrm>
          <a:prstGeom prst="rect">
            <a:avLst/>
          </a:prstGeom>
          <a:solidFill>
            <a:srgbClr val="C0392B"/>
          </a:solidFill>
          <a:ln/>
        </p:spPr>
      </p:sp>
      <p:sp>
        <p:nvSpPr>
          <p:cNvPr id="16" name="Shape 13"/>
          <p:cNvSpPr/>
          <p:nvPr/>
        </p:nvSpPr>
        <p:spPr>
          <a:xfrm>
            <a:off x="6345936" y="1645920"/>
            <a:ext cx="310896" cy="310896"/>
          </a:xfrm>
          <a:prstGeom prst="ellipse">
            <a:avLst/>
          </a:prstGeom>
          <a:solidFill>
            <a:srgbClr val="C0392B"/>
          </a:solidFill>
          <a:ln/>
        </p:spPr>
      </p:sp>
      <p:pic>
        <p:nvPicPr>
          <p:cNvPr id="17" name="Image 1" descr="preencoded.png"/>
          <p:cNvPicPr>
            <a:picLocks noChangeAspect="1"/>
          </p:cNvPicPr>
          <p:nvPr/>
        </p:nvPicPr>
        <p:blipFill>
          <a:blip r:embed="rId4"/>
          <a:stretch>
            <a:fillRect/>
          </a:stretch>
        </p:blipFill>
        <p:spPr>
          <a:xfrm>
            <a:off x="6409944" y="1709928"/>
            <a:ext cx="182880" cy="182880"/>
          </a:xfrm>
          <a:prstGeom prst="rect">
            <a:avLst/>
          </a:prstGeom>
        </p:spPr>
      </p:pic>
      <p:sp>
        <p:nvSpPr>
          <p:cNvPr id="18" name="Text 14"/>
          <p:cNvSpPr/>
          <p:nvPr/>
        </p:nvSpPr>
        <p:spPr>
          <a:xfrm>
            <a:off x="6784848" y="1627632"/>
            <a:ext cx="1792224" cy="1499616"/>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Wet AMD is now treatable — fast</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Urgent referral to a macula service within 1 working day</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Anti-VEGF eye injections, ideally within 14 days</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Source: NICE NG82</a:t>
            </a:r>
            <a:endParaRPr lang="en-US" sz="1250" dirty="0"/>
          </a:p>
        </p:txBody>
      </p:sp>
      <p:sp>
        <p:nvSpPr>
          <p:cNvPr id="19" name="Shape 15"/>
          <p:cNvSpPr/>
          <p:nvPr/>
        </p:nvSpPr>
        <p:spPr>
          <a:xfrm>
            <a:off x="6144768" y="3401568"/>
            <a:ext cx="2615184" cy="1243584"/>
          </a:xfrm>
          <a:prstGeom prst="rect">
            <a:avLst/>
          </a:prstGeom>
          <a:solidFill>
            <a:srgbClr val="FFF7E2"/>
          </a:solidFill>
          <a:ln w="12700">
            <a:solidFill>
              <a:srgbClr val="EAD49B"/>
            </a:solidFill>
            <a:prstDash val="solid"/>
          </a:ln>
        </p:spPr>
      </p:sp>
      <p:sp>
        <p:nvSpPr>
          <p:cNvPr id="20" name="Shape 16"/>
          <p:cNvSpPr/>
          <p:nvPr/>
        </p:nvSpPr>
        <p:spPr>
          <a:xfrm>
            <a:off x="6144768" y="3401568"/>
            <a:ext cx="82296" cy="1243584"/>
          </a:xfrm>
          <a:prstGeom prst="rect">
            <a:avLst/>
          </a:prstGeom>
          <a:solidFill>
            <a:srgbClr val="E0A100"/>
          </a:solidFill>
          <a:ln/>
        </p:spPr>
      </p:sp>
      <p:sp>
        <p:nvSpPr>
          <p:cNvPr id="21" name="Text 17"/>
          <p:cNvSpPr/>
          <p:nvPr/>
        </p:nvSpPr>
        <p:spPr>
          <a:xfrm>
            <a:off x="6345936" y="3547872"/>
            <a:ext cx="2231136" cy="969264"/>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Why speed matters</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Anti-VEGF can halt the leak and save central vision — but only before scarring sets in. Days count.</a:t>
            </a:r>
            <a:endParaRPr lang="en-US" sz="1250" dirty="0"/>
          </a:p>
        </p:txBody>
      </p:sp>
      <p:sp>
        <p:nvSpPr>
          <p:cNvPr id="22" name="Text 18"/>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3" name="Text 19"/>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29</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YOUR MENTAL MAP</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Six ways an eye problem walks in</a:t>
            </a:r>
            <a:endParaRPr lang="en-US" sz="2600" dirty="0"/>
          </a:p>
        </p:txBody>
      </p:sp>
      <p:sp>
        <p:nvSpPr>
          <p:cNvPr id="6" name="Text 4"/>
          <p:cNvSpPr/>
          <p:nvPr/>
        </p:nvSpPr>
        <p:spPr>
          <a:xfrm>
            <a:off x="384048" y="1371600"/>
            <a:ext cx="8375904" cy="365760"/>
          </a:xfrm>
          <a:prstGeom prst="rect">
            <a:avLst/>
          </a:prstGeom>
          <a:noFill/>
          <a:ln/>
        </p:spPr>
        <p:txBody>
          <a:bodyPr wrap="square" lIns="0" tIns="0" rIns="0" bIns="0" rtlCol="0" anchor="ctr"/>
          <a:lstStyle/>
          <a:p>
            <a:pPr marL="0" indent="0">
              <a:buNone/>
            </a:pPr>
            <a:r>
              <a:rPr lang="en-US" sz="1200" i="1" dirty="0">
                <a:solidFill>
                  <a:srgbClr val="60707F"/>
                </a:solidFill>
                <a:latin typeface="Calibri" pitchFamily="34" charset="0"/>
                <a:ea typeface="Calibri" pitchFamily="34" charset="-122"/>
                <a:cs typeface="Calibri" pitchFamily="34" charset="-120"/>
              </a:rPr>
              <a:t>Sort every presentation into one of these six boxes first — it tells you what to look for and how urgently to act.</a:t>
            </a:r>
            <a:endParaRPr lang="en-US" sz="1200" dirty="0"/>
          </a:p>
        </p:txBody>
      </p:sp>
      <p:sp>
        <p:nvSpPr>
          <p:cNvPr id="7" name="Shape 5"/>
          <p:cNvSpPr/>
          <p:nvPr/>
        </p:nvSpPr>
        <p:spPr>
          <a:xfrm>
            <a:off x="384048" y="1828800"/>
            <a:ext cx="2706624" cy="13350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8" name="Shape 6"/>
          <p:cNvSpPr/>
          <p:nvPr/>
        </p:nvSpPr>
        <p:spPr>
          <a:xfrm>
            <a:off x="384048" y="1828800"/>
            <a:ext cx="2706624" cy="64008"/>
          </a:xfrm>
          <a:prstGeom prst="rect">
            <a:avLst/>
          </a:prstGeom>
          <a:solidFill>
            <a:srgbClr val="E8770E"/>
          </a:solidFill>
          <a:ln/>
        </p:spPr>
      </p:sp>
      <p:sp>
        <p:nvSpPr>
          <p:cNvPr id="9" name="Shape 7"/>
          <p:cNvSpPr/>
          <p:nvPr/>
        </p:nvSpPr>
        <p:spPr>
          <a:xfrm>
            <a:off x="566928" y="2029968"/>
            <a:ext cx="475488" cy="475488"/>
          </a:xfrm>
          <a:prstGeom prst="ellipse">
            <a:avLst/>
          </a:prstGeom>
          <a:solidFill>
            <a:srgbClr val="E8770E"/>
          </a:solidFill>
          <a:ln/>
        </p:spPr>
      </p:sp>
      <p:pic>
        <p:nvPicPr>
          <p:cNvPr id="10" name="Image 0" descr="preencoded.png"/>
          <p:cNvPicPr>
            <a:picLocks noChangeAspect="1"/>
          </p:cNvPicPr>
          <p:nvPr/>
        </p:nvPicPr>
        <p:blipFill>
          <a:blip r:embed="rId3"/>
          <a:stretch>
            <a:fillRect/>
          </a:stretch>
        </p:blipFill>
        <p:spPr>
          <a:xfrm>
            <a:off x="676656" y="2139696"/>
            <a:ext cx="256032" cy="256032"/>
          </a:xfrm>
          <a:prstGeom prst="rect">
            <a:avLst/>
          </a:prstGeom>
        </p:spPr>
      </p:pic>
      <p:sp>
        <p:nvSpPr>
          <p:cNvPr id="11" name="Text 8"/>
          <p:cNvSpPr/>
          <p:nvPr/>
        </p:nvSpPr>
        <p:spPr>
          <a:xfrm>
            <a:off x="1133856" y="2011680"/>
            <a:ext cx="1837944" cy="502920"/>
          </a:xfrm>
          <a:prstGeom prst="rect">
            <a:avLst/>
          </a:prstGeom>
          <a:noFill/>
          <a:ln/>
        </p:spPr>
        <p:txBody>
          <a:bodyPr wrap="square" lIns="0" tIns="0" rIns="0" bIns="0" rtlCol="0" anchor="ctr"/>
          <a:lstStyle/>
          <a:p>
            <a:pPr marL="0" indent="0">
              <a:lnSpc>
                <a:spcPct val="95000"/>
              </a:lnSpc>
              <a:buNone/>
            </a:pPr>
            <a:r>
              <a:rPr lang="en-US" sz="1300" b="1" dirty="0">
                <a:solidFill>
                  <a:srgbClr val="0E2A47"/>
                </a:solidFill>
                <a:latin typeface="Calibri" pitchFamily="34" charset="0"/>
                <a:ea typeface="Calibri" pitchFamily="34" charset="-122"/>
                <a:cs typeface="Calibri" pitchFamily="34" charset="-120"/>
              </a:rPr>
              <a:t>1 · The red eye</a:t>
            </a:r>
            <a:endParaRPr lang="en-US" sz="1300" dirty="0"/>
          </a:p>
        </p:txBody>
      </p:sp>
      <p:sp>
        <p:nvSpPr>
          <p:cNvPr id="12" name="Text 9"/>
          <p:cNvSpPr/>
          <p:nvPr/>
        </p:nvSpPr>
        <p:spPr>
          <a:xfrm>
            <a:off x="585216" y="2578608"/>
            <a:ext cx="2322576" cy="512064"/>
          </a:xfrm>
          <a:prstGeom prst="rect">
            <a:avLst/>
          </a:prstGeom>
          <a:noFill/>
          <a:ln/>
        </p:spPr>
        <p:txBody>
          <a:bodyPr wrap="square" lIns="0" tIns="0" rIns="0" bIns="0" rtlCol="0" anchor="t"/>
          <a:lstStyle/>
          <a:p>
            <a:pPr marL="0" indent="0">
              <a:lnSpc>
                <a:spcPct val="100000"/>
              </a:lnSpc>
              <a:buNone/>
            </a:pPr>
            <a:r>
              <a:rPr lang="en-US" sz="1000" dirty="0">
                <a:solidFill>
                  <a:srgbClr val="60707F"/>
                </a:solidFill>
                <a:latin typeface="Calibri" pitchFamily="34" charset="0"/>
                <a:ea typeface="Calibri" pitchFamily="34" charset="-122"/>
                <a:cs typeface="Calibri" pitchFamily="34" charset="-120"/>
              </a:rPr>
              <a:t>Painful or painless? Vision affected? Most common — a few are emergencies.</a:t>
            </a:r>
            <a:endParaRPr lang="en-US" sz="1000" dirty="0"/>
          </a:p>
        </p:txBody>
      </p:sp>
      <p:sp>
        <p:nvSpPr>
          <p:cNvPr id="13" name="Shape 10"/>
          <p:cNvSpPr/>
          <p:nvPr/>
        </p:nvSpPr>
        <p:spPr>
          <a:xfrm>
            <a:off x="3236976" y="1828800"/>
            <a:ext cx="2706624" cy="13350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4" name="Shape 11"/>
          <p:cNvSpPr/>
          <p:nvPr/>
        </p:nvSpPr>
        <p:spPr>
          <a:xfrm>
            <a:off x="3236976" y="1828800"/>
            <a:ext cx="2706624" cy="64008"/>
          </a:xfrm>
          <a:prstGeom prst="rect">
            <a:avLst/>
          </a:prstGeom>
          <a:solidFill>
            <a:srgbClr val="12877F"/>
          </a:solidFill>
          <a:ln/>
        </p:spPr>
      </p:sp>
      <p:sp>
        <p:nvSpPr>
          <p:cNvPr id="15" name="Shape 12"/>
          <p:cNvSpPr/>
          <p:nvPr/>
        </p:nvSpPr>
        <p:spPr>
          <a:xfrm>
            <a:off x="3419856" y="2029968"/>
            <a:ext cx="475488" cy="475488"/>
          </a:xfrm>
          <a:prstGeom prst="ellipse">
            <a:avLst/>
          </a:prstGeom>
          <a:solidFill>
            <a:srgbClr val="12877F"/>
          </a:solidFill>
          <a:ln/>
        </p:spPr>
      </p:sp>
      <p:pic>
        <p:nvPicPr>
          <p:cNvPr id="16" name="Image 1" descr="preencoded.png"/>
          <p:cNvPicPr>
            <a:picLocks noChangeAspect="1"/>
          </p:cNvPicPr>
          <p:nvPr/>
        </p:nvPicPr>
        <p:blipFill>
          <a:blip r:embed="rId4"/>
          <a:stretch>
            <a:fillRect/>
          </a:stretch>
        </p:blipFill>
        <p:spPr>
          <a:xfrm>
            <a:off x="3529584" y="2139696"/>
            <a:ext cx="256032" cy="256032"/>
          </a:xfrm>
          <a:prstGeom prst="rect">
            <a:avLst/>
          </a:prstGeom>
        </p:spPr>
      </p:pic>
      <p:sp>
        <p:nvSpPr>
          <p:cNvPr id="17" name="Text 13"/>
          <p:cNvSpPr/>
          <p:nvPr/>
        </p:nvSpPr>
        <p:spPr>
          <a:xfrm>
            <a:off x="3986784" y="2011680"/>
            <a:ext cx="1837944" cy="502920"/>
          </a:xfrm>
          <a:prstGeom prst="rect">
            <a:avLst/>
          </a:prstGeom>
          <a:noFill/>
          <a:ln/>
        </p:spPr>
        <p:txBody>
          <a:bodyPr wrap="square" lIns="0" tIns="0" rIns="0" bIns="0" rtlCol="0" anchor="ctr"/>
          <a:lstStyle/>
          <a:p>
            <a:pPr marL="0" indent="0">
              <a:lnSpc>
                <a:spcPct val="95000"/>
              </a:lnSpc>
              <a:buNone/>
            </a:pPr>
            <a:r>
              <a:rPr lang="en-US" sz="1300" b="1" dirty="0">
                <a:solidFill>
                  <a:srgbClr val="0E2A47"/>
                </a:solidFill>
                <a:latin typeface="Calibri" pitchFamily="34" charset="0"/>
                <a:ea typeface="Calibri" pitchFamily="34" charset="-122"/>
                <a:cs typeface="Calibri" pitchFamily="34" charset="-120"/>
              </a:rPr>
              <a:t>2 · Lids &amp; lashes</a:t>
            </a:r>
            <a:endParaRPr lang="en-US" sz="1300" dirty="0"/>
          </a:p>
        </p:txBody>
      </p:sp>
      <p:sp>
        <p:nvSpPr>
          <p:cNvPr id="18" name="Text 14"/>
          <p:cNvSpPr/>
          <p:nvPr/>
        </p:nvSpPr>
        <p:spPr>
          <a:xfrm>
            <a:off x="3438144" y="2578608"/>
            <a:ext cx="2322576" cy="512064"/>
          </a:xfrm>
          <a:prstGeom prst="rect">
            <a:avLst/>
          </a:prstGeom>
          <a:noFill/>
          <a:ln/>
        </p:spPr>
        <p:txBody>
          <a:bodyPr wrap="square" lIns="0" tIns="0" rIns="0" bIns="0" rtlCol="0" anchor="t"/>
          <a:lstStyle/>
          <a:p>
            <a:pPr marL="0" indent="0">
              <a:lnSpc>
                <a:spcPct val="100000"/>
              </a:lnSpc>
              <a:buNone/>
            </a:pPr>
            <a:r>
              <a:rPr lang="en-US" sz="1000" dirty="0">
                <a:solidFill>
                  <a:srgbClr val="60707F"/>
                </a:solidFill>
                <a:latin typeface="Calibri" pitchFamily="34" charset="0"/>
                <a:ea typeface="Calibri" pitchFamily="34" charset="-122"/>
                <a:cs typeface="Calibri" pitchFamily="34" charset="-120"/>
              </a:rPr>
              <a:t>Styes, cysts, blepharitis, turned-in/out lids, lumps to watch.</a:t>
            </a:r>
            <a:endParaRPr lang="en-US" sz="1000" dirty="0"/>
          </a:p>
        </p:txBody>
      </p:sp>
      <p:sp>
        <p:nvSpPr>
          <p:cNvPr id="19" name="Shape 15"/>
          <p:cNvSpPr/>
          <p:nvPr/>
        </p:nvSpPr>
        <p:spPr>
          <a:xfrm>
            <a:off x="6089904" y="1828800"/>
            <a:ext cx="2706624" cy="13350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0" name="Shape 16"/>
          <p:cNvSpPr/>
          <p:nvPr/>
        </p:nvSpPr>
        <p:spPr>
          <a:xfrm>
            <a:off x="6089904" y="1828800"/>
            <a:ext cx="2706624" cy="64008"/>
          </a:xfrm>
          <a:prstGeom prst="rect">
            <a:avLst/>
          </a:prstGeom>
          <a:solidFill>
            <a:srgbClr val="2C6FB3"/>
          </a:solidFill>
          <a:ln/>
        </p:spPr>
      </p:sp>
      <p:sp>
        <p:nvSpPr>
          <p:cNvPr id="21" name="Shape 17"/>
          <p:cNvSpPr/>
          <p:nvPr/>
        </p:nvSpPr>
        <p:spPr>
          <a:xfrm>
            <a:off x="6272784" y="2029968"/>
            <a:ext cx="475488" cy="475488"/>
          </a:xfrm>
          <a:prstGeom prst="ellipse">
            <a:avLst/>
          </a:prstGeom>
          <a:solidFill>
            <a:srgbClr val="2C6FB3"/>
          </a:solidFill>
          <a:ln/>
        </p:spPr>
      </p:sp>
      <p:pic>
        <p:nvPicPr>
          <p:cNvPr id="22" name="Image 2" descr="preencoded.png"/>
          <p:cNvPicPr>
            <a:picLocks noChangeAspect="1"/>
          </p:cNvPicPr>
          <p:nvPr/>
        </p:nvPicPr>
        <p:blipFill>
          <a:blip r:embed="rId5"/>
          <a:stretch>
            <a:fillRect/>
          </a:stretch>
        </p:blipFill>
        <p:spPr>
          <a:xfrm>
            <a:off x="6382512" y="2139696"/>
            <a:ext cx="256032" cy="256032"/>
          </a:xfrm>
          <a:prstGeom prst="rect">
            <a:avLst/>
          </a:prstGeom>
        </p:spPr>
      </p:pic>
      <p:sp>
        <p:nvSpPr>
          <p:cNvPr id="23" name="Text 18"/>
          <p:cNvSpPr/>
          <p:nvPr/>
        </p:nvSpPr>
        <p:spPr>
          <a:xfrm>
            <a:off x="6839712" y="2011680"/>
            <a:ext cx="1837944" cy="502920"/>
          </a:xfrm>
          <a:prstGeom prst="rect">
            <a:avLst/>
          </a:prstGeom>
          <a:noFill/>
          <a:ln/>
        </p:spPr>
        <p:txBody>
          <a:bodyPr wrap="square" lIns="0" tIns="0" rIns="0" bIns="0" rtlCol="0" anchor="ctr"/>
          <a:lstStyle/>
          <a:p>
            <a:pPr marL="0" indent="0">
              <a:lnSpc>
                <a:spcPct val="95000"/>
              </a:lnSpc>
              <a:buNone/>
            </a:pPr>
            <a:r>
              <a:rPr lang="en-US" sz="1300" b="1" dirty="0">
                <a:solidFill>
                  <a:srgbClr val="0E2A47"/>
                </a:solidFill>
                <a:latin typeface="Calibri" pitchFamily="34" charset="0"/>
                <a:ea typeface="Calibri" pitchFamily="34" charset="-122"/>
                <a:cs typeface="Calibri" pitchFamily="34" charset="-120"/>
              </a:rPr>
              <a:t>3 · Watering &amp; dry eye</a:t>
            </a:r>
            <a:endParaRPr lang="en-US" sz="1300" dirty="0"/>
          </a:p>
        </p:txBody>
      </p:sp>
      <p:sp>
        <p:nvSpPr>
          <p:cNvPr id="24" name="Text 19"/>
          <p:cNvSpPr/>
          <p:nvPr/>
        </p:nvSpPr>
        <p:spPr>
          <a:xfrm>
            <a:off x="6291072" y="2578608"/>
            <a:ext cx="2322576" cy="512064"/>
          </a:xfrm>
          <a:prstGeom prst="rect">
            <a:avLst/>
          </a:prstGeom>
          <a:noFill/>
          <a:ln/>
        </p:spPr>
        <p:txBody>
          <a:bodyPr wrap="square" lIns="0" tIns="0" rIns="0" bIns="0" rtlCol="0" anchor="t"/>
          <a:lstStyle/>
          <a:p>
            <a:pPr marL="0" indent="0">
              <a:lnSpc>
                <a:spcPct val="100000"/>
              </a:lnSpc>
              <a:buNone/>
            </a:pPr>
            <a:r>
              <a:rPr lang="en-US" sz="1000" dirty="0">
                <a:solidFill>
                  <a:srgbClr val="60707F"/>
                </a:solidFill>
                <a:latin typeface="Calibri" pitchFamily="34" charset="0"/>
                <a:ea typeface="Calibri" pitchFamily="34" charset="-122"/>
                <a:cs typeface="Calibri" pitchFamily="34" charset="-120"/>
              </a:rPr>
              <a:t>Too many tears or too few — common, irritating, rarely sinister.</a:t>
            </a:r>
            <a:endParaRPr lang="en-US" sz="1000" dirty="0"/>
          </a:p>
        </p:txBody>
      </p:sp>
      <p:sp>
        <p:nvSpPr>
          <p:cNvPr id="25" name="Shape 20"/>
          <p:cNvSpPr/>
          <p:nvPr/>
        </p:nvSpPr>
        <p:spPr>
          <a:xfrm>
            <a:off x="384048" y="3310128"/>
            <a:ext cx="2706624" cy="13350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6" name="Shape 21"/>
          <p:cNvSpPr/>
          <p:nvPr/>
        </p:nvSpPr>
        <p:spPr>
          <a:xfrm>
            <a:off x="384048" y="3310128"/>
            <a:ext cx="2706624" cy="64008"/>
          </a:xfrm>
          <a:prstGeom prst="rect">
            <a:avLst/>
          </a:prstGeom>
          <a:solidFill>
            <a:srgbClr val="C0392B"/>
          </a:solidFill>
          <a:ln/>
        </p:spPr>
      </p:sp>
      <p:sp>
        <p:nvSpPr>
          <p:cNvPr id="27" name="Shape 22"/>
          <p:cNvSpPr/>
          <p:nvPr/>
        </p:nvSpPr>
        <p:spPr>
          <a:xfrm>
            <a:off x="566928" y="3511296"/>
            <a:ext cx="475488" cy="475488"/>
          </a:xfrm>
          <a:prstGeom prst="ellipse">
            <a:avLst/>
          </a:prstGeom>
          <a:solidFill>
            <a:srgbClr val="C0392B"/>
          </a:solidFill>
          <a:ln/>
        </p:spPr>
      </p:sp>
      <p:pic>
        <p:nvPicPr>
          <p:cNvPr id="28" name="Image 3" descr="preencoded.png"/>
          <p:cNvPicPr>
            <a:picLocks noChangeAspect="1"/>
          </p:cNvPicPr>
          <p:nvPr/>
        </p:nvPicPr>
        <p:blipFill>
          <a:blip r:embed="rId6"/>
          <a:stretch>
            <a:fillRect/>
          </a:stretch>
        </p:blipFill>
        <p:spPr>
          <a:xfrm>
            <a:off x="676656" y="3621024"/>
            <a:ext cx="256032" cy="256032"/>
          </a:xfrm>
          <a:prstGeom prst="rect">
            <a:avLst/>
          </a:prstGeom>
        </p:spPr>
      </p:pic>
      <p:sp>
        <p:nvSpPr>
          <p:cNvPr id="29" name="Text 23"/>
          <p:cNvSpPr/>
          <p:nvPr/>
        </p:nvSpPr>
        <p:spPr>
          <a:xfrm>
            <a:off x="1133856" y="3493008"/>
            <a:ext cx="1837944" cy="502920"/>
          </a:xfrm>
          <a:prstGeom prst="rect">
            <a:avLst/>
          </a:prstGeom>
          <a:noFill/>
          <a:ln/>
        </p:spPr>
        <p:txBody>
          <a:bodyPr wrap="square" lIns="0" tIns="0" rIns="0" bIns="0" rtlCol="0" anchor="ctr"/>
          <a:lstStyle/>
          <a:p>
            <a:pPr marL="0" indent="0">
              <a:lnSpc>
                <a:spcPct val="95000"/>
              </a:lnSpc>
              <a:buNone/>
            </a:pPr>
            <a:r>
              <a:rPr lang="en-US" sz="1300" b="1" dirty="0">
                <a:solidFill>
                  <a:srgbClr val="0E2A47"/>
                </a:solidFill>
                <a:latin typeface="Calibri" pitchFamily="34" charset="0"/>
                <a:ea typeface="Calibri" pitchFamily="34" charset="-122"/>
                <a:cs typeface="Calibri" pitchFamily="34" charset="-120"/>
              </a:rPr>
              <a:t>4 · Sudden visual loss</a:t>
            </a:r>
            <a:endParaRPr lang="en-US" sz="1300" dirty="0"/>
          </a:p>
        </p:txBody>
      </p:sp>
      <p:sp>
        <p:nvSpPr>
          <p:cNvPr id="30" name="Text 24"/>
          <p:cNvSpPr/>
          <p:nvPr/>
        </p:nvSpPr>
        <p:spPr>
          <a:xfrm>
            <a:off x="585216" y="4059936"/>
            <a:ext cx="2322576" cy="512064"/>
          </a:xfrm>
          <a:prstGeom prst="rect">
            <a:avLst/>
          </a:prstGeom>
          <a:noFill/>
          <a:ln/>
        </p:spPr>
        <p:txBody>
          <a:bodyPr wrap="square" lIns="0" tIns="0" rIns="0" bIns="0" rtlCol="0" anchor="t"/>
          <a:lstStyle/>
          <a:p>
            <a:pPr marL="0" indent="0">
              <a:lnSpc>
                <a:spcPct val="100000"/>
              </a:lnSpc>
              <a:buNone/>
            </a:pPr>
            <a:r>
              <a:rPr lang="en-US" sz="1000" dirty="0">
                <a:solidFill>
                  <a:srgbClr val="60707F"/>
                </a:solidFill>
                <a:latin typeface="Calibri" pitchFamily="34" charset="0"/>
                <a:ea typeface="Calibri" pitchFamily="34" charset="-122"/>
                <a:cs typeface="Calibri" pitchFamily="34" charset="-120"/>
              </a:rPr>
              <a:t>The "curtain." Almost all need same-day specialist assessment.</a:t>
            </a:r>
            <a:endParaRPr lang="en-US" sz="1000" dirty="0"/>
          </a:p>
        </p:txBody>
      </p:sp>
      <p:sp>
        <p:nvSpPr>
          <p:cNvPr id="31" name="Shape 25"/>
          <p:cNvSpPr/>
          <p:nvPr/>
        </p:nvSpPr>
        <p:spPr>
          <a:xfrm>
            <a:off x="3236976" y="3310128"/>
            <a:ext cx="2706624" cy="13350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32" name="Shape 26"/>
          <p:cNvSpPr/>
          <p:nvPr/>
        </p:nvSpPr>
        <p:spPr>
          <a:xfrm>
            <a:off x="3236976" y="3310128"/>
            <a:ext cx="2706624" cy="64008"/>
          </a:xfrm>
          <a:prstGeom prst="rect">
            <a:avLst/>
          </a:prstGeom>
          <a:solidFill>
            <a:srgbClr val="16395C"/>
          </a:solidFill>
          <a:ln/>
        </p:spPr>
      </p:sp>
      <p:sp>
        <p:nvSpPr>
          <p:cNvPr id="33" name="Shape 27"/>
          <p:cNvSpPr/>
          <p:nvPr/>
        </p:nvSpPr>
        <p:spPr>
          <a:xfrm>
            <a:off x="3419856" y="3511296"/>
            <a:ext cx="475488" cy="475488"/>
          </a:xfrm>
          <a:prstGeom prst="ellipse">
            <a:avLst/>
          </a:prstGeom>
          <a:solidFill>
            <a:srgbClr val="16395C"/>
          </a:solidFill>
          <a:ln/>
        </p:spPr>
      </p:sp>
      <p:pic>
        <p:nvPicPr>
          <p:cNvPr id="34" name="Image 4" descr="preencoded.png"/>
          <p:cNvPicPr>
            <a:picLocks noChangeAspect="1"/>
          </p:cNvPicPr>
          <p:nvPr/>
        </p:nvPicPr>
        <p:blipFill>
          <a:blip r:embed="rId7"/>
          <a:stretch>
            <a:fillRect/>
          </a:stretch>
        </p:blipFill>
        <p:spPr>
          <a:xfrm>
            <a:off x="3529584" y="3621024"/>
            <a:ext cx="256032" cy="256032"/>
          </a:xfrm>
          <a:prstGeom prst="rect">
            <a:avLst/>
          </a:prstGeom>
        </p:spPr>
      </p:pic>
      <p:sp>
        <p:nvSpPr>
          <p:cNvPr id="35" name="Text 28"/>
          <p:cNvSpPr/>
          <p:nvPr/>
        </p:nvSpPr>
        <p:spPr>
          <a:xfrm>
            <a:off x="3986784" y="3493008"/>
            <a:ext cx="1837944" cy="502920"/>
          </a:xfrm>
          <a:prstGeom prst="rect">
            <a:avLst/>
          </a:prstGeom>
          <a:noFill/>
          <a:ln/>
        </p:spPr>
        <p:txBody>
          <a:bodyPr wrap="square" lIns="0" tIns="0" rIns="0" bIns="0" rtlCol="0" anchor="ctr"/>
          <a:lstStyle/>
          <a:p>
            <a:pPr marL="0" indent="0">
              <a:lnSpc>
                <a:spcPct val="95000"/>
              </a:lnSpc>
              <a:buNone/>
            </a:pPr>
            <a:r>
              <a:rPr lang="en-US" sz="1300" b="1" dirty="0">
                <a:solidFill>
                  <a:srgbClr val="0E2A47"/>
                </a:solidFill>
                <a:latin typeface="Calibri" pitchFamily="34" charset="0"/>
                <a:ea typeface="Calibri" pitchFamily="34" charset="-122"/>
                <a:cs typeface="Calibri" pitchFamily="34" charset="-120"/>
              </a:rPr>
              <a:t>5 · Gradual visual loss</a:t>
            </a:r>
            <a:endParaRPr lang="en-US" sz="1300" dirty="0"/>
          </a:p>
        </p:txBody>
      </p:sp>
      <p:sp>
        <p:nvSpPr>
          <p:cNvPr id="36" name="Text 29"/>
          <p:cNvSpPr/>
          <p:nvPr/>
        </p:nvSpPr>
        <p:spPr>
          <a:xfrm>
            <a:off x="3438144" y="4059936"/>
            <a:ext cx="2322576" cy="512064"/>
          </a:xfrm>
          <a:prstGeom prst="rect">
            <a:avLst/>
          </a:prstGeom>
          <a:noFill/>
          <a:ln/>
        </p:spPr>
        <p:txBody>
          <a:bodyPr wrap="square" lIns="0" tIns="0" rIns="0" bIns="0" rtlCol="0" anchor="t"/>
          <a:lstStyle/>
          <a:p>
            <a:pPr marL="0" indent="0">
              <a:lnSpc>
                <a:spcPct val="100000"/>
              </a:lnSpc>
              <a:buNone/>
            </a:pPr>
            <a:r>
              <a:rPr lang="en-US" sz="1000" dirty="0">
                <a:solidFill>
                  <a:srgbClr val="60707F"/>
                </a:solidFill>
                <a:latin typeface="Calibri" pitchFamily="34" charset="0"/>
                <a:ea typeface="Calibri" pitchFamily="34" charset="-122"/>
                <a:cs typeface="Calibri" pitchFamily="34" charset="-120"/>
              </a:rPr>
              <a:t>Cataract, macular, diabetic &amp; hypertensive eye, glaucoma.</a:t>
            </a:r>
            <a:endParaRPr lang="en-US" sz="1000" dirty="0"/>
          </a:p>
        </p:txBody>
      </p:sp>
      <p:sp>
        <p:nvSpPr>
          <p:cNvPr id="37" name="Shape 30"/>
          <p:cNvSpPr/>
          <p:nvPr/>
        </p:nvSpPr>
        <p:spPr>
          <a:xfrm>
            <a:off x="6089904" y="3310128"/>
            <a:ext cx="2706624" cy="13350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38" name="Shape 31"/>
          <p:cNvSpPr/>
          <p:nvPr/>
        </p:nvSpPr>
        <p:spPr>
          <a:xfrm>
            <a:off x="6089904" y="3310128"/>
            <a:ext cx="2706624" cy="64008"/>
          </a:xfrm>
          <a:prstGeom prst="rect">
            <a:avLst/>
          </a:prstGeom>
          <a:solidFill>
            <a:srgbClr val="B85C00"/>
          </a:solidFill>
          <a:ln/>
        </p:spPr>
      </p:sp>
      <p:sp>
        <p:nvSpPr>
          <p:cNvPr id="39" name="Shape 32"/>
          <p:cNvSpPr/>
          <p:nvPr/>
        </p:nvSpPr>
        <p:spPr>
          <a:xfrm>
            <a:off x="6272784" y="3511296"/>
            <a:ext cx="475488" cy="475488"/>
          </a:xfrm>
          <a:prstGeom prst="ellipse">
            <a:avLst/>
          </a:prstGeom>
          <a:solidFill>
            <a:srgbClr val="B85C00"/>
          </a:solidFill>
          <a:ln/>
        </p:spPr>
      </p:sp>
      <p:pic>
        <p:nvPicPr>
          <p:cNvPr id="40" name="Image 5" descr="preencoded.png"/>
          <p:cNvPicPr>
            <a:picLocks noChangeAspect="1"/>
          </p:cNvPicPr>
          <p:nvPr/>
        </p:nvPicPr>
        <p:blipFill>
          <a:blip r:embed="rId8"/>
          <a:stretch>
            <a:fillRect/>
          </a:stretch>
        </p:blipFill>
        <p:spPr>
          <a:xfrm>
            <a:off x="6382512" y="3621024"/>
            <a:ext cx="256032" cy="256032"/>
          </a:xfrm>
          <a:prstGeom prst="rect">
            <a:avLst/>
          </a:prstGeom>
        </p:spPr>
      </p:pic>
      <p:sp>
        <p:nvSpPr>
          <p:cNvPr id="41" name="Text 33"/>
          <p:cNvSpPr/>
          <p:nvPr/>
        </p:nvSpPr>
        <p:spPr>
          <a:xfrm>
            <a:off x="6839712" y="3493008"/>
            <a:ext cx="1837944" cy="502920"/>
          </a:xfrm>
          <a:prstGeom prst="rect">
            <a:avLst/>
          </a:prstGeom>
          <a:noFill/>
          <a:ln/>
        </p:spPr>
        <p:txBody>
          <a:bodyPr wrap="square" lIns="0" tIns="0" rIns="0" bIns="0" rtlCol="0" anchor="ctr"/>
          <a:lstStyle/>
          <a:p>
            <a:pPr marL="0" indent="0">
              <a:lnSpc>
                <a:spcPct val="95000"/>
              </a:lnSpc>
              <a:buNone/>
            </a:pPr>
            <a:r>
              <a:rPr lang="en-US" sz="1300" b="1" dirty="0">
                <a:solidFill>
                  <a:srgbClr val="0E2A47"/>
                </a:solidFill>
                <a:latin typeface="Calibri" pitchFamily="34" charset="0"/>
                <a:ea typeface="Calibri" pitchFamily="34" charset="-122"/>
                <a:cs typeface="Calibri" pitchFamily="34" charset="-120"/>
              </a:rPr>
              <a:t>6 · Trauma &amp; squint</a:t>
            </a:r>
            <a:endParaRPr lang="en-US" sz="1300" dirty="0"/>
          </a:p>
        </p:txBody>
      </p:sp>
      <p:sp>
        <p:nvSpPr>
          <p:cNvPr id="42" name="Text 34"/>
          <p:cNvSpPr/>
          <p:nvPr/>
        </p:nvSpPr>
        <p:spPr>
          <a:xfrm>
            <a:off x="6291072" y="4059936"/>
            <a:ext cx="2322576" cy="512064"/>
          </a:xfrm>
          <a:prstGeom prst="rect">
            <a:avLst/>
          </a:prstGeom>
          <a:noFill/>
          <a:ln/>
        </p:spPr>
        <p:txBody>
          <a:bodyPr wrap="square" lIns="0" tIns="0" rIns="0" bIns="0" rtlCol="0" anchor="t"/>
          <a:lstStyle/>
          <a:p>
            <a:pPr marL="0" indent="0">
              <a:lnSpc>
                <a:spcPct val="100000"/>
              </a:lnSpc>
              <a:buNone/>
            </a:pPr>
            <a:r>
              <a:rPr lang="en-US" sz="1000" dirty="0">
                <a:solidFill>
                  <a:srgbClr val="60707F"/>
                </a:solidFill>
                <a:latin typeface="Calibri" pitchFamily="34" charset="0"/>
                <a:ea typeface="Calibri" pitchFamily="34" charset="-122"/>
                <a:cs typeface="Calibri" pitchFamily="34" charset="-120"/>
              </a:rPr>
              <a:t>Injury, chemicals, children's squints &amp; the white reflex.</a:t>
            </a:r>
            <a:endParaRPr lang="en-US" sz="1000" dirty="0"/>
          </a:p>
        </p:txBody>
      </p:sp>
      <p:sp>
        <p:nvSpPr>
          <p:cNvPr id="43" name="Text 35"/>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44" name="Text 36"/>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a:t>
            </a:r>
            <a:endParaRPr lang="en-US" sz="7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GRADUAL LOSS · SYSTEMIC</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Diabetic retinopathy</a:t>
            </a:r>
            <a:endParaRPr lang="en-US" sz="2600" dirty="0"/>
          </a:p>
        </p:txBody>
      </p:sp>
      <p:sp>
        <p:nvSpPr>
          <p:cNvPr id="6" name="Shape 4"/>
          <p:cNvSpPr/>
          <p:nvPr/>
        </p:nvSpPr>
        <p:spPr>
          <a:xfrm>
            <a:off x="489845" y="1517904"/>
            <a:ext cx="1416038" cy="122529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43.jpeg"/>
          <p:cNvPicPr>
            <a:picLocks noChangeAspect="1"/>
          </p:cNvPicPr>
          <p:nvPr/>
        </p:nvPicPr>
        <p:blipFill>
          <a:blip r:embed="rId3"/>
          <a:stretch>
            <a:fillRect/>
          </a:stretch>
        </p:blipFill>
        <p:spPr>
          <a:xfrm>
            <a:off x="535565" y="1563624"/>
            <a:ext cx="1324598" cy="1133856"/>
          </a:xfrm>
          <a:prstGeom prst="rect">
            <a:avLst/>
          </a:prstGeom>
        </p:spPr>
      </p:pic>
      <p:sp>
        <p:nvSpPr>
          <p:cNvPr id="8" name="Text 5"/>
          <p:cNvSpPr/>
          <p:nvPr/>
        </p:nvSpPr>
        <p:spPr>
          <a:xfrm>
            <a:off x="246888" y="2756916"/>
            <a:ext cx="1901952"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Background</a:t>
            </a:r>
            <a:endParaRPr lang="en-US" sz="850" dirty="0"/>
          </a:p>
        </p:txBody>
      </p:sp>
      <p:sp>
        <p:nvSpPr>
          <p:cNvPr id="9" name="Shape 6"/>
          <p:cNvSpPr/>
          <p:nvPr/>
        </p:nvSpPr>
        <p:spPr>
          <a:xfrm>
            <a:off x="2236349" y="1517904"/>
            <a:ext cx="1416038" cy="122529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44.jpeg"/>
          <p:cNvPicPr>
            <a:picLocks noChangeAspect="1"/>
          </p:cNvPicPr>
          <p:nvPr/>
        </p:nvPicPr>
        <p:blipFill>
          <a:blip r:embed="rId4"/>
          <a:stretch>
            <a:fillRect/>
          </a:stretch>
        </p:blipFill>
        <p:spPr>
          <a:xfrm>
            <a:off x="2282069" y="1563624"/>
            <a:ext cx="1324598" cy="1133856"/>
          </a:xfrm>
          <a:prstGeom prst="rect">
            <a:avLst/>
          </a:prstGeom>
        </p:spPr>
      </p:pic>
      <p:sp>
        <p:nvSpPr>
          <p:cNvPr id="11" name="Text 7"/>
          <p:cNvSpPr/>
          <p:nvPr/>
        </p:nvSpPr>
        <p:spPr>
          <a:xfrm>
            <a:off x="1993392" y="2756916"/>
            <a:ext cx="1901952"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Pre-proliferative</a:t>
            </a:r>
            <a:endParaRPr lang="en-US" sz="850" dirty="0"/>
          </a:p>
        </p:txBody>
      </p:sp>
      <p:sp>
        <p:nvSpPr>
          <p:cNvPr id="12" name="Shape 8"/>
          <p:cNvSpPr/>
          <p:nvPr/>
        </p:nvSpPr>
        <p:spPr>
          <a:xfrm>
            <a:off x="489845" y="3054096"/>
            <a:ext cx="1416038" cy="122529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3" name="Image 2" descr="img/image45.jpeg"/>
          <p:cNvPicPr>
            <a:picLocks noChangeAspect="1"/>
          </p:cNvPicPr>
          <p:nvPr/>
        </p:nvPicPr>
        <p:blipFill>
          <a:blip r:embed="rId5"/>
          <a:stretch>
            <a:fillRect/>
          </a:stretch>
        </p:blipFill>
        <p:spPr>
          <a:xfrm>
            <a:off x="535565" y="3099816"/>
            <a:ext cx="1324598" cy="1133856"/>
          </a:xfrm>
          <a:prstGeom prst="rect">
            <a:avLst/>
          </a:prstGeom>
        </p:spPr>
      </p:pic>
      <p:sp>
        <p:nvSpPr>
          <p:cNvPr id="14" name="Text 9"/>
          <p:cNvSpPr/>
          <p:nvPr/>
        </p:nvSpPr>
        <p:spPr>
          <a:xfrm>
            <a:off x="246888" y="4293108"/>
            <a:ext cx="1901952"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Proliferative</a:t>
            </a:r>
            <a:endParaRPr lang="en-US" sz="850" dirty="0"/>
          </a:p>
        </p:txBody>
      </p:sp>
      <p:sp>
        <p:nvSpPr>
          <p:cNvPr id="15" name="Shape 10"/>
          <p:cNvSpPr/>
          <p:nvPr/>
        </p:nvSpPr>
        <p:spPr>
          <a:xfrm>
            <a:off x="2236349" y="3054096"/>
            <a:ext cx="1416038" cy="122529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6" name="Image 3" descr="img/image46.jpeg"/>
          <p:cNvPicPr>
            <a:picLocks noChangeAspect="1"/>
          </p:cNvPicPr>
          <p:nvPr/>
        </p:nvPicPr>
        <p:blipFill>
          <a:blip r:embed="rId6"/>
          <a:stretch>
            <a:fillRect/>
          </a:stretch>
        </p:blipFill>
        <p:spPr>
          <a:xfrm>
            <a:off x="2282069" y="3099816"/>
            <a:ext cx="1324598" cy="1133856"/>
          </a:xfrm>
          <a:prstGeom prst="rect">
            <a:avLst/>
          </a:prstGeom>
        </p:spPr>
      </p:pic>
      <p:sp>
        <p:nvSpPr>
          <p:cNvPr id="17" name="Text 11"/>
          <p:cNvSpPr/>
          <p:nvPr/>
        </p:nvSpPr>
        <p:spPr>
          <a:xfrm>
            <a:off x="1993392" y="4293108"/>
            <a:ext cx="1901952" cy="274320"/>
          </a:xfrm>
          <a:prstGeom prst="rect">
            <a:avLst/>
          </a:prstGeom>
          <a:noFill/>
          <a:ln/>
        </p:spPr>
        <p:txBody>
          <a:bodyPr wrap="square" lIns="0" tIns="0" rIns="0" bIns="0" rtlCol="0" anchor="t"/>
          <a:lstStyle/>
          <a:p>
            <a:pPr marL="0" indent="0" algn="ctr">
              <a:buNone/>
            </a:pPr>
            <a:r>
              <a:rPr lang="en-US" sz="850" b="1" dirty="0">
                <a:solidFill>
                  <a:srgbClr val="60707F"/>
                </a:solidFill>
                <a:latin typeface="Calibri" pitchFamily="34" charset="0"/>
                <a:ea typeface="Calibri" pitchFamily="34" charset="-122"/>
                <a:cs typeface="Calibri" pitchFamily="34" charset="-120"/>
              </a:rPr>
              <a:t>Advanced / maculopathy</a:t>
            </a:r>
            <a:endParaRPr lang="en-US" sz="850" dirty="0"/>
          </a:p>
        </p:txBody>
      </p:sp>
      <p:sp>
        <p:nvSpPr>
          <p:cNvPr id="18" name="Shape 12"/>
          <p:cNvSpPr/>
          <p:nvPr/>
        </p:nvSpPr>
        <p:spPr>
          <a:xfrm>
            <a:off x="4041648" y="1481328"/>
            <a:ext cx="233172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9" name="Shape 13"/>
          <p:cNvSpPr/>
          <p:nvPr/>
        </p:nvSpPr>
        <p:spPr>
          <a:xfrm>
            <a:off x="4041648" y="1481328"/>
            <a:ext cx="91440" cy="3163824"/>
          </a:xfrm>
          <a:prstGeom prst="rect">
            <a:avLst/>
          </a:prstGeom>
          <a:solidFill>
            <a:srgbClr val="16395C"/>
          </a:solidFill>
          <a:ln/>
        </p:spPr>
      </p:sp>
      <p:sp>
        <p:nvSpPr>
          <p:cNvPr id="20" name="Text 14"/>
          <p:cNvSpPr/>
          <p:nvPr/>
        </p:nvSpPr>
        <p:spPr>
          <a:xfrm>
            <a:off x="4279392" y="1645920"/>
            <a:ext cx="194767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The progression</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Microaneurysms &amp; dot-blot haemorrhages (background)</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Cotton-wool spots, venous changes (pre-proliferative)</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New vessels = proliferative — risk of bleed &amp; detachment</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Maculopathy threatens central vision at any stage</a:t>
            </a:r>
            <a:endParaRPr lang="en-US" sz="1350" dirty="0"/>
          </a:p>
        </p:txBody>
      </p:sp>
      <p:sp>
        <p:nvSpPr>
          <p:cNvPr id="21" name="Shape 15"/>
          <p:cNvSpPr/>
          <p:nvPr/>
        </p:nvSpPr>
        <p:spPr>
          <a:xfrm>
            <a:off x="6492240" y="1481328"/>
            <a:ext cx="2267712" cy="1700784"/>
          </a:xfrm>
          <a:prstGeom prst="rect">
            <a:avLst/>
          </a:prstGeom>
          <a:solidFill>
            <a:srgbClr val="EAF1F9"/>
          </a:solidFill>
          <a:ln w="12700">
            <a:solidFill>
              <a:srgbClr val="C5D8EC"/>
            </a:solidFill>
            <a:prstDash val="solid"/>
          </a:ln>
        </p:spPr>
      </p:sp>
      <p:sp>
        <p:nvSpPr>
          <p:cNvPr id="22" name="Shape 16"/>
          <p:cNvSpPr/>
          <p:nvPr/>
        </p:nvSpPr>
        <p:spPr>
          <a:xfrm>
            <a:off x="6492240" y="1481328"/>
            <a:ext cx="82296" cy="1700784"/>
          </a:xfrm>
          <a:prstGeom prst="rect">
            <a:avLst/>
          </a:prstGeom>
          <a:solidFill>
            <a:srgbClr val="2C6FB3"/>
          </a:solidFill>
          <a:ln/>
        </p:spPr>
      </p:sp>
      <p:sp>
        <p:nvSpPr>
          <p:cNvPr id="23" name="Shape 17"/>
          <p:cNvSpPr/>
          <p:nvPr/>
        </p:nvSpPr>
        <p:spPr>
          <a:xfrm>
            <a:off x="6693408" y="1645920"/>
            <a:ext cx="310896" cy="310896"/>
          </a:xfrm>
          <a:prstGeom prst="ellipse">
            <a:avLst/>
          </a:prstGeom>
          <a:solidFill>
            <a:srgbClr val="2C6FB3"/>
          </a:solidFill>
          <a:ln/>
        </p:spPr>
      </p:sp>
      <p:pic>
        <p:nvPicPr>
          <p:cNvPr id="24" name="Image 4" descr="preencoded.png"/>
          <p:cNvPicPr>
            <a:picLocks noChangeAspect="1"/>
          </p:cNvPicPr>
          <p:nvPr/>
        </p:nvPicPr>
        <p:blipFill>
          <a:blip r:embed="rId7"/>
          <a:stretch>
            <a:fillRect/>
          </a:stretch>
        </p:blipFill>
        <p:spPr>
          <a:xfrm>
            <a:off x="6757416" y="1709928"/>
            <a:ext cx="182880" cy="182880"/>
          </a:xfrm>
          <a:prstGeom prst="rect">
            <a:avLst/>
          </a:prstGeom>
        </p:spPr>
      </p:pic>
      <p:sp>
        <p:nvSpPr>
          <p:cNvPr id="25" name="Text 18"/>
          <p:cNvSpPr/>
          <p:nvPr/>
        </p:nvSpPr>
        <p:spPr>
          <a:xfrm>
            <a:off x="7132320" y="1627632"/>
            <a:ext cx="1444752" cy="1426464"/>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1F4E79"/>
                </a:solidFill>
                <a:latin typeface="Calibri" pitchFamily="34" charset="0"/>
                <a:ea typeface="Calibri" pitchFamily="34" charset="-122"/>
                <a:cs typeface="Calibri" pitchFamily="34" charset="-120"/>
              </a:rPr>
              <a:t>Screening saves sight</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Everyone with diabetes ≥ 12 yrs is invited to annual NHS diabetic eye screening</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It catches disease before symptoms</a:t>
            </a:r>
            <a:endParaRPr lang="en-US" sz="1250" dirty="0"/>
          </a:p>
        </p:txBody>
      </p:sp>
      <p:sp>
        <p:nvSpPr>
          <p:cNvPr id="26" name="Shape 19"/>
          <p:cNvSpPr/>
          <p:nvPr/>
        </p:nvSpPr>
        <p:spPr>
          <a:xfrm>
            <a:off x="6492240" y="3346704"/>
            <a:ext cx="2267712" cy="1298448"/>
          </a:xfrm>
          <a:prstGeom prst="rect">
            <a:avLst/>
          </a:prstGeom>
          <a:solidFill>
            <a:srgbClr val="E5F2F1"/>
          </a:solidFill>
          <a:ln w="12700">
            <a:solidFill>
              <a:srgbClr val="BFDAD7"/>
            </a:solidFill>
            <a:prstDash val="solid"/>
          </a:ln>
        </p:spPr>
      </p:sp>
      <p:sp>
        <p:nvSpPr>
          <p:cNvPr id="27" name="Shape 20"/>
          <p:cNvSpPr/>
          <p:nvPr/>
        </p:nvSpPr>
        <p:spPr>
          <a:xfrm>
            <a:off x="6492240" y="3346704"/>
            <a:ext cx="82296" cy="1298448"/>
          </a:xfrm>
          <a:prstGeom prst="rect">
            <a:avLst/>
          </a:prstGeom>
          <a:solidFill>
            <a:srgbClr val="12877F"/>
          </a:solidFill>
          <a:ln/>
        </p:spPr>
      </p:sp>
      <p:sp>
        <p:nvSpPr>
          <p:cNvPr id="28" name="Text 21"/>
          <p:cNvSpPr/>
          <p:nvPr/>
        </p:nvSpPr>
        <p:spPr>
          <a:xfrm>
            <a:off x="6693408" y="3493008"/>
            <a:ext cx="1883664" cy="1024128"/>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0C5F59"/>
                </a:solidFill>
                <a:latin typeface="Calibri" pitchFamily="34" charset="0"/>
                <a:ea typeface="Calibri" pitchFamily="34" charset="-122"/>
                <a:cs typeface="Calibri" pitchFamily="34" charset="-120"/>
              </a:rPr>
              <a:t>Control + refer</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Optimise glucose, BP &amp; lipids. Refer proliferative or maculopathy for laser / anti-VEGF.</a:t>
            </a:r>
            <a:endParaRPr lang="en-US" sz="1250" dirty="0"/>
          </a:p>
        </p:txBody>
      </p:sp>
      <p:sp>
        <p:nvSpPr>
          <p:cNvPr id="29" name="Text 22"/>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30" name="Text 23"/>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30</a:t>
            </a:r>
            <a:endParaRPr lang="en-US" sz="7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GRADUAL LOSS · SYSTEMIC</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Hypertensive eye &amp; chronic glaucoma</a:t>
            </a:r>
            <a:endParaRPr lang="en-US" sz="2600" dirty="0"/>
          </a:p>
        </p:txBody>
      </p:sp>
      <p:sp>
        <p:nvSpPr>
          <p:cNvPr id="6" name="Shape 4"/>
          <p:cNvSpPr/>
          <p:nvPr/>
        </p:nvSpPr>
        <p:spPr>
          <a:xfrm>
            <a:off x="795528" y="1554480"/>
            <a:ext cx="1463040" cy="146304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47.jpeg"/>
          <p:cNvPicPr>
            <a:picLocks noChangeAspect="1"/>
          </p:cNvPicPr>
          <p:nvPr/>
        </p:nvPicPr>
        <p:blipFill>
          <a:blip r:embed="rId3"/>
          <a:stretch>
            <a:fillRect/>
          </a:stretch>
        </p:blipFill>
        <p:spPr>
          <a:xfrm>
            <a:off x="859536" y="1618488"/>
            <a:ext cx="1335024" cy="1335024"/>
          </a:xfrm>
          <a:prstGeom prst="rect">
            <a:avLst/>
          </a:prstGeom>
        </p:spPr>
      </p:pic>
      <p:sp>
        <p:nvSpPr>
          <p:cNvPr id="8" name="Text 5"/>
          <p:cNvSpPr/>
          <p:nvPr/>
        </p:nvSpPr>
        <p:spPr>
          <a:xfrm>
            <a:off x="246888" y="3031236"/>
            <a:ext cx="256032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Mild hypertensive changes</a:t>
            </a:r>
            <a:endParaRPr lang="en-US" sz="900" dirty="0"/>
          </a:p>
        </p:txBody>
      </p:sp>
      <p:sp>
        <p:nvSpPr>
          <p:cNvPr id="9" name="Shape 6"/>
          <p:cNvSpPr/>
          <p:nvPr/>
        </p:nvSpPr>
        <p:spPr>
          <a:xfrm>
            <a:off x="535490" y="3246120"/>
            <a:ext cx="1983115" cy="1325880"/>
          </a:xfrm>
          <a:prstGeom prst="rect">
            <a:avLst/>
          </a:prstGeom>
          <a:solidFill>
            <a:srgbClr val="FFFFFF"/>
          </a:solidFill>
          <a:ln w="12700">
            <a:solidFill>
              <a:srgbClr val="C0392B"/>
            </a:solidFill>
            <a:prstDash val="solid"/>
          </a:ln>
          <a:effectLst>
            <a:outerShdw blurRad="101600" dist="38100" dir="8100000" algn="bl" rotWithShape="0">
              <a:srgbClr val="0E2A47">
                <a:alpha val="18000"/>
              </a:srgbClr>
            </a:outerShdw>
          </a:effectLst>
        </p:spPr>
      </p:sp>
      <p:pic>
        <p:nvPicPr>
          <p:cNvPr id="10" name="Image 1" descr="img/image48.jpeg"/>
          <p:cNvPicPr>
            <a:picLocks noChangeAspect="1"/>
          </p:cNvPicPr>
          <p:nvPr/>
        </p:nvPicPr>
        <p:blipFill>
          <a:blip r:embed="rId4"/>
          <a:stretch>
            <a:fillRect/>
          </a:stretch>
        </p:blipFill>
        <p:spPr>
          <a:xfrm>
            <a:off x="599498" y="3310128"/>
            <a:ext cx="1855099" cy="1197864"/>
          </a:xfrm>
          <a:prstGeom prst="rect">
            <a:avLst/>
          </a:prstGeom>
        </p:spPr>
      </p:pic>
      <p:sp>
        <p:nvSpPr>
          <p:cNvPr id="11" name="Text 7"/>
          <p:cNvSpPr/>
          <p:nvPr/>
        </p:nvSpPr>
        <p:spPr>
          <a:xfrm>
            <a:off x="246888" y="4585716"/>
            <a:ext cx="256032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Severe / accelerated</a:t>
            </a:r>
            <a:endParaRPr lang="en-US" sz="900" dirty="0"/>
          </a:p>
        </p:txBody>
      </p:sp>
      <p:sp>
        <p:nvSpPr>
          <p:cNvPr id="12" name="Shape 8"/>
          <p:cNvSpPr/>
          <p:nvPr/>
        </p:nvSpPr>
        <p:spPr>
          <a:xfrm>
            <a:off x="2926080" y="1481328"/>
            <a:ext cx="2834640"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3" name="Shape 9"/>
          <p:cNvSpPr/>
          <p:nvPr/>
        </p:nvSpPr>
        <p:spPr>
          <a:xfrm>
            <a:off x="2926080" y="1481328"/>
            <a:ext cx="91440" cy="3163824"/>
          </a:xfrm>
          <a:prstGeom prst="rect">
            <a:avLst/>
          </a:prstGeom>
          <a:solidFill>
            <a:srgbClr val="16395C"/>
          </a:solidFill>
          <a:ln/>
        </p:spPr>
      </p:sp>
      <p:sp>
        <p:nvSpPr>
          <p:cNvPr id="14" name="Text 10"/>
          <p:cNvSpPr/>
          <p:nvPr/>
        </p:nvSpPr>
        <p:spPr>
          <a:xfrm>
            <a:off x="3163824" y="1645920"/>
            <a:ext cx="2450592"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Hypertensive retinopathy</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Narrowed arterioles, AV nipping</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Flame haemorrhages &amp; cotton-wool spots</a:t>
            </a:r>
            <a:endParaRPr lang="en-US" sz="1350" dirty="0"/>
          </a:p>
          <a:p>
            <a:pPr marL="0" indent="0">
              <a:lnSpc>
                <a:spcPct val="103000"/>
              </a:lnSpc>
              <a:spcAft>
                <a:spcPts val="500"/>
              </a:spcAft>
              <a:buNone/>
            </a:pPr>
            <a:r>
              <a:rPr lang="en-US" sz="1050" b="1" dirty="0">
                <a:solidFill>
                  <a:srgbClr val="C0392B"/>
                </a:solidFill>
                <a:latin typeface="Calibri" pitchFamily="34" charset="0"/>
                <a:ea typeface="Calibri" pitchFamily="34" charset="-122"/>
                <a:cs typeface="Calibri" pitchFamily="34" charset="-120"/>
              </a:rPr>
              <a:t>Swollen optic disc + severe BP = malignant hypertension — same-day medical emergency</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A window onto whole-body vascular health</a:t>
            </a:r>
            <a:endParaRPr lang="en-US" sz="1350" dirty="0"/>
          </a:p>
        </p:txBody>
      </p:sp>
      <p:sp>
        <p:nvSpPr>
          <p:cNvPr id="15" name="Shape 11"/>
          <p:cNvSpPr/>
          <p:nvPr/>
        </p:nvSpPr>
        <p:spPr>
          <a:xfrm>
            <a:off x="5907024" y="1481328"/>
            <a:ext cx="2852928" cy="316382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6" name="Shape 12"/>
          <p:cNvSpPr/>
          <p:nvPr/>
        </p:nvSpPr>
        <p:spPr>
          <a:xfrm>
            <a:off x="5907024" y="1481328"/>
            <a:ext cx="91440" cy="3163824"/>
          </a:xfrm>
          <a:prstGeom prst="rect">
            <a:avLst/>
          </a:prstGeom>
          <a:solidFill>
            <a:srgbClr val="12877F"/>
          </a:solidFill>
          <a:ln/>
        </p:spPr>
      </p:sp>
      <p:sp>
        <p:nvSpPr>
          <p:cNvPr id="17" name="Text 13"/>
          <p:cNvSpPr/>
          <p:nvPr/>
        </p:nvSpPr>
        <p:spPr>
          <a:xfrm>
            <a:off x="6144768" y="1645920"/>
            <a:ext cx="2468880" cy="285292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Chronic open-angle glaucoma</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Silent: peripheral vision lost first, painlessly</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Often found at routine optometry (pressure, disc, fields)</a:t>
            </a:r>
            <a:endParaRPr lang="en-US" sz="1350" dirty="0"/>
          </a:p>
          <a:p>
            <a:pPr marL="165100" indent="-165100">
              <a:lnSpc>
                <a:spcPct val="103000"/>
              </a:lnSpc>
              <a:spcAft>
                <a:spcPts val="500"/>
              </a:spcAft>
              <a:buSzPct val="100000"/>
              <a:buChar char="•"/>
            </a:pPr>
            <a:r>
              <a:rPr lang="en-US" sz="1050" dirty="0">
                <a:solidFill>
                  <a:srgbClr val="1B2A3A"/>
                </a:solidFill>
                <a:latin typeface="Calibri" pitchFamily="34" charset="0"/>
                <a:ea typeface="Calibri" pitchFamily="34" charset="-122"/>
                <a:cs typeface="Calibri" pitchFamily="34" charset="-120"/>
              </a:rPr>
              <a:t>Risk: age, family history, Afro-Caribbean ethnicity</a:t>
            </a:r>
            <a:endParaRPr lang="en-US" sz="1350" dirty="0"/>
          </a:p>
          <a:p>
            <a:pPr marL="0" indent="0">
              <a:lnSpc>
                <a:spcPct val="103000"/>
              </a:lnSpc>
              <a:spcAft>
                <a:spcPts val="500"/>
              </a:spcAft>
              <a:buNone/>
            </a:pPr>
            <a:r>
              <a:rPr lang="en-US" sz="1050" dirty="0">
                <a:solidFill>
                  <a:srgbClr val="1B2A3A"/>
                </a:solidFill>
                <a:latin typeface="Calibri" pitchFamily="34" charset="0"/>
                <a:ea typeface="Calibri" pitchFamily="34" charset="-122"/>
                <a:cs typeface="Calibri" pitchFamily="34" charset="-120"/>
              </a:rPr>
              <a:t>Lifelong drops to lower pressure; early detection prevents blindness</a:t>
            </a:r>
            <a:endParaRPr lang="en-US" sz="1350" dirty="0"/>
          </a:p>
        </p:txBody>
      </p:sp>
      <p:sp>
        <p:nvSpPr>
          <p:cNvPr id="18" name="Text 14"/>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9" name="Text 15"/>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31</a:t>
            </a:r>
            <a:endParaRPr lang="en-US" sz="7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A TEACHING TALE</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“Is the ophthalmoscope faulty?”</a:t>
            </a:r>
            <a:endParaRPr lang="en-US" sz="2600" dirty="0"/>
          </a:p>
        </p:txBody>
      </p:sp>
      <p:sp>
        <p:nvSpPr>
          <p:cNvPr id="6" name="Shape 4"/>
          <p:cNvSpPr/>
          <p:nvPr/>
        </p:nvSpPr>
        <p:spPr>
          <a:xfrm>
            <a:off x="384048" y="1792141"/>
            <a:ext cx="3108960" cy="228616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52.png"/>
          <p:cNvPicPr>
            <a:picLocks noChangeAspect="1"/>
          </p:cNvPicPr>
          <p:nvPr/>
        </p:nvPicPr>
        <p:blipFill>
          <a:blip r:embed="rId3"/>
          <a:stretch>
            <a:fillRect/>
          </a:stretch>
        </p:blipFill>
        <p:spPr>
          <a:xfrm>
            <a:off x="448056" y="1856149"/>
            <a:ext cx="2980944" cy="2158150"/>
          </a:xfrm>
          <a:prstGeom prst="rect">
            <a:avLst/>
          </a:prstGeom>
        </p:spPr>
      </p:pic>
      <p:sp>
        <p:nvSpPr>
          <p:cNvPr id="8" name="Text 5"/>
          <p:cNvSpPr/>
          <p:nvPr/>
        </p:nvSpPr>
        <p:spPr>
          <a:xfrm>
            <a:off x="246888" y="4092023"/>
            <a:ext cx="338328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Central serous chorioretinopathy</a:t>
            </a:r>
            <a:endParaRPr lang="en-US" sz="900" dirty="0"/>
          </a:p>
        </p:txBody>
      </p:sp>
      <p:sp>
        <p:nvSpPr>
          <p:cNvPr id="9" name="Shape 6"/>
          <p:cNvSpPr/>
          <p:nvPr/>
        </p:nvSpPr>
        <p:spPr>
          <a:xfrm>
            <a:off x="3657600" y="1517904"/>
            <a:ext cx="5102352" cy="169164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7"/>
          <p:cNvSpPr/>
          <p:nvPr/>
        </p:nvSpPr>
        <p:spPr>
          <a:xfrm>
            <a:off x="3657600" y="1517904"/>
            <a:ext cx="91440" cy="1691640"/>
          </a:xfrm>
          <a:prstGeom prst="rect">
            <a:avLst/>
          </a:prstGeom>
          <a:solidFill>
            <a:srgbClr val="E0A100"/>
          </a:solidFill>
          <a:ln/>
        </p:spPr>
      </p:sp>
      <p:sp>
        <p:nvSpPr>
          <p:cNvPr id="11" name="Text 8"/>
          <p:cNvSpPr/>
          <p:nvPr/>
        </p:nvSpPr>
        <p:spPr>
          <a:xfrm>
            <a:off x="3895344" y="1664208"/>
            <a:ext cx="4736592" cy="1417320"/>
          </a:xfrm>
          <a:prstGeom prst="rect">
            <a:avLst/>
          </a:prstGeom>
          <a:noFill/>
          <a:ln/>
        </p:spPr>
        <p:txBody>
          <a:bodyPr wrap="square" lIns="0" tIns="0" rIns="0" bIns="0" rtlCol="0" anchor="ctr"/>
          <a:lstStyle/>
          <a:p>
            <a:pPr marL="0" indent="0">
              <a:lnSpc>
                <a:spcPct val="105000"/>
              </a:lnSpc>
              <a:buNone/>
            </a:pPr>
            <a:r>
              <a:rPr lang="en-US" sz="1200" dirty="0">
                <a:solidFill>
                  <a:srgbClr val="1B2A3A"/>
                </a:solidFill>
                <a:latin typeface="Calibri" pitchFamily="34" charset="0"/>
                <a:ea typeface="Calibri" pitchFamily="34" charset="-122"/>
                <a:cs typeface="Calibri" pitchFamily="34" charset="-120"/>
              </a:rPr>
              <a:t>A GP saw three patients in a week, each with a blurred patch at the centre of the left macula on fundoscopy. He wondered if his ophthalmoscope was broken — until he examined </a:t>
            </a:r>
            <a:r>
              <a:rPr lang="en-US" sz="1200" b="1" i="1" dirty="0">
                <a:solidFill>
                  <a:srgbClr val="1B2A3A"/>
                </a:solidFill>
                <a:latin typeface="Calibri" pitchFamily="34" charset="0"/>
                <a:ea typeface="Calibri" pitchFamily="34" charset="-122"/>
                <a:cs typeface="Calibri" pitchFamily="34" charset="-120"/>
              </a:rPr>
              <a:t>his own</a:t>
            </a:r>
            <a:r>
              <a:rPr lang="en-US" sz="1200" dirty="0">
                <a:solidFill>
                  <a:srgbClr val="1B2A3A"/>
                </a:solidFill>
                <a:latin typeface="Calibri" pitchFamily="34" charset="0"/>
                <a:ea typeface="Calibri" pitchFamily="34" charset="-122"/>
                <a:cs typeface="Calibri" pitchFamily="34" charset="-120"/>
              </a:rPr>
              <a:t> eyes and found the same. The diagnosis: central serous chorioretinopathy, which resolved over four months.</a:t>
            </a:r>
            <a:endParaRPr lang="en-US" sz="1200" dirty="0"/>
          </a:p>
        </p:txBody>
      </p:sp>
      <p:sp>
        <p:nvSpPr>
          <p:cNvPr id="12" name="Shape 9"/>
          <p:cNvSpPr/>
          <p:nvPr/>
        </p:nvSpPr>
        <p:spPr>
          <a:xfrm>
            <a:off x="3657600" y="3346704"/>
            <a:ext cx="5102352" cy="658368"/>
          </a:xfrm>
          <a:prstGeom prst="rect">
            <a:avLst/>
          </a:prstGeom>
          <a:solidFill>
            <a:srgbClr val="EAF1F9"/>
          </a:solidFill>
          <a:ln w="12700">
            <a:solidFill>
              <a:srgbClr val="C5D8EC"/>
            </a:solidFill>
            <a:prstDash val="solid"/>
          </a:ln>
        </p:spPr>
      </p:sp>
      <p:sp>
        <p:nvSpPr>
          <p:cNvPr id="13" name="Shape 10"/>
          <p:cNvSpPr/>
          <p:nvPr/>
        </p:nvSpPr>
        <p:spPr>
          <a:xfrm>
            <a:off x="3657600" y="3346704"/>
            <a:ext cx="82296" cy="658368"/>
          </a:xfrm>
          <a:prstGeom prst="rect">
            <a:avLst/>
          </a:prstGeom>
          <a:solidFill>
            <a:srgbClr val="2C6FB3"/>
          </a:solidFill>
          <a:ln/>
        </p:spPr>
      </p:sp>
      <p:sp>
        <p:nvSpPr>
          <p:cNvPr id="14" name="Text 11"/>
          <p:cNvSpPr/>
          <p:nvPr/>
        </p:nvSpPr>
        <p:spPr>
          <a:xfrm>
            <a:off x="3858768" y="3493008"/>
            <a:ext cx="4718304" cy="384048"/>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1F4E79"/>
                </a:solidFill>
                <a:latin typeface="Calibri" pitchFamily="34" charset="0"/>
                <a:ea typeface="Calibri" pitchFamily="34" charset="-122"/>
                <a:cs typeface="Calibri" pitchFamily="34" charset="-120"/>
              </a:rPr>
              <a:t>The condition</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Fluid collects under the central retina, blurring and distorting vision. Often in younger, stressed adults; usually self-limiting.</a:t>
            </a:r>
            <a:endParaRPr lang="en-US" sz="1250" dirty="0"/>
          </a:p>
        </p:txBody>
      </p:sp>
      <p:sp>
        <p:nvSpPr>
          <p:cNvPr id="15" name="Shape 12"/>
          <p:cNvSpPr/>
          <p:nvPr/>
        </p:nvSpPr>
        <p:spPr>
          <a:xfrm>
            <a:off x="3657600" y="4114800"/>
            <a:ext cx="5102352" cy="530352"/>
          </a:xfrm>
          <a:prstGeom prst="rect">
            <a:avLst/>
          </a:prstGeom>
          <a:solidFill>
            <a:srgbClr val="FFF7E2"/>
          </a:solidFill>
          <a:ln w="12700">
            <a:solidFill>
              <a:srgbClr val="EAD49B"/>
            </a:solidFill>
            <a:prstDash val="solid"/>
          </a:ln>
        </p:spPr>
      </p:sp>
      <p:sp>
        <p:nvSpPr>
          <p:cNvPr id="16" name="Shape 13"/>
          <p:cNvSpPr/>
          <p:nvPr/>
        </p:nvSpPr>
        <p:spPr>
          <a:xfrm>
            <a:off x="3657600" y="4114800"/>
            <a:ext cx="82296" cy="530352"/>
          </a:xfrm>
          <a:prstGeom prst="rect">
            <a:avLst/>
          </a:prstGeom>
          <a:solidFill>
            <a:srgbClr val="E0A100"/>
          </a:solidFill>
          <a:ln/>
        </p:spPr>
      </p:sp>
      <p:sp>
        <p:nvSpPr>
          <p:cNvPr id="17" name="Text 14"/>
          <p:cNvSpPr/>
          <p:nvPr/>
        </p:nvSpPr>
        <p:spPr>
          <a:xfrm>
            <a:off x="3858768" y="4261104"/>
            <a:ext cx="4718304" cy="256032"/>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The lesson</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Trust your examination — and remember the doctor can be the patient.</a:t>
            </a:r>
            <a:endParaRPr lang="en-US" sz="1250" dirty="0"/>
          </a:p>
        </p:txBody>
      </p:sp>
      <p:sp>
        <p:nvSpPr>
          <p:cNvPr id="18" name="Text 15"/>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9" name="Text 16"/>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33</a:t>
            </a:r>
            <a:endParaRPr lang="en-US" sz="7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256032" cy="5143500"/>
          </a:xfrm>
          <a:prstGeom prst="rect">
            <a:avLst/>
          </a:prstGeom>
          <a:solidFill>
            <a:srgbClr val="B85C00"/>
          </a:solidFill>
          <a:ln/>
        </p:spPr>
      </p:sp>
      <p:sp>
        <p:nvSpPr>
          <p:cNvPr id="3" name="Shape 1"/>
          <p:cNvSpPr/>
          <p:nvPr/>
        </p:nvSpPr>
        <p:spPr>
          <a:xfrm>
            <a:off x="384048" y="237744"/>
            <a:ext cx="2395728" cy="310896"/>
          </a:xfrm>
          <a:prstGeom prst="roundRect">
            <a:avLst>
              <a:gd name="adj" fmla="val 17647"/>
            </a:avLst>
          </a:prstGeom>
          <a:solidFill>
            <a:srgbClr val="E8770E"/>
          </a:solidFill>
          <a:ln/>
        </p:spPr>
      </p:sp>
      <p:sp>
        <p:nvSpPr>
          <p:cNvPr id="4" name="Text 2"/>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5" name="Text 3"/>
          <p:cNvSpPr/>
          <p:nvPr/>
        </p:nvSpPr>
        <p:spPr>
          <a:xfrm>
            <a:off x="914400" y="1783080"/>
            <a:ext cx="7315200" cy="365760"/>
          </a:xfrm>
          <a:prstGeom prst="rect">
            <a:avLst/>
          </a:prstGeom>
          <a:noFill/>
          <a:ln/>
        </p:spPr>
        <p:txBody>
          <a:bodyPr wrap="square" lIns="0" tIns="0" rIns="0" bIns="0" rtlCol="0" anchor="ctr"/>
          <a:lstStyle/>
          <a:p>
            <a:pPr marL="0" indent="0">
              <a:buNone/>
            </a:pPr>
            <a:r>
              <a:rPr lang="en-US" sz="1500" b="1" kern="0" spc="300" dirty="0">
                <a:solidFill>
                  <a:srgbClr val="B85C00"/>
                </a:solidFill>
                <a:latin typeface="Calibri" pitchFamily="34" charset="0"/>
                <a:ea typeface="Calibri" pitchFamily="34" charset="-122"/>
                <a:cs typeface="Calibri" pitchFamily="34" charset="-120"/>
              </a:rPr>
              <a:t>SECTION 5</a:t>
            </a:r>
            <a:endParaRPr lang="en-US" sz="1500" dirty="0"/>
          </a:p>
        </p:txBody>
      </p:sp>
      <p:sp>
        <p:nvSpPr>
          <p:cNvPr id="6" name="Text 4"/>
          <p:cNvSpPr/>
          <p:nvPr/>
        </p:nvSpPr>
        <p:spPr>
          <a:xfrm>
            <a:off x="868680" y="2148840"/>
            <a:ext cx="7680960" cy="1005840"/>
          </a:xfrm>
          <a:prstGeom prst="rect">
            <a:avLst/>
          </a:prstGeom>
          <a:noFill/>
          <a:ln/>
        </p:spPr>
        <p:txBody>
          <a:bodyPr wrap="square" lIns="0" tIns="0" rIns="0" bIns="0" rtlCol="0" anchor="ctr"/>
          <a:lstStyle/>
          <a:p>
            <a:pPr marL="0" indent="0">
              <a:lnSpc>
                <a:spcPct val="95000"/>
              </a:lnSpc>
              <a:buNone/>
            </a:pPr>
            <a:r>
              <a:rPr lang="en-US" sz="4000" b="1" dirty="0">
                <a:solidFill>
                  <a:srgbClr val="FFFFFF"/>
                </a:solidFill>
                <a:latin typeface="Georgia" pitchFamily="34" charset="0"/>
                <a:ea typeface="Georgia" pitchFamily="34" charset="-122"/>
                <a:cs typeface="Georgia" pitchFamily="34" charset="-120"/>
              </a:rPr>
              <a:t>Special Situations</a:t>
            </a:r>
            <a:endParaRPr lang="en-US" sz="4000" dirty="0"/>
          </a:p>
        </p:txBody>
      </p:sp>
      <p:sp>
        <p:nvSpPr>
          <p:cNvPr id="7" name="Text 5"/>
          <p:cNvSpPr/>
          <p:nvPr/>
        </p:nvSpPr>
        <p:spPr>
          <a:xfrm>
            <a:off x="914400" y="3246120"/>
            <a:ext cx="6949440" cy="731520"/>
          </a:xfrm>
          <a:prstGeom prst="rect">
            <a:avLst/>
          </a:prstGeom>
          <a:noFill/>
          <a:ln/>
        </p:spPr>
        <p:txBody>
          <a:bodyPr wrap="square" lIns="0" tIns="0" rIns="0" bIns="0" rtlCol="0" anchor="ctr"/>
          <a:lstStyle/>
          <a:p>
            <a:pPr marL="0" indent="0">
              <a:lnSpc>
                <a:spcPct val="105000"/>
              </a:lnSpc>
              <a:buNone/>
            </a:pPr>
            <a:r>
              <a:rPr lang="en-US" sz="1400" i="1" dirty="0">
                <a:solidFill>
                  <a:srgbClr val="AEBED0"/>
                </a:solidFill>
                <a:latin typeface="Calibri" pitchFamily="34" charset="0"/>
                <a:ea typeface="Calibri" pitchFamily="34" charset="-122"/>
                <a:cs typeface="Calibri" pitchFamily="34" charset="-120"/>
              </a:rPr>
              <a:t>Driving, injuries and children — areas where the right action (and the right paperwork) really matters.</a:t>
            </a:r>
            <a:endParaRPr lang="en-US" sz="1400" dirty="0"/>
          </a:p>
        </p:txBody>
      </p:sp>
      <p:sp>
        <p:nvSpPr>
          <p:cNvPr id="8" name="Shape 6"/>
          <p:cNvSpPr/>
          <p:nvPr/>
        </p:nvSpPr>
        <p:spPr>
          <a:xfrm>
            <a:off x="7178040" y="2011680"/>
            <a:ext cx="1188720" cy="1188720"/>
          </a:xfrm>
          <a:prstGeom prst="ellipse">
            <a:avLst/>
          </a:prstGeom>
          <a:solidFill>
            <a:srgbClr val="16395C"/>
          </a:solidFill>
          <a:ln w="25400">
            <a:solidFill>
              <a:srgbClr val="B85C00"/>
            </a:solidFill>
            <a:prstDash val="solid"/>
          </a:ln>
        </p:spPr>
      </p:sp>
      <p:pic>
        <p:nvPicPr>
          <p:cNvPr id="9" name="Image 0" descr="preencoded.png"/>
          <p:cNvPicPr>
            <a:picLocks noChangeAspect="1"/>
          </p:cNvPicPr>
          <p:nvPr/>
        </p:nvPicPr>
        <p:blipFill>
          <a:blip r:embed="rId3"/>
          <a:stretch>
            <a:fillRect/>
          </a:stretch>
        </p:blipFill>
        <p:spPr>
          <a:xfrm>
            <a:off x="7516368" y="2350008"/>
            <a:ext cx="512064" cy="51206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B85C00"/>
                </a:solidFill>
                <a:latin typeface="Calibri" pitchFamily="34" charset="0"/>
                <a:ea typeface="Calibri" pitchFamily="34" charset="-122"/>
                <a:cs typeface="Calibri" pitchFamily="34" charset="-120"/>
              </a:rPr>
              <a:t>THE LAW</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Vision &amp; driving (DVLA)</a:t>
            </a:r>
            <a:endParaRPr lang="en-US" sz="2600" dirty="0"/>
          </a:p>
        </p:txBody>
      </p:sp>
      <p:sp>
        <p:nvSpPr>
          <p:cNvPr id="6" name="Shape 4"/>
          <p:cNvSpPr/>
          <p:nvPr/>
        </p:nvSpPr>
        <p:spPr>
          <a:xfrm>
            <a:off x="384048" y="1501140"/>
            <a:ext cx="1920240" cy="3115056"/>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35.png"/>
          <p:cNvPicPr>
            <a:picLocks noChangeAspect="1"/>
          </p:cNvPicPr>
          <p:nvPr/>
        </p:nvPicPr>
        <p:blipFill>
          <a:blip r:embed="rId3"/>
          <a:stretch>
            <a:fillRect/>
          </a:stretch>
        </p:blipFill>
        <p:spPr>
          <a:xfrm>
            <a:off x="534761" y="1565148"/>
            <a:ext cx="1620610" cy="2987040"/>
          </a:xfrm>
          <a:prstGeom prst="rect">
            <a:avLst/>
          </a:prstGeom>
        </p:spPr>
      </p:pic>
      <p:sp>
        <p:nvSpPr>
          <p:cNvPr id="8" name="Text 5"/>
          <p:cNvSpPr/>
          <p:nvPr/>
        </p:nvSpPr>
        <p:spPr>
          <a:xfrm>
            <a:off x="246888" y="4629912"/>
            <a:ext cx="2194560" cy="274320"/>
          </a:xfrm>
          <a:prstGeom prst="rect">
            <a:avLst/>
          </a:prstGeom>
          <a:noFill/>
          <a:ln/>
        </p:spPr>
        <p:txBody>
          <a:bodyPr wrap="square" lIns="0" tIns="0" rIns="0" bIns="0" rtlCol="0" anchor="t"/>
          <a:lstStyle/>
          <a:p>
            <a:pPr marL="0" indent="0" algn="ctr">
              <a:buNone/>
            </a:pPr>
            <a:r>
              <a:rPr lang="en-US" sz="900" b="1" dirty="0">
                <a:solidFill>
                  <a:srgbClr val="60707F"/>
                </a:solidFill>
                <a:latin typeface="Calibri" pitchFamily="34" charset="0"/>
                <a:ea typeface="Calibri" pitchFamily="34" charset="-122"/>
                <a:cs typeface="Calibri" pitchFamily="34" charset="-120"/>
              </a:rPr>
              <a:t>Snellen chart</a:t>
            </a:r>
            <a:endParaRPr lang="en-US" sz="900" dirty="0"/>
          </a:p>
        </p:txBody>
      </p:sp>
      <p:sp>
        <p:nvSpPr>
          <p:cNvPr id="9" name="Shape 6"/>
          <p:cNvSpPr/>
          <p:nvPr/>
        </p:nvSpPr>
        <p:spPr>
          <a:xfrm>
            <a:off x="2542032" y="1481328"/>
            <a:ext cx="3246120" cy="187452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7"/>
          <p:cNvSpPr/>
          <p:nvPr/>
        </p:nvSpPr>
        <p:spPr>
          <a:xfrm>
            <a:off x="2542032" y="1481328"/>
            <a:ext cx="91440" cy="1874520"/>
          </a:xfrm>
          <a:prstGeom prst="rect">
            <a:avLst/>
          </a:prstGeom>
          <a:solidFill>
            <a:srgbClr val="16395C"/>
          </a:solidFill>
          <a:ln/>
        </p:spPr>
      </p:sp>
      <p:sp>
        <p:nvSpPr>
          <p:cNvPr id="11" name="Text 8"/>
          <p:cNvSpPr/>
          <p:nvPr/>
        </p:nvSpPr>
        <p:spPr>
          <a:xfrm>
            <a:off x="2779776" y="1645920"/>
            <a:ext cx="2862072" cy="156362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Cars &amp; motorcycles (Group 1)</a:t>
            </a:r>
            <a:endParaRPr lang="en-US" sz="1350" dirty="0"/>
          </a:p>
          <a:p>
            <a:pPr marL="0" indent="0">
              <a:lnSpc>
                <a:spcPct val="103000"/>
              </a:lnSpc>
              <a:spcAft>
                <a:spcPts val="400"/>
              </a:spcAft>
              <a:buNone/>
            </a:pPr>
            <a:r>
              <a:rPr lang="en-US" sz="1050" b="1" dirty="0">
                <a:solidFill>
                  <a:srgbClr val="1B2A3A"/>
                </a:solidFill>
                <a:latin typeface="Calibri" pitchFamily="34" charset="0"/>
                <a:ea typeface="Calibri" pitchFamily="34" charset="-122"/>
                <a:cs typeface="Calibri" pitchFamily="34" charset="-120"/>
              </a:rPr>
              <a:t>Read a number plate at 20 m (in good light)</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Visual acuity at least 6/12 (both eyes open)</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Horizontal visual field ≥ 120°</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Wear glasses/lenses every drive if needed to meet it</a:t>
            </a:r>
            <a:endParaRPr lang="en-US" sz="1350" dirty="0"/>
          </a:p>
        </p:txBody>
      </p:sp>
      <p:sp>
        <p:nvSpPr>
          <p:cNvPr id="12" name="Shape 9"/>
          <p:cNvSpPr/>
          <p:nvPr/>
        </p:nvSpPr>
        <p:spPr>
          <a:xfrm>
            <a:off x="2542032" y="3456432"/>
            <a:ext cx="3246120" cy="118872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3" name="Shape 10"/>
          <p:cNvSpPr/>
          <p:nvPr/>
        </p:nvSpPr>
        <p:spPr>
          <a:xfrm>
            <a:off x="2542032" y="3456432"/>
            <a:ext cx="91440" cy="1188720"/>
          </a:xfrm>
          <a:prstGeom prst="rect">
            <a:avLst/>
          </a:prstGeom>
          <a:solidFill>
            <a:srgbClr val="B85C00"/>
          </a:solidFill>
          <a:ln/>
        </p:spPr>
      </p:sp>
      <p:sp>
        <p:nvSpPr>
          <p:cNvPr id="14" name="Text 11"/>
          <p:cNvSpPr/>
          <p:nvPr/>
        </p:nvSpPr>
        <p:spPr>
          <a:xfrm>
            <a:off x="2779776" y="3621024"/>
            <a:ext cx="2862072" cy="87782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B85C00"/>
                </a:solidFill>
                <a:latin typeface="Calibri" pitchFamily="34" charset="0"/>
                <a:ea typeface="Calibri" pitchFamily="34" charset="-122"/>
                <a:cs typeface="Calibri" pitchFamily="34" charset="-120"/>
              </a:rPr>
              <a:t>Lorries &amp; buses (Group 2)</a:t>
            </a:r>
            <a:endParaRPr lang="en-US" sz="1350" dirty="0"/>
          </a:p>
          <a:p>
            <a:pPr marL="0" indent="0">
              <a:lnSpc>
                <a:spcPct val="103000"/>
              </a:lnSpc>
              <a:spcAft>
                <a:spcPts val="400"/>
              </a:spcAft>
              <a:buNone/>
            </a:pPr>
            <a:r>
              <a:rPr lang="en-US" sz="1050" dirty="0">
                <a:solidFill>
                  <a:srgbClr val="1B2A3A"/>
                </a:solidFill>
                <a:latin typeface="Calibri" pitchFamily="34" charset="0"/>
                <a:ea typeface="Calibri" pitchFamily="34" charset="-122"/>
                <a:cs typeface="Calibri" pitchFamily="34" charset="-120"/>
              </a:rPr>
              <a:t>Stricter: ≥ 6/7.5 better eye and ≥ 6/60 worse eye</a:t>
            </a:r>
            <a:endParaRPr lang="en-US" sz="1350" dirty="0"/>
          </a:p>
          <a:p>
            <a:pPr marL="165100" indent="-165100">
              <a:lnSpc>
                <a:spcPct val="103000"/>
              </a:lnSpc>
              <a:spcAft>
                <a:spcPts val="400"/>
              </a:spcAft>
              <a:buSzPct val="100000"/>
              <a:buChar char="•"/>
            </a:pPr>
            <a:r>
              <a:rPr lang="en-US" sz="1050" dirty="0">
                <a:solidFill>
                  <a:srgbClr val="1B2A3A"/>
                </a:solidFill>
                <a:latin typeface="Calibri" pitchFamily="34" charset="0"/>
                <a:ea typeface="Calibri" pitchFamily="34" charset="-122"/>
                <a:cs typeface="Calibri" pitchFamily="34" charset="-120"/>
              </a:rPr>
              <a:t>New monocular drivers cannot hold a Group 2 licence</a:t>
            </a:r>
            <a:endParaRPr lang="en-US" sz="1350" dirty="0"/>
          </a:p>
        </p:txBody>
      </p:sp>
      <p:sp>
        <p:nvSpPr>
          <p:cNvPr id="15" name="Shape 12"/>
          <p:cNvSpPr/>
          <p:nvPr/>
        </p:nvSpPr>
        <p:spPr>
          <a:xfrm>
            <a:off x="5943600" y="1481328"/>
            <a:ext cx="2816352" cy="1737360"/>
          </a:xfrm>
          <a:prstGeom prst="rect">
            <a:avLst/>
          </a:prstGeom>
          <a:solidFill>
            <a:srgbClr val="EAF1F9"/>
          </a:solidFill>
          <a:ln w="12700">
            <a:solidFill>
              <a:srgbClr val="C5D8EC"/>
            </a:solidFill>
            <a:prstDash val="solid"/>
          </a:ln>
        </p:spPr>
      </p:sp>
      <p:sp>
        <p:nvSpPr>
          <p:cNvPr id="16" name="Shape 13"/>
          <p:cNvSpPr/>
          <p:nvPr/>
        </p:nvSpPr>
        <p:spPr>
          <a:xfrm>
            <a:off x="5943600" y="1481328"/>
            <a:ext cx="82296" cy="1737360"/>
          </a:xfrm>
          <a:prstGeom prst="rect">
            <a:avLst/>
          </a:prstGeom>
          <a:solidFill>
            <a:srgbClr val="2C6FB3"/>
          </a:solidFill>
          <a:ln/>
        </p:spPr>
      </p:sp>
      <p:sp>
        <p:nvSpPr>
          <p:cNvPr id="17" name="Shape 14"/>
          <p:cNvSpPr/>
          <p:nvPr/>
        </p:nvSpPr>
        <p:spPr>
          <a:xfrm>
            <a:off x="6144768" y="1645920"/>
            <a:ext cx="310896" cy="310896"/>
          </a:xfrm>
          <a:prstGeom prst="ellipse">
            <a:avLst/>
          </a:prstGeom>
          <a:solidFill>
            <a:srgbClr val="2C6FB3"/>
          </a:solidFill>
          <a:ln/>
        </p:spPr>
      </p:sp>
      <p:pic>
        <p:nvPicPr>
          <p:cNvPr id="18" name="Image 1" descr="preencoded.png"/>
          <p:cNvPicPr>
            <a:picLocks noChangeAspect="1"/>
          </p:cNvPicPr>
          <p:nvPr/>
        </p:nvPicPr>
        <p:blipFill>
          <a:blip r:embed="rId4"/>
          <a:stretch>
            <a:fillRect/>
          </a:stretch>
        </p:blipFill>
        <p:spPr>
          <a:xfrm>
            <a:off x="6208776" y="1709928"/>
            <a:ext cx="182880" cy="182880"/>
          </a:xfrm>
          <a:prstGeom prst="rect">
            <a:avLst/>
          </a:prstGeom>
        </p:spPr>
      </p:pic>
      <p:sp>
        <p:nvSpPr>
          <p:cNvPr id="19" name="Text 15"/>
          <p:cNvSpPr/>
          <p:nvPr/>
        </p:nvSpPr>
        <p:spPr>
          <a:xfrm>
            <a:off x="6583680" y="1627632"/>
            <a:ext cx="1993392" cy="146304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1F4E79"/>
                </a:solidFill>
                <a:latin typeface="Calibri" pitchFamily="34" charset="0"/>
                <a:ea typeface="Calibri" pitchFamily="34" charset="-122"/>
                <a:cs typeface="Calibri" pitchFamily="34" charset="-120"/>
              </a:rPr>
              <a:t>Recording acuity</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Write as 6 / denominator (test distance / smallest line read)</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“6/9” = reads the 9 line at 6 m</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Smaller bottom number = sharper vision</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Use a pinhole to check for refractive error</a:t>
            </a:r>
            <a:endParaRPr lang="en-US" sz="1250" dirty="0"/>
          </a:p>
        </p:txBody>
      </p:sp>
      <p:sp>
        <p:nvSpPr>
          <p:cNvPr id="20" name="Shape 16"/>
          <p:cNvSpPr/>
          <p:nvPr/>
        </p:nvSpPr>
        <p:spPr>
          <a:xfrm>
            <a:off x="5943600" y="3346704"/>
            <a:ext cx="2816352" cy="1298448"/>
          </a:xfrm>
          <a:prstGeom prst="rect">
            <a:avLst/>
          </a:prstGeom>
          <a:solidFill>
            <a:srgbClr val="FBEAE7"/>
          </a:solidFill>
          <a:ln w="12700">
            <a:solidFill>
              <a:srgbClr val="E6B6AE"/>
            </a:solidFill>
            <a:prstDash val="solid"/>
          </a:ln>
        </p:spPr>
      </p:sp>
      <p:sp>
        <p:nvSpPr>
          <p:cNvPr id="21" name="Shape 17"/>
          <p:cNvSpPr/>
          <p:nvPr/>
        </p:nvSpPr>
        <p:spPr>
          <a:xfrm>
            <a:off x="5943600" y="3346704"/>
            <a:ext cx="82296" cy="1298448"/>
          </a:xfrm>
          <a:prstGeom prst="rect">
            <a:avLst/>
          </a:prstGeom>
          <a:solidFill>
            <a:srgbClr val="C0392B"/>
          </a:solidFill>
          <a:ln/>
        </p:spPr>
      </p:sp>
      <p:sp>
        <p:nvSpPr>
          <p:cNvPr id="22" name="Text 18"/>
          <p:cNvSpPr/>
          <p:nvPr/>
        </p:nvSpPr>
        <p:spPr>
          <a:xfrm>
            <a:off x="6144768" y="3493008"/>
            <a:ext cx="2432304" cy="1024128"/>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Duty to inform</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If a patient cannot meet the standard, they MUST tell the DVLA and must not drive. Advise clearly and document.</a:t>
            </a:r>
            <a:endParaRPr lang="en-US" sz="1250" dirty="0"/>
          </a:p>
        </p:txBody>
      </p:sp>
      <p:sp>
        <p:nvSpPr>
          <p:cNvPr id="23" name="Text 19"/>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4" name="Text 20"/>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34</a:t>
            </a:r>
            <a:endParaRPr lang="en-US" sz="7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EMERGENCY</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Trauma &amp; chemical injury</a:t>
            </a:r>
            <a:endParaRPr lang="en-US" sz="2600" dirty="0"/>
          </a:p>
        </p:txBody>
      </p:sp>
      <p:sp>
        <p:nvSpPr>
          <p:cNvPr id="6" name="Shape 4"/>
          <p:cNvSpPr/>
          <p:nvPr/>
        </p:nvSpPr>
        <p:spPr>
          <a:xfrm>
            <a:off x="384048" y="1481328"/>
            <a:ext cx="8375904" cy="914400"/>
          </a:xfrm>
          <a:prstGeom prst="rect">
            <a:avLst/>
          </a:prstGeom>
          <a:solidFill>
            <a:srgbClr val="FBEAE7"/>
          </a:solidFill>
          <a:ln w="12700">
            <a:solidFill>
              <a:srgbClr val="E6B6AE"/>
            </a:solidFill>
            <a:prstDash val="solid"/>
          </a:ln>
        </p:spPr>
      </p:sp>
      <p:sp>
        <p:nvSpPr>
          <p:cNvPr id="7" name="Shape 5"/>
          <p:cNvSpPr/>
          <p:nvPr/>
        </p:nvSpPr>
        <p:spPr>
          <a:xfrm>
            <a:off x="384048" y="1481328"/>
            <a:ext cx="82296" cy="914400"/>
          </a:xfrm>
          <a:prstGeom prst="rect">
            <a:avLst/>
          </a:prstGeom>
          <a:solidFill>
            <a:srgbClr val="C0392B"/>
          </a:solidFill>
          <a:ln/>
        </p:spPr>
      </p:sp>
      <p:sp>
        <p:nvSpPr>
          <p:cNvPr id="8" name="Shape 6"/>
          <p:cNvSpPr/>
          <p:nvPr/>
        </p:nvSpPr>
        <p:spPr>
          <a:xfrm>
            <a:off x="585216" y="1645920"/>
            <a:ext cx="310896" cy="310896"/>
          </a:xfrm>
          <a:prstGeom prst="ellipse">
            <a:avLst/>
          </a:prstGeom>
          <a:solidFill>
            <a:srgbClr val="C0392B"/>
          </a:solidFill>
          <a:ln/>
        </p:spPr>
      </p:sp>
      <p:pic>
        <p:nvPicPr>
          <p:cNvPr id="9" name="Image 0" descr="preencoded.png"/>
          <p:cNvPicPr>
            <a:picLocks noChangeAspect="1"/>
          </p:cNvPicPr>
          <p:nvPr/>
        </p:nvPicPr>
        <p:blipFill>
          <a:blip r:embed="rId3"/>
          <a:stretch>
            <a:fillRect/>
          </a:stretch>
        </p:blipFill>
        <p:spPr>
          <a:xfrm>
            <a:off x="649224" y="1709928"/>
            <a:ext cx="182880" cy="182880"/>
          </a:xfrm>
          <a:prstGeom prst="rect">
            <a:avLst/>
          </a:prstGeom>
        </p:spPr>
      </p:pic>
      <p:sp>
        <p:nvSpPr>
          <p:cNvPr id="10" name="Text 7"/>
          <p:cNvSpPr/>
          <p:nvPr/>
        </p:nvSpPr>
        <p:spPr>
          <a:xfrm>
            <a:off x="1024128" y="1627632"/>
            <a:ext cx="7552944" cy="64008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Chemical splash = irrigate FIRST, ask questions later</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Irrigate copiously with saline/water for at least 20–30 minutes (evert the lids) BEFORE anything else, then refer urgently. Alkali burns are worse than acid.</a:t>
            </a:r>
            <a:endParaRPr lang="en-US" sz="1250" dirty="0"/>
          </a:p>
        </p:txBody>
      </p:sp>
      <p:sp>
        <p:nvSpPr>
          <p:cNvPr id="11" name="Shape 8"/>
          <p:cNvSpPr/>
          <p:nvPr/>
        </p:nvSpPr>
        <p:spPr>
          <a:xfrm>
            <a:off x="384048" y="2578608"/>
            <a:ext cx="4114800" cy="2084832"/>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2" name="Shape 9"/>
          <p:cNvSpPr/>
          <p:nvPr/>
        </p:nvSpPr>
        <p:spPr>
          <a:xfrm>
            <a:off x="384048" y="2578608"/>
            <a:ext cx="91440" cy="2084832"/>
          </a:xfrm>
          <a:prstGeom prst="rect">
            <a:avLst/>
          </a:prstGeom>
          <a:solidFill>
            <a:srgbClr val="E8770E"/>
          </a:solidFill>
          <a:ln/>
        </p:spPr>
      </p:sp>
      <p:sp>
        <p:nvSpPr>
          <p:cNvPr id="13" name="Text 10"/>
          <p:cNvSpPr/>
          <p:nvPr/>
        </p:nvSpPr>
        <p:spPr>
          <a:xfrm>
            <a:off x="621792" y="2743200"/>
            <a:ext cx="3730752" cy="1773936"/>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Refer urgently if…</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High-velocity injury (grinding, hammering) — ? intraocular foreign body</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Any suspected penetrating injury — do NOT press on the eye</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Reduced vision, irregular pupil, or blood in the anterior chamber (hyphaema)</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Large or deep corneal abrasion / persistent foreign-body sensation</a:t>
            </a:r>
            <a:endParaRPr lang="en-US" sz="1350" dirty="0"/>
          </a:p>
        </p:txBody>
      </p:sp>
      <p:sp>
        <p:nvSpPr>
          <p:cNvPr id="14" name="Shape 11"/>
          <p:cNvSpPr/>
          <p:nvPr/>
        </p:nvSpPr>
        <p:spPr>
          <a:xfrm>
            <a:off x="4645152" y="2578608"/>
            <a:ext cx="4114800" cy="2084832"/>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5" name="Shape 12"/>
          <p:cNvSpPr/>
          <p:nvPr/>
        </p:nvSpPr>
        <p:spPr>
          <a:xfrm>
            <a:off x="4645152" y="2578608"/>
            <a:ext cx="91440" cy="2084832"/>
          </a:xfrm>
          <a:prstGeom prst="rect">
            <a:avLst/>
          </a:prstGeom>
          <a:solidFill>
            <a:srgbClr val="12877F"/>
          </a:solidFill>
          <a:ln/>
        </p:spPr>
      </p:sp>
      <p:sp>
        <p:nvSpPr>
          <p:cNvPr id="16" name="Text 13"/>
          <p:cNvSpPr/>
          <p:nvPr/>
        </p:nvSpPr>
        <p:spPr>
          <a:xfrm>
            <a:off x="4882896" y="2743200"/>
            <a:ext cx="3730752" cy="1773936"/>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Manage in GP</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Small, clean corneal abrasion after staining</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Easily removed superficial foreign body</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Give antibiotic ointment; review if not healing in 48 hours</a:t>
            </a:r>
            <a:endParaRPr lang="en-US" sz="1350" dirty="0"/>
          </a:p>
          <a:p>
            <a:pPr marL="0" indent="0">
              <a:lnSpc>
                <a:spcPct val="103000"/>
              </a:lnSpc>
              <a:spcAft>
                <a:spcPts val="500"/>
              </a:spcAft>
              <a:buNone/>
            </a:pPr>
            <a:r>
              <a:rPr lang="en-US" sz="1100" b="1" dirty="0">
                <a:solidFill>
                  <a:srgbClr val="1B2A3A"/>
                </a:solidFill>
                <a:latin typeface="Calibri" pitchFamily="34" charset="0"/>
                <a:ea typeface="Calibri" pitchFamily="34" charset="-122"/>
                <a:cs typeface="Calibri" pitchFamily="34" charset="-120"/>
              </a:rPr>
              <a:t>Golden rule: when in doubt, stain and refer.</a:t>
            </a:r>
            <a:endParaRPr lang="en-US" sz="1350" dirty="0"/>
          </a:p>
        </p:txBody>
      </p:sp>
      <p:sp>
        <p:nvSpPr>
          <p:cNvPr id="17" name="Text 14"/>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8" name="Text 15"/>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35</a:t>
            </a:r>
            <a:endParaRPr lang="en-US" sz="7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B85C00"/>
                </a:solidFill>
                <a:latin typeface="Calibri" pitchFamily="34" charset="0"/>
                <a:ea typeface="Calibri" pitchFamily="34" charset="-122"/>
                <a:cs typeface="Calibri" pitchFamily="34" charset="-120"/>
              </a:rPr>
              <a:t>PAEDIATRIC</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Children: squint &amp; the white reflex</a:t>
            </a:r>
            <a:endParaRPr lang="en-US" sz="2600" dirty="0"/>
          </a:p>
        </p:txBody>
      </p:sp>
      <p:sp>
        <p:nvSpPr>
          <p:cNvPr id="6" name="Shape 4"/>
          <p:cNvSpPr/>
          <p:nvPr/>
        </p:nvSpPr>
        <p:spPr>
          <a:xfrm>
            <a:off x="384048" y="1481328"/>
            <a:ext cx="4114800" cy="18288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7" name="Shape 5"/>
          <p:cNvSpPr/>
          <p:nvPr/>
        </p:nvSpPr>
        <p:spPr>
          <a:xfrm>
            <a:off x="384048" y="1481328"/>
            <a:ext cx="91440" cy="1828800"/>
          </a:xfrm>
          <a:prstGeom prst="rect">
            <a:avLst/>
          </a:prstGeom>
          <a:solidFill>
            <a:srgbClr val="E8770E"/>
          </a:solidFill>
          <a:ln/>
        </p:spPr>
      </p:sp>
      <p:sp>
        <p:nvSpPr>
          <p:cNvPr id="8" name="Text 6"/>
          <p:cNvSpPr/>
          <p:nvPr/>
        </p:nvSpPr>
        <p:spPr>
          <a:xfrm>
            <a:off x="621792" y="1645920"/>
            <a:ext cx="3730752" cy="151790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E8770E"/>
                </a:solidFill>
                <a:latin typeface="Calibri" pitchFamily="34" charset="0"/>
                <a:ea typeface="Calibri" pitchFamily="34" charset="-122"/>
                <a:cs typeface="Calibri" pitchFamily="34" charset="-120"/>
              </a:rPr>
              <a:t>Squint (strabismus)</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Refer all new or constant squints — don't “wait and see”</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Untreated squint risks permanent amblyopia (lazy eye)</a:t>
            </a:r>
            <a:endParaRPr lang="en-US" sz="1350" dirty="0"/>
          </a:p>
          <a:p>
            <a:pPr marL="165100" indent="-165100">
              <a:lnSpc>
                <a:spcPct val="103000"/>
              </a:lnSpc>
              <a:spcAft>
                <a:spcPts val="500"/>
              </a:spcAft>
              <a:buSzPct val="100000"/>
              <a:buChar char="•"/>
            </a:pPr>
            <a:r>
              <a:rPr lang="en-US" sz="1100" dirty="0">
                <a:solidFill>
                  <a:srgbClr val="1B2A3A"/>
                </a:solidFill>
                <a:latin typeface="Calibri" pitchFamily="34" charset="0"/>
                <a:ea typeface="Calibri" pitchFamily="34" charset="-122"/>
                <a:cs typeface="Calibri" pitchFamily="34" charset="-120"/>
              </a:rPr>
              <a:t>The orthoptist is your key ally; a cover test confirms it</a:t>
            </a:r>
            <a:endParaRPr lang="en-US" sz="1350" dirty="0"/>
          </a:p>
        </p:txBody>
      </p:sp>
      <p:sp>
        <p:nvSpPr>
          <p:cNvPr id="9" name="Shape 7"/>
          <p:cNvSpPr/>
          <p:nvPr/>
        </p:nvSpPr>
        <p:spPr>
          <a:xfrm>
            <a:off x="384048" y="3419856"/>
            <a:ext cx="4114800" cy="1243584"/>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8"/>
          <p:cNvSpPr/>
          <p:nvPr/>
        </p:nvSpPr>
        <p:spPr>
          <a:xfrm>
            <a:off x="384048" y="3419856"/>
            <a:ext cx="91440" cy="1243584"/>
          </a:xfrm>
          <a:prstGeom prst="rect">
            <a:avLst/>
          </a:prstGeom>
          <a:solidFill>
            <a:srgbClr val="16395C"/>
          </a:solidFill>
          <a:ln/>
        </p:spPr>
      </p:sp>
      <p:sp>
        <p:nvSpPr>
          <p:cNvPr id="11" name="Text 9"/>
          <p:cNvSpPr/>
          <p:nvPr/>
        </p:nvSpPr>
        <p:spPr>
          <a:xfrm>
            <a:off x="621792" y="3584448"/>
            <a:ext cx="3730752" cy="932688"/>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Childhood eye basics</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Watch development of vision &amp; alignment</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Persistent watery/sticky eye — usually a blocked tear duct, often self-resolves</a:t>
            </a:r>
            <a:endParaRPr lang="en-US" sz="1350" dirty="0"/>
          </a:p>
        </p:txBody>
      </p:sp>
      <p:sp>
        <p:nvSpPr>
          <p:cNvPr id="12" name="Shape 10"/>
          <p:cNvSpPr/>
          <p:nvPr/>
        </p:nvSpPr>
        <p:spPr>
          <a:xfrm>
            <a:off x="4645152" y="1481328"/>
            <a:ext cx="4114800" cy="1737360"/>
          </a:xfrm>
          <a:prstGeom prst="rect">
            <a:avLst/>
          </a:prstGeom>
          <a:solidFill>
            <a:srgbClr val="FBEAE7"/>
          </a:solidFill>
          <a:ln w="12700">
            <a:solidFill>
              <a:srgbClr val="E6B6AE"/>
            </a:solidFill>
            <a:prstDash val="solid"/>
          </a:ln>
        </p:spPr>
      </p:sp>
      <p:sp>
        <p:nvSpPr>
          <p:cNvPr id="13" name="Shape 11"/>
          <p:cNvSpPr/>
          <p:nvPr/>
        </p:nvSpPr>
        <p:spPr>
          <a:xfrm>
            <a:off x="4645152" y="1481328"/>
            <a:ext cx="82296" cy="1737360"/>
          </a:xfrm>
          <a:prstGeom prst="rect">
            <a:avLst/>
          </a:prstGeom>
          <a:solidFill>
            <a:srgbClr val="C0392B"/>
          </a:solidFill>
          <a:ln/>
        </p:spPr>
      </p:sp>
      <p:sp>
        <p:nvSpPr>
          <p:cNvPr id="14" name="Shape 12"/>
          <p:cNvSpPr/>
          <p:nvPr/>
        </p:nvSpPr>
        <p:spPr>
          <a:xfrm>
            <a:off x="4846320" y="1645920"/>
            <a:ext cx="310896" cy="310896"/>
          </a:xfrm>
          <a:prstGeom prst="ellipse">
            <a:avLst/>
          </a:prstGeom>
          <a:solidFill>
            <a:srgbClr val="C0392B"/>
          </a:solidFill>
          <a:ln/>
        </p:spPr>
      </p:sp>
      <p:pic>
        <p:nvPicPr>
          <p:cNvPr id="15" name="Image 0" descr="preencoded.png"/>
          <p:cNvPicPr>
            <a:picLocks noChangeAspect="1"/>
          </p:cNvPicPr>
          <p:nvPr/>
        </p:nvPicPr>
        <p:blipFill>
          <a:blip r:embed="rId3"/>
          <a:stretch>
            <a:fillRect/>
          </a:stretch>
        </p:blipFill>
        <p:spPr>
          <a:xfrm>
            <a:off x="4910328" y="1709928"/>
            <a:ext cx="182880" cy="182880"/>
          </a:xfrm>
          <a:prstGeom prst="rect">
            <a:avLst/>
          </a:prstGeom>
        </p:spPr>
      </p:pic>
      <p:sp>
        <p:nvSpPr>
          <p:cNvPr id="16" name="Text 13"/>
          <p:cNvSpPr/>
          <p:nvPr/>
        </p:nvSpPr>
        <p:spPr>
          <a:xfrm>
            <a:off x="5285232" y="1627632"/>
            <a:ext cx="3291840" cy="1463040"/>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White pupil / absent red reflex</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A white reflex (leukocoria) is NEVER normal</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Causes include congenital cataract and retinoblastoma</a:t>
            </a:r>
            <a:endParaRPr lang="en-US" sz="1250" dirty="0"/>
          </a:p>
          <a:p>
            <a:pPr marL="152400" indent="-152400">
              <a:lnSpc>
                <a:spcPct val="102000"/>
              </a:lnSpc>
              <a:buSzPct val="100000"/>
              <a:buChar char="•"/>
            </a:pPr>
            <a:r>
              <a:rPr lang="en-US" sz="1100" dirty="0">
                <a:solidFill>
                  <a:srgbClr val="1B2A3A"/>
                </a:solidFill>
                <a:latin typeface="Calibri" pitchFamily="34" charset="0"/>
                <a:ea typeface="Calibri" pitchFamily="34" charset="-122"/>
                <a:cs typeface="Calibri" pitchFamily="34" charset="-120"/>
              </a:rPr>
              <a:t>Refer urgently — same day</a:t>
            </a:r>
            <a:endParaRPr lang="en-US" sz="1250" dirty="0"/>
          </a:p>
        </p:txBody>
      </p:sp>
      <p:sp>
        <p:nvSpPr>
          <p:cNvPr id="17" name="Shape 14"/>
          <p:cNvSpPr/>
          <p:nvPr/>
        </p:nvSpPr>
        <p:spPr>
          <a:xfrm>
            <a:off x="4645152" y="3310128"/>
            <a:ext cx="4114800" cy="1353312"/>
          </a:xfrm>
          <a:prstGeom prst="rect">
            <a:avLst/>
          </a:prstGeom>
          <a:solidFill>
            <a:srgbClr val="FFF7E2"/>
          </a:solidFill>
          <a:ln w="12700">
            <a:solidFill>
              <a:srgbClr val="EAD49B"/>
            </a:solidFill>
            <a:prstDash val="solid"/>
          </a:ln>
        </p:spPr>
      </p:sp>
      <p:sp>
        <p:nvSpPr>
          <p:cNvPr id="18" name="Shape 15"/>
          <p:cNvSpPr/>
          <p:nvPr/>
        </p:nvSpPr>
        <p:spPr>
          <a:xfrm>
            <a:off x="4645152" y="3310128"/>
            <a:ext cx="82296" cy="1353312"/>
          </a:xfrm>
          <a:prstGeom prst="rect">
            <a:avLst/>
          </a:prstGeom>
          <a:solidFill>
            <a:srgbClr val="E0A100"/>
          </a:solidFill>
          <a:ln/>
        </p:spPr>
      </p:sp>
      <p:sp>
        <p:nvSpPr>
          <p:cNvPr id="19" name="Text 16"/>
          <p:cNvSpPr/>
          <p:nvPr/>
        </p:nvSpPr>
        <p:spPr>
          <a:xfrm>
            <a:off x="4846320" y="3456432"/>
            <a:ext cx="3730752" cy="1078992"/>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Use the red reflex</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Check it in every baby — like a camera red-eye photo, both eyes should glow equally. Any difference, white or dark patch = refer.</a:t>
            </a:r>
            <a:endParaRPr lang="en-US" sz="1250" dirty="0"/>
          </a:p>
        </p:txBody>
      </p:sp>
      <p:sp>
        <p:nvSpPr>
          <p:cNvPr id="20" name="Text 17"/>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21" name="Text 18"/>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36</a:t>
            </a:r>
            <a:endParaRPr lang="en-US" sz="7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12877F"/>
                </a:solidFill>
                <a:latin typeface="Calibri" pitchFamily="34" charset="0"/>
                <a:ea typeface="Calibri" pitchFamily="34" charset="-122"/>
                <a:cs typeface="Calibri" pitchFamily="34" charset="-120"/>
              </a:rPr>
              <a:t>TAKE IT HOME</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Six things to remember</a:t>
            </a:r>
            <a:endParaRPr lang="en-US" sz="2600" dirty="0"/>
          </a:p>
        </p:txBody>
      </p:sp>
      <p:sp>
        <p:nvSpPr>
          <p:cNvPr id="6" name="Shape 4"/>
          <p:cNvSpPr/>
          <p:nvPr/>
        </p:nvSpPr>
        <p:spPr>
          <a:xfrm>
            <a:off x="384048" y="1554480"/>
            <a:ext cx="4114800" cy="84124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7" name="Shape 5"/>
          <p:cNvSpPr/>
          <p:nvPr/>
        </p:nvSpPr>
        <p:spPr>
          <a:xfrm>
            <a:off x="530352" y="1801368"/>
            <a:ext cx="365760" cy="365760"/>
          </a:xfrm>
          <a:prstGeom prst="ellipse">
            <a:avLst/>
          </a:prstGeom>
          <a:solidFill>
            <a:srgbClr val="12877F"/>
          </a:solidFill>
          <a:ln/>
        </p:spPr>
      </p:sp>
      <p:sp>
        <p:nvSpPr>
          <p:cNvPr id="8" name="Text 6"/>
          <p:cNvSpPr/>
          <p:nvPr/>
        </p:nvSpPr>
        <p:spPr>
          <a:xfrm>
            <a:off x="530352" y="1801368"/>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1</a:t>
            </a:r>
            <a:endParaRPr lang="en-US" sz="1600" dirty="0"/>
          </a:p>
        </p:txBody>
      </p:sp>
      <p:sp>
        <p:nvSpPr>
          <p:cNvPr id="9" name="Text 7"/>
          <p:cNvSpPr/>
          <p:nvPr/>
        </p:nvSpPr>
        <p:spPr>
          <a:xfrm>
            <a:off x="1005840" y="1645920"/>
            <a:ext cx="3364992" cy="676656"/>
          </a:xfrm>
          <a:prstGeom prst="rect">
            <a:avLst/>
          </a:prstGeom>
          <a:noFill/>
          <a:ln/>
        </p:spPr>
        <p:txBody>
          <a:bodyPr wrap="square" lIns="0" tIns="0" rIns="0" bIns="0" rtlCol="0" anchor="ctr"/>
          <a:lstStyle/>
          <a:p>
            <a:pPr marL="0" indent="0">
              <a:lnSpc>
                <a:spcPct val="100000"/>
              </a:lnSpc>
              <a:buNone/>
            </a:pPr>
            <a:r>
              <a:rPr lang="en-US" sz="1100" dirty="0">
                <a:solidFill>
                  <a:srgbClr val="1B2A3A"/>
                </a:solidFill>
                <a:latin typeface="Calibri" pitchFamily="34" charset="0"/>
                <a:ea typeface="Calibri" pitchFamily="34" charset="-122"/>
                <a:cs typeface="Calibri" pitchFamily="34" charset="-120"/>
              </a:rPr>
              <a:t>History first. The story usually makes the diagnosis before you touch the eye.</a:t>
            </a:r>
            <a:endParaRPr lang="en-US" sz="1100" dirty="0"/>
          </a:p>
        </p:txBody>
      </p:sp>
      <p:sp>
        <p:nvSpPr>
          <p:cNvPr id="10" name="Shape 8"/>
          <p:cNvSpPr/>
          <p:nvPr/>
        </p:nvSpPr>
        <p:spPr>
          <a:xfrm>
            <a:off x="4645152" y="1554480"/>
            <a:ext cx="4114800" cy="84124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1" name="Shape 9"/>
          <p:cNvSpPr/>
          <p:nvPr/>
        </p:nvSpPr>
        <p:spPr>
          <a:xfrm>
            <a:off x="4791456" y="1801368"/>
            <a:ext cx="365760" cy="365760"/>
          </a:xfrm>
          <a:prstGeom prst="ellipse">
            <a:avLst/>
          </a:prstGeom>
          <a:solidFill>
            <a:srgbClr val="12877F"/>
          </a:solidFill>
          <a:ln/>
        </p:spPr>
      </p:sp>
      <p:sp>
        <p:nvSpPr>
          <p:cNvPr id="12" name="Text 10"/>
          <p:cNvSpPr/>
          <p:nvPr/>
        </p:nvSpPr>
        <p:spPr>
          <a:xfrm>
            <a:off x="4791456" y="1801368"/>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2</a:t>
            </a:r>
            <a:endParaRPr lang="en-US" sz="1600" dirty="0"/>
          </a:p>
        </p:txBody>
      </p:sp>
      <p:sp>
        <p:nvSpPr>
          <p:cNvPr id="13" name="Text 11"/>
          <p:cNvSpPr/>
          <p:nvPr/>
        </p:nvSpPr>
        <p:spPr>
          <a:xfrm>
            <a:off x="5266944" y="1645920"/>
            <a:ext cx="3364992" cy="676656"/>
          </a:xfrm>
          <a:prstGeom prst="rect">
            <a:avLst/>
          </a:prstGeom>
          <a:noFill/>
          <a:ln/>
        </p:spPr>
        <p:txBody>
          <a:bodyPr wrap="square" lIns="0" tIns="0" rIns="0" bIns="0" rtlCol="0" anchor="ctr"/>
          <a:lstStyle/>
          <a:p>
            <a:pPr marL="0" indent="0">
              <a:lnSpc>
                <a:spcPct val="100000"/>
              </a:lnSpc>
              <a:buNone/>
            </a:pPr>
            <a:r>
              <a:rPr lang="en-US" sz="1100" dirty="0">
                <a:solidFill>
                  <a:srgbClr val="1B2A3A"/>
                </a:solidFill>
                <a:latin typeface="Calibri" pitchFamily="34" charset="0"/>
                <a:ea typeface="Calibri" pitchFamily="34" charset="-122"/>
                <a:cs typeface="Calibri" pitchFamily="34" charset="-120"/>
              </a:rPr>
              <a:t>Always stain a red eye. Fluorescein reveals abrasions and dendritic ulcers.</a:t>
            </a:r>
            <a:endParaRPr lang="en-US" sz="1100" dirty="0"/>
          </a:p>
        </p:txBody>
      </p:sp>
      <p:sp>
        <p:nvSpPr>
          <p:cNvPr id="14" name="Shape 12"/>
          <p:cNvSpPr/>
          <p:nvPr/>
        </p:nvSpPr>
        <p:spPr>
          <a:xfrm>
            <a:off x="384048" y="2542032"/>
            <a:ext cx="4114800" cy="84124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5" name="Shape 13"/>
          <p:cNvSpPr/>
          <p:nvPr/>
        </p:nvSpPr>
        <p:spPr>
          <a:xfrm>
            <a:off x="530352" y="2788920"/>
            <a:ext cx="365760" cy="365760"/>
          </a:xfrm>
          <a:prstGeom prst="ellipse">
            <a:avLst/>
          </a:prstGeom>
          <a:solidFill>
            <a:srgbClr val="12877F"/>
          </a:solidFill>
          <a:ln/>
        </p:spPr>
      </p:sp>
      <p:sp>
        <p:nvSpPr>
          <p:cNvPr id="16" name="Text 14"/>
          <p:cNvSpPr/>
          <p:nvPr/>
        </p:nvSpPr>
        <p:spPr>
          <a:xfrm>
            <a:off x="530352" y="278892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3</a:t>
            </a:r>
            <a:endParaRPr lang="en-US" sz="1600" dirty="0"/>
          </a:p>
        </p:txBody>
      </p:sp>
      <p:sp>
        <p:nvSpPr>
          <p:cNvPr id="17" name="Text 15"/>
          <p:cNvSpPr/>
          <p:nvPr/>
        </p:nvSpPr>
        <p:spPr>
          <a:xfrm>
            <a:off x="1005840" y="2633472"/>
            <a:ext cx="3364992" cy="676656"/>
          </a:xfrm>
          <a:prstGeom prst="rect">
            <a:avLst/>
          </a:prstGeom>
          <a:noFill/>
          <a:ln/>
        </p:spPr>
        <p:txBody>
          <a:bodyPr wrap="square" lIns="0" tIns="0" rIns="0" bIns="0" rtlCol="0" anchor="ctr"/>
          <a:lstStyle/>
          <a:p>
            <a:pPr marL="0" indent="0">
              <a:lnSpc>
                <a:spcPct val="100000"/>
              </a:lnSpc>
              <a:buNone/>
            </a:pPr>
            <a:r>
              <a:rPr lang="en-US" sz="1100" dirty="0">
                <a:solidFill>
                  <a:srgbClr val="1B2A3A"/>
                </a:solidFill>
                <a:latin typeface="Calibri" pitchFamily="34" charset="0"/>
                <a:ea typeface="Calibri" pitchFamily="34" charset="-122"/>
                <a:cs typeface="Calibri" pitchFamily="34" charset="-120"/>
              </a:rPr>
              <a:t>Pain + reduced vision = refer. That combination is your red flag.</a:t>
            </a:r>
            <a:endParaRPr lang="en-US" sz="1100" dirty="0"/>
          </a:p>
        </p:txBody>
      </p:sp>
      <p:sp>
        <p:nvSpPr>
          <p:cNvPr id="18" name="Shape 16"/>
          <p:cNvSpPr/>
          <p:nvPr/>
        </p:nvSpPr>
        <p:spPr>
          <a:xfrm>
            <a:off x="4645152" y="2542032"/>
            <a:ext cx="4114800" cy="84124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9" name="Shape 17"/>
          <p:cNvSpPr/>
          <p:nvPr/>
        </p:nvSpPr>
        <p:spPr>
          <a:xfrm>
            <a:off x="4791456" y="2788920"/>
            <a:ext cx="365760" cy="365760"/>
          </a:xfrm>
          <a:prstGeom prst="ellipse">
            <a:avLst/>
          </a:prstGeom>
          <a:solidFill>
            <a:srgbClr val="12877F"/>
          </a:solidFill>
          <a:ln/>
        </p:spPr>
      </p:sp>
      <p:sp>
        <p:nvSpPr>
          <p:cNvPr id="20" name="Text 18"/>
          <p:cNvSpPr/>
          <p:nvPr/>
        </p:nvSpPr>
        <p:spPr>
          <a:xfrm>
            <a:off x="4791456" y="278892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4</a:t>
            </a:r>
            <a:endParaRPr lang="en-US" sz="1600" dirty="0"/>
          </a:p>
        </p:txBody>
      </p:sp>
      <p:sp>
        <p:nvSpPr>
          <p:cNvPr id="21" name="Text 19"/>
          <p:cNvSpPr/>
          <p:nvPr/>
        </p:nvSpPr>
        <p:spPr>
          <a:xfrm>
            <a:off x="5266944" y="2633472"/>
            <a:ext cx="3364992" cy="676656"/>
          </a:xfrm>
          <a:prstGeom prst="rect">
            <a:avLst/>
          </a:prstGeom>
          <a:noFill/>
          <a:ln/>
        </p:spPr>
        <p:txBody>
          <a:bodyPr wrap="square" lIns="0" tIns="0" rIns="0" bIns="0" rtlCol="0" anchor="ctr"/>
          <a:lstStyle/>
          <a:p>
            <a:pPr marL="0" indent="0">
              <a:lnSpc>
                <a:spcPct val="100000"/>
              </a:lnSpc>
              <a:buNone/>
            </a:pPr>
            <a:r>
              <a:rPr lang="en-US" sz="1100" dirty="0">
                <a:solidFill>
                  <a:srgbClr val="1B2A3A"/>
                </a:solidFill>
                <a:latin typeface="Calibri" pitchFamily="34" charset="0"/>
                <a:ea typeface="Calibri" pitchFamily="34" charset="-122"/>
                <a:cs typeface="Calibri" pitchFamily="34" charset="-120"/>
              </a:rPr>
              <a:t>Never put steroids on an undiagnosed red eye. Dendritic ulcers turn dangerous.</a:t>
            </a:r>
            <a:endParaRPr lang="en-US" sz="1100" dirty="0"/>
          </a:p>
        </p:txBody>
      </p:sp>
      <p:sp>
        <p:nvSpPr>
          <p:cNvPr id="22" name="Shape 20"/>
          <p:cNvSpPr/>
          <p:nvPr/>
        </p:nvSpPr>
        <p:spPr>
          <a:xfrm>
            <a:off x="384048" y="3529584"/>
            <a:ext cx="4114800" cy="84124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3" name="Shape 21"/>
          <p:cNvSpPr/>
          <p:nvPr/>
        </p:nvSpPr>
        <p:spPr>
          <a:xfrm>
            <a:off x="530352" y="3776472"/>
            <a:ext cx="365760" cy="365760"/>
          </a:xfrm>
          <a:prstGeom prst="ellipse">
            <a:avLst/>
          </a:prstGeom>
          <a:solidFill>
            <a:srgbClr val="12877F"/>
          </a:solidFill>
          <a:ln/>
        </p:spPr>
      </p:sp>
      <p:sp>
        <p:nvSpPr>
          <p:cNvPr id="24" name="Text 22"/>
          <p:cNvSpPr/>
          <p:nvPr/>
        </p:nvSpPr>
        <p:spPr>
          <a:xfrm>
            <a:off x="530352" y="3776472"/>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5</a:t>
            </a:r>
            <a:endParaRPr lang="en-US" sz="1600" dirty="0"/>
          </a:p>
        </p:txBody>
      </p:sp>
      <p:sp>
        <p:nvSpPr>
          <p:cNvPr id="25" name="Text 23"/>
          <p:cNvSpPr/>
          <p:nvPr/>
        </p:nvSpPr>
        <p:spPr>
          <a:xfrm>
            <a:off x="1005840" y="3621024"/>
            <a:ext cx="3364992" cy="676656"/>
          </a:xfrm>
          <a:prstGeom prst="rect">
            <a:avLst/>
          </a:prstGeom>
          <a:noFill/>
          <a:ln/>
        </p:spPr>
        <p:txBody>
          <a:bodyPr wrap="square" lIns="0" tIns="0" rIns="0" bIns="0" rtlCol="0" anchor="ctr"/>
          <a:lstStyle/>
          <a:p>
            <a:pPr marL="0" indent="0">
              <a:lnSpc>
                <a:spcPct val="100000"/>
              </a:lnSpc>
              <a:buNone/>
            </a:pPr>
            <a:r>
              <a:rPr lang="en-US" sz="1100" dirty="0">
                <a:solidFill>
                  <a:srgbClr val="1B2A3A"/>
                </a:solidFill>
                <a:latin typeface="Calibri" pitchFamily="34" charset="0"/>
                <a:ea typeface="Calibri" pitchFamily="34" charset="-122"/>
                <a:cs typeface="Calibri" pitchFamily="34" charset="-120"/>
              </a:rPr>
              <a:t>Sudden visual loss is same-day. And always think GCA in the over-50s.</a:t>
            </a:r>
            <a:endParaRPr lang="en-US" sz="1100" dirty="0"/>
          </a:p>
        </p:txBody>
      </p:sp>
      <p:sp>
        <p:nvSpPr>
          <p:cNvPr id="26" name="Shape 24"/>
          <p:cNvSpPr/>
          <p:nvPr/>
        </p:nvSpPr>
        <p:spPr>
          <a:xfrm>
            <a:off x="4645152" y="3529584"/>
            <a:ext cx="4114800" cy="841248"/>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7" name="Shape 25"/>
          <p:cNvSpPr/>
          <p:nvPr/>
        </p:nvSpPr>
        <p:spPr>
          <a:xfrm>
            <a:off x="4791456" y="3776472"/>
            <a:ext cx="365760" cy="365760"/>
          </a:xfrm>
          <a:prstGeom prst="ellipse">
            <a:avLst/>
          </a:prstGeom>
          <a:solidFill>
            <a:srgbClr val="12877F"/>
          </a:solidFill>
          <a:ln/>
        </p:spPr>
      </p:sp>
      <p:sp>
        <p:nvSpPr>
          <p:cNvPr id="28" name="Text 26"/>
          <p:cNvSpPr/>
          <p:nvPr/>
        </p:nvSpPr>
        <p:spPr>
          <a:xfrm>
            <a:off x="4791456" y="3776472"/>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6</a:t>
            </a:r>
            <a:endParaRPr lang="en-US" sz="1600" dirty="0"/>
          </a:p>
        </p:txBody>
      </p:sp>
      <p:sp>
        <p:nvSpPr>
          <p:cNvPr id="29" name="Text 27"/>
          <p:cNvSpPr/>
          <p:nvPr/>
        </p:nvSpPr>
        <p:spPr>
          <a:xfrm>
            <a:off x="5266944" y="3621024"/>
            <a:ext cx="3364992" cy="676656"/>
          </a:xfrm>
          <a:prstGeom prst="rect">
            <a:avLst/>
          </a:prstGeom>
          <a:noFill/>
          <a:ln/>
        </p:spPr>
        <p:txBody>
          <a:bodyPr wrap="square" lIns="0" tIns="0" rIns="0" bIns="0" rtlCol="0" anchor="ctr"/>
          <a:lstStyle/>
          <a:p>
            <a:pPr marL="0" indent="0">
              <a:lnSpc>
                <a:spcPct val="100000"/>
              </a:lnSpc>
              <a:buNone/>
            </a:pPr>
            <a:r>
              <a:rPr lang="en-US" sz="1100" dirty="0">
                <a:solidFill>
                  <a:srgbClr val="1B2A3A"/>
                </a:solidFill>
                <a:latin typeface="Calibri" pitchFamily="34" charset="0"/>
                <a:ea typeface="Calibri" pitchFamily="34" charset="-122"/>
                <a:cs typeface="Calibri" pitchFamily="34" charset="-120"/>
              </a:rPr>
              <a:t>Work with optometrists. They prevent unnecessary referrals and catch silent disease.</a:t>
            </a:r>
            <a:endParaRPr lang="en-US" sz="1100" dirty="0"/>
          </a:p>
        </p:txBody>
      </p:sp>
      <p:sp>
        <p:nvSpPr>
          <p:cNvPr id="30" name="Text 28"/>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31" name="Text 29"/>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37</a:t>
            </a:r>
            <a:endParaRPr lang="en-US" sz="7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9144000" cy="146304"/>
          </a:xfrm>
          <a:prstGeom prst="rect">
            <a:avLst/>
          </a:prstGeom>
          <a:solidFill>
            <a:srgbClr val="E8770E"/>
          </a:solidFill>
          <a:ln/>
        </p:spPr>
      </p:sp>
      <p:sp>
        <p:nvSpPr>
          <p:cNvPr id="3" name="Shape 1"/>
          <p:cNvSpPr/>
          <p:nvPr/>
        </p:nvSpPr>
        <p:spPr>
          <a:xfrm>
            <a:off x="384048" y="237744"/>
            <a:ext cx="2395728" cy="310896"/>
          </a:xfrm>
          <a:prstGeom prst="roundRect">
            <a:avLst>
              <a:gd name="adj" fmla="val 17647"/>
            </a:avLst>
          </a:prstGeom>
          <a:solidFill>
            <a:srgbClr val="E8770E"/>
          </a:solidFill>
          <a:ln/>
        </p:spPr>
      </p:sp>
      <p:sp>
        <p:nvSpPr>
          <p:cNvPr id="4" name="Text 2"/>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7" name="Text 4"/>
          <p:cNvSpPr/>
          <p:nvPr/>
        </p:nvSpPr>
        <p:spPr>
          <a:xfrm>
            <a:off x="640080" y="1691640"/>
            <a:ext cx="4937760" cy="777240"/>
          </a:xfrm>
          <a:prstGeom prst="rect">
            <a:avLst/>
          </a:prstGeom>
          <a:noFill/>
          <a:ln/>
        </p:spPr>
        <p:txBody>
          <a:bodyPr wrap="square" lIns="0" tIns="0" rIns="0" bIns="0" rtlCol="0" anchor="ctr"/>
          <a:lstStyle/>
          <a:p>
            <a:pPr marL="0" indent="0">
              <a:buNone/>
            </a:pPr>
            <a:r>
              <a:rPr lang="en-US" sz="4600" b="1" dirty="0">
                <a:solidFill>
                  <a:srgbClr val="FFFFFF"/>
                </a:solidFill>
                <a:latin typeface="Georgia" pitchFamily="34" charset="0"/>
                <a:ea typeface="Georgia" pitchFamily="34" charset="-122"/>
                <a:cs typeface="Georgia" pitchFamily="34" charset="-120"/>
              </a:rPr>
              <a:t>Don't turn</a:t>
            </a:r>
            <a:endParaRPr lang="en-US" sz="4600" dirty="0"/>
          </a:p>
        </p:txBody>
      </p:sp>
      <p:sp>
        <p:nvSpPr>
          <p:cNvPr id="8" name="Text 5"/>
          <p:cNvSpPr/>
          <p:nvPr/>
        </p:nvSpPr>
        <p:spPr>
          <a:xfrm>
            <a:off x="640080" y="2468880"/>
            <a:ext cx="4937760" cy="777240"/>
          </a:xfrm>
          <a:prstGeom prst="rect">
            <a:avLst/>
          </a:prstGeom>
          <a:noFill/>
          <a:ln/>
        </p:spPr>
        <p:txBody>
          <a:bodyPr wrap="square" lIns="0" tIns="0" rIns="0" bIns="0" rtlCol="0" anchor="ctr"/>
          <a:lstStyle/>
          <a:p>
            <a:pPr marL="0" indent="0">
              <a:buNone/>
            </a:pPr>
            <a:r>
              <a:rPr lang="en-US" sz="4600" b="1" dirty="0">
                <a:solidFill>
                  <a:srgbClr val="E8770E"/>
                </a:solidFill>
                <a:latin typeface="Georgia" pitchFamily="34" charset="0"/>
                <a:ea typeface="Georgia" pitchFamily="34" charset="-122"/>
                <a:cs typeface="Georgia" pitchFamily="34" charset="-120"/>
              </a:rPr>
              <a:t>a blind eye.</a:t>
            </a:r>
            <a:endParaRPr lang="en-US" sz="4600" dirty="0"/>
          </a:p>
        </p:txBody>
      </p:sp>
      <p:sp>
        <p:nvSpPr>
          <p:cNvPr id="9" name="Text 6"/>
          <p:cNvSpPr/>
          <p:nvPr/>
        </p:nvSpPr>
        <p:spPr>
          <a:xfrm>
            <a:off x="640080" y="3383280"/>
            <a:ext cx="4846320" cy="1005840"/>
          </a:xfrm>
          <a:prstGeom prst="rect">
            <a:avLst/>
          </a:prstGeom>
          <a:noFill/>
          <a:ln/>
        </p:spPr>
        <p:txBody>
          <a:bodyPr wrap="square" lIns="0" tIns="0" rIns="0" bIns="0" rtlCol="0" anchor="ctr"/>
          <a:lstStyle/>
          <a:p>
            <a:pPr marL="0" indent="0">
              <a:lnSpc>
                <a:spcPct val="110000"/>
              </a:lnSpc>
              <a:buNone/>
            </a:pPr>
            <a:r>
              <a:rPr lang="en-US" sz="1300" i="1" dirty="0">
                <a:solidFill>
                  <a:srgbClr val="C7D4E2"/>
                </a:solidFill>
                <a:latin typeface="Calibri" pitchFamily="34" charset="0"/>
                <a:ea typeface="Calibri" pitchFamily="34" charset="-122"/>
                <a:cs typeface="Calibri" pitchFamily="34" charset="-120"/>
              </a:rPr>
              <a:t>A working knowledge of the eye and a few basic skills are enough to protect your patients' sight. You don't need to treat everything — just recognise what matters and act.</a:t>
            </a:r>
            <a:endParaRPr lang="en-US" sz="13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2C6FB3"/>
                </a:solidFill>
                <a:latin typeface="Calibri" pitchFamily="34" charset="0"/>
                <a:ea typeface="Calibri" pitchFamily="34" charset="-122"/>
                <a:cs typeface="Calibri" pitchFamily="34" charset="-120"/>
              </a:rPr>
              <a:t>SOURCES</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Key sources &amp; further reading</a:t>
            </a:r>
            <a:endParaRPr lang="en-US" sz="2600" dirty="0"/>
          </a:p>
        </p:txBody>
      </p:sp>
      <p:sp>
        <p:nvSpPr>
          <p:cNvPr id="6" name="Shape 4"/>
          <p:cNvSpPr/>
          <p:nvPr/>
        </p:nvSpPr>
        <p:spPr>
          <a:xfrm>
            <a:off x="7955280" y="640080"/>
            <a:ext cx="713232" cy="713232"/>
          </a:xfrm>
          <a:prstGeom prst="ellipse">
            <a:avLst/>
          </a:prstGeom>
          <a:solidFill>
            <a:srgbClr val="EAF1F9"/>
          </a:solidFill>
          <a:ln w="19050">
            <a:solidFill>
              <a:srgbClr val="2C6FB3"/>
            </a:solidFill>
            <a:prstDash val="solid"/>
          </a:ln>
        </p:spPr>
      </p:sp>
      <p:pic>
        <p:nvPicPr>
          <p:cNvPr id="7" name="Image 0" descr="preencoded.png"/>
          <p:cNvPicPr>
            <a:picLocks noChangeAspect="1"/>
          </p:cNvPicPr>
          <p:nvPr/>
        </p:nvPicPr>
        <p:blipFill>
          <a:blip r:embed="rId3"/>
          <a:stretch>
            <a:fillRect/>
          </a:stretch>
        </p:blipFill>
        <p:spPr>
          <a:xfrm>
            <a:off x="8156448" y="841248"/>
            <a:ext cx="310896" cy="310896"/>
          </a:xfrm>
          <a:prstGeom prst="rect">
            <a:avLst/>
          </a:prstGeom>
        </p:spPr>
      </p:pic>
      <p:sp>
        <p:nvSpPr>
          <p:cNvPr id="8" name="Shape 5"/>
          <p:cNvSpPr/>
          <p:nvPr/>
        </p:nvSpPr>
        <p:spPr>
          <a:xfrm>
            <a:off x="384048" y="1517904"/>
            <a:ext cx="8375904" cy="2907792"/>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9" name="Text 6"/>
          <p:cNvSpPr/>
          <p:nvPr/>
        </p:nvSpPr>
        <p:spPr>
          <a:xfrm>
            <a:off x="676656" y="1737360"/>
            <a:ext cx="7772400" cy="2468880"/>
          </a:xfrm>
          <a:prstGeom prst="rect">
            <a:avLst/>
          </a:prstGeom>
          <a:noFill/>
          <a:ln/>
        </p:spPr>
        <p:txBody>
          <a:bodyPr wrap="square" lIns="0" tIns="0" rIns="0" bIns="0" rtlCol="0" anchor="t"/>
          <a:lstStyle/>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NICE CKS — Conjunctivitis (infective &amp; allergic); Dry eye; Blepharitis; Red eye</a:t>
            </a:r>
            <a:endParaRPr lang="en-US" sz="1200" dirty="0"/>
          </a:p>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NICE NG82 — Age-related macular degeneration (urgent wet-AMD referral; anti-VEGF)</a:t>
            </a:r>
            <a:endParaRPr lang="en-US" sz="1200" dirty="0"/>
          </a:p>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NICE CKS — Shingles / herpes zoster ophthalmicus (oral aciclovir; Hutchinson's sign)</a:t>
            </a:r>
            <a:endParaRPr lang="en-US" sz="1200" dirty="0"/>
          </a:p>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NICE CKS — Glaucoma; Corneal ulcer &amp; keratitis; Acute angle-closure glaucoma</a:t>
            </a:r>
            <a:endParaRPr lang="en-US" sz="1200" dirty="0"/>
          </a:p>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BNF — chloramphenicol, aciclovir &amp; ocular preparations (doses &amp; cautions)</a:t>
            </a:r>
            <a:endParaRPr lang="en-US" sz="1200" dirty="0"/>
          </a:p>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DVLA — Assessing fitness to drive: visual disorders (Group 1 &amp; Group 2 standards)</a:t>
            </a:r>
            <a:endParaRPr lang="en-US" sz="1200" dirty="0"/>
          </a:p>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NHS Diabetic Eye Screening Programme — annual screening from age 12</a:t>
            </a:r>
            <a:endParaRPr lang="en-US" sz="1200" dirty="0"/>
          </a:p>
          <a:p>
            <a:pPr marL="177800" indent="-177800">
              <a:lnSpc>
                <a:spcPct val="102000"/>
              </a:lnSpc>
              <a:spcAft>
                <a:spcPts val="700"/>
              </a:spcAft>
              <a:buSzPct val="100000"/>
              <a:buChar char="•"/>
            </a:pPr>
            <a:r>
              <a:rPr lang="en-US" sz="1200" dirty="0">
                <a:solidFill>
                  <a:srgbClr val="1B2A3A"/>
                </a:solidFill>
                <a:latin typeface="Calibri" pitchFamily="34" charset="0"/>
                <a:ea typeface="Calibri" pitchFamily="34" charset="-122"/>
                <a:cs typeface="Calibri" pitchFamily="34" charset="-120"/>
              </a:rPr>
              <a:t>College of Optometrists — Clinical Management Guidelines</a:t>
            </a:r>
            <a:endParaRPr lang="en-US" sz="1200" dirty="0"/>
          </a:p>
        </p:txBody>
      </p:sp>
      <p:sp>
        <p:nvSpPr>
          <p:cNvPr id="10" name="Text 7"/>
          <p:cNvSpPr/>
          <p:nvPr/>
        </p:nvSpPr>
        <p:spPr>
          <a:xfrm>
            <a:off x="384048" y="4517136"/>
            <a:ext cx="8375904" cy="274320"/>
          </a:xfrm>
          <a:prstGeom prst="rect">
            <a:avLst/>
          </a:prstGeom>
          <a:noFill/>
          <a:ln/>
        </p:spPr>
        <p:txBody>
          <a:bodyPr wrap="square" lIns="0" tIns="0" rIns="0" bIns="0" rtlCol="0" anchor="ctr"/>
          <a:lstStyle/>
          <a:p>
            <a:pPr marL="0" indent="0" algn="ctr">
              <a:buNone/>
            </a:pPr>
            <a:r>
              <a:rPr lang="en-US" sz="1000" i="1" dirty="0">
                <a:solidFill>
                  <a:srgbClr val="60707F"/>
                </a:solidFill>
                <a:latin typeface="Calibri" pitchFamily="34" charset="0"/>
                <a:ea typeface="Calibri" pitchFamily="34" charset="-122"/>
                <a:cs typeface="Calibri" pitchFamily="34" charset="-120"/>
              </a:rPr>
              <a:t>Always confirm doses and current recommendations against the live BNF and NICE before prescribing or acting.</a:t>
            </a:r>
            <a:endParaRPr lang="en-US" sz="1000" dirty="0"/>
          </a:p>
        </p:txBody>
      </p:sp>
      <p:sp>
        <p:nvSpPr>
          <p:cNvPr id="11" name="Text 8"/>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2" name="Text 9"/>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39</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12877F"/>
                </a:solidFill>
                <a:latin typeface="Calibri" pitchFamily="34" charset="0"/>
                <a:ea typeface="Calibri" pitchFamily="34" charset="-122"/>
                <a:cs typeface="Calibri" pitchFamily="34" charset="-120"/>
              </a:rPr>
              <a:t>BE PREPARED</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Your GP eye toolkit</a:t>
            </a:r>
            <a:endParaRPr lang="en-US" sz="2600" dirty="0"/>
          </a:p>
        </p:txBody>
      </p:sp>
      <p:sp>
        <p:nvSpPr>
          <p:cNvPr id="6" name="Text 4"/>
          <p:cNvSpPr/>
          <p:nvPr/>
        </p:nvSpPr>
        <p:spPr>
          <a:xfrm>
            <a:off x="384048" y="1371600"/>
            <a:ext cx="8375904" cy="320040"/>
          </a:xfrm>
          <a:prstGeom prst="rect">
            <a:avLst/>
          </a:prstGeom>
          <a:noFill/>
          <a:ln/>
        </p:spPr>
        <p:txBody>
          <a:bodyPr wrap="square" lIns="0" tIns="0" rIns="0" bIns="0" rtlCol="0" anchor="ctr"/>
          <a:lstStyle/>
          <a:p>
            <a:pPr marL="0" indent="0">
              <a:buNone/>
            </a:pPr>
            <a:r>
              <a:rPr lang="en-US" sz="1200" i="1" dirty="0">
                <a:solidFill>
                  <a:srgbClr val="60707F"/>
                </a:solidFill>
                <a:latin typeface="Calibri" pitchFamily="34" charset="0"/>
                <a:ea typeface="Calibri" pitchFamily="34" charset="-122"/>
                <a:cs typeface="Calibri" pitchFamily="34" charset="-120"/>
              </a:rPr>
              <a:t>Keep these to hand — most eye assessment needs only simple kit.</a:t>
            </a:r>
            <a:endParaRPr lang="en-US" sz="1200" dirty="0"/>
          </a:p>
        </p:txBody>
      </p:sp>
      <p:sp>
        <p:nvSpPr>
          <p:cNvPr id="7" name="Shape 5"/>
          <p:cNvSpPr/>
          <p:nvPr/>
        </p:nvSpPr>
        <p:spPr>
          <a:xfrm>
            <a:off x="384048" y="1810512"/>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8" name="Shape 6"/>
          <p:cNvSpPr/>
          <p:nvPr/>
        </p:nvSpPr>
        <p:spPr>
          <a:xfrm>
            <a:off x="384048" y="1810512"/>
            <a:ext cx="2075688" cy="54864"/>
          </a:xfrm>
          <a:prstGeom prst="rect">
            <a:avLst/>
          </a:prstGeom>
          <a:solidFill>
            <a:srgbClr val="12877F"/>
          </a:solidFill>
          <a:ln/>
        </p:spPr>
      </p:sp>
      <p:sp>
        <p:nvSpPr>
          <p:cNvPr id="9" name="Text 7"/>
          <p:cNvSpPr/>
          <p:nvPr/>
        </p:nvSpPr>
        <p:spPr>
          <a:xfrm>
            <a:off x="548640" y="1956816"/>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Snellen chart</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Distance vision (+ near-vision card)</a:t>
            </a:r>
            <a:endParaRPr lang="en-US" sz="1200" dirty="0"/>
          </a:p>
        </p:txBody>
      </p:sp>
      <p:sp>
        <p:nvSpPr>
          <p:cNvPr id="10" name="Shape 8"/>
          <p:cNvSpPr/>
          <p:nvPr/>
        </p:nvSpPr>
        <p:spPr>
          <a:xfrm>
            <a:off x="2578608" y="1810512"/>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1" name="Shape 9"/>
          <p:cNvSpPr/>
          <p:nvPr/>
        </p:nvSpPr>
        <p:spPr>
          <a:xfrm>
            <a:off x="2578608" y="1810512"/>
            <a:ext cx="2075688" cy="54864"/>
          </a:xfrm>
          <a:prstGeom prst="rect">
            <a:avLst/>
          </a:prstGeom>
          <a:solidFill>
            <a:srgbClr val="12877F"/>
          </a:solidFill>
          <a:ln/>
        </p:spPr>
      </p:sp>
      <p:sp>
        <p:nvSpPr>
          <p:cNvPr id="12" name="Text 10"/>
          <p:cNvSpPr/>
          <p:nvPr/>
        </p:nvSpPr>
        <p:spPr>
          <a:xfrm>
            <a:off x="2743200" y="1956816"/>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Pen-torch + cobalt blue</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Pupils, anterior segment, fluorescein</a:t>
            </a:r>
            <a:endParaRPr lang="en-US" sz="1200" dirty="0"/>
          </a:p>
        </p:txBody>
      </p:sp>
      <p:sp>
        <p:nvSpPr>
          <p:cNvPr id="13" name="Shape 11"/>
          <p:cNvSpPr/>
          <p:nvPr/>
        </p:nvSpPr>
        <p:spPr>
          <a:xfrm>
            <a:off x="4773168" y="1810512"/>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4" name="Shape 12"/>
          <p:cNvSpPr/>
          <p:nvPr/>
        </p:nvSpPr>
        <p:spPr>
          <a:xfrm>
            <a:off x="4773168" y="1810512"/>
            <a:ext cx="2075688" cy="54864"/>
          </a:xfrm>
          <a:prstGeom prst="rect">
            <a:avLst/>
          </a:prstGeom>
          <a:solidFill>
            <a:srgbClr val="12877F"/>
          </a:solidFill>
          <a:ln/>
        </p:spPr>
      </p:sp>
      <p:sp>
        <p:nvSpPr>
          <p:cNvPr id="15" name="Text 13"/>
          <p:cNvSpPr/>
          <p:nvPr/>
        </p:nvSpPr>
        <p:spPr>
          <a:xfrm>
            <a:off x="4937760" y="1956816"/>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Fluorescein strips</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Stain every red or painful eye</a:t>
            </a:r>
            <a:endParaRPr lang="en-US" sz="1200" dirty="0"/>
          </a:p>
        </p:txBody>
      </p:sp>
      <p:sp>
        <p:nvSpPr>
          <p:cNvPr id="16" name="Shape 14"/>
          <p:cNvSpPr/>
          <p:nvPr/>
        </p:nvSpPr>
        <p:spPr>
          <a:xfrm>
            <a:off x="6967728" y="1810512"/>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7" name="Shape 15"/>
          <p:cNvSpPr/>
          <p:nvPr/>
        </p:nvSpPr>
        <p:spPr>
          <a:xfrm>
            <a:off x="6967728" y="1810512"/>
            <a:ext cx="2075688" cy="54864"/>
          </a:xfrm>
          <a:prstGeom prst="rect">
            <a:avLst/>
          </a:prstGeom>
          <a:solidFill>
            <a:srgbClr val="12877F"/>
          </a:solidFill>
          <a:ln/>
        </p:spPr>
      </p:sp>
      <p:sp>
        <p:nvSpPr>
          <p:cNvPr id="18" name="Text 16"/>
          <p:cNvSpPr/>
          <p:nvPr/>
        </p:nvSpPr>
        <p:spPr>
          <a:xfrm>
            <a:off x="7132320" y="1956816"/>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Ophthalmoscope</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Red reflex, disc, retina</a:t>
            </a:r>
            <a:endParaRPr lang="en-US" sz="1200" dirty="0"/>
          </a:p>
        </p:txBody>
      </p:sp>
      <p:sp>
        <p:nvSpPr>
          <p:cNvPr id="19" name="Shape 17"/>
          <p:cNvSpPr/>
          <p:nvPr/>
        </p:nvSpPr>
        <p:spPr>
          <a:xfrm>
            <a:off x="384048" y="2852928"/>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0" name="Shape 18"/>
          <p:cNvSpPr/>
          <p:nvPr/>
        </p:nvSpPr>
        <p:spPr>
          <a:xfrm>
            <a:off x="384048" y="2852928"/>
            <a:ext cx="2075688" cy="54864"/>
          </a:xfrm>
          <a:prstGeom prst="rect">
            <a:avLst/>
          </a:prstGeom>
          <a:solidFill>
            <a:srgbClr val="12877F"/>
          </a:solidFill>
          <a:ln/>
        </p:spPr>
      </p:sp>
      <p:sp>
        <p:nvSpPr>
          <p:cNvPr id="21" name="Text 19"/>
          <p:cNvSpPr/>
          <p:nvPr/>
        </p:nvSpPr>
        <p:spPr>
          <a:xfrm>
            <a:off x="548640" y="2999232"/>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Pinhole</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Is blurred vision refractive?</a:t>
            </a:r>
            <a:endParaRPr lang="en-US" sz="1200" dirty="0"/>
          </a:p>
        </p:txBody>
      </p:sp>
      <p:sp>
        <p:nvSpPr>
          <p:cNvPr id="22" name="Shape 20"/>
          <p:cNvSpPr/>
          <p:nvPr/>
        </p:nvSpPr>
        <p:spPr>
          <a:xfrm>
            <a:off x="2578608" y="2852928"/>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3" name="Shape 21"/>
          <p:cNvSpPr/>
          <p:nvPr/>
        </p:nvSpPr>
        <p:spPr>
          <a:xfrm>
            <a:off x="2578608" y="2852928"/>
            <a:ext cx="2075688" cy="54864"/>
          </a:xfrm>
          <a:prstGeom prst="rect">
            <a:avLst/>
          </a:prstGeom>
          <a:solidFill>
            <a:srgbClr val="12877F"/>
          </a:solidFill>
          <a:ln/>
        </p:spPr>
      </p:sp>
      <p:sp>
        <p:nvSpPr>
          <p:cNvPr id="24" name="Text 22"/>
          <p:cNvSpPr/>
          <p:nvPr/>
        </p:nvSpPr>
        <p:spPr>
          <a:xfrm>
            <a:off x="2743200" y="2999232"/>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Amsler grid</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Central distortion — macular disease</a:t>
            </a:r>
            <a:endParaRPr lang="en-US" sz="1200" dirty="0"/>
          </a:p>
        </p:txBody>
      </p:sp>
      <p:sp>
        <p:nvSpPr>
          <p:cNvPr id="25" name="Shape 23"/>
          <p:cNvSpPr/>
          <p:nvPr/>
        </p:nvSpPr>
        <p:spPr>
          <a:xfrm>
            <a:off x="4773168" y="2852928"/>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6" name="Shape 24"/>
          <p:cNvSpPr/>
          <p:nvPr/>
        </p:nvSpPr>
        <p:spPr>
          <a:xfrm>
            <a:off x="4773168" y="2852928"/>
            <a:ext cx="2075688" cy="54864"/>
          </a:xfrm>
          <a:prstGeom prst="rect">
            <a:avLst/>
          </a:prstGeom>
          <a:solidFill>
            <a:srgbClr val="12877F"/>
          </a:solidFill>
          <a:ln/>
        </p:spPr>
      </p:sp>
      <p:sp>
        <p:nvSpPr>
          <p:cNvPr id="27" name="Text 25"/>
          <p:cNvSpPr/>
          <p:nvPr/>
        </p:nvSpPr>
        <p:spPr>
          <a:xfrm>
            <a:off x="4937760" y="2999232"/>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Dilating drops</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Tropicamide 1% for fundoscopy</a:t>
            </a:r>
            <a:endParaRPr lang="en-US" sz="1200" dirty="0"/>
          </a:p>
        </p:txBody>
      </p:sp>
      <p:sp>
        <p:nvSpPr>
          <p:cNvPr id="28" name="Shape 26"/>
          <p:cNvSpPr/>
          <p:nvPr/>
        </p:nvSpPr>
        <p:spPr>
          <a:xfrm>
            <a:off x="6967728" y="2852928"/>
            <a:ext cx="2075688" cy="91440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29" name="Shape 27"/>
          <p:cNvSpPr/>
          <p:nvPr/>
        </p:nvSpPr>
        <p:spPr>
          <a:xfrm>
            <a:off x="6967728" y="2852928"/>
            <a:ext cx="2075688" cy="54864"/>
          </a:xfrm>
          <a:prstGeom prst="rect">
            <a:avLst/>
          </a:prstGeom>
          <a:solidFill>
            <a:srgbClr val="12877F"/>
          </a:solidFill>
          <a:ln/>
        </p:spPr>
      </p:sp>
      <p:sp>
        <p:nvSpPr>
          <p:cNvPr id="30" name="Text 28"/>
          <p:cNvSpPr/>
          <p:nvPr/>
        </p:nvSpPr>
        <p:spPr>
          <a:xfrm>
            <a:off x="7132320" y="2999232"/>
            <a:ext cx="1764792" cy="676656"/>
          </a:xfrm>
          <a:prstGeom prst="rect">
            <a:avLst/>
          </a:prstGeom>
          <a:noFill/>
          <a:ln/>
        </p:spPr>
        <p:txBody>
          <a:bodyPr wrap="square" lIns="0" tIns="0" rIns="0" bIns="0" rtlCol="0" anchor="t"/>
          <a:lstStyle/>
          <a:p>
            <a:pPr marL="0" indent="0">
              <a:lnSpc>
                <a:spcPct val="100000"/>
              </a:lnSpc>
              <a:spcAft>
                <a:spcPts val="300"/>
              </a:spcAft>
              <a:buNone/>
            </a:pPr>
            <a:r>
              <a:rPr lang="en-US" sz="1200" b="1" dirty="0">
                <a:solidFill>
                  <a:srgbClr val="0E2A47"/>
                </a:solidFill>
                <a:latin typeface="Calibri" pitchFamily="34" charset="0"/>
                <a:ea typeface="Calibri" pitchFamily="34" charset="-122"/>
                <a:cs typeface="Calibri" pitchFamily="34" charset="-120"/>
              </a:rPr>
              <a:t>Topical anaesthetic</a:t>
            </a:r>
            <a:endParaRPr lang="en-US" sz="1200" dirty="0"/>
          </a:p>
          <a:p>
            <a:pPr marL="0" indent="0">
              <a:lnSpc>
                <a:spcPct val="100000"/>
              </a:lnSpc>
              <a:buNone/>
            </a:pPr>
            <a:r>
              <a:rPr lang="en-US" sz="950" dirty="0">
                <a:solidFill>
                  <a:srgbClr val="60707F"/>
                </a:solidFill>
                <a:latin typeface="Calibri" pitchFamily="34" charset="0"/>
                <a:ea typeface="Calibri" pitchFamily="34" charset="-122"/>
                <a:cs typeface="Calibri" pitchFamily="34" charset="-120"/>
              </a:rPr>
              <a:t>Comfort + foreign-body removal</a:t>
            </a:r>
            <a:endParaRPr lang="en-US" sz="1200" dirty="0"/>
          </a:p>
        </p:txBody>
      </p:sp>
      <p:sp>
        <p:nvSpPr>
          <p:cNvPr id="31" name="Shape 29"/>
          <p:cNvSpPr/>
          <p:nvPr/>
        </p:nvSpPr>
        <p:spPr>
          <a:xfrm>
            <a:off x="384048" y="3950208"/>
            <a:ext cx="8375904" cy="713232"/>
          </a:xfrm>
          <a:prstGeom prst="rect">
            <a:avLst/>
          </a:prstGeom>
          <a:solidFill>
            <a:srgbClr val="FFF7E2"/>
          </a:solidFill>
          <a:ln w="12700">
            <a:solidFill>
              <a:srgbClr val="EAD49B"/>
            </a:solidFill>
            <a:prstDash val="solid"/>
          </a:ln>
        </p:spPr>
      </p:sp>
      <p:sp>
        <p:nvSpPr>
          <p:cNvPr id="32" name="Shape 30"/>
          <p:cNvSpPr/>
          <p:nvPr/>
        </p:nvSpPr>
        <p:spPr>
          <a:xfrm>
            <a:off x="384048" y="3950208"/>
            <a:ext cx="82296" cy="713232"/>
          </a:xfrm>
          <a:prstGeom prst="rect">
            <a:avLst/>
          </a:prstGeom>
          <a:solidFill>
            <a:srgbClr val="E0A100"/>
          </a:solidFill>
          <a:ln/>
        </p:spPr>
      </p:sp>
      <p:sp>
        <p:nvSpPr>
          <p:cNvPr id="33" name="Shape 31"/>
          <p:cNvSpPr/>
          <p:nvPr/>
        </p:nvSpPr>
        <p:spPr>
          <a:xfrm>
            <a:off x="585216" y="4114800"/>
            <a:ext cx="310896" cy="310896"/>
          </a:xfrm>
          <a:prstGeom prst="ellipse">
            <a:avLst/>
          </a:prstGeom>
          <a:solidFill>
            <a:srgbClr val="E0A100"/>
          </a:solidFill>
          <a:ln/>
        </p:spPr>
      </p:sp>
      <p:pic>
        <p:nvPicPr>
          <p:cNvPr id="34" name="Image 0" descr="preencoded.png"/>
          <p:cNvPicPr>
            <a:picLocks noChangeAspect="1"/>
          </p:cNvPicPr>
          <p:nvPr/>
        </p:nvPicPr>
        <p:blipFill>
          <a:blip r:embed="rId3"/>
          <a:stretch>
            <a:fillRect/>
          </a:stretch>
        </p:blipFill>
        <p:spPr>
          <a:xfrm>
            <a:off x="649224" y="4178808"/>
            <a:ext cx="182880" cy="182880"/>
          </a:xfrm>
          <a:prstGeom prst="rect">
            <a:avLst/>
          </a:prstGeom>
        </p:spPr>
      </p:pic>
      <p:sp>
        <p:nvSpPr>
          <p:cNvPr id="35" name="Text 32"/>
          <p:cNvSpPr/>
          <p:nvPr/>
        </p:nvSpPr>
        <p:spPr>
          <a:xfrm>
            <a:off x="1024128" y="4096512"/>
            <a:ext cx="7552944" cy="438912"/>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9A6E00"/>
                </a:solidFill>
                <a:latin typeface="Calibri" pitchFamily="34" charset="0"/>
                <a:ea typeface="Calibri" pitchFamily="34" charset="-122"/>
                <a:cs typeface="Calibri" pitchFamily="34" charset="-120"/>
              </a:rPr>
              <a:t>Golden rule</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Tropicamide wears off in a few hours and the risk of triggering acute angle-closure is very small — do not let fear of dilating stop you examining the retina.</a:t>
            </a:r>
            <a:endParaRPr lang="en-US" sz="1250" dirty="0"/>
          </a:p>
        </p:txBody>
      </p:sp>
      <p:sp>
        <p:nvSpPr>
          <p:cNvPr id="36" name="Text 33"/>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37" name="Text 34"/>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4</a:t>
            </a:r>
            <a:endParaRPr lang="en-US" sz="7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256032" cy="5143500"/>
          </a:xfrm>
          <a:prstGeom prst="rect">
            <a:avLst/>
          </a:prstGeom>
          <a:solidFill>
            <a:srgbClr val="E8770E"/>
          </a:solidFill>
          <a:ln/>
        </p:spPr>
      </p:sp>
      <p:sp>
        <p:nvSpPr>
          <p:cNvPr id="3" name="Shape 1"/>
          <p:cNvSpPr/>
          <p:nvPr/>
        </p:nvSpPr>
        <p:spPr>
          <a:xfrm>
            <a:off x="384048" y="237744"/>
            <a:ext cx="2395728" cy="310896"/>
          </a:xfrm>
          <a:prstGeom prst="roundRect">
            <a:avLst>
              <a:gd name="adj" fmla="val 17647"/>
            </a:avLst>
          </a:prstGeom>
          <a:solidFill>
            <a:srgbClr val="E8770E"/>
          </a:solidFill>
          <a:ln/>
        </p:spPr>
      </p:sp>
      <p:sp>
        <p:nvSpPr>
          <p:cNvPr id="4" name="Text 2"/>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5" name="Shape 3"/>
          <p:cNvSpPr/>
          <p:nvPr/>
        </p:nvSpPr>
        <p:spPr>
          <a:xfrm>
            <a:off x="868680" y="1371600"/>
            <a:ext cx="640080" cy="640080"/>
          </a:xfrm>
          <a:prstGeom prst="ellipse">
            <a:avLst/>
          </a:prstGeom>
          <a:solidFill>
            <a:srgbClr val="16395C"/>
          </a:solidFill>
          <a:ln w="19050">
            <a:solidFill>
              <a:srgbClr val="E8770E"/>
            </a:solidFill>
            <a:prstDash val="solid"/>
          </a:ln>
        </p:spPr>
      </p:sp>
      <p:pic>
        <p:nvPicPr>
          <p:cNvPr id="6" name="Image 0" descr="preencoded.png"/>
          <p:cNvPicPr>
            <a:picLocks noChangeAspect="1"/>
          </p:cNvPicPr>
          <p:nvPr/>
        </p:nvPicPr>
        <p:blipFill>
          <a:blip r:embed="rId3"/>
          <a:stretch>
            <a:fillRect/>
          </a:stretch>
        </p:blipFill>
        <p:spPr>
          <a:xfrm>
            <a:off x="1024128" y="1527048"/>
            <a:ext cx="329184" cy="329184"/>
          </a:xfrm>
          <a:prstGeom prst="rect">
            <a:avLst/>
          </a:prstGeom>
        </p:spPr>
      </p:pic>
      <p:sp>
        <p:nvSpPr>
          <p:cNvPr id="7" name="Text 4"/>
          <p:cNvSpPr/>
          <p:nvPr/>
        </p:nvSpPr>
        <p:spPr>
          <a:xfrm>
            <a:off x="1645920" y="1371600"/>
            <a:ext cx="6400800" cy="64008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Disclaimer</a:t>
            </a:r>
            <a:endParaRPr lang="en-US" sz="3000" dirty="0"/>
          </a:p>
        </p:txBody>
      </p:sp>
      <p:sp>
        <p:nvSpPr>
          <p:cNvPr id="8" name="Shape 5"/>
          <p:cNvSpPr/>
          <p:nvPr/>
        </p:nvSpPr>
        <p:spPr>
          <a:xfrm>
            <a:off x="868680" y="2286000"/>
            <a:ext cx="7589520" cy="1828800"/>
          </a:xfrm>
          <a:prstGeom prst="rect">
            <a:avLst/>
          </a:prstGeom>
          <a:solidFill>
            <a:srgbClr val="16395C"/>
          </a:solidFill>
          <a:ln w="12700">
            <a:solidFill>
              <a:srgbClr val="2A4A6B"/>
            </a:solidFill>
            <a:prstDash val="solid"/>
          </a:ln>
        </p:spPr>
      </p:sp>
      <p:sp>
        <p:nvSpPr>
          <p:cNvPr id="9" name="Text 6"/>
          <p:cNvSpPr/>
          <p:nvPr/>
        </p:nvSpPr>
        <p:spPr>
          <a:xfrm>
            <a:off x="1143000" y="2487168"/>
            <a:ext cx="7040880" cy="1426464"/>
          </a:xfrm>
          <a:prstGeom prst="rect">
            <a:avLst/>
          </a:prstGeom>
          <a:noFill/>
          <a:ln/>
        </p:spPr>
        <p:txBody>
          <a:bodyPr wrap="square" lIns="0" tIns="0" rIns="0" bIns="0" rtlCol="0" anchor="ctr"/>
          <a:lstStyle/>
          <a:p>
            <a:pPr marL="0" indent="0">
              <a:lnSpc>
                <a:spcPct val="118000"/>
              </a:lnSpc>
              <a:buNone/>
            </a:pPr>
            <a:r>
              <a:rPr lang="en-US" sz="1350" dirty="0">
                <a:solidFill>
                  <a:srgbClr val="E2E9F1"/>
                </a:solidFill>
                <a:latin typeface="Calibri" pitchFamily="34" charset="0"/>
                <a:ea typeface="Calibri" pitchFamily="34" charset="-122"/>
                <a:cs typeface="Calibri" pitchFamily="34" charset="-120"/>
              </a:rPr>
              <a:t>This presentation is provided exclusively for educational and training purposes as a teaching aid. It does not constitute formal clinical guidance. Clinicians must independently verify all medical information, prescribing guidance, procedural protocols, and legal requirements against current national guidance (NICE, NICE CKS, BNF), their relevant regulatory bodies, and local policies before applying any of it in practice.</a:t>
            </a:r>
            <a:endParaRPr lang="en-US" sz="1350" dirty="0"/>
          </a:p>
        </p:txBody>
      </p:sp>
      <p:sp>
        <p:nvSpPr>
          <p:cNvPr id="10" name="Text 7"/>
          <p:cNvSpPr/>
          <p:nvPr/>
        </p:nvSpPr>
        <p:spPr>
          <a:xfrm>
            <a:off x="868680" y="4297680"/>
            <a:ext cx="7315200" cy="320040"/>
          </a:xfrm>
          <a:prstGeom prst="rect">
            <a:avLst/>
          </a:prstGeom>
          <a:noFill/>
          <a:ln/>
        </p:spPr>
        <p:txBody>
          <a:bodyPr wrap="square" lIns="0" tIns="0" rIns="0" bIns="0" rtlCol="0" anchor="ctr"/>
          <a:lstStyle/>
          <a:p>
            <a:pPr marL="0" indent="0">
              <a:buNone/>
            </a:pPr>
            <a:r>
              <a:rPr lang="en-US" sz="1200" b="1" dirty="0">
                <a:solidFill>
                  <a:srgbClr val="E8770E"/>
                </a:solidFill>
                <a:latin typeface="Calibri" pitchFamily="34" charset="0"/>
                <a:ea typeface="Calibri" pitchFamily="34" charset="-122"/>
                <a:cs typeface="Calibri" pitchFamily="34" charset="-120"/>
              </a:rPr>
              <a:t>Bradford VTS Teaching Aids  ·  June 2026</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2C6FB3"/>
                </a:solidFill>
                <a:latin typeface="Calibri" pitchFamily="34" charset="0"/>
                <a:ea typeface="Calibri" pitchFamily="34" charset="-122"/>
                <a:cs typeface="Calibri" pitchFamily="34" charset="-120"/>
              </a:rPr>
              <a:t>STEP 1 · LISTEN</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The focused eye history</a:t>
            </a:r>
            <a:endParaRPr lang="en-US" sz="2600" dirty="0"/>
          </a:p>
        </p:txBody>
      </p:sp>
      <p:sp>
        <p:nvSpPr>
          <p:cNvPr id="6" name="Shape 4"/>
          <p:cNvSpPr/>
          <p:nvPr/>
        </p:nvSpPr>
        <p:spPr>
          <a:xfrm>
            <a:off x="7955280" y="640080"/>
            <a:ext cx="713232" cy="713232"/>
          </a:xfrm>
          <a:prstGeom prst="ellipse">
            <a:avLst/>
          </a:prstGeom>
          <a:solidFill>
            <a:srgbClr val="EAF1F9"/>
          </a:solidFill>
          <a:ln w="19050">
            <a:solidFill>
              <a:srgbClr val="2C6FB3"/>
            </a:solidFill>
            <a:prstDash val="solid"/>
          </a:ln>
        </p:spPr>
      </p:sp>
      <p:pic>
        <p:nvPicPr>
          <p:cNvPr id="7" name="Image 0" descr="preencoded.png"/>
          <p:cNvPicPr>
            <a:picLocks noChangeAspect="1"/>
          </p:cNvPicPr>
          <p:nvPr/>
        </p:nvPicPr>
        <p:blipFill>
          <a:blip r:embed="rId3"/>
          <a:stretch>
            <a:fillRect/>
          </a:stretch>
        </p:blipFill>
        <p:spPr>
          <a:xfrm>
            <a:off x="8156448" y="841248"/>
            <a:ext cx="310896" cy="310896"/>
          </a:xfrm>
          <a:prstGeom prst="rect">
            <a:avLst/>
          </a:prstGeom>
        </p:spPr>
      </p:pic>
      <p:sp>
        <p:nvSpPr>
          <p:cNvPr id="8" name="Shape 5"/>
          <p:cNvSpPr/>
          <p:nvPr/>
        </p:nvSpPr>
        <p:spPr>
          <a:xfrm>
            <a:off x="384048" y="1481328"/>
            <a:ext cx="4114800" cy="310896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9" name="Shape 6"/>
          <p:cNvSpPr/>
          <p:nvPr/>
        </p:nvSpPr>
        <p:spPr>
          <a:xfrm>
            <a:off x="384048" y="1481328"/>
            <a:ext cx="91440" cy="3108960"/>
          </a:xfrm>
          <a:prstGeom prst="rect">
            <a:avLst/>
          </a:prstGeom>
          <a:solidFill>
            <a:srgbClr val="2C6FB3"/>
          </a:solidFill>
          <a:ln/>
        </p:spPr>
      </p:sp>
      <p:sp>
        <p:nvSpPr>
          <p:cNvPr id="10" name="Text 7"/>
          <p:cNvSpPr/>
          <p:nvPr/>
        </p:nvSpPr>
        <p:spPr>
          <a:xfrm>
            <a:off x="621792" y="1645920"/>
            <a:ext cx="3730752" cy="279806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2C6FB3"/>
                </a:solidFill>
                <a:latin typeface="Calibri" pitchFamily="34" charset="0"/>
                <a:ea typeface="Calibri" pitchFamily="34" charset="-122"/>
                <a:cs typeface="Calibri" pitchFamily="34" charset="-120"/>
              </a:rPr>
              <a:t>Ask about the symptom</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One eye or both?</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Pain, grittiness, or just red?</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Any change in vision — blurred, lost, distorted?</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Speed of onset — minutes, days, weeks?</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Discharge: watery, sticky/pus, or none?</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Flashes, floaters, or a "curtain"?</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Photophobia or haloes around lights?</a:t>
            </a:r>
            <a:endParaRPr lang="en-US" sz="1350" dirty="0"/>
          </a:p>
          <a:p>
            <a:pPr marL="165100" indent="-165100">
              <a:lnSpc>
                <a:spcPct val="103000"/>
              </a:lnSpc>
              <a:spcAft>
                <a:spcPts val="500"/>
              </a:spcAft>
              <a:buSzPct val="100000"/>
              <a:buChar char="•"/>
            </a:pPr>
            <a:r>
              <a:rPr lang="en-US" sz="1150" dirty="0">
                <a:solidFill>
                  <a:srgbClr val="1B2A3A"/>
                </a:solidFill>
                <a:latin typeface="Calibri" pitchFamily="34" charset="0"/>
                <a:ea typeface="Calibri" pitchFamily="34" charset="-122"/>
                <a:cs typeface="Calibri" pitchFamily="34" charset="-120"/>
              </a:rPr>
              <a:t>What is actually worrying the patient?</a:t>
            </a:r>
            <a:endParaRPr lang="en-US" sz="1350" dirty="0"/>
          </a:p>
        </p:txBody>
      </p:sp>
      <p:sp>
        <p:nvSpPr>
          <p:cNvPr id="11" name="Shape 8"/>
          <p:cNvSpPr/>
          <p:nvPr/>
        </p:nvSpPr>
        <p:spPr>
          <a:xfrm>
            <a:off x="4645152" y="1481328"/>
            <a:ext cx="4114800" cy="310896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2" name="Shape 9"/>
          <p:cNvSpPr/>
          <p:nvPr/>
        </p:nvSpPr>
        <p:spPr>
          <a:xfrm>
            <a:off x="4645152" y="1481328"/>
            <a:ext cx="91440" cy="3108960"/>
          </a:xfrm>
          <a:prstGeom prst="rect">
            <a:avLst/>
          </a:prstGeom>
          <a:solidFill>
            <a:srgbClr val="16395C"/>
          </a:solidFill>
          <a:ln/>
        </p:spPr>
      </p:sp>
      <p:sp>
        <p:nvSpPr>
          <p:cNvPr id="13" name="Text 10"/>
          <p:cNvSpPr/>
          <p:nvPr/>
        </p:nvSpPr>
        <p:spPr>
          <a:xfrm>
            <a:off x="4882896" y="1645920"/>
            <a:ext cx="3730752" cy="279806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6395C"/>
                </a:solidFill>
                <a:latin typeface="Calibri" pitchFamily="34" charset="0"/>
                <a:ea typeface="Calibri" pitchFamily="34" charset="-122"/>
                <a:cs typeface="Calibri" pitchFamily="34" charset="-120"/>
              </a:rPr>
              <a:t>Background that changes the game</a:t>
            </a:r>
            <a:endParaRPr lang="en-US" sz="1350" dirty="0"/>
          </a:p>
          <a:p>
            <a:pPr marL="0" indent="0">
              <a:lnSpc>
                <a:spcPct val="103000"/>
              </a:lnSpc>
              <a:spcAft>
                <a:spcPts val="500"/>
              </a:spcAft>
              <a:buNone/>
            </a:pPr>
            <a:r>
              <a:rPr lang="en-US" sz="1150" b="1" dirty="0">
                <a:solidFill>
                  <a:srgbClr val="1B2A3A"/>
                </a:solidFill>
                <a:latin typeface="Calibri" pitchFamily="34" charset="0"/>
                <a:ea typeface="Calibri" pitchFamily="34" charset="-122"/>
                <a:cs typeface="Calibri" pitchFamily="34" charset="-120"/>
              </a:rPr>
              <a:t>Contact lenses → </a:t>
            </a:r>
            <a:endParaRPr lang="en-US" sz="1350" dirty="0"/>
          </a:p>
          <a:p>
            <a:pPr marL="0" indent="0">
              <a:lnSpc>
                <a:spcPct val="103000"/>
              </a:lnSpc>
              <a:spcAft>
                <a:spcPts val="500"/>
              </a:spcAft>
              <a:buNone/>
            </a:pPr>
            <a:r>
              <a:rPr lang="en-US" sz="1150" i="1" dirty="0">
                <a:solidFill>
                  <a:srgbClr val="C0392B"/>
                </a:solidFill>
                <a:latin typeface="Calibri" pitchFamily="34" charset="0"/>
                <a:ea typeface="Calibri" pitchFamily="34" charset="-122"/>
                <a:cs typeface="Calibri" pitchFamily="34" charset="-120"/>
              </a:rPr>
              <a:t>sight-threatening keratitis risk</a:t>
            </a:r>
            <a:endParaRPr lang="en-US" sz="1350" dirty="0"/>
          </a:p>
          <a:p>
            <a:pPr marL="0" indent="0">
              <a:lnSpc>
                <a:spcPct val="103000"/>
              </a:lnSpc>
              <a:spcAft>
                <a:spcPts val="500"/>
              </a:spcAft>
              <a:buNone/>
            </a:pPr>
            <a:r>
              <a:rPr lang="en-US" sz="1150" b="1" dirty="0">
                <a:solidFill>
                  <a:srgbClr val="1B2A3A"/>
                </a:solidFill>
                <a:latin typeface="Calibri" pitchFamily="34" charset="0"/>
                <a:ea typeface="Calibri" pitchFamily="34" charset="-122"/>
                <a:cs typeface="Calibri" pitchFamily="34" charset="-120"/>
              </a:rPr>
              <a:t>Myopia → </a:t>
            </a:r>
            <a:r>
              <a:rPr lang="en-US" sz="1150" dirty="0">
                <a:solidFill>
                  <a:srgbClr val="1B2A3A"/>
                </a:solidFill>
                <a:latin typeface="Calibri" pitchFamily="34" charset="0"/>
                <a:ea typeface="Calibri" pitchFamily="34" charset="-122"/>
                <a:cs typeface="Calibri" pitchFamily="34" charset="-120"/>
              </a:rPr>
              <a:t>~10× risk of retinal detachment</a:t>
            </a:r>
            <a:endParaRPr lang="en-US" sz="1350" dirty="0"/>
          </a:p>
          <a:p>
            <a:pPr marL="0" indent="0">
              <a:lnSpc>
                <a:spcPct val="103000"/>
              </a:lnSpc>
              <a:spcAft>
                <a:spcPts val="500"/>
              </a:spcAft>
              <a:buNone/>
            </a:pPr>
            <a:r>
              <a:rPr lang="en-US" sz="1150" dirty="0">
                <a:solidFill>
                  <a:srgbClr val="1B2A3A"/>
                </a:solidFill>
                <a:latin typeface="Calibri" pitchFamily="34" charset="0"/>
                <a:ea typeface="Calibri" pitchFamily="34" charset="-122"/>
                <a:cs typeface="Calibri" pitchFamily="34" charset="-120"/>
              </a:rPr>
              <a:t>Family history of glaucoma (1st-degree) → ~1 in 10 lifetime risk</a:t>
            </a:r>
            <a:endParaRPr lang="en-US" sz="1350" dirty="0"/>
          </a:p>
          <a:p>
            <a:pPr marL="0" indent="0">
              <a:lnSpc>
                <a:spcPct val="103000"/>
              </a:lnSpc>
              <a:spcAft>
                <a:spcPts val="500"/>
              </a:spcAft>
              <a:buNone/>
            </a:pPr>
            <a:r>
              <a:rPr lang="en-US" sz="1150" dirty="0">
                <a:solidFill>
                  <a:srgbClr val="1B2A3A"/>
                </a:solidFill>
                <a:latin typeface="Calibri" pitchFamily="34" charset="0"/>
                <a:ea typeface="Calibri" pitchFamily="34" charset="-122"/>
                <a:cs typeface="Calibri" pitchFamily="34" charset="-120"/>
              </a:rPr>
              <a:t>Diabetes / hypertension / connective-tissue disease</a:t>
            </a:r>
            <a:endParaRPr lang="en-US" sz="1350" dirty="0"/>
          </a:p>
          <a:p>
            <a:pPr marL="0" indent="0">
              <a:lnSpc>
                <a:spcPct val="103000"/>
              </a:lnSpc>
              <a:spcAft>
                <a:spcPts val="500"/>
              </a:spcAft>
              <a:buNone/>
            </a:pPr>
            <a:r>
              <a:rPr lang="en-US" sz="1150" dirty="0">
                <a:solidFill>
                  <a:srgbClr val="1B2A3A"/>
                </a:solidFill>
                <a:latin typeface="Calibri" pitchFamily="34" charset="0"/>
                <a:ea typeface="Calibri" pitchFamily="34" charset="-122"/>
                <a:cs typeface="Calibri" pitchFamily="34" charset="-120"/>
              </a:rPr>
              <a:t>Previous eye conditions — many relapse (uveitis, herpetic keratitis); the patient often knows the pattern</a:t>
            </a:r>
            <a:endParaRPr lang="en-US" sz="1350" dirty="0"/>
          </a:p>
          <a:p>
            <a:pPr marL="0" indent="0">
              <a:lnSpc>
                <a:spcPct val="103000"/>
              </a:lnSpc>
              <a:spcAft>
                <a:spcPts val="500"/>
              </a:spcAft>
              <a:buNone/>
            </a:pPr>
            <a:r>
              <a:rPr lang="en-US" sz="1150" dirty="0">
                <a:solidFill>
                  <a:srgbClr val="1B2A3A"/>
                </a:solidFill>
                <a:latin typeface="Calibri" pitchFamily="34" charset="0"/>
                <a:ea typeface="Calibri" pitchFamily="34" charset="-122"/>
                <a:cs typeface="Calibri" pitchFamily="34" charset="-120"/>
              </a:rPr>
              <a:t>Current eye drops &amp; systemic medicines</a:t>
            </a:r>
            <a:endParaRPr lang="en-US" sz="1350" dirty="0"/>
          </a:p>
        </p:txBody>
      </p:sp>
      <p:sp>
        <p:nvSpPr>
          <p:cNvPr id="14" name="Text 11"/>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5" name="Text 12"/>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2C6FB3"/>
                </a:solidFill>
                <a:latin typeface="Calibri" pitchFamily="34" charset="0"/>
                <a:ea typeface="Calibri" pitchFamily="34" charset="-122"/>
                <a:cs typeface="Calibri" pitchFamily="34" charset="-120"/>
              </a:rPr>
              <a:t>STEP 2 · EXAMINE</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A simple, systematic eye exam</a:t>
            </a:r>
            <a:endParaRPr lang="en-US" sz="2600" dirty="0"/>
          </a:p>
        </p:txBody>
      </p:sp>
      <p:sp>
        <p:nvSpPr>
          <p:cNvPr id="6" name="Shape 4"/>
          <p:cNvSpPr/>
          <p:nvPr/>
        </p:nvSpPr>
        <p:spPr>
          <a:xfrm>
            <a:off x="384048" y="1481328"/>
            <a:ext cx="4114800" cy="246888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7" name="Shape 5"/>
          <p:cNvSpPr/>
          <p:nvPr/>
        </p:nvSpPr>
        <p:spPr>
          <a:xfrm>
            <a:off x="384048" y="1481328"/>
            <a:ext cx="91440" cy="2468880"/>
          </a:xfrm>
          <a:prstGeom prst="rect">
            <a:avLst/>
          </a:prstGeom>
          <a:solidFill>
            <a:srgbClr val="2C6FB3"/>
          </a:solidFill>
          <a:ln/>
        </p:spPr>
      </p:sp>
      <p:sp>
        <p:nvSpPr>
          <p:cNvPr id="8" name="Text 6"/>
          <p:cNvSpPr/>
          <p:nvPr/>
        </p:nvSpPr>
        <p:spPr>
          <a:xfrm>
            <a:off x="621792" y="1645920"/>
            <a:ext cx="3730752" cy="215798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2C6FB3"/>
                </a:solidFill>
                <a:latin typeface="Calibri" pitchFamily="34" charset="0"/>
                <a:ea typeface="Calibri" pitchFamily="34" charset="-122"/>
                <a:cs typeface="Calibri" pitchFamily="34" charset="-120"/>
              </a:rPr>
              <a:t>Front of the eye</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Visual acuity — Snellen at 6 m, then pinhole</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Visual fields to confrontation (4 quadrants)</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Pupils — size, shape, reactions, RAPD</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Lids, lashes &amp; lid margins</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Conjunctiva, cornea, sclera, anterior chamber</a:t>
            </a:r>
            <a:endParaRPr lang="en-US" sz="1350" dirty="0"/>
          </a:p>
        </p:txBody>
      </p:sp>
      <p:sp>
        <p:nvSpPr>
          <p:cNvPr id="9" name="Shape 7"/>
          <p:cNvSpPr/>
          <p:nvPr/>
        </p:nvSpPr>
        <p:spPr>
          <a:xfrm>
            <a:off x="4645152" y="1481328"/>
            <a:ext cx="4114800" cy="2468880"/>
          </a:xfrm>
          <a:prstGeom prst="rect">
            <a:avLst/>
          </a:prstGeom>
          <a:solidFill>
            <a:srgbClr val="FFFFFF"/>
          </a:solidFill>
          <a:ln w="12700">
            <a:solidFill>
              <a:srgbClr val="DCE4ED"/>
            </a:solidFill>
            <a:prstDash val="solid"/>
          </a:ln>
          <a:effectLst>
            <a:outerShdw blurRad="88900" dist="25400" dir="8100000" algn="bl" rotWithShape="0">
              <a:srgbClr val="4A5A6A">
                <a:alpha val="12000"/>
              </a:srgbClr>
            </a:outerShdw>
          </a:effectLst>
        </p:spPr>
      </p:sp>
      <p:sp>
        <p:nvSpPr>
          <p:cNvPr id="10" name="Shape 8"/>
          <p:cNvSpPr/>
          <p:nvPr/>
        </p:nvSpPr>
        <p:spPr>
          <a:xfrm>
            <a:off x="4645152" y="1481328"/>
            <a:ext cx="91440" cy="2468880"/>
          </a:xfrm>
          <a:prstGeom prst="rect">
            <a:avLst/>
          </a:prstGeom>
          <a:solidFill>
            <a:srgbClr val="12877F"/>
          </a:solidFill>
          <a:ln/>
        </p:spPr>
      </p:sp>
      <p:sp>
        <p:nvSpPr>
          <p:cNvPr id="11" name="Text 9"/>
          <p:cNvSpPr/>
          <p:nvPr/>
        </p:nvSpPr>
        <p:spPr>
          <a:xfrm>
            <a:off x="4882896" y="1645920"/>
            <a:ext cx="3730752" cy="2157984"/>
          </a:xfrm>
          <a:prstGeom prst="rect">
            <a:avLst/>
          </a:prstGeom>
          <a:noFill/>
          <a:ln/>
        </p:spPr>
        <p:txBody>
          <a:bodyPr wrap="square" lIns="0" tIns="0" rIns="0" bIns="0" rtlCol="0" anchor="t"/>
          <a:lstStyle/>
          <a:p>
            <a:pPr marL="0" indent="0">
              <a:lnSpc>
                <a:spcPct val="103000"/>
              </a:lnSpc>
              <a:spcAft>
                <a:spcPts val="500"/>
              </a:spcAft>
              <a:buNone/>
            </a:pPr>
            <a:r>
              <a:rPr lang="en-US" sz="1350" b="1" dirty="0">
                <a:solidFill>
                  <a:srgbClr val="12877F"/>
                </a:solidFill>
                <a:latin typeface="Calibri" pitchFamily="34" charset="0"/>
                <a:ea typeface="Calibri" pitchFamily="34" charset="-122"/>
                <a:cs typeface="Calibri" pitchFamily="34" charset="-120"/>
              </a:rPr>
              <a:t>Back of the eye</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Dilate with tropicamide 1% in a dark room</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Red reflex first — absent = media problem</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Optic disc: colour, margins, cup-to-disc ratio</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Vessels, haemorrhages, exudates</a:t>
            </a:r>
            <a:endParaRPr lang="en-US" sz="1350" dirty="0"/>
          </a:p>
          <a:p>
            <a:pPr marL="165100" indent="-165100">
              <a:lnSpc>
                <a:spcPct val="103000"/>
              </a:lnSpc>
              <a:spcAft>
                <a:spcPts val="400"/>
              </a:spcAft>
              <a:buSzPct val="100000"/>
              <a:buChar char="•"/>
            </a:pPr>
            <a:r>
              <a:rPr lang="en-US" sz="1100" dirty="0">
                <a:solidFill>
                  <a:srgbClr val="1B2A3A"/>
                </a:solidFill>
                <a:latin typeface="Calibri" pitchFamily="34" charset="0"/>
                <a:ea typeface="Calibri" pitchFamily="34" charset="-122"/>
                <a:cs typeface="Calibri" pitchFamily="34" charset="-120"/>
              </a:rPr>
              <a:t>Macula (use the green/red-free filter)</a:t>
            </a:r>
            <a:endParaRPr lang="en-US" sz="1350" dirty="0"/>
          </a:p>
        </p:txBody>
      </p:sp>
      <p:sp>
        <p:nvSpPr>
          <p:cNvPr id="12" name="Shape 10"/>
          <p:cNvSpPr/>
          <p:nvPr/>
        </p:nvSpPr>
        <p:spPr>
          <a:xfrm>
            <a:off x="384048" y="4078224"/>
            <a:ext cx="8375904" cy="603504"/>
          </a:xfrm>
          <a:prstGeom prst="rect">
            <a:avLst/>
          </a:prstGeom>
          <a:solidFill>
            <a:srgbClr val="FBEAE7"/>
          </a:solidFill>
          <a:ln w="12700">
            <a:solidFill>
              <a:srgbClr val="E6B6AE"/>
            </a:solidFill>
            <a:prstDash val="solid"/>
          </a:ln>
        </p:spPr>
      </p:sp>
      <p:sp>
        <p:nvSpPr>
          <p:cNvPr id="13" name="Shape 11"/>
          <p:cNvSpPr/>
          <p:nvPr/>
        </p:nvSpPr>
        <p:spPr>
          <a:xfrm>
            <a:off x="384048" y="4078224"/>
            <a:ext cx="82296" cy="603504"/>
          </a:xfrm>
          <a:prstGeom prst="rect">
            <a:avLst/>
          </a:prstGeom>
          <a:solidFill>
            <a:srgbClr val="C0392B"/>
          </a:solidFill>
          <a:ln/>
        </p:spPr>
      </p:sp>
      <p:sp>
        <p:nvSpPr>
          <p:cNvPr id="14" name="Shape 12"/>
          <p:cNvSpPr/>
          <p:nvPr/>
        </p:nvSpPr>
        <p:spPr>
          <a:xfrm>
            <a:off x="585216" y="4242816"/>
            <a:ext cx="310896" cy="310896"/>
          </a:xfrm>
          <a:prstGeom prst="ellipse">
            <a:avLst/>
          </a:prstGeom>
          <a:solidFill>
            <a:srgbClr val="C0392B"/>
          </a:solidFill>
          <a:ln/>
        </p:spPr>
      </p:sp>
      <p:pic>
        <p:nvPicPr>
          <p:cNvPr id="15" name="Image 0" descr="preencoded.png"/>
          <p:cNvPicPr>
            <a:picLocks noChangeAspect="1"/>
          </p:cNvPicPr>
          <p:nvPr/>
        </p:nvPicPr>
        <p:blipFill>
          <a:blip r:embed="rId3"/>
          <a:stretch>
            <a:fillRect/>
          </a:stretch>
        </p:blipFill>
        <p:spPr>
          <a:xfrm>
            <a:off x="649224" y="4306824"/>
            <a:ext cx="182880" cy="182880"/>
          </a:xfrm>
          <a:prstGeom prst="rect">
            <a:avLst/>
          </a:prstGeom>
        </p:spPr>
      </p:pic>
      <p:sp>
        <p:nvSpPr>
          <p:cNvPr id="16" name="Text 13"/>
          <p:cNvSpPr/>
          <p:nvPr/>
        </p:nvSpPr>
        <p:spPr>
          <a:xfrm>
            <a:off x="1024128" y="4224528"/>
            <a:ext cx="7552944" cy="329184"/>
          </a:xfrm>
          <a:prstGeom prst="rect">
            <a:avLst/>
          </a:prstGeom>
          <a:noFill/>
          <a:ln/>
        </p:spPr>
        <p:txBody>
          <a:bodyPr wrap="square" lIns="0" tIns="0" rIns="0" bIns="0" rtlCol="0" anchor="t"/>
          <a:lstStyle/>
          <a:p>
            <a:pPr marL="0" indent="0">
              <a:lnSpc>
                <a:spcPct val="102000"/>
              </a:lnSpc>
              <a:spcAft>
                <a:spcPts val="300"/>
              </a:spcAft>
              <a:buNone/>
            </a:pPr>
            <a:r>
              <a:rPr lang="en-US" sz="1250" b="1" dirty="0">
                <a:solidFill>
                  <a:srgbClr val="C0392B"/>
                </a:solidFill>
                <a:latin typeface="Calibri" pitchFamily="34" charset="0"/>
                <a:ea typeface="Calibri" pitchFamily="34" charset="-122"/>
                <a:cs typeface="Calibri" pitchFamily="34" charset="-120"/>
              </a:rPr>
              <a:t>NEVER forget to stain a red eye</a:t>
            </a:r>
            <a:endParaRPr lang="en-US" sz="1250" dirty="0"/>
          </a:p>
          <a:p>
            <a:pPr marL="0" indent="0">
              <a:lnSpc>
                <a:spcPct val="102000"/>
              </a:lnSpc>
              <a:buNone/>
            </a:pPr>
            <a:r>
              <a:rPr lang="en-US" sz="1100" dirty="0">
                <a:solidFill>
                  <a:srgbClr val="1B2A3A"/>
                </a:solidFill>
                <a:latin typeface="Calibri" pitchFamily="34" charset="0"/>
                <a:ea typeface="Calibri" pitchFamily="34" charset="-122"/>
                <a:cs typeface="Calibri" pitchFamily="34" charset="-120"/>
              </a:rPr>
              <a:t>Fluorescein + cobalt-blue light reveals abrasions, dendritic ulcers and foreign bodies you will otherwise miss. A green-staining branching pattern = herpetic dendritic ulcer.</a:t>
            </a:r>
            <a:endParaRPr lang="en-US" sz="1250" dirty="0"/>
          </a:p>
        </p:txBody>
      </p:sp>
      <p:sp>
        <p:nvSpPr>
          <p:cNvPr id="17" name="Text 14"/>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8" name="Text 15"/>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6</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7FA"/>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E8770E"/>
                </a:solidFill>
                <a:latin typeface="Calibri" pitchFamily="34" charset="0"/>
                <a:ea typeface="Calibri" pitchFamily="34" charset="-122"/>
                <a:cs typeface="Calibri" pitchFamily="34" charset="-120"/>
              </a:rPr>
              <a:t>ORIENTATION</a:t>
            </a:r>
            <a:endParaRPr lang="en-US" sz="1000" dirty="0"/>
          </a:p>
        </p:txBody>
      </p:sp>
      <p:sp>
        <p:nvSpPr>
          <p:cNvPr id="5" name="Text 3"/>
          <p:cNvSpPr/>
          <p:nvPr/>
        </p:nvSpPr>
        <p:spPr>
          <a:xfrm>
            <a:off x="384048" y="676656"/>
            <a:ext cx="8375904" cy="658368"/>
          </a:xfrm>
          <a:prstGeom prst="rect">
            <a:avLst/>
          </a:prstGeom>
          <a:noFill/>
          <a:ln/>
        </p:spPr>
        <p:txBody>
          <a:bodyPr wrap="square" lIns="0" tIns="0" rIns="0" bIns="0" rtlCol="0" anchor="t"/>
          <a:lstStyle/>
          <a:p>
            <a:pPr marL="0" indent="0" algn="l">
              <a:lnSpc>
                <a:spcPct val="95000"/>
              </a:lnSpc>
              <a:buNone/>
            </a:pPr>
            <a:r>
              <a:rPr lang="en-US" sz="2600" b="1" dirty="0">
                <a:solidFill>
                  <a:srgbClr val="0E2A47"/>
                </a:solidFill>
                <a:latin typeface="Georgia" pitchFamily="34" charset="0"/>
                <a:ea typeface="Georgia" pitchFamily="34" charset="-122"/>
                <a:cs typeface="Georgia" pitchFamily="34" charset="-120"/>
              </a:rPr>
              <a:t>A 30-second tour of the eye</a:t>
            </a:r>
            <a:endParaRPr lang="en-US" sz="2600" dirty="0"/>
          </a:p>
        </p:txBody>
      </p:sp>
      <p:sp>
        <p:nvSpPr>
          <p:cNvPr id="6" name="Shape 4"/>
          <p:cNvSpPr/>
          <p:nvPr/>
        </p:nvSpPr>
        <p:spPr>
          <a:xfrm>
            <a:off x="553898" y="1554480"/>
            <a:ext cx="3967124" cy="297180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7" name="Image 0" descr="img/image2.jpeg"/>
          <p:cNvPicPr>
            <a:picLocks noChangeAspect="1"/>
          </p:cNvPicPr>
          <p:nvPr/>
        </p:nvPicPr>
        <p:blipFill>
          <a:blip r:embed="rId3"/>
          <a:stretch>
            <a:fillRect/>
          </a:stretch>
        </p:blipFill>
        <p:spPr>
          <a:xfrm>
            <a:off x="617906" y="1618488"/>
            <a:ext cx="3839108" cy="2843784"/>
          </a:xfrm>
          <a:prstGeom prst="rect">
            <a:avLst/>
          </a:prstGeom>
        </p:spPr>
      </p:pic>
      <p:sp>
        <p:nvSpPr>
          <p:cNvPr id="8" name="Text 5"/>
          <p:cNvSpPr/>
          <p:nvPr/>
        </p:nvSpPr>
        <p:spPr>
          <a:xfrm>
            <a:off x="320040" y="4539996"/>
            <a:ext cx="4434840" cy="274320"/>
          </a:xfrm>
          <a:prstGeom prst="rect">
            <a:avLst/>
          </a:prstGeom>
          <a:noFill/>
          <a:ln/>
        </p:spPr>
        <p:txBody>
          <a:bodyPr wrap="square" lIns="0" tIns="0" rIns="0" bIns="0" rtlCol="0" anchor="t"/>
          <a:lstStyle/>
          <a:p>
            <a:pPr marL="0" indent="0" algn="ctr">
              <a:buNone/>
            </a:pPr>
            <a:r>
              <a:rPr lang="en-US" sz="1000" b="1" dirty="0">
                <a:solidFill>
                  <a:srgbClr val="60707F"/>
                </a:solidFill>
                <a:latin typeface="Calibri" pitchFamily="34" charset="0"/>
                <a:ea typeface="Calibri" pitchFamily="34" charset="-122"/>
                <a:cs typeface="Calibri" pitchFamily="34" charset="-120"/>
              </a:rPr>
              <a:t>Cross-section of the eye</a:t>
            </a:r>
            <a:endParaRPr lang="en-US" sz="1000" dirty="0"/>
          </a:p>
        </p:txBody>
      </p:sp>
      <p:sp>
        <p:nvSpPr>
          <p:cNvPr id="9" name="Shape 6"/>
          <p:cNvSpPr/>
          <p:nvPr/>
        </p:nvSpPr>
        <p:spPr>
          <a:xfrm>
            <a:off x="5257800" y="1554480"/>
            <a:ext cx="2971800" cy="2971800"/>
          </a:xfrm>
          <a:prstGeom prst="rect">
            <a:avLst/>
          </a:prstGeom>
          <a:solidFill>
            <a:srgbClr val="FFFFFF"/>
          </a:solidFill>
          <a:ln w="12700">
            <a:solidFill>
              <a:srgbClr val="DCE4ED"/>
            </a:solidFill>
            <a:prstDash val="solid"/>
          </a:ln>
          <a:effectLst>
            <a:outerShdw blurRad="101600" dist="38100" dir="8100000" algn="bl" rotWithShape="0">
              <a:srgbClr val="0E2A47">
                <a:alpha val="18000"/>
              </a:srgbClr>
            </a:outerShdw>
          </a:effectLst>
        </p:spPr>
      </p:sp>
      <p:pic>
        <p:nvPicPr>
          <p:cNvPr id="10" name="Image 1" descr="img/image3.jpeg"/>
          <p:cNvPicPr>
            <a:picLocks noChangeAspect="1"/>
          </p:cNvPicPr>
          <p:nvPr/>
        </p:nvPicPr>
        <p:blipFill>
          <a:blip r:embed="rId4"/>
          <a:stretch>
            <a:fillRect/>
          </a:stretch>
        </p:blipFill>
        <p:spPr>
          <a:xfrm>
            <a:off x="5321808" y="1618488"/>
            <a:ext cx="2843784" cy="2843784"/>
          </a:xfrm>
          <a:prstGeom prst="rect">
            <a:avLst/>
          </a:prstGeom>
        </p:spPr>
      </p:pic>
      <p:sp>
        <p:nvSpPr>
          <p:cNvPr id="11" name="Text 7"/>
          <p:cNvSpPr/>
          <p:nvPr/>
        </p:nvSpPr>
        <p:spPr>
          <a:xfrm>
            <a:off x="4617720" y="4539996"/>
            <a:ext cx="4251960" cy="274320"/>
          </a:xfrm>
          <a:prstGeom prst="rect">
            <a:avLst/>
          </a:prstGeom>
          <a:noFill/>
          <a:ln/>
        </p:spPr>
        <p:txBody>
          <a:bodyPr wrap="square" lIns="0" tIns="0" rIns="0" bIns="0" rtlCol="0" anchor="t"/>
          <a:lstStyle/>
          <a:p>
            <a:pPr marL="0" indent="0" algn="ctr">
              <a:buNone/>
            </a:pPr>
            <a:r>
              <a:rPr lang="en-US" sz="1000" b="1" dirty="0">
                <a:solidFill>
                  <a:srgbClr val="60707F"/>
                </a:solidFill>
                <a:latin typeface="Calibri" pitchFamily="34" charset="0"/>
                <a:ea typeface="Calibri" pitchFamily="34" charset="-122"/>
                <a:cs typeface="Calibri" pitchFamily="34" charset="-120"/>
              </a:rPr>
              <a:t>The macula in close-up</a:t>
            </a:r>
            <a:endParaRPr lang="en-US" sz="1000" dirty="0"/>
          </a:p>
        </p:txBody>
      </p:sp>
      <p:sp>
        <p:nvSpPr>
          <p:cNvPr id="12" name="Text 8"/>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13" name="Text 9"/>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7</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384048" y="237744"/>
            <a:ext cx="2395728" cy="310896"/>
          </a:xfrm>
          <a:prstGeom prst="roundRect">
            <a:avLst>
              <a:gd name="adj" fmla="val 17647"/>
            </a:avLst>
          </a:prstGeom>
          <a:solidFill>
            <a:srgbClr val="E8770E"/>
          </a:solidFill>
          <a:ln/>
        </p:spPr>
      </p:sp>
      <p:sp>
        <p:nvSpPr>
          <p:cNvPr id="3" name="Text 1"/>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4" name="Text 2"/>
          <p:cNvSpPr/>
          <p:nvPr/>
        </p:nvSpPr>
        <p:spPr>
          <a:xfrm>
            <a:off x="5486400" y="274320"/>
            <a:ext cx="3246120" cy="256032"/>
          </a:xfrm>
          <a:prstGeom prst="rect">
            <a:avLst/>
          </a:prstGeom>
          <a:noFill/>
          <a:ln/>
        </p:spPr>
        <p:txBody>
          <a:bodyPr wrap="square" lIns="0" tIns="0" rIns="0" bIns="0" rtlCol="0" anchor="ctr"/>
          <a:lstStyle/>
          <a:p>
            <a:pPr marL="0" indent="0" algn="r">
              <a:buNone/>
            </a:pPr>
            <a:r>
              <a:rPr lang="en-US" sz="1000" b="1" kern="0" spc="160" dirty="0">
                <a:solidFill>
                  <a:srgbClr val="C0392B"/>
                </a:solidFill>
                <a:latin typeface="Calibri" pitchFamily="34" charset="0"/>
                <a:ea typeface="Calibri" pitchFamily="34" charset="-122"/>
                <a:cs typeface="Calibri" pitchFamily="34" charset="-120"/>
              </a:rPr>
              <a:t>REFER NOW</a:t>
            </a:r>
            <a:endParaRPr lang="en-US" sz="1000" dirty="0"/>
          </a:p>
        </p:txBody>
      </p:sp>
      <p:sp>
        <p:nvSpPr>
          <p:cNvPr id="5" name="Shape 3"/>
          <p:cNvSpPr/>
          <p:nvPr/>
        </p:nvSpPr>
        <p:spPr>
          <a:xfrm>
            <a:off x="384048" y="640080"/>
            <a:ext cx="566928" cy="566928"/>
          </a:xfrm>
          <a:prstGeom prst="ellipse">
            <a:avLst/>
          </a:prstGeom>
          <a:solidFill>
            <a:srgbClr val="C0392B"/>
          </a:solidFill>
          <a:ln/>
        </p:spPr>
      </p:sp>
      <p:pic>
        <p:nvPicPr>
          <p:cNvPr id="6" name="Image 0" descr="preencoded.png"/>
          <p:cNvPicPr>
            <a:picLocks noChangeAspect="1"/>
          </p:cNvPicPr>
          <p:nvPr/>
        </p:nvPicPr>
        <p:blipFill>
          <a:blip r:embed="rId3"/>
          <a:stretch>
            <a:fillRect/>
          </a:stretch>
        </p:blipFill>
        <p:spPr>
          <a:xfrm>
            <a:off x="512064" y="768096"/>
            <a:ext cx="310896" cy="310896"/>
          </a:xfrm>
          <a:prstGeom prst="rect">
            <a:avLst/>
          </a:prstGeom>
        </p:spPr>
      </p:pic>
      <p:sp>
        <p:nvSpPr>
          <p:cNvPr id="7" name="Text 4"/>
          <p:cNvSpPr/>
          <p:nvPr/>
        </p:nvSpPr>
        <p:spPr>
          <a:xfrm>
            <a:off x="1078992" y="658368"/>
            <a:ext cx="7680960" cy="566928"/>
          </a:xfrm>
          <a:prstGeom prst="rect">
            <a:avLst/>
          </a:prstGeom>
          <a:noFill/>
          <a:ln/>
        </p:spPr>
        <p:txBody>
          <a:bodyPr wrap="square" lIns="0" tIns="0" rIns="0" bIns="0"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Eye red flags — don't sit on these</a:t>
            </a:r>
            <a:endParaRPr lang="en-US" sz="2600" dirty="0"/>
          </a:p>
        </p:txBody>
      </p:sp>
      <p:sp>
        <p:nvSpPr>
          <p:cNvPr id="8" name="Shape 5"/>
          <p:cNvSpPr/>
          <p:nvPr/>
        </p:nvSpPr>
        <p:spPr>
          <a:xfrm>
            <a:off x="384048" y="1417320"/>
            <a:ext cx="4114800" cy="713232"/>
          </a:xfrm>
          <a:prstGeom prst="rect">
            <a:avLst/>
          </a:prstGeom>
          <a:solidFill>
            <a:srgbClr val="16395C"/>
          </a:solidFill>
          <a:ln w="12700">
            <a:solidFill>
              <a:srgbClr val="2A4A6B"/>
            </a:solidFill>
            <a:prstDash val="solid"/>
          </a:ln>
        </p:spPr>
      </p:sp>
      <p:sp>
        <p:nvSpPr>
          <p:cNvPr id="9" name="Shape 6"/>
          <p:cNvSpPr/>
          <p:nvPr/>
        </p:nvSpPr>
        <p:spPr>
          <a:xfrm>
            <a:off x="384048" y="1417320"/>
            <a:ext cx="73152" cy="713232"/>
          </a:xfrm>
          <a:prstGeom prst="rect">
            <a:avLst/>
          </a:prstGeom>
          <a:solidFill>
            <a:srgbClr val="C0392B"/>
          </a:solidFill>
          <a:ln/>
        </p:spPr>
      </p:sp>
      <p:sp>
        <p:nvSpPr>
          <p:cNvPr id="10" name="Text 7"/>
          <p:cNvSpPr/>
          <p:nvPr/>
        </p:nvSpPr>
        <p:spPr>
          <a:xfrm>
            <a:off x="603504" y="1508760"/>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Sudden loss of vision</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Painless or painful — vascular, retinal or optic emergency</a:t>
            </a:r>
            <a:endParaRPr lang="en-US" sz="1150" dirty="0"/>
          </a:p>
        </p:txBody>
      </p:sp>
      <p:sp>
        <p:nvSpPr>
          <p:cNvPr id="11" name="Shape 8"/>
          <p:cNvSpPr/>
          <p:nvPr/>
        </p:nvSpPr>
        <p:spPr>
          <a:xfrm>
            <a:off x="4645152" y="1417320"/>
            <a:ext cx="4114800" cy="713232"/>
          </a:xfrm>
          <a:prstGeom prst="rect">
            <a:avLst/>
          </a:prstGeom>
          <a:solidFill>
            <a:srgbClr val="16395C"/>
          </a:solidFill>
          <a:ln w="12700">
            <a:solidFill>
              <a:srgbClr val="2A4A6B"/>
            </a:solidFill>
            <a:prstDash val="solid"/>
          </a:ln>
        </p:spPr>
      </p:sp>
      <p:sp>
        <p:nvSpPr>
          <p:cNvPr id="12" name="Shape 9"/>
          <p:cNvSpPr/>
          <p:nvPr/>
        </p:nvSpPr>
        <p:spPr>
          <a:xfrm>
            <a:off x="4645152" y="1417320"/>
            <a:ext cx="73152" cy="713232"/>
          </a:xfrm>
          <a:prstGeom prst="rect">
            <a:avLst/>
          </a:prstGeom>
          <a:solidFill>
            <a:srgbClr val="C0392B"/>
          </a:solidFill>
          <a:ln/>
        </p:spPr>
      </p:sp>
      <p:sp>
        <p:nvSpPr>
          <p:cNvPr id="13" name="Text 10"/>
          <p:cNvSpPr/>
          <p:nvPr/>
        </p:nvSpPr>
        <p:spPr>
          <a:xfrm>
            <a:off x="4864608" y="1508760"/>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Painful red eye + reduced vision</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Glaucoma, uveitis or keratitis until proven otherwise</a:t>
            </a:r>
            <a:endParaRPr lang="en-US" sz="1150" dirty="0"/>
          </a:p>
        </p:txBody>
      </p:sp>
      <p:sp>
        <p:nvSpPr>
          <p:cNvPr id="14" name="Shape 11"/>
          <p:cNvSpPr/>
          <p:nvPr/>
        </p:nvSpPr>
        <p:spPr>
          <a:xfrm>
            <a:off x="384048" y="2249424"/>
            <a:ext cx="4114800" cy="713232"/>
          </a:xfrm>
          <a:prstGeom prst="rect">
            <a:avLst/>
          </a:prstGeom>
          <a:solidFill>
            <a:srgbClr val="16395C"/>
          </a:solidFill>
          <a:ln w="12700">
            <a:solidFill>
              <a:srgbClr val="2A4A6B"/>
            </a:solidFill>
            <a:prstDash val="solid"/>
          </a:ln>
        </p:spPr>
      </p:sp>
      <p:sp>
        <p:nvSpPr>
          <p:cNvPr id="15" name="Shape 12"/>
          <p:cNvSpPr/>
          <p:nvPr/>
        </p:nvSpPr>
        <p:spPr>
          <a:xfrm>
            <a:off x="384048" y="2249424"/>
            <a:ext cx="73152" cy="713232"/>
          </a:xfrm>
          <a:prstGeom prst="rect">
            <a:avLst/>
          </a:prstGeom>
          <a:solidFill>
            <a:srgbClr val="C0392B"/>
          </a:solidFill>
          <a:ln/>
        </p:spPr>
      </p:sp>
      <p:sp>
        <p:nvSpPr>
          <p:cNvPr id="16" name="Text 13"/>
          <p:cNvSpPr/>
          <p:nvPr/>
        </p:nvSpPr>
        <p:spPr>
          <a:xfrm>
            <a:off x="603504" y="2340864"/>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Contact-lens wearer with a red, painful eye</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Assume microbial keratitis — refer same day</a:t>
            </a:r>
            <a:endParaRPr lang="en-US" sz="1150" dirty="0"/>
          </a:p>
        </p:txBody>
      </p:sp>
      <p:sp>
        <p:nvSpPr>
          <p:cNvPr id="17" name="Shape 14"/>
          <p:cNvSpPr/>
          <p:nvPr/>
        </p:nvSpPr>
        <p:spPr>
          <a:xfrm>
            <a:off x="4645152" y="2249424"/>
            <a:ext cx="4114800" cy="713232"/>
          </a:xfrm>
          <a:prstGeom prst="rect">
            <a:avLst/>
          </a:prstGeom>
          <a:solidFill>
            <a:srgbClr val="16395C"/>
          </a:solidFill>
          <a:ln w="12700">
            <a:solidFill>
              <a:srgbClr val="2A4A6B"/>
            </a:solidFill>
            <a:prstDash val="solid"/>
          </a:ln>
        </p:spPr>
      </p:sp>
      <p:sp>
        <p:nvSpPr>
          <p:cNvPr id="18" name="Shape 15"/>
          <p:cNvSpPr/>
          <p:nvPr/>
        </p:nvSpPr>
        <p:spPr>
          <a:xfrm>
            <a:off x="4645152" y="2249424"/>
            <a:ext cx="73152" cy="713232"/>
          </a:xfrm>
          <a:prstGeom prst="rect">
            <a:avLst/>
          </a:prstGeom>
          <a:solidFill>
            <a:srgbClr val="C0392B"/>
          </a:solidFill>
          <a:ln/>
        </p:spPr>
      </p:sp>
      <p:sp>
        <p:nvSpPr>
          <p:cNvPr id="19" name="Text 16"/>
          <p:cNvSpPr/>
          <p:nvPr/>
        </p:nvSpPr>
        <p:spPr>
          <a:xfrm>
            <a:off x="4864608" y="2340864"/>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Trauma or chemical splash</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Irrigate chemicals immediately, then refer</a:t>
            </a:r>
            <a:endParaRPr lang="en-US" sz="1150" dirty="0"/>
          </a:p>
        </p:txBody>
      </p:sp>
      <p:sp>
        <p:nvSpPr>
          <p:cNvPr id="20" name="Shape 17"/>
          <p:cNvSpPr/>
          <p:nvPr/>
        </p:nvSpPr>
        <p:spPr>
          <a:xfrm>
            <a:off x="384048" y="3081528"/>
            <a:ext cx="4114800" cy="713232"/>
          </a:xfrm>
          <a:prstGeom prst="rect">
            <a:avLst/>
          </a:prstGeom>
          <a:solidFill>
            <a:srgbClr val="16395C"/>
          </a:solidFill>
          <a:ln w="12700">
            <a:solidFill>
              <a:srgbClr val="2A4A6B"/>
            </a:solidFill>
            <a:prstDash val="solid"/>
          </a:ln>
        </p:spPr>
      </p:sp>
      <p:sp>
        <p:nvSpPr>
          <p:cNvPr id="21" name="Shape 18"/>
          <p:cNvSpPr/>
          <p:nvPr/>
        </p:nvSpPr>
        <p:spPr>
          <a:xfrm>
            <a:off x="384048" y="3081528"/>
            <a:ext cx="73152" cy="713232"/>
          </a:xfrm>
          <a:prstGeom prst="rect">
            <a:avLst/>
          </a:prstGeom>
          <a:solidFill>
            <a:srgbClr val="C0392B"/>
          </a:solidFill>
          <a:ln/>
        </p:spPr>
      </p:sp>
      <p:sp>
        <p:nvSpPr>
          <p:cNvPr id="22" name="Text 19"/>
          <p:cNvSpPr/>
          <p:nvPr/>
        </p:nvSpPr>
        <p:spPr>
          <a:xfrm>
            <a:off x="603504" y="3172968"/>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Halos, headache, nausea + cloudy cornea</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Acute angle-closure glaucoma</a:t>
            </a:r>
            <a:endParaRPr lang="en-US" sz="1150" dirty="0"/>
          </a:p>
        </p:txBody>
      </p:sp>
      <p:sp>
        <p:nvSpPr>
          <p:cNvPr id="23" name="Shape 20"/>
          <p:cNvSpPr/>
          <p:nvPr/>
        </p:nvSpPr>
        <p:spPr>
          <a:xfrm>
            <a:off x="4645152" y="3081528"/>
            <a:ext cx="4114800" cy="713232"/>
          </a:xfrm>
          <a:prstGeom prst="rect">
            <a:avLst/>
          </a:prstGeom>
          <a:solidFill>
            <a:srgbClr val="16395C"/>
          </a:solidFill>
          <a:ln w="12700">
            <a:solidFill>
              <a:srgbClr val="2A4A6B"/>
            </a:solidFill>
            <a:prstDash val="solid"/>
          </a:ln>
        </p:spPr>
      </p:sp>
      <p:sp>
        <p:nvSpPr>
          <p:cNvPr id="24" name="Shape 21"/>
          <p:cNvSpPr/>
          <p:nvPr/>
        </p:nvSpPr>
        <p:spPr>
          <a:xfrm>
            <a:off x="4645152" y="3081528"/>
            <a:ext cx="73152" cy="713232"/>
          </a:xfrm>
          <a:prstGeom prst="rect">
            <a:avLst/>
          </a:prstGeom>
          <a:solidFill>
            <a:srgbClr val="C0392B"/>
          </a:solidFill>
          <a:ln/>
        </p:spPr>
      </p:sp>
      <p:sp>
        <p:nvSpPr>
          <p:cNvPr id="25" name="Text 22"/>
          <p:cNvSpPr/>
          <p:nvPr/>
        </p:nvSpPr>
        <p:spPr>
          <a:xfrm>
            <a:off x="4864608" y="3172968"/>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Distortion / central blank spot</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Wet AMD — urgent macula referral</a:t>
            </a:r>
            <a:endParaRPr lang="en-US" sz="1150" dirty="0"/>
          </a:p>
        </p:txBody>
      </p:sp>
      <p:sp>
        <p:nvSpPr>
          <p:cNvPr id="26" name="Shape 23"/>
          <p:cNvSpPr/>
          <p:nvPr/>
        </p:nvSpPr>
        <p:spPr>
          <a:xfrm>
            <a:off x="384048" y="3913632"/>
            <a:ext cx="4114800" cy="713232"/>
          </a:xfrm>
          <a:prstGeom prst="rect">
            <a:avLst/>
          </a:prstGeom>
          <a:solidFill>
            <a:srgbClr val="16395C"/>
          </a:solidFill>
          <a:ln w="12700">
            <a:solidFill>
              <a:srgbClr val="2A4A6B"/>
            </a:solidFill>
            <a:prstDash val="solid"/>
          </a:ln>
        </p:spPr>
      </p:sp>
      <p:sp>
        <p:nvSpPr>
          <p:cNvPr id="27" name="Shape 24"/>
          <p:cNvSpPr/>
          <p:nvPr/>
        </p:nvSpPr>
        <p:spPr>
          <a:xfrm>
            <a:off x="384048" y="3913632"/>
            <a:ext cx="73152" cy="713232"/>
          </a:xfrm>
          <a:prstGeom prst="rect">
            <a:avLst/>
          </a:prstGeom>
          <a:solidFill>
            <a:srgbClr val="C0392B"/>
          </a:solidFill>
          <a:ln/>
        </p:spPr>
      </p:sp>
      <p:sp>
        <p:nvSpPr>
          <p:cNvPr id="28" name="Text 25"/>
          <p:cNvSpPr/>
          <p:nvPr/>
        </p:nvSpPr>
        <p:spPr>
          <a:xfrm>
            <a:off x="603504" y="4005072"/>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Flashes, floaters, a "curtain"</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Retinal detachment</a:t>
            </a:r>
            <a:endParaRPr lang="en-US" sz="1150" dirty="0"/>
          </a:p>
        </p:txBody>
      </p:sp>
      <p:sp>
        <p:nvSpPr>
          <p:cNvPr id="29" name="Shape 26"/>
          <p:cNvSpPr/>
          <p:nvPr/>
        </p:nvSpPr>
        <p:spPr>
          <a:xfrm>
            <a:off x="4645152" y="3913632"/>
            <a:ext cx="4114800" cy="713232"/>
          </a:xfrm>
          <a:prstGeom prst="rect">
            <a:avLst/>
          </a:prstGeom>
          <a:solidFill>
            <a:srgbClr val="16395C"/>
          </a:solidFill>
          <a:ln w="12700">
            <a:solidFill>
              <a:srgbClr val="2A4A6B"/>
            </a:solidFill>
            <a:prstDash val="solid"/>
          </a:ln>
        </p:spPr>
      </p:sp>
      <p:sp>
        <p:nvSpPr>
          <p:cNvPr id="30" name="Shape 27"/>
          <p:cNvSpPr/>
          <p:nvPr/>
        </p:nvSpPr>
        <p:spPr>
          <a:xfrm>
            <a:off x="4645152" y="3913632"/>
            <a:ext cx="73152" cy="713232"/>
          </a:xfrm>
          <a:prstGeom prst="rect">
            <a:avLst/>
          </a:prstGeom>
          <a:solidFill>
            <a:srgbClr val="C0392B"/>
          </a:solidFill>
          <a:ln/>
        </p:spPr>
      </p:sp>
      <p:sp>
        <p:nvSpPr>
          <p:cNvPr id="31" name="Text 28"/>
          <p:cNvSpPr/>
          <p:nvPr/>
        </p:nvSpPr>
        <p:spPr>
          <a:xfrm>
            <a:off x="4864608" y="4005072"/>
            <a:ext cx="3749040" cy="566928"/>
          </a:xfrm>
          <a:prstGeom prst="rect">
            <a:avLst/>
          </a:prstGeom>
          <a:noFill/>
          <a:ln/>
        </p:spPr>
        <p:txBody>
          <a:bodyPr wrap="square" lIns="0" tIns="0" rIns="0" bIns="0" rtlCol="0" anchor="ctr"/>
          <a:lstStyle/>
          <a:p>
            <a:pPr marL="0" indent="0">
              <a:lnSpc>
                <a:spcPct val="98000"/>
              </a:lnSpc>
              <a:spcAft>
                <a:spcPts val="200"/>
              </a:spcAft>
              <a:buNone/>
            </a:pPr>
            <a:r>
              <a:rPr lang="en-US" sz="1150" b="1" dirty="0">
                <a:solidFill>
                  <a:srgbClr val="FFFFFF"/>
                </a:solidFill>
                <a:latin typeface="Calibri" pitchFamily="34" charset="0"/>
                <a:ea typeface="Calibri" pitchFamily="34" charset="-122"/>
                <a:cs typeface="Calibri" pitchFamily="34" charset="-120"/>
              </a:rPr>
              <a:t>Rash on the nose tip (Hutchinson's sign)</a:t>
            </a:r>
            <a:endParaRPr lang="en-US" sz="1150" dirty="0"/>
          </a:p>
          <a:p>
            <a:pPr marL="0" indent="0">
              <a:lnSpc>
                <a:spcPct val="98000"/>
              </a:lnSpc>
              <a:buNone/>
            </a:pPr>
            <a:r>
              <a:rPr lang="en-US" sz="950" i="1" dirty="0">
                <a:solidFill>
                  <a:srgbClr val="AEBED0"/>
                </a:solidFill>
                <a:latin typeface="Calibri" pitchFamily="34" charset="0"/>
                <a:ea typeface="Calibri" pitchFamily="34" charset="-122"/>
                <a:cs typeface="Calibri" pitchFamily="34" charset="-120"/>
              </a:rPr>
              <a:t>Shingles threatening the eye</a:t>
            </a:r>
            <a:endParaRPr lang="en-US" sz="1150" dirty="0"/>
          </a:p>
        </p:txBody>
      </p:sp>
      <p:sp>
        <p:nvSpPr>
          <p:cNvPr id="32" name="Text 29"/>
          <p:cNvSpPr/>
          <p:nvPr/>
        </p:nvSpPr>
        <p:spPr>
          <a:xfrm>
            <a:off x="384048" y="4846320"/>
            <a:ext cx="6949440" cy="237744"/>
          </a:xfrm>
          <a:prstGeom prst="rect">
            <a:avLst/>
          </a:prstGeom>
          <a:noFill/>
          <a:ln/>
        </p:spPr>
        <p:txBody>
          <a:bodyPr wrap="square" lIns="0" tIns="0" rIns="0" bIns="0" rtlCol="0" anchor="ctr"/>
          <a:lstStyle/>
          <a:p>
            <a:pPr marL="0" indent="0" algn="l">
              <a:buNone/>
            </a:pPr>
            <a:r>
              <a:rPr lang="en-US" sz="750" i="1" dirty="0">
                <a:solidFill>
                  <a:srgbClr val="8A98A6"/>
                </a:solidFill>
                <a:latin typeface="Calibri" pitchFamily="34" charset="0"/>
                <a:ea typeface="Calibri" pitchFamily="34" charset="-122"/>
                <a:cs typeface="Calibri" pitchFamily="34" charset="-120"/>
              </a:rPr>
              <a:t>Educational teaching aid — verify against current NICE / NICE CKS / BNF &amp; local policy before use.</a:t>
            </a:r>
            <a:endParaRPr lang="en-US" sz="750" dirty="0"/>
          </a:p>
        </p:txBody>
      </p:sp>
      <p:sp>
        <p:nvSpPr>
          <p:cNvPr id="33" name="Text 30"/>
          <p:cNvSpPr/>
          <p:nvPr/>
        </p:nvSpPr>
        <p:spPr>
          <a:xfrm>
            <a:off x="7132320" y="4846320"/>
            <a:ext cx="1627632" cy="237744"/>
          </a:xfrm>
          <a:prstGeom prst="rect">
            <a:avLst/>
          </a:prstGeom>
          <a:noFill/>
          <a:ln/>
        </p:spPr>
        <p:txBody>
          <a:bodyPr wrap="square" lIns="0" tIns="0" rIns="0" bIns="0" rtlCol="0" anchor="ctr"/>
          <a:lstStyle/>
          <a:p>
            <a:pPr marL="0" indent="0" algn="r">
              <a:buNone/>
            </a:pPr>
            <a:r>
              <a:rPr lang="en-US" sz="750" dirty="0">
                <a:solidFill>
                  <a:srgbClr val="8A98A6"/>
                </a:solidFill>
                <a:latin typeface="Calibri" pitchFamily="34" charset="0"/>
                <a:ea typeface="Calibri" pitchFamily="34" charset="-122"/>
                <a:cs typeface="Calibri" pitchFamily="34" charset="-120"/>
              </a:rPr>
              <a:t>Bradford VTS  ·  June 2026   ·   8</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E2A47"/>
        </a:solidFill>
        <a:effectLst/>
      </p:bgPr>
    </p:bg>
    <p:spTree>
      <p:nvGrpSpPr>
        <p:cNvPr id="1" name=""/>
        <p:cNvGrpSpPr/>
        <p:nvPr/>
      </p:nvGrpSpPr>
      <p:grpSpPr>
        <a:xfrm>
          <a:off x="0" y="0"/>
          <a:ext cx="0" cy="0"/>
          <a:chOff x="0" y="0"/>
          <a:chExt cx="0" cy="0"/>
        </a:xfrm>
      </p:grpSpPr>
      <p:sp>
        <p:nvSpPr>
          <p:cNvPr id="2" name="Shape 0"/>
          <p:cNvSpPr/>
          <p:nvPr/>
        </p:nvSpPr>
        <p:spPr>
          <a:xfrm>
            <a:off x="0" y="0"/>
            <a:ext cx="256032" cy="5143500"/>
          </a:xfrm>
          <a:prstGeom prst="rect">
            <a:avLst/>
          </a:prstGeom>
          <a:solidFill>
            <a:srgbClr val="E8770E"/>
          </a:solidFill>
          <a:ln/>
        </p:spPr>
      </p:sp>
      <p:sp>
        <p:nvSpPr>
          <p:cNvPr id="3" name="Shape 1"/>
          <p:cNvSpPr/>
          <p:nvPr/>
        </p:nvSpPr>
        <p:spPr>
          <a:xfrm>
            <a:off x="384048" y="237744"/>
            <a:ext cx="2395728" cy="310896"/>
          </a:xfrm>
          <a:prstGeom prst="roundRect">
            <a:avLst>
              <a:gd name="adj" fmla="val 17647"/>
            </a:avLst>
          </a:prstGeom>
          <a:solidFill>
            <a:srgbClr val="E8770E"/>
          </a:solidFill>
          <a:ln/>
        </p:spPr>
      </p:sp>
      <p:sp>
        <p:nvSpPr>
          <p:cNvPr id="4" name="Text 2"/>
          <p:cNvSpPr/>
          <p:nvPr/>
        </p:nvSpPr>
        <p:spPr>
          <a:xfrm>
            <a:off x="384048" y="237744"/>
            <a:ext cx="2395728" cy="310896"/>
          </a:xfrm>
          <a:prstGeom prst="rect">
            <a:avLst/>
          </a:prstGeom>
          <a:noFill/>
          <a:ln/>
        </p:spPr>
        <p:txBody>
          <a:bodyPr wrap="square" lIns="0" tIns="0" rIns="0" bIns="0" rtlCol="0" anchor="ctr"/>
          <a:lstStyle/>
          <a:p>
            <a:pPr marL="0" indent="0" algn="ctr">
              <a:buNone/>
            </a:pPr>
            <a:r>
              <a:rPr lang="en-US" sz="900" b="1" kern="0" spc="120" dirty="0">
                <a:solidFill>
                  <a:srgbClr val="FFFFFF"/>
                </a:solidFill>
                <a:latin typeface="Calibri" pitchFamily="34" charset="0"/>
                <a:ea typeface="Calibri" pitchFamily="34" charset="-122"/>
                <a:cs typeface="Calibri" pitchFamily="34" charset="-120"/>
              </a:rPr>
              <a:t>BRADFORD VTS TEACHING AIDS</a:t>
            </a:r>
            <a:endParaRPr lang="en-US" sz="900" dirty="0"/>
          </a:p>
        </p:txBody>
      </p:sp>
      <p:sp>
        <p:nvSpPr>
          <p:cNvPr id="5" name="Text 3"/>
          <p:cNvSpPr/>
          <p:nvPr/>
        </p:nvSpPr>
        <p:spPr>
          <a:xfrm>
            <a:off x="914400" y="1783080"/>
            <a:ext cx="7315200" cy="365760"/>
          </a:xfrm>
          <a:prstGeom prst="rect">
            <a:avLst/>
          </a:prstGeom>
          <a:noFill/>
          <a:ln/>
        </p:spPr>
        <p:txBody>
          <a:bodyPr wrap="square" lIns="0" tIns="0" rIns="0" bIns="0" rtlCol="0" anchor="ctr"/>
          <a:lstStyle/>
          <a:p>
            <a:pPr marL="0" indent="0">
              <a:buNone/>
            </a:pPr>
            <a:r>
              <a:rPr lang="en-US" sz="1500" b="1" kern="0" spc="300" dirty="0">
                <a:solidFill>
                  <a:srgbClr val="E8770E"/>
                </a:solidFill>
                <a:latin typeface="Calibri" pitchFamily="34" charset="0"/>
                <a:ea typeface="Calibri" pitchFamily="34" charset="-122"/>
                <a:cs typeface="Calibri" pitchFamily="34" charset="-120"/>
              </a:rPr>
              <a:t>SECTION 1</a:t>
            </a:r>
            <a:endParaRPr lang="en-US" sz="1500" dirty="0"/>
          </a:p>
        </p:txBody>
      </p:sp>
      <p:sp>
        <p:nvSpPr>
          <p:cNvPr id="6" name="Text 4"/>
          <p:cNvSpPr/>
          <p:nvPr/>
        </p:nvSpPr>
        <p:spPr>
          <a:xfrm>
            <a:off x="868680" y="2148840"/>
            <a:ext cx="7680960" cy="1005840"/>
          </a:xfrm>
          <a:prstGeom prst="rect">
            <a:avLst/>
          </a:prstGeom>
          <a:noFill/>
          <a:ln/>
        </p:spPr>
        <p:txBody>
          <a:bodyPr wrap="square" lIns="0" tIns="0" rIns="0" bIns="0" rtlCol="0" anchor="ctr"/>
          <a:lstStyle/>
          <a:p>
            <a:pPr marL="0" indent="0">
              <a:lnSpc>
                <a:spcPct val="95000"/>
              </a:lnSpc>
              <a:buNone/>
            </a:pPr>
            <a:r>
              <a:rPr lang="en-US" sz="4000" b="1" dirty="0">
                <a:solidFill>
                  <a:srgbClr val="FFFFFF"/>
                </a:solidFill>
                <a:latin typeface="Georgia" pitchFamily="34" charset="0"/>
                <a:ea typeface="Georgia" pitchFamily="34" charset="-122"/>
                <a:cs typeface="Georgia" pitchFamily="34" charset="-120"/>
              </a:rPr>
              <a:t>The Red Eye</a:t>
            </a:r>
            <a:endParaRPr lang="en-US" sz="4000" dirty="0"/>
          </a:p>
        </p:txBody>
      </p:sp>
      <p:sp>
        <p:nvSpPr>
          <p:cNvPr id="7" name="Text 5"/>
          <p:cNvSpPr/>
          <p:nvPr/>
        </p:nvSpPr>
        <p:spPr>
          <a:xfrm>
            <a:off x="914400" y="3246120"/>
            <a:ext cx="6949440" cy="731520"/>
          </a:xfrm>
          <a:prstGeom prst="rect">
            <a:avLst/>
          </a:prstGeom>
          <a:noFill/>
          <a:ln/>
        </p:spPr>
        <p:txBody>
          <a:bodyPr wrap="square" lIns="0" tIns="0" rIns="0" bIns="0" rtlCol="0" anchor="ctr"/>
          <a:lstStyle/>
          <a:p>
            <a:pPr marL="0" indent="0">
              <a:lnSpc>
                <a:spcPct val="105000"/>
              </a:lnSpc>
              <a:buNone/>
            </a:pPr>
            <a:r>
              <a:rPr lang="en-US" sz="1400" i="1" dirty="0">
                <a:solidFill>
                  <a:srgbClr val="AEBED0"/>
                </a:solidFill>
                <a:latin typeface="Calibri" pitchFamily="34" charset="0"/>
                <a:ea typeface="Calibri" pitchFamily="34" charset="-122"/>
                <a:cs typeface="Calibri" pitchFamily="34" charset="-120"/>
              </a:rPr>
              <a:t>Common, mostly benign — but a handful are sight-threatening. Pain and reduced vision are your warning lights.</a:t>
            </a:r>
            <a:endParaRPr lang="en-US" sz="1400" dirty="0"/>
          </a:p>
        </p:txBody>
      </p:sp>
      <p:sp>
        <p:nvSpPr>
          <p:cNvPr id="8" name="Shape 6"/>
          <p:cNvSpPr/>
          <p:nvPr/>
        </p:nvSpPr>
        <p:spPr>
          <a:xfrm>
            <a:off x="7178040" y="2011680"/>
            <a:ext cx="1188720" cy="1188720"/>
          </a:xfrm>
          <a:prstGeom prst="ellipse">
            <a:avLst/>
          </a:prstGeom>
          <a:solidFill>
            <a:srgbClr val="16395C"/>
          </a:solidFill>
          <a:ln w="25400">
            <a:solidFill>
              <a:srgbClr val="E8770E"/>
            </a:solidFill>
            <a:prstDash val="solid"/>
          </a:ln>
        </p:spPr>
      </p:sp>
      <p:pic>
        <p:nvPicPr>
          <p:cNvPr id="9" name="Image 0" descr="preencoded.png"/>
          <p:cNvPicPr>
            <a:picLocks noChangeAspect="1"/>
          </p:cNvPicPr>
          <p:nvPr/>
        </p:nvPicPr>
        <p:blipFill>
          <a:blip r:embed="rId3"/>
          <a:stretch>
            <a:fillRect/>
          </a:stretch>
        </p:blipFill>
        <p:spPr>
          <a:xfrm>
            <a:off x="7516368" y="2350008"/>
            <a:ext cx="512064" cy="51206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4818</Words>
  <Application>Microsoft Office PowerPoint</Application>
  <PresentationFormat>On-screen Show (16:9)</PresentationFormat>
  <Paragraphs>650</Paragraphs>
  <Slides>40</Slides>
  <Notes>40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Eyes in General Practice — Bradford VTS Teaching Aids</dc:title>
  <dc:subject>PptxGenJS Presentation</dc:subject>
  <dc:creator>Bradford VTS</dc:creator>
  <cp:lastModifiedBy>Ramesh Mehay</cp:lastModifiedBy>
  <cp:revision>2</cp:revision>
  <dcterms:created xsi:type="dcterms:W3CDTF">2026-06-08T15:40:50Z</dcterms:created>
  <dcterms:modified xsi:type="dcterms:W3CDTF">2026-06-08T16:05:00Z</dcterms:modified>
</cp:coreProperties>
</file>