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anose="00000500000000000000" pitchFamily="2" charset="0"/>
      <p:regular r:id="rId17"/>
      <p:bold r:id="rId18"/>
    </p:embeddedFont>
    <p:embeddedFont>
      <p:font typeface="Open Sans" panose="020B0606030504020204" pitchFamily="34" charset="0"/>
      <p:regular r:id="rId19"/>
      <p:bold r:id="rId20"/>
    </p:embeddedFont>
    <p:embeddedFont>
      <p:font typeface="Roboto" panose="02000000000000000000" pitchFamily="2" charset="0"/>
      <p:regular r:id="rId21"/>
      <p:bold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736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1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1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1.png"/><Relationship Id="rId21" Type="http://schemas.openxmlformats.org/officeDocument/2006/relationships/image" Target="../media/image10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425053"/>
            <a:ext cx="3072259" cy="335905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3862536"/>
            <a:ext cx="5279082" cy="381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8494" y="5913686"/>
            <a:ext cx="4864596" cy="9525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871" y="0"/>
            <a:ext cx="6034980" cy="68580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0"/>
            <a:ext cx="5949553" cy="5884069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5884069"/>
            <a:ext cx="5949553" cy="973782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855" y="6240661"/>
            <a:ext cx="511969" cy="51435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727770" y="479971"/>
            <a:ext cx="286003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1" name="SK-1-text-10"/>
          <p:cNvSpPr/>
          <p:nvPr/>
        </p:nvSpPr>
        <p:spPr>
          <a:xfrm>
            <a:off x="609600" y="1686967"/>
            <a:ext cx="5157192" cy="20984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0021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Retinoblastoma</a:t>
            </a:r>
            <a:endParaRPr lang="en-US" sz="4800" dirty="0"/>
          </a:p>
          <a:p>
            <a:pPr marL="0" indent="0" algn="l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0021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the Red Reflex</a:t>
            </a:r>
            <a:endParaRPr lang="en-US" sz="4800" dirty="0"/>
          </a:p>
          <a:p>
            <a:pPr marL="0" indent="0" algn="l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0021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Primary Care</a:t>
            </a:r>
            <a:endParaRPr lang="en-US" sz="4800" dirty="0"/>
          </a:p>
        </p:txBody>
      </p:sp>
      <p:sp>
        <p:nvSpPr>
          <p:cNvPr id="12" name="SK-1-text-11"/>
          <p:cNvSpPr/>
          <p:nvPr/>
        </p:nvSpPr>
        <p:spPr>
          <a:xfrm>
            <a:off x="597396" y="4416475"/>
            <a:ext cx="5120580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2828"/>
              </a:lnSpc>
            </a:pPr>
            <a:r>
              <a:rPr lang="en-US" sz="2175" dirty="0">
                <a:solidFill>
                  <a:srgbClr val="0021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teaching deck for GP trainees</a:t>
            </a:r>
            <a:endParaRPr lang="en-US" sz="2175" dirty="0"/>
          </a:p>
        </p:txBody>
      </p:sp>
      <p:sp>
        <p:nvSpPr>
          <p:cNvPr id="13" name="SK-1-text-12"/>
          <p:cNvSpPr/>
          <p:nvPr/>
        </p:nvSpPr>
        <p:spPr>
          <a:xfrm>
            <a:off x="609600" y="5294263"/>
            <a:ext cx="1126998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to NICE NG285 2023 standards</a:t>
            </a:r>
            <a:endParaRPr lang="en-US" sz="1800" dirty="0"/>
          </a:p>
        </p:txBody>
      </p:sp>
      <p:sp>
        <p:nvSpPr>
          <p:cNvPr id="14" name="SK-1-text-13"/>
          <p:cNvSpPr/>
          <p:nvPr/>
        </p:nvSpPr>
        <p:spPr>
          <a:xfrm>
            <a:off x="1011882" y="6384727"/>
            <a:ext cx="5385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7B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5" name="SK-1-text-14"/>
          <p:cNvSpPr/>
          <p:nvPr/>
        </p:nvSpPr>
        <p:spPr>
          <a:xfrm>
            <a:off x="4649986" y="6384727"/>
            <a:ext cx="106784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20688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2113"/>
            <a:ext cx="12192000" cy="9758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575965"/>
            <a:ext cx="1121569" cy="370284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440061"/>
            <a:ext cx="1560463" cy="43204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1440061"/>
            <a:ext cx="2462659" cy="43204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6475" y="1440061"/>
            <a:ext cx="19050" cy="437539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034980"/>
            <a:ext cx="12192000" cy="822871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4855369"/>
            <a:ext cx="633859" cy="120699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153" y="5650855"/>
            <a:ext cx="3035796" cy="912019"/>
          </a:xfrm>
          <a:prstGeom prst="rect">
            <a:avLst/>
          </a:prstGeom>
        </p:spPr>
      </p:pic>
      <p:sp>
        <p:nvSpPr>
          <p:cNvPr id="12" name="SK-10-text-11"/>
          <p:cNvSpPr/>
          <p:nvPr/>
        </p:nvSpPr>
        <p:spPr>
          <a:xfrm>
            <a:off x="572988" y="630882"/>
            <a:ext cx="25355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10</a:t>
            </a:r>
            <a:endParaRPr lang="en-US" sz="1650" dirty="0"/>
          </a:p>
        </p:txBody>
      </p:sp>
      <p:sp>
        <p:nvSpPr>
          <p:cNvPr id="13" name="SK-10-text-12"/>
          <p:cNvSpPr/>
          <p:nvPr/>
        </p:nvSpPr>
        <p:spPr>
          <a:xfrm>
            <a:off x="1499592" y="548580"/>
            <a:ext cx="1069240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Top Tips &amp; Common Pitfalls</a:t>
            </a:r>
            <a:endParaRPr lang="en-US" sz="3150" dirty="0"/>
          </a:p>
        </p:txBody>
      </p:sp>
      <p:sp>
        <p:nvSpPr>
          <p:cNvPr id="14" name="SK-10-text-13"/>
          <p:cNvSpPr/>
          <p:nvPr/>
        </p:nvSpPr>
        <p:spPr>
          <a:xfrm>
            <a:off x="6632377" y="651421"/>
            <a:ext cx="5559623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take-home messages for primary care</a:t>
            </a:r>
            <a:endParaRPr lang="en-US" sz="1950" dirty="0"/>
          </a:p>
        </p:txBody>
      </p:sp>
      <p:sp>
        <p:nvSpPr>
          <p:cNvPr id="15" name="SK-10-text-14"/>
          <p:cNvSpPr/>
          <p:nvPr/>
        </p:nvSpPr>
        <p:spPr>
          <a:xfrm>
            <a:off x="524173" y="1515517"/>
            <a:ext cx="3214687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Top Tips</a:t>
            </a:r>
            <a:endParaRPr lang="en-US" sz="2025" dirty="0"/>
          </a:p>
        </p:txBody>
      </p:sp>
      <p:sp>
        <p:nvSpPr>
          <p:cNvPr id="16" name="SK-10-text-15"/>
          <p:cNvSpPr/>
          <p:nvPr/>
        </p:nvSpPr>
        <p:spPr>
          <a:xfrm>
            <a:off x="451098" y="1995636"/>
            <a:ext cx="55228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Red reflex on every squint — Any new squint in a baby or child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have a red reflex test to exclude Rb before assuming it is benign.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451098" y="2626519"/>
            <a:ext cx="530349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White reflex = urgent referral — Leukocoria means a 2-week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 referral immediately, regardless of how well the child appears.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451098" y="3271242"/>
            <a:ext cx="56204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Check both eyes together — Use the Bruckner method;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asymmetry is easier to spot when comparing both eyes simultaneously.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451098" y="3908971"/>
            <a:ext cx="50351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Examine the parent first — Calibrates the normal red reflex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colour for that ethnic group and reassures the child.</a:t>
            </a:r>
            <a:endParaRPr lang="en-US" sz="1350" dirty="0"/>
          </a:p>
        </p:txBody>
      </p:sp>
      <p:sp>
        <p:nvSpPr>
          <p:cNvPr id="20" name="SK-10-text-19"/>
          <p:cNvSpPr/>
          <p:nvPr/>
        </p:nvSpPr>
        <p:spPr>
          <a:xfrm>
            <a:off x="451098" y="4546848"/>
            <a:ext cx="513278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The child looks well — that’s normal — Rb is an intraocular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cancer; children are systemically well until late disease.</a:t>
            </a:r>
            <a:endParaRPr lang="en-US" sz="1350" dirty="0"/>
          </a:p>
        </p:txBody>
      </p:sp>
      <p:sp>
        <p:nvSpPr>
          <p:cNvPr id="21" name="SK-10-text-20"/>
          <p:cNvSpPr/>
          <p:nvPr/>
        </p:nvSpPr>
        <p:spPr>
          <a:xfrm>
            <a:off x="451098" y="5191423"/>
            <a:ext cx="1174090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If in doubt, refer — The cost of a missed Rb is loss of sight or life.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646063" y="6597253"/>
            <a:ext cx="6477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both eyes — asymmetry matters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6400800" y="1515517"/>
            <a:ext cx="537495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✘ Common Pitfalls</a:t>
            </a:r>
            <a:endParaRPr lang="en-US" sz="2025" dirty="0"/>
          </a:p>
        </p:txBody>
      </p:sp>
      <p:sp>
        <p:nvSpPr>
          <p:cNvPr id="24" name="SK-10-text-23"/>
          <p:cNvSpPr/>
          <p:nvPr/>
        </p:nvSpPr>
        <p:spPr>
          <a:xfrm>
            <a:off x="6327577" y="1988790"/>
            <a:ext cx="56204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Skipping the red reflex when parents worry — Parental concern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about eye appearance is always an indication to test — never dismiss it.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6327577" y="2619673"/>
            <a:ext cx="537656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“Squints are common” — not excluding Rb — Strabismus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common, but Rb must be excluded before this reassurance is given.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6327577" y="3257550"/>
            <a:ext cx="546199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Missing leukocoria on photographs — Parents may show you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photo with a white pupil reflex; treat this as a clinical finding.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6327577" y="3888432"/>
            <a:ext cx="552286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Assuming illness is required — Children with Rb appear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systemically well — do not be falsely reassured by a well-looking child.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6327577" y="4498777"/>
            <a:ext cx="5218063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Relaxing because the 2WW seems manageable — Flag Rb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referrals as urgent, track them, and consider phoning the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ophthalmology department directly.</a:t>
            </a:r>
            <a:endParaRPr lang="en-US" sz="1350" dirty="0"/>
          </a:p>
        </p:txBody>
      </p:sp>
      <p:sp>
        <p:nvSpPr>
          <p:cNvPr id="29" name="SK-10-text-28"/>
          <p:cNvSpPr/>
          <p:nvPr/>
        </p:nvSpPr>
        <p:spPr>
          <a:xfrm>
            <a:off x="6327577" y="5253186"/>
            <a:ext cx="5498455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Not counselling Rb survivors — Long-term cancer surveillance is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essential; ensure this is documented in discharge summaries and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 records.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4072086" y="6185892"/>
            <a:ext cx="4035475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 with Rb often appear completely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 — the eye is the only clue.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9265890" y="6199584"/>
            <a:ext cx="29261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www.bradfordvts.co.uk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9838879" y="6418957"/>
            <a:ext cx="235312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NG285 2023 · May 2026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10180290" y="6645325"/>
            <a:ext cx="201171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Source: CHECT, NICE NG12/NG285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529209"/>
            <a:ext cx="4413498" cy="10284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878955"/>
            <a:ext cx="2548086" cy="163219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878955"/>
            <a:ext cx="2548086" cy="68461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6682" y="2811661"/>
            <a:ext cx="1145977" cy="30167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5875" y="1878955"/>
            <a:ext cx="2548086" cy="1632198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875" y="1878955"/>
            <a:ext cx="2548086" cy="68461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20753" y="2811661"/>
            <a:ext cx="1145977" cy="30167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1878955"/>
            <a:ext cx="2548086" cy="1632198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094" y="1878955"/>
            <a:ext cx="2548086" cy="68461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24973" y="2811661"/>
            <a:ext cx="1145977" cy="301675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34165" y="1878955"/>
            <a:ext cx="2548086" cy="163219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4165" y="1878955"/>
            <a:ext cx="2548086" cy="68461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29192" y="2811661"/>
            <a:ext cx="1145977" cy="301675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88856" y="3737521"/>
            <a:ext cx="14288" cy="246191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89977" y="3785592"/>
            <a:ext cx="1292275" cy="281136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6368" y="6521648"/>
            <a:ext cx="11094700" cy="27842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41161" y="5074890"/>
            <a:ext cx="1950690" cy="1782961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7577" y="3716982"/>
            <a:ext cx="390079" cy="418207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655" y="3758059"/>
            <a:ext cx="341263" cy="342900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597396" y="438894"/>
            <a:ext cx="6851898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Understanding Retinoblastoma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Epidemiology</a:t>
            </a:r>
            <a:endParaRPr lang="en-US" sz="3300" dirty="0"/>
          </a:p>
        </p:txBody>
      </p:sp>
      <p:sp>
        <p:nvSpPr>
          <p:cNvPr id="23" name="SK-2-text-22"/>
          <p:cNvSpPr/>
          <p:nvPr/>
        </p:nvSpPr>
        <p:spPr>
          <a:xfrm>
            <a:off x="6183511" y="1124694"/>
            <a:ext cx="53987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“The most common intraocular malignancy in children”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1142405" y="2016175"/>
            <a:ext cx="150673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— Incidence</a:t>
            </a:r>
            <a:endParaRPr lang="en-US" sz="1650" dirty="0"/>
          </a:p>
        </p:txBody>
      </p:sp>
      <p:sp>
        <p:nvSpPr>
          <p:cNvPr id="25" name="SK-2-text-24"/>
          <p:cNvSpPr/>
          <p:nvPr/>
        </p:nvSpPr>
        <p:spPr>
          <a:xfrm>
            <a:off x="641300" y="2338536"/>
            <a:ext cx="250894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 in 20,000</a:t>
            </a:r>
            <a:endParaRPr lang="en-US" sz="3225" dirty="0"/>
          </a:p>
        </p:txBody>
      </p:sp>
      <p:sp>
        <p:nvSpPr>
          <p:cNvPr id="26" name="SK-2-text-25"/>
          <p:cNvSpPr/>
          <p:nvPr/>
        </p:nvSpPr>
        <p:spPr>
          <a:xfrm>
            <a:off x="1354336" y="2859732"/>
            <a:ext cx="10949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 births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1322636" y="3175248"/>
            <a:ext cx="11706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UK incidence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3727103" y="2016175"/>
            <a:ext cx="19335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— Annual Cases</a:t>
            </a:r>
            <a:endParaRPr lang="en-US" sz="1650" dirty="0"/>
          </a:p>
        </p:txBody>
      </p:sp>
      <p:sp>
        <p:nvSpPr>
          <p:cNvPr id="29" name="SK-2-text-28"/>
          <p:cNvSpPr/>
          <p:nvPr/>
        </p:nvSpPr>
        <p:spPr>
          <a:xfrm>
            <a:off x="3896469" y="2338536"/>
            <a:ext cx="158234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40–50</a:t>
            </a:r>
            <a:endParaRPr lang="en-US" sz="3225" dirty="0"/>
          </a:p>
        </p:txBody>
      </p:sp>
      <p:sp>
        <p:nvSpPr>
          <p:cNvPr id="30" name="SK-2-text-29"/>
          <p:cNvSpPr/>
          <p:nvPr/>
        </p:nvSpPr>
        <p:spPr>
          <a:xfrm>
            <a:off x="3863961" y="2856533"/>
            <a:ext cx="169232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cases/</a:t>
            </a:r>
            <a:r>
              <a:rPr lang="en-US" sz="12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yr</a:t>
            </a:r>
            <a:endParaRPr lang="en-US" sz="1200" dirty="0"/>
          </a:p>
        </p:txBody>
      </p:sp>
      <p:sp>
        <p:nvSpPr>
          <p:cNvPr id="31" name="SK-2-text-30"/>
          <p:cNvSpPr/>
          <p:nvPr/>
        </p:nvSpPr>
        <p:spPr>
          <a:xfrm>
            <a:off x="3992612" y="3175248"/>
            <a:ext cx="140240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United Kingdom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787307" y="2016175"/>
            <a:ext cx="1397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— Survival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6920061" y="2338536"/>
            <a:ext cx="110698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98%</a:t>
            </a:r>
            <a:endParaRPr lang="en-US" sz="3225" dirty="0"/>
          </a:p>
        </p:txBody>
      </p:sp>
      <p:sp>
        <p:nvSpPr>
          <p:cNvPr id="34" name="SK-2-text-33"/>
          <p:cNvSpPr/>
          <p:nvPr/>
        </p:nvSpPr>
        <p:spPr>
          <a:xfrm>
            <a:off x="6804273" y="2866579"/>
            <a:ext cx="13509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survival rate</a:t>
            </a:r>
            <a:endParaRPr lang="en-US" sz="1050" dirty="0"/>
          </a:p>
        </p:txBody>
      </p:sp>
      <p:sp>
        <p:nvSpPr>
          <p:cNvPr id="35" name="SK-2-text-34"/>
          <p:cNvSpPr/>
          <p:nvPr/>
        </p:nvSpPr>
        <p:spPr>
          <a:xfrm>
            <a:off x="6369993" y="3175248"/>
            <a:ext cx="220712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timely diagnosis (UK)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9798695" y="2016175"/>
            <a:ext cx="97035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— Age</a:t>
            </a:r>
            <a:endParaRPr lang="en-US" sz="1650" dirty="0"/>
          </a:p>
        </p:txBody>
      </p:sp>
      <p:sp>
        <p:nvSpPr>
          <p:cNvPr id="37" name="SK-2-text-36"/>
          <p:cNvSpPr/>
          <p:nvPr/>
        </p:nvSpPr>
        <p:spPr>
          <a:xfrm>
            <a:off x="9529167" y="2345382"/>
            <a:ext cx="152147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225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&lt;5 yrs</a:t>
            </a:r>
            <a:endParaRPr lang="en-US" sz="3225" dirty="0"/>
          </a:p>
        </p:txBody>
      </p:sp>
      <p:sp>
        <p:nvSpPr>
          <p:cNvPr id="38" name="SK-2-text-37"/>
          <p:cNvSpPr/>
          <p:nvPr/>
        </p:nvSpPr>
        <p:spPr>
          <a:xfrm>
            <a:off x="9608344" y="2873425"/>
            <a:ext cx="136311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age of onset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9271695" y="3175248"/>
            <a:ext cx="202421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retina matures ~5 years</a:t>
            </a:r>
            <a:endParaRPr lang="en-US" sz="1350" dirty="0"/>
          </a:p>
        </p:txBody>
      </p:sp>
      <p:sp>
        <p:nvSpPr>
          <p:cNvPr id="40" name="SK-2-text-39"/>
          <p:cNvSpPr/>
          <p:nvPr/>
        </p:nvSpPr>
        <p:spPr>
          <a:xfrm>
            <a:off x="1048494" y="3764905"/>
            <a:ext cx="776192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Retinoblastoma?</a:t>
            </a:r>
            <a:endParaRPr lang="en-US" sz="2175" dirty="0"/>
          </a:p>
        </p:txBody>
      </p:sp>
      <p:sp>
        <p:nvSpPr>
          <p:cNvPr id="41" name="SK-2-text-40"/>
          <p:cNvSpPr/>
          <p:nvPr/>
        </p:nvSpPr>
        <p:spPr>
          <a:xfrm>
            <a:off x="1036290" y="4196953"/>
            <a:ext cx="413295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Malignant tumour of the retina — the most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intraocular cancer in children</a:t>
            </a:r>
            <a:endParaRPr lang="en-US" sz="1500" dirty="0"/>
          </a:p>
        </p:txBody>
      </p:sp>
      <p:sp>
        <p:nvSpPr>
          <p:cNvPr id="42" name="SK-2-text-41"/>
          <p:cNvSpPr/>
          <p:nvPr/>
        </p:nvSpPr>
        <p:spPr>
          <a:xfrm>
            <a:off x="1048494" y="4759375"/>
            <a:ext cx="9391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Accounts for 3% of all childhood cancers</a:t>
            </a:r>
            <a:endParaRPr lang="en-US" sz="1500" dirty="0"/>
          </a:p>
        </p:txBody>
      </p:sp>
      <p:sp>
        <p:nvSpPr>
          <p:cNvPr id="43" name="SK-2-text-42"/>
          <p:cNvSpPr/>
          <p:nvPr/>
        </p:nvSpPr>
        <p:spPr>
          <a:xfrm>
            <a:off x="1048494" y="5081736"/>
            <a:ext cx="10763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Unilateral in 60% of cases; bilateral in 40%</a:t>
            </a:r>
            <a:endParaRPr lang="en-US" sz="1500" dirty="0"/>
          </a:p>
        </p:txBody>
      </p:sp>
      <p:sp>
        <p:nvSpPr>
          <p:cNvPr id="44" name="SK-2-text-43"/>
          <p:cNvSpPr/>
          <p:nvPr/>
        </p:nvSpPr>
        <p:spPr>
          <a:xfrm>
            <a:off x="1048494" y="5410944"/>
            <a:ext cx="78676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gender or racial predisposition</a:t>
            </a:r>
            <a:endParaRPr lang="en-US" sz="1500" dirty="0"/>
          </a:p>
        </p:txBody>
      </p:sp>
      <p:sp>
        <p:nvSpPr>
          <p:cNvPr id="45" name="SK-2-text-44"/>
          <p:cNvSpPr/>
          <p:nvPr/>
        </p:nvSpPr>
        <p:spPr>
          <a:xfrm>
            <a:off x="1048494" y="5733157"/>
            <a:ext cx="473035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Life-threatening if untreated or diagnosed late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highly curable when caught early</a:t>
            </a:r>
            <a:endParaRPr lang="en-US" sz="1500" dirty="0"/>
          </a:p>
        </p:txBody>
      </p:sp>
      <p:sp>
        <p:nvSpPr>
          <p:cNvPr id="46" name="SK-2-text-45"/>
          <p:cNvSpPr/>
          <p:nvPr/>
        </p:nvSpPr>
        <p:spPr>
          <a:xfrm>
            <a:off x="6815286" y="3771900"/>
            <a:ext cx="477869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1D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Heritable Form</a:t>
            </a:r>
            <a:endParaRPr lang="en-US" sz="2175" dirty="0"/>
          </a:p>
        </p:txBody>
      </p:sp>
      <p:sp>
        <p:nvSpPr>
          <p:cNvPr id="47" name="SK-2-text-46"/>
          <p:cNvSpPr/>
          <p:nvPr/>
        </p:nvSpPr>
        <p:spPr>
          <a:xfrm>
            <a:off x="10295930" y="3819823"/>
            <a:ext cx="123170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45% of cases</a:t>
            </a:r>
            <a:endParaRPr lang="en-US" sz="1350" dirty="0"/>
          </a:p>
        </p:txBody>
      </p:sp>
      <p:sp>
        <p:nvSpPr>
          <p:cNvPr id="48" name="SK-2-text-47"/>
          <p:cNvSpPr/>
          <p:nvPr/>
        </p:nvSpPr>
        <p:spPr>
          <a:xfrm>
            <a:off x="6803082" y="4196953"/>
            <a:ext cx="473035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Autosomal dominant — mutation in the RB1 gene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(both alleles must be inactivated)</a:t>
            </a:r>
            <a:endParaRPr lang="en-US" sz="1500" dirty="0"/>
          </a:p>
        </p:txBody>
      </p:sp>
      <p:sp>
        <p:nvSpPr>
          <p:cNvPr id="49" name="SK-2-text-48"/>
          <p:cNvSpPr/>
          <p:nvPr/>
        </p:nvSpPr>
        <p:spPr>
          <a:xfrm>
            <a:off x="6803082" y="4759375"/>
            <a:ext cx="45840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Child inheriting altered RB1 gene: ~90% chance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developing Rb</a:t>
            </a:r>
            <a:endParaRPr lang="en-US" sz="1500" dirty="0"/>
          </a:p>
        </p:txBody>
      </p:sp>
      <p:sp>
        <p:nvSpPr>
          <p:cNvPr id="50" name="SK-2-text-49"/>
          <p:cNvSpPr/>
          <p:nvPr/>
        </p:nvSpPr>
        <p:spPr>
          <a:xfrm>
            <a:off x="6803082" y="5328642"/>
            <a:ext cx="463287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Genetic counselling recommended for survivors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planning families</a:t>
            </a:r>
            <a:endParaRPr lang="en-US" sz="1500" dirty="0"/>
          </a:p>
        </p:txBody>
      </p:sp>
      <p:sp>
        <p:nvSpPr>
          <p:cNvPr id="51" name="SK-2-text-50"/>
          <p:cNvSpPr/>
          <p:nvPr/>
        </p:nvSpPr>
        <p:spPr>
          <a:xfrm>
            <a:off x="6803082" y="5890915"/>
            <a:ext cx="512058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Heritable Rb carries increased risk of second primary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cancers (sarcomas, 5–25 years post-treatment)</a:t>
            </a:r>
            <a:endParaRPr lang="en-US" sz="1500" dirty="0"/>
          </a:p>
        </p:txBody>
      </p:sp>
      <p:sp>
        <p:nvSpPr>
          <p:cNvPr id="52" name="SK-2-text-51"/>
          <p:cNvSpPr/>
          <p:nvPr/>
        </p:nvSpPr>
        <p:spPr>
          <a:xfrm>
            <a:off x="487561" y="6604248"/>
            <a:ext cx="11414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Retinoblastoma &amp; the Red Reflex in Primary Care</a:t>
            </a:r>
            <a:endParaRPr lang="en-US" sz="1200" dirty="0"/>
          </a:p>
        </p:txBody>
      </p:sp>
      <p:sp>
        <p:nvSpPr>
          <p:cNvPr id="53" name="SK-2-text-52"/>
          <p:cNvSpPr/>
          <p:nvPr/>
        </p:nvSpPr>
        <p:spPr>
          <a:xfrm>
            <a:off x="5850582" y="6617940"/>
            <a:ext cx="46627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/ 10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90" y="1037034"/>
            <a:ext cx="7437090" cy="381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2988" y="1037034"/>
            <a:ext cx="3511153" cy="381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894" y="1666429"/>
            <a:ext cx="3633192" cy="2317998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3294" y="1666429"/>
            <a:ext cx="1804392" cy="40451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2628602"/>
            <a:ext cx="3169890" cy="952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1666429"/>
            <a:ext cx="3633192" cy="231799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81600" y="1666429"/>
            <a:ext cx="1804392" cy="40451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8777" y="2628602"/>
            <a:ext cx="3169890" cy="952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5192" y="1666429"/>
            <a:ext cx="3499098" cy="2317998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53" y="4238179"/>
            <a:ext cx="2718792" cy="30852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3153" y="4546848"/>
            <a:ext cx="2718792" cy="1008013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91780" y="4238179"/>
            <a:ext cx="2730996" cy="308521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91780" y="4546848"/>
            <a:ext cx="2730996" cy="100801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44667" y="4238179"/>
            <a:ext cx="2718792" cy="308521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44667" y="4546848"/>
            <a:ext cx="2718792" cy="1008013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85498" y="4238179"/>
            <a:ext cx="2718792" cy="308521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85498" y="4546848"/>
            <a:ext cx="2718792" cy="1008013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3153" y="5746998"/>
            <a:ext cx="11240988" cy="740569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063" y="5836146"/>
            <a:ext cx="524173" cy="541734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77059" y="4642842"/>
            <a:ext cx="475357" cy="260598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267" y="4594771"/>
            <a:ext cx="377875" cy="356592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92988" y="1261765"/>
            <a:ext cx="3535561" cy="2393305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78588" y="3442692"/>
            <a:ext cx="475357" cy="438894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25875" y="3579763"/>
            <a:ext cx="524173" cy="281136"/>
          </a:xfrm>
          <a:prstGeom prst="rect">
            <a:avLst/>
          </a:prstGeom>
        </p:spPr>
      </p:pic>
      <p:sp>
        <p:nvSpPr>
          <p:cNvPr id="28" name="SK-3-text-27"/>
          <p:cNvSpPr/>
          <p:nvPr/>
        </p:nvSpPr>
        <p:spPr>
          <a:xfrm>
            <a:off x="475357" y="452586"/>
            <a:ext cx="1171664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8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Presenting Features</a:t>
            </a:r>
            <a:endParaRPr lang="en-US" sz="3750" dirty="0"/>
          </a:p>
        </p:txBody>
      </p:sp>
      <p:sp>
        <p:nvSpPr>
          <p:cNvPr id="29" name="SK-3-text-28"/>
          <p:cNvSpPr/>
          <p:nvPr/>
        </p:nvSpPr>
        <p:spPr>
          <a:xfrm>
            <a:off x="451098" y="1206996"/>
            <a:ext cx="11740902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child often appears systemically well — signs are limited to the eye</a:t>
            </a:r>
            <a:endParaRPr lang="en-US" sz="1800" dirty="0"/>
          </a:p>
        </p:txBody>
      </p:sp>
      <p:sp>
        <p:nvSpPr>
          <p:cNvPr id="30" name="SK-3-text-29"/>
          <p:cNvSpPr/>
          <p:nvPr/>
        </p:nvSpPr>
        <p:spPr>
          <a:xfrm>
            <a:off x="1511796" y="1741884"/>
            <a:ext cx="32642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SIGN</a:t>
            </a:r>
            <a:endParaRPr lang="en-US" sz="1725" dirty="0"/>
          </a:p>
        </p:txBody>
      </p:sp>
      <p:sp>
        <p:nvSpPr>
          <p:cNvPr id="31" name="SK-3-text-30"/>
          <p:cNvSpPr/>
          <p:nvPr/>
        </p:nvSpPr>
        <p:spPr>
          <a:xfrm>
            <a:off x="1548259" y="2194471"/>
            <a:ext cx="35718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8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Leukocoria</a:t>
            </a:r>
            <a:endParaRPr lang="en-US" sz="2250" dirty="0"/>
          </a:p>
        </p:txBody>
      </p:sp>
      <p:sp>
        <p:nvSpPr>
          <p:cNvPr id="32" name="SK-3-text-31"/>
          <p:cNvSpPr/>
          <p:nvPr/>
        </p:nvSpPr>
        <p:spPr>
          <a:xfrm>
            <a:off x="670471" y="2736205"/>
            <a:ext cx="3108871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White pupillary reflex — ‘cat’s eye’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appearance</a:t>
            </a:r>
            <a:endParaRPr lang="en-US" sz="1650" dirty="0"/>
          </a:p>
        </p:txBody>
      </p:sp>
      <p:sp>
        <p:nvSpPr>
          <p:cNvPr id="33" name="SK-3-text-32"/>
          <p:cNvSpPr/>
          <p:nvPr/>
        </p:nvSpPr>
        <p:spPr>
          <a:xfrm>
            <a:off x="670471" y="3332857"/>
            <a:ext cx="2730996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noticed first in dim light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flash photographs</a:t>
            </a:r>
            <a:endParaRPr lang="en-US" sz="1650" dirty="0"/>
          </a:p>
        </p:txBody>
      </p:sp>
      <p:sp>
        <p:nvSpPr>
          <p:cNvPr id="34" name="SK-3-text-33"/>
          <p:cNvSpPr/>
          <p:nvPr/>
        </p:nvSpPr>
        <p:spPr>
          <a:xfrm>
            <a:off x="5339953" y="1748730"/>
            <a:ext cx="32642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PRIMARY SIGN</a:t>
            </a:r>
            <a:endParaRPr lang="en-US" sz="1725" dirty="0"/>
          </a:p>
        </p:txBody>
      </p:sp>
      <p:sp>
        <p:nvSpPr>
          <p:cNvPr id="35" name="SK-3-text-34"/>
          <p:cNvSpPr/>
          <p:nvPr/>
        </p:nvSpPr>
        <p:spPr>
          <a:xfrm>
            <a:off x="4815780" y="2194471"/>
            <a:ext cx="665797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8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Strabismus (Squint)</a:t>
            </a:r>
            <a:endParaRPr lang="en-US" sz="2250" dirty="0"/>
          </a:p>
        </p:txBody>
      </p:sp>
      <p:sp>
        <p:nvSpPr>
          <p:cNvPr id="36" name="SK-3-text-35"/>
          <p:cNvSpPr/>
          <p:nvPr/>
        </p:nvSpPr>
        <p:spPr>
          <a:xfrm>
            <a:off x="4510980" y="2756892"/>
            <a:ext cx="768102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new squint in a baby or child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4510980" y="3147715"/>
            <a:ext cx="76485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reflex test mandatory — Rb</a:t>
            </a:r>
            <a:endParaRPr lang="en-US" sz="1650" dirty="0"/>
          </a:p>
        </p:txBody>
      </p:sp>
      <p:sp>
        <p:nvSpPr>
          <p:cNvPr id="38" name="SK-3-text-37"/>
          <p:cNvSpPr/>
          <p:nvPr/>
        </p:nvSpPr>
        <p:spPr>
          <a:xfrm>
            <a:off x="4510980" y="3415159"/>
            <a:ext cx="41281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excluded</a:t>
            </a:r>
            <a:endParaRPr lang="en-US" sz="1650" dirty="0"/>
          </a:p>
        </p:txBody>
      </p:sp>
      <p:sp>
        <p:nvSpPr>
          <p:cNvPr id="39" name="SK-3-text-38"/>
          <p:cNvSpPr/>
          <p:nvPr/>
        </p:nvSpPr>
        <p:spPr>
          <a:xfrm>
            <a:off x="8241655" y="3737521"/>
            <a:ext cx="39503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Leukocoria — note asymmetric pupillary reflex</a:t>
            </a:r>
            <a:endParaRPr lang="en-US" sz="1425" dirty="0"/>
          </a:p>
        </p:txBody>
      </p:sp>
      <p:sp>
        <p:nvSpPr>
          <p:cNvPr id="40" name="SK-3-text-39"/>
          <p:cNvSpPr/>
          <p:nvPr/>
        </p:nvSpPr>
        <p:spPr>
          <a:xfrm>
            <a:off x="1548259" y="4265563"/>
            <a:ext cx="15382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1</a:t>
            </a:r>
            <a:endParaRPr lang="en-US" sz="1425" dirty="0"/>
          </a:p>
        </p:txBody>
      </p:sp>
      <p:sp>
        <p:nvSpPr>
          <p:cNvPr id="41" name="SK-3-text-40"/>
          <p:cNvSpPr/>
          <p:nvPr/>
        </p:nvSpPr>
        <p:spPr>
          <a:xfrm>
            <a:off x="1084957" y="4649688"/>
            <a:ext cx="484155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Iris Colour Change</a:t>
            </a:r>
            <a:endParaRPr lang="en-US" sz="1725" dirty="0"/>
          </a:p>
        </p:txBody>
      </p:sp>
      <p:sp>
        <p:nvSpPr>
          <p:cNvPr id="42" name="SK-3-text-41"/>
          <p:cNvSpPr/>
          <p:nvPr/>
        </p:nvSpPr>
        <p:spPr>
          <a:xfrm>
            <a:off x="572988" y="4999434"/>
            <a:ext cx="747426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 in one iris or part of iris</a:t>
            </a:r>
            <a:endParaRPr lang="en-US" sz="1425" dirty="0"/>
          </a:p>
        </p:txBody>
      </p:sp>
      <p:sp>
        <p:nvSpPr>
          <p:cNvPr id="43" name="SK-3-text-42"/>
          <p:cNvSpPr/>
          <p:nvPr/>
        </p:nvSpPr>
        <p:spPr>
          <a:xfrm>
            <a:off x="4376886" y="4265563"/>
            <a:ext cx="15382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2</a:t>
            </a:r>
            <a:endParaRPr lang="en-US" sz="1425" dirty="0"/>
          </a:p>
        </p:txBody>
      </p:sp>
      <p:sp>
        <p:nvSpPr>
          <p:cNvPr id="44" name="SK-3-text-43"/>
          <p:cNvSpPr/>
          <p:nvPr/>
        </p:nvSpPr>
        <p:spPr>
          <a:xfrm>
            <a:off x="3876973" y="4649688"/>
            <a:ext cx="510444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Ocular Inflammation</a:t>
            </a:r>
            <a:endParaRPr lang="en-US" sz="1725" dirty="0"/>
          </a:p>
        </p:txBody>
      </p:sp>
      <p:sp>
        <p:nvSpPr>
          <p:cNvPr id="45" name="SK-3-text-44"/>
          <p:cNvSpPr/>
          <p:nvPr/>
        </p:nvSpPr>
        <p:spPr>
          <a:xfrm>
            <a:off x="3352800" y="5006280"/>
            <a:ext cx="26089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Redness, swelling, or pressure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around eye — no infection found</a:t>
            </a:r>
            <a:endParaRPr lang="en-US" sz="1350" dirty="0"/>
          </a:p>
        </p:txBody>
      </p:sp>
      <p:sp>
        <p:nvSpPr>
          <p:cNvPr id="46" name="SK-3-text-45"/>
          <p:cNvSpPr/>
          <p:nvPr/>
        </p:nvSpPr>
        <p:spPr>
          <a:xfrm>
            <a:off x="7266384" y="4265563"/>
            <a:ext cx="15382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3</a:t>
            </a:r>
            <a:endParaRPr lang="en-US" sz="1425" dirty="0"/>
          </a:p>
        </p:txBody>
      </p:sp>
      <p:sp>
        <p:nvSpPr>
          <p:cNvPr id="47" name="SK-3-text-46"/>
          <p:cNvSpPr/>
          <p:nvPr/>
        </p:nvSpPr>
        <p:spPr>
          <a:xfrm>
            <a:off x="6547098" y="4649688"/>
            <a:ext cx="53673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Vision Deterioration</a:t>
            </a:r>
            <a:endParaRPr lang="en-US" sz="1725" dirty="0"/>
          </a:p>
        </p:txBody>
      </p:sp>
      <p:sp>
        <p:nvSpPr>
          <p:cNvPr id="48" name="SK-3-text-47"/>
          <p:cNvSpPr/>
          <p:nvPr/>
        </p:nvSpPr>
        <p:spPr>
          <a:xfrm>
            <a:off x="6351984" y="5006280"/>
            <a:ext cx="23895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vision in one or both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eyes, or poor vision from birth</a:t>
            </a:r>
            <a:endParaRPr lang="en-US" sz="1350" dirty="0"/>
          </a:p>
        </p:txBody>
      </p:sp>
      <p:sp>
        <p:nvSpPr>
          <p:cNvPr id="49" name="SK-3-text-48"/>
          <p:cNvSpPr/>
          <p:nvPr/>
        </p:nvSpPr>
        <p:spPr>
          <a:xfrm>
            <a:off x="10107067" y="4272409"/>
            <a:ext cx="15382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 4</a:t>
            </a:r>
            <a:endParaRPr lang="en-US" sz="1425" dirty="0"/>
          </a:p>
        </p:txBody>
      </p:sp>
      <p:sp>
        <p:nvSpPr>
          <p:cNvPr id="50" name="SK-3-text-49"/>
          <p:cNvSpPr/>
          <p:nvPr/>
        </p:nvSpPr>
        <p:spPr>
          <a:xfrm>
            <a:off x="9826675" y="4656534"/>
            <a:ext cx="23653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Nystagmus</a:t>
            </a:r>
            <a:endParaRPr lang="en-US" sz="1725" dirty="0"/>
          </a:p>
        </p:txBody>
      </p:sp>
      <p:sp>
        <p:nvSpPr>
          <p:cNvPr id="51" name="SK-3-text-50"/>
          <p:cNvSpPr/>
          <p:nvPr/>
        </p:nvSpPr>
        <p:spPr>
          <a:xfrm>
            <a:off x="9278094" y="5006280"/>
            <a:ext cx="2194471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Wandering or unsteady eye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movements</a:t>
            </a:r>
            <a:endParaRPr lang="en-US" sz="1350" dirty="0"/>
          </a:p>
        </p:txBody>
      </p:sp>
      <p:sp>
        <p:nvSpPr>
          <p:cNvPr id="52" name="SK-3-text-51"/>
          <p:cNvSpPr/>
          <p:nvPr/>
        </p:nvSpPr>
        <p:spPr>
          <a:xfrm>
            <a:off x="1316682" y="6000750"/>
            <a:ext cx="1087531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ONE of these signs warrants a red reflex test — parental concern alone is sufficient reason to examine</a:t>
            </a:r>
            <a:endParaRPr lang="en-US" sz="1650" dirty="0"/>
          </a:p>
        </p:txBody>
      </p:sp>
      <p:sp>
        <p:nvSpPr>
          <p:cNvPr id="53" name="SK-3-text-52"/>
          <p:cNvSpPr/>
          <p:nvPr/>
        </p:nvSpPr>
        <p:spPr>
          <a:xfrm>
            <a:off x="426690" y="6604248"/>
            <a:ext cx="6964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*Bradford VTS · www.bradfordvts.co.uk</a:t>
            </a:r>
            <a:endParaRPr lang="en-US" sz="1200" dirty="0"/>
          </a:p>
        </p:txBody>
      </p:sp>
      <p:sp>
        <p:nvSpPr>
          <p:cNvPr id="54" name="SK-3-text-53"/>
          <p:cNvSpPr/>
          <p:nvPr/>
        </p:nvSpPr>
        <p:spPr>
          <a:xfrm>
            <a:off x="11094690" y="6604248"/>
            <a:ext cx="109731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973782"/>
            <a:ext cx="1609279" cy="95994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556742"/>
            <a:ext cx="438894" cy="24675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2400300"/>
            <a:ext cx="438894" cy="24675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3243709"/>
            <a:ext cx="438894" cy="24675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4087267"/>
            <a:ext cx="438894" cy="246757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4930825"/>
            <a:ext cx="438894" cy="246757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5774382"/>
            <a:ext cx="438894" cy="246757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7161" y="2093714"/>
            <a:ext cx="6949380" cy="95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7161" y="2937272"/>
            <a:ext cx="6949380" cy="952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7161" y="3780830"/>
            <a:ext cx="6949380" cy="95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161" y="4624388"/>
            <a:ext cx="6949380" cy="9525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7161" y="5467796"/>
            <a:ext cx="6949380" cy="952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8580" y="1371600"/>
            <a:ext cx="3742879" cy="1494979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7953" y="4299794"/>
            <a:ext cx="3413671" cy="1894432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2761" y="6549330"/>
            <a:ext cx="12009090" cy="308521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911780" y="5314950"/>
            <a:ext cx="1280071" cy="123438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80784" y="1398984"/>
            <a:ext cx="3706267" cy="1440061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10997059" y="130225"/>
            <a:ext cx="11949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8C8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Page 4 of 10</a:t>
            </a:r>
            <a:endParaRPr lang="en-US" sz="1650" dirty="0"/>
          </a:p>
        </p:txBody>
      </p:sp>
      <p:sp>
        <p:nvSpPr>
          <p:cNvPr id="24" name="SK-4-text-23"/>
          <p:cNvSpPr/>
          <p:nvPr/>
        </p:nvSpPr>
        <p:spPr>
          <a:xfrm>
            <a:off x="463153" y="397669"/>
            <a:ext cx="1172884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B4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‘Red Reflex Test Technique’</a:t>
            </a:r>
            <a:endParaRPr lang="en-US" sz="3450" dirty="0"/>
          </a:p>
        </p:txBody>
      </p:sp>
      <p:sp>
        <p:nvSpPr>
          <p:cNvPr id="25" name="SK-4-text-24"/>
          <p:cNvSpPr/>
          <p:nvPr/>
        </p:nvSpPr>
        <p:spPr>
          <a:xfrm>
            <a:off x="499765" y="1398984"/>
            <a:ext cx="461391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① Dim the room</a:t>
            </a:r>
            <a:endParaRPr lang="en-US" sz="2100" dirty="0"/>
          </a:p>
        </p:txBody>
      </p:sp>
      <p:sp>
        <p:nvSpPr>
          <p:cNvPr id="26" name="SK-4-text-25"/>
          <p:cNvSpPr/>
          <p:nvPr/>
        </p:nvSpPr>
        <p:spPr>
          <a:xfrm>
            <a:off x="1097161" y="1721346"/>
            <a:ext cx="1109483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ambient light — enhances pupillary reflex visibility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499765" y="2249388"/>
            <a:ext cx="116922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② Sit at arm’s length, face the child and parent</a:t>
            </a:r>
            <a:endParaRPr lang="en-US" sz="2100" dirty="0"/>
          </a:p>
        </p:txBody>
      </p:sp>
      <p:sp>
        <p:nvSpPr>
          <p:cNvPr id="28" name="SK-4-text-27"/>
          <p:cNvSpPr/>
          <p:nvPr/>
        </p:nvSpPr>
        <p:spPr>
          <a:xfrm>
            <a:off x="1109365" y="2564755"/>
            <a:ext cx="1108263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Ophthalmoscope at zero focus, halogen light preferred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499765" y="3086100"/>
            <a:ext cx="845439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③ Examine the parent first</a:t>
            </a:r>
            <a:endParaRPr lang="en-US" sz="2100" dirty="0"/>
          </a:p>
        </p:txBody>
      </p:sp>
      <p:sp>
        <p:nvSpPr>
          <p:cNvPr id="30" name="SK-4-text-29"/>
          <p:cNvSpPr/>
          <p:nvPr/>
        </p:nvSpPr>
        <p:spPr>
          <a:xfrm>
            <a:off x="1109365" y="3408313"/>
            <a:ext cx="110826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Calibrates normal reflex for that ethnic group — and reassures the child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499765" y="3915817"/>
            <a:ext cx="116922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④ Examine the child — both eyes simultaneously (Bruckner method)</a:t>
            </a:r>
            <a:endParaRPr lang="en-US" sz="2100" dirty="0"/>
          </a:p>
        </p:txBody>
      </p:sp>
      <p:sp>
        <p:nvSpPr>
          <p:cNvPr id="32" name="SK-4-text-31"/>
          <p:cNvSpPr/>
          <p:nvPr/>
        </p:nvSpPr>
        <p:spPr>
          <a:xfrm>
            <a:off x="1109365" y="4251871"/>
            <a:ext cx="110826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 for equal, symmetric orange-red reflex in both pupils</a:t>
            </a:r>
            <a:endParaRPr lang="en-US" sz="1650" dirty="0"/>
          </a:p>
        </p:txBody>
      </p:sp>
      <p:sp>
        <p:nvSpPr>
          <p:cNvPr id="33" name="SK-4-text-32"/>
          <p:cNvSpPr/>
          <p:nvPr/>
        </p:nvSpPr>
        <p:spPr>
          <a:xfrm>
            <a:off x="499765" y="4759375"/>
            <a:ext cx="1169223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⑤ Check corneal light reflex position</a:t>
            </a:r>
            <a:endParaRPr lang="en-US" sz="2100" dirty="0"/>
          </a:p>
        </p:txBody>
      </p:sp>
      <p:sp>
        <p:nvSpPr>
          <p:cNvPr id="34" name="SK-4-text-33"/>
          <p:cNvSpPr/>
          <p:nvPr/>
        </p:nvSpPr>
        <p:spPr>
          <a:xfrm>
            <a:off x="1109365" y="5095429"/>
            <a:ext cx="110826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Should be identical in both eyes — asymmetry suggests squint</a:t>
            </a:r>
            <a:endParaRPr lang="en-US" sz="1650" dirty="0"/>
          </a:p>
        </p:txBody>
      </p:sp>
      <p:sp>
        <p:nvSpPr>
          <p:cNvPr id="35" name="SK-4-text-34"/>
          <p:cNvSpPr/>
          <p:nvPr/>
        </p:nvSpPr>
        <p:spPr>
          <a:xfrm>
            <a:off x="499765" y="5609779"/>
            <a:ext cx="1169223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⑥ If unclear — dilate with tropicamide and recheck</a:t>
            </a:r>
            <a:endParaRPr lang="en-US" sz="2100" dirty="0"/>
          </a:p>
        </p:txBody>
      </p:sp>
      <p:sp>
        <p:nvSpPr>
          <p:cNvPr id="36" name="SK-4-text-35"/>
          <p:cNvSpPr/>
          <p:nvPr/>
        </p:nvSpPr>
        <p:spPr>
          <a:xfrm>
            <a:off x="1109365" y="5932140"/>
            <a:ext cx="110826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still abnormal after dilation → refer urgently</a:t>
            </a:r>
            <a:endParaRPr lang="en-US" sz="1650" dirty="0"/>
          </a:p>
        </p:txBody>
      </p:sp>
      <p:sp>
        <p:nvSpPr>
          <p:cNvPr id="37" name="SK-4-text-36"/>
          <p:cNvSpPr/>
          <p:nvPr/>
        </p:nvSpPr>
        <p:spPr>
          <a:xfrm>
            <a:off x="8631882" y="2928342"/>
            <a:ext cx="279186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Symmetric red reflex — normal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5F6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Bruckner finding</a:t>
            </a:r>
            <a:endParaRPr lang="en-US" sz="1350" dirty="0"/>
          </a:p>
        </p:txBody>
      </p:sp>
      <p:sp>
        <p:nvSpPr>
          <p:cNvPr id="38" name="SK-4-text-37"/>
          <p:cNvSpPr/>
          <p:nvPr/>
        </p:nvSpPr>
        <p:spPr>
          <a:xfrm>
            <a:off x="8544967" y="3429000"/>
            <a:ext cx="302656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Equal colour, equal brightness, equal size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8522196" y="4389090"/>
            <a:ext cx="3669804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examine the parent?</a:t>
            </a:r>
            <a:endParaRPr lang="en-US" sz="1800" dirty="0"/>
          </a:p>
        </p:txBody>
      </p:sp>
      <p:sp>
        <p:nvSpPr>
          <p:cNvPr id="40" name="SK-4-text-39"/>
          <p:cNvSpPr/>
          <p:nvPr/>
        </p:nvSpPr>
        <p:spPr>
          <a:xfrm>
            <a:off x="8522196" y="4745682"/>
            <a:ext cx="3060055" cy="1275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reflex colour varies by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ethnicity — orange-red in fair skin,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paler or yellower in darker skin.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Examining the parent first sets your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baseline for that child.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292596" y="6617940"/>
            <a:ext cx="106832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Retinoblastoma &amp; Red Reflex in Primary Care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9287173" y="6617940"/>
            <a:ext cx="263649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46074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60748"/>
            <a:ext cx="12192000" cy="10284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6988" y="1837879"/>
            <a:ext cx="2011561" cy="479971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6784" y="1837879"/>
            <a:ext cx="4852392" cy="479971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475" y="1837879"/>
            <a:ext cx="19050" cy="4066729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067" y="3792438"/>
            <a:ext cx="475357" cy="671959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158359"/>
            <a:ext cx="12192000" cy="699492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694" y="6281886"/>
            <a:ext cx="499765" cy="452586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2592288"/>
            <a:ext cx="5279082" cy="183787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2605980"/>
            <a:ext cx="5291286" cy="1618357"/>
          </a:xfrm>
          <a:prstGeom prst="rect">
            <a:avLst/>
          </a:prstGeom>
        </p:spPr>
      </p:pic>
      <p:sp>
        <p:nvSpPr>
          <p:cNvPr id="13" name="SK-5-text-12"/>
          <p:cNvSpPr/>
          <p:nvPr/>
        </p:nvSpPr>
        <p:spPr>
          <a:xfrm>
            <a:off x="463153" y="239911"/>
            <a:ext cx="11728847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 versus Abnormal Findings</a:t>
            </a:r>
            <a:endParaRPr lang="en-US" sz="4200" dirty="0"/>
          </a:p>
        </p:txBody>
      </p:sp>
      <p:sp>
        <p:nvSpPr>
          <p:cNvPr id="14" name="SK-5-text-13"/>
          <p:cNvSpPr/>
          <p:nvPr/>
        </p:nvSpPr>
        <p:spPr>
          <a:xfrm>
            <a:off x="499765" y="946398"/>
            <a:ext cx="1169223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A99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to look for — and what demands urgent action</a:t>
            </a:r>
            <a:endParaRPr lang="en-US" sz="2250" dirty="0"/>
          </a:p>
        </p:txBody>
      </p:sp>
      <p:sp>
        <p:nvSpPr>
          <p:cNvPr id="15" name="SK-5-text-14"/>
          <p:cNvSpPr/>
          <p:nvPr/>
        </p:nvSpPr>
        <p:spPr>
          <a:xfrm>
            <a:off x="2298502" y="1947565"/>
            <a:ext cx="16573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✓ NORMAL</a:t>
            </a:r>
            <a:endParaRPr lang="en-US" sz="2100" dirty="0"/>
          </a:p>
        </p:txBody>
      </p:sp>
      <p:sp>
        <p:nvSpPr>
          <p:cNvPr id="16" name="SK-5-text-15"/>
          <p:cNvSpPr/>
          <p:nvPr/>
        </p:nvSpPr>
        <p:spPr>
          <a:xfrm>
            <a:off x="536377" y="4512469"/>
            <a:ext cx="1165562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Equal, symmetric red/orange reflex in both eyes</a:t>
            </a:r>
            <a:endParaRPr lang="en-US" sz="1650" dirty="0"/>
          </a:p>
        </p:txBody>
      </p:sp>
      <p:sp>
        <p:nvSpPr>
          <p:cNvPr id="17" name="SK-5-text-16"/>
          <p:cNvSpPr/>
          <p:nvPr/>
        </p:nvSpPr>
        <p:spPr>
          <a:xfrm>
            <a:off x="548580" y="4882753"/>
            <a:ext cx="114204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Corneal light reflex at identical positions</a:t>
            </a:r>
            <a:endParaRPr lang="en-US" sz="1650" dirty="0"/>
          </a:p>
        </p:txBody>
      </p:sp>
      <p:sp>
        <p:nvSpPr>
          <p:cNvPr id="18" name="SK-5-text-17"/>
          <p:cNvSpPr/>
          <p:nvPr/>
        </p:nvSpPr>
        <p:spPr>
          <a:xfrm>
            <a:off x="6748611" y="1961257"/>
            <a:ext cx="459551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✕ ABNORMAL — REFER URGENTLY</a:t>
            </a:r>
            <a:endParaRPr lang="en-US" sz="2100" dirty="0"/>
          </a:p>
        </p:txBody>
      </p:sp>
      <p:sp>
        <p:nvSpPr>
          <p:cNvPr id="19" name="SK-5-text-18"/>
          <p:cNvSpPr/>
          <p:nvPr/>
        </p:nvSpPr>
        <p:spPr>
          <a:xfrm>
            <a:off x="6473875" y="4505623"/>
            <a:ext cx="57181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Absent red reflex (one or both eyes)</a:t>
            </a:r>
            <a:endParaRPr lang="en-US" sz="1650" dirty="0"/>
          </a:p>
        </p:txBody>
      </p:sp>
      <p:sp>
        <p:nvSpPr>
          <p:cNvPr id="20" name="SK-5-text-19"/>
          <p:cNvSpPr/>
          <p:nvPr/>
        </p:nvSpPr>
        <p:spPr>
          <a:xfrm>
            <a:off x="6486079" y="4875907"/>
            <a:ext cx="57059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White pupillary reflex — leukocoria</a:t>
            </a:r>
            <a:endParaRPr lang="en-US" sz="1650" dirty="0"/>
          </a:p>
        </p:txBody>
      </p:sp>
      <p:sp>
        <p:nvSpPr>
          <p:cNvPr id="21" name="SK-5-text-20"/>
          <p:cNvSpPr/>
          <p:nvPr/>
        </p:nvSpPr>
        <p:spPr>
          <a:xfrm>
            <a:off x="6473875" y="5232648"/>
            <a:ext cx="571812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Asymmetric reflex (different colour, size, brightness)</a:t>
            </a:r>
            <a:endParaRPr lang="en-US" sz="1650" dirty="0"/>
          </a:p>
        </p:txBody>
      </p:sp>
      <p:sp>
        <p:nvSpPr>
          <p:cNvPr id="22" name="SK-5-text-21"/>
          <p:cNvSpPr/>
          <p:nvPr/>
        </p:nvSpPr>
        <p:spPr>
          <a:xfrm>
            <a:off x="6486079" y="5596086"/>
            <a:ext cx="570592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Abnormal reflex with squint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1341090" y="6343650"/>
            <a:ext cx="10850910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D4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in doubt — refer urgently. The cost of a missed Rb is loss of sight or life.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361" y="0"/>
            <a:ext cx="5303490" cy="219373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4888"/>
            <a:ext cx="365671" cy="108346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534888"/>
            <a:ext cx="2060377" cy="54858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1124099"/>
            <a:ext cx="2060377" cy="2857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1865263"/>
            <a:ext cx="5644753" cy="4251871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1865263"/>
            <a:ext cx="5644753" cy="4113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486" y="1865263"/>
            <a:ext cx="5071765" cy="425187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0486" y="1865263"/>
            <a:ext cx="5071765" cy="41136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20346" y="2674590"/>
            <a:ext cx="14288" cy="164589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0486" y="4996755"/>
            <a:ext cx="1170384" cy="1905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424071" y="4996755"/>
            <a:ext cx="1158180" cy="1905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5600" y="5198269"/>
            <a:ext cx="2291953" cy="802332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4000" y="5198269"/>
            <a:ext cx="2291953" cy="802332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38471" y="6103590"/>
            <a:ext cx="853380" cy="754261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21961" y="5157192"/>
            <a:ext cx="2304157" cy="767953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95765" y="5157192"/>
            <a:ext cx="2231082" cy="767953"/>
          </a:xfrm>
          <a:prstGeom prst="rect">
            <a:avLst/>
          </a:prstGeom>
        </p:spPr>
      </p:pic>
      <p:sp>
        <p:nvSpPr>
          <p:cNvPr id="21" name="SK-6-text-20"/>
          <p:cNvSpPr/>
          <p:nvPr/>
        </p:nvSpPr>
        <p:spPr>
          <a:xfrm>
            <a:off x="572988" y="452586"/>
            <a:ext cx="1161901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Referral Criteria and Pathways</a:t>
            </a:r>
            <a:endParaRPr lang="en-US" sz="4650" dirty="0"/>
          </a:p>
        </p:txBody>
      </p:sp>
      <p:sp>
        <p:nvSpPr>
          <p:cNvPr id="22" name="SK-6-text-21"/>
          <p:cNvSpPr/>
          <p:nvPr/>
        </p:nvSpPr>
        <p:spPr>
          <a:xfrm>
            <a:off x="560784" y="1289298"/>
            <a:ext cx="1163121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&amp; NG285 — Urgent Suspected Cancer Referral</a:t>
            </a:r>
            <a:endParaRPr lang="en-US" sz="2550" dirty="0"/>
          </a:p>
        </p:txBody>
      </p:sp>
      <p:sp>
        <p:nvSpPr>
          <p:cNvPr id="23" name="SK-6-text-22"/>
          <p:cNvSpPr/>
          <p:nvPr/>
        </p:nvSpPr>
        <p:spPr>
          <a:xfrm>
            <a:off x="719286" y="1940719"/>
            <a:ext cx="114727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Urgent 2-Week Referral — Refer if ANY of the following: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767953" y="2544217"/>
            <a:ext cx="1142404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White pupillary reflex (leukocoria)</a:t>
            </a:r>
            <a:endParaRPr lang="en-US" sz="2250" dirty="0"/>
          </a:p>
        </p:txBody>
      </p:sp>
      <p:sp>
        <p:nvSpPr>
          <p:cNvPr id="25" name="SK-6-text-24"/>
          <p:cNvSpPr/>
          <p:nvPr/>
        </p:nvSpPr>
        <p:spPr>
          <a:xfrm>
            <a:off x="767953" y="3058567"/>
            <a:ext cx="1142404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Absent red reflex — one or both eyes</a:t>
            </a:r>
            <a:endParaRPr lang="en-US" sz="2250" dirty="0"/>
          </a:p>
        </p:txBody>
      </p:sp>
      <p:sp>
        <p:nvSpPr>
          <p:cNvPr id="26" name="SK-6-text-25"/>
          <p:cNvSpPr/>
          <p:nvPr/>
        </p:nvSpPr>
        <p:spPr>
          <a:xfrm>
            <a:off x="767953" y="3572917"/>
            <a:ext cx="1142404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Asymmetric or abnormal red reflex</a:t>
            </a:r>
            <a:endParaRPr lang="en-US" sz="2250" dirty="0"/>
          </a:p>
        </p:txBody>
      </p:sp>
      <p:sp>
        <p:nvSpPr>
          <p:cNvPr id="27" name="SK-6-text-26"/>
          <p:cNvSpPr/>
          <p:nvPr/>
        </p:nvSpPr>
        <p:spPr>
          <a:xfrm>
            <a:off x="767953" y="4073575"/>
            <a:ext cx="114240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Abnormal red reflex with squint</a:t>
            </a:r>
            <a:endParaRPr lang="en-US" sz="2250" dirty="0"/>
          </a:p>
        </p:txBody>
      </p:sp>
      <p:sp>
        <p:nvSpPr>
          <p:cNvPr id="28" name="SK-6-text-27"/>
          <p:cNvSpPr/>
          <p:nvPr/>
        </p:nvSpPr>
        <p:spPr>
          <a:xfrm>
            <a:off x="767953" y="4587925"/>
            <a:ext cx="114240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New squint where Rb is suspected</a:t>
            </a:r>
            <a:endParaRPr lang="en-US" sz="2250" dirty="0"/>
          </a:p>
        </p:txBody>
      </p:sp>
      <p:sp>
        <p:nvSpPr>
          <p:cNvPr id="29" name="SK-6-text-28"/>
          <p:cNvSpPr/>
          <p:nvPr/>
        </p:nvSpPr>
        <p:spPr>
          <a:xfrm>
            <a:off x="767953" y="5088582"/>
            <a:ext cx="1142404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Family history of Rb + visual problems</a:t>
            </a:r>
            <a:endParaRPr lang="en-US" sz="2250" dirty="0"/>
          </a:p>
        </p:txBody>
      </p:sp>
      <p:sp>
        <p:nvSpPr>
          <p:cNvPr id="30" name="SK-6-text-29"/>
          <p:cNvSpPr/>
          <p:nvPr/>
        </p:nvSpPr>
        <p:spPr>
          <a:xfrm>
            <a:off x="767953" y="5733157"/>
            <a:ext cx="1142404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 child may appear completely well — Rb is an intraocular cancer*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6668988" y="1947565"/>
            <a:ext cx="31222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Refer</a:t>
            </a:r>
            <a:endParaRPr lang="en-US" sz="1650" dirty="0"/>
          </a:p>
        </p:txBody>
      </p:sp>
      <p:sp>
        <p:nvSpPr>
          <p:cNvPr id="32" name="SK-6-text-31"/>
          <p:cNvSpPr/>
          <p:nvPr/>
        </p:nvSpPr>
        <p:spPr>
          <a:xfrm>
            <a:off x="6933530" y="2472333"/>
            <a:ext cx="46694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➊ Use the urgent 2-week wait (2WW) suspected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cancer referral pathway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via local referral system or e-referral</a:t>
            </a:r>
            <a:endParaRPr lang="en-US" sz="1575" dirty="0"/>
          </a:p>
        </p:txBody>
      </p:sp>
      <p:sp>
        <p:nvSpPr>
          <p:cNvPr id="33" name="SK-6-text-32"/>
          <p:cNvSpPr/>
          <p:nvPr/>
        </p:nvSpPr>
        <p:spPr>
          <a:xfrm>
            <a:off x="6933530" y="3350122"/>
            <a:ext cx="4706094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➋ Phone the ophthalmology department directly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wait — alert them to the urgency.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CHECT recommends direct contact.</a:t>
            </a:r>
            <a:endParaRPr lang="en-US" sz="1575" dirty="0"/>
          </a:p>
        </p:txBody>
      </p:sp>
      <p:sp>
        <p:nvSpPr>
          <p:cNvPr id="34" name="SK-6-text-33"/>
          <p:cNvSpPr/>
          <p:nvPr/>
        </p:nvSpPr>
        <p:spPr>
          <a:xfrm>
            <a:off x="6933530" y="4186833"/>
            <a:ext cx="3986659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➌ If in doubt, refer. Don't delay.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*The cost of a missed Rb is loss of sight or life.*</a:t>
            </a:r>
            <a:endParaRPr lang="en-US" sz="1575" dirty="0"/>
          </a:p>
        </p:txBody>
      </p:sp>
      <p:sp>
        <p:nvSpPr>
          <p:cNvPr id="35" name="SK-6-text-34"/>
          <p:cNvSpPr/>
          <p:nvPr/>
        </p:nvSpPr>
        <p:spPr>
          <a:xfrm>
            <a:off x="7729686" y="4875907"/>
            <a:ext cx="44623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Rb Specialist Centres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560784" y="6542484"/>
            <a:ext cx="1163121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NG12 (2015, updated 2023) · NICE NG285 (2023)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9509671" y="6542484"/>
            <a:ext cx="26823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046369" cy="14812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81286"/>
            <a:ext cx="9046369" cy="10968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837879"/>
            <a:ext cx="5400973" cy="261967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837879"/>
            <a:ext cx="158353" cy="261967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1837879"/>
            <a:ext cx="5400973" cy="261967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1837879"/>
            <a:ext cx="158353" cy="261967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1969" y="4841677"/>
            <a:ext cx="11167765" cy="156358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45730" y="5047357"/>
            <a:ext cx="19050" cy="1152079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4757" y="5047357"/>
            <a:ext cx="19050" cy="115207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5840" y="5047357"/>
            <a:ext cx="19050" cy="1152079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27071" y="5047357"/>
            <a:ext cx="19050" cy="115207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6544568"/>
            <a:ext cx="11167765" cy="952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4690" y="0"/>
            <a:ext cx="1097161" cy="1097161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07153" y="5109121"/>
            <a:ext cx="438894" cy="418207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00479" y="5061198"/>
            <a:ext cx="438894" cy="49366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05859" y="5054203"/>
            <a:ext cx="451098" cy="521196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50369" y="5074890"/>
            <a:ext cx="414486" cy="486817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9286" y="5061198"/>
            <a:ext cx="426690" cy="500509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021467" y="1981944"/>
            <a:ext cx="475357" cy="432048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05859" y="2029867"/>
            <a:ext cx="536377" cy="342900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487561" y="329059"/>
            <a:ext cx="1170443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Early Diagnosis &amp; Treatment Overview</a:t>
            </a:r>
            <a:endParaRPr lang="en-US" sz="3300" dirty="0"/>
          </a:p>
        </p:txBody>
      </p:sp>
      <p:sp>
        <p:nvSpPr>
          <p:cNvPr id="24" name="SK-7-text-23"/>
          <p:cNvSpPr/>
          <p:nvPr/>
        </p:nvSpPr>
        <p:spPr>
          <a:xfrm>
            <a:off x="487561" y="905173"/>
            <a:ext cx="11704439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A0C4C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timing changes everything — and what happens next</a:t>
            </a:r>
            <a:endParaRPr lang="en-US" sz="1950" dirty="0"/>
          </a:p>
        </p:txBody>
      </p:sp>
      <p:sp>
        <p:nvSpPr>
          <p:cNvPr id="25" name="SK-7-text-24"/>
          <p:cNvSpPr/>
          <p:nvPr/>
        </p:nvSpPr>
        <p:spPr>
          <a:xfrm>
            <a:off x="902196" y="2077938"/>
            <a:ext cx="4886325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7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98%</a:t>
            </a:r>
            <a:endParaRPr lang="en-US" sz="6750" dirty="0"/>
          </a:p>
        </p:txBody>
      </p:sp>
      <p:sp>
        <p:nvSpPr>
          <p:cNvPr id="26" name="SK-7-text-25"/>
          <p:cNvSpPr/>
          <p:nvPr/>
        </p:nvSpPr>
        <p:spPr>
          <a:xfrm>
            <a:off x="877788" y="3010644"/>
            <a:ext cx="802957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7C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Survival rate in the UK</a:t>
            </a:r>
            <a:endParaRPr lang="en-US" sz="2250" dirty="0"/>
          </a:p>
        </p:txBody>
      </p:sp>
      <p:sp>
        <p:nvSpPr>
          <p:cNvPr id="27" name="SK-7-text-26"/>
          <p:cNvSpPr/>
          <p:nvPr/>
        </p:nvSpPr>
        <p:spPr>
          <a:xfrm>
            <a:off x="865584" y="3442692"/>
            <a:ext cx="4523184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diagnosed and treated early, the vast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majority of children survive — with potential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eye and vision preservation.</a:t>
            </a:r>
            <a:endParaRPr lang="en-US" sz="1650" dirty="0"/>
          </a:p>
        </p:txBody>
      </p:sp>
      <p:sp>
        <p:nvSpPr>
          <p:cNvPr id="28" name="SK-7-text-27"/>
          <p:cNvSpPr/>
          <p:nvPr/>
        </p:nvSpPr>
        <p:spPr>
          <a:xfrm>
            <a:off x="6668988" y="2084784"/>
            <a:ext cx="4886325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7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70%</a:t>
            </a:r>
            <a:endParaRPr lang="en-US" sz="6750" dirty="0"/>
          </a:p>
        </p:txBody>
      </p:sp>
      <p:sp>
        <p:nvSpPr>
          <p:cNvPr id="29" name="SK-7-text-28"/>
          <p:cNvSpPr/>
          <p:nvPr/>
        </p:nvSpPr>
        <p:spPr>
          <a:xfrm>
            <a:off x="6656784" y="3017490"/>
            <a:ext cx="553521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Need eye removal (enucleation)</a:t>
            </a:r>
            <a:endParaRPr lang="en-US" sz="2250" dirty="0"/>
          </a:p>
        </p:txBody>
      </p:sp>
      <p:sp>
        <p:nvSpPr>
          <p:cNvPr id="30" name="SK-7-text-29"/>
          <p:cNvSpPr/>
          <p:nvPr/>
        </p:nvSpPr>
        <p:spPr>
          <a:xfrm>
            <a:off x="6644580" y="3442692"/>
            <a:ext cx="4864596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unilateral Rb diagnosed late. Early referral is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single most important action a GP can take.</a:t>
            </a:r>
            <a:endParaRPr lang="en-US" sz="1650" dirty="0"/>
          </a:p>
        </p:txBody>
      </p:sp>
      <p:sp>
        <p:nvSpPr>
          <p:cNvPr id="31" name="SK-7-text-30"/>
          <p:cNvSpPr/>
          <p:nvPr/>
        </p:nvSpPr>
        <p:spPr>
          <a:xfrm>
            <a:off x="743694" y="4608463"/>
            <a:ext cx="103174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PATHWAY — COORDINATED BY SPECIALIST RB CENTRES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1243459" y="5068044"/>
            <a:ext cx="2020252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Systemic</a:t>
            </a:r>
            <a:endParaRPr lang="en-US" sz="1575" dirty="0"/>
          </a:p>
        </p:txBody>
      </p:sp>
      <p:sp>
        <p:nvSpPr>
          <p:cNvPr id="33" name="SK-7-text-32"/>
          <p:cNvSpPr/>
          <p:nvPr/>
        </p:nvSpPr>
        <p:spPr>
          <a:xfrm>
            <a:off x="1267867" y="5328642"/>
            <a:ext cx="130016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Chemo</a:t>
            </a:r>
            <a:endParaRPr lang="en-US" sz="1575" dirty="0"/>
          </a:p>
        </p:txBody>
      </p:sp>
      <p:sp>
        <p:nvSpPr>
          <p:cNvPr id="34" name="SK-7-text-33"/>
          <p:cNvSpPr/>
          <p:nvPr/>
        </p:nvSpPr>
        <p:spPr>
          <a:xfrm>
            <a:off x="1095673" y="5671542"/>
            <a:ext cx="103926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VCE regimen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767953" y="5870377"/>
            <a:ext cx="170676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(vincristine, carboplatin,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etoposide)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3438079" y="5074890"/>
            <a:ext cx="346043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Intra-Arterial</a:t>
            </a:r>
            <a:endParaRPr lang="en-US" sz="1575" dirty="0"/>
          </a:p>
        </p:txBody>
      </p:sp>
      <p:sp>
        <p:nvSpPr>
          <p:cNvPr id="37" name="SK-7-text-36"/>
          <p:cNvSpPr/>
          <p:nvPr/>
        </p:nvSpPr>
        <p:spPr>
          <a:xfrm>
            <a:off x="3450282" y="5335488"/>
            <a:ext cx="13001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Chemo</a:t>
            </a:r>
            <a:endParaRPr lang="en-US" sz="1575" dirty="0"/>
          </a:p>
        </p:txBody>
      </p:sp>
      <p:sp>
        <p:nvSpPr>
          <p:cNvPr id="38" name="SK-7-text-37"/>
          <p:cNvSpPr/>
          <p:nvPr/>
        </p:nvSpPr>
        <p:spPr>
          <a:xfrm>
            <a:off x="3121075" y="5664696"/>
            <a:ext cx="148738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Melphalan direct to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ophthalmic artery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eye salvage focus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5754588" y="5074890"/>
            <a:ext cx="130016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Focal</a:t>
            </a:r>
            <a:endParaRPr lang="en-US" sz="1575" dirty="0"/>
          </a:p>
        </p:txBody>
      </p:sp>
      <p:sp>
        <p:nvSpPr>
          <p:cNvPr id="40" name="SK-7-text-39"/>
          <p:cNvSpPr/>
          <p:nvPr/>
        </p:nvSpPr>
        <p:spPr>
          <a:xfrm>
            <a:off x="5778996" y="5335488"/>
            <a:ext cx="226028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Therapies</a:t>
            </a:r>
            <a:endParaRPr lang="en-US" sz="1575" dirty="0"/>
          </a:p>
        </p:txBody>
      </p:sp>
      <p:sp>
        <p:nvSpPr>
          <p:cNvPr id="41" name="SK-7-text-40"/>
          <p:cNvSpPr/>
          <p:nvPr/>
        </p:nvSpPr>
        <p:spPr>
          <a:xfrm>
            <a:off x="5400973" y="5671542"/>
            <a:ext cx="137755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Laser, cryotherapy,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thermotherapy,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brachytherapy</a:t>
            </a:r>
            <a:endParaRPr lang="en-US" sz="1200" dirty="0"/>
          </a:p>
        </p:txBody>
      </p:sp>
      <p:sp>
        <p:nvSpPr>
          <p:cNvPr id="42" name="SK-7-text-41"/>
          <p:cNvSpPr/>
          <p:nvPr/>
        </p:nvSpPr>
        <p:spPr>
          <a:xfrm>
            <a:off x="7936855" y="5198269"/>
            <a:ext cx="274034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Enucleation</a:t>
            </a:r>
            <a:endParaRPr lang="en-US" sz="1575" dirty="0"/>
          </a:p>
        </p:txBody>
      </p:sp>
      <p:sp>
        <p:nvSpPr>
          <p:cNvPr id="43" name="SK-7-text-42"/>
          <p:cNvSpPr/>
          <p:nvPr/>
        </p:nvSpPr>
        <p:spPr>
          <a:xfrm>
            <a:off x="7510165" y="5671542"/>
            <a:ext cx="162148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eye cannot be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salvaged — life-saving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10119271" y="5191423"/>
            <a:ext cx="20727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Radiotherapy</a:t>
            </a:r>
            <a:endParaRPr lang="en-US" sz="1575" dirty="0"/>
          </a:p>
        </p:txBody>
      </p:sp>
      <p:sp>
        <p:nvSpPr>
          <p:cNvPr id="45" name="SK-7-text-44"/>
          <p:cNvSpPr/>
          <p:nvPr/>
        </p:nvSpPr>
        <p:spPr>
          <a:xfrm>
            <a:off x="9668173" y="5664696"/>
            <a:ext cx="1779984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 largely replaced —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of second cancers in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hereditary Rb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487561" y="6604248"/>
            <a:ext cx="57835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CHECT / NICE NG285 2023</a:t>
            </a:r>
            <a:endParaRPr lang="en-US" sz="1050" dirty="0"/>
          </a:p>
        </p:txBody>
      </p:sp>
      <p:sp>
        <p:nvSpPr>
          <p:cNvPr id="47" name="SK-7-text-46"/>
          <p:cNvSpPr/>
          <p:nvPr/>
        </p:nvSpPr>
        <p:spPr>
          <a:xfrm>
            <a:off x="9092059" y="6604248"/>
            <a:ext cx="259987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—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761" cy="183787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185863"/>
            <a:ext cx="8912275" cy="2857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975098"/>
            <a:ext cx="3523357" cy="2537371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1975098"/>
            <a:ext cx="3523357" cy="479971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498" y="1975098"/>
            <a:ext cx="3523357" cy="2537371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1975098"/>
            <a:ext cx="3523357" cy="479971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8580" y="1975098"/>
            <a:ext cx="3523357" cy="253737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8580" y="1975098"/>
            <a:ext cx="3523357" cy="47997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4718298"/>
            <a:ext cx="11021467" cy="1488132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471" y="4718298"/>
            <a:ext cx="146298" cy="148813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471" y="6425654"/>
            <a:ext cx="11033671" cy="1428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1882" y="5115967"/>
            <a:ext cx="682675" cy="699492"/>
          </a:xfrm>
          <a:prstGeom prst="rect">
            <a:avLst/>
          </a:prstGeom>
        </p:spPr>
      </p:pic>
      <p:sp>
        <p:nvSpPr>
          <p:cNvPr id="15" name="SK-8-text-14"/>
          <p:cNvSpPr/>
          <p:nvPr/>
        </p:nvSpPr>
        <p:spPr>
          <a:xfrm>
            <a:off x="658267" y="534888"/>
            <a:ext cx="11533733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Long-term Follow-up and Late Effects</a:t>
            </a:r>
            <a:endParaRPr lang="en-US" sz="3975" dirty="0"/>
          </a:p>
        </p:txBody>
      </p:sp>
      <p:sp>
        <p:nvSpPr>
          <p:cNvPr id="16" name="SK-8-text-15"/>
          <p:cNvSpPr/>
          <p:nvPr/>
        </p:nvSpPr>
        <p:spPr>
          <a:xfrm>
            <a:off x="658267" y="1350913"/>
            <a:ext cx="1153373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GP-led monitoring for Rb survivors — know what to watch for</a:t>
            </a:r>
            <a:endParaRPr lang="en-US" sz="2550" dirty="0"/>
          </a:p>
        </p:txBody>
      </p:sp>
      <p:sp>
        <p:nvSpPr>
          <p:cNvPr id="17" name="SK-8-text-16"/>
          <p:cNvSpPr/>
          <p:nvPr/>
        </p:nvSpPr>
        <p:spPr>
          <a:xfrm>
            <a:off x="920800" y="2057400"/>
            <a:ext cx="297403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Systemic Chemo (VCE)</a:t>
            </a:r>
            <a:endParaRPr lang="en-US" sz="2100" dirty="0"/>
          </a:p>
        </p:txBody>
      </p:sp>
      <p:sp>
        <p:nvSpPr>
          <p:cNvPr id="18" name="SK-8-text-17"/>
          <p:cNvSpPr/>
          <p:nvPr/>
        </p:nvSpPr>
        <p:spPr>
          <a:xfrm>
            <a:off x="841177" y="2599134"/>
            <a:ext cx="263336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Hearing loss (carboplatin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ototoxicity)</a:t>
            </a:r>
            <a:endParaRPr lang="en-US" sz="1725" dirty="0"/>
          </a:p>
        </p:txBody>
      </p:sp>
      <p:sp>
        <p:nvSpPr>
          <p:cNvPr id="19" name="SK-8-text-18"/>
          <p:cNvSpPr/>
          <p:nvPr/>
        </p:nvSpPr>
        <p:spPr>
          <a:xfrm>
            <a:off x="841177" y="3140869"/>
            <a:ext cx="53263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Kidney impairment</a:t>
            </a:r>
            <a:endParaRPr lang="en-US" sz="1800" dirty="0"/>
          </a:p>
        </p:txBody>
      </p:sp>
      <p:sp>
        <p:nvSpPr>
          <p:cNvPr id="20" name="SK-8-text-19"/>
          <p:cNvSpPr/>
          <p:nvPr/>
        </p:nvSpPr>
        <p:spPr>
          <a:xfrm>
            <a:off x="853380" y="3408313"/>
            <a:ext cx="80695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Risk of second malignancies</a:t>
            </a:r>
            <a:endParaRPr lang="en-US" sz="1800" dirty="0"/>
          </a:p>
        </p:txBody>
      </p:sp>
      <p:sp>
        <p:nvSpPr>
          <p:cNvPr id="21" name="SK-8-text-20"/>
          <p:cNvSpPr/>
          <p:nvPr/>
        </p:nvSpPr>
        <p:spPr>
          <a:xfrm>
            <a:off x="853380" y="3668911"/>
            <a:ext cx="2596753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Monitor: audiology, renal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function</a:t>
            </a:r>
            <a:endParaRPr lang="en-US" sz="1725" dirty="0"/>
          </a:p>
        </p:txBody>
      </p:sp>
      <p:sp>
        <p:nvSpPr>
          <p:cNvPr id="22" name="SK-8-text-21"/>
          <p:cNvSpPr/>
          <p:nvPr/>
        </p:nvSpPr>
        <p:spPr>
          <a:xfrm>
            <a:off x="4505325" y="2057400"/>
            <a:ext cx="332764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Intra-arterial Chemo (IAC)</a:t>
            </a:r>
            <a:endParaRPr lang="en-US" sz="2100" dirty="0"/>
          </a:p>
        </p:txBody>
      </p:sp>
      <p:sp>
        <p:nvSpPr>
          <p:cNvPr id="23" name="SK-8-text-22"/>
          <p:cNvSpPr/>
          <p:nvPr/>
        </p:nvSpPr>
        <p:spPr>
          <a:xfrm>
            <a:off x="4572000" y="2605980"/>
            <a:ext cx="532638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Periocular oedema</a:t>
            </a:r>
            <a:endParaRPr lang="en-US" sz="1800" dirty="0"/>
          </a:p>
        </p:txBody>
      </p:sp>
      <p:sp>
        <p:nvSpPr>
          <p:cNvPr id="24" name="SK-8-text-23"/>
          <p:cNvSpPr/>
          <p:nvPr/>
        </p:nvSpPr>
        <p:spPr>
          <a:xfrm>
            <a:off x="4572000" y="2873425"/>
            <a:ext cx="76200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Skin flushing (foreground/eyelid)</a:t>
            </a:r>
            <a:endParaRPr lang="en-US" sz="1800" dirty="0"/>
          </a:p>
        </p:txBody>
      </p:sp>
      <p:sp>
        <p:nvSpPr>
          <p:cNvPr id="25" name="SK-8-text-24"/>
          <p:cNvSpPr/>
          <p:nvPr/>
        </p:nvSpPr>
        <p:spPr>
          <a:xfrm>
            <a:off x="4572000" y="3140869"/>
            <a:ext cx="230886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Ptosis</a:t>
            </a:r>
            <a:endParaRPr lang="en-US" sz="1800" dirty="0"/>
          </a:p>
        </p:txBody>
      </p:sp>
      <p:sp>
        <p:nvSpPr>
          <p:cNvPr id="26" name="SK-8-text-25"/>
          <p:cNvSpPr/>
          <p:nvPr/>
        </p:nvSpPr>
        <p:spPr>
          <a:xfrm>
            <a:off x="4584055" y="3415159"/>
            <a:ext cx="6972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Minor blood count drops</a:t>
            </a:r>
            <a:endParaRPr lang="en-US" sz="1800" dirty="0"/>
          </a:p>
        </p:txBody>
      </p:sp>
      <p:sp>
        <p:nvSpPr>
          <p:cNvPr id="27" name="SK-8-text-26"/>
          <p:cNvSpPr/>
          <p:nvPr/>
        </p:nvSpPr>
        <p:spPr>
          <a:xfrm>
            <a:off x="4572000" y="3682603"/>
            <a:ext cx="27065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Generally milder systemic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effects</a:t>
            </a:r>
            <a:endParaRPr lang="en-US" sz="1725" dirty="0"/>
          </a:p>
        </p:txBody>
      </p:sp>
      <p:sp>
        <p:nvSpPr>
          <p:cNvPr id="28" name="SK-8-text-27"/>
          <p:cNvSpPr/>
          <p:nvPr/>
        </p:nvSpPr>
        <p:spPr>
          <a:xfrm>
            <a:off x="9040713" y="2071092"/>
            <a:ext cx="180364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Radiotherapy</a:t>
            </a:r>
            <a:endParaRPr lang="en-US" sz="2100" dirty="0"/>
          </a:p>
        </p:txBody>
      </p:sp>
      <p:sp>
        <p:nvSpPr>
          <p:cNvPr id="29" name="SK-8-text-28"/>
          <p:cNvSpPr/>
          <p:nvPr/>
        </p:nvSpPr>
        <p:spPr>
          <a:xfrm>
            <a:off x="8351490" y="2605980"/>
            <a:ext cx="31318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Cataracts</a:t>
            </a:r>
            <a:endParaRPr lang="en-US" sz="1800" dirty="0"/>
          </a:p>
        </p:txBody>
      </p:sp>
      <p:sp>
        <p:nvSpPr>
          <p:cNvPr id="30" name="SK-8-text-29"/>
          <p:cNvSpPr/>
          <p:nvPr/>
        </p:nvSpPr>
        <p:spPr>
          <a:xfrm>
            <a:off x="8351490" y="2880271"/>
            <a:ext cx="25831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Dry eye</a:t>
            </a:r>
            <a:endParaRPr lang="en-US" sz="1800" dirty="0"/>
          </a:p>
        </p:txBody>
      </p:sp>
      <p:sp>
        <p:nvSpPr>
          <p:cNvPr id="31" name="SK-8-text-30"/>
          <p:cNvSpPr/>
          <p:nvPr/>
        </p:nvSpPr>
        <p:spPr>
          <a:xfrm>
            <a:off x="8351490" y="3134023"/>
            <a:ext cx="313327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Facial asymmetry (if treated in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childhood)</a:t>
            </a:r>
            <a:endParaRPr lang="en-US" sz="1725" dirty="0"/>
          </a:p>
        </p:txBody>
      </p:sp>
      <p:sp>
        <p:nvSpPr>
          <p:cNvPr id="32" name="SK-8-text-31"/>
          <p:cNvSpPr/>
          <p:nvPr/>
        </p:nvSpPr>
        <p:spPr>
          <a:xfrm>
            <a:off x="8351490" y="3668911"/>
            <a:ext cx="38405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Retinal detachment</a:t>
            </a:r>
            <a:endParaRPr lang="en-US" sz="1800" dirty="0"/>
          </a:p>
        </p:txBody>
      </p:sp>
      <p:sp>
        <p:nvSpPr>
          <p:cNvPr id="33" name="SK-8-text-32"/>
          <p:cNvSpPr/>
          <p:nvPr/>
        </p:nvSpPr>
        <p:spPr>
          <a:xfrm>
            <a:off x="8351490" y="3922663"/>
            <a:ext cx="266997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⚠️ Highest risk of second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malignancies</a:t>
            </a:r>
            <a:endParaRPr lang="en-US" sz="1725" dirty="0"/>
          </a:p>
        </p:txBody>
      </p:sp>
      <p:sp>
        <p:nvSpPr>
          <p:cNvPr id="34" name="SK-8-text-33"/>
          <p:cNvSpPr/>
          <p:nvPr/>
        </p:nvSpPr>
        <p:spPr>
          <a:xfrm>
            <a:off x="1877467" y="4793605"/>
            <a:ext cx="1031453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Primary Malignancies — Hereditary Rb</a:t>
            </a:r>
            <a:endParaRPr lang="en-US" sz="2100" dirty="0"/>
          </a:p>
        </p:txBody>
      </p:sp>
      <p:sp>
        <p:nvSpPr>
          <p:cNvPr id="35" name="SK-8-text-34"/>
          <p:cNvSpPr/>
          <p:nvPr/>
        </p:nvSpPr>
        <p:spPr>
          <a:xfrm>
            <a:off x="1877467" y="5136505"/>
            <a:ext cx="944880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Significantly increased risk of sarcomas 5–25 years post-treatment; other cancers into adult life. Risk is highest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radiotherapy.</a:t>
            </a:r>
            <a:endParaRPr lang="en-US" sz="1500" dirty="0"/>
          </a:p>
        </p:txBody>
      </p:sp>
      <p:sp>
        <p:nvSpPr>
          <p:cNvPr id="36" name="SK-8-text-35"/>
          <p:cNvSpPr/>
          <p:nvPr/>
        </p:nvSpPr>
        <p:spPr>
          <a:xfrm>
            <a:off x="1877467" y="5664696"/>
            <a:ext cx="9107388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alert to: unexplained or persistent pain, new lumps, changing moles. Rb survivors should be followed in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adult oncology.</a:t>
            </a:r>
            <a:endParaRPr lang="en-US" sz="1500" dirty="0"/>
          </a:p>
        </p:txBody>
      </p:sp>
      <p:sp>
        <p:nvSpPr>
          <p:cNvPr id="37" name="SK-8-text-36"/>
          <p:cNvSpPr/>
          <p:nvPr/>
        </p:nvSpPr>
        <p:spPr>
          <a:xfrm>
            <a:off x="658267" y="6542484"/>
            <a:ext cx="115337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Artificial eyes: refer via GP to NHS National Artificial Eye Service (NAES) or oculoplastic surgeon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9250561" y="6563023"/>
            <a:ext cx="172209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10969675" y="6563023"/>
            <a:ext cx="75887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May 2026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07169" cy="1618357"/>
          </a:xfrm>
          <a:prstGeom prst="rect">
            <a:avLst/>
          </a:prstGeom>
        </p:spPr>
      </p:pic>
      <p:pic>
        <p:nvPicPr>
          <p:cNvPr id="4" name="SK-9-img-3" descr="https://picture-search.skywork.ai/aippt/image/sheet/2055690783480254464:ac889c528430b1d5e644b5af5898bc61:1:0/d4760f1c-56e0-4faa-9342-82a04c0d9fe6/2055690783480254464:ac889c528430b1d5e644b5af5898bc61:1:0_page_9_background_assets_0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9271" y="0"/>
            <a:ext cx="2072580" cy="1543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1699617"/>
            <a:ext cx="10753279" cy="571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6475" y="1975098"/>
            <a:ext cx="19050" cy="4183261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5945832"/>
            <a:ext cx="3242965" cy="452586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0829" y="5802727"/>
            <a:ext cx="134704" cy="13470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2761" y="2125861"/>
            <a:ext cx="194965" cy="12337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2681436"/>
            <a:ext cx="4998690" cy="109716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2681436"/>
            <a:ext cx="134094" cy="1097161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3881586"/>
            <a:ext cx="4998690" cy="109716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3881586"/>
            <a:ext cx="134094" cy="1097161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3875" y="5081736"/>
            <a:ext cx="4998690" cy="1097161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3875" y="5081736"/>
            <a:ext cx="134094" cy="1097161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6494413"/>
            <a:ext cx="280392" cy="30167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3875" y="1961257"/>
            <a:ext cx="1353294" cy="569119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082" y="1961257"/>
            <a:ext cx="1365498" cy="569119"/>
          </a:xfrm>
          <a:prstGeom prst="rect">
            <a:avLst/>
          </a:prstGeom>
        </p:spPr>
      </p:pic>
      <p:sp>
        <p:nvSpPr>
          <p:cNvPr id="20" name="SK-9-text-19"/>
          <p:cNvSpPr/>
          <p:nvPr/>
        </p:nvSpPr>
        <p:spPr>
          <a:xfrm>
            <a:off x="707082" y="239911"/>
            <a:ext cx="299656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09 / 10</a:t>
            </a:r>
            <a:endParaRPr lang="en-US" sz="1950" dirty="0"/>
          </a:p>
        </p:txBody>
      </p:sp>
      <p:sp>
        <p:nvSpPr>
          <p:cNvPr id="21" name="SK-9-text-20"/>
          <p:cNvSpPr/>
          <p:nvPr/>
        </p:nvSpPr>
        <p:spPr>
          <a:xfrm>
            <a:off x="743694" y="562273"/>
            <a:ext cx="7568565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4350" dirty="0"/>
          </a:p>
        </p:txBody>
      </p:sp>
      <p:sp>
        <p:nvSpPr>
          <p:cNvPr id="22" name="SK-9-text-21"/>
          <p:cNvSpPr/>
          <p:nvPr/>
        </p:nvSpPr>
        <p:spPr>
          <a:xfrm>
            <a:off x="719286" y="1234380"/>
            <a:ext cx="1147271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&amp; SCA — High-Yield Revision</a:t>
            </a:r>
            <a:endParaRPr lang="en-US" sz="3000" dirty="0"/>
          </a:p>
        </p:txBody>
      </p:sp>
      <p:sp>
        <p:nvSpPr>
          <p:cNvPr id="23" name="SK-9-text-22"/>
          <p:cNvSpPr/>
          <p:nvPr/>
        </p:nvSpPr>
        <p:spPr>
          <a:xfrm>
            <a:off x="2194471" y="2112169"/>
            <a:ext cx="714565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Knowledge &amp; recall questions</a:t>
            </a:r>
            <a:endParaRPr lang="en-US" sz="1650" dirty="0"/>
          </a:p>
        </p:txBody>
      </p:sp>
      <p:sp>
        <p:nvSpPr>
          <p:cNvPr id="24" name="SK-9-text-23"/>
          <p:cNvSpPr/>
          <p:nvPr/>
        </p:nvSpPr>
        <p:spPr>
          <a:xfrm>
            <a:off x="707082" y="2715667"/>
            <a:ext cx="114849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Most common intraocular malignancy in children</a:t>
            </a:r>
            <a:endParaRPr lang="en-US" sz="1800" dirty="0"/>
          </a:p>
        </p:txBody>
      </p:sp>
      <p:sp>
        <p:nvSpPr>
          <p:cNvPr id="25" name="SK-9-text-24"/>
          <p:cNvSpPr/>
          <p:nvPr/>
        </p:nvSpPr>
        <p:spPr>
          <a:xfrm>
            <a:off x="938659" y="3003798"/>
            <a:ext cx="41281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682B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Retinoblastoma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707082" y="3442692"/>
            <a:ext cx="4681686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Inheritance: Autosomal dominant — RB1 gene,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45% heritable, ~90% penetrance</a:t>
            </a:r>
            <a:endParaRPr lang="en-US" sz="1650" dirty="0"/>
          </a:p>
        </p:txBody>
      </p:sp>
      <p:sp>
        <p:nvSpPr>
          <p:cNvPr id="27" name="SK-9-text-26"/>
          <p:cNvSpPr/>
          <p:nvPr/>
        </p:nvSpPr>
        <p:spPr>
          <a:xfrm>
            <a:off x="707082" y="4155877"/>
            <a:ext cx="1148491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UK incidence: 40–50 cases/year; 98% survival rate</a:t>
            </a:r>
            <a:endParaRPr lang="en-US" sz="1650" dirty="0"/>
          </a:p>
        </p:txBody>
      </p:sp>
      <p:sp>
        <p:nvSpPr>
          <p:cNvPr id="28" name="SK-9-text-27"/>
          <p:cNvSpPr/>
          <p:nvPr/>
        </p:nvSpPr>
        <p:spPr>
          <a:xfrm>
            <a:off x="707082" y="4622155"/>
            <a:ext cx="48768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Mandatory screening: Postnatal exam + 6-week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developmental check</a:t>
            </a:r>
            <a:endParaRPr lang="en-US" sz="1650" dirty="0"/>
          </a:p>
        </p:txBody>
      </p:sp>
      <p:sp>
        <p:nvSpPr>
          <p:cNvPr id="29" name="SK-9-text-28"/>
          <p:cNvSpPr/>
          <p:nvPr/>
        </p:nvSpPr>
        <p:spPr>
          <a:xfrm>
            <a:off x="707082" y="5335488"/>
            <a:ext cx="4974282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Urgent referral trigger: Absent or asymmetric red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reflex → 2-week wait (NICE NG12/NG285)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902196" y="6028134"/>
            <a:ext cx="76485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signs: Leukocoria + Squint</a:t>
            </a:r>
            <a:endParaRPr lang="en-US" sz="1650" dirty="0"/>
          </a:p>
        </p:txBody>
      </p:sp>
      <p:sp>
        <p:nvSpPr>
          <p:cNvPr id="31" name="SK-9-text-30"/>
          <p:cNvSpPr/>
          <p:nvPr/>
        </p:nvSpPr>
        <p:spPr>
          <a:xfrm>
            <a:off x="7949059" y="2112169"/>
            <a:ext cx="42429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Consultation skills &amp; communication</a:t>
            </a:r>
            <a:endParaRPr lang="en-US" sz="1650" dirty="0"/>
          </a:p>
        </p:txBody>
      </p:sp>
      <p:sp>
        <p:nvSpPr>
          <p:cNvPr id="32" name="SK-9-text-31"/>
          <p:cNvSpPr/>
          <p:nvPr/>
        </p:nvSpPr>
        <p:spPr>
          <a:xfrm>
            <a:off x="6644580" y="2750046"/>
            <a:ext cx="4438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EXPLAINING THE TEST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6632377" y="2996803"/>
            <a:ext cx="4827984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“I’m going to use a special light to look at the back of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baby’s eye — it doesn’t hurt at all and only takes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moment.”</a:t>
            </a:r>
            <a:endParaRPr lang="en-US" sz="1575" dirty="0"/>
          </a:p>
        </p:txBody>
      </p:sp>
      <p:sp>
        <p:nvSpPr>
          <p:cNvPr id="34" name="SK-9-text-33"/>
          <p:cNvSpPr/>
          <p:nvPr/>
        </p:nvSpPr>
        <p:spPr>
          <a:xfrm>
            <a:off x="6644580" y="3950196"/>
            <a:ext cx="55474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REFERRAL LANGUAGE</a:t>
            </a:r>
            <a:endParaRPr lang="en-US" sz="1500" dirty="0"/>
          </a:p>
        </p:txBody>
      </p:sp>
      <p:sp>
        <p:nvSpPr>
          <p:cNvPr id="35" name="SK-9-text-34"/>
          <p:cNvSpPr/>
          <p:nvPr/>
        </p:nvSpPr>
        <p:spPr>
          <a:xfrm>
            <a:off x="6632377" y="4196953"/>
            <a:ext cx="4925467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want to refer your child to the eye specialists today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an urgent appointment — I want to make absolutely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sure this is nothing serious.”</a:t>
            </a:r>
            <a:endParaRPr lang="en-US" sz="1575" dirty="0"/>
          </a:p>
        </p:txBody>
      </p:sp>
      <p:sp>
        <p:nvSpPr>
          <p:cNvPr id="36" name="SK-9-text-35"/>
          <p:cNvSpPr/>
          <p:nvPr/>
        </p:nvSpPr>
        <p:spPr>
          <a:xfrm>
            <a:off x="6644580" y="5150346"/>
            <a:ext cx="3295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6632377" y="5397103"/>
            <a:ext cx="4754761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“Please come back, or go to A&amp;E, if your child seems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unwell or if the eye changes at all before you see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specialist.”</a:t>
            </a:r>
            <a:endParaRPr lang="en-US" sz="1575" dirty="0"/>
          </a:p>
        </p:txBody>
      </p:sp>
      <p:sp>
        <p:nvSpPr>
          <p:cNvPr id="38" name="SK-9-text-37"/>
          <p:cNvSpPr/>
          <p:nvPr/>
        </p:nvSpPr>
        <p:spPr>
          <a:xfrm>
            <a:off x="841177" y="6508105"/>
            <a:ext cx="1135082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“Key rule: A child who looks completely well can still have retinoblastoma — the disease is entirely within the eye.”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1713</Words>
  <Application>Microsoft Office PowerPoint</Application>
  <PresentationFormat>Widescreen</PresentationFormat>
  <Paragraphs>279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Montserrat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2026-06-05T13:22:10Z</dcterms:created>
  <dcterms:modified xsi:type="dcterms:W3CDTF">2026-06-05T13:31:02Z</dcterms:modified>
</cp:coreProperties>
</file>