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embeddedFontLst>
    <p:embeddedFont>
      <p:font typeface="Montserrat"/>
      <p:regular r:id="rId201314"/>
      <p:bold r:id="rId301314"/>
    </p:embeddedFont>
    <p:embeddedFont>
      <p:font typeface="Roboto"/>
      <p:regular r:id="rId201315"/>
      <p:bold r:id="rId30131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301314" Target="fonts/301314.fntdata" Type="http://schemas.openxmlformats.org/officeDocument/2006/relationships/font"/><Relationship Id="rId301315" Target="fonts/30131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image" Target="../media/image-1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png"/><Relationship Id="rId7" Type="http://schemas.openxmlformats.org/officeDocument/2006/relationships/image" Target="../media/image-10-7.png"/><Relationship Id="rId8" Type="http://schemas.openxmlformats.org/officeDocument/2006/relationships/image" Target="../media/image-10-8.png"/><Relationship Id="rId9" Type="http://schemas.openxmlformats.org/officeDocument/2006/relationships/image" Target="../media/image-10-9.png"/><Relationship Id="rId10" Type="http://schemas.openxmlformats.org/officeDocument/2006/relationships/image" Target="../media/image-10-10.png"/><Relationship Id="rId11" Type="http://schemas.openxmlformats.org/officeDocument/2006/relationships/image" Target="../media/image-10-11.png"/><Relationship Id="rId12" Type="http://schemas.openxmlformats.org/officeDocument/2006/relationships/image" Target="../media/image-10-12.png"/><Relationship Id="rId13" Type="http://schemas.openxmlformats.org/officeDocument/2006/relationships/image" Target="../media/image-10-13.png"/><Relationship Id="rId14" Type="http://schemas.openxmlformats.org/officeDocument/2006/relationships/image" Target="../media/image-10-14.png"/><Relationship Id="rId15" Type="http://schemas.openxmlformats.org/officeDocument/2006/relationships/image" Target="../media/image-10-15.png"/><Relationship Id="rId16" Type="http://schemas.openxmlformats.org/officeDocument/2006/relationships/slideLayout" Target="../slideLayouts/slideLayout1.xml"/><Relationship Id="rId17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image" Target="../media/image-2-9.png"/><Relationship Id="rId10" Type="http://schemas.openxmlformats.org/officeDocument/2006/relationships/image" Target="../media/image-2-10.png"/><Relationship Id="rId11" Type="http://schemas.openxmlformats.org/officeDocument/2006/relationships/image" Target="../media/image-2-11.png"/><Relationship Id="rId12" Type="http://schemas.openxmlformats.org/officeDocument/2006/relationships/image" Target="../media/image-2-12.png"/><Relationship Id="rId13" Type="http://schemas.openxmlformats.org/officeDocument/2006/relationships/image" Target="../media/image-2-13.png"/><Relationship Id="rId14" Type="http://schemas.openxmlformats.org/officeDocument/2006/relationships/slideLayout" Target="../slideLayouts/slideLayout1.xml"/><Relationship Id="rId1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slideLayout" Target="../slideLayouts/slideLayout1.xml"/><Relationship Id="rId21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image" Target="../media/image-5-12.png"/><Relationship Id="rId13" Type="http://schemas.openxmlformats.org/officeDocument/2006/relationships/image" Target="../media/image-5-13.png"/><Relationship Id="rId14" Type="http://schemas.openxmlformats.org/officeDocument/2006/relationships/image" Target="../media/image-5-14.png"/><Relationship Id="rId15" Type="http://schemas.openxmlformats.org/officeDocument/2006/relationships/image" Target="../media/image-5-15.png"/><Relationship Id="rId16" Type="http://schemas.openxmlformats.org/officeDocument/2006/relationships/image" Target="../media/image-5-16.png"/><Relationship Id="rId17" Type="http://schemas.openxmlformats.org/officeDocument/2006/relationships/image" Target="../media/image-5-17.png"/><Relationship Id="rId18" Type="http://schemas.openxmlformats.org/officeDocument/2006/relationships/image" Target="../media/image-5-18.png"/><Relationship Id="rId19" Type="http://schemas.openxmlformats.org/officeDocument/2006/relationships/image" Target="../media/image-5-19.png"/><Relationship Id="rId20" Type="http://schemas.openxmlformats.org/officeDocument/2006/relationships/image" Target="../media/image-5-20.png"/><Relationship Id="rId21" Type="http://schemas.openxmlformats.org/officeDocument/2006/relationships/slideLayout" Target="../slideLayouts/slideLayout1.xml"/><Relationship Id="rId2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image" Target="../media/image-6-9.png"/><Relationship Id="rId10" Type="http://schemas.openxmlformats.org/officeDocument/2006/relationships/image" Target="../media/image-6-10.png"/><Relationship Id="rId11" Type="http://schemas.openxmlformats.org/officeDocument/2006/relationships/image" Target="../media/image-6-11.png"/><Relationship Id="rId12" Type="http://schemas.openxmlformats.org/officeDocument/2006/relationships/image" Target="../media/image-6-12.png"/><Relationship Id="rId13" Type="http://schemas.openxmlformats.org/officeDocument/2006/relationships/image" Target="../media/image-6-13.png"/><Relationship Id="rId14" Type="http://schemas.openxmlformats.org/officeDocument/2006/relationships/image" Target="../media/image-6-14.png"/><Relationship Id="rId15" Type="http://schemas.openxmlformats.org/officeDocument/2006/relationships/image" Target="../media/image-6-15.png"/><Relationship Id="rId16" Type="http://schemas.openxmlformats.org/officeDocument/2006/relationships/image" Target="../media/image-6-16.png"/><Relationship Id="rId17" Type="http://schemas.openxmlformats.org/officeDocument/2006/relationships/image" Target="../media/image-6-17.png"/><Relationship Id="rId18" Type="http://schemas.openxmlformats.org/officeDocument/2006/relationships/image" Target="../media/image-6-18.png"/><Relationship Id="rId19" Type="http://schemas.openxmlformats.org/officeDocument/2006/relationships/image" Target="../media/image-6-19.png"/><Relationship Id="rId20" Type="http://schemas.openxmlformats.org/officeDocument/2006/relationships/image" Target="../media/image-6-20.png"/><Relationship Id="rId21" Type="http://schemas.openxmlformats.org/officeDocument/2006/relationships/slideLayout" Target="../slideLayouts/slideLayout1.xml"/><Relationship Id="rId2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image" Target="../media/image-7-9.png"/><Relationship Id="rId10" Type="http://schemas.openxmlformats.org/officeDocument/2006/relationships/image" Target="../media/image-7-10.png"/><Relationship Id="rId11" Type="http://schemas.openxmlformats.org/officeDocument/2006/relationships/image" Target="../media/image-7-11.png"/><Relationship Id="rId12" Type="http://schemas.openxmlformats.org/officeDocument/2006/relationships/image" Target="../media/image-7-12.png"/><Relationship Id="rId13" Type="http://schemas.openxmlformats.org/officeDocument/2006/relationships/image" Target="../media/image-7-13.png"/><Relationship Id="rId14" Type="http://schemas.openxmlformats.org/officeDocument/2006/relationships/image" Target="../media/image-7-14.png"/><Relationship Id="rId15" Type="http://schemas.openxmlformats.org/officeDocument/2006/relationships/image" Target="../media/image-7-15.png"/><Relationship Id="rId16" Type="http://schemas.openxmlformats.org/officeDocument/2006/relationships/image" Target="../media/image-7-16.png"/><Relationship Id="rId17" Type="http://schemas.openxmlformats.org/officeDocument/2006/relationships/image" Target="../media/image-7-17.png"/><Relationship Id="rId18" Type="http://schemas.openxmlformats.org/officeDocument/2006/relationships/image" Target="../media/image-7-18.png"/><Relationship Id="rId19" Type="http://schemas.openxmlformats.org/officeDocument/2006/relationships/image" Target="../media/image-7-19.png"/><Relationship Id="rId20" Type="http://schemas.openxmlformats.org/officeDocument/2006/relationships/image" Target="../media/image-7-20.png"/><Relationship Id="rId21" Type="http://schemas.openxmlformats.org/officeDocument/2006/relationships/slideLayout" Target="../slideLayouts/slideLayout1.xml"/><Relationship Id="rId2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image" Target="../media/image-8-9.png"/><Relationship Id="rId10" Type="http://schemas.openxmlformats.org/officeDocument/2006/relationships/image" Target="../media/image-8-10.png"/><Relationship Id="rId11" Type="http://schemas.openxmlformats.org/officeDocument/2006/relationships/image" Target="../media/image-8-11.png"/><Relationship Id="rId12" Type="http://schemas.openxmlformats.org/officeDocument/2006/relationships/image" Target="../media/image-8-12.png"/><Relationship Id="rId13" Type="http://schemas.openxmlformats.org/officeDocument/2006/relationships/image" Target="../media/image-8-13.png"/><Relationship Id="rId14" Type="http://schemas.openxmlformats.org/officeDocument/2006/relationships/image" Target="../media/image-8-14.png"/><Relationship Id="rId15" Type="http://schemas.openxmlformats.org/officeDocument/2006/relationships/image" Target="../media/image-8-15.png"/><Relationship Id="rId16" Type="http://schemas.openxmlformats.org/officeDocument/2006/relationships/image" Target="../media/image-8-16.png"/><Relationship Id="rId17" Type="http://schemas.openxmlformats.org/officeDocument/2006/relationships/image" Target="../media/image-8-17.png"/><Relationship Id="rId18" Type="http://schemas.openxmlformats.org/officeDocument/2006/relationships/image" Target="../media/image-8-18.png"/><Relationship Id="rId19" Type="http://schemas.openxmlformats.org/officeDocument/2006/relationships/image" Target="../media/image-8-19.png"/><Relationship Id="rId20" Type="http://schemas.openxmlformats.org/officeDocument/2006/relationships/image" Target="../media/image-8-20.png"/><Relationship Id="rId21" Type="http://schemas.openxmlformats.org/officeDocument/2006/relationships/image" Target="../media/image-8-21.png"/><Relationship Id="rId22" Type="http://schemas.openxmlformats.org/officeDocument/2006/relationships/image" Target="../media/image-8-22.png"/><Relationship Id="rId23" Type="http://schemas.openxmlformats.org/officeDocument/2006/relationships/image" Target="../media/image-8-23.png"/><Relationship Id="rId24" Type="http://schemas.openxmlformats.org/officeDocument/2006/relationships/image" Target="../media/image-8-24.png"/><Relationship Id="rId25" Type="http://schemas.openxmlformats.org/officeDocument/2006/relationships/image" Target="../media/image-8-25.png"/><Relationship Id="rId26" Type="http://schemas.openxmlformats.org/officeDocument/2006/relationships/image" Target="../media/image-8-26.png"/><Relationship Id="rId27" Type="http://schemas.openxmlformats.org/officeDocument/2006/relationships/image" Target="../media/image-8-27.png"/><Relationship Id="rId28" Type="http://schemas.openxmlformats.org/officeDocument/2006/relationships/image" Target="../media/image-8-28.png"/><Relationship Id="rId29" Type="http://schemas.openxmlformats.org/officeDocument/2006/relationships/image" Target="../media/image-8-29.png"/><Relationship Id="rId30" Type="http://schemas.openxmlformats.org/officeDocument/2006/relationships/image" Target="../media/image-8-30.png"/><Relationship Id="rId31" Type="http://schemas.openxmlformats.org/officeDocument/2006/relationships/image" Target="../media/image-8-31.png"/><Relationship Id="rId32" Type="http://schemas.openxmlformats.org/officeDocument/2006/relationships/image" Target="../media/image-8-32.png"/><Relationship Id="rId33" Type="http://schemas.openxmlformats.org/officeDocument/2006/relationships/image" Target="../media/image-8-33.png"/><Relationship Id="rId34" Type="http://schemas.openxmlformats.org/officeDocument/2006/relationships/image" Target="../media/image-8-34.png"/><Relationship Id="rId35" Type="http://schemas.openxmlformats.org/officeDocument/2006/relationships/slideLayout" Target="../slideLayouts/slideLayout1.xml"/><Relationship Id="rId3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image" Target="../media/image-9-9.png"/><Relationship Id="rId10" Type="http://schemas.openxmlformats.org/officeDocument/2006/relationships/image" Target="../media/image-9-10.png"/><Relationship Id="rId11" Type="http://schemas.openxmlformats.org/officeDocument/2006/relationships/image" Target="../media/image-9-11.png"/><Relationship Id="rId12" Type="http://schemas.openxmlformats.org/officeDocument/2006/relationships/image" Target="../media/image-9-12.png"/><Relationship Id="rId13" Type="http://schemas.openxmlformats.org/officeDocument/2006/relationships/slideLayout" Target="../slideLayouts/slideLayout1.xml"/><Relationship Id="rId1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82153"/>
          </a:xfrm>
          <a:prstGeom prst="rect">
            <a:avLst/>
          </a:prstGeom>
        </p:spPr>
      </p:pic>
      <p:pic>
        <p:nvPicPr>
          <p:cNvPr id="4" name="SK-1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75698"/>
            <a:ext cx="12192000" cy="82153"/>
          </a:xfrm>
          <a:prstGeom prst="rect">
            <a:avLst/>
          </a:prstGeom>
        </p:spPr>
      </p:pic>
      <p:pic>
        <p:nvPicPr>
          <p:cNvPr id="5" name="SK-1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624036"/>
            <a:ext cx="1962894" cy="425053"/>
          </a:xfrm>
          <a:prstGeom prst="rect">
            <a:avLst/>
          </a:prstGeom>
        </p:spPr>
      </p:pic>
      <p:pic>
        <p:nvPicPr>
          <p:cNvPr id="6" name="SK-1-img-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3339703"/>
            <a:ext cx="1011882" cy="68461"/>
          </a:xfrm>
          <a:prstGeom prst="rect">
            <a:avLst/>
          </a:prstGeom>
        </p:spPr>
      </p:pic>
      <p:pic>
        <p:nvPicPr>
          <p:cNvPr id="7" name="SK-1-img-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8290" y="82153"/>
            <a:ext cx="6583561" cy="6693396"/>
          </a:xfrm>
          <a:prstGeom prst="rect">
            <a:avLst/>
          </a:prstGeom>
        </p:spPr>
      </p:pic>
      <p:pic>
        <p:nvPicPr>
          <p:cNvPr id="8" name="SK-1-img-7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07153" y="3737521"/>
            <a:ext cx="2584698" cy="3038029"/>
          </a:xfrm>
          <a:prstGeom prst="rect">
            <a:avLst/>
          </a:prstGeom>
        </p:spPr>
      </p:pic>
      <p:pic>
        <p:nvPicPr>
          <p:cNvPr id="9" name="SK-1-img-8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83475" y="740569"/>
            <a:ext cx="4669482" cy="4889748"/>
          </a:xfrm>
          <a:prstGeom prst="rect">
            <a:avLst/>
          </a:prstGeom>
        </p:spPr>
      </p:pic>
      <p:sp>
        <p:nvSpPr>
          <p:cNvPr id="10" name="SK-1-text-9"/>
          <p:cNvSpPr/>
          <p:nvPr/>
        </p:nvSpPr>
        <p:spPr>
          <a:xfrm>
            <a:off x="732532" y="699492"/>
            <a:ext cx="1753344" cy="28798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122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</a:t>
            </a:r>
            <a:endParaRPr lang="en-US" sz="1500" dirty="0"/>
          </a:p>
        </p:txBody>
      </p:sp>
      <p:sp>
        <p:nvSpPr>
          <p:cNvPr id="11" name="SK-1-text-10"/>
          <p:cNvSpPr/>
          <p:nvPr/>
        </p:nvSpPr>
        <p:spPr>
          <a:xfrm>
            <a:off x="572988" y="1131540"/>
            <a:ext cx="5140642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75" dirty="0">
                <a:solidFill>
                  <a:srgbClr val="48C9B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575" dirty="0"/>
          </a:p>
        </p:txBody>
      </p:sp>
      <p:sp>
        <p:nvSpPr>
          <p:cNvPr id="12" name="SK-1-text-11"/>
          <p:cNvSpPr/>
          <p:nvPr/>
        </p:nvSpPr>
        <p:spPr>
          <a:xfrm>
            <a:off x="572988" y="2098477"/>
            <a:ext cx="6278761" cy="116577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4140"/>
              </a:lnSpc>
              <a:buNone/>
            </a:pPr>
            <a:r>
              <a:rPr lang="en-US" sz="34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Sudden Loss of Vision</a:t>
            </a:r>
            <a:endParaRPr lang="en-US" sz="3450" dirty="0"/>
          </a:p>
          <a:p>
            <a:pPr algn="l" indent="0" marL="0">
              <a:lnSpc>
                <a:spcPts val="4140"/>
              </a:lnSpc>
              <a:buNone/>
            </a:pPr>
            <a:r>
              <a:rPr lang="en-US" sz="34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&amp; Ophthalmic Emergencies</a:t>
            </a:r>
            <a:endParaRPr lang="en-US" sz="3450" dirty="0"/>
          </a:p>
        </p:txBody>
      </p:sp>
      <p:sp>
        <p:nvSpPr>
          <p:cNvPr id="13" name="SK-1-text-12"/>
          <p:cNvSpPr/>
          <p:nvPr/>
        </p:nvSpPr>
        <p:spPr>
          <a:xfrm>
            <a:off x="597396" y="3744367"/>
            <a:ext cx="10869930" cy="43889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2700" dirty="0">
                <a:solidFill>
                  <a:srgbClr val="BDC3C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2700" dirty="0"/>
          </a:p>
        </p:txBody>
      </p:sp>
      <p:sp>
        <p:nvSpPr>
          <p:cNvPr id="14" name="SK-1-text-13"/>
          <p:cNvSpPr/>
          <p:nvPr/>
        </p:nvSpPr>
        <p:spPr>
          <a:xfrm>
            <a:off x="572988" y="4423321"/>
            <a:ext cx="5876479" cy="111784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2242"/>
              </a:lnSpc>
              <a:buNone/>
            </a:pPr>
            <a:r>
              <a:rPr lang="en-US" sz="1725" dirty="0">
                <a:solidFill>
                  <a:srgbClr val="BDC3C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Comprehensive guide for GP trainees covering</a:t>
            </a:r>
            <a:endParaRPr lang="en-US" sz="1725" dirty="0"/>
          </a:p>
          <a:p>
            <a:pPr algn="l" indent="0" marL="0">
              <a:lnSpc>
                <a:spcPts val="2242"/>
              </a:lnSpc>
              <a:buNone/>
            </a:pPr>
            <a:r>
              <a:rPr lang="en-US" sz="1725" dirty="0">
                <a:solidFill>
                  <a:srgbClr val="BDC3C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sudden visual loss causes, referral urgency, and</a:t>
            </a:r>
            <a:endParaRPr lang="en-US" sz="1725" dirty="0"/>
          </a:p>
          <a:p>
            <a:pPr algn="l" indent="0" marL="0">
              <a:lnSpc>
                <a:spcPts val="2242"/>
              </a:lnSpc>
              <a:buNone/>
            </a:pPr>
            <a:r>
              <a:rPr lang="en-US" sz="1725" dirty="0">
                <a:solidFill>
                  <a:srgbClr val="BDC3C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management — updated to NICE CKS 2024/2025 and</a:t>
            </a:r>
            <a:endParaRPr lang="en-US" sz="1725" dirty="0"/>
          </a:p>
          <a:p>
            <a:pPr algn="l" indent="0" marL="0">
              <a:lnSpc>
                <a:spcPts val="2242"/>
              </a:lnSpc>
              <a:buNone/>
            </a:pPr>
            <a:r>
              <a:rPr lang="en-US" sz="1725" dirty="0">
                <a:solidFill>
                  <a:srgbClr val="BDC3C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RCEM 2025 standards.</a:t>
            </a:r>
            <a:endParaRPr lang="en-US" sz="1725" dirty="0"/>
          </a:p>
        </p:txBody>
      </p:sp>
      <p:sp>
        <p:nvSpPr>
          <p:cNvPr id="15" name="SK-1-text-14"/>
          <p:cNvSpPr/>
          <p:nvPr/>
        </p:nvSpPr>
        <p:spPr>
          <a:xfrm>
            <a:off x="572988" y="5890915"/>
            <a:ext cx="2660333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75" dirty="0">
                <a:solidFill>
                  <a:srgbClr val="BDC3C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May 2026</a:t>
            </a:r>
            <a:endParaRPr lang="en-US" sz="1575" dirty="0"/>
          </a:p>
        </p:txBody>
      </p:sp>
      <p:sp>
        <p:nvSpPr>
          <p:cNvPr id="16" name="SK-1-text-15"/>
          <p:cNvSpPr/>
          <p:nvPr/>
        </p:nvSpPr>
        <p:spPr>
          <a:xfrm>
            <a:off x="572988" y="6144667"/>
            <a:ext cx="9221153" cy="28113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75" dirty="0">
                <a:solidFill>
                  <a:srgbClr val="BDC3C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RCGP SCA &amp; AKT Revision | Bradford VTS</a:t>
            </a:r>
            <a:endParaRPr lang="en-US" sz="1575" dirty="0"/>
          </a:p>
        </p:txBody>
      </p:sp>
      <p:sp>
        <p:nvSpPr>
          <p:cNvPr id="17" name="SK-1-text-16"/>
          <p:cNvSpPr/>
          <p:nvPr/>
        </p:nvSpPr>
        <p:spPr>
          <a:xfrm>
            <a:off x="7672536" y="5918448"/>
            <a:ext cx="3454896" cy="26059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48C9B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OPHTHALMIC EMERGENCY</a:t>
            </a:r>
            <a:endParaRPr lang="en-US" sz="1800" dirty="0"/>
          </a:p>
        </p:txBody>
      </p:sp>
      <p:sp>
        <p:nvSpPr>
          <p:cNvPr id="18" name="SK-1-text-17"/>
          <p:cNvSpPr/>
          <p:nvPr/>
        </p:nvSpPr>
        <p:spPr>
          <a:xfrm>
            <a:off x="8052495" y="6220123"/>
            <a:ext cx="2706886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350" dirty="0">
                <a:solidFill>
                  <a:srgbClr val="BDC3C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Retinal · Vascular · Neurological</a:t>
            </a:r>
            <a:endParaRPr lang="en-US" sz="1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396" y="1295549"/>
            <a:ext cx="2060377" cy="28575"/>
          </a:xfrm>
          <a:prstGeom prst="rect">
            <a:avLst/>
          </a:prstGeom>
        </p:spPr>
      </p:pic>
      <p:pic>
        <p:nvPicPr>
          <p:cNvPr id="4" name="SK-10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396" y="1947565"/>
            <a:ext cx="5388769" cy="4107805"/>
          </a:xfrm>
          <a:prstGeom prst="rect">
            <a:avLst/>
          </a:prstGeom>
        </p:spPr>
      </p:pic>
      <p:pic>
        <p:nvPicPr>
          <p:cNvPr id="5" name="SK-10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898" y="2091630"/>
            <a:ext cx="329059" cy="335905"/>
          </a:xfrm>
          <a:prstGeom prst="rect">
            <a:avLst/>
          </a:prstGeom>
        </p:spPr>
      </p:pic>
      <p:pic>
        <p:nvPicPr>
          <p:cNvPr id="6" name="SK-10-img-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4792" y="2466082"/>
            <a:ext cx="1609279" cy="19050"/>
          </a:xfrm>
          <a:prstGeom prst="rect">
            <a:avLst/>
          </a:prstGeom>
        </p:spPr>
      </p:pic>
      <p:pic>
        <p:nvPicPr>
          <p:cNvPr id="7" name="SK-10-img-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3067" y="5369719"/>
            <a:ext cx="4620667" cy="466279"/>
          </a:xfrm>
          <a:prstGeom prst="rect">
            <a:avLst/>
          </a:prstGeom>
        </p:spPr>
      </p:pic>
      <p:pic>
        <p:nvPicPr>
          <p:cNvPr id="8" name="SK-10-img-7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5686" y="1947565"/>
            <a:ext cx="5388769" cy="4107805"/>
          </a:xfrm>
          <a:prstGeom prst="rect">
            <a:avLst/>
          </a:prstGeom>
        </p:spPr>
      </p:pic>
      <p:pic>
        <p:nvPicPr>
          <p:cNvPr id="9" name="SK-10-img-8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64188" y="2091630"/>
            <a:ext cx="329059" cy="335905"/>
          </a:xfrm>
          <a:prstGeom prst="rect">
            <a:avLst/>
          </a:prstGeom>
        </p:spPr>
      </p:pic>
      <p:pic>
        <p:nvPicPr>
          <p:cNvPr id="10" name="SK-10-img-9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03082" y="2466082"/>
            <a:ext cx="2023765" cy="19050"/>
          </a:xfrm>
          <a:prstGeom prst="rect">
            <a:avLst/>
          </a:prstGeom>
        </p:spPr>
      </p:pic>
      <p:pic>
        <p:nvPicPr>
          <p:cNvPr id="11" name="SK-10-img-10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71357" y="5369719"/>
            <a:ext cx="4620667" cy="466279"/>
          </a:xfrm>
          <a:prstGeom prst="rect">
            <a:avLst/>
          </a:prstGeom>
        </p:spPr>
      </p:pic>
      <p:pic>
        <p:nvPicPr>
          <p:cNvPr id="12" name="SK-10-img-11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08784" y="6275040"/>
            <a:ext cx="4974282" cy="432048"/>
          </a:xfrm>
          <a:prstGeom prst="rect">
            <a:avLst/>
          </a:prstGeom>
        </p:spPr>
      </p:pic>
      <p:pic>
        <p:nvPicPr>
          <p:cNvPr id="13" name="SK-10-img-12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63200" y="5006280"/>
            <a:ext cx="1828800" cy="1851571"/>
          </a:xfrm>
          <a:prstGeom prst="rect">
            <a:avLst/>
          </a:prstGeom>
        </p:spPr>
      </p:pic>
      <p:pic>
        <p:nvPicPr>
          <p:cNvPr id="14" name="SK-10-img-13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2988" y="6336655"/>
            <a:ext cx="292596" cy="226219"/>
          </a:xfrm>
          <a:prstGeom prst="rect">
            <a:avLst/>
          </a:prstGeom>
        </p:spPr>
      </p:pic>
      <p:pic>
        <p:nvPicPr>
          <p:cNvPr id="15" name="SK-10-img-14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12855" y="2146548"/>
            <a:ext cx="280392" cy="253603"/>
          </a:xfrm>
          <a:prstGeom prst="rect">
            <a:avLst/>
          </a:prstGeom>
        </p:spPr>
      </p:pic>
      <p:pic>
        <p:nvPicPr>
          <p:cNvPr id="16" name="SK-10-img-15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7953" y="2132707"/>
            <a:ext cx="329059" cy="301675"/>
          </a:xfrm>
          <a:prstGeom prst="rect">
            <a:avLst/>
          </a:prstGeom>
        </p:spPr>
      </p:pic>
      <p:sp>
        <p:nvSpPr>
          <p:cNvPr id="17" name="SK-10-text-16"/>
          <p:cNvSpPr/>
          <p:nvPr/>
        </p:nvSpPr>
        <p:spPr>
          <a:xfrm>
            <a:off x="572988" y="452586"/>
            <a:ext cx="3700462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75" b="1" dirty="0">
                <a:solidFill>
                  <a:srgbClr val="4DB6A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CLOSING SUMMARY</a:t>
            </a:r>
            <a:endParaRPr lang="en-US" sz="1575" dirty="0"/>
          </a:p>
        </p:txBody>
      </p:sp>
      <p:sp>
        <p:nvSpPr>
          <p:cNvPr id="18" name="SK-10-text-17"/>
          <p:cNvSpPr/>
          <p:nvPr/>
        </p:nvSpPr>
        <p:spPr>
          <a:xfrm>
            <a:off x="585192" y="754261"/>
            <a:ext cx="11606808" cy="46627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33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Quick Recall &amp; Common Pitfalls</a:t>
            </a:r>
            <a:endParaRPr lang="en-US" sz="3375" dirty="0"/>
          </a:p>
        </p:txBody>
      </p:sp>
      <p:sp>
        <p:nvSpPr>
          <p:cNvPr id="19" name="SK-10-text-18"/>
          <p:cNvSpPr/>
          <p:nvPr/>
        </p:nvSpPr>
        <p:spPr>
          <a:xfrm>
            <a:off x="572988" y="1481286"/>
            <a:ext cx="11619012" cy="28113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00" dirty="0">
                <a:solidFill>
                  <a:srgbClr val="B0BEC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*What to remember — and what not to miss — in primary care</a:t>
            </a:r>
            <a:endParaRPr lang="en-US" sz="1500" dirty="0"/>
          </a:p>
        </p:txBody>
      </p:sp>
      <p:sp>
        <p:nvSpPr>
          <p:cNvPr id="20" name="SK-10-text-19"/>
          <p:cNvSpPr/>
          <p:nvPr/>
        </p:nvSpPr>
        <p:spPr>
          <a:xfrm>
            <a:off x="1182588" y="2146548"/>
            <a:ext cx="3406140" cy="25360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4DB6A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QUICK RECALL</a:t>
            </a:r>
            <a:endParaRPr lang="en-US" sz="1800" dirty="0"/>
          </a:p>
        </p:txBody>
      </p:sp>
      <p:sp>
        <p:nvSpPr>
          <p:cNvPr id="21" name="SK-10-text-20"/>
          <p:cNvSpPr/>
          <p:nvPr/>
        </p:nvSpPr>
        <p:spPr>
          <a:xfrm>
            <a:off x="792361" y="2667744"/>
            <a:ext cx="11399639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Any new sudden vision loss → same-day ophthalmology discussion</a:t>
            </a:r>
            <a:endParaRPr lang="en-US" sz="1200" dirty="0"/>
          </a:p>
        </p:txBody>
      </p:sp>
      <p:sp>
        <p:nvSpPr>
          <p:cNvPr id="22" name="SK-10-text-21"/>
          <p:cNvSpPr/>
          <p:nvPr/>
        </p:nvSpPr>
        <p:spPr>
          <a:xfrm>
            <a:off x="780157" y="3086100"/>
            <a:ext cx="11411843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GCA + visual symptoms → IV methylprednisolone NOW, before biopsy</a:t>
            </a:r>
            <a:endParaRPr lang="en-US" sz="1200" dirty="0"/>
          </a:p>
        </p:txBody>
      </p:sp>
      <p:sp>
        <p:nvSpPr>
          <p:cNvPr id="23" name="SK-10-text-22"/>
          <p:cNvSpPr/>
          <p:nvPr/>
        </p:nvSpPr>
        <p:spPr>
          <a:xfrm>
            <a:off x="792361" y="3511153"/>
            <a:ext cx="10927080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Cherry-red spot → CRAO; always screen for GCA if age &gt;50</a:t>
            </a:r>
            <a:endParaRPr lang="en-US" sz="1200" dirty="0"/>
          </a:p>
        </p:txBody>
      </p:sp>
      <p:sp>
        <p:nvSpPr>
          <p:cNvPr id="24" name="SK-10-text-23"/>
          <p:cNvSpPr/>
          <p:nvPr/>
        </p:nvSpPr>
        <p:spPr>
          <a:xfrm>
            <a:off x="792361" y="3929509"/>
            <a:ext cx="11399639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“Curtain across vision” → retinal detachment until proven otherwise</a:t>
            </a:r>
            <a:endParaRPr lang="en-US" sz="1200" dirty="0"/>
          </a:p>
        </p:txBody>
      </p:sp>
      <p:sp>
        <p:nvSpPr>
          <p:cNvPr id="25" name="SK-10-text-24"/>
          <p:cNvSpPr/>
          <p:nvPr/>
        </p:nvSpPr>
        <p:spPr>
          <a:xfrm>
            <a:off x="792361" y="4347865"/>
            <a:ext cx="11399639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Flashes + floaters alone → within 24 hours; with field loss → emergency</a:t>
            </a:r>
            <a:endParaRPr lang="en-US" sz="1200" dirty="0"/>
          </a:p>
        </p:txBody>
      </p:sp>
      <p:sp>
        <p:nvSpPr>
          <p:cNvPr id="26" name="SK-10-text-25"/>
          <p:cNvSpPr/>
          <p:nvPr/>
        </p:nvSpPr>
        <p:spPr>
          <a:xfrm>
            <a:off x="792361" y="4773067"/>
            <a:ext cx="4888855" cy="42505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Amaurosis fugax = TIA of the eye → aspirin 300mg + same-day TIA</a:t>
            </a:r>
            <a:endParaRPr lang="en-US" sz="1350" dirty="0"/>
          </a:p>
          <a:p>
            <a:pPr algn="l"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pathway</a:t>
            </a:r>
            <a:endParaRPr lang="en-US" sz="1350" dirty="0"/>
          </a:p>
        </p:txBody>
      </p:sp>
      <p:sp>
        <p:nvSpPr>
          <p:cNvPr id="27" name="SK-10-text-26"/>
          <p:cNvSpPr/>
          <p:nvPr/>
        </p:nvSpPr>
        <p:spPr>
          <a:xfrm>
            <a:off x="1097161" y="5417790"/>
            <a:ext cx="4352479" cy="41820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350"/>
              </a:lnSpc>
              <a:buNone/>
            </a:pPr>
            <a:r>
              <a:rPr lang="en-US" sz="1125" dirty="0">
                <a:solidFill>
                  <a:srgbClr val="4DB6A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RAPD in every sudden vision loss case</a:t>
            </a:r>
            <a:endParaRPr lang="en-US" sz="1125" dirty="0"/>
          </a:p>
          <a:p>
            <a:pPr algn="ctr" indent="0" marL="0">
              <a:lnSpc>
                <a:spcPts val="1350"/>
              </a:lnSpc>
              <a:buNone/>
            </a:pPr>
            <a:r>
              <a:rPr lang="en-US" sz="1125" dirty="0">
                <a:solidFill>
                  <a:srgbClr val="4DB6A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a single missed finding can change the entire management pathway</a:t>
            </a:r>
            <a:endParaRPr lang="en-US" sz="1125" dirty="0"/>
          </a:p>
        </p:txBody>
      </p:sp>
      <p:sp>
        <p:nvSpPr>
          <p:cNvPr id="28" name="SK-10-text-27"/>
          <p:cNvSpPr/>
          <p:nvPr/>
        </p:nvSpPr>
        <p:spPr>
          <a:xfrm>
            <a:off x="6790879" y="2146548"/>
            <a:ext cx="4229100" cy="25360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B7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PITFALLS</a:t>
            </a:r>
            <a:endParaRPr lang="en-US" sz="1800" dirty="0"/>
          </a:p>
        </p:txBody>
      </p:sp>
      <p:sp>
        <p:nvSpPr>
          <p:cNvPr id="29" name="SK-10-text-28"/>
          <p:cNvSpPr/>
          <p:nvPr/>
        </p:nvSpPr>
        <p:spPr>
          <a:xfrm>
            <a:off x="6437263" y="2667744"/>
            <a:ext cx="5754737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Missing GCA in &gt;50s – not checking ESR/CRP with new headache</a:t>
            </a:r>
            <a:endParaRPr lang="en-US" sz="1200" dirty="0"/>
          </a:p>
        </p:txBody>
      </p:sp>
      <p:sp>
        <p:nvSpPr>
          <p:cNvPr id="30" name="SK-10-text-29"/>
          <p:cNvSpPr/>
          <p:nvPr/>
        </p:nvSpPr>
        <p:spPr>
          <a:xfrm>
            <a:off x="6437263" y="3086100"/>
            <a:ext cx="4840188" cy="42505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Delaying steroids in GCA while awaiting biopsy — vision lost while</a:t>
            </a:r>
            <a:endParaRPr lang="en-US" sz="1350" dirty="0"/>
          </a:p>
          <a:p>
            <a:pPr algn="l"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waiting</a:t>
            </a:r>
            <a:endParaRPr lang="en-US" sz="1350" dirty="0"/>
          </a:p>
        </p:txBody>
      </p:sp>
      <p:sp>
        <p:nvSpPr>
          <p:cNvPr id="31" name="SK-10-text-30"/>
          <p:cNvSpPr/>
          <p:nvPr/>
        </p:nvSpPr>
        <p:spPr>
          <a:xfrm>
            <a:off x="6437263" y="3518148"/>
            <a:ext cx="5754737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Sending home flashes + floaters without ophthalmology referral</a:t>
            </a:r>
            <a:endParaRPr lang="en-US" sz="1200" dirty="0"/>
          </a:p>
        </p:txBody>
      </p:sp>
      <p:sp>
        <p:nvSpPr>
          <p:cNvPr id="32" name="SK-10-text-31"/>
          <p:cNvSpPr/>
          <p:nvPr/>
        </p:nvSpPr>
        <p:spPr>
          <a:xfrm>
            <a:off x="6437263" y="3929509"/>
            <a:ext cx="5754737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Not examining the fundus — missing bilateral papilloedema</a:t>
            </a:r>
            <a:endParaRPr lang="en-US" sz="1200" dirty="0"/>
          </a:p>
        </p:txBody>
      </p:sp>
      <p:sp>
        <p:nvSpPr>
          <p:cNvPr id="33" name="SK-10-text-32"/>
          <p:cNvSpPr/>
          <p:nvPr/>
        </p:nvSpPr>
        <p:spPr>
          <a:xfrm>
            <a:off x="6437263" y="4347865"/>
            <a:ext cx="5754737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Diagnosing migraine in a patient with GCA-related AAION</a:t>
            </a:r>
            <a:endParaRPr lang="en-US" sz="1200" dirty="0"/>
          </a:p>
        </p:txBody>
      </p:sp>
      <p:sp>
        <p:nvSpPr>
          <p:cNvPr id="34" name="SK-10-text-33"/>
          <p:cNvSpPr/>
          <p:nvPr/>
        </p:nvSpPr>
        <p:spPr>
          <a:xfrm>
            <a:off x="6437263" y="4766221"/>
            <a:ext cx="4852392" cy="43204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Attributing RVO to hypertension alone — missing thrombophilia in</a:t>
            </a:r>
            <a:endParaRPr lang="en-US" sz="1350" dirty="0"/>
          </a:p>
          <a:p>
            <a:pPr algn="l"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young patients</a:t>
            </a:r>
            <a:endParaRPr lang="en-US" sz="1350" dirty="0"/>
          </a:p>
        </p:txBody>
      </p:sp>
      <p:sp>
        <p:nvSpPr>
          <p:cNvPr id="35" name="SK-10-text-34"/>
          <p:cNvSpPr/>
          <p:nvPr/>
        </p:nvSpPr>
        <p:spPr>
          <a:xfrm>
            <a:off x="6668988" y="5417790"/>
            <a:ext cx="4462165" cy="41820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350"/>
              </a:lnSpc>
              <a:buNone/>
            </a:pPr>
            <a:r>
              <a:rPr lang="en-US" sz="1125" dirty="0">
                <a:solidFill>
                  <a:srgbClr val="FFB7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Jaw claudication + temporal headache = GCA until proven otherwise</a:t>
            </a:r>
            <a:endParaRPr lang="en-US" sz="1125" dirty="0"/>
          </a:p>
          <a:p>
            <a:pPr algn="ctr" indent="0" marL="0">
              <a:lnSpc>
                <a:spcPts val="1350"/>
              </a:lnSpc>
              <a:buNone/>
            </a:pPr>
            <a:r>
              <a:rPr lang="en-US" sz="1125" dirty="0">
                <a:solidFill>
                  <a:srgbClr val="FFB7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do not wait; start steroids and refer same day</a:t>
            </a:r>
            <a:endParaRPr lang="en-US" sz="1125" dirty="0"/>
          </a:p>
        </p:txBody>
      </p:sp>
      <p:sp>
        <p:nvSpPr>
          <p:cNvPr id="36" name="SK-10-text-35"/>
          <p:cNvSpPr/>
          <p:nvPr/>
        </p:nvSpPr>
        <p:spPr>
          <a:xfrm>
            <a:off x="914400" y="6377880"/>
            <a:ext cx="3230880" cy="15760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900" dirty="0">
                <a:solidFill>
                  <a:srgbClr val="B0BEC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RCGP SCA &amp; AKT Revision</a:t>
            </a:r>
            <a:endParaRPr lang="en-US" sz="900" dirty="0"/>
          </a:p>
        </p:txBody>
      </p:sp>
      <p:sp>
        <p:nvSpPr>
          <p:cNvPr id="37" name="SK-10-text-36"/>
          <p:cNvSpPr/>
          <p:nvPr/>
        </p:nvSpPr>
        <p:spPr>
          <a:xfrm>
            <a:off x="3565922" y="6357342"/>
            <a:ext cx="5060007" cy="24675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in doubt — refer same day and discuss with ophthalmology</a:t>
            </a:r>
            <a:endParaRPr lang="en-US" sz="1350" dirty="0"/>
          </a:p>
        </p:txBody>
      </p:sp>
      <p:sp>
        <p:nvSpPr>
          <p:cNvPr id="38" name="SK-10-text-37"/>
          <p:cNvSpPr/>
          <p:nvPr/>
        </p:nvSpPr>
        <p:spPr>
          <a:xfrm>
            <a:off x="9482286" y="6322963"/>
            <a:ext cx="2124373" cy="15760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r" indent="0" marL="0">
              <a:buNone/>
            </a:pPr>
            <a:r>
              <a:rPr lang="en-US" sz="975" dirty="0">
                <a:solidFill>
                  <a:srgbClr val="B0BEC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</a:t>
            </a:r>
            <a:endParaRPr lang="en-US" sz="975" dirty="0"/>
          </a:p>
        </p:txBody>
      </p:sp>
      <p:sp>
        <p:nvSpPr>
          <p:cNvPr id="39" name="SK-10-text-38"/>
          <p:cNvSpPr/>
          <p:nvPr/>
        </p:nvSpPr>
        <p:spPr>
          <a:xfrm>
            <a:off x="10969675" y="6494413"/>
            <a:ext cx="624780" cy="15760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r" indent="0" marL="0">
              <a:buNone/>
            </a:pPr>
            <a:r>
              <a:rPr lang="en-US" sz="975" dirty="0">
                <a:solidFill>
                  <a:srgbClr val="B0BEC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</a:t>
            </a:r>
            <a:endParaRPr lang="en-US" sz="97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82153"/>
          </a:xfrm>
          <a:prstGeom prst="rect">
            <a:avLst/>
          </a:prstGeom>
        </p:spPr>
      </p:pic>
      <p:pic>
        <p:nvPicPr>
          <p:cNvPr id="4" name="SK-2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396" y="1330375"/>
            <a:ext cx="804565" cy="68461"/>
          </a:xfrm>
          <a:prstGeom prst="rect">
            <a:avLst/>
          </a:prstGeom>
        </p:spPr>
      </p:pic>
      <p:pic>
        <p:nvPicPr>
          <p:cNvPr id="5" name="SK-2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36713"/>
            <a:ext cx="8631882" cy="1076623"/>
          </a:xfrm>
          <a:prstGeom prst="rect">
            <a:avLst/>
          </a:prstGeom>
        </p:spPr>
      </p:pic>
      <p:pic>
        <p:nvPicPr>
          <p:cNvPr id="6" name="SK-2-img-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69" y="3161407"/>
            <a:ext cx="8119765" cy="1302990"/>
          </a:xfrm>
          <a:prstGeom prst="rect">
            <a:avLst/>
          </a:prstGeom>
        </p:spPr>
      </p:pic>
      <p:pic>
        <p:nvPicPr>
          <p:cNvPr id="7" name="SK-2-img-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4512469"/>
            <a:ext cx="8119765" cy="1302990"/>
          </a:xfrm>
          <a:prstGeom prst="rect">
            <a:avLst/>
          </a:prstGeom>
        </p:spPr>
      </p:pic>
      <p:pic>
        <p:nvPicPr>
          <p:cNvPr id="8" name="SK-2-img-7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969" y="5918448"/>
            <a:ext cx="9777859" cy="630882"/>
          </a:xfrm>
          <a:prstGeom prst="rect">
            <a:avLst/>
          </a:prstGeom>
        </p:spPr>
      </p:pic>
      <p:pic>
        <p:nvPicPr>
          <p:cNvPr id="9" name="SK-2-img-8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969" y="5973217"/>
            <a:ext cx="97482" cy="521196"/>
          </a:xfrm>
          <a:prstGeom prst="rect">
            <a:avLst/>
          </a:prstGeom>
        </p:spPr>
      </p:pic>
      <p:pic>
        <p:nvPicPr>
          <p:cNvPr id="10" name="SK-2-img-9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55561" y="5609779"/>
            <a:ext cx="1036290" cy="1248073"/>
          </a:xfrm>
          <a:prstGeom prst="rect">
            <a:avLst/>
          </a:prstGeom>
        </p:spPr>
      </p:pic>
      <p:pic>
        <p:nvPicPr>
          <p:cNvPr id="11" name="SK-2-img-10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48886" y="1995636"/>
            <a:ext cx="2718792" cy="3312319"/>
          </a:xfrm>
          <a:prstGeom prst="rect">
            <a:avLst/>
          </a:prstGeom>
        </p:spPr>
      </p:pic>
      <p:pic>
        <p:nvPicPr>
          <p:cNvPr id="12" name="SK-2-img-11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2988" y="4848523"/>
            <a:ext cx="609600" cy="610344"/>
          </a:xfrm>
          <a:prstGeom prst="rect">
            <a:avLst/>
          </a:prstGeom>
        </p:spPr>
      </p:pic>
      <p:pic>
        <p:nvPicPr>
          <p:cNvPr id="13" name="SK-2-img-12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2988" y="3504307"/>
            <a:ext cx="609600" cy="624036"/>
          </a:xfrm>
          <a:prstGeom prst="rect">
            <a:avLst/>
          </a:prstGeom>
        </p:spPr>
      </p:pic>
      <p:pic>
        <p:nvPicPr>
          <p:cNvPr id="14" name="SK-2-img-13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2988" y="2256234"/>
            <a:ext cx="609600" cy="617190"/>
          </a:xfrm>
          <a:prstGeom prst="rect">
            <a:avLst/>
          </a:prstGeom>
        </p:spPr>
      </p:pic>
      <p:sp>
        <p:nvSpPr>
          <p:cNvPr id="15" name="SK-2-text-14"/>
          <p:cNvSpPr/>
          <p:nvPr/>
        </p:nvSpPr>
        <p:spPr>
          <a:xfrm>
            <a:off x="572988" y="452586"/>
            <a:ext cx="4438650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6C2B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ASSESSMENT</a:t>
            </a:r>
            <a:endParaRPr lang="en-US" sz="1500" dirty="0"/>
          </a:p>
        </p:txBody>
      </p:sp>
      <p:sp>
        <p:nvSpPr>
          <p:cNvPr id="16" name="SK-2-text-15"/>
          <p:cNvSpPr/>
          <p:nvPr/>
        </p:nvSpPr>
        <p:spPr>
          <a:xfrm>
            <a:off x="572988" y="740569"/>
            <a:ext cx="11619012" cy="43204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31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Initial Assessment &amp; Clinical Overview</a:t>
            </a:r>
            <a:endParaRPr lang="en-US" sz="3150" dirty="0"/>
          </a:p>
        </p:txBody>
      </p:sp>
      <p:sp>
        <p:nvSpPr>
          <p:cNvPr id="17" name="SK-2-text-16"/>
          <p:cNvSpPr/>
          <p:nvPr/>
        </p:nvSpPr>
        <p:spPr>
          <a:xfrm>
            <a:off x="560784" y="1549896"/>
            <a:ext cx="11631216" cy="27429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00" dirty="0">
                <a:solidFill>
                  <a:srgbClr val="B0B0B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right questions asked in the right order can save a patient’s sight.</a:t>
            </a:r>
            <a:endParaRPr lang="en-US" sz="1500" dirty="0"/>
          </a:p>
        </p:txBody>
      </p:sp>
      <p:sp>
        <p:nvSpPr>
          <p:cNvPr id="18" name="SK-2-text-17"/>
          <p:cNvSpPr/>
          <p:nvPr/>
        </p:nvSpPr>
        <p:spPr>
          <a:xfrm>
            <a:off x="1414165" y="2112169"/>
            <a:ext cx="9408795" cy="25360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D1B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did it start — and is it painful?</a:t>
            </a:r>
            <a:endParaRPr lang="en-US" sz="1650" dirty="0"/>
          </a:p>
        </p:txBody>
      </p:sp>
      <p:sp>
        <p:nvSpPr>
          <p:cNvPr id="19" name="SK-2-text-18"/>
          <p:cNvSpPr/>
          <p:nvPr/>
        </p:nvSpPr>
        <p:spPr>
          <a:xfrm>
            <a:off x="1414165" y="2407146"/>
            <a:ext cx="10777835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D1B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Sudden + painless → vascular (CRAO, CRVO, retinal detachment, wet AMD)</a:t>
            </a:r>
            <a:endParaRPr lang="en-US" sz="1350" dirty="0"/>
          </a:p>
        </p:txBody>
      </p:sp>
      <p:sp>
        <p:nvSpPr>
          <p:cNvPr id="20" name="SK-2-text-19"/>
          <p:cNvSpPr/>
          <p:nvPr/>
        </p:nvSpPr>
        <p:spPr>
          <a:xfrm>
            <a:off x="1414165" y="2619673"/>
            <a:ext cx="10777835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D1B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Sudden + painful → angle closure glaucoma, scleritis, uveitis</a:t>
            </a:r>
            <a:endParaRPr lang="en-US" sz="1350" dirty="0"/>
          </a:p>
        </p:txBody>
      </p:sp>
      <p:sp>
        <p:nvSpPr>
          <p:cNvPr id="21" name="SK-2-text-20"/>
          <p:cNvSpPr/>
          <p:nvPr/>
        </p:nvSpPr>
        <p:spPr>
          <a:xfrm>
            <a:off x="1414165" y="2832348"/>
            <a:ext cx="8726805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D1B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Gradual over days → optic neuritis, AION</a:t>
            </a:r>
            <a:endParaRPr lang="en-US" sz="1350" dirty="0"/>
          </a:p>
        </p:txBody>
      </p:sp>
      <p:sp>
        <p:nvSpPr>
          <p:cNvPr id="22" name="SK-2-text-21"/>
          <p:cNvSpPr/>
          <p:nvPr/>
        </p:nvSpPr>
        <p:spPr>
          <a:xfrm>
            <a:off x="1414165" y="3257550"/>
            <a:ext cx="10777835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D1B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Unilateral or bilateral? What field is affected?</a:t>
            </a:r>
            <a:endParaRPr lang="en-US" sz="1650" dirty="0"/>
          </a:p>
        </p:txBody>
      </p:sp>
      <p:sp>
        <p:nvSpPr>
          <p:cNvPr id="23" name="SK-2-text-22"/>
          <p:cNvSpPr/>
          <p:nvPr/>
        </p:nvSpPr>
        <p:spPr>
          <a:xfrm>
            <a:off x="1414165" y="3538686"/>
            <a:ext cx="10777835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D1B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Monocular → retinal or optic nerve pathology (CRAO, optic neuritis, RD)</a:t>
            </a:r>
            <a:endParaRPr lang="en-US" sz="1350" dirty="0"/>
          </a:p>
        </p:txBody>
      </p:sp>
      <p:sp>
        <p:nvSpPr>
          <p:cNvPr id="24" name="SK-2-text-23"/>
          <p:cNvSpPr/>
          <p:nvPr/>
        </p:nvSpPr>
        <p:spPr>
          <a:xfrm>
            <a:off x="1414165" y="3764905"/>
            <a:ext cx="10777835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D1B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Binocular homonymous → cortical/tract lesion (stroke)</a:t>
            </a:r>
            <a:endParaRPr lang="en-US" sz="1350" dirty="0"/>
          </a:p>
        </p:txBody>
      </p:sp>
      <p:sp>
        <p:nvSpPr>
          <p:cNvPr id="25" name="SK-2-text-24"/>
          <p:cNvSpPr/>
          <p:nvPr/>
        </p:nvSpPr>
        <p:spPr>
          <a:xfrm>
            <a:off x="1414165" y="3977580"/>
            <a:ext cx="10777835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D1B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Altitudinal defect → BRAO, NAION, retinal detachment</a:t>
            </a:r>
            <a:endParaRPr lang="en-US" sz="1350" dirty="0"/>
          </a:p>
        </p:txBody>
      </p:sp>
      <p:sp>
        <p:nvSpPr>
          <p:cNvPr id="26" name="SK-2-text-25"/>
          <p:cNvSpPr/>
          <p:nvPr/>
        </p:nvSpPr>
        <p:spPr>
          <a:xfrm>
            <a:off x="1414165" y="4190107"/>
            <a:ext cx="8932545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D1B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Central scotoma → wet AMD, optic neuritis</a:t>
            </a:r>
            <a:endParaRPr lang="en-US" sz="1350" dirty="0"/>
          </a:p>
        </p:txBody>
      </p:sp>
      <p:sp>
        <p:nvSpPr>
          <p:cNvPr id="27" name="SK-2-text-26"/>
          <p:cNvSpPr/>
          <p:nvPr/>
        </p:nvSpPr>
        <p:spPr>
          <a:xfrm>
            <a:off x="1414165" y="4601617"/>
            <a:ext cx="8402955" cy="25360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D1B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Any associated systemic symptoms?</a:t>
            </a:r>
            <a:endParaRPr lang="en-US" sz="1650" dirty="0"/>
          </a:p>
        </p:txBody>
      </p:sp>
      <p:sp>
        <p:nvSpPr>
          <p:cNvPr id="28" name="SK-2-text-27"/>
          <p:cNvSpPr/>
          <p:nvPr/>
        </p:nvSpPr>
        <p:spPr>
          <a:xfrm>
            <a:off x="1414165" y="4882753"/>
            <a:ext cx="10777835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D1B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Headache + jaw claudication + scalp tenderness → GCA (emergency)</a:t>
            </a:r>
            <a:endParaRPr lang="en-US" sz="1350" dirty="0"/>
          </a:p>
        </p:txBody>
      </p:sp>
      <p:sp>
        <p:nvSpPr>
          <p:cNvPr id="29" name="SK-2-text-28"/>
          <p:cNvSpPr/>
          <p:nvPr/>
        </p:nvSpPr>
        <p:spPr>
          <a:xfrm>
            <a:off x="1414165" y="5109121"/>
            <a:ext cx="10777835" cy="17829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D1B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Flashes + floaters → PVD, retinal tear, detachment</a:t>
            </a:r>
            <a:endParaRPr lang="en-US" sz="1350" dirty="0"/>
          </a:p>
        </p:txBody>
      </p:sp>
      <p:sp>
        <p:nvSpPr>
          <p:cNvPr id="30" name="SK-2-text-29"/>
          <p:cNvSpPr/>
          <p:nvPr/>
        </p:nvSpPr>
        <p:spPr>
          <a:xfrm>
            <a:off x="1414165" y="5314950"/>
            <a:ext cx="10777835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D1B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Pulsatile tinnitus + morning headache → raised ICP / papilloedema</a:t>
            </a:r>
            <a:endParaRPr lang="en-US" sz="1350" dirty="0"/>
          </a:p>
        </p:txBody>
      </p:sp>
      <p:sp>
        <p:nvSpPr>
          <p:cNvPr id="31" name="SK-2-text-30"/>
          <p:cNvSpPr/>
          <p:nvPr/>
        </p:nvSpPr>
        <p:spPr>
          <a:xfrm>
            <a:off x="1414165" y="5534323"/>
            <a:ext cx="10777835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D1B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Cardiovascular risk factors → vascular occlusion, TIA pathway</a:t>
            </a:r>
            <a:endParaRPr lang="en-US" sz="1350" dirty="0"/>
          </a:p>
        </p:txBody>
      </p:sp>
      <p:sp>
        <p:nvSpPr>
          <p:cNvPr id="32" name="SK-2-text-31"/>
          <p:cNvSpPr/>
          <p:nvPr/>
        </p:nvSpPr>
        <p:spPr>
          <a:xfrm>
            <a:off x="9168259" y="5404098"/>
            <a:ext cx="2279898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26C2B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*Systematic examination begins</a:t>
            </a:r>
            <a:endParaRPr lang="en-US" sz="1050" dirty="0"/>
          </a:p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26C2B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with the right questions</a:t>
            </a:r>
            <a:endParaRPr lang="en-US" sz="1050" dirty="0"/>
          </a:p>
        </p:txBody>
      </p:sp>
      <p:sp>
        <p:nvSpPr>
          <p:cNvPr id="33" name="SK-2-text-32"/>
          <p:cNvSpPr/>
          <p:nvPr/>
        </p:nvSpPr>
        <p:spPr>
          <a:xfrm>
            <a:off x="743694" y="6007596"/>
            <a:ext cx="11448306" cy="26059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Rule: Any new sudden visual loss = same-day ophthalmology discussion as minimum</a:t>
            </a:r>
            <a:endParaRPr lang="en-US" sz="1500" dirty="0"/>
          </a:p>
        </p:txBody>
      </p:sp>
      <p:sp>
        <p:nvSpPr>
          <p:cNvPr id="34" name="SK-2-text-33"/>
          <p:cNvSpPr/>
          <p:nvPr/>
        </p:nvSpPr>
        <p:spPr>
          <a:xfrm>
            <a:off x="755898" y="6288732"/>
            <a:ext cx="11292840" cy="17829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B0B0B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*Never send home without specialist discussion — RCEM 2025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260598"/>
          </a:xfrm>
          <a:prstGeom prst="rect">
            <a:avLst/>
          </a:prstGeom>
        </p:spPr>
      </p:pic>
      <p:pic>
        <p:nvPicPr>
          <p:cNvPr id="4" name="SK-3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671" y="1213545"/>
            <a:ext cx="11460361" cy="14288"/>
          </a:xfrm>
          <a:prstGeom prst="rect">
            <a:avLst/>
          </a:prstGeom>
        </p:spPr>
      </p:pic>
      <p:pic>
        <p:nvPicPr>
          <p:cNvPr id="5" name="SK-3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2245" y="1611511"/>
            <a:ext cx="14288" cy="4437013"/>
          </a:xfrm>
          <a:prstGeom prst="rect">
            <a:avLst/>
          </a:prstGeom>
        </p:spPr>
      </p:pic>
      <p:pic>
        <p:nvPicPr>
          <p:cNvPr id="6" name="SK-3-img-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7067" y="1494979"/>
            <a:ext cx="1182588" cy="432048"/>
          </a:xfrm>
          <a:prstGeom prst="rect">
            <a:avLst/>
          </a:prstGeom>
        </p:spPr>
      </p:pic>
      <p:pic>
        <p:nvPicPr>
          <p:cNvPr id="7" name="SK-3-img-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7953" y="1494979"/>
            <a:ext cx="1194792" cy="432048"/>
          </a:xfrm>
          <a:prstGeom prst="rect">
            <a:avLst/>
          </a:prstGeom>
        </p:spPr>
      </p:pic>
      <p:pic>
        <p:nvPicPr>
          <p:cNvPr id="8" name="SK-3-img-7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9200" y="4615309"/>
            <a:ext cx="4364682" cy="1453753"/>
          </a:xfrm>
          <a:prstGeom prst="rect">
            <a:avLst/>
          </a:prstGeom>
        </p:spPr>
      </p:pic>
      <p:pic>
        <p:nvPicPr>
          <p:cNvPr id="9" name="SK-3-img-8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02996" y="4567386"/>
            <a:ext cx="3645396" cy="1501825"/>
          </a:xfrm>
          <a:prstGeom prst="rect">
            <a:avLst/>
          </a:prstGeom>
        </p:spPr>
      </p:pic>
      <p:pic>
        <p:nvPicPr>
          <p:cNvPr id="10" name="SK-3-img-9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33773" y="6206430"/>
            <a:ext cx="10009584" cy="479971"/>
          </a:xfrm>
          <a:prstGeom prst="rect">
            <a:avLst/>
          </a:prstGeom>
        </p:spPr>
      </p:pic>
      <p:pic>
        <p:nvPicPr>
          <p:cNvPr id="11" name="SK-3-img-10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32463" y="2784277"/>
            <a:ext cx="1206996" cy="1200150"/>
          </a:xfrm>
          <a:prstGeom prst="rect">
            <a:avLst/>
          </a:prstGeom>
        </p:spPr>
      </p:pic>
      <p:pic>
        <p:nvPicPr>
          <p:cNvPr id="12" name="SK-3-img-11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3467" y="2804815"/>
            <a:ext cx="1194792" cy="1200150"/>
          </a:xfrm>
          <a:prstGeom prst="rect">
            <a:avLst/>
          </a:prstGeom>
        </p:spPr>
      </p:pic>
      <p:sp>
        <p:nvSpPr>
          <p:cNvPr id="13" name="SK-3-text-12"/>
          <p:cNvSpPr/>
          <p:nvPr/>
        </p:nvSpPr>
        <p:spPr>
          <a:xfrm>
            <a:off x="353467" y="411361"/>
            <a:ext cx="6267450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00" dirty="0">
                <a:solidFill>
                  <a:srgbClr val="99D9E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PAINLESS SUDDEN VISION LOSS</a:t>
            </a:r>
            <a:endParaRPr lang="en-US" sz="1500" dirty="0"/>
          </a:p>
        </p:txBody>
      </p:sp>
      <p:sp>
        <p:nvSpPr>
          <p:cNvPr id="14" name="SK-3-text-13"/>
          <p:cNvSpPr/>
          <p:nvPr/>
        </p:nvSpPr>
        <p:spPr>
          <a:xfrm>
            <a:off x="365671" y="671959"/>
            <a:ext cx="11826329" cy="44574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32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Retinal Vascular Occlusions</a:t>
            </a:r>
            <a:endParaRPr lang="en-US" sz="3225" dirty="0"/>
          </a:p>
        </p:txBody>
      </p:sp>
      <p:sp>
        <p:nvSpPr>
          <p:cNvPr id="15" name="SK-3-text-14"/>
          <p:cNvSpPr/>
          <p:nvPr/>
        </p:nvSpPr>
        <p:spPr>
          <a:xfrm>
            <a:off x="7241977" y="891480"/>
            <a:ext cx="2609850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CRAO • CRVO</a:t>
            </a:r>
            <a:endParaRPr lang="en-US" sz="1500" dirty="0"/>
          </a:p>
        </p:txBody>
      </p:sp>
      <p:sp>
        <p:nvSpPr>
          <p:cNvPr id="16" name="SK-3-text-15"/>
          <p:cNvSpPr/>
          <p:nvPr/>
        </p:nvSpPr>
        <p:spPr>
          <a:xfrm>
            <a:off x="2627412" y="1577280"/>
            <a:ext cx="889695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7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CRAO</a:t>
            </a:r>
            <a:endParaRPr lang="en-US" sz="1725" dirty="0"/>
          </a:p>
        </p:txBody>
      </p:sp>
      <p:sp>
        <p:nvSpPr>
          <p:cNvPr id="17" name="SK-3-text-16"/>
          <p:cNvSpPr/>
          <p:nvPr/>
        </p:nvSpPr>
        <p:spPr>
          <a:xfrm>
            <a:off x="888950" y="2016175"/>
            <a:ext cx="4342209" cy="32221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9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Central Retinal Artery Occlusion</a:t>
            </a:r>
            <a:endParaRPr lang="en-US" sz="1950" dirty="0"/>
          </a:p>
        </p:txBody>
      </p:sp>
      <p:sp>
        <p:nvSpPr>
          <p:cNvPr id="18" name="SK-3-text-17"/>
          <p:cNvSpPr/>
          <p:nvPr/>
        </p:nvSpPr>
        <p:spPr>
          <a:xfrm>
            <a:off x="1866454" y="2359075"/>
            <a:ext cx="2326332" cy="24675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Ocular stroke equivalent</a:t>
            </a:r>
            <a:endParaRPr lang="en-US" sz="1500" dirty="0"/>
          </a:p>
        </p:txBody>
      </p:sp>
      <p:sp>
        <p:nvSpPr>
          <p:cNvPr id="19" name="SK-3-text-18"/>
          <p:cNvSpPr/>
          <p:nvPr/>
        </p:nvSpPr>
        <p:spPr>
          <a:xfrm>
            <a:off x="2631877" y="2804815"/>
            <a:ext cx="1563588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*Cherry-red spot at fovea*</a:t>
            </a:r>
            <a:endParaRPr lang="en-US" sz="900" dirty="0"/>
          </a:p>
        </p:txBody>
      </p:sp>
      <p:sp>
        <p:nvSpPr>
          <p:cNvPr id="20" name="SK-3-text-19"/>
          <p:cNvSpPr/>
          <p:nvPr/>
        </p:nvSpPr>
        <p:spPr>
          <a:xfrm>
            <a:off x="1706761" y="3298627"/>
            <a:ext cx="4011067" cy="41820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Onset : Seconds — profound monocular vision loss</a:t>
            </a:r>
            <a:endParaRPr lang="en-US" sz="120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(CF or NLP)</a:t>
            </a:r>
            <a:endParaRPr lang="en-US" sz="1200" dirty="0"/>
          </a:p>
        </p:txBody>
      </p:sp>
      <p:sp>
        <p:nvSpPr>
          <p:cNvPr id="21" name="SK-3-text-20"/>
          <p:cNvSpPr/>
          <p:nvPr/>
        </p:nvSpPr>
        <p:spPr>
          <a:xfrm>
            <a:off x="1706761" y="3730675"/>
            <a:ext cx="3916680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Pupil: RAPD present</a:t>
            </a:r>
            <a:endParaRPr lang="en-US" sz="1200" dirty="0"/>
          </a:p>
        </p:txBody>
      </p:sp>
      <p:sp>
        <p:nvSpPr>
          <p:cNvPr id="22" name="SK-3-text-21"/>
          <p:cNvSpPr/>
          <p:nvPr/>
        </p:nvSpPr>
        <p:spPr>
          <a:xfrm>
            <a:off x="1706761" y="3936355"/>
            <a:ext cx="3974455" cy="37713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Cause: Embolism (AF, carotid stenosis), GCA if &gt;50</a:t>
            </a:r>
            <a:endParaRPr lang="en-US" sz="120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if &gt;50e</a:t>
            </a:r>
            <a:endParaRPr lang="en-US" sz="1200" dirty="0"/>
          </a:p>
        </p:txBody>
      </p:sp>
      <p:sp>
        <p:nvSpPr>
          <p:cNvPr id="23" name="SK-3-text-22"/>
          <p:cNvSpPr/>
          <p:nvPr/>
        </p:nvSpPr>
        <p:spPr>
          <a:xfrm>
            <a:off x="1985963" y="4697611"/>
            <a:ext cx="2026295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Emergency Action</a:t>
            </a:r>
            <a:endParaRPr lang="en-US" sz="1575" dirty="0"/>
          </a:p>
        </p:txBody>
      </p:sp>
      <p:sp>
        <p:nvSpPr>
          <p:cNvPr id="24" name="SK-3-text-23"/>
          <p:cNvSpPr/>
          <p:nvPr/>
        </p:nvSpPr>
        <p:spPr>
          <a:xfrm>
            <a:off x="1316682" y="4944517"/>
            <a:ext cx="7757160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Same-day ophthalmology (treat as stroke)</a:t>
            </a:r>
            <a:endParaRPr lang="en-US" sz="1200" dirty="0"/>
          </a:p>
        </p:txBody>
      </p:sp>
      <p:sp>
        <p:nvSpPr>
          <p:cNvPr id="25" name="SK-3-text-24"/>
          <p:cNvSpPr/>
          <p:nvPr/>
        </p:nvSpPr>
        <p:spPr>
          <a:xfrm>
            <a:off x="1316682" y="5164038"/>
            <a:ext cx="3916680" cy="17829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GUII RAPD mandatory</a:t>
            </a:r>
            <a:endParaRPr lang="en-US" sz="1200" dirty="0"/>
          </a:p>
        </p:txBody>
      </p:sp>
      <p:sp>
        <p:nvSpPr>
          <p:cNvPr id="26" name="SK-3-text-25"/>
          <p:cNvSpPr/>
          <p:nvPr/>
        </p:nvSpPr>
        <p:spPr>
          <a:xfrm>
            <a:off x="1316682" y="5356027"/>
            <a:ext cx="9037320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Cause: Embolism (AF, carotid stenosis, CRP, FBC</a:t>
            </a:r>
            <a:endParaRPr lang="en-US" sz="1200" dirty="0"/>
          </a:p>
        </p:txBody>
      </p:sp>
      <p:sp>
        <p:nvSpPr>
          <p:cNvPr id="27" name="SK-3-text-26"/>
          <p:cNvSpPr/>
          <p:nvPr/>
        </p:nvSpPr>
        <p:spPr>
          <a:xfrm>
            <a:off x="1316682" y="5554861"/>
            <a:ext cx="9829800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IV methyl prednisolone 1g/day &gt; 3 if GCA suspected</a:t>
            </a:r>
            <a:endParaRPr lang="en-US" sz="1200" dirty="0"/>
          </a:p>
        </p:txBody>
      </p:sp>
      <p:sp>
        <p:nvSpPr>
          <p:cNvPr id="28" name="SK-3-text-27"/>
          <p:cNvSpPr/>
          <p:nvPr/>
        </p:nvSpPr>
        <p:spPr>
          <a:xfrm>
            <a:off x="1316682" y="5760690"/>
            <a:ext cx="9403080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TIA clinic: ECC, carotid Dopplers, echo + aspirin</a:t>
            </a:r>
            <a:endParaRPr lang="en-US" sz="1200" dirty="0"/>
          </a:p>
        </p:txBody>
      </p:sp>
      <p:sp>
        <p:nvSpPr>
          <p:cNvPr id="29" name="SK-3-text-28"/>
          <p:cNvSpPr/>
          <p:nvPr/>
        </p:nvSpPr>
        <p:spPr>
          <a:xfrm>
            <a:off x="8589318" y="1590973"/>
            <a:ext cx="841028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7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CRVO</a:t>
            </a:r>
            <a:endParaRPr lang="en-US" sz="1725" dirty="0"/>
          </a:p>
        </p:txBody>
      </p:sp>
      <p:sp>
        <p:nvSpPr>
          <p:cNvPr id="30" name="SK-3-text-29"/>
          <p:cNvSpPr/>
          <p:nvPr/>
        </p:nvSpPr>
        <p:spPr>
          <a:xfrm>
            <a:off x="6997154" y="2023021"/>
            <a:ext cx="4098280" cy="28798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9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Central Retinal Vein Occlusion</a:t>
            </a:r>
            <a:endParaRPr lang="en-US" sz="1950" dirty="0"/>
          </a:p>
        </p:txBody>
      </p:sp>
      <p:sp>
        <p:nvSpPr>
          <p:cNvPr id="31" name="SK-3-text-30"/>
          <p:cNvSpPr/>
          <p:nvPr/>
        </p:nvSpPr>
        <p:spPr>
          <a:xfrm>
            <a:off x="7791748" y="2359075"/>
            <a:ext cx="2362944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Blood and thunder fundus</a:t>
            </a:r>
            <a:endParaRPr lang="en-US" sz="1500" dirty="0"/>
          </a:p>
        </p:txBody>
      </p:sp>
      <p:sp>
        <p:nvSpPr>
          <p:cNvPr id="32" name="SK-3-text-31"/>
          <p:cNvSpPr/>
          <p:nvPr/>
        </p:nvSpPr>
        <p:spPr>
          <a:xfrm>
            <a:off x="7984182" y="2797969"/>
            <a:ext cx="2197596" cy="15760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*Flame haemorrhages — all 4 quadrants*</a:t>
            </a:r>
            <a:endParaRPr lang="en-US" sz="900" dirty="0"/>
          </a:p>
        </p:txBody>
      </p:sp>
      <p:sp>
        <p:nvSpPr>
          <p:cNvPr id="33" name="SK-3-text-32"/>
          <p:cNvSpPr/>
          <p:nvPr/>
        </p:nvSpPr>
        <p:spPr>
          <a:xfrm>
            <a:off x="7497961" y="3284934"/>
            <a:ext cx="4694039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Onset: Subacute — variable vision reduction</a:t>
            </a:r>
            <a:endParaRPr lang="en-US" sz="1200" dirty="0"/>
          </a:p>
        </p:txBody>
      </p:sp>
      <p:sp>
        <p:nvSpPr>
          <p:cNvPr id="34" name="SK-3-text-33"/>
          <p:cNvSpPr/>
          <p:nvPr/>
        </p:nvSpPr>
        <p:spPr>
          <a:xfrm>
            <a:off x="7497961" y="3716982"/>
            <a:ext cx="4694039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Pupil: RAPD if ischaemic CRVO</a:t>
            </a:r>
            <a:endParaRPr lang="en-US" sz="1200" dirty="0"/>
          </a:p>
        </p:txBody>
      </p:sp>
      <p:sp>
        <p:nvSpPr>
          <p:cNvPr id="35" name="SK-3-text-34"/>
          <p:cNvSpPr/>
          <p:nvPr/>
        </p:nvSpPr>
        <p:spPr>
          <a:xfrm>
            <a:off x="7497961" y="3922663"/>
            <a:ext cx="4132957" cy="41136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Associations: Hypertension (commonest), glaucoma;</a:t>
            </a:r>
            <a:endParaRPr lang="en-US" sz="120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&lt;45 -&gt; thrombophilia screen</a:t>
            </a:r>
            <a:endParaRPr lang="en-US" sz="1200" dirty="0"/>
          </a:p>
        </p:txBody>
      </p:sp>
      <p:sp>
        <p:nvSpPr>
          <p:cNvPr id="36" name="SK-3-text-35"/>
          <p:cNvSpPr/>
          <p:nvPr/>
        </p:nvSpPr>
        <p:spPr>
          <a:xfrm>
            <a:off x="8045351" y="4663380"/>
            <a:ext cx="1599605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Urgent Action</a:t>
            </a:r>
            <a:endParaRPr lang="en-US" sz="1575" dirty="0"/>
          </a:p>
        </p:txBody>
      </p:sp>
      <p:sp>
        <p:nvSpPr>
          <p:cNvPr id="37" name="SK-3-text-36"/>
          <p:cNvSpPr/>
          <p:nvPr/>
        </p:nvSpPr>
        <p:spPr>
          <a:xfrm>
            <a:off x="7400479" y="4917132"/>
            <a:ext cx="4791521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Urgent ophthalmology referral</a:t>
            </a:r>
            <a:endParaRPr lang="en-US" sz="1200" dirty="0"/>
          </a:p>
        </p:txBody>
      </p:sp>
      <p:sp>
        <p:nvSpPr>
          <p:cNvPr id="38" name="SK-3-text-37"/>
          <p:cNvSpPr/>
          <p:nvPr/>
        </p:nvSpPr>
        <p:spPr>
          <a:xfrm>
            <a:off x="7400479" y="5129659"/>
            <a:ext cx="4791521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Intravitreal anti-VEGF for macular oedema</a:t>
            </a:r>
            <a:endParaRPr lang="en-US" sz="1200" dirty="0"/>
          </a:p>
        </p:txBody>
      </p:sp>
      <p:sp>
        <p:nvSpPr>
          <p:cNvPr id="39" name="SK-3-text-38"/>
          <p:cNvSpPr/>
          <p:nvPr/>
        </p:nvSpPr>
        <p:spPr>
          <a:xfrm>
            <a:off x="7400479" y="5335488"/>
            <a:ext cx="4791521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Pan-retinal laser if ischaemic CRVO</a:t>
            </a:r>
            <a:endParaRPr lang="en-US" sz="1200" dirty="0"/>
          </a:p>
        </p:txBody>
      </p:sp>
      <p:sp>
        <p:nvSpPr>
          <p:cNvPr id="40" name="SK-3-text-39"/>
          <p:cNvSpPr/>
          <p:nvPr/>
        </p:nvSpPr>
        <p:spPr>
          <a:xfrm>
            <a:off x="7400479" y="5541169"/>
            <a:ext cx="4791521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Optimise BP and cardiovascular risk factors</a:t>
            </a:r>
            <a:endParaRPr lang="en-US" sz="1200" dirty="0"/>
          </a:p>
        </p:txBody>
      </p:sp>
      <p:sp>
        <p:nvSpPr>
          <p:cNvPr id="41" name="SK-3-text-40"/>
          <p:cNvSpPr/>
          <p:nvPr/>
        </p:nvSpPr>
        <p:spPr>
          <a:xfrm>
            <a:off x="7400479" y="5753844"/>
            <a:ext cx="4791521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&lt;45 yrs: thrombophilia screen, OCP review</a:t>
            </a:r>
            <a:endParaRPr lang="en-US" sz="1200" dirty="0"/>
          </a:p>
        </p:txBody>
      </p:sp>
      <p:sp>
        <p:nvSpPr>
          <p:cNvPr id="42" name="SK-3-text-41"/>
          <p:cNvSpPr/>
          <p:nvPr/>
        </p:nvSpPr>
        <p:spPr>
          <a:xfrm>
            <a:off x="1280071" y="6226969"/>
            <a:ext cx="9826675" cy="37713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Both conditions require RAPD assessment and same-day/urgent ophthalmology referral — never send home</a:t>
            </a:r>
            <a:endParaRPr lang="en-US" sz="1275" dirty="0"/>
          </a:p>
          <a:p>
            <a:pPr algn="ctr" indent="0" marL="0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without specialist discussion</a:t>
            </a:r>
            <a:endParaRPr lang="en-US" sz="127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82153"/>
          </a:xfrm>
          <a:prstGeom prst="rect">
            <a:avLst/>
          </a:prstGeom>
        </p:spPr>
      </p:pic>
      <p:pic>
        <p:nvPicPr>
          <p:cNvPr id="4" name="SK-4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53" y="1062930"/>
            <a:ext cx="853380" cy="68461"/>
          </a:xfrm>
          <a:prstGeom prst="rect">
            <a:avLst/>
          </a:prstGeom>
        </p:spPr>
      </p:pic>
      <p:pic>
        <p:nvPicPr>
          <p:cNvPr id="5" name="SK-4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153" y="1645890"/>
            <a:ext cx="11265396" cy="1028700"/>
          </a:xfrm>
          <a:prstGeom prst="rect">
            <a:avLst/>
          </a:prstGeom>
        </p:spPr>
      </p:pic>
      <p:pic>
        <p:nvPicPr>
          <p:cNvPr id="6" name="SK-4-img-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153" y="1645890"/>
            <a:ext cx="121890" cy="1028700"/>
          </a:xfrm>
          <a:prstGeom prst="rect">
            <a:avLst/>
          </a:prstGeom>
        </p:spPr>
      </p:pic>
      <p:pic>
        <p:nvPicPr>
          <p:cNvPr id="7" name="SK-4-img-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471" y="2395538"/>
            <a:ext cx="10850761" cy="9525"/>
          </a:xfrm>
          <a:prstGeom prst="rect">
            <a:avLst/>
          </a:prstGeom>
        </p:spPr>
      </p:pic>
      <p:pic>
        <p:nvPicPr>
          <p:cNvPr id="8" name="SK-4-img-7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61" y="3051721"/>
            <a:ext cx="5303490" cy="3326011"/>
          </a:xfrm>
          <a:prstGeom prst="rect">
            <a:avLst/>
          </a:prstGeom>
        </p:spPr>
      </p:pic>
      <p:pic>
        <p:nvPicPr>
          <p:cNvPr id="9" name="SK-4-img-8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765" y="3058567"/>
            <a:ext cx="5279082" cy="575965"/>
          </a:xfrm>
          <a:prstGeom prst="rect">
            <a:avLst/>
          </a:prstGeom>
        </p:spPr>
      </p:pic>
      <p:pic>
        <p:nvPicPr>
          <p:cNvPr id="10" name="SK-4-img-9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9765" y="5897761"/>
            <a:ext cx="5279082" cy="473125"/>
          </a:xfrm>
          <a:prstGeom prst="rect">
            <a:avLst/>
          </a:prstGeom>
        </p:spPr>
      </p:pic>
      <p:pic>
        <p:nvPicPr>
          <p:cNvPr id="11" name="SK-4-img-10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39780" y="3051721"/>
            <a:ext cx="5303490" cy="3326011"/>
          </a:xfrm>
          <a:prstGeom prst="rect">
            <a:avLst/>
          </a:prstGeom>
        </p:spPr>
      </p:pic>
      <p:pic>
        <p:nvPicPr>
          <p:cNvPr id="12" name="SK-4-img-11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51984" y="3058567"/>
            <a:ext cx="5279082" cy="575965"/>
          </a:xfrm>
          <a:prstGeom prst="rect">
            <a:avLst/>
          </a:prstGeom>
        </p:spPr>
      </p:pic>
      <p:pic>
        <p:nvPicPr>
          <p:cNvPr id="13" name="SK-4-img-12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51984" y="5897761"/>
            <a:ext cx="5279082" cy="473125"/>
          </a:xfrm>
          <a:prstGeom prst="rect">
            <a:avLst/>
          </a:prstGeom>
        </p:spPr>
      </p:pic>
      <p:pic>
        <p:nvPicPr>
          <p:cNvPr id="14" name="SK-4-img-13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972800" y="5760690"/>
            <a:ext cx="1219200" cy="1097161"/>
          </a:xfrm>
          <a:prstGeom prst="rect">
            <a:avLst/>
          </a:prstGeom>
        </p:spPr>
      </p:pic>
      <p:pic>
        <p:nvPicPr>
          <p:cNvPr id="15" name="SK-4-img-14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13090" y="3058567"/>
            <a:ext cx="353467" cy="315367"/>
          </a:xfrm>
          <a:prstGeom prst="rect">
            <a:avLst/>
          </a:prstGeom>
        </p:spPr>
      </p:pic>
      <p:pic>
        <p:nvPicPr>
          <p:cNvPr id="16" name="SK-4-img-15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278094" y="1920180"/>
            <a:ext cx="316855" cy="191988"/>
          </a:xfrm>
          <a:prstGeom prst="rect">
            <a:avLst/>
          </a:prstGeom>
        </p:spPr>
      </p:pic>
      <p:pic>
        <p:nvPicPr>
          <p:cNvPr id="17" name="SK-4-img-16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22455" y="1817340"/>
            <a:ext cx="268188" cy="383977"/>
          </a:xfrm>
          <a:prstGeom prst="rect">
            <a:avLst/>
          </a:prstGeom>
        </p:spPr>
      </p:pic>
      <p:pic>
        <p:nvPicPr>
          <p:cNvPr id="18" name="SK-4-img-17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023098" y="1878955"/>
            <a:ext cx="341263" cy="301675"/>
          </a:xfrm>
          <a:prstGeom prst="rect">
            <a:avLst/>
          </a:prstGeom>
        </p:spPr>
      </p:pic>
      <p:pic>
        <p:nvPicPr>
          <p:cNvPr id="19" name="SK-4-img-18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438400" y="1831032"/>
            <a:ext cx="243780" cy="349746"/>
          </a:xfrm>
          <a:prstGeom prst="rect">
            <a:avLst/>
          </a:prstGeom>
        </p:spPr>
      </p:pic>
      <p:pic>
        <p:nvPicPr>
          <p:cNvPr id="20" name="SK-4-img-19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26588" y="294829"/>
            <a:ext cx="1450777" cy="1453753"/>
          </a:xfrm>
          <a:prstGeom prst="rect">
            <a:avLst/>
          </a:prstGeom>
        </p:spPr>
      </p:pic>
      <p:sp>
        <p:nvSpPr>
          <p:cNvPr id="21" name="SK-4-text-20"/>
          <p:cNvSpPr/>
          <p:nvPr/>
        </p:nvSpPr>
        <p:spPr>
          <a:xfrm>
            <a:off x="438894" y="287982"/>
            <a:ext cx="4667250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0A99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MANAGEMENT</a:t>
            </a:r>
            <a:endParaRPr lang="en-US" sz="1500" dirty="0"/>
          </a:p>
        </p:txBody>
      </p:sp>
      <p:sp>
        <p:nvSpPr>
          <p:cNvPr id="22" name="SK-4-text-21"/>
          <p:cNvSpPr/>
          <p:nvPr/>
        </p:nvSpPr>
        <p:spPr>
          <a:xfrm>
            <a:off x="463153" y="541734"/>
            <a:ext cx="11728847" cy="5143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37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Giant Cell Arteritis (GCA)</a:t>
            </a:r>
            <a:endParaRPr lang="en-US" sz="3750" dirty="0"/>
          </a:p>
        </p:txBody>
      </p:sp>
      <p:sp>
        <p:nvSpPr>
          <p:cNvPr id="23" name="SK-4-text-22"/>
          <p:cNvSpPr/>
          <p:nvPr/>
        </p:nvSpPr>
        <p:spPr>
          <a:xfrm>
            <a:off x="438894" y="1241227"/>
            <a:ext cx="11753106" cy="30852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950" dirty="0">
                <a:solidFill>
                  <a:srgbClr val="B3B3B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Sight-threatening emergency — act before the biopsy</a:t>
            </a:r>
            <a:endParaRPr lang="en-US" sz="1950" dirty="0"/>
          </a:p>
        </p:txBody>
      </p:sp>
      <p:sp>
        <p:nvSpPr>
          <p:cNvPr id="24" name="SK-4-text-23"/>
          <p:cNvSpPr/>
          <p:nvPr/>
        </p:nvSpPr>
        <p:spPr>
          <a:xfrm>
            <a:off x="707082" y="1789807"/>
            <a:ext cx="3067050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BB0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RECOGNISE GCA</a:t>
            </a:r>
            <a:endParaRPr lang="en-US" sz="1500" dirty="0"/>
          </a:p>
        </p:txBody>
      </p:sp>
      <p:sp>
        <p:nvSpPr>
          <p:cNvPr id="25" name="SK-4-text-24"/>
          <p:cNvSpPr/>
          <p:nvPr/>
        </p:nvSpPr>
        <p:spPr>
          <a:xfrm>
            <a:off x="707082" y="2029867"/>
            <a:ext cx="3371850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BB0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Patient &gt;50</a:t>
            </a:r>
            <a:endParaRPr lang="en-US" sz="1500" dirty="0"/>
          </a:p>
        </p:txBody>
      </p:sp>
      <p:sp>
        <p:nvSpPr>
          <p:cNvPr id="26" name="SK-4-text-25"/>
          <p:cNvSpPr/>
          <p:nvPr/>
        </p:nvSpPr>
        <p:spPr>
          <a:xfrm>
            <a:off x="2743200" y="1810494"/>
            <a:ext cx="4895850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New Temporal Headache</a:t>
            </a:r>
            <a:endParaRPr lang="en-US" sz="1500" dirty="0"/>
          </a:p>
        </p:txBody>
      </p:sp>
      <p:sp>
        <p:nvSpPr>
          <p:cNvPr id="27" name="SK-4-text-26"/>
          <p:cNvSpPr/>
          <p:nvPr/>
        </p:nvSpPr>
        <p:spPr>
          <a:xfrm>
            <a:off x="2743200" y="2050405"/>
            <a:ext cx="3002280" cy="16445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Often unilateral</a:t>
            </a:r>
            <a:endParaRPr lang="en-US" sz="1200" dirty="0"/>
          </a:p>
        </p:txBody>
      </p:sp>
      <p:sp>
        <p:nvSpPr>
          <p:cNvPr id="28" name="SK-4-text-27"/>
          <p:cNvSpPr/>
          <p:nvPr/>
        </p:nvSpPr>
        <p:spPr>
          <a:xfrm>
            <a:off x="5388769" y="1810494"/>
            <a:ext cx="3752850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Jaw Claudication</a:t>
            </a:r>
            <a:endParaRPr lang="en-US" sz="1500" dirty="0"/>
          </a:p>
        </p:txBody>
      </p:sp>
      <p:sp>
        <p:nvSpPr>
          <p:cNvPr id="29" name="SK-4-text-28"/>
          <p:cNvSpPr/>
          <p:nvPr/>
        </p:nvSpPr>
        <p:spPr>
          <a:xfrm>
            <a:off x="5388769" y="2043559"/>
            <a:ext cx="2819400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Highly specific</a:t>
            </a:r>
            <a:endParaRPr lang="en-US" sz="1200" dirty="0"/>
          </a:p>
        </p:txBody>
      </p:sp>
      <p:sp>
        <p:nvSpPr>
          <p:cNvPr id="30" name="SK-4-text-29"/>
          <p:cNvSpPr/>
          <p:nvPr/>
        </p:nvSpPr>
        <p:spPr>
          <a:xfrm>
            <a:off x="7376071" y="1810494"/>
            <a:ext cx="3752850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Scalp Tenderness</a:t>
            </a:r>
            <a:endParaRPr lang="en-US" sz="1500" dirty="0"/>
          </a:p>
        </p:txBody>
      </p:sp>
      <p:sp>
        <p:nvSpPr>
          <p:cNvPr id="31" name="SK-4-text-30"/>
          <p:cNvSpPr/>
          <p:nvPr/>
        </p:nvSpPr>
        <p:spPr>
          <a:xfrm>
            <a:off x="7376071" y="2050405"/>
            <a:ext cx="4815929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Non-pulsatile temporal artery</a:t>
            </a:r>
            <a:endParaRPr lang="en-US" sz="1200" dirty="0"/>
          </a:p>
        </p:txBody>
      </p:sp>
      <p:sp>
        <p:nvSpPr>
          <p:cNvPr id="32" name="SK-4-text-31"/>
          <p:cNvSpPr/>
          <p:nvPr/>
        </p:nvSpPr>
        <p:spPr>
          <a:xfrm>
            <a:off x="9631561" y="1803648"/>
            <a:ext cx="2560439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Visual Disturbance</a:t>
            </a:r>
            <a:endParaRPr lang="en-US" sz="1500" dirty="0"/>
          </a:p>
        </p:txBody>
      </p:sp>
      <p:sp>
        <p:nvSpPr>
          <p:cNvPr id="33" name="SK-4-text-32"/>
          <p:cNvSpPr/>
          <p:nvPr/>
        </p:nvSpPr>
        <p:spPr>
          <a:xfrm>
            <a:off x="9643765" y="2043559"/>
            <a:ext cx="2548235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Amaurosis fugax = WARNING</a:t>
            </a:r>
            <a:endParaRPr lang="en-US" sz="1200" dirty="0"/>
          </a:p>
        </p:txBody>
      </p:sp>
      <p:sp>
        <p:nvSpPr>
          <p:cNvPr id="34" name="SK-4-text-33"/>
          <p:cNvSpPr/>
          <p:nvPr/>
        </p:nvSpPr>
        <p:spPr>
          <a:xfrm>
            <a:off x="1621482" y="2393305"/>
            <a:ext cx="10570518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B3B3B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ESR typically &gt;50 mm/hr (often &gt;80) · CRP elevated · FBC: normocytic anaemia, raised platelets · Temporal artery ultrasound: halo sign</a:t>
            </a:r>
            <a:endParaRPr lang="en-US" sz="1200" dirty="0"/>
          </a:p>
        </p:txBody>
      </p:sp>
      <p:sp>
        <p:nvSpPr>
          <p:cNvPr id="35" name="SK-4-text-34"/>
          <p:cNvSpPr/>
          <p:nvPr/>
        </p:nvSpPr>
        <p:spPr>
          <a:xfrm>
            <a:off x="4986486" y="2763738"/>
            <a:ext cx="4631055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PATHWAY</a:t>
            </a:r>
            <a:endParaRPr lang="en-US" sz="1650" dirty="0"/>
          </a:p>
        </p:txBody>
      </p:sp>
      <p:sp>
        <p:nvSpPr>
          <p:cNvPr id="36" name="SK-4-text-35"/>
          <p:cNvSpPr/>
          <p:nvPr/>
        </p:nvSpPr>
        <p:spPr>
          <a:xfrm>
            <a:off x="2133600" y="3161407"/>
            <a:ext cx="4133850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BB0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VISUAL SYMPTOMS</a:t>
            </a:r>
            <a:endParaRPr lang="en-US" sz="1500" dirty="0"/>
          </a:p>
        </p:txBody>
      </p:sp>
      <p:sp>
        <p:nvSpPr>
          <p:cNvPr id="37" name="SK-4-text-36"/>
          <p:cNvSpPr/>
          <p:nvPr/>
        </p:nvSpPr>
        <p:spPr>
          <a:xfrm>
            <a:off x="1828800" y="3387775"/>
            <a:ext cx="7391400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Vision loss · Diplopia · Amaurosis fugax</a:t>
            </a:r>
            <a:endParaRPr lang="en-US" sz="1200" dirty="0"/>
          </a:p>
        </p:txBody>
      </p:sp>
      <p:sp>
        <p:nvSpPr>
          <p:cNvPr id="38" name="SK-4-text-37"/>
          <p:cNvSpPr/>
          <p:nvPr/>
        </p:nvSpPr>
        <p:spPr>
          <a:xfrm>
            <a:off x="877788" y="3799284"/>
            <a:ext cx="2200275" cy="27429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FBB0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01</a:t>
            </a:r>
            <a:endParaRPr lang="en-US" sz="1650" dirty="0"/>
          </a:p>
        </p:txBody>
      </p:sp>
      <p:sp>
        <p:nvSpPr>
          <p:cNvPr id="39" name="SK-4-text-38"/>
          <p:cNvSpPr/>
          <p:nvPr/>
        </p:nvSpPr>
        <p:spPr>
          <a:xfrm>
            <a:off x="1877467" y="3758059"/>
            <a:ext cx="5385435" cy="24675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IV Methylprednisolone</a:t>
            </a:r>
            <a:endParaRPr lang="en-US" sz="1650" dirty="0"/>
          </a:p>
        </p:txBody>
      </p:sp>
      <p:sp>
        <p:nvSpPr>
          <p:cNvPr id="40" name="SK-4-text-39"/>
          <p:cNvSpPr/>
          <p:nvPr/>
        </p:nvSpPr>
        <p:spPr>
          <a:xfrm>
            <a:off x="1877467" y="4004965"/>
            <a:ext cx="6172200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500 mg – 1 g IV daily × 3 days</a:t>
            </a:r>
            <a:endParaRPr lang="en-US" sz="1200" dirty="0"/>
          </a:p>
        </p:txBody>
      </p:sp>
      <p:sp>
        <p:nvSpPr>
          <p:cNvPr id="41" name="SK-4-text-40"/>
          <p:cNvSpPr/>
          <p:nvPr/>
        </p:nvSpPr>
        <p:spPr>
          <a:xfrm>
            <a:off x="877788" y="4341019"/>
            <a:ext cx="2200275" cy="27429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FBB0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02</a:t>
            </a:r>
            <a:endParaRPr lang="en-US" sz="1650" dirty="0"/>
          </a:p>
        </p:txBody>
      </p:sp>
      <p:sp>
        <p:nvSpPr>
          <p:cNvPr id="42" name="SK-4-text-41"/>
          <p:cNvSpPr/>
          <p:nvPr/>
        </p:nvSpPr>
        <p:spPr>
          <a:xfrm>
            <a:off x="1877467" y="4293096"/>
            <a:ext cx="5636895" cy="25360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Same-day Ophthalmology</a:t>
            </a:r>
            <a:endParaRPr lang="en-US" sz="1650" dirty="0"/>
          </a:p>
        </p:txBody>
      </p:sp>
      <p:sp>
        <p:nvSpPr>
          <p:cNvPr id="43" name="SK-4-text-42"/>
          <p:cNvSpPr/>
          <p:nvPr/>
        </p:nvSpPr>
        <p:spPr>
          <a:xfrm>
            <a:off x="1877467" y="4546848"/>
            <a:ext cx="6111240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referral — do not delay</a:t>
            </a:r>
            <a:endParaRPr lang="en-US" sz="1200" dirty="0"/>
          </a:p>
        </p:txBody>
      </p:sp>
      <p:sp>
        <p:nvSpPr>
          <p:cNvPr id="44" name="SK-4-text-43"/>
          <p:cNvSpPr/>
          <p:nvPr/>
        </p:nvSpPr>
        <p:spPr>
          <a:xfrm>
            <a:off x="877788" y="4882753"/>
            <a:ext cx="2200275" cy="26059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FBB0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03</a:t>
            </a:r>
            <a:endParaRPr lang="en-US" sz="1650" dirty="0"/>
          </a:p>
        </p:txBody>
      </p:sp>
      <p:sp>
        <p:nvSpPr>
          <p:cNvPr id="45" name="SK-4-text-44"/>
          <p:cNvSpPr/>
          <p:nvPr/>
        </p:nvSpPr>
        <p:spPr>
          <a:xfrm>
            <a:off x="1877467" y="4827984"/>
            <a:ext cx="4631055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GCA Investigations</a:t>
            </a:r>
            <a:endParaRPr lang="en-US" sz="1650" dirty="0"/>
          </a:p>
        </p:txBody>
      </p:sp>
      <p:sp>
        <p:nvSpPr>
          <p:cNvPr id="46" name="SK-4-text-45"/>
          <p:cNvSpPr/>
          <p:nvPr/>
        </p:nvSpPr>
        <p:spPr>
          <a:xfrm>
            <a:off x="1877467" y="5068044"/>
            <a:ext cx="6842760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ESR · CRP · FBC · Temporal artery USS</a:t>
            </a:r>
            <a:endParaRPr lang="en-US" sz="1200" dirty="0"/>
          </a:p>
        </p:txBody>
      </p:sp>
      <p:sp>
        <p:nvSpPr>
          <p:cNvPr id="47" name="SK-4-text-46"/>
          <p:cNvSpPr/>
          <p:nvPr/>
        </p:nvSpPr>
        <p:spPr>
          <a:xfrm>
            <a:off x="877788" y="5424636"/>
            <a:ext cx="2200275" cy="25360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FBB0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04</a:t>
            </a:r>
            <a:endParaRPr lang="en-US" sz="1650" dirty="0"/>
          </a:p>
        </p:txBody>
      </p:sp>
      <p:sp>
        <p:nvSpPr>
          <p:cNvPr id="48" name="SK-4-text-47"/>
          <p:cNvSpPr/>
          <p:nvPr/>
        </p:nvSpPr>
        <p:spPr>
          <a:xfrm>
            <a:off x="1877467" y="5356027"/>
            <a:ext cx="5385435" cy="24675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Rheumatology Referral</a:t>
            </a:r>
            <a:endParaRPr lang="en-US" sz="1650" dirty="0"/>
          </a:p>
        </p:txBody>
      </p:sp>
      <p:sp>
        <p:nvSpPr>
          <p:cNvPr id="49" name="SK-4-text-48"/>
          <p:cNvSpPr/>
          <p:nvPr/>
        </p:nvSpPr>
        <p:spPr>
          <a:xfrm>
            <a:off x="1877467" y="5602932"/>
            <a:ext cx="4831080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 specialist input</a:t>
            </a:r>
            <a:endParaRPr lang="en-US" sz="1200" dirty="0"/>
          </a:p>
        </p:txBody>
      </p:sp>
      <p:sp>
        <p:nvSpPr>
          <p:cNvPr id="50" name="SK-4-text-49"/>
          <p:cNvSpPr/>
          <p:nvPr/>
        </p:nvSpPr>
        <p:spPr>
          <a:xfrm>
            <a:off x="682675" y="6034980"/>
            <a:ext cx="11509325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BB0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WAIT FOR BIOPSY — Vision loss can be irreversible within hours</a:t>
            </a:r>
            <a:endParaRPr lang="en-US" sz="1200" dirty="0"/>
          </a:p>
        </p:txBody>
      </p:sp>
      <p:sp>
        <p:nvSpPr>
          <p:cNvPr id="51" name="SK-4-text-50"/>
          <p:cNvSpPr/>
          <p:nvPr/>
        </p:nvSpPr>
        <p:spPr>
          <a:xfrm>
            <a:off x="8010079" y="3161407"/>
            <a:ext cx="4181921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0A99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VISUAL SYMPTOMS</a:t>
            </a:r>
            <a:endParaRPr lang="en-US" sz="1500" dirty="0"/>
          </a:p>
        </p:txBody>
      </p:sp>
      <p:sp>
        <p:nvSpPr>
          <p:cNvPr id="52" name="SK-4-text-51"/>
          <p:cNvSpPr/>
          <p:nvPr/>
        </p:nvSpPr>
        <p:spPr>
          <a:xfrm>
            <a:off x="7229773" y="3387775"/>
            <a:ext cx="4962227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Headache · Scalp tenderness · Jaw claudication only</a:t>
            </a:r>
            <a:endParaRPr lang="en-US" sz="1200" dirty="0"/>
          </a:p>
        </p:txBody>
      </p:sp>
      <p:sp>
        <p:nvSpPr>
          <p:cNvPr id="53" name="SK-4-text-52"/>
          <p:cNvSpPr/>
          <p:nvPr/>
        </p:nvSpPr>
        <p:spPr>
          <a:xfrm>
            <a:off x="6534894" y="3799284"/>
            <a:ext cx="2200275" cy="27429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99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01</a:t>
            </a:r>
            <a:endParaRPr lang="en-US" sz="1650" dirty="0"/>
          </a:p>
        </p:txBody>
      </p:sp>
      <p:sp>
        <p:nvSpPr>
          <p:cNvPr id="54" name="SK-4-text-53"/>
          <p:cNvSpPr/>
          <p:nvPr/>
        </p:nvSpPr>
        <p:spPr>
          <a:xfrm>
            <a:off x="7461498" y="3758059"/>
            <a:ext cx="4379595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Prednisolone</a:t>
            </a:r>
            <a:endParaRPr lang="en-US" sz="1650" dirty="0"/>
          </a:p>
        </p:txBody>
      </p:sp>
      <p:sp>
        <p:nvSpPr>
          <p:cNvPr id="55" name="SK-4-text-54"/>
          <p:cNvSpPr/>
          <p:nvPr/>
        </p:nvSpPr>
        <p:spPr>
          <a:xfrm>
            <a:off x="7461498" y="3998119"/>
            <a:ext cx="4730502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40 – 60 mg daily, start immediately</a:t>
            </a:r>
            <a:endParaRPr lang="en-US" sz="1200" dirty="0"/>
          </a:p>
        </p:txBody>
      </p:sp>
      <p:sp>
        <p:nvSpPr>
          <p:cNvPr id="56" name="SK-4-text-55"/>
          <p:cNvSpPr/>
          <p:nvPr/>
        </p:nvSpPr>
        <p:spPr>
          <a:xfrm>
            <a:off x="6534894" y="4341019"/>
            <a:ext cx="2200275" cy="26744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99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02</a:t>
            </a:r>
            <a:endParaRPr lang="en-US" sz="1650" dirty="0"/>
          </a:p>
        </p:txBody>
      </p:sp>
      <p:sp>
        <p:nvSpPr>
          <p:cNvPr id="57" name="SK-4-text-56"/>
          <p:cNvSpPr/>
          <p:nvPr/>
        </p:nvSpPr>
        <p:spPr>
          <a:xfrm>
            <a:off x="7461498" y="4293096"/>
            <a:ext cx="4730502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Same-day Discussion</a:t>
            </a:r>
            <a:endParaRPr lang="en-US" sz="1650" dirty="0"/>
          </a:p>
        </p:txBody>
      </p:sp>
      <p:sp>
        <p:nvSpPr>
          <p:cNvPr id="58" name="SK-4-text-57"/>
          <p:cNvSpPr/>
          <p:nvPr/>
        </p:nvSpPr>
        <p:spPr>
          <a:xfrm>
            <a:off x="7461498" y="4533007"/>
            <a:ext cx="4730502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Urgent ophthalmology discussion + fast-track GCA clinic</a:t>
            </a:r>
            <a:endParaRPr lang="en-US" sz="1200" dirty="0"/>
          </a:p>
        </p:txBody>
      </p:sp>
      <p:sp>
        <p:nvSpPr>
          <p:cNvPr id="59" name="SK-4-text-58"/>
          <p:cNvSpPr/>
          <p:nvPr/>
        </p:nvSpPr>
        <p:spPr>
          <a:xfrm>
            <a:off x="6534894" y="4875907"/>
            <a:ext cx="2200275" cy="26744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99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03</a:t>
            </a:r>
            <a:endParaRPr lang="en-US" sz="1650" dirty="0"/>
          </a:p>
        </p:txBody>
      </p:sp>
      <p:sp>
        <p:nvSpPr>
          <p:cNvPr id="60" name="SK-4-text-59"/>
          <p:cNvSpPr/>
          <p:nvPr/>
        </p:nvSpPr>
        <p:spPr>
          <a:xfrm>
            <a:off x="7461498" y="4827984"/>
            <a:ext cx="4631055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GCA Investigations</a:t>
            </a:r>
            <a:endParaRPr lang="en-US" sz="1650" dirty="0"/>
          </a:p>
        </p:txBody>
      </p:sp>
      <p:sp>
        <p:nvSpPr>
          <p:cNvPr id="61" name="SK-4-text-60"/>
          <p:cNvSpPr/>
          <p:nvPr/>
        </p:nvSpPr>
        <p:spPr>
          <a:xfrm>
            <a:off x="7461498" y="5068044"/>
            <a:ext cx="4730502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ESR · CRP · FBC · Temporal artery USS</a:t>
            </a:r>
            <a:endParaRPr lang="en-US" sz="1200" dirty="0"/>
          </a:p>
        </p:txBody>
      </p:sp>
      <p:sp>
        <p:nvSpPr>
          <p:cNvPr id="62" name="SK-4-text-61"/>
          <p:cNvSpPr/>
          <p:nvPr/>
        </p:nvSpPr>
        <p:spPr>
          <a:xfrm>
            <a:off x="6534894" y="5424636"/>
            <a:ext cx="2200275" cy="25360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99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04</a:t>
            </a:r>
            <a:endParaRPr lang="en-US" sz="1650" dirty="0"/>
          </a:p>
        </p:txBody>
      </p:sp>
      <p:sp>
        <p:nvSpPr>
          <p:cNvPr id="63" name="SK-4-text-62"/>
          <p:cNvSpPr/>
          <p:nvPr/>
        </p:nvSpPr>
        <p:spPr>
          <a:xfrm>
            <a:off x="7461498" y="5362873"/>
            <a:ext cx="3876675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Bone Protection</a:t>
            </a:r>
            <a:endParaRPr lang="en-US" sz="1650" dirty="0"/>
          </a:p>
        </p:txBody>
      </p:sp>
      <p:sp>
        <p:nvSpPr>
          <p:cNvPr id="64" name="SK-4-text-63"/>
          <p:cNvSpPr/>
          <p:nvPr/>
        </p:nvSpPr>
        <p:spPr>
          <a:xfrm>
            <a:off x="7461498" y="5589240"/>
            <a:ext cx="4730502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Bisphosphonate + calcium/vitamin D · Aspirin 75 mg</a:t>
            </a:r>
            <a:endParaRPr lang="en-US" sz="1200" dirty="0"/>
          </a:p>
        </p:txBody>
      </p:sp>
      <p:sp>
        <p:nvSpPr>
          <p:cNvPr id="65" name="SK-4-text-64"/>
          <p:cNvSpPr/>
          <p:nvPr/>
        </p:nvSpPr>
        <p:spPr>
          <a:xfrm>
            <a:off x="7339459" y="5938986"/>
            <a:ext cx="3182094" cy="40451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Temporal artery biopsy: positive in 50–80% —</a:t>
            </a:r>
            <a:endParaRPr lang="en-US" sz="1200" dirty="0"/>
          </a:p>
          <a:p>
            <a:pPr algn="ctr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negative result does NOT exclude GCA</a:t>
            </a:r>
            <a:endParaRPr lang="en-US" sz="1200" dirty="0"/>
          </a:p>
        </p:txBody>
      </p:sp>
      <p:sp>
        <p:nvSpPr>
          <p:cNvPr id="66" name="SK-4-text-65"/>
          <p:cNvSpPr/>
          <p:nvPr/>
        </p:nvSpPr>
        <p:spPr>
          <a:xfrm>
            <a:off x="1779984" y="6508105"/>
            <a:ext cx="10412016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00A99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PEARL: Jaw claudication + temporal headache in &gt;50 = GCA until proven otherwise · Normal ESR does NOT exclude GCA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78296"/>
          </a:xfrm>
          <a:prstGeom prst="rect">
            <a:avLst/>
          </a:prstGeom>
        </p:spPr>
      </p:pic>
      <p:pic>
        <p:nvPicPr>
          <p:cNvPr id="4" name="SK-5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098" y="1087636"/>
            <a:ext cx="9363373" cy="19050"/>
          </a:xfrm>
          <a:prstGeom prst="rect">
            <a:avLst/>
          </a:prstGeom>
        </p:spPr>
      </p:pic>
      <p:pic>
        <p:nvPicPr>
          <p:cNvPr id="5" name="SK-5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671" y="1371600"/>
            <a:ext cx="3413671" cy="1988790"/>
          </a:xfrm>
          <a:prstGeom prst="rect">
            <a:avLst/>
          </a:prstGeom>
        </p:spPr>
      </p:pic>
      <p:pic>
        <p:nvPicPr>
          <p:cNvPr id="6" name="SK-5-img-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192" y="1536055"/>
            <a:ext cx="975271" cy="301675"/>
          </a:xfrm>
          <a:prstGeom prst="rect">
            <a:avLst/>
          </a:prstGeom>
        </p:spPr>
      </p:pic>
      <p:pic>
        <p:nvPicPr>
          <p:cNvPr id="7" name="SK-5-img-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282" y="1398984"/>
            <a:ext cx="402282" cy="452586"/>
          </a:xfrm>
          <a:prstGeom prst="rect">
            <a:avLst/>
          </a:prstGeom>
        </p:spPr>
      </p:pic>
      <p:pic>
        <p:nvPicPr>
          <p:cNvPr id="8" name="SK-5-img-7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1371600"/>
            <a:ext cx="3108871" cy="1988790"/>
          </a:xfrm>
          <a:prstGeom prst="rect">
            <a:avLst/>
          </a:prstGeom>
        </p:spPr>
      </p:pic>
      <p:pic>
        <p:nvPicPr>
          <p:cNvPr id="9" name="SK-5-img-8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13263" y="1536055"/>
            <a:ext cx="975271" cy="301675"/>
          </a:xfrm>
          <a:prstGeom prst="rect">
            <a:avLst/>
          </a:prstGeom>
        </p:spPr>
      </p:pic>
      <p:pic>
        <p:nvPicPr>
          <p:cNvPr id="10" name="SK-5-img-9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08463" y="1398984"/>
            <a:ext cx="402282" cy="452586"/>
          </a:xfrm>
          <a:prstGeom prst="rect">
            <a:avLst/>
          </a:prstGeom>
        </p:spPr>
      </p:pic>
      <p:pic>
        <p:nvPicPr>
          <p:cNvPr id="11" name="SK-5-img-10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51490" y="1371600"/>
            <a:ext cx="3291780" cy="1988790"/>
          </a:xfrm>
          <a:prstGeom prst="rect">
            <a:avLst/>
          </a:prstGeom>
        </p:spPr>
      </p:pic>
      <p:pic>
        <p:nvPicPr>
          <p:cNvPr id="12" name="SK-5-img-11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70863" y="1536055"/>
            <a:ext cx="975271" cy="301675"/>
          </a:xfrm>
          <a:prstGeom prst="rect">
            <a:avLst/>
          </a:prstGeom>
        </p:spPr>
      </p:pic>
      <p:pic>
        <p:nvPicPr>
          <p:cNvPr id="13" name="SK-5-img-12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87953" y="1398984"/>
            <a:ext cx="402282" cy="452586"/>
          </a:xfrm>
          <a:prstGeom prst="rect">
            <a:avLst/>
          </a:prstGeom>
        </p:spPr>
      </p:pic>
      <p:pic>
        <p:nvPicPr>
          <p:cNvPr id="14" name="SK-5-img-13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44580" y="3806130"/>
            <a:ext cx="4998690" cy="1302990"/>
          </a:xfrm>
          <a:prstGeom prst="rect">
            <a:avLst/>
          </a:prstGeom>
        </p:spPr>
      </p:pic>
      <p:pic>
        <p:nvPicPr>
          <p:cNvPr id="15" name="SK-5-img-14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44580" y="3854053"/>
            <a:ext cx="134094" cy="1206996"/>
          </a:xfrm>
          <a:prstGeom prst="rect">
            <a:avLst/>
          </a:prstGeom>
        </p:spPr>
      </p:pic>
      <p:pic>
        <p:nvPicPr>
          <p:cNvPr id="16" name="SK-5-img-15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44580" y="5246340"/>
            <a:ext cx="4998690" cy="1302990"/>
          </a:xfrm>
          <a:prstGeom prst="rect">
            <a:avLst/>
          </a:prstGeom>
        </p:spPr>
      </p:pic>
      <p:pic>
        <p:nvPicPr>
          <p:cNvPr id="17" name="SK-5-img-16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44580" y="5294263"/>
            <a:ext cx="134094" cy="1206996"/>
          </a:xfrm>
          <a:prstGeom prst="rect">
            <a:avLst/>
          </a:prstGeom>
        </p:spPr>
      </p:pic>
      <p:pic>
        <p:nvPicPr>
          <p:cNvPr id="18" name="SK-5-img-17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509671" y="891480"/>
            <a:ext cx="2682180" cy="5966371"/>
          </a:xfrm>
          <a:prstGeom prst="rect">
            <a:avLst/>
          </a:prstGeom>
        </p:spPr>
      </p:pic>
      <p:pic>
        <p:nvPicPr>
          <p:cNvPr id="19" name="SK-5-img-18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26690" y="3826669"/>
            <a:ext cx="4376886" cy="2304157"/>
          </a:xfrm>
          <a:prstGeom prst="rect">
            <a:avLst/>
          </a:prstGeom>
        </p:spPr>
      </p:pic>
      <p:pic>
        <p:nvPicPr>
          <p:cNvPr id="20" name="SK-5-img-19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680871" y="2050405"/>
            <a:ext cx="572988" cy="548580"/>
          </a:xfrm>
          <a:prstGeom prst="rect">
            <a:avLst/>
          </a:prstGeom>
        </p:spPr>
      </p:pic>
      <p:pic>
        <p:nvPicPr>
          <p:cNvPr id="21" name="SK-5-img-20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913584" y="2043559"/>
            <a:ext cx="572988" cy="562273"/>
          </a:xfrm>
          <a:prstGeom prst="rect">
            <a:avLst/>
          </a:prstGeom>
        </p:spPr>
      </p:pic>
      <p:sp>
        <p:nvSpPr>
          <p:cNvPr id="22" name="SK-5-text-21"/>
          <p:cNvSpPr/>
          <p:nvPr/>
        </p:nvSpPr>
        <p:spPr>
          <a:xfrm>
            <a:off x="451098" y="521196"/>
            <a:ext cx="2956560" cy="16445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00E5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RETINAL CONDITIONS</a:t>
            </a:r>
            <a:endParaRPr lang="en-US" sz="1050" dirty="0"/>
          </a:p>
        </p:txBody>
      </p:sp>
      <p:sp>
        <p:nvSpPr>
          <p:cNvPr id="23" name="SK-5-text-22"/>
          <p:cNvSpPr/>
          <p:nvPr/>
        </p:nvSpPr>
        <p:spPr>
          <a:xfrm>
            <a:off x="463153" y="713184"/>
            <a:ext cx="11728847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Retinal Detachment &amp; Vitreous Haemorrhage</a:t>
            </a:r>
            <a:endParaRPr lang="en-US" sz="2250" dirty="0"/>
          </a:p>
        </p:txBody>
      </p:sp>
      <p:sp>
        <p:nvSpPr>
          <p:cNvPr id="24" name="SK-5-text-23"/>
          <p:cNvSpPr/>
          <p:nvPr/>
        </p:nvSpPr>
        <p:spPr>
          <a:xfrm>
            <a:off x="804565" y="1611511"/>
            <a:ext cx="147828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00E5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STAGE 1</a:t>
            </a:r>
            <a:endParaRPr lang="en-US" sz="1200" dirty="0"/>
          </a:p>
        </p:txBody>
      </p:sp>
      <p:sp>
        <p:nvSpPr>
          <p:cNvPr id="25" name="SK-5-text-24"/>
          <p:cNvSpPr/>
          <p:nvPr/>
        </p:nvSpPr>
        <p:spPr>
          <a:xfrm>
            <a:off x="670471" y="1920180"/>
            <a:ext cx="1950690" cy="49366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Posterior Vitreous</a:t>
            </a:r>
            <a:endParaRPr lang="en-US" sz="1500" dirty="0"/>
          </a:p>
          <a:p>
            <a:pPr algn="l" indent="0" marL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Detachment (PVD)</a:t>
            </a:r>
            <a:endParaRPr lang="en-US" sz="1500" dirty="0"/>
          </a:p>
        </p:txBody>
      </p:sp>
      <p:sp>
        <p:nvSpPr>
          <p:cNvPr id="26" name="SK-5-text-25"/>
          <p:cNvSpPr/>
          <p:nvPr/>
        </p:nvSpPr>
        <p:spPr>
          <a:xfrm>
            <a:off x="670471" y="2496294"/>
            <a:ext cx="4716780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Flashing lights (photopsia)</a:t>
            </a:r>
            <a:endParaRPr lang="en-US" sz="1050" dirty="0"/>
          </a:p>
        </p:txBody>
      </p:sp>
      <p:sp>
        <p:nvSpPr>
          <p:cNvPr id="27" name="SK-5-text-26"/>
          <p:cNvSpPr/>
          <p:nvPr/>
        </p:nvSpPr>
        <p:spPr>
          <a:xfrm>
            <a:off x="670471" y="2708821"/>
            <a:ext cx="6477000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New floaters — especially "Weiss ring"</a:t>
            </a:r>
            <a:endParaRPr lang="en-US" sz="1050" dirty="0"/>
          </a:p>
        </p:txBody>
      </p:sp>
      <p:sp>
        <p:nvSpPr>
          <p:cNvPr id="28" name="SK-5-text-27"/>
          <p:cNvSpPr/>
          <p:nvPr/>
        </p:nvSpPr>
        <p:spPr>
          <a:xfrm>
            <a:off x="670471" y="2921496"/>
            <a:ext cx="3596640" cy="16445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No visual field loss</a:t>
            </a:r>
            <a:endParaRPr lang="en-US" sz="1050" dirty="0"/>
          </a:p>
        </p:txBody>
      </p:sp>
      <p:sp>
        <p:nvSpPr>
          <p:cNvPr id="29" name="SK-5-text-28"/>
          <p:cNvSpPr/>
          <p:nvPr/>
        </p:nvSpPr>
        <p:spPr>
          <a:xfrm>
            <a:off x="670471" y="3161407"/>
            <a:ext cx="364998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FFD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Refer within 24 hours</a:t>
            </a:r>
            <a:endParaRPr lang="en-US" sz="1050" dirty="0"/>
          </a:p>
        </p:txBody>
      </p:sp>
      <p:sp>
        <p:nvSpPr>
          <p:cNvPr id="30" name="SK-5-text-29"/>
          <p:cNvSpPr/>
          <p:nvPr/>
        </p:nvSpPr>
        <p:spPr>
          <a:xfrm>
            <a:off x="5071765" y="1625203"/>
            <a:ext cx="1478280" cy="17829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00E5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STAGE 2</a:t>
            </a:r>
            <a:endParaRPr lang="en-US" sz="1200" dirty="0"/>
          </a:p>
        </p:txBody>
      </p:sp>
      <p:sp>
        <p:nvSpPr>
          <p:cNvPr id="31" name="SK-5-text-30"/>
          <p:cNvSpPr/>
          <p:nvPr/>
        </p:nvSpPr>
        <p:spPr>
          <a:xfrm>
            <a:off x="4901059" y="1947565"/>
            <a:ext cx="3122295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Retinal Tear</a:t>
            </a:r>
            <a:endParaRPr lang="en-US" sz="1650" dirty="0"/>
          </a:p>
        </p:txBody>
      </p:sp>
      <p:sp>
        <p:nvSpPr>
          <p:cNvPr id="32" name="SK-5-text-31"/>
          <p:cNvSpPr/>
          <p:nvPr/>
        </p:nvSpPr>
        <p:spPr>
          <a:xfrm>
            <a:off x="4888855" y="2304157"/>
            <a:ext cx="4876800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Flashes and floaters persist</a:t>
            </a:r>
            <a:endParaRPr lang="en-US" sz="1050" dirty="0"/>
          </a:p>
        </p:txBody>
      </p:sp>
      <p:sp>
        <p:nvSpPr>
          <p:cNvPr id="33" name="SK-5-text-32"/>
          <p:cNvSpPr/>
          <p:nvPr/>
        </p:nvSpPr>
        <p:spPr>
          <a:xfrm>
            <a:off x="4888855" y="2523679"/>
            <a:ext cx="343662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May develop scotoma</a:t>
            </a:r>
            <a:endParaRPr lang="en-US" sz="1050" dirty="0"/>
          </a:p>
        </p:txBody>
      </p:sp>
      <p:sp>
        <p:nvSpPr>
          <p:cNvPr id="34" name="SK-5-text-33"/>
          <p:cNvSpPr/>
          <p:nvPr/>
        </p:nvSpPr>
        <p:spPr>
          <a:xfrm>
            <a:off x="4888855" y="2729359"/>
            <a:ext cx="5036820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Possible vitreous haemorrhage</a:t>
            </a:r>
            <a:endParaRPr lang="en-US" sz="1050" dirty="0"/>
          </a:p>
        </p:txBody>
      </p:sp>
      <p:sp>
        <p:nvSpPr>
          <p:cNvPr id="35" name="SK-5-text-34"/>
          <p:cNvSpPr/>
          <p:nvPr/>
        </p:nvSpPr>
        <p:spPr>
          <a:xfrm>
            <a:off x="4876800" y="3106638"/>
            <a:ext cx="3756660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FFD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Same day — within hours</a:t>
            </a:r>
            <a:endParaRPr lang="en-US" sz="1050" dirty="0"/>
          </a:p>
        </p:txBody>
      </p:sp>
      <p:sp>
        <p:nvSpPr>
          <p:cNvPr id="36" name="SK-5-text-35"/>
          <p:cNvSpPr/>
          <p:nvPr/>
        </p:nvSpPr>
        <p:spPr>
          <a:xfrm>
            <a:off x="8692753" y="1625203"/>
            <a:ext cx="1478280" cy="17829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00E5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STAGE 3</a:t>
            </a:r>
            <a:endParaRPr lang="en-US" sz="1200" dirty="0"/>
          </a:p>
        </p:txBody>
      </p:sp>
      <p:sp>
        <p:nvSpPr>
          <p:cNvPr id="37" name="SK-5-text-36"/>
          <p:cNvSpPr/>
          <p:nvPr/>
        </p:nvSpPr>
        <p:spPr>
          <a:xfrm>
            <a:off x="8570863" y="1947565"/>
            <a:ext cx="3621137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Retinal Detachment</a:t>
            </a:r>
            <a:endParaRPr lang="en-US" sz="1650" dirty="0"/>
          </a:p>
        </p:txBody>
      </p:sp>
      <p:sp>
        <p:nvSpPr>
          <p:cNvPr id="38" name="SK-5-text-37"/>
          <p:cNvSpPr/>
          <p:nvPr/>
        </p:nvSpPr>
        <p:spPr>
          <a:xfrm>
            <a:off x="8595271" y="2304157"/>
            <a:ext cx="3596729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Curtain / shadow descending across field</a:t>
            </a:r>
            <a:endParaRPr lang="en-US" sz="1050" dirty="0"/>
          </a:p>
        </p:txBody>
      </p:sp>
      <p:sp>
        <p:nvSpPr>
          <p:cNvPr id="39" name="SK-5-text-38"/>
          <p:cNvSpPr/>
          <p:nvPr/>
        </p:nvSpPr>
        <p:spPr>
          <a:xfrm>
            <a:off x="8595271" y="2523679"/>
            <a:ext cx="3596729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Painless, progressive vision loss</a:t>
            </a:r>
            <a:endParaRPr lang="en-US" sz="1050" dirty="0"/>
          </a:p>
        </p:txBody>
      </p:sp>
      <p:sp>
        <p:nvSpPr>
          <p:cNvPr id="40" name="SK-5-text-39"/>
          <p:cNvSpPr/>
          <p:nvPr/>
        </p:nvSpPr>
        <p:spPr>
          <a:xfrm>
            <a:off x="8595271" y="2729359"/>
            <a:ext cx="3596729" cy="16445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Macula-on vs macula-off is critical</a:t>
            </a:r>
            <a:endParaRPr lang="en-US" sz="1050" dirty="0"/>
          </a:p>
        </p:txBody>
      </p:sp>
      <p:sp>
        <p:nvSpPr>
          <p:cNvPr id="41" name="SK-5-text-40"/>
          <p:cNvSpPr/>
          <p:nvPr/>
        </p:nvSpPr>
        <p:spPr>
          <a:xfrm>
            <a:off x="8583067" y="3106638"/>
            <a:ext cx="3608933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FF525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Emergency — hours if macula threatened</a:t>
            </a:r>
            <a:endParaRPr lang="en-US" sz="1050" dirty="0"/>
          </a:p>
        </p:txBody>
      </p:sp>
      <p:sp>
        <p:nvSpPr>
          <p:cNvPr id="42" name="SK-5-text-41"/>
          <p:cNvSpPr/>
          <p:nvPr/>
        </p:nvSpPr>
        <p:spPr>
          <a:xfrm>
            <a:off x="426690" y="6281886"/>
            <a:ext cx="10530840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*Posterior vitreous detachment — vitreous separates from retina*</a:t>
            </a:r>
            <a:endParaRPr lang="en-US" sz="1050" dirty="0"/>
          </a:p>
        </p:txBody>
      </p:sp>
      <p:sp>
        <p:nvSpPr>
          <p:cNvPr id="43" name="SK-5-text-42"/>
          <p:cNvSpPr/>
          <p:nvPr/>
        </p:nvSpPr>
        <p:spPr>
          <a:xfrm>
            <a:off x="6973788" y="3929509"/>
            <a:ext cx="4667250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0E5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VITREOUS HAEMORRHAGE</a:t>
            </a:r>
            <a:endParaRPr lang="en-US" sz="1500" dirty="0"/>
          </a:p>
        </p:txBody>
      </p:sp>
      <p:sp>
        <p:nvSpPr>
          <p:cNvPr id="44" name="SK-5-text-43"/>
          <p:cNvSpPr/>
          <p:nvPr/>
        </p:nvSpPr>
        <p:spPr>
          <a:xfrm>
            <a:off x="6961584" y="4320480"/>
            <a:ext cx="5230416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Sudden shower of floaters; dense → profound vision loss</a:t>
            </a:r>
            <a:endParaRPr lang="en-US" sz="1050" dirty="0"/>
          </a:p>
        </p:txBody>
      </p:sp>
      <p:sp>
        <p:nvSpPr>
          <p:cNvPr id="45" name="SK-5-text-44"/>
          <p:cNvSpPr/>
          <p:nvPr/>
        </p:nvSpPr>
        <p:spPr>
          <a:xfrm>
            <a:off x="6973788" y="4553694"/>
            <a:ext cx="5218212" cy="17829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Causes: retinal tear, diabetic retinopathy, trauma</a:t>
            </a:r>
            <a:endParaRPr lang="en-US" sz="1050" dirty="0"/>
          </a:p>
        </p:txBody>
      </p:sp>
      <p:sp>
        <p:nvSpPr>
          <p:cNvPr id="46" name="SK-5-text-45"/>
          <p:cNvSpPr/>
          <p:nvPr/>
        </p:nvSpPr>
        <p:spPr>
          <a:xfrm>
            <a:off x="6973788" y="4759375"/>
            <a:ext cx="5218212" cy="17829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525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Urgent referral: fundus needs to exclude RD</a:t>
            </a:r>
            <a:endParaRPr lang="en-US" sz="1200" dirty="0"/>
          </a:p>
        </p:txBody>
      </p:sp>
      <p:sp>
        <p:nvSpPr>
          <p:cNvPr id="47" name="SK-5-text-46"/>
          <p:cNvSpPr/>
          <p:nvPr/>
        </p:nvSpPr>
        <p:spPr>
          <a:xfrm>
            <a:off x="6973788" y="5362873"/>
            <a:ext cx="3524250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0E5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PEARLS</a:t>
            </a:r>
            <a:endParaRPr lang="en-US" sz="1500" dirty="0"/>
          </a:p>
        </p:txBody>
      </p:sp>
      <p:sp>
        <p:nvSpPr>
          <p:cNvPr id="48" name="SK-5-text-47"/>
          <p:cNvSpPr/>
          <p:nvPr/>
        </p:nvSpPr>
        <p:spPr>
          <a:xfrm>
            <a:off x="6961584" y="5774382"/>
            <a:ext cx="5230416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Macula-on RD = surgical emergency within hours — better prognosis</a:t>
            </a:r>
            <a:endParaRPr lang="en-US" sz="1050" dirty="0"/>
          </a:p>
        </p:txBody>
      </p:sp>
      <p:sp>
        <p:nvSpPr>
          <p:cNvPr id="49" name="SK-5-text-48"/>
          <p:cNvSpPr/>
          <p:nvPr/>
        </p:nvSpPr>
        <p:spPr>
          <a:xfrm>
            <a:off x="6961584" y="6007596"/>
            <a:ext cx="5230416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Advise patient: avoid heavy lifting or straining until seen</a:t>
            </a:r>
            <a:endParaRPr lang="en-US" sz="1050" dirty="0"/>
          </a:p>
        </p:txBody>
      </p:sp>
      <p:sp>
        <p:nvSpPr>
          <p:cNvPr id="50" name="SK-5-text-49"/>
          <p:cNvSpPr/>
          <p:nvPr/>
        </p:nvSpPr>
        <p:spPr>
          <a:xfrm>
            <a:off x="6961584" y="6233815"/>
            <a:ext cx="5230416" cy="17829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Asymmetric red reflex on fundoscopy = important sign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27384"/>
          </a:xfrm>
          <a:prstGeom prst="rect">
            <a:avLst/>
          </a:prstGeom>
        </p:spPr>
      </p:pic>
      <p:pic>
        <p:nvPicPr>
          <p:cNvPr id="4" name="SK-6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173" y="1337221"/>
            <a:ext cx="609600" cy="20538"/>
          </a:xfrm>
          <a:prstGeom prst="rect">
            <a:avLst/>
          </a:prstGeom>
        </p:spPr>
      </p:pic>
      <p:pic>
        <p:nvPicPr>
          <p:cNvPr id="5" name="SK-6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173" y="6364188"/>
            <a:ext cx="36463" cy="274290"/>
          </a:xfrm>
          <a:prstGeom prst="rect">
            <a:avLst/>
          </a:prstGeom>
        </p:spPr>
      </p:pic>
      <p:pic>
        <p:nvPicPr>
          <p:cNvPr id="6" name="SK-6-img-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0471" y="0"/>
            <a:ext cx="3901380" cy="2194471"/>
          </a:xfrm>
          <a:prstGeom prst="rect">
            <a:avLst/>
          </a:prstGeom>
        </p:spPr>
      </p:pic>
      <p:pic>
        <p:nvPicPr>
          <p:cNvPr id="7" name="SK-6-img-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9271" y="6034980"/>
            <a:ext cx="2072580" cy="822871"/>
          </a:xfrm>
          <a:prstGeom prst="rect">
            <a:avLst/>
          </a:prstGeom>
        </p:spPr>
      </p:pic>
      <p:pic>
        <p:nvPicPr>
          <p:cNvPr id="8" name="SK-6-img-7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173" y="1584127"/>
            <a:ext cx="5474196" cy="4635996"/>
          </a:xfrm>
          <a:prstGeom prst="rect">
            <a:avLst/>
          </a:prstGeom>
        </p:spPr>
      </p:pic>
      <p:pic>
        <p:nvPicPr>
          <p:cNvPr id="9" name="SK-6-img-8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77467" y="1735038"/>
            <a:ext cx="2779663" cy="239911"/>
          </a:xfrm>
          <a:prstGeom prst="rect">
            <a:avLst/>
          </a:prstGeom>
        </p:spPr>
      </p:pic>
      <p:pic>
        <p:nvPicPr>
          <p:cNvPr id="10" name="SK-6-img-9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267" y="2109490"/>
            <a:ext cx="5205859" cy="19050"/>
          </a:xfrm>
          <a:prstGeom prst="rect">
            <a:avLst/>
          </a:prstGeom>
        </p:spPr>
      </p:pic>
      <p:pic>
        <p:nvPicPr>
          <p:cNvPr id="11" name="SK-6-img-10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79898" y="2585442"/>
            <a:ext cx="3035796" cy="287982"/>
          </a:xfrm>
          <a:prstGeom prst="rect">
            <a:avLst/>
          </a:prstGeom>
        </p:spPr>
      </p:pic>
      <p:pic>
        <p:nvPicPr>
          <p:cNvPr id="12" name="SK-6-img-11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655" y="5136505"/>
            <a:ext cx="5266879" cy="946398"/>
          </a:xfrm>
          <a:prstGeom prst="rect">
            <a:avLst/>
          </a:prstGeom>
        </p:spPr>
      </p:pic>
      <p:pic>
        <p:nvPicPr>
          <p:cNvPr id="13" name="SK-6-img-12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3482" y="1584127"/>
            <a:ext cx="5474196" cy="4635996"/>
          </a:xfrm>
          <a:prstGeom prst="rect">
            <a:avLst/>
          </a:prstGeom>
        </p:spPr>
      </p:pic>
      <p:pic>
        <p:nvPicPr>
          <p:cNvPr id="14" name="SK-6-img-13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39780" y="2109490"/>
            <a:ext cx="5181600" cy="19050"/>
          </a:xfrm>
          <a:prstGeom prst="rect">
            <a:avLst/>
          </a:prstGeom>
        </p:spPr>
      </p:pic>
      <p:pic>
        <p:nvPicPr>
          <p:cNvPr id="15" name="SK-6-img-14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54094" y="2585442"/>
            <a:ext cx="2426196" cy="287982"/>
          </a:xfrm>
          <a:prstGeom prst="rect">
            <a:avLst/>
          </a:prstGeom>
        </p:spPr>
      </p:pic>
      <p:pic>
        <p:nvPicPr>
          <p:cNvPr id="16" name="SK-6-img-15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03169" y="4471392"/>
            <a:ext cx="5266879" cy="548580"/>
          </a:xfrm>
          <a:prstGeom prst="rect">
            <a:avLst/>
          </a:prstGeom>
        </p:spPr>
      </p:pic>
      <p:pic>
        <p:nvPicPr>
          <p:cNvPr id="17" name="SK-6-img-16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03169" y="5136505"/>
            <a:ext cx="5266879" cy="946398"/>
          </a:xfrm>
          <a:prstGeom prst="rect">
            <a:avLst/>
          </a:prstGeom>
        </p:spPr>
      </p:pic>
      <p:pic>
        <p:nvPicPr>
          <p:cNvPr id="18" name="SK-6-img-17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2675" y="6316117"/>
            <a:ext cx="146298" cy="205680"/>
          </a:xfrm>
          <a:prstGeom prst="rect">
            <a:avLst/>
          </a:prstGeom>
        </p:spPr>
      </p:pic>
      <p:pic>
        <p:nvPicPr>
          <p:cNvPr id="19" name="SK-6-img-18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241161" y="2235696"/>
            <a:ext cx="767953" cy="795486"/>
          </a:xfrm>
          <a:prstGeom prst="rect">
            <a:avLst/>
          </a:prstGeom>
        </p:spPr>
      </p:pic>
      <p:pic>
        <p:nvPicPr>
          <p:cNvPr id="20" name="SK-6-img-19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851898" y="2221855"/>
            <a:ext cx="780157" cy="809179"/>
          </a:xfrm>
          <a:prstGeom prst="rect">
            <a:avLst/>
          </a:prstGeom>
        </p:spPr>
      </p:pic>
      <p:pic>
        <p:nvPicPr>
          <p:cNvPr id="21" name="SK-6-img-20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82675" y="2235696"/>
            <a:ext cx="1377553" cy="1248073"/>
          </a:xfrm>
          <a:prstGeom prst="rect">
            <a:avLst/>
          </a:prstGeom>
        </p:spPr>
      </p:pic>
      <p:sp>
        <p:nvSpPr>
          <p:cNvPr id="22" name="SK-6-text-21"/>
          <p:cNvSpPr/>
          <p:nvPr/>
        </p:nvSpPr>
        <p:spPr>
          <a:xfrm>
            <a:off x="475357" y="411361"/>
            <a:ext cx="4900612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75" b="1" dirty="0">
                <a:solidFill>
                  <a:srgbClr val="4DB6A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PAINLESS VISION LOSS</a:t>
            </a:r>
            <a:endParaRPr lang="en-US" sz="1575" dirty="0"/>
          </a:p>
        </p:txBody>
      </p:sp>
      <p:sp>
        <p:nvSpPr>
          <p:cNvPr id="23" name="SK-6-text-22"/>
          <p:cNvSpPr/>
          <p:nvPr/>
        </p:nvSpPr>
        <p:spPr>
          <a:xfrm>
            <a:off x="475357" y="713184"/>
            <a:ext cx="11716643" cy="5417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37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Wet AMD &amp; Optic Neuritis</a:t>
            </a:r>
            <a:endParaRPr lang="en-US" sz="3750" dirty="0"/>
          </a:p>
        </p:txBody>
      </p:sp>
      <p:sp>
        <p:nvSpPr>
          <p:cNvPr id="24" name="SK-6-text-23"/>
          <p:cNvSpPr/>
          <p:nvPr/>
        </p:nvSpPr>
        <p:spPr>
          <a:xfrm>
            <a:off x="670471" y="1748730"/>
            <a:ext cx="1695450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4DB6A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WET AMD</a:t>
            </a:r>
            <a:endParaRPr lang="en-US" sz="1500" dirty="0"/>
          </a:p>
        </p:txBody>
      </p:sp>
      <p:sp>
        <p:nvSpPr>
          <p:cNvPr id="25" name="SK-6-text-24"/>
          <p:cNvSpPr/>
          <p:nvPr/>
        </p:nvSpPr>
        <p:spPr>
          <a:xfrm>
            <a:off x="1914079" y="1776115"/>
            <a:ext cx="6530340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Age &gt;60 · Subretinal Neovascularisation</a:t>
            </a:r>
            <a:endParaRPr lang="en-US" sz="1050" dirty="0"/>
          </a:p>
        </p:txBody>
      </p:sp>
      <p:sp>
        <p:nvSpPr>
          <p:cNvPr id="26" name="SK-6-text-25"/>
          <p:cNvSpPr/>
          <p:nvPr/>
        </p:nvSpPr>
        <p:spPr>
          <a:xfrm>
            <a:off x="2316361" y="2626519"/>
            <a:ext cx="7025640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00BFA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Metamorphopsia — wavy, distorted lines</a:t>
            </a:r>
            <a:endParaRPr lang="en-US" sz="1200" dirty="0"/>
          </a:p>
        </p:txBody>
      </p:sp>
      <p:sp>
        <p:nvSpPr>
          <p:cNvPr id="27" name="SK-6-text-26"/>
          <p:cNvSpPr/>
          <p:nvPr/>
        </p:nvSpPr>
        <p:spPr>
          <a:xfrm>
            <a:off x="2243286" y="2900809"/>
            <a:ext cx="8343900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*Ask patient to look at a door frame or window grid</a:t>
            </a:r>
            <a:endParaRPr lang="en-US" sz="1050" dirty="0"/>
          </a:p>
        </p:txBody>
      </p:sp>
      <p:sp>
        <p:nvSpPr>
          <p:cNvPr id="28" name="SK-6-text-27"/>
          <p:cNvSpPr/>
          <p:nvPr/>
        </p:nvSpPr>
        <p:spPr>
          <a:xfrm>
            <a:off x="682675" y="3620988"/>
            <a:ext cx="10989945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Metamorphopsia — straight lines appear wavy or bent</a:t>
            </a:r>
            <a:endParaRPr lang="en-US" sz="1350" dirty="0"/>
          </a:p>
        </p:txBody>
      </p:sp>
      <p:sp>
        <p:nvSpPr>
          <p:cNvPr id="29" name="SK-6-text-28"/>
          <p:cNvSpPr/>
          <p:nvPr/>
        </p:nvSpPr>
        <p:spPr>
          <a:xfrm>
            <a:off x="682675" y="3867894"/>
            <a:ext cx="11509325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Central scotoma — blurring or missing patch at centre of vision</a:t>
            </a:r>
            <a:endParaRPr lang="en-US" sz="1350" dirty="0"/>
          </a:p>
        </p:txBody>
      </p:sp>
      <p:sp>
        <p:nvSpPr>
          <p:cNvPr id="30" name="SK-6-text-29"/>
          <p:cNvSpPr/>
          <p:nvPr/>
        </p:nvSpPr>
        <p:spPr>
          <a:xfrm>
            <a:off x="682675" y="4121646"/>
            <a:ext cx="11401425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Rapid central vision deterioration over days to weeks</a:t>
            </a:r>
            <a:endParaRPr lang="en-US" sz="1350" dirty="0"/>
          </a:p>
        </p:txBody>
      </p:sp>
      <p:sp>
        <p:nvSpPr>
          <p:cNvPr id="31" name="SK-6-text-30"/>
          <p:cNvSpPr/>
          <p:nvPr/>
        </p:nvSpPr>
        <p:spPr>
          <a:xfrm>
            <a:off x="682675" y="4375398"/>
            <a:ext cx="4559796" cy="41820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Fundoscopy: subretinal haemorrhage, grey-green membrane,</a:t>
            </a:r>
            <a:endParaRPr lang="en-US" sz="120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pigmentary changes at macula</a:t>
            </a:r>
            <a:endParaRPr lang="en-US" sz="1200" dirty="0"/>
          </a:p>
        </p:txBody>
      </p:sp>
      <p:sp>
        <p:nvSpPr>
          <p:cNvPr id="32" name="SK-6-text-31"/>
          <p:cNvSpPr/>
          <p:nvPr/>
        </p:nvSpPr>
        <p:spPr>
          <a:xfrm>
            <a:off x="682675" y="5170884"/>
            <a:ext cx="10029825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Referral: Within 1–2 weeks (same day if severe)</a:t>
            </a:r>
            <a:endParaRPr lang="en-US" sz="1350" dirty="0"/>
          </a:p>
        </p:txBody>
      </p:sp>
      <p:sp>
        <p:nvSpPr>
          <p:cNvPr id="33" name="SK-6-text-32"/>
          <p:cNvSpPr/>
          <p:nvPr/>
        </p:nvSpPr>
        <p:spPr>
          <a:xfrm>
            <a:off x="682675" y="5404098"/>
            <a:ext cx="4962079" cy="65826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Treatment: Intravitreal anti-VEGF injections (ranibizumab, aflibercept)</a:t>
            </a:r>
            <a:endParaRPr lang="en-US" sz="120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Lifestyle: Smoking cessation · AREDS vitamins (dry AMD) · Amsler grid</a:t>
            </a:r>
            <a:endParaRPr lang="en-US" sz="120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home monitoring</a:t>
            </a:r>
            <a:endParaRPr lang="en-US" sz="1200" dirty="0"/>
          </a:p>
        </p:txBody>
      </p:sp>
      <p:sp>
        <p:nvSpPr>
          <p:cNvPr id="34" name="SK-6-text-33"/>
          <p:cNvSpPr/>
          <p:nvPr/>
        </p:nvSpPr>
        <p:spPr>
          <a:xfrm>
            <a:off x="6364188" y="1748730"/>
            <a:ext cx="5827812" cy="24675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B7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OPTIC NEURITIS Age 20–45 · Demyelinating · Female predominance</a:t>
            </a:r>
            <a:endParaRPr lang="en-US" sz="1500" dirty="0"/>
          </a:p>
        </p:txBody>
      </p:sp>
      <p:sp>
        <p:nvSpPr>
          <p:cNvPr id="35" name="SK-6-text-34"/>
          <p:cNvSpPr/>
          <p:nvPr/>
        </p:nvSpPr>
        <p:spPr>
          <a:xfrm>
            <a:off x="6924973" y="3079105"/>
            <a:ext cx="1676400" cy="15760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B0BEC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 eye</a:t>
            </a:r>
            <a:endParaRPr lang="en-US" sz="1050" dirty="0"/>
          </a:p>
        </p:txBody>
      </p:sp>
      <p:sp>
        <p:nvSpPr>
          <p:cNvPr id="36" name="SK-6-text-35"/>
          <p:cNvSpPr/>
          <p:nvPr/>
        </p:nvSpPr>
        <p:spPr>
          <a:xfrm>
            <a:off x="7802761" y="2537371"/>
            <a:ext cx="4389239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4DB6A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colour desaturation — early sign</a:t>
            </a:r>
            <a:endParaRPr lang="en-US" sz="1050" dirty="0"/>
          </a:p>
        </p:txBody>
      </p:sp>
      <p:sp>
        <p:nvSpPr>
          <p:cNvPr id="37" name="SK-6-text-36"/>
          <p:cNvSpPr/>
          <p:nvPr/>
        </p:nvSpPr>
        <p:spPr>
          <a:xfrm>
            <a:off x="10265569" y="3079105"/>
            <a:ext cx="1926431" cy="15760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B0BEC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Affected eye</a:t>
            </a:r>
            <a:endParaRPr lang="en-US" sz="1050" dirty="0"/>
          </a:p>
        </p:txBody>
      </p:sp>
      <p:sp>
        <p:nvSpPr>
          <p:cNvPr id="38" name="SK-6-text-37"/>
          <p:cNvSpPr/>
          <p:nvPr/>
        </p:nvSpPr>
        <p:spPr>
          <a:xfrm>
            <a:off x="6364188" y="3374082"/>
            <a:ext cx="5827812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Retroorbital pain on eye movement — characteristic (present in ~90%)</a:t>
            </a:r>
            <a:endParaRPr lang="en-US" sz="1350" dirty="0"/>
          </a:p>
        </p:txBody>
      </p:sp>
      <p:sp>
        <p:nvSpPr>
          <p:cNvPr id="39" name="SK-6-text-38"/>
          <p:cNvSpPr/>
          <p:nvPr/>
        </p:nvSpPr>
        <p:spPr>
          <a:xfrm>
            <a:off x="6364188" y="3634680"/>
            <a:ext cx="5827812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Unilateral vision loss developing over hours to days</a:t>
            </a:r>
            <a:endParaRPr lang="en-US" sz="1350" dirty="0"/>
          </a:p>
        </p:txBody>
      </p:sp>
      <p:sp>
        <p:nvSpPr>
          <p:cNvPr id="40" name="SK-6-text-39"/>
          <p:cNvSpPr/>
          <p:nvPr/>
        </p:nvSpPr>
        <p:spPr>
          <a:xfrm>
            <a:off x="6364188" y="3881586"/>
            <a:ext cx="5827812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RAPD present — check with swinging flashlight test</a:t>
            </a:r>
            <a:endParaRPr lang="en-US" sz="1350" dirty="0"/>
          </a:p>
        </p:txBody>
      </p:sp>
      <p:sp>
        <p:nvSpPr>
          <p:cNvPr id="41" name="SK-6-text-40"/>
          <p:cNvSpPr/>
          <p:nvPr/>
        </p:nvSpPr>
        <p:spPr>
          <a:xfrm>
            <a:off x="6364188" y="4128492"/>
            <a:ext cx="5827812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Uhthoff's phenomenon — vision worsens with heat or exercise</a:t>
            </a:r>
            <a:endParaRPr lang="en-US" sz="1350" dirty="0"/>
          </a:p>
        </p:txBody>
      </p:sp>
      <p:sp>
        <p:nvSpPr>
          <p:cNvPr id="42" name="SK-6-text-41"/>
          <p:cNvSpPr/>
          <p:nvPr/>
        </p:nvSpPr>
        <p:spPr>
          <a:xfrm>
            <a:off x="6961584" y="4512469"/>
            <a:ext cx="4267200" cy="41820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FFB7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~50% risk of MS within 15 years after first episode</a:t>
            </a:r>
            <a:endParaRPr lang="en-US" sz="120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FFB7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*MRI brain with contrast essential — white matter lesion risk stratification</a:t>
            </a:r>
            <a:endParaRPr lang="en-US" sz="1200" dirty="0"/>
          </a:p>
        </p:txBody>
      </p:sp>
      <p:sp>
        <p:nvSpPr>
          <p:cNvPr id="43" name="SK-6-text-42"/>
          <p:cNvSpPr/>
          <p:nvPr/>
        </p:nvSpPr>
        <p:spPr>
          <a:xfrm>
            <a:off x="6400800" y="5177730"/>
            <a:ext cx="5791200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Referral: Urgent same week — ophthalmology + neurology</a:t>
            </a:r>
            <a:endParaRPr lang="en-US" sz="1350" dirty="0"/>
          </a:p>
        </p:txBody>
      </p:sp>
      <p:sp>
        <p:nvSpPr>
          <p:cNvPr id="44" name="SK-6-text-43"/>
          <p:cNvSpPr/>
          <p:nvPr/>
        </p:nvSpPr>
        <p:spPr>
          <a:xfrm>
            <a:off x="6388596" y="5404098"/>
            <a:ext cx="5023098" cy="40451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Treatment: IV methylprednisolone (hastens recovery; does not change</a:t>
            </a:r>
            <a:endParaRPr lang="en-US" sz="120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long-term outcome)</a:t>
            </a:r>
            <a:endParaRPr lang="en-US" sz="1200" dirty="0"/>
          </a:p>
        </p:txBody>
      </p:sp>
      <p:sp>
        <p:nvSpPr>
          <p:cNvPr id="45" name="SK-6-text-44"/>
          <p:cNvSpPr/>
          <p:nvPr/>
        </p:nvSpPr>
        <p:spPr>
          <a:xfrm>
            <a:off x="6388596" y="5822305"/>
            <a:ext cx="5803404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Investigation: MRI brain with contrast · Colour vision testing · Visual fields</a:t>
            </a:r>
            <a:endParaRPr lang="en-US" sz="1350" dirty="0"/>
          </a:p>
        </p:txBody>
      </p:sp>
      <p:sp>
        <p:nvSpPr>
          <p:cNvPr id="46" name="SK-6-text-45"/>
          <p:cNvSpPr/>
          <p:nvPr/>
        </p:nvSpPr>
        <p:spPr>
          <a:xfrm>
            <a:off x="841177" y="6329809"/>
            <a:ext cx="11350823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4DB6A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💡 Clinical Pearl: ‘RAPD + reduced colour vision + retroorbital pain on movement in a young patient = optic neuritis until proven otherwise.</a:t>
            </a:r>
            <a:endParaRPr lang="en-US" sz="1350" dirty="0"/>
          </a:p>
        </p:txBody>
      </p:sp>
      <p:sp>
        <p:nvSpPr>
          <p:cNvPr id="47" name="SK-6-text-46"/>
          <p:cNvSpPr/>
          <p:nvPr/>
        </p:nvSpPr>
        <p:spPr>
          <a:xfrm>
            <a:off x="646063" y="6556177"/>
            <a:ext cx="1154593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an older patient with the same RAPD but no pain = consider AION or GCA.’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486" y="1124694"/>
            <a:ext cx="658267" cy="61615"/>
          </a:xfrm>
          <a:prstGeom prst="rect">
            <a:avLst/>
          </a:prstGeom>
        </p:spPr>
      </p:pic>
      <p:pic>
        <p:nvPicPr>
          <p:cNvPr id="4" name="SK-7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67029"/>
            <a:ext cx="12192000" cy="150763"/>
          </a:xfrm>
          <a:prstGeom prst="rect">
            <a:avLst/>
          </a:prstGeom>
        </p:spPr>
      </p:pic>
      <p:pic>
        <p:nvPicPr>
          <p:cNvPr id="5" name="SK-7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486" y="1357759"/>
            <a:ext cx="3669655" cy="3620988"/>
          </a:xfrm>
          <a:prstGeom prst="rect">
            <a:avLst/>
          </a:prstGeom>
        </p:spPr>
      </p:pic>
      <p:pic>
        <p:nvPicPr>
          <p:cNvPr id="6" name="SK-7-img-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192" y="2127945"/>
            <a:ext cx="3328392" cy="9525"/>
          </a:xfrm>
          <a:prstGeom prst="rect">
            <a:avLst/>
          </a:prstGeom>
        </p:spPr>
      </p:pic>
      <p:pic>
        <p:nvPicPr>
          <p:cNvPr id="7" name="SK-7-img-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192" y="2372767"/>
            <a:ext cx="609600" cy="191988"/>
          </a:xfrm>
          <a:prstGeom prst="rect">
            <a:avLst/>
          </a:prstGeom>
        </p:spPr>
      </p:pic>
      <p:pic>
        <p:nvPicPr>
          <p:cNvPr id="8" name="SK-7-img-7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192" y="2784277"/>
            <a:ext cx="609600" cy="191988"/>
          </a:xfrm>
          <a:prstGeom prst="rect">
            <a:avLst/>
          </a:prstGeom>
        </p:spPr>
      </p:pic>
      <p:pic>
        <p:nvPicPr>
          <p:cNvPr id="9" name="SK-7-img-8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859" y="3593455"/>
            <a:ext cx="3279577" cy="973782"/>
          </a:xfrm>
          <a:prstGeom prst="rect">
            <a:avLst/>
          </a:prstGeom>
        </p:spPr>
      </p:pic>
      <p:pic>
        <p:nvPicPr>
          <p:cNvPr id="10" name="SK-7-img-9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5192" y="3593455"/>
            <a:ext cx="48667" cy="973782"/>
          </a:xfrm>
          <a:prstGeom prst="rect">
            <a:avLst/>
          </a:prstGeom>
        </p:spPr>
      </p:pic>
      <p:pic>
        <p:nvPicPr>
          <p:cNvPr id="11" name="SK-7-img-10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79255" y="1357759"/>
            <a:ext cx="3657600" cy="4965055"/>
          </a:xfrm>
          <a:prstGeom prst="rect">
            <a:avLst/>
          </a:prstGeom>
        </p:spPr>
      </p:pic>
      <p:pic>
        <p:nvPicPr>
          <p:cNvPr id="12" name="SK-7-img-11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49961" y="2127945"/>
            <a:ext cx="3316188" cy="9525"/>
          </a:xfrm>
          <a:prstGeom prst="rect">
            <a:avLst/>
          </a:prstGeom>
        </p:spPr>
      </p:pic>
      <p:pic>
        <p:nvPicPr>
          <p:cNvPr id="13" name="SK-7-img-12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98777" y="3799284"/>
            <a:ext cx="3267373" cy="767953"/>
          </a:xfrm>
          <a:prstGeom prst="rect">
            <a:avLst/>
          </a:prstGeom>
        </p:spPr>
      </p:pic>
      <p:pic>
        <p:nvPicPr>
          <p:cNvPr id="14" name="SK-7-img-13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49961" y="3799284"/>
            <a:ext cx="48667" cy="767953"/>
          </a:xfrm>
          <a:prstGeom prst="rect">
            <a:avLst/>
          </a:prstGeom>
        </p:spPr>
      </p:pic>
      <p:pic>
        <p:nvPicPr>
          <p:cNvPr id="15" name="SK-7-img-14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31969" y="1357759"/>
            <a:ext cx="3657600" cy="4965055"/>
          </a:xfrm>
          <a:prstGeom prst="rect">
            <a:avLst/>
          </a:prstGeom>
        </p:spPr>
      </p:pic>
      <p:pic>
        <p:nvPicPr>
          <p:cNvPr id="16" name="SK-7-img-15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02675" y="2127945"/>
            <a:ext cx="3316188" cy="9525"/>
          </a:xfrm>
          <a:prstGeom prst="rect">
            <a:avLst/>
          </a:prstGeom>
        </p:spPr>
      </p:pic>
      <p:pic>
        <p:nvPicPr>
          <p:cNvPr id="17" name="SK-7-img-16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51490" y="2468761"/>
            <a:ext cx="3267373" cy="575965"/>
          </a:xfrm>
          <a:prstGeom prst="rect">
            <a:avLst/>
          </a:prstGeom>
        </p:spPr>
      </p:pic>
      <p:pic>
        <p:nvPicPr>
          <p:cNvPr id="18" name="SK-7-img-17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02675" y="2468761"/>
            <a:ext cx="48667" cy="575965"/>
          </a:xfrm>
          <a:prstGeom prst="rect">
            <a:avLst/>
          </a:prstGeom>
        </p:spPr>
      </p:pic>
      <p:pic>
        <p:nvPicPr>
          <p:cNvPr id="19" name="SK-7-img-18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956006" y="2571750"/>
            <a:ext cx="9525" cy="370284"/>
          </a:xfrm>
          <a:prstGeom prst="rect">
            <a:avLst/>
          </a:prstGeom>
        </p:spPr>
      </p:pic>
      <p:pic>
        <p:nvPicPr>
          <p:cNvPr id="20" name="SK-7-img-19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63200" y="5143500"/>
            <a:ext cx="1828800" cy="1714500"/>
          </a:xfrm>
          <a:prstGeom prst="rect">
            <a:avLst/>
          </a:prstGeom>
        </p:spPr>
      </p:pic>
      <p:pic>
        <p:nvPicPr>
          <p:cNvPr id="21" name="SK-7-img-20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536055" y="4889748"/>
            <a:ext cx="1475184" cy="1220688"/>
          </a:xfrm>
          <a:prstGeom prst="rect">
            <a:avLst/>
          </a:prstGeom>
        </p:spPr>
      </p:pic>
      <p:sp>
        <p:nvSpPr>
          <p:cNvPr id="22" name="SK-7-text-21"/>
          <p:cNvSpPr/>
          <p:nvPr/>
        </p:nvSpPr>
        <p:spPr>
          <a:xfrm>
            <a:off x="426690" y="294829"/>
            <a:ext cx="5636895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4DB6A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OPTIC NERVE &amp; VASCULAR</a:t>
            </a:r>
            <a:endParaRPr lang="en-US" sz="1650" dirty="0"/>
          </a:p>
        </p:txBody>
      </p:sp>
      <p:sp>
        <p:nvSpPr>
          <p:cNvPr id="23" name="SK-7-text-22"/>
          <p:cNvSpPr/>
          <p:nvPr/>
        </p:nvSpPr>
        <p:spPr>
          <a:xfrm>
            <a:off x="414486" y="589657"/>
            <a:ext cx="11777514" cy="45943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AION, Amaurosis Fugax &amp; Papilloedema</a:t>
            </a:r>
            <a:endParaRPr lang="en-US" sz="3000" dirty="0"/>
          </a:p>
        </p:txBody>
      </p:sp>
      <p:sp>
        <p:nvSpPr>
          <p:cNvPr id="24" name="SK-7-text-23"/>
          <p:cNvSpPr/>
          <p:nvPr/>
        </p:nvSpPr>
        <p:spPr>
          <a:xfrm>
            <a:off x="1901875" y="1501825"/>
            <a:ext cx="1312545" cy="28113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AION</a:t>
            </a:r>
            <a:endParaRPr lang="en-US" sz="1950" dirty="0"/>
          </a:p>
        </p:txBody>
      </p:sp>
      <p:sp>
        <p:nvSpPr>
          <p:cNvPr id="25" name="SK-7-text-24"/>
          <p:cNvSpPr/>
          <p:nvPr/>
        </p:nvSpPr>
        <p:spPr>
          <a:xfrm>
            <a:off x="767953" y="1810494"/>
            <a:ext cx="6477000" cy="25360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B7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Anterior Ischaemic Optic Neuropathy</a:t>
            </a:r>
            <a:endParaRPr lang="en-US" sz="1200" dirty="0"/>
          </a:p>
        </p:txBody>
      </p:sp>
      <p:sp>
        <p:nvSpPr>
          <p:cNvPr id="26" name="SK-7-text-25"/>
          <p:cNvSpPr/>
          <p:nvPr/>
        </p:nvSpPr>
        <p:spPr>
          <a:xfrm>
            <a:off x="633859" y="2235696"/>
            <a:ext cx="99060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NAION</a:t>
            </a:r>
            <a:endParaRPr lang="en-US" sz="1200" dirty="0"/>
          </a:p>
        </p:txBody>
      </p:sp>
      <p:sp>
        <p:nvSpPr>
          <p:cNvPr id="27" name="SK-7-text-26"/>
          <p:cNvSpPr/>
          <p:nvPr/>
        </p:nvSpPr>
        <p:spPr>
          <a:xfrm>
            <a:off x="597396" y="2482453"/>
            <a:ext cx="5379720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Sudden painless vision loss</a:t>
            </a:r>
            <a:endParaRPr lang="en-US" sz="1200" dirty="0"/>
          </a:p>
        </p:txBody>
      </p:sp>
      <p:sp>
        <p:nvSpPr>
          <p:cNvPr id="28" name="SK-7-text-27"/>
          <p:cNvSpPr/>
          <p:nvPr/>
        </p:nvSpPr>
        <p:spPr>
          <a:xfrm>
            <a:off x="621655" y="2797969"/>
            <a:ext cx="990600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AAION</a:t>
            </a:r>
            <a:endParaRPr lang="en-US" sz="1200" dirty="0"/>
          </a:p>
        </p:txBody>
      </p:sp>
      <p:sp>
        <p:nvSpPr>
          <p:cNvPr id="29" name="SK-7-text-28"/>
          <p:cNvSpPr/>
          <p:nvPr/>
        </p:nvSpPr>
        <p:spPr>
          <a:xfrm>
            <a:off x="597396" y="3058567"/>
            <a:ext cx="5379720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Sudden painless vision loss</a:t>
            </a:r>
            <a:endParaRPr lang="en-US" sz="1200" dirty="0"/>
          </a:p>
        </p:txBody>
      </p:sp>
      <p:sp>
        <p:nvSpPr>
          <p:cNvPr id="30" name="SK-7-text-29"/>
          <p:cNvSpPr/>
          <p:nvPr/>
        </p:nvSpPr>
        <p:spPr>
          <a:xfrm>
            <a:off x="597396" y="3278088"/>
            <a:ext cx="6294120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Swollen optic disc on fundoscopy</a:t>
            </a:r>
            <a:endParaRPr lang="en-US" sz="1200" dirty="0"/>
          </a:p>
        </p:txBody>
      </p:sp>
      <p:sp>
        <p:nvSpPr>
          <p:cNvPr id="31" name="SK-7-text-30"/>
          <p:cNvSpPr/>
          <p:nvPr/>
        </p:nvSpPr>
        <p:spPr>
          <a:xfrm>
            <a:off x="719286" y="3668911"/>
            <a:ext cx="311658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B0BEC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Shared features box</a:t>
            </a:r>
            <a:endParaRPr lang="en-US" sz="1050" dirty="0"/>
          </a:p>
        </p:txBody>
      </p:sp>
      <p:sp>
        <p:nvSpPr>
          <p:cNvPr id="32" name="SK-7-text-31"/>
          <p:cNvSpPr/>
          <p:nvPr/>
        </p:nvSpPr>
        <p:spPr>
          <a:xfrm>
            <a:off x="719286" y="3874740"/>
            <a:ext cx="4396740" cy="17829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sudden painless vision loss</a:t>
            </a:r>
            <a:endParaRPr lang="en-US" sz="1050" dirty="0"/>
          </a:p>
        </p:txBody>
      </p:sp>
      <p:sp>
        <p:nvSpPr>
          <p:cNvPr id="33" name="SK-7-text-32"/>
          <p:cNvSpPr/>
          <p:nvPr/>
        </p:nvSpPr>
        <p:spPr>
          <a:xfrm>
            <a:off x="731490" y="4080421"/>
            <a:ext cx="3916680" cy="16445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altitudinal field defect</a:t>
            </a:r>
            <a:endParaRPr lang="en-US" sz="1050" dirty="0"/>
          </a:p>
        </p:txBody>
      </p:sp>
      <p:sp>
        <p:nvSpPr>
          <p:cNvPr id="34" name="SK-7-text-33"/>
          <p:cNvSpPr/>
          <p:nvPr/>
        </p:nvSpPr>
        <p:spPr>
          <a:xfrm>
            <a:off x="731490" y="4279255"/>
            <a:ext cx="7597140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RAPD present | Swollen optic disc on fundoscopy</a:t>
            </a:r>
            <a:endParaRPr lang="en-US" sz="1050" dirty="0"/>
          </a:p>
        </p:txBody>
      </p:sp>
      <p:sp>
        <p:nvSpPr>
          <p:cNvPr id="35" name="SK-7-text-34"/>
          <p:cNvSpPr/>
          <p:nvPr/>
        </p:nvSpPr>
        <p:spPr>
          <a:xfrm>
            <a:off x="572988" y="4629150"/>
            <a:ext cx="6659880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FFB7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ALL AION: GCA screen mandatory (ESR · CRP · FBC)</a:t>
            </a:r>
            <a:endParaRPr lang="en-US" sz="900" dirty="0"/>
          </a:p>
        </p:txBody>
      </p:sp>
      <p:sp>
        <p:nvSpPr>
          <p:cNvPr id="36" name="SK-7-text-35"/>
          <p:cNvSpPr/>
          <p:nvPr/>
        </p:nvSpPr>
        <p:spPr>
          <a:xfrm>
            <a:off x="1158180" y="6130975"/>
            <a:ext cx="5676900" cy="17829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Optic disc — fundoscopic appearance</a:t>
            </a:r>
            <a:endParaRPr lang="en-US" sz="1050" dirty="0"/>
          </a:p>
        </p:txBody>
      </p:sp>
      <p:sp>
        <p:nvSpPr>
          <p:cNvPr id="37" name="SK-7-text-36"/>
          <p:cNvSpPr/>
          <p:nvPr/>
        </p:nvSpPr>
        <p:spPr>
          <a:xfrm>
            <a:off x="4962079" y="1501825"/>
            <a:ext cx="4581525" cy="32905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Amaurosis Fugax</a:t>
            </a:r>
            <a:endParaRPr lang="en-US" sz="1950" dirty="0"/>
          </a:p>
        </p:txBody>
      </p:sp>
      <p:sp>
        <p:nvSpPr>
          <p:cNvPr id="38" name="SK-7-text-37"/>
          <p:cNvSpPr/>
          <p:nvPr/>
        </p:nvSpPr>
        <p:spPr>
          <a:xfrm>
            <a:off x="4803577" y="1837879"/>
            <a:ext cx="5745480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4DB6A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Transient Monocular Visual Loss</a:t>
            </a:r>
            <a:endParaRPr lang="en-US" sz="1200" dirty="0"/>
          </a:p>
        </p:txBody>
      </p:sp>
      <p:sp>
        <p:nvSpPr>
          <p:cNvPr id="39" name="SK-7-text-38"/>
          <p:cNvSpPr/>
          <p:nvPr/>
        </p:nvSpPr>
        <p:spPr>
          <a:xfrm>
            <a:off x="4401294" y="2228850"/>
            <a:ext cx="3352800" cy="44574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560"/>
              </a:lnSpc>
              <a:buNone/>
            </a:pPr>
            <a:r>
              <a:rPr lang="en-US" sz="1200" dirty="0">
                <a:solidFill>
                  <a:srgbClr val="B0BEC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Curtain coming down across one eye — then</a:t>
            </a:r>
            <a:endParaRPr lang="en-US" sz="1200" dirty="0"/>
          </a:p>
          <a:p>
            <a:pPr algn="l" indent="0" marL="0">
              <a:lnSpc>
                <a:spcPts val="1560"/>
              </a:lnSpc>
              <a:buNone/>
            </a:pPr>
            <a:r>
              <a:rPr lang="en-US" sz="1200" dirty="0">
                <a:solidFill>
                  <a:srgbClr val="B0BEC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lifting. Lasts seconds to minutes. Fully recovers.</a:t>
            </a:r>
            <a:endParaRPr lang="en-US" sz="1200" dirty="0"/>
          </a:p>
        </p:txBody>
      </p:sp>
      <p:sp>
        <p:nvSpPr>
          <p:cNvPr id="40" name="SK-7-text-39"/>
          <p:cNvSpPr/>
          <p:nvPr/>
        </p:nvSpPr>
        <p:spPr>
          <a:xfrm>
            <a:off x="4413498" y="2804815"/>
            <a:ext cx="7757160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Curtain painless vision loss (exclusion)</a:t>
            </a:r>
            <a:endParaRPr lang="en-US" sz="1200" dirty="0"/>
          </a:p>
        </p:txBody>
      </p:sp>
      <p:sp>
        <p:nvSpPr>
          <p:cNvPr id="41" name="SK-7-text-40"/>
          <p:cNvSpPr/>
          <p:nvPr/>
        </p:nvSpPr>
        <p:spPr>
          <a:xfrm>
            <a:off x="4413498" y="3044875"/>
            <a:ext cx="4831080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Altitudinal field defect</a:t>
            </a:r>
            <a:endParaRPr lang="en-US" sz="1200" dirty="0"/>
          </a:p>
        </p:txBody>
      </p:sp>
      <p:sp>
        <p:nvSpPr>
          <p:cNvPr id="42" name="SK-7-text-41"/>
          <p:cNvSpPr/>
          <p:nvPr/>
        </p:nvSpPr>
        <p:spPr>
          <a:xfrm>
            <a:off x="4413498" y="3278088"/>
            <a:ext cx="7025640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RAPD present | Swollen optic present</a:t>
            </a:r>
            <a:endParaRPr lang="en-US" sz="1200" dirty="0"/>
          </a:p>
        </p:txBody>
      </p:sp>
      <p:sp>
        <p:nvSpPr>
          <p:cNvPr id="43" name="SK-7-text-42"/>
          <p:cNvSpPr/>
          <p:nvPr/>
        </p:nvSpPr>
        <p:spPr>
          <a:xfrm>
            <a:off x="4413498" y="3511153"/>
            <a:ext cx="7574280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RAPD present | Swollen optic disc scopy</a:t>
            </a:r>
            <a:endParaRPr lang="en-US" sz="1200" dirty="0"/>
          </a:p>
        </p:txBody>
      </p:sp>
      <p:sp>
        <p:nvSpPr>
          <p:cNvPr id="44" name="SK-7-text-43"/>
          <p:cNvSpPr/>
          <p:nvPr/>
        </p:nvSpPr>
        <p:spPr>
          <a:xfrm>
            <a:off x="5108377" y="3929509"/>
            <a:ext cx="4128135" cy="31536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= TIA of the Eye</a:t>
            </a:r>
            <a:endParaRPr lang="en-US" sz="1650" dirty="0"/>
          </a:p>
        </p:txBody>
      </p:sp>
      <p:sp>
        <p:nvSpPr>
          <p:cNvPr id="45" name="SK-7-text-44"/>
          <p:cNvSpPr/>
          <p:nvPr/>
        </p:nvSpPr>
        <p:spPr>
          <a:xfrm>
            <a:off x="5059561" y="4251871"/>
            <a:ext cx="4831080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4DB6A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Stroke risk — act urgently</a:t>
            </a:r>
            <a:endParaRPr lang="en-US" sz="1200" dirty="0"/>
          </a:p>
        </p:txBody>
      </p:sp>
      <p:sp>
        <p:nvSpPr>
          <p:cNvPr id="46" name="SK-7-text-45"/>
          <p:cNvSpPr/>
          <p:nvPr/>
        </p:nvSpPr>
        <p:spPr>
          <a:xfrm>
            <a:off x="4413498" y="4690765"/>
            <a:ext cx="1905000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4DB6A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Management</a:t>
            </a:r>
            <a:endParaRPr lang="en-US" sz="1200" dirty="0"/>
          </a:p>
        </p:txBody>
      </p:sp>
      <p:sp>
        <p:nvSpPr>
          <p:cNvPr id="47" name="SK-7-text-46"/>
          <p:cNvSpPr/>
          <p:nvPr/>
        </p:nvSpPr>
        <p:spPr>
          <a:xfrm>
            <a:off x="4413498" y="4923979"/>
            <a:ext cx="3145482" cy="44574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56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If vision recur: neuro painless vision loss</a:t>
            </a:r>
            <a:endParaRPr lang="en-US" sz="1200" dirty="0"/>
          </a:p>
          <a:p>
            <a:pPr algn="l" indent="0" marL="0">
              <a:lnSpc>
                <a:spcPts val="156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RAPD present | swollen optic disc</a:t>
            </a:r>
            <a:endParaRPr lang="en-US" sz="1200" dirty="0"/>
          </a:p>
        </p:txBody>
      </p:sp>
      <p:sp>
        <p:nvSpPr>
          <p:cNvPr id="48" name="SK-7-text-47"/>
          <p:cNvSpPr/>
          <p:nvPr/>
        </p:nvSpPr>
        <p:spPr>
          <a:xfrm>
            <a:off x="4413498" y="5390257"/>
            <a:ext cx="6659880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Papillo comnta: swollen optic disc</a:t>
            </a:r>
            <a:endParaRPr lang="en-US" sz="1200" dirty="0"/>
          </a:p>
        </p:txBody>
      </p:sp>
      <p:sp>
        <p:nvSpPr>
          <p:cNvPr id="49" name="SK-7-text-48"/>
          <p:cNvSpPr/>
          <p:nvPr/>
        </p:nvSpPr>
        <p:spPr>
          <a:xfrm>
            <a:off x="4413498" y="5609779"/>
            <a:ext cx="6477000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RAPD present | swollen optic disc</a:t>
            </a:r>
            <a:endParaRPr lang="en-US" sz="1200" dirty="0"/>
          </a:p>
        </p:txBody>
      </p:sp>
      <p:sp>
        <p:nvSpPr>
          <p:cNvPr id="50" name="SK-7-text-49"/>
          <p:cNvSpPr/>
          <p:nvPr/>
        </p:nvSpPr>
        <p:spPr>
          <a:xfrm>
            <a:off x="4437757" y="5945832"/>
            <a:ext cx="7754243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704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If vision recurs or neuro symptoms → 999</a:t>
            </a:r>
            <a:endParaRPr lang="en-US" sz="1200" dirty="0"/>
          </a:p>
        </p:txBody>
      </p:sp>
      <p:sp>
        <p:nvSpPr>
          <p:cNvPr id="51" name="SK-7-text-50"/>
          <p:cNvSpPr/>
          <p:nvPr/>
        </p:nvSpPr>
        <p:spPr>
          <a:xfrm>
            <a:off x="9034165" y="1501825"/>
            <a:ext cx="3157835" cy="32221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Papilloedema</a:t>
            </a:r>
            <a:endParaRPr lang="en-US" sz="1950" dirty="0"/>
          </a:p>
        </p:txBody>
      </p:sp>
      <p:sp>
        <p:nvSpPr>
          <p:cNvPr id="52" name="SK-7-text-51"/>
          <p:cNvSpPr/>
          <p:nvPr/>
        </p:nvSpPr>
        <p:spPr>
          <a:xfrm>
            <a:off x="8485584" y="1824186"/>
            <a:ext cx="3706416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704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Bilateral Disc Swelling — Raised ICP</a:t>
            </a:r>
            <a:endParaRPr lang="en-US" sz="1200" dirty="0"/>
          </a:p>
        </p:txBody>
      </p:sp>
      <p:sp>
        <p:nvSpPr>
          <p:cNvPr id="53" name="SK-7-text-52"/>
          <p:cNvSpPr/>
          <p:nvPr/>
        </p:nvSpPr>
        <p:spPr>
          <a:xfrm>
            <a:off x="8278267" y="2249388"/>
            <a:ext cx="117348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4DB6A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Causes</a:t>
            </a:r>
            <a:endParaRPr lang="en-US" sz="1200" dirty="0"/>
          </a:p>
        </p:txBody>
      </p:sp>
      <p:sp>
        <p:nvSpPr>
          <p:cNvPr id="54" name="SK-7-text-53"/>
          <p:cNvSpPr/>
          <p:nvPr/>
        </p:nvSpPr>
        <p:spPr>
          <a:xfrm>
            <a:off x="8400157" y="2578596"/>
            <a:ext cx="231648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Brain tumour</a:t>
            </a:r>
            <a:endParaRPr lang="en-US" sz="1050" dirty="0"/>
          </a:p>
        </p:txBody>
      </p:sp>
      <p:sp>
        <p:nvSpPr>
          <p:cNvPr id="55" name="SK-7-text-54"/>
          <p:cNvSpPr/>
          <p:nvPr/>
        </p:nvSpPr>
        <p:spPr>
          <a:xfrm>
            <a:off x="8412361" y="2791123"/>
            <a:ext cx="876300" cy="15076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ICH</a:t>
            </a:r>
            <a:endParaRPr lang="en-US" sz="1050" dirty="0"/>
          </a:p>
        </p:txBody>
      </p:sp>
      <p:sp>
        <p:nvSpPr>
          <p:cNvPr id="56" name="SK-7-text-55"/>
          <p:cNvSpPr/>
          <p:nvPr/>
        </p:nvSpPr>
        <p:spPr>
          <a:xfrm>
            <a:off x="9997380" y="2578596"/>
            <a:ext cx="87630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IIH</a:t>
            </a:r>
            <a:endParaRPr lang="en-US" sz="1050" dirty="0"/>
          </a:p>
        </p:txBody>
      </p:sp>
      <p:sp>
        <p:nvSpPr>
          <p:cNvPr id="57" name="SK-7-text-56"/>
          <p:cNvSpPr/>
          <p:nvPr/>
        </p:nvSpPr>
        <p:spPr>
          <a:xfrm>
            <a:off x="10009584" y="2791123"/>
            <a:ext cx="2182416" cy="16445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Brain pediosction</a:t>
            </a:r>
            <a:endParaRPr lang="en-US" sz="1050" dirty="0"/>
          </a:p>
        </p:txBody>
      </p:sp>
      <p:sp>
        <p:nvSpPr>
          <p:cNvPr id="58" name="SK-7-text-57"/>
          <p:cNvSpPr/>
          <p:nvPr/>
        </p:nvSpPr>
        <p:spPr>
          <a:xfrm>
            <a:off x="8278267" y="3230017"/>
            <a:ext cx="2270760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4DB6A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Presentation</a:t>
            </a:r>
            <a:endParaRPr lang="en-US" sz="1200" dirty="0"/>
          </a:p>
        </p:txBody>
      </p:sp>
      <p:sp>
        <p:nvSpPr>
          <p:cNvPr id="59" name="SK-7-text-58"/>
          <p:cNvSpPr/>
          <p:nvPr/>
        </p:nvSpPr>
        <p:spPr>
          <a:xfrm>
            <a:off x="8266063" y="3476923"/>
            <a:ext cx="3925937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Symptoms, amptom, regularly</a:t>
            </a:r>
            <a:endParaRPr lang="en-US" sz="1200" dirty="0"/>
          </a:p>
        </p:txBody>
      </p:sp>
      <p:sp>
        <p:nvSpPr>
          <p:cNvPr id="60" name="SK-7-text-59"/>
          <p:cNvSpPr/>
          <p:nvPr/>
        </p:nvSpPr>
        <p:spPr>
          <a:xfrm>
            <a:off x="8278267" y="3737521"/>
            <a:ext cx="3002280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Symptoms cause</a:t>
            </a:r>
            <a:endParaRPr lang="en-US" sz="1200" dirty="0"/>
          </a:p>
        </p:txBody>
      </p:sp>
      <p:sp>
        <p:nvSpPr>
          <p:cNvPr id="61" name="SK-7-text-60"/>
          <p:cNvSpPr/>
          <p:nvPr/>
        </p:nvSpPr>
        <p:spPr>
          <a:xfrm>
            <a:off x="8278267" y="3970734"/>
            <a:ext cx="3913733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Bilateral disc swelling = raised ICP</a:t>
            </a:r>
            <a:endParaRPr lang="en-US" sz="1200" dirty="0"/>
          </a:p>
        </p:txBody>
      </p:sp>
      <p:sp>
        <p:nvSpPr>
          <p:cNvPr id="62" name="SK-7-text-61"/>
          <p:cNvSpPr/>
          <p:nvPr/>
        </p:nvSpPr>
        <p:spPr>
          <a:xfrm>
            <a:off x="8266063" y="4361557"/>
            <a:ext cx="1905000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4DB6A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Management</a:t>
            </a:r>
            <a:endParaRPr lang="en-US" sz="1200" dirty="0"/>
          </a:p>
        </p:txBody>
      </p:sp>
      <p:sp>
        <p:nvSpPr>
          <p:cNvPr id="63" name="SK-7-text-62"/>
          <p:cNvSpPr/>
          <p:nvPr/>
        </p:nvSpPr>
        <p:spPr>
          <a:xfrm>
            <a:off x="8266063" y="4608463"/>
            <a:ext cx="3925937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Repairs ophthalmory control</a:t>
            </a:r>
            <a:endParaRPr lang="en-US" sz="1200" dirty="0"/>
          </a:p>
        </p:txBody>
      </p:sp>
      <p:sp>
        <p:nvSpPr>
          <p:cNvPr id="64" name="SK-7-text-63"/>
          <p:cNvSpPr/>
          <p:nvPr/>
        </p:nvSpPr>
        <p:spPr>
          <a:xfrm>
            <a:off x="8278267" y="4855369"/>
            <a:ext cx="3913733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Papillo disc swelling</a:t>
            </a:r>
            <a:endParaRPr lang="en-US" sz="1200" dirty="0"/>
          </a:p>
        </p:txBody>
      </p:sp>
      <p:sp>
        <p:nvSpPr>
          <p:cNvPr id="65" name="SK-7-text-64"/>
          <p:cNvSpPr/>
          <p:nvPr/>
        </p:nvSpPr>
        <p:spPr>
          <a:xfrm>
            <a:off x="8278267" y="5109121"/>
            <a:ext cx="2743200" cy="43889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56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Actions and enhamaimal medical</a:t>
            </a:r>
            <a:endParaRPr lang="en-US" sz="1200" dirty="0"/>
          </a:p>
          <a:p>
            <a:pPr algn="l" indent="0" marL="0">
              <a:lnSpc>
                <a:spcPts val="156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proven ment option</a:t>
            </a:r>
            <a:endParaRPr lang="en-US" sz="1200" dirty="0"/>
          </a:p>
        </p:txBody>
      </p:sp>
      <p:sp>
        <p:nvSpPr>
          <p:cNvPr id="66" name="SK-7-text-65"/>
          <p:cNvSpPr/>
          <p:nvPr/>
        </p:nvSpPr>
        <p:spPr>
          <a:xfrm>
            <a:off x="8546455" y="5719465"/>
            <a:ext cx="2743200" cy="45943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FF704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Bilateral disc swelling = raised ICP</a:t>
            </a:r>
            <a:endParaRPr lang="en-US" sz="1200" dirty="0"/>
          </a:p>
          <a:p>
            <a:pPr algn="ctr" indent="0" marL="0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FF704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until proven otherwise</a:t>
            </a:r>
            <a:endParaRPr lang="en-US" sz="1200" dirty="0"/>
          </a:p>
        </p:txBody>
      </p:sp>
      <p:sp>
        <p:nvSpPr>
          <p:cNvPr id="67" name="SK-7-text-66"/>
          <p:cNvSpPr/>
          <p:nvPr/>
        </p:nvSpPr>
        <p:spPr>
          <a:xfrm>
            <a:off x="1688306" y="6556177"/>
            <a:ext cx="8790682" cy="27429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4DB6A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Rule: Any RAPD + sudden painless vision loss = same-day ophthalmology — no exceptions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2840"/>
          </a:xfrm>
          <a:prstGeom prst="rect">
            <a:avLst/>
          </a:prstGeom>
        </p:spPr>
      </p:pic>
      <p:pic>
        <p:nvPicPr>
          <p:cNvPr id="4" name="SK-8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988" y="1320254"/>
            <a:ext cx="1219200" cy="47625"/>
          </a:xfrm>
          <a:prstGeom prst="rect">
            <a:avLst/>
          </a:prstGeom>
        </p:spPr>
      </p:pic>
      <p:pic>
        <p:nvPicPr>
          <p:cNvPr id="5" name="SK-8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988" y="1570434"/>
            <a:ext cx="5193655" cy="617190"/>
          </a:xfrm>
          <a:prstGeom prst="rect">
            <a:avLst/>
          </a:prstGeom>
        </p:spPr>
      </p:pic>
      <p:pic>
        <p:nvPicPr>
          <p:cNvPr id="6" name="SK-8-img-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2855" y="1570434"/>
            <a:ext cx="5193655" cy="617190"/>
          </a:xfrm>
          <a:prstGeom prst="rect">
            <a:avLst/>
          </a:prstGeom>
        </p:spPr>
      </p:pic>
      <p:pic>
        <p:nvPicPr>
          <p:cNvPr id="7" name="SK-8-img-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988" y="2290465"/>
            <a:ext cx="5193655" cy="514350"/>
          </a:xfrm>
          <a:prstGeom prst="rect">
            <a:avLst/>
          </a:prstGeom>
        </p:spPr>
      </p:pic>
      <p:pic>
        <p:nvPicPr>
          <p:cNvPr id="8" name="SK-8-img-7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7671" y="2427684"/>
            <a:ext cx="731490" cy="205680"/>
          </a:xfrm>
          <a:prstGeom prst="rect">
            <a:avLst/>
          </a:prstGeom>
        </p:spPr>
      </p:pic>
      <p:pic>
        <p:nvPicPr>
          <p:cNvPr id="9" name="SK-8-img-8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988" y="2900809"/>
            <a:ext cx="5193655" cy="514350"/>
          </a:xfrm>
          <a:prstGeom prst="rect">
            <a:avLst/>
          </a:prstGeom>
        </p:spPr>
      </p:pic>
      <p:pic>
        <p:nvPicPr>
          <p:cNvPr id="10" name="SK-8-img-9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13263" y="3038029"/>
            <a:ext cx="792361" cy="205680"/>
          </a:xfrm>
          <a:prstGeom prst="rect">
            <a:avLst/>
          </a:prstGeom>
        </p:spPr>
      </p:pic>
      <p:pic>
        <p:nvPicPr>
          <p:cNvPr id="11" name="SK-8-img-10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2988" y="3511153"/>
            <a:ext cx="5193655" cy="514350"/>
          </a:xfrm>
          <a:prstGeom prst="rect">
            <a:avLst/>
          </a:prstGeom>
        </p:spPr>
      </p:pic>
      <p:pic>
        <p:nvPicPr>
          <p:cNvPr id="12" name="SK-8-img-11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03490" y="3648373"/>
            <a:ext cx="402282" cy="205680"/>
          </a:xfrm>
          <a:prstGeom prst="rect">
            <a:avLst/>
          </a:prstGeom>
        </p:spPr>
      </p:pic>
      <p:pic>
        <p:nvPicPr>
          <p:cNvPr id="13" name="SK-8-img-12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2988" y="4121646"/>
            <a:ext cx="5193655" cy="514350"/>
          </a:xfrm>
          <a:prstGeom prst="rect">
            <a:avLst/>
          </a:prstGeom>
        </p:spPr>
      </p:pic>
      <p:pic>
        <p:nvPicPr>
          <p:cNvPr id="14" name="SK-8-img-13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74282" y="4258717"/>
            <a:ext cx="731490" cy="205680"/>
          </a:xfrm>
          <a:prstGeom prst="rect">
            <a:avLst/>
          </a:prstGeom>
        </p:spPr>
      </p:pic>
      <p:pic>
        <p:nvPicPr>
          <p:cNvPr id="15" name="SK-8-img-14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2988" y="4738836"/>
            <a:ext cx="5193655" cy="514350"/>
          </a:xfrm>
          <a:prstGeom prst="rect">
            <a:avLst/>
          </a:prstGeom>
        </p:spPr>
      </p:pic>
      <p:pic>
        <p:nvPicPr>
          <p:cNvPr id="16" name="SK-8-img-15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23098" y="4875907"/>
            <a:ext cx="682675" cy="205680"/>
          </a:xfrm>
          <a:prstGeom prst="rect">
            <a:avLst/>
          </a:prstGeom>
        </p:spPr>
      </p:pic>
      <p:pic>
        <p:nvPicPr>
          <p:cNvPr id="17" name="SK-8-img-16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2988" y="5349180"/>
            <a:ext cx="5193655" cy="514350"/>
          </a:xfrm>
          <a:prstGeom prst="rect">
            <a:avLst/>
          </a:prstGeom>
        </p:spPr>
      </p:pic>
      <p:pic>
        <p:nvPicPr>
          <p:cNvPr id="18" name="SK-8-img-17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37671" y="5486400"/>
            <a:ext cx="767953" cy="205680"/>
          </a:xfrm>
          <a:prstGeom prst="rect">
            <a:avLst/>
          </a:prstGeom>
        </p:spPr>
      </p:pic>
      <p:pic>
        <p:nvPicPr>
          <p:cNvPr id="19" name="SK-8-img-18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12855" y="2290465"/>
            <a:ext cx="5193655" cy="514350"/>
          </a:xfrm>
          <a:prstGeom prst="rect">
            <a:avLst/>
          </a:prstGeom>
        </p:spPr>
      </p:pic>
      <p:pic>
        <p:nvPicPr>
          <p:cNvPr id="20" name="SK-8-img-19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04463" y="2427684"/>
            <a:ext cx="731490" cy="205680"/>
          </a:xfrm>
          <a:prstGeom prst="rect">
            <a:avLst/>
          </a:prstGeom>
        </p:spPr>
      </p:pic>
      <p:pic>
        <p:nvPicPr>
          <p:cNvPr id="21" name="SK-8-img-20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12855" y="2900809"/>
            <a:ext cx="5193655" cy="514350"/>
          </a:xfrm>
          <a:prstGeom prst="rect">
            <a:avLst/>
          </a:prstGeom>
        </p:spPr>
      </p:pic>
      <p:pic>
        <p:nvPicPr>
          <p:cNvPr id="22" name="SK-8-img-21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948392" y="3038029"/>
            <a:ext cx="548580" cy="205680"/>
          </a:xfrm>
          <a:prstGeom prst="rect">
            <a:avLst/>
          </a:prstGeom>
        </p:spPr>
      </p:pic>
      <p:pic>
        <p:nvPicPr>
          <p:cNvPr id="23" name="SK-8-img-22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12855" y="3511153"/>
            <a:ext cx="5193655" cy="514350"/>
          </a:xfrm>
          <a:prstGeom prst="rect">
            <a:avLst/>
          </a:prstGeom>
        </p:spPr>
      </p:pic>
      <p:pic>
        <p:nvPicPr>
          <p:cNvPr id="24" name="SK-8-img-23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911780" y="3648373"/>
            <a:ext cx="585192" cy="205680"/>
          </a:xfrm>
          <a:prstGeom prst="rect">
            <a:avLst/>
          </a:prstGeom>
        </p:spPr>
      </p:pic>
      <p:pic>
        <p:nvPicPr>
          <p:cNvPr id="25" name="SK-8-img-24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12855" y="4121646"/>
            <a:ext cx="5193655" cy="514350"/>
          </a:xfrm>
          <a:prstGeom prst="rect">
            <a:avLst/>
          </a:prstGeom>
        </p:spPr>
      </p:pic>
      <p:pic>
        <p:nvPicPr>
          <p:cNvPr id="26" name="SK-8-img-25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094690" y="4258717"/>
            <a:ext cx="402282" cy="205680"/>
          </a:xfrm>
          <a:prstGeom prst="rect">
            <a:avLst/>
          </a:prstGeom>
        </p:spPr>
      </p:pic>
      <p:pic>
        <p:nvPicPr>
          <p:cNvPr id="27" name="SK-8-img-26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12855" y="4738836"/>
            <a:ext cx="5193655" cy="514350"/>
          </a:xfrm>
          <a:prstGeom prst="rect">
            <a:avLst/>
          </a:prstGeom>
        </p:spPr>
      </p:pic>
      <p:pic>
        <p:nvPicPr>
          <p:cNvPr id="28" name="SK-8-img-27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606980" y="4875907"/>
            <a:ext cx="889992" cy="205680"/>
          </a:xfrm>
          <a:prstGeom prst="rect">
            <a:avLst/>
          </a:prstGeom>
        </p:spPr>
      </p:pic>
      <p:pic>
        <p:nvPicPr>
          <p:cNvPr id="29" name="SK-8-img-28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412855" y="5349180"/>
            <a:ext cx="5193655" cy="514350"/>
          </a:xfrm>
          <a:prstGeom prst="rect">
            <a:avLst/>
          </a:prstGeom>
        </p:spPr>
      </p:pic>
      <p:pic>
        <p:nvPicPr>
          <p:cNvPr id="30" name="SK-8-img-29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850761" y="5486400"/>
            <a:ext cx="646063" cy="205680"/>
          </a:xfrm>
          <a:prstGeom prst="rect">
            <a:avLst/>
          </a:prstGeom>
        </p:spPr>
      </p:pic>
      <p:pic>
        <p:nvPicPr>
          <p:cNvPr id="31" name="SK-8-img-30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572988" y="6034980"/>
            <a:ext cx="11033671" cy="644575"/>
          </a:xfrm>
          <a:prstGeom prst="rect">
            <a:avLst/>
          </a:prstGeom>
        </p:spPr>
      </p:pic>
      <p:pic>
        <p:nvPicPr>
          <p:cNvPr id="32" name="SK-8-img-31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216580" y="5692080"/>
            <a:ext cx="975271" cy="1165771"/>
          </a:xfrm>
          <a:prstGeom prst="rect">
            <a:avLst/>
          </a:prstGeom>
        </p:spPr>
      </p:pic>
      <p:pic>
        <p:nvPicPr>
          <p:cNvPr id="33" name="SK-8-img-32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70471" y="6117282"/>
            <a:ext cx="268188" cy="226219"/>
          </a:xfrm>
          <a:prstGeom prst="rect">
            <a:avLst/>
          </a:prstGeom>
        </p:spPr>
      </p:pic>
      <p:pic>
        <p:nvPicPr>
          <p:cNvPr id="34" name="SK-8-img-33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7607796" y="1645890"/>
            <a:ext cx="182761" cy="246757"/>
          </a:xfrm>
          <a:prstGeom prst="rect">
            <a:avLst/>
          </a:prstGeom>
        </p:spPr>
      </p:pic>
      <p:pic>
        <p:nvPicPr>
          <p:cNvPr id="35" name="SK-8-img-34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743373" y="1625203"/>
            <a:ext cx="207169" cy="267444"/>
          </a:xfrm>
          <a:prstGeom prst="rect">
            <a:avLst/>
          </a:prstGeom>
        </p:spPr>
      </p:pic>
      <p:sp>
        <p:nvSpPr>
          <p:cNvPr id="36" name="SK-8-text-35"/>
          <p:cNvSpPr/>
          <p:nvPr/>
        </p:nvSpPr>
        <p:spPr>
          <a:xfrm>
            <a:off x="548580" y="418207"/>
            <a:ext cx="5810250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4DB6A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DECISION SUPPORT</a:t>
            </a:r>
            <a:endParaRPr lang="en-US" sz="1500" dirty="0"/>
          </a:p>
        </p:txBody>
      </p:sp>
      <p:sp>
        <p:nvSpPr>
          <p:cNvPr id="37" name="SK-8-text-36"/>
          <p:cNvSpPr/>
          <p:nvPr/>
        </p:nvSpPr>
        <p:spPr>
          <a:xfrm>
            <a:off x="548580" y="713184"/>
            <a:ext cx="11643420" cy="50050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Referral Urgency Guide &amp; Red Flags</a:t>
            </a:r>
            <a:endParaRPr lang="en-US" sz="3600" dirty="0"/>
          </a:p>
        </p:txBody>
      </p:sp>
      <p:sp>
        <p:nvSpPr>
          <p:cNvPr id="38" name="SK-8-text-37"/>
          <p:cNvSpPr/>
          <p:nvPr/>
        </p:nvSpPr>
        <p:spPr>
          <a:xfrm>
            <a:off x="1987153" y="1645890"/>
            <a:ext cx="5367338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— SAME DAY</a:t>
            </a:r>
            <a:endParaRPr lang="en-US" sz="1725" dirty="0"/>
          </a:p>
        </p:txBody>
      </p:sp>
      <p:sp>
        <p:nvSpPr>
          <p:cNvPr id="39" name="SK-8-text-38"/>
          <p:cNvSpPr/>
          <p:nvPr/>
        </p:nvSpPr>
        <p:spPr>
          <a:xfrm>
            <a:off x="1975098" y="1906488"/>
            <a:ext cx="7218045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*Refer within hours — do not delay</a:t>
            </a:r>
            <a:endParaRPr lang="en-US" sz="1350" dirty="0"/>
          </a:p>
        </p:txBody>
      </p:sp>
      <p:sp>
        <p:nvSpPr>
          <p:cNvPr id="40" name="SK-8-text-39"/>
          <p:cNvSpPr/>
          <p:nvPr/>
        </p:nvSpPr>
        <p:spPr>
          <a:xfrm>
            <a:off x="743694" y="2386459"/>
            <a:ext cx="11448306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CRAO — Ocular stroke equivalent; within 90 min ideally</a:t>
            </a:r>
            <a:endParaRPr lang="en-US" sz="1350" dirty="0"/>
          </a:p>
        </p:txBody>
      </p:sp>
      <p:sp>
        <p:nvSpPr>
          <p:cNvPr id="41" name="SK-8-text-40"/>
          <p:cNvSpPr/>
          <p:nvPr/>
        </p:nvSpPr>
        <p:spPr>
          <a:xfrm>
            <a:off x="4949875" y="2413992"/>
            <a:ext cx="1619250" cy="15760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</a:t>
            </a:r>
            <a:endParaRPr lang="en-US" sz="1125" dirty="0"/>
          </a:p>
        </p:txBody>
      </p:sp>
      <p:sp>
        <p:nvSpPr>
          <p:cNvPr id="42" name="SK-8-text-41"/>
          <p:cNvSpPr/>
          <p:nvPr/>
        </p:nvSpPr>
        <p:spPr>
          <a:xfrm>
            <a:off x="743694" y="2893963"/>
            <a:ext cx="4817745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GCA + Visual Symptoms —</a:t>
            </a:r>
            <a:endParaRPr lang="en-US" sz="1350" dirty="0"/>
          </a:p>
        </p:txBody>
      </p:sp>
      <p:sp>
        <p:nvSpPr>
          <p:cNvPr id="43" name="SK-8-text-42"/>
          <p:cNvSpPr/>
          <p:nvPr/>
        </p:nvSpPr>
        <p:spPr>
          <a:xfrm>
            <a:off x="743694" y="3127177"/>
            <a:ext cx="6842760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IV methylprednisolone + ophthalmology</a:t>
            </a:r>
            <a:endParaRPr lang="en-US" sz="1200" dirty="0"/>
          </a:p>
        </p:txBody>
      </p:sp>
      <p:sp>
        <p:nvSpPr>
          <p:cNvPr id="44" name="SK-8-text-43"/>
          <p:cNvSpPr/>
          <p:nvPr/>
        </p:nvSpPr>
        <p:spPr>
          <a:xfrm>
            <a:off x="4949875" y="3017490"/>
            <a:ext cx="1619250" cy="15076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</a:t>
            </a:r>
            <a:endParaRPr lang="en-US" sz="1125" dirty="0"/>
          </a:p>
        </p:txBody>
      </p:sp>
      <p:sp>
        <p:nvSpPr>
          <p:cNvPr id="45" name="SK-8-text-44"/>
          <p:cNvSpPr/>
          <p:nvPr/>
        </p:nvSpPr>
        <p:spPr>
          <a:xfrm>
            <a:off x="743694" y="3524994"/>
            <a:ext cx="8315325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Retinal Detachment (macula threatened) —</a:t>
            </a:r>
            <a:endParaRPr lang="en-US" sz="1350" dirty="0"/>
          </a:p>
        </p:txBody>
      </p:sp>
      <p:sp>
        <p:nvSpPr>
          <p:cNvPr id="46" name="SK-8-text-45"/>
          <p:cNvSpPr/>
          <p:nvPr/>
        </p:nvSpPr>
        <p:spPr>
          <a:xfrm>
            <a:off x="743694" y="3751213"/>
            <a:ext cx="7940040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Surgical emergency; preserve central vision</a:t>
            </a:r>
            <a:endParaRPr lang="en-US" sz="1200" dirty="0"/>
          </a:p>
        </p:txBody>
      </p:sp>
      <p:sp>
        <p:nvSpPr>
          <p:cNvPr id="47" name="SK-8-text-46"/>
          <p:cNvSpPr/>
          <p:nvPr/>
        </p:nvSpPr>
        <p:spPr>
          <a:xfrm>
            <a:off x="5205859" y="3648373"/>
            <a:ext cx="933450" cy="15760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HOURS</a:t>
            </a:r>
            <a:endParaRPr lang="en-US" sz="1125" dirty="0"/>
          </a:p>
        </p:txBody>
      </p:sp>
      <p:sp>
        <p:nvSpPr>
          <p:cNvPr id="48" name="SK-8-text-47"/>
          <p:cNvSpPr/>
          <p:nvPr/>
        </p:nvSpPr>
        <p:spPr>
          <a:xfrm>
            <a:off x="743694" y="4155877"/>
            <a:ext cx="4612005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Vitreous Haemorrhage —</a:t>
            </a:r>
            <a:endParaRPr lang="en-US" sz="1350" dirty="0"/>
          </a:p>
        </p:txBody>
      </p:sp>
      <p:sp>
        <p:nvSpPr>
          <p:cNvPr id="49" name="SK-8-text-48"/>
          <p:cNvSpPr/>
          <p:nvPr/>
        </p:nvSpPr>
        <p:spPr>
          <a:xfrm>
            <a:off x="743694" y="4382244"/>
            <a:ext cx="720852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Exclude retinal detachment behind bleed</a:t>
            </a:r>
            <a:endParaRPr lang="en-US" sz="1200" dirty="0"/>
          </a:p>
        </p:txBody>
      </p:sp>
      <p:sp>
        <p:nvSpPr>
          <p:cNvPr id="50" name="SK-8-text-49"/>
          <p:cNvSpPr/>
          <p:nvPr/>
        </p:nvSpPr>
        <p:spPr>
          <a:xfrm>
            <a:off x="4998690" y="4279255"/>
            <a:ext cx="1447800" cy="14391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SAME DAY</a:t>
            </a:r>
            <a:endParaRPr lang="en-US" sz="1125" dirty="0"/>
          </a:p>
        </p:txBody>
      </p:sp>
      <p:sp>
        <p:nvSpPr>
          <p:cNvPr id="51" name="SK-8-text-50"/>
          <p:cNvSpPr/>
          <p:nvPr/>
        </p:nvSpPr>
        <p:spPr>
          <a:xfrm>
            <a:off x="743694" y="4779913"/>
            <a:ext cx="3583305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Amaurosis Fugax —</a:t>
            </a:r>
            <a:endParaRPr lang="en-US" sz="1350" dirty="0"/>
          </a:p>
        </p:txBody>
      </p:sp>
      <p:sp>
        <p:nvSpPr>
          <p:cNvPr id="52" name="SK-8-text-51"/>
          <p:cNvSpPr/>
          <p:nvPr/>
        </p:nvSpPr>
        <p:spPr>
          <a:xfrm>
            <a:off x="743694" y="5006280"/>
            <a:ext cx="8854440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TIA of the eye; stroke pathway + aspirin 300mg</a:t>
            </a:r>
            <a:endParaRPr lang="en-US" sz="1200" dirty="0"/>
          </a:p>
        </p:txBody>
      </p:sp>
      <p:sp>
        <p:nvSpPr>
          <p:cNvPr id="53" name="SK-8-text-52"/>
          <p:cNvSpPr/>
          <p:nvPr/>
        </p:nvSpPr>
        <p:spPr>
          <a:xfrm>
            <a:off x="4998690" y="4896594"/>
            <a:ext cx="1447800" cy="15760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SAME DAY</a:t>
            </a:r>
            <a:endParaRPr lang="en-US" sz="1125" dirty="0"/>
          </a:p>
        </p:txBody>
      </p:sp>
      <p:sp>
        <p:nvSpPr>
          <p:cNvPr id="54" name="SK-8-text-53"/>
          <p:cNvSpPr/>
          <p:nvPr/>
        </p:nvSpPr>
        <p:spPr>
          <a:xfrm>
            <a:off x="743694" y="5486400"/>
            <a:ext cx="9755505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Papilloedema — Raised ICP; CT/MRI head urgently</a:t>
            </a:r>
            <a:endParaRPr lang="en-US" sz="1350" dirty="0"/>
          </a:p>
        </p:txBody>
      </p:sp>
      <p:sp>
        <p:nvSpPr>
          <p:cNvPr id="55" name="SK-8-text-54"/>
          <p:cNvSpPr/>
          <p:nvPr/>
        </p:nvSpPr>
        <p:spPr>
          <a:xfrm>
            <a:off x="4998690" y="5506938"/>
            <a:ext cx="1447800" cy="15076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SAME DAY</a:t>
            </a:r>
            <a:endParaRPr lang="en-US" sz="1125" dirty="0"/>
          </a:p>
        </p:txBody>
      </p:sp>
      <p:sp>
        <p:nvSpPr>
          <p:cNvPr id="56" name="SK-8-text-55"/>
          <p:cNvSpPr/>
          <p:nvPr/>
        </p:nvSpPr>
        <p:spPr>
          <a:xfrm>
            <a:off x="7827169" y="1645890"/>
            <a:ext cx="4364831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URGENT — WITHIN DAYS</a:t>
            </a:r>
            <a:endParaRPr lang="en-US" sz="1725" dirty="0"/>
          </a:p>
        </p:txBody>
      </p:sp>
      <p:sp>
        <p:nvSpPr>
          <p:cNvPr id="57" name="SK-8-text-56"/>
          <p:cNvSpPr/>
          <p:nvPr/>
        </p:nvSpPr>
        <p:spPr>
          <a:xfrm>
            <a:off x="7814965" y="1913334"/>
            <a:ext cx="4377035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*Refer promptly — do not routine</a:t>
            </a:r>
            <a:endParaRPr lang="en-US" sz="1350" dirty="0"/>
          </a:p>
        </p:txBody>
      </p:sp>
      <p:sp>
        <p:nvSpPr>
          <p:cNvPr id="58" name="SK-8-text-57"/>
          <p:cNvSpPr/>
          <p:nvPr/>
        </p:nvSpPr>
        <p:spPr>
          <a:xfrm>
            <a:off x="6522690" y="2317998"/>
            <a:ext cx="5434965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GCA (no visual symptoms) —</a:t>
            </a:r>
            <a:endParaRPr lang="en-US" sz="1350" dirty="0"/>
          </a:p>
        </p:txBody>
      </p:sp>
      <p:sp>
        <p:nvSpPr>
          <p:cNvPr id="59" name="SK-8-text-58"/>
          <p:cNvSpPr/>
          <p:nvPr/>
        </p:nvSpPr>
        <p:spPr>
          <a:xfrm>
            <a:off x="6522690" y="2544217"/>
            <a:ext cx="5669310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prednisolone 40-60mg; fast-track GCA clinic</a:t>
            </a:r>
            <a:endParaRPr lang="en-US" sz="1200" dirty="0"/>
          </a:p>
        </p:txBody>
      </p:sp>
      <p:sp>
        <p:nvSpPr>
          <p:cNvPr id="60" name="SK-8-text-59"/>
          <p:cNvSpPr/>
          <p:nvPr/>
        </p:nvSpPr>
        <p:spPr>
          <a:xfrm>
            <a:off x="10777686" y="2434530"/>
            <a:ext cx="1414314" cy="15760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1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SAME DAY</a:t>
            </a:r>
            <a:endParaRPr lang="en-US" sz="1125" dirty="0"/>
          </a:p>
        </p:txBody>
      </p:sp>
      <p:sp>
        <p:nvSpPr>
          <p:cNvPr id="61" name="SK-8-text-60"/>
          <p:cNvSpPr/>
          <p:nvPr/>
        </p:nvSpPr>
        <p:spPr>
          <a:xfrm>
            <a:off x="6510486" y="2942034"/>
            <a:ext cx="5681514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Retinal Detachment (macula on, floaters/field loss)</a:t>
            </a:r>
            <a:endParaRPr lang="en-US" sz="1350" dirty="0"/>
          </a:p>
        </p:txBody>
      </p:sp>
      <p:sp>
        <p:nvSpPr>
          <p:cNvPr id="62" name="SK-8-text-61"/>
          <p:cNvSpPr/>
          <p:nvPr/>
        </p:nvSpPr>
        <p:spPr>
          <a:xfrm>
            <a:off x="6522690" y="3168253"/>
            <a:ext cx="3063240" cy="17829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Within 24 hours</a:t>
            </a:r>
            <a:endParaRPr lang="en-US" sz="1200" dirty="0"/>
          </a:p>
        </p:txBody>
      </p:sp>
      <p:sp>
        <p:nvSpPr>
          <p:cNvPr id="63" name="SK-8-text-62"/>
          <p:cNvSpPr/>
          <p:nvPr/>
        </p:nvSpPr>
        <p:spPr>
          <a:xfrm>
            <a:off x="10972800" y="3072259"/>
            <a:ext cx="1219200" cy="14391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1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24 HRS</a:t>
            </a:r>
            <a:endParaRPr lang="en-US" sz="1125" dirty="0"/>
          </a:p>
        </p:txBody>
      </p:sp>
      <p:sp>
        <p:nvSpPr>
          <p:cNvPr id="64" name="SK-8-text-63"/>
          <p:cNvSpPr/>
          <p:nvPr/>
        </p:nvSpPr>
        <p:spPr>
          <a:xfrm>
            <a:off x="6510486" y="3620988"/>
            <a:ext cx="5681514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Flashes + Floaters only — No field loss; exclude retinal tear</a:t>
            </a:r>
            <a:endParaRPr lang="en-US" sz="1350" dirty="0"/>
          </a:p>
        </p:txBody>
      </p:sp>
      <p:sp>
        <p:nvSpPr>
          <p:cNvPr id="65" name="SK-8-text-64"/>
          <p:cNvSpPr/>
          <p:nvPr/>
        </p:nvSpPr>
        <p:spPr>
          <a:xfrm>
            <a:off x="10984855" y="3648373"/>
            <a:ext cx="1207145" cy="14391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1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24 HRS</a:t>
            </a:r>
            <a:endParaRPr lang="en-US" sz="1125" dirty="0"/>
          </a:p>
        </p:txBody>
      </p:sp>
      <p:sp>
        <p:nvSpPr>
          <p:cNvPr id="66" name="SK-8-text-65"/>
          <p:cNvSpPr/>
          <p:nvPr/>
        </p:nvSpPr>
        <p:spPr>
          <a:xfrm>
            <a:off x="6510486" y="4128492"/>
            <a:ext cx="5681514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CRVO — Anti-VEGF treatment; cardiovascular risk</a:t>
            </a:r>
            <a:endParaRPr lang="en-US" sz="1350" dirty="0"/>
          </a:p>
        </p:txBody>
      </p:sp>
      <p:sp>
        <p:nvSpPr>
          <p:cNvPr id="67" name="SK-8-text-66"/>
          <p:cNvSpPr/>
          <p:nvPr/>
        </p:nvSpPr>
        <p:spPr>
          <a:xfrm>
            <a:off x="11082486" y="4155877"/>
            <a:ext cx="762000" cy="15076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1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DAYS</a:t>
            </a:r>
            <a:endParaRPr lang="en-US" sz="1125" dirty="0"/>
          </a:p>
        </p:txBody>
      </p:sp>
      <p:sp>
        <p:nvSpPr>
          <p:cNvPr id="68" name="SK-8-text-67"/>
          <p:cNvSpPr/>
          <p:nvPr/>
        </p:nvSpPr>
        <p:spPr>
          <a:xfrm>
            <a:off x="6510486" y="4594771"/>
            <a:ext cx="5681514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Optic Neuritis — MRI brain; MS risk stratification</a:t>
            </a:r>
            <a:endParaRPr lang="en-US" sz="1350" dirty="0"/>
          </a:p>
        </p:txBody>
      </p:sp>
      <p:sp>
        <p:nvSpPr>
          <p:cNvPr id="69" name="SK-8-text-68"/>
          <p:cNvSpPr/>
          <p:nvPr/>
        </p:nvSpPr>
        <p:spPr>
          <a:xfrm>
            <a:off x="10668000" y="4622155"/>
            <a:ext cx="1524000" cy="15076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1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SAME WEEK</a:t>
            </a:r>
            <a:endParaRPr lang="en-US" sz="1125" dirty="0"/>
          </a:p>
        </p:txBody>
      </p:sp>
      <p:sp>
        <p:nvSpPr>
          <p:cNvPr id="70" name="SK-8-text-69"/>
          <p:cNvSpPr/>
          <p:nvPr/>
        </p:nvSpPr>
        <p:spPr>
          <a:xfrm>
            <a:off x="6510486" y="5068044"/>
            <a:ext cx="5681514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Wet AMD — Intravitreal anti-VEGF; 1–2 weeks maximum</a:t>
            </a:r>
            <a:endParaRPr lang="en-US" sz="1350" dirty="0"/>
          </a:p>
        </p:txBody>
      </p:sp>
      <p:sp>
        <p:nvSpPr>
          <p:cNvPr id="71" name="SK-8-text-70"/>
          <p:cNvSpPr/>
          <p:nvPr/>
        </p:nvSpPr>
        <p:spPr>
          <a:xfrm>
            <a:off x="10899577" y="5095429"/>
            <a:ext cx="1292423" cy="15076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1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1-2 WKS</a:t>
            </a:r>
            <a:endParaRPr lang="en-US" sz="1125" dirty="0"/>
          </a:p>
        </p:txBody>
      </p:sp>
      <p:sp>
        <p:nvSpPr>
          <p:cNvPr id="72" name="SK-8-text-71"/>
          <p:cNvSpPr/>
          <p:nvPr/>
        </p:nvSpPr>
        <p:spPr>
          <a:xfrm>
            <a:off x="6510486" y="5541169"/>
            <a:ext cx="5681514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NAION — Optimise vascular risk; GCA screen</a:t>
            </a:r>
            <a:endParaRPr lang="en-US" sz="1350" dirty="0"/>
          </a:p>
        </p:txBody>
      </p:sp>
      <p:sp>
        <p:nvSpPr>
          <p:cNvPr id="73" name="SK-8-text-72"/>
          <p:cNvSpPr/>
          <p:nvPr/>
        </p:nvSpPr>
        <p:spPr>
          <a:xfrm>
            <a:off x="10777686" y="5568553"/>
            <a:ext cx="1414314" cy="14391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1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SAME DAY</a:t>
            </a:r>
            <a:endParaRPr lang="en-US" sz="1125" dirty="0"/>
          </a:p>
        </p:txBody>
      </p:sp>
      <p:sp>
        <p:nvSpPr>
          <p:cNvPr id="74" name="SK-8-text-73"/>
          <p:cNvSpPr/>
          <p:nvPr/>
        </p:nvSpPr>
        <p:spPr>
          <a:xfrm>
            <a:off x="987475" y="6117282"/>
            <a:ext cx="7639050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 — ESCALATE IMMEDIATELY:</a:t>
            </a:r>
            <a:endParaRPr lang="en-US" sz="1500" dirty="0"/>
          </a:p>
        </p:txBody>
      </p:sp>
      <p:sp>
        <p:nvSpPr>
          <p:cNvPr id="75" name="SK-8-text-74"/>
          <p:cNvSpPr/>
          <p:nvPr/>
        </p:nvSpPr>
        <p:spPr>
          <a:xfrm>
            <a:off x="1048494" y="6418957"/>
            <a:ext cx="2636520" cy="17829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RAPD present</a:t>
            </a:r>
            <a:endParaRPr lang="en-US" sz="1200" dirty="0"/>
          </a:p>
        </p:txBody>
      </p:sp>
      <p:sp>
        <p:nvSpPr>
          <p:cNvPr id="76" name="SK-8-text-75"/>
          <p:cNvSpPr/>
          <p:nvPr/>
        </p:nvSpPr>
        <p:spPr>
          <a:xfrm>
            <a:off x="2243286" y="6418957"/>
            <a:ext cx="4282440" cy="16445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New visual field loss</a:t>
            </a:r>
            <a:endParaRPr lang="en-US" sz="1200" dirty="0"/>
          </a:p>
        </p:txBody>
      </p:sp>
      <p:sp>
        <p:nvSpPr>
          <p:cNvPr id="77" name="SK-8-text-76"/>
          <p:cNvSpPr/>
          <p:nvPr/>
        </p:nvSpPr>
        <p:spPr>
          <a:xfrm>
            <a:off x="3791694" y="6418957"/>
            <a:ext cx="5928360" cy="16445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Sudden painless monocular loss</a:t>
            </a:r>
            <a:endParaRPr lang="en-US" sz="1200" dirty="0"/>
          </a:p>
        </p:txBody>
      </p:sp>
      <p:sp>
        <p:nvSpPr>
          <p:cNvPr id="78" name="SK-8-text-77"/>
          <p:cNvSpPr/>
          <p:nvPr/>
        </p:nvSpPr>
        <p:spPr>
          <a:xfrm>
            <a:off x="6071592" y="6418957"/>
            <a:ext cx="6120408" cy="15760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Jaw claudication + headache &gt;50</a:t>
            </a:r>
            <a:endParaRPr lang="en-US" sz="1200" dirty="0"/>
          </a:p>
        </p:txBody>
      </p:sp>
      <p:sp>
        <p:nvSpPr>
          <p:cNvPr id="79" name="SK-8-text-78"/>
          <p:cNvSpPr/>
          <p:nvPr/>
        </p:nvSpPr>
        <p:spPr>
          <a:xfrm>
            <a:off x="8387953" y="6418957"/>
            <a:ext cx="3804047" cy="15760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Curtain across vision</a:t>
            </a:r>
            <a:endParaRPr lang="en-US" sz="1200" dirty="0"/>
          </a:p>
        </p:txBody>
      </p:sp>
      <p:sp>
        <p:nvSpPr>
          <p:cNvPr id="80" name="SK-8-text-79"/>
          <p:cNvSpPr/>
          <p:nvPr/>
        </p:nvSpPr>
        <p:spPr>
          <a:xfrm>
            <a:off x="9997380" y="6418957"/>
            <a:ext cx="2194620" cy="16445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Bilateral disc swelling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50763"/>
          </a:xfrm>
          <a:prstGeom prst="rect">
            <a:avLst/>
          </a:prstGeom>
        </p:spPr>
      </p:pic>
      <p:pic>
        <p:nvPicPr>
          <p:cNvPr id="4" name="SK-9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5577" y="473125"/>
            <a:ext cx="2316361" cy="356592"/>
          </a:xfrm>
          <a:prstGeom prst="rect">
            <a:avLst/>
          </a:prstGeom>
        </p:spPr>
      </p:pic>
      <p:pic>
        <p:nvPicPr>
          <p:cNvPr id="5" name="SK-9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357" y="1639044"/>
            <a:ext cx="5449788" cy="4416475"/>
          </a:xfrm>
          <a:prstGeom prst="rect">
            <a:avLst/>
          </a:prstGeom>
        </p:spPr>
      </p:pic>
      <p:pic>
        <p:nvPicPr>
          <p:cNvPr id="6" name="SK-9-img-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4353" y="1639044"/>
            <a:ext cx="5449788" cy="4416475"/>
          </a:xfrm>
          <a:prstGeom prst="rect">
            <a:avLst/>
          </a:prstGeom>
        </p:spPr>
      </p:pic>
      <p:pic>
        <p:nvPicPr>
          <p:cNvPr id="7" name="SK-9-img-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87153" y="1220688"/>
            <a:ext cx="2401788" cy="1014859"/>
          </a:xfrm>
          <a:prstGeom prst="rect">
            <a:avLst/>
          </a:prstGeom>
        </p:spPr>
      </p:pic>
      <p:pic>
        <p:nvPicPr>
          <p:cNvPr id="8" name="SK-9-img-7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66298" y="1172617"/>
            <a:ext cx="2657773" cy="1014859"/>
          </a:xfrm>
          <a:prstGeom prst="rect">
            <a:avLst/>
          </a:prstGeom>
        </p:spPr>
      </p:pic>
      <p:pic>
        <p:nvPicPr>
          <p:cNvPr id="9" name="SK-9-img-8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76591" y="2756892"/>
            <a:ext cx="28575" cy="706338"/>
          </a:xfrm>
          <a:prstGeom prst="rect">
            <a:avLst/>
          </a:prstGeom>
        </p:spPr>
      </p:pic>
      <p:pic>
        <p:nvPicPr>
          <p:cNvPr id="10" name="SK-9-img-9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76591" y="3936355"/>
            <a:ext cx="28575" cy="740569"/>
          </a:xfrm>
          <a:prstGeom prst="rect">
            <a:avLst/>
          </a:prstGeom>
        </p:spPr>
      </p:pic>
      <p:pic>
        <p:nvPicPr>
          <p:cNvPr id="11" name="SK-9-img-10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76591" y="5136505"/>
            <a:ext cx="28575" cy="630882"/>
          </a:xfrm>
          <a:prstGeom prst="rect">
            <a:avLst/>
          </a:prstGeom>
        </p:spPr>
      </p:pic>
      <p:pic>
        <p:nvPicPr>
          <p:cNvPr id="12" name="SK-9-img-11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357" y="6220123"/>
            <a:ext cx="11228784" cy="452586"/>
          </a:xfrm>
          <a:prstGeom prst="rect">
            <a:avLst/>
          </a:prstGeom>
        </p:spPr>
      </p:pic>
      <p:pic>
        <p:nvPicPr>
          <p:cNvPr id="13" name="SK-9-img-12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65569" y="5184577"/>
            <a:ext cx="1926282" cy="1673275"/>
          </a:xfrm>
          <a:prstGeom prst="rect">
            <a:avLst/>
          </a:prstGeom>
        </p:spPr>
      </p:pic>
      <p:sp>
        <p:nvSpPr>
          <p:cNvPr id="14" name="SK-9-text-13"/>
          <p:cNvSpPr/>
          <p:nvPr/>
        </p:nvSpPr>
        <p:spPr>
          <a:xfrm>
            <a:off x="475357" y="452586"/>
            <a:ext cx="11716643" cy="43889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 Pearls: AKT &amp; SCA Strategies</a:t>
            </a:r>
            <a:endParaRPr lang="en-US" sz="3000" dirty="0"/>
          </a:p>
        </p:txBody>
      </p:sp>
      <p:sp>
        <p:nvSpPr>
          <p:cNvPr id="15" name="SK-9-text-14"/>
          <p:cNvSpPr/>
          <p:nvPr/>
        </p:nvSpPr>
        <p:spPr>
          <a:xfrm>
            <a:off x="9427815" y="541734"/>
            <a:ext cx="2199680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425" b="1" dirty="0">
                <a:solidFill>
                  <a:srgbClr val="1122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REVISION • PAGE 9 OF 10</a:t>
            </a:r>
            <a:endParaRPr lang="en-US" sz="1425" dirty="0"/>
          </a:p>
        </p:txBody>
      </p:sp>
      <p:sp>
        <p:nvSpPr>
          <p:cNvPr id="16" name="SK-9-text-15"/>
          <p:cNvSpPr/>
          <p:nvPr/>
        </p:nvSpPr>
        <p:spPr>
          <a:xfrm>
            <a:off x="2514005" y="1330375"/>
            <a:ext cx="1372493" cy="46627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33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</a:t>
            </a:r>
            <a:endParaRPr lang="en-US" sz="3375" dirty="0"/>
          </a:p>
        </p:txBody>
      </p:sp>
      <p:sp>
        <p:nvSpPr>
          <p:cNvPr id="17" name="SK-9-text-16"/>
          <p:cNvSpPr/>
          <p:nvPr/>
        </p:nvSpPr>
        <p:spPr>
          <a:xfrm>
            <a:off x="2205186" y="1865263"/>
            <a:ext cx="2002482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Applied Knowledge Test</a:t>
            </a:r>
            <a:endParaRPr lang="en-US" sz="1200" dirty="0"/>
          </a:p>
        </p:txBody>
      </p:sp>
      <p:sp>
        <p:nvSpPr>
          <p:cNvPr id="18" name="SK-9-text-17"/>
          <p:cNvSpPr/>
          <p:nvPr/>
        </p:nvSpPr>
        <p:spPr>
          <a:xfrm>
            <a:off x="694879" y="2386459"/>
            <a:ext cx="10948987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4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Cherry-red spot + sudden painless monocular loss</a:t>
            </a:r>
            <a:endParaRPr lang="en-US" sz="1425" dirty="0"/>
          </a:p>
        </p:txBody>
      </p:sp>
      <p:sp>
        <p:nvSpPr>
          <p:cNvPr id="19" name="SK-9-text-18"/>
          <p:cNvSpPr/>
          <p:nvPr/>
        </p:nvSpPr>
        <p:spPr>
          <a:xfrm>
            <a:off x="987475" y="2633365"/>
            <a:ext cx="10441305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A0AEC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→ CRAO; immediate referral; GCA screen if over 50</a:t>
            </a:r>
            <a:endParaRPr lang="en-US" sz="1350" dirty="0"/>
          </a:p>
        </p:txBody>
      </p:sp>
      <p:sp>
        <p:nvSpPr>
          <p:cNvPr id="20" name="SK-9-text-19"/>
          <p:cNvSpPr/>
          <p:nvPr/>
        </p:nvSpPr>
        <p:spPr>
          <a:xfrm>
            <a:off x="694879" y="3044875"/>
            <a:ext cx="10731817" cy="25360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4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“Blood and thunder” fundus → CRVO; haemorrhages</a:t>
            </a:r>
            <a:endParaRPr lang="en-US" sz="1425" dirty="0"/>
          </a:p>
        </p:txBody>
      </p:sp>
      <p:sp>
        <p:nvSpPr>
          <p:cNvPr id="21" name="SK-9-text-20"/>
          <p:cNvSpPr/>
          <p:nvPr/>
        </p:nvSpPr>
        <p:spPr>
          <a:xfrm>
            <a:off x="987475" y="3298627"/>
            <a:ext cx="8109585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A0AEC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all four quadrants; anti-VEGF treatment</a:t>
            </a:r>
            <a:endParaRPr lang="en-US" sz="1350" dirty="0"/>
          </a:p>
        </p:txBody>
      </p:sp>
      <p:sp>
        <p:nvSpPr>
          <p:cNvPr id="22" name="SK-9-text-21"/>
          <p:cNvSpPr/>
          <p:nvPr/>
        </p:nvSpPr>
        <p:spPr>
          <a:xfrm>
            <a:off x="694879" y="3710136"/>
            <a:ext cx="11021377" cy="24675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4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Jaw claudication + temporal headache, age &gt;50 →</a:t>
            </a:r>
            <a:endParaRPr lang="en-US" sz="1425" dirty="0"/>
          </a:p>
        </p:txBody>
      </p:sp>
      <p:sp>
        <p:nvSpPr>
          <p:cNvPr id="23" name="SK-9-text-22"/>
          <p:cNvSpPr/>
          <p:nvPr/>
        </p:nvSpPr>
        <p:spPr>
          <a:xfrm>
            <a:off x="987475" y="3957042"/>
            <a:ext cx="11204525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A0AEC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GCA until proven otherwise; start steroids before biopsy</a:t>
            </a:r>
            <a:endParaRPr lang="en-US" sz="1350" dirty="0"/>
          </a:p>
        </p:txBody>
      </p:sp>
      <p:sp>
        <p:nvSpPr>
          <p:cNvPr id="24" name="SK-9-text-23"/>
          <p:cNvSpPr/>
          <p:nvPr/>
        </p:nvSpPr>
        <p:spPr>
          <a:xfrm>
            <a:off x="694879" y="4368403"/>
            <a:ext cx="10948987" cy="24675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4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Retroorbital pain on eye movement + RAPD + young</a:t>
            </a:r>
            <a:endParaRPr lang="en-US" sz="1425" dirty="0"/>
          </a:p>
        </p:txBody>
      </p:sp>
      <p:sp>
        <p:nvSpPr>
          <p:cNvPr id="25" name="SK-9-text-24"/>
          <p:cNvSpPr/>
          <p:nvPr/>
        </p:nvSpPr>
        <p:spPr>
          <a:xfrm>
            <a:off x="987475" y="4615309"/>
            <a:ext cx="11204525" cy="24675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A0AEC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patient → Optic neuritis; MRI brain + neurology referral</a:t>
            </a:r>
            <a:endParaRPr lang="en-US" sz="1350" dirty="0"/>
          </a:p>
        </p:txBody>
      </p:sp>
      <p:sp>
        <p:nvSpPr>
          <p:cNvPr id="26" name="SK-9-text-25"/>
          <p:cNvSpPr/>
          <p:nvPr/>
        </p:nvSpPr>
        <p:spPr>
          <a:xfrm>
            <a:off x="694879" y="5026819"/>
            <a:ext cx="11497121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4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Transient monocular visual loss (“curtain down then</a:t>
            </a:r>
            <a:endParaRPr lang="en-US" sz="1425" dirty="0"/>
          </a:p>
        </p:txBody>
      </p:sp>
      <p:sp>
        <p:nvSpPr>
          <p:cNvPr id="27" name="SK-9-text-26"/>
          <p:cNvSpPr/>
          <p:nvPr/>
        </p:nvSpPr>
        <p:spPr>
          <a:xfrm>
            <a:off x="987475" y="5280571"/>
            <a:ext cx="9961245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A0AEC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up”) → Amaurosis fugax = TIA of the eye; aspirin</a:t>
            </a:r>
            <a:endParaRPr lang="en-US" sz="1350" dirty="0"/>
          </a:p>
        </p:txBody>
      </p:sp>
      <p:sp>
        <p:nvSpPr>
          <p:cNvPr id="28" name="SK-9-text-27"/>
          <p:cNvSpPr/>
          <p:nvPr/>
        </p:nvSpPr>
        <p:spPr>
          <a:xfrm>
            <a:off x="987475" y="5520630"/>
            <a:ext cx="6257925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A0AEC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300mg + same-day TIA pathway</a:t>
            </a:r>
            <a:endParaRPr lang="en-US" sz="1350" dirty="0"/>
          </a:p>
        </p:txBody>
      </p:sp>
      <p:sp>
        <p:nvSpPr>
          <p:cNvPr id="29" name="SK-9-text-28"/>
          <p:cNvSpPr/>
          <p:nvPr/>
        </p:nvSpPr>
        <p:spPr>
          <a:xfrm>
            <a:off x="8280797" y="1330375"/>
            <a:ext cx="1384697" cy="46627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33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</a:t>
            </a:r>
            <a:endParaRPr lang="en-US" sz="3375" dirty="0"/>
          </a:p>
        </p:txBody>
      </p:sp>
      <p:sp>
        <p:nvSpPr>
          <p:cNvPr id="30" name="SK-9-text-29"/>
          <p:cNvSpPr/>
          <p:nvPr/>
        </p:nvSpPr>
        <p:spPr>
          <a:xfrm>
            <a:off x="7691586" y="1872109"/>
            <a:ext cx="2538859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Structured Clinical Assessment</a:t>
            </a:r>
            <a:endParaRPr lang="en-US" sz="1200" dirty="0"/>
          </a:p>
        </p:txBody>
      </p:sp>
      <p:sp>
        <p:nvSpPr>
          <p:cNvPr id="31" name="SK-9-text-30"/>
          <p:cNvSpPr/>
          <p:nvPr/>
        </p:nvSpPr>
        <p:spPr>
          <a:xfrm>
            <a:off x="6461671" y="2407146"/>
            <a:ext cx="5730329" cy="25360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4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Explaining urgency without alarming</a:t>
            </a:r>
            <a:endParaRPr lang="en-US" sz="1425" dirty="0"/>
          </a:p>
        </p:txBody>
      </p:sp>
      <p:sp>
        <p:nvSpPr>
          <p:cNvPr id="32" name="SK-9-text-31"/>
          <p:cNvSpPr/>
          <p:nvPr/>
        </p:nvSpPr>
        <p:spPr>
          <a:xfrm>
            <a:off x="6888361" y="2715667"/>
            <a:ext cx="5303639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“I need to refer you to the eye hospital today — this</a:t>
            </a:r>
            <a:endParaRPr lang="en-US" sz="1350" dirty="0"/>
          </a:p>
        </p:txBody>
      </p:sp>
      <p:sp>
        <p:nvSpPr>
          <p:cNvPr id="33" name="SK-9-text-32"/>
          <p:cNvSpPr/>
          <p:nvPr/>
        </p:nvSpPr>
        <p:spPr>
          <a:xfrm>
            <a:off x="6900565" y="2969419"/>
            <a:ext cx="5291435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type of sudden vision change can be a sign of</a:t>
            </a:r>
            <a:endParaRPr lang="en-US" sz="1350" dirty="0"/>
          </a:p>
        </p:txBody>
      </p:sp>
      <p:sp>
        <p:nvSpPr>
          <p:cNvPr id="34" name="SK-9-text-33"/>
          <p:cNvSpPr/>
          <p:nvPr/>
        </p:nvSpPr>
        <p:spPr>
          <a:xfrm>
            <a:off x="6900565" y="3202632"/>
            <a:ext cx="5291435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something serious and needs same-day assessment.”</a:t>
            </a:r>
            <a:endParaRPr lang="en-US" sz="1350" dirty="0"/>
          </a:p>
        </p:txBody>
      </p:sp>
      <p:sp>
        <p:nvSpPr>
          <p:cNvPr id="35" name="SK-9-text-34"/>
          <p:cNvSpPr/>
          <p:nvPr/>
        </p:nvSpPr>
        <p:spPr>
          <a:xfrm>
            <a:off x="6461671" y="3634680"/>
            <a:ext cx="5730329" cy="24675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4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Safety netting — stroke warning signs</a:t>
            </a:r>
            <a:endParaRPr lang="en-US" sz="1425" dirty="0"/>
          </a:p>
        </p:txBody>
      </p:sp>
      <p:sp>
        <p:nvSpPr>
          <p:cNvPr id="36" name="SK-9-text-35"/>
          <p:cNvSpPr/>
          <p:nvPr/>
        </p:nvSpPr>
        <p:spPr>
          <a:xfrm>
            <a:off x="6888361" y="3936355"/>
            <a:ext cx="5303639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“If your vision goes again, or you develop any</a:t>
            </a:r>
            <a:endParaRPr lang="en-US" sz="1350" dirty="0"/>
          </a:p>
        </p:txBody>
      </p:sp>
      <p:sp>
        <p:nvSpPr>
          <p:cNvPr id="37" name="SK-9-text-36"/>
          <p:cNvSpPr/>
          <p:nvPr/>
        </p:nvSpPr>
        <p:spPr>
          <a:xfrm>
            <a:off x="6888361" y="4176415"/>
            <a:ext cx="5303639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weakness, slurred speech, or facial drooping — call</a:t>
            </a:r>
            <a:endParaRPr lang="en-US" sz="1350" dirty="0"/>
          </a:p>
        </p:txBody>
      </p:sp>
      <p:sp>
        <p:nvSpPr>
          <p:cNvPr id="38" name="SK-9-text-37"/>
          <p:cNvSpPr/>
          <p:nvPr/>
        </p:nvSpPr>
        <p:spPr>
          <a:xfrm>
            <a:off x="6900565" y="4409629"/>
            <a:ext cx="5291435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999 immediately. Don’t wait.”</a:t>
            </a:r>
            <a:endParaRPr lang="en-US" sz="1350" dirty="0"/>
          </a:p>
        </p:txBody>
      </p:sp>
      <p:sp>
        <p:nvSpPr>
          <p:cNvPr id="39" name="SK-9-text-38"/>
          <p:cNvSpPr/>
          <p:nvPr/>
        </p:nvSpPr>
        <p:spPr>
          <a:xfrm>
            <a:off x="6461671" y="4855369"/>
            <a:ext cx="5730329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4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Ideas and concerns — GCA</a:t>
            </a:r>
            <a:endParaRPr lang="en-US" sz="1425" dirty="0"/>
          </a:p>
        </p:txBody>
      </p:sp>
      <p:sp>
        <p:nvSpPr>
          <p:cNvPr id="40" name="SK-9-text-39"/>
          <p:cNvSpPr/>
          <p:nvPr/>
        </p:nvSpPr>
        <p:spPr>
          <a:xfrm>
            <a:off x="6888361" y="5143500"/>
            <a:ext cx="4352479" cy="45258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“I understand this is worrying. Your symptoms make</a:t>
            </a:r>
            <a:endParaRPr lang="en-US" sz="1350" dirty="0"/>
          </a:p>
          <a:p>
            <a:pPr algn="l"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 think of a condition where blood vessels become</a:t>
            </a:r>
            <a:endParaRPr lang="en-US" sz="1350" dirty="0"/>
          </a:p>
        </p:txBody>
      </p:sp>
      <p:sp>
        <p:nvSpPr>
          <p:cNvPr id="41" name="SK-9-text-40"/>
          <p:cNvSpPr/>
          <p:nvPr/>
        </p:nvSpPr>
        <p:spPr>
          <a:xfrm>
            <a:off x="6900565" y="5609779"/>
            <a:ext cx="5291435" cy="25360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inflamed — we need to act quickly to protect your sight.”</a:t>
            </a:r>
            <a:endParaRPr lang="en-US" sz="1350" dirty="0"/>
          </a:p>
        </p:txBody>
      </p:sp>
      <p:sp>
        <p:nvSpPr>
          <p:cNvPr id="42" name="SK-9-text-41"/>
          <p:cNvSpPr/>
          <p:nvPr/>
        </p:nvSpPr>
        <p:spPr>
          <a:xfrm>
            <a:off x="1903065" y="6295579"/>
            <a:ext cx="8349109" cy="28113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Any new sudden visual loss = same-day ophthalmology discussion — minimum.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2026-06-05T13:22:01Z</dcterms:created>
  <dcterms:modified xsi:type="dcterms:W3CDTF">2026-06-05T13:22:01Z</dcterms:modified>
</cp:coreProperties>
</file>